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sldIdLst>
    <p:sldId id="256" r:id="rId6"/>
    <p:sldId id="316" r:id="rId7"/>
    <p:sldId id="331" r:id="rId8"/>
    <p:sldId id="335" r:id="rId9"/>
    <p:sldId id="330" r:id="rId10"/>
    <p:sldId id="6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3844" autoAdjust="0"/>
  </p:normalViewPr>
  <p:slideViewPr>
    <p:cSldViewPr>
      <p:cViewPr varScale="1">
        <p:scale>
          <a:sx n="103" d="100"/>
          <a:sy n="103" d="100"/>
        </p:scale>
        <p:origin x="21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232EA-1171-43E3-89B7-C8EA5B683540}" type="datetimeFigureOut">
              <a:rPr lang="en-US" smtClean="0"/>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B81E-A770-4292-8BFD-965716148783}" type="slidenum">
              <a:rPr lang="en-US" smtClean="0"/>
              <a:t>‹#›</a:t>
            </a:fld>
            <a:endParaRPr lang="en-US"/>
          </a:p>
        </p:txBody>
      </p:sp>
    </p:spTree>
    <p:extLst>
      <p:ext uri="{BB962C8B-B14F-4D97-AF65-F5344CB8AC3E}">
        <p14:creationId xmlns:p14="http://schemas.microsoft.com/office/powerpoint/2010/main" val="366818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from United States and Good Morning from Australia.  My name is Stephanie Bush-Goddard and welcome to the 2022 April RAMP User’s Group Virtual Meeting.</a:t>
            </a:r>
          </a:p>
          <a:p>
            <a:endParaRPr lang="en-US" dirty="0"/>
          </a:p>
          <a:p>
            <a:r>
              <a:rPr lang="en-US" dirty="0"/>
              <a:t>Before we get started there are a few housekeeping issues.</a:t>
            </a:r>
          </a:p>
          <a:p>
            <a:endParaRPr lang="en-US" dirty="0"/>
          </a:p>
          <a:p>
            <a:r>
              <a:rPr lang="en-US" dirty="0"/>
              <a:t>The platform we are using to conduct these meetings is Zoom</a:t>
            </a: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BBBFB81E-A770-4292-8BFD-965716148783}" type="slidenum">
              <a:rPr lang="en-US" smtClean="0"/>
              <a:t>1</a:t>
            </a:fld>
            <a:endParaRPr lang="en-US"/>
          </a:p>
        </p:txBody>
      </p:sp>
    </p:spTree>
    <p:extLst>
      <p:ext uri="{BB962C8B-B14F-4D97-AF65-F5344CB8AC3E}">
        <p14:creationId xmlns:p14="http://schemas.microsoft.com/office/powerpoint/2010/main" val="410233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user meeting will be conducted via Zoom.</a:t>
            </a:r>
          </a:p>
          <a:p>
            <a:endParaRPr lang="en-US" dirty="0"/>
          </a:p>
          <a:p>
            <a:r>
              <a:rPr lang="en-US" dirty="0"/>
              <a:t>Feel free to </a:t>
            </a:r>
            <a:r>
              <a:rPr lang="en-US" dirty="0" err="1"/>
              <a:t>umute</a:t>
            </a:r>
            <a:r>
              <a:rPr lang="en-US" dirty="0"/>
              <a:t> yourself if you have a question or comment.</a:t>
            </a:r>
          </a:p>
          <a:p>
            <a:endParaRPr lang="en-US" dirty="0"/>
          </a:p>
          <a:p>
            <a:r>
              <a:rPr lang="en-US" dirty="0"/>
              <a:t>However, if you are presenting it will not be disabled.</a:t>
            </a:r>
          </a:p>
          <a:p>
            <a:endParaRPr lang="en-US" dirty="0"/>
          </a:p>
          <a:p>
            <a:endParaRPr lang="en-US" dirty="0"/>
          </a:p>
          <a:p>
            <a:r>
              <a:rPr lang="en-US" dirty="0"/>
              <a:t>*************************</a:t>
            </a:r>
          </a:p>
          <a:p>
            <a:r>
              <a:rPr lang="en-US" b="0" i="0" dirty="0">
                <a:solidFill>
                  <a:srgbClr val="666666"/>
                </a:solidFill>
                <a:effectLst/>
                <a:latin typeface="Open Sans" panose="020B0606030504020204" pitchFamily="34" charset="0"/>
              </a:rPr>
              <a:t>This meeting (aside from selected small sessions) is being recorded and may be posted on NRC’s website or used internally. If you do not wish to have your voice recorded, please do not speak during the meeting or disconnect now. If you do not wish you have your image recorded, please turn off your camera or participate only by phone. If you speak or use a video connection, you are presumed to consent to recording and to the use of your voice or image</a:t>
            </a:r>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2</a:t>
            </a:fld>
            <a:endParaRPr lang="en-US"/>
          </a:p>
        </p:txBody>
      </p:sp>
    </p:spTree>
    <p:extLst>
      <p:ext uri="{BB962C8B-B14F-4D97-AF65-F5344CB8AC3E}">
        <p14:creationId xmlns:p14="http://schemas.microsoft.com/office/powerpoint/2010/main" val="185084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with a Welcome by The US NRC, Director of Nuclear Regulatory Research. </a:t>
            </a:r>
            <a:r>
              <a:rPr lang="en-US" dirty="0" err="1"/>
              <a:t>Mr</a:t>
            </a:r>
            <a:r>
              <a:rPr lang="en-US" dirty="0"/>
              <a:t> Ray Furstenau.</a:t>
            </a:r>
          </a:p>
        </p:txBody>
      </p:sp>
      <p:sp>
        <p:nvSpPr>
          <p:cNvPr id="4" name="Slide Number Placeholder 3"/>
          <p:cNvSpPr>
            <a:spLocks noGrp="1"/>
          </p:cNvSpPr>
          <p:nvPr>
            <p:ph type="sldNum" sz="quarter" idx="5"/>
          </p:nvPr>
        </p:nvSpPr>
        <p:spPr/>
        <p:txBody>
          <a:bodyPr/>
          <a:lstStyle/>
          <a:p>
            <a:fld id="{BBBFB81E-A770-4292-8BFD-965716148783}" type="slidenum">
              <a:rPr lang="en-US" smtClean="0"/>
              <a:t>3</a:t>
            </a:fld>
            <a:endParaRPr lang="en-US"/>
          </a:p>
        </p:txBody>
      </p:sp>
    </p:spTree>
    <p:extLst>
      <p:ext uri="{BB962C8B-B14F-4D97-AF65-F5344CB8AC3E}">
        <p14:creationId xmlns:p14="http://schemas.microsoft.com/office/powerpoint/2010/main" val="72514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continue with a welcome from Dr. Gillian Hirth. She is the newly minted CEO of Australian Radiation Protection and Nuclear Safety Agency</a:t>
            </a:r>
          </a:p>
        </p:txBody>
      </p:sp>
      <p:sp>
        <p:nvSpPr>
          <p:cNvPr id="4" name="Slide Number Placeholder 3"/>
          <p:cNvSpPr>
            <a:spLocks noGrp="1"/>
          </p:cNvSpPr>
          <p:nvPr>
            <p:ph type="sldNum" sz="quarter" idx="5"/>
          </p:nvPr>
        </p:nvSpPr>
        <p:spPr/>
        <p:txBody>
          <a:bodyPr/>
          <a:lstStyle/>
          <a:p>
            <a:fld id="{BBBFB81E-A770-4292-8BFD-965716148783}" type="slidenum">
              <a:rPr lang="en-US" smtClean="0"/>
              <a:t>4</a:t>
            </a:fld>
            <a:endParaRPr lang="en-US"/>
          </a:p>
        </p:txBody>
      </p:sp>
    </p:spTree>
    <p:extLst>
      <p:ext uri="{BB962C8B-B14F-4D97-AF65-F5344CB8AC3E}">
        <p14:creationId xmlns:p14="http://schemas.microsoft.com/office/powerpoint/2010/main" val="335196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again and Ray I will turn it over to you.</a:t>
            </a:r>
          </a:p>
          <a:p>
            <a:endParaRPr lang="en-US" dirty="0"/>
          </a:p>
        </p:txBody>
      </p:sp>
      <p:sp>
        <p:nvSpPr>
          <p:cNvPr id="4" name="Slide Number Placeholder 3"/>
          <p:cNvSpPr>
            <a:spLocks noGrp="1"/>
          </p:cNvSpPr>
          <p:nvPr>
            <p:ph type="sldNum" sz="quarter" idx="5"/>
          </p:nvPr>
        </p:nvSpPr>
        <p:spPr/>
        <p:txBody>
          <a:bodyPr/>
          <a:lstStyle/>
          <a:p>
            <a:fld id="{BBBFB81E-A770-4292-8BFD-965716148783}" type="slidenum">
              <a:rPr lang="en-US" smtClean="0"/>
              <a:t>5</a:t>
            </a:fld>
            <a:endParaRPr lang="en-US"/>
          </a:p>
        </p:txBody>
      </p:sp>
    </p:spTree>
    <p:extLst>
      <p:ext uri="{BB962C8B-B14F-4D97-AF65-F5344CB8AC3E}">
        <p14:creationId xmlns:p14="http://schemas.microsoft.com/office/powerpoint/2010/main" val="156955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61779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05800" y="6400800"/>
            <a:ext cx="457200" cy="457200"/>
          </a:xfrm>
          <a:prstGeom prst="rect">
            <a:avLst/>
          </a:prstGeom>
        </p:spPr>
        <p:txBody>
          <a:bodyPr tIns="91440" bIns="91440"/>
          <a:lstStyle>
            <a:defPPr>
              <a:defRPr lang="en-US"/>
            </a:defPPr>
            <a:lvl1pPr marL="0" algn="ctr" defTabSz="914400" rtl="0" eaLnBrk="1" latinLnBrk="0" hangingPunct="1">
              <a:defRPr sz="18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40940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33984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305800" y="6400800"/>
            <a:ext cx="457200" cy="457200"/>
          </a:xfrm>
          <a:prstGeom prst="rect">
            <a:avLst/>
          </a:prstGeom>
        </p:spPr>
        <p:txBody>
          <a:bodyPr tIns="91440" bIns="91440"/>
          <a:lstStyle>
            <a:lvl1pPr algn="ctr">
              <a:defRPr baseline="0">
                <a:solidFill>
                  <a:schemeClr val="bg1"/>
                </a:solidFill>
              </a:defRPr>
            </a:lvl1pPr>
          </a:lstStyle>
          <a:p>
            <a:fld id="{6307C49B-6361-429E-95C0-8ACFC6C4674B}" type="slidenum">
              <a:rPr lang="en-US" smtClean="0"/>
              <a:pPr/>
              <a:t>‹#›</a:t>
            </a:fld>
            <a:endParaRPr lang="en-US" dirty="0"/>
          </a:p>
        </p:txBody>
      </p:sp>
    </p:spTree>
    <p:extLst>
      <p:ext uri="{BB962C8B-B14F-4D97-AF65-F5344CB8AC3E}">
        <p14:creationId xmlns:p14="http://schemas.microsoft.com/office/powerpoint/2010/main" val="218579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userDrawn="1"/>
        </p:nvGrpSpPr>
        <p:grpSpPr>
          <a:xfrm>
            <a:off x="0" y="5828119"/>
            <a:ext cx="9235440" cy="1029881"/>
            <a:chOff x="0" y="5766557"/>
            <a:chExt cx="9235440" cy="1029881"/>
          </a:xfrm>
        </p:grpSpPr>
        <p:sp>
          <p:nvSpPr>
            <p:cNvPr id="13" name="Rectangle 6"/>
            <p:cNvSpPr/>
            <p:nvPr userDrawn="1"/>
          </p:nvSpPr>
          <p:spPr>
            <a:xfrm>
              <a:off x="722316" y="6095735"/>
              <a:ext cx="8513124"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22316" y="6014817"/>
              <a:ext cx="8456387"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a:off x="0" y="5766557"/>
              <a:ext cx="9178703"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9211" y="6122747"/>
              <a:ext cx="678672" cy="630936"/>
            </a:xfrm>
            <a:prstGeom prst="rect">
              <a:avLst/>
            </a:prstGeom>
            <a:effectLst>
              <a:outerShdw blurRad="50800" dist="38100" dir="2700000" algn="tl" rotWithShape="0">
                <a:prstClr val="black">
                  <a:alpha val="40000"/>
                </a:prstClr>
              </a:outerShdw>
            </a:effectLst>
          </p:spPr>
        </p:pic>
      </p:grpSp>
      <p:pic>
        <p:nvPicPr>
          <p:cNvPr id="5" name="Graphic 4">
            <a:extLst>
              <a:ext uri="{FF2B5EF4-FFF2-40B4-BE49-F238E27FC236}">
                <a16:creationId xmlns:a16="http://schemas.microsoft.com/office/drawing/2014/main" id="{DF30FDC8-CE5C-46B4-B343-AF782DFAD172}"/>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5225" y="274638"/>
            <a:ext cx="1171575" cy="1143000"/>
          </a:xfrm>
          <a:prstGeom prst="rect">
            <a:avLst/>
          </a:prstGeom>
        </p:spPr>
      </p:pic>
    </p:spTree>
    <p:extLst>
      <p:ext uri="{BB962C8B-B14F-4D97-AF65-F5344CB8AC3E}">
        <p14:creationId xmlns:p14="http://schemas.microsoft.com/office/powerpoint/2010/main" val="404165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mailto:RAMP.ADMIN@pnnl.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mailto:RAMP@nr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RAMP.ADMIN@pnnl.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B0744023-3A55-44C3-93A8-2E5D84EAC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057" y="4066285"/>
            <a:ext cx="1219434" cy="1048412"/>
          </a:xfrm>
          <a:prstGeom prst="rect">
            <a:avLst/>
          </a:prstGeom>
        </p:spPr>
      </p:pic>
      <p:sp>
        <p:nvSpPr>
          <p:cNvPr id="11" name="Title 1">
            <a:extLst>
              <a:ext uri="{FF2B5EF4-FFF2-40B4-BE49-F238E27FC236}">
                <a16:creationId xmlns:a16="http://schemas.microsoft.com/office/drawing/2014/main" id="{B43E3E01-C0E9-4AD9-9BDD-F9E99AA16096}"/>
              </a:ext>
            </a:extLst>
          </p:cNvPr>
          <p:cNvSpPr>
            <a:spLocks noGrp="1"/>
          </p:cNvSpPr>
          <p:nvPr>
            <p:ph type="ctrTitle"/>
          </p:nvPr>
        </p:nvSpPr>
        <p:spPr>
          <a:xfrm>
            <a:off x="623414" y="2428415"/>
            <a:ext cx="8063386" cy="1366786"/>
          </a:xfrm>
        </p:spPr>
        <p:txBody>
          <a:bodyPr>
            <a:noAutofit/>
          </a:bodyPr>
          <a:lstStyle/>
          <a:p>
            <a:r>
              <a:rPr lang="en-US" sz="2800" dirty="0"/>
              <a:t>Welcome to the</a:t>
            </a:r>
            <a:br>
              <a:rPr lang="en-US" sz="2800" dirty="0"/>
            </a:br>
            <a:r>
              <a:rPr lang="en-US" sz="2800" dirty="0"/>
              <a:t>2022 April RAMP User’s Group Virtual Meeting</a:t>
            </a:r>
          </a:p>
        </p:txBody>
      </p:sp>
      <p:sp>
        <p:nvSpPr>
          <p:cNvPr id="4" name="Rectangle 3">
            <a:extLst>
              <a:ext uri="{FF2B5EF4-FFF2-40B4-BE49-F238E27FC236}">
                <a16:creationId xmlns:a16="http://schemas.microsoft.com/office/drawing/2014/main" id="{9F42E070-7402-4067-B04C-8484BE728841}"/>
              </a:ext>
            </a:extLst>
          </p:cNvPr>
          <p:cNvSpPr/>
          <p:nvPr/>
        </p:nvSpPr>
        <p:spPr>
          <a:xfrm>
            <a:off x="2470297" y="5857355"/>
            <a:ext cx="2458886" cy="461665"/>
          </a:xfrm>
          <a:prstGeom prst="rect">
            <a:avLst/>
          </a:prstGeom>
        </p:spPr>
        <p:txBody>
          <a:bodyPr wrap="square">
            <a:spAutoFit/>
          </a:bodyPr>
          <a:lstStyle/>
          <a:p>
            <a:r>
              <a:rPr lang="en-US" sz="2400" dirty="0" err="1"/>
              <a:t>Bienvenidas</a:t>
            </a:r>
            <a:endParaRPr lang="en-US" sz="2400" dirty="0"/>
          </a:p>
        </p:txBody>
      </p:sp>
      <p:sp>
        <p:nvSpPr>
          <p:cNvPr id="5" name="Rectangle 4">
            <a:extLst>
              <a:ext uri="{FF2B5EF4-FFF2-40B4-BE49-F238E27FC236}">
                <a16:creationId xmlns:a16="http://schemas.microsoft.com/office/drawing/2014/main" id="{0BA36621-A0D1-4279-8F05-A72A54ED17CC}"/>
              </a:ext>
            </a:extLst>
          </p:cNvPr>
          <p:cNvSpPr/>
          <p:nvPr/>
        </p:nvSpPr>
        <p:spPr>
          <a:xfrm>
            <a:off x="4994137" y="5172318"/>
            <a:ext cx="1600200" cy="461665"/>
          </a:xfrm>
          <a:prstGeom prst="rect">
            <a:avLst/>
          </a:prstGeom>
        </p:spPr>
        <p:txBody>
          <a:bodyPr wrap="square">
            <a:spAutoFit/>
          </a:bodyPr>
          <a:lstStyle/>
          <a:p>
            <a:r>
              <a:rPr lang="en-US" sz="2400" dirty="0"/>
              <a:t>'</a:t>
            </a:r>
            <a:r>
              <a:rPr lang="en-US" sz="2400" dirty="0" err="1"/>
              <a:t>ahlaan</a:t>
            </a:r>
            <a:r>
              <a:rPr lang="en-US" sz="2400" dirty="0"/>
              <a:t> </a:t>
            </a:r>
            <a:r>
              <a:rPr lang="en-US" sz="2400" dirty="0" err="1"/>
              <a:t>bik</a:t>
            </a:r>
            <a:endParaRPr lang="en-US" sz="2400" dirty="0"/>
          </a:p>
        </p:txBody>
      </p:sp>
      <p:sp>
        <p:nvSpPr>
          <p:cNvPr id="6" name="Rectangle 5">
            <a:extLst>
              <a:ext uri="{FF2B5EF4-FFF2-40B4-BE49-F238E27FC236}">
                <a16:creationId xmlns:a16="http://schemas.microsoft.com/office/drawing/2014/main" id="{A02A73CD-B36F-44F4-9FE6-37155C60AD82}"/>
              </a:ext>
            </a:extLst>
          </p:cNvPr>
          <p:cNvSpPr/>
          <p:nvPr/>
        </p:nvSpPr>
        <p:spPr>
          <a:xfrm>
            <a:off x="6944348" y="3700354"/>
            <a:ext cx="1877049" cy="461665"/>
          </a:xfrm>
          <a:prstGeom prst="rect">
            <a:avLst/>
          </a:prstGeom>
        </p:spPr>
        <p:txBody>
          <a:bodyPr wrap="square">
            <a:spAutoFit/>
          </a:bodyPr>
          <a:lstStyle/>
          <a:p>
            <a:r>
              <a:rPr lang="he-IL" sz="2400" dirty="0"/>
              <a:t>ברוך הבא</a:t>
            </a:r>
            <a:endParaRPr lang="en-US" sz="2400" dirty="0"/>
          </a:p>
        </p:txBody>
      </p:sp>
      <p:sp>
        <p:nvSpPr>
          <p:cNvPr id="7" name="Rectangle 6">
            <a:extLst>
              <a:ext uri="{FF2B5EF4-FFF2-40B4-BE49-F238E27FC236}">
                <a16:creationId xmlns:a16="http://schemas.microsoft.com/office/drawing/2014/main" id="{E25C1C06-245F-4367-941A-CBAAAC0037D3}"/>
              </a:ext>
            </a:extLst>
          </p:cNvPr>
          <p:cNvSpPr/>
          <p:nvPr/>
        </p:nvSpPr>
        <p:spPr>
          <a:xfrm>
            <a:off x="834292" y="3875005"/>
            <a:ext cx="2819400" cy="461665"/>
          </a:xfrm>
          <a:prstGeom prst="rect">
            <a:avLst/>
          </a:prstGeom>
        </p:spPr>
        <p:txBody>
          <a:bodyPr wrap="square">
            <a:spAutoFit/>
          </a:bodyPr>
          <a:lstStyle/>
          <a:p>
            <a:r>
              <a:rPr lang="az-Cyrl-AZ" sz="2400" dirty="0"/>
              <a:t>Ласкаво просимо</a:t>
            </a:r>
            <a:endParaRPr lang="en-US" sz="2400" dirty="0"/>
          </a:p>
        </p:txBody>
      </p:sp>
      <p:sp>
        <p:nvSpPr>
          <p:cNvPr id="9" name="Rectangle 8">
            <a:extLst>
              <a:ext uri="{FF2B5EF4-FFF2-40B4-BE49-F238E27FC236}">
                <a16:creationId xmlns:a16="http://schemas.microsoft.com/office/drawing/2014/main" id="{1A722380-E55D-4125-9DBA-6B86D3242A66}"/>
              </a:ext>
            </a:extLst>
          </p:cNvPr>
          <p:cNvSpPr/>
          <p:nvPr/>
        </p:nvSpPr>
        <p:spPr>
          <a:xfrm>
            <a:off x="7239000" y="6417777"/>
            <a:ext cx="1295400" cy="461665"/>
          </a:xfrm>
          <a:prstGeom prst="rect">
            <a:avLst/>
          </a:prstGeom>
        </p:spPr>
        <p:txBody>
          <a:bodyPr wrap="square">
            <a:spAutoFit/>
          </a:bodyPr>
          <a:lstStyle/>
          <a:p>
            <a:r>
              <a:rPr lang="ar-AE" sz="2400" dirty="0"/>
              <a:t>أهلًا وسهلًا</a:t>
            </a:r>
            <a:endParaRPr lang="en-US" sz="2400" dirty="0"/>
          </a:p>
        </p:txBody>
      </p:sp>
      <p:sp>
        <p:nvSpPr>
          <p:cNvPr id="10" name="Rectangle 9">
            <a:extLst>
              <a:ext uri="{FF2B5EF4-FFF2-40B4-BE49-F238E27FC236}">
                <a16:creationId xmlns:a16="http://schemas.microsoft.com/office/drawing/2014/main" id="{10B8D970-3B36-4A7B-9294-4ED083F913B2}"/>
              </a:ext>
            </a:extLst>
          </p:cNvPr>
          <p:cNvSpPr/>
          <p:nvPr/>
        </p:nvSpPr>
        <p:spPr>
          <a:xfrm>
            <a:off x="4251466" y="6186944"/>
            <a:ext cx="1249878" cy="461665"/>
          </a:xfrm>
          <a:prstGeom prst="rect">
            <a:avLst/>
          </a:prstGeom>
        </p:spPr>
        <p:txBody>
          <a:bodyPr wrap="square">
            <a:spAutoFit/>
          </a:bodyPr>
          <a:lstStyle/>
          <a:p>
            <a:r>
              <a:rPr lang="en-US" sz="2400" dirty="0"/>
              <a:t>Welkom</a:t>
            </a:r>
          </a:p>
        </p:txBody>
      </p:sp>
      <p:sp>
        <p:nvSpPr>
          <p:cNvPr id="13" name="Rectangle 12">
            <a:extLst>
              <a:ext uri="{FF2B5EF4-FFF2-40B4-BE49-F238E27FC236}">
                <a16:creationId xmlns:a16="http://schemas.microsoft.com/office/drawing/2014/main" id="{BC42E55D-295C-4395-B462-44F4251FABC6}"/>
              </a:ext>
            </a:extLst>
          </p:cNvPr>
          <p:cNvSpPr/>
          <p:nvPr/>
        </p:nvSpPr>
        <p:spPr>
          <a:xfrm>
            <a:off x="7543800" y="4941486"/>
            <a:ext cx="1295400" cy="461665"/>
          </a:xfrm>
          <a:prstGeom prst="rect">
            <a:avLst/>
          </a:prstGeom>
        </p:spPr>
        <p:txBody>
          <a:bodyPr wrap="square">
            <a:spAutoFit/>
          </a:bodyPr>
          <a:lstStyle/>
          <a:p>
            <a:r>
              <a:rPr lang="en-US" sz="2400" dirty="0" err="1"/>
              <a:t>欢迎</a:t>
            </a:r>
            <a:endParaRPr lang="en-US" sz="2400" dirty="0"/>
          </a:p>
        </p:txBody>
      </p:sp>
      <p:pic>
        <p:nvPicPr>
          <p:cNvPr id="3" name="Picture 2" descr="Text&#10;&#10;Description automatically generated">
            <a:extLst>
              <a:ext uri="{FF2B5EF4-FFF2-40B4-BE49-F238E27FC236}">
                <a16:creationId xmlns:a16="http://schemas.microsoft.com/office/drawing/2014/main" id="{EB7F59E8-D401-4234-9C97-E1253EB01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528844"/>
            <a:ext cx="2891692" cy="1095680"/>
          </a:xfrm>
          <a:prstGeom prst="rect">
            <a:avLst/>
          </a:prstGeom>
        </p:spPr>
      </p:pic>
      <p:sp>
        <p:nvSpPr>
          <p:cNvPr id="14" name="TextBox 13">
            <a:extLst>
              <a:ext uri="{FF2B5EF4-FFF2-40B4-BE49-F238E27FC236}">
                <a16:creationId xmlns:a16="http://schemas.microsoft.com/office/drawing/2014/main" id="{240D0627-80AF-4751-9E0E-B32EB7288BE2}"/>
              </a:ext>
            </a:extLst>
          </p:cNvPr>
          <p:cNvSpPr txBox="1"/>
          <p:nvPr/>
        </p:nvSpPr>
        <p:spPr>
          <a:xfrm>
            <a:off x="6391256" y="4419895"/>
            <a:ext cx="1774118" cy="369332"/>
          </a:xfrm>
          <a:prstGeom prst="rect">
            <a:avLst/>
          </a:prstGeom>
          <a:noFill/>
        </p:spPr>
        <p:txBody>
          <a:bodyPr wrap="square">
            <a:spAutoFit/>
          </a:bodyPr>
          <a:lstStyle/>
          <a:p>
            <a:r>
              <a:rPr lang="en-US" b="1" dirty="0" err="1"/>
              <a:t>Bienvenue</a:t>
            </a:r>
            <a:endParaRPr lang="en-US" b="1" dirty="0"/>
          </a:p>
        </p:txBody>
      </p:sp>
      <p:pic>
        <p:nvPicPr>
          <p:cNvPr id="15" name="Picture 14">
            <a:extLst>
              <a:ext uri="{FF2B5EF4-FFF2-40B4-BE49-F238E27FC236}">
                <a16:creationId xmlns:a16="http://schemas.microsoft.com/office/drawing/2014/main" id="{01AEF23E-1CC8-4524-B74D-A1A01BD2716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1243" y="468676"/>
            <a:ext cx="3866211" cy="1095680"/>
          </a:xfrm>
          <a:prstGeom prst="rect">
            <a:avLst/>
          </a:prstGeom>
          <a:noFill/>
          <a:ln>
            <a:noFill/>
          </a:ln>
        </p:spPr>
      </p:pic>
      <p:pic>
        <p:nvPicPr>
          <p:cNvPr id="16" name="Picture 15" descr="Table&#10;&#10;Description automatically generated with low confidence">
            <a:extLst>
              <a:ext uri="{FF2B5EF4-FFF2-40B4-BE49-F238E27FC236}">
                <a16:creationId xmlns:a16="http://schemas.microsoft.com/office/drawing/2014/main" id="{C4EC151A-D7E9-4332-8C5F-1217C67029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3372"/>
          <a:stretch/>
        </p:blipFill>
        <p:spPr bwMode="auto">
          <a:xfrm>
            <a:off x="0" y="1"/>
            <a:ext cx="9172303" cy="265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3DF0939-EBEC-4A35-89C6-7D2FB82C78CB}"/>
              </a:ext>
            </a:extLst>
          </p:cNvPr>
          <p:cNvSpPr txBox="1"/>
          <p:nvPr/>
        </p:nvSpPr>
        <p:spPr>
          <a:xfrm>
            <a:off x="5248032" y="3669423"/>
            <a:ext cx="1774118" cy="369332"/>
          </a:xfrm>
          <a:prstGeom prst="rect">
            <a:avLst/>
          </a:prstGeom>
          <a:noFill/>
        </p:spPr>
        <p:txBody>
          <a:bodyPr wrap="square">
            <a:spAutoFit/>
          </a:bodyPr>
          <a:lstStyle/>
          <a:p>
            <a:r>
              <a:rPr lang="en-US" b="0" i="0" dirty="0" err="1">
                <a:effectLst/>
                <a:latin typeface="DDG_ProximaNova"/>
              </a:rPr>
              <a:t>bem-vindo</a:t>
            </a:r>
            <a:endParaRPr lang="en-US" b="1" dirty="0"/>
          </a:p>
        </p:txBody>
      </p:sp>
      <p:sp>
        <p:nvSpPr>
          <p:cNvPr id="18" name="TextBox 17">
            <a:extLst>
              <a:ext uri="{FF2B5EF4-FFF2-40B4-BE49-F238E27FC236}">
                <a16:creationId xmlns:a16="http://schemas.microsoft.com/office/drawing/2014/main" id="{65FDD504-55AE-4FB2-B819-E2405DF85428}"/>
              </a:ext>
            </a:extLst>
          </p:cNvPr>
          <p:cNvSpPr txBox="1"/>
          <p:nvPr/>
        </p:nvSpPr>
        <p:spPr>
          <a:xfrm>
            <a:off x="5943599" y="5651583"/>
            <a:ext cx="2362201" cy="369332"/>
          </a:xfrm>
          <a:prstGeom prst="rect">
            <a:avLst/>
          </a:prstGeom>
          <a:noFill/>
        </p:spPr>
        <p:txBody>
          <a:bodyPr wrap="square">
            <a:spAutoFit/>
          </a:bodyPr>
          <a:lstStyle/>
          <a:p>
            <a:r>
              <a:rPr lang="en-US" b="0" i="0" dirty="0">
                <a:effectLst/>
                <a:latin typeface="Avenir Next LT Pro" panose="020B0504020202020204" pitchFamily="34" charset="0"/>
                <a:ea typeface="FangSong" panose="020B0503020204020204" pitchFamily="49" charset="-122"/>
              </a:rPr>
              <a:t>fáilte a chur </a:t>
            </a:r>
            <a:r>
              <a:rPr lang="en-US" b="0" i="0" dirty="0" err="1">
                <a:effectLst/>
                <a:latin typeface="Avenir Next LT Pro" panose="020B0504020202020204" pitchFamily="34" charset="0"/>
                <a:ea typeface="FangSong" panose="020B0503020204020204" pitchFamily="49" charset="-122"/>
              </a:rPr>
              <a:t>roimh</a:t>
            </a:r>
            <a:endParaRPr lang="en-US" b="1" dirty="0">
              <a:latin typeface="Avenir Next LT Pro" panose="020B0504020202020204" pitchFamily="34" charset="0"/>
              <a:ea typeface="FangSong" panose="020B0503020204020204" pitchFamily="49" charset="-122"/>
            </a:endParaRPr>
          </a:p>
        </p:txBody>
      </p:sp>
      <p:sp>
        <p:nvSpPr>
          <p:cNvPr id="19" name="Rectangle 18">
            <a:extLst>
              <a:ext uri="{FF2B5EF4-FFF2-40B4-BE49-F238E27FC236}">
                <a16:creationId xmlns:a16="http://schemas.microsoft.com/office/drawing/2014/main" id="{0F9F647F-33DA-48A3-A22B-7EA34D6FC787}"/>
              </a:ext>
            </a:extLst>
          </p:cNvPr>
          <p:cNvSpPr/>
          <p:nvPr/>
        </p:nvSpPr>
        <p:spPr>
          <a:xfrm>
            <a:off x="415970" y="4653032"/>
            <a:ext cx="1489030" cy="523220"/>
          </a:xfrm>
          <a:prstGeom prst="rect">
            <a:avLst/>
          </a:prstGeom>
        </p:spPr>
        <p:txBody>
          <a:bodyPr wrap="square">
            <a:spAutoFit/>
          </a:bodyPr>
          <a:lstStyle/>
          <a:p>
            <a:r>
              <a:rPr lang="ko-KR" altLang="en-US" sz="2800" b="0" i="0" dirty="0">
                <a:effectLst/>
                <a:latin typeface="DDG_ProximaNova"/>
              </a:rPr>
              <a:t>환영</a:t>
            </a:r>
            <a:endParaRPr lang="en-US" sz="2800" dirty="0"/>
          </a:p>
        </p:txBody>
      </p:sp>
      <p:sp>
        <p:nvSpPr>
          <p:cNvPr id="20" name="Rectangle 19">
            <a:extLst>
              <a:ext uri="{FF2B5EF4-FFF2-40B4-BE49-F238E27FC236}">
                <a16:creationId xmlns:a16="http://schemas.microsoft.com/office/drawing/2014/main" id="{12E263DC-EB89-4A5A-8950-B7FE3A6CC073}"/>
              </a:ext>
            </a:extLst>
          </p:cNvPr>
          <p:cNvSpPr/>
          <p:nvPr/>
        </p:nvSpPr>
        <p:spPr>
          <a:xfrm>
            <a:off x="1887415" y="4607944"/>
            <a:ext cx="2458886" cy="461665"/>
          </a:xfrm>
          <a:prstGeom prst="rect">
            <a:avLst/>
          </a:prstGeom>
        </p:spPr>
        <p:txBody>
          <a:bodyPr wrap="square">
            <a:spAutoFit/>
          </a:bodyPr>
          <a:lstStyle/>
          <a:p>
            <a:r>
              <a:rPr lang="en-US" sz="2400" b="0" i="0" dirty="0" err="1">
                <a:effectLst/>
                <a:latin typeface="Franklin Gothic Demi" panose="020B0703020102020204" pitchFamily="34" charset="0"/>
              </a:rPr>
              <a:t>Willkommen</a:t>
            </a:r>
            <a:endParaRPr lang="en-US" sz="2400" dirty="0">
              <a:latin typeface="Franklin Gothic Demi" panose="020B0703020102020204" pitchFamily="34" charset="0"/>
            </a:endParaRPr>
          </a:p>
        </p:txBody>
      </p:sp>
      <p:sp>
        <p:nvSpPr>
          <p:cNvPr id="21" name="Rectangle 20">
            <a:extLst>
              <a:ext uri="{FF2B5EF4-FFF2-40B4-BE49-F238E27FC236}">
                <a16:creationId xmlns:a16="http://schemas.microsoft.com/office/drawing/2014/main" id="{5864314E-19C6-4726-BBA8-3324EAA05A04}"/>
              </a:ext>
            </a:extLst>
          </p:cNvPr>
          <p:cNvSpPr/>
          <p:nvPr/>
        </p:nvSpPr>
        <p:spPr>
          <a:xfrm>
            <a:off x="323258" y="5261781"/>
            <a:ext cx="1734142" cy="707886"/>
          </a:xfrm>
          <a:prstGeom prst="rect">
            <a:avLst/>
          </a:prstGeom>
        </p:spPr>
        <p:txBody>
          <a:bodyPr wrap="square">
            <a:spAutoFit/>
          </a:bodyPr>
          <a:lstStyle/>
          <a:p>
            <a:r>
              <a:rPr lang="en-US" sz="4000" b="0" i="0" dirty="0" err="1">
                <a:effectLst/>
                <a:latin typeface="French Script MT" panose="03020402040607040605" pitchFamily="66" charset="0"/>
              </a:rPr>
              <a:t>benvenuto</a:t>
            </a:r>
            <a:endParaRPr lang="en-US" sz="4000" dirty="0">
              <a:latin typeface="French Script MT" panose="03020402040607040605" pitchFamily="66" charset="0"/>
            </a:endParaRPr>
          </a:p>
        </p:txBody>
      </p:sp>
      <p:sp>
        <p:nvSpPr>
          <p:cNvPr id="22" name="TextBox 21">
            <a:extLst>
              <a:ext uri="{FF2B5EF4-FFF2-40B4-BE49-F238E27FC236}">
                <a16:creationId xmlns:a16="http://schemas.microsoft.com/office/drawing/2014/main" id="{869B7BBD-1C40-49ED-B95B-F64E244F266F}"/>
              </a:ext>
            </a:extLst>
          </p:cNvPr>
          <p:cNvSpPr txBox="1"/>
          <p:nvPr/>
        </p:nvSpPr>
        <p:spPr>
          <a:xfrm>
            <a:off x="2977793" y="5278132"/>
            <a:ext cx="1443893" cy="369332"/>
          </a:xfrm>
          <a:prstGeom prst="rect">
            <a:avLst/>
          </a:prstGeom>
          <a:noFill/>
        </p:spPr>
        <p:txBody>
          <a:bodyPr wrap="square">
            <a:spAutoFit/>
          </a:bodyPr>
          <a:lstStyle/>
          <a:p>
            <a:pPr marL="0" marR="0">
              <a:spcBef>
                <a:spcPts val="0"/>
              </a:spcBef>
              <a:spcAft>
                <a:spcPts val="1200"/>
              </a:spcAft>
            </a:pPr>
            <a:r>
              <a:rPr lang="en-US" sz="1800" dirty="0" err="1">
                <a:solidFill>
                  <a:srgbClr val="000000"/>
                </a:solidFill>
                <a:effectLst/>
                <a:latin typeface="Calibri" panose="020F0502020204030204" pitchFamily="34" charset="0"/>
                <a:ea typeface="Times New Roman" panose="02020603050405020304" pitchFamily="18" charset="0"/>
              </a:rPr>
              <a:t>Ya</a:t>
            </a:r>
            <a:r>
              <a:rPr lang="en-US" sz="1800" dirty="0">
                <a:solidFill>
                  <a:srgbClr val="000000"/>
                </a:solidFill>
                <a:effectLst/>
                <a:latin typeface="Calibri" panose="020F0502020204030204" pitchFamily="34" charset="0"/>
                <a:ea typeface="Times New Roman" panose="02020603050405020304" pitchFamily="18" charset="0"/>
              </a:rPr>
              <a:t>' at' </a:t>
            </a:r>
            <a:r>
              <a:rPr lang="en-US" sz="1800" dirty="0" err="1">
                <a:solidFill>
                  <a:srgbClr val="000000"/>
                </a:solidFill>
                <a:effectLst/>
                <a:latin typeface="Calibri" panose="020F0502020204030204" pitchFamily="34" charset="0"/>
                <a:ea typeface="Times New Roman" panose="02020603050405020304" pitchFamily="18" charset="0"/>
              </a:rPr>
              <a:t>teeh</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478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A5CE9C-E4EF-4820-8113-D625CBD6B91B}"/>
              </a:ext>
            </a:extLst>
          </p:cNvPr>
          <p:cNvSpPr>
            <a:spLocks noGrp="1"/>
          </p:cNvSpPr>
          <p:nvPr>
            <p:ph type="title"/>
          </p:nvPr>
        </p:nvSpPr>
        <p:spPr>
          <a:xfrm>
            <a:off x="762000" y="304800"/>
            <a:ext cx="4648200" cy="990600"/>
          </a:xfrm>
        </p:spPr>
        <p:txBody>
          <a:bodyPr>
            <a:normAutofit/>
          </a:bodyPr>
          <a:lstStyle/>
          <a:p>
            <a:r>
              <a:rPr lang="en-US" sz="4400" dirty="0"/>
              <a:t>Zoom Logistics</a:t>
            </a:r>
            <a:endParaRPr lang="en-US" sz="2800" dirty="0"/>
          </a:p>
        </p:txBody>
      </p:sp>
      <p:sp>
        <p:nvSpPr>
          <p:cNvPr id="8" name="TextBox 7">
            <a:extLst>
              <a:ext uri="{FF2B5EF4-FFF2-40B4-BE49-F238E27FC236}">
                <a16:creationId xmlns:a16="http://schemas.microsoft.com/office/drawing/2014/main" id="{80557C82-CE98-43E7-ADBD-9A43D187DF8E}"/>
              </a:ext>
            </a:extLst>
          </p:cNvPr>
          <p:cNvSpPr txBox="1"/>
          <p:nvPr/>
        </p:nvSpPr>
        <p:spPr>
          <a:xfrm>
            <a:off x="586619" y="1524000"/>
            <a:ext cx="7772400" cy="4247317"/>
          </a:xfrm>
          <a:prstGeom prst="rect">
            <a:avLst/>
          </a:prstGeom>
          <a:noFill/>
        </p:spPr>
        <p:txBody>
          <a:bodyPr wrap="square">
            <a:spAutoFit/>
          </a:bodyPr>
          <a:lstStyle/>
          <a:p>
            <a:pPr marL="285750" indent="-285750">
              <a:buFont typeface="Arial" panose="020B0604020202020204" pitchFamily="34" charset="0"/>
              <a:buChar char="•"/>
            </a:pPr>
            <a:r>
              <a:rPr lang="en-US" b="1" dirty="0"/>
              <a:t>Audio </a:t>
            </a:r>
            <a:r>
              <a:rPr lang="en-US" dirty="0"/>
              <a:t>– All participants will be muted, </a:t>
            </a:r>
            <a:r>
              <a:rPr lang="en-US" b="1" dirty="0"/>
              <a:t>keep yourself muted</a:t>
            </a:r>
            <a:r>
              <a:rPr lang="en-US" dirty="0"/>
              <a:t>. </a:t>
            </a:r>
          </a:p>
          <a:p>
            <a:pPr marL="285750" indent="-285750">
              <a:buFont typeface="Arial" panose="020B0604020202020204" pitchFamily="34" charset="0"/>
              <a:buChar char="•"/>
            </a:pPr>
            <a:r>
              <a:rPr lang="en-US" dirty="0"/>
              <a:t>The majority of the meeting will be recorded.</a:t>
            </a:r>
          </a:p>
          <a:p>
            <a:pPr marL="285750" indent="-285750">
              <a:buFont typeface="Arial" panose="020B0604020202020204" pitchFamily="34" charset="0"/>
              <a:buChar char="•"/>
            </a:pPr>
            <a:r>
              <a:rPr lang="en-US" b="1" dirty="0"/>
              <a:t>Questions </a:t>
            </a:r>
            <a:r>
              <a:rPr lang="en-US" dirty="0"/>
              <a:t>– </a:t>
            </a:r>
          </a:p>
          <a:p>
            <a:pPr lvl="1"/>
            <a:r>
              <a:rPr lang="en-US" dirty="0"/>
              <a:t>Questions will be addressed at the end of the presentations. </a:t>
            </a:r>
          </a:p>
          <a:p>
            <a:pPr lvl="1"/>
            <a:r>
              <a:rPr lang="en-US" dirty="0"/>
              <a:t>Please type your name, country, the question, and the person the question is directed to  in the CHAT (see image below): </a:t>
            </a:r>
          </a:p>
          <a:p>
            <a:pPr lvl="2"/>
            <a:endParaRPr lang="en-US" dirty="0">
              <a:highlight>
                <a:srgbClr val="FFFF00"/>
              </a:highlight>
            </a:endParaRPr>
          </a:p>
          <a:p>
            <a:pPr lvl="2"/>
            <a:endParaRPr lang="en-US" dirty="0">
              <a:highlight>
                <a:srgbClr val="FFFF00"/>
              </a:highlight>
            </a:endParaRPr>
          </a:p>
          <a:p>
            <a:pPr lvl="1"/>
            <a:endParaRPr lang="en-US" dirty="0"/>
          </a:p>
          <a:p>
            <a:pPr lvl="1"/>
            <a:endParaRPr lang="en-US" dirty="0"/>
          </a:p>
          <a:p>
            <a:pPr marL="285750" indent="-285750">
              <a:buFont typeface="Arial" panose="020B0604020202020204" pitchFamily="34" charset="0"/>
              <a:buChar char="•"/>
            </a:pPr>
            <a:r>
              <a:rPr lang="en-US" b="1" dirty="0"/>
              <a:t>Closing Session </a:t>
            </a:r>
            <a:r>
              <a:rPr lang="en-US" dirty="0"/>
              <a:t>– there will be no closing session.</a:t>
            </a:r>
          </a:p>
          <a:p>
            <a:pPr marL="285750" indent="-285750">
              <a:buFont typeface="Arial" panose="020B0604020202020204" pitchFamily="34" charset="0"/>
              <a:buChar char="•"/>
            </a:pPr>
            <a:r>
              <a:rPr lang="en-US" b="1" dirty="0"/>
              <a:t>Electronic Certificates</a:t>
            </a:r>
            <a:r>
              <a:rPr lang="en-US" dirty="0"/>
              <a:t> – available per request only. </a:t>
            </a:r>
          </a:p>
          <a:p>
            <a:pPr marL="285750" indent="-285750">
              <a:buFont typeface="Arial" panose="020B0604020202020204" pitchFamily="34" charset="0"/>
              <a:buChar char="•"/>
            </a:pPr>
            <a:r>
              <a:rPr lang="en-US" b="1" dirty="0"/>
              <a:t>American Board of Health Physicists Credits </a:t>
            </a:r>
            <a:r>
              <a:rPr lang="en-US" dirty="0"/>
              <a:t>– 16 credit hours are available. </a:t>
            </a:r>
          </a:p>
          <a:p>
            <a:pPr marL="285750" indent="-285750">
              <a:buFont typeface="Arial" panose="020B0604020202020204" pitchFamily="34" charset="0"/>
              <a:buChar char="•"/>
            </a:pPr>
            <a:r>
              <a:rPr lang="en-US" b="1" dirty="0"/>
              <a:t>Zoom Tech Issues </a:t>
            </a:r>
            <a:r>
              <a:rPr lang="en-US" dirty="0"/>
              <a:t>– please email Tanya Korotkov at </a:t>
            </a:r>
            <a:r>
              <a:rPr lang="en-US" dirty="0">
                <a:hlinkClick r:id="rId3"/>
              </a:rPr>
              <a:t>RAMP.ADMIN@pnnl.gov</a:t>
            </a:r>
            <a:r>
              <a:rPr lang="en-US" dirty="0"/>
              <a:t> </a:t>
            </a:r>
          </a:p>
          <a:p>
            <a:pPr marL="285750" indent="-285750">
              <a:buFont typeface="Arial" panose="020B0604020202020204" pitchFamily="34" charset="0"/>
              <a:buChar char="•"/>
            </a:pPr>
            <a:endParaRPr lang="en-US" dirty="0"/>
          </a:p>
        </p:txBody>
      </p:sp>
      <p:pic>
        <p:nvPicPr>
          <p:cNvPr id="1026" name="Picture 1">
            <a:extLst>
              <a:ext uri="{FF2B5EF4-FFF2-40B4-BE49-F238E27FC236}">
                <a16:creationId xmlns:a16="http://schemas.microsoft.com/office/drawing/2014/main" id="{4655769D-6E8C-4452-BDA6-5B6DFCE03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57940"/>
            <a:ext cx="8229600" cy="80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CBD10D3-8DE4-4BD9-9596-2984F02BB44A}"/>
              </a:ext>
            </a:extLst>
          </p:cNvPr>
          <p:cNvSpPr/>
          <p:nvPr/>
        </p:nvSpPr>
        <p:spPr>
          <a:xfrm>
            <a:off x="4465892" y="3420238"/>
            <a:ext cx="665018" cy="7318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80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2" y="2097050"/>
            <a:ext cx="8991600" cy="1143000"/>
          </a:xfrm>
        </p:spPr>
        <p:txBody>
          <a:bodyPr>
            <a:normAutofit fontScale="90000"/>
          </a:bodyPr>
          <a:lstStyle/>
          <a:p>
            <a:r>
              <a:rPr lang="en-US" sz="3600" dirty="0"/>
              <a:t>The Office of Nuclear Regulatory Research:</a:t>
            </a:r>
            <a:br>
              <a:rPr lang="en-US" sz="3600" dirty="0"/>
            </a:br>
            <a:r>
              <a:rPr lang="en-US" sz="3600" i="1" dirty="0"/>
              <a:t>Welcome</a:t>
            </a:r>
            <a:endParaRPr lang="en-US" sz="3600" dirty="0"/>
          </a:p>
        </p:txBody>
      </p:sp>
      <p:pic>
        <p:nvPicPr>
          <p:cNvPr id="4" name="Picture 3" descr="A close up of a sign&#10;&#10;Description automatically generated">
            <a:extLst>
              <a:ext uri="{FF2B5EF4-FFF2-40B4-BE49-F238E27FC236}">
                <a16:creationId xmlns:a16="http://schemas.microsoft.com/office/drawing/2014/main" id="{17EAA982-F786-4EF9-9B80-5CA7BD7A5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278297"/>
            <a:ext cx="1933916" cy="1662690"/>
          </a:xfrm>
          <a:prstGeom prst="rect">
            <a:avLst/>
          </a:prstGeom>
        </p:spPr>
      </p:pic>
      <p:sp>
        <p:nvSpPr>
          <p:cNvPr id="6" name="Subtitle 2">
            <a:extLst>
              <a:ext uri="{FF2B5EF4-FFF2-40B4-BE49-F238E27FC236}">
                <a16:creationId xmlns:a16="http://schemas.microsoft.com/office/drawing/2014/main" id="{86A649FC-B9C8-4A7A-BC6D-19342EC6AC06}"/>
              </a:ext>
            </a:extLst>
          </p:cNvPr>
          <p:cNvSpPr txBox="1">
            <a:spLocks/>
          </p:cNvSpPr>
          <p:nvPr/>
        </p:nvSpPr>
        <p:spPr>
          <a:xfrm>
            <a:off x="1219200" y="5192184"/>
            <a:ext cx="6705600" cy="7974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lumMod val="50000"/>
                  </a:schemeClr>
                </a:solidFill>
              </a:rPr>
              <a:t>Raymond Furstenau, Director</a:t>
            </a:r>
          </a:p>
        </p:txBody>
      </p:sp>
      <p:pic>
        <p:nvPicPr>
          <p:cNvPr id="5" name="Picture 4">
            <a:extLst>
              <a:ext uri="{FF2B5EF4-FFF2-40B4-BE49-F238E27FC236}">
                <a16:creationId xmlns:a16="http://schemas.microsoft.com/office/drawing/2014/main" id="{2D634AA6-642A-4DE4-962A-57594BC3E8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8672"/>
            <a:ext cx="1285875" cy="1552575"/>
          </a:xfrm>
          <a:prstGeom prst="rect">
            <a:avLst/>
          </a:prstGeom>
          <a:noFill/>
          <a:ln>
            <a:noFill/>
          </a:ln>
        </p:spPr>
      </p:pic>
      <p:pic>
        <p:nvPicPr>
          <p:cNvPr id="7" name="Picture 6" descr="Text&#10;&#10;Description automatically generated">
            <a:extLst>
              <a:ext uri="{FF2B5EF4-FFF2-40B4-BE49-F238E27FC236}">
                <a16:creationId xmlns:a16="http://schemas.microsoft.com/office/drawing/2014/main" id="{A225773E-7807-46FB-874E-D0BA8D88B7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01655"/>
            <a:ext cx="2310305" cy="875389"/>
          </a:xfrm>
          <a:prstGeom prst="rect">
            <a:avLst/>
          </a:prstGeom>
        </p:spPr>
      </p:pic>
    </p:spTree>
    <p:extLst>
      <p:ext uri="{BB962C8B-B14F-4D97-AF65-F5344CB8AC3E}">
        <p14:creationId xmlns:p14="http://schemas.microsoft.com/office/powerpoint/2010/main" val="149698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67014"/>
            <a:ext cx="5591516" cy="722949"/>
          </a:xfrm>
        </p:spPr>
        <p:txBody>
          <a:bodyPr>
            <a:normAutofit fontScale="90000"/>
          </a:bodyPr>
          <a:lstStyle/>
          <a:p>
            <a:r>
              <a:rPr lang="en-US" sz="3600" dirty="0"/>
              <a:t>ARPANSA:</a:t>
            </a:r>
            <a:br>
              <a:rPr lang="en-US" sz="3600" dirty="0"/>
            </a:br>
            <a:r>
              <a:rPr lang="en-US" sz="3600" i="1" dirty="0"/>
              <a:t>Welcome</a:t>
            </a:r>
            <a:endParaRPr lang="en-US" sz="3600" dirty="0"/>
          </a:p>
        </p:txBody>
      </p:sp>
      <p:pic>
        <p:nvPicPr>
          <p:cNvPr id="4" name="Picture 3" descr="A close up of a sign&#10;&#10;Description automatically generated">
            <a:extLst>
              <a:ext uri="{FF2B5EF4-FFF2-40B4-BE49-F238E27FC236}">
                <a16:creationId xmlns:a16="http://schemas.microsoft.com/office/drawing/2014/main" id="{17EAA982-F786-4EF9-9B80-5CA7BD7A5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042" y="3417791"/>
            <a:ext cx="1933916" cy="1662690"/>
          </a:xfrm>
          <a:prstGeom prst="rect">
            <a:avLst/>
          </a:prstGeom>
        </p:spPr>
      </p:pic>
      <p:sp>
        <p:nvSpPr>
          <p:cNvPr id="6" name="Subtitle 2">
            <a:extLst>
              <a:ext uri="{FF2B5EF4-FFF2-40B4-BE49-F238E27FC236}">
                <a16:creationId xmlns:a16="http://schemas.microsoft.com/office/drawing/2014/main" id="{86A649FC-B9C8-4A7A-BC6D-19342EC6AC06}"/>
              </a:ext>
            </a:extLst>
          </p:cNvPr>
          <p:cNvSpPr txBox="1">
            <a:spLocks/>
          </p:cNvSpPr>
          <p:nvPr/>
        </p:nvSpPr>
        <p:spPr>
          <a:xfrm>
            <a:off x="1172391" y="5114802"/>
            <a:ext cx="6705600" cy="831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lumMod val="50000"/>
                  </a:schemeClr>
                </a:solidFill>
              </a:rPr>
              <a:t>Dr. Gillian Hirth, CEO</a:t>
            </a:r>
          </a:p>
        </p:txBody>
      </p:sp>
      <p:pic>
        <p:nvPicPr>
          <p:cNvPr id="5" name="Picture 4">
            <a:extLst>
              <a:ext uri="{FF2B5EF4-FFF2-40B4-BE49-F238E27FC236}">
                <a16:creationId xmlns:a16="http://schemas.microsoft.com/office/drawing/2014/main" id="{82DDBCE6-2E2B-4180-91D2-A35DC3ADE9F9}"/>
              </a:ext>
            </a:extLst>
          </p:cNvPr>
          <p:cNvPicPr/>
          <p:nvPr/>
        </p:nvPicPr>
        <p:blipFill rotWithShape="1">
          <a:blip r:embed="rId4" cstate="print">
            <a:extLst>
              <a:ext uri="{28A0092B-C50C-407E-A947-70E740481C1C}">
                <a14:useLocalDpi xmlns:a14="http://schemas.microsoft.com/office/drawing/2010/main" val="0"/>
              </a:ext>
            </a:extLst>
          </a:blip>
          <a:srcRect l="38876" r="9480"/>
          <a:stretch/>
        </p:blipFill>
        <p:spPr bwMode="auto">
          <a:xfrm>
            <a:off x="7010400" y="274932"/>
            <a:ext cx="1722120" cy="2085975"/>
          </a:xfrm>
          <a:prstGeom prst="rect">
            <a:avLst/>
          </a:prstGeom>
          <a:noFill/>
          <a:ln w="9525">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E828DE5-B13A-4845-A61F-4BCA9917461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 y="605149"/>
            <a:ext cx="5713540" cy="831850"/>
          </a:xfrm>
          <a:prstGeom prst="rect">
            <a:avLst/>
          </a:prstGeom>
          <a:noFill/>
          <a:ln>
            <a:noFill/>
          </a:ln>
        </p:spPr>
      </p:pic>
    </p:spTree>
    <p:extLst>
      <p:ext uri="{BB962C8B-B14F-4D97-AF65-F5344CB8AC3E}">
        <p14:creationId xmlns:p14="http://schemas.microsoft.com/office/powerpoint/2010/main" val="195072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BC7253E-C649-4A8C-9F4A-625C25FAFB6C}"/>
              </a:ext>
            </a:extLst>
          </p:cNvPr>
          <p:cNvSpPr txBox="1">
            <a:spLocks/>
          </p:cNvSpPr>
          <p:nvPr/>
        </p:nvSpPr>
        <p:spPr>
          <a:xfrm>
            <a:off x="555171" y="1676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t>Again Welcome!</a:t>
            </a:r>
          </a:p>
        </p:txBody>
      </p:sp>
      <p:sp>
        <p:nvSpPr>
          <p:cNvPr id="6" name="Subtitle 7">
            <a:extLst>
              <a:ext uri="{FF2B5EF4-FFF2-40B4-BE49-F238E27FC236}">
                <a16:creationId xmlns:a16="http://schemas.microsoft.com/office/drawing/2014/main" id="{2872296C-3E41-4FC3-894F-4A697A9726F4}"/>
              </a:ext>
            </a:extLst>
          </p:cNvPr>
          <p:cNvSpPr txBox="1">
            <a:spLocks/>
          </p:cNvSpPr>
          <p:nvPr/>
        </p:nvSpPr>
        <p:spPr>
          <a:xfrm>
            <a:off x="1219200" y="2895600"/>
            <a:ext cx="6400800" cy="261386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We are glad you are here!</a:t>
            </a:r>
          </a:p>
          <a:p>
            <a:pPr algn="ctr"/>
            <a:endParaRPr lang="en-US" sz="3600" dirty="0"/>
          </a:p>
          <a:p>
            <a:pPr marL="0" indent="0" algn="ctr">
              <a:buNone/>
            </a:pPr>
            <a:r>
              <a:rPr lang="en-US" sz="3600" dirty="0"/>
              <a:t>For questions, comments, issues, suggestions and others: </a:t>
            </a:r>
          </a:p>
          <a:p>
            <a:pPr marL="0" indent="0" algn="ctr">
              <a:buNone/>
            </a:pPr>
            <a:endParaRPr lang="en-US" sz="3600" dirty="0"/>
          </a:p>
          <a:p>
            <a:pPr marL="0" indent="0" algn="ctr">
              <a:buNone/>
            </a:pPr>
            <a:r>
              <a:rPr lang="en-US" sz="3600" dirty="0"/>
              <a:t>EMAIL: </a:t>
            </a:r>
            <a:r>
              <a:rPr lang="en-US" sz="3600" dirty="0">
                <a:hlinkClick r:id="rId3"/>
              </a:rPr>
              <a:t>RAMP@nrc.gov</a:t>
            </a:r>
            <a:r>
              <a:rPr lang="en-US" sz="3600" dirty="0"/>
              <a:t> </a:t>
            </a:r>
            <a:r>
              <a:rPr lang="en-US" sz="3600" dirty="0">
                <a:hlinkClick r:id="rId4"/>
              </a:rPr>
              <a:t>RAMP.ADMIN@pnnl.gov</a:t>
            </a:r>
            <a:r>
              <a:rPr lang="en-US" sz="3600" dirty="0"/>
              <a:t> </a:t>
            </a:r>
          </a:p>
        </p:txBody>
      </p:sp>
      <p:pic>
        <p:nvPicPr>
          <p:cNvPr id="5" name="Picture 4" descr="Text&#10;&#10;Description automatically generated">
            <a:extLst>
              <a:ext uri="{FF2B5EF4-FFF2-40B4-BE49-F238E27FC236}">
                <a16:creationId xmlns:a16="http://schemas.microsoft.com/office/drawing/2014/main" id="{028F5DD7-4C38-43B2-B257-394E0ECEF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48" y="629106"/>
            <a:ext cx="2310305" cy="875389"/>
          </a:xfrm>
          <a:prstGeom prst="rect">
            <a:avLst/>
          </a:prstGeom>
        </p:spPr>
      </p:pic>
    </p:spTree>
    <p:extLst>
      <p:ext uri="{BB962C8B-B14F-4D97-AF65-F5344CB8AC3E}">
        <p14:creationId xmlns:p14="http://schemas.microsoft.com/office/powerpoint/2010/main" val="323409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D1A1-F184-4DFC-8C55-DF529561BC1F}"/>
              </a:ext>
            </a:extLst>
          </p:cNvPr>
          <p:cNvSpPr>
            <a:spLocks noGrp="1"/>
          </p:cNvSpPr>
          <p:nvPr>
            <p:ph type="title"/>
          </p:nvPr>
        </p:nvSpPr>
        <p:spPr>
          <a:xfrm>
            <a:off x="1556051" y="4450438"/>
            <a:ext cx="6288087" cy="831851"/>
          </a:xfrm>
        </p:spPr>
        <p:txBody>
          <a:bodyPr/>
          <a:lstStyle/>
          <a:p>
            <a:r>
              <a:rPr lang="en-US" dirty="0"/>
              <a:t>Time for a group picture</a:t>
            </a:r>
          </a:p>
        </p:txBody>
      </p:sp>
      <p:pic>
        <p:nvPicPr>
          <p:cNvPr id="4" name="Picture 3">
            <a:extLst>
              <a:ext uri="{FF2B5EF4-FFF2-40B4-BE49-F238E27FC236}">
                <a16:creationId xmlns:a16="http://schemas.microsoft.com/office/drawing/2014/main" id="{94B43D2D-8A7D-49C2-800F-A893741A66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70553"/>
            <a:ext cx="5713540" cy="831850"/>
          </a:xfrm>
          <a:prstGeom prst="rect">
            <a:avLst/>
          </a:prstGeom>
          <a:noFill/>
          <a:ln>
            <a:noFill/>
          </a:ln>
        </p:spPr>
      </p:pic>
      <p:pic>
        <p:nvPicPr>
          <p:cNvPr id="5" name="Picture 4" descr="Text&#10;&#10;Description automatically generated">
            <a:extLst>
              <a:ext uri="{FF2B5EF4-FFF2-40B4-BE49-F238E27FC236}">
                <a16:creationId xmlns:a16="http://schemas.microsoft.com/office/drawing/2014/main" id="{BBFEED58-C529-413B-8891-8D1367989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1655"/>
            <a:ext cx="2310305" cy="875389"/>
          </a:xfrm>
          <a:prstGeom prst="rect">
            <a:avLst/>
          </a:prstGeom>
        </p:spPr>
      </p:pic>
      <p:pic>
        <p:nvPicPr>
          <p:cNvPr id="1026" name="Picture 2">
            <a:extLst>
              <a:ext uri="{FF2B5EF4-FFF2-40B4-BE49-F238E27FC236}">
                <a16:creationId xmlns:a16="http://schemas.microsoft.com/office/drawing/2014/main" id="{A65D247D-27DA-411B-B698-BBC1429915B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057400"/>
            <a:ext cx="38481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793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KZXXQUUWFKWZ-1817279113-2540</_dlc_DocId>
    <_dlc_DocIdUrl xmlns="5aa91b91-1b5c-47ee-93a7-b2620ed781e0">
      <Url>https://earrth.pnnl.gov/_layouts/15/DocIdRedir.aspx?ID=KZXXQUUWFKWZ-1817279113-2540</Url>
      <Description>KZXXQUUWFKWZ-1817279113-2540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AE6C2C-1EF2-412F-BA59-56012C8468A9}">
  <ds:schemaRefs>
    <ds:schemaRef ds:uri="http://schemas.microsoft.com/sharepoint/v3/contenttype/forms"/>
  </ds:schemaRefs>
</ds:datastoreItem>
</file>

<file path=customXml/itemProps2.xml><?xml version="1.0" encoding="utf-8"?>
<ds:datastoreItem xmlns:ds="http://schemas.openxmlformats.org/officeDocument/2006/customXml" ds:itemID="{60D2171D-4755-4685-B56E-67383C9A4220}">
  <ds:schemaRefs>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aa91b91-1b5c-47ee-93a7-b2620ed781e0"/>
    <ds:schemaRef ds:uri="http://purl.org/dc/elements/1.1/"/>
  </ds:schemaRefs>
</ds:datastoreItem>
</file>

<file path=customXml/itemProps3.xml><?xml version="1.0" encoding="utf-8"?>
<ds:datastoreItem xmlns:ds="http://schemas.openxmlformats.org/officeDocument/2006/customXml" ds:itemID="{15E9C3F9-EB45-48A8-910E-EE3676713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a91b91-1b5c-47ee-93a7-b2620ed78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21C6E5-FF86-47DA-987A-F46CEAB7B5C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3523</TotalTime>
  <Words>450</Words>
  <Application>Microsoft Office PowerPoint</Application>
  <PresentationFormat>On-screen Show (4:3)</PresentationFormat>
  <Paragraphs>66</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Avenir Next LT Pro</vt:lpstr>
      <vt:lpstr>Calibri</vt:lpstr>
      <vt:lpstr>DDG_ProximaNova</vt:lpstr>
      <vt:lpstr>Franklin Gothic Demi</vt:lpstr>
      <vt:lpstr>French Script MT</vt:lpstr>
      <vt:lpstr>Open Sans</vt:lpstr>
      <vt:lpstr>Office Theme</vt:lpstr>
      <vt:lpstr>Welcome to the 2022 April RAMP User’s Group Virtual Meeting</vt:lpstr>
      <vt:lpstr>Zoom Logistics</vt:lpstr>
      <vt:lpstr>The Office of Nuclear Regulatory Research: Welcome</vt:lpstr>
      <vt:lpstr>ARPANSA: Welcome</vt:lpstr>
      <vt:lpstr>PowerPoint Presentation</vt:lpstr>
      <vt:lpstr>Time for a group picture</vt:lpstr>
    </vt:vector>
  </TitlesOfParts>
  <Company>USNRC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Tomon, John</dc:creator>
  <cp:lastModifiedBy>Korotkov, Tatyana</cp:lastModifiedBy>
  <cp:revision>44</cp:revision>
  <dcterms:created xsi:type="dcterms:W3CDTF">2017-09-18T19:23:28Z</dcterms:created>
  <dcterms:modified xsi:type="dcterms:W3CDTF">2022-04-05T22:01:34Z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f61d6cf8-fa78-49e5-9efa-3539b22baffc</vt:lpwstr>
  </property>
  <property fmtid="{D5CDD505-2E9C-101B-9397-08002B2CF9AE}" pid="4" name="_NewReviewCycle">
    <vt:lpwstr/>
  </property>
</Properties>
</file>