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341" r:id="rId6"/>
    <p:sldId id="636" r:id="rId7"/>
    <p:sldId id="658" r:id="rId8"/>
    <p:sldId id="664" r:id="rId9"/>
    <p:sldId id="683" r:id="rId10"/>
    <p:sldId id="687" r:id="rId11"/>
    <p:sldId id="366" r:id="rId12"/>
    <p:sldId id="661" r:id="rId13"/>
    <p:sldId id="680" r:id="rId14"/>
    <p:sldId id="676" r:id="rId15"/>
    <p:sldId id="681" r:id="rId16"/>
    <p:sldId id="678" r:id="rId17"/>
    <p:sldId id="677" r:id="rId18"/>
    <p:sldId id="671" r:id="rId19"/>
    <p:sldId id="679" r:id="rId20"/>
    <p:sldId id="637" r:id="rId21"/>
    <p:sldId id="667" r:id="rId22"/>
    <p:sldId id="672" r:id="rId23"/>
    <p:sldId id="673" r:id="rId24"/>
    <p:sldId id="689" r:id="rId25"/>
    <p:sldId id="682" r:id="rId26"/>
    <p:sldId id="685" r:id="rId27"/>
    <p:sldId id="66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ffer, Vered" initials="SV" lastIdx="1" clrIdx="0">
    <p:extLst>
      <p:ext uri="{19B8F6BF-5375-455C-9EA6-DF929625EA0E}">
        <p15:presenceInfo xmlns:p15="http://schemas.microsoft.com/office/powerpoint/2012/main" userId="S::VXA1@nrc.gov::3fc78a25-0476-48bc-a8c0-477274a85b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1892" autoAdjust="0"/>
  </p:normalViewPr>
  <p:slideViewPr>
    <p:cSldViewPr>
      <p:cViewPr varScale="1">
        <p:scale>
          <a:sx n="69" d="100"/>
          <a:sy n="69" d="100"/>
        </p:scale>
        <p:origin x="7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1ADBB-1450-474F-BEB1-6F56AC6D79C9}" type="datetimeFigureOut">
              <a:rPr lang="en-US" smtClean="0"/>
              <a:t>4/4/2022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C8C4C-0E4D-46AD-994C-86FBA06E291C}" type="slidenum">
              <a:rPr lang="en-US" smtClean="0"/>
              <a:t>‹#›</a:t>
            </a:fld>
            <a:endParaRPr lang="en-US"/>
          </a:p>
        </p:txBody>
      </p:sp>
    </p:spTree>
    <p:extLst>
      <p:ext uri="{BB962C8B-B14F-4D97-AF65-F5344CB8AC3E}">
        <p14:creationId xmlns:p14="http://schemas.microsoft.com/office/powerpoint/2010/main" val="330471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kyuwon.choi@kins.re.kr"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mailto:shlomi.halfon1@gmail.com" TargetMode="External"/><Relationship Id="rId5" Type="http://schemas.openxmlformats.org/officeDocument/2006/relationships/hyperlink" Target="mailto:hvangraan@nnr.co.za" TargetMode="External"/><Relationship Id="rId4" Type="http://schemas.openxmlformats.org/officeDocument/2006/relationships/hyperlink" Target="mailto:nana-owusua.kwamena@cnsc-ccsn.gc.c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kyuwon.choi@kins.re.kr"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mailto:shlomi.halfon1@gmail.com" TargetMode="External"/><Relationship Id="rId5" Type="http://schemas.openxmlformats.org/officeDocument/2006/relationships/hyperlink" Target="mailto:hvangraan@nnr.co.za" TargetMode="External"/><Relationship Id="rId4" Type="http://schemas.openxmlformats.org/officeDocument/2006/relationships/hyperlink" Target="mailto:nana-owusua.kwamena@cnsc-ccsn.gc.c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RAY and Thank you Gillian, if  I may, for that warm welcome.  </a:t>
            </a:r>
          </a:p>
          <a:p>
            <a:endParaRPr lang="en-US" dirty="0"/>
          </a:p>
          <a:p>
            <a:r>
              <a:rPr lang="en-US" dirty="0"/>
              <a:t>We were told that Gillian is the newly minted CEO of ARPANSA, so we extend our congratulations on your appointment and wish you well.  </a:t>
            </a:r>
          </a:p>
          <a:p>
            <a:endParaRPr lang="en-US" dirty="0"/>
          </a:p>
          <a:p>
            <a:r>
              <a:rPr lang="en-US" dirty="0"/>
              <a:t>Now lets move on to the first session, which is an Introduction to RAMP and a conversation with its partnerships.  </a:t>
            </a:r>
          </a:p>
          <a:p>
            <a:endParaRPr lang="en-US" dirty="0"/>
          </a:p>
          <a:p>
            <a:r>
              <a:rPr lang="en-US" dirty="0"/>
              <a:t>I will start off with a quick summary of the program, but the bulk of this presentation or shall I say conversation is focused on our Partners and how they use the RAMP program.</a:t>
            </a:r>
          </a:p>
          <a:p>
            <a:endParaRPr lang="en-US" dirty="0"/>
          </a:p>
          <a:p>
            <a:r>
              <a:rPr lang="en-US" dirty="0"/>
              <a:t>Lets get started.</a:t>
            </a:r>
          </a:p>
          <a:p>
            <a:endParaRPr lang="en-US" dirty="0"/>
          </a:p>
          <a:p>
            <a:r>
              <a:rPr lang="en-US" dirty="0"/>
              <a:t>Next slide please.</a:t>
            </a:r>
          </a:p>
          <a:p>
            <a:endParaRPr lang="en-US" dirty="0"/>
          </a:p>
          <a:p>
            <a:r>
              <a:rPr lang="en-US" dirty="0"/>
              <a:t>40 sec</a:t>
            </a:r>
          </a:p>
          <a:p>
            <a:endParaRPr lang="en-US" dirty="0"/>
          </a:p>
          <a:p>
            <a:pPr marL="0" indent="0" algn="ctr">
              <a:buNone/>
            </a:pPr>
            <a:r>
              <a:rPr lang="en-US" sz="1200" dirty="0"/>
              <a:t>April 5</a:t>
            </a:r>
            <a:r>
              <a:rPr lang="en-US" sz="1200" baseline="30000" dirty="0"/>
              <a:t>th</a:t>
            </a:r>
            <a:r>
              <a:rPr lang="en-US" sz="1200" dirty="0"/>
              <a:t> Australia 8:15am (AEST)</a:t>
            </a:r>
          </a:p>
          <a:p>
            <a:pPr marL="0" indent="0" algn="ctr">
              <a:buNone/>
            </a:pPr>
            <a:r>
              <a:rPr lang="en-US" sz="1200" dirty="0"/>
              <a:t>April 4</a:t>
            </a:r>
            <a:r>
              <a:rPr lang="en-US" sz="1200" baseline="30000" dirty="0"/>
              <a:t>th</a:t>
            </a:r>
            <a:r>
              <a:rPr lang="en-US" sz="1200" dirty="0"/>
              <a:t> United States6 :15 PM (18: 15) US EST, 5:15 PM (17:15) US Central Standard Time, 3:15 PM (15:15) US Pacific Standard </a:t>
            </a:r>
            <a:r>
              <a:rPr lang="en-US" sz="1200" dirty="0" err="1"/>
              <a:t>TimeA</a:t>
            </a:r>
            <a:endParaRPr lang="en-US" sz="1200" dirty="0"/>
          </a:p>
          <a:p>
            <a:pPr marL="0" indent="0" algn="ctr">
              <a:buNone/>
            </a:pPr>
            <a:r>
              <a:rPr lang="en-US" sz="1200" dirty="0"/>
              <a:t>April 4</a:t>
            </a:r>
            <a:r>
              <a:rPr lang="en-US" sz="1200" baseline="30000" dirty="0"/>
              <a:t>th</a:t>
            </a:r>
            <a:r>
              <a:rPr lang="en-US" sz="1200" dirty="0"/>
              <a:t>, Canada 6:15 PM (18:15) (EDT)</a:t>
            </a:r>
          </a:p>
          <a:p>
            <a:pPr marL="0" indent="0" algn="ctr">
              <a:buNone/>
            </a:pPr>
            <a:r>
              <a:rPr lang="en-US" sz="1200" dirty="0"/>
              <a:t>April 5</a:t>
            </a:r>
            <a:r>
              <a:rPr lang="en-US" sz="1200" baseline="30000" dirty="0"/>
              <a:t>th</a:t>
            </a:r>
            <a:r>
              <a:rPr lang="en-US" sz="1200" dirty="0"/>
              <a:t> South Africa  12:15 AM (SAST)</a:t>
            </a:r>
          </a:p>
          <a:p>
            <a:pPr marL="0" indent="0" algn="ctr">
              <a:buNone/>
            </a:pPr>
            <a:r>
              <a:rPr lang="en-US" sz="1200" dirty="0"/>
              <a:t>April 5</a:t>
            </a:r>
            <a:r>
              <a:rPr lang="en-US" sz="1200" baseline="30000" dirty="0"/>
              <a:t>th</a:t>
            </a:r>
            <a:r>
              <a:rPr lang="en-US" sz="1200" dirty="0"/>
              <a:t> South Korea  7:15 AM (KST)</a:t>
            </a:r>
          </a:p>
          <a:p>
            <a:pPr marL="0" indent="0" algn="ctr">
              <a:buNone/>
            </a:pPr>
            <a:r>
              <a:rPr lang="en-US" sz="1200" dirty="0"/>
              <a:t> April 5</a:t>
            </a:r>
            <a:r>
              <a:rPr lang="en-US" sz="1200" baseline="30000" dirty="0"/>
              <a:t>th</a:t>
            </a:r>
            <a:r>
              <a:rPr lang="en-US" sz="1200" dirty="0"/>
              <a:t> Israel 1:15 AM (IST)</a:t>
            </a:r>
          </a:p>
          <a:p>
            <a:pPr marL="0" indent="0" algn="ctr">
              <a:buNone/>
            </a:pPr>
            <a:r>
              <a:rPr lang="en-US" sz="1200" dirty="0"/>
              <a:t>April 5</a:t>
            </a:r>
            <a:r>
              <a:rPr lang="en-US" sz="1200" baseline="30000" dirty="0"/>
              <a:t>th</a:t>
            </a:r>
            <a:r>
              <a:rPr lang="en-US" sz="1200" dirty="0"/>
              <a:t> Ukraine 1:15 AM (EEST)</a:t>
            </a:r>
          </a:p>
          <a:p>
            <a:endParaRPr lang="en-US" dirty="0"/>
          </a:p>
        </p:txBody>
      </p:sp>
      <p:sp>
        <p:nvSpPr>
          <p:cNvPr id="4" name="Slide Number Placeholder 3"/>
          <p:cNvSpPr>
            <a:spLocks noGrp="1"/>
          </p:cNvSpPr>
          <p:nvPr>
            <p:ph type="sldNum" sz="quarter" idx="5"/>
          </p:nvPr>
        </p:nvSpPr>
        <p:spPr/>
        <p:txBody>
          <a:bodyPr/>
          <a:lstStyle/>
          <a:p>
            <a:fld id="{AD7F9D22-E978-44A3-8DDB-C58C8C3B5276}" type="slidenum">
              <a:rPr lang="en-US" smtClean="0"/>
              <a:t>1</a:t>
            </a:fld>
            <a:endParaRPr lang="en-US"/>
          </a:p>
        </p:txBody>
      </p:sp>
    </p:spTree>
    <p:extLst>
      <p:ext uri="{BB962C8B-B14F-4D97-AF65-F5344CB8AC3E}">
        <p14:creationId xmlns:p14="http://schemas.microsoft.com/office/powerpoint/2010/main" val="596315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1C8C4C-0E4D-46AD-994C-86FBA06E291C}" type="slidenum">
              <a:rPr lang="en-US" smtClean="0"/>
              <a:t>10</a:t>
            </a:fld>
            <a:endParaRPr lang="en-US"/>
          </a:p>
        </p:txBody>
      </p:sp>
    </p:spTree>
    <p:extLst>
      <p:ext uri="{BB962C8B-B14F-4D97-AF65-F5344CB8AC3E}">
        <p14:creationId xmlns:p14="http://schemas.microsoft.com/office/powerpoint/2010/main" val="414752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1C8C4C-0E4D-46AD-994C-86FBA06E291C}" type="slidenum">
              <a:rPr lang="en-US" smtClean="0"/>
              <a:t>13</a:t>
            </a:fld>
            <a:endParaRPr lang="en-US"/>
          </a:p>
        </p:txBody>
      </p:sp>
    </p:spTree>
    <p:extLst>
      <p:ext uri="{BB962C8B-B14F-4D97-AF65-F5344CB8AC3E}">
        <p14:creationId xmlns:p14="http://schemas.microsoft.com/office/powerpoint/2010/main" val="3367982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that introduction. </a:t>
            </a:r>
          </a:p>
          <a:p>
            <a:endParaRPr lang="en-US" dirty="0"/>
          </a:p>
          <a:p>
            <a:r>
              <a:rPr lang="en-US" dirty="0"/>
              <a:t>Now we will have a polling question to find out where everyone else is from.</a:t>
            </a:r>
          </a:p>
          <a:p>
            <a:endParaRPr lang="en-US" dirty="0"/>
          </a:p>
          <a:p>
            <a:r>
              <a:rPr lang="en-US" dirty="0"/>
              <a:t>While that polling question is taking place, I would like to spotlight another country</a:t>
            </a:r>
          </a:p>
          <a:p>
            <a:endParaRPr lang="en-US" dirty="0"/>
          </a:p>
          <a:p>
            <a:r>
              <a:rPr lang="en-US" dirty="0"/>
              <a:t>Next slide please</a:t>
            </a:r>
          </a:p>
        </p:txBody>
      </p:sp>
      <p:sp>
        <p:nvSpPr>
          <p:cNvPr id="4" name="Slide Number Placeholder 3"/>
          <p:cNvSpPr>
            <a:spLocks noGrp="1"/>
          </p:cNvSpPr>
          <p:nvPr>
            <p:ph type="sldNum" sz="quarter" idx="5"/>
          </p:nvPr>
        </p:nvSpPr>
        <p:spPr/>
        <p:txBody>
          <a:bodyPr/>
          <a:lstStyle/>
          <a:p>
            <a:fld id="{151C8C4C-0E4D-46AD-994C-86FBA06E291C}" type="slidenum">
              <a:rPr lang="en-US" smtClean="0"/>
              <a:t>14</a:t>
            </a:fld>
            <a:endParaRPr lang="en-US"/>
          </a:p>
        </p:txBody>
      </p:sp>
    </p:spTree>
    <p:extLst>
      <p:ext uri="{BB962C8B-B14F-4D97-AF65-F5344CB8AC3E}">
        <p14:creationId xmlns:p14="http://schemas.microsoft.com/office/powerpoint/2010/main" val="2065149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country is Ukraine.</a:t>
            </a:r>
          </a:p>
          <a:p>
            <a:endParaRPr lang="en-US" dirty="0"/>
          </a:p>
          <a:p>
            <a:r>
              <a:rPr lang="en-US" dirty="0"/>
              <a:t>Ukraine has a RAMP Agreement and has been very active.  They hosted last year’s RAMP international meeting, provided a seminar before that and we are working to collaborate on a few codes, especially RASCAL.</a:t>
            </a:r>
          </a:p>
          <a:p>
            <a:endParaRPr lang="en-US" dirty="0"/>
          </a:p>
          <a:p>
            <a:r>
              <a:rPr lang="en-US" dirty="0"/>
              <a:t>They have 26 active users, there are two government organization in RAMP and they have been here for 3 years.</a:t>
            </a:r>
          </a:p>
          <a:p>
            <a:endParaRPr lang="en-US" dirty="0"/>
          </a:p>
          <a:p>
            <a:r>
              <a:rPr lang="en-US" dirty="0"/>
              <a:t>In fact, we were going to invite them to be on the panel, but for obvious reason we did not.</a:t>
            </a:r>
          </a:p>
          <a:p>
            <a:endParaRPr lang="en-US" dirty="0"/>
          </a:p>
          <a:p>
            <a:r>
              <a:rPr lang="en-US" dirty="0"/>
              <a:t>However, we are happy that some of them registered for this meeting and our thoughts are with them.</a:t>
            </a:r>
          </a:p>
          <a:p>
            <a:endParaRPr lang="en-US" dirty="0"/>
          </a:p>
          <a:p>
            <a:r>
              <a:rPr lang="en-US" dirty="0"/>
              <a:t>Now let's see the polling results.</a:t>
            </a:r>
          </a:p>
          <a:p>
            <a:endParaRPr lang="en-US" dirty="0"/>
          </a:p>
          <a:p>
            <a:r>
              <a:rPr lang="en-US" dirty="0"/>
              <a:t>Next slide please</a:t>
            </a:r>
          </a:p>
          <a:p>
            <a:endParaRPr lang="en-US" dirty="0"/>
          </a:p>
          <a:p>
            <a:r>
              <a:rPr lang="en-US" dirty="0"/>
              <a:t>40 sec</a:t>
            </a:r>
          </a:p>
          <a:p>
            <a:endParaRPr lang="en-US" dirty="0"/>
          </a:p>
        </p:txBody>
      </p:sp>
      <p:sp>
        <p:nvSpPr>
          <p:cNvPr id="4" name="Slide Number Placeholder 3"/>
          <p:cNvSpPr>
            <a:spLocks noGrp="1"/>
          </p:cNvSpPr>
          <p:nvPr>
            <p:ph type="sldNum" sz="quarter" idx="5"/>
          </p:nvPr>
        </p:nvSpPr>
        <p:spPr/>
        <p:txBody>
          <a:bodyPr/>
          <a:lstStyle/>
          <a:p>
            <a:fld id="{151C8C4C-0E4D-46AD-994C-86FBA06E291C}" type="slidenum">
              <a:rPr lang="en-US" smtClean="0"/>
              <a:t>15</a:t>
            </a:fld>
            <a:endParaRPr lang="en-US"/>
          </a:p>
        </p:txBody>
      </p:sp>
    </p:spTree>
    <p:extLst>
      <p:ext uri="{BB962C8B-B14F-4D97-AF65-F5344CB8AC3E}">
        <p14:creationId xmlns:p14="http://schemas.microsoft.com/office/powerpoint/2010/main" val="1763967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into the 2</a:t>
            </a:r>
            <a:r>
              <a:rPr lang="en-US" baseline="30000" dirty="0"/>
              <a:t>nd</a:t>
            </a:r>
            <a:r>
              <a:rPr lang="en-US" dirty="0"/>
              <a:t> question, which is:</a:t>
            </a:r>
          </a:p>
          <a:p>
            <a:endParaRPr lang="en-US" dirty="0"/>
          </a:p>
          <a:p>
            <a:pPr marL="0" marR="0" indent="0" algn="ctr">
              <a:spcBef>
                <a:spcPts val="0"/>
              </a:spcBef>
              <a:spcAft>
                <a:spcPts val="0"/>
              </a:spcAft>
              <a:buNone/>
            </a:pPr>
            <a:r>
              <a:rPr lang="en-US" sz="1200" dirty="0">
                <a:effectLst/>
                <a:latin typeface="Arial" panose="020B0604020202020204" pitchFamily="34" charset="0"/>
                <a:ea typeface="Calibri" panose="020F0502020204030204" pitchFamily="34" charset="0"/>
              </a:rPr>
              <a:t>What RAMP codes does your organization use?</a:t>
            </a:r>
          </a:p>
          <a:p>
            <a:pPr marL="0" marR="0" indent="0" algn="ctr">
              <a:spcBef>
                <a:spcPts val="0"/>
              </a:spcBef>
              <a:spcAft>
                <a:spcPts val="0"/>
              </a:spcAft>
              <a:buNone/>
            </a:pPr>
            <a:endParaRPr lang="en-US" sz="1200" dirty="0">
              <a:effectLst/>
              <a:latin typeface="Arial" panose="020B0604020202020204" pitchFamily="34" charset="0"/>
              <a:ea typeface="Calibri" panose="020F0502020204030204" pitchFamily="34" charset="0"/>
            </a:endParaRPr>
          </a:p>
          <a:p>
            <a:pPr marL="0" marR="0" indent="0" algn="ctr">
              <a:spcBef>
                <a:spcPts val="0"/>
              </a:spcBef>
              <a:spcAft>
                <a:spcPts val="0"/>
              </a:spcAft>
              <a:buNone/>
            </a:pPr>
            <a:r>
              <a:rPr lang="en-US" sz="1200" dirty="0">
                <a:effectLst/>
                <a:latin typeface="Arial" panose="020B0604020202020204" pitchFamily="34" charset="0"/>
                <a:ea typeface="Calibri" panose="020F0502020204030204" pitchFamily="34" charset="0"/>
              </a:rPr>
              <a:t>What other Radiation Protection or Health Physics or </a:t>
            </a:r>
            <a:r>
              <a:rPr lang="en-US" sz="1200" dirty="0" err="1">
                <a:effectLst/>
                <a:latin typeface="Arial" panose="020B0604020202020204" pitchFamily="34" charset="0"/>
                <a:ea typeface="Calibri" panose="020F0502020204030204" pitchFamily="34" charset="0"/>
              </a:rPr>
              <a:t>Environemetal</a:t>
            </a:r>
            <a:r>
              <a:rPr lang="en-US" sz="1200" dirty="0">
                <a:effectLst/>
                <a:latin typeface="Arial" panose="020B0604020202020204" pitchFamily="34" charset="0"/>
                <a:ea typeface="Calibri" panose="020F0502020204030204" pitchFamily="34" charset="0"/>
              </a:rPr>
              <a:t> Codes does your organization use?</a:t>
            </a:r>
          </a:p>
          <a:p>
            <a:endParaRPr lang="en-US" dirty="0"/>
          </a:p>
          <a:p>
            <a:r>
              <a:rPr lang="en-US" dirty="0"/>
              <a:t>Lets start with Canada this time, followed by Israel, South Africa, South Korea and Australia.</a:t>
            </a:r>
          </a:p>
          <a:p>
            <a:endParaRPr lang="en-US" dirty="0"/>
          </a:p>
          <a:p>
            <a:r>
              <a:rPr lang="en-US" dirty="0"/>
              <a:t>Its all your Nana.</a:t>
            </a:r>
          </a:p>
        </p:txBody>
      </p:sp>
      <p:sp>
        <p:nvSpPr>
          <p:cNvPr id="4" name="Slide Number Placeholder 3"/>
          <p:cNvSpPr>
            <a:spLocks noGrp="1"/>
          </p:cNvSpPr>
          <p:nvPr>
            <p:ph type="sldNum" sz="quarter" idx="5"/>
          </p:nvPr>
        </p:nvSpPr>
        <p:spPr/>
        <p:txBody>
          <a:bodyPr/>
          <a:lstStyle/>
          <a:p>
            <a:fld id="{151C8C4C-0E4D-46AD-994C-86FBA06E291C}" type="slidenum">
              <a:rPr lang="en-US" smtClean="0"/>
              <a:t>16</a:t>
            </a:fld>
            <a:endParaRPr lang="en-US"/>
          </a:p>
        </p:txBody>
      </p:sp>
    </p:spTree>
    <p:extLst>
      <p:ext uri="{BB962C8B-B14F-4D97-AF65-F5344CB8AC3E}">
        <p14:creationId xmlns:p14="http://schemas.microsoft.com/office/powerpoint/2010/main" val="1902019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1C8C4C-0E4D-46AD-994C-86FBA06E291C}" type="slidenum">
              <a:rPr lang="en-US" smtClean="0"/>
              <a:t>17</a:t>
            </a:fld>
            <a:endParaRPr lang="en-US"/>
          </a:p>
        </p:txBody>
      </p:sp>
    </p:spTree>
    <p:extLst>
      <p:ext uri="{BB962C8B-B14F-4D97-AF65-F5344CB8AC3E}">
        <p14:creationId xmlns:p14="http://schemas.microsoft.com/office/powerpoint/2010/main" val="3977516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that, we will move into the third question, which is intended to be a bit more thought provoking.</a:t>
            </a:r>
          </a:p>
          <a:p>
            <a:endParaRPr lang="en-US" dirty="0"/>
          </a:p>
          <a:p>
            <a:pPr marL="0" indent="0" algn="ctr">
              <a:spcBef>
                <a:spcPts val="0"/>
              </a:spcBef>
              <a:buNone/>
            </a:pPr>
            <a:r>
              <a:rPr lang="en-US" sz="1200" dirty="0">
                <a:effectLst/>
                <a:latin typeface="Arial" panose="020B0604020202020204" pitchFamily="34" charset="0"/>
                <a:ea typeface="Calibri" panose="020F0502020204030204" pitchFamily="34" charset="0"/>
              </a:rPr>
              <a:t>How has RAMP been a benefit to your agency?</a:t>
            </a:r>
          </a:p>
          <a:p>
            <a:pPr marL="0" indent="0" algn="ctr">
              <a:spcBef>
                <a:spcPts val="0"/>
              </a:spcBef>
              <a:buNone/>
            </a:pPr>
            <a:endParaRPr lang="en-US" sz="1200" dirty="0">
              <a:latin typeface="Arial" panose="020B0604020202020204" pitchFamily="34" charset="0"/>
              <a:ea typeface="Calibri" panose="020F0502020204030204" pitchFamily="34" charset="0"/>
            </a:endParaRPr>
          </a:p>
          <a:p>
            <a:pPr marL="0" indent="0" algn="ctr">
              <a:spcBef>
                <a:spcPts val="0"/>
              </a:spcBef>
              <a:buNone/>
            </a:pPr>
            <a:endParaRPr lang="en-US" sz="12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200" dirty="0">
                <a:effectLst/>
                <a:latin typeface="Arial" panose="020B0604020202020204" pitchFamily="34" charset="0"/>
                <a:ea typeface="Calibri" panose="020F0502020204030204" pitchFamily="34" charset="0"/>
              </a:rPr>
              <a:t>What needs improving in RAMP, what has been challenging?</a:t>
            </a:r>
          </a:p>
          <a:p>
            <a:pPr marL="0" marR="0" indent="0" algn="ctr">
              <a:spcBef>
                <a:spcPts val="0"/>
              </a:spcBef>
              <a:spcAft>
                <a:spcPts val="0"/>
              </a:spcAft>
              <a:buNone/>
            </a:pPr>
            <a:endParaRPr lang="en-US" sz="1200" dirty="0">
              <a:latin typeface="Arial" panose="020B0604020202020204" pitchFamily="34" charset="0"/>
              <a:ea typeface="Calibri" panose="020F0502020204030204" pitchFamily="34" charset="0"/>
            </a:endParaRPr>
          </a:p>
          <a:p>
            <a:pPr marL="0" marR="0" indent="0" algn="ctr">
              <a:spcBef>
                <a:spcPts val="0"/>
              </a:spcBef>
              <a:spcAft>
                <a:spcPts val="0"/>
              </a:spcAft>
              <a:buNone/>
            </a:pPr>
            <a:endParaRPr lang="en-US" sz="1200" dirty="0">
              <a:effectLst/>
              <a:latin typeface="Arial" panose="020B0604020202020204" pitchFamily="34" charset="0"/>
              <a:ea typeface="Calibri" panose="020F0502020204030204" pitchFamily="34" charset="0"/>
            </a:endParaRPr>
          </a:p>
          <a:p>
            <a:pPr marL="0" marR="0" indent="0" algn="ctr">
              <a:spcBef>
                <a:spcPts val="0"/>
              </a:spcBef>
              <a:spcAft>
                <a:spcPts val="0"/>
              </a:spcAft>
              <a:buNone/>
            </a:pPr>
            <a:endParaRPr lang="en-US" sz="1200" dirty="0">
              <a:effectLst/>
              <a:latin typeface="Arial" panose="020B0604020202020204" pitchFamily="34" charset="0"/>
              <a:ea typeface="Calibri" panose="020F0502020204030204" pitchFamily="34" charset="0"/>
            </a:endParaRPr>
          </a:p>
          <a:p>
            <a:pPr marL="0" marR="0" indent="0" algn="ctr">
              <a:spcBef>
                <a:spcPts val="0"/>
              </a:spcBef>
              <a:spcAft>
                <a:spcPts val="0"/>
              </a:spcAft>
              <a:buNone/>
            </a:pPr>
            <a:r>
              <a:rPr lang="en-US" sz="1200" dirty="0">
                <a:latin typeface="Arial" panose="020B0604020202020204" pitchFamily="34" charset="0"/>
                <a:ea typeface="Calibri" panose="020F0502020204030204" pitchFamily="34" charset="0"/>
              </a:rPr>
              <a:t>What other collaborations would you like to see?</a:t>
            </a:r>
          </a:p>
          <a:p>
            <a:endParaRPr lang="en-US" dirty="0"/>
          </a:p>
          <a:p>
            <a:r>
              <a:rPr lang="en-US" dirty="0"/>
              <a:t>Lets start with </a:t>
            </a:r>
            <a:r>
              <a:rPr lang="en-US" dirty="0" err="1"/>
              <a:t>Isreal</a:t>
            </a:r>
            <a:r>
              <a:rPr lang="en-US" dirty="0"/>
              <a:t>, South Africa, South Korea, </a:t>
            </a:r>
            <a:r>
              <a:rPr lang="en-US" dirty="0" err="1"/>
              <a:t>Austalia</a:t>
            </a:r>
            <a:r>
              <a:rPr lang="en-US" dirty="0"/>
              <a:t> then Canada</a:t>
            </a:r>
          </a:p>
        </p:txBody>
      </p:sp>
      <p:sp>
        <p:nvSpPr>
          <p:cNvPr id="4" name="Slide Number Placeholder 3"/>
          <p:cNvSpPr>
            <a:spLocks noGrp="1"/>
          </p:cNvSpPr>
          <p:nvPr>
            <p:ph type="sldNum" sz="quarter" idx="5"/>
          </p:nvPr>
        </p:nvSpPr>
        <p:spPr/>
        <p:txBody>
          <a:bodyPr/>
          <a:lstStyle/>
          <a:p>
            <a:fld id="{151C8C4C-0E4D-46AD-994C-86FBA06E291C}" type="slidenum">
              <a:rPr lang="en-US" smtClean="0"/>
              <a:t>18</a:t>
            </a:fld>
            <a:endParaRPr lang="en-US"/>
          </a:p>
        </p:txBody>
      </p:sp>
    </p:spTree>
    <p:extLst>
      <p:ext uri="{BB962C8B-B14F-4D97-AF65-F5344CB8AC3E}">
        <p14:creationId xmlns:p14="http://schemas.microsoft.com/office/powerpoint/2010/main" val="1130751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question is </a:t>
            </a:r>
          </a:p>
          <a:p>
            <a:endParaRPr lang="en-US" dirty="0"/>
          </a:p>
          <a:p>
            <a:pPr marL="0" marR="0" indent="0" algn="ctr">
              <a:spcBef>
                <a:spcPts val="0"/>
              </a:spcBef>
              <a:spcAft>
                <a:spcPts val="0"/>
              </a:spcAft>
              <a:buNone/>
            </a:pPr>
            <a:r>
              <a:rPr lang="en-US" sz="1200" dirty="0">
                <a:effectLst/>
                <a:latin typeface="Arial" panose="020B0604020202020204" pitchFamily="34" charset="0"/>
                <a:ea typeface="Calibri" panose="020F0502020204030204" pitchFamily="34" charset="0"/>
              </a:rPr>
              <a:t>Does your organization/agency have an international collaboration strategy?  </a:t>
            </a:r>
          </a:p>
          <a:p>
            <a:pPr marL="0" marR="0" indent="0" algn="ctr">
              <a:spcBef>
                <a:spcPts val="0"/>
              </a:spcBef>
              <a:spcAft>
                <a:spcPts val="0"/>
              </a:spcAft>
              <a:buNone/>
            </a:pPr>
            <a:r>
              <a:rPr lang="en-US" sz="1200" dirty="0">
                <a:effectLst/>
                <a:latin typeface="Arial" panose="020B0604020202020204" pitchFamily="34" charset="0"/>
                <a:ea typeface="Calibri" panose="020F0502020204030204" pitchFamily="34" charset="0"/>
              </a:rPr>
              <a:t>If so, what is it?</a:t>
            </a:r>
          </a:p>
          <a:p>
            <a:pPr marL="0" marR="0" indent="0" algn="ctr">
              <a:spcBef>
                <a:spcPts val="0"/>
              </a:spcBef>
              <a:spcAft>
                <a:spcPts val="0"/>
              </a:spcAft>
              <a:buNone/>
            </a:pPr>
            <a:endParaRPr lang="en-US" sz="1200" dirty="0">
              <a:effectLst/>
              <a:latin typeface="Arial" panose="020B0604020202020204" pitchFamily="34" charset="0"/>
              <a:ea typeface="Calibri" panose="020F0502020204030204" pitchFamily="34" charset="0"/>
            </a:endParaRPr>
          </a:p>
          <a:p>
            <a:pPr marL="0" marR="0" indent="0" algn="ctr">
              <a:spcBef>
                <a:spcPts val="0"/>
              </a:spcBef>
              <a:spcAft>
                <a:spcPts val="0"/>
              </a:spcAft>
              <a:buNone/>
            </a:pPr>
            <a:endParaRPr lang="en-US" sz="1200" dirty="0">
              <a:effectLst/>
              <a:latin typeface="Arial" panose="020B0604020202020204" pitchFamily="34" charset="0"/>
              <a:ea typeface="Calibri" panose="020F0502020204030204" pitchFamily="34" charset="0"/>
            </a:endParaRPr>
          </a:p>
          <a:p>
            <a:pPr marL="0" marR="0" indent="0" algn="ctr">
              <a:spcBef>
                <a:spcPts val="0"/>
              </a:spcBef>
              <a:spcAft>
                <a:spcPts val="0"/>
              </a:spcAft>
              <a:buNone/>
            </a:pPr>
            <a:r>
              <a:rPr lang="en-US" sz="1200" dirty="0">
                <a:effectLst/>
                <a:latin typeface="Arial" panose="020B0604020202020204" pitchFamily="34" charset="0"/>
                <a:ea typeface="Calibri" panose="020F0502020204030204" pitchFamily="34" charset="0"/>
              </a:rPr>
              <a:t>Any other statements or comments about the US NRC RAMP program.</a:t>
            </a:r>
            <a:endParaRPr lang="en-US" sz="12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endParaRPr lang="en-US" sz="1200" b="1" dirty="0">
              <a:effectLst/>
              <a:latin typeface="Arial" panose="020B0604020202020204" pitchFamily="34" charset="0"/>
              <a:ea typeface="Calibri" panose="020F0502020204030204" pitchFamily="34" charset="0"/>
            </a:endParaRPr>
          </a:p>
          <a:p>
            <a:endParaRPr lang="en-US" b="1" dirty="0"/>
          </a:p>
        </p:txBody>
      </p:sp>
      <p:sp>
        <p:nvSpPr>
          <p:cNvPr id="4" name="Slide Number Placeholder 3"/>
          <p:cNvSpPr>
            <a:spLocks noGrp="1"/>
          </p:cNvSpPr>
          <p:nvPr>
            <p:ph type="sldNum" sz="quarter" idx="5"/>
          </p:nvPr>
        </p:nvSpPr>
        <p:spPr/>
        <p:txBody>
          <a:bodyPr/>
          <a:lstStyle/>
          <a:p>
            <a:fld id="{151C8C4C-0E4D-46AD-994C-86FBA06E291C}" type="slidenum">
              <a:rPr lang="en-US" smtClean="0"/>
              <a:t>19</a:t>
            </a:fld>
            <a:endParaRPr lang="en-US"/>
          </a:p>
        </p:txBody>
      </p:sp>
    </p:spTree>
    <p:extLst>
      <p:ext uri="{BB962C8B-B14F-4D97-AF65-F5344CB8AC3E}">
        <p14:creationId xmlns:p14="http://schemas.microsoft.com/office/powerpoint/2010/main" val="55491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regards to RAMP Agreements, as I said on the last slide there are 14 countries that we have agreements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countries and their flags are listed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agreements are normally from regulator to regulator, and we really get to work in the spirt of international collaboration at the staff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this meeting is possible, in part because we have a RAMP Agreement with ARPANSA.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we do other things as you will hear about in the conversations with our panel shorty, but first, let me give you a few RAMP Updates...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Lato" panose="020F0502020204030203" pitchFamily="34" charset="0"/>
            </a:endParaRPr>
          </a:p>
          <a:p>
            <a:r>
              <a:rPr lang="en-US" dirty="0"/>
              <a:t>40 sec</a:t>
            </a:r>
          </a:p>
        </p:txBody>
      </p:sp>
      <p:sp>
        <p:nvSpPr>
          <p:cNvPr id="4" name="Slide Number Placeholder 3"/>
          <p:cNvSpPr>
            <a:spLocks noGrp="1"/>
          </p:cNvSpPr>
          <p:nvPr>
            <p:ph type="sldNum" sz="quarter" idx="5"/>
          </p:nvPr>
        </p:nvSpPr>
        <p:spPr/>
        <p:txBody>
          <a:bodyPr/>
          <a:lstStyle/>
          <a:p>
            <a:fld id="{151C8C4C-0E4D-46AD-994C-86FBA06E291C}" type="slidenum">
              <a:rPr lang="en-US" smtClean="0"/>
              <a:t>20</a:t>
            </a:fld>
            <a:endParaRPr lang="en-US"/>
          </a:p>
        </p:txBody>
      </p:sp>
    </p:spTree>
    <p:extLst>
      <p:ext uri="{BB962C8B-B14F-4D97-AF65-F5344CB8AC3E}">
        <p14:creationId xmlns:p14="http://schemas.microsoft.com/office/powerpoint/2010/main" val="136001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by the panel introducing themselves.</a:t>
            </a:r>
          </a:p>
          <a:p>
            <a:endParaRPr lang="en-US" dirty="0"/>
          </a:p>
          <a:p>
            <a:endParaRPr lang="en-US" dirty="0"/>
          </a:p>
          <a:p>
            <a:r>
              <a:rPr lang="nb-NO" sz="2000" dirty="0">
                <a:latin typeface="Arial" panose="020B0604020202020204" pitchFamily="34" charset="0"/>
                <a:cs typeface="Arial" panose="020B0604020202020204" pitchFamily="34" charset="0"/>
              </a:rPr>
              <a:t>Blake Orr</a:t>
            </a:r>
          </a:p>
          <a:p>
            <a:pPr lvl="1"/>
            <a:r>
              <a:rPr lang="nb-NO" sz="1600" dirty="0">
                <a:latin typeface="Arial" panose="020B0604020202020204" pitchFamily="34" charset="0"/>
                <a:cs typeface="Arial" panose="020B0604020202020204" pitchFamily="34" charset="0"/>
              </a:rPr>
              <a:t>Blake.Orr@arpansa.gov.au</a:t>
            </a:r>
          </a:p>
          <a:p>
            <a:r>
              <a:rPr lang="nb-NO" sz="2000" dirty="0">
                <a:latin typeface="Arial" panose="020B0604020202020204" pitchFamily="34" charset="0"/>
                <a:cs typeface="Arial" panose="020B0604020202020204" pitchFamily="34" charset="0"/>
              </a:rPr>
              <a:t>Kyuwon Choi</a:t>
            </a:r>
          </a:p>
          <a:p>
            <a:pPr lvl="1"/>
            <a:r>
              <a:rPr lang="en-US" altLang="ko-KR" sz="12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kyuwon.choi@kins.re.kr</a:t>
            </a:r>
            <a:endParaRPr lang="en-US" altLang="ko-KR" sz="1200" dirty="0">
              <a:latin typeface="Arial" panose="020B0604020202020204" pitchFamily="34" charset="0"/>
              <a:cs typeface="Arial" panose="020B0604020202020204" pitchFamily="34" charset="0"/>
            </a:endParaRPr>
          </a:p>
          <a:p>
            <a:r>
              <a:rPr lang="en-US" sz="2000" dirty="0">
                <a:effectLst/>
                <a:latin typeface="Arial" panose="020B0604020202020204" pitchFamily="34" charset="0"/>
                <a:ea typeface="Calibri" panose="020F0502020204030204" pitchFamily="34" charset="0"/>
                <a:cs typeface="Arial" panose="020B0604020202020204" pitchFamily="34" charset="0"/>
              </a:rPr>
              <a:t>Nana Kwamena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Director, EAD </a:t>
            </a:r>
          </a:p>
          <a:p>
            <a:pPr lvl="1"/>
            <a:r>
              <a:rPr lang="en-CA" sz="1600" u="sng" dirty="0">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nana-owusua.kwamena@cnsc-ccsn.gc.ca</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Henriette van Graan</a:t>
            </a:r>
          </a:p>
          <a:p>
            <a:pPr lvl="1"/>
            <a:r>
              <a:rPr lang="nl-NL" sz="1600" dirty="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hvangraan@nnr.co.za</a:t>
            </a:r>
            <a:endParaRPr lang="nl-NL" sz="16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Shlomi Halfon </a:t>
            </a:r>
          </a:p>
          <a:p>
            <a:pPr lvl="1"/>
            <a:r>
              <a:rPr lang="en-US" sz="1600" u="sng" dirty="0">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shlomi.halfon1@gmail.com</a:t>
            </a:r>
            <a:endParaRPr lang="en-US" sz="16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151C8C4C-0E4D-46AD-994C-86FBA06E291C}" type="slidenum">
              <a:rPr lang="en-US" smtClean="0"/>
              <a:t>21</a:t>
            </a:fld>
            <a:endParaRPr lang="en-US"/>
          </a:p>
        </p:txBody>
      </p:sp>
    </p:spTree>
    <p:extLst>
      <p:ext uri="{BB962C8B-B14F-4D97-AF65-F5344CB8AC3E}">
        <p14:creationId xmlns:p14="http://schemas.microsoft.com/office/powerpoint/2010/main" val="354867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RAMP stands for the Radiation Protection Computer Code Analysis and Maintenance Program.  </a:t>
            </a:r>
          </a:p>
          <a:p>
            <a:endParaRPr lang="en-US" dirty="0"/>
          </a:p>
          <a:p>
            <a:r>
              <a:rPr lang="en-US" dirty="0"/>
              <a:t>This program is a cradle to grave life cycle of radiation protection codes in that we develop, distribute, train and continue to maintain the codes.</a:t>
            </a:r>
          </a:p>
          <a:p>
            <a:endParaRPr lang="en-US" dirty="0"/>
          </a:p>
          <a:p>
            <a:r>
              <a:rPr lang="en-US" dirty="0"/>
              <a:t>Here we have a display of all 18 codes in circles or bubbles.  In fact, we call it the “bubble picture” and I admit it pretty busy.</a:t>
            </a:r>
          </a:p>
          <a:p>
            <a:endParaRPr lang="en-US" dirty="0"/>
          </a:p>
          <a:p>
            <a:r>
              <a:rPr lang="en-US" dirty="0"/>
              <a:t>but, they are organized into 5 different categories based on their utilization. </a:t>
            </a:r>
          </a:p>
          <a:p>
            <a:endParaRPr lang="en-US" dirty="0"/>
          </a:p>
          <a:p>
            <a:r>
              <a:rPr lang="en-US" dirty="0"/>
              <a:t>At the bottom, there are the Environmental Assessment Codes, which is the main focus of this user meeting.  They are codes like RESRAD that are used in NRCs decommissioning space and GENII that is used in a number of unique applications.</a:t>
            </a:r>
          </a:p>
          <a:p>
            <a:endParaRPr lang="en-US" dirty="0"/>
          </a:p>
          <a:p>
            <a:r>
              <a:rPr lang="en-US" dirty="0"/>
              <a:t>To the right of the screen are codes used in Nuclear Power Plant Licensing.  </a:t>
            </a:r>
          </a:p>
          <a:p>
            <a:endParaRPr lang="en-US" dirty="0"/>
          </a:p>
          <a:p>
            <a:r>
              <a:rPr lang="en-US" dirty="0"/>
              <a:t>At the top right are our Emergency Response Codes,</a:t>
            </a:r>
          </a:p>
          <a:p>
            <a:endParaRPr lang="en-US" dirty="0"/>
          </a:p>
          <a:p>
            <a:r>
              <a:rPr lang="en-US" dirty="0"/>
              <a:t>To the far left are our Atmospheric Assessment Codes</a:t>
            </a:r>
          </a:p>
          <a:p>
            <a:endParaRPr lang="en-US" dirty="0"/>
          </a:p>
          <a:p>
            <a:r>
              <a:rPr lang="en-US" dirty="0"/>
              <a:t>And our fifth category are “other Dose Assessment Codes” which are a combination of codes, </a:t>
            </a:r>
            <a:r>
              <a:rPr lang="en-US" dirty="0" err="1"/>
              <a:t>dababses</a:t>
            </a:r>
            <a:r>
              <a:rPr lang="en-US" dirty="0"/>
              <a:t> and a graphical user interface.</a:t>
            </a:r>
          </a:p>
          <a:p>
            <a:endParaRPr lang="en-US" dirty="0"/>
          </a:p>
          <a:p>
            <a:r>
              <a:rPr lang="en-US" dirty="0"/>
              <a:t>Of note is VARSKIN which is also being highlighted this week.  </a:t>
            </a:r>
          </a:p>
          <a:p>
            <a:endParaRPr lang="en-US" dirty="0"/>
          </a:p>
          <a:p>
            <a:r>
              <a:rPr lang="en-US" dirty="0"/>
              <a:t>Information on our codes are found in the URL at the bottom and we are always one email away at ramp@nrc.gov.</a:t>
            </a:r>
          </a:p>
          <a:p>
            <a:endParaRPr lang="en-US" dirty="0"/>
          </a:p>
          <a:p>
            <a:r>
              <a:rPr lang="en-US" dirty="0"/>
              <a:t>Next slide please.</a:t>
            </a:r>
          </a:p>
          <a:p>
            <a:endParaRPr lang="en-US" dirty="0"/>
          </a:p>
          <a:p>
            <a:r>
              <a:rPr lang="en-US" dirty="0"/>
              <a:t>1 min 30 sec</a:t>
            </a:r>
          </a:p>
        </p:txBody>
      </p:sp>
      <p:sp>
        <p:nvSpPr>
          <p:cNvPr id="4" name="Slide Number Placeholder 3"/>
          <p:cNvSpPr>
            <a:spLocks noGrp="1"/>
          </p:cNvSpPr>
          <p:nvPr>
            <p:ph type="sldNum" sz="quarter" idx="10"/>
          </p:nvPr>
        </p:nvSpPr>
        <p:spPr/>
        <p:txBody>
          <a:bodyPr/>
          <a:lstStyle/>
          <a:p>
            <a:fld id="{6DD5EE97-C853-43DF-9A6D-4E95A0A3262F}" type="slidenum">
              <a:rPr lang="en-US" smtClean="0"/>
              <a:t>2</a:t>
            </a:fld>
            <a:endParaRPr lang="en-US"/>
          </a:p>
        </p:txBody>
      </p:sp>
    </p:spTree>
    <p:extLst>
      <p:ext uri="{BB962C8B-B14F-4D97-AF65-F5344CB8AC3E}">
        <p14:creationId xmlns:p14="http://schemas.microsoft.com/office/powerpoint/2010/main" val="564960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1C8C4C-0E4D-46AD-994C-86FBA06E291C}" type="slidenum">
              <a:rPr lang="en-US" smtClean="0"/>
              <a:t>22</a:t>
            </a:fld>
            <a:endParaRPr lang="en-US"/>
          </a:p>
        </p:txBody>
      </p:sp>
    </p:spTree>
    <p:extLst>
      <p:ext uri="{BB962C8B-B14F-4D97-AF65-F5344CB8AC3E}">
        <p14:creationId xmlns:p14="http://schemas.microsoft.com/office/powerpoint/2010/main" val="3202866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website is the major communication tool </a:t>
            </a:r>
            <a:r>
              <a:rPr lang="en-US" dirty="0" err="1"/>
              <a:t>fthe</a:t>
            </a:r>
            <a:r>
              <a:rPr lang="en-US" dirty="0"/>
              <a:t> RAMP Program.  You can download most codes you saw on the last slide because there are a few exceptions and you can download documentation, such as user guides and technical base documents.</a:t>
            </a:r>
          </a:p>
          <a:p>
            <a:endParaRPr lang="en-US" dirty="0"/>
          </a:p>
          <a:p>
            <a:r>
              <a:rPr lang="en-US" dirty="0"/>
              <a:t>There is also online training for codes like RASCAL and VARSKIN and most content of the user meetings are recorded and uploaded to the website.</a:t>
            </a:r>
          </a:p>
          <a:p>
            <a:endParaRPr lang="en-US" dirty="0"/>
          </a:p>
          <a:p>
            <a:r>
              <a:rPr lang="en-US" dirty="0"/>
              <a:t>I want to point out that we have a University Corner where students work is highlighted, and we are developing our international or country pages because we find that each countries needs are unique and we think they would benefit from a separate page that has information unique to them.</a:t>
            </a:r>
          </a:p>
          <a:p>
            <a:endParaRPr lang="en-US" dirty="0"/>
          </a:p>
          <a:p>
            <a:r>
              <a:rPr lang="en-US" dirty="0"/>
              <a:t>Lastly, we welcome RAMP users to tell us what can be changed and improved on the website.</a:t>
            </a:r>
          </a:p>
          <a:p>
            <a:endParaRPr lang="en-US" dirty="0"/>
          </a:p>
          <a:p>
            <a:r>
              <a:rPr lang="en-US" dirty="0"/>
              <a:t>Next Slide Please</a:t>
            </a:r>
          </a:p>
          <a:p>
            <a:endParaRPr lang="en-US" dirty="0"/>
          </a:p>
          <a:p>
            <a:r>
              <a:rPr lang="en-US" dirty="0"/>
              <a:t>50 minutes</a:t>
            </a:r>
          </a:p>
        </p:txBody>
      </p:sp>
      <p:sp>
        <p:nvSpPr>
          <p:cNvPr id="4" name="Slide Number Placeholder 3"/>
          <p:cNvSpPr>
            <a:spLocks noGrp="1"/>
          </p:cNvSpPr>
          <p:nvPr>
            <p:ph type="sldNum" sz="quarter" idx="5"/>
          </p:nvPr>
        </p:nvSpPr>
        <p:spPr/>
        <p:txBody>
          <a:bodyPr/>
          <a:lstStyle/>
          <a:p>
            <a:fld id="{151C8C4C-0E4D-46AD-994C-86FBA06E291C}" type="slidenum">
              <a:rPr lang="en-US" smtClean="0"/>
              <a:t>3</a:t>
            </a:fld>
            <a:endParaRPr lang="en-US"/>
          </a:p>
        </p:txBody>
      </p:sp>
    </p:spTree>
    <p:extLst>
      <p:ext uri="{BB962C8B-B14F-4D97-AF65-F5344CB8AC3E}">
        <p14:creationId xmlns:p14="http://schemas.microsoft.com/office/powerpoint/2010/main" val="368453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speaking of our users....</a:t>
            </a:r>
          </a:p>
          <a:p>
            <a:endParaRPr lang="en-US" dirty="0"/>
          </a:p>
          <a:p>
            <a:r>
              <a:rPr lang="en-US" dirty="0"/>
              <a:t>We have under 3000 from 48 countries.  Within those 48 countries, we have what you call RAMP Agreements with 14 of those countries., I come back to that on the next slide.</a:t>
            </a:r>
          </a:p>
          <a:p>
            <a:r>
              <a:rPr lang="en-US" dirty="0"/>
              <a:t> </a:t>
            </a:r>
          </a:p>
          <a:p>
            <a:r>
              <a:rPr lang="en-US" dirty="0"/>
              <a:t>And of the under 3000 users, there are 656 organizations for the 18 codes we service.</a:t>
            </a:r>
          </a:p>
          <a:p>
            <a:endParaRPr lang="en-US" dirty="0"/>
          </a:p>
          <a:p>
            <a:r>
              <a:rPr lang="en-US" dirty="0"/>
              <a:t>Next Slide Please.</a:t>
            </a:r>
          </a:p>
          <a:p>
            <a:endParaRPr lang="en-US" dirty="0"/>
          </a:p>
          <a:p>
            <a:r>
              <a:rPr lang="en-US" dirty="0"/>
              <a:t>25 minutes</a:t>
            </a:r>
          </a:p>
          <a:p>
            <a:endParaRPr lang="en-US" dirty="0"/>
          </a:p>
          <a:p>
            <a:endParaRPr lang="en-US" dirty="0"/>
          </a:p>
        </p:txBody>
      </p:sp>
      <p:sp>
        <p:nvSpPr>
          <p:cNvPr id="4" name="Slide Number Placeholder 3"/>
          <p:cNvSpPr>
            <a:spLocks noGrp="1"/>
          </p:cNvSpPr>
          <p:nvPr>
            <p:ph type="sldNum" sz="quarter" idx="5"/>
          </p:nvPr>
        </p:nvSpPr>
        <p:spPr/>
        <p:txBody>
          <a:bodyPr/>
          <a:lstStyle/>
          <a:p>
            <a:fld id="{151C8C4C-0E4D-46AD-994C-86FBA06E291C}" type="slidenum">
              <a:rPr lang="en-US" smtClean="0"/>
              <a:t>4</a:t>
            </a:fld>
            <a:endParaRPr lang="en-US"/>
          </a:p>
        </p:txBody>
      </p:sp>
    </p:spTree>
    <p:extLst>
      <p:ext uri="{BB962C8B-B14F-4D97-AF65-F5344CB8AC3E}">
        <p14:creationId xmlns:p14="http://schemas.microsoft.com/office/powerpoint/2010/main" val="386711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regards to RAMP Agreements, as I said on the last slide there are 14 countries that we have agreements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countries and their flags are listed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agreements are normally from regulator to regulator, and we really get to work in the spirt of international collaboration at the staff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this meeting is possible, in part because we have a RAMP Agreement with ARPANSA.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we do other things as you will hear about in the conversations with our panel shorty, but first, let me give you a few RAMP Updates...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Lato" panose="020F0502020204030203" pitchFamily="34" charset="0"/>
            </a:endParaRPr>
          </a:p>
          <a:p>
            <a:r>
              <a:rPr lang="en-US" dirty="0"/>
              <a:t>40 sec</a:t>
            </a:r>
          </a:p>
        </p:txBody>
      </p:sp>
      <p:sp>
        <p:nvSpPr>
          <p:cNvPr id="4" name="Slide Number Placeholder 3"/>
          <p:cNvSpPr>
            <a:spLocks noGrp="1"/>
          </p:cNvSpPr>
          <p:nvPr>
            <p:ph type="sldNum" sz="quarter" idx="5"/>
          </p:nvPr>
        </p:nvSpPr>
        <p:spPr/>
        <p:txBody>
          <a:bodyPr/>
          <a:lstStyle/>
          <a:p>
            <a:fld id="{151C8C4C-0E4D-46AD-994C-86FBA06E291C}" type="slidenum">
              <a:rPr lang="en-US" smtClean="0"/>
              <a:t>5</a:t>
            </a:fld>
            <a:endParaRPr lang="en-US"/>
          </a:p>
        </p:txBody>
      </p:sp>
    </p:spTree>
    <p:extLst>
      <p:ext uri="{BB962C8B-B14F-4D97-AF65-F5344CB8AC3E}">
        <p14:creationId xmlns:p14="http://schemas.microsoft.com/office/powerpoint/2010/main" val="273629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We just put out updates to RASCAL, VARSKIN and </a:t>
            </a:r>
            <a:r>
              <a:rPr lang="en-US" sz="1800" dirty="0" err="1">
                <a:effectLst/>
                <a:latin typeface="Calibri" panose="020F0502020204030204" pitchFamily="34" charset="0"/>
                <a:ea typeface="Calibri" panose="020F0502020204030204" pitchFamily="34" charset="0"/>
              </a:rPr>
              <a:t>PiMAL</a:t>
            </a:r>
            <a:r>
              <a:rPr lang="en-US" sz="1800" dirty="0">
                <a:effectLst/>
                <a:latin typeface="Calibri" panose="020F0502020204030204" pitchFamily="34" charset="0"/>
                <a:ea typeface="Calibri" panose="020F0502020204030204" pitchFamily="34" charset="0"/>
              </a:rPr>
              <a:t>. Information on that is on the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And as of March 1 of this year, we are proud to bring in IMBA under the RAMP Program.  IMBA stands for </a:t>
            </a:r>
            <a:r>
              <a:rPr lang="en-US" b="0" i="0" dirty="0">
                <a:solidFill>
                  <a:srgbClr val="0B0C0C"/>
                </a:solidFill>
                <a:effectLst/>
                <a:latin typeface="Helvetica Neue"/>
              </a:rPr>
              <a:t>Integrated Modules for Bioassay Analysis  and is a suite of software modules for internal dosimetry.  This was made availability thru the UK Health and Security Agency, who gave the RAMP program a  license to  distribute IMBA worldwide, excluding Europe.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B0C0C"/>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B0C0C"/>
                </a:solidFill>
                <a:effectLst/>
                <a:latin typeface="Helvetica Neue"/>
              </a:rPr>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B0C0C"/>
                </a:solidFill>
                <a:effectLst/>
                <a:latin typeface="Helvetica Neue"/>
              </a:rPr>
              <a:t>40 sec</a:t>
            </a:r>
            <a:endParaRPr lang="en-US" b="0" i="0" dirty="0">
              <a:solidFill>
                <a:srgbClr val="707070"/>
              </a:solidFill>
              <a:effectLst/>
              <a:latin typeface="Libre Franklin" pitchFamily="2" charset="0"/>
            </a:endParaRPr>
          </a:p>
        </p:txBody>
      </p:sp>
      <p:sp>
        <p:nvSpPr>
          <p:cNvPr id="4" name="Slide Number Placeholder 3"/>
          <p:cNvSpPr>
            <a:spLocks noGrp="1"/>
          </p:cNvSpPr>
          <p:nvPr>
            <p:ph type="sldNum" sz="quarter" idx="5"/>
          </p:nvPr>
        </p:nvSpPr>
        <p:spPr/>
        <p:txBody>
          <a:bodyPr/>
          <a:lstStyle/>
          <a:p>
            <a:fld id="{151C8C4C-0E4D-46AD-994C-86FBA06E291C}" type="slidenum">
              <a:rPr lang="en-US" smtClean="0"/>
              <a:t>6</a:t>
            </a:fld>
            <a:endParaRPr lang="en-US"/>
          </a:p>
        </p:txBody>
      </p:sp>
    </p:spTree>
    <p:extLst>
      <p:ext uri="{BB962C8B-B14F-4D97-AF65-F5344CB8AC3E}">
        <p14:creationId xmlns:p14="http://schemas.microsoft.com/office/powerpoint/2010/main" val="2354085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is a big project on code consolidation.  </a:t>
            </a:r>
          </a:p>
          <a:p>
            <a:br>
              <a:rPr lang="en-US" dirty="0"/>
            </a:br>
            <a:r>
              <a:rPr lang="en-US" dirty="0"/>
              <a:t>On one of the first slides, I called it the bubble slide, you saw about 18 codes.</a:t>
            </a:r>
          </a:p>
          <a:p>
            <a:endParaRPr lang="en-US" dirty="0"/>
          </a:p>
          <a:p>
            <a:r>
              <a:rPr lang="en-US" dirty="0"/>
              <a:t>You see some of those codes here in small print, but you also see, what we call “Engines or Modules.” </a:t>
            </a:r>
          </a:p>
          <a:p>
            <a:endParaRPr lang="en-US" dirty="0"/>
          </a:p>
          <a:p>
            <a:r>
              <a:rPr lang="en-US" dirty="0"/>
              <a:t>In the past, codes were developed based on their end usage, meaning whether they were for nuclear power point licensing or environmental purposes, you get the picture.</a:t>
            </a:r>
          </a:p>
          <a:p>
            <a:endParaRPr lang="en-US" dirty="0"/>
          </a:p>
          <a:p>
            <a:r>
              <a:rPr lang="en-US" dirty="0"/>
              <a:t>However, these codes had a lot in common.  Some generate a source term, but most have, an atmospheric dispersion component, water dispersion components and  environmental accumulation models.</a:t>
            </a:r>
          </a:p>
          <a:p>
            <a:endParaRPr lang="en-US" dirty="0"/>
          </a:p>
          <a:p>
            <a:r>
              <a:rPr lang="en-US" dirty="0"/>
              <a:t>They also have some type of human and non-human dosimetric models because the very nature of our business is radiation protection and health effects.</a:t>
            </a:r>
          </a:p>
          <a:p>
            <a:endParaRPr lang="en-US" dirty="0"/>
          </a:p>
          <a:p>
            <a:r>
              <a:rPr lang="en-US" dirty="0"/>
              <a:t>As such, we are developing a new consolidated codes that will incorporate these engines or modules. However, this code is being developed over the next 3 to 5 years and we give detail updates at the annual meeting later in the year.</a:t>
            </a:r>
          </a:p>
          <a:p>
            <a:endParaRPr lang="en-US" dirty="0"/>
          </a:p>
          <a:p>
            <a:r>
              <a:rPr lang="en-US" dirty="0"/>
              <a:t>Next slide please.</a:t>
            </a:r>
          </a:p>
          <a:p>
            <a:endParaRPr lang="en-US" dirty="0"/>
          </a:p>
          <a:p>
            <a:r>
              <a:rPr lang="en-US" dirty="0"/>
              <a:t>1 min 20 sec</a:t>
            </a:r>
          </a:p>
        </p:txBody>
      </p:sp>
      <p:sp>
        <p:nvSpPr>
          <p:cNvPr id="4" name="Slide Number Placeholder 3"/>
          <p:cNvSpPr>
            <a:spLocks noGrp="1"/>
          </p:cNvSpPr>
          <p:nvPr>
            <p:ph type="sldNum" sz="quarter" idx="5"/>
          </p:nvPr>
        </p:nvSpPr>
        <p:spPr/>
        <p:txBody>
          <a:bodyPr/>
          <a:lstStyle/>
          <a:p>
            <a:fld id="{AD7F9D22-E978-44A3-8DDB-C58C8C3B5276}" type="slidenum">
              <a:rPr lang="en-US" smtClean="0"/>
              <a:t>7</a:t>
            </a:fld>
            <a:endParaRPr lang="en-US"/>
          </a:p>
        </p:txBody>
      </p:sp>
    </p:spTree>
    <p:extLst>
      <p:ext uri="{BB962C8B-B14F-4D97-AF65-F5344CB8AC3E}">
        <p14:creationId xmlns:p14="http://schemas.microsoft.com/office/powerpoint/2010/main" val="3072319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starts the conversation.</a:t>
            </a:r>
          </a:p>
          <a:p>
            <a:endParaRPr lang="en-US" dirty="0"/>
          </a:p>
          <a:p>
            <a:r>
              <a:rPr lang="en-US" dirty="0"/>
              <a:t>Today we selected four partners, these are countries that have RAMP agreements that I spoke of, and one international assignee from Israel.  Israel does not have an agreement with the US NRC, however we asked the gentlemen to speak because he was on sabbatical to the NRC for an entire year and did a project with one of the RAMP codes.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question, I’ve asked each panel member to introduce themselves, their title and job description.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start with our co-host Australia, then in alphabetical order with Canada, Israel, South Africa and South Korea</a:t>
            </a:r>
          </a:p>
          <a:p>
            <a:endParaRPr lang="en-US" dirty="0"/>
          </a:p>
          <a:p>
            <a:r>
              <a:rPr lang="en-US" dirty="0"/>
              <a:t>Take it away Blake</a:t>
            </a:r>
          </a:p>
          <a:p>
            <a:endParaRPr lang="en-US" dirty="0"/>
          </a:p>
          <a:p>
            <a:r>
              <a:rPr lang="en-US" dirty="0"/>
              <a:t>50 sec</a:t>
            </a:r>
          </a:p>
          <a:p>
            <a:endParaRPr lang="en-US" dirty="0"/>
          </a:p>
          <a:p>
            <a:r>
              <a:rPr lang="nb-NO" sz="2000" dirty="0">
                <a:latin typeface="Arial" panose="020B0604020202020204" pitchFamily="34" charset="0"/>
                <a:cs typeface="Arial" panose="020B0604020202020204" pitchFamily="34" charset="0"/>
              </a:rPr>
              <a:t>Blake Orr</a:t>
            </a:r>
          </a:p>
          <a:p>
            <a:pPr lvl="1"/>
            <a:r>
              <a:rPr lang="nb-NO" sz="1600" dirty="0">
                <a:latin typeface="Arial" panose="020B0604020202020204" pitchFamily="34" charset="0"/>
                <a:cs typeface="Arial" panose="020B0604020202020204" pitchFamily="34" charset="0"/>
              </a:rPr>
              <a:t>Blake.Orr@arpansa.gov.au</a:t>
            </a:r>
          </a:p>
          <a:p>
            <a:r>
              <a:rPr lang="nb-NO" sz="2000" dirty="0">
                <a:latin typeface="Arial" panose="020B0604020202020204" pitchFamily="34" charset="0"/>
                <a:cs typeface="Arial" panose="020B0604020202020204" pitchFamily="34" charset="0"/>
              </a:rPr>
              <a:t>Kyuwon Choi</a:t>
            </a:r>
          </a:p>
          <a:p>
            <a:pPr lvl="1"/>
            <a:r>
              <a:rPr lang="en-US" altLang="ko-KR" sz="12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kyuwon.choi@kins.re.kr</a:t>
            </a:r>
            <a:endParaRPr lang="en-US" altLang="ko-KR" sz="1200" dirty="0">
              <a:latin typeface="Arial" panose="020B0604020202020204" pitchFamily="34" charset="0"/>
              <a:cs typeface="Arial" panose="020B0604020202020204" pitchFamily="34" charset="0"/>
            </a:endParaRPr>
          </a:p>
          <a:p>
            <a:r>
              <a:rPr lang="en-US" sz="2000" dirty="0">
                <a:effectLst/>
                <a:latin typeface="Arial" panose="020B0604020202020204" pitchFamily="34" charset="0"/>
                <a:ea typeface="Calibri" panose="020F0502020204030204" pitchFamily="34" charset="0"/>
                <a:cs typeface="Arial" panose="020B0604020202020204" pitchFamily="34" charset="0"/>
              </a:rPr>
              <a:t>Nana Kwamena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Director, EAD </a:t>
            </a:r>
          </a:p>
          <a:p>
            <a:pPr lvl="1"/>
            <a:r>
              <a:rPr lang="en-CA" sz="1600" u="sng" dirty="0">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nana-owusua.kwamena@cnsc-ccsn.gc.ca</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Henriette van Graan</a:t>
            </a:r>
          </a:p>
          <a:p>
            <a:pPr lvl="1"/>
            <a:r>
              <a:rPr lang="nl-NL" sz="1600" dirty="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hvangraan@nnr.co.za</a:t>
            </a:r>
            <a:endParaRPr lang="nl-NL" sz="16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Shlomi Halfon </a:t>
            </a:r>
          </a:p>
          <a:p>
            <a:pPr lvl="1"/>
            <a:r>
              <a:rPr lang="en-US" sz="1600" u="sng" dirty="0">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shlomi.halfon1@gmail.com</a:t>
            </a:r>
            <a:endParaRPr lang="en-US" sz="16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151C8C4C-0E4D-46AD-994C-86FBA06E291C}" type="slidenum">
              <a:rPr lang="en-US" smtClean="0"/>
              <a:t>8</a:t>
            </a:fld>
            <a:endParaRPr lang="en-US"/>
          </a:p>
        </p:txBody>
      </p:sp>
    </p:spTree>
    <p:extLst>
      <p:ext uri="{BB962C8B-B14F-4D97-AF65-F5344CB8AC3E}">
        <p14:creationId xmlns:p14="http://schemas.microsoft.com/office/powerpoint/2010/main" val="122874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1C8C4C-0E4D-46AD-994C-86FBA06E291C}" type="slidenum">
              <a:rPr lang="en-US" smtClean="0"/>
              <a:t>9</a:t>
            </a:fld>
            <a:endParaRPr lang="en-US"/>
          </a:p>
        </p:txBody>
      </p:sp>
    </p:spTree>
    <p:extLst>
      <p:ext uri="{BB962C8B-B14F-4D97-AF65-F5344CB8AC3E}">
        <p14:creationId xmlns:p14="http://schemas.microsoft.com/office/powerpoint/2010/main" val="360903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73619B-4034-4A2C-8889-0CACF877F48B}"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61779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3619B-4034-4A2C-8889-0CACF877F48B}"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99579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3619B-4034-4A2C-8889-0CACF877F48B}"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9046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3619B-4034-4A2C-8889-0CACF877F48B}"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409404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73619B-4034-4A2C-8889-0CACF877F48B}"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39843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3619B-4034-4A2C-8889-0CACF877F48B}"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18579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73619B-4034-4A2C-8889-0CACF877F48B}"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09485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73619B-4034-4A2C-8889-0CACF877F48B}"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25088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3619B-4034-4A2C-8889-0CACF877F48B}"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26537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73619B-4034-4A2C-8889-0CACF877F48B}"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414881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73619B-4034-4A2C-8889-0CACF877F48B}"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13361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3619B-4034-4A2C-8889-0CACF877F48B}" type="datetimeFigureOut">
              <a:rPr lang="en-US" smtClean="0"/>
              <a:t>4/4/2022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7C49B-6361-429E-95C0-8ACFC6C4674B}" type="slidenum">
              <a:rPr lang="en-US" smtClean="0"/>
              <a:t>‹#›</a:t>
            </a:fld>
            <a:endParaRPr lang="en-US"/>
          </a:p>
        </p:txBody>
      </p:sp>
    </p:spTree>
    <p:extLst>
      <p:ext uri="{BB962C8B-B14F-4D97-AF65-F5344CB8AC3E}">
        <p14:creationId xmlns:p14="http://schemas.microsoft.com/office/powerpoint/2010/main" val="404165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eg"/><Relationship Id="rId18" Type="http://schemas.openxmlformats.org/officeDocument/2006/relationships/image" Target="../media/image55.jpe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9.jpeg"/><Relationship Id="rId17" Type="http://schemas.openxmlformats.org/officeDocument/2006/relationships/image" Target="../media/image54.jpeg"/><Relationship Id="rId2" Type="http://schemas.openxmlformats.org/officeDocument/2006/relationships/notesSlide" Target="../notesSlides/notesSlide14.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amp.nrc-gateway.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ramp.nrc-gateway.gov/" TargetMode="External"/><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4594F8-F3AA-457C-B82E-EFC980D0B1D8}" type="slidenum">
              <a:rPr lang="en-US" smtClean="0"/>
              <a:t>1</a:t>
            </a:fld>
            <a:endParaRPr lang="en-US"/>
          </a:p>
        </p:txBody>
      </p:sp>
      <p:sp>
        <p:nvSpPr>
          <p:cNvPr id="7" name="Slide Number Placeholder 5"/>
          <p:cNvSpPr txBox="1">
            <a:spLocks/>
          </p:cNvSpPr>
          <p:nvPr/>
        </p:nvSpPr>
        <p:spPr>
          <a:xfrm>
            <a:off x="65532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a:t>
            </a:fld>
            <a:endParaRPr lang="en-US"/>
          </a:p>
        </p:txBody>
      </p:sp>
      <p:sp>
        <p:nvSpPr>
          <p:cNvPr id="10" name="Rectangle 9"/>
          <p:cNvSpPr/>
          <p:nvPr/>
        </p:nvSpPr>
        <p:spPr>
          <a:xfrm>
            <a:off x="457200" y="2491739"/>
            <a:ext cx="8686800" cy="45719"/>
          </a:xfrm>
          <a:prstGeom prst="rect">
            <a:avLst/>
          </a:prstGeom>
          <a:solidFill>
            <a:srgbClr val="235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p:cNvSpPr txBox="1">
            <a:spLocks/>
          </p:cNvSpPr>
          <p:nvPr/>
        </p:nvSpPr>
        <p:spPr>
          <a:xfrm>
            <a:off x="6538795" y="638651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987D4A-EF35-423A-AC80-2AF5DCB60DBF}" type="slidenum">
              <a:rPr lang="en-US" smtClean="0">
                <a:solidFill>
                  <a:srgbClr val="FFFFFF"/>
                </a:solidFill>
              </a:rPr>
              <a:pPr/>
              <a:t>1</a:t>
            </a:fld>
            <a:endParaRPr lang="en-US">
              <a:solidFill>
                <a:srgbClr val="FFFFFF"/>
              </a:solidFill>
            </a:endParaRPr>
          </a:p>
        </p:txBody>
      </p:sp>
      <p:sp>
        <p:nvSpPr>
          <p:cNvPr id="8" name="Title 1"/>
          <p:cNvSpPr txBox="1">
            <a:spLocks/>
          </p:cNvSpPr>
          <p:nvPr/>
        </p:nvSpPr>
        <p:spPr>
          <a:xfrm>
            <a:off x="564355" y="2947886"/>
            <a:ext cx="7786686" cy="7405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Intro to RAMP and Its Partnerships:</a:t>
            </a:r>
          </a:p>
          <a:p>
            <a:pPr algn="ctr"/>
            <a:r>
              <a:rPr lang="en-US" sz="4000" dirty="0"/>
              <a:t>A conversation</a:t>
            </a:r>
          </a:p>
        </p:txBody>
      </p:sp>
      <p:sp>
        <p:nvSpPr>
          <p:cNvPr id="11" name="Subtitle 2"/>
          <p:cNvSpPr txBox="1">
            <a:spLocks/>
          </p:cNvSpPr>
          <p:nvPr/>
        </p:nvSpPr>
        <p:spPr>
          <a:xfrm>
            <a:off x="228597" y="5684519"/>
            <a:ext cx="8458203" cy="5127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t>Stephanie Bush-Goddard, Ph.D., Radiation Protection Branch</a:t>
            </a:r>
          </a:p>
          <a:p>
            <a:pPr marL="0" indent="0" algn="ctr">
              <a:buNone/>
            </a:pPr>
            <a:r>
              <a:rPr lang="en-US" sz="1400" b="1" dirty="0"/>
              <a:t>Office of Nuclear Regulatory Research, </a:t>
            </a:r>
          </a:p>
          <a:p>
            <a:pPr marL="0" indent="0" algn="ctr">
              <a:buNone/>
            </a:pPr>
            <a:r>
              <a:rPr lang="en-US" sz="1400" b="1" dirty="0"/>
              <a:t>United States Nuclear Regulatory Commission</a:t>
            </a:r>
          </a:p>
          <a:p>
            <a:pPr marL="0" indent="0" algn="ctr">
              <a:buNone/>
            </a:pPr>
            <a:r>
              <a:rPr lang="en-US" sz="1400" b="1" dirty="0"/>
              <a:t>April 2022 RAMP User Meeting</a:t>
            </a:r>
          </a:p>
          <a:p>
            <a:pPr marL="0" indent="0" algn="ctr">
              <a:buNone/>
            </a:pPr>
            <a:endParaRPr lang="en-US" sz="2000" b="1" dirty="0"/>
          </a:p>
        </p:txBody>
      </p:sp>
      <p:sp>
        <p:nvSpPr>
          <p:cNvPr id="12" name="object 6"/>
          <p:cNvSpPr/>
          <p:nvPr/>
        </p:nvSpPr>
        <p:spPr>
          <a:xfrm>
            <a:off x="3598211" y="4340083"/>
            <a:ext cx="1443322" cy="105759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Rectangle 13">
            <a:extLst>
              <a:ext uri="{FF2B5EF4-FFF2-40B4-BE49-F238E27FC236}">
                <a16:creationId xmlns:a16="http://schemas.microsoft.com/office/drawing/2014/main" id="{3F89A925-4AAC-4588-8C49-E8AD59284E0A}"/>
              </a:ext>
            </a:extLst>
          </p:cNvPr>
          <p:cNvSpPr/>
          <p:nvPr/>
        </p:nvSpPr>
        <p:spPr>
          <a:xfrm>
            <a:off x="8148755" y="0"/>
            <a:ext cx="1009650" cy="6858000"/>
          </a:xfrm>
          <a:prstGeom prst="rect">
            <a:avLst/>
          </a:prstGeom>
          <a:gradFill>
            <a:gsLst>
              <a:gs pos="0">
                <a:schemeClr val="bg1"/>
              </a:gs>
              <a:gs pos="93000">
                <a:srgbClr val="2A56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Table&#10;&#10;Description automatically generated with low confidence">
            <a:extLst>
              <a:ext uri="{FF2B5EF4-FFF2-40B4-BE49-F238E27FC236}">
                <a16:creationId xmlns:a16="http://schemas.microsoft.com/office/drawing/2014/main" id="{8F893AAD-987E-4556-9FA6-5ED83388323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90601" y="228147"/>
            <a:ext cx="7086600" cy="21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56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751EA0B-7BFA-449A-9221-B2B885E74C20}"/>
              </a:ext>
            </a:extLst>
          </p:cNvPr>
          <p:cNvSpPr/>
          <p:nvPr/>
        </p:nvSpPr>
        <p:spPr>
          <a:xfrm>
            <a:off x="8193471" y="0"/>
            <a:ext cx="1009650" cy="6858000"/>
          </a:xfrm>
          <a:prstGeom prst="rect">
            <a:avLst/>
          </a:prstGeom>
          <a:gradFill>
            <a:gsLst>
              <a:gs pos="0">
                <a:schemeClr val="bg1"/>
              </a:gs>
              <a:gs pos="93000">
                <a:srgbClr val="2A56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C14C6E-7394-469A-AC47-E144A6E492A9}"/>
              </a:ext>
            </a:extLst>
          </p:cNvPr>
          <p:cNvSpPr txBox="1">
            <a:spLocks/>
          </p:cNvSpPr>
          <p:nvPr/>
        </p:nvSpPr>
        <p:spPr>
          <a:xfrm>
            <a:off x="1638300" y="297174"/>
            <a:ext cx="5867400" cy="91737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RAMP in Canada</a:t>
            </a:r>
          </a:p>
        </p:txBody>
      </p:sp>
      <p:sp>
        <p:nvSpPr>
          <p:cNvPr id="5" name="Rectangle 4">
            <a:extLst>
              <a:ext uri="{FF2B5EF4-FFF2-40B4-BE49-F238E27FC236}">
                <a16:creationId xmlns:a16="http://schemas.microsoft.com/office/drawing/2014/main" id="{6D3662E9-9915-4821-9737-FB335FABDC88}"/>
              </a:ext>
            </a:extLst>
          </p:cNvPr>
          <p:cNvSpPr/>
          <p:nvPr/>
        </p:nvSpPr>
        <p:spPr>
          <a:xfrm>
            <a:off x="419100" y="1869873"/>
            <a:ext cx="2286000" cy="835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DBC28FA-80C3-46D6-A60C-28DAE29959E1}"/>
              </a:ext>
            </a:extLst>
          </p:cNvPr>
          <p:cNvSpPr/>
          <p:nvPr/>
        </p:nvSpPr>
        <p:spPr>
          <a:xfrm>
            <a:off x="152400" y="1409698"/>
            <a:ext cx="2819400" cy="6887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112</a:t>
            </a:r>
          </a:p>
        </p:txBody>
      </p:sp>
      <p:sp>
        <p:nvSpPr>
          <p:cNvPr id="7" name="TextBox 6">
            <a:extLst>
              <a:ext uri="{FF2B5EF4-FFF2-40B4-BE49-F238E27FC236}">
                <a16:creationId xmlns:a16="http://schemas.microsoft.com/office/drawing/2014/main" id="{4F46856B-3453-4C22-972F-89E7F5EF7FD1}"/>
              </a:ext>
            </a:extLst>
          </p:cNvPr>
          <p:cNvSpPr txBox="1"/>
          <p:nvPr/>
        </p:nvSpPr>
        <p:spPr>
          <a:xfrm>
            <a:off x="571500" y="2184196"/>
            <a:ext cx="1981200" cy="369332"/>
          </a:xfrm>
          <a:prstGeom prst="rect">
            <a:avLst/>
          </a:prstGeom>
          <a:noFill/>
        </p:spPr>
        <p:txBody>
          <a:bodyPr wrap="square" rtlCol="0">
            <a:spAutoFit/>
          </a:bodyPr>
          <a:lstStyle/>
          <a:p>
            <a:pPr algn="ctr"/>
            <a:r>
              <a:rPr lang="en-US" dirty="0"/>
              <a:t>Total Users</a:t>
            </a:r>
          </a:p>
        </p:txBody>
      </p:sp>
      <p:sp>
        <p:nvSpPr>
          <p:cNvPr id="8" name="Rectangle 7">
            <a:extLst>
              <a:ext uri="{FF2B5EF4-FFF2-40B4-BE49-F238E27FC236}">
                <a16:creationId xmlns:a16="http://schemas.microsoft.com/office/drawing/2014/main" id="{E1EBC101-44B0-47F6-9200-C1B77752E728}"/>
              </a:ext>
            </a:extLst>
          </p:cNvPr>
          <p:cNvSpPr/>
          <p:nvPr/>
        </p:nvSpPr>
        <p:spPr>
          <a:xfrm>
            <a:off x="3429000" y="1879398"/>
            <a:ext cx="2286000" cy="835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977B7BC-D3B4-4C5A-99C5-A111E02DF3D6}"/>
              </a:ext>
            </a:extLst>
          </p:cNvPr>
          <p:cNvSpPr/>
          <p:nvPr/>
        </p:nvSpPr>
        <p:spPr>
          <a:xfrm>
            <a:off x="3162300" y="1419223"/>
            <a:ext cx="2819400" cy="6887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25</a:t>
            </a:r>
          </a:p>
        </p:txBody>
      </p:sp>
      <p:sp>
        <p:nvSpPr>
          <p:cNvPr id="10" name="TextBox 9">
            <a:extLst>
              <a:ext uri="{FF2B5EF4-FFF2-40B4-BE49-F238E27FC236}">
                <a16:creationId xmlns:a16="http://schemas.microsoft.com/office/drawing/2014/main" id="{82C312F2-A5E8-4FDC-94C9-F2700A3E5547}"/>
              </a:ext>
            </a:extLst>
          </p:cNvPr>
          <p:cNvSpPr txBox="1"/>
          <p:nvPr/>
        </p:nvSpPr>
        <p:spPr>
          <a:xfrm>
            <a:off x="3581400" y="2193721"/>
            <a:ext cx="1981200" cy="369332"/>
          </a:xfrm>
          <a:prstGeom prst="rect">
            <a:avLst/>
          </a:prstGeom>
          <a:noFill/>
        </p:spPr>
        <p:txBody>
          <a:bodyPr wrap="square" rtlCol="0">
            <a:spAutoFit/>
          </a:bodyPr>
          <a:lstStyle/>
          <a:p>
            <a:pPr algn="ctr"/>
            <a:r>
              <a:rPr lang="en-US" dirty="0"/>
              <a:t>Organizations</a:t>
            </a:r>
          </a:p>
        </p:txBody>
      </p:sp>
      <p:sp>
        <p:nvSpPr>
          <p:cNvPr id="12" name="Rectangle 11">
            <a:extLst>
              <a:ext uri="{FF2B5EF4-FFF2-40B4-BE49-F238E27FC236}">
                <a16:creationId xmlns:a16="http://schemas.microsoft.com/office/drawing/2014/main" id="{6DB0763A-FFFF-4464-8191-9A85C952DEDD}"/>
              </a:ext>
            </a:extLst>
          </p:cNvPr>
          <p:cNvSpPr/>
          <p:nvPr/>
        </p:nvSpPr>
        <p:spPr>
          <a:xfrm>
            <a:off x="6477000" y="1879398"/>
            <a:ext cx="2286000" cy="835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3F5B245-4A2A-47B3-B4C5-0D7FCB916C35}"/>
              </a:ext>
            </a:extLst>
          </p:cNvPr>
          <p:cNvSpPr/>
          <p:nvPr/>
        </p:nvSpPr>
        <p:spPr>
          <a:xfrm>
            <a:off x="6210300" y="1419223"/>
            <a:ext cx="2819400" cy="6887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7</a:t>
            </a:r>
          </a:p>
        </p:txBody>
      </p:sp>
      <p:sp>
        <p:nvSpPr>
          <p:cNvPr id="14" name="TextBox 13">
            <a:extLst>
              <a:ext uri="{FF2B5EF4-FFF2-40B4-BE49-F238E27FC236}">
                <a16:creationId xmlns:a16="http://schemas.microsoft.com/office/drawing/2014/main" id="{8610B41C-ACF8-40C7-B4E8-73D55F92410E}"/>
              </a:ext>
            </a:extLst>
          </p:cNvPr>
          <p:cNvSpPr txBox="1"/>
          <p:nvPr/>
        </p:nvSpPr>
        <p:spPr>
          <a:xfrm>
            <a:off x="6629400" y="2193721"/>
            <a:ext cx="1981200" cy="369332"/>
          </a:xfrm>
          <a:prstGeom prst="rect">
            <a:avLst/>
          </a:prstGeom>
          <a:noFill/>
        </p:spPr>
        <p:txBody>
          <a:bodyPr wrap="square" rtlCol="0">
            <a:spAutoFit/>
          </a:bodyPr>
          <a:lstStyle/>
          <a:p>
            <a:pPr algn="ctr"/>
            <a:r>
              <a:rPr lang="en-US" dirty="0"/>
              <a:t>Years in RAMP</a:t>
            </a:r>
          </a:p>
        </p:txBody>
      </p:sp>
      <p:sp>
        <p:nvSpPr>
          <p:cNvPr id="16" name="TextBox 15">
            <a:extLst>
              <a:ext uri="{FF2B5EF4-FFF2-40B4-BE49-F238E27FC236}">
                <a16:creationId xmlns:a16="http://schemas.microsoft.com/office/drawing/2014/main" id="{C42C1C96-0BBF-40B7-96CD-AB654ECE5F1B}"/>
              </a:ext>
            </a:extLst>
          </p:cNvPr>
          <p:cNvSpPr txBox="1"/>
          <p:nvPr/>
        </p:nvSpPr>
        <p:spPr>
          <a:xfrm>
            <a:off x="2286000" y="3220521"/>
            <a:ext cx="4572000" cy="507831"/>
          </a:xfrm>
          <a:prstGeom prst="rect">
            <a:avLst/>
          </a:prstGeom>
          <a:noFill/>
        </p:spPr>
        <p:txBody>
          <a:bodyPr wrap="square">
            <a:spAutoFit/>
          </a:bodyPr>
          <a:lstStyle/>
          <a:p>
            <a:pPr algn="ctr"/>
            <a:r>
              <a:rPr lang="en-US" sz="2700" b="1" i="1" dirty="0"/>
              <a:t>Industry Breakdown</a:t>
            </a:r>
          </a:p>
        </p:txBody>
      </p:sp>
      <p:pic>
        <p:nvPicPr>
          <p:cNvPr id="15" name="Picture 14">
            <a:extLst>
              <a:ext uri="{FF2B5EF4-FFF2-40B4-BE49-F238E27FC236}">
                <a16:creationId xmlns:a16="http://schemas.microsoft.com/office/drawing/2014/main" id="{CB6059E0-5F30-4C0B-944E-5E6404FB26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5187" y="3728352"/>
            <a:ext cx="3873226" cy="2487927"/>
          </a:xfrm>
          <a:prstGeom prst="rect">
            <a:avLst/>
          </a:prstGeom>
        </p:spPr>
      </p:pic>
      <p:pic>
        <p:nvPicPr>
          <p:cNvPr id="17" name="Picture 16">
            <a:extLst>
              <a:ext uri="{FF2B5EF4-FFF2-40B4-BE49-F238E27FC236}">
                <a16:creationId xmlns:a16="http://schemas.microsoft.com/office/drawing/2014/main" id="{719C3940-E753-4A55-BDBD-2C377B4DBEE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34000" y="4419600"/>
            <a:ext cx="2858722" cy="1254325"/>
          </a:xfrm>
          <a:prstGeom prst="rect">
            <a:avLst/>
          </a:prstGeom>
        </p:spPr>
      </p:pic>
      <p:pic>
        <p:nvPicPr>
          <p:cNvPr id="19" name="Picture 8">
            <a:extLst>
              <a:ext uri="{FF2B5EF4-FFF2-40B4-BE49-F238E27FC236}">
                <a16:creationId xmlns:a16="http://schemas.microsoft.com/office/drawing/2014/main" id="{5A319082-0BCD-4647-BAAF-C11C25CA0E7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10399" y="208042"/>
            <a:ext cx="1381104" cy="901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075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EFD93B-BBED-4C24-A5F1-715FA0B30BE2}"/>
              </a:ext>
            </a:extLst>
          </p:cNvPr>
          <p:cNvSpPr/>
          <p:nvPr/>
        </p:nvSpPr>
        <p:spPr>
          <a:xfrm>
            <a:off x="8134350" y="0"/>
            <a:ext cx="1009650" cy="6858000"/>
          </a:xfrm>
          <a:prstGeom prst="rect">
            <a:avLst/>
          </a:prstGeom>
          <a:gradFill>
            <a:gsLst>
              <a:gs pos="0">
                <a:schemeClr val="bg1"/>
              </a:gs>
              <a:gs pos="93000">
                <a:srgbClr val="2A56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1E991D-55BC-49E4-BAED-3A47EF518B38}"/>
              </a:ext>
            </a:extLst>
          </p:cNvPr>
          <p:cNvSpPr>
            <a:spLocks noGrp="1"/>
          </p:cNvSpPr>
          <p:nvPr>
            <p:ph type="title"/>
          </p:nvPr>
        </p:nvSpPr>
        <p:spPr>
          <a:xfrm>
            <a:off x="457200" y="274638"/>
            <a:ext cx="8229600" cy="487362"/>
          </a:xfrm>
        </p:spPr>
        <p:txBody>
          <a:bodyPr>
            <a:normAutofit fontScale="90000"/>
          </a:bodyPr>
          <a:lstStyle/>
          <a:p>
            <a:r>
              <a:rPr lang="en-US" dirty="0"/>
              <a:t>Israel: International Assignee</a:t>
            </a:r>
          </a:p>
        </p:txBody>
      </p:sp>
      <p:pic>
        <p:nvPicPr>
          <p:cNvPr id="6" name="Picture 10">
            <a:extLst>
              <a:ext uri="{FF2B5EF4-FFF2-40B4-BE49-F238E27FC236}">
                <a16:creationId xmlns:a16="http://schemas.microsoft.com/office/drawing/2014/main" id="{60A7D608-F234-49BC-85A5-358EF124C25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99960" y="1524000"/>
            <a:ext cx="242887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C511275-21E1-485F-9122-32460326EE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3782" y="1191196"/>
            <a:ext cx="4347818" cy="5057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3C7B2284-A5F9-4EA9-95FD-1984848F5A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65505" y="4198464"/>
            <a:ext cx="1404847" cy="1550514"/>
          </a:xfrm>
          <a:prstGeom prst="rect">
            <a:avLst/>
          </a:prstGeom>
        </p:spPr>
      </p:pic>
    </p:spTree>
    <p:extLst>
      <p:ext uri="{BB962C8B-B14F-4D97-AF65-F5344CB8AC3E}">
        <p14:creationId xmlns:p14="http://schemas.microsoft.com/office/powerpoint/2010/main" val="322491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6E56304-CFFD-4810-9A09-1CF3108742F6}"/>
              </a:ext>
            </a:extLst>
          </p:cNvPr>
          <p:cNvSpPr/>
          <p:nvPr/>
        </p:nvSpPr>
        <p:spPr>
          <a:xfrm>
            <a:off x="8140797" y="0"/>
            <a:ext cx="1009650" cy="6858000"/>
          </a:xfrm>
          <a:prstGeom prst="rect">
            <a:avLst/>
          </a:prstGeom>
          <a:gradFill>
            <a:gsLst>
              <a:gs pos="0">
                <a:schemeClr val="bg1"/>
              </a:gs>
              <a:gs pos="93000">
                <a:srgbClr val="2A56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C14C6E-7394-469A-AC47-E144A6E492A9}"/>
              </a:ext>
            </a:extLst>
          </p:cNvPr>
          <p:cNvSpPr txBox="1">
            <a:spLocks/>
          </p:cNvSpPr>
          <p:nvPr/>
        </p:nvSpPr>
        <p:spPr>
          <a:xfrm>
            <a:off x="-108965" y="149427"/>
            <a:ext cx="9144000" cy="91737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RAMP in South Africa</a:t>
            </a:r>
          </a:p>
        </p:txBody>
      </p:sp>
      <p:sp>
        <p:nvSpPr>
          <p:cNvPr id="5" name="Rectangle 4">
            <a:extLst>
              <a:ext uri="{FF2B5EF4-FFF2-40B4-BE49-F238E27FC236}">
                <a16:creationId xmlns:a16="http://schemas.microsoft.com/office/drawing/2014/main" id="{6D3662E9-9915-4821-9737-FB335FABDC88}"/>
              </a:ext>
            </a:extLst>
          </p:cNvPr>
          <p:cNvSpPr/>
          <p:nvPr/>
        </p:nvSpPr>
        <p:spPr>
          <a:xfrm>
            <a:off x="419100" y="1869873"/>
            <a:ext cx="2286000" cy="835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DBC28FA-80C3-46D6-A60C-28DAE29959E1}"/>
              </a:ext>
            </a:extLst>
          </p:cNvPr>
          <p:cNvSpPr/>
          <p:nvPr/>
        </p:nvSpPr>
        <p:spPr>
          <a:xfrm>
            <a:off x="152400" y="1409698"/>
            <a:ext cx="2819400" cy="6887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31</a:t>
            </a:r>
          </a:p>
        </p:txBody>
      </p:sp>
      <p:sp>
        <p:nvSpPr>
          <p:cNvPr id="7" name="TextBox 6">
            <a:extLst>
              <a:ext uri="{FF2B5EF4-FFF2-40B4-BE49-F238E27FC236}">
                <a16:creationId xmlns:a16="http://schemas.microsoft.com/office/drawing/2014/main" id="{4F46856B-3453-4C22-972F-89E7F5EF7FD1}"/>
              </a:ext>
            </a:extLst>
          </p:cNvPr>
          <p:cNvSpPr txBox="1"/>
          <p:nvPr/>
        </p:nvSpPr>
        <p:spPr>
          <a:xfrm>
            <a:off x="571500" y="2184196"/>
            <a:ext cx="1981200" cy="369332"/>
          </a:xfrm>
          <a:prstGeom prst="rect">
            <a:avLst/>
          </a:prstGeom>
          <a:noFill/>
        </p:spPr>
        <p:txBody>
          <a:bodyPr wrap="square" rtlCol="0">
            <a:spAutoFit/>
          </a:bodyPr>
          <a:lstStyle/>
          <a:p>
            <a:pPr algn="ctr"/>
            <a:r>
              <a:rPr lang="en-US" dirty="0"/>
              <a:t>Total Users</a:t>
            </a:r>
          </a:p>
        </p:txBody>
      </p:sp>
      <p:sp>
        <p:nvSpPr>
          <p:cNvPr id="8" name="Rectangle 7">
            <a:extLst>
              <a:ext uri="{FF2B5EF4-FFF2-40B4-BE49-F238E27FC236}">
                <a16:creationId xmlns:a16="http://schemas.microsoft.com/office/drawing/2014/main" id="{E1EBC101-44B0-47F6-9200-C1B77752E728}"/>
              </a:ext>
            </a:extLst>
          </p:cNvPr>
          <p:cNvSpPr/>
          <p:nvPr/>
        </p:nvSpPr>
        <p:spPr>
          <a:xfrm>
            <a:off x="3429000" y="1879398"/>
            <a:ext cx="2286000" cy="835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977B7BC-D3B4-4C5A-99C5-A111E02DF3D6}"/>
              </a:ext>
            </a:extLst>
          </p:cNvPr>
          <p:cNvSpPr/>
          <p:nvPr/>
        </p:nvSpPr>
        <p:spPr>
          <a:xfrm>
            <a:off x="3162300" y="1419223"/>
            <a:ext cx="2819400" cy="6887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6</a:t>
            </a:r>
          </a:p>
        </p:txBody>
      </p:sp>
      <p:sp>
        <p:nvSpPr>
          <p:cNvPr id="10" name="TextBox 9">
            <a:extLst>
              <a:ext uri="{FF2B5EF4-FFF2-40B4-BE49-F238E27FC236}">
                <a16:creationId xmlns:a16="http://schemas.microsoft.com/office/drawing/2014/main" id="{82C312F2-A5E8-4FDC-94C9-F2700A3E5547}"/>
              </a:ext>
            </a:extLst>
          </p:cNvPr>
          <p:cNvSpPr txBox="1"/>
          <p:nvPr/>
        </p:nvSpPr>
        <p:spPr>
          <a:xfrm>
            <a:off x="3581400" y="2193721"/>
            <a:ext cx="1981200" cy="369332"/>
          </a:xfrm>
          <a:prstGeom prst="rect">
            <a:avLst/>
          </a:prstGeom>
          <a:noFill/>
        </p:spPr>
        <p:txBody>
          <a:bodyPr wrap="square" rtlCol="0">
            <a:spAutoFit/>
          </a:bodyPr>
          <a:lstStyle/>
          <a:p>
            <a:pPr algn="ctr"/>
            <a:r>
              <a:rPr lang="en-US" dirty="0"/>
              <a:t>Organizations</a:t>
            </a:r>
          </a:p>
        </p:txBody>
      </p:sp>
      <p:sp>
        <p:nvSpPr>
          <p:cNvPr id="12" name="Rectangle 11">
            <a:extLst>
              <a:ext uri="{FF2B5EF4-FFF2-40B4-BE49-F238E27FC236}">
                <a16:creationId xmlns:a16="http://schemas.microsoft.com/office/drawing/2014/main" id="{6DB0763A-FFFF-4464-8191-9A85C952DEDD}"/>
              </a:ext>
            </a:extLst>
          </p:cNvPr>
          <p:cNvSpPr/>
          <p:nvPr/>
        </p:nvSpPr>
        <p:spPr>
          <a:xfrm>
            <a:off x="6477000" y="1879398"/>
            <a:ext cx="2286000" cy="835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3F5B245-4A2A-47B3-B4C5-0D7FCB916C35}"/>
              </a:ext>
            </a:extLst>
          </p:cNvPr>
          <p:cNvSpPr/>
          <p:nvPr/>
        </p:nvSpPr>
        <p:spPr>
          <a:xfrm>
            <a:off x="6210300" y="1419223"/>
            <a:ext cx="2819400" cy="6887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7</a:t>
            </a:r>
          </a:p>
        </p:txBody>
      </p:sp>
      <p:sp>
        <p:nvSpPr>
          <p:cNvPr id="14" name="TextBox 13">
            <a:extLst>
              <a:ext uri="{FF2B5EF4-FFF2-40B4-BE49-F238E27FC236}">
                <a16:creationId xmlns:a16="http://schemas.microsoft.com/office/drawing/2014/main" id="{8610B41C-ACF8-40C7-B4E8-73D55F92410E}"/>
              </a:ext>
            </a:extLst>
          </p:cNvPr>
          <p:cNvSpPr txBox="1"/>
          <p:nvPr/>
        </p:nvSpPr>
        <p:spPr>
          <a:xfrm>
            <a:off x="6629400" y="2193721"/>
            <a:ext cx="1981200" cy="369332"/>
          </a:xfrm>
          <a:prstGeom prst="rect">
            <a:avLst/>
          </a:prstGeom>
          <a:noFill/>
        </p:spPr>
        <p:txBody>
          <a:bodyPr wrap="square" rtlCol="0">
            <a:spAutoFit/>
          </a:bodyPr>
          <a:lstStyle/>
          <a:p>
            <a:pPr algn="ctr"/>
            <a:r>
              <a:rPr lang="en-US" dirty="0"/>
              <a:t>Years in RAMP</a:t>
            </a:r>
          </a:p>
        </p:txBody>
      </p:sp>
      <p:sp>
        <p:nvSpPr>
          <p:cNvPr id="16" name="TextBox 15">
            <a:extLst>
              <a:ext uri="{FF2B5EF4-FFF2-40B4-BE49-F238E27FC236}">
                <a16:creationId xmlns:a16="http://schemas.microsoft.com/office/drawing/2014/main" id="{C42C1C96-0BBF-40B7-96CD-AB654ECE5F1B}"/>
              </a:ext>
            </a:extLst>
          </p:cNvPr>
          <p:cNvSpPr txBox="1"/>
          <p:nvPr/>
        </p:nvSpPr>
        <p:spPr>
          <a:xfrm>
            <a:off x="2286000" y="3220521"/>
            <a:ext cx="4572000" cy="507831"/>
          </a:xfrm>
          <a:prstGeom prst="rect">
            <a:avLst/>
          </a:prstGeom>
          <a:noFill/>
        </p:spPr>
        <p:txBody>
          <a:bodyPr wrap="square">
            <a:spAutoFit/>
          </a:bodyPr>
          <a:lstStyle/>
          <a:p>
            <a:pPr algn="ctr"/>
            <a:r>
              <a:rPr lang="en-US" sz="2700" b="1" i="1" dirty="0"/>
              <a:t>Industry Breakdown</a:t>
            </a:r>
          </a:p>
        </p:txBody>
      </p:sp>
      <p:pic>
        <p:nvPicPr>
          <p:cNvPr id="17" name="Picture 16">
            <a:extLst>
              <a:ext uri="{FF2B5EF4-FFF2-40B4-BE49-F238E27FC236}">
                <a16:creationId xmlns:a16="http://schemas.microsoft.com/office/drawing/2014/main" id="{719C3940-E753-4A55-BDBD-2C377B4DBE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4000" y="4419601"/>
            <a:ext cx="2858722" cy="914400"/>
          </a:xfrm>
          <a:prstGeom prst="rect">
            <a:avLst/>
          </a:prstGeom>
        </p:spPr>
      </p:pic>
      <p:pic>
        <p:nvPicPr>
          <p:cNvPr id="3" name="Picture 2">
            <a:extLst>
              <a:ext uri="{FF2B5EF4-FFF2-40B4-BE49-F238E27FC236}">
                <a16:creationId xmlns:a16="http://schemas.microsoft.com/office/drawing/2014/main" id="{D6E61287-1C77-4186-9BC4-7A33915A4A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6122" y="3836673"/>
            <a:ext cx="3557955" cy="2185574"/>
          </a:xfrm>
          <a:prstGeom prst="rect">
            <a:avLst/>
          </a:prstGeom>
        </p:spPr>
      </p:pic>
      <p:pic>
        <p:nvPicPr>
          <p:cNvPr id="18" name="Picture 17">
            <a:extLst>
              <a:ext uri="{FF2B5EF4-FFF2-40B4-BE49-F238E27FC236}">
                <a16:creationId xmlns:a16="http://schemas.microsoft.com/office/drawing/2014/main" id="{3FB46822-54BB-4AAE-A155-B92A232B20C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20546" y="124040"/>
            <a:ext cx="1809154" cy="120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00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AF26371-84E0-4058-9742-F144901763E4}"/>
              </a:ext>
            </a:extLst>
          </p:cNvPr>
          <p:cNvSpPr/>
          <p:nvPr/>
        </p:nvSpPr>
        <p:spPr>
          <a:xfrm>
            <a:off x="8139685" y="0"/>
            <a:ext cx="1009650" cy="6858000"/>
          </a:xfrm>
          <a:prstGeom prst="rect">
            <a:avLst/>
          </a:prstGeom>
          <a:gradFill>
            <a:gsLst>
              <a:gs pos="0">
                <a:schemeClr val="bg1"/>
              </a:gs>
              <a:gs pos="93000">
                <a:srgbClr val="2A56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3C14C6E-7394-469A-AC47-E144A6E492A9}"/>
              </a:ext>
            </a:extLst>
          </p:cNvPr>
          <p:cNvSpPr txBox="1">
            <a:spLocks/>
          </p:cNvSpPr>
          <p:nvPr/>
        </p:nvSpPr>
        <p:spPr>
          <a:xfrm>
            <a:off x="-108965" y="149427"/>
            <a:ext cx="9144000" cy="91737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RAMP in South Korea</a:t>
            </a:r>
          </a:p>
        </p:txBody>
      </p:sp>
      <p:sp>
        <p:nvSpPr>
          <p:cNvPr id="5" name="Rectangle 4">
            <a:extLst>
              <a:ext uri="{FF2B5EF4-FFF2-40B4-BE49-F238E27FC236}">
                <a16:creationId xmlns:a16="http://schemas.microsoft.com/office/drawing/2014/main" id="{6D3662E9-9915-4821-9737-FB335FABDC88}"/>
              </a:ext>
            </a:extLst>
          </p:cNvPr>
          <p:cNvSpPr/>
          <p:nvPr/>
        </p:nvSpPr>
        <p:spPr>
          <a:xfrm>
            <a:off x="419100" y="1869873"/>
            <a:ext cx="2286000" cy="835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DBC28FA-80C3-46D6-A60C-28DAE29959E1}"/>
              </a:ext>
            </a:extLst>
          </p:cNvPr>
          <p:cNvSpPr/>
          <p:nvPr/>
        </p:nvSpPr>
        <p:spPr>
          <a:xfrm>
            <a:off x="152400" y="1409698"/>
            <a:ext cx="2819400" cy="6887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196</a:t>
            </a:r>
          </a:p>
        </p:txBody>
      </p:sp>
      <p:sp>
        <p:nvSpPr>
          <p:cNvPr id="7" name="TextBox 6">
            <a:extLst>
              <a:ext uri="{FF2B5EF4-FFF2-40B4-BE49-F238E27FC236}">
                <a16:creationId xmlns:a16="http://schemas.microsoft.com/office/drawing/2014/main" id="{4F46856B-3453-4C22-972F-89E7F5EF7FD1}"/>
              </a:ext>
            </a:extLst>
          </p:cNvPr>
          <p:cNvSpPr txBox="1"/>
          <p:nvPr/>
        </p:nvSpPr>
        <p:spPr>
          <a:xfrm>
            <a:off x="571500" y="2184196"/>
            <a:ext cx="1981200" cy="369332"/>
          </a:xfrm>
          <a:prstGeom prst="rect">
            <a:avLst/>
          </a:prstGeom>
          <a:noFill/>
        </p:spPr>
        <p:txBody>
          <a:bodyPr wrap="square" rtlCol="0">
            <a:spAutoFit/>
          </a:bodyPr>
          <a:lstStyle/>
          <a:p>
            <a:pPr algn="ctr"/>
            <a:r>
              <a:rPr lang="en-US" dirty="0"/>
              <a:t>Total Users</a:t>
            </a:r>
          </a:p>
        </p:txBody>
      </p:sp>
      <p:sp>
        <p:nvSpPr>
          <p:cNvPr id="8" name="Rectangle 7">
            <a:extLst>
              <a:ext uri="{FF2B5EF4-FFF2-40B4-BE49-F238E27FC236}">
                <a16:creationId xmlns:a16="http://schemas.microsoft.com/office/drawing/2014/main" id="{E1EBC101-44B0-47F6-9200-C1B77752E728}"/>
              </a:ext>
            </a:extLst>
          </p:cNvPr>
          <p:cNvSpPr/>
          <p:nvPr/>
        </p:nvSpPr>
        <p:spPr>
          <a:xfrm>
            <a:off x="3429000" y="1879398"/>
            <a:ext cx="2286000" cy="835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977B7BC-D3B4-4C5A-99C5-A111E02DF3D6}"/>
              </a:ext>
            </a:extLst>
          </p:cNvPr>
          <p:cNvSpPr/>
          <p:nvPr/>
        </p:nvSpPr>
        <p:spPr>
          <a:xfrm>
            <a:off x="3162300" y="1419223"/>
            <a:ext cx="2819400" cy="6887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25</a:t>
            </a:r>
          </a:p>
        </p:txBody>
      </p:sp>
      <p:sp>
        <p:nvSpPr>
          <p:cNvPr id="10" name="TextBox 9">
            <a:extLst>
              <a:ext uri="{FF2B5EF4-FFF2-40B4-BE49-F238E27FC236}">
                <a16:creationId xmlns:a16="http://schemas.microsoft.com/office/drawing/2014/main" id="{82C312F2-A5E8-4FDC-94C9-F2700A3E5547}"/>
              </a:ext>
            </a:extLst>
          </p:cNvPr>
          <p:cNvSpPr txBox="1"/>
          <p:nvPr/>
        </p:nvSpPr>
        <p:spPr>
          <a:xfrm>
            <a:off x="3581400" y="2193721"/>
            <a:ext cx="1981200" cy="369332"/>
          </a:xfrm>
          <a:prstGeom prst="rect">
            <a:avLst/>
          </a:prstGeom>
          <a:noFill/>
        </p:spPr>
        <p:txBody>
          <a:bodyPr wrap="square" rtlCol="0">
            <a:spAutoFit/>
          </a:bodyPr>
          <a:lstStyle/>
          <a:p>
            <a:pPr algn="ctr"/>
            <a:r>
              <a:rPr lang="en-US" dirty="0"/>
              <a:t>Organizations</a:t>
            </a:r>
          </a:p>
        </p:txBody>
      </p:sp>
      <p:sp>
        <p:nvSpPr>
          <p:cNvPr id="12" name="Rectangle 11">
            <a:extLst>
              <a:ext uri="{FF2B5EF4-FFF2-40B4-BE49-F238E27FC236}">
                <a16:creationId xmlns:a16="http://schemas.microsoft.com/office/drawing/2014/main" id="{6DB0763A-FFFF-4464-8191-9A85C952DEDD}"/>
              </a:ext>
            </a:extLst>
          </p:cNvPr>
          <p:cNvSpPr/>
          <p:nvPr/>
        </p:nvSpPr>
        <p:spPr>
          <a:xfrm>
            <a:off x="6477000" y="1879398"/>
            <a:ext cx="2286000" cy="835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3F5B245-4A2A-47B3-B4C5-0D7FCB916C35}"/>
              </a:ext>
            </a:extLst>
          </p:cNvPr>
          <p:cNvSpPr/>
          <p:nvPr/>
        </p:nvSpPr>
        <p:spPr>
          <a:xfrm>
            <a:off x="6210300" y="1419223"/>
            <a:ext cx="2819400" cy="6887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6</a:t>
            </a:r>
          </a:p>
        </p:txBody>
      </p:sp>
      <p:sp>
        <p:nvSpPr>
          <p:cNvPr id="14" name="TextBox 13">
            <a:extLst>
              <a:ext uri="{FF2B5EF4-FFF2-40B4-BE49-F238E27FC236}">
                <a16:creationId xmlns:a16="http://schemas.microsoft.com/office/drawing/2014/main" id="{8610B41C-ACF8-40C7-B4E8-73D55F92410E}"/>
              </a:ext>
            </a:extLst>
          </p:cNvPr>
          <p:cNvSpPr txBox="1"/>
          <p:nvPr/>
        </p:nvSpPr>
        <p:spPr>
          <a:xfrm>
            <a:off x="6629400" y="2193721"/>
            <a:ext cx="1981200" cy="369332"/>
          </a:xfrm>
          <a:prstGeom prst="rect">
            <a:avLst/>
          </a:prstGeom>
          <a:noFill/>
        </p:spPr>
        <p:txBody>
          <a:bodyPr wrap="square" rtlCol="0">
            <a:spAutoFit/>
          </a:bodyPr>
          <a:lstStyle/>
          <a:p>
            <a:pPr algn="ctr"/>
            <a:r>
              <a:rPr lang="en-US" dirty="0"/>
              <a:t>Years in RAMP</a:t>
            </a:r>
          </a:p>
        </p:txBody>
      </p:sp>
      <p:sp>
        <p:nvSpPr>
          <p:cNvPr id="16" name="TextBox 15">
            <a:extLst>
              <a:ext uri="{FF2B5EF4-FFF2-40B4-BE49-F238E27FC236}">
                <a16:creationId xmlns:a16="http://schemas.microsoft.com/office/drawing/2014/main" id="{C42C1C96-0BBF-40B7-96CD-AB654ECE5F1B}"/>
              </a:ext>
            </a:extLst>
          </p:cNvPr>
          <p:cNvSpPr txBox="1"/>
          <p:nvPr/>
        </p:nvSpPr>
        <p:spPr>
          <a:xfrm>
            <a:off x="2286000" y="3220521"/>
            <a:ext cx="4572000" cy="507831"/>
          </a:xfrm>
          <a:prstGeom prst="rect">
            <a:avLst/>
          </a:prstGeom>
          <a:noFill/>
        </p:spPr>
        <p:txBody>
          <a:bodyPr wrap="square">
            <a:spAutoFit/>
          </a:bodyPr>
          <a:lstStyle/>
          <a:p>
            <a:pPr algn="ctr"/>
            <a:r>
              <a:rPr lang="en-US" sz="2700" b="1" i="1" dirty="0"/>
              <a:t>Industry Breakdown</a:t>
            </a:r>
          </a:p>
        </p:txBody>
      </p:sp>
      <p:pic>
        <p:nvPicPr>
          <p:cNvPr id="17" name="Picture 16">
            <a:extLst>
              <a:ext uri="{FF2B5EF4-FFF2-40B4-BE49-F238E27FC236}">
                <a16:creationId xmlns:a16="http://schemas.microsoft.com/office/drawing/2014/main" id="{719C3940-E753-4A55-BDBD-2C377B4DBE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0" y="4419600"/>
            <a:ext cx="2858722" cy="1254325"/>
          </a:xfrm>
          <a:prstGeom prst="rect">
            <a:avLst/>
          </a:prstGeom>
        </p:spPr>
      </p:pic>
      <p:pic>
        <p:nvPicPr>
          <p:cNvPr id="3" name="Picture 2">
            <a:extLst>
              <a:ext uri="{FF2B5EF4-FFF2-40B4-BE49-F238E27FC236}">
                <a16:creationId xmlns:a16="http://schemas.microsoft.com/office/drawing/2014/main" id="{D6ADCF4B-9A55-4786-A3EA-AAD79BB052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1262" y="3817623"/>
            <a:ext cx="3601773" cy="2222986"/>
          </a:xfrm>
          <a:prstGeom prst="rect">
            <a:avLst/>
          </a:prstGeom>
        </p:spPr>
      </p:pic>
      <p:pic>
        <p:nvPicPr>
          <p:cNvPr id="18" name="Picture 4">
            <a:extLst>
              <a:ext uri="{FF2B5EF4-FFF2-40B4-BE49-F238E27FC236}">
                <a16:creationId xmlns:a16="http://schemas.microsoft.com/office/drawing/2014/main" id="{69AFF318-6116-453D-A870-4FBEA518F56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29444" y="190931"/>
            <a:ext cx="1526556" cy="98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9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5CB6-9710-4A49-9050-D777C26FBDF3}"/>
              </a:ext>
            </a:extLst>
          </p:cNvPr>
          <p:cNvSpPr>
            <a:spLocks noGrp="1"/>
          </p:cNvSpPr>
          <p:nvPr>
            <p:ph type="title"/>
          </p:nvPr>
        </p:nvSpPr>
        <p:spPr/>
        <p:txBody>
          <a:bodyPr/>
          <a:lstStyle/>
          <a:p>
            <a:r>
              <a:rPr lang="en-US" dirty="0"/>
              <a:t>1</a:t>
            </a:r>
            <a:r>
              <a:rPr lang="en-US" baseline="30000" dirty="0"/>
              <a:t>st</a:t>
            </a:r>
            <a:r>
              <a:rPr lang="en-US" dirty="0"/>
              <a:t> Polling Question</a:t>
            </a:r>
          </a:p>
        </p:txBody>
      </p:sp>
      <p:sp>
        <p:nvSpPr>
          <p:cNvPr id="3" name="Content Placeholder 2">
            <a:extLst>
              <a:ext uri="{FF2B5EF4-FFF2-40B4-BE49-F238E27FC236}">
                <a16:creationId xmlns:a16="http://schemas.microsoft.com/office/drawing/2014/main" id="{04072C33-9C30-4773-A4BF-004CC5F88166}"/>
              </a:ext>
            </a:extLst>
          </p:cNvPr>
          <p:cNvSpPr>
            <a:spLocks noGrp="1"/>
          </p:cNvSpPr>
          <p:nvPr>
            <p:ph idx="1"/>
          </p:nvPr>
        </p:nvSpPr>
        <p:spPr>
          <a:xfrm>
            <a:off x="413203" y="3145536"/>
            <a:ext cx="8229600" cy="762000"/>
          </a:xfrm>
        </p:spPr>
        <p:txBody>
          <a:bodyPr/>
          <a:lstStyle/>
          <a:p>
            <a:pPr marL="0" indent="0" algn="ctr">
              <a:buNone/>
            </a:pPr>
            <a:r>
              <a:rPr lang="en-US" dirty="0"/>
              <a:t>What Country are you from?</a:t>
            </a:r>
          </a:p>
        </p:txBody>
      </p:sp>
      <p:sp>
        <p:nvSpPr>
          <p:cNvPr id="4" name="Rectangle 3">
            <a:extLst>
              <a:ext uri="{FF2B5EF4-FFF2-40B4-BE49-F238E27FC236}">
                <a16:creationId xmlns:a16="http://schemas.microsoft.com/office/drawing/2014/main" id="{209DDA84-C6E0-40C0-8134-57D7BF7878A5}"/>
              </a:ext>
            </a:extLst>
          </p:cNvPr>
          <p:cNvSpPr/>
          <p:nvPr/>
        </p:nvSpPr>
        <p:spPr>
          <a:xfrm>
            <a:off x="8134350" y="0"/>
            <a:ext cx="1009650" cy="6858000"/>
          </a:xfrm>
          <a:prstGeom prst="rect">
            <a:avLst/>
          </a:prstGeom>
          <a:gradFill>
            <a:gsLst>
              <a:gs pos="0">
                <a:schemeClr val="bg1"/>
              </a:gs>
              <a:gs pos="93000">
                <a:srgbClr val="2A56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77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981A68-68BE-44FB-8DF5-48E5A9A90011}"/>
              </a:ext>
            </a:extLst>
          </p:cNvPr>
          <p:cNvSpPr/>
          <p:nvPr/>
        </p:nvSpPr>
        <p:spPr>
          <a:xfrm>
            <a:off x="8140838" y="0"/>
            <a:ext cx="1009650" cy="6858000"/>
          </a:xfrm>
          <a:prstGeom prst="rect">
            <a:avLst/>
          </a:prstGeom>
          <a:gradFill>
            <a:gsLst>
              <a:gs pos="0">
                <a:schemeClr val="bg1"/>
              </a:gs>
              <a:gs pos="93000">
                <a:srgbClr val="2A56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7164507-6B63-4D7B-B941-F75C6C0CAE9A}"/>
              </a:ext>
            </a:extLst>
          </p:cNvPr>
          <p:cNvSpPr txBox="1">
            <a:spLocks/>
          </p:cNvSpPr>
          <p:nvPr/>
        </p:nvSpPr>
        <p:spPr>
          <a:xfrm>
            <a:off x="-108965" y="149427"/>
            <a:ext cx="9144000" cy="91737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Spotlight: Ukraine</a:t>
            </a:r>
          </a:p>
        </p:txBody>
      </p:sp>
      <p:sp>
        <p:nvSpPr>
          <p:cNvPr id="4" name="Circle: Hollow 3">
            <a:extLst>
              <a:ext uri="{FF2B5EF4-FFF2-40B4-BE49-F238E27FC236}">
                <a16:creationId xmlns:a16="http://schemas.microsoft.com/office/drawing/2014/main" id="{9D2132C8-18E6-4E7F-837B-5BF3034A4174}"/>
              </a:ext>
              <a:ext uri="{C183D7F6-B498-43B3-948B-1728B52AA6E4}">
                <adec:decorative xmlns:adec="http://schemas.microsoft.com/office/drawing/2017/decorative" val="1"/>
              </a:ext>
            </a:extLst>
          </p:cNvPr>
          <p:cNvSpPr/>
          <p:nvPr/>
        </p:nvSpPr>
        <p:spPr>
          <a:xfrm>
            <a:off x="609600" y="1371600"/>
            <a:ext cx="1593858" cy="1593858"/>
          </a:xfrm>
          <a:prstGeom prst="donut">
            <a:avLst>
              <a:gd name="adj" fmla="val 12255"/>
            </a:avLst>
          </a:prstGeom>
          <a:solidFill>
            <a:srgbClr val="BEBE1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cxnSp>
        <p:nvCxnSpPr>
          <p:cNvPr id="6" name="Straight Connector 5">
            <a:extLst>
              <a:ext uri="{FF2B5EF4-FFF2-40B4-BE49-F238E27FC236}">
                <a16:creationId xmlns:a16="http://schemas.microsoft.com/office/drawing/2014/main" id="{1068F045-4F11-47E4-8603-0CA5E2195B06}"/>
              </a:ext>
              <a:ext uri="{C183D7F6-B498-43B3-948B-1728B52AA6E4}">
                <adec:decorative xmlns:adec="http://schemas.microsoft.com/office/drawing/2017/decorative" val="1"/>
              </a:ext>
            </a:extLst>
          </p:cNvPr>
          <p:cNvCxnSpPr>
            <a:cxnSpLocks/>
          </p:cNvCxnSpPr>
          <p:nvPr/>
        </p:nvCxnSpPr>
        <p:spPr>
          <a:xfrm flipV="1">
            <a:off x="2203458" y="2124075"/>
            <a:ext cx="4730742" cy="9525"/>
          </a:xfrm>
          <a:prstGeom prst="line">
            <a:avLst/>
          </a:prstGeom>
          <a:ln w="38100">
            <a:solidFill>
              <a:srgbClr val="CBCB41"/>
            </a:solidFill>
            <a:tailEnd type="ova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B4A006C-B887-4EA1-A58A-5892D40DCC21}"/>
              </a:ext>
            </a:extLst>
          </p:cNvPr>
          <p:cNvSpPr/>
          <p:nvPr/>
        </p:nvSpPr>
        <p:spPr>
          <a:xfrm>
            <a:off x="5372586" y="2124075"/>
            <a:ext cx="2317272" cy="507639"/>
          </a:xfrm>
          <a:prstGeom prst="rect">
            <a:avLst/>
          </a:prstGeom>
        </p:spPr>
        <p:txBody>
          <a:bodyPr wrap="square" lIns="0" tIns="0" rIns="0" bIns="0" anchor="t">
            <a:spAutoFit/>
          </a:bodyPr>
          <a:lstStyle/>
          <a:p>
            <a:pPr algn="r">
              <a:lnSpc>
                <a:spcPts val="1900"/>
              </a:lnSpc>
            </a:pPr>
            <a:r>
              <a:rPr lang="en-US" sz="3600" b="1" dirty="0">
                <a:solidFill>
                  <a:schemeClr val="tx1">
                    <a:lumMod val="75000"/>
                    <a:lumOff val="25000"/>
                  </a:schemeClr>
                </a:solidFill>
                <a:latin typeface="Amasis MT Pro Medium" panose="020B0604020202020204" pitchFamily="18" charset="0"/>
                <a:cs typeface="Segoe UI" panose="020B0502040204020203" pitchFamily="34" charset="0"/>
              </a:rPr>
              <a:t>26</a:t>
            </a:r>
            <a:r>
              <a:rPr lang="en-US" sz="2400" dirty="0">
                <a:solidFill>
                  <a:schemeClr val="tx1">
                    <a:lumMod val="75000"/>
                    <a:lumOff val="25000"/>
                  </a:schemeClr>
                </a:solidFill>
                <a:cs typeface="Segoe UI" panose="020B0502040204020203" pitchFamily="34" charset="0"/>
              </a:rPr>
              <a:t> </a:t>
            </a:r>
          </a:p>
          <a:p>
            <a:pPr algn="r">
              <a:lnSpc>
                <a:spcPts val="1900"/>
              </a:lnSpc>
            </a:pPr>
            <a:r>
              <a:rPr lang="en-US" sz="2400" dirty="0">
                <a:solidFill>
                  <a:schemeClr val="tx1">
                    <a:lumMod val="75000"/>
                    <a:lumOff val="25000"/>
                  </a:schemeClr>
                </a:solidFill>
                <a:cs typeface="Segoe UI" panose="020B0502040204020203" pitchFamily="34" charset="0"/>
              </a:rPr>
              <a:t>Active Users</a:t>
            </a:r>
          </a:p>
        </p:txBody>
      </p:sp>
      <p:sp>
        <p:nvSpPr>
          <p:cNvPr id="10" name="Circle: Hollow 9">
            <a:extLst>
              <a:ext uri="{FF2B5EF4-FFF2-40B4-BE49-F238E27FC236}">
                <a16:creationId xmlns:a16="http://schemas.microsoft.com/office/drawing/2014/main" id="{A474956A-0B70-466C-9ABE-87290592F400}"/>
              </a:ext>
              <a:ext uri="{C183D7F6-B498-43B3-948B-1728B52AA6E4}">
                <adec:decorative xmlns:adec="http://schemas.microsoft.com/office/drawing/2017/decorative" val="1"/>
              </a:ext>
            </a:extLst>
          </p:cNvPr>
          <p:cNvSpPr/>
          <p:nvPr/>
        </p:nvSpPr>
        <p:spPr>
          <a:xfrm>
            <a:off x="6629400" y="2965458"/>
            <a:ext cx="1593858" cy="1593858"/>
          </a:xfrm>
          <a:prstGeom prst="donut">
            <a:avLst>
              <a:gd name="adj" fmla="val 12255"/>
            </a:avLst>
          </a:prstGeom>
          <a:solidFill>
            <a:srgbClr val="188EB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9BAA"/>
              </a:solidFill>
            </a:endParaRPr>
          </a:p>
        </p:txBody>
      </p:sp>
      <p:cxnSp>
        <p:nvCxnSpPr>
          <p:cNvPr id="11" name="Straight Connector 10">
            <a:extLst>
              <a:ext uri="{FF2B5EF4-FFF2-40B4-BE49-F238E27FC236}">
                <a16:creationId xmlns:a16="http://schemas.microsoft.com/office/drawing/2014/main" id="{A73FD2C9-C595-4870-BCB9-FA04E9679FA4}"/>
              </a:ext>
              <a:ext uri="{C183D7F6-B498-43B3-948B-1728B52AA6E4}">
                <adec:decorative xmlns:adec="http://schemas.microsoft.com/office/drawing/2017/decorative" val="1"/>
              </a:ext>
            </a:extLst>
          </p:cNvPr>
          <p:cNvCxnSpPr>
            <a:cxnSpLocks/>
          </p:cNvCxnSpPr>
          <p:nvPr/>
        </p:nvCxnSpPr>
        <p:spPr>
          <a:xfrm flipH="1">
            <a:off x="2286000" y="3762387"/>
            <a:ext cx="4343400" cy="0"/>
          </a:xfrm>
          <a:prstGeom prst="line">
            <a:avLst/>
          </a:prstGeom>
          <a:ln w="38100">
            <a:solidFill>
              <a:srgbClr val="46A5C6"/>
            </a:solidFill>
            <a:tailEnd type="ova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B95877E-B5A6-4B30-90C1-6CAAB10BBC40}"/>
              </a:ext>
            </a:extLst>
          </p:cNvPr>
          <p:cNvSpPr/>
          <p:nvPr/>
        </p:nvSpPr>
        <p:spPr>
          <a:xfrm>
            <a:off x="-237894" y="3638723"/>
            <a:ext cx="2317272" cy="751296"/>
          </a:xfrm>
          <a:prstGeom prst="rect">
            <a:avLst/>
          </a:prstGeom>
        </p:spPr>
        <p:txBody>
          <a:bodyPr wrap="square" lIns="0" tIns="0" rIns="0" bIns="0" anchor="t">
            <a:spAutoFit/>
          </a:bodyPr>
          <a:lstStyle/>
          <a:p>
            <a:pPr algn="r">
              <a:lnSpc>
                <a:spcPts val="1900"/>
              </a:lnSpc>
            </a:pPr>
            <a:r>
              <a:rPr lang="en-US" sz="3600" b="1" dirty="0">
                <a:solidFill>
                  <a:schemeClr val="tx1">
                    <a:lumMod val="75000"/>
                    <a:lumOff val="25000"/>
                  </a:schemeClr>
                </a:solidFill>
                <a:latin typeface="Amasis MT Pro Medium" panose="020B0604020202020204" pitchFamily="18" charset="0"/>
                <a:cs typeface="Segoe UI" panose="020B0502040204020203" pitchFamily="34" charset="0"/>
              </a:rPr>
              <a:t>2</a:t>
            </a:r>
            <a:endParaRPr lang="en-US" sz="2400" dirty="0">
              <a:solidFill>
                <a:schemeClr val="tx1">
                  <a:lumMod val="75000"/>
                  <a:lumOff val="25000"/>
                </a:schemeClr>
              </a:solidFill>
              <a:cs typeface="Segoe UI" panose="020B0502040204020203" pitchFamily="34" charset="0"/>
            </a:endParaRPr>
          </a:p>
          <a:p>
            <a:pPr algn="r">
              <a:lnSpc>
                <a:spcPts val="1900"/>
              </a:lnSpc>
            </a:pPr>
            <a:r>
              <a:rPr lang="en-US" sz="2400" dirty="0">
                <a:solidFill>
                  <a:schemeClr val="tx1">
                    <a:lumMod val="75000"/>
                    <a:lumOff val="25000"/>
                  </a:schemeClr>
                </a:solidFill>
                <a:cs typeface="Segoe UI" panose="020B0502040204020203" pitchFamily="34" charset="0"/>
              </a:rPr>
              <a:t>Government Organizations</a:t>
            </a:r>
          </a:p>
        </p:txBody>
      </p:sp>
      <p:sp>
        <p:nvSpPr>
          <p:cNvPr id="17" name="Circle: Hollow 16">
            <a:extLst>
              <a:ext uri="{FF2B5EF4-FFF2-40B4-BE49-F238E27FC236}">
                <a16:creationId xmlns:a16="http://schemas.microsoft.com/office/drawing/2014/main" id="{63B5B28C-6C84-4C73-98E2-2BBA7B0249BF}"/>
              </a:ext>
              <a:ext uri="{C183D7F6-B498-43B3-948B-1728B52AA6E4}">
                <adec:decorative xmlns:adec="http://schemas.microsoft.com/office/drawing/2017/decorative" val="1"/>
              </a:ext>
            </a:extLst>
          </p:cNvPr>
          <p:cNvSpPr/>
          <p:nvPr/>
        </p:nvSpPr>
        <p:spPr>
          <a:xfrm>
            <a:off x="609600" y="4667435"/>
            <a:ext cx="1593858" cy="1593858"/>
          </a:xfrm>
          <a:prstGeom prst="donut">
            <a:avLst>
              <a:gd name="adj" fmla="val 12255"/>
            </a:avLst>
          </a:prstGeom>
          <a:solidFill>
            <a:srgbClr val="BEBE1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9BAA"/>
              </a:solidFill>
            </a:endParaRPr>
          </a:p>
        </p:txBody>
      </p:sp>
      <p:cxnSp>
        <p:nvCxnSpPr>
          <p:cNvPr id="18" name="Straight Connector 17">
            <a:extLst>
              <a:ext uri="{FF2B5EF4-FFF2-40B4-BE49-F238E27FC236}">
                <a16:creationId xmlns:a16="http://schemas.microsoft.com/office/drawing/2014/main" id="{9E9D2585-A482-4B78-BD25-EEC67F8088B3}"/>
              </a:ext>
              <a:ext uri="{C183D7F6-B498-43B3-948B-1728B52AA6E4}">
                <adec:decorative xmlns:adec="http://schemas.microsoft.com/office/drawing/2017/decorative" val="1"/>
              </a:ext>
            </a:extLst>
          </p:cNvPr>
          <p:cNvCxnSpPr>
            <a:cxnSpLocks/>
          </p:cNvCxnSpPr>
          <p:nvPr/>
        </p:nvCxnSpPr>
        <p:spPr>
          <a:xfrm flipV="1">
            <a:off x="2092329" y="5435974"/>
            <a:ext cx="4730742" cy="9525"/>
          </a:xfrm>
          <a:prstGeom prst="line">
            <a:avLst/>
          </a:prstGeom>
          <a:ln w="38100">
            <a:solidFill>
              <a:srgbClr val="CBCB41"/>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7F17762-AC7F-4574-A831-799159D90159}"/>
              </a:ext>
            </a:extLst>
          </p:cNvPr>
          <p:cNvSpPr/>
          <p:nvPr/>
        </p:nvSpPr>
        <p:spPr>
          <a:xfrm>
            <a:off x="6267693" y="5314341"/>
            <a:ext cx="2317272" cy="751296"/>
          </a:xfrm>
          <a:prstGeom prst="rect">
            <a:avLst/>
          </a:prstGeom>
        </p:spPr>
        <p:txBody>
          <a:bodyPr wrap="square" lIns="0" tIns="0" rIns="0" bIns="0" anchor="t">
            <a:spAutoFit/>
          </a:bodyPr>
          <a:lstStyle/>
          <a:p>
            <a:pPr algn="r">
              <a:lnSpc>
                <a:spcPts val="1900"/>
              </a:lnSpc>
            </a:pPr>
            <a:r>
              <a:rPr lang="en-US" sz="3600" b="1" dirty="0">
                <a:solidFill>
                  <a:schemeClr val="tx1">
                    <a:lumMod val="75000"/>
                    <a:lumOff val="25000"/>
                  </a:schemeClr>
                </a:solidFill>
                <a:latin typeface="Amasis MT Pro Medium" panose="020B0604020202020204" pitchFamily="18" charset="0"/>
                <a:cs typeface="Segoe UI" panose="020B0502040204020203" pitchFamily="34" charset="0"/>
              </a:rPr>
              <a:t>3</a:t>
            </a:r>
            <a:endParaRPr lang="en-US" sz="2400" dirty="0">
              <a:solidFill>
                <a:schemeClr val="tx1">
                  <a:lumMod val="75000"/>
                  <a:lumOff val="25000"/>
                </a:schemeClr>
              </a:solidFill>
              <a:cs typeface="Segoe UI" panose="020B0502040204020203" pitchFamily="34" charset="0"/>
            </a:endParaRPr>
          </a:p>
          <a:p>
            <a:pPr algn="r">
              <a:lnSpc>
                <a:spcPts val="1900"/>
              </a:lnSpc>
            </a:pPr>
            <a:r>
              <a:rPr lang="en-US" sz="2400" dirty="0">
                <a:solidFill>
                  <a:schemeClr val="tx1">
                    <a:lumMod val="75000"/>
                    <a:lumOff val="25000"/>
                  </a:schemeClr>
                </a:solidFill>
                <a:cs typeface="Segoe UI" panose="020B0502040204020203" pitchFamily="34" charset="0"/>
              </a:rPr>
              <a:t>Years in RAMP Membership</a:t>
            </a:r>
          </a:p>
        </p:txBody>
      </p:sp>
      <p:pic>
        <p:nvPicPr>
          <p:cNvPr id="21" name="Graphic 20" descr="Ui Ux outline">
            <a:extLst>
              <a:ext uri="{FF2B5EF4-FFF2-40B4-BE49-F238E27FC236}">
                <a16:creationId xmlns:a16="http://schemas.microsoft.com/office/drawing/2014/main" id="{23B2D004-CEE1-4882-BE4D-75763547483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0600" y="1770064"/>
            <a:ext cx="727071" cy="727071"/>
          </a:xfrm>
          <a:prstGeom prst="rect">
            <a:avLst/>
          </a:prstGeom>
        </p:spPr>
      </p:pic>
      <p:pic>
        <p:nvPicPr>
          <p:cNvPr id="23" name="Graphic 22" descr="Bank with solid fill">
            <a:extLst>
              <a:ext uri="{FF2B5EF4-FFF2-40B4-BE49-F238E27FC236}">
                <a16:creationId xmlns:a16="http://schemas.microsoft.com/office/drawing/2014/main" id="{C4B181EC-7C7D-4396-9C39-84EE47562A7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61023" y="3323682"/>
            <a:ext cx="730612" cy="730612"/>
          </a:xfrm>
          <a:prstGeom prst="rect">
            <a:avLst/>
          </a:prstGeom>
        </p:spPr>
      </p:pic>
      <p:pic>
        <p:nvPicPr>
          <p:cNvPr id="25" name="Graphic 24" descr="Handshake outline">
            <a:extLst>
              <a:ext uri="{FF2B5EF4-FFF2-40B4-BE49-F238E27FC236}">
                <a16:creationId xmlns:a16="http://schemas.microsoft.com/office/drawing/2014/main" id="{E26B34BC-1848-4B88-A2F5-E0EDDFA7A3D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0742" y="5063284"/>
            <a:ext cx="914400" cy="914400"/>
          </a:xfrm>
          <a:prstGeom prst="rect">
            <a:avLst/>
          </a:prstGeom>
        </p:spPr>
      </p:pic>
      <p:pic>
        <p:nvPicPr>
          <p:cNvPr id="1026" name="Picture 2" descr="Flag of Ukraine - Wikipedia">
            <a:extLst>
              <a:ext uri="{FF2B5EF4-FFF2-40B4-BE49-F238E27FC236}">
                <a16:creationId xmlns:a16="http://schemas.microsoft.com/office/drawing/2014/main" id="{DBAF0D11-3FAC-4D7C-B58F-BA61FDC83095}"/>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941113" y="149427"/>
            <a:ext cx="2067485" cy="1375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132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2126DA-0B07-45B6-B77C-A2A136D072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8548" y="5537354"/>
            <a:ext cx="1086269" cy="1206146"/>
          </a:xfrm>
          <a:prstGeom prst="rect">
            <a:avLst/>
          </a:prstGeom>
        </p:spPr>
      </p:pic>
      <p:sp>
        <p:nvSpPr>
          <p:cNvPr id="4" name="Rectangle 3">
            <a:extLst>
              <a:ext uri="{FF2B5EF4-FFF2-40B4-BE49-F238E27FC236}">
                <a16:creationId xmlns:a16="http://schemas.microsoft.com/office/drawing/2014/main" id="{4C7C471D-732F-4BEA-852F-81424AB2B2B4}"/>
              </a:ext>
            </a:extLst>
          </p:cNvPr>
          <p:cNvSpPr/>
          <p:nvPr/>
        </p:nvSpPr>
        <p:spPr>
          <a:xfrm>
            <a:off x="8137977" y="0"/>
            <a:ext cx="1009650" cy="6858000"/>
          </a:xfrm>
          <a:prstGeom prst="rect">
            <a:avLst/>
          </a:prstGeom>
          <a:gradFill>
            <a:gsLst>
              <a:gs pos="0">
                <a:schemeClr val="bg1"/>
              </a:gs>
              <a:gs pos="93000">
                <a:srgbClr val="2A56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68C39E-48DE-4D9A-9C62-5BD00779C81B}"/>
              </a:ext>
            </a:extLst>
          </p:cNvPr>
          <p:cNvSpPr>
            <a:spLocks noGrp="1"/>
          </p:cNvSpPr>
          <p:nvPr>
            <p:ph idx="1"/>
          </p:nvPr>
        </p:nvSpPr>
        <p:spPr>
          <a:xfrm>
            <a:off x="73588" y="2533176"/>
            <a:ext cx="8623668" cy="1378684"/>
          </a:xfrm>
        </p:spPr>
        <p:txBody>
          <a:bodyPr>
            <a:normAutofit fontScale="92500" lnSpcReduction="20000"/>
          </a:bodyPr>
          <a:lstStyle/>
          <a:p>
            <a:pPr marL="0" marR="0" indent="0" algn="ctr">
              <a:spcBef>
                <a:spcPts val="0"/>
              </a:spcBef>
              <a:spcAft>
                <a:spcPts val="0"/>
              </a:spcAft>
              <a:buNone/>
            </a:pPr>
            <a:r>
              <a:rPr lang="en-US" sz="2000" dirty="0">
                <a:latin typeface="Arial" panose="020B0604020202020204" pitchFamily="34" charset="0"/>
                <a:ea typeface="Calibri" panose="020F0502020204030204" pitchFamily="34" charset="0"/>
              </a:rPr>
              <a:t>2</a:t>
            </a:r>
            <a:r>
              <a:rPr lang="en-US" sz="2000" baseline="30000" dirty="0">
                <a:latin typeface="Arial" panose="020B0604020202020204" pitchFamily="34" charset="0"/>
                <a:ea typeface="Calibri" panose="020F0502020204030204" pitchFamily="34" charset="0"/>
              </a:rPr>
              <a:t>nd</a:t>
            </a:r>
            <a:r>
              <a:rPr lang="en-US" sz="2000" dirty="0">
                <a:latin typeface="Arial" panose="020B0604020202020204" pitchFamily="34" charset="0"/>
                <a:ea typeface="Calibri" panose="020F0502020204030204" pitchFamily="34" charset="0"/>
              </a:rPr>
              <a:t> Round of Questions</a:t>
            </a:r>
          </a:p>
          <a:p>
            <a:pPr marL="0" marR="0" indent="0" algn="ctr">
              <a:spcBef>
                <a:spcPts val="0"/>
              </a:spcBef>
              <a:spcAft>
                <a:spcPts val="0"/>
              </a:spcAft>
              <a:buNone/>
            </a:pPr>
            <a:endParaRPr lang="en-US" sz="2000" dirty="0">
              <a:effectLst/>
              <a:latin typeface="Arial" panose="020B0604020202020204" pitchFamily="34" charset="0"/>
              <a:ea typeface="Calibri" panose="020F0502020204030204" pitchFamily="34" charset="0"/>
            </a:endParaRPr>
          </a:p>
          <a:p>
            <a:pPr marL="0" marR="0" indent="0" algn="ctr">
              <a:spcBef>
                <a:spcPts val="0"/>
              </a:spcBef>
              <a:spcAft>
                <a:spcPts val="0"/>
              </a:spcAft>
              <a:buNone/>
            </a:pPr>
            <a:r>
              <a:rPr lang="en-US" sz="2000" dirty="0">
                <a:effectLst/>
                <a:latin typeface="Arial" panose="020B0604020202020204" pitchFamily="34" charset="0"/>
                <a:ea typeface="Calibri" panose="020F0502020204030204" pitchFamily="34" charset="0"/>
              </a:rPr>
              <a:t>What RAMP codes does your organization use?</a:t>
            </a:r>
          </a:p>
          <a:p>
            <a:pPr marL="0" marR="0" indent="0" algn="ctr">
              <a:spcBef>
                <a:spcPts val="0"/>
              </a:spcBef>
              <a:spcAft>
                <a:spcPts val="0"/>
              </a:spcAft>
              <a:buNone/>
            </a:pPr>
            <a:endParaRPr lang="en-US" sz="2000" dirty="0">
              <a:effectLst/>
              <a:latin typeface="Arial" panose="020B0604020202020204" pitchFamily="34" charset="0"/>
              <a:ea typeface="Calibri" panose="020F0502020204030204" pitchFamily="34" charset="0"/>
            </a:endParaRPr>
          </a:p>
          <a:p>
            <a:pPr marL="0" marR="0" indent="0" algn="ctr">
              <a:spcBef>
                <a:spcPts val="0"/>
              </a:spcBef>
              <a:spcAft>
                <a:spcPts val="0"/>
              </a:spcAft>
              <a:buNone/>
            </a:pPr>
            <a:r>
              <a:rPr lang="en-US" sz="2000" dirty="0">
                <a:effectLst/>
                <a:latin typeface="Arial" panose="020B0604020202020204" pitchFamily="34" charset="0"/>
                <a:ea typeface="Calibri" panose="020F0502020204030204" pitchFamily="34" charset="0"/>
              </a:rPr>
              <a:t>What other Radiation/Health Physics Codes does your organization use?</a:t>
            </a:r>
          </a:p>
          <a:p>
            <a:pPr marL="0" indent="0">
              <a:buNone/>
            </a:pPr>
            <a:endParaRPr lang="en-US" dirty="0"/>
          </a:p>
        </p:txBody>
      </p:sp>
      <p:pic>
        <p:nvPicPr>
          <p:cNvPr id="7" name="Picture 6">
            <a:extLst>
              <a:ext uri="{FF2B5EF4-FFF2-40B4-BE49-F238E27FC236}">
                <a16:creationId xmlns:a16="http://schemas.microsoft.com/office/drawing/2014/main" id="{BC8F3AAA-FA83-4513-AAE4-88FE94A590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91092" y="1170786"/>
            <a:ext cx="1305766" cy="1271094"/>
          </a:xfrm>
          <a:prstGeom prst="rect">
            <a:avLst/>
          </a:prstGeom>
        </p:spPr>
      </p:pic>
      <p:pic>
        <p:nvPicPr>
          <p:cNvPr id="11" name="Picture 10">
            <a:extLst>
              <a:ext uri="{FF2B5EF4-FFF2-40B4-BE49-F238E27FC236}">
                <a16:creationId xmlns:a16="http://schemas.microsoft.com/office/drawing/2014/main" id="{DB30D2ED-C449-4134-997A-C6AC6D51E7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27539" y="4016861"/>
            <a:ext cx="1292003" cy="1359923"/>
          </a:xfrm>
          <a:prstGeom prst="rect">
            <a:avLst/>
          </a:prstGeom>
        </p:spPr>
      </p:pic>
      <p:pic>
        <p:nvPicPr>
          <p:cNvPr id="13" name="Picture 12">
            <a:extLst>
              <a:ext uri="{FF2B5EF4-FFF2-40B4-BE49-F238E27FC236}">
                <a16:creationId xmlns:a16="http://schemas.microsoft.com/office/drawing/2014/main" id="{EEC127F3-CBE7-4ACB-91F2-9ED13D82CD4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70154" y="5438514"/>
            <a:ext cx="1242327" cy="1317287"/>
          </a:xfrm>
          <a:prstGeom prst="rect">
            <a:avLst/>
          </a:prstGeom>
        </p:spPr>
      </p:pic>
      <p:pic>
        <p:nvPicPr>
          <p:cNvPr id="15" name="Picture 14">
            <a:extLst>
              <a:ext uri="{FF2B5EF4-FFF2-40B4-BE49-F238E27FC236}">
                <a16:creationId xmlns:a16="http://schemas.microsoft.com/office/drawing/2014/main" id="{EC2F7ABE-664A-4158-829F-33F998D3866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3571" y="5455352"/>
            <a:ext cx="1264440" cy="1276350"/>
          </a:xfrm>
          <a:prstGeom prst="rect">
            <a:avLst/>
          </a:prstGeom>
        </p:spPr>
      </p:pic>
      <p:pic>
        <p:nvPicPr>
          <p:cNvPr id="10" name="Picture 9">
            <a:extLst>
              <a:ext uri="{FF2B5EF4-FFF2-40B4-BE49-F238E27FC236}">
                <a16:creationId xmlns:a16="http://schemas.microsoft.com/office/drawing/2014/main" id="{CCA4F783-371D-4006-BC6A-8DE5F8CCE9D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17839" y="1645300"/>
            <a:ext cx="1086269" cy="1206146"/>
          </a:xfrm>
          <a:prstGeom prst="rect">
            <a:avLst/>
          </a:prstGeom>
        </p:spPr>
      </p:pic>
      <p:pic>
        <p:nvPicPr>
          <p:cNvPr id="12" name="Picture 11">
            <a:extLst>
              <a:ext uri="{FF2B5EF4-FFF2-40B4-BE49-F238E27FC236}">
                <a16:creationId xmlns:a16="http://schemas.microsoft.com/office/drawing/2014/main" id="{9D259FAB-5967-4339-B7E9-E22FAA8D819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850433" y="4096277"/>
            <a:ext cx="1140621" cy="1206146"/>
          </a:xfrm>
          <a:prstGeom prst="rect">
            <a:avLst/>
          </a:prstGeom>
        </p:spPr>
      </p:pic>
      <p:pic>
        <p:nvPicPr>
          <p:cNvPr id="17" name="Picture 16">
            <a:extLst>
              <a:ext uri="{FF2B5EF4-FFF2-40B4-BE49-F238E27FC236}">
                <a16:creationId xmlns:a16="http://schemas.microsoft.com/office/drawing/2014/main" id="{209C8E0A-9417-4006-982E-B995422B040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66877" y="4145084"/>
            <a:ext cx="1086269" cy="1206146"/>
          </a:xfrm>
          <a:prstGeom prst="rect">
            <a:avLst/>
          </a:prstGeom>
        </p:spPr>
      </p:pic>
      <p:pic>
        <p:nvPicPr>
          <p:cNvPr id="18" name="Picture 17">
            <a:extLst>
              <a:ext uri="{FF2B5EF4-FFF2-40B4-BE49-F238E27FC236}">
                <a16:creationId xmlns:a16="http://schemas.microsoft.com/office/drawing/2014/main" id="{E369E1B5-5BEE-4B25-AA40-B3B62587FF2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50675" y="169236"/>
            <a:ext cx="1086270" cy="1206146"/>
          </a:xfrm>
          <a:prstGeom prst="rect">
            <a:avLst/>
          </a:prstGeom>
        </p:spPr>
      </p:pic>
      <p:pic>
        <p:nvPicPr>
          <p:cNvPr id="19" name="Picture 18">
            <a:extLst>
              <a:ext uri="{FF2B5EF4-FFF2-40B4-BE49-F238E27FC236}">
                <a16:creationId xmlns:a16="http://schemas.microsoft.com/office/drawing/2014/main" id="{68BFA50B-9FF8-4AFA-B7A5-AD1CED2E1C6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83407" y="5481785"/>
            <a:ext cx="1311163" cy="1317287"/>
          </a:xfrm>
          <a:prstGeom prst="rect">
            <a:avLst/>
          </a:prstGeom>
        </p:spPr>
      </p:pic>
      <p:pic>
        <p:nvPicPr>
          <p:cNvPr id="20" name="Picture 19">
            <a:extLst>
              <a:ext uri="{FF2B5EF4-FFF2-40B4-BE49-F238E27FC236}">
                <a16:creationId xmlns:a16="http://schemas.microsoft.com/office/drawing/2014/main" id="{D8CF8372-68CF-4DCF-8EC8-80D2A66CE68B}"/>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3896451" y="5460466"/>
            <a:ext cx="1143000" cy="1359923"/>
          </a:xfrm>
          <a:prstGeom prst="rect">
            <a:avLst/>
          </a:prstGeom>
        </p:spPr>
      </p:pic>
      <p:pic>
        <p:nvPicPr>
          <p:cNvPr id="21" name="Picture 20">
            <a:extLst>
              <a:ext uri="{FF2B5EF4-FFF2-40B4-BE49-F238E27FC236}">
                <a16:creationId xmlns:a16="http://schemas.microsoft.com/office/drawing/2014/main" id="{59566F09-A4A4-4530-8CEA-D4F52189C42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950521" y="4003156"/>
            <a:ext cx="1140622" cy="1359923"/>
          </a:xfrm>
          <a:prstGeom prst="rect">
            <a:avLst/>
          </a:prstGeom>
        </p:spPr>
      </p:pic>
      <p:pic>
        <p:nvPicPr>
          <p:cNvPr id="22" name="Picture 21">
            <a:extLst>
              <a:ext uri="{FF2B5EF4-FFF2-40B4-BE49-F238E27FC236}">
                <a16:creationId xmlns:a16="http://schemas.microsoft.com/office/drawing/2014/main" id="{54F6CC55-2B87-45A5-B53B-267F5B94DD01}"/>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5599960" y="58928"/>
            <a:ext cx="1157087" cy="1271094"/>
          </a:xfrm>
          <a:prstGeom prst="rect">
            <a:avLst/>
          </a:prstGeom>
        </p:spPr>
      </p:pic>
      <p:pic>
        <p:nvPicPr>
          <p:cNvPr id="23" name="Picture 22">
            <a:extLst>
              <a:ext uri="{FF2B5EF4-FFF2-40B4-BE49-F238E27FC236}">
                <a16:creationId xmlns:a16="http://schemas.microsoft.com/office/drawing/2014/main" id="{202A0928-4AF7-47C8-96C5-682A0A8206CB}"/>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7559434" y="87382"/>
            <a:ext cx="1157087" cy="1271094"/>
          </a:xfrm>
          <a:prstGeom prst="rect">
            <a:avLst/>
          </a:prstGeom>
        </p:spPr>
      </p:pic>
      <p:pic>
        <p:nvPicPr>
          <p:cNvPr id="24" name="Picture 23">
            <a:extLst>
              <a:ext uri="{FF2B5EF4-FFF2-40B4-BE49-F238E27FC236}">
                <a16:creationId xmlns:a16="http://schemas.microsoft.com/office/drawing/2014/main" id="{C4BA5D71-7A93-4170-8277-7FD1D5C5957E}"/>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2067730" y="13243"/>
            <a:ext cx="1157087" cy="1271094"/>
          </a:xfrm>
          <a:prstGeom prst="rect">
            <a:avLst/>
          </a:prstGeom>
        </p:spPr>
      </p:pic>
      <p:pic>
        <p:nvPicPr>
          <p:cNvPr id="5" name="Picture 4">
            <a:extLst>
              <a:ext uri="{FF2B5EF4-FFF2-40B4-BE49-F238E27FC236}">
                <a16:creationId xmlns:a16="http://schemas.microsoft.com/office/drawing/2014/main" id="{1E2B327C-BFAB-4D35-AECD-7313EC88CC0D}"/>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6851693" y="1634346"/>
            <a:ext cx="1009650" cy="1156111"/>
          </a:xfrm>
          <a:prstGeom prst="rect">
            <a:avLst/>
          </a:prstGeom>
        </p:spPr>
      </p:pic>
    </p:spTree>
    <p:extLst>
      <p:ext uri="{BB962C8B-B14F-4D97-AF65-F5344CB8AC3E}">
        <p14:creationId xmlns:p14="http://schemas.microsoft.com/office/powerpoint/2010/main" val="4137434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0BB458-AB27-4593-9DB9-898E4826C2A3}"/>
              </a:ext>
            </a:extLst>
          </p:cNvPr>
          <p:cNvSpPr>
            <a:spLocks noGrp="1"/>
          </p:cNvSpPr>
          <p:nvPr>
            <p:ph idx="1"/>
          </p:nvPr>
        </p:nvSpPr>
        <p:spPr/>
        <p:txBody>
          <a:bodyPr>
            <a:normAutofit fontScale="77500" lnSpcReduction="20000"/>
          </a:bodyPr>
          <a:lstStyle/>
          <a:p>
            <a:pPr marL="114300" marR="0" indent="0">
              <a:lnSpc>
                <a:spcPct val="107000"/>
              </a:lnSpc>
              <a:spcBef>
                <a:spcPts val="0"/>
              </a:spcBef>
              <a:spcAft>
                <a:spcPts val="0"/>
              </a:spcAft>
              <a:buNone/>
            </a:pPr>
            <a:r>
              <a:rPr lang="en-US" sz="3200" dirty="0">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3200" dirty="0">
                <a:effectLst/>
                <a:latin typeface="Arial" panose="020B0604020202020204" pitchFamily="34" charset="0"/>
                <a:ea typeface="Calibri" panose="020F0502020204030204" pitchFamily="34" charset="0"/>
                <a:cs typeface="Times New Roman" panose="02020603050405020304" pitchFamily="18" charset="0"/>
              </a:rPr>
              <a:t>What type of work/school?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Government (Federal, Province, State, Local)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Research Institution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Laboratory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Private Industry/Licensee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University – Undergrad/Grad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University – Professor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RAMP Contractor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Other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6" name="Title 1">
            <a:extLst>
              <a:ext uri="{FF2B5EF4-FFF2-40B4-BE49-F238E27FC236}">
                <a16:creationId xmlns:a16="http://schemas.microsoft.com/office/drawing/2014/main" id="{491F76F3-4DB3-4C91-955C-B935FE5FC6E0}"/>
              </a:ext>
            </a:extLst>
          </p:cNvPr>
          <p:cNvSpPr>
            <a:spLocks noGrp="1"/>
          </p:cNvSpPr>
          <p:nvPr>
            <p:ph type="title"/>
          </p:nvPr>
        </p:nvSpPr>
        <p:spPr>
          <a:xfrm>
            <a:off x="457200" y="274638"/>
            <a:ext cx="8229600" cy="1143000"/>
          </a:xfrm>
        </p:spPr>
        <p:txBody>
          <a:bodyPr>
            <a:normAutofit/>
          </a:bodyPr>
          <a:lstStyle/>
          <a:p>
            <a:r>
              <a:rPr lang="en-US" dirty="0"/>
              <a:t>Polling Question #2</a:t>
            </a:r>
          </a:p>
        </p:txBody>
      </p:sp>
    </p:spTree>
    <p:extLst>
      <p:ext uri="{BB962C8B-B14F-4D97-AF65-F5344CB8AC3E}">
        <p14:creationId xmlns:p14="http://schemas.microsoft.com/office/powerpoint/2010/main" val="4293746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3747-67DA-4A1A-A5C9-02297988E1EF}"/>
              </a:ext>
            </a:extLst>
          </p:cNvPr>
          <p:cNvSpPr>
            <a:spLocks noGrp="1"/>
          </p:cNvSpPr>
          <p:nvPr>
            <p:ph type="title"/>
          </p:nvPr>
        </p:nvSpPr>
        <p:spPr/>
        <p:txBody>
          <a:bodyPr/>
          <a:lstStyle/>
          <a:p>
            <a:r>
              <a:rPr lang="en-US" dirty="0"/>
              <a:t>Third Round of Questions</a:t>
            </a:r>
          </a:p>
        </p:txBody>
      </p:sp>
      <p:sp>
        <p:nvSpPr>
          <p:cNvPr id="3" name="Content Placeholder 2">
            <a:extLst>
              <a:ext uri="{FF2B5EF4-FFF2-40B4-BE49-F238E27FC236}">
                <a16:creationId xmlns:a16="http://schemas.microsoft.com/office/drawing/2014/main" id="{7968C39E-48DE-4D9A-9C62-5BD00779C81B}"/>
              </a:ext>
            </a:extLst>
          </p:cNvPr>
          <p:cNvSpPr>
            <a:spLocks noGrp="1"/>
          </p:cNvSpPr>
          <p:nvPr>
            <p:ph idx="1"/>
          </p:nvPr>
        </p:nvSpPr>
        <p:spPr>
          <a:xfrm>
            <a:off x="413203" y="2133600"/>
            <a:ext cx="8229600" cy="3124199"/>
          </a:xfrm>
        </p:spPr>
        <p:txBody>
          <a:bodyPr/>
          <a:lstStyle/>
          <a:p>
            <a:pPr marL="0" indent="0" algn="ctr">
              <a:spcBef>
                <a:spcPts val="0"/>
              </a:spcBef>
              <a:buNone/>
            </a:pPr>
            <a:r>
              <a:rPr lang="en-US" sz="2000" dirty="0">
                <a:effectLst/>
                <a:latin typeface="Arial" panose="020B0604020202020204" pitchFamily="34" charset="0"/>
                <a:ea typeface="Calibri" panose="020F0502020204030204" pitchFamily="34" charset="0"/>
              </a:rPr>
              <a:t>How has RAMP been a benefit to your agency?</a:t>
            </a:r>
          </a:p>
          <a:p>
            <a:pPr marL="0" indent="0" algn="ctr">
              <a:spcBef>
                <a:spcPts val="0"/>
              </a:spcBef>
              <a:buNone/>
            </a:pPr>
            <a:endParaRPr lang="en-US" sz="2000" dirty="0">
              <a:latin typeface="Arial" panose="020B0604020202020204" pitchFamily="34" charset="0"/>
              <a:ea typeface="Calibri" panose="020F0502020204030204" pitchFamily="34" charset="0"/>
            </a:endParaRPr>
          </a:p>
          <a:p>
            <a:pPr marL="0" indent="0" algn="ctr">
              <a:spcBef>
                <a:spcPts val="0"/>
              </a:spcBef>
              <a:buNone/>
            </a:pPr>
            <a:endParaRPr lang="en-US" sz="20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2000" dirty="0">
                <a:effectLst/>
                <a:latin typeface="Arial" panose="020B0604020202020204" pitchFamily="34" charset="0"/>
                <a:ea typeface="Calibri" panose="020F0502020204030204" pitchFamily="34" charset="0"/>
              </a:rPr>
              <a:t>What needs improving in RAMP, what has been challenging?</a:t>
            </a:r>
          </a:p>
          <a:p>
            <a:pPr marL="0" marR="0" indent="0" algn="ctr">
              <a:spcBef>
                <a:spcPts val="0"/>
              </a:spcBef>
              <a:spcAft>
                <a:spcPts val="0"/>
              </a:spcAft>
              <a:buNone/>
            </a:pPr>
            <a:endParaRPr lang="en-US" sz="2000" dirty="0">
              <a:latin typeface="Arial" panose="020B0604020202020204" pitchFamily="34" charset="0"/>
              <a:ea typeface="Calibri" panose="020F0502020204030204" pitchFamily="34" charset="0"/>
            </a:endParaRPr>
          </a:p>
          <a:p>
            <a:pPr marL="0" marR="0" indent="0" algn="ctr">
              <a:spcBef>
                <a:spcPts val="0"/>
              </a:spcBef>
              <a:spcAft>
                <a:spcPts val="0"/>
              </a:spcAft>
              <a:buNone/>
            </a:pPr>
            <a:endParaRPr lang="en-US" sz="2000" dirty="0">
              <a:effectLst/>
              <a:latin typeface="Arial" panose="020B0604020202020204" pitchFamily="34" charset="0"/>
              <a:ea typeface="Calibri" panose="020F0502020204030204" pitchFamily="34" charset="0"/>
            </a:endParaRPr>
          </a:p>
          <a:p>
            <a:pPr marL="0" marR="0" indent="0" algn="ctr">
              <a:spcBef>
                <a:spcPts val="0"/>
              </a:spcBef>
              <a:spcAft>
                <a:spcPts val="0"/>
              </a:spcAft>
              <a:buNone/>
            </a:pPr>
            <a:r>
              <a:rPr lang="en-US" sz="2000" dirty="0">
                <a:latin typeface="Arial" panose="020B0604020202020204" pitchFamily="34" charset="0"/>
                <a:ea typeface="Calibri" panose="020F0502020204030204" pitchFamily="34" charset="0"/>
              </a:rPr>
              <a:t>What other collaborations would you like to see?</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buNone/>
            </a:pPr>
            <a:endParaRPr lang="en-US" dirty="0"/>
          </a:p>
        </p:txBody>
      </p:sp>
      <p:sp>
        <p:nvSpPr>
          <p:cNvPr id="4" name="Rectangle 3">
            <a:extLst>
              <a:ext uri="{FF2B5EF4-FFF2-40B4-BE49-F238E27FC236}">
                <a16:creationId xmlns:a16="http://schemas.microsoft.com/office/drawing/2014/main" id="{94CE46F9-3868-40B6-B97D-9FC9A990D516}"/>
              </a:ext>
            </a:extLst>
          </p:cNvPr>
          <p:cNvSpPr/>
          <p:nvPr/>
        </p:nvSpPr>
        <p:spPr>
          <a:xfrm>
            <a:off x="8169122" y="0"/>
            <a:ext cx="1009650" cy="6858000"/>
          </a:xfrm>
          <a:prstGeom prst="rect">
            <a:avLst/>
          </a:prstGeom>
          <a:gradFill>
            <a:gsLst>
              <a:gs pos="0">
                <a:schemeClr val="bg1"/>
              </a:gs>
              <a:gs pos="93000">
                <a:srgbClr val="2A56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Benefits And Challenges Of Local-Currency Acceptance | PYMNTS.com">
            <a:extLst>
              <a:ext uri="{FF2B5EF4-FFF2-40B4-BE49-F238E27FC236}">
                <a16:creationId xmlns:a16="http://schemas.microsoft.com/office/drawing/2014/main" id="{F30D8B23-8D60-4C66-870A-60E872B143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7772" y="4945107"/>
            <a:ext cx="2339634" cy="163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678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3747-67DA-4A1A-A5C9-02297988E1EF}"/>
              </a:ext>
            </a:extLst>
          </p:cNvPr>
          <p:cNvSpPr>
            <a:spLocks noGrp="1"/>
          </p:cNvSpPr>
          <p:nvPr>
            <p:ph type="title"/>
          </p:nvPr>
        </p:nvSpPr>
        <p:spPr/>
        <p:txBody>
          <a:bodyPr/>
          <a:lstStyle/>
          <a:p>
            <a:r>
              <a:rPr lang="en-US" dirty="0"/>
              <a:t>RAMP Partner’s Fourth Questions</a:t>
            </a:r>
          </a:p>
        </p:txBody>
      </p:sp>
      <p:sp>
        <p:nvSpPr>
          <p:cNvPr id="3" name="Content Placeholder 2">
            <a:extLst>
              <a:ext uri="{FF2B5EF4-FFF2-40B4-BE49-F238E27FC236}">
                <a16:creationId xmlns:a16="http://schemas.microsoft.com/office/drawing/2014/main" id="{7968C39E-48DE-4D9A-9C62-5BD00779C81B}"/>
              </a:ext>
            </a:extLst>
          </p:cNvPr>
          <p:cNvSpPr>
            <a:spLocks noGrp="1"/>
          </p:cNvSpPr>
          <p:nvPr>
            <p:ph idx="1"/>
          </p:nvPr>
        </p:nvSpPr>
        <p:spPr>
          <a:xfrm>
            <a:off x="424649" y="1828800"/>
            <a:ext cx="8229600" cy="4754562"/>
          </a:xfrm>
        </p:spPr>
        <p:txBody>
          <a:bodyPr>
            <a:normAutofit/>
          </a:bodyPr>
          <a:lstStyle/>
          <a:p>
            <a:pPr marL="0" marR="0" indent="0" algn="ctr">
              <a:spcBef>
                <a:spcPts val="0"/>
              </a:spcBef>
              <a:spcAft>
                <a:spcPts val="0"/>
              </a:spcAft>
              <a:buNone/>
            </a:pPr>
            <a:r>
              <a:rPr lang="en-US" sz="1800" dirty="0">
                <a:effectLst/>
                <a:latin typeface="Arial" panose="020B0604020202020204" pitchFamily="34" charset="0"/>
                <a:ea typeface="Calibri" panose="020F0502020204030204" pitchFamily="34" charset="0"/>
              </a:rPr>
              <a:t>Does your organization/agency have an international collaboration strategy?  </a:t>
            </a:r>
          </a:p>
          <a:p>
            <a:pPr marL="0" marR="0" indent="0" algn="ctr">
              <a:spcBef>
                <a:spcPts val="0"/>
              </a:spcBef>
              <a:spcAft>
                <a:spcPts val="0"/>
              </a:spcAft>
              <a:buNone/>
            </a:pPr>
            <a:r>
              <a:rPr lang="en-US" sz="1800" dirty="0">
                <a:effectLst/>
                <a:latin typeface="Arial" panose="020B0604020202020204" pitchFamily="34" charset="0"/>
                <a:ea typeface="Calibri" panose="020F0502020204030204" pitchFamily="34" charset="0"/>
              </a:rPr>
              <a:t>If so, what is it?</a:t>
            </a:r>
          </a:p>
          <a:p>
            <a:pPr marL="0" marR="0" indent="0" algn="ctr">
              <a:spcBef>
                <a:spcPts val="0"/>
              </a:spcBef>
              <a:spcAft>
                <a:spcPts val="0"/>
              </a:spcAft>
              <a:buNone/>
            </a:pPr>
            <a:endParaRPr lang="en-US" sz="1800" dirty="0">
              <a:latin typeface="Arial" panose="020B0604020202020204" pitchFamily="34" charset="0"/>
              <a:ea typeface="Calibri" panose="020F0502020204030204" pitchFamily="34" charset="0"/>
            </a:endParaRPr>
          </a:p>
          <a:p>
            <a:pPr marL="0" marR="0" indent="0" algn="ctr">
              <a:spcBef>
                <a:spcPts val="0"/>
              </a:spcBef>
              <a:spcAft>
                <a:spcPts val="0"/>
              </a:spcAft>
              <a:buNone/>
            </a:pPr>
            <a:endParaRPr lang="en-US" sz="1800" dirty="0">
              <a:latin typeface="Arial" panose="020B0604020202020204" pitchFamily="34" charset="0"/>
              <a:ea typeface="Calibri" panose="020F0502020204030204" pitchFamily="34" charset="0"/>
            </a:endParaRPr>
          </a:p>
          <a:p>
            <a:pPr marL="0" marR="0" indent="0" algn="ctr">
              <a:spcBef>
                <a:spcPts val="0"/>
              </a:spcBef>
              <a:spcAft>
                <a:spcPts val="0"/>
              </a:spcAft>
              <a:buNone/>
            </a:pPr>
            <a:endParaRPr lang="en-US" sz="1800" dirty="0">
              <a:latin typeface="Arial" panose="020B0604020202020204" pitchFamily="34" charset="0"/>
              <a:ea typeface="Calibri" panose="020F0502020204030204" pitchFamily="34" charset="0"/>
            </a:endParaRPr>
          </a:p>
          <a:p>
            <a:pPr marL="0" marR="0" indent="0" algn="ctr">
              <a:spcBef>
                <a:spcPts val="0"/>
              </a:spcBef>
              <a:spcAft>
                <a:spcPts val="0"/>
              </a:spcAft>
              <a:buNone/>
            </a:pPr>
            <a:endParaRPr lang="en-US" sz="1800" dirty="0">
              <a:latin typeface="Arial" panose="020B0604020202020204" pitchFamily="34" charset="0"/>
              <a:ea typeface="Calibri" panose="020F0502020204030204" pitchFamily="34" charset="0"/>
            </a:endParaRPr>
          </a:p>
          <a:p>
            <a:pPr marL="0" marR="0" indent="0" algn="ctr">
              <a:spcBef>
                <a:spcPts val="0"/>
              </a:spcBef>
              <a:spcAft>
                <a:spcPts val="0"/>
              </a:spcAft>
              <a:buNone/>
            </a:pPr>
            <a:endParaRPr lang="en-US" sz="1800" dirty="0">
              <a:latin typeface="Arial" panose="020B0604020202020204" pitchFamily="34" charset="0"/>
              <a:ea typeface="Calibri" panose="020F0502020204030204" pitchFamily="34" charset="0"/>
            </a:endParaRPr>
          </a:p>
          <a:p>
            <a:pPr marL="0" marR="0" indent="0" algn="ctr">
              <a:spcBef>
                <a:spcPts val="0"/>
              </a:spcBef>
              <a:spcAft>
                <a:spcPts val="0"/>
              </a:spcAft>
              <a:buNone/>
            </a:pPr>
            <a:endParaRPr lang="en-US" sz="1800" dirty="0">
              <a:latin typeface="Arial" panose="020B0604020202020204" pitchFamily="34" charset="0"/>
              <a:ea typeface="Calibri" panose="020F0502020204030204" pitchFamily="34" charset="0"/>
            </a:endParaRPr>
          </a:p>
          <a:p>
            <a:pPr marL="0" marR="0" indent="0" algn="ctr">
              <a:spcBef>
                <a:spcPts val="0"/>
              </a:spcBef>
              <a:spcAft>
                <a:spcPts val="0"/>
              </a:spcAft>
              <a:buNone/>
            </a:pPr>
            <a:endParaRPr lang="en-US" sz="1800" dirty="0">
              <a:latin typeface="Arial" panose="020B0604020202020204" pitchFamily="34" charset="0"/>
              <a:ea typeface="Calibri" panose="020F0502020204030204" pitchFamily="34" charset="0"/>
            </a:endParaRPr>
          </a:p>
          <a:p>
            <a:pPr marL="0" marR="0" indent="0" algn="ctr">
              <a:spcBef>
                <a:spcPts val="0"/>
              </a:spcBef>
              <a:spcAft>
                <a:spcPts val="0"/>
              </a:spcAft>
              <a:buNone/>
            </a:pPr>
            <a:endParaRPr lang="en-US" sz="1800" dirty="0">
              <a:latin typeface="Arial" panose="020B0604020202020204" pitchFamily="34" charset="0"/>
              <a:ea typeface="Calibri" panose="020F0502020204030204" pitchFamily="34" charset="0"/>
            </a:endParaRPr>
          </a:p>
          <a:p>
            <a:pPr marL="0" marR="0" indent="0" algn="ctr">
              <a:spcBef>
                <a:spcPts val="0"/>
              </a:spcBef>
              <a:spcAft>
                <a:spcPts val="0"/>
              </a:spcAft>
              <a:buNone/>
            </a:pPr>
            <a:endParaRPr lang="en-US" sz="1800" dirty="0">
              <a:latin typeface="Arial" panose="020B0604020202020204" pitchFamily="34" charset="0"/>
              <a:ea typeface="Calibri" panose="020F0502020204030204" pitchFamily="34" charset="0"/>
            </a:endParaRPr>
          </a:p>
          <a:p>
            <a:pPr marL="0" marR="0" algn="ctr">
              <a:spcBef>
                <a:spcPts val="0"/>
              </a:spcBef>
              <a:spcAft>
                <a:spcPts val="0"/>
              </a:spcAft>
            </a:pPr>
            <a:endParaRPr lang="en-US" sz="1800" dirty="0">
              <a:effectLst/>
              <a:latin typeface="Arial" panose="020B0604020202020204" pitchFamily="34" charset="0"/>
              <a:ea typeface="Calibri" panose="020F0502020204030204" pitchFamily="34" charset="0"/>
            </a:endParaRPr>
          </a:p>
          <a:p>
            <a:pPr marL="0" marR="0" indent="0" algn="ctr">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endParaRPr lang="en-US" sz="1800" dirty="0">
              <a:effectLst/>
              <a:latin typeface="Arial" panose="020B0604020202020204" pitchFamily="34" charset="0"/>
              <a:ea typeface="Calibri" panose="020F0502020204030204" pitchFamily="34" charset="0"/>
            </a:endParaRPr>
          </a:p>
          <a:p>
            <a:pPr marL="0" marR="0" indent="0" algn="ctr">
              <a:spcBef>
                <a:spcPts val="0"/>
              </a:spcBef>
              <a:spcAft>
                <a:spcPts val="0"/>
              </a:spcAft>
              <a:buNone/>
            </a:pPr>
            <a:r>
              <a:rPr lang="en-US" sz="1800" dirty="0">
                <a:effectLst/>
                <a:latin typeface="Arial" panose="020B0604020202020204" pitchFamily="34" charset="0"/>
                <a:ea typeface="Calibri" panose="020F0502020204030204" pitchFamily="34" charset="0"/>
              </a:rPr>
              <a:t>Any other statements or comments about the US NRC RAMP program.</a:t>
            </a:r>
            <a:endParaRPr lang="en-US" sz="1800" dirty="0">
              <a:effectLst/>
              <a:latin typeface="Calibri" panose="020F0502020204030204" pitchFamily="34" charset="0"/>
              <a:ea typeface="Calibri" panose="020F0502020204030204" pitchFamily="34" charset="0"/>
            </a:endParaRPr>
          </a:p>
          <a:p>
            <a:endParaRPr lang="en-US" dirty="0"/>
          </a:p>
        </p:txBody>
      </p:sp>
      <p:sp>
        <p:nvSpPr>
          <p:cNvPr id="5" name="object 6">
            <a:extLst>
              <a:ext uri="{FF2B5EF4-FFF2-40B4-BE49-F238E27FC236}">
                <a16:creationId xmlns:a16="http://schemas.microsoft.com/office/drawing/2014/main" id="{BB354D63-AACB-4E16-AAF7-8569298F80A5}"/>
              </a:ext>
            </a:extLst>
          </p:cNvPr>
          <p:cNvSpPr/>
          <p:nvPr/>
        </p:nvSpPr>
        <p:spPr>
          <a:xfrm>
            <a:off x="2895600" y="2667000"/>
            <a:ext cx="3230094" cy="28956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88194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3846" t="-4168"/>
          <a:stretch/>
        </p:blipFill>
        <p:spPr>
          <a:xfrm>
            <a:off x="3482261" y="2563816"/>
            <a:ext cx="2372231" cy="2118545"/>
          </a:xfrm>
          <a:prstGeom prst="rect">
            <a:avLst/>
          </a:prstGeom>
        </p:spPr>
      </p:pic>
      <p:sp>
        <p:nvSpPr>
          <p:cNvPr id="50" name="Rectangle 49">
            <a:extLst>
              <a:ext uri="{FF2B5EF4-FFF2-40B4-BE49-F238E27FC236}">
                <a16:creationId xmlns:a16="http://schemas.microsoft.com/office/drawing/2014/main" id="{E5D845A7-0BDA-43E0-A081-C28385CD5FE5}"/>
              </a:ext>
            </a:extLst>
          </p:cNvPr>
          <p:cNvSpPr/>
          <p:nvPr/>
        </p:nvSpPr>
        <p:spPr>
          <a:xfrm>
            <a:off x="742519" y="793929"/>
            <a:ext cx="4373329" cy="2498885"/>
          </a:xfrm>
          <a:custGeom>
            <a:avLst/>
            <a:gdLst>
              <a:gd name="connsiteX0" fmla="*/ 0 w 3572603"/>
              <a:gd name="connsiteY0" fmla="*/ 0 h 2142511"/>
              <a:gd name="connsiteX1" fmla="*/ 3572603 w 3572603"/>
              <a:gd name="connsiteY1" fmla="*/ 0 h 2142511"/>
              <a:gd name="connsiteX2" fmla="*/ 3572603 w 3572603"/>
              <a:gd name="connsiteY2" fmla="*/ 2142511 h 2142511"/>
              <a:gd name="connsiteX3" fmla="*/ 0 w 3572603"/>
              <a:gd name="connsiteY3" fmla="*/ 2142511 h 2142511"/>
              <a:gd name="connsiteX4" fmla="*/ 0 w 3572603"/>
              <a:gd name="connsiteY4" fmla="*/ 0 h 2142511"/>
              <a:gd name="connsiteX0" fmla="*/ 0 w 3572603"/>
              <a:gd name="connsiteY0" fmla="*/ 6760 h 2149271"/>
              <a:gd name="connsiteX1" fmla="*/ 3123363 w 3572603"/>
              <a:gd name="connsiteY1" fmla="*/ 0 h 2149271"/>
              <a:gd name="connsiteX2" fmla="*/ 3572603 w 3572603"/>
              <a:gd name="connsiteY2" fmla="*/ 6760 h 2149271"/>
              <a:gd name="connsiteX3" fmla="*/ 3572603 w 3572603"/>
              <a:gd name="connsiteY3" fmla="*/ 2149271 h 2149271"/>
              <a:gd name="connsiteX4" fmla="*/ 0 w 3572603"/>
              <a:gd name="connsiteY4" fmla="*/ 2149271 h 2149271"/>
              <a:gd name="connsiteX5" fmla="*/ 0 w 3572603"/>
              <a:gd name="connsiteY5" fmla="*/ 6760 h 2149271"/>
              <a:gd name="connsiteX0" fmla="*/ 0 w 3572603"/>
              <a:gd name="connsiteY0" fmla="*/ 6760 h 2149271"/>
              <a:gd name="connsiteX1" fmla="*/ 3123363 w 3572603"/>
              <a:gd name="connsiteY1" fmla="*/ 0 h 2149271"/>
              <a:gd name="connsiteX2" fmla="*/ 3572603 w 3572603"/>
              <a:gd name="connsiteY2" fmla="*/ 6760 h 2149271"/>
              <a:gd name="connsiteX3" fmla="*/ 3570514 w 3572603"/>
              <a:gd name="connsiteY3" fmla="*/ 487345 h 2149271"/>
              <a:gd name="connsiteX4" fmla="*/ 3572603 w 3572603"/>
              <a:gd name="connsiteY4" fmla="*/ 2149271 h 2149271"/>
              <a:gd name="connsiteX5" fmla="*/ 0 w 3572603"/>
              <a:gd name="connsiteY5" fmla="*/ 2149271 h 2149271"/>
              <a:gd name="connsiteX6" fmla="*/ 0 w 3572603"/>
              <a:gd name="connsiteY6" fmla="*/ 6760 h 2149271"/>
              <a:gd name="connsiteX0" fmla="*/ 0 w 3572603"/>
              <a:gd name="connsiteY0" fmla="*/ 6760 h 2149271"/>
              <a:gd name="connsiteX1" fmla="*/ 3123363 w 3572603"/>
              <a:gd name="connsiteY1" fmla="*/ 0 h 2149271"/>
              <a:gd name="connsiteX2" fmla="*/ 3572603 w 3572603"/>
              <a:gd name="connsiteY2" fmla="*/ 6760 h 2149271"/>
              <a:gd name="connsiteX3" fmla="*/ 3570514 w 3572603"/>
              <a:gd name="connsiteY3" fmla="*/ 487345 h 2149271"/>
              <a:gd name="connsiteX4" fmla="*/ 3572603 w 3572603"/>
              <a:gd name="connsiteY4" fmla="*/ 2149271 h 2149271"/>
              <a:gd name="connsiteX5" fmla="*/ 3570514 w 3572603"/>
              <a:gd name="connsiteY5" fmla="*/ 1050053 h 2149271"/>
              <a:gd name="connsiteX6" fmla="*/ 0 w 3572603"/>
              <a:gd name="connsiteY6" fmla="*/ 2149271 h 2149271"/>
              <a:gd name="connsiteX7" fmla="*/ 0 w 3572603"/>
              <a:gd name="connsiteY7" fmla="*/ 6760 h 2149271"/>
              <a:gd name="connsiteX0" fmla="*/ 6699 w 3579302"/>
              <a:gd name="connsiteY0" fmla="*/ 6760 h 2149271"/>
              <a:gd name="connsiteX1" fmla="*/ 3130062 w 3579302"/>
              <a:gd name="connsiteY1" fmla="*/ 0 h 2149271"/>
              <a:gd name="connsiteX2" fmla="*/ 3579302 w 3579302"/>
              <a:gd name="connsiteY2" fmla="*/ 6760 h 2149271"/>
              <a:gd name="connsiteX3" fmla="*/ 3577213 w 3579302"/>
              <a:gd name="connsiteY3" fmla="*/ 487345 h 2149271"/>
              <a:gd name="connsiteX4" fmla="*/ 3579302 w 3579302"/>
              <a:gd name="connsiteY4" fmla="*/ 2149271 h 2149271"/>
              <a:gd name="connsiteX5" fmla="*/ 3577213 w 3579302"/>
              <a:gd name="connsiteY5" fmla="*/ 1050053 h 2149271"/>
              <a:gd name="connsiteX6" fmla="*/ 6699 w 3579302"/>
              <a:gd name="connsiteY6" fmla="*/ 2149271 h 2149271"/>
              <a:gd name="connsiteX7" fmla="*/ 0 w 3579302"/>
              <a:gd name="connsiteY7" fmla="*/ 1276141 h 2149271"/>
              <a:gd name="connsiteX8" fmla="*/ 6699 w 3579302"/>
              <a:gd name="connsiteY8" fmla="*/ 6760 h 2149271"/>
              <a:gd name="connsiteX0" fmla="*/ 6699 w 3579302"/>
              <a:gd name="connsiteY0" fmla="*/ 6760 h 2149271"/>
              <a:gd name="connsiteX1" fmla="*/ 3130062 w 3579302"/>
              <a:gd name="connsiteY1" fmla="*/ 0 h 2149271"/>
              <a:gd name="connsiteX2" fmla="*/ 3579302 w 3579302"/>
              <a:gd name="connsiteY2" fmla="*/ 6760 h 2149271"/>
              <a:gd name="connsiteX3" fmla="*/ 3577213 w 3579302"/>
              <a:gd name="connsiteY3" fmla="*/ 487345 h 2149271"/>
              <a:gd name="connsiteX4" fmla="*/ 3579302 w 3579302"/>
              <a:gd name="connsiteY4" fmla="*/ 2149271 h 2149271"/>
              <a:gd name="connsiteX5" fmla="*/ 3577213 w 3579302"/>
              <a:gd name="connsiteY5" fmla="*/ 1050053 h 2149271"/>
              <a:gd name="connsiteX6" fmla="*/ 549310 w 3579302"/>
              <a:gd name="connsiteY6" fmla="*/ 2083957 h 2149271"/>
              <a:gd name="connsiteX7" fmla="*/ 0 w 3579302"/>
              <a:gd name="connsiteY7" fmla="*/ 1276141 h 2149271"/>
              <a:gd name="connsiteX8" fmla="*/ 6699 w 3579302"/>
              <a:gd name="connsiteY8" fmla="*/ 6760 h 2149271"/>
              <a:gd name="connsiteX0" fmla="*/ 6699 w 3579302"/>
              <a:gd name="connsiteY0" fmla="*/ 6760 h 2239706"/>
              <a:gd name="connsiteX1" fmla="*/ 3130062 w 3579302"/>
              <a:gd name="connsiteY1" fmla="*/ 0 h 2239706"/>
              <a:gd name="connsiteX2" fmla="*/ 3579302 w 3579302"/>
              <a:gd name="connsiteY2" fmla="*/ 6760 h 2239706"/>
              <a:gd name="connsiteX3" fmla="*/ 3577213 w 3579302"/>
              <a:gd name="connsiteY3" fmla="*/ 487345 h 2239706"/>
              <a:gd name="connsiteX4" fmla="*/ 3579302 w 3579302"/>
              <a:gd name="connsiteY4" fmla="*/ 2149271 h 2239706"/>
              <a:gd name="connsiteX5" fmla="*/ 3577213 w 3579302"/>
              <a:gd name="connsiteY5" fmla="*/ 1050053 h 2239706"/>
              <a:gd name="connsiteX6" fmla="*/ 654817 w 3579302"/>
              <a:gd name="connsiteY6" fmla="*/ 2239706 h 2239706"/>
              <a:gd name="connsiteX7" fmla="*/ 0 w 3579302"/>
              <a:gd name="connsiteY7" fmla="*/ 1276141 h 2239706"/>
              <a:gd name="connsiteX8" fmla="*/ 6699 w 3579302"/>
              <a:gd name="connsiteY8" fmla="*/ 6760 h 2239706"/>
              <a:gd name="connsiteX0" fmla="*/ 11724 w 3584327"/>
              <a:gd name="connsiteY0" fmla="*/ 6760 h 2239706"/>
              <a:gd name="connsiteX1" fmla="*/ 3135087 w 3584327"/>
              <a:gd name="connsiteY1" fmla="*/ 0 h 2239706"/>
              <a:gd name="connsiteX2" fmla="*/ 3584327 w 3584327"/>
              <a:gd name="connsiteY2" fmla="*/ 6760 h 2239706"/>
              <a:gd name="connsiteX3" fmla="*/ 3582238 w 3584327"/>
              <a:gd name="connsiteY3" fmla="*/ 487345 h 2239706"/>
              <a:gd name="connsiteX4" fmla="*/ 3584327 w 3584327"/>
              <a:gd name="connsiteY4" fmla="*/ 2149271 h 2239706"/>
              <a:gd name="connsiteX5" fmla="*/ 3582238 w 3584327"/>
              <a:gd name="connsiteY5" fmla="*/ 1050053 h 2239706"/>
              <a:gd name="connsiteX6" fmla="*/ 659842 w 3584327"/>
              <a:gd name="connsiteY6" fmla="*/ 2239706 h 2239706"/>
              <a:gd name="connsiteX7" fmla="*/ 0 w 3584327"/>
              <a:gd name="connsiteY7" fmla="*/ 1321358 h 2239706"/>
              <a:gd name="connsiteX8" fmla="*/ 11724 w 3584327"/>
              <a:gd name="connsiteY8" fmla="*/ 6760 h 2239706"/>
              <a:gd name="connsiteX0" fmla="*/ 11724 w 3584327"/>
              <a:gd name="connsiteY0" fmla="*/ 6760 h 2284924"/>
              <a:gd name="connsiteX1" fmla="*/ 3135087 w 3584327"/>
              <a:gd name="connsiteY1" fmla="*/ 0 h 2284924"/>
              <a:gd name="connsiteX2" fmla="*/ 3584327 w 3584327"/>
              <a:gd name="connsiteY2" fmla="*/ 6760 h 2284924"/>
              <a:gd name="connsiteX3" fmla="*/ 3582238 w 3584327"/>
              <a:gd name="connsiteY3" fmla="*/ 487345 h 2284924"/>
              <a:gd name="connsiteX4" fmla="*/ 3584327 w 3584327"/>
              <a:gd name="connsiteY4" fmla="*/ 2149271 h 2284924"/>
              <a:gd name="connsiteX5" fmla="*/ 3582238 w 3584327"/>
              <a:gd name="connsiteY5" fmla="*/ 1050053 h 2284924"/>
              <a:gd name="connsiteX6" fmla="*/ 755301 w 3584327"/>
              <a:gd name="connsiteY6" fmla="*/ 2284924 h 2284924"/>
              <a:gd name="connsiteX7" fmla="*/ 0 w 3584327"/>
              <a:gd name="connsiteY7" fmla="*/ 1321358 h 2284924"/>
              <a:gd name="connsiteX8" fmla="*/ 11724 w 3584327"/>
              <a:gd name="connsiteY8" fmla="*/ 6760 h 2284924"/>
              <a:gd name="connsiteX0" fmla="*/ 11724 w 3584327"/>
              <a:gd name="connsiteY0" fmla="*/ 6760 h 2284924"/>
              <a:gd name="connsiteX1" fmla="*/ 3135087 w 3584327"/>
              <a:gd name="connsiteY1" fmla="*/ 0 h 2284924"/>
              <a:gd name="connsiteX2" fmla="*/ 3584327 w 3584327"/>
              <a:gd name="connsiteY2" fmla="*/ 6760 h 2284924"/>
              <a:gd name="connsiteX3" fmla="*/ 3582238 w 3584327"/>
              <a:gd name="connsiteY3" fmla="*/ 487345 h 2284924"/>
              <a:gd name="connsiteX4" fmla="*/ 3584327 w 3584327"/>
              <a:gd name="connsiteY4" fmla="*/ 2149271 h 2284924"/>
              <a:gd name="connsiteX5" fmla="*/ 3582238 w 3584327"/>
              <a:gd name="connsiteY5" fmla="*/ 1050053 h 2284924"/>
              <a:gd name="connsiteX6" fmla="*/ 755301 w 3584327"/>
              <a:gd name="connsiteY6" fmla="*/ 2284924 h 2284924"/>
              <a:gd name="connsiteX7" fmla="*/ 0 w 3584327"/>
              <a:gd name="connsiteY7" fmla="*/ 1361552 h 2284924"/>
              <a:gd name="connsiteX8" fmla="*/ 11724 w 3584327"/>
              <a:gd name="connsiteY8" fmla="*/ 6760 h 2284924"/>
              <a:gd name="connsiteX0" fmla="*/ 11724 w 3584327"/>
              <a:gd name="connsiteY0" fmla="*/ 6760 h 2325117"/>
              <a:gd name="connsiteX1" fmla="*/ 3135087 w 3584327"/>
              <a:gd name="connsiteY1" fmla="*/ 0 h 2325117"/>
              <a:gd name="connsiteX2" fmla="*/ 3584327 w 3584327"/>
              <a:gd name="connsiteY2" fmla="*/ 6760 h 2325117"/>
              <a:gd name="connsiteX3" fmla="*/ 3582238 w 3584327"/>
              <a:gd name="connsiteY3" fmla="*/ 487345 h 2325117"/>
              <a:gd name="connsiteX4" fmla="*/ 3584327 w 3584327"/>
              <a:gd name="connsiteY4" fmla="*/ 2149271 h 2325117"/>
              <a:gd name="connsiteX5" fmla="*/ 3582238 w 3584327"/>
              <a:gd name="connsiteY5" fmla="*/ 1050053 h 2325117"/>
              <a:gd name="connsiteX6" fmla="*/ 740228 w 3584327"/>
              <a:gd name="connsiteY6" fmla="*/ 2325117 h 2325117"/>
              <a:gd name="connsiteX7" fmla="*/ 0 w 3584327"/>
              <a:gd name="connsiteY7" fmla="*/ 1361552 h 2325117"/>
              <a:gd name="connsiteX8" fmla="*/ 11724 w 3584327"/>
              <a:gd name="connsiteY8" fmla="*/ 6760 h 2325117"/>
              <a:gd name="connsiteX0" fmla="*/ 11724 w 3584327"/>
              <a:gd name="connsiteY0" fmla="*/ 6760 h 2325117"/>
              <a:gd name="connsiteX1" fmla="*/ 3135087 w 3584327"/>
              <a:gd name="connsiteY1" fmla="*/ 0 h 2325117"/>
              <a:gd name="connsiteX2" fmla="*/ 3433602 w 3584327"/>
              <a:gd name="connsiteY2" fmla="*/ 172558 h 2325117"/>
              <a:gd name="connsiteX3" fmla="*/ 3582238 w 3584327"/>
              <a:gd name="connsiteY3" fmla="*/ 487345 h 2325117"/>
              <a:gd name="connsiteX4" fmla="*/ 3584327 w 3584327"/>
              <a:gd name="connsiteY4" fmla="*/ 2149271 h 2325117"/>
              <a:gd name="connsiteX5" fmla="*/ 3582238 w 3584327"/>
              <a:gd name="connsiteY5" fmla="*/ 1050053 h 2325117"/>
              <a:gd name="connsiteX6" fmla="*/ 740228 w 3584327"/>
              <a:gd name="connsiteY6" fmla="*/ 2325117 h 2325117"/>
              <a:gd name="connsiteX7" fmla="*/ 0 w 3584327"/>
              <a:gd name="connsiteY7" fmla="*/ 1361552 h 2325117"/>
              <a:gd name="connsiteX8" fmla="*/ 11724 w 3584327"/>
              <a:gd name="connsiteY8" fmla="*/ 6760 h 2325117"/>
              <a:gd name="connsiteX0" fmla="*/ 11724 w 3584327"/>
              <a:gd name="connsiteY0" fmla="*/ 6760 h 2325117"/>
              <a:gd name="connsiteX1" fmla="*/ 3135087 w 3584327"/>
              <a:gd name="connsiteY1" fmla="*/ 0 h 2325117"/>
              <a:gd name="connsiteX2" fmla="*/ 3433602 w 3584327"/>
              <a:gd name="connsiteY2" fmla="*/ 172558 h 2325117"/>
              <a:gd name="connsiteX3" fmla="*/ 3577214 w 3584327"/>
              <a:gd name="connsiteY3" fmla="*/ 437103 h 2325117"/>
              <a:gd name="connsiteX4" fmla="*/ 3584327 w 3584327"/>
              <a:gd name="connsiteY4" fmla="*/ 2149271 h 2325117"/>
              <a:gd name="connsiteX5" fmla="*/ 3582238 w 3584327"/>
              <a:gd name="connsiteY5" fmla="*/ 1050053 h 2325117"/>
              <a:gd name="connsiteX6" fmla="*/ 740228 w 3584327"/>
              <a:gd name="connsiteY6" fmla="*/ 2325117 h 2325117"/>
              <a:gd name="connsiteX7" fmla="*/ 0 w 3584327"/>
              <a:gd name="connsiteY7" fmla="*/ 1361552 h 2325117"/>
              <a:gd name="connsiteX8" fmla="*/ 11724 w 3584327"/>
              <a:gd name="connsiteY8" fmla="*/ 6760 h 2325117"/>
              <a:gd name="connsiteX0" fmla="*/ 11724 w 3584327"/>
              <a:gd name="connsiteY0" fmla="*/ 6760 h 2325117"/>
              <a:gd name="connsiteX1" fmla="*/ 3135087 w 3584327"/>
              <a:gd name="connsiteY1" fmla="*/ 0 h 2325117"/>
              <a:gd name="connsiteX2" fmla="*/ 3433602 w 3584327"/>
              <a:gd name="connsiteY2" fmla="*/ 172558 h 2325117"/>
              <a:gd name="connsiteX3" fmla="*/ 3577214 w 3584327"/>
              <a:gd name="connsiteY3" fmla="*/ 437103 h 2325117"/>
              <a:gd name="connsiteX4" fmla="*/ 3584327 w 3584327"/>
              <a:gd name="connsiteY4" fmla="*/ 2149271 h 2325117"/>
              <a:gd name="connsiteX5" fmla="*/ 3582238 w 3584327"/>
              <a:gd name="connsiteY5" fmla="*/ 1050053 h 2325117"/>
              <a:gd name="connsiteX6" fmla="*/ 740228 w 3584327"/>
              <a:gd name="connsiteY6" fmla="*/ 2325117 h 2325117"/>
              <a:gd name="connsiteX7" fmla="*/ 0 w 3584327"/>
              <a:gd name="connsiteY7" fmla="*/ 1361552 h 2325117"/>
              <a:gd name="connsiteX8" fmla="*/ 11724 w 3584327"/>
              <a:gd name="connsiteY8" fmla="*/ 6760 h 2325117"/>
              <a:gd name="connsiteX0" fmla="*/ 11724 w 3582238"/>
              <a:gd name="connsiteY0" fmla="*/ 6760 h 2325117"/>
              <a:gd name="connsiteX1" fmla="*/ 3135087 w 3582238"/>
              <a:gd name="connsiteY1" fmla="*/ 0 h 2325117"/>
              <a:gd name="connsiteX2" fmla="*/ 3433602 w 3582238"/>
              <a:gd name="connsiteY2" fmla="*/ 172558 h 2325117"/>
              <a:gd name="connsiteX3" fmla="*/ 3577214 w 3582238"/>
              <a:gd name="connsiteY3" fmla="*/ 437103 h 2325117"/>
              <a:gd name="connsiteX4" fmla="*/ 2639219 w 3582238"/>
              <a:gd name="connsiteY4" fmla="*/ 1514651 h 2325117"/>
              <a:gd name="connsiteX5" fmla="*/ 3582238 w 3582238"/>
              <a:gd name="connsiteY5" fmla="*/ 1050053 h 2325117"/>
              <a:gd name="connsiteX6" fmla="*/ 740228 w 3582238"/>
              <a:gd name="connsiteY6" fmla="*/ 2325117 h 2325117"/>
              <a:gd name="connsiteX7" fmla="*/ 0 w 3582238"/>
              <a:gd name="connsiteY7" fmla="*/ 1361552 h 2325117"/>
              <a:gd name="connsiteX8" fmla="*/ 11724 w 3582238"/>
              <a:gd name="connsiteY8" fmla="*/ 6760 h 2325117"/>
              <a:gd name="connsiteX0" fmla="*/ 11724 w 3796645"/>
              <a:gd name="connsiteY0" fmla="*/ 6760 h 2325117"/>
              <a:gd name="connsiteX1" fmla="*/ 3135087 w 3796645"/>
              <a:gd name="connsiteY1" fmla="*/ 0 h 2325117"/>
              <a:gd name="connsiteX2" fmla="*/ 3433602 w 3796645"/>
              <a:gd name="connsiteY2" fmla="*/ 172558 h 2325117"/>
              <a:gd name="connsiteX3" fmla="*/ 3577214 w 3796645"/>
              <a:gd name="connsiteY3" fmla="*/ 437103 h 2325117"/>
              <a:gd name="connsiteX4" fmla="*/ 3582238 w 3796645"/>
              <a:gd name="connsiteY4" fmla="*/ 1050053 h 2325117"/>
              <a:gd name="connsiteX5" fmla="*/ 740228 w 3796645"/>
              <a:gd name="connsiteY5" fmla="*/ 2325117 h 2325117"/>
              <a:gd name="connsiteX6" fmla="*/ 0 w 3796645"/>
              <a:gd name="connsiteY6" fmla="*/ 1361552 h 2325117"/>
              <a:gd name="connsiteX7" fmla="*/ 11724 w 3796645"/>
              <a:gd name="connsiteY7" fmla="*/ 6760 h 2325117"/>
              <a:gd name="connsiteX0" fmla="*/ 11724 w 3582238"/>
              <a:gd name="connsiteY0" fmla="*/ 6760 h 2325117"/>
              <a:gd name="connsiteX1" fmla="*/ 3135087 w 3582238"/>
              <a:gd name="connsiteY1" fmla="*/ 0 h 2325117"/>
              <a:gd name="connsiteX2" fmla="*/ 3433602 w 3582238"/>
              <a:gd name="connsiteY2" fmla="*/ 172558 h 2325117"/>
              <a:gd name="connsiteX3" fmla="*/ 3577214 w 3582238"/>
              <a:gd name="connsiteY3" fmla="*/ 437103 h 2325117"/>
              <a:gd name="connsiteX4" fmla="*/ 3582238 w 3582238"/>
              <a:gd name="connsiteY4" fmla="*/ 1050053 h 2325117"/>
              <a:gd name="connsiteX5" fmla="*/ 740228 w 3582238"/>
              <a:gd name="connsiteY5" fmla="*/ 2325117 h 2325117"/>
              <a:gd name="connsiteX6" fmla="*/ 0 w 3582238"/>
              <a:gd name="connsiteY6" fmla="*/ 1361552 h 2325117"/>
              <a:gd name="connsiteX7" fmla="*/ 11724 w 3582238"/>
              <a:gd name="connsiteY7" fmla="*/ 6760 h 2325117"/>
              <a:gd name="connsiteX0" fmla="*/ 11724 w 3582238"/>
              <a:gd name="connsiteY0" fmla="*/ 6760 h 2231908"/>
              <a:gd name="connsiteX1" fmla="*/ 3135087 w 3582238"/>
              <a:gd name="connsiteY1" fmla="*/ 0 h 2231908"/>
              <a:gd name="connsiteX2" fmla="*/ 3433602 w 3582238"/>
              <a:gd name="connsiteY2" fmla="*/ 172558 h 2231908"/>
              <a:gd name="connsiteX3" fmla="*/ 3577214 w 3582238"/>
              <a:gd name="connsiteY3" fmla="*/ 437103 h 2231908"/>
              <a:gd name="connsiteX4" fmla="*/ 3582238 w 3582238"/>
              <a:gd name="connsiteY4" fmla="*/ 1050053 h 2231908"/>
              <a:gd name="connsiteX5" fmla="*/ 1392067 w 3582238"/>
              <a:gd name="connsiteY5" fmla="*/ 2231908 h 2231908"/>
              <a:gd name="connsiteX6" fmla="*/ 0 w 3582238"/>
              <a:gd name="connsiteY6" fmla="*/ 1361552 h 2231908"/>
              <a:gd name="connsiteX7" fmla="*/ 11724 w 3582238"/>
              <a:gd name="connsiteY7" fmla="*/ 6760 h 2231908"/>
              <a:gd name="connsiteX0" fmla="*/ 11724 w 3577318"/>
              <a:gd name="connsiteY0" fmla="*/ 6760 h 2231908"/>
              <a:gd name="connsiteX1" fmla="*/ 3135087 w 3577318"/>
              <a:gd name="connsiteY1" fmla="*/ 0 h 2231908"/>
              <a:gd name="connsiteX2" fmla="*/ 3433602 w 3577318"/>
              <a:gd name="connsiteY2" fmla="*/ 172558 h 2231908"/>
              <a:gd name="connsiteX3" fmla="*/ 3577214 w 3577318"/>
              <a:gd name="connsiteY3" fmla="*/ 437103 h 2231908"/>
              <a:gd name="connsiteX4" fmla="*/ 3561479 w 3577318"/>
              <a:gd name="connsiteY4" fmla="*/ 1133451 h 2231908"/>
              <a:gd name="connsiteX5" fmla="*/ 1392067 w 3577318"/>
              <a:gd name="connsiteY5" fmla="*/ 2231908 h 2231908"/>
              <a:gd name="connsiteX6" fmla="*/ 0 w 3577318"/>
              <a:gd name="connsiteY6" fmla="*/ 1361552 h 2231908"/>
              <a:gd name="connsiteX7" fmla="*/ 11724 w 3577318"/>
              <a:gd name="connsiteY7" fmla="*/ 6760 h 2231908"/>
              <a:gd name="connsiteX0" fmla="*/ 11724 w 3561479"/>
              <a:gd name="connsiteY0" fmla="*/ 6760 h 2231908"/>
              <a:gd name="connsiteX1" fmla="*/ 3135087 w 3561479"/>
              <a:gd name="connsiteY1" fmla="*/ 0 h 2231908"/>
              <a:gd name="connsiteX2" fmla="*/ 3433602 w 3561479"/>
              <a:gd name="connsiteY2" fmla="*/ 172558 h 2231908"/>
              <a:gd name="connsiteX3" fmla="*/ 3556455 w 3561479"/>
              <a:gd name="connsiteY3" fmla="*/ 422386 h 2231908"/>
              <a:gd name="connsiteX4" fmla="*/ 3561479 w 3561479"/>
              <a:gd name="connsiteY4" fmla="*/ 1133451 h 2231908"/>
              <a:gd name="connsiteX5" fmla="*/ 1392067 w 3561479"/>
              <a:gd name="connsiteY5" fmla="*/ 2231908 h 2231908"/>
              <a:gd name="connsiteX6" fmla="*/ 0 w 3561479"/>
              <a:gd name="connsiteY6" fmla="*/ 1361552 h 2231908"/>
              <a:gd name="connsiteX7" fmla="*/ 11724 w 3561479"/>
              <a:gd name="connsiteY7" fmla="*/ 6760 h 2231908"/>
              <a:gd name="connsiteX0" fmla="*/ 11724 w 3561479"/>
              <a:gd name="connsiteY0" fmla="*/ 6760 h 2231908"/>
              <a:gd name="connsiteX1" fmla="*/ 3135087 w 3561479"/>
              <a:gd name="connsiteY1" fmla="*/ 0 h 2231908"/>
              <a:gd name="connsiteX2" fmla="*/ 3342262 w 3561479"/>
              <a:gd name="connsiteY2" fmla="*/ 251050 h 2231908"/>
              <a:gd name="connsiteX3" fmla="*/ 3556455 w 3561479"/>
              <a:gd name="connsiteY3" fmla="*/ 422386 h 2231908"/>
              <a:gd name="connsiteX4" fmla="*/ 3561479 w 3561479"/>
              <a:gd name="connsiteY4" fmla="*/ 1133451 h 2231908"/>
              <a:gd name="connsiteX5" fmla="*/ 1392067 w 3561479"/>
              <a:gd name="connsiteY5" fmla="*/ 2231908 h 2231908"/>
              <a:gd name="connsiteX6" fmla="*/ 0 w 3561479"/>
              <a:gd name="connsiteY6" fmla="*/ 1361552 h 2231908"/>
              <a:gd name="connsiteX7" fmla="*/ 11724 w 3561479"/>
              <a:gd name="connsiteY7" fmla="*/ 6760 h 2231908"/>
              <a:gd name="connsiteX0" fmla="*/ 11724 w 3561479"/>
              <a:gd name="connsiteY0" fmla="*/ 0 h 2225148"/>
              <a:gd name="connsiteX1" fmla="*/ 3076961 w 3561479"/>
              <a:gd name="connsiteY1" fmla="*/ 42298 h 2225148"/>
              <a:gd name="connsiteX2" fmla="*/ 3342262 w 3561479"/>
              <a:gd name="connsiteY2" fmla="*/ 244290 h 2225148"/>
              <a:gd name="connsiteX3" fmla="*/ 3556455 w 3561479"/>
              <a:gd name="connsiteY3" fmla="*/ 415626 h 2225148"/>
              <a:gd name="connsiteX4" fmla="*/ 3561479 w 3561479"/>
              <a:gd name="connsiteY4" fmla="*/ 1126691 h 2225148"/>
              <a:gd name="connsiteX5" fmla="*/ 1392067 w 3561479"/>
              <a:gd name="connsiteY5" fmla="*/ 2225148 h 2225148"/>
              <a:gd name="connsiteX6" fmla="*/ 0 w 3561479"/>
              <a:gd name="connsiteY6" fmla="*/ 1354792 h 2225148"/>
              <a:gd name="connsiteX7" fmla="*/ 11724 w 3561479"/>
              <a:gd name="connsiteY7" fmla="*/ 0 h 2225148"/>
              <a:gd name="connsiteX0" fmla="*/ 11724 w 3561479"/>
              <a:gd name="connsiteY0" fmla="*/ 0 h 2225148"/>
              <a:gd name="connsiteX1" fmla="*/ 3076961 w 3561479"/>
              <a:gd name="connsiteY1" fmla="*/ 42298 h 2225148"/>
              <a:gd name="connsiteX2" fmla="*/ 3342262 w 3561479"/>
              <a:gd name="connsiteY2" fmla="*/ 244290 h 2225148"/>
              <a:gd name="connsiteX3" fmla="*/ 3556455 w 3561479"/>
              <a:gd name="connsiteY3" fmla="*/ 410721 h 2225148"/>
              <a:gd name="connsiteX4" fmla="*/ 3561479 w 3561479"/>
              <a:gd name="connsiteY4" fmla="*/ 1126691 h 2225148"/>
              <a:gd name="connsiteX5" fmla="*/ 1392067 w 3561479"/>
              <a:gd name="connsiteY5" fmla="*/ 2225148 h 2225148"/>
              <a:gd name="connsiteX6" fmla="*/ 0 w 3561479"/>
              <a:gd name="connsiteY6" fmla="*/ 1354792 h 2225148"/>
              <a:gd name="connsiteX7" fmla="*/ 11724 w 3561479"/>
              <a:gd name="connsiteY7" fmla="*/ 0 h 2225148"/>
              <a:gd name="connsiteX0" fmla="*/ 0 w 3549755"/>
              <a:gd name="connsiteY0" fmla="*/ 0 h 2225148"/>
              <a:gd name="connsiteX1" fmla="*/ 3065237 w 3549755"/>
              <a:gd name="connsiteY1" fmla="*/ 42298 h 2225148"/>
              <a:gd name="connsiteX2" fmla="*/ 3330538 w 3549755"/>
              <a:gd name="connsiteY2" fmla="*/ 244290 h 2225148"/>
              <a:gd name="connsiteX3" fmla="*/ 3544731 w 3549755"/>
              <a:gd name="connsiteY3" fmla="*/ 410721 h 2225148"/>
              <a:gd name="connsiteX4" fmla="*/ 3549755 w 3549755"/>
              <a:gd name="connsiteY4" fmla="*/ 1126691 h 2225148"/>
              <a:gd name="connsiteX5" fmla="*/ 1380343 w 3549755"/>
              <a:gd name="connsiteY5" fmla="*/ 2225148 h 2225148"/>
              <a:gd name="connsiteX6" fmla="*/ 528016 w 3549755"/>
              <a:gd name="connsiteY6" fmla="*/ 1006484 h 2225148"/>
              <a:gd name="connsiteX7" fmla="*/ 0 w 3549755"/>
              <a:gd name="connsiteY7" fmla="*/ 0 h 2225148"/>
              <a:gd name="connsiteX0" fmla="*/ 0 w 3549755"/>
              <a:gd name="connsiteY0" fmla="*/ 0 h 2239866"/>
              <a:gd name="connsiteX1" fmla="*/ 3065237 w 3549755"/>
              <a:gd name="connsiteY1" fmla="*/ 42298 h 2239866"/>
              <a:gd name="connsiteX2" fmla="*/ 3330538 w 3549755"/>
              <a:gd name="connsiteY2" fmla="*/ 244290 h 2239866"/>
              <a:gd name="connsiteX3" fmla="*/ 3544731 w 3549755"/>
              <a:gd name="connsiteY3" fmla="*/ 410721 h 2239866"/>
              <a:gd name="connsiteX4" fmla="*/ 3549755 w 3549755"/>
              <a:gd name="connsiteY4" fmla="*/ 1126691 h 2239866"/>
              <a:gd name="connsiteX5" fmla="*/ 1359584 w 3549755"/>
              <a:gd name="connsiteY5" fmla="*/ 2239866 h 2239866"/>
              <a:gd name="connsiteX6" fmla="*/ 528016 w 3549755"/>
              <a:gd name="connsiteY6" fmla="*/ 1006484 h 2239866"/>
              <a:gd name="connsiteX7" fmla="*/ 0 w 3549755"/>
              <a:gd name="connsiteY7" fmla="*/ 0 h 2239866"/>
              <a:gd name="connsiteX0" fmla="*/ 11724 w 3021739"/>
              <a:gd name="connsiteY0" fmla="*/ 0 h 2234960"/>
              <a:gd name="connsiteX1" fmla="*/ 2537221 w 3021739"/>
              <a:gd name="connsiteY1" fmla="*/ 37392 h 2234960"/>
              <a:gd name="connsiteX2" fmla="*/ 2802522 w 3021739"/>
              <a:gd name="connsiteY2" fmla="*/ 239384 h 2234960"/>
              <a:gd name="connsiteX3" fmla="*/ 3016715 w 3021739"/>
              <a:gd name="connsiteY3" fmla="*/ 405815 h 2234960"/>
              <a:gd name="connsiteX4" fmla="*/ 3021739 w 3021739"/>
              <a:gd name="connsiteY4" fmla="*/ 1121785 h 2234960"/>
              <a:gd name="connsiteX5" fmla="*/ 831568 w 3021739"/>
              <a:gd name="connsiteY5" fmla="*/ 2234960 h 2234960"/>
              <a:gd name="connsiteX6" fmla="*/ 0 w 3021739"/>
              <a:gd name="connsiteY6" fmla="*/ 1001578 h 2234960"/>
              <a:gd name="connsiteX7" fmla="*/ 11724 w 3021739"/>
              <a:gd name="connsiteY7" fmla="*/ 0 h 2234960"/>
              <a:gd name="connsiteX0" fmla="*/ 11724 w 3021739"/>
              <a:gd name="connsiteY0" fmla="*/ 448279 h 2683239"/>
              <a:gd name="connsiteX1" fmla="*/ 1951811 w 3021739"/>
              <a:gd name="connsiteY1" fmla="*/ 0 h 2683239"/>
              <a:gd name="connsiteX2" fmla="*/ 2802522 w 3021739"/>
              <a:gd name="connsiteY2" fmla="*/ 687663 h 2683239"/>
              <a:gd name="connsiteX3" fmla="*/ 3016715 w 3021739"/>
              <a:gd name="connsiteY3" fmla="*/ 854094 h 2683239"/>
              <a:gd name="connsiteX4" fmla="*/ 3021739 w 3021739"/>
              <a:gd name="connsiteY4" fmla="*/ 1570064 h 2683239"/>
              <a:gd name="connsiteX5" fmla="*/ 831568 w 3021739"/>
              <a:gd name="connsiteY5" fmla="*/ 2683239 h 2683239"/>
              <a:gd name="connsiteX6" fmla="*/ 0 w 3021739"/>
              <a:gd name="connsiteY6" fmla="*/ 1449857 h 2683239"/>
              <a:gd name="connsiteX7" fmla="*/ 11724 w 3021739"/>
              <a:gd name="connsiteY7" fmla="*/ 448279 h 2683239"/>
              <a:gd name="connsiteX0" fmla="*/ 20028 w 3021739"/>
              <a:gd name="connsiteY0" fmla="*/ 0 h 2696102"/>
              <a:gd name="connsiteX1" fmla="*/ 1951811 w 3021739"/>
              <a:gd name="connsiteY1" fmla="*/ 12863 h 2696102"/>
              <a:gd name="connsiteX2" fmla="*/ 2802522 w 3021739"/>
              <a:gd name="connsiteY2" fmla="*/ 700526 h 2696102"/>
              <a:gd name="connsiteX3" fmla="*/ 3016715 w 3021739"/>
              <a:gd name="connsiteY3" fmla="*/ 866957 h 2696102"/>
              <a:gd name="connsiteX4" fmla="*/ 3021739 w 3021739"/>
              <a:gd name="connsiteY4" fmla="*/ 1582927 h 2696102"/>
              <a:gd name="connsiteX5" fmla="*/ 831568 w 3021739"/>
              <a:gd name="connsiteY5" fmla="*/ 2696102 h 2696102"/>
              <a:gd name="connsiteX6" fmla="*/ 0 w 3021739"/>
              <a:gd name="connsiteY6" fmla="*/ 1462720 h 2696102"/>
              <a:gd name="connsiteX7" fmla="*/ 20028 w 3021739"/>
              <a:gd name="connsiteY7" fmla="*/ 0 h 2696102"/>
              <a:gd name="connsiteX0" fmla="*/ 20028 w 3021739"/>
              <a:gd name="connsiteY0" fmla="*/ 0 h 2696102"/>
              <a:gd name="connsiteX1" fmla="*/ 1951811 w 3021739"/>
              <a:gd name="connsiteY1" fmla="*/ 12863 h 2696102"/>
              <a:gd name="connsiteX2" fmla="*/ 2802522 w 3021739"/>
              <a:gd name="connsiteY2" fmla="*/ 700526 h 2696102"/>
              <a:gd name="connsiteX3" fmla="*/ 3016715 w 3021739"/>
              <a:gd name="connsiteY3" fmla="*/ 866957 h 2696102"/>
              <a:gd name="connsiteX4" fmla="*/ 3021739 w 3021739"/>
              <a:gd name="connsiteY4" fmla="*/ 1582927 h 2696102"/>
              <a:gd name="connsiteX5" fmla="*/ 831568 w 3021739"/>
              <a:gd name="connsiteY5" fmla="*/ 2696102 h 2696102"/>
              <a:gd name="connsiteX6" fmla="*/ 422671 w 3021739"/>
              <a:gd name="connsiteY6" fmla="*/ 2102221 h 2696102"/>
              <a:gd name="connsiteX7" fmla="*/ 0 w 3021739"/>
              <a:gd name="connsiteY7" fmla="*/ 1462720 h 2696102"/>
              <a:gd name="connsiteX8" fmla="*/ 20028 w 3021739"/>
              <a:gd name="connsiteY8" fmla="*/ 0 h 2696102"/>
              <a:gd name="connsiteX0" fmla="*/ 20028 w 3021739"/>
              <a:gd name="connsiteY0" fmla="*/ 0 h 2696102"/>
              <a:gd name="connsiteX1" fmla="*/ 1951811 w 3021739"/>
              <a:gd name="connsiteY1" fmla="*/ 12863 h 2696102"/>
              <a:gd name="connsiteX2" fmla="*/ 2802522 w 3021739"/>
              <a:gd name="connsiteY2" fmla="*/ 700526 h 2696102"/>
              <a:gd name="connsiteX3" fmla="*/ 3016715 w 3021739"/>
              <a:gd name="connsiteY3" fmla="*/ 866957 h 2696102"/>
              <a:gd name="connsiteX4" fmla="*/ 3021739 w 3021739"/>
              <a:gd name="connsiteY4" fmla="*/ 1582927 h 2696102"/>
              <a:gd name="connsiteX5" fmla="*/ 831568 w 3021739"/>
              <a:gd name="connsiteY5" fmla="*/ 2696102 h 2696102"/>
              <a:gd name="connsiteX6" fmla="*/ 422671 w 3021739"/>
              <a:gd name="connsiteY6" fmla="*/ 2102221 h 2696102"/>
              <a:gd name="connsiteX7" fmla="*/ 0 w 3021739"/>
              <a:gd name="connsiteY7" fmla="*/ 1462720 h 2696102"/>
              <a:gd name="connsiteX8" fmla="*/ 20028 w 3021739"/>
              <a:gd name="connsiteY8" fmla="*/ 0 h 2696102"/>
              <a:gd name="connsiteX0" fmla="*/ 0 w 3001711"/>
              <a:gd name="connsiteY0" fmla="*/ 0 h 2696102"/>
              <a:gd name="connsiteX1" fmla="*/ 1931783 w 3001711"/>
              <a:gd name="connsiteY1" fmla="*/ 12863 h 2696102"/>
              <a:gd name="connsiteX2" fmla="*/ 2782494 w 3001711"/>
              <a:gd name="connsiteY2" fmla="*/ 700526 h 2696102"/>
              <a:gd name="connsiteX3" fmla="*/ 2996687 w 3001711"/>
              <a:gd name="connsiteY3" fmla="*/ 866957 h 2696102"/>
              <a:gd name="connsiteX4" fmla="*/ 3001711 w 3001711"/>
              <a:gd name="connsiteY4" fmla="*/ 1582927 h 2696102"/>
              <a:gd name="connsiteX5" fmla="*/ 811540 w 3001711"/>
              <a:gd name="connsiteY5" fmla="*/ 2696102 h 2696102"/>
              <a:gd name="connsiteX6" fmla="*/ 402643 w 3001711"/>
              <a:gd name="connsiteY6" fmla="*/ 2102221 h 2696102"/>
              <a:gd name="connsiteX7" fmla="*/ 407611 w 3001711"/>
              <a:gd name="connsiteY7" fmla="*/ 1462720 h 2696102"/>
              <a:gd name="connsiteX8" fmla="*/ 0 w 3001711"/>
              <a:gd name="connsiteY8" fmla="*/ 0 h 2696102"/>
              <a:gd name="connsiteX0" fmla="*/ 0 w 2628045"/>
              <a:gd name="connsiteY0" fmla="*/ 0 h 2696102"/>
              <a:gd name="connsiteX1" fmla="*/ 1558117 w 2628045"/>
              <a:gd name="connsiteY1" fmla="*/ 12863 h 2696102"/>
              <a:gd name="connsiteX2" fmla="*/ 2408828 w 2628045"/>
              <a:gd name="connsiteY2" fmla="*/ 700526 h 2696102"/>
              <a:gd name="connsiteX3" fmla="*/ 2623021 w 2628045"/>
              <a:gd name="connsiteY3" fmla="*/ 866957 h 2696102"/>
              <a:gd name="connsiteX4" fmla="*/ 2628045 w 2628045"/>
              <a:gd name="connsiteY4" fmla="*/ 1582927 h 2696102"/>
              <a:gd name="connsiteX5" fmla="*/ 437874 w 2628045"/>
              <a:gd name="connsiteY5" fmla="*/ 2696102 h 2696102"/>
              <a:gd name="connsiteX6" fmla="*/ 28977 w 2628045"/>
              <a:gd name="connsiteY6" fmla="*/ 2102221 h 2696102"/>
              <a:gd name="connsiteX7" fmla="*/ 33945 w 2628045"/>
              <a:gd name="connsiteY7" fmla="*/ 1462720 h 2696102"/>
              <a:gd name="connsiteX8" fmla="*/ 0 w 2628045"/>
              <a:gd name="connsiteY8" fmla="*/ 0 h 2696102"/>
              <a:gd name="connsiteX0" fmla="*/ 0 w 2628045"/>
              <a:gd name="connsiteY0" fmla="*/ 0 h 2696102"/>
              <a:gd name="connsiteX1" fmla="*/ 269783 w 2628045"/>
              <a:gd name="connsiteY1" fmla="*/ 7460 h 2696102"/>
              <a:gd name="connsiteX2" fmla="*/ 1558117 w 2628045"/>
              <a:gd name="connsiteY2" fmla="*/ 12863 h 2696102"/>
              <a:gd name="connsiteX3" fmla="*/ 2408828 w 2628045"/>
              <a:gd name="connsiteY3" fmla="*/ 700526 h 2696102"/>
              <a:gd name="connsiteX4" fmla="*/ 2623021 w 2628045"/>
              <a:gd name="connsiteY4" fmla="*/ 866957 h 2696102"/>
              <a:gd name="connsiteX5" fmla="*/ 2628045 w 2628045"/>
              <a:gd name="connsiteY5" fmla="*/ 1582927 h 2696102"/>
              <a:gd name="connsiteX6" fmla="*/ 437874 w 2628045"/>
              <a:gd name="connsiteY6" fmla="*/ 2696102 h 2696102"/>
              <a:gd name="connsiteX7" fmla="*/ 28977 w 2628045"/>
              <a:gd name="connsiteY7" fmla="*/ 2102221 h 2696102"/>
              <a:gd name="connsiteX8" fmla="*/ 33945 w 2628045"/>
              <a:gd name="connsiteY8" fmla="*/ 1462720 h 2696102"/>
              <a:gd name="connsiteX9" fmla="*/ 0 w 2628045"/>
              <a:gd name="connsiteY9" fmla="*/ 0 h 2696102"/>
              <a:gd name="connsiteX0" fmla="*/ 12542 w 2599068"/>
              <a:gd name="connsiteY0" fmla="*/ 0 h 2696102"/>
              <a:gd name="connsiteX1" fmla="*/ 240806 w 2599068"/>
              <a:gd name="connsiteY1" fmla="*/ 7460 h 2696102"/>
              <a:gd name="connsiteX2" fmla="*/ 1529140 w 2599068"/>
              <a:gd name="connsiteY2" fmla="*/ 12863 h 2696102"/>
              <a:gd name="connsiteX3" fmla="*/ 2379851 w 2599068"/>
              <a:gd name="connsiteY3" fmla="*/ 700526 h 2696102"/>
              <a:gd name="connsiteX4" fmla="*/ 2594044 w 2599068"/>
              <a:gd name="connsiteY4" fmla="*/ 866957 h 2696102"/>
              <a:gd name="connsiteX5" fmla="*/ 2599068 w 2599068"/>
              <a:gd name="connsiteY5" fmla="*/ 1582927 h 2696102"/>
              <a:gd name="connsiteX6" fmla="*/ 408897 w 2599068"/>
              <a:gd name="connsiteY6" fmla="*/ 2696102 h 2696102"/>
              <a:gd name="connsiteX7" fmla="*/ 0 w 2599068"/>
              <a:gd name="connsiteY7" fmla="*/ 2102221 h 2696102"/>
              <a:gd name="connsiteX8" fmla="*/ 4968 w 2599068"/>
              <a:gd name="connsiteY8" fmla="*/ 1462720 h 2696102"/>
              <a:gd name="connsiteX9" fmla="*/ 12542 w 2599068"/>
              <a:gd name="connsiteY9" fmla="*/ 0 h 2696102"/>
              <a:gd name="connsiteX0" fmla="*/ 12542 w 2602620"/>
              <a:gd name="connsiteY0" fmla="*/ 0 h 2696102"/>
              <a:gd name="connsiteX1" fmla="*/ 240806 w 2602620"/>
              <a:gd name="connsiteY1" fmla="*/ 7460 h 2696102"/>
              <a:gd name="connsiteX2" fmla="*/ 1529140 w 2602620"/>
              <a:gd name="connsiteY2" fmla="*/ 12863 h 2696102"/>
              <a:gd name="connsiteX3" fmla="*/ 2379851 w 2602620"/>
              <a:gd name="connsiteY3" fmla="*/ 700526 h 2696102"/>
              <a:gd name="connsiteX4" fmla="*/ 2602347 w 2602620"/>
              <a:gd name="connsiteY4" fmla="*/ 1043564 h 2696102"/>
              <a:gd name="connsiteX5" fmla="*/ 2599068 w 2602620"/>
              <a:gd name="connsiteY5" fmla="*/ 1582927 h 2696102"/>
              <a:gd name="connsiteX6" fmla="*/ 408897 w 2602620"/>
              <a:gd name="connsiteY6" fmla="*/ 2696102 h 2696102"/>
              <a:gd name="connsiteX7" fmla="*/ 0 w 2602620"/>
              <a:gd name="connsiteY7" fmla="*/ 2102221 h 2696102"/>
              <a:gd name="connsiteX8" fmla="*/ 4968 w 2602620"/>
              <a:gd name="connsiteY8" fmla="*/ 1462720 h 2696102"/>
              <a:gd name="connsiteX9" fmla="*/ 12542 w 2602620"/>
              <a:gd name="connsiteY9" fmla="*/ 0 h 2696102"/>
              <a:gd name="connsiteX0" fmla="*/ 7 w 3237772"/>
              <a:gd name="connsiteY0" fmla="*/ 7258 h 2688642"/>
              <a:gd name="connsiteX1" fmla="*/ 875958 w 3237772"/>
              <a:gd name="connsiteY1" fmla="*/ 0 h 2688642"/>
              <a:gd name="connsiteX2" fmla="*/ 2164292 w 3237772"/>
              <a:gd name="connsiteY2" fmla="*/ 5403 h 2688642"/>
              <a:gd name="connsiteX3" fmla="*/ 3015003 w 3237772"/>
              <a:gd name="connsiteY3" fmla="*/ 693066 h 2688642"/>
              <a:gd name="connsiteX4" fmla="*/ 3237499 w 3237772"/>
              <a:gd name="connsiteY4" fmla="*/ 1036104 h 2688642"/>
              <a:gd name="connsiteX5" fmla="*/ 3234220 w 3237772"/>
              <a:gd name="connsiteY5" fmla="*/ 1575467 h 2688642"/>
              <a:gd name="connsiteX6" fmla="*/ 1044049 w 3237772"/>
              <a:gd name="connsiteY6" fmla="*/ 2688642 h 2688642"/>
              <a:gd name="connsiteX7" fmla="*/ 635152 w 3237772"/>
              <a:gd name="connsiteY7" fmla="*/ 2094761 h 2688642"/>
              <a:gd name="connsiteX8" fmla="*/ 640120 w 3237772"/>
              <a:gd name="connsiteY8" fmla="*/ 1455260 h 2688642"/>
              <a:gd name="connsiteX9" fmla="*/ 7 w 3237772"/>
              <a:gd name="connsiteY9" fmla="*/ 7258 h 2688642"/>
              <a:gd name="connsiteX0" fmla="*/ 7 w 3237772"/>
              <a:gd name="connsiteY0" fmla="*/ 7258 h 2688642"/>
              <a:gd name="connsiteX1" fmla="*/ 4072 w 3237772"/>
              <a:gd name="connsiteY1" fmla="*/ 505293 h 2688642"/>
              <a:gd name="connsiteX2" fmla="*/ 875958 w 3237772"/>
              <a:gd name="connsiteY2" fmla="*/ 0 h 2688642"/>
              <a:gd name="connsiteX3" fmla="*/ 2164292 w 3237772"/>
              <a:gd name="connsiteY3" fmla="*/ 5403 h 2688642"/>
              <a:gd name="connsiteX4" fmla="*/ 3015003 w 3237772"/>
              <a:gd name="connsiteY4" fmla="*/ 693066 h 2688642"/>
              <a:gd name="connsiteX5" fmla="*/ 3237499 w 3237772"/>
              <a:gd name="connsiteY5" fmla="*/ 1036104 h 2688642"/>
              <a:gd name="connsiteX6" fmla="*/ 3234220 w 3237772"/>
              <a:gd name="connsiteY6" fmla="*/ 1575467 h 2688642"/>
              <a:gd name="connsiteX7" fmla="*/ 1044049 w 3237772"/>
              <a:gd name="connsiteY7" fmla="*/ 2688642 h 2688642"/>
              <a:gd name="connsiteX8" fmla="*/ 635152 w 3237772"/>
              <a:gd name="connsiteY8" fmla="*/ 2094761 h 2688642"/>
              <a:gd name="connsiteX9" fmla="*/ 640120 w 3237772"/>
              <a:gd name="connsiteY9" fmla="*/ 1455260 h 2688642"/>
              <a:gd name="connsiteX10" fmla="*/ 7 w 3237772"/>
              <a:gd name="connsiteY10" fmla="*/ 7258 h 2688642"/>
              <a:gd name="connsiteX0" fmla="*/ 7 w 3237772"/>
              <a:gd name="connsiteY0" fmla="*/ 7258 h 2688642"/>
              <a:gd name="connsiteX1" fmla="*/ 33135 w 3237772"/>
              <a:gd name="connsiteY1" fmla="*/ 9811 h 2688642"/>
              <a:gd name="connsiteX2" fmla="*/ 875958 w 3237772"/>
              <a:gd name="connsiteY2" fmla="*/ 0 h 2688642"/>
              <a:gd name="connsiteX3" fmla="*/ 2164292 w 3237772"/>
              <a:gd name="connsiteY3" fmla="*/ 5403 h 2688642"/>
              <a:gd name="connsiteX4" fmla="*/ 3015003 w 3237772"/>
              <a:gd name="connsiteY4" fmla="*/ 693066 h 2688642"/>
              <a:gd name="connsiteX5" fmla="*/ 3237499 w 3237772"/>
              <a:gd name="connsiteY5" fmla="*/ 1036104 h 2688642"/>
              <a:gd name="connsiteX6" fmla="*/ 3234220 w 3237772"/>
              <a:gd name="connsiteY6" fmla="*/ 1575467 h 2688642"/>
              <a:gd name="connsiteX7" fmla="*/ 1044049 w 3237772"/>
              <a:gd name="connsiteY7" fmla="*/ 2688642 h 2688642"/>
              <a:gd name="connsiteX8" fmla="*/ 635152 w 3237772"/>
              <a:gd name="connsiteY8" fmla="*/ 2094761 h 2688642"/>
              <a:gd name="connsiteX9" fmla="*/ 640120 w 3237772"/>
              <a:gd name="connsiteY9" fmla="*/ 1455260 h 2688642"/>
              <a:gd name="connsiteX10" fmla="*/ 7 w 3237772"/>
              <a:gd name="connsiteY10" fmla="*/ 7258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02017 w 3204637"/>
              <a:gd name="connsiteY8" fmla="*/ 2094761 h 2688642"/>
              <a:gd name="connsiteX9" fmla="*/ 606985 w 3204637"/>
              <a:gd name="connsiteY9" fmla="*/ 1455260 h 2688642"/>
              <a:gd name="connsiteX10" fmla="*/ 8391 w 3204637"/>
              <a:gd name="connsiteY10"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02017 w 3204637"/>
              <a:gd name="connsiteY8" fmla="*/ 2094761 h 2688642"/>
              <a:gd name="connsiteX9" fmla="*/ 606985 w 3204637"/>
              <a:gd name="connsiteY9" fmla="*/ 1455260 h 2688642"/>
              <a:gd name="connsiteX10" fmla="*/ 278174 w 3204637"/>
              <a:gd name="connsiteY10" fmla="*/ 976247 h 2688642"/>
              <a:gd name="connsiteX11" fmla="*/ 8391 w 3204637"/>
              <a:gd name="connsiteY11"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02017 w 3204637"/>
              <a:gd name="connsiteY8" fmla="*/ 2094761 h 2688642"/>
              <a:gd name="connsiteX9" fmla="*/ 606985 w 3204637"/>
              <a:gd name="connsiteY9" fmla="*/ 1455260 h 2688642"/>
              <a:gd name="connsiteX10" fmla="*/ 622777 w 3204637"/>
              <a:gd name="connsiteY10" fmla="*/ 573974 h 2688642"/>
              <a:gd name="connsiteX11" fmla="*/ 8391 w 3204637"/>
              <a:gd name="connsiteY11"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02017 w 3204637"/>
              <a:gd name="connsiteY8" fmla="*/ 2094761 h 2688642"/>
              <a:gd name="connsiteX9" fmla="*/ 606985 w 3204637"/>
              <a:gd name="connsiteY9" fmla="*/ 1455260 h 2688642"/>
              <a:gd name="connsiteX10" fmla="*/ 622777 w 3204637"/>
              <a:gd name="connsiteY10" fmla="*/ 573974 h 2688642"/>
              <a:gd name="connsiteX11" fmla="*/ 8391 w 3204637"/>
              <a:gd name="connsiteY11"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02017 w 3204637"/>
              <a:gd name="connsiteY8" fmla="*/ 2094761 h 2688642"/>
              <a:gd name="connsiteX9" fmla="*/ 606985 w 3204637"/>
              <a:gd name="connsiteY9" fmla="*/ 1455260 h 2688642"/>
              <a:gd name="connsiteX10" fmla="*/ 622777 w 3204637"/>
              <a:gd name="connsiteY10" fmla="*/ 573974 h 2688642"/>
              <a:gd name="connsiteX11" fmla="*/ 8391 w 3204637"/>
              <a:gd name="connsiteY11"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02017 w 3204637"/>
              <a:gd name="connsiteY8" fmla="*/ 2094761 h 2688642"/>
              <a:gd name="connsiteX9" fmla="*/ 606985 w 3204637"/>
              <a:gd name="connsiteY9" fmla="*/ 1455260 h 2688642"/>
              <a:gd name="connsiteX10" fmla="*/ 332148 w 3204637"/>
              <a:gd name="connsiteY10" fmla="*/ 946812 h 2688642"/>
              <a:gd name="connsiteX11" fmla="*/ 8391 w 3204637"/>
              <a:gd name="connsiteY11"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02017 w 3204637"/>
              <a:gd name="connsiteY8" fmla="*/ 2094761 h 2688642"/>
              <a:gd name="connsiteX9" fmla="*/ 606985 w 3204637"/>
              <a:gd name="connsiteY9" fmla="*/ 1455260 h 2688642"/>
              <a:gd name="connsiteX10" fmla="*/ 676751 w 3204637"/>
              <a:gd name="connsiteY10" fmla="*/ 1314744 h 2688642"/>
              <a:gd name="connsiteX11" fmla="*/ 8391 w 3204637"/>
              <a:gd name="connsiteY11"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14472 w 3204637"/>
              <a:gd name="connsiteY8" fmla="*/ 2099667 h 2688642"/>
              <a:gd name="connsiteX9" fmla="*/ 606985 w 3204637"/>
              <a:gd name="connsiteY9" fmla="*/ 1455260 h 2688642"/>
              <a:gd name="connsiteX10" fmla="*/ 676751 w 3204637"/>
              <a:gd name="connsiteY10" fmla="*/ 1314744 h 2688642"/>
              <a:gd name="connsiteX11" fmla="*/ 8391 w 3204637"/>
              <a:gd name="connsiteY11"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14472 w 3204637"/>
              <a:gd name="connsiteY8" fmla="*/ 2099667 h 2688642"/>
              <a:gd name="connsiteX9" fmla="*/ 706629 w 3204637"/>
              <a:gd name="connsiteY9" fmla="*/ 1455260 h 2688642"/>
              <a:gd name="connsiteX10" fmla="*/ 676751 w 3204637"/>
              <a:gd name="connsiteY10" fmla="*/ 1314744 h 2688642"/>
              <a:gd name="connsiteX11" fmla="*/ 8391 w 3204637"/>
              <a:gd name="connsiteY11"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14472 w 3204637"/>
              <a:gd name="connsiteY8" fmla="*/ 2099667 h 2688642"/>
              <a:gd name="connsiteX9" fmla="*/ 706629 w 3204637"/>
              <a:gd name="connsiteY9" fmla="*/ 1455260 h 2688642"/>
              <a:gd name="connsiteX10" fmla="*/ 676751 w 3204637"/>
              <a:gd name="connsiteY10" fmla="*/ 1314744 h 2688642"/>
              <a:gd name="connsiteX11" fmla="*/ 8391 w 3204637"/>
              <a:gd name="connsiteY11"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14472 w 3204637"/>
              <a:gd name="connsiteY8" fmla="*/ 2099667 h 2688642"/>
              <a:gd name="connsiteX9" fmla="*/ 706629 w 3204637"/>
              <a:gd name="connsiteY9" fmla="*/ 1455260 h 2688642"/>
              <a:gd name="connsiteX10" fmla="*/ 676751 w 3204637"/>
              <a:gd name="connsiteY10" fmla="*/ 1314744 h 2688642"/>
              <a:gd name="connsiteX11" fmla="*/ 8391 w 3204637"/>
              <a:gd name="connsiteY11"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14472 w 3204637"/>
              <a:gd name="connsiteY8" fmla="*/ 2099667 h 2688642"/>
              <a:gd name="connsiteX9" fmla="*/ 673415 w 3204637"/>
              <a:gd name="connsiteY9" fmla="*/ 1823193 h 2688642"/>
              <a:gd name="connsiteX10" fmla="*/ 676751 w 3204637"/>
              <a:gd name="connsiteY10" fmla="*/ 1314744 h 2688642"/>
              <a:gd name="connsiteX11" fmla="*/ 8391 w 3204637"/>
              <a:gd name="connsiteY11"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31080 w 3204637"/>
              <a:gd name="connsiteY8" fmla="*/ 2119291 h 2688642"/>
              <a:gd name="connsiteX9" fmla="*/ 673415 w 3204637"/>
              <a:gd name="connsiteY9" fmla="*/ 1823193 h 2688642"/>
              <a:gd name="connsiteX10" fmla="*/ 676751 w 3204637"/>
              <a:gd name="connsiteY10" fmla="*/ 1314744 h 2688642"/>
              <a:gd name="connsiteX11" fmla="*/ 8391 w 3204637"/>
              <a:gd name="connsiteY11"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31080 w 3204637"/>
              <a:gd name="connsiteY8" fmla="*/ 2119291 h 2688642"/>
              <a:gd name="connsiteX9" fmla="*/ 648504 w 3204637"/>
              <a:gd name="connsiteY9" fmla="*/ 1803570 h 2688642"/>
              <a:gd name="connsiteX10" fmla="*/ 676751 w 3204637"/>
              <a:gd name="connsiteY10" fmla="*/ 1314744 h 2688642"/>
              <a:gd name="connsiteX11" fmla="*/ 8391 w 3204637"/>
              <a:gd name="connsiteY11"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31080 w 3204637"/>
              <a:gd name="connsiteY8" fmla="*/ 2119291 h 2688642"/>
              <a:gd name="connsiteX9" fmla="*/ 648504 w 3204637"/>
              <a:gd name="connsiteY9" fmla="*/ 1803570 h 2688642"/>
              <a:gd name="connsiteX10" fmla="*/ 635232 w 3204637"/>
              <a:gd name="connsiteY10" fmla="*/ 1324556 h 2688642"/>
              <a:gd name="connsiteX11" fmla="*/ 8391 w 3204637"/>
              <a:gd name="connsiteY11"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31080 w 3204637"/>
              <a:gd name="connsiteY8" fmla="*/ 2119291 h 2688642"/>
              <a:gd name="connsiteX9" fmla="*/ 648504 w 3204637"/>
              <a:gd name="connsiteY9" fmla="*/ 1803570 h 2688642"/>
              <a:gd name="connsiteX10" fmla="*/ 635232 w 3204637"/>
              <a:gd name="connsiteY10" fmla="*/ 1324556 h 2688642"/>
              <a:gd name="connsiteX11" fmla="*/ 8391 w 3204637"/>
              <a:gd name="connsiteY11"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31080 w 3204637"/>
              <a:gd name="connsiteY8" fmla="*/ 2119291 h 2688642"/>
              <a:gd name="connsiteX9" fmla="*/ 648504 w 3204637"/>
              <a:gd name="connsiteY9" fmla="*/ 1803570 h 2688642"/>
              <a:gd name="connsiteX10" fmla="*/ 635232 w 3204637"/>
              <a:gd name="connsiteY10" fmla="*/ 1324556 h 2688642"/>
              <a:gd name="connsiteX11" fmla="*/ 8391 w 3204637"/>
              <a:gd name="connsiteY11" fmla="*/ 532175 h 2688642"/>
              <a:gd name="connsiteX0" fmla="*/ 8391 w 3204637"/>
              <a:gd name="connsiteY0" fmla="*/ 532175 h 2688642"/>
              <a:gd name="connsiteX1" fmla="*/ 0 w 3204637"/>
              <a:gd name="connsiteY1" fmla="*/ 9811 h 2688642"/>
              <a:gd name="connsiteX2" fmla="*/ 842823 w 3204637"/>
              <a:gd name="connsiteY2" fmla="*/ 0 h 2688642"/>
              <a:gd name="connsiteX3" fmla="*/ 2131157 w 3204637"/>
              <a:gd name="connsiteY3" fmla="*/ 5403 h 2688642"/>
              <a:gd name="connsiteX4" fmla="*/ 2981868 w 3204637"/>
              <a:gd name="connsiteY4" fmla="*/ 693066 h 2688642"/>
              <a:gd name="connsiteX5" fmla="*/ 3204364 w 3204637"/>
              <a:gd name="connsiteY5" fmla="*/ 1036104 h 2688642"/>
              <a:gd name="connsiteX6" fmla="*/ 3201085 w 3204637"/>
              <a:gd name="connsiteY6" fmla="*/ 1575467 h 2688642"/>
              <a:gd name="connsiteX7" fmla="*/ 1010914 w 3204637"/>
              <a:gd name="connsiteY7" fmla="*/ 2688642 h 2688642"/>
              <a:gd name="connsiteX8" fmla="*/ 647687 w 3204637"/>
              <a:gd name="connsiteY8" fmla="*/ 2119291 h 2688642"/>
              <a:gd name="connsiteX9" fmla="*/ 648504 w 3204637"/>
              <a:gd name="connsiteY9" fmla="*/ 1803570 h 2688642"/>
              <a:gd name="connsiteX10" fmla="*/ 635232 w 3204637"/>
              <a:gd name="connsiteY10" fmla="*/ 1324556 h 2688642"/>
              <a:gd name="connsiteX11" fmla="*/ 8391 w 3204637"/>
              <a:gd name="connsiteY11" fmla="*/ 532175 h 2688642"/>
              <a:gd name="connsiteX0" fmla="*/ 8391 w 3204637"/>
              <a:gd name="connsiteY0" fmla="*/ 532175 h 2708265"/>
              <a:gd name="connsiteX1" fmla="*/ 0 w 3204637"/>
              <a:gd name="connsiteY1" fmla="*/ 9811 h 2708265"/>
              <a:gd name="connsiteX2" fmla="*/ 842823 w 3204637"/>
              <a:gd name="connsiteY2" fmla="*/ 0 h 2708265"/>
              <a:gd name="connsiteX3" fmla="*/ 2131157 w 3204637"/>
              <a:gd name="connsiteY3" fmla="*/ 5403 h 2708265"/>
              <a:gd name="connsiteX4" fmla="*/ 2981868 w 3204637"/>
              <a:gd name="connsiteY4" fmla="*/ 693066 h 2708265"/>
              <a:gd name="connsiteX5" fmla="*/ 3204364 w 3204637"/>
              <a:gd name="connsiteY5" fmla="*/ 1036104 h 2708265"/>
              <a:gd name="connsiteX6" fmla="*/ 3201085 w 3204637"/>
              <a:gd name="connsiteY6" fmla="*/ 1575467 h 2708265"/>
              <a:gd name="connsiteX7" fmla="*/ 986003 w 3204637"/>
              <a:gd name="connsiteY7" fmla="*/ 2708265 h 2708265"/>
              <a:gd name="connsiteX8" fmla="*/ 647687 w 3204637"/>
              <a:gd name="connsiteY8" fmla="*/ 2119291 h 2708265"/>
              <a:gd name="connsiteX9" fmla="*/ 648504 w 3204637"/>
              <a:gd name="connsiteY9" fmla="*/ 1803570 h 2708265"/>
              <a:gd name="connsiteX10" fmla="*/ 635232 w 3204637"/>
              <a:gd name="connsiteY10" fmla="*/ 1324556 h 2708265"/>
              <a:gd name="connsiteX11" fmla="*/ 8391 w 3204637"/>
              <a:gd name="connsiteY11" fmla="*/ 532175 h 2708265"/>
              <a:gd name="connsiteX0" fmla="*/ 8391 w 3204637"/>
              <a:gd name="connsiteY0" fmla="*/ 532175 h 2708265"/>
              <a:gd name="connsiteX1" fmla="*/ 0 w 3204637"/>
              <a:gd name="connsiteY1" fmla="*/ 9811 h 2708265"/>
              <a:gd name="connsiteX2" fmla="*/ 842823 w 3204637"/>
              <a:gd name="connsiteY2" fmla="*/ 0 h 2708265"/>
              <a:gd name="connsiteX3" fmla="*/ 2131157 w 3204637"/>
              <a:gd name="connsiteY3" fmla="*/ 5403 h 2708265"/>
              <a:gd name="connsiteX4" fmla="*/ 2981868 w 3204637"/>
              <a:gd name="connsiteY4" fmla="*/ 693066 h 2708265"/>
              <a:gd name="connsiteX5" fmla="*/ 3204364 w 3204637"/>
              <a:gd name="connsiteY5" fmla="*/ 1036104 h 2708265"/>
              <a:gd name="connsiteX6" fmla="*/ 3201085 w 3204637"/>
              <a:gd name="connsiteY6" fmla="*/ 1575467 h 2708265"/>
              <a:gd name="connsiteX7" fmla="*/ 986003 w 3204637"/>
              <a:gd name="connsiteY7" fmla="*/ 2708265 h 2708265"/>
              <a:gd name="connsiteX8" fmla="*/ 622776 w 3204637"/>
              <a:gd name="connsiteY8" fmla="*/ 2134009 h 2708265"/>
              <a:gd name="connsiteX9" fmla="*/ 648504 w 3204637"/>
              <a:gd name="connsiteY9" fmla="*/ 1803570 h 2708265"/>
              <a:gd name="connsiteX10" fmla="*/ 635232 w 3204637"/>
              <a:gd name="connsiteY10" fmla="*/ 1324556 h 2708265"/>
              <a:gd name="connsiteX11" fmla="*/ 8391 w 3204637"/>
              <a:gd name="connsiteY11" fmla="*/ 532175 h 2708265"/>
              <a:gd name="connsiteX0" fmla="*/ 8391 w 3204637"/>
              <a:gd name="connsiteY0" fmla="*/ 532175 h 2708265"/>
              <a:gd name="connsiteX1" fmla="*/ 0 w 3204637"/>
              <a:gd name="connsiteY1" fmla="*/ 9811 h 2708265"/>
              <a:gd name="connsiteX2" fmla="*/ 842823 w 3204637"/>
              <a:gd name="connsiteY2" fmla="*/ 0 h 2708265"/>
              <a:gd name="connsiteX3" fmla="*/ 2131157 w 3204637"/>
              <a:gd name="connsiteY3" fmla="*/ 5403 h 2708265"/>
              <a:gd name="connsiteX4" fmla="*/ 2981868 w 3204637"/>
              <a:gd name="connsiteY4" fmla="*/ 693066 h 2708265"/>
              <a:gd name="connsiteX5" fmla="*/ 3204364 w 3204637"/>
              <a:gd name="connsiteY5" fmla="*/ 1036104 h 2708265"/>
              <a:gd name="connsiteX6" fmla="*/ 3201085 w 3204637"/>
              <a:gd name="connsiteY6" fmla="*/ 1575467 h 2708265"/>
              <a:gd name="connsiteX7" fmla="*/ 986003 w 3204637"/>
              <a:gd name="connsiteY7" fmla="*/ 2708265 h 2708265"/>
              <a:gd name="connsiteX8" fmla="*/ 622776 w 3204637"/>
              <a:gd name="connsiteY8" fmla="*/ 2134009 h 2708265"/>
              <a:gd name="connsiteX9" fmla="*/ 640200 w 3204637"/>
              <a:gd name="connsiteY9" fmla="*/ 1788852 h 2708265"/>
              <a:gd name="connsiteX10" fmla="*/ 635232 w 3204637"/>
              <a:gd name="connsiteY10" fmla="*/ 1324556 h 2708265"/>
              <a:gd name="connsiteX11" fmla="*/ 8391 w 3204637"/>
              <a:gd name="connsiteY11" fmla="*/ 532175 h 2708265"/>
              <a:gd name="connsiteX0" fmla="*/ 8391 w 3204637"/>
              <a:gd name="connsiteY0" fmla="*/ 532175 h 2708265"/>
              <a:gd name="connsiteX1" fmla="*/ 0 w 3204637"/>
              <a:gd name="connsiteY1" fmla="*/ 9811 h 2708265"/>
              <a:gd name="connsiteX2" fmla="*/ 842823 w 3204637"/>
              <a:gd name="connsiteY2" fmla="*/ 0 h 2708265"/>
              <a:gd name="connsiteX3" fmla="*/ 2131157 w 3204637"/>
              <a:gd name="connsiteY3" fmla="*/ 5403 h 2708265"/>
              <a:gd name="connsiteX4" fmla="*/ 2981868 w 3204637"/>
              <a:gd name="connsiteY4" fmla="*/ 693066 h 2708265"/>
              <a:gd name="connsiteX5" fmla="*/ 3204364 w 3204637"/>
              <a:gd name="connsiteY5" fmla="*/ 1036104 h 2708265"/>
              <a:gd name="connsiteX6" fmla="*/ 3201085 w 3204637"/>
              <a:gd name="connsiteY6" fmla="*/ 1575467 h 2708265"/>
              <a:gd name="connsiteX7" fmla="*/ 986003 w 3204637"/>
              <a:gd name="connsiteY7" fmla="*/ 2708265 h 2708265"/>
              <a:gd name="connsiteX8" fmla="*/ 622776 w 3204637"/>
              <a:gd name="connsiteY8" fmla="*/ 2134009 h 2708265"/>
              <a:gd name="connsiteX9" fmla="*/ 640200 w 3204637"/>
              <a:gd name="connsiteY9" fmla="*/ 1788852 h 2708265"/>
              <a:gd name="connsiteX10" fmla="*/ 643536 w 3204637"/>
              <a:gd name="connsiteY10" fmla="*/ 1334367 h 2708265"/>
              <a:gd name="connsiteX11" fmla="*/ 8391 w 3204637"/>
              <a:gd name="connsiteY11" fmla="*/ 532175 h 2708265"/>
              <a:gd name="connsiteX0" fmla="*/ 8391 w 3204637"/>
              <a:gd name="connsiteY0" fmla="*/ 532175 h 2708265"/>
              <a:gd name="connsiteX1" fmla="*/ 0 w 3204637"/>
              <a:gd name="connsiteY1" fmla="*/ 9811 h 2708265"/>
              <a:gd name="connsiteX2" fmla="*/ 842823 w 3204637"/>
              <a:gd name="connsiteY2" fmla="*/ 0 h 2708265"/>
              <a:gd name="connsiteX3" fmla="*/ 2131157 w 3204637"/>
              <a:gd name="connsiteY3" fmla="*/ 5403 h 2708265"/>
              <a:gd name="connsiteX4" fmla="*/ 2981868 w 3204637"/>
              <a:gd name="connsiteY4" fmla="*/ 693066 h 2708265"/>
              <a:gd name="connsiteX5" fmla="*/ 3204364 w 3204637"/>
              <a:gd name="connsiteY5" fmla="*/ 1036104 h 2708265"/>
              <a:gd name="connsiteX6" fmla="*/ 3201085 w 3204637"/>
              <a:gd name="connsiteY6" fmla="*/ 1575467 h 2708265"/>
              <a:gd name="connsiteX7" fmla="*/ 986003 w 3204637"/>
              <a:gd name="connsiteY7" fmla="*/ 2708265 h 2708265"/>
              <a:gd name="connsiteX8" fmla="*/ 622776 w 3204637"/>
              <a:gd name="connsiteY8" fmla="*/ 2134009 h 2708265"/>
              <a:gd name="connsiteX9" fmla="*/ 640200 w 3204637"/>
              <a:gd name="connsiteY9" fmla="*/ 1788852 h 2708265"/>
              <a:gd name="connsiteX10" fmla="*/ 643536 w 3204637"/>
              <a:gd name="connsiteY10" fmla="*/ 1334367 h 2708265"/>
              <a:gd name="connsiteX11" fmla="*/ 8391 w 3204637"/>
              <a:gd name="connsiteY11" fmla="*/ 532175 h 2708265"/>
              <a:gd name="connsiteX0" fmla="*/ 8391 w 3204637"/>
              <a:gd name="connsiteY0" fmla="*/ 532175 h 2708265"/>
              <a:gd name="connsiteX1" fmla="*/ 0 w 3204637"/>
              <a:gd name="connsiteY1" fmla="*/ 9811 h 2708265"/>
              <a:gd name="connsiteX2" fmla="*/ 842823 w 3204637"/>
              <a:gd name="connsiteY2" fmla="*/ 0 h 2708265"/>
              <a:gd name="connsiteX3" fmla="*/ 2131157 w 3204637"/>
              <a:gd name="connsiteY3" fmla="*/ 5403 h 2708265"/>
              <a:gd name="connsiteX4" fmla="*/ 2981868 w 3204637"/>
              <a:gd name="connsiteY4" fmla="*/ 693066 h 2708265"/>
              <a:gd name="connsiteX5" fmla="*/ 3204364 w 3204637"/>
              <a:gd name="connsiteY5" fmla="*/ 1036104 h 2708265"/>
              <a:gd name="connsiteX6" fmla="*/ 3201085 w 3204637"/>
              <a:gd name="connsiteY6" fmla="*/ 1575467 h 2708265"/>
              <a:gd name="connsiteX7" fmla="*/ 986003 w 3204637"/>
              <a:gd name="connsiteY7" fmla="*/ 2708265 h 2708265"/>
              <a:gd name="connsiteX8" fmla="*/ 622776 w 3204637"/>
              <a:gd name="connsiteY8" fmla="*/ 2134009 h 2708265"/>
              <a:gd name="connsiteX9" fmla="*/ 640200 w 3204637"/>
              <a:gd name="connsiteY9" fmla="*/ 1788852 h 2708265"/>
              <a:gd name="connsiteX10" fmla="*/ 643536 w 3204637"/>
              <a:gd name="connsiteY10" fmla="*/ 1334367 h 2708265"/>
              <a:gd name="connsiteX11" fmla="*/ 8391 w 3204637"/>
              <a:gd name="connsiteY11" fmla="*/ 532175 h 2708265"/>
              <a:gd name="connsiteX0" fmla="*/ 8391 w 3204637"/>
              <a:gd name="connsiteY0" fmla="*/ 532175 h 2708265"/>
              <a:gd name="connsiteX1" fmla="*/ 0 w 3204637"/>
              <a:gd name="connsiteY1" fmla="*/ 9811 h 2708265"/>
              <a:gd name="connsiteX2" fmla="*/ 842823 w 3204637"/>
              <a:gd name="connsiteY2" fmla="*/ 0 h 2708265"/>
              <a:gd name="connsiteX3" fmla="*/ 2131157 w 3204637"/>
              <a:gd name="connsiteY3" fmla="*/ 5403 h 2708265"/>
              <a:gd name="connsiteX4" fmla="*/ 2981868 w 3204637"/>
              <a:gd name="connsiteY4" fmla="*/ 693066 h 2708265"/>
              <a:gd name="connsiteX5" fmla="*/ 3204364 w 3204637"/>
              <a:gd name="connsiteY5" fmla="*/ 1036104 h 2708265"/>
              <a:gd name="connsiteX6" fmla="*/ 3201085 w 3204637"/>
              <a:gd name="connsiteY6" fmla="*/ 1575467 h 2708265"/>
              <a:gd name="connsiteX7" fmla="*/ 986003 w 3204637"/>
              <a:gd name="connsiteY7" fmla="*/ 2708265 h 2708265"/>
              <a:gd name="connsiteX8" fmla="*/ 639383 w 3204637"/>
              <a:gd name="connsiteY8" fmla="*/ 2134009 h 2708265"/>
              <a:gd name="connsiteX9" fmla="*/ 640200 w 3204637"/>
              <a:gd name="connsiteY9" fmla="*/ 1788852 h 2708265"/>
              <a:gd name="connsiteX10" fmla="*/ 643536 w 3204637"/>
              <a:gd name="connsiteY10" fmla="*/ 1334367 h 2708265"/>
              <a:gd name="connsiteX11" fmla="*/ 8391 w 3204637"/>
              <a:gd name="connsiteY11" fmla="*/ 532175 h 270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4637" h="2708265">
                <a:moveTo>
                  <a:pt x="8391" y="532175"/>
                </a:moveTo>
                <a:lnTo>
                  <a:pt x="0" y="9811"/>
                </a:lnTo>
                <a:lnTo>
                  <a:pt x="842823" y="0"/>
                </a:lnTo>
                <a:lnTo>
                  <a:pt x="2131157" y="5403"/>
                </a:lnTo>
                <a:lnTo>
                  <a:pt x="2981868" y="693066"/>
                </a:lnTo>
                <a:lnTo>
                  <a:pt x="3204364" y="1036104"/>
                </a:lnTo>
                <a:cubicBezTo>
                  <a:pt x="3206039" y="1240421"/>
                  <a:pt x="3199410" y="1371150"/>
                  <a:pt x="3201085" y="1575467"/>
                </a:cubicBezTo>
                <a:lnTo>
                  <a:pt x="986003" y="2708265"/>
                </a:lnTo>
                <a:cubicBezTo>
                  <a:pt x="849704" y="2510305"/>
                  <a:pt x="920997" y="2596881"/>
                  <a:pt x="639383" y="2134009"/>
                </a:cubicBezTo>
                <a:cubicBezTo>
                  <a:pt x="639655" y="2018957"/>
                  <a:pt x="639508" y="1922126"/>
                  <a:pt x="640200" y="1788852"/>
                </a:cubicBezTo>
                <a:cubicBezTo>
                  <a:pt x="640892" y="1655578"/>
                  <a:pt x="642424" y="1485862"/>
                  <a:pt x="643536" y="1334367"/>
                </a:cubicBezTo>
                <a:lnTo>
                  <a:pt x="8391" y="532175"/>
                </a:lnTo>
                <a:close/>
              </a:path>
            </a:pathLst>
          </a:custGeom>
          <a:solidFill>
            <a:srgbClr val="E6E0EC">
              <a:alpha val="20000"/>
            </a:srgbClr>
          </a:solidFill>
          <a:ln w="12700">
            <a:solidFill>
              <a:srgbClr val="604A7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2" name="Rectangle 71">
            <a:extLst>
              <a:ext uri="{FF2B5EF4-FFF2-40B4-BE49-F238E27FC236}">
                <a16:creationId xmlns:a16="http://schemas.microsoft.com/office/drawing/2014/main" id="{E7EC503F-8EA0-42A1-BE74-047AF7E35B13}"/>
              </a:ext>
            </a:extLst>
          </p:cNvPr>
          <p:cNvSpPr/>
          <p:nvPr/>
        </p:nvSpPr>
        <p:spPr>
          <a:xfrm>
            <a:off x="8152698" y="0"/>
            <a:ext cx="1009650" cy="6858000"/>
          </a:xfrm>
          <a:prstGeom prst="rect">
            <a:avLst/>
          </a:prstGeom>
          <a:gradFill>
            <a:gsLst>
              <a:gs pos="0">
                <a:schemeClr val="bg1"/>
              </a:gs>
              <a:gs pos="93000">
                <a:srgbClr val="2A56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B8A85D-C3E9-402F-A5EF-3ADD81B38B58}"/>
              </a:ext>
            </a:extLst>
          </p:cNvPr>
          <p:cNvSpPr/>
          <p:nvPr/>
        </p:nvSpPr>
        <p:spPr>
          <a:xfrm>
            <a:off x="5298648" y="949446"/>
            <a:ext cx="1801288" cy="1803781"/>
          </a:xfrm>
          <a:custGeom>
            <a:avLst/>
            <a:gdLst>
              <a:gd name="connsiteX0" fmla="*/ 0 w 2171933"/>
              <a:gd name="connsiteY0" fmla="*/ 0 h 2376886"/>
              <a:gd name="connsiteX1" fmla="*/ 2171933 w 2171933"/>
              <a:gd name="connsiteY1" fmla="*/ 0 h 2376886"/>
              <a:gd name="connsiteX2" fmla="*/ 2171933 w 2171933"/>
              <a:gd name="connsiteY2" fmla="*/ 2376886 h 2376886"/>
              <a:gd name="connsiteX3" fmla="*/ 0 w 2171933"/>
              <a:gd name="connsiteY3" fmla="*/ 2376886 h 2376886"/>
              <a:gd name="connsiteX4" fmla="*/ 0 w 2171933"/>
              <a:gd name="connsiteY4" fmla="*/ 0 h 2376886"/>
              <a:gd name="connsiteX0" fmla="*/ 0 w 2171933"/>
              <a:gd name="connsiteY0" fmla="*/ 0 h 2376886"/>
              <a:gd name="connsiteX1" fmla="*/ 2171933 w 2171933"/>
              <a:gd name="connsiteY1" fmla="*/ 0 h 2376886"/>
              <a:gd name="connsiteX2" fmla="*/ 2171933 w 2171933"/>
              <a:gd name="connsiteY2" fmla="*/ 2376886 h 2376886"/>
              <a:gd name="connsiteX3" fmla="*/ 1076001 w 2171933"/>
              <a:gd name="connsiteY3" fmla="*/ 2372436 h 2376886"/>
              <a:gd name="connsiteX4" fmla="*/ 0 w 2171933"/>
              <a:gd name="connsiteY4" fmla="*/ 2376886 h 2376886"/>
              <a:gd name="connsiteX5" fmla="*/ 0 w 2171933"/>
              <a:gd name="connsiteY5" fmla="*/ 0 h 2376886"/>
              <a:gd name="connsiteX0" fmla="*/ 0 w 2171933"/>
              <a:gd name="connsiteY0" fmla="*/ 0 h 2376886"/>
              <a:gd name="connsiteX1" fmla="*/ 2171933 w 2171933"/>
              <a:gd name="connsiteY1" fmla="*/ 0 h 2376886"/>
              <a:gd name="connsiteX2" fmla="*/ 2171933 w 2171933"/>
              <a:gd name="connsiteY2" fmla="*/ 2376886 h 2376886"/>
              <a:gd name="connsiteX3" fmla="*/ 1076001 w 2171933"/>
              <a:gd name="connsiteY3" fmla="*/ 2372436 h 2376886"/>
              <a:gd name="connsiteX4" fmla="*/ 600501 w 2171933"/>
              <a:gd name="connsiteY4" fmla="*/ 2062987 h 2376886"/>
              <a:gd name="connsiteX5" fmla="*/ 0 w 2171933"/>
              <a:gd name="connsiteY5" fmla="*/ 0 h 2376886"/>
              <a:gd name="connsiteX0" fmla="*/ 0 w 2171933"/>
              <a:gd name="connsiteY0" fmla="*/ 0 h 2376886"/>
              <a:gd name="connsiteX1" fmla="*/ 2171933 w 2171933"/>
              <a:gd name="connsiteY1" fmla="*/ 0 h 2376886"/>
              <a:gd name="connsiteX2" fmla="*/ 2171933 w 2171933"/>
              <a:gd name="connsiteY2" fmla="*/ 2376886 h 2376886"/>
              <a:gd name="connsiteX3" fmla="*/ 1076001 w 2171933"/>
              <a:gd name="connsiteY3" fmla="*/ 2372436 h 2376886"/>
              <a:gd name="connsiteX4" fmla="*/ 600501 w 2171933"/>
              <a:gd name="connsiteY4" fmla="*/ 2062987 h 2376886"/>
              <a:gd name="connsiteX5" fmla="*/ 0 w 2171933"/>
              <a:gd name="connsiteY5" fmla="*/ 0 h 2376886"/>
              <a:gd name="connsiteX0" fmla="*/ 160446 w 2332379"/>
              <a:gd name="connsiteY0" fmla="*/ 0 h 2376886"/>
              <a:gd name="connsiteX1" fmla="*/ 2332379 w 2332379"/>
              <a:gd name="connsiteY1" fmla="*/ 0 h 2376886"/>
              <a:gd name="connsiteX2" fmla="*/ 2332379 w 2332379"/>
              <a:gd name="connsiteY2" fmla="*/ 2376886 h 2376886"/>
              <a:gd name="connsiteX3" fmla="*/ 1236447 w 2332379"/>
              <a:gd name="connsiteY3" fmla="*/ 2372436 h 2376886"/>
              <a:gd name="connsiteX4" fmla="*/ 760947 w 2332379"/>
              <a:gd name="connsiteY4" fmla="*/ 2062987 h 2376886"/>
              <a:gd name="connsiteX5" fmla="*/ 219689 w 2332379"/>
              <a:gd name="connsiteY5" fmla="*/ 632346 h 2376886"/>
              <a:gd name="connsiteX6" fmla="*/ 160446 w 2332379"/>
              <a:gd name="connsiteY6" fmla="*/ 0 h 2376886"/>
              <a:gd name="connsiteX0" fmla="*/ 0 w 2171933"/>
              <a:gd name="connsiteY0" fmla="*/ 0 h 2376886"/>
              <a:gd name="connsiteX1" fmla="*/ 2171933 w 2171933"/>
              <a:gd name="connsiteY1" fmla="*/ 0 h 2376886"/>
              <a:gd name="connsiteX2" fmla="*/ 2171933 w 2171933"/>
              <a:gd name="connsiteY2" fmla="*/ 2376886 h 2376886"/>
              <a:gd name="connsiteX3" fmla="*/ 1076001 w 2171933"/>
              <a:gd name="connsiteY3" fmla="*/ 2372436 h 2376886"/>
              <a:gd name="connsiteX4" fmla="*/ 600501 w 2171933"/>
              <a:gd name="connsiteY4" fmla="*/ 2062987 h 2376886"/>
              <a:gd name="connsiteX5" fmla="*/ 59243 w 2171933"/>
              <a:gd name="connsiteY5" fmla="*/ 632346 h 2376886"/>
              <a:gd name="connsiteX6" fmla="*/ 0 w 2171933"/>
              <a:gd name="connsiteY6" fmla="*/ 0 h 2376886"/>
              <a:gd name="connsiteX0" fmla="*/ 8996 w 2180929"/>
              <a:gd name="connsiteY0" fmla="*/ 0 h 2376886"/>
              <a:gd name="connsiteX1" fmla="*/ 2180929 w 2180929"/>
              <a:gd name="connsiteY1" fmla="*/ 0 h 2376886"/>
              <a:gd name="connsiteX2" fmla="*/ 2180929 w 2180929"/>
              <a:gd name="connsiteY2" fmla="*/ 2376886 h 2376886"/>
              <a:gd name="connsiteX3" fmla="*/ 1084997 w 2180929"/>
              <a:gd name="connsiteY3" fmla="*/ 2372436 h 2376886"/>
              <a:gd name="connsiteX4" fmla="*/ 609497 w 2180929"/>
              <a:gd name="connsiteY4" fmla="*/ 2062987 h 2376886"/>
              <a:gd name="connsiteX5" fmla="*/ 0 w 2180929"/>
              <a:gd name="connsiteY5" fmla="*/ 1567218 h 2376886"/>
              <a:gd name="connsiteX6" fmla="*/ 8996 w 2180929"/>
              <a:gd name="connsiteY6" fmla="*/ 0 h 2376886"/>
              <a:gd name="connsiteX0" fmla="*/ 8996 w 2180929"/>
              <a:gd name="connsiteY0" fmla="*/ 0 h 2376886"/>
              <a:gd name="connsiteX1" fmla="*/ 2180929 w 2180929"/>
              <a:gd name="connsiteY1" fmla="*/ 0 h 2376886"/>
              <a:gd name="connsiteX2" fmla="*/ 2180929 w 2180929"/>
              <a:gd name="connsiteY2" fmla="*/ 2376886 h 2376886"/>
              <a:gd name="connsiteX3" fmla="*/ 1084997 w 2180929"/>
              <a:gd name="connsiteY3" fmla="*/ 2372436 h 2376886"/>
              <a:gd name="connsiteX4" fmla="*/ 609497 w 2180929"/>
              <a:gd name="connsiteY4" fmla="*/ 2062987 h 2376886"/>
              <a:gd name="connsiteX5" fmla="*/ 0 w 2180929"/>
              <a:gd name="connsiteY5" fmla="*/ 1567218 h 2376886"/>
              <a:gd name="connsiteX6" fmla="*/ 8996 w 2180929"/>
              <a:gd name="connsiteY6" fmla="*/ 0 h 2376886"/>
              <a:gd name="connsiteX0" fmla="*/ 22644 w 2194577"/>
              <a:gd name="connsiteY0" fmla="*/ 0 h 2376886"/>
              <a:gd name="connsiteX1" fmla="*/ 2194577 w 2194577"/>
              <a:gd name="connsiteY1" fmla="*/ 0 h 2376886"/>
              <a:gd name="connsiteX2" fmla="*/ 2194577 w 2194577"/>
              <a:gd name="connsiteY2" fmla="*/ 2376886 h 2376886"/>
              <a:gd name="connsiteX3" fmla="*/ 1098645 w 2194577"/>
              <a:gd name="connsiteY3" fmla="*/ 2372436 h 2376886"/>
              <a:gd name="connsiteX4" fmla="*/ 623145 w 2194577"/>
              <a:gd name="connsiteY4" fmla="*/ 2062987 h 2376886"/>
              <a:gd name="connsiteX5" fmla="*/ 0 w 2194577"/>
              <a:gd name="connsiteY5" fmla="*/ 1669576 h 2376886"/>
              <a:gd name="connsiteX6" fmla="*/ 22644 w 2194577"/>
              <a:gd name="connsiteY6" fmla="*/ 0 h 2376886"/>
              <a:gd name="connsiteX0" fmla="*/ 22644 w 2194577"/>
              <a:gd name="connsiteY0" fmla="*/ 0 h 2376886"/>
              <a:gd name="connsiteX1" fmla="*/ 2194577 w 2194577"/>
              <a:gd name="connsiteY1" fmla="*/ 0 h 2376886"/>
              <a:gd name="connsiteX2" fmla="*/ 2190466 w 2194577"/>
              <a:gd name="connsiteY2" fmla="*/ 1497065 h 2376886"/>
              <a:gd name="connsiteX3" fmla="*/ 2194577 w 2194577"/>
              <a:gd name="connsiteY3" fmla="*/ 2376886 h 2376886"/>
              <a:gd name="connsiteX4" fmla="*/ 1098645 w 2194577"/>
              <a:gd name="connsiteY4" fmla="*/ 2372436 h 2376886"/>
              <a:gd name="connsiteX5" fmla="*/ 623145 w 2194577"/>
              <a:gd name="connsiteY5" fmla="*/ 2062987 h 2376886"/>
              <a:gd name="connsiteX6" fmla="*/ 0 w 2194577"/>
              <a:gd name="connsiteY6" fmla="*/ 1669576 h 2376886"/>
              <a:gd name="connsiteX7" fmla="*/ 22644 w 2194577"/>
              <a:gd name="connsiteY7" fmla="*/ 0 h 2376886"/>
              <a:gd name="connsiteX0" fmla="*/ 22644 w 2194577"/>
              <a:gd name="connsiteY0" fmla="*/ 0 h 2391003"/>
              <a:gd name="connsiteX1" fmla="*/ 2194577 w 2194577"/>
              <a:gd name="connsiteY1" fmla="*/ 0 h 2391003"/>
              <a:gd name="connsiteX2" fmla="*/ 2190466 w 2194577"/>
              <a:gd name="connsiteY2" fmla="*/ 1497065 h 2391003"/>
              <a:gd name="connsiteX3" fmla="*/ 2044451 w 2194577"/>
              <a:gd name="connsiteY3" fmla="*/ 2391003 h 2391003"/>
              <a:gd name="connsiteX4" fmla="*/ 1098645 w 2194577"/>
              <a:gd name="connsiteY4" fmla="*/ 2372436 h 2391003"/>
              <a:gd name="connsiteX5" fmla="*/ 623145 w 2194577"/>
              <a:gd name="connsiteY5" fmla="*/ 2062987 h 2391003"/>
              <a:gd name="connsiteX6" fmla="*/ 0 w 2194577"/>
              <a:gd name="connsiteY6" fmla="*/ 1669576 h 2391003"/>
              <a:gd name="connsiteX7" fmla="*/ 22644 w 2194577"/>
              <a:gd name="connsiteY7" fmla="*/ 0 h 2391003"/>
              <a:gd name="connsiteX0" fmla="*/ 22644 w 2374718"/>
              <a:gd name="connsiteY0" fmla="*/ 0 h 2391003"/>
              <a:gd name="connsiteX1" fmla="*/ 2194577 w 2374718"/>
              <a:gd name="connsiteY1" fmla="*/ 0 h 2391003"/>
              <a:gd name="connsiteX2" fmla="*/ 2374711 w 2374718"/>
              <a:gd name="connsiteY2" fmla="*/ 1497065 h 2391003"/>
              <a:gd name="connsiteX3" fmla="*/ 2044451 w 2374718"/>
              <a:gd name="connsiteY3" fmla="*/ 2391003 h 2391003"/>
              <a:gd name="connsiteX4" fmla="*/ 1098645 w 2374718"/>
              <a:gd name="connsiteY4" fmla="*/ 2372436 h 2391003"/>
              <a:gd name="connsiteX5" fmla="*/ 623145 w 2374718"/>
              <a:gd name="connsiteY5" fmla="*/ 2062987 h 2391003"/>
              <a:gd name="connsiteX6" fmla="*/ 0 w 2374718"/>
              <a:gd name="connsiteY6" fmla="*/ 1669576 h 2391003"/>
              <a:gd name="connsiteX7" fmla="*/ 22644 w 2374718"/>
              <a:gd name="connsiteY7" fmla="*/ 0 h 2391003"/>
              <a:gd name="connsiteX0" fmla="*/ 22644 w 2374740"/>
              <a:gd name="connsiteY0" fmla="*/ 7058 h 2398061"/>
              <a:gd name="connsiteX1" fmla="*/ 2331055 w 2374740"/>
              <a:gd name="connsiteY1" fmla="*/ 0 h 2398061"/>
              <a:gd name="connsiteX2" fmla="*/ 2374711 w 2374740"/>
              <a:gd name="connsiteY2" fmla="*/ 1504123 h 2398061"/>
              <a:gd name="connsiteX3" fmla="*/ 2044451 w 2374740"/>
              <a:gd name="connsiteY3" fmla="*/ 2398061 h 2398061"/>
              <a:gd name="connsiteX4" fmla="*/ 1098645 w 2374740"/>
              <a:gd name="connsiteY4" fmla="*/ 2379494 h 2398061"/>
              <a:gd name="connsiteX5" fmla="*/ 623145 w 2374740"/>
              <a:gd name="connsiteY5" fmla="*/ 2070045 h 2398061"/>
              <a:gd name="connsiteX6" fmla="*/ 0 w 2374740"/>
              <a:gd name="connsiteY6" fmla="*/ 1676634 h 2398061"/>
              <a:gd name="connsiteX7" fmla="*/ 22644 w 2374740"/>
              <a:gd name="connsiteY7" fmla="*/ 7058 h 2398061"/>
              <a:gd name="connsiteX0" fmla="*/ 22644 w 2331055"/>
              <a:gd name="connsiteY0" fmla="*/ 7058 h 2398061"/>
              <a:gd name="connsiteX1" fmla="*/ 2331055 w 2331055"/>
              <a:gd name="connsiteY1" fmla="*/ 0 h 2398061"/>
              <a:gd name="connsiteX2" fmla="*/ 2320120 w 2331055"/>
              <a:gd name="connsiteY2" fmla="*/ 1595880 h 2398061"/>
              <a:gd name="connsiteX3" fmla="*/ 2044451 w 2331055"/>
              <a:gd name="connsiteY3" fmla="*/ 2398061 h 2398061"/>
              <a:gd name="connsiteX4" fmla="*/ 1098645 w 2331055"/>
              <a:gd name="connsiteY4" fmla="*/ 2379494 h 2398061"/>
              <a:gd name="connsiteX5" fmla="*/ 623145 w 2331055"/>
              <a:gd name="connsiteY5" fmla="*/ 2070045 h 2398061"/>
              <a:gd name="connsiteX6" fmla="*/ 0 w 2331055"/>
              <a:gd name="connsiteY6" fmla="*/ 1676634 h 2398061"/>
              <a:gd name="connsiteX7" fmla="*/ 22644 w 2331055"/>
              <a:gd name="connsiteY7" fmla="*/ 7058 h 2398061"/>
              <a:gd name="connsiteX0" fmla="*/ 22644 w 2331055"/>
              <a:gd name="connsiteY0" fmla="*/ 7058 h 2398061"/>
              <a:gd name="connsiteX1" fmla="*/ 2331055 w 2331055"/>
              <a:gd name="connsiteY1" fmla="*/ 0 h 2398061"/>
              <a:gd name="connsiteX2" fmla="*/ 2320120 w 2331055"/>
              <a:gd name="connsiteY2" fmla="*/ 1595880 h 2398061"/>
              <a:gd name="connsiteX3" fmla="*/ 2044451 w 2331055"/>
              <a:gd name="connsiteY3" fmla="*/ 2398061 h 2398061"/>
              <a:gd name="connsiteX4" fmla="*/ 1098645 w 2331055"/>
              <a:gd name="connsiteY4" fmla="*/ 2379494 h 2398061"/>
              <a:gd name="connsiteX5" fmla="*/ 623145 w 2331055"/>
              <a:gd name="connsiteY5" fmla="*/ 2070045 h 2398061"/>
              <a:gd name="connsiteX6" fmla="*/ 0 w 2331055"/>
              <a:gd name="connsiteY6" fmla="*/ 1676634 h 2398061"/>
              <a:gd name="connsiteX7" fmla="*/ 22644 w 2331055"/>
              <a:gd name="connsiteY7" fmla="*/ 7058 h 2398061"/>
              <a:gd name="connsiteX0" fmla="*/ 22644 w 2331055"/>
              <a:gd name="connsiteY0" fmla="*/ 7058 h 2398061"/>
              <a:gd name="connsiteX1" fmla="*/ 2331055 w 2331055"/>
              <a:gd name="connsiteY1" fmla="*/ 0 h 2398061"/>
              <a:gd name="connsiteX2" fmla="*/ 2327036 w 2331055"/>
              <a:gd name="connsiteY2" fmla="*/ 1690026 h 2398061"/>
              <a:gd name="connsiteX3" fmla="*/ 2044451 w 2331055"/>
              <a:gd name="connsiteY3" fmla="*/ 2398061 h 2398061"/>
              <a:gd name="connsiteX4" fmla="*/ 1098645 w 2331055"/>
              <a:gd name="connsiteY4" fmla="*/ 2379494 h 2398061"/>
              <a:gd name="connsiteX5" fmla="*/ 623145 w 2331055"/>
              <a:gd name="connsiteY5" fmla="*/ 2070045 h 2398061"/>
              <a:gd name="connsiteX6" fmla="*/ 0 w 2331055"/>
              <a:gd name="connsiteY6" fmla="*/ 1676634 h 2398061"/>
              <a:gd name="connsiteX7" fmla="*/ 22644 w 2331055"/>
              <a:gd name="connsiteY7" fmla="*/ 7058 h 239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1055" h="2398061">
                <a:moveTo>
                  <a:pt x="22644" y="7058"/>
                </a:moveTo>
                <a:lnTo>
                  <a:pt x="2331055" y="0"/>
                </a:lnTo>
                <a:cubicBezTo>
                  <a:pt x="2329685" y="499022"/>
                  <a:pt x="2328406" y="1191004"/>
                  <a:pt x="2327036" y="1690026"/>
                </a:cubicBezTo>
                <a:lnTo>
                  <a:pt x="2044451" y="2398061"/>
                </a:lnTo>
                <a:lnTo>
                  <a:pt x="1098645" y="2379494"/>
                </a:lnTo>
                <a:lnTo>
                  <a:pt x="623145" y="2070045"/>
                </a:lnTo>
                <a:lnTo>
                  <a:pt x="0" y="1676634"/>
                </a:lnTo>
                <a:cubicBezTo>
                  <a:pt x="2999" y="1154228"/>
                  <a:pt x="19645" y="529464"/>
                  <a:pt x="22644" y="7058"/>
                </a:cubicBezTo>
                <a:close/>
              </a:path>
            </a:pathLst>
          </a:custGeom>
          <a:solidFill>
            <a:srgbClr val="FF2CFF">
              <a:alpha val="20000"/>
            </a:srgbClr>
          </a:solidFill>
          <a:ln w="12700">
            <a:solidFill>
              <a:srgbClr val="FF2C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3" name="Rectangle 48">
            <a:extLst>
              <a:ext uri="{FF2B5EF4-FFF2-40B4-BE49-F238E27FC236}">
                <a16:creationId xmlns:a16="http://schemas.microsoft.com/office/drawing/2014/main" id="{97EBA3FC-A670-4BAE-97CE-0A85F9B8F836}"/>
              </a:ext>
            </a:extLst>
          </p:cNvPr>
          <p:cNvSpPr/>
          <p:nvPr/>
        </p:nvSpPr>
        <p:spPr>
          <a:xfrm>
            <a:off x="1768643" y="4284721"/>
            <a:ext cx="4494097" cy="1697069"/>
          </a:xfrm>
          <a:custGeom>
            <a:avLst/>
            <a:gdLst>
              <a:gd name="connsiteX0" fmla="*/ 0 w 4355427"/>
              <a:gd name="connsiteY0" fmla="*/ 0 h 2396489"/>
              <a:gd name="connsiteX1" fmla="*/ 4355427 w 4355427"/>
              <a:gd name="connsiteY1" fmla="*/ 0 h 2396489"/>
              <a:gd name="connsiteX2" fmla="*/ 4355427 w 4355427"/>
              <a:gd name="connsiteY2" fmla="*/ 2396489 h 2396489"/>
              <a:gd name="connsiteX3" fmla="*/ 0 w 4355427"/>
              <a:gd name="connsiteY3" fmla="*/ 2396489 h 2396489"/>
              <a:gd name="connsiteX4" fmla="*/ 0 w 4355427"/>
              <a:gd name="connsiteY4" fmla="*/ 0 h 2396489"/>
              <a:gd name="connsiteX0" fmla="*/ 0 w 4355427"/>
              <a:gd name="connsiteY0" fmla="*/ 6052 h 2402541"/>
              <a:gd name="connsiteX1" fmla="*/ 1196448 w 4355427"/>
              <a:gd name="connsiteY1" fmla="*/ 0 h 2402541"/>
              <a:gd name="connsiteX2" fmla="*/ 4355427 w 4355427"/>
              <a:gd name="connsiteY2" fmla="*/ 6052 h 2402541"/>
              <a:gd name="connsiteX3" fmla="*/ 4355427 w 4355427"/>
              <a:gd name="connsiteY3" fmla="*/ 2402541 h 2402541"/>
              <a:gd name="connsiteX4" fmla="*/ 0 w 4355427"/>
              <a:gd name="connsiteY4" fmla="*/ 2402541 h 2402541"/>
              <a:gd name="connsiteX5" fmla="*/ 0 w 4355427"/>
              <a:gd name="connsiteY5" fmla="*/ 6052 h 2402541"/>
              <a:gd name="connsiteX0" fmla="*/ 0 w 4355427"/>
              <a:gd name="connsiteY0" fmla="*/ 12029 h 2408518"/>
              <a:gd name="connsiteX1" fmla="*/ 1196448 w 4355427"/>
              <a:gd name="connsiteY1" fmla="*/ 5977 h 2408518"/>
              <a:gd name="connsiteX2" fmla="*/ 2768260 w 4355427"/>
              <a:gd name="connsiteY2" fmla="*/ 0 h 2408518"/>
              <a:gd name="connsiteX3" fmla="*/ 4355427 w 4355427"/>
              <a:gd name="connsiteY3" fmla="*/ 12029 h 2408518"/>
              <a:gd name="connsiteX4" fmla="*/ 4355427 w 4355427"/>
              <a:gd name="connsiteY4" fmla="*/ 2408518 h 2408518"/>
              <a:gd name="connsiteX5" fmla="*/ 0 w 4355427"/>
              <a:gd name="connsiteY5" fmla="*/ 2408518 h 2408518"/>
              <a:gd name="connsiteX6" fmla="*/ 0 w 4355427"/>
              <a:gd name="connsiteY6" fmla="*/ 12029 h 2408518"/>
              <a:gd name="connsiteX0" fmla="*/ 0 w 4355427"/>
              <a:gd name="connsiteY0" fmla="*/ 12029 h 2408518"/>
              <a:gd name="connsiteX1" fmla="*/ 1011177 w 4355427"/>
              <a:gd name="connsiteY1" fmla="*/ 17930 h 2408518"/>
              <a:gd name="connsiteX2" fmla="*/ 2768260 w 4355427"/>
              <a:gd name="connsiteY2" fmla="*/ 0 h 2408518"/>
              <a:gd name="connsiteX3" fmla="*/ 4355427 w 4355427"/>
              <a:gd name="connsiteY3" fmla="*/ 12029 h 2408518"/>
              <a:gd name="connsiteX4" fmla="*/ 4355427 w 4355427"/>
              <a:gd name="connsiteY4" fmla="*/ 2408518 h 2408518"/>
              <a:gd name="connsiteX5" fmla="*/ 0 w 4355427"/>
              <a:gd name="connsiteY5" fmla="*/ 2408518 h 2408518"/>
              <a:gd name="connsiteX6" fmla="*/ 0 w 4355427"/>
              <a:gd name="connsiteY6" fmla="*/ 12029 h 2408518"/>
              <a:gd name="connsiteX0" fmla="*/ 0 w 4355427"/>
              <a:gd name="connsiteY0" fmla="*/ 12029 h 2408518"/>
              <a:gd name="connsiteX1" fmla="*/ 1011177 w 4355427"/>
              <a:gd name="connsiteY1" fmla="*/ 17930 h 2408518"/>
              <a:gd name="connsiteX2" fmla="*/ 1925577 w 4355427"/>
              <a:gd name="connsiteY2" fmla="*/ 17930 h 2408518"/>
              <a:gd name="connsiteX3" fmla="*/ 2768260 w 4355427"/>
              <a:gd name="connsiteY3" fmla="*/ 0 h 2408518"/>
              <a:gd name="connsiteX4" fmla="*/ 4355427 w 4355427"/>
              <a:gd name="connsiteY4" fmla="*/ 12029 h 2408518"/>
              <a:gd name="connsiteX5" fmla="*/ 4355427 w 4355427"/>
              <a:gd name="connsiteY5" fmla="*/ 2408518 h 2408518"/>
              <a:gd name="connsiteX6" fmla="*/ 0 w 4355427"/>
              <a:gd name="connsiteY6" fmla="*/ 2408518 h 2408518"/>
              <a:gd name="connsiteX7" fmla="*/ 0 w 4355427"/>
              <a:gd name="connsiteY7" fmla="*/ 12029 h 2408518"/>
              <a:gd name="connsiteX0" fmla="*/ 0 w 4355427"/>
              <a:gd name="connsiteY0" fmla="*/ 12029 h 2408518"/>
              <a:gd name="connsiteX1" fmla="*/ 1011177 w 4355427"/>
              <a:gd name="connsiteY1" fmla="*/ 17930 h 2408518"/>
              <a:gd name="connsiteX2" fmla="*/ 1608824 w 4355427"/>
              <a:gd name="connsiteY2" fmla="*/ 418354 h 2408518"/>
              <a:gd name="connsiteX3" fmla="*/ 2768260 w 4355427"/>
              <a:gd name="connsiteY3" fmla="*/ 0 h 2408518"/>
              <a:gd name="connsiteX4" fmla="*/ 4355427 w 4355427"/>
              <a:gd name="connsiteY4" fmla="*/ 12029 h 2408518"/>
              <a:gd name="connsiteX5" fmla="*/ 4355427 w 4355427"/>
              <a:gd name="connsiteY5" fmla="*/ 2408518 h 2408518"/>
              <a:gd name="connsiteX6" fmla="*/ 0 w 4355427"/>
              <a:gd name="connsiteY6" fmla="*/ 2408518 h 2408518"/>
              <a:gd name="connsiteX7" fmla="*/ 0 w 4355427"/>
              <a:gd name="connsiteY7" fmla="*/ 12029 h 2408518"/>
              <a:gd name="connsiteX0" fmla="*/ 0 w 4355427"/>
              <a:gd name="connsiteY0" fmla="*/ 0 h 2396489"/>
              <a:gd name="connsiteX1" fmla="*/ 1011177 w 4355427"/>
              <a:gd name="connsiteY1" fmla="*/ 5901 h 2396489"/>
              <a:gd name="connsiteX2" fmla="*/ 1608824 w 4355427"/>
              <a:gd name="connsiteY2" fmla="*/ 406325 h 2396489"/>
              <a:gd name="connsiteX3" fmla="*/ 2851930 w 4355427"/>
              <a:gd name="connsiteY3" fmla="*/ 406324 h 2396489"/>
              <a:gd name="connsiteX4" fmla="*/ 4355427 w 4355427"/>
              <a:gd name="connsiteY4" fmla="*/ 0 h 2396489"/>
              <a:gd name="connsiteX5" fmla="*/ 4355427 w 4355427"/>
              <a:gd name="connsiteY5" fmla="*/ 2396489 h 2396489"/>
              <a:gd name="connsiteX6" fmla="*/ 0 w 4355427"/>
              <a:gd name="connsiteY6" fmla="*/ 2396489 h 2396489"/>
              <a:gd name="connsiteX7" fmla="*/ 0 w 4355427"/>
              <a:gd name="connsiteY7" fmla="*/ 0 h 2396489"/>
              <a:gd name="connsiteX0" fmla="*/ 0 w 4355427"/>
              <a:gd name="connsiteY0" fmla="*/ 0 h 2396489"/>
              <a:gd name="connsiteX1" fmla="*/ 1011177 w 4355427"/>
              <a:gd name="connsiteY1" fmla="*/ 5901 h 2396489"/>
              <a:gd name="connsiteX2" fmla="*/ 1584919 w 4355427"/>
              <a:gd name="connsiteY2" fmla="*/ 472066 h 2396489"/>
              <a:gd name="connsiteX3" fmla="*/ 2851930 w 4355427"/>
              <a:gd name="connsiteY3" fmla="*/ 406324 h 2396489"/>
              <a:gd name="connsiteX4" fmla="*/ 4355427 w 4355427"/>
              <a:gd name="connsiteY4" fmla="*/ 0 h 2396489"/>
              <a:gd name="connsiteX5" fmla="*/ 4355427 w 4355427"/>
              <a:gd name="connsiteY5" fmla="*/ 2396489 h 2396489"/>
              <a:gd name="connsiteX6" fmla="*/ 0 w 4355427"/>
              <a:gd name="connsiteY6" fmla="*/ 2396489 h 2396489"/>
              <a:gd name="connsiteX7" fmla="*/ 0 w 4355427"/>
              <a:gd name="connsiteY7" fmla="*/ 0 h 2396489"/>
              <a:gd name="connsiteX0" fmla="*/ 0 w 4355427"/>
              <a:gd name="connsiteY0" fmla="*/ 0 h 2396489"/>
              <a:gd name="connsiteX1" fmla="*/ 1011177 w 4355427"/>
              <a:gd name="connsiteY1" fmla="*/ 5901 h 2396489"/>
              <a:gd name="connsiteX2" fmla="*/ 1584919 w 4355427"/>
              <a:gd name="connsiteY2" fmla="*/ 472066 h 2396489"/>
              <a:gd name="connsiteX3" fmla="*/ 2857906 w 4355427"/>
              <a:gd name="connsiteY3" fmla="*/ 484018 h 2396489"/>
              <a:gd name="connsiteX4" fmla="*/ 4355427 w 4355427"/>
              <a:gd name="connsiteY4" fmla="*/ 0 h 2396489"/>
              <a:gd name="connsiteX5" fmla="*/ 4355427 w 4355427"/>
              <a:gd name="connsiteY5" fmla="*/ 2396489 h 2396489"/>
              <a:gd name="connsiteX6" fmla="*/ 0 w 4355427"/>
              <a:gd name="connsiteY6" fmla="*/ 2396489 h 2396489"/>
              <a:gd name="connsiteX7" fmla="*/ 0 w 4355427"/>
              <a:gd name="connsiteY7" fmla="*/ 0 h 2396489"/>
              <a:gd name="connsiteX0" fmla="*/ 0 w 4355427"/>
              <a:gd name="connsiteY0" fmla="*/ 0 h 2396489"/>
              <a:gd name="connsiteX1" fmla="*/ 1011177 w 4355427"/>
              <a:gd name="connsiteY1" fmla="*/ 5901 h 2396489"/>
              <a:gd name="connsiteX2" fmla="*/ 1584919 w 4355427"/>
              <a:gd name="connsiteY2" fmla="*/ 472066 h 2396489"/>
              <a:gd name="connsiteX3" fmla="*/ 2857906 w 4355427"/>
              <a:gd name="connsiteY3" fmla="*/ 484018 h 2396489"/>
              <a:gd name="connsiteX4" fmla="*/ 4104415 w 4355427"/>
              <a:gd name="connsiteY4" fmla="*/ 472141 h 2396489"/>
              <a:gd name="connsiteX5" fmla="*/ 4355427 w 4355427"/>
              <a:gd name="connsiteY5" fmla="*/ 2396489 h 2396489"/>
              <a:gd name="connsiteX6" fmla="*/ 0 w 4355427"/>
              <a:gd name="connsiteY6" fmla="*/ 2396489 h 2396489"/>
              <a:gd name="connsiteX7" fmla="*/ 0 w 4355427"/>
              <a:gd name="connsiteY7" fmla="*/ 0 h 2396489"/>
              <a:gd name="connsiteX0" fmla="*/ 0 w 4355427"/>
              <a:gd name="connsiteY0" fmla="*/ 0 h 2396489"/>
              <a:gd name="connsiteX1" fmla="*/ 1011177 w 4355427"/>
              <a:gd name="connsiteY1" fmla="*/ 5901 h 2396489"/>
              <a:gd name="connsiteX2" fmla="*/ 1584919 w 4355427"/>
              <a:gd name="connsiteY2" fmla="*/ 472066 h 2396489"/>
              <a:gd name="connsiteX3" fmla="*/ 2857906 w 4355427"/>
              <a:gd name="connsiteY3" fmla="*/ 484018 h 2396489"/>
              <a:gd name="connsiteX4" fmla="*/ 4104415 w 4355427"/>
              <a:gd name="connsiteY4" fmla="*/ 472141 h 2396489"/>
              <a:gd name="connsiteX5" fmla="*/ 4154801 w 4355427"/>
              <a:gd name="connsiteY5" fmla="*/ 914324 h 2396489"/>
              <a:gd name="connsiteX6" fmla="*/ 4355427 w 4355427"/>
              <a:gd name="connsiteY6" fmla="*/ 2396489 h 2396489"/>
              <a:gd name="connsiteX7" fmla="*/ 0 w 4355427"/>
              <a:gd name="connsiteY7" fmla="*/ 2396489 h 2396489"/>
              <a:gd name="connsiteX8" fmla="*/ 0 w 4355427"/>
              <a:gd name="connsiteY8" fmla="*/ 0 h 2396489"/>
              <a:gd name="connsiteX0" fmla="*/ 0 w 4375930"/>
              <a:gd name="connsiteY0" fmla="*/ 0 h 2396489"/>
              <a:gd name="connsiteX1" fmla="*/ 1011177 w 4375930"/>
              <a:gd name="connsiteY1" fmla="*/ 5901 h 2396489"/>
              <a:gd name="connsiteX2" fmla="*/ 1584919 w 4375930"/>
              <a:gd name="connsiteY2" fmla="*/ 472066 h 2396489"/>
              <a:gd name="connsiteX3" fmla="*/ 2857906 w 4375930"/>
              <a:gd name="connsiteY3" fmla="*/ 484018 h 2396489"/>
              <a:gd name="connsiteX4" fmla="*/ 4104415 w 4375930"/>
              <a:gd name="connsiteY4" fmla="*/ 472141 h 2396489"/>
              <a:gd name="connsiteX5" fmla="*/ 4375930 w 4375930"/>
              <a:gd name="connsiteY5" fmla="*/ 1051783 h 2396489"/>
              <a:gd name="connsiteX6" fmla="*/ 4355427 w 4375930"/>
              <a:gd name="connsiteY6" fmla="*/ 2396489 h 2396489"/>
              <a:gd name="connsiteX7" fmla="*/ 0 w 4375930"/>
              <a:gd name="connsiteY7" fmla="*/ 2396489 h 2396489"/>
              <a:gd name="connsiteX8" fmla="*/ 0 w 4375930"/>
              <a:gd name="connsiteY8" fmla="*/ 0 h 2396489"/>
              <a:gd name="connsiteX0" fmla="*/ 0 w 4375930"/>
              <a:gd name="connsiteY0" fmla="*/ 0 h 2396489"/>
              <a:gd name="connsiteX1" fmla="*/ 1011177 w 4375930"/>
              <a:gd name="connsiteY1" fmla="*/ 5901 h 2396489"/>
              <a:gd name="connsiteX2" fmla="*/ 1584919 w 4375930"/>
              <a:gd name="connsiteY2" fmla="*/ 472066 h 2396489"/>
              <a:gd name="connsiteX3" fmla="*/ 2857906 w 4375930"/>
              <a:gd name="connsiteY3" fmla="*/ 484018 h 2396489"/>
              <a:gd name="connsiteX4" fmla="*/ 4068556 w 4375930"/>
              <a:gd name="connsiteY4" fmla="*/ 496047 h 2396489"/>
              <a:gd name="connsiteX5" fmla="*/ 4375930 w 4375930"/>
              <a:gd name="connsiteY5" fmla="*/ 1051783 h 2396489"/>
              <a:gd name="connsiteX6" fmla="*/ 4355427 w 4375930"/>
              <a:gd name="connsiteY6" fmla="*/ 2396489 h 2396489"/>
              <a:gd name="connsiteX7" fmla="*/ 0 w 4375930"/>
              <a:gd name="connsiteY7" fmla="*/ 2396489 h 2396489"/>
              <a:gd name="connsiteX8" fmla="*/ 0 w 4375930"/>
              <a:gd name="connsiteY8" fmla="*/ 0 h 2396489"/>
              <a:gd name="connsiteX0" fmla="*/ 0 w 4355427"/>
              <a:gd name="connsiteY0" fmla="*/ 0 h 2396489"/>
              <a:gd name="connsiteX1" fmla="*/ 1011177 w 4355427"/>
              <a:gd name="connsiteY1" fmla="*/ 5901 h 2396489"/>
              <a:gd name="connsiteX2" fmla="*/ 1584919 w 4355427"/>
              <a:gd name="connsiteY2" fmla="*/ 472066 h 2396489"/>
              <a:gd name="connsiteX3" fmla="*/ 2857906 w 4355427"/>
              <a:gd name="connsiteY3" fmla="*/ 484018 h 2396489"/>
              <a:gd name="connsiteX4" fmla="*/ 4068556 w 4355427"/>
              <a:gd name="connsiteY4" fmla="*/ 496047 h 2396489"/>
              <a:gd name="connsiteX5" fmla="*/ 4346048 w 4355427"/>
              <a:gd name="connsiteY5" fmla="*/ 1045807 h 2396489"/>
              <a:gd name="connsiteX6" fmla="*/ 4355427 w 4355427"/>
              <a:gd name="connsiteY6" fmla="*/ 2396489 h 2396489"/>
              <a:gd name="connsiteX7" fmla="*/ 0 w 4355427"/>
              <a:gd name="connsiteY7" fmla="*/ 2396489 h 2396489"/>
              <a:gd name="connsiteX8" fmla="*/ 0 w 4355427"/>
              <a:gd name="connsiteY8" fmla="*/ 0 h 2396489"/>
              <a:gd name="connsiteX0" fmla="*/ 0 w 4355427"/>
              <a:gd name="connsiteY0" fmla="*/ 0 h 2396489"/>
              <a:gd name="connsiteX1" fmla="*/ 1011177 w 4355427"/>
              <a:gd name="connsiteY1" fmla="*/ 5901 h 2396489"/>
              <a:gd name="connsiteX2" fmla="*/ 1584919 w 4355427"/>
              <a:gd name="connsiteY2" fmla="*/ 472066 h 2396489"/>
              <a:gd name="connsiteX3" fmla="*/ 2857906 w 4355427"/>
              <a:gd name="connsiteY3" fmla="*/ 484018 h 2396489"/>
              <a:gd name="connsiteX4" fmla="*/ 4068556 w 4355427"/>
              <a:gd name="connsiteY4" fmla="*/ 496047 h 2396489"/>
              <a:gd name="connsiteX5" fmla="*/ 4346048 w 4355427"/>
              <a:gd name="connsiteY5" fmla="*/ 1045807 h 2396489"/>
              <a:gd name="connsiteX6" fmla="*/ 4355427 w 4355427"/>
              <a:gd name="connsiteY6" fmla="*/ 2396489 h 2396489"/>
              <a:gd name="connsiteX7" fmla="*/ 0 w 4355427"/>
              <a:gd name="connsiteY7" fmla="*/ 2396489 h 2396489"/>
              <a:gd name="connsiteX8" fmla="*/ 0 w 4355427"/>
              <a:gd name="connsiteY8" fmla="*/ 0 h 2396489"/>
              <a:gd name="connsiteX0" fmla="*/ 0 w 4376185"/>
              <a:gd name="connsiteY0" fmla="*/ 0 h 2396489"/>
              <a:gd name="connsiteX1" fmla="*/ 1011177 w 4376185"/>
              <a:gd name="connsiteY1" fmla="*/ 5901 h 2396489"/>
              <a:gd name="connsiteX2" fmla="*/ 1584919 w 4376185"/>
              <a:gd name="connsiteY2" fmla="*/ 472066 h 2396489"/>
              <a:gd name="connsiteX3" fmla="*/ 2857906 w 4376185"/>
              <a:gd name="connsiteY3" fmla="*/ 484018 h 2396489"/>
              <a:gd name="connsiteX4" fmla="*/ 4068556 w 4376185"/>
              <a:gd name="connsiteY4" fmla="*/ 496047 h 2396489"/>
              <a:gd name="connsiteX5" fmla="*/ 4375931 w 4376185"/>
              <a:gd name="connsiteY5" fmla="*/ 1099595 h 2396489"/>
              <a:gd name="connsiteX6" fmla="*/ 4355427 w 4376185"/>
              <a:gd name="connsiteY6" fmla="*/ 2396489 h 2396489"/>
              <a:gd name="connsiteX7" fmla="*/ 0 w 4376185"/>
              <a:gd name="connsiteY7" fmla="*/ 2396489 h 2396489"/>
              <a:gd name="connsiteX8" fmla="*/ 0 w 4376185"/>
              <a:gd name="connsiteY8" fmla="*/ 0 h 2396489"/>
              <a:gd name="connsiteX0" fmla="*/ 0 w 4385310"/>
              <a:gd name="connsiteY0" fmla="*/ 0 h 2414418"/>
              <a:gd name="connsiteX1" fmla="*/ 1011177 w 4385310"/>
              <a:gd name="connsiteY1" fmla="*/ 5901 h 2414418"/>
              <a:gd name="connsiteX2" fmla="*/ 1584919 w 4385310"/>
              <a:gd name="connsiteY2" fmla="*/ 472066 h 2414418"/>
              <a:gd name="connsiteX3" fmla="*/ 2857906 w 4385310"/>
              <a:gd name="connsiteY3" fmla="*/ 484018 h 2414418"/>
              <a:gd name="connsiteX4" fmla="*/ 4068556 w 4385310"/>
              <a:gd name="connsiteY4" fmla="*/ 496047 h 2414418"/>
              <a:gd name="connsiteX5" fmla="*/ 4375931 w 4385310"/>
              <a:gd name="connsiteY5" fmla="*/ 1099595 h 2414418"/>
              <a:gd name="connsiteX6" fmla="*/ 4385310 w 4385310"/>
              <a:gd name="connsiteY6" fmla="*/ 2414418 h 2414418"/>
              <a:gd name="connsiteX7" fmla="*/ 0 w 4385310"/>
              <a:gd name="connsiteY7" fmla="*/ 2396489 h 2414418"/>
              <a:gd name="connsiteX8" fmla="*/ 0 w 4385310"/>
              <a:gd name="connsiteY8" fmla="*/ 0 h 2414418"/>
              <a:gd name="connsiteX0" fmla="*/ 0 w 4412000"/>
              <a:gd name="connsiteY0" fmla="*/ 0 h 2414418"/>
              <a:gd name="connsiteX1" fmla="*/ 1011177 w 4412000"/>
              <a:gd name="connsiteY1" fmla="*/ 5901 h 2414418"/>
              <a:gd name="connsiteX2" fmla="*/ 1584919 w 4412000"/>
              <a:gd name="connsiteY2" fmla="*/ 472066 h 2414418"/>
              <a:gd name="connsiteX3" fmla="*/ 2857906 w 4412000"/>
              <a:gd name="connsiteY3" fmla="*/ 484018 h 2414418"/>
              <a:gd name="connsiteX4" fmla="*/ 4068556 w 4412000"/>
              <a:gd name="connsiteY4" fmla="*/ 496047 h 2414418"/>
              <a:gd name="connsiteX5" fmla="*/ 4411790 w 4412000"/>
              <a:gd name="connsiteY5" fmla="*/ 1099595 h 2414418"/>
              <a:gd name="connsiteX6" fmla="*/ 4385310 w 4412000"/>
              <a:gd name="connsiteY6" fmla="*/ 2414418 h 2414418"/>
              <a:gd name="connsiteX7" fmla="*/ 0 w 4412000"/>
              <a:gd name="connsiteY7" fmla="*/ 2396489 h 2414418"/>
              <a:gd name="connsiteX8" fmla="*/ 0 w 4412000"/>
              <a:gd name="connsiteY8" fmla="*/ 0 h 2414418"/>
              <a:gd name="connsiteX0" fmla="*/ 0 w 4421169"/>
              <a:gd name="connsiteY0" fmla="*/ 0 h 2402465"/>
              <a:gd name="connsiteX1" fmla="*/ 1011177 w 4421169"/>
              <a:gd name="connsiteY1" fmla="*/ 5901 h 2402465"/>
              <a:gd name="connsiteX2" fmla="*/ 1584919 w 4421169"/>
              <a:gd name="connsiteY2" fmla="*/ 472066 h 2402465"/>
              <a:gd name="connsiteX3" fmla="*/ 2857906 w 4421169"/>
              <a:gd name="connsiteY3" fmla="*/ 484018 h 2402465"/>
              <a:gd name="connsiteX4" fmla="*/ 4068556 w 4421169"/>
              <a:gd name="connsiteY4" fmla="*/ 496047 h 2402465"/>
              <a:gd name="connsiteX5" fmla="*/ 4411790 w 4421169"/>
              <a:gd name="connsiteY5" fmla="*/ 1099595 h 2402465"/>
              <a:gd name="connsiteX6" fmla="*/ 4421169 w 4421169"/>
              <a:gd name="connsiteY6" fmla="*/ 2402465 h 2402465"/>
              <a:gd name="connsiteX7" fmla="*/ 0 w 4421169"/>
              <a:gd name="connsiteY7" fmla="*/ 2396489 h 2402465"/>
              <a:gd name="connsiteX8" fmla="*/ 0 w 4421169"/>
              <a:gd name="connsiteY8" fmla="*/ 0 h 2402465"/>
              <a:gd name="connsiteX0" fmla="*/ 0 w 4411969"/>
              <a:gd name="connsiteY0" fmla="*/ 0 h 2408442"/>
              <a:gd name="connsiteX1" fmla="*/ 1011177 w 4411969"/>
              <a:gd name="connsiteY1" fmla="*/ 5901 h 2408442"/>
              <a:gd name="connsiteX2" fmla="*/ 1584919 w 4411969"/>
              <a:gd name="connsiteY2" fmla="*/ 472066 h 2408442"/>
              <a:gd name="connsiteX3" fmla="*/ 2857906 w 4411969"/>
              <a:gd name="connsiteY3" fmla="*/ 484018 h 2408442"/>
              <a:gd name="connsiteX4" fmla="*/ 4068556 w 4411969"/>
              <a:gd name="connsiteY4" fmla="*/ 496047 h 2408442"/>
              <a:gd name="connsiteX5" fmla="*/ 4411790 w 4411969"/>
              <a:gd name="connsiteY5" fmla="*/ 1099595 h 2408442"/>
              <a:gd name="connsiteX6" fmla="*/ 4379334 w 4411969"/>
              <a:gd name="connsiteY6" fmla="*/ 2408442 h 2408442"/>
              <a:gd name="connsiteX7" fmla="*/ 0 w 4411969"/>
              <a:gd name="connsiteY7" fmla="*/ 2396489 h 2408442"/>
              <a:gd name="connsiteX8" fmla="*/ 0 w 4411969"/>
              <a:gd name="connsiteY8" fmla="*/ 0 h 2408442"/>
              <a:gd name="connsiteX0" fmla="*/ 0 w 4433122"/>
              <a:gd name="connsiteY0" fmla="*/ 0 h 2414418"/>
              <a:gd name="connsiteX1" fmla="*/ 1011177 w 4433122"/>
              <a:gd name="connsiteY1" fmla="*/ 5901 h 2414418"/>
              <a:gd name="connsiteX2" fmla="*/ 1584919 w 4433122"/>
              <a:gd name="connsiteY2" fmla="*/ 472066 h 2414418"/>
              <a:gd name="connsiteX3" fmla="*/ 2857906 w 4433122"/>
              <a:gd name="connsiteY3" fmla="*/ 484018 h 2414418"/>
              <a:gd name="connsiteX4" fmla="*/ 4068556 w 4433122"/>
              <a:gd name="connsiteY4" fmla="*/ 496047 h 2414418"/>
              <a:gd name="connsiteX5" fmla="*/ 4411790 w 4433122"/>
              <a:gd name="connsiteY5" fmla="*/ 1099595 h 2414418"/>
              <a:gd name="connsiteX6" fmla="*/ 4433122 w 4433122"/>
              <a:gd name="connsiteY6" fmla="*/ 2414418 h 2414418"/>
              <a:gd name="connsiteX7" fmla="*/ 0 w 4433122"/>
              <a:gd name="connsiteY7" fmla="*/ 2396489 h 2414418"/>
              <a:gd name="connsiteX8" fmla="*/ 0 w 4433122"/>
              <a:gd name="connsiteY8" fmla="*/ 0 h 2414418"/>
              <a:gd name="connsiteX0" fmla="*/ 0 w 4427145"/>
              <a:gd name="connsiteY0" fmla="*/ 0 h 2408442"/>
              <a:gd name="connsiteX1" fmla="*/ 1011177 w 4427145"/>
              <a:gd name="connsiteY1" fmla="*/ 5901 h 2408442"/>
              <a:gd name="connsiteX2" fmla="*/ 1584919 w 4427145"/>
              <a:gd name="connsiteY2" fmla="*/ 472066 h 2408442"/>
              <a:gd name="connsiteX3" fmla="*/ 2857906 w 4427145"/>
              <a:gd name="connsiteY3" fmla="*/ 484018 h 2408442"/>
              <a:gd name="connsiteX4" fmla="*/ 4068556 w 4427145"/>
              <a:gd name="connsiteY4" fmla="*/ 496047 h 2408442"/>
              <a:gd name="connsiteX5" fmla="*/ 4411790 w 4427145"/>
              <a:gd name="connsiteY5" fmla="*/ 1099595 h 2408442"/>
              <a:gd name="connsiteX6" fmla="*/ 4427145 w 4427145"/>
              <a:gd name="connsiteY6" fmla="*/ 2408442 h 2408442"/>
              <a:gd name="connsiteX7" fmla="*/ 0 w 4427145"/>
              <a:gd name="connsiteY7" fmla="*/ 2396489 h 2408442"/>
              <a:gd name="connsiteX8" fmla="*/ 0 w 4427145"/>
              <a:gd name="connsiteY8" fmla="*/ 0 h 2408442"/>
              <a:gd name="connsiteX0" fmla="*/ 0 w 4427145"/>
              <a:gd name="connsiteY0" fmla="*/ 0 h 2408442"/>
              <a:gd name="connsiteX1" fmla="*/ 1011177 w 4427145"/>
              <a:gd name="connsiteY1" fmla="*/ 5901 h 2408442"/>
              <a:gd name="connsiteX2" fmla="*/ 1584919 w 4427145"/>
              <a:gd name="connsiteY2" fmla="*/ 472066 h 2408442"/>
              <a:gd name="connsiteX3" fmla="*/ 2857906 w 4427145"/>
              <a:gd name="connsiteY3" fmla="*/ 484018 h 2408442"/>
              <a:gd name="connsiteX4" fmla="*/ 4068556 w 4427145"/>
              <a:gd name="connsiteY4" fmla="*/ 496047 h 2408442"/>
              <a:gd name="connsiteX5" fmla="*/ 4411790 w 4427145"/>
              <a:gd name="connsiteY5" fmla="*/ 1099595 h 2408442"/>
              <a:gd name="connsiteX6" fmla="*/ 4427145 w 4427145"/>
              <a:gd name="connsiteY6" fmla="*/ 2408442 h 2408442"/>
              <a:gd name="connsiteX7" fmla="*/ 0 w 4427145"/>
              <a:gd name="connsiteY7" fmla="*/ 2396489 h 2408442"/>
              <a:gd name="connsiteX8" fmla="*/ 1153 w 4427145"/>
              <a:gd name="connsiteY8" fmla="*/ 1488064 h 2408442"/>
              <a:gd name="connsiteX9" fmla="*/ 0 w 4427145"/>
              <a:gd name="connsiteY9" fmla="*/ 0 h 2408442"/>
              <a:gd name="connsiteX0" fmla="*/ 179294 w 4606439"/>
              <a:gd name="connsiteY0" fmla="*/ 0 h 2408442"/>
              <a:gd name="connsiteX1" fmla="*/ 1190471 w 4606439"/>
              <a:gd name="connsiteY1" fmla="*/ 5901 h 2408442"/>
              <a:gd name="connsiteX2" fmla="*/ 1764213 w 4606439"/>
              <a:gd name="connsiteY2" fmla="*/ 472066 h 2408442"/>
              <a:gd name="connsiteX3" fmla="*/ 3037200 w 4606439"/>
              <a:gd name="connsiteY3" fmla="*/ 484018 h 2408442"/>
              <a:gd name="connsiteX4" fmla="*/ 4247850 w 4606439"/>
              <a:gd name="connsiteY4" fmla="*/ 496047 h 2408442"/>
              <a:gd name="connsiteX5" fmla="*/ 4591084 w 4606439"/>
              <a:gd name="connsiteY5" fmla="*/ 1099595 h 2408442"/>
              <a:gd name="connsiteX6" fmla="*/ 4606439 w 4606439"/>
              <a:gd name="connsiteY6" fmla="*/ 2408442 h 2408442"/>
              <a:gd name="connsiteX7" fmla="*/ 0 w 4606439"/>
              <a:gd name="connsiteY7" fmla="*/ 2384536 h 2408442"/>
              <a:gd name="connsiteX8" fmla="*/ 180447 w 4606439"/>
              <a:gd name="connsiteY8" fmla="*/ 1488064 h 2408442"/>
              <a:gd name="connsiteX9" fmla="*/ 179294 w 4606439"/>
              <a:gd name="connsiteY9" fmla="*/ 0 h 2408442"/>
              <a:gd name="connsiteX0" fmla="*/ 179294 w 4606439"/>
              <a:gd name="connsiteY0" fmla="*/ 0 h 2408442"/>
              <a:gd name="connsiteX1" fmla="*/ 1190471 w 4606439"/>
              <a:gd name="connsiteY1" fmla="*/ 5901 h 2408442"/>
              <a:gd name="connsiteX2" fmla="*/ 1764213 w 4606439"/>
              <a:gd name="connsiteY2" fmla="*/ 472066 h 2408442"/>
              <a:gd name="connsiteX3" fmla="*/ 3037200 w 4606439"/>
              <a:gd name="connsiteY3" fmla="*/ 484018 h 2408442"/>
              <a:gd name="connsiteX4" fmla="*/ 4247850 w 4606439"/>
              <a:gd name="connsiteY4" fmla="*/ 496047 h 2408442"/>
              <a:gd name="connsiteX5" fmla="*/ 4591084 w 4606439"/>
              <a:gd name="connsiteY5" fmla="*/ 1099595 h 2408442"/>
              <a:gd name="connsiteX6" fmla="*/ 4606439 w 4606439"/>
              <a:gd name="connsiteY6" fmla="*/ 2408442 h 2408442"/>
              <a:gd name="connsiteX7" fmla="*/ 0 w 4606439"/>
              <a:gd name="connsiteY7" fmla="*/ 2384536 h 2408442"/>
              <a:gd name="connsiteX8" fmla="*/ 180447 w 4606439"/>
              <a:gd name="connsiteY8" fmla="*/ 1488064 h 2408442"/>
              <a:gd name="connsiteX9" fmla="*/ 174470 w 4606439"/>
              <a:gd name="connsiteY9" fmla="*/ 729053 h 2408442"/>
              <a:gd name="connsiteX10" fmla="*/ 179294 w 4606439"/>
              <a:gd name="connsiteY10" fmla="*/ 0 h 2408442"/>
              <a:gd name="connsiteX0" fmla="*/ 202048 w 4629193"/>
              <a:gd name="connsiteY0" fmla="*/ 0 h 2408442"/>
              <a:gd name="connsiteX1" fmla="*/ 1213225 w 4629193"/>
              <a:gd name="connsiteY1" fmla="*/ 5901 h 2408442"/>
              <a:gd name="connsiteX2" fmla="*/ 1786967 w 4629193"/>
              <a:gd name="connsiteY2" fmla="*/ 472066 h 2408442"/>
              <a:gd name="connsiteX3" fmla="*/ 3059954 w 4629193"/>
              <a:gd name="connsiteY3" fmla="*/ 484018 h 2408442"/>
              <a:gd name="connsiteX4" fmla="*/ 4270604 w 4629193"/>
              <a:gd name="connsiteY4" fmla="*/ 496047 h 2408442"/>
              <a:gd name="connsiteX5" fmla="*/ 4613838 w 4629193"/>
              <a:gd name="connsiteY5" fmla="*/ 1099595 h 2408442"/>
              <a:gd name="connsiteX6" fmla="*/ 4629193 w 4629193"/>
              <a:gd name="connsiteY6" fmla="*/ 2408442 h 2408442"/>
              <a:gd name="connsiteX7" fmla="*/ 22754 w 4629193"/>
              <a:gd name="connsiteY7" fmla="*/ 2384536 h 2408442"/>
              <a:gd name="connsiteX8" fmla="*/ 203201 w 4629193"/>
              <a:gd name="connsiteY8" fmla="*/ 1488064 h 2408442"/>
              <a:gd name="connsiteX9" fmla="*/ 0 w 4629193"/>
              <a:gd name="connsiteY9" fmla="*/ 812723 h 2408442"/>
              <a:gd name="connsiteX10" fmla="*/ 202048 w 4629193"/>
              <a:gd name="connsiteY10" fmla="*/ 0 h 2408442"/>
              <a:gd name="connsiteX0" fmla="*/ 459037 w 4629193"/>
              <a:gd name="connsiteY0" fmla="*/ 0 h 2408442"/>
              <a:gd name="connsiteX1" fmla="*/ 1213225 w 4629193"/>
              <a:gd name="connsiteY1" fmla="*/ 5901 h 2408442"/>
              <a:gd name="connsiteX2" fmla="*/ 1786967 w 4629193"/>
              <a:gd name="connsiteY2" fmla="*/ 472066 h 2408442"/>
              <a:gd name="connsiteX3" fmla="*/ 3059954 w 4629193"/>
              <a:gd name="connsiteY3" fmla="*/ 484018 h 2408442"/>
              <a:gd name="connsiteX4" fmla="*/ 4270604 w 4629193"/>
              <a:gd name="connsiteY4" fmla="*/ 496047 h 2408442"/>
              <a:gd name="connsiteX5" fmla="*/ 4613838 w 4629193"/>
              <a:gd name="connsiteY5" fmla="*/ 1099595 h 2408442"/>
              <a:gd name="connsiteX6" fmla="*/ 4629193 w 4629193"/>
              <a:gd name="connsiteY6" fmla="*/ 2408442 h 2408442"/>
              <a:gd name="connsiteX7" fmla="*/ 22754 w 4629193"/>
              <a:gd name="connsiteY7" fmla="*/ 2384536 h 2408442"/>
              <a:gd name="connsiteX8" fmla="*/ 203201 w 4629193"/>
              <a:gd name="connsiteY8" fmla="*/ 1488064 h 2408442"/>
              <a:gd name="connsiteX9" fmla="*/ 0 w 4629193"/>
              <a:gd name="connsiteY9" fmla="*/ 812723 h 2408442"/>
              <a:gd name="connsiteX10" fmla="*/ 459037 w 4629193"/>
              <a:gd name="connsiteY10" fmla="*/ 0 h 2408442"/>
              <a:gd name="connsiteX0" fmla="*/ 459037 w 4629193"/>
              <a:gd name="connsiteY0" fmla="*/ 3 h 2408445"/>
              <a:gd name="connsiteX1" fmla="*/ 1213225 w 4629193"/>
              <a:gd name="connsiteY1" fmla="*/ 5904 h 2408445"/>
              <a:gd name="connsiteX2" fmla="*/ 1786967 w 4629193"/>
              <a:gd name="connsiteY2" fmla="*/ 472069 h 2408445"/>
              <a:gd name="connsiteX3" fmla="*/ 3059954 w 4629193"/>
              <a:gd name="connsiteY3" fmla="*/ 484021 h 2408445"/>
              <a:gd name="connsiteX4" fmla="*/ 4270604 w 4629193"/>
              <a:gd name="connsiteY4" fmla="*/ 496050 h 2408445"/>
              <a:gd name="connsiteX5" fmla="*/ 4613838 w 4629193"/>
              <a:gd name="connsiteY5" fmla="*/ 1099598 h 2408445"/>
              <a:gd name="connsiteX6" fmla="*/ 4629193 w 4629193"/>
              <a:gd name="connsiteY6" fmla="*/ 2408445 h 2408445"/>
              <a:gd name="connsiteX7" fmla="*/ 22754 w 4629193"/>
              <a:gd name="connsiteY7" fmla="*/ 2384539 h 2408445"/>
              <a:gd name="connsiteX8" fmla="*/ 203201 w 4629193"/>
              <a:gd name="connsiteY8" fmla="*/ 1488067 h 2408445"/>
              <a:gd name="connsiteX9" fmla="*/ 0 w 4629193"/>
              <a:gd name="connsiteY9" fmla="*/ 812726 h 2408445"/>
              <a:gd name="connsiteX10" fmla="*/ 459037 w 4629193"/>
              <a:gd name="connsiteY10" fmla="*/ 3 h 2408445"/>
              <a:gd name="connsiteX0" fmla="*/ 459037 w 4629193"/>
              <a:gd name="connsiteY0" fmla="*/ 0 h 2408442"/>
              <a:gd name="connsiteX1" fmla="*/ 1213225 w 4629193"/>
              <a:gd name="connsiteY1" fmla="*/ 5901 h 2408442"/>
              <a:gd name="connsiteX2" fmla="*/ 1786967 w 4629193"/>
              <a:gd name="connsiteY2" fmla="*/ 472066 h 2408442"/>
              <a:gd name="connsiteX3" fmla="*/ 3059954 w 4629193"/>
              <a:gd name="connsiteY3" fmla="*/ 484018 h 2408442"/>
              <a:gd name="connsiteX4" fmla="*/ 4270604 w 4629193"/>
              <a:gd name="connsiteY4" fmla="*/ 496047 h 2408442"/>
              <a:gd name="connsiteX5" fmla="*/ 4613838 w 4629193"/>
              <a:gd name="connsiteY5" fmla="*/ 1099595 h 2408442"/>
              <a:gd name="connsiteX6" fmla="*/ 4629193 w 4629193"/>
              <a:gd name="connsiteY6" fmla="*/ 2408442 h 2408442"/>
              <a:gd name="connsiteX7" fmla="*/ 22754 w 4629193"/>
              <a:gd name="connsiteY7" fmla="*/ 2384536 h 2408442"/>
              <a:gd name="connsiteX8" fmla="*/ 203201 w 4629193"/>
              <a:gd name="connsiteY8" fmla="*/ 1488064 h 2408442"/>
              <a:gd name="connsiteX9" fmla="*/ 0 w 4629193"/>
              <a:gd name="connsiteY9" fmla="*/ 812723 h 2408442"/>
              <a:gd name="connsiteX10" fmla="*/ 459037 w 4629193"/>
              <a:gd name="connsiteY10" fmla="*/ 0 h 2408442"/>
              <a:gd name="connsiteX0" fmla="*/ 542707 w 4712863"/>
              <a:gd name="connsiteY0" fmla="*/ 55152 h 2463594"/>
              <a:gd name="connsiteX1" fmla="*/ 1296895 w 4712863"/>
              <a:gd name="connsiteY1" fmla="*/ 61053 h 2463594"/>
              <a:gd name="connsiteX2" fmla="*/ 1870637 w 4712863"/>
              <a:gd name="connsiteY2" fmla="*/ 527218 h 2463594"/>
              <a:gd name="connsiteX3" fmla="*/ 3143624 w 4712863"/>
              <a:gd name="connsiteY3" fmla="*/ 539170 h 2463594"/>
              <a:gd name="connsiteX4" fmla="*/ 4354274 w 4712863"/>
              <a:gd name="connsiteY4" fmla="*/ 551199 h 2463594"/>
              <a:gd name="connsiteX5" fmla="*/ 4697508 w 4712863"/>
              <a:gd name="connsiteY5" fmla="*/ 1154747 h 2463594"/>
              <a:gd name="connsiteX6" fmla="*/ 4712863 w 4712863"/>
              <a:gd name="connsiteY6" fmla="*/ 2463594 h 2463594"/>
              <a:gd name="connsiteX7" fmla="*/ 106424 w 4712863"/>
              <a:gd name="connsiteY7" fmla="*/ 2439688 h 2463594"/>
              <a:gd name="connsiteX8" fmla="*/ 286871 w 4712863"/>
              <a:gd name="connsiteY8" fmla="*/ 1543216 h 2463594"/>
              <a:gd name="connsiteX9" fmla="*/ 0 w 4712863"/>
              <a:gd name="connsiteY9" fmla="*/ 820064 h 2463594"/>
              <a:gd name="connsiteX10" fmla="*/ 542707 w 4712863"/>
              <a:gd name="connsiteY10" fmla="*/ 55152 h 2463594"/>
              <a:gd name="connsiteX0" fmla="*/ 542707 w 4712863"/>
              <a:gd name="connsiteY0" fmla="*/ 0 h 2408442"/>
              <a:gd name="connsiteX1" fmla="*/ 1296895 w 4712863"/>
              <a:gd name="connsiteY1" fmla="*/ 5901 h 2408442"/>
              <a:gd name="connsiteX2" fmla="*/ 1870637 w 4712863"/>
              <a:gd name="connsiteY2" fmla="*/ 472066 h 2408442"/>
              <a:gd name="connsiteX3" fmla="*/ 3143624 w 4712863"/>
              <a:gd name="connsiteY3" fmla="*/ 484018 h 2408442"/>
              <a:gd name="connsiteX4" fmla="*/ 4354274 w 4712863"/>
              <a:gd name="connsiteY4" fmla="*/ 496047 h 2408442"/>
              <a:gd name="connsiteX5" fmla="*/ 4697508 w 4712863"/>
              <a:gd name="connsiteY5" fmla="*/ 1099595 h 2408442"/>
              <a:gd name="connsiteX6" fmla="*/ 4712863 w 4712863"/>
              <a:gd name="connsiteY6" fmla="*/ 2408442 h 2408442"/>
              <a:gd name="connsiteX7" fmla="*/ 106424 w 4712863"/>
              <a:gd name="connsiteY7" fmla="*/ 2384536 h 2408442"/>
              <a:gd name="connsiteX8" fmla="*/ 286871 w 4712863"/>
              <a:gd name="connsiteY8" fmla="*/ 1488064 h 2408442"/>
              <a:gd name="connsiteX9" fmla="*/ 0 w 4712863"/>
              <a:gd name="connsiteY9" fmla="*/ 764912 h 2408442"/>
              <a:gd name="connsiteX10" fmla="*/ 542707 w 4712863"/>
              <a:gd name="connsiteY10" fmla="*/ 0 h 2408442"/>
              <a:gd name="connsiteX0" fmla="*/ 542707 w 4712863"/>
              <a:gd name="connsiteY0" fmla="*/ 0 h 2408442"/>
              <a:gd name="connsiteX1" fmla="*/ 1296895 w 4712863"/>
              <a:gd name="connsiteY1" fmla="*/ 5901 h 2408442"/>
              <a:gd name="connsiteX2" fmla="*/ 1870637 w 4712863"/>
              <a:gd name="connsiteY2" fmla="*/ 472066 h 2408442"/>
              <a:gd name="connsiteX3" fmla="*/ 3143624 w 4712863"/>
              <a:gd name="connsiteY3" fmla="*/ 484018 h 2408442"/>
              <a:gd name="connsiteX4" fmla="*/ 4354274 w 4712863"/>
              <a:gd name="connsiteY4" fmla="*/ 496047 h 2408442"/>
              <a:gd name="connsiteX5" fmla="*/ 4697508 w 4712863"/>
              <a:gd name="connsiteY5" fmla="*/ 1099595 h 2408442"/>
              <a:gd name="connsiteX6" fmla="*/ 4712863 w 4712863"/>
              <a:gd name="connsiteY6" fmla="*/ 2408442 h 2408442"/>
              <a:gd name="connsiteX7" fmla="*/ 106424 w 4712863"/>
              <a:gd name="connsiteY7" fmla="*/ 2384536 h 2408442"/>
              <a:gd name="connsiteX8" fmla="*/ 286871 w 4712863"/>
              <a:gd name="connsiteY8" fmla="*/ 1488064 h 2408442"/>
              <a:gd name="connsiteX9" fmla="*/ 0 w 4712863"/>
              <a:gd name="connsiteY9" fmla="*/ 764912 h 2408442"/>
              <a:gd name="connsiteX10" fmla="*/ 542707 w 4712863"/>
              <a:gd name="connsiteY10" fmla="*/ 0 h 2408442"/>
              <a:gd name="connsiteX0" fmla="*/ 572590 w 4742746"/>
              <a:gd name="connsiteY0" fmla="*/ 53825 h 2462267"/>
              <a:gd name="connsiteX1" fmla="*/ 1326778 w 4742746"/>
              <a:gd name="connsiteY1" fmla="*/ 59726 h 2462267"/>
              <a:gd name="connsiteX2" fmla="*/ 1900520 w 4742746"/>
              <a:gd name="connsiteY2" fmla="*/ 525891 h 2462267"/>
              <a:gd name="connsiteX3" fmla="*/ 3173507 w 4742746"/>
              <a:gd name="connsiteY3" fmla="*/ 537843 h 2462267"/>
              <a:gd name="connsiteX4" fmla="*/ 4384157 w 4742746"/>
              <a:gd name="connsiteY4" fmla="*/ 549872 h 2462267"/>
              <a:gd name="connsiteX5" fmla="*/ 4727391 w 4742746"/>
              <a:gd name="connsiteY5" fmla="*/ 1153420 h 2462267"/>
              <a:gd name="connsiteX6" fmla="*/ 4742746 w 4742746"/>
              <a:gd name="connsiteY6" fmla="*/ 2462267 h 2462267"/>
              <a:gd name="connsiteX7" fmla="*/ 136307 w 4742746"/>
              <a:gd name="connsiteY7" fmla="*/ 2438361 h 2462267"/>
              <a:gd name="connsiteX8" fmla="*/ 316754 w 4742746"/>
              <a:gd name="connsiteY8" fmla="*/ 1541889 h 2462267"/>
              <a:gd name="connsiteX9" fmla="*/ 0 w 4742746"/>
              <a:gd name="connsiteY9" fmla="*/ 800808 h 2462267"/>
              <a:gd name="connsiteX10" fmla="*/ 572590 w 4742746"/>
              <a:gd name="connsiteY10" fmla="*/ 53825 h 2462267"/>
              <a:gd name="connsiteX0" fmla="*/ 572590 w 4742746"/>
              <a:gd name="connsiteY0" fmla="*/ 0 h 2408442"/>
              <a:gd name="connsiteX1" fmla="*/ 1326778 w 4742746"/>
              <a:gd name="connsiteY1" fmla="*/ 5901 h 2408442"/>
              <a:gd name="connsiteX2" fmla="*/ 1900520 w 4742746"/>
              <a:gd name="connsiteY2" fmla="*/ 472066 h 2408442"/>
              <a:gd name="connsiteX3" fmla="*/ 3173507 w 4742746"/>
              <a:gd name="connsiteY3" fmla="*/ 484018 h 2408442"/>
              <a:gd name="connsiteX4" fmla="*/ 4384157 w 4742746"/>
              <a:gd name="connsiteY4" fmla="*/ 496047 h 2408442"/>
              <a:gd name="connsiteX5" fmla="*/ 4727391 w 4742746"/>
              <a:gd name="connsiteY5" fmla="*/ 1099595 h 2408442"/>
              <a:gd name="connsiteX6" fmla="*/ 4742746 w 4742746"/>
              <a:gd name="connsiteY6" fmla="*/ 2408442 h 2408442"/>
              <a:gd name="connsiteX7" fmla="*/ 136307 w 4742746"/>
              <a:gd name="connsiteY7" fmla="*/ 2384536 h 2408442"/>
              <a:gd name="connsiteX8" fmla="*/ 316754 w 4742746"/>
              <a:gd name="connsiteY8" fmla="*/ 1488064 h 2408442"/>
              <a:gd name="connsiteX9" fmla="*/ 0 w 4742746"/>
              <a:gd name="connsiteY9" fmla="*/ 746983 h 2408442"/>
              <a:gd name="connsiteX10" fmla="*/ 572590 w 4742746"/>
              <a:gd name="connsiteY10" fmla="*/ 0 h 2408442"/>
              <a:gd name="connsiteX0" fmla="*/ 572590 w 4742746"/>
              <a:gd name="connsiteY0" fmla="*/ 0 h 2408442"/>
              <a:gd name="connsiteX1" fmla="*/ 1326778 w 4742746"/>
              <a:gd name="connsiteY1" fmla="*/ 5901 h 2408442"/>
              <a:gd name="connsiteX2" fmla="*/ 1900520 w 4742746"/>
              <a:gd name="connsiteY2" fmla="*/ 472066 h 2408442"/>
              <a:gd name="connsiteX3" fmla="*/ 3173507 w 4742746"/>
              <a:gd name="connsiteY3" fmla="*/ 484018 h 2408442"/>
              <a:gd name="connsiteX4" fmla="*/ 4384157 w 4742746"/>
              <a:gd name="connsiteY4" fmla="*/ 496047 h 2408442"/>
              <a:gd name="connsiteX5" fmla="*/ 4727391 w 4742746"/>
              <a:gd name="connsiteY5" fmla="*/ 1099595 h 2408442"/>
              <a:gd name="connsiteX6" fmla="*/ 4742746 w 4742746"/>
              <a:gd name="connsiteY6" fmla="*/ 2408442 h 2408442"/>
              <a:gd name="connsiteX7" fmla="*/ 136307 w 4742746"/>
              <a:gd name="connsiteY7" fmla="*/ 2384536 h 2408442"/>
              <a:gd name="connsiteX8" fmla="*/ 316754 w 4742746"/>
              <a:gd name="connsiteY8" fmla="*/ 1488064 h 2408442"/>
              <a:gd name="connsiteX9" fmla="*/ 0 w 4742746"/>
              <a:gd name="connsiteY9" fmla="*/ 746983 h 2408442"/>
              <a:gd name="connsiteX10" fmla="*/ 572590 w 4742746"/>
              <a:gd name="connsiteY10" fmla="*/ 0 h 2408442"/>
              <a:gd name="connsiteX0" fmla="*/ 572590 w 4742746"/>
              <a:gd name="connsiteY0" fmla="*/ 0 h 2408442"/>
              <a:gd name="connsiteX1" fmla="*/ 1326778 w 4742746"/>
              <a:gd name="connsiteY1" fmla="*/ 5901 h 2408442"/>
              <a:gd name="connsiteX2" fmla="*/ 1900520 w 4742746"/>
              <a:gd name="connsiteY2" fmla="*/ 472066 h 2408442"/>
              <a:gd name="connsiteX3" fmla="*/ 3173507 w 4742746"/>
              <a:gd name="connsiteY3" fmla="*/ 484018 h 2408442"/>
              <a:gd name="connsiteX4" fmla="*/ 4384157 w 4742746"/>
              <a:gd name="connsiteY4" fmla="*/ 496047 h 2408442"/>
              <a:gd name="connsiteX5" fmla="*/ 4727391 w 4742746"/>
              <a:gd name="connsiteY5" fmla="*/ 1099595 h 2408442"/>
              <a:gd name="connsiteX6" fmla="*/ 4742746 w 4742746"/>
              <a:gd name="connsiteY6" fmla="*/ 2408442 h 2408442"/>
              <a:gd name="connsiteX7" fmla="*/ 136307 w 4742746"/>
              <a:gd name="connsiteY7" fmla="*/ 2384536 h 2408442"/>
              <a:gd name="connsiteX8" fmla="*/ 113554 w 4742746"/>
              <a:gd name="connsiteY8" fmla="*/ 1482088 h 2408442"/>
              <a:gd name="connsiteX9" fmla="*/ 0 w 4742746"/>
              <a:gd name="connsiteY9" fmla="*/ 746983 h 2408442"/>
              <a:gd name="connsiteX10" fmla="*/ 572590 w 4742746"/>
              <a:gd name="connsiteY10" fmla="*/ 0 h 2408442"/>
              <a:gd name="connsiteX0" fmla="*/ 846728 w 5016884"/>
              <a:gd name="connsiteY0" fmla="*/ 0 h 2408442"/>
              <a:gd name="connsiteX1" fmla="*/ 1600916 w 5016884"/>
              <a:gd name="connsiteY1" fmla="*/ 5901 h 2408442"/>
              <a:gd name="connsiteX2" fmla="*/ 2174658 w 5016884"/>
              <a:gd name="connsiteY2" fmla="*/ 472066 h 2408442"/>
              <a:gd name="connsiteX3" fmla="*/ 3447645 w 5016884"/>
              <a:gd name="connsiteY3" fmla="*/ 484018 h 2408442"/>
              <a:gd name="connsiteX4" fmla="*/ 4658295 w 5016884"/>
              <a:gd name="connsiteY4" fmla="*/ 496047 h 2408442"/>
              <a:gd name="connsiteX5" fmla="*/ 5001529 w 5016884"/>
              <a:gd name="connsiteY5" fmla="*/ 1099595 h 2408442"/>
              <a:gd name="connsiteX6" fmla="*/ 5016884 w 5016884"/>
              <a:gd name="connsiteY6" fmla="*/ 2408442 h 2408442"/>
              <a:gd name="connsiteX7" fmla="*/ 410445 w 5016884"/>
              <a:gd name="connsiteY7" fmla="*/ 2384536 h 2408442"/>
              <a:gd name="connsiteX8" fmla="*/ 274138 w 5016884"/>
              <a:gd name="connsiteY8" fmla="*/ 746983 h 2408442"/>
              <a:gd name="connsiteX9" fmla="*/ 846728 w 5016884"/>
              <a:gd name="connsiteY9" fmla="*/ 0 h 2408442"/>
              <a:gd name="connsiteX0" fmla="*/ 572590 w 4742746"/>
              <a:gd name="connsiteY0" fmla="*/ 0 h 2408442"/>
              <a:gd name="connsiteX1" fmla="*/ 1326778 w 4742746"/>
              <a:gd name="connsiteY1" fmla="*/ 5901 h 2408442"/>
              <a:gd name="connsiteX2" fmla="*/ 1900520 w 4742746"/>
              <a:gd name="connsiteY2" fmla="*/ 472066 h 2408442"/>
              <a:gd name="connsiteX3" fmla="*/ 3173507 w 4742746"/>
              <a:gd name="connsiteY3" fmla="*/ 484018 h 2408442"/>
              <a:gd name="connsiteX4" fmla="*/ 4384157 w 4742746"/>
              <a:gd name="connsiteY4" fmla="*/ 496047 h 2408442"/>
              <a:gd name="connsiteX5" fmla="*/ 4727391 w 4742746"/>
              <a:gd name="connsiteY5" fmla="*/ 1099595 h 2408442"/>
              <a:gd name="connsiteX6" fmla="*/ 4742746 w 4742746"/>
              <a:gd name="connsiteY6" fmla="*/ 2408442 h 2408442"/>
              <a:gd name="connsiteX7" fmla="*/ 136307 w 4742746"/>
              <a:gd name="connsiteY7" fmla="*/ 2384536 h 2408442"/>
              <a:gd name="connsiteX8" fmla="*/ 0 w 4742746"/>
              <a:gd name="connsiteY8" fmla="*/ 746983 h 2408442"/>
              <a:gd name="connsiteX9" fmla="*/ 572590 w 4742746"/>
              <a:gd name="connsiteY9" fmla="*/ 0 h 2408442"/>
              <a:gd name="connsiteX0" fmla="*/ 436283 w 4606439"/>
              <a:gd name="connsiteY0" fmla="*/ 42763 h 2451205"/>
              <a:gd name="connsiteX1" fmla="*/ 1190471 w 4606439"/>
              <a:gd name="connsiteY1" fmla="*/ 48664 h 2451205"/>
              <a:gd name="connsiteX2" fmla="*/ 1764213 w 4606439"/>
              <a:gd name="connsiteY2" fmla="*/ 514829 h 2451205"/>
              <a:gd name="connsiteX3" fmla="*/ 3037200 w 4606439"/>
              <a:gd name="connsiteY3" fmla="*/ 526781 h 2451205"/>
              <a:gd name="connsiteX4" fmla="*/ 4247850 w 4606439"/>
              <a:gd name="connsiteY4" fmla="*/ 538810 h 2451205"/>
              <a:gd name="connsiteX5" fmla="*/ 4591084 w 4606439"/>
              <a:gd name="connsiteY5" fmla="*/ 1142358 h 2451205"/>
              <a:gd name="connsiteX6" fmla="*/ 4606439 w 4606439"/>
              <a:gd name="connsiteY6" fmla="*/ 2451205 h 2451205"/>
              <a:gd name="connsiteX7" fmla="*/ 0 w 4606439"/>
              <a:gd name="connsiteY7" fmla="*/ 2427299 h 2451205"/>
              <a:gd name="connsiteX8" fmla="*/ 13105 w 4606439"/>
              <a:gd name="connsiteY8" fmla="*/ 640334 h 2451205"/>
              <a:gd name="connsiteX9" fmla="*/ 436283 w 4606439"/>
              <a:gd name="connsiteY9" fmla="*/ 42763 h 2451205"/>
              <a:gd name="connsiteX0" fmla="*/ 436283 w 4606439"/>
              <a:gd name="connsiteY0" fmla="*/ 0 h 2408442"/>
              <a:gd name="connsiteX1" fmla="*/ 1190471 w 4606439"/>
              <a:gd name="connsiteY1" fmla="*/ 5901 h 2408442"/>
              <a:gd name="connsiteX2" fmla="*/ 1764213 w 4606439"/>
              <a:gd name="connsiteY2" fmla="*/ 472066 h 2408442"/>
              <a:gd name="connsiteX3" fmla="*/ 3037200 w 4606439"/>
              <a:gd name="connsiteY3" fmla="*/ 484018 h 2408442"/>
              <a:gd name="connsiteX4" fmla="*/ 4247850 w 4606439"/>
              <a:gd name="connsiteY4" fmla="*/ 496047 h 2408442"/>
              <a:gd name="connsiteX5" fmla="*/ 4591084 w 4606439"/>
              <a:gd name="connsiteY5" fmla="*/ 1099595 h 2408442"/>
              <a:gd name="connsiteX6" fmla="*/ 4606439 w 4606439"/>
              <a:gd name="connsiteY6" fmla="*/ 2408442 h 2408442"/>
              <a:gd name="connsiteX7" fmla="*/ 0 w 4606439"/>
              <a:gd name="connsiteY7" fmla="*/ 2384536 h 2408442"/>
              <a:gd name="connsiteX8" fmla="*/ 13105 w 4606439"/>
              <a:gd name="connsiteY8" fmla="*/ 597571 h 2408442"/>
              <a:gd name="connsiteX9" fmla="*/ 436283 w 4606439"/>
              <a:gd name="connsiteY9" fmla="*/ 0 h 2408442"/>
              <a:gd name="connsiteX0" fmla="*/ 436283 w 4606439"/>
              <a:gd name="connsiteY0" fmla="*/ 0 h 2408442"/>
              <a:gd name="connsiteX1" fmla="*/ 1190471 w 4606439"/>
              <a:gd name="connsiteY1" fmla="*/ 5901 h 2408442"/>
              <a:gd name="connsiteX2" fmla="*/ 1764213 w 4606439"/>
              <a:gd name="connsiteY2" fmla="*/ 472066 h 2408442"/>
              <a:gd name="connsiteX3" fmla="*/ 3037200 w 4606439"/>
              <a:gd name="connsiteY3" fmla="*/ 484018 h 2408442"/>
              <a:gd name="connsiteX4" fmla="*/ 4247850 w 4606439"/>
              <a:gd name="connsiteY4" fmla="*/ 496047 h 2408442"/>
              <a:gd name="connsiteX5" fmla="*/ 4591084 w 4606439"/>
              <a:gd name="connsiteY5" fmla="*/ 1099595 h 2408442"/>
              <a:gd name="connsiteX6" fmla="*/ 4606439 w 4606439"/>
              <a:gd name="connsiteY6" fmla="*/ 2408442 h 2408442"/>
              <a:gd name="connsiteX7" fmla="*/ 0 w 4606439"/>
              <a:gd name="connsiteY7" fmla="*/ 2384536 h 2408442"/>
              <a:gd name="connsiteX8" fmla="*/ 13105 w 4606439"/>
              <a:gd name="connsiteY8" fmla="*/ 597571 h 2408442"/>
              <a:gd name="connsiteX9" fmla="*/ 436283 w 4606439"/>
              <a:gd name="connsiteY9" fmla="*/ 0 h 2408442"/>
              <a:gd name="connsiteX0" fmla="*/ 436283 w 4606439"/>
              <a:gd name="connsiteY0" fmla="*/ 39666 h 2448108"/>
              <a:gd name="connsiteX1" fmla="*/ 1190471 w 4606439"/>
              <a:gd name="connsiteY1" fmla="*/ 45567 h 2448108"/>
              <a:gd name="connsiteX2" fmla="*/ 1764213 w 4606439"/>
              <a:gd name="connsiteY2" fmla="*/ 511732 h 2448108"/>
              <a:gd name="connsiteX3" fmla="*/ 3037200 w 4606439"/>
              <a:gd name="connsiteY3" fmla="*/ 523684 h 2448108"/>
              <a:gd name="connsiteX4" fmla="*/ 4247850 w 4606439"/>
              <a:gd name="connsiteY4" fmla="*/ 535713 h 2448108"/>
              <a:gd name="connsiteX5" fmla="*/ 4591084 w 4606439"/>
              <a:gd name="connsiteY5" fmla="*/ 1139261 h 2448108"/>
              <a:gd name="connsiteX6" fmla="*/ 4606439 w 4606439"/>
              <a:gd name="connsiteY6" fmla="*/ 2448108 h 2448108"/>
              <a:gd name="connsiteX7" fmla="*/ 0 w 4606439"/>
              <a:gd name="connsiteY7" fmla="*/ 2424202 h 2448108"/>
              <a:gd name="connsiteX8" fmla="*/ 13105 w 4606439"/>
              <a:gd name="connsiteY8" fmla="*/ 595402 h 2448108"/>
              <a:gd name="connsiteX9" fmla="*/ 436283 w 4606439"/>
              <a:gd name="connsiteY9" fmla="*/ 39666 h 2448108"/>
              <a:gd name="connsiteX0" fmla="*/ 394447 w 4606439"/>
              <a:gd name="connsiteY0" fmla="*/ 50884 h 2423467"/>
              <a:gd name="connsiteX1" fmla="*/ 1190471 w 4606439"/>
              <a:gd name="connsiteY1" fmla="*/ 20926 h 2423467"/>
              <a:gd name="connsiteX2" fmla="*/ 1764213 w 4606439"/>
              <a:gd name="connsiteY2" fmla="*/ 487091 h 2423467"/>
              <a:gd name="connsiteX3" fmla="*/ 3037200 w 4606439"/>
              <a:gd name="connsiteY3" fmla="*/ 499043 h 2423467"/>
              <a:gd name="connsiteX4" fmla="*/ 4247850 w 4606439"/>
              <a:gd name="connsiteY4" fmla="*/ 511072 h 2423467"/>
              <a:gd name="connsiteX5" fmla="*/ 4591084 w 4606439"/>
              <a:gd name="connsiteY5" fmla="*/ 1114620 h 2423467"/>
              <a:gd name="connsiteX6" fmla="*/ 4606439 w 4606439"/>
              <a:gd name="connsiteY6" fmla="*/ 2423467 h 2423467"/>
              <a:gd name="connsiteX7" fmla="*/ 0 w 4606439"/>
              <a:gd name="connsiteY7" fmla="*/ 2399561 h 2423467"/>
              <a:gd name="connsiteX8" fmla="*/ 13105 w 4606439"/>
              <a:gd name="connsiteY8" fmla="*/ 570761 h 2423467"/>
              <a:gd name="connsiteX9" fmla="*/ 394447 w 4606439"/>
              <a:gd name="connsiteY9" fmla="*/ 50884 h 2423467"/>
              <a:gd name="connsiteX0" fmla="*/ 394447 w 4606439"/>
              <a:gd name="connsiteY0" fmla="*/ 53817 h 2426400"/>
              <a:gd name="connsiteX1" fmla="*/ 1190471 w 4606439"/>
              <a:gd name="connsiteY1" fmla="*/ 23859 h 2426400"/>
              <a:gd name="connsiteX2" fmla="*/ 1764213 w 4606439"/>
              <a:gd name="connsiteY2" fmla="*/ 490024 h 2426400"/>
              <a:gd name="connsiteX3" fmla="*/ 3037200 w 4606439"/>
              <a:gd name="connsiteY3" fmla="*/ 501976 h 2426400"/>
              <a:gd name="connsiteX4" fmla="*/ 4247850 w 4606439"/>
              <a:gd name="connsiteY4" fmla="*/ 514005 h 2426400"/>
              <a:gd name="connsiteX5" fmla="*/ 4591084 w 4606439"/>
              <a:gd name="connsiteY5" fmla="*/ 1117553 h 2426400"/>
              <a:gd name="connsiteX6" fmla="*/ 4606439 w 4606439"/>
              <a:gd name="connsiteY6" fmla="*/ 2426400 h 2426400"/>
              <a:gd name="connsiteX7" fmla="*/ 0 w 4606439"/>
              <a:gd name="connsiteY7" fmla="*/ 2402494 h 2426400"/>
              <a:gd name="connsiteX8" fmla="*/ 37011 w 4606439"/>
              <a:gd name="connsiteY8" fmla="*/ 615529 h 2426400"/>
              <a:gd name="connsiteX9" fmla="*/ 394447 w 4606439"/>
              <a:gd name="connsiteY9" fmla="*/ 53817 h 2426400"/>
              <a:gd name="connsiteX0" fmla="*/ 370541 w 4606439"/>
              <a:gd name="connsiteY0" fmla="*/ 47677 h 2438189"/>
              <a:gd name="connsiteX1" fmla="*/ 1190471 w 4606439"/>
              <a:gd name="connsiteY1" fmla="*/ 35648 h 2438189"/>
              <a:gd name="connsiteX2" fmla="*/ 1764213 w 4606439"/>
              <a:gd name="connsiteY2" fmla="*/ 501813 h 2438189"/>
              <a:gd name="connsiteX3" fmla="*/ 3037200 w 4606439"/>
              <a:gd name="connsiteY3" fmla="*/ 513765 h 2438189"/>
              <a:gd name="connsiteX4" fmla="*/ 4247850 w 4606439"/>
              <a:gd name="connsiteY4" fmla="*/ 525794 h 2438189"/>
              <a:gd name="connsiteX5" fmla="*/ 4591084 w 4606439"/>
              <a:gd name="connsiteY5" fmla="*/ 1129342 h 2438189"/>
              <a:gd name="connsiteX6" fmla="*/ 4606439 w 4606439"/>
              <a:gd name="connsiteY6" fmla="*/ 2438189 h 2438189"/>
              <a:gd name="connsiteX7" fmla="*/ 0 w 4606439"/>
              <a:gd name="connsiteY7" fmla="*/ 2414283 h 2438189"/>
              <a:gd name="connsiteX8" fmla="*/ 37011 w 4606439"/>
              <a:gd name="connsiteY8" fmla="*/ 627318 h 2438189"/>
              <a:gd name="connsiteX9" fmla="*/ 370541 w 4606439"/>
              <a:gd name="connsiteY9" fmla="*/ 47677 h 2438189"/>
              <a:gd name="connsiteX0" fmla="*/ 370541 w 4606439"/>
              <a:gd name="connsiteY0" fmla="*/ 47677 h 2438189"/>
              <a:gd name="connsiteX1" fmla="*/ 1190471 w 4606439"/>
              <a:gd name="connsiteY1" fmla="*/ 35648 h 2438189"/>
              <a:gd name="connsiteX2" fmla="*/ 1764213 w 4606439"/>
              <a:gd name="connsiteY2" fmla="*/ 501813 h 2438189"/>
              <a:gd name="connsiteX3" fmla="*/ 3037200 w 4606439"/>
              <a:gd name="connsiteY3" fmla="*/ 513765 h 2438189"/>
              <a:gd name="connsiteX4" fmla="*/ 4247850 w 4606439"/>
              <a:gd name="connsiteY4" fmla="*/ 525794 h 2438189"/>
              <a:gd name="connsiteX5" fmla="*/ 4591084 w 4606439"/>
              <a:gd name="connsiteY5" fmla="*/ 1129342 h 2438189"/>
              <a:gd name="connsiteX6" fmla="*/ 4606439 w 4606439"/>
              <a:gd name="connsiteY6" fmla="*/ 2438189 h 2438189"/>
              <a:gd name="connsiteX7" fmla="*/ 0 w 4606439"/>
              <a:gd name="connsiteY7" fmla="*/ 2414283 h 2438189"/>
              <a:gd name="connsiteX8" fmla="*/ 37011 w 4606439"/>
              <a:gd name="connsiteY8" fmla="*/ 627318 h 2438189"/>
              <a:gd name="connsiteX9" fmla="*/ 370541 w 4606439"/>
              <a:gd name="connsiteY9" fmla="*/ 47677 h 2438189"/>
              <a:gd name="connsiteX0" fmla="*/ 388471 w 4606439"/>
              <a:gd name="connsiteY0" fmla="*/ 47677 h 2438189"/>
              <a:gd name="connsiteX1" fmla="*/ 1190471 w 4606439"/>
              <a:gd name="connsiteY1" fmla="*/ 35648 h 2438189"/>
              <a:gd name="connsiteX2" fmla="*/ 1764213 w 4606439"/>
              <a:gd name="connsiteY2" fmla="*/ 501813 h 2438189"/>
              <a:gd name="connsiteX3" fmla="*/ 3037200 w 4606439"/>
              <a:gd name="connsiteY3" fmla="*/ 513765 h 2438189"/>
              <a:gd name="connsiteX4" fmla="*/ 4247850 w 4606439"/>
              <a:gd name="connsiteY4" fmla="*/ 525794 h 2438189"/>
              <a:gd name="connsiteX5" fmla="*/ 4591084 w 4606439"/>
              <a:gd name="connsiteY5" fmla="*/ 1129342 h 2438189"/>
              <a:gd name="connsiteX6" fmla="*/ 4606439 w 4606439"/>
              <a:gd name="connsiteY6" fmla="*/ 2438189 h 2438189"/>
              <a:gd name="connsiteX7" fmla="*/ 0 w 4606439"/>
              <a:gd name="connsiteY7" fmla="*/ 2414283 h 2438189"/>
              <a:gd name="connsiteX8" fmla="*/ 37011 w 4606439"/>
              <a:gd name="connsiteY8" fmla="*/ 627318 h 2438189"/>
              <a:gd name="connsiteX9" fmla="*/ 388471 w 4606439"/>
              <a:gd name="connsiteY9" fmla="*/ 47677 h 2438189"/>
              <a:gd name="connsiteX0" fmla="*/ 388471 w 4606439"/>
              <a:gd name="connsiteY0" fmla="*/ 12029 h 2402541"/>
              <a:gd name="connsiteX1" fmla="*/ 1190471 w 4606439"/>
              <a:gd name="connsiteY1" fmla="*/ 0 h 2402541"/>
              <a:gd name="connsiteX2" fmla="*/ 1764213 w 4606439"/>
              <a:gd name="connsiteY2" fmla="*/ 466165 h 2402541"/>
              <a:gd name="connsiteX3" fmla="*/ 3037200 w 4606439"/>
              <a:gd name="connsiteY3" fmla="*/ 478117 h 2402541"/>
              <a:gd name="connsiteX4" fmla="*/ 4247850 w 4606439"/>
              <a:gd name="connsiteY4" fmla="*/ 490146 h 2402541"/>
              <a:gd name="connsiteX5" fmla="*/ 4591084 w 4606439"/>
              <a:gd name="connsiteY5" fmla="*/ 1093694 h 2402541"/>
              <a:gd name="connsiteX6" fmla="*/ 4606439 w 4606439"/>
              <a:gd name="connsiteY6" fmla="*/ 2402541 h 2402541"/>
              <a:gd name="connsiteX7" fmla="*/ 0 w 4606439"/>
              <a:gd name="connsiteY7" fmla="*/ 2378635 h 2402541"/>
              <a:gd name="connsiteX8" fmla="*/ 37011 w 4606439"/>
              <a:gd name="connsiteY8" fmla="*/ 591670 h 2402541"/>
              <a:gd name="connsiteX9" fmla="*/ 388471 w 4606439"/>
              <a:gd name="connsiteY9" fmla="*/ 12029 h 2402541"/>
              <a:gd name="connsiteX0" fmla="*/ 388471 w 4606439"/>
              <a:gd name="connsiteY0" fmla="*/ 76 h 2402541"/>
              <a:gd name="connsiteX1" fmla="*/ 1190471 w 4606439"/>
              <a:gd name="connsiteY1" fmla="*/ 0 h 2402541"/>
              <a:gd name="connsiteX2" fmla="*/ 1764213 w 4606439"/>
              <a:gd name="connsiteY2" fmla="*/ 466165 h 2402541"/>
              <a:gd name="connsiteX3" fmla="*/ 3037200 w 4606439"/>
              <a:gd name="connsiteY3" fmla="*/ 478117 h 2402541"/>
              <a:gd name="connsiteX4" fmla="*/ 4247850 w 4606439"/>
              <a:gd name="connsiteY4" fmla="*/ 490146 h 2402541"/>
              <a:gd name="connsiteX5" fmla="*/ 4591084 w 4606439"/>
              <a:gd name="connsiteY5" fmla="*/ 1093694 h 2402541"/>
              <a:gd name="connsiteX6" fmla="*/ 4606439 w 4606439"/>
              <a:gd name="connsiteY6" fmla="*/ 2402541 h 2402541"/>
              <a:gd name="connsiteX7" fmla="*/ 0 w 4606439"/>
              <a:gd name="connsiteY7" fmla="*/ 2378635 h 2402541"/>
              <a:gd name="connsiteX8" fmla="*/ 37011 w 4606439"/>
              <a:gd name="connsiteY8" fmla="*/ 591670 h 2402541"/>
              <a:gd name="connsiteX9" fmla="*/ 388471 w 4606439"/>
              <a:gd name="connsiteY9" fmla="*/ 76 h 240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6439" h="2402541">
                <a:moveTo>
                  <a:pt x="388471" y="76"/>
                </a:moveTo>
                <a:lnTo>
                  <a:pt x="1190471" y="0"/>
                </a:lnTo>
                <a:lnTo>
                  <a:pt x="1764213" y="466165"/>
                </a:lnTo>
                <a:lnTo>
                  <a:pt x="3037200" y="478117"/>
                </a:lnTo>
                <a:lnTo>
                  <a:pt x="4247850" y="490146"/>
                </a:lnTo>
                <a:cubicBezTo>
                  <a:pt x="4340347" y="673399"/>
                  <a:pt x="4528470" y="904464"/>
                  <a:pt x="4591084" y="1093694"/>
                </a:cubicBezTo>
                <a:cubicBezTo>
                  <a:pt x="4594210" y="1543921"/>
                  <a:pt x="4603313" y="1952314"/>
                  <a:pt x="4606439" y="2402541"/>
                </a:cubicBezTo>
                <a:lnTo>
                  <a:pt x="0" y="2378635"/>
                </a:lnTo>
                <a:cubicBezTo>
                  <a:pt x="4368" y="1782980"/>
                  <a:pt x="32643" y="1187325"/>
                  <a:pt x="37011" y="591670"/>
                </a:cubicBezTo>
                <a:lnTo>
                  <a:pt x="388471" y="76"/>
                </a:lnTo>
                <a:close/>
              </a:path>
            </a:pathLst>
          </a:custGeom>
          <a:solidFill>
            <a:srgbClr val="FCD5B5">
              <a:alpha val="20000"/>
            </a:srgbClr>
          </a:solidFill>
          <a:ln w="12700">
            <a:solidFill>
              <a:srgbClr val="E46C0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4" name="Rectangle 40">
            <a:extLst>
              <a:ext uri="{FF2B5EF4-FFF2-40B4-BE49-F238E27FC236}">
                <a16:creationId xmlns:a16="http://schemas.microsoft.com/office/drawing/2014/main" id="{841BA744-61B9-47E6-AB61-6DF55D18385C}"/>
              </a:ext>
            </a:extLst>
          </p:cNvPr>
          <p:cNvSpPr/>
          <p:nvPr/>
        </p:nvSpPr>
        <p:spPr>
          <a:xfrm>
            <a:off x="202079" y="2068929"/>
            <a:ext cx="2397333" cy="2396178"/>
          </a:xfrm>
          <a:custGeom>
            <a:avLst/>
            <a:gdLst>
              <a:gd name="connsiteX0" fmla="*/ 0 w 2630586"/>
              <a:gd name="connsiteY0" fmla="*/ 0 h 2988412"/>
              <a:gd name="connsiteX1" fmla="*/ 2630586 w 2630586"/>
              <a:gd name="connsiteY1" fmla="*/ 0 h 2988412"/>
              <a:gd name="connsiteX2" fmla="*/ 2630586 w 2630586"/>
              <a:gd name="connsiteY2" fmla="*/ 2988412 h 2988412"/>
              <a:gd name="connsiteX3" fmla="*/ 0 w 2630586"/>
              <a:gd name="connsiteY3" fmla="*/ 2988412 h 2988412"/>
              <a:gd name="connsiteX4" fmla="*/ 0 w 2630586"/>
              <a:gd name="connsiteY4" fmla="*/ 0 h 2988412"/>
              <a:gd name="connsiteX0" fmla="*/ 0 w 2640753"/>
              <a:gd name="connsiteY0" fmla="*/ 0 h 2988412"/>
              <a:gd name="connsiteX1" fmla="*/ 2630586 w 2640753"/>
              <a:gd name="connsiteY1" fmla="*/ 0 h 2988412"/>
              <a:gd name="connsiteX2" fmla="*/ 2640753 w 2640753"/>
              <a:gd name="connsiteY2" fmla="*/ 775533 h 2988412"/>
              <a:gd name="connsiteX3" fmla="*/ 2630586 w 2640753"/>
              <a:gd name="connsiteY3" fmla="*/ 2988412 h 2988412"/>
              <a:gd name="connsiteX4" fmla="*/ 0 w 2640753"/>
              <a:gd name="connsiteY4" fmla="*/ 2988412 h 2988412"/>
              <a:gd name="connsiteX5" fmla="*/ 0 w 2640753"/>
              <a:gd name="connsiteY5" fmla="*/ 0 h 2988412"/>
              <a:gd name="connsiteX0" fmla="*/ 0 w 2640753"/>
              <a:gd name="connsiteY0" fmla="*/ 0 h 2988412"/>
              <a:gd name="connsiteX1" fmla="*/ 1078115 w 2640753"/>
              <a:gd name="connsiteY1" fmla="*/ 10049 h 2988412"/>
              <a:gd name="connsiteX2" fmla="*/ 2640753 w 2640753"/>
              <a:gd name="connsiteY2" fmla="*/ 775533 h 2988412"/>
              <a:gd name="connsiteX3" fmla="*/ 2630586 w 2640753"/>
              <a:gd name="connsiteY3" fmla="*/ 2988412 h 2988412"/>
              <a:gd name="connsiteX4" fmla="*/ 0 w 2640753"/>
              <a:gd name="connsiteY4" fmla="*/ 2988412 h 2988412"/>
              <a:gd name="connsiteX5" fmla="*/ 0 w 2640753"/>
              <a:gd name="connsiteY5" fmla="*/ 0 h 2988412"/>
              <a:gd name="connsiteX0" fmla="*/ 0 w 2640753"/>
              <a:gd name="connsiteY0" fmla="*/ 0 h 2988412"/>
              <a:gd name="connsiteX1" fmla="*/ 1078115 w 2640753"/>
              <a:gd name="connsiteY1" fmla="*/ 10049 h 2988412"/>
              <a:gd name="connsiteX2" fmla="*/ 2640753 w 2640753"/>
              <a:gd name="connsiteY2" fmla="*/ 775533 h 2988412"/>
              <a:gd name="connsiteX3" fmla="*/ 2635729 w 2640753"/>
              <a:gd name="connsiteY3" fmla="*/ 1242781 h 2988412"/>
              <a:gd name="connsiteX4" fmla="*/ 2630586 w 2640753"/>
              <a:gd name="connsiteY4" fmla="*/ 2988412 h 2988412"/>
              <a:gd name="connsiteX5" fmla="*/ 0 w 2640753"/>
              <a:gd name="connsiteY5" fmla="*/ 2988412 h 2988412"/>
              <a:gd name="connsiteX6" fmla="*/ 0 w 2640753"/>
              <a:gd name="connsiteY6" fmla="*/ 0 h 2988412"/>
              <a:gd name="connsiteX0" fmla="*/ 0 w 2635731"/>
              <a:gd name="connsiteY0" fmla="*/ 0 h 2988412"/>
              <a:gd name="connsiteX1" fmla="*/ 1078115 w 2635731"/>
              <a:gd name="connsiteY1" fmla="*/ 10049 h 2988412"/>
              <a:gd name="connsiteX2" fmla="*/ 1912247 w 2635731"/>
              <a:gd name="connsiteY2" fmla="*/ 966451 h 2988412"/>
              <a:gd name="connsiteX3" fmla="*/ 2635729 w 2635731"/>
              <a:gd name="connsiteY3" fmla="*/ 1242781 h 2988412"/>
              <a:gd name="connsiteX4" fmla="*/ 2630586 w 2635731"/>
              <a:gd name="connsiteY4" fmla="*/ 2988412 h 2988412"/>
              <a:gd name="connsiteX5" fmla="*/ 0 w 2635731"/>
              <a:gd name="connsiteY5" fmla="*/ 2988412 h 2988412"/>
              <a:gd name="connsiteX6" fmla="*/ 0 w 2635731"/>
              <a:gd name="connsiteY6" fmla="*/ 0 h 2988412"/>
              <a:gd name="connsiteX0" fmla="*/ 0 w 2635731"/>
              <a:gd name="connsiteY0" fmla="*/ 20096 h 3008508"/>
              <a:gd name="connsiteX1" fmla="*/ 1173575 w 2635731"/>
              <a:gd name="connsiteY1" fmla="*/ 0 h 3008508"/>
              <a:gd name="connsiteX2" fmla="*/ 1912247 w 2635731"/>
              <a:gd name="connsiteY2" fmla="*/ 986547 h 3008508"/>
              <a:gd name="connsiteX3" fmla="*/ 2635729 w 2635731"/>
              <a:gd name="connsiteY3" fmla="*/ 1262877 h 3008508"/>
              <a:gd name="connsiteX4" fmla="*/ 2630586 w 2635731"/>
              <a:gd name="connsiteY4" fmla="*/ 3008508 h 3008508"/>
              <a:gd name="connsiteX5" fmla="*/ 0 w 2635731"/>
              <a:gd name="connsiteY5" fmla="*/ 3008508 h 3008508"/>
              <a:gd name="connsiteX6" fmla="*/ 0 w 2635731"/>
              <a:gd name="connsiteY6" fmla="*/ 20096 h 3008508"/>
              <a:gd name="connsiteX0" fmla="*/ 0 w 2635731"/>
              <a:gd name="connsiteY0" fmla="*/ 10047 h 2998459"/>
              <a:gd name="connsiteX1" fmla="*/ 1183624 w 2635731"/>
              <a:gd name="connsiteY1" fmla="*/ 0 h 2998459"/>
              <a:gd name="connsiteX2" fmla="*/ 1912247 w 2635731"/>
              <a:gd name="connsiteY2" fmla="*/ 976498 h 2998459"/>
              <a:gd name="connsiteX3" fmla="*/ 2635729 w 2635731"/>
              <a:gd name="connsiteY3" fmla="*/ 1252828 h 2998459"/>
              <a:gd name="connsiteX4" fmla="*/ 2630586 w 2635731"/>
              <a:gd name="connsiteY4" fmla="*/ 2998459 h 2998459"/>
              <a:gd name="connsiteX5" fmla="*/ 0 w 2635731"/>
              <a:gd name="connsiteY5" fmla="*/ 2998459 h 2998459"/>
              <a:gd name="connsiteX6" fmla="*/ 0 w 2635731"/>
              <a:gd name="connsiteY6" fmla="*/ 10047 h 2998459"/>
              <a:gd name="connsiteX0" fmla="*/ 0 w 2635731"/>
              <a:gd name="connsiteY0" fmla="*/ 0 h 2988412"/>
              <a:gd name="connsiteX1" fmla="*/ 1188648 w 2635731"/>
              <a:gd name="connsiteY1" fmla="*/ 5025 h 2988412"/>
              <a:gd name="connsiteX2" fmla="*/ 1912247 w 2635731"/>
              <a:gd name="connsiteY2" fmla="*/ 966451 h 2988412"/>
              <a:gd name="connsiteX3" fmla="*/ 2635729 w 2635731"/>
              <a:gd name="connsiteY3" fmla="*/ 1242781 h 2988412"/>
              <a:gd name="connsiteX4" fmla="*/ 2630586 w 2635731"/>
              <a:gd name="connsiteY4" fmla="*/ 2988412 h 2988412"/>
              <a:gd name="connsiteX5" fmla="*/ 0 w 2635731"/>
              <a:gd name="connsiteY5" fmla="*/ 2988412 h 2988412"/>
              <a:gd name="connsiteX6" fmla="*/ 0 w 2635731"/>
              <a:gd name="connsiteY6" fmla="*/ 0 h 2988412"/>
              <a:gd name="connsiteX0" fmla="*/ 0 w 2630635"/>
              <a:gd name="connsiteY0" fmla="*/ 0 h 2988412"/>
              <a:gd name="connsiteX1" fmla="*/ 1188648 w 2630635"/>
              <a:gd name="connsiteY1" fmla="*/ 5025 h 2988412"/>
              <a:gd name="connsiteX2" fmla="*/ 1912247 w 2630635"/>
              <a:gd name="connsiteY2" fmla="*/ 966451 h 2988412"/>
              <a:gd name="connsiteX3" fmla="*/ 2590512 w 2630635"/>
              <a:gd name="connsiteY3" fmla="*/ 2101915 h 2988412"/>
              <a:gd name="connsiteX4" fmla="*/ 2630586 w 2630635"/>
              <a:gd name="connsiteY4" fmla="*/ 2988412 h 2988412"/>
              <a:gd name="connsiteX5" fmla="*/ 0 w 2630635"/>
              <a:gd name="connsiteY5" fmla="*/ 2988412 h 2988412"/>
              <a:gd name="connsiteX6" fmla="*/ 0 w 2630635"/>
              <a:gd name="connsiteY6" fmla="*/ 0 h 2988412"/>
              <a:gd name="connsiteX0" fmla="*/ 0 w 2826977"/>
              <a:gd name="connsiteY0" fmla="*/ 0 h 2988412"/>
              <a:gd name="connsiteX1" fmla="*/ 1188648 w 2826977"/>
              <a:gd name="connsiteY1" fmla="*/ 5025 h 2988412"/>
              <a:gd name="connsiteX2" fmla="*/ 1912247 w 2826977"/>
              <a:gd name="connsiteY2" fmla="*/ 966451 h 2988412"/>
              <a:gd name="connsiteX3" fmla="*/ 2590512 w 2826977"/>
              <a:gd name="connsiteY3" fmla="*/ 2101915 h 2988412"/>
              <a:gd name="connsiteX4" fmla="*/ 2630705 w 2826977"/>
              <a:gd name="connsiteY4" fmla="*/ 2795250 h 2988412"/>
              <a:gd name="connsiteX5" fmla="*/ 2630586 w 2826977"/>
              <a:gd name="connsiteY5" fmla="*/ 2988412 h 2988412"/>
              <a:gd name="connsiteX6" fmla="*/ 0 w 2826977"/>
              <a:gd name="connsiteY6" fmla="*/ 2988412 h 2988412"/>
              <a:gd name="connsiteX7" fmla="*/ 0 w 2826977"/>
              <a:gd name="connsiteY7" fmla="*/ 0 h 2988412"/>
              <a:gd name="connsiteX0" fmla="*/ 0 w 2826977"/>
              <a:gd name="connsiteY0" fmla="*/ 0 h 2988412"/>
              <a:gd name="connsiteX1" fmla="*/ 1188648 w 2826977"/>
              <a:gd name="connsiteY1" fmla="*/ 5025 h 2988412"/>
              <a:gd name="connsiteX2" fmla="*/ 1912247 w 2826977"/>
              <a:gd name="connsiteY2" fmla="*/ 966451 h 2988412"/>
              <a:gd name="connsiteX3" fmla="*/ 2590512 w 2826977"/>
              <a:gd name="connsiteY3" fmla="*/ 2101915 h 2988412"/>
              <a:gd name="connsiteX4" fmla="*/ 2630705 w 2826977"/>
              <a:gd name="connsiteY4" fmla="*/ 2795250 h 2988412"/>
              <a:gd name="connsiteX5" fmla="*/ 2630586 w 2826977"/>
              <a:gd name="connsiteY5" fmla="*/ 2988412 h 2988412"/>
              <a:gd name="connsiteX6" fmla="*/ 0 w 2826977"/>
              <a:gd name="connsiteY6" fmla="*/ 2988412 h 2988412"/>
              <a:gd name="connsiteX7" fmla="*/ 0 w 2826977"/>
              <a:gd name="connsiteY7" fmla="*/ 0 h 2988412"/>
              <a:gd name="connsiteX0" fmla="*/ 0 w 2826977"/>
              <a:gd name="connsiteY0" fmla="*/ 0 h 2988412"/>
              <a:gd name="connsiteX1" fmla="*/ 1188648 w 2826977"/>
              <a:gd name="connsiteY1" fmla="*/ 5025 h 2988412"/>
              <a:gd name="connsiteX2" fmla="*/ 1912247 w 2826977"/>
              <a:gd name="connsiteY2" fmla="*/ 966451 h 2988412"/>
              <a:gd name="connsiteX3" fmla="*/ 2590512 w 2826977"/>
              <a:gd name="connsiteY3" fmla="*/ 2101915 h 2988412"/>
              <a:gd name="connsiteX4" fmla="*/ 2630705 w 2826977"/>
              <a:gd name="connsiteY4" fmla="*/ 2795250 h 2988412"/>
              <a:gd name="connsiteX5" fmla="*/ 2630586 w 2826977"/>
              <a:gd name="connsiteY5" fmla="*/ 2988412 h 2988412"/>
              <a:gd name="connsiteX6" fmla="*/ 0 w 2826977"/>
              <a:gd name="connsiteY6" fmla="*/ 2988412 h 2988412"/>
              <a:gd name="connsiteX7" fmla="*/ 0 w 2826977"/>
              <a:gd name="connsiteY7" fmla="*/ 0 h 2988412"/>
              <a:gd name="connsiteX0" fmla="*/ 0 w 2826977"/>
              <a:gd name="connsiteY0" fmla="*/ 0 h 2988412"/>
              <a:gd name="connsiteX1" fmla="*/ 1188648 w 2826977"/>
              <a:gd name="connsiteY1" fmla="*/ 5025 h 2988412"/>
              <a:gd name="connsiteX2" fmla="*/ 1912247 w 2826977"/>
              <a:gd name="connsiteY2" fmla="*/ 966451 h 2988412"/>
              <a:gd name="connsiteX3" fmla="*/ 2615633 w 2826977"/>
              <a:gd name="connsiteY3" fmla="*/ 2061722 h 2988412"/>
              <a:gd name="connsiteX4" fmla="*/ 2630705 w 2826977"/>
              <a:gd name="connsiteY4" fmla="*/ 2795250 h 2988412"/>
              <a:gd name="connsiteX5" fmla="*/ 2630586 w 2826977"/>
              <a:gd name="connsiteY5" fmla="*/ 2988412 h 2988412"/>
              <a:gd name="connsiteX6" fmla="*/ 0 w 2826977"/>
              <a:gd name="connsiteY6" fmla="*/ 2988412 h 2988412"/>
              <a:gd name="connsiteX7" fmla="*/ 0 w 2826977"/>
              <a:gd name="connsiteY7" fmla="*/ 0 h 2988412"/>
              <a:gd name="connsiteX0" fmla="*/ 0 w 2826977"/>
              <a:gd name="connsiteY0" fmla="*/ 0 h 2988412"/>
              <a:gd name="connsiteX1" fmla="*/ 1188648 w 2826977"/>
              <a:gd name="connsiteY1" fmla="*/ 5025 h 2988412"/>
              <a:gd name="connsiteX2" fmla="*/ 1912247 w 2826977"/>
              <a:gd name="connsiteY2" fmla="*/ 966451 h 2988412"/>
              <a:gd name="connsiteX3" fmla="*/ 2615633 w 2826977"/>
              <a:gd name="connsiteY3" fmla="*/ 2061722 h 2988412"/>
              <a:gd name="connsiteX4" fmla="*/ 2630705 w 2826977"/>
              <a:gd name="connsiteY4" fmla="*/ 2795250 h 2988412"/>
              <a:gd name="connsiteX5" fmla="*/ 2630586 w 2826977"/>
              <a:gd name="connsiteY5" fmla="*/ 2988412 h 2988412"/>
              <a:gd name="connsiteX6" fmla="*/ 0 w 2826977"/>
              <a:gd name="connsiteY6" fmla="*/ 2988412 h 2988412"/>
              <a:gd name="connsiteX7" fmla="*/ 0 w 2826977"/>
              <a:gd name="connsiteY7" fmla="*/ 0 h 2988412"/>
              <a:gd name="connsiteX0" fmla="*/ 0 w 2773036"/>
              <a:gd name="connsiteY0" fmla="*/ 0 h 2988412"/>
              <a:gd name="connsiteX1" fmla="*/ 1188648 w 2773036"/>
              <a:gd name="connsiteY1" fmla="*/ 5025 h 2988412"/>
              <a:gd name="connsiteX2" fmla="*/ 1912247 w 2773036"/>
              <a:gd name="connsiteY2" fmla="*/ 966451 h 2988412"/>
              <a:gd name="connsiteX3" fmla="*/ 2615633 w 2773036"/>
              <a:gd name="connsiteY3" fmla="*/ 2061722 h 2988412"/>
              <a:gd name="connsiteX4" fmla="*/ 2349352 w 2773036"/>
              <a:gd name="connsiteY4" fmla="*/ 2694766 h 2988412"/>
              <a:gd name="connsiteX5" fmla="*/ 2630586 w 2773036"/>
              <a:gd name="connsiteY5" fmla="*/ 2988412 h 2988412"/>
              <a:gd name="connsiteX6" fmla="*/ 0 w 2773036"/>
              <a:gd name="connsiteY6" fmla="*/ 2988412 h 2988412"/>
              <a:gd name="connsiteX7" fmla="*/ 0 w 2773036"/>
              <a:gd name="connsiteY7" fmla="*/ 0 h 2988412"/>
              <a:gd name="connsiteX0" fmla="*/ 0 w 2773036"/>
              <a:gd name="connsiteY0" fmla="*/ 0 h 2988412"/>
              <a:gd name="connsiteX1" fmla="*/ 1188648 w 2773036"/>
              <a:gd name="connsiteY1" fmla="*/ 5025 h 2988412"/>
              <a:gd name="connsiteX2" fmla="*/ 1912247 w 2773036"/>
              <a:gd name="connsiteY2" fmla="*/ 966451 h 2988412"/>
              <a:gd name="connsiteX3" fmla="*/ 2685972 w 2773036"/>
              <a:gd name="connsiteY3" fmla="*/ 2106939 h 2988412"/>
              <a:gd name="connsiteX4" fmla="*/ 2349352 w 2773036"/>
              <a:gd name="connsiteY4" fmla="*/ 2694766 h 2988412"/>
              <a:gd name="connsiteX5" fmla="*/ 2630586 w 2773036"/>
              <a:gd name="connsiteY5" fmla="*/ 2988412 h 2988412"/>
              <a:gd name="connsiteX6" fmla="*/ 0 w 2773036"/>
              <a:gd name="connsiteY6" fmla="*/ 2988412 h 2988412"/>
              <a:gd name="connsiteX7" fmla="*/ 0 w 2773036"/>
              <a:gd name="connsiteY7" fmla="*/ 0 h 2988412"/>
              <a:gd name="connsiteX0" fmla="*/ 0 w 2773036"/>
              <a:gd name="connsiteY0" fmla="*/ 0 h 2988412"/>
              <a:gd name="connsiteX1" fmla="*/ 1188648 w 2773036"/>
              <a:gd name="connsiteY1" fmla="*/ 5025 h 2988412"/>
              <a:gd name="connsiteX2" fmla="*/ 1912247 w 2773036"/>
              <a:gd name="connsiteY2" fmla="*/ 966451 h 2988412"/>
              <a:gd name="connsiteX3" fmla="*/ 2711093 w 2773036"/>
              <a:gd name="connsiteY3" fmla="*/ 2142109 h 2988412"/>
              <a:gd name="connsiteX4" fmla="*/ 2349352 w 2773036"/>
              <a:gd name="connsiteY4" fmla="*/ 2694766 h 2988412"/>
              <a:gd name="connsiteX5" fmla="*/ 2630586 w 2773036"/>
              <a:gd name="connsiteY5" fmla="*/ 2988412 h 2988412"/>
              <a:gd name="connsiteX6" fmla="*/ 0 w 2773036"/>
              <a:gd name="connsiteY6" fmla="*/ 2988412 h 2988412"/>
              <a:gd name="connsiteX7" fmla="*/ 0 w 2773036"/>
              <a:gd name="connsiteY7" fmla="*/ 0 h 2988412"/>
              <a:gd name="connsiteX0" fmla="*/ 0 w 2711093"/>
              <a:gd name="connsiteY0" fmla="*/ 0 h 2988412"/>
              <a:gd name="connsiteX1" fmla="*/ 1188648 w 2711093"/>
              <a:gd name="connsiteY1" fmla="*/ 5025 h 2988412"/>
              <a:gd name="connsiteX2" fmla="*/ 1912247 w 2711093"/>
              <a:gd name="connsiteY2" fmla="*/ 966451 h 2988412"/>
              <a:gd name="connsiteX3" fmla="*/ 2711093 w 2711093"/>
              <a:gd name="connsiteY3" fmla="*/ 2142109 h 2988412"/>
              <a:gd name="connsiteX4" fmla="*/ 2349352 w 2711093"/>
              <a:gd name="connsiteY4" fmla="*/ 2694766 h 2988412"/>
              <a:gd name="connsiteX5" fmla="*/ 2630586 w 2711093"/>
              <a:gd name="connsiteY5" fmla="*/ 2988412 h 2988412"/>
              <a:gd name="connsiteX6" fmla="*/ 0 w 2711093"/>
              <a:gd name="connsiteY6" fmla="*/ 2988412 h 2988412"/>
              <a:gd name="connsiteX7" fmla="*/ 0 w 2711093"/>
              <a:gd name="connsiteY7" fmla="*/ 0 h 2988412"/>
              <a:gd name="connsiteX0" fmla="*/ 0 w 2711093"/>
              <a:gd name="connsiteY0" fmla="*/ 0 h 2998460"/>
              <a:gd name="connsiteX1" fmla="*/ 1188648 w 2711093"/>
              <a:gd name="connsiteY1" fmla="*/ 5025 h 2998460"/>
              <a:gd name="connsiteX2" fmla="*/ 1912247 w 2711093"/>
              <a:gd name="connsiteY2" fmla="*/ 966451 h 2998460"/>
              <a:gd name="connsiteX3" fmla="*/ 2711093 w 2711093"/>
              <a:gd name="connsiteY3" fmla="*/ 2142109 h 2998460"/>
              <a:gd name="connsiteX4" fmla="*/ 2349352 w 2711093"/>
              <a:gd name="connsiteY4" fmla="*/ 2694766 h 2998460"/>
              <a:gd name="connsiteX5" fmla="*/ 2359280 w 2711093"/>
              <a:gd name="connsiteY5" fmla="*/ 2998460 h 2998460"/>
              <a:gd name="connsiteX6" fmla="*/ 0 w 2711093"/>
              <a:gd name="connsiteY6" fmla="*/ 2988412 h 2998460"/>
              <a:gd name="connsiteX7" fmla="*/ 0 w 2711093"/>
              <a:gd name="connsiteY7" fmla="*/ 0 h 2998460"/>
              <a:gd name="connsiteX0" fmla="*/ 0 w 2711093"/>
              <a:gd name="connsiteY0" fmla="*/ 0 h 2998460"/>
              <a:gd name="connsiteX1" fmla="*/ 1188648 w 2711093"/>
              <a:gd name="connsiteY1" fmla="*/ 5025 h 2998460"/>
              <a:gd name="connsiteX2" fmla="*/ 1912247 w 2711093"/>
              <a:gd name="connsiteY2" fmla="*/ 966451 h 2998460"/>
              <a:gd name="connsiteX3" fmla="*/ 2711093 w 2711093"/>
              <a:gd name="connsiteY3" fmla="*/ 2142109 h 2998460"/>
              <a:gd name="connsiteX4" fmla="*/ 2349352 w 2711093"/>
              <a:gd name="connsiteY4" fmla="*/ 2694766 h 2998460"/>
              <a:gd name="connsiteX5" fmla="*/ 2354256 w 2711093"/>
              <a:gd name="connsiteY5" fmla="*/ 2998460 h 2998460"/>
              <a:gd name="connsiteX6" fmla="*/ 0 w 2711093"/>
              <a:gd name="connsiteY6" fmla="*/ 2988412 h 2998460"/>
              <a:gd name="connsiteX7" fmla="*/ 0 w 2711093"/>
              <a:gd name="connsiteY7" fmla="*/ 0 h 2998460"/>
              <a:gd name="connsiteX0" fmla="*/ 0 w 2711093"/>
              <a:gd name="connsiteY0" fmla="*/ 0 h 2998460"/>
              <a:gd name="connsiteX1" fmla="*/ 1188648 w 2711093"/>
              <a:gd name="connsiteY1" fmla="*/ 5025 h 2998460"/>
              <a:gd name="connsiteX2" fmla="*/ 1912247 w 2711093"/>
              <a:gd name="connsiteY2" fmla="*/ 966451 h 2998460"/>
              <a:gd name="connsiteX3" fmla="*/ 2711093 w 2711093"/>
              <a:gd name="connsiteY3" fmla="*/ 2142109 h 2998460"/>
              <a:gd name="connsiteX4" fmla="*/ 2349352 w 2711093"/>
              <a:gd name="connsiteY4" fmla="*/ 2694766 h 2998460"/>
              <a:gd name="connsiteX5" fmla="*/ 2344207 w 2711093"/>
              <a:gd name="connsiteY5" fmla="*/ 2998460 h 2998460"/>
              <a:gd name="connsiteX6" fmla="*/ 0 w 2711093"/>
              <a:gd name="connsiteY6" fmla="*/ 2988412 h 2998460"/>
              <a:gd name="connsiteX7" fmla="*/ 0 w 2711093"/>
              <a:gd name="connsiteY7" fmla="*/ 0 h 299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1093" h="2998460">
                <a:moveTo>
                  <a:pt x="0" y="0"/>
                </a:moveTo>
                <a:lnTo>
                  <a:pt x="1188648" y="5025"/>
                </a:lnTo>
                <a:lnTo>
                  <a:pt x="1912247" y="966451"/>
                </a:lnTo>
                <a:lnTo>
                  <a:pt x="2711093" y="2142109"/>
                </a:lnTo>
                <a:lnTo>
                  <a:pt x="2349352" y="2694766"/>
                </a:lnTo>
                <a:cubicBezTo>
                  <a:pt x="2350987" y="2795997"/>
                  <a:pt x="2342572" y="2897229"/>
                  <a:pt x="2344207" y="2998460"/>
                </a:cubicBezTo>
                <a:lnTo>
                  <a:pt x="0" y="2988412"/>
                </a:lnTo>
                <a:lnTo>
                  <a:pt x="0" y="0"/>
                </a:lnTo>
                <a:close/>
              </a:path>
            </a:pathLst>
          </a:custGeom>
          <a:solidFill>
            <a:srgbClr val="DBEEF4">
              <a:alpha val="20000"/>
            </a:srgbClr>
          </a:solidFill>
          <a:ln w="12700">
            <a:solidFill>
              <a:srgbClr val="31859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a:extLst>
              <a:ext uri="{FF2B5EF4-FFF2-40B4-BE49-F238E27FC236}">
                <a16:creationId xmlns:a16="http://schemas.microsoft.com/office/drawing/2014/main" id="{D378E00C-76CD-41E9-881A-DFBC96605116}"/>
              </a:ext>
            </a:extLst>
          </p:cNvPr>
          <p:cNvSpPr/>
          <p:nvPr/>
        </p:nvSpPr>
        <p:spPr>
          <a:xfrm>
            <a:off x="6060573" y="2120186"/>
            <a:ext cx="2756848" cy="3123092"/>
          </a:xfrm>
          <a:custGeom>
            <a:avLst/>
            <a:gdLst>
              <a:gd name="connsiteX0" fmla="*/ 0 w 3544127"/>
              <a:gd name="connsiteY0" fmla="*/ 0 h 4343400"/>
              <a:gd name="connsiteX1" fmla="*/ 3544127 w 3544127"/>
              <a:gd name="connsiteY1" fmla="*/ 0 h 4343400"/>
              <a:gd name="connsiteX2" fmla="*/ 3544127 w 3544127"/>
              <a:gd name="connsiteY2" fmla="*/ 4343400 h 4343400"/>
              <a:gd name="connsiteX3" fmla="*/ 0 w 3544127"/>
              <a:gd name="connsiteY3" fmla="*/ 4343400 h 4343400"/>
              <a:gd name="connsiteX4" fmla="*/ 0 w 3544127"/>
              <a:gd name="connsiteY4" fmla="*/ 0 h 4343400"/>
              <a:gd name="connsiteX0" fmla="*/ 777922 w 3544127"/>
              <a:gd name="connsiteY0" fmla="*/ 184244 h 4343400"/>
              <a:gd name="connsiteX1" fmla="*/ 3544127 w 3544127"/>
              <a:gd name="connsiteY1" fmla="*/ 0 h 4343400"/>
              <a:gd name="connsiteX2" fmla="*/ 3544127 w 3544127"/>
              <a:gd name="connsiteY2" fmla="*/ 4343400 h 4343400"/>
              <a:gd name="connsiteX3" fmla="*/ 0 w 3544127"/>
              <a:gd name="connsiteY3" fmla="*/ 4343400 h 4343400"/>
              <a:gd name="connsiteX4" fmla="*/ 777922 w 3544127"/>
              <a:gd name="connsiteY4" fmla="*/ 184244 h 4343400"/>
              <a:gd name="connsiteX0" fmla="*/ 777922 w 3544127"/>
              <a:gd name="connsiteY0" fmla="*/ 184244 h 4343400"/>
              <a:gd name="connsiteX1" fmla="*/ 3544127 w 3544127"/>
              <a:gd name="connsiteY1" fmla="*/ 0 h 4343400"/>
              <a:gd name="connsiteX2" fmla="*/ 3544127 w 3544127"/>
              <a:gd name="connsiteY2" fmla="*/ 4343400 h 4343400"/>
              <a:gd name="connsiteX3" fmla="*/ 0 w 3544127"/>
              <a:gd name="connsiteY3" fmla="*/ 4343400 h 4343400"/>
              <a:gd name="connsiteX4" fmla="*/ 618957 w 3544127"/>
              <a:gd name="connsiteY4" fmla="*/ 950794 h 4343400"/>
              <a:gd name="connsiteX5" fmla="*/ 777922 w 3544127"/>
              <a:gd name="connsiteY5" fmla="*/ 184244 h 4343400"/>
              <a:gd name="connsiteX0" fmla="*/ 777922 w 3544127"/>
              <a:gd name="connsiteY0" fmla="*/ 184244 h 4343400"/>
              <a:gd name="connsiteX1" fmla="*/ 3544127 w 3544127"/>
              <a:gd name="connsiteY1" fmla="*/ 0 h 4343400"/>
              <a:gd name="connsiteX2" fmla="*/ 3544127 w 3544127"/>
              <a:gd name="connsiteY2" fmla="*/ 4343400 h 4343400"/>
              <a:gd name="connsiteX3" fmla="*/ 0 w 3544127"/>
              <a:gd name="connsiteY3" fmla="*/ 4343400 h 4343400"/>
              <a:gd name="connsiteX4" fmla="*/ 373297 w 3544127"/>
              <a:gd name="connsiteY4" fmla="*/ 2247331 h 4343400"/>
              <a:gd name="connsiteX5" fmla="*/ 618957 w 3544127"/>
              <a:gd name="connsiteY5" fmla="*/ 950794 h 4343400"/>
              <a:gd name="connsiteX6" fmla="*/ 777922 w 3544127"/>
              <a:gd name="connsiteY6" fmla="*/ 184244 h 4343400"/>
              <a:gd name="connsiteX0" fmla="*/ 777922 w 3544127"/>
              <a:gd name="connsiteY0" fmla="*/ 184244 h 4343400"/>
              <a:gd name="connsiteX1" fmla="*/ 1594772 w 3544127"/>
              <a:gd name="connsiteY1" fmla="*/ 125104 h 4343400"/>
              <a:gd name="connsiteX2" fmla="*/ 3544127 w 3544127"/>
              <a:gd name="connsiteY2" fmla="*/ 0 h 4343400"/>
              <a:gd name="connsiteX3" fmla="*/ 3544127 w 3544127"/>
              <a:gd name="connsiteY3" fmla="*/ 4343400 h 4343400"/>
              <a:gd name="connsiteX4" fmla="*/ 0 w 3544127"/>
              <a:gd name="connsiteY4" fmla="*/ 4343400 h 4343400"/>
              <a:gd name="connsiteX5" fmla="*/ 373297 w 3544127"/>
              <a:gd name="connsiteY5" fmla="*/ 2247331 h 4343400"/>
              <a:gd name="connsiteX6" fmla="*/ 618957 w 3544127"/>
              <a:gd name="connsiteY6" fmla="*/ 950794 h 4343400"/>
              <a:gd name="connsiteX7" fmla="*/ 777922 w 3544127"/>
              <a:gd name="connsiteY7" fmla="*/ 184244 h 4343400"/>
              <a:gd name="connsiteX0" fmla="*/ 777922 w 3544127"/>
              <a:gd name="connsiteY0" fmla="*/ 184244 h 4343400"/>
              <a:gd name="connsiteX1" fmla="*/ 1383232 w 3544127"/>
              <a:gd name="connsiteY1" fmla="*/ 29570 h 4343400"/>
              <a:gd name="connsiteX2" fmla="*/ 3544127 w 3544127"/>
              <a:gd name="connsiteY2" fmla="*/ 0 h 4343400"/>
              <a:gd name="connsiteX3" fmla="*/ 3544127 w 3544127"/>
              <a:gd name="connsiteY3" fmla="*/ 4343400 h 4343400"/>
              <a:gd name="connsiteX4" fmla="*/ 0 w 3544127"/>
              <a:gd name="connsiteY4" fmla="*/ 4343400 h 4343400"/>
              <a:gd name="connsiteX5" fmla="*/ 373297 w 3544127"/>
              <a:gd name="connsiteY5" fmla="*/ 2247331 h 4343400"/>
              <a:gd name="connsiteX6" fmla="*/ 618957 w 3544127"/>
              <a:gd name="connsiteY6" fmla="*/ 950794 h 4343400"/>
              <a:gd name="connsiteX7" fmla="*/ 777922 w 3544127"/>
              <a:gd name="connsiteY7" fmla="*/ 184244 h 4343400"/>
              <a:gd name="connsiteX0" fmla="*/ 1078173 w 3544127"/>
              <a:gd name="connsiteY0" fmla="*/ 382137 h 4343400"/>
              <a:gd name="connsiteX1" fmla="*/ 1383232 w 3544127"/>
              <a:gd name="connsiteY1" fmla="*/ 29570 h 4343400"/>
              <a:gd name="connsiteX2" fmla="*/ 3544127 w 3544127"/>
              <a:gd name="connsiteY2" fmla="*/ 0 h 4343400"/>
              <a:gd name="connsiteX3" fmla="*/ 3544127 w 3544127"/>
              <a:gd name="connsiteY3" fmla="*/ 4343400 h 4343400"/>
              <a:gd name="connsiteX4" fmla="*/ 0 w 3544127"/>
              <a:gd name="connsiteY4" fmla="*/ 4343400 h 4343400"/>
              <a:gd name="connsiteX5" fmla="*/ 373297 w 3544127"/>
              <a:gd name="connsiteY5" fmla="*/ 2247331 h 4343400"/>
              <a:gd name="connsiteX6" fmla="*/ 618957 w 3544127"/>
              <a:gd name="connsiteY6" fmla="*/ 950794 h 4343400"/>
              <a:gd name="connsiteX7" fmla="*/ 1078173 w 3544127"/>
              <a:gd name="connsiteY7" fmla="*/ 382137 h 4343400"/>
              <a:gd name="connsiteX0" fmla="*/ 1078173 w 3544127"/>
              <a:gd name="connsiteY0" fmla="*/ 382137 h 4343400"/>
              <a:gd name="connsiteX1" fmla="*/ 1383232 w 3544127"/>
              <a:gd name="connsiteY1" fmla="*/ 29570 h 4343400"/>
              <a:gd name="connsiteX2" fmla="*/ 3544127 w 3544127"/>
              <a:gd name="connsiteY2" fmla="*/ 0 h 4343400"/>
              <a:gd name="connsiteX3" fmla="*/ 3544127 w 3544127"/>
              <a:gd name="connsiteY3" fmla="*/ 4343400 h 4343400"/>
              <a:gd name="connsiteX4" fmla="*/ 0 w 3544127"/>
              <a:gd name="connsiteY4" fmla="*/ 4343400 h 4343400"/>
              <a:gd name="connsiteX5" fmla="*/ 373297 w 3544127"/>
              <a:gd name="connsiteY5" fmla="*/ 2247331 h 4343400"/>
              <a:gd name="connsiteX6" fmla="*/ 864617 w 3544127"/>
              <a:gd name="connsiteY6" fmla="*/ 1189629 h 4343400"/>
              <a:gd name="connsiteX7" fmla="*/ 1078173 w 3544127"/>
              <a:gd name="connsiteY7" fmla="*/ 382137 h 4343400"/>
              <a:gd name="connsiteX0" fmla="*/ 1153235 w 3544127"/>
              <a:gd name="connsiteY0" fmla="*/ 409432 h 4343400"/>
              <a:gd name="connsiteX1" fmla="*/ 1383232 w 3544127"/>
              <a:gd name="connsiteY1" fmla="*/ 29570 h 4343400"/>
              <a:gd name="connsiteX2" fmla="*/ 3544127 w 3544127"/>
              <a:gd name="connsiteY2" fmla="*/ 0 h 4343400"/>
              <a:gd name="connsiteX3" fmla="*/ 3544127 w 3544127"/>
              <a:gd name="connsiteY3" fmla="*/ 4343400 h 4343400"/>
              <a:gd name="connsiteX4" fmla="*/ 0 w 3544127"/>
              <a:gd name="connsiteY4" fmla="*/ 4343400 h 4343400"/>
              <a:gd name="connsiteX5" fmla="*/ 373297 w 3544127"/>
              <a:gd name="connsiteY5" fmla="*/ 2247331 h 4343400"/>
              <a:gd name="connsiteX6" fmla="*/ 864617 w 3544127"/>
              <a:gd name="connsiteY6" fmla="*/ 1189629 h 4343400"/>
              <a:gd name="connsiteX7" fmla="*/ 1153235 w 3544127"/>
              <a:gd name="connsiteY7" fmla="*/ 409432 h 4343400"/>
              <a:gd name="connsiteX0" fmla="*/ 1168899 w 3559791"/>
              <a:gd name="connsiteY0" fmla="*/ 409432 h 4343400"/>
              <a:gd name="connsiteX1" fmla="*/ 1398896 w 3559791"/>
              <a:gd name="connsiteY1" fmla="*/ 29570 h 4343400"/>
              <a:gd name="connsiteX2" fmla="*/ 3559791 w 3559791"/>
              <a:gd name="connsiteY2" fmla="*/ 0 h 4343400"/>
              <a:gd name="connsiteX3" fmla="*/ 3559791 w 3559791"/>
              <a:gd name="connsiteY3" fmla="*/ 4343400 h 4343400"/>
              <a:gd name="connsiteX4" fmla="*/ 15664 w 3559791"/>
              <a:gd name="connsiteY4" fmla="*/ 4343400 h 4343400"/>
              <a:gd name="connsiteX5" fmla="*/ 0 w 3559791"/>
              <a:gd name="connsiteY5" fmla="*/ 2677236 h 4343400"/>
              <a:gd name="connsiteX6" fmla="*/ 880281 w 3559791"/>
              <a:gd name="connsiteY6" fmla="*/ 1189629 h 4343400"/>
              <a:gd name="connsiteX7" fmla="*/ 1168899 w 3559791"/>
              <a:gd name="connsiteY7" fmla="*/ 409432 h 4343400"/>
              <a:gd name="connsiteX0" fmla="*/ 1189370 w 3580262"/>
              <a:gd name="connsiteY0" fmla="*/ 409432 h 4343400"/>
              <a:gd name="connsiteX1" fmla="*/ 1419367 w 3580262"/>
              <a:gd name="connsiteY1" fmla="*/ 29570 h 4343400"/>
              <a:gd name="connsiteX2" fmla="*/ 3580262 w 3580262"/>
              <a:gd name="connsiteY2" fmla="*/ 0 h 4343400"/>
              <a:gd name="connsiteX3" fmla="*/ 3580262 w 3580262"/>
              <a:gd name="connsiteY3" fmla="*/ 4343400 h 4343400"/>
              <a:gd name="connsiteX4" fmla="*/ 36135 w 3580262"/>
              <a:gd name="connsiteY4" fmla="*/ 4343400 h 4343400"/>
              <a:gd name="connsiteX5" fmla="*/ 0 w 3580262"/>
              <a:gd name="connsiteY5" fmla="*/ 2997959 h 4343400"/>
              <a:gd name="connsiteX6" fmla="*/ 900752 w 3580262"/>
              <a:gd name="connsiteY6" fmla="*/ 1189629 h 4343400"/>
              <a:gd name="connsiteX7" fmla="*/ 1189370 w 3580262"/>
              <a:gd name="connsiteY7" fmla="*/ 409432 h 4343400"/>
              <a:gd name="connsiteX0" fmla="*/ 1189370 w 3580262"/>
              <a:gd name="connsiteY0" fmla="*/ 409432 h 4343400"/>
              <a:gd name="connsiteX1" fmla="*/ 1419367 w 3580262"/>
              <a:gd name="connsiteY1" fmla="*/ 29570 h 4343400"/>
              <a:gd name="connsiteX2" fmla="*/ 3580262 w 3580262"/>
              <a:gd name="connsiteY2" fmla="*/ 0 h 4343400"/>
              <a:gd name="connsiteX3" fmla="*/ 3580262 w 3580262"/>
              <a:gd name="connsiteY3" fmla="*/ 4343400 h 4343400"/>
              <a:gd name="connsiteX4" fmla="*/ 36135 w 3580262"/>
              <a:gd name="connsiteY4" fmla="*/ 4343400 h 4343400"/>
              <a:gd name="connsiteX5" fmla="*/ 0 w 3580262"/>
              <a:gd name="connsiteY5" fmla="*/ 2997959 h 4343400"/>
              <a:gd name="connsiteX6" fmla="*/ 136477 w 3580262"/>
              <a:gd name="connsiteY6" fmla="*/ 2711355 h 4343400"/>
              <a:gd name="connsiteX7" fmla="*/ 900752 w 3580262"/>
              <a:gd name="connsiteY7" fmla="*/ 1189629 h 4343400"/>
              <a:gd name="connsiteX8" fmla="*/ 1189370 w 3580262"/>
              <a:gd name="connsiteY8" fmla="*/ 409432 h 4343400"/>
              <a:gd name="connsiteX0" fmla="*/ 1189370 w 3580262"/>
              <a:gd name="connsiteY0" fmla="*/ 409432 h 4343400"/>
              <a:gd name="connsiteX1" fmla="*/ 1419367 w 3580262"/>
              <a:gd name="connsiteY1" fmla="*/ 29570 h 4343400"/>
              <a:gd name="connsiteX2" fmla="*/ 3580262 w 3580262"/>
              <a:gd name="connsiteY2" fmla="*/ 0 h 4343400"/>
              <a:gd name="connsiteX3" fmla="*/ 3580262 w 3580262"/>
              <a:gd name="connsiteY3" fmla="*/ 4343400 h 4343400"/>
              <a:gd name="connsiteX4" fmla="*/ 36135 w 3580262"/>
              <a:gd name="connsiteY4" fmla="*/ 4343400 h 4343400"/>
              <a:gd name="connsiteX5" fmla="*/ 0 w 3580262"/>
              <a:gd name="connsiteY5" fmla="*/ 2997959 h 4343400"/>
              <a:gd name="connsiteX6" fmla="*/ 47766 w 3580262"/>
              <a:gd name="connsiteY6" fmla="*/ 2881952 h 4343400"/>
              <a:gd name="connsiteX7" fmla="*/ 900752 w 3580262"/>
              <a:gd name="connsiteY7" fmla="*/ 1189629 h 4343400"/>
              <a:gd name="connsiteX8" fmla="*/ 1189370 w 3580262"/>
              <a:gd name="connsiteY8" fmla="*/ 409432 h 4343400"/>
              <a:gd name="connsiteX0" fmla="*/ 1153235 w 3544127"/>
              <a:gd name="connsiteY0" fmla="*/ 409432 h 4343400"/>
              <a:gd name="connsiteX1" fmla="*/ 1383232 w 3544127"/>
              <a:gd name="connsiteY1" fmla="*/ 29570 h 4343400"/>
              <a:gd name="connsiteX2" fmla="*/ 3544127 w 3544127"/>
              <a:gd name="connsiteY2" fmla="*/ 0 h 4343400"/>
              <a:gd name="connsiteX3" fmla="*/ 3544127 w 3544127"/>
              <a:gd name="connsiteY3" fmla="*/ 4343400 h 4343400"/>
              <a:gd name="connsiteX4" fmla="*/ 0 w 3544127"/>
              <a:gd name="connsiteY4" fmla="*/ 4343400 h 4343400"/>
              <a:gd name="connsiteX5" fmla="*/ 25280 w 3544127"/>
              <a:gd name="connsiteY5" fmla="*/ 3653052 h 4343400"/>
              <a:gd name="connsiteX6" fmla="*/ 11631 w 3544127"/>
              <a:gd name="connsiteY6" fmla="*/ 2881952 h 4343400"/>
              <a:gd name="connsiteX7" fmla="*/ 864617 w 3544127"/>
              <a:gd name="connsiteY7" fmla="*/ 1189629 h 4343400"/>
              <a:gd name="connsiteX8" fmla="*/ 1153235 w 3544127"/>
              <a:gd name="connsiteY8" fmla="*/ 409432 h 4343400"/>
              <a:gd name="connsiteX0" fmla="*/ 1230314 w 3621206"/>
              <a:gd name="connsiteY0" fmla="*/ 409432 h 4343400"/>
              <a:gd name="connsiteX1" fmla="*/ 1460311 w 3621206"/>
              <a:gd name="connsiteY1" fmla="*/ 29570 h 4343400"/>
              <a:gd name="connsiteX2" fmla="*/ 3621206 w 3621206"/>
              <a:gd name="connsiteY2" fmla="*/ 0 h 4343400"/>
              <a:gd name="connsiteX3" fmla="*/ 3621206 w 3621206"/>
              <a:gd name="connsiteY3" fmla="*/ 4343400 h 4343400"/>
              <a:gd name="connsiteX4" fmla="*/ 77079 w 3621206"/>
              <a:gd name="connsiteY4" fmla="*/ 4343400 h 4343400"/>
              <a:gd name="connsiteX5" fmla="*/ 102359 w 3621206"/>
              <a:gd name="connsiteY5" fmla="*/ 3653052 h 4343400"/>
              <a:gd name="connsiteX6" fmla="*/ 0 w 3621206"/>
              <a:gd name="connsiteY6" fmla="*/ 3100316 h 4343400"/>
              <a:gd name="connsiteX7" fmla="*/ 941696 w 3621206"/>
              <a:gd name="connsiteY7" fmla="*/ 1189629 h 4343400"/>
              <a:gd name="connsiteX8" fmla="*/ 1230314 w 3621206"/>
              <a:gd name="connsiteY8" fmla="*/ 409432 h 4343400"/>
              <a:gd name="connsiteX0" fmla="*/ 1230314 w 3621206"/>
              <a:gd name="connsiteY0" fmla="*/ 409432 h 4343400"/>
              <a:gd name="connsiteX1" fmla="*/ 1460311 w 3621206"/>
              <a:gd name="connsiteY1" fmla="*/ 29570 h 4343400"/>
              <a:gd name="connsiteX2" fmla="*/ 3621206 w 3621206"/>
              <a:gd name="connsiteY2" fmla="*/ 0 h 4343400"/>
              <a:gd name="connsiteX3" fmla="*/ 3621206 w 3621206"/>
              <a:gd name="connsiteY3" fmla="*/ 4343400 h 4343400"/>
              <a:gd name="connsiteX4" fmla="*/ 77079 w 3621206"/>
              <a:gd name="connsiteY4" fmla="*/ 4343400 h 4343400"/>
              <a:gd name="connsiteX5" fmla="*/ 211541 w 3621206"/>
              <a:gd name="connsiteY5" fmla="*/ 3810001 h 4343400"/>
              <a:gd name="connsiteX6" fmla="*/ 0 w 3621206"/>
              <a:gd name="connsiteY6" fmla="*/ 3100316 h 4343400"/>
              <a:gd name="connsiteX7" fmla="*/ 941696 w 3621206"/>
              <a:gd name="connsiteY7" fmla="*/ 1189629 h 4343400"/>
              <a:gd name="connsiteX8" fmla="*/ 1230314 w 3621206"/>
              <a:gd name="connsiteY8" fmla="*/ 409432 h 4343400"/>
              <a:gd name="connsiteX0" fmla="*/ 1230314 w 3621206"/>
              <a:gd name="connsiteY0" fmla="*/ 409432 h 4343400"/>
              <a:gd name="connsiteX1" fmla="*/ 1460311 w 3621206"/>
              <a:gd name="connsiteY1" fmla="*/ 29570 h 4343400"/>
              <a:gd name="connsiteX2" fmla="*/ 3621206 w 3621206"/>
              <a:gd name="connsiteY2" fmla="*/ 0 h 4343400"/>
              <a:gd name="connsiteX3" fmla="*/ 3621206 w 3621206"/>
              <a:gd name="connsiteY3" fmla="*/ 4343400 h 4343400"/>
              <a:gd name="connsiteX4" fmla="*/ 247676 w 3621206"/>
              <a:gd name="connsiteY4" fmla="*/ 4336576 h 4343400"/>
              <a:gd name="connsiteX5" fmla="*/ 211541 w 3621206"/>
              <a:gd name="connsiteY5" fmla="*/ 3810001 h 4343400"/>
              <a:gd name="connsiteX6" fmla="*/ 0 w 3621206"/>
              <a:gd name="connsiteY6" fmla="*/ 3100316 h 4343400"/>
              <a:gd name="connsiteX7" fmla="*/ 941696 w 3621206"/>
              <a:gd name="connsiteY7" fmla="*/ 1189629 h 4343400"/>
              <a:gd name="connsiteX8" fmla="*/ 1230314 w 3621206"/>
              <a:gd name="connsiteY8" fmla="*/ 409432 h 4343400"/>
              <a:gd name="connsiteX0" fmla="*/ 1271257 w 3662149"/>
              <a:gd name="connsiteY0" fmla="*/ 409432 h 4343400"/>
              <a:gd name="connsiteX1" fmla="*/ 1501254 w 3662149"/>
              <a:gd name="connsiteY1" fmla="*/ 29570 h 4343400"/>
              <a:gd name="connsiteX2" fmla="*/ 3662149 w 3662149"/>
              <a:gd name="connsiteY2" fmla="*/ 0 h 4343400"/>
              <a:gd name="connsiteX3" fmla="*/ 3662149 w 3662149"/>
              <a:gd name="connsiteY3" fmla="*/ 4343400 h 4343400"/>
              <a:gd name="connsiteX4" fmla="*/ 288619 w 3662149"/>
              <a:gd name="connsiteY4" fmla="*/ 4336576 h 4343400"/>
              <a:gd name="connsiteX5" fmla="*/ 252484 w 3662149"/>
              <a:gd name="connsiteY5" fmla="*/ 3810001 h 4343400"/>
              <a:gd name="connsiteX6" fmla="*/ 0 w 3662149"/>
              <a:gd name="connsiteY6" fmla="*/ 3161731 h 4343400"/>
              <a:gd name="connsiteX7" fmla="*/ 982639 w 3662149"/>
              <a:gd name="connsiteY7" fmla="*/ 1189629 h 4343400"/>
              <a:gd name="connsiteX8" fmla="*/ 1271257 w 3662149"/>
              <a:gd name="connsiteY8" fmla="*/ 409432 h 4343400"/>
              <a:gd name="connsiteX0" fmla="*/ 1271257 w 3662149"/>
              <a:gd name="connsiteY0" fmla="*/ 409432 h 4343400"/>
              <a:gd name="connsiteX1" fmla="*/ 1501254 w 3662149"/>
              <a:gd name="connsiteY1" fmla="*/ 29570 h 4343400"/>
              <a:gd name="connsiteX2" fmla="*/ 3662149 w 3662149"/>
              <a:gd name="connsiteY2" fmla="*/ 0 h 4343400"/>
              <a:gd name="connsiteX3" fmla="*/ 3662149 w 3662149"/>
              <a:gd name="connsiteY3" fmla="*/ 4343400 h 4343400"/>
              <a:gd name="connsiteX4" fmla="*/ 288619 w 3662149"/>
              <a:gd name="connsiteY4" fmla="*/ 4336576 h 4343400"/>
              <a:gd name="connsiteX5" fmla="*/ 300251 w 3662149"/>
              <a:gd name="connsiteY5" fmla="*/ 3782706 h 4343400"/>
              <a:gd name="connsiteX6" fmla="*/ 0 w 3662149"/>
              <a:gd name="connsiteY6" fmla="*/ 3161731 h 4343400"/>
              <a:gd name="connsiteX7" fmla="*/ 982639 w 3662149"/>
              <a:gd name="connsiteY7" fmla="*/ 1189629 h 4343400"/>
              <a:gd name="connsiteX8" fmla="*/ 1271257 w 3662149"/>
              <a:gd name="connsiteY8" fmla="*/ 409432 h 4343400"/>
              <a:gd name="connsiteX0" fmla="*/ 1271257 w 3662149"/>
              <a:gd name="connsiteY0" fmla="*/ 409432 h 4343400"/>
              <a:gd name="connsiteX1" fmla="*/ 1501254 w 3662149"/>
              <a:gd name="connsiteY1" fmla="*/ 29570 h 4343400"/>
              <a:gd name="connsiteX2" fmla="*/ 3662149 w 3662149"/>
              <a:gd name="connsiteY2" fmla="*/ 0 h 4343400"/>
              <a:gd name="connsiteX3" fmla="*/ 3662149 w 3662149"/>
              <a:gd name="connsiteY3" fmla="*/ 4343400 h 4343400"/>
              <a:gd name="connsiteX4" fmla="*/ 288619 w 3662149"/>
              <a:gd name="connsiteY4" fmla="*/ 4336576 h 4343400"/>
              <a:gd name="connsiteX5" fmla="*/ 300251 w 3662149"/>
              <a:gd name="connsiteY5" fmla="*/ 3782706 h 4343400"/>
              <a:gd name="connsiteX6" fmla="*/ 0 w 3662149"/>
              <a:gd name="connsiteY6" fmla="*/ 3161731 h 4343400"/>
              <a:gd name="connsiteX7" fmla="*/ 955343 w 3662149"/>
              <a:gd name="connsiteY7" fmla="*/ 1196453 h 4343400"/>
              <a:gd name="connsiteX8" fmla="*/ 1271257 w 3662149"/>
              <a:gd name="connsiteY8" fmla="*/ 409432 h 4343400"/>
              <a:gd name="connsiteX0" fmla="*/ 1271257 w 3662149"/>
              <a:gd name="connsiteY0" fmla="*/ 423080 h 4343400"/>
              <a:gd name="connsiteX1" fmla="*/ 1501254 w 3662149"/>
              <a:gd name="connsiteY1" fmla="*/ 29570 h 4343400"/>
              <a:gd name="connsiteX2" fmla="*/ 3662149 w 3662149"/>
              <a:gd name="connsiteY2" fmla="*/ 0 h 4343400"/>
              <a:gd name="connsiteX3" fmla="*/ 3662149 w 3662149"/>
              <a:gd name="connsiteY3" fmla="*/ 4343400 h 4343400"/>
              <a:gd name="connsiteX4" fmla="*/ 288619 w 3662149"/>
              <a:gd name="connsiteY4" fmla="*/ 4336576 h 4343400"/>
              <a:gd name="connsiteX5" fmla="*/ 300251 w 3662149"/>
              <a:gd name="connsiteY5" fmla="*/ 3782706 h 4343400"/>
              <a:gd name="connsiteX6" fmla="*/ 0 w 3662149"/>
              <a:gd name="connsiteY6" fmla="*/ 3161731 h 4343400"/>
              <a:gd name="connsiteX7" fmla="*/ 955343 w 3662149"/>
              <a:gd name="connsiteY7" fmla="*/ 1196453 h 4343400"/>
              <a:gd name="connsiteX8" fmla="*/ 1271257 w 3662149"/>
              <a:gd name="connsiteY8" fmla="*/ 423080 h 4343400"/>
              <a:gd name="connsiteX0" fmla="*/ 1271257 w 3662149"/>
              <a:gd name="connsiteY0" fmla="*/ 423080 h 4343400"/>
              <a:gd name="connsiteX1" fmla="*/ 1426191 w 3662149"/>
              <a:gd name="connsiteY1" fmla="*/ 29570 h 4343400"/>
              <a:gd name="connsiteX2" fmla="*/ 3662149 w 3662149"/>
              <a:gd name="connsiteY2" fmla="*/ 0 h 4343400"/>
              <a:gd name="connsiteX3" fmla="*/ 3662149 w 3662149"/>
              <a:gd name="connsiteY3" fmla="*/ 4343400 h 4343400"/>
              <a:gd name="connsiteX4" fmla="*/ 288619 w 3662149"/>
              <a:gd name="connsiteY4" fmla="*/ 4336576 h 4343400"/>
              <a:gd name="connsiteX5" fmla="*/ 300251 w 3662149"/>
              <a:gd name="connsiteY5" fmla="*/ 3782706 h 4343400"/>
              <a:gd name="connsiteX6" fmla="*/ 0 w 3662149"/>
              <a:gd name="connsiteY6" fmla="*/ 3161731 h 4343400"/>
              <a:gd name="connsiteX7" fmla="*/ 955343 w 3662149"/>
              <a:gd name="connsiteY7" fmla="*/ 1196453 h 4343400"/>
              <a:gd name="connsiteX8" fmla="*/ 1271257 w 3662149"/>
              <a:gd name="connsiteY8" fmla="*/ 423080 h 4343400"/>
              <a:gd name="connsiteX0" fmla="*/ 1271257 w 3662149"/>
              <a:gd name="connsiteY0" fmla="*/ 423080 h 4343400"/>
              <a:gd name="connsiteX1" fmla="*/ 1426191 w 3662149"/>
              <a:gd name="connsiteY1" fmla="*/ 29570 h 4343400"/>
              <a:gd name="connsiteX2" fmla="*/ 3662149 w 3662149"/>
              <a:gd name="connsiteY2" fmla="*/ 0 h 4343400"/>
              <a:gd name="connsiteX3" fmla="*/ 3662149 w 3662149"/>
              <a:gd name="connsiteY3" fmla="*/ 4343400 h 4343400"/>
              <a:gd name="connsiteX4" fmla="*/ 288619 w 3662149"/>
              <a:gd name="connsiteY4" fmla="*/ 4336576 h 4343400"/>
              <a:gd name="connsiteX5" fmla="*/ 300251 w 3662149"/>
              <a:gd name="connsiteY5" fmla="*/ 3782706 h 4343400"/>
              <a:gd name="connsiteX6" fmla="*/ 0 w 3662149"/>
              <a:gd name="connsiteY6" fmla="*/ 3161731 h 4343400"/>
              <a:gd name="connsiteX7" fmla="*/ 928048 w 3662149"/>
              <a:gd name="connsiteY7" fmla="*/ 1196453 h 4343400"/>
              <a:gd name="connsiteX8" fmla="*/ 1271257 w 3662149"/>
              <a:gd name="connsiteY8" fmla="*/ 423080 h 4343400"/>
              <a:gd name="connsiteX0" fmla="*/ 1284905 w 3675797"/>
              <a:gd name="connsiteY0" fmla="*/ 423080 h 4343400"/>
              <a:gd name="connsiteX1" fmla="*/ 1439839 w 3675797"/>
              <a:gd name="connsiteY1" fmla="*/ 29570 h 4343400"/>
              <a:gd name="connsiteX2" fmla="*/ 3675797 w 3675797"/>
              <a:gd name="connsiteY2" fmla="*/ 0 h 4343400"/>
              <a:gd name="connsiteX3" fmla="*/ 3675797 w 3675797"/>
              <a:gd name="connsiteY3" fmla="*/ 4343400 h 4343400"/>
              <a:gd name="connsiteX4" fmla="*/ 302267 w 3675797"/>
              <a:gd name="connsiteY4" fmla="*/ 4336576 h 4343400"/>
              <a:gd name="connsiteX5" fmla="*/ 313899 w 3675797"/>
              <a:gd name="connsiteY5" fmla="*/ 3782706 h 4343400"/>
              <a:gd name="connsiteX6" fmla="*/ 0 w 3675797"/>
              <a:gd name="connsiteY6" fmla="*/ 3368143 h 4343400"/>
              <a:gd name="connsiteX7" fmla="*/ 941696 w 3675797"/>
              <a:gd name="connsiteY7" fmla="*/ 1196453 h 4343400"/>
              <a:gd name="connsiteX8" fmla="*/ 1284905 w 3675797"/>
              <a:gd name="connsiteY8" fmla="*/ 423080 h 4343400"/>
              <a:gd name="connsiteX0" fmla="*/ 1284905 w 3675797"/>
              <a:gd name="connsiteY0" fmla="*/ 423080 h 4343400"/>
              <a:gd name="connsiteX1" fmla="*/ 1439839 w 3675797"/>
              <a:gd name="connsiteY1" fmla="*/ 29570 h 4343400"/>
              <a:gd name="connsiteX2" fmla="*/ 3675797 w 3675797"/>
              <a:gd name="connsiteY2" fmla="*/ 0 h 4343400"/>
              <a:gd name="connsiteX3" fmla="*/ 3675797 w 3675797"/>
              <a:gd name="connsiteY3" fmla="*/ 4343400 h 4343400"/>
              <a:gd name="connsiteX4" fmla="*/ 302267 w 3675797"/>
              <a:gd name="connsiteY4" fmla="*/ 4336576 h 4343400"/>
              <a:gd name="connsiteX5" fmla="*/ 307075 w 3675797"/>
              <a:gd name="connsiteY5" fmla="*/ 3875236 h 4343400"/>
              <a:gd name="connsiteX6" fmla="*/ 0 w 3675797"/>
              <a:gd name="connsiteY6" fmla="*/ 3368143 h 4343400"/>
              <a:gd name="connsiteX7" fmla="*/ 941696 w 3675797"/>
              <a:gd name="connsiteY7" fmla="*/ 1196453 h 4343400"/>
              <a:gd name="connsiteX8" fmla="*/ 1284905 w 3675797"/>
              <a:gd name="connsiteY8" fmla="*/ 42308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5797" h="4343400">
                <a:moveTo>
                  <a:pt x="1284905" y="423080"/>
                </a:moveTo>
                <a:lnTo>
                  <a:pt x="1439839" y="29570"/>
                </a:lnTo>
                <a:lnTo>
                  <a:pt x="3675797" y="0"/>
                </a:lnTo>
                <a:lnTo>
                  <a:pt x="3675797" y="4343400"/>
                </a:lnTo>
                <a:lnTo>
                  <a:pt x="302267" y="4336576"/>
                </a:lnTo>
                <a:cubicBezTo>
                  <a:pt x="303870" y="4182796"/>
                  <a:pt x="305472" y="4029016"/>
                  <a:pt x="307075" y="3875236"/>
                </a:cubicBezTo>
                <a:lnTo>
                  <a:pt x="0" y="3368143"/>
                </a:lnTo>
                <a:lnTo>
                  <a:pt x="941696" y="1196453"/>
                </a:lnTo>
                <a:lnTo>
                  <a:pt x="1284905" y="423080"/>
                </a:lnTo>
                <a:close/>
              </a:path>
            </a:pathLst>
          </a:custGeom>
          <a:solidFill>
            <a:srgbClr val="C3D69B">
              <a:alpha val="20000"/>
            </a:srgbClr>
          </a:solidFill>
          <a:ln w="12700">
            <a:solidFill>
              <a:srgbClr val="5FC27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3" name="Group 12"/>
          <p:cNvGrpSpPr/>
          <p:nvPr/>
        </p:nvGrpSpPr>
        <p:grpSpPr>
          <a:xfrm>
            <a:off x="5329374" y="1559523"/>
            <a:ext cx="813631" cy="813631"/>
            <a:chOff x="5253650" y="499071"/>
            <a:chExt cx="1371600" cy="1371600"/>
          </a:xfrm>
        </p:grpSpPr>
        <p:sp>
          <p:nvSpPr>
            <p:cNvPr id="9" name="Oval 8"/>
            <p:cNvSpPr/>
            <p:nvPr/>
          </p:nvSpPr>
          <p:spPr>
            <a:xfrm>
              <a:off x="5253650" y="499071"/>
              <a:ext cx="1371600" cy="1371600"/>
            </a:xfrm>
            <a:prstGeom prst="ellipse">
              <a:avLst/>
            </a:prstGeom>
            <a:solidFill>
              <a:srgbClr val="ECCAE5"/>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p>
          </p:txBody>
        </p:sp>
        <p:sp>
          <p:nvSpPr>
            <p:cNvPr id="10" name="TextBox 9"/>
            <p:cNvSpPr txBox="1"/>
            <p:nvPr/>
          </p:nvSpPr>
          <p:spPr>
            <a:xfrm>
              <a:off x="5437304" y="1051530"/>
              <a:ext cx="1097280" cy="284608"/>
            </a:xfrm>
            <a:prstGeom prst="rect">
              <a:avLst/>
            </a:prstGeom>
            <a:noFill/>
            <a:ln>
              <a:noFill/>
            </a:ln>
          </p:spPr>
          <p:txBody>
            <a:bodyPr wrap="square" lIns="0" tIns="0" rIns="0" bIns="0" rtlCol="0" anchor="ctr" anchorCtr="1">
              <a:spAutoFit/>
            </a:bodyPr>
            <a:lstStyle/>
            <a:p>
              <a:pPr algn="ctr"/>
              <a:r>
                <a:rPr lang="en-US" sz="1097" b="1">
                  <a:solidFill>
                    <a:srgbClr val="FF00FF"/>
                  </a:solidFill>
                  <a:latin typeface="Arial Black" panose="020B0A04020102020204" pitchFamily="34" charset="0"/>
                  <a:cs typeface="Arial" panose="020B0604020202020204" pitchFamily="34" charset="0"/>
                </a:rPr>
                <a:t>RASCAL</a:t>
              </a:r>
            </a:p>
          </p:txBody>
        </p:sp>
      </p:grpSp>
      <p:grpSp>
        <p:nvGrpSpPr>
          <p:cNvPr id="33" name="Group 32"/>
          <p:cNvGrpSpPr>
            <a:grpSpLocks noChangeAspect="1"/>
          </p:cNvGrpSpPr>
          <p:nvPr/>
        </p:nvGrpSpPr>
        <p:grpSpPr>
          <a:xfrm>
            <a:off x="7790613" y="2597400"/>
            <a:ext cx="813631" cy="813631"/>
            <a:chOff x="6008986" y="1040820"/>
            <a:chExt cx="1005840" cy="1005840"/>
          </a:xfrm>
        </p:grpSpPr>
        <p:sp>
          <p:nvSpPr>
            <p:cNvPr id="14" name="Oval 13"/>
            <p:cNvSpPr/>
            <p:nvPr/>
          </p:nvSpPr>
          <p:spPr>
            <a:xfrm>
              <a:off x="6008986" y="1040820"/>
              <a:ext cx="1005840" cy="1005840"/>
            </a:xfrm>
            <a:prstGeom prst="ellipse">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ln>
                  <a:solidFill>
                    <a:srgbClr val="00B050"/>
                  </a:solidFill>
                </a:ln>
                <a:solidFill>
                  <a:schemeClr val="tx1"/>
                </a:solidFill>
              </a:endParaRPr>
            </a:p>
          </p:txBody>
        </p:sp>
        <p:sp>
          <p:nvSpPr>
            <p:cNvPr id="15" name="TextBox 14"/>
            <p:cNvSpPr txBox="1"/>
            <p:nvPr/>
          </p:nvSpPr>
          <p:spPr>
            <a:xfrm>
              <a:off x="6125143" y="1484401"/>
              <a:ext cx="838200" cy="185486"/>
            </a:xfrm>
            <a:prstGeom prst="rect">
              <a:avLst/>
            </a:prstGeom>
            <a:noFill/>
            <a:ln>
              <a:noFill/>
            </a:ln>
          </p:spPr>
          <p:txBody>
            <a:bodyPr wrap="square" lIns="0" tIns="0" rIns="0" bIns="0" rtlCol="0" anchor="ctr" anchorCtr="1">
              <a:spAutoFit/>
            </a:bodyPr>
            <a:lstStyle/>
            <a:p>
              <a:pPr algn="ctr"/>
              <a:r>
                <a:rPr lang="en-US" sz="975" b="1">
                  <a:solidFill>
                    <a:srgbClr val="00B050"/>
                  </a:solidFill>
                  <a:latin typeface="Arial Black" panose="020B0A04020102020204" pitchFamily="34" charset="0"/>
                  <a:cs typeface="Arial" panose="020B0604020202020204" pitchFamily="34" charset="0"/>
                </a:rPr>
                <a:t>RADTRAD</a:t>
              </a:r>
            </a:p>
          </p:txBody>
        </p:sp>
      </p:grpSp>
      <p:grpSp>
        <p:nvGrpSpPr>
          <p:cNvPr id="34" name="Group 33"/>
          <p:cNvGrpSpPr>
            <a:grpSpLocks noChangeAspect="1"/>
          </p:cNvGrpSpPr>
          <p:nvPr/>
        </p:nvGrpSpPr>
        <p:grpSpPr>
          <a:xfrm>
            <a:off x="6971441" y="2249469"/>
            <a:ext cx="813631" cy="813631"/>
            <a:chOff x="6863607" y="1645985"/>
            <a:chExt cx="1005840" cy="1005840"/>
          </a:xfrm>
        </p:grpSpPr>
        <p:sp>
          <p:nvSpPr>
            <p:cNvPr id="19" name="Oval 18"/>
            <p:cNvSpPr/>
            <p:nvPr/>
          </p:nvSpPr>
          <p:spPr>
            <a:xfrm>
              <a:off x="6863607" y="1645985"/>
              <a:ext cx="1005840" cy="1005840"/>
            </a:xfrm>
            <a:prstGeom prst="ellipse">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solidFill>
                  <a:schemeClr val="tx1"/>
                </a:solidFill>
              </a:endParaRPr>
            </a:p>
          </p:txBody>
        </p:sp>
        <p:sp>
          <p:nvSpPr>
            <p:cNvPr id="20" name="TextBox 19"/>
            <p:cNvSpPr txBox="1"/>
            <p:nvPr/>
          </p:nvSpPr>
          <p:spPr>
            <a:xfrm>
              <a:off x="7058790" y="2061306"/>
              <a:ext cx="670560" cy="208713"/>
            </a:xfrm>
            <a:prstGeom prst="rect">
              <a:avLst/>
            </a:prstGeom>
            <a:noFill/>
          </p:spPr>
          <p:txBody>
            <a:bodyPr wrap="square" lIns="0" tIns="0" rIns="0" bIns="0" rtlCol="0" anchor="ctr" anchorCtr="1">
              <a:spAutoFit/>
            </a:bodyPr>
            <a:lstStyle/>
            <a:p>
              <a:pPr algn="ctr"/>
              <a:r>
                <a:rPr lang="en-US" sz="1097" b="1">
                  <a:solidFill>
                    <a:srgbClr val="00B050"/>
                  </a:solidFill>
                  <a:latin typeface="Arial Black" panose="020B0A04020102020204" pitchFamily="34" charset="0"/>
                  <a:cs typeface="Arial" panose="020B0604020202020204" pitchFamily="34" charset="0"/>
                </a:rPr>
                <a:t>HABIT</a:t>
              </a:r>
            </a:p>
          </p:txBody>
        </p:sp>
      </p:grpSp>
      <p:grpSp>
        <p:nvGrpSpPr>
          <p:cNvPr id="35" name="Group 34"/>
          <p:cNvGrpSpPr/>
          <p:nvPr/>
        </p:nvGrpSpPr>
        <p:grpSpPr>
          <a:xfrm>
            <a:off x="7810842" y="3429000"/>
            <a:ext cx="813631" cy="813631"/>
            <a:chOff x="6875052" y="2738757"/>
            <a:chExt cx="1005840" cy="1005840"/>
          </a:xfrm>
        </p:grpSpPr>
        <p:sp>
          <p:nvSpPr>
            <p:cNvPr id="24" name="Oval 23"/>
            <p:cNvSpPr/>
            <p:nvPr/>
          </p:nvSpPr>
          <p:spPr>
            <a:xfrm>
              <a:off x="6875052" y="2738757"/>
              <a:ext cx="1005840" cy="1005840"/>
            </a:xfrm>
            <a:prstGeom prst="ellipse">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solidFill>
                  <a:schemeClr val="tx1"/>
                </a:solidFill>
              </a:endParaRPr>
            </a:p>
          </p:txBody>
        </p:sp>
        <p:sp>
          <p:nvSpPr>
            <p:cNvPr id="25" name="TextBox 24"/>
            <p:cNvSpPr txBox="1"/>
            <p:nvPr/>
          </p:nvSpPr>
          <p:spPr>
            <a:xfrm>
              <a:off x="7109746" y="3157354"/>
              <a:ext cx="536449" cy="208713"/>
            </a:xfrm>
            <a:prstGeom prst="rect">
              <a:avLst/>
            </a:prstGeom>
            <a:noFill/>
          </p:spPr>
          <p:txBody>
            <a:bodyPr wrap="square" lIns="0" tIns="0" rIns="0" bIns="0" rtlCol="0" anchor="ctr" anchorCtr="1">
              <a:spAutoFit/>
            </a:bodyPr>
            <a:lstStyle/>
            <a:p>
              <a:pPr algn="ctr"/>
              <a:r>
                <a:rPr lang="en-US" sz="1097" b="1">
                  <a:solidFill>
                    <a:srgbClr val="00B050"/>
                  </a:solidFill>
                  <a:latin typeface="Arial Black" panose="020B0A04020102020204" pitchFamily="34" charset="0"/>
                  <a:cs typeface="Arial" panose="020B0604020202020204" pitchFamily="34" charset="0"/>
                </a:rPr>
                <a:t>GALE</a:t>
              </a:r>
            </a:p>
          </p:txBody>
        </p:sp>
      </p:grpSp>
      <p:grpSp>
        <p:nvGrpSpPr>
          <p:cNvPr id="23" name="Group 22"/>
          <p:cNvGrpSpPr/>
          <p:nvPr/>
        </p:nvGrpSpPr>
        <p:grpSpPr>
          <a:xfrm>
            <a:off x="2664393" y="1897693"/>
            <a:ext cx="813631" cy="813631"/>
            <a:chOff x="1436212" y="1111164"/>
            <a:chExt cx="1371600" cy="1371600"/>
          </a:xfrm>
        </p:grpSpPr>
        <p:sp>
          <p:nvSpPr>
            <p:cNvPr id="42" name="Oval 41"/>
            <p:cNvSpPr/>
            <p:nvPr/>
          </p:nvSpPr>
          <p:spPr>
            <a:xfrm>
              <a:off x="1436212" y="1111164"/>
              <a:ext cx="1371600" cy="1371600"/>
            </a:xfrm>
            <a:prstGeom prst="ellips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p>
          </p:txBody>
        </p:sp>
        <p:sp>
          <p:nvSpPr>
            <p:cNvPr id="43" name="TextBox 42"/>
            <p:cNvSpPr txBox="1"/>
            <p:nvPr/>
          </p:nvSpPr>
          <p:spPr>
            <a:xfrm>
              <a:off x="1504845" y="1599442"/>
              <a:ext cx="1278082" cy="430640"/>
            </a:xfrm>
            <a:prstGeom prst="rect">
              <a:avLst/>
            </a:prstGeom>
            <a:noFill/>
          </p:spPr>
          <p:txBody>
            <a:bodyPr wrap="square" lIns="0" tIns="0" rIns="0" bIns="0" rtlCol="0" anchor="ctr" anchorCtr="1">
              <a:spAutoFit/>
            </a:bodyPr>
            <a:lstStyle/>
            <a:p>
              <a:pPr algn="ctr"/>
              <a:r>
                <a:rPr lang="en-US" sz="830" b="1">
                  <a:solidFill>
                    <a:schemeClr val="accent4">
                      <a:lumMod val="75000"/>
                    </a:schemeClr>
                  </a:solidFill>
                  <a:latin typeface="Arial Black" panose="020B0A04020102020204" pitchFamily="34" charset="0"/>
                  <a:cs typeface="Arial" panose="020B0604020202020204" pitchFamily="34" charset="0"/>
                </a:rPr>
                <a:t>Radiological</a:t>
              </a:r>
              <a:br>
                <a:rPr lang="en-US" sz="830" b="1">
                  <a:solidFill>
                    <a:schemeClr val="accent4">
                      <a:lumMod val="75000"/>
                    </a:schemeClr>
                  </a:solidFill>
                  <a:latin typeface="Arial Black" panose="020B0A04020102020204" pitchFamily="34" charset="0"/>
                  <a:cs typeface="Arial" panose="020B0604020202020204" pitchFamily="34" charset="0"/>
                </a:rPr>
              </a:br>
              <a:r>
                <a:rPr lang="en-US" sz="830" b="1">
                  <a:solidFill>
                    <a:schemeClr val="accent4">
                      <a:lumMod val="75000"/>
                    </a:schemeClr>
                  </a:solidFill>
                  <a:latin typeface="Arial Black" panose="020B0A04020102020204" pitchFamily="34" charset="0"/>
                  <a:cs typeface="Arial" panose="020B0604020202020204" pitchFamily="34" charset="0"/>
                </a:rPr>
                <a:t>Toolbox</a:t>
              </a:r>
            </a:p>
          </p:txBody>
        </p:sp>
      </p:grpSp>
      <p:grpSp>
        <p:nvGrpSpPr>
          <p:cNvPr id="56" name="Group 55"/>
          <p:cNvGrpSpPr>
            <a:grpSpLocks noChangeAspect="1"/>
          </p:cNvGrpSpPr>
          <p:nvPr/>
        </p:nvGrpSpPr>
        <p:grpSpPr>
          <a:xfrm>
            <a:off x="5294863" y="4652817"/>
            <a:ext cx="813631" cy="813631"/>
            <a:chOff x="4876799" y="457200"/>
            <a:chExt cx="1005840" cy="1005840"/>
          </a:xfrm>
        </p:grpSpPr>
        <p:sp>
          <p:nvSpPr>
            <p:cNvPr id="57" name="Oval 56"/>
            <p:cNvSpPr/>
            <p:nvPr/>
          </p:nvSpPr>
          <p:spPr>
            <a:xfrm>
              <a:off x="4876799" y="457200"/>
              <a:ext cx="1005840" cy="100584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p>
          </p:txBody>
        </p:sp>
        <p:sp>
          <p:nvSpPr>
            <p:cNvPr id="58" name="TextBox 57"/>
            <p:cNvSpPr txBox="1"/>
            <p:nvPr/>
          </p:nvSpPr>
          <p:spPr>
            <a:xfrm>
              <a:off x="4993749" y="892371"/>
              <a:ext cx="794041" cy="208713"/>
            </a:xfrm>
            <a:prstGeom prst="rect">
              <a:avLst/>
            </a:prstGeom>
            <a:noFill/>
          </p:spPr>
          <p:txBody>
            <a:bodyPr wrap="square" lIns="0" tIns="0" rIns="0" bIns="0" rtlCol="0" anchor="ctr" anchorCtr="1">
              <a:spAutoFit/>
            </a:bodyPr>
            <a:lstStyle/>
            <a:p>
              <a:pPr algn="ctr"/>
              <a:r>
                <a:rPr lang="en-US" sz="1097" b="1">
                  <a:solidFill>
                    <a:schemeClr val="accent6">
                      <a:lumMod val="75000"/>
                    </a:schemeClr>
                  </a:solidFill>
                  <a:latin typeface="Arial Black" panose="020B0A04020102020204" pitchFamily="34" charset="0"/>
                  <a:cs typeface="Arial" panose="020B0604020202020204" pitchFamily="34" charset="0"/>
                </a:rPr>
                <a:t>MILDOS</a:t>
              </a:r>
            </a:p>
          </p:txBody>
        </p:sp>
      </p:grpSp>
      <p:grpSp>
        <p:nvGrpSpPr>
          <p:cNvPr id="66" name="Group 65"/>
          <p:cNvGrpSpPr>
            <a:grpSpLocks noChangeAspect="1"/>
          </p:cNvGrpSpPr>
          <p:nvPr/>
        </p:nvGrpSpPr>
        <p:grpSpPr>
          <a:xfrm>
            <a:off x="2673989" y="4811394"/>
            <a:ext cx="813631" cy="813631"/>
            <a:chOff x="4876799" y="457200"/>
            <a:chExt cx="1005840" cy="1005840"/>
          </a:xfrm>
        </p:grpSpPr>
        <p:sp>
          <p:nvSpPr>
            <p:cNvPr id="67" name="Oval 66"/>
            <p:cNvSpPr/>
            <p:nvPr/>
          </p:nvSpPr>
          <p:spPr>
            <a:xfrm>
              <a:off x="4876799" y="457200"/>
              <a:ext cx="1005840" cy="100584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p>
          </p:txBody>
        </p:sp>
        <p:sp>
          <p:nvSpPr>
            <p:cNvPr id="68" name="TextBox 67"/>
            <p:cNvSpPr txBox="1"/>
            <p:nvPr/>
          </p:nvSpPr>
          <p:spPr>
            <a:xfrm>
              <a:off x="5088614" y="865279"/>
              <a:ext cx="603504" cy="208713"/>
            </a:xfrm>
            <a:prstGeom prst="rect">
              <a:avLst/>
            </a:prstGeom>
            <a:noFill/>
          </p:spPr>
          <p:txBody>
            <a:bodyPr wrap="square" lIns="0" tIns="0" rIns="0" bIns="0" rtlCol="0" anchor="ctr" anchorCtr="1">
              <a:spAutoFit/>
            </a:bodyPr>
            <a:lstStyle/>
            <a:p>
              <a:pPr algn="ctr"/>
              <a:r>
                <a:rPr lang="en-US" sz="1097" b="1">
                  <a:solidFill>
                    <a:schemeClr val="accent6">
                      <a:lumMod val="75000"/>
                    </a:schemeClr>
                  </a:solidFill>
                  <a:latin typeface="Arial Black" panose="020B0A04020102020204" pitchFamily="34" charset="0"/>
                  <a:cs typeface="Arial" panose="020B0604020202020204" pitchFamily="34" charset="0"/>
                </a:rPr>
                <a:t>GENII</a:t>
              </a:r>
            </a:p>
          </p:txBody>
        </p:sp>
      </p:grpSp>
      <p:grpSp>
        <p:nvGrpSpPr>
          <p:cNvPr id="29" name="Group 28"/>
          <p:cNvGrpSpPr/>
          <p:nvPr/>
        </p:nvGrpSpPr>
        <p:grpSpPr>
          <a:xfrm>
            <a:off x="1027077" y="2656284"/>
            <a:ext cx="813631" cy="813631"/>
            <a:chOff x="288422" y="3785702"/>
            <a:chExt cx="1371600" cy="1371600"/>
          </a:xfrm>
        </p:grpSpPr>
        <p:sp>
          <p:nvSpPr>
            <p:cNvPr id="77" name="Oval 76"/>
            <p:cNvSpPr/>
            <p:nvPr/>
          </p:nvSpPr>
          <p:spPr>
            <a:xfrm>
              <a:off x="288422" y="3785702"/>
              <a:ext cx="1371600" cy="137160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ln>
                  <a:solidFill>
                    <a:srgbClr val="00B050"/>
                  </a:solidFill>
                </a:ln>
                <a:solidFill>
                  <a:schemeClr val="tx1"/>
                </a:solidFill>
              </a:endParaRPr>
            </a:p>
          </p:txBody>
        </p:sp>
        <p:sp>
          <p:nvSpPr>
            <p:cNvPr id="78" name="TextBox 77"/>
            <p:cNvSpPr txBox="1"/>
            <p:nvPr/>
          </p:nvSpPr>
          <p:spPr>
            <a:xfrm>
              <a:off x="485671" y="4361122"/>
              <a:ext cx="1005840" cy="284608"/>
            </a:xfrm>
            <a:prstGeom prst="rect">
              <a:avLst/>
            </a:prstGeom>
            <a:noFill/>
            <a:ln>
              <a:noFill/>
            </a:ln>
          </p:spPr>
          <p:txBody>
            <a:bodyPr wrap="square" lIns="0" tIns="0" rIns="0" bIns="0" rtlCol="0" anchor="ctr" anchorCtr="1">
              <a:spAutoFit/>
            </a:bodyPr>
            <a:lstStyle/>
            <a:p>
              <a:pPr algn="ctr"/>
              <a:r>
                <a:rPr lang="en-US" sz="1097" b="1">
                  <a:solidFill>
                    <a:schemeClr val="accent5">
                      <a:lumMod val="75000"/>
                    </a:schemeClr>
                  </a:solidFill>
                  <a:latin typeface="Arial Black" panose="020B0A04020102020204" pitchFamily="34" charset="0"/>
                  <a:cs typeface="Arial" panose="020B0604020202020204" pitchFamily="34" charset="0"/>
                </a:rPr>
                <a:t>PAVAN</a:t>
              </a:r>
            </a:p>
          </p:txBody>
        </p:sp>
      </p:grpSp>
      <p:grpSp>
        <p:nvGrpSpPr>
          <p:cNvPr id="28" name="Group 27"/>
          <p:cNvGrpSpPr/>
          <p:nvPr/>
        </p:nvGrpSpPr>
        <p:grpSpPr>
          <a:xfrm>
            <a:off x="1025537" y="3528377"/>
            <a:ext cx="813631" cy="813631"/>
            <a:chOff x="1408966" y="4600834"/>
            <a:chExt cx="1371600" cy="1371600"/>
          </a:xfrm>
        </p:grpSpPr>
        <p:sp>
          <p:nvSpPr>
            <p:cNvPr id="87" name="Oval 86"/>
            <p:cNvSpPr/>
            <p:nvPr/>
          </p:nvSpPr>
          <p:spPr>
            <a:xfrm>
              <a:off x="1408966" y="4600834"/>
              <a:ext cx="1371600" cy="137160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ln>
                  <a:solidFill>
                    <a:srgbClr val="00B050"/>
                  </a:solidFill>
                </a:ln>
                <a:solidFill>
                  <a:schemeClr val="tx1"/>
                </a:solidFill>
              </a:endParaRPr>
            </a:p>
          </p:txBody>
        </p:sp>
        <p:sp>
          <p:nvSpPr>
            <p:cNvPr id="88" name="TextBox 87"/>
            <p:cNvSpPr txBox="1"/>
            <p:nvPr/>
          </p:nvSpPr>
          <p:spPr>
            <a:xfrm>
              <a:off x="1448782" y="5171677"/>
              <a:ext cx="1321084" cy="284608"/>
            </a:xfrm>
            <a:prstGeom prst="rect">
              <a:avLst/>
            </a:prstGeom>
            <a:noFill/>
            <a:ln>
              <a:noFill/>
            </a:ln>
          </p:spPr>
          <p:txBody>
            <a:bodyPr wrap="square" lIns="0" tIns="0" rIns="0" bIns="0" rtlCol="0" anchor="ctr" anchorCtr="0">
              <a:spAutoFit/>
            </a:bodyPr>
            <a:lstStyle/>
            <a:p>
              <a:pPr algn="ctr"/>
              <a:r>
                <a:rPr lang="en-US" sz="1097" b="1">
                  <a:solidFill>
                    <a:schemeClr val="accent5">
                      <a:lumMod val="75000"/>
                    </a:schemeClr>
                  </a:solidFill>
                  <a:latin typeface="Arial Black" panose="020B0A04020102020204" pitchFamily="34" charset="0"/>
                  <a:cs typeface="Arial" panose="020B0604020202020204" pitchFamily="34" charset="0"/>
                </a:rPr>
                <a:t>ARCON96</a:t>
              </a:r>
            </a:p>
          </p:txBody>
        </p:sp>
      </p:grpSp>
      <p:grpSp>
        <p:nvGrpSpPr>
          <p:cNvPr id="31" name="Group 30"/>
          <p:cNvGrpSpPr/>
          <p:nvPr/>
        </p:nvGrpSpPr>
        <p:grpSpPr>
          <a:xfrm>
            <a:off x="3520450" y="1617986"/>
            <a:ext cx="807513" cy="813631"/>
            <a:chOff x="2671925" y="521246"/>
            <a:chExt cx="1361287" cy="1371600"/>
          </a:xfrm>
        </p:grpSpPr>
        <p:sp>
          <p:nvSpPr>
            <p:cNvPr id="37" name="Oval 36"/>
            <p:cNvSpPr/>
            <p:nvPr/>
          </p:nvSpPr>
          <p:spPr>
            <a:xfrm>
              <a:off x="2671925" y="521246"/>
              <a:ext cx="1361287" cy="1371600"/>
            </a:xfrm>
            <a:prstGeom prst="ellips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p>
          </p:txBody>
        </p:sp>
        <p:sp>
          <p:nvSpPr>
            <p:cNvPr id="38" name="TextBox 37"/>
            <p:cNvSpPr txBox="1"/>
            <p:nvPr/>
          </p:nvSpPr>
          <p:spPr>
            <a:xfrm>
              <a:off x="2791575" y="1018159"/>
              <a:ext cx="1134407" cy="246235"/>
            </a:xfrm>
            <a:prstGeom prst="rect">
              <a:avLst/>
            </a:prstGeom>
            <a:noFill/>
          </p:spPr>
          <p:txBody>
            <a:bodyPr wrap="square" lIns="0" tIns="0" rIns="0" bIns="0" rtlCol="0" anchor="ctr" anchorCtr="1">
              <a:spAutoFit/>
            </a:bodyPr>
            <a:lstStyle/>
            <a:p>
              <a:pPr algn="ctr"/>
              <a:r>
                <a:rPr lang="en-US" sz="949" b="1">
                  <a:solidFill>
                    <a:schemeClr val="accent4">
                      <a:lumMod val="75000"/>
                    </a:schemeClr>
                  </a:solidFill>
                  <a:latin typeface="Arial Black" panose="020B0A04020102020204" pitchFamily="34" charset="0"/>
                  <a:cs typeface="Arial" panose="020B0604020202020204" pitchFamily="34" charset="0"/>
                </a:rPr>
                <a:t>VARSKIN</a:t>
              </a:r>
            </a:p>
          </p:txBody>
        </p:sp>
      </p:grpSp>
      <p:grpSp>
        <p:nvGrpSpPr>
          <p:cNvPr id="32" name="Group 31"/>
          <p:cNvGrpSpPr/>
          <p:nvPr/>
        </p:nvGrpSpPr>
        <p:grpSpPr>
          <a:xfrm>
            <a:off x="1847295" y="2178224"/>
            <a:ext cx="807513" cy="813631"/>
            <a:chOff x="293780" y="1892846"/>
            <a:chExt cx="1361286" cy="1371600"/>
          </a:xfrm>
        </p:grpSpPr>
        <p:sp>
          <p:nvSpPr>
            <p:cNvPr id="47" name="Oval 46"/>
            <p:cNvSpPr/>
            <p:nvPr/>
          </p:nvSpPr>
          <p:spPr>
            <a:xfrm>
              <a:off x="293780" y="1892846"/>
              <a:ext cx="1361286" cy="1371600"/>
            </a:xfrm>
            <a:prstGeom prst="ellips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p>
          </p:txBody>
        </p:sp>
        <p:sp>
          <p:nvSpPr>
            <p:cNvPr id="48" name="TextBox 47"/>
            <p:cNvSpPr txBox="1"/>
            <p:nvPr/>
          </p:nvSpPr>
          <p:spPr>
            <a:xfrm>
              <a:off x="537778" y="2418439"/>
              <a:ext cx="914399" cy="284608"/>
            </a:xfrm>
            <a:prstGeom prst="rect">
              <a:avLst/>
            </a:prstGeom>
            <a:noFill/>
          </p:spPr>
          <p:txBody>
            <a:bodyPr wrap="square" lIns="0" tIns="0" rIns="0" bIns="0" rtlCol="0" anchor="ctr" anchorCtr="1">
              <a:spAutoFit/>
            </a:bodyPr>
            <a:lstStyle/>
            <a:p>
              <a:pPr algn="ctr"/>
              <a:r>
                <a:rPr lang="en-US" sz="1097" b="1">
                  <a:solidFill>
                    <a:schemeClr val="accent4">
                      <a:lumMod val="75000"/>
                    </a:schemeClr>
                  </a:solidFill>
                  <a:latin typeface="Arial Black" panose="020B0A04020102020204" pitchFamily="34" charset="0"/>
                  <a:cs typeface="Arial" panose="020B0604020202020204" pitchFamily="34" charset="0"/>
                </a:rPr>
                <a:t>PiMAL</a:t>
              </a:r>
            </a:p>
          </p:txBody>
        </p:sp>
      </p:grpSp>
      <p:grpSp>
        <p:nvGrpSpPr>
          <p:cNvPr id="94" name="Group 93"/>
          <p:cNvGrpSpPr/>
          <p:nvPr/>
        </p:nvGrpSpPr>
        <p:grpSpPr>
          <a:xfrm>
            <a:off x="6153562" y="1907139"/>
            <a:ext cx="813631" cy="813631"/>
            <a:chOff x="5233201" y="264284"/>
            <a:chExt cx="1371600" cy="1371600"/>
          </a:xfrm>
        </p:grpSpPr>
        <p:sp>
          <p:nvSpPr>
            <p:cNvPr id="100" name="Oval 99"/>
            <p:cNvSpPr/>
            <p:nvPr/>
          </p:nvSpPr>
          <p:spPr>
            <a:xfrm>
              <a:off x="5233201" y="264284"/>
              <a:ext cx="1371600" cy="1371600"/>
            </a:xfrm>
            <a:prstGeom prst="ellipse">
              <a:avLst/>
            </a:prstGeom>
            <a:solidFill>
              <a:srgbClr val="ECCAE5"/>
            </a:solidFill>
            <a:ln>
              <a:solidFill>
                <a:srgbClr val="FF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p>
          </p:txBody>
        </p:sp>
        <p:sp>
          <p:nvSpPr>
            <p:cNvPr id="103" name="TextBox 102"/>
            <p:cNvSpPr txBox="1"/>
            <p:nvPr/>
          </p:nvSpPr>
          <p:spPr>
            <a:xfrm>
              <a:off x="5396686" y="667631"/>
              <a:ext cx="1097280" cy="569214"/>
            </a:xfrm>
            <a:prstGeom prst="rect">
              <a:avLst/>
            </a:prstGeom>
            <a:noFill/>
            <a:ln>
              <a:noFill/>
            </a:ln>
          </p:spPr>
          <p:txBody>
            <a:bodyPr wrap="square" lIns="0" tIns="0" rIns="0" bIns="0" rtlCol="0" anchor="ctr" anchorCtr="1">
              <a:spAutoFit/>
            </a:bodyPr>
            <a:lstStyle/>
            <a:p>
              <a:pPr algn="ctr"/>
              <a:r>
                <a:rPr lang="en-US" sz="1097" b="1">
                  <a:solidFill>
                    <a:srgbClr val="FF00FF"/>
                  </a:solidFill>
                  <a:latin typeface="Arial Black" panose="020B0A04020102020204" pitchFamily="34" charset="0"/>
                  <a:cs typeface="Arial" panose="020B0604020202020204" pitchFamily="34" charset="0"/>
                </a:rPr>
                <a:t>Turbo</a:t>
              </a:r>
              <a:br>
                <a:rPr lang="en-US" sz="1097" b="1">
                  <a:solidFill>
                    <a:srgbClr val="FF00FF"/>
                  </a:solidFill>
                  <a:latin typeface="Arial Black" panose="020B0A04020102020204" pitchFamily="34" charset="0"/>
                  <a:cs typeface="Arial" panose="020B0604020202020204" pitchFamily="34" charset="0"/>
                </a:rPr>
              </a:br>
              <a:r>
                <a:rPr lang="en-US" sz="1097" b="1">
                  <a:solidFill>
                    <a:srgbClr val="FF00FF"/>
                  </a:solidFill>
                  <a:latin typeface="Arial Black" panose="020B0A04020102020204" pitchFamily="34" charset="0"/>
                  <a:cs typeface="Arial" panose="020B0604020202020204" pitchFamily="34" charset="0"/>
                </a:rPr>
                <a:t>FRMAC</a:t>
              </a:r>
            </a:p>
          </p:txBody>
        </p:sp>
      </p:grpSp>
      <p:grpSp>
        <p:nvGrpSpPr>
          <p:cNvPr id="18" name="Group 17"/>
          <p:cNvGrpSpPr/>
          <p:nvPr/>
        </p:nvGrpSpPr>
        <p:grpSpPr>
          <a:xfrm>
            <a:off x="4456867" y="4899388"/>
            <a:ext cx="813631" cy="813631"/>
            <a:chOff x="4097045" y="6085933"/>
            <a:chExt cx="1464536" cy="1464536"/>
          </a:xfrm>
        </p:grpSpPr>
        <p:sp>
          <p:nvSpPr>
            <p:cNvPr id="101" name="Oval 100"/>
            <p:cNvSpPr/>
            <p:nvPr/>
          </p:nvSpPr>
          <p:spPr>
            <a:xfrm>
              <a:off x="4097045" y="6085933"/>
              <a:ext cx="1464536" cy="1464536"/>
            </a:xfrm>
            <a:prstGeom prst="ellipse">
              <a:avLst/>
            </a:prstGeom>
            <a:solidFill>
              <a:schemeClr val="accent6">
                <a:lumMod val="40000"/>
                <a:lumOff val="60000"/>
              </a:schemeClr>
            </a:solidFill>
            <a:ln>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p>
          </p:txBody>
        </p:sp>
        <p:sp>
          <p:nvSpPr>
            <p:cNvPr id="102" name="TextBox 101"/>
            <p:cNvSpPr txBox="1"/>
            <p:nvPr/>
          </p:nvSpPr>
          <p:spPr>
            <a:xfrm>
              <a:off x="4253946" y="6685628"/>
              <a:ext cx="1166422" cy="303892"/>
            </a:xfrm>
            <a:prstGeom prst="rect">
              <a:avLst/>
            </a:prstGeom>
            <a:noFill/>
            <a:ln>
              <a:noFill/>
              <a:prstDash val="dash"/>
            </a:ln>
          </p:spPr>
          <p:txBody>
            <a:bodyPr wrap="square" lIns="0" tIns="0" rIns="0" bIns="0" rtlCol="0" anchor="ctr" anchorCtr="1">
              <a:spAutoFit/>
            </a:bodyPr>
            <a:lstStyle/>
            <a:p>
              <a:pPr algn="ctr"/>
              <a:r>
                <a:rPr lang="en-US" sz="1097" b="1" dirty="0">
                  <a:solidFill>
                    <a:schemeClr val="accent6">
                      <a:lumMod val="75000"/>
                    </a:schemeClr>
                  </a:solidFill>
                  <a:latin typeface="Arial Black" panose="020B0A04020102020204" pitchFamily="34" charset="0"/>
                  <a:cs typeface="Arial" panose="020B0604020202020204" pitchFamily="34" charset="0"/>
                </a:rPr>
                <a:t>VSP</a:t>
              </a:r>
            </a:p>
          </p:txBody>
        </p:sp>
      </p:grpSp>
      <p:grpSp>
        <p:nvGrpSpPr>
          <p:cNvPr id="3" name="Group 2"/>
          <p:cNvGrpSpPr/>
          <p:nvPr/>
        </p:nvGrpSpPr>
        <p:grpSpPr>
          <a:xfrm>
            <a:off x="3566072" y="4875255"/>
            <a:ext cx="813631" cy="813631"/>
            <a:chOff x="5111140" y="4826206"/>
            <a:chExt cx="1084841" cy="1084841"/>
          </a:xfrm>
        </p:grpSpPr>
        <p:sp>
          <p:nvSpPr>
            <p:cNvPr id="62" name="Oval 61"/>
            <p:cNvSpPr/>
            <p:nvPr/>
          </p:nvSpPr>
          <p:spPr>
            <a:xfrm>
              <a:off x="5111140" y="4826206"/>
              <a:ext cx="1084841" cy="1084841"/>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p>
          </p:txBody>
        </p:sp>
        <p:sp>
          <p:nvSpPr>
            <p:cNvPr id="63" name="TextBox 62"/>
            <p:cNvSpPr txBox="1"/>
            <p:nvPr/>
          </p:nvSpPr>
          <p:spPr>
            <a:xfrm>
              <a:off x="5313168" y="5281063"/>
              <a:ext cx="723226" cy="225105"/>
            </a:xfrm>
            <a:prstGeom prst="rect">
              <a:avLst/>
            </a:prstGeom>
            <a:noFill/>
          </p:spPr>
          <p:txBody>
            <a:bodyPr wrap="square" lIns="0" tIns="0" rIns="0" bIns="0" rtlCol="0" anchor="ctr" anchorCtr="1">
              <a:spAutoFit/>
            </a:bodyPr>
            <a:lstStyle/>
            <a:p>
              <a:pPr algn="ctr"/>
              <a:r>
                <a:rPr lang="en-US" sz="1097" b="1">
                  <a:solidFill>
                    <a:schemeClr val="accent6">
                      <a:lumMod val="75000"/>
                    </a:schemeClr>
                  </a:solidFill>
                  <a:latin typeface="Arial Black" panose="020B0A04020102020204" pitchFamily="34" charset="0"/>
                  <a:cs typeface="Arial" panose="020B0604020202020204" pitchFamily="34" charset="0"/>
                </a:rPr>
                <a:t>DandD</a:t>
              </a:r>
            </a:p>
          </p:txBody>
        </p:sp>
      </p:grpSp>
      <p:grpSp>
        <p:nvGrpSpPr>
          <p:cNvPr id="97" name="Group 96"/>
          <p:cNvGrpSpPr/>
          <p:nvPr/>
        </p:nvGrpSpPr>
        <p:grpSpPr>
          <a:xfrm>
            <a:off x="6977835" y="3803311"/>
            <a:ext cx="813631" cy="813631"/>
            <a:chOff x="6875052" y="2738757"/>
            <a:chExt cx="1005840" cy="1005840"/>
          </a:xfrm>
        </p:grpSpPr>
        <p:sp>
          <p:nvSpPr>
            <p:cNvPr id="98" name="Oval 97"/>
            <p:cNvSpPr/>
            <p:nvPr/>
          </p:nvSpPr>
          <p:spPr>
            <a:xfrm>
              <a:off x="6875052" y="2738757"/>
              <a:ext cx="1005840" cy="1005840"/>
            </a:xfrm>
            <a:prstGeom prst="ellipse">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solidFill>
                  <a:schemeClr val="tx1"/>
                </a:solidFill>
              </a:endParaRPr>
            </a:p>
          </p:txBody>
        </p:sp>
        <p:sp>
          <p:nvSpPr>
            <p:cNvPr id="99" name="TextBox 98"/>
            <p:cNvSpPr txBox="1"/>
            <p:nvPr/>
          </p:nvSpPr>
          <p:spPr>
            <a:xfrm>
              <a:off x="6948887" y="3163602"/>
              <a:ext cx="910212" cy="208713"/>
            </a:xfrm>
            <a:prstGeom prst="rect">
              <a:avLst/>
            </a:prstGeom>
            <a:noFill/>
          </p:spPr>
          <p:txBody>
            <a:bodyPr wrap="square" lIns="0" tIns="0" rIns="0" bIns="0" rtlCol="0" anchor="ctr" anchorCtr="1">
              <a:spAutoFit/>
            </a:bodyPr>
            <a:lstStyle/>
            <a:p>
              <a:pPr algn="ctr"/>
              <a:r>
                <a:rPr lang="en-US" sz="1097" b="1">
                  <a:solidFill>
                    <a:srgbClr val="00B050"/>
                  </a:solidFill>
                  <a:latin typeface="Arial Black" panose="020B0A04020102020204" pitchFamily="34" charset="0"/>
                  <a:cs typeface="Arial" panose="020B0604020202020204" pitchFamily="34" charset="0"/>
                </a:rPr>
                <a:t>NRCDose</a:t>
              </a:r>
            </a:p>
          </p:txBody>
        </p:sp>
      </p:grpSp>
      <p:grpSp>
        <p:nvGrpSpPr>
          <p:cNvPr id="125" name="Group 124"/>
          <p:cNvGrpSpPr/>
          <p:nvPr/>
        </p:nvGrpSpPr>
        <p:grpSpPr>
          <a:xfrm>
            <a:off x="6149433" y="4153735"/>
            <a:ext cx="813631" cy="813631"/>
            <a:chOff x="6875052" y="2738757"/>
            <a:chExt cx="1005840" cy="1005840"/>
          </a:xfrm>
        </p:grpSpPr>
        <p:sp>
          <p:nvSpPr>
            <p:cNvPr id="126" name="Oval 125"/>
            <p:cNvSpPr/>
            <p:nvPr/>
          </p:nvSpPr>
          <p:spPr>
            <a:xfrm>
              <a:off x="6875052" y="2738757"/>
              <a:ext cx="1005840" cy="1005840"/>
            </a:xfrm>
            <a:prstGeom prst="ellipse">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solidFill>
                  <a:schemeClr val="tx1"/>
                </a:solidFill>
              </a:endParaRPr>
            </a:p>
          </p:txBody>
        </p:sp>
        <p:sp>
          <p:nvSpPr>
            <p:cNvPr id="127" name="TextBox 126"/>
            <p:cNvSpPr txBox="1"/>
            <p:nvPr/>
          </p:nvSpPr>
          <p:spPr>
            <a:xfrm>
              <a:off x="6928744" y="3192817"/>
              <a:ext cx="910212" cy="199755"/>
            </a:xfrm>
            <a:prstGeom prst="rect">
              <a:avLst/>
            </a:prstGeom>
            <a:noFill/>
          </p:spPr>
          <p:txBody>
            <a:bodyPr wrap="square" lIns="0" tIns="0" rIns="0" bIns="0" rtlCol="0" anchor="ctr" anchorCtr="1">
              <a:spAutoFit/>
            </a:bodyPr>
            <a:lstStyle/>
            <a:p>
              <a:pPr algn="ctr"/>
              <a:r>
                <a:rPr lang="en-US" sz="1050" b="1">
                  <a:solidFill>
                    <a:srgbClr val="00B050"/>
                  </a:solidFill>
                  <a:latin typeface="Arial Black" panose="020B0A04020102020204" pitchFamily="34" charset="0"/>
                  <a:cs typeface="Arial" panose="020B0604020202020204" pitchFamily="34" charset="0"/>
                </a:rPr>
                <a:t>RADTRAN</a:t>
              </a:r>
            </a:p>
          </p:txBody>
        </p:sp>
      </p:grpSp>
      <p:sp>
        <p:nvSpPr>
          <p:cNvPr id="39" name="TextBox 38">
            <a:extLst>
              <a:ext uri="{FF2B5EF4-FFF2-40B4-BE49-F238E27FC236}">
                <a16:creationId xmlns:a16="http://schemas.microsoft.com/office/drawing/2014/main" id="{CD53A098-14CE-4106-BBE6-3C00BC047443}"/>
              </a:ext>
            </a:extLst>
          </p:cNvPr>
          <p:cNvSpPr txBox="1"/>
          <p:nvPr/>
        </p:nvSpPr>
        <p:spPr>
          <a:xfrm>
            <a:off x="5682174" y="946066"/>
            <a:ext cx="1632113" cy="923330"/>
          </a:xfrm>
          <a:prstGeom prst="rect">
            <a:avLst/>
          </a:prstGeom>
          <a:noFill/>
        </p:spPr>
        <p:txBody>
          <a:bodyPr wrap="square" rtlCol="0">
            <a:spAutoFit/>
          </a:bodyPr>
          <a:lstStyle/>
          <a:p>
            <a:pPr algn="ctr"/>
            <a:r>
              <a:rPr lang="en-US" b="1" dirty="0">
                <a:solidFill>
                  <a:schemeClr val="tx2">
                    <a:lumMod val="50000"/>
                  </a:schemeClr>
                </a:solidFill>
                <a:effectLst>
                  <a:outerShdw blurRad="38100" dist="38100" dir="2700000" algn="tl">
                    <a:srgbClr val="000000">
                      <a:alpha val="43137"/>
                    </a:srgbClr>
                  </a:outerShdw>
                </a:effectLst>
              </a:rPr>
              <a:t>Emergency Response Codes</a:t>
            </a:r>
          </a:p>
        </p:txBody>
      </p:sp>
      <p:sp>
        <p:nvSpPr>
          <p:cNvPr id="143" name="TextBox 142">
            <a:extLst>
              <a:ext uri="{FF2B5EF4-FFF2-40B4-BE49-F238E27FC236}">
                <a16:creationId xmlns:a16="http://schemas.microsoft.com/office/drawing/2014/main" id="{E769535C-1841-4424-9D98-DCFD4AA6D56D}"/>
              </a:ext>
            </a:extLst>
          </p:cNvPr>
          <p:cNvSpPr txBox="1"/>
          <p:nvPr/>
        </p:nvSpPr>
        <p:spPr>
          <a:xfrm>
            <a:off x="6414261" y="4924653"/>
            <a:ext cx="2318752" cy="369332"/>
          </a:xfrm>
          <a:prstGeom prst="rect">
            <a:avLst/>
          </a:prstGeom>
          <a:noFill/>
        </p:spPr>
        <p:txBody>
          <a:bodyPr wrap="square" rtlCol="0">
            <a:spAutoFit/>
          </a:bodyPr>
          <a:lstStyle/>
          <a:p>
            <a:pPr algn="ctr"/>
            <a:r>
              <a:rPr lang="en-US" b="1" dirty="0">
                <a:solidFill>
                  <a:schemeClr val="tx2">
                    <a:lumMod val="50000"/>
                  </a:schemeClr>
                </a:solidFill>
                <a:effectLst>
                  <a:outerShdw blurRad="38100" dist="38100" dir="2700000" algn="tl">
                    <a:srgbClr val="000000">
                      <a:alpha val="43137"/>
                    </a:srgbClr>
                  </a:outerShdw>
                </a:effectLst>
              </a:rPr>
              <a:t>NPP Licensing Codes</a:t>
            </a:r>
          </a:p>
        </p:txBody>
      </p:sp>
      <p:sp>
        <p:nvSpPr>
          <p:cNvPr id="144" name="TextBox 143">
            <a:extLst>
              <a:ext uri="{FF2B5EF4-FFF2-40B4-BE49-F238E27FC236}">
                <a16:creationId xmlns:a16="http://schemas.microsoft.com/office/drawing/2014/main" id="{46E163D1-BB54-4129-BEB4-178A074FE926}"/>
              </a:ext>
            </a:extLst>
          </p:cNvPr>
          <p:cNvSpPr txBox="1"/>
          <p:nvPr/>
        </p:nvSpPr>
        <p:spPr>
          <a:xfrm>
            <a:off x="1719914" y="5602254"/>
            <a:ext cx="4648334" cy="400110"/>
          </a:xfrm>
          <a:prstGeom prst="rect">
            <a:avLst/>
          </a:prstGeom>
          <a:noFill/>
        </p:spPr>
        <p:txBody>
          <a:bodyPr wrap="square" rtlCol="0">
            <a:spAutoFit/>
          </a:bodyPr>
          <a:lstStyle/>
          <a:p>
            <a:pPr algn="ctr"/>
            <a:r>
              <a:rPr lang="en-US" sz="2000" b="1" dirty="0">
                <a:solidFill>
                  <a:schemeClr val="tx2">
                    <a:lumMod val="50000"/>
                  </a:schemeClr>
                </a:solidFill>
                <a:effectLst>
                  <a:outerShdw blurRad="38100" dist="38100" dir="2700000" algn="tl">
                    <a:srgbClr val="000000">
                      <a:alpha val="43137"/>
                    </a:srgbClr>
                  </a:outerShdw>
                </a:effectLst>
              </a:rPr>
              <a:t>Environmental Assessment Codes</a:t>
            </a:r>
          </a:p>
        </p:txBody>
      </p:sp>
      <p:sp>
        <p:nvSpPr>
          <p:cNvPr id="145" name="TextBox 144">
            <a:extLst>
              <a:ext uri="{FF2B5EF4-FFF2-40B4-BE49-F238E27FC236}">
                <a16:creationId xmlns:a16="http://schemas.microsoft.com/office/drawing/2014/main" id="{7768F0F5-FD8F-4BB5-9253-B74F75A57C11}"/>
              </a:ext>
            </a:extLst>
          </p:cNvPr>
          <p:cNvSpPr txBox="1"/>
          <p:nvPr/>
        </p:nvSpPr>
        <p:spPr>
          <a:xfrm>
            <a:off x="92523" y="2024801"/>
            <a:ext cx="1435547" cy="830997"/>
          </a:xfrm>
          <a:prstGeom prst="rect">
            <a:avLst/>
          </a:prstGeom>
          <a:noFill/>
        </p:spPr>
        <p:txBody>
          <a:bodyPr wrap="square" rtlCol="0">
            <a:spAutoFit/>
          </a:bodyPr>
          <a:lstStyle/>
          <a:p>
            <a:pPr algn="ctr"/>
            <a:r>
              <a:rPr lang="en-US" sz="1600" b="1" dirty="0">
                <a:solidFill>
                  <a:schemeClr val="tx2">
                    <a:lumMod val="50000"/>
                  </a:schemeClr>
                </a:solidFill>
                <a:effectLst>
                  <a:outerShdw blurRad="38100" dist="38100" dir="2700000" algn="tl">
                    <a:srgbClr val="000000">
                      <a:alpha val="43137"/>
                    </a:srgbClr>
                  </a:outerShdw>
                </a:effectLst>
              </a:rPr>
              <a:t>Atmospheric Assessment Codes</a:t>
            </a:r>
          </a:p>
        </p:txBody>
      </p:sp>
      <p:sp>
        <p:nvSpPr>
          <p:cNvPr id="146" name="TextBox 145">
            <a:extLst>
              <a:ext uri="{FF2B5EF4-FFF2-40B4-BE49-F238E27FC236}">
                <a16:creationId xmlns:a16="http://schemas.microsoft.com/office/drawing/2014/main" id="{7A4D664A-FC61-4BBD-991A-46F08962FFE9}"/>
              </a:ext>
            </a:extLst>
          </p:cNvPr>
          <p:cNvSpPr txBox="1"/>
          <p:nvPr/>
        </p:nvSpPr>
        <p:spPr>
          <a:xfrm>
            <a:off x="818475" y="846020"/>
            <a:ext cx="3112661" cy="369332"/>
          </a:xfrm>
          <a:prstGeom prst="rect">
            <a:avLst/>
          </a:prstGeom>
          <a:noFill/>
        </p:spPr>
        <p:txBody>
          <a:bodyPr wrap="square" rtlCol="0">
            <a:spAutoFit/>
          </a:bodyPr>
          <a:lstStyle/>
          <a:p>
            <a:pPr algn="ctr"/>
            <a:r>
              <a:rPr lang="en-US" b="1" dirty="0">
                <a:solidFill>
                  <a:schemeClr val="tx2">
                    <a:lumMod val="50000"/>
                  </a:schemeClr>
                </a:solidFill>
                <a:effectLst>
                  <a:outerShdw blurRad="38100" dist="38100" dir="2700000" algn="tl">
                    <a:srgbClr val="000000">
                      <a:alpha val="43137"/>
                    </a:srgbClr>
                  </a:outerShdw>
                </a:effectLst>
              </a:rPr>
              <a:t>Other Dose Assessment Codes</a:t>
            </a:r>
          </a:p>
        </p:txBody>
      </p:sp>
      <p:sp>
        <p:nvSpPr>
          <p:cNvPr id="69" name="Title 1">
            <a:extLst>
              <a:ext uri="{FF2B5EF4-FFF2-40B4-BE49-F238E27FC236}">
                <a16:creationId xmlns:a16="http://schemas.microsoft.com/office/drawing/2014/main" id="{84B80D32-A5EF-4D0C-A839-A3F089AACFDF}"/>
              </a:ext>
            </a:extLst>
          </p:cNvPr>
          <p:cNvSpPr txBox="1">
            <a:spLocks/>
          </p:cNvSpPr>
          <p:nvPr/>
        </p:nvSpPr>
        <p:spPr>
          <a:xfrm>
            <a:off x="1593638" y="102800"/>
            <a:ext cx="5900792" cy="62591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RAMP: What is it?</a:t>
            </a:r>
          </a:p>
        </p:txBody>
      </p:sp>
      <p:sp>
        <p:nvSpPr>
          <p:cNvPr id="71" name="Oval 70">
            <a:extLst>
              <a:ext uri="{FF2B5EF4-FFF2-40B4-BE49-F238E27FC236}">
                <a16:creationId xmlns:a16="http://schemas.microsoft.com/office/drawing/2014/main" id="{44B33F3A-B681-4186-908E-9C4D8AA1627C}"/>
              </a:ext>
            </a:extLst>
          </p:cNvPr>
          <p:cNvSpPr/>
          <p:nvPr/>
        </p:nvSpPr>
        <p:spPr>
          <a:xfrm>
            <a:off x="1971104" y="1315867"/>
            <a:ext cx="807513" cy="813631"/>
          </a:xfrm>
          <a:prstGeom prst="ellipse">
            <a:avLst/>
          </a:prstGeom>
          <a:solidFill>
            <a:schemeClr val="accent4">
              <a:lumMod val="20000"/>
              <a:lumOff val="80000"/>
            </a:schemeClr>
          </a:solidFill>
          <a:ln w="19050">
            <a:solidFill>
              <a:schemeClr val="accent4">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dirty="0"/>
          </a:p>
        </p:txBody>
      </p:sp>
      <p:sp>
        <p:nvSpPr>
          <p:cNvPr id="74" name="TextBox 73">
            <a:extLst>
              <a:ext uri="{FF2B5EF4-FFF2-40B4-BE49-F238E27FC236}">
                <a16:creationId xmlns:a16="http://schemas.microsoft.com/office/drawing/2014/main" id="{528B3CF8-543C-4E39-BB44-F4E4896E8F14}"/>
              </a:ext>
            </a:extLst>
          </p:cNvPr>
          <p:cNvSpPr txBox="1"/>
          <p:nvPr/>
        </p:nvSpPr>
        <p:spPr>
          <a:xfrm>
            <a:off x="2014520" y="1615111"/>
            <a:ext cx="708450" cy="168829"/>
          </a:xfrm>
          <a:prstGeom prst="rect">
            <a:avLst/>
          </a:prstGeom>
          <a:noFill/>
        </p:spPr>
        <p:txBody>
          <a:bodyPr wrap="square" lIns="0" tIns="0" rIns="0" bIns="0" rtlCol="0" anchor="ctr" anchorCtr="1">
            <a:spAutoFit/>
          </a:bodyPr>
          <a:lstStyle/>
          <a:p>
            <a:pPr algn="ctr"/>
            <a:r>
              <a:rPr lang="en-US" sz="1097" b="1" dirty="0">
                <a:solidFill>
                  <a:schemeClr val="accent4">
                    <a:lumMod val="75000"/>
                  </a:schemeClr>
                </a:solidFill>
                <a:latin typeface="Arial Black" panose="020B0A04020102020204" pitchFamily="34" charset="0"/>
                <a:cs typeface="Arial" panose="020B0604020202020204" pitchFamily="34" charset="0"/>
              </a:rPr>
              <a:t>DCFPAK</a:t>
            </a:r>
          </a:p>
        </p:txBody>
      </p:sp>
      <p:sp>
        <p:nvSpPr>
          <p:cNvPr id="2" name="Rectangle: Rounded Corners 1">
            <a:extLst>
              <a:ext uri="{FF2B5EF4-FFF2-40B4-BE49-F238E27FC236}">
                <a16:creationId xmlns:a16="http://schemas.microsoft.com/office/drawing/2014/main" id="{B92F4F4B-1D16-49DD-93DD-5768C1AD803F}"/>
              </a:ext>
            </a:extLst>
          </p:cNvPr>
          <p:cNvSpPr/>
          <p:nvPr/>
        </p:nvSpPr>
        <p:spPr>
          <a:xfrm>
            <a:off x="718254" y="5928873"/>
            <a:ext cx="7772400" cy="630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50000"/>
                  </a:schemeClr>
                </a:solidFill>
              </a:rPr>
              <a:t>Information and descriptions of codes:  https://ramp.nrc-gateway.gov/</a:t>
            </a:r>
          </a:p>
        </p:txBody>
      </p:sp>
      <p:grpSp>
        <p:nvGrpSpPr>
          <p:cNvPr id="75" name="Group 74">
            <a:extLst>
              <a:ext uri="{FF2B5EF4-FFF2-40B4-BE49-F238E27FC236}">
                <a16:creationId xmlns:a16="http://schemas.microsoft.com/office/drawing/2014/main" id="{327EE70F-F6FA-4CFE-88CB-F15D4C832766}"/>
              </a:ext>
            </a:extLst>
          </p:cNvPr>
          <p:cNvGrpSpPr/>
          <p:nvPr/>
        </p:nvGrpSpPr>
        <p:grpSpPr>
          <a:xfrm>
            <a:off x="4361738" y="1372682"/>
            <a:ext cx="807513" cy="813631"/>
            <a:chOff x="293780" y="1892846"/>
            <a:chExt cx="1361286" cy="1371600"/>
          </a:xfrm>
        </p:grpSpPr>
        <p:sp>
          <p:nvSpPr>
            <p:cNvPr id="76" name="Oval 75">
              <a:extLst>
                <a:ext uri="{FF2B5EF4-FFF2-40B4-BE49-F238E27FC236}">
                  <a16:creationId xmlns:a16="http://schemas.microsoft.com/office/drawing/2014/main" id="{085BA522-A781-4442-8329-787077C005C8}"/>
                </a:ext>
              </a:extLst>
            </p:cNvPr>
            <p:cNvSpPr/>
            <p:nvPr/>
          </p:nvSpPr>
          <p:spPr>
            <a:xfrm>
              <a:off x="293780" y="1892846"/>
              <a:ext cx="1361286" cy="1371600"/>
            </a:xfrm>
            <a:prstGeom prst="ellips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p>
          </p:txBody>
        </p:sp>
        <p:sp>
          <p:nvSpPr>
            <p:cNvPr id="79" name="TextBox 78">
              <a:extLst>
                <a:ext uri="{FF2B5EF4-FFF2-40B4-BE49-F238E27FC236}">
                  <a16:creationId xmlns:a16="http://schemas.microsoft.com/office/drawing/2014/main" id="{B9657CB7-7467-4F7D-AC95-9A2AA7BABBD5}"/>
                </a:ext>
              </a:extLst>
            </p:cNvPr>
            <p:cNvSpPr txBox="1"/>
            <p:nvPr/>
          </p:nvSpPr>
          <p:spPr>
            <a:xfrm>
              <a:off x="537778" y="2418439"/>
              <a:ext cx="914399" cy="284608"/>
            </a:xfrm>
            <a:prstGeom prst="rect">
              <a:avLst/>
            </a:prstGeom>
            <a:noFill/>
          </p:spPr>
          <p:txBody>
            <a:bodyPr wrap="square" lIns="0" tIns="0" rIns="0" bIns="0" rtlCol="0" anchor="ctr" anchorCtr="1">
              <a:spAutoFit/>
            </a:bodyPr>
            <a:lstStyle/>
            <a:p>
              <a:pPr algn="ctr"/>
              <a:r>
                <a:rPr lang="en-US" sz="1097" b="1" dirty="0">
                  <a:solidFill>
                    <a:schemeClr val="accent4">
                      <a:lumMod val="75000"/>
                    </a:schemeClr>
                  </a:solidFill>
                  <a:latin typeface="Arial Black" panose="020B0A04020102020204" pitchFamily="34" charset="0"/>
                  <a:cs typeface="Arial" panose="020B0604020202020204" pitchFamily="34" charset="0"/>
                </a:rPr>
                <a:t>IMBA</a:t>
              </a:r>
            </a:p>
          </p:txBody>
        </p:sp>
      </p:grpSp>
      <p:grpSp>
        <p:nvGrpSpPr>
          <p:cNvPr id="80" name="Group 79">
            <a:extLst>
              <a:ext uri="{FF2B5EF4-FFF2-40B4-BE49-F238E27FC236}">
                <a16:creationId xmlns:a16="http://schemas.microsoft.com/office/drawing/2014/main" id="{72E114A4-45C7-48FD-8649-FB5770928EFB}"/>
              </a:ext>
            </a:extLst>
          </p:cNvPr>
          <p:cNvGrpSpPr/>
          <p:nvPr/>
        </p:nvGrpSpPr>
        <p:grpSpPr>
          <a:xfrm>
            <a:off x="1954714" y="4350520"/>
            <a:ext cx="813631" cy="813631"/>
            <a:chOff x="4097045" y="6085933"/>
            <a:chExt cx="1464536" cy="1464536"/>
          </a:xfrm>
        </p:grpSpPr>
        <p:sp>
          <p:nvSpPr>
            <p:cNvPr id="81" name="Oval 80">
              <a:extLst>
                <a:ext uri="{FF2B5EF4-FFF2-40B4-BE49-F238E27FC236}">
                  <a16:creationId xmlns:a16="http://schemas.microsoft.com/office/drawing/2014/main" id="{3305ACB6-6498-4B31-97EA-FC87DC95DF6A}"/>
                </a:ext>
              </a:extLst>
            </p:cNvPr>
            <p:cNvSpPr/>
            <p:nvPr/>
          </p:nvSpPr>
          <p:spPr>
            <a:xfrm>
              <a:off x="4097045" y="6085933"/>
              <a:ext cx="1464536" cy="1464536"/>
            </a:xfrm>
            <a:prstGeom prst="ellipse">
              <a:avLst/>
            </a:prstGeom>
            <a:solidFill>
              <a:schemeClr val="accent6">
                <a:lumMod val="40000"/>
                <a:lumOff val="60000"/>
              </a:schemeClr>
            </a:solidFill>
            <a:ln>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p>
          </p:txBody>
        </p:sp>
        <p:sp>
          <p:nvSpPr>
            <p:cNvPr id="82" name="TextBox 81">
              <a:extLst>
                <a:ext uri="{FF2B5EF4-FFF2-40B4-BE49-F238E27FC236}">
                  <a16:creationId xmlns:a16="http://schemas.microsoft.com/office/drawing/2014/main" id="{81FABC90-E079-4B37-9AB7-455F13E5B6BC}"/>
                </a:ext>
              </a:extLst>
            </p:cNvPr>
            <p:cNvSpPr txBox="1"/>
            <p:nvPr/>
          </p:nvSpPr>
          <p:spPr>
            <a:xfrm>
              <a:off x="4253946" y="6685628"/>
              <a:ext cx="1166422" cy="303892"/>
            </a:xfrm>
            <a:prstGeom prst="rect">
              <a:avLst/>
            </a:prstGeom>
            <a:noFill/>
            <a:ln>
              <a:noFill/>
              <a:prstDash val="dash"/>
            </a:ln>
          </p:spPr>
          <p:txBody>
            <a:bodyPr wrap="square" lIns="0" tIns="0" rIns="0" bIns="0" rtlCol="0" anchor="ctr" anchorCtr="1">
              <a:spAutoFit/>
            </a:bodyPr>
            <a:lstStyle/>
            <a:p>
              <a:pPr algn="ctr"/>
              <a:r>
                <a:rPr lang="en-US" sz="1097" b="1">
                  <a:solidFill>
                    <a:schemeClr val="accent6">
                      <a:lumMod val="75000"/>
                    </a:schemeClr>
                  </a:solidFill>
                  <a:latin typeface="Arial Black" panose="020B0A04020102020204" pitchFamily="34" charset="0"/>
                  <a:cs typeface="Arial" panose="020B0604020202020204" pitchFamily="34" charset="0"/>
                </a:rPr>
                <a:t>RESRAD</a:t>
              </a:r>
            </a:p>
          </p:txBody>
        </p:sp>
      </p:grpSp>
    </p:spTree>
    <p:extLst>
      <p:ext uri="{BB962C8B-B14F-4D97-AF65-F5344CB8AC3E}">
        <p14:creationId xmlns:p14="http://schemas.microsoft.com/office/powerpoint/2010/main" val="157464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ACDEA8-8C55-4E64-B906-05ED125297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2499" y="1600200"/>
            <a:ext cx="7239000" cy="2667000"/>
          </a:xfrm>
          <a:prstGeom prst="rect">
            <a:avLst/>
          </a:prstGeom>
        </p:spPr>
      </p:pic>
      <p:sp>
        <p:nvSpPr>
          <p:cNvPr id="9" name="Title 8">
            <a:extLst>
              <a:ext uri="{FF2B5EF4-FFF2-40B4-BE49-F238E27FC236}">
                <a16:creationId xmlns:a16="http://schemas.microsoft.com/office/drawing/2014/main" id="{BEB494AA-4F9D-428D-9CAE-D19CC75E7D6F}"/>
              </a:ext>
            </a:extLst>
          </p:cNvPr>
          <p:cNvSpPr>
            <a:spLocks noGrp="1"/>
          </p:cNvSpPr>
          <p:nvPr>
            <p:ph type="title"/>
          </p:nvPr>
        </p:nvSpPr>
        <p:spPr/>
        <p:txBody>
          <a:bodyPr>
            <a:normAutofit/>
          </a:bodyPr>
          <a:lstStyle/>
          <a:p>
            <a:r>
              <a:rPr lang="en-US" dirty="0"/>
              <a:t>Open Forum</a:t>
            </a:r>
          </a:p>
        </p:txBody>
      </p:sp>
      <p:pic>
        <p:nvPicPr>
          <p:cNvPr id="4" name="Picture 3">
            <a:extLst>
              <a:ext uri="{FF2B5EF4-FFF2-40B4-BE49-F238E27FC236}">
                <a16:creationId xmlns:a16="http://schemas.microsoft.com/office/drawing/2014/main" id="{5A4D55E8-E28D-42BE-868B-91E2BEBFA5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18154" y="4411662"/>
            <a:ext cx="2707689" cy="1309688"/>
          </a:xfrm>
          <a:prstGeom prst="rect">
            <a:avLst/>
          </a:prstGeom>
        </p:spPr>
      </p:pic>
    </p:spTree>
    <p:extLst>
      <p:ext uri="{BB962C8B-B14F-4D97-AF65-F5344CB8AC3E}">
        <p14:creationId xmlns:p14="http://schemas.microsoft.com/office/powerpoint/2010/main" val="353119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A36ADB-F617-4197-A335-55CBBB032070}"/>
              </a:ext>
            </a:extLst>
          </p:cNvPr>
          <p:cNvSpPr/>
          <p:nvPr/>
        </p:nvSpPr>
        <p:spPr>
          <a:xfrm>
            <a:off x="8157799" y="0"/>
            <a:ext cx="1009650" cy="6858000"/>
          </a:xfrm>
          <a:prstGeom prst="rect">
            <a:avLst/>
          </a:prstGeom>
          <a:gradFill>
            <a:gsLst>
              <a:gs pos="0">
                <a:schemeClr val="bg1"/>
              </a:gs>
              <a:gs pos="93000">
                <a:srgbClr val="2A56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840FB09D-3E8D-4324-8958-7B71874712F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8305" y="1755431"/>
            <a:ext cx="2428875" cy="1619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62C506F-A111-47FD-A402-A93E962D77E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68217" y="4540098"/>
            <a:ext cx="2428875" cy="1619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929E38B7-377B-4844-95E2-68C3AD799FD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70708" y="4540098"/>
            <a:ext cx="2505075" cy="1619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48E74FC5-278B-4B11-8068-9839EC1745E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33352" y="2479248"/>
            <a:ext cx="2567910" cy="1676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6F76261-B3DE-42FB-B54D-4CF2F9B091F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352402" y="1755431"/>
            <a:ext cx="2428875" cy="1619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CBC328-8052-497E-8780-DD0EF65C309E}"/>
              </a:ext>
            </a:extLst>
          </p:cNvPr>
          <p:cNvSpPr txBox="1"/>
          <p:nvPr/>
        </p:nvSpPr>
        <p:spPr>
          <a:xfrm>
            <a:off x="6390503" y="3374681"/>
            <a:ext cx="2428875" cy="646331"/>
          </a:xfrm>
          <a:prstGeom prst="rect">
            <a:avLst/>
          </a:prstGeom>
          <a:noFill/>
        </p:spPr>
        <p:txBody>
          <a:bodyPr wrap="square" rtlCol="0">
            <a:spAutoFit/>
          </a:bodyPr>
          <a:lstStyle/>
          <a:p>
            <a:pPr algn="ctr"/>
            <a:r>
              <a:rPr lang="en-US" dirty="0"/>
              <a:t>NRC International  Assignee </a:t>
            </a:r>
          </a:p>
        </p:txBody>
      </p:sp>
      <p:sp>
        <p:nvSpPr>
          <p:cNvPr id="9" name="Title 1">
            <a:extLst>
              <a:ext uri="{FF2B5EF4-FFF2-40B4-BE49-F238E27FC236}">
                <a16:creationId xmlns:a16="http://schemas.microsoft.com/office/drawing/2014/main" id="{283D1548-2266-4462-9718-2EC578D1F9E6}"/>
              </a:ext>
            </a:extLst>
          </p:cNvPr>
          <p:cNvSpPr txBox="1">
            <a:spLocks/>
          </p:cNvSpPr>
          <p:nvPr/>
        </p:nvSpPr>
        <p:spPr>
          <a:xfrm>
            <a:off x="457200" y="557156"/>
            <a:ext cx="8229600" cy="671816"/>
          </a:xfrm>
          <a:prstGeom prst="rect">
            <a:avLst/>
          </a:prstGeom>
        </p:spPr>
        <p:txBody>
          <a:bodyP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6700" dirty="0"/>
              <a:t>THANK YOU! RAMP PARTNERS!!!!!</a:t>
            </a:r>
            <a:br>
              <a:rPr lang="en-US" dirty="0">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231866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8D00B70C-1E1B-4A02-A25F-13315CDE56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596" y="-1585912"/>
            <a:ext cx="7747835" cy="10025632"/>
          </a:xfrm>
          <a:prstGeom prst="rect">
            <a:avLst/>
          </a:prstGeom>
        </p:spPr>
      </p:pic>
    </p:spTree>
    <p:extLst>
      <p:ext uri="{BB962C8B-B14F-4D97-AF65-F5344CB8AC3E}">
        <p14:creationId xmlns:p14="http://schemas.microsoft.com/office/powerpoint/2010/main" val="3316508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E467B8-6A75-403E-BFBF-D519A17230AB}"/>
              </a:ext>
            </a:extLst>
          </p:cNvPr>
          <p:cNvSpPr>
            <a:spLocks noGrp="1"/>
          </p:cNvSpPr>
          <p:nvPr>
            <p:ph idx="1"/>
          </p:nvPr>
        </p:nvSpPr>
        <p:spPr/>
        <p:txBody>
          <a:bodyPr>
            <a:normAutofit/>
          </a:bodyPr>
          <a:lstStyle/>
          <a:p>
            <a:pPr marL="0" marR="0" lvl="0" indent="0">
              <a:lnSpc>
                <a:spcPct val="107000"/>
              </a:lnSpc>
              <a:spcBef>
                <a:spcPts val="0"/>
              </a:spcBef>
              <a:spcAft>
                <a:spcPts val="800"/>
              </a:spcAft>
              <a:buNone/>
            </a:pPr>
            <a:r>
              <a:rPr lang="en-US" sz="3200" dirty="0">
                <a:effectLst/>
                <a:latin typeface="Arial" panose="020B0604020202020204" pitchFamily="34" charset="0"/>
                <a:ea typeface="Calibri" panose="020F0502020204030204" pitchFamily="34" charset="0"/>
                <a:cs typeface="Times New Roman" panose="02020603050405020304" pitchFamily="18" charset="0"/>
              </a:rPr>
              <a:t>Area </a:t>
            </a:r>
            <a:r>
              <a:rPr lang="en-US" dirty="0">
                <a:latin typeface="Arial" panose="020B0604020202020204" pitchFamily="34" charset="0"/>
                <a:ea typeface="Calibri" panose="020F0502020204030204" pitchFamily="34" charset="0"/>
                <a:cs typeface="Times New Roman" panose="02020603050405020304" pitchFamily="18" charset="0"/>
              </a:rPr>
              <a:t>that you work in</a:t>
            </a:r>
            <a:r>
              <a:rPr lang="en-US" sz="3200" dirty="0">
                <a:effectLst/>
                <a:latin typeface="Arial" panose="020B0604020202020204" pitchFamily="34" charset="0"/>
                <a:ea typeface="Calibri" panose="020F0502020204030204" pitchFamily="34" charset="0"/>
                <a:cs typeface="Times New Roman" panose="02020603050405020304" pitchFamily="18" charset="0"/>
              </a:rPr>
              <a:t> Nuclear?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Nuclear Power Plant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Medical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Industrial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Environmental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Other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BEA5C642-6C82-4448-B2E6-85C083DF199C}"/>
              </a:ext>
            </a:extLst>
          </p:cNvPr>
          <p:cNvSpPr>
            <a:spLocks noGrp="1"/>
          </p:cNvSpPr>
          <p:nvPr>
            <p:ph type="title"/>
          </p:nvPr>
        </p:nvSpPr>
        <p:spPr>
          <a:xfrm>
            <a:off x="457200" y="274638"/>
            <a:ext cx="8229600" cy="1143000"/>
          </a:xfrm>
        </p:spPr>
        <p:txBody>
          <a:bodyPr>
            <a:normAutofit/>
          </a:bodyPr>
          <a:lstStyle/>
          <a:p>
            <a:r>
              <a:rPr lang="en-US" dirty="0"/>
              <a:t>Polling Questions #3</a:t>
            </a:r>
          </a:p>
        </p:txBody>
      </p:sp>
    </p:spTree>
    <p:extLst>
      <p:ext uri="{BB962C8B-B14F-4D97-AF65-F5344CB8AC3E}">
        <p14:creationId xmlns:p14="http://schemas.microsoft.com/office/powerpoint/2010/main" val="794793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AF6A-570B-4468-AC67-4307DB72CC2B}"/>
              </a:ext>
            </a:extLst>
          </p:cNvPr>
          <p:cNvSpPr>
            <a:spLocks noGrp="1"/>
          </p:cNvSpPr>
          <p:nvPr>
            <p:ph type="title"/>
          </p:nvPr>
        </p:nvSpPr>
        <p:spPr>
          <a:xfrm>
            <a:off x="1645507" y="176982"/>
            <a:ext cx="6665979" cy="1341438"/>
          </a:xfrm>
        </p:spPr>
        <p:txBody>
          <a:bodyPr>
            <a:noAutofit/>
          </a:bodyPr>
          <a:lstStyle/>
          <a:p>
            <a:pPr algn="ctr"/>
            <a:r>
              <a:rPr lang="en-US" sz="3600">
                <a:solidFill>
                  <a:schemeClr val="accent5">
                    <a:lumMod val="75000"/>
                  </a:schemeClr>
                </a:solidFill>
                <a:effectLst>
                  <a:outerShdw blurRad="38100" dist="38100" dir="2700000" algn="tl">
                    <a:srgbClr val="000000">
                      <a:alpha val="43137"/>
                    </a:srgbClr>
                  </a:outerShdw>
                </a:effectLst>
                <a:latin typeface="+mn-lt"/>
              </a:rPr>
              <a:t>RAMP Website</a:t>
            </a:r>
            <a:br>
              <a:rPr lang="en-US" sz="3600">
                <a:solidFill>
                  <a:schemeClr val="accent5">
                    <a:lumMod val="75000"/>
                  </a:schemeClr>
                </a:solidFill>
                <a:effectLst>
                  <a:outerShdw blurRad="38100" dist="38100" dir="2700000" algn="tl">
                    <a:srgbClr val="000000">
                      <a:alpha val="43137"/>
                    </a:srgbClr>
                  </a:outerShdw>
                </a:effectLst>
                <a:latin typeface="+mn-lt"/>
              </a:rPr>
            </a:br>
            <a:r>
              <a:rPr lang="en-US" sz="3600">
                <a:solidFill>
                  <a:schemeClr val="accent5">
                    <a:lumMod val="75000"/>
                  </a:schemeClr>
                </a:solidFill>
                <a:effectLst>
                  <a:outerShdw blurRad="38100" dist="38100" dir="2700000" algn="tl">
                    <a:srgbClr val="000000">
                      <a:alpha val="43137"/>
                    </a:srgbClr>
                  </a:outerShdw>
                </a:effectLst>
                <a:latin typeface="+mn-lt"/>
                <a:hlinkClick r:id="rId3"/>
              </a:rPr>
              <a:t>https://ramp.nrc-gateway.gov/</a:t>
            </a:r>
            <a:r>
              <a:rPr lang="en-US" sz="3600">
                <a:solidFill>
                  <a:schemeClr val="accent5">
                    <a:lumMod val="75000"/>
                  </a:schemeClr>
                </a:solidFill>
                <a:effectLst>
                  <a:outerShdw blurRad="38100" dist="38100" dir="2700000" algn="tl">
                    <a:srgbClr val="000000">
                      <a:alpha val="43137"/>
                    </a:srgbClr>
                  </a:outerShdw>
                </a:effectLst>
                <a:latin typeface="+mn-lt"/>
              </a:rPr>
              <a:t> </a:t>
            </a:r>
          </a:p>
        </p:txBody>
      </p:sp>
      <p:sp>
        <p:nvSpPr>
          <p:cNvPr id="3" name="Content Placeholder 2">
            <a:extLst>
              <a:ext uri="{FF2B5EF4-FFF2-40B4-BE49-F238E27FC236}">
                <a16:creationId xmlns:a16="http://schemas.microsoft.com/office/drawing/2014/main" id="{DE528E39-A0EE-4F9C-9B4D-2FB20B436785}"/>
              </a:ext>
            </a:extLst>
          </p:cNvPr>
          <p:cNvSpPr>
            <a:spLocks noGrp="1"/>
          </p:cNvSpPr>
          <p:nvPr>
            <p:ph idx="1"/>
          </p:nvPr>
        </p:nvSpPr>
        <p:spPr>
          <a:xfrm>
            <a:off x="76200" y="1600199"/>
            <a:ext cx="8991600" cy="4751173"/>
          </a:xfrm>
        </p:spPr>
        <p:txBody>
          <a:bodyPr>
            <a:normAutofit fontScale="85000" lnSpcReduction="20000"/>
          </a:bodyPr>
          <a:lstStyle/>
          <a:p>
            <a:r>
              <a:rPr lang="en-US" b="1" u="sng" dirty="0"/>
              <a:t>Major communication tool for RAMP Program</a:t>
            </a:r>
          </a:p>
          <a:p>
            <a:pPr lvl="1"/>
            <a:r>
              <a:rPr lang="en-US" dirty="0"/>
              <a:t>Download most codes</a:t>
            </a:r>
          </a:p>
          <a:p>
            <a:pPr lvl="1"/>
            <a:r>
              <a:rPr lang="en-US" dirty="0"/>
              <a:t>Documentation</a:t>
            </a:r>
          </a:p>
          <a:p>
            <a:pPr lvl="1"/>
            <a:r>
              <a:rPr lang="en-US" dirty="0"/>
              <a:t>Training/webinar recordings</a:t>
            </a:r>
          </a:p>
          <a:p>
            <a:pPr lvl="1"/>
            <a:r>
              <a:rPr lang="en-US" dirty="0"/>
              <a:t>User Meetings</a:t>
            </a:r>
          </a:p>
          <a:p>
            <a:pPr lvl="1"/>
            <a:endParaRPr lang="en-US" dirty="0"/>
          </a:p>
          <a:p>
            <a:r>
              <a:rPr lang="en-US" b="1" u="sng" dirty="0"/>
              <a:t>What’s New/Upcoming?</a:t>
            </a:r>
          </a:p>
          <a:p>
            <a:pPr lvl="1"/>
            <a:r>
              <a:rPr lang="en-US" dirty="0"/>
              <a:t>More targeted communication</a:t>
            </a:r>
          </a:p>
          <a:p>
            <a:pPr lvl="2"/>
            <a:r>
              <a:rPr lang="en-US" dirty="0"/>
              <a:t>Surveys</a:t>
            </a:r>
          </a:p>
          <a:p>
            <a:pPr lvl="2"/>
            <a:r>
              <a:rPr lang="en-US" dirty="0"/>
              <a:t>Support</a:t>
            </a:r>
          </a:p>
          <a:p>
            <a:pPr lvl="1"/>
            <a:r>
              <a:rPr lang="en-US" dirty="0"/>
              <a:t>University Corner</a:t>
            </a:r>
          </a:p>
          <a:p>
            <a:pPr lvl="1"/>
            <a:r>
              <a:rPr lang="en-US" dirty="0"/>
              <a:t>International pages</a:t>
            </a:r>
          </a:p>
          <a:p>
            <a:pPr marL="457200" lvl="1" indent="0">
              <a:buNone/>
            </a:pPr>
            <a:endParaRPr lang="en-US" dirty="0"/>
          </a:p>
        </p:txBody>
      </p:sp>
      <p:sp>
        <p:nvSpPr>
          <p:cNvPr id="4" name="Slide Number Placeholder 3">
            <a:extLst>
              <a:ext uri="{FF2B5EF4-FFF2-40B4-BE49-F238E27FC236}">
                <a16:creationId xmlns:a16="http://schemas.microsoft.com/office/drawing/2014/main" id="{88792B59-9775-4699-8A7C-622DC1E14F82}"/>
              </a:ext>
            </a:extLst>
          </p:cNvPr>
          <p:cNvSpPr>
            <a:spLocks noGrp="1"/>
          </p:cNvSpPr>
          <p:nvPr>
            <p:ph type="sldNum" sz="quarter" idx="12"/>
          </p:nvPr>
        </p:nvSpPr>
        <p:spPr/>
        <p:txBody>
          <a:bodyPr/>
          <a:lstStyle/>
          <a:p>
            <a:fld id="{B6F15528-21DE-4FAA-801E-634DDDAF4B2B}" type="slidenum">
              <a:rPr lang="en-US" smtClean="0"/>
              <a:pPr/>
              <a:t>3</a:t>
            </a:fld>
            <a:endParaRPr lang="en-US"/>
          </a:p>
        </p:txBody>
      </p:sp>
      <p:pic>
        <p:nvPicPr>
          <p:cNvPr id="6" name="Picture 5">
            <a:extLst>
              <a:ext uri="{FF2B5EF4-FFF2-40B4-BE49-F238E27FC236}">
                <a16:creationId xmlns:a16="http://schemas.microsoft.com/office/drawing/2014/main" id="{08FCB600-7EB8-4885-B9DC-AC797EE489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81600" y="2667000"/>
            <a:ext cx="3309557" cy="2401080"/>
          </a:xfrm>
          <a:prstGeom prst="rect">
            <a:avLst/>
          </a:prstGeom>
        </p:spPr>
      </p:pic>
    </p:spTree>
    <p:extLst>
      <p:ext uri="{BB962C8B-B14F-4D97-AF65-F5344CB8AC3E}">
        <p14:creationId xmlns:p14="http://schemas.microsoft.com/office/powerpoint/2010/main" val="366565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FC08FB3-B37B-44E9-ABD9-D6F16DECC41A}"/>
              </a:ext>
            </a:extLst>
          </p:cNvPr>
          <p:cNvSpPr/>
          <p:nvPr/>
        </p:nvSpPr>
        <p:spPr>
          <a:xfrm>
            <a:off x="8134350" y="0"/>
            <a:ext cx="1009650" cy="6858000"/>
          </a:xfrm>
          <a:prstGeom prst="rect">
            <a:avLst/>
          </a:prstGeom>
          <a:gradFill>
            <a:gsLst>
              <a:gs pos="0">
                <a:schemeClr val="bg1"/>
              </a:gs>
              <a:gs pos="93000">
                <a:srgbClr val="2A56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7164507-6B63-4D7B-B941-F75C6C0CAE9A}"/>
              </a:ext>
            </a:extLst>
          </p:cNvPr>
          <p:cNvSpPr txBox="1">
            <a:spLocks/>
          </p:cNvSpPr>
          <p:nvPr/>
        </p:nvSpPr>
        <p:spPr>
          <a:xfrm>
            <a:off x="-108965" y="149427"/>
            <a:ext cx="9144000" cy="91737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RAMP by the Numbers</a:t>
            </a:r>
          </a:p>
        </p:txBody>
      </p:sp>
      <p:sp>
        <p:nvSpPr>
          <p:cNvPr id="27" name="Circle: Hollow 26">
            <a:extLst>
              <a:ext uri="{FF2B5EF4-FFF2-40B4-BE49-F238E27FC236}">
                <a16:creationId xmlns:a16="http://schemas.microsoft.com/office/drawing/2014/main" id="{2F2E59E3-C18E-4D31-A46D-975F4B4C41E3}"/>
              </a:ext>
              <a:ext uri="{C183D7F6-B498-43B3-948B-1728B52AA6E4}">
                <adec:decorative xmlns:adec="http://schemas.microsoft.com/office/drawing/2017/decorative" val="1"/>
              </a:ext>
            </a:extLst>
          </p:cNvPr>
          <p:cNvSpPr/>
          <p:nvPr/>
        </p:nvSpPr>
        <p:spPr>
          <a:xfrm>
            <a:off x="1120648" y="1167240"/>
            <a:ext cx="1593858" cy="1593858"/>
          </a:xfrm>
          <a:prstGeom prst="donut">
            <a:avLst>
              <a:gd name="adj" fmla="val 12255"/>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9BAA"/>
              </a:solidFill>
            </a:endParaRPr>
          </a:p>
        </p:txBody>
      </p:sp>
      <p:sp>
        <p:nvSpPr>
          <p:cNvPr id="28" name="Circle: Hollow 27">
            <a:extLst>
              <a:ext uri="{FF2B5EF4-FFF2-40B4-BE49-F238E27FC236}">
                <a16:creationId xmlns:a16="http://schemas.microsoft.com/office/drawing/2014/main" id="{91BAE867-0161-4636-A072-2B5725F41432}"/>
              </a:ext>
              <a:ext uri="{C183D7F6-B498-43B3-948B-1728B52AA6E4}">
                <adec:decorative xmlns:adec="http://schemas.microsoft.com/office/drawing/2017/decorative" val="1"/>
              </a:ext>
            </a:extLst>
          </p:cNvPr>
          <p:cNvSpPr/>
          <p:nvPr/>
        </p:nvSpPr>
        <p:spPr>
          <a:xfrm>
            <a:off x="3084367" y="4737240"/>
            <a:ext cx="1593858" cy="1593858"/>
          </a:xfrm>
          <a:prstGeom prst="donut">
            <a:avLst>
              <a:gd name="adj" fmla="val 12255"/>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953A"/>
              </a:solidFill>
            </a:endParaRPr>
          </a:p>
        </p:txBody>
      </p:sp>
      <p:sp>
        <p:nvSpPr>
          <p:cNvPr id="29" name="Circle: Hollow 28">
            <a:extLst>
              <a:ext uri="{FF2B5EF4-FFF2-40B4-BE49-F238E27FC236}">
                <a16:creationId xmlns:a16="http://schemas.microsoft.com/office/drawing/2014/main" id="{EB16E2A0-BB77-4CC5-B753-5F4CACE751EC}"/>
              </a:ext>
              <a:ext uri="{C183D7F6-B498-43B3-948B-1728B52AA6E4}">
                <adec:decorative xmlns:adec="http://schemas.microsoft.com/office/drawing/2017/decorative" val="1"/>
              </a:ext>
            </a:extLst>
          </p:cNvPr>
          <p:cNvSpPr/>
          <p:nvPr/>
        </p:nvSpPr>
        <p:spPr>
          <a:xfrm>
            <a:off x="7287734" y="4737240"/>
            <a:ext cx="1593858" cy="1593858"/>
          </a:xfrm>
          <a:prstGeom prst="donut">
            <a:avLst>
              <a:gd name="adj" fmla="val 12255"/>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Circle: Hollow 29">
            <a:extLst>
              <a:ext uri="{FF2B5EF4-FFF2-40B4-BE49-F238E27FC236}">
                <a16:creationId xmlns:a16="http://schemas.microsoft.com/office/drawing/2014/main" id="{A400187B-9A48-4E7E-B680-D59CE3D5A4F2}"/>
              </a:ext>
              <a:ext uri="{C183D7F6-B498-43B3-948B-1728B52AA6E4}">
                <adec:decorative xmlns:adec="http://schemas.microsoft.com/office/drawing/2017/decorative" val="1"/>
              </a:ext>
            </a:extLst>
          </p:cNvPr>
          <p:cNvSpPr/>
          <p:nvPr/>
        </p:nvSpPr>
        <p:spPr>
          <a:xfrm>
            <a:off x="5202406" y="1102860"/>
            <a:ext cx="1593858" cy="1593858"/>
          </a:xfrm>
          <a:prstGeom prst="donut">
            <a:avLst>
              <a:gd name="adj" fmla="val 12255"/>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1" name="Rectangle 30">
            <a:extLst>
              <a:ext uri="{FF2B5EF4-FFF2-40B4-BE49-F238E27FC236}">
                <a16:creationId xmlns:a16="http://schemas.microsoft.com/office/drawing/2014/main" id="{44129721-1EEC-409C-8EEE-CF516A6A6311}"/>
              </a:ext>
            </a:extLst>
          </p:cNvPr>
          <p:cNvSpPr/>
          <p:nvPr/>
        </p:nvSpPr>
        <p:spPr>
          <a:xfrm>
            <a:off x="4364081" y="4546780"/>
            <a:ext cx="2317272" cy="507639"/>
          </a:xfrm>
          <a:prstGeom prst="rect">
            <a:avLst/>
          </a:prstGeom>
        </p:spPr>
        <p:txBody>
          <a:bodyPr wrap="square" lIns="0" tIns="0" rIns="0" bIns="0" anchor="t">
            <a:spAutoFit/>
          </a:bodyPr>
          <a:lstStyle/>
          <a:p>
            <a:pPr algn="r">
              <a:lnSpc>
                <a:spcPts val="1900"/>
              </a:lnSpc>
            </a:pPr>
            <a:r>
              <a:rPr lang="en-US" sz="3600" b="1" dirty="0">
                <a:solidFill>
                  <a:schemeClr val="tx1">
                    <a:lumMod val="75000"/>
                    <a:lumOff val="25000"/>
                  </a:schemeClr>
                </a:solidFill>
                <a:latin typeface="Amasis MT Pro Medium" panose="020B0604020202020204" pitchFamily="18" charset="0"/>
                <a:cs typeface="Segoe UI" panose="020B0502040204020203" pitchFamily="34" charset="0"/>
              </a:rPr>
              <a:t>656</a:t>
            </a:r>
            <a:r>
              <a:rPr lang="en-US" sz="2400" dirty="0">
                <a:solidFill>
                  <a:schemeClr val="tx1">
                    <a:lumMod val="75000"/>
                    <a:lumOff val="25000"/>
                  </a:schemeClr>
                </a:solidFill>
                <a:cs typeface="Segoe UI" panose="020B0502040204020203" pitchFamily="34" charset="0"/>
              </a:rPr>
              <a:t> </a:t>
            </a:r>
          </a:p>
          <a:p>
            <a:pPr algn="r">
              <a:lnSpc>
                <a:spcPts val="1900"/>
              </a:lnSpc>
            </a:pPr>
            <a:r>
              <a:rPr lang="en-US" sz="2400" dirty="0">
                <a:solidFill>
                  <a:schemeClr val="tx1">
                    <a:lumMod val="75000"/>
                    <a:lumOff val="25000"/>
                  </a:schemeClr>
                </a:solidFill>
                <a:cs typeface="Segoe UI" panose="020B0502040204020203" pitchFamily="34" charset="0"/>
              </a:rPr>
              <a:t>Organizations</a:t>
            </a:r>
          </a:p>
        </p:txBody>
      </p:sp>
      <p:grpSp>
        <p:nvGrpSpPr>
          <p:cNvPr id="32" name="Group 31" descr="Icon of human being and speech bubble. ">
            <a:extLst>
              <a:ext uri="{FF2B5EF4-FFF2-40B4-BE49-F238E27FC236}">
                <a16:creationId xmlns:a16="http://schemas.microsoft.com/office/drawing/2014/main" id="{390E8158-E818-438A-B8A6-5F14682DF552}"/>
              </a:ext>
            </a:extLst>
          </p:cNvPr>
          <p:cNvGrpSpPr/>
          <p:nvPr/>
        </p:nvGrpSpPr>
        <p:grpSpPr>
          <a:xfrm>
            <a:off x="1603259" y="1585786"/>
            <a:ext cx="628636" cy="628006"/>
            <a:chOff x="3171788" y="779462"/>
            <a:chExt cx="284163" cy="285751"/>
          </a:xfrm>
          <a:solidFill>
            <a:schemeClr val="tx2">
              <a:lumMod val="75000"/>
            </a:schemeClr>
          </a:solidFill>
        </p:grpSpPr>
        <p:sp>
          <p:nvSpPr>
            <p:cNvPr id="33" name="Freeform 2993">
              <a:extLst>
                <a:ext uri="{FF2B5EF4-FFF2-40B4-BE49-F238E27FC236}">
                  <a16:creationId xmlns:a16="http://schemas.microsoft.com/office/drawing/2014/main" id="{A5C43584-4E84-4973-A26B-F8BAFA61A4B8}"/>
                </a:ext>
              </a:extLst>
            </p:cNvPr>
            <p:cNvSpPr>
              <a:spLocks noEditPoints="1"/>
            </p:cNvSpPr>
            <p:nvPr/>
          </p:nvSpPr>
          <p:spPr bwMode="auto">
            <a:xfrm>
              <a:off x="3290851" y="779462"/>
              <a:ext cx="165100" cy="196850"/>
            </a:xfrm>
            <a:custGeom>
              <a:avLst/>
              <a:gdLst>
                <a:gd name="T0" fmla="*/ 291 w 416"/>
                <a:gd name="T1" fmla="*/ 221 h 493"/>
                <a:gd name="T2" fmla="*/ 339 w 416"/>
                <a:gd name="T3" fmla="*/ 173 h 493"/>
                <a:gd name="T4" fmla="*/ 242 w 416"/>
                <a:gd name="T5" fmla="*/ 221 h 493"/>
                <a:gd name="T6" fmla="*/ 195 w 416"/>
                <a:gd name="T7" fmla="*/ 173 h 493"/>
                <a:gd name="T8" fmla="*/ 242 w 416"/>
                <a:gd name="T9" fmla="*/ 221 h 493"/>
                <a:gd name="T10" fmla="*/ 99 w 416"/>
                <a:gd name="T11" fmla="*/ 221 h 493"/>
                <a:gd name="T12" fmla="*/ 147 w 416"/>
                <a:gd name="T13" fmla="*/ 173 h 493"/>
                <a:gd name="T14" fmla="*/ 208 w 416"/>
                <a:gd name="T15" fmla="*/ 0 h 493"/>
                <a:gd name="T16" fmla="*/ 166 w 416"/>
                <a:gd name="T17" fmla="*/ 3 h 493"/>
                <a:gd name="T18" fmla="*/ 127 w 416"/>
                <a:gd name="T19" fmla="*/ 15 h 493"/>
                <a:gd name="T20" fmla="*/ 92 w 416"/>
                <a:gd name="T21" fmla="*/ 33 h 493"/>
                <a:gd name="T22" fmla="*/ 61 w 416"/>
                <a:gd name="T23" fmla="*/ 57 h 493"/>
                <a:gd name="T24" fmla="*/ 35 w 416"/>
                <a:gd name="T25" fmla="*/ 85 h 493"/>
                <a:gd name="T26" fmla="*/ 16 w 416"/>
                <a:gd name="T27" fmla="*/ 117 h 493"/>
                <a:gd name="T28" fmla="*/ 4 w 416"/>
                <a:gd name="T29" fmla="*/ 153 h 493"/>
                <a:gd name="T30" fmla="*/ 0 w 416"/>
                <a:gd name="T31" fmla="*/ 192 h 493"/>
                <a:gd name="T32" fmla="*/ 0 w 416"/>
                <a:gd name="T33" fmla="*/ 194 h 493"/>
                <a:gd name="T34" fmla="*/ 26 w 416"/>
                <a:gd name="T35" fmla="*/ 204 h 493"/>
                <a:gd name="T36" fmla="*/ 47 w 416"/>
                <a:gd name="T37" fmla="*/ 220 h 493"/>
                <a:gd name="T38" fmla="*/ 64 w 416"/>
                <a:gd name="T39" fmla="*/ 238 h 493"/>
                <a:gd name="T40" fmla="*/ 72 w 416"/>
                <a:gd name="T41" fmla="*/ 260 h 493"/>
                <a:gd name="T42" fmla="*/ 76 w 416"/>
                <a:gd name="T43" fmla="*/ 277 h 493"/>
                <a:gd name="T44" fmla="*/ 76 w 416"/>
                <a:gd name="T45" fmla="*/ 293 h 493"/>
                <a:gd name="T46" fmla="*/ 73 w 416"/>
                <a:gd name="T47" fmla="*/ 311 h 493"/>
                <a:gd name="T48" fmla="*/ 67 w 416"/>
                <a:gd name="T49" fmla="*/ 330 h 493"/>
                <a:gd name="T50" fmla="*/ 70 w 416"/>
                <a:gd name="T51" fmla="*/ 333 h 493"/>
                <a:gd name="T52" fmla="*/ 77 w 416"/>
                <a:gd name="T53" fmla="*/ 349 h 493"/>
                <a:gd name="T54" fmla="*/ 94 w 416"/>
                <a:gd name="T55" fmla="*/ 361 h 493"/>
                <a:gd name="T56" fmla="*/ 114 w 416"/>
                <a:gd name="T57" fmla="*/ 371 h 493"/>
                <a:gd name="T58" fmla="*/ 132 w 416"/>
                <a:gd name="T59" fmla="*/ 378 h 493"/>
                <a:gd name="T60" fmla="*/ 153 w 416"/>
                <a:gd name="T61" fmla="*/ 383 h 493"/>
                <a:gd name="T62" fmla="*/ 153 w 416"/>
                <a:gd name="T63" fmla="*/ 428 h 493"/>
                <a:gd name="T64" fmla="*/ 153 w 416"/>
                <a:gd name="T65" fmla="*/ 465 h 493"/>
                <a:gd name="T66" fmla="*/ 173 w 416"/>
                <a:gd name="T67" fmla="*/ 473 h 493"/>
                <a:gd name="T68" fmla="*/ 203 w 416"/>
                <a:gd name="T69" fmla="*/ 446 h 493"/>
                <a:gd name="T70" fmla="*/ 249 w 416"/>
                <a:gd name="T71" fmla="*/ 406 h 493"/>
                <a:gd name="T72" fmla="*/ 274 w 416"/>
                <a:gd name="T73" fmla="*/ 385 h 493"/>
                <a:gd name="T74" fmla="*/ 290 w 416"/>
                <a:gd name="T75" fmla="*/ 371 h 493"/>
                <a:gd name="T76" fmla="*/ 317 w 416"/>
                <a:gd name="T77" fmla="*/ 358 h 493"/>
                <a:gd name="T78" fmla="*/ 342 w 416"/>
                <a:gd name="T79" fmla="*/ 341 h 493"/>
                <a:gd name="T80" fmla="*/ 364 w 416"/>
                <a:gd name="T81" fmla="*/ 321 h 493"/>
                <a:gd name="T82" fmla="*/ 383 w 416"/>
                <a:gd name="T83" fmla="*/ 299 h 493"/>
                <a:gd name="T84" fmla="*/ 397 w 416"/>
                <a:gd name="T85" fmla="*/ 276 h 493"/>
                <a:gd name="T86" fmla="*/ 408 w 416"/>
                <a:gd name="T87" fmla="*/ 249 h 493"/>
                <a:gd name="T88" fmla="*/ 415 w 416"/>
                <a:gd name="T89" fmla="*/ 222 h 493"/>
                <a:gd name="T90" fmla="*/ 416 w 416"/>
                <a:gd name="T91" fmla="*/ 192 h 493"/>
                <a:gd name="T92" fmla="*/ 412 w 416"/>
                <a:gd name="T93" fmla="*/ 154 h 493"/>
                <a:gd name="T94" fmla="*/ 400 w 416"/>
                <a:gd name="T95" fmla="*/ 117 h 493"/>
                <a:gd name="T96" fmla="*/ 381 w 416"/>
                <a:gd name="T97" fmla="*/ 85 h 493"/>
                <a:gd name="T98" fmla="*/ 355 w 416"/>
                <a:gd name="T99" fmla="*/ 57 h 493"/>
                <a:gd name="T100" fmla="*/ 324 w 416"/>
                <a:gd name="T101" fmla="*/ 33 h 493"/>
                <a:gd name="T102" fmla="*/ 289 w 416"/>
                <a:gd name="T103" fmla="*/ 15 h 493"/>
                <a:gd name="T104" fmla="*/ 251 w 416"/>
                <a:gd name="T105" fmla="*/ 3 h 493"/>
                <a:gd name="T106" fmla="*/ 208 w 416"/>
                <a:gd name="T107"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493">
                  <a:moveTo>
                    <a:pt x="339" y="221"/>
                  </a:moveTo>
                  <a:lnTo>
                    <a:pt x="291" y="221"/>
                  </a:lnTo>
                  <a:lnTo>
                    <a:pt x="291" y="173"/>
                  </a:lnTo>
                  <a:lnTo>
                    <a:pt x="339" y="173"/>
                  </a:lnTo>
                  <a:lnTo>
                    <a:pt x="339" y="221"/>
                  </a:lnTo>
                  <a:close/>
                  <a:moveTo>
                    <a:pt x="242" y="221"/>
                  </a:moveTo>
                  <a:lnTo>
                    <a:pt x="195" y="221"/>
                  </a:lnTo>
                  <a:lnTo>
                    <a:pt x="195" y="173"/>
                  </a:lnTo>
                  <a:lnTo>
                    <a:pt x="242" y="173"/>
                  </a:lnTo>
                  <a:lnTo>
                    <a:pt x="242" y="221"/>
                  </a:lnTo>
                  <a:close/>
                  <a:moveTo>
                    <a:pt x="147" y="221"/>
                  </a:moveTo>
                  <a:lnTo>
                    <a:pt x="99" y="221"/>
                  </a:lnTo>
                  <a:lnTo>
                    <a:pt x="99" y="173"/>
                  </a:lnTo>
                  <a:lnTo>
                    <a:pt x="147" y="173"/>
                  </a:lnTo>
                  <a:lnTo>
                    <a:pt x="147" y="221"/>
                  </a:lnTo>
                  <a:close/>
                  <a:moveTo>
                    <a:pt x="208" y="0"/>
                  </a:moveTo>
                  <a:lnTo>
                    <a:pt x="186" y="1"/>
                  </a:lnTo>
                  <a:lnTo>
                    <a:pt x="166" y="3"/>
                  </a:lnTo>
                  <a:lnTo>
                    <a:pt x="146" y="8"/>
                  </a:lnTo>
                  <a:lnTo>
                    <a:pt x="127" y="15"/>
                  </a:lnTo>
                  <a:lnTo>
                    <a:pt x="109" y="23"/>
                  </a:lnTo>
                  <a:lnTo>
                    <a:pt x="92" y="33"/>
                  </a:lnTo>
                  <a:lnTo>
                    <a:pt x="76" y="44"/>
                  </a:lnTo>
                  <a:lnTo>
                    <a:pt x="61" y="57"/>
                  </a:lnTo>
                  <a:lnTo>
                    <a:pt x="47" y="70"/>
                  </a:lnTo>
                  <a:lnTo>
                    <a:pt x="35" y="85"/>
                  </a:lnTo>
                  <a:lnTo>
                    <a:pt x="25" y="101"/>
                  </a:lnTo>
                  <a:lnTo>
                    <a:pt x="16" y="117"/>
                  </a:lnTo>
                  <a:lnTo>
                    <a:pt x="9" y="135"/>
                  </a:lnTo>
                  <a:lnTo>
                    <a:pt x="4" y="153"/>
                  </a:lnTo>
                  <a:lnTo>
                    <a:pt x="1" y="173"/>
                  </a:lnTo>
                  <a:lnTo>
                    <a:pt x="0" y="192"/>
                  </a:lnTo>
                  <a:lnTo>
                    <a:pt x="0" y="192"/>
                  </a:lnTo>
                  <a:lnTo>
                    <a:pt x="0" y="194"/>
                  </a:lnTo>
                  <a:lnTo>
                    <a:pt x="14" y="198"/>
                  </a:lnTo>
                  <a:lnTo>
                    <a:pt x="26" y="204"/>
                  </a:lnTo>
                  <a:lnTo>
                    <a:pt x="38" y="211"/>
                  </a:lnTo>
                  <a:lnTo>
                    <a:pt x="47" y="220"/>
                  </a:lnTo>
                  <a:lnTo>
                    <a:pt x="57" y="228"/>
                  </a:lnTo>
                  <a:lnTo>
                    <a:pt x="64" y="238"/>
                  </a:lnTo>
                  <a:lnTo>
                    <a:pt x="69" y="248"/>
                  </a:lnTo>
                  <a:lnTo>
                    <a:pt x="72" y="260"/>
                  </a:lnTo>
                  <a:lnTo>
                    <a:pt x="74" y="268"/>
                  </a:lnTo>
                  <a:lnTo>
                    <a:pt x="76" y="277"/>
                  </a:lnTo>
                  <a:lnTo>
                    <a:pt x="76" y="285"/>
                  </a:lnTo>
                  <a:lnTo>
                    <a:pt x="76" y="293"/>
                  </a:lnTo>
                  <a:lnTo>
                    <a:pt x="74" y="303"/>
                  </a:lnTo>
                  <a:lnTo>
                    <a:pt x="73" y="311"/>
                  </a:lnTo>
                  <a:lnTo>
                    <a:pt x="71" y="321"/>
                  </a:lnTo>
                  <a:lnTo>
                    <a:pt x="67" y="330"/>
                  </a:lnTo>
                  <a:lnTo>
                    <a:pt x="69" y="332"/>
                  </a:lnTo>
                  <a:lnTo>
                    <a:pt x="70" y="333"/>
                  </a:lnTo>
                  <a:lnTo>
                    <a:pt x="73" y="341"/>
                  </a:lnTo>
                  <a:lnTo>
                    <a:pt x="77" y="349"/>
                  </a:lnTo>
                  <a:lnTo>
                    <a:pt x="85" y="355"/>
                  </a:lnTo>
                  <a:lnTo>
                    <a:pt x="94" y="361"/>
                  </a:lnTo>
                  <a:lnTo>
                    <a:pt x="104" y="366"/>
                  </a:lnTo>
                  <a:lnTo>
                    <a:pt x="114" y="371"/>
                  </a:lnTo>
                  <a:lnTo>
                    <a:pt x="123" y="374"/>
                  </a:lnTo>
                  <a:lnTo>
                    <a:pt x="132" y="378"/>
                  </a:lnTo>
                  <a:lnTo>
                    <a:pt x="142" y="380"/>
                  </a:lnTo>
                  <a:lnTo>
                    <a:pt x="153" y="383"/>
                  </a:lnTo>
                  <a:lnTo>
                    <a:pt x="153" y="403"/>
                  </a:lnTo>
                  <a:lnTo>
                    <a:pt x="153" y="428"/>
                  </a:lnTo>
                  <a:lnTo>
                    <a:pt x="153" y="449"/>
                  </a:lnTo>
                  <a:lnTo>
                    <a:pt x="153" y="465"/>
                  </a:lnTo>
                  <a:lnTo>
                    <a:pt x="153" y="493"/>
                  </a:lnTo>
                  <a:lnTo>
                    <a:pt x="173" y="473"/>
                  </a:lnTo>
                  <a:lnTo>
                    <a:pt x="185" y="462"/>
                  </a:lnTo>
                  <a:lnTo>
                    <a:pt x="203" y="446"/>
                  </a:lnTo>
                  <a:lnTo>
                    <a:pt x="227" y="427"/>
                  </a:lnTo>
                  <a:lnTo>
                    <a:pt x="249" y="406"/>
                  </a:lnTo>
                  <a:lnTo>
                    <a:pt x="262" y="395"/>
                  </a:lnTo>
                  <a:lnTo>
                    <a:pt x="274" y="385"/>
                  </a:lnTo>
                  <a:lnTo>
                    <a:pt x="284" y="377"/>
                  </a:lnTo>
                  <a:lnTo>
                    <a:pt x="290" y="371"/>
                  </a:lnTo>
                  <a:lnTo>
                    <a:pt x="304" y="365"/>
                  </a:lnTo>
                  <a:lnTo>
                    <a:pt x="317" y="358"/>
                  </a:lnTo>
                  <a:lnTo>
                    <a:pt x="330" y="349"/>
                  </a:lnTo>
                  <a:lnTo>
                    <a:pt x="342" y="341"/>
                  </a:lnTo>
                  <a:lnTo>
                    <a:pt x="353" y="332"/>
                  </a:lnTo>
                  <a:lnTo>
                    <a:pt x="364" y="321"/>
                  </a:lnTo>
                  <a:lnTo>
                    <a:pt x="373" y="310"/>
                  </a:lnTo>
                  <a:lnTo>
                    <a:pt x="383" y="299"/>
                  </a:lnTo>
                  <a:lnTo>
                    <a:pt x="390" y="288"/>
                  </a:lnTo>
                  <a:lnTo>
                    <a:pt x="397" y="276"/>
                  </a:lnTo>
                  <a:lnTo>
                    <a:pt x="403" y="263"/>
                  </a:lnTo>
                  <a:lnTo>
                    <a:pt x="408" y="249"/>
                  </a:lnTo>
                  <a:lnTo>
                    <a:pt x="411" y="235"/>
                  </a:lnTo>
                  <a:lnTo>
                    <a:pt x="415" y="222"/>
                  </a:lnTo>
                  <a:lnTo>
                    <a:pt x="416" y="208"/>
                  </a:lnTo>
                  <a:lnTo>
                    <a:pt x="416" y="192"/>
                  </a:lnTo>
                  <a:lnTo>
                    <a:pt x="416" y="173"/>
                  </a:lnTo>
                  <a:lnTo>
                    <a:pt x="412" y="154"/>
                  </a:lnTo>
                  <a:lnTo>
                    <a:pt x="408" y="135"/>
                  </a:lnTo>
                  <a:lnTo>
                    <a:pt x="400" y="117"/>
                  </a:lnTo>
                  <a:lnTo>
                    <a:pt x="391" y="101"/>
                  </a:lnTo>
                  <a:lnTo>
                    <a:pt x="381" y="85"/>
                  </a:lnTo>
                  <a:lnTo>
                    <a:pt x="368" y="70"/>
                  </a:lnTo>
                  <a:lnTo>
                    <a:pt x="355" y="57"/>
                  </a:lnTo>
                  <a:lnTo>
                    <a:pt x="341" y="44"/>
                  </a:lnTo>
                  <a:lnTo>
                    <a:pt x="324" y="33"/>
                  </a:lnTo>
                  <a:lnTo>
                    <a:pt x="308" y="23"/>
                  </a:lnTo>
                  <a:lnTo>
                    <a:pt x="289" y="15"/>
                  </a:lnTo>
                  <a:lnTo>
                    <a:pt x="270" y="8"/>
                  </a:lnTo>
                  <a:lnTo>
                    <a:pt x="251" y="3"/>
                  </a:lnTo>
                  <a:lnTo>
                    <a:pt x="229" y="1"/>
                  </a:lnTo>
                  <a:lnTo>
                    <a:pt x="2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D8295"/>
                </a:solidFill>
              </a:endParaRPr>
            </a:p>
          </p:txBody>
        </p:sp>
        <p:sp>
          <p:nvSpPr>
            <p:cNvPr id="34" name="Freeform 2994">
              <a:extLst>
                <a:ext uri="{FF2B5EF4-FFF2-40B4-BE49-F238E27FC236}">
                  <a16:creationId xmlns:a16="http://schemas.microsoft.com/office/drawing/2014/main" id="{CEEE85A1-D738-4730-B26B-99DBCB60146E}"/>
                </a:ext>
              </a:extLst>
            </p:cNvPr>
            <p:cNvSpPr>
              <a:spLocks/>
            </p:cNvSpPr>
            <p:nvPr/>
          </p:nvSpPr>
          <p:spPr bwMode="auto">
            <a:xfrm>
              <a:off x="3171788" y="863600"/>
              <a:ext cx="190500" cy="201613"/>
            </a:xfrm>
            <a:custGeom>
              <a:avLst/>
              <a:gdLst>
                <a:gd name="T0" fmla="*/ 393 w 480"/>
                <a:gd name="T1" fmla="*/ 357 h 507"/>
                <a:gd name="T2" fmla="*/ 312 w 480"/>
                <a:gd name="T3" fmla="*/ 312 h 507"/>
                <a:gd name="T4" fmla="*/ 320 w 480"/>
                <a:gd name="T5" fmla="*/ 267 h 507"/>
                <a:gd name="T6" fmla="*/ 324 w 480"/>
                <a:gd name="T7" fmla="*/ 261 h 507"/>
                <a:gd name="T8" fmla="*/ 329 w 480"/>
                <a:gd name="T9" fmla="*/ 254 h 507"/>
                <a:gd name="T10" fmla="*/ 332 w 480"/>
                <a:gd name="T11" fmla="*/ 244 h 507"/>
                <a:gd name="T12" fmla="*/ 336 w 480"/>
                <a:gd name="T13" fmla="*/ 231 h 507"/>
                <a:gd name="T14" fmla="*/ 338 w 480"/>
                <a:gd name="T15" fmla="*/ 219 h 507"/>
                <a:gd name="T16" fmla="*/ 339 w 480"/>
                <a:gd name="T17" fmla="*/ 203 h 507"/>
                <a:gd name="T18" fmla="*/ 350 w 480"/>
                <a:gd name="T19" fmla="*/ 190 h 507"/>
                <a:gd name="T20" fmla="*/ 354 w 480"/>
                <a:gd name="T21" fmla="*/ 185 h 507"/>
                <a:gd name="T22" fmla="*/ 356 w 480"/>
                <a:gd name="T23" fmla="*/ 179 h 507"/>
                <a:gd name="T24" fmla="*/ 357 w 480"/>
                <a:gd name="T25" fmla="*/ 173 h 507"/>
                <a:gd name="T26" fmla="*/ 358 w 480"/>
                <a:gd name="T27" fmla="*/ 166 h 507"/>
                <a:gd name="T28" fmla="*/ 357 w 480"/>
                <a:gd name="T29" fmla="*/ 149 h 507"/>
                <a:gd name="T30" fmla="*/ 354 w 480"/>
                <a:gd name="T31" fmla="*/ 140 h 507"/>
                <a:gd name="T32" fmla="*/ 350 w 480"/>
                <a:gd name="T33" fmla="*/ 131 h 507"/>
                <a:gd name="T34" fmla="*/ 343 w 480"/>
                <a:gd name="T35" fmla="*/ 125 h 507"/>
                <a:gd name="T36" fmla="*/ 355 w 480"/>
                <a:gd name="T37" fmla="*/ 84 h 507"/>
                <a:gd name="T38" fmla="*/ 353 w 480"/>
                <a:gd name="T39" fmla="*/ 54 h 507"/>
                <a:gd name="T40" fmla="*/ 336 w 480"/>
                <a:gd name="T41" fmla="*/ 28 h 507"/>
                <a:gd name="T42" fmla="*/ 305 w 480"/>
                <a:gd name="T43" fmla="*/ 9 h 507"/>
                <a:gd name="T44" fmla="*/ 286 w 480"/>
                <a:gd name="T45" fmla="*/ 4 h 507"/>
                <a:gd name="T46" fmla="*/ 267 w 480"/>
                <a:gd name="T47" fmla="*/ 0 h 507"/>
                <a:gd name="T48" fmla="*/ 251 w 480"/>
                <a:gd name="T49" fmla="*/ 0 h 507"/>
                <a:gd name="T50" fmla="*/ 232 w 480"/>
                <a:gd name="T51" fmla="*/ 2 h 507"/>
                <a:gd name="T52" fmla="*/ 217 w 480"/>
                <a:gd name="T53" fmla="*/ 4 h 507"/>
                <a:gd name="T54" fmla="*/ 203 w 480"/>
                <a:gd name="T55" fmla="*/ 8 h 507"/>
                <a:gd name="T56" fmla="*/ 192 w 480"/>
                <a:gd name="T57" fmla="*/ 11 h 507"/>
                <a:gd name="T58" fmla="*/ 157 w 480"/>
                <a:gd name="T59" fmla="*/ 38 h 507"/>
                <a:gd name="T60" fmla="*/ 154 w 480"/>
                <a:gd name="T61" fmla="*/ 44 h 507"/>
                <a:gd name="T62" fmla="*/ 140 w 480"/>
                <a:gd name="T63" fmla="*/ 46 h 507"/>
                <a:gd name="T64" fmla="*/ 131 w 480"/>
                <a:gd name="T65" fmla="*/ 48 h 507"/>
                <a:gd name="T66" fmla="*/ 126 w 480"/>
                <a:gd name="T67" fmla="*/ 53 h 507"/>
                <a:gd name="T68" fmla="*/ 123 w 480"/>
                <a:gd name="T69" fmla="*/ 56 h 507"/>
                <a:gd name="T70" fmla="*/ 118 w 480"/>
                <a:gd name="T71" fmla="*/ 66 h 507"/>
                <a:gd name="T72" fmla="*/ 118 w 480"/>
                <a:gd name="T73" fmla="*/ 75 h 507"/>
                <a:gd name="T74" fmla="*/ 118 w 480"/>
                <a:gd name="T75" fmla="*/ 84 h 507"/>
                <a:gd name="T76" fmla="*/ 121 w 480"/>
                <a:gd name="T77" fmla="*/ 92 h 507"/>
                <a:gd name="T78" fmla="*/ 123 w 480"/>
                <a:gd name="T79" fmla="*/ 100 h 507"/>
                <a:gd name="T80" fmla="*/ 125 w 480"/>
                <a:gd name="T81" fmla="*/ 109 h 507"/>
                <a:gd name="T82" fmla="*/ 132 w 480"/>
                <a:gd name="T83" fmla="*/ 125 h 507"/>
                <a:gd name="T84" fmla="*/ 116 w 480"/>
                <a:gd name="T85" fmla="*/ 148 h 507"/>
                <a:gd name="T86" fmla="*/ 115 w 480"/>
                <a:gd name="T87" fmla="*/ 174 h 507"/>
                <a:gd name="T88" fmla="*/ 118 w 480"/>
                <a:gd name="T89" fmla="*/ 185 h 507"/>
                <a:gd name="T90" fmla="*/ 124 w 480"/>
                <a:gd name="T91" fmla="*/ 193 h 507"/>
                <a:gd name="T92" fmla="*/ 130 w 480"/>
                <a:gd name="T93" fmla="*/ 199 h 507"/>
                <a:gd name="T94" fmla="*/ 138 w 480"/>
                <a:gd name="T95" fmla="*/ 216 h 507"/>
                <a:gd name="T96" fmla="*/ 144 w 480"/>
                <a:gd name="T97" fmla="*/ 242 h 507"/>
                <a:gd name="T98" fmla="*/ 161 w 480"/>
                <a:gd name="T99" fmla="*/ 268 h 507"/>
                <a:gd name="T100" fmla="*/ 168 w 480"/>
                <a:gd name="T101" fmla="*/ 312 h 507"/>
                <a:gd name="T102" fmla="*/ 87 w 480"/>
                <a:gd name="T103" fmla="*/ 357 h 507"/>
                <a:gd name="T104" fmla="*/ 19 w 480"/>
                <a:gd name="T105" fmla="*/ 399 h 507"/>
                <a:gd name="T106" fmla="*/ 2 w 480"/>
                <a:gd name="T107" fmla="*/ 420 h 507"/>
                <a:gd name="T108" fmla="*/ 4 w 480"/>
                <a:gd name="T109" fmla="*/ 504 h 507"/>
                <a:gd name="T110" fmla="*/ 473 w 480"/>
                <a:gd name="T111" fmla="*/ 506 h 507"/>
                <a:gd name="T112" fmla="*/ 480 w 480"/>
                <a:gd name="T113" fmla="*/ 424 h 507"/>
                <a:gd name="T114" fmla="*/ 471 w 480"/>
                <a:gd name="T115" fmla="*/ 40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0" h="507">
                  <a:moveTo>
                    <a:pt x="446" y="388"/>
                  </a:moveTo>
                  <a:lnTo>
                    <a:pt x="435" y="380"/>
                  </a:lnTo>
                  <a:lnTo>
                    <a:pt x="418" y="370"/>
                  </a:lnTo>
                  <a:lnTo>
                    <a:pt x="393" y="357"/>
                  </a:lnTo>
                  <a:lnTo>
                    <a:pt x="367" y="344"/>
                  </a:lnTo>
                  <a:lnTo>
                    <a:pt x="339" y="331"/>
                  </a:lnTo>
                  <a:lnTo>
                    <a:pt x="312" y="319"/>
                  </a:lnTo>
                  <a:lnTo>
                    <a:pt x="312" y="312"/>
                  </a:lnTo>
                  <a:lnTo>
                    <a:pt x="312" y="280"/>
                  </a:lnTo>
                  <a:lnTo>
                    <a:pt x="312" y="274"/>
                  </a:lnTo>
                  <a:lnTo>
                    <a:pt x="316" y="272"/>
                  </a:lnTo>
                  <a:lnTo>
                    <a:pt x="320" y="267"/>
                  </a:lnTo>
                  <a:lnTo>
                    <a:pt x="320" y="266"/>
                  </a:lnTo>
                  <a:lnTo>
                    <a:pt x="320" y="266"/>
                  </a:lnTo>
                  <a:lnTo>
                    <a:pt x="323" y="263"/>
                  </a:lnTo>
                  <a:lnTo>
                    <a:pt x="324" y="261"/>
                  </a:lnTo>
                  <a:lnTo>
                    <a:pt x="325" y="260"/>
                  </a:lnTo>
                  <a:lnTo>
                    <a:pt x="325" y="260"/>
                  </a:lnTo>
                  <a:lnTo>
                    <a:pt x="326" y="256"/>
                  </a:lnTo>
                  <a:lnTo>
                    <a:pt x="329" y="254"/>
                  </a:lnTo>
                  <a:lnTo>
                    <a:pt x="329" y="253"/>
                  </a:lnTo>
                  <a:lnTo>
                    <a:pt x="329" y="251"/>
                  </a:lnTo>
                  <a:lnTo>
                    <a:pt x="331" y="248"/>
                  </a:lnTo>
                  <a:lnTo>
                    <a:pt x="332" y="244"/>
                  </a:lnTo>
                  <a:lnTo>
                    <a:pt x="332" y="243"/>
                  </a:lnTo>
                  <a:lnTo>
                    <a:pt x="332" y="243"/>
                  </a:lnTo>
                  <a:lnTo>
                    <a:pt x="335" y="237"/>
                  </a:lnTo>
                  <a:lnTo>
                    <a:pt x="336" y="231"/>
                  </a:lnTo>
                  <a:lnTo>
                    <a:pt x="336" y="231"/>
                  </a:lnTo>
                  <a:lnTo>
                    <a:pt x="336" y="231"/>
                  </a:lnTo>
                  <a:lnTo>
                    <a:pt x="337" y="225"/>
                  </a:lnTo>
                  <a:lnTo>
                    <a:pt x="338" y="219"/>
                  </a:lnTo>
                  <a:lnTo>
                    <a:pt x="338" y="217"/>
                  </a:lnTo>
                  <a:lnTo>
                    <a:pt x="338" y="215"/>
                  </a:lnTo>
                  <a:lnTo>
                    <a:pt x="339" y="209"/>
                  </a:lnTo>
                  <a:lnTo>
                    <a:pt x="339" y="203"/>
                  </a:lnTo>
                  <a:lnTo>
                    <a:pt x="345" y="197"/>
                  </a:lnTo>
                  <a:lnTo>
                    <a:pt x="350" y="191"/>
                  </a:lnTo>
                  <a:lnTo>
                    <a:pt x="350" y="190"/>
                  </a:lnTo>
                  <a:lnTo>
                    <a:pt x="350" y="190"/>
                  </a:lnTo>
                  <a:lnTo>
                    <a:pt x="353" y="187"/>
                  </a:lnTo>
                  <a:lnTo>
                    <a:pt x="354" y="185"/>
                  </a:lnTo>
                  <a:lnTo>
                    <a:pt x="354" y="185"/>
                  </a:lnTo>
                  <a:lnTo>
                    <a:pt x="354" y="185"/>
                  </a:lnTo>
                  <a:lnTo>
                    <a:pt x="355" y="182"/>
                  </a:lnTo>
                  <a:lnTo>
                    <a:pt x="355" y="180"/>
                  </a:lnTo>
                  <a:lnTo>
                    <a:pt x="355" y="179"/>
                  </a:lnTo>
                  <a:lnTo>
                    <a:pt x="356" y="179"/>
                  </a:lnTo>
                  <a:lnTo>
                    <a:pt x="356" y="176"/>
                  </a:lnTo>
                  <a:lnTo>
                    <a:pt x="357" y="174"/>
                  </a:lnTo>
                  <a:lnTo>
                    <a:pt x="357" y="173"/>
                  </a:lnTo>
                  <a:lnTo>
                    <a:pt x="357" y="173"/>
                  </a:lnTo>
                  <a:lnTo>
                    <a:pt x="357" y="169"/>
                  </a:lnTo>
                  <a:lnTo>
                    <a:pt x="357" y="167"/>
                  </a:lnTo>
                  <a:lnTo>
                    <a:pt x="358" y="167"/>
                  </a:lnTo>
                  <a:lnTo>
                    <a:pt x="358" y="166"/>
                  </a:lnTo>
                  <a:lnTo>
                    <a:pt x="358" y="163"/>
                  </a:lnTo>
                  <a:lnTo>
                    <a:pt x="358" y="160"/>
                  </a:lnTo>
                  <a:lnTo>
                    <a:pt x="358" y="155"/>
                  </a:lnTo>
                  <a:lnTo>
                    <a:pt x="357" y="149"/>
                  </a:lnTo>
                  <a:lnTo>
                    <a:pt x="357" y="149"/>
                  </a:lnTo>
                  <a:lnTo>
                    <a:pt x="357" y="148"/>
                  </a:lnTo>
                  <a:lnTo>
                    <a:pt x="356" y="143"/>
                  </a:lnTo>
                  <a:lnTo>
                    <a:pt x="354" y="140"/>
                  </a:lnTo>
                  <a:lnTo>
                    <a:pt x="354" y="138"/>
                  </a:lnTo>
                  <a:lnTo>
                    <a:pt x="354" y="138"/>
                  </a:lnTo>
                  <a:lnTo>
                    <a:pt x="353" y="135"/>
                  </a:lnTo>
                  <a:lnTo>
                    <a:pt x="350" y="131"/>
                  </a:lnTo>
                  <a:lnTo>
                    <a:pt x="349" y="131"/>
                  </a:lnTo>
                  <a:lnTo>
                    <a:pt x="349" y="131"/>
                  </a:lnTo>
                  <a:lnTo>
                    <a:pt x="347" y="128"/>
                  </a:lnTo>
                  <a:lnTo>
                    <a:pt x="343" y="125"/>
                  </a:lnTo>
                  <a:lnTo>
                    <a:pt x="344" y="122"/>
                  </a:lnTo>
                  <a:lnTo>
                    <a:pt x="347" y="117"/>
                  </a:lnTo>
                  <a:lnTo>
                    <a:pt x="351" y="100"/>
                  </a:lnTo>
                  <a:lnTo>
                    <a:pt x="355" y="84"/>
                  </a:lnTo>
                  <a:lnTo>
                    <a:pt x="355" y="77"/>
                  </a:lnTo>
                  <a:lnTo>
                    <a:pt x="355" y="69"/>
                  </a:lnTo>
                  <a:lnTo>
                    <a:pt x="354" y="61"/>
                  </a:lnTo>
                  <a:lnTo>
                    <a:pt x="353" y="54"/>
                  </a:lnTo>
                  <a:lnTo>
                    <a:pt x="350" y="47"/>
                  </a:lnTo>
                  <a:lnTo>
                    <a:pt x="347" y="40"/>
                  </a:lnTo>
                  <a:lnTo>
                    <a:pt x="342" y="34"/>
                  </a:lnTo>
                  <a:lnTo>
                    <a:pt x="336" y="28"/>
                  </a:lnTo>
                  <a:lnTo>
                    <a:pt x="330" y="22"/>
                  </a:lnTo>
                  <a:lnTo>
                    <a:pt x="323" y="17"/>
                  </a:lnTo>
                  <a:lnTo>
                    <a:pt x="314" y="12"/>
                  </a:lnTo>
                  <a:lnTo>
                    <a:pt x="305" y="9"/>
                  </a:lnTo>
                  <a:lnTo>
                    <a:pt x="305" y="9"/>
                  </a:lnTo>
                  <a:lnTo>
                    <a:pt x="305" y="9"/>
                  </a:lnTo>
                  <a:lnTo>
                    <a:pt x="295" y="6"/>
                  </a:lnTo>
                  <a:lnTo>
                    <a:pt x="286" y="4"/>
                  </a:lnTo>
                  <a:lnTo>
                    <a:pt x="276" y="2"/>
                  </a:lnTo>
                  <a:lnTo>
                    <a:pt x="267" y="0"/>
                  </a:lnTo>
                  <a:lnTo>
                    <a:pt x="267" y="0"/>
                  </a:lnTo>
                  <a:lnTo>
                    <a:pt x="267" y="0"/>
                  </a:lnTo>
                  <a:lnTo>
                    <a:pt x="263" y="0"/>
                  </a:lnTo>
                  <a:lnTo>
                    <a:pt x="260" y="0"/>
                  </a:lnTo>
                  <a:lnTo>
                    <a:pt x="255" y="0"/>
                  </a:lnTo>
                  <a:lnTo>
                    <a:pt x="251" y="0"/>
                  </a:lnTo>
                  <a:lnTo>
                    <a:pt x="244" y="0"/>
                  </a:lnTo>
                  <a:lnTo>
                    <a:pt x="237" y="0"/>
                  </a:lnTo>
                  <a:lnTo>
                    <a:pt x="235" y="0"/>
                  </a:lnTo>
                  <a:lnTo>
                    <a:pt x="232" y="2"/>
                  </a:lnTo>
                  <a:lnTo>
                    <a:pt x="229" y="2"/>
                  </a:lnTo>
                  <a:lnTo>
                    <a:pt x="224" y="3"/>
                  </a:lnTo>
                  <a:lnTo>
                    <a:pt x="220" y="3"/>
                  </a:lnTo>
                  <a:lnTo>
                    <a:pt x="217" y="4"/>
                  </a:lnTo>
                  <a:lnTo>
                    <a:pt x="215" y="4"/>
                  </a:lnTo>
                  <a:lnTo>
                    <a:pt x="212" y="5"/>
                  </a:lnTo>
                  <a:lnTo>
                    <a:pt x="207" y="6"/>
                  </a:lnTo>
                  <a:lnTo>
                    <a:pt x="203" y="8"/>
                  </a:lnTo>
                  <a:lnTo>
                    <a:pt x="199" y="9"/>
                  </a:lnTo>
                  <a:lnTo>
                    <a:pt x="195" y="10"/>
                  </a:lnTo>
                  <a:lnTo>
                    <a:pt x="193" y="10"/>
                  </a:lnTo>
                  <a:lnTo>
                    <a:pt x="192" y="11"/>
                  </a:lnTo>
                  <a:lnTo>
                    <a:pt x="181" y="16"/>
                  </a:lnTo>
                  <a:lnTo>
                    <a:pt x="172" y="23"/>
                  </a:lnTo>
                  <a:lnTo>
                    <a:pt x="163" y="30"/>
                  </a:lnTo>
                  <a:lnTo>
                    <a:pt x="157" y="38"/>
                  </a:lnTo>
                  <a:lnTo>
                    <a:pt x="157" y="38"/>
                  </a:lnTo>
                  <a:lnTo>
                    <a:pt x="156" y="38"/>
                  </a:lnTo>
                  <a:lnTo>
                    <a:pt x="155" y="42"/>
                  </a:lnTo>
                  <a:lnTo>
                    <a:pt x="154" y="44"/>
                  </a:lnTo>
                  <a:lnTo>
                    <a:pt x="150" y="44"/>
                  </a:lnTo>
                  <a:lnTo>
                    <a:pt x="148" y="44"/>
                  </a:lnTo>
                  <a:lnTo>
                    <a:pt x="143" y="44"/>
                  </a:lnTo>
                  <a:lnTo>
                    <a:pt x="140" y="46"/>
                  </a:lnTo>
                  <a:lnTo>
                    <a:pt x="138" y="46"/>
                  </a:lnTo>
                  <a:lnTo>
                    <a:pt x="137" y="46"/>
                  </a:lnTo>
                  <a:lnTo>
                    <a:pt x="135" y="47"/>
                  </a:lnTo>
                  <a:lnTo>
                    <a:pt x="131" y="48"/>
                  </a:lnTo>
                  <a:lnTo>
                    <a:pt x="131" y="48"/>
                  </a:lnTo>
                  <a:lnTo>
                    <a:pt x="130" y="49"/>
                  </a:lnTo>
                  <a:lnTo>
                    <a:pt x="128" y="50"/>
                  </a:lnTo>
                  <a:lnTo>
                    <a:pt x="126" y="53"/>
                  </a:lnTo>
                  <a:lnTo>
                    <a:pt x="125" y="53"/>
                  </a:lnTo>
                  <a:lnTo>
                    <a:pt x="125" y="53"/>
                  </a:lnTo>
                  <a:lnTo>
                    <a:pt x="124" y="55"/>
                  </a:lnTo>
                  <a:lnTo>
                    <a:pt x="123" y="56"/>
                  </a:lnTo>
                  <a:lnTo>
                    <a:pt x="121" y="60"/>
                  </a:lnTo>
                  <a:lnTo>
                    <a:pt x="119" y="63"/>
                  </a:lnTo>
                  <a:lnTo>
                    <a:pt x="119" y="65"/>
                  </a:lnTo>
                  <a:lnTo>
                    <a:pt x="118" y="66"/>
                  </a:lnTo>
                  <a:lnTo>
                    <a:pt x="118" y="68"/>
                  </a:lnTo>
                  <a:lnTo>
                    <a:pt x="118" y="71"/>
                  </a:lnTo>
                  <a:lnTo>
                    <a:pt x="118" y="73"/>
                  </a:lnTo>
                  <a:lnTo>
                    <a:pt x="118" y="75"/>
                  </a:lnTo>
                  <a:lnTo>
                    <a:pt x="118" y="77"/>
                  </a:lnTo>
                  <a:lnTo>
                    <a:pt x="118" y="79"/>
                  </a:lnTo>
                  <a:lnTo>
                    <a:pt x="118" y="81"/>
                  </a:lnTo>
                  <a:lnTo>
                    <a:pt x="118" y="84"/>
                  </a:lnTo>
                  <a:lnTo>
                    <a:pt x="119" y="85"/>
                  </a:lnTo>
                  <a:lnTo>
                    <a:pt x="119" y="87"/>
                  </a:lnTo>
                  <a:lnTo>
                    <a:pt x="119" y="90"/>
                  </a:lnTo>
                  <a:lnTo>
                    <a:pt x="121" y="92"/>
                  </a:lnTo>
                  <a:lnTo>
                    <a:pt x="121" y="94"/>
                  </a:lnTo>
                  <a:lnTo>
                    <a:pt x="122" y="96"/>
                  </a:lnTo>
                  <a:lnTo>
                    <a:pt x="122" y="98"/>
                  </a:lnTo>
                  <a:lnTo>
                    <a:pt x="123" y="100"/>
                  </a:lnTo>
                  <a:lnTo>
                    <a:pt x="124" y="103"/>
                  </a:lnTo>
                  <a:lnTo>
                    <a:pt x="125" y="106"/>
                  </a:lnTo>
                  <a:lnTo>
                    <a:pt x="125" y="107"/>
                  </a:lnTo>
                  <a:lnTo>
                    <a:pt x="125" y="109"/>
                  </a:lnTo>
                  <a:lnTo>
                    <a:pt x="129" y="117"/>
                  </a:lnTo>
                  <a:lnTo>
                    <a:pt x="132" y="125"/>
                  </a:lnTo>
                  <a:lnTo>
                    <a:pt x="132" y="125"/>
                  </a:lnTo>
                  <a:lnTo>
                    <a:pt x="132" y="125"/>
                  </a:lnTo>
                  <a:lnTo>
                    <a:pt x="126" y="130"/>
                  </a:lnTo>
                  <a:lnTo>
                    <a:pt x="122" y="136"/>
                  </a:lnTo>
                  <a:lnTo>
                    <a:pt x="118" y="142"/>
                  </a:lnTo>
                  <a:lnTo>
                    <a:pt x="116" y="148"/>
                  </a:lnTo>
                  <a:lnTo>
                    <a:pt x="115" y="155"/>
                  </a:lnTo>
                  <a:lnTo>
                    <a:pt x="115" y="163"/>
                  </a:lnTo>
                  <a:lnTo>
                    <a:pt x="115" y="168"/>
                  </a:lnTo>
                  <a:lnTo>
                    <a:pt x="115" y="174"/>
                  </a:lnTo>
                  <a:lnTo>
                    <a:pt x="116" y="175"/>
                  </a:lnTo>
                  <a:lnTo>
                    <a:pt x="116" y="175"/>
                  </a:lnTo>
                  <a:lnTo>
                    <a:pt x="117" y="180"/>
                  </a:lnTo>
                  <a:lnTo>
                    <a:pt x="118" y="185"/>
                  </a:lnTo>
                  <a:lnTo>
                    <a:pt x="119" y="186"/>
                  </a:lnTo>
                  <a:lnTo>
                    <a:pt x="119" y="187"/>
                  </a:lnTo>
                  <a:lnTo>
                    <a:pt x="122" y="190"/>
                  </a:lnTo>
                  <a:lnTo>
                    <a:pt x="124" y="193"/>
                  </a:lnTo>
                  <a:lnTo>
                    <a:pt x="125" y="194"/>
                  </a:lnTo>
                  <a:lnTo>
                    <a:pt x="125" y="195"/>
                  </a:lnTo>
                  <a:lnTo>
                    <a:pt x="128" y="198"/>
                  </a:lnTo>
                  <a:lnTo>
                    <a:pt x="130" y="199"/>
                  </a:lnTo>
                  <a:lnTo>
                    <a:pt x="134" y="201"/>
                  </a:lnTo>
                  <a:lnTo>
                    <a:pt x="137" y="203"/>
                  </a:lnTo>
                  <a:lnTo>
                    <a:pt x="137" y="210"/>
                  </a:lnTo>
                  <a:lnTo>
                    <a:pt x="138" y="216"/>
                  </a:lnTo>
                  <a:lnTo>
                    <a:pt x="138" y="218"/>
                  </a:lnTo>
                  <a:lnTo>
                    <a:pt x="138" y="220"/>
                  </a:lnTo>
                  <a:lnTo>
                    <a:pt x="141" y="231"/>
                  </a:lnTo>
                  <a:lnTo>
                    <a:pt x="144" y="242"/>
                  </a:lnTo>
                  <a:lnTo>
                    <a:pt x="148" y="250"/>
                  </a:lnTo>
                  <a:lnTo>
                    <a:pt x="151" y="257"/>
                  </a:lnTo>
                  <a:lnTo>
                    <a:pt x="156" y="263"/>
                  </a:lnTo>
                  <a:lnTo>
                    <a:pt x="161" y="268"/>
                  </a:lnTo>
                  <a:lnTo>
                    <a:pt x="165" y="272"/>
                  </a:lnTo>
                  <a:lnTo>
                    <a:pt x="168" y="275"/>
                  </a:lnTo>
                  <a:lnTo>
                    <a:pt x="168" y="281"/>
                  </a:lnTo>
                  <a:lnTo>
                    <a:pt x="168" y="312"/>
                  </a:lnTo>
                  <a:lnTo>
                    <a:pt x="168" y="319"/>
                  </a:lnTo>
                  <a:lnTo>
                    <a:pt x="142" y="331"/>
                  </a:lnTo>
                  <a:lnTo>
                    <a:pt x="115" y="344"/>
                  </a:lnTo>
                  <a:lnTo>
                    <a:pt x="87" y="357"/>
                  </a:lnTo>
                  <a:lnTo>
                    <a:pt x="62" y="370"/>
                  </a:lnTo>
                  <a:lnTo>
                    <a:pt x="47" y="380"/>
                  </a:lnTo>
                  <a:lnTo>
                    <a:pt x="34" y="388"/>
                  </a:lnTo>
                  <a:lnTo>
                    <a:pt x="19" y="399"/>
                  </a:lnTo>
                  <a:lnTo>
                    <a:pt x="9" y="408"/>
                  </a:lnTo>
                  <a:lnTo>
                    <a:pt x="5" y="413"/>
                  </a:lnTo>
                  <a:lnTo>
                    <a:pt x="3" y="417"/>
                  </a:lnTo>
                  <a:lnTo>
                    <a:pt x="2" y="420"/>
                  </a:lnTo>
                  <a:lnTo>
                    <a:pt x="0" y="424"/>
                  </a:lnTo>
                  <a:lnTo>
                    <a:pt x="0" y="495"/>
                  </a:lnTo>
                  <a:lnTo>
                    <a:pt x="2" y="500"/>
                  </a:lnTo>
                  <a:lnTo>
                    <a:pt x="4" y="504"/>
                  </a:lnTo>
                  <a:lnTo>
                    <a:pt x="8" y="506"/>
                  </a:lnTo>
                  <a:lnTo>
                    <a:pt x="12" y="507"/>
                  </a:lnTo>
                  <a:lnTo>
                    <a:pt x="468" y="507"/>
                  </a:lnTo>
                  <a:lnTo>
                    <a:pt x="473" y="506"/>
                  </a:lnTo>
                  <a:lnTo>
                    <a:pt x="476" y="504"/>
                  </a:lnTo>
                  <a:lnTo>
                    <a:pt x="479" y="500"/>
                  </a:lnTo>
                  <a:lnTo>
                    <a:pt x="480" y="495"/>
                  </a:lnTo>
                  <a:lnTo>
                    <a:pt x="480" y="424"/>
                  </a:lnTo>
                  <a:lnTo>
                    <a:pt x="480" y="420"/>
                  </a:lnTo>
                  <a:lnTo>
                    <a:pt x="477" y="417"/>
                  </a:lnTo>
                  <a:lnTo>
                    <a:pt x="475" y="413"/>
                  </a:lnTo>
                  <a:lnTo>
                    <a:pt x="471" y="408"/>
                  </a:lnTo>
                  <a:lnTo>
                    <a:pt x="462" y="399"/>
                  </a:lnTo>
                  <a:lnTo>
                    <a:pt x="446"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D8295"/>
                </a:solidFill>
              </a:endParaRPr>
            </a:p>
          </p:txBody>
        </p:sp>
      </p:grpSp>
      <p:cxnSp>
        <p:nvCxnSpPr>
          <p:cNvPr id="35" name="Straight Connector 34">
            <a:extLst>
              <a:ext uri="{FF2B5EF4-FFF2-40B4-BE49-F238E27FC236}">
                <a16:creationId xmlns:a16="http://schemas.microsoft.com/office/drawing/2014/main" id="{1167FF5C-8012-48F2-960F-205A1EF4961D}"/>
              </a:ext>
              <a:ext uri="{C183D7F6-B498-43B3-948B-1728B52AA6E4}">
                <adec:decorative xmlns:adec="http://schemas.microsoft.com/office/drawing/2017/decorative" val="1"/>
              </a:ext>
            </a:extLst>
          </p:cNvPr>
          <p:cNvCxnSpPr>
            <a:cxnSpLocks/>
          </p:cNvCxnSpPr>
          <p:nvPr/>
        </p:nvCxnSpPr>
        <p:spPr>
          <a:xfrm flipH="1">
            <a:off x="1866655" y="2701178"/>
            <a:ext cx="9526" cy="1477361"/>
          </a:xfrm>
          <a:prstGeom prst="line">
            <a:avLst/>
          </a:prstGeom>
          <a:ln w="38100">
            <a:solidFill>
              <a:schemeClr val="tx2">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4CBBDB8-27E3-4B5B-B482-3F6E81D482F7}"/>
              </a:ext>
              <a:ext uri="{C183D7F6-B498-43B3-948B-1728B52AA6E4}">
                <adec:decorative xmlns:adec="http://schemas.microsoft.com/office/drawing/2017/decorative" val="1"/>
              </a:ext>
            </a:extLst>
          </p:cNvPr>
          <p:cNvCxnSpPr>
            <a:cxnSpLocks/>
          </p:cNvCxnSpPr>
          <p:nvPr/>
        </p:nvCxnSpPr>
        <p:spPr>
          <a:xfrm flipV="1">
            <a:off x="3885001" y="2915484"/>
            <a:ext cx="7410" cy="1819612"/>
          </a:xfrm>
          <a:prstGeom prst="line">
            <a:avLst/>
          </a:prstGeom>
          <a:ln w="38100">
            <a:solidFill>
              <a:schemeClr val="tx2">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4B4CC5E-276E-4177-8176-695CA56ED0C3}"/>
              </a:ext>
            </a:extLst>
          </p:cNvPr>
          <p:cNvSpPr/>
          <p:nvPr/>
        </p:nvSpPr>
        <p:spPr>
          <a:xfrm>
            <a:off x="2063589" y="1589566"/>
            <a:ext cx="2605110" cy="1238609"/>
          </a:xfrm>
          <a:prstGeom prst="rect">
            <a:avLst/>
          </a:prstGeom>
        </p:spPr>
        <p:txBody>
          <a:bodyPr wrap="square" lIns="0" tIns="0" rIns="0" bIns="0" anchor="t">
            <a:spAutoFit/>
          </a:bodyPr>
          <a:lstStyle/>
          <a:p>
            <a:pPr algn="r">
              <a:lnSpc>
                <a:spcPts val="1900"/>
              </a:lnSpc>
            </a:pPr>
            <a:r>
              <a:rPr lang="en-US" sz="3600" b="1" dirty="0">
                <a:solidFill>
                  <a:schemeClr val="tx1">
                    <a:lumMod val="75000"/>
                    <a:lumOff val="25000"/>
                  </a:schemeClr>
                </a:solidFill>
                <a:latin typeface="Amasis MT Pro Medium" panose="020B0604020202020204" pitchFamily="18" charset="0"/>
                <a:cs typeface="Segoe UI" panose="020B0502040204020203" pitchFamily="34" charset="0"/>
              </a:rPr>
              <a:t>48</a:t>
            </a:r>
            <a:endParaRPr lang="en-US" sz="2400" dirty="0">
              <a:solidFill>
                <a:schemeClr val="tx1">
                  <a:lumMod val="75000"/>
                  <a:lumOff val="25000"/>
                </a:schemeClr>
              </a:solidFill>
              <a:cs typeface="Segoe UI" panose="020B0502040204020203" pitchFamily="34" charset="0"/>
            </a:endParaRPr>
          </a:p>
          <a:p>
            <a:pPr algn="r">
              <a:lnSpc>
                <a:spcPts val="1900"/>
              </a:lnSpc>
            </a:pPr>
            <a:r>
              <a:rPr lang="en-US" sz="2400" dirty="0">
                <a:solidFill>
                  <a:schemeClr val="tx1">
                    <a:lumMod val="75000"/>
                    <a:lumOff val="25000"/>
                  </a:schemeClr>
                </a:solidFill>
                <a:cs typeface="Segoe UI" panose="020B0502040204020203" pitchFamily="34" charset="0"/>
              </a:rPr>
              <a:t>Countries</a:t>
            </a:r>
          </a:p>
          <a:p>
            <a:pPr algn="r">
              <a:lnSpc>
                <a:spcPts val="1900"/>
              </a:lnSpc>
            </a:pPr>
            <a:endParaRPr lang="en-US" sz="2400" dirty="0">
              <a:solidFill>
                <a:schemeClr val="tx1">
                  <a:lumMod val="75000"/>
                  <a:lumOff val="25000"/>
                </a:schemeClr>
              </a:solidFill>
              <a:cs typeface="Segoe UI" panose="020B0502040204020203" pitchFamily="34" charset="0"/>
            </a:endParaRPr>
          </a:p>
          <a:p>
            <a:pPr algn="r">
              <a:lnSpc>
                <a:spcPts val="1900"/>
              </a:lnSpc>
            </a:pPr>
            <a:r>
              <a:rPr lang="en-US" sz="3600" b="1" dirty="0">
                <a:solidFill>
                  <a:schemeClr val="tx1">
                    <a:lumMod val="75000"/>
                    <a:lumOff val="25000"/>
                  </a:schemeClr>
                </a:solidFill>
                <a:cs typeface="Segoe UI" panose="020B0502040204020203" pitchFamily="34" charset="0"/>
              </a:rPr>
              <a:t>14</a:t>
            </a:r>
            <a:r>
              <a:rPr lang="en-US" sz="2400" dirty="0">
                <a:solidFill>
                  <a:schemeClr val="tx1">
                    <a:lumMod val="75000"/>
                    <a:lumOff val="25000"/>
                  </a:schemeClr>
                </a:solidFill>
                <a:cs typeface="Segoe UI" panose="020B0502040204020203" pitchFamily="34" charset="0"/>
              </a:rPr>
              <a:t> </a:t>
            </a:r>
          </a:p>
          <a:p>
            <a:pPr algn="r">
              <a:lnSpc>
                <a:spcPts val="1900"/>
              </a:lnSpc>
            </a:pPr>
            <a:r>
              <a:rPr lang="en-US" sz="2400" dirty="0">
                <a:solidFill>
                  <a:schemeClr val="tx1">
                    <a:lumMod val="75000"/>
                    <a:lumOff val="25000"/>
                  </a:schemeClr>
                </a:solidFill>
                <a:cs typeface="Segoe UI" panose="020B0502040204020203" pitchFamily="34" charset="0"/>
              </a:rPr>
              <a:t>Agreements</a:t>
            </a:r>
          </a:p>
        </p:txBody>
      </p:sp>
      <p:cxnSp>
        <p:nvCxnSpPr>
          <p:cNvPr id="38" name="Straight Connector 37">
            <a:extLst>
              <a:ext uri="{FF2B5EF4-FFF2-40B4-BE49-F238E27FC236}">
                <a16:creationId xmlns:a16="http://schemas.microsoft.com/office/drawing/2014/main" id="{26ACBE9B-04CC-4EAE-8775-5D8B87713F69}"/>
              </a:ext>
              <a:ext uri="{C183D7F6-B498-43B3-948B-1728B52AA6E4}">
                <adec:decorative xmlns:adec="http://schemas.microsoft.com/office/drawing/2017/decorative" val="1"/>
              </a:ext>
            </a:extLst>
          </p:cNvPr>
          <p:cNvCxnSpPr>
            <a:cxnSpLocks/>
          </p:cNvCxnSpPr>
          <p:nvPr/>
        </p:nvCxnSpPr>
        <p:spPr>
          <a:xfrm flipH="1">
            <a:off x="5993076" y="2650547"/>
            <a:ext cx="9526" cy="1477361"/>
          </a:xfrm>
          <a:prstGeom prst="line">
            <a:avLst/>
          </a:prstGeom>
          <a:ln w="38100">
            <a:solidFill>
              <a:schemeClr val="tx2">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751C97E4-3591-4390-85DD-C58D82C62950}"/>
              </a:ext>
            </a:extLst>
          </p:cNvPr>
          <p:cNvSpPr/>
          <p:nvPr/>
        </p:nvSpPr>
        <p:spPr>
          <a:xfrm>
            <a:off x="-153430" y="4546780"/>
            <a:ext cx="2317272" cy="507639"/>
          </a:xfrm>
          <a:prstGeom prst="rect">
            <a:avLst/>
          </a:prstGeom>
        </p:spPr>
        <p:txBody>
          <a:bodyPr wrap="square" lIns="0" tIns="0" rIns="0" bIns="0" anchor="t">
            <a:spAutoFit/>
          </a:bodyPr>
          <a:lstStyle/>
          <a:p>
            <a:pPr algn="r">
              <a:lnSpc>
                <a:spcPts val="1900"/>
              </a:lnSpc>
            </a:pPr>
            <a:r>
              <a:rPr lang="en-US" sz="3600" b="1" dirty="0">
                <a:solidFill>
                  <a:schemeClr val="tx1">
                    <a:lumMod val="75000"/>
                    <a:lumOff val="25000"/>
                  </a:schemeClr>
                </a:solidFill>
                <a:latin typeface="Amasis MT Pro Medium" panose="020B0604020202020204" pitchFamily="18" charset="0"/>
                <a:cs typeface="Segoe UI" panose="020B0502040204020203" pitchFamily="34" charset="0"/>
              </a:rPr>
              <a:t>2786</a:t>
            </a:r>
            <a:r>
              <a:rPr lang="en-US" sz="2400" dirty="0">
                <a:solidFill>
                  <a:schemeClr val="tx1">
                    <a:lumMod val="75000"/>
                    <a:lumOff val="25000"/>
                  </a:schemeClr>
                </a:solidFill>
                <a:cs typeface="Segoe UI" panose="020B0502040204020203" pitchFamily="34" charset="0"/>
              </a:rPr>
              <a:t> </a:t>
            </a:r>
          </a:p>
          <a:p>
            <a:pPr algn="r">
              <a:lnSpc>
                <a:spcPts val="1900"/>
              </a:lnSpc>
            </a:pPr>
            <a:r>
              <a:rPr lang="en-US" sz="2400" dirty="0">
                <a:solidFill>
                  <a:schemeClr val="tx1">
                    <a:lumMod val="75000"/>
                    <a:lumOff val="25000"/>
                  </a:schemeClr>
                </a:solidFill>
                <a:cs typeface="Segoe UI" panose="020B0502040204020203" pitchFamily="34" charset="0"/>
              </a:rPr>
              <a:t>Active Users</a:t>
            </a:r>
          </a:p>
        </p:txBody>
      </p:sp>
      <p:cxnSp>
        <p:nvCxnSpPr>
          <p:cNvPr id="40" name="Straight Connector 39">
            <a:extLst>
              <a:ext uri="{FF2B5EF4-FFF2-40B4-BE49-F238E27FC236}">
                <a16:creationId xmlns:a16="http://schemas.microsoft.com/office/drawing/2014/main" id="{748A25AF-E538-4BFF-90E6-CAC7429F6369}"/>
              </a:ext>
              <a:ext uri="{C183D7F6-B498-43B3-948B-1728B52AA6E4}">
                <adec:decorative xmlns:adec="http://schemas.microsoft.com/office/drawing/2017/decorative" val="1"/>
              </a:ext>
            </a:extLst>
          </p:cNvPr>
          <p:cNvCxnSpPr>
            <a:cxnSpLocks/>
          </p:cNvCxnSpPr>
          <p:nvPr/>
        </p:nvCxnSpPr>
        <p:spPr>
          <a:xfrm flipV="1">
            <a:off x="8077253" y="2915484"/>
            <a:ext cx="7410" cy="1819612"/>
          </a:xfrm>
          <a:prstGeom prst="line">
            <a:avLst/>
          </a:prstGeom>
          <a:ln w="38100">
            <a:solidFill>
              <a:schemeClr val="tx2">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53EE8E6-F8EC-435F-9F1E-F435F799BC93}"/>
              </a:ext>
            </a:extLst>
          </p:cNvPr>
          <p:cNvSpPr/>
          <p:nvPr/>
        </p:nvSpPr>
        <p:spPr>
          <a:xfrm>
            <a:off x="6109564" y="2266072"/>
            <a:ext cx="2239005" cy="507639"/>
          </a:xfrm>
          <a:prstGeom prst="rect">
            <a:avLst/>
          </a:prstGeom>
        </p:spPr>
        <p:txBody>
          <a:bodyPr wrap="square" lIns="0" tIns="0" rIns="0" bIns="0" anchor="t">
            <a:spAutoFit/>
          </a:bodyPr>
          <a:lstStyle/>
          <a:p>
            <a:pPr algn="r">
              <a:lnSpc>
                <a:spcPts val="1900"/>
              </a:lnSpc>
            </a:pPr>
            <a:r>
              <a:rPr lang="en-US" sz="3600" b="1" dirty="0">
                <a:solidFill>
                  <a:schemeClr val="tx1">
                    <a:lumMod val="75000"/>
                    <a:lumOff val="25000"/>
                  </a:schemeClr>
                </a:solidFill>
                <a:latin typeface="Amasis MT Pro Medium" panose="020B0604020202020204" pitchFamily="18" charset="0"/>
                <a:cs typeface="Segoe UI" panose="020B0502040204020203" pitchFamily="34" charset="0"/>
              </a:rPr>
              <a:t>18</a:t>
            </a:r>
          </a:p>
          <a:p>
            <a:pPr algn="r">
              <a:lnSpc>
                <a:spcPts val="1900"/>
              </a:lnSpc>
            </a:pPr>
            <a:r>
              <a:rPr lang="en-US" sz="2400" dirty="0">
                <a:solidFill>
                  <a:schemeClr val="tx1">
                    <a:lumMod val="75000"/>
                    <a:lumOff val="25000"/>
                  </a:schemeClr>
                </a:solidFill>
                <a:cs typeface="Segoe UI" panose="020B0502040204020203" pitchFamily="34" charset="0"/>
              </a:rPr>
              <a:t>Codes</a:t>
            </a:r>
          </a:p>
        </p:txBody>
      </p:sp>
      <p:pic>
        <p:nvPicPr>
          <p:cNvPr id="46" name="Graphic 45" descr="Earth globe: Americas with solid fill">
            <a:extLst>
              <a:ext uri="{FF2B5EF4-FFF2-40B4-BE49-F238E27FC236}">
                <a16:creationId xmlns:a16="http://schemas.microsoft.com/office/drawing/2014/main" id="{0EE1C1AB-90B0-4019-BE00-6B6404EAAD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4096" y="5076969"/>
            <a:ext cx="914400" cy="914400"/>
          </a:xfrm>
          <a:prstGeom prst="rect">
            <a:avLst/>
          </a:prstGeom>
        </p:spPr>
      </p:pic>
      <p:pic>
        <p:nvPicPr>
          <p:cNvPr id="48" name="Graphic 47" descr="Management with solid fill">
            <a:extLst>
              <a:ext uri="{FF2B5EF4-FFF2-40B4-BE49-F238E27FC236}">
                <a16:creationId xmlns:a16="http://schemas.microsoft.com/office/drawing/2014/main" id="{61518351-4B2D-4AD3-BF11-992743FF91E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45402" y="1407948"/>
            <a:ext cx="914400" cy="914400"/>
          </a:xfrm>
          <a:prstGeom prst="rect">
            <a:avLst/>
          </a:prstGeom>
        </p:spPr>
      </p:pic>
      <p:pic>
        <p:nvPicPr>
          <p:cNvPr id="50" name="Graphic 49" descr="Research with solid fill">
            <a:extLst>
              <a:ext uri="{FF2B5EF4-FFF2-40B4-BE49-F238E27FC236}">
                <a16:creationId xmlns:a16="http://schemas.microsoft.com/office/drawing/2014/main" id="{A3E07A19-FD2E-41BF-83BA-95042E01156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16272" y="5165778"/>
            <a:ext cx="736781" cy="736781"/>
          </a:xfrm>
          <a:prstGeom prst="rect">
            <a:avLst/>
          </a:prstGeom>
        </p:spPr>
      </p:pic>
    </p:spTree>
    <p:extLst>
      <p:ext uri="{BB962C8B-B14F-4D97-AF65-F5344CB8AC3E}">
        <p14:creationId xmlns:p14="http://schemas.microsoft.com/office/powerpoint/2010/main" val="254771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ACDEA8-8C55-4E64-B906-05ED125297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2500" y="1600200"/>
            <a:ext cx="7239000" cy="2667000"/>
          </a:xfrm>
          <a:prstGeom prst="rect">
            <a:avLst/>
          </a:prstGeom>
        </p:spPr>
      </p:pic>
      <p:sp>
        <p:nvSpPr>
          <p:cNvPr id="9" name="Title 8">
            <a:extLst>
              <a:ext uri="{FF2B5EF4-FFF2-40B4-BE49-F238E27FC236}">
                <a16:creationId xmlns:a16="http://schemas.microsoft.com/office/drawing/2014/main" id="{BEB494AA-4F9D-428D-9CAE-D19CC75E7D6F}"/>
              </a:ext>
            </a:extLst>
          </p:cNvPr>
          <p:cNvSpPr>
            <a:spLocks noGrp="1"/>
          </p:cNvSpPr>
          <p:nvPr>
            <p:ph type="title"/>
          </p:nvPr>
        </p:nvSpPr>
        <p:spPr/>
        <p:txBody>
          <a:bodyPr/>
          <a:lstStyle/>
          <a:p>
            <a:r>
              <a:rPr lang="en-US" dirty="0"/>
              <a:t>RAMP International Agreements</a:t>
            </a:r>
          </a:p>
        </p:txBody>
      </p:sp>
      <p:pic>
        <p:nvPicPr>
          <p:cNvPr id="4" name="Picture 3">
            <a:extLst>
              <a:ext uri="{FF2B5EF4-FFF2-40B4-BE49-F238E27FC236}">
                <a16:creationId xmlns:a16="http://schemas.microsoft.com/office/drawing/2014/main" id="{5A4D55E8-E28D-42BE-868B-91E2BEBFA5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18155" y="4449762"/>
            <a:ext cx="2707689" cy="1309688"/>
          </a:xfrm>
          <a:prstGeom prst="rect">
            <a:avLst/>
          </a:prstGeom>
        </p:spPr>
      </p:pic>
    </p:spTree>
    <p:extLst>
      <p:ext uri="{BB962C8B-B14F-4D97-AF65-F5344CB8AC3E}">
        <p14:creationId xmlns:p14="http://schemas.microsoft.com/office/powerpoint/2010/main" val="378251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5A667-B735-4397-BB45-4FDDC1A391E4}"/>
              </a:ext>
            </a:extLst>
          </p:cNvPr>
          <p:cNvSpPr>
            <a:spLocks noGrp="1"/>
          </p:cNvSpPr>
          <p:nvPr>
            <p:ph type="title"/>
          </p:nvPr>
        </p:nvSpPr>
        <p:spPr/>
        <p:txBody>
          <a:bodyPr/>
          <a:lstStyle/>
          <a:p>
            <a:r>
              <a:rPr lang="en-US" dirty="0"/>
              <a:t>RAMP Updates</a:t>
            </a:r>
          </a:p>
        </p:txBody>
      </p:sp>
      <p:sp>
        <p:nvSpPr>
          <p:cNvPr id="3" name="Content Placeholder 2">
            <a:extLst>
              <a:ext uri="{FF2B5EF4-FFF2-40B4-BE49-F238E27FC236}">
                <a16:creationId xmlns:a16="http://schemas.microsoft.com/office/drawing/2014/main" id="{35609716-32EC-48E6-9013-183553A449F2}"/>
              </a:ext>
            </a:extLst>
          </p:cNvPr>
          <p:cNvSpPr>
            <a:spLocks noGrp="1"/>
          </p:cNvSpPr>
          <p:nvPr>
            <p:ph idx="1"/>
          </p:nvPr>
        </p:nvSpPr>
        <p:spPr>
          <a:xfrm>
            <a:off x="457200" y="1600200"/>
            <a:ext cx="5410200" cy="4525963"/>
          </a:xfrm>
        </p:spPr>
        <p:txBody>
          <a:bodyPr/>
          <a:lstStyle/>
          <a:p>
            <a:r>
              <a:rPr lang="en-US" dirty="0"/>
              <a:t>Updates:</a:t>
            </a:r>
          </a:p>
          <a:p>
            <a:pPr lvl="1"/>
            <a:r>
              <a:rPr lang="en-US" dirty="0"/>
              <a:t>RASCAL 4.3.4</a:t>
            </a:r>
          </a:p>
          <a:p>
            <a:pPr lvl="1"/>
            <a:r>
              <a:rPr lang="en-US" dirty="0"/>
              <a:t>VARSKIN+ 1.1</a:t>
            </a:r>
          </a:p>
          <a:p>
            <a:pPr lvl="1"/>
            <a:r>
              <a:rPr lang="en-US" dirty="0"/>
              <a:t>PIMAL 5.0 </a:t>
            </a:r>
          </a:p>
          <a:p>
            <a:pPr marL="457200" lvl="1" indent="0">
              <a:buNone/>
            </a:pPr>
            <a:endParaRPr lang="en-US" dirty="0"/>
          </a:p>
          <a:p>
            <a:r>
              <a:rPr lang="en-US" dirty="0"/>
              <a:t>New code! </a:t>
            </a:r>
          </a:p>
          <a:p>
            <a:pPr lvl="1"/>
            <a:r>
              <a:rPr lang="en-US" dirty="0" err="1"/>
              <a:t>IMBAPro</a:t>
            </a:r>
            <a:r>
              <a:rPr lang="en-US" dirty="0"/>
              <a:t> 5.01</a:t>
            </a:r>
          </a:p>
          <a:p>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2C0974AD-D9C3-4EAC-B873-94C9195C8329}"/>
              </a:ext>
            </a:extLst>
          </p:cNvPr>
          <p:cNvSpPr txBox="1"/>
          <p:nvPr/>
        </p:nvSpPr>
        <p:spPr>
          <a:xfrm>
            <a:off x="1143000" y="6126163"/>
            <a:ext cx="6781800" cy="369332"/>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Available on the RAMP website. (</a:t>
            </a:r>
            <a:r>
              <a:rPr lang="en-US" sz="1800" u="sng" dirty="0">
                <a:solidFill>
                  <a:srgbClr val="0000FF"/>
                </a:solidFill>
                <a:effectLst/>
                <a:latin typeface="Arial" panose="020B0604020202020204" pitchFamily="34" charset="0"/>
                <a:ea typeface="Calibri" panose="020F0502020204030204" pitchFamily="34" charset="0"/>
                <a:cs typeface="Calibri" panose="020F0502020204030204" pitchFamily="34" charset="0"/>
                <a:hlinkClick r:id="rId3"/>
              </a:rPr>
              <a:t>https://ramp.nrc-gateway.gov/</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US" dirty="0"/>
          </a:p>
        </p:txBody>
      </p:sp>
      <p:pic>
        <p:nvPicPr>
          <p:cNvPr id="6" name="Picture 5" descr="Graphical user interface, text, application, email&#10;&#10;Description automatically generated">
            <a:extLst>
              <a:ext uri="{FF2B5EF4-FFF2-40B4-BE49-F238E27FC236}">
                <a16:creationId xmlns:a16="http://schemas.microsoft.com/office/drawing/2014/main" id="{CDF7DD06-3765-4617-AB7D-ABE2130023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9804" y="1525019"/>
            <a:ext cx="2617792" cy="1782841"/>
          </a:xfrm>
          <a:prstGeom prst="rect">
            <a:avLst/>
          </a:prstGeom>
        </p:spPr>
      </p:pic>
      <p:pic>
        <p:nvPicPr>
          <p:cNvPr id="7" name="Picture 6">
            <a:extLst>
              <a:ext uri="{FF2B5EF4-FFF2-40B4-BE49-F238E27FC236}">
                <a16:creationId xmlns:a16="http://schemas.microsoft.com/office/drawing/2014/main" id="{7619BCB2-235B-48D7-BD05-9B66215CFF4A}"/>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6934215" y="774553"/>
            <a:ext cx="1757233" cy="2195513"/>
          </a:xfrm>
          <a:prstGeom prst="rect">
            <a:avLst/>
          </a:prstGeom>
          <a:noFill/>
          <a:ln>
            <a:noFill/>
          </a:ln>
          <a:extLst>
            <a:ext uri="{53640926-AAD7-44D8-BBD7-CCE9431645EC}">
              <a14:shadowObscured xmlns:a14="http://schemas.microsoft.com/office/drawing/2010/main"/>
            </a:ext>
          </a:extLst>
        </p:spPr>
      </p:pic>
      <p:sp>
        <p:nvSpPr>
          <p:cNvPr id="8" name="object 6">
            <a:extLst>
              <a:ext uri="{FF2B5EF4-FFF2-40B4-BE49-F238E27FC236}">
                <a16:creationId xmlns:a16="http://schemas.microsoft.com/office/drawing/2014/main" id="{0DA9AFCC-55A9-49A8-BC6C-AEC0DFA92369}"/>
              </a:ext>
            </a:extLst>
          </p:cNvPr>
          <p:cNvSpPr/>
          <p:nvPr/>
        </p:nvSpPr>
        <p:spPr>
          <a:xfrm>
            <a:off x="6147596" y="2768470"/>
            <a:ext cx="2149890" cy="1930139"/>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1026" name="Picture 2">
            <a:extLst>
              <a:ext uri="{FF2B5EF4-FFF2-40B4-BE49-F238E27FC236}">
                <a16:creationId xmlns:a16="http://schemas.microsoft.com/office/drawing/2014/main" id="{7DA5EF21-FEDE-4DEC-9BA2-395921B86C4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10000" y="3837957"/>
            <a:ext cx="2617792" cy="18610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594DE926-A57C-4182-B07E-F52E2555B0D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247941" y="4235941"/>
            <a:ext cx="1131613" cy="159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64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414C-75F2-4F19-B274-85481AF8ADE8}"/>
              </a:ext>
            </a:extLst>
          </p:cNvPr>
          <p:cNvSpPr>
            <a:spLocks noGrp="1"/>
          </p:cNvSpPr>
          <p:nvPr>
            <p:ph type="title"/>
          </p:nvPr>
        </p:nvSpPr>
        <p:spPr>
          <a:xfrm>
            <a:off x="218817" y="381000"/>
            <a:ext cx="8706365" cy="990600"/>
          </a:xfrm>
        </p:spPr>
        <p:txBody>
          <a:bodyPr>
            <a:noAutofit/>
          </a:bodyPr>
          <a:lstStyle/>
          <a:p>
            <a:r>
              <a:rPr lang="en-US" dirty="0">
                <a:solidFill>
                  <a:schemeClr val="accent5">
                    <a:lumMod val="75000"/>
                  </a:schemeClr>
                </a:solidFill>
                <a:effectLst>
                  <a:outerShdw blurRad="38100" dist="38100" dir="2700000" algn="tl">
                    <a:srgbClr val="000000">
                      <a:alpha val="43137"/>
                    </a:srgbClr>
                  </a:outerShdw>
                </a:effectLst>
                <a:latin typeface="+mn-lt"/>
              </a:rPr>
              <a:t>RAMP Consolidated Code </a:t>
            </a:r>
            <a:br>
              <a:rPr lang="en-US" dirty="0">
                <a:solidFill>
                  <a:schemeClr val="accent5">
                    <a:lumMod val="75000"/>
                  </a:schemeClr>
                </a:solidFill>
                <a:effectLst>
                  <a:outerShdw blurRad="38100" dist="38100" dir="2700000" algn="tl">
                    <a:srgbClr val="000000">
                      <a:alpha val="43137"/>
                    </a:srgbClr>
                  </a:outerShdw>
                </a:effectLst>
                <a:latin typeface="+mn-lt"/>
              </a:rPr>
            </a:br>
            <a:r>
              <a:rPr lang="en-US" dirty="0">
                <a:solidFill>
                  <a:schemeClr val="accent5">
                    <a:lumMod val="75000"/>
                  </a:schemeClr>
                </a:solidFill>
                <a:effectLst>
                  <a:outerShdw blurRad="38100" dist="38100" dir="2700000" algn="tl">
                    <a:srgbClr val="000000">
                      <a:alpha val="43137"/>
                    </a:srgbClr>
                  </a:outerShdw>
                </a:effectLst>
                <a:latin typeface="+mn-lt"/>
              </a:rPr>
              <a:t>“Engines/Modules”</a:t>
            </a:r>
          </a:p>
        </p:txBody>
      </p:sp>
      <p:pic>
        <p:nvPicPr>
          <p:cNvPr id="5" name="Content Placeholder 4">
            <a:extLst>
              <a:ext uri="{FF2B5EF4-FFF2-40B4-BE49-F238E27FC236}">
                <a16:creationId xmlns:a16="http://schemas.microsoft.com/office/drawing/2014/main" id="{3727E241-429B-4CD7-941C-7FBCF637F557}"/>
              </a:ext>
            </a:extLst>
          </p:cNvPr>
          <p:cNvPicPr>
            <a:picLocks noGrp="1"/>
          </p:cNvPicPr>
          <p:nvPr>
            <p:ph idx="1"/>
          </p:nvPr>
        </p:nvPicPr>
        <p:blipFill rotWithShape="1">
          <a:blip r:embed="rId3" cstate="screen">
            <a:extLst>
              <a:ext uri="{28A0092B-C50C-407E-A947-70E740481C1C}">
                <a14:useLocalDpi xmlns:a14="http://schemas.microsoft.com/office/drawing/2010/main"/>
              </a:ext>
            </a:extLst>
          </a:blip>
          <a:srcRect l="-596"/>
          <a:stretch/>
        </p:blipFill>
        <p:spPr bwMode="auto">
          <a:xfrm>
            <a:off x="311086" y="1541310"/>
            <a:ext cx="8091604" cy="4815041"/>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031CA776-DB9C-455E-AA3A-7D58A4C176B9}"/>
              </a:ext>
            </a:extLst>
          </p:cNvPr>
          <p:cNvSpPr>
            <a:spLocks noGrp="1"/>
          </p:cNvSpPr>
          <p:nvPr>
            <p:ph type="sldNum" sz="quarter" idx="12"/>
          </p:nvPr>
        </p:nvSpPr>
        <p:spPr/>
        <p:txBody>
          <a:bodyPr/>
          <a:lstStyle/>
          <a:p>
            <a:fld id="{264594F8-F3AA-457C-B82E-EFC980D0B1D8}" type="slidenum">
              <a:rPr lang="en-US" smtClean="0"/>
              <a:t>7</a:t>
            </a:fld>
            <a:endParaRPr lang="en-US"/>
          </a:p>
        </p:txBody>
      </p:sp>
    </p:spTree>
    <p:extLst>
      <p:ext uri="{BB962C8B-B14F-4D97-AF65-F5344CB8AC3E}">
        <p14:creationId xmlns:p14="http://schemas.microsoft.com/office/powerpoint/2010/main" val="2692281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A36ADB-F617-4197-A335-55CBBB032070}"/>
              </a:ext>
            </a:extLst>
          </p:cNvPr>
          <p:cNvSpPr/>
          <p:nvPr/>
        </p:nvSpPr>
        <p:spPr>
          <a:xfrm>
            <a:off x="8141206" y="0"/>
            <a:ext cx="1009650" cy="6858000"/>
          </a:xfrm>
          <a:prstGeom prst="rect">
            <a:avLst/>
          </a:prstGeom>
          <a:gradFill>
            <a:gsLst>
              <a:gs pos="0">
                <a:schemeClr val="bg1"/>
              </a:gs>
              <a:gs pos="93000">
                <a:srgbClr val="2A56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840FB09D-3E8D-4324-8958-7B71874712F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7022" y="2190010"/>
            <a:ext cx="2428875" cy="1619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62C506F-A111-47FD-A402-A93E962D77E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0388" y="5029200"/>
            <a:ext cx="2428875" cy="1619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929E38B7-377B-4844-95E2-68C3AD799FD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90503" y="5029200"/>
            <a:ext cx="2505075" cy="1619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48E74FC5-278B-4B11-8068-9839EC1745E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13092" y="3177003"/>
            <a:ext cx="2567910" cy="1676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6F76261-B3DE-42FB-B54D-4CF2F9B091F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388992" y="2243856"/>
            <a:ext cx="2428875" cy="1619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CBC328-8052-497E-8780-DD0EF65C309E}"/>
              </a:ext>
            </a:extLst>
          </p:cNvPr>
          <p:cNvSpPr txBox="1"/>
          <p:nvPr/>
        </p:nvSpPr>
        <p:spPr>
          <a:xfrm>
            <a:off x="6388992" y="3861315"/>
            <a:ext cx="2428875" cy="307777"/>
          </a:xfrm>
          <a:prstGeom prst="rect">
            <a:avLst/>
          </a:prstGeom>
          <a:noFill/>
        </p:spPr>
        <p:txBody>
          <a:bodyPr wrap="square" rtlCol="0">
            <a:spAutoFit/>
          </a:bodyPr>
          <a:lstStyle/>
          <a:p>
            <a:pPr algn="ctr"/>
            <a:r>
              <a:rPr lang="en-US" sz="1400" dirty="0"/>
              <a:t>NRC International  Assignee </a:t>
            </a:r>
          </a:p>
        </p:txBody>
      </p:sp>
      <p:sp>
        <p:nvSpPr>
          <p:cNvPr id="9" name="Title 1">
            <a:extLst>
              <a:ext uri="{FF2B5EF4-FFF2-40B4-BE49-F238E27FC236}">
                <a16:creationId xmlns:a16="http://schemas.microsoft.com/office/drawing/2014/main" id="{283D1548-2266-4462-9718-2EC578D1F9E6}"/>
              </a:ext>
            </a:extLst>
          </p:cNvPr>
          <p:cNvSpPr txBox="1">
            <a:spLocks/>
          </p:cNvSpPr>
          <p:nvPr/>
        </p:nvSpPr>
        <p:spPr>
          <a:xfrm>
            <a:off x="560154" y="505968"/>
            <a:ext cx="8229600" cy="1676400"/>
          </a:xfrm>
          <a:prstGeom prst="rect">
            <a:avLst/>
          </a:prstGeom>
        </p:spPr>
        <p:txBody>
          <a:bodyP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6700" dirty="0"/>
              <a:t>1</a:t>
            </a:r>
            <a:r>
              <a:rPr lang="en-US" sz="6700" baseline="30000" dirty="0"/>
              <a:t>st</a:t>
            </a:r>
            <a:r>
              <a:rPr lang="en-US" sz="6700" dirty="0"/>
              <a:t> Questions</a:t>
            </a:r>
            <a:br>
              <a:rPr lang="en-US" sz="6700" dirty="0"/>
            </a:br>
            <a:br>
              <a:rPr lang="en-US" sz="6700" dirty="0"/>
            </a:br>
            <a:r>
              <a:rPr lang="en-US" sz="6700" dirty="0">
                <a:latin typeface="Arial" panose="020B0604020202020204" pitchFamily="34" charset="0"/>
                <a:ea typeface="Calibri" panose="020F0502020204030204" pitchFamily="34" charset="0"/>
              </a:rPr>
              <a:t>Your name, country, and organization?</a:t>
            </a:r>
            <a:br>
              <a:rPr lang="en-US" sz="6700" dirty="0">
                <a:latin typeface="Calibri" panose="020F0502020204030204" pitchFamily="34" charset="0"/>
                <a:ea typeface="Calibri" panose="020F0502020204030204" pitchFamily="34" charset="0"/>
              </a:rPr>
            </a:br>
            <a:r>
              <a:rPr lang="en-US" sz="6700" dirty="0">
                <a:latin typeface="Arial" panose="020B0604020202020204" pitchFamily="34" charset="0"/>
                <a:ea typeface="Calibri" panose="020F0502020204030204" pitchFamily="34" charset="0"/>
              </a:rPr>
              <a:t>What is your title and a description of your job?</a:t>
            </a:r>
            <a:br>
              <a:rPr lang="en-US" dirty="0">
                <a:latin typeface="Calibri" panose="020F0502020204030204" pitchFamily="34" charset="0"/>
                <a:ea typeface="Calibri" panose="020F0502020204030204" pitchFamily="34" charset="0"/>
              </a:rPr>
            </a:br>
            <a:endParaRPr lang="en-US" dirty="0"/>
          </a:p>
        </p:txBody>
      </p:sp>
      <p:sp>
        <p:nvSpPr>
          <p:cNvPr id="12" name="object 6">
            <a:extLst>
              <a:ext uri="{FF2B5EF4-FFF2-40B4-BE49-F238E27FC236}">
                <a16:creationId xmlns:a16="http://schemas.microsoft.com/office/drawing/2014/main" id="{C0620637-6B84-4923-AF11-327300E9DE26}"/>
              </a:ext>
            </a:extLst>
          </p:cNvPr>
          <p:cNvSpPr/>
          <p:nvPr/>
        </p:nvSpPr>
        <p:spPr>
          <a:xfrm>
            <a:off x="4267200" y="5486400"/>
            <a:ext cx="1134045" cy="1009650"/>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16161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8D61D9-BC79-4A88-AC41-2E549EC1B489}"/>
              </a:ext>
            </a:extLst>
          </p:cNvPr>
          <p:cNvSpPr/>
          <p:nvPr/>
        </p:nvSpPr>
        <p:spPr>
          <a:xfrm>
            <a:off x="8137978" y="0"/>
            <a:ext cx="1009650" cy="6858000"/>
          </a:xfrm>
          <a:prstGeom prst="rect">
            <a:avLst/>
          </a:prstGeom>
          <a:gradFill>
            <a:gsLst>
              <a:gs pos="0">
                <a:schemeClr val="bg1"/>
              </a:gs>
              <a:gs pos="93000">
                <a:srgbClr val="2A56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599D352-E43C-41C2-91F1-56364F04BB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52575" y="3728352"/>
            <a:ext cx="2725484" cy="2351248"/>
          </a:xfrm>
          <a:prstGeom prst="rect">
            <a:avLst/>
          </a:prstGeom>
        </p:spPr>
      </p:pic>
      <p:sp>
        <p:nvSpPr>
          <p:cNvPr id="4" name="Title 1">
            <a:extLst>
              <a:ext uri="{FF2B5EF4-FFF2-40B4-BE49-F238E27FC236}">
                <a16:creationId xmlns:a16="http://schemas.microsoft.com/office/drawing/2014/main" id="{53C14C6E-7394-469A-AC47-E144A6E492A9}"/>
              </a:ext>
            </a:extLst>
          </p:cNvPr>
          <p:cNvSpPr txBox="1">
            <a:spLocks/>
          </p:cNvSpPr>
          <p:nvPr/>
        </p:nvSpPr>
        <p:spPr>
          <a:xfrm>
            <a:off x="-108965" y="149427"/>
            <a:ext cx="9144000" cy="91737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RAMP in Australia</a:t>
            </a:r>
          </a:p>
        </p:txBody>
      </p:sp>
      <p:sp>
        <p:nvSpPr>
          <p:cNvPr id="5" name="Rectangle 4">
            <a:extLst>
              <a:ext uri="{FF2B5EF4-FFF2-40B4-BE49-F238E27FC236}">
                <a16:creationId xmlns:a16="http://schemas.microsoft.com/office/drawing/2014/main" id="{6D3662E9-9915-4821-9737-FB335FABDC88}"/>
              </a:ext>
            </a:extLst>
          </p:cNvPr>
          <p:cNvSpPr/>
          <p:nvPr/>
        </p:nvSpPr>
        <p:spPr>
          <a:xfrm>
            <a:off x="419100" y="1869873"/>
            <a:ext cx="2286000" cy="835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DBC28FA-80C3-46D6-A60C-28DAE29959E1}"/>
              </a:ext>
            </a:extLst>
          </p:cNvPr>
          <p:cNvSpPr/>
          <p:nvPr/>
        </p:nvSpPr>
        <p:spPr>
          <a:xfrm>
            <a:off x="152400" y="1409698"/>
            <a:ext cx="2819400" cy="6887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47</a:t>
            </a:r>
          </a:p>
        </p:txBody>
      </p:sp>
      <p:sp>
        <p:nvSpPr>
          <p:cNvPr id="7" name="TextBox 6">
            <a:extLst>
              <a:ext uri="{FF2B5EF4-FFF2-40B4-BE49-F238E27FC236}">
                <a16:creationId xmlns:a16="http://schemas.microsoft.com/office/drawing/2014/main" id="{4F46856B-3453-4C22-972F-89E7F5EF7FD1}"/>
              </a:ext>
            </a:extLst>
          </p:cNvPr>
          <p:cNvSpPr txBox="1"/>
          <p:nvPr/>
        </p:nvSpPr>
        <p:spPr>
          <a:xfrm>
            <a:off x="571500" y="2184196"/>
            <a:ext cx="1981200" cy="369332"/>
          </a:xfrm>
          <a:prstGeom prst="rect">
            <a:avLst/>
          </a:prstGeom>
          <a:noFill/>
        </p:spPr>
        <p:txBody>
          <a:bodyPr wrap="square" rtlCol="0">
            <a:spAutoFit/>
          </a:bodyPr>
          <a:lstStyle/>
          <a:p>
            <a:pPr algn="ctr"/>
            <a:r>
              <a:rPr lang="en-US" dirty="0"/>
              <a:t>Total Users</a:t>
            </a:r>
          </a:p>
        </p:txBody>
      </p:sp>
      <p:sp>
        <p:nvSpPr>
          <p:cNvPr id="8" name="Rectangle 7">
            <a:extLst>
              <a:ext uri="{FF2B5EF4-FFF2-40B4-BE49-F238E27FC236}">
                <a16:creationId xmlns:a16="http://schemas.microsoft.com/office/drawing/2014/main" id="{E1EBC101-44B0-47F6-9200-C1B77752E728}"/>
              </a:ext>
            </a:extLst>
          </p:cNvPr>
          <p:cNvSpPr/>
          <p:nvPr/>
        </p:nvSpPr>
        <p:spPr>
          <a:xfrm>
            <a:off x="3429000" y="1879398"/>
            <a:ext cx="2286000" cy="835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977B7BC-D3B4-4C5A-99C5-A111E02DF3D6}"/>
              </a:ext>
            </a:extLst>
          </p:cNvPr>
          <p:cNvSpPr/>
          <p:nvPr/>
        </p:nvSpPr>
        <p:spPr>
          <a:xfrm>
            <a:off x="3162300" y="1419223"/>
            <a:ext cx="2819400" cy="6887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8</a:t>
            </a:r>
          </a:p>
        </p:txBody>
      </p:sp>
      <p:sp>
        <p:nvSpPr>
          <p:cNvPr id="10" name="TextBox 9">
            <a:extLst>
              <a:ext uri="{FF2B5EF4-FFF2-40B4-BE49-F238E27FC236}">
                <a16:creationId xmlns:a16="http://schemas.microsoft.com/office/drawing/2014/main" id="{82C312F2-A5E8-4FDC-94C9-F2700A3E5547}"/>
              </a:ext>
            </a:extLst>
          </p:cNvPr>
          <p:cNvSpPr txBox="1"/>
          <p:nvPr/>
        </p:nvSpPr>
        <p:spPr>
          <a:xfrm>
            <a:off x="3581400" y="2193721"/>
            <a:ext cx="1981200" cy="369332"/>
          </a:xfrm>
          <a:prstGeom prst="rect">
            <a:avLst/>
          </a:prstGeom>
          <a:noFill/>
        </p:spPr>
        <p:txBody>
          <a:bodyPr wrap="square" rtlCol="0">
            <a:spAutoFit/>
          </a:bodyPr>
          <a:lstStyle/>
          <a:p>
            <a:pPr algn="ctr"/>
            <a:r>
              <a:rPr lang="en-US" dirty="0"/>
              <a:t>Organizations</a:t>
            </a:r>
          </a:p>
        </p:txBody>
      </p:sp>
      <p:pic>
        <p:nvPicPr>
          <p:cNvPr id="11" name="Picture 10">
            <a:extLst>
              <a:ext uri="{FF2B5EF4-FFF2-40B4-BE49-F238E27FC236}">
                <a16:creationId xmlns:a16="http://schemas.microsoft.com/office/drawing/2014/main" id="{66DAAF37-E5C2-4BE6-AD1E-76ED304088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0039" y="4572000"/>
            <a:ext cx="2858722" cy="1254325"/>
          </a:xfrm>
          <a:prstGeom prst="rect">
            <a:avLst/>
          </a:prstGeom>
        </p:spPr>
      </p:pic>
      <p:sp>
        <p:nvSpPr>
          <p:cNvPr id="12" name="Rectangle 11">
            <a:extLst>
              <a:ext uri="{FF2B5EF4-FFF2-40B4-BE49-F238E27FC236}">
                <a16:creationId xmlns:a16="http://schemas.microsoft.com/office/drawing/2014/main" id="{6DB0763A-FFFF-4464-8191-9A85C952DEDD}"/>
              </a:ext>
            </a:extLst>
          </p:cNvPr>
          <p:cNvSpPr/>
          <p:nvPr/>
        </p:nvSpPr>
        <p:spPr>
          <a:xfrm>
            <a:off x="6477000" y="1879398"/>
            <a:ext cx="2286000" cy="835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3F5B245-4A2A-47B3-B4C5-0D7FCB916C35}"/>
              </a:ext>
            </a:extLst>
          </p:cNvPr>
          <p:cNvSpPr/>
          <p:nvPr/>
        </p:nvSpPr>
        <p:spPr>
          <a:xfrm>
            <a:off x="6210300" y="1419223"/>
            <a:ext cx="2819400" cy="68877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5</a:t>
            </a:r>
          </a:p>
        </p:txBody>
      </p:sp>
      <p:sp>
        <p:nvSpPr>
          <p:cNvPr id="14" name="TextBox 13">
            <a:extLst>
              <a:ext uri="{FF2B5EF4-FFF2-40B4-BE49-F238E27FC236}">
                <a16:creationId xmlns:a16="http://schemas.microsoft.com/office/drawing/2014/main" id="{8610B41C-ACF8-40C7-B4E8-73D55F92410E}"/>
              </a:ext>
            </a:extLst>
          </p:cNvPr>
          <p:cNvSpPr txBox="1"/>
          <p:nvPr/>
        </p:nvSpPr>
        <p:spPr>
          <a:xfrm>
            <a:off x="6629400" y="2193721"/>
            <a:ext cx="1981200" cy="369332"/>
          </a:xfrm>
          <a:prstGeom prst="rect">
            <a:avLst/>
          </a:prstGeom>
          <a:noFill/>
        </p:spPr>
        <p:txBody>
          <a:bodyPr wrap="square" rtlCol="0">
            <a:spAutoFit/>
          </a:bodyPr>
          <a:lstStyle/>
          <a:p>
            <a:pPr algn="ctr"/>
            <a:r>
              <a:rPr lang="en-US" dirty="0"/>
              <a:t>Years in RAMP</a:t>
            </a:r>
          </a:p>
        </p:txBody>
      </p:sp>
      <p:sp>
        <p:nvSpPr>
          <p:cNvPr id="16" name="TextBox 15">
            <a:extLst>
              <a:ext uri="{FF2B5EF4-FFF2-40B4-BE49-F238E27FC236}">
                <a16:creationId xmlns:a16="http://schemas.microsoft.com/office/drawing/2014/main" id="{C42C1C96-0BBF-40B7-96CD-AB654ECE5F1B}"/>
              </a:ext>
            </a:extLst>
          </p:cNvPr>
          <p:cNvSpPr txBox="1"/>
          <p:nvPr/>
        </p:nvSpPr>
        <p:spPr>
          <a:xfrm>
            <a:off x="2286000" y="3220521"/>
            <a:ext cx="4572000" cy="507831"/>
          </a:xfrm>
          <a:prstGeom prst="rect">
            <a:avLst/>
          </a:prstGeom>
          <a:noFill/>
        </p:spPr>
        <p:txBody>
          <a:bodyPr wrap="square">
            <a:spAutoFit/>
          </a:bodyPr>
          <a:lstStyle/>
          <a:p>
            <a:pPr algn="ctr"/>
            <a:r>
              <a:rPr lang="en-US" sz="2700" b="1" i="1" dirty="0"/>
              <a:t>Industry Breakdown</a:t>
            </a:r>
          </a:p>
        </p:txBody>
      </p:sp>
      <p:pic>
        <p:nvPicPr>
          <p:cNvPr id="17" name="Picture 2">
            <a:extLst>
              <a:ext uri="{FF2B5EF4-FFF2-40B4-BE49-F238E27FC236}">
                <a16:creationId xmlns:a16="http://schemas.microsoft.com/office/drawing/2014/main" id="{34364F0A-027B-45D7-AC2B-7E6A376DF79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89293" y="182178"/>
            <a:ext cx="1653510" cy="110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289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11B15D-593C-4977-B851-61C39EFEA1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a91b91-1b5c-47ee-93a7-b2620ed78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A03B54-7F7D-4AC4-B134-47CC00268AF3}">
  <ds:schemaRefs>
    <ds:schemaRef ds:uri="http://schemas.microsoft.com/sharepoint/v3/contenttype/forms"/>
  </ds:schemaRefs>
</ds:datastoreItem>
</file>

<file path=customXml/itemProps3.xml><?xml version="1.0" encoding="utf-8"?>
<ds:datastoreItem xmlns:ds="http://schemas.openxmlformats.org/officeDocument/2006/customXml" ds:itemID="{5668E67E-7CD9-436B-85DB-DD8567FC9EB9}">
  <ds:schemaRefs>
    <ds:schemaRef ds:uri="http://schemas.microsoft.com/sharepoint/events"/>
  </ds:schemaRefs>
</ds:datastoreItem>
</file>

<file path=customXml/itemProps4.xml><?xml version="1.0" encoding="utf-8"?>
<ds:datastoreItem xmlns:ds="http://schemas.openxmlformats.org/officeDocument/2006/customXml" ds:itemID="{5E3DDAF7-2111-4847-828F-51763F3D2074}">
  <ds:schemaRefs>
    <ds:schemaRef ds:uri="http://purl.org/dc/terms/"/>
    <ds:schemaRef ds:uri="http://www.w3.org/XML/1998/namespace"/>
    <ds:schemaRef ds:uri="5aa91b91-1b5c-47ee-93a7-b2620ed781e0"/>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2906</TotalTime>
  <Words>2218</Words>
  <Application>Microsoft Office PowerPoint</Application>
  <PresentationFormat>On-screen Show (4:3)</PresentationFormat>
  <Paragraphs>387</Paragraphs>
  <Slides>23</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Amasis MT Pro Medium</vt:lpstr>
      <vt:lpstr>Arial</vt:lpstr>
      <vt:lpstr>Arial Black</vt:lpstr>
      <vt:lpstr>Calibri</vt:lpstr>
      <vt:lpstr>Helvetica Neue</vt:lpstr>
      <vt:lpstr>Lato</vt:lpstr>
      <vt:lpstr>Libre Franklin</vt:lpstr>
      <vt:lpstr>Office Theme</vt:lpstr>
      <vt:lpstr>PowerPoint Presentation</vt:lpstr>
      <vt:lpstr>PowerPoint Presentation</vt:lpstr>
      <vt:lpstr>RAMP Website https://ramp.nrc-gateway.gov/ </vt:lpstr>
      <vt:lpstr>PowerPoint Presentation</vt:lpstr>
      <vt:lpstr>RAMP International Agreements</vt:lpstr>
      <vt:lpstr>RAMP Updates</vt:lpstr>
      <vt:lpstr>RAMP Consolidated Code  “Engines/Modules”</vt:lpstr>
      <vt:lpstr>PowerPoint Presentation</vt:lpstr>
      <vt:lpstr>PowerPoint Presentation</vt:lpstr>
      <vt:lpstr>PowerPoint Presentation</vt:lpstr>
      <vt:lpstr>Israel: International Assignee</vt:lpstr>
      <vt:lpstr>PowerPoint Presentation</vt:lpstr>
      <vt:lpstr>PowerPoint Presentation</vt:lpstr>
      <vt:lpstr>1st Polling Question</vt:lpstr>
      <vt:lpstr>PowerPoint Presentation</vt:lpstr>
      <vt:lpstr>PowerPoint Presentation</vt:lpstr>
      <vt:lpstr>Polling Question #2</vt:lpstr>
      <vt:lpstr>Third Round of Questions</vt:lpstr>
      <vt:lpstr>RAMP Partner’s Fourth Questions</vt:lpstr>
      <vt:lpstr>Open Forum</vt:lpstr>
      <vt:lpstr>PowerPoint Presentation</vt:lpstr>
      <vt:lpstr>PowerPoint Presentation</vt:lpstr>
      <vt:lpstr>Polling Questions #3</vt:lpstr>
    </vt:vector>
  </TitlesOfParts>
  <Company>USNRC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Shaffer, Vered</dc:creator>
  <cp:lastModifiedBy>Korotkov, Tatyana</cp:lastModifiedBy>
  <cp:revision>10</cp:revision>
  <dcterms:created xsi:type="dcterms:W3CDTF">2022-03-23T15:29:57Z</dcterms:created>
  <dcterms:modified xsi:type="dcterms:W3CDTF">2022-04-04T19:59:00Z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0x0101000753AA2EB97B7E4C832508BACD57AE6A</vt:lpwstr>
  </property>
</Properties>
</file>