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60" r:id="rId4"/>
  </p:sldMasterIdLst>
  <p:notesMasterIdLst>
    <p:notesMasterId r:id="rId18"/>
  </p:notesMasterIdLst>
  <p:sldIdLst>
    <p:sldId id="387" r:id="rId5"/>
    <p:sldId id="341" r:id="rId6"/>
    <p:sldId id="388" r:id="rId7"/>
    <p:sldId id="392" r:id="rId8"/>
    <p:sldId id="379" r:id="rId9"/>
    <p:sldId id="345" r:id="rId10"/>
    <p:sldId id="389" r:id="rId11"/>
    <p:sldId id="380" r:id="rId12"/>
    <p:sldId id="385" r:id="rId13"/>
    <p:sldId id="381" r:id="rId14"/>
    <p:sldId id="382" r:id="rId15"/>
    <p:sldId id="384" r:id="rId16"/>
    <p:sldId id="39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4405"/>
    <a:srgbClr val="002966"/>
    <a:srgbClr val="E25D3C"/>
    <a:srgbClr val="4B9C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37" autoAdjust="0"/>
    <p:restoredTop sz="94619" autoAdjust="0"/>
  </p:normalViewPr>
  <p:slideViewPr>
    <p:cSldViewPr snapToGrid="0">
      <p:cViewPr varScale="1">
        <p:scale>
          <a:sx n="112" d="100"/>
          <a:sy n="112" d="100"/>
        </p:scale>
        <p:origin x="426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ustomXml" Target="../customXml/item4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E1D77A-147D-4FDD-B64A-D3E92DA4AEAF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DC59B-8E0D-407A-BA48-D5EA036AD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094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B9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rgbClr val="00296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rgbClr val="DC440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RCD RADIATION PROTECTION ASSOCIATES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8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Renaissance code development, </a:t>
            </a:r>
            <a:r>
              <a:rPr lang="en-US" dirty="0" err="1"/>
              <a:t>llc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0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B9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rgbClr val="00296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rgbClr val="DC440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Renaissance code development, </a:t>
            </a:r>
            <a:r>
              <a:rPr lang="en-US" dirty="0" err="1"/>
              <a:t>llc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2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>
            <a:lvl1pPr>
              <a:defRPr>
                <a:solidFill>
                  <a:srgbClr val="00296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>
            <a:lvl2pPr>
              <a:buClr>
                <a:srgbClr val="4B9CD3"/>
              </a:buClr>
              <a:defRPr/>
            </a:lvl2pPr>
            <a:lvl3pPr>
              <a:buClr>
                <a:srgbClr val="4B9CD3"/>
              </a:buClr>
              <a:defRPr/>
            </a:lvl3pPr>
            <a:lvl4pPr>
              <a:buClr>
                <a:srgbClr val="4B9CD3"/>
              </a:buClr>
              <a:defRPr/>
            </a:lvl4pPr>
            <a:lvl5pPr>
              <a:buClr>
                <a:srgbClr val="4B9CD3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Renaissance code development, </a:t>
            </a:r>
            <a:r>
              <a:rPr lang="en-US" dirty="0" err="1"/>
              <a:t>llc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>
            <a:lvl1pPr>
              <a:defRPr>
                <a:solidFill>
                  <a:srgbClr val="00296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Renaissance code development, </a:t>
            </a:r>
            <a:r>
              <a:rPr lang="en-US" dirty="0" err="1"/>
              <a:t>llc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55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>
            <a:lvl1pPr>
              <a:defRPr>
                <a:solidFill>
                  <a:srgbClr val="00296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Renaissance code development, </a:t>
            </a:r>
            <a:r>
              <a:rPr lang="en-US" dirty="0" err="1"/>
              <a:t>llc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61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Renaissance code development, </a:t>
            </a:r>
            <a:r>
              <a:rPr lang="en-US" dirty="0" err="1"/>
              <a:t>llc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59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73642" y="601199"/>
            <a:ext cx="3682723" cy="5815475"/>
          </a:xfrm>
          <a:prstGeom prst="rect">
            <a:avLst/>
          </a:prstGeom>
          <a:solidFill>
            <a:srgbClr val="4B9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DC4405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0278" y="6452590"/>
            <a:ext cx="6478124" cy="365125"/>
          </a:xfrm>
        </p:spPr>
        <p:txBody>
          <a:bodyPr/>
          <a:lstStyle/>
          <a:p>
            <a:r>
              <a:rPr lang="en-US" dirty="0"/>
              <a:t>Renaissance code development, </a:t>
            </a:r>
            <a:r>
              <a:rPr lang="en-US" dirty="0" err="1"/>
              <a:t>llc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8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00296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>
                <a:solidFill>
                  <a:srgbClr val="4B9CD3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Renaissance code development, </a:t>
            </a:r>
            <a:r>
              <a:rPr lang="en-US" dirty="0" err="1"/>
              <a:t>llc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05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899720"/>
            <a:ext cx="11029616" cy="9949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80900" y="6423914"/>
            <a:ext cx="65175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>
                <a:solidFill>
                  <a:srgbClr val="DC4405"/>
                </a:solidFill>
              </a:defRPr>
            </a:lvl1pPr>
          </a:lstStyle>
          <a:p>
            <a:r>
              <a:rPr lang="en-US" dirty="0"/>
              <a:t>Renaissance code development, </a:t>
            </a:r>
            <a:r>
              <a:rPr lang="en-US" dirty="0" err="1"/>
              <a:t>llc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DC4405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412751"/>
          </a:xfrm>
          <a:prstGeom prst="rect">
            <a:avLst/>
          </a:prstGeom>
          <a:solidFill>
            <a:srgbClr val="0029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402568"/>
          </a:xfrm>
          <a:prstGeom prst="rect">
            <a:avLst/>
          </a:prstGeom>
          <a:solidFill>
            <a:srgbClr val="4B9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397296"/>
          </a:xfrm>
          <a:prstGeom prst="rect">
            <a:avLst/>
          </a:prstGeom>
          <a:solidFill>
            <a:srgbClr val="DC440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0E69F541-B7B0-420E-BF1E-8D9A8D793D0C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644090" y="6449342"/>
            <a:ext cx="336811" cy="314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82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rgbClr val="002966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rgbClr val="4B9CD3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rgbClr val="4B9CD3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rgbClr val="4B9CD3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rgbClr val="4B9CD3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rgbClr val="4B9CD3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4CD656C-8500-439E-8945-637EAE24F60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0" y="-8158"/>
            <a:ext cx="12192000" cy="686615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43FA475-295A-4083-A02C-30EA0ED96A34}"/>
              </a:ext>
            </a:extLst>
          </p:cNvPr>
          <p:cNvSpPr txBox="1">
            <a:spLocks/>
          </p:cNvSpPr>
          <p:nvPr/>
        </p:nvSpPr>
        <p:spPr>
          <a:xfrm>
            <a:off x="2312296" y="3955997"/>
            <a:ext cx="7567407" cy="125693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rgbClr val="002966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/>
              <a:t>Dose Assessment of an Iridium-192 contamination event</a:t>
            </a:r>
            <a:endParaRPr lang="en-US" sz="2400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59577D13-2EE5-46FD-AEC3-858544D31F34}"/>
              </a:ext>
            </a:extLst>
          </p:cNvPr>
          <p:cNvSpPr txBox="1">
            <a:spLocks/>
          </p:cNvSpPr>
          <p:nvPr/>
        </p:nvSpPr>
        <p:spPr>
          <a:xfrm>
            <a:off x="3964179" y="5230029"/>
            <a:ext cx="4263640" cy="1119497"/>
          </a:xfrm>
          <a:prstGeom prst="rect">
            <a:avLst/>
          </a:prstGeom>
          <a:noFill/>
        </p:spPr>
        <p:txBody>
          <a:bodyPr anchor="ctr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rgbClr val="4B9CD3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B9CD3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B9CD3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B9CD3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B9CD3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DC4405">
                    <a:alpha val="75000"/>
                  </a:srgbClr>
                </a:solidFill>
              </a:rPr>
              <a:t>Colby D. Mangini, PhD, CHP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DC4405">
                    <a:alpha val="75000"/>
                  </a:srgbClr>
                </a:solidFill>
              </a:rPr>
              <a:t>David M. Hamby, PhD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DC4405">
                    <a:alpha val="75000"/>
                  </a:srgbClr>
                </a:solidFill>
              </a:rPr>
              <a:t>Renaissance Code Development, LLC</a:t>
            </a:r>
          </a:p>
        </p:txBody>
      </p:sp>
    </p:spTree>
    <p:extLst>
      <p:ext uri="{BB962C8B-B14F-4D97-AF65-F5344CB8AC3E}">
        <p14:creationId xmlns:p14="http://schemas.microsoft.com/office/powerpoint/2010/main" val="1071655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55658-5E5C-42C9-9967-D16044061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5549"/>
          </a:xfrm>
        </p:spPr>
        <p:txBody>
          <a:bodyPr/>
          <a:lstStyle/>
          <a:p>
            <a:r>
              <a:rPr lang="en-US" dirty="0" err="1"/>
              <a:t>Sde</a:t>
            </a:r>
            <a:r>
              <a:rPr lang="en-US" dirty="0"/>
              <a:t> Estimate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6A6D7-CC07-4E37-8404-AC466D315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0739" y="1980627"/>
            <a:ext cx="10290521" cy="4180365"/>
          </a:xfrm>
        </p:spPr>
        <p:txBody>
          <a:bodyPr anchor="t">
            <a:normAutofit lnSpcReduction="10000"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First, V+ SkinDose was used to back-calculate the activity present on the face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Ludlum 44-9 GM has a 1.7 mg/cm</a:t>
            </a:r>
            <a:r>
              <a:rPr lang="en-US" sz="1600" baseline="30000" dirty="0">
                <a:solidFill>
                  <a:schemeClr val="tx1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window and a probe area of 15.5 cm</a:t>
            </a:r>
            <a:r>
              <a:rPr lang="en-US" sz="1600" baseline="30000" dirty="0">
                <a:solidFill>
                  <a:schemeClr val="tx1"/>
                </a:solidFill>
              </a:rPr>
              <a:t>2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“on contact” was simulated assuming an air gap of 0.5 inches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200 </a:t>
            </a:r>
            <a:r>
              <a:rPr lang="en-US" sz="1600" dirty="0" err="1">
                <a:solidFill>
                  <a:schemeClr val="tx1"/>
                </a:solidFill>
              </a:rPr>
              <a:t>mR</a:t>
            </a:r>
            <a:r>
              <a:rPr lang="en-US" sz="1600" dirty="0">
                <a:solidFill>
                  <a:schemeClr val="tx1"/>
                </a:solidFill>
              </a:rPr>
              <a:t>/h was measured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SkinDose indicates that a surface activity of </a:t>
            </a:r>
            <a:r>
              <a:rPr lang="en-US" sz="1600" dirty="0">
                <a:solidFill>
                  <a:srgbClr val="DC4405"/>
                </a:solidFill>
              </a:rPr>
              <a:t>52 </a:t>
            </a:r>
            <a:r>
              <a:rPr lang="en-US" sz="1600" dirty="0" err="1">
                <a:solidFill>
                  <a:srgbClr val="DC4405"/>
                </a:solidFill>
              </a:rPr>
              <a:t>kBq</a:t>
            </a:r>
            <a:r>
              <a:rPr lang="en-US" sz="1600" dirty="0">
                <a:solidFill>
                  <a:srgbClr val="DC4405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(1.4 µCi) would result in that exposure rate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Second, V+ SkinDose was used to estimate </a:t>
            </a:r>
            <a:r>
              <a:rPr lang="en-US" sz="2000" dirty="0" err="1">
                <a:solidFill>
                  <a:schemeClr val="tx1"/>
                </a:solidFill>
              </a:rPr>
              <a:t>SDE</a:t>
            </a:r>
            <a:r>
              <a:rPr lang="en-US" sz="2000" dirty="0">
                <a:solidFill>
                  <a:schemeClr val="tx1"/>
                </a:solidFill>
              </a:rPr>
              <a:t> to 10 cm</a:t>
            </a:r>
            <a:r>
              <a:rPr lang="en-US" sz="2000" baseline="30000" dirty="0">
                <a:solidFill>
                  <a:schemeClr val="tx1"/>
                </a:solidFill>
              </a:rPr>
              <a:t>2</a:t>
            </a:r>
            <a:r>
              <a:rPr lang="en-US" sz="2000" dirty="0">
                <a:solidFill>
                  <a:schemeClr val="tx1"/>
                </a:solidFill>
              </a:rPr>
              <a:t> of tissue at 7 mg/cm</a:t>
            </a:r>
            <a:r>
              <a:rPr lang="en-US" sz="2000" baseline="30000" dirty="0">
                <a:solidFill>
                  <a:schemeClr val="tx1"/>
                </a:solidFill>
              </a:rPr>
              <a:t>2</a:t>
            </a:r>
            <a:r>
              <a:rPr lang="en-US" sz="2000" dirty="0">
                <a:solidFill>
                  <a:schemeClr val="tx1"/>
                </a:solidFill>
              </a:rPr>
              <a:t> depth</a:t>
            </a:r>
          </a:p>
          <a:p>
            <a:r>
              <a:rPr lang="en-US" sz="2000" dirty="0">
                <a:solidFill>
                  <a:schemeClr val="tx1"/>
                </a:solidFill>
              </a:rPr>
              <a:t>Dose to the skin is integrated over the 34-day residence time</a:t>
            </a:r>
          </a:p>
          <a:p>
            <a:r>
              <a:rPr lang="en-US" sz="2000" dirty="0">
                <a:solidFill>
                  <a:schemeClr val="tx1"/>
                </a:solidFill>
              </a:rPr>
              <a:t>Conservatively modeled as a point source, the </a:t>
            </a:r>
            <a:r>
              <a:rPr lang="en-US" sz="2000" dirty="0" err="1">
                <a:solidFill>
                  <a:schemeClr val="tx1"/>
                </a:solidFill>
              </a:rPr>
              <a:t>SDE</a:t>
            </a:r>
            <a:r>
              <a:rPr lang="en-US" sz="2000" dirty="0">
                <a:solidFill>
                  <a:schemeClr val="tx1"/>
                </a:solidFill>
              </a:rPr>
              <a:t> is </a:t>
            </a:r>
            <a:r>
              <a:rPr lang="en-US" sz="2000" dirty="0">
                <a:solidFill>
                  <a:srgbClr val="DC4405"/>
                </a:solidFill>
              </a:rPr>
              <a:t>6,600 mSv</a:t>
            </a:r>
          </a:p>
          <a:p>
            <a:r>
              <a:rPr lang="en-US" sz="2000" dirty="0">
                <a:solidFill>
                  <a:schemeClr val="tx1"/>
                </a:solidFill>
              </a:rPr>
              <a:t>If modeled with activity spread over the face, the </a:t>
            </a:r>
            <a:r>
              <a:rPr lang="en-US" sz="2000" dirty="0" err="1">
                <a:solidFill>
                  <a:schemeClr val="tx1"/>
                </a:solidFill>
              </a:rPr>
              <a:t>SDE</a:t>
            </a:r>
            <a:r>
              <a:rPr lang="en-US" sz="2000" dirty="0">
                <a:solidFill>
                  <a:schemeClr val="tx1"/>
                </a:solidFill>
              </a:rPr>
              <a:t> is about </a:t>
            </a:r>
            <a:r>
              <a:rPr lang="en-US" sz="2000" dirty="0">
                <a:solidFill>
                  <a:srgbClr val="DC4405"/>
                </a:solidFill>
              </a:rPr>
              <a:t>1,000 mSv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C4CCC-C084-419C-A5AB-F5E84434F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Renaissance code development, llc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A17E7-C4E8-497C-8362-CC7C1439A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000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55658-5E5C-42C9-9967-D16044061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5549"/>
          </a:xfrm>
        </p:spPr>
        <p:txBody>
          <a:bodyPr/>
          <a:lstStyle/>
          <a:p>
            <a:r>
              <a:rPr lang="en-US" dirty="0" err="1"/>
              <a:t>Lde</a:t>
            </a:r>
            <a:r>
              <a:rPr lang="en-US" dirty="0"/>
              <a:t> Estimate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6A6D7-CC07-4E37-8404-AC466D315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1924" y="2213362"/>
            <a:ext cx="10128151" cy="2529554"/>
          </a:xfrm>
        </p:spPr>
        <p:txBody>
          <a:bodyPr anchor="t">
            <a:normAutofit lnSpcReduction="10000"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For this calculation, the activity on the face (54 </a:t>
            </a:r>
            <a:r>
              <a:rPr lang="en-US" sz="2000" dirty="0" err="1">
                <a:solidFill>
                  <a:schemeClr val="tx1"/>
                </a:solidFill>
              </a:rPr>
              <a:t>kBq</a:t>
            </a:r>
            <a:r>
              <a:rPr lang="en-US" sz="2000" dirty="0">
                <a:solidFill>
                  <a:schemeClr val="tx1"/>
                </a:solidFill>
              </a:rPr>
              <a:t>) is conservatively assumed to be located at a point in front of the face, on-axis with the lens of the eyeball</a:t>
            </a:r>
          </a:p>
          <a:p>
            <a:pPr lvl="1"/>
            <a:r>
              <a:rPr lang="en-US" sz="1700" dirty="0">
                <a:solidFill>
                  <a:schemeClr val="tx1"/>
                </a:solidFill>
              </a:rPr>
              <a:t>the influence of off-axis activity is minimal</a:t>
            </a:r>
          </a:p>
          <a:p>
            <a:r>
              <a:rPr lang="en-US" sz="2000" dirty="0">
                <a:solidFill>
                  <a:schemeClr val="tx1"/>
                </a:solidFill>
              </a:rPr>
              <a:t>V+ EyeDose was used to estimate </a:t>
            </a:r>
            <a:r>
              <a:rPr lang="en-US" sz="2000" dirty="0" err="1">
                <a:solidFill>
                  <a:schemeClr val="tx1"/>
                </a:solidFill>
              </a:rPr>
              <a:t>LDE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At 0.1 cm, the integrated </a:t>
            </a:r>
            <a:r>
              <a:rPr lang="en-US" sz="2000" dirty="0" err="1">
                <a:solidFill>
                  <a:schemeClr val="tx1"/>
                </a:solidFill>
              </a:rPr>
              <a:t>LDE</a:t>
            </a:r>
            <a:r>
              <a:rPr lang="en-US" sz="2000" dirty="0">
                <a:solidFill>
                  <a:schemeClr val="tx1"/>
                </a:solidFill>
              </a:rPr>
              <a:t> is </a:t>
            </a:r>
            <a:r>
              <a:rPr lang="en-US" sz="2000" dirty="0">
                <a:solidFill>
                  <a:srgbClr val="DC4405"/>
                </a:solidFill>
              </a:rPr>
              <a:t>120 mSv</a:t>
            </a:r>
          </a:p>
          <a:p>
            <a:r>
              <a:rPr lang="en-US" sz="2000" dirty="0">
                <a:solidFill>
                  <a:schemeClr val="tx1"/>
                </a:solidFill>
              </a:rPr>
              <a:t>At 1 cm, the integrated </a:t>
            </a:r>
            <a:r>
              <a:rPr lang="en-US" sz="2000" dirty="0" err="1">
                <a:solidFill>
                  <a:schemeClr val="tx1"/>
                </a:solidFill>
              </a:rPr>
              <a:t>LDE</a:t>
            </a:r>
            <a:r>
              <a:rPr lang="en-US" sz="2000" dirty="0">
                <a:solidFill>
                  <a:schemeClr val="tx1"/>
                </a:solidFill>
              </a:rPr>
              <a:t> is </a:t>
            </a:r>
            <a:r>
              <a:rPr lang="en-US" sz="2000" dirty="0">
                <a:solidFill>
                  <a:srgbClr val="DC4405"/>
                </a:solidFill>
              </a:rPr>
              <a:t>21 mSv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C4CCC-C084-419C-A5AB-F5E84434F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Renaissance code development, llc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A17E7-C4E8-497C-8362-CC7C1439A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547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55658-5E5C-42C9-9967-D16044061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5549"/>
          </a:xfrm>
        </p:spPr>
        <p:txBody>
          <a:bodyPr/>
          <a:lstStyle/>
          <a:p>
            <a:r>
              <a:rPr lang="en-US" dirty="0"/>
              <a:t>Summary of dose estimates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C4CCC-C084-419C-A5AB-F5E84434F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Renaissance code development, llc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A17E7-C4E8-497C-8362-CC7C1439A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12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BC049A-E140-4D62-B725-03CDB798E907}"/>
              </a:ext>
            </a:extLst>
          </p:cNvPr>
          <p:cNvSpPr txBox="1"/>
          <p:nvPr/>
        </p:nvSpPr>
        <p:spPr>
          <a:xfrm>
            <a:off x="2024832" y="2679495"/>
            <a:ext cx="150669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/>
              <a:t>Dose Type</a:t>
            </a:r>
          </a:p>
          <a:p>
            <a:pPr algn="ctr"/>
            <a:r>
              <a:rPr lang="en-US" sz="2400" dirty="0"/>
              <a:t>CEDE</a:t>
            </a:r>
          </a:p>
          <a:p>
            <a:pPr algn="ctr"/>
            <a:r>
              <a:rPr lang="en-US" sz="2400" dirty="0" err="1"/>
              <a:t>XEDE</a:t>
            </a:r>
            <a:endParaRPr lang="en-US" sz="2400" dirty="0"/>
          </a:p>
          <a:p>
            <a:pPr algn="ctr"/>
            <a:r>
              <a:rPr lang="en-US" sz="2400" dirty="0"/>
              <a:t>TEDE</a:t>
            </a:r>
          </a:p>
          <a:p>
            <a:pPr algn="ctr"/>
            <a:r>
              <a:rPr lang="en-US" sz="2400" dirty="0" err="1"/>
              <a:t>SDE</a:t>
            </a:r>
            <a:endParaRPr lang="en-US" sz="2400" dirty="0"/>
          </a:p>
          <a:p>
            <a:pPr algn="ctr"/>
            <a:r>
              <a:rPr lang="en-US" sz="2400" dirty="0" err="1"/>
              <a:t>LDE</a:t>
            </a:r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3C0FB2-23F5-445E-AB76-6E2A20895DCE}"/>
              </a:ext>
            </a:extLst>
          </p:cNvPr>
          <p:cNvSpPr txBox="1"/>
          <p:nvPr/>
        </p:nvSpPr>
        <p:spPr>
          <a:xfrm>
            <a:off x="4529851" y="2679496"/>
            <a:ext cx="201606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/>
              <a:t>Dose (mSv)</a:t>
            </a:r>
          </a:p>
          <a:p>
            <a:pPr algn="ctr"/>
            <a:r>
              <a:rPr lang="en-US" sz="2400" dirty="0"/>
              <a:t>0.015</a:t>
            </a:r>
          </a:p>
          <a:p>
            <a:pPr algn="ctr"/>
            <a:r>
              <a:rPr lang="en-US" sz="2400" dirty="0"/>
              <a:t>0.036 – 3.4</a:t>
            </a:r>
          </a:p>
          <a:p>
            <a:pPr algn="ctr"/>
            <a:r>
              <a:rPr lang="en-US" sz="2400" dirty="0"/>
              <a:t>0.051 – 3.4</a:t>
            </a:r>
          </a:p>
          <a:p>
            <a:pPr algn="ctr"/>
            <a:r>
              <a:rPr lang="en-US" sz="2400" dirty="0">
                <a:solidFill>
                  <a:srgbClr val="DC4405"/>
                </a:solidFill>
              </a:rPr>
              <a:t>1,000 - 6,600</a:t>
            </a:r>
          </a:p>
          <a:p>
            <a:pPr algn="ctr"/>
            <a:r>
              <a:rPr lang="en-US" sz="2400" dirty="0"/>
              <a:t>21 - 120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66C485-C677-4167-828B-592ECF570A71}"/>
              </a:ext>
            </a:extLst>
          </p:cNvPr>
          <p:cNvSpPr txBox="1"/>
          <p:nvPr/>
        </p:nvSpPr>
        <p:spPr>
          <a:xfrm>
            <a:off x="7610266" y="2248608"/>
            <a:ext cx="237917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10 CFR 20</a:t>
            </a:r>
          </a:p>
          <a:p>
            <a:pPr algn="ctr"/>
            <a:r>
              <a:rPr lang="en-US" sz="2400" u="sng" dirty="0"/>
              <a:t>Dose Limit (mSv)</a:t>
            </a:r>
            <a:endParaRPr lang="en-US" sz="2400" dirty="0"/>
          </a:p>
          <a:p>
            <a:pPr algn="ctr"/>
            <a:r>
              <a:rPr lang="en-US" sz="2400" dirty="0"/>
              <a:t>-</a:t>
            </a:r>
          </a:p>
          <a:p>
            <a:pPr algn="ctr"/>
            <a:r>
              <a:rPr lang="en-US" sz="2400" dirty="0"/>
              <a:t>-</a:t>
            </a:r>
          </a:p>
          <a:p>
            <a:pPr algn="ctr"/>
            <a:r>
              <a:rPr lang="en-US" sz="2400" dirty="0"/>
              <a:t>50</a:t>
            </a:r>
          </a:p>
          <a:p>
            <a:pPr algn="ctr"/>
            <a:r>
              <a:rPr lang="en-US" sz="2400" dirty="0"/>
              <a:t>500</a:t>
            </a:r>
          </a:p>
          <a:p>
            <a:pPr algn="ctr"/>
            <a:r>
              <a:rPr lang="en-US" sz="2400" dirty="0"/>
              <a:t>150</a:t>
            </a:r>
          </a:p>
        </p:txBody>
      </p:sp>
    </p:spTree>
    <p:extLst>
      <p:ext uri="{BB962C8B-B14F-4D97-AF65-F5344CB8AC3E}">
        <p14:creationId xmlns:p14="http://schemas.microsoft.com/office/powerpoint/2010/main" val="4154620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0B806-427E-4F7A-8800-B1944EBE8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5BFF4-1B82-4A73-90F1-9094B8474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5514" y="2008262"/>
            <a:ext cx="9186729" cy="4289988"/>
          </a:xfrm>
        </p:spPr>
        <p:txBody>
          <a:bodyPr anchor="t">
            <a:normAutofit/>
          </a:bodyPr>
          <a:lstStyle/>
          <a:p>
            <a:r>
              <a:rPr lang="en-US" sz="2000" dirty="0"/>
              <a:t>This retrospective analysis serves the purpose of identifying tissues/organs that might have received significant radiation dose</a:t>
            </a:r>
          </a:p>
          <a:p>
            <a:r>
              <a:rPr lang="en-US" sz="2000" dirty="0"/>
              <a:t>A conservative dose assessment indicates …</a:t>
            </a:r>
          </a:p>
          <a:p>
            <a:pPr lvl="1"/>
            <a:r>
              <a:rPr lang="en-US" sz="1700" dirty="0"/>
              <a:t>the </a:t>
            </a:r>
            <a:r>
              <a:rPr lang="en-US" sz="1700" dirty="0" err="1"/>
              <a:t>SDE</a:t>
            </a:r>
            <a:r>
              <a:rPr lang="en-US" sz="1700" dirty="0"/>
              <a:t> (facial area) may have exceeded 10 CFR 20 limits by as much as a factor of 10</a:t>
            </a:r>
          </a:p>
          <a:p>
            <a:pPr lvl="1"/>
            <a:r>
              <a:rPr lang="en-US" sz="1700" dirty="0"/>
              <a:t>the TEDE and </a:t>
            </a:r>
            <a:r>
              <a:rPr lang="en-US" sz="1700" dirty="0" err="1"/>
              <a:t>LDE</a:t>
            </a:r>
            <a:r>
              <a:rPr lang="en-US" sz="1700" dirty="0"/>
              <a:t> most likely remained below regulatory limits</a:t>
            </a:r>
          </a:p>
          <a:p>
            <a:r>
              <a:rPr lang="en-US" sz="2000" dirty="0"/>
              <a:t>Improvements …</a:t>
            </a:r>
          </a:p>
          <a:p>
            <a:pPr lvl="1"/>
            <a:r>
              <a:rPr lang="en-US" sz="1700" dirty="0"/>
              <a:t>radiation safety protocol</a:t>
            </a:r>
          </a:p>
          <a:p>
            <a:pPr lvl="1"/>
            <a:r>
              <a:rPr lang="en-US" sz="1700" dirty="0"/>
              <a:t>record keeping</a:t>
            </a:r>
          </a:p>
          <a:p>
            <a:pPr lvl="1"/>
            <a:r>
              <a:rPr lang="en-US" sz="1700" dirty="0"/>
              <a:t>increased analytical measures</a:t>
            </a:r>
          </a:p>
          <a:p>
            <a:pPr lvl="1"/>
            <a:r>
              <a:rPr lang="en-US" sz="1700" dirty="0"/>
              <a:t>and a new RSO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54A757-A9B4-45ED-B436-2F0BB4495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Renaissance code development, llc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917287-ABFB-4266-9615-FE357017A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221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B6DA1-52B9-49FD-880B-6D8BD457F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25976"/>
          </a:xfrm>
        </p:spPr>
        <p:txBody>
          <a:bodyPr/>
          <a:lstStyle/>
          <a:p>
            <a:r>
              <a:rPr lang="en-US" dirty="0"/>
              <a:t>Incident description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211F9-15B5-4F1E-B573-12B43CF3E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6789" y="2085175"/>
            <a:ext cx="9169637" cy="3290129"/>
          </a:xfrm>
        </p:spPr>
        <p:txBody>
          <a:bodyPr anchor="t">
            <a:normAutofit/>
          </a:bodyPr>
          <a:lstStyle/>
          <a:p>
            <a:r>
              <a:rPr lang="en-US" sz="2000" dirty="0"/>
              <a:t>In October of 2019, a radiological incident occurred involving a 37 GBq (1 Ci) source of Ir-192 on ceramic beads, a portion of which was dispersed into the air</a:t>
            </a:r>
          </a:p>
          <a:p>
            <a:r>
              <a:rPr lang="en-US" sz="2000" dirty="0"/>
              <a:t>Beads were in a pressurized vessel that rapidly decompressed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Resulting in ‘explosive’ dispersal of a small portion of the activity toward a technician’s face about 10 inches away</a:t>
            </a:r>
          </a:p>
          <a:p>
            <a:r>
              <a:rPr lang="en-US" sz="2000" dirty="0">
                <a:solidFill>
                  <a:schemeClr val="tx1"/>
                </a:solidFill>
              </a:rPr>
              <a:t>Technician was wearing only a Tyvek suit and shoe covers, no other PPE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344BD-D31C-4AA5-BD5F-51152418E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Renaissance code development, </a:t>
            </a:r>
            <a:r>
              <a:rPr lang="en-US" dirty="0" err="1"/>
              <a:t>llc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16FA90-4534-4947-A702-FCB546BAC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562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B6DA1-52B9-49FD-880B-6D8BD457F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25976"/>
          </a:xfrm>
        </p:spPr>
        <p:txBody>
          <a:bodyPr/>
          <a:lstStyle/>
          <a:p>
            <a:r>
              <a:rPr lang="en-US" dirty="0"/>
              <a:t>Incident description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211F9-15B5-4F1E-B573-12B43CF3E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6789" y="2123841"/>
            <a:ext cx="9109817" cy="3904363"/>
          </a:xfrm>
        </p:spPr>
        <p:txBody>
          <a:bodyPr anchor="t"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9 months later, the technician went to the emergency room complaining of chest pains and revealed having had recent radiation exposure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Recollection was …</a:t>
            </a:r>
          </a:p>
          <a:p>
            <a:pPr lvl="1"/>
            <a:r>
              <a:rPr lang="en-US" sz="1700" dirty="0">
                <a:solidFill>
                  <a:schemeClr val="tx1"/>
                </a:solidFill>
              </a:rPr>
              <a:t>technician washed their eyes many times that day in the bathroom and at an eye-wash station</a:t>
            </a:r>
          </a:p>
          <a:p>
            <a:pPr lvl="1"/>
            <a:r>
              <a:rPr lang="en-US" sz="1700" dirty="0">
                <a:solidFill>
                  <a:schemeClr val="tx1"/>
                </a:solidFill>
              </a:rPr>
              <a:t>technician and another employee carried out additional decontamination attempts</a:t>
            </a:r>
          </a:p>
          <a:p>
            <a:pPr lvl="1"/>
            <a:r>
              <a:rPr lang="en-US" sz="1700" dirty="0">
                <a:solidFill>
                  <a:schemeClr val="tx1"/>
                </a:solidFill>
              </a:rPr>
              <a:t>radiation safety reported that the day after decontamination ceased, no readings were above background on floors, drains, eye-wash station, etc.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344BD-D31C-4AA5-BD5F-51152418E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Renaissance code development, </a:t>
            </a:r>
            <a:r>
              <a:rPr lang="en-US" dirty="0" err="1"/>
              <a:t>llc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16FA90-4534-4947-A702-FCB546BAC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995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4FA38-AB8F-49D6-810B-67BE9A266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Retrospective dose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29437-6FEC-4705-B823-8B55E2FFE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9697" y="2340864"/>
            <a:ext cx="9178183" cy="3634486"/>
          </a:xfrm>
        </p:spPr>
        <p:txBody>
          <a:bodyPr anchor="t">
            <a:normAutofit/>
          </a:bodyPr>
          <a:lstStyle/>
          <a:p>
            <a:r>
              <a:rPr lang="en-US" sz="2000" dirty="0"/>
              <a:t>Case brought to RCD by the NRC for a retrospective dose assessment</a:t>
            </a:r>
          </a:p>
          <a:p>
            <a:r>
              <a:rPr lang="en-US" sz="2000" dirty="0"/>
              <a:t>With poor record keeping and insufficient documentation, an exposure reconstruction is quite difficult</a:t>
            </a:r>
          </a:p>
          <a:p>
            <a:r>
              <a:rPr lang="en-US" sz="2000" dirty="0"/>
              <a:t>Licensee did not handle the situation appropriately</a:t>
            </a:r>
          </a:p>
          <a:p>
            <a:pPr lvl="1"/>
            <a:r>
              <a:rPr lang="en-US" sz="1700" dirty="0"/>
              <a:t>e.g., </a:t>
            </a:r>
            <a:r>
              <a:rPr lang="en-US" sz="1700" dirty="0" err="1"/>
              <a:t>TLD</a:t>
            </a:r>
            <a:r>
              <a:rPr lang="en-US" sz="1700" dirty="0"/>
              <a:t> was either not worn or discarded with the Tyvek suit</a:t>
            </a:r>
          </a:p>
          <a:p>
            <a:r>
              <a:rPr lang="en-US" sz="2000" dirty="0"/>
              <a:t>Relying on statements/data years later as to what really happened</a:t>
            </a:r>
          </a:p>
          <a:p>
            <a:r>
              <a:rPr lang="en-US" sz="2000" dirty="0"/>
              <a:t>Attempting conservative, yet moderately reasonable, dose estimation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7716FE-31FF-4099-AAE3-0D6C62D82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Renaissance code development, llc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58160B-6ED7-4FBC-A3E6-F94FC9AF5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948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55658-5E5C-42C9-9967-D16044061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5549"/>
          </a:xfrm>
        </p:spPr>
        <p:txBody>
          <a:bodyPr/>
          <a:lstStyle/>
          <a:p>
            <a:r>
              <a:rPr lang="en-US" dirty="0"/>
              <a:t>Dose estimates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6A6D7-CC07-4E37-8404-AC466D315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3931" y="2144994"/>
            <a:ext cx="7812241" cy="4060724"/>
          </a:xfrm>
        </p:spPr>
        <p:txBody>
          <a:bodyPr anchor="t"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Committed Effective Dose Equivalent (CEDE)</a:t>
            </a:r>
          </a:p>
          <a:p>
            <a:r>
              <a:rPr lang="en-US" sz="2000" dirty="0">
                <a:solidFill>
                  <a:schemeClr val="tx1"/>
                </a:solidFill>
              </a:rPr>
              <a:t>External Effective Dose Equivalent (</a:t>
            </a:r>
            <a:r>
              <a:rPr lang="en-US" sz="2000" dirty="0" err="1">
                <a:solidFill>
                  <a:schemeClr val="tx1"/>
                </a:solidFill>
              </a:rPr>
              <a:t>XEDE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sz="1500" dirty="0">
                <a:solidFill>
                  <a:schemeClr val="tx1"/>
                </a:solidFill>
              </a:rPr>
              <a:t>TEDE = CEDE + </a:t>
            </a:r>
            <a:r>
              <a:rPr lang="en-US" sz="1500" dirty="0" err="1">
                <a:solidFill>
                  <a:schemeClr val="tx1"/>
                </a:solidFill>
              </a:rPr>
              <a:t>XEDE</a:t>
            </a:r>
            <a:endParaRPr lang="en-US" sz="15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Shallow Dose Equivalent to the face (</a:t>
            </a:r>
            <a:r>
              <a:rPr lang="en-US" sz="2000" dirty="0" err="1">
                <a:solidFill>
                  <a:schemeClr val="tx1"/>
                </a:solidFill>
              </a:rPr>
              <a:t>SDE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</a:p>
          <a:p>
            <a:r>
              <a:rPr lang="en-US" sz="2000" dirty="0">
                <a:solidFill>
                  <a:schemeClr val="tx1"/>
                </a:solidFill>
              </a:rPr>
              <a:t>Lens Dose Equivalent (</a:t>
            </a:r>
            <a:r>
              <a:rPr lang="en-US" sz="2000" dirty="0" err="1">
                <a:solidFill>
                  <a:schemeClr val="tx1"/>
                </a:solidFill>
              </a:rPr>
              <a:t>LDE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C4CCC-C084-419C-A5AB-F5E84434F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Renaissance code development, llc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A17E7-C4E8-497C-8362-CC7C1439A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391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55658-5E5C-42C9-9967-D16044061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5549"/>
          </a:xfrm>
        </p:spPr>
        <p:txBody>
          <a:bodyPr/>
          <a:lstStyle/>
          <a:p>
            <a:r>
              <a:rPr lang="en-US" dirty="0"/>
              <a:t>Critical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6A6D7-CC07-4E37-8404-AC466D315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170" y="2233604"/>
            <a:ext cx="6258370" cy="3466441"/>
          </a:xfrm>
        </p:spPr>
        <p:txBody>
          <a:bodyPr anchor="t">
            <a:norm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Radiation safety estimated …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2.9 GBq (78 mCi) of Ir-192 was blown into the air on depressurization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all other activity remained in the vessel</a:t>
            </a:r>
          </a:p>
          <a:p>
            <a:r>
              <a:rPr lang="en-US" sz="1800" dirty="0">
                <a:solidFill>
                  <a:schemeClr val="tx1"/>
                </a:solidFill>
              </a:rPr>
              <a:t>On the day of the event, using a Ludlum 44-9 GM probe (pictured), an exposure rate of 200 </a:t>
            </a:r>
            <a:r>
              <a:rPr lang="en-US" sz="1800" dirty="0" err="1">
                <a:solidFill>
                  <a:schemeClr val="tx1"/>
                </a:solidFill>
              </a:rPr>
              <a:t>mR</a:t>
            </a:r>
            <a:r>
              <a:rPr lang="en-US" sz="1800" dirty="0">
                <a:solidFill>
                  <a:schemeClr val="tx1"/>
                </a:solidFill>
              </a:rPr>
              <a:t>/h was recorded “on contact” with the technician’s eye/face area</a:t>
            </a:r>
          </a:p>
          <a:p>
            <a:r>
              <a:rPr lang="en-US" sz="1800" dirty="0">
                <a:solidFill>
                  <a:schemeClr val="tx1"/>
                </a:solidFill>
              </a:rPr>
              <a:t>Subsequent measurements over the next 2 weeks, and one at 103 days, provide critical data to use in V+ SkinDose to estimate the activity lodged on the technician’s face and how long it stayed there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C4CCC-C084-419C-A5AB-F5E84434F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Renaissance code development, llc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A17E7-C4E8-497C-8362-CC7C1439A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6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AB35106-E374-472B-8EB9-B36FA31E39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1998" y="2233604"/>
            <a:ext cx="4836656" cy="3179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039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55658-5E5C-42C9-9967-D16044061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5549"/>
          </a:xfrm>
        </p:spPr>
        <p:txBody>
          <a:bodyPr/>
          <a:lstStyle/>
          <a:p>
            <a:r>
              <a:rPr lang="en-US" dirty="0"/>
              <a:t>Effective half-life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6A6D7-CC07-4E37-8404-AC466D315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701" y="4839168"/>
            <a:ext cx="4697335" cy="82894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Data indicate an effective half-life of 23 days </a:t>
            </a:r>
            <a:r>
              <a:rPr lang="en-US" sz="2000" dirty="0">
                <a:solidFill>
                  <a:srgbClr val="DC4405"/>
                </a:solidFill>
              </a:rPr>
              <a:t>(residence time of 34 days)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C4CCC-C084-419C-A5AB-F5E84434F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Renaissance code development, llc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A17E7-C4E8-497C-8362-CC7C1439A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7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9360D1-9B65-4E56-9840-74E4C0A8AFF6}"/>
              </a:ext>
            </a:extLst>
          </p:cNvPr>
          <p:cNvSpPr txBox="1"/>
          <p:nvPr/>
        </p:nvSpPr>
        <p:spPr>
          <a:xfrm>
            <a:off x="1547982" y="2262774"/>
            <a:ext cx="58118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/>
              <a:t>Day</a:t>
            </a:r>
          </a:p>
          <a:p>
            <a:pPr algn="ctr"/>
            <a:r>
              <a:rPr lang="en-US" dirty="0"/>
              <a:t>0</a:t>
            </a:r>
          </a:p>
          <a:p>
            <a:pPr algn="ctr"/>
            <a:r>
              <a:rPr lang="en-US" dirty="0"/>
              <a:t>3</a:t>
            </a:r>
          </a:p>
          <a:p>
            <a:pPr algn="ctr"/>
            <a:r>
              <a:rPr lang="en-US" dirty="0"/>
              <a:t>7</a:t>
            </a:r>
          </a:p>
          <a:p>
            <a:pPr algn="ctr"/>
            <a:r>
              <a:rPr lang="en-US" dirty="0"/>
              <a:t>9</a:t>
            </a:r>
          </a:p>
          <a:p>
            <a:pPr algn="ctr"/>
            <a:r>
              <a:rPr lang="en-US" dirty="0"/>
              <a:t>10</a:t>
            </a:r>
          </a:p>
          <a:p>
            <a:pPr algn="ctr"/>
            <a:r>
              <a:rPr lang="en-US" dirty="0"/>
              <a:t>17</a:t>
            </a:r>
          </a:p>
          <a:p>
            <a:pPr algn="ctr"/>
            <a:r>
              <a:rPr lang="en-US" dirty="0"/>
              <a:t>103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C08D7B-0CC2-4E26-8CB9-3B263C556D5A}"/>
              </a:ext>
            </a:extLst>
          </p:cNvPr>
          <p:cNvSpPr txBox="1"/>
          <p:nvPr/>
        </p:nvSpPr>
        <p:spPr>
          <a:xfrm>
            <a:off x="2262932" y="1985775"/>
            <a:ext cx="158812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Exposure Rate</a:t>
            </a:r>
          </a:p>
          <a:p>
            <a:pPr algn="ctr"/>
            <a:r>
              <a:rPr lang="en-US" u="sng" dirty="0" err="1"/>
              <a:t>mR</a:t>
            </a:r>
            <a:r>
              <a:rPr lang="en-US" u="sng" dirty="0"/>
              <a:t>/h</a:t>
            </a:r>
          </a:p>
          <a:p>
            <a:pPr algn="ctr"/>
            <a:r>
              <a:rPr lang="en-US" dirty="0"/>
              <a:t>200</a:t>
            </a:r>
          </a:p>
          <a:p>
            <a:pPr algn="ctr"/>
            <a:r>
              <a:rPr lang="en-US" dirty="0"/>
              <a:t>188</a:t>
            </a:r>
          </a:p>
          <a:p>
            <a:pPr algn="ctr"/>
            <a:r>
              <a:rPr lang="en-US" dirty="0"/>
              <a:t>163</a:t>
            </a:r>
          </a:p>
          <a:p>
            <a:pPr algn="ctr"/>
            <a:r>
              <a:rPr lang="en-US" dirty="0"/>
              <a:t>125</a:t>
            </a:r>
          </a:p>
          <a:p>
            <a:pPr algn="ctr"/>
            <a:r>
              <a:rPr lang="en-US" dirty="0"/>
              <a:t>125</a:t>
            </a:r>
          </a:p>
          <a:p>
            <a:pPr algn="ctr"/>
            <a:r>
              <a:rPr lang="en-US" dirty="0"/>
              <a:t>138</a:t>
            </a:r>
          </a:p>
          <a:p>
            <a:pPr algn="ctr"/>
            <a:r>
              <a:rPr lang="en-US" dirty="0"/>
              <a:t>10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1AD2658-DE44-4534-B044-4A223946A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4036" y="1209929"/>
            <a:ext cx="6316265" cy="4804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537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55658-5E5C-42C9-9967-D16044061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5549"/>
          </a:xfrm>
        </p:spPr>
        <p:txBody>
          <a:bodyPr/>
          <a:lstStyle/>
          <a:p>
            <a:r>
              <a:rPr lang="en-US" dirty="0"/>
              <a:t>CEDE Estimate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6A6D7-CC07-4E37-8404-AC466D315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3931" y="1982624"/>
            <a:ext cx="9811957" cy="4223094"/>
          </a:xfrm>
        </p:spPr>
        <p:txBody>
          <a:bodyPr anchor="t"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9 months later, the employee had </a:t>
            </a:r>
            <a:r>
              <a:rPr lang="en-US" sz="2000" i="1" dirty="0">
                <a:solidFill>
                  <a:schemeClr val="tx1"/>
                </a:solidFill>
              </a:rPr>
              <a:t>in-vivo</a:t>
            </a:r>
            <a:r>
              <a:rPr lang="en-US" sz="2000" dirty="0">
                <a:solidFill>
                  <a:schemeClr val="tx1"/>
                </a:solidFill>
              </a:rPr>
              <a:t> lung and whole-body counts</a:t>
            </a:r>
          </a:p>
          <a:p>
            <a:r>
              <a:rPr lang="en-US" sz="2000" dirty="0">
                <a:solidFill>
                  <a:schemeClr val="tx1"/>
                </a:solidFill>
              </a:rPr>
              <a:t>Lung count showed no activity</a:t>
            </a:r>
          </a:p>
          <a:p>
            <a:r>
              <a:rPr lang="en-US" sz="2000" dirty="0">
                <a:solidFill>
                  <a:schemeClr val="tx1"/>
                </a:solidFill>
              </a:rPr>
              <a:t>Two consecutive whole-body counts indicated internal activity of about 160 Bq</a:t>
            </a:r>
          </a:p>
          <a:p>
            <a:r>
              <a:rPr lang="en-US" sz="1900" dirty="0">
                <a:solidFill>
                  <a:schemeClr val="tx1"/>
                </a:solidFill>
              </a:rPr>
              <a:t>A back-calculation predicts an original intake of 1,940 Bq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considering loss only by radioactive decay</a:t>
            </a:r>
          </a:p>
          <a:p>
            <a:r>
              <a:rPr lang="en-US" sz="2000" dirty="0">
                <a:solidFill>
                  <a:schemeClr val="tx1"/>
                </a:solidFill>
              </a:rPr>
              <a:t>CEDE </a:t>
            </a:r>
            <a:r>
              <a:rPr lang="en-US" sz="2000" u="sng" dirty="0">
                <a:solidFill>
                  <a:schemeClr val="tx1"/>
                </a:solidFill>
              </a:rPr>
              <a:t>inhalation</a:t>
            </a:r>
            <a:r>
              <a:rPr lang="en-US" sz="2000" dirty="0">
                <a:solidFill>
                  <a:schemeClr val="tx1"/>
                </a:solidFill>
              </a:rPr>
              <a:t> (largest) dose coefficient (FGR 11) is 7.61x10</a:t>
            </a:r>
            <a:r>
              <a:rPr lang="en-US" sz="2000" baseline="30000" dirty="0">
                <a:solidFill>
                  <a:schemeClr val="tx1"/>
                </a:solidFill>
              </a:rPr>
              <a:t>-9</a:t>
            </a:r>
            <a:r>
              <a:rPr lang="en-US" sz="2000" dirty="0">
                <a:solidFill>
                  <a:schemeClr val="tx1"/>
                </a:solidFill>
              </a:rPr>
              <a:t> [</a:t>
            </a:r>
            <a:r>
              <a:rPr lang="en-US" sz="2000" dirty="0" err="1">
                <a:solidFill>
                  <a:schemeClr val="tx1"/>
                </a:solidFill>
              </a:rPr>
              <a:t>Sv</a:t>
            </a:r>
            <a:r>
              <a:rPr lang="en-US" sz="2000" dirty="0">
                <a:solidFill>
                  <a:schemeClr val="tx1"/>
                </a:solidFill>
              </a:rPr>
              <a:t>/Bq]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Resulting in a CEDE of </a:t>
            </a:r>
            <a:r>
              <a:rPr lang="en-US" sz="2000" dirty="0">
                <a:solidFill>
                  <a:srgbClr val="DC4405"/>
                </a:solidFill>
              </a:rPr>
              <a:t>0.015 mSv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C4CCC-C084-419C-A5AB-F5E84434F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Renaissance code development, llc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A17E7-C4E8-497C-8362-CC7C1439A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529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C4CCC-C084-419C-A5AB-F5E84434F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Renaissance code development, llc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A17E7-C4E8-497C-8362-CC7C1439A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9</a:t>
            </a:fld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EF5936C-B239-4656-A2CD-3E0C61583D13}"/>
              </a:ext>
            </a:extLst>
          </p:cNvPr>
          <p:cNvSpPr txBox="1">
            <a:spLocks/>
          </p:cNvSpPr>
          <p:nvPr/>
        </p:nvSpPr>
        <p:spPr>
          <a:xfrm>
            <a:off x="1529366" y="2144995"/>
            <a:ext cx="9118694" cy="387124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rgbClr val="4B9CD3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B9CD3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B9CD3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B9CD3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rgbClr val="4B9CD3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u="sng" dirty="0">
                <a:solidFill>
                  <a:schemeClr val="tx1"/>
                </a:solidFill>
              </a:rPr>
              <a:t>Conservatively</a:t>
            </a:r>
            <a:r>
              <a:rPr lang="en-US" sz="2000" dirty="0">
                <a:solidFill>
                  <a:schemeClr val="tx1"/>
                </a:solidFill>
              </a:rPr>
              <a:t>, the technician stated that they exited the room and removed their Tyvek suit within minutes of the release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Assuming the activity (2.9 GBq) is contained within 10 m</a:t>
            </a:r>
            <a:r>
              <a:rPr lang="en-US" sz="2000" baseline="30000" dirty="0">
                <a:solidFill>
                  <a:schemeClr val="tx1"/>
                </a:solidFill>
              </a:rPr>
              <a:t>3</a:t>
            </a:r>
            <a:r>
              <a:rPr lang="en-US" sz="2000" dirty="0">
                <a:solidFill>
                  <a:schemeClr val="tx1"/>
                </a:solidFill>
              </a:rPr>
              <a:t> and exposure occurs for 5 minutes</a:t>
            </a:r>
          </a:p>
          <a:p>
            <a:r>
              <a:rPr lang="en-US" sz="2000" dirty="0">
                <a:solidFill>
                  <a:schemeClr val="tx1"/>
                </a:solidFill>
              </a:rPr>
              <a:t>The External EDE would be  ---  </a:t>
            </a:r>
            <a:r>
              <a:rPr lang="en-US" sz="2000" dirty="0">
                <a:solidFill>
                  <a:srgbClr val="DC4405"/>
                </a:solidFill>
              </a:rPr>
              <a:t>3.4 mSv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u="sng" dirty="0">
                <a:solidFill>
                  <a:schemeClr val="tx1"/>
                </a:solidFill>
              </a:rPr>
              <a:t>Alternatively</a:t>
            </a:r>
            <a:r>
              <a:rPr lang="en-US" sz="2000" dirty="0">
                <a:solidFill>
                  <a:schemeClr val="tx1"/>
                </a:solidFill>
              </a:rPr>
              <a:t>, using EDE factors calculated by EPRI (2004) for a </a:t>
            </a:r>
            <a:r>
              <a:rPr lang="en-US" sz="2000" b="1" dirty="0">
                <a:solidFill>
                  <a:schemeClr val="tx1"/>
                </a:solidFill>
              </a:rPr>
              <a:t>point</a:t>
            </a:r>
            <a:r>
              <a:rPr lang="en-US" sz="2000" dirty="0">
                <a:solidFill>
                  <a:schemeClr val="tx1"/>
                </a:solidFill>
              </a:rPr>
              <a:t> source at the “front head”</a:t>
            </a:r>
          </a:p>
          <a:p>
            <a:r>
              <a:rPr lang="en-US" sz="2000" dirty="0">
                <a:solidFill>
                  <a:schemeClr val="tx1"/>
                </a:solidFill>
              </a:rPr>
              <a:t>Assuming a residence time of 34 days on the face</a:t>
            </a:r>
          </a:p>
          <a:p>
            <a:r>
              <a:rPr lang="en-US" sz="2000" dirty="0">
                <a:solidFill>
                  <a:schemeClr val="tx1"/>
                </a:solidFill>
              </a:rPr>
              <a:t>The </a:t>
            </a:r>
            <a:r>
              <a:rPr lang="en-US" sz="2000" u="sng" dirty="0">
                <a:solidFill>
                  <a:schemeClr val="tx1"/>
                </a:solidFill>
              </a:rPr>
              <a:t>integrated</a:t>
            </a:r>
            <a:r>
              <a:rPr lang="en-US" sz="2000" dirty="0">
                <a:solidFill>
                  <a:schemeClr val="tx1"/>
                </a:solidFill>
              </a:rPr>
              <a:t> External EDE is approximately </a:t>
            </a:r>
            <a:r>
              <a:rPr lang="en-US" sz="2000" dirty="0">
                <a:solidFill>
                  <a:srgbClr val="DC4405"/>
                </a:solidFill>
              </a:rPr>
              <a:t>0.036 mSv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B0151123-0424-42AC-874F-727A6A80E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XEDE</a:t>
            </a:r>
            <a:r>
              <a:rPr lang="en-US" dirty="0"/>
              <a:t> Estimate</a:t>
            </a:r>
          </a:p>
        </p:txBody>
      </p:sp>
    </p:spTree>
    <p:extLst>
      <p:ext uri="{BB962C8B-B14F-4D97-AF65-F5344CB8AC3E}">
        <p14:creationId xmlns:p14="http://schemas.microsoft.com/office/powerpoint/2010/main" val="379695469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spect">
      <a:dk1>
        <a:sysClr val="windowText" lastClr="000000"/>
      </a:dk1>
      <a:lt1>
        <a:sysClr val="window" lastClr="FFFFFF"/>
      </a:lt1>
      <a:dk2>
        <a:srgbClr val="585753"/>
      </a:dk2>
      <a:lt2>
        <a:srgbClr val="EBDDC3"/>
      </a:lt2>
      <a:accent1>
        <a:srgbClr val="71B9E4"/>
      </a:accent1>
      <a:accent2>
        <a:srgbClr val="E25D3C"/>
      </a:accent2>
      <a:accent3>
        <a:srgbClr val="BDB59D"/>
      </a:accent3>
      <a:accent4>
        <a:srgbClr val="A5AB8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5aa91b91-1b5c-47ee-93a7-b2620ed781e0">KZXXQUUWFKWZ-1817279113-2503</_dlc_DocId>
    <_dlc_DocIdUrl xmlns="5aa91b91-1b5c-47ee-93a7-b2620ed781e0">
      <Url>https://earrth.pnnl.gov/_layouts/15/DocIdRedir.aspx?ID=KZXXQUUWFKWZ-1817279113-2503</Url>
      <Description>KZXXQUUWFKWZ-1817279113-2503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53AA2EB97B7E4C832508BACD57AE6A" ma:contentTypeVersion="4" ma:contentTypeDescription="Create a new document." ma:contentTypeScope="" ma:versionID="421e8a8f825b9d546586c466887b032f">
  <xsd:schema xmlns:xsd="http://www.w3.org/2001/XMLSchema" xmlns:xs="http://www.w3.org/2001/XMLSchema" xmlns:p="http://schemas.microsoft.com/office/2006/metadata/properties" xmlns:ns2="5aa91b91-1b5c-47ee-93a7-b2620ed781e0" targetNamespace="http://schemas.microsoft.com/office/2006/metadata/properties" ma:root="true" ma:fieldsID="3c8cec267a752d00d9afaa4ece66f275" ns2:_="">
    <xsd:import namespace="5aa91b91-1b5c-47ee-93a7-b2620ed781e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a91b91-1b5c-47ee-93a7-b2620ed781e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B099A9BB-50E3-48E7-A1A7-7DD737DEFCB4}"/>
</file>

<file path=customXml/itemProps2.xml><?xml version="1.0" encoding="utf-8"?>
<ds:datastoreItem xmlns:ds="http://schemas.openxmlformats.org/officeDocument/2006/customXml" ds:itemID="{FBD2D995-20F0-4C14-BF62-1248AB4B484D}">
  <ds:schemaRefs>
    <ds:schemaRef ds:uri="http://schemas.microsoft.com/office/2006/metadata/properties"/>
    <ds:schemaRef ds:uri="c42dead7-4e14-4634-953d-7f77f9656136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96f84d5a-e928-40c6-b708-e6db74b62018"/>
    <ds:schemaRef ds:uri="http://purl.org/dc/elements/1.1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92CB346-6890-44A4-8CAB-CD15243BD22F}"/>
</file>

<file path=customXml/itemProps4.xml><?xml version="1.0" encoding="utf-8"?>
<ds:datastoreItem xmlns:ds="http://schemas.openxmlformats.org/officeDocument/2006/customXml" ds:itemID="{0FE483A0-FC76-4571-B6D0-5C75117B9912}"/>
</file>

<file path=docProps/app.xml><?xml version="1.0" encoding="utf-8"?>
<Properties xmlns="http://schemas.openxmlformats.org/officeDocument/2006/extended-properties" xmlns:vt="http://schemas.openxmlformats.org/officeDocument/2006/docPropsVTypes">
  <Template>{369F9D20-2052-4C07-A5A7-174F4A36F2F1}tf67061901</Template>
  <TotalTime>0</TotalTime>
  <Words>973</Words>
  <Application>Microsoft Office PowerPoint</Application>
  <PresentationFormat>Widescreen</PresentationFormat>
  <Paragraphs>140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Franklin Gothic Book</vt:lpstr>
      <vt:lpstr>Franklin Gothic Demi</vt:lpstr>
      <vt:lpstr>Wingdings 2</vt:lpstr>
      <vt:lpstr>DividendVTI</vt:lpstr>
      <vt:lpstr>PowerPoint Presentation</vt:lpstr>
      <vt:lpstr>Incident description</vt:lpstr>
      <vt:lpstr>Incident description</vt:lpstr>
      <vt:lpstr>Retrospective dose assessment</vt:lpstr>
      <vt:lpstr>Dose estimates</vt:lpstr>
      <vt:lpstr>Critical Information</vt:lpstr>
      <vt:lpstr>Effective half-life</vt:lpstr>
      <vt:lpstr>CEDE Estimate</vt:lpstr>
      <vt:lpstr>XEDE Estimate</vt:lpstr>
      <vt:lpstr>Sde Estimate</vt:lpstr>
      <vt:lpstr>Lde Estimate</vt:lpstr>
      <vt:lpstr>Summary of dose estimates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2020-04-08T17:02:38Z</dcterms:created>
  <dcterms:modified xsi:type="dcterms:W3CDTF">2022-03-29T15:01:39Z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0x0101000753AA2EB97B7E4C832508BACD57AE6A</vt:lpwstr>
  </property>
  <property fmtid="{D5CDD505-2E9C-101B-9397-08002B2CF9AE}" pid="3" name="_dlc_DocIdItemGuid">
    <vt:lpwstr>5b698021-c6a3-45d6-9a95-f0cb195f9556</vt:lpwstr>
  </property>
</Properties>
</file>