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commentAuthors.xml" ContentType="application/vnd.openxmlformats-officedocument.presentationml.commentAuthors+xml"/>
  <Override PartName="/ppt/theme/theme1.xml" ContentType="application/vnd.openxmlformats-officedocument.theme+xml"/>
  <Override PartName="/ppt/diagrams/layout2.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olors1.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2" r:id="rId5"/>
    <p:sldMasterId id="2147483672" r:id="rId6"/>
    <p:sldMasterId id="2147483677" r:id="rId7"/>
    <p:sldMasterId id="2147483680" r:id="rId8"/>
    <p:sldMasterId id="2147483683" r:id="rId9"/>
  </p:sldMasterIdLst>
  <p:notesMasterIdLst>
    <p:notesMasterId r:id="rId32"/>
  </p:notesMasterIdLst>
  <p:sldIdLst>
    <p:sldId id="4517" r:id="rId10"/>
    <p:sldId id="4521" r:id="rId11"/>
    <p:sldId id="4549" r:id="rId12"/>
    <p:sldId id="4550" r:id="rId13"/>
    <p:sldId id="4551" r:id="rId14"/>
    <p:sldId id="4554" r:id="rId15"/>
    <p:sldId id="4569" r:id="rId16"/>
    <p:sldId id="4576" r:id="rId17"/>
    <p:sldId id="4570" r:id="rId18"/>
    <p:sldId id="4559" r:id="rId19"/>
    <p:sldId id="4571" r:id="rId20"/>
    <p:sldId id="4573" r:id="rId21"/>
    <p:sldId id="4574" r:id="rId22"/>
    <p:sldId id="4577" r:id="rId23"/>
    <p:sldId id="4563" r:id="rId24"/>
    <p:sldId id="4564" r:id="rId25"/>
    <p:sldId id="4565" r:id="rId26"/>
    <p:sldId id="4567" r:id="rId27"/>
    <p:sldId id="4555" r:id="rId28"/>
    <p:sldId id="4556" r:id="rId29"/>
    <p:sldId id="4557" r:id="rId30"/>
    <p:sldId id="283"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Fira Sans" panose="020B0503050000020004" pitchFamily="34" charset="0"/>
      <p:regular r:id="rId37"/>
      <p:bold r:id="rId38"/>
      <p:italic r:id="rId39"/>
      <p:boldItalic r:id="rId40"/>
    </p:embeddedFont>
    <p:embeddedFont>
      <p:font typeface="Fira Sans ExtraBold" panose="020B0903050000020004" pitchFamily="34" charset="0"/>
      <p:bold r:id="rId41"/>
      <p:boldItalic r:id="rId42"/>
    </p:embeddedFont>
    <p:embeddedFont>
      <p:font typeface="Fira Sans Light" panose="020B0403050000020004" pitchFamily="34" charset="0"/>
      <p:regular r:id="rId43"/>
      <p:italic r:id="rId44"/>
    </p:embeddedFont>
    <p:embeddedFont>
      <p:font typeface="Poppins" panose="00000500000000000000" pitchFamily="2"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EY, Cassandra" initials="CC" lastIdx="1" clrIdx="0">
    <p:extLst>
      <p:ext uri="{19B8F6BF-5375-455C-9EA6-DF929625EA0E}">
        <p15:presenceInfo xmlns:p15="http://schemas.microsoft.com/office/powerpoint/2012/main" userId="S::csd@ansto.gov.au::db058888-36e0-4f6a-813b-0ddae2fea9f8" providerId="AD"/>
      </p:ext>
    </p:extLst>
  </p:cmAuthor>
  <p:cmAuthor id="2" name="POPP, Andrew" initials="PA" lastIdx="1" clrIdx="1">
    <p:extLst>
      <p:ext uri="{19B8F6BF-5375-455C-9EA6-DF929625EA0E}">
        <p15:presenceInfo xmlns:p15="http://schemas.microsoft.com/office/powerpoint/2012/main" userId="S::aop@ansto.gov.au::15a7b4d1-e909-4398-8959-46d987a29a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90033"/>
    <a:srgbClr val="000000"/>
    <a:srgbClr val="D4BBCC"/>
    <a:srgbClr val="AB7EAB"/>
    <a:srgbClr val="006D39"/>
    <a:srgbClr val="009750"/>
    <a:srgbClr val="880000"/>
    <a:srgbClr val="136164"/>
    <a:srgbClr val="146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8719" autoAdjust="0"/>
  </p:normalViewPr>
  <p:slideViewPr>
    <p:cSldViewPr snapToGrid="0">
      <p:cViewPr varScale="1">
        <p:scale>
          <a:sx n="101" d="100"/>
          <a:sy n="101" d="100"/>
        </p:scale>
        <p:origin x="1314" y="108"/>
      </p:cViewPr>
      <p:guideLst>
        <p:guide orient="horz" pos="2160"/>
        <p:guide pos="3840"/>
      </p:guideLst>
    </p:cSldViewPr>
  </p:slideViewPr>
  <p:notesTextViewPr>
    <p:cViewPr>
      <p:scale>
        <a:sx n="125" d="100"/>
        <a:sy n="125" d="100"/>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7.fntdata"/><Relationship Id="rId21" Type="http://schemas.openxmlformats.org/officeDocument/2006/relationships/slide" Target="slides/slide12.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1.xml"/><Relationship Id="rId41" Type="http://schemas.openxmlformats.org/officeDocument/2006/relationships/font" Target="fonts/font9.fntdata"/><Relationship Id="rId54"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4.fntdata"/><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ianna\ansto\Divisions\safety\projects\op0036\shared\Conferences\RAMP\bar%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61854408855978"/>
          <c:y val="5.6737577130816869E-2"/>
          <c:w val="0.79626509725298711"/>
          <c:h val="0.7612976619000873"/>
        </c:manualLayout>
      </c:layout>
      <c:barChart>
        <c:barDir val="col"/>
        <c:grouping val="clustered"/>
        <c:varyColors val="0"/>
        <c:ser>
          <c:idx val="0"/>
          <c:order val="0"/>
          <c:tx>
            <c:strRef>
              <c:f>Sheet1!$F$6</c:f>
              <c:strCache>
                <c:ptCount val="1"/>
                <c:pt idx="0">
                  <c:v>No eye protection</c:v>
                </c:pt>
              </c:strCache>
            </c:strRef>
          </c:tx>
          <c:spPr>
            <a:solidFill>
              <a:schemeClr val="accent1"/>
            </a:solidFill>
            <a:ln>
              <a:noFill/>
            </a:ln>
            <a:effectLst/>
          </c:spPr>
          <c:invertIfNegative val="0"/>
          <c:cat>
            <c:strRef>
              <c:f>Sheet1!$E$7:$E$12</c:f>
              <c:strCache>
                <c:ptCount val="6"/>
                <c:pt idx="0">
                  <c:v>P-32</c:v>
                </c:pt>
                <c:pt idx="1">
                  <c:v>I-131</c:v>
                </c:pt>
                <c:pt idx="2">
                  <c:v>Sm-153</c:v>
                </c:pt>
                <c:pt idx="3">
                  <c:v>Lu-177</c:v>
                </c:pt>
                <c:pt idx="4">
                  <c:v>Tl-201</c:v>
                </c:pt>
                <c:pt idx="5">
                  <c:v>Mo-99</c:v>
                </c:pt>
              </c:strCache>
            </c:strRef>
          </c:cat>
          <c:val>
            <c:numRef>
              <c:f>Sheet1!$F$7:$F$12</c:f>
              <c:numCache>
                <c:formatCode>General</c:formatCode>
                <c:ptCount val="6"/>
                <c:pt idx="0">
                  <c:v>321</c:v>
                </c:pt>
                <c:pt idx="1">
                  <c:v>508</c:v>
                </c:pt>
                <c:pt idx="2">
                  <c:v>3.9</c:v>
                </c:pt>
                <c:pt idx="3">
                  <c:v>245</c:v>
                </c:pt>
                <c:pt idx="4">
                  <c:v>32</c:v>
                </c:pt>
                <c:pt idx="5">
                  <c:v>25792</c:v>
                </c:pt>
              </c:numCache>
            </c:numRef>
          </c:val>
          <c:extLst>
            <c:ext xmlns:c16="http://schemas.microsoft.com/office/drawing/2014/chart" uri="{C3380CC4-5D6E-409C-BE32-E72D297353CC}">
              <c16:uniqueId val="{00000000-12B2-435C-89BE-634232C7D4C9}"/>
            </c:ext>
          </c:extLst>
        </c:ser>
        <c:ser>
          <c:idx val="1"/>
          <c:order val="1"/>
          <c:tx>
            <c:strRef>
              <c:f>Sheet1!$G$6</c:f>
              <c:strCache>
                <c:ptCount val="1"/>
                <c:pt idx="0">
                  <c:v>Safety glasses (2mm)</c:v>
                </c:pt>
              </c:strCache>
            </c:strRef>
          </c:tx>
          <c:spPr>
            <a:solidFill>
              <a:schemeClr val="accent2"/>
            </a:solidFill>
            <a:ln>
              <a:noFill/>
            </a:ln>
            <a:effectLst/>
          </c:spPr>
          <c:invertIfNegative val="0"/>
          <c:cat>
            <c:strRef>
              <c:f>Sheet1!$E$7:$E$12</c:f>
              <c:strCache>
                <c:ptCount val="6"/>
                <c:pt idx="0">
                  <c:v>P-32</c:v>
                </c:pt>
                <c:pt idx="1">
                  <c:v>I-131</c:v>
                </c:pt>
                <c:pt idx="2">
                  <c:v>Sm-153</c:v>
                </c:pt>
                <c:pt idx="3">
                  <c:v>Lu-177</c:v>
                </c:pt>
                <c:pt idx="4">
                  <c:v>Tl-201</c:v>
                </c:pt>
                <c:pt idx="5">
                  <c:v>Mo-99</c:v>
                </c:pt>
              </c:strCache>
            </c:strRef>
          </c:cat>
          <c:val>
            <c:numRef>
              <c:f>Sheet1!$G$7:$G$12</c:f>
              <c:numCache>
                <c:formatCode>General</c:formatCode>
                <c:ptCount val="6"/>
                <c:pt idx="0">
                  <c:v>7.5</c:v>
                </c:pt>
                <c:pt idx="1">
                  <c:v>44</c:v>
                </c:pt>
                <c:pt idx="2">
                  <c:v>0.3</c:v>
                </c:pt>
                <c:pt idx="3">
                  <c:v>22</c:v>
                </c:pt>
                <c:pt idx="4">
                  <c:v>3.4</c:v>
                </c:pt>
                <c:pt idx="5">
                  <c:v>603</c:v>
                </c:pt>
              </c:numCache>
            </c:numRef>
          </c:val>
          <c:extLst>
            <c:ext xmlns:c16="http://schemas.microsoft.com/office/drawing/2014/chart" uri="{C3380CC4-5D6E-409C-BE32-E72D297353CC}">
              <c16:uniqueId val="{00000001-12B2-435C-89BE-634232C7D4C9}"/>
            </c:ext>
          </c:extLst>
        </c:ser>
        <c:dLbls>
          <c:showLegendKey val="0"/>
          <c:showVal val="0"/>
          <c:showCatName val="0"/>
          <c:showSerName val="0"/>
          <c:showPercent val="0"/>
          <c:showBubbleSize val="0"/>
        </c:dLbls>
        <c:gapWidth val="219"/>
        <c:overlap val="-27"/>
        <c:axId val="344912816"/>
        <c:axId val="344913144"/>
      </c:barChart>
      <c:catAx>
        <c:axId val="3449128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Radionuclide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4913144"/>
        <c:crossesAt val="1"/>
        <c:auto val="1"/>
        <c:lblAlgn val="ctr"/>
        <c:lblOffset val="100"/>
        <c:noMultiLvlLbl val="0"/>
      </c:catAx>
      <c:valAx>
        <c:axId val="344913144"/>
        <c:scaling>
          <c:logBase val="10"/>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Dose, mGy</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12816"/>
        <c:crosses val="autoZero"/>
        <c:crossBetween val="between"/>
      </c:valAx>
      <c:spPr>
        <a:noFill/>
        <a:ln>
          <a:noFill/>
        </a:ln>
        <a:effectLst/>
      </c:spPr>
    </c:plotArea>
    <c:legend>
      <c:legendPos val="b"/>
      <c:layout>
        <c:manualLayout>
          <c:xMode val="edge"/>
          <c:yMode val="edge"/>
          <c:x val="0.2652944006999125"/>
          <c:y val="8.8541119860017448E-2"/>
          <c:w val="0.4346508999815234"/>
          <c:h val="8.7041210488288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61854408855978"/>
          <c:y val="5.6737577130816869E-2"/>
          <c:w val="0.79626509725298711"/>
          <c:h val="0.7612976619000873"/>
        </c:manualLayout>
      </c:layout>
      <c:barChart>
        <c:barDir val="col"/>
        <c:grouping val="clustered"/>
        <c:varyColors val="0"/>
        <c:ser>
          <c:idx val="0"/>
          <c:order val="0"/>
          <c:tx>
            <c:strRef>
              <c:f>total!$F$6</c:f>
              <c:strCache>
                <c:ptCount val="1"/>
                <c:pt idx="0">
                  <c:v>eye protection</c:v>
                </c:pt>
              </c:strCache>
            </c:strRef>
          </c:tx>
          <c:spPr>
            <a:solidFill>
              <a:schemeClr val="accent1"/>
            </a:solidFill>
            <a:ln>
              <a:noFill/>
            </a:ln>
            <a:effectLst/>
          </c:spPr>
          <c:invertIfNegative val="0"/>
          <c:cat>
            <c:strRef>
              <c:f>total!$E$7:$E$9</c:f>
              <c:strCache>
                <c:ptCount val="3"/>
                <c:pt idx="0">
                  <c:v>I-131</c:v>
                </c:pt>
                <c:pt idx="1">
                  <c:v>Lu-177</c:v>
                </c:pt>
                <c:pt idx="2">
                  <c:v>Mo-99</c:v>
                </c:pt>
              </c:strCache>
            </c:strRef>
          </c:cat>
          <c:val>
            <c:numRef>
              <c:f>total!$F$7:$F$9</c:f>
              <c:numCache>
                <c:formatCode>General</c:formatCode>
                <c:ptCount val="3"/>
                <c:pt idx="0">
                  <c:v>44</c:v>
                </c:pt>
                <c:pt idx="1">
                  <c:v>22</c:v>
                </c:pt>
                <c:pt idx="2">
                  <c:v>200</c:v>
                </c:pt>
              </c:numCache>
            </c:numRef>
          </c:val>
          <c:extLst>
            <c:ext xmlns:c16="http://schemas.microsoft.com/office/drawing/2014/chart" uri="{C3380CC4-5D6E-409C-BE32-E72D297353CC}">
              <c16:uniqueId val="{00000000-9F3B-458B-8437-C10FD5912EA3}"/>
            </c:ext>
          </c:extLst>
        </c:ser>
        <c:ser>
          <c:idx val="1"/>
          <c:order val="1"/>
          <c:tx>
            <c:strRef>
              <c:f>total!$G$6</c:f>
              <c:strCache>
                <c:ptCount val="1"/>
                <c:pt idx="0">
                  <c:v>face shield 0mm thickness</c:v>
                </c:pt>
              </c:strCache>
            </c:strRef>
          </c:tx>
          <c:spPr>
            <a:solidFill>
              <a:schemeClr val="accent2"/>
            </a:solidFill>
            <a:ln>
              <a:noFill/>
            </a:ln>
            <a:effectLst/>
          </c:spPr>
          <c:invertIfNegative val="0"/>
          <c:cat>
            <c:strRef>
              <c:f>total!$E$7:$E$9</c:f>
              <c:strCache>
                <c:ptCount val="3"/>
                <c:pt idx="0">
                  <c:v>I-131</c:v>
                </c:pt>
                <c:pt idx="1">
                  <c:v>Lu-177</c:v>
                </c:pt>
                <c:pt idx="2">
                  <c:v>Mo-99</c:v>
                </c:pt>
              </c:strCache>
            </c:strRef>
          </c:cat>
          <c:val>
            <c:numRef>
              <c:f>total!$G$7:$G$9</c:f>
              <c:numCache>
                <c:formatCode>General</c:formatCode>
                <c:ptCount val="3"/>
                <c:pt idx="0">
                  <c:v>1.8</c:v>
                </c:pt>
                <c:pt idx="1">
                  <c:v>1.2</c:v>
                </c:pt>
                <c:pt idx="2">
                  <c:v>21</c:v>
                </c:pt>
              </c:numCache>
            </c:numRef>
          </c:val>
          <c:extLst>
            <c:ext xmlns:c16="http://schemas.microsoft.com/office/drawing/2014/chart" uri="{C3380CC4-5D6E-409C-BE32-E72D297353CC}">
              <c16:uniqueId val="{00000001-9F3B-458B-8437-C10FD5912EA3}"/>
            </c:ext>
          </c:extLst>
        </c:ser>
        <c:ser>
          <c:idx val="2"/>
          <c:order val="2"/>
          <c:tx>
            <c:strRef>
              <c:f>total!$H$6</c:f>
              <c:strCache>
                <c:ptCount val="1"/>
                <c:pt idx="0">
                  <c:v>face shield 2mm thickness</c:v>
                </c:pt>
              </c:strCache>
            </c:strRef>
          </c:tx>
          <c:spPr>
            <a:solidFill>
              <a:schemeClr val="accent3"/>
            </a:solidFill>
            <a:ln>
              <a:noFill/>
            </a:ln>
            <a:effectLst/>
          </c:spPr>
          <c:invertIfNegative val="0"/>
          <c:cat>
            <c:strRef>
              <c:f>total!$E$7:$E$9</c:f>
              <c:strCache>
                <c:ptCount val="3"/>
                <c:pt idx="0">
                  <c:v>I-131</c:v>
                </c:pt>
                <c:pt idx="1">
                  <c:v>Lu-177</c:v>
                </c:pt>
                <c:pt idx="2">
                  <c:v>Mo-99</c:v>
                </c:pt>
              </c:strCache>
            </c:strRef>
          </c:cat>
          <c:val>
            <c:numRef>
              <c:f>total!$H$7:$H$9</c:f>
              <c:numCache>
                <c:formatCode>General</c:formatCode>
                <c:ptCount val="3"/>
                <c:pt idx="0">
                  <c:v>1.7</c:v>
                </c:pt>
                <c:pt idx="1">
                  <c:v>1.1000000000000001</c:v>
                </c:pt>
                <c:pt idx="2">
                  <c:v>17</c:v>
                </c:pt>
              </c:numCache>
            </c:numRef>
          </c:val>
          <c:extLst>
            <c:ext xmlns:c16="http://schemas.microsoft.com/office/drawing/2014/chart" uri="{C3380CC4-5D6E-409C-BE32-E72D297353CC}">
              <c16:uniqueId val="{00000002-9F3B-458B-8437-C10FD5912EA3}"/>
            </c:ext>
          </c:extLst>
        </c:ser>
        <c:dLbls>
          <c:showLegendKey val="0"/>
          <c:showVal val="0"/>
          <c:showCatName val="0"/>
          <c:showSerName val="0"/>
          <c:showPercent val="0"/>
          <c:showBubbleSize val="0"/>
        </c:dLbls>
        <c:gapWidth val="219"/>
        <c:overlap val="-27"/>
        <c:axId val="344912816"/>
        <c:axId val="344913144"/>
      </c:barChart>
      <c:catAx>
        <c:axId val="34491281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Radionuclide</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4913144"/>
        <c:crossesAt val="1"/>
        <c:auto val="1"/>
        <c:lblAlgn val="ctr"/>
        <c:lblOffset val="100"/>
        <c:noMultiLvlLbl val="0"/>
      </c:catAx>
      <c:valAx>
        <c:axId val="344913144"/>
        <c:scaling>
          <c:logBase val="10"/>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Dose, mGy</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12816"/>
        <c:crosses val="autoZero"/>
        <c:crossBetween val="between"/>
      </c:valAx>
      <c:spPr>
        <a:noFill/>
        <a:ln>
          <a:noFill/>
        </a:ln>
        <a:effectLst/>
      </c:spPr>
    </c:plotArea>
    <c:legend>
      <c:legendPos val="b"/>
      <c:layout>
        <c:manualLayout>
          <c:xMode val="edge"/>
          <c:yMode val="edge"/>
          <c:x val="0.20928682845965235"/>
          <c:y val="0.10984359537025083"/>
          <c:w val="0.36312134714250155"/>
          <c:h val="0.1640511752174475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BFC36-C931-48B0-A327-ABAF2ED0E52E}" type="doc">
      <dgm:prSet loTypeId="urn:microsoft.com/office/officeart/2005/8/layout/chevron1" loCatId="process" qsTypeId="urn:microsoft.com/office/officeart/2005/8/quickstyle/simple1" qsCatId="simple" csTypeId="urn:microsoft.com/office/officeart/2005/8/colors/accent1_2" csCatId="accent1" phldr="1"/>
      <dgm:spPr/>
    </dgm:pt>
    <dgm:pt modelId="{94D15690-429F-4769-8DAF-F4E5DCD6E1F9}">
      <dgm:prSet phldrT="[Text]"/>
      <dgm:spPr/>
      <dgm:t>
        <a:bodyPr/>
        <a:lstStyle/>
        <a:p>
          <a:r>
            <a:rPr lang="en-AU" dirty="0"/>
            <a:t>Novice</a:t>
          </a:r>
        </a:p>
      </dgm:t>
    </dgm:pt>
    <dgm:pt modelId="{C7CD7BE7-1E7D-43B4-8862-1FF16E6A4E03}" type="parTrans" cxnId="{A7AEF675-3745-4AB8-A242-8CA86419776A}">
      <dgm:prSet/>
      <dgm:spPr/>
      <dgm:t>
        <a:bodyPr/>
        <a:lstStyle/>
        <a:p>
          <a:endParaRPr lang="en-AU"/>
        </a:p>
      </dgm:t>
    </dgm:pt>
    <dgm:pt modelId="{A04C57AD-0AEC-4D8A-8709-D05E64DA969B}" type="sibTrans" cxnId="{A7AEF675-3745-4AB8-A242-8CA86419776A}">
      <dgm:prSet/>
      <dgm:spPr/>
      <dgm:t>
        <a:bodyPr/>
        <a:lstStyle/>
        <a:p>
          <a:endParaRPr lang="en-AU"/>
        </a:p>
      </dgm:t>
    </dgm:pt>
    <dgm:pt modelId="{5C624D85-9124-4357-B16E-77DEF4C5B44A}">
      <dgm:prSet phldrT="[Text]"/>
      <dgm:spPr>
        <a:solidFill>
          <a:schemeClr val="accent2"/>
        </a:solidFill>
      </dgm:spPr>
      <dgm:t>
        <a:bodyPr/>
        <a:lstStyle/>
        <a:p>
          <a:r>
            <a:rPr lang="en-AU" dirty="0"/>
            <a:t>Advanced Beginner</a:t>
          </a:r>
        </a:p>
      </dgm:t>
    </dgm:pt>
    <dgm:pt modelId="{2896206A-C532-46A2-AEF1-2C904F6217FF}" type="parTrans" cxnId="{6E043601-791B-46ED-9ECD-BE67BE203147}">
      <dgm:prSet/>
      <dgm:spPr/>
      <dgm:t>
        <a:bodyPr/>
        <a:lstStyle/>
        <a:p>
          <a:endParaRPr lang="en-AU"/>
        </a:p>
      </dgm:t>
    </dgm:pt>
    <dgm:pt modelId="{BA3D3CD4-B2BB-490B-B19F-096D24BC81D8}" type="sibTrans" cxnId="{6E043601-791B-46ED-9ECD-BE67BE203147}">
      <dgm:prSet/>
      <dgm:spPr/>
      <dgm:t>
        <a:bodyPr/>
        <a:lstStyle/>
        <a:p>
          <a:endParaRPr lang="en-AU"/>
        </a:p>
      </dgm:t>
    </dgm:pt>
    <dgm:pt modelId="{7B373140-10E7-4F6C-91B5-C0A1B85AF668}">
      <dgm:prSet phldrT="[Text]"/>
      <dgm:spPr>
        <a:solidFill>
          <a:srgbClr val="00B050"/>
        </a:solidFill>
      </dgm:spPr>
      <dgm:t>
        <a:bodyPr/>
        <a:lstStyle/>
        <a:p>
          <a:r>
            <a:rPr lang="en-AU" dirty="0"/>
            <a:t>Competent</a:t>
          </a:r>
        </a:p>
      </dgm:t>
    </dgm:pt>
    <dgm:pt modelId="{D9691231-AAF7-4330-804A-CAB942EFC55C}" type="parTrans" cxnId="{90A3F8A2-9A43-4BD6-84EF-4DA6E32DD125}">
      <dgm:prSet/>
      <dgm:spPr/>
      <dgm:t>
        <a:bodyPr/>
        <a:lstStyle/>
        <a:p>
          <a:endParaRPr lang="en-AU"/>
        </a:p>
      </dgm:t>
    </dgm:pt>
    <dgm:pt modelId="{51DA027A-1509-45FA-A53B-254AA8829B22}" type="sibTrans" cxnId="{90A3F8A2-9A43-4BD6-84EF-4DA6E32DD125}">
      <dgm:prSet/>
      <dgm:spPr/>
      <dgm:t>
        <a:bodyPr/>
        <a:lstStyle/>
        <a:p>
          <a:endParaRPr lang="en-AU"/>
        </a:p>
      </dgm:t>
    </dgm:pt>
    <dgm:pt modelId="{8CFBF4E3-1122-444E-BD44-0796AC25B959}">
      <dgm:prSet phldrT="[Text]"/>
      <dgm:spPr>
        <a:solidFill>
          <a:srgbClr val="FFC000"/>
        </a:solidFill>
      </dgm:spPr>
      <dgm:t>
        <a:bodyPr/>
        <a:lstStyle/>
        <a:p>
          <a:r>
            <a:rPr lang="en-AU" dirty="0"/>
            <a:t>Proficient</a:t>
          </a:r>
        </a:p>
      </dgm:t>
    </dgm:pt>
    <dgm:pt modelId="{2DFE287E-D287-444F-B41A-59B1E5DEA6CE}" type="parTrans" cxnId="{6F9830E8-7E48-458C-BC2B-1FF210C31905}">
      <dgm:prSet/>
      <dgm:spPr/>
      <dgm:t>
        <a:bodyPr/>
        <a:lstStyle/>
        <a:p>
          <a:endParaRPr lang="en-AU"/>
        </a:p>
      </dgm:t>
    </dgm:pt>
    <dgm:pt modelId="{FD6A1CBC-17A0-4993-8983-8ADB28AC8BA2}" type="sibTrans" cxnId="{6F9830E8-7E48-458C-BC2B-1FF210C31905}">
      <dgm:prSet/>
      <dgm:spPr/>
      <dgm:t>
        <a:bodyPr/>
        <a:lstStyle/>
        <a:p>
          <a:endParaRPr lang="en-AU"/>
        </a:p>
      </dgm:t>
    </dgm:pt>
    <dgm:pt modelId="{D050FFDE-D935-4B3A-AE2D-2A5B6AA7B635}">
      <dgm:prSet phldrT="[Text]"/>
      <dgm:spPr>
        <a:solidFill>
          <a:srgbClr val="C00000"/>
        </a:solidFill>
      </dgm:spPr>
      <dgm:t>
        <a:bodyPr/>
        <a:lstStyle/>
        <a:p>
          <a:r>
            <a:rPr lang="en-AU" dirty="0"/>
            <a:t>Expert</a:t>
          </a:r>
        </a:p>
      </dgm:t>
    </dgm:pt>
    <dgm:pt modelId="{200E84A6-9F3D-4AAD-A3FD-F610BE191020}" type="parTrans" cxnId="{2EA0548E-37D9-48A3-97C2-4E001663081D}">
      <dgm:prSet/>
      <dgm:spPr/>
      <dgm:t>
        <a:bodyPr/>
        <a:lstStyle/>
        <a:p>
          <a:endParaRPr lang="en-AU"/>
        </a:p>
      </dgm:t>
    </dgm:pt>
    <dgm:pt modelId="{79A8945D-B720-4DA7-8A39-260AFE07FE66}" type="sibTrans" cxnId="{2EA0548E-37D9-48A3-97C2-4E001663081D}">
      <dgm:prSet/>
      <dgm:spPr/>
      <dgm:t>
        <a:bodyPr/>
        <a:lstStyle/>
        <a:p>
          <a:endParaRPr lang="en-AU"/>
        </a:p>
      </dgm:t>
    </dgm:pt>
    <dgm:pt modelId="{C659619D-7A81-45DE-BA72-A39E8D57A91F}" type="pres">
      <dgm:prSet presAssocID="{F6FBFC36-C931-48B0-A327-ABAF2ED0E52E}" presName="Name0" presStyleCnt="0">
        <dgm:presLayoutVars>
          <dgm:dir/>
          <dgm:animLvl val="lvl"/>
          <dgm:resizeHandles val="exact"/>
        </dgm:presLayoutVars>
      </dgm:prSet>
      <dgm:spPr/>
    </dgm:pt>
    <dgm:pt modelId="{7AAD984A-B3DE-4E8A-87BA-CCED6423AF88}" type="pres">
      <dgm:prSet presAssocID="{94D15690-429F-4769-8DAF-F4E5DCD6E1F9}" presName="parTxOnly" presStyleLbl="node1" presStyleIdx="0" presStyleCnt="5">
        <dgm:presLayoutVars>
          <dgm:chMax val="0"/>
          <dgm:chPref val="0"/>
          <dgm:bulletEnabled val="1"/>
        </dgm:presLayoutVars>
      </dgm:prSet>
      <dgm:spPr/>
    </dgm:pt>
    <dgm:pt modelId="{2BAA8CE8-8403-4993-9D71-363EC789F820}" type="pres">
      <dgm:prSet presAssocID="{A04C57AD-0AEC-4D8A-8709-D05E64DA969B}" presName="parTxOnlySpace" presStyleCnt="0"/>
      <dgm:spPr/>
    </dgm:pt>
    <dgm:pt modelId="{19272D92-5906-4308-B139-E9E8CFA31E21}" type="pres">
      <dgm:prSet presAssocID="{5C624D85-9124-4357-B16E-77DEF4C5B44A}" presName="parTxOnly" presStyleLbl="node1" presStyleIdx="1" presStyleCnt="5">
        <dgm:presLayoutVars>
          <dgm:chMax val="0"/>
          <dgm:chPref val="0"/>
          <dgm:bulletEnabled val="1"/>
        </dgm:presLayoutVars>
      </dgm:prSet>
      <dgm:spPr/>
    </dgm:pt>
    <dgm:pt modelId="{1D638CE8-7DC3-4054-B3AF-5339500A92F2}" type="pres">
      <dgm:prSet presAssocID="{BA3D3CD4-B2BB-490B-B19F-096D24BC81D8}" presName="parTxOnlySpace" presStyleCnt="0"/>
      <dgm:spPr/>
    </dgm:pt>
    <dgm:pt modelId="{91ADFEE0-2256-4A4E-8083-AF8EBE115AB1}" type="pres">
      <dgm:prSet presAssocID="{7B373140-10E7-4F6C-91B5-C0A1B85AF668}" presName="parTxOnly" presStyleLbl="node1" presStyleIdx="2" presStyleCnt="5">
        <dgm:presLayoutVars>
          <dgm:chMax val="0"/>
          <dgm:chPref val="0"/>
          <dgm:bulletEnabled val="1"/>
        </dgm:presLayoutVars>
      </dgm:prSet>
      <dgm:spPr/>
    </dgm:pt>
    <dgm:pt modelId="{380DBB39-41C1-47B1-A46E-9899365D10FD}" type="pres">
      <dgm:prSet presAssocID="{51DA027A-1509-45FA-A53B-254AA8829B22}" presName="parTxOnlySpace" presStyleCnt="0"/>
      <dgm:spPr/>
    </dgm:pt>
    <dgm:pt modelId="{1B52A6B2-A755-4155-B55B-CA1A9BBB991F}" type="pres">
      <dgm:prSet presAssocID="{8CFBF4E3-1122-444E-BD44-0796AC25B959}" presName="parTxOnly" presStyleLbl="node1" presStyleIdx="3" presStyleCnt="5">
        <dgm:presLayoutVars>
          <dgm:chMax val="0"/>
          <dgm:chPref val="0"/>
          <dgm:bulletEnabled val="1"/>
        </dgm:presLayoutVars>
      </dgm:prSet>
      <dgm:spPr/>
    </dgm:pt>
    <dgm:pt modelId="{8CAB48C9-8633-4B58-B94E-712D9DA8556A}" type="pres">
      <dgm:prSet presAssocID="{FD6A1CBC-17A0-4993-8983-8ADB28AC8BA2}" presName="parTxOnlySpace" presStyleCnt="0"/>
      <dgm:spPr/>
    </dgm:pt>
    <dgm:pt modelId="{246CC260-A30C-4158-A1FC-A01F23980E3F}" type="pres">
      <dgm:prSet presAssocID="{D050FFDE-D935-4B3A-AE2D-2A5B6AA7B635}" presName="parTxOnly" presStyleLbl="node1" presStyleIdx="4" presStyleCnt="5">
        <dgm:presLayoutVars>
          <dgm:chMax val="0"/>
          <dgm:chPref val="0"/>
          <dgm:bulletEnabled val="1"/>
        </dgm:presLayoutVars>
      </dgm:prSet>
      <dgm:spPr/>
    </dgm:pt>
  </dgm:ptLst>
  <dgm:cxnLst>
    <dgm:cxn modelId="{6E043601-791B-46ED-9ECD-BE67BE203147}" srcId="{F6FBFC36-C931-48B0-A327-ABAF2ED0E52E}" destId="{5C624D85-9124-4357-B16E-77DEF4C5B44A}" srcOrd="1" destOrd="0" parTransId="{2896206A-C532-46A2-AEF1-2C904F6217FF}" sibTransId="{BA3D3CD4-B2BB-490B-B19F-096D24BC81D8}"/>
    <dgm:cxn modelId="{10238D26-B683-417B-A642-2AB0B951F807}" type="presOf" srcId="{8CFBF4E3-1122-444E-BD44-0796AC25B959}" destId="{1B52A6B2-A755-4155-B55B-CA1A9BBB991F}" srcOrd="0" destOrd="0" presId="urn:microsoft.com/office/officeart/2005/8/layout/chevron1"/>
    <dgm:cxn modelId="{A7AEF675-3745-4AB8-A242-8CA86419776A}" srcId="{F6FBFC36-C931-48B0-A327-ABAF2ED0E52E}" destId="{94D15690-429F-4769-8DAF-F4E5DCD6E1F9}" srcOrd="0" destOrd="0" parTransId="{C7CD7BE7-1E7D-43B4-8862-1FF16E6A4E03}" sibTransId="{A04C57AD-0AEC-4D8A-8709-D05E64DA969B}"/>
    <dgm:cxn modelId="{2EA0548E-37D9-48A3-97C2-4E001663081D}" srcId="{F6FBFC36-C931-48B0-A327-ABAF2ED0E52E}" destId="{D050FFDE-D935-4B3A-AE2D-2A5B6AA7B635}" srcOrd="4" destOrd="0" parTransId="{200E84A6-9F3D-4AAD-A3FD-F610BE191020}" sibTransId="{79A8945D-B720-4DA7-8A39-260AFE07FE66}"/>
    <dgm:cxn modelId="{90A3F8A2-9A43-4BD6-84EF-4DA6E32DD125}" srcId="{F6FBFC36-C931-48B0-A327-ABAF2ED0E52E}" destId="{7B373140-10E7-4F6C-91B5-C0A1B85AF668}" srcOrd="2" destOrd="0" parTransId="{D9691231-AAF7-4330-804A-CAB942EFC55C}" sibTransId="{51DA027A-1509-45FA-A53B-254AA8829B22}"/>
    <dgm:cxn modelId="{2500B8A3-A0FF-4D5E-81EF-289C9C82F6C4}" type="presOf" srcId="{F6FBFC36-C931-48B0-A327-ABAF2ED0E52E}" destId="{C659619D-7A81-45DE-BA72-A39E8D57A91F}" srcOrd="0" destOrd="0" presId="urn:microsoft.com/office/officeart/2005/8/layout/chevron1"/>
    <dgm:cxn modelId="{06CFE8AA-319F-43DE-80D9-B448ACF8BDAC}" type="presOf" srcId="{5C624D85-9124-4357-B16E-77DEF4C5B44A}" destId="{19272D92-5906-4308-B139-E9E8CFA31E21}" srcOrd="0" destOrd="0" presId="urn:microsoft.com/office/officeart/2005/8/layout/chevron1"/>
    <dgm:cxn modelId="{B7014AB1-3CC4-40BA-9ACE-8FF03E144FD2}" type="presOf" srcId="{94D15690-429F-4769-8DAF-F4E5DCD6E1F9}" destId="{7AAD984A-B3DE-4E8A-87BA-CCED6423AF88}" srcOrd="0" destOrd="0" presId="urn:microsoft.com/office/officeart/2005/8/layout/chevron1"/>
    <dgm:cxn modelId="{C59E36D3-C0E6-4F27-915A-CD8AABB65E79}" type="presOf" srcId="{D050FFDE-D935-4B3A-AE2D-2A5B6AA7B635}" destId="{246CC260-A30C-4158-A1FC-A01F23980E3F}" srcOrd="0" destOrd="0" presId="urn:microsoft.com/office/officeart/2005/8/layout/chevron1"/>
    <dgm:cxn modelId="{6F9830E8-7E48-458C-BC2B-1FF210C31905}" srcId="{F6FBFC36-C931-48B0-A327-ABAF2ED0E52E}" destId="{8CFBF4E3-1122-444E-BD44-0796AC25B959}" srcOrd="3" destOrd="0" parTransId="{2DFE287E-D287-444F-B41A-59B1E5DEA6CE}" sibTransId="{FD6A1CBC-17A0-4993-8983-8ADB28AC8BA2}"/>
    <dgm:cxn modelId="{9093CEF2-F8B0-4C5D-89ED-8AF34EF42FC7}" type="presOf" srcId="{7B373140-10E7-4F6C-91B5-C0A1B85AF668}" destId="{91ADFEE0-2256-4A4E-8083-AF8EBE115AB1}" srcOrd="0" destOrd="0" presId="urn:microsoft.com/office/officeart/2005/8/layout/chevron1"/>
    <dgm:cxn modelId="{B44E7373-AB0A-42DE-AD81-5B6A7AF2088D}" type="presParOf" srcId="{C659619D-7A81-45DE-BA72-A39E8D57A91F}" destId="{7AAD984A-B3DE-4E8A-87BA-CCED6423AF88}" srcOrd="0" destOrd="0" presId="urn:microsoft.com/office/officeart/2005/8/layout/chevron1"/>
    <dgm:cxn modelId="{A7F274EF-8DA8-4787-92AE-6CF028DBDCB6}" type="presParOf" srcId="{C659619D-7A81-45DE-BA72-A39E8D57A91F}" destId="{2BAA8CE8-8403-4993-9D71-363EC789F820}" srcOrd="1" destOrd="0" presId="urn:microsoft.com/office/officeart/2005/8/layout/chevron1"/>
    <dgm:cxn modelId="{241C8201-78EF-4C79-847F-5F2164215628}" type="presParOf" srcId="{C659619D-7A81-45DE-BA72-A39E8D57A91F}" destId="{19272D92-5906-4308-B139-E9E8CFA31E21}" srcOrd="2" destOrd="0" presId="urn:microsoft.com/office/officeart/2005/8/layout/chevron1"/>
    <dgm:cxn modelId="{17E8DA7E-B55D-461C-8D75-320A5FE8BE52}" type="presParOf" srcId="{C659619D-7A81-45DE-BA72-A39E8D57A91F}" destId="{1D638CE8-7DC3-4054-B3AF-5339500A92F2}" srcOrd="3" destOrd="0" presId="urn:microsoft.com/office/officeart/2005/8/layout/chevron1"/>
    <dgm:cxn modelId="{13837B78-1B96-48E8-A33C-CE4A363D1DAD}" type="presParOf" srcId="{C659619D-7A81-45DE-BA72-A39E8D57A91F}" destId="{91ADFEE0-2256-4A4E-8083-AF8EBE115AB1}" srcOrd="4" destOrd="0" presId="urn:microsoft.com/office/officeart/2005/8/layout/chevron1"/>
    <dgm:cxn modelId="{27A42EF2-40E7-46FD-A407-02955D53DA65}" type="presParOf" srcId="{C659619D-7A81-45DE-BA72-A39E8D57A91F}" destId="{380DBB39-41C1-47B1-A46E-9899365D10FD}" srcOrd="5" destOrd="0" presId="urn:microsoft.com/office/officeart/2005/8/layout/chevron1"/>
    <dgm:cxn modelId="{B6197F02-1EEA-40F9-BA7B-03FC6CC7F823}" type="presParOf" srcId="{C659619D-7A81-45DE-BA72-A39E8D57A91F}" destId="{1B52A6B2-A755-4155-B55B-CA1A9BBB991F}" srcOrd="6" destOrd="0" presId="urn:microsoft.com/office/officeart/2005/8/layout/chevron1"/>
    <dgm:cxn modelId="{3B58AF3E-F39F-4B63-A333-9FB66C30B652}" type="presParOf" srcId="{C659619D-7A81-45DE-BA72-A39E8D57A91F}" destId="{8CAB48C9-8633-4B58-B94E-712D9DA8556A}" srcOrd="7" destOrd="0" presId="urn:microsoft.com/office/officeart/2005/8/layout/chevron1"/>
    <dgm:cxn modelId="{53B29832-D3F7-4691-951E-DEE79B2D57CF}" type="presParOf" srcId="{C659619D-7A81-45DE-BA72-A39E8D57A91F}" destId="{246CC260-A30C-4158-A1FC-A01F23980E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BFC36-C931-48B0-A327-ABAF2ED0E52E}" type="doc">
      <dgm:prSet loTypeId="urn:microsoft.com/office/officeart/2005/8/layout/chevron1" loCatId="process" qsTypeId="urn:microsoft.com/office/officeart/2005/8/quickstyle/simple1" qsCatId="simple" csTypeId="urn:microsoft.com/office/officeart/2005/8/colors/accent1_2" csCatId="accent1" phldr="1"/>
      <dgm:spPr/>
    </dgm:pt>
    <dgm:pt modelId="{94D15690-429F-4769-8DAF-F4E5DCD6E1F9}">
      <dgm:prSet phldrT="[Text]"/>
      <dgm:spPr/>
      <dgm:t>
        <a:bodyPr/>
        <a:lstStyle/>
        <a:p>
          <a:r>
            <a:rPr lang="en-AU" dirty="0"/>
            <a:t>Novice</a:t>
          </a:r>
        </a:p>
      </dgm:t>
    </dgm:pt>
    <dgm:pt modelId="{C7CD7BE7-1E7D-43B4-8862-1FF16E6A4E03}" type="parTrans" cxnId="{A7AEF675-3745-4AB8-A242-8CA86419776A}">
      <dgm:prSet/>
      <dgm:spPr/>
      <dgm:t>
        <a:bodyPr/>
        <a:lstStyle/>
        <a:p>
          <a:endParaRPr lang="en-AU"/>
        </a:p>
      </dgm:t>
    </dgm:pt>
    <dgm:pt modelId="{A04C57AD-0AEC-4D8A-8709-D05E64DA969B}" type="sibTrans" cxnId="{A7AEF675-3745-4AB8-A242-8CA86419776A}">
      <dgm:prSet/>
      <dgm:spPr/>
      <dgm:t>
        <a:bodyPr/>
        <a:lstStyle/>
        <a:p>
          <a:endParaRPr lang="en-AU"/>
        </a:p>
      </dgm:t>
    </dgm:pt>
    <dgm:pt modelId="{5C624D85-9124-4357-B16E-77DEF4C5B44A}">
      <dgm:prSet phldrT="[Text]"/>
      <dgm:spPr>
        <a:solidFill>
          <a:schemeClr val="accent2"/>
        </a:solidFill>
      </dgm:spPr>
      <dgm:t>
        <a:bodyPr/>
        <a:lstStyle/>
        <a:p>
          <a:r>
            <a:rPr lang="en-AU" dirty="0"/>
            <a:t>Advanced Beginner</a:t>
          </a:r>
        </a:p>
      </dgm:t>
    </dgm:pt>
    <dgm:pt modelId="{2896206A-C532-46A2-AEF1-2C904F6217FF}" type="parTrans" cxnId="{6E043601-791B-46ED-9ECD-BE67BE203147}">
      <dgm:prSet/>
      <dgm:spPr/>
      <dgm:t>
        <a:bodyPr/>
        <a:lstStyle/>
        <a:p>
          <a:endParaRPr lang="en-AU"/>
        </a:p>
      </dgm:t>
    </dgm:pt>
    <dgm:pt modelId="{BA3D3CD4-B2BB-490B-B19F-096D24BC81D8}" type="sibTrans" cxnId="{6E043601-791B-46ED-9ECD-BE67BE203147}">
      <dgm:prSet/>
      <dgm:spPr/>
      <dgm:t>
        <a:bodyPr/>
        <a:lstStyle/>
        <a:p>
          <a:endParaRPr lang="en-AU"/>
        </a:p>
      </dgm:t>
    </dgm:pt>
    <dgm:pt modelId="{7B373140-10E7-4F6C-91B5-C0A1B85AF668}">
      <dgm:prSet phldrT="[Text]"/>
      <dgm:spPr>
        <a:solidFill>
          <a:srgbClr val="00B050"/>
        </a:solidFill>
      </dgm:spPr>
      <dgm:t>
        <a:bodyPr/>
        <a:lstStyle/>
        <a:p>
          <a:r>
            <a:rPr lang="en-AU" dirty="0"/>
            <a:t>Competent</a:t>
          </a:r>
        </a:p>
      </dgm:t>
    </dgm:pt>
    <dgm:pt modelId="{D9691231-AAF7-4330-804A-CAB942EFC55C}" type="parTrans" cxnId="{90A3F8A2-9A43-4BD6-84EF-4DA6E32DD125}">
      <dgm:prSet/>
      <dgm:spPr/>
      <dgm:t>
        <a:bodyPr/>
        <a:lstStyle/>
        <a:p>
          <a:endParaRPr lang="en-AU"/>
        </a:p>
      </dgm:t>
    </dgm:pt>
    <dgm:pt modelId="{51DA027A-1509-45FA-A53B-254AA8829B22}" type="sibTrans" cxnId="{90A3F8A2-9A43-4BD6-84EF-4DA6E32DD125}">
      <dgm:prSet/>
      <dgm:spPr/>
      <dgm:t>
        <a:bodyPr/>
        <a:lstStyle/>
        <a:p>
          <a:endParaRPr lang="en-AU"/>
        </a:p>
      </dgm:t>
    </dgm:pt>
    <dgm:pt modelId="{8CFBF4E3-1122-444E-BD44-0796AC25B959}">
      <dgm:prSet phldrT="[Text]"/>
      <dgm:spPr>
        <a:solidFill>
          <a:srgbClr val="FFC000"/>
        </a:solidFill>
      </dgm:spPr>
      <dgm:t>
        <a:bodyPr/>
        <a:lstStyle/>
        <a:p>
          <a:r>
            <a:rPr lang="en-AU" dirty="0"/>
            <a:t>Proficient</a:t>
          </a:r>
        </a:p>
      </dgm:t>
    </dgm:pt>
    <dgm:pt modelId="{2DFE287E-D287-444F-B41A-59B1E5DEA6CE}" type="parTrans" cxnId="{6F9830E8-7E48-458C-BC2B-1FF210C31905}">
      <dgm:prSet/>
      <dgm:spPr/>
      <dgm:t>
        <a:bodyPr/>
        <a:lstStyle/>
        <a:p>
          <a:endParaRPr lang="en-AU"/>
        </a:p>
      </dgm:t>
    </dgm:pt>
    <dgm:pt modelId="{FD6A1CBC-17A0-4993-8983-8ADB28AC8BA2}" type="sibTrans" cxnId="{6F9830E8-7E48-458C-BC2B-1FF210C31905}">
      <dgm:prSet/>
      <dgm:spPr/>
      <dgm:t>
        <a:bodyPr/>
        <a:lstStyle/>
        <a:p>
          <a:endParaRPr lang="en-AU"/>
        </a:p>
      </dgm:t>
    </dgm:pt>
    <dgm:pt modelId="{D050FFDE-D935-4B3A-AE2D-2A5B6AA7B635}">
      <dgm:prSet phldrT="[Text]"/>
      <dgm:spPr>
        <a:solidFill>
          <a:srgbClr val="C00000"/>
        </a:solidFill>
      </dgm:spPr>
      <dgm:t>
        <a:bodyPr/>
        <a:lstStyle/>
        <a:p>
          <a:r>
            <a:rPr lang="en-AU" dirty="0"/>
            <a:t>Expert</a:t>
          </a:r>
        </a:p>
      </dgm:t>
    </dgm:pt>
    <dgm:pt modelId="{200E84A6-9F3D-4AAD-A3FD-F610BE191020}" type="parTrans" cxnId="{2EA0548E-37D9-48A3-97C2-4E001663081D}">
      <dgm:prSet/>
      <dgm:spPr/>
      <dgm:t>
        <a:bodyPr/>
        <a:lstStyle/>
        <a:p>
          <a:endParaRPr lang="en-AU"/>
        </a:p>
      </dgm:t>
    </dgm:pt>
    <dgm:pt modelId="{79A8945D-B720-4DA7-8A39-260AFE07FE66}" type="sibTrans" cxnId="{2EA0548E-37D9-48A3-97C2-4E001663081D}">
      <dgm:prSet/>
      <dgm:spPr/>
      <dgm:t>
        <a:bodyPr/>
        <a:lstStyle/>
        <a:p>
          <a:endParaRPr lang="en-AU"/>
        </a:p>
      </dgm:t>
    </dgm:pt>
    <dgm:pt modelId="{C659619D-7A81-45DE-BA72-A39E8D57A91F}" type="pres">
      <dgm:prSet presAssocID="{F6FBFC36-C931-48B0-A327-ABAF2ED0E52E}" presName="Name0" presStyleCnt="0">
        <dgm:presLayoutVars>
          <dgm:dir/>
          <dgm:animLvl val="lvl"/>
          <dgm:resizeHandles val="exact"/>
        </dgm:presLayoutVars>
      </dgm:prSet>
      <dgm:spPr/>
    </dgm:pt>
    <dgm:pt modelId="{7AAD984A-B3DE-4E8A-87BA-CCED6423AF88}" type="pres">
      <dgm:prSet presAssocID="{94D15690-429F-4769-8DAF-F4E5DCD6E1F9}" presName="parTxOnly" presStyleLbl="node1" presStyleIdx="0" presStyleCnt="5">
        <dgm:presLayoutVars>
          <dgm:chMax val="0"/>
          <dgm:chPref val="0"/>
          <dgm:bulletEnabled val="1"/>
        </dgm:presLayoutVars>
      </dgm:prSet>
      <dgm:spPr/>
    </dgm:pt>
    <dgm:pt modelId="{2BAA8CE8-8403-4993-9D71-363EC789F820}" type="pres">
      <dgm:prSet presAssocID="{A04C57AD-0AEC-4D8A-8709-D05E64DA969B}" presName="parTxOnlySpace" presStyleCnt="0"/>
      <dgm:spPr/>
    </dgm:pt>
    <dgm:pt modelId="{19272D92-5906-4308-B139-E9E8CFA31E21}" type="pres">
      <dgm:prSet presAssocID="{5C624D85-9124-4357-B16E-77DEF4C5B44A}" presName="parTxOnly" presStyleLbl="node1" presStyleIdx="1" presStyleCnt="5">
        <dgm:presLayoutVars>
          <dgm:chMax val="0"/>
          <dgm:chPref val="0"/>
          <dgm:bulletEnabled val="1"/>
        </dgm:presLayoutVars>
      </dgm:prSet>
      <dgm:spPr/>
    </dgm:pt>
    <dgm:pt modelId="{1D638CE8-7DC3-4054-B3AF-5339500A92F2}" type="pres">
      <dgm:prSet presAssocID="{BA3D3CD4-B2BB-490B-B19F-096D24BC81D8}" presName="parTxOnlySpace" presStyleCnt="0"/>
      <dgm:spPr/>
    </dgm:pt>
    <dgm:pt modelId="{91ADFEE0-2256-4A4E-8083-AF8EBE115AB1}" type="pres">
      <dgm:prSet presAssocID="{7B373140-10E7-4F6C-91B5-C0A1B85AF668}" presName="parTxOnly" presStyleLbl="node1" presStyleIdx="2" presStyleCnt="5">
        <dgm:presLayoutVars>
          <dgm:chMax val="0"/>
          <dgm:chPref val="0"/>
          <dgm:bulletEnabled val="1"/>
        </dgm:presLayoutVars>
      </dgm:prSet>
      <dgm:spPr/>
    </dgm:pt>
    <dgm:pt modelId="{380DBB39-41C1-47B1-A46E-9899365D10FD}" type="pres">
      <dgm:prSet presAssocID="{51DA027A-1509-45FA-A53B-254AA8829B22}" presName="parTxOnlySpace" presStyleCnt="0"/>
      <dgm:spPr/>
    </dgm:pt>
    <dgm:pt modelId="{1B52A6B2-A755-4155-B55B-CA1A9BBB991F}" type="pres">
      <dgm:prSet presAssocID="{8CFBF4E3-1122-444E-BD44-0796AC25B959}" presName="parTxOnly" presStyleLbl="node1" presStyleIdx="3" presStyleCnt="5">
        <dgm:presLayoutVars>
          <dgm:chMax val="0"/>
          <dgm:chPref val="0"/>
          <dgm:bulletEnabled val="1"/>
        </dgm:presLayoutVars>
      </dgm:prSet>
      <dgm:spPr/>
    </dgm:pt>
    <dgm:pt modelId="{8CAB48C9-8633-4B58-B94E-712D9DA8556A}" type="pres">
      <dgm:prSet presAssocID="{FD6A1CBC-17A0-4993-8983-8ADB28AC8BA2}" presName="parTxOnlySpace" presStyleCnt="0"/>
      <dgm:spPr/>
    </dgm:pt>
    <dgm:pt modelId="{246CC260-A30C-4158-A1FC-A01F23980E3F}" type="pres">
      <dgm:prSet presAssocID="{D050FFDE-D935-4B3A-AE2D-2A5B6AA7B635}" presName="parTxOnly" presStyleLbl="node1" presStyleIdx="4" presStyleCnt="5">
        <dgm:presLayoutVars>
          <dgm:chMax val="0"/>
          <dgm:chPref val="0"/>
          <dgm:bulletEnabled val="1"/>
        </dgm:presLayoutVars>
      </dgm:prSet>
      <dgm:spPr/>
    </dgm:pt>
  </dgm:ptLst>
  <dgm:cxnLst>
    <dgm:cxn modelId="{6E043601-791B-46ED-9ECD-BE67BE203147}" srcId="{F6FBFC36-C931-48B0-A327-ABAF2ED0E52E}" destId="{5C624D85-9124-4357-B16E-77DEF4C5B44A}" srcOrd="1" destOrd="0" parTransId="{2896206A-C532-46A2-AEF1-2C904F6217FF}" sibTransId="{BA3D3CD4-B2BB-490B-B19F-096D24BC81D8}"/>
    <dgm:cxn modelId="{10238D26-B683-417B-A642-2AB0B951F807}" type="presOf" srcId="{8CFBF4E3-1122-444E-BD44-0796AC25B959}" destId="{1B52A6B2-A755-4155-B55B-CA1A9BBB991F}" srcOrd="0" destOrd="0" presId="urn:microsoft.com/office/officeart/2005/8/layout/chevron1"/>
    <dgm:cxn modelId="{A7AEF675-3745-4AB8-A242-8CA86419776A}" srcId="{F6FBFC36-C931-48B0-A327-ABAF2ED0E52E}" destId="{94D15690-429F-4769-8DAF-F4E5DCD6E1F9}" srcOrd="0" destOrd="0" parTransId="{C7CD7BE7-1E7D-43B4-8862-1FF16E6A4E03}" sibTransId="{A04C57AD-0AEC-4D8A-8709-D05E64DA969B}"/>
    <dgm:cxn modelId="{2EA0548E-37D9-48A3-97C2-4E001663081D}" srcId="{F6FBFC36-C931-48B0-A327-ABAF2ED0E52E}" destId="{D050FFDE-D935-4B3A-AE2D-2A5B6AA7B635}" srcOrd="4" destOrd="0" parTransId="{200E84A6-9F3D-4AAD-A3FD-F610BE191020}" sibTransId="{79A8945D-B720-4DA7-8A39-260AFE07FE66}"/>
    <dgm:cxn modelId="{90A3F8A2-9A43-4BD6-84EF-4DA6E32DD125}" srcId="{F6FBFC36-C931-48B0-A327-ABAF2ED0E52E}" destId="{7B373140-10E7-4F6C-91B5-C0A1B85AF668}" srcOrd="2" destOrd="0" parTransId="{D9691231-AAF7-4330-804A-CAB942EFC55C}" sibTransId="{51DA027A-1509-45FA-A53B-254AA8829B22}"/>
    <dgm:cxn modelId="{2500B8A3-A0FF-4D5E-81EF-289C9C82F6C4}" type="presOf" srcId="{F6FBFC36-C931-48B0-A327-ABAF2ED0E52E}" destId="{C659619D-7A81-45DE-BA72-A39E8D57A91F}" srcOrd="0" destOrd="0" presId="urn:microsoft.com/office/officeart/2005/8/layout/chevron1"/>
    <dgm:cxn modelId="{06CFE8AA-319F-43DE-80D9-B448ACF8BDAC}" type="presOf" srcId="{5C624D85-9124-4357-B16E-77DEF4C5B44A}" destId="{19272D92-5906-4308-B139-E9E8CFA31E21}" srcOrd="0" destOrd="0" presId="urn:microsoft.com/office/officeart/2005/8/layout/chevron1"/>
    <dgm:cxn modelId="{B7014AB1-3CC4-40BA-9ACE-8FF03E144FD2}" type="presOf" srcId="{94D15690-429F-4769-8DAF-F4E5DCD6E1F9}" destId="{7AAD984A-B3DE-4E8A-87BA-CCED6423AF88}" srcOrd="0" destOrd="0" presId="urn:microsoft.com/office/officeart/2005/8/layout/chevron1"/>
    <dgm:cxn modelId="{C59E36D3-C0E6-4F27-915A-CD8AABB65E79}" type="presOf" srcId="{D050FFDE-D935-4B3A-AE2D-2A5B6AA7B635}" destId="{246CC260-A30C-4158-A1FC-A01F23980E3F}" srcOrd="0" destOrd="0" presId="urn:microsoft.com/office/officeart/2005/8/layout/chevron1"/>
    <dgm:cxn modelId="{6F9830E8-7E48-458C-BC2B-1FF210C31905}" srcId="{F6FBFC36-C931-48B0-A327-ABAF2ED0E52E}" destId="{8CFBF4E3-1122-444E-BD44-0796AC25B959}" srcOrd="3" destOrd="0" parTransId="{2DFE287E-D287-444F-B41A-59B1E5DEA6CE}" sibTransId="{FD6A1CBC-17A0-4993-8983-8ADB28AC8BA2}"/>
    <dgm:cxn modelId="{9093CEF2-F8B0-4C5D-89ED-8AF34EF42FC7}" type="presOf" srcId="{7B373140-10E7-4F6C-91B5-C0A1B85AF668}" destId="{91ADFEE0-2256-4A4E-8083-AF8EBE115AB1}" srcOrd="0" destOrd="0" presId="urn:microsoft.com/office/officeart/2005/8/layout/chevron1"/>
    <dgm:cxn modelId="{B44E7373-AB0A-42DE-AD81-5B6A7AF2088D}" type="presParOf" srcId="{C659619D-7A81-45DE-BA72-A39E8D57A91F}" destId="{7AAD984A-B3DE-4E8A-87BA-CCED6423AF88}" srcOrd="0" destOrd="0" presId="urn:microsoft.com/office/officeart/2005/8/layout/chevron1"/>
    <dgm:cxn modelId="{A7F274EF-8DA8-4787-92AE-6CF028DBDCB6}" type="presParOf" srcId="{C659619D-7A81-45DE-BA72-A39E8D57A91F}" destId="{2BAA8CE8-8403-4993-9D71-363EC789F820}" srcOrd="1" destOrd="0" presId="urn:microsoft.com/office/officeart/2005/8/layout/chevron1"/>
    <dgm:cxn modelId="{241C8201-78EF-4C79-847F-5F2164215628}" type="presParOf" srcId="{C659619D-7A81-45DE-BA72-A39E8D57A91F}" destId="{19272D92-5906-4308-B139-E9E8CFA31E21}" srcOrd="2" destOrd="0" presId="urn:microsoft.com/office/officeart/2005/8/layout/chevron1"/>
    <dgm:cxn modelId="{17E8DA7E-B55D-461C-8D75-320A5FE8BE52}" type="presParOf" srcId="{C659619D-7A81-45DE-BA72-A39E8D57A91F}" destId="{1D638CE8-7DC3-4054-B3AF-5339500A92F2}" srcOrd="3" destOrd="0" presId="urn:microsoft.com/office/officeart/2005/8/layout/chevron1"/>
    <dgm:cxn modelId="{13837B78-1B96-48E8-A33C-CE4A363D1DAD}" type="presParOf" srcId="{C659619D-7A81-45DE-BA72-A39E8D57A91F}" destId="{91ADFEE0-2256-4A4E-8083-AF8EBE115AB1}" srcOrd="4" destOrd="0" presId="urn:microsoft.com/office/officeart/2005/8/layout/chevron1"/>
    <dgm:cxn modelId="{27A42EF2-40E7-46FD-A407-02955D53DA65}" type="presParOf" srcId="{C659619D-7A81-45DE-BA72-A39E8D57A91F}" destId="{380DBB39-41C1-47B1-A46E-9899365D10FD}" srcOrd="5" destOrd="0" presId="urn:microsoft.com/office/officeart/2005/8/layout/chevron1"/>
    <dgm:cxn modelId="{B6197F02-1EEA-40F9-BA7B-03FC6CC7F823}" type="presParOf" srcId="{C659619D-7A81-45DE-BA72-A39E8D57A91F}" destId="{1B52A6B2-A755-4155-B55B-CA1A9BBB991F}" srcOrd="6" destOrd="0" presId="urn:microsoft.com/office/officeart/2005/8/layout/chevron1"/>
    <dgm:cxn modelId="{3B58AF3E-F39F-4B63-A333-9FB66C30B652}" type="presParOf" srcId="{C659619D-7A81-45DE-BA72-A39E8D57A91F}" destId="{8CAB48C9-8633-4B58-B94E-712D9DA8556A}" srcOrd="7" destOrd="0" presId="urn:microsoft.com/office/officeart/2005/8/layout/chevron1"/>
    <dgm:cxn modelId="{53B29832-D3F7-4691-951E-DEE79B2D57CF}" type="presParOf" srcId="{C659619D-7A81-45DE-BA72-A39E8D57A91F}" destId="{246CC260-A30C-4158-A1FC-A01F23980E3F}"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D984A-B3DE-4E8A-87BA-CCED6423AF88}">
      <dsp:nvSpPr>
        <dsp:cNvPr id="0" name=""/>
        <dsp:cNvSpPr/>
      </dsp:nvSpPr>
      <dsp:spPr>
        <a:xfrm>
          <a:off x="2661" y="888087"/>
          <a:ext cx="2368802" cy="9475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Novice</a:t>
          </a:r>
        </a:p>
      </dsp:txBody>
      <dsp:txXfrm>
        <a:off x="476422" y="888087"/>
        <a:ext cx="1421281" cy="947521"/>
      </dsp:txXfrm>
    </dsp:sp>
    <dsp:sp modelId="{19272D92-5906-4308-B139-E9E8CFA31E21}">
      <dsp:nvSpPr>
        <dsp:cNvPr id="0" name=""/>
        <dsp:cNvSpPr/>
      </dsp:nvSpPr>
      <dsp:spPr>
        <a:xfrm>
          <a:off x="2134584" y="888087"/>
          <a:ext cx="2368802" cy="947521"/>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Advanced Beginner</a:t>
          </a:r>
        </a:p>
      </dsp:txBody>
      <dsp:txXfrm>
        <a:off x="2608345" y="888087"/>
        <a:ext cx="1421281" cy="947521"/>
      </dsp:txXfrm>
    </dsp:sp>
    <dsp:sp modelId="{91ADFEE0-2256-4A4E-8083-AF8EBE115AB1}">
      <dsp:nvSpPr>
        <dsp:cNvPr id="0" name=""/>
        <dsp:cNvSpPr/>
      </dsp:nvSpPr>
      <dsp:spPr>
        <a:xfrm>
          <a:off x="4266506" y="888087"/>
          <a:ext cx="2368802" cy="947521"/>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Competent</a:t>
          </a:r>
        </a:p>
      </dsp:txBody>
      <dsp:txXfrm>
        <a:off x="4740267" y="888087"/>
        <a:ext cx="1421281" cy="947521"/>
      </dsp:txXfrm>
    </dsp:sp>
    <dsp:sp modelId="{1B52A6B2-A755-4155-B55B-CA1A9BBB991F}">
      <dsp:nvSpPr>
        <dsp:cNvPr id="0" name=""/>
        <dsp:cNvSpPr/>
      </dsp:nvSpPr>
      <dsp:spPr>
        <a:xfrm>
          <a:off x="6398429" y="888087"/>
          <a:ext cx="2368802" cy="947521"/>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Proficient</a:t>
          </a:r>
        </a:p>
      </dsp:txBody>
      <dsp:txXfrm>
        <a:off x="6872190" y="888087"/>
        <a:ext cx="1421281" cy="947521"/>
      </dsp:txXfrm>
    </dsp:sp>
    <dsp:sp modelId="{246CC260-A30C-4158-A1FC-A01F23980E3F}">
      <dsp:nvSpPr>
        <dsp:cNvPr id="0" name=""/>
        <dsp:cNvSpPr/>
      </dsp:nvSpPr>
      <dsp:spPr>
        <a:xfrm>
          <a:off x="8530351" y="888087"/>
          <a:ext cx="2368802" cy="947521"/>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Expert</a:t>
          </a:r>
        </a:p>
      </dsp:txBody>
      <dsp:txXfrm>
        <a:off x="9004112" y="888087"/>
        <a:ext cx="1421281" cy="947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D984A-B3DE-4E8A-87BA-CCED6423AF88}">
      <dsp:nvSpPr>
        <dsp:cNvPr id="0" name=""/>
        <dsp:cNvSpPr/>
      </dsp:nvSpPr>
      <dsp:spPr>
        <a:xfrm>
          <a:off x="2661" y="888087"/>
          <a:ext cx="2368802" cy="9475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Novice</a:t>
          </a:r>
        </a:p>
      </dsp:txBody>
      <dsp:txXfrm>
        <a:off x="476422" y="888087"/>
        <a:ext cx="1421281" cy="947521"/>
      </dsp:txXfrm>
    </dsp:sp>
    <dsp:sp modelId="{19272D92-5906-4308-B139-E9E8CFA31E21}">
      <dsp:nvSpPr>
        <dsp:cNvPr id="0" name=""/>
        <dsp:cNvSpPr/>
      </dsp:nvSpPr>
      <dsp:spPr>
        <a:xfrm>
          <a:off x="2134584" y="888087"/>
          <a:ext cx="2368802" cy="947521"/>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Advanced Beginner</a:t>
          </a:r>
        </a:p>
      </dsp:txBody>
      <dsp:txXfrm>
        <a:off x="2608345" y="888087"/>
        <a:ext cx="1421281" cy="947521"/>
      </dsp:txXfrm>
    </dsp:sp>
    <dsp:sp modelId="{91ADFEE0-2256-4A4E-8083-AF8EBE115AB1}">
      <dsp:nvSpPr>
        <dsp:cNvPr id="0" name=""/>
        <dsp:cNvSpPr/>
      </dsp:nvSpPr>
      <dsp:spPr>
        <a:xfrm>
          <a:off x="4266506" y="888087"/>
          <a:ext cx="2368802" cy="947521"/>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Competent</a:t>
          </a:r>
        </a:p>
      </dsp:txBody>
      <dsp:txXfrm>
        <a:off x="4740267" y="888087"/>
        <a:ext cx="1421281" cy="947521"/>
      </dsp:txXfrm>
    </dsp:sp>
    <dsp:sp modelId="{1B52A6B2-A755-4155-B55B-CA1A9BBB991F}">
      <dsp:nvSpPr>
        <dsp:cNvPr id="0" name=""/>
        <dsp:cNvSpPr/>
      </dsp:nvSpPr>
      <dsp:spPr>
        <a:xfrm>
          <a:off x="6398429" y="888087"/>
          <a:ext cx="2368802" cy="947521"/>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Proficient</a:t>
          </a:r>
        </a:p>
      </dsp:txBody>
      <dsp:txXfrm>
        <a:off x="6872190" y="888087"/>
        <a:ext cx="1421281" cy="947521"/>
      </dsp:txXfrm>
    </dsp:sp>
    <dsp:sp modelId="{246CC260-A30C-4158-A1FC-A01F23980E3F}">
      <dsp:nvSpPr>
        <dsp:cNvPr id="0" name=""/>
        <dsp:cNvSpPr/>
      </dsp:nvSpPr>
      <dsp:spPr>
        <a:xfrm>
          <a:off x="8530351" y="888087"/>
          <a:ext cx="2368802" cy="947521"/>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AU" sz="2200" kern="1200" dirty="0"/>
            <a:t>Expert</a:t>
          </a:r>
        </a:p>
      </dsp:txBody>
      <dsp:txXfrm>
        <a:off x="9004112" y="888087"/>
        <a:ext cx="1421281" cy="9475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63A39-9EC2-7747-BD6C-30A5A8C64126}" type="datetimeFigureOut">
              <a:rPr lang="en-US" smtClean="0"/>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B3C6D-6566-634B-B261-25E6BE32C2B3}" type="slidenum">
              <a:rPr lang="en-US" smtClean="0"/>
              <a:t>‹#›</a:t>
            </a:fld>
            <a:endParaRPr lang="en-US"/>
          </a:p>
        </p:txBody>
      </p:sp>
    </p:spTree>
    <p:extLst>
      <p:ext uri="{BB962C8B-B14F-4D97-AF65-F5344CB8AC3E}">
        <p14:creationId xmlns:p14="http://schemas.microsoft.com/office/powerpoint/2010/main" val="24298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8B3C6D-6566-634B-B261-25E6BE32C2B3}" type="slidenum">
              <a:rPr lang="en-US" smtClean="0"/>
              <a:t>1</a:t>
            </a:fld>
            <a:endParaRPr lang="en-US"/>
          </a:p>
        </p:txBody>
      </p:sp>
    </p:spTree>
    <p:extLst>
      <p:ext uri="{BB962C8B-B14F-4D97-AF65-F5344CB8AC3E}">
        <p14:creationId xmlns:p14="http://schemas.microsoft.com/office/powerpoint/2010/main" val="176040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notes</a:t>
            </a:r>
          </a:p>
        </p:txBody>
      </p:sp>
      <p:sp>
        <p:nvSpPr>
          <p:cNvPr id="4" name="Slide Number Placeholder 3"/>
          <p:cNvSpPr>
            <a:spLocks noGrp="1"/>
          </p:cNvSpPr>
          <p:nvPr>
            <p:ph type="sldNum" sz="quarter" idx="5"/>
          </p:nvPr>
        </p:nvSpPr>
        <p:spPr/>
        <p:txBody>
          <a:bodyPr/>
          <a:lstStyle/>
          <a:p>
            <a:fld id="{BA8B3C6D-6566-634B-B261-25E6BE32C2B3}" type="slidenum">
              <a:rPr lang="en-US" smtClean="0"/>
              <a:t>10</a:t>
            </a:fld>
            <a:endParaRPr lang="en-US"/>
          </a:p>
        </p:txBody>
      </p:sp>
    </p:spTree>
    <p:extLst>
      <p:ext uri="{BB962C8B-B14F-4D97-AF65-F5344CB8AC3E}">
        <p14:creationId xmlns:p14="http://schemas.microsoft.com/office/powerpoint/2010/main" val="157204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11</a:t>
            </a:fld>
            <a:endParaRPr lang="en-US"/>
          </a:p>
        </p:txBody>
      </p:sp>
    </p:spTree>
    <p:extLst>
      <p:ext uri="{BB962C8B-B14F-4D97-AF65-F5344CB8AC3E}">
        <p14:creationId xmlns:p14="http://schemas.microsoft.com/office/powerpoint/2010/main" val="347853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12</a:t>
            </a:fld>
            <a:endParaRPr lang="en-US"/>
          </a:p>
        </p:txBody>
      </p:sp>
    </p:spTree>
    <p:extLst>
      <p:ext uri="{BB962C8B-B14F-4D97-AF65-F5344CB8AC3E}">
        <p14:creationId xmlns:p14="http://schemas.microsoft.com/office/powerpoint/2010/main" val="298115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13</a:t>
            </a:fld>
            <a:endParaRPr lang="en-US"/>
          </a:p>
        </p:txBody>
      </p:sp>
    </p:spTree>
    <p:extLst>
      <p:ext uri="{BB962C8B-B14F-4D97-AF65-F5344CB8AC3E}">
        <p14:creationId xmlns:p14="http://schemas.microsoft.com/office/powerpoint/2010/main" val="360204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notes </a:t>
            </a:r>
          </a:p>
        </p:txBody>
      </p:sp>
      <p:sp>
        <p:nvSpPr>
          <p:cNvPr id="4" name="Slide Number Placeholder 3"/>
          <p:cNvSpPr>
            <a:spLocks noGrp="1"/>
          </p:cNvSpPr>
          <p:nvPr>
            <p:ph type="sldNum" sz="quarter" idx="5"/>
          </p:nvPr>
        </p:nvSpPr>
        <p:spPr/>
        <p:txBody>
          <a:bodyPr/>
          <a:lstStyle/>
          <a:p>
            <a:fld id="{BA8B3C6D-6566-634B-B261-25E6BE32C2B3}" type="slidenum">
              <a:rPr lang="en-US" smtClean="0"/>
              <a:t>14</a:t>
            </a:fld>
            <a:endParaRPr lang="en-US"/>
          </a:p>
        </p:txBody>
      </p:sp>
    </p:spTree>
    <p:extLst>
      <p:ext uri="{BB962C8B-B14F-4D97-AF65-F5344CB8AC3E}">
        <p14:creationId xmlns:p14="http://schemas.microsoft.com/office/powerpoint/2010/main" val="935921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15</a:t>
            </a:fld>
            <a:endParaRPr lang="en-US"/>
          </a:p>
        </p:txBody>
      </p:sp>
    </p:spTree>
    <p:extLst>
      <p:ext uri="{BB962C8B-B14F-4D97-AF65-F5344CB8AC3E}">
        <p14:creationId xmlns:p14="http://schemas.microsoft.com/office/powerpoint/2010/main" val="2093495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16</a:t>
            </a:fld>
            <a:endParaRPr lang="en-US"/>
          </a:p>
        </p:txBody>
      </p:sp>
    </p:spTree>
    <p:extLst>
      <p:ext uri="{BB962C8B-B14F-4D97-AF65-F5344CB8AC3E}">
        <p14:creationId xmlns:p14="http://schemas.microsoft.com/office/powerpoint/2010/main" val="302693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17</a:t>
            </a:fld>
            <a:endParaRPr lang="en-US"/>
          </a:p>
        </p:txBody>
      </p:sp>
    </p:spTree>
    <p:extLst>
      <p:ext uri="{BB962C8B-B14F-4D97-AF65-F5344CB8AC3E}">
        <p14:creationId xmlns:p14="http://schemas.microsoft.com/office/powerpoint/2010/main" val="44069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18</a:t>
            </a:fld>
            <a:endParaRPr lang="en-US"/>
          </a:p>
        </p:txBody>
      </p:sp>
    </p:spTree>
    <p:extLst>
      <p:ext uri="{BB962C8B-B14F-4D97-AF65-F5344CB8AC3E}">
        <p14:creationId xmlns:p14="http://schemas.microsoft.com/office/powerpoint/2010/main" val="311842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notes</a:t>
            </a:r>
          </a:p>
        </p:txBody>
      </p:sp>
      <p:sp>
        <p:nvSpPr>
          <p:cNvPr id="4" name="Slide Number Placeholder 3"/>
          <p:cNvSpPr>
            <a:spLocks noGrp="1"/>
          </p:cNvSpPr>
          <p:nvPr>
            <p:ph type="sldNum" sz="quarter" idx="5"/>
          </p:nvPr>
        </p:nvSpPr>
        <p:spPr/>
        <p:txBody>
          <a:bodyPr/>
          <a:lstStyle/>
          <a:p>
            <a:fld id="{BA8B3C6D-6566-634B-B261-25E6BE32C2B3}" type="slidenum">
              <a:rPr lang="en-US" smtClean="0"/>
              <a:t>19</a:t>
            </a:fld>
            <a:endParaRPr lang="en-US"/>
          </a:p>
        </p:txBody>
      </p:sp>
    </p:spTree>
    <p:extLst>
      <p:ext uri="{BB962C8B-B14F-4D97-AF65-F5344CB8AC3E}">
        <p14:creationId xmlns:p14="http://schemas.microsoft.com/office/powerpoint/2010/main" val="146413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8B3C6D-6566-634B-B261-25E6BE32C2B3}" type="slidenum">
              <a:rPr lang="en-US" smtClean="0"/>
              <a:t>2</a:t>
            </a:fld>
            <a:endParaRPr lang="en-US"/>
          </a:p>
        </p:txBody>
      </p:sp>
    </p:spTree>
    <p:extLst>
      <p:ext uri="{BB962C8B-B14F-4D97-AF65-F5344CB8AC3E}">
        <p14:creationId xmlns:p14="http://schemas.microsoft.com/office/powerpoint/2010/main" val="3266056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A8B3C6D-6566-634B-B261-25E6BE32C2B3}" type="slidenum">
              <a:rPr lang="en-US" smtClean="0"/>
              <a:t>21</a:t>
            </a:fld>
            <a:endParaRPr lang="en-US"/>
          </a:p>
        </p:txBody>
      </p:sp>
    </p:spTree>
    <p:extLst>
      <p:ext uri="{BB962C8B-B14F-4D97-AF65-F5344CB8AC3E}">
        <p14:creationId xmlns:p14="http://schemas.microsoft.com/office/powerpoint/2010/main" val="241830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AU" dirty="0"/>
              <a:t>See speaker notes </a:t>
            </a:r>
          </a:p>
          <a:p>
            <a:pPr>
              <a:spcBef>
                <a:spcPts val="600"/>
              </a:spcBef>
              <a:spcAft>
                <a:spcPts val="600"/>
              </a:spcAft>
            </a:pPr>
            <a:endParaRPr lang="en-AU" sz="1200" dirty="0"/>
          </a:p>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3</a:t>
            </a:fld>
            <a:endParaRPr lang="en-US"/>
          </a:p>
        </p:txBody>
      </p:sp>
    </p:spTree>
    <p:extLst>
      <p:ext uri="{BB962C8B-B14F-4D97-AF65-F5344CB8AC3E}">
        <p14:creationId xmlns:p14="http://schemas.microsoft.com/office/powerpoint/2010/main" val="137701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See speaker notes</a:t>
            </a:r>
          </a:p>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4</a:t>
            </a:fld>
            <a:endParaRPr lang="en-US"/>
          </a:p>
        </p:txBody>
      </p:sp>
    </p:spTree>
    <p:extLst>
      <p:ext uri="{BB962C8B-B14F-4D97-AF65-F5344CB8AC3E}">
        <p14:creationId xmlns:p14="http://schemas.microsoft.com/office/powerpoint/2010/main" val="424187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speaker notes</a:t>
            </a:r>
          </a:p>
        </p:txBody>
      </p:sp>
      <p:sp>
        <p:nvSpPr>
          <p:cNvPr id="4" name="Slide Number Placeholder 3"/>
          <p:cNvSpPr>
            <a:spLocks noGrp="1"/>
          </p:cNvSpPr>
          <p:nvPr>
            <p:ph type="sldNum" sz="quarter" idx="5"/>
          </p:nvPr>
        </p:nvSpPr>
        <p:spPr/>
        <p:txBody>
          <a:bodyPr/>
          <a:lstStyle/>
          <a:p>
            <a:fld id="{BA8B3C6D-6566-634B-B261-25E6BE32C2B3}" type="slidenum">
              <a:rPr lang="en-US" smtClean="0"/>
              <a:t>5</a:t>
            </a:fld>
            <a:endParaRPr lang="en-US"/>
          </a:p>
        </p:txBody>
      </p:sp>
    </p:spTree>
    <p:extLst>
      <p:ext uri="{BB962C8B-B14F-4D97-AF65-F5344CB8AC3E}">
        <p14:creationId xmlns:p14="http://schemas.microsoft.com/office/powerpoint/2010/main" val="400668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6</a:t>
            </a:fld>
            <a:endParaRPr lang="en-US"/>
          </a:p>
        </p:txBody>
      </p:sp>
    </p:spTree>
    <p:extLst>
      <p:ext uri="{BB962C8B-B14F-4D97-AF65-F5344CB8AC3E}">
        <p14:creationId xmlns:p14="http://schemas.microsoft.com/office/powerpoint/2010/main" val="353917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notes </a:t>
            </a:r>
          </a:p>
        </p:txBody>
      </p:sp>
      <p:sp>
        <p:nvSpPr>
          <p:cNvPr id="4" name="Slide Number Placeholder 3"/>
          <p:cNvSpPr>
            <a:spLocks noGrp="1"/>
          </p:cNvSpPr>
          <p:nvPr>
            <p:ph type="sldNum" sz="quarter" idx="5"/>
          </p:nvPr>
        </p:nvSpPr>
        <p:spPr/>
        <p:txBody>
          <a:bodyPr/>
          <a:lstStyle/>
          <a:p>
            <a:fld id="{BA8B3C6D-6566-634B-B261-25E6BE32C2B3}" type="slidenum">
              <a:rPr lang="en-US" smtClean="0"/>
              <a:t>7</a:t>
            </a:fld>
            <a:endParaRPr lang="en-US"/>
          </a:p>
        </p:txBody>
      </p:sp>
    </p:spTree>
    <p:extLst>
      <p:ext uri="{BB962C8B-B14F-4D97-AF65-F5344CB8AC3E}">
        <p14:creationId xmlns:p14="http://schemas.microsoft.com/office/powerpoint/2010/main" val="307146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8</a:t>
            </a:fld>
            <a:endParaRPr lang="en-US"/>
          </a:p>
        </p:txBody>
      </p:sp>
    </p:spTree>
    <p:extLst>
      <p:ext uri="{BB962C8B-B14F-4D97-AF65-F5344CB8AC3E}">
        <p14:creationId xmlns:p14="http://schemas.microsoft.com/office/powerpoint/2010/main" val="1084512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8B3C6D-6566-634B-B261-25E6BE32C2B3}" type="slidenum">
              <a:rPr lang="en-US" smtClean="0"/>
              <a:t>9</a:t>
            </a:fld>
            <a:endParaRPr lang="en-US"/>
          </a:p>
        </p:txBody>
      </p:sp>
    </p:spTree>
    <p:extLst>
      <p:ext uri="{BB962C8B-B14F-4D97-AF65-F5344CB8AC3E}">
        <p14:creationId xmlns:p14="http://schemas.microsoft.com/office/powerpoint/2010/main" val="405034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1561C7-A2F8-684F-B859-03705CA05A7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916" y="532887"/>
            <a:ext cx="3969676" cy="810137"/>
          </a:xfrm>
          <a:prstGeom prst="rect">
            <a:avLst/>
          </a:prstGeom>
        </p:spPr>
      </p:pic>
      <p:pic>
        <p:nvPicPr>
          <p:cNvPr id="12" name="Picture 11">
            <a:extLst>
              <a:ext uri="{FF2B5EF4-FFF2-40B4-BE49-F238E27FC236}">
                <a16:creationId xmlns:a16="http://schemas.microsoft.com/office/drawing/2014/main" id="{CF66A9A6-43AA-1349-8AD0-23FABF906A6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11367" y="6271149"/>
            <a:ext cx="3454429" cy="238142"/>
          </a:xfrm>
          <a:prstGeom prst="rect">
            <a:avLst/>
          </a:prstGeom>
        </p:spPr>
      </p:pic>
      <p:sp>
        <p:nvSpPr>
          <p:cNvPr id="2" name="Title 1">
            <a:extLst>
              <a:ext uri="{FF2B5EF4-FFF2-40B4-BE49-F238E27FC236}">
                <a16:creationId xmlns:a16="http://schemas.microsoft.com/office/drawing/2014/main" id="{9E96923A-B50F-2A44-9C76-3C9FFD0F8EFB}"/>
              </a:ext>
            </a:extLst>
          </p:cNvPr>
          <p:cNvSpPr>
            <a:spLocks noGrp="1"/>
          </p:cNvSpPr>
          <p:nvPr>
            <p:ph type="ctrTitle"/>
          </p:nvPr>
        </p:nvSpPr>
        <p:spPr>
          <a:xfrm>
            <a:off x="767070" y="1343988"/>
            <a:ext cx="9144000" cy="2165973"/>
          </a:xfrm>
        </p:spPr>
        <p:txBody>
          <a:bodyPr lIns="0" anchor="b"/>
          <a:lstStyle>
            <a:lvl1pPr algn="l">
              <a:defRPr sz="6000" spc="-50" baseline="0"/>
            </a:lvl1pPr>
          </a:lstStyle>
          <a:p>
            <a:r>
              <a:rPr lang="en-US"/>
              <a:t>Click to edit Master title style</a:t>
            </a:r>
          </a:p>
        </p:txBody>
      </p:sp>
      <p:sp>
        <p:nvSpPr>
          <p:cNvPr id="3" name="Subtitle 2">
            <a:extLst>
              <a:ext uri="{FF2B5EF4-FFF2-40B4-BE49-F238E27FC236}">
                <a16:creationId xmlns:a16="http://schemas.microsoft.com/office/drawing/2014/main" id="{6AB50290-CA83-1F4F-905C-EBE9354CA951}"/>
              </a:ext>
            </a:extLst>
          </p:cNvPr>
          <p:cNvSpPr>
            <a:spLocks noGrp="1"/>
          </p:cNvSpPr>
          <p:nvPr>
            <p:ph type="subTitle" idx="1"/>
          </p:nvPr>
        </p:nvSpPr>
        <p:spPr>
          <a:xfrm>
            <a:off x="767070" y="3602038"/>
            <a:ext cx="7544451" cy="912812"/>
          </a:xfrm>
        </p:spPr>
        <p:txBody>
          <a:bodyPr lIns="0"/>
          <a:lstStyle>
            <a:lvl1pPr marL="0" indent="0" algn="l">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E13CC7-FA84-5249-B18B-5A3E8CCE94F4}"/>
              </a:ext>
            </a:extLst>
          </p:cNvPr>
          <p:cNvSpPr>
            <a:spLocks noGrp="1"/>
          </p:cNvSpPr>
          <p:nvPr>
            <p:ph type="dt" sz="half" idx="10"/>
          </p:nvPr>
        </p:nvSpPr>
        <p:spPr>
          <a:xfrm>
            <a:off x="767070" y="6356350"/>
            <a:ext cx="2743200" cy="365125"/>
          </a:xfrm>
        </p:spPr>
        <p:txBody>
          <a:bodyPr lIns="0"/>
          <a:lstStyle/>
          <a:p>
            <a:fld id="{0352A42B-78AF-8D4D-94A5-85285646B5D9}" type="datetimeFigureOut">
              <a:rPr lang="en-US" smtClean="0"/>
              <a:t>4/4/2022</a:t>
            </a:fld>
            <a:endParaRPr lang="en-US"/>
          </a:p>
        </p:txBody>
      </p:sp>
      <p:sp>
        <p:nvSpPr>
          <p:cNvPr id="21" name="Text Placeholder 20">
            <a:extLst>
              <a:ext uri="{FF2B5EF4-FFF2-40B4-BE49-F238E27FC236}">
                <a16:creationId xmlns:a16="http://schemas.microsoft.com/office/drawing/2014/main" id="{89993145-E805-8048-89C8-948B8319753A}"/>
              </a:ext>
            </a:extLst>
          </p:cNvPr>
          <p:cNvSpPr>
            <a:spLocks noGrp="1"/>
          </p:cNvSpPr>
          <p:nvPr>
            <p:ph type="body" sz="quarter" idx="11"/>
          </p:nvPr>
        </p:nvSpPr>
        <p:spPr>
          <a:xfrm>
            <a:off x="766916" y="4714875"/>
            <a:ext cx="5819775" cy="542925"/>
          </a:xfrm>
        </p:spPr>
        <p:txBody>
          <a:bodyPr lIns="0" anchor="b"/>
          <a:lstStyle>
            <a:lvl1pPr marL="0" indent="0">
              <a:buNone/>
              <a:defRPr b="1" i="0">
                <a:solidFill>
                  <a:schemeClr val="bg2">
                    <a:lumMod val="50000"/>
                  </a:schemeClr>
                </a:solidFill>
                <a:latin typeface="Fira Sans" panose="020B0503050000020004" pitchFamily="34" charset="0"/>
              </a:defRPr>
            </a:lvl1pPr>
          </a:lstStyle>
          <a:p>
            <a:pPr lvl="0"/>
            <a:r>
              <a:rPr lang="en-US"/>
              <a:t>Edit Master text styles</a:t>
            </a:r>
          </a:p>
        </p:txBody>
      </p:sp>
      <p:sp>
        <p:nvSpPr>
          <p:cNvPr id="23" name="Text Placeholder 22">
            <a:extLst>
              <a:ext uri="{FF2B5EF4-FFF2-40B4-BE49-F238E27FC236}">
                <a16:creationId xmlns:a16="http://schemas.microsoft.com/office/drawing/2014/main" id="{E0351F6B-787D-2E4D-AFF5-594834FF4360}"/>
              </a:ext>
            </a:extLst>
          </p:cNvPr>
          <p:cNvSpPr>
            <a:spLocks noGrp="1"/>
          </p:cNvSpPr>
          <p:nvPr>
            <p:ph type="body" sz="quarter" idx="12"/>
          </p:nvPr>
        </p:nvSpPr>
        <p:spPr>
          <a:xfrm>
            <a:off x="766763" y="5280024"/>
            <a:ext cx="4233862" cy="792163"/>
          </a:xfrm>
        </p:spPr>
        <p:txBody>
          <a:bodyPr lIns="0" tIns="0">
            <a:normAutofit/>
          </a:bodyPr>
          <a:lstStyle>
            <a:lvl1pPr marL="0" indent="0">
              <a:buNone/>
              <a:defRPr sz="2000">
                <a:solidFill>
                  <a:schemeClr val="tx1">
                    <a:lumMod val="40000"/>
                    <a:lumOff val="60000"/>
                  </a:schemeClr>
                </a:solidFill>
              </a:defRPr>
            </a:lvl1pPr>
          </a:lstStyle>
          <a:p>
            <a:pPr lvl="0"/>
            <a:r>
              <a:rPr lang="en-US"/>
              <a:t>Edit Master text styles</a:t>
            </a:r>
          </a:p>
        </p:txBody>
      </p:sp>
    </p:spTree>
    <p:extLst>
      <p:ext uri="{BB962C8B-B14F-4D97-AF65-F5344CB8AC3E}">
        <p14:creationId xmlns:p14="http://schemas.microsoft.com/office/powerpoint/2010/main" val="395479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4/04/2022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2115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4/04/2022</a:t>
            </a:fld>
            <a:endParaRPr lang="en-AU"/>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06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4/04/2022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640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3">
                    <a:lumMod val="40000"/>
                    <a:lumOff val="60000"/>
                  </a:schemeClr>
                </a:solidFill>
              </a:defRPr>
            </a:lvl1pPr>
          </a:lstStyle>
          <a:p>
            <a:fld id="{1914ADBB-9B2F-49DA-AF6D-BE3F02D08A96}" type="datetimeFigureOut">
              <a:rPr lang="en-AU" smtClean="0"/>
              <a:pPr/>
              <a:t>4/04/2022</a:t>
            </a:fld>
            <a:endParaRPr lang="en-AU"/>
          </a:p>
        </p:txBody>
      </p:sp>
      <p:sp>
        <p:nvSpPr>
          <p:cNvPr id="5" name="Footer Placeholder 4"/>
          <p:cNvSpPr>
            <a:spLocks noGrp="1"/>
          </p:cNvSpPr>
          <p:nvPr>
            <p:ph type="ftr" sz="quarter" idx="11"/>
          </p:nvPr>
        </p:nvSpPr>
        <p:spPr/>
        <p:txBody>
          <a:bodyPr/>
          <a:lstStyle>
            <a:lvl1pPr>
              <a:defRPr>
                <a:solidFill>
                  <a:schemeClr val="accent3">
                    <a:lumMod val="40000"/>
                    <a:lumOff val="6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3">
                    <a:lumMod val="40000"/>
                    <a:lumOff val="6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3">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521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4/04/2022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3">
                    <a:lumMod val="40000"/>
                    <a:lumOff val="6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4449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accent2">
                    <a:lumMod val="20000"/>
                    <a:lumOff val="80000"/>
                  </a:schemeClr>
                </a:solidFill>
              </a:defRPr>
            </a:lvl1pPr>
          </a:lstStyle>
          <a:p>
            <a:fld id="{1914ADBB-9B2F-49DA-AF6D-BE3F02D08A96}" type="datetimeFigureOut">
              <a:rPr lang="en-AU" smtClean="0"/>
              <a:pPr/>
              <a:t>4/04/2022</a:t>
            </a:fld>
            <a:endParaRPr lang="en-AU"/>
          </a:p>
        </p:txBody>
      </p:sp>
      <p:sp>
        <p:nvSpPr>
          <p:cNvPr id="5" name="Footer Placeholder 4"/>
          <p:cNvSpPr>
            <a:spLocks noGrp="1"/>
          </p:cNvSpPr>
          <p:nvPr>
            <p:ph type="ftr" sz="quarter" idx="11"/>
          </p:nvPr>
        </p:nvSpPr>
        <p:spPr/>
        <p:txBody>
          <a:bodyPr/>
          <a:lstStyle>
            <a:lvl1pPr>
              <a:defRPr>
                <a:solidFill>
                  <a:schemeClr val="accent2">
                    <a:lumMod val="20000"/>
                    <a:lumOff val="80000"/>
                  </a:schemeClr>
                </a:solidFill>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accent2">
                    <a:lumMod val="20000"/>
                    <a:lumOff val="80000"/>
                  </a:schemeClr>
                </a:solidFill>
              </a:defRPr>
            </a:lvl1pPr>
          </a:lstStyle>
          <a:p>
            <a:fld id="{0A1DFEB5-E876-410F-91D8-857A6666802B}" type="slidenum">
              <a:rPr lang="en-AU" smtClean="0"/>
              <a:pPr/>
              <a:t>‹#›</a:t>
            </a:fld>
            <a:endParaRPr lang="en-AU"/>
          </a:p>
        </p:txBody>
      </p:sp>
      <p:sp>
        <p:nvSpPr>
          <p:cNvPr id="7" name="Title 1">
            <a:extLst>
              <a:ext uri="{FF2B5EF4-FFF2-40B4-BE49-F238E27FC236}">
                <a16:creationId xmlns:a16="http://schemas.microsoft.com/office/drawing/2014/main" id="{D87C4289-805A-AA47-A853-BE2F19084539}"/>
              </a:ext>
            </a:extLst>
          </p:cNvPr>
          <p:cNvSpPr>
            <a:spLocks noGrp="1"/>
          </p:cNvSpPr>
          <p:nvPr>
            <p:ph type="title"/>
          </p:nvPr>
        </p:nvSpPr>
        <p:spPr>
          <a:xfrm>
            <a:off x="1233487" y="947084"/>
            <a:ext cx="9725026" cy="2852737"/>
          </a:xfrm>
        </p:spPr>
        <p:txBody>
          <a:bodyPr anchor="b"/>
          <a:lstStyle>
            <a:lvl1pPr algn="ctr">
              <a:defRPr sz="60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1233487" y="3826809"/>
            <a:ext cx="9725026" cy="1500187"/>
          </a:xfrm>
        </p:spPr>
        <p:txBody>
          <a:bodyPr>
            <a:normAutofit/>
          </a:bodyPr>
          <a:lstStyle>
            <a:lvl1pPr marL="0" indent="0" algn="ctr">
              <a:buNone/>
              <a:defRPr sz="32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604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14ADBB-9B2F-49DA-AF6D-BE3F02D08A96}" type="datetimeFigureOut">
              <a:rPr lang="en-AU" smtClean="0"/>
              <a:pPr/>
              <a:t>4/04/2022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A1DFEB5-E876-410F-91D8-857A6666802B}" type="slidenum">
              <a:rPr lang="en-AU" smtClean="0"/>
              <a:pPr/>
              <a:t>‹#›</a:t>
            </a:fld>
            <a:endParaRPr lang="en-AU"/>
          </a:p>
        </p:txBody>
      </p:sp>
      <p:sp>
        <p:nvSpPr>
          <p:cNvPr id="6" name="Title 1">
            <a:extLst>
              <a:ext uri="{FF2B5EF4-FFF2-40B4-BE49-F238E27FC236}">
                <a16:creationId xmlns:a16="http://schemas.microsoft.com/office/drawing/2014/main" id="{D87C4289-805A-AA47-A853-BE2F19084539}"/>
              </a:ext>
            </a:extLst>
          </p:cNvPr>
          <p:cNvSpPr>
            <a:spLocks noGrp="1"/>
          </p:cNvSpPr>
          <p:nvPr>
            <p:ph type="title"/>
          </p:nvPr>
        </p:nvSpPr>
        <p:spPr>
          <a:xfrm>
            <a:off x="878681" y="800100"/>
            <a:ext cx="10434638" cy="3744865"/>
          </a:xfrm>
        </p:spPr>
        <p:txBody>
          <a:bodyPr anchor="b">
            <a:normAutofit/>
          </a:bodyPr>
          <a:lstStyle>
            <a:lvl1pPr marL="177800" indent="-177800" algn="l">
              <a:tabLst/>
              <a:defRPr sz="5400" b="1" i="0" spc="-50" baseline="0">
                <a:solidFill>
                  <a:schemeClr val="bg1"/>
                </a:solidFill>
                <a:latin typeface="Poppins" pitchFamily="2" charset="77"/>
                <a:cs typeface="Poppins" pitchFamily="2" charset="77"/>
              </a:defRPr>
            </a:lvl1pPr>
          </a:lstStyle>
          <a:p>
            <a:r>
              <a:rPr lang="en-US"/>
              <a:t>Click to edit Master title style</a:t>
            </a:r>
          </a:p>
        </p:txBody>
      </p:sp>
      <p:sp>
        <p:nvSpPr>
          <p:cNvPr id="7" name="Text Placeholder 2">
            <a:extLst>
              <a:ext uri="{FF2B5EF4-FFF2-40B4-BE49-F238E27FC236}">
                <a16:creationId xmlns:a16="http://schemas.microsoft.com/office/drawing/2014/main" id="{DCB03389-0927-934A-91E4-ADD7A44B22FF}"/>
              </a:ext>
            </a:extLst>
          </p:cNvPr>
          <p:cNvSpPr>
            <a:spLocks noGrp="1"/>
          </p:cNvSpPr>
          <p:nvPr>
            <p:ph type="body" idx="1"/>
          </p:nvPr>
        </p:nvSpPr>
        <p:spPr>
          <a:xfrm>
            <a:off x="878681" y="5034249"/>
            <a:ext cx="10434638" cy="797345"/>
          </a:xfrm>
        </p:spPr>
        <p:txBody>
          <a:bodyPr>
            <a:normAutofit/>
          </a:bodyPr>
          <a:lstStyle>
            <a:lvl1pPr marL="0" indent="0" algn="l">
              <a:buNone/>
              <a:defRPr sz="3200" b="0" i="0">
                <a:solidFill>
                  <a:schemeClr val="accent2">
                    <a:lumMod val="20000"/>
                    <a:lumOff val="80000"/>
                  </a:schemeClr>
                </a:solidFill>
                <a:latin typeface="Fira Sans" panose="020B05030500000200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776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8BD938-D3F1-3D4F-8556-7DE2BE2E5695}"/>
              </a:ext>
            </a:extLst>
          </p:cNvPr>
          <p:cNvSpPr>
            <a:spLocks noGrp="1"/>
          </p:cNvSpPr>
          <p:nvPr>
            <p:ph type="ctrTitle"/>
          </p:nvPr>
        </p:nvSpPr>
        <p:spPr>
          <a:xfrm>
            <a:off x="767070" y="1343988"/>
            <a:ext cx="9144000" cy="2165973"/>
          </a:xfrm>
        </p:spPr>
        <p:txBody>
          <a:bodyPr lIns="0"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9FB1F58-865F-5D4E-A0B2-841CF9679107}"/>
              </a:ext>
            </a:extLst>
          </p:cNvPr>
          <p:cNvSpPr>
            <a:spLocks noGrp="1"/>
          </p:cNvSpPr>
          <p:nvPr>
            <p:ph type="subTitle" idx="1"/>
          </p:nvPr>
        </p:nvSpPr>
        <p:spPr>
          <a:xfrm>
            <a:off x="767070" y="3602038"/>
            <a:ext cx="7850522" cy="1655762"/>
          </a:xfrm>
          <a:prstGeom prst="rect">
            <a:avLst/>
          </a:prstGeo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89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lgn="ctr">
              <a:defRPr/>
            </a:lvl1p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4/04/2022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5631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D4C762F-CA59-49E8-B588-821B631C7A3E}" type="datetimeFigureOut">
              <a:rPr lang="en-AU" smtClean="0"/>
              <a:t>4/04/2022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9921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C762F-CA59-49E8-B588-821B631C7A3E}" type="datetimeFigureOut">
              <a:rPr lang="en-AU" smtClean="0"/>
              <a:t>4/04/2022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49449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77826" y="1600200"/>
            <a:ext cx="55969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85211" y="1600200"/>
            <a:ext cx="5497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D4C762F-CA59-49E8-B588-821B631C7A3E}" type="datetimeFigureOut">
              <a:rPr lang="en-AU" smtClean="0"/>
              <a:t>4/04/2022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12203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277826" y="1535113"/>
            <a:ext cx="57181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7826" y="2174875"/>
            <a:ext cx="57181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D4C762F-CA59-49E8-B588-821B631C7A3E}" type="datetimeFigureOut">
              <a:rPr lang="en-AU" smtClean="0"/>
              <a:t>4/04/2022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3842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D4C762F-CA59-49E8-B588-821B631C7A3E}" type="datetimeFigureOut">
              <a:rPr lang="en-AU" smtClean="0"/>
              <a:t>4/04/2022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8093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C762F-CA59-49E8-B588-821B631C7A3E}" type="datetimeFigureOut">
              <a:rPr lang="en-AU" smtClean="0"/>
              <a:t>4/04/2022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1092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C762F-CA59-49E8-B588-821B631C7A3E}" type="datetimeFigureOut">
              <a:rPr lang="en-AU" smtClean="0"/>
              <a:t>4/04/2022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26284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643844DF-4E0B-3544-9922-8EB56AE67EB8}"/>
              </a:ext>
            </a:extLst>
          </p:cNvPr>
          <p:cNvSpPr/>
          <p:nvPr userDrawn="1"/>
        </p:nvSpPr>
        <p:spPr>
          <a:xfrm flipH="1">
            <a:off x="3764280" y="2736680"/>
            <a:ext cx="8427720" cy="4121320"/>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stretch>
            <a:fillRect/>
          </a:stretch>
        </p:blipFill>
        <p:spPr>
          <a:xfrm>
            <a:off x="6989703" y="3212793"/>
            <a:ext cx="5202297" cy="3641607"/>
          </a:xfrm>
          <a:prstGeom prst="rect">
            <a:avLst/>
          </a:prstGeom>
        </p:spPr>
      </p:pic>
      <p:pic>
        <p:nvPicPr>
          <p:cNvPr id="8" name="Picture 7">
            <a:extLst>
              <a:ext uri="{FF2B5EF4-FFF2-40B4-BE49-F238E27FC236}">
                <a16:creationId xmlns:a16="http://schemas.microsoft.com/office/drawing/2014/main" id="{CF66A9A6-43AA-1349-8AD0-23FABF906A65}"/>
              </a:ext>
            </a:extLst>
          </p:cNvPr>
          <p:cNvPicPr>
            <a:picLocks noChangeAspect="1"/>
          </p:cNvPicPr>
          <p:nvPr userDrawn="1"/>
        </p:nvPicPr>
        <p:blipFill>
          <a:blip r:embed="rId4"/>
          <a:stretch>
            <a:fillRect/>
          </a:stretch>
        </p:blipFill>
        <p:spPr>
          <a:xfrm>
            <a:off x="8311367" y="6271243"/>
            <a:ext cx="3454429" cy="237953"/>
          </a:xfrm>
          <a:prstGeom prst="rect">
            <a:avLst/>
          </a:prstGeom>
        </p:spPr>
      </p:pic>
      <p:sp>
        <p:nvSpPr>
          <p:cNvPr id="2" name="Title Placeholder 1">
            <a:extLst>
              <a:ext uri="{FF2B5EF4-FFF2-40B4-BE49-F238E27FC236}">
                <a16:creationId xmlns:a16="http://schemas.microsoft.com/office/drawing/2014/main"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1BD145-B6AE-9B45-8E40-2E6CCAD25E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4C053-46DF-1E43-AC20-586C2EC185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Fira Sans ExtraBold" panose="020B0503050000020004" pitchFamily="34" charset="0"/>
              </a:defRPr>
            </a:lvl1pPr>
          </a:lstStyle>
          <a:p>
            <a:fld id="{0352A42B-78AF-8D4D-94A5-85285646B5D9}" type="datetimeFigureOut">
              <a:rPr lang="en-US" smtClean="0"/>
              <a:pPr/>
              <a:t>4/4/2022</a:t>
            </a:fld>
            <a:endParaRPr lang="en-US"/>
          </a:p>
        </p:txBody>
      </p:sp>
      <p:sp>
        <p:nvSpPr>
          <p:cNvPr id="12" name="Rectangle 11">
            <a:extLst>
              <a:ext uri="{FF2B5EF4-FFF2-40B4-BE49-F238E27FC236}">
                <a16:creationId xmlns:a16="http://schemas.microsoft.com/office/drawing/2014/main" id="{FFD59D8F-D370-3847-9360-24C49228DF77}"/>
              </a:ext>
            </a:extLst>
          </p:cNvPr>
          <p:cNvSpPr/>
          <p:nvPr userDrawn="1"/>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2314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spc="-15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0" baseline="0">
          <a:solidFill>
            <a:schemeClr val="tx1"/>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0">
          <a:solidFill>
            <a:schemeClr val="tx1"/>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0">
          <a:solidFill>
            <a:schemeClr val="tx1"/>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60F1E91D-5DA8-9746-970C-5CBFB20C5755}"/>
              </a:ext>
            </a:extLst>
          </p:cNvPr>
          <p:cNvSpPr/>
          <p:nvPr userDrawn="1"/>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469082-63E2-2742-AF39-91BB6A3B01A0}"/>
              </a:ext>
            </a:extLst>
          </p:cNvPr>
          <p:cNvSpPr/>
          <p:nvPr userDrawn="1"/>
        </p:nvSpPr>
        <p:spPr>
          <a:xfrm>
            <a:off x="0" y="0"/>
            <a:ext cx="12192000" cy="91758"/>
          </a:xfrm>
          <a:prstGeom prst="rect">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91758"/>
            <a:ext cx="11304574" cy="1143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tx1">
                    <a:tint val="75000"/>
                  </a:schemeClr>
                </a:solidFill>
                <a:latin typeface="Fira Sans" panose="020B0604020202020204" charset="0"/>
              </a:defRPr>
            </a:lvl1pPr>
          </a:lstStyle>
          <a:p>
            <a:fld id="{AD4C762F-CA59-49E8-B588-821B631C7A3E}" type="datetimeFigureOut">
              <a:rPr lang="en-AU" smtClean="0"/>
              <a:pPr/>
              <a:t>4/04/2022</a:t>
            </a:fld>
            <a:endParaRPr lang="en-AU"/>
          </a:p>
        </p:txBody>
      </p:sp>
      <p:sp>
        <p:nvSpPr>
          <p:cNvPr id="5" name="Footer Placeholder 4"/>
          <p:cNvSpPr>
            <a:spLocks noGrp="1"/>
          </p:cNvSpPr>
          <p:nvPr>
            <p:ph type="ftr" sz="quarter" idx="3"/>
          </p:nvPr>
        </p:nvSpPr>
        <p:spPr>
          <a:xfrm>
            <a:off x="1747880" y="6356350"/>
            <a:ext cx="6934873" cy="365125"/>
          </a:xfrm>
          <a:prstGeom prst="rect">
            <a:avLst/>
          </a:prstGeom>
        </p:spPr>
        <p:txBody>
          <a:bodyPr vert="horz" lIns="91440" tIns="45720" rIns="91440" bIns="45720" rtlCol="0" anchor="ctr"/>
          <a:lstStyle>
            <a:lvl1pPr algn="ctr">
              <a:defRPr sz="1200" b="1">
                <a:solidFill>
                  <a:schemeClr val="tx1">
                    <a:tint val="75000"/>
                  </a:schemeClr>
                </a:solidFill>
                <a:latin typeface="Fira Sans" panose="020B0604020202020204" charset="0"/>
              </a:defRPr>
            </a:lvl1pPr>
          </a:lstStyle>
          <a:p>
            <a:endParaRPr lang="en-AU"/>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tx1">
                    <a:tint val="75000"/>
                  </a:schemeClr>
                </a:solidFill>
                <a:latin typeface="Fira Sans" panose="020B0604020202020204" charset="0"/>
              </a:defRPr>
            </a:lvl1pPr>
          </a:lstStyle>
          <a:p>
            <a:fld id="{9094B4EA-4D9F-48E4-A7D5-A43E4F5E8708}" type="slidenum">
              <a:rPr lang="en-AU" smtClean="0"/>
              <a:pPr/>
              <a:t>‹#›</a:t>
            </a:fld>
            <a:endParaRPr lang="en-AU"/>
          </a:p>
        </p:txBody>
      </p:sp>
      <p:pic>
        <p:nvPicPr>
          <p:cNvPr id="8" name="Picture 7">
            <a:extLst>
              <a:ext uri="{FF2B5EF4-FFF2-40B4-BE49-F238E27FC236}">
                <a16:creationId xmlns:a16="http://schemas.microsoft.com/office/drawing/2014/main" id="{FD9CDF7B-6094-D341-91FD-53AA2397D9EC}"/>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40148418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p:titleStyle>
    <p:body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F75C0"/>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4"/>
          <a:stretch>
            <a:fillRect/>
          </a:stretch>
        </p:blipFill>
        <p:spPr>
          <a:xfrm>
            <a:off x="3847392" y="1501629"/>
            <a:ext cx="8339184" cy="5356371"/>
          </a:xfrm>
          <a:prstGeom prst="rect">
            <a:avLst/>
          </a:prstGeom>
        </p:spPr>
      </p:pic>
      <p:sp>
        <p:nvSpPr>
          <p:cNvPr id="10" name="Right Triangle 9">
            <a:extLst>
              <a:ext uri="{FF2B5EF4-FFF2-40B4-BE49-F238E27FC236}">
                <a16:creationId xmlns:a16="http://schemas.microsoft.com/office/drawing/2014/main" id="{EEDF4D98-E277-7349-8057-8A7000E9D316}"/>
              </a:ext>
            </a:extLst>
          </p:cNvPr>
          <p:cNvSpPr/>
          <p:nvPr userDrawn="1"/>
        </p:nvSpPr>
        <p:spPr>
          <a:xfrm flipH="1">
            <a:off x="9601200" y="5591048"/>
            <a:ext cx="2590800" cy="1266952"/>
          </a:xfrm>
          <a:prstGeom prst="rtTriangle">
            <a:avLst/>
          </a:prstGeom>
          <a:solidFill>
            <a:srgbClr val="223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4/04/2022</a:t>
            </a:fld>
            <a:endParaRPr lang="en-AU"/>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a:p>
        </p:txBody>
      </p:sp>
      <p:pic>
        <p:nvPicPr>
          <p:cNvPr id="11" name="Picture 10">
            <a:extLst>
              <a:ext uri="{FF2B5EF4-FFF2-40B4-BE49-F238E27FC236}">
                <a16:creationId xmlns:a16="http://schemas.microsoft.com/office/drawing/2014/main" id="{31F13723-5348-A140-A426-CB286BCB9C8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3657346065"/>
      </p:ext>
    </p:extLst>
  </p:cSld>
  <p:clrMap bg1="lt1" tx1="dk1" bg2="lt2" tx2="dk2" accent1="accent1" accent2="accent2" accent3="accent3" accent4="accent4" accent5="accent5" accent6="accent6" hlink="hlink" folHlink="folHlink"/>
  <p:sldLayoutIdLst>
    <p:sldLayoutId id="2147483673" r:id="rId1"/>
    <p:sldLayoutId id="2147483676"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4"/>
          <a:stretch>
            <a:fillRect/>
          </a:stretch>
        </p:blipFill>
        <p:spPr>
          <a:xfrm>
            <a:off x="3847392" y="1501629"/>
            <a:ext cx="8339184" cy="5356371"/>
          </a:xfrm>
          <a:prstGeom prst="rect">
            <a:avLst/>
          </a:prstGeom>
        </p:spPr>
      </p:pic>
      <p:sp>
        <p:nvSpPr>
          <p:cNvPr id="11" name="Right Triangle 10">
            <a:extLst>
              <a:ext uri="{FF2B5EF4-FFF2-40B4-BE49-F238E27FC236}">
                <a16:creationId xmlns:a16="http://schemas.microsoft.com/office/drawing/2014/main" id="{FA148A24-A711-F146-846F-2079683E28A9}"/>
              </a:ext>
            </a:extLst>
          </p:cNvPr>
          <p:cNvSpPr/>
          <p:nvPr userDrawn="1"/>
        </p:nvSpPr>
        <p:spPr>
          <a:xfrm flipH="1">
            <a:off x="9601200" y="5591048"/>
            <a:ext cx="2590800" cy="1266952"/>
          </a:xfrm>
          <a:prstGeom prst="rtTriangle">
            <a:avLst/>
          </a:prstGeom>
          <a:solidFill>
            <a:srgbClr val="0A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3">
                    <a:lumMod val="40000"/>
                    <a:lumOff val="60000"/>
                  </a:schemeClr>
                </a:solidFill>
                <a:latin typeface="Fira Sans" panose="020B0604020202020204" charset="0"/>
              </a:defRPr>
            </a:lvl1pPr>
          </a:lstStyle>
          <a:p>
            <a:fld id="{1914ADBB-9B2F-49DA-AF6D-BE3F02D08A96}" type="datetimeFigureOut">
              <a:rPr lang="en-AU" smtClean="0"/>
              <a:pPr/>
              <a:t>4/04/2022</a:t>
            </a:fld>
            <a:endParaRPr lang="en-AU"/>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3">
                    <a:lumMod val="40000"/>
                    <a:lumOff val="60000"/>
                  </a:schemeClr>
                </a:solidFill>
                <a:latin typeface="Fira Sans" panose="020B0604020202020204" charset="0"/>
              </a:defRPr>
            </a:lvl1pPr>
          </a:lstStyle>
          <a:p>
            <a:endParaRPr lang="en-AU"/>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3">
                    <a:lumMod val="40000"/>
                    <a:lumOff val="60000"/>
                  </a:schemeClr>
                </a:solidFill>
                <a:latin typeface="Fira Sans" panose="020B0604020202020204" charset="0"/>
              </a:defRPr>
            </a:lvl1pPr>
          </a:lstStyle>
          <a:p>
            <a:fld id="{0A1DFEB5-E876-410F-91D8-857A6666802B}" type="slidenum">
              <a:rPr lang="en-AU" smtClean="0"/>
              <a:pPr/>
              <a:t>‹#›</a:t>
            </a:fld>
            <a:endParaRPr lang="en-AU"/>
          </a:p>
        </p:txBody>
      </p:sp>
      <p:pic>
        <p:nvPicPr>
          <p:cNvPr id="13" name="Picture 12">
            <a:extLst>
              <a:ext uri="{FF2B5EF4-FFF2-40B4-BE49-F238E27FC236}">
                <a16:creationId xmlns:a16="http://schemas.microsoft.com/office/drawing/2014/main" id="{BE29009A-88E2-CA47-B749-6C2C6AFD8BB0}"/>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610838139"/>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3">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3">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3">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3">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49BFBE"/>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4"/>
          <a:stretch>
            <a:fillRect/>
          </a:stretch>
        </p:blipFill>
        <p:spPr>
          <a:xfrm>
            <a:off x="3847393" y="1501629"/>
            <a:ext cx="8339182" cy="5356370"/>
          </a:xfrm>
          <a:prstGeom prst="rect">
            <a:avLst/>
          </a:prstGeom>
        </p:spPr>
      </p:pic>
      <p:sp>
        <p:nvSpPr>
          <p:cNvPr id="11" name="Right Triangle 10">
            <a:extLst>
              <a:ext uri="{FF2B5EF4-FFF2-40B4-BE49-F238E27FC236}">
                <a16:creationId xmlns:a16="http://schemas.microsoft.com/office/drawing/2014/main" id="{3EC91E7D-BAD0-8D4D-B6C3-5271994E8762}"/>
              </a:ext>
            </a:extLst>
          </p:cNvPr>
          <p:cNvSpPr/>
          <p:nvPr userDrawn="1"/>
        </p:nvSpPr>
        <p:spPr>
          <a:xfrm flipH="1">
            <a:off x="9601200" y="5591048"/>
            <a:ext cx="2590800" cy="1266952"/>
          </a:xfrm>
          <a:prstGeom prst="rtTriangle">
            <a:avLst/>
          </a:prstGeom>
          <a:solidFill>
            <a:srgbClr val="136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accent2">
                    <a:lumMod val="20000"/>
                    <a:lumOff val="80000"/>
                  </a:schemeClr>
                </a:solidFill>
                <a:latin typeface="Fira Sans" panose="020B0604020202020204" charset="0"/>
              </a:defRPr>
            </a:lvl1pPr>
          </a:lstStyle>
          <a:p>
            <a:fld id="{1914ADBB-9B2F-49DA-AF6D-BE3F02D08A96}" type="datetimeFigureOut">
              <a:rPr lang="en-AU" smtClean="0"/>
              <a:pPr/>
              <a:t>4/04/2022</a:t>
            </a:fld>
            <a:endParaRPr lang="en-AU"/>
          </a:p>
        </p:txBody>
      </p:sp>
      <p:sp>
        <p:nvSpPr>
          <p:cNvPr id="5" name="Footer Placeholder 4"/>
          <p:cNvSpPr>
            <a:spLocks noGrp="1"/>
          </p:cNvSpPr>
          <p:nvPr>
            <p:ph type="ftr" sz="quarter" idx="3"/>
          </p:nvPr>
        </p:nvSpPr>
        <p:spPr>
          <a:xfrm>
            <a:off x="1756269" y="6356350"/>
            <a:ext cx="6926484" cy="365125"/>
          </a:xfrm>
          <a:prstGeom prst="rect">
            <a:avLst/>
          </a:prstGeom>
        </p:spPr>
        <p:txBody>
          <a:bodyPr vert="horz" lIns="91440" tIns="45720" rIns="91440" bIns="45720" rtlCol="0" anchor="ctr"/>
          <a:lstStyle>
            <a:lvl1pPr algn="ctr">
              <a:defRPr sz="1200" b="1">
                <a:solidFill>
                  <a:schemeClr val="accent2">
                    <a:lumMod val="20000"/>
                    <a:lumOff val="80000"/>
                  </a:schemeClr>
                </a:solidFill>
                <a:latin typeface="Fira Sans" panose="020B0604020202020204" charset="0"/>
              </a:defRPr>
            </a:lvl1pPr>
          </a:lstStyle>
          <a:p>
            <a:endParaRPr lang="en-AU"/>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accent2">
                    <a:lumMod val="20000"/>
                    <a:lumOff val="80000"/>
                  </a:schemeClr>
                </a:solidFill>
                <a:latin typeface="Fira Sans" panose="020B0604020202020204" charset="0"/>
              </a:defRPr>
            </a:lvl1pPr>
          </a:lstStyle>
          <a:p>
            <a:fld id="{0A1DFEB5-E876-410F-91D8-857A6666802B}" type="slidenum">
              <a:rPr lang="en-AU" smtClean="0"/>
              <a:pPr/>
              <a:t>‹#›</a:t>
            </a:fld>
            <a:endParaRPr lang="en-AU"/>
          </a:p>
        </p:txBody>
      </p:sp>
      <p:pic>
        <p:nvPicPr>
          <p:cNvPr id="13" name="Picture 12">
            <a:extLst>
              <a:ext uri="{FF2B5EF4-FFF2-40B4-BE49-F238E27FC236}">
                <a16:creationId xmlns:a16="http://schemas.microsoft.com/office/drawing/2014/main" id="{B6EEF9C3-F736-634E-8174-C9C8E8E98C4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693400" y="6359466"/>
            <a:ext cx="1352296" cy="353677"/>
          </a:xfrm>
          <a:prstGeom prst="rect">
            <a:avLst/>
          </a:prstGeom>
        </p:spPr>
      </p:pic>
    </p:spTree>
    <p:extLst>
      <p:ext uri="{BB962C8B-B14F-4D97-AF65-F5344CB8AC3E}">
        <p14:creationId xmlns:p14="http://schemas.microsoft.com/office/powerpoint/2010/main" val="113851690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ctr" defTabSz="914400" rtl="0" eaLnBrk="1" latinLnBrk="0" hangingPunct="1">
        <a:lnSpc>
          <a:spcPct val="90000"/>
        </a:lnSpc>
        <a:spcBef>
          <a:spcPct val="0"/>
        </a:spcBef>
        <a:buNone/>
        <a:defRPr sz="4400" b="1" kern="1200" spc="-50" baseline="0">
          <a:solidFill>
            <a:schemeClr val="bg1"/>
          </a:solidFill>
          <a:latin typeface="Poppins" panose="020B0604020202020204" charset="0"/>
          <a:ea typeface="+mj-ea"/>
          <a:cs typeface="Poppins" panose="020B060402020202020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spc="-50" baseline="0">
          <a:solidFill>
            <a:schemeClr val="accent2">
              <a:lumMod val="20000"/>
              <a:lumOff val="80000"/>
            </a:schemeClr>
          </a:solidFill>
          <a:latin typeface="Fira Sans" panose="020B060402020202020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spc="-50" baseline="0">
          <a:solidFill>
            <a:schemeClr val="accent2">
              <a:lumMod val="20000"/>
              <a:lumOff val="80000"/>
            </a:schemeClr>
          </a:solidFill>
          <a:latin typeface="Fira Sans" panose="020B060402020202020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spc="-50" baseline="0">
          <a:solidFill>
            <a:schemeClr val="accent2">
              <a:lumMod val="20000"/>
              <a:lumOff val="80000"/>
            </a:schemeClr>
          </a:solidFill>
          <a:latin typeface="Fira Sans" panose="020B060402020202020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spc="-50" baseline="0">
          <a:solidFill>
            <a:schemeClr val="accent2">
              <a:lumMod val="20000"/>
              <a:lumOff val="80000"/>
            </a:schemeClr>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23768"/>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950E861C-D2CE-4E42-83A9-FDB90A512CDF}"/>
              </a:ext>
            </a:extLst>
          </p:cNvPr>
          <p:cNvSpPr/>
          <p:nvPr userDrawn="1"/>
        </p:nvSpPr>
        <p:spPr>
          <a:xfrm flipH="1">
            <a:off x="3764280" y="2736680"/>
            <a:ext cx="8427720" cy="41213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27FABC-47BC-5E42-BDF5-9E184B44EEE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784851" y="5580382"/>
            <a:ext cx="5015148" cy="1023499"/>
          </a:xfrm>
          <a:prstGeom prst="rect">
            <a:avLst/>
          </a:prstGeom>
        </p:spPr>
      </p:pic>
      <p:sp>
        <p:nvSpPr>
          <p:cNvPr id="2" name="Title Placeholder 1">
            <a:extLst>
              <a:ext uri="{FF2B5EF4-FFF2-40B4-BE49-F238E27FC236}">
                <a16:creationId xmlns:a16="http://schemas.microsoft.com/office/drawing/2014/main" id="{9EFBC827-767A-EB45-A727-C2A2F6C37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99126063"/>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b="1" i="0" kern="1200" spc="-50" baseline="0">
          <a:solidFill>
            <a:schemeClr val="bg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150">
          <a:solidFill>
            <a:schemeClr val="accent3">
              <a:lumMod val="40000"/>
              <a:lumOff val="60000"/>
            </a:schemeClr>
          </a:solidFill>
          <a:latin typeface="Fira Sans Light" panose="020B04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150">
          <a:solidFill>
            <a:schemeClr val="accent3">
              <a:lumMod val="40000"/>
              <a:lumOff val="60000"/>
            </a:schemeClr>
          </a:solidFill>
          <a:latin typeface="Fira Sans Light" panose="020B04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150">
          <a:solidFill>
            <a:schemeClr val="accent3">
              <a:lumMod val="40000"/>
              <a:lumOff val="60000"/>
            </a:schemeClr>
          </a:solidFill>
          <a:latin typeface="Fira Sans Light" panose="020B04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50">
          <a:solidFill>
            <a:schemeClr val="accent3">
              <a:lumMod val="40000"/>
              <a:lumOff val="60000"/>
            </a:schemeClr>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8896-95A0-064F-9F52-F8DBC3A05017}"/>
              </a:ext>
            </a:extLst>
          </p:cNvPr>
          <p:cNvSpPr>
            <a:spLocks noGrp="1"/>
          </p:cNvSpPr>
          <p:nvPr>
            <p:ph type="ctrTitle"/>
          </p:nvPr>
        </p:nvSpPr>
        <p:spPr>
          <a:xfrm>
            <a:off x="669098" y="1181945"/>
            <a:ext cx="9683217" cy="2247055"/>
          </a:xfrm>
        </p:spPr>
        <p:txBody>
          <a:bodyPr>
            <a:normAutofit/>
          </a:bodyPr>
          <a:lstStyle/>
          <a:p>
            <a:r>
              <a:rPr lang="en-AU" dirty="0"/>
              <a:t>Application of RAMP Code VARSKIN at ANSTO  </a:t>
            </a:r>
            <a:endParaRPr lang="en-US" dirty="0"/>
          </a:p>
        </p:txBody>
      </p:sp>
      <p:sp>
        <p:nvSpPr>
          <p:cNvPr id="4" name="Text Placeholder 3">
            <a:extLst>
              <a:ext uri="{FF2B5EF4-FFF2-40B4-BE49-F238E27FC236}">
                <a16:creationId xmlns:a16="http://schemas.microsoft.com/office/drawing/2014/main" id="{B90A13A7-D66E-364C-ABE2-41D9E9F9A446}"/>
              </a:ext>
            </a:extLst>
          </p:cNvPr>
          <p:cNvSpPr>
            <a:spLocks noGrp="1"/>
          </p:cNvSpPr>
          <p:nvPr>
            <p:ph type="body" sz="quarter" idx="11"/>
          </p:nvPr>
        </p:nvSpPr>
        <p:spPr>
          <a:xfrm>
            <a:off x="766915" y="4716813"/>
            <a:ext cx="4131655" cy="633173"/>
          </a:xfrm>
        </p:spPr>
        <p:txBody>
          <a:bodyPr>
            <a:noAutofit/>
          </a:bodyPr>
          <a:lstStyle/>
          <a:p>
            <a:r>
              <a:rPr lang="en-US" dirty="0"/>
              <a:t>Jordan </a:t>
            </a:r>
            <a:r>
              <a:rPr lang="en-US" dirty="0" err="1"/>
              <a:t>Saratsopoulos</a:t>
            </a:r>
            <a:endParaRPr lang="en-US" dirty="0">
              <a:solidFill>
                <a:schemeClr val="tx1">
                  <a:lumMod val="60000"/>
                  <a:lumOff val="40000"/>
                </a:schemeClr>
              </a:solidFill>
            </a:endParaRPr>
          </a:p>
        </p:txBody>
      </p:sp>
      <p:sp>
        <p:nvSpPr>
          <p:cNvPr id="5" name="Text Placeholder 4">
            <a:extLst>
              <a:ext uri="{FF2B5EF4-FFF2-40B4-BE49-F238E27FC236}">
                <a16:creationId xmlns:a16="http://schemas.microsoft.com/office/drawing/2014/main" id="{162F3CBA-E0C6-D24B-9F88-A1304D545846}"/>
              </a:ext>
            </a:extLst>
          </p:cNvPr>
          <p:cNvSpPr>
            <a:spLocks noGrp="1"/>
          </p:cNvSpPr>
          <p:nvPr>
            <p:ph type="body" sz="quarter" idx="12"/>
          </p:nvPr>
        </p:nvSpPr>
        <p:spPr>
          <a:xfrm>
            <a:off x="766762" y="5367276"/>
            <a:ext cx="3781383" cy="1000867"/>
          </a:xfrm>
        </p:spPr>
        <p:txBody>
          <a:bodyPr>
            <a:noAutofit/>
          </a:bodyPr>
          <a:lstStyle/>
          <a:p>
            <a:pPr>
              <a:lnSpc>
                <a:spcPct val="100000"/>
              </a:lnSpc>
              <a:spcBef>
                <a:spcPts val="0"/>
              </a:spcBef>
            </a:pPr>
            <a:r>
              <a:rPr lang="en-US" sz="1900" spc="-50" dirty="0"/>
              <a:t>Operations Leader, </a:t>
            </a:r>
            <a:br>
              <a:rPr lang="en-US" sz="1900" spc="-50" dirty="0"/>
            </a:br>
            <a:r>
              <a:rPr lang="en-US" sz="1900" spc="-50" dirty="0"/>
              <a:t>Radiation Protection Services</a:t>
            </a:r>
          </a:p>
          <a:p>
            <a:pPr>
              <a:lnSpc>
                <a:spcPct val="100000"/>
              </a:lnSpc>
              <a:spcBef>
                <a:spcPts val="0"/>
              </a:spcBef>
            </a:pPr>
            <a:r>
              <a:rPr lang="en-US" sz="1900" spc="-50" dirty="0"/>
              <a:t>ANSTO</a:t>
            </a:r>
          </a:p>
        </p:txBody>
      </p:sp>
      <p:sp>
        <p:nvSpPr>
          <p:cNvPr id="6" name="Rectangle 5">
            <a:extLst>
              <a:ext uri="{FF2B5EF4-FFF2-40B4-BE49-F238E27FC236}">
                <a16:creationId xmlns:a16="http://schemas.microsoft.com/office/drawing/2014/main" id="{D3863003-52F6-E445-AB16-162018A91D59}"/>
              </a:ext>
            </a:extLst>
          </p:cNvPr>
          <p:cNvSpPr/>
          <p:nvPr/>
        </p:nvSpPr>
        <p:spPr>
          <a:xfrm>
            <a:off x="766763" y="4657820"/>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50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377837" y="1328057"/>
            <a:ext cx="6512820" cy="609668"/>
          </a:xfrm>
        </p:spPr>
        <p:txBody>
          <a:bodyPr>
            <a:normAutofit fontScale="92500"/>
          </a:bodyPr>
          <a:lstStyle/>
          <a:p>
            <a:r>
              <a:rPr lang="en-AU" dirty="0"/>
              <a:t>Nuclide specific operational decision making tool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p:txBody>
          <a:bodyPr/>
          <a:lstStyle/>
          <a:p>
            <a:r>
              <a:rPr lang="en-AU" b="1" dirty="0"/>
              <a:t>Mo-99 potential skin contamination </a:t>
            </a:r>
          </a:p>
          <a:p>
            <a:endParaRPr lang="en-AU" b="1" dirty="0"/>
          </a:p>
          <a:p>
            <a:r>
              <a:rPr lang="en-AU" b="1" dirty="0"/>
              <a:t>Conservative assumptions: </a:t>
            </a:r>
          </a:p>
          <a:p>
            <a:pPr lvl="1"/>
            <a:r>
              <a:rPr lang="en-AU" dirty="0"/>
              <a:t>Mo-99/Tc-99m </a:t>
            </a:r>
          </a:p>
          <a:p>
            <a:pPr lvl="1"/>
            <a:r>
              <a:rPr lang="en-AU" dirty="0"/>
              <a:t>5 minute exposure time </a:t>
            </a:r>
          </a:p>
          <a:p>
            <a:pPr lvl="1"/>
            <a:r>
              <a:rPr lang="en-AU" dirty="0"/>
              <a:t>No reduction from PPE e.g. lab coats, pants</a:t>
            </a:r>
          </a:p>
          <a:p>
            <a:pPr lvl="1"/>
            <a:r>
              <a:rPr lang="en-AU" dirty="0"/>
              <a:t>No reduction from radiation attenuation gloves</a:t>
            </a:r>
          </a:p>
        </p:txBody>
      </p:sp>
      <p:grpSp>
        <p:nvGrpSpPr>
          <p:cNvPr id="17" name="Group 16">
            <a:extLst>
              <a:ext uri="{FF2B5EF4-FFF2-40B4-BE49-F238E27FC236}">
                <a16:creationId xmlns:a16="http://schemas.microsoft.com/office/drawing/2014/main" id="{2EF5F29A-D3E9-4FAA-A326-E0358629CA6F}"/>
              </a:ext>
            </a:extLst>
          </p:cNvPr>
          <p:cNvGrpSpPr/>
          <p:nvPr/>
        </p:nvGrpSpPr>
        <p:grpSpPr>
          <a:xfrm>
            <a:off x="9818400" y="336817"/>
            <a:ext cx="1764000" cy="1368000"/>
            <a:chOff x="7240334" y="1472395"/>
            <a:chExt cx="3817280" cy="3397161"/>
          </a:xfrm>
        </p:grpSpPr>
        <p:sp>
          <p:nvSpPr>
            <p:cNvPr id="14" name="Rectangle 13">
              <a:extLst>
                <a:ext uri="{FF2B5EF4-FFF2-40B4-BE49-F238E27FC236}">
                  <a16:creationId xmlns:a16="http://schemas.microsoft.com/office/drawing/2014/main" id="{9DD37EE9-7B04-4D05-BD96-28E9FFF26EB1}"/>
                </a:ext>
              </a:extLst>
            </p:cNvPr>
            <p:cNvSpPr/>
            <p:nvPr/>
          </p:nvSpPr>
          <p:spPr>
            <a:xfrm>
              <a:off x="8641064" y="1472395"/>
              <a:ext cx="2416550" cy="2799324"/>
            </a:xfrm>
            <a:prstGeom prst="rect">
              <a:avLst/>
            </a:prstGeom>
            <a:gradFill>
              <a:gsLst>
                <a:gs pos="0">
                  <a:schemeClr val="accent1">
                    <a:lumMod val="20000"/>
                    <a:lumOff val="80000"/>
                  </a:schemeClr>
                </a:gs>
                <a:gs pos="100000">
                  <a:schemeClr val="accent1">
                    <a:lumMod val="40000"/>
                    <a:lumOff val="60000"/>
                  </a:schemeClr>
                </a:gs>
              </a:gsLst>
              <a:lin ang="5400000" scaled="1"/>
            </a:gradFill>
            <a:ln w="171450">
              <a:solidFill>
                <a:schemeClr val="accent1">
                  <a:lumMod val="75000"/>
                </a:schemeClr>
              </a:solidFill>
              <a:miter lim="800000"/>
            </a:ln>
            <a:effectLst>
              <a:innerShdw blurRad="190500" dist="177800" dir="135000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en-US" sz="4000" b="1" spc="-100" dirty="0">
                  <a:solidFill>
                    <a:schemeClr val="accent1">
                      <a:lumMod val="75000"/>
                    </a:schemeClr>
                  </a:solidFill>
                  <a:effectLst>
                    <a:outerShdw blurRad="76200" dist="50800" dir="2700000" algn="tl" rotWithShape="0">
                      <a:prstClr val="black">
                        <a:alpha val="15000"/>
                      </a:prstClr>
                    </a:outerShdw>
                  </a:effectLst>
                  <a:latin typeface="Poppins" pitchFamily="2" charset="77"/>
                  <a:cs typeface="Poppins" pitchFamily="2" charset="77"/>
                </a:rPr>
                <a:t>Mo</a:t>
              </a:r>
            </a:p>
          </p:txBody>
        </p:sp>
        <p:sp>
          <p:nvSpPr>
            <p:cNvPr id="15" name="Rounded Rectangle 29">
              <a:extLst>
                <a:ext uri="{FF2B5EF4-FFF2-40B4-BE49-F238E27FC236}">
                  <a16:creationId xmlns:a16="http://schemas.microsoft.com/office/drawing/2014/main" id="{ADC971E9-7818-4D4E-B0A7-0F0B1D479F75}"/>
                </a:ext>
              </a:extLst>
            </p:cNvPr>
            <p:cNvSpPr/>
            <p:nvPr/>
          </p:nvSpPr>
          <p:spPr>
            <a:xfrm>
              <a:off x="7905929" y="1887210"/>
              <a:ext cx="1264760" cy="695392"/>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r>
                <a:rPr lang="en-US" b="1" dirty="0">
                  <a:latin typeface="Poppins" pitchFamily="2" charset="77"/>
                  <a:cs typeface="Poppins" pitchFamily="2" charset="77"/>
                </a:rPr>
                <a:t>99</a:t>
              </a:r>
            </a:p>
          </p:txBody>
        </p:sp>
        <p:sp>
          <p:nvSpPr>
            <p:cNvPr id="16" name="Triangle 32">
              <a:extLst>
                <a:ext uri="{FF2B5EF4-FFF2-40B4-BE49-F238E27FC236}">
                  <a16:creationId xmlns:a16="http://schemas.microsoft.com/office/drawing/2014/main" id="{DA1D0953-4342-40F3-8E2F-5676FA86E062}"/>
                </a:ext>
              </a:extLst>
            </p:cNvPr>
            <p:cNvSpPr/>
            <p:nvPr/>
          </p:nvSpPr>
          <p:spPr>
            <a:xfrm>
              <a:off x="7240334" y="3048387"/>
              <a:ext cx="2066325" cy="1821169"/>
            </a:xfrm>
            <a:prstGeom prst="triangle">
              <a:avLst/>
            </a:prstGeom>
            <a:gradFill>
              <a:gsLst>
                <a:gs pos="0">
                  <a:srgbClr val="FFFF00"/>
                </a:gs>
                <a:gs pos="100000">
                  <a:srgbClr val="FFC000"/>
                </a:gs>
              </a:gsLst>
              <a:lin ang="5400000" scaled="1"/>
            </a:gradFill>
            <a:ln w="111125">
              <a:solidFill>
                <a:schemeClr val="accent6">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3200" b="1" dirty="0">
                  <a:solidFill>
                    <a:schemeClr val="accent6">
                      <a:lumMod val="50000"/>
                    </a:schemeClr>
                  </a:solidFill>
                  <a:latin typeface="Poppins" pitchFamily="2" charset="77"/>
                  <a:cs typeface="Poppins" pitchFamily="2" charset="77"/>
                </a:rPr>
                <a:t>!</a:t>
              </a:r>
            </a:p>
          </p:txBody>
        </p:sp>
      </p:grpSp>
      <p:sp>
        <p:nvSpPr>
          <p:cNvPr id="18" name="Rectangle 17">
            <a:extLst>
              <a:ext uri="{FF2B5EF4-FFF2-40B4-BE49-F238E27FC236}">
                <a16:creationId xmlns:a16="http://schemas.microsoft.com/office/drawing/2014/main" id="{A71212C7-4A68-4FFE-85A2-D8E9C025296F}"/>
              </a:ext>
            </a:extLst>
          </p:cNvPr>
          <p:cNvSpPr/>
          <p:nvPr/>
        </p:nvSpPr>
        <p:spPr>
          <a:xfrm>
            <a:off x="377837" y="1328057"/>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F6DBAEFC-2D84-4861-A9C8-87EBDEE2EEF1}"/>
              </a:ext>
            </a:extLst>
          </p:cNvPr>
          <p:cNvGrpSpPr/>
          <p:nvPr/>
        </p:nvGrpSpPr>
        <p:grpSpPr>
          <a:xfrm>
            <a:off x="6131820" y="2828351"/>
            <a:ext cx="5782354" cy="2508251"/>
            <a:chOff x="6096000" y="2584511"/>
            <a:chExt cx="5782354" cy="2508251"/>
          </a:xfrm>
        </p:grpSpPr>
        <p:grpSp>
          <p:nvGrpSpPr>
            <p:cNvPr id="43" name="Group 42">
              <a:extLst>
                <a:ext uri="{FF2B5EF4-FFF2-40B4-BE49-F238E27FC236}">
                  <a16:creationId xmlns:a16="http://schemas.microsoft.com/office/drawing/2014/main" id="{CBD38F75-238B-402A-8E3F-1096443C15B2}"/>
                </a:ext>
              </a:extLst>
            </p:cNvPr>
            <p:cNvGrpSpPr/>
            <p:nvPr/>
          </p:nvGrpSpPr>
          <p:grpSpPr>
            <a:xfrm>
              <a:off x="6096000" y="2584511"/>
              <a:ext cx="3235321" cy="2508251"/>
              <a:chOff x="6096000" y="2584511"/>
              <a:chExt cx="3235321" cy="2508251"/>
            </a:xfrm>
          </p:grpSpPr>
          <p:grpSp>
            <p:nvGrpSpPr>
              <p:cNvPr id="31" name="Group 30">
                <a:extLst>
                  <a:ext uri="{FF2B5EF4-FFF2-40B4-BE49-F238E27FC236}">
                    <a16:creationId xmlns:a16="http://schemas.microsoft.com/office/drawing/2014/main" id="{DAB52F14-B12C-443E-B359-4E118442A14C}"/>
                  </a:ext>
                </a:extLst>
              </p:cNvPr>
              <p:cNvGrpSpPr/>
              <p:nvPr/>
            </p:nvGrpSpPr>
            <p:grpSpPr>
              <a:xfrm>
                <a:off x="6096000" y="2584511"/>
                <a:ext cx="3235321" cy="2508251"/>
                <a:chOff x="6890657" y="2965450"/>
                <a:chExt cx="3235321" cy="2508251"/>
              </a:xfrm>
            </p:grpSpPr>
            <p:sp>
              <p:nvSpPr>
                <p:cNvPr id="19" name="Rectangle 18">
                  <a:extLst>
                    <a:ext uri="{FF2B5EF4-FFF2-40B4-BE49-F238E27FC236}">
                      <a16:creationId xmlns:a16="http://schemas.microsoft.com/office/drawing/2014/main" id="{1DD3EFC1-E116-43A1-A322-B7310B507D74}"/>
                    </a:ext>
                  </a:extLst>
                </p:cNvPr>
                <p:cNvSpPr/>
                <p:nvPr/>
              </p:nvSpPr>
              <p:spPr>
                <a:xfrm>
                  <a:off x="6890657" y="2965450"/>
                  <a:ext cx="3235321" cy="25082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216000" rtlCol="0" anchor="t"/>
                <a:lstStyle/>
                <a:p>
                  <a:pPr>
                    <a:lnSpc>
                      <a:spcPct val="90000"/>
                    </a:lnSpc>
                    <a:spcAft>
                      <a:spcPts val="300"/>
                    </a:spcAft>
                  </a:pPr>
                  <a:r>
                    <a:rPr lang="en-AU" sz="2200" b="1" dirty="0">
                      <a:solidFill>
                        <a:schemeClr val="bg2">
                          <a:lumMod val="50000"/>
                        </a:schemeClr>
                      </a:solidFill>
                      <a:latin typeface="Fira Sans" panose="020B0503050000020004" pitchFamily="34" charset="0"/>
                    </a:rPr>
                    <a:t>Isotope</a:t>
                  </a:r>
                </a:p>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Exposure time </a:t>
                  </a:r>
                </a:p>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Skin dose coefficient</a:t>
                  </a:r>
                </a:p>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Instrument</a:t>
                  </a:r>
                </a:p>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Detector area</a:t>
                  </a:r>
                </a:p>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Detector efficiency</a:t>
                  </a:r>
                </a:p>
                <a:p>
                  <a:pPr>
                    <a:lnSpc>
                      <a:spcPct val="90000"/>
                    </a:lnSpc>
                  </a:pPr>
                  <a:endParaRPr lang="en-US" sz="2200" b="1" dirty="0">
                    <a:solidFill>
                      <a:schemeClr val="bg2">
                        <a:lumMod val="50000"/>
                      </a:schemeClr>
                    </a:solidFill>
                    <a:latin typeface="Fira Sans" panose="020B0503050000020004" pitchFamily="34" charset="0"/>
                  </a:endParaRPr>
                </a:p>
              </p:txBody>
            </p:sp>
            <p:cxnSp>
              <p:nvCxnSpPr>
                <p:cNvPr id="20" name="Straight Connector 19">
                  <a:extLst>
                    <a:ext uri="{FF2B5EF4-FFF2-40B4-BE49-F238E27FC236}">
                      <a16:creationId xmlns:a16="http://schemas.microsoft.com/office/drawing/2014/main" id="{BEF4DAB4-5102-4400-AEBE-DD1BC4B96776}"/>
                    </a:ext>
                  </a:extLst>
                </p:cNvPr>
                <p:cNvCxnSpPr>
                  <a:cxnSpLocks/>
                </p:cNvCxnSpPr>
                <p:nvPr/>
              </p:nvCxnSpPr>
              <p:spPr>
                <a:xfrm>
                  <a:off x="6890657" y="3488688"/>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F2A79C-6992-4F25-A0B8-F5B297D8719B}"/>
                    </a:ext>
                  </a:extLst>
                </p:cNvPr>
                <p:cNvCxnSpPr>
                  <a:cxnSpLocks/>
                </p:cNvCxnSpPr>
                <p:nvPr/>
              </p:nvCxnSpPr>
              <p:spPr>
                <a:xfrm>
                  <a:off x="6890657" y="4238982"/>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9B2FCC-A7CC-40EC-A0B8-5B58306404B8}"/>
                    </a:ext>
                  </a:extLst>
                </p:cNvPr>
                <p:cNvCxnSpPr>
                  <a:cxnSpLocks/>
                </p:cNvCxnSpPr>
                <p:nvPr/>
              </p:nvCxnSpPr>
              <p:spPr>
                <a:xfrm>
                  <a:off x="6890657" y="4637873"/>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01D342-8DEF-4A33-9361-288E1D0C77BA}"/>
                    </a:ext>
                  </a:extLst>
                </p:cNvPr>
                <p:cNvCxnSpPr>
                  <a:cxnSpLocks/>
                </p:cNvCxnSpPr>
                <p:nvPr/>
              </p:nvCxnSpPr>
              <p:spPr>
                <a:xfrm>
                  <a:off x="6890657" y="5044714"/>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279769-918B-4553-9630-C9EF8CA7DD15}"/>
                    </a:ext>
                  </a:extLst>
                </p:cNvPr>
                <p:cNvCxnSpPr>
                  <a:cxnSpLocks/>
                </p:cNvCxnSpPr>
                <p:nvPr/>
              </p:nvCxnSpPr>
              <p:spPr>
                <a:xfrm>
                  <a:off x="6890657" y="3889401"/>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D68F8F9D-71D8-4226-A64C-F69F2494F7DA}"/>
                  </a:ext>
                </a:extLst>
              </p:cNvPr>
              <p:cNvSpPr/>
              <p:nvPr/>
            </p:nvSpPr>
            <p:spPr>
              <a:xfrm>
                <a:off x="6096000" y="2584511"/>
                <a:ext cx="3235321" cy="9421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04D072CE-C48F-4812-AFBA-BAEEF94973E7}"/>
                </a:ext>
              </a:extLst>
            </p:cNvPr>
            <p:cNvGrpSpPr/>
            <p:nvPr/>
          </p:nvGrpSpPr>
          <p:grpSpPr>
            <a:xfrm>
              <a:off x="9391632" y="2584511"/>
              <a:ext cx="2486722" cy="2508251"/>
              <a:chOff x="9391632" y="2584511"/>
              <a:chExt cx="2486722" cy="2508251"/>
            </a:xfrm>
          </p:grpSpPr>
          <p:grpSp>
            <p:nvGrpSpPr>
              <p:cNvPr id="32" name="Group 31">
                <a:extLst>
                  <a:ext uri="{FF2B5EF4-FFF2-40B4-BE49-F238E27FC236}">
                    <a16:creationId xmlns:a16="http://schemas.microsoft.com/office/drawing/2014/main" id="{BE9FF37B-5ED6-445E-9D38-1C09898D2049}"/>
                  </a:ext>
                </a:extLst>
              </p:cNvPr>
              <p:cNvGrpSpPr/>
              <p:nvPr/>
            </p:nvGrpSpPr>
            <p:grpSpPr>
              <a:xfrm>
                <a:off x="9391633" y="2584511"/>
                <a:ext cx="2486721" cy="2508251"/>
                <a:chOff x="6890657" y="2965450"/>
                <a:chExt cx="3235321" cy="2508251"/>
              </a:xfrm>
            </p:grpSpPr>
            <p:sp>
              <p:nvSpPr>
                <p:cNvPr id="33" name="Rectangle 32">
                  <a:extLst>
                    <a:ext uri="{FF2B5EF4-FFF2-40B4-BE49-F238E27FC236}">
                      <a16:creationId xmlns:a16="http://schemas.microsoft.com/office/drawing/2014/main" id="{630D0EDF-7119-4D56-ABF0-61102ED43056}"/>
                    </a:ext>
                  </a:extLst>
                </p:cNvPr>
                <p:cNvSpPr/>
                <p:nvPr/>
              </p:nvSpPr>
              <p:spPr>
                <a:xfrm>
                  <a:off x="6890657" y="2965450"/>
                  <a:ext cx="3235321" cy="250825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216000" rtlCol="0" anchor="t"/>
                <a:lstStyle/>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Mo-99/Tc-99m</a:t>
                  </a:r>
                </a:p>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5 min</a:t>
                  </a:r>
                </a:p>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1.82 mGy/kBq/h</a:t>
                  </a:r>
                </a:p>
                <a:p>
                  <a:pPr>
                    <a:lnSpc>
                      <a:spcPct val="90000"/>
                    </a:lnSpc>
                    <a:spcBef>
                      <a:spcPts val="300"/>
                    </a:spcBef>
                    <a:spcAft>
                      <a:spcPts val="300"/>
                    </a:spcAft>
                  </a:pPr>
                  <a:r>
                    <a:rPr lang="en-AU" sz="2200" b="1" dirty="0" err="1">
                      <a:solidFill>
                        <a:schemeClr val="bg2">
                          <a:lumMod val="50000"/>
                        </a:schemeClr>
                      </a:solidFill>
                      <a:latin typeface="Fira Sans" panose="020B0503050000020004" pitchFamily="34" charset="0"/>
                    </a:rPr>
                    <a:t>RadEye</a:t>
                  </a:r>
                  <a:r>
                    <a:rPr lang="en-AU" sz="2200" b="1" dirty="0">
                      <a:solidFill>
                        <a:schemeClr val="bg2">
                          <a:lumMod val="50000"/>
                        </a:schemeClr>
                      </a:solidFill>
                      <a:latin typeface="Fira Sans" panose="020B0503050000020004" pitchFamily="34" charset="0"/>
                    </a:rPr>
                    <a:t> B-20ER</a:t>
                  </a:r>
                  <a:endParaRPr lang="en-AU" sz="2200" b="1" baseline="30000" dirty="0">
                    <a:solidFill>
                      <a:schemeClr val="bg2">
                        <a:lumMod val="50000"/>
                      </a:schemeClr>
                    </a:solidFill>
                    <a:latin typeface="Fira Sans" panose="020B0503050000020004" pitchFamily="34" charset="0"/>
                  </a:endParaRPr>
                </a:p>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15.2 cm</a:t>
                  </a:r>
                  <a:r>
                    <a:rPr lang="en-AU" sz="2200" b="1" baseline="30000" dirty="0">
                      <a:solidFill>
                        <a:schemeClr val="bg2">
                          <a:lumMod val="50000"/>
                        </a:schemeClr>
                      </a:solidFill>
                      <a:latin typeface="Fira Sans" panose="020B0503050000020004" pitchFamily="34" charset="0"/>
                    </a:rPr>
                    <a:t>2</a:t>
                  </a:r>
                  <a:endParaRPr lang="en-AU" sz="2200" b="1" dirty="0">
                    <a:solidFill>
                      <a:schemeClr val="bg2">
                        <a:lumMod val="50000"/>
                      </a:schemeClr>
                    </a:solidFill>
                    <a:latin typeface="Fira Sans" panose="020B0503050000020004" pitchFamily="34" charset="0"/>
                  </a:endParaRPr>
                </a:p>
                <a:p>
                  <a:pPr>
                    <a:lnSpc>
                      <a:spcPct val="90000"/>
                    </a:lnSpc>
                    <a:spcBef>
                      <a:spcPts val="300"/>
                    </a:spcBef>
                    <a:spcAft>
                      <a:spcPts val="300"/>
                    </a:spcAft>
                  </a:pPr>
                  <a:r>
                    <a:rPr lang="en-AU" sz="2200" b="1" dirty="0">
                      <a:solidFill>
                        <a:schemeClr val="bg2">
                          <a:lumMod val="50000"/>
                        </a:schemeClr>
                      </a:solidFill>
                      <a:latin typeface="Fira Sans" panose="020B0503050000020004" pitchFamily="34" charset="0"/>
                    </a:rPr>
                    <a:t>21.5 %</a:t>
                  </a:r>
                </a:p>
                <a:p>
                  <a:pPr>
                    <a:lnSpc>
                      <a:spcPct val="90000"/>
                    </a:lnSpc>
                  </a:pPr>
                  <a:endParaRPr lang="en-US" sz="2200" b="1" dirty="0">
                    <a:solidFill>
                      <a:schemeClr val="bg2">
                        <a:lumMod val="50000"/>
                      </a:schemeClr>
                    </a:solidFill>
                    <a:latin typeface="Fira Sans" panose="020B0503050000020004" pitchFamily="34" charset="0"/>
                  </a:endParaRPr>
                </a:p>
              </p:txBody>
            </p:sp>
            <p:cxnSp>
              <p:nvCxnSpPr>
                <p:cNvPr id="34" name="Straight Connector 33">
                  <a:extLst>
                    <a:ext uri="{FF2B5EF4-FFF2-40B4-BE49-F238E27FC236}">
                      <a16:creationId xmlns:a16="http://schemas.microsoft.com/office/drawing/2014/main" id="{48002FAB-F1E5-4A51-A43B-2AE9D98BA18E}"/>
                    </a:ext>
                  </a:extLst>
                </p:cNvPr>
                <p:cNvCxnSpPr>
                  <a:cxnSpLocks/>
                </p:cNvCxnSpPr>
                <p:nvPr/>
              </p:nvCxnSpPr>
              <p:spPr>
                <a:xfrm>
                  <a:off x="6890657" y="3488688"/>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4D1549-5E7A-42A9-9819-7575977BE73F}"/>
                    </a:ext>
                  </a:extLst>
                </p:cNvPr>
                <p:cNvCxnSpPr>
                  <a:cxnSpLocks/>
                </p:cNvCxnSpPr>
                <p:nvPr/>
              </p:nvCxnSpPr>
              <p:spPr>
                <a:xfrm>
                  <a:off x="6890657" y="4238982"/>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DDF299-E9A6-41FB-978B-4AE03C0F31EB}"/>
                    </a:ext>
                  </a:extLst>
                </p:cNvPr>
                <p:cNvCxnSpPr>
                  <a:cxnSpLocks/>
                </p:cNvCxnSpPr>
                <p:nvPr/>
              </p:nvCxnSpPr>
              <p:spPr>
                <a:xfrm>
                  <a:off x="6890657" y="4637873"/>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12CE1D-07E4-4728-A1D4-FDE94295BE4E}"/>
                    </a:ext>
                  </a:extLst>
                </p:cNvPr>
                <p:cNvCxnSpPr>
                  <a:cxnSpLocks/>
                </p:cNvCxnSpPr>
                <p:nvPr/>
              </p:nvCxnSpPr>
              <p:spPr>
                <a:xfrm>
                  <a:off x="6890657" y="5044714"/>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EF716A0-7E7E-422A-9A62-7295CDAB3AF8}"/>
                    </a:ext>
                  </a:extLst>
                </p:cNvPr>
                <p:cNvCxnSpPr>
                  <a:cxnSpLocks/>
                </p:cNvCxnSpPr>
                <p:nvPr/>
              </p:nvCxnSpPr>
              <p:spPr>
                <a:xfrm>
                  <a:off x="6890657" y="3889401"/>
                  <a:ext cx="3235321"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827EF61A-4E56-4387-8391-13D113BBB0F9}"/>
                  </a:ext>
                </a:extLst>
              </p:cNvPr>
              <p:cNvSpPr/>
              <p:nvPr/>
            </p:nvSpPr>
            <p:spPr>
              <a:xfrm>
                <a:off x="9391632" y="2584511"/>
                <a:ext cx="2486721" cy="942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a:extLst>
              <a:ext uri="{FF2B5EF4-FFF2-40B4-BE49-F238E27FC236}">
                <a16:creationId xmlns:a16="http://schemas.microsoft.com/office/drawing/2014/main" id="{93C01765-B55E-4712-8607-03D324BCB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409" y="2344565"/>
            <a:ext cx="627157" cy="120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5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377837" y="1328057"/>
            <a:ext cx="6512820" cy="609668"/>
          </a:xfrm>
        </p:spPr>
        <p:txBody>
          <a:bodyPr>
            <a:normAutofit fontScale="92500"/>
          </a:bodyPr>
          <a:lstStyle/>
          <a:p>
            <a:r>
              <a:rPr lang="en-AU" dirty="0"/>
              <a:t>Nuclide specific operational decision making tool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a:xfrm>
            <a:off x="277825" y="2174875"/>
            <a:ext cx="6367524" cy="3951288"/>
          </a:xfrm>
        </p:spPr>
        <p:txBody>
          <a:bodyPr/>
          <a:lstStyle/>
          <a:p>
            <a:r>
              <a:rPr lang="en-AU" b="1" dirty="0"/>
              <a:t>Outcomes</a:t>
            </a:r>
          </a:p>
          <a:p>
            <a:endParaRPr lang="en-AU" b="1" dirty="0"/>
          </a:p>
          <a:p>
            <a:endParaRPr lang="en-AU" b="1" dirty="0"/>
          </a:p>
          <a:p>
            <a:r>
              <a:rPr lang="en-AU" dirty="0"/>
              <a:t>Decision-making flow charts </a:t>
            </a:r>
          </a:p>
          <a:p>
            <a:pPr marL="457200" lvl="1" indent="0">
              <a:buNone/>
            </a:pPr>
            <a:r>
              <a:rPr lang="en-AU" dirty="0"/>
              <a:t>1. Skin </a:t>
            </a:r>
          </a:p>
          <a:p>
            <a:pPr marL="457200" lvl="1" indent="0">
              <a:buNone/>
            </a:pPr>
            <a:r>
              <a:rPr lang="en-AU" dirty="0"/>
              <a:t>2. PPE</a:t>
            </a:r>
          </a:p>
          <a:p>
            <a:pPr marL="457200" lvl="1" indent="0">
              <a:buNone/>
            </a:pPr>
            <a:r>
              <a:rPr lang="en-AU" dirty="0"/>
              <a:t>3. Tools &amp; Equipment </a:t>
            </a:r>
          </a:p>
          <a:p>
            <a:pPr marL="457200" lvl="1" indent="0">
              <a:buNone/>
            </a:pPr>
            <a:r>
              <a:rPr lang="en-AU" dirty="0"/>
              <a:t>4. Empty container </a:t>
            </a:r>
          </a:p>
          <a:p>
            <a:endParaRPr lang="en-AU" dirty="0"/>
          </a:p>
          <a:p>
            <a:pPr lvl="1"/>
            <a:endParaRPr lang="en-AU" dirty="0"/>
          </a:p>
          <a:p>
            <a:pPr lvl="1"/>
            <a:endParaRPr lang="en-AU" dirty="0"/>
          </a:p>
          <a:p>
            <a:pPr lvl="1"/>
            <a:endParaRPr lang="en-AU" dirty="0"/>
          </a:p>
        </p:txBody>
      </p:sp>
      <p:sp>
        <p:nvSpPr>
          <p:cNvPr id="10" name="Rectangle 9">
            <a:extLst>
              <a:ext uri="{FF2B5EF4-FFF2-40B4-BE49-F238E27FC236}">
                <a16:creationId xmlns:a16="http://schemas.microsoft.com/office/drawing/2014/main" id="{BBBF9D71-F8D6-41B4-9D1C-3E6C4B909B1A}"/>
              </a:ext>
            </a:extLst>
          </p:cNvPr>
          <p:cNvSpPr/>
          <p:nvPr/>
        </p:nvSpPr>
        <p:spPr>
          <a:xfrm>
            <a:off x="377837" y="1366928"/>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D32A7DAA-5D16-4AA9-8543-229D85EB6877}"/>
              </a:ext>
            </a:extLst>
          </p:cNvPr>
          <p:cNvPicPr>
            <a:picLocks noChangeAspect="1"/>
          </p:cNvPicPr>
          <p:nvPr/>
        </p:nvPicPr>
        <p:blipFill>
          <a:blip r:embed="rId3"/>
          <a:stretch>
            <a:fillRect/>
          </a:stretch>
        </p:blipFill>
        <p:spPr>
          <a:xfrm>
            <a:off x="7214814" y="302047"/>
            <a:ext cx="4486709" cy="5990109"/>
          </a:xfrm>
          <a:prstGeom prst="rect">
            <a:avLst/>
          </a:prstGeom>
        </p:spPr>
      </p:pic>
      <p:grpSp>
        <p:nvGrpSpPr>
          <p:cNvPr id="7" name="Group 6">
            <a:extLst>
              <a:ext uri="{FF2B5EF4-FFF2-40B4-BE49-F238E27FC236}">
                <a16:creationId xmlns:a16="http://schemas.microsoft.com/office/drawing/2014/main" id="{BA339148-7EB4-4974-A7EE-7F203E24BBBD}"/>
              </a:ext>
            </a:extLst>
          </p:cNvPr>
          <p:cNvGrpSpPr/>
          <p:nvPr/>
        </p:nvGrpSpPr>
        <p:grpSpPr>
          <a:xfrm>
            <a:off x="9601200" y="5591048"/>
            <a:ext cx="2590800" cy="1266952"/>
            <a:chOff x="9601200" y="5591048"/>
            <a:chExt cx="2590800" cy="1266952"/>
          </a:xfrm>
        </p:grpSpPr>
        <p:sp>
          <p:nvSpPr>
            <p:cNvPr id="9" name="Right Triangle 8">
              <a:extLst>
                <a:ext uri="{FF2B5EF4-FFF2-40B4-BE49-F238E27FC236}">
                  <a16:creationId xmlns:a16="http://schemas.microsoft.com/office/drawing/2014/main" id="{84FDEB86-5040-4BFD-9273-D784C495EE0F}"/>
                </a:ext>
              </a:extLst>
            </p:cNvPr>
            <p:cNvSpPr/>
            <p:nvPr/>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569C9DA-BE1C-4408-8A2F-6224FFB1E558}"/>
                </a:ext>
              </a:extLst>
            </p:cNvPr>
            <p:cNvPicPr>
              <a:picLocks noChangeAspect="1"/>
            </p:cNvPicPr>
            <p:nvPr/>
          </p:nvPicPr>
          <p:blipFill>
            <a:blip r:embed="rId4"/>
            <a:stretch>
              <a:fillRect/>
            </a:stretch>
          </p:blipFill>
          <p:spPr>
            <a:xfrm>
              <a:off x="10693400" y="6359466"/>
              <a:ext cx="1352296" cy="353677"/>
            </a:xfrm>
            <a:prstGeom prst="rect">
              <a:avLst/>
            </a:prstGeom>
          </p:spPr>
        </p:pic>
      </p:grpSp>
    </p:spTree>
    <p:extLst>
      <p:ext uri="{BB962C8B-B14F-4D97-AF65-F5344CB8AC3E}">
        <p14:creationId xmlns:p14="http://schemas.microsoft.com/office/powerpoint/2010/main" val="252436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377837" y="1328057"/>
            <a:ext cx="6512820" cy="609668"/>
          </a:xfrm>
        </p:spPr>
        <p:txBody>
          <a:bodyPr>
            <a:normAutofit fontScale="92500"/>
          </a:bodyPr>
          <a:lstStyle/>
          <a:p>
            <a:r>
              <a:rPr lang="en-AU" dirty="0"/>
              <a:t>Nuclide specific operational decision making tool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a:xfrm>
            <a:off x="277825" y="2174875"/>
            <a:ext cx="6367524" cy="3951288"/>
          </a:xfrm>
        </p:spPr>
        <p:txBody>
          <a:bodyPr>
            <a:normAutofit/>
          </a:bodyPr>
          <a:lstStyle/>
          <a:p>
            <a:r>
              <a:rPr lang="en-AU" b="1" dirty="0"/>
              <a:t>Outcomes</a:t>
            </a:r>
          </a:p>
          <a:p>
            <a:endParaRPr lang="en-AU" b="1" dirty="0"/>
          </a:p>
          <a:p>
            <a:endParaRPr lang="en-AU" dirty="0"/>
          </a:p>
          <a:p>
            <a:r>
              <a:rPr lang="en-AU" dirty="0"/>
              <a:t>Action levels align with ANSTO Risk Analysis Matrix  </a:t>
            </a:r>
          </a:p>
          <a:p>
            <a:pPr lvl="1"/>
            <a:r>
              <a:rPr lang="en-AU" sz="1400" dirty="0"/>
              <a:t>Action 1:  </a:t>
            </a:r>
            <a:r>
              <a:rPr lang="en-AU" sz="1600" dirty="0"/>
              <a:t>≤ </a:t>
            </a:r>
            <a:r>
              <a:rPr lang="en-AU" sz="1400" dirty="0"/>
              <a:t>7,000 cps = ≤ 5 mSv skin dose (negligible)</a:t>
            </a:r>
          </a:p>
          <a:p>
            <a:pPr lvl="1"/>
            <a:r>
              <a:rPr lang="en-AU" sz="1400" dirty="0"/>
              <a:t>Action 2: ≤ 70,000cps = &gt; 5 mSv - ≤ 50 mSv skin dose (minor)</a:t>
            </a:r>
          </a:p>
          <a:p>
            <a:pPr lvl="1"/>
            <a:r>
              <a:rPr lang="en-AU" sz="1400" dirty="0"/>
              <a:t>Action 3: &gt; 70,000cps = &gt; 50 mSv - ≤ 500 mSv skin dose (moderate)</a:t>
            </a:r>
          </a:p>
          <a:p>
            <a:pPr lvl="1"/>
            <a:endParaRPr lang="en-AU" dirty="0"/>
          </a:p>
          <a:p>
            <a:pPr lvl="1"/>
            <a:endParaRPr lang="en-AU" dirty="0"/>
          </a:p>
        </p:txBody>
      </p:sp>
      <p:sp>
        <p:nvSpPr>
          <p:cNvPr id="10" name="Rectangle 9">
            <a:extLst>
              <a:ext uri="{FF2B5EF4-FFF2-40B4-BE49-F238E27FC236}">
                <a16:creationId xmlns:a16="http://schemas.microsoft.com/office/drawing/2014/main" id="{BBBF9D71-F8D6-41B4-9D1C-3E6C4B909B1A}"/>
              </a:ext>
            </a:extLst>
          </p:cNvPr>
          <p:cNvSpPr/>
          <p:nvPr/>
        </p:nvSpPr>
        <p:spPr>
          <a:xfrm>
            <a:off x="377837" y="1366928"/>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a:extLst>
              <a:ext uri="{FF2B5EF4-FFF2-40B4-BE49-F238E27FC236}">
                <a16:creationId xmlns:a16="http://schemas.microsoft.com/office/drawing/2014/main" id="{95969618-E064-415B-A131-F5D6A45B8CFE}"/>
              </a:ext>
            </a:extLst>
          </p:cNvPr>
          <p:cNvPicPr>
            <a:picLocks noChangeAspect="1"/>
          </p:cNvPicPr>
          <p:nvPr/>
        </p:nvPicPr>
        <p:blipFill rotWithShape="1">
          <a:blip r:embed="rId3"/>
          <a:srcRect r="2668"/>
          <a:stretch/>
        </p:blipFill>
        <p:spPr>
          <a:xfrm>
            <a:off x="6890657" y="663258"/>
            <a:ext cx="5151867" cy="4043587"/>
          </a:xfrm>
          <a:prstGeom prst="rect">
            <a:avLst/>
          </a:prstGeom>
        </p:spPr>
      </p:pic>
      <p:pic>
        <p:nvPicPr>
          <p:cNvPr id="9" name="Picture 8" descr="A picture containing company name&#10;&#10;Description automatically generated">
            <a:extLst>
              <a:ext uri="{FF2B5EF4-FFF2-40B4-BE49-F238E27FC236}">
                <a16:creationId xmlns:a16="http://schemas.microsoft.com/office/drawing/2014/main" id="{67FC3B39-467C-495D-AF4F-7258149F8400}"/>
              </a:ext>
            </a:extLst>
          </p:cNvPr>
          <p:cNvPicPr>
            <a:picLocks noChangeAspect="1"/>
          </p:cNvPicPr>
          <p:nvPr/>
        </p:nvPicPr>
        <p:blipFill rotWithShape="1">
          <a:blip r:embed="rId4"/>
          <a:srcRect t="51746" r="8866"/>
          <a:stretch/>
        </p:blipFill>
        <p:spPr>
          <a:xfrm>
            <a:off x="6645349" y="3824551"/>
            <a:ext cx="1828800" cy="1951186"/>
          </a:xfrm>
          <a:prstGeom prst="rect">
            <a:avLst/>
          </a:prstGeom>
        </p:spPr>
      </p:pic>
    </p:spTree>
    <p:extLst>
      <p:ext uri="{BB962C8B-B14F-4D97-AF65-F5344CB8AC3E}">
        <p14:creationId xmlns:p14="http://schemas.microsoft.com/office/powerpoint/2010/main" val="175632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377837" y="1328057"/>
            <a:ext cx="6512820" cy="609668"/>
          </a:xfrm>
        </p:spPr>
        <p:txBody>
          <a:bodyPr>
            <a:normAutofit fontScale="92500"/>
          </a:bodyPr>
          <a:lstStyle/>
          <a:p>
            <a:r>
              <a:rPr lang="en-AU" dirty="0"/>
              <a:t>Nuclide specific operational decision making tool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a:xfrm>
            <a:off x="277825" y="2174874"/>
            <a:ext cx="6367524" cy="4275789"/>
          </a:xfrm>
        </p:spPr>
        <p:txBody>
          <a:bodyPr>
            <a:normAutofit/>
          </a:bodyPr>
          <a:lstStyle/>
          <a:p>
            <a:r>
              <a:rPr lang="en-AU" b="1" dirty="0"/>
              <a:t>Outcomes</a:t>
            </a:r>
          </a:p>
          <a:p>
            <a:endParaRPr lang="en-AU" b="1" dirty="0"/>
          </a:p>
          <a:p>
            <a:endParaRPr lang="en-AU" dirty="0"/>
          </a:p>
          <a:p>
            <a:r>
              <a:rPr lang="en-AU" dirty="0"/>
              <a:t>Allows the operators to make consistent decisions for the variety of potential situation </a:t>
            </a:r>
          </a:p>
          <a:p>
            <a:pPr lvl="1"/>
            <a:endParaRPr lang="en-AU" dirty="0"/>
          </a:p>
          <a:p>
            <a:pPr lvl="1"/>
            <a:endParaRPr lang="en-AU" dirty="0"/>
          </a:p>
        </p:txBody>
      </p:sp>
      <p:sp>
        <p:nvSpPr>
          <p:cNvPr id="10" name="Rectangle 9">
            <a:extLst>
              <a:ext uri="{FF2B5EF4-FFF2-40B4-BE49-F238E27FC236}">
                <a16:creationId xmlns:a16="http://schemas.microsoft.com/office/drawing/2014/main" id="{BBBF9D71-F8D6-41B4-9D1C-3E6C4B909B1A}"/>
              </a:ext>
            </a:extLst>
          </p:cNvPr>
          <p:cNvSpPr/>
          <p:nvPr/>
        </p:nvSpPr>
        <p:spPr>
          <a:xfrm>
            <a:off x="377837" y="1366928"/>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a:extLst>
              <a:ext uri="{FF2B5EF4-FFF2-40B4-BE49-F238E27FC236}">
                <a16:creationId xmlns:a16="http://schemas.microsoft.com/office/drawing/2014/main" id="{95969618-E064-415B-A131-F5D6A45B8CFE}"/>
              </a:ext>
            </a:extLst>
          </p:cNvPr>
          <p:cNvPicPr>
            <a:picLocks noChangeAspect="1"/>
          </p:cNvPicPr>
          <p:nvPr/>
        </p:nvPicPr>
        <p:blipFill rotWithShape="1">
          <a:blip r:embed="rId3"/>
          <a:srcRect r="2668"/>
          <a:stretch/>
        </p:blipFill>
        <p:spPr>
          <a:xfrm>
            <a:off x="6890657" y="663258"/>
            <a:ext cx="5151867" cy="4043587"/>
          </a:xfrm>
          <a:prstGeom prst="rect">
            <a:avLst/>
          </a:prstGeom>
        </p:spPr>
      </p:pic>
      <p:pic>
        <p:nvPicPr>
          <p:cNvPr id="9" name="Picture 8" descr="A picture containing company name&#10;&#10;Description automatically generated">
            <a:extLst>
              <a:ext uri="{FF2B5EF4-FFF2-40B4-BE49-F238E27FC236}">
                <a16:creationId xmlns:a16="http://schemas.microsoft.com/office/drawing/2014/main" id="{67FC3B39-467C-495D-AF4F-7258149F8400}"/>
              </a:ext>
            </a:extLst>
          </p:cNvPr>
          <p:cNvPicPr>
            <a:picLocks noChangeAspect="1"/>
          </p:cNvPicPr>
          <p:nvPr/>
        </p:nvPicPr>
        <p:blipFill rotWithShape="1">
          <a:blip r:embed="rId4"/>
          <a:srcRect t="51746" r="8866"/>
          <a:stretch/>
        </p:blipFill>
        <p:spPr>
          <a:xfrm>
            <a:off x="6645349" y="3824551"/>
            <a:ext cx="1828800" cy="1951186"/>
          </a:xfrm>
          <a:prstGeom prst="rect">
            <a:avLst/>
          </a:prstGeom>
        </p:spPr>
      </p:pic>
    </p:spTree>
    <p:extLst>
      <p:ext uri="{BB962C8B-B14F-4D97-AF65-F5344CB8AC3E}">
        <p14:creationId xmlns:p14="http://schemas.microsoft.com/office/powerpoint/2010/main" val="88731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377837" y="1417136"/>
            <a:ext cx="7950617" cy="609668"/>
          </a:xfrm>
        </p:spPr>
        <p:txBody>
          <a:bodyPr>
            <a:normAutofit/>
          </a:bodyPr>
          <a:lstStyle/>
          <a:p>
            <a:r>
              <a:rPr lang="en-AU" dirty="0"/>
              <a:t>Skin dose assessment following contamination event</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p:txBody>
          <a:bodyPr>
            <a:normAutofit/>
          </a:bodyPr>
          <a:lstStyle/>
          <a:p>
            <a:pPr>
              <a:spcBef>
                <a:spcPts val="600"/>
              </a:spcBef>
              <a:spcAft>
                <a:spcPts val="600"/>
              </a:spcAft>
            </a:pPr>
            <a:r>
              <a:rPr lang="en-AU" dirty="0"/>
              <a:t>Health Physicist will run VARSKIN </a:t>
            </a:r>
            <a:r>
              <a:rPr lang="en-AU" b="1" dirty="0"/>
              <a:t> </a:t>
            </a:r>
          </a:p>
          <a:p>
            <a:pPr>
              <a:spcBef>
                <a:spcPts val="600"/>
              </a:spcBef>
              <a:spcAft>
                <a:spcPts val="600"/>
              </a:spcAft>
            </a:pPr>
            <a:r>
              <a:rPr lang="en-AU" dirty="0"/>
              <a:t>Point source geometry to determine order of magnitude</a:t>
            </a:r>
          </a:p>
          <a:p>
            <a:pPr>
              <a:spcBef>
                <a:spcPts val="600"/>
              </a:spcBef>
              <a:spcAft>
                <a:spcPts val="600"/>
              </a:spcAft>
            </a:pPr>
            <a:r>
              <a:rPr lang="en-AU" dirty="0"/>
              <a:t>Conservative exposure time </a:t>
            </a:r>
          </a:p>
          <a:p>
            <a:pPr>
              <a:spcBef>
                <a:spcPts val="600"/>
              </a:spcBef>
              <a:spcAft>
                <a:spcPts val="600"/>
              </a:spcAft>
            </a:pPr>
            <a:r>
              <a:rPr lang="en-AU" dirty="0"/>
              <a:t> Comparison against ANSTO risk matrix</a:t>
            </a:r>
          </a:p>
          <a:p>
            <a:pPr lvl="1">
              <a:spcBef>
                <a:spcPts val="600"/>
              </a:spcBef>
              <a:spcAft>
                <a:spcPts val="600"/>
              </a:spcAft>
            </a:pPr>
            <a:r>
              <a:rPr lang="en-AU" dirty="0"/>
              <a:t>≤ 50 mSv no further modelling  </a:t>
            </a:r>
          </a:p>
          <a:p>
            <a:pPr lvl="1">
              <a:spcBef>
                <a:spcPts val="600"/>
              </a:spcBef>
              <a:spcAft>
                <a:spcPts val="600"/>
              </a:spcAft>
            </a:pPr>
            <a:r>
              <a:rPr lang="en-AU" dirty="0"/>
              <a:t>&gt; 50 mSv look at ways to refine model </a:t>
            </a:r>
          </a:p>
          <a:p>
            <a:pPr lvl="1"/>
            <a:endParaRPr lang="en-AU" dirty="0"/>
          </a:p>
          <a:p>
            <a:pPr lvl="1"/>
            <a:endParaRPr lang="en-AU" dirty="0"/>
          </a:p>
        </p:txBody>
      </p:sp>
      <p:sp>
        <p:nvSpPr>
          <p:cNvPr id="7" name="Rectangle 6">
            <a:extLst>
              <a:ext uri="{FF2B5EF4-FFF2-40B4-BE49-F238E27FC236}">
                <a16:creationId xmlns:a16="http://schemas.microsoft.com/office/drawing/2014/main" id="{1A651CF1-6427-4643-BB7C-B718D435C990}"/>
              </a:ext>
            </a:extLst>
          </p:cNvPr>
          <p:cNvSpPr/>
          <p:nvPr/>
        </p:nvSpPr>
        <p:spPr>
          <a:xfrm>
            <a:off x="377837" y="1323836"/>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3B9267A-2485-4469-8ED2-DD163EEE548F}"/>
              </a:ext>
            </a:extLst>
          </p:cNvPr>
          <p:cNvGrpSpPr/>
          <p:nvPr/>
        </p:nvGrpSpPr>
        <p:grpSpPr>
          <a:xfrm>
            <a:off x="6728256" y="2473243"/>
            <a:ext cx="4320744" cy="2967621"/>
            <a:chOff x="4527799" y="1934035"/>
            <a:chExt cx="5898846" cy="4848990"/>
          </a:xfrm>
        </p:grpSpPr>
        <p:pic>
          <p:nvPicPr>
            <p:cNvPr id="8" name="Picture 7">
              <a:extLst>
                <a:ext uri="{FF2B5EF4-FFF2-40B4-BE49-F238E27FC236}">
                  <a16:creationId xmlns:a16="http://schemas.microsoft.com/office/drawing/2014/main" id="{F518CC39-0566-4E72-B4FF-56BCB3863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799" y="1934035"/>
              <a:ext cx="3636741" cy="4848990"/>
            </a:xfrm>
            <a:prstGeom prst="rect">
              <a:avLst/>
            </a:prstGeom>
          </p:spPr>
        </p:pic>
        <p:pic>
          <p:nvPicPr>
            <p:cNvPr id="9" name="Picture 8">
              <a:extLst>
                <a:ext uri="{FF2B5EF4-FFF2-40B4-BE49-F238E27FC236}">
                  <a16:creationId xmlns:a16="http://schemas.microsoft.com/office/drawing/2014/main" id="{EDF49E20-672C-4077-B55B-68539933D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33050" y="2078229"/>
              <a:ext cx="3293595" cy="4391457"/>
            </a:xfrm>
            <a:prstGeom prst="rect">
              <a:avLst/>
            </a:prstGeom>
          </p:spPr>
        </p:pic>
        <p:grpSp>
          <p:nvGrpSpPr>
            <p:cNvPr id="10" name="Group 9">
              <a:extLst>
                <a:ext uri="{FF2B5EF4-FFF2-40B4-BE49-F238E27FC236}">
                  <a16:creationId xmlns:a16="http://schemas.microsoft.com/office/drawing/2014/main" id="{247D941A-3D79-4A01-A498-FC97FB4A4B9C}"/>
                </a:ext>
              </a:extLst>
            </p:cNvPr>
            <p:cNvGrpSpPr/>
            <p:nvPr/>
          </p:nvGrpSpPr>
          <p:grpSpPr>
            <a:xfrm>
              <a:off x="6901208" y="3417148"/>
              <a:ext cx="1123427" cy="660303"/>
              <a:chOff x="3679864" y="4028424"/>
              <a:chExt cx="792355" cy="547650"/>
            </a:xfrm>
          </p:grpSpPr>
          <p:sp>
            <p:nvSpPr>
              <p:cNvPr id="11" name="Lightning Bolt 10">
                <a:extLst>
                  <a:ext uri="{FF2B5EF4-FFF2-40B4-BE49-F238E27FC236}">
                    <a16:creationId xmlns:a16="http://schemas.microsoft.com/office/drawing/2014/main" id="{B266F4D0-6BA9-47DC-8E46-9ADF47FD8A67}"/>
                  </a:ext>
                </a:extLst>
              </p:cNvPr>
              <p:cNvSpPr/>
              <p:nvPr/>
            </p:nvSpPr>
            <p:spPr>
              <a:xfrm rot="2203385">
                <a:off x="4123926" y="4028424"/>
                <a:ext cx="348293" cy="449347"/>
              </a:xfrm>
              <a:prstGeom prst="lightningBolt">
                <a:avLst/>
              </a:prstGeom>
              <a:solidFill>
                <a:srgbClr val="FFFF00"/>
              </a:solidFill>
              <a:ln w="12700" cap="flat" cmpd="sng" algn="ctr">
                <a:solidFill>
                  <a:srgbClr val="7403B9">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2329E345-D5A0-4484-8913-535858ADCAD4}"/>
                  </a:ext>
                </a:extLst>
              </p:cNvPr>
              <p:cNvGrpSpPr/>
              <p:nvPr/>
            </p:nvGrpSpPr>
            <p:grpSpPr>
              <a:xfrm>
                <a:off x="3679864" y="4060946"/>
                <a:ext cx="572481" cy="515128"/>
                <a:chOff x="3672350" y="4044558"/>
                <a:chExt cx="572481" cy="515128"/>
              </a:xfrm>
            </p:grpSpPr>
            <p:sp>
              <p:nvSpPr>
                <p:cNvPr id="13" name="Lightning Bolt 12">
                  <a:extLst>
                    <a:ext uri="{FF2B5EF4-FFF2-40B4-BE49-F238E27FC236}">
                      <a16:creationId xmlns:a16="http://schemas.microsoft.com/office/drawing/2014/main" id="{70CBC4E0-4F7E-416E-BD3B-02E030D8D1F1}"/>
                    </a:ext>
                  </a:extLst>
                </p:cNvPr>
                <p:cNvSpPr/>
                <p:nvPr/>
              </p:nvSpPr>
              <p:spPr>
                <a:xfrm rot="1101233">
                  <a:off x="3896538" y="4044558"/>
                  <a:ext cx="348293" cy="449347"/>
                </a:xfrm>
                <a:prstGeom prst="lightningBolt">
                  <a:avLst/>
                </a:prstGeom>
                <a:solidFill>
                  <a:srgbClr val="FFFF00"/>
                </a:solidFill>
                <a:ln w="12700" cap="flat" cmpd="sng" algn="ctr">
                  <a:solidFill>
                    <a:srgbClr val="7403B9">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4" name="Lightning Bolt 13">
                  <a:extLst>
                    <a:ext uri="{FF2B5EF4-FFF2-40B4-BE49-F238E27FC236}">
                      <a16:creationId xmlns:a16="http://schemas.microsoft.com/office/drawing/2014/main" id="{BD7C4898-AE9A-4D85-896F-C2E610A5D204}"/>
                    </a:ext>
                  </a:extLst>
                </p:cNvPr>
                <p:cNvSpPr/>
                <p:nvPr/>
              </p:nvSpPr>
              <p:spPr>
                <a:xfrm rot="346605">
                  <a:off x="3672350" y="4110339"/>
                  <a:ext cx="348293" cy="449347"/>
                </a:xfrm>
                <a:prstGeom prst="lightningBolt">
                  <a:avLst/>
                </a:prstGeom>
                <a:solidFill>
                  <a:srgbClr val="FFFF00"/>
                </a:solidFill>
                <a:ln w="12700" cap="flat" cmpd="sng" algn="ctr">
                  <a:solidFill>
                    <a:srgbClr val="7403B9">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192586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377838" y="1471907"/>
            <a:ext cx="5718162" cy="465818"/>
          </a:xfrm>
        </p:spPr>
        <p:txBody>
          <a:bodyPr>
            <a:normAutofit/>
          </a:bodyPr>
          <a:lstStyle/>
          <a:p>
            <a:r>
              <a:rPr lang="en-AU" dirty="0"/>
              <a:t>In-house skin dose calculator </a:t>
            </a:r>
            <a:r>
              <a:rPr lang="en-AU" sz="1400" dirty="0"/>
              <a:t>(excel)</a:t>
            </a:r>
            <a:endParaRPr lang="en-AU" dirty="0"/>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p:txBody>
          <a:bodyPr>
            <a:normAutofit/>
          </a:bodyPr>
          <a:lstStyle/>
          <a:p>
            <a:pPr marL="0" indent="-17462">
              <a:buNone/>
            </a:pPr>
            <a:r>
              <a:rPr lang="en-AU" dirty="0"/>
              <a:t>Overview: </a:t>
            </a:r>
          </a:p>
          <a:p>
            <a:pPr marL="457200" lvl="1" indent="0">
              <a:buNone/>
            </a:pPr>
            <a:endParaRPr lang="en-AU" dirty="0"/>
          </a:p>
          <a:p>
            <a:pPr lvl="1"/>
            <a:r>
              <a:rPr lang="en-AU" dirty="0"/>
              <a:t>Utilises skin dose coefficients derived from VARSKIN code  </a:t>
            </a:r>
          </a:p>
          <a:p>
            <a:pPr lvl="1"/>
            <a:r>
              <a:rPr lang="en-AU" dirty="0"/>
              <a:t>In the process of updating coefficients to align with latest version of VARSKIN </a:t>
            </a:r>
          </a:p>
          <a:p>
            <a:pPr lvl="1"/>
            <a:endParaRPr lang="en-AU" dirty="0"/>
          </a:p>
        </p:txBody>
      </p:sp>
      <p:graphicFrame>
        <p:nvGraphicFramePr>
          <p:cNvPr id="7" name="Content Placeholder 6">
            <a:extLst>
              <a:ext uri="{FF2B5EF4-FFF2-40B4-BE49-F238E27FC236}">
                <a16:creationId xmlns:a16="http://schemas.microsoft.com/office/drawing/2014/main" id="{FA354AB5-0AB2-4F6D-B3E0-081A0086514C}"/>
              </a:ext>
            </a:extLst>
          </p:cNvPr>
          <p:cNvGraphicFramePr>
            <a:graphicFrameLocks noGrp="1"/>
          </p:cNvGraphicFramePr>
          <p:nvPr>
            <p:ph sz="quarter" idx="4"/>
          </p:nvPr>
        </p:nvGraphicFramePr>
        <p:xfrm>
          <a:off x="7108371" y="424543"/>
          <a:ext cx="4604656" cy="6248409"/>
        </p:xfrm>
        <a:graphic>
          <a:graphicData uri="http://schemas.openxmlformats.org/drawingml/2006/table">
            <a:tbl>
              <a:tblPr/>
              <a:tblGrid>
                <a:gridCol w="103818">
                  <a:extLst>
                    <a:ext uri="{9D8B030D-6E8A-4147-A177-3AD203B41FA5}">
                      <a16:colId xmlns:a16="http://schemas.microsoft.com/office/drawing/2014/main" val="1726013117"/>
                    </a:ext>
                  </a:extLst>
                </a:gridCol>
                <a:gridCol w="971007">
                  <a:extLst>
                    <a:ext uri="{9D8B030D-6E8A-4147-A177-3AD203B41FA5}">
                      <a16:colId xmlns:a16="http://schemas.microsoft.com/office/drawing/2014/main" val="2262678514"/>
                    </a:ext>
                  </a:extLst>
                </a:gridCol>
                <a:gridCol w="647339">
                  <a:extLst>
                    <a:ext uri="{9D8B030D-6E8A-4147-A177-3AD203B41FA5}">
                      <a16:colId xmlns:a16="http://schemas.microsoft.com/office/drawing/2014/main" val="1292888185"/>
                    </a:ext>
                  </a:extLst>
                </a:gridCol>
                <a:gridCol w="720623">
                  <a:extLst>
                    <a:ext uri="{9D8B030D-6E8A-4147-A177-3AD203B41FA5}">
                      <a16:colId xmlns:a16="http://schemas.microsoft.com/office/drawing/2014/main" val="2761654119"/>
                    </a:ext>
                  </a:extLst>
                </a:gridCol>
                <a:gridCol w="720623">
                  <a:extLst>
                    <a:ext uri="{9D8B030D-6E8A-4147-A177-3AD203B41FA5}">
                      <a16:colId xmlns:a16="http://schemas.microsoft.com/office/drawing/2014/main" val="3822338318"/>
                    </a:ext>
                  </a:extLst>
                </a:gridCol>
                <a:gridCol w="720623">
                  <a:extLst>
                    <a:ext uri="{9D8B030D-6E8A-4147-A177-3AD203B41FA5}">
                      <a16:colId xmlns:a16="http://schemas.microsoft.com/office/drawing/2014/main" val="1913484838"/>
                    </a:ext>
                  </a:extLst>
                </a:gridCol>
                <a:gridCol w="720623">
                  <a:extLst>
                    <a:ext uri="{9D8B030D-6E8A-4147-A177-3AD203B41FA5}">
                      <a16:colId xmlns:a16="http://schemas.microsoft.com/office/drawing/2014/main" val="2183442118"/>
                    </a:ext>
                  </a:extLst>
                </a:gridCol>
              </a:tblGrid>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122758"/>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gridSpan="2">
                  <a:txBody>
                    <a:bodyPr/>
                    <a:lstStyle/>
                    <a:p>
                      <a:pPr algn="ctr" fontAlgn="ctr"/>
                      <a:r>
                        <a:rPr lang="en-AU" sz="300" b="1" i="0" u="none" strike="noStrike">
                          <a:effectLst/>
                          <a:latin typeface="Arial" panose="020B0604020202020204" pitchFamily="34" charset="0"/>
                        </a:rPr>
                        <a:t>Radionuclide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en-AU"/>
                    </a:p>
                  </a:txBody>
                  <a:tcPr/>
                </a:tc>
                <a:tc gridSpan="4">
                  <a:txBody>
                    <a:bodyPr/>
                    <a:lstStyle/>
                    <a:p>
                      <a:pPr algn="ctr" fontAlgn="b"/>
                      <a:r>
                        <a:rPr lang="en-AU" sz="400" b="0" i="0" u="none" strike="noStrike">
                          <a:effectLst/>
                          <a:latin typeface="Arial" panose="020B0604020202020204" pitchFamily="34" charset="0"/>
                        </a:rPr>
                        <a:t>Terbium-161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8530042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4">
                  <a:txBody>
                    <a:bodyPr/>
                    <a:lstStyle/>
                    <a:p>
                      <a:pPr algn="ctr" fontAlgn="b"/>
                      <a:r>
                        <a:rPr lang="en-AU" sz="300" b="0" i="0" u="none" strike="noStrike">
                          <a:effectLst/>
                          <a:latin typeface="Arial" panose="020B0604020202020204" pitchFamily="34" charset="0"/>
                        </a:rPr>
                        <a:t>Tb-161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5799468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AU" sz="300" b="1" i="0" u="none" strike="noStrike">
                          <a:effectLst/>
                          <a:latin typeface="Arial" panose="020B0604020202020204" pitchFamily="34" charset="0"/>
                        </a:rPr>
                        <a:t>Half Life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300" b="0" i="0" u="none" strike="noStrike">
                          <a:effectLst/>
                          <a:latin typeface="Arial" panose="020B0604020202020204" pitchFamily="34" charset="0"/>
                        </a:rPr>
                        <a:t>165.84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300" b="0" i="0" u="none" strike="noStrike">
                          <a:effectLst/>
                          <a:latin typeface="Arial" panose="020B0604020202020204" pitchFamily="34" charset="0"/>
                        </a:rPr>
                        <a:t>hours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93874260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AU" sz="300" b="1" i="0" u="none" strike="noStrike">
                          <a:effectLst/>
                          <a:latin typeface="Arial" panose="020B0604020202020204" pitchFamily="34" charset="0"/>
                        </a:rPr>
                        <a:t>Activity on Skin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MBq</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extLst>
                  <a:ext uri="{0D108BD9-81ED-4DB2-BD59-A6C34878D82A}">
                    <a16:rowId xmlns:a16="http://schemas.microsoft.com/office/drawing/2014/main" val="741867100"/>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AU" sz="300" b="1" i="0" u="none" strike="noStrike">
                          <a:effectLst/>
                          <a:latin typeface="Arial" panose="020B0604020202020204" pitchFamily="34" charset="0"/>
                        </a:rPr>
                        <a:t>Exposure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minutes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extLst>
                  <a:ext uri="{0D108BD9-81ED-4DB2-BD59-A6C34878D82A}">
                    <a16:rowId xmlns:a16="http://schemas.microsoft.com/office/drawing/2014/main" val="2808831897"/>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3099123"/>
                  </a:ext>
                </a:extLst>
              </a:tr>
              <a:tr h="12968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Scenario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1" i="0" u="none" strike="noStrike">
                          <a:effectLst/>
                          <a:latin typeface="Arial" panose="020B0604020202020204" pitchFamily="34" charset="0"/>
                        </a:rPr>
                        <a:t>Contamination with a small amount of material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4681885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Model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l-GR" sz="300" b="0" i="0" u="none" strike="noStrike">
                          <a:effectLst/>
                          <a:latin typeface="Arial" panose="020B0604020202020204" pitchFamily="34" charset="0"/>
                        </a:rPr>
                        <a:t>1 μ</a:t>
                      </a:r>
                      <a:r>
                        <a:rPr lang="en-AU" sz="300" b="0" i="0" u="none" strike="noStrike">
                          <a:effectLst/>
                          <a:latin typeface="Arial" panose="020B0604020202020204" pitchFamily="34" charset="0"/>
                        </a:rPr>
                        <a:t>L/  1 cm</a:t>
                      </a:r>
                      <a:r>
                        <a:rPr lang="en-AU" sz="300" b="0" i="0" u="none" strike="noStrike" baseline="30000">
                          <a:effectLst/>
                          <a:latin typeface="Arial" panose="020B0604020202020204" pitchFamily="34" charset="0"/>
                        </a:rPr>
                        <a:t>2</a:t>
                      </a:r>
                      <a:r>
                        <a:rPr lang="en-AU" sz="300" b="0" i="0" u="none" strike="noStrike">
                          <a:effectLst/>
                          <a:latin typeface="Arial" panose="020B0604020202020204" pitchFamily="34" charset="0"/>
                        </a:rPr>
                        <a:t> Uniform Deposit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0171337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Radioactivity Level on Skin (kBq)</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0689714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fr-FR" sz="300" b="1" i="0" u="none" strike="noStrike">
                          <a:effectLst/>
                          <a:latin typeface="Arial" panose="020B0604020202020204" pitchFamily="34" charset="0"/>
                        </a:rPr>
                        <a:t>Dose Coefficient (mSv.h</a:t>
                      </a:r>
                      <a:r>
                        <a:rPr lang="fr-FR" sz="300" b="1" i="0" u="none" strike="noStrike" baseline="30000">
                          <a:effectLst/>
                          <a:latin typeface="Arial" panose="020B0604020202020204" pitchFamily="34" charset="0"/>
                        </a:rPr>
                        <a:t>-1</a:t>
                      </a:r>
                      <a:r>
                        <a:rPr lang="fr-FR" sz="300" b="1" i="0" u="none" strike="noStrike">
                          <a:effectLst/>
                          <a:latin typeface="Arial" panose="020B0604020202020204" pitchFamily="34" charset="0"/>
                        </a:rPr>
                        <a:t>.kBq</a:t>
                      </a:r>
                      <a:r>
                        <a:rPr lang="fr-FR" sz="300" b="1" i="0" u="none" strike="noStrike" baseline="30000">
                          <a:effectLst/>
                          <a:latin typeface="Arial" panose="020B0604020202020204" pitchFamily="34" charset="0"/>
                        </a:rPr>
                        <a:t>-1</a:t>
                      </a:r>
                      <a:r>
                        <a:rPr lang="fr-FR" sz="3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1.29E+00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517282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Initial Skin Dose Rate (mSv.h</a:t>
                      </a:r>
                      <a:r>
                        <a:rPr lang="en-AU" sz="300" b="1" i="0" u="none" strike="noStrike" baseline="30000">
                          <a:effectLst/>
                          <a:latin typeface="Arial" panose="020B0604020202020204" pitchFamily="34" charset="0"/>
                        </a:rPr>
                        <a:t>-1</a:t>
                      </a:r>
                      <a:r>
                        <a:rPr lang="en-AU" sz="3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1935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70466655"/>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Estimated Skin Dose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400" b="0" i="0" u="none" strike="noStrike">
                          <a:effectLst/>
                          <a:latin typeface="Arial" panose="020B0604020202020204" pitchFamily="34" charset="0"/>
                        </a:rPr>
                        <a:t>161.2</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015141502"/>
                  </a:ext>
                </a:extLst>
              </a:tr>
              <a:tr h="12968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Statutory Dose (500 mSv) Annual Limits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This dose is 32%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857254573"/>
                  </a:ext>
                </a:extLst>
              </a:tr>
              <a:tr h="566913">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t"/>
                      <a:r>
                        <a:rPr lang="en-AU" sz="300" b="1" i="0" u="none" strike="noStrike">
                          <a:effectLst/>
                          <a:latin typeface="Arial" panose="020B0604020202020204" pitchFamily="34" charset="0"/>
                        </a:rPr>
                        <a:t>Tissue Reactions (ICRP 118)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t"/>
                      <a:r>
                        <a:rPr lang="en-AU" sz="300" b="0" i="0" u="none" strike="noStrike">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29774540"/>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1609146"/>
                  </a:ext>
                </a:extLst>
              </a:tr>
              <a:tr h="6669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b"/>
                      <a:r>
                        <a:rPr lang="en-AU" sz="300" b="1" i="0" u="none" strike="noStrike">
                          <a:effectLst/>
                          <a:latin typeface="Arial" panose="020B0604020202020204" pitchFamily="34" charset="0"/>
                        </a:rPr>
                        <a:t>Common Scenarios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AU"/>
                    </a:p>
                  </a:txBody>
                  <a:tcPr/>
                </a:tc>
                <a:tc rowSpan="2" gridSpan="2">
                  <a:txBody>
                    <a:bodyPr/>
                    <a:lstStyle/>
                    <a:p>
                      <a:pPr algn="ctr" fontAlgn="ctr"/>
                      <a:r>
                        <a:rPr lang="en-AU" sz="300" b="1" i="0" u="none" strike="noStrike">
                          <a:effectLst/>
                          <a:latin typeface="Arial" panose="020B0604020202020204" pitchFamily="34" charset="0"/>
                        </a:rPr>
                        <a:t>Skin Dose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en-AU"/>
                    </a:p>
                  </a:txBody>
                  <a:tcPr/>
                </a:tc>
                <a:tc rowSpan="2" gridSpan="2">
                  <a:txBody>
                    <a:bodyPr/>
                    <a:lstStyle/>
                    <a:p>
                      <a:pPr algn="ctr" fontAlgn="ctr"/>
                      <a:r>
                        <a:rPr lang="en-AU" sz="300" b="1" i="0" u="none" strike="noStrike">
                          <a:effectLst/>
                          <a:latin typeface="Arial" panose="020B0604020202020204" pitchFamily="34" charset="0"/>
                        </a:rPr>
                        <a:t>Potential Effects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en-AU"/>
                    </a:p>
                  </a:txBody>
                  <a:tcPr/>
                </a:tc>
                <a:extLst>
                  <a:ext uri="{0D108BD9-81ED-4DB2-BD59-A6C34878D82A}">
                    <a16:rowId xmlns:a16="http://schemas.microsoft.com/office/drawing/2014/main" val="933641053"/>
                  </a:ext>
                </a:extLst>
              </a:tr>
              <a:tr h="122275">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b"/>
                      <a:r>
                        <a:rPr lang="en-AU" sz="300" b="0" i="0" u="none" strike="noStrike">
                          <a:effectLst/>
                          <a:latin typeface="Arial" panose="020B0604020202020204" pitchFamily="34" charset="0"/>
                        </a:rPr>
                        <a:t>The following scenarios should be assessed whenever manual chemistry is to be performed with an active solution.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3825693309"/>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a:effectLst/>
                          <a:latin typeface="Arial" panose="020B0604020202020204" pitchFamily="34" charset="0"/>
                        </a:rPr>
                        <a:t>Contaminated since the previous 5 minute routine check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5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effectLst/>
                          <a:latin typeface="Arial" panose="020B0604020202020204" pitchFamily="34" charset="0"/>
                        </a:rPr>
                        <a:t>161.2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32%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449522456"/>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a:effectLst/>
                          <a:latin typeface="Arial" panose="020B0604020202020204" pitchFamily="34" charset="0"/>
                        </a:rPr>
                        <a:t>Contaminated for two 5 minute routine check periods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10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effectLst/>
                          <a:latin typeface="Arial" panose="020B0604020202020204" pitchFamily="34" charset="0"/>
                        </a:rPr>
                        <a:t>322.4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64%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126877606"/>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a:effectLst/>
                          <a:latin typeface="Arial" panose="020B0604020202020204" pitchFamily="34" charset="0"/>
                        </a:rPr>
                        <a:t>Contaminated for an hour before detection and removal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60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effectLst/>
                          <a:latin typeface="Arial" panose="020B0604020202020204" pitchFamily="34" charset="0"/>
                        </a:rPr>
                        <a:t>1931.0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386%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484166197"/>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a:effectLst/>
                          <a:latin typeface="Arial" panose="020B0604020202020204" pitchFamily="34" charset="0"/>
                        </a:rPr>
                        <a:t>Contaminated for half a standard 12 hour shift before detection and removal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6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solidFill>
                            <a:srgbClr val="FFFFFF"/>
                          </a:solidFill>
                          <a:effectLst/>
                          <a:latin typeface="Arial" panose="020B0604020202020204" pitchFamily="34" charset="0"/>
                        </a:rPr>
                        <a:t>11465.6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2293% of the skin dose annual statutory limit. </a:t>
                      </a:r>
                      <a:br>
                        <a:rPr lang="en-AU" sz="300" b="0" i="0" u="none" strike="noStrike">
                          <a:effectLst/>
                          <a:latin typeface="Arial" panose="020B0604020202020204" pitchFamily="34" charset="0"/>
                        </a:rPr>
                      </a:br>
                      <a:r>
                        <a:rPr lang="en-AU" sz="300" b="0" i="0" u="none" strike="noStrike">
                          <a:effectLst/>
                          <a:latin typeface="Arial" panose="020B0604020202020204" pitchFamily="34" charset="0"/>
                        </a:rPr>
                        <a:t> This dose may lead to radiation induced injuries to the skin such as reddening of the skin (Erythema), hair loss (Epilation), thinning of the skin (Dermal Atrophy) and occurrence of spider veins (Telangiectasia)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190833722"/>
                  </a:ext>
                </a:extLst>
              </a:tr>
              <a:tr h="596555">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a:effectLst/>
                          <a:latin typeface="Arial" panose="020B0604020202020204" pitchFamily="34" charset="0"/>
                        </a:rPr>
                        <a:t>Contamination for a day before detection and removal, such as due to the contamination being fixed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24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solidFill>
                            <a:srgbClr val="FFFFFF"/>
                          </a:solidFill>
                          <a:effectLst/>
                          <a:latin typeface="Arial" panose="020B0604020202020204" pitchFamily="34" charset="0"/>
                        </a:rPr>
                        <a:t>44186.8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8837% of the skin dose annual statutory limit. </a:t>
                      </a:r>
                      <a:br>
                        <a:rPr lang="en-AU" sz="300" b="0" i="0" u="none" strike="noStrike">
                          <a:effectLst/>
                          <a:latin typeface="Arial" panose="020B0604020202020204" pitchFamily="34" charset="0"/>
                        </a:rPr>
                      </a:br>
                      <a:r>
                        <a:rPr lang="en-AU" sz="300" b="0" i="0" u="none" strike="noStrike">
                          <a:effectLst/>
                          <a:latin typeface="Arial" panose="020B0604020202020204" pitchFamily="34" charset="0"/>
                        </a:rPr>
                        <a:t> This dose may lead to radiation induced injuries to the skin such as reddening of the skin (Erythema), hair loss (Epilation), breakdown of the skin (Desquamation), thinning of the skin (Dermal Atrophy), occurrence of spider veins (Telangiectasia) and death of the skin (Dermal Necrosis)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86352706"/>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6743695"/>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5" gridSpan="2">
                  <a:txBody>
                    <a:bodyPr/>
                    <a:lstStyle/>
                    <a:p>
                      <a:pPr algn="ctr" fontAlgn="ctr"/>
                      <a:r>
                        <a:rPr lang="en-AU" sz="300" b="1" i="0" u="none" strike="noStrike">
                          <a:effectLst/>
                          <a:latin typeface="Arial" panose="020B0604020202020204" pitchFamily="34" charset="0"/>
                        </a:rPr>
                        <a:t>Skin Dose Impact Levels (AG2395)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5" hMerge="1">
                  <a:txBody>
                    <a:bodyPr/>
                    <a:lstStyle/>
                    <a:p>
                      <a:endParaRPr lang="en-AU"/>
                    </a:p>
                  </a:txBody>
                  <a:tcPr/>
                </a:tc>
                <a:tc gridSpan="4">
                  <a:txBody>
                    <a:bodyPr/>
                    <a:lstStyle/>
                    <a:p>
                      <a:pPr algn="ctr" fontAlgn="b"/>
                      <a:r>
                        <a:rPr lang="en-AU" sz="300" b="1" i="0" u="none" strike="noStrike">
                          <a:effectLst/>
                          <a:latin typeface="Arial" panose="020B0604020202020204" pitchFamily="34" charset="0"/>
                        </a:rPr>
                        <a:t>Skin Tissue Reactions (ICRP 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79879324"/>
                  </a:ext>
                </a:extLst>
              </a:tr>
              <a:tr h="18526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4">
                  <a:txBody>
                    <a:bodyPr/>
                    <a:lstStyle/>
                    <a:p>
                      <a:pPr algn="ctr" fontAlgn="t"/>
                      <a:r>
                        <a:rPr lang="en-AU" sz="300" b="0" i="0" u="none" strike="noStrike">
                          <a:effectLst/>
                          <a:latin typeface="Arial" panose="020B0604020202020204" pitchFamily="34" charset="0"/>
                        </a:rPr>
                        <a:t>Approximate threshold single doses and time of onset for the reaction of human skin to ionising radiation delivered in fluoroscopy exposures. These threshold doses are considered to be near to ED1 (the estimated dose for 1% incidence).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23106932"/>
                  </a:ext>
                </a:extLst>
              </a:tr>
              <a:tr h="118571">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2">
                  <a:txBody>
                    <a:bodyPr/>
                    <a:lstStyle/>
                    <a:p>
                      <a:pPr algn="l" fontAlgn="b"/>
                      <a:r>
                        <a:rPr lang="en-AU" sz="300" b="1" i="0" u="none" strike="noStrike">
                          <a:effectLst/>
                          <a:latin typeface="Arial" panose="020B0604020202020204" pitchFamily="34" charset="0"/>
                        </a:rPr>
                        <a:t>Effect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b"/>
                      <a:r>
                        <a:rPr lang="en-AU" sz="300" b="1" i="0" u="none" strike="noStrike">
                          <a:effectLst/>
                          <a:latin typeface="Arial" panose="020B0604020202020204" pitchFamily="34" charset="0"/>
                        </a:rPr>
                        <a:t>Approximate Threshold Doses (Sv)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AU" sz="300" b="1" i="0" u="none" strike="noStrike">
                          <a:effectLst/>
                          <a:latin typeface="Arial" panose="020B0604020202020204" pitchFamily="34" charset="0"/>
                        </a:rPr>
                        <a:t>Time of onset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40416815"/>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Early Transient Erythema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2-24 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55860758"/>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Main Erythema Reaction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~1.5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0288326"/>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solidFill>
                            <a:srgbClr val="FFFFFF"/>
                          </a:solidFill>
                          <a:effectLst/>
                          <a:latin typeface="Arial" panose="020B0604020202020204" pitchFamily="34" charset="0"/>
                        </a:rPr>
                        <a:t>Severe/ Catastrophic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AU" sz="300" b="0" i="0" u="none" strike="noStrike">
                          <a:solidFill>
                            <a:srgbClr val="FFFFFF"/>
                          </a:solidFill>
                          <a:effectLst/>
                          <a:latin typeface="Arial" panose="020B0604020202020204" pitchFamily="34" charset="0"/>
                        </a:rPr>
                        <a:t>&gt;2000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gridSpan="2">
                  <a:txBody>
                    <a:bodyPr/>
                    <a:lstStyle/>
                    <a:p>
                      <a:pPr algn="l" fontAlgn="ctr"/>
                      <a:r>
                        <a:rPr lang="en-AU" sz="300" b="0" i="0" u="none" strike="noStrike">
                          <a:effectLst/>
                          <a:latin typeface="Arial" panose="020B0604020202020204" pitchFamily="34" charset="0"/>
                        </a:rPr>
                        <a:t>Late Erythema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8-10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9191251"/>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Temporary Epilation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~3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83909687"/>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solidFill>
                            <a:srgbClr val="FFFFFF"/>
                          </a:solidFill>
                          <a:effectLst/>
                          <a:latin typeface="Arial" panose="020B0604020202020204" pitchFamily="34" charset="0"/>
                        </a:rPr>
                        <a:t>Major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ctr"/>
                      <a:r>
                        <a:rPr lang="en-AU" sz="300" b="0" i="0" u="none" strike="noStrike">
                          <a:solidFill>
                            <a:srgbClr val="FFFFFF"/>
                          </a:solidFill>
                          <a:effectLst/>
                          <a:latin typeface="Arial" panose="020B0604020202020204" pitchFamily="34" charset="0"/>
                        </a:rPr>
                        <a:t>500 - 2000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AU" sz="300" b="0" i="0" u="none" strike="noStrike">
                          <a:effectLst/>
                          <a:latin typeface="Arial" panose="020B0604020202020204" pitchFamily="34" charset="0"/>
                        </a:rPr>
                        <a:t>Permanent Epilation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~3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43301210"/>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Dry Desquamation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~4-6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8404216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effectLst/>
                          <a:latin typeface="Arial" panose="020B0604020202020204" pitchFamily="34" charset="0"/>
                        </a:rPr>
                        <a:t>Moderate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AU" sz="300" b="0" i="0" u="none" strike="noStrike">
                          <a:effectLst/>
                          <a:latin typeface="Arial" panose="020B0604020202020204" pitchFamily="34" charset="0"/>
                        </a:rPr>
                        <a:t>50-500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l" fontAlgn="ctr"/>
                      <a:r>
                        <a:rPr lang="en-AU" sz="300" b="0" i="0" u="none" strike="noStrike">
                          <a:effectLst/>
                          <a:latin typeface="Arial" panose="020B0604020202020204" pitchFamily="34" charset="0"/>
                        </a:rPr>
                        <a:t>Moist Desquamation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~4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5575184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Secondary Ulceration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&gt; 6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56936854"/>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effectLst/>
                          <a:latin typeface="Arial" panose="020B0604020202020204" pitchFamily="34" charset="0"/>
                        </a:rPr>
                        <a:t>Minor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AU" sz="300" b="0" i="0" u="none" strike="noStrike">
                          <a:effectLst/>
                          <a:latin typeface="Arial" panose="020B0604020202020204" pitchFamily="34" charset="0"/>
                        </a:rPr>
                        <a:t>5-50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en-AU" sz="300" b="0" i="0" u="none" strike="noStrike">
                          <a:effectLst/>
                          <a:latin typeface="Arial" panose="020B0604020202020204" pitchFamily="34" charset="0"/>
                        </a:rPr>
                        <a:t>Ischaemic Dermal Necrosis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&gt; 10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56286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Dermal Atrophy (First Phase)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22007782"/>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effectLst/>
                          <a:latin typeface="Arial" panose="020B0604020202020204" pitchFamily="34" charset="0"/>
                        </a:rPr>
                        <a:t>Negligible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fontAlgn="ctr"/>
                      <a:r>
                        <a:rPr lang="en-AU" sz="300" b="0" i="0" u="none" strike="noStrike">
                          <a:effectLst/>
                          <a:latin typeface="Arial" panose="020B0604020202020204" pitchFamily="34" charset="0"/>
                        </a:rPr>
                        <a:t>&lt; 5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l" fontAlgn="ctr"/>
                      <a:r>
                        <a:rPr lang="en-AU" sz="300" b="0" i="0" u="none" strike="noStrike">
                          <a:effectLst/>
                          <a:latin typeface="Arial" panose="020B0604020202020204" pitchFamily="34" charset="0"/>
                        </a:rPr>
                        <a:t>Telangiectasia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1436275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Dermal Necrosis (Late Phase)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dirty="0">
                          <a:effectLst/>
                          <a:latin typeface="Arial" panose="020B0604020202020204" pitchFamily="34" charset="0"/>
                        </a:rPr>
                        <a:t>&gt;15?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dirty="0">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43374905"/>
                  </a:ext>
                </a:extLst>
              </a:tr>
            </a:tbl>
          </a:graphicData>
        </a:graphic>
      </p:graphicFrame>
      <p:sp>
        <p:nvSpPr>
          <p:cNvPr id="6" name="Rectangle 5">
            <a:extLst>
              <a:ext uri="{FF2B5EF4-FFF2-40B4-BE49-F238E27FC236}">
                <a16:creationId xmlns:a16="http://schemas.microsoft.com/office/drawing/2014/main" id="{C773188B-D143-4BFD-A140-87F00669CDAA}"/>
              </a:ext>
            </a:extLst>
          </p:cNvPr>
          <p:cNvSpPr/>
          <p:nvPr/>
        </p:nvSpPr>
        <p:spPr>
          <a:xfrm>
            <a:off x="377838" y="1264843"/>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EA71C0C-A987-4700-8E44-CFB44A643BE6}"/>
              </a:ext>
            </a:extLst>
          </p:cNvPr>
          <p:cNvGrpSpPr/>
          <p:nvPr/>
        </p:nvGrpSpPr>
        <p:grpSpPr>
          <a:xfrm>
            <a:off x="9601200" y="5591048"/>
            <a:ext cx="2590800" cy="1266952"/>
            <a:chOff x="9601200" y="5591048"/>
            <a:chExt cx="2590800" cy="1266952"/>
          </a:xfrm>
        </p:grpSpPr>
        <p:sp>
          <p:nvSpPr>
            <p:cNvPr id="9" name="Right Triangle 8">
              <a:extLst>
                <a:ext uri="{FF2B5EF4-FFF2-40B4-BE49-F238E27FC236}">
                  <a16:creationId xmlns:a16="http://schemas.microsoft.com/office/drawing/2014/main" id="{AB0D6414-EB20-4ABD-BD15-78CEB7806F68}"/>
                </a:ext>
              </a:extLst>
            </p:cNvPr>
            <p:cNvSpPr/>
            <p:nvPr/>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C36CBD3-DBA8-48B7-92DF-51FCD9A14BFB}"/>
                </a:ext>
              </a:extLst>
            </p:cNvPr>
            <p:cNvPicPr>
              <a:picLocks noChangeAspect="1"/>
            </p:cNvPicPr>
            <p:nvPr/>
          </p:nvPicPr>
          <p:blipFill>
            <a:blip r:embed="rId3"/>
            <a:stretch>
              <a:fillRect/>
            </a:stretch>
          </p:blipFill>
          <p:spPr>
            <a:xfrm>
              <a:off x="10693400" y="6359466"/>
              <a:ext cx="1352296" cy="353677"/>
            </a:xfrm>
            <a:prstGeom prst="rect">
              <a:avLst/>
            </a:prstGeom>
          </p:spPr>
        </p:pic>
      </p:grpSp>
    </p:spTree>
    <p:extLst>
      <p:ext uri="{BB962C8B-B14F-4D97-AF65-F5344CB8AC3E}">
        <p14:creationId xmlns:p14="http://schemas.microsoft.com/office/powerpoint/2010/main" val="340756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A354AB5-0AB2-4F6D-B3E0-081A0086514C}"/>
              </a:ext>
            </a:extLst>
          </p:cNvPr>
          <p:cNvGraphicFramePr>
            <a:graphicFrameLocks noGrp="1"/>
          </p:cNvGraphicFramePr>
          <p:nvPr>
            <p:ph sz="quarter" idx="4"/>
          </p:nvPr>
        </p:nvGraphicFramePr>
        <p:xfrm>
          <a:off x="7108371" y="424543"/>
          <a:ext cx="4604656" cy="6248409"/>
        </p:xfrm>
        <a:graphic>
          <a:graphicData uri="http://schemas.openxmlformats.org/drawingml/2006/table">
            <a:tbl>
              <a:tblPr/>
              <a:tblGrid>
                <a:gridCol w="103818">
                  <a:extLst>
                    <a:ext uri="{9D8B030D-6E8A-4147-A177-3AD203B41FA5}">
                      <a16:colId xmlns:a16="http://schemas.microsoft.com/office/drawing/2014/main" val="1726013117"/>
                    </a:ext>
                  </a:extLst>
                </a:gridCol>
                <a:gridCol w="971007">
                  <a:extLst>
                    <a:ext uri="{9D8B030D-6E8A-4147-A177-3AD203B41FA5}">
                      <a16:colId xmlns:a16="http://schemas.microsoft.com/office/drawing/2014/main" val="2262678514"/>
                    </a:ext>
                  </a:extLst>
                </a:gridCol>
                <a:gridCol w="647339">
                  <a:extLst>
                    <a:ext uri="{9D8B030D-6E8A-4147-A177-3AD203B41FA5}">
                      <a16:colId xmlns:a16="http://schemas.microsoft.com/office/drawing/2014/main" val="1292888185"/>
                    </a:ext>
                  </a:extLst>
                </a:gridCol>
                <a:gridCol w="720623">
                  <a:extLst>
                    <a:ext uri="{9D8B030D-6E8A-4147-A177-3AD203B41FA5}">
                      <a16:colId xmlns:a16="http://schemas.microsoft.com/office/drawing/2014/main" val="2761654119"/>
                    </a:ext>
                  </a:extLst>
                </a:gridCol>
                <a:gridCol w="720623">
                  <a:extLst>
                    <a:ext uri="{9D8B030D-6E8A-4147-A177-3AD203B41FA5}">
                      <a16:colId xmlns:a16="http://schemas.microsoft.com/office/drawing/2014/main" val="3822338318"/>
                    </a:ext>
                  </a:extLst>
                </a:gridCol>
                <a:gridCol w="720623">
                  <a:extLst>
                    <a:ext uri="{9D8B030D-6E8A-4147-A177-3AD203B41FA5}">
                      <a16:colId xmlns:a16="http://schemas.microsoft.com/office/drawing/2014/main" val="1913484838"/>
                    </a:ext>
                  </a:extLst>
                </a:gridCol>
                <a:gridCol w="720623">
                  <a:extLst>
                    <a:ext uri="{9D8B030D-6E8A-4147-A177-3AD203B41FA5}">
                      <a16:colId xmlns:a16="http://schemas.microsoft.com/office/drawing/2014/main" val="2183442118"/>
                    </a:ext>
                  </a:extLst>
                </a:gridCol>
              </a:tblGrid>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122758"/>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gridSpan="2">
                  <a:txBody>
                    <a:bodyPr/>
                    <a:lstStyle/>
                    <a:p>
                      <a:pPr algn="ctr" fontAlgn="ctr"/>
                      <a:r>
                        <a:rPr lang="en-AU" sz="300" b="1" i="0" u="none" strike="noStrike" dirty="0">
                          <a:effectLst/>
                          <a:latin typeface="Arial" panose="020B0604020202020204" pitchFamily="34" charset="0"/>
                        </a:rPr>
                        <a:t>Radionuclide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en-AU"/>
                    </a:p>
                  </a:txBody>
                  <a:tcPr/>
                </a:tc>
                <a:tc gridSpan="4">
                  <a:txBody>
                    <a:bodyPr/>
                    <a:lstStyle/>
                    <a:p>
                      <a:pPr algn="ctr" fontAlgn="b"/>
                      <a:r>
                        <a:rPr lang="en-AU" sz="400" b="0" i="0" u="none" strike="noStrike">
                          <a:effectLst/>
                          <a:latin typeface="Arial" panose="020B0604020202020204" pitchFamily="34" charset="0"/>
                        </a:rPr>
                        <a:t>Terbium-161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8530042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4">
                  <a:txBody>
                    <a:bodyPr/>
                    <a:lstStyle/>
                    <a:p>
                      <a:pPr algn="ctr" fontAlgn="b"/>
                      <a:r>
                        <a:rPr lang="en-AU" sz="300" b="0" i="0" u="none" strike="noStrike">
                          <a:effectLst/>
                          <a:latin typeface="Arial" panose="020B0604020202020204" pitchFamily="34" charset="0"/>
                        </a:rPr>
                        <a:t>Tb-161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5799468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AU" sz="300" b="1" i="0" u="none" strike="noStrike">
                          <a:effectLst/>
                          <a:latin typeface="Arial" panose="020B0604020202020204" pitchFamily="34" charset="0"/>
                        </a:rPr>
                        <a:t>Half Life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300" b="0" i="0" u="none" strike="noStrike">
                          <a:effectLst/>
                          <a:latin typeface="Arial" panose="020B0604020202020204" pitchFamily="34" charset="0"/>
                        </a:rPr>
                        <a:t>165.84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300" b="0" i="0" u="none" strike="noStrike">
                          <a:effectLst/>
                          <a:latin typeface="Arial" panose="020B0604020202020204" pitchFamily="34" charset="0"/>
                        </a:rPr>
                        <a:t>hours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93874260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AU" sz="300" b="1" i="0" u="none" strike="noStrike">
                          <a:effectLst/>
                          <a:latin typeface="Arial" panose="020B0604020202020204" pitchFamily="34" charset="0"/>
                        </a:rPr>
                        <a:t>Activity on Skin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MBq</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extLst>
                  <a:ext uri="{0D108BD9-81ED-4DB2-BD59-A6C34878D82A}">
                    <a16:rowId xmlns:a16="http://schemas.microsoft.com/office/drawing/2014/main" val="741867100"/>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AU" sz="300" b="1" i="0" u="none" strike="noStrike">
                          <a:effectLst/>
                          <a:latin typeface="Arial" panose="020B0604020202020204" pitchFamily="34" charset="0"/>
                        </a:rPr>
                        <a:t>Exposure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minutes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extLst>
                  <a:ext uri="{0D108BD9-81ED-4DB2-BD59-A6C34878D82A}">
                    <a16:rowId xmlns:a16="http://schemas.microsoft.com/office/drawing/2014/main" val="2808831897"/>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3099123"/>
                  </a:ext>
                </a:extLst>
              </a:tr>
              <a:tr h="12968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Scenario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1" i="0" u="none" strike="noStrike">
                          <a:effectLst/>
                          <a:latin typeface="Arial" panose="020B0604020202020204" pitchFamily="34" charset="0"/>
                        </a:rPr>
                        <a:t>Contamination with a small amount of material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4681885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dirty="0">
                          <a:effectLst/>
                          <a:latin typeface="Arial" panose="020B0604020202020204" pitchFamily="34" charset="0"/>
                        </a:rPr>
                        <a:t>Model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l-GR" sz="300" b="0" i="0" u="none" strike="noStrike">
                          <a:effectLst/>
                          <a:latin typeface="Arial" panose="020B0604020202020204" pitchFamily="34" charset="0"/>
                        </a:rPr>
                        <a:t>1 μ</a:t>
                      </a:r>
                      <a:r>
                        <a:rPr lang="en-AU" sz="300" b="0" i="0" u="none" strike="noStrike">
                          <a:effectLst/>
                          <a:latin typeface="Arial" panose="020B0604020202020204" pitchFamily="34" charset="0"/>
                        </a:rPr>
                        <a:t>L/  1 cm</a:t>
                      </a:r>
                      <a:r>
                        <a:rPr lang="en-AU" sz="300" b="0" i="0" u="none" strike="noStrike" baseline="30000">
                          <a:effectLst/>
                          <a:latin typeface="Arial" panose="020B0604020202020204" pitchFamily="34" charset="0"/>
                        </a:rPr>
                        <a:t>2</a:t>
                      </a:r>
                      <a:r>
                        <a:rPr lang="en-AU" sz="300" b="0" i="0" u="none" strike="noStrike">
                          <a:effectLst/>
                          <a:latin typeface="Arial" panose="020B0604020202020204" pitchFamily="34" charset="0"/>
                        </a:rPr>
                        <a:t> Uniform Deposit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0171337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Radioactivity Level on Skin (kBq)</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0689714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fr-FR" sz="300" b="1" i="0" u="none" strike="noStrike">
                          <a:effectLst/>
                          <a:latin typeface="Arial" panose="020B0604020202020204" pitchFamily="34" charset="0"/>
                        </a:rPr>
                        <a:t>Dose Coefficient (mSv.h</a:t>
                      </a:r>
                      <a:r>
                        <a:rPr lang="fr-FR" sz="300" b="1" i="0" u="none" strike="noStrike" baseline="30000">
                          <a:effectLst/>
                          <a:latin typeface="Arial" panose="020B0604020202020204" pitchFamily="34" charset="0"/>
                        </a:rPr>
                        <a:t>-1</a:t>
                      </a:r>
                      <a:r>
                        <a:rPr lang="fr-FR" sz="300" b="1" i="0" u="none" strike="noStrike">
                          <a:effectLst/>
                          <a:latin typeface="Arial" panose="020B0604020202020204" pitchFamily="34" charset="0"/>
                        </a:rPr>
                        <a:t>.kBq</a:t>
                      </a:r>
                      <a:r>
                        <a:rPr lang="fr-FR" sz="300" b="1" i="0" u="none" strike="noStrike" baseline="30000">
                          <a:effectLst/>
                          <a:latin typeface="Arial" panose="020B0604020202020204" pitchFamily="34" charset="0"/>
                        </a:rPr>
                        <a:t>-1</a:t>
                      </a:r>
                      <a:r>
                        <a:rPr lang="fr-FR" sz="3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1.29E+00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517282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Initial Skin Dose Rate (mSv.h</a:t>
                      </a:r>
                      <a:r>
                        <a:rPr lang="en-AU" sz="300" b="1" i="0" u="none" strike="noStrike" baseline="30000">
                          <a:effectLst/>
                          <a:latin typeface="Arial" panose="020B0604020202020204" pitchFamily="34" charset="0"/>
                        </a:rPr>
                        <a:t>-1</a:t>
                      </a:r>
                      <a:r>
                        <a:rPr lang="en-AU" sz="3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1935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70466655"/>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Estimated Skin Dose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400" b="0" i="0" u="none" strike="noStrike">
                          <a:effectLst/>
                          <a:latin typeface="Arial" panose="020B0604020202020204" pitchFamily="34" charset="0"/>
                        </a:rPr>
                        <a:t>161.2</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015141502"/>
                  </a:ext>
                </a:extLst>
              </a:tr>
              <a:tr h="12968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en-AU" sz="300" b="1" i="0" u="none" strike="noStrike">
                          <a:effectLst/>
                          <a:latin typeface="Arial" panose="020B0604020202020204" pitchFamily="34" charset="0"/>
                        </a:rPr>
                        <a:t>Statutory Dose (500 mSv) Annual Limits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This dose is 32%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857254573"/>
                  </a:ext>
                </a:extLst>
              </a:tr>
              <a:tr h="566913">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t"/>
                      <a:r>
                        <a:rPr lang="en-AU" sz="300" b="1" i="0" u="none" strike="noStrike">
                          <a:effectLst/>
                          <a:latin typeface="Arial" panose="020B0604020202020204" pitchFamily="34" charset="0"/>
                        </a:rPr>
                        <a:t>Tissue Reactions (ICRP 118)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t"/>
                      <a:r>
                        <a:rPr lang="en-AU" sz="300" b="0" i="0" u="none" strike="noStrike">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29774540"/>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1609146"/>
                  </a:ext>
                </a:extLst>
              </a:tr>
              <a:tr h="6669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b"/>
                      <a:r>
                        <a:rPr lang="en-AU" sz="300" b="1" i="0" u="none" strike="noStrike">
                          <a:effectLst/>
                          <a:latin typeface="Arial" panose="020B0604020202020204" pitchFamily="34" charset="0"/>
                        </a:rPr>
                        <a:t>Common Scenarios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AU"/>
                    </a:p>
                  </a:txBody>
                  <a:tcPr/>
                </a:tc>
                <a:tc rowSpan="2" gridSpan="2">
                  <a:txBody>
                    <a:bodyPr/>
                    <a:lstStyle/>
                    <a:p>
                      <a:pPr algn="ctr" fontAlgn="ctr"/>
                      <a:r>
                        <a:rPr lang="en-AU" sz="300" b="1" i="0" u="none" strike="noStrike">
                          <a:effectLst/>
                          <a:latin typeface="Arial" panose="020B0604020202020204" pitchFamily="34" charset="0"/>
                        </a:rPr>
                        <a:t>Skin Dose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en-AU"/>
                    </a:p>
                  </a:txBody>
                  <a:tcPr/>
                </a:tc>
                <a:tc rowSpan="2" gridSpan="2">
                  <a:txBody>
                    <a:bodyPr/>
                    <a:lstStyle/>
                    <a:p>
                      <a:pPr algn="ctr" fontAlgn="ctr"/>
                      <a:r>
                        <a:rPr lang="en-AU" sz="300" b="1" i="0" u="none" strike="noStrike">
                          <a:effectLst/>
                          <a:latin typeface="Arial" panose="020B0604020202020204" pitchFamily="34" charset="0"/>
                        </a:rPr>
                        <a:t>Potential Effects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en-AU"/>
                    </a:p>
                  </a:txBody>
                  <a:tcPr/>
                </a:tc>
                <a:extLst>
                  <a:ext uri="{0D108BD9-81ED-4DB2-BD59-A6C34878D82A}">
                    <a16:rowId xmlns:a16="http://schemas.microsoft.com/office/drawing/2014/main" val="933641053"/>
                  </a:ext>
                </a:extLst>
              </a:tr>
              <a:tr h="122275">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b"/>
                      <a:r>
                        <a:rPr lang="en-AU" sz="300" b="0" i="0" u="none" strike="noStrike">
                          <a:effectLst/>
                          <a:latin typeface="Arial" panose="020B0604020202020204" pitchFamily="34" charset="0"/>
                        </a:rPr>
                        <a:t>The following scenarios should be assessed whenever manual chemistry is to be performed with an active solution.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3825693309"/>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a:effectLst/>
                          <a:latin typeface="Arial" panose="020B0604020202020204" pitchFamily="34" charset="0"/>
                        </a:rPr>
                        <a:t>Contaminated since the previous 5 minute routine check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5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effectLst/>
                          <a:latin typeface="Arial" panose="020B0604020202020204" pitchFamily="34" charset="0"/>
                        </a:rPr>
                        <a:t>161.2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32%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449522456"/>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dirty="0">
                          <a:effectLst/>
                          <a:latin typeface="Arial" panose="020B0604020202020204" pitchFamily="34" charset="0"/>
                        </a:rPr>
                        <a:t>Contaminated for two 5 minute routine check periods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10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effectLst/>
                          <a:latin typeface="Arial" panose="020B0604020202020204" pitchFamily="34" charset="0"/>
                        </a:rPr>
                        <a:t>322.4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64%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126877606"/>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a:effectLst/>
                          <a:latin typeface="Arial" panose="020B0604020202020204" pitchFamily="34" charset="0"/>
                        </a:rPr>
                        <a:t>Contaminated for an hour before detection and removal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60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effectLst/>
                          <a:latin typeface="Arial" panose="020B0604020202020204" pitchFamily="34" charset="0"/>
                        </a:rPr>
                        <a:t>1931.0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386%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484166197"/>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a:effectLst/>
                          <a:latin typeface="Arial" panose="020B0604020202020204" pitchFamily="34" charset="0"/>
                        </a:rPr>
                        <a:t>Contaminated for half a standard 12 hour shift before detection and removal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6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solidFill>
                            <a:srgbClr val="FFFFFF"/>
                          </a:solidFill>
                          <a:effectLst/>
                          <a:latin typeface="Arial" panose="020B0604020202020204" pitchFamily="34" charset="0"/>
                        </a:rPr>
                        <a:t>11465.6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2293% of the skin dose annual statutory limit. </a:t>
                      </a:r>
                      <a:br>
                        <a:rPr lang="en-AU" sz="300" b="0" i="0" u="none" strike="noStrike">
                          <a:effectLst/>
                          <a:latin typeface="Arial" panose="020B0604020202020204" pitchFamily="34" charset="0"/>
                        </a:rPr>
                      </a:br>
                      <a:r>
                        <a:rPr lang="en-AU" sz="300" b="0" i="0" u="none" strike="noStrike">
                          <a:effectLst/>
                          <a:latin typeface="Arial" panose="020B0604020202020204" pitchFamily="34" charset="0"/>
                        </a:rPr>
                        <a:t> This dose may lead to radiation induced injuries to the skin such as reddening of the skin (Erythema), hair loss (Epilation), thinning of the skin (Dermal Atrophy) and occurrence of spider veins (Telangiectasia)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3190833722"/>
                  </a:ext>
                </a:extLst>
              </a:tr>
              <a:tr h="596555">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AU" sz="300" b="0" i="0" u="none" strike="noStrike">
                          <a:effectLst/>
                          <a:latin typeface="Arial" panose="020B0604020202020204" pitchFamily="34" charset="0"/>
                        </a:rPr>
                        <a:t>Contamination for a day before detection and removal, such as due to the contamination being fixed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Contamination for 24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r>
                        <a:rPr lang="en-AU" sz="400" b="0" i="0" u="none" strike="noStrike">
                          <a:solidFill>
                            <a:srgbClr val="FFFFFF"/>
                          </a:solidFill>
                          <a:effectLst/>
                          <a:latin typeface="Arial" panose="020B0604020202020204" pitchFamily="34" charset="0"/>
                        </a:rPr>
                        <a:t>44186.8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8837% of the skin dose annual statutory limit. </a:t>
                      </a:r>
                      <a:br>
                        <a:rPr lang="en-AU" sz="300" b="0" i="0" u="none" strike="noStrike">
                          <a:effectLst/>
                          <a:latin typeface="Arial" panose="020B0604020202020204" pitchFamily="34" charset="0"/>
                        </a:rPr>
                      </a:br>
                      <a:r>
                        <a:rPr lang="en-AU" sz="300" b="0" i="0" u="none" strike="noStrike">
                          <a:effectLst/>
                          <a:latin typeface="Arial" panose="020B0604020202020204" pitchFamily="34" charset="0"/>
                        </a:rPr>
                        <a:t> This dose may lead to radiation induced injuries to the skin such as reddening of the skin (Erythema), hair loss (Epilation), breakdown of the skin (Desquamation), thinning of the skin (Dermal Atrophy), occurrence of spider veins (Telangiectasia) and death of the skin (Dermal Necrosis)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86352706"/>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6743695"/>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5" gridSpan="2">
                  <a:txBody>
                    <a:bodyPr/>
                    <a:lstStyle/>
                    <a:p>
                      <a:pPr algn="ctr" fontAlgn="ctr"/>
                      <a:r>
                        <a:rPr lang="en-AU" sz="300" b="1" i="0" u="none" strike="noStrike">
                          <a:effectLst/>
                          <a:latin typeface="Arial" panose="020B0604020202020204" pitchFamily="34" charset="0"/>
                        </a:rPr>
                        <a:t>Skin Dose Impact Levels (AG2395)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5" hMerge="1">
                  <a:txBody>
                    <a:bodyPr/>
                    <a:lstStyle/>
                    <a:p>
                      <a:endParaRPr lang="en-AU"/>
                    </a:p>
                  </a:txBody>
                  <a:tcPr/>
                </a:tc>
                <a:tc gridSpan="4">
                  <a:txBody>
                    <a:bodyPr/>
                    <a:lstStyle/>
                    <a:p>
                      <a:pPr algn="ctr" fontAlgn="b"/>
                      <a:r>
                        <a:rPr lang="en-AU" sz="300" b="1" i="0" u="none" strike="noStrike">
                          <a:effectLst/>
                          <a:latin typeface="Arial" panose="020B0604020202020204" pitchFamily="34" charset="0"/>
                        </a:rPr>
                        <a:t>Skin Tissue Reactions (ICRP 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79879324"/>
                  </a:ext>
                </a:extLst>
              </a:tr>
              <a:tr h="18526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4">
                  <a:txBody>
                    <a:bodyPr/>
                    <a:lstStyle/>
                    <a:p>
                      <a:pPr algn="ctr" fontAlgn="t"/>
                      <a:r>
                        <a:rPr lang="en-AU" sz="300" b="0" i="0" u="none" strike="noStrike">
                          <a:effectLst/>
                          <a:latin typeface="Arial" panose="020B0604020202020204" pitchFamily="34" charset="0"/>
                        </a:rPr>
                        <a:t>Approximate threshold single doses and time of onset for the reaction of human skin to ionising radiation delivered in fluoroscopy exposures. These threshold doses are considered to be near to ED1 (the estimated dose for 1% incidence).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23106932"/>
                  </a:ext>
                </a:extLst>
              </a:tr>
              <a:tr h="118571">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2">
                  <a:txBody>
                    <a:bodyPr/>
                    <a:lstStyle/>
                    <a:p>
                      <a:pPr algn="l" fontAlgn="b"/>
                      <a:r>
                        <a:rPr lang="en-AU" sz="300" b="1" i="0" u="none" strike="noStrike">
                          <a:effectLst/>
                          <a:latin typeface="Arial" panose="020B0604020202020204" pitchFamily="34" charset="0"/>
                        </a:rPr>
                        <a:t>Effect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b"/>
                      <a:r>
                        <a:rPr lang="en-AU" sz="300" b="1" i="0" u="none" strike="noStrike">
                          <a:effectLst/>
                          <a:latin typeface="Arial" panose="020B0604020202020204" pitchFamily="34" charset="0"/>
                        </a:rPr>
                        <a:t>Approximate Threshold Doses (Sv)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AU" sz="300" b="1" i="0" u="none" strike="noStrike">
                          <a:effectLst/>
                          <a:latin typeface="Arial" panose="020B0604020202020204" pitchFamily="34" charset="0"/>
                        </a:rPr>
                        <a:t>Time of onset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40416815"/>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Early Transient Erythema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2-24 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55860758"/>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vMerge="1">
                  <a:txBody>
                    <a:bodyPr/>
                    <a:lstStyle/>
                    <a:p>
                      <a:endParaRPr lang="en-AU"/>
                    </a:p>
                  </a:txBody>
                  <a:tcPr/>
                </a:tc>
                <a:tc hMerge="1"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Main Erythema Reaction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~1.5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0288326"/>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solidFill>
                            <a:srgbClr val="FFFFFF"/>
                          </a:solidFill>
                          <a:effectLst/>
                          <a:latin typeface="Arial" panose="020B0604020202020204" pitchFamily="34" charset="0"/>
                        </a:rPr>
                        <a:t>Severe/ Catastrophic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AU" sz="300" b="0" i="0" u="none" strike="noStrike">
                          <a:solidFill>
                            <a:srgbClr val="FFFFFF"/>
                          </a:solidFill>
                          <a:effectLst/>
                          <a:latin typeface="Arial" panose="020B0604020202020204" pitchFamily="34" charset="0"/>
                        </a:rPr>
                        <a:t>&gt;2000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gridSpan="2">
                  <a:txBody>
                    <a:bodyPr/>
                    <a:lstStyle/>
                    <a:p>
                      <a:pPr algn="l" fontAlgn="ctr"/>
                      <a:r>
                        <a:rPr lang="en-AU" sz="300" b="0" i="0" u="none" strike="noStrike">
                          <a:effectLst/>
                          <a:latin typeface="Arial" panose="020B0604020202020204" pitchFamily="34" charset="0"/>
                        </a:rPr>
                        <a:t>Late Erythema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8-10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9191251"/>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Temporary Epilation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~3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83909687"/>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solidFill>
                            <a:srgbClr val="FFFFFF"/>
                          </a:solidFill>
                          <a:effectLst/>
                          <a:latin typeface="Arial" panose="020B0604020202020204" pitchFamily="34" charset="0"/>
                        </a:rPr>
                        <a:t>Major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fontAlgn="ctr"/>
                      <a:r>
                        <a:rPr lang="en-AU" sz="300" b="0" i="0" u="none" strike="noStrike">
                          <a:solidFill>
                            <a:srgbClr val="FFFFFF"/>
                          </a:solidFill>
                          <a:effectLst/>
                          <a:latin typeface="Arial" panose="020B0604020202020204" pitchFamily="34" charset="0"/>
                        </a:rPr>
                        <a:t>500 - 2000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AU" sz="300" b="0" i="0" u="none" strike="noStrike">
                          <a:effectLst/>
                          <a:latin typeface="Arial" panose="020B0604020202020204" pitchFamily="34" charset="0"/>
                        </a:rPr>
                        <a:t>Permanent Epilation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~3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43301210"/>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Dry Desquamation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~4-6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8404216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effectLst/>
                          <a:latin typeface="Arial" panose="020B0604020202020204" pitchFamily="34" charset="0"/>
                        </a:rPr>
                        <a:t>Moderate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AU" sz="300" b="0" i="0" u="none" strike="noStrike">
                          <a:effectLst/>
                          <a:latin typeface="Arial" panose="020B0604020202020204" pitchFamily="34" charset="0"/>
                        </a:rPr>
                        <a:t>50-500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l" fontAlgn="ctr"/>
                      <a:r>
                        <a:rPr lang="en-AU" sz="300" b="0" i="0" u="none" strike="noStrike">
                          <a:effectLst/>
                          <a:latin typeface="Arial" panose="020B0604020202020204" pitchFamily="34" charset="0"/>
                        </a:rPr>
                        <a:t>Moist Desquamation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~4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5575184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Secondary Ulceration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&gt; 6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56936854"/>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effectLst/>
                          <a:latin typeface="Arial" panose="020B0604020202020204" pitchFamily="34" charset="0"/>
                        </a:rPr>
                        <a:t>Minor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AU" sz="300" b="0" i="0" u="none" strike="noStrike">
                          <a:effectLst/>
                          <a:latin typeface="Arial" panose="020B0604020202020204" pitchFamily="34" charset="0"/>
                        </a:rPr>
                        <a:t>5-50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en-AU" sz="300" b="0" i="0" u="none" strike="noStrike">
                          <a:effectLst/>
                          <a:latin typeface="Arial" panose="020B0604020202020204" pitchFamily="34" charset="0"/>
                        </a:rPr>
                        <a:t>Ischaemic Dermal Necrosis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&gt; 10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56286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Dermal Atrophy (First Phase)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22007782"/>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AU" sz="300" b="0" i="0" u="none" strike="noStrike">
                          <a:effectLst/>
                          <a:latin typeface="Arial" panose="020B0604020202020204" pitchFamily="34" charset="0"/>
                        </a:rPr>
                        <a:t>Negligible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fontAlgn="ctr"/>
                      <a:r>
                        <a:rPr lang="en-AU" sz="300" b="0" i="0" u="none" strike="noStrike">
                          <a:effectLst/>
                          <a:latin typeface="Arial" panose="020B0604020202020204" pitchFamily="34" charset="0"/>
                        </a:rPr>
                        <a:t>&lt; 5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l" fontAlgn="ctr"/>
                      <a:r>
                        <a:rPr lang="en-AU" sz="300" b="0" i="0" u="none" strike="noStrike">
                          <a:effectLst/>
                          <a:latin typeface="Arial" panose="020B0604020202020204" pitchFamily="34" charset="0"/>
                        </a:rPr>
                        <a:t>Telangiectasia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1436275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Dermal Necrosis (Late Phase)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&gt;15?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AU" sz="300" b="0" i="0" u="none" strike="noStrike" dirty="0">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43374905"/>
                  </a:ext>
                </a:extLst>
              </a:tr>
            </a:tbl>
          </a:graphicData>
        </a:graphic>
      </p:graphicFrame>
      <p:pic>
        <p:nvPicPr>
          <p:cNvPr id="13" name="Picture 12" descr="Table&#10;&#10;Description automatically generated">
            <a:extLst>
              <a:ext uri="{FF2B5EF4-FFF2-40B4-BE49-F238E27FC236}">
                <a16:creationId xmlns:a16="http://schemas.microsoft.com/office/drawing/2014/main" id="{FA1D6FDA-5B3A-47C3-957E-F27F1985D5C4}"/>
              </a:ext>
            </a:extLst>
          </p:cNvPr>
          <p:cNvPicPr>
            <a:picLocks noChangeAspect="1"/>
          </p:cNvPicPr>
          <p:nvPr/>
        </p:nvPicPr>
        <p:blipFill>
          <a:blip r:embed="rId3"/>
          <a:stretch>
            <a:fillRect/>
          </a:stretch>
        </p:blipFill>
        <p:spPr>
          <a:xfrm>
            <a:off x="5761262" y="1107970"/>
            <a:ext cx="6277318" cy="5625619"/>
          </a:xfrm>
          <a:prstGeom prst="rect">
            <a:avLst/>
          </a:prstGeom>
        </p:spPr>
      </p:pic>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377838" y="1471907"/>
            <a:ext cx="5718162" cy="465818"/>
          </a:xfrm>
        </p:spPr>
        <p:txBody>
          <a:bodyPr>
            <a:normAutofit/>
          </a:bodyPr>
          <a:lstStyle/>
          <a:p>
            <a:r>
              <a:rPr lang="en-AU" dirty="0"/>
              <a:t>In-house skin dose calculator </a:t>
            </a:r>
            <a:r>
              <a:rPr lang="en-AU" sz="1400" dirty="0"/>
              <a:t>(excel)</a:t>
            </a:r>
            <a:endParaRPr lang="en-AU" dirty="0"/>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p:txBody>
          <a:bodyPr>
            <a:normAutofit/>
          </a:bodyPr>
          <a:lstStyle/>
          <a:p>
            <a:r>
              <a:rPr lang="en-AU" b="1" dirty="0"/>
              <a:t>Benefits </a:t>
            </a:r>
          </a:p>
          <a:p>
            <a:pPr lvl="1">
              <a:spcBef>
                <a:spcPts val="600"/>
              </a:spcBef>
              <a:spcAft>
                <a:spcPts val="600"/>
              </a:spcAft>
            </a:pPr>
            <a:r>
              <a:rPr lang="en-AU" dirty="0"/>
              <a:t>Available for all personnel to use as a planning tool </a:t>
            </a:r>
          </a:p>
          <a:p>
            <a:pPr lvl="1">
              <a:spcBef>
                <a:spcPts val="600"/>
              </a:spcBef>
              <a:spcAft>
                <a:spcPts val="600"/>
              </a:spcAft>
            </a:pPr>
            <a:r>
              <a:rPr lang="en-AU" dirty="0"/>
              <a:t>Simultaneously display multiple exposure  scenarios based on predetermined exposure times </a:t>
            </a:r>
          </a:p>
          <a:p>
            <a:pPr lvl="1"/>
            <a:endParaRPr lang="en-AU" dirty="0"/>
          </a:p>
          <a:p>
            <a:pPr lvl="1"/>
            <a:endParaRPr lang="en-AU" dirty="0"/>
          </a:p>
          <a:p>
            <a:pPr lvl="1"/>
            <a:endParaRPr lang="en-AU" dirty="0"/>
          </a:p>
        </p:txBody>
      </p:sp>
      <p:sp>
        <p:nvSpPr>
          <p:cNvPr id="8" name="Rectangle 7">
            <a:extLst>
              <a:ext uri="{FF2B5EF4-FFF2-40B4-BE49-F238E27FC236}">
                <a16:creationId xmlns:a16="http://schemas.microsoft.com/office/drawing/2014/main" id="{67B29A4E-43FF-4401-849E-BD83973146C3}"/>
              </a:ext>
            </a:extLst>
          </p:cNvPr>
          <p:cNvSpPr/>
          <p:nvPr/>
        </p:nvSpPr>
        <p:spPr>
          <a:xfrm>
            <a:off x="377838" y="1337057"/>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9E35217-0EC1-4793-BD36-7B7553063FF9}"/>
              </a:ext>
            </a:extLst>
          </p:cNvPr>
          <p:cNvGrpSpPr/>
          <p:nvPr/>
        </p:nvGrpSpPr>
        <p:grpSpPr>
          <a:xfrm>
            <a:off x="9601200" y="5591048"/>
            <a:ext cx="2590800" cy="1266952"/>
            <a:chOff x="9601200" y="5591048"/>
            <a:chExt cx="2590800" cy="1266952"/>
          </a:xfrm>
        </p:grpSpPr>
        <p:sp>
          <p:nvSpPr>
            <p:cNvPr id="10" name="Right Triangle 9">
              <a:extLst>
                <a:ext uri="{FF2B5EF4-FFF2-40B4-BE49-F238E27FC236}">
                  <a16:creationId xmlns:a16="http://schemas.microsoft.com/office/drawing/2014/main" id="{EFE6A93D-0F9E-49A9-9E1E-63C613904C82}"/>
                </a:ext>
              </a:extLst>
            </p:cNvPr>
            <p:cNvSpPr/>
            <p:nvPr/>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9F4E87E-0B64-49B2-AE19-035D85156E4A}"/>
                </a:ext>
              </a:extLst>
            </p:cNvPr>
            <p:cNvPicPr>
              <a:picLocks noChangeAspect="1"/>
            </p:cNvPicPr>
            <p:nvPr/>
          </p:nvPicPr>
          <p:blipFill>
            <a:blip r:embed="rId4"/>
            <a:stretch>
              <a:fillRect/>
            </a:stretch>
          </p:blipFill>
          <p:spPr>
            <a:xfrm>
              <a:off x="10693400" y="6359466"/>
              <a:ext cx="1352296" cy="353677"/>
            </a:xfrm>
            <a:prstGeom prst="rect">
              <a:avLst/>
            </a:prstGeom>
          </p:spPr>
        </p:pic>
      </p:grpSp>
    </p:spTree>
    <p:extLst>
      <p:ext uri="{BB962C8B-B14F-4D97-AF65-F5344CB8AC3E}">
        <p14:creationId xmlns:p14="http://schemas.microsoft.com/office/powerpoint/2010/main" val="151267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377838" y="1471907"/>
            <a:ext cx="5718162" cy="465818"/>
          </a:xfrm>
        </p:spPr>
        <p:txBody>
          <a:bodyPr>
            <a:normAutofit/>
          </a:bodyPr>
          <a:lstStyle/>
          <a:p>
            <a:r>
              <a:rPr lang="en-AU" dirty="0"/>
              <a:t>In-house skin dose calculator </a:t>
            </a:r>
            <a:r>
              <a:rPr lang="en-AU" sz="1400" dirty="0"/>
              <a:t>(excel)</a:t>
            </a:r>
            <a:endParaRPr lang="en-AU" dirty="0"/>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p:txBody>
          <a:bodyPr>
            <a:normAutofit/>
          </a:bodyPr>
          <a:lstStyle/>
          <a:p>
            <a:r>
              <a:rPr lang="en-AU" b="1" dirty="0"/>
              <a:t>Benefits </a:t>
            </a:r>
          </a:p>
          <a:p>
            <a:pPr lvl="1">
              <a:spcBef>
                <a:spcPts val="600"/>
              </a:spcBef>
              <a:spcAft>
                <a:spcPts val="600"/>
              </a:spcAft>
            </a:pPr>
            <a:r>
              <a:rPr lang="en-AU" dirty="0"/>
              <a:t>Available for all personnel to use as a planning tool </a:t>
            </a:r>
          </a:p>
          <a:p>
            <a:pPr lvl="1">
              <a:spcBef>
                <a:spcPts val="600"/>
              </a:spcBef>
              <a:spcAft>
                <a:spcPts val="600"/>
              </a:spcAft>
            </a:pPr>
            <a:r>
              <a:rPr lang="en-AU" dirty="0"/>
              <a:t>Simultaneously display multiple exposure  scenarios based on predetermined exposure times </a:t>
            </a:r>
          </a:p>
          <a:p>
            <a:pPr lvl="1">
              <a:spcBef>
                <a:spcPts val="600"/>
              </a:spcBef>
              <a:spcAft>
                <a:spcPts val="600"/>
              </a:spcAft>
            </a:pPr>
            <a:r>
              <a:rPr lang="en-AU" dirty="0"/>
              <a:t>Output provides direct comparison to:</a:t>
            </a:r>
          </a:p>
          <a:p>
            <a:pPr lvl="2">
              <a:spcBef>
                <a:spcPts val="600"/>
              </a:spcBef>
              <a:spcAft>
                <a:spcPts val="600"/>
              </a:spcAft>
            </a:pPr>
            <a:r>
              <a:rPr lang="en-AU" dirty="0"/>
              <a:t>Statutory limits </a:t>
            </a:r>
          </a:p>
          <a:p>
            <a:pPr lvl="2">
              <a:spcBef>
                <a:spcPts val="600"/>
              </a:spcBef>
              <a:spcAft>
                <a:spcPts val="600"/>
              </a:spcAft>
            </a:pPr>
            <a:r>
              <a:rPr lang="en-AU" dirty="0"/>
              <a:t> ANSTO’s Skin Dose Impact Rating (risk matrix) </a:t>
            </a:r>
          </a:p>
          <a:p>
            <a:pPr lvl="1"/>
            <a:endParaRPr lang="en-AU" dirty="0"/>
          </a:p>
          <a:p>
            <a:pPr lvl="1"/>
            <a:endParaRPr lang="en-AU" dirty="0"/>
          </a:p>
          <a:p>
            <a:pPr lvl="1"/>
            <a:endParaRPr lang="en-AU" dirty="0"/>
          </a:p>
        </p:txBody>
      </p:sp>
      <p:graphicFrame>
        <p:nvGraphicFramePr>
          <p:cNvPr id="7" name="Content Placeholder 6">
            <a:extLst>
              <a:ext uri="{FF2B5EF4-FFF2-40B4-BE49-F238E27FC236}">
                <a16:creationId xmlns:a16="http://schemas.microsoft.com/office/drawing/2014/main" id="{FA354AB5-0AB2-4F6D-B3E0-081A0086514C}"/>
              </a:ext>
            </a:extLst>
          </p:cNvPr>
          <p:cNvGraphicFramePr>
            <a:graphicFrameLocks noGrp="1"/>
          </p:cNvGraphicFramePr>
          <p:nvPr>
            <p:ph sz="quarter" idx="4"/>
            <p:extLst>
              <p:ext uri="{D42A27DB-BD31-4B8C-83A1-F6EECF244321}">
                <p14:modId xmlns:p14="http://schemas.microsoft.com/office/powerpoint/2010/main" val="2259140921"/>
              </p:ext>
            </p:extLst>
          </p:nvPr>
        </p:nvGraphicFramePr>
        <p:xfrm>
          <a:off x="7108371" y="424543"/>
          <a:ext cx="4604656" cy="6248409"/>
        </p:xfrm>
        <a:graphic>
          <a:graphicData uri="http://schemas.openxmlformats.org/drawingml/2006/table">
            <a:tbl>
              <a:tblPr/>
              <a:tblGrid>
                <a:gridCol w="103818">
                  <a:extLst>
                    <a:ext uri="{9D8B030D-6E8A-4147-A177-3AD203B41FA5}">
                      <a16:colId xmlns:a16="http://schemas.microsoft.com/office/drawing/2014/main" val="1726013117"/>
                    </a:ext>
                  </a:extLst>
                </a:gridCol>
                <a:gridCol w="971007">
                  <a:extLst>
                    <a:ext uri="{9D8B030D-6E8A-4147-A177-3AD203B41FA5}">
                      <a16:colId xmlns:a16="http://schemas.microsoft.com/office/drawing/2014/main" val="2262678514"/>
                    </a:ext>
                  </a:extLst>
                </a:gridCol>
                <a:gridCol w="647339">
                  <a:extLst>
                    <a:ext uri="{9D8B030D-6E8A-4147-A177-3AD203B41FA5}">
                      <a16:colId xmlns:a16="http://schemas.microsoft.com/office/drawing/2014/main" val="1292888185"/>
                    </a:ext>
                  </a:extLst>
                </a:gridCol>
                <a:gridCol w="720623">
                  <a:extLst>
                    <a:ext uri="{9D8B030D-6E8A-4147-A177-3AD203B41FA5}">
                      <a16:colId xmlns:a16="http://schemas.microsoft.com/office/drawing/2014/main" val="2761654119"/>
                    </a:ext>
                  </a:extLst>
                </a:gridCol>
                <a:gridCol w="720623">
                  <a:extLst>
                    <a:ext uri="{9D8B030D-6E8A-4147-A177-3AD203B41FA5}">
                      <a16:colId xmlns:a16="http://schemas.microsoft.com/office/drawing/2014/main" val="3822338318"/>
                    </a:ext>
                  </a:extLst>
                </a:gridCol>
                <a:gridCol w="720623">
                  <a:extLst>
                    <a:ext uri="{9D8B030D-6E8A-4147-A177-3AD203B41FA5}">
                      <a16:colId xmlns:a16="http://schemas.microsoft.com/office/drawing/2014/main" val="1913484838"/>
                    </a:ext>
                  </a:extLst>
                </a:gridCol>
                <a:gridCol w="720623">
                  <a:extLst>
                    <a:ext uri="{9D8B030D-6E8A-4147-A177-3AD203B41FA5}">
                      <a16:colId xmlns:a16="http://schemas.microsoft.com/office/drawing/2014/main" val="2183442118"/>
                    </a:ext>
                  </a:extLst>
                </a:gridCol>
              </a:tblGrid>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80122758"/>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gridSpan="2">
                  <a:txBody>
                    <a:bodyPr/>
                    <a:lstStyle/>
                    <a:p>
                      <a:pPr algn="ctr" fontAlgn="ctr"/>
                      <a:r>
                        <a:rPr lang="en-AU" sz="300" b="1" i="0" u="none" strike="noStrike">
                          <a:effectLst/>
                          <a:latin typeface="Arial" panose="020B0604020202020204" pitchFamily="34" charset="0"/>
                        </a:rPr>
                        <a:t>Radionuclide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hMerge="1">
                  <a:txBody>
                    <a:bodyPr/>
                    <a:lstStyle/>
                    <a:p>
                      <a:endParaRPr lang="en-AU"/>
                    </a:p>
                  </a:txBody>
                  <a:tcPr/>
                </a:tc>
                <a:tc gridSpan="4">
                  <a:txBody>
                    <a:bodyPr/>
                    <a:lstStyle/>
                    <a:p>
                      <a:pPr algn="ctr" fontAlgn="b"/>
                      <a:r>
                        <a:rPr lang="en-AU" sz="400" b="0" i="0" u="none" strike="noStrike">
                          <a:effectLst/>
                          <a:latin typeface="Arial" panose="020B0604020202020204" pitchFamily="34" charset="0"/>
                        </a:rPr>
                        <a:t>Terbium-161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8530042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4">
                  <a:txBody>
                    <a:bodyPr/>
                    <a:lstStyle/>
                    <a:p>
                      <a:pPr algn="ctr" fontAlgn="b"/>
                      <a:r>
                        <a:rPr lang="en-AU" sz="300" b="0" i="0" u="none" strike="noStrike">
                          <a:effectLst/>
                          <a:latin typeface="Arial" panose="020B0604020202020204" pitchFamily="34" charset="0"/>
                        </a:rPr>
                        <a:t>Tb-161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5799468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b"/>
                      <a:r>
                        <a:rPr lang="en-AU" sz="300" b="1" i="0" u="none" strike="noStrike">
                          <a:effectLst/>
                          <a:latin typeface="Arial" panose="020B0604020202020204" pitchFamily="34" charset="0"/>
                        </a:rPr>
                        <a:t>Half Life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300" b="0" i="0" u="none" strike="noStrike">
                          <a:effectLst/>
                          <a:latin typeface="Arial" panose="020B0604020202020204" pitchFamily="34" charset="0"/>
                        </a:rPr>
                        <a:t>165.84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300" b="0" i="0" u="none" strike="noStrike">
                          <a:effectLst/>
                          <a:latin typeface="Arial" panose="020B0604020202020204" pitchFamily="34" charset="0"/>
                        </a:rPr>
                        <a:t>hours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93874260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b"/>
                      <a:r>
                        <a:rPr lang="en-AU" sz="300" b="1" i="0" u="none" strike="noStrike">
                          <a:effectLst/>
                          <a:latin typeface="Arial" panose="020B0604020202020204" pitchFamily="34" charset="0"/>
                        </a:rPr>
                        <a:t>Activity on Skin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MBq</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741867100"/>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b"/>
                      <a:r>
                        <a:rPr lang="en-AU" sz="300" b="1" i="0" u="none" strike="noStrike">
                          <a:effectLst/>
                          <a:latin typeface="Arial" panose="020B0604020202020204" pitchFamily="34" charset="0"/>
                        </a:rPr>
                        <a:t>Exposure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minutes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2808831897"/>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093099123"/>
                  </a:ext>
                </a:extLst>
              </a:tr>
              <a:tr h="12968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Scenario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1" i="0" u="none" strike="noStrike">
                          <a:effectLst/>
                          <a:latin typeface="Arial" panose="020B0604020202020204" pitchFamily="34" charset="0"/>
                        </a:rPr>
                        <a:t>Contamination with a small amount of material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4681885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Model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l-GR" sz="300" b="0" i="0" u="none" strike="noStrike">
                          <a:effectLst/>
                          <a:latin typeface="Arial" panose="020B0604020202020204" pitchFamily="34" charset="0"/>
                        </a:rPr>
                        <a:t>1 μ</a:t>
                      </a:r>
                      <a:r>
                        <a:rPr lang="en-AU" sz="300" b="0" i="0" u="none" strike="noStrike">
                          <a:effectLst/>
                          <a:latin typeface="Arial" panose="020B0604020202020204" pitchFamily="34" charset="0"/>
                        </a:rPr>
                        <a:t>L/  1 cm</a:t>
                      </a:r>
                      <a:r>
                        <a:rPr lang="en-AU" sz="300" b="0" i="0" u="none" strike="noStrike" baseline="30000">
                          <a:effectLst/>
                          <a:latin typeface="Arial" panose="020B0604020202020204" pitchFamily="34" charset="0"/>
                        </a:rPr>
                        <a:t>2</a:t>
                      </a:r>
                      <a:r>
                        <a:rPr lang="en-AU" sz="300" b="0" i="0" u="none" strike="noStrike">
                          <a:effectLst/>
                          <a:latin typeface="Arial" panose="020B0604020202020204" pitchFamily="34" charset="0"/>
                        </a:rPr>
                        <a:t> Uniform Deposit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0171337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Radioactivity Level on Skin (kBq)</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0689714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fr-FR" sz="300" b="1" i="0" u="none" strike="noStrike">
                          <a:effectLst/>
                          <a:latin typeface="Arial" panose="020B0604020202020204" pitchFamily="34" charset="0"/>
                        </a:rPr>
                        <a:t>Dose Coefficient (mSv.h</a:t>
                      </a:r>
                      <a:r>
                        <a:rPr lang="fr-FR" sz="300" b="1" i="0" u="none" strike="noStrike" baseline="30000">
                          <a:effectLst/>
                          <a:latin typeface="Arial" panose="020B0604020202020204" pitchFamily="34" charset="0"/>
                        </a:rPr>
                        <a:t>-1</a:t>
                      </a:r>
                      <a:r>
                        <a:rPr lang="fr-FR" sz="300" b="1" i="0" u="none" strike="noStrike">
                          <a:effectLst/>
                          <a:latin typeface="Arial" panose="020B0604020202020204" pitchFamily="34" charset="0"/>
                        </a:rPr>
                        <a:t>.kBq</a:t>
                      </a:r>
                      <a:r>
                        <a:rPr lang="fr-FR" sz="300" b="1" i="0" u="none" strike="noStrike" baseline="30000">
                          <a:effectLst/>
                          <a:latin typeface="Arial" panose="020B0604020202020204" pitchFamily="34" charset="0"/>
                        </a:rPr>
                        <a:t>-1</a:t>
                      </a:r>
                      <a:r>
                        <a:rPr lang="fr-FR" sz="3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1.29E+00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517282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Initial Skin Dose Rate (mSv.h</a:t>
                      </a:r>
                      <a:r>
                        <a:rPr lang="en-AU" sz="300" b="1" i="0" u="none" strike="noStrike" baseline="30000">
                          <a:effectLst/>
                          <a:latin typeface="Arial" panose="020B0604020202020204" pitchFamily="34" charset="0"/>
                        </a:rPr>
                        <a:t>-1</a:t>
                      </a:r>
                      <a:r>
                        <a:rPr lang="en-AU" sz="3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1935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70466655"/>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Estimated Skin Dose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400" b="0" i="0" u="none" strike="noStrike">
                          <a:effectLst/>
                          <a:latin typeface="Arial" panose="020B0604020202020204" pitchFamily="34" charset="0"/>
                        </a:rPr>
                        <a:t>161.2</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015141502"/>
                  </a:ext>
                </a:extLst>
              </a:tr>
              <a:tr h="12968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Statutory Dose (500 mSv) Annual Limits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This dose is 32%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857254573"/>
                  </a:ext>
                </a:extLst>
              </a:tr>
              <a:tr h="566913">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t"/>
                      <a:r>
                        <a:rPr lang="en-AU" sz="300" b="1" i="0" u="none" strike="noStrike">
                          <a:effectLst/>
                          <a:latin typeface="Arial" panose="020B0604020202020204" pitchFamily="34" charset="0"/>
                        </a:rPr>
                        <a:t>Tissue Reactions (ICRP 118)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t"/>
                      <a:r>
                        <a:rPr lang="en-AU" sz="300" b="0" i="0" u="none" strike="noStrike">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29774540"/>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191609146"/>
                  </a:ext>
                </a:extLst>
              </a:tr>
              <a:tr h="6669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l" fontAlgn="b"/>
                      <a:r>
                        <a:rPr lang="en-AU" sz="300" b="1" i="0" u="none" strike="noStrike">
                          <a:effectLst/>
                          <a:latin typeface="Arial" panose="020B0604020202020204" pitchFamily="34" charset="0"/>
                        </a:rPr>
                        <a:t>Common Scenarios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alpha val="50000"/>
                      </a:schemeClr>
                    </a:solidFill>
                  </a:tcPr>
                </a:tc>
                <a:tc hMerge="1">
                  <a:txBody>
                    <a:bodyPr/>
                    <a:lstStyle/>
                    <a:p>
                      <a:endParaRPr lang="en-AU"/>
                    </a:p>
                  </a:txBody>
                  <a:tcPr/>
                </a:tc>
                <a:tc rowSpan="2" gridSpan="2">
                  <a:txBody>
                    <a:bodyPr/>
                    <a:lstStyle/>
                    <a:p>
                      <a:pPr algn="ctr" fontAlgn="ctr"/>
                      <a:r>
                        <a:rPr lang="en-AU" sz="300" b="1" i="0" u="none" strike="noStrike">
                          <a:effectLst/>
                          <a:latin typeface="Arial" panose="020B0604020202020204" pitchFamily="34" charset="0"/>
                        </a:rPr>
                        <a:t>Skin Dose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hMerge="1">
                  <a:txBody>
                    <a:bodyPr/>
                    <a:lstStyle/>
                    <a:p>
                      <a:endParaRPr lang="en-AU"/>
                    </a:p>
                  </a:txBody>
                  <a:tcPr/>
                </a:tc>
                <a:tc rowSpan="2" gridSpan="2">
                  <a:txBody>
                    <a:bodyPr/>
                    <a:lstStyle/>
                    <a:p>
                      <a:pPr algn="ctr" fontAlgn="ctr"/>
                      <a:r>
                        <a:rPr lang="en-AU" sz="300" b="1" i="0" u="none" strike="noStrike">
                          <a:effectLst/>
                          <a:latin typeface="Arial" panose="020B0604020202020204" pitchFamily="34" charset="0"/>
                        </a:rPr>
                        <a:t>Potential Effects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hMerge="1">
                  <a:txBody>
                    <a:bodyPr/>
                    <a:lstStyle/>
                    <a:p>
                      <a:endParaRPr lang="en-AU"/>
                    </a:p>
                  </a:txBody>
                  <a:tcPr/>
                </a:tc>
                <a:extLst>
                  <a:ext uri="{0D108BD9-81ED-4DB2-BD59-A6C34878D82A}">
                    <a16:rowId xmlns:a16="http://schemas.microsoft.com/office/drawing/2014/main" val="933641053"/>
                  </a:ext>
                </a:extLst>
              </a:tr>
              <a:tr h="122275">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l" fontAlgn="b"/>
                      <a:r>
                        <a:rPr lang="en-AU" sz="300" b="0" i="0" u="none" strike="noStrike">
                          <a:effectLst/>
                          <a:latin typeface="Arial" panose="020B0604020202020204" pitchFamily="34" charset="0"/>
                        </a:rPr>
                        <a:t>The following scenarios should be assessed whenever manual chemistry is to be performed with an active solution.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3825693309"/>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Contaminated since the previous 5 minute routine check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5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effectLst/>
                          <a:latin typeface="Arial" panose="020B0604020202020204" pitchFamily="34" charset="0"/>
                        </a:rPr>
                        <a:t>161.2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32%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1449522456"/>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Contaminated for two 5 minute routine check periods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10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effectLst/>
                          <a:latin typeface="Arial" panose="020B0604020202020204" pitchFamily="34" charset="0"/>
                        </a:rPr>
                        <a:t>322.4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64%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3126877606"/>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Contaminated for an hour before detection and removal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60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effectLst/>
                          <a:latin typeface="Arial" panose="020B0604020202020204" pitchFamily="34" charset="0"/>
                        </a:rPr>
                        <a:t>1931.0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386%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1484166197"/>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Contaminated for half a standard 12 hour shift before detection and removal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6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solidFill>
                            <a:srgbClr val="FFFFFF"/>
                          </a:solidFill>
                          <a:effectLst/>
                          <a:latin typeface="Arial" panose="020B0604020202020204" pitchFamily="34" charset="0"/>
                        </a:rPr>
                        <a:t>11465.6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dirty="0">
                          <a:effectLst/>
                          <a:latin typeface="Arial" panose="020B0604020202020204" pitchFamily="34" charset="0"/>
                        </a:rPr>
                        <a:t>This dose is 2293% of the skin dose annual statutory limit. </a:t>
                      </a:r>
                      <a:br>
                        <a:rPr lang="en-AU" sz="300" b="0" i="0" u="none" strike="noStrike" dirty="0">
                          <a:effectLst/>
                          <a:latin typeface="Arial" panose="020B0604020202020204" pitchFamily="34" charset="0"/>
                        </a:rPr>
                      </a:br>
                      <a:r>
                        <a:rPr lang="en-AU" sz="300" b="0" i="0" u="none" strike="noStrike" dirty="0">
                          <a:effectLst/>
                          <a:latin typeface="Arial" panose="020B0604020202020204" pitchFamily="34" charset="0"/>
                        </a:rPr>
                        <a:t> This dose may lead to radiation induced injuries to the skin such as reddening of the skin (Erythema), hair loss (Epilation), thinning of the skin (Dermal Atrophy) and occurrence of spider veins (Telangiectasia)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3190833722"/>
                  </a:ext>
                </a:extLst>
              </a:tr>
              <a:tr h="596555">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Contamination for a day before detection and removal, such as due to the contamination being fixed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24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solidFill>
                            <a:srgbClr val="FFFFFF"/>
                          </a:solidFill>
                          <a:effectLst/>
                          <a:latin typeface="Arial" panose="020B0604020202020204" pitchFamily="34" charset="0"/>
                        </a:rPr>
                        <a:t>44186.8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8837% of the skin dose annual statutory limit. </a:t>
                      </a:r>
                      <a:br>
                        <a:rPr lang="en-AU" sz="300" b="0" i="0" u="none" strike="noStrike">
                          <a:effectLst/>
                          <a:latin typeface="Arial" panose="020B0604020202020204" pitchFamily="34" charset="0"/>
                        </a:rPr>
                      </a:br>
                      <a:r>
                        <a:rPr lang="en-AU" sz="300" b="0" i="0" u="none" strike="noStrike">
                          <a:effectLst/>
                          <a:latin typeface="Arial" panose="020B0604020202020204" pitchFamily="34" charset="0"/>
                        </a:rPr>
                        <a:t> This dose may lead to radiation induced injuries to the skin such as reddening of the skin (Erythema), hair loss (Epilation), breakdown of the skin (Desquamation), thinning of the skin (Dermal Atrophy), occurrence of spider veins (Telangiectasia) and death of the skin (Dermal Necrosis)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86352706"/>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796743695"/>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5" gridSpan="2">
                  <a:txBody>
                    <a:bodyPr/>
                    <a:lstStyle/>
                    <a:p>
                      <a:pPr algn="ctr" fontAlgn="ctr"/>
                      <a:r>
                        <a:rPr lang="en-AU" sz="300" b="1" i="0" u="none" strike="noStrike">
                          <a:effectLst/>
                          <a:latin typeface="Arial" panose="020B0604020202020204" pitchFamily="34" charset="0"/>
                        </a:rPr>
                        <a:t>Skin Dose Impact Levels (AG2395)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5" hMerge="1">
                  <a:txBody>
                    <a:bodyPr/>
                    <a:lstStyle/>
                    <a:p>
                      <a:endParaRPr lang="en-AU"/>
                    </a:p>
                  </a:txBody>
                  <a:tcPr/>
                </a:tc>
                <a:tc gridSpan="4">
                  <a:txBody>
                    <a:bodyPr/>
                    <a:lstStyle/>
                    <a:p>
                      <a:pPr algn="ctr" fontAlgn="b"/>
                      <a:r>
                        <a:rPr lang="en-AU" sz="300" b="1" i="0" u="none" strike="noStrike">
                          <a:effectLst/>
                          <a:latin typeface="Arial" panose="020B0604020202020204" pitchFamily="34" charset="0"/>
                        </a:rPr>
                        <a:t>Skin Tissue Reactions (ICRP 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79879324"/>
                  </a:ext>
                </a:extLst>
              </a:tr>
              <a:tr h="18526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4">
                  <a:txBody>
                    <a:bodyPr/>
                    <a:lstStyle/>
                    <a:p>
                      <a:pPr algn="ctr" fontAlgn="t"/>
                      <a:r>
                        <a:rPr lang="en-AU" sz="300" b="0" i="0" u="none" strike="noStrike">
                          <a:effectLst/>
                          <a:latin typeface="Arial" panose="020B0604020202020204" pitchFamily="34" charset="0"/>
                        </a:rPr>
                        <a:t>Approximate threshold single doses and time of onset for the reaction of human skin to ionising radiation delivered in fluoroscopy exposures. These threshold doses are considered to be near to ED1 (the estimated dose for 1% incidence).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23106932"/>
                  </a:ext>
                </a:extLst>
              </a:tr>
              <a:tr h="118571">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2">
                  <a:txBody>
                    <a:bodyPr/>
                    <a:lstStyle/>
                    <a:p>
                      <a:pPr algn="l" fontAlgn="b"/>
                      <a:r>
                        <a:rPr lang="en-AU" sz="300" b="1" i="0" u="none" strike="noStrike">
                          <a:effectLst/>
                          <a:latin typeface="Arial" panose="020B0604020202020204" pitchFamily="34" charset="0"/>
                        </a:rPr>
                        <a:t>Effect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b"/>
                      <a:r>
                        <a:rPr lang="en-AU" sz="300" b="1" i="0" u="none" strike="noStrike">
                          <a:effectLst/>
                          <a:latin typeface="Arial" panose="020B0604020202020204" pitchFamily="34" charset="0"/>
                        </a:rPr>
                        <a:t>Approximate Threshold Doses (Sv)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1" i="0" u="none" strike="noStrike" dirty="0">
                          <a:effectLst/>
                          <a:latin typeface="Arial" panose="020B0604020202020204" pitchFamily="34" charset="0"/>
                        </a:rPr>
                        <a:t>Time of onset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140416815"/>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Early Transient Erythema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2-24 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355860758"/>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Main Erythema Reaction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~1.5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50288326"/>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solidFill>
                            <a:srgbClr val="FFFFFF"/>
                          </a:solidFill>
                          <a:effectLst/>
                          <a:latin typeface="Arial" panose="020B0604020202020204" pitchFamily="34" charset="0"/>
                        </a:rPr>
                        <a:t>Severe/ Catastrophic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solidFill>
                            <a:srgbClr val="FFFFFF"/>
                          </a:solidFill>
                          <a:effectLst/>
                          <a:latin typeface="Arial" panose="020B0604020202020204" pitchFamily="34" charset="0"/>
                        </a:rPr>
                        <a:t>&gt;2000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Late Erythema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8-10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19191251"/>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Temporary Epilation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dirty="0">
                          <a:effectLst/>
                          <a:latin typeface="Arial" panose="020B0604020202020204" pitchFamily="34" charset="0"/>
                        </a:rPr>
                        <a:t>~3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683909687"/>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solidFill>
                            <a:srgbClr val="FFFFFF"/>
                          </a:solidFill>
                          <a:effectLst/>
                          <a:latin typeface="Arial" panose="020B0604020202020204" pitchFamily="34" charset="0"/>
                        </a:rPr>
                        <a:t>Major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solidFill>
                            <a:srgbClr val="FFFFFF"/>
                          </a:solidFill>
                          <a:effectLst/>
                          <a:latin typeface="Arial" panose="020B0604020202020204" pitchFamily="34" charset="0"/>
                        </a:rPr>
                        <a:t>500 - 2000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Permanent Epilation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~3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543301210"/>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Dry Desquamation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~4-6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8404216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Moderate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50-500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Moist Desquamation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~4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45575184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Secondary Ulceration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&gt; 6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256936854"/>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Minor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5-50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Ischaemic Dermal Necrosis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&gt; 10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4056286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Dermal Atrophy (First Phase)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122007782"/>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Negligible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&lt; 5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Telangiectasia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01436275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Dermal Necrosis (Late Phase)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&gt;15?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dirty="0">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143374905"/>
                  </a:ext>
                </a:extLst>
              </a:tr>
            </a:tbl>
          </a:graphicData>
        </a:graphic>
      </p:graphicFrame>
      <p:pic>
        <p:nvPicPr>
          <p:cNvPr id="6" name="Picture 5" descr="Application, table&#10;&#10;Description automatically generated">
            <a:extLst>
              <a:ext uri="{FF2B5EF4-FFF2-40B4-BE49-F238E27FC236}">
                <a16:creationId xmlns:a16="http://schemas.microsoft.com/office/drawing/2014/main" id="{B0D404E6-1AF7-4D14-9578-92E8778A2AEC}"/>
              </a:ext>
            </a:extLst>
          </p:cNvPr>
          <p:cNvPicPr>
            <a:picLocks noChangeAspect="1"/>
          </p:cNvPicPr>
          <p:nvPr/>
        </p:nvPicPr>
        <p:blipFill>
          <a:blip r:embed="rId3"/>
          <a:stretch>
            <a:fillRect/>
          </a:stretch>
        </p:blipFill>
        <p:spPr>
          <a:xfrm>
            <a:off x="6096000" y="1330392"/>
            <a:ext cx="6141046" cy="2849722"/>
          </a:xfrm>
          <a:prstGeom prst="rect">
            <a:avLst/>
          </a:prstGeom>
        </p:spPr>
      </p:pic>
      <p:pic>
        <p:nvPicPr>
          <p:cNvPr id="9" name="Picture 8" descr="Table&#10;&#10;Description automatically generated">
            <a:extLst>
              <a:ext uri="{FF2B5EF4-FFF2-40B4-BE49-F238E27FC236}">
                <a16:creationId xmlns:a16="http://schemas.microsoft.com/office/drawing/2014/main" id="{528FD5B2-3571-4AD5-A34B-ECADDEF46984}"/>
              </a:ext>
            </a:extLst>
          </p:cNvPr>
          <p:cNvPicPr>
            <a:picLocks noChangeAspect="1"/>
          </p:cNvPicPr>
          <p:nvPr/>
        </p:nvPicPr>
        <p:blipFill>
          <a:blip r:embed="rId4"/>
          <a:stretch>
            <a:fillRect/>
          </a:stretch>
        </p:blipFill>
        <p:spPr>
          <a:xfrm>
            <a:off x="6374438" y="4180114"/>
            <a:ext cx="2758675" cy="2492838"/>
          </a:xfrm>
          <a:prstGeom prst="rect">
            <a:avLst/>
          </a:prstGeom>
        </p:spPr>
      </p:pic>
      <p:sp>
        <p:nvSpPr>
          <p:cNvPr id="8" name="Rectangle 7">
            <a:extLst>
              <a:ext uri="{FF2B5EF4-FFF2-40B4-BE49-F238E27FC236}">
                <a16:creationId xmlns:a16="http://schemas.microsoft.com/office/drawing/2014/main" id="{1DCB1F91-4935-425C-AA8B-D50348E1ADF2}"/>
              </a:ext>
            </a:extLst>
          </p:cNvPr>
          <p:cNvSpPr/>
          <p:nvPr/>
        </p:nvSpPr>
        <p:spPr>
          <a:xfrm>
            <a:off x="377838" y="1304110"/>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B9AD18-1BB6-4FB2-A20A-6899180CBC4A}"/>
              </a:ext>
            </a:extLst>
          </p:cNvPr>
          <p:cNvGrpSpPr/>
          <p:nvPr/>
        </p:nvGrpSpPr>
        <p:grpSpPr>
          <a:xfrm>
            <a:off x="9601200" y="5591048"/>
            <a:ext cx="2590800" cy="1266952"/>
            <a:chOff x="9601200" y="5591048"/>
            <a:chExt cx="2590800" cy="1266952"/>
          </a:xfrm>
        </p:grpSpPr>
        <p:sp>
          <p:nvSpPr>
            <p:cNvPr id="11" name="Right Triangle 10">
              <a:extLst>
                <a:ext uri="{FF2B5EF4-FFF2-40B4-BE49-F238E27FC236}">
                  <a16:creationId xmlns:a16="http://schemas.microsoft.com/office/drawing/2014/main" id="{17E7EC00-11FC-4A30-9C1E-562D33843CC5}"/>
                </a:ext>
              </a:extLst>
            </p:cNvPr>
            <p:cNvSpPr/>
            <p:nvPr/>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E490A4A-C714-4C82-8222-98803EF141EA}"/>
                </a:ext>
              </a:extLst>
            </p:cNvPr>
            <p:cNvPicPr>
              <a:picLocks noChangeAspect="1"/>
            </p:cNvPicPr>
            <p:nvPr/>
          </p:nvPicPr>
          <p:blipFill>
            <a:blip r:embed="rId5"/>
            <a:stretch>
              <a:fillRect/>
            </a:stretch>
          </p:blipFill>
          <p:spPr>
            <a:xfrm>
              <a:off x="10693400" y="6359466"/>
              <a:ext cx="1352296" cy="353677"/>
            </a:xfrm>
            <a:prstGeom prst="rect">
              <a:avLst/>
            </a:prstGeom>
          </p:spPr>
        </p:pic>
      </p:grpSp>
    </p:spTree>
    <p:extLst>
      <p:ext uri="{BB962C8B-B14F-4D97-AF65-F5344CB8AC3E}">
        <p14:creationId xmlns:p14="http://schemas.microsoft.com/office/powerpoint/2010/main" val="243074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377838" y="1471907"/>
            <a:ext cx="5718162" cy="465818"/>
          </a:xfrm>
        </p:spPr>
        <p:txBody>
          <a:bodyPr>
            <a:normAutofit/>
          </a:bodyPr>
          <a:lstStyle/>
          <a:p>
            <a:r>
              <a:rPr lang="en-AU" dirty="0"/>
              <a:t>In-house skin dose calculator </a:t>
            </a:r>
            <a:r>
              <a:rPr lang="en-AU" sz="1400" dirty="0"/>
              <a:t>(excel)</a:t>
            </a:r>
            <a:endParaRPr lang="en-AU" dirty="0"/>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p:txBody>
          <a:bodyPr>
            <a:normAutofit fontScale="92500" lnSpcReduction="10000"/>
          </a:bodyPr>
          <a:lstStyle/>
          <a:p>
            <a:r>
              <a:rPr lang="en-AU" b="1" dirty="0"/>
              <a:t>Benefits </a:t>
            </a:r>
          </a:p>
          <a:p>
            <a:pPr lvl="1">
              <a:spcBef>
                <a:spcPts val="600"/>
              </a:spcBef>
              <a:spcAft>
                <a:spcPts val="600"/>
              </a:spcAft>
            </a:pPr>
            <a:r>
              <a:rPr lang="en-AU" dirty="0"/>
              <a:t>Available for all personnel to use as a planning tool </a:t>
            </a:r>
          </a:p>
          <a:p>
            <a:pPr lvl="1">
              <a:spcBef>
                <a:spcPts val="600"/>
              </a:spcBef>
              <a:spcAft>
                <a:spcPts val="600"/>
              </a:spcAft>
            </a:pPr>
            <a:r>
              <a:rPr lang="en-AU" dirty="0"/>
              <a:t>Simultaneously display multiple exposure  scenarios based on predetermined exposure times </a:t>
            </a:r>
          </a:p>
          <a:p>
            <a:pPr lvl="1">
              <a:spcBef>
                <a:spcPts val="600"/>
              </a:spcBef>
              <a:spcAft>
                <a:spcPts val="600"/>
              </a:spcAft>
            </a:pPr>
            <a:r>
              <a:rPr lang="en-AU" dirty="0"/>
              <a:t>Output provides direct comparison to:</a:t>
            </a:r>
          </a:p>
          <a:p>
            <a:pPr lvl="2">
              <a:spcBef>
                <a:spcPts val="600"/>
              </a:spcBef>
              <a:spcAft>
                <a:spcPts val="600"/>
              </a:spcAft>
            </a:pPr>
            <a:r>
              <a:rPr lang="en-AU" dirty="0"/>
              <a:t>Statutory limits </a:t>
            </a:r>
          </a:p>
          <a:p>
            <a:pPr lvl="2">
              <a:spcBef>
                <a:spcPts val="600"/>
              </a:spcBef>
              <a:spcAft>
                <a:spcPts val="600"/>
              </a:spcAft>
            </a:pPr>
            <a:r>
              <a:rPr lang="en-AU" dirty="0"/>
              <a:t> ANSTO’s in-house Skin Dose Impact Rating (risk matrix) </a:t>
            </a:r>
          </a:p>
          <a:p>
            <a:pPr lvl="1">
              <a:spcBef>
                <a:spcPts val="600"/>
              </a:spcBef>
              <a:spcAft>
                <a:spcPts val="600"/>
              </a:spcAft>
            </a:pPr>
            <a:r>
              <a:rPr lang="en-AU" dirty="0"/>
              <a:t>Highlights potential tissue reaction (ICRP 118)</a:t>
            </a:r>
          </a:p>
          <a:p>
            <a:pPr lvl="1"/>
            <a:endParaRPr lang="en-AU" dirty="0"/>
          </a:p>
          <a:p>
            <a:pPr lvl="1"/>
            <a:endParaRPr lang="en-AU" dirty="0"/>
          </a:p>
          <a:p>
            <a:pPr lvl="1"/>
            <a:endParaRPr lang="en-AU" dirty="0"/>
          </a:p>
        </p:txBody>
      </p:sp>
      <p:graphicFrame>
        <p:nvGraphicFramePr>
          <p:cNvPr id="7" name="Content Placeholder 6">
            <a:extLst>
              <a:ext uri="{FF2B5EF4-FFF2-40B4-BE49-F238E27FC236}">
                <a16:creationId xmlns:a16="http://schemas.microsoft.com/office/drawing/2014/main" id="{FA354AB5-0AB2-4F6D-B3E0-081A0086514C}"/>
              </a:ext>
            </a:extLst>
          </p:cNvPr>
          <p:cNvGraphicFramePr>
            <a:graphicFrameLocks noGrp="1"/>
          </p:cNvGraphicFramePr>
          <p:nvPr>
            <p:ph sz="quarter" idx="4"/>
            <p:extLst>
              <p:ext uri="{D42A27DB-BD31-4B8C-83A1-F6EECF244321}">
                <p14:modId xmlns:p14="http://schemas.microsoft.com/office/powerpoint/2010/main" val="146916872"/>
              </p:ext>
            </p:extLst>
          </p:nvPr>
        </p:nvGraphicFramePr>
        <p:xfrm>
          <a:off x="7108371" y="424543"/>
          <a:ext cx="4604656" cy="6248409"/>
        </p:xfrm>
        <a:graphic>
          <a:graphicData uri="http://schemas.openxmlformats.org/drawingml/2006/table">
            <a:tbl>
              <a:tblPr/>
              <a:tblGrid>
                <a:gridCol w="103818">
                  <a:extLst>
                    <a:ext uri="{9D8B030D-6E8A-4147-A177-3AD203B41FA5}">
                      <a16:colId xmlns:a16="http://schemas.microsoft.com/office/drawing/2014/main" val="1726013117"/>
                    </a:ext>
                  </a:extLst>
                </a:gridCol>
                <a:gridCol w="971007">
                  <a:extLst>
                    <a:ext uri="{9D8B030D-6E8A-4147-A177-3AD203B41FA5}">
                      <a16:colId xmlns:a16="http://schemas.microsoft.com/office/drawing/2014/main" val="2262678514"/>
                    </a:ext>
                  </a:extLst>
                </a:gridCol>
                <a:gridCol w="647339">
                  <a:extLst>
                    <a:ext uri="{9D8B030D-6E8A-4147-A177-3AD203B41FA5}">
                      <a16:colId xmlns:a16="http://schemas.microsoft.com/office/drawing/2014/main" val="1292888185"/>
                    </a:ext>
                  </a:extLst>
                </a:gridCol>
                <a:gridCol w="720623">
                  <a:extLst>
                    <a:ext uri="{9D8B030D-6E8A-4147-A177-3AD203B41FA5}">
                      <a16:colId xmlns:a16="http://schemas.microsoft.com/office/drawing/2014/main" val="2761654119"/>
                    </a:ext>
                  </a:extLst>
                </a:gridCol>
                <a:gridCol w="720623">
                  <a:extLst>
                    <a:ext uri="{9D8B030D-6E8A-4147-A177-3AD203B41FA5}">
                      <a16:colId xmlns:a16="http://schemas.microsoft.com/office/drawing/2014/main" val="3822338318"/>
                    </a:ext>
                  </a:extLst>
                </a:gridCol>
                <a:gridCol w="720623">
                  <a:extLst>
                    <a:ext uri="{9D8B030D-6E8A-4147-A177-3AD203B41FA5}">
                      <a16:colId xmlns:a16="http://schemas.microsoft.com/office/drawing/2014/main" val="1913484838"/>
                    </a:ext>
                  </a:extLst>
                </a:gridCol>
                <a:gridCol w="720623">
                  <a:extLst>
                    <a:ext uri="{9D8B030D-6E8A-4147-A177-3AD203B41FA5}">
                      <a16:colId xmlns:a16="http://schemas.microsoft.com/office/drawing/2014/main" val="2183442118"/>
                    </a:ext>
                  </a:extLst>
                </a:gridCol>
              </a:tblGrid>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80122758"/>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gridSpan="2">
                  <a:txBody>
                    <a:bodyPr/>
                    <a:lstStyle/>
                    <a:p>
                      <a:pPr algn="ctr" fontAlgn="ctr"/>
                      <a:r>
                        <a:rPr lang="en-AU" sz="300" b="1" i="0" u="none" strike="noStrike">
                          <a:effectLst/>
                          <a:latin typeface="Arial" panose="020B0604020202020204" pitchFamily="34" charset="0"/>
                        </a:rPr>
                        <a:t>Radionuclide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hMerge="1">
                  <a:txBody>
                    <a:bodyPr/>
                    <a:lstStyle/>
                    <a:p>
                      <a:endParaRPr lang="en-AU"/>
                    </a:p>
                  </a:txBody>
                  <a:tcPr/>
                </a:tc>
                <a:tc gridSpan="4">
                  <a:txBody>
                    <a:bodyPr/>
                    <a:lstStyle/>
                    <a:p>
                      <a:pPr algn="ctr" fontAlgn="b"/>
                      <a:r>
                        <a:rPr lang="en-AU" sz="400" b="0" i="0" u="none" strike="noStrike">
                          <a:effectLst/>
                          <a:latin typeface="Arial" panose="020B0604020202020204" pitchFamily="34" charset="0"/>
                        </a:rPr>
                        <a:t>Terbium-161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8530042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4">
                  <a:txBody>
                    <a:bodyPr/>
                    <a:lstStyle/>
                    <a:p>
                      <a:pPr algn="ctr" fontAlgn="b"/>
                      <a:r>
                        <a:rPr lang="en-AU" sz="300" b="0" i="0" u="none" strike="noStrike">
                          <a:effectLst/>
                          <a:latin typeface="Arial" panose="020B0604020202020204" pitchFamily="34" charset="0"/>
                        </a:rPr>
                        <a:t>Tb-161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5799468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b"/>
                      <a:r>
                        <a:rPr lang="en-AU" sz="300" b="1" i="0" u="none" strike="noStrike">
                          <a:effectLst/>
                          <a:latin typeface="Arial" panose="020B0604020202020204" pitchFamily="34" charset="0"/>
                        </a:rPr>
                        <a:t>Half Life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300" b="0" i="0" u="none" strike="noStrike">
                          <a:effectLst/>
                          <a:latin typeface="Arial" panose="020B0604020202020204" pitchFamily="34" charset="0"/>
                        </a:rPr>
                        <a:t>165.84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300" b="0" i="0" u="none" strike="noStrike">
                          <a:effectLst/>
                          <a:latin typeface="Arial" panose="020B0604020202020204" pitchFamily="34" charset="0"/>
                        </a:rPr>
                        <a:t>hours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93874260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b"/>
                      <a:r>
                        <a:rPr lang="en-AU" sz="300" b="1" i="0" u="none" strike="noStrike">
                          <a:effectLst/>
                          <a:latin typeface="Arial" panose="020B0604020202020204" pitchFamily="34" charset="0"/>
                        </a:rPr>
                        <a:t>Activity on Skin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MBq</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741867100"/>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b"/>
                      <a:r>
                        <a:rPr lang="en-AU" sz="300" b="1" i="0" u="none" strike="noStrike">
                          <a:effectLst/>
                          <a:latin typeface="Arial" panose="020B0604020202020204" pitchFamily="34" charset="0"/>
                        </a:rPr>
                        <a:t>Exposure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b"/>
                      <a:r>
                        <a:rPr lang="en-AU" sz="400" b="0" i="0" u="none" strike="noStrike">
                          <a:effectLst/>
                          <a:latin typeface="Arial" panose="020B0604020202020204" pitchFamily="34" charset="0"/>
                        </a:rPr>
                        <a:t>minutes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2808831897"/>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093099123"/>
                  </a:ext>
                </a:extLst>
              </a:tr>
              <a:tr h="12968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Scenario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1" i="0" u="none" strike="noStrike">
                          <a:effectLst/>
                          <a:latin typeface="Arial" panose="020B0604020202020204" pitchFamily="34" charset="0"/>
                        </a:rPr>
                        <a:t>Contamination with a small amount of material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4681885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Model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l-GR" sz="300" b="0" i="0" u="none" strike="noStrike">
                          <a:effectLst/>
                          <a:latin typeface="Arial" panose="020B0604020202020204" pitchFamily="34" charset="0"/>
                        </a:rPr>
                        <a:t>1 μ</a:t>
                      </a:r>
                      <a:r>
                        <a:rPr lang="en-AU" sz="300" b="0" i="0" u="none" strike="noStrike">
                          <a:effectLst/>
                          <a:latin typeface="Arial" panose="020B0604020202020204" pitchFamily="34" charset="0"/>
                        </a:rPr>
                        <a:t>L/  1 cm</a:t>
                      </a:r>
                      <a:r>
                        <a:rPr lang="en-AU" sz="300" b="0" i="0" u="none" strike="noStrike" baseline="30000">
                          <a:effectLst/>
                          <a:latin typeface="Arial" panose="020B0604020202020204" pitchFamily="34" charset="0"/>
                        </a:rPr>
                        <a:t>2</a:t>
                      </a:r>
                      <a:r>
                        <a:rPr lang="en-AU" sz="300" b="0" i="0" u="none" strike="noStrike">
                          <a:effectLst/>
                          <a:latin typeface="Arial" panose="020B0604020202020204" pitchFamily="34" charset="0"/>
                        </a:rPr>
                        <a:t> Uniform Deposit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0171337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Radioactivity Level on Skin (kBq)</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0689714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fr-FR" sz="300" b="1" i="0" u="none" strike="noStrike">
                          <a:effectLst/>
                          <a:latin typeface="Arial" panose="020B0604020202020204" pitchFamily="34" charset="0"/>
                        </a:rPr>
                        <a:t>Dose Coefficient (mSv.h</a:t>
                      </a:r>
                      <a:r>
                        <a:rPr lang="fr-FR" sz="300" b="1" i="0" u="none" strike="noStrike" baseline="30000">
                          <a:effectLst/>
                          <a:latin typeface="Arial" panose="020B0604020202020204" pitchFamily="34" charset="0"/>
                        </a:rPr>
                        <a:t>-1</a:t>
                      </a:r>
                      <a:r>
                        <a:rPr lang="fr-FR" sz="300" b="1" i="0" u="none" strike="noStrike">
                          <a:effectLst/>
                          <a:latin typeface="Arial" panose="020B0604020202020204" pitchFamily="34" charset="0"/>
                        </a:rPr>
                        <a:t>.kBq</a:t>
                      </a:r>
                      <a:r>
                        <a:rPr lang="fr-FR" sz="300" b="1" i="0" u="none" strike="noStrike" baseline="30000">
                          <a:effectLst/>
                          <a:latin typeface="Arial" panose="020B0604020202020204" pitchFamily="34" charset="0"/>
                        </a:rPr>
                        <a:t>-1</a:t>
                      </a:r>
                      <a:r>
                        <a:rPr lang="fr-FR" sz="3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1.29E+00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517282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Initial Skin Dose Rate (mSv.h</a:t>
                      </a:r>
                      <a:r>
                        <a:rPr lang="en-AU" sz="300" b="1" i="0" u="none" strike="noStrike" baseline="30000">
                          <a:effectLst/>
                          <a:latin typeface="Arial" panose="020B0604020202020204" pitchFamily="34" charset="0"/>
                        </a:rPr>
                        <a:t>-1</a:t>
                      </a:r>
                      <a:r>
                        <a:rPr lang="en-AU" sz="3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1935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370466655"/>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Estimated Skin Dose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400" b="0" i="0" u="none" strike="noStrike">
                          <a:effectLst/>
                          <a:latin typeface="Arial" panose="020B0604020202020204" pitchFamily="34" charset="0"/>
                        </a:rPr>
                        <a:t>161.2</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015141502"/>
                  </a:ext>
                </a:extLst>
              </a:tr>
              <a:tr h="12968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ctr"/>
                      <a:r>
                        <a:rPr lang="en-AU" sz="300" b="1" i="0" u="none" strike="noStrike">
                          <a:effectLst/>
                          <a:latin typeface="Arial" panose="020B0604020202020204" pitchFamily="34" charset="0"/>
                        </a:rPr>
                        <a:t>Statutory Dose (500 mSv) Annual Limits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ctr"/>
                      <a:r>
                        <a:rPr lang="en-AU" sz="300" b="0" i="0" u="none" strike="noStrike">
                          <a:effectLst/>
                          <a:latin typeface="Arial" panose="020B0604020202020204" pitchFamily="34" charset="0"/>
                        </a:rPr>
                        <a:t>This dose is 32%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857254573"/>
                  </a:ext>
                </a:extLst>
              </a:tr>
              <a:tr h="566913">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ctr" fontAlgn="t"/>
                      <a:r>
                        <a:rPr lang="en-AU" sz="300" b="1" i="0" u="none" strike="noStrike">
                          <a:effectLst/>
                          <a:latin typeface="Arial" panose="020B0604020202020204" pitchFamily="34" charset="0"/>
                        </a:rPr>
                        <a:t>Tissue Reactions (ICRP 118)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4">
                  <a:txBody>
                    <a:bodyPr/>
                    <a:lstStyle/>
                    <a:p>
                      <a:pPr algn="ctr" fontAlgn="t"/>
                      <a:r>
                        <a:rPr lang="en-AU" sz="300" b="0" i="0" u="none" strike="noStrike">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29774540"/>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191609146"/>
                  </a:ext>
                </a:extLst>
              </a:tr>
              <a:tr h="6669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l" fontAlgn="b"/>
                      <a:r>
                        <a:rPr lang="en-AU" sz="300" b="1" i="0" u="none" strike="noStrike">
                          <a:effectLst/>
                          <a:latin typeface="Arial" panose="020B0604020202020204" pitchFamily="34" charset="0"/>
                        </a:rPr>
                        <a:t>Common Scenarios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alpha val="50000"/>
                      </a:schemeClr>
                    </a:solidFill>
                  </a:tcPr>
                </a:tc>
                <a:tc hMerge="1">
                  <a:txBody>
                    <a:bodyPr/>
                    <a:lstStyle/>
                    <a:p>
                      <a:endParaRPr lang="en-AU"/>
                    </a:p>
                  </a:txBody>
                  <a:tcPr/>
                </a:tc>
                <a:tc rowSpan="2" gridSpan="2">
                  <a:txBody>
                    <a:bodyPr/>
                    <a:lstStyle/>
                    <a:p>
                      <a:pPr algn="ctr" fontAlgn="ctr"/>
                      <a:r>
                        <a:rPr lang="en-AU" sz="300" b="1" i="0" u="none" strike="noStrike">
                          <a:effectLst/>
                          <a:latin typeface="Arial" panose="020B0604020202020204" pitchFamily="34" charset="0"/>
                        </a:rPr>
                        <a:t>Skin Dose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hMerge="1">
                  <a:txBody>
                    <a:bodyPr/>
                    <a:lstStyle/>
                    <a:p>
                      <a:endParaRPr lang="en-AU"/>
                    </a:p>
                  </a:txBody>
                  <a:tcPr/>
                </a:tc>
                <a:tc rowSpan="2" gridSpan="2">
                  <a:txBody>
                    <a:bodyPr/>
                    <a:lstStyle/>
                    <a:p>
                      <a:pPr algn="ctr" fontAlgn="ctr"/>
                      <a:r>
                        <a:rPr lang="en-AU" sz="300" b="1" i="0" u="none" strike="noStrike">
                          <a:effectLst/>
                          <a:latin typeface="Arial" panose="020B0604020202020204" pitchFamily="34" charset="0"/>
                        </a:rPr>
                        <a:t>Potential Effects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hMerge="1">
                  <a:txBody>
                    <a:bodyPr/>
                    <a:lstStyle/>
                    <a:p>
                      <a:endParaRPr lang="en-AU"/>
                    </a:p>
                  </a:txBody>
                  <a:tcPr/>
                </a:tc>
                <a:extLst>
                  <a:ext uri="{0D108BD9-81ED-4DB2-BD59-A6C34878D82A}">
                    <a16:rowId xmlns:a16="http://schemas.microsoft.com/office/drawing/2014/main" val="933641053"/>
                  </a:ext>
                </a:extLst>
              </a:tr>
              <a:tr h="122275">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a:txBody>
                    <a:bodyPr/>
                    <a:lstStyle/>
                    <a:p>
                      <a:pPr algn="l" fontAlgn="b"/>
                      <a:r>
                        <a:rPr lang="en-AU" sz="300" b="0" i="0" u="none" strike="noStrike">
                          <a:effectLst/>
                          <a:latin typeface="Arial" panose="020B0604020202020204" pitchFamily="34" charset="0"/>
                        </a:rPr>
                        <a:t>The following scenarios should be assessed whenever manual chemistry is to be performed with an active solution.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3825693309"/>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Contaminated since the previous 5 minute routine check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5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effectLst/>
                          <a:latin typeface="Arial" panose="020B0604020202020204" pitchFamily="34" charset="0"/>
                        </a:rPr>
                        <a:t>161.2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32%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1449522456"/>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Contaminated for two 5 minute routine check periods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10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effectLst/>
                          <a:latin typeface="Arial" panose="020B0604020202020204" pitchFamily="34" charset="0"/>
                        </a:rPr>
                        <a:t>322.4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64%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3126877606"/>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Contaminated for an hour before detection and removal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60 minutes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effectLst/>
                          <a:latin typeface="Arial" panose="020B0604020202020204" pitchFamily="34" charset="0"/>
                        </a:rPr>
                        <a:t>1931.0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386%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1484166197"/>
                  </a:ext>
                </a:extLst>
              </a:tr>
              <a:tr h="592850">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Contaminated for half a standard 12 hour shift before detection and removal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6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solidFill>
                            <a:srgbClr val="FFFFFF"/>
                          </a:solidFill>
                          <a:effectLst/>
                          <a:latin typeface="Arial" panose="020B0604020202020204" pitchFamily="34" charset="0"/>
                        </a:rPr>
                        <a:t>11465.6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2293% of the skin dose annual statutory limit. </a:t>
                      </a:r>
                      <a:br>
                        <a:rPr lang="en-AU" sz="300" b="0" i="0" u="none" strike="noStrike">
                          <a:effectLst/>
                          <a:latin typeface="Arial" panose="020B0604020202020204" pitchFamily="34" charset="0"/>
                        </a:rPr>
                      </a:br>
                      <a:r>
                        <a:rPr lang="en-AU" sz="300" b="0" i="0" u="none" strike="noStrike">
                          <a:effectLst/>
                          <a:latin typeface="Arial" panose="020B0604020202020204" pitchFamily="34" charset="0"/>
                        </a:rPr>
                        <a:t> This dose may lead to radiation induced injuries to the skin such as reddening of the skin (Erythema), hair loss (Epilation), thinning of the skin (Dermal Atrophy) and occurrence of spider veins (Telangiectasia)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3190833722"/>
                  </a:ext>
                </a:extLst>
              </a:tr>
              <a:tr h="596555">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a:txBody>
                    <a:bodyPr/>
                    <a:lstStyle/>
                    <a:p>
                      <a:pPr algn="l" fontAlgn="ctr"/>
                      <a:r>
                        <a:rPr lang="en-AU" sz="300" b="0" i="0" u="none" strike="noStrike">
                          <a:effectLst/>
                          <a:latin typeface="Arial" panose="020B0604020202020204" pitchFamily="34" charset="0"/>
                        </a:rPr>
                        <a:t>Contamination for a day before detection and removal, such as due to the contamination being fixed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Contamination for 24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ctr" fontAlgn="ctr"/>
                      <a:r>
                        <a:rPr lang="en-AU" sz="400" b="0" i="0" u="none" strike="noStrike">
                          <a:solidFill>
                            <a:srgbClr val="FFFFFF"/>
                          </a:solidFill>
                          <a:effectLst/>
                          <a:latin typeface="Arial" panose="020B0604020202020204" pitchFamily="34" charset="0"/>
                        </a:rPr>
                        <a:t>44186.8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gridSpan="2">
                  <a:txBody>
                    <a:bodyPr/>
                    <a:lstStyle/>
                    <a:p>
                      <a:pPr algn="ctr" fontAlgn="ctr"/>
                      <a:r>
                        <a:rPr lang="en-AU" sz="300" b="0" i="0" u="none" strike="noStrike">
                          <a:effectLst/>
                          <a:latin typeface="Arial" panose="020B0604020202020204" pitchFamily="34" charset="0"/>
                        </a:rPr>
                        <a:t>This dose is 8837% of the skin dose annual statutory limit. </a:t>
                      </a:r>
                      <a:br>
                        <a:rPr lang="en-AU" sz="300" b="0" i="0" u="none" strike="noStrike">
                          <a:effectLst/>
                          <a:latin typeface="Arial" panose="020B0604020202020204" pitchFamily="34" charset="0"/>
                        </a:rPr>
                      </a:br>
                      <a:r>
                        <a:rPr lang="en-AU" sz="300" b="0" i="0" u="none" strike="noStrike">
                          <a:effectLst/>
                          <a:latin typeface="Arial" panose="020B0604020202020204" pitchFamily="34" charset="0"/>
                        </a:rPr>
                        <a:t> This dose may lead to radiation induced injuries to the skin such as reddening of the skin (Erythema), hair loss (Epilation), breakdown of the skin (Desquamation), thinning of the skin (Dermal Atrophy), occurrence of spider veins (Telangiectasia) and death of the skin (Dermal Necrosis)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extLst>
                  <a:ext uri="{0D108BD9-81ED-4DB2-BD59-A6C34878D82A}">
                    <a16:rowId xmlns:a16="http://schemas.microsoft.com/office/drawing/2014/main" val="86352706"/>
                  </a:ext>
                </a:extLst>
              </a:tr>
              <a:tr h="64225">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l" fontAlgn="b"/>
                      <a:r>
                        <a:rPr lang="en-AU"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796743695"/>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5" gridSpan="2">
                  <a:txBody>
                    <a:bodyPr/>
                    <a:lstStyle/>
                    <a:p>
                      <a:pPr algn="ctr" fontAlgn="ctr"/>
                      <a:r>
                        <a:rPr lang="en-AU" sz="300" b="1" i="0" u="none" strike="noStrike">
                          <a:effectLst/>
                          <a:latin typeface="Arial" panose="020B0604020202020204" pitchFamily="34" charset="0"/>
                        </a:rPr>
                        <a:t>Skin Dose Impact Levels (AG2395)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5" hMerge="1">
                  <a:txBody>
                    <a:bodyPr/>
                    <a:lstStyle/>
                    <a:p>
                      <a:endParaRPr lang="en-AU"/>
                    </a:p>
                  </a:txBody>
                  <a:tcPr/>
                </a:tc>
                <a:tc gridSpan="4">
                  <a:txBody>
                    <a:bodyPr/>
                    <a:lstStyle/>
                    <a:p>
                      <a:pPr algn="ctr" fontAlgn="b"/>
                      <a:r>
                        <a:rPr lang="en-AU" sz="300" b="1" i="0" u="none" strike="noStrike">
                          <a:effectLst/>
                          <a:latin typeface="Arial" panose="020B0604020202020204" pitchFamily="34" charset="0"/>
                        </a:rPr>
                        <a:t>Skin Tissue Reactions (ICRP 118)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79879324"/>
                  </a:ext>
                </a:extLst>
              </a:tr>
              <a:tr h="185266">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4">
                  <a:txBody>
                    <a:bodyPr/>
                    <a:lstStyle/>
                    <a:p>
                      <a:pPr algn="ctr" fontAlgn="t"/>
                      <a:r>
                        <a:rPr lang="en-AU" sz="300" b="0" i="0" u="none" strike="noStrike">
                          <a:effectLst/>
                          <a:latin typeface="Arial" panose="020B0604020202020204" pitchFamily="34" charset="0"/>
                        </a:rPr>
                        <a:t>Approximate threshold single doses and time of onset for the reaction of human skin to ionising radiation delivered in fluoroscopy exposures. These threshold doses are considered to be near to ED1 (the estimated dose for 1% incidence).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023106932"/>
                  </a:ext>
                </a:extLst>
              </a:tr>
              <a:tr h="118571">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2">
                  <a:txBody>
                    <a:bodyPr/>
                    <a:lstStyle/>
                    <a:p>
                      <a:pPr algn="l" fontAlgn="b"/>
                      <a:r>
                        <a:rPr lang="en-AU" sz="300" b="1" i="0" u="none" strike="noStrike">
                          <a:effectLst/>
                          <a:latin typeface="Arial" panose="020B0604020202020204" pitchFamily="34" charset="0"/>
                        </a:rPr>
                        <a:t>Effect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b"/>
                      <a:r>
                        <a:rPr lang="en-AU" sz="300" b="1" i="0" u="none" strike="noStrike">
                          <a:effectLst/>
                          <a:latin typeface="Arial" panose="020B0604020202020204" pitchFamily="34" charset="0"/>
                        </a:rPr>
                        <a:t>Approximate Threshold Doses (Sv)</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b"/>
                      <a:r>
                        <a:rPr lang="en-AU" sz="300" b="1" i="0" u="none" strike="noStrike">
                          <a:effectLst/>
                          <a:latin typeface="Arial" panose="020B0604020202020204" pitchFamily="34" charset="0"/>
                        </a:rPr>
                        <a:t>Time of onset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140416815"/>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Early Transient Erythema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2-24 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355860758"/>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gridSpan="2" vMerge="1">
                  <a:txBody>
                    <a:bodyPr/>
                    <a:lstStyle/>
                    <a:p>
                      <a:endParaRPr lang="en-AU"/>
                    </a:p>
                  </a:txBody>
                  <a:tcPr/>
                </a:tc>
                <a:tc hMerge="1"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Main Erythema Reaction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~1.5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50288326"/>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solidFill>
                            <a:srgbClr val="FFFFFF"/>
                          </a:solidFill>
                          <a:effectLst/>
                          <a:latin typeface="Arial" panose="020B0604020202020204" pitchFamily="34" charset="0"/>
                        </a:rPr>
                        <a:t>Severe/ Catastrophic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solidFill>
                            <a:srgbClr val="FFFFFF"/>
                          </a:solidFill>
                          <a:effectLst/>
                          <a:latin typeface="Arial" panose="020B0604020202020204" pitchFamily="34" charset="0"/>
                        </a:rPr>
                        <a:t>&gt;2000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Late Erythema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8-10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19191251"/>
                  </a:ext>
                </a:extLst>
              </a:tr>
              <a:tr h="74107">
                <a:tc>
                  <a:txBody>
                    <a:bodyPr/>
                    <a:lstStyle/>
                    <a:p>
                      <a:pPr algn="ctr"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Temporary Epilation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~3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683909687"/>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solidFill>
                            <a:srgbClr val="FFFFFF"/>
                          </a:solidFill>
                          <a:effectLst/>
                          <a:latin typeface="Arial" panose="020B0604020202020204" pitchFamily="34" charset="0"/>
                        </a:rPr>
                        <a:t>Major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solidFill>
                            <a:srgbClr val="FFFFFF"/>
                          </a:solidFill>
                          <a:effectLst/>
                          <a:latin typeface="Arial" panose="020B0604020202020204" pitchFamily="34" charset="0"/>
                        </a:rPr>
                        <a:t>500 - 2000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Permanent Epilation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~3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543301210"/>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Dry Desquamation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~4-6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84042163"/>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Moderate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50-500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Moist Desquamation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~4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45575184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Secondary Ulceration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&gt; 6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256936854"/>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Minor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5-50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Ischaemic Dermal Necrosis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&gt; 10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40562869"/>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Dermal Atrophy (First Phase)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122007782"/>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Negligible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rowSpan="2">
                  <a:txBody>
                    <a:bodyPr/>
                    <a:lstStyle/>
                    <a:p>
                      <a:pPr algn="ctr" fontAlgn="ctr"/>
                      <a:r>
                        <a:rPr lang="en-AU" sz="300" b="0" i="0" u="none" strike="noStrike">
                          <a:effectLst/>
                          <a:latin typeface="Arial" panose="020B0604020202020204" pitchFamily="34" charset="0"/>
                        </a:rPr>
                        <a:t>&lt; 5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gridSpan="2">
                  <a:txBody>
                    <a:bodyPr/>
                    <a:lstStyle/>
                    <a:p>
                      <a:pPr algn="l" fontAlgn="ctr"/>
                      <a:r>
                        <a:rPr lang="en-AU" sz="300" b="0" i="0" u="none" strike="noStrike">
                          <a:effectLst/>
                          <a:latin typeface="Arial" panose="020B0604020202020204" pitchFamily="34" charset="0"/>
                        </a:rPr>
                        <a:t>Telangiectasia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014362756"/>
                  </a:ext>
                </a:extLst>
              </a:tr>
              <a:tr h="74107">
                <a:tc>
                  <a:txBody>
                    <a:bodyPr/>
                    <a:lstStyle/>
                    <a:p>
                      <a:pPr algn="l" fontAlgn="b"/>
                      <a:r>
                        <a:rPr lang="en-AU"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bg1">
                        <a:lumMod val="95000"/>
                        <a:alpha val="50000"/>
                      </a:schemeClr>
                    </a:solidFill>
                  </a:tcPr>
                </a:tc>
                <a:tc vMerge="1">
                  <a:txBody>
                    <a:bodyPr/>
                    <a:lstStyle/>
                    <a:p>
                      <a:endParaRPr lang="en-AU"/>
                    </a:p>
                  </a:txBody>
                  <a:tcPr/>
                </a:tc>
                <a:tc vMerge="1">
                  <a:txBody>
                    <a:bodyPr/>
                    <a:lstStyle/>
                    <a:p>
                      <a:endParaRPr lang="en-AU"/>
                    </a:p>
                  </a:txBody>
                  <a:tcPr/>
                </a:tc>
                <a:tc gridSpan="2">
                  <a:txBody>
                    <a:bodyPr/>
                    <a:lstStyle/>
                    <a:p>
                      <a:pPr algn="l" fontAlgn="ctr"/>
                      <a:r>
                        <a:rPr lang="en-AU" sz="300" b="0" i="0" u="none" strike="noStrike">
                          <a:effectLst/>
                          <a:latin typeface="Arial" panose="020B0604020202020204" pitchFamily="34" charset="0"/>
                        </a:rPr>
                        <a:t>Dermal Necrosis (Late Phase)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hMerge="1">
                  <a:txBody>
                    <a:bodyPr/>
                    <a:lstStyle/>
                    <a:p>
                      <a:endParaRPr lang="en-AU"/>
                    </a:p>
                  </a:txBody>
                  <a:tcPr/>
                </a:tc>
                <a:tc>
                  <a:txBody>
                    <a:bodyPr/>
                    <a:lstStyle/>
                    <a:p>
                      <a:pPr algn="ctr" fontAlgn="ctr"/>
                      <a:r>
                        <a:rPr lang="en-AU" sz="300" b="0" i="0" u="none" strike="noStrike">
                          <a:effectLst/>
                          <a:latin typeface="Arial" panose="020B0604020202020204" pitchFamily="34" charset="0"/>
                        </a:rPr>
                        <a:t>&gt;15?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tc>
                  <a:txBody>
                    <a:bodyPr/>
                    <a:lstStyle/>
                    <a:p>
                      <a:pPr algn="ctr" fontAlgn="ctr"/>
                      <a:r>
                        <a:rPr lang="en-AU" sz="300" b="0" i="0" u="none" strike="noStrike" dirty="0">
                          <a:effectLst/>
                          <a:latin typeface="Arial" panose="020B0604020202020204" pitchFamily="34" charset="0"/>
                        </a:rPr>
                        <a:t>&gt; 52 weeks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143374905"/>
                  </a:ext>
                </a:extLst>
              </a:tr>
            </a:tbl>
          </a:graphicData>
        </a:graphic>
      </p:graphicFrame>
      <p:pic>
        <p:nvPicPr>
          <p:cNvPr id="6" name="Picture 5" descr="Timeline&#10;&#10;Description automatically generated">
            <a:extLst>
              <a:ext uri="{FF2B5EF4-FFF2-40B4-BE49-F238E27FC236}">
                <a16:creationId xmlns:a16="http://schemas.microsoft.com/office/drawing/2014/main" id="{B8F9BED2-D730-48AF-B885-935FE293FB01}"/>
              </a:ext>
            </a:extLst>
          </p:cNvPr>
          <p:cNvPicPr>
            <a:picLocks noChangeAspect="1"/>
          </p:cNvPicPr>
          <p:nvPr/>
        </p:nvPicPr>
        <p:blipFill>
          <a:blip r:embed="rId3"/>
          <a:stretch>
            <a:fillRect/>
          </a:stretch>
        </p:blipFill>
        <p:spPr>
          <a:xfrm>
            <a:off x="6096000" y="1171724"/>
            <a:ext cx="5983005" cy="2653460"/>
          </a:xfrm>
          <a:prstGeom prst="rect">
            <a:avLst/>
          </a:prstGeom>
        </p:spPr>
      </p:pic>
      <p:pic>
        <p:nvPicPr>
          <p:cNvPr id="9" name="Picture 8" descr="Table&#10;&#10;Description automatically generated">
            <a:extLst>
              <a:ext uri="{FF2B5EF4-FFF2-40B4-BE49-F238E27FC236}">
                <a16:creationId xmlns:a16="http://schemas.microsoft.com/office/drawing/2014/main" id="{977F234D-03CE-4CE5-9F0E-E30349351948}"/>
              </a:ext>
            </a:extLst>
          </p:cNvPr>
          <p:cNvPicPr>
            <a:picLocks noChangeAspect="1"/>
          </p:cNvPicPr>
          <p:nvPr/>
        </p:nvPicPr>
        <p:blipFill>
          <a:blip r:embed="rId4"/>
          <a:stretch>
            <a:fillRect/>
          </a:stretch>
        </p:blipFill>
        <p:spPr>
          <a:xfrm>
            <a:off x="6610791" y="3918474"/>
            <a:ext cx="5303383" cy="2847768"/>
          </a:xfrm>
          <a:prstGeom prst="rect">
            <a:avLst/>
          </a:prstGeom>
        </p:spPr>
      </p:pic>
      <p:sp>
        <p:nvSpPr>
          <p:cNvPr id="8" name="Rectangle 7">
            <a:extLst>
              <a:ext uri="{FF2B5EF4-FFF2-40B4-BE49-F238E27FC236}">
                <a16:creationId xmlns:a16="http://schemas.microsoft.com/office/drawing/2014/main" id="{273C59A2-17C3-494F-8B79-2BF7D5E1B78C}"/>
              </a:ext>
            </a:extLst>
          </p:cNvPr>
          <p:cNvSpPr/>
          <p:nvPr/>
        </p:nvSpPr>
        <p:spPr>
          <a:xfrm>
            <a:off x="377838" y="1323836"/>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64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a:xfrm>
            <a:off x="277826" y="91758"/>
            <a:ext cx="11304574" cy="1143000"/>
          </a:xfrm>
        </p:spPr>
        <p:txBody>
          <a:bodyPr anchor="b">
            <a:normAutofit/>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277826" y="1535113"/>
            <a:ext cx="5718162" cy="639762"/>
          </a:xfrm>
        </p:spPr>
        <p:txBody>
          <a:bodyPr anchor="b">
            <a:normAutofit/>
          </a:bodyPr>
          <a:lstStyle/>
          <a:p>
            <a:r>
              <a:rPr lang="en-AU" dirty="0"/>
              <a:t>In house skin dose calculator</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quarter" idx="4"/>
          </p:nvPr>
        </p:nvSpPr>
        <p:spPr>
          <a:xfrm>
            <a:off x="6192838" y="2174875"/>
            <a:ext cx="5718162" cy="3951288"/>
          </a:xfrm>
        </p:spPr>
        <p:txBody>
          <a:bodyPr>
            <a:normAutofit/>
          </a:bodyPr>
          <a:lstStyle/>
          <a:p>
            <a:pPr lvl="1">
              <a:lnSpc>
                <a:spcPct val="90000"/>
              </a:lnSpc>
            </a:pPr>
            <a:endParaRPr lang="en-AU" sz="2400" dirty="0"/>
          </a:p>
          <a:p>
            <a:pPr>
              <a:lnSpc>
                <a:spcPct val="90000"/>
              </a:lnSpc>
            </a:pPr>
            <a:r>
              <a:rPr lang="en-AU" b="1" dirty="0"/>
              <a:t>Limitations </a:t>
            </a:r>
          </a:p>
          <a:p>
            <a:pPr lvl="1">
              <a:lnSpc>
                <a:spcPct val="90000"/>
              </a:lnSpc>
              <a:spcBef>
                <a:spcPts val="600"/>
              </a:spcBef>
              <a:spcAft>
                <a:spcPts val="600"/>
              </a:spcAft>
            </a:pPr>
            <a:r>
              <a:rPr lang="en-AU" sz="2400" dirty="0"/>
              <a:t>Single isotope only </a:t>
            </a:r>
          </a:p>
          <a:p>
            <a:pPr lvl="1">
              <a:lnSpc>
                <a:spcPct val="90000"/>
              </a:lnSpc>
              <a:spcBef>
                <a:spcPts val="600"/>
              </a:spcBef>
              <a:spcAft>
                <a:spcPts val="600"/>
              </a:spcAft>
            </a:pPr>
            <a:r>
              <a:rPr lang="en-AU" sz="2400" dirty="0"/>
              <a:t>No shielding or cover material capability </a:t>
            </a:r>
          </a:p>
          <a:p>
            <a:pPr lvl="1">
              <a:lnSpc>
                <a:spcPct val="90000"/>
              </a:lnSpc>
              <a:spcBef>
                <a:spcPts val="600"/>
              </a:spcBef>
              <a:spcAft>
                <a:spcPts val="600"/>
              </a:spcAft>
            </a:pPr>
            <a:r>
              <a:rPr lang="en-AU" sz="2400" dirty="0"/>
              <a:t>No breakdown of dose contribution from electrons or photons</a:t>
            </a:r>
          </a:p>
          <a:p>
            <a:pPr lvl="1">
              <a:lnSpc>
                <a:spcPct val="90000"/>
              </a:lnSpc>
              <a:spcBef>
                <a:spcPts val="600"/>
              </a:spcBef>
              <a:spcAft>
                <a:spcPts val="600"/>
              </a:spcAft>
            </a:pPr>
            <a:r>
              <a:rPr lang="en-AU" sz="2400" dirty="0"/>
              <a:t>No modification to source configuration  </a:t>
            </a:r>
          </a:p>
          <a:p>
            <a:pPr lvl="1">
              <a:lnSpc>
                <a:spcPct val="90000"/>
              </a:lnSpc>
            </a:pPr>
            <a:endParaRPr lang="en-AU" sz="2400" dirty="0"/>
          </a:p>
          <a:p>
            <a:pPr lvl="1">
              <a:lnSpc>
                <a:spcPct val="90000"/>
              </a:lnSpc>
            </a:pPr>
            <a:endParaRPr lang="en-AU" sz="2400" dirty="0"/>
          </a:p>
        </p:txBody>
      </p:sp>
      <p:graphicFrame>
        <p:nvGraphicFramePr>
          <p:cNvPr id="5" name="Content Placeholder 4">
            <a:extLst>
              <a:ext uri="{FF2B5EF4-FFF2-40B4-BE49-F238E27FC236}">
                <a16:creationId xmlns:a16="http://schemas.microsoft.com/office/drawing/2014/main" id="{978B6B6E-9362-4270-87FD-EAF929BF33E9}"/>
              </a:ext>
            </a:extLst>
          </p:cNvPr>
          <p:cNvGraphicFramePr>
            <a:graphicFrameLocks noGrp="1"/>
          </p:cNvGraphicFramePr>
          <p:nvPr>
            <p:ph sz="half" idx="2"/>
            <p:extLst>
              <p:ext uri="{D42A27DB-BD31-4B8C-83A1-F6EECF244321}">
                <p14:modId xmlns:p14="http://schemas.microsoft.com/office/powerpoint/2010/main" val="4004088850"/>
              </p:ext>
            </p:extLst>
          </p:nvPr>
        </p:nvGraphicFramePr>
        <p:xfrm>
          <a:off x="277826" y="2267390"/>
          <a:ext cx="5718166" cy="3766262"/>
        </p:xfrm>
        <a:graphic>
          <a:graphicData uri="http://schemas.openxmlformats.org/drawingml/2006/table">
            <a:tbl>
              <a:tblPr firstRow="1" bandRow="1"/>
              <a:tblGrid>
                <a:gridCol w="1137277">
                  <a:extLst>
                    <a:ext uri="{9D8B030D-6E8A-4147-A177-3AD203B41FA5}">
                      <a16:colId xmlns:a16="http://schemas.microsoft.com/office/drawing/2014/main" val="113740659"/>
                    </a:ext>
                  </a:extLst>
                </a:gridCol>
                <a:gridCol w="1137277">
                  <a:extLst>
                    <a:ext uri="{9D8B030D-6E8A-4147-A177-3AD203B41FA5}">
                      <a16:colId xmlns:a16="http://schemas.microsoft.com/office/drawing/2014/main" val="3921962767"/>
                    </a:ext>
                  </a:extLst>
                </a:gridCol>
                <a:gridCol w="860903">
                  <a:extLst>
                    <a:ext uri="{9D8B030D-6E8A-4147-A177-3AD203B41FA5}">
                      <a16:colId xmlns:a16="http://schemas.microsoft.com/office/drawing/2014/main" val="3098974424"/>
                    </a:ext>
                  </a:extLst>
                </a:gridCol>
                <a:gridCol w="860903">
                  <a:extLst>
                    <a:ext uri="{9D8B030D-6E8A-4147-A177-3AD203B41FA5}">
                      <a16:colId xmlns:a16="http://schemas.microsoft.com/office/drawing/2014/main" val="4110003715"/>
                    </a:ext>
                  </a:extLst>
                </a:gridCol>
                <a:gridCol w="860903">
                  <a:extLst>
                    <a:ext uri="{9D8B030D-6E8A-4147-A177-3AD203B41FA5}">
                      <a16:colId xmlns:a16="http://schemas.microsoft.com/office/drawing/2014/main" val="3550150516"/>
                    </a:ext>
                  </a:extLst>
                </a:gridCol>
                <a:gridCol w="860903">
                  <a:extLst>
                    <a:ext uri="{9D8B030D-6E8A-4147-A177-3AD203B41FA5}">
                      <a16:colId xmlns:a16="http://schemas.microsoft.com/office/drawing/2014/main" val="2366041685"/>
                    </a:ext>
                  </a:extLst>
                </a:gridCol>
              </a:tblGrid>
              <a:tr h="369371">
                <a:tc gridSpan="6">
                  <a:txBody>
                    <a:bodyPr/>
                    <a:lstStyle/>
                    <a:p>
                      <a:pPr algn="ctr" fontAlgn="ctr"/>
                      <a:r>
                        <a:rPr lang="en-AU" sz="1100" b="1" i="0" u="none" strike="noStrike">
                          <a:effectLst/>
                          <a:latin typeface="Arial" panose="020B0604020202020204" pitchFamily="34" charset="0"/>
                        </a:rPr>
                        <a:t>All hazard assessments should be performed in consultation with a Radiation Protection Advisor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4936770"/>
                  </a:ext>
                </a:extLst>
              </a:tr>
              <a:tr h="204473">
                <a:tc>
                  <a:txBody>
                    <a:bodyPr/>
                    <a:lstStyle/>
                    <a:p>
                      <a:pPr algn="l"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8016457"/>
                  </a:ext>
                </a:extLst>
              </a:tr>
              <a:tr h="204473">
                <a:tc rowSpan="2" gridSpan="2">
                  <a:txBody>
                    <a:bodyPr/>
                    <a:lstStyle/>
                    <a:p>
                      <a:pPr algn="ctr" fontAlgn="ctr"/>
                      <a:r>
                        <a:rPr lang="en-AU" sz="1100" b="1" i="0" u="none" strike="noStrike">
                          <a:effectLst/>
                          <a:latin typeface="Arial" panose="020B0604020202020204" pitchFamily="34" charset="0"/>
                        </a:rPr>
                        <a:t>Radionuclide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en-AU"/>
                    </a:p>
                  </a:txBody>
                  <a:tcPr/>
                </a:tc>
                <a:tc gridSpan="4">
                  <a:txBody>
                    <a:bodyPr/>
                    <a:lstStyle/>
                    <a:p>
                      <a:pPr algn="ctr" fontAlgn="b"/>
                      <a:r>
                        <a:rPr lang="en-AU" sz="1100" b="0" i="0" u="none" strike="noStrike">
                          <a:effectLst/>
                          <a:latin typeface="Arial" panose="020B0604020202020204" pitchFamily="34" charset="0"/>
                        </a:rPr>
                        <a:t>Terbium-161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34755687"/>
                  </a:ext>
                </a:extLst>
              </a:tr>
              <a:tr h="204473">
                <a:tc gridSpan="2" vMerge="1">
                  <a:txBody>
                    <a:bodyPr/>
                    <a:lstStyle/>
                    <a:p>
                      <a:endParaRPr lang="en-AU"/>
                    </a:p>
                  </a:txBody>
                  <a:tcPr/>
                </a:tc>
                <a:tc hMerge="1" vMerge="1">
                  <a:txBody>
                    <a:bodyPr/>
                    <a:lstStyle/>
                    <a:p>
                      <a:endParaRPr lang="en-AU"/>
                    </a:p>
                  </a:txBody>
                  <a:tcPr/>
                </a:tc>
                <a:tc gridSpan="4">
                  <a:txBody>
                    <a:bodyPr/>
                    <a:lstStyle/>
                    <a:p>
                      <a:pPr algn="ctr" fontAlgn="b"/>
                      <a:r>
                        <a:rPr lang="en-AU" sz="1100" b="0" i="0" u="none" strike="noStrike">
                          <a:effectLst/>
                          <a:latin typeface="Arial" panose="020B0604020202020204" pitchFamily="34" charset="0"/>
                        </a:rPr>
                        <a:t>Tb-161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855399408"/>
                  </a:ext>
                </a:extLst>
              </a:tr>
              <a:tr h="204473">
                <a:tc gridSpan="2">
                  <a:txBody>
                    <a:bodyPr/>
                    <a:lstStyle/>
                    <a:p>
                      <a:pPr algn="ctr" fontAlgn="b"/>
                      <a:r>
                        <a:rPr lang="en-AU" sz="1100" b="1" i="0" u="none" strike="noStrike">
                          <a:effectLst/>
                          <a:latin typeface="Arial" panose="020B0604020202020204" pitchFamily="34" charset="0"/>
                        </a:rPr>
                        <a:t>Half Life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1100" b="0" i="0" u="none" strike="noStrike">
                          <a:effectLst/>
                          <a:latin typeface="Arial" panose="020B0604020202020204" pitchFamily="34" charset="0"/>
                        </a:rPr>
                        <a:t>165.84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1100" b="0" i="0" u="none" strike="noStrike">
                          <a:effectLst/>
                          <a:latin typeface="Arial" panose="020B0604020202020204" pitchFamily="34" charset="0"/>
                        </a:rPr>
                        <a:t>hours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extLst>
                  <a:ext uri="{0D108BD9-81ED-4DB2-BD59-A6C34878D82A}">
                    <a16:rowId xmlns:a16="http://schemas.microsoft.com/office/drawing/2014/main" val="2349727917"/>
                  </a:ext>
                </a:extLst>
              </a:tr>
              <a:tr h="204473">
                <a:tc gridSpan="2">
                  <a:txBody>
                    <a:bodyPr/>
                    <a:lstStyle/>
                    <a:p>
                      <a:pPr algn="ctr" fontAlgn="b"/>
                      <a:r>
                        <a:rPr lang="en-AU" sz="1100" b="1" i="0" u="none" strike="noStrike">
                          <a:effectLst/>
                          <a:latin typeface="Arial" panose="020B0604020202020204" pitchFamily="34" charset="0"/>
                        </a:rPr>
                        <a:t>Activity on Skin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1100" b="0" i="0" u="none" strike="noStrike">
                          <a:effectLst/>
                          <a:latin typeface="Arial" panose="020B0604020202020204" pitchFamily="34" charset="0"/>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tc gridSpan="2">
                  <a:txBody>
                    <a:bodyPr/>
                    <a:lstStyle/>
                    <a:p>
                      <a:pPr algn="ctr" fontAlgn="b"/>
                      <a:r>
                        <a:rPr lang="en-AU" sz="1100" b="0" i="0" u="none" strike="noStrike">
                          <a:effectLst/>
                          <a:latin typeface="Arial" panose="020B0604020202020204" pitchFamily="34" charset="0"/>
                        </a:rPr>
                        <a:t>MBq</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extLst>
                  <a:ext uri="{0D108BD9-81ED-4DB2-BD59-A6C34878D82A}">
                    <a16:rowId xmlns:a16="http://schemas.microsoft.com/office/drawing/2014/main" val="3958918001"/>
                  </a:ext>
                </a:extLst>
              </a:tr>
              <a:tr h="204473">
                <a:tc gridSpan="2">
                  <a:txBody>
                    <a:bodyPr/>
                    <a:lstStyle/>
                    <a:p>
                      <a:pPr algn="ctr" fontAlgn="b"/>
                      <a:r>
                        <a:rPr lang="en-AU" sz="1100" b="1" i="0" u="none" strike="noStrike">
                          <a:effectLst/>
                          <a:latin typeface="Arial" panose="020B0604020202020204" pitchFamily="34" charset="0"/>
                        </a:rPr>
                        <a:t>Exposure Time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2">
                  <a:txBody>
                    <a:bodyPr/>
                    <a:lstStyle/>
                    <a:p>
                      <a:pPr algn="ctr" fontAlgn="b"/>
                      <a:r>
                        <a:rPr lang="en-AU" sz="1100" b="0" i="0" u="none" strike="noStrike">
                          <a:effectLst/>
                          <a:latin typeface="Arial" panose="020B0604020202020204" pitchFamily="34"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tc gridSpan="2">
                  <a:txBody>
                    <a:bodyPr/>
                    <a:lstStyle/>
                    <a:p>
                      <a:pPr algn="ctr" fontAlgn="b"/>
                      <a:r>
                        <a:rPr lang="en-AU" sz="1100" b="0" i="0" u="none" strike="noStrike">
                          <a:effectLst/>
                          <a:latin typeface="Arial" panose="020B0604020202020204" pitchFamily="34" charset="0"/>
                        </a:rPr>
                        <a:t>hours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AU"/>
                    </a:p>
                  </a:txBody>
                  <a:tcPr/>
                </a:tc>
                <a:extLst>
                  <a:ext uri="{0D108BD9-81ED-4DB2-BD59-A6C34878D82A}">
                    <a16:rowId xmlns:a16="http://schemas.microsoft.com/office/drawing/2014/main" val="366700948"/>
                  </a:ext>
                </a:extLst>
              </a:tr>
              <a:tr h="204473">
                <a:tc>
                  <a:txBody>
                    <a:bodyPr/>
                    <a:lstStyle/>
                    <a:p>
                      <a:pPr algn="ctr"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AU" sz="11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533834"/>
                  </a:ext>
                </a:extLst>
              </a:tr>
              <a:tr h="204473">
                <a:tc gridSpan="2">
                  <a:txBody>
                    <a:bodyPr/>
                    <a:lstStyle/>
                    <a:p>
                      <a:pPr algn="ctr" fontAlgn="ctr"/>
                      <a:r>
                        <a:rPr lang="en-AU" sz="1100" b="1" i="0" u="none" strike="noStrike">
                          <a:effectLst/>
                          <a:latin typeface="Arial" panose="020B0604020202020204" pitchFamily="34" charset="0"/>
                        </a:rPr>
                        <a:t>Scenario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1100" b="1" i="0" u="none" strike="noStrike">
                          <a:effectLst/>
                          <a:latin typeface="Arial" panose="020B0604020202020204" pitchFamily="34" charset="0"/>
                        </a:rPr>
                        <a:t>Contamination with a small amount of material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370642109"/>
                  </a:ext>
                </a:extLst>
              </a:tr>
              <a:tr h="204473">
                <a:tc gridSpan="2">
                  <a:txBody>
                    <a:bodyPr/>
                    <a:lstStyle/>
                    <a:p>
                      <a:pPr algn="ctr" fontAlgn="ctr"/>
                      <a:r>
                        <a:rPr lang="en-AU" sz="1100" b="1" i="0" u="none" strike="noStrike">
                          <a:effectLst/>
                          <a:latin typeface="Arial" panose="020B0604020202020204" pitchFamily="34" charset="0"/>
                        </a:rPr>
                        <a:t>Model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l-GR" sz="1100" b="0" i="0" u="none" strike="noStrike">
                          <a:effectLst/>
                          <a:latin typeface="Arial" panose="020B0604020202020204" pitchFamily="34" charset="0"/>
                        </a:rPr>
                        <a:t>1 μ</a:t>
                      </a:r>
                      <a:r>
                        <a:rPr lang="en-AU" sz="1100" b="0" i="0" u="none" strike="noStrike">
                          <a:effectLst/>
                          <a:latin typeface="Arial" panose="020B0604020202020204" pitchFamily="34" charset="0"/>
                        </a:rPr>
                        <a:t>L/  1 cm</a:t>
                      </a:r>
                      <a:r>
                        <a:rPr lang="en-AU" sz="1100" b="0" i="0" u="none" strike="noStrike" baseline="30000">
                          <a:effectLst/>
                          <a:latin typeface="Arial" panose="020B0604020202020204" pitchFamily="34" charset="0"/>
                        </a:rPr>
                        <a:t>2</a:t>
                      </a:r>
                      <a:r>
                        <a:rPr lang="en-AU" sz="1100" b="0" i="0" u="none" strike="noStrike">
                          <a:effectLst/>
                          <a:latin typeface="Arial" panose="020B0604020202020204" pitchFamily="34" charset="0"/>
                        </a:rPr>
                        <a:t> Uniform Deposit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282116589"/>
                  </a:ext>
                </a:extLst>
              </a:tr>
              <a:tr h="204473">
                <a:tc gridSpan="2">
                  <a:txBody>
                    <a:bodyPr/>
                    <a:lstStyle/>
                    <a:p>
                      <a:pPr algn="ctr" fontAlgn="ctr"/>
                      <a:r>
                        <a:rPr lang="en-AU" sz="1100" b="1" i="0" u="none" strike="noStrike">
                          <a:effectLst/>
                          <a:latin typeface="Arial" panose="020B0604020202020204" pitchFamily="34" charset="0"/>
                        </a:rPr>
                        <a:t>Radioactivity Level on Skin (kBq)</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1100" b="0" i="0" u="none" strike="noStrike">
                          <a:effectLst/>
                          <a:latin typeface="Arial" panose="020B0604020202020204" pitchFamily="34" charset="0"/>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65464304"/>
                  </a:ext>
                </a:extLst>
              </a:tr>
              <a:tr h="204473">
                <a:tc gridSpan="2">
                  <a:txBody>
                    <a:bodyPr/>
                    <a:lstStyle/>
                    <a:p>
                      <a:pPr algn="ctr" fontAlgn="ctr"/>
                      <a:r>
                        <a:rPr lang="fr-FR" sz="1100" b="1" i="0" u="none" strike="noStrike">
                          <a:effectLst/>
                          <a:latin typeface="Arial" panose="020B0604020202020204" pitchFamily="34" charset="0"/>
                        </a:rPr>
                        <a:t>Dose Coefficient (mSv.h</a:t>
                      </a:r>
                      <a:r>
                        <a:rPr lang="fr-FR" sz="1100" b="1" i="0" u="none" strike="noStrike" baseline="30000">
                          <a:effectLst/>
                          <a:latin typeface="Arial" panose="020B0604020202020204" pitchFamily="34" charset="0"/>
                        </a:rPr>
                        <a:t>-1</a:t>
                      </a:r>
                      <a:r>
                        <a:rPr lang="fr-FR" sz="1100" b="1" i="0" u="none" strike="noStrike">
                          <a:effectLst/>
                          <a:latin typeface="Arial" panose="020B0604020202020204" pitchFamily="34" charset="0"/>
                        </a:rPr>
                        <a:t>.kBq</a:t>
                      </a:r>
                      <a:r>
                        <a:rPr lang="fr-FR" sz="1100" b="1" i="0" u="none" strike="noStrike" baseline="30000">
                          <a:effectLst/>
                          <a:latin typeface="Arial" panose="020B0604020202020204" pitchFamily="34" charset="0"/>
                        </a:rPr>
                        <a:t>-1</a:t>
                      </a:r>
                      <a:r>
                        <a:rPr lang="fr-FR" sz="11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1100" b="0" i="0" u="none" strike="noStrike">
                          <a:effectLst/>
                          <a:latin typeface="Arial" panose="020B0604020202020204" pitchFamily="34" charset="0"/>
                        </a:rPr>
                        <a:t>1.29E+00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21791398"/>
                  </a:ext>
                </a:extLst>
              </a:tr>
              <a:tr h="204473">
                <a:tc gridSpan="2">
                  <a:txBody>
                    <a:bodyPr/>
                    <a:lstStyle/>
                    <a:p>
                      <a:pPr algn="ctr" fontAlgn="ctr"/>
                      <a:r>
                        <a:rPr lang="en-AU" sz="1100" b="1" i="0" u="none" strike="noStrike">
                          <a:effectLst/>
                          <a:latin typeface="Arial" panose="020B0604020202020204" pitchFamily="34" charset="0"/>
                        </a:rPr>
                        <a:t>Initial Skin Dose Rate (mSv.h</a:t>
                      </a:r>
                      <a:r>
                        <a:rPr lang="en-AU" sz="1100" b="1" i="0" u="none" strike="noStrike" baseline="30000">
                          <a:effectLst/>
                          <a:latin typeface="Arial" panose="020B0604020202020204" pitchFamily="34" charset="0"/>
                        </a:rPr>
                        <a:t>-1</a:t>
                      </a:r>
                      <a:r>
                        <a:rPr lang="en-AU" sz="1100" b="1" i="0" u="none" strike="noStrike">
                          <a:effectLst/>
                          <a:latin typeface="Arial" panose="020B0604020202020204" pitchFamily="34"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1100" b="0" i="0" u="none" strike="noStrike">
                          <a:effectLst/>
                          <a:latin typeface="Arial" panose="020B0604020202020204" pitchFamily="34" charset="0"/>
                        </a:rPr>
                        <a:t>2580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545309835"/>
                  </a:ext>
                </a:extLst>
              </a:tr>
              <a:tr h="204473">
                <a:tc gridSpan="2">
                  <a:txBody>
                    <a:bodyPr/>
                    <a:lstStyle/>
                    <a:p>
                      <a:pPr algn="ctr" fontAlgn="ctr"/>
                      <a:r>
                        <a:rPr lang="en-AU" sz="1100" b="1" i="0" u="none" strike="noStrike">
                          <a:effectLst/>
                          <a:latin typeface="Arial" panose="020B0604020202020204" pitchFamily="34" charset="0"/>
                        </a:rPr>
                        <a:t>Estimated Skin Dose (mSv)</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1100" b="0" i="0" u="none" strike="noStrike">
                          <a:solidFill>
                            <a:srgbClr val="FFFFFF"/>
                          </a:solidFill>
                          <a:effectLst/>
                          <a:latin typeface="Arial" panose="020B0604020202020204" pitchFamily="34" charset="0"/>
                        </a:rPr>
                        <a:t>2574.6</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165168222"/>
                  </a:ext>
                </a:extLst>
              </a:tr>
              <a:tr h="369371">
                <a:tc gridSpan="2">
                  <a:txBody>
                    <a:bodyPr/>
                    <a:lstStyle/>
                    <a:p>
                      <a:pPr algn="ctr" fontAlgn="ctr"/>
                      <a:r>
                        <a:rPr lang="en-AU" sz="1100" b="1" i="0" u="none" strike="noStrike">
                          <a:effectLst/>
                          <a:latin typeface="Arial" panose="020B0604020202020204" pitchFamily="34" charset="0"/>
                        </a:rPr>
                        <a:t>Statutory Dose (500 mSv) Annual Limits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ctr"/>
                      <a:r>
                        <a:rPr lang="en-AU" sz="1100" b="0" i="0" u="none" strike="noStrike">
                          <a:effectLst/>
                          <a:latin typeface="Arial" panose="020B0604020202020204" pitchFamily="34" charset="0"/>
                        </a:rPr>
                        <a:t> This dose is 5.1 years worth of the skin dose annual statutory limit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73618740"/>
                  </a:ext>
                </a:extLst>
              </a:tr>
              <a:tr h="369371">
                <a:tc gridSpan="2">
                  <a:txBody>
                    <a:bodyPr/>
                    <a:lstStyle/>
                    <a:p>
                      <a:pPr algn="ctr" fontAlgn="t"/>
                      <a:r>
                        <a:rPr lang="en-AU" sz="1100" b="1" i="0" u="none" strike="noStrike">
                          <a:effectLst/>
                          <a:latin typeface="Arial" panose="020B0604020202020204" pitchFamily="34" charset="0"/>
                        </a:rPr>
                        <a:t>Tissue Reactions (ICRP 118)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AU"/>
                    </a:p>
                  </a:txBody>
                  <a:tcPr/>
                </a:tc>
                <a:tc gridSpan="4">
                  <a:txBody>
                    <a:bodyPr/>
                    <a:lstStyle/>
                    <a:p>
                      <a:pPr algn="ctr" fontAlgn="t"/>
                      <a:r>
                        <a:rPr lang="en-AU" sz="1100" b="0" i="0" u="none" strike="noStrike">
                          <a:effectLst/>
                          <a:latin typeface="Arial" panose="020B0604020202020204" pitchFamily="34" charset="0"/>
                        </a:rPr>
                        <a:t>This dose may lead to the following effects:</a:t>
                      </a:r>
                      <a:br>
                        <a:rPr lang="en-AU" sz="1100" b="0" i="0" u="none" strike="noStrike">
                          <a:effectLst/>
                          <a:latin typeface="Arial" panose="020B0604020202020204" pitchFamily="34" charset="0"/>
                        </a:rPr>
                      </a:br>
                      <a:r>
                        <a:rPr lang="en-AU" sz="1100" b="0" i="0" u="none" strike="noStrike">
                          <a:effectLst/>
                          <a:latin typeface="Arial" panose="020B0604020202020204" pitchFamily="34" charset="0"/>
                        </a:rPr>
                        <a:t>• Short term reddening of the skin (Erythema)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09980648"/>
                  </a:ext>
                </a:extLst>
              </a:tr>
            </a:tbl>
          </a:graphicData>
        </a:graphic>
      </p:graphicFrame>
      <p:sp>
        <p:nvSpPr>
          <p:cNvPr id="6" name="Rectangle 5">
            <a:extLst>
              <a:ext uri="{FF2B5EF4-FFF2-40B4-BE49-F238E27FC236}">
                <a16:creationId xmlns:a16="http://schemas.microsoft.com/office/drawing/2014/main" id="{BD717B26-A4A3-48B5-95DA-32758175EFC8}"/>
              </a:ext>
            </a:extLst>
          </p:cNvPr>
          <p:cNvSpPr/>
          <p:nvPr/>
        </p:nvSpPr>
        <p:spPr>
          <a:xfrm>
            <a:off x="389411" y="1333822"/>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00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44089C0-8C3B-3E4D-9974-B91A572DA21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11183" y="2388210"/>
            <a:ext cx="3962080" cy="4092104"/>
          </a:xfrm>
          <a:prstGeom prst="rect">
            <a:avLst/>
          </a:prstGeom>
        </p:spPr>
      </p:pic>
      <p:pic>
        <p:nvPicPr>
          <p:cNvPr id="25" name="Picture 24">
            <a:extLst>
              <a:ext uri="{FF2B5EF4-FFF2-40B4-BE49-F238E27FC236}">
                <a16:creationId xmlns:a16="http://schemas.microsoft.com/office/drawing/2014/main" id="{C4E76719-12A0-A44D-A633-F9257FF6DBA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529912" y="2388211"/>
            <a:ext cx="3953683" cy="4092102"/>
          </a:xfrm>
          <a:prstGeom prst="rect">
            <a:avLst/>
          </a:prstGeom>
        </p:spPr>
      </p:pic>
      <p:sp>
        <p:nvSpPr>
          <p:cNvPr id="8" name="Rectangle 7">
            <a:extLst>
              <a:ext uri="{FF2B5EF4-FFF2-40B4-BE49-F238E27FC236}">
                <a16:creationId xmlns:a16="http://schemas.microsoft.com/office/drawing/2014/main" id="{03823923-3F74-4246-8544-AEDC7B0C684F}"/>
              </a:ext>
            </a:extLst>
          </p:cNvPr>
          <p:cNvSpPr/>
          <p:nvPr/>
        </p:nvSpPr>
        <p:spPr>
          <a:xfrm>
            <a:off x="8889558" y="1288110"/>
            <a:ext cx="3302442" cy="5569889"/>
          </a:xfrm>
          <a:prstGeom prst="rect">
            <a:avLst/>
          </a:prstGeom>
          <a:gradFill>
            <a:gsLst>
              <a:gs pos="0">
                <a:schemeClr val="bg1"/>
              </a:gs>
              <a:gs pos="100000">
                <a:schemeClr val="accent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8CEE941-BB7D-CC4C-B6CF-0173080FF48A}"/>
              </a:ext>
            </a:extLst>
          </p:cNvPr>
          <p:cNvSpPr txBox="1">
            <a:spLocks/>
          </p:cNvSpPr>
          <p:nvPr/>
        </p:nvSpPr>
        <p:spPr>
          <a:xfrm>
            <a:off x="277825" y="-171711"/>
            <a:ext cx="11508635" cy="20082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spc="-50" baseline="0">
                <a:solidFill>
                  <a:schemeClr val="tx1"/>
                </a:solidFill>
                <a:latin typeface="Poppins" panose="020B0604020202020204" charset="0"/>
                <a:ea typeface="+mj-ea"/>
                <a:cs typeface="Poppins" panose="020B0604020202020204" charset="0"/>
              </a:defRPr>
            </a:lvl1pPr>
          </a:lstStyle>
          <a:p>
            <a:r>
              <a:rPr lang="en-US" dirty="0"/>
              <a:t>The Australian Nuclear Science and Technology </a:t>
            </a:r>
            <a:r>
              <a:rPr lang="en-US" dirty="0" err="1"/>
              <a:t>Organisation</a:t>
            </a:r>
            <a:r>
              <a:rPr lang="en-US" dirty="0"/>
              <a:t> </a:t>
            </a:r>
            <a:r>
              <a:rPr lang="en-US" sz="4000" b="0" dirty="0">
                <a:solidFill>
                  <a:schemeClr val="bg2">
                    <a:lumMod val="50000"/>
                  </a:schemeClr>
                </a:solidFill>
              </a:rPr>
              <a:t>(ANSTO) </a:t>
            </a:r>
          </a:p>
        </p:txBody>
      </p:sp>
      <p:sp>
        <p:nvSpPr>
          <p:cNvPr id="4" name="Rectangle 3">
            <a:extLst>
              <a:ext uri="{FF2B5EF4-FFF2-40B4-BE49-F238E27FC236}">
                <a16:creationId xmlns:a16="http://schemas.microsoft.com/office/drawing/2014/main" id="{574055FA-CFA4-F348-AAC0-975FA1B34366}"/>
              </a:ext>
            </a:extLst>
          </p:cNvPr>
          <p:cNvSpPr/>
          <p:nvPr/>
        </p:nvSpPr>
        <p:spPr>
          <a:xfrm>
            <a:off x="411183" y="2082884"/>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B28B4C7-956D-4C40-B812-D6C364D8AEF6}"/>
              </a:ext>
            </a:extLst>
          </p:cNvPr>
          <p:cNvGrpSpPr/>
          <p:nvPr/>
        </p:nvGrpSpPr>
        <p:grpSpPr>
          <a:xfrm>
            <a:off x="9601200" y="5591048"/>
            <a:ext cx="2590800" cy="1266952"/>
            <a:chOff x="9601200" y="5591048"/>
            <a:chExt cx="2590800" cy="1266952"/>
          </a:xfrm>
        </p:grpSpPr>
        <p:sp>
          <p:nvSpPr>
            <p:cNvPr id="9" name="Right Triangle 8">
              <a:extLst>
                <a:ext uri="{FF2B5EF4-FFF2-40B4-BE49-F238E27FC236}">
                  <a16:creationId xmlns:a16="http://schemas.microsoft.com/office/drawing/2014/main" id="{740E6AC0-8AB9-AE4B-977A-E96C2B035AC3}"/>
                </a:ext>
              </a:extLst>
            </p:cNvPr>
            <p:cNvSpPr/>
            <p:nvPr/>
          </p:nvSpPr>
          <p:spPr>
            <a:xfrm flipH="1">
              <a:off x="9601200" y="5591048"/>
              <a:ext cx="2590800" cy="1266952"/>
            </a:xfrm>
            <a:prstGeom prst="rtTriangle">
              <a:avLst/>
            </a:prstGeom>
            <a:solidFill>
              <a:srgbClr val="1F7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73156BE-B105-E449-9C3C-5CCDDC0183D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693400" y="6359466"/>
              <a:ext cx="1352296" cy="353677"/>
            </a:xfrm>
            <a:prstGeom prst="rect">
              <a:avLst/>
            </a:prstGeom>
          </p:spPr>
        </p:pic>
      </p:grpSp>
      <p:graphicFrame>
        <p:nvGraphicFramePr>
          <p:cNvPr id="15" name="Table 14">
            <a:extLst>
              <a:ext uri="{FF2B5EF4-FFF2-40B4-BE49-F238E27FC236}">
                <a16:creationId xmlns:a16="http://schemas.microsoft.com/office/drawing/2014/main" id="{FFBC2020-82A8-5D48-95DA-574F85882788}"/>
              </a:ext>
            </a:extLst>
          </p:cNvPr>
          <p:cNvGraphicFramePr>
            <a:graphicFrameLocks noGrp="1"/>
          </p:cNvGraphicFramePr>
          <p:nvPr>
            <p:extLst>
              <p:ext uri="{D42A27DB-BD31-4B8C-83A1-F6EECF244321}">
                <p14:modId xmlns:p14="http://schemas.microsoft.com/office/powerpoint/2010/main" val="2055479344"/>
              </p:ext>
            </p:extLst>
          </p:nvPr>
        </p:nvGraphicFramePr>
        <p:xfrm>
          <a:off x="9191707" y="3296372"/>
          <a:ext cx="2703443" cy="2893560"/>
        </p:xfrm>
        <a:graphic>
          <a:graphicData uri="http://schemas.openxmlformats.org/drawingml/2006/table">
            <a:tbl>
              <a:tblPr>
                <a:tableStyleId>{5C22544A-7EE6-4342-B048-85BDC9FD1C3A}</a:tableStyleId>
              </a:tblPr>
              <a:tblGrid>
                <a:gridCol w="2703443">
                  <a:extLst>
                    <a:ext uri="{9D8B030D-6E8A-4147-A177-3AD203B41FA5}">
                      <a16:colId xmlns:a16="http://schemas.microsoft.com/office/drawing/2014/main" val="406339692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spc="-50" baseline="0">
                          <a:solidFill>
                            <a:schemeClr val="bg2">
                              <a:lumMod val="50000"/>
                            </a:schemeClr>
                          </a:solidFill>
                          <a:latin typeface="Fira Sans" panose="020B0503050000020004" pitchFamily="34" charset="0"/>
                        </a:rPr>
                        <a:t>OPAL multi-purpose reactor</a:t>
                      </a:r>
                    </a:p>
                  </a:txBody>
                  <a:tcPr marL="0" marR="0" marT="108000" marB="108000">
                    <a:lnL w="12700" cmpd="sng">
                      <a:noFill/>
                    </a:lnL>
                    <a:lnR w="12700" cmpd="sng">
                      <a:noFill/>
                    </a:lnR>
                    <a:lnT w="12700" cmpd="sng">
                      <a:noFill/>
                    </a:lnT>
                    <a:lnB w="952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294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spc="-50" baseline="0">
                          <a:solidFill>
                            <a:schemeClr val="bg2">
                              <a:lumMod val="50000"/>
                            </a:schemeClr>
                          </a:solidFill>
                          <a:latin typeface="Fira Sans" panose="020B0503050000020004" pitchFamily="34" charset="0"/>
                        </a:rPr>
                        <a:t>Nuclear medicine</a:t>
                      </a:r>
                    </a:p>
                  </a:txBody>
                  <a:tcPr marL="0" marR="0" marT="108000" marB="108000">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186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spc="-50" baseline="0">
                          <a:solidFill>
                            <a:schemeClr val="bg2">
                              <a:lumMod val="50000"/>
                            </a:schemeClr>
                          </a:solidFill>
                          <a:latin typeface="Fira Sans" panose="020B0503050000020004" pitchFamily="34" charset="0"/>
                        </a:rPr>
                        <a:t>Neutron beam instruments</a:t>
                      </a:r>
                    </a:p>
                  </a:txBody>
                  <a:tcPr marL="0" marR="0" marT="108000" marB="108000">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7816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spc="-50" baseline="0">
                          <a:solidFill>
                            <a:schemeClr val="bg2">
                              <a:lumMod val="50000"/>
                            </a:schemeClr>
                          </a:solidFill>
                          <a:latin typeface="Fira Sans" panose="020B0503050000020004" pitchFamily="34" charset="0"/>
                        </a:rPr>
                        <a:t>Research</a:t>
                      </a:r>
                    </a:p>
                  </a:txBody>
                  <a:tcPr marL="0" marR="0" marT="108000" marB="108000">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4979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spc="-50" baseline="0">
                          <a:solidFill>
                            <a:schemeClr val="bg2">
                              <a:lumMod val="50000"/>
                            </a:schemeClr>
                          </a:solidFill>
                          <a:latin typeface="Fira Sans" panose="020B0503050000020004" pitchFamily="34" charset="0"/>
                        </a:rPr>
                        <a:t>Advice to Australian Government on </a:t>
                      </a:r>
                      <a:br>
                        <a:rPr lang="en-US" sz="1700" b="0" spc="-50" baseline="0">
                          <a:solidFill>
                            <a:schemeClr val="bg2">
                              <a:lumMod val="50000"/>
                            </a:schemeClr>
                          </a:solidFill>
                          <a:latin typeface="Fira Sans" panose="020B0503050000020004" pitchFamily="34" charset="0"/>
                        </a:rPr>
                      </a:br>
                      <a:r>
                        <a:rPr lang="en-US" sz="1700" b="0" spc="-50" baseline="0">
                          <a:solidFill>
                            <a:schemeClr val="bg2">
                              <a:lumMod val="50000"/>
                            </a:schemeClr>
                          </a:solidFill>
                          <a:latin typeface="Fira Sans" panose="020B0503050000020004" pitchFamily="34" charset="0"/>
                        </a:rPr>
                        <a:t>nuclear</a:t>
                      </a:r>
                    </a:p>
                  </a:txBody>
                  <a:tcPr marL="0" marR="0" marT="108000" marB="108000">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7597539"/>
                  </a:ext>
                </a:extLst>
              </a:tr>
            </a:tbl>
          </a:graphicData>
        </a:graphic>
      </p:graphicFrame>
      <p:sp>
        <p:nvSpPr>
          <p:cNvPr id="16" name="Rectangle 15">
            <a:extLst>
              <a:ext uri="{FF2B5EF4-FFF2-40B4-BE49-F238E27FC236}">
                <a16:creationId xmlns:a16="http://schemas.microsoft.com/office/drawing/2014/main" id="{CB172A29-CF3B-C145-88AD-909CD1DA6744}"/>
              </a:ext>
            </a:extLst>
          </p:cNvPr>
          <p:cNvSpPr/>
          <p:nvPr/>
        </p:nvSpPr>
        <p:spPr>
          <a:xfrm rot="5400000">
            <a:off x="8752718" y="3981231"/>
            <a:ext cx="330389" cy="575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14AD03-B12E-0841-9E58-79EA7F6BFB18}"/>
              </a:ext>
            </a:extLst>
          </p:cNvPr>
          <p:cNvSpPr/>
          <p:nvPr/>
        </p:nvSpPr>
        <p:spPr>
          <a:xfrm rot="5400000">
            <a:off x="8752718" y="4457481"/>
            <a:ext cx="330389" cy="575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7B8443-CBA5-4E48-A6FB-24DAB183DF8C}"/>
              </a:ext>
            </a:extLst>
          </p:cNvPr>
          <p:cNvSpPr/>
          <p:nvPr/>
        </p:nvSpPr>
        <p:spPr>
          <a:xfrm rot="5400000">
            <a:off x="8752718" y="4933731"/>
            <a:ext cx="330389" cy="575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B16F4D-637C-494F-98D3-57EEA7A70F59}"/>
              </a:ext>
            </a:extLst>
          </p:cNvPr>
          <p:cNvSpPr/>
          <p:nvPr/>
        </p:nvSpPr>
        <p:spPr>
          <a:xfrm rot="5400000">
            <a:off x="8752718" y="3504981"/>
            <a:ext cx="330389" cy="575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6AB880-596E-6942-835B-92ED2C131F67}"/>
              </a:ext>
            </a:extLst>
          </p:cNvPr>
          <p:cNvSpPr/>
          <p:nvPr/>
        </p:nvSpPr>
        <p:spPr>
          <a:xfrm rot="5400000">
            <a:off x="8525743" y="5636955"/>
            <a:ext cx="784337" cy="575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99E114-8634-DB47-BB53-6F5D87F83DDB}"/>
              </a:ext>
            </a:extLst>
          </p:cNvPr>
          <p:cNvSpPr/>
          <p:nvPr/>
        </p:nvSpPr>
        <p:spPr>
          <a:xfrm>
            <a:off x="411183" y="6114553"/>
            <a:ext cx="3962079" cy="365760"/>
          </a:xfrm>
          <a:prstGeom prst="rect">
            <a:avLst/>
          </a:prstGeom>
          <a:gradFill>
            <a:gsLst>
              <a:gs pos="0">
                <a:srgbClr val="000000"/>
              </a:gs>
              <a:gs pos="100000">
                <a:srgbClr val="000000">
                  <a:alpha val="1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600" b="1">
                <a:latin typeface="Fira Sans" panose="020B0503050000020004" pitchFamily="34" charset="0"/>
              </a:rPr>
              <a:t>Lucas Heights campus, </a:t>
            </a:r>
            <a:r>
              <a:rPr lang="en-US" sz="1600">
                <a:solidFill>
                  <a:schemeClr val="bg1">
                    <a:lumMod val="65000"/>
                  </a:schemeClr>
                </a:solidFill>
                <a:latin typeface="Fira Sans" panose="020B0503050000020004" pitchFamily="34" charset="0"/>
              </a:rPr>
              <a:t>NSW</a:t>
            </a:r>
          </a:p>
        </p:txBody>
      </p:sp>
      <p:sp>
        <p:nvSpPr>
          <p:cNvPr id="22" name="Rectangle 21">
            <a:extLst>
              <a:ext uri="{FF2B5EF4-FFF2-40B4-BE49-F238E27FC236}">
                <a16:creationId xmlns:a16="http://schemas.microsoft.com/office/drawing/2014/main" id="{61EE8FC2-1156-494D-A719-D58058446515}"/>
              </a:ext>
            </a:extLst>
          </p:cNvPr>
          <p:cNvSpPr/>
          <p:nvPr/>
        </p:nvSpPr>
        <p:spPr>
          <a:xfrm>
            <a:off x="4529913" y="6114553"/>
            <a:ext cx="3962079" cy="365760"/>
          </a:xfrm>
          <a:prstGeom prst="rect">
            <a:avLst/>
          </a:prstGeom>
          <a:gradFill>
            <a:gsLst>
              <a:gs pos="0">
                <a:srgbClr val="000000"/>
              </a:gs>
              <a:gs pos="100000">
                <a:srgbClr val="000000">
                  <a:alpha val="6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600" b="1">
                <a:latin typeface="Fira Sans" panose="020B0503050000020004" pitchFamily="34" charset="0"/>
              </a:rPr>
              <a:t>Australian Synchrotron, </a:t>
            </a:r>
            <a:r>
              <a:rPr lang="en-US" sz="1600">
                <a:solidFill>
                  <a:schemeClr val="bg1">
                    <a:lumMod val="65000"/>
                  </a:schemeClr>
                </a:solidFill>
                <a:latin typeface="Fira Sans" panose="020B0503050000020004" pitchFamily="34" charset="0"/>
              </a:rPr>
              <a:t>Clayton VIC</a:t>
            </a:r>
          </a:p>
        </p:txBody>
      </p:sp>
      <p:pic>
        <p:nvPicPr>
          <p:cNvPr id="23" name="Picture 22">
            <a:extLst>
              <a:ext uri="{FF2B5EF4-FFF2-40B4-BE49-F238E27FC236}">
                <a16:creationId xmlns:a16="http://schemas.microsoft.com/office/drawing/2014/main" id="{A7508264-BA23-C543-96CC-FEBA6AD437B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312028" y="1044183"/>
            <a:ext cx="2345896" cy="2395941"/>
          </a:xfrm>
          <a:prstGeom prst="rect">
            <a:avLst/>
          </a:prstGeom>
        </p:spPr>
      </p:pic>
    </p:spTree>
    <p:extLst>
      <p:ext uri="{BB962C8B-B14F-4D97-AF65-F5344CB8AC3E}">
        <p14:creationId xmlns:p14="http://schemas.microsoft.com/office/powerpoint/2010/main" val="419641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59FB-FC91-4D9B-8822-281A283C675B}"/>
              </a:ext>
            </a:extLst>
          </p:cNvPr>
          <p:cNvSpPr>
            <a:spLocks noGrp="1"/>
          </p:cNvSpPr>
          <p:nvPr>
            <p:ph type="title"/>
          </p:nvPr>
        </p:nvSpPr>
        <p:spPr/>
        <p:txBody>
          <a:bodyPr/>
          <a:lstStyle/>
          <a:p>
            <a:r>
              <a:rPr lang="en-AU" dirty="0"/>
              <a:t>Our VARSKIN Journey </a:t>
            </a:r>
          </a:p>
        </p:txBody>
      </p:sp>
      <p:graphicFrame>
        <p:nvGraphicFramePr>
          <p:cNvPr id="7" name="Content Placeholder 6">
            <a:extLst>
              <a:ext uri="{FF2B5EF4-FFF2-40B4-BE49-F238E27FC236}">
                <a16:creationId xmlns:a16="http://schemas.microsoft.com/office/drawing/2014/main" id="{F88B772B-4581-4687-BCA8-33F38DB0E69C}"/>
              </a:ext>
            </a:extLst>
          </p:cNvPr>
          <p:cNvGraphicFramePr>
            <a:graphicFrameLocks noGrp="1"/>
          </p:cNvGraphicFramePr>
          <p:nvPr>
            <p:ph sz="half" idx="2"/>
          </p:nvPr>
        </p:nvGraphicFramePr>
        <p:xfrm>
          <a:off x="277813" y="2174875"/>
          <a:ext cx="10901816" cy="2723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0D5E626E-8B10-40C3-9849-33E16BEAACBD}"/>
              </a:ext>
            </a:extLst>
          </p:cNvPr>
          <p:cNvSpPr/>
          <p:nvPr/>
        </p:nvSpPr>
        <p:spPr>
          <a:xfrm>
            <a:off x="6564086" y="2616880"/>
            <a:ext cx="3733800" cy="183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3AE50C3-BA5C-4213-ACD5-C278E1A51D3F}"/>
              </a:ext>
            </a:extLst>
          </p:cNvPr>
          <p:cNvSpPr/>
          <p:nvPr/>
        </p:nvSpPr>
        <p:spPr>
          <a:xfrm>
            <a:off x="367640" y="1355439"/>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401BBD0B-C23C-4C56-86BB-65DAF82F95B1}"/>
              </a:ext>
            </a:extLst>
          </p:cNvPr>
          <p:cNvSpPr txBox="1">
            <a:spLocks/>
          </p:cNvSpPr>
          <p:nvPr/>
        </p:nvSpPr>
        <p:spPr>
          <a:xfrm>
            <a:off x="277826" y="1535113"/>
            <a:ext cx="67216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47B8B2"/>
              </a:buClr>
              <a:buFont typeface="Wingdings" panose="05000000000000000000" pitchFamily="2" charset="2"/>
              <a:buNone/>
              <a:defRPr sz="2400" b="1" kern="1200" spc="-50" baseline="0">
                <a:solidFill>
                  <a:schemeClr val="tx1"/>
                </a:solidFill>
                <a:latin typeface="Fira Sans" panose="020B0604020202020204" charset="0"/>
                <a:ea typeface="+mn-ea"/>
                <a:cs typeface="+mn-cs"/>
              </a:defRPr>
            </a:lvl1pPr>
            <a:lvl2pPr marL="457200" indent="0" algn="l" defTabSz="914400" rtl="0" eaLnBrk="1" latinLnBrk="0" hangingPunct="1">
              <a:spcBef>
                <a:spcPct val="20000"/>
              </a:spcBef>
              <a:buClr>
                <a:schemeClr val="tx1">
                  <a:lumMod val="50000"/>
                  <a:lumOff val="50000"/>
                </a:schemeClr>
              </a:buClr>
              <a:buFont typeface="Wingdings" panose="05000000000000000000" pitchFamily="2" charset="2"/>
              <a:buNone/>
              <a:defRPr sz="2000" b="1" kern="1200" spc="-50" baseline="0">
                <a:solidFill>
                  <a:schemeClr val="tx1"/>
                </a:solidFill>
                <a:latin typeface="Fira Sans" panose="020B0604020202020204" charset="0"/>
                <a:ea typeface="+mn-ea"/>
                <a:cs typeface="+mn-cs"/>
              </a:defRPr>
            </a:lvl2pPr>
            <a:lvl3pPr marL="914400" indent="0" algn="l" defTabSz="914400" rtl="0" eaLnBrk="1" latinLnBrk="0" hangingPunct="1">
              <a:spcBef>
                <a:spcPct val="20000"/>
              </a:spcBef>
              <a:buClr>
                <a:schemeClr val="tx1">
                  <a:lumMod val="50000"/>
                  <a:lumOff val="50000"/>
                </a:schemeClr>
              </a:buClr>
              <a:buFont typeface="Fira Sans" panose="020B0604020202020204" charset="0"/>
              <a:buNone/>
              <a:defRPr sz="1800" b="1" kern="1200" spc="-50" baseline="0">
                <a:solidFill>
                  <a:schemeClr val="tx1"/>
                </a:solidFill>
                <a:latin typeface="Fira Sans" panose="020B0604020202020204" charset="0"/>
                <a:ea typeface="+mn-ea"/>
                <a:cs typeface="+mn-cs"/>
              </a:defRPr>
            </a:lvl3pPr>
            <a:lvl4pPr marL="13716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4pPr>
            <a:lvl5pPr marL="18288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AU" dirty="0"/>
              <a:t>Where we’d like to be </a:t>
            </a:r>
            <a:r>
              <a:rPr lang="en-AU" sz="1400" dirty="0"/>
              <a:t>(Radiation Protection Services) </a:t>
            </a:r>
            <a:endParaRPr lang="en-AU" dirty="0"/>
          </a:p>
        </p:txBody>
      </p:sp>
    </p:spTree>
    <p:extLst>
      <p:ext uri="{BB962C8B-B14F-4D97-AF65-F5344CB8AC3E}">
        <p14:creationId xmlns:p14="http://schemas.microsoft.com/office/powerpoint/2010/main" val="13753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Future VARSKIN applications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a:xfrm>
            <a:off x="397568" y="2436132"/>
            <a:ext cx="9127431" cy="3951288"/>
          </a:xfrm>
        </p:spPr>
        <p:txBody>
          <a:bodyPr>
            <a:normAutofit/>
          </a:bodyPr>
          <a:lstStyle/>
          <a:p>
            <a:endParaRPr lang="en-AU" dirty="0"/>
          </a:p>
          <a:p>
            <a:endParaRPr lang="en-AU" dirty="0"/>
          </a:p>
        </p:txBody>
      </p:sp>
      <p:sp>
        <p:nvSpPr>
          <p:cNvPr id="5" name="Content Placeholder 3">
            <a:extLst>
              <a:ext uri="{FF2B5EF4-FFF2-40B4-BE49-F238E27FC236}">
                <a16:creationId xmlns:a16="http://schemas.microsoft.com/office/drawing/2014/main" id="{A5E4F4A7-F940-485D-A23C-5862B6498BE0}"/>
              </a:ext>
            </a:extLst>
          </p:cNvPr>
          <p:cNvSpPr txBox="1">
            <a:spLocks/>
          </p:cNvSpPr>
          <p:nvPr/>
        </p:nvSpPr>
        <p:spPr>
          <a:xfrm>
            <a:off x="626168" y="1891846"/>
            <a:ext cx="8615803" cy="3951288"/>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rgbClr val="47B8B2"/>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0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18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AU" dirty="0"/>
              <a:t>Revisit the lens to the eye equivalent dose modelling from 2021 using VARSKIN+ </a:t>
            </a:r>
            <a:r>
              <a:rPr lang="en-AU" dirty="0" err="1"/>
              <a:t>EyeDose</a:t>
            </a:r>
            <a:endParaRPr lang="en-AU" dirty="0"/>
          </a:p>
          <a:p>
            <a:endParaRPr lang="en-AU" dirty="0"/>
          </a:p>
          <a:p>
            <a:r>
              <a:rPr lang="en-AU" dirty="0"/>
              <a:t>Formalise training for new recruits by modifying the exposure scenarios outlined in NUREG/CR-6918:</a:t>
            </a:r>
          </a:p>
          <a:p>
            <a:pPr lvl="2"/>
            <a:r>
              <a:rPr lang="en-AU" dirty="0"/>
              <a:t> aligning the scenarios with previous events which have occurred at ANSTO including isotopes and exposure times</a:t>
            </a:r>
          </a:p>
          <a:p>
            <a:endParaRPr lang="en-AU" dirty="0"/>
          </a:p>
          <a:p>
            <a:r>
              <a:rPr lang="en-AU" dirty="0"/>
              <a:t>Continue to develop decision making criteria for specific isotopes and instruments used across the organisation</a:t>
            </a:r>
          </a:p>
          <a:p>
            <a:endParaRPr lang="en-AU" dirty="0"/>
          </a:p>
        </p:txBody>
      </p:sp>
      <p:sp>
        <p:nvSpPr>
          <p:cNvPr id="6" name="Rectangle 5">
            <a:extLst>
              <a:ext uri="{FF2B5EF4-FFF2-40B4-BE49-F238E27FC236}">
                <a16:creationId xmlns:a16="http://schemas.microsoft.com/office/drawing/2014/main" id="{6E96C7DC-0731-4857-A883-1A4470E6F7C6}"/>
              </a:ext>
            </a:extLst>
          </p:cNvPr>
          <p:cNvSpPr/>
          <p:nvPr/>
        </p:nvSpPr>
        <p:spPr>
          <a:xfrm>
            <a:off x="397568" y="1418411"/>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7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7ECC-34CB-B24F-A5F1-7BDD1CD1D2B8}"/>
              </a:ext>
            </a:extLst>
          </p:cNvPr>
          <p:cNvSpPr>
            <a:spLocks noGrp="1"/>
          </p:cNvSpPr>
          <p:nvPr>
            <p:ph type="ctrTitle"/>
          </p:nvPr>
        </p:nvSpPr>
        <p:spPr/>
        <p:txBody>
          <a:bodyPr>
            <a:normAutofit/>
          </a:bodyPr>
          <a:lstStyle/>
          <a:p>
            <a:r>
              <a:rPr lang="en-US" sz="8000"/>
              <a:t>Thank you</a:t>
            </a:r>
          </a:p>
        </p:txBody>
      </p:sp>
    </p:spTree>
    <p:extLst>
      <p:ext uri="{BB962C8B-B14F-4D97-AF65-F5344CB8AC3E}">
        <p14:creationId xmlns:p14="http://schemas.microsoft.com/office/powerpoint/2010/main" val="243432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80A6-CD28-41C6-BA2A-36A48DF0758C}"/>
              </a:ext>
            </a:extLst>
          </p:cNvPr>
          <p:cNvSpPr>
            <a:spLocks noGrp="1"/>
          </p:cNvSpPr>
          <p:nvPr>
            <p:ph type="title"/>
          </p:nvPr>
        </p:nvSpPr>
        <p:spPr/>
        <p:txBody>
          <a:bodyPr/>
          <a:lstStyle/>
          <a:p>
            <a:r>
              <a:rPr lang="en-AU" dirty="0"/>
              <a:t>Radiation Protection Services </a:t>
            </a:r>
          </a:p>
        </p:txBody>
      </p:sp>
      <p:sp>
        <p:nvSpPr>
          <p:cNvPr id="4" name="Content Placeholder 3">
            <a:extLst>
              <a:ext uri="{FF2B5EF4-FFF2-40B4-BE49-F238E27FC236}">
                <a16:creationId xmlns:a16="http://schemas.microsoft.com/office/drawing/2014/main" id="{234D719F-3B62-44E6-9DAF-85B3CC88E06B}"/>
              </a:ext>
            </a:extLst>
          </p:cNvPr>
          <p:cNvSpPr>
            <a:spLocks noGrp="1"/>
          </p:cNvSpPr>
          <p:nvPr>
            <p:ph sz="half" idx="2"/>
          </p:nvPr>
        </p:nvSpPr>
        <p:spPr>
          <a:xfrm>
            <a:off x="411183" y="2749884"/>
            <a:ext cx="6337960" cy="3640030"/>
          </a:xfrm>
        </p:spPr>
        <p:txBody>
          <a:bodyPr>
            <a:normAutofit/>
          </a:bodyPr>
          <a:lstStyle/>
          <a:p>
            <a:pPr>
              <a:spcBef>
                <a:spcPts val="600"/>
              </a:spcBef>
              <a:spcAft>
                <a:spcPts val="600"/>
              </a:spcAft>
            </a:pPr>
            <a:r>
              <a:rPr lang="en-AU" dirty="0"/>
              <a:t>5 operational Health Physicists </a:t>
            </a:r>
          </a:p>
          <a:p>
            <a:pPr>
              <a:spcBef>
                <a:spcPts val="600"/>
              </a:spcBef>
              <a:spcAft>
                <a:spcPts val="600"/>
              </a:spcAft>
            </a:pPr>
            <a:r>
              <a:rPr lang="en-AU" dirty="0"/>
              <a:t>15 operational Health Physics Surveyors </a:t>
            </a:r>
          </a:p>
          <a:p>
            <a:pPr>
              <a:spcBef>
                <a:spcPts val="600"/>
              </a:spcBef>
              <a:spcAft>
                <a:spcPts val="600"/>
              </a:spcAft>
            </a:pPr>
            <a:r>
              <a:rPr lang="en-AU" dirty="0"/>
              <a:t>Dosimetry team </a:t>
            </a:r>
          </a:p>
          <a:p>
            <a:pPr>
              <a:spcBef>
                <a:spcPts val="600"/>
              </a:spcBef>
              <a:spcAft>
                <a:spcPts val="600"/>
              </a:spcAft>
            </a:pPr>
            <a:r>
              <a:rPr lang="en-AU" dirty="0"/>
              <a:t>Other specialist roles </a:t>
            </a:r>
          </a:p>
          <a:p>
            <a:pPr>
              <a:spcBef>
                <a:spcPts val="600"/>
              </a:spcBef>
              <a:spcAft>
                <a:spcPts val="600"/>
              </a:spcAft>
            </a:pPr>
            <a:r>
              <a:rPr lang="en-AU" dirty="0"/>
              <a:t>7 active users of VARSKIN   </a:t>
            </a:r>
          </a:p>
          <a:p>
            <a:pPr marL="0" indent="0">
              <a:buNone/>
            </a:pPr>
            <a:endParaRPr lang="en-AU" dirty="0"/>
          </a:p>
          <a:p>
            <a:pPr marL="0" indent="0">
              <a:buNone/>
            </a:pPr>
            <a:endParaRPr lang="en-AU" dirty="0"/>
          </a:p>
        </p:txBody>
      </p:sp>
      <p:sp>
        <p:nvSpPr>
          <p:cNvPr id="8" name="Rectangle 7">
            <a:extLst>
              <a:ext uri="{FF2B5EF4-FFF2-40B4-BE49-F238E27FC236}">
                <a16:creationId xmlns:a16="http://schemas.microsoft.com/office/drawing/2014/main" id="{1A88FB2A-2707-40A8-AAA4-65E1357C067C}"/>
              </a:ext>
            </a:extLst>
          </p:cNvPr>
          <p:cNvSpPr/>
          <p:nvPr/>
        </p:nvSpPr>
        <p:spPr>
          <a:xfrm>
            <a:off x="411183" y="1490072"/>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3D2512-9848-4607-81E4-849131A806D1}"/>
              </a:ext>
            </a:extLst>
          </p:cNvPr>
          <p:cNvSpPr txBox="1"/>
          <p:nvPr/>
        </p:nvSpPr>
        <p:spPr>
          <a:xfrm>
            <a:off x="411183" y="1653767"/>
            <a:ext cx="9941131" cy="677108"/>
          </a:xfrm>
          <a:prstGeom prst="rect">
            <a:avLst/>
          </a:prstGeom>
          <a:noFill/>
        </p:spPr>
        <p:txBody>
          <a:bodyPr wrap="square" rtlCol="0">
            <a:spAutoFit/>
          </a:bodyPr>
          <a:lstStyle/>
          <a:p>
            <a:r>
              <a:rPr lang="en-AU" sz="2000" b="1" spc="-50" dirty="0">
                <a:latin typeface="Fira Sans" panose="020B0604020202020204" charset="0"/>
              </a:rPr>
              <a:t>Promote excellence in the practice of radiation protection through our professionals </a:t>
            </a:r>
          </a:p>
          <a:p>
            <a:endParaRPr lang="en-AU" dirty="0"/>
          </a:p>
        </p:txBody>
      </p:sp>
    </p:spTree>
    <p:extLst>
      <p:ext uri="{BB962C8B-B14F-4D97-AF65-F5344CB8AC3E}">
        <p14:creationId xmlns:p14="http://schemas.microsoft.com/office/powerpoint/2010/main" val="181722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59FB-FC91-4D9B-8822-281A283C675B}"/>
              </a:ext>
            </a:extLst>
          </p:cNvPr>
          <p:cNvSpPr>
            <a:spLocks noGrp="1"/>
          </p:cNvSpPr>
          <p:nvPr>
            <p:ph type="title"/>
          </p:nvPr>
        </p:nvSpPr>
        <p:spPr/>
        <p:txBody>
          <a:bodyPr/>
          <a:lstStyle/>
          <a:p>
            <a:r>
              <a:rPr lang="en-AU" dirty="0"/>
              <a:t>Our VARSKIN Journey </a:t>
            </a:r>
          </a:p>
        </p:txBody>
      </p:sp>
      <p:sp>
        <p:nvSpPr>
          <p:cNvPr id="3" name="Text Placeholder 2">
            <a:extLst>
              <a:ext uri="{FF2B5EF4-FFF2-40B4-BE49-F238E27FC236}">
                <a16:creationId xmlns:a16="http://schemas.microsoft.com/office/drawing/2014/main" id="{FA3E7663-9854-46DE-A44A-B6CEE3EE5053}"/>
              </a:ext>
            </a:extLst>
          </p:cNvPr>
          <p:cNvSpPr>
            <a:spLocks noGrp="1"/>
          </p:cNvSpPr>
          <p:nvPr>
            <p:ph type="body" idx="1"/>
          </p:nvPr>
        </p:nvSpPr>
        <p:spPr/>
        <p:txBody>
          <a:bodyPr/>
          <a:lstStyle/>
          <a:p>
            <a:r>
              <a:rPr lang="en-AU" dirty="0"/>
              <a:t>Where are we now </a:t>
            </a:r>
          </a:p>
        </p:txBody>
      </p:sp>
      <p:graphicFrame>
        <p:nvGraphicFramePr>
          <p:cNvPr id="7" name="Content Placeholder 6">
            <a:extLst>
              <a:ext uri="{FF2B5EF4-FFF2-40B4-BE49-F238E27FC236}">
                <a16:creationId xmlns:a16="http://schemas.microsoft.com/office/drawing/2014/main" id="{F88B772B-4581-4687-BCA8-33F38DB0E69C}"/>
              </a:ext>
            </a:extLst>
          </p:cNvPr>
          <p:cNvGraphicFramePr>
            <a:graphicFrameLocks noGrp="1"/>
          </p:cNvGraphicFramePr>
          <p:nvPr>
            <p:ph sz="half" idx="2"/>
            <p:extLst>
              <p:ext uri="{D42A27DB-BD31-4B8C-83A1-F6EECF244321}">
                <p14:modId xmlns:p14="http://schemas.microsoft.com/office/powerpoint/2010/main" val="2521257512"/>
              </p:ext>
            </p:extLst>
          </p:nvPr>
        </p:nvGraphicFramePr>
        <p:xfrm>
          <a:off x="277813" y="2174875"/>
          <a:ext cx="10901816" cy="2723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2">
            <a:extLst>
              <a:ext uri="{FF2B5EF4-FFF2-40B4-BE49-F238E27FC236}">
                <a16:creationId xmlns:a16="http://schemas.microsoft.com/office/drawing/2014/main" id="{8CD747B5-1E80-4B58-BA6B-799AC8BEB5B9}"/>
              </a:ext>
            </a:extLst>
          </p:cNvPr>
          <p:cNvSpPr txBox="1">
            <a:spLocks/>
          </p:cNvSpPr>
          <p:nvPr/>
        </p:nvSpPr>
        <p:spPr>
          <a:xfrm>
            <a:off x="277826" y="1535113"/>
            <a:ext cx="67216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47B8B2"/>
              </a:buClr>
              <a:buFont typeface="Wingdings" panose="05000000000000000000" pitchFamily="2" charset="2"/>
              <a:buNone/>
              <a:defRPr sz="2400" b="1" kern="1200" spc="-50" baseline="0">
                <a:solidFill>
                  <a:schemeClr val="tx1"/>
                </a:solidFill>
                <a:latin typeface="Fira Sans" panose="020B0604020202020204" charset="0"/>
                <a:ea typeface="+mn-ea"/>
                <a:cs typeface="+mn-cs"/>
              </a:defRPr>
            </a:lvl1pPr>
            <a:lvl2pPr marL="457200" indent="0" algn="l" defTabSz="914400" rtl="0" eaLnBrk="1" latinLnBrk="0" hangingPunct="1">
              <a:spcBef>
                <a:spcPct val="20000"/>
              </a:spcBef>
              <a:buClr>
                <a:schemeClr val="tx1">
                  <a:lumMod val="50000"/>
                  <a:lumOff val="50000"/>
                </a:schemeClr>
              </a:buClr>
              <a:buFont typeface="Wingdings" panose="05000000000000000000" pitchFamily="2" charset="2"/>
              <a:buNone/>
              <a:defRPr sz="2000" b="1" kern="1200" spc="-50" baseline="0">
                <a:solidFill>
                  <a:schemeClr val="tx1"/>
                </a:solidFill>
                <a:latin typeface="Fira Sans" panose="020B0604020202020204" charset="0"/>
                <a:ea typeface="+mn-ea"/>
                <a:cs typeface="+mn-cs"/>
              </a:defRPr>
            </a:lvl2pPr>
            <a:lvl3pPr marL="914400" indent="0" algn="l" defTabSz="914400" rtl="0" eaLnBrk="1" latinLnBrk="0" hangingPunct="1">
              <a:spcBef>
                <a:spcPct val="20000"/>
              </a:spcBef>
              <a:buClr>
                <a:schemeClr val="tx1">
                  <a:lumMod val="50000"/>
                  <a:lumOff val="50000"/>
                </a:schemeClr>
              </a:buClr>
              <a:buFont typeface="Fira Sans" panose="020B0604020202020204" charset="0"/>
              <a:buNone/>
              <a:defRPr sz="1800" b="1" kern="1200" spc="-50" baseline="0">
                <a:solidFill>
                  <a:schemeClr val="tx1"/>
                </a:solidFill>
                <a:latin typeface="Fira Sans" panose="020B0604020202020204" charset="0"/>
                <a:ea typeface="+mn-ea"/>
                <a:cs typeface="+mn-cs"/>
              </a:defRPr>
            </a:lvl3pPr>
            <a:lvl4pPr marL="13716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4pPr>
            <a:lvl5pPr marL="18288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AU" dirty="0"/>
              <a:t>Where are we now </a:t>
            </a:r>
            <a:r>
              <a:rPr lang="en-AU" sz="1400" dirty="0"/>
              <a:t>(Radiation Protection Services) </a:t>
            </a:r>
            <a:endParaRPr lang="en-AU" dirty="0"/>
          </a:p>
        </p:txBody>
      </p:sp>
      <p:sp>
        <p:nvSpPr>
          <p:cNvPr id="6" name="Oval 5">
            <a:extLst>
              <a:ext uri="{FF2B5EF4-FFF2-40B4-BE49-F238E27FC236}">
                <a16:creationId xmlns:a16="http://schemas.microsoft.com/office/drawing/2014/main" id="{A5906FB8-468B-4F33-A33A-FE5EFCEA3E1A}"/>
              </a:ext>
            </a:extLst>
          </p:cNvPr>
          <p:cNvSpPr/>
          <p:nvPr/>
        </p:nvSpPr>
        <p:spPr>
          <a:xfrm>
            <a:off x="2808514" y="2656114"/>
            <a:ext cx="3733800" cy="18396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BF712E8-23BE-4999-9EB3-EF5F291B579F}"/>
              </a:ext>
            </a:extLst>
          </p:cNvPr>
          <p:cNvSpPr/>
          <p:nvPr/>
        </p:nvSpPr>
        <p:spPr>
          <a:xfrm>
            <a:off x="411183" y="1490072"/>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13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277826" y="1349829"/>
            <a:ext cx="11304574" cy="825046"/>
          </a:xfrm>
        </p:spPr>
        <p:txBody>
          <a:bodyPr>
            <a:normAutofit/>
          </a:bodyPr>
          <a:lstStyle/>
          <a:p>
            <a:r>
              <a:rPr lang="en-AU" dirty="0"/>
              <a:t>Effectiveness of eye protection for beta radiation within ANSTO’s nuclear medicine production facility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a:xfrm>
            <a:off x="397568" y="2436132"/>
            <a:ext cx="6493089" cy="3951288"/>
          </a:xfrm>
        </p:spPr>
        <p:txBody>
          <a:bodyPr>
            <a:normAutofit fontScale="92500" lnSpcReduction="10000"/>
          </a:bodyPr>
          <a:lstStyle/>
          <a:p>
            <a:r>
              <a:rPr lang="en-AU" dirty="0"/>
              <a:t>VARSKIN 6.2.1 employed to model potential lens of the eye equivalent dose from various splash accident scenarios</a:t>
            </a:r>
          </a:p>
          <a:p>
            <a:endParaRPr lang="en-AU" dirty="0"/>
          </a:p>
          <a:p>
            <a:r>
              <a:rPr lang="en-AU" dirty="0"/>
              <a:t>Emphasis on the magnitude of the exposure rather than the specific calculated doses</a:t>
            </a:r>
          </a:p>
          <a:p>
            <a:endParaRPr lang="en-AU" dirty="0"/>
          </a:p>
          <a:p>
            <a:r>
              <a:rPr lang="en-AU" dirty="0"/>
              <a:t>Results used as a planning tool to allow for conservative decision making</a:t>
            </a:r>
          </a:p>
          <a:p>
            <a:endParaRPr lang="en-AU" dirty="0"/>
          </a:p>
          <a:p>
            <a:r>
              <a:rPr lang="en-AU" dirty="0"/>
              <a:t>Consequence analysis only</a:t>
            </a:r>
          </a:p>
          <a:p>
            <a:endParaRPr lang="en-AU" dirty="0"/>
          </a:p>
        </p:txBody>
      </p:sp>
      <p:pic>
        <p:nvPicPr>
          <p:cNvPr id="6" name="Picture 5" descr="Table&#10;&#10;Description automatically generated">
            <a:extLst>
              <a:ext uri="{FF2B5EF4-FFF2-40B4-BE49-F238E27FC236}">
                <a16:creationId xmlns:a16="http://schemas.microsoft.com/office/drawing/2014/main" id="{1F88B876-39C5-44E6-A0F0-975783277B6E}"/>
              </a:ext>
            </a:extLst>
          </p:cNvPr>
          <p:cNvPicPr>
            <a:picLocks noChangeAspect="1"/>
          </p:cNvPicPr>
          <p:nvPr/>
        </p:nvPicPr>
        <p:blipFill>
          <a:blip r:embed="rId3"/>
          <a:stretch>
            <a:fillRect/>
          </a:stretch>
        </p:blipFill>
        <p:spPr>
          <a:xfrm>
            <a:off x="7105209" y="1812322"/>
            <a:ext cx="2829790" cy="3951288"/>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A0428595-D738-4B62-B155-B8B3607BBD6E}"/>
              </a:ext>
            </a:extLst>
          </p:cNvPr>
          <p:cNvPicPr>
            <a:picLocks noChangeAspect="1"/>
          </p:cNvPicPr>
          <p:nvPr/>
        </p:nvPicPr>
        <p:blipFill>
          <a:blip r:embed="rId4"/>
          <a:stretch>
            <a:fillRect/>
          </a:stretch>
        </p:blipFill>
        <p:spPr>
          <a:xfrm rot="1118209">
            <a:off x="8858902" y="2074221"/>
            <a:ext cx="2581295" cy="3836290"/>
          </a:xfrm>
          <a:prstGeom prst="rect">
            <a:avLst/>
          </a:prstGeom>
        </p:spPr>
      </p:pic>
      <p:sp>
        <p:nvSpPr>
          <p:cNvPr id="7" name="Rectangle 6">
            <a:extLst>
              <a:ext uri="{FF2B5EF4-FFF2-40B4-BE49-F238E27FC236}">
                <a16:creationId xmlns:a16="http://schemas.microsoft.com/office/drawing/2014/main" id="{19E48B93-24E6-45B9-AE62-4396A1FAA3EB}"/>
              </a:ext>
            </a:extLst>
          </p:cNvPr>
          <p:cNvSpPr/>
          <p:nvPr/>
        </p:nvSpPr>
        <p:spPr>
          <a:xfrm>
            <a:off x="411183" y="1261466"/>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35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277826" y="1349829"/>
            <a:ext cx="11304574" cy="825046"/>
          </a:xfrm>
        </p:spPr>
        <p:txBody>
          <a:bodyPr>
            <a:normAutofit/>
          </a:bodyPr>
          <a:lstStyle/>
          <a:p>
            <a:r>
              <a:rPr lang="en-AU" dirty="0"/>
              <a:t>Effectiveness of eye protection for beta radiation within ANSTO’s nuclear medicine production facility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a:xfrm>
            <a:off x="397568" y="2707482"/>
            <a:ext cx="4141775" cy="3951288"/>
          </a:xfrm>
        </p:spPr>
        <p:txBody>
          <a:bodyPr>
            <a:normAutofit/>
          </a:bodyPr>
          <a:lstStyle/>
          <a:p>
            <a:endParaRPr lang="en-AU" dirty="0"/>
          </a:p>
          <a:p>
            <a:endParaRPr lang="en-AU" dirty="0"/>
          </a:p>
        </p:txBody>
      </p:sp>
      <p:sp>
        <p:nvSpPr>
          <p:cNvPr id="5" name="Content Placeholder 3">
            <a:extLst>
              <a:ext uri="{FF2B5EF4-FFF2-40B4-BE49-F238E27FC236}">
                <a16:creationId xmlns:a16="http://schemas.microsoft.com/office/drawing/2014/main" id="{E1702115-7F70-458B-83CC-B3FA70AECF24}"/>
              </a:ext>
            </a:extLst>
          </p:cNvPr>
          <p:cNvSpPr txBox="1">
            <a:spLocks/>
          </p:cNvSpPr>
          <p:nvPr/>
        </p:nvSpPr>
        <p:spPr>
          <a:xfrm>
            <a:off x="277826" y="3265049"/>
            <a:ext cx="4457460" cy="2748765"/>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rgbClr val="47B8B2"/>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0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18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AU" dirty="0"/>
              <a:t>Exposure to the eye with:</a:t>
            </a:r>
          </a:p>
          <a:p>
            <a:pPr marL="0" indent="-17462">
              <a:buNone/>
            </a:pPr>
            <a:r>
              <a:rPr lang="en-AU" sz="2000" dirty="0"/>
              <a:t>a) no eye protection </a:t>
            </a:r>
          </a:p>
          <a:p>
            <a:pPr marL="0" indent="-17462">
              <a:buNone/>
            </a:pPr>
            <a:r>
              <a:rPr lang="en-AU" sz="2000" dirty="0"/>
              <a:t>b) mandatory safety glasses</a:t>
            </a:r>
          </a:p>
          <a:p>
            <a:pPr marL="0" indent="-17462">
              <a:buNone/>
            </a:pPr>
            <a:r>
              <a:rPr lang="en-AU" sz="2000" dirty="0"/>
              <a:t>c) additional face shield of any thickness  </a:t>
            </a:r>
          </a:p>
          <a:p>
            <a:endParaRPr lang="en-AU" dirty="0"/>
          </a:p>
          <a:p>
            <a:endParaRPr lang="en-AU" dirty="0"/>
          </a:p>
          <a:p>
            <a:endParaRPr lang="en-AU" dirty="0"/>
          </a:p>
          <a:p>
            <a:endParaRPr lang="en-AU" dirty="0"/>
          </a:p>
          <a:p>
            <a:endParaRPr lang="en-AU" dirty="0"/>
          </a:p>
        </p:txBody>
      </p:sp>
      <p:sp>
        <p:nvSpPr>
          <p:cNvPr id="6" name="Rectangle 5">
            <a:extLst>
              <a:ext uri="{FF2B5EF4-FFF2-40B4-BE49-F238E27FC236}">
                <a16:creationId xmlns:a16="http://schemas.microsoft.com/office/drawing/2014/main" id="{C80C6544-3BB4-47EF-A4B8-780257A3A843}"/>
              </a:ext>
            </a:extLst>
          </p:cNvPr>
          <p:cNvSpPr/>
          <p:nvPr/>
        </p:nvSpPr>
        <p:spPr>
          <a:xfrm>
            <a:off x="397568" y="1306393"/>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528AD07A-AEC8-4A20-BBB3-3CBFB2233017}"/>
              </a:ext>
            </a:extLst>
          </p:cNvPr>
          <p:cNvGraphicFramePr>
            <a:graphicFrameLocks noGrp="1"/>
          </p:cNvGraphicFramePr>
          <p:nvPr>
            <p:extLst>
              <p:ext uri="{D42A27DB-BD31-4B8C-83A1-F6EECF244321}">
                <p14:modId xmlns:p14="http://schemas.microsoft.com/office/powerpoint/2010/main" val="3005290269"/>
              </p:ext>
            </p:extLst>
          </p:nvPr>
        </p:nvGraphicFramePr>
        <p:xfrm>
          <a:off x="4735286" y="1937658"/>
          <a:ext cx="6966856" cy="4076156"/>
        </p:xfrm>
        <a:graphic>
          <a:graphicData uri="http://schemas.openxmlformats.org/drawingml/2006/table">
            <a:tbl>
              <a:tblPr firstRow="1" firstCol="1" bandRow="1">
                <a:tableStyleId>{21E4AEA4-8DFA-4A89-87EB-49C32662AFE0}</a:tableStyleId>
              </a:tblPr>
              <a:tblGrid>
                <a:gridCol w="627762">
                  <a:extLst>
                    <a:ext uri="{9D8B030D-6E8A-4147-A177-3AD203B41FA5}">
                      <a16:colId xmlns:a16="http://schemas.microsoft.com/office/drawing/2014/main" val="2643203159"/>
                    </a:ext>
                  </a:extLst>
                </a:gridCol>
                <a:gridCol w="4791742">
                  <a:extLst>
                    <a:ext uri="{9D8B030D-6E8A-4147-A177-3AD203B41FA5}">
                      <a16:colId xmlns:a16="http://schemas.microsoft.com/office/drawing/2014/main" val="3889189073"/>
                    </a:ext>
                  </a:extLst>
                </a:gridCol>
                <a:gridCol w="1547352">
                  <a:extLst>
                    <a:ext uri="{9D8B030D-6E8A-4147-A177-3AD203B41FA5}">
                      <a16:colId xmlns:a16="http://schemas.microsoft.com/office/drawing/2014/main" val="4238461455"/>
                    </a:ext>
                  </a:extLst>
                </a:gridCol>
              </a:tblGrid>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Parameter</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dirty="0">
                          <a:effectLst/>
                          <a:latin typeface="Fira Sans" panose="020B0503050000020004" pitchFamily="34" charset="0"/>
                        </a:rPr>
                        <a:t>Value</a:t>
                      </a:r>
                      <a:endParaRPr lang="en-AU" sz="20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3712100"/>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a</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Software version</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VARSKIN 6.2.1</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940446"/>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b</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Source Geometry</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Cylinder</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8270540"/>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c</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Source Diameter</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1.13 mm</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7870735"/>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d</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Source Thickness</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0.5 mm</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436681"/>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e</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Source Density</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1.0 g/cm</a:t>
                      </a:r>
                      <a:r>
                        <a:rPr lang="en-AU" sz="1600" baseline="30000">
                          <a:effectLst/>
                          <a:latin typeface="Fira Sans" panose="020B0503050000020004" pitchFamily="34" charset="0"/>
                        </a:rPr>
                        <a:t>3</a:t>
                      </a:r>
                      <a:r>
                        <a:rPr lang="en-AU" sz="1600">
                          <a:effectLst/>
                          <a:latin typeface="Fira Sans" panose="020B0503050000020004" pitchFamily="34" charset="0"/>
                        </a:rPr>
                        <a:t> </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8162617"/>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f</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Skin (Dose) Averaging Area</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1 cm</a:t>
                      </a:r>
                      <a:r>
                        <a:rPr lang="en-AU" sz="1600" baseline="30000">
                          <a:effectLst/>
                          <a:latin typeface="Fira Sans" panose="020B0503050000020004" pitchFamily="34" charset="0"/>
                        </a:rPr>
                        <a:t>2</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452755"/>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g</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Exposure Time</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5 minutes</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0345844"/>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h</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71450" algn="l"/>
                          <a:tab pos="2430780" algn="l"/>
                        </a:tabLst>
                      </a:pPr>
                      <a:r>
                        <a:rPr lang="en-AU" sz="1600" dirty="0">
                          <a:effectLst/>
                          <a:latin typeface="Fira Sans" panose="020B0503050000020004" pitchFamily="34" charset="0"/>
                        </a:rPr>
                        <a:t>Skin Thickness (equivalent to tissue thickness)</a:t>
                      </a:r>
                      <a:endParaRPr lang="en-AU" sz="20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3 mm</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4814631"/>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i</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Radionuclide Library </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dirty="0">
                          <a:effectLst/>
                          <a:latin typeface="Fira Sans" panose="020B0503050000020004" pitchFamily="34" charset="0"/>
                        </a:rPr>
                        <a:t>ICRP 107D</a:t>
                      </a:r>
                      <a:endParaRPr lang="en-AU" sz="20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0769727"/>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j</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Activity Units</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dirty="0">
                          <a:effectLst/>
                          <a:latin typeface="Fira Sans" panose="020B0503050000020004" pitchFamily="34" charset="0"/>
                        </a:rPr>
                        <a:t>Bq </a:t>
                      </a:r>
                      <a:endParaRPr lang="en-AU" sz="20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5352512"/>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k</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Air Gap Thickness</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kern="1200" dirty="0">
                          <a:solidFill>
                            <a:schemeClr val="dk1"/>
                          </a:solidFill>
                          <a:effectLst/>
                          <a:latin typeface="Fira Sans" panose="020B0503050000020004" pitchFamily="34" charset="0"/>
                          <a:ea typeface="+mn-ea"/>
                          <a:cs typeface="+mn-cs"/>
                        </a:rPr>
                        <a:t>a), b), c)</a:t>
                      </a:r>
                    </a:p>
                  </a:txBody>
                  <a:tcPr marL="68580" marR="68580" marT="0" marB="0"/>
                </a:tc>
                <a:extLst>
                  <a:ext uri="{0D108BD9-81ED-4DB2-BD59-A6C34878D82A}">
                    <a16:rowId xmlns:a16="http://schemas.microsoft.com/office/drawing/2014/main" val="4238962751"/>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l</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Cover Thickness</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kern="1200" dirty="0">
                          <a:solidFill>
                            <a:schemeClr val="dk1"/>
                          </a:solidFill>
                          <a:effectLst/>
                          <a:latin typeface="Fira Sans" panose="020B0503050000020004" pitchFamily="34" charset="0"/>
                          <a:ea typeface="+mn-ea"/>
                          <a:cs typeface="+mn-cs"/>
                        </a:rPr>
                        <a:t>a), b), c)</a:t>
                      </a:r>
                    </a:p>
                  </a:txBody>
                  <a:tcPr marL="68580" marR="68580" marT="0" marB="0"/>
                </a:tc>
                <a:extLst>
                  <a:ext uri="{0D108BD9-81ED-4DB2-BD59-A6C34878D82A}">
                    <a16:rowId xmlns:a16="http://schemas.microsoft.com/office/drawing/2014/main" val="19442295"/>
                  </a:ext>
                </a:extLst>
              </a:tr>
              <a:tr h="291154">
                <a:tc>
                  <a:txBody>
                    <a:bodyPr/>
                    <a:lstStyle/>
                    <a:p>
                      <a:pPr algn="ctr">
                        <a:lnSpc>
                          <a:spcPct val="115000"/>
                        </a:lnSpc>
                        <a:spcAft>
                          <a:spcPts val="1000"/>
                        </a:spcAft>
                        <a:tabLst>
                          <a:tab pos="171450" algn="l"/>
                          <a:tab pos="2430780" algn="l"/>
                        </a:tabLst>
                      </a:pPr>
                      <a:r>
                        <a:rPr lang="en-AU" sz="1600">
                          <a:effectLst/>
                          <a:latin typeface="Fira Sans" panose="020B0503050000020004" pitchFamily="34" charset="0"/>
                        </a:rPr>
                        <a:t>m</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a:effectLst/>
                          <a:latin typeface="Fira Sans" panose="020B0503050000020004" pitchFamily="34" charset="0"/>
                        </a:rPr>
                        <a:t>Cover Density </a:t>
                      </a:r>
                      <a:endParaRPr lang="en-AU" sz="20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600" dirty="0">
                          <a:effectLst/>
                          <a:latin typeface="Fira Sans" panose="020B0503050000020004" pitchFamily="34" charset="0"/>
                        </a:rPr>
                        <a:t>1.0 g/cm</a:t>
                      </a:r>
                      <a:r>
                        <a:rPr lang="en-AU" sz="1600" baseline="30000" dirty="0">
                          <a:effectLst/>
                          <a:latin typeface="Fira Sans" panose="020B0503050000020004" pitchFamily="34" charset="0"/>
                        </a:rPr>
                        <a:t>3</a:t>
                      </a:r>
                      <a:endParaRPr lang="en-AU" sz="20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6100008"/>
                  </a:ext>
                </a:extLst>
              </a:tr>
            </a:tbl>
          </a:graphicData>
        </a:graphic>
      </p:graphicFrame>
      <p:sp>
        <p:nvSpPr>
          <p:cNvPr id="8" name="Text Placeholder 2">
            <a:extLst>
              <a:ext uri="{FF2B5EF4-FFF2-40B4-BE49-F238E27FC236}">
                <a16:creationId xmlns:a16="http://schemas.microsoft.com/office/drawing/2014/main" id="{F9B488F6-7271-4779-B86D-C4D7089DAD51}"/>
              </a:ext>
            </a:extLst>
          </p:cNvPr>
          <p:cNvSpPr txBox="1">
            <a:spLocks/>
          </p:cNvSpPr>
          <p:nvPr/>
        </p:nvSpPr>
        <p:spPr>
          <a:xfrm>
            <a:off x="277826" y="2483920"/>
            <a:ext cx="4544546" cy="55756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47B8B2"/>
              </a:buClr>
              <a:buFont typeface="Wingdings" panose="05000000000000000000" pitchFamily="2" charset="2"/>
              <a:buNone/>
              <a:defRPr sz="2400" b="1" kern="1200" spc="-50" baseline="0">
                <a:solidFill>
                  <a:schemeClr val="tx1"/>
                </a:solidFill>
                <a:latin typeface="Fira Sans" panose="020B0604020202020204" charset="0"/>
                <a:ea typeface="+mn-ea"/>
                <a:cs typeface="+mn-cs"/>
              </a:defRPr>
            </a:lvl1pPr>
            <a:lvl2pPr marL="457200" indent="0" algn="l" defTabSz="914400" rtl="0" eaLnBrk="1" latinLnBrk="0" hangingPunct="1">
              <a:spcBef>
                <a:spcPct val="20000"/>
              </a:spcBef>
              <a:buClr>
                <a:schemeClr val="tx1">
                  <a:lumMod val="50000"/>
                  <a:lumOff val="50000"/>
                </a:schemeClr>
              </a:buClr>
              <a:buFont typeface="Wingdings" panose="05000000000000000000" pitchFamily="2" charset="2"/>
              <a:buNone/>
              <a:defRPr sz="2000" b="1" kern="1200" spc="-50" baseline="0">
                <a:solidFill>
                  <a:schemeClr val="tx1"/>
                </a:solidFill>
                <a:latin typeface="Fira Sans" panose="020B0604020202020204" charset="0"/>
                <a:ea typeface="+mn-ea"/>
                <a:cs typeface="+mn-cs"/>
              </a:defRPr>
            </a:lvl2pPr>
            <a:lvl3pPr marL="914400" indent="0" algn="l" defTabSz="914400" rtl="0" eaLnBrk="1" latinLnBrk="0" hangingPunct="1">
              <a:spcBef>
                <a:spcPct val="20000"/>
              </a:spcBef>
              <a:buClr>
                <a:schemeClr val="tx1">
                  <a:lumMod val="50000"/>
                  <a:lumOff val="50000"/>
                </a:schemeClr>
              </a:buClr>
              <a:buFont typeface="Fira Sans" panose="020B0604020202020204" charset="0"/>
              <a:buNone/>
              <a:defRPr sz="1800" b="1" kern="1200" spc="-50" baseline="0">
                <a:solidFill>
                  <a:schemeClr val="tx1"/>
                </a:solidFill>
                <a:latin typeface="Fira Sans" panose="020B0604020202020204" charset="0"/>
                <a:ea typeface="+mn-ea"/>
                <a:cs typeface="+mn-cs"/>
              </a:defRPr>
            </a:lvl3pPr>
            <a:lvl4pPr marL="13716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4pPr>
            <a:lvl5pPr marL="18288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AU" dirty="0"/>
              <a:t>Modelling methodology</a:t>
            </a:r>
          </a:p>
        </p:txBody>
      </p:sp>
    </p:spTree>
    <p:extLst>
      <p:ext uri="{BB962C8B-B14F-4D97-AF65-F5344CB8AC3E}">
        <p14:creationId xmlns:p14="http://schemas.microsoft.com/office/powerpoint/2010/main" val="72447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a:xfrm>
            <a:off x="277826" y="91758"/>
            <a:ext cx="11063462" cy="1143000"/>
          </a:xfrm>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277826" y="1349829"/>
            <a:ext cx="11304574" cy="825046"/>
          </a:xfrm>
        </p:spPr>
        <p:txBody>
          <a:bodyPr>
            <a:normAutofit/>
          </a:bodyPr>
          <a:lstStyle/>
          <a:p>
            <a:r>
              <a:rPr lang="en-AU" dirty="0"/>
              <a:t>Effectiveness of eye protection for beta radiation within ANSTO’s nuclear medicine production facility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a:xfrm>
            <a:off x="397569" y="2436132"/>
            <a:ext cx="5328318" cy="3951288"/>
          </a:xfrm>
        </p:spPr>
        <p:txBody>
          <a:bodyPr>
            <a:normAutofit/>
          </a:bodyPr>
          <a:lstStyle/>
          <a:p>
            <a:endParaRPr lang="en-AU" dirty="0"/>
          </a:p>
          <a:p>
            <a:endParaRPr lang="en-AU" dirty="0"/>
          </a:p>
        </p:txBody>
      </p:sp>
      <p:sp>
        <p:nvSpPr>
          <p:cNvPr id="5" name="Content Placeholder 3">
            <a:extLst>
              <a:ext uri="{FF2B5EF4-FFF2-40B4-BE49-F238E27FC236}">
                <a16:creationId xmlns:a16="http://schemas.microsoft.com/office/drawing/2014/main" id="{E1702115-7F70-458B-83CC-B3FA70AECF24}"/>
              </a:ext>
            </a:extLst>
          </p:cNvPr>
          <p:cNvSpPr txBox="1">
            <a:spLocks/>
          </p:cNvSpPr>
          <p:nvPr/>
        </p:nvSpPr>
        <p:spPr>
          <a:xfrm>
            <a:off x="397567" y="2993699"/>
            <a:ext cx="6194302" cy="3654978"/>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rgbClr val="47B8B2"/>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0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18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AU" dirty="0"/>
              <a:t>No eye protection:</a:t>
            </a:r>
          </a:p>
          <a:p>
            <a:pPr lvl="1"/>
            <a:r>
              <a:rPr lang="en-AU" dirty="0"/>
              <a:t>All nuclides with exception of Sm-153 would result in an equivalent dose to the lens of the eye greater than legal limit  </a:t>
            </a:r>
          </a:p>
          <a:p>
            <a:endParaRPr lang="en-AU" dirty="0"/>
          </a:p>
          <a:p>
            <a:pPr lvl="1"/>
            <a:endParaRPr lang="en-AU" dirty="0"/>
          </a:p>
          <a:p>
            <a:endParaRPr lang="en-AU" dirty="0"/>
          </a:p>
          <a:p>
            <a:endParaRPr lang="en-AU" dirty="0"/>
          </a:p>
          <a:p>
            <a:endParaRPr lang="en-AU" dirty="0"/>
          </a:p>
        </p:txBody>
      </p:sp>
      <p:sp>
        <p:nvSpPr>
          <p:cNvPr id="6" name="Rectangle 5">
            <a:extLst>
              <a:ext uri="{FF2B5EF4-FFF2-40B4-BE49-F238E27FC236}">
                <a16:creationId xmlns:a16="http://schemas.microsoft.com/office/drawing/2014/main" id="{0667AFB3-E011-4B8E-AC4F-0FD659466D56}"/>
              </a:ext>
            </a:extLst>
          </p:cNvPr>
          <p:cNvSpPr/>
          <p:nvPr/>
        </p:nvSpPr>
        <p:spPr>
          <a:xfrm>
            <a:off x="397569" y="1290836"/>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2B04F13A-F523-4AC7-8993-78855DE7D737}"/>
              </a:ext>
            </a:extLst>
          </p:cNvPr>
          <p:cNvGraphicFramePr>
            <a:graphicFrameLocks noGrp="1"/>
          </p:cNvGraphicFramePr>
          <p:nvPr>
            <p:extLst>
              <p:ext uri="{D42A27DB-BD31-4B8C-83A1-F6EECF244321}">
                <p14:modId xmlns:p14="http://schemas.microsoft.com/office/powerpoint/2010/main" val="2426957183"/>
              </p:ext>
            </p:extLst>
          </p:nvPr>
        </p:nvGraphicFramePr>
        <p:xfrm>
          <a:off x="7588153" y="2218311"/>
          <a:ext cx="3753134" cy="3192168"/>
        </p:xfrm>
        <a:graphic>
          <a:graphicData uri="http://schemas.openxmlformats.org/drawingml/2006/table">
            <a:tbl>
              <a:tblPr firstRow="1" firstCol="1" bandRow="1">
                <a:tableStyleId>{21E4AEA4-8DFA-4A89-87EB-49C32662AFE0}</a:tableStyleId>
              </a:tblPr>
              <a:tblGrid>
                <a:gridCol w="1342018">
                  <a:extLst>
                    <a:ext uri="{9D8B030D-6E8A-4147-A177-3AD203B41FA5}">
                      <a16:colId xmlns:a16="http://schemas.microsoft.com/office/drawing/2014/main" val="3617039458"/>
                    </a:ext>
                  </a:extLst>
                </a:gridCol>
                <a:gridCol w="2411116">
                  <a:extLst>
                    <a:ext uri="{9D8B030D-6E8A-4147-A177-3AD203B41FA5}">
                      <a16:colId xmlns:a16="http://schemas.microsoft.com/office/drawing/2014/main" val="952454092"/>
                    </a:ext>
                  </a:extLst>
                </a:gridCol>
              </a:tblGrid>
              <a:tr h="452790">
                <a:tc>
                  <a:txBody>
                    <a:bodyPr/>
                    <a:lstStyle/>
                    <a:p>
                      <a:pPr algn="just">
                        <a:lnSpc>
                          <a:spcPct val="115000"/>
                        </a:lnSpc>
                        <a:spcAft>
                          <a:spcPts val="1000"/>
                        </a:spcAft>
                        <a:tabLst>
                          <a:tab pos="171450" algn="l"/>
                          <a:tab pos="2430780" algn="l"/>
                        </a:tabLst>
                      </a:pPr>
                      <a:r>
                        <a:rPr lang="en-AU" sz="1800">
                          <a:effectLst/>
                          <a:latin typeface="Fira Sans" panose="020B0503050000020004" pitchFamily="34" charset="0"/>
                        </a:rPr>
                        <a:t>Nuclide</a:t>
                      </a:r>
                      <a:endParaRPr lang="en-AU" sz="240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800" dirty="0">
                          <a:effectLst/>
                          <a:latin typeface="Fira Sans" panose="020B0503050000020004" pitchFamily="34" charset="0"/>
                        </a:rPr>
                        <a:t>Activity </a:t>
                      </a:r>
                      <a:endParaRPr lang="en-AU" sz="24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9107785"/>
                  </a:ext>
                </a:extLst>
              </a:tr>
              <a:tr h="452790">
                <a:tc>
                  <a:txBody>
                    <a:bodyPr/>
                    <a:lstStyle/>
                    <a:p>
                      <a:pPr algn="just">
                        <a:lnSpc>
                          <a:spcPct val="115000"/>
                        </a:lnSpc>
                        <a:spcAft>
                          <a:spcPts val="1000"/>
                        </a:spcAft>
                        <a:tabLst>
                          <a:tab pos="171450" algn="l"/>
                          <a:tab pos="2430780" algn="l"/>
                        </a:tabLst>
                      </a:pPr>
                      <a:r>
                        <a:rPr lang="en-AU" sz="1800" b="0">
                          <a:effectLst/>
                          <a:latin typeface="Fira Sans" panose="020B0503050000020004" pitchFamily="34" charset="0"/>
                        </a:rPr>
                        <a:t>P-32</a:t>
                      </a:r>
                      <a:endParaRPr lang="en-AU" sz="2400" b="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800" dirty="0">
                          <a:effectLst/>
                          <a:latin typeface="Fira Sans" panose="020B0503050000020004" pitchFamily="34" charset="0"/>
                        </a:rPr>
                        <a:t>0.05 GBq</a:t>
                      </a:r>
                      <a:endParaRPr lang="en-AU" sz="24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366440"/>
                  </a:ext>
                </a:extLst>
              </a:tr>
              <a:tr h="452790">
                <a:tc>
                  <a:txBody>
                    <a:bodyPr/>
                    <a:lstStyle/>
                    <a:p>
                      <a:pPr algn="just">
                        <a:lnSpc>
                          <a:spcPct val="115000"/>
                        </a:lnSpc>
                        <a:spcAft>
                          <a:spcPts val="1000"/>
                        </a:spcAft>
                        <a:tabLst>
                          <a:tab pos="171450" algn="l"/>
                          <a:tab pos="2430780" algn="l"/>
                        </a:tabLst>
                      </a:pPr>
                      <a:r>
                        <a:rPr lang="en-AU" sz="1800" b="0">
                          <a:effectLst/>
                          <a:latin typeface="Fira Sans" panose="020B0503050000020004" pitchFamily="34" charset="0"/>
                        </a:rPr>
                        <a:t>Mo-99</a:t>
                      </a:r>
                      <a:endParaRPr lang="en-AU" sz="2400" b="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800" dirty="0">
                          <a:effectLst/>
                          <a:latin typeface="Fira Sans" panose="020B0503050000020004" pitchFamily="34" charset="0"/>
                        </a:rPr>
                        <a:t>37 GBq</a:t>
                      </a:r>
                      <a:endParaRPr lang="en-AU" sz="24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679365"/>
                  </a:ext>
                </a:extLst>
              </a:tr>
              <a:tr h="452790">
                <a:tc>
                  <a:txBody>
                    <a:bodyPr/>
                    <a:lstStyle/>
                    <a:p>
                      <a:pPr algn="just">
                        <a:lnSpc>
                          <a:spcPct val="115000"/>
                        </a:lnSpc>
                        <a:spcAft>
                          <a:spcPts val="1000"/>
                        </a:spcAft>
                        <a:tabLst>
                          <a:tab pos="171450" algn="l"/>
                          <a:tab pos="2430780" algn="l"/>
                        </a:tabLst>
                      </a:pPr>
                      <a:r>
                        <a:rPr lang="en-AU" sz="1800" b="0">
                          <a:effectLst/>
                          <a:latin typeface="Fira Sans" panose="020B0503050000020004" pitchFamily="34" charset="0"/>
                        </a:rPr>
                        <a:t>I-131</a:t>
                      </a:r>
                      <a:endParaRPr lang="en-AU" sz="2400" b="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800" dirty="0">
                          <a:effectLst/>
                          <a:latin typeface="Fira Sans" panose="020B0503050000020004" pitchFamily="34" charset="0"/>
                        </a:rPr>
                        <a:t>2.47 GBq</a:t>
                      </a:r>
                      <a:endParaRPr lang="en-AU" sz="24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3943392"/>
                  </a:ext>
                </a:extLst>
              </a:tr>
              <a:tr h="452790">
                <a:tc>
                  <a:txBody>
                    <a:bodyPr/>
                    <a:lstStyle/>
                    <a:p>
                      <a:pPr algn="just">
                        <a:lnSpc>
                          <a:spcPct val="115000"/>
                        </a:lnSpc>
                        <a:spcAft>
                          <a:spcPts val="1000"/>
                        </a:spcAft>
                        <a:tabLst>
                          <a:tab pos="171450" algn="l"/>
                          <a:tab pos="2430780" algn="l"/>
                        </a:tabLst>
                      </a:pPr>
                      <a:r>
                        <a:rPr lang="en-AU" sz="1800" b="0" dirty="0">
                          <a:effectLst/>
                          <a:latin typeface="Fira Sans" panose="020B0503050000020004" pitchFamily="34" charset="0"/>
                        </a:rPr>
                        <a:t>Sm-153</a:t>
                      </a:r>
                      <a:endParaRPr lang="en-AU" sz="2400" b="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800" dirty="0">
                          <a:effectLst/>
                          <a:latin typeface="Fira Sans" panose="020B0503050000020004" pitchFamily="34" charset="0"/>
                        </a:rPr>
                        <a:t>0.1 GBq</a:t>
                      </a:r>
                      <a:endParaRPr lang="en-AU" sz="24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4615434"/>
                  </a:ext>
                </a:extLst>
              </a:tr>
              <a:tr h="452790">
                <a:tc>
                  <a:txBody>
                    <a:bodyPr/>
                    <a:lstStyle/>
                    <a:p>
                      <a:pPr algn="just">
                        <a:lnSpc>
                          <a:spcPct val="115000"/>
                        </a:lnSpc>
                        <a:spcAft>
                          <a:spcPts val="1000"/>
                        </a:spcAft>
                        <a:tabLst>
                          <a:tab pos="171450" algn="l"/>
                          <a:tab pos="2430780" algn="l"/>
                        </a:tabLst>
                      </a:pPr>
                      <a:r>
                        <a:rPr lang="en-AU" sz="1800" b="0">
                          <a:effectLst/>
                          <a:latin typeface="Fira Sans" panose="020B0503050000020004" pitchFamily="34" charset="0"/>
                        </a:rPr>
                        <a:t>Lu-177</a:t>
                      </a:r>
                      <a:endParaRPr lang="en-AU" sz="2400" b="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71450" algn="l"/>
                          <a:tab pos="2430780" algn="l"/>
                        </a:tabLst>
                      </a:pPr>
                      <a:r>
                        <a:rPr lang="en-AU" sz="1800" dirty="0">
                          <a:effectLst/>
                          <a:latin typeface="Fira Sans" panose="020B0503050000020004" pitchFamily="34" charset="0"/>
                        </a:rPr>
                        <a:t>15 GBq</a:t>
                      </a:r>
                      <a:endParaRPr lang="en-AU" sz="24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5834522"/>
                  </a:ext>
                </a:extLst>
              </a:tr>
              <a:tr h="475428">
                <a:tc>
                  <a:txBody>
                    <a:bodyPr/>
                    <a:lstStyle/>
                    <a:p>
                      <a:pPr algn="just">
                        <a:lnSpc>
                          <a:spcPct val="115000"/>
                        </a:lnSpc>
                        <a:spcAft>
                          <a:spcPts val="1000"/>
                        </a:spcAft>
                        <a:tabLst>
                          <a:tab pos="171450" algn="l"/>
                          <a:tab pos="2430780" algn="l"/>
                        </a:tabLst>
                      </a:pPr>
                      <a:r>
                        <a:rPr lang="en-AU" sz="1800" b="0" dirty="0">
                          <a:effectLst/>
                          <a:latin typeface="Fira Sans" panose="020B0503050000020004" pitchFamily="34" charset="0"/>
                        </a:rPr>
                        <a:t>Tl-201</a:t>
                      </a:r>
                      <a:endParaRPr lang="en-AU" sz="2400" b="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171450" algn="l"/>
                          <a:tab pos="2430780" algn="l"/>
                        </a:tabLst>
                      </a:pPr>
                      <a:r>
                        <a:rPr lang="en-AU" sz="1800" dirty="0">
                          <a:effectLst/>
                          <a:latin typeface="Fira Sans" panose="020B0503050000020004" pitchFamily="34" charset="0"/>
                        </a:rPr>
                        <a:t>0.4 GBq</a:t>
                      </a:r>
                      <a:endParaRPr lang="en-AU" sz="2400" dirty="0">
                        <a:effectLst/>
                        <a:latin typeface="Fira Sans" panose="020B05030500000200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927552"/>
                  </a:ext>
                </a:extLst>
              </a:tr>
            </a:tbl>
          </a:graphicData>
        </a:graphic>
      </p:graphicFrame>
      <p:sp>
        <p:nvSpPr>
          <p:cNvPr id="8" name="Text Placeholder 2">
            <a:extLst>
              <a:ext uri="{FF2B5EF4-FFF2-40B4-BE49-F238E27FC236}">
                <a16:creationId xmlns:a16="http://schemas.microsoft.com/office/drawing/2014/main" id="{D038EA69-EA4A-481A-8137-0DE394449C1B}"/>
              </a:ext>
            </a:extLst>
          </p:cNvPr>
          <p:cNvSpPr txBox="1">
            <a:spLocks/>
          </p:cNvSpPr>
          <p:nvPr/>
        </p:nvSpPr>
        <p:spPr>
          <a:xfrm>
            <a:off x="397568" y="2218311"/>
            <a:ext cx="4544546" cy="55756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47B8B2"/>
              </a:buClr>
              <a:buFont typeface="Wingdings" panose="05000000000000000000" pitchFamily="2" charset="2"/>
              <a:buNone/>
              <a:defRPr sz="2400" b="1" kern="1200" spc="-50" baseline="0">
                <a:solidFill>
                  <a:schemeClr val="tx1"/>
                </a:solidFill>
                <a:latin typeface="Fira Sans" panose="020B0604020202020204" charset="0"/>
                <a:ea typeface="+mn-ea"/>
                <a:cs typeface="+mn-cs"/>
              </a:defRPr>
            </a:lvl1pPr>
            <a:lvl2pPr marL="457200" indent="0" algn="l" defTabSz="914400" rtl="0" eaLnBrk="1" latinLnBrk="0" hangingPunct="1">
              <a:spcBef>
                <a:spcPct val="20000"/>
              </a:spcBef>
              <a:buClr>
                <a:schemeClr val="tx1">
                  <a:lumMod val="50000"/>
                  <a:lumOff val="50000"/>
                </a:schemeClr>
              </a:buClr>
              <a:buFont typeface="Wingdings" panose="05000000000000000000" pitchFamily="2" charset="2"/>
              <a:buNone/>
              <a:defRPr sz="2000" b="1" kern="1200" spc="-50" baseline="0">
                <a:solidFill>
                  <a:schemeClr val="tx1"/>
                </a:solidFill>
                <a:latin typeface="Fira Sans" panose="020B0604020202020204" charset="0"/>
                <a:ea typeface="+mn-ea"/>
                <a:cs typeface="+mn-cs"/>
              </a:defRPr>
            </a:lvl2pPr>
            <a:lvl3pPr marL="914400" indent="0" algn="l" defTabSz="914400" rtl="0" eaLnBrk="1" latinLnBrk="0" hangingPunct="1">
              <a:spcBef>
                <a:spcPct val="20000"/>
              </a:spcBef>
              <a:buClr>
                <a:schemeClr val="tx1">
                  <a:lumMod val="50000"/>
                  <a:lumOff val="50000"/>
                </a:schemeClr>
              </a:buClr>
              <a:buFont typeface="Fira Sans" panose="020B0604020202020204" charset="0"/>
              <a:buNone/>
              <a:defRPr sz="1800" b="1" kern="1200" spc="-50" baseline="0">
                <a:solidFill>
                  <a:schemeClr val="tx1"/>
                </a:solidFill>
                <a:latin typeface="Fira Sans" panose="020B0604020202020204" charset="0"/>
                <a:ea typeface="+mn-ea"/>
                <a:cs typeface="+mn-cs"/>
              </a:defRPr>
            </a:lvl3pPr>
            <a:lvl4pPr marL="13716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4pPr>
            <a:lvl5pPr marL="18288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AU" dirty="0"/>
              <a:t>Outcomes</a:t>
            </a:r>
          </a:p>
        </p:txBody>
      </p:sp>
      <p:sp>
        <p:nvSpPr>
          <p:cNvPr id="10" name="Rounded Rectangle 79">
            <a:extLst>
              <a:ext uri="{FF2B5EF4-FFF2-40B4-BE49-F238E27FC236}">
                <a16:creationId xmlns:a16="http://schemas.microsoft.com/office/drawing/2014/main" id="{6FE456D0-851F-498B-8ACB-DE44A0CF1979}"/>
              </a:ext>
            </a:extLst>
          </p:cNvPr>
          <p:cNvSpPr/>
          <p:nvPr/>
        </p:nvSpPr>
        <p:spPr>
          <a:xfrm>
            <a:off x="9200703" y="975649"/>
            <a:ext cx="742841" cy="30224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latin typeface="Fira Sans" panose="020B0503050000020004" pitchFamily="34" charset="0"/>
              </a:rPr>
              <a:t>50</a:t>
            </a:r>
            <a:r>
              <a:rPr lang="en-AU" sz="1600" dirty="0">
                <a:solidFill>
                  <a:schemeClr val="accent2">
                    <a:lumMod val="20000"/>
                    <a:lumOff val="80000"/>
                  </a:schemeClr>
                </a:solidFill>
                <a:latin typeface="Fira Sans" panose="020B0503050000020004" pitchFamily="34" charset="0"/>
              </a:rPr>
              <a:t>µl</a:t>
            </a:r>
            <a:endParaRPr lang="en-US" sz="1600" dirty="0">
              <a:solidFill>
                <a:schemeClr val="accent2">
                  <a:lumMod val="20000"/>
                  <a:lumOff val="80000"/>
                </a:schemeClr>
              </a:solidFill>
              <a:latin typeface="Fira Sans" panose="020B0503050000020004" pitchFamily="34" charset="0"/>
            </a:endParaRPr>
          </a:p>
        </p:txBody>
      </p:sp>
      <p:sp>
        <p:nvSpPr>
          <p:cNvPr id="11" name="Rounded Rectangle 80">
            <a:extLst>
              <a:ext uri="{FF2B5EF4-FFF2-40B4-BE49-F238E27FC236}">
                <a16:creationId xmlns:a16="http://schemas.microsoft.com/office/drawing/2014/main" id="{2549ADA9-7E95-4DE1-AFE9-55456A2B8FFD}"/>
              </a:ext>
            </a:extLst>
          </p:cNvPr>
          <p:cNvSpPr/>
          <p:nvPr/>
        </p:nvSpPr>
        <p:spPr>
          <a:xfrm>
            <a:off x="10094852" y="975649"/>
            <a:ext cx="1053255" cy="30224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accent2">
                    <a:lumMod val="20000"/>
                    <a:lumOff val="80000"/>
                  </a:schemeClr>
                </a:solidFill>
                <a:latin typeface="Fira Sans" panose="020B0503050000020004" pitchFamily="34" charset="0"/>
              </a:rPr>
              <a:t>5 </a:t>
            </a:r>
            <a:r>
              <a:rPr lang="en-AU" sz="1600" dirty="0">
                <a:solidFill>
                  <a:schemeClr val="accent2">
                    <a:lumMod val="20000"/>
                    <a:lumOff val="80000"/>
                  </a:schemeClr>
                </a:solidFill>
                <a:latin typeface="Fira Sans" panose="020B0503050000020004" pitchFamily="34" charset="0"/>
              </a:rPr>
              <a:t>min</a:t>
            </a:r>
            <a:endParaRPr lang="en-US" sz="1600" dirty="0">
              <a:solidFill>
                <a:schemeClr val="accent2">
                  <a:lumMod val="20000"/>
                  <a:lumOff val="80000"/>
                </a:schemeClr>
              </a:solidFill>
              <a:latin typeface="Fira Sans" panose="020B0503050000020004" pitchFamily="34" charset="0"/>
            </a:endParaRPr>
          </a:p>
        </p:txBody>
      </p:sp>
      <p:sp>
        <p:nvSpPr>
          <p:cNvPr id="12" name="Plus 81">
            <a:extLst>
              <a:ext uri="{FF2B5EF4-FFF2-40B4-BE49-F238E27FC236}">
                <a16:creationId xmlns:a16="http://schemas.microsoft.com/office/drawing/2014/main" id="{E37880BE-F00A-4A22-B88E-A16F9A0A2B1E}"/>
              </a:ext>
            </a:extLst>
          </p:cNvPr>
          <p:cNvSpPr/>
          <p:nvPr/>
        </p:nvSpPr>
        <p:spPr>
          <a:xfrm>
            <a:off x="9856529" y="451523"/>
            <a:ext cx="321211" cy="282429"/>
          </a:xfrm>
          <a:prstGeom prst="mathPlus">
            <a:avLst>
              <a:gd name="adj1" fmla="val 319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C821129-0712-49B4-9DC0-C8D47047AEDE}"/>
              </a:ext>
            </a:extLst>
          </p:cNvPr>
          <p:cNvCxnSpPr/>
          <p:nvPr/>
        </p:nvCxnSpPr>
        <p:spPr>
          <a:xfrm>
            <a:off x="10022578" y="758726"/>
            <a:ext cx="0" cy="533567"/>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B96C842-618B-4ADB-9DF4-2D8997BEA51E}"/>
              </a:ext>
            </a:extLst>
          </p:cNvPr>
          <p:cNvPicPr>
            <a:picLocks noChangeAspect="1"/>
          </p:cNvPicPr>
          <p:nvPr/>
        </p:nvPicPr>
        <p:blipFill>
          <a:blip r:embed="rId3"/>
          <a:stretch>
            <a:fillRect/>
          </a:stretch>
        </p:blipFill>
        <p:spPr>
          <a:xfrm>
            <a:off x="9397527" y="389670"/>
            <a:ext cx="338304" cy="409910"/>
          </a:xfrm>
          <a:prstGeom prst="rect">
            <a:avLst/>
          </a:prstGeom>
        </p:spPr>
      </p:pic>
      <p:pic>
        <p:nvPicPr>
          <p:cNvPr id="20" name="Picture 19">
            <a:extLst>
              <a:ext uri="{FF2B5EF4-FFF2-40B4-BE49-F238E27FC236}">
                <a16:creationId xmlns:a16="http://schemas.microsoft.com/office/drawing/2014/main" id="{F2E4C5C5-8682-4677-9668-C1CE11F8EB80}"/>
              </a:ext>
            </a:extLst>
          </p:cNvPr>
          <p:cNvPicPr>
            <a:picLocks noChangeAspect="1"/>
          </p:cNvPicPr>
          <p:nvPr/>
        </p:nvPicPr>
        <p:blipFill>
          <a:blip r:embed="rId4"/>
          <a:stretch>
            <a:fillRect/>
          </a:stretch>
        </p:blipFill>
        <p:spPr>
          <a:xfrm>
            <a:off x="10229517" y="334567"/>
            <a:ext cx="622095" cy="569151"/>
          </a:xfrm>
          <a:prstGeom prst="rect">
            <a:avLst/>
          </a:prstGeom>
        </p:spPr>
      </p:pic>
    </p:spTree>
    <p:extLst>
      <p:ext uri="{BB962C8B-B14F-4D97-AF65-F5344CB8AC3E}">
        <p14:creationId xmlns:p14="http://schemas.microsoft.com/office/powerpoint/2010/main" val="214035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a:xfrm>
            <a:off x="277826" y="91758"/>
            <a:ext cx="11063462" cy="1143000"/>
          </a:xfrm>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277826" y="1349829"/>
            <a:ext cx="11304574" cy="825046"/>
          </a:xfrm>
        </p:spPr>
        <p:txBody>
          <a:bodyPr>
            <a:normAutofit/>
          </a:bodyPr>
          <a:lstStyle/>
          <a:p>
            <a:r>
              <a:rPr lang="en-AU" dirty="0"/>
              <a:t>Effectiveness of eye protection for beta radiation within ANSTO’s nuclear medicine production facility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a:xfrm>
            <a:off x="397569" y="2436132"/>
            <a:ext cx="5328318" cy="3951288"/>
          </a:xfrm>
        </p:spPr>
        <p:txBody>
          <a:bodyPr>
            <a:normAutofit/>
          </a:bodyPr>
          <a:lstStyle/>
          <a:p>
            <a:endParaRPr lang="en-AU" dirty="0"/>
          </a:p>
          <a:p>
            <a:endParaRPr lang="en-AU" dirty="0"/>
          </a:p>
        </p:txBody>
      </p:sp>
      <p:sp>
        <p:nvSpPr>
          <p:cNvPr id="5" name="Content Placeholder 3">
            <a:extLst>
              <a:ext uri="{FF2B5EF4-FFF2-40B4-BE49-F238E27FC236}">
                <a16:creationId xmlns:a16="http://schemas.microsoft.com/office/drawing/2014/main" id="{E1702115-7F70-458B-83CC-B3FA70AECF24}"/>
              </a:ext>
            </a:extLst>
          </p:cNvPr>
          <p:cNvSpPr txBox="1">
            <a:spLocks/>
          </p:cNvSpPr>
          <p:nvPr/>
        </p:nvSpPr>
        <p:spPr>
          <a:xfrm>
            <a:off x="397567" y="2993699"/>
            <a:ext cx="6068548" cy="3654978"/>
          </a:xfrm>
          <a:prstGeom prst="rect">
            <a:avLst/>
          </a:prstGeom>
        </p:spPr>
        <p:txBody>
          <a:bodyPr vert="horz" lIns="91440" tIns="45720" rIns="91440" bIns="45720" rtlCol="0">
            <a:normAutofit lnSpcReduction="10000"/>
          </a:bodyPr>
          <a:lstStyle>
            <a:lvl1pPr marL="268288" indent="-268288" algn="l" defTabSz="914400" rtl="0" eaLnBrk="1" latinLnBrk="0" hangingPunct="1">
              <a:spcBef>
                <a:spcPct val="20000"/>
              </a:spcBef>
              <a:buClr>
                <a:srgbClr val="47B8B2"/>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0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18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AU" dirty="0"/>
              <a:t>No eye protection:</a:t>
            </a:r>
          </a:p>
          <a:p>
            <a:pPr lvl="1"/>
            <a:r>
              <a:rPr lang="en-AU" dirty="0"/>
              <a:t>All nuclides with exception of Sm-153 would result in an equivalent dose to the lens of the eye greater than legal limit  </a:t>
            </a:r>
          </a:p>
          <a:p>
            <a:r>
              <a:rPr lang="en-AU" dirty="0"/>
              <a:t>Mandatory eye protection:</a:t>
            </a:r>
          </a:p>
          <a:p>
            <a:pPr lvl="1"/>
            <a:r>
              <a:rPr lang="en-AU" dirty="0"/>
              <a:t>Introduction of 10 mm air gap and 2 mm shielding </a:t>
            </a:r>
          </a:p>
          <a:p>
            <a:pPr lvl="2"/>
            <a:r>
              <a:rPr lang="en-AU" dirty="0"/>
              <a:t>Reduce exposure by an order of magnitude </a:t>
            </a:r>
          </a:p>
          <a:p>
            <a:pPr lvl="1"/>
            <a:r>
              <a:rPr lang="en-AU" dirty="0"/>
              <a:t>Still a potential significant exposure for Lu-177, I-131 and Mo-99 due to photon dose contribution </a:t>
            </a:r>
          </a:p>
          <a:p>
            <a:endParaRPr lang="en-AU" dirty="0"/>
          </a:p>
          <a:p>
            <a:pPr lvl="1"/>
            <a:endParaRPr lang="en-AU" dirty="0"/>
          </a:p>
          <a:p>
            <a:endParaRPr lang="en-AU" dirty="0"/>
          </a:p>
          <a:p>
            <a:endParaRPr lang="en-AU" dirty="0"/>
          </a:p>
          <a:p>
            <a:endParaRPr lang="en-AU" dirty="0"/>
          </a:p>
        </p:txBody>
      </p:sp>
      <p:sp>
        <p:nvSpPr>
          <p:cNvPr id="6" name="Rectangle 5">
            <a:extLst>
              <a:ext uri="{FF2B5EF4-FFF2-40B4-BE49-F238E27FC236}">
                <a16:creationId xmlns:a16="http://schemas.microsoft.com/office/drawing/2014/main" id="{0667AFB3-E011-4B8E-AC4F-0FD659466D56}"/>
              </a:ext>
            </a:extLst>
          </p:cNvPr>
          <p:cNvSpPr/>
          <p:nvPr/>
        </p:nvSpPr>
        <p:spPr>
          <a:xfrm>
            <a:off x="397569" y="1290836"/>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D038EA69-EA4A-481A-8137-0DE394449C1B}"/>
              </a:ext>
            </a:extLst>
          </p:cNvPr>
          <p:cNvSpPr txBox="1">
            <a:spLocks/>
          </p:cNvSpPr>
          <p:nvPr/>
        </p:nvSpPr>
        <p:spPr>
          <a:xfrm>
            <a:off x="397567" y="2219257"/>
            <a:ext cx="4544546" cy="55756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47B8B2"/>
              </a:buClr>
              <a:buFont typeface="Wingdings" panose="05000000000000000000" pitchFamily="2" charset="2"/>
              <a:buNone/>
              <a:defRPr sz="2400" b="1" kern="1200" spc="-50" baseline="0">
                <a:solidFill>
                  <a:schemeClr val="tx1"/>
                </a:solidFill>
                <a:latin typeface="Fira Sans" panose="020B0604020202020204" charset="0"/>
                <a:ea typeface="+mn-ea"/>
                <a:cs typeface="+mn-cs"/>
              </a:defRPr>
            </a:lvl1pPr>
            <a:lvl2pPr marL="457200" indent="0" algn="l" defTabSz="914400" rtl="0" eaLnBrk="1" latinLnBrk="0" hangingPunct="1">
              <a:spcBef>
                <a:spcPct val="20000"/>
              </a:spcBef>
              <a:buClr>
                <a:schemeClr val="tx1">
                  <a:lumMod val="50000"/>
                  <a:lumOff val="50000"/>
                </a:schemeClr>
              </a:buClr>
              <a:buFont typeface="Wingdings" panose="05000000000000000000" pitchFamily="2" charset="2"/>
              <a:buNone/>
              <a:defRPr sz="2000" b="1" kern="1200" spc="-50" baseline="0">
                <a:solidFill>
                  <a:schemeClr val="tx1"/>
                </a:solidFill>
                <a:latin typeface="Fira Sans" panose="020B0604020202020204" charset="0"/>
                <a:ea typeface="+mn-ea"/>
                <a:cs typeface="+mn-cs"/>
              </a:defRPr>
            </a:lvl2pPr>
            <a:lvl3pPr marL="914400" indent="0" algn="l" defTabSz="914400" rtl="0" eaLnBrk="1" latinLnBrk="0" hangingPunct="1">
              <a:spcBef>
                <a:spcPct val="20000"/>
              </a:spcBef>
              <a:buClr>
                <a:schemeClr val="tx1">
                  <a:lumMod val="50000"/>
                  <a:lumOff val="50000"/>
                </a:schemeClr>
              </a:buClr>
              <a:buFont typeface="Fira Sans" panose="020B0604020202020204" charset="0"/>
              <a:buNone/>
              <a:defRPr sz="1800" b="1" kern="1200" spc="-50" baseline="0">
                <a:solidFill>
                  <a:schemeClr val="tx1"/>
                </a:solidFill>
                <a:latin typeface="Fira Sans" panose="020B0604020202020204" charset="0"/>
                <a:ea typeface="+mn-ea"/>
                <a:cs typeface="+mn-cs"/>
              </a:defRPr>
            </a:lvl3pPr>
            <a:lvl4pPr marL="13716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4pPr>
            <a:lvl5pPr marL="1828800" indent="0" algn="l" defTabSz="914400" rtl="0" eaLnBrk="1" latinLnBrk="0" hangingPunct="1">
              <a:spcBef>
                <a:spcPct val="20000"/>
              </a:spcBef>
              <a:buClr>
                <a:schemeClr val="tx1">
                  <a:lumMod val="50000"/>
                  <a:lumOff val="50000"/>
                </a:schemeClr>
              </a:buClr>
              <a:buFont typeface="Arial" panose="020B0604020202020204" pitchFamily="34" charset="0"/>
              <a:buNone/>
              <a:defRPr sz="1600" b="1" kern="1200" spc="-50" baseline="0">
                <a:solidFill>
                  <a:schemeClr val="tx1"/>
                </a:solidFill>
                <a:latin typeface="Fira Sans" panose="020B060402020202020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AU" dirty="0"/>
              <a:t>Outcomes</a:t>
            </a:r>
          </a:p>
        </p:txBody>
      </p:sp>
      <p:graphicFrame>
        <p:nvGraphicFramePr>
          <p:cNvPr id="21" name="Chart 20">
            <a:extLst>
              <a:ext uri="{FF2B5EF4-FFF2-40B4-BE49-F238E27FC236}">
                <a16:creationId xmlns:a16="http://schemas.microsoft.com/office/drawing/2014/main" id="{571D49A3-85C9-40D5-AC9B-FDA2A7010201}"/>
              </a:ext>
            </a:extLst>
          </p:cNvPr>
          <p:cNvGraphicFramePr>
            <a:graphicFrameLocks/>
          </p:cNvGraphicFramePr>
          <p:nvPr>
            <p:extLst>
              <p:ext uri="{D42A27DB-BD31-4B8C-83A1-F6EECF244321}">
                <p14:modId xmlns:p14="http://schemas.microsoft.com/office/powerpoint/2010/main" val="1980796671"/>
              </p:ext>
            </p:extLst>
          </p:nvPr>
        </p:nvGraphicFramePr>
        <p:xfrm>
          <a:off x="6095999" y="1884363"/>
          <a:ext cx="5818175" cy="4522114"/>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a:extLst>
              <a:ext uri="{FF2B5EF4-FFF2-40B4-BE49-F238E27FC236}">
                <a16:creationId xmlns:a16="http://schemas.microsoft.com/office/drawing/2014/main" id="{79EF6CE8-EA73-4C81-AEC3-7B1EADD75982}"/>
              </a:ext>
            </a:extLst>
          </p:cNvPr>
          <p:cNvGrpSpPr/>
          <p:nvPr/>
        </p:nvGrpSpPr>
        <p:grpSpPr>
          <a:xfrm>
            <a:off x="7536269" y="91758"/>
            <a:ext cx="3322467" cy="1294905"/>
            <a:chOff x="-3305903" y="802818"/>
            <a:chExt cx="3322467" cy="1294905"/>
          </a:xfrm>
        </p:grpSpPr>
        <p:grpSp>
          <p:nvGrpSpPr>
            <p:cNvPr id="27" name="Group 26">
              <a:extLst>
                <a:ext uri="{FF2B5EF4-FFF2-40B4-BE49-F238E27FC236}">
                  <a16:creationId xmlns:a16="http://schemas.microsoft.com/office/drawing/2014/main" id="{AD36B87A-73C7-4F72-8F83-2891E9A7398A}"/>
                </a:ext>
              </a:extLst>
            </p:cNvPr>
            <p:cNvGrpSpPr/>
            <p:nvPr/>
          </p:nvGrpSpPr>
          <p:grpSpPr>
            <a:xfrm>
              <a:off x="-3305903" y="802818"/>
              <a:ext cx="3227152" cy="1128491"/>
              <a:chOff x="-3281100" y="755872"/>
              <a:chExt cx="3227152" cy="1128491"/>
            </a:xfrm>
          </p:grpSpPr>
          <p:sp>
            <p:nvSpPr>
              <p:cNvPr id="22" name="Rectangle 21">
                <a:extLst>
                  <a:ext uri="{FF2B5EF4-FFF2-40B4-BE49-F238E27FC236}">
                    <a16:creationId xmlns:a16="http://schemas.microsoft.com/office/drawing/2014/main" id="{3B231D17-AAD7-4B56-81CE-9B52F6A93BC4}"/>
                  </a:ext>
                </a:extLst>
              </p:cNvPr>
              <p:cNvSpPr/>
              <p:nvPr/>
            </p:nvSpPr>
            <p:spPr>
              <a:xfrm>
                <a:off x="-3281100" y="861581"/>
                <a:ext cx="3227152" cy="102278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1116000" rtlCol="0" anchor="t"/>
              <a:lstStyle/>
              <a:p>
                <a:endParaRPr lang="en-AU" b="1" spc="-50" dirty="0">
                  <a:solidFill>
                    <a:schemeClr val="tx1">
                      <a:lumMod val="60000"/>
                      <a:lumOff val="40000"/>
                    </a:schemeClr>
                  </a:solidFill>
                  <a:latin typeface="Fira Sans" panose="020B0503050000020004" pitchFamily="34" charset="0"/>
                </a:endParaRPr>
              </a:p>
            </p:txBody>
          </p:sp>
          <p:grpSp>
            <p:nvGrpSpPr>
              <p:cNvPr id="7" name="Group 6">
                <a:extLst>
                  <a:ext uri="{FF2B5EF4-FFF2-40B4-BE49-F238E27FC236}">
                    <a16:creationId xmlns:a16="http://schemas.microsoft.com/office/drawing/2014/main" id="{C92BFA6D-50F7-4B15-A906-764CC2D96795}"/>
                  </a:ext>
                </a:extLst>
              </p:cNvPr>
              <p:cNvGrpSpPr/>
              <p:nvPr/>
            </p:nvGrpSpPr>
            <p:grpSpPr>
              <a:xfrm>
                <a:off x="-3077068" y="755872"/>
                <a:ext cx="2412000" cy="936000"/>
                <a:chOff x="-3011756" y="940919"/>
                <a:chExt cx="2795767" cy="1205000"/>
              </a:xfrm>
            </p:grpSpPr>
            <p:pic>
              <p:nvPicPr>
                <p:cNvPr id="23" name="Picture 22">
                  <a:extLst>
                    <a:ext uri="{FF2B5EF4-FFF2-40B4-BE49-F238E27FC236}">
                      <a16:creationId xmlns:a16="http://schemas.microsoft.com/office/drawing/2014/main" id="{092625C9-B475-45FF-8BDE-DE0B70187F63}"/>
                    </a:ext>
                  </a:extLst>
                </p:cNvPr>
                <p:cNvPicPr>
                  <a:picLocks noChangeAspect="1"/>
                </p:cNvPicPr>
                <p:nvPr/>
              </p:nvPicPr>
              <p:blipFill>
                <a:blip r:embed="rId4"/>
                <a:stretch>
                  <a:fillRect/>
                </a:stretch>
              </p:blipFill>
              <p:spPr>
                <a:xfrm>
                  <a:off x="-3011756" y="1348021"/>
                  <a:ext cx="743029" cy="390797"/>
                </a:xfrm>
                <a:prstGeom prst="rect">
                  <a:avLst/>
                </a:prstGeom>
              </p:spPr>
            </p:pic>
            <p:pic>
              <p:nvPicPr>
                <p:cNvPr id="24" name="Graphic 23" descr="Glasses outline">
                  <a:extLst>
                    <a:ext uri="{FF2B5EF4-FFF2-40B4-BE49-F238E27FC236}">
                      <a16:creationId xmlns:a16="http://schemas.microsoft.com/office/drawing/2014/main" id="{A7F10A4D-4602-45F4-9887-983FDD31B3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3419" y="940919"/>
                  <a:ext cx="1197430" cy="1205000"/>
                </a:xfrm>
                <a:prstGeom prst="rect">
                  <a:avLst/>
                </a:prstGeom>
              </p:spPr>
            </p:pic>
            <p:sp>
              <p:nvSpPr>
                <p:cNvPr id="25" name="Plus 81">
                  <a:extLst>
                    <a:ext uri="{FF2B5EF4-FFF2-40B4-BE49-F238E27FC236}">
                      <a16:creationId xmlns:a16="http://schemas.microsoft.com/office/drawing/2014/main" id="{2A247308-6654-45A3-B5BB-7B6E3AD3F114}"/>
                    </a:ext>
                  </a:extLst>
                </p:cNvPr>
                <p:cNvSpPr/>
                <p:nvPr/>
              </p:nvSpPr>
              <p:spPr>
                <a:xfrm>
                  <a:off x="-1980339" y="1401312"/>
                  <a:ext cx="321211" cy="284214"/>
                </a:xfrm>
                <a:prstGeom prst="mathPlus">
                  <a:avLst>
                    <a:gd name="adj1" fmla="val 319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TextBox 25">
              <a:extLst>
                <a:ext uri="{FF2B5EF4-FFF2-40B4-BE49-F238E27FC236}">
                  <a16:creationId xmlns:a16="http://schemas.microsoft.com/office/drawing/2014/main" id="{BFEBF299-6708-45B6-88E4-D51388A00753}"/>
                </a:ext>
              </a:extLst>
            </p:cNvPr>
            <p:cNvSpPr txBox="1"/>
            <p:nvPr/>
          </p:nvSpPr>
          <p:spPr>
            <a:xfrm>
              <a:off x="-3305675" y="1482170"/>
              <a:ext cx="3322239" cy="615553"/>
            </a:xfrm>
            <a:prstGeom prst="rect">
              <a:avLst/>
            </a:prstGeom>
            <a:noFill/>
          </p:spPr>
          <p:txBody>
            <a:bodyPr wrap="square" rtlCol="0">
              <a:spAutoFit/>
            </a:bodyPr>
            <a:lstStyle/>
            <a:p>
              <a:r>
                <a:rPr lang="en-AU" sz="1400" b="1" dirty="0">
                  <a:solidFill>
                    <a:schemeClr val="bg2">
                      <a:lumMod val="50000"/>
                    </a:schemeClr>
                  </a:solidFill>
                  <a:latin typeface="Fira Sans" panose="020B0503050000020004" pitchFamily="34" charset="0"/>
                </a:rPr>
                <a:t>10mm air gap + 2 mm cover thickness</a:t>
              </a:r>
              <a:endParaRPr lang="en-AU" sz="1400" b="1" spc="-50" dirty="0">
                <a:solidFill>
                  <a:schemeClr val="tx1">
                    <a:lumMod val="60000"/>
                    <a:lumOff val="40000"/>
                  </a:schemeClr>
                </a:solidFill>
                <a:latin typeface="Fira Sans" panose="020B0503050000020004" pitchFamily="34" charset="0"/>
              </a:endParaRPr>
            </a:p>
            <a:p>
              <a:endParaRPr lang="en-AU" sz="2000" dirty="0"/>
            </a:p>
          </p:txBody>
        </p:sp>
      </p:grpSp>
    </p:spTree>
    <p:extLst>
      <p:ext uri="{BB962C8B-B14F-4D97-AF65-F5344CB8AC3E}">
        <p14:creationId xmlns:p14="http://schemas.microsoft.com/office/powerpoint/2010/main" val="366167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0DC-1D2C-43EE-86D9-8101D0583C1B}"/>
              </a:ext>
            </a:extLst>
          </p:cNvPr>
          <p:cNvSpPr>
            <a:spLocks noGrp="1"/>
          </p:cNvSpPr>
          <p:nvPr>
            <p:ph type="title"/>
          </p:nvPr>
        </p:nvSpPr>
        <p:spPr/>
        <p:txBody>
          <a:bodyPr/>
          <a:lstStyle/>
          <a:p>
            <a:r>
              <a:rPr lang="en-AU" dirty="0"/>
              <a:t>Application of VARSKIN </a:t>
            </a:r>
          </a:p>
        </p:txBody>
      </p:sp>
      <p:sp>
        <p:nvSpPr>
          <p:cNvPr id="3" name="Text Placeholder 2">
            <a:extLst>
              <a:ext uri="{FF2B5EF4-FFF2-40B4-BE49-F238E27FC236}">
                <a16:creationId xmlns:a16="http://schemas.microsoft.com/office/drawing/2014/main" id="{E6FA7823-A058-4F4A-8695-21D54996894B}"/>
              </a:ext>
            </a:extLst>
          </p:cNvPr>
          <p:cNvSpPr>
            <a:spLocks noGrp="1"/>
          </p:cNvSpPr>
          <p:nvPr>
            <p:ph type="body" idx="1"/>
          </p:nvPr>
        </p:nvSpPr>
        <p:spPr>
          <a:xfrm>
            <a:off x="277826" y="1349829"/>
            <a:ext cx="11304574" cy="825046"/>
          </a:xfrm>
        </p:spPr>
        <p:txBody>
          <a:bodyPr>
            <a:normAutofit/>
          </a:bodyPr>
          <a:lstStyle/>
          <a:p>
            <a:r>
              <a:rPr lang="en-AU" dirty="0"/>
              <a:t>Effectiveness of eye protection for beta radiation within ANSTO’s nuclear medicine production facility </a:t>
            </a:r>
          </a:p>
        </p:txBody>
      </p:sp>
      <p:sp>
        <p:nvSpPr>
          <p:cNvPr id="4" name="Content Placeholder 3">
            <a:extLst>
              <a:ext uri="{FF2B5EF4-FFF2-40B4-BE49-F238E27FC236}">
                <a16:creationId xmlns:a16="http://schemas.microsoft.com/office/drawing/2014/main" id="{C5F4EE7C-37C1-425A-AF4B-4426B7E3C348}"/>
              </a:ext>
            </a:extLst>
          </p:cNvPr>
          <p:cNvSpPr>
            <a:spLocks noGrp="1"/>
          </p:cNvSpPr>
          <p:nvPr>
            <p:ph sz="half" idx="2"/>
          </p:nvPr>
        </p:nvSpPr>
        <p:spPr>
          <a:xfrm>
            <a:off x="2558840" y="3166509"/>
            <a:ext cx="3863190" cy="2134607"/>
          </a:xfrm>
        </p:spPr>
        <p:txBody>
          <a:bodyPr>
            <a:normAutofit/>
          </a:bodyPr>
          <a:lstStyle/>
          <a:p>
            <a:endParaRPr lang="en-AU" dirty="0"/>
          </a:p>
          <a:p>
            <a:endParaRPr lang="en-AU" dirty="0"/>
          </a:p>
        </p:txBody>
      </p:sp>
      <p:sp>
        <p:nvSpPr>
          <p:cNvPr id="5" name="Content Placeholder 3">
            <a:extLst>
              <a:ext uri="{FF2B5EF4-FFF2-40B4-BE49-F238E27FC236}">
                <a16:creationId xmlns:a16="http://schemas.microsoft.com/office/drawing/2014/main" id="{E1702115-7F70-458B-83CC-B3FA70AECF24}"/>
              </a:ext>
            </a:extLst>
          </p:cNvPr>
          <p:cNvSpPr txBox="1">
            <a:spLocks/>
          </p:cNvSpPr>
          <p:nvPr/>
        </p:nvSpPr>
        <p:spPr>
          <a:xfrm>
            <a:off x="397568" y="2436132"/>
            <a:ext cx="6228083" cy="3951288"/>
          </a:xfrm>
          <a:prstGeom prst="rect">
            <a:avLst/>
          </a:prstGeom>
        </p:spPr>
        <p:txBody>
          <a:bodyPr vert="horz" lIns="91440" tIns="45720" rIns="91440" bIns="45720" rtlCol="0">
            <a:normAutofit lnSpcReduction="10000"/>
          </a:bodyPr>
          <a:lstStyle>
            <a:lvl1pPr marL="268288" indent="-268288" algn="l" defTabSz="914400" rtl="0" eaLnBrk="1" latinLnBrk="0" hangingPunct="1">
              <a:spcBef>
                <a:spcPct val="20000"/>
              </a:spcBef>
              <a:buClr>
                <a:srgbClr val="47B8B2"/>
              </a:buClr>
              <a:buFont typeface="Wingdings" panose="05000000000000000000" pitchFamily="2" charset="2"/>
              <a:buChar char="§"/>
              <a:defRPr sz="2400" kern="1200" spc="-50" baseline="0">
                <a:solidFill>
                  <a:schemeClr val="tx1"/>
                </a:solidFill>
                <a:latin typeface="Fira Sans" panose="020B060402020202020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000" kern="1200" spc="-50" baseline="0">
                <a:solidFill>
                  <a:schemeClr val="tx1"/>
                </a:solidFill>
                <a:latin typeface="Fira Sans" panose="020B060402020202020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1800" kern="1200" spc="-50" baseline="0">
                <a:solidFill>
                  <a:schemeClr val="tx1"/>
                </a:solidFill>
                <a:latin typeface="Fira Sans" panose="020B060402020202020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1600" kern="1200" spc="-50" baseline="0">
                <a:solidFill>
                  <a:schemeClr val="tx1"/>
                </a:solidFill>
                <a:latin typeface="Fira Sans" panose="020B060402020202020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AU" dirty="0"/>
              <a:t>Additional protective measures:</a:t>
            </a:r>
          </a:p>
          <a:p>
            <a:pPr marL="0" indent="0">
              <a:buNone/>
            </a:pPr>
            <a:endParaRPr lang="en-AU" dirty="0"/>
          </a:p>
          <a:p>
            <a:pPr lvl="1"/>
            <a:r>
              <a:rPr lang="en-AU" dirty="0"/>
              <a:t>Introduction of face shield significantly reduces dose to the lens of the eye for I-131 and Lu-177</a:t>
            </a:r>
          </a:p>
          <a:p>
            <a:pPr lvl="2"/>
            <a:r>
              <a:rPr lang="en-AU" dirty="0"/>
              <a:t>Due to the additional 65 mm air gap introduced with a face shield </a:t>
            </a:r>
          </a:p>
          <a:p>
            <a:pPr marL="914400" lvl="2" indent="0">
              <a:buNone/>
            </a:pPr>
            <a:endParaRPr lang="en-AU" dirty="0"/>
          </a:p>
          <a:p>
            <a:pPr lvl="1"/>
            <a:r>
              <a:rPr lang="en-AU" dirty="0"/>
              <a:t>Thickness of face shield is not an important consideration for these radiological hazards</a:t>
            </a:r>
          </a:p>
          <a:p>
            <a:pPr lvl="2"/>
            <a:r>
              <a:rPr lang="en-AU" dirty="0"/>
              <a:t>Use of thin plastic face shield e.g. covid face shield is just as effective as thicker industrial type face shield    </a:t>
            </a:r>
          </a:p>
          <a:p>
            <a:pPr lvl="1"/>
            <a:endParaRPr lang="en-AU" dirty="0"/>
          </a:p>
          <a:p>
            <a:endParaRPr lang="en-AU" dirty="0"/>
          </a:p>
          <a:p>
            <a:endParaRPr lang="en-AU" dirty="0"/>
          </a:p>
          <a:p>
            <a:endParaRPr lang="en-AU" dirty="0"/>
          </a:p>
          <a:p>
            <a:endParaRPr lang="en-AU" dirty="0"/>
          </a:p>
        </p:txBody>
      </p:sp>
      <p:sp>
        <p:nvSpPr>
          <p:cNvPr id="6" name="Rectangle 5">
            <a:extLst>
              <a:ext uri="{FF2B5EF4-FFF2-40B4-BE49-F238E27FC236}">
                <a16:creationId xmlns:a16="http://schemas.microsoft.com/office/drawing/2014/main" id="{644D70AB-8C2C-4A60-B990-DE821C5F4795}"/>
              </a:ext>
            </a:extLst>
          </p:cNvPr>
          <p:cNvSpPr/>
          <p:nvPr/>
        </p:nvSpPr>
        <p:spPr>
          <a:xfrm>
            <a:off x="397568" y="1262797"/>
            <a:ext cx="678426" cy="5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olle Sphere Face Shield - 1652501 - TradeTools | Huge Range, Great Service">
            <a:extLst>
              <a:ext uri="{FF2B5EF4-FFF2-40B4-BE49-F238E27FC236}">
                <a16:creationId xmlns:a16="http://schemas.microsoft.com/office/drawing/2014/main" id="{9E8E687D-C869-4C16-A3D1-9AC128758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2695" y="242127"/>
            <a:ext cx="1079663" cy="1079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GA Approved Face Shield | Order Now At Factory Direct Prices">
            <a:extLst>
              <a:ext uri="{FF2B5EF4-FFF2-40B4-BE49-F238E27FC236}">
                <a16:creationId xmlns:a16="http://schemas.microsoft.com/office/drawing/2014/main" id="{D27B0CAA-3571-4DFA-8D8E-E85C54FE4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212630"/>
            <a:ext cx="1210429" cy="12104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DD9B5D30-6F0B-4944-8203-8551C5D842EE}"/>
              </a:ext>
            </a:extLst>
          </p:cNvPr>
          <p:cNvGraphicFramePr>
            <a:graphicFrameLocks/>
          </p:cNvGraphicFramePr>
          <p:nvPr>
            <p:extLst>
              <p:ext uri="{D42A27DB-BD31-4B8C-83A1-F6EECF244321}">
                <p14:modId xmlns:p14="http://schemas.microsoft.com/office/powerpoint/2010/main" val="2052890172"/>
              </p:ext>
            </p:extLst>
          </p:nvPr>
        </p:nvGraphicFramePr>
        <p:xfrm>
          <a:off x="6229350" y="1872343"/>
          <a:ext cx="5773015" cy="4648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5091713"/>
      </p:ext>
    </p:extLst>
  </p:cSld>
  <p:clrMapOvr>
    <a:masterClrMapping/>
  </p:clrMapOvr>
</p:sld>
</file>

<file path=ppt/theme/theme1.xml><?xml version="1.0" encoding="utf-8"?>
<a:theme xmlns:a="http://schemas.openxmlformats.org/drawingml/2006/main" name="ANSTO Titl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TO-Template-CorpFonts-2018-16x9" id="{0A574C96-87AD-934C-85CE-B654F33FA70C}" vid="{EF0E203A-08D1-934A-A725-A053A94512FF}"/>
    </a:ext>
  </a:extLst>
</a:theme>
</file>

<file path=ppt/theme/theme2.xml><?xml version="1.0" encoding="utf-8"?>
<a:theme xmlns:a="http://schemas.openxmlformats.org/drawingml/2006/main" name="ANSTO Main Content">
  <a:themeElements>
    <a:clrScheme name="">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NSTO-Template-CorpFonts-2018-16x9" id="{0A574C96-87AD-934C-85CE-B654F33FA70C}" vid="{196BD3E7-22BE-794A-A0DE-4F1D7B5C1A0B}"/>
    </a:ext>
  </a:extLst>
</a:theme>
</file>

<file path=ppt/theme/theme3.xml><?xml version="1.0" encoding="utf-8"?>
<a:theme xmlns:a="http://schemas.openxmlformats.org/drawingml/2006/main" name="ANSTO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NSTO-Template-CorpFonts-2018-16x9" id="{0A574C96-87AD-934C-85CE-B654F33FA70C}" vid="{9B628CDE-EBF0-744C-8C1B-2C4A50EF1E69}"/>
    </a:ext>
  </a:extLst>
</a:theme>
</file>

<file path=ppt/theme/theme4.xml><?xml version="1.0" encoding="utf-8"?>
<a:theme xmlns:a="http://schemas.openxmlformats.org/drawingml/2006/main" name="ANSTO Dark blue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NSTO-Template-CorpFonts-2018-16x9" id="{0A574C96-87AD-934C-85CE-B654F33FA70C}" vid="{25C82B3F-670F-A74D-9952-47DE5E22990F}"/>
    </a:ext>
  </a:extLst>
</a:theme>
</file>

<file path=ppt/theme/theme5.xml><?xml version="1.0" encoding="utf-8"?>
<a:theme xmlns:a="http://schemas.openxmlformats.org/drawingml/2006/main" name="ANSTO Teal slides">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NSTO-Template-CorpFonts-2018-16x9" id="{0A574C96-87AD-934C-85CE-B654F33FA70C}" vid="{4E4FC54E-6560-7F43-9B22-A6000DE4F173}"/>
    </a:ext>
  </a:extLst>
</a:theme>
</file>

<file path=ppt/theme/theme6.xml><?xml version="1.0" encoding="utf-8"?>
<a:theme xmlns:a="http://schemas.openxmlformats.org/drawingml/2006/main" name="ANSTO Thank you slide">
  <a:themeElements>
    <a:clrScheme name="ANSTO">
      <a:dk1>
        <a:srgbClr val="4C4D4C"/>
      </a:dk1>
      <a:lt1>
        <a:srgbClr val="FFFFFF"/>
      </a:lt1>
      <a:dk2>
        <a:srgbClr val="44546A"/>
      </a:dk2>
      <a:lt2>
        <a:srgbClr val="E7E6E6"/>
      </a:lt2>
      <a:accent1>
        <a:srgbClr val="006CA9"/>
      </a:accent1>
      <a:accent2>
        <a:srgbClr val="47B7B1"/>
      </a:accent2>
      <a:accent3>
        <a:srgbClr val="1E3054"/>
      </a:accent3>
      <a:accent4>
        <a:srgbClr val="4C4D4C"/>
      </a:accent4>
      <a:accent5>
        <a:srgbClr val="006F3A"/>
      </a:accent5>
      <a:accent6>
        <a:srgbClr val="F1AB46"/>
      </a:accent6>
      <a:hlink>
        <a:srgbClr val="006CA9"/>
      </a:hlink>
      <a:folHlink>
        <a:srgbClr val="1E3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TO-Template-CorpFonts-2018-16x9" id="{0A574C96-87AD-934C-85CE-B654F33FA70C}" vid="{97B4A292-263C-F342-835E-E4C50D8FEBB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KZXXQUUWFKWZ-1817279113-2526</_dlc_DocId>
    <_dlc_DocIdUrl xmlns="5aa91b91-1b5c-47ee-93a7-b2620ed781e0">
      <Url>https://earrth.pnnl.gov/_layouts/15/DocIdRedir.aspx?ID=KZXXQUUWFKWZ-1817279113-2526</Url>
      <Description>KZXXQUUWFKWZ-1817279113-2526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74067FD-50F5-4CF5-85E7-E2B74853F980}"/>
</file>

<file path=customXml/itemProps2.xml><?xml version="1.0" encoding="utf-8"?>
<ds:datastoreItem xmlns:ds="http://schemas.openxmlformats.org/officeDocument/2006/customXml" ds:itemID="{DCE63E5B-BA33-40A2-B212-99E0CDE67B87}"/>
</file>

<file path=customXml/itemProps3.xml><?xml version="1.0" encoding="utf-8"?>
<ds:datastoreItem xmlns:ds="http://schemas.openxmlformats.org/officeDocument/2006/customXml" ds:itemID="{BB8EBCBF-1BA7-4B92-ADD9-09C9FAC02EFC}">
  <ds:schemaRefs>
    <ds:schemaRef ds:uri="e1bbba7e-ebfd-46cd-ad1b-94ae6e2c68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8BD53D3-88CF-4B2C-A978-A9D8BB06A4F3}"/>
</file>

<file path=docProps/app.xml><?xml version="1.0" encoding="utf-8"?>
<Properties xmlns="http://schemas.openxmlformats.org/officeDocument/2006/extended-properties" xmlns:vt="http://schemas.openxmlformats.org/officeDocument/2006/docPropsVTypes">
  <Template/>
  <TotalTime>2019</TotalTime>
  <Words>3640</Words>
  <Application>Microsoft Office PowerPoint</Application>
  <PresentationFormat>Widescreen</PresentationFormat>
  <Paragraphs>990</Paragraphs>
  <Slides>22</Slides>
  <Notes>20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22</vt:i4>
      </vt:variant>
    </vt:vector>
  </HeadingPairs>
  <TitlesOfParts>
    <vt:vector size="35" baseType="lpstr">
      <vt:lpstr>Poppins</vt:lpstr>
      <vt:lpstr>Fira Sans</vt:lpstr>
      <vt:lpstr>Arial</vt:lpstr>
      <vt:lpstr>Fira Sans ExtraBold</vt:lpstr>
      <vt:lpstr>Calibri</vt:lpstr>
      <vt:lpstr>Fira Sans Light</vt:lpstr>
      <vt:lpstr>Wingdings</vt:lpstr>
      <vt:lpstr>ANSTO Title</vt:lpstr>
      <vt:lpstr>ANSTO Main Content</vt:lpstr>
      <vt:lpstr>ANSTO Blue slides</vt:lpstr>
      <vt:lpstr>ANSTO Dark blue slides</vt:lpstr>
      <vt:lpstr>ANSTO Teal slides</vt:lpstr>
      <vt:lpstr>ANSTO Thank you slide</vt:lpstr>
      <vt:lpstr>Application of RAMP Code VARSKIN at ANSTO  </vt:lpstr>
      <vt:lpstr>PowerPoint Presentation</vt:lpstr>
      <vt:lpstr>Radiation Protection Services </vt:lpstr>
      <vt:lpstr>Our VARSKIN Journey </vt:lpstr>
      <vt:lpstr>Application of VARSKIN </vt:lpstr>
      <vt:lpstr>Application of VARSKIN </vt:lpstr>
      <vt:lpstr>Application of VARSKIN </vt:lpstr>
      <vt:lpstr>Application of VARSKIN </vt:lpstr>
      <vt:lpstr>Application of VARSKIN </vt:lpstr>
      <vt:lpstr>Application of VARSKIN </vt:lpstr>
      <vt:lpstr>Application of VARSKIN </vt:lpstr>
      <vt:lpstr>Application of VARSKIN </vt:lpstr>
      <vt:lpstr>Application of VARSKIN </vt:lpstr>
      <vt:lpstr>Application of VARSKIN </vt:lpstr>
      <vt:lpstr>Application of VARSKIN </vt:lpstr>
      <vt:lpstr>Application of VARSKIN </vt:lpstr>
      <vt:lpstr>Application of VARSKIN </vt:lpstr>
      <vt:lpstr>Application of VARSKIN </vt:lpstr>
      <vt:lpstr>Application of VARSKIN </vt:lpstr>
      <vt:lpstr>Our VARSKIN Journey </vt:lpstr>
      <vt:lpstr>Future VARSKIN applications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SARATSOPOULOS, Jordan</cp:lastModifiedBy>
  <cp:revision>177</cp:revision>
  <dcterms:created xsi:type="dcterms:W3CDTF">2021-09-28T23:48:58Z</dcterms:created>
  <dcterms:modified xsi:type="dcterms:W3CDTF">2022-04-04T08:23:50Z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0aa334e3-c220-466e-851b-b96f95e9e9f1</vt:lpwstr>
  </property>
</Properties>
</file>