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4"/>
  </p:sldMasterIdLst>
  <p:notesMasterIdLst>
    <p:notesMasterId r:id="rId129"/>
  </p:notesMasterIdLst>
  <p:sldIdLst>
    <p:sldId id="273" r:id="rId5"/>
    <p:sldId id="341" r:id="rId6"/>
    <p:sldId id="369" r:id="rId7"/>
    <p:sldId id="370" r:id="rId8"/>
    <p:sldId id="345" r:id="rId9"/>
    <p:sldId id="342" r:id="rId10"/>
    <p:sldId id="535" r:id="rId11"/>
    <p:sldId id="359" r:id="rId12"/>
    <p:sldId id="390" r:id="rId13"/>
    <p:sldId id="387" r:id="rId14"/>
    <p:sldId id="388" r:id="rId15"/>
    <p:sldId id="356" r:id="rId16"/>
    <p:sldId id="395" r:id="rId17"/>
    <p:sldId id="394" r:id="rId18"/>
    <p:sldId id="398" r:id="rId19"/>
    <p:sldId id="401" r:id="rId20"/>
    <p:sldId id="407" r:id="rId21"/>
    <p:sldId id="536" r:id="rId22"/>
    <p:sldId id="379" r:id="rId23"/>
    <p:sldId id="381" r:id="rId24"/>
    <p:sldId id="380" r:id="rId25"/>
    <p:sldId id="343" r:id="rId26"/>
    <p:sldId id="344" r:id="rId27"/>
    <p:sldId id="346" r:id="rId28"/>
    <p:sldId id="347" r:id="rId29"/>
    <p:sldId id="351" r:id="rId30"/>
    <p:sldId id="354" r:id="rId31"/>
    <p:sldId id="348" r:id="rId32"/>
    <p:sldId id="355" r:id="rId33"/>
    <p:sldId id="349" r:id="rId34"/>
    <p:sldId id="357" r:id="rId35"/>
    <p:sldId id="513" r:id="rId36"/>
    <p:sldId id="514" r:id="rId37"/>
    <p:sldId id="515" r:id="rId38"/>
    <p:sldId id="516" r:id="rId39"/>
    <p:sldId id="517" r:id="rId40"/>
    <p:sldId id="518" r:id="rId41"/>
    <p:sldId id="360" r:id="rId42"/>
    <p:sldId id="412" r:id="rId43"/>
    <p:sldId id="413" r:id="rId44"/>
    <p:sldId id="363" r:id="rId45"/>
    <p:sldId id="366" r:id="rId46"/>
    <p:sldId id="414" r:id="rId47"/>
    <p:sldId id="415" r:id="rId48"/>
    <p:sldId id="416" r:id="rId49"/>
    <p:sldId id="417" r:id="rId50"/>
    <p:sldId id="418" r:id="rId51"/>
    <p:sldId id="419" r:id="rId52"/>
    <p:sldId id="420" r:id="rId53"/>
    <p:sldId id="421" r:id="rId54"/>
    <p:sldId id="422" r:id="rId55"/>
    <p:sldId id="423" r:id="rId56"/>
    <p:sldId id="425" r:id="rId57"/>
    <p:sldId id="424" r:id="rId58"/>
    <p:sldId id="426" r:id="rId59"/>
    <p:sldId id="428" r:id="rId60"/>
    <p:sldId id="429" r:id="rId61"/>
    <p:sldId id="430" r:id="rId62"/>
    <p:sldId id="353" r:id="rId63"/>
    <p:sldId id="431" r:id="rId64"/>
    <p:sldId id="364" r:id="rId65"/>
    <p:sldId id="432" r:id="rId66"/>
    <p:sldId id="433" r:id="rId67"/>
    <p:sldId id="434" r:id="rId68"/>
    <p:sldId id="519" r:id="rId69"/>
    <p:sldId id="520" r:id="rId70"/>
    <p:sldId id="521" r:id="rId71"/>
    <p:sldId id="522" r:id="rId72"/>
    <p:sldId id="523" r:id="rId73"/>
    <p:sldId id="524" r:id="rId74"/>
    <p:sldId id="361" r:id="rId75"/>
    <p:sldId id="491" r:id="rId76"/>
    <p:sldId id="492" r:id="rId77"/>
    <p:sldId id="503" r:id="rId78"/>
    <p:sldId id="504" r:id="rId79"/>
    <p:sldId id="505" r:id="rId80"/>
    <p:sldId id="506" r:id="rId81"/>
    <p:sldId id="300" r:id="rId82"/>
    <p:sldId id="493" r:id="rId83"/>
    <p:sldId id="494" r:id="rId84"/>
    <p:sldId id="495" r:id="rId85"/>
    <p:sldId id="496" r:id="rId86"/>
    <p:sldId id="301" r:id="rId87"/>
    <p:sldId id="497" r:id="rId88"/>
    <p:sldId id="498" r:id="rId89"/>
    <p:sldId id="499" r:id="rId90"/>
    <p:sldId id="500" r:id="rId91"/>
    <p:sldId id="501" r:id="rId92"/>
    <p:sldId id="264" r:id="rId93"/>
    <p:sldId id="283" r:id="rId94"/>
    <p:sldId id="314" r:id="rId95"/>
    <p:sldId id="511" r:id="rId96"/>
    <p:sldId id="512" r:id="rId97"/>
    <p:sldId id="373" r:id="rId98"/>
    <p:sldId id="374" r:id="rId99"/>
    <p:sldId id="525" r:id="rId100"/>
    <p:sldId id="526" r:id="rId101"/>
    <p:sldId id="527" r:id="rId102"/>
    <p:sldId id="528" r:id="rId103"/>
    <p:sldId id="362" r:id="rId104"/>
    <p:sldId id="461" r:id="rId105"/>
    <p:sldId id="463" r:id="rId106"/>
    <p:sldId id="462" r:id="rId107"/>
    <p:sldId id="464" r:id="rId108"/>
    <p:sldId id="465" r:id="rId109"/>
    <p:sldId id="466" r:id="rId110"/>
    <p:sldId id="467" r:id="rId111"/>
    <p:sldId id="468" r:id="rId112"/>
    <p:sldId id="469" r:id="rId113"/>
    <p:sldId id="375" r:id="rId114"/>
    <p:sldId id="471" r:id="rId115"/>
    <p:sldId id="473" r:id="rId116"/>
    <p:sldId id="475" r:id="rId117"/>
    <p:sldId id="376" r:id="rId118"/>
    <p:sldId id="483" r:id="rId119"/>
    <p:sldId id="489" r:id="rId120"/>
    <p:sldId id="484" r:id="rId121"/>
    <p:sldId id="485" r:id="rId122"/>
    <p:sldId id="377" r:id="rId123"/>
    <p:sldId id="530" r:id="rId124"/>
    <p:sldId id="531" r:id="rId125"/>
    <p:sldId id="529" r:id="rId126"/>
    <p:sldId id="532" r:id="rId127"/>
    <p:sldId id="534"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CD3"/>
    <a:srgbClr val="002966"/>
    <a:srgbClr val="E25D3C"/>
    <a:srgbClr val="DC4405"/>
    <a:srgbClr val="71B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1" autoAdjust="0"/>
    <p:restoredTop sz="94619" autoAdjust="0"/>
  </p:normalViewPr>
  <p:slideViewPr>
    <p:cSldViewPr snapToGrid="0">
      <p:cViewPr varScale="1">
        <p:scale>
          <a:sx n="112" d="100"/>
          <a:sy n="112" d="100"/>
        </p:scale>
        <p:origin x="234" y="9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3008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customXml" Target="../customXml/item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1D77A-147D-4FDD-B64A-D3E92DA4AEAF}" type="datetimeFigureOut">
              <a:rPr lang="en-US" smtClean="0"/>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DC59B-8E0D-407A-BA48-D5EA036AD22D}" type="slidenum">
              <a:rPr lang="en-US" smtClean="0"/>
              <a:t>‹#›</a:t>
            </a:fld>
            <a:endParaRPr lang="en-US"/>
          </a:p>
        </p:txBody>
      </p:sp>
    </p:spTree>
    <p:extLst>
      <p:ext uri="{BB962C8B-B14F-4D97-AF65-F5344CB8AC3E}">
        <p14:creationId xmlns:p14="http://schemas.microsoft.com/office/powerpoint/2010/main" val="245109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B9CD3"/>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rgbClr val="002966"/>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rgbClr val="DC440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US"/>
              <a:t>RCD RADIATION PROTECTION ASSOCIATES</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lvl1pPr>
              <a:defRPr/>
            </a:lvl1pPr>
          </a:lstStyle>
          <a:p>
            <a:r>
              <a:rPr lang="en-US" dirty="0"/>
              <a:t>Renaissance code development, </a:t>
            </a:r>
            <a:r>
              <a:rPr lang="en-US" dirty="0" err="1"/>
              <a:t>llc</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B9CD3"/>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rgbClr val="002966"/>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rgbClr val="DC440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lvl1pPr>
              <a:defRPr>
                <a:solidFill>
                  <a:srgbClr val="002966"/>
                </a:solidFill>
              </a:defRPr>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lvl2pPr>
              <a:buClr>
                <a:srgbClr val="4B9CD3"/>
              </a:buClr>
              <a:defRPr/>
            </a:lvl2pPr>
            <a:lvl3pPr>
              <a:buClr>
                <a:srgbClr val="4B9CD3"/>
              </a:buClr>
              <a:defRPr/>
            </a:lvl3pPr>
            <a:lvl4pPr>
              <a:buClr>
                <a:srgbClr val="4B9CD3"/>
              </a:buClr>
              <a:defRPr/>
            </a:lvl4pPr>
            <a:lvl5pPr>
              <a:buClr>
                <a:srgbClr val="4B9CD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lvl1pPr>
              <a:defRPr>
                <a:solidFill>
                  <a:srgbClr val="002966"/>
                </a:solidFill>
              </a:defRPr>
            </a:lvl1pPr>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lvl1pPr>
              <a:defRPr>
                <a:solidFill>
                  <a:srgbClr val="002966"/>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73642" y="601199"/>
            <a:ext cx="3682723" cy="5815475"/>
          </a:xfrm>
          <a:prstGeom prst="rect">
            <a:avLst/>
          </a:prstGeom>
          <a:solidFill>
            <a:srgbClr val="4B9CD3"/>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DC4405"/>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1020278" y="6452590"/>
            <a:ext cx="6478124" cy="365125"/>
          </a:xfrm>
        </p:spPr>
        <p:txBody>
          <a:bodyPr/>
          <a:lstStyle/>
          <a:p>
            <a:r>
              <a:rPr lang="en-US" dirty="0"/>
              <a:t>Renaissance code development, </a:t>
            </a:r>
            <a:r>
              <a:rPr lang="en-US" dirty="0" err="1"/>
              <a:t>llc</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rgbClr val="002966"/>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solidFill>
                  <a:srgbClr val="4B9CD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899720"/>
            <a:ext cx="11029616" cy="99495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980900" y="6423914"/>
            <a:ext cx="6517501" cy="365125"/>
          </a:xfrm>
          <a:prstGeom prst="rect">
            <a:avLst/>
          </a:prstGeom>
        </p:spPr>
        <p:txBody>
          <a:bodyPr vert="horz" lIns="91440" tIns="45720" rIns="91440" bIns="45720" rtlCol="0" anchor="ctr"/>
          <a:lstStyle>
            <a:lvl1pPr algn="l">
              <a:defRPr sz="1050" cap="all">
                <a:solidFill>
                  <a:srgbClr val="DC4405"/>
                </a:solidFill>
              </a:defRPr>
            </a:lvl1pPr>
          </a:lstStyle>
          <a:p>
            <a:r>
              <a:rPr lang="en-US" dirty="0"/>
              <a:t>Renaissance code development, </a:t>
            </a:r>
            <a:r>
              <a:rPr lang="en-US" dirty="0" err="1"/>
              <a:t>llc</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1050">
                <a:solidFill>
                  <a:srgbClr val="DC4405"/>
                </a:solidFill>
              </a:defRPr>
            </a:lvl1pPr>
          </a:lstStyle>
          <a:p>
            <a:fld id="{3A98EE3D-8CD1-4C3F-BD1C-C98C9596463C}" type="slidenum">
              <a:rPr lang="en-US" smtClean="0"/>
              <a:pPr/>
              <a:t>‹#›</a:t>
            </a:fld>
            <a:endParaRPr lang="en-US" dirty="0"/>
          </a:p>
        </p:txBody>
      </p:sp>
      <p:sp>
        <p:nvSpPr>
          <p:cNvPr id="9" name="Rectangle 8"/>
          <p:cNvSpPr/>
          <p:nvPr/>
        </p:nvSpPr>
        <p:spPr>
          <a:xfrm>
            <a:off x="446534" y="457200"/>
            <a:ext cx="3703320" cy="412751"/>
          </a:xfrm>
          <a:prstGeom prst="rect">
            <a:avLst/>
          </a:prstGeom>
          <a:solidFill>
            <a:srgbClr val="002966"/>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402568"/>
          </a:xfrm>
          <a:prstGeom prst="rect">
            <a:avLst/>
          </a:prstGeom>
          <a:solidFill>
            <a:srgbClr val="4B9CD3"/>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397296"/>
          </a:xfrm>
          <a:prstGeom prst="rect">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A close up of a logo&#10;&#10;Description automatically generated">
            <a:extLst>
              <a:ext uri="{FF2B5EF4-FFF2-40B4-BE49-F238E27FC236}">
                <a16:creationId xmlns:a16="http://schemas.microsoft.com/office/drawing/2014/main" id="{0E69F541-B7B0-420E-BF1E-8D9A8D793D0C}"/>
              </a:ext>
            </a:extLst>
          </p:cNvPr>
          <p:cNvPicPr>
            <a:picLocks noChangeAspect="1"/>
          </p:cNvPicPr>
          <p:nvPr userDrawn="1"/>
        </p:nvPicPr>
        <p:blipFill>
          <a:blip r:embed="rId11"/>
          <a:stretch>
            <a:fillRect/>
          </a:stretch>
        </p:blipFill>
        <p:spPr>
          <a:xfrm>
            <a:off x="644090" y="6449342"/>
            <a:ext cx="336811" cy="314267"/>
          </a:xfrm>
          <a:prstGeom prst="rect">
            <a:avLst/>
          </a:prstGeom>
        </p:spPr>
      </p:pic>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457200" rtl="0" eaLnBrk="1" latinLnBrk="0" hangingPunct="1">
        <a:lnSpc>
          <a:spcPct val="100000"/>
        </a:lnSpc>
        <a:spcBef>
          <a:spcPct val="0"/>
        </a:spcBef>
        <a:buNone/>
        <a:defRPr sz="2800" b="0" kern="1200" cap="all">
          <a:solidFill>
            <a:srgbClr val="00296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rgbClr val="4B9CD3"/>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0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0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0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0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11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116.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11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9.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2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media/image32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hep.umn.edu/cdms/geant4benchmark/050712/pic/elastic.PNG" TargetMode="External"/><Relationship Id="rId2" Type="http://schemas.openxmlformats.org/officeDocument/2006/relationships/image" Target="../media/image490.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hep.umn.edu/cdms/geant4benchmark/050712/pic/inelastic.PNG" TargetMode="Externa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82.xml.rels><?xml version="1.0" encoding="UTF-8" standalone="yes"?>
<Relationships xmlns="http://schemas.openxmlformats.org/package/2006/relationships"><Relationship Id="rId3" Type="http://schemas.openxmlformats.org/officeDocument/2006/relationships/image" Target="../media/image1110.png"/><Relationship Id="rId2" Type="http://schemas.openxmlformats.org/officeDocument/2006/relationships/image" Target="../media/image520.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670.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72723" y="2050991"/>
            <a:ext cx="3202016" cy="2998088"/>
          </a:xfrm>
        </p:spPr>
        <p:txBody>
          <a:bodyPr anchor="ctr">
            <a:normAutofit/>
          </a:bodyPr>
          <a:lstStyle/>
          <a:p>
            <a:br>
              <a:rPr lang="en-US" sz="3200" dirty="0">
                <a:solidFill>
                  <a:srgbClr val="FFFFFF"/>
                </a:solidFill>
              </a:rPr>
            </a:br>
            <a:br>
              <a:rPr lang="en-US" sz="3200" dirty="0">
                <a:solidFill>
                  <a:srgbClr val="FFFFFF"/>
                </a:solidFill>
              </a:rPr>
            </a:br>
            <a:r>
              <a:rPr lang="en-US" sz="3200" dirty="0">
                <a:solidFill>
                  <a:schemeClr val="bg1"/>
                </a:solidFill>
              </a:rPr>
              <a:t>An overview of theory and execution</a:t>
            </a:r>
            <a:endParaRPr lang="en-US" sz="2800" dirty="0">
              <a:solidFill>
                <a:schemeClr val="bg1"/>
              </a:solidFill>
            </a:endParaRP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2723" y="5545331"/>
            <a:ext cx="3202016" cy="649222"/>
          </a:xfrm>
          <a:noFill/>
        </p:spPr>
        <p:txBody>
          <a:bodyPr anchor="ctr">
            <a:normAutofit fontScale="85000" lnSpcReduction="20000"/>
          </a:bodyPr>
          <a:lstStyle/>
          <a:p>
            <a:r>
              <a:rPr lang="en-US" sz="1800" dirty="0">
                <a:solidFill>
                  <a:srgbClr val="FFFFFF">
                    <a:alpha val="75000"/>
                  </a:srgbClr>
                </a:solidFill>
              </a:rPr>
              <a:t>David M. Hamby, </a:t>
            </a:r>
            <a:r>
              <a:rPr lang="en-US" sz="1800" dirty="0" err="1">
                <a:solidFill>
                  <a:srgbClr val="FFFFFF">
                    <a:alpha val="75000"/>
                  </a:srgbClr>
                </a:solidFill>
              </a:rPr>
              <a:t>p</a:t>
            </a:r>
            <a:r>
              <a:rPr lang="en-US" sz="1800" cap="none" dirty="0" err="1">
                <a:solidFill>
                  <a:srgbClr val="FFFFFF">
                    <a:alpha val="75000"/>
                  </a:srgbClr>
                </a:solidFill>
              </a:rPr>
              <a:t>h</a:t>
            </a:r>
            <a:r>
              <a:rPr lang="en-US" sz="1800" dirty="0" err="1">
                <a:solidFill>
                  <a:srgbClr val="FFFFFF">
                    <a:alpha val="75000"/>
                  </a:srgbClr>
                </a:solidFill>
              </a:rPr>
              <a:t>d</a:t>
            </a:r>
            <a:endParaRPr lang="en-US" sz="1800" dirty="0">
              <a:solidFill>
                <a:srgbClr val="FFFFFF">
                  <a:alpha val="75000"/>
                </a:srgbClr>
              </a:solidFill>
            </a:endParaRPr>
          </a:p>
          <a:p>
            <a:r>
              <a:rPr lang="en-US" sz="1800" cap="none" dirty="0">
                <a:solidFill>
                  <a:srgbClr val="FFFFFF">
                    <a:alpha val="75000"/>
                  </a:srgbClr>
                </a:solidFill>
              </a:rPr>
              <a:t>April 6, 2022</a:t>
            </a:r>
          </a:p>
        </p:txBody>
      </p:sp>
      <p:sp>
        <p:nvSpPr>
          <p:cNvPr id="8" name="TextBox 7">
            <a:extLst>
              <a:ext uri="{FF2B5EF4-FFF2-40B4-BE49-F238E27FC236}">
                <a16:creationId xmlns:a16="http://schemas.microsoft.com/office/drawing/2014/main" id="{361D2031-9727-4617-B44E-CEF7FA17383D}"/>
              </a:ext>
            </a:extLst>
          </p:cNvPr>
          <p:cNvSpPr txBox="1"/>
          <p:nvPr/>
        </p:nvSpPr>
        <p:spPr>
          <a:xfrm>
            <a:off x="8372723" y="2626769"/>
            <a:ext cx="2187778" cy="646331"/>
          </a:xfrm>
          <a:prstGeom prst="rect">
            <a:avLst/>
          </a:prstGeom>
          <a:solidFill>
            <a:schemeClr val="accent1">
              <a:lumMod val="20000"/>
              <a:lumOff val="80000"/>
            </a:schemeClr>
          </a:solidFill>
          <a:ln>
            <a:solidFill>
              <a:srgbClr val="4B9CD3"/>
            </a:solidFill>
          </a:ln>
        </p:spPr>
        <p:txBody>
          <a:bodyPr wrap="none" rtlCol="0">
            <a:spAutoFit/>
          </a:bodyPr>
          <a:lstStyle/>
          <a:p>
            <a:r>
              <a:rPr lang="en-US" sz="3600" b="1" dirty="0">
                <a:solidFill>
                  <a:srgbClr val="4B9CD3"/>
                </a:solidFill>
              </a:rPr>
              <a:t>VARSKIN</a:t>
            </a:r>
            <a:r>
              <a:rPr lang="en-US" sz="3600" b="1" i="1" dirty="0">
                <a:ln w="22225">
                  <a:solidFill>
                    <a:srgbClr val="DC4405"/>
                  </a:solidFill>
                  <a:prstDash val="solid"/>
                </a:ln>
                <a:solidFill>
                  <a:srgbClr val="DC4405"/>
                </a:solidFill>
              </a:rPr>
              <a:t>+</a:t>
            </a:r>
            <a:endParaRPr lang="en-US" sz="3600" i="1" dirty="0">
              <a:ln w="22225">
                <a:solidFill>
                  <a:srgbClr val="DC4405"/>
                </a:solidFill>
                <a:prstDash val="solid"/>
              </a:ln>
              <a:solidFill>
                <a:srgbClr val="DC4405"/>
              </a:solidFill>
            </a:endParaRPr>
          </a:p>
        </p:txBody>
      </p:sp>
      <p:pic>
        <p:nvPicPr>
          <p:cNvPr id="6" name="Picture 5">
            <a:extLst>
              <a:ext uri="{FF2B5EF4-FFF2-40B4-BE49-F238E27FC236}">
                <a16:creationId xmlns:a16="http://schemas.microsoft.com/office/drawing/2014/main" id="{C77B8703-60FC-4E97-9641-74B1D7E96EA4}"/>
              </a:ext>
            </a:extLst>
          </p:cNvPr>
          <p:cNvPicPr>
            <a:picLocks noChangeAspect="1"/>
          </p:cNvPicPr>
          <p:nvPr/>
        </p:nvPicPr>
        <p:blipFill>
          <a:blip r:embed="rId2"/>
          <a:stretch>
            <a:fillRect/>
          </a:stretch>
        </p:blipFill>
        <p:spPr>
          <a:xfrm>
            <a:off x="1372134" y="110845"/>
            <a:ext cx="5199582" cy="6636309"/>
          </a:xfrm>
          <a:prstGeom prst="rect">
            <a:avLst/>
          </a:prstGeom>
        </p:spPr>
      </p:pic>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ABB2-4E41-45D7-9D1C-82A8088EC383}"/>
              </a:ext>
            </a:extLst>
          </p:cNvPr>
          <p:cNvSpPr>
            <a:spLocks noGrp="1"/>
          </p:cNvSpPr>
          <p:nvPr>
            <p:ph type="title"/>
          </p:nvPr>
        </p:nvSpPr>
        <p:spPr/>
        <p:txBody>
          <a:bodyPr/>
          <a:lstStyle/>
          <a:p>
            <a:r>
              <a:rPr lang="en-US" dirty="0"/>
              <a:t>Fundamentals: photon interactions</a:t>
            </a:r>
          </a:p>
        </p:txBody>
      </p:sp>
      <p:sp>
        <p:nvSpPr>
          <p:cNvPr id="3" name="Content Placeholder 2">
            <a:extLst>
              <a:ext uri="{FF2B5EF4-FFF2-40B4-BE49-F238E27FC236}">
                <a16:creationId xmlns:a16="http://schemas.microsoft.com/office/drawing/2014/main" id="{85E40070-1F47-474E-ADE8-83DD668EC537}"/>
              </a:ext>
            </a:extLst>
          </p:cNvPr>
          <p:cNvSpPr>
            <a:spLocks noGrp="1"/>
          </p:cNvSpPr>
          <p:nvPr>
            <p:ph idx="1"/>
          </p:nvPr>
        </p:nvSpPr>
        <p:spPr>
          <a:xfrm>
            <a:off x="581193" y="2024911"/>
            <a:ext cx="11029615" cy="4264968"/>
          </a:xfrm>
        </p:spPr>
        <p:txBody>
          <a:bodyPr anchor="t">
            <a:normAutofit/>
          </a:bodyPr>
          <a:lstStyle/>
          <a:p>
            <a:r>
              <a:rPr lang="en-US" sz="1600" dirty="0"/>
              <a:t>Photon interactions are random events, yet quantifiable</a:t>
            </a:r>
          </a:p>
          <a:p>
            <a:r>
              <a:rPr lang="en-US" sz="1600" dirty="0"/>
              <a:t>Photons generally interact with orbital electrons</a:t>
            </a:r>
          </a:p>
          <a:p>
            <a:r>
              <a:rPr lang="en-US" sz="1600" dirty="0"/>
              <a:t>Interaction probability is governed by:</a:t>
            </a:r>
          </a:p>
          <a:p>
            <a:pPr lvl="1"/>
            <a:r>
              <a:rPr lang="en-US" dirty="0"/>
              <a:t>absorbing material (Z, electron density)</a:t>
            </a:r>
          </a:p>
          <a:p>
            <a:pPr lvl="1"/>
            <a:r>
              <a:rPr lang="en-US" dirty="0"/>
              <a:t>photon energy (E)</a:t>
            </a:r>
          </a:p>
          <a:p>
            <a:r>
              <a:rPr lang="en-US" sz="1600" dirty="0"/>
              <a:t>… and is described by an interaction coefficient</a:t>
            </a:r>
          </a:p>
          <a:p>
            <a:r>
              <a:rPr lang="en-US" sz="1600" dirty="0"/>
              <a:t>Principal mechanisms of interaction include (by increasing energy):</a:t>
            </a:r>
          </a:p>
          <a:p>
            <a:pPr lvl="1"/>
            <a:r>
              <a:rPr lang="en-US" dirty="0"/>
              <a:t>Thomson/Rayleigh scatter (no E transfer)</a:t>
            </a:r>
          </a:p>
          <a:p>
            <a:pPr lvl="1"/>
            <a:r>
              <a:rPr lang="en-US" dirty="0"/>
              <a:t>photoelectric</a:t>
            </a:r>
          </a:p>
          <a:p>
            <a:pPr lvl="1"/>
            <a:r>
              <a:rPr lang="en-US" dirty="0"/>
              <a:t>Compton scatter</a:t>
            </a:r>
          </a:p>
          <a:p>
            <a:pPr lvl="1"/>
            <a:r>
              <a:rPr lang="en-US" dirty="0"/>
              <a:t>pair production</a:t>
            </a:r>
          </a:p>
          <a:p>
            <a:pPr lvl="1"/>
            <a:r>
              <a:rPr lang="en-US" dirty="0"/>
              <a:t>photo-disintegration (very high E)</a:t>
            </a:r>
          </a:p>
        </p:txBody>
      </p:sp>
      <p:sp>
        <p:nvSpPr>
          <p:cNvPr id="5" name="Footer Placeholder 4">
            <a:extLst>
              <a:ext uri="{FF2B5EF4-FFF2-40B4-BE49-F238E27FC236}">
                <a16:creationId xmlns:a16="http://schemas.microsoft.com/office/drawing/2014/main" id="{7B446548-8324-41FE-AB1F-AA461DF1E90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F19B0835-44DE-4431-B4F9-FAB289842220}"/>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7" name="TextBox 6">
            <a:extLst>
              <a:ext uri="{FF2B5EF4-FFF2-40B4-BE49-F238E27FC236}">
                <a16:creationId xmlns:a16="http://schemas.microsoft.com/office/drawing/2014/main" id="{AD49DB7A-70E7-442F-BE00-94FE741A080F}"/>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11517109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6187-C203-46A0-BE28-9E63752E88DB}"/>
              </a:ext>
            </a:extLst>
          </p:cNvPr>
          <p:cNvSpPr>
            <a:spLocks noGrp="1"/>
          </p:cNvSpPr>
          <p:nvPr>
            <p:ph type="title"/>
          </p:nvPr>
        </p:nvSpPr>
        <p:spPr/>
        <p:txBody>
          <a:bodyPr/>
          <a:lstStyle/>
          <a:p>
            <a:r>
              <a:rPr lang="en-US" dirty="0" err="1"/>
              <a:t>eyedose</a:t>
            </a:r>
            <a:endParaRPr lang="en-US" dirty="0"/>
          </a:p>
        </p:txBody>
      </p:sp>
      <p:sp>
        <p:nvSpPr>
          <p:cNvPr id="5" name="Footer Placeholder 4">
            <a:extLst>
              <a:ext uri="{FF2B5EF4-FFF2-40B4-BE49-F238E27FC236}">
                <a16:creationId xmlns:a16="http://schemas.microsoft.com/office/drawing/2014/main" id="{C7EF1C32-244B-4F0A-BC9C-DD2667C3AA99}"/>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085DAD37-2E5E-4DAE-9FD9-7E11560BD705}"/>
              </a:ext>
            </a:extLst>
          </p:cNvPr>
          <p:cNvSpPr>
            <a:spLocks noGrp="1"/>
          </p:cNvSpPr>
          <p:nvPr>
            <p:ph type="sldNum" sz="quarter" idx="12"/>
          </p:nvPr>
        </p:nvSpPr>
        <p:spPr/>
        <p:txBody>
          <a:bodyPr/>
          <a:lstStyle/>
          <a:p>
            <a:fld id="{3A98EE3D-8CD1-4C3F-BD1C-C98C9596463C}" type="slidenum">
              <a:rPr lang="en-US" smtClean="0"/>
              <a:t>100</a:t>
            </a:fld>
            <a:endParaRPr lang="en-US" dirty="0"/>
          </a:p>
        </p:txBody>
      </p:sp>
      <p:pic>
        <p:nvPicPr>
          <p:cNvPr id="10" name="Picture 9">
            <a:extLst>
              <a:ext uri="{FF2B5EF4-FFF2-40B4-BE49-F238E27FC236}">
                <a16:creationId xmlns:a16="http://schemas.microsoft.com/office/drawing/2014/main" id="{FE7A6642-D5F9-43B3-A08D-D608A6B85ECA}"/>
              </a:ext>
            </a:extLst>
          </p:cNvPr>
          <p:cNvPicPr>
            <a:picLocks noChangeAspect="1"/>
          </p:cNvPicPr>
          <p:nvPr/>
        </p:nvPicPr>
        <p:blipFill>
          <a:blip r:embed="rId2"/>
          <a:stretch>
            <a:fillRect/>
          </a:stretch>
        </p:blipFill>
        <p:spPr>
          <a:xfrm>
            <a:off x="4407520" y="1008404"/>
            <a:ext cx="4934116" cy="5533402"/>
          </a:xfrm>
          <a:prstGeom prst="rect">
            <a:avLst/>
          </a:prstGeom>
        </p:spPr>
      </p:pic>
      <p:sp>
        <p:nvSpPr>
          <p:cNvPr id="11" name="TextBox 10">
            <a:extLst>
              <a:ext uri="{FF2B5EF4-FFF2-40B4-BE49-F238E27FC236}">
                <a16:creationId xmlns:a16="http://schemas.microsoft.com/office/drawing/2014/main" id="{B5C12CAF-43D2-4190-9314-9EF5EEC2780F}"/>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2186416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6DA1-52B9-49FD-880B-6D8BD457F8F3}"/>
              </a:ext>
            </a:extLst>
          </p:cNvPr>
          <p:cNvSpPr>
            <a:spLocks noGrp="1"/>
          </p:cNvSpPr>
          <p:nvPr>
            <p:ph type="title"/>
          </p:nvPr>
        </p:nvSpPr>
        <p:spPr>
          <a:xfrm>
            <a:off x="581192" y="702156"/>
            <a:ext cx="11029616" cy="1025976"/>
          </a:xfrm>
        </p:spPr>
        <p:txBody>
          <a:bodyPr/>
          <a:lstStyle/>
          <a:p>
            <a:r>
              <a:rPr lang="en-US" dirty="0"/>
              <a:t>outline</a:t>
            </a:r>
          </a:p>
        </p:txBody>
      </p:sp>
      <p:sp>
        <p:nvSpPr>
          <p:cNvPr id="3" name="Content Placeholder 2">
            <a:extLst>
              <a:ext uri="{FF2B5EF4-FFF2-40B4-BE49-F238E27FC236}">
                <a16:creationId xmlns:a16="http://schemas.microsoft.com/office/drawing/2014/main" id="{4AE211F9-15B5-4F1E-B573-12B43CF3EDFD}"/>
              </a:ext>
            </a:extLst>
          </p:cNvPr>
          <p:cNvSpPr>
            <a:spLocks noGrp="1"/>
          </p:cNvSpPr>
          <p:nvPr>
            <p:ph idx="1"/>
          </p:nvPr>
        </p:nvSpPr>
        <p:spPr>
          <a:xfrm>
            <a:off x="581192" y="2055639"/>
            <a:ext cx="5777663" cy="3686148"/>
          </a:xfrm>
        </p:spPr>
        <p:txBody>
          <a:bodyPr>
            <a:normAutofit fontScale="92500" lnSpcReduction="20000"/>
          </a:bodyPr>
          <a:lstStyle/>
          <a:p>
            <a:r>
              <a:rPr lang="en-US" sz="2000" dirty="0"/>
              <a:t>Regulatory Basis</a:t>
            </a:r>
          </a:p>
          <a:p>
            <a:r>
              <a:rPr lang="en-US" sz="2000" dirty="0"/>
              <a:t>Early estimates with VARSKIN</a:t>
            </a:r>
          </a:p>
          <a:p>
            <a:r>
              <a:rPr lang="en-US" sz="2000" dirty="0"/>
              <a:t>Basic Structure</a:t>
            </a:r>
          </a:p>
          <a:p>
            <a:pPr lvl="1"/>
            <a:r>
              <a:rPr lang="en-US" sz="1600" dirty="0"/>
              <a:t>photons</a:t>
            </a:r>
          </a:p>
          <a:p>
            <a:pPr lvl="1"/>
            <a:r>
              <a:rPr lang="en-US" sz="1600" dirty="0"/>
              <a:t>electrons</a:t>
            </a:r>
          </a:p>
          <a:p>
            <a:pPr lvl="1"/>
            <a:r>
              <a:rPr lang="en-US" sz="1600" dirty="0"/>
              <a:t>protective glasses</a:t>
            </a:r>
          </a:p>
          <a:p>
            <a:pPr lvl="1"/>
            <a:r>
              <a:rPr lang="en-US" sz="1600" dirty="0"/>
              <a:t>off-axis corrections</a:t>
            </a:r>
          </a:p>
          <a:p>
            <a:r>
              <a:rPr lang="en-US" sz="2000" dirty="0" err="1"/>
              <a:t>V&amp;V</a:t>
            </a:r>
            <a:endParaRPr lang="en-US" sz="2000" dirty="0"/>
          </a:p>
          <a:p>
            <a:r>
              <a:rPr lang="en-US" sz="2000" dirty="0"/>
              <a:t>Limitations</a:t>
            </a:r>
          </a:p>
          <a:p>
            <a:r>
              <a:rPr lang="en-US" sz="2000" dirty="0"/>
              <a:t>Examples</a:t>
            </a:r>
          </a:p>
        </p:txBody>
      </p:sp>
      <p:sp>
        <p:nvSpPr>
          <p:cNvPr id="5" name="Footer Placeholder 4">
            <a:extLst>
              <a:ext uri="{FF2B5EF4-FFF2-40B4-BE49-F238E27FC236}">
                <a16:creationId xmlns:a16="http://schemas.microsoft.com/office/drawing/2014/main" id="{7A0344BD-D31C-4AA5-BD5F-51152418EF58}"/>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8D16FA90-4534-4947-A702-FCB546BACB08}"/>
              </a:ext>
            </a:extLst>
          </p:cNvPr>
          <p:cNvSpPr>
            <a:spLocks noGrp="1"/>
          </p:cNvSpPr>
          <p:nvPr>
            <p:ph type="sldNum" sz="quarter" idx="12"/>
          </p:nvPr>
        </p:nvSpPr>
        <p:spPr/>
        <p:txBody>
          <a:bodyPr/>
          <a:lstStyle/>
          <a:p>
            <a:fld id="{3A98EE3D-8CD1-4C3F-BD1C-C98C9596463C}" type="slidenum">
              <a:rPr lang="en-US" smtClean="0"/>
              <a:t>101</a:t>
            </a:fld>
            <a:endParaRPr lang="en-US" dirty="0"/>
          </a:p>
        </p:txBody>
      </p:sp>
      <p:pic>
        <p:nvPicPr>
          <p:cNvPr id="8" name="Picture 7">
            <a:extLst>
              <a:ext uri="{FF2B5EF4-FFF2-40B4-BE49-F238E27FC236}">
                <a16:creationId xmlns:a16="http://schemas.microsoft.com/office/drawing/2014/main" id="{E433DCAD-7626-4657-98A0-87DE4C50779A}"/>
              </a:ext>
            </a:extLst>
          </p:cNvPr>
          <p:cNvPicPr>
            <a:picLocks noChangeAspect="1"/>
          </p:cNvPicPr>
          <p:nvPr/>
        </p:nvPicPr>
        <p:blipFill>
          <a:blip r:embed="rId2"/>
          <a:stretch>
            <a:fillRect/>
          </a:stretch>
        </p:blipFill>
        <p:spPr>
          <a:xfrm>
            <a:off x="5867222" y="1588900"/>
            <a:ext cx="3619500" cy="4619625"/>
          </a:xfrm>
          <a:prstGeom prst="rect">
            <a:avLst/>
          </a:prstGeom>
        </p:spPr>
      </p:pic>
      <p:sp>
        <p:nvSpPr>
          <p:cNvPr id="10" name="TextBox 9">
            <a:extLst>
              <a:ext uri="{FF2B5EF4-FFF2-40B4-BE49-F238E27FC236}">
                <a16:creationId xmlns:a16="http://schemas.microsoft.com/office/drawing/2014/main" id="{7334E384-08F3-47FF-86E2-8E1687084049}"/>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36556148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A9D3-6938-4FE3-BD54-6371F9260046}"/>
              </a:ext>
            </a:extLst>
          </p:cNvPr>
          <p:cNvSpPr>
            <a:spLocks noGrp="1"/>
          </p:cNvSpPr>
          <p:nvPr>
            <p:ph type="title"/>
          </p:nvPr>
        </p:nvSpPr>
        <p:spPr/>
        <p:txBody>
          <a:bodyPr/>
          <a:lstStyle/>
          <a:p>
            <a:r>
              <a:rPr lang="en-US" dirty="0"/>
              <a:t>Sensitivity by Structure</a:t>
            </a:r>
          </a:p>
        </p:txBody>
      </p:sp>
      <p:sp>
        <p:nvSpPr>
          <p:cNvPr id="3" name="Content Placeholder 2">
            <a:extLst>
              <a:ext uri="{FF2B5EF4-FFF2-40B4-BE49-F238E27FC236}">
                <a16:creationId xmlns:a16="http://schemas.microsoft.com/office/drawing/2014/main" id="{2FB34AF6-86AE-4B50-A18D-CBC5628B3587}"/>
              </a:ext>
            </a:extLst>
          </p:cNvPr>
          <p:cNvSpPr>
            <a:spLocks noGrp="1"/>
          </p:cNvSpPr>
          <p:nvPr>
            <p:ph idx="1"/>
          </p:nvPr>
        </p:nvSpPr>
        <p:spPr>
          <a:xfrm>
            <a:off x="581192" y="2167032"/>
            <a:ext cx="6776737" cy="3634486"/>
          </a:xfrm>
        </p:spPr>
        <p:txBody>
          <a:bodyPr>
            <a:normAutofit/>
          </a:bodyPr>
          <a:lstStyle/>
          <a:p>
            <a:r>
              <a:rPr lang="en-US" sz="2000" dirty="0"/>
              <a:t>In order of decreasing sensitivity (</a:t>
            </a:r>
            <a:r>
              <a:rPr lang="en-US" sz="2000" dirty="0" err="1"/>
              <a:t>Rohrschneider</a:t>
            </a:r>
            <a:r>
              <a:rPr lang="en-US" sz="2000" dirty="0"/>
              <a:t>, 1929)</a:t>
            </a:r>
          </a:p>
          <a:p>
            <a:pPr lvl="1"/>
            <a:r>
              <a:rPr lang="en-US" sz="1800" dirty="0"/>
              <a:t>Lens</a:t>
            </a:r>
          </a:p>
          <a:p>
            <a:pPr lvl="1"/>
            <a:r>
              <a:rPr lang="en-US" sz="1800" dirty="0"/>
              <a:t>Conjunctiva</a:t>
            </a:r>
          </a:p>
          <a:p>
            <a:pPr lvl="1"/>
            <a:r>
              <a:rPr lang="en-US" sz="1800" dirty="0"/>
              <a:t>Cornea</a:t>
            </a:r>
          </a:p>
          <a:p>
            <a:pPr lvl="1"/>
            <a:r>
              <a:rPr lang="en-US" sz="1800" dirty="0"/>
              <a:t>Uvea</a:t>
            </a:r>
          </a:p>
          <a:p>
            <a:pPr lvl="1"/>
            <a:r>
              <a:rPr lang="en-US" sz="1800" dirty="0"/>
              <a:t>Retina</a:t>
            </a:r>
          </a:p>
          <a:p>
            <a:pPr lvl="1"/>
            <a:r>
              <a:rPr lang="en-US" sz="1800" dirty="0"/>
              <a:t>Optic Nerve</a:t>
            </a:r>
          </a:p>
          <a:p>
            <a:r>
              <a:rPr lang="en-US" sz="2000" dirty="0"/>
              <a:t>Assumption:  Protect the lens and protect the eye</a:t>
            </a:r>
          </a:p>
          <a:p>
            <a:endParaRPr lang="en-US" sz="2000" dirty="0"/>
          </a:p>
        </p:txBody>
      </p:sp>
      <p:sp>
        <p:nvSpPr>
          <p:cNvPr id="5" name="Footer Placeholder 4">
            <a:extLst>
              <a:ext uri="{FF2B5EF4-FFF2-40B4-BE49-F238E27FC236}">
                <a16:creationId xmlns:a16="http://schemas.microsoft.com/office/drawing/2014/main" id="{D349F524-AB38-4D1C-AF1C-D69341E4DFFC}"/>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0B22923D-41D2-4600-B8E7-5FC562B1FC2B}"/>
              </a:ext>
            </a:extLst>
          </p:cNvPr>
          <p:cNvSpPr>
            <a:spLocks noGrp="1"/>
          </p:cNvSpPr>
          <p:nvPr>
            <p:ph type="sldNum" sz="quarter" idx="12"/>
          </p:nvPr>
        </p:nvSpPr>
        <p:spPr/>
        <p:txBody>
          <a:bodyPr/>
          <a:lstStyle/>
          <a:p>
            <a:fld id="{3A98EE3D-8CD1-4C3F-BD1C-C98C9596463C}" type="slidenum">
              <a:rPr lang="en-US" smtClean="0"/>
              <a:t>102</a:t>
            </a:fld>
            <a:endParaRPr lang="en-US" dirty="0"/>
          </a:p>
        </p:txBody>
      </p:sp>
      <p:pic>
        <p:nvPicPr>
          <p:cNvPr id="7" name="Content Placeholder 4">
            <a:extLst>
              <a:ext uri="{FF2B5EF4-FFF2-40B4-BE49-F238E27FC236}">
                <a16:creationId xmlns:a16="http://schemas.microsoft.com/office/drawing/2014/main" id="{5D226673-136B-4B5E-815F-138723BCEB0D}"/>
              </a:ext>
            </a:extLst>
          </p:cNvPr>
          <p:cNvPicPr>
            <a:picLocks/>
          </p:cNvPicPr>
          <p:nvPr/>
        </p:nvPicPr>
        <p:blipFill>
          <a:blip r:embed="rId2"/>
          <a:stretch>
            <a:fillRect/>
          </a:stretch>
        </p:blipFill>
        <p:spPr>
          <a:xfrm>
            <a:off x="6522355" y="2469148"/>
            <a:ext cx="5294376" cy="4023360"/>
          </a:xfrm>
          <a:prstGeom prst="rect">
            <a:avLst/>
          </a:prstGeom>
        </p:spPr>
      </p:pic>
      <p:sp>
        <p:nvSpPr>
          <p:cNvPr id="8" name="TextBox 7">
            <a:extLst>
              <a:ext uri="{FF2B5EF4-FFF2-40B4-BE49-F238E27FC236}">
                <a16:creationId xmlns:a16="http://schemas.microsoft.com/office/drawing/2014/main" id="{BCE56D4D-8116-4C32-AC7F-FDCF9AF1153F}"/>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953295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0531D-8FD7-4407-B0AA-674BF97FA7E2}"/>
              </a:ext>
            </a:extLst>
          </p:cNvPr>
          <p:cNvSpPr>
            <a:spLocks noGrp="1"/>
          </p:cNvSpPr>
          <p:nvPr>
            <p:ph type="title"/>
          </p:nvPr>
        </p:nvSpPr>
        <p:spPr/>
        <p:txBody>
          <a:bodyPr/>
          <a:lstStyle/>
          <a:p>
            <a:r>
              <a:rPr lang="en-US" dirty="0"/>
              <a:t>Regulatory basis for </a:t>
            </a:r>
            <a:r>
              <a:rPr lang="en-US" dirty="0" err="1"/>
              <a:t>eyedose</a:t>
            </a:r>
            <a:endParaRPr lang="en-US" dirty="0"/>
          </a:p>
        </p:txBody>
      </p:sp>
      <p:sp>
        <p:nvSpPr>
          <p:cNvPr id="3" name="Content Placeholder 2">
            <a:extLst>
              <a:ext uri="{FF2B5EF4-FFF2-40B4-BE49-F238E27FC236}">
                <a16:creationId xmlns:a16="http://schemas.microsoft.com/office/drawing/2014/main" id="{297BAD2F-F536-4449-8F45-D810289E73C5}"/>
              </a:ext>
            </a:extLst>
          </p:cNvPr>
          <p:cNvSpPr>
            <a:spLocks noGrp="1"/>
          </p:cNvSpPr>
          <p:nvPr>
            <p:ph idx="1"/>
          </p:nvPr>
        </p:nvSpPr>
        <p:spPr/>
        <p:txBody>
          <a:bodyPr anchor="t">
            <a:normAutofit fontScale="92500"/>
          </a:bodyPr>
          <a:lstStyle/>
          <a:p>
            <a:r>
              <a:rPr lang="en-US" sz="2200" dirty="0"/>
              <a:t>In the United States from 10 CFR 20.1201 (1991):</a:t>
            </a:r>
          </a:p>
          <a:p>
            <a:pPr lvl="1"/>
            <a:r>
              <a:rPr lang="en-US" sz="1700" dirty="0"/>
              <a:t>150 mSv/</a:t>
            </a:r>
            <a:r>
              <a:rPr lang="en-US" sz="1700" dirty="0" err="1"/>
              <a:t>yr</a:t>
            </a:r>
            <a:r>
              <a:rPr lang="en-US" sz="1700" dirty="0"/>
              <a:t> </a:t>
            </a:r>
          </a:p>
          <a:p>
            <a:pPr marL="324000" lvl="1" indent="0">
              <a:buNone/>
            </a:pPr>
            <a:endParaRPr lang="en-US" sz="2200" dirty="0"/>
          </a:p>
          <a:p>
            <a:r>
              <a:rPr lang="en-US" sz="2200" dirty="0"/>
              <a:t>Internationally from ICRP 118 (2012):</a:t>
            </a:r>
          </a:p>
          <a:p>
            <a:pPr lvl="1"/>
            <a:r>
              <a:rPr lang="en-US" sz="1700" dirty="0"/>
              <a:t>20 mSv/</a:t>
            </a:r>
            <a:r>
              <a:rPr lang="en-US" sz="1700" dirty="0" err="1"/>
              <a:t>yr</a:t>
            </a:r>
            <a:r>
              <a:rPr lang="en-US" sz="1700" dirty="0"/>
              <a:t> averaged over 5 consecutive years, not to exceed 50 mSv in any single year</a:t>
            </a:r>
          </a:p>
          <a:p>
            <a:pPr lvl="1"/>
            <a:endParaRPr lang="en-US" sz="2200" dirty="0"/>
          </a:p>
          <a:p>
            <a:r>
              <a:rPr lang="en-US" sz="2200" dirty="0"/>
              <a:t>Many nations adopted the ICRP recommendations, causing a renewed interest in eye dosimetry</a:t>
            </a:r>
          </a:p>
          <a:p>
            <a:pPr lvl="1"/>
            <a:r>
              <a:rPr lang="en-US" sz="1700" dirty="0"/>
              <a:t>some RAMP users wanted to use the VARSKIN code to estimate eye dose</a:t>
            </a:r>
          </a:p>
          <a:p>
            <a:pPr marL="324000" lvl="1" indent="0">
              <a:buNone/>
            </a:pPr>
            <a:endParaRPr lang="en-US" sz="1800" dirty="0"/>
          </a:p>
        </p:txBody>
      </p:sp>
      <p:sp>
        <p:nvSpPr>
          <p:cNvPr id="5" name="Footer Placeholder 4">
            <a:extLst>
              <a:ext uri="{FF2B5EF4-FFF2-40B4-BE49-F238E27FC236}">
                <a16:creationId xmlns:a16="http://schemas.microsoft.com/office/drawing/2014/main" id="{6BCEF8AC-BE2E-47FB-82A3-DBA4290DB16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636BCD47-D889-4E89-B051-6B6E567EE5EC}"/>
              </a:ext>
            </a:extLst>
          </p:cNvPr>
          <p:cNvSpPr>
            <a:spLocks noGrp="1"/>
          </p:cNvSpPr>
          <p:nvPr>
            <p:ph type="sldNum" sz="quarter" idx="12"/>
          </p:nvPr>
        </p:nvSpPr>
        <p:spPr/>
        <p:txBody>
          <a:bodyPr/>
          <a:lstStyle/>
          <a:p>
            <a:fld id="{3A98EE3D-8CD1-4C3F-BD1C-C98C9596463C}" type="slidenum">
              <a:rPr lang="en-US" smtClean="0"/>
              <a:t>103</a:t>
            </a:fld>
            <a:endParaRPr lang="en-US" dirty="0"/>
          </a:p>
        </p:txBody>
      </p:sp>
      <p:sp>
        <p:nvSpPr>
          <p:cNvPr id="7" name="TextBox 6">
            <a:extLst>
              <a:ext uri="{FF2B5EF4-FFF2-40B4-BE49-F238E27FC236}">
                <a16:creationId xmlns:a16="http://schemas.microsoft.com/office/drawing/2014/main" id="{14D4EA96-DFCC-4C12-816F-7BC80F1695F1}"/>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11149613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BE0C-CC7A-42E0-92E5-AE968C4444C3}"/>
              </a:ext>
            </a:extLst>
          </p:cNvPr>
          <p:cNvSpPr>
            <a:spLocks noGrp="1"/>
          </p:cNvSpPr>
          <p:nvPr>
            <p:ph type="title"/>
          </p:nvPr>
        </p:nvSpPr>
        <p:spPr/>
        <p:txBody>
          <a:bodyPr/>
          <a:lstStyle/>
          <a:p>
            <a:r>
              <a:rPr lang="en-US" dirty="0"/>
              <a:t>Prior to </a:t>
            </a:r>
            <a:r>
              <a:rPr lang="en-US" dirty="0" err="1"/>
              <a:t>Eyedose</a:t>
            </a:r>
            <a:endParaRPr lang="en-US" dirty="0"/>
          </a:p>
        </p:txBody>
      </p:sp>
      <p:sp>
        <p:nvSpPr>
          <p:cNvPr id="3" name="Content Placeholder 2">
            <a:extLst>
              <a:ext uri="{FF2B5EF4-FFF2-40B4-BE49-F238E27FC236}">
                <a16:creationId xmlns:a16="http://schemas.microsoft.com/office/drawing/2014/main" id="{5F6E650C-CEAF-4A5D-928C-3598773201BD}"/>
              </a:ext>
            </a:extLst>
          </p:cNvPr>
          <p:cNvSpPr>
            <a:spLocks noGrp="1"/>
          </p:cNvSpPr>
          <p:nvPr>
            <p:ph idx="1"/>
          </p:nvPr>
        </p:nvSpPr>
        <p:spPr>
          <a:xfrm>
            <a:off x="345089" y="2267891"/>
            <a:ext cx="7357771" cy="3654565"/>
          </a:xfrm>
        </p:spPr>
        <p:txBody>
          <a:bodyPr anchor="t">
            <a:noAutofit/>
          </a:bodyPr>
          <a:lstStyle/>
          <a:p>
            <a:r>
              <a:rPr lang="en-US" sz="2000" dirty="0"/>
              <a:t>We compared VARSKIN 5.3 to Monte Carlo simulation (MCNP6)</a:t>
            </a:r>
          </a:p>
          <a:p>
            <a:r>
              <a:rPr lang="en-US" sz="2000" dirty="0"/>
              <a:t>Using a simplified eye model with cornea, lens, and surrounding tissue all assumed to be of unit density</a:t>
            </a:r>
          </a:p>
          <a:p>
            <a:pPr lvl="1"/>
            <a:r>
              <a:rPr lang="en-US" sz="1600" dirty="0"/>
              <a:t>to be closest to VARSKIN assumptions</a:t>
            </a:r>
          </a:p>
          <a:p>
            <a:r>
              <a:rPr lang="en-US" sz="2000" dirty="0"/>
              <a:t>Point sources located along centerline from contact to 20 cm</a:t>
            </a:r>
          </a:p>
          <a:p>
            <a:r>
              <a:rPr lang="en-US" sz="2000" dirty="0"/>
              <a:t>Dose estimated per incident electron</a:t>
            </a:r>
          </a:p>
          <a:p>
            <a:pPr lvl="1"/>
            <a:r>
              <a:rPr lang="en-US" sz="1600" dirty="0"/>
              <a:t>to normalize for geometry</a:t>
            </a:r>
          </a:p>
          <a:p>
            <a:pPr lvl="1"/>
            <a:r>
              <a:rPr lang="en-US" sz="1600" dirty="0"/>
              <a:t>cross-sectional area of 1 cm</a:t>
            </a:r>
            <a:r>
              <a:rPr lang="en-US" sz="1600" baseline="30000" dirty="0"/>
              <a:t>2</a:t>
            </a:r>
            <a:r>
              <a:rPr lang="en-US" sz="1600" dirty="0"/>
              <a:t> with 20 mm thickness, centered at a depth of 3 mm</a:t>
            </a:r>
          </a:p>
        </p:txBody>
      </p:sp>
      <p:sp>
        <p:nvSpPr>
          <p:cNvPr id="5" name="Footer Placeholder 4">
            <a:extLst>
              <a:ext uri="{FF2B5EF4-FFF2-40B4-BE49-F238E27FC236}">
                <a16:creationId xmlns:a16="http://schemas.microsoft.com/office/drawing/2014/main" id="{1EDC7B03-2DC8-4772-B87F-033A1941EB04}"/>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E76D180D-D8B1-4D19-87CD-41E000381D65}"/>
              </a:ext>
            </a:extLst>
          </p:cNvPr>
          <p:cNvSpPr>
            <a:spLocks noGrp="1"/>
          </p:cNvSpPr>
          <p:nvPr>
            <p:ph type="sldNum" sz="quarter" idx="12"/>
          </p:nvPr>
        </p:nvSpPr>
        <p:spPr/>
        <p:txBody>
          <a:bodyPr/>
          <a:lstStyle/>
          <a:p>
            <a:fld id="{3A98EE3D-8CD1-4C3F-BD1C-C98C9596463C}" type="slidenum">
              <a:rPr lang="en-US" smtClean="0"/>
              <a:t>104</a:t>
            </a:fld>
            <a:endParaRPr lang="en-US" dirty="0"/>
          </a:p>
        </p:txBody>
      </p:sp>
      <p:grpSp>
        <p:nvGrpSpPr>
          <p:cNvPr id="7" name="Group 6">
            <a:extLst>
              <a:ext uri="{FF2B5EF4-FFF2-40B4-BE49-F238E27FC236}">
                <a16:creationId xmlns:a16="http://schemas.microsoft.com/office/drawing/2014/main" id="{D17F5FB6-4BD5-4917-BEE5-5C6DFA2539E3}"/>
              </a:ext>
            </a:extLst>
          </p:cNvPr>
          <p:cNvGrpSpPr/>
          <p:nvPr/>
        </p:nvGrpSpPr>
        <p:grpSpPr>
          <a:xfrm>
            <a:off x="7426295" y="2139484"/>
            <a:ext cx="4524561" cy="3654565"/>
            <a:chOff x="7166769" y="3765379"/>
            <a:chExt cx="4007377" cy="2788904"/>
          </a:xfrm>
        </p:grpSpPr>
        <p:pic>
          <p:nvPicPr>
            <p:cNvPr id="8" name="Picture 7">
              <a:extLst>
                <a:ext uri="{FF2B5EF4-FFF2-40B4-BE49-F238E27FC236}">
                  <a16:creationId xmlns:a16="http://schemas.microsoft.com/office/drawing/2014/main" id="{7A388A35-5A91-45C5-A0B6-0B4A6BD40D31}"/>
                </a:ext>
              </a:extLst>
            </p:cNvPr>
            <p:cNvPicPr>
              <a:picLocks noChangeAspect="1"/>
            </p:cNvPicPr>
            <p:nvPr/>
          </p:nvPicPr>
          <p:blipFill>
            <a:blip r:embed="rId2"/>
            <a:stretch>
              <a:fillRect/>
            </a:stretch>
          </p:blipFill>
          <p:spPr>
            <a:xfrm>
              <a:off x="7717957" y="3765379"/>
              <a:ext cx="3456189" cy="2788904"/>
            </a:xfrm>
            <a:prstGeom prst="rect">
              <a:avLst/>
            </a:prstGeom>
          </p:spPr>
        </p:pic>
        <p:sp>
          <p:nvSpPr>
            <p:cNvPr id="9" name="Rectangle 8">
              <a:extLst>
                <a:ext uri="{FF2B5EF4-FFF2-40B4-BE49-F238E27FC236}">
                  <a16:creationId xmlns:a16="http://schemas.microsoft.com/office/drawing/2014/main" id="{DAB2AE74-BE01-4560-A827-7D753BEADB50}"/>
                </a:ext>
              </a:extLst>
            </p:cNvPr>
            <p:cNvSpPr/>
            <p:nvPr/>
          </p:nvSpPr>
          <p:spPr>
            <a:xfrm>
              <a:off x="8236884" y="4387408"/>
              <a:ext cx="91751" cy="1544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41C463-1EE3-469E-B984-F532BF9E4964}"/>
                </a:ext>
              </a:extLst>
            </p:cNvPr>
            <p:cNvSpPr txBox="1"/>
            <p:nvPr/>
          </p:nvSpPr>
          <p:spPr>
            <a:xfrm>
              <a:off x="9352996" y="4891992"/>
              <a:ext cx="1356215" cy="535675"/>
            </a:xfrm>
            <a:prstGeom prst="rect">
              <a:avLst/>
            </a:prstGeom>
            <a:noFill/>
          </p:spPr>
          <p:txBody>
            <a:bodyPr wrap="square" rtlCol="0">
              <a:spAutoFit/>
            </a:bodyPr>
            <a:lstStyle/>
            <a:p>
              <a:r>
                <a:rPr lang="en-US" dirty="0"/>
                <a:t>Surrounding tissue</a:t>
              </a:r>
            </a:p>
          </p:txBody>
        </p:sp>
        <p:sp>
          <p:nvSpPr>
            <p:cNvPr id="11" name="TextBox 10">
              <a:extLst>
                <a:ext uri="{FF2B5EF4-FFF2-40B4-BE49-F238E27FC236}">
                  <a16:creationId xmlns:a16="http://schemas.microsoft.com/office/drawing/2014/main" id="{D4617711-748A-4A3E-8657-74BDF84FD73B}"/>
                </a:ext>
              </a:extLst>
            </p:cNvPr>
            <p:cNvSpPr txBox="1"/>
            <p:nvPr/>
          </p:nvSpPr>
          <p:spPr>
            <a:xfrm>
              <a:off x="8306325" y="4772482"/>
              <a:ext cx="620232" cy="306100"/>
            </a:xfrm>
            <a:prstGeom prst="rect">
              <a:avLst/>
            </a:prstGeom>
            <a:noFill/>
          </p:spPr>
          <p:txBody>
            <a:bodyPr wrap="none" rtlCol="0">
              <a:spAutoFit/>
            </a:bodyPr>
            <a:lstStyle/>
            <a:p>
              <a:r>
                <a:rPr lang="en-US" dirty="0"/>
                <a:t>Lens</a:t>
              </a:r>
            </a:p>
          </p:txBody>
        </p:sp>
        <p:sp>
          <p:nvSpPr>
            <p:cNvPr id="12" name="TextBox 11">
              <a:extLst>
                <a:ext uri="{FF2B5EF4-FFF2-40B4-BE49-F238E27FC236}">
                  <a16:creationId xmlns:a16="http://schemas.microsoft.com/office/drawing/2014/main" id="{715A54F3-92C0-415B-AB55-830AF8BED653}"/>
                </a:ext>
              </a:extLst>
            </p:cNvPr>
            <p:cNvSpPr txBox="1"/>
            <p:nvPr/>
          </p:nvSpPr>
          <p:spPr>
            <a:xfrm>
              <a:off x="7687315" y="5198090"/>
              <a:ext cx="873088" cy="229575"/>
            </a:xfrm>
            <a:prstGeom prst="rect">
              <a:avLst/>
            </a:prstGeom>
            <a:noFill/>
          </p:spPr>
          <p:txBody>
            <a:bodyPr wrap="square" rtlCol="0">
              <a:spAutoFit/>
            </a:bodyPr>
            <a:lstStyle/>
            <a:p>
              <a:r>
                <a:rPr lang="en-US" sz="1200" dirty="0"/>
                <a:t>Cornea</a:t>
              </a:r>
            </a:p>
          </p:txBody>
        </p:sp>
        <p:cxnSp>
          <p:nvCxnSpPr>
            <p:cNvPr id="13" name="Straight Connector 12">
              <a:extLst>
                <a:ext uri="{FF2B5EF4-FFF2-40B4-BE49-F238E27FC236}">
                  <a16:creationId xmlns:a16="http://schemas.microsoft.com/office/drawing/2014/main" id="{F3A2BDBD-275B-40C1-94AB-C1682D796B8A}"/>
                </a:ext>
              </a:extLst>
            </p:cNvPr>
            <p:cNvCxnSpPr/>
            <p:nvPr/>
          </p:nvCxnSpPr>
          <p:spPr>
            <a:xfrm>
              <a:off x="7166769" y="5159829"/>
              <a:ext cx="1759788"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6C2B68DC-41D7-4B6B-BBAC-420BD1155E46}"/>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30381773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B849-88AA-4D0F-AB55-D72789534883}"/>
              </a:ext>
            </a:extLst>
          </p:cNvPr>
          <p:cNvSpPr>
            <a:spLocks noGrp="1"/>
          </p:cNvSpPr>
          <p:nvPr>
            <p:ph type="title"/>
          </p:nvPr>
        </p:nvSpPr>
        <p:spPr/>
        <p:txBody>
          <a:bodyPr/>
          <a:lstStyle/>
          <a:p>
            <a:r>
              <a:rPr lang="en-US" dirty="0"/>
              <a:t>Source on Contact</a:t>
            </a:r>
          </a:p>
        </p:txBody>
      </p:sp>
      <p:sp>
        <p:nvSpPr>
          <p:cNvPr id="5" name="Footer Placeholder 4">
            <a:extLst>
              <a:ext uri="{FF2B5EF4-FFF2-40B4-BE49-F238E27FC236}">
                <a16:creationId xmlns:a16="http://schemas.microsoft.com/office/drawing/2014/main" id="{B7D7B1AF-355F-40B4-B393-F57EB6C79885}"/>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3AF925E3-96BF-4622-914D-6D8947C13735}"/>
              </a:ext>
            </a:extLst>
          </p:cNvPr>
          <p:cNvSpPr>
            <a:spLocks noGrp="1"/>
          </p:cNvSpPr>
          <p:nvPr>
            <p:ph type="sldNum" sz="quarter" idx="12"/>
          </p:nvPr>
        </p:nvSpPr>
        <p:spPr/>
        <p:txBody>
          <a:bodyPr/>
          <a:lstStyle/>
          <a:p>
            <a:fld id="{3A98EE3D-8CD1-4C3F-BD1C-C98C9596463C}" type="slidenum">
              <a:rPr lang="en-US" smtClean="0"/>
              <a:t>105</a:t>
            </a:fld>
            <a:endParaRPr lang="en-US" dirty="0"/>
          </a:p>
        </p:txBody>
      </p:sp>
      <p:pic>
        <p:nvPicPr>
          <p:cNvPr id="7" name="Picture 6">
            <a:extLst>
              <a:ext uri="{FF2B5EF4-FFF2-40B4-BE49-F238E27FC236}">
                <a16:creationId xmlns:a16="http://schemas.microsoft.com/office/drawing/2014/main" id="{74C1B074-E411-4F9F-9A93-1F07A6124F59}"/>
              </a:ext>
            </a:extLst>
          </p:cNvPr>
          <p:cNvPicPr>
            <a:picLocks noChangeAspect="1"/>
          </p:cNvPicPr>
          <p:nvPr/>
        </p:nvPicPr>
        <p:blipFill>
          <a:blip r:embed="rId2"/>
          <a:stretch>
            <a:fillRect/>
          </a:stretch>
        </p:blipFill>
        <p:spPr>
          <a:xfrm>
            <a:off x="6096000" y="2635709"/>
            <a:ext cx="5723529" cy="3813872"/>
          </a:xfrm>
          <a:prstGeom prst="rect">
            <a:avLst/>
          </a:prstGeom>
        </p:spPr>
      </p:pic>
      <p:pic>
        <p:nvPicPr>
          <p:cNvPr id="8" name="Picture 7">
            <a:extLst>
              <a:ext uri="{FF2B5EF4-FFF2-40B4-BE49-F238E27FC236}">
                <a16:creationId xmlns:a16="http://schemas.microsoft.com/office/drawing/2014/main" id="{F2F1F8E9-DE4A-4B69-97F1-2C4A4653DEF2}"/>
              </a:ext>
            </a:extLst>
          </p:cNvPr>
          <p:cNvPicPr>
            <a:picLocks noChangeAspect="1"/>
          </p:cNvPicPr>
          <p:nvPr/>
        </p:nvPicPr>
        <p:blipFill>
          <a:blip r:embed="rId3"/>
          <a:stretch>
            <a:fillRect/>
          </a:stretch>
        </p:blipFill>
        <p:spPr>
          <a:xfrm>
            <a:off x="262483" y="2646686"/>
            <a:ext cx="5718088" cy="3813872"/>
          </a:xfrm>
          <a:prstGeom prst="rect">
            <a:avLst/>
          </a:prstGeom>
        </p:spPr>
      </p:pic>
      <p:sp>
        <p:nvSpPr>
          <p:cNvPr id="10" name="Title 1">
            <a:extLst>
              <a:ext uri="{FF2B5EF4-FFF2-40B4-BE49-F238E27FC236}">
                <a16:creationId xmlns:a16="http://schemas.microsoft.com/office/drawing/2014/main" id="{00EFE83E-44E9-4A6F-AE96-0E1C1D098952}"/>
              </a:ext>
            </a:extLst>
          </p:cNvPr>
          <p:cNvSpPr txBox="1">
            <a:spLocks/>
          </p:cNvSpPr>
          <p:nvPr/>
        </p:nvSpPr>
        <p:spPr>
          <a:xfrm>
            <a:off x="568955" y="1231289"/>
            <a:ext cx="10515600" cy="1009651"/>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rgbClr val="00296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grpSp>
        <p:nvGrpSpPr>
          <p:cNvPr id="17" name="Group 16">
            <a:extLst>
              <a:ext uri="{FF2B5EF4-FFF2-40B4-BE49-F238E27FC236}">
                <a16:creationId xmlns:a16="http://schemas.microsoft.com/office/drawing/2014/main" id="{45A1E9EB-ACAB-417E-B8B0-09101B6C44FB}"/>
              </a:ext>
            </a:extLst>
          </p:cNvPr>
          <p:cNvGrpSpPr/>
          <p:nvPr/>
        </p:nvGrpSpPr>
        <p:grpSpPr>
          <a:xfrm>
            <a:off x="9536478" y="946669"/>
            <a:ext cx="2217035" cy="1589355"/>
            <a:chOff x="9536478" y="946669"/>
            <a:chExt cx="2217035" cy="1589355"/>
          </a:xfrm>
        </p:grpSpPr>
        <p:pic>
          <p:nvPicPr>
            <p:cNvPr id="9" name="Picture 8">
              <a:extLst>
                <a:ext uri="{FF2B5EF4-FFF2-40B4-BE49-F238E27FC236}">
                  <a16:creationId xmlns:a16="http://schemas.microsoft.com/office/drawing/2014/main" id="{20AD3DE1-F717-472B-AC34-01D6F8E9107C}"/>
                </a:ext>
              </a:extLst>
            </p:cNvPr>
            <p:cNvPicPr>
              <a:picLocks noChangeAspect="1"/>
            </p:cNvPicPr>
            <p:nvPr/>
          </p:nvPicPr>
          <p:blipFill>
            <a:blip r:embed="rId4"/>
            <a:stretch>
              <a:fillRect/>
            </a:stretch>
          </p:blipFill>
          <p:spPr>
            <a:xfrm>
              <a:off x="9536478" y="946669"/>
              <a:ext cx="2217035" cy="1589355"/>
            </a:xfrm>
            <a:prstGeom prst="rect">
              <a:avLst/>
            </a:prstGeom>
          </p:spPr>
        </p:pic>
        <p:sp>
          <p:nvSpPr>
            <p:cNvPr id="11" name="TextBox 10">
              <a:extLst>
                <a:ext uri="{FF2B5EF4-FFF2-40B4-BE49-F238E27FC236}">
                  <a16:creationId xmlns:a16="http://schemas.microsoft.com/office/drawing/2014/main" id="{1834DBE9-A306-45C4-AFAC-87DF1C22BE4F}"/>
                </a:ext>
              </a:extLst>
            </p:cNvPr>
            <p:cNvSpPr txBox="1"/>
            <p:nvPr/>
          </p:nvSpPr>
          <p:spPr>
            <a:xfrm>
              <a:off x="9751888" y="1411450"/>
              <a:ext cx="567784" cy="1015663"/>
            </a:xfrm>
            <a:prstGeom prst="rect">
              <a:avLst/>
            </a:prstGeom>
            <a:noFill/>
          </p:spPr>
          <p:txBody>
            <a:bodyPr wrap="none" rtlCol="0">
              <a:spAutoFit/>
            </a:bodyPr>
            <a:lstStyle/>
            <a:p>
              <a:r>
                <a:rPr lang="en-US" sz="6000" dirty="0">
                  <a:solidFill>
                    <a:srgbClr val="DC4405"/>
                  </a:solidFill>
                </a:rPr>
                <a:t>*</a:t>
              </a:r>
            </a:p>
          </p:txBody>
        </p:sp>
      </p:grpSp>
      <p:sp>
        <p:nvSpPr>
          <p:cNvPr id="12" name="TextBox 11">
            <a:extLst>
              <a:ext uri="{FF2B5EF4-FFF2-40B4-BE49-F238E27FC236}">
                <a16:creationId xmlns:a16="http://schemas.microsoft.com/office/drawing/2014/main" id="{AC76EED1-587C-4776-929C-3EBF37802782}"/>
              </a:ext>
            </a:extLst>
          </p:cNvPr>
          <p:cNvSpPr txBox="1"/>
          <p:nvPr/>
        </p:nvSpPr>
        <p:spPr>
          <a:xfrm>
            <a:off x="4393205" y="2074481"/>
            <a:ext cx="4196506" cy="369332"/>
          </a:xfrm>
          <a:prstGeom prst="rect">
            <a:avLst/>
          </a:prstGeom>
          <a:noFill/>
          <a:ln>
            <a:solidFill>
              <a:schemeClr val="tx1"/>
            </a:solidFill>
          </a:ln>
        </p:spPr>
        <p:txBody>
          <a:bodyPr wrap="square" rtlCol="0">
            <a:spAutoFit/>
          </a:bodyPr>
          <a:lstStyle/>
          <a:p>
            <a:r>
              <a:rPr lang="en-US" dirty="0"/>
              <a:t>VARSKIN underestimates by at least 10%</a:t>
            </a:r>
          </a:p>
        </p:txBody>
      </p:sp>
      <p:sp>
        <p:nvSpPr>
          <p:cNvPr id="16" name="TextBox 15">
            <a:extLst>
              <a:ext uri="{FF2B5EF4-FFF2-40B4-BE49-F238E27FC236}">
                <a16:creationId xmlns:a16="http://schemas.microsoft.com/office/drawing/2014/main" id="{59B14075-B535-4718-8D47-EE65AC0C8C15}"/>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25861777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6C91-14D4-4952-9382-40CB71B2672B}"/>
              </a:ext>
            </a:extLst>
          </p:cNvPr>
          <p:cNvSpPr>
            <a:spLocks noGrp="1"/>
          </p:cNvSpPr>
          <p:nvPr>
            <p:ph type="title"/>
          </p:nvPr>
        </p:nvSpPr>
        <p:spPr/>
        <p:txBody>
          <a:bodyPr/>
          <a:lstStyle/>
          <a:p>
            <a:r>
              <a:rPr lang="en-US" dirty="0"/>
              <a:t>with Air gap</a:t>
            </a:r>
          </a:p>
        </p:txBody>
      </p:sp>
      <p:sp>
        <p:nvSpPr>
          <p:cNvPr id="5" name="Footer Placeholder 4">
            <a:extLst>
              <a:ext uri="{FF2B5EF4-FFF2-40B4-BE49-F238E27FC236}">
                <a16:creationId xmlns:a16="http://schemas.microsoft.com/office/drawing/2014/main" id="{3B89B817-520F-40AA-92DD-4CA404F5063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4C3A6883-9E38-42BD-8DDD-F67782A4643F}"/>
              </a:ext>
            </a:extLst>
          </p:cNvPr>
          <p:cNvSpPr>
            <a:spLocks noGrp="1"/>
          </p:cNvSpPr>
          <p:nvPr>
            <p:ph type="sldNum" sz="quarter" idx="12"/>
          </p:nvPr>
        </p:nvSpPr>
        <p:spPr/>
        <p:txBody>
          <a:bodyPr/>
          <a:lstStyle/>
          <a:p>
            <a:fld id="{3A98EE3D-8CD1-4C3F-BD1C-C98C9596463C}" type="slidenum">
              <a:rPr lang="en-US" smtClean="0"/>
              <a:t>106</a:t>
            </a:fld>
            <a:endParaRPr lang="en-US" dirty="0"/>
          </a:p>
        </p:txBody>
      </p:sp>
      <p:pic>
        <p:nvPicPr>
          <p:cNvPr id="11" name="Picture 10">
            <a:extLst>
              <a:ext uri="{FF2B5EF4-FFF2-40B4-BE49-F238E27FC236}">
                <a16:creationId xmlns:a16="http://schemas.microsoft.com/office/drawing/2014/main" id="{4D3044E3-A668-40D5-8031-699C6A89830A}"/>
              </a:ext>
            </a:extLst>
          </p:cNvPr>
          <p:cNvPicPr>
            <a:picLocks noChangeAspect="1"/>
          </p:cNvPicPr>
          <p:nvPr/>
        </p:nvPicPr>
        <p:blipFill>
          <a:blip r:embed="rId2"/>
          <a:stretch>
            <a:fillRect/>
          </a:stretch>
        </p:blipFill>
        <p:spPr>
          <a:xfrm>
            <a:off x="6280152" y="2851581"/>
            <a:ext cx="5467857" cy="3429000"/>
          </a:xfrm>
          <a:prstGeom prst="rect">
            <a:avLst/>
          </a:prstGeom>
        </p:spPr>
      </p:pic>
      <p:pic>
        <p:nvPicPr>
          <p:cNvPr id="12" name="Picture 11">
            <a:extLst>
              <a:ext uri="{FF2B5EF4-FFF2-40B4-BE49-F238E27FC236}">
                <a16:creationId xmlns:a16="http://schemas.microsoft.com/office/drawing/2014/main" id="{8E36AD8E-735A-42A9-92F6-6A6FE21686EE}"/>
              </a:ext>
            </a:extLst>
          </p:cNvPr>
          <p:cNvPicPr>
            <a:picLocks noChangeAspect="1"/>
          </p:cNvPicPr>
          <p:nvPr/>
        </p:nvPicPr>
        <p:blipFill>
          <a:blip r:embed="rId3"/>
          <a:stretch>
            <a:fillRect/>
          </a:stretch>
        </p:blipFill>
        <p:spPr>
          <a:xfrm>
            <a:off x="498961" y="2851581"/>
            <a:ext cx="5473733" cy="3429000"/>
          </a:xfrm>
          <a:prstGeom prst="rect">
            <a:avLst/>
          </a:prstGeom>
        </p:spPr>
      </p:pic>
      <p:grpSp>
        <p:nvGrpSpPr>
          <p:cNvPr id="16" name="Group 15">
            <a:extLst>
              <a:ext uri="{FF2B5EF4-FFF2-40B4-BE49-F238E27FC236}">
                <a16:creationId xmlns:a16="http://schemas.microsoft.com/office/drawing/2014/main" id="{A6701876-923F-4489-8104-37BEA67D4C98}"/>
              </a:ext>
            </a:extLst>
          </p:cNvPr>
          <p:cNvGrpSpPr/>
          <p:nvPr/>
        </p:nvGrpSpPr>
        <p:grpSpPr>
          <a:xfrm>
            <a:off x="8029972" y="1041871"/>
            <a:ext cx="3408124" cy="1589355"/>
            <a:chOff x="8079399" y="710004"/>
            <a:chExt cx="3408124" cy="1589355"/>
          </a:xfrm>
        </p:grpSpPr>
        <p:grpSp>
          <p:nvGrpSpPr>
            <p:cNvPr id="14" name="Group 13">
              <a:extLst>
                <a:ext uri="{FF2B5EF4-FFF2-40B4-BE49-F238E27FC236}">
                  <a16:creationId xmlns:a16="http://schemas.microsoft.com/office/drawing/2014/main" id="{523BFA07-BD7B-4B82-BD83-FBE2FAAC5590}"/>
                </a:ext>
              </a:extLst>
            </p:cNvPr>
            <p:cNvGrpSpPr/>
            <p:nvPr/>
          </p:nvGrpSpPr>
          <p:grpSpPr>
            <a:xfrm>
              <a:off x="8079399" y="710004"/>
              <a:ext cx="3408124" cy="1589355"/>
              <a:chOff x="8079399" y="710004"/>
              <a:chExt cx="3408124" cy="1589355"/>
            </a:xfrm>
          </p:grpSpPr>
          <p:pic>
            <p:nvPicPr>
              <p:cNvPr id="7" name="Picture 6">
                <a:extLst>
                  <a:ext uri="{FF2B5EF4-FFF2-40B4-BE49-F238E27FC236}">
                    <a16:creationId xmlns:a16="http://schemas.microsoft.com/office/drawing/2014/main" id="{A6744B75-1A8C-46C3-B36A-EFE091257B83}"/>
                  </a:ext>
                </a:extLst>
              </p:cNvPr>
              <p:cNvPicPr>
                <a:picLocks noChangeAspect="1"/>
              </p:cNvPicPr>
              <p:nvPr/>
            </p:nvPicPr>
            <p:blipFill>
              <a:blip r:embed="rId4"/>
              <a:stretch>
                <a:fillRect/>
              </a:stretch>
            </p:blipFill>
            <p:spPr>
              <a:xfrm>
                <a:off x="9270488" y="710004"/>
                <a:ext cx="2217035" cy="1589355"/>
              </a:xfrm>
              <a:prstGeom prst="rect">
                <a:avLst/>
              </a:prstGeom>
            </p:spPr>
          </p:pic>
          <p:sp>
            <p:nvSpPr>
              <p:cNvPr id="8" name="TextBox 7">
                <a:extLst>
                  <a:ext uri="{FF2B5EF4-FFF2-40B4-BE49-F238E27FC236}">
                    <a16:creationId xmlns:a16="http://schemas.microsoft.com/office/drawing/2014/main" id="{79C6BBC7-5E51-4221-9170-26DD7EA2B301}"/>
                  </a:ext>
                </a:extLst>
              </p:cNvPr>
              <p:cNvSpPr txBox="1"/>
              <p:nvPr/>
            </p:nvSpPr>
            <p:spPr>
              <a:xfrm>
                <a:off x="8079399" y="1206674"/>
                <a:ext cx="567784" cy="1015663"/>
              </a:xfrm>
              <a:prstGeom prst="rect">
                <a:avLst/>
              </a:prstGeom>
              <a:noFill/>
              <a:ln>
                <a:noFill/>
              </a:ln>
            </p:spPr>
            <p:txBody>
              <a:bodyPr wrap="none" rtlCol="0">
                <a:spAutoFit/>
              </a:bodyPr>
              <a:lstStyle/>
              <a:p>
                <a:r>
                  <a:rPr lang="en-US" sz="6000" dirty="0">
                    <a:solidFill>
                      <a:srgbClr val="DC4405"/>
                    </a:solidFill>
                  </a:rPr>
                  <a:t>*</a:t>
                </a:r>
              </a:p>
            </p:txBody>
          </p:sp>
          <p:sp>
            <p:nvSpPr>
              <p:cNvPr id="10" name="TextBox 9">
                <a:extLst>
                  <a:ext uri="{FF2B5EF4-FFF2-40B4-BE49-F238E27FC236}">
                    <a16:creationId xmlns:a16="http://schemas.microsoft.com/office/drawing/2014/main" id="{A7A760CE-B6E5-4586-B696-8AB041E43570}"/>
                  </a:ext>
                </a:extLst>
              </p:cNvPr>
              <p:cNvSpPr txBox="1"/>
              <p:nvPr/>
            </p:nvSpPr>
            <p:spPr>
              <a:xfrm>
                <a:off x="9381530" y="1206675"/>
                <a:ext cx="567784" cy="1015663"/>
              </a:xfrm>
              <a:prstGeom prst="rect">
                <a:avLst/>
              </a:prstGeom>
              <a:noFill/>
              <a:ln>
                <a:noFill/>
              </a:ln>
            </p:spPr>
            <p:txBody>
              <a:bodyPr wrap="none" rtlCol="0">
                <a:spAutoFit/>
              </a:bodyPr>
              <a:lstStyle/>
              <a:p>
                <a:r>
                  <a:rPr lang="en-US" sz="6000" dirty="0">
                    <a:solidFill>
                      <a:srgbClr val="DC4405"/>
                    </a:solidFill>
                  </a:rPr>
                  <a:t>*</a:t>
                </a:r>
              </a:p>
            </p:txBody>
          </p:sp>
        </p:grpSp>
        <p:sp>
          <p:nvSpPr>
            <p:cNvPr id="15" name="Title 1">
              <a:extLst>
                <a:ext uri="{FF2B5EF4-FFF2-40B4-BE49-F238E27FC236}">
                  <a16:creationId xmlns:a16="http://schemas.microsoft.com/office/drawing/2014/main" id="{A964E8DE-8D86-45DC-8663-469DD580A538}"/>
                </a:ext>
              </a:extLst>
            </p:cNvPr>
            <p:cNvSpPr txBox="1">
              <a:spLocks/>
            </p:cNvSpPr>
            <p:nvPr/>
          </p:nvSpPr>
          <p:spPr>
            <a:xfrm>
              <a:off x="8197114" y="818623"/>
              <a:ext cx="2253636" cy="726498"/>
            </a:xfrm>
            <a:prstGeom prst="rect">
              <a:avLst/>
            </a:prstGeom>
          </p:spPr>
          <p:txBody>
            <a:bodyPr vert="horz" lIns="91440" tIns="45720" rIns="91440" bIns="45720" rtlCol="0" anchor="b">
              <a:normAutofit fontScale="92500" lnSpcReduction="20000"/>
            </a:bodyPr>
            <a:lstStyle>
              <a:lvl1pPr algn="l" defTabSz="457200" rtl="0" eaLnBrk="1" latinLnBrk="0" hangingPunct="1">
                <a:lnSpc>
                  <a:spcPct val="100000"/>
                </a:lnSpc>
                <a:spcBef>
                  <a:spcPct val="0"/>
                </a:spcBef>
                <a:buNone/>
                <a:defRPr sz="2800" b="0" kern="1200" cap="all">
                  <a:solidFill>
                    <a:srgbClr val="00296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r>
                <a:rPr lang="en-US" dirty="0">
                  <a:solidFill>
                    <a:srgbClr val="4B9CD3"/>
                  </a:solidFill>
                </a:rPr>
                <a:t>5             1</a:t>
              </a:r>
            </a:p>
          </p:txBody>
        </p:sp>
      </p:grpSp>
      <p:sp>
        <p:nvSpPr>
          <p:cNvPr id="17" name="TextBox 16">
            <a:extLst>
              <a:ext uri="{FF2B5EF4-FFF2-40B4-BE49-F238E27FC236}">
                <a16:creationId xmlns:a16="http://schemas.microsoft.com/office/drawing/2014/main" id="{53D8B3C5-BD7F-43DD-A7A5-02D87ED45194}"/>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23655522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3061DBA-7065-4AD5-9296-90E60DD6F25E}"/>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0D58EFF4-3FB3-422F-BC0A-D52420969218}"/>
              </a:ext>
            </a:extLst>
          </p:cNvPr>
          <p:cNvSpPr>
            <a:spLocks noGrp="1"/>
          </p:cNvSpPr>
          <p:nvPr>
            <p:ph type="sldNum" sz="quarter" idx="12"/>
          </p:nvPr>
        </p:nvSpPr>
        <p:spPr/>
        <p:txBody>
          <a:bodyPr/>
          <a:lstStyle/>
          <a:p>
            <a:fld id="{3A98EE3D-8CD1-4C3F-BD1C-C98C9596463C}" type="slidenum">
              <a:rPr lang="en-US" smtClean="0"/>
              <a:t>107</a:t>
            </a:fld>
            <a:endParaRPr lang="en-US" dirty="0"/>
          </a:p>
        </p:txBody>
      </p:sp>
      <p:pic>
        <p:nvPicPr>
          <p:cNvPr id="7" name="Picture 6">
            <a:extLst>
              <a:ext uri="{FF2B5EF4-FFF2-40B4-BE49-F238E27FC236}">
                <a16:creationId xmlns:a16="http://schemas.microsoft.com/office/drawing/2014/main" id="{9C57AFC6-F902-4E0B-82EE-6CEAA2BA5B90}"/>
              </a:ext>
            </a:extLst>
          </p:cNvPr>
          <p:cNvPicPr>
            <a:picLocks noChangeAspect="1"/>
          </p:cNvPicPr>
          <p:nvPr/>
        </p:nvPicPr>
        <p:blipFill>
          <a:blip r:embed="rId2"/>
          <a:stretch>
            <a:fillRect/>
          </a:stretch>
        </p:blipFill>
        <p:spPr>
          <a:xfrm>
            <a:off x="468701" y="2866302"/>
            <a:ext cx="5516900" cy="3429000"/>
          </a:xfrm>
          <a:prstGeom prst="rect">
            <a:avLst/>
          </a:prstGeom>
        </p:spPr>
      </p:pic>
      <p:pic>
        <p:nvPicPr>
          <p:cNvPr id="8" name="Picture 7">
            <a:extLst>
              <a:ext uri="{FF2B5EF4-FFF2-40B4-BE49-F238E27FC236}">
                <a16:creationId xmlns:a16="http://schemas.microsoft.com/office/drawing/2014/main" id="{3BA38635-23E0-4D0B-AF51-A496263D8AB3}"/>
              </a:ext>
            </a:extLst>
          </p:cNvPr>
          <p:cNvPicPr>
            <a:picLocks noChangeAspect="1"/>
          </p:cNvPicPr>
          <p:nvPr/>
        </p:nvPicPr>
        <p:blipFill>
          <a:blip r:embed="rId3"/>
          <a:stretch>
            <a:fillRect/>
          </a:stretch>
        </p:blipFill>
        <p:spPr>
          <a:xfrm>
            <a:off x="6206401" y="2886341"/>
            <a:ext cx="5516898" cy="3429000"/>
          </a:xfrm>
          <a:prstGeom prst="rect">
            <a:avLst/>
          </a:prstGeom>
        </p:spPr>
      </p:pic>
      <p:grpSp>
        <p:nvGrpSpPr>
          <p:cNvPr id="9" name="Group 8">
            <a:extLst>
              <a:ext uri="{FF2B5EF4-FFF2-40B4-BE49-F238E27FC236}">
                <a16:creationId xmlns:a16="http://schemas.microsoft.com/office/drawing/2014/main" id="{5AF347D1-02FD-41C0-8387-8EBF79DD686F}"/>
              </a:ext>
            </a:extLst>
          </p:cNvPr>
          <p:cNvGrpSpPr/>
          <p:nvPr/>
        </p:nvGrpSpPr>
        <p:grpSpPr>
          <a:xfrm>
            <a:off x="583421" y="995671"/>
            <a:ext cx="11173109" cy="1589355"/>
            <a:chOff x="329225" y="713231"/>
            <a:chExt cx="11173109" cy="1589355"/>
          </a:xfrm>
        </p:grpSpPr>
        <p:pic>
          <p:nvPicPr>
            <p:cNvPr id="10" name="Picture 9">
              <a:extLst>
                <a:ext uri="{FF2B5EF4-FFF2-40B4-BE49-F238E27FC236}">
                  <a16:creationId xmlns:a16="http://schemas.microsoft.com/office/drawing/2014/main" id="{4A9FF7E6-DD69-400E-831C-3D3E47B361A5}"/>
                </a:ext>
              </a:extLst>
            </p:cNvPr>
            <p:cNvPicPr>
              <a:picLocks noChangeAspect="1"/>
            </p:cNvPicPr>
            <p:nvPr/>
          </p:nvPicPr>
          <p:blipFill>
            <a:blip r:embed="rId4"/>
            <a:stretch>
              <a:fillRect/>
            </a:stretch>
          </p:blipFill>
          <p:spPr>
            <a:xfrm>
              <a:off x="9285299" y="713231"/>
              <a:ext cx="2217035" cy="1589355"/>
            </a:xfrm>
            <a:prstGeom prst="rect">
              <a:avLst/>
            </a:prstGeom>
          </p:spPr>
        </p:pic>
        <p:sp>
          <p:nvSpPr>
            <p:cNvPr id="11" name="TextBox 10">
              <a:extLst>
                <a:ext uri="{FF2B5EF4-FFF2-40B4-BE49-F238E27FC236}">
                  <a16:creationId xmlns:a16="http://schemas.microsoft.com/office/drawing/2014/main" id="{7005204C-9C2B-4C8C-AFD4-88695786B7B7}"/>
                </a:ext>
              </a:extLst>
            </p:cNvPr>
            <p:cNvSpPr txBox="1"/>
            <p:nvPr/>
          </p:nvSpPr>
          <p:spPr>
            <a:xfrm>
              <a:off x="329225" y="1178351"/>
              <a:ext cx="567784" cy="1015663"/>
            </a:xfrm>
            <a:prstGeom prst="rect">
              <a:avLst/>
            </a:prstGeom>
            <a:noFill/>
          </p:spPr>
          <p:txBody>
            <a:bodyPr wrap="none" rtlCol="0">
              <a:spAutoFit/>
            </a:bodyPr>
            <a:lstStyle/>
            <a:p>
              <a:r>
                <a:rPr lang="en-US" sz="6000" dirty="0">
                  <a:solidFill>
                    <a:srgbClr val="DC4405"/>
                  </a:solidFill>
                </a:rPr>
                <a:t>*</a:t>
              </a:r>
            </a:p>
          </p:txBody>
        </p:sp>
        <p:sp>
          <p:nvSpPr>
            <p:cNvPr id="13" name="TextBox 12">
              <a:extLst>
                <a:ext uri="{FF2B5EF4-FFF2-40B4-BE49-F238E27FC236}">
                  <a16:creationId xmlns:a16="http://schemas.microsoft.com/office/drawing/2014/main" id="{FECCEEA3-98F8-43FB-BDFB-081742CFE80F}"/>
                </a:ext>
              </a:extLst>
            </p:cNvPr>
            <p:cNvSpPr txBox="1"/>
            <p:nvPr/>
          </p:nvSpPr>
          <p:spPr>
            <a:xfrm>
              <a:off x="5098472" y="1178352"/>
              <a:ext cx="567784" cy="1015663"/>
            </a:xfrm>
            <a:prstGeom prst="rect">
              <a:avLst/>
            </a:prstGeom>
            <a:noFill/>
          </p:spPr>
          <p:txBody>
            <a:bodyPr wrap="none" rtlCol="0">
              <a:spAutoFit/>
            </a:bodyPr>
            <a:lstStyle/>
            <a:p>
              <a:r>
                <a:rPr lang="en-US" sz="6000" dirty="0">
                  <a:solidFill>
                    <a:srgbClr val="DC4405"/>
                  </a:solidFill>
                </a:rPr>
                <a:t>*</a:t>
              </a:r>
            </a:p>
          </p:txBody>
        </p:sp>
      </p:grpSp>
      <p:sp>
        <p:nvSpPr>
          <p:cNvPr id="14" name="Title 1">
            <a:extLst>
              <a:ext uri="{FF2B5EF4-FFF2-40B4-BE49-F238E27FC236}">
                <a16:creationId xmlns:a16="http://schemas.microsoft.com/office/drawing/2014/main" id="{9B946686-5396-4A78-8E6F-F86778A04CE0}"/>
              </a:ext>
            </a:extLst>
          </p:cNvPr>
          <p:cNvSpPr>
            <a:spLocks noGrp="1"/>
          </p:cNvSpPr>
          <p:nvPr>
            <p:ph type="title"/>
          </p:nvPr>
        </p:nvSpPr>
        <p:spPr>
          <a:xfrm>
            <a:off x="468701" y="464785"/>
            <a:ext cx="8057782" cy="1325563"/>
          </a:xfrm>
        </p:spPr>
        <p:txBody>
          <a:bodyPr/>
          <a:lstStyle/>
          <a:p>
            <a:r>
              <a:rPr lang="en-US" dirty="0"/>
              <a:t>  </a:t>
            </a:r>
            <a:r>
              <a:rPr lang="en-US" dirty="0">
                <a:solidFill>
                  <a:srgbClr val="4B9CD3"/>
                </a:solidFill>
              </a:rPr>
              <a:t>20                                                10</a:t>
            </a:r>
          </a:p>
        </p:txBody>
      </p:sp>
      <p:sp>
        <p:nvSpPr>
          <p:cNvPr id="15" name="TextBox 14">
            <a:extLst>
              <a:ext uri="{FF2B5EF4-FFF2-40B4-BE49-F238E27FC236}">
                <a16:creationId xmlns:a16="http://schemas.microsoft.com/office/drawing/2014/main" id="{0D04DF07-FA34-4C32-A2CF-E04BF8FA557B}"/>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40573302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BD9A-3519-4D23-B01C-3DFE9CCF926A}"/>
              </a:ext>
            </a:extLst>
          </p:cNvPr>
          <p:cNvSpPr>
            <a:spLocks noGrp="1"/>
          </p:cNvSpPr>
          <p:nvPr>
            <p:ph type="title"/>
          </p:nvPr>
        </p:nvSpPr>
        <p:spPr/>
        <p:txBody>
          <a:bodyPr/>
          <a:lstStyle/>
          <a:p>
            <a:r>
              <a:rPr lang="en-US" dirty="0"/>
              <a:t>1 cm Gap with Plastic</a:t>
            </a:r>
          </a:p>
        </p:txBody>
      </p:sp>
      <p:sp>
        <p:nvSpPr>
          <p:cNvPr id="5" name="Footer Placeholder 4">
            <a:extLst>
              <a:ext uri="{FF2B5EF4-FFF2-40B4-BE49-F238E27FC236}">
                <a16:creationId xmlns:a16="http://schemas.microsoft.com/office/drawing/2014/main" id="{7DBADDDB-FD36-45E5-88E6-D11A4146E287}"/>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3F70240C-5E22-4956-88D8-15C3D747E128}"/>
              </a:ext>
            </a:extLst>
          </p:cNvPr>
          <p:cNvSpPr>
            <a:spLocks noGrp="1"/>
          </p:cNvSpPr>
          <p:nvPr>
            <p:ph type="sldNum" sz="quarter" idx="12"/>
          </p:nvPr>
        </p:nvSpPr>
        <p:spPr/>
        <p:txBody>
          <a:bodyPr/>
          <a:lstStyle/>
          <a:p>
            <a:fld id="{3A98EE3D-8CD1-4C3F-BD1C-C98C9596463C}" type="slidenum">
              <a:rPr lang="en-US" smtClean="0"/>
              <a:t>108</a:t>
            </a:fld>
            <a:endParaRPr lang="en-US" dirty="0"/>
          </a:p>
        </p:txBody>
      </p:sp>
      <p:grpSp>
        <p:nvGrpSpPr>
          <p:cNvPr id="7" name="Group 6">
            <a:extLst>
              <a:ext uri="{FF2B5EF4-FFF2-40B4-BE49-F238E27FC236}">
                <a16:creationId xmlns:a16="http://schemas.microsoft.com/office/drawing/2014/main" id="{4C936486-9BC9-4284-9661-5370D14BD786}"/>
              </a:ext>
            </a:extLst>
          </p:cNvPr>
          <p:cNvGrpSpPr/>
          <p:nvPr/>
        </p:nvGrpSpPr>
        <p:grpSpPr>
          <a:xfrm>
            <a:off x="8167995" y="754270"/>
            <a:ext cx="1822070" cy="1847369"/>
            <a:chOff x="10180381" y="676599"/>
            <a:chExt cx="1822070" cy="1847369"/>
          </a:xfrm>
        </p:grpSpPr>
        <p:sp>
          <p:nvSpPr>
            <p:cNvPr id="8" name="TextBox 7">
              <a:extLst>
                <a:ext uri="{FF2B5EF4-FFF2-40B4-BE49-F238E27FC236}">
                  <a16:creationId xmlns:a16="http://schemas.microsoft.com/office/drawing/2014/main" id="{50D6A88D-4DD6-48A0-9AF3-97156E25F675}"/>
                </a:ext>
              </a:extLst>
            </p:cNvPr>
            <p:cNvSpPr txBox="1"/>
            <p:nvPr/>
          </p:nvSpPr>
          <p:spPr>
            <a:xfrm>
              <a:off x="10180381" y="1508305"/>
              <a:ext cx="516819" cy="1015663"/>
            </a:xfrm>
            <a:prstGeom prst="rect">
              <a:avLst/>
            </a:prstGeom>
            <a:noFill/>
          </p:spPr>
          <p:txBody>
            <a:bodyPr wrap="square" rtlCol="0">
              <a:spAutoFit/>
            </a:bodyPr>
            <a:lstStyle/>
            <a:p>
              <a:r>
                <a:rPr lang="en-US" sz="6000" dirty="0">
                  <a:solidFill>
                    <a:srgbClr val="FF0000"/>
                  </a:solidFill>
                </a:rPr>
                <a:t>*</a:t>
              </a:r>
            </a:p>
          </p:txBody>
        </p:sp>
        <p:grpSp>
          <p:nvGrpSpPr>
            <p:cNvPr id="9" name="Group 8">
              <a:extLst>
                <a:ext uri="{FF2B5EF4-FFF2-40B4-BE49-F238E27FC236}">
                  <a16:creationId xmlns:a16="http://schemas.microsoft.com/office/drawing/2014/main" id="{B3D73E14-B5F4-4075-B6AF-84A512E5E9BA}"/>
                </a:ext>
              </a:extLst>
            </p:cNvPr>
            <p:cNvGrpSpPr/>
            <p:nvPr/>
          </p:nvGrpSpPr>
          <p:grpSpPr>
            <a:xfrm>
              <a:off x="10615125" y="676599"/>
              <a:ext cx="1387326" cy="1664264"/>
              <a:chOff x="10615125" y="676599"/>
              <a:chExt cx="1387326" cy="1664264"/>
            </a:xfrm>
          </p:grpSpPr>
          <p:pic>
            <p:nvPicPr>
              <p:cNvPr id="10" name="Picture 9">
                <a:extLst>
                  <a:ext uri="{FF2B5EF4-FFF2-40B4-BE49-F238E27FC236}">
                    <a16:creationId xmlns:a16="http://schemas.microsoft.com/office/drawing/2014/main" id="{445D71EB-7A9A-4EB9-8C6C-5169A277CC22}"/>
                  </a:ext>
                </a:extLst>
              </p:cNvPr>
              <p:cNvPicPr>
                <a:picLocks noChangeAspect="1"/>
              </p:cNvPicPr>
              <p:nvPr/>
            </p:nvPicPr>
            <p:blipFill>
              <a:blip r:embed="rId2"/>
              <a:stretch>
                <a:fillRect/>
              </a:stretch>
            </p:blipFill>
            <p:spPr>
              <a:xfrm>
                <a:off x="10718722" y="1420578"/>
                <a:ext cx="1283729" cy="920284"/>
              </a:xfrm>
              <a:prstGeom prst="rect">
                <a:avLst/>
              </a:prstGeom>
            </p:spPr>
          </p:pic>
          <p:sp>
            <p:nvSpPr>
              <p:cNvPr id="11" name="Rectangle 10">
                <a:extLst>
                  <a:ext uri="{FF2B5EF4-FFF2-40B4-BE49-F238E27FC236}">
                    <a16:creationId xmlns:a16="http://schemas.microsoft.com/office/drawing/2014/main" id="{EED58340-7D9A-422A-BCF2-3BE017287D0B}"/>
                  </a:ext>
                </a:extLst>
              </p:cNvPr>
              <p:cNvSpPr/>
              <p:nvPr/>
            </p:nvSpPr>
            <p:spPr>
              <a:xfrm>
                <a:off x="10675678" y="1420578"/>
                <a:ext cx="179669" cy="92028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B7A6A7E-AF73-40E5-8A19-6376533DCD27}"/>
                  </a:ext>
                </a:extLst>
              </p:cNvPr>
              <p:cNvCxnSpPr>
                <a:cxnSpLocks/>
              </p:cNvCxnSpPr>
              <p:nvPr/>
            </p:nvCxnSpPr>
            <p:spPr>
              <a:xfrm flipV="1">
                <a:off x="10675678" y="1253667"/>
                <a:ext cx="454070" cy="540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5A7798C-D1D1-4C50-86A1-8498F2428076}"/>
                  </a:ext>
                </a:extLst>
              </p:cNvPr>
              <p:cNvCxnSpPr>
                <a:cxnSpLocks/>
              </p:cNvCxnSpPr>
              <p:nvPr/>
            </p:nvCxnSpPr>
            <p:spPr>
              <a:xfrm flipH="1">
                <a:off x="10675678" y="1190354"/>
                <a:ext cx="1" cy="11690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EC1041A-3E40-4946-A93A-87A8588F1C10}"/>
                  </a:ext>
                </a:extLst>
              </p:cNvPr>
              <p:cNvSpPr txBox="1"/>
              <p:nvPr/>
            </p:nvSpPr>
            <p:spPr>
              <a:xfrm>
                <a:off x="10615125" y="676599"/>
                <a:ext cx="583814" cy="369332"/>
              </a:xfrm>
              <a:prstGeom prst="rect">
                <a:avLst/>
              </a:prstGeom>
              <a:noFill/>
            </p:spPr>
            <p:txBody>
              <a:bodyPr wrap="none" rtlCol="0">
                <a:spAutoFit/>
              </a:bodyPr>
              <a:lstStyle/>
              <a:p>
                <a:r>
                  <a:rPr lang="en-US" dirty="0"/>
                  <a:t>1cm</a:t>
                </a:r>
              </a:p>
            </p:txBody>
          </p:sp>
          <p:cxnSp>
            <p:nvCxnSpPr>
              <p:cNvPr id="15" name="Straight Connector 14">
                <a:extLst>
                  <a:ext uri="{FF2B5EF4-FFF2-40B4-BE49-F238E27FC236}">
                    <a16:creationId xmlns:a16="http://schemas.microsoft.com/office/drawing/2014/main" id="{83A1A6EA-5A19-4A1E-87E8-F3C176019F83}"/>
                  </a:ext>
                </a:extLst>
              </p:cNvPr>
              <p:cNvCxnSpPr>
                <a:cxnSpLocks/>
              </p:cNvCxnSpPr>
              <p:nvPr/>
            </p:nvCxnSpPr>
            <p:spPr>
              <a:xfrm>
                <a:off x="10907032" y="988819"/>
                <a:ext cx="0" cy="279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F26AD3-110C-48CD-8263-62B3013FB027}"/>
                  </a:ext>
                </a:extLst>
              </p:cNvPr>
              <p:cNvCxnSpPr>
                <a:cxnSpLocks/>
              </p:cNvCxnSpPr>
              <p:nvPr/>
            </p:nvCxnSpPr>
            <p:spPr>
              <a:xfrm flipH="1">
                <a:off x="11138386" y="1200619"/>
                <a:ext cx="1" cy="116904"/>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17" name="Picture 16">
            <a:extLst>
              <a:ext uri="{FF2B5EF4-FFF2-40B4-BE49-F238E27FC236}">
                <a16:creationId xmlns:a16="http://schemas.microsoft.com/office/drawing/2014/main" id="{2010318D-69D4-4B8C-B5D8-7603D28598E4}"/>
              </a:ext>
            </a:extLst>
          </p:cNvPr>
          <p:cNvPicPr>
            <a:picLocks noChangeAspect="1"/>
          </p:cNvPicPr>
          <p:nvPr/>
        </p:nvPicPr>
        <p:blipFill>
          <a:blip r:embed="rId3"/>
          <a:stretch>
            <a:fillRect/>
          </a:stretch>
        </p:blipFill>
        <p:spPr>
          <a:xfrm>
            <a:off x="189550" y="2526104"/>
            <a:ext cx="5779929" cy="3944145"/>
          </a:xfrm>
          <a:prstGeom prst="rect">
            <a:avLst/>
          </a:prstGeom>
        </p:spPr>
      </p:pic>
      <p:pic>
        <p:nvPicPr>
          <p:cNvPr id="18" name="Picture 17">
            <a:extLst>
              <a:ext uri="{FF2B5EF4-FFF2-40B4-BE49-F238E27FC236}">
                <a16:creationId xmlns:a16="http://schemas.microsoft.com/office/drawing/2014/main" id="{AB75A831-8DD0-47CF-BB15-80DFF98E3942}"/>
              </a:ext>
            </a:extLst>
          </p:cNvPr>
          <p:cNvPicPr>
            <a:picLocks noChangeAspect="1"/>
          </p:cNvPicPr>
          <p:nvPr/>
        </p:nvPicPr>
        <p:blipFill>
          <a:blip r:embed="rId4"/>
          <a:stretch>
            <a:fillRect/>
          </a:stretch>
        </p:blipFill>
        <p:spPr>
          <a:xfrm>
            <a:off x="6152188" y="2523969"/>
            <a:ext cx="5850264" cy="3946280"/>
          </a:xfrm>
          <a:prstGeom prst="rect">
            <a:avLst/>
          </a:prstGeom>
        </p:spPr>
      </p:pic>
      <p:sp>
        <p:nvSpPr>
          <p:cNvPr id="19" name="TextBox 18">
            <a:extLst>
              <a:ext uri="{FF2B5EF4-FFF2-40B4-BE49-F238E27FC236}">
                <a16:creationId xmlns:a16="http://schemas.microsoft.com/office/drawing/2014/main" id="{6EE84498-18B7-4AB0-B022-0CD6337E27E4}"/>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1549828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2260C-57D8-49D5-8B8D-3929B6410C95}"/>
              </a:ext>
            </a:extLst>
          </p:cNvPr>
          <p:cNvSpPr>
            <a:spLocks noGrp="1"/>
          </p:cNvSpPr>
          <p:nvPr>
            <p:ph type="title"/>
          </p:nvPr>
        </p:nvSpPr>
        <p:spPr/>
        <p:txBody>
          <a:bodyPr/>
          <a:lstStyle/>
          <a:p>
            <a:r>
              <a:rPr lang="en-US" dirty="0"/>
              <a:t>2 cm Gap with Plastic</a:t>
            </a:r>
          </a:p>
        </p:txBody>
      </p:sp>
      <p:sp>
        <p:nvSpPr>
          <p:cNvPr id="5" name="Footer Placeholder 4">
            <a:extLst>
              <a:ext uri="{FF2B5EF4-FFF2-40B4-BE49-F238E27FC236}">
                <a16:creationId xmlns:a16="http://schemas.microsoft.com/office/drawing/2014/main" id="{F03C07D7-296C-467E-91D2-2739AB074783}"/>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507B914F-A038-41E9-88EA-A108372F79BF}"/>
              </a:ext>
            </a:extLst>
          </p:cNvPr>
          <p:cNvSpPr>
            <a:spLocks noGrp="1"/>
          </p:cNvSpPr>
          <p:nvPr>
            <p:ph type="sldNum" sz="quarter" idx="12"/>
          </p:nvPr>
        </p:nvSpPr>
        <p:spPr/>
        <p:txBody>
          <a:bodyPr/>
          <a:lstStyle/>
          <a:p>
            <a:fld id="{3A98EE3D-8CD1-4C3F-BD1C-C98C9596463C}" type="slidenum">
              <a:rPr lang="en-US" smtClean="0"/>
              <a:t>109</a:t>
            </a:fld>
            <a:endParaRPr lang="en-US" dirty="0"/>
          </a:p>
        </p:txBody>
      </p:sp>
      <p:grpSp>
        <p:nvGrpSpPr>
          <p:cNvPr id="7" name="Group 6">
            <a:extLst>
              <a:ext uri="{FF2B5EF4-FFF2-40B4-BE49-F238E27FC236}">
                <a16:creationId xmlns:a16="http://schemas.microsoft.com/office/drawing/2014/main" id="{431AD39E-B770-4037-9808-BF6E119B94D4}"/>
              </a:ext>
            </a:extLst>
          </p:cNvPr>
          <p:cNvGrpSpPr/>
          <p:nvPr/>
        </p:nvGrpSpPr>
        <p:grpSpPr>
          <a:xfrm>
            <a:off x="7710337" y="997364"/>
            <a:ext cx="2379349" cy="1519628"/>
            <a:chOff x="9666235" y="954998"/>
            <a:chExt cx="2379349" cy="1519628"/>
          </a:xfrm>
        </p:grpSpPr>
        <p:pic>
          <p:nvPicPr>
            <p:cNvPr id="8" name="Picture 7">
              <a:extLst>
                <a:ext uri="{FF2B5EF4-FFF2-40B4-BE49-F238E27FC236}">
                  <a16:creationId xmlns:a16="http://schemas.microsoft.com/office/drawing/2014/main" id="{FE1DC17F-71CA-4A4B-9F02-01822F26A2BE}"/>
                </a:ext>
              </a:extLst>
            </p:cNvPr>
            <p:cNvPicPr>
              <a:picLocks noChangeAspect="1"/>
            </p:cNvPicPr>
            <p:nvPr/>
          </p:nvPicPr>
          <p:blipFill>
            <a:blip r:embed="rId2"/>
            <a:stretch>
              <a:fillRect/>
            </a:stretch>
          </p:blipFill>
          <p:spPr>
            <a:xfrm>
              <a:off x="10761855" y="1406016"/>
              <a:ext cx="1283729" cy="920284"/>
            </a:xfrm>
            <a:prstGeom prst="rect">
              <a:avLst/>
            </a:prstGeom>
          </p:spPr>
        </p:pic>
        <p:sp>
          <p:nvSpPr>
            <p:cNvPr id="9" name="Rectangle 8">
              <a:extLst>
                <a:ext uri="{FF2B5EF4-FFF2-40B4-BE49-F238E27FC236}">
                  <a16:creationId xmlns:a16="http://schemas.microsoft.com/office/drawing/2014/main" id="{6AA084BF-0276-4373-AEA8-F68322C36C84}"/>
                </a:ext>
              </a:extLst>
            </p:cNvPr>
            <p:cNvSpPr/>
            <p:nvPr/>
          </p:nvSpPr>
          <p:spPr>
            <a:xfrm>
              <a:off x="10183056" y="1406015"/>
              <a:ext cx="154750" cy="92028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860FB34-A51B-4E71-A356-608B7F9D1EF7}"/>
                </a:ext>
              </a:extLst>
            </p:cNvPr>
            <p:cNvSpPr txBox="1"/>
            <p:nvPr/>
          </p:nvSpPr>
          <p:spPr>
            <a:xfrm>
              <a:off x="9666235" y="1458963"/>
              <a:ext cx="516819" cy="1015663"/>
            </a:xfrm>
            <a:prstGeom prst="rect">
              <a:avLst/>
            </a:prstGeom>
            <a:noFill/>
          </p:spPr>
          <p:txBody>
            <a:bodyPr wrap="square" rtlCol="0">
              <a:spAutoFit/>
            </a:bodyPr>
            <a:lstStyle/>
            <a:p>
              <a:r>
                <a:rPr lang="en-US" sz="6000" dirty="0">
                  <a:solidFill>
                    <a:srgbClr val="FF0000"/>
                  </a:solidFill>
                </a:rPr>
                <a:t>*</a:t>
              </a:r>
            </a:p>
          </p:txBody>
        </p:sp>
        <p:cxnSp>
          <p:nvCxnSpPr>
            <p:cNvPr id="11" name="Straight Arrow Connector 10">
              <a:extLst>
                <a:ext uri="{FF2B5EF4-FFF2-40B4-BE49-F238E27FC236}">
                  <a16:creationId xmlns:a16="http://schemas.microsoft.com/office/drawing/2014/main" id="{B61C1CF7-7B5E-459A-A566-40538D3A6622}"/>
                </a:ext>
              </a:extLst>
            </p:cNvPr>
            <p:cNvCxnSpPr>
              <a:cxnSpLocks/>
            </p:cNvCxnSpPr>
            <p:nvPr/>
          </p:nvCxnSpPr>
          <p:spPr>
            <a:xfrm flipV="1">
              <a:off x="10183056" y="1239105"/>
              <a:ext cx="989825" cy="326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F4AF7B87-E11A-4E9D-9A22-9CB9AA2AEA33}"/>
                </a:ext>
              </a:extLst>
            </p:cNvPr>
            <p:cNvSpPr txBox="1"/>
            <p:nvPr/>
          </p:nvSpPr>
          <p:spPr>
            <a:xfrm>
              <a:off x="10346433" y="954998"/>
              <a:ext cx="583814" cy="369332"/>
            </a:xfrm>
            <a:prstGeom prst="rect">
              <a:avLst/>
            </a:prstGeom>
            <a:noFill/>
          </p:spPr>
          <p:txBody>
            <a:bodyPr wrap="none" rtlCol="0">
              <a:spAutoFit/>
            </a:bodyPr>
            <a:lstStyle/>
            <a:p>
              <a:r>
                <a:rPr lang="en-US" dirty="0"/>
                <a:t>2cm</a:t>
              </a:r>
            </a:p>
          </p:txBody>
        </p:sp>
        <p:cxnSp>
          <p:nvCxnSpPr>
            <p:cNvPr id="13" name="Straight Connector 12">
              <a:extLst>
                <a:ext uri="{FF2B5EF4-FFF2-40B4-BE49-F238E27FC236}">
                  <a16:creationId xmlns:a16="http://schemas.microsoft.com/office/drawing/2014/main" id="{8803E674-79FA-42C3-9C7F-1E208CB6F22A}"/>
                </a:ext>
              </a:extLst>
            </p:cNvPr>
            <p:cNvCxnSpPr>
              <a:cxnSpLocks/>
            </p:cNvCxnSpPr>
            <p:nvPr/>
          </p:nvCxnSpPr>
          <p:spPr>
            <a:xfrm flipH="1">
              <a:off x="11172881" y="1183918"/>
              <a:ext cx="1" cy="116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F07778-E850-4965-8878-BDD369CAAE62}"/>
                </a:ext>
              </a:extLst>
            </p:cNvPr>
            <p:cNvCxnSpPr>
              <a:cxnSpLocks/>
            </p:cNvCxnSpPr>
            <p:nvPr/>
          </p:nvCxnSpPr>
          <p:spPr>
            <a:xfrm flipH="1">
              <a:off x="10183054" y="1183918"/>
              <a:ext cx="1" cy="116904"/>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D65FBE19-8FBE-4C37-A4BD-8695133C69F9}"/>
              </a:ext>
            </a:extLst>
          </p:cNvPr>
          <p:cNvPicPr>
            <a:picLocks noChangeAspect="1"/>
          </p:cNvPicPr>
          <p:nvPr/>
        </p:nvPicPr>
        <p:blipFill>
          <a:blip r:embed="rId3"/>
          <a:stretch>
            <a:fillRect/>
          </a:stretch>
        </p:blipFill>
        <p:spPr>
          <a:xfrm>
            <a:off x="207034" y="2480130"/>
            <a:ext cx="5783312" cy="3970286"/>
          </a:xfrm>
          <a:prstGeom prst="rect">
            <a:avLst/>
          </a:prstGeom>
        </p:spPr>
      </p:pic>
      <p:pic>
        <p:nvPicPr>
          <p:cNvPr id="16" name="Picture 15">
            <a:extLst>
              <a:ext uri="{FF2B5EF4-FFF2-40B4-BE49-F238E27FC236}">
                <a16:creationId xmlns:a16="http://schemas.microsoft.com/office/drawing/2014/main" id="{EA544453-5974-46E4-8D2C-4F75726C794B}"/>
              </a:ext>
            </a:extLst>
          </p:cNvPr>
          <p:cNvPicPr>
            <a:picLocks noChangeAspect="1"/>
          </p:cNvPicPr>
          <p:nvPr/>
        </p:nvPicPr>
        <p:blipFill>
          <a:blip r:embed="rId4"/>
          <a:stretch>
            <a:fillRect/>
          </a:stretch>
        </p:blipFill>
        <p:spPr>
          <a:xfrm>
            <a:off x="6201654" y="2489190"/>
            <a:ext cx="5783311" cy="3961226"/>
          </a:xfrm>
          <a:prstGeom prst="rect">
            <a:avLst/>
          </a:prstGeom>
        </p:spPr>
      </p:pic>
      <p:sp>
        <p:nvSpPr>
          <p:cNvPr id="17" name="TextBox 16">
            <a:extLst>
              <a:ext uri="{FF2B5EF4-FFF2-40B4-BE49-F238E27FC236}">
                <a16:creationId xmlns:a16="http://schemas.microsoft.com/office/drawing/2014/main" id="{105F297B-C055-4F5E-B77C-61E9A6190C20}"/>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180751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0BDE-9E1A-4B15-95FC-E79EDBF2BDE7}"/>
              </a:ext>
            </a:extLst>
          </p:cNvPr>
          <p:cNvSpPr>
            <a:spLocks noGrp="1"/>
          </p:cNvSpPr>
          <p:nvPr>
            <p:ph type="title"/>
          </p:nvPr>
        </p:nvSpPr>
        <p:spPr/>
        <p:txBody>
          <a:bodyPr/>
          <a:lstStyle/>
          <a:p>
            <a:r>
              <a:rPr lang="en-US" sz="2800" dirty="0"/>
              <a:t>Charged-Particle Equilibrium</a:t>
            </a:r>
            <a:endParaRPr lang="en-US" dirty="0"/>
          </a:p>
        </p:txBody>
      </p:sp>
      <p:sp>
        <p:nvSpPr>
          <p:cNvPr id="3" name="Content Placeholder 2">
            <a:extLst>
              <a:ext uri="{FF2B5EF4-FFF2-40B4-BE49-F238E27FC236}">
                <a16:creationId xmlns:a16="http://schemas.microsoft.com/office/drawing/2014/main" id="{1D585EE8-3809-409B-9575-20C0E1244DF7}"/>
              </a:ext>
            </a:extLst>
          </p:cNvPr>
          <p:cNvSpPr>
            <a:spLocks noGrp="1"/>
          </p:cNvSpPr>
          <p:nvPr>
            <p:ph idx="1"/>
          </p:nvPr>
        </p:nvSpPr>
        <p:spPr>
          <a:xfrm>
            <a:off x="581192" y="2340864"/>
            <a:ext cx="11029615" cy="2872071"/>
          </a:xfrm>
        </p:spPr>
        <p:txBody>
          <a:bodyPr>
            <a:normAutofit/>
          </a:bodyPr>
          <a:lstStyle/>
          <a:p>
            <a:r>
              <a:rPr lang="en-US" sz="2000" dirty="0"/>
              <a:t>Using a transfer coefficient, KERMA is easily estimated from photon flux</a:t>
            </a:r>
          </a:p>
          <a:p>
            <a:r>
              <a:rPr lang="en-US" sz="2000" dirty="0"/>
              <a:t>Dose, as a function of depth, must then be determined from a conversion of KERMA based on the </a:t>
            </a:r>
            <a:r>
              <a:rPr lang="en-US" sz="2000" i="1" dirty="0"/>
              <a:t>buildup</a:t>
            </a:r>
            <a:r>
              <a:rPr lang="en-US" sz="2000" dirty="0"/>
              <a:t> of electronic charge with tissue depth</a:t>
            </a:r>
          </a:p>
          <a:p>
            <a:r>
              <a:rPr lang="en-US" sz="2000" i="1" dirty="0"/>
              <a:t>Charged-Particle Equilibrium </a:t>
            </a:r>
            <a:r>
              <a:rPr lang="en-US" sz="2000" dirty="0"/>
              <a:t>(CPE) is established once this charge buildup is complete</a:t>
            </a:r>
          </a:p>
          <a:p>
            <a:r>
              <a:rPr lang="en-US" sz="2000" dirty="0"/>
              <a:t>At shallow (e.g., </a:t>
            </a:r>
            <a:r>
              <a:rPr lang="en-US" sz="2000" dirty="0" err="1"/>
              <a:t>SDE</a:t>
            </a:r>
            <a:r>
              <a:rPr lang="en-US" sz="2000" dirty="0"/>
              <a:t>) depths, however, CPE is generally not yet established</a:t>
            </a:r>
          </a:p>
        </p:txBody>
      </p:sp>
      <p:sp>
        <p:nvSpPr>
          <p:cNvPr id="5" name="Footer Placeholder 4">
            <a:extLst>
              <a:ext uri="{FF2B5EF4-FFF2-40B4-BE49-F238E27FC236}">
                <a16:creationId xmlns:a16="http://schemas.microsoft.com/office/drawing/2014/main" id="{3694EEB7-62E6-4513-A771-B3CBD0C0024A}"/>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D9917BDE-C103-40C8-9B29-08AA4EC8872F}"/>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7" name="TextBox 6">
            <a:extLst>
              <a:ext uri="{FF2B5EF4-FFF2-40B4-BE49-F238E27FC236}">
                <a16:creationId xmlns:a16="http://schemas.microsoft.com/office/drawing/2014/main" id="{6026FEE3-855F-495E-8AD4-FB8FDC2B1055}"/>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27443896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94B4-F973-49E8-BA0F-A26E48491FA3}"/>
              </a:ext>
            </a:extLst>
          </p:cNvPr>
          <p:cNvSpPr>
            <a:spLocks noGrp="1"/>
          </p:cNvSpPr>
          <p:nvPr>
            <p:ph type="title"/>
          </p:nvPr>
        </p:nvSpPr>
        <p:spPr/>
        <p:txBody>
          <a:bodyPr/>
          <a:lstStyle/>
          <a:p>
            <a:r>
              <a:rPr lang="en-US" dirty="0" err="1"/>
              <a:t>Eyedose</a:t>
            </a:r>
            <a:r>
              <a:rPr lang="en-US" dirty="0"/>
              <a:t> model</a:t>
            </a:r>
          </a:p>
        </p:txBody>
      </p:sp>
      <p:sp>
        <p:nvSpPr>
          <p:cNvPr id="3" name="Content Placeholder 2">
            <a:extLst>
              <a:ext uri="{FF2B5EF4-FFF2-40B4-BE49-F238E27FC236}">
                <a16:creationId xmlns:a16="http://schemas.microsoft.com/office/drawing/2014/main" id="{F277CF74-14D7-46FA-99F5-B3DD64BA9752}"/>
              </a:ext>
            </a:extLst>
          </p:cNvPr>
          <p:cNvSpPr>
            <a:spLocks noGrp="1"/>
          </p:cNvSpPr>
          <p:nvPr>
            <p:ph idx="1"/>
          </p:nvPr>
        </p:nvSpPr>
        <p:spPr>
          <a:xfrm>
            <a:off x="581192" y="2137849"/>
            <a:ext cx="11029615" cy="4151855"/>
          </a:xfrm>
        </p:spPr>
        <p:txBody>
          <a:bodyPr anchor="t">
            <a:normAutofit/>
          </a:bodyPr>
          <a:lstStyle/>
          <a:p>
            <a:r>
              <a:rPr lang="en-US" dirty="0"/>
              <a:t>Driven by a set of deterministic equations developed from a vast array of probabilistic simulations (MCNP)</a:t>
            </a:r>
          </a:p>
          <a:p>
            <a:pPr lvl="1"/>
            <a:r>
              <a:rPr lang="en-US" dirty="0"/>
              <a:t>simulations of monoenergetic photons and electrons originating at varying distances from a stylized eye model</a:t>
            </a:r>
          </a:p>
          <a:p>
            <a:pPr lvl="1"/>
            <a:r>
              <a:rPr lang="en-US" dirty="0"/>
              <a:t>source is assumed to be an infinitely small, isotropic point source located on the geometric axis</a:t>
            </a:r>
          </a:p>
          <a:p>
            <a:pPr lvl="1"/>
            <a:r>
              <a:rPr lang="en-US" dirty="0"/>
              <a:t>dose calculated to the lens of the eye</a:t>
            </a:r>
          </a:p>
          <a:p>
            <a:r>
              <a:rPr lang="en-US" dirty="0"/>
              <a:t>Accounts for particle type, energy, source emission rate, and protective eyewear for:  </a:t>
            </a:r>
          </a:p>
          <a:p>
            <a:pPr lvl="1"/>
            <a:r>
              <a:rPr lang="en-US" dirty="0"/>
              <a:t>photon energies from 7 keV to 11 MeV</a:t>
            </a:r>
          </a:p>
          <a:p>
            <a:pPr lvl="1"/>
            <a:r>
              <a:rPr lang="en-US" dirty="0"/>
              <a:t>electron energies from 100 keV to 11 MeV</a:t>
            </a:r>
          </a:p>
          <a:p>
            <a:pPr lvl="1"/>
            <a:r>
              <a:rPr lang="en-US" dirty="0"/>
              <a:t>distances from 0 to 20 meters </a:t>
            </a:r>
          </a:p>
          <a:p>
            <a:r>
              <a:rPr lang="en-US" dirty="0"/>
              <a:t>Nuclide emissions (ICRP 38 and 107 data) are incorporated into the model</a:t>
            </a:r>
          </a:p>
          <a:p>
            <a:pPr lvl="1"/>
            <a:r>
              <a:rPr lang="en-US" dirty="0"/>
              <a:t>as well as a placeholder for incorporation of emissions from X-ray machines (future project)</a:t>
            </a:r>
          </a:p>
        </p:txBody>
      </p:sp>
      <p:sp>
        <p:nvSpPr>
          <p:cNvPr id="5" name="Footer Placeholder 4">
            <a:extLst>
              <a:ext uri="{FF2B5EF4-FFF2-40B4-BE49-F238E27FC236}">
                <a16:creationId xmlns:a16="http://schemas.microsoft.com/office/drawing/2014/main" id="{9CD35DEE-A266-43DF-940E-172A1EA38EC5}"/>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FC74C72-3456-49EC-9392-649D6449D1D2}"/>
              </a:ext>
            </a:extLst>
          </p:cNvPr>
          <p:cNvSpPr>
            <a:spLocks noGrp="1"/>
          </p:cNvSpPr>
          <p:nvPr>
            <p:ph type="sldNum" sz="quarter" idx="12"/>
          </p:nvPr>
        </p:nvSpPr>
        <p:spPr/>
        <p:txBody>
          <a:bodyPr/>
          <a:lstStyle/>
          <a:p>
            <a:fld id="{3A98EE3D-8CD1-4C3F-BD1C-C98C9596463C}" type="slidenum">
              <a:rPr lang="en-US" smtClean="0"/>
              <a:t>110</a:t>
            </a:fld>
            <a:endParaRPr lang="en-US" dirty="0"/>
          </a:p>
        </p:txBody>
      </p:sp>
      <p:sp>
        <p:nvSpPr>
          <p:cNvPr id="7" name="TextBox 6">
            <a:extLst>
              <a:ext uri="{FF2B5EF4-FFF2-40B4-BE49-F238E27FC236}">
                <a16:creationId xmlns:a16="http://schemas.microsoft.com/office/drawing/2014/main" id="{D9CAE2DE-2FCD-484B-9C20-1626F9377A73}"/>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20977752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02FE-78E9-4D88-9869-71170DBAE03D}"/>
              </a:ext>
            </a:extLst>
          </p:cNvPr>
          <p:cNvSpPr>
            <a:spLocks noGrp="1"/>
          </p:cNvSpPr>
          <p:nvPr>
            <p:ph type="title"/>
          </p:nvPr>
        </p:nvSpPr>
        <p:spPr/>
        <p:txBody>
          <a:bodyPr/>
          <a:lstStyle/>
          <a:p>
            <a:r>
              <a:rPr lang="en-US" dirty="0"/>
              <a:t>Eye Geometry</a:t>
            </a:r>
          </a:p>
        </p:txBody>
      </p:sp>
      <p:sp>
        <p:nvSpPr>
          <p:cNvPr id="3" name="Content Placeholder 2">
            <a:extLst>
              <a:ext uri="{FF2B5EF4-FFF2-40B4-BE49-F238E27FC236}">
                <a16:creationId xmlns:a16="http://schemas.microsoft.com/office/drawing/2014/main" id="{8786CB5C-86B2-40ED-A6F8-68D598E16D14}"/>
              </a:ext>
            </a:extLst>
          </p:cNvPr>
          <p:cNvSpPr>
            <a:spLocks noGrp="1"/>
          </p:cNvSpPr>
          <p:nvPr>
            <p:ph idx="1"/>
          </p:nvPr>
        </p:nvSpPr>
        <p:spPr>
          <a:xfrm>
            <a:off x="581192" y="2632105"/>
            <a:ext cx="4448009" cy="3521458"/>
          </a:xfrm>
        </p:spPr>
        <p:txBody>
          <a:bodyPr anchor="t">
            <a:normAutofit lnSpcReduction="10000"/>
          </a:bodyPr>
          <a:lstStyle/>
          <a:p>
            <a:r>
              <a:rPr lang="en-US" dirty="0"/>
              <a:t>The source in EyeDose is modeled as a monoenergetic, isotropic point source of energy </a:t>
            </a:r>
            <a:r>
              <a:rPr lang="en-US" i="1" dirty="0"/>
              <a:t>E</a:t>
            </a:r>
          </a:p>
          <a:p>
            <a:r>
              <a:rPr lang="en-US" dirty="0"/>
              <a:t>The source is located on the geometric axis of the eye and the distance between the surface of the eyeball and the source is labeled </a:t>
            </a:r>
            <a:r>
              <a:rPr lang="en-US" i="1" dirty="0"/>
              <a:t>r</a:t>
            </a:r>
          </a:p>
          <a:p>
            <a:r>
              <a:rPr lang="en-US" dirty="0"/>
              <a:t>Photons and electrons are modeled as they interact with structures of the eyeball</a:t>
            </a:r>
          </a:p>
          <a:p>
            <a:r>
              <a:rPr lang="en-US" dirty="0"/>
              <a:t>Bremsstrahlung created in the eyeball is incorporated into the dose calculation</a:t>
            </a:r>
          </a:p>
        </p:txBody>
      </p:sp>
      <p:sp>
        <p:nvSpPr>
          <p:cNvPr id="5" name="Footer Placeholder 4">
            <a:extLst>
              <a:ext uri="{FF2B5EF4-FFF2-40B4-BE49-F238E27FC236}">
                <a16:creationId xmlns:a16="http://schemas.microsoft.com/office/drawing/2014/main" id="{1D777F21-DFB5-40DB-BCBE-8020ACD3BA0F}"/>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4830A57A-E1A2-4D40-A54B-3DB08F1B8BA6}"/>
              </a:ext>
            </a:extLst>
          </p:cNvPr>
          <p:cNvSpPr>
            <a:spLocks noGrp="1"/>
          </p:cNvSpPr>
          <p:nvPr>
            <p:ph type="sldNum" sz="quarter" idx="12"/>
          </p:nvPr>
        </p:nvSpPr>
        <p:spPr/>
        <p:txBody>
          <a:bodyPr/>
          <a:lstStyle/>
          <a:p>
            <a:fld id="{3A98EE3D-8CD1-4C3F-BD1C-C98C9596463C}" type="slidenum">
              <a:rPr lang="en-US" smtClean="0"/>
              <a:t>111</a:t>
            </a:fld>
            <a:endParaRPr lang="en-US" dirty="0"/>
          </a:p>
        </p:txBody>
      </p:sp>
      <p:pic>
        <p:nvPicPr>
          <p:cNvPr id="8" name="Picture 7">
            <a:extLst>
              <a:ext uri="{FF2B5EF4-FFF2-40B4-BE49-F238E27FC236}">
                <a16:creationId xmlns:a16="http://schemas.microsoft.com/office/drawing/2014/main" id="{79FCEE2E-D530-4880-A1F0-9A0057176581}"/>
              </a:ext>
            </a:extLst>
          </p:cNvPr>
          <p:cNvPicPr>
            <a:picLocks noChangeAspect="1"/>
          </p:cNvPicPr>
          <p:nvPr/>
        </p:nvPicPr>
        <p:blipFill>
          <a:blip r:embed="rId2"/>
          <a:stretch>
            <a:fillRect/>
          </a:stretch>
        </p:blipFill>
        <p:spPr>
          <a:xfrm>
            <a:off x="5444618" y="2425319"/>
            <a:ext cx="5252463" cy="3793446"/>
          </a:xfrm>
          <a:prstGeom prst="rect">
            <a:avLst/>
          </a:prstGeom>
        </p:spPr>
      </p:pic>
      <p:pic>
        <p:nvPicPr>
          <p:cNvPr id="9" name="Content Placeholder 5">
            <a:extLst>
              <a:ext uri="{FF2B5EF4-FFF2-40B4-BE49-F238E27FC236}">
                <a16:creationId xmlns:a16="http://schemas.microsoft.com/office/drawing/2014/main" id="{D263FBB3-0911-40F4-9F5F-A8A9670102B5}"/>
              </a:ext>
            </a:extLst>
          </p:cNvPr>
          <p:cNvPicPr>
            <a:picLocks noChangeAspect="1"/>
          </p:cNvPicPr>
          <p:nvPr/>
        </p:nvPicPr>
        <p:blipFill>
          <a:blip r:embed="rId3"/>
          <a:stretch>
            <a:fillRect/>
          </a:stretch>
        </p:blipFill>
        <p:spPr>
          <a:xfrm>
            <a:off x="9244122" y="948134"/>
            <a:ext cx="2574394" cy="2034348"/>
          </a:xfrm>
          <a:prstGeom prst="rect">
            <a:avLst/>
          </a:prstGeom>
        </p:spPr>
      </p:pic>
      <p:sp>
        <p:nvSpPr>
          <p:cNvPr id="10" name="TextBox 9">
            <a:extLst>
              <a:ext uri="{FF2B5EF4-FFF2-40B4-BE49-F238E27FC236}">
                <a16:creationId xmlns:a16="http://schemas.microsoft.com/office/drawing/2014/main" id="{D89C1AAE-383F-41A5-8EC7-4619AF8EA769}"/>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13751712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D4BDA-9A82-48E0-9A95-D1C107F74959}"/>
              </a:ext>
            </a:extLst>
          </p:cNvPr>
          <p:cNvSpPr>
            <a:spLocks noGrp="1"/>
          </p:cNvSpPr>
          <p:nvPr>
            <p:ph type="title"/>
          </p:nvPr>
        </p:nvSpPr>
        <p:spPr/>
        <p:txBody>
          <a:bodyPr/>
          <a:lstStyle/>
          <a:p>
            <a:r>
              <a:rPr lang="en-US" dirty="0"/>
              <a:t>Photon Dosimetry</a:t>
            </a:r>
          </a:p>
        </p:txBody>
      </p:sp>
      <p:sp>
        <p:nvSpPr>
          <p:cNvPr id="5" name="Footer Placeholder 4">
            <a:extLst>
              <a:ext uri="{FF2B5EF4-FFF2-40B4-BE49-F238E27FC236}">
                <a16:creationId xmlns:a16="http://schemas.microsoft.com/office/drawing/2014/main" id="{867DF011-012F-47D8-97FA-56C03FEB920D}"/>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0D8D5DC2-6584-443C-BCD3-26720F2A9084}"/>
              </a:ext>
            </a:extLst>
          </p:cNvPr>
          <p:cNvSpPr>
            <a:spLocks noGrp="1"/>
          </p:cNvSpPr>
          <p:nvPr>
            <p:ph type="sldNum" sz="quarter" idx="12"/>
          </p:nvPr>
        </p:nvSpPr>
        <p:spPr/>
        <p:txBody>
          <a:bodyPr/>
          <a:lstStyle/>
          <a:p>
            <a:fld id="{3A98EE3D-8CD1-4C3F-BD1C-C98C9596463C}" type="slidenum">
              <a:rPr lang="en-US" smtClean="0"/>
              <a:t>112</a:t>
            </a:fld>
            <a:endParaRPr lang="en-US" dirty="0"/>
          </a:p>
        </p:txBody>
      </p:sp>
      <p:pic>
        <p:nvPicPr>
          <p:cNvPr id="7" name="Picture 6" descr="A close up of a map&#10;&#10;Description automatically generated">
            <a:extLst>
              <a:ext uri="{FF2B5EF4-FFF2-40B4-BE49-F238E27FC236}">
                <a16:creationId xmlns:a16="http://schemas.microsoft.com/office/drawing/2014/main" id="{60049E3A-68C5-4B1A-BF61-9CAF458CD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222" y="1727434"/>
            <a:ext cx="5268060" cy="4696480"/>
          </a:xfrm>
          <a:prstGeom prst="rect">
            <a:avLst/>
          </a:prstGeom>
        </p:spPr>
      </p:pic>
      <p:pic>
        <p:nvPicPr>
          <p:cNvPr id="8" name="Picture 7">
            <a:extLst>
              <a:ext uri="{FF2B5EF4-FFF2-40B4-BE49-F238E27FC236}">
                <a16:creationId xmlns:a16="http://schemas.microsoft.com/office/drawing/2014/main" id="{A0D3052A-63CD-4E07-96B1-8105B73812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4456" y="2197460"/>
            <a:ext cx="5779858" cy="4199841"/>
          </a:xfrm>
          <a:prstGeom prst="rect">
            <a:avLst/>
          </a:prstGeom>
        </p:spPr>
      </p:pic>
      <p:sp>
        <p:nvSpPr>
          <p:cNvPr id="9" name="TextBox 8">
            <a:extLst>
              <a:ext uri="{FF2B5EF4-FFF2-40B4-BE49-F238E27FC236}">
                <a16:creationId xmlns:a16="http://schemas.microsoft.com/office/drawing/2014/main" id="{95E2E96B-DDA8-48A7-87CD-5936BE20F628}"/>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23460889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F5D0-D474-435B-96FE-B409566E6FF4}"/>
              </a:ext>
            </a:extLst>
          </p:cNvPr>
          <p:cNvSpPr>
            <a:spLocks noGrp="1"/>
          </p:cNvSpPr>
          <p:nvPr>
            <p:ph type="title"/>
          </p:nvPr>
        </p:nvSpPr>
        <p:spPr/>
        <p:txBody>
          <a:bodyPr/>
          <a:lstStyle/>
          <a:p>
            <a:r>
              <a:rPr lang="en-US" dirty="0"/>
              <a:t>Electron dosimetry</a:t>
            </a:r>
          </a:p>
        </p:txBody>
      </p:sp>
      <p:sp>
        <p:nvSpPr>
          <p:cNvPr id="3" name="Content Placeholder 2">
            <a:extLst>
              <a:ext uri="{FF2B5EF4-FFF2-40B4-BE49-F238E27FC236}">
                <a16:creationId xmlns:a16="http://schemas.microsoft.com/office/drawing/2014/main" id="{B1FEACE2-69BC-492F-9B8C-31BF1335616D}"/>
              </a:ext>
            </a:extLst>
          </p:cNvPr>
          <p:cNvSpPr>
            <a:spLocks noGrp="1"/>
          </p:cNvSpPr>
          <p:nvPr>
            <p:ph idx="1"/>
          </p:nvPr>
        </p:nvSpPr>
        <p:spPr>
          <a:xfrm>
            <a:off x="980900" y="5143225"/>
            <a:ext cx="10190290" cy="1154016"/>
          </a:xfrm>
        </p:spPr>
        <p:txBody>
          <a:bodyPr/>
          <a:lstStyle/>
          <a:p>
            <a:r>
              <a:rPr lang="en-US" dirty="0"/>
              <a:t>This new path opens at around r = 0.3 cm.  The electron rays radiating from the source can be considered parallel at about 10 cm, at which point both the bremsstrahlung and direct contribution obey the inverse square law.</a:t>
            </a:r>
          </a:p>
        </p:txBody>
      </p:sp>
      <p:sp>
        <p:nvSpPr>
          <p:cNvPr id="5" name="Footer Placeholder 4">
            <a:extLst>
              <a:ext uri="{FF2B5EF4-FFF2-40B4-BE49-F238E27FC236}">
                <a16:creationId xmlns:a16="http://schemas.microsoft.com/office/drawing/2014/main" id="{80D79041-88CB-4317-93B7-61822C7958AC}"/>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B791D52-3553-44EF-83D7-4BAD14AC9B4C}"/>
              </a:ext>
            </a:extLst>
          </p:cNvPr>
          <p:cNvSpPr>
            <a:spLocks noGrp="1"/>
          </p:cNvSpPr>
          <p:nvPr>
            <p:ph type="sldNum" sz="quarter" idx="12"/>
          </p:nvPr>
        </p:nvSpPr>
        <p:spPr/>
        <p:txBody>
          <a:bodyPr/>
          <a:lstStyle/>
          <a:p>
            <a:fld id="{3A98EE3D-8CD1-4C3F-BD1C-C98C9596463C}" type="slidenum">
              <a:rPr lang="en-US" smtClean="0"/>
              <a:t>113</a:t>
            </a:fld>
            <a:endParaRPr lang="en-US" dirty="0"/>
          </a:p>
        </p:txBody>
      </p:sp>
      <p:pic>
        <p:nvPicPr>
          <p:cNvPr id="10" name="Picture 9">
            <a:extLst>
              <a:ext uri="{FF2B5EF4-FFF2-40B4-BE49-F238E27FC236}">
                <a16:creationId xmlns:a16="http://schemas.microsoft.com/office/drawing/2014/main" id="{4A5695FD-5806-4314-B8BD-B2A9E4EEF67F}"/>
              </a:ext>
            </a:extLst>
          </p:cNvPr>
          <p:cNvPicPr>
            <a:picLocks noChangeAspect="1"/>
          </p:cNvPicPr>
          <p:nvPr/>
        </p:nvPicPr>
        <p:blipFill>
          <a:blip r:embed="rId2"/>
          <a:stretch>
            <a:fillRect/>
          </a:stretch>
        </p:blipFill>
        <p:spPr>
          <a:xfrm>
            <a:off x="581192" y="2101698"/>
            <a:ext cx="5049959" cy="2865427"/>
          </a:xfrm>
          <a:prstGeom prst="rect">
            <a:avLst/>
          </a:prstGeom>
        </p:spPr>
      </p:pic>
      <p:pic>
        <p:nvPicPr>
          <p:cNvPr id="12" name="Picture 11">
            <a:extLst>
              <a:ext uri="{FF2B5EF4-FFF2-40B4-BE49-F238E27FC236}">
                <a16:creationId xmlns:a16="http://schemas.microsoft.com/office/drawing/2014/main" id="{AD963322-925C-4034-ABBB-50599A688588}"/>
              </a:ext>
            </a:extLst>
          </p:cNvPr>
          <p:cNvPicPr>
            <a:picLocks noChangeAspect="1"/>
          </p:cNvPicPr>
          <p:nvPr/>
        </p:nvPicPr>
        <p:blipFill>
          <a:blip r:embed="rId3"/>
          <a:stretch>
            <a:fillRect/>
          </a:stretch>
        </p:blipFill>
        <p:spPr>
          <a:xfrm>
            <a:off x="6277635" y="1927203"/>
            <a:ext cx="4613964" cy="3089350"/>
          </a:xfrm>
          <a:prstGeom prst="rect">
            <a:avLst/>
          </a:prstGeom>
        </p:spPr>
      </p:pic>
      <p:sp>
        <p:nvSpPr>
          <p:cNvPr id="9" name="TextBox 8">
            <a:extLst>
              <a:ext uri="{FF2B5EF4-FFF2-40B4-BE49-F238E27FC236}">
                <a16:creationId xmlns:a16="http://schemas.microsoft.com/office/drawing/2014/main" id="{6C22F3BE-AD43-4605-B68A-BE131CBCC95C}"/>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31487780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2729-7E8E-42F8-864D-1596530E0009}"/>
              </a:ext>
            </a:extLst>
          </p:cNvPr>
          <p:cNvSpPr>
            <a:spLocks noGrp="1"/>
          </p:cNvSpPr>
          <p:nvPr>
            <p:ph type="title"/>
          </p:nvPr>
        </p:nvSpPr>
        <p:spPr/>
        <p:txBody>
          <a:bodyPr/>
          <a:lstStyle/>
          <a:p>
            <a:r>
              <a:rPr lang="en-US" dirty="0"/>
              <a:t>Shielded vs Unshielded Dose</a:t>
            </a:r>
          </a:p>
        </p:txBody>
      </p:sp>
      <p:sp>
        <p:nvSpPr>
          <p:cNvPr id="3" name="Content Placeholder 2">
            <a:extLst>
              <a:ext uri="{FF2B5EF4-FFF2-40B4-BE49-F238E27FC236}">
                <a16:creationId xmlns:a16="http://schemas.microsoft.com/office/drawing/2014/main" id="{1668E2FE-0778-45F4-9D0F-F4A568A41A3F}"/>
              </a:ext>
            </a:extLst>
          </p:cNvPr>
          <p:cNvSpPr>
            <a:spLocks noGrp="1"/>
          </p:cNvSpPr>
          <p:nvPr>
            <p:ph idx="1"/>
          </p:nvPr>
        </p:nvSpPr>
        <p:spPr>
          <a:xfrm>
            <a:off x="581192" y="2046741"/>
            <a:ext cx="11029615" cy="990791"/>
          </a:xfrm>
        </p:spPr>
        <p:txBody>
          <a:bodyPr>
            <a:normAutofit/>
          </a:bodyPr>
          <a:lstStyle/>
          <a:p>
            <a:r>
              <a:rPr lang="en-US" sz="1800" dirty="0">
                <a:effectLst/>
                <a:latin typeface="Arial" panose="020B0604020202020204" pitchFamily="34" charset="0"/>
                <a:ea typeface="Calibri" panose="020F0502020204030204" pitchFamily="34" charset="0"/>
              </a:rPr>
              <a:t>Protective glass thickness of 2 mm placed 1.25 cm from the cornea’s surface</a:t>
            </a:r>
          </a:p>
          <a:p>
            <a:r>
              <a:rPr lang="en-US" sz="1800" dirty="0">
                <a:latin typeface="Arial" panose="020B0604020202020204" pitchFamily="34" charset="0"/>
              </a:rPr>
              <a:t>Bremsstrahlung created in the safety glasses is incorporated into the dose calculation</a:t>
            </a:r>
            <a:endParaRPr lang="en-US" dirty="0"/>
          </a:p>
        </p:txBody>
      </p:sp>
      <p:sp>
        <p:nvSpPr>
          <p:cNvPr id="5" name="Footer Placeholder 4">
            <a:extLst>
              <a:ext uri="{FF2B5EF4-FFF2-40B4-BE49-F238E27FC236}">
                <a16:creationId xmlns:a16="http://schemas.microsoft.com/office/drawing/2014/main" id="{1BA16384-B046-493C-8B02-349D978617BB}"/>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385B6957-CA3B-46A7-B6DE-E4D8EFC9BB7E}"/>
              </a:ext>
            </a:extLst>
          </p:cNvPr>
          <p:cNvSpPr>
            <a:spLocks noGrp="1"/>
          </p:cNvSpPr>
          <p:nvPr>
            <p:ph type="sldNum" sz="quarter" idx="12"/>
          </p:nvPr>
        </p:nvSpPr>
        <p:spPr/>
        <p:txBody>
          <a:bodyPr/>
          <a:lstStyle/>
          <a:p>
            <a:fld id="{3A98EE3D-8CD1-4C3F-BD1C-C98C9596463C}" type="slidenum">
              <a:rPr lang="en-US" smtClean="0"/>
              <a:t>114</a:t>
            </a:fld>
            <a:endParaRPr lang="en-US" dirty="0"/>
          </a:p>
        </p:txBody>
      </p:sp>
      <p:pic>
        <p:nvPicPr>
          <p:cNvPr id="7" name="Picture 6">
            <a:extLst>
              <a:ext uri="{FF2B5EF4-FFF2-40B4-BE49-F238E27FC236}">
                <a16:creationId xmlns:a16="http://schemas.microsoft.com/office/drawing/2014/main" id="{16EFBA56-8091-40D8-B6DC-487955B0F6B1}"/>
              </a:ext>
            </a:extLst>
          </p:cNvPr>
          <p:cNvPicPr/>
          <p:nvPr/>
        </p:nvPicPr>
        <p:blipFill>
          <a:blip r:embed="rId2">
            <a:extLst>
              <a:ext uri="{28A0092B-C50C-407E-A947-70E740481C1C}">
                <a14:useLocalDpi xmlns:a14="http://schemas.microsoft.com/office/drawing/2010/main" val="0"/>
              </a:ext>
            </a:extLst>
          </a:blip>
          <a:stretch>
            <a:fillRect/>
          </a:stretch>
        </p:blipFill>
        <p:spPr>
          <a:xfrm>
            <a:off x="603707" y="3215554"/>
            <a:ext cx="4110355" cy="2966085"/>
          </a:xfrm>
          <a:prstGeom prst="rect">
            <a:avLst/>
          </a:prstGeom>
        </p:spPr>
      </p:pic>
      <p:pic>
        <p:nvPicPr>
          <p:cNvPr id="8" name="Picture 7">
            <a:extLst>
              <a:ext uri="{FF2B5EF4-FFF2-40B4-BE49-F238E27FC236}">
                <a16:creationId xmlns:a16="http://schemas.microsoft.com/office/drawing/2014/main" id="{7217F8BB-D307-411F-92E2-85D63B6BC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98245" y="3625906"/>
            <a:ext cx="2730330" cy="2209634"/>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744E66F0-1547-4617-9FD6-7B81FE5EB011}"/>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grpSp>
        <p:nvGrpSpPr>
          <p:cNvPr id="10" name="Group 9">
            <a:extLst>
              <a:ext uri="{FF2B5EF4-FFF2-40B4-BE49-F238E27FC236}">
                <a16:creationId xmlns:a16="http://schemas.microsoft.com/office/drawing/2014/main" id="{B852E7AD-B932-4A0E-82F0-531E7E5C0154}"/>
              </a:ext>
            </a:extLst>
          </p:cNvPr>
          <p:cNvGrpSpPr/>
          <p:nvPr/>
        </p:nvGrpSpPr>
        <p:grpSpPr>
          <a:xfrm>
            <a:off x="5665940" y="3296505"/>
            <a:ext cx="2312016" cy="2804182"/>
            <a:chOff x="980900" y="2731185"/>
            <a:chExt cx="2715535" cy="2852420"/>
          </a:xfrm>
        </p:grpSpPr>
        <p:pic>
          <p:nvPicPr>
            <p:cNvPr id="11" name="Picture 10">
              <a:extLst>
                <a:ext uri="{FF2B5EF4-FFF2-40B4-BE49-F238E27FC236}">
                  <a16:creationId xmlns:a16="http://schemas.microsoft.com/office/drawing/2014/main" id="{C1514BBC-68C0-4E2F-A721-0314A7DFC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80900" y="2731185"/>
              <a:ext cx="1876425" cy="2852420"/>
            </a:xfrm>
            <a:prstGeom prst="rect">
              <a:avLst/>
            </a:prstGeom>
            <a:noFill/>
            <a:ln>
              <a:noFill/>
            </a:ln>
            <a:extLst>
              <a:ext uri="{53640926-AAD7-44D8-BBD7-CCE9431645EC}">
                <a14:shadowObscured xmlns:a14="http://schemas.microsoft.com/office/drawing/2010/main"/>
              </a:ext>
            </a:extLst>
          </p:spPr>
        </p:pic>
        <p:sp>
          <p:nvSpPr>
            <p:cNvPr id="12" name="Text Box 58">
              <a:extLst>
                <a:ext uri="{FF2B5EF4-FFF2-40B4-BE49-F238E27FC236}">
                  <a16:creationId xmlns:a16="http://schemas.microsoft.com/office/drawing/2014/main" id="{A76BD050-CA0C-4C6A-BBBD-40820B1CD54D}"/>
                </a:ext>
              </a:extLst>
            </p:cNvPr>
            <p:cNvSpPr txBox="1"/>
            <p:nvPr/>
          </p:nvSpPr>
          <p:spPr>
            <a:xfrm>
              <a:off x="2829860" y="3470118"/>
              <a:ext cx="866575" cy="242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1.25 cm</a:t>
              </a:r>
            </a:p>
          </p:txBody>
        </p:sp>
        <p:cxnSp>
          <p:nvCxnSpPr>
            <p:cNvPr id="13" name="Straight Arrow Connector 12">
              <a:extLst>
                <a:ext uri="{FF2B5EF4-FFF2-40B4-BE49-F238E27FC236}">
                  <a16:creationId xmlns:a16="http://schemas.microsoft.com/office/drawing/2014/main" id="{41E00879-D3D7-4E55-8CBC-CCEC8FC29A53}"/>
                </a:ext>
              </a:extLst>
            </p:cNvPr>
            <p:cNvCxnSpPr>
              <a:cxnSpLocks/>
            </p:cNvCxnSpPr>
            <p:nvPr/>
          </p:nvCxnSpPr>
          <p:spPr>
            <a:xfrm>
              <a:off x="2590937" y="3609635"/>
              <a:ext cx="22589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73727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E9A-B834-452C-9538-416F0F874F84}"/>
              </a:ext>
            </a:extLst>
          </p:cNvPr>
          <p:cNvSpPr>
            <a:spLocks noGrp="1"/>
          </p:cNvSpPr>
          <p:nvPr>
            <p:ph type="title"/>
          </p:nvPr>
        </p:nvSpPr>
        <p:spPr/>
        <p:txBody>
          <a:bodyPr/>
          <a:lstStyle/>
          <a:p>
            <a:r>
              <a:rPr lang="en-US" dirty="0"/>
              <a:t>Total Dose</a:t>
            </a:r>
          </a:p>
        </p:txBody>
      </p:sp>
      <p:sp>
        <p:nvSpPr>
          <p:cNvPr id="5" name="Footer Placeholder 4">
            <a:extLst>
              <a:ext uri="{FF2B5EF4-FFF2-40B4-BE49-F238E27FC236}">
                <a16:creationId xmlns:a16="http://schemas.microsoft.com/office/drawing/2014/main" id="{515653C5-27FE-4C52-9300-1DFE22DADDEA}"/>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3C5F76BD-4447-4A89-A90F-EB73B39F6660}"/>
              </a:ext>
            </a:extLst>
          </p:cNvPr>
          <p:cNvSpPr>
            <a:spLocks noGrp="1"/>
          </p:cNvSpPr>
          <p:nvPr>
            <p:ph type="sldNum" sz="quarter" idx="12"/>
          </p:nvPr>
        </p:nvSpPr>
        <p:spPr/>
        <p:txBody>
          <a:bodyPr/>
          <a:lstStyle/>
          <a:p>
            <a:fld id="{3A98EE3D-8CD1-4C3F-BD1C-C98C9596463C}" type="slidenum">
              <a:rPr lang="en-US" smtClean="0"/>
              <a:t>115</a:t>
            </a:fld>
            <a:endParaRPr lang="en-US" dirty="0"/>
          </a:p>
        </p:txBody>
      </p:sp>
      <p:sp>
        <p:nvSpPr>
          <p:cNvPr id="9" name="Content Placeholder 8">
            <a:extLst>
              <a:ext uri="{FF2B5EF4-FFF2-40B4-BE49-F238E27FC236}">
                <a16:creationId xmlns:a16="http://schemas.microsoft.com/office/drawing/2014/main" id="{393AEE10-1433-4ACF-9074-EFE3EEB440CC}"/>
              </a:ext>
            </a:extLst>
          </p:cNvPr>
          <p:cNvSpPr>
            <a:spLocks noGrp="1"/>
          </p:cNvSpPr>
          <p:nvPr>
            <p:ph idx="1"/>
          </p:nvPr>
        </p:nvSpPr>
        <p:spPr>
          <a:xfrm>
            <a:off x="581193" y="2090879"/>
            <a:ext cx="11029615" cy="836588"/>
          </a:xfrm>
        </p:spPr>
        <p:txBody>
          <a:bodyPr/>
          <a:lstStyle/>
          <a:p>
            <a:r>
              <a:rPr lang="en-US" dirty="0"/>
              <a:t>In the presence of discrete energy particles (e.g., Auger electrons, characteristic X rays or gamma rays) and continuous energy spectra (e.g., beta radiation or X-ray machines), total dose is given by: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42F675-E0FC-4538-85C7-3469D6D4DA73}"/>
                  </a:ext>
                </a:extLst>
              </p:cNvPr>
              <p:cNvSpPr txBox="1"/>
              <p:nvPr/>
            </p:nvSpPr>
            <p:spPr>
              <a:xfrm>
                <a:off x="-310346" y="3161324"/>
                <a:ext cx="6095410" cy="712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𝐷</m:t>
                              </m:r>
                            </m:e>
                          </m:acc>
                        </m:e>
                        <m:sub>
                          <m:r>
                            <m:rPr>
                              <m:sty m:val="p"/>
                            </m:rPr>
                            <a:rPr lang="en-US" i="0">
                              <a:latin typeface="Cambria Math" panose="02040503050406030204" pitchFamily="18" charset="0"/>
                            </a:rPr>
                            <m:t>total</m:t>
                          </m:r>
                        </m:sub>
                      </m:sSub>
                      <m:r>
                        <a:rPr lang="en-US" i="0">
                          <a:latin typeface="Cambria Math" panose="02040503050406030204" pitchFamily="18" charset="0"/>
                        </a:rPr>
                        <m:t>=</m:t>
                      </m:r>
                      <m:nary>
                        <m:naryPr>
                          <m:chr m:val="∑"/>
                          <m:limLoc m:val="subSup"/>
                          <m:supHide m:val="on"/>
                          <m:ctrlPr>
                            <a:rPr lang="en-US" i="1">
                              <a:latin typeface="Cambria Math" panose="02040503050406030204" pitchFamily="18" charset="0"/>
                            </a:rPr>
                          </m:ctrlPr>
                        </m:naryPr>
                        <m:sub>
                          <m:eqArr>
                            <m:eqArrPr>
                              <m:ctrlPr>
                                <a:rPr lang="en-US" i="1">
                                  <a:solidFill>
                                    <a:srgbClr val="836967"/>
                                  </a:solidFill>
                                  <a:latin typeface="Cambria Math" panose="02040503050406030204" pitchFamily="18" charset="0"/>
                                </a:rPr>
                              </m:ctrlPr>
                            </m:eqArrPr>
                            <m:e>
                              <m:r>
                                <a:rPr lang="en-US" i="0">
                                  <a:latin typeface="Cambria Math" panose="02040503050406030204" pitchFamily="18" charset="0"/>
                                </a:rPr>
                                <m:t>&amp;</m:t>
                              </m:r>
                              <m:r>
                                <a:rPr lang="en-US" i="1">
                                  <a:latin typeface="Cambria Math" panose="02040503050406030204" pitchFamily="18" charset="0"/>
                                </a:rPr>
                                <m:t>𝑑𝑖𝑠𝑐𝑟𝑒𝑡𝑒</m:t>
                              </m:r>
                            </m:e>
                            <m:e>
                              <m:r>
                                <a:rPr lang="en-US" i="0">
                                  <a:latin typeface="Cambria Math" panose="02040503050406030204" pitchFamily="18" charset="0"/>
                                </a:rPr>
                                <m:t>&amp;</m:t>
                              </m:r>
                              <m:r>
                                <a:rPr lang="en-US" i="1">
                                  <a:latin typeface="Cambria Math" panose="02040503050406030204" pitchFamily="18" charset="0"/>
                                </a:rPr>
                                <m:t>𝑝h𝑜𝑡𝑜𝑛𝑠</m:t>
                              </m:r>
                            </m:e>
                          </m:eqArr>
                        </m:sub>
                        <m:sup/>
                        <m:e>
                          <m:sSub>
                            <m:sSubPr>
                              <m:ctrlPr>
                                <a:rPr lang="en-US" i="1">
                                  <a:solidFill>
                                    <a:srgbClr val="836967"/>
                                  </a:solidFill>
                                  <a:latin typeface="Cambria Math" panose="02040503050406030204" pitchFamily="18" charset="0"/>
                                </a:rPr>
                              </m:ctrlPr>
                            </m:sSub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a:latin typeface="Cambria Math" panose="02040503050406030204" pitchFamily="18" charset="0"/>
                                </a:rPr>
                                <m:t>𝐷</m:t>
                              </m:r>
                            </m:e>
                            <m:sub>
                              <m:r>
                                <m:rPr>
                                  <m:sty m:val="p"/>
                                </m:rPr>
                                <a:rPr lang="en-US" i="0">
                                  <a:latin typeface="Cambria Math" panose="02040503050406030204" pitchFamily="18" charset="0"/>
                                </a:rPr>
                                <m:t>p</m:t>
                              </m:r>
                            </m:sub>
                          </m:sSub>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𝐸</m:t>
                              </m:r>
                            </m:e>
                          </m:d>
                        </m:e>
                      </m:nary>
                    </m:oMath>
                  </m:oMathPara>
                </a14:m>
                <a:endParaRPr lang="en-US" dirty="0"/>
              </a:p>
            </p:txBody>
          </p:sp>
        </mc:Choice>
        <mc:Fallback xmlns="">
          <p:sp>
            <p:nvSpPr>
              <p:cNvPr id="11" name="TextBox 10">
                <a:extLst>
                  <a:ext uri="{FF2B5EF4-FFF2-40B4-BE49-F238E27FC236}">
                    <a16:creationId xmlns:a16="http://schemas.microsoft.com/office/drawing/2014/main" id="{5242F675-E0FC-4538-85C7-3469D6D4DA73}"/>
                  </a:ext>
                </a:extLst>
              </p:cNvPr>
              <p:cNvSpPr txBox="1">
                <a:spLocks noRot="1" noChangeAspect="1" noMove="1" noResize="1" noEditPoints="1" noAdjustHandles="1" noChangeArrowheads="1" noChangeShapeType="1" noTextEdit="1"/>
              </p:cNvSpPr>
              <p:nvPr/>
            </p:nvSpPr>
            <p:spPr>
              <a:xfrm>
                <a:off x="-310346" y="3161324"/>
                <a:ext cx="6095410" cy="71282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9B2D695-8596-4408-9203-71A39BFC9F85}"/>
                  </a:ext>
                </a:extLst>
              </p:cNvPr>
              <p:cNvSpPr txBox="1"/>
              <p:nvPr/>
            </p:nvSpPr>
            <p:spPr>
              <a:xfrm>
                <a:off x="1243082" y="3874148"/>
                <a:ext cx="6095410" cy="7407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0" smtClean="0">
                          <a:latin typeface="Cambria Math" panose="02040503050406030204" pitchFamily="18" charset="0"/>
                        </a:rPr>
                        <m:t> +</m:t>
                      </m:r>
                      <m:nary>
                        <m:naryPr>
                          <m:chr m:val="∑"/>
                          <m:limLoc m:val="subSup"/>
                          <m:supHide m:val="on"/>
                          <m:ctrlPr>
                            <a:rPr lang="en-US" i="1">
                              <a:latin typeface="Cambria Math" panose="02040503050406030204" pitchFamily="18" charset="0"/>
                            </a:rPr>
                          </m:ctrlPr>
                        </m:naryPr>
                        <m:sub>
                          <m:eqArr>
                            <m:eqArrPr>
                              <m:ctrlPr>
                                <a:rPr lang="en-US" i="1">
                                  <a:solidFill>
                                    <a:srgbClr val="836967"/>
                                  </a:solidFill>
                                  <a:latin typeface="Cambria Math" panose="02040503050406030204" pitchFamily="18" charset="0"/>
                                </a:rPr>
                              </m:ctrlPr>
                            </m:eqArrPr>
                            <m:e>
                              <m:r>
                                <a:rPr lang="en-US" i="0">
                                  <a:latin typeface="Cambria Math" panose="02040503050406030204" pitchFamily="18" charset="0"/>
                                </a:rPr>
                                <m:t>&amp;</m:t>
                              </m:r>
                              <m:r>
                                <a:rPr lang="en-US" i="1">
                                  <a:latin typeface="Cambria Math" panose="02040503050406030204" pitchFamily="18" charset="0"/>
                                </a:rPr>
                                <m:t>𝑐𝑜𝑛𝑡𝑖𝑛𝑢𝑜𝑢𝑠</m:t>
                              </m:r>
                            </m:e>
                            <m:e>
                              <m:r>
                                <a:rPr lang="en-US" i="0">
                                  <a:latin typeface="Cambria Math" panose="02040503050406030204" pitchFamily="18" charset="0"/>
                                </a:rPr>
                                <m:t>&amp;</m:t>
                              </m:r>
                              <m:r>
                                <a:rPr lang="en-US" i="1">
                                  <a:latin typeface="Cambria Math" panose="02040503050406030204" pitchFamily="18" charset="0"/>
                                </a:rPr>
                                <m:t>𝑝h𝑜𝑡𝑜𝑛𝑠</m:t>
                              </m:r>
                            </m:e>
                          </m:eqAr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nary>
                            <m:naryPr>
                              <m:limLoc m:val="subSup"/>
                              <m:supHide m:val="on"/>
                              <m:ctrlPr>
                                <a:rPr lang="en-US" i="1">
                                  <a:latin typeface="Cambria Math" panose="02040503050406030204" pitchFamily="18" charset="0"/>
                                </a:rPr>
                              </m:ctrlPr>
                            </m:naryPr>
                            <m:sub>
                              <m:r>
                                <a:rPr lang="en-US" i="1">
                                  <a:latin typeface="Cambria Math" panose="02040503050406030204" pitchFamily="18" charset="0"/>
                                </a:rPr>
                                <m:t>𝐸</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𝐷</m:t>
                                  </m:r>
                                </m:e>
                                <m:sub>
                                  <m:r>
                                    <m:rPr>
                                      <m:sty m:val="p"/>
                                    </m:rPr>
                                    <a:rPr lang="en-US" i="0">
                                      <a:latin typeface="Cambria Math" panose="02040503050406030204" pitchFamily="18" charset="0"/>
                                    </a:rPr>
                                    <m:t>p</m:t>
                                  </m:r>
                                </m:sub>
                              </m:sSub>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𝐸</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𝑑𝐸</m:t>
                              </m:r>
                            </m:e>
                          </m:nary>
                        </m:e>
                      </m:nary>
                    </m:oMath>
                  </m:oMathPara>
                </a14:m>
                <a:endParaRPr lang="en-US" dirty="0"/>
              </a:p>
            </p:txBody>
          </p:sp>
        </mc:Choice>
        <mc:Fallback xmlns="">
          <p:sp>
            <p:nvSpPr>
              <p:cNvPr id="13" name="TextBox 12">
                <a:extLst>
                  <a:ext uri="{FF2B5EF4-FFF2-40B4-BE49-F238E27FC236}">
                    <a16:creationId xmlns:a16="http://schemas.microsoft.com/office/drawing/2014/main" id="{B9B2D695-8596-4408-9203-71A39BFC9F85}"/>
                  </a:ext>
                </a:extLst>
              </p:cNvPr>
              <p:cNvSpPr txBox="1">
                <a:spLocks noRot="1" noChangeAspect="1" noMove="1" noResize="1" noEditPoints="1" noAdjustHandles="1" noChangeArrowheads="1" noChangeShapeType="1" noTextEdit="1"/>
              </p:cNvSpPr>
              <p:nvPr/>
            </p:nvSpPr>
            <p:spPr>
              <a:xfrm>
                <a:off x="1243082" y="3874148"/>
                <a:ext cx="6095410" cy="7407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6B4D0CD-5CB4-4BFD-BC2A-BA69CA074624}"/>
                  </a:ext>
                </a:extLst>
              </p:cNvPr>
              <p:cNvSpPr txBox="1"/>
              <p:nvPr/>
            </p:nvSpPr>
            <p:spPr>
              <a:xfrm>
                <a:off x="1115984" y="4702092"/>
                <a:ext cx="6095410" cy="6976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0" smtClean="0">
                          <a:latin typeface="Cambria Math" panose="02040503050406030204" pitchFamily="18" charset="0"/>
                        </a:rPr>
                        <m:t> +</m:t>
                      </m:r>
                      <m:nary>
                        <m:naryPr>
                          <m:chr m:val="∑"/>
                          <m:limLoc m:val="subSup"/>
                          <m:supHide m:val="on"/>
                          <m:ctrlPr>
                            <a:rPr lang="en-US" i="1">
                              <a:latin typeface="Cambria Math" panose="02040503050406030204" pitchFamily="18" charset="0"/>
                            </a:rPr>
                          </m:ctrlPr>
                        </m:naryPr>
                        <m:sub>
                          <m:eqArr>
                            <m:eqArrPr>
                              <m:ctrlPr>
                                <a:rPr lang="en-US" i="1">
                                  <a:solidFill>
                                    <a:srgbClr val="836967"/>
                                  </a:solidFill>
                                  <a:latin typeface="Cambria Math" panose="02040503050406030204" pitchFamily="18" charset="0"/>
                                </a:rPr>
                              </m:ctrlPr>
                            </m:eqArrPr>
                            <m:e>
                              <m:r>
                                <a:rPr lang="en-US" i="0">
                                  <a:latin typeface="Cambria Math" panose="02040503050406030204" pitchFamily="18" charset="0"/>
                                </a:rPr>
                                <m:t>&amp;</m:t>
                              </m:r>
                              <m:r>
                                <a:rPr lang="en-US" i="1">
                                  <a:latin typeface="Cambria Math" panose="02040503050406030204" pitchFamily="18" charset="0"/>
                                </a:rPr>
                                <m:t>𝑑𝑖𝑠𝑐𝑟𝑒𝑡𝑒</m:t>
                              </m:r>
                            </m:e>
                            <m:e>
                              <m:r>
                                <a:rPr lang="en-US" i="0">
                                  <a:latin typeface="Cambria Math" panose="02040503050406030204" pitchFamily="18" charset="0"/>
                                </a:rPr>
                                <m:t>&amp;</m:t>
                              </m:r>
                              <m:r>
                                <a:rPr lang="en-US" i="1">
                                  <a:latin typeface="Cambria Math" panose="02040503050406030204" pitchFamily="18" charset="0"/>
                                </a:rPr>
                                <m:t>𝑒𝑙𝑒𝑐𝑡𝑟𝑜𝑛𝑠</m:t>
                              </m:r>
                            </m:e>
                          </m:eqArr>
                        </m:sub>
                        <m:sup/>
                        <m:e>
                          <m:sSub>
                            <m:sSubPr>
                              <m:ctrlPr>
                                <a:rPr lang="en-US" i="1">
                                  <a:solidFill>
                                    <a:srgbClr val="836967"/>
                                  </a:solidFill>
                                  <a:latin typeface="Cambria Math" panose="02040503050406030204" pitchFamily="18" charset="0"/>
                                </a:rPr>
                              </m:ctrlPr>
                            </m:sSub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a:latin typeface="Cambria Math" panose="02040503050406030204" pitchFamily="18" charset="0"/>
                                </a:rPr>
                                <m:t>𝐷</m:t>
                              </m:r>
                            </m:e>
                            <m:sub>
                              <m:r>
                                <m:rPr>
                                  <m:sty m:val="p"/>
                                </m:rPr>
                                <a:rPr lang="en-US" i="0">
                                  <a:latin typeface="Cambria Math" panose="02040503050406030204" pitchFamily="18" charset="0"/>
                                </a:rPr>
                                <m:t>e</m:t>
                              </m:r>
                            </m:sub>
                          </m:sSub>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𝐸</m:t>
                              </m:r>
                            </m:e>
                          </m:d>
                        </m:e>
                      </m:nary>
                    </m:oMath>
                  </m:oMathPara>
                </a14:m>
                <a:endParaRPr lang="en-US" dirty="0"/>
              </a:p>
            </p:txBody>
          </p:sp>
        </mc:Choice>
        <mc:Fallback xmlns="">
          <p:sp>
            <p:nvSpPr>
              <p:cNvPr id="15" name="TextBox 14">
                <a:extLst>
                  <a:ext uri="{FF2B5EF4-FFF2-40B4-BE49-F238E27FC236}">
                    <a16:creationId xmlns:a16="http://schemas.microsoft.com/office/drawing/2014/main" id="{E6B4D0CD-5CB4-4BFD-BC2A-BA69CA074624}"/>
                  </a:ext>
                </a:extLst>
              </p:cNvPr>
              <p:cNvSpPr txBox="1">
                <a:spLocks noRot="1" noChangeAspect="1" noMove="1" noResize="1" noEditPoints="1" noAdjustHandles="1" noChangeArrowheads="1" noChangeShapeType="1" noTextEdit="1"/>
              </p:cNvSpPr>
              <p:nvPr/>
            </p:nvSpPr>
            <p:spPr>
              <a:xfrm>
                <a:off x="1115984" y="4702092"/>
                <a:ext cx="6095410" cy="6976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A1302DE-CB2F-4A34-B0CB-F51EA6108045}"/>
                  </a:ext>
                </a:extLst>
              </p:cNvPr>
              <p:cNvSpPr txBox="1"/>
              <p:nvPr/>
            </p:nvSpPr>
            <p:spPr>
              <a:xfrm>
                <a:off x="2440846" y="5464537"/>
                <a:ext cx="6095410" cy="7255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0" smtClean="0">
                          <a:latin typeface="Cambria Math" panose="02040503050406030204" pitchFamily="18" charset="0"/>
                        </a:rPr>
                        <m:t> +</m:t>
                      </m:r>
                      <m:nary>
                        <m:naryPr>
                          <m:chr m:val="∑"/>
                          <m:limLoc m:val="subSup"/>
                          <m:supHide m:val="on"/>
                          <m:ctrlPr>
                            <a:rPr lang="en-US" i="1">
                              <a:latin typeface="Cambria Math" panose="02040503050406030204" pitchFamily="18" charset="0"/>
                            </a:rPr>
                          </m:ctrlPr>
                        </m:naryPr>
                        <m:sub>
                          <m:eqArr>
                            <m:eqArrPr>
                              <m:ctrlPr>
                                <a:rPr lang="en-US" i="1">
                                  <a:solidFill>
                                    <a:srgbClr val="836967"/>
                                  </a:solidFill>
                                  <a:latin typeface="Cambria Math" panose="02040503050406030204" pitchFamily="18" charset="0"/>
                                </a:rPr>
                              </m:ctrlPr>
                            </m:eqArrPr>
                            <m:e>
                              <m:r>
                                <a:rPr lang="en-US" i="0">
                                  <a:latin typeface="Cambria Math" panose="02040503050406030204" pitchFamily="18" charset="0"/>
                                </a:rPr>
                                <m:t>&amp;</m:t>
                              </m:r>
                              <m:r>
                                <a:rPr lang="en-US" i="1">
                                  <a:latin typeface="Cambria Math" panose="02040503050406030204" pitchFamily="18" charset="0"/>
                                </a:rPr>
                                <m:t>𝑐𝑜𝑛𝑡𝑖𝑛𝑢𝑜𝑢𝑠</m:t>
                              </m:r>
                            </m:e>
                            <m:e>
                              <m:r>
                                <a:rPr lang="en-US" i="0">
                                  <a:latin typeface="Cambria Math" panose="02040503050406030204" pitchFamily="18" charset="0"/>
                                </a:rPr>
                                <m:t>&amp;</m:t>
                              </m:r>
                              <m:r>
                                <a:rPr lang="en-US" i="1">
                                  <a:latin typeface="Cambria Math" panose="02040503050406030204" pitchFamily="18" charset="0"/>
                                </a:rPr>
                                <m:t>𝑒𝑙𝑒𝑐𝑡𝑟𝑜𝑛𝑠</m:t>
                              </m:r>
                            </m:e>
                          </m:eqAr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nary>
                            <m:naryPr>
                              <m:limLoc m:val="subSup"/>
                              <m:supHide m:val="on"/>
                              <m:ctrlPr>
                                <a:rPr lang="en-US" i="1">
                                  <a:latin typeface="Cambria Math" panose="02040503050406030204" pitchFamily="18" charset="0"/>
                                </a:rPr>
                              </m:ctrlPr>
                            </m:naryPr>
                            <m:sub>
                              <m:r>
                                <a:rPr lang="en-US" i="1">
                                  <a:latin typeface="Cambria Math" panose="02040503050406030204" pitchFamily="18" charset="0"/>
                                </a:rPr>
                                <m:t>𝐸</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𝐷</m:t>
                                  </m:r>
                                </m:e>
                                <m:sub>
                                  <m:r>
                                    <m:rPr>
                                      <m:sty m:val="p"/>
                                    </m:rPr>
                                    <a:rPr lang="en-US" i="0">
                                      <a:latin typeface="Cambria Math" panose="02040503050406030204" pitchFamily="18" charset="0"/>
                                    </a:rPr>
                                    <m:t>e</m:t>
                                  </m:r>
                                </m:sub>
                              </m:sSub>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𝐸</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𝑑𝐸</m:t>
                              </m:r>
                            </m:e>
                          </m:nary>
                        </m:e>
                      </m:nary>
                      <m:r>
                        <a:rPr lang="en-US" i="0">
                          <a:latin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3A1302DE-CB2F-4A34-B0CB-F51EA6108045}"/>
                  </a:ext>
                </a:extLst>
              </p:cNvPr>
              <p:cNvSpPr txBox="1">
                <a:spLocks noRot="1" noChangeAspect="1" noMove="1" noResize="1" noEditPoints="1" noAdjustHandles="1" noChangeArrowheads="1" noChangeShapeType="1" noTextEdit="1"/>
              </p:cNvSpPr>
              <p:nvPr/>
            </p:nvSpPr>
            <p:spPr>
              <a:xfrm>
                <a:off x="2440846" y="5464537"/>
                <a:ext cx="6095410" cy="725520"/>
              </a:xfrm>
              <a:prstGeom prst="rect">
                <a:avLst/>
              </a:prstGeom>
              <a:blipFill>
                <a:blip r:embed="rId5"/>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2BB2C00D-29FA-4D67-B51F-95A7DA6B6B75}"/>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16432719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549D-00D3-4C11-A7B8-AEEC465C332E}"/>
              </a:ext>
            </a:extLst>
          </p:cNvPr>
          <p:cNvSpPr>
            <a:spLocks noGrp="1"/>
          </p:cNvSpPr>
          <p:nvPr>
            <p:ph type="title"/>
          </p:nvPr>
        </p:nvSpPr>
        <p:spPr>
          <a:xfrm>
            <a:off x="503521" y="179646"/>
            <a:ext cx="11029616" cy="1188720"/>
          </a:xfrm>
        </p:spPr>
        <p:txBody>
          <a:bodyPr/>
          <a:lstStyle/>
          <a:p>
            <a:r>
              <a:rPr lang="en-US" dirty="0"/>
              <a:t>Off-axis source</a:t>
            </a:r>
          </a:p>
        </p:txBody>
      </p:sp>
      <p:sp>
        <p:nvSpPr>
          <p:cNvPr id="5" name="Footer Placeholder 4">
            <a:extLst>
              <a:ext uri="{FF2B5EF4-FFF2-40B4-BE49-F238E27FC236}">
                <a16:creationId xmlns:a16="http://schemas.microsoft.com/office/drawing/2014/main" id="{16E06849-FE35-425A-BFDD-0286F9A143CC}"/>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40A3304C-AA18-4F38-A480-60D6D35EA414}"/>
              </a:ext>
            </a:extLst>
          </p:cNvPr>
          <p:cNvSpPr>
            <a:spLocks noGrp="1"/>
          </p:cNvSpPr>
          <p:nvPr>
            <p:ph type="sldNum" sz="quarter" idx="12"/>
          </p:nvPr>
        </p:nvSpPr>
        <p:spPr/>
        <p:txBody>
          <a:bodyPr/>
          <a:lstStyle/>
          <a:p>
            <a:fld id="{3A98EE3D-8CD1-4C3F-BD1C-C98C9596463C}" type="slidenum">
              <a:rPr lang="en-US" smtClean="0"/>
              <a:t>116</a:t>
            </a:fld>
            <a:endParaRPr lang="en-US" dirty="0"/>
          </a:p>
        </p:txBody>
      </p:sp>
      <p:grpSp>
        <p:nvGrpSpPr>
          <p:cNvPr id="17" name="Group 16">
            <a:extLst>
              <a:ext uri="{FF2B5EF4-FFF2-40B4-BE49-F238E27FC236}">
                <a16:creationId xmlns:a16="http://schemas.microsoft.com/office/drawing/2014/main" id="{3B00B308-5C69-4BE6-A97E-C4C3072C708E}"/>
              </a:ext>
            </a:extLst>
          </p:cNvPr>
          <p:cNvGrpSpPr/>
          <p:nvPr/>
        </p:nvGrpSpPr>
        <p:grpSpPr>
          <a:xfrm>
            <a:off x="51261" y="1351230"/>
            <a:ext cx="12089477" cy="2743201"/>
            <a:chOff x="185182" y="1890874"/>
            <a:chExt cx="12089477" cy="2743201"/>
          </a:xfrm>
        </p:grpSpPr>
        <p:pic>
          <p:nvPicPr>
            <p:cNvPr id="10" name="Picture 9">
              <a:extLst>
                <a:ext uri="{FF2B5EF4-FFF2-40B4-BE49-F238E27FC236}">
                  <a16:creationId xmlns:a16="http://schemas.microsoft.com/office/drawing/2014/main" id="{F61FA6CF-AA92-46D3-A807-B4F0CB9C4BD5}"/>
                </a:ext>
              </a:extLst>
            </p:cNvPr>
            <p:cNvPicPr>
              <a:picLocks noChangeAspect="1"/>
            </p:cNvPicPr>
            <p:nvPr/>
          </p:nvPicPr>
          <p:blipFill>
            <a:blip r:embed="rId2"/>
            <a:stretch>
              <a:fillRect/>
            </a:stretch>
          </p:blipFill>
          <p:spPr>
            <a:xfrm>
              <a:off x="185182" y="1890875"/>
              <a:ext cx="4114801" cy="2743200"/>
            </a:xfrm>
            <a:prstGeom prst="rect">
              <a:avLst/>
            </a:prstGeom>
          </p:spPr>
        </p:pic>
        <p:pic>
          <p:nvPicPr>
            <p:cNvPr id="14" name="Picture 13">
              <a:extLst>
                <a:ext uri="{FF2B5EF4-FFF2-40B4-BE49-F238E27FC236}">
                  <a16:creationId xmlns:a16="http://schemas.microsoft.com/office/drawing/2014/main" id="{C3CC2D7C-43BA-4C45-B668-9F19BFE5A446}"/>
                </a:ext>
              </a:extLst>
            </p:cNvPr>
            <p:cNvPicPr>
              <a:picLocks noChangeAspect="1"/>
            </p:cNvPicPr>
            <p:nvPr/>
          </p:nvPicPr>
          <p:blipFill>
            <a:blip r:embed="rId3"/>
            <a:stretch>
              <a:fillRect/>
            </a:stretch>
          </p:blipFill>
          <p:spPr>
            <a:xfrm>
              <a:off x="4169040" y="1890874"/>
              <a:ext cx="4121761" cy="2743200"/>
            </a:xfrm>
            <a:prstGeom prst="rect">
              <a:avLst/>
            </a:prstGeom>
          </p:spPr>
        </p:pic>
        <p:pic>
          <p:nvPicPr>
            <p:cNvPr id="16" name="Picture 15">
              <a:extLst>
                <a:ext uri="{FF2B5EF4-FFF2-40B4-BE49-F238E27FC236}">
                  <a16:creationId xmlns:a16="http://schemas.microsoft.com/office/drawing/2014/main" id="{194F3AC0-8537-44CB-89D5-9805D45B0E12}"/>
                </a:ext>
              </a:extLst>
            </p:cNvPr>
            <p:cNvPicPr>
              <a:picLocks noChangeAspect="1"/>
            </p:cNvPicPr>
            <p:nvPr/>
          </p:nvPicPr>
          <p:blipFill>
            <a:blip r:embed="rId4"/>
            <a:stretch>
              <a:fillRect/>
            </a:stretch>
          </p:blipFill>
          <p:spPr>
            <a:xfrm>
              <a:off x="8166821" y="1890874"/>
              <a:ext cx="4107838" cy="2743200"/>
            </a:xfrm>
            <a:prstGeom prst="rect">
              <a:avLst/>
            </a:prstGeom>
          </p:spPr>
        </p:pic>
      </p:grpSp>
      <p:grpSp>
        <p:nvGrpSpPr>
          <p:cNvPr id="24" name="Group 23">
            <a:extLst>
              <a:ext uri="{FF2B5EF4-FFF2-40B4-BE49-F238E27FC236}">
                <a16:creationId xmlns:a16="http://schemas.microsoft.com/office/drawing/2014/main" id="{E43E5EA9-5557-4A77-80AB-46A2DEBDA12C}"/>
              </a:ext>
            </a:extLst>
          </p:cNvPr>
          <p:cNvGrpSpPr/>
          <p:nvPr/>
        </p:nvGrpSpPr>
        <p:grpSpPr>
          <a:xfrm>
            <a:off x="48041" y="4094430"/>
            <a:ext cx="12092697" cy="2744859"/>
            <a:chOff x="51261" y="4083021"/>
            <a:chExt cx="12092697" cy="2744859"/>
          </a:xfrm>
        </p:grpSpPr>
        <p:pic>
          <p:nvPicPr>
            <p:cNvPr id="19" name="Picture 18">
              <a:extLst>
                <a:ext uri="{FF2B5EF4-FFF2-40B4-BE49-F238E27FC236}">
                  <a16:creationId xmlns:a16="http://schemas.microsoft.com/office/drawing/2014/main" id="{2B866AC6-FA68-4843-9D8F-C38F06154A64}"/>
                </a:ext>
              </a:extLst>
            </p:cNvPr>
            <p:cNvPicPr>
              <a:picLocks noChangeAspect="1"/>
            </p:cNvPicPr>
            <p:nvPr/>
          </p:nvPicPr>
          <p:blipFill>
            <a:blip r:embed="rId5"/>
            <a:stretch>
              <a:fillRect/>
            </a:stretch>
          </p:blipFill>
          <p:spPr>
            <a:xfrm>
              <a:off x="51261" y="4084680"/>
              <a:ext cx="4107838" cy="2743200"/>
            </a:xfrm>
            <a:prstGeom prst="rect">
              <a:avLst/>
            </a:prstGeom>
          </p:spPr>
        </p:pic>
        <p:pic>
          <p:nvPicPr>
            <p:cNvPr id="21" name="Picture 20">
              <a:extLst>
                <a:ext uri="{FF2B5EF4-FFF2-40B4-BE49-F238E27FC236}">
                  <a16:creationId xmlns:a16="http://schemas.microsoft.com/office/drawing/2014/main" id="{BC0E0A7C-C23A-4810-A2C0-F87F15FEB71C}"/>
                </a:ext>
              </a:extLst>
            </p:cNvPr>
            <p:cNvPicPr>
              <a:picLocks noChangeAspect="1"/>
            </p:cNvPicPr>
            <p:nvPr/>
          </p:nvPicPr>
          <p:blipFill>
            <a:blip r:embed="rId6"/>
            <a:stretch>
              <a:fillRect/>
            </a:stretch>
          </p:blipFill>
          <p:spPr>
            <a:xfrm>
              <a:off x="4039067" y="4083021"/>
              <a:ext cx="4107838" cy="2743200"/>
            </a:xfrm>
            <a:prstGeom prst="rect">
              <a:avLst/>
            </a:prstGeom>
          </p:spPr>
        </p:pic>
        <p:pic>
          <p:nvPicPr>
            <p:cNvPr id="23" name="Picture 22">
              <a:extLst>
                <a:ext uri="{FF2B5EF4-FFF2-40B4-BE49-F238E27FC236}">
                  <a16:creationId xmlns:a16="http://schemas.microsoft.com/office/drawing/2014/main" id="{C207DADC-FB23-4494-A8C0-C4182CAB57DF}"/>
                </a:ext>
              </a:extLst>
            </p:cNvPr>
            <p:cNvPicPr>
              <a:picLocks noChangeAspect="1"/>
            </p:cNvPicPr>
            <p:nvPr/>
          </p:nvPicPr>
          <p:blipFill>
            <a:blip r:embed="rId7"/>
            <a:stretch>
              <a:fillRect/>
            </a:stretch>
          </p:blipFill>
          <p:spPr>
            <a:xfrm>
              <a:off x="8036120" y="4083021"/>
              <a:ext cx="4107838" cy="2743200"/>
            </a:xfrm>
            <a:prstGeom prst="rect">
              <a:avLst/>
            </a:prstGeom>
          </p:spPr>
        </p:pic>
      </p:grpSp>
      <p:sp>
        <p:nvSpPr>
          <p:cNvPr id="15" name="TextBox 14">
            <a:extLst>
              <a:ext uri="{FF2B5EF4-FFF2-40B4-BE49-F238E27FC236}">
                <a16:creationId xmlns:a16="http://schemas.microsoft.com/office/drawing/2014/main" id="{D9D7A93E-AFB8-46EF-9D31-C126DA724FE0}"/>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41879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AD32-866E-4A2F-95EB-7E96D15EEE93}"/>
              </a:ext>
            </a:extLst>
          </p:cNvPr>
          <p:cNvSpPr>
            <a:spLocks noGrp="1"/>
          </p:cNvSpPr>
          <p:nvPr>
            <p:ph type="title"/>
          </p:nvPr>
        </p:nvSpPr>
        <p:spPr/>
        <p:txBody>
          <a:bodyPr/>
          <a:lstStyle/>
          <a:p>
            <a:r>
              <a:rPr lang="en-US" dirty="0"/>
              <a:t>Verification and validation - photons</a:t>
            </a:r>
          </a:p>
        </p:txBody>
      </p:sp>
      <p:sp>
        <p:nvSpPr>
          <p:cNvPr id="5" name="Footer Placeholder 4">
            <a:extLst>
              <a:ext uri="{FF2B5EF4-FFF2-40B4-BE49-F238E27FC236}">
                <a16:creationId xmlns:a16="http://schemas.microsoft.com/office/drawing/2014/main" id="{713A86A0-B499-441B-800A-566A7AD2472E}"/>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CDC2C85F-9858-47B4-B9B4-0E060DA5B222}"/>
              </a:ext>
            </a:extLst>
          </p:cNvPr>
          <p:cNvSpPr>
            <a:spLocks noGrp="1"/>
          </p:cNvSpPr>
          <p:nvPr>
            <p:ph type="sldNum" sz="quarter" idx="12"/>
          </p:nvPr>
        </p:nvSpPr>
        <p:spPr/>
        <p:txBody>
          <a:bodyPr/>
          <a:lstStyle/>
          <a:p>
            <a:fld id="{3A98EE3D-8CD1-4C3F-BD1C-C98C9596463C}" type="slidenum">
              <a:rPr lang="en-US" smtClean="0"/>
              <a:t>117</a:t>
            </a:fld>
            <a:endParaRPr lang="en-US" dirty="0"/>
          </a:p>
        </p:txBody>
      </p:sp>
      <p:pic>
        <p:nvPicPr>
          <p:cNvPr id="8" name="Picture 7">
            <a:extLst>
              <a:ext uri="{FF2B5EF4-FFF2-40B4-BE49-F238E27FC236}">
                <a16:creationId xmlns:a16="http://schemas.microsoft.com/office/drawing/2014/main" id="{69E92467-3316-4563-A768-8551F0437A75}"/>
              </a:ext>
            </a:extLst>
          </p:cNvPr>
          <p:cNvPicPr>
            <a:picLocks noChangeAspect="1"/>
          </p:cNvPicPr>
          <p:nvPr/>
        </p:nvPicPr>
        <p:blipFill>
          <a:blip r:embed="rId2"/>
          <a:stretch>
            <a:fillRect/>
          </a:stretch>
        </p:blipFill>
        <p:spPr>
          <a:xfrm>
            <a:off x="388079" y="2336008"/>
            <a:ext cx="5486400" cy="3657599"/>
          </a:xfrm>
          <a:prstGeom prst="rect">
            <a:avLst/>
          </a:prstGeom>
        </p:spPr>
      </p:pic>
      <p:pic>
        <p:nvPicPr>
          <p:cNvPr id="10" name="Picture 9">
            <a:extLst>
              <a:ext uri="{FF2B5EF4-FFF2-40B4-BE49-F238E27FC236}">
                <a16:creationId xmlns:a16="http://schemas.microsoft.com/office/drawing/2014/main" id="{83EDB967-2AC1-4F91-A5B3-CDAB8243E1E5}"/>
              </a:ext>
            </a:extLst>
          </p:cNvPr>
          <p:cNvPicPr>
            <a:picLocks noChangeAspect="1"/>
          </p:cNvPicPr>
          <p:nvPr/>
        </p:nvPicPr>
        <p:blipFill>
          <a:blip r:embed="rId3"/>
          <a:stretch>
            <a:fillRect/>
          </a:stretch>
        </p:blipFill>
        <p:spPr>
          <a:xfrm>
            <a:off x="6317520" y="2336007"/>
            <a:ext cx="5486401" cy="3657600"/>
          </a:xfrm>
          <a:prstGeom prst="rect">
            <a:avLst/>
          </a:prstGeom>
        </p:spPr>
      </p:pic>
      <p:sp>
        <p:nvSpPr>
          <p:cNvPr id="9" name="TextBox 8">
            <a:extLst>
              <a:ext uri="{FF2B5EF4-FFF2-40B4-BE49-F238E27FC236}">
                <a16:creationId xmlns:a16="http://schemas.microsoft.com/office/drawing/2014/main" id="{6E60F25A-97D4-4966-ABD7-104004F72B4C}"/>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
        <p:nvSpPr>
          <p:cNvPr id="4" name="TextBox 3">
            <a:extLst>
              <a:ext uri="{FF2B5EF4-FFF2-40B4-BE49-F238E27FC236}">
                <a16:creationId xmlns:a16="http://schemas.microsoft.com/office/drawing/2014/main" id="{31A1EA50-A31D-44F7-B974-6DC6EA180839}"/>
              </a:ext>
            </a:extLst>
          </p:cNvPr>
          <p:cNvSpPr txBox="1"/>
          <p:nvPr/>
        </p:nvSpPr>
        <p:spPr>
          <a:xfrm>
            <a:off x="388079" y="5612142"/>
            <a:ext cx="913263" cy="276999"/>
          </a:xfrm>
          <a:prstGeom prst="rect">
            <a:avLst/>
          </a:prstGeom>
          <a:noFill/>
        </p:spPr>
        <p:txBody>
          <a:bodyPr wrap="none" rtlCol="0">
            <a:spAutoFit/>
          </a:bodyPr>
          <a:lstStyle/>
          <a:p>
            <a:r>
              <a:rPr lang="en-US" sz="1200" dirty="0">
                <a:solidFill>
                  <a:srgbClr val="DC4405"/>
                </a:solidFill>
              </a:rPr>
              <a:t>Unshielded</a:t>
            </a:r>
          </a:p>
        </p:txBody>
      </p:sp>
      <p:sp>
        <p:nvSpPr>
          <p:cNvPr id="11" name="TextBox 10">
            <a:extLst>
              <a:ext uri="{FF2B5EF4-FFF2-40B4-BE49-F238E27FC236}">
                <a16:creationId xmlns:a16="http://schemas.microsoft.com/office/drawing/2014/main" id="{9912EFEE-DF53-4211-B777-C447E1536634}"/>
              </a:ext>
            </a:extLst>
          </p:cNvPr>
          <p:cNvSpPr txBox="1"/>
          <p:nvPr/>
        </p:nvSpPr>
        <p:spPr>
          <a:xfrm>
            <a:off x="6362630" y="5612142"/>
            <a:ext cx="753732" cy="276999"/>
          </a:xfrm>
          <a:prstGeom prst="rect">
            <a:avLst/>
          </a:prstGeom>
          <a:noFill/>
        </p:spPr>
        <p:txBody>
          <a:bodyPr wrap="none" rtlCol="0">
            <a:spAutoFit/>
          </a:bodyPr>
          <a:lstStyle/>
          <a:p>
            <a:r>
              <a:rPr lang="en-US" sz="1200" dirty="0">
                <a:solidFill>
                  <a:srgbClr val="DC4405"/>
                </a:solidFill>
              </a:rPr>
              <a:t>Shielded</a:t>
            </a:r>
          </a:p>
        </p:txBody>
      </p:sp>
    </p:spTree>
    <p:extLst>
      <p:ext uri="{BB962C8B-B14F-4D97-AF65-F5344CB8AC3E}">
        <p14:creationId xmlns:p14="http://schemas.microsoft.com/office/powerpoint/2010/main" val="9148234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AD32-866E-4A2F-95EB-7E96D15EEE93}"/>
              </a:ext>
            </a:extLst>
          </p:cNvPr>
          <p:cNvSpPr>
            <a:spLocks noGrp="1"/>
          </p:cNvSpPr>
          <p:nvPr>
            <p:ph type="title"/>
          </p:nvPr>
        </p:nvSpPr>
        <p:spPr/>
        <p:txBody>
          <a:bodyPr/>
          <a:lstStyle/>
          <a:p>
            <a:r>
              <a:rPr lang="en-US" dirty="0"/>
              <a:t>Verification and validation - electrons</a:t>
            </a:r>
          </a:p>
        </p:txBody>
      </p:sp>
      <p:pic>
        <p:nvPicPr>
          <p:cNvPr id="12" name="Content Placeholder 11">
            <a:extLst>
              <a:ext uri="{FF2B5EF4-FFF2-40B4-BE49-F238E27FC236}">
                <a16:creationId xmlns:a16="http://schemas.microsoft.com/office/drawing/2014/main" id="{9A1794AF-CC22-46FD-B637-E5415A8DDEE2}"/>
              </a:ext>
            </a:extLst>
          </p:cNvPr>
          <p:cNvPicPr>
            <a:picLocks noGrp="1" noChangeAspect="1"/>
          </p:cNvPicPr>
          <p:nvPr>
            <p:ph idx="1"/>
          </p:nvPr>
        </p:nvPicPr>
        <p:blipFill>
          <a:blip r:embed="rId2"/>
          <a:stretch>
            <a:fillRect/>
          </a:stretch>
        </p:blipFill>
        <p:spPr>
          <a:xfrm>
            <a:off x="445822" y="2292230"/>
            <a:ext cx="5462647" cy="3657600"/>
          </a:xfrm>
        </p:spPr>
      </p:pic>
      <p:sp>
        <p:nvSpPr>
          <p:cNvPr id="5" name="Footer Placeholder 4">
            <a:extLst>
              <a:ext uri="{FF2B5EF4-FFF2-40B4-BE49-F238E27FC236}">
                <a16:creationId xmlns:a16="http://schemas.microsoft.com/office/drawing/2014/main" id="{713A86A0-B499-441B-800A-566A7AD2472E}"/>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CDC2C85F-9858-47B4-B9B4-0E060DA5B222}"/>
              </a:ext>
            </a:extLst>
          </p:cNvPr>
          <p:cNvSpPr>
            <a:spLocks noGrp="1"/>
          </p:cNvSpPr>
          <p:nvPr>
            <p:ph type="sldNum" sz="quarter" idx="12"/>
          </p:nvPr>
        </p:nvSpPr>
        <p:spPr/>
        <p:txBody>
          <a:bodyPr/>
          <a:lstStyle/>
          <a:p>
            <a:fld id="{3A98EE3D-8CD1-4C3F-BD1C-C98C9596463C}" type="slidenum">
              <a:rPr lang="en-US" smtClean="0"/>
              <a:t>118</a:t>
            </a:fld>
            <a:endParaRPr lang="en-US" dirty="0"/>
          </a:p>
        </p:txBody>
      </p:sp>
      <p:pic>
        <p:nvPicPr>
          <p:cNvPr id="9" name="Picture 8">
            <a:extLst>
              <a:ext uri="{FF2B5EF4-FFF2-40B4-BE49-F238E27FC236}">
                <a16:creationId xmlns:a16="http://schemas.microsoft.com/office/drawing/2014/main" id="{C872287C-A84A-4830-8D74-3B9FE8660951}"/>
              </a:ext>
            </a:extLst>
          </p:cNvPr>
          <p:cNvPicPr>
            <a:picLocks noChangeAspect="1"/>
          </p:cNvPicPr>
          <p:nvPr/>
        </p:nvPicPr>
        <p:blipFill>
          <a:blip r:embed="rId3"/>
          <a:stretch>
            <a:fillRect/>
          </a:stretch>
        </p:blipFill>
        <p:spPr>
          <a:xfrm>
            <a:off x="6283533" y="2292230"/>
            <a:ext cx="5486401" cy="3657600"/>
          </a:xfrm>
          <a:prstGeom prst="rect">
            <a:avLst/>
          </a:prstGeom>
        </p:spPr>
      </p:pic>
      <p:sp>
        <p:nvSpPr>
          <p:cNvPr id="8" name="TextBox 7">
            <a:extLst>
              <a:ext uri="{FF2B5EF4-FFF2-40B4-BE49-F238E27FC236}">
                <a16:creationId xmlns:a16="http://schemas.microsoft.com/office/drawing/2014/main" id="{E7E55E1F-AB5C-48A6-9F72-28E556BFE55D}"/>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
        <p:nvSpPr>
          <p:cNvPr id="10" name="TextBox 9">
            <a:extLst>
              <a:ext uri="{FF2B5EF4-FFF2-40B4-BE49-F238E27FC236}">
                <a16:creationId xmlns:a16="http://schemas.microsoft.com/office/drawing/2014/main" id="{6850B6A2-AC10-4E17-839A-00EDD680E309}"/>
              </a:ext>
            </a:extLst>
          </p:cNvPr>
          <p:cNvSpPr txBox="1"/>
          <p:nvPr/>
        </p:nvSpPr>
        <p:spPr>
          <a:xfrm>
            <a:off x="445822" y="5612142"/>
            <a:ext cx="913263" cy="276999"/>
          </a:xfrm>
          <a:prstGeom prst="rect">
            <a:avLst/>
          </a:prstGeom>
          <a:noFill/>
        </p:spPr>
        <p:txBody>
          <a:bodyPr wrap="none" rtlCol="0">
            <a:spAutoFit/>
          </a:bodyPr>
          <a:lstStyle/>
          <a:p>
            <a:r>
              <a:rPr lang="en-US" sz="1200" dirty="0">
                <a:solidFill>
                  <a:srgbClr val="DC4405"/>
                </a:solidFill>
              </a:rPr>
              <a:t>Unshielded</a:t>
            </a:r>
          </a:p>
        </p:txBody>
      </p:sp>
      <p:sp>
        <p:nvSpPr>
          <p:cNvPr id="11" name="TextBox 10">
            <a:extLst>
              <a:ext uri="{FF2B5EF4-FFF2-40B4-BE49-F238E27FC236}">
                <a16:creationId xmlns:a16="http://schemas.microsoft.com/office/drawing/2014/main" id="{B684BAD1-74D7-41A3-AA24-BA986115A019}"/>
              </a:ext>
            </a:extLst>
          </p:cNvPr>
          <p:cNvSpPr txBox="1"/>
          <p:nvPr/>
        </p:nvSpPr>
        <p:spPr>
          <a:xfrm>
            <a:off x="6362630" y="5612142"/>
            <a:ext cx="753732" cy="276999"/>
          </a:xfrm>
          <a:prstGeom prst="rect">
            <a:avLst/>
          </a:prstGeom>
          <a:noFill/>
        </p:spPr>
        <p:txBody>
          <a:bodyPr wrap="none" rtlCol="0">
            <a:spAutoFit/>
          </a:bodyPr>
          <a:lstStyle/>
          <a:p>
            <a:r>
              <a:rPr lang="en-US" sz="1200" dirty="0">
                <a:solidFill>
                  <a:srgbClr val="DC4405"/>
                </a:solidFill>
              </a:rPr>
              <a:t>Shielded</a:t>
            </a:r>
          </a:p>
        </p:txBody>
      </p:sp>
    </p:spTree>
    <p:extLst>
      <p:ext uri="{BB962C8B-B14F-4D97-AF65-F5344CB8AC3E}">
        <p14:creationId xmlns:p14="http://schemas.microsoft.com/office/powerpoint/2010/main" val="15048922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FC821-2EA5-447F-BBA3-2F55E15D52E8}"/>
              </a:ext>
            </a:extLst>
          </p:cNvPr>
          <p:cNvSpPr>
            <a:spLocks noGrp="1"/>
          </p:cNvSpPr>
          <p:nvPr>
            <p:ph type="title"/>
          </p:nvPr>
        </p:nvSpPr>
        <p:spPr/>
        <p:txBody>
          <a:bodyPr/>
          <a:lstStyle/>
          <a:p>
            <a:r>
              <a:rPr lang="en-US" dirty="0"/>
              <a:t>Current Limitations</a:t>
            </a:r>
          </a:p>
        </p:txBody>
      </p:sp>
      <p:sp>
        <p:nvSpPr>
          <p:cNvPr id="3" name="Content Placeholder 2">
            <a:extLst>
              <a:ext uri="{FF2B5EF4-FFF2-40B4-BE49-F238E27FC236}">
                <a16:creationId xmlns:a16="http://schemas.microsoft.com/office/drawing/2014/main" id="{9731D9EC-F3BE-4A46-9264-68D7767B6037}"/>
              </a:ext>
            </a:extLst>
          </p:cNvPr>
          <p:cNvSpPr>
            <a:spLocks noGrp="1"/>
          </p:cNvSpPr>
          <p:nvPr>
            <p:ph idx="1"/>
          </p:nvPr>
        </p:nvSpPr>
        <p:spPr>
          <a:xfrm>
            <a:off x="423750" y="2213954"/>
            <a:ext cx="5789043" cy="4074200"/>
          </a:xfrm>
        </p:spPr>
        <p:txBody>
          <a:bodyPr anchor="t"/>
          <a:lstStyle/>
          <a:p>
            <a:r>
              <a:rPr lang="en-US" dirty="0"/>
              <a:t>Cannot adjust eye-glass parameters – built directly into the model (0.75 mm lead equivalent at 125 </a:t>
            </a:r>
            <a:r>
              <a:rPr lang="en-US" dirty="0" err="1"/>
              <a:t>kVp</a:t>
            </a:r>
            <a:r>
              <a:rPr lang="en-US" dirty="0"/>
              <a:t>)</a:t>
            </a:r>
          </a:p>
          <a:p>
            <a:r>
              <a:rPr lang="en-US" dirty="0"/>
              <a:t>Assumes the eyeball is centered on-axis for the entire exposure</a:t>
            </a:r>
          </a:p>
          <a:p>
            <a:pPr lvl="1"/>
            <a:r>
              <a:rPr lang="en-US" dirty="0"/>
              <a:t>sensitivity study shows dependency on off-axis angle and energy</a:t>
            </a:r>
          </a:p>
          <a:p>
            <a:pPr lvl="1"/>
            <a:r>
              <a:rPr lang="en-US" dirty="0"/>
              <a:t>difference between the on-axis and off-axis dose is within about 15% for θ &lt; 20°</a:t>
            </a:r>
          </a:p>
          <a:p>
            <a:r>
              <a:rPr lang="en-US" dirty="0"/>
              <a:t>HOWEVER, the model accurately accounts for the curvature of the eye, the curvature of the lens, and the varying densities of the tissues of the eye and is a significant upgrade over using SkinDose to model a similar configuration</a:t>
            </a:r>
          </a:p>
        </p:txBody>
      </p:sp>
      <p:sp>
        <p:nvSpPr>
          <p:cNvPr id="5" name="Footer Placeholder 4">
            <a:extLst>
              <a:ext uri="{FF2B5EF4-FFF2-40B4-BE49-F238E27FC236}">
                <a16:creationId xmlns:a16="http://schemas.microsoft.com/office/drawing/2014/main" id="{43B16CF9-567A-4313-8D3D-4B424CAC2A2A}"/>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4BFCC9EF-D723-4819-8568-FC6A97322306}"/>
              </a:ext>
            </a:extLst>
          </p:cNvPr>
          <p:cNvSpPr>
            <a:spLocks noGrp="1"/>
          </p:cNvSpPr>
          <p:nvPr>
            <p:ph type="sldNum" sz="quarter" idx="12"/>
          </p:nvPr>
        </p:nvSpPr>
        <p:spPr/>
        <p:txBody>
          <a:bodyPr/>
          <a:lstStyle/>
          <a:p>
            <a:fld id="{3A98EE3D-8CD1-4C3F-BD1C-C98C9596463C}" type="slidenum">
              <a:rPr lang="en-US" smtClean="0"/>
              <a:t>119</a:t>
            </a:fld>
            <a:endParaRPr lang="en-US" dirty="0"/>
          </a:p>
        </p:txBody>
      </p:sp>
      <p:pic>
        <p:nvPicPr>
          <p:cNvPr id="7" name="Picture 6">
            <a:extLst>
              <a:ext uri="{FF2B5EF4-FFF2-40B4-BE49-F238E27FC236}">
                <a16:creationId xmlns:a16="http://schemas.microsoft.com/office/drawing/2014/main" id="{0B881CCF-3D84-4D04-A943-562E3506010F}"/>
              </a:ext>
            </a:extLst>
          </p:cNvPr>
          <p:cNvPicPr>
            <a:picLocks noChangeAspect="1"/>
          </p:cNvPicPr>
          <p:nvPr/>
        </p:nvPicPr>
        <p:blipFill>
          <a:blip r:embed="rId2"/>
          <a:stretch>
            <a:fillRect/>
          </a:stretch>
        </p:blipFill>
        <p:spPr>
          <a:xfrm>
            <a:off x="6669071" y="948583"/>
            <a:ext cx="4941737" cy="5541948"/>
          </a:xfrm>
          <a:prstGeom prst="rect">
            <a:avLst/>
          </a:prstGeom>
        </p:spPr>
      </p:pic>
      <p:sp>
        <p:nvSpPr>
          <p:cNvPr id="9" name="TextBox 8">
            <a:extLst>
              <a:ext uri="{FF2B5EF4-FFF2-40B4-BE49-F238E27FC236}">
                <a16:creationId xmlns:a16="http://schemas.microsoft.com/office/drawing/2014/main" id="{6F10AC78-2D3E-4BC7-ACB3-3402CF815407}"/>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1157676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90734-B9BE-4682-819D-898DC8D19DC5}"/>
              </a:ext>
            </a:extLst>
          </p:cNvPr>
          <p:cNvSpPr>
            <a:spLocks noGrp="1"/>
          </p:cNvSpPr>
          <p:nvPr>
            <p:ph type="title"/>
          </p:nvPr>
        </p:nvSpPr>
        <p:spPr/>
        <p:txBody>
          <a:bodyPr/>
          <a:lstStyle/>
          <a:p>
            <a:r>
              <a:rPr lang="en-US" dirty="0"/>
              <a:t>Elements of the photon dose calculation</a:t>
            </a:r>
          </a:p>
        </p:txBody>
      </p:sp>
      <p:sp>
        <p:nvSpPr>
          <p:cNvPr id="5" name="Footer Placeholder 4">
            <a:extLst>
              <a:ext uri="{FF2B5EF4-FFF2-40B4-BE49-F238E27FC236}">
                <a16:creationId xmlns:a16="http://schemas.microsoft.com/office/drawing/2014/main" id="{C51204E0-DDCD-493E-97BB-FAB596FC22B1}"/>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D50D711A-919A-4E75-B2F3-A847B1729E17}"/>
              </a:ext>
            </a:extLst>
          </p:cNvPr>
          <p:cNvSpPr>
            <a:spLocks noGrp="1"/>
          </p:cNvSpPr>
          <p:nvPr>
            <p:ph type="sldNum" sz="quarter" idx="12"/>
          </p:nvPr>
        </p:nvSpPr>
        <p:spPr/>
        <p:txBody>
          <a:bodyPr/>
          <a:lstStyle/>
          <a:p>
            <a:fld id="{3A98EE3D-8CD1-4C3F-BD1C-C98C9596463C}" type="slidenum">
              <a:rPr lang="en-US" smtClean="0"/>
              <a:t>12</a:t>
            </a:fld>
            <a:endParaRPr lang="en-US" dirty="0"/>
          </a:p>
        </p:txBody>
      </p:sp>
      <p:grpSp>
        <p:nvGrpSpPr>
          <p:cNvPr id="7" name="Group 6">
            <a:extLst>
              <a:ext uri="{FF2B5EF4-FFF2-40B4-BE49-F238E27FC236}">
                <a16:creationId xmlns:a16="http://schemas.microsoft.com/office/drawing/2014/main" id="{27C8D709-6B1E-494D-8F6B-6DBED73B1130}"/>
              </a:ext>
            </a:extLst>
          </p:cNvPr>
          <p:cNvGrpSpPr/>
          <p:nvPr/>
        </p:nvGrpSpPr>
        <p:grpSpPr>
          <a:xfrm>
            <a:off x="2149130" y="2429556"/>
            <a:ext cx="7926200" cy="3458555"/>
            <a:chOff x="2149131" y="2429556"/>
            <a:chExt cx="7217944" cy="3458555"/>
          </a:xfrm>
        </p:grpSpPr>
        <mc:AlternateContent xmlns:mc="http://schemas.openxmlformats.org/markup-compatibility/2006" xmlns:a14="http://schemas.microsoft.com/office/drawing/2010/main">
          <mc:Choice Requires="a14">
            <p:sp>
              <p:nvSpPr>
                <p:cNvPr id="8" name="Object 8">
                  <a:extLst>
                    <a:ext uri="{FF2B5EF4-FFF2-40B4-BE49-F238E27FC236}">
                      <a16:creationId xmlns:a16="http://schemas.microsoft.com/office/drawing/2014/main" id="{5008B7FE-A965-4BE4-A9B6-A57373C97FC4}"/>
                    </a:ext>
                  </a:extLst>
                </p:cNvPr>
                <p:cNvSpPr txBox="1"/>
                <p:nvPr/>
              </p:nvSpPr>
              <p:spPr bwMode="auto">
                <a:xfrm>
                  <a:off x="2149131" y="3372214"/>
                  <a:ext cx="7007972" cy="966422"/>
                </a:xfrm>
                <a:prstGeom prst="rect">
                  <a:avLst/>
                </a:prstGeom>
                <a:solidFill>
                  <a:srgbClr val="92D050"/>
                </a:solidFill>
                <a:ln>
                  <a:noFill/>
                </a:ln>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2400" i="1" smtClean="0">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𝐷</m:t>
                            </m:r>
                          </m:e>
                        </m:acc>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𝑑</m:t>
                            </m:r>
                          </m:e>
                        </m:d>
                        <m:r>
                          <a:rPr lang="en-US" sz="2400" i="1">
                            <a:solidFill>
                              <a:srgbClr val="000000"/>
                            </a:solidFill>
                            <a:latin typeface="Cambria Math" panose="02040503050406030204" pitchFamily="18" charset="0"/>
                          </a:rPr>
                          <m:t> = </m:t>
                        </m:r>
                        <m:d>
                          <m:dPr>
                            <m:begChr m:val="["/>
                            <m:endChr m:val="]"/>
                            <m:ctrlPr>
                              <a:rPr lang="en-US" sz="2400" i="1">
                                <a:solidFill>
                                  <a:srgbClr val="000000"/>
                                </a:solidFill>
                                <a:latin typeface="Cambria Math" panose="02040503050406030204" pitchFamily="18" charset="0"/>
                              </a:rPr>
                            </m:ctrlPr>
                          </m:dPr>
                          <m:e>
                            <m:r>
                              <a:rPr lang="en-US" sz="2400" b="0" i="1" smtClean="0">
                                <a:solidFill>
                                  <a:srgbClr val="000000"/>
                                </a:solidFill>
                                <a:latin typeface="Cambria Math" panose="02040503050406030204" pitchFamily="18" charset="0"/>
                              </a:rPr>
                              <m:t>𝐸</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𝑆</m:t>
                                </m:r>
                              </m:num>
                              <m:den>
                                <m:r>
                                  <a:rPr lang="en-US" sz="2400" i="1">
                                    <a:solidFill>
                                      <a:srgbClr val="000000"/>
                                    </a:solidFill>
                                    <a:latin typeface="Cambria Math" panose="02040503050406030204" pitchFamily="18" charset="0"/>
                                  </a:rPr>
                                  <m:t>4</m:t>
                                </m:r>
                                <m:r>
                                  <a:rPr lang="en-US" sz="2400" i="1">
                                    <a:solidFill>
                                      <a:srgbClr val="000000"/>
                                    </a:solidFill>
                                    <a:latin typeface="Cambria Math" panose="02040503050406030204" pitchFamily="18" charset="0"/>
                                  </a:rPr>
                                  <m:t>𝜋</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𝑑</m:t>
                                    </m:r>
                                  </m:e>
                                  <m:sup>
                                    <m:r>
                                      <a:rPr lang="en-US" sz="2400" i="1">
                                        <a:solidFill>
                                          <a:srgbClr val="000000"/>
                                        </a:solidFill>
                                        <a:latin typeface="Cambria Math" panose="02040503050406030204" pitchFamily="18" charset="0"/>
                                      </a:rPr>
                                      <m:t>2</m:t>
                                    </m:r>
                                  </m:sup>
                                </m:sSup>
                              </m:den>
                            </m:f>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𝜇</m:t>
                                </m:r>
                                <m:r>
                                  <a:rPr lang="en-US" sz="2400" i="1">
                                    <a:solidFill>
                                      <a:srgbClr val="000000"/>
                                    </a:solidFill>
                                    <a:latin typeface="Cambria Math" panose="02040503050406030204" pitchFamily="18" charset="0"/>
                                  </a:rPr>
                                  <m:t>𝑑</m:t>
                                </m:r>
                              </m:sup>
                            </m:sSup>
                            <m:r>
                              <a:rPr lang="en-US" sz="2400" i="1">
                                <a:solidFill>
                                  <a:srgbClr val="000000"/>
                                </a:solidFill>
                                <a:latin typeface="Cambria Math" panose="02040503050406030204" pitchFamily="18" charset="0"/>
                              </a:rPr>
                              <m:t> ⋅</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𝜇</m:t>
                                    </m:r>
                                  </m:e>
                                  <m:sub>
                                    <m:r>
                                      <a:rPr lang="en-US" sz="2400" i="1">
                                        <a:solidFill>
                                          <a:srgbClr val="000000"/>
                                        </a:solidFill>
                                        <a:latin typeface="Cambria Math" panose="02040503050406030204" pitchFamily="18" charset="0"/>
                                      </a:rPr>
                                      <m:t>𝑡𝑟</m:t>
                                    </m:r>
                                  </m:sub>
                                </m:sSub>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𝐸</m:t>
                                </m:r>
                                <m:r>
                                  <a:rPr lang="en-US" sz="2400" b="0" i="1" smtClean="0">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rPr>
                                  <m:t>𝜌</m:t>
                                </m:r>
                              </m:den>
                            </m:f>
                          </m:e>
                        </m:d>
                        <m:r>
                          <a:rPr lang="en-US" sz="2400" i="1">
                            <a:solidFill>
                              <a:srgbClr val="000000"/>
                            </a:solidFill>
                            <a:latin typeface="Cambria Math" panose="02040503050406030204" pitchFamily="18" charset="0"/>
                          </a:rPr>
                          <m:t> ⋅</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𝑐𝑝𝑒</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𝑑</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𝐸</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𝐹</m:t>
                            </m:r>
                          </m:e>
                          <m:sub>
                            <m:r>
                              <a:rPr lang="en-US" sz="2400" i="1">
                                <a:solidFill>
                                  <a:srgbClr val="000000"/>
                                </a:solidFill>
                                <a:latin typeface="Cambria Math" panose="02040503050406030204" pitchFamily="18" charset="0"/>
                              </a:rPr>
                              <m:t>𝑜𝑎</m:t>
                            </m:r>
                          </m:sub>
                        </m:sSub>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𝜃</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𝐸</m:t>
                            </m:r>
                          </m:e>
                        </m:d>
                      </m:oMath>
                    </m:oMathPara>
                  </a14:m>
                  <a:endParaRPr lang="en-US" sz="2400" dirty="0"/>
                </a:p>
              </p:txBody>
            </p:sp>
          </mc:Choice>
          <mc:Fallback xmlns="">
            <p:sp>
              <p:nvSpPr>
                <p:cNvPr id="8" name="Object 8">
                  <a:extLst>
                    <a:ext uri="{FF2B5EF4-FFF2-40B4-BE49-F238E27FC236}">
                      <a16:creationId xmlns:a16="http://schemas.microsoft.com/office/drawing/2014/main" id="{5008B7FE-A965-4BE4-A9B6-A57373C97FC4}"/>
                    </a:ext>
                  </a:extLst>
                </p:cNvPr>
                <p:cNvSpPr txBox="1">
                  <a:spLocks noRot="1" noChangeAspect="1" noMove="1" noResize="1" noEditPoints="1" noAdjustHandles="1" noChangeArrowheads="1" noChangeShapeType="1" noTextEdit="1"/>
                </p:cNvSpPr>
                <p:nvPr/>
              </p:nvSpPr>
              <p:spPr bwMode="auto">
                <a:xfrm>
                  <a:off x="2149131" y="3372214"/>
                  <a:ext cx="7007972" cy="966422"/>
                </a:xfrm>
                <a:prstGeom prst="rect">
                  <a:avLst/>
                </a:prstGeom>
                <a:blipFill>
                  <a:blip r:embed="rId2"/>
                  <a:stretch>
                    <a:fillRect/>
                  </a:stretch>
                </a:blipFill>
                <a:ln>
                  <a:no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id="{4C6974C3-C410-420B-8667-51DFEF192EA1}"/>
                </a:ext>
              </a:extLst>
            </p:cNvPr>
            <p:cNvGrpSpPr/>
            <p:nvPr/>
          </p:nvGrpSpPr>
          <p:grpSpPr>
            <a:xfrm>
              <a:off x="3012288" y="2606225"/>
              <a:ext cx="1678408" cy="880724"/>
              <a:chOff x="1488288" y="2606225"/>
              <a:chExt cx="1678408" cy="880724"/>
            </a:xfrm>
          </p:grpSpPr>
          <p:sp>
            <p:nvSpPr>
              <p:cNvPr id="28" name="TextBox 27">
                <a:extLst>
                  <a:ext uri="{FF2B5EF4-FFF2-40B4-BE49-F238E27FC236}">
                    <a16:creationId xmlns:a16="http://schemas.microsoft.com/office/drawing/2014/main" id="{59D4C66B-9359-476C-8FB1-74A4F4A8D0FA}"/>
                  </a:ext>
                </a:extLst>
              </p:cNvPr>
              <p:cNvSpPr txBox="1"/>
              <p:nvPr/>
            </p:nvSpPr>
            <p:spPr>
              <a:xfrm>
                <a:off x="1488288" y="2606225"/>
                <a:ext cx="1678408" cy="369332"/>
              </a:xfrm>
              <a:prstGeom prst="rect">
                <a:avLst/>
              </a:prstGeom>
              <a:noFill/>
            </p:spPr>
            <p:txBody>
              <a:bodyPr wrap="none" rtlCol="0">
                <a:spAutoFit/>
              </a:bodyPr>
              <a:lstStyle/>
              <a:p>
                <a:r>
                  <a:rPr lang="en-US" dirty="0">
                    <a:solidFill>
                      <a:srgbClr val="00B050"/>
                    </a:solidFill>
                  </a:rPr>
                  <a:t>Source Strength</a:t>
                </a:r>
              </a:p>
            </p:txBody>
          </p:sp>
          <p:cxnSp>
            <p:nvCxnSpPr>
              <p:cNvPr id="29" name="Straight Arrow Connector 28">
                <a:extLst>
                  <a:ext uri="{FF2B5EF4-FFF2-40B4-BE49-F238E27FC236}">
                    <a16:creationId xmlns:a16="http://schemas.microsoft.com/office/drawing/2014/main" id="{EA4C992D-57A5-4AEA-BF60-3FECAB2E30AE}"/>
                  </a:ext>
                </a:extLst>
              </p:cNvPr>
              <p:cNvCxnSpPr>
                <a:cxnSpLocks/>
              </p:cNvCxnSpPr>
              <p:nvPr/>
            </p:nvCxnSpPr>
            <p:spPr>
              <a:xfrm>
                <a:off x="1978312" y="2995665"/>
                <a:ext cx="456179" cy="49128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52B561A-DCB1-4F93-8F33-15866854022F}"/>
                </a:ext>
              </a:extLst>
            </p:cNvPr>
            <p:cNvGrpSpPr/>
            <p:nvPr/>
          </p:nvGrpSpPr>
          <p:grpSpPr>
            <a:xfrm>
              <a:off x="2548442" y="4161932"/>
              <a:ext cx="1585242" cy="1120041"/>
              <a:chOff x="1024442" y="4161932"/>
              <a:chExt cx="1585242" cy="1120041"/>
            </a:xfrm>
          </p:grpSpPr>
          <p:sp>
            <p:nvSpPr>
              <p:cNvPr id="26" name="TextBox 25">
                <a:extLst>
                  <a:ext uri="{FF2B5EF4-FFF2-40B4-BE49-F238E27FC236}">
                    <a16:creationId xmlns:a16="http://schemas.microsoft.com/office/drawing/2014/main" id="{E0FD0D98-DD79-455F-BD86-FEC3DC5CDF70}"/>
                  </a:ext>
                </a:extLst>
              </p:cNvPr>
              <p:cNvSpPr txBox="1"/>
              <p:nvPr/>
            </p:nvSpPr>
            <p:spPr>
              <a:xfrm>
                <a:off x="1024442" y="4912641"/>
                <a:ext cx="1585242" cy="369332"/>
              </a:xfrm>
              <a:prstGeom prst="rect">
                <a:avLst/>
              </a:prstGeom>
              <a:noFill/>
              <a:ln>
                <a:noFill/>
              </a:ln>
            </p:spPr>
            <p:txBody>
              <a:bodyPr wrap="none" rtlCol="0">
                <a:spAutoFit/>
              </a:bodyPr>
              <a:lstStyle/>
              <a:p>
                <a:r>
                  <a:rPr lang="en-US" dirty="0">
                    <a:solidFill>
                      <a:srgbClr val="FF0000"/>
                    </a:solidFill>
                  </a:rPr>
                  <a:t>Photon Energy</a:t>
                </a:r>
              </a:p>
            </p:txBody>
          </p:sp>
          <p:cxnSp>
            <p:nvCxnSpPr>
              <p:cNvPr id="27" name="Straight Arrow Connector 26">
                <a:extLst>
                  <a:ext uri="{FF2B5EF4-FFF2-40B4-BE49-F238E27FC236}">
                    <a16:creationId xmlns:a16="http://schemas.microsoft.com/office/drawing/2014/main" id="{10E63725-7C8A-4029-A475-FB3E8B6709B5}"/>
                  </a:ext>
                </a:extLst>
              </p:cNvPr>
              <p:cNvCxnSpPr>
                <a:cxnSpLocks/>
              </p:cNvCxnSpPr>
              <p:nvPr/>
            </p:nvCxnSpPr>
            <p:spPr>
              <a:xfrm flipV="1">
                <a:off x="1883289" y="4161932"/>
                <a:ext cx="74693" cy="7598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E11D9FD9-E045-4CFF-A62D-F63A4B6D0B4D}"/>
                </a:ext>
              </a:extLst>
            </p:cNvPr>
            <p:cNvGrpSpPr/>
            <p:nvPr/>
          </p:nvGrpSpPr>
          <p:grpSpPr>
            <a:xfrm>
              <a:off x="4277369" y="4243464"/>
              <a:ext cx="1336786" cy="1644646"/>
              <a:chOff x="2753368" y="4243464"/>
              <a:chExt cx="1336786" cy="1644646"/>
            </a:xfrm>
          </p:grpSpPr>
          <p:sp>
            <p:nvSpPr>
              <p:cNvPr id="24" name="TextBox 23">
                <a:extLst>
                  <a:ext uri="{FF2B5EF4-FFF2-40B4-BE49-F238E27FC236}">
                    <a16:creationId xmlns:a16="http://schemas.microsoft.com/office/drawing/2014/main" id="{2F574839-B04A-4FFD-9858-13DEF5FF17D2}"/>
                  </a:ext>
                </a:extLst>
              </p:cNvPr>
              <p:cNvSpPr txBox="1"/>
              <p:nvPr/>
            </p:nvSpPr>
            <p:spPr>
              <a:xfrm>
                <a:off x="2787617" y="5241779"/>
                <a:ext cx="1302537" cy="646331"/>
              </a:xfrm>
              <a:prstGeom prst="rect">
                <a:avLst/>
              </a:prstGeom>
              <a:noFill/>
            </p:spPr>
            <p:txBody>
              <a:bodyPr wrap="none" rtlCol="0">
                <a:spAutoFit/>
              </a:bodyPr>
              <a:lstStyle/>
              <a:p>
                <a:pPr algn="ctr"/>
                <a:r>
                  <a:rPr lang="en-US" dirty="0">
                    <a:solidFill>
                      <a:srgbClr val="7030A0"/>
                    </a:solidFill>
                  </a:rPr>
                  <a:t>Geometric</a:t>
                </a:r>
              </a:p>
              <a:p>
                <a:pPr algn="ctr"/>
                <a:r>
                  <a:rPr lang="en-US" dirty="0">
                    <a:solidFill>
                      <a:srgbClr val="7030A0"/>
                    </a:solidFill>
                  </a:rPr>
                  <a:t>Attenuation</a:t>
                </a:r>
              </a:p>
            </p:txBody>
          </p:sp>
          <p:cxnSp>
            <p:nvCxnSpPr>
              <p:cNvPr id="25" name="Straight Arrow Connector 24">
                <a:extLst>
                  <a:ext uri="{FF2B5EF4-FFF2-40B4-BE49-F238E27FC236}">
                    <a16:creationId xmlns:a16="http://schemas.microsoft.com/office/drawing/2014/main" id="{4BB2DF22-9C8E-4C4D-BECE-5A573D036C00}"/>
                  </a:ext>
                </a:extLst>
              </p:cNvPr>
              <p:cNvCxnSpPr>
                <a:cxnSpLocks/>
              </p:cNvCxnSpPr>
              <p:nvPr/>
            </p:nvCxnSpPr>
            <p:spPr>
              <a:xfrm flipH="1" flipV="1">
                <a:off x="2753368" y="4243464"/>
                <a:ext cx="443230" cy="922723"/>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4F610183-2101-4CDF-9B08-D53478EA3F62}"/>
                </a:ext>
              </a:extLst>
            </p:cNvPr>
            <p:cNvGrpSpPr/>
            <p:nvPr/>
          </p:nvGrpSpPr>
          <p:grpSpPr>
            <a:xfrm>
              <a:off x="4720599" y="2429556"/>
              <a:ext cx="1627098" cy="1194416"/>
              <a:chOff x="3196599" y="2429555"/>
              <a:chExt cx="1627098" cy="1194416"/>
            </a:xfrm>
          </p:grpSpPr>
          <p:sp>
            <p:nvSpPr>
              <p:cNvPr id="22" name="TextBox 21">
                <a:extLst>
                  <a:ext uri="{FF2B5EF4-FFF2-40B4-BE49-F238E27FC236}">
                    <a16:creationId xmlns:a16="http://schemas.microsoft.com/office/drawing/2014/main" id="{A5EEA415-F96D-40C6-8816-E3EE1749B55D}"/>
                  </a:ext>
                </a:extLst>
              </p:cNvPr>
              <p:cNvSpPr txBox="1"/>
              <p:nvPr/>
            </p:nvSpPr>
            <p:spPr>
              <a:xfrm>
                <a:off x="3521161" y="2429555"/>
                <a:ext cx="1302536" cy="646331"/>
              </a:xfrm>
              <a:prstGeom prst="rect">
                <a:avLst/>
              </a:prstGeom>
              <a:noFill/>
            </p:spPr>
            <p:txBody>
              <a:bodyPr wrap="none" rtlCol="0">
                <a:spAutoFit/>
              </a:bodyPr>
              <a:lstStyle/>
              <a:p>
                <a:pPr algn="ctr"/>
                <a:r>
                  <a:rPr lang="en-US" dirty="0">
                    <a:solidFill>
                      <a:srgbClr val="C00000"/>
                    </a:solidFill>
                  </a:rPr>
                  <a:t>Material</a:t>
                </a:r>
              </a:p>
              <a:p>
                <a:pPr algn="ctr"/>
                <a:r>
                  <a:rPr lang="en-US" dirty="0">
                    <a:solidFill>
                      <a:srgbClr val="C00000"/>
                    </a:solidFill>
                  </a:rPr>
                  <a:t>Attenuation</a:t>
                </a:r>
              </a:p>
            </p:txBody>
          </p:sp>
          <p:cxnSp>
            <p:nvCxnSpPr>
              <p:cNvPr id="23" name="Straight Arrow Connector 22">
                <a:extLst>
                  <a:ext uri="{FF2B5EF4-FFF2-40B4-BE49-F238E27FC236}">
                    <a16:creationId xmlns:a16="http://schemas.microsoft.com/office/drawing/2014/main" id="{012A5367-ED26-4AD3-9D62-2BCA644A997D}"/>
                  </a:ext>
                </a:extLst>
              </p:cNvPr>
              <p:cNvCxnSpPr>
                <a:cxnSpLocks/>
              </p:cNvCxnSpPr>
              <p:nvPr/>
            </p:nvCxnSpPr>
            <p:spPr>
              <a:xfrm flipH="1">
                <a:off x="3196599" y="3048717"/>
                <a:ext cx="390221" cy="57525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4F90754-D09C-4C5A-8763-C532C51D44CA}"/>
                </a:ext>
              </a:extLst>
            </p:cNvPr>
            <p:cNvGrpSpPr/>
            <p:nvPr/>
          </p:nvGrpSpPr>
          <p:grpSpPr>
            <a:xfrm>
              <a:off x="5950144" y="4028561"/>
              <a:ext cx="1968219" cy="1859550"/>
              <a:chOff x="4426143" y="4028560"/>
              <a:chExt cx="1968219" cy="1859550"/>
            </a:xfrm>
          </p:grpSpPr>
          <p:sp>
            <p:nvSpPr>
              <p:cNvPr id="20" name="TextBox 19">
                <a:extLst>
                  <a:ext uri="{FF2B5EF4-FFF2-40B4-BE49-F238E27FC236}">
                    <a16:creationId xmlns:a16="http://schemas.microsoft.com/office/drawing/2014/main" id="{1F450798-8AA5-48FD-A3B0-BB7B7727BBF7}"/>
                  </a:ext>
                </a:extLst>
              </p:cNvPr>
              <p:cNvSpPr txBox="1"/>
              <p:nvPr/>
            </p:nvSpPr>
            <p:spPr>
              <a:xfrm>
                <a:off x="4709670" y="5241779"/>
                <a:ext cx="1684692" cy="646331"/>
              </a:xfrm>
              <a:prstGeom prst="rect">
                <a:avLst/>
              </a:prstGeom>
              <a:noFill/>
            </p:spPr>
            <p:txBody>
              <a:bodyPr wrap="none" rtlCol="0">
                <a:spAutoFit/>
              </a:bodyPr>
              <a:lstStyle/>
              <a:p>
                <a:pPr algn="ctr"/>
                <a:r>
                  <a:rPr lang="en-US" dirty="0">
                    <a:solidFill>
                      <a:srgbClr val="B0761F"/>
                    </a:solidFill>
                  </a:rPr>
                  <a:t>Probability of</a:t>
                </a:r>
              </a:p>
              <a:p>
                <a:pPr algn="ctr"/>
                <a:r>
                  <a:rPr lang="en-US" dirty="0">
                    <a:solidFill>
                      <a:srgbClr val="B0761F"/>
                    </a:solidFill>
                  </a:rPr>
                  <a:t>Energy Transfer</a:t>
                </a:r>
              </a:p>
            </p:txBody>
          </p:sp>
          <p:cxnSp>
            <p:nvCxnSpPr>
              <p:cNvPr id="21" name="Straight Arrow Connector 20">
                <a:extLst>
                  <a:ext uri="{FF2B5EF4-FFF2-40B4-BE49-F238E27FC236}">
                    <a16:creationId xmlns:a16="http://schemas.microsoft.com/office/drawing/2014/main" id="{B158B165-4218-4909-BB89-8812A1BFA373}"/>
                  </a:ext>
                </a:extLst>
              </p:cNvPr>
              <p:cNvCxnSpPr>
                <a:cxnSpLocks/>
              </p:cNvCxnSpPr>
              <p:nvPr/>
            </p:nvCxnSpPr>
            <p:spPr>
              <a:xfrm flipH="1" flipV="1">
                <a:off x="4426143" y="4028560"/>
                <a:ext cx="648532" cy="1170663"/>
              </a:xfrm>
              <a:prstGeom prst="straightConnector1">
                <a:avLst/>
              </a:prstGeom>
              <a:ln w="19050">
                <a:solidFill>
                  <a:srgbClr val="B0761F"/>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464169AA-9230-467B-B6EC-D1ABE018D22F}"/>
                </a:ext>
              </a:extLst>
            </p:cNvPr>
            <p:cNvGrpSpPr/>
            <p:nvPr/>
          </p:nvGrpSpPr>
          <p:grpSpPr>
            <a:xfrm>
              <a:off x="6737071" y="2456793"/>
              <a:ext cx="1809360" cy="1219704"/>
              <a:chOff x="5213070" y="2456792"/>
              <a:chExt cx="1809360" cy="1219704"/>
            </a:xfrm>
          </p:grpSpPr>
          <p:sp>
            <p:nvSpPr>
              <p:cNvPr id="18" name="TextBox 17">
                <a:extLst>
                  <a:ext uri="{FF2B5EF4-FFF2-40B4-BE49-F238E27FC236}">
                    <a16:creationId xmlns:a16="http://schemas.microsoft.com/office/drawing/2014/main" id="{0B9B9D34-AD8E-4AC4-A76B-80761136DE3C}"/>
                  </a:ext>
                </a:extLst>
              </p:cNvPr>
              <p:cNvSpPr txBox="1"/>
              <p:nvPr/>
            </p:nvSpPr>
            <p:spPr>
              <a:xfrm>
                <a:off x="5734770" y="2456792"/>
                <a:ext cx="1287660" cy="646331"/>
              </a:xfrm>
              <a:prstGeom prst="rect">
                <a:avLst/>
              </a:prstGeom>
              <a:noFill/>
            </p:spPr>
            <p:txBody>
              <a:bodyPr wrap="none" rtlCol="0">
                <a:spAutoFit/>
              </a:bodyPr>
              <a:lstStyle/>
              <a:p>
                <a:pPr algn="ctr"/>
                <a:r>
                  <a:rPr lang="en-US" dirty="0">
                    <a:solidFill>
                      <a:srgbClr val="00B0F0"/>
                    </a:solidFill>
                  </a:rPr>
                  <a:t>Equilibrium</a:t>
                </a:r>
              </a:p>
              <a:p>
                <a:pPr algn="ctr"/>
                <a:r>
                  <a:rPr lang="en-US" dirty="0">
                    <a:solidFill>
                      <a:srgbClr val="00B0F0"/>
                    </a:solidFill>
                  </a:rPr>
                  <a:t>Fraction</a:t>
                </a:r>
              </a:p>
            </p:txBody>
          </p:sp>
          <p:cxnSp>
            <p:nvCxnSpPr>
              <p:cNvPr id="19" name="Straight Arrow Connector 18">
                <a:extLst>
                  <a:ext uri="{FF2B5EF4-FFF2-40B4-BE49-F238E27FC236}">
                    <a16:creationId xmlns:a16="http://schemas.microsoft.com/office/drawing/2014/main" id="{668E6D98-205F-4E0B-9C96-EEB0FCA18032}"/>
                  </a:ext>
                </a:extLst>
              </p:cNvPr>
              <p:cNvCxnSpPr>
                <a:cxnSpLocks/>
              </p:cNvCxnSpPr>
              <p:nvPr/>
            </p:nvCxnSpPr>
            <p:spPr>
              <a:xfrm flipH="1">
                <a:off x="5213070" y="3067929"/>
                <a:ext cx="793782" cy="608567"/>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366A3AB4-7B62-42CA-A018-9CF4D198FA74}"/>
                </a:ext>
              </a:extLst>
            </p:cNvPr>
            <p:cNvGrpSpPr/>
            <p:nvPr/>
          </p:nvGrpSpPr>
          <p:grpSpPr>
            <a:xfrm>
              <a:off x="8076977" y="4145763"/>
              <a:ext cx="1290098" cy="1503584"/>
              <a:chOff x="6552976" y="4145762"/>
              <a:chExt cx="1290098" cy="1503584"/>
            </a:xfrm>
          </p:grpSpPr>
          <p:sp>
            <p:nvSpPr>
              <p:cNvPr id="16" name="TextBox 15">
                <a:extLst>
                  <a:ext uri="{FF2B5EF4-FFF2-40B4-BE49-F238E27FC236}">
                    <a16:creationId xmlns:a16="http://schemas.microsoft.com/office/drawing/2014/main" id="{64F00BCF-508A-4940-991F-637DBC82D619}"/>
                  </a:ext>
                </a:extLst>
              </p:cNvPr>
              <p:cNvSpPr txBox="1"/>
              <p:nvPr/>
            </p:nvSpPr>
            <p:spPr>
              <a:xfrm>
                <a:off x="6552976" y="5003015"/>
                <a:ext cx="1290098" cy="646331"/>
              </a:xfrm>
              <a:prstGeom prst="rect">
                <a:avLst/>
              </a:prstGeom>
              <a:noFill/>
            </p:spPr>
            <p:txBody>
              <a:bodyPr wrap="none" rtlCol="0">
                <a:spAutoFit/>
              </a:bodyPr>
              <a:lstStyle/>
              <a:p>
                <a:pPr algn="ctr"/>
                <a:r>
                  <a:rPr lang="en-US" dirty="0">
                    <a:solidFill>
                      <a:srgbClr val="0066FF"/>
                    </a:solidFill>
                  </a:rPr>
                  <a:t>Off-Axis</a:t>
                </a:r>
              </a:p>
              <a:p>
                <a:pPr algn="ctr"/>
                <a:r>
                  <a:rPr lang="en-US" dirty="0">
                    <a:solidFill>
                      <a:srgbClr val="0066FF"/>
                    </a:solidFill>
                  </a:rPr>
                  <a:t>Adjustment</a:t>
                </a:r>
              </a:p>
            </p:txBody>
          </p:sp>
          <p:cxnSp>
            <p:nvCxnSpPr>
              <p:cNvPr id="17" name="Straight Arrow Connector 16">
                <a:extLst>
                  <a:ext uri="{FF2B5EF4-FFF2-40B4-BE49-F238E27FC236}">
                    <a16:creationId xmlns:a16="http://schemas.microsoft.com/office/drawing/2014/main" id="{ED7997CA-0883-444B-BBB5-F460FF316B99}"/>
                  </a:ext>
                </a:extLst>
              </p:cNvPr>
              <p:cNvCxnSpPr>
                <a:cxnSpLocks/>
              </p:cNvCxnSpPr>
              <p:nvPr/>
            </p:nvCxnSpPr>
            <p:spPr>
              <a:xfrm flipH="1" flipV="1">
                <a:off x="6651652" y="4145762"/>
                <a:ext cx="311276" cy="825170"/>
              </a:xfrm>
              <a:prstGeom prst="straightConnector1">
                <a:avLst/>
              </a:prstGeom>
              <a:ln w="19050">
                <a:solidFill>
                  <a:srgbClr val="0066FF"/>
                </a:solidFill>
                <a:tailEnd type="arrow"/>
              </a:ln>
            </p:spPr>
            <p:style>
              <a:lnRef idx="1">
                <a:schemeClr val="accent1"/>
              </a:lnRef>
              <a:fillRef idx="0">
                <a:schemeClr val="accent1"/>
              </a:fillRef>
              <a:effectRef idx="0">
                <a:schemeClr val="accent1"/>
              </a:effectRef>
              <a:fontRef idx="minor">
                <a:schemeClr val="tx1"/>
              </a:fontRef>
            </p:style>
          </p:cxnSp>
        </p:grpSp>
      </p:grpSp>
      <p:sp>
        <p:nvSpPr>
          <p:cNvPr id="30" name="TextBox 29">
            <a:extLst>
              <a:ext uri="{FF2B5EF4-FFF2-40B4-BE49-F238E27FC236}">
                <a16:creationId xmlns:a16="http://schemas.microsoft.com/office/drawing/2014/main" id="{BE000C4C-BEEE-4042-96EC-B0B0CB4C64C5}"/>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5940642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352A-C782-4E38-9C50-1508CBE350D9}"/>
              </a:ext>
            </a:extLst>
          </p:cNvPr>
          <p:cNvSpPr>
            <a:spLocks noGrp="1"/>
          </p:cNvSpPr>
          <p:nvPr>
            <p:ph type="title"/>
          </p:nvPr>
        </p:nvSpPr>
        <p:spPr/>
        <p:txBody>
          <a:bodyPr/>
          <a:lstStyle/>
          <a:p>
            <a:r>
              <a:rPr lang="en-US" dirty="0"/>
              <a:t>Example 1:  dose rate to the lens from C</a:t>
            </a:r>
            <a:r>
              <a:rPr lang="en-US" cap="none" dirty="0"/>
              <a:t>o</a:t>
            </a:r>
            <a:r>
              <a:rPr lang="en-US" dirty="0"/>
              <a:t>-60</a:t>
            </a:r>
          </a:p>
        </p:txBody>
      </p:sp>
      <p:sp>
        <p:nvSpPr>
          <p:cNvPr id="3" name="Content Placeholder 2">
            <a:extLst>
              <a:ext uri="{FF2B5EF4-FFF2-40B4-BE49-F238E27FC236}">
                <a16:creationId xmlns:a16="http://schemas.microsoft.com/office/drawing/2014/main" id="{E48D687C-78B4-4D04-9F41-C6446CA92AE5}"/>
              </a:ext>
            </a:extLst>
          </p:cNvPr>
          <p:cNvSpPr>
            <a:spLocks noGrp="1"/>
          </p:cNvSpPr>
          <p:nvPr>
            <p:ph idx="1"/>
          </p:nvPr>
        </p:nvSpPr>
        <p:spPr>
          <a:xfrm>
            <a:off x="581191" y="2240312"/>
            <a:ext cx="11029615" cy="3724652"/>
          </a:xfrm>
        </p:spPr>
        <p:txBody>
          <a:bodyPr anchor="t">
            <a:normAutofit/>
          </a:bodyPr>
          <a:lstStyle/>
          <a:p>
            <a:r>
              <a:rPr lang="en-US" dirty="0"/>
              <a:t>A person is exposed to a 37 MBq Co-60 source at 2.5 meters</a:t>
            </a:r>
          </a:p>
          <a:p>
            <a:r>
              <a:rPr lang="en-US" dirty="0"/>
              <a:t>What is the dose equivalent to the lens?</a:t>
            </a:r>
          </a:p>
          <a:p>
            <a:r>
              <a:rPr lang="en-US" dirty="0"/>
              <a:t>A back-of-the-envelope estimate to a small tissue volume is:</a:t>
            </a:r>
          </a:p>
          <a:p>
            <a:endParaRPr lang="en-US" dirty="0"/>
          </a:p>
          <a:p>
            <a:endParaRPr lang="en-US" dirty="0"/>
          </a:p>
          <a:p>
            <a:pPr marL="0" indent="0">
              <a:buNone/>
            </a:pPr>
            <a:endParaRPr lang="en-US" dirty="0"/>
          </a:p>
          <a:p>
            <a:r>
              <a:rPr lang="en-US" dirty="0"/>
              <a:t>Now, we’ll use EyeDose (in two configurations) for the same calculation …</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3B4AFBE-493F-407C-8B71-8F618FA71472}"/>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5" name="Slide Number Placeholder 4">
            <a:extLst>
              <a:ext uri="{FF2B5EF4-FFF2-40B4-BE49-F238E27FC236}">
                <a16:creationId xmlns:a16="http://schemas.microsoft.com/office/drawing/2014/main" id="{0D8D1B1C-8907-4727-8C60-8BC1FE74246C}"/>
              </a:ext>
            </a:extLst>
          </p:cNvPr>
          <p:cNvSpPr>
            <a:spLocks noGrp="1"/>
          </p:cNvSpPr>
          <p:nvPr>
            <p:ph type="sldNum" sz="quarter" idx="12"/>
          </p:nvPr>
        </p:nvSpPr>
        <p:spPr/>
        <p:txBody>
          <a:bodyPr/>
          <a:lstStyle/>
          <a:p>
            <a:fld id="{3A98EE3D-8CD1-4C3F-BD1C-C98C9596463C}" type="slidenum">
              <a:rPr lang="en-US" smtClean="0"/>
              <a:t>120</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4D66FAB-0887-456E-AADA-878A6ED04F54}"/>
                  </a:ext>
                </a:extLst>
              </p:cNvPr>
              <p:cNvSpPr txBox="1"/>
              <p:nvPr/>
            </p:nvSpPr>
            <p:spPr>
              <a:xfrm>
                <a:off x="1363779" y="3667461"/>
                <a:ext cx="9129102" cy="7405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r>
                        <a:rPr lang="en-US" b="0" i="1" smtClean="0">
                          <a:latin typeface="Cambria Math" panose="02040503050406030204" pitchFamily="18" charset="0"/>
                        </a:rPr>
                        <m:t>=1.25</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𝑀𝑒𝑉</m:t>
                          </m:r>
                        </m:e>
                      </m:d>
                      <m:r>
                        <a:rPr lang="en-US" b="0" i="1" smtClean="0">
                          <a:latin typeface="Cambria Math" panose="02040503050406030204" pitchFamily="18" charset="0"/>
                          <a:ea typeface="Cambria Math" panose="02040503050406030204" pitchFamily="18" charset="0"/>
                        </a:rPr>
                        <m:t>∙2</m:t>
                      </m:r>
                      <m:d>
                        <m:dPr>
                          <m:begChr m:val="["/>
                          <m:endChr m:val="]"/>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𝛾</m:t>
                              </m:r>
                            </m:num>
                            <m:den>
                              <m:r>
                                <a:rPr lang="en-US" b="0" i="1" smtClean="0">
                                  <a:latin typeface="Cambria Math" panose="02040503050406030204" pitchFamily="18" charset="0"/>
                                  <a:ea typeface="Cambria Math" panose="02040503050406030204" pitchFamily="18" charset="0"/>
                                </a:rPr>
                                <m:t>𝑑𝑖𝑠</m:t>
                              </m:r>
                            </m:den>
                          </m:f>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37</m:t>
                          </m:r>
                          <m:r>
                            <a:rPr lang="en-US" b="0" i="1" smtClean="0">
                              <a:latin typeface="Cambria Math" panose="02040503050406030204" pitchFamily="18" charset="0"/>
                              <a:ea typeface="Cambria Math" panose="02040503050406030204" pitchFamily="18" charset="0"/>
                            </a:rPr>
                            <m:t>𝑥</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d>
                            <m:dPr>
                              <m:begChr m:val="["/>
                              <m:endChr m:val="]"/>
                              <m:ctrlPr>
                                <a:rPr lang="en-US" b="0" i="1" smtClean="0">
                                  <a:latin typeface="Cambria Math" panose="02040503050406030204" pitchFamily="18" charset="0"/>
                                  <a:ea typeface="Cambria Math" panose="02040503050406030204" pitchFamily="18" charset="0"/>
                                </a:rPr>
                              </m:ctrlPr>
                            </m:dPr>
                            <m:e>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𝑑𝑖𝑠</m:t>
                                  </m:r>
                                </m:num>
                                <m:den>
                                  <m:r>
                                    <a:rPr lang="en-US" b="0" i="1" smtClean="0">
                                      <a:latin typeface="Cambria Math" panose="02040503050406030204" pitchFamily="18" charset="0"/>
                                      <a:ea typeface="Cambria Math" panose="02040503050406030204" pitchFamily="18" charset="0"/>
                                    </a:rPr>
                                    <m:t>𝑠</m:t>
                                  </m:r>
                                </m:den>
                              </m:f>
                            </m:e>
                          </m:d>
                        </m:num>
                        <m:den>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250</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𝑐𝑚</m:t>
                                      </m:r>
                                    </m:e>
                                  </m:d>
                                </m:e>
                              </m:d>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∙0.0297</m:t>
                      </m:r>
                      <m:d>
                        <m:dPr>
                          <m:begChr m:val="["/>
                          <m:endChr m:val="]"/>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𝑐𝑚</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𝑔</m:t>
                              </m:r>
                            </m:den>
                          </m:f>
                        </m:e>
                      </m:d>
                      <m:r>
                        <a:rPr lang="en-US" b="0" i="1" smtClean="0">
                          <a:latin typeface="Cambria Math" panose="02040503050406030204" pitchFamily="18" charset="0"/>
                          <a:ea typeface="Cambria Math" panose="02040503050406030204" pitchFamily="18" charset="0"/>
                        </a:rPr>
                        <m:t>∙0.576</m:t>
                      </m:r>
                      <m:d>
                        <m:dPr>
                          <m:begChr m:val="["/>
                          <m:endChr m:val="]"/>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𝑆𝑣</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𝐽</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𝑔</m:t>
                              </m:r>
                            </m:num>
                            <m:den>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𝑆𝑣</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𝑀𝑒𝑉</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𝑘𝑔</m:t>
                              </m:r>
                            </m:den>
                          </m:f>
                        </m:e>
                      </m:d>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d>
                        <m:dPr>
                          <m:begChr m:val="["/>
                          <m:endChr m:val="]"/>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𝝁</m:t>
                              </m:r>
                              <m:r>
                                <a:rPr lang="en-US" b="1" i="1" smtClean="0">
                                  <a:latin typeface="Cambria Math" panose="02040503050406030204" pitchFamily="18" charset="0"/>
                                  <a:ea typeface="Cambria Math" panose="02040503050406030204" pitchFamily="18" charset="0"/>
                                </a:rPr>
                                <m:t>𝑺𝒗</m:t>
                              </m:r>
                            </m:num>
                            <m:den>
                              <m:r>
                                <a:rPr lang="en-US" b="1" i="1" smtClean="0">
                                  <a:latin typeface="Cambria Math" panose="02040503050406030204" pitchFamily="18" charset="0"/>
                                  <a:ea typeface="Cambria Math" panose="02040503050406030204" pitchFamily="18" charset="0"/>
                                </a:rPr>
                                <m:t>𝒉</m:t>
                              </m:r>
                            </m:den>
                          </m:f>
                        </m:e>
                      </m:d>
                    </m:oMath>
                  </m:oMathPara>
                </a14:m>
                <a:endParaRPr lang="en-US" b="1" dirty="0"/>
              </a:p>
            </p:txBody>
          </p:sp>
        </mc:Choice>
        <mc:Fallback xmlns="">
          <p:sp>
            <p:nvSpPr>
              <p:cNvPr id="6" name="TextBox 5">
                <a:extLst>
                  <a:ext uri="{FF2B5EF4-FFF2-40B4-BE49-F238E27FC236}">
                    <a16:creationId xmlns:a16="http://schemas.microsoft.com/office/drawing/2014/main" id="{14D66FAB-0887-456E-AADA-878A6ED04F54}"/>
                  </a:ext>
                </a:extLst>
              </p:cNvPr>
              <p:cNvSpPr txBox="1">
                <a:spLocks noRot="1" noChangeAspect="1" noMove="1" noResize="1" noEditPoints="1" noAdjustHandles="1" noChangeArrowheads="1" noChangeShapeType="1" noTextEdit="1"/>
              </p:cNvSpPr>
              <p:nvPr/>
            </p:nvSpPr>
            <p:spPr>
              <a:xfrm>
                <a:off x="1363779" y="3667461"/>
                <a:ext cx="9129102" cy="740587"/>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86496F0-B65B-44CD-AACF-DB5EF0B83ED2}"/>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2122088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B4AFBE-493F-407C-8B71-8F618FA71472}"/>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5" name="Slide Number Placeholder 4">
            <a:extLst>
              <a:ext uri="{FF2B5EF4-FFF2-40B4-BE49-F238E27FC236}">
                <a16:creationId xmlns:a16="http://schemas.microsoft.com/office/drawing/2014/main" id="{0D8D1B1C-8907-4727-8C60-8BC1FE74246C}"/>
              </a:ext>
            </a:extLst>
          </p:cNvPr>
          <p:cNvSpPr>
            <a:spLocks noGrp="1"/>
          </p:cNvSpPr>
          <p:nvPr>
            <p:ph type="sldNum" sz="quarter" idx="12"/>
          </p:nvPr>
        </p:nvSpPr>
        <p:spPr/>
        <p:txBody>
          <a:bodyPr/>
          <a:lstStyle/>
          <a:p>
            <a:fld id="{3A98EE3D-8CD1-4C3F-BD1C-C98C9596463C}" type="slidenum">
              <a:rPr lang="en-US" smtClean="0"/>
              <a:t>121</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B06047D-1A5D-4E5B-BAB6-3091B4252135}"/>
                  </a:ext>
                </a:extLst>
              </p:cNvPr>
              <p:cNvSpPr txBox="1"/>
              <p:nvPr/>
            </p:nvSpPr>
            <p:spPr>
              <a:xfrm>
                <a:off x="162448" y="5680352"/>
                <a:ext cx="7001404" cy="5637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𝐻</m:t>
                          </m:r>
                        </m:e>
                      </m:acc>
                      <m:r>
                        <a:rPr lang="en-US" b="0" i="1" smtClean="0">
                          <a:latin typeface="Cambria Math" panose="02040503050406030204" pitchFamily="18" charset="0"/>
                        </a:rPr>
                        <m:t>=7.2</m:t>
                      </m:r>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−12</m:t>
                          </m:r>
                        </m:sup>
                      </m:sSup>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𝑆𝑣</m:t>
                              </m:r>
                            </m:num>
                            <m:den>
                              <m:r>
                                <a:rPr lang="en-US" b="0" i="1" smtClean="0">
                                  <a:latin typeface="Cambria Math" panose="02040503050406030204" pitchFamily="18" charset="0"/>
                                  <a:ea typeface="Cambria Math" panose="02040503050406030204" pitchFamily="18" charset="0"/>
                                </a:rPr>
                                <m:t>𝛾</m:t>
                              </m:r>
                            </m:den>
                          </m:f>
                        </m:e>
                      </m:d>
                      <m:r>
                        <a:rPr lang="en-US" b="0" i="1" smtClean="0">
                          <a:latin typeface="Cambria Math" panose="02040503050406030204" pitchFamily="18" charset="0"/>
                          <a:ea typeface="Cambria Math" panose="02040503050406030204" pitchFamily="18" charset="0"/>
                        </a:rPr>
                        <m:t>∙2</m:t>
                      </m:r>
                      <m:d>
                        <m:dPr>
                          <m:begChr m:val="["/>
                          <m:endChr m:val="]"/>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𝛾</m:t>
                              </m:r>
                            </m:num>
                            <m:den>
                              <m:r>
                                <a:rPr lang="en-US" b="0" i="1" smtClean="0">
                                  <a:latin typeface="Cambria Math" panose="02040503050406030204" pitchFamily="18" charset="0"/>
                                  <a:ea typeface="Cambria Math" panose="02040503050406030204" pitchFamily="18" charset="0"/>
                                </a:rPr>
                                <m:t>𝑑𝑖𝑠</m:t>
                              </m:r>
                            </m:den>
                          </m:f>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37</m:t>
                      </m:r>
                      <m:r>
                        <a:rPr lang="en-US" i="1">
                          <a:latin typeface="Cambria Math" panose="02040503050406030204" pitchFamily="18" charset="0"/>
                          <a:ea typeface="Cambria Math" panose="02040503050406030204" pitchFamily="18" charset="0"/>
                        </a:rPr>
                        <m:t>𝑥</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6</m:t>
                          </m:r>
                        </m:sup>
                      </m:sSup>
                      <m:d>
                        <m:dPr>
                          <m:begChr m:val="["/>
                          <m:endChr m:val="]"/>
                          <m:ctrlPr>
                            <a:rPr lang="en-US" i="1">
                              <a:latin typeface="Cambria Math" panose="02040503050406030204" pitchFamily="18" charset="0"/>
                              <a:ea typeface="Cambria Math" panose="02040503050406030204" pitchFamily="18" charset="0"/>
                            </a:rPr>
                          </m:ctrlPr>
                        </m:dPr>
                        <m:e>
                          <m:f>
                            <m:fPr>
                              <m:type m:val="skw"/>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𝑑𝑖𝑠</m:t>
                              </m:r>
                            </m:num>
                            <m:den>
                              <m:r>
                                <a:rPr lang="en-US" i="1">
                                  <a:latin typeface="Cambria Math" panose="02040503050406030204" pitchFamily="18" charset="0"/>
                                  <a:ea typeface="Cambria Math" panose="02040503050406030204" pitchFamily="18" charset="0"/>
                                </a:rPr>
                                <m:t>𝑠</m:t>
                              </m:r>
                            </m:den>
                          </m:f>
                        </m:e>
                      </m:d>
                      <m:r>
                        <a:rPr lang="en-US" b="0" i="1" smtClean="0">
                          <a:latin typeface="Cambria Math" panose="02040503050406030204" pitchFamily="18" charset="0"/>
                          <a:ea typeface="Cambria Math" panose="02040503050406030204" pitchFamily="18" charset="0"/>
                        </a:rPr>
                        <m:t>∙3600</m:t>
                      </m:r>
                      <m:d>
                        <m:dPr>
                          <m:begChr m:val="["/>
                          <m:endChr m:val="]"/>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𝑠</m:t>
                              </m:r>
                            </m:num>
                            <m:den>
                              <m:r>
                                <a:rPr lang="en-US" b="0" i="1" smtClean="0">
                                  <a:latin typeface="Cambria Math" panose="02040503050406030204" pitchFamily="18" charset="0"/>
                                  <a:ea typeface="Cambria Math" panose="02040503050406030204" pitchFamily="18" charset="0"/>
                                </a:rPr>
                                <m:t>h</m:t>
                              </m:r>
                            </m:den>
                          </m:f>
                        </m:e>
                      </m:d>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𝟗</m:t>
                      </m:r>
                      <m:d>
                        <m:dPr>
                          <m:begChr m:val="["/>
                          <m:endChr m:val="]"/>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𝝁</m:t>
                              </m:r>
                              <m:r>
                                <a:rPr lang="en-US" b="1" i="1" smtClean="0">
                                  <a:latin typeface="Cambria Math" panose="02040503050406030204" pitchFamily="18" charset="0"/>
                                  <a:ea typeface="Cambria Math" panose="02040503050406030204" pitchFamily="18" charset="0"/>
                                </a:rPr>
                                <m:t>𝑺𝒗</m:t>
                              </m:r>
                            </m:num>
                            <m:den>
                              <m:r>
                                <a:rPr lang="en-US" b="1" i="1" smtClean="0">
                                  <a:latin typeface="Cambria Math" panose="02040503050406030204" pitchFamily="18" charset="0"/>
                                  <a:ea typeface="Cambria Math" panose="02040503050406030204" pitchFamily="18" charset="0"/>
                                </a:rPr>
                                <m:t>𝒉</m:t>
                              </m:r>
                            </m:den>
                          </m:f>
                        </m:e>
                      </m:d>
                    </m:oMath>
                  </m:oMathPara>
                </a14:m>
                <a:endParaRPr lang="en-US" b="1" dirty="0"/>
              </a:p>
            </p:txBody>
          </p:sp>
        </mc:Choice>
        <mc:Fallback xmlns="">
          <p:sp>
            <p:nvSpPr>
              <p:cNvPr id="7" name="TextBox 6">
                <a:extLst>
                  <a:ext uri="{FF2B5EF4-FFF2-40B4-BE49-F238E27FC236}">
                    <a16:creationId xmlns:a16="http://schemas.microsoft.com/office/drawing/2014/main" id="{8B06047D-1A5D-4E5B-BAB6-3091B4252135}"/>
                  </a:ext>
                </a:extLst>
              </p:cNvPr>
              <p:cNvSpPr txBox="1">
                <a:spLocks noRot="1" noChangeAspect="1" noMove="1" noResize="1" noEditPoints="1" noAdjustHandles="1" noChangeArrowheads="1" noChangeShapeType="1" noTextEdit="1"/>
              </p:cNvSpPr>
              <p:nvPr/>
            </p:nvSpPr>
            <p:spPr>
              <a:xfrm>
                <a:off x="162448" y="5680352"/>
                <a:ext cx="7001404" cy="563744"/>
              </a:xfrm>
              <a:prstGeom prst="rect">
                <a:avLst/>
              </a:prstGeom>
              <a:blipFill>
                <a:blip r:embed="rId2"/>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B99C7689-8793-4406-A777-F109710BEAAF}"/>
              </a:ext>
            </a:extLst>
          </p:cNvPr>
          <p:cNvPicPr>
            <a:picLocks noChangeAspect="1"/>
          </p:cNvPicPr>
          <p:nvPr/>
        </p:nvPicPr>
        <p:blipFill>
          <a:blip r:embed="rId3"/>
          <a:stretch>
            <a:fillRect/>
          </a:stretch>
        </p:blipFill>
        <p:spPr>
          <a:xfrm>
            <a:off x="1471690" y="916131"/>
            <a:ext cx="4185626" cy="4694001"/>
          </a:xfrm>
          <a:prstGeom prst="rect">
            <a:avLst/>
          </a:prstGeom>
        </p:spPr>
      </p:pic>
      <p:pic>
        <p:nvPicPr>
          <p:cNvPr id="11" name="Picture 10">
            <a:extLst>
              <a:ext uri="{FF2B5EF4-FFF2-40B4-BE49-F238E27FC236}">
                <a16:creationId xmlns:a16="http://schemas.microsoft.com/office/drawing/2014/main" id="{8B543CAD-C2EC-4E86-A5A2-A94999A8EEBD}"/>
              </a:ext>
            </a:extLst>
          </p:cNvPr>
          <p:cNvPicPr>
            <a:picLocks noChangeAspect="1"/>
          </p:cNvPicPr>
          <p:nvPr/>
        </p:nvPicPr>
        <p:blipFill>
          <a:blip r:embed="rId4"/>
          <a:stretch>
            <a:fillRect/>
          </a:stretch>
        </p:blipFill>
        <p:spPr>
          <a:xfrm>
            <a:off x="7333490" y="1024333"/>
            <a:ext cx="4550784" cy="5103511"/>
          </a:xfrm>
          <a:prstGeom prst="rect">
            <a:avLst/>
          </a:prstGeom>
        </p:spPr>
      </p:pic>
      <p:sp>
        <p:nvSpPr>
          <p:cNvPr id="17" name="Oval 16">
            <a:extLst>
              <a:ext uri="{FF2B5EF4-FFF2-40B4-BE49-F238E27FC236}">
                <a16:creationId xmlns:a16="http://schemas.microsoft.com/office/drawing/2014/main" id="{83004314-774F-4F9D-9C46-CB7038F674EB}"/>
              </a:ext>
            </a:extLst>
          </p:cNvPr>
          <p:cNvSpPr/>
          <p:nvPr/>
        </p:nvSpPr>
        <p:spPr>
          <a:xfrm>
            <a:off x="8639799" y="3725966"/>
            <a:ext cx="897308" cy="358923"/>
          </a:xfrm>
          <a:prstGeom prst="ellipse">
            <a:avLst/>
          </a:prstGeom>
          <a:solidFill>
            <a:srgbClr val="71B9E4">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D70B2E-2C7F-4302-A909-A8BDEFBA379C}"/>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337363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D991-937E-45FC-B395-ACE574DD6BDB}"/>
              </a:ext>
            </a:extLst>
          </p:cNvPr>
          <p:cNvSpPr>
            <a:spLocks noGrp="1"/>
          </p:cNvSpPr>
          <p:nvPr>
            <p:ph type="title"/>
          </p:nvPr>
        </p:nvSpPr>
        <p:spPr/>
        <p:txBody>
          <a:bodyPr/>
          <a:lstStyle/>
          <a:p>
            <a:r>
              <a:rPr lang="en-US" dirty="0"/>
              <a:t>Example 2:  exposure to s</a:t>
            </a:r>
            <a:r>
              <a:rPr lang="en-US" cap="none" dirty="0"/>
              <a:t>r</a:t>
            </a:r>
            <a:r>
              <a:rPr lang="en-US" dirty="0"/>
              <a:t>-90</a:t>
            </a:r>
          </a:p>
        </p:txBody>
      </p:sp>
      <p:sp>
        <p:nvSpPr>
          <p:cNvPr id="3" name="Content Placeholder 2">
            <a:extLst>
              <a:ext uri="{FF2B5EF4-FFF2-40B4-BE49-F238E27FC236}">
                <a16:creationId xmlns:a16="http://schemas.microsoft.com/office/drawing/2014/main" id="{3E6DA183-9347-49A3-BFD8-EF8A228E4CFC}"/>
              </a:ext>
            </a:extLst>
          </p:cNvPr>
          <p:cNvSpPr>
            <a:spLocks noGrp="1"/>
          </p:cNvSpPr>
          <p:nvPr>
            <p:ph idx="1"/>
          </p:nvPr>
        </p:nvSpPr>
        <p:spPr>
          <a:xfrm>
            <a:off x="581192" y="2035970"/>
            <a:ext cx="5144490" cy="2171316"/>
          </a:xfrm>
        </p:spPr>
        <p:txBody>
          <a:bodyPr anchor="t"/>
          <a:lstStyle/>
          <a:p>
            <a:r>
              <a:rPr lang="en-US" dirty="0"/>
              <a:t>A technician is exposed to an “old” 2.3 mCi Sr-90 source with negligible encapsulation</a:t>
            </a:r>
          </a:p>
          <a:p>
            <a:r>
              <a:rPr lang="en-US" dirty="0"/>
              <a:t>What is the dose equivalent rate delivered to the lens of the eye at 30 cm?</a:t>
            </a:r>
          </a:p>
          <a:p>
            <a:r>
              <a:rPr lang="en-US" dirty="0"/>
              <a:t>What is the effect on dose from wearing 2-mm thick leaded glasses?</a:t>
            </a:r>
          </a:p>
        </p:txBody>
      </p:sp>
      <p:sp>
        <p:nvSpPr>
          <p:cNvPr id="4" name="Footer Placeholder 3">
            <a:extLst>
              <a:ext uri="{FF2B5EF4-FFF2-40B4-BE49-F238E27FC236}">
                <a16:creationId xmlns:a16="http://schemas.microsoft.com/office/drawing/2014/main" id="{1C2AA4CB-E3C0-45C2-B034-306975330C02}"/>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5" name="Slide Number Placeholder 4">
            <a:extLst>
              <a:ext uri="{FF2B5EF4-FFF2-40B4-BE49-F238E27FC236}">
                <a16:creationId xmlns:a16="http://schemas.microsoft.com/office/drawing/2014/main" id="{3E8E1726-FBE7-49A1-AB8A-CDB1C56B913D}"/>
              </a:ext>
            </a:extLst>
          </p:cNvPr>
          <p:cNvSpPr>
            <a:spLocks noGrp="1"/>
          </p:cNvSpPr>
          <p:nvPr>
            <p:ph type="sldNum" sz="quarter" idx="12"/>
          </p:nvPr>
        </p:nvSpPr>
        <p:spPr/>
        <p:txBody>
          <a:bodyPr/>
          <a:lstStyle/>
          <a:p>
            <a:fld id="{3A98EE3D-8CD1-4C3F-BD1C-C98C9596463C}" type="slidenum">
              <a:rPr lang="en-US" smtClean="0"/>
              <a:t>122</a:t>
            </a:fld>
            <a:endParaRPr lang="en-US" dirty="0"/>
          </a:p>
        </p:txBody>
      </p:sp>
      <p:pic>
        <p:nvPicPr>
          <p:cNvPr id="7" name="Picture 6">
            <a:extLst>
              <a:ext uri="{FF2B5EF4-FFF2-40B4-BE49-F238E27FC236}">
                <a16:creationId xmlns:a16="http://schemas.microsoft.com/office/drawing/2014/main" id="{44491C79-A7DE-4D28-A3A7-821CE0E593E4}"/>
              </a:ext>
            </a:extLst>
          </p:cNvPr>
          <p:cNvPicPr>
            <a:picLocks noChangeAspect="1"/>
          </p:cNvPicPr>
          <p:nvPr/>
        </p:nvPicPr>
        <p:blipFill>
          <a:blip r:embed="rId2"/>
          <a:stretch>
            <a:fillRect/>
          </a:stretch>
        </p:blipFill>
        <p:spPr>
          <a:xfrm>
            <a:off x="6245211" y="1296516"/>
            <a:ext cx="4496852" cy="5043029"/>
          </a:xfrm>
          <a:prstGeom prst="rect">
            <a:avLst/>
          </a:prstGeom>
        </p:spPr>
      </p:pic>
      <p:pic>
        <p:nvPicPr>
          <p:cNvPr id="9" name="Picture 8">
            <a:extLst>
              <a:ext uri="{FF2B5EF4-FFF2-40B4-BE49-F238E27FC236}">
                <a16:creationId xmlns:a16="http://schemas.microsoft.com/office/drawing/2014/main" id="{46C045B6-C1E5-4DD7-8EAB-CB7AE0D65A41}"/>
              </a:ext>
            </a:extLst>
          </p:cNvPr>
          <p:cNvPicPr>
            <a:picLocks noChangeAspect="1"/>
          </p:cNvPicPr>
          <p:nvPr/>
        </p:nvPicPr>
        <p:blipFill>
          <a:blip r:embed="rId3"/>
          <a:stretch>
            <a:fillRect/>
          </a:stretch>
        </p:blipFill>
        <p:spPr>
          <a:xfrm>
            <a:off x="7131047" y="1296516"/>
            <a:ext cx="4496852" cy="5043029"/>
          </a:xfrm>
          <a:prstGeom prst="rect">
            <a:avLst/>
          </a:prstGeom>
        </p:spPr>
      </p:pic>
      <p:graphicFrame>
        <p:nvGraphicFramePr>
          <p:cNvPr id="10" name="Table 7">
            <a:extLst>
              <a:ext uri="{FF2B5EF4-FFF2-40B4-BE49-F238E27FC236}">
                <a16:creationId xmlns:a16="http://schemas.microsoft.com/office/drawing/2014/main" id="{E876814B-8847-4C11-9C7D-05A376279959}"/>
              </a:ext>
            </a:extLst>
          </p:cNvPr>
          <p:cNvGraphicFramePr>
            <a:graphicFrameLocks/>
          </p:cNvGraphicFramePr>
          <p:nvPr>
            <p:extLst>
              <p:ext uri="{D42A27DB-BD31-4B8C-83A1-F6EECF244321}">
                <p14:modId xmlns:p14="http://schemas.microsoft.com/office/powerpoint/2010/main" val="565445101"/>
              </p:ext>
            </p:extLst>
          </p:nvPr>
        </p:nvGraphicFramePr>
        <p:xfrm>
          <a:off x="846071" y="4192950"/>
          <a:ext cx="4614731" cy="1920240"/>
        </p:xfrm>
        <a:graphic>
          <a:graphicData uri="http://schemas.openxmlformats.org/drawingml/2006/table">
            <a:tbl>
              <a:tblPr firstRow="1" bandRow="1">
                <a:tableStyleId>{5C22544A-7EE6-4342-B048-85BDC9FD1C3A}</a:tableStyleId>
              </a:tblPr>
              <a:tblGrid>
                <a:gridCol w="1081928">
                  <a:extLst>
                    <a:ext uri="{9D8B030D-6E8A-4147-A177-3AD203B41FA5}">
                      <a16:colId xmlns:a16="http://schemas.microsoft.com/office/drawing/2014/main" val="1413213035"/>
                    </a:ext>
                  </a:extLst>
                </a:gridCol>
                <a:gridCol w="1088704">
                  <a:extLst>
                    <a:ext uri="{9D8B030D-6E8A-4147-A177-3AD203B41FA5}">
                      <a16:colId xmlns:a16="http://schemas.microsoft.com/office/drawing/2014/main" val="2270108498"/>
                    </a:ext>
                  </a:extLst>
                </a:gridCol>
                <a:gridCol w="1051133">
                  <a:extLst>
                    <a:ext uri="{9D8B030D-6E8A-4147-A177-3AD203B41FA5}">
                      <a16:colId xmlns:a16="http://schemas.microsoft.com/office/drawing/2014/main" val="2048131267"/>
                    </a:ext>
                  </a:extLst>
                </a:gridCol>
                <a:gridCol w="1392966">
                  <a:extLst>
                    <a:ext uri="{9D8B030D-6E8A-4147-A177-3AD203B41FA5}">
                      <a16:colId xmlns:a16="http://schemas.microsoft.com/office/drawing/2014/main" val="3005982060"/>
                    </a:ext>
                  </a:extLst>
                </a:gridCol>
              </a:tblGrid>
              <a:tr h="274320">
                <a:tc>
                  <a:txBody>
                    <a:bodyPr/>
                    <a:lstStyle/>
                    <a:p>
                      <a:endParaRPr lang="en-US" sz="1200" dirty="0"/>
                    </a:p>
                    <a:p>
                      <a:endParaRPr lang="en-US" sz="1200" dirty="0"/>
                    </a:p>
                    <a:p>
                      <a:endParaRPr lang="en-US" sz="1200" dirty="0"/>
                    </a:p>
                    <a:p>
                      <a:r>
                        <a:rPr lang="en-US" sz="1200" dirty="0"/>
                        <a:t>Nuclide</a:t>
                      </a:r>
                    </a:p>
                  </a:txBody>
                  <a:tcPr/>
                </a:tc>
                <a:tc>
                  <a:txBody>
                    <a:bodyPr/>
                    <a:lstStyle/>
                    <a:p>
                      <a:endParaRPr lang="en-US" sz="1200" dirty="0"/>
                    </a:p>
                    <a:p>
                      <a:endParaRPr lang="en-US" sz="1200" dirty="0"/>
                    </a:p>
                    <a:p>
                      <a:endParaRPr lang="en-US" sz="1200" dirty="0"/>
                    </a:p>
                    <a:p>
                      <a:r>
                        <a:rPr lang="en-US" sz="1200" dirty="0"/>
                        <a:t>Geometry</a:t>
                      </a:r>
                    </a:p>
                  </a:txBody>
                  <a:tcPr/>
                </a:tc>
                <a:tc>
                  <a:txBody>
                    <a:bodyPr/>
                    <a:lstStyle/>
                    <a:p>
                      <a:r>
                        <a:rPr lang="en-US" sz="1200" dirty="0"/>
                        <a:t>Electron Lens</a:t>
                      </a:r>
                    </a:p>
                    <a:p>
                      <a:r>
                        <a:rPr lang="en-US" sz="1200" dirty="0"/>
                        <a:t>Dose (mrem/h)</a:t>
                      </a:r>
                    </a:p>
                  </a:txBody>
                  <a:tcPr/>
                </a:tc>
                <a:tc>
                  <a:txBody>
                    <a:bodyPr/>
                    <a:lstStyle/>
                    <a:p>
                      <a:endParaRPr lang="en-US" sz="1200" dirty="0"/>
                    </a:p>
                    <a:p>
                      <a:r>
                        <a:rPr lang="en-US" sz="1200" dirty="0"/>
                        <a:t>Shielding</a:t>
                      </a:r>
                    </a:p>
                    <a:p>
                      <a:r>
                        <a:rPr lang="en-US" sz="1200" dirty="0"/>
                        <a:t>Effectiveness Factor</a:t>
                      </a:r>
                    </a:p>
                  </a:txBody>
                  <a:tcPr/>
                </a:tc>
                <a:extLst>
                  <a:ext uri="{0D108BD9-81ED-4DB2-BD59-A6C34878D82A}">
                    <a16:rowId xmlns:a16="http://schemas.microsoft.com/office/drawing/2014/main" val="1176452653"/>
                  </a:ext>
                </a:extLst>
              </a:tr>
              <a:tr h="237630">
                <a:tc>
                  <a:txBody>
                    <a:bodyPr/>
                    <a:lstStyle/>
                    <a:p>
                      <a:r>
                        <a:rPr lang="en-US" sz="1200" dirty="0"/>
                        <a:t>Sr-90</a:t>
                      </a:r>
                    </a:p>
                  </a:txBody>
                  <a:tcPr/>
                </a:tc>
                <a:tc>
                  <a:txBody>
                    <a:bodyPr/>
                    <a:lstStyle/>
                    <a:p>
                      <a:r>
                        <a:rPr lang="en-US" sz="1200" dirty="0"/>
                        <a:t>Unshielded</a:t>
                      </a:r>
                    </a:p>
                  </a:txBody>
                  <a:tcPr/>
                </a:tc>
                <a:tc>
                  <a:txBody>
                    <a:bodyPr/>
                    <a:lstStyle/>
                    <a:p>
                      <a:r>
                        <a:rPr lang="en-US" sz="1200" dirty="0"/>
                        <a:t>0.00025</a:t>
                      </a:r>
                    </a:p>
                  </a:txBody>
                  <a:tcPr/>
                </a:tc>
                <a:tc rowSpan="2">
                  <a:txBody>
                    <a:bodyPr/>
                    <a:lstStyle/>
                    <a:p>
                      <a:pPr algn="ctr"/>
                      <a:r>
                        <a:rPr lang="en-US" sz="1200" dirty="0"/>
                        <a:t>6</a:t>
                      </a:r>
                    </a:p>
                  </a:txBody>
                  <a:tcPr anchor="ctr"/>
                </a:tc>
                <a:extLst>
                  <a:ext uri="{0D108BD9-81ED-4DB2-BD59-A6C34878D82A}">
                    <a16:rowId xmlns:a16="http://schemas.microsoft.com/office/drawing/2014/main" val="234843913"/>
                  </a:ext>
                </a:extLst>
              </a:tr>
              <a:tr h="274320">
                <a:tc>
                  <a:txBody>
                    <a:bodyPr/>
                    <a:lstStyle/>
                    <a:p>
                      <a:endParaRPr lang="en-US" sz="1200" dirty="0"/>
                    </a:p>
                  </a:txBody>
                  <a:tcPr/>
                </a:tc>
                <a:tc>
                  <a:txBody>
                    <a:bodyPr/>
                    <a:lstStyle/>
                    <a:p>
                      <a:r>
                        <a:rPr lang="en-US" sz="1200" dirty="0"/>
                        <a:t>Shielded</a:t>
                      </a:r>
                    </a:p>
                  </a:txBody>
                  <a:tcPr/>
                </a:tc>
                <a:tc>
                  <a:txBody>
                    <a:bodyPr/>
                    <a:lstStyle/>
                    <a:p>
                      <a:r>
                        <a:rPr lang="en-US" sz="1200" dirty="0"/>
                        <a:t>0.000040</a:t>
                      </a:r>
                    </a:p>
                  </a:txBody>
                  <a:tcPr/>
                </a:tc>
                <a:tc vMerge="1">
                  <a:txBody>
                    <a:bodyPr/>
                    <a:lstStyle/>
                    <a:p>
                      <a:endParaRPr lang="en-US" sz="1200" dirty="0"/>
                    </a:p>
                  </a:txBody>
                  <a:tcPr/>
                </a:tc>
                <a:extLst>
                  <a:ext uri="{0D108BD9-81ED-4DB2-BD59-A6C34878D82A}">
                    <a16:rowId xmlns:a16="http://schemas.microsoft.com/office/drawing/2014/main" val="1481942795"/>
                  </a:ext>
                </a:extLst>
              </a:tr>
              <a:tr h="263195">
                <a:tc>
                  <a:txBody>
                    <a:bodyPr/>
                    <a:lstStyle/>
                    <a:p>
                      <a:r>
                        <a:rPr lang="en-US" sz="1200" dirty="0"/>
                        <a:t>Y-90</a:t>
                      </a:r>
                    </a:p>
                  </a:txBody>
                  <a:tcPr/>
                </a:tc>
                <a:tc>
                  <a:txBody>
                    <a:bodyPr/>
                    <a:lstStyle/>
                    <a:p>
                      <a:r>
                        <a:rPr lang="en-US" sz="1200" dirty="0"/>
                        <a:t>Unshielded</a:t>
                      </a:r>
                    </a:p>
                  </a:txBody>
                  <a:tcPr/>
                </a:tc>
                <a:tc>
                  <a:txBody>
                    <a:bodyPr/>
                    <a:lstStyle/>
                    <a:p>
                      <a:r>
                        <a:rPr lang="en-US" sz="1200" dirty="0"/>
                        <a:t>210</a:t>
                      </a:r>
                    </a:p>
                  </a:txBody>
                  <a:tcPr/>
                </a:tc>
                <a:tc rowSpan="2">
                  <a:txBody>
                    <a:bodyPr/>
                    <a:lstStyle/>
                    <a:p>
                      <a:pPr algn="ctr"/>
                      <a:r>
                        <a:rPr lang="en-US" sz="1200" dirty="0"/>
                        <a:t>4,000</a:t>
                      </a:r>
                    </a:p>
                  </a:txBody>
                  <a:tcPr anchor="ctr"/>
                </a:tc>
                <a:extLst>
                  <a:ext uri="{0D108BD9-81ED-4DB2-BD59-A6C34878D82A}">
                    <a16:rowId xmlns:a16="http://schemas.microsoft.com/office/drawing/2014/main" val="3441823632"/>
                  </a:ext>
                </a:extLst>
              </a:tr>
              <a:tr h="263195">
                <a:tc>
                  <a:txBody>
                    <a:bodyPr/>
                    <a:lstStyle/>
                    <a:p>
                      <a:endParaRPr lang="en-US" sz="1200" dirty="0"/>
                    </a:p>
                  </a:txBody>
                  <a:tcPr/>
                </a:tc>
                <a:tc>
                  <a:txBody>
                    <a:bodyPr/>
                    <a:lstStyle/>
                    <a:p>
                      <a:r>
                        <a:rPr lang="en-US" sz="1200" dirty="0"/>
                        <a:t>Shielded</a:t>
                      </a:r>
                    </a:p>
                  </a:txBody>
                  <a:tcPr/>
                </a:tc>
                <a:tc>
                  <a:txBody>
                    <a:bodyPr/>
                    <a:lstStyle/>
                    <a:p>
                      <a:r>
                        <a:rPr lang="en-US" sz="1200" dirty="0"/>
                        <a:t>0.053</a:t>
                      </a:r>
                    </a:p>
                  </a:txBody>
                  <a:tcPr/>
                </a:tc>
                <a:tc vMerge="1">
                  <a:txBody>
                    <a:bodyPr/>
                    <a:lstStyle/>
                    <a:p>
                      <a:endParaRPr lang="en-US" sz="1200" dirty="0"/>
                    </a:p>
                  </a:txBody>
                  <a:tcPr/>
                </a:tc>
                <a:extLst>
                  <a:ext uri="{0D108BD9-81ED-4DB2-BD59-A6C34878D82A}">
                    <a16:rowId xmlns:a16="http://schemas.microsoft.com/office/drawing/2014/main" val="2940177962"/>
                  </a:ext>
                </a:extLst>
              </a:tr>
            </a:tbl>
          </a:graphicData>
        </a:graphic>
      </p:graphicFrame>
      <p:sp>
        <p:nvSpPr>
          <p:cNvPr id="11" name="TextBox 10">
            <a:extLst>
              <a:ext uri="{FF2B5EF4-FFF2-40B4-BE49-F238E27FC236}">
                <a16:creationId xmlns:a16="http://schemas.microsoft.com/office/drawing/2014/main" id="{5C50F1DE-1B60-401C-A414-A7F34EA3ACFD}"/>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Tree>
    <p:extLst>
      <p:ext uri="{BB962C8B-B14F-4D97-AF65-F5344CB8AC3E}">
        <p14:creationId xmlns:p14="http://schemas.microsoft.com/office/powerpoint/2010/main" val="282537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3BBB-1296-402A-B833-D5670D5780A3}"/>
              </a:ext>
            </a:extLst>
          </p:cNvPr>
          <p:cNvSpPr>
            <a:spLocks noGrp="1"/>
          </p:cNvSpPr>
          <p:nvPr>
            <p:ph type="title"/>
          </p:nvPr>
        </p:nvSpPr>
        <p:spPr/>
        <p:txBody>
          <a:bodyPr/>
          <a:lstStyle/>
          <a:p>
            <a:r>
              <a:rPr lang="en-US" dirty="0"/>
              <a:t>Effectiveness of leaded glasses</a:t>
            </a:r>
          </a:p>
        </p:txBody>
      </p:sp>
      <p:sp>
        <p:nvSpPr>
          <p:cNvPr id="4" name="Footer Placeholder 3">
            <a:extLst>
              <a:ext uri="{FF2B5EF4-FFF2-40B4-BE49-F238E27FC236}">
                <a16:creationId xmlns:a16="http://schemas.microsoft.com/office/drawing/2014/main" id="{87EF2D34-5756-4A32-88CC-A25565BE70E9}"/>
              </a:ext>
            </a:extLst>
          </p:cNvPr>
          <p:cNvSpPr>
            <a:spLocks noGrp="1"/>
          </p:cNvSpPr>
          <p:nvPr>
            <p:ph type="ftr" sz="quarter" idx="11"/>
          </p:nvPr>
        </p:nvSpPr>
        <p:spPr/>
        <p:txBody>
          <a:bodyPr/>
          <a:lstStyle/>
          <a:p>
            <a:r>
              <a:rPr lang="en-US"/>
              <a:t>Renaissance code development, llc</a:t>
            </a:r>
            <a:endParaRPr lang="en-US" dirty="0"/>
          </a:p>
        </p:txBody>
      </p:sp>
      <p:sp>
        <p:nvSpPr>
          <p:cNvPr id="5" name="Slide Number Placeholder 4">
            <a:extLst>
              <a:ext uri="{FF2B5EF4-FFF2-40B4-BE49-F238E27FC236}">
                <a16:creationId xmlns:a16="http://schemas.microsoft.com/office/drawing/2014/main" id="{BA8B15D5-5B8D-4274-B37A-7132570F6CD7}"/>
              </a:ext>
            </a:extLst>
          </p:cNvPr>
          <p:cNvSpPr>
            <a:spLocks noGrp="1"/>
          </p:cNvSpPr>
          <p:nvPr>
            <p:ph type="sldNum" sz="quarter" idx="12"/>
          </p:nvPr>
        </p:nvSpPr>
        <p:spPr/>
        <p:txBody>
          <a:bodyPr/>
          <a:lstStyle/>
          <a:p>
            <a:fld id="{3A98EE3D-8CD1-4C3F-BD1C-C98C9596463C}" type="slidenum">
              <a:rPr lang="en-US" smtClean="0"/>
              <a:t>123</a:t>
            </a:fld>
            <a:endParaRPr lang="en-US" dirty="0"/>
          </a:p>
        </p:txBody>
      </p:sp>
      <p:pic>
        <p:nvPicPr>
          <p:cNvPr id="6" name="Picture 5">
            <a:extLst>
              <a:ext uri="{FF2B5EF4-FFF2-40B4-BE49-F238E27FC236}">
                <a16:creationId xmlns:a16="http://schemas.microsoft.com/office/drawing/2014/main" id="{D97C03E2-E651-45F9-8C39-80D64FC7A958}"/>
              </a:ext>
            </a:extLst>
          </p:cNvPr>
          <p:cNvPicPr>
            <a:picLocks noChangeAspect="1"/>
          </p:cNvPicPr>
          <p:nvPr/>
        </p:nvPicPr>
        <p:blipFill>
          <a:blip r:embed="rId2"/>
          <a:stretch>
            <a:fillRect/>
          </a:stretch>
        </p:blipFill>
        <p:spPr>
          <a:xfrm>
            <a:off x="6392615" y="2394777"/>
            <a:ext cx="4901881" cy="3054166"/>
          </a:xfrm>
          <a:prstGeom prst="rect">
            <a:avLst/>
          </a:prstGeom>
        </p:spPr>
      </p:pic>
      <p:pic>
        <p:nvPicPr>
          <p:cNvPr id="7" name="Picture 6">
            <a:extLst>
              <a:ext uri="{FF2B5EF4-FFF2-40B4-BE49-F238E27FC236}">
                <a16:creationId xmlns:a16="http://schemas.microsoft.com/office/drawing/2014/main" id="{11D5A81D-671C-4D1F-AD1D-567F3206319A}"/>
              </a:ext>
            </a:extLst>
          </p:cNvPr>
          <p:cNvPicPr>
            <a:picLocks noChangeAspect="1"/>
          </p:cNvPicPr>
          <p:nvPr/>
        </p:nvPicPr>
        <p:blipFill>
          <a:blip r:embed="rId3"/>
          <a:stretch>
            <a:fillRect/>
          </a:stretch>
        </p:blipFill>
        <p:spPr>
          <a:xfrm>
            <a:off x="581192" y="2394777"/>
            <a:ext cx="5218195" cy="3063842"/>
          </a:xfrm>
          <a:prstGeom prst="rect">
            <a:avLst/>
          </a:prstGeom>
        </p:spPr>
      </p:pic>
      <p:sp>
        <p:nvSpPr>
          <p:cNvPr id="8" name="TextBox 7">
            <a:extLst>
              <a:ext uri="{FF2B5EF4-FFF2-40B4-BE49-F238E27FC236}">
                <a16:creationId xmlns:a16="http://schemas.microsoft.com/office/drawing/2014/main" id="{E026807C-1F8A-4EF8-9A0C-D527AE9D8F85}"/>
              </a:ext>
            </a:extLst>
          </p:cNvPr>
          <p:cNvSpPr txBox="1"/>
          <p:nvPr/>
        </p:nvSpPr>
        <p:spPr>
          <a:xfrm>
            <a:off x="10714187" y="455182"/>
            <a:ext cx="1021370" cy="369332"/>
          </a:xfrm>
          <a:prstGeom prst="rect">
            <a:avLst/>
          </a:prstGeom>
          <a:noFill/>
        </p:spPr>
        <p:txBody>
          <a:bodyPr wrap="none" rtlCol="0">
            <a:spAutoFit/>
          </a:bodyPr>
          <a:lstStyle/>
          <a:p>
            <a:r>
              <a:rPr lang="en-US" dirty="0"/>
              <a:t>EyeDose</a:t>
            </a:r>
          </a:p>
        </p:txBody>
      </p:sp>
      <p:sp>
        <p:nvSpPr>
          <p:cNvPr id="3" name="Isosceles Triangle 2">
            <a:extLst>
              <a:ext uri="{FF2B5EF4-FFF2-40B4-BE49-F238E27FC236}">
                <a16:creationId xmlns:a16="http://schemas.microsoft.com/office/drawing/2014/main" id="{DC288102-B829-4E6A-A82F-A37C3A76E921}"/>
              </a:ext>
            </a:extLst>
          </p:cNvPr>
          <p:cNvSpPr/>
          <p:nvPr/>
        </p:nvSpPr>
        <p:spPr>
          <a:xfrm flipV="1">
            <a:off x="8297967" y="4238714"/>
            <a:ext cx="2785928" cy="384560"/>
          </a:xfrm>
          <a:prstGeom prst="triangle">
            <a:avLst>
              <a:gd name="adj" fmla="val 100000"/>
            </a:avLst>
          </a:prstGeom>
          <a:solidFill>
            <a:srgbClr val="E25D3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48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F38E2F-ED19-4CB9-A8F5-7F2521740080}"/>
              </a:ext>
            </a:extLst>
          </p:cNvPr>
          <p:cNvSpPr>
            <a:spLocks noGrp="1"/>
          </p:cNvSpPr>
          <p:nvPr>
            <p:ph type="ftr" sz="quarter" idx="11"/>
          </p:nvPr>
        </p:nvSpPr>
        <p:spPr/>
        <p:txBody>
          <a:bodyPr/>
          <a:lstStyle/>
          <a:p>
            <a:r>
              <a:rPr lang="en-US"/>
              <a:t>Renaissance code development, llc</a:t>
            </a:r>
            <a:endParaRPr lang="en-US" dirty="0"/>
          </a:p>
        </p:txBody>
      </p:sp>
      <p:sp>
        <p:nvSpPr>
          <p:cNvPr id="5" name="Slide Number Placeholder 4">
            <a:extLst>
              <a:ext uri="{FF2B5EF4-FFF2-40B4-BE49-F238E27FC236}">
                <a16:creationId xmlns:a16="http://schemas.microsoft.com/office/drawing/2014/main" id="{A2578111-635E-4EED-8C03-CC5FCA2A51E3}"/>
              </a:ext>
            </a:extLst>
          </p:cNvPr>
          <p:cNvSpPr>
            <a:spLocks noGrp="1"/>
          </p:cNvSpPr>
          <p:nvPr>
            <p:ph type="sldNum" sz="quarter" idx="12"/>
          </p:nvPr>
        </p:nvSpPr>
        <p:spPr/>
        <p:txBody>
          <a:bodyPr/>
          <a:lstStyle/>
          <a:p>
            <a:fld id="{3A98EE3D-8CD1-4C3F-BD1C-C98C9596463C}" type="slidenum">
              <a:rPr lang="en-US" smtClean="0"/>
              <a:t>124</a:t>
            </a:fld>
            <a:endParaRPr lang="en-US" dirty="0"/>
          </a:p>
        </p:txBody>
      </p:sp>
      <p:pic>
        <p:nvPicPr>
          <p:cNvPr id="7" name="Picture 6">
            <a:extLst>
              <a:ext uri="{FF2B5EF4-FFF2-40B4-BE49-F238E27FC236}">
                <a16:creationId xmlns:a16="http://schemas.microsoft.com/office/drawing/2014/main" id="{781A6E42-9F7D-4EEA-BCB1-A416AAF42801}"/>
              </a:ext>
            </a:extLst>
          </p:cNvPr>
          <p:cNvPicPr>
            <a:picLocks noChangeAspect="1"/>
          </p:cNvPicPr>
          <p:nvPr/>
        </p:nvPicPr>
        <p:blipFill>
          <a:blip r:embed="rId2"/>
          <a:stretch>
            <a:fillRect/>
          </a:stretch>
        </p:blipFill>
        <p:spPr>
          <a:xfrm>
            <a:off x="4286250" y="1503748"/>
            <a:ext cx="3619500" cy="4619625"/>
          </a:xfrm>
          <a:prstGeom prst="rect">
            <a:avLst/>
          </a:prstGeom>
        </p:spPr>
      </p:pic>
      <p:sp>
        <p:nvSpPr>
          <p:cNvPr id="2" name="TextBox 1">
            <a:extLst>
              <a:ext uri="{FF2B5EF4-FFF2-40B4-BE49-F238E27FC236}">
                <a16:creationId xmlns:a16="http://schemas.microsoft.com/office/drawing/2014/main" id="{E370878C-E078-4A2D-854E-3FFCD7EF2413}"/>
              </a:ext>
            </a:extLst>
          </p:cNvPr>
          <p:cNvSpPr txBox="1"/>
          <p:nvPr/>
        </p:nvSpPr>
        <p:spPr>
          <a:xfrm>
            <a:off x="649480" y="1503748"/>
            <a:ext cx="2246256" cy="1384995"/>
          </a:xfrm>
          <a:prstGeom prst="rect">
            <a:avLst/>
          </a:prstGeom>
          <a:noFill/>
        </p:spPr>
        <p:txBody>
          <a:bodyPr wrap="none" rtlCol="0">
            <a:spAutoFit/>
          </a:bodyPr>
          <a:lstStyle/>
          <a:p>
            <a:r>
              <a:rPr lang="en-US" sz="2800" dirty="0">
                <a:latin typeface="+mj-lt"/>
              </a:rPr>
              <a:t>QUESTIONS</a:t>
            </a:r>
          </a:p>
          <a:p>
            <a:endParaRPr lang="en-US" sz="2800" dirty="0">
              <a:latin typeface="+mj-lt"/>
            </a:endParaRPr>
          </a:p>
          <a:p>
            <a:r>
              <a:rPr lang="en-US" sz="2800" dirty="0">
                <a:latin typeface="+mj-lt"/>
              </a:rPr>
              <a:t>DISCUSSION</a:t>
            </a:r>
          </a:p>
        </p:txBody>
      </p:sp>
    </p:spTree>
    <p:extLst>
      <p:ext uri="{BB962C8B-B14F-4D97-AF65-F5344CB8AC3E}">
        <p14:creationId xmlns:p14="http://schemas.microsoft.com/office/powerpoint/2010/main" val="551878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FC0B-CE1D-46A3-8F99-FEA36AA8F6AF}"/>
              </a:ext>
            </a:extLst>
          </p:cNvPr>
          <p:cNvSpPr>
            <a:spLocks noGrp="1"/>
          </p:cNvSpPr>
          <p:nvPr>
            <p:ph type="title"/>
          </p:nvPr>
        </p:nvSpPr>
        <p:spPr/>
        <p:txBody>
          <a:bodyPr/>
          <a:lstStyle/>
          <a:p>
            <a:r>
              <a:rPr lang="en-US" sz="2800" dirty="0"/>
              <a:t>Range-Energy Observations</a:t>
            </a:r>
            <a:endParaRPr lang="en-US" dirty="0"/>
          </a:p>
        </p:txBody>
      </p:sp>
      <p:sp>
        <p:nvSpPr>
          <p:cNvPr id="3" name="Content Placeholder 2">
            <a:extLst>
              <a:ext uri="{FF2B5EF4-FFF2-40B4-BE49-F238E27FC236}">
                <a16:creationId xmlns:a16="http://schemas.microsoft.com/office/drawing/2014/main" id="{C489AD25-81C1-4931-9790-610EF8383550}"/>
              </a:ext>
            </a:extLst>
          </p:cNvPr>
          <p:cNvSpPr>
            <a:spLocks noGrp="1"/>
          </p:cNvSpPr>
          <p:nvPr>
            <p:ph idx="1"/>
          </p:nvPr>
        </p:nvSpPr>
        <p:spPr/>
        <p:txBody>
          <a:bodyPr anchor="t">
            <a:normAutofit/>
          </a:bodyPr>
          <a:lstStyle/>
          <a:p>
            <a:r>
              <a:rPr lang="en-US" sz="2000" dirty="0"/>
              <a:t>Electrons lose energy via tortuous paths</a:t>
            </a:r>
          </a:p>
          <a:p>
            <a:r>
              <a:rPr lang="en-US" sz="2000" dirty="0"/>
              <a:t>Electron range (penetration depth) increases with increasing energy</a:t>
            </a:r>
          </a:p>
          <a:p>
            <a:r>
              <a:rPr lang="en-US" sz="2000" dirty="0"/>
              <a:t>Linear range is largely dependent on electron density of the absorber atoms</a:t>
            </a:r>
          </a:p>
          <a:p>
            <a:r>
              <a:rPr lang="en-US" sz="2000" dirty="0"/>
              <a:t>And, to a lesser degree, range is a function of Z</a:t>
            </a:r>
          </a:p>
          <a:p>
            <a:pPr lvl="1"/>
            <a:r>
              <a:rPr lang="en-US" sz="1800" dirty="0"/>
              <a:t>result has practical implications for shielding</a:t>
            </a:r>
          </a:p>
          <a:p>
            <a:pPr lvl="1"/>
            <a:r>
              <a:rPr lang="en-US" sz="1800" b="1" i="1" dirty="0"/>
              <a:t>density thickness </a:t>
            </a:r>
            <a:r>
              <a:rPr lang="en-US" sz="1800" b="1" dirty="0"/>
              <a:t>(mg/cm</a:t>
            </a:r>
            <a:r>
              <a:rPr lang="en-US" sz="1800" b="1" baseline="30000" dirty="0"/>
              <a:t>2</a:t>
            </a:r>
            <a:r>
              <a:rPr lang="en-US" sz="1800" b="1" dirty="0"/>
              <a:t>) is the best indicator of electron range</a:t>
            </a:r>
          </a:p>
          <a:p>
            <a:pPr lvl="1"/>
            <a:r>
              <a:rPr lang="en-US" sz="1800" dirty="0"/>
              <a:t>important tissue depths </a:t>
            </a:r>
            <a:r>
              <a:rPr lang="en-US" sz="1800" dirty="0">
                <a:sym typeface="Wingdings" pitchFamily="2" charset="2"/>
              </a:rPr>
              <a:t> 7, 100, 300, 1000 mg/cm</a:t>
            </a:r>
            <a:r>
              <a:rPr lang="en-US" sz="1800" baseline="30000" dirty="0">
                <a:sym typeface="Wingdings" pitchFamily="2" charset="2"/>
              </a:rPr>
              <a:t>2</a:t>
            </a:r>
            <a:endParaRPr lang="en-US" sz="2800" dirty="0"/>
          </a:p>
        </p:txBody>
      </p:sp>
      <p:sp>
        <p:nvSpPr>
          <p:cNvPr id="5" name="Footer Placeholder 4">
            <a:extLst>
              <a:ext uri="{FF2B5EF4-FFF2-40B4-BE49-F238E27FC236}">
                <a16:creationId xmlns:a16="http://schemas.microsoft.com/office/drawing/2014/main" id="{0B28DCE4-6FC7-42CB-B2C8-2C1D23C1AA2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36E627DF-9CDB-400A-A491-EA4161AE5811}"/>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7" name="TextBox 6">
            <a:extLst>
              <a:ext uri="{FF2B5EF4-FFF2-40B4-BE49-F238E27FC236}">
                <a16:creationId xmlns:a16="http://schemas.microsoft.com/office/drawing/2014/main" id="{CD7BF4B3-FB79-4A0B-9008-3E381ACE54BA}"/>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2911677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5EED-D606-4ECA-8A54-C2B42D95051E}"/>
              </a:ext>
            </a:extLst>
          </p:cNvPr>
          <p:cNvSpPr>
            <a:spLocks noGrp="1"/>
          </p:cNvSpPr>
          <p:nvPr>
            <p:ph type="title"/>
          </p:nvPr>
        </p:nvSpPr>
        <p:spPr/>
        <p:txBody>
          <a:bodyPr/>
          <a:lstStyle/>
          <a:p>
            <a:r>
              <a:rPr lang="en-US" sz="2800" dirty="0"/>
              <a:t>Electron Interactions</a:t>
            </a:r>
            <a:endParaRPr lang="en-US" dirty="0"/>
          </a:p>
        </p:txBody>
      </p:sp>
      <p:sp>
        <p:nvSpPr>
          <p:cNvPr id="3" name="Content Placeholder 2">
            <a:extLst>
              <a:ext uri="{FF2B5EF4-FFF2-40B4-BE49-F238E27FC236}">
                <a16:creationId xmlns:a16="http://schemas.microsoft.com/office/drawing/2014/main" id="{68BD2DF9-3A66-4750-9B86-7622EFDAA020}"/>
              </a:ext>
            </a:extLst>
          </p:cNvPr>
          <p:cNvSpPr>
            <a:spLocks noGrp="1"/>
          </p:cNvSpPr>
          <p:nvPr>
            <p:ph idx="1"/>
          </p:nvPr>
        </p:nvSpPr>
        <p:spPr>
          <a:xfrm>
            <a:off x="581193" y="2236028"/>
            <a:ext cx="11029615" cy="3634486"/>
          </a:xfrm>
        </p:spPr>
        <p:txBody>
          <a:bodyPr>
            <a:normAutofit/>
          </a:bodyPr>
          <a:lstStyle/>
          <a:p>
            <a:pPr>
              <a:lnSpc>
                <a:spcPct val="90000"/>
              </a:lnSpc>
            </a:pPr>
            <a:r>
              <a:rPr lang="en-US" sz="1800" dirty="0"/>
              <a:t>As energetic electrons pass through material, they transfer energy</a:t>
            </a:r>
          </a:p>
          <a:p>
            <a:pPr lvl="1">
              <a:lnSpc>
                <a:spcPct val="90000"/>
              </a:lnSpc>
            </a:pPr>
            <a:r>
              <a:rPr lang="en-US" sz="1600" dirty="0"/>
              <a:t>primarily via “soft” (Coulombic) collisions</a:t>
            </a:r>
          </a:p>
          <a:p>
            <a:pPr lvl="1">
              <a:lnSpc>
                <a:spcPct val="90000"/>
              </a:lnSpc>
            </a:pPr>
            <a:r>
              <a:rPr lang="en-US" sz="1600" dirty="0"/>
              <a:t>or “hard” (physical) collisions with orbital electrons</a:t>
            </a:r>
          </a:p>
          <a:p>
            <a:r>
              <a:rPr lang="en-US" sz="1800" dirty="0"/>
              <a:t>Energy loss is a function of KE &amp; charge density</a:t>
            </a:r>
          </a:p>
          <a:p>
            <a:pPr>
              <a:lnSpc>
                <a:spcPct val="90000"/>
              </a:lnSpc>
            </a:pPr>
            <a:r>
              <a:rPr lang="en-US" sz="1800" dirty="0"/>
              <a:t>Energy loss can result in:</a:t>
            </a:r>
          </a:p>
          <a:p>
            <a:pPr lvl="1">
              <a:lnSpc>
                <a:spcPct val="90000"/>
              </a:lnSpc>
            </a:pPr>
            <a:r>
              <a:rPr lang="en-US" sz="1600" dirty="0"/>
              <a:t>excitation – characteristic X-rays</a:t>
            </a:r>
          </a:p>
          <a:p>
            <a:pPr lvl="1">
              <a:lnSpc>
                <a:spcPct val="90000"/>
              </a:lnSpc>
            </a:pPr>
            <a:r>
              <a:rPr lang="en-US" sz="1600" dirty="0"/>
              <a:t>ionization – scattered energetic electrons</a:t>
            </a:r>
          </a:p>
          <a:p>
            <a:pPr lvl="1">
              <a:lnSpc>
                <a:spcPct val="90000"/>
              </a:lnSpc>
            </a:pPr>
            <a:r>
              <a:rPr lang="en-US" sz="1600" dirty="0"/>
              <a:t>bremsstrahlung (&gt;1 MeV electrons) – low-energy photons</a:t>
            </a:r>
          </a:p>
          <a:p>
            <a:pPr>
              <a:lnSpc>
                <a:spcPct val="90000"/>
              </a:lnSpc>
            </a:pPr>
            <a:r>
              <a:rPr lang="en-US" sz="1800" dirty="0"/>
              <a:t>Scattered electrons may</a:t>
            </a:r>
            <a:r>
              <a:rPr lang="en-US" sz="1800" i="1" dirty="0"/>
              <a:t> </a:t>
            </a:r>
            <a:r>
              <a:rPr lang="en-US" sz="1800" dirty="0"/>
              <a:t>produce additional ion pairs</a:t>
            </a:r>
          </a:p>
          <a:p>
            <a:pPr lvl="1">
              <a:lnSpc>
                <a:spcPct val="90000"/>
              </a:lnSpc>
            </a:pPr>
            <a:r>
              <a:rPr lang="en-US" sz="1600" dirty="0"/>
              <a:t>e.g., clusters, delta rays, further excitation/ionization</a:t>
            </a:r>
            <a:endParaRPr lang="en-US" sz="1600" i="1" dirty="0"/>
          </a:p>
        </p:txBody>
      </p:sp>
      <p:sp>
        <p:nvSpPr>
          <p:cNvPr id="5" name="Footer Placeholder 4">
            <a:extLst>
              <a:ext uri="{FF2B5EF4-FFF2-40B4-BE49-F238E27FC236}">
                <a16:creationId xmlns:a16="http://schemas.microsoft.com/office/drawing/2014/main" id="{2E6EFC0B-34E6-4345-A6FC-850673028525}"/>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3CABD191-8411-45B2-A5E6-A73443A88A5A}"/>
              </a:ext>
            </a:extLst>
          </p:cNvPr>
          <p:cNvSpPr>
            <a:spLocks noGrp="1"/>
          </p:cNvSpPr>
          <p:nvPr>
            <p:ph type="sldNum" sz="quarter" idx="12"/>
          </p:nvPr>
        </p:nvSpPr>
        <p:spPr/>
        <p:txBody>
          <a:bodyPr/>
          <a:lstStyle/>
          <a:p>
            <a:fld id="{3A98EE3D-8CD1-4C3F-BD1C-C98C9596463C}" type="slidenum">
              <a:rPr lang="en-US" smtClean="0"/>
              <a:t>14</a:t>
            </a:fld>
            <a:endParaRPr lang="en-US" dirty="0"/>
          </a:p>
        </p:txBody>
      </p:sp>
      <p:grpSp>
        <p:nvGrpSpPr>
          <p:cNvPr id="4" name="Group 3">
            <a:extLst>
              <a:ext uri="{FF2B5EF4-FFF2-40B4-BE49-F238E27FC236}">
                <a16:creationId xmlns:a16="http://schemas.microsoft.com/office/drawing/2014/main" id="{66F1E33C-D93F-4062-9FC5-4B7D2AE1E567}"/>
              </a:ext>
            </a:extLst>
          </p:cNvPr>
          <p:cNvGrpSpPr/>
          <p:nvPr/>
        </p:nvGrpSpPr>
        <p:grpSpPr>
          <a:xfrm>
            <a:off x="7104603" y="3113609"/>
            <a:ext cx="4088107" cy="1409458"/>
            <a:chOff x="7053595" y="3139245"/>
            <a:chExt cx="4088107" cy="1409458"/>
          </a:xfrm>
        </p:grpSpPr>
        <p:cxnSp>
          <p:nvCxnSpPr>
            <p:cNvPr id="8" name="Straight Connector 7">
              <a:extLst>
                <a:ext uri="{FF2B5EF4-FFF2-40B4-BE49-F238E27FC236}">
                  <a16:creationId xmlns:a16="http://schemas.microsoft.com/office/drawing/2014/main" id="{AFB89538-A38C-4FF0-A89D-5A2AB1D095EA}"/>
                </a:ext>
              </a:extLst>
            </p:cNvPr>
            <p:cNvCxnSpPr/>
            <p:nvPr/>
          </p:nvCxnSpPr>
          <p:spPr>
            <a:xfrm>
              <a:off x="7053595" y="3843973"/>
              <a:ext cx="40881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hord 8">
              <a:extLst>
                <a:ext uri="{FF2B5EF4-FFF2-40B4-BE49-F238E27FC236}">
                  <a16:creationId xmlns:a16="http://schemas.microsoft.com/office/drawing/2014/main" id="{492A77DC-545B-4D75-9706-0A1D2A46CC2D}"/>
                </a:ext>
              </a:extLst>
            </p:cNvPr>
            <p:cNvSpPr/>
            <p:nvPr/>
          </p:nvSpPr>
          <p:spPr>
            <a:xfrm rot="16200000">
              <a:off x="8392925" y="3135439"/>
              <a:ext cx="1409458" cy="1417070"/>
            </a:xfrm>
            <a:prstGeom prst="chord">
              <a:avLst>
                <a:gd name="adj1" fmla="val 5443242"/>
                <a:gd name="adj2" fmla="val 16200000"/>
              </a:avLst>
            </a:prstGeom>
            <a:solidFill>
              <a:srgbClr val="4B9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3551EFAA-74E6-4B32-ADFF-C3050E8EC13E}"/>
                </a:ext>
              </a:extLst>
            </p:cNvPr>
            <p:cNvCxnSpPr>
              <a:cxnSpLocks/>
              <a:stCxn id="9" idx="2"/>
            </p:cNvCxnSpPr>
            <p:nvPr/>
          </p:nvCxnSpPr>
          <p:spPr>
            <a:xfrm>
              <a:off x="9097622" y="3848670"/>
              <a:ext cx="529968" cy="4606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F4EFB31-8578-468C-A55C-8124C8DB15FE}"/>
                </a:ext>
              </a:extLst>
            </p:cNvPr>
            <p:cNvSpPr/>
            <p:nvPr/>
          </p:nvSpPr>
          <p:spPr>
            <a:xfrm>
              <a:off x="9074942" y="3800798"/>
              <a:ext cx="45422" cy="47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63F91CF-FB5E-495D-AABD-3A96B8D038D2}"/>
                </a:ext>
              </a:extLst>
            </p:cNvPr>
            <p:cNvSpPr txBox="1"/>
            <p:nvPr/>
          </p:nvSpPr>
          <p:spPr>
            <a:xfrm>
              <a:off x="10323844" y="3478057"/>
              <a:ext cx="592768" cy="741226"/>
            </a:xfrm>
            <a:prstGeom prst="rect">
              <a:avLst/>
            </a:prstGeom>
            <a:noFill/>
          </p:spPr>
          <p:txBody>
            <a:bodyPr wrap="none" rtlCol="0">
              <a:spAutoFit/>
            </a:bodyPr>
            <a:lstStyle/>
            <a:p>
              <a:pPr algn="ctr"/>
              <a:r>
                <a:rPr lang="en-US" sz="2000" dirty="0"/>
                <a:t>air</a:t>
              </a:r>
            </a:p>
            <a:p>
              <a:pPr algn="ctr"/>
              <a:r>
                <a:rPr lang="en-US" sz="2000" dirty="0"/>
                <a:t>skin</a:t>
              </a:r>
            </a:p>
          </p:txBody>
        </p:sp>
        <p:sp>
          <p:nvSpPr>
            <p:cNvPr id="13" name="TextBox 12">
              <a:extLst>
                <a:ext uri="{FF2B5EF4-FFF2-40B4-BE49-F238E27FC236}">
                  <a16:creationId xmlns:a16="http://schemas.microsoft.com/office/drawing/2014/main" id="{A65747C6-EC75-4B76-B055-15621FD3BE42}"/>
                </a:ext>
              </a:extLst>
            </p:cNvPr>
            <p:cNvSpPr txBox="1"/>
            <p:nvPr/>
          </p:nvSpPr>
          <p:spPr>
            <a:xfrm>
              <a:off x="9097622" y="4079003"/>
              <a:ext cx="392099" cy="386727"/>
            </a:xfrm>
            <a:prstGeom prst="rect">
              <a:avLst/>
            </a:prstGeom>
            <a:noFill/>
          </p:spPr>
          <p:txBody>
            <a:bodyPr wrap="none" rtlCol="0">
              <a:spAutoFit/>
            </a:bodyPr>
            <a:lstStyle/>
            <a:p>
              <a:pPr algn="ctr"/>
              <a:r>
                <a:rPr lang="en-US" i="1" dirty="0" err="1"/>
                <a:t>R</a:t>
              </a:r>
              <a:r>
                <a:rPr lang="en-US" i="1" baseline="-25000" dirty="0" err="1">
                  <a:latin typeface="Symbol" pitchFamily="18" charset="2"/>
                </a:rPr>
                <a:t>b</a:t>
              </a:r>
              <a:endParaRPr lang="en-US" i="1" baseline="-25000" dirty="0">
                <a:latin typeface="Symbol" pitchFamily="18" charset="2"/>
              </a:endParaRPr>
            </a:p>
          </p:txBody>
        </p:sp>
        <p:cxnSp>
          <p:nvCxnSpPr>
            <p:cNvPr id="15" name="Straight Connector 14">
              <a:extLst>
                <a:ext uri="{FF2B5EF4-FFF2-40B4-BE49-F238E27FC236}">
                  <a16:creationId xmlns:a16="http://schemas.microsoft.com/office/drawing/2014/main" id="{85973BF8-6AEC-43D6-8388-2623F3B0F143}"/>
                </a:ext>
              </a:extLst>
            </p:cNvPr>
            <p:cNvCxnSpPr/>
            <p:nvPr/>
          </p:nvCxnSpPr>
          <p:spPr>
            <a:xfrm>
              <a:off x="8203963" y="4084890"/>
              <a:ext cx="18373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5D6DC9C1-D180-4C0F-B735-8398C5D4553E}"/>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243630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A64C-CA22-4BB4-B89B-9A961B145981}"/>
              </a:ext>
            </a:extLst>
          </p:cNvPr>
          <p:cNvSpPr>
            <a:spLocks noGrp="1"/>
          </p:cNvSpPr>
          <p:nvPr>
            <p:ph type="title"/>
          </p:nvPr>
        </p:nvSpPr>
        <p:spPr/>
        <p:txBody>
          <a:bodyPr/>
          <a:lstStyle/>
          <a:p>
            <a:r>
              <a:rPr lang="en-US" dirty="0"/>
              <a:t>Electron Track Simulation</a:t>
            </a:r>
          </a:p>
        </p:txBody>
      </p:sp>
      <p:sp>
        <p:nvSpPr>
          <p:cNvPr id="5" name="Footer Placeholder 4">
            <a:extLst>
              <a:ext uri="{FF2B5EF4-FFF2-40B4-BE49-F238E27FC236}">
                <a16:creationId xmlns:a16="http://schemas.microsoft.com/office/drawing/2014/main" id="{2330D5DE-071B-4DDE-A509-82E47FC541BB}"/>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5ABC3164-2B67-4E35-AD21-D4BE567BE85B}"/>
              </a:ext>
            </a:extLst>
          </p:cNvPr>
          <p:cNvSpPr>
            <a:spLocks noGrp="1"/>
          </p:cNvSpPr>
          <p:nvPr>
            <p:ph type="sldNum" sz="quarter" idx="12"/>
          </p:nvPr>
        </p:nvSpPr>
        <p:spPr/>
        <p:txBody>
          <a:bodyPr/>
          <a:lstStyle/>
          <a:p>
            <a:fld id="{3A98EE3D-8CD1-4C3F-BD1C-C98C9596463C}" type="slidenum">
              <a:rPr lang="en-US" smtClean="0"/>
              <a:t>15</a:t>
            </a:fld>
            <a:endParaRPr lang="en-US" dirty="0"/>
          </a:p>
        </p:txBody>
      </p:sp>
      <p:pic>
        <p:nvPicPr>
          <p:cNvPr id="16" name="Content Placeholder 5">
            <a:extLst>
              <a:ext uri="{FF2B5EF4-FFF2-40B4-BE49-F238E27FC236}">
                <a16:creationId xmlns:a16="http://schemas.microsoft.com/office/drawing/2014/main" id="{560AB3A6-8A78-432F-AE54-D561E0900A7D}"/>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3810001" y="2133601"/>
            <a:ext cx="4986021" cy="4041775"/>
          </a:xfrm>
        </p:spPr>
      </p:pic>
      <p:sp>
        <p:nvSpPr>
          <p:cNvPr id="17" name="Oval 16">
            <a:extLst>
              <a:ext uri="{FF2B5EF4-FFF2-40B4-BE49-F238E27FC236}">
                <a16:creationId xmlns:a16="http://schemas.microsoft.com/office/drawing/2014/main" id="{7779736A-5143-485D-92B2-8DB46782EF88}"/>
              </a:ext>
            </a:extLst>
          </p:cNvPr>
          <p:cNvSpPr/>
          <p:nvPr/>
        </p:nvSpPr>
        <p:spPr>
          <a:xfrm>
            <a:off x="6019800" y="2133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id="{B56D6AE4-DB41-4D6F-AB19-86C6D9504A47}"/>
              </a:ext>
            </a:extLst>
          </p:cNvPr>
          <p:cNvSpPr/>
          <p:nvPr/>
        </p:nvSpPr>
        <p:spPr>
          <a:xfrm rot="8052264">
            <a:off x="3917955" y="207131"/>
            <a:ext cx="4303167" cy="4369718"/>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C8CC09BD-2831-4A27-AB11-3653AF3047A4}"/>
              </a:ext>
            </a:extLst>
          </p:cNvPr>
          <p:cNvSpPr/>
          <p:nvPr/>
        </p:nvSpPr>
        <p:spPr>
          <a:xfrm rot="8052264">
            <a:off x="4693161" y="877083"/>
            <a:ext cx="2786627" cy="2862623"/>
          </a:xfrm>
          <a:prstGeom prst="arc">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54F40203-8658-4A00-BA84-8D05E20FF3F3}"/>
              </a:ext>
            </a:extLst>
          </p:cNvPr>
          <p:cNvSpPr txBox="1"/>
          <p:nvPr/>
        </p:nvSpPr>
        <p:spPr>
          <a:xfrm>
            <a:off x="8884988" y="3236666"/>
            <a:ext cx="1332096" cy="369332"/>
          </a:xfrm>
          <a:prstGeom prst="rect">
            <a:avLst/>
          </a:prstGeom>
          <a:noFill/>
        </p:spPr>
        <p:txBody>
          <a:bodyPr wrap="none" rtlCol="0">
            <a:spAutoFit/>
          </a:bodyPr>
          <a:lstStyle/>
          <a:p>
            <a:r>
              <a:rPr lang="en-US" dirty="0">
                <a:solidFill>
                  <a:srgbClr val="00B0F0"/>
                </a:solidFill>
              </a:rPr>
              <a:t>~90% Range</a:t>
            </a:r>
          </a:p>
        </p:txBody>
      </p:sp>
      <p:sp>
        <p:nvSpPr>
          <p:cNvPr id="21" name="TextBox 20">
            <a:extLst>
              <a:ext uri="{FF2B5EF4-FFF2-40B4-BE49-F238E27FC236}">
                <a16:creationId xmlns:a16="http://schemas.microsoft.com/office/drawing/2014/main" id="{54A5B860-344E-4A30-88B5-EBDC6FF8E395}"/>
              </a:ext>
            </a:extLst>
          </p:cNvPr>
          <p:cNvSpPr txBox="1"/>
          <p:nvPr/>
        </p:nvSpPr>
        <p:spPr>
          <a:xfrm>
            <a:off x="8418975" y="4113081"/>
            <a:ext cx="1958357" cy="369332"/>
          </a:xfrm>
          <a:prstGeom prst="rect">
            <a:avLst/>
          </a:prstGeom>
          <a:noFill/>
        </p:spPr>
        <p:txBody>
          <a:bodyPr wrap="none" rtlCol="0">
            <a:spAutoFit/>
          </a:bodyPr>
          <a:lstStyle/>
          <a:p>
            <a:r>
              <a:rPr lang="en-US" dirty="0">
                <a:solidFill>
                  <a:srgbClr val="FF0000"/>
                </a:solidFill>
              </a:rPr>
              <a:t>“Maximum” Range</a:t>
            </a:r>
          </a:p>
        </p:txBody>
      </p:sp>
      <p:cxnSp>
        <p:nvCxnSpPr>
          <p:cNvPr id="22" name="Straight Arrow Connector 21">
            <a:extLst>
              <a:ext uri="{FF2B5EF4-FFF2-40B4-BE49-F238E27FC236}">
                <a16:creationId xmlns:a16="http://schemas.microsoft.com/office/drawing/2014/main" id="{EB5598D7-2457-4749-A112-1EBDF142FB66}"/>
              </a:ext>
            </a:extLst>
          </p:cNvPr>
          <p:cNvCxnSpPr/>
          <p:nvPr/>
        </p:nvCxnSpPr>
        <p:spPr>
          <a:xfrm flipH="1" flipV="1">
            <a:off x="7198022" y="3375824"/>
            <a:ext cx="1577897" cy="43522"/>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F39F6A0-A8AF-44E6-A9F0-C2F8EC660FC4}"/>
              </a:ext>
            </a:extLst>
          </p:cNvPr>
          <p:cNvCxnSpPr/>
          <p:nvPr/>
        </p:nvCxnSpPr>
        <p:spPr>
          <a:xfrm flipH="1" flipV="1">
            <a:off x="7639824" y="4126048"/>
            <a:ext cx="779151" cy="1920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Arc 23">
            <a:extLst>
              <a:ext uri="{FF2B5EF4-FFF2-40B4-BE49-F238E27FC236}">
                <a16:creationId xmlns:a16="http://schemas.microsoft.com/office/drawing/2014/main" id="{54F46A3A-2258-4024-BE72-80C3ABC576EB}"/>
              </a:ext>
            </a:extLst>
          </p:cNvPr>
          <p:cNvSpPr/>
          <p:nvPr/>
        </p:nvSpPr>
        <p:spPr>
          <a:xfrm rot="8052264">
            <a:off x="5205625" y="1248066"/>
            <a:ext cx="1691726" cy="1801294"/>
          </a:xfrm>
          <a:prstGeom prst="arc">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71F416E0-E110-4E82-BC0D-2323B8D9F545}"/>
              </a:ext>
            </a:extLst>
          </p:cNvPr>
          <p:cNvSpPr txBox="1"/>
          <p:nvPr/>
        </p:nvSpPr>
        <p:spPr>
          <a:xfrm>
            <a:off x="8794597" y="2207324"/>
            <a:ext cx="1572162" cy="369332"/>
          </a:xfrm>
          <a:prstGeom prst="rect">
            <a:avLst/>
          </a:prstGeom>
          <a:noFill/>
        </p:spPr>
        <p:txBody>
          <a:bodyPr wrap="none" rtlCol="0">
            <a:spAutoFit/>
          </a:bodyPr>
          <a:lstStyle/>
          <a:p>
            <a:r>
              <a:rPr lang="en-US" dirty="0">
                <a:solidFill>
                  <a:srgbClr val="00B050"/>
                </a:solidFill>
              </a:rPr>
              <a:t>Average Range</a:t>
            </a:r>
          </a:p>
        </p:txBody>
      </p:sp>
      <p:cxnSp>
        <p:nvCxnSpPr>
          <p:cNvPr id="26" name="Straight Arrow Connector 25">
            <a:extLst>
              <a:ext uri="{FF2B5EF4-FFF2-40B4-BE49-F238E27FC236}">
                <a16:creationId xmlns:a16="http://schemas.microsoft.com/office/drawing/2014/main" id="{B2E3B2EE-380F-4210-A012-6D11DA65DE62}"/>
              </a:ext>
            </a:extLst>
          </p:cNvPr>
          <p:cNvCxnSpPr/>
          <p:nvPr/>
        </p:nvCxnSpPr>
        <p:spPr>
          <a:xfrm flipH="1">
            <a:off x="6791085" y="2463899"/>
            <a:ext cx="2003512" cy="41747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9CFB514-CAE2-4DBF-907B-3E523202C02B}"/>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248962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DE5D-78AB-4842-9794-A6A3130D487B}"/>
              </a:ext>
            </a:extLst>
          </p:cNvPr>
          <p:cNvSpPr>
            <a:spLocks noGrp="1"/>
          </p:cNvSpPr>
          <p:nvPr>
            <p:ph type="title"/>
          </p:nvPr>
        </p:nvSpPr>
        <p:spPr/>
        <p:txBody>
          <a:bodyPr/>
          <a:lstStyle/>
          <a:p>
            <a:r>
              <a:rPr lang="en-US" sz="2800" dirty="0"/>
              <a:t>Scaled Absorbed Dose Distributions</a:t>
            </a:r>
            <a:endParaRPr lang="en-US" dirty="0"/>
          </a:p>
        </p:txBody>
      </p:sp>
      <p:sp>
        <p:nvSpPr>
          <p:cNvPr id="3" name="Content Placeholder 2">
            <a:extLst>
              <a:ext uri="{FF2B5EF4-FFF2-40B4-BE49-F238E27FC236}">
                <a16:creationId xmlns:a16="http://schemas.microsoft.com/office/drawing/2014/main" id="{EB55F550-FC85-40E7-ACBB-9133F0FF2B46}"/>
              </a:ext>
            </a:extLst>
          </p:cNvPr>
          <p:cNvSpPr>
            <a:spLocks noGrp="1"/>
          </p:cNvSpPr>
          <p:nvPr>
            <p:ph idx="1"/>
          </p:nvPr>
        </p:nvSpPr>
        <p:spPr>
          <a:xfrm>
            <a:off x="581193" y="2056952"/>
            <a:ext cx="11029615" cy="996568"/>
          </a:xfrm>
        </p:spPr>
        <p:txBody>
          <a:bodyPr/>
          <a:lstStyle/>
          <a:p>
            <a:r>
              <a:rPr lang="en-US" sz="1800" dirty="0"/>
              <a:t>The factor </a:t>
            </a:r>
            <a:r>
              <a:rPr lang="en-US" sz="1800" i="1" dirty="0"/>
              <a:t>F(r/r</a:t>
            </a:r>
            <a:r>
              <a:rPr lang="en-US" sz="1800" i="1" baseline="-25000" dirty="0"/>
              <a:t>0</a:t>
            </a:r>
            <a:r>
              <a:rPr lang="en-US" sz="1800" i="1" dirty="0"/>
              <a:t>,E) </a:t>
            </a:r>
            <a:r>
              <a:rPr lang="en-US" sz="1800" dirty="0"/>
              <a:t>represents the SADD and is essentially a modified Bragg curve; shown for monoenergetic electrons of energy </a:t>
            </a:r>
            <a:r>
              <a:rPr lang="en-US" sz="1800" i="1" dirty="0"/>
              <a:t>E</a:t>
            </a:r>
            <a:r>
              <a:rPr lang="en-US" sz="1800" dirty="0"/>
              <a:t>, and for beta particles of distributed </a:t>
            </a:r>
            <a:r>
              <a:rPr lang="en-US" sz="1800" i="1" dirty="0"/>
              <a:t>E</a:t>
            </a:r>
            <a:r>
              <a:rPr lang="en-US" sz="1800" dirty="0"/>
              <a:t>, normalized over their </a:t>
            </a:r>
            <a:r>
              <a:rPr lang="en-US" sz="1800" i="1" dirty="0"/>
              <a:t>maximum</a:t>
            </a:r>
            <a:r>
              <a:rPr lang="en-US" sz="1800" dirty="0"/>
              <a:t> range, </a:t>
            </a:r>
            <a:r>
              <a:rPr lang="en-US" sz="1800" i="1" dirty="0"/>
              <a:t>r</a:t>
            </a:r>
            <a:r>
              <a:rPr lang="en-US" sz="1800" i="1" baseline="-25000" dirty="0"/>
              <a:t>0 </a:t>
            </a:r>
            <a:endParaRPr lang="en-US" sz="1800" i="1" dirty="0"/>
          </a:p>
        </p:txBody>
      </p:sp>
      <p:sp>
        <p:nvSpPr>
          <p:cNvPr id="5" name="Footer Placeholder 4">
            <a:extLst>
              <a:ext uri="{FF2B5EF4-FFF2-40B4-BE49-F238E27FC236}">
                <a16:creationId xmlns:a16="http://schemas.microsoft.com/office/drawing/2014/main" id="{D32E9B59-D5C7-4484-B189-98F67A32ADC9}"/>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42ACF56D-EAB1-4943-B2A3-ACE452374DB6}"/>
              </a:ext>
            </a:extLst>
          </p:cNvPr>
          <p:cNvSpPr>
            <a:spLocks noGrp="1"/>
          </p:cNvSpPr>
          <p:nvPr>
            <p:ph type="sldNum" sz="quarter" idx="12"/>
          </p:nvPr>
        </p:nvSpPr>
        <p:spPr/>
        <p:txBody>
          <a:bodyPr/>
          <a:lstStyle/>
          <a:p>
            <a:fld id="{3A98EE3D-8CD1-4C3F-BD1C-C98C9596463C}" type="slidenum">
              <a:rPr lang="en-US" smtClean="0"/>
              <a:t>16</a:t>
            </a:fld>
            <a:endParaRPr lang="en-US" dirty="0"/>
          </a:p>
        </p:txBody>
      </p:sp>
      <p:pic>
        <p:nvPicPr>
          <p:cNvPr id="7" name="Picture 9">
            <a:extLst>
              <a:ext uri="{FF2B5EF4-FFF2-40B4-BE49-F238E27FC236}">
                <a16:creationId xmlns:a16="http://schemas.microsoft.com/office/drawing/2014/main" id="{E8D28332-18CF-4454-AA81-35156F033CC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7605" y="3187181"/>
            <a:ext cx="5324167" cy="3200400"/>
          </a:xfrm>
          <a:prstGeom prst="rect">
            <a:avLst/>
          </a:prstGeom>
          <a:solidFill>
            <a:schemeClr val="tx2">
              <a:lumMod val="40000"/>
              <a:lumOff val="60000"/>
            </a:schemeClr>
          </a:solidFill>
          <a:ln>
            <a:noFill/>
          </a:ln>
          <a:effectLst/>
        </p:spPr>
      </p:pic>
      <p:pic>
        <p:nvPicPr>
          <p:cNvPr id="8" name="Picture 10">
            <a:extLst>
              <a:ext uri="{FF2B5EF4-FFF2-40B4-BE49-F238E27FC236}">
                <a16:creationId xmlns:a16="http://schemas.microsoft.com/office/drawing/2014/main" id="{3241F8F9-AD80-4175-82E0-6B902CFAF81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61943" y="3187181"/>
            <a:ext cx="532416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61A13078-8EA2-4CB7-A248-AB2FB66A4267}"/>
              </a:ext>
            </a:extLst>
          </p:cNvPr>
          <p:cNvGrpSpPr/>
          <p:nvPr/>
        </p:nvGrpSpPr>
        <p:grpSpPr>
          <a:xfrm>
            <a:off x="1289893" y="4959764"/>
            <a:ext cx="3518483" cy="767923"/>
            <a:chOff x="873125" y="4190994"/>
            <a:chExt cx="2789391" cy="767923"/>
          </a:xfrm>
        </p:grpSpPr>
        <p:cxnSp>
          <p:nvCxnSpPr>
            <p:cNvPr id="10" name="Straight Arrow Connector 9">
              <a:extLst>
                <a:ext uri="{FF2B5EF4-FFF2-40B4-BE49-F238E27FC236}">
                  <a16:creationId xmlns:a16="http://schemas.microsoft.com/office/drawing/2014/main" id="{7070185A-C0DC-487B-8CE3-AE3FABFBB176}"/>
                </a:ext>
              </a:extLst>
            </p:cNvPr>
            <p:cNvCxnSpPr/>
            <p:nvPr/>
          </p:nvCxnSpPr>
          <p:spPr>
            <a:xfrm>
              <a:off x="914400" y="4913673"/>
              <a:ext cx="2743200" cy="4916"/>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296C648-E7A4-4071-8A5B-3A7CF2118C25}"/>
                </a:ext>
              </a:extLst>
            </p:cNvPr>
            <p:cNvSpPr/>
            <p:nvPr/>
          </p:nvSpPr>
          <p:spPr>
            <a:xfrm>
              <a:off x="2476546" y="4868429"/>
              <a:ext cx="82550" cy="90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FD683A6-6B93-48FF-8D1D-795104DB6159}"/>
                </a:ext>
              </a:extLst>
            </p:cNvPr>
            <p:cNvCxnSpPr/>
            <p:nvPr/>
          </p:nvCxnSpPr>
          <p:spPr>
            <a:xfrm>
              <a:off x="914400" y="4343400"/>
              <a:ext cx="0" cy="419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912C60A-58DD-4A38-98C1-0EF3C5A93734}"/>
                </a:ext>
              </a:extLst>
            </p:cNvPr>
            <p:cNvCxnSpPr/>
            <p:nvPr/>
          </p:nvCxnSpPr>
          <p:spPr>
            <a:xfrm>
              <a:off x="3662516" y="4284711"/>
              <a:ext cx="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9A7AFE-5D94-4D7C-8419-2868735F1EDA}"/>
                </a:ext>
              </a:extLst>
            </p:cNvPr>
            <p:cNvCxnSpPr/>
            <p:nvPr/>
          </p:nvCxnSpPr>
          <p:spPr>
            <a:xfrm>
              <a:off x="2522197" y="4520693"/>
              <a:ext cx="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8021200-2D1D-4E22-99A7-6E33CCB52BAE}"/>
                </a:ext>
              </a:extLst>
            </p:cNvPr>
            <p:cNvCxnSpPr/>
            <p:nvPr/>
          </p:nvCxnSpPr>
          <p:spPr>
            <a:xfrm flipV="1">
              <a:off x="914400" y="4648200"/>
              <a:ext cx="1607797" cy="5531"/>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ECE2250-B699-4B82-B0D2-CCBF0F66E8F3}"/>
                </a:ext>
              </a:extLst>
            </p:cNvPr>
            <p:cNvCxnSpPr>
              <a:cxnSpLocks/>
            </p:cNvCxnSpPr>
            <p:nvPr/>
          </p:nvCxnSpPr>
          <p:spPr>
            <a:xfrm flipV="1">
              <a:off x="914400" y="4418061"/>
              <a:ext cx="2743200" cy="1541"/>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844B54D-C281-44E0-8F72-3AE5C87DD142}"/>
                </a:ext>
              </a:extLst>
            </p:cNvPr>
            <p:cNvSpPr/>
            <p:nvPr/>
          </p:nvSpPr>
          <p:spPr>
            <a:xfrm>
              <a:off x="873125" y="4861718"/>
              <a:ext cx="82550" cy="90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69E19A0-598C-4EA2-9F1F-2DF415463F7C}"/>
                </a:ext>
              </a:extLst>
            </p:cNvPr>
            <p:cNvSpPr txBox="1"/>
            <p:nvPr/>
          </p:nvSpPr>
          <p:spPr>
            <a:xfrm>
              <a:off x="2522197" y="4190994"/>
              <a:ext cx="365806" cy="369332"/>
            </a:xfrm>
            <a:prstGeom prst="rect">
              <a:avLst/>
            </a:prstGeom>
            <a:noFill/>
          </p:spPr>
          <p:txBody>
            <a:bodyPr wrap="none" rtlCol="0">
              <a:spAutoFit/>
            </a:bodyPr>
            <a:lstStyle/>
            <a:p>
              <a:r>
                <a:rPr lang="en-US" i="1" dirty="0">
                  <a:latin typeface="Cambria Math" panose="02040503050406030204" pitchFamily="18" charset="0"/>
                  <a:ea typeface="Cambria Math" panose="02040503050406030204" pitchFamily="18" charset="0"/>
                </a:rPr>
                <a:t>r</a:t>
              </a:r>
              <a:r>
                <a:rPr lang="en-US" i="1" baseline="-25000" dirty="0">
                  <a:latin typeface="Cambria Math" panose="02040503050406030204" pitchFamily="18" charset="0"/>
                  <a:ea typeface="Cambria Math" panose="02040503050406030204" pitchFamily="18" charset="0"/>
                </a:rPr>
                <a:t>0</a:t>
              </a:r>
            </a:p>
          </p:txBody>
        </p:sp>
        <p:sp>
          <p:nvSpPr>
            <p:cNvPr id="19" name="TextBox 18">
              <a:extLst>
                <a:ext uri="{FF2B5EF4-FFF2-40B4-BE49-F238E27FC236}">
                  <a16:creationId xmlns:a16="http://schemas.microsoft.com/office/drawing/2014/main" id="{5D7021B0-5590-4264-8EF9-C3EECBD7552F}"/>
                </a:ext>
              </a:extLst>
            </p:cNvPr>
            <p:cNvSpPr txBox="1"/>
            <p:nvPr/>
          </p:nvSpPr>
          <p:spPr>
            <a:xfrm>
              <a:off x="1812868" y="4418061"/>
              <a:ext cx="280846" cy="369332"/>
            </a:xfrm>
            <a:prstGeom prst="rect">
              <a:avLst/>
            </a:prstGeom>
            <a:noFill/>
          </p:spPr>
          <p:txBody>
            <a:bodyPr wrap="none" rtlCol="0">
              <a:spAutoFit/>
            </a:bodyPr>
            <a:lstStyle/>
            <a:p>
              <a:r>
                <a:rPr lang="en-US" i="1" dirty="0">
                  <a:latin typeface="Cambria Math" panose="02040503050406030204" pitchFamily="18" charset="0"/>
                  <a:ea typeface="Cambria Math" panose="02040503050406030204" pitchFamily="18" charset="0"/>
                </a:rPr>
                <a:t>r</a:t>
              </a:r>
              <a:endParaRPr lang="en-US" i="1" baseline="-25000" dirty="0">
                <a:latin typeface="Cambria Math" panose="02040503050406030204" pitchFamily="18" charset="0"/>
                <a:ea typeface="Cambria Math" panose="02040503050406030204" pitchFamily="18" charset="0"/>
              </a:endParaRPr>
            </a:p>
          </p:txBody>
        </p:sp>
      </p:grpSp>
      <p:sp>
        <p:nvSpPr>
          <p:cNvPr id="20" name="TextBox 19">
            <a:extLst>
              <a:ext uri="{FF2B5EF4-FFF2-40B4-BE49-F238E27FC236}">
                <a16:creationId xmlns:a16="http://schemas.microsoft.com/office/drawing/2014/main" id="{73DA9EE2-EEC9-4205-BCDA-168E5B6B4945}"/>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1092667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FB39-D942-4E8D-BEB6-C8B9782C88D4}"/>
              </a:ext>
            </a:extLst>
          </p:cNvPr>
          <p:cNvSpPr>
            <a:spLocks noGrp="1"/>
          </p:cNvSpPr>
          <p:nvPr>
            <p:ph type="title"/>
          </p:nvPr>
        </p:nvSpPr>
        <p:spPr/>
        <p:txBody>
          <a:bodyPr/>
          <a:lstStyle/>
          <a:p>
            <a:r>
              <a:rPr lang="en-US" dirty="0"/>
              <a:t>Backscatter Correction Factors</a:t>
            </a:r>
          </a:p>
        </p:txBody>
      </p:sp>
      <p:pic>
        <p:nvPicPr>
          <p:cNvPr id="8" name="Content Placeholder 7">
            <a:extLst>
              <a:ext uri="{FF2B5EF4-FFF2-40B4-BE49-F238E27FC236}">
                <a16:creationId xmlns:a16="http://schemas.microsoft.com/office/drawing/2014/main" id="{A190F9DA-5E03-42D4-8823-5FFA1200585D}"/>
              </a:ext>
            </a:extLst>
          </p:cNvPr>
          <p:cNvPicPr>
            <a:picLocks noGrp="1" noChangeAspect="1"/>
          </p:cNvPicPr>
          <p:nvPr>
            <p:ph idx="1"/>
          </p:nvPr>
        </p:nvPicPr>
        <p:blipFill>
          <a:blip r:embed="rId2"/>
          <a:stretch>
            <a:fillRect/>
          </a:stretch>
        </p:blipFill>
        <p:spPr>
          <a:xfrm>
            <a:off x="1812645" y="2702744"/>
            <a:ext cx="8356821" cy="2909302"/>
          </a:xfrm>
        </p:spPr>
      </p:pic>
      <p:sp>
        <p:nvSpPr>
          <p:cNvPr id="5" name="Footer Placeholder 4">
            <a:extLst>
              <a:ext uri="{FF2B5EF4-FFF2-40B4-BE49-F238E27FC236}">
                <a16:creationId xmlns:a16="http://schemas.microsoft.com/office/drawing/2014/main" id="{99C9BF7F-B026-4182-B837-2FD4EB554E0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86E0307F-AD5C-48F5-96C6-21BCBE4F95F4}"/>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7" name="TextBox 6">
            <a:extLst>
              <a:ext uri="{FF2B5EF4-FFF2-40B4-BE49-F238E27FC236}">
                <a16:creationId xmlns:a16="http://schemas.microsoft.com/office/drawing/2014/main" id="{4DED667A-6D17-4F1F-8F1E-17428D322545}"/>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677378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548B-7782-4136-BC20-BCE4BBA91C70}"/>
              </a:ext>
            </a:extLst>
          </p:cNvPr>
          <p:cNvSpPr>
            <a:spLocks noGrp="1"/>
          </p:cNvSpPr>
          <p:nvPr>
            <p:ph type="title"/>
          </p:nvPr>
        </p:nvSpPr>
        <p:spPr/>
        <p:txBody>
          <a:bodyPr/>
          <a:lstStyle/>
          <a:p>
            <a:r>
              <a:rPr lang="en-US" dirty="0"/>
              <a:t>Alpha dosimetry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8A6C17B-957A-426B-A668-E36A1F694ABB}"/>
                  </a:ext>
                </a:extLst>
              </p:cNvPr>
              <p:cNvSpPr>
                <a:spLocks noGrp="1"/>
              </p:cNvSpPr>
              <p:nvPr>
                <p:ph idx="1"/>
              </p:nvPr>
            </p:nvSpPr>
            <p:spPr>
              <a:xfrm>
                <a:off x="581193" y="3484549"/>
                <a:ext cx="11029615" cy="1188720"/>
              </a:xfrm>
            </p:spPr>
            <p:txBody>
              <a:bodyPr anchor="t"/>
              <a:lstStyle/>
              <a:p>
                <a:pPr marL="0" indent="0">
                  <a:buNone/>
                </a:pPr>
                <a:r>
                  <a:rPr lang="en-US" dirty="0"/>
                  <a:t>where </a:t>
                </a:r>
                <a14:m>
                  <m:oMath xmlns:m="http://schemas.openxmlformats.org/officeDocument/2006/math">
                    <m:r>
                      <a:rPr lang="en-US" i="1">
                        <a:latin typeface="Cambria Math" panose="02040503050406030204" pitchFamily="18" charset="0"/>
                      </a:rPr>
                      <m:t>𝑐</m:t>
                    </m:r>
                  </m:oMath>
                </a14:m>
                <a:r>
                  <a:rPr lang="en-US" dirty="0"/>
                  <a:t> is unit conversion constant, </a:t>
                </a:r>
                <a14:m>
                  <m:oMath xmlns:m="http://schemas.openxmlformats.org/officeDocument/2006/math">
                    <m:f>
                      <m:fPr>
                        <m:type m:val="skw"/>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num>
                      <m:den>
                        <m:r>
                          <a:rPr lang="en-US" b="0" i="1" smtClean="0">
                            <a:latin typeface="Cambria Math" panose="02040503050406030204" pitchFamily="18" charset="0"/>
                            <a:ea typeface="Cambria Math" panose="02040503050406030204" pitchFamily="18" charset="0"/>
                          </a:rPr>
                          <m:t>𝜌</m:t>
                        </m:r>
                      </m:den>
                    </m:f>
                    <m:r>
                      <a:rPr lang="en-US" b="0" i="1" smtClean="0">
                        <a:latin typeface="Cambria Math" panose="02040503050406030204" pitchFamily="18" charset="0"/>
                        <a:ea typeface="Cambria Math" panose="02040503050406030204" pitchFamily="18" charset="0"/>
                      </a:rPr>
                      <m:t> </m:t>
                    </m:r>
                  </m:oMath>
                </a14:m>
                <a:r>
                  <a:rPr lang="en-US" dirty="0"/>
                  <a:t>is the mass stopping power at the dose location,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𝑟</m:t>
                        </m:r>
                      </m:sub>
                    </m:sSub>
                  </m:oMath>
                </a14:m>
                <a:r>
                  <a:rPr lang="en-US" dirty="0"/>
                  <a:t> is the radiation weighting factor, </a:t>
                </a:r>
                <a14:m>
                  <m:oMath xmlns:m="http://schemas.openxmlformats.org/officeDocument/2006/math">
                    <m:r>
                      <a:rPr lang="en-US" i="1">
                        <a:latin typeface="Cambria Math" panose="02040503050406030204" pitchFamily="18" charset="0"/>
                        <a:ea typeface="Cambria Math" panose="02040503050406030204" pitchFamily="18" charset="0"/>
                      </a:rPr>
                      <m:t>𝐴</m:t>
                    </m:r>
                  </m:oMath>
                </a14:m>
                <a:r>
                  <a:rPr lang="en-US" dirty="0"/>
                  <a:t> is the source activity, </a:t>
                </a:r>
                <a14:m>
                  <m:oMath xmlns:m="http://schemas.openxmlformats.org/officeDocument/2006/math">
                    <m:r>
                      <a:rPr lang="en-US" i="1">
                        <a:latin typeface="Cambria Math" panose="02040503050406030204" pitchFamily="18" charset="0"/>
                        <a:ea typeface="Cambria Math" panose="02040503050406030204" pitchFamily="18" charset="0"/>
                      </a:rPr>
                      <m:t>𝑌</m:t>
                    </m:r>
                  </m:oMath>
                </a14:m>
                <a:r>
                  <a:rPr lang="en-US" dirty="0"/>
                  <a:t> is the alpha yield, </a:t>
                </a:r>
                <a14:m>
                  <m:oMath xmlns:m="http://schemas.openxmlformats.org/officeDocument/2006/math">
                    <m:r>
                      <a:rPr lang="en-US" i="1">
                        <a:latin typeface="Cambria Math" panose="02040503050406030204" pitchFamily="18" charset="0"/>
                        <a:ea typeface="Cambria Math" panose="02040503050406030204" pitchFamily="18" charset="0"/>
                      </a:rPr>
                      <m:t>𝑡</m:t>
                    </m:r>
                  </m:oMath>
                </a14:m>
                <a:r>
                  <a:rPr lang="en-US" dirty="0"/>
                  <a:t> is the exposure time, and </a:t>
                </a:r>
                <a14:m>
                  <m:oMath xmlns:m="http://schemas.openxmlformats.org/officeDocument/2006/math">
                    <m:r>
                      <a:rPr lang="en-US" i="1">
                        <a:latin typeface="Cambria Math" panose="02040503050406030204" pitchFamily="18" charset="0"/>
                        <a:ea typeface="Cambria Math" panose="02040503050406030204" pitchFamily="18" charset="0"/>
                      </a:rPr>
                      <m:t>𝑙</m:t>
                    </m:r>
                  </m:oMath>
                </a14:m>
                <a:r>
                  <a:rPr lang="en-US" dirty="0"/>
                  <a:t> is the total travel length of the alpha particle from point to receptor</a:t>
                </a:r>
              </a:p>
            </p:txBody>
          </p:sp>
        </mc:Choice>
        <mc:Fallback>
          <p:sp>
            <p:nvSpPr>
              <p:cNvPr id="3" name="Content Placeholder 2">
                <a:extLst>
                  <a:ext uri="{FF2B5EF4-FFF2-40B4-BE49-F238E27FC236}">
                    <a16:creationId xmlns:a16="http://schemas.microsoft.com/office/drawing/2014/main" id="{98A6C17B-957A-426B-A668-E36A1F694ABB}"/>
                  </a:ext>
                </a:extLst>
              </p:cNvPr>
              <p:cNvSpPr>
                <a:spLocks noGrp="1" noRot="1" noChangeAspect="1" noMove="1" noResize="1" noEditPoints="1" noAdjustHandles="1" noChangeArrowheads="1" noChangeShapeType="1" noTextEdit="1"/>
              </p:cNvSpPr>
              <p:nvPr>
                <p:ph idx="1"/>
              </p:nvPr>
            </p:nvSpPr>
            <p:spPr>
              <a:xfrm>
                <a:off x="581193" y="3484549"/>
                <a:ext cx="11029615" cy="1188720"/>
              </a:xfrm>
              <a:blipFill>
                <a:blip r:embed="rId2"/>
                <a:stretch>
                  <a:fillRect l="-331" t="-43590" b="-51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57DE485C-02B7-4154-97F9-2123DB6C4A41}"/>
              </a:ext>
            </a:extLst>
          </p:cNvPr>
          <p:cNvSpPr>
            <a:spLocks noGrp="1"/>
          </p:cNvSpPr>
          <p:nvPr>
            <p:ph type="ftr" sz="quarter" idx="11"/>
          </p:nvPr>
        </p:nvSpPr>
        <p:spPr/>
        <p:txBody>
          <a:bodyPr/>
          <a:lstStyle/>
          <a:p>
            <a:r>
              <a:rPr lang="en-US"/>
              <a:t>Renaissance code development, llc</a:t>
            </a:r>
            <a:endParaRPr lang="en-US" dirty="0"/>
          </a:p>
        </p:txBody>
      </p:sp>
      <p:sp>
        <p:nvSpPr>
          <p:cNvPr id="5" name="Slide Number Placeholder 4">
            <a:extLst>
              <a:ext uri="{FF2B5EF4-FFF2-40B4-BE49-F238E27FC236}">
                <a16:creationId xmlns:a16="http://schemas.microsoft.com/office/drawing/2014/main" id="{87593D50-A439-4AA4-996A-671071845C48}"/>
              </a:ext>
            </a:extLst>
          </p:cNvPr>
          <p:cNvSpPr>
            <a:spLocks noGrp="1"/>
          </p:cNvSpPr>
          <p:nvPr>
            <p:ph type="sldNum" sz="quarter" idx="12"/>
          </p:nvPr>
        </p:nvSpPr>
        <p:spPr/>
        <p:txBody>
          <a:bodyPr/>
          <a:lstStyle/>
          <a:p>
            <a:fld id="{3A98EE3D-8CD1-4C3F-BD1C-C98C9596463C}" type="slidenum">
              <a:rPr lang="en-US" smtClean="0"/>
              <a:t>18</a:t>
            </a:fld>
            <a:endParaRPr lang="en-US"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31013F8-8686-4D2F-8E86-868D1E27339D}"/>
                  </a:ext>
                </a:extLst>
              </p:cNvPr>
              <p:cNvSpPr txBox="1"/>
              <p:nvPr/>
            </p:nvSpPr>
            <p:spPr>
              <a:xfrm>
                <a:off x="4761158" y="2554649"/>
                <a:ext cx="2464584" cy="75642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𝑐</m:t>
                      </m:r>
                      <m:f>
                        <m:fPr>
                          <m:ctrlPr>
                            <a:rPr lang="en-US" b="0" i="1" smtClean="0">
                              <a:latin typeface="Cambria Math" panose="02040503050406030204" pitchFamily="18" charset="0"/>
                            </a:rPr>
                          </m:ctrlPr>
                        </m:fPr>
                        <m:num>
                          <m:f>
                            <m:fPr>
                              <m:type m:val="skw"/>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num>
                            <m:den>
                              <m:r>
                                <a:rPr lang="en-US" b="0" i="1" smtClean="0">
                                  <a:latin typeface="Cambria Math" panose="02040503050406030204" pitchFamily="18" charset="0"/>
                                  <a:ea typeface="Cambria Math" panose="02040503050406030204" pitchFamily="18" charset="0"/>
                                </a:rPr>
                                <m:t>𝜌</m:t>
                              </m:r>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𝑟</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num>
                        <m:den>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2</m:t>
                              </m:r>
                            </m:sup>
                          </m:sSubSup>
                        </m:den>
                      </m:f>
                    </m:oMath>
                  </m:oMathPara>
                </a14:m>
                <a:endParaRPr lang="en-US" dirty="0"/>
              </a:p>
            </p:txBody>
          </p:sp>
        </mc:Choice>
        <mc:Fallback>
          <p:sp>
            <p:nvSpPr>
              <p:cNvPr id="6" name="TextBox 5">
                <a:extLst>
                  <a:ext uri="{FF2B5EF4-FFF2-40B4-BE49-F238E27FC236}">
                    <a16:creationId xmlns:a16="http://schemas.microsoft.com/office/drawing/2014/main" id="{C31013F8-8686-4D2F-8E86-868D1E27339D}"/>
                  </a:ext>
                </a:extLst>
              </p:cNvPr>
              <p:cNvSpPr txBox="1">
                <a:spLocks noRot="1" noChangeAspect="1" noMove="1" noResize="1" noEditPoints="1" noAdjustHandles="1" noChangeArrowheads="1" noChangeShapeType="1" noTextEdit="1"/>
              </p:cNvSpPr>
              <p:nvPr/>
            </p:nvSpPr>
            <p:spPr>
              <a:xfrm>
                <a:off x="4761158" y="2554649"/>
                <a:ext cx="2464584" cy="756426"/>
              </a:xfrm>
              <a:prstGeom prst="rect">
                <a:avLst/>
              </a:prstGeom>
              <a:blipFill>
                <a:blip r:embed="rId3"/>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5F187A7D-BF18-49B0-AC32-A75EEA348D77}"/>
              </a:ext>
            </a:extLst>
          </p:cNvPr>
          <p:cNvSpPr txBox="1">
            <a:spLocks/>
          </p:cNvSpPr>
          <p:nvPr/>
        </p:nvSpPr>
        <p:spPr>
          <a:xfrm>
            <a:off x="581193" y="2125691"/>
            <a:ext cx="11029615" cy="514959"/>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rgbClr val="4B9CD3"/>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dirty="0"/>
              <a:t>Alpha dose (</a:t>
            </a:r>
            <a:r>
              <a:rPr lang="en-US" dirty="0" err="1"/>
              <a:t>SDE</a:t>
            </a:r>
            <a:r>
              <a:rPr lang="en-US" dirty="0"/>
              <a:t>) to receptor location I on an infinitely thin averaging disk is:</a:t>
            </a:r>
          </a:p>
        </p:txBody>
      </p:sp>
      <p:pic>
        <p:nvPicPr>
          <p:cNvPr id="9" name="Picture 8">
            <a:extLst>
              <a:ext uri="{FF2B5EF4-FFF2-40B4-BE49-F238E27FC236}">
                <a16:creationId xmlns:a16="http://schemas.microsoft.com/office/drawing/2014/main" id="{C4763D1C-8C1E-4F52-8DA6-8F1AD2CB5F3E}"/>
              </a:ext>
            </a:extLst>
          </p:cNvPr>
          <p:cNvPicPr>
            <a:picLocks noChangeAspect="1"/>
          </p:cNvPicPr>
          <p:nvPr/>
        </p:nvPicPr>
        <p:blipFill>
          <a:blip r:embed="rId4"/>
          <a:stretch>
            <a:fillRect/>
          </a:stretch>
        </p:blipFill>
        <p:spPr>
          <a:xfrm>
            <a:off x="5067130" y="4311158"/>
            <a:ext cx="5491170" cy="1910847"/>
          </a:xfrm>
          <a:prstGeom prst="rect">
            <a:avLst/>
          </a:prstGeom>
        </p:spPr>
      </p:pic>
    </p:spTree>
    <p:extLst>
      <p:ext uri="{BB962C8B-B14F-4D97-AF65-F5344CB8AC3E}">
        <p14:creationId xmlns:p14="http://schemas.microsoft.com/office/powerpoint/2010/main" val="3900119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739A-7827-49D2-B0E3-532C97C5F17A}"/>
              </a:ext>
            </a:extLst>
          </p:cNvPr>
          <p:cNvSpPr>
            <a:spLocks noGrp="1"/>
          </p:cNvSpPr>
          <p:nvPr>
            <p:ph type="title"/>
          </p:nvPr>
        </p:nvSpPr>
        <p:spPr/>
        <p:txBody>
          <a:bodyPr/>
          <a:lstStyle/>
          <a:p>
            <a:r>
              <a:rPr lang="en-US" dirty="0" err="1"/>
              <a:t>Skindose</a:t>
            </a:r>
            <a:r>
              <a:rPr lang="en-US" dirty="0"/>
              <a:t> sensitivities</a:t>
            </a:r>
          </a:p>
        </p:txBody>
      </p:sp>
      <p:sp>
        <p:nvSpPr>
          <p:cNvPr id="3" name="Content Placeholder 2">
            <a:extLst>
              <a:ext uri="{FF2B5EF4-FFF2-40B4-BE49-F238E27FC236}">
                <a16:creationId xmlns:a16="http://schemas.microsoft.com/office/drawing/2014/main" id="{A30ECCDD-8BE5-4658-8F63-F4B59F6BFBD2}"/>
              </a:ext>
            </a:extLst>
          </p:cNvPr>
          <p:cNvSpPr>
            <a:spLocks noGrp="1"/>
          </p:cNvSpPr>
          <p:nvPr>
            <p:ph idx="1"/>
          </p:nvPr>
        </p:nvSpPr>
        <p:spPr>
          <a:xfrm>
            <a:off x="581193" y="4021383"/>
            <a:ext cx="11029615" cy="2365295"/>
          </a:xfrm>
        </p:spPr>
        <p:txBody>
          <a:bodyPr anchor="t"/>
          <a:lstStyle/>
          <a:p>
            <a:r>
              <a:rPr lang="en-US" b="1" dirty="0"/>
              <a:t>Direct propagators </a:t>
            </a:r>
            <a:r>
              <a:rPr lang="en-US" dirty="0"/>
              <a:t>– uncertainty in these parameters propagates completely through the model to the dose estimate (e.g., twice the exposure time will yield twice the dose)</a:t>
            </a:r>
          </a:p>
          <a:p>
            <a:r>
              <a:rPr lang="en-US" b="1" dirty="0"/>
              <a:t>Regulatory Defined Values </a:t>
            </a:r>
            <a:r>
              <a:rPr lang="en-US" dirty="0"/>
              <a:t>– while these inputs can be manipulated in VARSKIN, the regulations call for dose averaged over 10 cm</a:t>
            </a:r>
            <a:r>
              <a:rPr lang="en-US" baseline="30000" dirty="0"/>
              <a:t>2</a:t>
            </a:r>
            <a:r>
              <a:rPr lang="en-US" dirty="0"/>
              <a:t> at a depth of 7mg/cm</a:t>
            </a:r>
            <a:r>
              <a:rPr lang="en-US" baseline="30000" dirty="0"/>
              <a:t>2</a:t>
            </a:r>
            <a:r>
              <a:rPr lang="en-US" dirty="0"/>
              <a:t>, for example</a:t>
            </a:r>
          </a:p>
          <a:p>
            <a:r>
              <a:rPr lang="en-US" b="1" dirty="0"/>
              <a:t>Parametric Uncertainty </a:t>
            </a:r>
            <a:r>
              <a:rPr lang="en-US" dirty="0"/>
              <a:t>– variations in these inputs will affect dose output; however, the effect is not as intuitive as compared to the direct propagators</a:t>
            </a:r>
          </a:p>
        </p:txBody>
      </p:sp>
      <p:sp>
        <p:nvSpPr>
          <p:cNvPr id="5" name="Footer Placeholder 4">
            <a:extLst>
              <a:ext uri="{FF2B5EF4-FFF2-40B4-BE49-F238E27FC236}">
                <a16:creationId xmlns:a16="http://schemas.microsoft.com/office/drawing/2014/main" id="{4A6A6EAE-8F5E-47AB-8F69-1865068836BC}"/>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58DC2EC1-7A58-4A50-AC3A-A9F1517AEEDE}"/>
              </a:ext>
            </a:extLst>
          </p:cNvPr>
          <p:cNvSpPr>
            <a:spLocks noGrp="1"/>
          </p:cNvSpPr>
          <p:nvPr>
            <p:ph type="sldNum" sz="quarter" idx="12"/>
          </p:nvPr>
        </p:nvSpPr>
        <p:spPr/>
        <p:txBody>
          <a:bodyPr/>
          <a:lstStyle/>
          <a:p>
            <a:fld id="{3A98EE3D-8CD1-4C3F-BD1C-C98C9596463C}" type="slidenum">
              <a:rPr lang="en-US" smtClean="0"/>
              <a:t>19</a:t>
            </a:fld>
            <a:endParaRPr lang="en-US" dirty="0"/>
          </a:p>
        </p:txBody>
      </p:sp>
      <p:graphicFrame>
        <p:nvGraphicFramePr>
          <p:cNvPr id="8" name="Table 7">
            <a:extLst>
              <a:ext uri="{FF2B5EF4-FFF2-40B4-BE49-F238E27FC236}">
                <a16:creationId xmlns:a16="http://schemas.microsoft.com/office/drawing/2014/main" id="{43F538C9-BC14-42DC-9131-A63294037DAB}"/>
              </a:ext>
            </a:extLst>
          </p:cNvPr>
          <p:cNvGraphicFramePr>
            <a:graphicFrameLocks noGrp="1"/>
          </p:cNvGraphicFramePr>
          <p:nvPr>
            <p:extLst>
              <p:ext uri="{D42A27DB-BD31-4B8C-83A1-F6EECF244321}">
                <p14:modId xmlns:p14="http://schemas.microsoft.com/office/powerpoint/2010/main" val="2207999157"/>
              </p:ext>
            </p:extLst>
          </p:nvPr>
        </p:nvGraphicFramePr>
        <p:xfrm>
          <a:off x="838200" y="2269214"/>
          <a:ext cx="10515600" cy="1285240"/>
        </p:xfrm>
        <a:graphic>
          <a:graphicData uri="http://schemas.openxmlformats.org/drawingml/2006/table">
            <a:tbl>
              <a:tblPr firstRow="1" bandRow="1"/>
              <a:tblGrid>
                <a:gridCol w="3505200">
                  <a:extLst>
                    <a:ext uri="{9D8B030D-6E8A-4147-A177-3AD203B41FA5}">
                      <a16:colId xmlns:a16="http://schemas.microsoft.com/office/drawing/2014/main" val="479341975"/>
                    </a:ext>
                  </a:extLst>
                </a:gridCol>
                <a:gridCol w="3505200">
                  <a:extLst>
                    <a:ext uri="{9D8B030D-6E8A-4147-A177-3AD203B41FA5}">
                      <a16:colId xmlns:a16="http://schemas.microsoft.com/office/drawing/2014/main" val="263029356"/>
                    </a:ext>
                  </a:extLst>
                </a:gridCol>
                <a:gridCol w="3505200">
                  <a:extLst>
                    <a:ext uri="{9D8B030D-6E8A-4147-A177-3AD203B41FA5}">
                      <a16:colId xmlns:a16="http://schemas.microsoft.com/office/drawing/2014/main" val="735570062"/>
                    </a:ext>
                  </a:extLst>
                </a:gridCol>
              </a:tblGrid>
              <a:tr h="370840">
                <a:tc>
                  <a:txBody>
                    <a:bodyPr/>
                    <a:lstStyle/>
                    <a:p>
                      <a:pPr marL="0" algn="ctr" rtl="0" eaLnBrk="1" fontAlgn="t" latinLnBrk="0" hangingPunct="1">
                        <a:spcBef>
                          <a:spcPts val="0"/>
                        </a:spcBef>
                        <a:spcAft>
                          <a:spcPts val="0"/>
                        </a:spcAft>
                      </a:pPr>
                      <a:r>
                        <a:rPr lang="en-US" sz="1800" b="1" i="0" u="none" strike="noStrike" kern="1200">
                          <a:solidFill>
                            <a:srgbClr val="FFFFFF"/>
                          </a:solidFill>
                          <a:effectLst/>
                          <a:latin typeface="Calibri" panose="020F0502020204030204" pitchFamily="34" charset="0"/>
                        </a:rPr>
                        <a:t>Direct Propagators</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966"/>
                    </a:solidFill>
                  </a:tcPr>
                </a:tc>
                <a:tc>
                  <a:txBody>
                    <a:bodyPr/>
                    <a:lstStyle/>
                    <a:p>
                      <a:pPr marL="0" algn="ctr" rtl="0" eaLnBrk="1" fontAlgn="t" latinLnBrk="0" hangingPunct="1">
                        <a:spcBef>
                          <a:spcPts val="0"/>
                        </a:spcBef>
                        <a:spcAft>
                          <a:spcPts val="0"/>
                        </a:spcAft>
                      </a:pPr>
                      <a:r>
                        <a:rPr lang="en-US" sz="1800" b="1" i="0" u="none" strike="noStrike" kern="1200">
                          <a:solidFill>
                            <a:srgbClr val="FFFFFF"/>
                          </a:solidFill>
                          <a:effectLst/>
                          <a:latin typeface="Calibri" panose="020F0502020204030204" pitchFamily="34" charset="0"/>
                        </a:rPr>
                        <a:t>Regulatory Defined Values</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966"/>
                    </a:solidFill>
                  </a:tcPr>
                </a:tc>
                <a:tc>
                  <a:txBody>
                    <a:bodyPr/>
                    <a:lstStyle/>
                    <a:p>
                      <a:pPr marL="0" algn="ctr" rtl="0" eaLnBrk="1" fontAlgn="t" latinLnBrk="0" hangingPunct="1">
                        <a:spcBef>
                          <a:spcPts val="0"/>
                        </a:spcBef>
                        <a:spcAft>
                          <a:spcPts val="0"/>
                        </a:spcAft>
                      </a:pPr>
                      <a:r>
                        <a:rPr lang="en-US" sz="1800" b="1" i="0" u="none" strike="noStrike" kern="1200">
                          <a:solidFill>
                            <a:srgbClr val="FFFFFF"/>
                          </a:solidFill>
                          <a:effectLst/>
                          <a:latin typeface="Calibri" panose="020F0502020204030204" pitchFamily="34" charset="0"/>
                        </a:rPr>
                        <a:t>Parametric Uncertainty</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966"/>
                    </a:solidFill>
                  </a:tcPr>
                </a:tc>
                <a:extLst>
                  <a:ext uri="{0D108BD9-81ED-4DB2-BD59-A6C34878D82A}">
                    <a16:rowId xmlns:a16="http://schemas.microsoft.com/office/drawing/2014/main" val="372552444"/>
                  </a:ext>
                </a:extLst>
              </a:tr>
              <a:tr h="370840">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panose="020F0502020204030204" pitchFamily="34" charset="0"/>
                        </a:rPr>
                        <a:t>Exposure time</a:t>
                      </a:r>
                      <a:endParaRPr lang="en-US" sz="1800" b="0" i="0" u="none" strike="noStrike">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a:solidFill>
                            <a:srgbClr val="000000"/>
                          </a:solidFill>
                          <a:effectLst/>
                          <a:latin typeface="Calibri" panose="020F0502020204030204" pitchFamily="34" charset="0"/>
                        </a:rPr>
                        <a:t>Source activity</a:t>
                      </a:r>
                      <a:endParaRPr lang="en-US" sz="1800" b="0" i="0" u="none" strike="noStrike">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a:solidFill>
                            <a:srgbClr val="000000"/>
                          </a:solidFill>
                          <a:effectLst/>
                          <a:latin typeface="Calibri" panose="020F0502020204030204" pitchFamily="34" charset="0"/>
                        </a:rPr>
                        <a:t>Distributed activity</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3"/>
                    </a:solidFill>
                  </a:tcPr>
                </a:tc>
                <a:tc>
                  <a:txBody>
                    <a:bodyPr/>
                    <a:lstStyle/>
                    <a:p>
                      <a:pPr marL="0" algn="l" rtl="0" eaLnBrk="1" fontAlgn="t" latinLnBrk="0" hangingPunct="1">
                        <a:spcBef>
                          <a:spcPts val="0"/>
                        </a:spcBef>
                        <a:spcAft>
                          <a:spcPts val="0"/>
                        </a:spcAft>
                      </a:pPr>
                      <a:r>
                        <a:rPr lang="en-US" sz="1800" b="0" i="0" u="none" strike="noStrike" kern="1200">
                          <a:solidFill>
                            <a:srgbClr val="000000"/>
                          </a:solidFill>
                          <a:effectLst/>
                          <a:latin typeface="Calibri" panose="020F0502020204030204" pitchFamily="34" charset="0"/>
                        </a:rPr>
                        <a:t>Volume averaging depth</a:t>
                      </a:r>
                      <a:endParaRPr lang="en-US" sz="1800" b="0" i="0" u="none" strike="noStrike">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a:solidFill>
                            <a:srgbClr val="000000"/>
                          </a:solidFill>
                          <a:effectLst/>
                          <a:latin typeface="Calibri" panose="020F0502020204030204" pitchFamily="34" charset="0"/>
                        </a:rPr>
                        <a:t>Skin averaging area</a:t>
                      </a:r>
                      <a:endParaRPr lang="en-US" sz="1800" b="0" i="0" u="none" strike="noStrike">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a:solidFill>
                            <a:srgbClr val="000000"/>
                          </a:solidFill>
                          <a:effectLst/>
                          <a:latin typeface="Calibri" panose="020F0502020204030204" pitchFamily="34" charset="0"/>
                        </a:rPr>
                        <a:t>Skin thickness</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3"/>
                    </a:solidFill>
                  </a:tcPr>
                </a:tc>
                <a:tc>
                  <a:txBody>
                    <a:bodyPr/>
                    <a:lstStyle/>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Airgap thickness</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Cover thickness and density</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Source geometry</a:t>
                      </a:r>
                      <a:endParaRPr lang="en-US" sz="1800" b="0" i="0" u="none" strike="noStrike" dirty="0">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DD3"/>
                    </a:solidFill>
                  </a:tcPr>
                </a:tc>
                <a:extLst>
                  <a:ext uri="{0D108BD9-81ED-4DB2-BD59-A6C34878D82A}">
                    <a16:rowId xmlns:a16="http://schemas.microsoft.com/office/drawing/2014/main" val="2140311232"/>
                  </a:ext>
                </a:extLst>
              </a:tr>
            </a:tbl>
          </a:graphicData>
        </a:graphic>
      </p:graphicFrame>
      <p:sp>
        <p:nvSpPr>
          <p:cNvPr id="7" name="TextBox 6">
            <a:extLst>
              <a:ext uri="{FF2B5EF4-FFF2-40B4-BE49-F238E27FC236}">
                <a16:creationId xmlns:a16="http://schemas.microsoft.com/office/drawing/2014/main" id="{6B8B7CF7-6AAB-46BA-8565-4CC5AA7AB354}"/>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2924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6DA1-52B9-49FD-880B-6D8BD457F8F3}"/>
              </a:ext>
            </a:extLst>
          </p:cNvPr>
          <p:cNvSpPr>
            <a:spLocks noGrp="1"/>
          </p:cNvSpPr>
          <p:nvPr>
            <p:ph type="title"/>
          </p:nvPr>
        </p:nvSpPr>
        <p:spPr>
          <a:xfrm>
            <a:off x="581192" y="702156"/>
            <a:ext cx="11029616" cy="1025976"/>
          </a:xfrm>
        </p:spPr>
        <p:txBody>
          <a:bodyPr/>
          <a:lstStyle/>
          <a:p>
            <a:r>
              <a:rPr lang="en-US" dirty="0"/>
              <a:t>outline</a:t>
            </a:r>
          </a:p>
        </p:txBody>
      </p:sp>
      <p:sp>
        <p:nvSpPr>
          <p:cNvPr id="3" name="Content Placeholder 2">
            <a:extLst>
              <a:ext uri="{FF2B5EF4-FFF2-40B4-BE49-F238E27FC236}">
                <a16:creationId xmlns:a16="http://schemas.microsoft.com/office/drawing/2014/main" id="{4AE211F9-15B5-4F1E-B573-12B43CF3EDFD}"/>
              </a:ext>
            </a:extLst>
          </p:cNvPr>
          <p:cNvSpPr>
            <a:spLocks noGrp="1"/>
          </p:cNvSpPr>
          <p:nvPr>
            <p:ph idx="1"/>
          </p:nvPr>
        </p:nvSpPr>
        <p:spPr>
          <a:xfrm>
            <a:off x="581192" y="2055639"/>
            <a:ext cx="5777663" cy="3686148"/>
          </a:xfrm>
        </p:spPr>
        <p:txBody>
          <a:bodyPr>
            <a:normAutofit/>
          </a:bodyPr>
          <a:lstStyle/>
          <a:p>
            <a:r>
              <a:rPr lang="en-US" sz="2000" dirty="0"/>
              <a:t>From Classic VARSKIN to VARSKIN+</a:t>
            </a:r>
          </a:p>
          <a:p>
            <a:r>
              <a:rPr lang="en-US" sz="2000" dirty="0" err="1">
                <a:solidFill>
                  <a:srgbClr val="4B9CD3"/>
                </a:solidFill>
              </a:rPr>
              <a:t>Skin</a:t>
            </a:r>
            <a:r>
              <a:rPr lang="en-US" sz="2000" dirty="0" err="1">
                <a:solidFill>
                  <a:srgbClr val="DC4405"/>
                </a:solidFill>
              </a:rPr>
              <a:t>Dose</a:t>
            </a:r>
            <a:r>
              <a:rPr lang="en-US" sz="2000" dirty="0"/>
              <a:t> Module</a:t>
            </a:r>
            <a:r>
              <a:rPr lang="en-US" sz="1700" dirty="0"/>
              <a:t> </a:t>
            </a:r>
          </a:p>
          <a:p>
            <a:r>
              <a:rPr lang="en-US" sz="2000" dirty="0" err="1">
                <a:solidFill>
                  <a:srgbClr val="4B9CD3"/>
                </a:solidFill>
              </a:rPr>
              <a:t>Wound</a:t>
            </a:r>
            <a:r>
              <a:rPr lang="en-US" sz="2000" dirty="0" err="1">
                <a:solidFill>
                  <a:srgbClr val="DC4405"/>
                </a:solidFill>
              </a:rPr>
              <a:t>Dose</a:t>
            </a:r>
            <a:r>
              <a:rPr lang="en-US" sz="2000" dirty="0"/>
              <a:t> Module</a:t>
            </a:r>
          </a:p>
          <a:p>
            <a:r>
              <a:rPr lang="en-US" sz="2000" dirty="0" err="1">
                <a:solidFill>
                  <a:srgbClr val="4B9CD3"/>
                </a:solidFill>
              </a:rPr>
              <a:t>Neutron</a:t>
            </a:r>
            <a:r>
              <a:rPr lang="en-US" sz="2000" dirty="0" err="1">
                <a:solidFill>
                  <a:srgbClr val="DC4405"/>
                </a:solidFill>
              </a:rPr>
              <a:t>Dose</a:t>
            </a:r>
            <a:r>
              <a:rPr lang="en-US" sz="2000" dirty="0"/>
              <a:t> Module</a:t>
            </a:r>
          </a:p>
          <a:p>
            <a:r>
              <a:rPr lang="en-US" sz="2000" dirty="0" err="1">
                <a:solidFill>
                  <a:srgbClr val="4B9CD3"/>
                </a:solidFill>
              </a:rPr>
              <a:t>Eye</a:t>
            </a:r>
            <a:r>
              <a:rPr lang="en-US" sz="2000" dirty="0" err="1">
                <a:solidFill>
                  <a:srgbClr val="DC4405"/>
                </a:solidFill>
              </a:rPr>
              <a:t>Dose</a:t>
            </a:r>
            <a:r>
              <a:rPr lang="en-US" sz="2000" dirty="0"/>
              <a:t> Module</a:t>
            </a:r>
          </a:p>
        </p:txBody>
      </p:sp>
      <p:sp>
        <p:nvSpPr>
          <p:cNvPr id="5" name="Footer Placeholder 4">
            <a:extLst>
              <a:ext uri="{FF2B5EF4-FFF2-40B4-BE49-F238E27FC236}">
                <a16:creationId xmlns:a16="http://schemas.microsoft.com/office/drawing/2014/main" id="{7A0344BD-D31C-4AA5-BD5F-51152418EF58}"/>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8D16FA90-4534-4947-A702-FCB546BACB08}"/>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7" name="Picture 6">
            <a:extLst>
              <a:ext uri="{FF2B5EF4-FFF2-40B4-BE49-F238E27FC236}">
                <a16:creationId xmlns:a16="http://schemas.microsoft.com/office/drawing/2014/main" id="{356303FF-E617-488E-A5CB-E7CBA82CE54C}"/>
              </a:ext>
            </a:extLst>
          </p:cNvPr>
          <p:cNvPicPr>
            <a:picLocks noChangeAspect="1"/>
          </p:cNvPicPr>
          <p:nvPr/>
        </p:nvPicPr>
        <p:blipFill>
          <a:blip r:embed="rId2"/>
          <a:stretch>
            <a:fillRect/>
          </a:stretch>
        </p:blipFill>
        <p:spPr>
          <a:xfrm>
            <a:off x="6358855" y="1588900"/>
            <a:ext cx="3619500" cy="4619625"/>
          </a:xfrm>
          <a:prstGeom prst="rect">
            <a:avLst/>
          </a:prstGeom>
        </p:spPr>
      </p:pic>
    </p:spTree>
    <p:extLst>
      <p:ext uri="{BB962C8B-B14F-4D97-AF65-F5344CB8AC3E}">
        <p14:creationId xmlns:p14="http://schemas.microsoft.com/office/powerpoint/2010/main" val="2256562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AEF0-3BA5-4601-9262-CFAD291CEFE8}"/>
              </a:ext>
            </a:extLst>
          </p:cNvPr>
          <p:cNvSpPr>
            <a:spLocks noGrp="1"/>
          </p:cNvSpPr>
          <p:nvPr>
            <p:ph type="title"/>
          </p:nvPr>
        </p:nvSpPr>
        <p:spPr/>
        <p:txBody>
          <a:bodyPr/>
          <a:lstStyle/>
          <a:p>
            <a:r>
              <a:rPr lang="en-US" dirty="0"/>
              <a:t>Sensitive parameters – photon dose</a:t>
            </a:r>
          </a:p>
        </p:txBody>
      </p:sp>
      <p:graphicFrame>
        <p:nvGraphicFramePr>
          <p:cNvPr id="7" name="Content Placeholder 6">
            <a:extLst>
              <a:ext uri="{FF2B5EF4-FFF2-40B4-BE49-F238E27FC236}">
                <a16:creationId xmlns:a16="http://schemas.microsoft.com/office/drawing/2014/main" id="{343B1A71-914C-49E4-BFA7-7F10F928DE11}"/>
              </a:ext>
            </a:extLst>
          </p:cNvPr>
          <p:cNvGraphicFramePr>
            <a:graphicFrameLocks noGrp="1"/>
          </p:cNvGraphicFramePr>
          <p:nvPr>
            <p:ph idx="1"/>
            <p:extLst>
              <p:ext uri="{D42A27DB-BD31-4B8C-83A1-F6EECF244321}">
                <p14:modId xmlns:p14="http://schemas.microsoft.com/office/powerpoint/2010/main" val="3064527196"/>
              </p:ext>
            </p:extLst>
          </p:nvPr>
        </p:nvGraphicFramePr>
        <p:xfrm>
          <a:off x="2350970" y="1890876"/>
          <a:ext cx="8733585" cy="4572003"/>
        </p:xfrm>
        <a:graphic>
          <a:graphicData uri="http://schemas.openxmlformats.org/drawingml/2006/table">
            <a:tbl>
              <a:tblPr firstRow="1" firstCol="1" bandRow="1"/>
              <a:tblGrid>
                <a:gridCol w="2204060">
                  <a:extLst>
                    <a:ext uri="{9D8B030D-6E8A-4147-A177-3AD203B41FA5}">
                      <a16:colId xmlns:a16="http://schemas.microsoft.com/office/drawing/2014/main" val="1424886920"/>
                    </a:ext>
                  </a:extLst>
                </a:gridCol>
                <a:gridCol w="2162733">
                  <a:extLst>
                    <a:ext uri="{9D8B030D-6E8A-4147-A177-3AD203B41FA5}">
                      <a16:colId xmlns:a16="http://schemas.microsoft.com/office/drawing/2014/main" val="4041520934"/>
                    </a:ext>
                  </a:extLst>
                </a:gridCol>
                <a:gridCol w="2272936">
                  <a:extLst>
                    <a:ext uri="{9D8B030D-6E8A-4147-A177-3AD203B41FA5}">
                      <a16:colId xmlns:a16="http://schemas.microsoft.com/office/drawing/2014/main" val="3720907208"/>
                    </a:ext>
                  </a:extLst>
                </a:gridCol>
                <a:gridCol w="2093856">
                  <a:extLst>
                    <a:ext uri="{9D8B030D-6E8A-4147-A177-3AD203B41FA5}">
                      <a16:colId xmlns:a16="http://schemas.microsoft.com/office/drawing/2014/main" val="38519034"/>
                    </a:ext>
                  </a:extLst>
                </a:gridCol>
              </a:tblGrid>
              <a:tr h="561622">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0000"/>
                          </a:solidFill>
                          <a:effectLst/>
                          <a:latin typeface="+mj-lt"/>
                          <a:ea typeface="Calibri" panose="020F0502020204030204" pitchFamily="34" charset="0"/>
                          <a:cs typeface="Arial" panose="020B0604020202020204" pitchFamily="34" charset="0"/>
                        </a:rPr>
                        <a:t>Parameter</a:t>
                      </a:r>
                      <a:endParaRPr lang="en-US" sz="1600" b="1" i="0" u="none" strike="noStrike" dirty="0">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0000"/>
                          </a:solidFill>
                          <a:effectLst/>
                          <a:latin typeface="+mj-lt"/>
                          <a:ea typeface="Calibri" panose="020F0502020204030204" pitchFamily="34" charset="0"/>
                          <a:cs typeface="Arial" panose="020B0604020202020204" pitchFamily="34" charset="0"/>
                        </a:rPr>
                        <a:t>E &lt; 20 keV</a:t>
                      </a:r>
                      <a:endParaRPr lang="en-US" sz="1600" b="1" i="0" u="none" strike="noStrike" dirty="0">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0000"/>
                          </a:solidFill>
                          <a:effectLst/>
                          <a:latin typeface="+mj-lt"/>
                          <a:ea typeface="Calibri" panose="020F0502020204030204" pitchFamily="34" charset="0"/>
                          <a:cs typeface="Arial" panose="020B0604020202020204" pitchFamily="34" charset="0"/>
                        </a:rPr>
                        <a:t>20 keV - 500 keV</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0000"/>
                          </a:solidFill>
                          <a:effectLst/>
                          <a:latin typeface="+mj-lt"/>
                          <a:ea typeface="Calibri" panose="020F0502020204030204" pitchFamily="34" charset="0"/>
                          <a:cs typeface="Arial" panose="020B0604020202020204" pitchFamily="34" charset="0"/>
                        </a:rPr>
                        <a:t>E &gt; 500 keV</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415173"/>
                  </a:ext>
                </a:extLst>
              </a:tr>
              <a:tr h="561622">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0000"/>
                          </a:solidFill>
                          <a:effectLst/>
                          <a:latin typeface="+mj-lt"/>
                          <a:ea typeface="Calibri" panose="020F0502020204030204" pitchFamily="34" charset="0"/>
                          <a:cs typeface="Arial" panose="020B0604020202020204" pitchFamily="34" charset="0"/>
                        </a:rPr>
                        <a:t>3D Geometry</a:t>
                      </a:r>
                      <a:endParaRPr lang="en-US" sz="1600" b="1" i="0" u="none" strike="noStrike" dirty="0">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0153421"/>
                  </a:ext>
                </a:extLst>
              </a:tr>
              <a:tr h="561622">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0000"/>
                          </a:solidFill>
                          <a:effectLst/>
                          <a:latin typeface="+mj-lt"/>
                          <a:ea typeface="Calibri" panose="020F0502020204030204" pitchFamily="34" charset="0"/>
                          <a:cs typeface="Arial" panose="020B0604020202020204" pitchFamily="34" charset="0"/>
                        </a:rPr>
                        <a:t>3D Source volume</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286747"/>
                  </a:ext>
                </a:extLst>
              </a:tr>
              <a:tr h="578522">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0000"/>
                          </a:solidFill>
                          <a:effectLst/>
                          <a:latin typeface="+mj-lt"/>
                          <a:ea typeface="Calibri" panose="020F0502020204030204" pitchFamily="34" charset="0"/>
                          <a:cs typeface="Arial" panose="020B0604020202020204" pitchFamily="34" charset="0"/>
                        </a:rPr>
                        <a:t>3D Source density (assumed to be air)</a:t>
                      </a:r>
                      <a:endParaRPr lang="en-US" sz="1600" b="1" i="0" u="none" strike="noStrike" dirty="0">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dirty="0">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072877"/>
                  </a:ext>
                </a:extLst>
              </a:tr>
              <a:tr h="623749">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0000"/>
                          </a:solidFill>
                          <a:effectLst/>
                          <a:latin typeface="+mj-lt"/>
                          <a:ea typeface="Calibri" panose="020F0502020204030204" pitchFamily="34" charset="0"/>
                          <a:cs typeface="Arial" panose="020B0604020202020204" pitchFamily="34" charset="0"/>
                        </a:rPr>
                        <a:t>2D Source area*</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107702"/>
                  </a:ext>
                </a:extLst>
              </a:tr>
              <a:tr h="561622">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0000"/>
                          </a:solidFill>
                          <a:effectLst/>
                          <a:latin typeface="+mj-lt"/>
                          <a:ea typeface="Calibri" panose="020F0502020204030204" pitchFamily="34" charset="0"/>
                          <a:cs typeface="Arial" panose="020B0604020202020204" pitchFamily="34" charset="0"/>
                        </a:rPr>
                        <a:t>Cover density</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dirty="0">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004000"/>
                  </a:ext>
                </a:extLst>
              </a:tr>
              <a:tr h="561622">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0000"/>
                          </a:solidFill>
                          <a:effectLst/>
                          <a:latin typeface="+mj-lt"/>
                          <a:ea typeface="Calibri" panose="020F0502020204030204" pitchFamily="34" charset="0"/>
                          <a:cs typeface="Arial" panose="020B0604020202020204" pitchFamily="34" charset="0"/>
                        </a:rPr>
                        <a:t>Cover thickness</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FFC000"/>
                          </a:solidFill>
                          <a:effectLst/>
                          <a:latin typeface="+mj-lt"/>
                          <a:ea typeface="Calibri" panose="020F0502020204030204" pitchFamily="34" charset="0"/>
                          <a:cs typeface="Arial" panose="020B0604020202020204" pitchFamily="34" charset="0"/>
                        </a:rPr>
                        <a:t>MODERATE</a:t>
                      </a:r>
                      <a:endParaRPr lang="en-US" sz="1600" b="1" i="0" u="none" strike="noStrike" dirty="0">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008880"/>
                  </a:ext>
                </a:extLst>
              </a:tr>
              <a:tr h="561622">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0000"/>
                          </a:solidFill>
                          <a:effectLst/>
                          <a:latin typeface="+mj-lt"/>
                          <a:ea typeface="Calibri" panose="020F0502020204030204" pitchFamily="34" charset="0"/>
                          <a:cs typeface="Arial" panose="020B0604020202020204" pitchFamily="34" charset="0"/>
                        </a:rPr>
                        <a:t>Airgap thickness</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1600" b="1" i="0" u="none" strike="noStrike">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FFC000"/>
                          </a:solidFill>
                          <a:effectLst/>
                          <a:latin typeface="+mj-lt"/>
                          <a:ea typeface="Calibri" panose="020F0502020204030204" pitchFamily="34" charset="0"/>
                          <a:cs typeface="Arial" panose="020B0604020202020204" pitchFamily="34" charset="0"/>
                        </a:rPr>
                        <a:t>MODERATE</a:t>
                      </a:r>
                      <a:endParaRPr lang="en-US" sz="1600" b="1" i="0" u="none" strike="noStrike" dirty="0">
                        <a:effectLst/>
                        <a:latin typeface="+mj-lt"/>
                      </a:endParaRPr>
                    </a:p>
                  </a:txBody>
                  <a:tcPr marL="74387" marR="74387" marT="5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017073"/>
                  </a:ext>
                </a:extLst>
              </a:tr>
            </a:tbl>
          </a:graphicData>
        </a:graphic>
      </p:graphicFrame>
      <p:sp>
        <p:nvSpPr>
          <p:cNvPr id="5" name="Footer Placeholder 4">
            <a:extLst>
              <a:ext uri="{FF2B5EF4-FFF2-40B4-BE49-F238E27FC236}">
                <a16:creationId xmlns:a16="http://schemas.microsoft.com/office/drawing/2014/main" id="{86FE1E16-78B6-40E9-AC6A-77254196477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00365761-114F-4373-9594-033B4E3D13C4}"/>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8" name="TextBox 7">
            <a:extLst>
              <a:ext uri="{FF2B5EF4-FFF2-40B4-BE49-F238E27FC236}">
                <a16:creationId xmlns:a16="http://schemas.microsoft.com/office/drawing/2014/main" id="{C23F5600-1AEA-45C9-9913-69F85A51AE54}"/>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369139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9156-6682-43F3-BC33-0A7E1365A276}"/>
              </a:ext>
            </a:extLst>
          </p:cNvPr>
          <p:cNvSpPr>
            <a:spLocks noGrp="1"/>
          </p:cNvSpPr>
          <p:nvPr>
            <p:ph type="title"/>
          </p:nvPr>
        </p:nvSpPr>
        <p:spPr/>
        <p:txBody>
          <a:bodyPr/>
          <a:lstStyle/>
          <a:p>
            <a:r>
              <a:rPr lang="en-US" dirty="0"/>
              <a:t>sensitive parameters – electron dose</a:t>
            </a:r>
          </a:p>
        </p:txBody>
      </p:sp>
      <p:graphicFrame>
        <p:nvGraphicFramePr>
          <p:cNvPr id="7" name="Content Placeholder 6">
            <a:extLst>
              <a:ext uri="{FF2B5EF4-FFF2-40B4-BE49-F238E27FC236}">
                <a16:creationId xmlns:a16="http://schemas.microsoft.com/office/drawing/2014/main" id="{DEE23E40-9897-4F29-B0DE-804B13406491}"/>
              </a:ext>
            </a:extLst>
          </p:cNvPr>
          <p:cNvGraphicFramePr>
            <a:graphicFrameLocks noGrp="1"/>
          </p:cNvGraphicFramePr>
          <p:nvPr>
            <p:ph idx="1"/>
            <p:extLst>
              <p:ext uri="{D42A27DB-BD31-4B8C-83A1-F6EECF244321}">
                <p14:modId xmlns:p14="http://schemas.microsoft.com/office/powerpoint/2010/main" val="696054414"/>
              </p:ext>
            </p:extLst>
          </p:nvPr>
        </p:nvGraphicFramePr>
        <p:xfrm>
          <a:off x="2547715" y="1857231"/>
          <a:ext cx="8235846" cy="4663440"/>
        </p:xfrm>
        <a:graphic>
          <a:graphicData uri="http://schemas.openxmlformats.org/drawingml/2006/table">
            <a:tbl>
              <a:tblPr firstRow="1" firstCol="1" bandRow="1"/>
              <a:tblGrid>
                <a:gridCol w="2351243">
                  <a:extLst>
                    <a:ext uri="{9D8B030D-6E8A-4147-A177-3AD203B41FA5}">
                      <a16:colId xmlns:a16="http://schemas.microsoft.com/office/drawing/2014/main" val="3297205600"/>
                    </a:ext>
                  </a:extLst>
                </a:gridCol>
                <a:gridCol w="1519864">
                  <a:extLst>
                    <a:ext uri="{9D8B030D-6E8A-4147-A177-3AD203B41FA5}">
                      <a16:colId xmlns:a16="http://schemas.microsoft.com/office/drawing/2014/main" val="1958359350"/>
                    </a:ext>
                  </a:extLst>
                </a:gridCol>
                <a:gridCol w="2247321">
                  <a:extLst>
                    <a:ext uri="{9D8B030D-6E8A-4147-A177-3AD203B41FA5}">
                      <a16:colId xmlns:a16="http://schemas.microsoft.com/office/drawing/2014/main" val="3766569231"/>
                    </a:ext>
                  </a:extLst>
                </a:gridCol>
                <a:gridCol w="2117418">
                  <a:extLst>
                    <a:ext uri="{9D8B030D-6E8A-4147-A177-3AD203B41FA5}">
                      <a16:colId xmlns:a16="http://schemas.microsoft.com/office/drawing/2014/main" val="2054770607"/>
                    </a:ext>
                  </a:extLst>
                </a:gridCol>
              </a:tblGrid>
              <a:tr h="574993">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0000"/>
                          </a:solidFill>
                          <a:effectLst/>
                          <a:latin typeface="+mj-lt"/>
                          <a:ea typeface="Calibri" panose="020F0502020204030204" pitchFamily="34" charset="0"/>
                          <a:cs typeface="Arial" panose="020B0604020202020204" pitchFamily="34" charset="0"/>
                        </a:rPr>
                        <a:t>Parameter</a:t>
                      </a:r>
                      <a:endParaRPr lang="en-US" sz="3300" b="1" i="0" u="none" strike="noStrike" dirty="0">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0000"/>
                          </a:solidFill>
                          <a:effectLst/>
                          <a:latin typeface="+mj-lt"/>
                          <a:ea typeface="Calibri" panose="020F0502020204030204" pitchFamily="34" charset="0"/>
                          <a:cs typeface="Arial" panose="020B0604020202020204" pitchFamily="34" charset="0"/>
                        </a:rPr>
                        <a:t>E &lt; 200 keV</a:t>
                      </a:r>
                      <a:endParaRPr lang="en-US" sz="3300" b="1" i="0" u="none" strike="noStrike" dirty="0">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0000"/>
                          </a:solidFill>
                          <a:effectLst/>
                          <a:latin typeface="+mj-lt"/>
                          <a:ea typeface="Calibri" panose="020F0502020204030204" pitchFamily="34" charset="0"/>
                          <a:cs typeface="Arial" panose="020B0604020202020204" pitchFamily="34" charset="0"/>
                        </a:rPr>
                        <a:t>200 keV – 2 MeV</a:t>
                      </a:r>
                      <a:endParaRPr lang="en-US" sz="3300" b="1" i="0" u="none" strike="noStrike" dirty="0">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0000"/>
                          </a:solidFill>
                          <a:effectLst/>
                          <a:latin typeface="+mj-lt"/>
                          <a:ea typeface="Calibri" panose="020F0502020204030204" pitchFamily="34" charset="0"/>
                          <a:cs typeface="Arial" panose="020B0604020202020204" pitchFamily="34" charset="0"/>
                        </a:rPr>
                        <a:t>E &gt; 2 MeV</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780111"/>
                  </a:ext>
                </a:extLst>
              </a:tr>
              <a:tr h="574993">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0000"/>
                          </a:solidFill>
                          <a:effectLst/>
                          <a:latin typeface="+mj-lt"/>
                          <a:ea typeface="Calibri" panose="020F0502020204030204" pitchFamily="34" charset="0"/>
                          <a:cs typeface="Arial" panose="020B0604020202020204" pitchFamily="34" charset="0"/>
                        </a:rPr>
                        <a:t>3D Geometry</a:t>
                      </a:r>
                      <a:endParaRPr lang="en-US" sz="3300" b="1" i="0" u="none" strike="noStrike" dirty="0">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B050"/>
                          </a:solidFill>
                          <a:effectLst/>
                          <a:latin typeface="+mj-lt"/>
                          <a:ea typeface="Calibri" panose="020F0502020204030204" pitchFamily="34" charset="0"/>
                          <a:cs typeface="Arial" panose="020B0604020202020204" pitchFamily="34" charset="0"/>
                        </a:rPr>
                        <a:t>LOW</a:t>
                      </a:r>
                      <a:endParaRPr lang="en-US" sz="3300" b="1" i="0" u="none" strike="noStrike" dirty="0">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442415"/>
                  </a:ext>
                </a:extLst>
              </a:tr>
              <a:tr h="574993">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0000"/>
                          </a:solidFill>
                          <a:effectLst/>
                          <a:latin typeface="+mj-lt"/>
                          <a:ea typeface="Calibri" panose="020F0502020204030204" pitchFamily="34" charset="0"/>
                          <a:cs typeface="Arial" panose="020B0604020202020204" pitchFamily="34" charset="0"/>
                        </a:rPr>
                        <a:t>3D Source volume</a:t>
                      </a:r>
                      <a:endParaRPr lang="en-US" sz="3300" b="1" i="0" u="none" strike="noStrike" dirty="0">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FF0000"/>
                          </a:solidFill>
                          <a:effectLst/>
                          <a:latin typeface="+mj-lt"/>
                          <a:ea typeface="Calibri" panose="020F0502020204030204" pitchFamily="34" charset="0"/>
                          <a:cs typeface="Arial" panose="020B0604020202020204" pitchFamily="34" charset="0"/>
                        </a:rPr>
                        <a:t>HIGH</a:t>
                      </a:r>
                      <a:endParaRPr lang="en-US" sz="3300" b="1" i="0" u="none" strike="noStrike" dirty="0">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FF0000"/>
                          </a:solidFill>
                          <a:effectLst/>
                          <a:latin typeface="+mj-lt"/>
                          <a:ea typeface="Calibri" panose="020F0502020204030204" pitchFamily="34" charset="0"/>
                          <a:cs typeface="Arial" panose="020B0604020202020204" pitchFamily="34" charset="0"/>
                        </a:rPr>
                        <a:t>HIGH</a:t>
                      </a: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142034"/>
                  </a:ext>
                </a:extLst>
              </a:tr>
              <a:tr h="574993">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0000"/>
                          </a:solidFill>
                          <a:effectLst/>
                          <a:latin typeface="+mj-lt"/>
                          <a:ea typeface="Calibri" panose="020F0502020204030204" pitchFamily="34" charset="0"/>
                          <a:cs typeface="Arial" panose="020B0604020202020204" pitchFamily="34" charset="0"/>
                        </a:rPr>
                        <a:t>3D Source density</a:t>
                      </a:r>
                      <a:endParaRPr lang="en-US" sz="3300" b="1" i="0" u="none" strike="noStrike" dirty="0">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FF0000"/>
                          </a:solidFill>
                          <a:effectLst/>
                          <a:latin typeface="+mj-lt"/>
                          <a:ea typeface="Calibri" panose="020F0502020204030204" pitchFamily="34" charset="0"/>
                          <a:cs typeface="Arial" panose="020B0604020202020204" pitchFamily="34" charset="0"/>
                        </a:rPr>
                        <a:t>HIGH</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FF0000"/>
                          </a:solidFill>
                          <a:effectLst/>
                          <a:latin typeface="+mj-lt"/>
                          <a:ea typeface="Calibri" panose="020F0502020204030204" pitchFamily="34" charset="0"/>
                          <a:cs typeface="Arial" panose="020B0604020202020204" pitchFamily="34" charset="0"/>
                        </a:rPr>
                        <a:t>HIGH</a:t>
                      </a: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054840"/>
                  </a:ext>
                </a:extLst>
              </a:tr>
              <a:tr h="638489">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000000"/>
                          </a:solidFill>
                          <a:effectLst/>
                          <a:latin typeface="+mj-lt"/>
                          <a:ea typeface="Calibri" panose="020F0502020204030204" pitchFamily="34" charset="0"/>
                          <a:cs typeface="Arial" panose="020B0604020202020204" pitchFamily="34" charset="0"/>
                        </a:rPr>
                        <a:t>2D Source area</a:t>
                      </a:r>
                      <a:endParaRPr lang="en-US" sz="3300" b="1" i="0" u="none" strike="noStrike" dirty="0">
                        <a:effectLst/>
                        <a:latin typeface="+mj-lt"/>
                      </a:endParaRPr>
                    </a:p>
                    <a:p>
                      <a:pPr marL="0" marR="0" algn="ctr" rtl="0" eaLnBrk="1" fontAlgn="ctr" latinLnBrk="0" hangingPunct="1">
                        <a:lnSpc>
                          <a:spcPct val="107000"/>
                        </a:lnSpc>
                        <a:spcBef>
                          <a:spcPts val="0"/>
                        </a:spcBef>
                        <a:spcAft>
                          <a:spcPts val="0"/>
                        </a:spcAft>
                      </a:pPr>
                      <a:r>
                        <a:rPr lang="en-US" sz="1600" b="1" i="0" u="none" strike="noStrike" kern="1200" dirty="0">
                          <a:solidFill>
                            <a:srgbClr val="000000"/>
                          </a:solidFill>
                          <a:effectLst/>
                          <a:latin typeface="+mj-lt"/>
                          <a:ea typeface="Calibri" panose="020F0502020204030204" pitchFamily="34" charset="0"/>
                          <a:cs typeface="Arial" panose="020B0604020202020204" pitchFamily="34" charset="0"/>
                        </a:rPr>
                        <a:t>(relative to avg area)</a:t>
                      </a:r>
                      <a:endParaRPr lang="en-US" sz="3300" b="1" i="0" u="none" strike="noStrike" dirty="0">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169700"/>
                  </a:ext>
                </a:extLst>
              </a:tr>
              <a:tr h="574993">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0000"/>
                          </a:solidFill>
                          <a:effectLst/>
                          <a:latin typeface="+mj-lt"/>
                          <a:ea typeface="Calibri" panose="020F0502020204030204" pitchFamily="34" charset="0"/>
                          <a:cs typeface="Arial" panose="020B0604020202020204" pitchFamily="34" charset="0"/>
                        </a:rPr>
                        <a:t>Cover density</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382567"/>
                  </a:ext>
                </a:extLst>
              </a:tr>
              <a:tr h="574993">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0000"/>
                          </a:solidFill>
                          <a:effectLst/>
                          <a:latin typeface="+mj-lt"/>
                          <a:ea typeface="Calibri" panose="020F0502020204030204" pitchFamily="34" charset="0"/>
                          <a:cs typeface="Arial" panose="020B0604020202020204" pitchFamily="34" charset="0"/>
                        </a:rPr>
                        <a:t>Cover thickness</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FF0000"/>
                          </a:solidFill>
                          <a:effectLst/>
                          <a:latin typeface="+mj-lt"/>
                          <a:ea typeface="Calibri" panose="020F0502020204030204" pitchFamily="34" charset="0"/>
                          <a:cs typeface="Arial" panose="020B0604020202020204" pitchFamily="34" charset="0"/>
                        </a:rPr>
                        <a:t>HIGH</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166025"/>
                  </a:ext>
                </a:extLst>
              </a:tr>
              <a:tr h="574993">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0000"/>
                          </a:solidFill>
                          <a:effectLst/>
                          <a:latin typeface="+mj-lt"/>
                          <a:ea typeface="Calibri" panose="020F0502020204030204" pitchFamily="34" charset="0"/>
                          <a:cs typeface="Arial" panose="020B0604020202020204" pitchFamily="34" charset="0"/>
                        </a:rPr>
                        <a:t>Airgap thickness</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00B050"/>
                          </a:solidFill>
                          <a:effectLst/>
                          <a:latin typeface="+mj-lt"/>
                          <a:ea typeface="Calibri" panose="020F0502020204030204" pitchFamily="34" charset="0"/>
                          <a:cs typeface="Arial" panose="020B0604020202020204" pitchFamily="34" charset="0"/>
                        </a:rPr>
                        <a:t>LOW</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a:solidFill>
                            <a:srgbClr val="FFC000"/>
                          </a:solidFill>
                          <a:effectLst/>
                          <a:latin typeface="+mj-lt"/>
                          <a:ea typeface="Calibri" panose="020F0502020204030204" pitchFamily="34" charset="0"/>
                          <a:cs typeface="Arial" panose="020B0604020202020204" pitchFamily="34" charset="0"/>
                        </a:rPr>
                        <a:t>MODERATE</a:t>
                      </a:r>
                      <a:endParaRPr lang="en-US" sz="3300" b="1" i="0" u="none" strike="noStrike">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eaLnBrk="1" fontAlgn="ctr" latinLnBrk="0" hangingPunct="1">
                        <a:lnSpc>
                          <a:spcPct val="107000"/>
                        </a:lnSpc>
                        <a:spcBef>
                          <a:spcPts val="0"/>
                        </a:spcBef>
                        <a:spcAft>
                          <a:spcPts val="0"/>
                        </a:spcAft>
                      </a:pPr>
                      <a:r>
                        <a:rPr lang="en-US" sz="1600" b="1" i="0" u="none" strike="noStrike" kern="1200" dirty="0">
                          <a:solidFill>
                            <a:srgbClr val="FFC000"/>
                          </a:solidFill>
                          <a:effectLst/>
                          <a:latin typeface="+mj-lt"/>
                          <a:ea typeface="Calibri" panose="020F0502020204030204" pitchFamily="34" charset="0"/>
                          <a:cs typeface="Arial" panose="020B0604020202020204" pitchFamily="34" charset="0"/>
                        </a:rPr>
                        <a:t>MODERATE</a:t>
                      </a:r>
                      <a:endParaRPr lang="en-US" sz="3300" b="1" i="0" u="none" strike="noStrike" dirty="0">
                        <a:effectLst/>
                        <a:latin typeface="+mj-lt"/>
                      </a:endParaRPr>
                    </a:p>
                  </a:txBody>
                  <a:tcPr marL="60496" marR="60496" marT="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29174"/>
                  </a:ext>
                </a:extLst>
              </a:tr>
            </a:tbl>
          </a:graphicData>
        </a:graphic>
      </p:graphicFrame>
      <p:sp>
        <p:nvSpPr>
          <p:cNvPr id="5" name="Footer Placeholder 4">
            <a:extLst>
              <a:ext uri="{FF2B5EF4-FFF2-40B4-BE49-F238E27FC236}">
                <a16:creationId xmlns:a16="http://schemas.microsoft.com/office/drawing/2014/main" id="{389A9381-92FD-4353-A05E-EE8D6FC401A1}"/>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D238294C-D9C0-4D9D-9D2A-86E7E8DBF098}"/>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8" name="TextBox 7">
            <a:extLst>
              <a:ext uri="{FF2B5EF4-FFF2-40B4-BE49-F238E27FC236}">
                <a16:creationId xmlns:a16="http://schemas.microsoft.com/office/drawing/2014/main" id="{0BD9BC32-308E-493B-BEED-3A6D021A2BB2}"/>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17049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C93B-07A9-4814-A8DF-351BA2FF7ECF}"/>
              </a:ext>
            </a:extLst>
          </p:cNvPr>
          <p:cNvSpPr>
            <a:spLocks noGrp="1"/>
          </p:cNvSpPr>
          <p:nvPr>
            <p:ph type="title"/>
          </p:nvPr>
        </p:nvSpPr>
        <p:spPr/>
        <p:txBody>
          <a:bodyPr/>
          <a:lstStyle/>
          <a:p>
            <a:r>
              <a:rPr lang="en-US" dirty="0"/>
              <a:t>capabilities and limitations</a:t>
            </a:r>
          </a:p>
        </p:txBody>
      </p:sp>
      <p:sp>
        <p:nvSpPr>
          <p:cNvPr id="3" name="Content Placeholder 2">
            <a:extLst>
              <a:ext uri="{FF2B5EF4-FFF2-40B4-BE49-F238E27FC236}">
                <a16:creationId xmlns:a16="http://schemas.microsoft.com/office/drawing/2014/main" id="{63D9D35D-F55D-44BE-86D5-81A8542A3A02}"/>
              </a:ext>
            </a:extLst>
          </p:cNvPr>
          <p:cNvSpPr>
            <a:spLocks noGrp="1"/>
          </p:cNvSpPr>
          <p:nvPr>
            <p:ph idx="1"/>
          </p:nvPr>
        </p:nvSpPr>
        <p:spPr>
          <a:xfrm>
            <a:off x="581191" y="2247792"/>
            <a:ext cx="11029615" cy="3908052"/>
          </a:xfrm>
        </p:spPr>
        <p:txBody>
          <a:bodyPr anchor="t">
            <a:normAutofit/>
          </a:bodyPr>
          <a:lstStyle/>
          <a:p>
            <a:r>
              <a:rPr lang="en-US" sz="2000" dirty="0"/>
              <a:t>Calculates dose equivalent for photon, electron, and alpha radiation for more than 1200 radionuclides</a:t>
            </a:r>
          </a:p>
          <a:p>
            <a:pPr lvl="1"/>
            <a:r>
              <a:rPr lang="en-US" sz="1700" dirty="0"/>
              <a:t>uses either ICRP 38 or 107 decay data and accounts for decay products</a:t>
            </a:r>
          </a:p>
          <a:p>
            <a:r>
              <a:rPr lang="en-US" sz="2000" dirty="0"/>
              <a:t>Dose at depth can be averaged over an area from 0.01 cm</a:t>
            </a:r>
            <a:r>
              <a:rPr lang="en-US" sz="2000" baseline="30000" dirty="0"/>
              <a:t>2</a:t>
            </a:r>
            <a:r>
              <a:rPr lang="en-US" sz="2000" dirty="0"/>
              <a:t> to 100 cm</a:t>
            </a:r>
            <a:r>
              <a:rPr lang="en-US" sz="2000" baseline="30000" dirty="0"/>
              <a:t>2</a:t>
            </a:r>
          </a:p>
          <a:p>
            <a:r>
              <a:rPr lang="en-US" sz="2000" dirty="0"/>
              <a:t>Allows for an airgap of up to 20 cm between the source and the skin surface and for source covers</a:t>
            </a:r>
          </a:p>
          <a:p>
            <a:r>
              <a:rPr lang="en-US" sz="2000" dirty="0"/>
              <a:t>Source materials are defined by atomic number and density with geometries of:</a:t>
            </a:r>
          </a:p>
          <a:p>
            <a:pPr lvl="1"/>
            <a:r>
              <a:rPr lang="en-US" sz="1600" dirty="0"/>
              <a:t>point and disk sources</a:t>
            </a:r>
          </a:p>
          <a:p>
            <a:pPr lvl="1"/>
            <a:r>
              <a:rPr lang="en-US" sz="1600" dirty="0"/>
              <a:t>volumetric sources (i.e., spherical; cylindrical; slab; syringe)</a:t>
            </a:r>
          </a:p>
          <a:p>
            <a:r>
              <a:rPr lang="en-US" sz="1900" dirty="0"/>
              <a:t>GUI warns the user that an input value is out of range </a:t>
            </a:r>
            <a:r>
              <a:rPr lang="en-US" sz="1900" u="sng" dirty="0"/>
              <a:t>but continues with the calculation</a:t>
            </a:r>
            <a:r>
              <a:rPr lang="en-US" sz="1900" dirty="0"/>
              <a:t>!</a:t>
            </a:r>
          </a:p>
        </p:txBody>
      </p:sp>
      <p:sp>
        <p:nvSpPr>
          <p:cNvPr id="5" name="Footer Placeholder 4">
            <a:extLst>
              <a:ext uri="{FF2B5EF4-FFF2-40B4-BE49-F238E27FC236}">
                <a16:creationId xmlns:a16="http://schemas.microsoft.com/office/drawing/2014/main" id="{06F651B3-83DA-4D48-9227-9EA6BCC2A02C}"/>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04913FE-4572-4D30-B875-F85584374EA7}"/>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7" name="TextBox 6">
            <a:extLst>
              <a:ext uri="{FF2B5EF4-FFF2-40B4-BE49-F238E27FC236}">
                <a16:creationId xmlns:a16="http://schemas.microsoft.com/office/drawing/2014/main" id="{9AAC4594-F1D5-4473-97A2-B3E5C8A11FF3}"/>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232317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D53-22D9-4E05-BF1E-DCE93B183C1E}"/>
              </a:ext>
            </a:extLst>
          </p:cNvPr>
          <p:cNvSpPr>
            <a:spLocks noGrp="1"/>
          </p:cNvSpPr>
          <p:nvPr>
            <p:ph type="title"/>
          </p:nvPr>
        </p:nvSpPr>
        <p:spPr/>
        <p:txBody>
          <a:bodyPr/>
          <a:lstStyle/>
          <a:p>
            <a:r>
              <a:rPr lang="en-US" dirty="0"/>
              <a:t>EXAMPLE 1:  C</a:t>
            </a:r>
            <a:r>
              <a:rPr lang="en-US" cap="none" dirty="0"/>
              <a:t>o</a:t>
            </a:r>
            <a:r>
              <a:rPr lang="en-US" dirty="0"/>
              <a:t>-60 hot particle</a:t>
            </a:r>
          </a:p>
        </p:txBody>
      </p:sp>
      <p:sp>
        <p:nvSpPr>
          <p:cNvPr id="3" name="Content Placeholder 2">
            <a:extLst>
              <a:ext uri="{FF2B5EF4-FFF2-40B4-BE49-F238E27FC236}">
                <a16:creationId xmlns:a16="http://schemas.microsoft.com/office/drawing/2014/main" id="{FD481C3A-1C31-4127-BC44-AA63F3A81F32}"/>
              </a:ext>
            </a:extLst>
          </p:cNvPr>
          <p:cNvSpPr>
            <a:spLocks noGrp="1"/>
          </p:cNvSpPr>
          <p:nvPr>
            <p:ph idx="1"/>
          </p:nvPr>
        </p:nvSpPr>
        <p:spPr>
          <a:xfrm>
            <a:off x="581192" y="2435550"/>
            <a:ext cx="11029615" cy="3539799"/>
          </a:xfrm>
        </p:spPr>
        <p:txBody>
          <a:bodyPr anchor="t">
            <a:normAutofit/>
          </a:bodyPr>
          <a:lstStyle/>
          <a:p>
            <a:r>
              <a:rPr lang="en-US" sz="2400" dirty="0"/>
              <a:t>A 1 µCi “speck” of Co-60 (activated metal) is found on a worker’s arm</a:t>
            </a:r>
          </a:p>
          <a:p>
            <a:r>
              <a:rPr lang="en-US" sz="2400" dirty="0"/>
              <a:t>Thought to be on the arm for the past hour</a:t>
            </a:r>
          </a:p>
          <a:p>
            <a:r>
              <a:rPr lang="en-US" sz="2400" dirty="0"/>
              <a:t>Using ICRP 107 decay data with Z</a:t>
            </a:r>
            <a:r>
              <a:rPr lang="en-US" sz="2400" baseline="-25000" dirty="0"/>
              <a:t>eff</a:t>
            </a:r>
            <a:r>
              <a:rPr lang="en-US" sz="2400" dirty="0"/>
              <a:t> of 27</a:t>
            </a:r>
          </a:p>
          <a:p>
            <a:r>
              <a:rPr lang="en-US" sz="2400" dirty="0"/>
              <a:t>No air gap and no cover material</a:t>
            </a:r>
          </a:p>
          <a:p>
            <a:r>
              <a:rPr lang="en-US" sz="2400" dirty="0"/>
              <a:t>Estimate the </a:t>
            </a:r>
            <a:r>
              <a:rPr lang="en-US" sz="2400" dirty="0" err="1"/>
              <a:t>SDE</a:t>
            </a:r>
            <a:r>
              <a:rPr lang="en-US" sz="2400" dirty="0"/>
              <a:t> to a 10 cm</a:t>
            </a:r>
            <a:r>
              <a:rPr lang="en-US" sz="2400" baseline="30000" dirty="0"/>
              <a:t>2</a:t>
            </a:r>
            <a:r>
              <a:rPr lang="en-US" sz="2400" dirty="0"/>
              <a:t> averaging area at a depth of 7 mg/cm</a:t>
            </a:r>
            <a:r>
              <a:rPr lang="en-US" sz="2400" baseline="30000" dirty="0"/>
              <a:t>2</a:t>
            </a:r>
          </a:p>
        </p:txBody>
      </p:sp>
      <p:sp>
        <p:nvSpPr>
          <p:cNvPr id="5" name="Footer Placeholder 4">
            <a:extLst>
              <a:ext uri="{FF2B5EF4-FFF2-40B4-BE49-F238E27FC236}">
                <a16:creationId xmlns:a16="http://schemas.microsoft.com/office/drawing/2014/main" id="{EAACB0C1-FE65-456D-B3B6-EC2E219F58BE}"/>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C24CF410-6E62-411B-9E77-3EBDF7094C66}"/>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7" name="TextBox 6">
            <a:extLst>
              <a:ext uri="{FF2B5EF4-FFF2-40B4-BE49-F238E27FC236}">
                <a16:creationId xmlns:a16="http://schemas.microsoft.com/office/drawing/2014/main" id="{8407D8D8-2F3A-493D-840C-15A1AF85E50E}"/>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2689182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8A4B7F-AF4B-4F94-AF52-08E19FEB0C37}"/>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F4AF419B-18BF-445E-A297-A138692D86F8}"/>
              </a:ext>
            </a:extLst>
          </p:cNvPr>
          <p:cNvSpPr>
            <a:spLocks noGrp="1"/>
          </p:cNvSpPr>
          <p:nvPr>
            <p:ph type="sldNum" sz="quarter" idx="12"/>
          </p:nvPr>
        </p:nvSpPr>
        <p:spPr/>
        <p:txBody>
          <a:bodyPr/>
          <a:lstStyle/>
          <a:p>
            <a:fld id="{3A98EE3D-8CD1-4C3F-BD1C-C98C9596463C}" type="slidenum">
              <a:rPr lang="en-US" smtClean="0"/>
              <a:t>24</a:t>
            </a:fld>
            <a:endParaRPr lang="en-US" dirty="0"/>
          </a:p>
        </p:txBody>
      </p:sp>
      <p:pic>
        <p:nvPicPr>
          <p:cNvPr id="8" name="Picture 7">
            <a:extLst>
              <a:ext uri="{FF2B5EF4-FFF2-40B4-BE49-F238E27FC236}">
                <a16:creationId xmlns:a16="http://schemas.microsoft.com/office/drawing/2014/main" id="{954CA0FB-97D9-4C82-9984-5AE32A98889C}"/>
              </a:ext>
            </a:extLst>
          </p:cNvPr>
          <p:cNvPicPr>
            <a:picLocks noChangeAspect="1"/>
          </p:cNvPicPr>
          <p:nvPr/>
        </p:nvPicPr>
        <p:blipFill>
          <a:blip r:embed="rId2"/>
          <a:stretch>
            <a:fillRect/>
          </a:stretch>
        </p:blipFill>
        <p:spPr>
          <a:xfrm>
            <a:off x="2622812" y="1011556"/>
            <a:ext cx="6946375" cy="5412358"/>
          </a:xfrm>
          <a:prstGeom prst="rect">
            <a:avLst/>
          </a:prstGeom>
        </p:spPr>
      </p:pic>
      <p:sp>
        <p:nvSpPr>
          <p:cNvPr id="11" name="Oval 10">
            <a:extLst>
              <a:ext uri="{FF2B5EF4-FFF2-40B4-BE49-F238E27FC236}">
                <a16:creationId xmlns:a16="http://schemas.microsoft.com/office/drawing/2014/main" id="{5D73228E-A361-4625-9CAF-853D7DA5D027}"/>
              </a:ext>
            </a:extLst>
          </p:cNvPr>
          <p:cNvSpPr/>
          <p:nvPr/>
        </p:nvSpPr>
        <p:spPr>
          <a:xfrm>
            <a:off x="8009545" y="4424831"/>
            <a:ext cx="989176" cy="46336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827BDF7-9082-4456-B96F-B4B00FB89A6D}"/>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164290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8A4B7F-AF4B-4F94-AF52-08E19FEB0C37}"/>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F4AF419B-18BF-445E-A297-A138692D86F8}"/>
              </a:ext>
            </a:extLst>
          </p:cNvPr>
          <p:cNvSpPr>
            <a:spLocks noGrp="1"/>
          </p:cNvSpPr>
          <p:nvPr>
            <p:ph type="sldNum" sz="quarter" idx="12"/>
          </p:nvPr>
        </p:nvSpPr>
        <p:spPr/>
        <p:txBody>
          <a:bodyPr/>
          <a:lstStyle/>
          <a:p>
            <a:fld id="{3A98EE3D-8CD1-4C3F-BD1C-C98C9596463C}" type="slidenum">
              <a:rPr lang="en-US" smtClean="0"/>
              <a:t>25</a:t>
            </a:fld>
            <a:endParaRPr lang="en-US" dirty="0"/>
          </a:p>
        </p:txBody>
      </p:sp>
      <p:pic>
        <p:nvPicPr>
          <p:cNvPr id="7" name="Picture 6">
            <a:extLst>
              <a:ext uri="{FF2B5EF4-FFF2-40B4-BE49-F238E27FC236}">
                <a16:creationId xmlns:a16="http://schemas.microsoft.com/office/drawing/2014/main" id="{911CFD24-D60F-4849-8834-0307F0D7A6DB}"/>
              </a:ext>
            </a:extLst>
          </p:cNvPr>
          <p:cNvPicPr>
            <a:picLocks noChangeAspect="1"/>
          </p:cNvPicPr>
          <p:nvPr/>
        </p:nvPicPr>
        <p:blipFill>
          <a:blip r:embed="rId2"/>
          <a:stretch>
            <a:fillRect/>
          </a:stretch>
        </p:blipFill>
        <p:spPr>
          <a:xfrm>
            <a:off x="1046781" y="1098594"/>
            <a:ext cx="8105374" cy="4934278"/>
          </a:xfrm>
          <a:prstGeom prst="rect">
            <a:avLst/>
          </a:prstGeom>
        </p:spPr>
      </p:pic>
      <p:grpSp>
        <p:nvGrpSpPr>
          <p:cNvPr id="14" name="Group 13">
            <a:extLst>
              <a:ext uri="{FF2B5EF4-FFF2-40B4-BE49-F238E27FC236}">
                <a16:creationId xmlns:a16="http://schemas.microsoft.com/office/drawing/2014/main" id="{49E66F21-7BFF-4FAD-9D8B-78C67BAB10AC}"/>
              </a:ext>
            </a:extLst>
          </p:cNvPr>
          <p:cNvGrpSpPr/>
          <p:nvPr/>
        </p:nvGrpSpPr>
        <p:grpSpPr>
          <a:xfrm>
            <a:off x="2230808" y="1098594"/>
            <a:ext cx="8105374" cy="4934278"/>
            <a:chOff x="2230808" y="1098594"/>
            <a:chExt cx="8105374" cy="4934278"/>
          </a:xfrm>
        </p:grpSpPr>
        <p:pic>
          <p:nvPicPr>
            <p:cNvPr id="8" name="Picture 7">
              <a:extLst>
                <a:ext uri="{FF2B5EF4-FFF2-40B4-BE49-F238E27FC236}">
                  <a16:creationId xmlns:a16="http://schemas.microsoft.com/office/drawing/2014/main" id="{F7351223-AB2F-4862-84EF-3568FF2FE32C}"/>
                </a:ext>
              </a:extLst>
            </p:cNvPr>
            <p:cNvPicPr>
              <a:picLocks noChangeAspect="1"/>
            </p:cNvPicPr>
            <p:nvPr/>
          </p:nvPicPr>
          <p:blipFill>
            <a:blip r:embed="rId3"/>
            <a:stretch>
              <a:fillRect/>
            </a:stretch>
          </p:blipFill>
          <p:spPr>
            <a:xfrm>
              <a:off x="2230808" y="1098594"/>
              <a:ext cx="8105374" cy="4934278"/>
            </a:xfrm>
            <a:prstGeom prst="rect">
              <a:avLst/>
            </a:prstGeom>
          </p:spPr>
        </p:pic>
        <p:sp>
          <p:nvSpPr>
            <p:cNvPr id="13" name="TextBox 12">
              <a:extLst>
                <a:ext uri="{FF2B5EF4-FFF2-40B4-BE49-F238E27FC236}">
                  <a16:creationId xmlns:a16="http://schemas.microsoft.com/office/drawing/2014/main" id="{4E70A6A3-2F08-4111-A206-06704093F2DA}"/>
                </a:ext>
              </a:extLst>
            </p:cNvPr>
            <p:cNvSpPr txBox="1"/>
            <p:nvPr/>
          </p:nvSpPr>
          <p:spPr>
            <a:xfrm>
              <a:off x="3982341" y="1738094"/>
              <a:ext cx="1045479" cy="369332"/>
            </a:xfrm>
            <a:prstGeom prst="rect">
              <a:avLst/>
            </a:prstGeom>
            <a:noFill/>
          </p:spPr>
          <p:txBody>
            <a:bodyPr wrap="none" rtlCol="0">
              <a:spAutoFit/>
            </a:bodyPr>
            <a:lstStyle/>
            <a:p>
              <a:r>
                <a:rPr lang="en-US" dirty="0">
                  <a:solidFill>
                    <a:srgbClr val="DC4405"/>
                  </a:solidFill>
                </a:rPr>
                <a:t>1 micron</a:t>
              </a:r>
            </a:p>
          </p:txBody>
        </p:sp>
      </p:grpSp>
      <p:grpSp>
        <p:nvGrpSpPr>
          <p:cNvPr id="16" name="Group 15">
            <a:extLst>
              <a:ext uri="{FF2B5EF4-FFF2-40B4-BE49-F238E27FC236}">
                <a16:creationId xmlns:a16="http://schemas.microsoft.com/office/drawing/2014/main" id="{728E9C1E-2828-439E-BCA8-68EDFA35E403}"/>
              </a:ext>
            </a:extLst>
          </p:cNvPr>
          <p:cNvGrpSpPr/>
          <p:nvPr/>
        </p:nvGrpSpPr>
        <p:grpSpPr>
          <a:xfrm>
            <a:off x="3573545" y="1098594"/>
            <a:ext cx="8105374" cy="4934278"/>
            <a:chOff x="3461403" y="1098594"/>
            <a:chExt cx="8105374" cy="4934278"/>
          </a:xfrm>
        </p:grpSpPr>
        <p:pic>
          <p:nvPicPr>
            <p:cNvPr id="12" name="Picture 11">
              <a:extLst>
                <a:ext uri="{FF2B5EF4-FFF2-40B4-BE49-F238E27FC236}">
                  <a16:creationId xmlns:a16="http://schemas.microsoft.com/office/drawing/2014/main" id="{D79910CB-F17D-4AB5-8D95-6391D27B80C2}"/>
                </a:ext>
              </a:extLst>
            </p:cNvPr>
            <p:cNvPicPr>
              <a:picLocks noChangeAspect="1"/>
            </p:cNvPicPr>
            <p:nvPr/>
          </p:nvPicPr>
          <p:blipFill>
            <a:blip r:embed="rId4"/>
            <a:stretch>
              <a:fillRect/>
            </a:stretch>
          </p:blipFill>
          <p:spPr>
            <a:xfrm>
              <a:off x="3461403" y="1098594"/>
              <a:ext cx="8105374" cy="4934278"/>
            </a:xfrm>
            <a:prstGeom prst="rect">
              <a:avLst/>
            </a:prstGeom>
          </p:spPr>
        </p:pic>
        <p:sp>
          <p:nvSpPr>
            <p:cNvPr id="15" name="TextBox 14">
              <a:extLst>
                <a:ext uri="{FF2B5EF4-FFF2-40B4-BE49-F238E27FC236}">
                  <a16:creationId xmlns:a16="http://schemas.microsoft.com/office/drawing/2014/main" id="{0530B46D-FB4A-45CF-84BE-B328391B6AFB}"/>
                </a:ext>
              </a:extLst>
            </p:cNvPr>
            <p:cNvSpPr txBox="1"/>
            <p:nvPr/>
          </p:nvSpPr>
          <p:spPr>
            <a:xfrm>
              <a:off x="4466335" y="2129136"/>
              <a:ext cx="1283365" cy="369332"/>
            </a:xfrm>
            <a:prstGeom prst="rect">
              <a:avLst/>
            </a:prstGeom>
            <a:noFill/>
          </p:spPr>
          <p:txBody>
            <a:bodyPr wrap="none" rtlCol="0">
              <a:spAutoFit/>
            </a:bodyPr>
            <a:lstStyle/>
            <a:p>
              <a:r>
                <a:rPr lang="en-US" dirty="0">
                  <a:solidFill>
                    <a:srgbClr val="DC4405"/>
                  </a:solidFill>
                </a:rPr>
                <a:t>70 microns</a:t>
              </a:r>
            </a:p>
          </p:txBody>
        </p:sp>
      </p:grpSp>
      <p:sp>
        <p:nvSpPr>
          <p:cNvPr id="17" name="TextBox 16">
            <a:extLst>
              <a:ext uri="{FF2B5EF4-FFF2-40B4-BE49-F238E27FC236}">
                <a16:creationId xmlns:a16="http://schemas.microsoft.com/office/drawing/2014/main" id="{02085726-6632-4040-BD48-F6F23C7A0919}"/>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228564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8A4B7F-AF4B-4F94-AF52-08E19FEB0C37}"/>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F4AF419B-18BF-445E-A297-A138692D86F8}"/>
              </a:ext>
            </a:extLst>
          </p:cNvPr>
          <p:cNvSpPr>
            <a:spLocks noGrp="1"/>
          </p:cNvSpPr>
          <p:nvPr>
            <p:ph type="sldNum" sz="quarter" idx="12"/>
          </p:nvPr>
        </p:nvSpPr>
        <p:spPr/>
        <p:txBody>
          <a:bodyPr/>
          <a:lstStyle/>
          <a:p>
            <a:fld id="{3A98EE3D-8CD1-4C3F-BD1C-C98C9596463C}" type="slidenum">
              <a:rPr lang="en-US" smtClean="0"/>
              <a:t>26</a:t>
            </a:fld>
            <a:endParaRPr lang="en-US" dirty="0"/>
          </a:p>
        </p:txBody>
      </p:sp>
      <p:pic>
        <p:nvPicPr>
          <p:cNvPr id="7" name="Picture 6">
            <a:extLst>
              <a:ext uri="{FF2B5EF4-FFF2-40B4-BE49-F238E27FC236}">
                <a16:creationId xmlns:a16="http://schemas.microsoft.com/office/drawing/2014/main" id="{5FA34477-A49C-4D2D-9F07-191E2352ED89}"/>
              </a:ext>
            </a:extLst>
          </p:cNvPr>
          <p:cNvPicPr>
            <a:picLocks noChangeAspect="1"/>
          </p:cNvPicPr>
          <p:nvPr/>
        </p:nvPicPr>
        <p:blipFill rotWithShape="1">
          <a:blip r:embed="rId2"/>
          <a:srcRect r="36712" b="42350"/>
          <a:stretch/>
        </p:blipFill>
        <p:spPr>
          <a:xfrm>
            <a:off x="1665626" y="850836"/>
            <a:ext cx="7783174" cy="5524052"/>
          </a:xfrm>
          <a:prstGeom prst="rect">
            <a:avLst/>
          </a:prstGeom>
          <a:ln>
            <a:noFill/>
          </a:ln>
          <a:effectLst>
            <a:outerShdw blurRad="292100" dist="139700" dir="2700000" algn="tl" rotWithShape="0">
              <a:srgbClr val="333333">
                <a:alpha val="65000"/>
              </a:srgbClr>
            </a:outerShdw>
          </a:effectLst>
        </p:spPr>
      </p:pic>
      <p:cxnSp>
        <p:nvCxnSpPr>
          <p:cNvPr id="3" name="Straight Arrow Connector 2">
            <a:extLst>
              <a:ext uri="{FF2B5EF4-FFF2-40B4-BE49-F238E27FC236}">
                <a16:creationId xmlns:a16="http://schemas.microsoft.com/office/drawing/2014/main" id="{54091850-E5C0-47FF-BE11-8FC0AF42ADEB}"/>
              </a:ext>
            </a:extLst>
          </p:cNvPr>
          <p:cNvCxnSpPr/>
          <p:nvPr/>
        </p:nvCxnSpPr>
        <p:spPr>
          <a:xfrm>
            <a:off x="980900" y="2418460"/>
            <a:ext cx="870867" cy="0"/>
          </a:xfrm>
          <a:prstGeom prst="straightConnector1">
            <a:avLst/>
          </a:prstGeom>
          <a:ln w="38100">
            <a:solidFill>
              <a:srgbClr val="DC4405"/>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48A0A1D-26D0-43BC-B902-8539486CB1E9}"/>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304876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5D6F531-1C63-4868-8D57-20E5B9C581CA}"/>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860AADA1-7265-41B5-9A20-16E0E51B049B}"/>
              </a:ext>
            </a:extLst>
          </p:cNvPr>
          <p:cNvSpPr>
            <a:spLocks noGrp="1"/>
          </p:cNvSpPr>
          <p:nvPr>
            <p:ph type="sldNum" sz="quarter" idx="12"/>
          </p:nvPr>
        </p:nvSpPr>
        <p:spPr/>
        <p:txBody>
          <a:bodyPr/>
          <a:lstStyle/>
          <a:p>
            <a:fld id="{3A98EE3D-8CD1-4C3F-BD1C-C98C9596463C}" type="slidenum">
              <a:rPr lang="en-US" smtClean="0"/>
              <a:t>27</a:t>
            </a:fld>
            <a:endParaRPr lang="en-US" dirty="0"/>
          </a:p>
        </p:txBody>
      </p:sp>
      <p:pic>
        <p:nvPicPr>
          <p:cNvPr id="15" name="Picture 14">
            <a:extLst>
              <a:ext uri="{FF2B5EF4-FFF2-40B4-BE49-F238E27FC236}">
                <a16:creationId xmlns:a16="http://schemas.microsoft.com/office/drawing/2014/main" id="{8E70C4E1-24C5-422B-897D-F479F93528EB}"/>
              </a:ext>
            </a:extLst>
          </p:cNvPr>
          <p:cNvPicPr>
            <a:picLocks noChangeAspect="1"/>
          </p:cNvPicPr>
          <p:nvPr/>
        </p:nvPicPr>
        <p:blipFill rotWithShape="1">
          <a:blip r:embed="rId2"/>
          <a:srcRect r="57184" b="18255"/>
          <a:stretch/>
        </p:blipFill>
        <p:spPr>
          <a:xfrm>
            <a:off x="1378487" y="767860"/>
            <a:ext cx="4273829" cy="560604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DC776FF0-616A-464C-9FEA-7DDA2E9F0D3A}"/>
              </a:ext>
            </a:extLst>
          </p:cNvPr>
          <p:cNvPicPr>
            <a:picLocks noChangeAspect="1"/>
          </p:cNvPicPr>
          <p:nvPr/>
        </p:nvPicPr>
        <p:blipFill rotWithShape="1">
          <a:blip r:embed="rId3"/>
          <a:srcRect t="26551" r="57184" b="6409"/>
          <a:stretch/>
        </p:blipFill>
        <p:spPr>
          <a:xfrm>
            <a:off x="6176922" y="1333143"/>
            <a:ext cx="4273828" cy="459763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F66882C-B046-49DA-8D8A-8A5B60E43418}"/>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1379426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8A4B7F-AF4B-4F94-AF52-08E19FEB0C37}"/>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F4AF419B-18BF-445E-A297-A138692D86F8}"/>
              </a:ext>
            </a:extLst>
          </p:cNvPr>
          <p:cNvSpPr>
            <a:spLocks noGrp="1"/>
          </p:cNvSpPr>
          <p:nvPr>
            <p:ph type="sldNum" sz="quarter" idx="12"/>
          </p:nvPr>
        </p:nvSpPr>
        <p:spPr/>
        <p:txBody>
          <a:bodyPr/>
          <a:lstStyle/>
          <a:p>
            <a:fld id="{3A98EE3D-8CD1-4C3F-BD1C-C98C9596463C}" type="slidenum">
              <a:rPr lang="en-US" smtClean="0"/>
              <a:t>28</a:t>
            </a:fld>
            <a:endParaRPr lang="en-US" dirty="0"/>
          </a:p>
        </p:txBody>
      </p:sp>
      <p:pic>
        <p:nvPicPr>
          <p:cNvPr id="7" name="Picture 6">
            <a:extLst>
              <a:ext uri="{FF2B5EF4-FFF2-40B4-BE49-F238E27FC236}">
                <a16:creationId xmlns:a16="http://schemas.microsoft.com/office/drawing/2014/main" id="{F98A652F-2E09-4280-AC9E-0E608A2FC4AE}"/>
              </a:ext>
            </a:extLst>
          </p:cNvPr>
          <p:cNvPicPr>
            <a:picLocks noChangeAspect="1"/>
          </p:cNvPicPr>
          <p:nvPr/>
        </p:nvPicPr>
        <p:blipFill>
          <a:blip r:embed="rId2"/>
          <a:stretch>
            <a:fillRect/>
          </a:stretch>
        </p:blipFill>
        <p:spPr>
          <a:xfrm>
            <a:off x="2637242" y="1034042"/>
            <a:ext cx="6917515" cy="5389872"/>
          </a:xfrm>
          <a:prstGeom prst="rect">
            <a:avLst/>
          </a:prstGeom>
        </p:spPr>
      </p:pic>
      <p:sp>
        <p:nvSpPr>
          <p:cNvPr id="11" name="Oval 10">
            <a:extLst>
              <a:ext uri="{FF2B5EF4-FFF2-40B4-BE49-F238E27FC236}">
                <a16:creationId xmlns:a16="http://schemas.microsoft.com/office/drawing/2014/main" id="{5D73228E-A361-4625-9CAF-853D7DA5D027}"/>
              </a:ext>
            </a:extLst>
          </p:cNvPr>
          <p:cNvSpPr/>
          <p:nvPr/>
        </p:nvSpPr>
        <p:spPr>
          <a:xfrm>
            <a:off x="2637242" y="4428859"/>
            <a:ext cx="967458" cy="467882"/>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9D3B66-8B65-4043-94C7-368BCDBDEDEB}"/>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205907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F8DBA0C-F870-450F-BFD5-DAFAA4F8741F}"/>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53E473AD-7F8C-4D84-85E0-5AD016E5D7AA}"/>
              </a:ext>
            </a:extLst>
          </p:cNvPr>
          <p:cNvSpPr>
            <a:spLocks noGrp="1"/>
          </p:cNvSpPr>
          <p:nvPr>
            <p:ph type="sldNum" sz="quarter" idx="12"/>
          </p:nvPr>
        </p:nvSpPr>
        <p:spPr/>
        <p:txBody>
          <a:bodyPr/>
          <a:lstStyle/>
          <a:p>
            <a:fld id="{3A98EE3D-8CD1-4C3F-BD1C-C98C9596463C}" type="slidenum">
              <a:rPr lang="en-US" smtClean="0"/>
              <a:t>29</a:t>
            </a:fld>
            <a:endParaRPr lang="en-US" dirty="0"/>
          </a:p>
        </p:txBody>
      </p:sp>
      <p:pic>
        <p:nvPicPr>
          <p:cNvPr id="3" name="Picture 2">
            <a:extLst>
              <a:ext uri="{FF2B5EF4-FFF2-40B4-BE49-F238E27FC236}">
                <a16:creationId xmlns:a16="http://schemas.microsoft.com/office/drawing/2014/main" id="{B7B751B3-1319-442D-BD67-D5780B4AD6B5}"/>
              </a:ext>
            </a:extLst>
          </p:cNvPr>
          <p:cNvPicPr>
            <a:picLocks noChangeAspect="1"/>
          </p:cNvPicPr>
          <p:nvPr/>
        </p:nvPicPr>
        <p:blipFill>
          <a:blip r:embed="rId2"/>
          <a:stretch>
            <a:fillRect/>
          </a:stretch>
        </p:blipFill>
        <p:spPr>
          <a:xfrm>
            <a:off x="1236459" y="1129794"/>
            <a:ext cx="4049632" cy="5294120"/>
          </a:xfrm>
          <a:prstGeom prst="rect">
            <a:avLst/>
          </a:prstGeom>
        </p:spPr>
      </p:pic>
      <p:sp>
        <p:nvSpPr>
          <p:cNvPr id="11" name="Oval 10">
            <a:extLst>
              <a:ext uri="{FF2B5EF4-FFF2-40B4-BE49-F238E27FC236}">
                <a16:creationId xmlns:a16="http://schemas.microsoft.com/office/drawing/2014/main" id="{B934AEB0-497A-4384-AA1C-0B2CE1F0FD6D}"/>
              </a:ext>
            </a:extLst>
          </p:cNvPr>
          <p:cNvSpPr/>
          <p:nvPr/>
        </p:nvSpPr>
        <p:spPr>
          <a:xfrm>
            <a:off x="1111852" y="2614954"/>
            <a:ext cx="1597165" cy="45298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58E3DAA-1F3D-4FF9-B1EE-3748C7124035}"/>
              </a:ext>
            </a:extLst>
          </p:cNvPr>
          <p:cNvPicPr>
            <a:picLocks noChangeAspect="1"/>
          </p:cNvPicPr>
          <p:nvPr/>
        </p:nvPicPr>
        <p:blipFill>
          <a:blip r:embed="rId3"/>
          <a:stretch>
            <a:fillRect/>
          </a:stretch>
        </p:blipFill>
        <p:spPr>
          <a:xfrm>
            <a:off x="5947907" y="1129794"/>
            <a:ext cx="5001087" cy="5294120"/>
          </a:xfrm>
          <a:prstGeom prst="rect">
            <a:avLst/>
          </a:prstGeom>
        </p:spPr>
      </p:pic>
      <p:sp>
        <p:nvSpPr>
          <p:cNvPr id="7" name="TextBox 6">
            <a:extLst>
              <a:ext uri="{FF2B5EF4-FFF2-40B4-BE49-F238E27FC236}">
                <a16:creationId xmlns:a16="http://schemas.microsoft.com/office/drawing/2014/main" id="{BA7CA698-2D17-4DDF-9A8A-058FBC9E3EB8}"/>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327064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5658-5E5C-42C9-9967-D16044061071}"/>
              </a:ext>
            </a:extLst>
          </p:cNvPr>
          <p:cNvSpPr>
            <a:spLocks noGrp="1"/>
          </p:cNvSpPr>
          <p:nvPr>
            <p:ph type="title"/>
          </p:nvPr>
        </p:nvSpPr>
        <p:spPr/>
        <p:txBody>
          <a:bodyPr/>
          <a:lstStyle/>
          <a:p>
            <a:r>
              <a:rPr lang="en-US" dirty="0"/>
              <a:t>Classic </a:t>
            </a:r>
            <a:r>
              <a:rPr lang="en-US" dirty="0" err="1"/>
              <a:t>Varskin</a:t>
            </a:r>
            <a:r>
              <a:rPr lang="en-US" dirty="0"/>
              <a:t> to </a:t>
            </a:r>
            <a:r>
              <a:rPr lang="en-US" dirty="0" err="1"/>
              <a:t>varskin</a:t>
            </a:r>
            <a:r>
              <a:rPr lang="en-US" dirty="0"/>
              <a:t>+</a:t>
            </a:r>
          </a:p>
        </p:txBody>
      </p:sp>
      <p:sp>
        <p:nvSpPr>
          <p:cNvPr id="3" name="Content Placeholder 2">
            <a:extLst>
              <a:ext uri="{FF2B5EF4-FFF2-40B4-BE49-F238E27FC236}">
                <a16:creationId xmlns:a16="http://schemas.microsoft.com/office/drawing/2014/main" id="{2D76A6D7-CC07-4E37-8404-AC466D3150FF}"/>
              </a:ext>
            </a:extLst>
          </p:cNvPr>
          <p:cNvSpPr>
            <a:spLocks noGrp="1"/>
          </p:cNvSpPr>
          <p:nvPr>
            <p:ph idx="1"/>
          </p:nvPr>
        </p:nvSpPr>
        <p:spPr>
          <a:xfrm>
            <a:off x="581192" y="2107698"/>
            <a:ext cx="11029615" cy="3865812"/>
          </a:xfrm>
        </p:spPr>
        <p:txBody>
          <a:bodyPr anchor="t">
            <a:normAutofit/>
          </a:bodyPr>
          <a:lstStyle/>
          <a:p>
            <a:r>
              <a:rPr lang="en-US" sz="2000" dirty="0"/>
              <a:t>VARSKIN (1987)</a:t>
            </a:r>
          </a:p>
          <a:p>
            <a:pPr lvl="1"/>
            <a:r>
              <a:rPr lang="en-US" sz="1700" dirty="0"/>
              <a:t>originally designed to calculate radiation dose around a hot-particle point source in water from </a:t>
            </a:r>
            <a:r>
              <a:rPr lang="en-US" sz="1700" u="sng" dirty="0"/>
              <a:t>beta emitters</a:t>
            </a:r>
            <a:r>
              <a:rPr lang="en-US" sz="1700" dirty="0"/>
              <a:t>; point and disk sources</a:t>
            </a:r>
          </a:p>
          <a:p>
            <a:r>
              <a:rPr lang="en-US" sz="2000" dirty="0"/>
              <a:t>SADDE (1989)</a:t>
            </a:r>
          </a:p>
          <a:p>
            <a:pPr lvl="1"/>
            <a:r>
              <a:rPr lang="en-US" sz="1700" dirty="0"/>
              <a:t>new calculation of </a:t>
            </a:r>
            <a:r>
              <a:rPr lang="en-US" sz="1700" u="sng" dirty="0"/>
              <a:t>scaled absorbed dose distributions</a:t>
            </a:r>
            <a:r>
              <a:rPr lang="en-US" sz="1700" dirty="0"/>
              <a:t> for betas emitted by nuclides that are not listed in the MIRD No. 7 publication</a:t>
            </a:r>
          </a:p>
          <a:p>
            <a:r>
              <a:rPr lang="en-US" sz="2000" dirty="0"/>
              <a:t>VARSKIN Mod 2 (1992)</a:t>
            </a:r>
          </a:p>
          <a:p>
            <a:pPr lvl="1"/>
            <a:r>
              <a:rPr lang="en-US" sz="1700" dirty="0"/>
              <a:t>new routine to calculate scaled absorbed dose distributions for more nuclides and mixtures thereof; includes volumetric sources, layers of protective clothing, and a basic gamma dose estimator; backscatter correction applied; conversion and Auger electrons now considered along with beta emissions</a:t>
            </a:r>
          </a:p>
        </p:txBody>
      </p:sp>
      <p:sp>
        <p:nvSpPr>
          <p:cNvPr id="5" name="Footer Placeholder 4">
            <a:extLst>
              <a:ext uri="{FF2B5EF4-FFF2-40B4-BE49-F238E27FC236}">
                <a16:creationId xmlns:a16="http://schemas.microsoft.com/office/drawing/2014/main" id="{94BC4CCC-C084-419C-A5AB-F5E84434FB16}"/>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777A17E7-C4E8-497C-8362-CC7C1439AFB9}"/>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1065191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8A4B7F-AF4B-4F94-AF52-08E19FEB0C37}"/>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F4AF419B-18BF-445E-A297-A138692D86F8}"/>
              </a:ext>
            </a:extLst>
          </p:cNvPr>
          <p:cNvSpPr>
            <a:spLocks noGrp="1"/>
          </p:cNvSpPr>
          <p:nvPr>
            <p:ph type="sldNum" sz="quarter" idx="12"/>
          </p:nvPr>
        </p:nvSpPr>
        <p:spPr/>
        <p:txBody>
          <a:bodyPr/>
          <a:lstStyle/>
          <a:p>
            <a:fld id="{3A98EE3D-8CD1-4C3F-BD1C-C98C9596463C}" type="slidenum">
              <a:rPr lang="en-US" smtClean="0"/>
              <a:t>30</a:t>
            </a:fld>
            <a:endParaRPr lang="en-US" dirty="0"/>
          </a:p>
        </p:txBody>
      </p:sp>
      <p:pic>
        <p:nvPicPr>
          <p:cNvPr id="3" name="Picture 2">
            <a:extLst>
              <a:ext uri="{FF2B5EF4-FFF2-40B4-BE49-F238E27FC236}">
                <a16:creationId xmlns:a16="http://schemas.microsoft.com/office/drawing/2014/main" id="{A5C68A5F-C07F-4726-8065-637AA3BC9DF1}"/>
              </a:ext>
            </a:extLst>
          </p:cNvPr>
          <p:cNvPicPr>
            <a:picLocks noChangeAspect="1"/>
          </p:cNvPicPr>
          <p:nvPr/>
        </p:nvPicPr>
        <p:blipFill>
          <a:blip r:embed="rId2"/>
          <a:stretch>
            <a:fillRect/>
          </a:stretch>
        </p:blipFill>
        <p:spPr>
          <a:xfrm>
            <a:off x="2676217" y="1026411"/>
            <a:ext cx="6839566" cy="5329136"/>
          </a:xfrm>
          <a:prstGeom prst="rect">
            <a:avLst/>
          </a:prstGeom>
        </p:spPr>
      </p:pic>
      <p:sp>
        <p:nvSpPr>
          <p:cNvPr id="11" name="Oval 10">
            <a:extLst>
              <a:ext uri="{FF2B5EF4-FFF2-40B4-BE49-F238E27FC236}">
                <a16:creationId xmlns:a16="http://schemas.microsoft.com/office/drawing/2014/main" id="{5D73228E-A361-4625-9CAF-853D7DA5D027}"/>
              </a:ext>
            </a:extLst>
          </p:cNvPr>
          <p:cNvSpPr/>
          <p:nvPr/>
        </p:nvSpPr>
        <p:spPr>
          <a:xfrm>
            <a:off x="2435551" y="1769895"/>
            <a:ext cx="4608685" cy="457199"/>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C7C17E6-249F-4EDF-813A-F0DA2AF87D41}"/>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
        <p:nvSpPr>
          <p:cNvPr id="8" name="Oval 7">
            <a:extLst>
              <a:ext uri="{FF2B5EF4-FFF2-40B4-BE49-F238E27FC236}">
                <a16:creationId xmlns:a16="http://schemas.microsoft.com/office/drawing/2014/main" id="{BEDB4608-80A7-4B25-B22C-DC824A6A8338}"/>
              </a:ext>
            </a:extLst>
          </p:cNvPr>
          <p:cNvSpPr/>
          <p:nvPr/>
        </p:nvSpPr>
        <p:spPr>
          <a:xfrm>
            <a:off x="2556260" y="3569201"/>
            <a:ext cx="2377868" cy="504202"/>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95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2A44313-1E07-42D9-9157-BE41FEEE9B67}"/>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F05655C6-C7ED-4FE5-B587-2963E030659D}"/>
              </a:ext>
            </a:extLst>
          </p:cNvPr>
          <p:cNvSpPr>
            <a:spLocks noGrp="1"/>
          </p:cNvSpPr>
          <p:nvPr>
            <p:ph type="sldNum" sz="quarter" idx="12"/>
          </p:nvPr>
        </p:nvSpPr>
        <p:spPr/>
        <p:txBody>
          <a:bodyPr/>
          <a:lstStyle/>
          <a:p>
            <a:fld id="{3A98EE3D-8CD1-4C3F-BD1C-C98C9596463C}" type="slidenum">
              <a:rPr lang="en-US" smtClean="0"/>
              <a:t>31</a:t>
            </a:fld>
            <a:endParaRPr lang="en-US" dirty="0"/>
          </a:p>
        </p:txBody>
      </p:sp>
      <p:pic>
        <p:nvPicPr>
          <p:cNvPr id="9" name="Picture 8">
            <a:extLst>
              <a:ext uri="{FF2B5EF4-FFF2-40B4-BE49-F238E27FC236}">
                <a16:creationId xmlns:a16="http://schemas.microsoft.com/office/drawing/2014/main" id="{9777AE1C-88B0-4718-9228-F3E5D5656D76}"/>
              </a:ext>
            </a:extLst>
          </p:cNvPr>
          <p:cNvPicPr>
            <a:picLocks noChangeAspect="1"/>
          </p:cNvPicPr>
          <p:nvPr/>
        </p:nvPicPr>
        <p:blipFill rotWithShape="1">
          <a:blip r:embed="rId2"/>
          <a:srcRect t="43863"/>
          <a:stretch/>
        </p:blipFill>
        <p:spPr>
          <a:xfrm>
            <a:off x="491340" y="999191"/>
            <a:ext cx="7711639" cy="337306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5BE65E9-4F7D-4263-87F3-57E05C9B0843}"/>
              </a:ext>
            </a:extLst>
          </p:cNvPr>
          <p:cNvPicPr>
            <a:picLocks noChangeAspect="1"/>
          </p:cNvPicPr>
          <p:nvPr/>
        </p:nvPicPr>
        <p:blipFill rotWithShape="1">
          <a:blip r:embed="rId3"/>
          <a:srcRect t="43863"/>
          <a:stretch/>
        </p:blipFill>
        <p:spPr>
          <a:xfrm>
            <a:off x="3551239" y="3153398"/>
            <a:ext cx="7711639" cy="337306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8128FFE-7115-4DDA-B674-D5498EE0B327}"/>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2639835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B9F0E-C044-4B34-A495-A159DE2B483D}"/>
              </a:ext>
            </a:extLst>
          </p:cNvPr>
          <p:cNvPicPr>
            <a:picLocks noChangeAspect="1"/>
          </p:cNvPicPr>
          <p:nvPr/>
        </p:nvPicPr>
        <p:blipFill>
          <a:blip r:embed="rId2"/>
          <a:stretch>
            <a:fillRect/>
          </a:stretch>
        </p:blipFill>
        <p:spPr>
          <a:xfrm>
            <a:off x="2950710" y="1042806"/>
            <a:ext cx="6290580" cy="4901387"/>
          </a:xfrm>
          <a:prstGeom prst="rect">
            <a:avLst/>
          </a:prstGeom>
        </p:spPr>
      </p:pic>
      <p:sp>
        <p:nvSpPr>
          <p:cNvPr id="5" name="Footer Placeholder 4">
            <a:extLst>
              <a:ext uri="{FF2B5EF4-FFF2-40B4-BE49-F238E27FC236}">
                <a16:creationId xmlns:a16="http://schemas.microsoft.com/office/drawing/2014/main" id="{408A4B7F-AF4B-4F94-AF52-08E19FEB0C37}"/>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F4AF419B-18BF-445E-A297-A138692D86F8}"/>
              </a:ext>
            </a:extLst>
          </p:cNvPr>
          <p:cNvSpPr>
            <a:spLocks noGrp="1"/>
          </p:cNvSpPr>
          <p:nvPr>
            <p:ph type="sldNum" sz="quarter" idx="12"/>
          </p:nvPr>
        </p:nvSpPr>
        <p:spPr/>
        <p:txBody>
          <a:bodyPr/>
          <a:lstStyle/>
          <a:p>
            <a:fld id="{3A98EE3D-8CD1-4C3F-BD1C-C98C9596463C}" type="slidenum">
              <a:rPr lang="en-US" smtClean="0"/>
              <a:t>32</a:t>
            </a:fld>
            <a:endParaRPr lang="en-US" dirty="0"/>
          </a:p>
        </p:txBody>
      </p:sp>
      <p:grpSp>
        <p:nvGrpSpPr>
          <p:cNvPr id="7" name="Group 6">
            <a:extLst>
              <a:ext uri="{FF2B5EF4-FFF2-40B4-BE49-F238E27FC236}">
                <a16:creationId xmlns:a16="http://schemas.microsoft.com/office/drawing/2014/main" id="{D2F4C49F-73C3-467C-90D1-D5F2871806C7}"/>
              </a:ext>
            </a:extLst>
          </p:cNvPr>
          <p:cNvGrpSpPr/>
          <p:nvPr/>
        </p:nvGrpSpPr>
        <p:grpSpPr>
          <a:xfrm>
            <a:off x="3113080" y="4930924"/>
            <a:ext cx="6290580" cy="1492990"/>
            <a:chOff x="3563490" y="4918166"/>
            <a:chExt cx="7452699" cy="1755566"/>
          </a:xfrm>
        </p:grpSpPr>
        <p:pic>
          <p:nvPicPr>
            <p:cNvPr id="8" name="Picture 7">
              <a:extLst>
                <a:ext uri="{FF2B5EF4-FFF2-40B4-BE49-F238E27FC236}">
                  <a16:creationId xmlns:a16="http://schemas.microsoft.com/office/drawing/2014/main" id="{954CA0FB-97D9-4C82-9984-5AE32A98889C}"/>
                </a:ext>
              </a:extLst>
            </p:cNvPr>
            <p:cNvPicPr>
              <a:picLocks noChangeAspect="1"/>
            </p:cNvPicPr>
            <p:nvPr/>
          </p:nvPicPr>
          <p:blipFill rotWithShape="1">
            <a:blip r:embed="rId3"/>
            <a:srcRect t="69767"/>
            <a:stretch/>
          </p:blipFill>
          <p:spPr>
            <a:xfrm>
              <a:off x="3563490" y="4918166"/>
              <a:ext cx="7452699" cy="1755566"/>
            </a:xfrm>
            <a:prstGeom prst="rect">
              <a:avLst/>
            </a:prstGeom>
          </p:spPr>
        </p:pic>
        <p:sp>
          <p:nvSpPr>
            <p:cNvPr id="4" name="TextBox 3">
              <a:extLst>
                <a:ext uri="{FF2B5EF4-FFF2-40B4-BE49-F238E27FC236}">
                  <a16:creationId xmlns:a16="http://schemas.microsoft.com/office/drawing/2014/main" id="{EFD72BF1-813E-47C7-B4E9-685A6B4AF77E}"/>
                </a:ext>
              </a:extLst>
            </p:cNvPr>
            <p:cNvSpPr txBox="1"/>
            <p:nvPr/>
          </p:nvSpPr>
          <p:spPr>
            <a:xfrm>
              <a:off x="6477712" y="5550400"/>
              <a:ext cx="1396536" cy="369332"/>
            </a:xfrm>
            <a:prstGeom prst="rect">
              <a:avLst/>
            </a:prstGeom>
            <a:noFill/>
          </p:spPr>
          <p:txBody>
            <a:bodyPr wrap="none" rtlCol="0">
              <a:spAutoFit/>
            </a:bodyPr>
            <a:lstStyle/>
            <a:p>
              <a:pPr algn="ctr"/>
              <a:r>
                <a:rPr lang="en-US" dirty="0"/>
                <a:t>point source</a:t>
              </a:r>
            </a:p>
          </p:txBody>
        </p:sp>
      </p:grpSp>
      <p:sp>
        <p:nvSpPr>
          <p:cNvPr id="12" name="Oval 11">
            <a:extLst>
              <a:ext uri="{FF2B5EF4-FFF2-40B4-BE49-F238E27FC236}">
                <a16:creationId xmlns:a16="http://schemas.microsoft.com/office/drawing/2014/main" id="{51570704-F62F-4174-82C0-B0F37BBB5BA9}"/>
              </a:ext>
            </a:extLst>
          </p:cNvPr>
          <p:cNvSpPr/>
          <p:nvPr/>
        </p:nvSpPr>
        <p:spPr>
          <a:xfrm>
            <a:off x="5094005" y="1747615"/>
            <a:ext cx="1001995" cy="36512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6B1043-4488-402B-853C-091492A4FED8}"/>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15741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3A8A-3BB9-4C20-967B-F56D1AD67672}"/>
              </a:ext>
            </a:extLst>
          </p:cNvPr>
          <p:cNvSpPr>
            <a:spLocks noGrp="1"/>
          </p:cNvSpPr>
          <p:nvPr>
            <p:ph type="title"/>
          </p:nvPr>
        </p:nvSpPr>
        <p:spPr/>
        <p:txBody>
          <a:bodyPr/>
          <a:lstStyle/>
          <a:p>
            <a:r>
              <a:rPr lang="en-US" dirty="0"/>
              <a:t>Example 2:  Liquid radioactivity spilled on the arm (point)</a:t>
            </a:r>
          </a:p>
        </p:txBody>
      </p:sp>
      <p:sp>
        <p:nvSpPr>
          <p:cNvPr id="3" name="Content Placeholder 2">
            <a:extLst>
              <a:ext uri="{FF2B5EF4-FFF2-40B4-BE49-F238E27FC236}">
                <a16:creationId xmlns:a16="http://schemas.microsoft.com/office/drawing/2014/main" id="{6F117E1A-C15F-4807-97D7-8AE900F2C21E}"/>
              </a:ext>
            </a:extLst>
          </p:cNvPr>
          <p:cNvSpPr>
            <a:spLocks noGrp="1"/>
          </p:cNvSpPr>
          <p:nvPr>
            <p:ph idx="1"/>
          </p:nvPr>
        </p:nvSpPr>
        <p:spPr>
          <a:xfrm>
            <a:off x="372290" y="2102264"/>
            <a:ext cx="4857735" cy="4321649"/>
          </a:xfrm>
        </p:spPr>
        <p:txBody>
          <a:bodyPr anchor="t">
            <a:normAutofit/>
          </a:bodyPr>
          <a:lstStyle/>
          <a:p>
            <a:r>
              <a:rPr lang="en-US" sz="1800" dirty="0"/>
              <a:t>Technician exposed to 1.85 MBq of </a:t>
            </a:r>
            <a:r>
              <a:rPr lang="en-US" sz="1800" baseline="30000" dirty="0"/>
              <a:t>186</a:t>
            </a:r>
            <a:r>
              <a:rPr lang="en-US" sz="1800" dirty="0"/>
              <a:t>Re for 4.5 hours</a:t>
            </a:r>
          </a:p>
          <a:p>
            <a:r>
              <a:rPr lang="en-US" sz="1800" dirty="0"/>
              <a:t>Start with the point-source geometry to determine order-of-magnitude, most conservative dose</a:t>
            </a:r>
          </a:p>
          <a:p>
            <a:r>
              <a:rPr lang="en-US" sz="1800" dirty="0"/>
              <a:t>Dose calculated at a depth of 7 mg/cm</a:t>
            </a:r>
            <a:r>
              <a:rPr lang="en-US" sz="1800" baseline="30000" dirty="0"/>
              <a:t>2</a:t>
            </a:r>
            <a:r>
              <a:rPr lang="en-US" sz="1800" dirty="0"/>
              <a:t> with 10 cm</a:t>
            </a:r>
            <a:r>
              <a:rPr lang="en-US" sz="1800" baseline="30000" dirty="0"/>
              <a:t>2</a:t>
            </a:r>
            <a:r>
              <a:rPr lang="en-US" sz="1800" dirty="0"/>
              <a:t> averaging:</a:t>
            </a:r>
          </a:p>
          <a:p>
            <a:pPr marL="0" indent="0">
              <a:buNone/>
            </a:pPr>
            <a:r>
              <a:rPr lang="en-US" sz="1800" dirty="0"/>
              <a:t>		</a:t>
            </a:r>
            <a:r>
              <a:rPr lang="en-US" sz="1800" dirty="0">
                <a:solidFill>
                  <a:srgbClr val="DC4405"/>
                </a:solidFill>
              </a:rPr>
              <a:t>1,300 mSv from electrons</a:t>
            </a:r>
          </a:p>
          <a:p>
            <a:pPr marL="0" indent="0">
              <a:buNone/>
            </a:pPr>
            <a:r>
              <a:rPr lang="en-US" sz="1800" dirty="0"/>
              <a:t>		</a:t>
            </a:r>
            <a:r>
              <a:rPr lang="en-US" sz="1800" dirty="0">
                <a:solidFill>
                  <a:srgbClr val="4B9CD3"/>
                </a:solidFill>
              </a:rPr>
              <a:t>2.1 mSv from photons</a:t>
            </a:r>
          </a:p>
        </p:txBody>
      </p:sp>
      <p:sp>
        <p:nvSpPr>
          <p:cNvPr id="5" name="Footer Placeholder 4">
            <a:extLst>
              <a:ext uri="{FF2B5EF4-FFF2-40B4-BE49-F238E27FC236}">
                <a16:creationId xmlns:a16="http://schemas.microsoft.com/office/drawing/2014/main" id="{12F5D232-0D16-41E6-AD6B-B2AD6758EE5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6578ADD-471F-4A3E-A827-6B82F2EA4E98}"/>
              </a:ext>
            </a:extLst>
          </p:cNvPr>
          <p:cNvSpPr>
            <a:spLocks noGrp="1"/>
          </p:cNvSpPr>
          <p:nvPr>
            <p:ph type="sldNum" sz="quarter" idx="12"/>
          </p:nvPr>
        </p:nvSpPr>
        <p:spPr/>
        <p:txBody>
          <a:bodyPr/>
          <a:lstStyle/>
          <a:p>
            <a:fld id="{3A98EE3D-8CD1-4C3F-BD1C-C98C9596463C}" type="slidenum">
              <a:rPr lang="en-US" smtClean="0"/>
              <a:t>33</a:t>
            </a:fld>
            <a:endParaRPr lang="en-US" dirty="0"/>
          </a:p>
        </p:txBody>
      </p:sp>
      <p:pic>
        <p:nvPicPr>
          <p:cNvPr id="8" name="Picture 7">
            <a:extLst>
              <a:ext uri="{FF2B5EF4-FFF2-40B4-BE49-F238E27FC236}">
                <a16:creationId xmlns:a16="http://schemas.microsoft.com/office/drawing/2014/main" id="{E5F77E52-4697-41F2-BBA1-FDC71DC9CBAA}"/>
              </a:ext>
            </a:extLst>
          </p:cNvPr>
          <p:cNvPicPr>
            <a:picLocks noChangeAspect="1"/>
          </p:cNvPicPr>
          <p:nvPr/>
        </p:nvPicPr>
        <p:blipFill>
          <a:blip r:embed="rId2"/>
          <a:stretch>
            <a:fillRect/>
          </a:stretch>
        </p:blipFill>
        <p:spPr>
          <a:xfrm>
            <a:off x="5418531" y="1890876"/>
            <a:ext cx="5930797" cy="4621057"/>
          </a:xfrm>
          <a:prstGeom prst="rect">
            <a:avLst/>
          </a:prstGeom>
        </p:spPr>
      </p:pic>
      <p:sp>
        <p:nvSpPr>
          <p:cNvPr id="7" name="TextBox 6">
            <a:extLst>
              <a:ext uri="{FF2B5EF4-FFF2-40B4-BE49-F238E27FC236}">
                <a16:creationId xmlns:a16="http://schemas.microsoft.com/office/drawing/2014/main" id="{AC762269-9734-45C6-B992-D71408648449}"/>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149224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3A8A-3BB9-4C20-967B-F56D1AD67672}"/>
              </a:ext>
            </a:extLst>
          </p:cNvPr>
          <p:cNvSpPr>
            <a:spLocks noGrp="1"/>
          </p:cNvSpPr>
          <p:nvPr>
            <p:ph type="title"/>
          </p:nvPr>
        </p:nvSpPr>
        <p:spPr/>
        <p:txBody>
          <a:bodyPr/>
          <a:lstStyle/>
          <a:p>
            <a:r>
              <a:rPr lang="en-US" dirty="0"/>
              <a:t>Liquid radioactivity spilled on the arm (disk)</a:t>
            </a:r>
          </a:p>
        </p:txBody>
      </p:sp>
      <p:sp>
        <p:nvSpPr>
          <p:cNvPr id="3" name="Content Placeholder 2">
            <a:extLst>
              <a:ext uri="{FF2B5EF4-FFF2-40B4-BE49-F238E27FC236}">
                <a16:creationId xmlns:a16="http://schemas.microsoft.com/office/drawing/2014/main" id="{6F117E1A-C15F-4807-97D7-8AE900F2C21E}"/>
              </a:ext>
            </a:extLst>
          </p:cNvPr>
          <p:cNvSpPr>
            <a:spLocks noGrp="1"/>
          </p:cNvSpPr>
          <p:nvPr>
            <p:ph idx="1"/>
          </p:nvPr>
        </p:nvSpPr>
        <p:spPr>
          <a:xfrm>
            <a:off x="372291" y="2102264"/>
            <a:ext cx="4784758" cy="4321649"/>
          </a:xfrm>
        </p:spPr>
        <p:txBody>
          <a:bodyPr anchor="t">
            <a:normAutofit/>
          </a:bodyPr>
          <a:lstStyle/>
          <a:p>
            <a:r>
              <a:rPr lang="en-US" sz="1800" dirty="0">
                <a:solidFill>
                  <a:schemeClr val="tx1"/>
                </a:solidFill>
              </a:rPr>
              <a:t>Now let’s work toward more realism</a:t>
            </a:r>
          </a:p>
          <a:p>
            <a:r>
              <a:rPr lang="en-US" sz="1800" dirty="0">
                <a:solidFill>
                  <a:schemeClr val="tx1"/>
                </a:solidFill>
              </a:rPr>
              <a:t>Assume the source takes the shape of a 50 cm</a:t>
            </a:r>
            <a:r>
              <a:rPr lang="en-US" sz="1800" baseline="30000" dirty="0">
                <a:solidFill>
                  <a:schemeClr val="tx1"/>
                </a:solidFill>
              </a:rPr>
              <a:t>2</a:t>
            </a:r>
            <a:r>
              <a:rPr lang="en-US" sz="1800" dirty="0">
                <a:solidFill>
                  <a:schemeClr val="tx1"/>
                </a:solidFill>
              </a:rPr>
              <a:t> spot directly on the skin (no air gap and no cover)</a:t>
            </a:r>
          </a:p>
          <a:p>
            <a:r>
              <a:rPr lang="en-US" sz="1800" dirty="0">
                <a:solidFill>
                  <a:schemeClr val="tx1"/>
                </a:solidFill>
              </a:rPr>
              <a:t>Therefore, we use the disk geometry with an 8 cm diameter</a:t>
            </a:r>
          </a:p>
          <a:p>
            <a:r>
              <a:rPr lang="en-US" sz="1800" dirty="0"/>
              <a:t>Dose calculated at a depth of 7 mg/cm</a:t>
            </a:r>
            <a:r>
              <a:rPr lang="en-US" sz="1800" baseline="30000" dirty="0"/>
              <a:t>2</a:t>
            </a:r>
            <a:r>
              <a:rPr lang="en-US" sz="1800" dirty="0"/>
              <a:t> with 10 cm</a:t>
            </a:r>
            <a:r>
              <a:rPr lang="en-US" sz="1800" baseline="30000" dirty="0"/>
              <a:t>2</a:t>
            </a:r>
            <a:r>
              <a:rPr lang="en-US" sz="1800" dirty="0"/>
              <a:t> averaging:</a:t>
            </a:r>
          </a:p>
          <a:p>
            <a:pPr marL="0" indent="0">
              <a:buNone/>
            </a:pPr>
            <a:r>
              <a:rPr lang="en-US" sz="1800" dirty="0"/>
              <a:t>		</a:t>
            </a:r>
            <a:r>
              <a:rPr lang="en-US" sz="1800" dirty="0">
                <a:solidFill>
                  <a:srgbClr val="DC4405"/>
                </a:solidFill>
              </a:rPr>
              <a:t>260 mSv from electrons</a:t>
            </a:r>
          </a:p>
          <a:p>
            <a:pPr marL="0" indent="0">
              <a:buNone/>
            </a:pPr>
            <a:r>
              <a:rPr lang="en-US" sz="1800" dirty="0"/>
              <a:t>		</a:t>
            </a:r>
            <a:r>
              <a:rPr lang="en-US" sz="1800" dirty="0">
                <a:solidFill>
                  <a:srgbClr val="4B9CD3"/>
                </a:solidFill>
              </a:rPr>
              <a:t>0.45 mSv from photons</a:t>
            </a:r>
          </a:p>
        </p:txBody>
      </p:sp>
      <p:sp>
        <p:nvSpPr>
          <p:cNvPr id="5" name="Footer Placeholder 4">
            <a:extLst>
              <a:ext uri="{FF2B5EF4-FFF2-40B4-BE49-F238E27FC236}">
                <a16:creationId xmlns:a16="http://schemas.microsoft.com/office/drawing/2014/main" id="{12F5D232-0D16-41E6-AD6B-B2AD6758EE5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6578ADD-471F-4A3E-A827-6B82F2EA4E98}"/>
              </a:ext>
            </a:extLst>
          </p:cNvPr>
          <p:cNvSpPr>
            <a:spLocks noGrp="1"/>
          </p:cNvSpPr>
          <p:nvPr>
            <p:ph type="sldNum" sz="quarter" idx="12"/>
          </p:nvPr>
        </p:nvSpPr>
        <p:spPr/>
        <p:txBody>
          <a:bodyPr/>
          <a:lstStyle/>
          <a:p>
            <a:fld id="{3A98EE3D-8CD1-4C3F-BD1C-C98C9596463C}" type="slidenum">
              <a:rPr lang="en-US" smtClean="0"/>
              <a:t>34</a:t>
            </a:fld>
            <a:endParaRPr lang="en-US" dirty="0"/>
          </a:p>
        </p:txBody>
      </p:sp>
      <p:pic>
        <p:nvPicPr>
          <p:cNvPr id="10" name="Picture 9">
            <a:extLst>
              <a:ext uri="{FF2B5EF4-FFF2-40B4-BE49-F238E27FC236}">
                <a16:creationId xmlns:a16="http://schemas.microsoft.com/office/drawing/2014/main" id="{84AD6815-7E5A-4028-A031-CAB464B3A5E7}"/>
              </a:ext>
            </a:extLst>
          </p:cNvPr>
          <p:cNvPicPr>
            <a:picLocks noChangeAspect="1"/>
          </p:cNvPicPr>
          <p:nvPr/>
        </p:nvPicPr>
        <p:blipFill>
          <a:blip r:embed="rId2"/>
          <a:stretch>
            <a:fillRect/>
          </a:stretch>
        </p:blipFill>
        <p:spPr>
          <a:xfrm>
            <a:off x="5335889" y="1890876"/>
            <a:ext cx="5947200" cy="4633838"/>
          </a:xfrm>
          <a:prstGeom prst="rect">
            <a:avLst/>
          </a:prstGeom>
        </p:spPr>
      </p:pic>
      <p:sp>
        <p:nvSpPr>
          <p:cNvPr id="7" name="TextBox 6">
            <a:extLst>
              <a:ext uri="{FF2B5EF4-FFF2-40B4-BE49-F238E27FC236}">
                <a16:creationId xmlns:a16="http://schemas.microsoft.com/office/drawing/2014/main" id="{D84CA689-368A-48B1-9A02-CDBEC6E87D54}"/>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2835760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3A8A-3BB9-4C20-967B-F56D1AD67672}"/>
              </a:ext>
            </a:extLst>
          </p:cNvPr>
          <p:cNvSpPr>
            <a:spLocks noGrp="1"/>
          </p:cNvSpPr>
          <p:nvPr>
            <p:ph type="title"/>
          </p:nvPr>
        </p:nvSpPr>
        <p:spPr/>
        <p:txBody>
          <a:bodyPr/>
          <a:lstStyle/>
          <a:p>
            <a:r>
              <a:rPr lang="en-US" dirty="0"/>
              <a:t>Liquid radioactivity spilled on a lab coat (disk)</a:t>
            </a:r>
          </a:p>
        </p:txBody>
      </p:sp>
      <p:sp>
        <p:nvSpPr>
          <p:cNvPr id="3" name="Content Placeholder 2">
            <a:extLst>
              <a:ext uri="{FF2B5EF4-FFF2-40B4-BE49-F238E27FC236}">
                <a16:creationId xmlns:a16="http://schemas.microsoft.com/office/drawing/2014/main" id="{6F117E1A-C15F-4807-97D7-8AE900F2C21E}"/>
              </a:ext>
            </a:extLst>
          </p:cNvPr>
          <p:cNvSpPr>
            <a:spLocks noGrp="1"/>
          </p:cNvSpPr>
          <p:nvPr>
            <p:ph idx="1"/>
          </p:nvPr>
        </p:nvSpPr>
        <p:spPr>
          <a:xfrm>
            <a:off x="372291" y="2102264"/>
            <a:ext cx="4784758" cy="4321649"/>
          </a:xfrm>
        </p:spPr>
        <p:txBody>
          <a:bodyPr anchor="t">
            <a:normAutofit/>
          </a:bodyPr>
          <a:lstStyle/>
          <a:p>
            <a:r>
              <a:rPr lang="en-US" sz="1800" dirty="0">
                <a:solidFill>
                  <a:schemeClr val="tx1"/>
                </a:solidFill>
              </a:rPr>
              <a:t>Now assume the 50 cm</a:t>
            </a:r>
            <a:r>
              <a:rPr lang="en-US" sz="1800" baseline="30000" dirty="0">
                <a:solidFill>
                  <a:schemeClr val="tx1"/>
                </a:solidFill>
              </a:rPr>
              <a:t>2</a:t>
            </a:r>
            <a:r>
              <a:rPr lang="en-US" sz="1800" dirty="0">
                <a:solidFill>
                  <a:schemeClr val="tx1"/>
                </a:solidFill>
              </a:rPr>
              <a:t> spot is on top of a lab coat, which has a thickness of 0.04 cm and a density of 0.9 g/cm</a:t>
            </a:r>
            <a:r>
              <a:rPr lang="en-US" sz="1800" baseline="30000" dirty="0">
                <a:solidFill>
                  <a:schemeClr val="tx1"/>
                </a:solidFill>
              </a:rPr>
              <a:t>3</a:t>
            </a:r>
            <a:endParaRPr lang="en-US" sz="1800" dirty="0">
              <a:solidFill>
                <a:schemeClr val="tx1"/>
              </a:solidFill>
            </a:endParaRPr>
          </a:p>
          <a:p>
            <a:r>
              <a:rPr lang="en-US" sz="1800" dirty="0">
                <a:solidFill>
                  <a:schemeClr val="tx1"/>
                </a:solidFill>
              </a:rPr>
              <a:t>Again, we use the disk geometry with an 8 cm diameter, but now the lab coat material acts as a cover</a:t>
            </a:r>
          </a:p>
          <a:p>
            <a:r>
              <a:rPr lang="en-US" sz="1800" dirty="0"/>
              <a:t>Dose calculated at a depth of 7 mg/cm</a:t>
            </a:r>
            <a:r>
              <a:rPr lang="en-US" sz="1800" baseline="30000" dirty="0"/>
              <a:t>2</a:t>
            </a:r>
            <a:r>
              <a:rPr lang="en-US" sz="1800" dirty="0"/>
              <a:t> with 10 cm</a:t>
            </a:r>
            <a:r>
              <a:rPr lang="en-US" sz="1800" baseline="30000" dirty="0"/>
              <a:t>2</a:t>
            </a:r>
            <a:r>
              <a:rPr lang="en-US" sz="1800" dirty="0"/>
              <a:t> averaging:</a:t>
            </a:r>
          </a:p>
          <a:p>
            <a:pPr marL="0" indent="0">
              <a:buNone/>
            </a:pPr>
            <a:r>
              <a:rPr lang="en-US" sz="1800" dirty="0"/>
              <a:t>		</a:t>
            </a:r>
            <a:r>
              <a:rPr lang="en-US" sz="1800" dirty="0">
                <a:solidFill>
                  <a:srgbClr val="DC4405"/>
                </a:solidFill>
              </a:rPr>
              <a:t>90 mSv from electrons</a:t>
            </a:r>
          </a:p>
          <a:p>
            <a:pPr marL="0" indent="0">
              <a:buNone/>
            </a:pPr>
            <a:r>
              <a:rPr lang="en-US" sz="1800" dirty="0"/>
              <a:t>		</a:t>
            </a:r>
            <a:r>
              <a:rPr lang="en-US" sz="1800" dirty="0">
                <a:solidFill>
                  <a:srgbClr val="4B9CD3"/>
                </a:solidFill>
              </a:rPr>
              <a:t>0.37 mSv from photons</a:t>
            </a:r>
          </a:p>
        </p:txBody>
      </p:sp>
      <p:sp>
        <p:nvSpPr>
          <p:cNvPr id="5" name="Footer Placeholder 4">
            <a:extLst>
              <a:ext uri="{FF2B5EF4-FFF2-40B4-BE49-F238E27FC236}">
                <a16:creationId xmlns:a16="http://schemas.microsoft.com/office/drawing/2014/main" id="{12F5D232-0D16-41E6-AD6B-B2AD6758EE5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6578ADD-471F-4A3E-A827-6B82F2EA4E98}"/>
              </a:ext>
            </a:extLst>
          </p:cNvPr>
          <p:cNvSpPr>
            <a:spLocks noGrp="1"/>
          </p:cNvSpPr>
          <p:nvPr>
            <p:ph type="sldNum" sz="quarter" idx="12"/>
          </p:nvPr>
        </p:nvSpPr>
        <p:spPr/>
        <p:txBody>
          <a:bodyPr/>
          <a:lstStyle/>
          <a:p>
            <a:fld id="{3A98EE3D-8CD1-4C3F-BD1C-C98C9596463C}" type="slidenum">
              <a:rPr lang="en-US" smtClean="0"/>
              <a:t>35</a:t>
            </a:fld>
            <a:endParaRPr lang="en-US" dirty="0"/>
          </a:p>
        </p:txBody>
      </p:sp>
      <p:pic>
        <p:nvPicPr>
          <p:cNvPr id="10" name="Picture 9">
            <a:extLst>
              <a:ext uri="{FF2B5EF4-FFF2-40B4-BE49-F238E27FC236}">
                <a16:creationId xmlns:a16="http://schemas.microsoft.com/office/drawing/2014/main" id="{247AB092-0433-4A8F-8FC2-7880386D6E3F}"/>
              </a:ext>
            </a:extLst>
          </p:cNvPr>
          <p:cNvPicPr>
            <a:picLocks noChangeAspect="1"/>
          </p:cNvPicPr>
          <p:nvPr/>
        </p:nvPicPr>
        <p:blipFill>
          <a:blip r:embed="rId2"/>
          <a:stretch>
            <a:fillRect/>
          </a:stretch>
        </p:blipFill>
        <p:spPr>
          <a:xfrm>
            <a:off x="5264083" y="1925058"/>
            <a:ext cx="5947017" cy="4633695"/>
          </a:xfrm>
          <a:prstGeom prst="rect">
            <a:avLst/>
          </a:prstGeom>
        </p:spPr>
      </p:pic>
      <p:sp>
        <p:nvSpPr>
          <p:cNvPr id="7" name="TextBox 6">
            <a:extLst>
              <a:ext uri="{FF2B5EF4-FFF2-40B4-BE49-F238E27FC236}">
                <a16:creationId xmlns:a16="http://schemas.microsoft.com/office/drawing/2014/main" id="{7EB8C44B-F99A-434D-8DFD-B7EFDAFA0D23}"/>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3557035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3A8A-3BB9-4C20-967B-F56D1AD67672}"/>
              </a:ext>
            </a:extLst>
          </p:cNvPr>
          <p:cNvSpPr>
            <a:spLocks noGrp="1"/>
          </p:cNvSpPr>
          <p:nvPr>
            <p:ph type="title"/>
          </p:nvPr>
        </p:nvSpPr>
        <p:spPr/>
        <p:txBody>
          <a:bodyPr/>
          <a:lstStyle/>
          <a:p>
            <a:r>
              <a:rPr lang="en-US" dirty="0"/>
              <a:t>Liquid radioactivity in the lab coat (cylinder)</a:t>
            </a:r>
          </a:p>
        </p:txBody>
      </p:sp>
      <p:sp>
        <p:nvSpPr>
          <p:cNvPr id="3" name="Content Placeholder 2">
            <a:extLst>
              <a:ext uri="{FF2B5EF4-FFF2-40B4-BE49-F238E27FC236}">
                <a16:creationId xmlns:a16="http://schemas.microsoft.com/office/drawing/2014/main" id="{6F117E1A-C15F-4807-97D7-8AE900F2C21E}"/>
              </a:ext>
            </a:extLst>
          </p:cNvPr>
          <p:cNvSpPr>
            <a:spLocks noGrp="1"/>
          </p:cNvSpPr>
          <p:nvPr>
            <p:ph idx="1"/>
          </p:nvPr>
        </p:nvSpPr>
        <p:spPr>
          <a:xfrm>
            <a:off x="372291" y="2102264"/>
            <a:ext cx="4784758" cy="4321649"/>
          </a:xfrm>
        </p:spPr>
        <p:txBody>
          <a:bodyPr anchor="t">
            <a:normAutofit/>
          </a:bodyPr>
          <a:lstStyle/>
          <a:p>
            <a:r>
              <a:rPr lang="en-US" sz="1800" dirty="0">
                <a:solidFill>
                  <a:schemeClr val="tx1"/>
                </a:solidFill>
              </a:rPr>
              <a:t>For the most realistic assessment, we assume the 50 cm</a:t>
            </a:r>
            <a:r>
              <a:rPr lang="en-US" sz="1800" baseline="30000" dirty="0">
                <a:solidFill>
                  <a:schemeClr val="tx1"/>
                </a:solidFill>
              </a:rPr>
              <a:t>2</a:t>
            </a:r>
            <a:r>
              <a:rPr lang="en-US" sz="1800" dirty="0">
                <a:solidFill>
                  <a:schemeClr val="tx1"/>
                </a:solidFill>
              </a:rPr>
              <a:t> spot is soaked into the lab coat</a:t>
            </a:r>
          </a:p>
          <a:p>
            <a:r>
              <a:rPr lang="en-US" sz="1800" dirty="0">
                <a:solidFill>
                  <a:schemeClr val="tx1"/>
                </a:solidFill>
              </a:rPr>
              <a:t>This time we use the cylinder geometry, and the source is the coat itself</a:t>
            </a:r>
          </a:p>
          <a:p>
            <a:r>
              <a:rPr lang="en-US" sz="1800" dirty="0">
                <a:solidFill>
                  <a:schemeClr val="tx1"/>
                </a:solidFill>
              </a:rPr>
              <a:t>8 cm diameter, a 0.04 cm thickness, and a density of 0.9 g/cm</a:t>
            </a:r>
            <a:r>
              <a:rPr lang="en-US" sz="1800" baseline="30000" dirty="0">
                <a:solidFill>
                  <a:schemeClr val="tx1"/>
                </a:solidFill>
              </a:rPr>
              <a:t>3</a:t>
            </a:r>
          </a:p>
          <a:p>
            <a:r>
              <a:rPr lang="en-US" sz="1800" dirty="0"/>
              <a:t>Dose calculated at a depth of 7 mg/cm</a:t>
            </a:r>
            <a:r>
              <a:rPr lang="en-US" sz="1800" baseline="30000" dirty="0"/>
              <a:t>2</a:t>
            </a:r>
            <a:r>
              <a:rPr lang="en-US" sz="1800" dirty="0"/>
              <a:t> with 10 cm</a:t>
            </a:r>
            <a:r>
              <a:rPr lang="en-US" sz="1800" baseline="30000" dirty="0"/>
              <a:t>2</a:t>
            </a:r>
            <a:r>
              <a:rPr lang="en-US" sz="1800" dirty="0"/>
              <a:t> averaging:</a:t>
            </a:r>
          </a:p>
          <a:p>
            <a:pPr marL="0" indent="0">
              <a:buNone/>
            </a:pPr>
            <a:r>
              <a:rPr lang="en-US" sz="1800" dirty="0"/>
              <a:t>		</a:t>
            </a:r>
            <a:r>
              <a:rPr lang="en-US" sz="1800" dirty="0">
                <a:solidFill>
                  <a:srgbClr val="DC4405"/>
                </a:solidFill>
              </a:rPr>
              <a:t>160 mSv from electrons</a:t>
            </a:r>
          </a:p>
          <a:p>
            <a:pPr marL="0" indent="0">
              <a:buNone/>
            </a:pPr>
            <a:r>
              <a:rPr lang="en-US" sz="1800" dirty="0"/>
              <a:t>		</a:t>
            </a:r>
            <a:r>
              <a:rPr lang="en-US" sz="1800" dirty="0">
                <a:solidFill>
                  <a:srgbClr val="4B9CD3"/>
                </a:solidFill>
              </a:rPr>
              <a:t>0.42 mSv from photons</a:t>
            </a:r>
          </a:p>
        </p:txBody>
      </p:sp>
      <p:sp>
        <p:nvSpPr>
          <p:cNvPr id="5" name="Footer Placeholder 4">
            <a:extLst>
              <a:ext uri="{FF2B5EF4-FFF2-40B4-BE49-F238E27FC236}">
                <a16:creationId xmlns:a16="http://schemas.microsoft.com/office/drawing/2014/main" id="{12F5D232-0D16-41E6-AD6B-B2AD6758EE5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6578ADD-471F-4A3E-A827-6B82F2EA4E98}"/>
              </a:ext>
            </a:extLst>
          </p:cNvPr>
          <p:cNvSpPr>
            <a:spLocks noGrp="1"/>
          </p:cNvSpPr>
          <p:nvPr>
            <p:ph type="sldNum" sz="quarter" idx="12"/>
          </p:nvPr>
        </p:nvSpPr>
        <p:spPr/>
        <p:txBody>
          <a:bodyPr/>
          <a:lstStyle/>
          <a:p>
            <a:fld id="{3A98EE3D-8CD1-4C3F-BD1C-C98C9596463C}" type="slidenum">
              <a:rPr lang="en-US" smtClean="0"/>
              <a:t>36</a:t>
            </a:fld>
            <a:endParaRPr lang="en-US" dirty="0"/>
          </a:p>
        </p:txBody>
      </p:sp>
      <p:pic>
        <p:nvPicPr>
          <p:cNvPr id="7" name="Picture 6">
            <a:extLst>
              <a:ext uri="{FF2B5EF4-FFF2-40B4-BE49-F238E27FC236}">
                <a16:creationId xmlns:a16="http://schemas.microsoft.com/office/drawing/2014/main" id="{1F622593-B6AD-4ED4-A969-A6E70416D7D7}"/>
              </a:ext>
            </a:extLst>
          </p:cNvPr>
          <p:cNvPicPr>
            <a:picLocks noChangeAspect="1"/>
          </p:cNvPicPr>
          <p:nvPr/>
        </p:nvPicPr>
        <p:blipFill>
          <a:blip r:embed="rId2"/>
          <a:stretch>
            <a:fillRect/>
          </a:stretch>
        </p:blipFill>
        <p:spPr>
          <a:xfrm>
            <a:off x="5461668" y="1890876"/>
            <a:ext cx="5864150" cy="4569128"/>
          </a:xfrm>
          <a:prstGeom prst="rect">
            <a:avLst/>
          </a:prstGeom>
        </p:spPr>
      </p:pic>
      <p:sp>
        <p:nvSpPr>
          <p:cNvPr id="8" name="TextBox 7">
            <a:extLst>
              <a:ext uri="{FF2B5EF4-FFF2-40B4-BE49-F238E27FC236}">
                <a16:creationId xmlns:a16="http://schemas.microsoft.com/office/drawing/2014/main" id="{6AD442B3-4BB9-4976-8C5F-A92AF9558554}"/>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700973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E977-A8C3-4E4A-AF61-BC52017AF296}"/>
              </a:ext>
            </a:extLst>
          </p:cNvPr>
          <p:cNvSpPr>
            <a:spLocks noGrp="1"/>
          </p:cNvSpPr>
          <p:nvPr>
            <p:ph type="title"/>
          </p:nvPr>
        </p:nvSpPr>
        <p:spPr/>
        <p:txBody>
          <a:bodyPr/>
          <a:lstStyle/>
          <a:p>
            <a:r>
              <a:rPr lang="en-US" dirty="0"/>
              <a:t>Dose Summary</a:t>
            </a:r>
          </a:p>
        </p:txBody>
      </p:sp>
      <p:sp>
        <p:nvSpPr>
          <p:cNvPr id="3" name="Footer Placeholder 2">
            <a:extLst>
              <a:ext uri="{FF2B5EF4-FFF2-40B4-BE49-F238E27FC236}">
                <a16:creationId xmlns:a16="http://schemas.microsoft.com/office/drawing/2014/main" id="{3CCA9271-1DCA-4E63-8EE4-D377B337222D}"/>
              </a:ext>
            </a:extLst>
          </p:cNvPr>
          <p:cNvSpPr>
            <a:spLocks noGrp="1"/>
          </p:cNvSpPr>
          <p:nvPr>
            <p:ph type="ftr" sz="quarter" idx="11"/>
          </p:nvPr>
        </p:nvSpPr>
        <p:spPr/>
        <p:txBody>
          <a:bodyPr/>
          <a:lstStyle/>
          <a:p>
            <a:r>
              <a:rPr lang="en-US"/>
              <a:t>Renaissance code development, llc</a:t>
            </a:r>
            <a:endParaRPr lang="en-US" dirty="0"/>
          </a:p>
        </p:txBody>
      </p:sp>
      <p:sp>
        <p:nvSpPr>
          <p:cNvPr id="4" name="Slide Number Placeholder 3">
            <a:extLst>
              <a:ext uri="{FF2B5EF4-FFF2-40B4-BE49-F238E27FC236}">
                <a16:creationId xmlns:a16="http://schemas.microsoft.com/office/drawing/2014/main" id="{8C5213EF-0EBD-453B-813A-1A82A9F04DD9}"/>
              </a:ext>
            </a:extLst>
          </p:cNvPr>
          <p:cNvSpPr>
            <a:spLocks noGrp="1"/>
          </p:cNvSpPr>
          <p:nvPr>
            <p:ph type="sldNum" sz="quarter" idx="12"/>
          </p:nvPr>
        </p:nvSpPr>
        <p:spPr/>
        <p:txBody>
          <a:bodyPr/>
          <a:lstStyle/>
          <a:p>
            <a:fld id="{3A98EE3D-8CD1-4C3F-BD1C-C98C9596463C}" type="slidenum">
              <a:rPr lang="en-US" smtClean="0"/>
              <a:t>37</a:t>
            </a:fld>
            <a:endParaRPr lang="en-US" dirty="0"/>
          </a:p>
        </p:txBody>
      </p:sp>
      <p:graphicFrame>
        <p:nvGraphicFramePr>
          <p:cNvPr id="5" name="Table 9">
            <a:extLst>
              <a:ext uri="{FF2B5EF4-FFF2-40B4-BE49-F238E27FC236}">
                <a16:creationId xmlns:a16="http://schemas.microsoft.com/office/drawing/2014/main" id="{5EB542C5-B2D0-4A1C-9974-108647AF21EF}"/>
              </a:ext>
            </a:extLst>
          </p:cNvPr>
          <p:cNvGraphicFramePr>
            <a:graphicFrameLocks/>
          </p:cNvGraphicFramePr>
          <p:nvPr>
            <p:extLst>
              <p:ext uri="{D42A27DB-BD31-4B8C-83A1-F6EECF244321}">
                <p14:modId xmlns:p14="http://schemas.microsoft.com/office/powerpoint/2010/main" val="3830818687"/>
              </p:ext>
            </p:extLst>
          </p:nvPr>
        </p:nvGraphicFramePr>
        <p:xfrm>
          <a:off x="3390230" y="2410841"/>
          <a:ext cx="5400943" cy="3017520"/>
        </p:xfrm>
        <a:graphic>
          <a:graphicData uri="http://schemas.openxmlformats.org/drawingml/2006/table">
            <a:tbl>
              <a:tblPr firstRow="1" bandRow="1">
                <a:tableStyleId>{5C22544A-7EE6-4342-B048-85BDC9FD1C3A}</a:tableStyleId>
              </a:tblPr>
              <a:tblGrid>
                <a:gridCol w="2495844">
                  <a:extLst>
                    <a:ext uri="{9D8B030D-6E8A-4147-A177-3AD203B41FA5}">
                      <a16:colId xmlns:a16="http://schemas.microsoft.com/office/drawing/2014/main" val="459262506"/>
                    </a:ext>
                  </a:extLst>
                </a:gridCol>
                <a:gridCol w="1426676">
                  <a:extLst>
                    <a:ext uri="{9D8B030D-6E8A-4147-A177-3AD203B41FA5}">
                      <a16:colId xmlns:a16="http://schemas.microsoft.com/office/drawing/2014/main" val="1901035945"/>
                    </a:ext>
                  </a:extLst>
                </a:gridCol>
                <a:gridCol w="1478423">
                  <a:extLst>
                    <a:ext uri="{9D8B030D-6E8A-4147-A177-3AD203B41FA5}">
                      <a16:colId xmlns:a16="http://schemas.microsoft.com/office/drawing/2014/main" val="4269014026"/>
                    </a:ext>
                  </a:extLst>
                </a:gridCol>
              </a:tblGrid>
              <a:tr h="370840">
                <a:tc>
                  <a:txBody>
                    <a:bodyPr/>
                    <a:lstStyle/>
                    <a:p>
                      <a:endParaRPr lang="en-US" sz="2400" dirty="0"/>
                    </a:p>
                    <a:p>
                      <a:endParaRPr lang="en-US" sz="2400" dirty="0"/>
                    </a:p>
                    <a:p>
                      <a:r>
                        <a:rPr lang="en-US" sz="2400" dirty="0"/>
                        <a:t>Geometry</a:t>
                      </a:r>
                    </a:p>
                  </a:txBody>
                  <a:tcPr/>
                </a:tc>
                <a:tc>
                  <a:txBody>
                    <a:bodyPr/>
                    <a:lstStyle/>
                    <a:p>
                      <a:pPr algn="ctr"/>
                      <a:r>
                        <a:rPr lang="en-US" sz="2400" dirty="0"/>
                        <a:t>Electron Dose (mSv)</a:t>
                      </a:r>
                    </a:p>
                  </a:txBody>
                  <a:tcPr/>
                </a:tc>
                <a:tc>
                  <a:txBody>
                    <a:bodyPr/>
                    <a:lstStyle/>
                    <a:p>
                      <a:pPr algn="ctr"/>
                      <a:r>
                        <a:rPr lang="en-US" sz="2400" dirty="0"/>
                        <a:t>Photon Dose (mSv)</a:t>
                      </a:r>
                    </a:p>
                  </a:txBody>
                  <a:tcPr/>
                </a:tc>
                <a:extLst>
                  <a:ext uri="{0D108BD9-81ED-4DB2-BD59-A6C34878D82A}">
                    <a16:rowId xmlns:a16="http://schemas.microsoft.com/office/drawing/2014/main" val="526749829"/>
                  </a:ext>
                </a:extLst>
              </a:tr>
              <a:tr h="370840">
                <a:tc>
                  <a:txBody>
                    <a:bodyPr/>
                    <a:lstStyle/>
                    <a:p>
                      <a:r>
                        <a:rPr lang="en-US" sz="2400" dirty="0">
                          <a:solidFill>
                            <a:srgbClr val="002966"/>
                          </a:solidFill>
                        </a:rPr>
                        <a:t>Point on Skin</a:t>
                      </a:r>
                    </a:p>
                  </a:txBody>
                  <a:tcPr/>
                </a:tc>
                <a:tc>
                  <a:txBody>
                    <a:bodyPr/>
                    <a:lstStyle/>
                    <a:p>
                      <a:pPr algn="ctr"/>
                      <a:r>
                        <a:rPr lang="en-US" sz="2400" dirty="0">
                          <a:solidFill>
                            <a:srgbClr val="002966"/>
                          </a:solidFill>
                        </a:rPr>
                        <a:t>1,300</a:t>
                      </a:r>
                    </a:p>
                  </a:txBody>
                  <a:tcPr/>
                </a:tc>
                <a:tc>
                  <a:txBody>
                    <a:bodyPr/>
                    <a:lstStyle/>
                    <a:p>
                      <a:pPr algn="ctr"/>
                      <a:r>
                        <a:rPr lang="en-US" sz="2400" dirty="0">
                          <a:solidFill>
                            <a:srgbClr val="002966"/>
                          </a:solidFill>
                        </a:rPr>
                        <a:t>2.1</a:t>
                      </a:r>
                    </a:p>
                  </a:txBody>
                  <a:tcPr/>
                </a:tc>
                <a:extLst>
                  <a:ext uri="{0D108BD9-81ED-4DB2-BD59-A6C34878D82A}">
                    <a16:rowId xmlns:a16="http://schemas.microsoft.com/office/drawing/2014/main" val="3071800571"/>
                  </a:ext>
                </a:extLst>
              </a:tr>
              <a:tr h="370840">
                <a:tc>
                  <a:txBody>
                    <a:bodyPr/>
                    <a:lstStyle/>
                    <a:p>
                      <a:r>
                        <a:rPr lang="en-US" sz="2400" dirty="0">
                          <a:solidFill>
                            <a:srgbClr val="002966"/>
                          </a:solidFill>
                        </a:rPr>
                        <a:t>Disk on Skin</a:t>
                      </a:r>
                    </a:p>
                  </a:txBody>
                  <a:tcPr/>
                </a:tc>
                <a:tc>
                  <a:txBody>
                    <a:bodyPr/>
                    <a:lstStyle/>
                    <a:p>
                      <a:pPr algn="ctr"/>
                      <a:r>
                        <a:rPr lang="en-US" sz="2400" dirty="0">
                          <a:solidFill>
                            <a:srgbClr val="002966"/>
                          </a:solidFill>
                        </a:rPr>
                        <a:t>260</a:t>
                      </a:r>
                    </a:p>
                  </a:txBody>
                  <a:tcPr/>
                </a:tc>
                <a:tc>
                  <a:txBody>
                    <a:bodyPr/>
                    <a:lstStyle/>
                    <a:p>
                      <a:pPr algn="ctr"/>
                      <a:r>
                        <a:rPr lang="en-US" sz="2400" dirty="0">
                          <a:solidFill>
                            <a:srgbClr val="002966"/>
                          </a:solidFill>
                        </a:rPr>
                        <a:t>0.45</a:t>
                      </a:r>
                    </a:p>
                  </a:txBody>
                  <a:tcPr/>
                </a:tc>
                <a:extLst>
                  <a:ext uri="{0D108BD9-81ED-4DB2-BD59-A6C34878D82A}">
                    <a16:rowId xmlns:a16="http://schemas.microsoft.com/office/drawing/2014/main" val="1567414455"/>
                  </a:ext>
                </a:extLst>
              </a:tr>
              <a:tr h="370840">
                <a:tc>
                  <a:txBody>
                    <a:bodyPr/>
                    <a:lstStyle/>
                    <a:p>
                      <a:r>
                        <a:rPr lang="en-US" sz="2400" dirty="0">
                          <a:solidFill>
                            <a:srgbClr val="002966"/>
                          </a:solidFill>
                        </a:rPr>
                        <a:t>Disk above Coat</a:t>
                      </a:r>
                    </a:p>
                  </a:txBody>
                  <a:tcPr/>
                </a:tc>
                <a:tc>
                  <a:txBody>
                    <a:bodyPr/>
                    <a:lstStyle/>
                    <a:p>
                      <a:pPr algn="ctr"/>
                      <a:r>
                        <a:rPr lang="en-US" sz="2400" dirty="0">
                          <a:solidFill>
                            <a:srgbClr val="002966"/>
                          </a:solidFill>
                        </a:rPr>
                        <a:t>90</a:t>
                      </a:r>
                    </a:p>
                  </a:txBody>
                  <a:tcPr/>
                </a:tc>
                <a:tc>
                  <a:txBody>
                    <a:bodyPr/>
                    <a:lstStyle/>
                    <a:p>
                      <a:pPr algn="ctr"/>
                      <a:r>
                        <a:rPr lang="en-US" sz="2400" dirty="0">
                          <a:solidFill>
                            <a:srgbClr val="002966"/>
                          </a:solidFill>
                        </a:rPr>
                        <a:t>0.37</a:t>
                      </a:r>
                    </a:p>
                  </a:txBody>
                  <a:tcPr/>
                </a:tc>
                <a:extLst>
                  <a:ext uri="{0D108BD9-81ED-4DB2-BD59-A6C34878D82A}">
                    <a16:rowId xmlns:a16="http://schemas.microsoft.com/office/drawing/2014/main" val="2954562357"/>
                  </a:ext>
                </a:extLst>
              </a:tr>
              <a:tr h="370840">
                <a:tc>
                  <a:txBody>
                    <a:bodyPr/>
                    <a:lstStyle/>
                    <a:p>
                      <a:r>
                        <a:rPr lang="en-US" sz="2400" dirty="0">
                          <a:solidFill>
                            <a:srgbClr val="002966"/>
                          </a:solidFill>
                        </a:rPr>
                        <a:t>Cylinder in Coat</a:t>
                      </a:r>
                    </a:p>
                  </a:txBody>
                  <a:tcPr/>
                </a:tc>
                <a:tc>
                  <a:txBody>
                    <a:bodyPr/>
                    <a:lstStyle/>
                    <a:p>
                      <a:pPr algn="ctr"/>
                      <a:r>
                        <a:rPr lang="en-US" sz="2400" dirty="0">
                          <a:solidFill>
                            <a:srgbClr val="002966"/>
                          </a:solidFill>
                        </a:rPr>
                        <a:t>160</a:t>
                      </a:r>
                    </a:p>
                  </a:txBody>
                  <a:tcPr/>
                </a:tc>
                <a:tc>
                  <a:txBody>
                    <a:bodyPr/>
                    <a:lstStyle/>
                    <a:p>
                      <a:pPr algn="ctr"/>
                      <a:r>
                        <a:rPr lang="en-US" sz="2400" dirty="0">
                          <a:solidFill>
                            <a:srgbClr val="002966"/>
                          </a:solidFill>
                        </a:rPr>
                        <a:t>0.42</a:t>
                      </a:r>
                    </a:p>
                  </a:txBody>
                  <a:tcPr/>
                </a:tc>
                <a:extLst>
                  <a:ext uri="{0D108BD9-81ED-4DB2-BD59-A6C34878D82A}">
                    <a16:rowId xmlns:a16="http://schemas.microsoft.com/office/drawing/2014/main" val="3168291715"/>
                  </a:ext>
                </a:extLst>
              </a:tr>
            </a:tbl>
          </a:graphicData>
        </a:graphic>
      </p:graphicFrame>
      <p:sp>
        <p:nvSpPr>
          <p:cNvPr id="6" name="TextBox 5">
            <a:extLst>
              <a:ext uri="{FF2B5EF4-FFF2-40B4-BE49-F238E27FC236}">
                <a16:creationId xmlns:a16="http://schemas.microsoft.com/office/drawing/2014/main" id="{FFA5D6C1-CF9C-4C94-864C-CB2BC4BF8D54}"/>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
        <p:nvSpPr>
          <p:cNvPr id="7" name="Right Brace 6">
            <a:extLst>
              <a:ext uri="{FF2B5EF4-FFF2-40B4-BE49-F238E27FC236}">
                <a16:creationId xmlns:a16="http://schemas.microsoft.com/office/drawing/2014/main" id="{87677DDF-A4F2-4AE7-8789-1B6B29570763}"/>
              </a:ext>
            </a:extLst>
          </p:cNvPr>
          <p:cNvSpPr/>
          <p:nvPr/>
        </p:nvSpPr>
        <p:spPr>
          <a:xfrm>
            <a:off x="8870535" y="3589234"/>
            <a:ext cx="401652" cy="1307506"/>
          </a:xfrm>
          <a:prstGeom prst="rightBrace">
            <a:avLst/>
          </a:prstGeom>
          <a:ln>
            <a:solidFill>
              <a:srgbClr val="DC44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F510E092-D6AD-41F3-9094-D5FDC3CA164F}"/>
              </a:ext>
            </a:extLst>
          </p:cNvPr>
          <p:cNvSpPr txBox="1"/>
          <p:nvPr/>
        </p:nvSpPr>
        <p:spPr>
          <a:xfrm>
            <a:off x="9349349" y="4058321"/>
            <a:ext cx="1111202" cy="369332"/>
          </a:xfrm>
          <a:prstGeom prst="rect">
            <a:avLst/>
          </a:prstGeom>
          <a:noFill/>
        </p:spPr>
        <p:txBody>
          <a:bodyPr wrap="none" rtlCol="0">
            <a:spAutoFit/>
          </a:bodyPr>
          <a:lstStyle/>
          <a:p>
            <a:r>
              <a:rPr lang="en-US" dirty="0">
                <a:solidFill>
                  <a:srgbClr val="E25D3C"/>
                </a:solidFill>
              </a:rPr>
              <a:t>Bounding</a:t>
            </a:r>
          </a:p>
        </p:txBody>
      </p:sp>
      <p:cxnSp>
        <p:nvCxnSpPr>
          <p:cNvPr id="10" name="Straight Arrow Connector 9">
            <a:extLst>
              <a:ext uri="{FF2B5EF4-FFF2-40B4-BE49-F238E27FC236}">
                <a16:creationId xmlns:a16="http://schemas.microsoft.com/office/drawing/2014/main" id="{4FFEBA6D-7B4F-4CD2-879F-6882367C8ED6}"/>
              </a:ext>
            </a:extLst>
          </p:cNvPr>
          <p:cNvCxnSpPr>
            <a:cxnSpLocks/>
          </p:cNvCxnSpPr>
          <p:nvPr/>
        </p:nvCxnSpPr>
        <p:spPr>
          <a:xfrm flipH="1">
            <a:off x="8791173" y="5195843"/>
            <a:ext cx="481014" cy="0"/>
          </a:xfrm>
          <a:prstGeom prst="straightConnector1">
            <a:avLst/>
          </a:prstGeom>
          <a:ln>
            <a:solidFill>
              <a:srgbClr val="4B9CD3"/>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2948C6C-0508-408B-9684-BAD4AB251C34}"/>
              </a:ext>
            </a:extLst>
          </p:cNvPr>
          <p:cNvSpPr txBox="1"/>
          <p:nvPr/>
        </p:nvSpPr>
        <p:spPr>
          <a:xfrm>
            <a:off x="9272187" y="5011177"/>
            <a:ext cx="1489510" cy="369332"/>
          </a:xfrm>
          <a:prstGeom prst="rect">
            <a:avLst/>
          </a:prstGeom>
          <a:noFill/>
        </p:spPr>
        <p:txBody>
          <a:bodyPr wrap="none" rtlCol="0">
            <a:spAutoFit/>
          </a:bodyPr>
          <a:lstStyle/>
          <a:p>
            <a:r>
              <a:rPr lang="en-US" dirty="0">
                <a:solidFill>
                  <a:srgbClr val="4B9CD3"/>
                </a:solidFill>
              </a:rPr>
              <a:t>Most realistic</a:t>
            </a:r>
          </a:p>
        </p:txBody>
      </p:sp>
    </p:spTree>
    <p:extLst>
      <p:ext uri="{BB962C8B-B14F-4D97-AF65-F5344CB8AC3E}">
        <p14:creationId xmlns:p14="http://schemas.microsoft.com/office/powerpoint/2010/main" val="69096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98090-EFE5-404B-BE31-8186CBB46E4A}"/>
              </a:ext>
            </a:extLst>
          </p:cNvPr>
          <p:cNvSpPr>
            <a:spLocks noGrp="1"/>
          </p:cNvSpPr>
          <p:nvPr>
            <p:ph type="title"/>
          </p:nvPr>
        </p:nvSpPr>
        <p:spPr/>
        <p:txBody>
          <a:bodyPr/>
          <a:lstStyle/>
          <a:p>
            <a:r>
              <a:rPr lang="en-US" dirty="0" err="1"/>
              <a:t>wounddose</a:t>
            </a:r>
            <a:endParaRPr lang="en-US" dirty="0"/>
          </a:p>
        </p:txBody>
      </p:sp>
      <p:sp>
        <p:nvSpPr>
          <p:cNvPr id="5" name="Footer Placeholder 4">
            <a:extLst>
              <a:ext uri="{FF2B5EF4-FFF2-40B4-BE49-F238E27FC236}">
                <a16:creationId xmlns:a16="http://schemas.microsoft.com/office/drawing/2014/main" id="{F75739DD-83A3-4465-A333-CE866224C2EB}"/>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37F05A00-25FA-41B3-8685-4B8F5755F199}"/>
              </a:ext>
            </a:extLst>
          </p:cNvPr>
          <p:cNvSpPr>
            <a:spLocks noGrp="1"/>
          </p:cNvSpPr>
          <p:nvPr>
            <p:ph type="sldNum" sz="quarter" idx="12"/>
          </p:nvPr>
        </p:nvSpPr>
        <p:spPr/>
        <p:txBody>
          <a:bodyPr/>
          <a:lstStyle/>
          <a:p>
            <a:fld id="{3A98EE3D-8CD1-4C3F-BD1C-C98C9596463C}" type="slidenum">
              <a:rPr lang="en-US" smtClean="0"/>
              <a:t>38</a:t>
            </a:fld>
            <a:endParaRPr lang="en-US" dirty="0"/>
          </a:p>
        </p:txBody>
      </p:sp>
      <p:pic>
        <p:nvPicPr>
          <p:cNvPr id="7" name="Picture 6">
            <a:extLst>
              <a:ext uri="{FF2B5EF4-FFF2-40B4-BE49-F238E27FC236}">
                <a16:creationId xmlns:a16="http://schemas.microsoft.com/office/drawing/2014/main" id="{55DCFBD8-548E-47AD-9BFA-65C84AD5736F}"/>
              </a:ext>
            </a:extLst>
          </p:cNvPr>
          <p:cNvPicPr>
            <a:picLocks noChangeAspect="1"/>
          </p:cNvPicPr>
          <p:nvPr/>
        </p:nvPicPr>
        <p:blipFill>
          <a:blip r:embed="rId2"/>
          <a:stretch>
            <a:fillRect/>
          </a:stretch>
        </p:blipFill>
        <p:spPr>
          <a:xfrm>
            <a:off x="4394051" y="1153683"/>
            <a:ext cx="6564298" cy="5114658"/>
          </a:xfrm>
          <a:prstGeom prst="rect">
            <a:avLst/>
          </a:prstGeom>
        </p:spPr>
      </p:pic>
      <p:sp>
        <p:nvSpPr>
          <p:cNvPr id="9" name="TextBox 8">
            <a:extLst>
              <a:ext uri="{FF2B5EF4-FFF2-40B4-BE49-F238E27FC236}">
                <a16:creationId xmlns:a16="http://schemas.microsoft.com/office/drawing/2014/main" id="{26839AAD-9D4C-40A5-BC1C-0CE33942DED4}"/>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3704427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6DA1-52B9-49FD-880B-6D8BD457F8F3}"/>
              </a:ext>
            </a:extLst>
          </p:cNvPr>
          <p:cNvSpPr>
            <a:spLocks noGrp="1"/>
          </p:cNvSpPr>
          <p:nvPr>
            <p:ph type="title"/>
          </p:nvPr>
        </p:nvSpPr>
        <p:spPr>
          <a:xfrm>
            <a:off x="581192" y="702156"/>
            <a:ext cx="11029616" cy="1025976"/>
          </a:xfrm>
        </p:spPr>
        <p:txBody>
          <a:bodyPr/>
          <a:lstStyle/>
          <a:p>
            <a:r>
              <a:rPr lang="en-US" dirty="0"/>
              <a:t>outline</a:t>
            </a:r>
          </a:p>
        </p:txBody>
      </p:sp>
      <p:sp>
        <p:nvSpPr>
          <p:cNvPr id="3" name="Content Placeholder 2">
            <a:extLst>
              <a:ext uri="{FF2B5EF4-FFF2-40B4-BE49-F238E27FC236}">
                <a16:creationId xmlns:a16="http://schemas.microsoft.com/office/drawing/2014/main" id="{4AE211F9-15B5-4F1E-B573-12B43CF3EDFD}"/>
              </a:ext>
            </a:extLst>
          </p:cNvPr>
          <p:cNvSpPr>
            <a:spLocks noGrp="1"/>
          </p:cNvSpPr>
          <p:nvPr>
            <p:ph idx="1"/>
          </p:nvPr>
        </p:nvSpPr>
        <p:spPr>
          <a:xfrm>
            <a:off x="581192" y="2375731"/>
            <a:ext cx="5777663" cy="2802720"/>
          </a:xfrm>
        </p:spPr>
        <p:txBody>
          <a:bodyPr anchor="t">
            <a:normAutofit/>
          </a:bodyPr>
          <a:lstStyle/>
          <a:p>
            <a:r>
              <a:rPr lang="en-US" sz="2000" dirty="0"/>
              <a:t>Technical Basis and Theory</a:t>
            </a:r>
          </a:p>
          <a:p>
            <a:r>
              <a:rPr lang="en-US" sz="2000" dirty="0"/>
              <a:t>Overview of new WoundDose GUI</a:t>
            </a:r>
          </a:p>
          <a:p>
            <a:pPr lvl="1"/>
            <a:r>
              <a:rPr lang="en-US" sz="1700" dirty="0"/>
              <a:t>Shallow dose equivalent</a:t>
            </a:r>
          </a:p>
          <a:p>
            <a:pPr lvl="1"/>
            <a:r>
              <a:rPr lang="en-US" sz="1700" dirty="0"/>
              <a:t>Local dose equivalent</a:t>
            </a:r>
          </a:p>
          <a:p>
            <a:pPr lvl="1"/>
            <a:r>
              <a:rPr lang="en-US" sz="1700" dirty="0"/>
              <a:t>CEDE and CODE (systemic)</a:t>
            </a:r>
          </a:p>
          <a:p>
            <a:r>
              <a:rPr lang="en-US" sz="2000" dirty="0"/>
              <a:t>Examples</a:t>
            </a:r>
          </a:p>
        </p:txBody>
      </p:sp>
      <p:sp>
        <p:nvSpPr>
          <p:cNvPr id="5" name="Footer Placeholder 4">
            <a:extLst>
              <a:ext uri="{FF2B5EF4-FFF2-40B4-BE49-F238E27FC236}">
                <a16:creationId xmlns:a16="http://schemas.microsoft.com/office/drawing/2014/main" id="{7A0344BD-D31C-4AA5-BD5F-51152418EF58}"/>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8D16FA90-4534-4947-A702-FCB546BACB08}"/>
              </a:ext>
            </a:extLst>
          </p:cNvPr>
          <p:cNvSpPr>
            <a:spLocks noGrp="1"/>
          </p:cNvSpPr>
          <p:nvPr>
            <p:ph type="sldNum" sz="quarter" idx="12"/>
          </p:nvPr>
        </p:nvSpPr>
        <p:spPr/>
        <p:txBody>
          <a:bodyPr/>
          <a:lstStyle/>
          <a:p>
            <a:fld id="{3A98EE3D-8CD1-4C3F-BD1C-C98C9596463C}" type="slidenum">
              <a:rPr lang="en-US" smtClean="0"/>
              <a:t>39</a:t>
            </a:fld>
            <a:endParaRPr lang="en-US" dirty="0"/>
          </a:p>
        </p:txBody>
      </p:sp>
      <p:pic>
        <p:nvPicPr>
          <p:cNvPr id="8" name="Picture 7">
            <a:extLst>
              <a:ext uri="{FF2B5EF4-FFF2-40B4-BE49-F238E27FC236}">
                <a16:creationId xmlns:a16="http://schemas.microsoft.com/office/drawing/2014/main" id="{234CB146-B55E-4452-AD08-1AA53E3BDBCB}"/>
              </a:ext>
            </a:extLst>
          </p:cNvPr>
          <p:cNvPicPr>
            <a:picLocks noChangeAspect="1"/>
          </p:cNvPicPr>
          <p:nvPr/>
        </p:nvPicPr>
        <p:blipFill>
          <a:blip r:embed="rId2"/>
          <a:stretch>
            <a:fillRect/>
          </a:stretch>
        </p:blipFill>
        <p:spPr>
          <a:xfrm>
            <a:off x="6559431" y="1375561"/>
            <a:ext cx="3619500" cy="4619625"/>
          </a:xfrm>
          <a:prstGeom prst="rect">
            <a:avLst/>
          </a:prstGeom>
        </p:spPr>
      </p:pic>
      <p:sp>
        <p:nvSpPr>
          <p:cNvPr id="10" name="TextBox 9">
            <a:extLst>
              <a:ext uri="{FF2B5EF4-FFF2-40B4-BE49-F238E27FC236}">
                <a16:creationId xmlns:a16="http://schemas.microsoft.com/office/drawing/2014/main" id="{5162C3B4-EE1E-4F90-BCFF-4EDB1DC70FF8}"/>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349154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5658-5E5C-42C9-9967-D16044061071}"/>
              </a:ext>
            </a:extLst>
          </p:cNvPr>
          <p:cNvSpPr>
            <a:spLocks noGrp="1"/>
          </p:cNvSpPr>
          <p:nvPr>
            <p:ph type="title"/>
          </p:nvPr>
        </p:nvSpPr>
        <p:spPr>
          <a:xfrm>
            <a:off x="581192" y="702156"/>
            <a:ext cx="11029616" cy="998457"/>
          </a:xfrm>
        </p:spPr>
        <p:txBody>
          <a:bodyPr/>
          <a:lstStyle/>
          <a:p>
            <a:r>
              <a:rPr lang="en-US" dirty="0"/>
              <a:t>Classic </a:t>
            </a:r>
            <a:r>
              <a:rPr lang="en-US" dirty="0" err="1"/>
              <a:t>Varskin</a:t>
            </a:r>
            <a:r>
              <a:rPr lang="en-US" dirty="0"/>
              <a:t> to </a:t>
            </a:r>
            <a:r>
              <a:rPr lang="en-US" dirty="0" err="1"/>
              <a:t>varskin</a:t>
            </a:r>
            <a:r>
              <a:rPr lang="en-US" dirty="0"/>
              <a:t>+</a:t>
            </a:r>
          </a:p>
        </p:txBody>
      </p:sp>
      <p:sp>
        <p:nvSpPr>
          <p:cNvPr id="3" name="Content Placeholder 2">
            <a:extLst>
              <a:ext uri="{FF2B5EF4-FFF2-40B4-BE49-F238E27FC236}">
                <a16:creationId xmlns:a16="http://schemas.microsoft.com/office/drawing/2014/main" id="{2D76A6D7-CC07-4E37-8404-AC466D3150FF}"/>
              </a:ext>
            </a:extLst>
          </p:cNvPr>
          <p:cNvSpPr>
            <a:spLocks noGrp="1"/>
          </p:cNvSpPr>
          <p:nvPr>
            <p:ph idx="1"/>
          </p:nvPr>
        </p:nvSpPr>
        <p:spPr>
          <a:xfrm>
            <a:off x="612512" y="1871529"/>
            <a:ext cx="11029615" cy="4361227"/>
          </a:xfrm>
        </p:spPr>
        <p:txBody>
          <a:bodyPr anchor="t">
            <a:normAutofit/>
          </a:bodyPr>
          <a:lstStyle/>
          <a:p>
            <a:r>
              <a:rPr lang="en-US" sz="1800" dirty="0"/>
              <a:t>VARSKIN 3 (2006)</a:t>
            </a:r>
          </a:p>
          <a:p>
            <a:pPr lvl="1"/>
            <a:r>
              <a:rPr lang="en-US" sz="1600" dirty="0"/>
              <a:t>new Windows operating environment; syringe model added; new backscatter correction model; upgraded photon model; considers airgap and cover materials for electrons</a:t>
            </a:r>
          </a:p>
          <a:p>
            <a:r>
              <a:rPr lang="en-US" sz="1800" dirty="0"/>
              <a:t>VARSKIN 4 (2011)</a:t>
            </a:r>
          </a:p>
          <a:p>
            <a:pPr lvl="1"/>
            <a:r>
              <a:rPr lang="en-US" sz="1600" dirty="0"/>
              <a:t>syringe model removed; enhanced photon dosimetry model to account for attenuation, charged particle buildup, and electron scatter; airgap and cover materials now considered for photons</a:t>
            </a:r>
            <a:endParaRPr lang="en-US" sz="1800" dirty="0"/>
          </a:p>
          <a:p>
            <a:r>
              <a:rPr lang="en-US" sz="1800" dirty="0"/>
              <a:t>VARSKIN 5 (2014)</a:t>
            </a:r>
          </a:p>
          <a:p>
            <a:pPr lvl="1"/>
            <a:r>
              <a:rPr lang="en-US" sz="1600" dirty="0"/>
              <a:t>electron dosimetry model is enhanced and based on EGS Monte Carlo simulations rather than Berger’s point kernels; takes better account of electron scatter and energy loss in tissue, air, and volumetric sources; new backscatter correction model</a:t>
            </a:r>
            <a:endParaRPr lang="en-US" sz="1800" dirty="0"/>
          </a:p>
          <a:p>
            <a:r>
              <a:rPr lang="en-US" sz="1800" dirty="0"/>
              <a:t>VARSKIN 6 (2018)</a:t>
            </a:r>
          </a:p>
          <a:p>
            <a:pPr lvl="1"/>
            <a:r>
              <a:rPr lang="en-US" sz="1600" dirty="0"/>
              <a:t>choice of including daughter emissions (full equilibrium); the ICRP 107 nuclide decay database is made available</a:t>
            </a:r>
          </a:p>
        </p:txBody>
      </p:sp>
      <p:sp>
        <p:nvSpPr>
          <p:cNvPr id="5" name="Footer Placeholder 4">
            <a:extLst>
              <a:ext uri="{FF2B5EF4-FFF2-40B4-BE49-F238E27FC236}">
                <a16:creationId xmlns:a16="http://schemas.microsoft.com/office/drawing/2014/main" id="{94BC4CCC-C084-419C-A5AB-F5E84434FB16}"/>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777A17E7-C4E8-497C-8362-CC7C1439AFB9}"/>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1673417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55BE-48C3-40E3-94AC-7B1855798FBE}"/>
              </a:ext>
            </a:extLst>
          </p:cNvPr>
          <p:cNvSpPr>
            <a:spLocks noGrp="1"/>
          </p:cNvSpPr>
          <p:nvPr>
            <p:ph type="title"/>
          </p:nvPr>
        </p:nvSpPr>
        <p:spPr/>
        <p:txBody>
          <a:bodyPr/>
          <a:lstStyle/>
          <a:p>
            <a:r>
              <a:rPr lang="en-US" dirty="0"/>
              <a:t>Basis for Wound Model Dosimetry</a:t>
            </a:r>
          </a:p>
        </p:txBody>
      </p:sp>
      <p:sp>
        <p:nvSpPr>
          <p:cNvPr id="3" name="Content Placeholder 2">
            <a:extLst>
              <a:ext uri="{FF2B5EF4-FFF2-40B4-BE49-F238E27FC236}">
                <a16:creationId xmlns:a16="http://schemas.microsoft.com/office/drawing/2014/main" id="{A310EA7D-27CB-412E-A988-404CD1D7A1F4}"/>
              </a:ext>
            </a:extLst>
          </p:cNvPr>
          <p:cNvSpPr>
            <a:spLocks noGrp="1"/>
          </p:cNvSpPr>
          <p:nvPr>
            <p:ph idx="1"/>
          </p:nvPr>
        </p:nvSpPr>
        <p:spPr/>
        <p:txBody>
          <a:bodyPr anchor="t"/>
          <a:lstStyle/>
          <a:p>
            <a:r>
              <a:rPr lang="en-US" b="1" dirty="0"/>
              <a:t>NCRP Report No. 156</a:t>
            </a:r>
            <a:r>
              <a:rPr lang="en-US" dirty="0"/>
              <a:t>, “Development of a Biokinetic Model for Radionuclide-Contaminated Wounds and Procedures for Their Assessment, Dosimetry, and Treatment” (2007)</a:t>
            </a:r>
          </a:p>
          <a:p>
            <a:endParaRPr lang="en-US" dirty="0"/>
          </a:p>
          <a:p>
            <a:r>
              <a:rPr lang="en-US" dirty="0"/>
              <a:t>The wound model consists of three distinct dosimetry calculations: </a:t>
            </a:r>
          </a:p>
          <a:p>
            <a:pPr lvl="1"/>
            <a:r>
              <a:rPr lang="en-US" sz="1600" b="1" dirty="0">
                <a:solidFill>
                  <a:srgbClr val="DC4405"/>
                </a:solidFill>
              </a:rPr>
              <a:t>(1) Shallow dose Equivalent (@ 7 mg/cm2)</a:t>
            </a:r>
          </a:p>
          <a:p>
            <a:pPr lvl="1"/>
            <a:r>
              <a:rPr lang="en-US" sz="1600" b="1" dirty="0">
                <a:solidFill>
                  <a:srgbClr val="DC4405"/>
                </a:solidFill>
              </a:rPr>
              <a:t>(2) Local dose equivalent (to tissue)</a:t>
            </a:r>
          </a:p>
          <a:p>
            <a:pPr lvl="1"/>
            <a:r>
              <a:rPr lang="en-US" sz="1600" b="1" dirty="0">
                <a:solidFill>
                  <a:srgbClr val="DC4405"/>
                </a:solidFill>
              </a:rPr>
              <a:t>(3) organ/effective dose equivalent (systemic uptake)</a:t>
            </a:r>
          </a:p>
          <a:p>
            <a:pPr lvl="1"/>
            <a:endParaRPr lang="en-US" dirty="0"/>
          </a:p>
          <a:p>
            <a:r>
              <a:rPr lang="en-US" dirty="0"/>
              <a:t>Type of wound will determine applicable dose calculations</a:t>
            </a:r>
          </a:p>
        </p:txBody>
      </p:sp>
      <p:sp>
        <p:nvSpPr>
          <p:cNvPr id="5" name="Footer Placeholder 4">
            <a:extLst>
              <a:ext uri="{FF2B5EF4-FFF2-40B4-BE49-F238E27FC236}">
                <a16:creationId xmlns:a16="http://schemas.microsoft.com/office/drawing/2014/main" id="{67791BAD-6318-4CDF-85F6-94D150A1A3D8}"/>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33C33F0B-DDC3-4386-B3E6-2801535DA327}"/>
              </a:ext>
            </a:extLst>
          </p:cNvPr>
          <p:cNvSpPr>
            <a:spLocks noGrp="1"/>
          </p:cNvSpPr>
          <p:nvPr>
            <p:ph type="sldNum" sz="quarter" idx="12"/>
          </p:nvPr>
        </p:nvSpPr>
        <p:spPr/>
        <p:txBody>
          <a:bodyPr/>
          <a:lstStyle/>
          <a:p>
            <a:fld id="{3A98EE3D-8CD1-4C3F-BD1C-C98C9596463C}" type="slidenum">
              <a:rPr lang="en-US" smtClean="0"/>
              <a:t>40</a:t>
            </a:fld>
            <a:endParaRPr lang="en-US" dirty="0"/>
          </a:p>
        </p:txBody>
      </p:sp>
      <p:pic>
        <p:nvPicPr>
          <p:cNvPr id="10" name="Picture 9">
            <a:extLst>
              <a:ext uri="{FF2B5EF4-FFF2-40B4-BE49-F238E27FC236}">
                <a16:creationId xmlns:a16="http://schemas.microsoft.com/office/drawing/2014/main" id="{D8D3B48F-62FD-4B4C-AFE6-5D128F33DFF8}"/>
              </a:ext>
            </a:extLst>
          </p:cNvPr>
          <p:cNvPicPr>
            <a:picLocks noChangeAspect="1"/>
          </p:cNvPicPr>
          <p:nvPr/>
        </p:nvPicPr>
        <p:blipFill>
          <a:blip r:embed="rId2"/>
          <a:stretch>
            <a:fillRect/>
          </a:stretch>
        </p:blipFill>
        <p:spPr>
          <a:xfrm>
            <a:off x="8389723" y="2906483"/>
            <a:ext cx="2286000" cy="3551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3449E09C-A48E-4A85-9CC9-CE85F395AA23}"/>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2635892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3A8A-3BB9-4C20-967B-F56D1AD67672}"/>
              </a:ext>
            </a:extLst>
          </p:cNvPr>
          <p:cNvSpPr>
            <a:spLocks noGrp="1"/>
          </p:cNvSpPr>
          <p:nvPr>
            <p:ph type="title"/>
          </p:nvPr>
        </p:nvSpPr>
        <p:spPr/>
        <p:txBody>
          <a:bodyPr/>
          <a:lstStyle/>
          <a:p>
            <a:r>
              <a:rPr lang="en-US" dirty="0"/>
              <a:t>General method</a:t>
            </a:r>
          </a:p>
        </p:txBody>
      </p:sp>
      <p:sp>
        <p:nvSpPr>
          <p:cNvPr id="3" name="Content Placeholder 2">
            <a:extLst>
              <a:ext uri="{FF2B5EF4-FFF2-40B4-BE49-F238E27FC236}">
                <a16:creationId xmlns:a16="http://schemas.microsoft.com/office/drawing/2014/main" id="{6F117E1A-C15F-4807-97D7-8AE900F2C21E}"/>
              </a:ext>
            </a:extLst>
          </p:cNvPr>
          <p:cNvSpPr>
            <a:spLocks noGrp="1"/>
          </p:cNvSpPr>
          <p:nvPr>
            <p:ph idx="1"/>
          </p:nvPr>
        </p:nvSpPr>
        <p:spPr>
          <a:xfrm>
            <a:off x="372290" y="1890876"/>
            <a:ext cx="11717383" cy="4533038"/>
          </a:xfrm>
        </p:spPr>
        <p:txBody>
          <a:bodyPr>
            <a:normAutofit/>
          </a:bodyPr>
          <a:lstStyle/>
          <a:p>
            <a:r>
              <a:rPr lang="en-US" sz="2000" dirty="0"/>
              <a:t>Designed for penetrating wounds where radioactive contamination has been forced under the skin surface</a:t>
            </a:r>
          </a:p>
          <a:p>
            <a:r>
              <a:rPr lang="en-US" sz="2000" dirty="0"/>
              <a:t>Consists of three distinct dosimetry calculations: (1) SDE; (2) local dose equivalent; and (3) committed organ/effective dose equivalent (systemic)</a:t>
            </a:r>
          </a:p>
          <a:p>
            <a:r>
              <a:rPr lang="en-US" sz="2000" b="1" dirty="0">
                <a:solidFill>
                  <a:srgbClr val="DC4405"/>
                </a:solidFill>
              </a:rPr>
              <a:t>SDE</a:t>
            </a:r>
          </a:p>
          <a:p>
            <a:pPr lvl="1"/>
            <a:r>
              <a:rPr lang="en-US" sz="1700" dirty="0"/>
              <a:t>Total dose at the shallow depth (7 mg cm</a:t>
            </a:r>
            <a:r>
              <a:rPr lang="en-US" sz="1700" baseline="30000" dirty="0"/>
              <a:t>-2</a:t>
            </a:r>
            <a:r>
              <a:rPr lang="en-US" sz="1700" dirty="0"/>
              <a:t> ) with an embedded wound source and dose area of 10 cm</a:t>
            </a:r>
            <a:r>
              <a:rPr lang="en-US" sz="1700" baseline="30000" dirty="0"/>
              <a:t>2</a:t>
            </a:r>
          </a:p>
          <a:p>
            <a:pPr lvl="1"/>
            <a:r>
              <a:rPr lang="en-US" sz="1700" dirty="0"/>
              <a:t>Dose models same as </a:t>
            </a:r>
            <a:r>
              <a:rPr lang="en-US" sz="1700" dirty="0" err="1"/>
              <a:t>SkinDose</a:t>
            </a:r>
            <a:r>
              <a:rPr lang="en-US" sz="1700" dirty="0"/>
              <a:t>, except for </a:t>
            </a:r>
            <a:r>
              <a:rPr lang="en-US" sz="1700" b="1" dirty="0"/>
              <a:t>retention class</a:t>
            </a:r>
            <a:r>
              <a:rPr lang="en-US" sz="1700" dirty="0"/>
              <a:t>, </a:t>
            </a:r>
            <a:r>
              <a:rPr lang="en-US" sz="1700" b="1" dirty="0"/>
              <a:t>abrasion thickness (for point source)</a:t>
            </a:r>
            <a:r>
              <a:rPr lang="en-US" sz="1700" dirty="0"/>
              <a:t>, and </a:t>
            </a:r>
            <a:r>
              <a:rPr lang="en-US" sz="1700" b="1" dirty="0"/>
              <a:t>wound penetration depth inputs</a:t>
            </a:r>
            <a:endParaRPr lang="en-US" sz="1700" dirty="0"/>
          </a:p>
          <a:p>
            <a:r>
              <a:rPr lang="en-US" sz="2000" b="1" dirty="0">
                <a:solidFill>
                  <a:srgbClr val="DC4405"/>
                </a:solidFill>
              </a:rPr>
              <a:t>Local Dose</a:t>
            </a:r>
          </a:p>
          <a:p>
            <a:pPr lvl="1"/>
            <a:r>
              <a:rPr lang="en-US" sz="1700" dirty="0"/>
              <a:t>Dose equivalent to the tissue surrounding the contaminated wound volume</a:t>
            </a:r>
          </a:p>
          <a:p>
            <a:pPr lvl="1"/>
            <a:r>
              <a:rPr lang="en-US" sz="1700" dirty="0"/>
              <a:t>Volume surrounding a point source at a given depth or volume surrounding the penetration depth of a line source</a:t>
            </a:r>
          </a:p>
        </p:txBody>
      </p:sp>
      <p:sp>
        <p:nvSpPr>
          <p:cNvPr id="5" name="Footer Placeholder 4">
            <a:extLst>
              <a:ext uri="{FF2B5EF4-FFF2-40B4-BE49-F238E27FC236}">
                <a16:creationId xmlns:a16="http://schemas.microsoft.com/office/drawing/2014/main" id="{12F5D232-0D16-41E6-AD6B-B2AD6758EE5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6578ADD-471F-4A3E-A827-6B82F2EA4E98}"/>
              </a:ext>
            </a:extLst>
          </p:cNvPr>
          <p:cNvSpPr>
            <a:spLocks noGrp="1"/>
          </p:cNvSpPr>
          <p:nvPr>
            <p:ph type="sldNum" sz="quarter" idx="12"/>
          </p:nvPr>
        </p:nvSpPr>
        <p:spPr/>
        <p:txBody>
          <a:bodyPr/>
          <a:lstStyle/>
          <a:p>
            <a:fld id="{3A98EE3D-8CD1-4C3F-BD1C-C98C9596463C}" type="slidenum">
              <a:rPr lang="en-US" smtClean="0"/>
              <a:t>41</a:t>
            </a:fld>
            <a:endParaRPr lang="en-US" dirty="0"/>
          </a:p>
        </p:txBody>
      </p:sp>
      <p:sp>
        <p:nvSpPr>
          <p:cNvPr id="7" name="TextBox 6">
            <a:extLst>
              <a:ext uri="{FF2B5EF4-FFF2-40B4-BE49-F238E27FC236}">
                <a16:creationId xmlns:a16="http://schemas.microsoft.com/office/drawing/2014/main" id="{459E3059-545B-44E1-9BBA-DB330B65D53D}"/>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2384063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3A8A-3BB9-4C20-967B-F56D1AD67672}"/>
              </a:ext>
            </a:extLst>
          </p:cNvPr>
          <p:cNvSpPr>
            <a:spLocks noGrp="1"/>
          </p:cNvSpPr>
          <p:nvPr>
            <p:ph type="title"/>
          </p:nvPr>
        </p:nvSpPr>
        <p:spPr/>
        <p:txBody>
          <a:bodyPr/>
          <a:lstStyle/>
          <a:p>
            <a:r>
              <a:rPr lang="en-US" dirty="0"/>
              <a:t>General method</a:t>
            </a:r>
          </a:p>
        </p:txBody>
      </p:sp>
      <p:sp>
        <p:nvSpPr>
          <p:cNvPr id="3" name="Content Placeholder 2">
            <a:extLst>
              <a:ext uri="{FF2B5EF4-FFF2-40B4-BE49-F238E27FC236}">
                <a16:creationId xmlns:a16="http://schemas.microsoft.com/office/drawing/2014/main" id="{6F117E1A-C15F-4807-97D7-8AE900F2C21E}"/>
              </a:ext>
            </a:extLst>
          </p:cNvPr>
          <p:cNvSpPr>
            <a:spLocks noGrp="1"/>
          </p:cNvSpPr>
          <p:nvPr>
            <p:ph idx="1"/>
          </p:nvPr>
        </p:nvSpPr>
        <p:spPr>
          <a:xfrm>
            <a:off x="372290" y="2162086"/>
            <a:ext cx="11717383" cy="3734512"/>
          </a:xfrm>
        </p:spPr>
        <p:txBody>
          <a:bodyPr anchor="t">
            <a:normAutofit/>
          </a:bodyPr>
          <a:lstStyle/>
          <a:p>
            <a:r>
              <a:rPr lang="en-US" sz="2000" b="1" dirty="0">
                <a:solidFill>
                  <a:srgbClr val="DC4405"/>
                </a:solidFill>
              </a:rPr>
              <a:t>Systemic Dose</a:t>
            </a:r>
            <a:endParaRPr lang="en-US" sz="2000" dirty="0"/>
          </a:p>
          <a:p>
            <a:pPr lvl="1"/>
            <a:r>
              <a:rPr lang="en-US" sz="1700" dirty="0"/>
              <a:t>The biokinetic model considers four uptake categories: (1) radionuclides in soluble form; (2) particulates, aggregates, and bound states; (3) colloid and intermediate states; and (4) fragments </a:t>
            </a:r>
          </a:p>
          <a:p>
            <a:pPr lvl="1"/>
            <a:r>
              <a:rPr lang="en-US" sz="1700" dirty="0"/>
              <a:t>Movement of material from the wound and through the body to the bloodstream is characterized by the biokinetic model in NCRP 156</a:t>
            </a:r>
          </a:p>
          <a:p>
            <a:pPr lvl="1"/>
            <a:r>
              <a:rPr lang="en-US" sz="1700" dirty="0"/>
              <a:t>Dose is estimated using tabulated internal dose coefficients for radionuclides (limited number) reaching the bloodstream via penetrating wounds</a:t>
            </a:r>
          </a:p>
          <a:p>
            <a:pPr lvl="2"/>
            <a:r>
              <a:rPr lang="en-US" sz="1600" dirty="0"/>
              <a:t>for all seven solubility characteristics provided by the NCRP 156 model</a:t>
            </a:r>
          </a:p>
          <a:p>
            <a:pPr lvl="2"/>
            <a:r>
              <a:rPr lang="en-US" sz="1600" dirty="0"/>
              <a:t>allows for custom biological half-life at wound site</a:t>
            </a:r>
          </a:p>
        </p:txBody>
      </p:sp>
      <p:sp>
        <p:nvSpPr>
          <p:cNvPr id="5" name="Footer Placeholder 4">
            <a:extLst>
              <a:ext uri="{FF2B5EF4-FFF2-40B4-BE49-F238E27FC236}">
                <a16:creationId xmlns:a16="http://schemas.microsoft.com/office/drawing/2014/main" id="{12F5D232-0D16-41E6-AD6B-B2AD6758EE5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6578ADD-471F-4A3E-A827-6B82F2EA4E98}"/>
              </a:ext>
            </a:extLst>
          </p:cNvPr>
          <p:cNvSpPr>
            <a:spLocks noGrp="1"/>
          </p:cNvSpPr>
          <p:nvPr>
            <p:ph type="sldNum" sz="quarter" idx="12"/>
          </p:nvPr>
        </p:nvSpPr>
        <p:spPr/>
        <p:txBody>
          <a:bodyPr/>
          <a:lstStyle/>
          <a:p>
            <a:fld id="{3A98EE3D-8CD1-4C3F-BD1C-C98C9596463C}" type="slidenum">
              <a:rPr lang="en-US" smtClean="0"/>
              <a:t>42</a:t>
            </a:fld>
            <a:endParaRPr lang="en-US" dirty="0"/>
          </a:p>
        </p:txBody>
      </p:sp>
      <p:sp>
        <p:nvSpPr>
          <p:cNvPr id="7" name="TextBox 6">
            <a:extLst>
              <a:ext uri="{FF2B5EF4-FFF2-40B4-BE49-F238E27FC236}">
                <a16:creationId xmlns:a16="http://schemas.microsoft.com/office/drawing/2014/main" id="{965AFB18-5B6A-4E7F-97C3-B5C66E9A6A8C}"/>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1064561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B517-3697-4B0C-AAB3-97D6498F3E25}"/>
              </a:ext>
            </a:extLst>
          </p:cNvPr>
          <p:cNvSpPr>
            <a:spLocks noGrp="1"/>
          </p:cNvSpPr>
          <p:nvPr>
            <p:ph type="title"/>
          </p:nvPr>
        </p:nvSpPr>
        <p:spPr>
          <a:xfrm>
            <a:off x="581192" y="702156"/>
            <a:ext cx="11029616" cy="1025976"/>
          </a:xfrm>
        </p:spPr>
        <p:txBody>
          <a:bodyPr/>
          <a:lstStyle/>
          <a:p>
            <a:r>
              <a:rPr lang="en-US" dirty="0"/>
              <a:t>Historical wound experience</a:t>
            </a:r>
          </a:p>
        </p:txBody>
      </p:sp>
      <p:sp>
        <p:nvSpPr>
          <p:cNvPr id="3" name="Content Placeholder 2">
            <a:extLst>
              <a:ext uri="{FF2B5EF4-FFF2-40B4-BE49-F238E27FC236}">
                <a16:creationId xmlns:a16="http://schemas.microsoft.com/office/drawing/2014/main" id="{AA759707-2878-473E-8732-F45DE45C3A44}"/>
              </a:ext>
            </a:extLst>
          </p:cNvPr>
          <p:cNvSpPr>
            <a:spLocks noGrp="1"/>
          </p:cNvSpPr>
          <p:nvPr>
            <p:ph idx="1"/>
          </p:nvPr>
        </p:nvSpPr>
        <p:spPr>
          <a:xfrm>
            <a:off x="581193" y="2080806"/>
            <a:ext cx="11029615" cy="3634486"/>
          </a:xfrm>
        </p:spPr>
        <p:txBody>
          <a:bodyPr>
            <a:normAutofit/>
          </a:bodyPr>
          <a:lstStyle/>
          <a:p>
            <a:r>
              <a:rPr lang="en-US" sz="1800" dirty="0"/>
              <a:t>Industrial</a:t>
            </a:r>
          </a:p>
          <a:p>
            <a:pPr lvl="1"/>
            <a:r>
              <a:rPr lang="en-US" sz="1600" dirty="0"/>
              <a:t>vast majority of contaminated wounds involved actinides</a:t>
            </a:r>
          </a:p>
          <a:p>
            <a:pPr lvl="1"/>
            <a:r>
              <a:rPr lang="en-US" sz="1600" dirty="0"/>
              <a:t>&gt; 90% occur in hands and arms, primarily fingers</a:t>
            </a:r>
          </a:p>
          <a:p>
            <a:pPr lvl="1"/>
            <a:r>
              <a:rPr lang="en-US" sz="1600" dirty="0"/>
              <a:t>~ 90% involve punctures and chemical burns</a:t>
            </a:r>
          </a:p>
          <a:p>
            <a:r>
              <a:rPr lang="en-US" sz="1800" dirty="0"/>
              <a:t>Military</a:t>
            </a:r>
          </a:p>
          <a:p>
            <a:pPr lvl="1"/>
            <a:r>
              <a:rPr lang="en-US" sz="1600" dirty="0"/>
              <a:t>embedded U and Pu compounds/fragments</a:t>
            </a:r>
          </a:p>
          <a:p>
            <a:r>
              <a:rPr lang="en-US" sz="1800" dirty="0"/>
              <a:t>Medical</a:t>
            </a:r>
          </a:p>
          <a:p>
            <a:pPr lvl="1"/>
            <a:r>
              <a:rPr lang="en-US" sz="1600" dirty="0"/>
              <a:t>needle sticks in radiopharmaceutical labs</a:t>
            </a:r>
          </a:p>
          <a:p>
            <a:pPr lvl="1"/>
            <a:r>
              <a:rPr lang="en-US" sz="1600" dirty="0"/>
              <a:t>accidental injections of </a:t>
            </a:r>
            <a:r>
              <a:rPr lang="en-US" sz="1600" dirty="0" err="1"/>
              <a:t>Thorotrast</a:t>
            </a:r>
            <a:r>
              <a:rPr lang="en-US" sz="1600" dirty="0"/>
              <a:t>®  (</a:t>
            </a:r>
            <a:r>
              <a:rPr lang="en-US" sz="1600" baseline="30000" dirty="0"/>
              <a:t>232</a:t>
            </a:r>
            <a:r>
              <a:rPr lang="en-US" sz="1600" dirty="0"/>
              <a:t>Th)</a:t>
            </a:r>
          </a:p>
        </p:txBody>
      </p:sp>
      <p:sp>
        <p:nvSpPr>
          <p:cNvPr id="5" name="Footer Placeholder 4">
            <a:extLst>
              <a:ext uri="{FF2B5EF4-FFF2-40B4-BE49-F238E27FC236}">
                <a16:creationId xmlns:a16="http://schemas.microsoft.com/office/drawing/2014/main" id="{6DBBBA6B-2775-4FF7-9F53-E52CF0C37398}"/>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3067AADE-D26B-45D0-8BAB-3DE3C077C96F}"/>
              </a:ext>
            </a:extLst>
          </p:cNvPr>
          <p:cNvSpPr>
            <a:spLocks noGrp="1"/>
          </p:cNvSpPr>
          <p:nvPr>
            <p:ph type="sldNum" sz="quarter" idx="12"/>
          </p:nvPr>
        </p:nvSpPr>
        <p:spPr/>
        <p:txBody>
          <a:bodyPr/>
          <a:lstStyle/>
          <a:p>
            <a:fld id="{3A98EE3D-8CD1-4C3F-BD1C-C98C9596463C}" type="slidenum">
              <a:rPr lang="en-US" smtClean="0"/>
              <a:t>43</a:t>
            </a:fld>
            <a:endParaRPr lang="en-US" dirty="0"/>
          </a:p>
        </p:txBody>
      </p:sp>
      <p:sp>
        <p:nvSpPr>
          <p:cNvPr id="7" name="TextBox 6">
            <a:extLst>
              <a:ext uri="{FF2B5EF4-FFF2-40B4-BE49-F238E27FC236}">
                <a16:creationId xmlns:a16="http://schemas.microsoft.com/office/drawing/2014/main" id="{338ED4B1-A5EF-49C8-A239-F12F9F24792D}"/>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1782763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B4E6-CF5F-435E-92F7-B129DE3B130C}"/>
              </a:ext>
            </a:extLst>
          </p:cNvPr>
          <p:cNvSpPr>
            <a:spLocks noGrp="1"/>
          </p:cNvSpPr>
          <p:nvPr>
            <p:ph type="title"/>
          </p:nvPr>
        </p:nvSpPr>
        <p:spPr/>
        <p:txBody>
          <a:bodyPr/>
          <a:lstStyle/>
          <a:p>
            <a:r>
              <a:rPr lang="en-US" dirty="0"/>
              <a:t>Intact Skin, Abrasions and Non-severe Burns</a:t>
            </a:r>
          </a:p>
        </p:txBody>
      </p:sp>
      <p:sp>
        <p:nvSpPr>
          <p:cNvPr id="3" name="Content Placeholder 2">
            <a:extLst>
              <a:ext uri="{FF2B5EF4-FFF2-40B4-BE49-F238E27FC236}">
                <a16:creationId xmlns:a16="http://schemas.microsoft.com/office/drawing/2014/main" id="{43815E72-1F9D-4329-A949-4999C78171BD}"/>
              </a:ext>
            </a:extLst>
          </p:cNvPr>
          <p:cNvSpPr>
            <a:spLocks noGrp="1"/>
          </p:cNvSpPr>
          <p:nvPr>
            <p:ph idx="1"/>
          </p:nvPr>
        </p:nvSpPr>
        <p:spPr>
          <a:xfrm>
            <a:off x="581192" y="2110811"/>
            <a:ext cx="11029615" cy="4238713"/>
          </a:xfrm>
        </p:spPr>
        <p:txBody>
          <a:bodyPr anchor="t">
            <a:normAutofit/>
          </a:bodyPr>
          <a:lstStyle/>
          <a:p>
            <a:r>
              <a:rPr lang="en-US" sz="1800" dirty="0"/>
              <a:t>For contamination events involving less-severe wounds where the </a:t>
            </a:r>
            <a:r>
              <a:rPr lang="en-US" sz="1800" u="sng" dirty="0"/>
              <a:t>skin remains intact, is lightly abraded, or has been lightly </a:t>
            </a:r>
            <a:r>
              <a:rPr lang="en-US" sz="1800" u="sng" dirty="0">
                <a:solidFill>
                  <a:schemeClr val="tx1"/>
                </a:solidFill>
              </a:rPr>
              <a:t>burned</a:t>
            </a:r>
            <a:r>
              <a:rPr lang="en-US" sz="1800" dirty="0">
                <a:solidFill>
                  <a:schemeClr val="tx1"/>
                </a:solidFill>
              </a:rPr>
              <a:t>, dose assessments can be conducted using WoundDose to estimate the SDE calculations in a manner </a:t>
            </a:r>
            <a:r>
              <a:rPr lang="en-US" sz="1800" dirty="0"/>
              <a:t>like that of SkinDose (i.e., no activity gets in the bloodstream)</a:t>
            </a:r>
          </a:p>
          <a:p>
            <a:r>
              <a:rPr lang="en-US" sz="1800" dirty="0"/>
              <a:t>The shallow dose model is altered only by the removal of some or all of the protective dead layer of skin</a:t>
            </a:r>
          </a:p>
          <a:p>
            <a:r>
              <a:rPr lang="en-US" sz="1800" dirty="0"/>
              <a:t>NCRP 156  states the following …</a:t>
            </a:r>
          </a:p>
          <a:p>
            <a:pPr lvl="1"/>
            <a:r>
              <a:rPr lang="en-US" sz="1600" i="1" dirty="0"/>
              <a:t>For contaminated wounds in which the skin is largely intact, [VARSKIN] dose calculations may be directly applicable.  For embedded contamination, Berger’s point kernels may be integrated over the depth of interest</a:t>
            </a:r>
          </a:p>
          <a:p>
            <a:r>
              <a:rPr lang="en-US" sz="1800" dirty="0"/>
              <a:t>Previous versions of VARSKIN (before V5) for beta dosimetry were based on point kernels developed by Berger (1971).  The more recent VARSKIN and SkinDose packages (V5.0 and later) have their foundation in Monte Carlo simulations using </a:t>
            </a:r>
            <a:r>
              <a:rPr lang="en-US" sz="1800" dirty="0" err="1"/>
              <a:t>EGSnrc</a:t>
            </a:r>
            <a:r>
              <a:rPr lang="en-US" sz="1800" dirty="0"/>
              <a:t> for electron dosimetry, but the methods are essentially the same. </a:t>
            </a:r>
          </a:p>
          <a:p>
            <a:pPr lvl="1"/>
            <a:r>
              <a:rPr lang="en-US" sz="1600" b="1" dirty="0"/>
              <a:t>WoundDose draws on the shallow dose model of SkinDose</a:t>
            </a:r>
          </a:p>
        </p:txBody>
      </p:sp>
      <p:sp>
        <p:nvSpPr>
          <p:cNvPr id="5" name="Footer Placeholder 4">
            <a:extLst>
              <a:ext uri="{FF2B5EF4-FFF2-40B4-BE49-F238E27FC236}">
                <a16:creationId xmlns:a16="http://schemas.microsoft.com/office/drawing/2014/main" id="{AB2C3849-3B3B-4E25-8AEF-AEB8FD564395}"/>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92E75DB8-F21B-413A-B5FF-274A0B73E46F}"/>
              </a:ext>
            </a:extLst>
          </p:cNvPr>
          <p:cNvSpPr>
            <a:spLocks noGrp="1"/>
          </p:cNvSpPr>
          <p:nvPr>
            <p:ph type="sldNum" sz="quarter" idx="12"/>
          </p:nvPr>
        </p:nvSpPr>
        <p:spPr/>
        <p:txBody>
          <a:bodyPr/>
          <a:lstStyle/>
          <a:p>
            <a:fld id="{3A98EE3D-8CD1-4C3F-BD1C-C98C9596463C}" type="slidenum">
              <a:rPr lang="en-US" smtClean="0"/>
              <a:t>44</a:t>
            </a:fld>
            <a:endParaRPr lang="en-US" dirty="0"/>
          </a:p>
        </p:txBody>
      </p:sp>
      <p:sp>
        <p:nvSpPr>
          <p:cNvPr id="7" name="TextBox 6">
            <a:extLst>
              <a:ext uri="{FF2B5EF4-FFF2-40B4-BE49-F238E27FC236}">
                <a16:creationId xmlns:a16="http://schemas.microsoft.com/office/drawing/2014/main" id="{4E6791F2-E75E-408D-90CB-53E8ACC096D1}"/>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1526448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7503-B504-4C1E-B2A3-9FB21B7F58A9}"/>
              </a:ext>
            </a:extLst>
          </p:cNvPr>
          <p:cNvSpPr>
            <a:spLocks noGrp="1"/>
          </p:cNvSpPr>
          <p:nvPr>
            <p:ph type="title"/>
          </p:nvPr>
        </p:nvSpPr>
        <p:spPr/>
        <p:txBody>
          <a:bodyPr/>
          <a:lstStyle/>
          <a:p>
            <a:r>
              <a:rPr lang="en-US" dirty="0"/>
              <a:t>Severe Burns, Lacerations and Penetrating Wounds</a:t>
            </a:r>
          </a:p>
        </p:txBody>
      </p:sp>
      <p:sp>
        <p:nvSpPr>
          <p:cNvPr id="3" name="Content Placeholder 2">
            <a:extLst>
              <a:ext uri="{FF2B5EF4-FFF2-40B4-BE49-F238E27FC236}">
                <a16:creationId xmlns:a16="http://schemas.microsoft.com/office/drawing/2014/main" id="{25B01C24-7972-4D26-AB6F-8A42AA6690A8}"/>
              </a:ext>
            </a:extLst>
          </p:cNvPr>
          <p:cNvSpPr>
            <a:spLocks noGrp="1"/>
          </p:cNvSpPr>
          <p:nvPr>
            <p:ph idx="1"/>
          </p:nvPr>
        </p:nvSpPr>
        <p:spPr/>
        <p:txBody>
          <a:bodyPr>
            <a:noAutofit/>
          </a:bodyPr>
          <a:lstStyle/>
          <a:p>
            <a:r>
              <a:rPr lang="en-US" sz="2000" dirty="0"/>
              <a:t>For penetrating wounds where radioactive contamination has been forced under the skin surface, WoundDose will calculate dose for electrons, photons, and alpha particles for all three dose outcomes:</a:t>
            </a:r>
          </a:p>
          <a:p>
            <a:r>
              <a:rPr lang="en-US" sz="2000" b="1" dirty="0">
                <a:solidFill>
                  <a:srgbClr val="DC4405"/>
                </a:solidFill>
              </a:rPr>
              <a:t>(1) Shallow dose Equivalent (@ 7 mg/cm2)</a:t>
            </a:r>
          </a:p>
          <a:p>
            <a:pPr lvl="1"/>
            <a:r>
              <a:rPr lang="en-US" sz="1700" dirty="0"/>
              <a:t>draws on SkinDose</a:t>
            </a:r>
          </a:p>
          <a:p>
            <a:r>
              <a:rPr lang="en-US" sz="2000" b="1" dirty="0">
                <a:solidFill>
                  <a:srgbClr val="DC4405"/>
                </a:solidFill>
              </a:rPr>
              <a:t>(2) Local dose equivalent (to surrounding tissue)</a:t>
            </a:r>
          </a:p>
          <a:p>
            <a:pPr lvl="1"/>
            <a:r>
              <a:rPr lang="en-US" sz="1700" dirty="0"/>
              <a:t>refers to a determination of the dose to tissue surrounding the contaminated wound</a:t>
            </a:r>
            <a:endParaRPr lang="en-US" sz="1700" b="1" dirty="0">
              <a:solidFill>
                <a:srgbClr val="DC4405"/>
              </a:solidFill>
            </a:endParaRPr>
          </a:p>
          <a:p>
            <a:r>
              <a:rPr lang="en-US" sz="2000" b="1" dirty="0">
                <a:solidFill>
                  <a:srgbClr val="DC4405"/>
                </a:solidFill>
              </a:rPr>
              <a:t>(3) Organ/effective dose equivalent (systemic uptake)</a:t>
            </a:r>
          </a:p>
          <a:p>
            <a:pPr lvl="1"/>
            <a:r>
              <a:rPr lang="en-US" sz="1700" dirty="0"/>
              <a:t>committed systemic dosimetry for uptakes to the bloodstream</a:t>
            </a:r>
          </a:p>
        </p:txBody>
      </p:sp>
      <p:sp>
        <p:nvSpPr>
          <p:cNvPr id="5" name="Footer Placeholder 4">
            <a:extLst>
              <a:ext uri="{FF2B5EF4-FFF2-40B4-BE49-F238E27FC236}">
                <a16:creationId xmlns:a16="http://schemas.microsoft.com/office/drawing/2014/main" id="{C4BD9AAE-7BB1-40BD-9D3C-52609E4623E6}"/>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CEA7DF1-5FC3-43CE-938D-ECF7E28B2574}"/>
              </a:ext>
            </a:extLst>
          </p:cNvPr>
          <p:cNvSpPr>
            <a:spLocks noGrp="1"/>
          </p:cNvSpPr>
          <p:nvPr>
            <p:ph type="sldNum" sz="quarter" idx="12"/>
          </p:nvPr>
        </p:nvSpPr>
        <p:spPr/>
        <p:txBody>
          <a:bodyPr/>
          <a:lstStyle/>
          <a:p>
            <a:fld id="{3A98EE3D-8CD1-4C3F-BD1C-C98C9596463C}" type="slidenum">
              <a:rPr lang="en-US" smtClean="0"/>
              <a:t>45</a:t>
            </a:fld>
            <a:endParaRPr lang="en-US" dirty="0"/>
          </a:p>
        </p:txBody>
      </p:sp>
      <p:sp>
        <p:nvSpPr>
          <p:cNvPr id="7" name="TextBox 6">
            <a:extLst>
              <a:ext uri="{FF2B5EF4-FFF2-40B4-BE49-F238E27FC236}">
                <a16:creationId xmlns:a16="http://schemas.microsoft.com/office/drawing/2014/main" id="{E2B4F6E3-81C2-4381-B669-A44988A2F323}"/>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878703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42BA-58B1-4ED5-BC2E-D35E781B220B}"/>
              </a:ext>
            </a:extLst>
          </p:cNvPr>
          <p:cNvSpPr>
            <a:spLocks noGrp="1"/>
          </p:cNvSpPr>
          <p:nvPr>
            <p:ph type="title"/>
          </p:nvPr>
        </p:nvSpPr>
        <p:spPr/>
        <p:txBody>
          <a:bodyPr/>
          <a:lstStyle/>
          <a:p>
            <a:r>
              <a:rPr lang="en-US" dirty="0"/>
              <a:t>Residence time</a:t>
            </a:r>
          </a:p>
        </p:txBody>
      </p:sp>
      <p:sp>
        <p:nvSpPr>
          <p:cNvPr id="3" name="Content Placeholder 2">
            <a:extLst>
              <a:ext uri="{FF2B5EF4-FFF2-40B4-BE49-F238E27FC236}">
                <a16:creationId xmlns:a16="http://schemas.microsoft.com/office/drawing/2014/main" id="{8928E11F-25E3-4E08-8598-081D837B2B73}"/>
              </a:ext>
            </a:extLst>
          </p:cNvPr>
          <p:cNvSpPr>
            <a:spLocks noGrp="1"/>
          </p:cNvSpPr>
          <p:nvPr>
            <p:ph idx="1"/>
          </p:nvPr>
        </p:nvSpPr>
        <p:spPr>
          <a:xfrm>
            <a:off x="581192" y="2379692"/>
            <a:ext cx="11029615" cy="1352041"/>
          </a:xfrm>
        </p:spPr>
        <p:txBody>
          <a:bodyPr>
            <a:normAutofit/>
          </a:bodyPr>
          <a:lstStyle/>
          <a:p>
            <a:r>
              <a:rPr lang="en-US" sz="2000" dirty="0"/>
              <a:t>Calculations of </a:t>
            </a:r>
            <a:r>
              <a:rPr lang="en-US" sz="2000" b="1" u="sng" dirty="0">
                <a:solidFill>
                  <a:schemeClr val="tx1"/>
                </a:solidFill>
              </a:rPr>
              <a:t>shallow and local dose</a:t>
            </a:r>
            <a:r>
              <a:rPr lang="en-US" sz="2000" dirty="0">
                <a:solidFill>
                  <a:schemeClr val="tx1"/>
                </a:solidFill>
              </a:rPr>
              <a:t> </a:t>
            </a:r>
            <a:r>
              <a:rPr lang="en-US" sz="2000" dirty="0"/>
              <a:t>are conducted for the estimated time that the radioactive contamination remains at the wound site (e.g., residence time)</a:t>
            </a:r>
          </a:p>
          <a:p>
            <a:r>
              <a:rPr lang="en-US" sz="2000" dirty="0"/>
              <a:t>This </a:t>
            </a:r>
            <a:r>
              <a:rPr lang="en-US" sz="2000" b="1" dirty="0">
                <a:solidFill>
                  <a:srgbClr val="DC4405"/>
                </a:solidFill>
              </a:rPr>
              <a:t>residence time</a:t>
            </a:r>
            <a:r>
              <a:rPr lang="en-US" sz="2000" dirty="0">
                <a:solidFill>
                  <a:srgbClr val="DC4405"/>
                </a:solidFill>
              </a:rPr>
              <a:t> </a:t>
            </a:r>
            <a:r>
              <a:rPr lang="en-US" sz="2000" dirty="0"/>
              <a:t>(</a:t>
            </a:r>
            <a:r>
              <a:rPr lang="en-US" sz="2000" dirty="0">
                <a:solidFill>
                  <a:srgbClr val="DC4405"/>
                </a:solidFill>
                <a:latin typeface="Symbol" panose="05050102010706020507" pitchFamily="18" charset="2"/>
              </a:rPr>
              <a:t>t</a:t>
            </a:r>
            <a:r>
              <a:rPr lang="en-US" sz="2000" dirty="0"/>
              <a:t>) is the time-integration of the retention function:</a:t>
            </a:r>
          </a:p>
        </p:txBody>
      </p:sp>
      <p:sp>
        <p:nvSpPr>
          <p:cNvPr id="5" name="Footer Placeholder 4">
            <a:extLst>
              <a:ext uri="{FF2B5EF4-FFF2-40B4-BE49-F238E27FC236}">
                <a16:creationId xmlns:a16="http://schemas.microsoft.com/office/drawing/2014/main" id="{6A1EC880-2462-4987-84EA-0D0BFAC60CD3}"/>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15A61518-63C2-4DC8-BD7F-910662A7BAD5}"/>
              </a:ext>
            </a:extLst>
          </p:cNvPr>
          <p:cNvSpPr>
            <a:spLocks noGrp="1"/>
          </p:cNvSpPr>
          <p:nvPr>
            <p:ph type="sldNum" sz="quarter" idx="12"/>
          </p:nvPr>
        </p:nvSpPr>
        <p:spPr/>
        <p:txBody>
          <a:bodyPr/>
          <a:lstStyle/>
          <a:p>
            <a:fld id="{3A98EE3D-8CD1-4C3F-BD1C-C98C9596463C}" type="slidenum">
              <a:rPr lang="en-US" smtClean="0"/>
              <a:t>46</a:t>
            </a:fld>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0CB2206-7E60-4C41-A374-3FFF187DA64D}"/>
                  </a:ext>
                </a:extLst>
              </p:cNvPr>
              <p:cNvSpPr txBox="1"/>
              <p:nvPr/>
            </p:nvSpPr>
            <p:spPr>
              <a:xfrm>
                <a:off x="3514384" y="3992087"/>
                <a:ext cx="3877728" cy="71468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i="1" smtClean="0">
                          <a:solidFill>
                            <a:srgbClr val="DC4405"/>
                          </a:solidFill>
                          <a:latin typeface="Cambria Math" panose="02040503050406030204" pitchFamily="18" charset="0"/>
                        </a:rPr>
                        <m:t>𝜏</m:t>
                      </m:r>
                      <m:r>
                        <a:rPr lang="en-US" i="0">
                          <a:solidFill>
                            <a:srgbClr val="DC4405"/>
                          </a:solidFill>
                          <a:latin typeface="Cambria Math" panose="02040503050406030204" pitchFamily="18" charset="0"/>
                        </a:rPr>
                        <m:t>=</m:t>
                      </m:r>
                      <m:nary>
                        <m:naryPr>
                          <m:limLoc m:val="subSup"/>
                          <m:ctrlPr>
                            <a:rPr lang="en-US" i="1">
                              <a:solidFill>
                                <a:srgbClr val="DC4405"/>
                              </a:solidFill>
                              <a:latin typeface="Cambria Math" panose="02040503050406030204" pitchFamily="18" charset="0"/>
                            </a:rPr>
                          </m:ctrlPr>
                        </m:naryPr>
                        <m:sub>
                          <m:r>
                            <a:rPr lang="en-US" i="0">
                              <a:solidFill>
                                <a:srgbClr val="DC4405"/>
                              </a:solidFill>
                              <a:latin typeface="Cambria Math" panose="02040503050406030204" pitchFamily="18" charset="0"/>
                            </a:rPr>
                            <m:t>0</m:t>
                          </m:r>
                        </m:sub>
                        <m:sup>
                          <m:r>
                            <a:rPr lang="en-US" i="0">
                              <a:solidFill>
                                <a:srgbClr val="DC4405"/>
                              </a:solidFill>
                              <a:latin typeface="Cambria Math" panose="02040503050406030204" pitchFamily="18" charset="0"/>
                            </a:rPr>
                            <m:t>∞</m:t>
                          </m:r>
                        </m:sup>
                        <m:e>
                          <m:sSup>
                            <m:sSupPr>
                              <m:ctrlPr>
                                <a:rPr lang="en-US" i="1">
                                  <a:solidFill>
                                    <a:srgbClr val="DC4405"/>
                                  </a:solidFill>
                                  <a:latin typeface="Cambria Math" panose="02040503050406030204" pitchFamily="18" charset="0"/>
                                </a:rPr>
                              </m:ctrlPr>
                            </m:sSupPr>
                            <m:e>
                              <m:r>
                                <a:rPr lang="en-US" i="1">
                                  <a:solidFill>
                                    <a:srgbClr val="DC4405"/>
                                  </a:solidFill>
                                  <a:latin typeface="Cambria Math" panose="02040503050406030204" pitchFamily="18" charset="0"/>
                                </a:rPr>
                                <m:t>𝑒</m:t>
                              </m:r>
                            </m:e>
                            <m:sup>
                              <m:r>
                                <a:rPr lang="en-US" i="0">
                                  <a:solidFill>
                                    <a:srgbClr val="DC4405"/>
                                  </a:solidFill>
                                  <a:latin typeface="Cambria Math" panose="02040503050406030204" pitchFamily="18" charset="0"/>
                                </a:rPr>
                                <m:t>−</m:t>
                              </m:r>
                              <m:sSub>
                                <m:sSubPr>
                                  <m:ctrlPr>
                                    <a:rPr lang="en-US" i="1">
                                      <a:solidFill>
                                        <a:srgbClr val="DC4405"/>
                                      </a:solidFill>
                                      <a:latin typeface="Cambria Math" panose="02040503050406030204" pitchFamily="18" charset="0"/>
                                    </a:rPr>
                                  </m:ctrlPr>
                                </m:sSubPr>
                                <m:e>
                                  <m:r>
                                    <a:rPr lang="en-US" i="1">
                                      <a:solidFill>
                                        <a:srgbClr val="DC4405"/>
                                      </a:solidFill>
                                      <a:latin typeface="Cambria Math" panose="02040503050406030204" pitchFamily="18" charset="0"/>
                                    </a:rPr>
                                    <m:t>𝜆</m:t>
                                  </m:r>
                                </m:e>
                                <m:sub>
                                  <m:r>
                                    <a:rPr lang="en-US" i="1">
                                      <a:solidFill>
                                        <a:srgbClr val="DC4405"/>
                                      </a:solidFill>
                                      <a:latin typeface="Cambria Math" panose="02040503050406030204" pitchFamily="18" charset="0"/>
                                    </a:rPr>
                                    <m:t>𝑒</m:t>
                                  </m:r>
                                </m:sub>
                              </m:sSub>
                              <m:r>
                                <a:rPr lang="en-US" i="1">
                                  <a:solidFill>
                                    <a:srgbClr val="DC4405"/>
                                  </a:solidFill>
                                  <a:latin typeface="Cambria Math" panose="02040503050406030204" pitchFamily="18" charset="0"/>
                                </a:rPr>
                                <m:t>𝑡</m:t>
                              </m:r>
                            </m:sup>
                          </m:sSup>
                          <m:r>
                            <a:rPr lang="en-US" i="0">
                              <a:solidFill>
                                <a:srgbClr val="DC4405"/>
                              </a:solidFill>
                              <a:latin typeface="Cambria Math" panose="02040503050406030204" pitchFamily="18" charset="0"/>
                            </a:rPr>
                            <m:t> </m:t>
                          </m:r>
                          <m:r>
                            <a:rPr lang="en-US" i="1">
                              <a:solidFill>
                                <a:srgbClr val="DC4405"/>
                              </a:solidFill>
                              <a:latin typeface="Cambria Math" panose="02040503050406030204" pitchFamily="18" charset="0"/>
                            </a:rPr>
                            <m:t>𝑑𝑡</m:t>
                          </m:r>
                        </m:e>
                      </m:nary>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𝑒</m:t>
                              </m:r>
                            </m:sub>
                          </m:sSub>
                        </m:den>
                      </m:f>
                      <m:r>
                        <a:rPr lang="en-US">
                          <a:latin typeface="Cambria Math" panose="02040503050406030204" pitchFamily="18" charset="0"/>
                        </a:rPr>
                        <m:t>=1.44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𝑒</m:t>
                          </m:r>
                        </m:sub>
                      </m:sSub>
                    </m:oMath>
                  </m:oMathPara>
                </a14:m>
                <a:endParaRPr lang="en-US" dirty="0"/>
              </a:p>
            </p:txBody>
          </p:sp>
        </mc:Choice>
        <mc:Fallback xmlns="">
          <p:sp>
            <p:nvSpPr>
              <p:cNvPr id="9" name="TextBox 8">
                <a:extLst>
                  <a:ext uri="{FF2B5EF4-FFF2-40B4-BE49-F238E27FC236}">
                    <a16:creationId xmlns:a16="http://schemas.microsoft.com/office/drawing/2014/main" id="{A0CB2206-7E60-4C41-A374-3FFF187DA64D}"/>
                  </a:ext>
                </a:extLst>
              </p:cNvPr>
              <p:cNvSpPr txBox="1">
                <a:spLocks noRot="1" noChangeAspect="1" noMove="1" noResize="1" noEditPoints="1" noAdjustHandles="1" noChangeArrowheads="1" noChangeShapeType="1" noTextEdit="1"/>
              </p:cNvSpPr>
              <p:nvPr/>
            </p:nvSpPr>
            <p:spPr>
              <a:xfrm>
                <a:off x="3514384" y="3992087"/>
                <a:ext cx="3877728" cy="714683"/>
              </a:xfrm>
              <a:prstGeom prst="rect">
                <a:avLst/>
              </a:prstGeom>
              <a:blipFill>
                <a:blip r:embed="rId2"/>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9EB7F66A-7461-4309-AD2D-023A00927E84}"/>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1625015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46A1-181B-4603-AFC4-47D4E7AE90DD}"/>
              </a:ext>
            </a:extLst>
          </p:cNvPr>
          <p:cNvSpPr>
            <a:spLocks noGrp="1"/>
          </p:cNvSpPr>
          <p:nvPr>
            <p:ph type="title"/>
          </p:nvPr>
        </p:nvSpPr>
        <p:spPr/>
        <p:txBody>
          <a:bodyPr/>
          <a:lstStyle/>
          <a:p>
            <a:r>
              <a:rPr lang="en-US" dirty="0"/>
              <a:t>Wound Residence time by Retention class</a:t>
            </a:r>
          </a:p>
        </p:txBody>
      </p:sp>
      <p:sp>
        <p:nvSpPr>
          <p:cNvPr id="4" name="Footer Placeholder 3">
            <a:extLst>
              <a:ext uri="{FF2B5EF4-FFF2-40B4-BE49-F238E27FC236}">
                <a16:creationId xmlns:a16="http://schemas.microsoft.com/office/drawing/2014/main" id="{1FAA2766-C050-49D7-BEC9-DEDDE596788B}"/>
              </a:ext>
            </a:extLst>
          </p:cNvPr>
          <p:cNvSpPr>
            <a:spLocks noGrp="1"/>
          </p:cNvSpPr>
          <p:nvPr>
            <p:ph type="ftr" sz="quarter" idx="11"/>
          </p:nvPr>
        </p:nvSpPr>
        <p:spPr/>
        <p:txBody>
          <a:bodyPr/>
          <a:lstStyle/>
          <a:p>
            <a:r>
              <a:rPr lang="en-US"/>
              <a:t>Renaissance code development, llc</a:t>
            </a:r>
            <a:endParaRPr lang="en-US" dirty="0"/>
          </a:p>
        </p:txBody>
      </p:sp>
      <p:sp>
        <p:nvSpPr>
          <p:cNvPr id="5" name="Slide Number Placeholder 4">
            <a:extLst>
              <a:ext uri="{FF2B5EF4-FFF2-40B4-BE49-F238E27FC236}">
                <a16:creationId xmlns:a16="http://schemas.microsoft.com/office/drawing/2014/main" id="{EBF74AF8-3D76-44C1-A55C-C293FFF0F898}"/>
              </a:ext>
            </a:extLst>
          </p:cNvPr>
          <p:cNvSpPr>
            <a:spLocks noGrp="1"/>
          </p:cNvSpPr>
          <p:nvPr>
            <p:ph type="sldNum" sz="quarter" idx="12"/>
          </p:nvPr>
        </p:nvSpPr>
        <p:spPr/>
        <p:txBody>
          <a:bodyPr/>
          <a:lstStyle/>
          <a:p>
            <a:fld id="{3A98EE3D-8CD1-4C3F-BD1C-C98C9596463C}" type="slidenum">
              <a:rPr lang="en-US" smtClean="0"/>
              <a:t>47</a:t>
            </a:fld>
            <a:endParaRPr lang="en-US" dirty="0"/>
          </a:p>
        </p:txBody>
      </p:sp>
      <p:graphicFrame>
        <p:nvGraphicFramePr>
          <p:cNvPr id="7" name="Table 9">
            <a:extLst>
              <a:ext uri="{FF2B5EF4-FFF2-40B4-BE49-F238E27FC236}">
                <a16:creationId xmlns:a16="http://schemas.microsoft.com/office/drawing/2014/main" id="{9D1A84DF-564A-47A0-96EE-86DD20BD6700}"/>
              </a:ext>
            </a:extLst>
          </p:cNvPr>
          <p:cNvGraphicFramePr>
            <a:graphicFrameLocks/>
          </p:cNvGraphicFramePr>
          <p:nvPr>
            <p:extLst>
              <p:ext uri="{D42A27DB-BD31-4B8C-83A1-F6EECF244321}">
                <p14:modId xmlns:p14="http://schemas.microsoft.com/office/powerpoint/2010/main" val="755473044"/>
              </p:ext>
            </p:extLst>
          </p:nvPr>
        </p:nvGraphicFramePr>
        <p:xfrm>
          <a:off x="3065091" y="2171557"/>
          <a:ext cx="6051222" cy="3510280"/>
        </p:xfrm>
        <a:graphic>
          <a:graphicData uri="http://schemas.openxmlformats.org/drawingml/2006/table">
            <a:tbl>
              <a:tblPr firstRow="1" bandRow="1">
                <a:tableStyleId>{5C22544A-7EE6-4342-B048-85BDC9FD1C3A}</a:tableStyleId>
              </a:tblPr>
              <a:tblGrid>
                <a:gridCol w="1606578">
                  <a:extLst>
                    <a:ext uri="{9D8B030D-6E8A-4147-A177-3AD203B41FA5}">
                      <a16:colId xmlns:a16="http://schemas.microsoft.com/office/drawing/2014/main" val="459262506"/>
                    </a:ext>
                  </a:extLst>
                </a:gridCol>
                <a:gridCol w="1476040">
                  <a:extLst>
                    <a:ext uri="{9D8B030D-6E8A-4147-A177-3AD203B41FA5}">
                      <a16:colId xmlns:a16="http://schemas.microsoft.com/office/drawing/2014/main" val="1901035945"/>
                    </a:ext>
                  </a:extLst>
                </a:gridCol>
                <a:gridCol w="1476040">
                  <a:extLst>
                    <a:ext uri="{9D8B030D-6E8A-4147-A177-3AD203B41FA5}">
                      <a16:colId xmlns:a16="http://schemas.microsoft.com/office/drawing/2014/main" val="4269014026"/>
                    </a:ext>
                  </a:extLst>
                </a:gridCol>
                <a:gridCol w="1492564">
                  <a:extLst>
                    <a:ext uri="{9D8B030D-6E8A-4147-A177-3AD203B41FA5}">
                      <a16:colId xmlns:a16="http://schemas.microsoft.com/office/drawing/2014/main" val="1436340591"/>
                    </a:ext>
                  </a:extLst>
                </a:gridCol>
              </a:tblGrid>
              <a:tr h="370840">
                <a:tc>
                  <a:txBody>
                    <a:bodyPr/>
                    <a:lstStyle/>
                    <a:p>
                      <a:endParaRPr lang="en-US" dirty="0"/>
                    </a:p>
                    <a:p>
                      <a:r>
                        <a:rPr lang="en-US" dirty="0"/>
                        <a:t>Class</a:t>
                      </a:r>
                    </a:p>
                  </a:txBody>
                  <a:tcPr/>
                </a:tc>
                <a:tc>
                  <a:txBody>
                    <a:bodyPr/>
                    <a:lstStyle/>
                    <a:p>
                      <a:r>
                        <a:rPr lang="en-US" dirty="0"/>
                        <a:t>Biological Half-life (d)</a:t>
                      </a:r>
                    </a:p>
                  </a:txBody>
                  <a:tcPr/>
                </a:tc>
                <a:tc>
                  <a:txBody>
                    <a:bodyPr/>
                    <a:lstStyle/>
                    <a:p>
                      <a:r>
                        <a:rPr lang="en-US" dirty="0"/>
                        <a:t>Biological</a:t>
                      </a:r>
                    </a:p>
                    <a:p>
                      <a:r>
                        <a:rPr lang="en-US" dirty="0"/>
                        <a:t>Residence Time* (d)</a:t>
                      </a:r>
                    </a:p>
                  </a:txBody>
                  <a:tcPr/>
                </a:tc>
                <a:tc>
                  <a:txBody>
                    <a:bodyPr/>
                    <a:lstStyle/>
                    <a:p>
                      <a:r>
                        <a:rPr lang="en-US" dirty="0"/>
                        <a:t>Biological</a:t>
                      </a:r>
                    </a:p>
                    <a:p>
                      <a:r>
                        <a:rPr lang="en-US" dirty="0"/>
                        <a:t>Residence</a:t>
                      </a:r>
                    </a:p>
                    <a:p>
                      <a:r>
                        <a:rPr lang="en-US" dirty="0"/>
                        <a:t>Time (</a:t>
                      </a:r>
                      <a:r>
                        <a:rPr lang="en-US" dirty="0" err="1"/>
                        <a:t>yr</a:t>
                      </a:r>
                      <a:r>
                        <a:rPr lang="en-US" dirty="0"/>
                        <a:t>)</a:t>
                      </a:r>
                    </a:p>
                  </a:txBody>
                  <a:tcPr/>
                </a:tc>
                <a:extLst>
                  <a:ext uri="{0D108BD9-81ED-4DB2-BD59-A6C34878D82A}">
                    <a16:rowId xmlns:a16="http://schemas.microsoft.com/office/drawing/2014/main" val="526749829"/>
                  </a:ext>
                </a:extLst>
              </a:tr>
              <a:tr h="370840">
                <a:tc>
                  <a:txBody>
                    <a:bodyPr/>
                    <a:lstStyle/>
                    <a:p>
                      <a:r>
                        <a:rPr lang="en-US" dirty="0">
                          <a:solidFill>
                            <a:srgbClr val="002966"/>
                          </a:solidFill>
                        </a:rPr>
                        <a:t>Weak</a:t>
                      </a:r>
                    </a:p>
                  </a:txBody>
                  <a:tcPr/>
                </a:tc>
                <a:tc>
                  <a:txBody>
                    <a:bodyPr/>
                    <a:lstStyle/>
                    <a:p>
                      <a:r>
                        <a:rPr lang="en-US" dirty="0">
                          <a:solidFill>
                            <a:srgbClr val="002966"/>
                          </a:solidFill>
                        </a:rPr>
                        <a:t>0.40</a:t>
                      </a:r>
                    </a:p>
                  </a:txBody>
                  <a:tcPr/>
                </a:tc>
                <a:tc>
                  <a:txBody>
                    <a:bodyPr/>
                    <a:lstStyle/>
                    <a:p>
                      <a:r>
                        <a:rPr lang="en-US" dirty="0">
                          <a:solidFill>
                            <a:srgbClr val="002966"/>
                          </a:solidFill>
                        </a:rPr>
                        <a:t>0.58</a:t>
                      </a:r>
                    </a:p>
                  </a:txBody>
                  <a:tcPr/>
                </a:tc>
                <a:tc>
                  <a:txBody>
                    <a:bodyPr/>
                    <a:lstStyle/>
                    <a:p>
                      <a:endParaRPr lang="en-US" dirty="0">
                        <a:solidFill>
                          <a:srgbClr val="002966"/>
                        </a:solidFill>
                      </a:endParaRPr>
                    </a:p>
                  </a:txBody>
                  <a:tcPr/>
                </a:tc>
                <a:extLst>
                  <a:ext uri="{0D108BD9-81ED-4DB2-BD59-A6C34878D82A}">
                    <a16:rowId xmlns:a16="http://schemas.microsoft.com/office/drawing/2014/main" val="3071800571"/>
                  </a:ext>
                </a:extLst>
              </a:tr>
              <a:tr h="370840">
                <a:tc>
                  <a:txBody>
                    <a:bodyPr/>
                    <a:lstStyle/>
                    <a:p>
                      <a:r>
                        <a:rPr lang="en-US" dirty="0">
                          <a:solidFill>
                            <a:srgbClr val="002966"/>
                          </a:solidFill>
                        </a:rPr>
                        <a:t>Moderate</a:t>
                      </a:r>
                    </a:p>
                  </a:txBody>
                  <a:tcPr/>
                </a:tc>
                <a:tc>
                  <a:txBody>
                    <a:bodyPr/>
                    <a:lstStyle/>
                    <a:p>
                      <a:r>
                        <a:rPr lang="en-US" dirty="0">
                          <a:solidFill>
                            <a:srgbClr val="002966"/>
                          </a:solidFill>
                        </a:rPr>
                        <a:t>4.0</a:t>
                      </a:r>
                    </a:p>
                  </a:txBody>
                  <a:tcPr/>
                </a:tc>
                <a:tc>
                  <a:txBody>
                    <a:bodyPr/>
                    <a:lstStyle/>
                    <a:p>
                      <a:r>
                        <a:rPr lang="en-US" dirty="0">
                          <a:solidFill>
                            <a:srgbClr val="002966"/>
                          </a:solidFill>
                        </a:rPr>
                        <a:t>5.7</a:t>
                      </a:r>
                    </a:p>
                  </a:txBody>
                  <a:tcPr/>
                </a:tc>
                <a:tc>
                  <a:txBody>
                    <a:bodyPr/>
                    <a:lstStyle/>
                    <a:p>
                      <a:endParaRPr lang="en-US" dirty="0">
                        <a:solidFill>
                          <a:srgbClr val="002966"/>
                        </a:solidFill>
                      </a:endParaRPr>
                    </a:p>
                  </a:txBody>
                  <a:tcPr/>
                </a:tc>
                <a:extLst>
                  <a:ext uri="{0D108BD9-81ED-4DB2-BD59-A6C34878D82A}">
                    <a16:rowId xmlns:a16="http://schemas.microsoft.com/office/drawing/2014/main" val="1567414455"/>
                  </a:ext>
                </a:extLst>
              </a:tr>
              <a:tr h="370840">
                <a:tc>
                  <a:txBody>
                    <a:bodyPr/>
                    <a:lstStyle/>
                    <a:p>
                      <a:r>
                        <a:rPr lang="en-US" dirty="0">
                          <a:solidFill>
                            <a:srgbClr val="002966"/>
                          </a:solidFill>
                        </a:rPr>
                        <a:t>Strong</a:t>
                      </a:r>
                    </a:p>
                  </a:txBody>
                  <a:tcPr/>
                </a:tc>
                <a:tc>
                  <a:txBody>
                    <a:bodyPr/>
                    <a:lstStyle/>
                    <a:p>
                      <a:r>
                        <a:rPr lang="en-US" dirty="0">
                          <a:solidFill>
                            <a:srgbClr val="002966"/>
                          </a:solidFill>
                        </a:rPr>
                        <a:t>150</a:t>
                      </a:r>
                    </a:p>
                  </a:txBody>
                  <a:tcPr/>
                </a:tc>
                <a:tc>
                  <a:txBody>
                    <a:bodyPr/>
                    <a:lstStyle/>
                    <a:p>
                      <a:r>
                        <a:rPr lang="en-US" dirty="0">
                          <a:solidFill>
                            <a:srgbClr val="002966"/>
                          </a:solidFill>
                        </a:rPr>
                        <a:t>210</a:t>
                      </a:r>
                    </a:p>
                  </a:txBody>
                  <a:tcPr/>
                </a:tc>
                <a:tc>
                  <a:txBody>
                    <a:bodyPr/>
                    <a:lstStyle/>
                    <a:p>
                      <a:r>
                        <a:rPr lang="en-US" dirty="0">
                          <a:solidFill>
                            <a:srgbClr val="002966"/>
                          </a:solidFill>
                        </a:rPr>
                        <a:t>0.58</a:t>
                      </a:r>
                    </a:p>
                  </a:txBody>
                  <a:tcPr/>
                </a:tc>
                <a:extLst>
                  <a:ext uri="{0D108BD9-81ED-4DB2-BD59-A6C34878D82A}">
                    <a16:rowId xmlns:a16="http://schemas.microsoft.com/office/drawing/2014/main" val="2954562357"/>
                  </a:ext>
                </a:extLst>
              </a:tr>
              <a:tr h="370840">
                <a:tc>
                  <a:txBody>
                    <a:bodyPr/>
                    <a:lstStyle/>
                    <a:p>
                      <a:r>
                        <a:rPr lang="en-US" dirty="0">
                          <a:solidFill>
                            <a:srgbClr val="002966"/>
                          </a:solidFill>
                        </a:rPr>
                        <a:t>Avid</a:t>
                      </a:r>
                    </a:p>
                  </a:txBody>
                  <a:tcPr/>
                </a:tc>
                <a:tc>
                  <a:txBody>
                    <a:bodyPr/>
                    <a:lstStyle/>
                    <a:p>
                      <a:r>
                        <a:rPr lang="en-US" dirty="0">
                          <a:solidFill>
                            <a:srgbClr val="002966"/>
                          </a:solidFill>
                        </a:rPr>
                        <a:t>560</a:t>
                      </a:r>
                    </a:p>
                  </a:txBody>
                  <a:tcPr/>
                </a:tc>
                <a:tc>
                  <a:txBody>
                    <a:bodyPr/>
                    <a:lstStyle/>
                    <a:p>
                      <a:r>
                        <a:rPr lang="en-US" dirty="0">
                          <a:solidFill>
                            <a:srgbClr val="002966"/>
                          </a:solidFill>
                        </a:rPr>
                        <a:t>810</a:t>
                      </a:r>
                    </a:p>
                  </a:txBody>
                  <a:tcPr/>
                </a:tc>
                <a:tc>
                  <a:txBody>
                    <a:bodyPr/>
                    <a:lstStyle/>
                    <a:p>
                      <a:r>
                        <a:rPr lang="en-US" dirty="0">
                          <a:solidFill>
                            <a:srgbClr val="002966"/>
                          </a:solidFill>
                        </a:rPr>
                        <a:t>2.2</a:t>
                      </a:r>
                    </a:p>
                  </a:txBody>
                  <a:tcPr/>
                </a:tc>
                <a:extLst>
                  <a:ext uri="{0D108BD9-81ED-4DB2-BD59-A6C34878D82A}">
                    <a16:rowId xmlns:a16="http://schemas.microsoft.com/office/drawing/2014/main" val="3168291715"/>
                  </a:ext>
                </a:extLst>
              </a:tr>
              <a:tr h="370840">
                <a:tc>
                  <a:txBody>
                    <a:bodyPr/>
                    <a:lstStyle/>
                    <a:p>
                      <a:r>
                        <a:rPr lang="en-US" dirty="0">
                          <a:solidFill>
                            <a:srgbClr val="002966"/>
                          </a:solidFill>
                        </a:rPr>
                        <a:t>Colloid</a:t>
                      </a:r>
                    </a:p>
                  </a:txBody>
                  <a:tcPr/>
                </a:tc>
                <a:tc>
                  <a:txBody>
                    <a:bodyPr/>
                    <a:lstStyle/>
                    <a:p>
                      <a:r>
                        <a:rPr lang="en-US" dirty="0">
                          <a:solidFill>
                            <a:srgbClr val="002966"/>
                          </a:solidFill>
                        </a:rPr>
                        <a:t>760</a:t>
                      </a:r>
                    </a:p>
                  </a:txBody>
                  <a:tcPr/>
                </a:tc>
                <a:tc>
                  <a:txBody>
                    <a:bodyPr/>
                    <a:lstStyle/>
                    <a:p>
                      <a:r>
                        <a:rPr lang="en-US" dirty="0">
                          <a:solidFill>
                            <a:srgbClr val="002966"/>
                          </a:solidFill>
                        </a:rPr>
                        <a:t>1,100</a:t>
                      </a:r>
                    </a:p>
                  </a:txBody>
                  <a:tcPr/>
                </a:tc>
                <a:tc>
                  <a:txBody>
                    <a:bodyPr/>
                    <a:lstStyle/>
                    <a:p>
                      <a:r>
                        <a:rPr lang="en-US" dirty="0">
                          <a:solidFill>
                            <a:srgbClr val="002966"/>
                          </a:solidFill>
                        </a:rPr>
                        <a:t>3.0</a:t>
                      </a:r>
                    </a:p>
                  </a:txBody>
                  <a:tcPr/>
                </a:tc>
                <a:extLst>
                  <a:ext uri="{0D108BD9-81ED-4DB2-BD59-A6C34878D82A}">
                    <a16:rowId xmlns:a16="http://schemas.microsoft.com/office/drawing/2014/main" val="4082642542"/>
                  </a:ext>
                </a:extLst>
              </a:tr>
              <a:tr h="370840">
                <a:tc>
                  <a:txBody>
                    <a:bodyPr/>
                    <a:lstStyle/>
                    <a:p>
                      <a:r>
                        <a:rPr lang="en-US" dirty="0">
                          <a:solidFill>
                            <a:srgbClr val="002966"/>
                          </a:solidFill>
                        </a:rPr>
                        <a:t>Particle</a:t>
                      </a:r>
                    </a:p>
                  </a:txBody>
                  <a:tcPr/>
                </a:tc>
                <a:tc>
                  <a:txBody>
                    <a:bodyPr/>
                    <a:lstStyle/>
                    <a:p>
                      <a:r>
                        <a:rPr lang="en-US" dirty="0">
                          <a:solidFill>
                            <a:srgbClr val="002966"/>
                          </a:solidFill>
                        </a:rPr>
                        <a:t>1,700</a:t>
                      </a:r>
                    </a:p>
                  </a:txBody>
                  <a:tcPr/>
                </a:tc>
                <a:tc>
                  <a:txBody>
                    <a:bodyPr/>
                    <a:lstStyle/>
                    <a:p>
                      <a:r>
                        <a:rPr lang="en-US" dirty="0">
                          <a:solidFill>
                            <a:srgbClr val="002966"/>
                          </a:solidFill>
                        </a:rPr>
                        <a:t>2,400</a:t>
                      </a:r>
                    </a:p>
                  </a:txBody>
                  <a:tcPr/>
                </a:tc>
                <a:tc>
                  <a:txBody>
                    <a:bodyPr/>
                    <a:lstStyle/>
                    <a:p>
                      <a:r>
                        <a:rPr lang="en-US" dirty="0">
                          <a:solidFill>
                            <a:srgbClr val="002966"/>
                          </a:solidFill>
                        </a:rPr>
                        <a:t>6.6</a:t>
                      </a:r>
                    </a:p>
                  </a:txBody>
                  <a:tcPr/>
                </a:tc>
                <a:extLst>
                  <a:ext uri="{0D108BD9-81ED-4DB2-BD59-A6C34878D82A}">
                    <a16:rowId xmlns:a16="http://schemas.microsoft.com/office/drawing/2014/main" val="2532587977"/>
                  </a:ext>
                </a:extLst>
              </a:tr>
              <a:tr h="370840">
                <a:tc>
                  <a:txBody>
                    <a:bodyPr/>
                    <a:lstStyle/>
                    <a:p>
                      <a:r>
                        <a:rPr lang="en-US" dirty="0">
                          <a:solidFill>
                            <a:srgbClr val="002966"/>
                          </a:solidFill>
                        </a:rPr>
                        <a:t>Fragment</a:t>
                      </a:r>
                    </a:p>
                  </a:txBody>
                  <a:tcPr/>
                </a:tc>
                <a:tc>
                  <a:txBody>
                    <a:bodyPr/>
                    <a:lstStyle/>
                    <a:p>
                      <a:r>
                        <a:rPr lang="en-US" dirty="0">
                          <a:solidFill>
                            <a:srgbClr val="002966"/>
                          </a:solidFill>
                        </a:rPr>
                        <a:t>110,000</a:t>
                      </a:r>
                    </a:p>
                  </a:txBody>
                  <a:tcPr/>
                </a:tc>
                <a:tc>
                  <a:txBody>
                    <a:bodyPr/>
                    <a:lstStyle/>
                    <a:p>
                      <a:r>
                        <a:rPr lang="en-US" dirty="0">
                          <a:solidFill>
                            <a:srgbClr val="002966"/>
                          </a:solidFill>
                        </a:rPr>
                        <a:t>150,000</a:t>
                      </a:r>
                    </a:p>
                  </a:txBody>
                  <a:tcPr/>
                </a:tc>
                <a:tc>
                  <a:txBody>
                    <a:bodyPr/>
                    <a:lstStyle/>
                    <a:p>
                      <a:r>
                        <a:rPr lang="en-US" dirty="0">
                          <a:solidFill>
                            <a:srgbClr val="002966"/>
                          </a:solidFill>
                        </a:rPr>
                        <a:t>410**</a:t>
                      </a:r>
                    </a:p>
                  </a:txBody>
                  <a:tcPr/>
                </a:tc>
                <a:extLst>
                  <a:ext uri="{0D108BD9-81ED-4DB2-BD59-A6C34878D82A}">
                    <a16:rowId xmlns:a16="http://schemas.microsoft.com/office/drawing/2014/main" val="4015494336"/>
                  </a:ext>
                </a:extLst>
              </a:tr>
            </a:tbl>
          </a:graphicData>
        </a:graphic>
      </p:graphicFrame>
      <p:sp>
        <p:nvSpPr>
          <p:cNvPr id="8" name="TextBox 7">
            <a:extLst>
              <a:ext uri="{FF2B5EF4-FFF2-40B4-BE49-F238E27FC236}">
                <a16:creationId xmlns:a16="http://schemas.microsoft.com/office/drawing/2014/main" id="{465E74A6-18AD-46A3-B825-A1D9A15A2214}"/>
              </a:ext>
            </a:extLst>
          </p:cNvPr>
          <p:cNvSpPr txBox="1"/>
          <p:nvPr/>
        </p:nvSpPr>
        <p:spPr>
          <a:xfrm>
            <a:off x="3065091" y="5741810"/>
            <a:ext cx="5843459" cy="461665"/>
          </a:xfrm>
          <a:prstGeom prst="rect">
            <a:avLst/>
          </a:prstGeom>
          <a:noFill/>
        </p:spPr>
        <p:txBody>
          <a:bodyPr wrap="none" rtlCol="0">
            <a:spAutoFit/>
          </a:bodyPr>
          <a:lstStyle/>
          <a:p>
            <a:r>
              <a:rPr lang="en-US" sz="1200" dirty="0"/>
              <a:t>*time integral of triple-exponential wound retention; derived from NCRP 156 Table 4.11</a:t>
            </a:r>
          </a:p>
          <a:p>
            <a:r>
              <a:rPr lang="en-US" sz="1200" dirty="0"/>
              <a:t>**50-year maximum</a:t>
            </a:r>
          </a:p>
        </p:txBody>
      </p:sp>
      <p:sp>
        <p:nvSpPr>
          <p:cNvPr id="9" name="TextBox 8">
            <a:extLst>
              <a:ext uri="{FF2B5EF4-FFF2-40B4-BE49-F238E27FC236}">
                <a16:creationId xmlns:a16="http://schemas.microsoft.com/office/drawing/2014/main" id="{12457866-CE86-4541-9879-DCCD6C37A279}"/>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444216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E417-AD64-4CDB-A500-B3330041FF44}"/>
              </a:ext>
            </a:extLst>
          </p:cNvPr>
          <p:cNvSpPr>
            <a:spLocks noGrp="1"/>
          </p:cNvSpPr>
          <p:nvPr>
            <p:ph type="title"/>
          </p:nvPr>
        </p:nvSpPr>
        <p:spPr/>
        <p:txBody>
          <a:bodyPr/>
          <a:lstStyle/>
          <a:p>
            <a:r>
              <a:rPr lang="en-US" dirty="0"/>
              <a:t>Shallow Dose</a:t>
            </a:r>
          </a:p>
        </p:txBody>
      </p:sp>
      <p:sp>
        <p:nvSpPr>
          <p:cNvPr id="3" name="Content Placeholder 2">
            <a:extLst>
              <a:ext uri="{FF2B5EF4-FFF2-40B4-BE49-F238E27FC236}">
                <a16:creationId xmlns:a16="http://schemas.microsoft.com/office/drawing/2014/main" id="{CB1509F1-77A3-4A81-B9EF-6CDDE4F3E785}"/>
              </a:ext>
            </a:extLst>
          </p:cNvPr>
          <p:cNvSpPr>
            <a:spLocks noGrp="1"/>
          </p:cNvSpPr>
          <p:nvPr>
            <p:ph idx="1"/>
          </p:nvPr>
        </p:nvSpPr>
        <p:spPr>
          <a:xfrm>
            <a:off x="581192" y="1870390"/>
            <a:ext cx="11029615" cy="2785693"/>
          </a:xfrm>
        </p:spPr>
        <p:txBody>
          <a:bodyPr/>
          <a:lstStyle/>
          <a:p>
            <a:r>
              <a:rPr lang="en-US" dirty="0"/>
              <a:t>In 10 CFR 20.1003, shallow skin dose is defined for external exposures and is to be determined at a basal-layer depth of 70 microns (7 mg/cm</a:t>
            </a:r>
            <a:r>
              <a:rPr lang="en-US" baseline="30000" dirty="0"/>
              <a:t>2</a:t>
            </a:r>
            <a:r>
              <a:rPr lang="en-US" dirty="0"/>
              <a:t>; 0.007 cm; 70 microns) beneath the surface of the skin</a:t>
            </a:r>
          </a:p>
          <a:p>
            <a:pPr lvl="1"/>
            <a:r>
              <a:rPr lang="en-US" dirty="0"/>
              <a:t>this depth is assumed to be appropriate for the determination of risk (~dead layer thickness)  </a:t>
            </a:r>
          </a:p>
          <a:p>
            <a:r>
              <a:rPr lang="en-US" dirty="0"/>
              <a:t>The regulation in 10 CFR 20.1201 also requires that shallow skin dose be “averaged over the contiguous 10 square centimeters of skin receiving the highest exposure”</a:t>
            </a:r>
          </a:p>
          <a:p>
            <a:r>
              <a:rPr lang="en-US" dirty="0"/>
              <a:t>If an abrasion were to occur, in which a portion or all of the dead layer of skin were removed, the depth at which shallow dose is determined would be altered by the thickness of removed tissue (alive or dead)</a:t>
            </a:r>
          </a:p>
        </p:txBody>
      </p:sp>
      <p:sp>
        <p:nvSpPr>
          <p:cNvPr id="5" name="Footer Placeholder 4">
            <a:extLst>
              <a:ext uri="{FF2B5EF4-FFF2-40B4-BE49-F238E27FC236}">
                <a16:creationId xmlns:a16="http://schemas.microsoft.com/office/drawing/2014/main" id="{36C91B00-324A-484B-BCED-78142A270E2C}"/>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9DB44E9B-257D-4EFC-870F-08B4F9638953}"/>
              </a:ext>
            </a:extLst>
          </p:cNvPr>
          <p:cNvSpPr>
            <a:spLocks noGrp="1"/>
          </p:cNvSpPr>
          <p:nvPr>
            <p:ph type="sldNum" sz="quarter" idx="12"/>
          </p:nvPr>
        </p:nvSpPr>
        <p:spPr/>
        <p:txBody>
          <a:bodyPr/>
          <a:lstStyle/>
          <a:p>
            <a:fld id="{3A98EE3D-8CD1-4C3F-BD1C-C98C9596463C}" type="slidenum">
              <a:rPr lang="en-US" smtClean="0"/>
              <a:t>48</a:t>
            </a:fld>
            <a:endParaRPr lang="en-US" dirty="0"/>
          </a:p>
        </p:txBody>
      </p:sp>
      <p:pic>
        <p:nvPicPr>
          <p:cNvPr id="8" name="Picture 7">
            <a:extLst>
              <a:ext uri="{FF2B5EF4-FFF2-40B4-BE49-F238E27FC236}">
                <a16:creationId xmlns:a16="http://schemas.microsoft.com/office/drawing/2014/main" id="{B82816EB-8E49-4CAB-95E8-FC8C71598BBE}"/>
              </a:ext>
            </a:extLst>
          </p:cNvPr>
          <p:cNvPicPr>
            <a:picLocks noChangeAspect="1"/>
          </p:cNvPicPr>
          <p:nvPr/>
        </p:nvPicPr>
        <p:blipFill>
          <a:blip r:embed="rId2"/>
          <a:stretch>
            <a:fillRect/>
          </a:stretch>
        </p:blipFill>
        <p:spPr>
          <a:xfrm>
            <a:off x="3740032" y="4563804"/>
            <a:ext cx="5247184" cy="1807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6D9BE356-0748-4CF0-BEE6-E1E8A74F6C25}"/>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1000349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86F6-D64F-4F7B-AB4A-6F1BF218B5E8}"/>
              </a:ext>
            </a:extLst>
          </p:cNvPr>
          <p:cNvSpPr>
            <a:spLocks noGrp="1"/>
          </p:cNvSpPr>
          <p:nvPr>
            <p:ph type="title"/>
          </p:nvPr>
        </p:nvSpPr>
        <p:spPr/>
        <p:txBody>
          <a:bodyPr/>
          <a:lstStyle/>
          <a:p>
            <a:r>
              <a:rPr lang="en-US" dirty="0"/>
              <a:t>Shallow Dose</a:t>
            </a:r>
          </a:p>
        </p:txBody>
      </p:sp>
      <p:sp>
        <p:nvSpPr>
          <p:cNvPr id="5" name="Footer Placeholder 4">
            <a:extLst>
              <a:ext uri="{FF2B5EF4-FFF2-40B4-BE49-F238E27FC236}">
                <a16:creationId xmlns:a16="http://schemas.microsoft.com/office/drawing/2014/main" id="{19BEB20F-98A0-40BD-A033-9BE855F1208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D9991B1A-48D5-4423-A670-ABC330768B4B}"/>
              </a:ext>
            </a:extLst>
          </p:cNvPr>
          <p:cNvSpPr>
            <a:spLocks noGrp="1"/>
          </p:cNvSpPr>
          <p:nvPr>
            <p:ph type="sldNum" sz="quarter" idx="12"/>
          </p:nvPr>
        </p:nvSpPr>
        <p:spPr/>
        <p:txBody>
          <a:bodyPr/>
          <a:lstStyle/>
          <a:p>
            <a:fld id="{3A98EE3D-8CD1-4C3F-BD1C-C98C9596463C}" type="slidenum">
              <a:rPr lang="en-US" smtClean="0"/>
              <a:t>49</a:t>
            </a:fld>
            <a:endParaRPr lang="en-US" dirty="0"/>
          </a:p>
        </p:txBody>
      </p:sp>
      <p:sp>
        <p:nvSpPr>
          <p:cNvPr id="23" name="Content Placeholder 2">
            <a:extLst>
              <a:ext uri="{FF2B5EF4-FFF2-40B4-BE49-F238E27FC236}">
                <a16:creationId xmlns:a16="http://schemas.microsoft.com/office/drawing/2014/main" id="{D78B5592-2DBD-4DC9-BA2D-E8B8EB5FE89D}"/>
              </a:ext>
            </a:extLst>
          </p:cNvPr>
          <p:cNvSpPr>
            <a:spLocks noGrp="1"/>
          </p:cNvSpPr>
          <p:nvPr>
            <p:ph idx="1"/>
          </p:nvPr>
        </p:nvSpPr>
        <p:spPr>
          <a:xfrm>
            <a:off x="517643" y="1821739"/>
            <a:ext cx="11029615" cy="1795679"/>
          </a:xfrm>
        </p:spPr>
        <p:txBody>
          <a:bodyPr/>
          <a:lstStyle/>
          <a:p>
            <a:r>
              <a:rPr lang="en-US" dirty="0"/>
              <a:t>To estimate total dose at the shallow depth (70 microns) with an embedded wound source, the models of SkinDose are accessed, but with modified backscatter correction (full correction in current version)</a:t>
            </a:r>
          </a:p>
          <a:p>
            <a:r>
              <a:rPr lang="en-US" dirty="0"/>
              <a:t>In addition to the typical skin dosimetry inputs, the user would enter the thickness of any surface tissue that might have been removed by the wound, as well as the wound retention class (e.g., weak, moderate, strong), and an estimate of its penetration depth</a:t>
            </a:r>
          </a:p>
        </p:txBody>
      </p:sp>
      <p:pic>
        <p:nvPicPr>
          <p:cNvPr id="27" name="Picture 26">
            <a:extLst>
              <a:ext uri="{FF2B5EF4-FFF2-40B4-BE49-F238E27FC236}">
                <a16:creationId xmlns:a16="http://schemas.microsoft.com/office/drawing/2014/main" id="{76345229-7895-4195-96E6-12D2E670D5E9}"/>
              </a:ext>
            </a:extLst>
          </p:cNvPr>
          <p:cNvPicPr>
            <a:picLocks noChangeAspect="1"/>
          </p:cNvPicPr>
          <p:nvPr/>
        </p:nvPicPr>
        <p:blipFill>
          <a:blip r:embed="rId2"/>
          <a:stretch>
            <a:fillRect/>
          </a:stretch>
        </p:blipFill>
        <p:spPr>
          <a:xfrm>
            <a:off x="123237" y="3759175"/>
            <a:ext cx="8232826" cy="2926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a:extLst>
              <a:ext uri="{FF2B5EF4-FFF2-40B4-BE49-F238E27FC236}">
                <a16:creationId xmlns:a16="http://schemas.microsoft.com/office/drawing/2014/main" id="{FDC501B5-1B84-4BA2-8972-F9C4EE96DA99}"/>
              </a:ext>
            </a:extLst>
          </p:cNvPr>
          <p:cNvPicPr>
            <a:picLocks noChangeAspect="1"/>
          </p:cNvPicPr>
          <p:nvPr/>
        </p:nvPicPr>
        <p:blipFill>
          <a:blip r:embed="rId3"/>
          <a:stretch>
            <a:fillRect/>
          </a:stretch>
        </p:blipFill>
        <p:spPr>
          <a:xfrm>
            <a:off x="3827786" y="3759175"/>
            <a:ext cx="8198893" cy="2926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86A1AF3D-2E63-44B6-8B94-2C883D84E124}"/>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14614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5658-5E5C-42C9-9967-D16044061071}"/>
              </a:ext>
            </a:extLst>
          </p:cNvPr>
          <p:cNvSpPr>
            <a:spLocks noGrp="1"/>
          </p:cNvSpPr>
          <p:nvPr>
            <p:ph type="title"/>
          </p:nvPr>
        </p:nvSpPr>
        <p:spPr/>
        <p:txBody>
          <a:bodyPr/>
          <a:lstStyle/>
          <a:p>
            <a:r>
              <a:rPr lang="en-US" dirty="0"/>
              <a:t>Classic </a:t>
            </a:r>
            <a:r>
              <a:rPr lang="en-US" dirty="0" err="1"/>
              <a:t>Varskin</a:t>
            </a:r>
            <a:r>
              <a:rPr lang="en-US" dirty="0"/>
              <a:t> to </a:t>
            </a:r>
            <a:r>
              <a:rPr lang="en-US" dirty="0" err="1"/>
              <a:t>varskin</a:t>
            </a:r>
            <a:r>
              <a:rPr lang="en-US" dirty="0"/>
              <a:t>+</a:t>
            </a:r>
          </a:p>
        </p:txBody>
      </p:sp>
      <p:sp>
        <p:nvSpPr>
          <p:cNvPr id="3" name="Content Placeholder 2">
            <a:extLst>
              <a:ext uri="{FF2B5EF4-FFF2-40B4-BE49-F238E27FC236}">
                <a16:creationId xmlns:a16="http://schemas.microsoft.com/office/drawing/2014/main" id="{2D76A6D7-CC07-4E37-8404-AC466D3150FF}"/>
              </a:ext>
            </a:extLst>
          </p:cNvPr>
          <p:cNvSpPr>
            <a:spLocks noGrp="1"/>
          </p:cNvSpPr>
          <p:nvPr>
            <p:ph idx="1"/>
          </p:nvPr>
        </p:nvSpPr>
        <p:spPr>
          <a:xfrm>
            <a:off x="581192" y="2005149"/>
            <a:ext cx="11029615" cy="3951270"/>
          </a:xfrm>
        </p:spPr>
        <p:txBody>
          <a:bodyPr anchor="t">
            <a:normAutofit/>
          </a:bodyPr>
          <a:lstStyle/>
          <a:p>
            <a:r>
              <a:rPr lang="en-US" sz="2000" dirty="0"/>
              <a:t>VARSKIN+ (2021)</a:t>
            </a:r>
          </a:p>
          <a:p>
            <a:pPr lvl="1"/>
            <a:r>
              <a:rPr lang="en-US" sz="1600" dirty="0"/>
              <a:t>created to house next version of VARSKIN, called SkinDose, and more!</a:t>
            </a:r>
          </a:p>
          <a:p>
            <a:r>
              <a:rPr lang="en-US" sz="2000" dirty="0"/>
              <a:t> V+ employs a new user interface written in Java and updated Fortran for physics calculations based on Fortran 2018 </a:t>
            </a:r>
          </a:p>
          <a:p>
            <a:pPr lvl="1"/>
            <a:r>
              <a:rPr lang="en-US" sz="1600" dirty="0"/>
              <a:t>computational speed has increased by as much as 25x</a:t>
            </a:r>
          </a:p>
          <a:p>
            <a:pPr lvl="1"/>
            <a:r>
              <a:rPr lang="en-US" sz="1600" dirty="0"/>
              <a:t>alpha dosimetry has been added (SkinDose &amp; WoundDose)</a:t>
            </a:r>
          </a:p>
          <a:p>
            <a:r>
              <a:rPr lang="en-US" sz="2000" dirty="0"/>
              <a:t>Additional computational modules added to VARSKIN+</a:t>
            </a:r>
          </a:p>
          <a:p>
            <a:pPr lvl="1"/>
            <a:r>
              <a:rPr lang="en-US" sz="1600" dirty="0" err="1"/>
              <a:t>WoundDose</a:t>
            </a:r>
            <a:endParaRPr lang="en-US" sz="1600" dirty="0"/>
          </a:p>
          <a:p>
            <a:pPr lvl="1"/>
            <a:r>
              <a:rPr lang="en-US" sz="1600" dirty="0" err="1"/>
              <a:t>NeutronDose</a:t>
            </a:r>
            <a:endParaRPr lang="en-US" sz="1600" dirty="0"/>
          </a:p>
          <a:p>
            <a:pPr lvl="1"/>
            <a:r>
              <a:rPr lang="en-US" sz="1600" dirty="0"/>
              <a:t>EyeDose</a:t>
            </a:r>
          </a:p>
        </p:txBody>
      </p:sp>
      <p:sp>
        <p:nvSpPr>
          <p:cNvPr id="5" name="Footer Placeholder 4">
            <a:extLst>
              <a:ext uri="{FF2B5EF4-FFF2-40B4-BE49-F238E27FC236}">
                <a16:creationId xmlns:a16="http://schemas.microsoft.com/office/drawing/2014/main" id="{94BC4CCC-C084-419C-A5AB-F5E84434FB16}"/>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777A17E7-C4E8-497C-8362-CC7C1439AFB9}"/>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3635039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86F6-D64F-4F7B-AB4A-6F1BF218B5E8}"/>
              </a:ext>
            </a:extLst>
          </p:cNvPr>
          <p:cNvSpPr>
            <a:spLocks noGrp="1"/>
          </p:cNvSpPr>
          <p:nvPr>
            <p:ph type="title"/>
          </p:nvPr>
        </p:nvSpPr>
        <p:spPr/>
        <p:txBody>
          <a:bodyPr/>
          <a:lstStyle/>
          <a:p>
            <a:r>
              <a:rPr lang="en-US" dirty="0"/>
              <a:t>Shallow Dose</a:t>
            </a:r>
          </a:p>
        </p:txBody>
      </p:sp>
      <p:sp>
        <p:nvSpPr>
          <p:cNvPr id="5" name="Footer Placeholder 4">
            <a:extLst>
              <a:ext uri="{FF2B5EF4-FFF2-40B4-BE49-F238E27FC236}">
                <a16:creationId xmlns:a16="http://schemas.microsoft.com/office/drawing/2014/main" id="{19BEB20F-98A0-40BD-A033-9BE855F1208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D9991B1A-48D5-4423-A670-ABC330768B4B}"/>
              </a:ext>
            </a:extLst>
          </p:cNvPr>
          <p:cNvSpPr>
            <a:spLocks noGrp="1"/>
          </p:cNvSpPr>
          <p:nvPr>
            <p:ph type="sldNum" sz="quarter" idx="12"/>
          </p:nvPr>
        </p:nvSpPr>
        <p:spPr/>
        <p:txBody>
          <a:bodyPr/>
          <a:lstStyle/>
          <a:p>
            <a:fld id="{3A98EE3D-8CD1-4C3F-BD1C-C98C9596463C}" type="slidenum">
              <a:rPr lang="en-US" smtClean="0"/>
              <a:t>50</a:t>
            </a:fld>
            <a:endParaRPr lang="en-US" dirty="0"/>
          </a:p>
        </p:txBody>
      </p:sp>
      <p:sp>
        <p:nvSpPr>
          <p:cNvPr id="23" name="Content Placeholder 2">
            <a:extLst>
              <a:ext uri="{FF2B5EF4-FFF2-40B4-BE49-F238E27FC236}">
                <a16:creationId xmlns:a16="http://schemas.microsoft.com/office/drawing/2014/main" id="{D78B5592-2DBD-4DC9-BA2D-E8B8EB5FE89D}"/>
              </a:ext>
            </a:extLst>
          </p:cNvPr>
          <p:cNvSpPr>
            <a:spLocks noGrp="1"/>
          </p:cNvSpPr>
          <p:nvPr>
            <p:ph idx="1"/>
          </p:nvPr>
        </p:nvSpPr>
        <p:spPr>
          <a:xfrm>
            <a:off x="552948" y="2117853"/>
            <a:ext cx="11029615" cy="1866289"/>
          </a:xfrm>
        </p:spPr>
        <p:txBody>
          <a:bodyPr/>
          <a:lstStyle/>
          <a:p>
            <a:r>
              <a:rPr lang="en-US" b="1" dirty="0"/>
              <a:t>Point Source at Depth: </a:t>
            </a:r>
            <a:r>
              <a:rPr lang="en-US" dirty="0"/>
              <a:t> In this case, the distance between source and skin averaging area is determined by the difference between source depth and the defined shallow depth (70 microns)</a:t>
            </a:r>
          </a:p>
          <a:p>
            <a:r>
              <a:rPr lang="en-US" dirty="0"/>
              <a:t>The user still has the option to select the depth at which dose is calculated, but 70 microns is the default</a:t>
            </a:r>
          </a:p>
        </p:txBody>
      </p:sp>
      <p:sp>
        <p:nvSpPr>
          <p:cNvPr id="21" name="TextBox 20">
            <a:extLst>
              <a:ext uri="{FF2B5EF4-FFF2-40B4-BE49-F238E27FC236}">
                <a16:creationId xmlns:a16="http://schemas.microsoft.com/office/drawing/2014/main" id="{F992B34E-355E-4293-86EE-83236DF2704A}"/>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grpSp>
        <p:nvGrpSpPr>
          <p:cNvPr id="3" name="Group 2">
            <a:extLst>
              <a:ext uri="{FF2B5EF4-FFF2-40B4-BE49-F238E27FC236}">
                <a16:creationId xmlns:a16="http://schemas.microsoft.com/office/drawing/2014/main" id="{6F970C01-B8E2-44A7-9B8F-8570C71BA975}"/>
              </a:ext>
            </a:extLst>
          </p:cNvPr>
          <p:cNvGrpSpPr/>
          <p:nvPr/>
        </p:nvGrpSpPr>
        <p:grpSpPr>
          <a:xfrm>
            <a:off x="552948" y="4490271"/>
            <a:ext cx="4798502" cy="1107994"/>
            <a:chOff x="552948" y="4490271"/>
            <a:chExt cx="4798502" cy="1107994"/>
          </a:xfrm>
        </p:grpSpPr>
        <p:grpSp>
          <p:nvGrpSpPr>
            <p:cNvPr id="7" name="Group 6">
              <a:extLst>
                <a:ext uri="{FF2B5EF4-FFF2-40B4-BE49-F238E27FC236}">
                  <a16:creationId xmlns:a16="http://schemas.microsoft.com/office/drawing/2014/main" id="{CD17196A-7C32-4CDF-A611-390384B76FA2}"/>
                </a:ext>
              </a:extLst>
            </p:cNvPr>
            <p:cNvGrpSpPr/>
            <p:nvPr/>
          </p:nvGrpSpPr>
          <p:grpSpPr>
            <a:xfrm>
              <a:off x="552948" y="4561175"/>
              <a:ext cx="4798502" cy="1037090"/>
              <a:chOff x="5872294" y="2765791"/>
              <a:chExt cx="4798502" cy="1037090"/>
            </a:xfrm>
          </p:grpSpPr>
          <p:cxnSp>
            <p:nvCxnSpPr>
              <p:cNvPr id="8" name="Straight Connector 7">
                <a:extLst>
                  <a:ext uri="{FF2B5EF4-FFF2-40B4-BE49-F238E27FC236}">
                    <a16:creationId xmlns:a16="http://schemas.microsoft.com/office/drawing/2014/main" id="{54BA7336-8B21-4E72-9AF6-F81247FAA73D}"/>
                  </a:ext>
                </a:extLst>
              </p:cNvPr>
              <p:cNvCxnSpPr/>
              <p:nvPr/>
            </p:nvCxnSpPr>
            <p:spPr>
              <a:xfrm>
                <a:off x="5872294" y="3248885"/>
                <a:ext cx="479850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419CA7-8B3C-40B3-BC26-3F05A5E9396C}"/>
                  </a:ext>
                </a:extLst>
              </p:cNvPr>
              <p:cNvSpPr txBox="1"/>
              <p:nvPr/>
            </p:nvSpPr>
            <p:spPr>
              <a:xfrm>
                <a:off x="10061334" y="2925719"/>
                <a:ext cx="609462" cy="646331"/>
              </a:xfrm>
              <a:prstGeom prst="rect">
                <a:avLst/>
              </a:prstGeom>
              <a:noFill/>
            </p:spPr>
            <p:txBody>
              <a:bodyPr wrap="none" rtlCol="0">
                <a:spAutoFit/>
              </a:bodyPr>
              <a:lstStyle/>
              <a:p>
                <a:pPr algn="ctr"/>
                <a:r>
                  <a:rPr lang="en-US" dirty="0"/>
                  <a:t>Air</a:t>
                </a:r>
              </a:p>
              <a:p>
                <a:pPr algn="ctr"/>
                <a:r>
                  <a:rPr lang="en-US" dirty="0"/>
                  <a:t>Skin</a:t>
                </a:r>
              </a:p>
            </p:txBody>
          </p:sp>
          <p:sp>
            <p:nvSpPr>
              <p:cNvPr id="10" name="Oval 9">
                <a:extLst>
                  <a:ext uri="{FF2B5EF4-FFF2-40B4-BE49-F238E27FC236}">
                    <a16:creationId xmlns:a16="http://schemas.microsoft.com/office/drawing/2014/main" id="{3D2E0B85-3BA7-4945-9B4D-0737976D89C0}"/>
                  </a:ext>
                </a:extLst>
              </p:cNvPr>
              <p:cNvSpPr/>
              <p:nvPr/>
            </p:nvSpPr>
            <p:spPr>
              <a:xfrm>
                <a:off x="7508146" y="3501147"/>
                <a:ext cx="1526797" cy="141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CB298A2-1B4C-4E98-B303-CBFEA149B654}"/>
                  </a:ext>
                </a:extLst>
              </p:cNvPr>
              <p:cNvSpPr/>
              <p:nvPr/>
            </p:nvSpPr>
            <p:spPr>
              <a:xfrm>
                <a:off x="8217014" y="3181772"/>
                <a:ext cx="109058" cy="671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6408EE3-F61F-4667-BADD-9B800AB2572B}"/>
                  </a:ext>
                </a:extLst>
              </p:cNvPr>
              <p:cNvSpPr txBox="1"/>
              <p:nvPr/>
            </p:nvSpPr>
            <p:spPr>
              <a:xfrm>
                <a:off x="6163581" y="3341216"/>
                <a:ext cx="1207382" cy="461665"/>
              </a:xfrm>
              <a:prstGeom prst="rect">
                <a:avLst/>
              </a:prstGeom>
              <a:noFill/>
            </p:spPr>
            <p:txBody>
              <a:bodyPr wrap="none" rtlCol="0">
                <a:spAutoFit/>
              </a:bodyPr>
              <a:lstStyle/>
              <a:p>
                <a:pPr algn="ctr"/>
                <a:r>
                  <a:rPr lang="en-US" sz="1200" dirty="0"/>
                  <a:t>dose averaging</a:t>
                </a:r>
              </a:p>
              <a:p>
                <a:pPr algn="ctr"/>
                <a:r>
                  <a:rPr lang="en-US" sz="1200" dirty="0"/>
                  <a:t>area (at 70 </a:t>
                </a:r>
                <a:r>
                  <a:rPr lang="en-US" sz="1200" dirty="0">
                    <a:latin typeface="Symbol" panose="05050102010706020507" pitchFamily="18" charset="2"/>
                  </a:rPr>
                  <a:t>m</a:t>
                </a:r>
                <a:r>
                  <a:rPr lang="en-US" sz="1200" dirty="0"/>
                  <a:t>m)</a:t>
                </a:r>
              </a:p>
            </p:txBody>
          </p:sp>
          <p:sp>
            <p:nvSpPr>
              <p:cNvPr id="13" name="TextBox 12">
                <a:extLst>
                  <a:ext uri="{FF2B5EF4-FFF2-40B4-BE49-F238E27FC236}">
                    <a16:creationId xmlns:a16="http://schemas.microsoft.com/office/drawing/2014/main" id="{98C3DEA4-F1B1-41F6-BF8C-87AA9044C524}"/>
                  </a:ext>
                </a:extLst>
              </p:cNvPr>
              <p:cNvSpPr txBox="1"/>
              <p:nvPr/>
            </p:nvSpPr>
            <p:spPr>
              <a:xfrm>
                <a:off x="8405359" y="2765791"/>
                <a:ext cx="621580" cy="461665"/>
              </a:xfrm>
              <a:prstGeom prst="rect">
                <a:avLst/>
              </a:prstGeom>
              <a:noFill/>
            </p:spPr>
            <p:txBody>
              <a:bodyPr wrap="none" rtlCol="0">
                <a:spAutoFit/>
              </a:bodyPr>
              <a:lstStyle/>
              <a:p>
                <a:pPr algn="ctr"/>
                <a:r>
                  <a:rPr lang="en-US" sz="1200" dirty="0"/>
                  <a:t>point</a:t>
                </a:r>
              </a:p>
              <a:p>
                <a:pPr algn="ctr"/>
                <a:r>
                  <a:rPr lang="en-US" sz="1200" dirty="0"/>
                  <a:t>source</a:t>
                </a:r>
              </a:p>
            </p:txBody>
          </p:sp>
        </p:grpSp>
        <p:sp>
          <p:nvSpPr>
            <p:cNvPr id="22" name="TextBox 21">
              <a:extLst>
                <a:ext uri="{FF2B5EF4-FFF2-40B4-BE49-F238E27FC236}">
                  <a16:creationId xmlns:a16="http://schemas.microsoft.com/office/drawing/2014/main" id="{F9B403D8-24A1-4549-8853-1BEB90EF4AA6}"/>
                </a:ext>
              </a:extLst>
            </p:cNvPr>
            <p:cNvSpPr txBox="1"/>
            <p:nvPr/>
          </p:nvSpPr>
          <p:spPr>
            <a:xfrm>
              <a:off x="708742" y="4490271"/>
              <a:ext cx="1106393" cy="369332"/>
            </a:xfrm>
            <a:prstGeom prst="rect">
              <a:avLst/>
            </a:prstGeom>
            <a:noFill/>
          </p:spPr>
          <p:txBody>
            <a:bodyPr wrap="none" rtlCol="0">
              <a:spAutoFit/>
            </a:bodyPr>
            <a:lstStyle/>
            <a:p>
              <a:pPr algn="ctr"/>
              <a:r>
                <a:rPr lang="en-US" dirty="0">
                  <a:solidFill>
                    <a:srgbClr val="DC4405"/>
                  </a:solidFill>
                </a:rPr>
                <a:t>SkinDose</a:t>
              </a:r>
            </a:p>
          </p:txBody>
        </p:sp>
      </p:grpSp>
      <p:grpSp>
        <p:nvGrpSpPr>
          <p:cNvPr id="4" name="Group 3">
            <a:extLst>
              <a:ext uri="{FF2B5EF4-FFF2-40B4-BE49-F238E27FC236}">
                <a16:creationId xmlns:a16="http://schemas.microsoft.com/office/drawing/2014/main" id="{C1EB45DA-A8CC-4059-9F90-518C96D49869}"/>
              </a:ext>
            </a:extLst>
          </p:cNvPr>
          <p:cNvGrpSpPr/>
          <p:nvPr/>
        </p:nvGrpSpPr>
        <p:grpSpPr>
          <a:xfrm>
            <a:off x="6549263" y="4489724"/>
            <a:ext cx="4798502" cy="1751825"/>
            <a:chOff x="6549263" y="4489724"/>
            <a:chExt cx="4798502" cy="1751825"/>
          </a:xfrm>
        </p:grpSpPr>
        <p:grpSp>
          <p:nvGrpSpPr>
            <p:cNvPr id="14" name="Group 13">
              <a:extLst>
                <a:ext uri="{FF2B5EF4-FFF2-40B4-BE49-F238E27FC236}">
                  <a16:creationId xmlns:a16="http://schemas.microsoft.com/office/drawing/2014/main" id="{0F6BBAAE-DFE1-4046-9C85-356D68236156}"/>
                </a:ext>
              </a:extLst>
            </p:cNvPr>
            <p:cNvGrpSpPr/>
            <p:nvPr/>
          </p:nvGrpSpPr>
          <p:grpSpPr>
            <a:xfrm>
              <a:off x="6549263" y="4721103"/>
              <a:ext cx="4798502" cy="1520446"/>
              <a:chOff x="5872294" y="2925719"/>
              <a:chExt cx="4798502" cy="1520446"/>
            </a:xfrm>
          </p:grpSpPr>
          <p:cxnSp>
            <p:nvCxnSpPr>
              <p:cNvPr id="15" name="Straight Connector 14">
                <a:extLst>
                  <a:ext uri="{FF2B5EF4-FFF2-40B4-BE49-F238E27FC236}">
                    <a16:creationId xmlns:a16="http://schemas.microsoft.com/office/drawing/2014/main" id="{8920747C-9198-4486-9503-4923ECB0BFE8}"/>
                  </a:ext>
                </a:extLst>
              </p:cNvPr>
              <p:cNvCxnSpPr/>
              <p:nvPr/>
            </p:nvCxnSpPr>
            <p:spPr>
              <a:xfrm>
                <a:off x="5872294" y="3248885"/>
                <a:ext cx="4798502"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6AD7DF4-3266-4B72-BE93-EF8A5A5A01A6}"/>
                  </a:ext>
                </a:extLst>
              </p:cNvPr>
              <p:cNvSpPr txBox="1"/>
              <p:nvPr/>
            </p:nvSpPr>
            <p:spPr>
              <a:xfrm>
                <a:off x="10061334" y="2925719"/>
                <a:ext cx="609462" cy="646331"/>
              </a:xfrm>
              <a:prstGeom prst="rect">
                <a:avLst/>
              </a:prstGeom>
              <a:noFill/>
            </p:spPr>
            <p:txBody>
              <a:bodyPr wrap="none" rtlCol="0">
                <a:spAutoFit/>
              </a:bodyPr>
              <a:lstStyle/>
              <a:p>
                <a:pPr algn="ctr"/>
                <a:r>
                  <a:rPr lang="en-US" dirty="0"/>
                  <a:t>Air</a:t>
                </a:r>
              </a:p>
              <a:p>
                <a:pPr algn="ctr"/>
                <a:r>
                  <a:rPr lang="en-US" dirty="0"/>
                  <a:t>Skin</a:t>
                </a:r>
              </a:p>
            </p:txBody>
          </p:sp>
          <p:sp>
            <p:nvSpPr>
              <p:cNvPr id="17" name="Oval 16">
                <a:extLst>
                  <a:ext uri="{FF2B5EF4-FFF2-40B4-BE49-F238E27FC236}">
                    <a16:creationId xmlns:a16="http://schemas.microsoft.com/office/drawing/2014/main" id="{52AAAAA5-99B6-440B-BE23-7D887D14E1DE}"/>
                  </a:ext>
                </a:extLst>
              </p:cNvPr>
              <p:cNvSpPr/>
              <p:nvPr/>
            </p:nvSpPr>
            <p:spPr>
              <a:xfrm>
                <a:off x="7508146" y="3501147"/>
                <a:ext cx="1526797" cy="141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14CBF0-1EC5-41D0-B37A-EB1B2F2004A3}"/>
                  </a:ext>
                </a:extLst>
              </p:cNvPr>
              <p:cNvSpPr/>
              <p:nvPr/>
            </p:nvSpPr>
            <p:spPr>
              <a:xfrm>
                <a:off x="8217015" y="4177955"/>
                <a:ext cx="109058" cy="671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C451D15-649D-4C94-A65F-30654204664D}"/>
                  </a:ext>
                </a:extLst>
              </p:cNvPr>
              <p:cNvSpPr txBox="1"/>
              <p:nvPr/>
            </p:nvSpPr>
            <p:spPr>
              <a:xfrm>
                <a:off x="6163581" y="3341216"/>
                <a:ext cx="1207382" cy="461665"/>
              </a:xfrm>
              <a:prstGeom prst="rect">
                <a:avLst/>
              </a:prstGeom>
              <a:noFill/>
            </p:spPr>
            <p:txBody>
              <a:bodyPr wrap="none" rtlCol="0">
                <a:spAutoFit/>
              </a:bodyPr>
              <a:lstStyle/>
              <a:p>
                <a:pPr algn="ctr"/>
                <a:r>
                  <a:rPr lang="en-US" sz="1200" dirty="0"/>
                  <a:t>dose averaging</a:t>
                </a:r>
              </a:p>
              <a:p>
                <a:pPr algn="ctr"/>
                <a:r>
                  <a:rPr lang="en-US" sz="1200" dirty="0"/>
                  <a:t>area (at 70 </a:t>
                </a:r>
                <a:r>
                  <a:rPr lang="en-US" sz="1200" dirty="0">
                    <a:latin typeface="Symbol" panose="05050102010706020507" pitchFamily="18" charset="2"/>
                  </a:rPr>
                  <a:t>m</a:t>
                </a:r>
                <a:r>
                  <a:rPr lang="en-US" sz="1200" dirty="0"/>
                  <a:t>m)</a:t>
                </a:r>
              </a:p>
            </p:txBody>
          </p:sp>
          <p:sp>
            <p:nvSpPr>
              <p:cNvPr id="20" name="TextBox 19">
                <a:extLst>
                  <a:ext uri="{FF2B5EF4-FFF2-40B4-BE49-F238E27FC236}">
                    <a16:creationId xmlns:a16="http://schemas.microsoft.com/office/drawing/2014/main" id="{BEA8487E-6F92-4047-A65C-C7B4E3C6D8C4}"/>
                  </a:ext>
                </a:extLst>
              </p:cNvPr>
              <p:cNvSpPr txBox="1"/>
              <p:nvPr/>
            </p:nvSpPr>
            <p:spPr>
              <a:xfrm>
                <a:off x="8439887" y="3984500"/>
                <a:ext cx="621580" cy="461665"/>
              </a:xfrm>
              <a:prstGeom prst="rect">
                <a:avLst/>
              </a:prstGeom>
              <a:noFill/>
            </p:spPr>
            <p:txBody>
              <a:bodyPr wrap="none" rtlCol="0">
                <a:spAutoFit/>
              </a:bodyPr>
              <a:lstStyle/>
              <a:p>
                <a:pPr algn="ctr"/>
                <a:r>
                  <a:rPr lang="en-US" sz="1200" dirty="0"/>
                  <a:t>point</a:t>
                </a:r>
              </a:p>
              <a:p>
                <a:pPr algn="ctr"/>
                <a:r>
                  <a:rPr lang="en-US" sz="1200" dirty="0"/>
                  <a:t>source</a:t>
                </a:r>
              </a:p>
            </p:txBody>
          </p:sp>
        </p:grpSp>
        <p:sp>
          <p:nvSpPr>
            <p:cNvPr id="24" name="TextBox 23">
              <a:extLst>
                <a:ext uri="{FF2B5EF4-FFF2-40B4-BE49-F238E27FC236}">
                  <a16:creationId xmlns:a16="http://schemas.microsoft.com/office/drawing/2014/main" id="{35F06E81-8A82-4E93-81D2-701D87957279}"/>
                </a:ext>
              </a:extLst>
            </p:cNvPr>
            <p:cNvSpPr txBox="1"/>
            <p:nvPr/>
          </p:nvSpPr>
          <p:spPr>
            <a:xfrm>
              <a:off x="6630953" y="4489724"/>
              <a:ext cx="1360758" cy="369332"/>
            </a:xfrm>
            <a:prstGeom prst="rect">
              <a:avLst/>
            </a:prstGeom>
            <a:noFill/>
          </p:spPr>
          <p:txBody>
            <a:bodyPr wrap="none" rtlCol="0">
              <a:spAutoFit/>
            </a:bodyPr>
            <a:lstStyle/>
            <a:p>
              <a:pPr algn="ctr"/>
              <a:r>
                <a:rPr lang="en-US" dirty="0">
                  <a:solidFill>
                    <a:srgbClr val="DC4405"/>
                  </a:solidFill>
                </a:rPr>
                <a:t>WoundDose</a:t>
              </a:r>
            </a:p>
          </p:txBody>
        </p:sp>
      </p:grpSp>
    </p:spTree>
    <p:extLst>
      <p:ext uri="{BB962C8B-B14F-4D97-AF65-F5344CB8AC3E}">
        <p14:creationId xmlns:p14="http://schemas.microsoft.com/office/powerpoint/2010/main" val="1273198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86F6-D64F-4F7B-AB4A-6F1BF218B5E8}"/>
              </a:ext>
            </a:extLst>
          </p:cNvPr>
          <p:cNvSpPr>
            <a:spLocks noGrp="1"/>
          </p:cNvSpPr>
          <p:nvPr>
            <p:ph type="title"/>
          </p:nvPr>
        </p:nvSpPr>
        <p:spPr/>
        <p:txBody>
          <a:bodyPr/>
          <a:lstStyle/>
          <a:p>
            <a:r>
              <a:rPr lang="en-US" dirty="0"/>
              <a:t>Shallow Dose</a:t>
            </a:r>
          </a:p>
        </p:txBody>
      </p:sp>
      <p:sp>
        <p:nvSpPr>
          <p:cNvPr id="5" name="Footer Placeholder 4">
            <a:extLst>
              <a:ext uri="{FF2B5EF4-FFF2-40B4-BE49-F238E27FC236}">
                <a16:creationId xmlns:a16="http://schemas.microsoft.com/office/drawing/2014/main" id="{19BEB20F-98A0-40BD-A033-9BE855F1208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D9991B1A-48D5-4423-A670-ABC330768B4B}"/>
              </a:ext>
            </a:extLst>
          </p:cNvPr>
          <p:cNvSpPr>
            <a:spLocks noGrp="1"/>
          </p:cNvSpPr>
          <p:nvPr>
            <p:ph type="sldNum" sz="quarter" idx="12"/>
          </p:nvPr>
        </p:nvSpPr>
        <p:spPr/>
        <p:txBody>
          <a:bodyPr/>
          <a:lstStyle/>
          <a:p>
            <a:fld id="{3A98EE3D-8CD1-4C3F-BD1C-C98C9596463C}" type="slidenum">
              <a:rPr lang="en-US" smtClean="0"/>
              <a:t>51</a:t>
            </a:fld>
            <a:endParaRPr lang="en-US" dirty="0"/>
          </a:p>
        </p:txBody>
      </p:sp>
      <p:sp>
        <p:nvSpPr>
          <p:cNvPr id="23" name="Content Placeholder 2">
            <a:extLst>
              <a:ext uri="{FF2B5EF4-FFF2-40B4-BE49-F238E27FC236}">
                <a16:creationId xmlns:a16="http://schemas.microsoft.com/office/drawing/2014/main" id="{D78B5592-2DBD-4DC9-BA2D-E8B8EB5FE89D}"/>
              </a:ext>
            </a:extLst>
          </p:cNvPr>
          <p:cNvSpPr>
            <a:spLocks noGrp="1"/>
          </p:cNvSpPr>
          <p:nvPr>
            <p:ph idx="1"/>
          </p:nvPr>
        </p:nvSpPr>
        <p:spPr>
          <a:xfrm>
            <a:off x="581192" y="1890876"/>
            <a:ext cx="11029615" cy="2785693"/>
          </a:xfrm>
        </p:spPr>
        <p:txBody>
          <a:bodyPr/>
          <a:lstStyle/>
          <a:p>
            <a:r>
              <a:rPr lang="en-US" b="1" dirty="0"/>
              <a:t>Line Source Surface to Depth:</a:t>
            </a:r>
            <a:r>
              <a:rPr lang="en-US" dirty="0"/>
              <a:t>  In this instance, it is assumed that a puncture has occurred (e.g., contaminated screwdriver or a needle stick) and any remnant of contamination is evenly distributed along the puncture route </a:t>
            </a:r>
          </a:p>
          <a:p>
            <a:r>
              <a:rPr lang="en-US" dirty="0"/>
              <a:t>The shallow dose at 70 microns to a specified skin averaging area (10 cm</a:t>
            </a:r>
            <a:r>
              <a:rPr lang="en-US" baseline="30000" dirty="0"/>
              <a:t>2</a:t>
            </a:r>
            <a:r>
              <a:rPr lang="en-US" dirty="0"/>
              <a:t>) is calculated under the assumption that the perpendicular line source begins at the surface, possibly penetrates the averaging area, and continues to the user-specified wound depth </a:t>
            </a:r>
          </a:p>
          <a:p>
            <a:r>
              <a:rPr lang="en-US" dirty="0"/>
              <a:t>The problem in this case requires the integration of dose over a series of point sources at depth, along the wound penetration line</a:t>
            </a:r>
          </a:p>
        </p:txBody>
      </p:sp>
      <p:grpSp>
        <p:nvGrpSpPr>
          <p:cNvPr id="21" name="Group 20">
            <a:extLst>
              <a:ext uri="{FF2B5EF4-FFF2-40B4-BE49-F238E27FC236}">
                <a16:creationId xmlns:a16="http://schemas.microsoft.com/office/drawing/2014/main" id="{19318536-9B20-4BEF-B596-6026F3D9442F}"/>
              </a:ext>
            </a:extLst>
          </p:cNvPr>
          <p:cNvGrpSpPr/>
          <p:nvPr/>
        </p:nvGrpSpPr>
        <p:grpSpPr>
          <a:xfrm>
            <a:off x="3696748" y="4886961"/>
            <a:ext cx="4798502" cy="1536953"/>
            <a:chOff x="5872294" y="2925719"/>
            <a:chExt cx="4798502" cy="1536953"/>
          </a:xfrm>
        </p:grpSpPr>
        <p:cxnSp>
          <p:nvCxnSpPr>
            <p:cNvPr id="22" name="Straight Connector 21">
              <a:extLst>
                <a:ext uri="{FF2B5EF4-FFF2-40B4-BE49-F238E27FC236}">
                  <a16:creationId xmlns:a16="http://schemas.microsoft.com/office/drawing/2014/main" id="{DDBBC2E4-A93A-4377-88DD-D9100D1D038C}"/>
                </a:ext>
              </a:extLst>
            </p:cNvPr>
            <p:cNvCxnSpPr/>
            <p:nvPr/>
          </p:nvCxnSpPr>
          <p:spPr>
            <a:xfrm>
              <a:off x="5872294" y="3248885"/>
              <a:ext cx="479850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3A11D6C-16A5-4FFC-9D96-19BB14B2E66C}"/>
                </a:ext>
              </a:extLst>
            </p:cNvPr>
            <p:cNvSpPr txBox="1"/>
            <p:nvPr/>
          </p:nvSpPr>
          <p:spPr>
            <a:xfrm>
              <a:off x="10061334" y="2925719"/>
              <a:ext cx="609462" cy="646331"/>
            </a:xfrm>
            <a:prstGeom prst="rect">
              <a:avLst/>
            </a:prstGeom>
            <a:noFill/>
          </p:spPr>
          <p:txBody>
            <a:bodyPr wrap="none" rtlCol="0">
              <a:spAutoFit/>
            </a:bodyPr>
            <a:lstStyle/>
            <a:p>
              <a:pPr algn="ctr"/>
              <a:r>
                <a:rPr lang="en-US" dirty="0"/>
                <a:t>Air</a:t>
              </a:r>
            </a:p>
            <a:p>
              <a:pPr algn="ctr"/>
              <a:r>
                <a:rPr lang="en-US" dirty="0"/>
                <a:t>Skin</a:t>
              </a:r>
            </a:p>
          </p:txBody>
        </p:sp>
        <p:sp>
          <p:nvSpPr>
            <p:cNvPr id="25" name="Oval 24">
              <a:extLst>
                <a:ext uri="{FF2B5EF4-FFF2-40B4-BE49-F238E27FC236}">
                  <a16:creationId xmlns:a16="http://schemas.microsoft.com/office/drawing/2014/main" id="{055C06AE-9E48-459A-AA22-919EB53FE65E}"/>
                </a:ext>
              </a:extLst>
            </p:cNvPr>
            <p:cNvSpPr/>
            <p:nvPr/>
          </p:nvSpPr>
          <p:spPr>
            <a:xfrm>
              <a:off x="7508146" y="3501147"/>
              <a:ext cx="1526797" cy="141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CC97EFA4-8682-4EC5-92AF-963A15E75F88}"/>
                </a:ext>
              </a:extLst>
            </p:cNvPr>
            <p:cNvCxnSpPr>
              <a:cxnSpLocks/>
            </p:cNvCxnSpPr>
            <p:nvPr/>
          </p:nvCxnSpPr>
          <p:spPr>
            <a:xfrm>
              <a:off x="8271545" y="3659459"/>
              <a:ext cx="0" cy="803213"/>
            </a:xfrm>
            <a:prstGeom prst="line">
              <a:avLst/>
            </a:prstGeom>
            <a:ln>
              <a:solidFill>
                <a:srgbClr val="DC4405"/>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3A51087-1C5E-4D2F-9270-560C02AB0F43}"/>
                </a:ext>
              </a:extLst>
            </p:cNvPr>
            <p:cNvSpPr txBox="1"/>
            <p:nvPr/>
          </p:nvSpPr>
          <p:spPr>
            <a:xfrm>
              <a:off x="6145146" y="3341216"/>
              <a:ext cx="1244251" cy="461665"/>
            </a:xfrm>
            <a:prstGeom prst="rect">
              <a:avLst/>
            </a:prstGeom>
            <a:noFill/>
          </p:spPr>
          <p:txBody>
            <a:bodyPr wrap="none" rtlCol="0">
              <a:spAutoFit/>
            </a:bodyPr>
            <a:lstStyle/>
            <a:p>
              <a:pPr algn="ctr"/>
              <a:r>
                <a:rPr lang="en-US" sz="1200" dirty="0"/>
                <a:t>dose averaging</a:t>
              </a:r>
            </a:p>
            <a:p>
              <a:pPr algn="ctr"/>
              <a:r>
                <a:rPr lang="en-US" sz="1200" dirty="0"/>
                <a:t>area (at 70 </a:t>
              </a:r>
              <a:r>
                <a:rPr lang="en-US" sz="1200" dirty="0">
                  <a:latin typeface="Symbol" panose="05050102010706020507" pitchFamily="18" charset="2"/>
                </a:rPr>
                <a:t>m</a:t>
              </a:r>
              <a:r>
                <a:rPr lang="en-US" sz="1200" dirty="0"/>
                <a:t>m)</a:t>
              </a:r>
            </a:p>
          </p:txBody>
        </p:sp>
        <p:sp>
          <p:nvSpPr>
            <p:cNvPr id="28" name="TextBox 27">
              <a:extLst>
                <a:ext uri="{FF2B5EF4-FFF2-40B4-BE49-F238E27FC236}">
                  <a16:creationId xmlns:a16="http://schemas.microsoft.com/office/drawing/2014/main" id="{6FAA58D4-2387-4F3E-8A97-9F8ED36D3B63}"/>
                </a:ext>
              </a:extLst>
            </p:cNvPr>
            <p:cNvSpPr txBox="1"/>
            <p:nvPr/>
          </p:nvSpPr>
          <p:spPr>
            <a:xfrm>
              <a:off x="8439887" y="3984500"/>
              <a:ext cx="621580" cy="461665"/>
            </a:xfrm>
            <a:prstGeom prst="rect">
              <a:avLst/>
            </a:prstGeom>
            <a:noFill/>
          </p:spPr>
          <p:txBody>
            <a:bodyPr wrap="none" rtlCol="0">
              <a:spAutoFit/>
            </a:bodyPr>
            <a:lstStyle/>
            <a:p>
              <a:pPr algn="ctr"/>
              <a:r>
                <a:rPr lang="en-US" sz="1200" dirty="0"/>
                <a:t>line</a:t>
              </a:r>
            </a:p>
            <a:p>
              <a:pPr algn="ctr"/>
              <a:r>
                <a:rPr lang="en-US" sz="1200" dirty="0"/>
                <a:t>source</a:t>
              </a:r>
            </a:p>
          </p:txBody>
        </p:sp>
        <p:cxnSp>
          <p:nvCxnSpPr>
            <p:cNvPr id="29" name="Straight Connector 28">
              <a:extLst>
                <a:ext uri="{FF2B5EF4-FFF2-40B4-BE49-F238E27FC236}">
                  <a16:creationId xmlns:a16="http://schemas.microsoft.com/office/drawing/2014/main" id="{F865ACAD-EF51-422D-860B-3D9BB69950DD}"/>
                </a:ext>
              </a:extLst>
            </p:cNvPr>
            <p:cNvCxnSpPr>
              <a:cxnSpLocks/>
            </p:cNvCxnSpPr>
            <p:nvPr/>
          </p:nvCxnSpPr>
          <p:spPr>
            <a:xfrm>
              <a:off x="8271545" y="3248885"/>
              <a:ext cx="0" cy="293129"/>
            </a:xfrm>
            <a:prstGeom prst="line">
              <a:avLst/>
            </a:prstGeom>
            <a:ln>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F76FE47-070F-486A-9AA3-389C28515A43}"/>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1768919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EEBF-C54A-4E81-8406-E9208234C9B7}"/>
              </a:ext>
            </a:extLst>
          </p:cNvPr>
          <p:cNvSpPr>
            <a:spLocks noGrp="1"/>
          </p:cNvSpPr>
          <p:nvPr>
            <p:ph type="title"/>
          </p:nvPr>
        </p:nvSpPr>
        <p:spPr>
          <a:xfrm>
            <a:off x="581192" y="702156"/>
            <a:ext cx="11029616" cy="1000809"/>
          </a:xfrm>
        </p:spPr>
        <p:txBody>
          <a:bodyPr/>
          <a:lstStyle/>
          <a:p>
            <a:r>
              <a:rPr lang="en-US" dirty="0"/>
              <a:t>Local </a:t>
            </a:r>
            <a:r>
              <a:rPr lang="en-US" dirty="0" err="1"/>
              <a:t>dosE</a:t>
            </a:r>
            <a:endParaRPr lang="en-US" dirty="0"/>
          </a:p>
        </p:txBody>
      </p:sp>
      <p:sp>
        <p:nvSpPr>
          <p:cNvPr id="3" name="Content Placeholder 2">
            <a:extLst>
              <a:ext uri="{FF2B5EF4-FFF2-40B4-BE49-F238E27FC236}">
                <a16:creationId xmlns:a16="http://schemas.microsoft.com/office/drawing/2014/main" id="{08B57F9B-129D-4DA4-B6E8-493B253D60D2}"/>
              </a:ext>
            </a:extLst>
          </p:cNvPr>
          <p:cNvSpPr>
            <a:spLocks noGrp="1"/>
          </p:cNvSpPr>
          <p:nvPr>
            <p:ph idx="1"/>
          </p:nvPr>
        </p:nvSpPr>
        <p:spPr>
          <a:xfrm>
            <a:off x="929347" y="1856693"/>
            <a:ext cx="10513472" cy="4159546"/>
          </a:xfrm>
        </p:spPr>
        <p:txBody>
          <a:bodyPr>
            <a:noAutofit/>
          </a:bodyPr>
          <a:lstStyle/>
          <a:p>
            <a:r>
              <a:rPr lang="en-US" sz="1800" dirty="0"/>
              <a:t>Local wound dosimetry is straightforward … energy absorbed per unit mass</a:t>
            </a:r>
          </a:p>
          <a:p>
            <a:r>
              <a:rPr lang="en-US" sz="1800" dirty="0"/>
              <a:t>NCRP 156 states, “If the activity in the wound is known … dose calculations may be limited to the volume [mass] of tissue </a:t>
            </a:r>
            <a:r>
              <a:rPr lang="en-US" sz="1800" u="sng" dirty="0"/>
              <a:t>actually irradiated</a:t>
            </a:r>
            <a:r>
              <a:rPr lang="en-US" sz="1800" dirty="0"/>
              <a:t> …”</a:t>
            </a:r>
          </a:p>
          <a:p>
            <a:r>
              <a:rPr lang="en-US" sz="1800" dirty="0"/>
              <a:t>But “irradiated mass” can be ambiguous</a:t>
            </a:r>
          </a:p>
          <a:p>
            <a:r>
              <a:rPr lang="en-US" sz="1800" dirty="0"/>
              <a:t>For radioactivity in the liver, the mass of liver is assumed to be uniformly irradiated</a:t>
            </a:r>
          </a:p>
          <a:p>
            <a:r>
              <a:rPr lang="en-US" sz="1800" dirty="0"/>
              <a:t>If radioactivity is localized in a tissue wound, the irradiated mass is that which absorbs energy</a:t>
            </a:r>
          </a:p>
          <a:p>
            <a:pPr lvl="1"/>
            <a:r>
              <a:rPr lang="en-US" sz="1500" dirty="0"/>
              <a:t>i.e., a tissue sphere with radius equal to the range of the most penetrating particle</a:t>
            </a:r>
          </a:p>
          <a:p>
            <a:endParaRPr lang="en-US" sz="1800" dirty="0"/>
          </a:p>
          <a:p>
            <a:r>
              <a:rPr lang="en-US" sz="1800" dirty="0"/>
              <a:t>For example, </a:t>
            </a:r>
            <a:r>
              <a:rPr lang="en-US" sz="1800" baseline="30000" dirty="0"/>
              <a:t>32</a:t>
            </a:r>
            <a:r>
              <a:rPr lang="en-US" sz="1800" dirty="0"/>
              <a:t>P electrons have a range (95%) of about 0.54 cm in tissue	i.e., </a:t>
            </a:r>
            <a:r>
              <a:rPr lang="en-US" sz="1800" dirty="0" err="1">
                <a:latin typeface="Symbol" panose="05050102010706020507" pitchFamily="18" charset="2"/>
              </a:rPr>
              <a:t>r</a:t>
            </a:r>
            <a:r>
              <a:rPr lang="en-US" sz="1800" dirty="0" err="1"/>
              <a:t>V</a:t>
            </a:r>
            <a:r>
              <a:rPr lang="en-US" sz="1800" dirty="0"/>
              <a:t> = 6.7x10</a:t>
            </a:r>
            <a:r>
              <a:rPr lang="en-US" sz="1800" baseline="30000" dirty="0"/>
              <a:t>-1</a:t>
            </a:r>
            <a:r>
              <a:rPr lang="en-US" sz="1800" dirty="0"/>
              <a:t> g</a:t>
            </a:r>
            <a:endParaRPr lang="en-US" sz="1800" baseline="30000" dirty="0"/>
          </a:p>
          <a:p>
            <a:pPr marL="0" indent="0">
              <a:buNone/>
            </a:pPr>
            <a:r>
              <a:rPr lang="en-US" sz="1800" dirty="0"/>
              <a:t>	    whereas, </a:t>
            </a:r>
            <a:r>
              <a:rPr lang="en-US" sz="1800" baseline="30000" dirty="0"/>
              <a:t>150</a:t>
            </a:r>
            <a:r>
              <a:rPr lang="en-US" sz="1800" dirty="0"/>
              <a:t>Gd alphas have a range of about 18 microns in tissue		i.e., </a:t>
            </a:r>
            <a:r>
              <a:rPr lang="en-US" sz="1800" dirty="0" err="1">
                <a:latin typeface="Symbol" panose="05050102010706020507" pitchFamily="18" charset="2"/>
              </a:rPr>
              <a:t>r</a:t>
            </a:r>
            <a:r>
              <a:rPr lang="en-US" sz="1800" dirty="0" err="1"/>
              <a:t>V</a:t>
            </a:r>
            <a:r>
              <a:rPr lang="en-US" sz="1800" dirty="0"/>
              <a:t> = 2.4x10</a:t>
            </a:r>
            <a:r>
              <a:rPr lang="en-US" sz="1800" baseline="30000" dirty="0"/>
              <a:t>-8</a:t>
            </a:r>
            <a:r>
              <a:rPr lang="en-US" sz="1800" dirty="0"/>
              <a:t> g</a:t>
            </a:r>
            <a:endParaRPr lang="en-US" sz="1800" baseline="30000" dirty="0"/>
          </a:p>
        </p:txBody>
      </p:sp>
      <p:sp>
        <p:nvSpPr>
          <p:cNvPr id="5" name="Footer Placeholder 4">
            <a:extLst>
              <a:ext uri="{FF2B5EF4-FFF2-40B4-BE49-F238E27FC236}">
                <a16:creationId xmlns:a16="http://schemas.microsoft.com/office/drawing/2014/main" id="{6A5020DC-0B2C-4CCD-9F61-F991A8045313}"/>
              </a:ext>
            </a:extLst>
          </p:cNvPr>
          <p:cNvSpPr>
            <a:spLocks noGrp="1"/>
          </p:cNvSpPr>
          <p:nvPr>
            <p:ph type="ftr" sz="quarter" idx="11"/>
          </p:nvPr>
        </p:nvSpPr>
        <p:spPr>
          <a:xfrm>
            <a:off x="964122" y="6379916"/>
            <a:ext cx="6517501" cy="365125"/>
          </a:xfrm>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90DFD38-462A-4235-A44F-81F6ED670DB3}"/>
              </a:ext>
            </a:extLst>
          </p:cNvPr>
          <p:cNvSpPr>
            <a:spLocks noGrp="1"/>
          </p:cNvSpPr>
          <p:nvPr>
            <p:ph type="sldNum" sz="quarter" idx="12"/>
          </p:nvPr>
        </p:nvSpPr>
        <p:spPr/>
        <p:txBody>
          <a:bodyPr/>
          <a:lstStyle/>
          <a:p>
            <a:fld id="{3A98EE3D-8CD1-4C3F-BD1C-C98C9596463C}" type="slidenum">
              <a:rPr lang="en-US" smtClean="0"/>
              <a:t>52</a:t>
            </a:fld>
            <a:endParaRPr lang="en-US" dirty="0"/>
          </a:p>
        </p:txBody>
      </p:sp>
      <p:sp>
        <p:nvSpPr>
          <p:cNvPr id="7" name="TextBox 6">
            <a:extLst>
              <a:ext uri="{FF2B5EF4-FFF2-40B4-BE49-F238E27FC236}">
                <a16:creationId xmlns:a16="http://schemas.microsoft.com/office/drawing/2014/main" id="{6674180C-CA51-49B2-8EE5-F3AF6101A2DB}"/>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1974420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EEBF-C54A-4E81-8406-E9208234C9B7}"/>
              </a:ext>
            </a:extLst>
          </p:cNvPr>
          <p:cNvSpPr>
            <a:spLocks noGrp="1"/>
          </p:cNvSpPr>
          <p:nvPr>
            <p:ph type="title"/>
          </p:nvPr>
        </p:nvSpPr>
        <p:spPr>
          <a:xfrm>
            <a:off x="581192" y="702156"/>
            <a:ext cx="11029616" cy="1027820"/>
          </a:xfrm>
        </p:spPr>
        <p:txBody>
          <a:bodyPr/>
          <a:lstStyle/>
          <a:p>
            <a:r>
              <a:rPr lang="en-US" dirty="0"/>
              <a:t>Local </a:t>
            </a:r>
            <a:r>
              <a:rPr lang="en-US" dirty="0" err="1"/>
              <a:t>dosE</a:t>
            </a:r>
            <a:endParaRPr lang="en-US" dirty="0"/>
          </a:p>
        </p:txBody>
      </p:sp>
      <p:sp>
        <p:nvSpPr>
          <p:cNvPr id="3" name="Content Placeholder 2">
            <a:extLst>
              <a:ext uri="{FF2B5EF4-FFF2-40B4-BE49-F238E27FC236}">
                <a16:creationId xmlns:a16="http://schemas.microsoft.com/office/drawing/2014/main" id="{08B57F9B-129D-4DA4-B6E8-493B253D60D2}"/>
              </a:ext>
            </a:extLst>
          </p:cNvPr>
          <p:cNvSpPr>
            <a:spLocks noGrp="1"/>
          </p:cNvSpPr>
          <p:nvPr>
            <p:ph idx="1"/>
          </p:nvPr>
        </p:nvSpPr>
        <p:spPr>
          <a:xfrm>
            <a:off x="581192" y="1729976"/>
            <a:ext cx="10332885" cy="4533038"/>
          </a:xfrm>
        </p:spPr>
        <p:txBody>
          <a:bodyPr>
            <a:normAutofit lnSpcReduction="10000"/>
          </a:bodyPr>
          <a:lstStyle/>
          <a:p>
            <a:r>
              <a:rPr lang="en-US" sz="1800" dirty="0"/>
              <a:t>Dose for a 1 </a:t>
            </a:r>
            <a:r>
              <a:rPr lang="en-US" sz="1800" dirty="0" err="1"/>
              <a:t>kBq</a:t>
            </a:r>
            <a:r>
              <a:rPr lang="en-US" sz="1800" dirty="0"/>
              <a:t> point source of </a:t>
            </a:r>
            <a:r>
              <a:rPr lang="en-US" sz="1800" baseline="30000" dirty="0"/>
              <a:t>32</a:t>
            </a:r>
            <a:r>
              <a:rPr lang="en-US" sz="1800" dirty="0"/>
              <a:t>P (</a:t>
            </a:r>
            <a:r>
              <a:rPr lang="en-US" sz="1800" dirty="0" err="1"/>
              <a:t>E</a:t>
            </a:r>
            <a:r>
              <a:rPr lang="en-US" sz="1800" baseline="-25000" dirty="0" err="1"/>
              <a:t>avg</a:t>
            </a:r>
            <a:r>
              <a:rPr lang="en-US" sz="1800" dirty="0"/>
              <a:t> = 0.695 MeV):			</a:t>
            </a:r>
            <a:r>
              <a:rPr lang="en-US" sz="1800" dirty="0">
                <a:uFill>
                  <a:solidFill>
                    <a:srgbClr val="DC4405"/>
                  </a:solidFill>
                </a:uFill>
              </a:rPr>
              <a:t>Local DE =   0.60 mSv/h</a:t>
            </a:r>
          </a:p>
          <a:p>
            <a:r>
              <a:rPr lang="en-US" sz="1800" dirty="0"/>
              <a:t>And a 1 </a:t>
            </a:r>
            <a:r>
              <a:rPr lang="en-US" sz="1800" dirty="0" err="1"/>
              <a:t>kBq</a:t>
            </a:r>
            <a:r>
              <a:rPr lang="en-US" sz="1800" dirty="0"/>
              <a:t> point source of </a:t>
            </a:r>
            <a:r>
              <a:rPr lang="en-US" sz="1800" baseline="30000" dirty="0"/>
              <a:t>150</a:t>
            </a:r>
            <a:r>
              <a:rPr lang="en-US" sz="1800" dirty="0"/>
              <a:t>Gd (</a:t>
            </a:r>
            <a:r>
              <a:rPr lang="en-US" sz="1800" dirty="0" err="1"/>
              <a:t>E</a:t>
            </a:r>
            <a:r>
              <a:rPr lang="en-US" sz="1800" baseline="-25000" dirty="0" err="1">
                <a:latin typeface="Symbol" panose="05050102010706020507" pitchFamily="18" charset="2"/>
              </a:rPr>
              <a:t>a</a:t>
            </a:r>
            <a:r>
              <a:rPr lang="en-US" sz="1800" dirty="0"/>
              <a:t> = 2.75 MeV):				</a:t>
            </a:r>
            <a:r>
              <a:rPr lang="en-US" sz="1800" u="dbl" dirty="0">
                <a:uFill>
                  <a:solidFill>
                    <a:srgbClr val="DC4405"/>
                  </a:solidFill>
                </a:uFill>
              </a:rPr>
              <a:t>Local DE =   1.3 MSv/h</a:t>
            </a:r>
          </a:p>
          <a:p>
            <a:r>
              <a:rPr lang="en-US" sz="1800" dirty="0"/>
              <a:t>But a wound with both nuclides (i.e., using larger volume??):</a:t>
            </a:r>
            <a:r>
              <a:rPr lang="en-US" sz="1500" dirty="0"/>
              <a:t>		</a:t>
            </a:r>
            <a:r>
              <a:rPr lang="en-US" sz="1800" dirty="0">
                <a:solidFill>
                  <a:srgbClr val="DC4405"/>
                </a:solidFill>
              </a:rPr>
              <a:t>Local DE = 48 mSv/h</a:t>
            </a:r>
          </a:p>
          <a:p>
            <a:endParaRPr lang="en-US" sz="1800" dirty="0"/>
          </a:p>
          <a:p>
            <a:r>
              <a:rPr lang="en-US" sz="1800" dirty="0"/>
              <a:t>However, with a standard volume (1 cm</a:t>
            </a:r>
            <a:r>
              <a:rPr lang="en-US" sz="1800" baseline="30000" dirty="0"/>
              <a:t>3</a:t>
            </a:r>
            <a:r>
              <a:rPr lang="en-US" sz="1800" dirty="0"/>
              <a:t>, r = 0.62 cm):</a:t>
            </a:r>
          </a:p>
          <a:p>
            <a:pPr lvl="1"/>
            <a:r>
              <a:rPr lang="en-US" sz="1800" dirty="0"/>
              <a:t>1 </a:t>
            </a:r>
            <a:r>
              <a:rPr lang="en-US" sz="1800" dirty="0" err="1"/>
              <a:t>kBq</a:t>
            </a:r>
            <a:r>
              <a:rPr lang="en-US" sz="1800" dirty="0"/>
              <a:t> </a:t>
            </a:r>
            <a:r>
              <a:rPr lang="en-US" sz="1800" baseline="30000" dirty="0"/>
              <a:t>32</a:t>
            </a:r>
            <a:r>
              <a:rPr lang="en-US" sz="1800" dirty="0"/>
              <a:t>P												</a:t>
            </a:r>
            <a:r>
              <a:rPr lang="en-US" sz="1800" dirty="0">
                <a:uFill>
                  <a:solidFill>
                    <a:srgbClr val="DC4405"/>
                  </a:solidFill>
                </a:uFill>
              </a:rPr>
              <a:t>Local DE =   0.4 mSv/h</a:t>
            </a:r>
          </a:p>
          <a:p>
            <a:pPr lvl="1"/>
            <a:r>
              <a:rPr lang="en-US" sz="1800" dirty="0"/>
              <a:t>1 </a:t>
            </a:r>
            <a:r>
              <a:rPr lang="en-US" sz="1800" dirty="0" err="1"/>
              <a:t>kBq</a:t>
            </a:r>
            <a:r>
              <a:rPr lang="en-US" sz="1800" dirty="0"/>
              <a:t> </a:t>
            </a:r>
            <a:r>
              <a:rPr lang="en-US" sz="1800" baseline="30000" dirty="0"/>
              <a:t>150</a:t>
            </a:r>
            <a:r>
              <a:rPr lang="en-US" sz="1800" dirty="0"/>
              <a:t>Gd												</a:t>
            </a:r>
            <a:r>
              <a:rPr lang="en-US" sz="1800" u="heavy" dirty="0">
                <a:uFill>
                  <a:solidFill>
                    <a:srgbClr val="DC4405"/>
                  </a:solidFill>
                </a:uFill>
              </a:rPr>
              <a:t>Local DE = 31.7 mSv/h</a:t>
            </a:r>
          </a:p>
          <a:p>
            <a:pPr lvl="1"/>
            <a:r>
              <a:rPr lang="en-US" sz="1800" dirty="0"/>
              <a:t>1 </a:t>
            </a:r>
            <a:r>
              <a:rPr lang="en-US" sz="1800" dirty="0" err="1"/>
              <a:t>kBq</a:t>
            </a:r>
            <a:r>
              <a:rPr lang="en-US" sz="1800" dirty="0"/>
              <a:t> </a:t>
            </a:r>
            <a:r>
              <a:rPr lang="en-US" sz="1800" baseline="30000" dirty="0"/>
              <a:t>150</a:t>
            </a:r>
            <a:r>
              <a:rPr lang="en-US" sz="1800" dirty="0"/>
              <a:t>Gd + 1 </a:t>
            </a:r>
            <a:r>
              <a:rPr lang="en-US" sz="1800" dirty="0" err="1"/>
              <a:t>kBq</a:t>
            </a:r>
            <a:r>
              <a:rPr lang="en-US" sz="1800" dirty="0"/>
              <a:t> </a:t>
            </a:r>
            <a:r>
              <a:rPr lang="en-US" sz="1800" baseline="30000" dirty="0"/>
              <a:t>32</a:t>
            </a:r>
            <a:r>
              <a:rPr lang="en-US" sz="1800" dirty="0"/>
              <a:t>P									</a:t>
            </a:r>
            <a:r>
              <a:rPr lang="en-US" sz="1800" dirty="0">
                <a:solidFill>
                  <a:srgbClr val="DC4405"/>
                </a:solidFill>
              </a:rPr>
              <a:t>Local DE = 32.1 mSv/h</a:t>
            </a:r>
          </a:p>
          <a:p>
            <a:pPr lvl="1"/>
            <a:endParaRPr lang="en-US" sz="1800" dirty="0"/>
          </a:p>
          <a:p>
            <a:r>
              <a:rPr lang="en-US" sz="1900" dirty="0"/>
              <a:t>All alpha and electron energy is assumed deposited within 1 cm</a:t>
            </a:r>
            <a:r>
              <a:rPr lang="en-US" sz="1900" baseline="30000" dirty="0"/>
              <a:t>3</a:t>
            </a:r>
            <a:endParaRPr lang="en-US" sz="1900" dirty="0"/>
          </a:p>
          <a:p>
            <a:pPr lvl="1"/>
            <a:r>
              <a:rPr lang="en-US" sz="1600" dirty="0"/>
              <a:t>good assumption for 95% absorption until about </a:t>
            </a:r>
            <a:r>
              <a:rPr lang="en-US" sz="1600" dirty="0" err="1"/>
              <a:t>E</a:t>
            </a:r>
            <a:r>
              <a:rPr lang="en-US" sz="1600" baseline="-25000" dirty="0" err="1"/>
              <a:t>e</a:t>
            </a:r>
            <a:r>
              <a:rPr lang="en-US" sz="1600" dirty="0"/>
              <a:t> &gt; 2 MeV</a:t>
            </a:r>
          </a:p>
        </p:txBody>
      </p:sp>
      <p:sp>
        <p:nvSpPr>
          <p:cNvPr id="5" name="Footer Placeholder 4">
            <a:extLst>
              <a:ext uri="{FF2B5EF4-FFF2-40B4-BE49-F238E27FC236}">
                <a16:creationId xmlns:a16="http://schemas.microsoft.com/office/drawing/2014/main" id="{6A5020DC-0B2C-4CCD-9F61-F991A8045313}"/>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A90DFD38-462A-4235-A44F-81F6ED670DB3}"/>
              </a:ext>
            </a:extLst>
          </p:cNvPr>
          <p:cNvSpPr>
            <a:spLocks noGrp="1"/>
          </p:cNvSpPr>
          <p:nvPr>
            <p:ph type="sldNum" sz="quarter" idx="12"/>
          </p:nvPr>
        </p:nvSpPr>
        <p:spPr/>
        <p:txBody>
          <a:bodyPr/>
          <a:lstStyle/>
          <a:p>
            <a:fld id="{3A98EE3D-8CD1-4C3F-BD1C-C98C9596463C}" type="slidenum">
              <a:rPr lang="en-US" smtClean="0"/>
              <a:t>53</a:t>
            </a:fld>
            <a:endParaRPr lang="en-US" dirty="0"/>
          </a:p>
        </p:txBody>
      </p:sp>
      <p:sp>
        <p:nvSpPr>
          <p:cNvPr id="7" name="TextBox 6">
            <a:extLst>
              <a:ext uri="{FF2B5EF4-FFF2-40B4-BE49-F238E27FC236}">
                <a16:creationId xmlns:a16="http://schemas.microsoft.com/office/drawing/2014/main" id="{EC474E89-2D57-4A26-8B76-B0EB05CFE3B7}"/>
              </a:ext>
            </a:extLst>
          </p:cNvPr>
          <p:cNvSpPr txBox="1"/>
          <p:nvPr/>
        </p:nvSpPr>
        <p:spPr>
          <a:xfrm>
            <a:off x="7965777" y="765375"/>
            <a:ext cx="1511952" cy="3154710"/>
          </a:xfrm>
          <a:prstGeom prst="rect">
            <a:avLst/>
          </a:prstGeom>
          <a:noFill/>
        </p:spPr>
        <p:txBody>
          <a:bodyPr wrap="none" rtlCol="0">
            <a:spAutoFit/>
          </a:bodyPr>
          <a:lstStyle/>
          <a:p>
            <a:r>
              <a:rPr lang="en-US" sz="19900" dirty="0">
                <a:solidFill>
                  <a:srgbClr val="DC4405"/>
                </a:solidFill>
              </a:rPr>
              <a:t>X</a:t>
            </a:r>
          </a:p>
        </p:txBody>
      </p:sp>
      <p:sp>
        <p:nvSpPr>
          <p:cNvPr id="8" name="TextBox 7">
            <a:extLst>
              <a:ext uri="{FF2B5EF4-FFF2-40B4-BE49-F238E27FC236}">
                <a16:creationId xmlns:a16="http://schemas.microsoft.com/office/drawing/2014/main" id="{59DC8E70-16BD-4D15-A188-4CA777108DDC}"/>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73633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6" presetClass="emph" presetSubtype="0" fill="hold" grpId="1" nodeType="withEffect">
                                  <p:stCondLst>
                                    <p:cond delay="0"/>
                                  </p:stCondLst>
                                  <p:childTnLst>
                                    <p:animEffect transition="out" filter="fade">
                                      <p:cBhvr>
                                        <p:cTn id="8" dur="500" tmFilter="0, 0; .2, .5; .8, .5; 1, 0"/>
                                        <p:tgtEl>
                                          <p:spTgt spid="7"/>
                                        </p:tgtEl>
                                      </p:cBhvr>
                                    </p:animEffect>
                                    <p:animScale>
                                      <p:cBhvr>
                                        <p:cTn id="9" dur="250" autoRev="1" fill="hold"/>
                                        <p:tgtEl>
                                          <p:spTgt spid="7"/>
                                        </p:tgtEl>
                                      </p:cBhvr>
                                      <p:by x="105000" y="105000"/>
                                    </p:animScale>
                                  </p:childTnLst>
                                </p:cTn>
                              </p:par>
                            </p:childTnLst>
                          </p:cTn>
                        </p:par>
                        <p:par>
                          <p:cTn id="10" fill="hold">
                            <p:stCondLst>
                              <p:cond delay="500"/>
                            </p:stCondLst>
                            <p:childTnLst>
                              <p:par>
                                <p:cTn id="11" presetID="26" presetClass="emph" presetSubtype="0" fill="hold" grpId="2"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0518-110C-4930-A100-926C1B3FE98E}"/>
              </a:ext>
            </a:extLst>
          </p:cNvPr>
          <p:cNvSpPr>
            <a:spLocks noGrp="1"/>
          </p:cNvSpPr>
          <p:nvPr>
            <p:ph type="title"/>
          </p:nvPr>
        </p:nvSpPr>
        <p:spPr/>
        <p:txBody>
          <a:bodyPr/>
          <a:lstStyle/>
          <a:p>
            <a:r>
              <a:rPr lang="en-US" dirty="0"/>
              <a:t>Local Dose</a:t>
            </a:r>
          </a:p>
        </p:txBody>
      </p:sp>
      <p:sp>
        <p:nvSpPr>
          <p:cNvPr id="3" name="Content Placeholder 2">
            <a:extLst>
              <a:ext uri="{FF2B5EF4-FFF2-40B4-BE49-F238E27FC236}">
                <a16:creationId xmlns:a16="http://schemas.microsoft.com/office/drawing/2014/main" id="{AE0FFC18-0DC7-4216-B586-8782A9D029D8}"/>
              </a:ext>
            </a:extLst>
          </p:cNvPr>
          <p:cNvSpPr>
            <a:spLocks noGrp="1"/>
          </p:cNvSpPr>
          <p:nvPr>
            <p:ph idx="1"/>
          </p:nvPr>
        </p:nvSpPr>
        <p:spPr>
          <a:xfrm>
            <a:off x="581192" y="2013680"/>
            <a:ext cx="10511249" cy="1188720"/>
          </a:xfrm>
        </p:spPr>
        <p:txBody>
          <a:bodyPr/>
          <a:lstStyle/>
          <a:p>
            <a:r>
              <a:rPr lang="en-US" sz="1800" dirty="0"/>
              <a:t>For a point source, particle/photon emitted energy is assumed to be deposited in a standard spherical volume of 1 cm</a:t>
            </a:r>
            <a:r>
              <a:rPr lang="en-US" sz="1800" baseline="30000" dirty="0"/>
              <a:t>3</a:t>
            </a:r>
            <a:r>
              <a:rPr lang="en-US" sz="1800" dirty="0"/>
              <a:t> (radius = 0.62 cm).  For a line source, the deposition volume is assumed to be a cylinder of radius 0.62 cm with hemispherical endcaps (NRCP 156).</a:t>
            </a:r>
          </a:p>
        </p:txBody>
      </p:sp>
      <p:sp>
        <p:nvSpPr>
          <p:cNvPr id="5" name="Footer Placeholder 4">
            <a:extLst>
              <a:ext uri="{FF2B5EF4-FFF2-40B4-BE49-F238E27FC236}">
                <a16:creationId xmlns:a16="http://schemas.microsoft.com/office/drawing/2014/main" id="{80B65C61-4A2F-4762-B1DD-70437588A896}"/>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9162F315-C11F-461D-BCB8-905FE424ECC2}"/>
              </a:ext>
            </a:extLst>
          </p:cNvPr>
          <p:cNvSpPr>
            <a:spLocks noGrp="1"/>
          </p:cNvSpPr>
          <p:nvPr>
            <p:ph type="sldNum" sz="quarter" idx="12"/>
          </p:nvPr>
        </p:nvSpPr>
        <p:spPr/>
        <p:txBody>
          <a:bodyPr/>
          <a:lstStyle/>
          <a:p>
            <a:fld id="{3A98EE3D-8CD1-4C3F-BD1C-C98C9596463C}" type="slidenum">
              <a:rPr lang="en-US" smtClean="0"/>
              <a:t>54</a:t>
            </a:fld>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F67346A-6EAE-4741-A72F-2EA9D4D1BA2A}"/>
                  </a:ext>
                </a:extLst>
              </p:cNvPr>
              <p:cNvSpPr txBox="1"/>
              <p:nvPr/>
            </p:nvSpPr>
            <p:spPr>
              <a:xfrm>
                <a:off x="2289509" y="3750111"/>
                <a:ext cx="2844799" cy="2319866"/>
              </a:xfrm>
              <a:prstGeom prst="rect">
                <a:avLst/>
              </a:prstGeom>
              <a:noFill/>
              <a:ln w="28575">
                <a:solidFill>
                  <a:schemeClr val="accent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𝑝𝑜𝑖𝑛𝑡</m:t>
                          </m:r>
                        </m:sub>
                      </m:sSub>
                      <m:r>
                        <a:rPr lang="en-US" sz="2000" i="1" smtClean="0">
                          <a:latin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𝜋</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𝑟</m:t>
                          </m:r>
                        </m:e>
                        <m:sup>
                          <m:r>
                            <a:rPr lang="en-US" sz="2000" b="0" i="1" smtClean="0">
                              <a:latin typeface="Cambria Math" panose="02040503050406030204" pitchFamily="18" charset="0"/>
                              <a:ea typeface="Cambria Math" panose="02040503050406030204" pitchFamily="18" charset="0"/>
                            </a:rPr>
                            <m:t>3</m:t>
                          </m:r>
                        </m:sup>
                      </m:sSup>
                      <m:r>
                        <a:rPr lang="en-US" sz="2000" b="0" i="1" smtClean="0">
                          <a:latin typeface="Cambria Math" panose="02040503050406030204" pitchFamily="18" charset="0"/>
                          <a:ea typeface="Cambria Math" panose="02040503050406030204" pitchFamily="18" charset="0"/>
                        </a:rPr>
                        <m:t>=1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𝑐𝑚</m:t>
                          </m:r>
                        </m:e>
                        <m:sup>
                          <m:r>
                            <a:rPr lang="en-US" sz="2000" b="0" i="1" smtClean="0">
                              <a:latin typeface="Cambria Math" panose="02040503050406030204" pitchFamily="18" charset="0"/>
                              <a:ea typeface="Cambria Math" panose="02040503050406030204" pitchFamily="18" charset="0"/>
                            </a:rPr>
                            <m:t>3</m:t>
                          </m:r>
                        </m:sup>
                      </m:sSup>
                    </m:oMath>
                  </m:oMathPara>
                </a14:m>
                <a:endParaRPr lang="en-US" sz="2000" b="0" i="1" dirty="0">
                  <a:latin typeface="Cambria Math" panose="02040503050406030204" pitchFamily="18" charset="0"/>
                </a:endParaRPr>
              </a:p>
              <a:p>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𝑙𝑖𝑛𝑒</m:t>
                          </m:r>
                        </m:sub>
                      </m:sSub>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𝜋</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𝑟</m:t>
                          </m:r>
                        </m:e>
                        <m:sup>
                          <m:r>
                            <a:rPr lang="en-US" sz="2000" b="0" i="1" smtClean="0">
                              <a:latin typeface="Cambria Math" panose="02040503050406030204" pitchFamily="18" charset="0"/>
                              <a:ea typeface="Cambria Math" panose="02040503050406030204" pitchFamily="18" charset="0"/>
                            </a:rPr>
                            <m:t>2</m:t>
                          </m:r>
                        </m:sup>
                      </m:sSup>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𝐿</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4</m:t>
                              </m:r>
                            </m:num>
                            <m:den>
                              <m:r>
                                <a:rPr lang="en-US" sz="2000" b="0" i="1" smtClean="0">
                                  <a:latin typeface="Cambria Math" panose="02040503050406030204" pitchFamily="18" charset="0"/>
                                  <a:ea typeface="Cambria Math" panose="02040503050406030204" pitchFamily="18" charset="0"/>
                                </a:rPr>
                                <m:t>3</m:t>
                              </m:r>
                            </m:den>
                          </m:f>
                          <m:r>
                            <a:rPr lang="en-US" sz="2000" b="0" i="1" smtClean="0">
                              <a:latin typeface="Cambria Math" panose="02040503050406030204" pitchFamily="18" charset="0"/>
                              <a:ea typeface="Cambria Math" panose="02040503050406030204" pitchFamily="18" charset="0"/>
                            </a:rPr>
                            <m:t>𝑟</m:t>
                          </m:r>
                        </m:e>
                      </m:d>
                    </m:oMath>
                  </m:oMathPara>
                </a14:m>
                <a:endParaRPr lang="en-US" sz="2000" b="0" i="1" dirty="0">
                  <a:latin typeface="Cambria Math" panose="02040503050406030204" pitchFamily="18" charset="0"/>
                  <a:ea typeface="Cambria Math" panose="02040503050406030204" pitchFamily="18" charset="0"/>
                </a:endParaRPr>
              </a:p>
              <a:p>
                <a:endParaRPr lang="en-US"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=0.62 </m:t>
                      </m:r>
                      <m:r>
                        <a:rPr lang="en-US" sz="2000" b="0" i="1" smtClean="0">
                          <a:latin typeface="Cambria Math" panose="02040503050406030204" pitchFamily="18" charset="0"/>
                          <a:ea typeface="Cambria Math" panose="02040503050406030204" pitchFamily="18" charset="0"/>
                        </a:rPr>
                        <m:t>𝑐𝑚</m:t>
                      </m:r>
                    </m:oMath>
                  </m:oMathPara>
                </a14:m>
                <a:endParaRPr lang="en-US"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𝐿</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𝑤𝑜𝑢𝑛𝑑</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𝑑𝑒𝑝𝑡h</m:t>
                      </m:r>
                    </m:oMath>
                  </m:oMathPara>
                </a14:m>
                <a:endParaRPr lang="en-US" sz="2000" b="0" i="1" dirty="0">
                  <a:latin typeface="Cambria Math" panose="02040503050406030204" pitchFamily="18" charset="0"/>
                  <a:ea typeface="Cambria Math" panose="02040503050406030204" pitchFamily="18" charset="0"/>
                </a:endParaRPr>
              </a:p>
            </p:txBody>
          </p:sp>
        </mc:Choice>
        <mc:Fallback xmlns="">
          <p:sp>
            <p:nvSpPr>
              <p:cNvPr id="17" name="TextBox 16">
                <a:extLst>
                  <a:ext uri="{FF2B5EF4-FFF2-40B4-BE49-F238E27FC236}">
                    <a16:creationId xmlns:a16="http://schemas.microsoft.com/office/drawing/2014/main" id="{BF67346A-6EAE-4741-A72F-2EA9D4D1BA2A}"/>
                  </a:ext>
                </a:extLst>
              </p:cNvPr>
              <p:cNvSpPr txBox="1">
                <a:spLocks noRot="1" noChangeAspect="1" noMove="1" noResize="1" noEditPoints="1" noAdjustHandles="1" noChangeArrowheads="1" noChangeShapeType="1" noTextEdit="1"/>
              </p:cNvSpPr>
              <p:nvPr/>
            </p:nvSpPr>
            <p:spPr>
              <a:xfrm>
                <a:off x="2289509" y="3750111"/>
                <a:ext cx="2844799" cy="2319866"/>
              </a:xfrm>
              <a:prstGeom prst="rect">
                <a:avLst/>
              </a:prstGeom>
              <a:blipFill>
                <a:blip r:embed="rId2"/>
                <a:stretch>
                  <a:fillRect b="-2591"/>
                </a:stretch>
              </a:blipFill>
              <a:ln w="28575">
                <a:solidFill>
                  <a:schemeClr val="accent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FAB0F8F1-24A6-4482-A668-BE1A39A9B342}"/>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grpSp>
        <p:nvGrpSpPr>
          <p:cNvPr id="31" name="Group 30">
            <a:extLst>
              <a:ext uri="{FF2B5EF4-FFF2-40B4-BE49-F238E27FC236}">
                <a16:creationId xmlns:a16="http://schemas.microsoft.com/office/drawing/2014/main" id="{736D2A2A-DFA3-47A8-A9CD-EDBC77AE5B56}"/>
              </a:ext>
            </a:extLst>
          </p:cNvPr>
          <p:cNvGrpSpPr/>
          <p:nvPr/>
        </p:nvGrpSpPr>
        <p:grpSpPr>
          <a:xfrm>
            <a:off x="6438682" y="3131449"/>
            <a:ext cx="3511050" cy="3475027"/>
            <a:chOff x="6391442" y="3198933"/>
            <a:chExt cx="3511050" cy="3475027"/>
          </a:xfrm>
        </p:grpSpPr>
        <p:sp>
          <p:nvSpPr>
            <p:cNvPr id="23" name="Oval 22">
              <a:extLst>
                <a:ext uri="{FF2B5EF4-FFF2-40B4-BE49-F238E27FC236}">
                  <a16:creationId xmlns:a16="http://schemas.microsoft.com/office/drawing/2014/main" id="{0A687890-43B2-40EE-AAC1-FFB214186FF8}"/>
                </a:ext>
              </a:extLst>
            </p:cNvPr>
            <p:cNvSpPr/>
            <p:nvPr/>
          </p:nvSpPr>
          <p:spPr>
            <a:xfrm>
              <a:off x="8748108" y="5600285"/>
              <a:ext cx="568696" cy="523221"/>
            </a:xfrm>
            <a:prstGeom prst="ellipse">
              <a:avLst/>
            </a:prstGeom>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47E2766-5F79-4B9E-B599-7F1D699140B9}"/>
                </a:ext>
              </a:extLst>
            </p:cNvPr>
            <p:cNvSpPr/>
            <p:nvPr/>
          </p:nvSpPr>
          <p:spPr>
            <a:xfrm>
              <a:off x="8748108" y="3712790"/>
              <a:ext cx="568696" cy="523221"/>
            </a:xfrm>
            <a:prstGeom prst="ellipse">
              <a:avLst/>
            </a:prstGeom>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F1F4D767-1548-4A7C-9767-09AAB8A45A8D}"/>
                </a:ext>
              </a:extLst>
            </p:cNvPr>
            <p:cNvGrpSpPr/>
            <p:nvPr/>
          </p:nvGrpSpPr>
          <p:grpSpPr>
            <a:xfrm>
              <a:off x="7153708" y="4648433"/>
              <a:ext cx="568696" cy="523221"/>
              <a:chOff x="10277203" y="1897180"/>
              <a:chExt cx="829129" cy="782958"/>
            </a:xfrm>
          </p:grpSpPr>
          <p:sp>
            <p:nvSpPr>
              <p:cNvPr id="15" name="Oval 14">
                <a:extLst>
                  <a:ext uri="{FF2B5EF4-FFF2-40B4-BE49-F238E27FC236}">
                    <a16:creationId xmlns:a16="http://schemas.microsoft.com/office/drawing/2014/main" id="{7DAF261D-63CB-4BE7-ADF1-D716E2C52F6B}"/>
                  </a:ext>
                </a:extLst>
              </p:cNvPr>
              <p:cNvSpPr/>
              <p:nvPr/>
            </p:nvSpPr>
            <p:spPr>
              <a:xfrm>
                <a:off x="10277203" y="1897180"/>
                <a:ext cx="829129" cy="782958"/>
              </a:xfrm>
              <a:prstGeom prst="ellipse">
                <a:avLst/>
              </a:prstGeom>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36FD9AB-95D2-40CB-89F4-225FFCED692C}"/>
                  </a:ext>
                </a:extLst>
              </p:cNvPr>
              <p:cNvSpPr/>
              <p:nvPr/>
            </p:nvSpPr>
            <p:spPr>
              <a:xfrm>
                <a:off x="10645993" y="2271353"/>
                <a:ext cx="91552" cy="83889"/>
              </a:xfrm>
              <a:prstGeom prst="ellipse">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56C713B6-5E2C-4C94-B055-3F162CE0FAA3}"/>
                </a:ext>
              </a:extLst>
            </p:cNvPr>
            <p:cNvGrpSpPr/>
            <p:nvPr/>
          </p:nvGrpSpPr>
          <p:grpSpPr>
            <a:xfrm>
              <a:off x="8738480" y="3924556"/>
              <a:ext cx="568696" cy="1970974"/>
              <a:chOff x="10800207" y="2048627"/>
              <a:chExt cx="568698" cy="1937858"/>
            </a:xfrm>
            <a:solidFill>
              <a:srgbClr val="71B9E4"/>
            </a:solidFill>
          </p:grpSpPr>
          <p:sp>
            <p:nvSpPr>
              <p:cNvPr id="13" name="Rectangle 12">
                <a:extLst>
                  <a:ext uri="{FF2B5EF4-FFF2-40B4-BE49-F238E27FC236}">
                    <a16:creationId xmlns:a16="http://schemas.microsoft.com/office/drawing/2014/main" id="{AB4C8A90-3C80-4597-A08E-A65D15AAAB36}"/>
                  </a:ext>
                </a:extLst>
              </p:cNvPr>
              <p:cNvSpPr/>
              <p:nvPr/>
            </p:nvSpPr>
            <p:spPr>
              <a:xfrm rot="5400000">
                <a:off x="10115627" y="2733207"/>
                <a:ext cx="1937857" cy="5686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CA12348-30AB-4803-BD86-26B7080414AB}"/>
                  </a:ext>
                </a:extLst>
              </p:cNvPr>
              <p:cNvCxnSpPr>
                <a:cxnSpLocks/>
                <a:stCxn id="13" idx="1"/>
                <a:endCxn id="13" idx="3"/>
              </p:cNvCxnSpPr>
              <p:nvPr/>
            </p:nvCxnSpPr>
            <p:spPr>
              <a:xfrm>
                <a:off x="11084556" y="2048628"/>
                <a:ext cx="0" cy="1937857"/>
              </a:xfrm>
              <a:prstGeom prst="line">
                <a:avLst/>
              </a:prstGeom>
              <a:grpFill/>
              <a:ln w="38100">
                <a:no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93B6FDB-DD9E-4AF0-998B-AF745FEDA3B6}"/>
                </a:ext>
              </a:extLst>
            </p:cNvPr>
            <p:cNvSpPr txBox="1"/>
            <p:nvPr/>
          </p:nvSpPr>
          <p:spPr>
            <a:xfrm>
              <a:off x="6391442" y="3198933"/>
              <a:ext cx="3489866" cy="461665"/>
            </a:xfrm>
            <a:prstGeom prst="rect">
              <a:avLst/>
            </a:prstGeom>
            <a:noFill/>
          </p:spPr>
          <p:txBody>
            <a:bodyPr wrap="none" rtlCol="0">
              <a:spAutoFit/>
            </a:bodyPr>
            <a:lstStyle/>
            <a:p>
              <a:r>
                <a:rPr lang="en-US" sz="2400" u="sng" dirty="0">
                  <a:solidFill>
                    <a:srgbClr val="E25D3C"/>
                  </a:solidFill>
                </a:rPr>
                <a:t>Source geometry options:</a:t>
              </a:r>
            </a:p>
          </p:txBody>
        </p:sp>
        <p:sp>
          <p:nvSpPr>
            <p:cNvPr id="11" name="TextBox 10">
              <a:extLst>
                <a:ext uri="{FF2B5EF4-FFF2-40B4-BE49-F238E27FC236}">
                  <a16:creationId xmlns:a16="http://schemas.microsoft.com/office/drawing/2014/main" id="{BB6A14E2-668C-4FEF-85FB-0706716F75AC}"/>
                </a:ext>
              </a:extLst>
            </p:cNvPr>
            <p:cNvSpPr txBox="1"/>
            <p:nvPr/>
          </p:nvSpPr>
          <p:spPr>
            <a:xfrm>
              <a:off x="8143164" y="6150740"/>
              <a:ext cx="1759328" cy="523220"/>
            </a:xfrm>
            <a:prstGeom prst="rect">
              <a:avLst/>
            </a:prstGeom>
            <a:noFill/>
          </p:spPr>
          <p:txBody>
            <a:bodyPr wrap="none" rtlCol="0">
              <a:spAutoFit/>
            </a:bodyPr>
            <a:lstStyle/>
            <a:p>
              <a:pPr algn="ctr"/>
              <a:r>
                <a:rPr lang="en-US" sz="1400" dirty="0">
                  <a:solidFill>
                    <a:srgbClr val="002966"/>
                  </a:solidFill>
                </a:rPr>
                <a:t>cylindrical volume</a:t>
              </a:r>
            </a:p>
            <a:p>
              <a:pPr algn="ctr"/>
              <a:r>
                <a:rPr lang="en-US" sz="1400" dirty="0">
                  <a:solidFill>
                    <a:srgbClr val="002966"/>
                  </a:solidFill>
                </a:rPr>
                <a:t>along the </a:t>
              </a:r>
              <a:r>
                <a:rPr lang="en-US" sz="1400" u="sng" dirty="0">
                  <a:solidFill>
                    <a:srgbClr val="002966"/>
                  </a:solidFill>
                </a:rPr>
                <a:t>line source</a:t>
              </a:r>
            </a:p>
          </p:txBody>
        </p:sp>
        <p:sp>
          <p:nvSpPr>
            <p:cNvPr id="12" name="TextBox 11">
              <a:extLst>
                <a:ext uri="{FF2B5EF4-FFF2-40B4-BE49-F238E27FC236}">
                  <a16:creationId xmlns:a16="http://schemas.microsoft.com/office/drawing/2014/main" id="{67BFE031-8CE4-4964-8035-BF1EAA13E5F7}"/>
                </a:ext>
              </a:extLst>
            </p:cNvPr>
            <p:cNvSpPr txBox="1"/>
            <p:nvPr/>
          </p:nvSpPr>
          <p:spPr>
            <a:xfrm>
              <a:off x="6412412" y="3902022"/>
              <a:ext cx="1988493" cy="523220"/>
            </a:xfrm>
            <a:prstGeom prst="rect">
              <a:avLst/>
            </a:prstGeom>
            <a:noFill/>
          </p:spPr>
          <p:txBody>
            <a:bodyPr wrap="none" rtlCol="0">
              <a:spAutoFit/>
            </a:bodyPr>
            <a:lstStyle/>
            <a:p>
              <a:pPr algn="ctr"/>
              <a:r>
                <a:rPr lang="en-US" sz="1400" dirty="0">
                  <a:solidFill>
                    <a:srgbClr val="002966"/>
                  </a:solidFill>
                </a:rPr>
                <a:t>spherical volume</a:t>
              </a:r>
            </a:p>
            <a:p>
              <a:pPr algn="ctr"/>
              <a:r>
                <a:rPr lang="en-US" sz="1400" dirty="0">
                  <a:solidFill>
                    <a:srgbClr val="002966"/>
                  </a:solidFill>
                </a:rPr>
                <a:t>around the </a:t>
              </a:r>
              <a:r>
                <a:rPr lang="en-US" sz="1400" u="sng" dirty="0">
                  <a:solidFill>
                    <a:srgbClr val="002966"/>
                  </a:solidFill>
                </a:rPr>
                <a:t>point source</a:t>
              </a:r>
            </a:p>
          </p:txBody>
        </p:sp>
        <p:cxnSp>
          <p:nvCxnSpPr>
            <p:cNvPr id="28" name="Straight Connector 27">
              <a:extLst>
                <a:ext uri="{FF2B5EF4-FFF2-40B4-BE49-F238E27FC236}">
                  <a16:creationId xmlns:a16="http://schemas.microsoft.com/office/drawing/2014/main" id="{94774D39-238F-4342-AE05-71AF5F0F859B}"/>
                </a:ext>
              </a:extLst>
            </p:cNvPr>
            <p:cNvCxnSpPr>
              <a:stCxn id="20" idx="6"/>
              <a:endCxn id="23" idx="6"/>
            </p:cNvCxnSpPr>
            <p:nvPr/>
          </p:nvCxnSpPr>
          <p:spPr>
            <a:xfrm>
              <a:off x="9316804" y="3974401"/>
              <a:ext cx="0" cy="1939228"/>
            </a:xfrm>
            <a:prstGeom prst="line">
              <a:avLst/>
            </a:prstGeom>
            <a:ln w="28575">
              <a:solidFill>
                <a:srgbClr val="0029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B2BD72D-BA44-471A-B3C4-4476900A84E3}"/>
                </a:ext>
              </a:extLst>
            </p:cNvPr>
            <p:cNvCxnSpPr/>
            <p:nvPr/>
          </p:nvCxnSpPr>
          <p:spPr>
            <a:xfrm>
              <a:off x="8748107" y="3942655"/>
              <a:ext cx="0" cy="1939228"/>
            </a:xfrm>
            <a:prstGeom prst="line">
              <a:avLst/>
            </a:prstGeom>
            <a:ln w="28575">
              <a:solidFill>
                <a:srgbClr val="0029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B13D4E2-342F-411B-A347-462F0C1E8917}"/>
                </a:ext>
              </a:extLst>
            </p:cNvPr>
            <p:cNvCxnSpPr/>
            <p:nvPr/>
          </p:nvCxnSpPr>
          <p:spPr>
            <a:xfrm>
              <a:off x="9032920" y="3956895"/>
              <a:ext cx="0" cy="1939228"/>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861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D04B-42EB-4DE4-84A0-56225A2A427E}"/>
              </a:ext>
            </a:extLst>
          </p:cNvPr>
          <p:cNvSpPr>
            <a:spLocks noGrp="1"/>
          </p:cNvSpPr>
          <p:nvPr>
            <p:ph type="title"/>
          </p:nvPr>
        </p:nvSpPr>
        <p:spPr/>
        <p:txBody>
          <a:bodyPr/>
          <a:lstStyle/>
          <a:p>
            <a:r>
              <a:rPr lang="en-US" dirty="0"/>
              <a:t>Local Dose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106A0A-ED04-4767-A1FF-C2F1EBA5155A}"/>
                  </a:ext>
                </a:extLst>
              </p:cNvPr>
              <p:cNvSpPr>
                <a:spLocks noGrp="1"/>
              </p:cNvSpPr>
              <p:nvPr>
                <p:ph idx="1"/>
              </p:nvPr>
            </p:nvSpPr>
            <p:spPr>
              <a:xfrm>
                <a:off x="581192" y="1977081"/>
                <a:ext cx="11029615" cy="4402759"/>
              </a:xfrm>
            </p:spPr>
            <p:txBody>
              <a:bodyPr anchor="t">
                <a:normAutofit lnSpcReduction="10000"/>
              </a:bodyPr>
              <a:lstStyle/>
              <a:p>
                <a:r>
                  <a:rPr lang="en-US" b="1" dirty="0"/>
                  <a:t>Electrons:  </a:t>
                </a:r>
                <a:r>
                  <a:rPr lang="en-US" dirty="0"/>
                  <a:t>For a point source beneath the skin surface, the local dose due to electrons is:</a:t>
                </a:r>
              </a:p>
              <a:p>
                <a:endParaRPr lang="en-US" dirty="0"/>
              </a:p>
              <a:p>
                <a:pPr marL="0" indent="0">
                  <a:buNone/>
                </a:pPr>
                <a:endParaRPr lang="en-US" dirty="0"/>
              </a:p>
              <a:p>
                <a:pPr marL="0" indent="0">
                  <a:buNone/>
                </a:pPr>
                <a:endParaRPr lang="en-US" dirty="0"/>
              </a:p>
              <a:p>
                <a:pPr marL="324000" lvl="1" indent="0">
                  <a:buNone/>
                </a:pPr>
                <a:r>
                  <a:rPr lang="en-US" dirty="0"/>
                  <a:t>where </a:t>
                </a:r>
                <a:r>
                  <a:rPr lang="en-US" i="1" dirty="0"/>
                  <a:t>c</a:t>
                </a:r>
                <a:r>
                  <a:rPr lang="en-US" dirty="0"/>
                  <a:t> handles unit conversion, </a:t>
                </a:r>
                <a:r>
                  <a:rPr lang="en-US" i="1" dirty="0"/>
                  <a:t>Q</a:t>
                </a:r>
                <a:r>
                  <a:rPr lang="en-US" dirty="0"/>
                  <a:t> is the activity initially introduced into the wound, </a:t>
                </a:r>
                <a14:m>
                  <m:oMath xmlns:m="http://schemas.openxmlformats.org/officeDocument/2006/math">
                    <m:r>
                      <a:rPr lang="en-US" i="1">
                        <a:latin typeface="Cambria Math" panose="02040503050406030204" pitchFamily="18" charset="0"/>
                      </a:rPr>
                      <m:t>𝜏</m:t>
                    </m:r>
                  </m:oMath>
                </a14:m>
                <a:r>
                  <a:rPr lang="en-US" dirty="0"/>
                  <a:t> is residence time, </a:t>
                </a:r>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𝑤</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𝑒</m:t>
                            </m:r>
                          </m:sub>
                        </m:sSub>
                      </m:sub>
                    </m:sSub>
                    <m:r>
                      <a:rPr lang="en-US" i="1">
                        <a:latin typeface="Cambria Math" panose="02040503050406030204" pitchFamily="18" charset="0"/>
                      </a:rPr>
                      <m:t> </m:t>
                    </m:r>
                  </m:oMath>
                </a14:m>
                <a:r>
                  <a:rPr lang="en-US" dirty="0"/>
                  <a:t>is unity for electrons, </a:t>
                </a:r>
                <a:r>
                  <a:rPr lang="en-US" i="1" dirty="0"/>
                  <a:t>Y</a:t>
                </a:r>
                <a:r>
                  <a:rPr lang="en-US" dirty="0"/>
                  <a:t> is electron emission yield, </a:t>
                </a:r>
                <a14:m>
                  <m:oMath xmlns:m="http://schemas.openxmlformats.org/officeDocument/2006/math">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 </m:t>
                    </m:r>
                  </m:oMath>
                </a14:m>
                <a:r>
                  <a:rPr lang="en-US" dirty="0"/>
                  <a:t>is average electron energy (considering all beta and electron emissions), </a:t>
                </a:r>
                <a:r>
                  <a:rPr lang="en-US" i="1" dirty="0"/>
                  <a:t>ρ</a:t>
                </a:r>
                <a:r>
                  <a:rPr lang="en-US" dirty="0"/>
                  <a:t> is tissue density, and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𝑃</m:t>
                        </m:r>
                      </m:sub>
                    </m:sSub>
                  </m:oMath>
                </a14:m>
                <a:r>
                  <a:rPr lang="en-US" dirty="0"/>
                  <a:t> is the absorption volume (1 cm</a:t>
                </a:r>
                <a:r>
                  <a:rPr lang="en-US" baseline="30000" dirty="0"/>
                  <a:t>3</a:t>
                </a:r>
                <a:r>
                  <a:rPr lang="en-US" dirty="0"/>
                  <a:t>)</a:t>
                </a:r>
              </a:p>
              <a:p>
                <a:r>
                  <a:rPr lang="en-US" b="1" dirty="0"/>
                  <a:t>Alphas:</a:t>
                </a:r>
                <a:r>
                  <a:rPr lang="en-US" dirty="0"/>
                  <a:t>  The local dose due to alpha emissions is:</a:t>
                </a:r>
              </a:p>
              <a:p>
                <a:endParaRPr lang="en-US" dirty="0"/>
              </a:p>
              <a:p>
                <a:endParaRPr lang="en-US" dirty="0"/>
              </a:p>
              <a:p>
                <a:pPr marL="0" indent="0">
                  <a:buNone/>
                </a:pPr>
                <a:endParaRPr lang="en-US" dirty="0"/>
              </a:p>
              <a:p>
                <a:pPr marL="324000" lvl="1" indent="0">
                  <a:buNone/>
                </a:pPr>
                <a:r>
                  <a:rPr lang="en-US" dirty="0"/>
                  <a:t>where </a:t>
                </a:r>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𝑤</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𝛼</m:t>
                            </m:r>
                          </m:sub>
                        </m:sSub>
                      </m:sub>
                    </m:sSub>
                    <m:r>
                      <a:rPr lang="en-US" i="1">
                        <a:latin typeface="Cambria Math" panose="02040503050406030204" pitchFamily="18" charset="0"/>
                      </a:rPr>
                      <m:t> </m:t>
                    </m:r>
                  </m:oMath>
                </a14:m>
                <a:r>
                  <a:rPr lang="en-US" dirty="0"/>
                  <a:t>is 20 for alpha particles and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oMath>
                </a14:m>
                <a:r>
                  <a:rPr lang="en-US" dirty="0"/>
                  <a:t> is the energy of the </a:t>
                </a:r>
                <a:r>
                  <a:rPr lang="en-US" i="1" dirty="0" err="1"/>
                  <a:t>i</a:t>
                </a:r>
                <a:r>
                  <a:rPr lang="en-US" i="1" baseline="-25000" dirty="0" err="1"/>
                  <a:t>th</a:t>
                </a:r>
                <a:r>
                  <a:rPr lang="en-US" dirty="0"/>
                  <a:t> alpha with yield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a:latin typeface="Cambria Math" panose="02040503050406030204" pitchFamily="18" charset="0"/>
                      </a:rPr>
                      <m:t> </m:t>
                    </m:r>
                  </m:oMath>
                </a14:m>
                <a:endParaRPr lang="en-US" dirty="0"/>
              </a:p>
            </p:txBody>
          </p:sp>
        </mc:Choice>
        <mc:Fallback>
          <p:sp>
            <p:nvSpPr>
              <p:cNvPr id="3" name="Content Placeholder 2">
                <a:extLst>
                  <a:ext uri="{FF2B5EF4-FFF2-40B4-BE49-F238E27FC236}">
                    <a16:creationId xmlns:a16="http://schemas.microsoft.com/office/drawing/2014/main" id="{62106A0A-ED04-4767-A1FF-C2F1EBA5155A}"/>
                  </a:ext>
                </a:extLst>
              </p:cNvPr>
              <p:cNvSpPr>
                <a:spLocks noGrp="1" noRot="1" noChangeAspect="1" noMove="1" noResize="1" noEditPoints="1" noAdjustHandles="1" noChangeArrowheads="1" noChangeShapeType="1" noTextEdit="1"/>
              </p:cNvSpPr>
              <p:nvPr>
                <p:ph idx="1"/>
              </p:nvPr>
            </p:nvSpPr>
            <p:spPr>
              <a:xfrm>
                <a:off x="581192" y="1977081"/>
                <a:ext cx="11029615" cy="4402759"/>
              </a:xfrm>
              <a:blipFill>
                <a:blip r:embed="rId2"/>
                <a:stretch>
                  <a:fillRect l="-166" t="-415"/>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775ABD09-146F-4D23-A69B-E39C26C2B5D8}"/>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BDCDF0D7-3C66-44B4-AA8B-62F74BA16FF4}"/>
              </a:ext>
            </a:extLst>
          </p:cNvPr>
          <p:cNvSpPr>
            <a:spLocks noGrp="1"/>
          </p:cNvSpPr>
          <p:nvPr>
            <p:ph type="sldNum" sz="quarter" idx="12"/>
          </p:nvPr>
        </p:nvSpPr>
        <p:spPr/>
        <p:txBody>
          <a:bodyPr/>
          <a:lstStyle/>
          <a:p>
            <a:fld id="{3A98EE3D-8CD1-4C3F-BD1C-C98C9596463C}" type="slidenum">
              <a:rPr lang="en-US" smtClean="0"/>
              <a:t>55</a:t>
            </a:fld>
            <a:endParaRPr lang="en-US"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04D109C-A0D1-440B-A7FA-90B9E9418E84}"/>
                  </a:ext>
                </a:extLst>
              </p:cNvPr>
              <p:cNvSpPr txBox="1"/>
              <p:nvPr/>
            </p:nvSpPr>
            <p:spPr>
              <a:xfrm>
                <a:off x="3048294" y="2637418"/>
                <a:ext cx="6095410" cy="6704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𝑒</m:t>
                          </m:r>
                        </m:sub>
                      </m:sSub>
                      <m:r>
                        <a:rPr lang="en-US" i="0">
                          <a:latin typeface="Cambria Math" panose="02040503050406030204" pitchFamily="18" charset="0"/>
                        </a:rPr>
                        <m:t>=</m:t>
                      </m:r>
                      <m:r>
                        <a:rPr lang="en-US" i="1">
                          <a:latin typeface="Cambria Math" panose="02040503050406030204" pitchFamily="18" charset="0"/>
                        </a:rPr>
                        <m:t>𝑐</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𝑄</m:t>
                          </m:r>
                          <m:r>
                            <a:rPr lang="en-US" i="0">
                              <a:latin typeface="Cambria Math" panose="02040503050406030204" pitchFamily="18" charset="0"/>
                            </a:rPr>
                            <m:t> </m:t>
                          </m:r>
                          <m:r>
                            <a:rPr lang="en-US" i="1">
                              <a:latin typeface="Cambria Math" panose="02040503050406030204" pitchFamily="18" charset="0"/>
                            </a:rPr>
                            <m:t>𝜏</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𝑤</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𝑒</m:t>
                                  </m:r>
                                </m:sub>
                              </m:sSub>
                            </m:sub>
                          </m:sSub>
                          <m:r>
                            <a:rPr lang="en-US" i="0">
                              <a:latin typeface="Cambria Math" panose="02040503050406030204" pitchFamily="18" charset="0"/>
                            </a:rPr>
                            <m:t> </m:t>
                          </m:r>
                        </m:num>
                        <m:den>
                          <m:r>
                            <a:rPr lang="en-US" i="1">
                              <a:latin typeface="Cambria Math" panose="02040503050406030204" pitchFamily="18" charset="0"/>
                            </a:rPr>
                            <m:t>𝜌</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𝑃</m:t>
                              </m:r>
                            </m:sub>
                          </m:sSub>
                        </m:den>
                      </m:f>
                      <m:r>
                        <a:rPr lang="en-US" i="1">
                          <a:latin typeface="Cambria Math" panose="02040503050406030204" pitchFamily="18" charset="0"/>
                        </a:rPr>
                        <m:t>𝑌</m:t>
                      </m:r>
                      <m:r>
                        <a:rPr lang="en-US">
                          <a:latin typeface="Cambria Math" panose="02040503050406030204" pitchFamily="18" charset="0"/>
                        </a:rPr>
                        <m:t> </m:t>
                      </m:r>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𝐸</m:t>
                          </m:r>
                        </m:e>
                      </m:acc>
                    </m:oMath>
                  </m:oMathPara>
                </a14:m>
                <a:endParaRPr lang="en-US" dirty="0"/>
              </a:p>
            </p:txBody>
          </p:sp>
        </mc:Choice>
        <mc:Fallback>
          <p:sp>
            <p:nvSpPr>
              <p:cNvPr id="10" name="TextBox 9">
                <a:extLst>
                  <a:ext uri="{FF2B5EF4-FFF2-40B4-BE49-F238E27FC236}">
                    <a16:creationId xmlns:a16="http://schemas.microsoft.com/office/drawing/2014/main" id="{104D109C-A0D1-440B-A7FA-90B9E9418E84}"/>
                  </a:ext>
                </a:extLst>
              </p:cNvPr>
              <p:cNvSpPr txBox="1">
                <a:spLocks noRot="1" noChangeAspect="1" noMove="1" noResize="1" noEditPoints="1" noAdjustHandles="1" noChangeArrowheads="1" noChangeShapeType="1" noTextEdit="1"/>
              </p:cNvSpPr>
              <p:nvPr/>
            </p:nvSpPr>
            <p:spPr>
              <a:xfrm>
                <a:off x="3048294" y="2637418"/>
                <a:ext cx="6095410" cy="670440"/>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3AD8701-5A38-4AC6-AED6-4C381365617F}"/>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DA1ADEB-2CC6-4797-ADCB-648E0B82AAFE}"/>
                  </a:ext>
                </a:extLst>
              </p:cNvPr>
              <p:cNvSpPr txBox="1"/>
              <p:nvPr/>
            </p:nvSpPr>
            <p:spPr>
              <a:xfrm>
                <a:off x="3048294" y="4833884"/>
                <a:ext cx="6095410" cy="7645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𝛼</m:t>
                          </m:r>
                        </m:sub>
                      </m:sSub>
                      <m:r>
                        <a:rPr lang="en-US" i="0">
                          <a:latin typeface="Cambria Math" panose="02040503050406030204" pitchFamily="18" charset="0"/>
                        </a:rPr>
                        <m:t>=</m:t>
                      </m:r>
                      <m:r>
                        <a:rPr lang="en-US" i="1">
                          <a:latin typeface="Cambria Math" panose="02040503050406030204" pitchFamily="18" charset="0"/>
                        </a:rPr>
                        <m:t>𝑐</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𝑄</m:t>
                          </m:r>
                          <m:r>
                            <a:rPr lang="en-US" i="0">
                              <a:latin typeface="Cambria Math" panose="02040503050406030204" pitchFamily="18" charset="0"/>
                            </a:rPr>
                            <m:t> </m:t>
                          </m:r>
                          <m:r>
                            <a:rPr lang="en-US" i="1">
                              <a:latin typeface="Cambria Math" panose="02040503050406030204" pitchFamily="18" charset="0"/>
                            </a:rPr>
                            <m:t>𝜏</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𝑤</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𝛼</m:t>
                                  </m:r>
                                </m:sub>
                              </m:sSub>
                            </m:sub>
                          </m:sSub>
                        </m:num>
                        <m:den>
                          <m:r>
                            <a:rPr lang="en-US" i="1">
                              <a:latin typeface="Cambria Math" panose="02040503050406030204" pitchFamily="18" charset="0"/>
                            </a:rPr>
                            <m:t>𝜌</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𝑃</m:t>
                              </m:r>
                            </m:sub>
                          </m:sSub>
                        </m:den>
                      </m:f>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e>
                      </m:nary>
                    </m:oMath>
                  </m:oMathPara>
                </a14:m>
                <a:endParaRPr lang="en-US" dirty="0"/>
              </a:p>
            </p:txBody>
          </p:sp>
        </mc:Choice>
        <mc:Fallback>
          <p:sp>
            <p:nvSpPr>
              <p:cNvPr id="9" name="TextBox 8">
                <a:extLst>
                  <a:ext uri="{FF2B5EF4-FFF2-40B4-BE49-F238E27FC236}">
                    <a16:creationId xmlns:a16="http://schemas.microsoft.com/office/drawing/2014/main" id="{3DA1ADEB-2CC6-4797-ADCB-648E0B82AAFE}"/>
                  </a:ext>
                </a:extLst>
              </p:cNvPr>
              <p:cNvSpPr txBox="1">
                <a:spLocks noRot="1" noChangeAspect="1" noMove="1" noResize="1" noEditPoints="1" noAdjustHandles="1" noChangeArrowheads="1" noChangeShapeType="1" noTextEdit="1"/>
              </p:cNvSpPr>
              <p:nvPr/>
            </p:nvSpPr>
            <p:spPr>
              <a:xfrm>
                <a:off x="3048294" y="4833884"/>
                <a:ext cx="6095410" cy="76456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3065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D04B-42EB-4DE4-84A0-56225A2A427E}"/>
              </a:ext>
            </a:extLst>
          </p:cNvPr>
          <p:cNvSpPr>
            <a:spLocks noGrp="1"/>
          </p:cNvSpPr>
          <p:nvPr>
            <p:ph type="title"/>
          </p:nvPr>
        </p:nvSpPr>
        <p:spPr/>
        <p:txBody>
          <a:bodyPr/>
          <a:lstStyle/>
          <a:p>
            <a:r>
              <a:rPr lang="en-US" dirty="0"/>
              <a:t>Local Dose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106A0A-ED04-4767-A1FF-C2F1EBA5155A}"/>
                  </a:ext>
                </a:extLst>
              </p:cNvPr>
              <p:cNvSpPr>
                <a:spLocks noGrp="1"/>
              </p:cNvSpPr>
              <p:nvPr>
                <p:ph idx="1"/>
              </p:nvPr>
            </p:nvSpPr>
            <p:spPr>
              <a:xfrm>
                <a:off x="581192" y="2153606"/>
                <a:ext cx="11029615" cy="4151870"/>
              </a:xfrm>
            </p:spPr>
            <p:txBody>
              <a:bodyPr anchor="t">
                <a:normAutofit/>
              </a:bodyPr>
              <a:lstStyle/>
              <a:p>
                <a:r>
                  <a:rPr lang="en-US" b="1" dirty="0"/>
                  <a:t>Photons</a:t>
                </a:r>
                <a:r>
                  <a:rPr lang="en-US" dirty="0"/>
                  <a:t>.  The photon dose for an embedded point source is calculated for energy deposited in a surrounding 1 cm3 sphere, using:</a:t>
                </a:r>
              </a:p>
              <a:p>
                <a:endParaRPr lang="en-US" dirty="0"/>
              </a:p>
              <a:p>
                <a:pPr marL="0" indent="0">
                  <a:buNone/>
                </a:pPr>
                <a:endParaRPr lang="en-US" dirty="0"/>
              </a:p>
              <a:p>
                <a:pPr marL="324000" lvl="1" indent="0">
                  <a:buNone/>
                </a:pPr>
                <a:r>
                  <a:rPr lang="en-US" dirty="0"/>
                  <a:t>where </a:t>
                </a:r>
                <a:r>
                  <a:rPr lang="en-US" i="1" dirty="0"/>
                  <a:t>w</a:t>
                </a:r>
                <a:r>
                  <a:rPr lang="en-US" dirty="0"/>
                  <a:t> is unity for photons, and the fraction of photon energy deposited within a sphere of radius </a:t>
                </a:r>
                <a:r>
                  <a:rPr lang="en-US" i="1" dirty="0"/>
                  <a:t>r</a:t>
                </a:r>
                <a:r>
                  <a:rPr lang="en-US" dirty="0"/>
                  <a:t> (0.62 cm) around the source is:</a:t>
                </a:r>
              </a:p>
              <a:p>
                <a:endParaRPr lang="en-US" dirty="0"/>
              </a:p>
              <a:p>
                <a:endParaRPr lang="en-US" dirty="0"/>
              </a:p>
              <a:p>
                <a:pPr marL="324000" lvl="1" indent="0">
                  <a:buNone/>
                </a:pPr>
                <a:r>
                  <a:rPr lang="en-US" dirty="0"/>
                  <a:t>with </a:t>
                </a:r>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𝑒𝑛</m:t>
                        </m:r>
                      </m:sub>
                    </m:sSub>
                    <m:r>
                      <a:rPr lang="en-US" i="1">
                        <a:latin typeface="Cambria Math" panose="02040503050406030204" pitchFamily="18" charset="0"/>
                      </a:rPr>
                      <m:t> </m:t>
                    </m:r>
                  </m:oMath>
                </a14:m>
                <a:r>
                  <a:rPr lang="en-US" dirty="0"/>
                  <a:t>and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𝑖</m:t>
                        </m:r>
                      </m:sub>
                    </m:sSub>
                  </m:oMath>
                </a14:m>
                <a:r>
                  <a:rPr lang="en-US" dirty="0"/>
                  <a:t> representing energy-specific linear absorption and attenuation coefficients in tissue, respectively</a:t>
                </a:r>
              </a:p>
              <a:p>
                <a:endParaRPr lang="en-US" dirty="0"/>
              </a:p>
            </p:txBody>
          </p:sp>
        </mc:Choice>
        <mc:Fallback>
          <p:sp>
            <p:nvSpPr>
              <p:cNvPr id="3" name="Content Placeholder 2">
                <a:extLst>
                  <a:ext uri="{FF2B5EF4-FFF2-40B4-BE49-F238E27FC236}">
                    <a16:creationId xmlns:a16="http://schemas.microsoft.com/office/drawing/2014/main" id="{62106A0A-ED04-4767-A1FF-C2F1EBA5155A}"/>
                  </a:ext>
                </a:extLst>
              </p:cNvPr>
              <p:cNvSpPr>
                <a:spLocks noGrp="1" noRot="1" noChangeAspect="1" noMove="1" noResize="1" noEditPoints="1" noAdjustHandles="1" noChangeArrowheads="1" noChangeShapeType="1" noTextEdit="1"/>
              </p:cNvSpPr>
              <p:nvPr>
                <p:ph idx="1"/>
              </p:nvPr>
            </p:nvSpPr>
            <p:spPr>
              <a:xfrm>
                <a:off x="581192" y="2153606"/>
                <a:ext cx="11029615" cy="4151870"/>
              </a:xfrm>
              <a:blipFill>
                <a:blip r:embed="rId2"/>
                <a:stretch>
                  <a:fillRect l="-166" t="-294" r="-497"/>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775ABD09-146F-4D23-A69B-E39C26C2B5D8}"/>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BDCDF0D7-3C66-44B4-AA8B-62F74BA16FF4}"/>
              </a:ext>
            </a:extLst>
          </p:cNvPr>
          <p:cNvSpPr>
            <a:spLocks noGrp="1"/>
          </p:cNvSpPr>
          <p:nvPr>
            <p:ph type="sldNum" sz="quarter" idx="12"/>
          </p:nvPr>
        </p:nvSpPr>
        <p:spPr/>
        <p:txBody>
          <a:bodyPr/>
          <a:lstStyle/>
          <a:p>
            <a:fld id="{3A98EE3D-8CD1-4C3F-BD1C-C98C9596463C}" type="slidenum">
              <a:rPr lang="en-US" smtClean="0"/>
              <a:t>56</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0FF2318-7E4C-489F-AF50-CFF1E5C199B5}"/>
                  </a:ext>
                </a:extLst>
              </p:cNvPr>
              <p:cNvSpPr txBox="1"/>
              <p:nvPr/>
            </p:nvSpPr>
            <p:spPr>
              <a:xfrm>
                <a:off x="3048294" y="2786772"/>
                <a:ext cx="6095410" cy="7884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𝛾</m:t>
                          </m:r>
                        </m:sub>
                      </m:sSub>
                      <m:r>
                        <a:rPr lang="en-US" i="0">
                          <a:latin typeface="Cambria Math" panose="02040503050406030204" pitchFamily="18" charset="0"/>
                        </a:rPr>
                        <m:t>=</m:t>
                      </m:r>
                      <m:r>
                        <a:rPr lang="en-US" i="1">
                          <a:latin typeface="Cambria Math" panose="02040503050406030204" pitchFamily="18" charset="0"/>
                        </a:rPr>
                        <m:t>𝑐</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𝑄</m:t>
                          </m:r>
                          <m:r>
                            <a:rPr lang="en-US" i="0">
                              <a:latin typeface="Cambria Math" panose="02040503050406030204" pitchFamily="18" charset="0"/>
                            </a:rPr>
                            <m:t> </m:t>
                          </m:r>
                          <m:r>
                            <a:rPr lang="en-US" i="1">
                              <a:latin typeface="Cambria Math" panose="02040503050406030204" pitchFamily="18" charset="0"/>
                            </a:rPr>
                            <m:t>𝜏</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𝑤</m:t>
                              </m:r>
                            </m:e>
                            <m: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𝛾</m:t>
                                  </m:r>
                                </m:sub>
                              </m:sSub>
                            </m:sub>
                          </m:sSub>
                        </m:num>
                        <m:den>
                          <m:r>
                            <a:rPr lang="en-US" i="1">
                              <a:latin typeface="Cambria Math" panose="02040503050406030204" pitchFamily="18" charset="0"/>
                            </a:rPr>
                            <m:t>𝜌</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𝑃</m:t>
                              </m:r>
                            </m:sub>
                          </m:sSub>
                        </m:den>
                      </m:f>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e>
                      </m:nary>
                    </m:oMath>
                  </m:oMathPara>
                </a14:m>
                <a:endParaRPr lang="en-US" dirty="0"/>
              </a:p>
            </p:txBody>
          </p:sp>
        </mc:Choice>
        <mc:Fallback xmlns="">
          <p:sp>
            <p:nvSpPr>
              <p:cNvPr id="8" name="TextBox 7">
                <a:extLst>
                  <a:ext uri="{FF2B5EF4-FFF2-40B4-BE49-F238E27FC236}">
                    <a16:creationId xmlns:a16="http://schemas.microsoft.com/office/drawing/2014/main" id="{60FF2318-7E4C-489F-AF50-CFF1E5C199B5}"/>
                  </a:ext>
                </a:extLst>
              </p:cNvPr>
              <p:cNvSpPr txBox="1">
                <a:spLocks noRot="1" noChangeAspect="1" noMove="1" noResize="1" noEditPoints="1" noAdjustHandles="1" noChangeArrowheads="1" noChangeShapeType="1" noTextEdit="1"/>
              </p:cNvSpPr>
              <p:nvPr/>
            </p:nvSpPr>
            <p:spPr>
              <a:xfrm>
                <a:off x="3048294" y="2786772"/>
                <a:ext cx="6095410" cy="78842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BE8903C6-F892-4046-ABE4-E6AA94744B6A}"/>
                  </a:ext>
                </a:extLst>
              </p:cNvPr>
              <p:cNvSpPr txBox="1"/>
              <p:nvPr/>
            </p:nvSpPr>
            <p:spPr>
              <a:xfrm>
                <a:off x="3048294" y="4053154"/>
                <a:ext cx="6095410" cy="6767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𝑒𝑛</m:t>
                                      </m:r>
                                    </m:sub>
                                  </m:sSub>
                                </m:e>
                              </m:d>
                            </m:e>
                            <m:sub>
                              <m:r>
                                <a:rPr lang="en-US" i="1">
                                  <a:latin typeface="Cambria Math" panose="02040503050406030204" pitchFamily="18" charset="0"/>
                                </a:rPr>
                                <m:t>𝑖</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𝑖</m:t>
                              </m:r>
                            </m:sub>
                          </m:sSub>
                        </m:den>
                      </m:f>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sSub>
                                <m:sSubPr>
                                  <m:ctrlPr>
                                    <a:rPr lang="en-US" i="1">
                                      <a:solidFill>
                                        <a:srgbClr val="836967"/>
                                      </a:solidFill>
                                      <a:latin typeface="Cambria Math" panose="02040503050406030204" pitchFamily="18" charset="0"/>
                                    </a:rPr>
                                  </m:ctrlPr>
                                </m:sSubPr>
                                <m:e>
                                  <m:r>
                                    <a:rPr lang="en-US" i="0">
                                      <a:latin typeface="Cambria Math" panose="02040503050406030204" pitchFamily="18" charset="0"/>
                                    </a:rPr>
                                    <m:t>−</m:t>
                                  </m:r>
                                  <m:r>
                                    <a:rPr lang="en-US" i="1">
                                      <a:latin typeface="Cambria Math" panose="02040503050406030204" pitchFamily="18" charset="0"/>
                                    </a:rPr>
                                    <m:t>𝜇</m:t>
                                  </m:r>
                                </m:e>
                                <m:sub>
                                  <m:r>
                                    <a:rPr lang="en-US" i="1">
                                      <a:latin typeface="Cambria Math" panose="02040503050406030204" pitchFamily="18" charset="0"/>
                                    </a:rPr>
                                    <m:t>𝑖</m:t>
                                  </m:r>
                                </m:sub>
                              </m:sSub>
                              <m:r>
                                <a:rPr lang="en-US" i="1">
                                  <a:latin typeface="Cambria Math" panose="02040503050406030204" pitchFamily="18" charset="0"/>
                                </a:rPr>
                                <m:t>𝑟</m:t>
                              </m:r>
                            </m:sup>
                          </m:sSup>
                        </m:e>
                      </m:d>
                    </m:oMath>
                  </m:oMathPara>
                </a14:m>
                <a:endParaRPr lang="en-US" dirty="0"/>
              </a:p>
            </p:txBody>
          </p:sp>
        </mc:Choice>
        <mc:Fallback>
          <p:sp>
            <p:nvSpPr>
              <p:cNvPr id="10" name="TextBox 9">
                <a:extLst>
                  <a:ext uri="{FF2B5EF4-FFF2-40B4-BE49-F238E27FC236}">
                    <a16:creationId xmlns:a16="http://schemas.microsoft.com/office/drawing/2014/main" id="{BE8903C6-F892-4046-ABE4-E6AA94744B6A}"/>
                  </a:ext>
                </a:extLst>
              </p:cNvPr>
              <p:cNvSpPr txBox="1">
                <a:spLocks noRot="1" noChangeAspect="1" noMove="1" noResize="1" noEditPoints="1" noAdjustHandles="1" noChangeArrowheads="1" noChangeShapeType="1" noTextEdit="1"/>
              </p:cNvSpPr>
              <p:nvPr/>
            </p:nvSpPr>
            <p:spPr>
              <a:xfrm>
                <a:off x="3048294" y="4053154"/>
                <a:ext cx="6095410" cy="676724"/>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F084A12-D291-4221-B92E-749832EDA8CC}"/>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3948808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FC20D-73EE-46CC-84B5-35949B51BDD1}"/>
              </a:ext>
            </a:extLst>
          </p:cNvPr>
          <p:cNvSpPr>
            <a:spLocks noGrp="1"/>
          </p:cNvSpPr>
          <p:nvPr>
            <p:ph type="title"/>
          </p:nvPr>
        </p:nvSpPr>
        <p:spPr/>
        <p:txBody>
          <a:bodyPr/>
          <a:lstStyle/>
          <a:p>
            <a:r>
              <a:rPr lang="en-US" dirty="0"/>
              <a:t>Systemic Dose</a:t>
            </a:r>
          </a:p>
        </p:txBody>
      </p:sp>
      <p:sp>
        <p:nvSpPr>
          <p:cNvPr id="3" name="Content Placeholder 2">
            <a:extLst>
              <a:ext uri="{FF2B5EF4-FFF2-40B4-BE49-F238E27FC236}">
                <a16:creationId xmlns:a16="http://schemas.microsoft.com/office/drawing/2014/main" id="{B7F30142-1E5B-46F5-B7F0-DFA840F5007B}"/>
              </a:ext>
            </a:extLst>
          </p:cNvPr>
          <p:cNvSpPr>
            <a:spLocks noGrp="1"/>
          </p:cNvSpPr>
          <p:nvPr>
            <p:ph idx="1"/>
          </p:nvPr>
        </p:nvSpPr>
        <p:spPr>
          <a:xfrm>
            <a:off x="1102407" y="2041208"/>
            <a:ext cx="9844756" cy="4382706"/>
          </a:xfrm>
        </p:spPr>
        <p:txBody>
          <a:bodyPr anchor="t">
            <a:normAutofit/>
          </a:bodyPr>
          <a:lstStyle/>
          <a:p>
            <a:r>
              <a:rPr lang="en-US" sz="2000" dirty="0"/>
              <a:t>The biokinetic model for radiologically contaminated wounds considers four uptake categories: </a:t>
            </a:r>
          </a:p>
          <a:p>
            <a:pPr lvl="1"/>
            <a:r>
              <a:rPr lang="en-US" sz="1800" dirty="0"/>
              <a:t>radionuclides in </a:t>
            </a:r>
            <a:r>
              <a:rPr lang="en-US" sz="1800" u="sng" dirty="0"/>
              <a:t>soluble</a:t>
            </a:r>
            <a:r>
              <a:rPr lang="en-US" sz="1800" dirty="0"/>
              <a:t> form (4 classes)</a:t>
            </a:r>
          </a:p>
          <a:p>
            <a:pPr lvl="1"/>
            <a:r>
              <a:rPr lang="en-US" sz="1800" u="sng" dirty="0"/>
              <a:t>colloids</a:t>
            </a:r>
            <a:r>
              <a:rPr lang="en-US" sz="1800" dirty="0"/>
              <a:t> and intermediate states</a:t>
            </a:r>
          </a:p>
          <a:p>
            <a:pPr lvl="1"/>
            <a:r>
              <a:rPr lang="en-US" sz="1800" u="sng" dirty="0"/>
              <a:t>particulates</a:t>
            </a:r>
            <a:r>
              <a:rPr lang="en-US" sz="1800" dirty="0"/>
              <a:t>, aggregates, and bound states</a:t>
            </a:r>
          </a:p>
          <a:p>
            <a:pPr lvl="1"/>
            <a:r>
              <a:rPr lang="en-US" sz="1800" u="sng" dirty="0"/>
              <a:t>fragments</a:t>
            </a:r>
          </a:p>
          <a:p>
            <a:r>
              <a:rPr lang="en-US" sz="2000" dirty="0"/>
              <a:t>Movement of material from the wound, through the body to the bloodstream is characterized by the biokinetic model in NCRP 156</a:t>
            </a:r>
          </a:p>
        </p:txBody>
      </p:sp>
      <p:sp>
        <p:nvSpPr>
          <p:cNvPr id="5" name="Footer Placeholder 4">
            <a:extLst>
              <a:ext uri="{FF2B5EF4-FFF2-40B4-BE49-F238E27FC236}">
                <a16:creationId xmlns:a16="http://schemas.microsoft.com/office/drawing/2014/main" id="{3D81B064-A248-409E-A73D-52743A559654}"/>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54A8841D-16DA-4DBE-9711-CDB78073898E}"/>
              </a:ext>
            </a:extLst>
          </p:cNvPr>
          <p:cNvSpPr>
            <a:spLocks noGrp="1"/>
          </p:cNvSpPr>
          <p:nvPr>
            <p:ph type="sldNum" sz="quarter" idx="12"/>
          </p:nvPr>
        </p:nvSpPr>
        <p:spPr/>
        <p:txBody>
          <a:bodyPr/>
          <a:lstStyle/>
          <a:p>
            <a:fld id="{3A98EE3D-8CD1-4C3F-BD1C-C98C9596463C}" type="slidenum">
              <a:rPr lang="en-US" smtClean="0"/>
              <a:t>57</a:t>
            </a:fld>
            <a:endParaRPr lang="en-US" dirty="0"/>
          </a:p>
        </p:txBody>
      </p:sp>
      <p:sp>
        <p:nvSpPr>
          <p:cNvPr id="7" name="TextBox 6">
            <a:extLst>
              <a:ext uri="{FF2B5EF4-FFF2-40B4-BE49-F238E27FC236}">
                <a16:creationId xmlns:a16="http://schemas.microsoft.com/office/drawing/2014/main" id="{9C4BBC7B-D97D-4079-AE89-9804BA05D4E5}"/>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3458154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8565-9B62-4AAF-86EF-89624C4AA22D}"/>
              </a:ext>
            </a:extLst>
          </p:cNvPr>
          <p:cNvSpPr>
            <a:spLocks noGrp="1"/>
          </p:cNvSpPr>
          <p:nvPr>
            <p:ph type="title"/>
          </p:nvPr>
        </p:nvSpPr>
        <p:spPr>
          <a:xfrm>
            <a:off x="570450" y="710545"/>
            <a:ext cx="11425805" cy="1011603"/>
          </a:xfrm>
        </p:spPr>
        <p:txBody>
          <a:bodyPr>
            <a:normAutofit/>
          </a:bodyPr>
          <a:lstStyle/>
          <a:p>
            <a:r>
              <a:rPr lang="en-US" dirty="0"/>
              <a:t>NCRP 156 systemic uptake model</a:t>
            </a:r>
          </a:p>
        </p:txBody>
      </p:sp>
      <p:sp>
        <p:nvSpPr>
          <p:cNvPr id="5" name="Footer Placeholder 4">
            <a:extLst>
              <a:ext uri="{FF2B5EF4-FFF2-40B4-BE49-F238E27FC236}">
                <a16:creationId xmlns:a16="http://schemas.microsoft.com/office/drawing/2014/main" id="{E3DD3282-BEDA-4FBF-9B48-70BC34EFDEFE}"/>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4B09D0FE-A09D-409F-A44F-53144D85D634}"/>
              </a:ext>
            </a:extLst>
          </p:cNvPr>
          <p:cNvSpPr>
            <a:spLocks noGrp="1"/>
          </p:cNvSpPr>
          <p:nvPr>
            <p:ph type="sldNum" sz="quarter" idx="12"/>
          </p:nvPr>
        </p:nvSpPr>
        <p:spPr/>
        <p:txBody>
          <a:bodyPr/>
          <a:lstStyle/>
          <a:p>
            <a:fld id="{3A98EE3D-8CD1-4C3F-BD1C-C98C9596463C}" type="slidenum">
              <a:rPr lang="en-US" smtClean="0"/>
              <a:t>58</a:t>
            </a:fld>
            <a:endParaRPr lang="en-US" dirty="0"/>
          </a:p>
        </p:txBody>
      </p:sp>
      <p:grpSp>
        <p:nvGrpSpPr>
          <p:cNvPr id="7" name="Group 6">
            <a:extLst>
              <a:ext uri="{FF2B5EF4-FFF2-40B4-BE49-F238E27FC236}">
                <a16:creationId xmlns:a16="http://schemas.microsoft.com/office/drawing/2014/main" id="{7DF3EC0E-3D92-4337-AE30-3D6F0654850E}"/>
              </a:ext>
            </a:extLst>
          </p:cNvPr>
          <p:cNvGrpSpPr/>
          <p:nvPr/>
        </p:nvGrpSpPr>
        <p:grpSpPr>
          <a:xfrm>
            <a:off x="2563295" y="2014041"/>
            <a:ext cx="6874319" cy="4210589"/>
            <a:chOff x="2793534" y="1971413"/>
            <a:chExt cx="5974291" cy="3726416"/>
          </a:xfrm>
        </p:grpSpPr>
        <p:sp>
          <p:nvSpPr>
            <p:cNvPr id="8" name="Arrow: Down 7">
              <a:extLst>
                <a:ext uri="{FF2B5EF4-FFF2-40B4-BE49-F238E27FC236}">
                  <a16:creationId xmlns:a16="http://schemas.microsoft.com/office/drawing/2014/main" id="{54CB4EBA-C146-49C0-B7DE-4285B4A5E43E}"/>
                </a:ext>
              </a:extLst>
            </p:cNvPr>
            <p:cNvSpPr/>
            <p:nvPr/>
          </p:nvSpPr>
          <p:spPr>
            <a:xfrm>
              <a:off x="3155989" y="2272391"/>
              <a:ext cx="330034" cy="1644243"/>
            </a:xfrm>
            <a:prstGeom prst="downArrow">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8BCD540-A84A-4059-BB49-4F55D7C22E90}"/>
                </a:ext>
              </a:extLst>
            </p:cNvPr>
            <p:cNvSpPr/>
            <p:nvPr/>
          </p:nvSpPr>
          <p:spPr>
            <a:xfrm>
              <a:off x="5391258" y="2387562"/>
              <a:ext cx="330034" cy="582142"/>
            </a:xfrm>
            <a:prstGeom prst="downArrow">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02CDFD8-6A71-4775-9926-096DAEAA3816}"/>
                </a:ext>
              </a:extLst>
            </p:cNvPr>
            <p:cNvSpPr/>
            <p:nvPr/>
          </p:nvSpPr>
          <p:spPr>
            <a:xfrm>
              <a:off x="6220834" y="2365696"/>
              <a:ext cx="330034" cy="1996580"/>
            </a:xfrm>
            <a:prstGeom prst="downArrow">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863D8D93-EE2D-4816-A4F5-20C233E2F443}"/>
                </a:ext>
              </a:extLst>
            </p:cNvPr>
            <p:cNvSpPr/>
            <p:nvPr/>
          </p:nvSpPr>
          <p:spPr>
            <a:xfrm>
              <a:off x="7933122" y="2069299"/>
              <a:ext cx="330034" cy="1644243"/>
            </a:xfrm>
            <a:prstGeom prst="downArrow">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5244BF-F23E-4846-8DE8-4D001642271C}"/>
                </a:ext>
              </a:extLst>
            </p:cNvPr>
            <p:cNvSpPr/>
            <p:nvPr/>
          </p:nvSpPr>
          <p:spPr>
            <a:xfrm>
              <a:off x="2793534" y="1971413"/>
              <a:ext cx="5855516" cy="461395"/>
            </a:xfrm>
            <a:prstGeom prst="rect">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Accidental Injection</a:t>
              </a:r>
            </a:p>
          </p:txBody>
        </p:sp>
        <p:sp>
          <p:nvSpPr>
            <p:cNvPr id="13" name="Rectangle 12">
              <a:extLst>
                <a:ext uri="{FF2B5EF4-FFF2-40B4-BE49-F238E27FC236}">
                  <a16:creationId xmlns:a16="http://schemas.microsoft.com/office/drawing/2014/main" id="{0818B89C-6D10-422D-99C4-718DDF6DE886}"/>
                </a:ext>
              </a:extLst>
            </p:cNvPr>
            <p:cNvSpPr/>
            <p:nvPr/>
          </p:nvSpPr>
          <p:spPr>
            <a:xfrm>
              <a:off x="7289932" y="3736268"/>
              <a:ext cx="1286379" cy="461395"/>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Soluble</a:t>
              </a:r>
            </a:p>
          </p:txBody>
        </p:sp>
        <p:sp>
          <p:nvSpPr>
            <p:cNvPr id="14" name="Rectangle 13">
              <a:extLst>
                <a:ext uri="{FF2B5EF4-FFF2-40B4-BE49-F238E27FC236}">
                  <a16:creationId xmlns:a16="http://schemas.microsoft.com/office/drawing/2014/main" id="{7F6CD1D2-CBB0-4923-83D8-83203DC5474D}"/>
                </a:ext>
              </a:extLst>
            </p:cNvPr>
            <p:cNvSpPr/>
            <p:nvPr/>
          </p:nvSpPr>
          <p:spPr>
            <a:xfrm>
              <a:off x="4857419" y="2983699"/>
              <a:ext cx="1286379" cy="461395"/>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Fragment</a:t>
              </a:r>
            </a:p>
          </p:txBody>
        </p:sp>
        <p:sp>
          <p:nvSpPr>
            <p:cNvPr id="15" name="Rectangle 14">
              <a:extLst>
                <a:ext uri="{FF2B5EF4-FFF2-40B4-BE49-F238E27FC236}">
                  <a16:creationId xmlns:a16="http://schemas.microsoft.com/office/drawing/2014/main" id="{97EB6107-F3CD-4BE0-B4FA-4163B5C7FDDB}"/>
                </a:ext>
              </a:extLst>
            </p:cNvPr>
            <p:cNvSpPr/>
            <p:nvPr/>
          </p:nvSpPr>
          <p:spPr>
            <a:xfrm>
              <a:off x="4483487" y="3585287"/>
              <a:ext cx="1286379" cy="461395"/>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Trapped Particles &amp; Aggregates</a:t>
              </a:r>
            </a:p>
          </p:txBody>
        </p:sp>
        <p:sp>
          <p:nvSpPr>
            <p:cNvPr id="16" name="Rectangle 15">
              <a:extLst>
                <a:ext uri="{FF2B5EF4-FFF2-40B4-BE49-F238E27FC236}">
                  <a16:creationId xmlns:a16="http://schemas.microsoft.com/office/drawing/2014/main" id="{DB3C121F-1DFB-47E4-B528-D6813C3702CF}"/>
                </a:ext>
              </a:extLst>
            </p:cNvPr>
            <p:cNvSpPr/>
            <p:nvPr/>
          </p:nvSpPr>
          <p:spPr>
            <a:xfrm>
              <a:off x="5500608" y="4391145"/>
              <a:ext cx="1382254" cy="461395"/>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Colloid &amp; Intermediate State</a:t>
              </a:r>
            </a:p>
          </p:txBody>
        </p:sp>
        <p:sp>
          <p:nvSpPr>
            <p:cNvPr id="17" name="Rectangle 16">
              <a:extLst>
                <a:ext uri="{FF2B5EF4-FFF2-40B4-BE49-F238E27FC236}">
                  <a16:creationId xmlns:a16="http://schemas.microsoft.com/office/drawing/2014/main" id="{B691C343-2BC7-409C-B947-7B0D0B7934F3}"/>
                </a:ext>
              </a:extLst>
            </p:cNvPr>
            <p:cNvSpPr/>
            <p:nvPr/>
          </p:nvSpPr>
          <p:spPr>
            <a:xfrm>
              <a:off x="2896853" y="3969684"/>
              <a:ext cx="1012722" cy="663930"/>
            </a:xfrm>
            <a:prstGeom prst="rect">
              <a:avLst/>
            </a:prstGeom>
            <a:solidFill>
              <a:srgbClr val="E25D3C"/>
            </a:solid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Particles, Aggregates &amp; Bound States</a:t>
              </a:r>
            </a:p>
          </p:txBody>
        </p:sp>
        <p:sp>
          <p:nvSpPr>
            <p:cNvPr id="18" name="Oval 17">
              <a:extLst>
                <a:ext uri="{FF2B5EF4-FFF2-40B4-BE49-F238E27FC236}">
                  <a16:creationId xmlns:a16="http://schemas.microsoft.com/office/drawing/2014/main" id="{45C9BBD7-692A-48D8-9FCE-D9DE9704B332}"/>
                </a:ext>
              </a:extLst>
            </p:cNvPr>
            <p:cNvSpPr/>
            <p:nvPr/>
          </p:nvSpPr>
          <p:spPr>
            <a:xfrm>
              <a:off x="7098416" y="5229192"/>
              <a:ext cx="1669409" cy="461395"/>
            </a:xfrm>
            <a:prstGeom prst="ellipse">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Blood</a:t>
              </a:r>
            </a:p>
          </p:txBody>
        </p:sp>
        <p:sp>
          <p:nvSpPr>
            <p:cNvPr id="19" name="Oval 18">
              <a:extLst>
                <a:ext uri="{FF2B5EF4-FFF2-40B4-BE49-F238E27FC236}">
                  <a16:creationId xmlns:a16="http://schemas.microsoft.com/office/drawing/2014/main" id="{E3A80412-59DD-40C2-93B0-BBD0750E2F33}"/>
                </a:ext>
              </a:extLst>
            </p:cNvPr>
            <p:cNvSpPr/>
            <p:nvPr/>
          </p:nvSpPr>
          <p:spPr>
            <a:xfrm>
              <a:off x="2796502" y="5236434"/>
              <a:ext cx="1669409" cy="461395"/>
            </a:xfrm>
            <a:prstGeom prst="ellipse">
              <a:avLst/>
            </a:prstGeom>
            <a:solidFill>
              <a:srgbClr val="4B9CD3"/>
            </a:solidFill>
            <a:ln>
              <a:solidFill>
                <a:srgbClr val="E25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Lymph Nodes</a:t>
              </a:r>
            </a:p>
          </p:txBody>
        </p:sp>
        <p:cxnSp>
          <p:nvCxnSpPr>
            <p:cNvPr id="20" name="Straight Arrow Connector 19">
              <a:extLst>
                <a:ext uri="{FF2B5EF4-FFF2-40B4-BE49-F238E27FC236}">
                  <a16:creationId xmlns:a16="http://schemas.microsoft.com/office/drawing/2014/main" id="{4838B1CE-4AA2-429A-90BD-3FB0554E06C0}"/>
                </a:ext>
              </a:extLst>
            </p:cNvPr>
            <p:cNvCxnSpPr>
              <a:cxnSpLocks/>
              <a:endCxn id="13" idx="0"/>
            </p:cNvCxnSpPr>
            <p:nvPr/>
          </p:nvCxnSpPr>
          <p:spPr>
            <a:xfrm>
              <a:off x="6143798" y="3214396"/>
              <a:ext cx="1789324" cy="521872"/>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A4C4891-84B4-4C77-8DE0-EBB8C55840C6}"/>
                </a:ext>
              </a:extLst>
            </p:cNvPr>
            <p:cNvCxnSpPr>
              <a:cxnSpLocks/>
              <a:endCxn id="18" idx="0"/>
            </p:cNvCxnSpPr>
            <p:nvPr/>
          </p:nvCxnSpPr>
          <p:spPr>
            <a:xfrm>
              <a:off x="7933120" y="4219970"/>
              <a:ext cx="1" cy="1009222"/>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96A76FD-D92E-49DB-A91D-1CDD8B844589}"/>
                </a:ext>
              </a:extLst>
            </p:cNvPr>
            <p:cNvCxnSpPr>
              <a:cxnSpLocks/>
              <a:stCxn id="19" idx="6"/>
              <a:endCxn id="18" idx="2"/>
            </p:cNvCxnSpPr>
            <p:nvPr/>
          </p:nvCxnSpPr>
          <p:spPr>
            <a:xfrm flipV="1">
              <a:off x="4465911" y="5459890"/>
              <a:ext cx="2632505" cy="7242"/>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FFD9449-6457-432F-BE1A-B6E1E62CB711}"/>
                </a:ext>
              </a:extLst>
            </p:cNvPr>
            <p:cNvCxnSpPr>
              <a:cxnSpLocks/>
              <a:endCxn id="13" idx="1"/>
            </p:cNvCxnSpPr>
            <p:nvPr/>
          </p:nvCxnSpPr>
          <p:spPr>
            <a:xfrm flipV="1">
              <a:off x="3918363" y="3966966"/>
              <a:ext cx="3371569" cy="495146"/>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36346BE-9DAF-451B-8C28-A8FCCAE5E9C9}"/>
                </a:ext>
              </a:extLst>
            </p:cNvPr>
            <p:cNvCxnSpPr>
              <a:cxnSpLocks/>
              <a:endCxn id="19" idx="7"/>
            </p:cNvCxnSpPr>
            <p:nvPr/>
          </p:nvCxnSpPr>
          <p:spPr>
            <a:xfrm flipH="1">
              <a:off x="4221432" y="4796639"/>
              <a:ext cx="1279176" cy="507365"/>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713E4D0-8172-4A53-98FF-0C70C6EAACF7}"/>
                </a:ext>
              </a:extLst>
            </p:cNvPr>
            <p:cNvCxnSpPr>
              <a:cxnSpLocks/>
              <a:endCxn id="19" idx="0"/>
            </p:cNvCxnSpPr>
            <p:nvPr/>
          </p:nvCxnSpPr>
          <p:spPr>
            <a:xfrm>
              <a:off x="3388839" y="4646340"/>
              <a:ext cx="242368" cy="590094"/>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2BA5657-397C-48B7-A8DC-E5C2880AE4C8}"/>
                </a:ext>
              </a:extLst>
            </p:cNvPr>
            <p:cNvCxnSpPr>
              <a:cxnSpLocks/>
            </p:cNvCxnSpPr>
            <p:nvPr/>
          </p:nvCxnSpPr>
          <p:spPr>
            <a:xfrm flipH="1">
              <a:off x="3537176" y="3203033"/>
              <a:ext cx="1320243" cy="760311"/>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12BD880-0BD5-4254-BB15-301D9BEFB6A3}"/>
                </a:ext>
              </a:extLst>
            </p:cNvPr>
            <p:cNvCxnSpPr>
              <a:cxnSpLocks/>
            </p:cNvCxnSpPr>
            <p:nvPr/>
          </p:nvCxnSpPr>
          <p:spPr>
            <a:xfrm flipV="1">
              <a:off x="3918363" y="3804515"/>
              <a:ext cx="547548" cy="286576"/>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D4677C7-81E4-42EE-A666-AC8854614FF5}"/>
                </a:ext>
              </a:extLst>
            </p:cNvPr>
            <p:cNvCxnSpPr>
              <a:cxnSpLocks/>
              <a:endCxn id="17" idx="3"/>
            </p:cNvCxnSpPr>
            <p:nvPr/>
          </p:nvCxnSpPr>
          <p:spPr>
            <a:xfrm flipH="1">
              <a:off x="3909575" y="3992213"/>
              <a:ext cx="565124" cy="309436"/>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1393270-E2E9-498C-95C5-35252C078D07}"/>
                </a:ext>
              </a:extLst>
            </p:cNvPr>
            <p:cNvCxnSpPr>
              <a:cxnSpLocks/>
            </p:cNvCxnSpPr>
            <p:nvPr/>
          </p:nvCxnSpPr>
          <p:spPr>
            <a:xfrm flipH="1">
              <a:off x="3918363" y="4511484"/>
              <a:ext cx="1582245" cy="19402"/>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5B0C45D-FDA1-46FF-A5D0-8216FCC60038}"/>
                </a:ext>
              </a:extLst>
            </p:cNvPr>
            <p:cNvCxnSpPr>
              <a:cxnSpLocks/>
            </p:cNvCxnSpPr>
            <p:nvPr/>
          </p:nvCxnSpPr>
          <p:spPr>
            <a:xfrm flipV="1">
              <a:off x="6882862" y="4196456"/>
              <a:ext cx="533006" cy="321400"/>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26650A9-E777-4889-A7F9-C14C3EED2328}"/>
                </a:ext>
              </a:extLst>
            </p:cNvPr>
            <p:cNvCxnSpPr>
              <a:cxnSpLocks/>
            </p:cNvCxnSpPr>
            <p:nvPr/>
          </p:nvCxnSpPr>
          <p:spPr>
            <a:xfrm flipH="1">
              <a:off x="6882862" y="4196456"/>
              <a:ext cx="771085" cy="492719"/>
            </a:xfrm>
            <a:prstGeom prst="straightConnector1">
              <a:avLst/>
            </a:prstGeom>
            <a:ln w="28575">
              <a:solidFill>
                <a:srgbClr val="002966"/>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8A002A28-907C-4040-AEDF-E3A895D45539}"/>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3780938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D757-299B-4DE9-9591-0399A710909C}"/>
              </a:ext>
            </a:extLst>
          </p:cNvPr>
          <p:cNvSpPr>
            <a:spLocks noGrp="1"/>
          </p:cNvSpPr>
          <p:nvPr>
            <p:ph type="title"/>
          </p:nvPr>
        </p:nvSpPr>
        <p:spPr>
          <a:xfrm>
            <a:off x="581192" y="702156"/>
            <a:ext cx="11029616" cy="1000809"/>
          </a:xfrm>
        </p:spPr>
        <p:txBody>
          <a:bodyPr/>
          <a:lstStyle/>
          <a:p>
            <a:r>
              <a:rPr lang="en-US" dirty="0"/>
              <a:t>NCRP 156 systemic model default transfer rates</a:t>
            </a:r>
          </a:p>
        </p:txBody>
      </p:sp>
      <p:graphicFrame>
        <p:nvGraphicFramePr>
          <p:cNvPr id="7" name="Table 7">
            <a:extLst>
              <a:ext uri="{FF2B5EF4-FFF2-40B4-BE49-F238E27FC236}">
                <a16:creationId xmlns:a16="http://schemas.microsoft.com/office/drawing/2014/main" id="{7AA6EBBC-0CF2-4CE2-BD02-955E3521532F}"/>
              </a:ext>
            </a:extLst>
          </p:cNvPr>
          <p:cNvGraphicFramePr>
            <a:graphicFrameLocks noGrp="1"/>
          </p:cNvGraphicFramePr>
          <p:nvPr>
            <p:ph idx="1"/>
          </p:nvPr>
        </p:nvGraphicFramePr>
        <p:xfrm>
          <a:off x="581192" y="1797204"/>
          <a:ext cx="11045952" cy="4358640"/>
        </p:xfrm>
        <a:graphic>
          <a:graphicData uri="http://schemas.openxmlformats.org/drawingml/2006/table">
            <a:tbl>
              <a:tblPr firstRow="1" bandRow="1">
                <a:tableStyleId>{5C22544A-7EE6-4342-B048-85BDC9FD1C3A}</a:tableStyleId>
              </a:tblPr>
              <a:tblGrid>
                <a:gridCol w="2095224">
                  <a:extLst>
                    <a:ext uri="{9D8B030D-6E8A-4147-A177-3AD203B41FA5}">
                      <a16:colId xmlns:a16="http://schemas.microsoft.com/office/drawing/2014/main" val="2270108498"/>
                    </a:ext>
                  </a:extLst>
                </a:gridCol>
                <a:gridCol w="1266738">
                  <a:extLst>
                    <a:ext uri="{9D8B030D-6E8A-4147-A177-3AD203B41FA5}">
                      <a16:colId xmlns:a16="http://schemas.microsoft.com/office/drawing/2014/main" val="3005982060"/>
                    </a:ext>
                  </a:extLst>
                </a:gridCol>
                <a:gridCol w="1275126">
                  <a:extLst>
                    <a:ext uri="{9D8B030D-6E8A-4147-A177-3AD203B41FA5}">
                      <a16:colId xmlns:a16="http://schemas.microsoft.com/office/drawing/2014/main" val="1826466005"/>
                    </a:ext>
                  </a:extLst>
                </a:gridCol>
                <a:gridCol w="1291905">
                  <a:extLst>
                    <a:ext uri="{9D8B030D-6E8A-4147-A177-3AD203B41FA5}">
                      <a16:colId xmlns:a16="http://schemas.microsoft.com/office/drawing/2014/main" val="3367682911"/>
                    </a:ext>
                  </a:extLst>
                </a:gridCol>
                <a:gridCol w="1266737">
                  <a:extLst>
                    <a:ext uri="{9D8B030D-6E8A-4147-A177-3AD203B41FA5}">
                      <a16:colId xmlns:a16="http://schemas.microsoft.com/office/drawing/2014/main" val="1623697485"/>
                    </a:ext>
                  </a:extLst>
                </a:gridCol>
                <a:gridCol w="1300294">
                  <a:extLst>
                    <a:ext uri="{9D8B030D-6E8A-4147-A177-3AD203B41FA5}">
                      <a16:colId xmlns:a16="http://schemas.microsoft.com/office/drawing/2014/main" val="1030189678"/>
                    </a:ext>
                  </a:extLst>
                </a:gridCol>
                <a:gridCol w="1283516">
                  <a:extLst>
                    <a:ext uri="{9D8B030D-6E8A-4147-A177-3AD203B41FA5}">
                      <a16:colId xmlns:a16="http://schemas.microsoft.com/office/drawing/2014/main" val="1489444207"/>
                    </a:ext>
                  </a:extLst>
                </a:gridCol>
                <a:gridCol w="1266412">
                  <a:extLst>
                    <a:ext uri="{9D8B030D-6E8A-4147-A177-3AD203B41FA5}">
                      <a16:colId xmlns:a16="http://schemas.microsoft.com/office/drawing/2014/main" val="360868617"/>
                    </a:ext>
                  </a:extLst>
                </a:gridCol>
              </a:tblGrid>
              <a:tr h="274320">
                <a:tc>
                  <a:txBody>
                    <a:bodyPr/>
                    <a:lstStyle/>
                    <a:p>
                      <a:r>
                        <a:rPr lang="en-US" sz="1600" dirty="0"/>
                        <a:t>Transfer Rates (d</a:t>
                      </a:r>
                      <a:r>
                        <a:rPr lang="en-US" sz="1600" baseline="30000" dirty="0"/>
                        <a:t>-1</a:t>
                      </a:r>
                      <a:r>
                        <a:rPr lang="en-US" sz="1600" dirty="0"/>
                        <a:t>)</a:t>
                      </a:r>
                    </a:p>
                  </a:txBody>
                  <a:tcPr/>
                </a:tc>
                <a:tc>
                  <a:txBody>
                    <a:bodyPr/>
                    <a:lstStyle/>
                    <a:p>
                      <a:r>
                        <a:rPr lang="en-US" sz="1600" dirty="0"/>
                        <a:t>Weak</a:t>
                      </a:r>
                    </a:p>
                  </a:txBody>
                  <a:tcPr/>
                </a:tc>
                <a:tc>
                  <a:txBody>
                    <a:bodyPr/>
                    <a:lstStyle/>
                    <a:p>
                      <a:r>
                        <a:rPr lang="en-US" sz="1600" dirty="0"/>
                        <a:t>Moderate</a:t>
                      </a:r>
                    </a:p>
                  </a:txBody>
                  <a:tcPr/>
                </a:tc>
                <a:tc>
                  <a:txBody>
                    <a:bodyPr/>
                    <a:lstStyle/>
                    <a:p>
                      <a:r>
                        <a:rPr lang="en-US" sz="1600" dirty="0"/>
                        <a:t>Strong</a:t>
                      </a:r>
                    </a:p>
                  </a:txBody>
                  <a:tcPr/>
                </a:tc>
                <a:tc>
                  <a:txBody>
                    <a:bodyPr/>
                    <a:lstStyle/>
                    <a:p>
                      <a:r>
                        <a:rPr lang="en-US" sz="1600" dirty="0"/>
                        <a:t>Avid</a:t>
                      </a:r>
                    </a:p>
                  </a:txBody>
                  <a:tcPr/>
                </a:tc>
                <a:tc>
                  <a:txBody>
                    <a:bodyPr/>
                    <a:lstStyle/>
                    <a:p>
                      <a:r>
                        <a:rPr lang="en-US" sz="1600" dirty="0"/>
                        <a:t>Colloids</a:t>
                      </a:r>
                    </a:p>
                  </a:txBody>
                  <a:tcPr/>
                </a:tc>
                <a:tc>
                  <a:txBody>
                    <a:bodyPr/>
                    <a:lstStyle/>
                    <a:p>
                      <a:r>
                        <a:rPr lang="en-US" sz="1600" dirty="0"/>
                        <a:t>Particles</a:t>
                      </a:r>
                    </a:p>
                  </a:txBody>
                  <a:tcPr/>
                </a:tc>
                <a:tc>
                  <a:txBody>
                    <a:bodyPr/>
                    <a:lstStyle/>
                    <a:p>
                      <a:r>
                        <a:rPr lang="en-US" sz="1600" dirty="0"/>
                        <a:t>Fragments</a:t>
                      </a:r>
                    </a:p>
                  </a:txBody>
                  <a:tcPr/>
                </a:tc>
                <a:extLst>
                  <a:ext uri="{0D108BD9-81ED-4DB2-BD59-A6C34878D82A}">
                    <a16:rowId xmlns:a16="http://schemas.microsoft.com/office/drawing/2014/main" val="1176452653"/>
                  </a:ext>
                </a:extLst>
              </a:tr>
              <a:tr h="274320">
                <a:tc>
                  <a:txBody>
                    <a:bodyPr/>
                    <a:lstStyle/>
                    <a:p>
                      <a:r>
                        <a:rPr lang="en-US" sz="1600" dirty="0"/>
                        <a:t>Soluble to blood</a:t>
                      </a:r>
                    </a:p>
                  </a:txBody>
                  <a:tcPr/>
                </a:tc>
                <a:tc>
                  <a:txBody>
                    <a:bodyPr/>
                    <a:lstStyle/>
                    <a:p>
                      <a:r>
                        <a:rPr lang="en-US" sz="1600" dirty="0"/>
                        <a:t>45</a:t>
                      </a:r>
                    </a:p>
                  </a:txBody>
                  <a:tcPr/>
                </a:tc>
                <a:tc>
                  <a:txBody>
                    <a:bodyPr/>
                    <a:lstStyle/>
                    <a:p>
                      <a:r>
                        <a:rPr lang="en-US" sz="1600" dirty="0"/>
                        <a:t>45</a:t>
                      </a:r>
                    </a:p>
                  </a:txBody>
                  <a:tcPr/>
                </a:tc>
                <a:tc>
                  <a:txBody>
                    <a:bodyPr/>
                    <a:lstStyle/>
                    <a:p>
                      <a:r>
                        <a:rPr lang="en-US" sz="1600" dirty="0"/>
                        <a:t>0.67</a:t>
                      </a:r>
                    </a:p>
                  </a:txBody>
                  <a:tcPr/>
                </a:tc>
                <a:tc>
                  <a:txBody>
                    <a:bodyPr/>
                    <a:lstStyle/>
                    <a:p>
                      <a:r>
                        <a:rPr lang="en-US" sz="1600" dirty="0"/>
                        <a:t>7.0</a:t>
                      </a:r>
                    </a:p>
                  </a:txBody>
                  <a:tcPr/>
                </a:tc>
                <a:tc>
                  <a:txBody>
                    <a:bodyPr/>
                    <a:lstStyle/>
                    <a:p>
                      <a:r>
                        <a:rPr lang="en-US" sz="1600" dirty="0"/>
                        <a:t>0.5</a:t>
                      </a:r>
                    </a:p>
                  </a:txBody>
                  <a:tcPr/>
                </a:tc>
                <a:tc>
                  <a:txBody>
                    <a:bodyPr/>
                    <a:lstStyle/>
                    <a:p>
                      <a:r>
                        <a:rPr lang="en-US" sz="1600" dirty="0"/>
                        <a:t>100</a:t>
                      </a:r>
                    </a:p>
                  </a:txBody>
                  <a:tcPr/>
                </a:tc>
                <a:tc>
                  <a:txBody>
                    <a:bodyPr/>
                    <a:lstStyle/>
                    <a:p>
                      <a:r>
                        <a:rPr lang="en-US" sz="1600" dirty="0"/>
                        <a:t>-</a:t>
                      </a:r>
                    </a:p>
                  </a:txBody>
                  <a:tcPr/>
                </a:tc>
                <a:extLst>
                  <a:ext uri="{0D108BD9-81ED-4DB2-BD59-A6C34878D82A}">
                    <a16:rowId xmlns:a16="http://schemas.microsoft.com/office/drawing/2014/main" val="234843913"/>
                  </a:ext>
                </a:extLst>
              </a:tr>
              <a:tr h="274320">
                <a:tc>
                  <a:txBody>
                    <a:bodyPr/>
                    <a:lstStyle/>
                    <a:p>
                      <a:r>
                        <a:rPr lang="en-US" sz="1600" dirty="0"/>
                        <a:t>Soluble to CIS</a:t>
                      </a:r>
                    </a:p>
                  </a:txBody>
                  <a:tcPr/>
                </a:tc>
                <a:tc>
                  <a:txBody>
                    <a:bodyPr/>
                    <a:lstStyle/>
                    <a:p>
                      <a:r>
                        <a:rPr lang="en-US" sz="1600" dirty="0"/>
                        <a:t>20</a:t>
                      </a:r>
                    </a:p>
                  </a:txBody>
                  <a:tcPr/>
                </a:tc>
                <a:tc>
                  <a:txBody>
                    <a:bodyPr/>
                    <a:lstStyle/>
                    <a:p>
                      <a:r>
                        <a:rPr lang="en-US" sz="1600" dirty="0"/>
                        <a:t>30</a:t>
                      </a:r>
                    </a:p>
                  </a:txBody>
                  <a:tcPr/>
                </a:tc>
                <a:tc>
                  <a:txBody>
                    <a:bodyPr/>
                    <a:lstStyle/>
                    <a:p>
                      <a:r>
                        <a:rPr lang="en-US" sz="1600" dirty="0"/>
                        <a:t>0.6</a:t>
                      </a:r>
                    </a:p>
                  </a:txBody>
                  <a:tcPr/>
                </a:tc>
                <a:tc>
                  <a:txBody>
                    <a:bodyPr/>
                    <a:lstStyle/>
                    <a:p>
                      <a:r>
                        <a:rPr lang="en-US" sz="1600" dirty="0"/>
                        <a:t>30</a:t>
                      </a:r>
                    </a:p>
                  </a:txBody>
                  <a:tcPr/>
                </a:tc>
                <a:tc>
                  <a:txBody>
                    <a:bodyPr/>
                    <a:lstStyle/>
                    <a:p>
                      <a:r>
                        <a:rPr lang="en-US" sz="1600" dirty="0"/>
                        <a:t>2.5</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1481942795"/>
                  </a:ext>
                </a:extLst>
              </a:tr>
              <a:tr h="274320">
                <a:tc>
                  <a:txBody>
                    <a:bodyPr/>
                    <a:lstStyle/>
                    <a:p>
                      <a:r>
                        <a:rPr lang="en-US" sz="1600" dirty="0"/>
                        <a:t>CIS to soluble</a:t>
                      </a:r>
                    </a:p>
                  </a:txBody>
                  <a:tcPr/>
                </a:tc>
                <a:tc>
                  <a:txBody>
                    <a:bodyPr/>
                    <a:lstStyle/>
                    <a:p>
                      <a:r>
                        <a:rPr lang="en-US" sz="1600" dirty="0"/>
                        <a:t>2.8</a:t>
                      </a:r>
                    </a:p>
                  </a:txBody>
                  <a:tcPr/>
                </a:tc>
                <a:tc>
                  <a:txBody>
                    <a:bodyPr/>
                    <a:lstStyle/>
                    <a:p>
                      <a:r>
                        <a:rPr lang="en-US" sz="1600" dirty="0"/>
                        <a:t>0.4</a:t>
                      </a:r>
                    </a:p>
                  </a:txBody>
                  <a:tcPr/>
                </a:tc>
                <a:tc>
                  <a:txBody>
                    <a:bodyPr/>
                    <a:lstStyle/>
                    <a:p>
                      <a:r>
                        <a:rPr lang="en-US" sz="1600" dirty="0"/>
                        <a:t>0.024</a:t>
                      </a:r>
                    </a:p>
                  </a:txBody>
                  <a:tcPr/>
                </a:tc>
                <a:tc>
                  <a:txBody>
                    <a:bodyPr/>
                    <a:lstStyle/>
                    <a:p>
                      <a:r>
                        <a:rPr lang="en-US" sz="1600" dirty="0"/>
                        <a:t>0.03</a:t>
                      </a:r>
                    </a:p>
                  </a:txBody>
                  <a:tcPr/>
                </a:tc>
                <a:tc>
                  <a:txBody>
                    <a:bodyPr/>
                    <a:lstStyle/>
                    <a:p>
                      <a:r>
                        <a:rPr lang="en-US" sz="1600" dirty="0"/>
                        <a:t>0.025</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3441823632"/>
                  </a:ext>
                </a:extLst>
              </a:tr>
              <a:tr h="274320">
                <a:tc>
                  <a:txBody>
                    <a:bodyPr/>
                    <a:lstStyle/>
                    <a:p>
                      <a:r>
                        <a:rPr lang="en-US" sz="1600" dirty="0"/>
                        <a:t>CIS to PABS</a:t>
                      </a:r>
                    </a:p>
                  </a:txBody>
                  <a:tcPr/>
                </a:tc>
                <a:tc>
                  <a:txBody>
                    <a:bodyPr/>
                    <a:lstStyle/>
                    <a:p>
                      <a:r>
                        <a:rPr lang="en-US" sz="1600" dirty="0"/>
                        <a:t>0.25</a:t>
                      </a:r>
                    </a:p>
                  </a:txBody>
                  <a:tcPr/>
                </a:tc>
                <a:tc>
                  <a:txBody>
                    <a:bodyPr/>
                    <a:lstStyle/>
                    <a:p>
                      <a:r>
                        <a:rPr lang="en-US" sz="1600" dirty="0"/>
                        <a:t>0.065</a:t>
                      </a:r>
                    </a:p>
                  </a:txBody>
                  <a:tcPr/>
                </a:tc>
                <a:tc>
                  <a:txBody>
                    <a:bodyPr/>
                    <a:lstStyle/>
                    <a:p>
                      <a:r>
                        <a:rPr lang="en-US" sz="1600" dirty="0"/>
                        <a:t>0.01</a:t>
                      </a:r>
                    </a:p>
                  </a:txBody>
                  <a:tcPr/>
                </a:tc>
                <a:tc>
                  <a:txBody>
                    <a:bodyPr/>
                    <a:lstStyle/>
                    <a:p>
                      <a:r>
                        <a:rPr lang="en-US" sz="1600" dirty="0"/>
                        <a:t>10</a:t>
                      </a:r>
                    </a:p>
                  </a:txBody>
                  <a:tcPr/>
                </a:tc>
                <a:tc>
                  <a:txBody>
                    <a:bodyPr/>
                    <a:lstStyle/>
                    <a:p>
                      <a:r>
                        <a:rPr lang="en-US" sz="1600" dirty="0"/>
                        <a:t>0.05</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1338142718"/>
                  </a:ext>
                </a:extLst>
              </a:tr>
              <a:tr h="274320">
                <a:tc>
                  <a:txBody>
                    <a:bodyPr/>
                    <a:lstStyle/>
                    <a:p>
                      <a:r>
                        <a:rPr lang="en-US" sz="1600" dirty="0"/>
                        <a:t>CIS to lymph nodes</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0.002</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3052968154"/>
                  </a:ext>
                </a:extLst>
              </a:tr>
              <a:tr h="274320">
                <a:tc>
                  <a:txBody>
                    <a:bodyPr/>
                    <a:lstStyle/>
                    <a:p>
                      <a:r>
                        <a:rPr lang="en-US" sz="1600" dirty="0"/>
                        <a:t>PABS to soluble</a:t>
                      </a:r>
                    </a:p>
                  </a:txBody>
                  <a:tcPr/>
                </a:tc>
                <a:tc>
                  <a:txBody>
                    <a:bodyPr/>
                    <a:lstStyle/>
                    <a:p>
                      <a:r>
                        <a:rPr lang="en-US" sz="1600" dirty="0"/>
                        <a:t>0.08</a:t>
                      </a:r>
                    </a:p>
                  </a:txBody>
                  <a:tcPr/>
                </a:tc>
                <a:tc>
                  <a:txBody>
                    <a:bodyPr/>
                    <a:lstStyle/>
                    <a:p>
                      <a:r>
                        <a:rPr lang="en-US" sz="1600" dirty="0"/>
                        <a:t>0.02</a:t>
                      </a:r>
                    </a:p>
                  </a:txBody>
                  <a:tcPr/>
                </a:tc>
                <a:tc>
                  <a:txBody>
                    <a:bodyPr/>
                    <a:lstStyle/>
                    <a:p>
                      <a:r>
                        <a:rPr lang="en-US" sz="1600" dirty="0"/>
                        <a:t>0.0013</a:t>
                      </a:r>
                    </a:p>
                  </a:txBody>
                  <a:tcPr/>
                </a:tc>
                <a:tc>
                  <a:txBody>
                    <a:bodyPr/>
                    <a:lstStyle/>
                    <a:p>
                      <a:r>
                        <a:rPr lang="en-US" sz="1600" dirty="0"/>
                        <a:t>0.005</a:t>
                      </a:r>
                    </a:p>
                  </a:txBody>
                  <a:tcPr/>
                </a:tc>
                <a:tc>
                  <a:txBody>
                    <a:bodyPr/>
                    <a:lstStyle/>
                    <a:p>
                      <a:r>
                        <a:rPr lang="en-US" sz="1600" dirty="0"/>
                        <a:t>0.0015</a:t>
                      </a:r>
                    </a:p>
                  </a:txBody>
                  <a:tcPr/>
                </a:tc>
                <a:tc>
                  <a:txBody>
                    <a:bodyPr/>
                    <a:lstStyle/>
                    <a:p>
                      <a:r>
                        <a:rPr lang="en-US" sz="1600" dirty="0"/>
                        <a:t>0.0002</a:t>
                      </a:r>
                    </a:p>
                  </a:txBody>
                  <a:tcPr/>
                </a:tc>
                <a:tc>
                  <a:txBody>
                    <a:bodyPr/>
                    <a:lstStyle/>
                    <a:p>
                      <a:r>
                        <a:rPr lang="en-US" sz="1600" dirty="0"/>
                        <a:t>-</a:t>
                      </a:r>
                    </a:p>
                  </a:txBody>
                  <a:tcPr/>
                </a:tc>
                <a:extLst>
                  <a:ext uri="{0D108BD9-81ED-4DB2-BD59-A6C34878D82A}">
                    <a16:rowId xmlns:a16="http://schemas.microsoft.com/office/drawing/2014/main" val="3839982532"/>
                  </a:ext>
                </a:extLst>
              </a:tr>
              <a:tr h="274320">
                <a:tc>
                  <a:txBody>
                    <a:bodyPr/>
                    <a:lstStyle/>
                    <a:p>
                      <a:r>
                        <a:rPr lang="en-US" sz="1600" dirty="0"/>
                        <a:t>PABS to lymph nodes</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0.00002</a:t>
                      </a:r>
                    </a:p>
                  </a:txBody>
                  <a:tcPr/>
                </a:tc>
                <a:tc>
                  <a:txBody>
                    <a:bodyPr/>
                    <a:lstStyle/>
                    <a:p>
                      <a:r>
                        <a:rPr lang="en-US" sz="1600" dirty="0"/>
                        <a:t>0.0004</a:t>
                      </a:r>
                    </a:p>
                  </a:txBody>
                  <a:tcPr/>
                </a:tc>
                <a:tc>
                  <a:txBody>
                    <a:bodyPr/>
                    <a:lstStyle/>
                    <a:p>
                      <a:r>
                        <a:rPr lang="en-US" sz="1600" dirty="0"/>
                        <a:t>0.0036</a:t>
                      </a:r>
                    </a:p>
                  </a:txBody>
                  <a:tcPr/>
                </a:tc>
                <a:tc>
                  <a:txBody>
                    <a:bodyPr/>
                    <a:lstStyle/>
                    <a:p>
                      <a:r>
                        <a:rPr lang="en-US" sz="1600" dirty="0"/>
                        <a:t>0.004</a:t>
                      </a:r>
                    </a:p>
                  </a:txBody>
                  <a:tcPr/>
                </a:tc>
                <a:extLst>
                  <a:ext uri="{0D108BD9-81ED-4DB2-BD59-A6C34878D82A}">
                    <a16:rowId xmlns:a16="http://schemas.microsoft.com/office/drawing/2014/main" val="3224664933"/>
                  </a:ext>
                </a:extLst>
              </a:tr>
              <a:tr h="274320">
                <a:tc>
                  <a:txBody>
                    <a:bodyPr/>
                    <a:lstStyle/>
                    <a:p>
                      <a:r>
                        <a:rPr lang="en-US" sz="1600" dirty="0"/>
                        <a:t>PABS to </a:t>
                      </a:r>
                      <a:r>
                        <a:rPr lang="en-US" sz="1600" dirty="0" err="1"/>
                        <a:t>TPA</a:t>
                      </a:r>
                      <a:endParaRPr lang="en-US" sz="1600" dirty="0"/>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0.04</a:t>
                      </a:r>
                    </a:p>
                  </a:txBody>
                  <a:tcPr/>
                </a:tc>
                <a:tc>
                  <a:txBody>
                    <a:bodyPr/>
                    <a:lstStyle/>
                    <a:p>
                      <a:r>
                        <a:rPr lang="en-US" sz="1600" dirty="0"/>
                        <a:t>0.7</a:t>
                      </a:r>
                    </a:p>
                  </a:txBody>
                  <a:tcPr/>
                </a:tc>
                <a:extLst>
                  <a:ext uri="{0D108BD9-81ED-4DB2-BD59-A6C34878D82A}">
                    <a16:rowId xmlns:a16="http://schemas.microsoft.com/office/drawing/2014/main" val="3502667741"/>
                  </a:ext>
                </a:extLst>
              </a:tr>
              <a:tr h="274320">
                <a:tc>
                  <a:txBody>
                    <a:bodyPr/>
                    <a:lstStyle/>
                    <a:p>
                      <a:r>
                        <a:rPr lang="en-US" sz="1600" dirty="0" err="1"/>
                        <a:t>TPA</a:t>
                      </a:r>
                      <a:r>
                        <a:rPr lang="en-US" sz="1600" dirty="0"/>
                        <a:t> to PABS</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0.0036</a:t>
                      </a:r>
                    </a:p>
                  </a:txBody>
                  <a:tcPr/>
                </a:tc>
                <a:tc>
                  <a:txBody>
                    <a:bodyPr/>
                    <a:lstStyle/>
                    <a:p>
                      <a:r>
                        <a:rPr lang="en-US" sz="1600" dirty="0"/>
                        <a:t>0.0005</a:t>
                      </a:r>
                    </a:p>
                  </a:txBody>
                  <a:tcPr/>
                </a:tc>
                <a:extLst>
                  <a:ext uri="{0D108BD9-81ED-4DB2-BD59-A6C34878D82A}">
                    <a16:rowId xmlns:a16="http://schemas.microsoft.com/office/drawing/2014/main" val="3102716857"/>
                  </a:ext>
                </a:extLst>
              </a:tr>
              <a:tr h="274320">
                <a:tc>
                  <a:txBody>
                    <a:bodyPr/>
                    <a:lstStyle/>
                    <a:p>
                      <a:r>
                        <a:rPr lang="en-US" sz="1600" dirty="0"/>
                        <a:t>Lymph nodes to blood</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0.03</a:t>
                      </a:r>
                    </a:p>
                  </a:txBody>
                  <a:tcPr/>
                </a:tc>
                <a:tc>
                  <a:txBody>
                    <a:bodyPr/>
                    <a:lstStyle/>
                    <a:p>
                      <a:r>
                        <a:rPr lang="en-US" sz="1600" dirty="0"/>
                        <a:t>0.0006</a:t>
                      </a:r>
                    </a:p>
                  </a:txBody>
                  <a:tcPr/>
                </a:tc>
                <a:tc>
                  <a:txBody>
                    <a:bodyPr/>
                    <a:lstStyle/>
                    <a:p>
                      <a:r>
                        <a:rPr lang="en-US" sz="1600" dirty="0"/>
                        <a:t>0.03</a:t>
                      </a:r>
                    </a:p>
                  </a:txBody>
                  <a:tcPr/>
                </a:tc>
                <a:extLst>
                  <a:ext uri="{0D108BD9-81ED-4DB2-BD59-A6C34878D82A}">
                    <a16:rowId xmlns:a16="http://schemas.microsoft.com/office/drawing/2014/main" val="2871631586"/>
                  </a:ext>
                </a:extLst>
              </a:tr>
              <a:tr h="274320">
                <a:tc>
                  <a:txBody>
                    <a:bodyPr/>
                    <a:lstStyle/>
                    <a:p>
                      <a:r>
                        <a:rPr lang="en-US" sz="1600" dirty="0"/>
                        <a:t>Fragment to soluble</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993207789"/>
                  </a:ext>
                </a:extLst>
              </a:tr>
              <a:tr h="274320">
                <a:tc>
                  <a:txBody>
                    <a:bodyPr/>
                    <a:lstStyle/>
                    <a:p>
                      <a:r>
                        <a:rPr lang="en-US" sz="1600" dirty="0"/>
                        <a:t>Fragment to PABS</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0.008</a:t>
                      </a:r>
                    </a:p>
                  </a:txBody>
                  <a:tcPr/>
                </a:tc>
                <a:extLst>
                  <a:ext uri="{0D108BD9-81ED-4DB2-BD59-A6C34878D82A}">
                    <a16:rowId xmlns:a16="http://schemas.microsoft.com/office/drawing/2014/main" val="3703683737"/>
                  </a:ext>
                </a:extLst>
              </a:tr>
            </a:tbl>
          </a:graphicData>
        </a:graphic>
      </p:graphicFrame>
      <p:sp>
        <p:nvSpPr>
          <p:cNvPr id="5" name="Footer Placeholder 4">
            <a:extLst>
              <a:ext uri="{FF2B5EF4-FFF2-40B4-BE49-F238E27FC236}">
                <a16:creationId xmlns:a16="http://schemas.microsoft.com/office/drawing/2014/main" id="{F6C0B29C-6596-4F8F-AEDC-EC3787CFB542}"/>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7E0E52E2-ED8A-4237-A3F5-C4B2183BF3DD}"/>
              </a:ext>
            </a:extLst>
          </p:cNvPr>
          <p:cNvSpPr>
            <a:spLocks noGrp="1"/>
          </p:cNvSpPr>
          <p:nvPr>
            <p:ph type="sldNum" sz="quarter" idx="12"/>
          </p:nvPr>
        </p:nvSpPr>
        <p:spPr/>
        <p:txBody>
          <a:bodyPr/>
          <a:lstStyle/>
          <a:p>
            <a:fld id="{3A98EE3D-8CD1-4C3F-BD1C-C98C9596463C}" type="slidenum">
              <a:rPr lang="en-US" smtClean="0"/>
              <a:t>59</a:t>
            </a:fld>
            <a:endParaRPr lang="en-US" dirty="0"/>
          </a:p>
        </p:txBody>
      </p:sp>
      <p:sp>
        <p:nvSpPr>
          <p:cNvPr id="8" name="TextBox 7">
            <a:extLst>
              <a:ext uri="{FF2B5EF4-FFF2-40B4-BE49-F238E27FC236}">
                <a16:creationId xmlns:a16="http://schemas.microsoft.com/office/drawing/2014/main" id="{04D7FB16-FE66-40E9-BE37-E50E255F26F0}"/>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412445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40A3B-7155-4F48-845B-5A97F69B0725}"/>
              </a:ext>
            </a:extLst>
          </p:cNvPr>
          <p:cNvSpPr>
            <a:spLocks noGrp="1"/>
          </p:cNvSpPr>
          <p:nvPr>
            <p:ph type="title"/>
          </p:nvPr>
        </p:nvSpPr>
        <p:spPr>
          <a:xfrm>
            <a:off x="581192" y="702156"/>
            <a:ext cx="11029616" cy="1639392"/>
          </a:xfrm>
        </p:spPr>
        <p:txBody>
          <a:bodyPr/>
          <a:lstStyle/>
          <a:p>
            <a:r>
              <a:rPr lang="en-US" dirty="0" err="1"/>
              <a:t>Skindose</a:t>
            </a:r>
            <a:br>
              <a:rPr lang="en-US" dirty="0"/>
            </a:br>
            <a:r>
              <a:rPr lang="en-US" cap="none" dirty="0"/>
              <a:t>i.e., Classic </a:t>
            </a:r>
            <a:r>
              <a:rPr lang="en-US" cap="none" dirty="0" err="1"/>
              <a:t>Varskin</a:t>
            </a:r>
            <a:endParaRPr lang="en-US" cap="none" dirty="0"/>
          </a:p>
        </p:txBody>
      </p:sp>
      <p:sp>
        <p:nvSpPr>
          <p:cNvPr id="5" name="Footer Placeholder 4">
            <a:extLst>
              <a:ext uri="{FF2B5EF4-FFF2-40B4-BE49-F238E27FC236}">
                <a16:creationId xmlns:a16="http://schemas.microsoft.com/office/drawing/2014/main" id="{C791E221-4A7C-42C7-8E80-E00A46F6493E}"/>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D231D64D-153B-4C11-A316-E675E19FEA74}"/>
              </a:ext>
            </a:extLst>
          </p:cNvPr>
          <p:cNvSpPr>
            <a:spLocks noGrp="1"/>
          </p:cNvSpPr>
          <p:nvPr>
            <p:ph type="sldNum" sz="quarter" idx="12"/>
          </p:nvPr>
        </p:nvSpPr>
        <p:spPr/>
        <p:txBody>
          <a:bodyPr/>
          <a:lstStyle/>
          <a:p>
            <a:fld id="{3A98EE3D-8CD1-4C3F-BD1C-C98C9596463C}" type="slidenum">
              <a:rPr lang="en-US" smtClean="0"/>
              <a:t>6</a:t>
            </a:fld>
            <a:endParaRPr lang="en-US" dirty="0"/>
          </a:p>
        </p:txBody>
      </p:sp>
      <p:pic>
        <p:nvPicPr>
          <p:cNvPr id="4" name="Picture 3">
            <a:extLst>
              <a:ext uri="{FF2B5EF4-FFF2-40B4-BE49-F238E27FC236}">
                <a16:creationId xmlns:a16="http://schemas.microsoft.com/office/drawing/2014/main" id="{7479F8EE-BB5A-4F9E-B580-609CB8ABDE4A}"/>
              </a:ext>
            </a:extLst>
          </p:cNvPr>
          <p:cNvPicPr>
            <a:picLocks noChangeAspect="1"/>
          </p:cNvPicPr>
          <p:nvPr/>
        </p:nvPicPr>
        <p:blipFill>
          <a:blip r:embed="rId2"/>
          <a:stretch>
            <a:fillRect/>
          </a:stretch>
        </p:blipFill>
        <p:spPr>
          <a:xfrm>
            <a:off x="4608000" y="1187865"/>
            <a:ext cx="6476555" cy="5046292"/>
          </a:xfrm>
          <a:prstGeom prst="rect">
            <a:avLst/>
          </a:prstGeom>
        </p:spPr>
      </p:pic>
      <p:sp>
        <p:nvSpPr>
          <p:cNvPr id="8" name="TextBox 7">
            <a:extLst>
              <a:ext uri="{FF2B5EF4-FFF2-40B4-BE49-F238E27FC236}">
                <a16:creationId xmlns:a16="http://schemas.microsoft.com/office/drawing/2014/main" id="{20A22DC1-1179-4327-853B-AF4682199B4A}"/>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3845077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593B-7C0A-4601-A989-82D69C632599}"/>
              </a:ext>
            </a:extLst>
          </p:cNvPr>
          <p:cNvSpPr>
            <a:spLocks noGrp="1"/>
          </p:cNvSpPr>
          <p:nvPr>
            <p:ph type="title"/>
          </p:nvPr>
        </p:nvSpPr>
        <p:spPr>
          <a:xfrm>
            <a:off x="581192" y="702156"/>
            <a:ext cx="11029616" cy="984031"/>
          </a:xfrm>
        </p:spPr>
        <p:txBody>
          <a:bodyPr/>
          <a:lstStyle/>
          <a:p>
            <a:r>
              <a:rPr lang="en-US" dirty="0"/>
              <a:t>Wound dose coefficients for systemic uptake</a:t>
            </a:r>
          </a:p>
        </p:txBody>
      </p:sp>
      <p:sp>
        <p:nvSpPr>
          <p:cNvPr id="3" name="Content Placeholder 2">
            <a:extLst>
              <a:ext uri="{FF2B5EF4-FFF2-40B4-BE49-F238E27FC236}">
                <a16:creationId xmlns:a16="http://schemas.microsoft.com/office/drawing/2014/main" id="{AC9533EF-ADCC-4DE3-B4C0-E78E4F7771EA}"/>
              </a:ext>
            </a:extLst>
          </p:cNvPr>
          <p:cNvSpPr>
            <a:spLocks noGrp="1"/>
          </p:cNvSpPr>
          <p:nvPr>
            <p:ph idx="1"/>
          </p:nvPr>
        </p:nvSpPr>
        <p:spPr>
          <a:xfrm>
            <a:off x="581193" y="1808253"/>
            <a:ext cx="10627913" cy="4566124"/>
          </a:xfrm>
        </p:spPr>
        <p:txBody>
          <a:bodyPr>
            <a:normAutofit/>
          </a:bodyPr>
          <a:lstStyle/>
          <a:p>
            <a:r>
              <a:rPr lang="en-US" sz="2000" dirty="0"/>
              <a:t>For 38 radionuclides, Toohey et al. (2014)</a:t>
            </a:r>
            <a:r>
              <a:rPr lang="en-US" sz="2000" dirty="0">
                <a:solidFill>
                  <a:srgbClr val="DC4405"/>
                </a:solidFill>
              </a:rPr>
              <a:t>*</a:t>
            </a:r>
            <a:r>
              <a:rPr lang="en-US" sz="2000" dirty="0"/>
              <a:t> contains tables of:</a:t>
            </a:r>
          </a:p>
          <a:p>
            <a:pPr lvl="1"/>
            <a:r>
              <a:rPr lang="en-US" sz="1800" dirty="0"/>
              <a:t>compartment transfer rates by retention class</a:t>
            </a:r>
          </a:p>
          <a:p>
            <a:pPr lvl="1"/>
            <a:r>
              <a:rPr lang="en-US" sz="1800" dirty="0"/>
              <a:t>CODE coefficients by retention class</a:t>
            </a:r>
          </a:p>
          <a:p>
            <a:pPr lvl="1"/>
            <a:r>
              <a:rPr lang="en-US" sz="1800" dirty="0"/>
              <a:t>CEDE coefficients by retention class</a:t>
            </a:r>
          </a:p>
          <a:p>
            <a:pPr lvl="1"/>
            <a:r>
              <a:rPr lang="en-US" sz="1800" dirty="0"/>
              <a:t>and derived regulatory guides and clinical decision guides for a subset of radionuclides</a:t>
            </a:r>
          </a:p>
          <a:p>
            <a:r>
              <a:rPr lang="en-US" sz="2000" dirty="0"/>
              <a:t>For example, each nuclide (</a:t>
            </a:r>
            <a:r>
              <a:rPr lang="en-US" sz="2000" baseline="30000" dirty="0"/>
              <a:t>241</a:t>
            </a:r>
            <a:r>
              <a:rPr lang="en-US" sz="2000" dirty="0"/>
              <a:t>Am in this case) has 7 effective dose coefficients [x10</a:t>
            </a:r>
            <a:r>
              <a:rPr lang="en-US" sz="2000" baseline="30000" dirty="0"/>
              <a:t>-4</a:t>
            </a:r>
            <a:r>
              <a:rPr lang="en-US" sz="2000" dirty="0"/>
              <a:t> </a:t>
            </a:r>
            <a:r>
              <a:rPr lang="en-US" sz="2000" dirty="0" err="1"/>
              <a:t>Sv</a:t>
            </a:r>
            <a:r>
              <a:rPr lang="en-US" sz="2000" dirty="0"/>
              <a:t>/Bq]:</a:t>
            </a:r>
          </a:p>
          <a:p>
            <a:pPr lvl="1" defTabSz="458788">
              <a:tabLst>
                <a:tab pos="2055813" algn="ctr"/>
                <a:tab pos="3657600" algn="ctr"/>
                <a:tab pos="5259388" algn="ctr"/>
                <a:tab pos="6862763" algn="ctr"/>
              </a:tabLst>
            </a:pPr>
            <a:r>
              <a:rPr lang="en-US" sz="1800" dirty="0">
                <a:solidFill>
                  <a:srgbClr val="DC4405"/>
                </a:solidFill>
              </a:rPr>
              <a:t>Soluble</a:t>
            </a:r>
            <a:r>
              <a:rPr lang="en-US" sz="1800" dirty="0">
                <a:solidFill>
                  <a:srgbClr val="FF0000"/>
                </a:solidFill>
              </a:rPr>
              <a:t>            </a:t>
            </a:r>
            <a:r>
              <a:rPr lang="en-US" sz="1800" dirty="0">
                <a:solidFill>
                  <a:schemeClr val="tx1"/>
                </a:solidFill>
              </a:rPr>
              <a:t>3.97</a:t>
            </a:r>
            <a:r>
              <a:rPr lang="en-US" sz="1800" dirty="0"/>
              <a:t> (weak)       3.96 (moderate)      3.91 (strong)	       3.79 (avid)</a:t>
            </a:r>
          </a:p>
          <a:p>
            <a:pPr lvl="1" defTabSz="458788">
              <a:tabLst>
                <a:tab pos="2055813" algn="ctr"/>
                <a:tab pos="3657600" algn="ctr"/>
                <a:tab pos="5259388" algn="ctr"/>
                <a:tab pos="6862763" algn="ctr"/>
              </a:tabLst>
            </a:pPr>
            <a:r>
              <a:rPr lang="en-US" sz="1800" dirty="0">
                <a:solidFill>
                  <a:srgbClr val="DC4405"/>
                </a:solidFill>
              </a:rPr>
              <a:t>Insoluble</a:t>
            </a:r>
            <a:r>
              <a:rPr lang="en-US" sz="1800" dirty="0">
                <a:solidFill>
                  <a:srgbClr val="FF0000"/>
                </a:solidFill>
              </a:rPr>
              <a:t>	         </a:t>
            </a:r>
            <a:r>
              <a:rPr lang="en-US" sz="1800" dirty="0"/>
              <a:t>3.80 (colloid)     2.23 (particle)	         0.141 (fragment)</a:t>
            </a:r>
          </a:p>
          <a:p>
            <a:pPr marL="0" indent="0">
              <a:buNone/>
            </a:pPr>
            <a:endParaRPr lang="en-US" sz="1100" dirty="0">
              <a:solidFill>
                <a:srgbClr val="DC4405"/>
              </a:solidFill>
            </a:endParaRPr>
          </a:p>
          <a:p>
            <a:pPr marL="0" indent="0">
              <a:buNone/>
            </a:pPr>
            <a:r>
              <a:rPr lang="en-US" sz="1100" dirty="0">
                <a:solidFill>
                  <a:srgbClr val="DC4405"/>
                </a:solidFill>
              </a:rPr>
              <a:t>*</a:t>
            </a:r>
            <a:r>
              <a:rPr lang="en-US" sz="1100" dirty="0"/>
              <a:t>Toohey, </a:t>
            </a:r>
            <a:r>
              <a:rPr lang="en-US" sz="1100" dirty="0" err="1"/>
              <a:t>R.E</a:t>
            </a:r>
            <a:r>
              <a:rPr lang="en-US" sz="1100" dirty="0"/>
              <a:t>; </a:t>
            </a:r>
            <a:r>
              <a:rPr lang="en-US" sz="1100" dirty="0" err="1"/>
              <a:t>Bertelli</a:t>
            </a:r>
            <a:r>
              <a:rPr lang="en-US" sz="1100" dirty="0"/>
              <a:t>, L.; Sugarman, S.L.; Wiley, A.L.; Christensen, D.M. Dose coefficients for intakes of radionuclides via contaminated wounds. </a:t>
            </a:r>
            <a:r>
              <a:rPr lang="en-US" sz="1100" i="1" dirty="0"/>
              <a:t>Oak Ridge Institute for Science and Education</a:t>
            </a:r>
            <a:r>
              <a:rPr lang="en-US" sz="1100" dirty="0"/>
              <a:t>. US DOE Contract No. DE-AC05-06OR23100. Oak Ridge, TN; Ver. 2, August 2014.</a:t>
            </a:r>
          </a:p>
        </p:txBody>
      </p:sp>
      <p:sp>
        <p:nvSpPr>
          <p:cNvPr id="5" name="Footer Placeholder 4">
            <a:extLst>
              <a:ext uri="{FF2B5EF4-FFF2-40B4-BE49-F238E27FC236}">
                <a16:creationId xmlns:a16="http://schemas.microsoft.com/office/drawing/2014/main" id="{8089F64F-5B24-4FCB-BB32-DCB62B020E90}"/>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A7AC6AA4-0809-4EB1-88FF-DEB5C742AD75}"/>
              </a:ext>
            </a:extLst>
          </p:cNvPr>
          <p:cNvSpPr>
            <a:spLocks noGrp="1"/>
          </p:cNvSpPr>
          <p:nvPr>
            <p:ph type="sldNum" sz="quarter" idx="12"/>
          </p:nvPr>
        </p:nvSpPr>
        <p:spPr/>
        <p:txBody>
          <a:bodyPr/>
          <a:lstStyle/>
          <a:p>
            <a:fld id="{3A98EE3D-8CD1-4C3F-BD1C-C98C9596463C}" type="slidenum">
              <a:rPr lang="en-US" smtClean="0"/>
              <a:t>60</a:t>
            </a:fld>
            <a:endParaRPr lang="en-US" dirty="0"/>
          </a:p>
        </p:txBody>
      </p:sp>
      <p:sp>
        <p:nvSpPr>
          <p:cNvPr id="7" name="TextBox 6">
            <a:extLst>
              <a:ext uri="{FF2B5EF4-FFF2-40B4-BE49-F238E27FC236}">
                <a16:creationId xmlns:a16="http://schemas.microsoft.com/office/drawing/2014/main" id="{831DCFF4-24DB-415C-9DF5-E98E4CB16BB3}"/>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1478795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3A8A-3BB9-4C20-967B-F56D1AD67672}"/>
              </a:ext>
            </a:extLst>
          </p:cNvPr>
          <p:cNvSpPr>
            <a:spLocks noGrp="1"/>
          </p:cNvSpPr>
          <p:nvPr>
            <p:ph type="title"/>
          </p:nvPr>
        </p:nvSpPr>
        <p:spPr/>
        <p:txBody>
          <a:bodyPr/>
          <a:lstStyle/>
          <a:p>
            <a:r>
              <a:rPr lang="en-US" dirty="0"/>
              <a:t>capabilities and limitations</a:t>
            </a:r>
          </a:p>
        </p:txBody>
      </p:sp>
      <p:sp>
        <p:nvSpPr>
          <p:cNvPr id="3" name="Content Placeholder 2">
            <a:extLst>
              <a:ext uri="{FF2B5EF4-FFF2-40B4-BE49-F238E27FC236}">
                <a16:creationId xmlns:a16="http://schemas.microsoft.com/office/drawing/2014/main" id="{6F117E1A-C15F-4807-97D7-8AE900F2C21E}"/>
              </a:ext>
            </a:extLst>
          </p:cNvPr>
          <p:cNvSpPr>
            <a:spLocks noGrp="1"/>
          </p:cNvSpPr>
          <p:nvPr>
            <p:ph idx="1"/>
          </p:nvPr>
        </p:nvSpPr>
        <p:spPr>
          <a:xfrm>
            <a:off x="581192" y="2340864"/>
            <a:ext cx="11029615" cy="3419001"/>
          </a:xfrm>
        </p:spPr>
        <p:txBody>
          <a:bodyPr anchor="t">
            <a:normAutofit/>
          </a:bodyPr>
          <a:lstStyle/>
          <a:p>
            <a:r>
              <a:rPr lang="en-US" sz="2000" dirty="0"/>
              <a:t>Considers all radionuclides in ICRP 38 and 107</a:t>
            </a:r>
          </a:p>
          <a:p>
            <a:r>
              <a:rPr lang="en-US" sz="2000" dirty="0"/>
              <a:t>Geometry limited to point source (hot particle) and line source (uniform contamination)</a:t>
            </a:r>
          </a:p>
          <a:p>
            <a:r>
              <a:rPr lang="en-US" sz="2000" dirty="0"/>
              <a:t>7 wound retention classes (plus custom biological half-life)</a:t>
            </a:r>
          </a:p>
          <a:p>
            <a:r>
              <a:rPr lang="en-US" sz="2000" dirty="0"/>
              <a:t>User defined abrasion depth, injury penetration depth, and shallow dose depth</a:t>
            </a:r>
          </a:p>
          <a:p>
            <a:r>
              <a:rPr lang="en-US" sz="2000" dirty="0"/>
              <a:t>Separate outputs for </a:t>
            </a:r>
            <a:r>
              <a:rPr lang="en-US" sz="2000" dirty="0" err="1"/>
              <a:t>SDE</a:t>
            </a:r>
            <a:r>
              <a:rPr lang="en-US" sz="2000" dirty="0"/>
              <a:t>, local DE, and systemic CEDE</a:t>
            </a:r>
          </a:p>
          <a:p>
            <a:r>
              <a:rPr lang="en-US" sz="2000" dirty="0"/>
              <a:t>Systemic dose is limited (at the moment) to select radionuclides with available dose coefficients</a:t>
            </a:r>
          </a:p>
        </p:txBody>
      </p:sp>
      <p:sp>
        <p:nvSpPr>
          <p:cNvPr id="5" name="Footer Placeholder 4">
            <a:extLst>
              <a:ext uri="{FF2B5EF4-FFF2-40B4-BE49-F238E27FC236}">
                <a16:creationId xmlns:a16="http://schemas.microsoft.com/office/drawing/2014/main" id="{12F5D232-0D16-41E6-AD6B-B2AD6758EE5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6578ADD-471F-4A3E-A827-6B82F2EA4E98}"/>
              </a:ext>
            </a:extLst>
          </p:cNvPr>
          <p:cNvSpPr>
            <a:spLocks noGrp="1"/>
          </p:cNvSpPr>
          <p:nvPr>
            <p:ph type="sldNum" sz="quarter" idx="12"/>
          </p:nvPr>
        </p:nvSpPr>
        <p:spPr/>
        <p:txBody>
          <a:bodyPr/>
          <a:lstStyle/>
          <a:p>
            <a:fld id="{3A98EE3D-8CD1-4C3F-BD1C-C98C9596463C}" type="slidenum">
              <a:rPr lang="en-US" smtClean="0"/>
              <a:t>61</a:t>
            </a:fld>
            <a:endParaRPr lang="en-US" dirty="0"/>
          </a:p>
        </p:txBody>
      </p:sp>
      <p:sp>
        <p:nvSpPr>
          <p:cNvPr id="7" name="TextBox 6">
            <a:extLst>
              <a:ext uri="{FF2B5EF4-FFF2-40B4-BE49-F238E27FC236}">
                <a16:creationId xmlns:a16="http://schemas.microsoft.com/office/drawing/2014/main" id="{E3B8EE39-1C87-4F5E-BD5C-A45AF9123DCF}"/>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123474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D53-22D9-4E05-BF1E-DCE93B183C1E}"/>
              </a:ext>
            </a:extLst>
          </p:cNvPr>
          <p:cNvSpPr>
            <a:spLocks noGrp="1"/>
          </p:cNvSpPr>
          <p:nvPr>
            <p:ph type="title"/>
          </p:nvPr>
        </p:nvSpPr>
        <p:spPr/>
        <p:txBody>
          <a:bodyPr/>
          <a:lstStyle/>
          <a:p>
            <a:r>
              <a:rPr lang="en-US" dirty="0"/>
              <a:t>Example 1:  Embedded cobalt-60</a:t>
            </a:r>
          </a:p>
        </p:txBody>
      </p:sp>
      <p:sp>
        <p:nvSpPr>
          <p:cNvPr id="3" name="Content Placeholder 2">
            <a:extLst>
              <a:ext uri="{FF2B5EF4-FFF2-40B4-BE49-F238E27FC236}">
                <a16:creationId xmlns:a16="http://schemas.microsoft.com/office/drawing/2014/main" id="{FD481C3A-1C31-4127-BC44-AA63F3A81F32}"/>
              </a:ext>
            </a:extLst>
          </p:cNvPr>
          <p:cNvSpPr>
            <a:spLocks noGrp="1"/>
          </p:cNvSpPr>
          <p:nvPr>
            <p:ph idx="1"/>
          </p:nvPr>
        </p:nvSpPr>
        <p:spPr/>
        <p:txBody>
          <a:bodyPr anchor="t">
            <a:normAutofit/>
          </a:bodyPr>
          <a:lstStyle/>
          <a:p>
            <a:r>
              <a:rPr lang="en-US" sz="2000" dirty="0"/>
              <a:t>Assume a 1 </a:t>
            </a:r>
            <a:r>
              <a:rPr lang="en-US" sz="2000" dirty="0" err="1"/>
              <a:t>kBq</a:t>
            </a:r>
            <a:r>
              <a:rPr lang="en-US" sz="2000" dirty="0"/>
              <a:t> Co-60 (ICRP 107) </a:t>
            </a:r>
            <a:r>
              <a:rPr lang="en-US" sz="2000" u="sng" dirty="0"/>
              <a:t>point</a:t>
            </a:r>
            <a:r>
              <a:rPr lang="en-US" sz="2000" dirty="0"/>
              <a:t> source</a:t>
            </a:r>
          </a:p>
          <a:p>
            <a:r>
              <a:rPr lang="en-US" sz="2000" dirty="0"/>
              <a:t>5 mm injury depth</a:t>
            </a:r>
          </a:p>
          <a:p>
            <a:r>
              <a:rPr lang="en-US" sz="2000" dirty="0"/>
              <a:t>1 mm abrasion depth</a:t>
            </a:r>
          </a:p>
          <a:p>
            <a:r>
              <a:rPr lang="en-US" sz="2000" dirty="0"/>
              <a:t>Examine “colloid”, “particle” and “fragment” retention classes</a:t>
            </a:r>
          </a:p>
          <a:p>
            <a:r>
              <a:rPr lang="en-US" sz="2000" dirty="0" err="1"/>
              <a:t>SDE</a:t>
            </a:r>
            <a:r>
              <a:rPr lang="en-US" sz="2000" dirty="0"/>
              <a:t> to a 10 cm</a:t>
            </a:r>
            <a:r>
              <a:rPr lang="en-US" sz="2000" baseline="30000" dirty="0"/>
              <a:t>2</a:t>
            </a:r>
            <a:r>
              <a:rPr lang="en-US" sz="2000" dirty="0"/>
              <a:t> averaging area at a depth of 7 mg cm</a:t>
            </a:r>
            <a:r>
              <a:rPr lang="en-US" sz="2000" baseline="30000" dirty="0"/>
              <a:t>-2</a:t>
            </a:r>
          </a:p>
          <a:p>
            <a:r>
              <a:rPr lang="en-US" sz="2000" dirty="0"/>
              <a:t>Local DE to a 1 cm</a:t>
            </a:r>
            <a:r>
              <a:rPr lang="en-US" sz="2000" baseline="30000" dirty="0"/>
              <a:t>3</a:t>
            </a:r>
            <a:r>
              <a:rPr lang="en-US" sz="2000" dirty="0"/>
              <a:t> sphere around the point source</a:t>
            </a:r>
          </a:p>
          <a:p>
            <a:r>
              <a:rPr lang="en-US" sz="2000" dirty="0"/>
              <a:t>System CEDE</a:t>
            </a:r>
          </a:p>
        </p:txBody>
      </p:sp>
      <p:sp>
        <p:nvSpPr>
          <p:cNvPr id="5" name="Footer Placeholder 4">
            <a:extLst>
              <a:ext uri="{FF2B5EF4-FFF2-40B4-BE49-F238E27FC236}">
                <a16:creationId xmlns:a16="http://schemas.microsoft.com/office/drawing/2014/main" id="{EAACB0C1-FE65-456D-B3B6-EC2E219F58BE}"/>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C24CF410-6E62-411B-9E77-3EBDF7094C66}"/>
              </a:ext>
            </a:extLst>
          </p:cNvPr>
          <p:cNvSpPr>
            <a:spLocks noGrp="1"/>
          </p:cNvSpPr>
          <p:nvPr>
            <p:ph type="sldNum" sz="quarter" idx="12"/>
          </p:nvPr>
        </p:nvSpPr>
        <p:spPr/>
        <p:txBody>
          <a:bodyPr/>
          <a:lstStyle/>
          <a:p>
            <a:fld id="{3A98EE3D-8CD1-4C3F-BD1C-C98C9596463C}" type="slidenum">
              <a:rPr lang="en-US" smtClean="0"/>
              <a:t>62</a:t>
            </a:fld>
            <a:endParaRPr lang="en-US" dirty="0"/>
          </a:p>
        </p:txBody>
      </p:sp>
      <p:sp>
        <p:nvSpPr>
          <p:cNvPr id="7" name="TextBox 6">
            <a:extLst>
              <a:ext uri="{FF2B5EF4-FFF2-40B4-BE49-F238E27FC236}">
                <a16:creationId xmlns:a16="http://schemas.microsoft.com/office/drawing/2014/main" id="{6AD326DD-4DE7-4E08-8A79-AB58E253AD35}"/>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2410127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B69CF5-5274-4E33-BC25-BB55B4DCA28E}"/>
              </a:ext>
            </a:extLst>
          </p:cNvPr>
          <p:cNvPicPr>
            <a:picLocks noChangeAspect="1"/>
          </p:cNvPicPr>
          <p:nvPr/>
        </p:nvPicPr>
        <p:blipFill>
          <a:blip r:embed="rId2"/>
          <a:stretch>
            <a:fillRect/>
          </a:stretch>
        </p:blipFill>
        <p:spPr>
          <a:xfrm>
            <a:off x="333285" y="983367"/>
            <a:ext cx="6651269" cy="5182423"/>
          </a:xfrm>
          <a:prstGeom prst="rect">
            <a:avLst/>
          </a:prstGeom>
        </p:spPr>
      </p:pic>
      <p:sp>
        <p:nvSpPr>
          <p:cNvPr id="20" name="Oval 19">
            <a:extLst>
              <a:ext uri="{FF2B5EF4-FFF2-40B4-BE49-F238E27FC236}">
                <a16:creationId xmlns:a16="http://schemas.microsoft.com/office/drawing/2014/main" id="{15D43CA4-F7B2-48A5-83FF-CFEC6F86E67F}"/>
              </a:ext>
            </a:extLst>
          </p:cNvPr>
          <p:cNvSpPr/>
          <p:nvPr/>
        </p:nvSpPr>
        <p:spPr>
          <a:xfrm>
            <a:off x="4419112" y="4559210"/>
            <a:ext cx="947647" cy="36512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2F5D232-0D16-41E6-AD6B-B2AD6758EE50}"/>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6578ADD-471F-4A3E-A827-6B82F2EA4E98}"/>
              </a:ext>
            </a:extLst>
          </p:cNvPr>
          <p:cNvSpPr>
            <a:spLocks noGrp="1"/>
          </p:cNvSpPr>
          <p:nvPr>
            <p:ph type="sldNum" sz="quarter" idx="12"/>
          </p:nvPr>
        </p:nvSpPr>
        <p:spPr/>
        <p:txBody>
          <a:bodyPr/>
          <a:lstStyle/>
          <a:p>
            <a:fld id="{3A98EE3D-8CD1-4C3F-BD1C-C98C9596463C}" type="slidenum">
              <a:rPr lang="en-US" smtClean="0"/>
              <a:t>63</a:t>
            </a:fld>
            <a:endParaRPr lang="en-US" dirty="0"/>
          </a:p>
        </p:txBody>
      </p:sp>
      <p:pic>
        <p:nvPicPr>
          <p:cNvPr id="8" name="Picture 7">
            <a:extLst>
              <a:ext uri="{FF2B5EF4-FFF2-40B4-BE49-F238E27FC236}">
                <a16:creationId xmlns:a16="http://schemas.microsoft.com/office/drawing/2014/main" id="{C183F869-0B40-4BDE-8782-576D9E648B13}"/>
              </a:ext>
            </a:extLst>
          </p:cNvPr>
          <p:cNvPicPr>
            <a:picLocks noChangeAspect="1"/>
          </p:cNvPicPr>
          <p:nvPr/>
        </p:nvPicPr>
        <p:blipFill>
          <a:blip r:embed="rId3"/>
          <a:stretch>
            <a:fillRect/>
          </a:stretch>
        </p:blipFill>
        <p:spPr>
          <a:xfrm>
            <a:off x="1567300" y="983367"/>
            <a:ext cx="6651270" cy="5182423"/>
          </a:xfrm>
          <a:prstGeom prst="rect">
            <a:avLst/>
          </a:prstGeom>
        </p:spPr>
      </p:pic>
      <p:sp>
        <p:nvSpPr>
          <p:cNvPr id="12" name="Oval 11">
            <a:extLst>
              <a:ext uri="{FF2B5EF4-FFF2-40B4-BE49-F238E27FC236}">
                <a16:creationId xmlns:a16="http://schemas.microsoft.com/office/drawing/2014/main" id="{EF109CA8-34BF-43E5-B955-B824A55809B6}"/>
              </a:ext>
            </a:extLst>
          </p:cNvPr>
          <p:cNvSpPr/>
          <p:nvPr/>
        </p:nvSpPr>
        <p:spPr>
          <a:xfrm>
            <a:off x="6510730" y="4559210"/>
            <a:ext cx="947647" cy="36512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B53C04-71A7-4564-B3CE-0A34B294532E}"/>
              </a:ext>
            </a:extLst>
          </p:cNvPr>
          <p:cNvPicPr>
            <a:picLocks noChangeAspect="1"/>
          </p:cNvPicPr>
          <p:nvPr/>
        </p:nvPicPr>
        <p:blipFill>
          <a:blip r:embed="rId4"/>
          <a:stretch>
            <a:fillRect/>
          </a:stretch>
        </p:blipFill>
        <p:spPr>
          <a:xfrm>
            <a:off x="3022257" y="983367"/>
            <a:ext cx="6651270" cy="5182424"/>
          </a:xfrm>
          <a:prstGeom prst="rect">
            <a:avLst/>
          </a:prstGeom>
        </p:spPr>
      </p:pic>
      <p:sp>
        <p:nvSpPr>
          <p:cNvPr id="11" name="TextBox 10">
            <a:extLst>
              <a:ext uri="{FF2B5EF4-FFF2-40B4-BE49-F238E27FC236}">
                <a16:creationId xmlns:a16="http://schemas.microsoft.com/office/drawing/2014/main" id="{08DD6E22-8CC8-43A9-A597-E3DDFED264A7}"/>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56798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35FE-40F7-40FB-88F7-E4BAB4376635}"/>
              </a:ext>
            </a:extLst>
          </p:cNvPr>
          <p:cNvSpPr>
            <a:spLocks noGrp="1"/>
          </p:cNvSpPr>
          <p:nvPr>
            <p:ph type="title"/>
          </p:nvPr>
        </p:nvSpPr>
        <p:spPr/>
        <p:txBody>
          <a:bodyPr/>
          <a:lstStyle/>
          <a:p>
            <a:r>
              <a:rPr lang="en-US" dirty="0"/>
              <a:t>Cobalt-60 wound dosimetry for 3 retention classes</a:t>
            </a:r>
          </a:p>
        </p:txBody>
      </p:sp>
      <p:sp>
        <p:nvSpPr>
          <p:cNvPr id="5" name="Footer Placeholder 4">
            <a:extLst>
              <a:ext uri="{FF2B5EF4-FFF2-40B4-BE49-F238E27FC236}">
                <a16:creationId xmlns:a16="http://schemas.microsoft.com/office/drawing/2014/main" id="{265D351A-3AB6-420A-AE42-8C2DBDE7D20A}"/>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E749BFF5-D1E7-4C8D-B6DD-B87344CBDA55}"/>
              </a:ext>
            </a:extLst>
          </p:cNvPr>
          <p:cNvSpPr>
            <a:spLocks noGrp="1"/>
          </p:cNvSpPr>
          <p:nvPr>
            <p:ph type="sldNum" sz="quarter" idx="12"/>
          </p:nvPr>
        </p:nvSpPr>
        <p:spPr/>
        <p:txBody>
          <a:bodyPr/>
          <a:lstStyle/>
          <a:p>
            <a:fld id="{3A98EE3D-8CD1-4C3F-BD1C-C98C9596463C}" type="slidenum">
              <a:rPr lang="en-US" smtClean="0"/>
              <a:t>64</a:t>
            </a:fld>
            <a:endParaRPr lang="en-US" dirty="0"/>
          </a:p>
        </p:txBody>
      </p:sp>
      <p:graphicFrame>
        <p:nvGraphicFramePr>
          <p:cNvPr id="7" name="Table 7">
            <a:extLst>
              <a:ext uri="{FF2B5EF4-FFF2-40B4-BE49-F238E27FC236}">
                <a16:creationId xmlns:a16="http://schemas.microsoft.com/office/drawing/2014/main" id="{0C379277-1A57-490A-B909-E459BFCC35FB}"/>
              </a:ext>
            </a:extLst>
          </p:cNvPr>
          <p:cNvGraphicFramePr>
            <a:graphicFrameLocks/>
          </p:cNvGraphicFramePr>
          <p:nvPr/>
        </p:nvGraphicFramePr>
        <p:xfrm>
          <a:off x="2378579" y="2720141"/>
          <a:ext cx="7434841" cy="1828800"/>
        </p:xfrm>
        <a:graphic>
          <a:graphicData uri="http://schemas.openxmlformats.org/drawingml/2006/table">
            <a:tbl>
              <a:tblPr firstRow="1" bandRow="1">
                <a:tableStyleId>{5C22544A-7EE6-4342-B048-85BDC9FD1C3A}</a:tableStyleId>
              </a:tblPr>
              <a:tblGrid>
                <a:gridCol w="1170773">
                  <a:extLst>
                    <a:ext uri="{9D8B030D-6E8A-4147-A177-3AD203B41FA5}">
                      <a16:colId xmlns:a16="http://schemas.microsoft.com/office/drawing/2014/main" val="2270108498"/>
                    </a:ext>
                  </a:extLst>
                </a:gridCol>
                <a:gridCol w="1204957">
                  <a:extLst>
                    <a:ext uri="{9D8B030D-6E8A-4147-A177-3AD203B41FA5}">
                      <a16:colId xmlns:a16="http://schemas.microsoft.com/office/drawing/2014/main" val="87592987"/>
                    </a:ext>
                  </a:extLst>
                </a:gridCol>
                <a:gridCol w="1187866">
                  <a:extLst>
                    <a:ext uri="{9D8B030D-6E8A-4147-A177-3AD203B41FA5}">
                      <a16:colId xmlns:a16="http://schemas.microsoft.com/office/drawing/2014/main" val="2048131267"/>
                    </a:ext>
                  </a:extLst>
                </a:gridCol>
                <a:gridCol w="1281869">
                  <a:extLst>
                    <a:ext uri="{9D8B030D-6E8A-4147-A177-3AD203B41FA5}">
                      <a16:colId xmlns:a16="http://schemas.microsoft.com/office/drawing/2014/main" val="2836089132"/>
                    </a:ext>
                  </a:extLst>
                </a:gridCol>
                <a:gridCol w="1281869">
                  <a:extLst>
                    <a:ext uri="{9D8B030D-6E8A-4147-A177-3AD203B41FA5}">
                      <a16:colId xmlns:a16="http://schemas.microsoft.com/office/drawing/2014/main" val="3005982060"/>
                    </a:ext>
                  </a:extLst>
                </a:gridCol>
                <a:gridCol w="1307507">
                  <a:extLst>
                    <a:ext uri="{9D8B030D-6E8A-4147-A177-3AD203B41FA5}">
                      <a16:colId xmlns:a16="http://schemas.microsoft.com/office/drawing/2014/main" val="1826466005"/>
                    </a:ext>
                  </a:extLst>
                </a:gridCol>
              </a:tblGrid>
              <a:tr h="274320">
                <a:tc>
                  <a:txBody>
                    <a:bodyPr/>
                    <a:lstStyle/>
                    <a:p>
                      <a:endParaRPr lang="en-US" sz="1600" dirty="0"/>
                    </a:p>
                    <a:p>
                      <a:r>
                        <a:rPr lang="en-US" sz="1600" dirty="0"/>
                        <a:t>Retention</a:t>
                      </a:r>
                    </a:p>
                    <a:p>
                      <a:r>
                        <a:rPr lang="en-US" sz="1600" dirty="0"/>
                        <a:t>Class</a:t>
                      </a:r>
                    </a:p>
                  </a:txBody>
                  <a:tcPr/>
                </a:tc>
                <a:tc>
                  <a:txBody>
                    <a:bodyPr/>
                    <a:lstStyle/>
                    <a:p>
                      <a:r>
                        <a:rPr lang="en-US" sz="1600" dirty="0"/>
                        <a:t>Shallow Electron</a:t>
                      </a:r>
                    </a:p>
                    <a:p>
                      <a:r>
                        <a:rPr lang="en-US" sz="1600" dirty="0"/>
                        <a:t>Dose (mSv)</a:t>
                      </a:r>
                    </a:p>
                  </a:txBody>
                  <a:tcPr/>
                </a:tc>
                <a:tc>
                  <a:txBody>
                    <a:bodyPr/>
                    <a:lstStyle/>
                    <a:p>
                      <a:r>
                        <a:rPr lang="en-US" sz="1600" dirty="0"/>
                        <a:t>Shallow Photon</a:t>
                      </a:r>
                    </a:p>
                    <a:p>
                      <a:r>
                        <a:rPr lang="en-US" sz="1600" dirty="0"/>
                        <a:t>Dose (mSv)</a:t>
                      </a:r>
                    </a:p>
                  </a:txBody>
                  <a:tcPr/>
                </a:tc>
                <a:tc>
                  <a:txBody>
                    <a:bodyPr/>
                    <a:lstStyle/>
                    <a:p>
                      <a:r>
                        <a:rPr lang="en-US" sz="1600" dirty="0"/>
                        <a:t>Local Electron</a:t>
                      </a:r>
                    </a:p>
                    <a:p>
                      <a:r>
                        <a:rPr lang="en-US" sz="1600" dirty="0"/>
                        <a:t>Dose (mSv)</a:t>
                      </a:r>
                    </a:p>
                  </a:txBody>
                  <a:tcPr/>
                </a:tc>
                <a:tc>
                  <a:txBody>
                    <a:bodyPr/>
                    <a:lstStyle/>
                    <a:p>
                      <a:r>
                        <a:rPr lang="en-US" sz="1600" dirty="0"/>
                        <a:t>Local Photon</a:t>
                      </a:r>
                    </a:p>
                    <a:p>
                      <a:r>
                        <a:rPr lang="en-US" sz="1600" dirty="0"/>
                        <a:t>Dose (mSv)</a:t>
                      </a:r>
                    </a:p>
                  </a:txBody>
                  <a:tcPr/>
                </a:tc>
                <a:tc>
                  <a:txBody>
                    <a:bodyPr/>
                    <a:lstStyle/>
                    <a:p>
                      <a:endParaRPr lang="en-US" sz="1600" dirty="0"/>
                    </a:p>
                    <a:p>
                      <a:endParaRPr lang="en-US" sz="1600" dirty="0"/>
                    </a:p>
                    <a:p>
                      <a:r>
                        <a:rPr lang="en-US" sz="1600" dirty="0"/>
                        <a:t>CEDE (mSv)</a:t>
                      </a:r>
                    </a:p>
                  </a:txBody>
                  <a:tcPr/>
                </a:tc>
                <a:extLst>
                  <a:ext uri="{0D108BD9-81ED-4DB2-BD59-A6C34878D82A}">
                    <a16:rowId xmlns:a16="http://schemas.microsoft.com/office/drawing/2014/main" val="1176452653"/>
                  </a:ext>
                </a:extLst>
              </a:tr>
              <a:tr h="274320">
                <a:tc>
                  <a:txBody>
                    <a:bodyPr/>
                    <a:lstStyle/>
                    <a:p>
                      <a:r>
                        <a:rPr lang="en-US" sz="1600" dirty="0"/>
                        <a:t>Colloid</a:t>
                      </a:r>
                    </a:p>
                  </a:txBody>
                  <a:tcPr/>
                </a:tc>
                <a:tc>
                  <a:txBody>
                    <a:bodyPr/>
                    <a:lstStyle/>
                    <a:p>
                      <a:r>
                        <a:rPr lang="en-US" sz="1600" dirty="0"/>
                        <a:t>0.0</a:t>
                      </a:r>
                    </a:p>
                  </a:txBody>
                  <a:tcPr/>
                </a:tc>
                <a:tc>
                  <a:txBody>
                    <a:bodyPr/>
                    <a:lstStyle/>
                    <a:p>
                      <a:r>
                        <a:rPr lang="en-US" sz="1600" dirty="0"/>
                        <a:t>39</a:t>
                      </a:r>
                    </a:p>
                  </a:txBody>
                  <a:tcPr/>
                </a:tc>
                <a:tc>
                  <a:txBody>
                    <a:bodyPr/>
                    <a:lstStyle/>
                    <a:p>
                      <a:r>
                        <a:rPr lang="en-US" sz="1600" dirty="0"/>
                        <a:t>1,000</a:t>
                      </a:r>
                    </a:p>
                  </a:txBody>
                  <a:tcPr/>
                </a:tc>
                <a:tc>
                  <a:txBody>
                    <a:bodyPr/>
                    <a:lstStyle/>
                    <a:p>
                      <a:r>
                        <a:rPr lang="en-US" sz="1600" dirty="0"/>
                        <a:t>480</a:t>
                      </a:r>
                    </a:p>
                  </a:txBody>
                  <a:tcPr/>
                </a:tc>
                <a:tc>
                  <a:txBody>
                    <a:bodyPr/>
                    <a:lstStyle/>
                    <a:p>
                      <a:r>
                        <a:rPr lang="en-US" sz="1600" dirty="0"/>
                        <a:t>0.014</a:t>
                      </a:r>
                    </a:p>
                  </a:txBody>
                  <a:tcPr/>
                </a:tc>
                <a:extLst>
                  <a:ext uri="{0D108BD9-81ED-4DB2-BD59-A6C34878D82A}">
                    <a16:rowId xmlns:a16="http://schemas.microsoft.com/office/drawing/2014/main" val="234843913"/>
                  </a:ext>
                </a:extLst>
              </a:tr>
              <a:tr h="274320">
                <a:tc>
                  <a:txBody>
                    <a:bodyPr/>
                    <a:lstStyle/>
                    <a:p>
                      <a:r>
                        <a:rPr lang="en-US" sz="1600" dirty="0"/>
                        <a:t>Particle</a:t>
                      </a:r>
                    </a:p>
                  </a:txBody>
                  <a:tcPr/>
                </a:tc>
                <a:tc>
                  <a:txBody>
                    <a:bodyPr/>
                    <a:lstStyle/>
                    <a:p>
                      <a:r>
                        <a:rPr lang="en-US" sz="1600" dirty="0"/>
                        <a:t>0.0</a:t>
                      </a:r>
                    </a:p>
                  </a:txBody>
                  <a:tcPr/>
                </a:tc>
                <a:tc>
                  <a:txBody>
                    <a:bodyPr/>
                    <a:lstStyle/>
                    <a:p>
                      <a:r>
                        <a:rPr lang="en-US" sz="1600" dirty="0"/>
                        <a:t>60</a:t>
                      </a:r>
                    </a:p>
                  </a:txBody>
                  <a:tcPr/>
                </a:tc>
                <a:tc>
                  <a:txBody>
                    <a:bodyPr/>
                    <a:lstStyle/>
                    <a:p>
                      <a:r>
                        <a:rPr lang="en-US" sz="1600" dirty="0"/>
                        <a:t>1,700</a:t>
                      </a:r>
                    </a:p>
                  </a:txBody>
                  <a:tcPr/>
                </a:tc>
                <a:tc>
                  <a:txBody>
                    <a:bodyPr/>
                    <a:lstStyle/>
                    <a:p>
                      <a:r>
                        <a:rPr lang="en-US" sz="1600" dirty="0"/>
                        <a:t>800</a:t>
                      </a:r>
                    </a:p>
                  </a:txBody>
                  <a:tcPr/>
                </a:tc>
                <a:tc>
                  <a:txBody>
                    <a:bodyPr/>
                    <a:lstStyle/>
                    <a:p>
                      <a:r>
                        <a:rPr lang="en-US" sz="1600" dirty="0"/>
                        <a:t>0.0061</a:t>
                      </a:r>
                    </a:p>
                  </a:txBody>
                  <a:tcPr/>
                </a:tc>
                <a:extLst>
                  <a:ext uri="{0D108BD9-81ED-4DB2-BD59-A6C34878D82A}">
                    <a16:rowId xmlns:a16="http://schemas.microsoft.com/office/drawing/2014/main" val="1481942795"/>
                  </a:ext>
                </a:extLst>
              </a:tr>
              <a:tr h="263195">
                <a:tc>
                  <a:txBody>
                    <a:bodyPr/>
                    <a:lstStyle/>
                    <a:p>
                      <a:r>
                        <a:rPr lang="en-US" sz="1600" dirty="0"/>
                        <a:t>Fragment</a:t>
                      </a:r>
                    </a:p>
                  </a:txBody>
                  <a:tcPr/>
                </a:tc>
                <a:tc>
                  <a:txBody>
                    <a:bodyPr/>
                    <a:lstStyle/>
                    <a:p>
                      <a:r>
                        <a:rPr lang="en-US" sz="1600" dirty="0"/>
                        <a:t>0.0</a:t>
                      </a:r>
                    </a:p>
                  </a:txBody>
                  <a:tcPr/>
                </a:tc>
                <a:tc>
                  <a:txBody>
                    <a:bodyPr/>
                    <a:lstStyle/>
                    <a:p>
                      <a:r>
                        <a:rPr lang="en-US" sz="1600" dirty="0"/>
                        <a:t>100</a:t>
                      </a:r>
                    </a:p>
                  </a:txBody>
                  <a:tcPr/>
                </a:tc>
                <a:tc>
                  <a:txBody>
                    <a:bodyPr/>
                    <a:lstStyle/>
                    <a:p>
                      <a:r>
                        <a:rPr lang="en-US" sz="1600" dirty="0"/>
                        <a:t>3,600</a:t>
                      </a:r>
                    </a:p>
                  </a:txBody>
                  <a:tcPr/>
                </a:tc>
                <a:tc>
                  <a:txBody>
                    <a:bodyPr/>
                    <a:lstStyle/>
                    <a:p>
                      <a:r>
                        <a:rPr lang="en-US" sz="1600" dirty="0"/>
                        <a:t>1,700</a:t>
                      </a:r>
                    </a:p>
                  </a:txBody>
                  <a:tcPr/>
                </a:tc>
                <a:tc>
                  <a:txBody>
                    <a:bodyPr/>
                    <a:lstStyle/>
                    <a:p>
                      <a:r>
                        <a:rPr lang="en-US" sz="1600" dirty="0"/>
                        <a:t>0.00025</a:t>
                      </a:r>
                    </a:p>
                  </a:txBody>
                  <a:tcPr/>
                </a:tc>
                <a:extLst>
                  <a:ext uri="{0D108BD9-81ED-4DB2-BD59-A6C34878D82A}">
                    <a16:rowId xmlns:a16="http://schemas.microsoft.com/office/drawing/2014/main" val="3441823632"/>
                  </a:ext>
                </a:extLst>
              </a:tr>
            </a:tbl>
          </a:graphicData>
        </a:graphic>
      </p:graphicFrame>
      <p:sp>
        <p:nvSpPr>
          <p:cNvPr id="8" name="TextBox 7">
            <a:extLst>
              <a:ext uri="{FF2B5EF4-FFF2-40B4-BE49-F238E27FC236}">
                <a16:creationId xmlns:a16="http://schemas.microsoft.com/office/drawing/2014/main" id="{9840D531-C2DC-4572-9FE0-D1FCF657A0FA}"/>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17185963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FE410-9AE4-4F7C-827B-4D8E5F1204A0}"/>
              </a:ext>
            </a:extLst>
          </p:cNvPr>
          <p:cNvSpPr>
            <a:spLocks noGrp="1"/>
          </p:cNvSpPr>
          <p:nvPr>
            <p:ph type="title"/>
          </p:nvPr>
        </p:nvSpPr>
        <p:spPr/>
        <p:txBody>
          <a:bodyPr/>
          <a:lstStyle/>
          <a:p>
            <a:r>
              <a:rPr lang="en-US" dirty="0"/>
              <a:t>Example 2:  Tc-99m Needle Stick</a:t>
            </a:r>
          </a:p>
        </p:txBody>
      </p:sp>
      <p:sp>
        <p:nvSpPr>
          <p:cNvPr id="3" name="Content Placeholder 2">
            <a:extLst>
              <a:ext uri="{FF2B5EF4-FFF2-40B4-BE49-F238E27FC236}">
                <a16:creationId xmlns:a16="http://schemas.microsoft.com/office/drawing/2014/main" id="{19C6EBD2-8054-4637-84C8-83319DDBB516}"/>
              </a:ext>
            </a:extLst>
          </p:cNvPr>
          <p:cNvSpPr>
            <a:spLocks noGrp="1"/>
          </p:cNvSpPr>
          <p:nvPr>
            <p:ph idx="1"/>
          </p:nvPr>
        </p:nvSpPr>
        <p:spPr>
          <a:xfrm>
            <a:off x="1511181" y="2119356"/>
            <a:ext cx="9435982" cy="4138569"/>
          </a:xfrm>
        </p:spPr>
        <p:txBody>
          <a:bodyPr anchor="t">
            <a:normAutofit/>
          </a:bodyPr>
          <a:lstStyle/>
          <a:p>
            <a:r>
              <a:rPr lang="en-US" sz="2000" dirty="0"/>
              <a:t>A nuclear medicine technologist sustains a needlestick to the index finger</a:t>
            </a:r>
          </a:p>
          <a:p>
            <a:pPr lvl="1"/>
            <a:r>
              <a:rPr lang="en-US" sz="1600" dirty="0"/>
              <a:t>2.2 MBq of Tc-99m is assumed injected to a depth of 2 mm</a:t>
            </a:r>
          </a:p>
          <a:p>
            <a:r>
              <a:rPr lang="en-US" sz="2000" dirty="0"/>
              <a:t>WoundDose will be used to estimate </a:t>
            </a:r>
            <a:r>
              <a:rPr lang="en-US" sz="2000" dirty="0" err="1"/>
              <a:t>SDE</a:t>
            </a:r>
            <a:r>
              <a:rPr lang="en-US" sz="2000" dirty="0"/>
              <a:t>, local DE, and systemic CEDE</a:t>
            </a:r>
          </a:p>
          <a:p>
            <a:r>
              <a:rPr lang="en-US" sz="2000" dirty="0"/>
              <a:t>We’re not confident with our knowledge of </a:t>
            </a:r>
            <a:r>
              <a:rPr lang="en-US" sz="2000" baseline="30000" dirty="0"/>
              <a:t>99m</a:t>
            </a:r>
            <a:r>
              <a:rPr lang="en-US" sz="2000" dirty="0"/>
              <a:t>Tc retention (at the wound site), therefore we will calculate dose according to the “weak”, “moderate” and “strong” retention models</a:t>
            </a:r>
          </a:p>
          <a:p>
            <a:r>
              <a:rPr lang="en-US" sz="2000" dirty="0"/>
              <a:t>We will estimate dose for both point- and line-source geometries</a:t>
            </a:r>
          </a:p>
          <a:p>
            <a:r>
              <a:rPr lang="en-US" sz="2000" dirty="0" err="1"/>
              <a:t>SDE</a:t>
            </a:r>
            <a:r>
              <a:rPr lang="en-US" sz="2000" dirty="0"/>
              <a:t> will be averaged over a 1 cm</a:t>
            </a:r>
            <a:r>
              <a:rPr lang="en-US" sz="2000" baseline="30000" dirty="0"/>
              <a:t>2</a:t>
            </a:r>
            <a:r>
              <a:rPr lang="en-US" sz="2000" dirty="0"/>
              <a:t> area (because the stick was to the index finger)</a:t>
            </a:r>
          </a:p>
        </p:txBody>
      </p:sp>
      <p:sp>
        <p:nvSpPr>
          <p:cNvPr id="4" name="Footer Placeholder 3">
            <a:extLst>
              <a:ext uri="{FF2B5EF4-FFF2-40B4-BE49-F238E27FC236}">
                <a16:creationId xmlns:a16="http://schemas.microsoft.com/office/drawing/2014/main" id="{B3AB24B2-84B6-47D1-9008-2A028216C05E}"/>
              </a:ext>
            </a:extLst>
          </p:cNvPr>
          <p:cNvSpPr>
            <a:spLocks noGrp="1"/>
          </p:cNvSpPr>
          <p:nvPr>
            <p:ph type="ftr" sz="quarter" idx="11"/>
          </p:nvPr>
        </p:nvSpPr>
        <p:spPr/>
        <p:txBody>
          <a:bodyPr/>
          <a:lstStyle/>
          <a:p>
            <a:r>
              <a:rPr lang="en-US"/>
              <a:t>Renaissance code development, llc</a:t>
            </a:r>
            <a:endParaRPr lang="en-US" dirty="0"/>
          </a:p>
        </p:txBody>
      </p:sp>
      <p:sp>
        <p:nvSpPr>
          <p:cNvPr id="5" name="Slide Number Placeholder 4">
            <a:extLst>
              <a:ext uri="{FF2B5EF4-FFF2-40B4-BE49-F238E27FC236}">
                <a16:creationId xmlns:a16="http://schemas.microsoft.com/office/drawing/2014/main" id="{283FCEEC-A0AB-4AE3-B076-7D13A0542BD6}"/>
              </a:ext>
            </a:extLst>
          </p:cNvPr>
          <p:cNvSpPr>
            <a:spLocks noGrp="1"/>
          </p:cNvSpPr>
          <p:nvPr>
            <p:ph type="sldNum" sz="quarter" idx="12"/>
          </p:nvPr>
        </p:nvSpPr>
        <p:spPr/>
        <p:txBody>
          <a:bodyPr/>
          <a:lstStyle/>
          <a:p>
            <a:fld id="{3A98EE3D-8CD1-4C3F-BD1C-C98C9596463C}" type="slidenum">
              <a:rPr lang="en-US" smtClean="0"/>
              <a:t>65</a:t>
            </a:fld>
            <a:endParaRPr lang="en-US" dirty="0"/>
          </a:p>
        </p:txBody>
      </p:sp>
      <p:sp>
        <p:nvSpPr>
          <p:cNvPr id="6" name="TextBox 5">
            <a:extLst>
              <a:ext uri="{FF2B5EF4-FFF2-40B4-BE49-F238E27FC236}">
                <a16:creationId xmlns:a16="http://schemas.microsoft.com/office/drawing/2014/main" id="{F0C23E07-A942-4B0E-B521-2F1F2D89A178}"/>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2274711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DE679C6-B5E2-48CF-813F-DD677D712C6C}"/>
              </a:ext>
            </a:extLst>
          </p:cNvPr>
          <p:cNvSpPr>
            <a:spLocks noGrp="1"/>
          </p:cNvSpPr>
          <p:nvPr>
            <p:ph type="ftr" sz="quarter" idx="11"/>
          </p:nvPr>
        </p:nvSpPr>
        <p:spPr/>
        <p:txBody>
          <a:bodyPr/>
          <a:lstStyle/>
          <a:p>
            <a:r>
              <a:rPr lang="en-US"/>
              <a:t>Renaissance code development, llc</a:t>
            </a:r>
            <a:endParaRPr lang="en-US" dirty="0"/>
          </a:p>
        </p:txBody>
      </p:sp>
      <p:sp>
        <p:nvSpPr>
          <p:cNvPr id="5" name="Slide Number Placeholder 4">
            <a:extLst>
              <a:ext uri="{FF2B5EF4-FFF2-40B4-BE49-F238E27FC236}">
                <a16:creationId xmlns:a16="http://schemas.microsoft.com/office/drawing/2014/main" id="{BCEE8150-A355-4647-847D-3D8AD713E70C}"/>
              </a:ext>
            </a:extLst>
          </p:cNvPr>
          <p:cNvSpPr>
            <a:spLocks noGrp="1"/>
          </p:cNvSpPr>
          <p:nvPr>
            <p:ph type="sldNum" sz="quarter" idx="12"/>
          </p:nvPr>
        </p:nvSpPr>
        <p:spPr/>
        <p:txBody>
          <a:bodyPr/>
          <a:lstStyle/>
          <a:p>
            <a:fld id="{3A98EE3D-8CD1-4C3F-BD1C-C98C9596463C}" type="slidenum">
              <a:rPr lang="en-US" smtClean="0"/>
              <a:t>66</a:t>
            </a:fld>
            <a:endParaRPr lang="en-US" dirty="0"/>
          </a:p>
        </p:txBody>
      </p:sp>
      <p:pic>
        <p:nvPicPr>
          <p:cNvPr id="7" name="Picture 6">
            <a:extLst>
              <a:ext uri="{FF2B5EF4-FFF2-40B4-BE49-F238E27FC236}">
                <a16:creationId xmlns:a16="http://schemas.microsoft.com/office/drawing/2014/main" id="{F5BB4063-A394-47F4-A9A2-D881A37C6015}"/>
              </a:ext>
            </a:extLst>
          </p:cNvPr>
          <p:cNvPicPr>
            <a:picLocks noChangeAspect="1"/>
          </p:cNvPicPr>
          <p:nvPr/>
        </p:nvPicPr>
        <p:blipFill>
          <a:blip r:embed="rId2"/>
          <a:stretch>
            <a:fillRect/>
          </a:stretch>
        </p:blipFill>
        <p:spPr>
          <a:xfrm>
            <a:off x="1207825" y="1025496"/>
            <a:ext cx="6731061" cy="5244594"/>
          </a:xfrm>
          <a:prstGeom prst="rect">
            <a:avLst/>
          </a:prstGeom>
        </p:spPr>
      </p:pic>
      <p:pic>
        <p:nvPicPr>
          <p:cNvPr id="9" name="Picture 8">
            <a:extLst>
              <a:ext uri="{FF2B5EF4-FFF2-40B4-BE49-F238E27FC236}">
                <a16:creationId xmlns:a16="http://schemas.microsoft.com/office/drawing/2014/main" id="{4D54915B-BB57-4610-BBE2-A58FACA90C73}"/>
              </a:ext>
            </a:extLst>
          </p:cNvPr>
          <p:cNvPicPr>
            <a:picLocks noChangeAspect="1"/>
          </p:cNvPicPr>
          <p:nvPr/>
        </p:nvPicPr>
        <p:blipFill>
          <a:blip r:embed="rId3"/>
          <a:stretch>
            <a:fillRect/>
          </a:stretch>
        </p:blipFill>
        <p:spPr>
          <a:xfrm>
            <a:off x="2670347" y="1025496"/>
            <a:ext cx="6731062" cy="5244594"/>
          </a:xfrm>
          <a:prstGeom prst="rect">
            <a:avLst/>
          </a:prstGeom>
        </p:spPr>
      </p:pic>
      <p:pic>
        <p:nvPicPr>
          <p:cNvPr id="13" name="Picture 12">
            <a:extLst>
              <a:ext uri="{FF2B5EF4-FFF2-40B4-BE49-F238E27FC236}">
                <a16:creationId xmlns:a16="http://schemas.microsoft.com/office/drawing/2014/main" id="{7070AB1A-467C-439C-A6A6-08F8EA630B04}"/>
              </a:ext>
            </a:extLst>
          </p:cNvPr>
          <p:cNvPicPr>
            <a:picLocks noChangeAspect="1"/>
          </p:cNvPicPr>
          <p:nvPr/>
        </p:nvPicPr>
        <p:blipFill>
          <a:blip r:embed="rId4"/>
          <a:stretch>
            <a:fillRect/>
          </a:stretch>
        </p:blipFill>
        <p:spPr>
          <a:xfrm>
            <a:off x="4132870" y="1025496"/>
            <a:ext cx="6731061" cy="5244594"/>
          </a:xfrm>
          <a:prstGeom prst="rect">
            <a:avLst/>
          </a:prstGeom>
        </p:spPr>
      </p:pic>
      <p:sp>
        <p:nvSpPr>
          <p:cNvPr id="14" name="TextBox 13">
            <a:extLst>
              <a:ext uri="{FF2B5EF4-FFF2-40B4-BE49-F238E27FC236}">
                <a16:creationId xmlns:a16="http://schemas.microsoft.com/office/drawing/2014/main" id="{EE835A51-F9AF-4746-89E8-1C7447E4F223}"/>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
        <p:nvSpPr>
          <p:cNvPr id="2" name="Oval 1">
            <a:extLst>
              <a:ext uri="{FF2B5EF4-FFF2-40B4-BE49-F238E27FC236}">
                <a16:creationId xmlns:a16="http://schemas.microsoft.com/office/drawing/2014/main" id="{DEBD27DC-F81A-4EE2-982C-2D30202B2D69}"/>
              </a:ext>
            </a:extLst>
          </p:cNvPr>
          <p:cNvSpPr/>
          <p:nvPr/>
        </p:nvSpPr>
        <p:spPr>
          <a:xfrm>
            <a:off x="6035878" y="1752600"/>
            <a:ext cx="2085975" cy="533400"/>
          </a:xfrm>
          <a:prstGeom prst="ellipse">
            <a:avLst/>
          </a:prstGeom>
          <a:solidFill>
            <a:srgbClr val="71B9E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5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35FE-40F7-40FB-88F7-E4BAB4376635}"/>
              </a:ext>
            </a:extLst>
          </p:cNvPr>
          <p:cNvSpPr>
            <a:spLocks noGrp="1"/>
          </p:cNvSpPr>
          <p:nvPr>
            <p:ph type="title"/>
          </p:nvPr>
        </p:nvSpPr>
        <p:spPr/>
        <p:txBody>
          <a:bodyPr/>
          <a:lstStyle/>
          <a:p>
            <a:r>
              <a:rPr lang="en-US" dirty="0"/>
              <a:t>Tc-99M Needle-stick dosimetry summary</a:t>
            </a:r>
          </a:p>
        </p:txBody>
      </p:sp>
      <p:sp>
        <p:nvSpPr>
          <p:cNvPr id="5" name="Footer Placeholder 4">
            <a:extLst>
              <a:ext uri="{FF2B5EF4-FFF2-40B4-BE49-F238E27FC236}">
                <a16:creationId xmlns:a16="http://schemas.microsoft.com/office/drawing/2014/main" id="{265D351A-3AB6-420A-AE42-8C2DBDE7D20A}"/>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E749BFF5-D1E7-4C8D-B6DD-B87344CBDA55}"/>
              </a:ext>
            </a:extLst>
          </p:cNvPr>
          <p:cNvSpPr>
            <a:spLocks noGrp="1"/>
          </p:cNvSpPr>
          <p:nvPr>
            <p:ph type="sldNum" sz="quarter" idx="12"/>
          </p:nvPr>
        </p:nvSpPr>
        <p:spPr/>
        <p:txBody>
          <a:bodyPr/>
          <a:lstStyle/>
          <a:p>
            <a:fld id="{3A98EE3D-8CD1-4C3F-BD1C-C98C9596463C}" type="slidenum">
              <a:rPr lang="en-US" smtClean="0"/>
              <a:t>67</a:t>
            </a:fld>
            <a:endParaRPr lang="en-US" dirty="0"/>
          </a:p>
        </p:txBody>
      </p:sp>
      <p:graphicFrame>
        <p:nvGraphicFramePr>
          <p:cNvPr id="7" name="Table 7">
            <a:extLst>
              <a:ext uri="{FF2B5EF4-FFF2-40B4-BE49-F238E27FC236}">
                <a16:creationId xmlns:a16="http://schemas.microsoft.com/office/drawing/2014/main" id="{0C379277-1A57-490A-B909-E459BFCC35FB}"/>
              </a:ext>
            </a:extLst>
          </p:cNvPr>
          <p:cNvGraphicFramePr>
            <a:graphicFrameLocks/>
          </p:cNvGraphicFramePr>
          <p:nvPr>
            <p:extLst>
              <p:ext uri="{D42A27DB-BD31-4B8C-83A1-F6EECF244321}">
                <p14:modId xmlns:p14="http://schemas.microsoft.com/office/powerpoint/2010/main" val="1125755543"/>
              </p:ext>
            </p:extLst>
          </p:nvPr>
        </p:nvGraphicFramePr>
        <p:xfrm>
          <a:off x="3952428" y="2403946"/>
          <a:ext cx="7456206" cy="3078480"/>
        </p:xfrm>
        <a:graphic>
          <a:graphicData uri="http://schemas.openxmlformats.org/drawingml/2006/table">
            <a:tbl>
              <a:tblPr firstRow="1" bandRow="1">
                <a:tableStyleId>{5C22544A-7EE6-4342-B048-85BDC9FD1C3A}</a:tableStyleId>
              </a:tblPr>
              <a:tblGrid>
                <a:gridCol w="1123773">
                  <a:extLst>
                    <a:ext uri="{9D8B030D-6E8A-4147-A177-3AD203B41FA5}">
                      <a16:colId xmlns:a16="http://schemas.microsoft.com/office/drawing/2014/main" val="1413213035"/>
                    </a:ext>
                  </a:extLst>
                </a:gridCol>
                <a:gridCol w="1051133">
                  <a:extLst>
                    <a:ext uri="{9D8B030D-6E8A-4147-A177-3AD203B41FA5}">
                      <a16:colId xmlns:a16="http://schemas.microsoft.com/office/drawing/2014/main" val="2270108498"/>
                    </a:ext>
                  </a:extLst>
                </a:gridCol>
                <a:gridCol w="1051133">
                  <a:extLst>
                    <a:ext uri="{9D8B030D-6E8A-4147-A177-3AD203B41FA5}">
                      <a16:colId xmlns:a16="http://schemas.microsoft.com/office/drawing/2014/main" val="87592987"/>
                    </a:ext>
                  </a:extLst>
                </a:gridCol>
                <a:gridCol w="1051133">
                  <a:extLst>
                    <a:ext uri="{9D8B030D-6E8A-4147-A177-3AD203B41FA5}">
                      <a16:colId xmlns:a16="http://schemas.microsoft.com/office/drawing/2014/main" val="2048131267"/>
                    </a:ext>
                  </a:extLst>
                </a:gridCol>
                <a:gridCol w="1025495">
                  <a:extLst>
                    <a:ext uri="{9D8B030D-6E8A-4147-A177-3AD203B41FA5}">
                      <a16:colId xmlns:a16="http://schemas.microsoft.com/office/drawing/2014/main" val="2836089132"/>
                    </a:ext>
                  </a:extLst>
                </a:gridCol>
                <a:gridCol w="1025495">
                  <a:extLst>
                    <a:ext uri="{9D8B030D-6E8A-4147-A177-3AD203B41FA5}">
                      <a16:colId xmlns:a16="http://schemas.microsoft.com/office/drawing/2014/main" val="3005982060"/>
                    </a:ext>
                  </a:extLst>
                </a:gridCol>
                <a:gridCol w="1128044">
                  <a:extLst>
                    <a:ext uri="{9D8B030D-6E8A-4147-A177-3AD203B41FA5}">
                      <a16:colId xmlns:a16="http://schemas.microsoft.com/office/drawing/2014/main" val="1826466005"/>
                    </a:ext>
                  </a:extLst>
                </a:gridCol>
              </a:tblGrid>
              <a:tr h="274320">
                <a:tc>
                  <a:txBody>
                    <a:bodyPr/>
                    <a:lstStyle/>
                    <a:p>
                      <a:endParaRPr lang="en-US" sz="1600" dirty="0"/>
                    </a:p>
                    <a:p>
                      <a:endParaRPr lang="en-US" sz="1600" dirty="0"/>
                    </a:p>
                    <a:p>
                      <a:endParaRPr lang="en-US" sz="1600" dirty="0"/>
                    </a:p>
                    <a:p>
                      <a:r>
                        <a:rPr lang="en-US" sz="1600" dirty="0"/>
                        <a:t>Geometry</a:t>
                      </a:r>
                    </a:p>
                  </a:txBody>
                  <a:tcPr/>
                </a:tc>
                <a:tc>
                  <a:txBody>
                    <a:bodyPr/>
                    <a:lstStyle/>
                    <a:p>
                      <a:endParaRPr lang="en-US" sz="1600" dirty="0"/>
                    </a:p>
                    <a:p>
                      <a:endParaRPr lang="en-US" sz="1600" dirty="0"/>
                    </a:p>
                    <a:p>
                      <a:r>
                        <a:rPr lang="en-US" sz="1600" dirty="0"/>
                        <a:t>Retention</a:t>
                      </a:r>
                    </a:p>
                    <a:p>
                      <a:r>
                        <a:rPr lang="en-US" sz="1600" dirty="0"/>
                        <a:t>Class</a:t>
                      </a:r>
                    </a:p>
                  </a:txBody>
                  <a:tcPr/>
                </a:tc>
                <a:tc>
                  <a:txBody>
                    <a:bodyPr/>
                    <a:lstStyle/>
                    <a:p>
                      <a:r>
                        <a:rPr lang="en-US" sz="1600" dirty="0"/>
                        <a:t>Shallow Electron</a:t>
                      </a:r>
                    </a:p>
                    <a:p>
                      <a:r>
                        <a:rPr lang="en-US" sz="1600" dirty="0"/>
                        <a:t>Dose (mSv)</a:t>
                      </a:r>
                    </a:p>
                  </a:txBody>
                  <a:tcPr/>
                </a:tc>
                <a:tc>
                  <a:txBody>
                    <a:bodyPr/>
                    <a:lstStyle/>
                    <a:p>
                      <a:r>
                        <a:rPr lang="en-US" sz="1600" dirty="0"/>
                        <a:t>Shallow Photon</a:t>
                      </a:r>
                    </a:p>
                    <a:p>
                      <a:r>
                        <a:rPr lang="en-US" sz="1600" dirty="0"/>
                        <a:t>Dose (mSv)</a:t>
                      </a:r>
                    </a:p>
                  </a:txBody>
                  <a:tcPr/>
                </a:tc>
                <a:tc>
                  <a:txBody>
                    <a:bodyPr/>
                    <a:lstStyle/>
                    <a:p>
                      <a:r>
                        <a:rPr lang="en-US" sz="1600" dirty="0"/>
                        <a:t>Local Electron</a:t>
                      </a:r>
                    </a:p>
                    <a:p>
                      <a:r>
                        <a:rPr lang="en-US" sz="1600" dirty="0"/>
                        <a:t>Dose (mSv)</a:t>
                      </a:r>
                    </a:p>
                  </a:txBody>
                  <a:tcPr/>
                </a:tc>
                <a:tc>
                  <a:txBody>
                    <a:bodyPr/>
                    <a:lstStyle/>
                    <a:p>
                      <a:r>
                        <a:rPr lang="en-US" sz="1600" dirty="0"/>
                        <a:t>Local Photon</a:t>
                      </a:r>
                    </a:p>
                    <a:p>
                      <a:r>
                        <a:rPr lang="en-US" sz="1600" dirty="0"/>
                        <a:t>Dose (mSv)</a:t>
                      </a:r>
                    </a:p>
                  </a:txBody>
                  <a:tcPr/>
                </a:tc>
                <a:tc>
                  <a:txBody>
                    <a:bodyPr/>
                    <a:lstStyle/>
                    <a:p>
                      <a:endParaRPr lang="en-US" sz="1600" dirty="0"/>
                    </a:p>
                    <a:p>
                      <a:endParaRPr lang="en-US" sz="1600" dirty="0"/>
                    </a:p>
                    <a:p>
                      <a:r>
                        <a:rPr lang="en-US" sz="1600" dirty="0"/>
                        <a:t>CEDE (mSv)</a:t>
                      </a:r>
                    </a:p>
                  </a:txBody>
                  <a:tcPr/>
                </a:tc>
                <a:extLst>
                  <a:ext uri="{0D108BD9-81ED-4DB2-BD59-A6C34878D82A}">
                    <a16:rowId xmlns:a16="http://schemas.microsoft.com/office/drawing/2014/main" val="1176452653"/>
                  </a:ext>
                </a:extLst>
              </a:tr>
              <a:tr h="274320">
                <a:tc>
                  <a:txBody>
                    <a:bodyPr/>
                    <a:lstStyle/>
                    <a:p>
                      <a:r>
                        <a:rPr lang="en-US" sz="1600" dirty="0"/>
                        <a:t>Point</a:t>
                      </a:r>
                    </a:p>
                  </a:txBody>
                  <a:tcPr/>
                </a:tc>
                <a:tc>
                  <a:txBody>
                    <a:bodyPr/>
                    <a:lstStyle/>
                    <a:p>
                      <a:r>
                        <a:rPr lang="en-US" sz="1600" dirty="0"/>
                        <a:t>Weak</a:t>
                      </a:r>
                    </a:p>
                  </a:txBody>
                  <a:tcPr/>
                </a:tc>
                <a:tc>
                  <a:txBody>
                    <a:bodyPr/>
                    <a:lstStyle/>
                    <a:p>
                      <a:r>
                        <a:rPr lang="en-US" sz="1600" dirty="0"/>
                        <a:t>0.0</a:t>
                      </a:r>
                    </a:p>
                  </a:txBody>
                  <a:tcPr/>
                </a:tc>
                <a:tc>
                  <a:txBody>
                    <a:bodyPr/>
                    <a:lstStyle/>
                    <a:p>
                      <a:r>
                        <a:rPr lang="en-US" sz="1600" dirty="0"/>
                        <a:t>11</a:t>
                      </a:r>
                    </a:p>
                  </a:txBody>
                  <a:tcPr/>
                </a:tc>
                <a:tc>
                  <a:txBody>
                    <a:bodyPr/>
                    <a:lstStyle/>
                    <a:p>
                      <a:r>
                        <a:rPr lang="en-US" sz="1600" dirty="0"/>
                        <a:t>860</a:t>
                      </a:r>
                    </a:p>
                  </a:txBody>
                  <a:tcPr/>
                </a:tc>
                <a:tc>
                  <a:txBody>
                    <a:bodyPr/>
                    <a:lstStyle/>
                    <a:p>
                      <a:r>
                        <a:rPr lang="en-US" sz="1600" dirty="0"/>
                        <a:t>16</a:t>
                      </a:r>
                    </a:p>
                  </a:txBody>
                  <a:tcPr/>
                </a:tc>
                <a:tc>
                  <a:txBody>
                    <a:bodyPr/>
                    <a:lstStyle/>
                    <a:p>
                      <a:r>
                        <a:rPr lang="en-US" sz="1600" dirty="0"/>
                        <a:t>0.033</a:t>
                      </a:r>
                    </a:p>
                  </a:txBody>
                  <a:tcPr/>
                </a:tc>
                <a:extLst>
                  <a:ext uri="{0D108BD9-81ED-4DB2-BD59-A6C34878D82A}">
                    <a16:rowId xmlns:a16="http://schemas.microsoft.com/office/drawing/2014/main" val="234843913"/>
                  </a:ext>
                </a:extLst>
              </a:tr>
              <a:tr h="274320">
                <a:tc>
                  <a:txBody>
                    <a:bodyPr/>
                    <a:lstStyle/>
                    <a:p>
                      <a:endParaRPr lang="en-US" sz="1600" dirty="0"/>
                    </a:p>
                  </a:txBody>
                  <a:tcPr/>
                </a:tc>
                <a:tc>
                  <a:txBody>
                    <a:bodyPr/>
                    <a:lstStyle/>
                    <a:p>
                      <a:r>
                        <a:rPr lang="en-US" sz="1600" dirty="0"/>
                        <a:t>Moderate</a:t>
                      </a:r>
                    </a:p>
                  </a:txBody>
                  <a:tcPr/>
                </a:tc>
                <a:tc>
                  <a:txBody>
                    <a:bodyPr/>
                    <a:lstStyle/>
                    <a:p>
                      <a:r>
                        <a:rPr lang="en-US" sz="1600" dirty="0"/>
                        <a:t>0.0</a:t>
                      </a:r>
                    </a:p>
                  </a:txBody>
                  <a:tcPr/>
                </a:tc>
                <a:tc>
                  <a:txBody>
                    <a:bodyPr/>
                    <a:lstStyle/>
                    <a:p>
                      <a:r>
                        <a:rPr lang="en-US" sz="1600" dirty="0"/>
                        <a:t>15</a:t>
                      </a:r>
                    </a:p>
                  </a:txBody>
                  <a:tcPr/>
                </a:tc>
                <a:tc>
                  <a:txBody>
                    <a:bodyPr/>
                    <a:lstStyle/>
                    <a:p>
                      <a:r>
                        <a:rPr lang="en-US" sz="1600" dirty="0"/>
                        <a:t>1,300</a:t>
                      </a:r>
                    </a:p>
                  </a:txBody>
                  <a:tcPr/>
                </a:tc>
                <a:tc>
                  <a:txBody>
                    <a:bodyPr/>
                    <a:lstStyle/>
                    <a:p>
                      <a:r>
                        <a:rPr lang="en-US" sz="1600" dirty="0"/>
                        <a:t>25</a:t>
                      </a:r>
                    </a:p>
                  </a:txBody>
                  <a:tcPr/>
                </a:tc>
                <a:tc>
                  <a:txBody>
                    <a:bodyPr/>
                    <a:lstStyle/>
                    <a:p>
                      <a:r>
                        <a:rPr lang="en-US" sz="1600" dirty="0"/>
                        <a:t>0.026</a:t>
                      </a:r>
                    </a:p>
                  </a:txBody>
                  <a:tcPr/>
                </a:tc>
                <a:extLst>
                  <a:ext uri="{0D108BD9-81ED-4DB2-BD59-A6C34878D82A}">
                    <a16:rowId xmlns:a16="http://schemas.microsoft.com/office/drawing/2014/main" val="1481942795"/>
                  </a:ext>
                </a:extLst>
              </a:tr>
              <a:tr h="263195">
                <a:tc>
                  <a:txBody>
                    <a:bodyPr/>
                    <a:lstStyle/>
                    <a:p>
                      <a:endParaRPr lang="en-US" sz="1600" dirty="0"/>
                    </a:p>
                  </a:txBody>
                  <a:tcPr/>
                </a:tc>
                <a:tc>
                  <a:txBody>
                    <a:bodyPr/>
                    <a:lstStyle/>
                    <a:p>
                      <a:r>
                        <a:rPr lang="en-US" sz="1600" dirty="0"/>
                        <a:t>Strong</a:t>
                      </a:r>
                    </a:p>
                  </a:txBody>
                  <a:tcPr/>
                </a:tc>
                <a:tc>
                  <a:txBody>
                    <a:bodyPr/>
                    <a:lstStyle/>
                    <a:p>
                      <a:r>
                        <a:rPr lang="en-US" sz="1600" dirty="0"/>
                        <a:t>0.0</a:t>
                      </a:r>
                    </a:p>
                  </a:txBody>
                  <a:tcPr/>
                </a:tc>
                <a:tc>
                  <a:txBody>
                    <a:bodyPr/>
                    <a:lstStyle/>
                    <a:p>
                      <a:r>
                        <a:rPr lang="en-US" sz="1600" dirty="0"/>
                        <a:t>16</a:t>
                      </a:r>
                    </a:p>
                  </a:txBody>
                  <a:tcPr/>
                </a:tc>
                <a:tc>
                  <a:txBody>
                    <a:bodyPr/>
                    <a:lstStyle/>
                    <a:p>
                      <a:r>
                        <a:rPr lang="en-US" sz="1600" dirty="0"/>
                        <a:t>1,400</a:t>
                      </a:r>
                    </a:p>
                  </a:txBody>
                  <a:tcPr/>
                </a:tc>
                <a:tc>
                  <a:txBody>
                    <a:bodyPr/>
                    <a:lstStyle/>
                    <a:p>
                      <a:r>
                        <a:rPr lang="en-US" sz="1600" dirty="0"/>
                        <a:t>26</a:t>
                      </a:r>
                    </a:p>
                  </a:txBody>
                  <a:tcPr/>
                </a:tc>
                <a:tc>
                  <a:txBody>
                    <a:bodyPr/>
                    <a:lstStyle/>
                    <a:p>
                      <a:r>
                        <a:rPr lang="en-US" sz="1600" dirty="0"/>
                        <a:t>0.0071</a:t>
                      </a:r>
                    </a:p>
                  </a:txBody>
                  <a:tcPr/>
                </a:tc>
                <a:extLst>
                  <a:ext uri="{0D108BD9-81ED-4DB2-BD59-A6C34878D82A}">
                    <a16:rowId xmlns:a16="http://schemas.microsoft.com/office/drawing/2014/main" val="3441823632"/>
                  </a:ext>
                </a:extLst>
              </a:tr>
              <a:tr h="263195">
                <a:tc>
                  <a:txBody>
                    <a:bodyPr/>
                    <a:lstStyle/>
                    <a:p>
                      <a:r>
                        <a:rPr lang="en-US" sz="1600" dirty="0"/>
                        <a:t>Line</a:t>
                      </a:r>
                    </a:p>
                  </a:txBody>
                  <a:tcPr/>
                </a:tc>
                <a:tc>
                  <a:txBody>
                    <a:bodyPr/>
                    <a:lstStyle/>
                    <a:p>
                      <a:r>
                        <a:rPr lang="en-US" sz="1600" dirty="0"/>
                        <a:t>Weak</a:t>
                      </a:r>
                    </a:p>
                  </a:txBody>
                  <a:tcPr/>
                </a:tc>
                <a:tc>
                  <a:txBody>
                    <a:bodyPr/>
                    <a:lstStyle/>
                    <a:p>
                      <a:r>
                        <a:rPr lang="en-US" sz="1600" dirty="0"/>
                        <a:t>310</a:t>
                      </a:r>
                    </a:p>
                  </a:txBody>
                  <a:tcPr/>
                </a:tc>
                <a:tc>
                  <a:txBody>
                    <a:bodyPr/>
                    <a:lstStyle/>
                    <a:p>
                      <a:r>
                        <a:rPr lang="en-US" sz="1600" dirty="0"/>
                        <a:t>23</a:t>
                      </a:r>
                    </a:p>
                  </a:txBody>
                  <a:tcPr/>
                </a:tc>
                <a:tc>
                  <a:txBody>
                    <a:bodyPr/>
                    <a:lstStyle/>
                    <a:p>
                      <a:r>
                        <a:rPr lang="en-US" sz="1600" dirty="0"/>
                        <a:t>690</a:t>
                      </a:r>
                    </a:p>
                  </a:txBody>
                  <a:tcPr/>
                </a:tc>
                <a:tc>
                  <a:txBody>
                    <a:bodyPr/>
                    <a:lstStyle/>
                    <a:p>
                      <a:r>
                        <a:rPr lang="en-US" sz="1600" dirty="0"/>
                        <a:t>13</a:t>
                      </a:r>
                    </a:p>
                  </a:txBody>
                  <a:tcPr/>
                </a:tc>
                <a:tc>
                  <a:txBody>
                    <a:bodyPr/>
                    <a:lstStyle/>
                    <a:p>
                      <a:r>
                        <a:rPr lang="en-US" sz="1600" dirty="0"/>
                        <a:t>0.033</a:t>
                      </a:r>
                    </a:p>
                  </a:txBody>
                  <a:tcPr/>
                </a:tc>
                <a:extLst>
                  <a:ext uri="{0D108BD9-81ED-4DB2-BD59-A6C34878D82A}">
                    <a16:rowId xmlns:a16="http://schemas.microsoft.com/office/drawing/2014/main" val="2940177962"/>
                  </a:ext>
                </a:extLst>
              </a:tr>
              <a:tr h="263195">
                <a:tc>
                  <a:txBody>
                    <a:bodyPr/>
                    <a:lstStyle/>
                    <a:p>
                      <a:endParaRPr lang="en-US" sz="1600" dirty="0"/>
                    </a:p>
                  </a:txBody>
                  <a:tcPr/>
                </a:tc>
                <a:tc>
                  <a:txBody>
                    <a:bodyPr/>
                    <a:lstStyle/>
                    <a:p>
                      <a:r>
                        <a:rPr lang="en-US" sz="1600" dirty="0"/>
                        <a:t>Moderate</a:t>
                      </a:r>
                    </a:p>
                  </a:txBody>
                  <a:tcPr/>
                </a:tc>
                <a:tc>
                  <a:txBody>
                    <a:bodyPr/>
                    <a:lstStyle/>
                    <a:p>
                      <a:r>
                        <a:rPr lang="en-US" sz="1600" dirty="0"/>
                        <a:t>410</a:t>
                      </a:r>
                    </a:p>
                  </a:txBody>
                  <a:tcPr/>
                </a:tc>
                <a:tc>
                  <a:txBody>
                    <a:bodyPr/>
                    <a:lstStyle/>
                    <a:p>
                      <a:r>
                        <a:rPr lang="en-US" sz="1600" dirty="0"/>
                        <a:t>31</a:t>
                      </a:r>
                    </a:p>
                  </a:txBody>
                  <a:tcPr/>
                </a:tc>
                <a:tc>
                  <a:txBody>
                    <a:bodyPr/>
                    <a:lstStyle/>
                    <a:p>
                      <a:r>
                        <a:rPr lang="en-US" sz="1600" dirty="0"/>
                        <a:t>1,100</a:t>
                      </a:r>
                    </a:p>
                  </a:txBody>
                  <a:tcPr/>
                </a:tc>
                <a:tc>
                  <a:txBody>
                    <a:bodyPr/>
                    <a:lstStyle/>
                    <a:p>
                      <a:r>
                        <a:rPr lang="en-US" sz="1600" dirty="0"/>
                        <a:t>20</a:t>
                      </a:r>
                    </a:p>
                  </a:txBody>
                  <a:tcPr/>
                </a:tc>
                <a:tc>
                  <a:txBody>
                    <a:bodyPr/>
                    <a:lstStyle/>
                    <a:p>
                      <a:r>
                        <a:rPr lang="en-US" sz="1600" dirty="0"/>
                        <a:t>0.026</a:t>
                      </a:r>
                    </a:p>
                  </a:txBody>
                  <a:tcPr/>
                </a:tc>
                <a:extLst>
                  <a:ext uri="{0D108BD9-81ED-4DB2-BD59-A6C34878D82A}">
                    <a16:rowId xmlns:a16="http://schemas.microsoft.com/office/drawing/2014/main" val="14335964"/>
                  </a:ext>
                </a:extLst>
              </a:tr>
              <a:tr h="263195">
                <a:tc>
                  <a:txBody>
                    <a:bodyPr/>
                    <a:lstStyle/>
                    <a:p>
                      <a:endParaRPr lang="en-US" sz="1600" dirty="0"/>
                    </a:p>
                  </a:txBody>
                  <a:tcPr/>
                </a:tc>
                <a:tc>
                  <a:txBody>
                    <a:bodyPr/>
                    <a:lstStyle/>
                    <a:p>
                      <a:r>
                        <a:rPr lang="en-US" sz="1600" dirty="0"/>
                        <a:t>Strong</a:t>
                      </a:r>
                    </a:p>
                  </a:txBody>
                  <a:tcPr/>
                </a:tc>
                <a:tc>
                  <a:txBody>
                    <a:bodyPr/>
                    <a:lstStyle/>
                    <a:p>
                      <a:r>
                        <a:rPr lang="en-US" sz="1600" dirty="0"/>
                        <a:t>420</a:t>
                      </a:r>
                    </a:p>
                  </a:txBody>
                  <a:tcPr/>
                </a:tc>
                <a:tc>
                  <a:txBody>
                    <a:bodyPr/>
                    <a:lstStyle/>
                    <a:p>
                      <a:r>
                        <a:rPr lang="en-US" sz="1600" dirty="0"/>
                        <a:t>32</a:t>
                      </a:r>
                    </a:p>
                  </a:txBody>
                  <a:tcPr/>
                </a:tc>
                <a:tc>
                  <a:txBody>
                    <a:bodyPr/>
                    <a:lstStyle/>
                    <a:p>
                      <a:r>
                        <a:rPr lang="en-US" sz="1600" dirty="0"/>
                        <a:t>1,100</a:t>
                      </a:r>
                    </a:p>
                  </a:txBody>
                  <a:tcPr/>
                </a:tc>
                <a:tc>
                  <a:txBody>
                    <a:bodyPr/>
                    <a:lstStyle/>
                    <a:p>
                      <a:r>
                        <a:rPr lang="en-US" sz="1600" dirty="0"/>
                        <a:t>21</a:t>
                      </a:r>
                    </a:p>
                  </a:txBody>
                  <a:tcPr/>
                </a:tc>
                <a:tc>
                  <a:txBody>
                    <a:bodyPr/>
                    <a:lstStyle/>
                    <a:p>
                      <a:r>
                        <a:rPr lang="en-US" sz="1600" dirty="0"/>
                        <a:t>0.0071</a:t>
                      </a:r>
                    </a:p>
                  </a:txBody>
                  <a:tcPr/>
                </a:tc>
                <a:extLst>
                  <a:ext uri="{0D108BD9-81ED-4DB2-BD59-A6C34878D82A}">
                    <a16:rowId xmlns:a16="http://schemas.microsoft.com/office/drawing/2014/main" val="447881905"/>
                  </a:ext>
                </a:extLst>
              </a:tr>
            </a:tbl>
          </a:graphicData>
        </a:graphic>
      </p:graphicFrame>
      <p:pic>
        <p:nvPicPr>
          <p:cNvPr id="10" name="Picture 9">
            <a:extLst>
              <a:ext uri="{FF2B5EF4-FFF2-40B4-BE49-F238E27FC236}">
                <a16:creationId xmlns:a16="http://schemas.microsoft.com/office/drawing/2014/main" id="{E194D6A7-D80F-4E84-82DD-DF4C30E3B5DF}"/>
              </a:ext>
            </a:extLst>
          </p:cNvPr>
          <p:cNvPicPr>
            <a:picLocks noChangeAspect="1"/>
          </p:cNvPicPr>
          <p:nvPr/>
        </p:nvPicPr>
        <p:blipFill rotWithShape="1">
          <a:blip r:embed="rId2"/>
          <a:srcRect l="63171" t="15133" r="549" b="39726"/>
          <a:stretch/>
        </p:blipFill>
        <p:spPr>
          <a:xfrm>
            <a:off x="1107047" y="4137384"/>
            <a:ext cx="2271691" cy="2202241"/>
          </a:xfrm>
          <a:prstGeom prst="rect">
            <a:avLst/>
          </a:prstGeom>
        </p:spPr>
      </p:pic>
      <p:pic>
        <p:nvPicPr>
          <p:cNvPr id="12" name="Picture 11">
            <a:extLst>
              <a:ext uri="{FF2B5EF4-FFF2-40B4-BE49-F238E27FC236}">
                <a16:creationId xmlns:a16="http://schemas.microsoft.com/office/drawing/2014/main" id="{8A8BF98A-F1E3-43AA-A070-78513986E6A5}"/>
              </a:ext>
            </a:extLst>
          </p:cNvPr>
          <p:cNvPicPr>
            <a:picLocks noChangeAspect="1"/>
          </p:cNvPicPr>
          <p:nvPr/>
        </p:nvPicPr>
        <p:blipFill rotWithShape="1">
          <a:blip r:embed="rId3"/>
          <a:srcRect l="63076" t="15576" r="523" b="39535"/>
          <a:stretch/>
        </p:blipFill>
        <p:spPr>
          <a:xfrm>
            <a:off x="1107047" y="1954632"/>
            <a:ext cx="2271691" cy="2182752"/>
          </a:xfrm>
          <a:prstGeom prst="rect">
            <a:avLst/>
          </a:prstGeom>
        </p:spPr>
      </p:pic>
      <p:sp>
        <p:nvSpPr>
          <p:cNvPr id="13" name="TextBox 12">
            <a:extLst>
              <a:ext uri="{FF2B5EF4-FFF2-40B4-BE49-F238E27FC236}">
                <a16:creationId xmlns:a16="http://schemas.microsoft.com/office/drawing/2014/main" id="{16C79640-D330-487E-8FF1-99BC3D5063DA}"/>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3553905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FE410-9AE4-4F7C-827B-4D8E5F1204A0}"/>
              </a:ext>
            </a:extLst>
          </p:cNvPr>
          <p:cNvSpPr>
            <a:spLocks noGrp="1"/>
          </p:cNvSpPr>
          <p:nvPr>
            <p:ph type="title"/>
          </p:nvPr>
        </p:nvSpPr>
        <p:spPr/>
        <p:txBody>
          <a:bodyPr/>
          <a:lstStyle/>
          <a:p>
            <a:r>
              <a:rPr lang="en-US" dirty="0"/>
              <a:t>Example 3:  Pu-238 puncture wound</a:t>
            </a:r>
          </a:p>
        </p:txBody>
      </p:sp>
      <p:sp>
        <p:nvSpPr>
          <p:cNvPr id="3" name="Content Placeholder 2">
            <a:extLst>
              <a:ext uri="{FF2B5EF4-FFF2-40B4-BE49-F238E27FC236}">
                <a16:creationId xmlns:a16="http://schemas.microsoft.com/office/drawing/2014/main" id="{19C6EBD2-8054-4637-84C8-83319DDBB516}"/>
              </a:ext>
            </a:extLst>
          </p:cNvPr>
          <p:cNvSpPr>
            <a:spLocks noGrp="1"/>
          </p:cNvSpPr>
          <p:nvPr>
            <p:ph idx="1"/>
          </p:nvPr>
        </p:nvSpPr>
        <p:spPr>
          <a:xfrm>
            <a:off x="1271187" y="2281727"/>
            <a:ext cx="9649626" cy="3360336"/>
          </a:xfrm>
        </p:spPr>
        <p:txBody>
          <a:bodyPr anchor="t"/>
          <a:lstStyle/>
          <a:p>
            <a:r>
              <a:rPr lang="en-US" dirty="0"/>
              <a:t>An employee experiences a 1-mm deep puncture wound (from a braided steel cable) to the finger</a:t>
            </a:r>
          </a:p>
          <a:p>
            <a:r>
              <a:rPr lang="en-US" dirty="0"/>
              <a:t>Determined that 392 Bq of Pu-238 was initially injected into the wound</a:t>
            </a:r>
          </a:p>
          <a:p>
            <a:r>
              <a:rPr lang="en-US" dirty="0"/>
              <a:t>Excision and chelation therapy resulted in the remove of 322 Bq, for a net intake of 70 Bq</a:t>
            </a:r>
          </a:p>
          <a:p>
            <a:r>
              <a:rPr lang="en-US" dirty="0"/>
              <a:t>The “Avid” retention model was determined to be appropriate</a:t>
            </a:r>
          </a:p>
          <a:p>
            <a:r>
              <a:rPr lang="en-US" dirty="0"/>
              <a:t>Dose will be estimated for point- and line-source geometries</a:t>
            </a:r>
          </a:p>
        </p:txBody>
      </p:sp>
      <p:sp>
        <p:nvSpPr>
          <p:cNvPr id="4" name="Footer Placeholder 3">
            <a:extLst>
              <a:ext uri="{FF2B5EF4-FFF2-40B4-BE49-F238E27FC236}">
                <a16:creationId xmlns:a16="http://schemas.microsoft.com/office/drawing/2014/main" id="{B3AB24B2-84B6-47D1-9008-2A028216C05E}"/>
              </a:ext>
            </a:extLst>
          </p:cNvPr>
          <p:cNvSpPr>
            <a:spLocks noGrp="1"/>
          </p:cNvSpPr>
          <p:nvPr>
            <p:ph type="ftr" sz="quarter" idx="11"/>
          </p:nvPr>
        </p:nvSpPr>
        <p:spPr/>
        <p:txBody>
          <a:bodyPr/>
          <a:lstStyle/>
          <a:p>
            <a:r>
              <a:rPr lang="en-US"/>
              <a:t>Renaissance code development, llc</a:t>
            </a:r>
            <a:endParaRPr lang="en-US" dirty="0"/>
          </a:p>
        </p:txBody>
      </p:sp>
      <p:sp>
        <p:nvSpPr>
          <p:cNvPr id="5" name="Slide Number Placeholder 4">
            <a:extLst>
              <a:ext uri="{FF2B5EF4-FFF2-40B4-BE49-F238E27FC236}">
                <a16:creationId xmlns:a16="http://schemas.microsoft.com/office/drawing/2014/main" id="{283FCEEC-A0AB-4AE3-B076-7D13A0542BD6}"/>
              </a:ext>
            </a:extLst>
          </p:cNvPr>
          <p:cNvSpPr>
            <a:spLocks noGrp="1"/>
          </p:cNvSpPr>
          <p:nvPr>
            <p:ph type="sldNum" sz="quarter" idx="12"/>
          </p:nvPr>
        </p:nvSpPr>
        <p:spPr/>
        <p:txBody>
          <a:bodyPr/>
          <a:lstStyle/>
          <a:p>
            <a:fld id="{3A98EE3D-8CD1-4C3F-BD1C-C98C9596463C}" type="slidenum">
              <a:rPr lang="en-US" smtClean="0"/>
              <a:t>68</a:t>
            </a:fld>
            <a:endParaRPr lang="en-US" dirty="0"/>
          </a:p>
        </p:txBody>
      </p:sp>
      <p:sp>
        <p:nvSpPr>
          <p:cNvPr id="6" name="TextBox 5">
            <a:extLst>
              <a:ext uri="{FF2B5EF4-FFF2-40B4-BE49-F238E27FC236}">
                <a16:creationId xmlns:a16="http://schemas.microsoft.com/office/drawing/2014/main" id="{0719D19A-7095-449A-B8C0-1CAA25AD8FFB}"/>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19600163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3B405E4-4A2B-4990-9903-FBC286F69C52}"/>
              </a:ext>
            </a:extLst>
          </p:cNvPr>
          <p:cNvPicPr>
            <a:picLocks noChangeAspect="1"/>
          </p:cNvPicPr>
          <p:nvPr/>
        </p:nvPicPr>
        <p:blipFill>
          <a:blip r:embed="rId2"/>
          <a:stretch>
            <a:fillRect/>
          </a:stretch>
        </p:blipFill>
        <p:spPr>
          <a:xfrm>
            <a:off x="1779400" y="1034042"/>
            <a:ext cx="6835569" cy="5326022"/>
          </a:xfrm>
          <a:prstGeom prst="rect">
            <a:avLst/>
          </a:prstGeom>
        </p:spPr>
      </p:pic>
      <p:sp>
        <p:nvSpPr>
          <p:cNvPr id="4" name="Footer Placeholder 3">
            <a:extLst>
              <a:ext uri="{FF2B5EF4-FFF2-40B4-BE49-F238E27FC236}">
                <a16:creationId xmlns:a16="http://schemas.microsoft.com/office/drawing/2014/main" id="{DDE679C6-B5E2-48CF-813F-DD677D712C6C}"/>
              </a:ext>
            </a:extLst>
          </p:cNvPr>
          <p:cNvSpPr>
            <a:spLocks noGrp="1"/>
          </p:cNvSpPr>
          <p:nvPr>
            <p:ph type="ftr" sz="quarter" idx="11"/>
          </p:nvPr>
        </p:nvSpPr>
        <p:spPr/>
        <p:txBody>
          <a:bodyPr/>
          <a:lstStyle/>
          <a:p>
            <a:r>
              <a:rPr lang="en-US"/>
              <a:t>Renaissance code development, llc</a:t>
            </a:r>
            <a:endParaRPr lang="en-US" dirty="0"/>
          </a:p>
        </p:txBody>
      </p:sp>
      <p:sp>
        <p:nvSpPr>
          <p:cNvPr id="5" name="Slide Number Placeholder 4">
            <a:extLst>
              <a:ext uri="{FF2B5EF4-FFF2-40B4-BE49-F238E27FC236}">
                <a16:creationId xmlns:a16="http://schemas.microsoft.com/office/drawing/2014/main" id="{BCEE8150-A355-4647-847D-3D8AD713E70C}"/>
              </a:ext>
            </a:extLst>
          </p:cNvPr>
          <p:cNvSpPr>
            <a:spLocks noGrp="1"/>
          </p:cNvSpPr>
          <p:nvPr>
            <p:ph type="sldNum" sz="quarter" idx="12"/>
          </p:nvPr>
        </p:nvSpPr>
        <p:spPr/>
        <p:txBody>
          <a:bodyPr/>
          <a:lstStyle/>
          <a:p>
            <a:fld id="{3A98EE3D-8CD1-4C3F-BD1C-C98C9596463C}" type="slidenum">
              <a:rPr lang="en-US" smtClean="0"/>
              <a:t>69</a:t>
            </a:fld>
            <a:endParaRPr lang="en-US" dirty="0"/>
          </a:p>
        </p:txBody>
      </p:sp>
      <p:pic>
        <p:nvPicPr>
          <p:cNvPr id="24" name="Picture 23">
            <a:extLst>
              <a:ext uri="{FF2B5EF4-FFF2-40B4-BE49-F238E27FC236}">
                <a16:creationId xmlns:a16="http://schemas.microsoft.com/office/drawing/2014/main" id="{D76A4A25-1D39-4623-B166-430A76D5FB37}"/>
              </a:ext>
            </a:extLst>
          </p:cNvPr>
          <p:cNvPicPr>
            <a:picLocks noChangeAspect="1"/>
          </p:cNvPicPr>
          <p:nvPr/>
        </p:nvPicPr>
        <p:blipFill>
          <a:blip r:embed="rId3"/>
          <a:stretch>
            <a:fillRect/>
          </a:stretch>
        </p:blipFill>
        <p:spPr>
          <a:xfrm>
            <a:off x="3368917" y="1034042"/>
            <a:ext cx="6835569" cy="5326022"/>
          </a:xfrm>
          <a:prstGeom prst="rect">
            <a:avLst/>
          </a:prstGeom>
        </p:spPr>
      </p:pic>
      <p:sp>
        <p:nvSpPr>
          <p:cNvPr id="27" name="TextBox 26">
            <a:extLst>
              <a:ext uri="{FF2B5EF4-FFF2-40B4-BE49-F238E27FC236}">
                <a16:creationId xmlns:a16="http://schemas.microsoft.com/office/drawing/2014/main" id="{3F860A78-D31B-4B38-A8CE-A8447392817C}"/>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17689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6DA1-52B9-49FD-880B-6D8BD457F8F3}"/>
              </a:ext>
            </a:extLst>
          </p:cNvPr>
          <p:cNvSpPr>
            <a:spLocks noGrp="1"/>
          </p:cNvSpPr>
          <p:nvPr>
            <p:ph type="title"/>
          </p:nvPr>
        </p:nvSpPr>
        <p:spPr>
          <a:xfrm>
            <a:off x="581192" y="702156"/>
            <a:ext cx="11029616" cy="1025976"/>
          </a:xfrm>
        </p:spPr>
        <p:txBody>
          <a:bodyPr/>
          <a:lstStyle/>
          <a:p>
            <a:r>
              <a:rPr lang="en-US" dirty="0"/>
              <a:t>outline</a:t>
            </a:r>
          </a:p>
        </p:txBody>
      </p:sp>
      <p:sp>
        <p:nvSpPr>
          <p:cNvPr id="3" name="Content Placeholder 2">
            <a:extLst>
              <a:ext uri="{FF2B5EF4-FFF2-40B4-BE49-F238E27FC236}">
                <a16:creationId xmlns:a16="http://schemas.microsoft.com/office/drawing/2014/main" id="{4AE211F9-15B5-4F1E-B573-12B43CF3EDFD}"/>
              </a:ext>
            </a:extLst>
          </p:cNvPr>
          <p:cNvSpPr>
            <a:spLocks noGrp="1"/>
          </p:cNvSpPr>
          <p:nvPr>
            <p:ph idx="1"/>
          </p:nvPr>
        </p:nvSpPr>
        <p:spPr>
          <a:xfrm>
            <a:off x="581192" y="2059536"/>
            <a:ext cx="5777663" cy="3623417"/>
          </a:xfrm>
        </p:spPr>
        <p:txBody>
          <a:bodyPr anchor="t">
            <a:normAutofit/>
          </a:bodyPr>
          <a:lstStyle/>
          <a:p>
            <a:r>
              <a:rPr lang="en-US" sz="2000" dirty="0"/>
              <a:t>Basic Theory</a:t>
            </a:r>
          </a:p>
          <a:p>
            <a:pPr lvl="1"/>
            <a:r>
              <a:rPr lang="en-US" sz="1700" dirty="0"/>
              <a:t>Photon dosimetry</a:t>
            </a:r>
          </a:p>
          <a:p>
            <a:pPr lvl="1"/>
            <a:r>
              <a:rPr lang="en-US" sz="1700" dirty="0"/>
              <a:t>Electron dosimetry</a:t>
            </a:r>
          </a:p>
          <a:p>
            <a:pPr lvl="1"/>
            <a:r>
              <a:rPr lang="en-US" sz="1700" dirty="0"/>
              <a:t>Alpha dosimetry</a:t>
            </a:r>
          </a:p>
          <a:p>
            <a:r>
              <a:rPr lang="en-US" sz="2000" dirty="0"/>
              <a:t>Examples</a:t>
            </a:r>
          </a:p>
        </p:txBody>
      </p:sp>
      <p:sp>
        <p:nvSpPr>
          <p:cNvPr id="5" name="Footer Placeholder 4">
            <a:extLst>
              <a:ext uri="{FF2B5EF4-FFF2-40B4-BE49-F238E27FC236}">
                <a16:creationId xmlns:a16="http://schemas.microsoft.com/office/drawing/2014/main" id="{7A0344BD-D31C-4AA5-BD5F-51152418EF58}"/>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8D16FA90-4534-4947-A702-FCB546BACB08}"/>
              </a:ext>
            </a:extLst>
          </p:cNvPr>
          <p:cNvSpPr>
            <a:spLocks noGrp="1"/>
          </p:cNvSpPr>
          <p:nvPr>
            <p:ph type="sldNum" sz="quarter" idx="12"/>
          </p:nvPr>
        </p:nvSpPr>
        <p:spPr/>
        <p:txBody>
          <a:bodyPr/>
          <a:lstStyle/>
          <a:p>
            <a:fld id="{3A98EE3D-8CD1-4C3F-BD1C-C98C9596463C}" type="slidenum">
              <a:rPr lang="en-US" smtClean="0"/>
              <a:t>7</a:t>
            </a:fld>
            <a:endParaRPr lang="en-US" dirty="0"/>
          </a:p>
        </p:txBody>
      </p:sp>
      <p:pic>
        <p:nvPicPr>
          <p:cNvPr id="8" name="Picture 7">
            <a:extLst>
              <a:ext uri="{FF2B5EF4-FFF2-40B4-BE49-F238E27FC236}">
                <a16:creationId xmlns:a16="http://schemas.microsoft.com/office/drawing/2014/main" id="{234CB146-B55E-4452-AD08-1AA53E3BDBCB}"/>
              </a:ext>
            </a:extLst>
          </p:cNvPr>
          <p:cNvPicPr>
            <a:picLocks noChangeAspect="1"/>
          </p:cNvPicPr>
          <p:nvPr/>
        </p:nvPicPr>
        <p:blipFill>
          <a:blip r:embed="rId2"/>
          <a:stretch>
            <a:fillRect/>
          </a:stretch>
        </p:blipFill>
        <p:spPr>
          <a:xfrm>
            <a:off x="6559431" y="1375561"/>
            <a:ext cx="3619500" cy="4619625"/>
          </a:xfrm>
          <a:prstGeom prst="rect">
            <a:avLst/>
          </a:prstGeom>
        </p:spPr>
      </p:pic>
      <p:sp>
        <p:nvSpPr>
          <p:cNvPr id="9" name="TextBox 8">
            <a:extLst>
              <a:ext uri="{FF2B5EF4-FFF2-40B4-BE49-F238E27FC236}">
                <a16:creationId xmlns:a16="http://schemas.microsoft.com/office/drawing/2014/main" id="{A3A13EBA-929D-4569-9852-B4C27F8495FF}"/>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13515089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35FE-40F7-40FB-88F7-E4BAB4376635}"/>
              </a:ext>
            </a:extLst>
          </p:cNvPr>
          <p:cNvSpPr>
            <a:spLocks noGrp="1"/>
          </p:cNvSpPr>
          <p:nvPr>
            <p:ph type="title"/>
          </p:nvPr>
        </p:nvSpPr>
        <p:spPr/>
        <p:txBody>
          <a:bodyPr/>
          <a:lstStyle/>
          <a:p>
            <a:r>
              <a:rPr lang="en-US" dirty="0"/>
              <a:t>Pu-238 puncture Wound dosimetry summary</a:t>
            </a:r>
          </a:p>
        </p:txBody>
      </p:sp>
      <p:sp>
        <p:nvSpPr>
          <p:cNvPr id="5" name="Footer Placeholder 4">
            <a:extLst>
              <a:ext uri="{FF2B5EF4-FFF2-40B4-BE49-F238E27FC236}">
                <a16:creationId xmlns:a16="http://schemas.microsoft.com/office/drawing/2014/main" id="{265D351A-3AB6-420A-AE42-8C2DBDE7D20A}"/>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E749BFF5-D1E7-4C8D-B6DD-B87344CBDA55}"/>
              </a:ext>
            </a:extLst>
          </p:cNvPr>
          <p:cNvSpPr>
            <a:spLocks noGrp="1"/>
          </p:cNvSpPr>
          <p:nvPr>
            <p:ph type="sldNum" sz="quarter" idx="12"/>
          </p:nvPr>
        </p:nvSpPr>
        <p:spPr/>
        <p:txBody>
          <a:bodyPr/>
          <a:lstStyle/>
          <a:p>
            <a:fld id="{3A98EE3D-8CD1-4C3F-BD1C-C98C9596463C}" type="slidenum">
              <a:rPr lang="en-US" smtClean="0"/>
              <a:t>70</a:t>
            </a:fld>
            <a:endParaRPr lang="en-US" dirty="0"/>
          </a:p>
        </p:txBody>
      </p:sp>
      <p:graphicFrame>
        <p:nvGraphicFramePr>
          <p:cNvPr id="7" name="Table 7">
            <a:extLst>
              <a:ext uri="{FF2B5EF4-FFF2-40B4-BE49-F238E27FC236}">
                <a16:creationId xmlns:a16="http://schemas.microsoft.com/office/drawing/2014/main" id="{0C379277-1A57-490A-B909-E459BFCC35FB}"/>
              </a:ext>
            </a:extLst>
          </p:cNvPr>
          <p:cNvGraphicFramePr>
            <a:graphicFrameLocks/>
          </p:cNvGraphicFramePr>
          <p:nvPr>
            <p:extLst>
              <p:ext uri="{D42A27DB-BD31-4B8C-83A1-F6EECF244321}">
                <p14:modId xmlns:p14="http://schemas.microsoft.com/office/powerpoint/2010/main" val="1698959472"/>
              </p:ext>
            </p:extLst>
          </p:nvPr>
        </p:nvGraphicFramePr>
        <p:xfrm>
          <a:off x="980900" y="2344125"/>
          <a:ext cx="10216500" cy="2407920"/>
        </p:xfrm>
        <a:graphic>
          <a:graphicData uri="http://schemas.openxmlformats.org/drawingml/2006/table">
            <a:tbl>
              <a:tblPr firstRow="1" bandRow="1">
                <a:tableStyleId>{5C22544A-7EE6-4342-B048-85BDC9FD1C3A}</a:tableStyleId>
              </a:tblPr>
              <a:tblGrid>
                <a:gridCol w="908862">
                  <a:extLst>
                    <a:ext uri="{9D8B030D-6E8A-4147-A177-3AD203B41FA5}">
                      <a16:colId xmlns:a16="http://schemas.microsoft.com/office/drawing/2014/main" val="1413213035"/>
                    </a:ext>
                  </a:extLst>
                </a:gridCol>
                <a:gridCol w="1160459">
                  <a:extLst>
                    <a:ext uri="{9D8B030D-6E8A-4147-A177-3AD203B41FA5}">
                      <a16:colId xmlns:a16="http://schemas.microsoft.com/office/drawing/2014/main" val="2270108498"/>
                    </a:ext>
                  </a:extLst>
                </a:gridCol>
                <a:gridCol w="1000104">
                  <a:extLst>
                    <a:ext uri="{9D8B030D-6E8A-4147-A177-3AD203B41FA5}">
                      <a16:colId xmlns:a16="http://schemas.microsoft.com/office/drawing/2014/main" val="87592987"/>
                    </a:ext>
                  </a:extLst>
                </a:gridCol>
                <a:gridCol w="1000104">
                  <a:extLst>
                    <a:ext uri="{9D8B030D-6E8A-4147-A177-3AD203B41FA5}">
                      <a16:colId xmlns:a16="http://schemas.microsoft.com/office/drawing/2014/main" val="2048131267"/>
                    </a:ext>
                  </a:extLst>
                </a:gridCol>
                <a:gridCol w="931627">
                  <a:extLst>
                    <a:ext uri="{9D8B030D-6E8A-4147-A177-3AD203B41FA5}">
                      <a16:colId xmlns:a16="http://schemas.microsoft.com/office/drawing/2014/main" val="873392728"/>
                    </a:ext>
                  </a:extLst>
                </a:gridCol>
                <a:gridCol w="1109187">
                  <a:extLst>
                    <a:ext uri="{9D8B030D-6E8A-4147-A177-3AD203B41FA5}">
                      <a16:colId xmlns:a16="http://schemas.microsoft.com/office/drawing/2014/main" val="2836089132"/>
                    </a:ext>
                  </a:extLst>
                </a:gridCol>
                <a:gridCol w="997416">
                  <a:extLst>
                    <a:ext uri="{9D8B030D-6E8A-4147-A177-3AD203B41FA5}">
                      <a16:colId xmlns:a16="http://schemas.microsoft.com/office/drawing/2014/main" val="3005982060"/>
                    </a:ext>
                  </a:extLst>
                </a:gridCol>
                <a:gridCol w="1099954">
                  <a:extLst>
                    <a:ext uri="{9D8B030D-6E8A-4147-A177-3AD203B41FA5}">
                      <a16:colId xmlns:a16="http://schemas.microsoft.com/office/drawing/2014/main" val="742816966"/>
                    </a:ext>
                  </a:extLst>
                </a:gridCol>
                <a:gridCol w="1016060">
                  <a:extLst>
                    <a:ext uri="{9D8B030D-6E8A-4147-A177-3AD203B41FA5}">
                      <a16:colId xmlns:a16="http://schemas.microsoft.com/office/drawing/2014/main" val="4147342989"/>
                    </a:ext>
                  </a:extLst>
                </a:gridCol>
                <a:gridCol w="992727">
                  <a:extLst>
                    <a:ext uri="{9D8B030D-6E8A-4147-A177-3AD203B41FA5}">
                      <a16:colId xmlns:a16="http://schemas.microsoft.com/office/drawing/2014/main" val="1826466005"/>
                    </a:ext>
                  </a:extLst>
                </a:gridCol>
              </a:tblGrid>
              <a:tr h="274320">
                <a:tc>
                  <a:txBody>
                    <a:bodyPr/>
                    <a:lstStyle/>
                    <a:p>
                      <a:endParaRPr lang="en-US" sz="1600" dirty="0"/>
                    </a:p>
                    <a:p>
                      <a:r>
                        <a:rPr lang="en-US" sz="1600" dirty="0"/>
                        <a:t>Wound</a:t>
                      </a:r>
                    </a:p>
                    <a:p>
                      <a:r>
                        <a:rPr lang="en-US" sz="1600" dirty="0"/>
                        <a:t>Activity</a:t>
                      </a:r>
                    </a:p>
                    <a:p>
                      <a:r>
                        <a:rPr lang="en-US" sz="1600" dirty="0"/>
                        <a:t>(Bq)</a:t>
                      </a:r>
                    </a:p>
                  </a:txBody>
                  <a:tcPr/>
                </a:tc>
                <a:tc>
                  <a:txBody>
                    <a:bodyPr/>
                    <a:lstStyle/>
                    <a:p>
                      <a:endParaRPr lang="en-US" sz="1600" dirty="0"/>
                    </a:p>
                    <a:p>
                      <a:endParaRPr lang="en-US" sz="1600" dirty="0"/>
                    </a:p>
                    <a:p>
                      <a:endParaRPr lang="en-US" sz="1600" dirty="0"/>
                    </a:p>
                    <a:p>
                      <a:r>
                        <a:rPr lang="en-US" sz="1600" dirty="0"/>
                        <a:t>Geometry</a:t>
                      </a:r>
                    </a:p>
                  </a:txBody>
                  <a:tcPr/>
                </a:tc>
                <a:tc>
                  <a:txBody>
                    <a:bodyPr/>
                    <a:lstStyle/>
                    <a:p>
                      <a:r>
                        <a:rPr lang="en-US" sz="1600" dirty="0"/>
                        <a:t>Shallow Electron</a:t>
                      </a:r>
                    </a:p>
                    <a:p>
                      <a:r>
                        <a:rPr lang="en-US" sz="1600" dirty="0"/>
                        <a:t>Dose (</a:t>
                      </a:r>
                      <a:r>
                        <a:rPr lang="en-US" sz="1600" dirty="0" err="1"/>
                        <a:t>Sv</a:t>
                      </a:r>
                      <a:r>
                        <a:rPr lang="en-US" sz="1600" dirty="0"/>
                        <a:t>)</a:t>
                      </a:r>
                    </a:p>
                  </a:txBody>
                  <a:tcPr/>
                </a:tc>
                <a:tc>
                  <a:txBody>
                    <a:bodyPr/>
                    <a:lstStyle/>
                    <a:p>
                      <a:r>
                        <a:rPr lang="en-US" sz="1600" dirty="0"/>
                        <a:t>Shallow Photon</a:t>
                      </a:r>
                    </a:p>
                    <a:p>
                      <a:r>
                        <a:rPr lang="en-US" sz="1600" dirty="0"/>
                        <a:t>Dose (</a:t>
                      </a:r>
                      <a:r>
                        <a:rPr lang="en-US" sz="1600" dirty="0" err="1"/>
                        <a:t>Sv</a:t>
                      </a:r>
                      <a:r>
                        <a:rPr lang="en-US" sz="1600" dirty="0"/>
                        <a:t>)</a:t>
                      </a:r>
                    </a:p>
                  </a:txBody>
                  <a:tcPr/>
                </a:tc>
                <a:tc>
                  <a:txBody>
                    <a:bodyPr/>
                    <a:lstStyle/>
                    <a:p>
                      <a:r>
                        <a:rPr lang="en-US" sz="1600" dirty="0"/>
                        <a:t>Shallow Alpha</a:t>
                      </a:r>
                    </a:p>
                    <a:p>
                      <a:r>
                        <a:rPr lang="en-US" sz="1600" dirty="0"/>
                        <a:t>Dose (</a:t>
                      </a:r>
                      <a:r>
                        <a:rPr lang="en-US" sz="1600" dirty="0" err="1"/>
                        <a:t>Sv</a:t>
                      </a:r>
                      <a:r>
                        <a:rPr lang="en-US" sz="1600" dirty="0"/>
                        <a:t>)</a:t>
                      </a:r>
                    </a:p>
                  </a:txBody>
                  <a:tcPr/>
                </a:tc>
                <a:tc>
                  <a:txBody>
                    <a:bodyPr/>
                    <a:lstStyle/>
                    <a:p>
                      <a:r>
                        <a:rPr lang="en-US" sz="1600" dirty="0"/>
                        <a:t>Local Electron</a:t>
                      </a:r>
                    </a:p>
                    <a:p>
                      <a:r>
                        <a:rPr lang="en-US" sz="1600" dirty="0"/>
                        <a:t>Dose (</a:t>
                      </a:r>
                      <a:r>
                        <a:rPr lang="en-US" sz="1600" dirty="0" err="1"/>
                        <a:t>Sv</a:t>
                      </a:r>
                      <a:r>
                        <a:rPr lang="en-US" sz="1600" dirty="0"/>
                        <a:t>)</a:t>
                      </a:r>
                    </a:p>
                  </a:txBody>
                  <a:tcPr/>
                </a:tc>
                <a:tc>
                  <a:txBody>
                    <a:bodyPr/>
                    <a:lstStyle/>
                    <a:p>
                      <a:r>
                        <a:rPr lang="en-US" sz="1600" dirty="0"/>
                        <a:t>Local Photon</a:t>
                      </a:r>
                    </a:p>
                    <a:p>
                      <a:r>
                        <a:rPr lang="en-US" sz="1600" dirty="0"/>
                        <a:t>Dose (</a:t>
                      </a:r>
                      <a:r>
                        <a:rPr lang="en-US" sz="1600" dirty="0" err="1"/>
                        <a:t>Sv</a:t>
                      </a:r>
                      <a:r>
                        <a:rPr lang="en-US" sz="1600" dirty="0"/>
                        <a:t>)</a:t>
                      </a:r>
                    </a:p>
                  </a:txBody>
                  <a:tcPr/>
                </a:tc>
                <a:tc>
                  <a:txBody>
                    <a:bodyPr/>
                    <a:lstStyle/>
                    <a:p>
                      <a:r>
                        <a:rPr lang="en-US" sz="1600" dirty="0"/>
                        <a:t>Local Alpha</a:t>
                      </a:r>
                    </a:p>
                    <a:p>
                      <a:r>
                        <a:rPr lang="en-US" sz="1600" dirty="0"/>
                        <a:t>Dose (</a:t>
                      </a:r>
                      <a:r>
                        <a:rPr lang="en-US" sz="1600" dirty="0" err="1"/>
                        <a:t>Sv</a:t>
                      </a:r>
                      <a:r>
                        <a:rPr lang="en-US" sz="1600" dirty="0"/>
                        <a:t>)</a:t>
                      </a:r>
                    </a:p>
                  </a:txBody>
                  <a:tcPr/>
                </a:tc>
                <a:tc>
                  <a:txBody>
                    <a:bodyPr/>
                    <a:lstStyle/>
                    <a:p>
                      <a:endParaRPr lang="en-US" sz="1600" dirty="0"/>
                    </a:p>
                    <a:p>
                      <a:endParaRPr lang="en-US" sz="1600" dirty="0"/>
                    </a:p>
                    <a:p>
                      <a:r>
                        <a:rPr lang="en-US" sz="1600" dirty="0"/>
                        <a:t>CEDE* (</a:t>
                      </a:r>
                      <a:r>
                        <a:rPr lang="en-US" sz="1600" dirty="0" err="1"/>
                        <a:t>Sv</a:t>
                      </a:r>
                      <a:r>
                        <a:rPr lang="en-US" sz="1600" dirty="0"/>
                        <a:t>)</a:t>
                      </a:r>
                    </a:p>
                  </a:txBody>
                  <a:tcPr/>
                </a:tc>
                <a:tc>
                  <a:txBody>
                    <a:bodyPr/>
                    <a:lstStyle/>
                    <a:p>
                      <a:endParaRPr lang="en-US" sz="1600" dirty="0"/>
                    </a:p>
                    <a:p>
                      <a:endParaRPr lang="en-US" sz="1600" dirty="0"/>
                    </a:p>
                    <a:p>
                      <a:r>
                        <a:rPr lang="en-US" sz="1600" dirty="0"/>
                        <a:t>CODE (</a:t>
                      </a:r>
                      <a:r>
                        <a:rPr lang="en-US" sz="1600" dirty="0" err="1"/>
                        <a:t>Sv</a:t>
                      </a:r>
                      <a:r>
                        <a:rPr lang="en-US" sz="1600" dirty="0"/>
                        <a:t>)</a:t>
                      </a:r>
                    </a:p>
                  </a:txBody>
                  <a:tcPr/>
                </a:tc>
                <a:extLst>
                  <a:ext uri="{0D108BD9-81ED-4DB2-BD59-A6C34878D82A}">
                    <a16:rowId xmlns:a16="http://schemas.microsoft.com/office/drawing/2014/main" val="1176452653"/>
                  </a:ext>
                </a:extLst>
              </a:tr>
              <a:tr h="274320">
                <a:tc>
                  <a:txBody>
                    <a:bodyPr/>
                    <a:lstStyle/>
                    <a:p>
                      <a:r>
                        <a:rPr lang="en-US" sz="1600" dirty="0"/>
                        <a:t>392</a:t>
                      </a:r>
                    </a:p>
                  </a:txBody>
                  <a:tcPr/>
                </a:tc>
                <a:tc>
                  <a:txBody>
                    <a:bodyPr/>
                    <a:lstStyle/>
                    <a:p>
                      <a:r>
                        <a:rPr lang="en-US" sz="1600" dirty="0"/>
                        <a:t>Point</a:t>
                      </a:r>
                    </a:p>
                  </a:txBody>
                  <a:tcPr/>
                </a:tc>
                <a:tc>
                  <a:txBody>
                    <a:bodyPr/>
                    <a:lstStyle/>
                    <a:p>
                      <a:r>
                        <a:rPr lang="en-US" sz="1600" dirty="0"/>
                        <a:t>0.0</a:t>
                      </a:r>
                    </a:p>
                  </a:txBody>
                  <a:tcPr/>
                </a:tc>
                <a:tc>
                  <a:txBody>
                    <a:bodyPr/>
                    <a:lstStyle/>
                    <a:p>
                      <a:r>
                        <a:rPr lang="en-US" sz="1600" dirty="0"/>
                        <a:t>0.0049</a:t>
                      </a:r>
                    </a:p>
                  </a:txBody>
                  <a:tcPr/>
                </a:tc>
                <a:tc>
                  <a:txBody>
                    <a:bodyPr/>
                    <a:lstStyle/>
                    <a:p>
                      <a:r>
                        <a:rPr lang="en-US" sz="1600" dirty="0"/>
                        <a:t>0.0</a:t>
                      </a:r>
                    </a:p>
                  </a:txBody>
                  <a:tcPr/>
                </a:tc>
                <a:tc>
                  <a:txBody>
                    <a:bodyPr/>
                    <a:lstStyle/>
                    <a:p>
                      <a:r>
                        <a:rPr lang="en-US" sz="1600" dirty="0"/>
                        <a:t>4.2</a:t>
                      </a:r>
                    </a:p>
                  </a:txBody>
                  <a:tcPr/>
                </a:tc>
                <a:tc>
                  <a:txBody>
                    <a:bodyPr/>
                    <a:lstStyle/>
                    <a:p>
                      <a:r>
                        <a:rPr lang="en-US" sz="1600" dirty="0"/>
                        <a:t>0.0035</a:t>
                      </a:r>
                    </a:p>
                  </a:txBody>
                  <a:tcPr/>
                </a:tc>
                <a:tc>
                  <a:txBody>
                    <a:bodyPr/>
                    <a:lstStyle/>
                    <a:p>
                      <a:r>
                        <a:rPr lang="en-US" sz="1600" dirty="0"/>
                        <a:t>480</a:t>
                      </a:r>
                      <a:endParaRPr lang="en-US" sz="1600" dirty="0">
                        <a:solidFill>
                          <a:srgbClr val="DC4405"/>
                        </a:solidFill>
                      </a:endParaRPr>
                    </a:p>
                  </a:txBody>
                  <a:tcPr/>
                </a:tc>
                <a:tc>
                  <a:txBody>
                    <a:bodyPr/>
                    <a:lstStyle/>
                    <a:p>
                      <a:r>
                        <a:rPr lang="en-US" sz="1600" dirty="0"/>
                        <a:t>0.16</a:t>
                      </a:r>
                    </a:p>
                  </a:txBody>
                  <a:tcPr/>
                </a:tc>
                <a:tc>
                  <a:txBody>
                    <a:bodyPr/>
                    <a:lstStyle/>
                    <a:p>
                      <a:r>
                        <a:rPr lang="en-US" sz="1600" dirty="0"/>
                        <a:t>5.4</a:t>
                      </a:r>
                    </a:p>
                  </a:txBody>
                  <a:tcPr/>
                </a:tc>
                <a:extLst>
                  <a:ext uri="{0D108BD9-81ED-4DB2-BD59-A6C34878D82A}">
                    <a16:rowId xmlns:a16="http://schemas.microsoft.com/office/drawing/2014/main" val="234843913"/>
                  </a:ext>
                </a:extLst>
              </a:tr>
              <a:tr h="274320">
                <a:tc>
                  <a:txBody>
                    <a:bodyPr/>
                    <a:lstStyle/>
                    <a:p>
                      <a:endParaRPr lang="en-US" sz="1600" dirty="0"/>
                    </a:p>
                  </a:txBody>
                  <a:tcPr/>
                </a:tc>
                <a:tc>
                  <a:txBody>
                    <a:bodyPr/>
                    <a:lstStyle/>
                    <a:p>
                      <a:r>
                        <a:rPr lang="en-US" sz="1600" dirty="0"/>
                        <a:t>Line</a:t>
                      </a:r>
                    </a:p>
                  </a:txBody>
                  <a:tcPr/>
                </a:tc>
                <a:tc>
                  <a:txBody>
                    <a:bodyPr/>
                    <a:lstStyle/>
                    <a:p>
                      <a:r>
                        <a:rPr lang="en-US" sz="1600" dirty="0"/>
                        <a:t>0.57</a:t>
                      </a:r>
                    </a:p>
                  </a:txBody>
                  <a:tcPr/>
                </a:tc>
                <a:tc>
                  <a:txBody>
                    <a:bodyPr/>
                    <a:lstStyle/>
                    <a:p>
                      <a:r>
                        <a:rPr lang="en-US" sz="1600" dirty="0"/>
                        <a:t>0.012</a:t>
                      </a:r>
                    </a:p>
                  </a:txBody>
                  <a:tcPr/>
                </a:tc>
                <a:tc>
                  <a:txBody>
                    <a:bodyPr/>
                    <a:lstStyle/>
                    <a:p>
                      <a:r>
                        <a:rPr lang="en-US" sz="1600" dirty="0"/>
                        <a:t>6,500</a:t>
                      </a:r>
                      <a:endParaRPr lang="en-US" sz="1600" dirty="0">
                        <a:solidFill>
                          <a:srgbClr val="DC4405"/>
                        </a:solidFill>
                      </a:endParaRPr>
                    </a:p>
                  </a:txBody>
                  <a:tcPr/>
                </a:tc>
                <a:tc>
                  <a:txBody>
                    <a:bodyPr/>
                    <a:lstStyle/>
                    <a:p>
                      <a:r>
                        <a:rPr lang="en-US" sz="1600" dirty="0"/>
                        <a:t>3.8</a:t>
                      </a:r>
                    </a:p>
                  </a:txBody>
                  <a:tcPr/>
                </a:tc>
                <a:tc>
                  <a:txBody>
                    <a:bodyPr/>
                    <a:lstStyle/>
                    <a:p>
                      <a:r>
                        <a:rPr lang="en-US" sz="1600" dirty="0"/>
                        <a:t>0.0031</a:t>
                      </a:r>
                    </a:p>
                  </a:txBody>
                  <a:tcPr/>
                </a:tc>
                <a:tc>
                  <a:txBody>
                    <a:bodyPr/>
                    <a:lstStyle/>
                    <a:p>
                      <a:r>
                        <a:rPr lang="en-US" sz="1600" dirty="0"/>
                        <a:t>430</a:t>
                      </a:r>
                      <a:endParaRPr lang="en-US" sz="1600" dirty="0">
                        <a:solidFill>
                          <a:srgbClr val="DC4405"/>
                        </a:solidFill>
                      </a:endParaRPr>
                    </a:p>
                  </a:txBody>
                  <a:tcPr/>
                </a:tc>
                <a:tc>
                  <a:txBody>
                    <a:bodyPr/>
                    <a:lstStyle/>
                    <a:p>
                      <a:r>
                        <a:rPr lang="en-US" sz="1600" dirty="0"/>
                        <a:t>0.16</a:t>
                      </a:r>
                    </a:p>
                  </a:txBody>
                  <a:tcPr/>
                </a:tc>
                <a:tc>
                  <a:txBody>
                    <a:bodyPr/>
                    <a:lstStyle/>
                    <a:p>
                      <a:r>
                        <a:rPr lang="en-US" sz="1600" dirty="0"/>
                        <a:t>5.4</a:t>
                      </a:r>
                    </a:p>
                  </a:txBody>
                  <a:tcPr/>
                </a:tc>
                <a:extLst>
                  <a:ext uri="{0D108BD9-81ED-4DB2-BD59-A6C34878D82A}">
                    <a16:rowId xmlns:a16="http://schemas.microsoft.com/office/drawing/2014/main" val="1481942795"/>
                  </a:ext>
                </a:extLst>
              </a:tr>
              <a:tr h="263195">
                <a:tc>
                  <a:txBody>
                    <a:bodyPr/>
                    <a:lstStyle/>
                    <a:p>
                      <a:r>
                        <a:rPr lang="en-US" sz="1600" dirty="0"/>
                        <a:t>70</a:t>
                      </a:r>
                    </a:p>
                  </a:txBody>
                  <a:tcPr/>
                </a:tc>
                <a:tc>
                  <a:txBody>
                    <a:bodyPr/>
                    <a:lstStyle/>
                    <a:p>
                      <a:r>
                        <a:rPr lang="en-US" sz="1600" dirty="0"/>
                        <a:t>Point</a:t>
                      </a:r>
                    </a:p>
                  </a:txBody>
                  <a:tcPr/>
                </a:tc>
                <a:tc>
                  <a:txBody>
                    <a:bodyPr/>
                    <a:lstStyle/>
                    <a:p>
                      <a:r>
                        <a:rPr lang="en-US" sz="1600" dirty="0"/>
                        <a:t>0.0</a:t>
                      </a:r>
                    </a:p>
                  </a:txBody>
                  <a:tcPr/>
                </a:tc>
                <a:tc>
                  <a:txBody>
                    <a:bodyPr/>
                    <a:lstStyle/>
                    <a:p>
                      <a:r>
                        <a:rPr lang="en-US" sz="1600" dirty="0"/>
                        <a:t>0.00088</a:t>
                      </a:r>
                    </a:p>
                  </a:txBody>
                  <a:tcPr/>
                </a:tc>
                <a:tc>
                  <a:txBody>
                    <a:bodyPr/>
                    <a:lstStyle/>
                    <a:p>
                      <a:r>
                        <a:rPr lang="en-US" sz="1600" dirty="0"/>
                        <a:t>0.0</a:t>
                      </a:r>
                    </a:p>
                  </a:txBody>
                  <a:tcPr/>
                </a:tc>
                <a:tc>
                  <a:txBody>
                    <a:bodyPr/>
                    <a:lstStyle/>
                    <a:p>
                      <a:r>
                        <a:rPr lang="en-US" sz="1600" dirty="0"/>
                        <a:t>0.76</a:t>
                      </a:r>
                    </a:p>
                  </a:txBody>
                  <a:tcPr/>
                </a:tc>
                <a:tc>
                  <a:txBody>
                    <a:bodyPr/>
                    <a:lstStyle/>
                    <a:p>
                      <a:r>
                        <a:rPr lang="en-US" sz="1600" dirty="0"/>
                        <a:t>0.00062</a:t>
                      </a:r>
                    </a:p>
                  </a:txBody>
                  <a:tcPr/>
                </a:tc>
                <a:tc>
                  <a:txBody>
                    <a:bodyPr/>
                    <a:lstStyle/>
                    <a:p>
                      <a:r>
                        <a:rPr lang="en-US" sz="1600" dirty="0"/>
                        <a:t>85</a:t>
                      </a:r>
                      <a:endParaRPr lang="en-US" sz="1600" dirty="0">
                        <a:solidFill>
                          <a:srgbClr val="DC4405"/>
                        </a:solidFill>
                      </a:endParaRPr>
                    </a:p>
                  </a:txBody>
                  <a:tcPr/>
                </a:tc>
                <a:tc>
                  <a:txBody>
                    <a:bodyPr/>
                    <a:lstStyle/>
                    <a:p>
                      <a:r>
                        <a:rPr lang="en-US" sz="1600" dirty="0"/>
                        <a:t>0.029</a:t>
                      </a:r>
                    </a:p>
                  </a:txBody>
                  <a:tcPr/>
                </a:tc>
                <a:tc>
                  <a:txBody>
                    <a:bodyPr/>
                    <a:lstStyle/>
                    <a:p>
                      <a:r>
                        <a:rPr lang="en-US" sz="1600" dirty="0"/>
                        <a:t>0.97</a:t>
                      </a:r>
                    </a:p>
                  </a:txBody>
                  <a:tcPr/>
                </a:tc>
                <a:extLst>
                  <a:ext uri="{0D108BD9-81ED-4DB2-BD59-A6C34878D82A}">
                    <a16:rowId xmlns:a16="http://schemas.microsoft.com/office/drawing/2014/main" val="3441823632"/>
                  </a:ext>
                </a:extLst>
              </a:tr>
              <a:tr h="263195">
                <a:tc>
                  <a:txBody>
                    <a:bodyPr/>
                    <a:lstStyle/>
                    <a:p>
                      <a:endParaRPr lang="en-US" sz="1600" dirty="0"/>
                    </a:p>
                  </a:txBody>
                  <a:tcPr/>
                </a:tc>
                <a:tc>
                  <a:txBody>
                    <a:bodyPr/>
                    <a:lstStyle/>
                    <a:p>
                      <a:r>
                        <a:rPr lang="en-US" sz="1600" dirty="0"/>
                        <a:t>Line</a:t>
                      </a:r>
                    </a:p>
                  </a:txBody>
                  <a:tcPr/>
                </a:tc>
                <a:tc>
                  <a:txBody>
                    <a:bodyPr/>
                    <a:lstStyle/>
                    <a:p>
                      <a:r>
                        <a:rPr lang="en-US" sz="1600" dirty="0"/>
                        <a:t>0.10</a:t>
                      </a:r>
                    </a:p>
                  </a:txBody>
                  <a:tcPr/>
                </a:tc>
                <a:tc>
                  <a:txBody>
                    <a:bodyPr/>
                    <a:lstStyle/>
                    <a:p>
                      <a:r>
                        <a:rPr lang="en-US" sz="1600" dirty="0"/>
                        <a:t>0.0021</a:t>
                      </a:r>
                    </a:p>
                  </a:txBody>
                  <a:tcPr/>
                </a:tc>
                <a:tc>
                  <a:txBody>
                    <a:bodyPr/>
                    <a:lstStyle/>
                    <a:p>
                      <a:r>
                        <a:rPr lang="en-US" sz="1600" dirty="0">
                          <a:solidFill>
                            <a:schemeClr val="tx1"/>
                          </a:solidFill>
                        </a:rPr>
                        <a:t>1,200</a:t>
                      </a:r>
                    </a:p>
                  </a:txBody>
                  <a:tcPr/>
                </a:tc>
                <a:tc>
                  <a:txBody>
                    <a:bodyPr/>
                    <a:lstStyle/>
                    <a:p>
                      <a:r>
                        <a:rPr lang="en-US" sz="1600" dirty="0"/>
                        <a:t>0.68</a:t>
                      </a:r>
                    </a:p>
                  </a:txBody>
                  <a:tcPr/>
                </a:tc>
                <a:tc>
                  <a:txBody>
                    <a:bodyPr/>
                    <a:lstStyle/>
                    <a:p>
                      <a:r>
                        <a:rPr lang="en-US" sz="1600" dirty="0"/>
                        <a:t>0.00056</a:t>
                      </a:r>
                    </a:p>
                  </a:txBody>
                  <a:tcPr/>
                </a:tc>
                <a:tc>
                  <a:txBody>
                    <a:bodyPr/>
                    <a:lstStyle/>
                    <a:p>
                      <a:r>
                        <a:rPr lang="en-US" sz="1600" dirty="0"/>
                        <a:t>77</a:t>
                      </a:r>
                      <a:endParaRPr lang="en-US" sz="1600" dirty="0">
                        <a:solidFill>
                          <a:srgbClr val="DC4405"/>
                        </a:solidFill>
                      </a:endParaRPr>
                    </a:p>
                  </a:txBody>
                  <a:tcPr/>
                </a:tc>
                <a:tc>
                  <a:txBody>
                    <a:bodyPr/>
                    <a:lstStyle/>
                    <a:p>
                      <a:r>
                        <a:rPr lang="en-US" sz="1600" dirty="0"/>
                        <a:t>0.029</a:t>
                      </a:r>
                    </a:p>
                  </a:txBody>
                  <a:tcPr/>
                </a:tc>
                <a:tc>
                  <a:txBody>
                    <a:bodyPr/>
                    <a:lstStyle/>
                    <a:p>
                      <a:r>
                        <a:rPr lang="en-US" sz="1600" dirty="0"/>
                        <a:t>0.97</a:t>
                      </a:r>
                    </a:p>
                  </a:txBody>
                  <a:tcPr/>
                </a:tc>
                <a:extLst>
                  <a:ext uri="{0D108BD9-81ED-4DB2-BD59-A6C34878D82A}">
                    <a16:rowId xmlns:a16="http://schemas.microsoft.com/office/drawing/2014/main" val="2940177962"/>
                  </a:ext>
                </a:extLst>
              </a:tr>
            </a:tbl>
          </a:graphicData>
        </a:graphic>
      </p:graphicFrame>
      <p:sp>
        <p:nvSpPr>
          <p:cNvPr id="3" name="TextBox 2">
            <a:extLst>
              <a:ext uri="{FF2B5EF4-FFF2-40B4-BE49-F238E27FC236}">
                <a16:creationId xmlns:a16="http://schemas.microsoft.com/office/drawing/2014/main" id="{0449D3B1-8A6C-4A6D-A1BD-95810A3647D3}"/>
              </a:ext>
            </a:extLst>
          </p:cNvPr>
          <p:cNvSpPr txBox="1"/>
          <p:nvPr/>
        </p:nvSpPr>
        <p:spPr>
          <a:xfrm>
            <a:off x="980900" y="4785194"/>
            <a:ext cx="8847037" cy="307777"/>
          </a:xfrm>
          <a:prstGeom prst="rect">
            <a:avLst/>
          </a:prstGeom>
          <a:noFill/>
        </p:spPr>
        <p:txBody>
          <a:bodyPr wrap="none" rtlCol="0">
            <a:spAutoFit/>
          </a:bodyPr>
          <a:lstStyle/>
          <a:p>
            <a:r>
              <a:rPr lang="en-US" sz="1400" dirty="0"/>
              <a:t>*Radiation safety staff determined a pre-treatment CEDE of </a:t>
            </a:r>
            <a:r>
              <a:rPr lang="en-US" sz="1400" dirty="0">
                <a:solidFill>
                  <a:srgbClr val="E25D3C"/>
                </a:solidFill>
              </a:rPr>
              <a:t>0.1638 </a:t>
            </a:r>
            <a:r>
              <a:rPr lang="en-US" sz="1400" dirty="0" err="1">
                <a:solidFill>
                  <a:srgbClr val="E25D3C"/>
                </a:solidFill>
              </a:rPr>
              <a:t>Sv</a:t>
            </a:r>
            <a:r>
              <a:rPr lang="en-US" sz="1400" dirty="0">
                <a:solidFill>
                  <a:srgbClr val="E25D3C"/>
                </a:solidFill>
              </a:rPr>
              <a:t> </a:t>
            </a:r>
            <a:r>
              <a:rPr lang="en-US" sz="1400" dirty="0"/>
              <a:t>and a post-treatment CEDE of </a:t>
            </a:r>
            <a:r>
              <a:rPr lang="en-US" sz="1400" dirty="0">
                <a:solidFill>
                  <a:srgbClr val="E25D3C"/>
                </a:solidFill>
              </a:rPr>
              <a:t>0.0296 </a:t>
            </a:r>
            <a:r>
              <a:rPr lang="en-US" sz="1400" dirty="0" err="1">
                <a:solidFill>
                  <a:srgbClr val="E25D3C"/>
                </a:solidFill>
              </a:rPr>
              <a:t>Sv</a:t>
            </a:r>
            <a:endParaRPr lang="en-US" sz="1400" dirty="0">
              <a:solidFill>
                <a:srgbClr val="E25D3C"/>
              </a:solidFill>
            </a:endParaRPr>
          </a:p>
        </p:txBody>
      </p:sp>
      <p:sp>
        <p:nvSpPr>
          <p:cNvPr id="11" name="TextBox 10">
            <a:extLst>
              <a:ext uri="{FF2B5EF4-FFF2-40B4-BE49-F238E27FC236}">
                <a16:creationId xmlns:a16="http://schemas.microsoft.com/office/drawing/2014/main" id="{38313A00-301B-45DD-AC92-73D6A1344318}"/>
              </a:ext>
            </a:extLst>
          </p:cNvPr>
          <p:cNvSpPr txBox="1"/>
          <p:nvPr/>
        </p:nvSpPr>
        <p:spPr>
          <a:xfrm>
            <a:off x="10404176" y="478160"/>
            <a:ext cx="1360757" cy="369332"/>
          </a:xfrm>
          <a:prstGeom prst="rect">
            <a:avLst/>
          </a:prstGeom>
          <a:noFill/>
        </p:spPr>
        <p:txBody>
          <a:bodyPr wrap="none" rtlCol="0">
            <a:spAutoFit/>
          </a:bodyPr>
          <a:lstStyle/>
          <a:p>
            <a:r>
              <a:rPr lang="en-US" dirty="0"/>
              <a:t>WoundDose</a:t>
            </a:r>
          </a:p>
        </p:txBody>
      </p:sp>
    </p:spTree>
    <p:extLst>
      <p:ext uri="{BB962C8B-B14F-4D97-AF65-F5344CB8AC3E}">
        <p14:creationId xmlns:p14="http://schemas.microsoft.com/office/powerpoint/2010/main" val="3214190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6187-C203-46A0-BE28-9E63752E88DB}"/>
              </a:ext>
            </a:extLst>
          </p:cNvPr>
          <p:cNvSpPr>
            <a:spLocks noGrp="1"/>
          </p:cNvSpPr>
          <p:nvPr>
            <p:ph type="title"/>
          </p:nvPr>
        </p:nvSpPr>
        <p:spPr/>
        <p:txBody>
          <a:bodyPr/>
          <a:lstStyle/>
          <a:p>
            <a:r>
              <a:rPr lang="en-US" dirty="0" err="1"/>
              <a:t>Neutrondose</a:t>
            </a:r>
            <a:endParaRPr lang="en-US" dirty="0"/>
          </a:p>
        </p:txBody>
      </p:sp>
      <p:sp>
        <p:nvSpPr>
          <p:cNvPr id="5" name="Footer Placeholder 4">
            <a:extLst>
              <a:ext uri="{FF2B5EF4-FFF2-40B4-BE49-F238E27FC236}">
                <a16:creationId xmlns:a16="http://schemas.microsoft.com/office/drawing/2014/main" id="{C7EF1C32-244B-4F0A-BC9C-DD2667C3AA99}"/>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085DAD37-2E5E-4DAE-9FD9-7E11560BD705}"/>
              </a:ext>
            </a:extLst>
          </p:cNvPr>
          <p:cNvSpPr>
            <a:spLocks noGrp="1"/>
          </p:cNvSpPr>
          <p:nvPr>
            <p:ph type="sldNum" sz="quarter" idx="12"/>
          </p:nvPr>
        </p:nvSpPr>
        <p:spPr/>
        <p:txBody>
          <a:bodyPr/>
          <a:lstStyle/>
          <a:p>
            <a:fld id="{3A98EE3D-8CD1-4C3F-BD1C-C98C9596463C}" type="slidenum">
              <a:rPr lang="en-US" smtClean="0"/>
              <a:t>71</a:t>
            </a:fld>
            <a:endParaRPr lang="en-US" dirty="0"/>
          </a:p>
        </p:txBody>
      </p:sp>
      <p:pic>
        <p:nvPicPr>
          <p:cNvPr id="9" name="Picture 8">
            <a:extLst>
              <a:ext uri="{FF2B5EF4-FFF2-40B4-BE49-F238E27FC236}">
                <a16:creationId xmlns:a16="http://schemas.microsoft.com/office/drawing/2014/main" id="{99B772CA-B553-4DB7-95C0-3FC6714BF05B}"/>
              </a:ext>
            </a:extLst>
          </p:cNvPr>
          <p:cNvPicPr>
            <a:picLocks noChangeAspect="1"/>
          </p:cNvPicPr>
          <p:nvPr/>
        </p:nvPicPr>
        <p:blipFill>
          <a:blip r:embed="rId2"/>
          <a:stretch>
            <a:fillRect/>
          </a:stretch>
        </p:blipFill>
        <p:spPr>
          <a:xfrm>
            <a:off x="4131287" y="1051132"/>
            <a:ext cx="6157736" cy="5311759"/>
          </a:xfrm>
          <a:prstGeom prst="rect">
            <a:avLst/>
          </a:prstGeom>
        </p:spPr>
      </p:pic>
      <p:sp>
        <p:nvSpPr>
          <p:cNvPr id="7" name="TextBox 6">
            <a:extLst>
              <a:ext uri="{FF2B5EF4-FFF2-40B4-BE49-F238E27FC236}">
                <a16:creationId xmlns:a16="http://schemas.microsoft.com/office/drawing/2014/main" id="{0D63F1E1-0E3D-450C-B895-DAE6B726EF86}"/>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3876085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6DA1-52B9-49FD-880B-6D8BD457F8F3}"/>
              </a:ext>
            </a:extLst>
          </p:cNvPr>
          <p:cNvSpPr>
            <a:spLocks noGrp="1"/>
          </p:cNvSpPr>
          <p:nvPr>
            <p:ph type="title"/>
          </p:nvPr>
        </p:nvSpPr>
        <p:spPr>
          <a:xfrm>
            <a:off x="581192" y="702156"/>
            <a:ext cx="11029616" cy="1025976"/>
          </a:xfrm>
        </p:spPr>
        <p:txBody>
          <a:bodyPr/>
          <a:lstStyle/>
          <a:p>
            <a:r>
              <a:rPr lang="en-US" dirty="0"/>
              <a:t>outline</a:t>
            </a:r>
          </a:p>
        </p:txBody>
      </p:sp>
      <p:sp>
        <p:nvSpPr>
          <p:cNvPr id="3" name="Content Placeholder 2">
            <a:extLst>
              <a:ext uri="{FF2B5EF4-FFF2-40B4-BE49-F238E27FC236}">
                <a16:creationId xmlns:a16="http://schemas.microsoft.com/office/drawing/2014/main" id="{4AE211F9-15B5-4F1E-B573-12B43CF3EDFD}"/>
              </a:ext>
            </a:extLst>
          </p:cNvPr>
          <p:cNvSpPr>
            <a:spLocks noGrp="1"/>
          </p:cNvSpPr>
          <p:nvPr>
            <p:ph idx="1"/>
          </p:nvPr>
        </p:nvSpPr>
        <p:spPr>
          <a:xfrm>
            <a:off x="581192" y="2055639"/>
            <a:ext cx="5777663" cy="3686148"/>
          </a:xfrm>
        </p:spPr>
        <p:txBody>
          <a:bodyPr>
            <a:normAutofit fontScale="92500" lnSpcReduction="10000"/>
          </a:bodyPr>
          <a:lstStyle/>
          <a:p>
            <a:r>
              <a:rPr lang="en-US" sz="2000" dirty="0"/>
              <a:t>Basic theory</a:t>
            </a:r>
          </a:p>
          <a:p>
            <a:pPr lvl="1"/>
            <a:r>
              <a:rPr lang="en-US" sz="1700" dirty="0"/>
              <a:t>scatter (elastic and inelastic)</a:t>
            </a:r>
          </a:p>
          <a:p>
            <a:pPr lvl="1"/>
            <a:r>
              <a:rPr lang="en-US" sz="1700" dirty="0"/>
              <a:t>radiative capture</a:t>
            </a:r>
          </a:p>
          <a:p>
            <a:pPr lvl="1"/>
            <a:r>
              <a:rPr lang="en-US" sz="1700" dirty="0"/>
              <a:t>absorption reactions</a:t>
            </a:r>
          </a:p>
          <a:p>
            <a:r>
              <a:rPr lang="en-US" sz="2000" dirty="0"/>
              <a:t>General dosimetry equations</a:t>
            </a:r>
          </a:p>
          <a:p>
            <a:r>
              <a:rPr lang="en-US" sz="2000" dirty="0"/>
              <a:t>KERMA response</a:t>
            </a:r>
          </a:p>
          <a:p>
            <a:r>
              <a:rPr lang="en-US" sz="2000" dirty="0"/>
              <a:t>Charged particle equilibrium</a:t>
            </a:r>
          </a:p>
          <a:p>
            <a:r>
              <a:rPr lang="en-US" sz="2000" dirty="0"/>
              <a:t>Neutron sources</a:t>
            </a:r>
          </a:p>
          <a:p>
            <a:r>
              <a:rPr lang="en-US" sz="2000" dirty="0"/>
              <a:t>Examples</a:t>
            </a:r>
          </a:p>
        </p:txBody>
      </p:sp>
      <p:sp>
        <p:nvSpPr>
          <p:cNvPr id="5" name="Footer Placeholder 4">
            <a:extLst>
              <a:ext uri="{FF2B5EF4-FFF2-40B4-BE49-F238E27FC236}">
                <a16:creationId xmlns:a16="http://schemas.microsoft.com/office/drawing/2014/main" id="{7A0344BD-D31C-4AA5-BD5F-51152418EF58}"/>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8D16FA90-4534-4947-A702-FCB546BACB08}"/>
              </a:ext>
            </a:extLst>
          </p:cNvPr>
          <p:cNvSpPr>
            <a:spLocks noGrp="1"/>
          </p:cNvSpPr>
          <p:nvPr>
            <p:ph type="sldNum" sz="quarter" idx="12"/>
          </p:nvPr>
        </p:nvSpPr>
        <p:spPr/>
        <p:txBody>
          <a:bodyPr/>
          <a:lstStyle/>
          <a:p>
            <a:fld id="{3A98EE3D-8CD1-4C3F-BD1C-C98C9596463C}" type="slidenum">
              <a:rPr lang="en-US" smtClean="0"/>
              <a:t>72</a:t>
            </a:fld>
            <a:endParaRPr lang="en-US" dirty="0"/>
          </a:p>
        </p:txBody>
      </p:sp>
      <p:pic>
        <p:nvPicPr>
          <p:cNvPr id="8" name="Picture 7">
            <a:extLst>
              <a:ext uri="{FF2B5EF4-FFF2-40B4-BE49-F238E27FC236}">
                <a16:creationId xmlns:a16="http://schemas.microsoft.com/office/drawing/2014/main" id="{5F3F7E8F-B76D-4A4A-9431-BFF6ACDE7BEB}"/>
              </a:ext>
            </a:extLst>
          </p:cNvPr>
          <p:cNvPicPr>
            <a:picLocks noChangeAspect="1"/>
          </p:cNvPicPr>
          <p:nvPr/>
        </p:nvPicPr>
        <p:blipFill>
          <a:blip r:embed="rId2"/>
          <a:stretch>
            <a:fillRect/>
          </a:stretch>
        </p:blipFill>
        <p:spPr>
          <a:xfrm>
            <a:off x="6456881" y="1463225"/>
            <a:ext cx="3619500" cy="4619625"/>
          </a:xfrm>
          <a:prstGeom prst="rect">
            <a:avLst/>
          </a:prstGeom>
        </p:spPr>
      </p:pic>
      <p:sp>
        <p:nvSpPr>
          <p:cNvPr id="10" name="TextBox 9">
            <a:extLst>
              <a:ext uri="{FF2B5EF4-FFF2-40B4-BE49-F238E27FC236}">
                <a16:creationId xmlns:a16="http://schemas.microsoft.com/office/drawing/2014/main" id="{23F6EECA-E1C8-4CBC-8908-1E4D4051650B}"/>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23475061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7C70-E0DA-460D-B05A-00794B1C1CE8}"/>
              </a:ext>
            </a:extLst>
          </p:cNvPr>
          <p:cNvSpPr>
            <a:spLocks noGrp="1"/>
          </p:cNvSpPr>
          <p:nvPr>
            <p:ph type="title"/>
          </p:nvPr>
        </p:nvSpPr>
        <p:spPr/>
        <p:txBody>
          <a:bodyPr/>
          <a:lstStyle/>
          <a:p>
            <a:r>
              <a:rPr lang="en-US" dirty="0"/>
              <a:t>Basic Neutron Dosimetry</a:t>
            </a:r>
          </a:p>
        </p:txBody>
      </p:sp>
      <p:sp>
        <p:nvSpPr>
          <p:cNvPr id="3" name="Content Placeholder 2">
            <a:extLst>
              <a:ext uri="{FF2B5EF4-FFF2-40B4-BE49-F238E27FC236}">
                <a16:creationId xmlns:a16="http://schemas.microsoft.com/office/drawing/2014/main" id="{37692DA8-01A0-4267-93AD-944443291D3E}"/>
              </a:ext>
            </a:extLst>
          </p:cNvPr>
          <p:cNvSpPr>
            <a:spLocks noGrp="1"/>
          </p:cNvSpPr>
          <p:nvPr>
            <p:ph idx="1"/>
          </p:nvPr>
        </p:nvSpPr>
        <p:spPr>
          <a:xfrm>
            <a:off x="1153682" y="1956988"/>
            <a:ext cx="9144000" cy="4307080"/>
          </a:xfrm>
        </p:spPr>
        <p:txBody>
          <a:bodyPr anchor="t">
            <a:normAutofit fontScale="92500" lnSpcReduction="10000"/>
          </a:bodyPr>
          <a:lstStyle/>
          <a:p>
            <a:r>
              <a:rPr lang="en-US" sz="2100" dirty="0"/>
              <a:t>Consideration is made for neutron interactions from energies spanning thermal to fast (up to 20 MeV)</a:t>
            </a:r>
          </a:p>
          <a:p>
            <a:pPr lvl="1"/>
            <a:r>
              <a:rPr lang="en-US" sz="1500" dirty="0"/>
              <a:t>set of KERMA values can be generated using neutron interaction equations</a:t>
            </a:r>
          </a:p>
          <a:p>
            <a:pPr lvl="1"/>
            <a:r>
              <a:rPr lang="en-US" sz="1500" dirty="0"/>
              <a:t>depth-dose equations can then be applied to these values for an estimate of neutron dose at a specific depth</a:t>
            </a:r>
          </a:p>
          <a:p>
            <a:pPr lvl="1"/>
            <a:r>
              <a:rPr lang="en-US" sz="1500" dirty="0"/>
              <a:t>this is especially important for incident neutrons above 1 MeV where charged particle KERMA is not equivalent to dose at shallow depths</a:t>
            </a:r>
          </a:p>
          <a:p>
            <a:r>
              <a:rPr lang="en-US" sz="2000" dirty="0"/>
              <a:t>Principle concern of occupational radiation exposure is carcinogenesis in mitotically active cells (</a:t>
            </a:r>
            <a:r>
              <a:rPr lang="en-US" sz="2000" i="1" dirty="0"/>
              <a:t>stratum </a:t>
            </a:r>
            <a:r>
              <a:rPr lang="en-US" sz="2000" i="1" dirty="0" err="1"/>
              <a:t>basale</a:t>
            </a:r>
            <a:r>
              <a:rPr lang="en-US" sz="2000" dirty="0"/>
              <a:t>)</a:t>
            </a:r>
          </a:p>
          <a:p>
            <a:pPr lvl="1"/>
            <a:r>
              <a:rPr lang="en-US" sz="1500" dirty="0" err="1"/>
              <a:t>ICRU</a:t>
            </a:r>
            <a:r>
              <a:rPr lang="en-US" sz="1500" dirty="0"/>
              <a:t> 4-component soft tissue</a:t>
            </a:r>
          </a:p>
          <a:p>
            <a:r>
              <a:rPr lang="en-US" sz="2000" dirty="0"/>
              <a:t>How radiation interacts with matter depends on its type, energy, and elemental composition of the medium</a:t>
            </a:r>
          </a:p>
          <a:p>
            <a:pPr lvl="1"/>
            <a:r>
              <a:rPr lang="en-US" sz="1500" b="1" u="sng" dirty="0"/>
              <a:t>similar to photons</a:t>
            </a:r>
            <a:r>
              <a:rPr lang="en-US" sz="1500" dirty="0"/>
              <a:t>, neutrons are indirectly ionizing</a:t>
            </a:r>
          </a:p>
          <a:p>
            <a:pPr lvl="1"/>
            <a:r>
              <a:rPr lang="en-US" sz="1500" dirty="0"/>
              <a:t>they interact with the nucleus of an atom, however, rather than its atomic orbitals</a:t>
            </a:r>
          </a:p>
        </p:txBody>
      </p:sp>
      <p:sp>
        <p:nvSpPr>
          <p:cNvPr id="5" name="Footer Placeholder 4">
            <a:extLst>
              <a:ext uri="{FF2B5EF4-FFF2-40B4-BE49-F238E27FC236}">
                <a16:creationId xmlns:a16="http://schemas.microsoft.com/office/drawing/2014/main" id="{13460E94-FB68-462E-A4D5-6461128040A2}"/>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F3421212-1A2F-4373-B8D9-A22BE64BDE26}"/>
              </a:ext>
            </a:extLst>
          </p:cNvPr>
          <p:cNvSpPr>
            <a:spLocks noGrp="1"/>
          </p:cNvSpPr>
          <p:nvPr>
            <p:ph type="sldNum" sz="quarter" idx="12"/>
          </p:nvPr>
        </p:nvSpPr>
        <p:spPr/>
        <p:txBody>
          <a:bodyPr/>
          <a:lstStyle/>
          <a:p>
            <a:fld id="{3A98EE3D-8CD1-4C3F-BD1C-C98C9596463C}" type="slidenum">
              <a:rPr lang="en-US" smtClean="0"/>
              <a:t>73</a:t>
            </a:fld>
            <a:endParaRPr lang="en-US" dirty="0"/>
          </a:p>
        </p:txBody>
      </p:sp>
      <p:sp>
        <p:nvSpPr>
          <p:cNvPr id="7" name="TextBox 6">
            <a:extLst>
              <a:ext uri="{FF2B5EF4-FFF2-40B4-BE49-F238E27FC236}">
                <a16:creationId xmlns:a16="http://schemas.microsoft.com/office/drawing/2014/main" id="{15C6A92F-4C97-46F0-8136-6FB7817F85A3}"/>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4701561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DE6B-5893-4FF7-88D9-A966841C8C7E}"/>
              </a:ext>
            </a:extLst>
          </p:cNvPr>
          <p:cNvSpPr>
            <a:spLocks noGrp="1"/>
          </p:cNvSpPr>
          <p:nvPr>
            <p:ph type="title"/>
          </p:nvPr>
        </p:nvSpPr>
        <p:spPr/>
        <p:txBody>
          <a:bodyPr/>
          <a:lstStyle/>
          <a:p>
            <a:r>
              <a:rPr lang="en-US" dirty="0"/>
              <a:t>KERMA</a:t>
            </a:r>
          </a:p>
        </p:txBody>
      </p:sp>
      <p:sp>
        <p:nvSpPr>
          <p:cNvPr id="3" name="Content Placeholder 2">
            <a:extLst>
              <a:ext uri="{FF2B5EF4-FFF2-40B4-BE49-F238E27FC236}">
                <a16:creationId xmlns:a16="http://schemas.microsoft.com/office/drawing/2014/main" id="{EBA9C19E-5674-404E-BA9F-12424EC61126}"/>
              </a:ext>
            </a:extLst>
          </p:cNvPr>
          <p:cNvSpPr>
            <a:spLocks noGrp="1"/>
          </p:cNvSpPr>
          <p:nvPr>
            <p:ph idx="1"/>
          </p:nvPr>
        </p:nvSpPr>
        <p:spPr>
          <a:xfrm>
            <a:off x="581193" y="1923098"/>
            <a:ext cx="11029615" cy="4083050"/>
          </a:xfrm>
        </p:spPr>
        <p:txBody>
          <a:bodyPr>
            <a:normAutofit lnSpcReduction="10000"/>
          </a:bodyPr>
          <a:lstStyle/>
          <a:p>
            <a:r>
              <a:rPr lang="en-US" dirty="0"/>
              <a:t>Neutron KERMA represents the kinetic energy transferred from neutrons to charged particles in an absorbing medium</a:t>
            </a:r>
          </a:p>
          <a:p>
            <a:r>
              <a:rPr lang="en-US" dirty="0"/>
              <a:t>The type and abundance of reactions that could occur depends on the incident neutron energy, elemental composition of tissue, and the various reaction cross sections:</a:t>
            </a:r>
          </a:p>
          <a:p>
            <a:endParaRPr lang="en-US" dirty="0"/>
          </a:p>
          <a:p>
            <a:endParaRPr lang="en-US" dirty="0"/>
          </a:p>
          <a:p>
            <a:endParaRPr lang="en-US" dirty="0"/>
          </a:p>
          <a:p>
            <a:r>
              <a:rPr lang="en-US" dirty="0"/>
              <a:t>where </a:t>
            </a:r>
            <a:r>
              <a:rPr lang="en-US" i="1" dirty="0"/>
              <a:t>N</a:t>
            </a:r>
            <a:r>
              <a:rPr lang="en-US" i="1" baseline="-25000" dirty="0"/>
              <a:t>j</a:t>
            </a:r>
            <a:r>
              <a:rPr lang="en-US" i="1" dirty="0"/>
              <a:t> </a:t>
            </a:r>
            <a:r>
              <a:rPr lang="en-US" dirty="0"/>
              <a:t>is the number of atoms per unit mass of element </a:t>
            </a:r>
            <a:r>
              <a:rPr lang="en-US" i="1" dirty="0"/>
              <a:t>j</a:t>
            </a:r>
            <a:r>
              <a:rPr lang="en-US" dirty="0"/>
              <a:t> defined by the ICRU 44 elemental composition of soft tissue</a:t>
            </a:r>
          </a:p>
          <a:p>
            <a:r>
              <a:rPr lang="en-US" i="1" dirty="0"/>
              <a:t>ϵ</a:t>
            </a:r>
            <a:r>
              <a:rPr lang="en-US" i="1" baseline="-25000" dirty="0" err="1"/>
              <a:t>ij</a:t>
            </a:r>
            <a:r>
              <a:rPr lang="en-US" i="1" dirty="0"/>
              <a:t> (E)</a:t>
            </a:r>
            <a:r>
              <a:rPr lang="en-US" dirty="0"/>
              <a:t> is the energy transferred to charged particles as kinetic for nuclide </a:t>
            </a:r>
            <a:r>
              <a:rPr lang="en-US" i="1" dirty="0"/>
              <a:t>j</a:t>
            </a:r>
            <a:r>
              <a:rPr lang="en-US" dirty="0"/>
              <a:t> and interaction </a:t>
            </a:r>
            <a:r>
              <a:rPr lang="en-US" i="1" dirty="0"/>
              <a:t>I</a:t>
            </a:r>
          </a:p>
          <a:p>
            <a:r>
              <a:rPr lang="en-US" dirty="0"/>
              <a:t>and </a:t>
            </a:r>
            <a:r>
              <a:rPr lang="en-US" i="1" dirty="0" err="1"/>
              <a:t>σ</a:t>
            </a:r>
            <a:r>
              <a:rPr lang="en-US" i="1" baseline="-25000" dirty="0" err="1"/>
              <a:t>ij</a:t>
            </a:r>
            <a:r>
              <a:rPr lang="en-US" i="1" dirty="0"/>
              <a:t> (E)</a:t>
            </a:r>
            <a:r>
              <a:rPr lang="en-US" dirty="0"/>
              <a:t> is the microscopic cross section for a given reaction</a:t>
            </a:r>
          </a:p>
        </p:txBody>
      </p:sp>
      <p:sp>
        <p:nvSpPr>
          <p:cNvPr id="5" name="Footer Placeholder 4">
            <a:extLst>
              <a:ext uri="{FF2B5EF4-FFF2-40B4-BE49-F238E27FC236}">
                <a16:creationId xmlns:a16="http://schemas.microsoft.com/office/drawing/2014/main" id="{2EBA7E81-5FDD-45EF-B979-CD837E730706}"/>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16D5BE86-DF64-4878-A20E-9B9C352730BF}"/>
              </a:ext>
            </a:extLst>
          </p:cNvPr>
          <p:cNvSpPr>
            <a:spLocks noGrp="1"/>
          </p:cNvSpPr>
          <p:nvPr>
            <p:ph type="sldNum" sz="quarter" idx="12"/>
          </p:nvPr>
        </p:nvSpPr>
        <p:spPr/>
        <p:txBody>
          <a:bodyPr/>
          <a:lstStyle/>
          <a:p>
            <a:fld id="{3A98EE3D-8CD1-4C3F-BD1C-C98C9596463C}" type="slidenum">
              <a:rPr lang="en-US" smtClean="0"/>
              <a:t>74</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ECE6ACF-20CE-4C1C-A591-5965CC981EEA}"/>
                  </a:ext>
                </a:extLst>
              </p:cNvPr>
              <p:cNvSpPr txBox="1"/>
              <p:nvPr/>
            </p:nvSpPr>
            <p:spPr>
              <a:xfrm>
                <a:off x="3048295" y="3646747"/>
                <a:ext cx="6095410" cy="6357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𝐾</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𝑑</m:t>
                          </m:r>
                          <m:r>
                            <a:rPr lang="en-US" i="0">
                              <a:latin typeface="Cambria Math" panose="02040503050406030204" pitchFamily="18" charset="0"/>
                            </a:rPr>
                            <m:t>,</m:t>
                          </m:r>
                          <m:r>
                            <a:rPr lang="en-US" i="1">
                              <a:latin typeface="Cambria Math" panose="02040503050406030204" pitchFamily="18" charset="0"/>
                            </a:rPr>
                            <m:t>𝐸</m:t>
                          </m:r>
                        </m:e>
                      </m:d>
                      <m:r>
                        <a:rPr lang="en-US" i="0">
                          <a:latin typeface="Cambria Math" panose="02040503050406030204" pitchFamily="18" charset="0"/>
                        </a:rPr>
                        <m:t>=</m:t>
                      </m:r>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𝑗</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𝑗</m:t>
                              </m:r>
                            </m:sub>
                          </m:sSub>
                        </m:e>
                      </m:nary>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𝑖𝑗</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𝑖𝑗</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0">
                              <a:latin typeface="Cambria Math" panose="02040503050406030204" pitchFamily="18" charset="0"/>
                            </a:rPr>
                            <m:t>∙</m:t>
                          </m:r>
                          <m:r>
                            <a:rPr lang="en-US" i="1">
                              <a:latin typeface="Cambria Math" panose="02040503050406030204" pitchFamily="18" charset="0"/>
                            </a:rPr>
                            <m:t>𝛷</m:t>
                          </m:r>
                          <m:d>
                            <m:dPr>
                              <m:sepChr m:val=","/>
                              <m:ctrlPr>
                                <a:rPr lang="en-US" i="1">
                                  <a:latin typeface="Cambria Math" panose="02040503050406030204" pitchFamily="18" charset="0"/>
                                </a:rPr>
                              </m:ctrlPr>
                            </m:dPr>
                            <m:e>
                              <m:r>
                                <a:rPr lang="en-US" i="1">
                                  <a:latin typeface="Cambria Math" panose="02040503050406030204" pitchFamily="18" charset="0"/>
                                </a:rPr>
                                <m:t>𝑑</m:t>
                              </m:r>
                            </m:e>
                            <m:e>
                              <m:r>
                                <a:rPr lang="en-US" i="1">
                                  <a:latin typeface="Cambria Math" panose="02040503050406030204" pitchFamily="18" charset="0"/>
                                </a:rPr>
                                <m:t>𝐸</m:t>
                              </m:r>
                            </m:e>
                          </m:d>
                        </m:e>
                      </m:nary>
                    </m:oMath>
                  </m:oMathPara>
                </a14:m>
                <a:endParaRPr lang="en-US" dirty="0"/>
              </a:p>
            </p:txBody>
          </p:sp>
        </mc:Choice>
        <mc:Fallback xmlns="">
          <p:sp>
            <p:nvSpPr>
              <p:cNvPr id="8" name="TextBox 7">
                <a:extLst>
                  <a:ext uri="{FF2B5EF4-FFF2-40B4-BE49-F238E27FC236}">
                    <a16:creationId xmlns:a16="http://schemas.microsoft.com/office/drawing/2014/main" id="{3ECE6ACF-20CE-4C1C-A591-5965CC981EEA}"/>
                  </a:ext>
                </a:extLst>
              </p:cNvPr>
              <p:cNvSpPr txBox="1">
                <a:spLocks noRot="1" noChangeAspect="1" noMove="1" noResize="1" noEditPoints="1" noAdjustHandles="1" noChangeArrowheads="1" noChangeShapeType="1" noTextEdit="1"/>
              </p:cNvSpPr>
              <p:nvPr/>
            </p:nvSpPr>
            <p:spPr>
              <a:xfrm>
                <a:off x="3048295" y="3646747"/>
                <a:ext cx="6095410" cy="635751"/>
              </a:xfrm>
              <a:prstGeom prst="rect">
                <a:avLst/>
              </a:prstGeom>
              <a:blipFill>
                <a:blip r:embed="rId2"/>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9740759-8059-4D05-80AC-D4A2D7E3D991}"/>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19260237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11F9-6B23-4A94-956A-5610A9700360}"/>
              </a:ext>
            </a:extLst>
          </p:cNvPr>
          <p:cNvSpPr>
            <a:spLocks noGrp="1"/>
          </p:cNvSpPr>
          <p:nvPr>
            <p:ph type="title"/>
          </p:nvPr>
        </p:nvSpPr>
        <p:spPr/>
        <p:txBody>
          <a:bodyPr/>
          <a:lstStyle/>
          <a:p>
            <a:r>
              <a:rPr lang="en-US" dirty="0"/>
              <a:t>KERMA</a:t>
            </a:r>
          </a:p>
        </p:txBody>
      </p:sp>
      <p:sp>
        <p:nvSpPr>
          <p:cNvPr id="3" name="Content Placeholder 2">
            <a:extLst>
              <a:ext uri="{FF2B5EF4-FFF2-40B4-BE49-F238E27FC236}">
                <a16:creationId xmlns:a16="http://schemas.microsoft.com/office/drawing/2014/main" id="{7179E563-70F6-426C-934E-34C26D06FA1C}"/>
              </a:ext>
            </a:extLst>
          </p:cNvPr>
          <p:cNvSpPr>
            <a:spLocks noGrp="1"/>
          </p:cNvSpPr>
          <p:nvPr>
            <p:ph idx="1"/>
          </p:nvPr>
        </p:nvSpPr>
        <p:spPr>
          <a:xfrm>
            <a:off x="623558" y="1655945"/>
            <a:ext cx="11029615" cy="4977867"/>
          </a:xfrm>
        </p:spPr>
        <p:txBody>
          <a:bodyPr/>
          <a:lstStyle/>
          <a:p>
            <a:r>
              <a:rPr lang="en-US" dirty="0"/>
              <a:t>The neutron fluence after attenuation through thickness </a:t>
            </a:r>
            <a:r>
              <a:rPr lang="en-US" i="1" dirty="0"/>
              <a:t>d</a:t>
            </a:r>
            <a:r>
              <a:rPr lang="en-US" dirty="0"/>
              <a:t> of tissue is:</a:t>
            </a:r>
          </a:p>
          <a:p>
            <a:endParaRPr lang="en-US" dirty="0"/>
          </a:p>
          <a:p>
            <a:endParaRPr lang="en-US" dirty="0"/>
          </a:p>
          <a:p>
            <a:r>
              <a:rPr lang="en-US" dirty="0"/>
              <a:t>The total macroscopic cross section (</a:t>
            </a:r>
            <a:r>
              <a:rPr lang="en-US" i="1" dirty="0" err="1"/>
              <a:t>Σ</a:t>
            </a:r>
            <a:r>
              <a:rPr lang="en-US" i="1" baseline="-25000" dirty="0" err="1"/>
              <a:t>t</a:t>
            </a:r>
            <a:r>
              <a:rPr lang="en-US" dirty="0"/>
              <a:t>) describes the probability of any interaction within that medium and can be calculated by:</a:t>
            </a:r>
          </a:p>
          <a:p>
            <a:endParaRPr lang="en-US" dirty="0"/>
          </a:p>
          <a:p>
            <a:endParaRPr lang="en-US" dirty="0"/>
          </a:p>
          <a:p>
            <a:endParaRPr lang="en-US" dirty="0"/>
          </a:p>
          <a:p>
            <a:r>
              <a:rPr lang="en-US" dirty="0"/>
              <a:t>Unlike KERMA, absorbed dose requires consideration of energy transferred specifically to ionization by secondary charged particles within the dose volume. However, these two values are closely related such that determination of KERMA can be used to approximate dose, with the appropriate application of </a:t>
            </a:r>
            <a:r>
              <a:rPr lang="en-US" u="sng" dirty="0"/>
              <a:t>fractional CPE</a:t>
            </a:r>
            <a:r>
              <a:rPr lang="en-US" dirty="0"/>
              <a:t> when they are not equal</a:t>
            </a:r>
          </a:p>
        </p:txBody>
      </p:sp>
      <p:sp>
        <p:nvSpPr>
          <p:cNvPr id="5" name="Footer Placeholder 4">
            <a:extLst>
              <a:ext uri="{FF2B5EF4-FFF2-40B4-BE49-F238E27FC236}">
                <a16:creationId xmlns:a16="http://schemas.microsoft.com/office/drawing/2014/main" id="{E1CE4AE3-4C05-45DE-BDC8-5DB8A179AF0F}"/>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E6D99172-B7C1-4513-A18D-82D9E2405147}"/>
              </a:ext>
            </a:extLst>
          </p:cNvPr>
          <p:cNvSpPr>
            <a:spLocks noGrp="1"/>
          </p:cNvSpPr>
          <p:nvPr>
            <p:ph type="sldNum" sz="quarter" idx="12"/>
          </p:nvPr>
        </p:nvSpPr>
        <p:spPr/>
        <p:txBody>
          <a:bodyPr/>
          <a:lstStyle/>
          <a:p>
            <a:fld id="{3A98EE3D-8CD1-4C3F-BD1C-C98C9596463C}" type="slidenum">
              <a:rPr lang="en-US" smtClean="0"/>
              <a:t>75</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9C60CC4-B1A9-44F1-A739-64CD71831CDD}"/>
                  </a:ext>
                </a:extLst>
              </p:cNvPr>
              <p:cNvSpPr txBox="1"/>
              <p:nvPr/>
            </p:nvSpPr>
            <p:spPr>
              <a:xfrm>
                <a:off x="3090660" y="2556329"/>
                <a:ext cx="6095410" cy="3742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𝛷</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𝑑</m:t>
                          </m:r>
                          <m:r>
                            <a:rPr lang="en-US" i="0">
                              <a:latin typeface="Cambria Math" panose="02040503050406030204" pitchFamily="18" charset="0"/>
                            </a:rPr>
                            <m:t>,</m:t>
                          </m:r>
                          <m:r>
                            <a:rPr lang="en-US" i="1">
                              <a:latin typeface="Cambria Math" panose="02040503050406030204" pitchFamily="18" charset="0"/>
                            </a:rPr>
                            <m:t>𝐸</m:t>
                          </m:r>
                        </m:e>
                      </m:d>
                      <m:r>
                        <a:rPr lang="en-US" i="0">
                          <a:latin typeface="Cambria Math" panose="02040503050406030204" pitchFamily="18" charset="0"/>
                        </a:rPr>
                        <m:t>=</m:t>
                      </m:r>
                      <m:r>
                        <a:rPr lang="en-US" i="1">
                          <a:latin typeface="Cambria Math" panose="02040503050406030204" pitchFamily="18" charset="0"/>
                        </a:rPr>
                        <m:t>𝛷</m:t>
                      </m:r>
                      <m:d>
                        <m:dPr>
                          <m:ctrlPr>
                            <a:rPr lang="en-US" i="1">
                              <a:latin typeface="Cambria Math" panose="02040503050406030204" pitchFamily="18" charset="0"/>
                            </a:rPr>
                          </m:ctrlPr>
                        </m:dPr>
                        <m:e>
                          <m:r>
                            <a:rPr lang="en-US" i="1">
                              <a:latin typeface="Cambria Math" panose="02040503050406030204" pitchFamily="18" charset="0"/>
                            </a:rPr>
                            <m:t>𝐸</m:t>
                          </m:r>
                        </m:e>
                      </m:d>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m:rPr>
                                  <m:sty m:val="p"/>
                                </m:rPr>
                                <a:rPr lang="en-US" i="0">
                                  <a:latin typeface="Cambria Math" panose="02040503050406030204" pitchFamily="18" charset="0"/>
                                </a:rPr>
                                <m:t>Σ</m:t>
                              </m:r>
                            </m:e>
                            <m:sub>
                              <m:r>
                                <a:rPr lang="en-US" i="1">
                                  <a:latin typeface="Cambria Math" panose="02040503050406030204" pitchFamily="18" charset="0"/>
                                </a:rPr>
                                <m:t>𝑡</m:t>
                              </m:r>
                            </m:sub>
                          </m:sSub>
                          <m:r>
                            <a:rPr lang="en-US" i="1">
                              <a:latin typeface="Cambria Math" panose="02040503050406030204" pitchFamily="18" charset="0"/>
                            </a:rPr>
                            <m:t>𝑑</m:t>
                          </m:r>
                        </m:sup>
                      </m:sSup>
                    </m:oMath>
                  </m:oMathPara>
                </a14:m>
                <a:endParaRPr lang="en-US" dirty="0"/>
              </a:p>
            </p:txBody>
          </p:sp>
        </mc:Choice>
        <mc:Fallback xmlns="">
          <p:sp>
            <p:nvSpPr>
              <p:cNvPr id="8" name="TextBox 7">
                <a:extLst>
                  <a:ext uri="{FF2B5EF4-FFF2-40B4-BE49-F238E27FC236}">
                    <a16:creationId xmlns:a16="http://schemas.microsoft.com/office/drawing/2014/main" id="{99C60CC4-B1A9-44F1-A739-64CD71831CDD}"/>
                  </a:ext>
                </a:extLst>
              </p:cNvPr>
              <p:cNvSpPr txBox="1">
                <a:spLocks noRot="1" noChangeAspect="1" noMove="1" noResize="1" noEditPoints="1" noAdjustHandles="1" noChangeArrowheads="1" noChangeShapeType="1" noTextEdit="1"/>
              </p:cNvSpPr>
              <p:nvPr/>
            </p:nvSpPr>
            <p:spPr>
              <a:xfrm>
                <a:off x="3090660" y="2556329"/>
                <a:ext cx="6095410" cy="37427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5C503D-3DEB-4648-ACC4-8580722D2A89}"/>
                  </a:ext>
                </a:extLst>
              </p:cNvPr>
              <p:cNvSpPr txBox="1"/>
              <p:nvPr/>
            </p:nvSpPr>
            <p:spPr>
              <a:xfrm>
                <a:off x="2191412" y="4072795"/>
                <a:ext cx="7809175" cy="6044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m:rPr>
                              <m:sty m:val="p"/>
                            </m:rPr>
                            <a:rPr lang="en-US">
                              <a:latin typeface="Cambria Math" panose="02040503050406030204" pitchFamily="18" charset="0"/>
                            </a:rPr>
                            <m:t>Σ</m:t>
                          </m:r>
                        </m:e>
                        <m:sub>
                          <m:r>
                            <a:rPr lang="en-US" i="1">
                              <a:latin typeface="Cambria Math" panose="02040503050406030204" pitchFamily="18" charset="0"/>
                            </a:rPr>
                            <m:t>𝑡</m:t>
                          </m:r>
                        </m:sub>
                      </m:sSub>
                      <m:d>
                        <m:dPr>
                          <m:ctrlPr>
                            <a:rPr lang="en-US" i="1">
                              <a:solidFill>
                                <a:srgbClr val="836967"/>
                              </a:solidFill>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𝑐𝑚</m:t>
                              </m:r>
                            </m:e>
                            <m:sup>
                              <m:r>
                                <a:rPr lang="en-US" i="0">
                                  <a:latin typeface="Cambria Math" panose="02040503050406030204" pitchFamily="18" charset="0"/>
                                </a:rPr>
                                <m:t>−1</m:t>
                              </m:r>
                            </m:sup>
                          </m:sSup>
                        </m:e>
                      </m:d>
                      <m:r>
                        <a:rPr lang="en-US" i="0">
                          <a:latin typeface="Cambria Math" panose="02040503050406030204" pitchFamily="18" charset="0"/>
                        </a:rPr>
                        <m:t>=</m:t>
                      </m:r>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𝑒𝑙𝑎𝑠𝑡𝑖𝑐</m:t>
                              </m:r>
                            </m:sub>
                          </m:sSub>
                        </m:e>
                      </m:nary>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𝑖𝑛𝑒𝑙𝑎𝑠𝑡𝑖𝑐</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𝑐𝑎𝑝𝑡𝑢𝑟𝑒</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𝑡𝑟𝑎𝑛𝑠𝑓𝑒𝑟</m:t>
                          </m:r>
                        </m:sub>
                      </m:sSub>
                    </m:oMath>
                  </m:oMathPara>
                </a14:m>
                <a:endParaRPr lang="en-US" dirty="0"/>
              </a:p>
            </p:txBody>
          </p:sp>
        </mc:Choice>
        <mc:Fallback xmlns="">
          <p:sp>
            <p:nvSpPr>
              <p:cNvPr id="10" name="TextBox 9">
                <a:extLst>
                  <a:ext uri="{FF2B5EF4-FFF2-40B4-BE49-F238E27FC236}">
                    <a16:creationId xmlns:a16="http://schemas.microsoft.com/office/drawing/2014/main" id="{8A5C503D-3DEB-4648-ACC4-8580722D2A89}"/>
                  </a:ext>
                </a:extLst>
              </p:cNvPr>
              <p:cNvSpPr txBox="1">
                <a:spLocks noRot="1" noChangeAspect="1" noMove="1" noResize="1" noEditPoints="1" noAdjustHandles="1" noChangeArrowheads="1" noChangeShapeType="1" noTextEdit="1"/>
              </p:cNvSpPr>
              <p:nvPr/>
            </p:nvSpPr>
            <p:spPr>
              <a:xfrm>
                <a:off x="2191412" y="4072795"/>
                <a:ext cx="7809175" cy="604461"/>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E47951-302F-4E11-918B-BF4CE5F09CE6}"/>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40325055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9001-BF76-4474-A5E7-303E53F2688F}"/>
              </a:ext>
            </a:extLst>
          </p:cNvPr>
          <p:cNvSpPr>
            <a:spLocks noGrp="1"/>
          </p:cNvSpPr>
          <p:nvPr>
            <p:ph type="title"/>
          </p:nvPr>
        </p:nvSpPr>
        <p:spPr/>
        <p:txBody>
          <a:bodyPr/>
          <a:lstStyle/>
          <a:p>
            <a:r>
              <a:rPr lang="en-US" dirty="0" err="1"/>
              <a:t>kerma</a:t>
            </a:r>
            <a:endParaRPr lang="en-US" dirty="0"/>
          </a:p>
        </p:txBody>
      </p:sp>
      <p:sp>
        <p:nvSpPr>
          <p:cNvPr id="3" name="Content Placeholder 2">
            <a:extLst>
              <a:ext uri="{FF2B5EF4-FFF2-40B4-BE49-F238E27FC236}">
                <a16:creationId xmlns:a16="http://schemas.microsoft.com/office/drawing/2014/main" id="{967109CA-FDB4-4BFA-805D-7D110D11B9EB}"/>
              </a:ext>
            </a:extLst>
          </p:cNvPr>
          <p:cNvSpPr>
            <a:spLocks noGrp="1"/>
          </p:cNvSpPr>
          <p:nvPr>
            <p:ph idx="1"/>
          </p:nvPr>
        </p:nvSpPr>
        <p:spPr>
          <a:xfrm>
            <a:off x="581192" y="1886428"/>
            <a:ext cx="11029615" cy="1193168"/>
          </a:xfrm>
        </p:spPr>
        <p:txBody>
          <a:bodyPr>
            <a:normAutofit fontScale="92500"/>
          </a:bodyPr>
          <a:lstStyle/>
          <a:p>
            <a:r>
              <a:rPr lang="en-US" dirty="0"/>
              <a:t>Pertinent cross sections were gathered from the Evaluated Nuclear Data File (ENDF) to build neutron KERMA in tissue</a:t>
            </a:r>
          </a:p>
          <a:p>
            <a:r>
              <a:rPr lang="en-US" dirty="0"/>
              <a:t>Each of the possible neutron reactions was evaluated individually before summation to determine the total KERMA at a given incident neutron energy </a:t>
            </a:r>
          </a:p>
        </p:txBody>
      </p:sp>
      <p:sp>
        <p:nvSpPr>
          <p:cNvPr id="5" name="Footer Placeholder 4">
            <a:extLst>
              <a:ext uri="{FF2B5EF4-FFF2-40B4-BE49-F238E27FC236}">
                <a16:creationId xmlns:a16="http://schemas.microsoft.com/office/drawing/2014/main" id="{95FAD14B-995B-4F99-9AD2-CDB61AA51578}"/>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4D090D75-69BE-4FF1-83C3-6DD4B71EA9B2}"/>
              </a:ext>
            </a:extLst>
          </p:cNvPr>
          <p:cNvSpPr>
            <a:spLocks noGrp="1"/>
          </p:cNvSpPr>
          <p:nvPr>
            <p:ph type="sldNum" sz="quarter" idx="12"/>
          </p:nvPr>
        </p:nvSpPr>
        <p:spPr/>
        <p:txBody>
          <a:bodyPr/>
          <a:lstStyle/>
          <a:p>
            <a:fld id="{3A98EE3D-8CD1-4C3F-BD1C-C98C9596463C}" type="slidenum">
              <a:rPr lang="en-US" smtClean="0"/>
              <a:t>76</a:t>
            </a:fld>
            <a:endParaRPr lang="en-US" dirty="0"/>
          </a:p>
        </p:txBody>
      </p:sp>
      <p:pic>
        <p:nvPicPr>
          <p:cNvPr id="8" name="Picture 7">
            <a:extLst>
              <a:ext uri="{FF2B5EF4-FFF2-40B4-BE49-F238E27FC236}">
                <a16:creationId xmlns:a16="http://schemas.microsoft.com/office/drawing/2014/main" id="{C5E46CCE-8992-47A5-9035-1D4DD758AA02}"/>
              </a:ext>
            </a:extLst>
          </p:cNvPr>
          <p:cNvPicPr>
            <a:picLocks noChangeAspect="1"/>
          </p:cNvPicPr>
          <p:nvPr/>
        </p:nvPicPr>
        <p:blipFill>
          <a:blip r:embed="rId2"/>
          <a:stretch>
            <a:fillRect/>
          </a:stretch>
        </p:blipFill>
        <p:spPr>
          <a:xfrm>
            <a:off x="4030228" y="2772563"/>
            <a:ext cx="5677794" cy="3983867"/>
          </a:xfrm>
          <a:prstGeom prst="rect">
            <a:avLst/>
          </a:prstGeom>
        </p:spPr>
      </p:pic>
      <p:sp>
        <p:nvSpPr>
          <p:cNvPr id="9" name="TextBox 8">
            <a:extLst>
              <a:ext uri="{FF2B5EF4-FFF2-40B4-BE49-F238E27FC236}">
                <a16:creationId xmlns:a16="http://schemas.microsoft.com/office/drawing/2014/main" id="{7F0FD43D-F5F3-4717-8676-4255BEDB7E13}"/>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36978410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1179-B1BD-4124-BF58-7722156CF5E1}"/>
              </a:ext>
            </a:extLst>
          </p:cNvPr>
          <p:cNvSpPr>
            <a:spLocks noGrp="1"/>
          </p:cNvSpPr>
          <p:nvPr>
            <p:ph type="title"/>
          </p:nvPr>
        </p:nvSpPr>
        <p:spPr/>
        <p:txBody>
          <a:bodyPr/>
          <a:lstStyle/>
          <a:p>
            <a:r>
              <a:rPr lang="en-US" dirty="0"/>
              <a:t>KERMA</a:t>
            </a:r>
          </a:p>
        </p:txBody>
      </p:sp>
      <p:sp>
        <p:nvSpPr>
          <p:cNvPr id="5" name="Footer Placeholder 4">
            <a:extLst>
              <a:ext uri="{FF2B5EF4-FFF2-40B4-BE49-F238E27FC236}">
                <a16:creationId xmlns:a16="http://schemas.microsoft.com/office/drawing/2014/main" id="{3CCFAE69-73AB-4166-862E-F04C8AD87BBE}"/>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8527A8EE-CDC9-4419-85DA-6F0BE317EA4D}"/>
              </a:ext>
            </a:extLst>
          </p:cNvPr>
          <p:cNvSpPr>
            <a:spLocks noGrp="1"/>
          </p:cNvSpPr>
          <p:nvPr>
            <p:ph type="sldNum" sz="quarter" idx="12"/>
          </p:nvPr>
        </p:nvSpPr>
        <p:spPr/>
        <p:txBody>
          <a:bodyPr/>
          <a:lstStyle/>
          <a:p>
            <a:fld id="{3A98EE3D-8CD1-4C3F-BD1C-C98C9596463C}" type="slidenum">
              <a:rPr lang="en-US" smtClean="0"/>
              <a:t>77</a:t>
            </a:fld>
            <a:endParaRPr lang="en-US" dirty="0"/>
          </a:p>
        </p:txBody>
      </p:sp>
      <p:pic>
        <p:nvPicPr>
          <p:cNvPr id="8" name="Picture 7">
            <a:extLst>
              <a:ext uri="{FF2B5EF4-FFF2-40B4-BE49-F238E27FC236}">
                <a16:creationId xmlns:a16="http://schemas.microsoft.com/office/drawing/2014/main" id="{5CA0BB7A-E4DB-4785-B8EF-603E4B4134B8}"/>
              </a:ext>
            </a:extLst>
          </p:cNvPr>
          <p:cNvPicPr>
            <a:picLocks noChangeAspect="1"/>
          </p:cNvPicPr>
          <p:nvPr/>
        </p:nvPicPr>
        <p:blipFill>
          <a:blip r:embed="rId2"/>
          <a:stretch>
            <a:fillRect/>
          </a:stretch>
        </p:blipFill>
        <p:spPr>
          <a:xfrm>
            <a:off x="686375" y="2076628"/>
            <a:ext cx="4846320" cy="3400458"/>
          </a:xfrm>
          <a:prstGeom prst="rect">
            <a:avLst/>
          </a:prstGeom>
        </p:spPr>
      </p:pic>
      <p:pic>
        <p:nvPicPr>
          <p:cNvPr id="10" name="Content Placeholder 9">
            <a:extLst>
              <a:ext uri="{FF2B5EF4-FFF2-40B4-BE49-F238E27FC236}">
                <a16:creationId xmlns:a16="http://schemas.microsoft.com/office/drawing/2014/main" id="{A2E068AA-601A-47FA-A181-6BCF43A4C45F}"/>
              </a:ext>
            </a:extLst>
          </p:cNvPr>
          <p:cNvPicPr>
            <a:picLocks noGrp="1" noChangeAspect="1"/>
          </p:cNvPicPr>
          <p:nvPr>
            <p:ph idx="1"/>
          </p:nvPr>
        </p:nvPicPr>
        <p:blipFill>
          <a:blip r:embed="rId3"/>
          <a:stretch>
            <a:fillRect/>
          </a:stretch>
        </p:blipFill>
        <p:spPr>
          <a:xfrm>
            <a:off x="2857757" y="2076628"/>
            <a:ext cx="4846320" cy="3400458"/>
          </a:xfrm>
        </p:spPr>
      </p:pic>
      <p:pic>
        <p:nvPicPr>
          <p:cNvPr id="12" name="Picture 11">
            <a:extLst>
              <a:ext uri="{FF2B5EF4-FFF2-40B4-BE49-F238E27FC236}">
                <a16:creationId xmlns:a16="http://schemas.microsoft.com/office/drawing/2014/main" id="{9EDBC110-8EF6-470B-A4F8-84A8C03A3544}"/>
              </a:ext>
            </a:extLst>
          </p:cNvPr>
          <p:cNvPicPr>
            <a:picLocks noChangeAspect="1"/>
          </p:cNvPicPr>
          <p:nvPr/>
        </p:nvPicPr>
        <p:blipFill>
          <a:blip r:embed="rId4"/>
          <a:stretch>
            <a:fillRect/>
          </a:stretch>
        </p:blipFill>
        <p:spPr>
          <a:xfrm>
            <a:off x="6238235" y="2076628"/>
            <a:ext cx="4846320" cy="3400458"/>
          </a:xfrm>
          <a:prstGeom prst="rect">
            <a:avLst/>
          </a:prstGeom>
        </p:spPr>
      </p:pic>
      <p:sp>
        <p:nvSpPr>
          <p:cNvPr id="9" name="TextBox 8">
            <a:extLst>
              <a:ext uri="{FF2B5EF4-FFF2-40B4-BE49-F238E27FC236}">
                <a16:creationId xmlns:a16="http://schemas.microsoft.com/office/drawing/2014/main" id="{BC929077-AFAF-43B2-900B-EA536488E177}"/>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175204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B41C-24B4-4E81-9AC1-289A94C5DF51}"/>
              </a:ext>
            </a:extLst>
          </p:cNvPr>
          <p:cNvSpPr>
            <a:spLocks noGrp="1"/>
          </p:cNvSpPr>
          <p:nvPr>
            <p:ph type="title"/>
          </p:nvPr>
        </p:nvSpPr>
        <p:spPr/>
        <p:txBody>
          <a:bodyPr/>
          <a:lstStyle/>
          <a:p>
            <a:r>
              <a:rPr lang="en-US" dirty="0"/>
              <a:t>Response Function by Mechanism</a:t>
            </a:r>
          </a:p>
        </p:txBody>
      </p:sp>
      <p:sp>
        <p:nvSpPr>
          <p:cNvPr id="5" name="Slide Number Placeholder 4">
            <a:extLst>
              <a:ext uri="{FF2B5EF4-FFF2-40B4-BE49-F238E27FC236}">
                <a16:creationId xmlns:a16="http://schemas.microsoft.com/office/drawing/2014/main" id="{19B81BCA-8C26-41FF-92A5-60A07DAEBCD8}"/>
              </a:ext>
            </a:extLst>
          </p:cNvPr>
          <p:cNvSpPr>
            <a:spLocks noGrp="1"/>
          </p:cNvSpPr>
          <p:nvPr>
            <p:ph type="sldNum" sz="quarter" idx="12"/>
          </p:nvPr>
        </p:nvSpPr>
        <p:spPr/>
        <p:txBody>
          <a:bodyPr/>
          <a:lstStyle/>
          <a:p>
            <a:fld id="{677F7B41-FD57-4489-AAB8-D17CF179067D}" type="slidenum">
              <a:rPr lang="en-US" smtClean="0"/>
              <a:t>78</a:t>
            </a:fld>
            <a:endParaRPr lang="en-US"/>
          </a:p>
        </p:txBody>
      </p:sp>
      <p:grpSp>
        <p:nvGrpSpPr>
          <p:cNvPr id="3" name="Group 2">
            <a:extLst>
              <a:ext uri="{FF2B5EF4-FFF2-40B4-BE49-F238E27FC236}">
                <a16:creationId xmlns:a16="http://schemas.microsoft.com/office/drawing/2014/main" id="{74729E3A-8DC8-4856-BD41-E697FD7B3219}"/>
              </a:ext>
            </a:extLst>
          </p:cNvPr>
          <p:cNvGrpSpPr/>
          <p:nvPr/>
        </p:nvGrpSpPr>
        <p:grpSpPr>
          <a:xfrm>
            <a:off x="2329813" y="1887989"/>
            <a:ext cx="7532374" cy="4927630"/>
            <a:chOff x="2329813" y="1887989"/>
            <a:chExt cx="7532374" cy="4927630"/>
          </a:xfrm>
        </p:grpSpPr>
        <p:pic>
          <p:nvPicPr>
            <p:cNvPr id="6" name="Picture 5">
              <a:extLst>
                <a:ext uri="{FF2B5EF4-FFF2-40B4-BE49-F238E27FC236}">
                  <a16:creationId xmlns:a16="http://schemas.microsoft.com/office/drawing/2014/main" id="{C7E4A829-C836-4915-884F-279302822A4F}"/>
                </a:ext>
              </a:extLst>
            </p:cNvPr>
            <p:cNvPicPr>
              <a:picLocks noChangeAspect="1"/>
            </p:cNvPicPr>
            <p:nvPr/>
          </p:nvPicPr>
          <p:blipFill>
            <a:blip r:embed="rId2"/>
            <a:stretch>
              <a:fillRect/>
            </a:stretch>
          </p:blipFill>
          <p:spPr>
            <a:xfrm>
              <a:off x="2329813" y="1887989"/>
              <a:ext cx="7532374" cy="4927630"/>
            </a:xfrm>
            <a:prstGeom prst="rect">
              <a:avLst/>
            </a:prstGeom>
          </p:spPr>
        </p:pic>
        <p:sp>
          <p:nvSpPr>
            <p:cNvPr id="7" name="TextBox 6">
              <a:extLst>
                <a:ext uri="{FF2B5EF4-FFF2-40B4-BE49-F238E27FC236}">
                  <a16:creationId xmlns:a16="http://schemas.microsoft.com/office/drawing/2014/main" id="{11A1C1A3-C59C-4BD4-A080-CDC888F83EB0}"/>
                </a:ext>
              </a:extLst>
            </p:cNvPr>
            <p:cNvSpPr txBox="1"/>
            <p:nvPr/>
          </p:nvSpPr>
          <p:spPr>
            <a:xfrm>
              <a:off x="8885912" y="5974453"/>
              <a:ext cx="684803" cy="307777"/>
            </a:xfrm>
            <a:prstGeom prst="rect">
              <a:avLst/>
            </a:prstGeom>
            <a:noFill/>
          </p:spPr>
          <p:txBody>
            <a:bodyPr wrap="none" rtlCol="0">
              <a:spAutoFit/>
            </a:bodyPr>
            <a:lstStyle/>
            <a:p>
              <a:r>
                <a:rPr lang="en-US" sz="1400" dirty="0" err="1">
                  <a:solidFill>
                    <a:schemeClr val="bg1">
                      <a:lumMod val="50000"/>
                    </a:schemeClr>
                  </a:solidFill>
                </a:rPr>
                <a:t>f</a:t>
              </a:r>
              <a:r>
                <a:rPr lang="en-US" sz="1400" baseline="-25000" dirty="0" err="1">
                  <a:solidFill>
                    <a:schemeClr val="bg1">
                      <a:lumMod val="50000"/>
                    </a:schemeClr>
                  </a:solidFill>
                </a:rPr>
                <a:t>CPE</a:t>
              </a:r>
              <a:r>
                <a:rPr lang="en-US" sz="1400" dirty="0">
                  <a:solidFill>
                    <a:schemeClr val="bg1">
                      <a:lumMod val="50000"/>
                    </a:schemeClr>
                  </a:solidFill>
                </a:rPr>
                <a:t> = 1</a:t>
              </a:r>
              <a:endParaRPr lang="en-US" sz="1400" baseline="-25000" dirty="0">
                <a:solidFill>
                  <a:schemeClr val="bg1">
                    <a:lumMod val="50000"/>
                  </a:schemeClr>
                </a:solidFill>
              </a:endParaRPr>
            </a:p>
          </p:txBody>
        </p:sp>
      </p:grpSp>
      <p:sp>
        <p:nvSpPr>
          <p:cNvPr id="8" name="TextBox 7">
            <a:extLst>
              <a:ext uri="{FF2B5EF4-FFF2-40B4-BE49-F238E27FC236}">
                <a16:creationId xmlns:a16="http://schemas.microsoft.com/office/drawing/2014/main" id="{3B5E59C1-2D41-4045-B3B1-87C01EAEC4D4}"/>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37533151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Scatter</a:t>
            </a:r>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79</a:t>
            </a:fld>
            <a:endParaRPr lang="en-US" dirty="0"/>
          </a:p>
        </p:txBody>
      </p:sp>
      <p:sp>
        <p:nvSpPr>
          <p:cNvPr id="7" name="Content Placeholder 2">
            <a:extLst>
              <a:ext uri="{FF2B5EF4-FFF2-40B4-BE49-F238E27FC236}">
                <a16:creationId xmlns:a16="http://schemas.microsoft.com/office/drawing/2014/main" id="{5CC3EFA6-329D-4B87-8E99-5FD6E8F999FC}"/>
              </a:ext>
            </a:extLst>
          </p:cNvPr>
          <p:cNvSpPr>
            <a:spLocks noGrp="1"/>
          </p:cNvSpPr>
          <p:nvPr>
            <p:ph idx="1"/>
          </p:nvPr>
        </p:nvSpPr>
        <p:spPr>
          <a:xfrm>
            <a:off x="838200" y="1803233"/>
            <a:ext cx="4895335" cy="4177247"/>
          </a:xfrm>
        </p:spPr>
        <p:txBody>
          <a:bodyPr/>
          <a:lstStyle/>
          <a:p>
            <a:r>
              <a:rPr lang="en-US" dirty="0"/>
              <a:t>Dominant at higher neutron energies</a:t>
            </a:r>
          </a:p>
          <a:p>
            <a:r>
              <a:rPr lang="en-US" dirty="0"/>
              <a:t>Neutrons transfer kinetic energy by direct collision with the atomic nuclei that make up tissue (H, C, N, and O)</a:t>
            </a:r>
          </a:p>
          <a:p>
            <a:r>
              <a:rPr lang="en-US" dirty="0"/>
              <a:t>The majority of energy (&gt;85%) deposited by scatter occurs due to neutron collisions with hydrogen nuclei</a:t>
            </a:r>
          </a:p>
          <a:p>
            <a:r>
              <a:rPr lang="en-US" dirty="0"/>
              <a:t>Collisions with oxygen nuclei account for as much as 15% of scatter dose above </a:t>
            </a:r>
            <a:r>
              <a:rPr lang="en-US" sz="3600" baseline="-10000" dirty="0"/>
              <a:t>~</a:t>
            </a:r>
            <a:r>
              <a:rPr lang="en-US" dirty="0"/>
              <a:t>1 MeV</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C741609E-6154-44D6-A825-CA9E29FDBCE1}"/>
                  </a:ext>
                </a:extLst>
              </p:cNvPr>
              <p:cNvGraphicFramePr>
                <a:graphicFrameLocks noGrp="1"/>
              </p:cNvGraphicFramePr>
              <p:nvPr>
                <p:extLst>
                  <p:ext uri="{D42A27DB-BD31-4B8C-83A1-F6EECF244321}">
                    <p14:modId xmlns:p14="http://schemas.microsoft.com/office/powerpoint/2010/main" val="1349635284"/>
                  </p:ext>
                </p:extLst>
              </p:nvPr>
            </p:nvGraphicFramePr>
            <p:xfrm>
              <a:off x="6385285" y="2456442"/>
              <a:ext cx="4065465" cy="2725501"/>
            </p:xfrm>
            <a:graphic>
              <a:graphicData uri="http://schemas.openxmlformats.org/drawingml/2006/table">
                <a:tbl>
                  <a:tblPr firstRow="1" firstCol="1" bandRow="1">
                    <a:tableStyleId>{5C22544A-7EE6-4342-B048-85BDC9FD1C3A}</a:tableStyleId>
                  </a:tblPr>
                  <a:tblGrid>
                    <a:gridCol w="1144168">
                      <a:extLst>
                        <a:ext uri="{9D8B030D-6E8A-4147-A177-3AD203B41FA5}">
                          <a16:colId xmlns:a16="http://schemas.microsoft.com/office/drawing/2014/main" val="4187767466"/>
                        </a:ext>
                      </a:extLst>
                    </a:gridCol>
                    <a:gridCol w="1361874">
                      <a:extLst>
                        <a:ext uri="{9D8B030D-6E8A-4147-A177-3AD203B41FA5}">
                          <a16:colId xmlns:a16="http://schemas.microsoft.com/office/drawing/2014/main" val="3479123739"/>
                        </a:ext>
                      </a:extLst>
                    </a:gridCol>
                    <a:gridCol w="1559423">
                      <a:extLst>
                        <a:ext uri="{9D8B030D-6E8A-4147-A177-3AD203B41FA5}">
                          <a16:colId xmlns:a16="http://schemas.microsoft.com/office/drawing/2014/main" val="3844382153"/>
                        </a:ext>
                      </a:extLst>
                    </a:gridCol>
                  </a:tblGrid>
                  <a:tr h="671319">
                    <a:tc>
                      <a:txBody>
                        <a:bodyPr/>
                        <a:lstStyle/>
                        <a:p>
                          <a:pPr marL="0" marR="0" algn="ctr">
                            <a:lnSpc>
                              <a:spcPct val="200000"/>
                            </a:lnSpc>
                            <a:spcBef>
                              <a:spcPts val="0"/>
                            </a:spcBef>
                            <a:spcAft>
                              <a:spcPts val="0"/>
                            </a:spcAft>
                          </a:pPr>
                          <a:r>
                            <a:rPr lang="en-US" sz="1500" dirty="0">
                              <a:effectLst/>
                            </a:rPr>
                            <a:t>Element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100000"/>
                            </a:lnSpc>
                            <a:spcBef>
                              <a:spcPts val="0"/>
                            </a:spcBef>
                            <a:spcAft>
                              <a:spcPts val="0"/>
                            </a:spcAft>
                          </a:pPr>
                          <a:r>
                            <a:rPr lang="en-US" sz="1500" dirty="0">
                              <a:effectLst/>
                            </a:rPr>
                            <a:t>Atomic Fraction (%)</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N</a:t>
                          </a:r>
                          <a:r>
                            <a:rPr lang="en-US" sz="1500" baseline="-25000" dirty="0">
                              <a:effectLst/>
                            </a:rPr>
                            <a:t>j</a:t>
                          </a:r>
                          <a:r>
                            <a:rPr lang="en-US" sz="1500" dirty="0">
                              <a:effectLst/>
                            </a:rPr>
                            <a:t> (atoms kg</a:t>
                          </a:r>
                          <a:r>
                            <a:rPr lang="en-US" sz="1500" baseline="30000" dirty="0">
                              <a:effectLst/>
                            </a:rPr>
                            <a:t>-1</a:t>
                          </a:r>
                          <a:r>
                            <a:rPr lang="en-US" sz="1500" dirty="0">
                              <a:effectLst/>
                            </a:rPr>
                            <a: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extLst>
                      <a:ext uri="{0D108BD9-81ED-4DB2-BD59-A6C34878D82A}">
                        <a16:rowId xmlns:a16="http://schemas.microsoft.com/office/drawing/2014/main" val="2693654169"/>
                      </a:ext>
                    </a:extLst>
                  </a:tr>
                  <a:tr h="516206">
                    <a:tc>
                      <a:txBody>
                        <a:bodyPr/>
                        <a:lstStyle/>
                        <a:p>
                          <a:pPr marL="0" marR="0" algn="ctr">
                            <a:lnSpc>
                              <a:spcPct val="200000"/>
                            </a:lnSpc>
                            <a:spcBef>
                              <a:spcPts val="0"/>
                            </a:spcBef>
                            <a:spcAft>
                              <a:spcPts val="0"/>
                            </a:spcAft>
                          </a:pPr>
                          <a:r>
                            <a:rPr lang="en-US" sz="1500" dirty="0">
                              <a:effectLst/>
                            </a:rPr>
                            <a:t>Hydrogen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10.12</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smtClean="0">
                                    <a:effectLst/>
                                    <a:latin typeface="Cambria Math" panose="02040503050406030204" pitchFamily="18" charset="0"/>
                                  </a:rPr>
                                  <m:t>6.093</m:t>
                                </m:r>
                                <m:r>
                                  <a:rPr lang="en-US" sz="1500" smtClean="0">
                                    <a:effectLst/>
                                    <a:latin typeface="Cambria Math" panose="02040503050406030204" pitchFamily="18" charset="0"/>
                                  </a:rPr>
                                  <m:t>𝑥</m:t>
                                </m:r>
                                <m:sSup>
                                  <m:sSupPr>
                                    <m:ctrlPr>
                                      <a:rPr lang="en-US" sz="1500" i="1">
                                        <a:effectLst/>
                                        <a:latin typeface="Cambria Math" panose="02040503050406030204" pitchFamily="18" charset="0"/>
                                      </a:rPr>
                                    </m:ctrlPr>
                                  </m:sSupPr>
                                  <m:e>
                                    <m:r>
                                      <a:rPr lang="en-US" sz="1500">
                                        <a:effectLst/>
                                        <a:latin typeface="Cambria Math" panose="02040503050406030204" pitchFamily="18" charset="0"/>
                                      </a:rPr>
                                      <m:t>10</m:t>
                                    </m:r>
                                  </m:e>
                                  <m:sup>
                                    <m:r>
                                      <a:rPr lang="en-US" sz="1500">
                                        <a:effectLst/>
                                        <a:latin typeface="Cambria Math" panose="02040503050406030204" pitchFamily="18" charset="0"/>
                                      </a:rPr>
                                      <m:t>25</m:t>
                                    </m:r>
                                  </m:sup>
                                </m:sSup>
                              </m:oMath>
                            </m:oMathPara>
                          </a14:m>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extLst>
                      <a:ext uri="{0D108BD9-81ED-4DB2-BD59-A6C34878D82A}">
                        <a16:rowId xmlns:a16="http://schemas.microsoft.com/office/drawing/2014/main" val="2763695989"/>
                      </a:ext>
                    </a:extLst>
                  </a:tr>
                  <a:tr h="510885">
                    <a:tc>
                      <a:txBody>
                        <a:bodyPr/>
                        <a:lstStyle/>
                        <a:p>
                          <a:pPr marL="0" marR="0" algn="ctr">
                            <a:lnSpc>
                              <a:spcPct val="200000"/>
                            </a:lnSpc>
                            <a:spcBef>
                              <a:spcPts val="0"/>
                            </a:spcBef>
                            <a:spcAft>
                              <a:spcPts val="0"/>
                            </a:spcAft>
                          </a:pPr>
                          <a:r>
                            <a:rPr lang="en-US" sz="1500" dirty="0">
                              <a:effectLst/>
                            </a:rPr>
                            <a:t>Carbon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11.10</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smtClean="0">
                                    <a:effectLst/>
                                    <a:latin typeface="Cambria Math" panose="02040503050406030204" pitchFamily="18" charset="0"/>
                                  </a:rPr>
                                  <m:t>5.57</m:t>
                                </m:r>
                                <m:r>
                                  <a:rPr lang="en-US" sz="1500" smtClean="0">
                                    <a:effectLst/>
                                    <a:latin typeface="Cambria Math" panose="02040503050406030204" pitchFamily="18" charset="0"/>
                                  </a:rPr>
                                  <m:t>𝑥</m:t>
                                </m:r>
                                <m:sSup>
                                  <m:sSupPr>
                                    <m:ctrlPr>
                                      <a:rPr lang="en-US" sz="1500" i="1">
                                        <a:effectLst/>
                                        <a:latin typeface="Cambria Math" panose="02040503050406030204" pitchFamily="18" charset="0"/>
                                      </a:rPr>
                                    </m:ctrlPr>
                                  </m:sSupPr>
                                  <m:e>
                                    <m:r>
                                      <a:rPr lang="en-US" sz="1500">
                                        <a:effectLst/>
                                        <a:latin typeface="Cambria Math" panose="02040503050406030204" pitchFamily="18" charset="0"/>
                                      </a:rPr>
                                      <m:t>10</m:t>
                                    </m:r>
                                  </m:e>
                                  <m:sup>
                                    <m:r>
                                      <a:rPr lang="en-US" sz="1500">
                                        <a:effectLst/>
                                        <a:latin typeface="Cambria Math" panose="02040503050406030204" pitchFamily="18" charset="0"/>
                                      </a:rPr>
                                      <m:t>24</m:t>
                                    </m:r>
                                  </m:sup>
                                </m:sSup>
                              </m:oMath>
                            </m:oMathPara>
                          </a14:m>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extLst>
                      <a:ext uri="{0D108BD9-81ED-4DB2-BD59-A6C34878D82A}">
                        <a16:rowId xmlns:a16="http://schemas.microsoft.com/office/drawing/2014/main" val="1434668532"/>
                      </a:ext>
                    </a:extLst>
                  </a:tr>
                  <a:tr h="510885">
                    <a:tc>
                      <a:txBody>
                        <a:bodyPr/>
                        <a:lstStyle/>
                        <a:p>
                          <a:pPr marL="0" marR="0" algn="ctr">
                            <a:lnSpc>
                              <a:spcPct val="200000"/>
                            </a:lnSpc>
                            <a:spcBef>
                              <a:spcPts val="0"/>
                            </a:spcBef>
                            <a:spcAft>
                              <a:spcPts val="0"/>
                            </a:spcAft>
                          </a:pPr>
                          <a:r>
                            <a:rPr lang="en-US" sz="1500" dirty="0">
                              <a:effectLst/>
                            </a:rPr>
                            <a:t>Nitrogen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2.60</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smtClean="0">
                                    <a:effectLst/>
                                    <a:latin typeface="Cambria Math" panose="02040503050406030204" pitchFamily="18" charset="0"/>
                                  </a:rPr>
                                  <m:t>1.118</m:t>
                                </m:r>
                                <m:r>
                                  <a:rPr lang="en-US" sz="1500" smtClean="0">
                                    <a:effectLst/>
                                    <a:latin typeface="Cambria Math" panose="02040503050406030204" pitchFamily="18" charset="0"/>
                                  </a:rPr>
                                  <m:t>𝑥</m:t>
                                </m:r>
                                <m:sSup>
                                  <m:sSupPr>
                                    <m:ctrlPr>
                                      <a:rPr lang="en-US" sz="1500" i="1">
                                        <a:effectLst/>
                                        <a:latin typeface="Cambria Math" panose="02040503050406030204" pitchFamily="18" charset="0"/>
                                      </a:rPr>
                                    </m:ctrlPr>
                                  </m:sSupPr>
                                  <m:e>
                                    <m:r>
                                      <a:rPr lang="en-US" sz="1500">
                                        <a:effectLst/>
                                        <a:latin typeface="Cambria Math" panose="02040503050406030204" pitchFamily="18" charset="0"/>
                                      </a:rPr>
                                      <m:t>10</m:t>
                                    </m:r>
                                  </m:e>
                                  <m:sup>
                                    <m:r>
                                      <a:rPr lang="en-US" sz="1500">
                                        <a:effectLst/>
                                        <a:latin typeface="Cambria Math" panose="02040503050406030204" pitchFamily="18" charset="0"/>
                                      </a:rPr>
                                      <m:t>24</m:t>
                                    </m:r>
                                  </m:sup>
                                </m:sSup>
                              </m:oMath>
                            </m:oMathPara>
                          </a14:m>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extLst>
                      <a:ext uri="{0D108BD9-81ED-4DB2-BD59-A6C34878D82A}">
                        <a16:rowId xmlns:a16="http://schemas.microsoft.com/office/drawing/2014/main" val="544322861"/>
                      </a:ext>
                    </a:extLst>
                  </a:tr>
                  <a:tr h="516206">
                    <a:tc>
                      <a:txBody>
                        <a:bodyPr/>
                        <a:lstStyle/>
                        <a:p>
                          <a:pPr marL="0" marR="0" algn="ctr">
                            <a:lnSpc>
                              <a:spcPct val="200000"/>
                            </a:lnSpc>
                            <a:spcBef>
                              <a:spcPts val="0"/>
                            </a:spcBef>
                            <a:spcAft>
                              <a:spcPts val="0"/>
                            </a:spcAft>
                          </a:pPr>
                          <a:r>
                            <a:rPr lang="en-US" sz="1500" dirty="0">
                              <a:effectLst/>
                            </a:rPr>
                            <a:t>Oxygen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76.18</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500" smtClean="0">
                                    <a:effectLst/>
                                    <a:latin typeface="Cambria Math" panose="02040503050406030204" pitchFamily="18" charset="0"/>
                                  </a:rPr>
                                  <m:t>2.867</m:t>
                                </m:r>
                                <m:r>
                                  <a:rPr lang="en-US" sz="1500" smtClean="0">
                                    <a:effectLst/>
                                    <a:latin typeface="Cambria Math" panose="02040503050406030204" pitchFamily="18" charset="0"/>
                                  </a:rPr>
                                  <m:t>𝑥</m:t>
                                </m:r>
                                <m:sSup>
                                  <m:sSupPr>
                                    <m:ctrlPr>
                                      <a:rPr lang="en-US" sz="1500" i="1">
                                        <a:effectLst/>
                                        <a:latin typeface="Cambria Math" panose="02040503050406030204" pitchFamily="18" charset="0"/>
                                      </a:rPr>
                                    </m:ctrlPr>
                                  </m:sSupPr>
                                  <m:e>
                                    <m:r>
                                      <a:rPr lang="en-US" sz="1500">
                                        <a:effectLst/>
                                        <a:latin typeface="Cambria Math" panose="02040503050406030204" pitchFamily="18" charset="0"/>
                                      </a:rPr>
                                      <m:t>10</m:t>
                                    </m:r>
                                  </m:e>
                                  <m:sup>
                                    <m:r>
                                      <a:rPr lang="en-US" sz="1500">
                                        <a:effectLst/>
                                        <a:latin typeface="Cambria Math" panose="02040503050406030204" pitchFamily="18" charset="0"/>
                                      </a:rPr>
                                      <m:t>25</m:t>
                                    </m:r>
                                  </m:sup>
                                </m:sSup>
                              </m:oMath>
                            </m:oMathPara>
                          </a14:m>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extLst>
                      <a:ext uri="{0D108BD9-81ED-4DB2-BD59-A6C34878D82A}">
                        <a16:rowId xmlns:a16="http://schemas.microsoft.com/office/drawing/2014/main" val="3410063315"/>
                      </a:ext>
                    </a:extLst>
                  </a:tr>
                </a:tbl>
              </a:graphicData>
            </a:graphic>
          </p:graphicFrame>
        </mc:Choice>
        <mc:Fallback xmlns="">
          <p:graphicFrame>
            <p:nvGraphicFramePr>
              <p:cNvPr id="8" name="Table 7">
                <a:extLst>
                  <a:ext uri="{FF2B5EF4-FFF2-40B4-BE49-F238E27FC236}">
                    <a16:creationId xmlns:a16="http://schemas.microsoft.com/office/drawing/2014/main" id="{C741609E-6154-44D6-A825-CA9E29FDBCE1}"/>
                  </a:ext>
                </a:extLst>
              </p:cNvPr>
              <p:cNvGraphicFramePr>
                <a:graphicFrameLocks noGrp="1"/>
              </p:cNvGraphicFramePr>
              <p:nvPr>
                <p:extLst>
                  <p:ext uri="{D42A27DB-BD31-4B8C-83A1-F6EECF244321}">
                    <p14:modId xmlns:p14="http://schemas.microsoft.com/office/powerpoint/2010/main" val="1349635284"/>
                  </p:ext>
                </p:extLst>
              </p:nvPr>
            </p:nvGraphicFramePr>
            <p:xfrm>
              <a:off x="6385285" y="2456442"/>
              <a:ext cx="4065465" cy="2725501"/>
            </p:xfrm>
            <a:graphic>
              <a:graphicData uri="http://schemas.openxmlformats.org/drawingml/2006/table">
                <a:tbl>
                  <a:tblPr firstRow="1" firstCol="1" bandRow="1">
                    <a:tableStyleId>{5C22544A-7EE6-4342-B048-85BDC9FD1C3A}</a:tableStyleId>
                  </a:tblPr>
                  <a:tblGrid>
                    <a:gridCol w="1144168">
                      <a:extLst>
                        <a:ext uri="{9D8B030D-6E8A-4147-A177-3AD203B41FA5}">
                          <a16:colId xmlns:a16="http://schemas.microsoft.com/office/drawing/2014/main" val="4187767466"/>
                        </a:ext>
                      </a:extLst>
                    </a:gridCol>
                    <a:gridCol w="1361874">
                      <a:extLst>
                        <a:ext uri="{9D8B030D-6E8A-4147-A177-3AD203B41FA5}">
                          <a16:colId xmlns:a16="http://schemas.microsoft.com/office/drawing/2014/main" val="3479123739"/>
                        </a:ext>
                      </a:extLst>
                    </a:gridCol>
                    <a:gridCol w="1559423">
                      <a:extLst>
                        <a:ext uri="{9D8B030D-6E8A-4147-A177-3AD203B41FA5}">
                          <a16:colId xmlns:a16="http://schemas.microsoft.com/office/drawing/2014/main" val="3844382153"/>
                        </a:ext>
                      </a:extLst>
                    </a:gridCol>
                  </a:tblGrid>
                  <a:tr h="671319">
                    <a:tc>
                      <a:txBody>
                        <a:bodyPr/>
                        <a:lstStyle/>
                        <a:p>
                          <a:pPr marL="0" marR="0" algn="ctr">
                            <a:lnSpc>
                              <a:spcPct val="200000"/>
                            </a:lnSpc>
                            <a:spcBef>
                              <a:spcPts val="0"/>
                            </a:spcBef>
                            <a:spcAft>
                              <a:spcPts val="0"/>
                            </a:spcAft>
                          </a:pPr>
                          <a:r>
                            <a:rPr lang="en-US" sz="1500" dirty="0">
                              <a:effectLst/>
                            </a:rPr>
                            <a:t>Element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100000"/>
                            </a:lnSpc>
                            <a:spcBef>
                              <a:spcPts val="0"/>
                            </a:spcBef>
                            <a:spcAft>
                              <a:spcPts val="0"/>
                            </a:spcAft>
                          </a:pPr>
                          <a:r>
                            <a:rPr lang="en-US" sz="1500" dirty="0">
                              <a:effectLst/>
                            </a:rPr>
                            <a:t>Atomic Fraction (%)</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N</a:t>
                          </a:r>
                          <a:r>
                            <a:rPr lang="en-US" sz="1500" baseline="-25000" dirty="0">
                              <a:effectLst/>
                            </a:rPr>
                            <a:t>j</a:t>
                          </a:r>
                          <a:r>
                            <a:rPr lang="en-US" sz="1500" dirty="0">
                              <a:effectLst/>
                            </a:rPr>
                            <a:t> (atoms kg</a:t>
                          </a:r>
                          <a:r>
                            <a:rPr lang="en-US" sz="1500" baseline="30000" dirty="0">
                              <a:effectLst/>
                            </a:rPr>
                            <a:t>-1</a:t>
                          </a:r>
                          <a:r>
                            <a:rPr lang="en-US" sz="1500" dirty="0">
                              <a:effectLst/>
                            </a:rPr>
                            <a: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extLst>
                      <a:ext uri="{0D108BD9-81ED-4DB2-BD59-A6C34878D82A}">
                        <a16:rowId xmlns:a16="http://schemas.microsoft.com/office/drawing/2014/main" val="2693654169"/>
                      </a:ext>
                    </a:extLst>
                  </a:tr>
                  <a:tr h="516206">
                    <a:tc>
                      <a:txBody>
                        <a:bodyPr/>
                        <a:lstStyle/>
                        <a:p>
                          <a:pPr marL="0" marR="0" algn="ctr">
                            <a:lnSpc>
                              <a:spcPct val="200000"/>
                            </a:lnSpc>
                            <a:spcBef>
                              <a:spcPts val="0"/>
                            </a:spcBef>
                            <a:spcAft>
                              <a:spcPts val="0"/>
                            </a:spcAft>
                          </a:pPr>
                          <a:r>
                            <a:rPr lang="en-US" sz="1500" dirty="0">
                              <a:effectLst/>
                            </a:rPr>
                            <a:t>Hydrogen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10.12</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endParaRPr lang="en-US"/>
                        </a:p>
                      </a:txBody>
                      <a:tcPr marL="87083" marR="87083" marT="0" marB="0">
                        <a:blipFill>
                          <a:blip r:embed="rId2"/>
                          <a:stretch>
                            <a:fillRect l="-161328" t="-141176" r="-1563" b="-300000"/>
                          </a:stretch>
                        </a:blipFill>
                      </a:tcPr>
                    </a:tc>
                    <a:extLst>
                      <a:ext uri="{0D108BD9-81ED-4DB2-BD59-A6C34878D82A}">
                        <a16:rowId xmlns:a16="http://schemas.microsoft.com/office/drawing/2014/main" val="2763695989"/>
                      </a:ext>
                    </a:extLst>
                  </a:tr>
                  <a:tr h="510885">
                    <a:tc>
                      <a:txBody>
                        <a:bodyPr/>
                        <a:lstStyle/>
                        <a:p>
                          <a:pPr marL="0" marR="0" algn="ctr">
                            <a:lnSpc>
                              <a:spcPct val="200000"/>
                            </a:lnSpc>
                            <a:spcBef>
                              <a:spcPts val="0"/>
                            </a:spcBef>
                            <a:spcAft>
                              <a:spcPts val="0"/>
                            </a:spcAft>
                          </a:pPr>
                          <a:r>
                            <a:rPr lang="en-US" sz="1500" dirty="0">
                              <a:effectLst/>
                            </a:rPr>
                            <a:t>Carbon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11.10</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endParaRPr lang="en-US"/>
                        </a:p>
                      </a:txBody>
                      <a:tcPr marL="87083" marR="87083" marT="0" marB="0">
                        <a:blipFill>
                          <a:blip r:embed="rId2"/>
                          <a:stretch>
                            <a:fillRect l="-161328" t="-244048" r="-1563" b="-203571"/>
                          </a:stretch>
                        </a:blipFill>
                      </a:tcPr>
                    </a:tc>
                    <a:extLst>
                      <a:ext uri="{0D108BD9-81ED-4DB2-BD59-A6C34878D82A}">
                        <a16:rowId xmlns:a16="http://schemas.microsoft.com/office/drawing/2014/main" val="1434668532"/>
                      </a:ext>
                    </a:extLst>
                  </a:tr>
                  <a:tr h="510885">
                    <a:tc>
                      <a:txBody>
                        <a:bodyPr/>
                        <a:lstStyle/>
                        <a:p>
                          <a:pPr marL="0" marR="0" algn="ctr">
                            <a:lnSpc>
                              <a:spcPct val="200000"/>
                            </a:lnSpc>
                            <a:spcBef>
                              <a:spcPts val="0"/>
                            </a:spcBef>
                            <a:spcAft>
                              <a:spcPts val="0"/>
                            </a:spcAft>
                          </a:pPr>
                          <a:r>
                            <a:rPr lang="en-US" sz="1500" dirty="0">
                              <a:effectLst/>
                            </a:rPr>
                            <a:t>Nitrogen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2.60</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endParaRPr lang="en-US"/>
                        </a:p>
                      </a:txBody>
                      <a:tcPr marL="87083" marR="87083" marT="0" marB="0">
                        <a:blipFill>
                          <a:blip r:embed="rId2"/>
                          <a:stretch>
                            <a:fillRect l="-161328" t="-344048" r="-1563" b="-103571"/>
                          </a:stretch>
                        </a:blipFill>
                      </a:tcPr>
                    </a:tc>
                    <a:extLst>
                      <a:ext uri="{0D108BD9-81ED-4DB2-BD59-A6C34878D82A}">
                        <a16:rowId xmlns:a16="http://schemas.microsoft.com/office/drawing/2014/main" val="544322861"/>
                      </a:ext>
                    </a:extLst>
                  </a:tr>
                  <a:tr h="516206">
                    <a:tc>
                      <a:txBody>
                        <a:bodyPr/>
                        <a:lstStyle/>
                        <a:p>
                          <a:pPr marL="0" marR="0" algn="ctr">
                            <a:lnSpc>
                              <a:spcPct val="200000"/>
                            </a:lnSpc>
                            <a:spcBef>
                              <a:spcPts val="0"/>
                            </a:spcBef>
                            <a:spcAft>
                              <a:spcPts val="0"/>
                            </a:spcAft>
                          </a:pPr>
                          <a:r>
                            <a:rPr lang="en-US" sz="1500" dirty="0">
                              <a:effectLst/>
                            </a:rPr>
                            <a:t>Oxygen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pPr marL="0" marR="0" algn="ctr">
                            <a:lnSpc>
                              <a:spcPct val="200000"/>
                            </a:lnSpc>
                            <a:spcBef>
                              <a:spcPts val="0"/>
                            </a:spcBef>
                            <a:spcAft>
                              <a:spcPts val="0"/>
                            </a:spcAft>
                          </a:pPr>
                          <a:r>
                            <a:rPr lang="en-US" sz="1500" dirty="0">
                              <a:effectLst/>
                            </a:rPr>
                            <a:t>76.18</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7083" marR="87083" marT="0" marB="0"/>
                    </a:tc>
                    <a:tc>
                      <a:txBody>
                        <a:bodyPr/>
                        <a:lstStyle/>
                        <a:p>
                          <a:endParaRPr lang="en-US"/>
                        </a:p>
                      </a:txBody>
                      <a:tcPr marL="87083" marR="87083" marT="0" marB="0">
                        <a:blipFill>
                          <a:blip r:embed="rId2"/>
                          <a:stretch>
                            <a:fillRect l="-161328" t="-438824" r="-1563" b="-2353"/>
                          </a:stretch>
                        </a:blipFill>
                      </a:tcPr>
                    </a:tc>
                    <a:extLst>
                      <a:ext uri="{0D108BD9-81ED-4DB2-BD59-A6C34878D82A}">
                        <a16:rowId xmlns:a16="http://schemas.microsoft.com/office/drawing/2014/main" val="3410063315"/>
                      </a:ext>
                    </a:extLst>
                  </a:tr>
                </a:tbl>
              </a:graphicData>
            </a:graphic>
          </p:graphicFrame>
        </mc:Fallback>
      </mc:AlternateContent>
      <p:sp>
        <p:nvSpPr>
          <p:cNvPr id="9" name="TextBox 8">
            <a:extLst>
              <a:ext uri="{FF2B5EF4-FFF2-40B4-BE49-F238E27FC236}">
                <a16:creationId xmlns:a16="http://schemas.microsoft.com/office/drawing/2014/main" id="{A4AD8785-EE84-4B12-BA46-17865617C860}"/>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718926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789B-BCDF-4A3B-8061-0CA81435186B}"/>
              </a:ext>
            </a:extLst>
          </p:cNvPr>
          <p:cNvSpPr>
            <a:spLocks noGrp="1"/>
          </p:cNvSpPr>
          <p:nvPr>
            <p:ph type="title"/>
          </p:nvPr>
        </p:nvSpPr>
        <p:spPr/>
        <p:txBody>
          <a:bodyPr/>
          <a:lstStyle/>
          <a:p>
            <a:r>
              <a:rPr lang="en-US" dirty="0"/>
              <a:t>Basic Theory</a:t>
            </a:r>
          </a:p>
        </p:txBody>
      </p:sp>
      <p:sp>
        <p:nvSpPr>
          <p:cNvPr id="3" name="Content Placeholder 2">
            <a:extLst>
              <a:ext uri="{FF2B5EF4-FFF2-40B4-BE49-F238E27FC236}">
                <a16:creationId xmlns:a16="http://schemas.microsoft.com/office/drawing/2014/main" id="{2D0F516F-BF65-4A20-BF66-C9FFF929AD6A}"/>
              </a:ext>
            </a:extLst>
          </p:cNvPr>
          <p:cNvSpPr>
            <a:spLocks noGrp="1"/>
          </p:cNvSpPr>
          <p:nvPr>
            <p:ph idx="1"/>
          </p:nvPr>
        </p:nvSpPr>
        <p:spPr>
          <a:xfrm>
            <a:off x="581192" y="2161903"/>
            <a:ext cx="11029615" cy="3813447"/>
          </a:xfrm>
        </p:spPr>
        <p:txBody>
          <a:bodyPr>
            <a:normAutofit/>
          </a:bodyPr>
          <a:lstStyle/>
          <a:p>
            <a:r>
              <a:rPr lang="en-US" sz="2000" dirty="0"/>
              <a:t>Photon Model</a:t>
            </a:r>
          </a:p>
          <a:p>
            <a:pPr lvl="1"/>
            <a:r>
              <a:rPr lang="en-US" sz="1800" dirty="0"/>
              <a:t>point-kernel methodology numerically integrated over 300 dose point for each source point (up to 3,375)</a:t>
            </a:r>
          </a:p>
          <a:p>
            <a:pPr lvl="1"/>
            <a:r>
              <a:rPr lang="en-US" sz="1800" dirty="0"/>
              <a:t>accounts for attenuation, charged particle buildup, and off-axis scattering</a:t>
            </a:r>
          </a:p>
          <a:p>
            <a:r>
              <a:rPr lang="en-US" sz="2000" dirty="0"/>
              <a:t>Electron Model</a:t>
            </a:r>
          </a:p>
          <a:p>
            <a:pPr lvl="1"/>
            <a:r>
              <a:rPr lang="en-US" sz="1800" dirty="0"/>
              <a:t>point-kernel methodology numerically integrated over 60 dose points for each source point (512)</a:t>
            </a:r>
          </a:p>
          <a:p>
            <a:pPr lvl="1"/>
            <a:r>
              <a:rPr lang="en-US" sz="1800" dirty="0"/>
              <a:t>accounts for air and source backscattering effects and source self-absorption</a:t>
            </a:r>
          </a:p>
          <a:p>
            <a:r>
              <a:rPr lang="en-US" sz="2000" dirty="0"/>
              <a:t>Alpha Model (</a:t>
            </a:r>
            <a:r>
              <a:rPr lang="en-US" sz="2000" dirty="0">
                <a:solidFill>
                  <a:srgbClr val="DC4405"/>
                </a:solidFill>
              </a:rPr>
              <a:t>new</a:t>
            </a:r>
            <a:r>
              <a:rPr lang="en-US" sz="2000" dirty="0"/>
              <a:t>)</a:t>
            </a:r>
          </a:p>
          <a:p>
            <a:pPr lvl="1"/>
            <a:r>
              <a:rPr lang="en-US" sz="1800" dirty="0"/>
              <a:t>calculated from the mass stopping power of particles as they pass through the dose averaging area</a:t>
            </a:r>
          </a:p>
          <a:p>
            <a:pPr lvl="1"/>
            <a:r>
              <a:rPr lang="en-US" sz="1800" dirty="0"/>
              <a:t>assumed point source and limited definition of covers and airgaps given limited range of alphas</a:t>
            </a:r>
          </a:p>
        </p:txBody>
      </p:sp>
      <p:sp>
        <p:nvSpPr>
          <p:cNvPr id="5" name="Footer Placeholder 4">
            <a:extLst>
              <a:ext uri="{FF2B5EF4-FFF2-40B4-BE49-F238E27FC236}">
                <a16:creationId xmlns:a16="http://schemas.microsoft.com/office/drawing/2014/main" id="{AB70195D-76C6-4C5B-952D-CFE260B3C62C}"/>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3F5A8A80-D822-42EF-A10E-54CF652DB1B0}"/>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7" name="TextBox 6">
            <a:extLst>
              <a:ext uri="{FF2B5EF4-FFF2-40B4-BE49-F238E27FC236}">
                <a16:creationId xmlns:a16="http://schemas.microsoft.com/office/drawing/2014/main" id="{5A01337D-6960-45BE-BFBE-51B8BFC39FED}"/>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14327743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Elastic Scatter</a:t>
            </a:r>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80</a:t>
            </a:fld>
            <a:endParaRPr lang="en-US" dirty="0"/>
          </a:p>
        </p:txBody>
      </p:sp>
      <mc:AlternateContent xmlns:mc="http://schemas.openxmlformats.org/markup-compatibility/2006" xmlns:a14="http://schemas.microsoft.com/office/drawing/2010/main">
        <mc:Choice Requires="a14">
          <p:sp>
            <p:nvSpPr>
              <p:cNvPr id="7" name="Content Placeholder 11">
                <a:extLst>
                  <a:ext uri="{FF2B5EF4-FFF2-40B4-BE49-F238E27FC236}">
                    <a16:creationId xmlns:a16="http://schemas.microsoft.com/office/drawing/2014/main" id="{153039E2-E6AA-4EBF-BB61-6318A07CD751}"/>
                  </a:ext>
                </a:extLst>
              </p:cNvPr>
              <p:cNvSpPr txBox="1">
                <a:spLocks/>
              </p:cNvSpPr>
              <p:nvPr/>
            </p:nvSpPr>
            <p:spPr>
              <a:xfrm>
                <a:off x="796709" y="2284271"/>
                <a:ext cx="6015323" cy="3835764"/>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rgbClr val="4B9CD3"/>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ln>
                      <a:solidFill>
                        <a:srgbClr val="404040">
                          <a:alpha val="10000"/>
                        </a:srgbClr>
                      </a:solidFill>
                    </a:ln>
                  </a:rPr>
                  <a:t>An incident neutron with kinetic energy, E, collides with a target nucleus of mass, A, that recoils at some angle with respect to the incident direction of the neutron</a:t>
                </a:r>
              </a:p>
              <a:p>
                <a:r>
                  <a:rPr lang="en-US" dirty="0">
                    <a:ln>
                      <a:solidFill>
                        <a:srgbClr val="404040">
                          <a:alpha val="10000"/>
                        </a:srgbClr>
                      </a:solidFill>
                    </a:ln>
                  </a:rPr>
                  <a:t>Since the nucleus does not enter an excited state, the average energy transferred to charged particles is given by:</a:t>
                </a:r>
              </a:p>
              <a:p>
                <a:pPr marL="36900" indent="0">
                  <a:buFont typeface="Wingdings 2" panose="05020102010507070707" pitchFamily="18" charset="2"/>
                  <a:buNone/>
                </a:pPr>
                <a14:m>
                  <m:oMathPara xmlns:m="http://schemas.openxmlformats.org/officeDocument/2006/math">
                    <m:oMathParaPr>
                      <m:jc m:val="centerGroup"/>
                    </m:oMathParaPr>
                    <m:oMath xmlns:m="http://schemas.openxmlformats.org/officeDocument/2006/math">
                      <m:r>
                        <a:rPr lang="en-US" i="1">
                          <a:ln>
                            <a:solidFill>
                              <a:srgbClr val="404040">
                                <a:alpha val="10000"/>
                              </a:srgbClr>
                            </a:solidFill>
                          </a:ln>
                          <a:latin typeface="Cambria Math" panose="02040503050406030204" pitchFamily="18" charset="0"/>
                        </a:rPr>
                        <m:t>𝜖</m:t>
                      </m:r>
                      <m:r>
                        <a:rPr lang="en-US" i="1">
                          <a:ln>
                            <a:solidFill>
                              <a:srgbClr val="404040">
                                <a:alpha val="10000"/>
                              </a:srgbClr>
                            </a:solidFill>
                          </a:ln>
                          <a:latin typeface="Cambria Math" panose="02040503050406030204" pitchFamily="18" charset="0"/>
                        </a:rPr>
                        <m:t>=</m:t>
                      </m:r>
                      <m:f>
                        <m:fPr>
                          <m:ctrlPr>
                            <a:rPr lang="en-US" i="1">
                              <a:ln>
                                <a:solidFill>
                                  <a:srgbClr val="404040">
                                    <a:alpha val="10000"/>
                                  </a:srgbClr>
                                </a:solidFill>
                              </a:ln>
                              <a:latin typeface="Cambria Math" panose="02040503050406030204" pitchFamily="18" charset="0"/>
                            </a:rPr>
                          </m:ctrlPr>
                        </m:fPr>
                        <m:num>
                          <m:r>
                            <a:rPr lang="en-US" i="1">
                              <a:ln>
                                <a:solidFill>
                                  <a:srgbClr val="404040">
                                    <a:alpha val="10000"/>
                                  </a:srgbClr>
                                </a:solidFill>
                              </a:ln>
                              <a:latin typeface="Cambria Math" panose="02040503050406030204" pitchFamily="18" charset="0"/>
                            </a:rPr>
                            <m:t>2</m:t>
                          </m:r>
                          <m:r>
                            <a:rPr lang="en-US" i="1">
                              <a:ln>
                                <a:solidFill>
                                  <a:srgbClr val="404040">
                                    <a:alpha val="10000"/>
                                  </a:srgbClr>
                                </a:solidFill>
                              </a:ln>
                              <a:latin typeface="Cambria Math" panose="02040503050406030204" pitchFamily="18" charset="0"/>
                            </a:rPr>
                            <m:t>𝐸𝐴</m:t>
                          </m:r>
                        </m:num>
                        <m:den>
                          <m:sSup>
                            <m:sSupPr>
                              <m:ctrlPr>
                                <a:rPr lang="en-US" i="1" smtClean="0">
                                  <a:ln>
                                    <a:solidFill>
                                      <a:srgbClr val="404040">
                                        <a:alpha val="10000"/>
                                      </a:srgbClr>
                                    </a:solidFill>
                                  </a:ln>
                                  <a:latin typeface="Cambria Math" panose="02040503050406030204" pitchFamily="18" charset="0"/>
                                </a:rPr>
                              </m:ctrlPr>
                            </m:sSupPr>
                            <m:e>
                              <m:r>
                                <a:rPr lang="en-US" b="0" i="1" smtClean="0">
                                  <a:ln>
                                    <a:solidFill>
                                      <a:srgbClr val="404040">
                                        <a:alpha val="10000"/>
                                      </a:srgbClr>
                                    </a:solidFill>
                                  </a:ln>
                                  <a:latin typeface="Cambria Math" panose="02040503050406030204" pitchFamily="18" charset="0"/>
                                </a:rPr>
                                <m:t>(</m:t>
                              </m:r>
                              <m:r>
                                <a:rPr lang="en-US" b="0" i="1" smtClean="0">
                                  <a:ln>
                                    <a:solidFill>
                                      <a:srgbClr val="404040">
                                        <a:alpha val="10000"/>
                                      </a:srgbClr>
                                    </a:solidFill>
                                  </a:ln>
                                  <a:latin typeface="Cambria Math" panose="02040503050406030204" pitchFamily="18" charset="0"/>
                                </a:rPr>
                                <m:t>𝐴</m:t>
                              </m:r>
                              <m:r>
                                <a:rPr lang="en-US" b="0" i="1" smtClean="0">
                                  <a:ln>
                                    <a:solidFill>
                                      <a:srgbClr val="404040">
                                        <a:alpha val="10000"/>
                                      </a:srgbClr>
                                    </a:solidFill>
                                  </a:ln>
                                  <a:latin typeface="Cambria Math" panose="02040503050406030204" pitchFamily="18" charset="0"/>
                                </a:rPr>
                                <m:t>+1)</m:t>
                              </m:r>
                            </m:e>
                            <m:sup>
                              <m:r>
                                <a:rPr lang="en-US" b="0" i="1" smtClean="0">
                                  <a:ln>
                                    <a:solidFill>
                                      <a:srgbClr val="404040">
                                        <a:alpha val="10000"/>
                                      </a:srgbClr>
                                    </a:solidFill>
                                  </a:ln>
                                  <a:latin typeface="Cambria Math" panose="02040503050406030204" pitchFamily="18" charset="0"/>
                                </a:rPr>
                                <m:t>2</m:t>
                              </m:r>
                            </m:sup>
                          </m:sSup>
                        </m:den>
                      </m:f>
                      <m:d>
                        <m:dPr>
                          <m:ctrlPr>
                            <a:rPr lang="en-US" i="1">
                              <a:ln>
                                <a:solidFill>
                                  <a:srgbClr val="404040">
                                    <a:alpha val="10000"/>
                                  </a:srgbClr>
                                </a:solidFill>
                              </a:ln>
                              <a:latin typeface="Cambria Math" panose="02040503050406030204" pitchFamily="18" charset="0"/>
                            </a:rPr>
                          </m:ctrlPr>
                        </m:dPr>
                        <m:e>
                          <m:r>
                            <a:rPr lang="en-US" i="1">
                              <a:ln>
                                <a:solidFill>
                                  <a:srgbClr val="404040">
                                    <a:alpha val="10000"/>
                                  </a:srgbClr>
                                </a:solidFill>
                              </a:ln>
                              <a:latin typeface="Cambria Math" panose="02040503050406030204" pitchFamily="18" charset="0"/>
                            </a:rPr>
                            <m:t>1−</m:t>
                          </m:r>
                          <m:sSub>
                            <m:sSubPr>
                              <m:ctrlPr>
                                <a:rPr lang="en-US" i="1">
                                  <a:ln>
                                    <a:solidFill>
                                      <a:srgbClr val="404040">
                                        <a:alpha val="10000"/>
                                      </a:srgbClr>
                                    </a:solidFill>
                                  </a:ln>
                                  <a:latin typeface="Cambria Math" panose="02040503050406030204" pitchFamily="18" charset="0"/>
                                </a:rPr>
                              </m:ctrlPr>
                            </m:sSubPr>
                            <m:e>
                              <m:r>
                                <a:rPr lang="en-US" i="1">
                                  <a:ln>
                                    <a:solidFill>
                                      <a:srgbClr val="404040">
                                        <a:alpha val="10000"/>
                                      </a:srgbClr>
                                    </a:solidFill>
                                  </a:ln>
                                  <a:latin typeface="Cambria Math" panose="02040503050406030204" pitchFamily="18" charset="0"/>
                                </a:rPr>
                                <m:t>𝑓</m:t>
                              </m:r>
                            </m:e>
                            <m:sub>
                              <m:r>
                                <a:rPr lang="en-US" i="1">
                                  <a:ln>
                                    <a:solidFill>
                                      <a:srgbClr val="404040">
                                        <a:alpha val="10000"/>
                                      </a:srgbClr>
                                    </a:solidFill>
                                  </a:ln>
                                  <a:latin typeface="Cambria Math" panose="02040503050406030204" pitchFamily="18" charset="0"/>
                                </a:rPr>
                                <m:t>1</m:t>
                              </m:r>
                            </m:sub>
                          </m:sSub>
                          <m:d>
                            <m:dPr>
                              <m:ctrlPr>
                                <a:rPr lang="en-US" i="1">
                                  <a:ln>
                                    <a:solidFill>
                                      <a:srgbClr val="404040">
                                        <a:alpha val="10000"/>
                                      </a:srgbClr>
                                    </a:solidFill>
                                  </a:ln>
                                  <a:latin typeface="Cambria Math" panose="02040503050406030204" pitchFamily="18" charset="0"/>
                                </a:rPr>
                              </m:ctrlPr>
                            </m:dPr>
                            <m:e>
                              <m:r>
                                <a:rPr lang="en-US" i="1">
                                  <a:ln>
                                    <a:solidFill>
                                      <a:srgbClr val="404040">
                                        <a:alpha val="10000"/>
                                      </a:srgbClr>
                                    </a:solidFill>
                                  </a:ln>
                                  <a:latin typeface="Cambria Math" panose="02040503050406030204" pitchFamily="18" charset="0"/>
                                </a:rPr>
                                <m:t>𝐸</m:t>
                              </m:r>
                            </m:e>
                          </m:d>
                        </m:e>
                      </m:d>
                    </m:oMath>
                  </m:oMathPara>
                </a14:m>
                <a:endParaRPr lang="en-US" dirty="0">
                  <a:ln>
                    <a:solidFill>
                      <a:srgbClr val="404040">
                        <a:alpha val="10000"/>
                      </a:srgbClr>
                    </a:solidFill>
                  </a:ln>
                </a:endParaRPr>
              </a:p>
              <a:p>
                <a:r>
                  <a:rPr lang="en-US" dirty="0">
                    <a:ln>
                      <a:solidFill>
                        <a:srgbClr val="404040">
                          <a:alpha val="10000"/>
                        </a:srgbClr>
                      </a:solidFill>
                    </a:ln>
                  </a:rPr>
                  <a:t>Isotropic scatter is assumed in the center-of-mass system so that </a:t>
                </a:r>
                <a14:m>
                  <m:oMath xmlns:m="http://schemas.openxmlformats.org/officeDocument/2006/math">
                    <m:sSub>
                      <m:sSubPr>
                        <m:ctrlPr>
                          <a:rPr lang="en-US" i="1">
                            <a:ln>
                              <a:solidFill>
                                <a:srgbClr val="404040">
                                  <a:alpha val="10000"/>
                                </a:srgbClr>
                              </a:solidFill>
                            </a:ln>
                            <a:latin typeface="Cambria Math" panose="02040503050406030204" pitchFamily="18" charset="0"/>
                          </a:rPr>
                        </m:ctrlPr>
                      </m:sSubPr>
                      <m:e>
                        <m:r>
                          <a:rPr lang="en-US" i="1">
                            <a:ln>
                              <a:solidFill>
                                <a:srgbClr val="404040">
                                  <a:alpha val="10000"/>
                                </a:srgbClr>
                              </a:solidFill>
                            </a:ln>
                            <a:latin typeface="Cambria Math" panose="02040503050406030204" pitchFamily="18" charset="0"/>
                          </a:rPr>
                          <m:t>𝑓</m:t>
                        </m:r>
                      </m:e>
                      <m:sub>
                        <m:r>
                          <a:rPr lang="en-US" i="1">
                            <a:ln>
                              <a:solidFill>
                                <a:srgbClr val="404040">
                                  <a:alpha val="10000"/>
                                </a:srgbClr>
                              </a:solidFill>
                            </a:ln>
                            <a:latin typeface="Cambria Math" panose="02040503050406030204" pitchFamily="18" charset="0"/>
                          </a:rPr>
                          <m:t>1</m:t>
                        </m:r>
                      </m:sub>
                    </m:sSub>
                    <m:d>
                      <m:dPr>
                        <m:ctrlPr>
                          <a:rPr lang="en-US" i="1">
                            <a:ln>
                              <a:solidFill>
                                <a:srgbClr val="404040">
                                  <a:alpha val="10000"/>
                                </a:srgbClr>
                              </a:solidFill>
                            </a:ln>
                            <a:latin typeface="Cambria Math" panose="02040503050406030204" pitchFamily="18" charset="0"/>
                          </a:rPr>
                        </m:ctrlPr>
                      </m:dPr>
                      <m:e>
                        <m:r>
                          <a:rPr lang="en-US" i="1">
                            <a:ln>
                              <a:solidFill>
                                <a:srgbClr val="404040">
                                  <a:alpha val="10000"/>
                                </a:srgbClr>
                              </a:solidFill>
                            </a:ln>
                            <a:latin typeface="Cambria Math" panose="02040503050406030204" pitchFamily="18" charset="0"/>
                          </a:rPr>
                          <m:t>𝐸</m:t>
                        </m:r>
                      </m:e>
                    </m:d>
                    <m:r>
                      <a:rPr lang="en-US" i="1">
                        <a:ln>
                          <a:solidFill>
                            <a:srgbClr val="404040">
                              <a:alpha val="10000"/>
                            </a:srgbClr>
                          </a:solidFill>
                        </a:ln>
                        <a:latin typeface="Cambria Math" panose="02040503050406030204" pitchFamily="18" charset="0"/>
                      </a:rPr>
                      <m:t>=0</m:t>
                    </m:r>
                  </m:oMath>
                </a14:m>
                <a:endParaRPr lang="en-US" dirty="0">
                  <a:ln>
                    <a:solidFill>
                      <a:srgbClr val="404040">
                        <a:alpha val="10000"/>
                      </a:srgbClr>
                    </a:solidFill>
                  </a:ln>
                </a:endParaRPr>
              </a:p>
            </p:txBody>
          </p:sp>
        </mc:Choice>
        <mc:Fallback xmlns="">
          <p:sp>
            <p:nvSpPr>
              <p:cNvPr id="7" name="Content Placeholder 11">
                <a:extLst>
                  <a:ext uri="{FF2B5EF4-FFF2-40B4-BE49-F238E27FC236}">
                    <a16:creationId xmlns:a16="http://schemas.microsoft.com/office/drawing/2014/main" id="{153039E2-E6AA-4EBF-BB61-6318A07CD751}"/>
                  </a:ext>
                </a:extLst>
              </p:cNvPr>
              <p:cNvSpPr txBox="1">
                <a:spLocks noRot="1" noChangeAspect="1" noMove="1" noResize="1" noEditPoints="1" noAdjustHandles="1" noChangeArrowheads="1" noChangeShapeType="1" noTextEdit="1"/>
              </p:cNvSpPr>
              <p:nvPr/>
            </p:nvSpPr>
            <p:spPr>
              <a:xfrm>
                <a:off x="796709" y="2284271"/>
                <a:ext cx="6015323" cy="3835764"/>
              </a:xfrm>
              <a:prstGeom prst="rect">
                <a:avLst/>
              </a:prstGeom>
              <a:blipFill>
                <a:blip r:embed="rId2"/>
                <a:stretch>
                  <a:fillRect/>
                </a:stretch>
              </a:blipFill>
            </p:spPr>
            <p:txBody>
              <a:bodyPr/>
              <a:lstStyle/>
              <a:p>
                <a:r>
                  <a:rPr lang="en-US">
                    <a:noFill/>
                  </a:rPr>
                  <a:t> </a:t>
                </a:r>
              </a:p>
            </p:txBody>
          </p:sp>
        </mc:Fallback>
      </mc:AlternateContent>
      <p:pic>
        <p:nvPicPr>
          <p:cNvPr id="8" name="Picture 2">
            <a:hlinkClick r:id="rId3"/>
            <a:extLst>
              <a:ext uri="{FF2B5EF4-FFF2-40B4-BE49-F238E27FC236}">
                <a16:creationId xmlns:a16="http://schemas.microsoft.com/office/drawing/2014/main" id="{2953847C-003B-49FE-A325-DACCD7DC66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70955" y="2626840"/>
            <a:ext cx="4582730" cy="31506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9AC0CCF-6367-448E-9DEF-9832E7D88A66}"/>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20334242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Inelastic scatter</a:t>
            </a:r>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81</a:t>
            </a:fld>
            <a:endParaRPr lang="en-US" dirty="0"/>
          </a:p>
        </p:txBody>
      </p:sp>
      <p:pic>
        <p:nvPicPr>
          <p:cNvPr id="8" name="Picture 2" descr="A close up of a map&#10;&#10;Description automatically generated">
            <a:hlinkClick r:id="rId2"/>
            <a:extLst>
              <a:ext uri="{FF2B5EF4-FFF2-40B4-BE49-F238E27FC236}">
                <a16:creationId xmlns:a16="http://schemas.microsoft.com/office/drawing/2014/main" id="{402783B0-1F7F-49E7-BA3B-A830073911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23321" y="2580468"/>
            <a:ext cx="4672676" cy="28152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Content Placeholder 13">
                <a:extLst>
                  <a:ext uri="{FF2B5EF4-FFF2-40B4-BE49-F238E27FC236}">
                    <a16:creationId xmlns:a16="http://schemas.microsoft.com/office/drawing/2014/main" id="{0F7E26B6-EEFB-4B98-8DA1-0CCFAA2A9823}"/>
                  </a:ext>
                </a:extLst>
              </p:cNvPr>
              <p:cNvSpPr txBox="1">
                <a:spLocks/>
              </p:cNvSpPr>
              <p:nvPr/>
            </p:nvSpPr>
            <p:spPr>
              <a:xfrm>
                <a:off x="770727" y="2253184"/>
                <a:ext cx="6068034" cy="3656650"/>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ct val="20000"/>
                  </a:spcBef>
                  <a:spcAft>
                    <a:spcPts val="600"/>
                  </a:spcAft>
                  <a:buClr>
                    <a:srgbClr val="4B9CD3"/>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90000"/>
                  </a:lnSpc>
                  <a:spcAft>
                    <a:spcPts val="1800"/>
                  </a:spcAft>
                </a:pPr>
                <a:r>
                  <a:rPr lang="en-US" sz="2000" dirty="0"/>
                  <a:t>Inelastic scatter is a threshold reaction, requiring the incident neutron to carry enough energy to excite the nucleus to a specific excited state, Q</a:t>
                </a:r>
                <a:endParaRPr lang="en-US" sz="1600" dirty="0"/>
              </a:p>
              <a:p>
                <a:pPr marL="450000" lvl="1" indent="0">
                  <a:lnSpc>
                    <a:spcPct val="90000"/>
                  </a:lnSpc>
                  <a:spcAft>
                    <a:spcPts val="1800"/>
                  </a:spcAft>
                  <a:buFont typeface="Wingdings 2" panose="05020102010507070707" pitchFamily="18" charset="2"/>
                  <a:buNone/>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Δ</m:t>
                      </m:r>
                      <m:r>
                        <a:rPr lang="en-US" sz="200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i="1" smtClean="0">
                              <a:latin typeface="Cambria Math" panose="02040503050406030204" pitchFamily="18" charset="0"/>
                            </a:rPr>
                            <m:t>𝑄</m:t>
                          </m:r>
                          <m:r>
                            <a:rPr lang="en-US" sz="2000" i="1" smtClean="0">
                              <a:latin typeface="Cambria Math" panose="02040503050406030204" pitchFamily="18" charset="0"/>
                            </a:rPr>
                            <m:t>(</m:t>
                          </m:r>
                          <m:r>
                            <a:rPr lang="en-US" sz="2000" i="1" smtClean="0">
                              <a:latin typeface="Cambria Math" panose="02040503050406030204" pitchFamily="18" charset="0"/>
                            </a:rPr>
                            <m:t>𝐴</m:t>
                          </m:r>
                          <m:r>
                            <a:rPr lang="en-US" sz="2000" i="1" smtClean="0">
                              <a:latin typeface="Cambria Math" panose="02040503050406030204" pitchFamily="18" charset="0"/>
                            </a:rPr>
                            <m:t>+1)</m:t>
                          </m:r>
                        </m:num>
                        <m:den>
                          <m:r>
                            <a:rPr lang="en-US" sz="2000" i="1" smtClean="0">
                              <a:latin typeface="Cambria Math" panose="02040503050406030204" pitchFamily="18" charset="0"/>
                            </a:rPr>
                            <m:t>𝐴𝐸</m:t>
                          </m:r>
                        </m:den>
                      </m:f>
                    </m:oMath>
                  </m:oMathPara>
                </a14:m>
                <a:endParaRPr lang="en-US" sz="2000" dirty="0"/>
              </a:p>
              <a:p>
                <a:pPr>
                  <a:lnSpc>
                    <a:spcPct val="90000"/>
                  </a:lnSpc>
                  <a:spcAft>
                    <a:spcPts val="1800"/>
                  </a:spcAft>
                </a:pPr>
                <a:r>
                  <a:rPr lang="en-US" sz="2000" dirty="0"/>
                  <a:t>Average energy transferred to charged particles:</a:t>
                </a:r>
              </a:p>
              <a:p>
                <a:pPr marL="36900" indent="0">
                  <a:lnSpc>
                    <a:spcPct val="90000"/>
                  </a:lnSpc>
                  <a:spcAft>
                    <a:spcPts val="1800"/>
                  </a:spcAft>
                  <a:buFont typeface="Wingdings 2" panose="05020102010507070707" pitchFamily="18" charset="2"/>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𝜖</m:t>
                      </m:r>
                      <m:r>
                        <a:rPr lang="en-US" sz="200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i="1" smtClean="0">
                              <a:latin typeface="Cambria Math" panose="02040503050406030204" pitchFamily="18" charset="0"/>
                            </a:rPr>
                            <m:t>2</m:t>
                          </m:r>
                          <m:r>
                            <a:rPr lang="en-US" sz="2000" i="1" smtClean="0">
                              <a:latin typeface="Cambria Math" panose="02040503050406030204" pitchFamily="18" charset="0"/>
                            </a:rPr>
                            <m:t>𝐸𝐴</m:t>
                          </m:r>
                        </m:num>
                        <m:den>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
                                    <a:rPr lang="en-US" sz="2000" i="1" smtClean="0">
                                      <a:latin typeface="Cambria Math" panose="02040503050406030204" pitchFamily="18" charset="0"/>
                                    </a:rPr>
                                    <m:t>𝐴</m:t>
                                  </m:r>
                                  <m:r>
                                    <a:rPr lang="en-US" sz="2000" i="1" smtClean="0">
                                      <a:latin typeface="Cambria Math" panose="02040503050406030204" pitchFamily="18" charset="0"/>
                                    </a:rPr>
                                    <m:t>+1</m:t>
                                  </m:r>
                                </m:e>
                              </m:d>
                            </m:e>
                            <m:sup>
                              <m:r>
                                <a:rPr lang="en-US" sz="2000" i="1" smtClean="0">
                                  <a:latin typeface="Cambria Math" panose="02040503050406030204" pitchFamily="18" charset="0"/>
                                </a:rPr>
                                <m:t>2</m:t>
                              </m:r>
                            </m:sup>
                          </m:sSup>
                        </m:den>
                      </m:f>
                      <m:d>
                        <m:dPr>
                          <m:ctrlPr>
                            <a:rPr lang="en-US" sz="2000" i="1" smtClean="0">
                              <a:latin typeface="Cambria Math" panose="02040503050406030204" pitchFamily="18" charset="0"/>
                            </a:rPr>
                          </m:ctrlPr>
                        </m:dPr>
                        <m:e>
                          <m:r>
                            <a:rPr lang="en-US" sz="2000" i="1" smtClean="0">
                              <a:latin typeface="Cambria Math" panose="02040503050406030204" pitchFamily="18" charset="0"/>
                            </a:rPr>
                            <m:t>1+</m:t>
                          </m:r>
                          <m:f>
                            <m:fPr>
                              <m:ctrlPr>
                                <a:rPr lang="en-US" sz="2000" i="1" smtClean="0">
                                  <a:latin typeface="Cambria Math" panose="02040503050406030204" pitchFamily="18" charset="0"/>
                                </a:rPr>
                              </m:ctrlPr>
                            </m:fPr>
                            <m:num>
                              <m:r>
                                <a:rPr lang="en-US" sz="2000" i="1" smtClean="0">
                                  <a:latin typeface="Cambria Math" panose="02040503050406030204" pitchFamily="18" charset="0"/>
                                </a:rPr>
                                <m:t>1</m:t>
                              </m:r>
                            </m:num>
                            <m:den>
                              <m:r>
                                <a:rPr lang="en-US" sz="2000" i="1" smtClean="0">
                                  <a:latin typeface="Cambria Math" panose="02040503050406030204" pitchFamily="18" charset="0"/>
                                </a:rPr>
                                <m:t>2</m:t>
                              </m:r>
                            </m:den>
                          </m:f>
                          <m:r>
                            <m:rPr>
                              <m:sty m:val="p"/>
                            </m:rPr>
                            <a:rPr lang="en-US" sz="2000" smtClean="0">
                              <a:latin typeface="Cambria Math" panose="02040503050406030204" pitchFamily="18" charset="0"/>
                            </a:rPr>
                            <m:t>Δ</m:t>
                          </m:r>
                          <m:r>
                            <a:rPr lang="en-US" sz="200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smtClean="0">
                                  <a:latin typeface="Cambria Math" panose="02040503050406030204" pitchFamily="18" charset="0"/>
                                </a:rPr>
                                <m:t>𝑓</m:t>
                              </m:r>
                            </m:e>
                            <m:sub>
                              <m:r>
                                <a:rPr lang="en-US" sz="2000" i="1" smtClean="0">
                                  <a:latin typeface="Cambria Math" panose="02040503050406030204" pitchFamily="18" charset="0"/>
                                </a:rPr>
                                <m:t>1</m:t>
                              </m:r>
                            </m:sub>
                          </m:sSub>
                          <m:d>
                            <m:dPr>
                              <m:ctrlPr>
                                <a:rPr lang="en-US" sz="2000" i="1" smtClean="0">
                                  <a:latin typeface="Cambria Math" panose="02040503050406030204" pitchFamily="18" charset="0"/>
                                </a:rPr>
                              </m:ctrlPr>
                            </m:dPr>
                            <m:e>
                              <m:r>
                                <a:rPr lang="en-US" sz="2000" i="1" smtClean="0">
                                  <a:latin typeface="Cambria Math" panose="02040503050406030204" pitchFamily="18" charset="0"/>
                                </a:rPr>
                                <m:t>𝐸</m:t>
                              </m:r>
                            </m:e>
                          </m:d>
                          <m:rad>
                            <m:radPr>
                              <m:degHide m:val="on"/>
                              <m:ctrlPr>
                                <a:rPr lang="en-US" sz="2000" i="1" smtClean="0">
                                  <a:latin typeface="Cambria Math" panose="02040503050406030204" pitchFamily="18" charset="0"/>
                                </a:rPr>
                              </m:ctrlPr>
                            </m:radPr>
                            <m:deg/>
                            <m:e>
                              <m:r>
                                <a:rPr lang="en-US" sz="2000" i="1" smtClean="0">
                                  <a:latin typeface="Cambria Math" panose="02040503050406030204" pitchFamily="18" charset="0"/>
                                </a:rPr>
                                <m:t>1−</m:t>
                              </m:r>
                              <m:r>
                                <m:rPr>
                                  <m:sty m:val="p"/>
                                </m:rPr>
                                <a:rPr lang="en-US" sz="2000" smtClean="0">
                                  <a:latin typeface="Cambria Math" panose="02040503050406030204" pitchFamily="18" charset="0"/>
                                </a:rPr>
                                <m:t>Δ</m:t>
                              </m:r>
                            </m:e>
                          </m:rad>
                        </m:e>
                      </m:d>
                    </m:oMath>
                  </m:oMathPara>
                </a14:m>
                <a:endParaRPr lang="en-US" sz="2000" dirty="0"/>
              </a:p>
              <a:p>
                <a:pPr>
                  <a:lnSpc>
                    <a:spcPct val="90000"/>
                  </a:lnSpc>
                  <a:spcAft>
                    <a:spcPts val="1800"/>
                  </a:spcAft>
                </a:pPr>
                <a:r>
                  <a:rPr lang="en-US" sz="2000" dirty="0"/>
                  <a:t>Isotropic scatter is still assumed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rPr>
                          <m:t>𝑓</m:t>
                        </m:r>
                      </m:e>
                      <m:sub>
                        <m:r>
                          <a:rPr lang="en-US" sz="2000" i="1" smtClean="0">
                            <a:latin typeface="Cambria Math" panose="02040503050406030204" pitchFamily="18" charset="0"/>
                          </a:rPr>
                          <m:t>1</m:t>
                        </m:r>
                      </m:sub>
                    </m:sSub>
                    <m:d>
                      <m:dPr>
                        <m:ctrlPr>
                          <a:rPr lang="en-US" sz="2000" i="1" smtClean="0">
                            <a:latin typeface="Cambria Math" panose="02040503050406030204" pitchFamily="18" charset="0"/>
                          </a:rPr>
                        </m:ctrlPr>
                      </m:dPr>
                      <m:e>
                        <m:r>
                          <a:rPr lang="en-US" sz="2000" i="1" smtClean="0">
                            <a:latin typeface="Cambria Math" panose="02040503050406030204" pitchFamily="18" charset="0"/>
                          </a:rPr>
                          <m:t>𝐸</m:t>
                        </m:r>
                      </m:e>
                    </m:d>
                    <m:r>
                      <a:rPr lang="en-US" sz="2000" i="1" smtClean="0">
                        <a:latin typeface="Cambria Math" panose="02040503050406030204" pitchFamily="18" charset="0"/>
                      </a:rPr>
                      <m:t>=0</m:t>
                    </m:r>
                  </m:oMath>
                </a14:m>
                <a:r>
                  <a:rPr lang="en-US" sz="2000" dirty="0"/>
                  <a:t>)</a:t>
                </a:r>
              </a:p>
            </p:txBody>
          </p:sp>
        </mc:Choice>
        <mc:Fallback xmlns="">
          <p:sp>
            <p:nvSpPr>
              <p:cNvPr id="11" name="Content Placeholder 13">
                <a:extLst>
                  <a:ext uri="{FF2B5EF4-FFF2-40B4-BE49-F238E27FC236}">
                    <a16:creationId xmlns:a16="http://schemas.microsoft.com/office/drawing/2014/main" id="{0F7E26B6-EEFB-4B98-8DA1-0CCFAA2A9823}"/>
                  </a:ext>
                </a:extLst>
              </p:cNvPr>
              <p:cNvSpPr txBox="1">
                <a:spLocks noRot="1" noChangeAspect="1" noMove="1" noResize="1" noEditPoints="1" noAdjustHandles="1" noChangeArrowheads="1" noChangeShapeType="1" noTextEdit="1"/>
              </p:cNvSpPr>
              <p:nvPr/>
            </p:nvSpPr>
            <p:spPr>
              <a:xfrm>
                <a:off x="770727" y="2253184"/>
                <a:ext cx="6068034" cy="3656650"/>
              </a:xfrm>
              <a:prstGeom prst="rect">
                <a:avLst/>
              </a:prstGeom>
              <a:blipFill>
                <a:blip r:embed="rId4"/>
                <a:stretch>
                  <a:fillRect l="-502" t="-1836" b="-267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83308D92-0F64-451F-B773-B26F25263E0C}"/>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30974990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Scatter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A4C6F8-5414-4CC2-A687-41E9FC2FDBFE}"/>
                  </a:ext>
                </a:extLst>
              </p:cNvPr>
              <p:cNvSpPr>
                <a:spLocks noGrp="1"/>
              </p:cNvSpPr>
              <p:nvPr>
                <p:ph idx="1"/>
              </p:nvPr>
            </p:nvSpPr>
            <p:spPr>
              <a:xfrm>
                <a:off x="581192" y="2238998"/>
                <a:ext cx="11029615" cy="3916846"/>
              </a:xfrm>
            </p:spPr>
            <p:txBody>
              <a:bodyPr anchor="t">
                <a:norm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𝑖</m:t>
                        </m:r>
                      </m:sub>
                    </m:sSub>
                    <m:d>
                      <m:dPr>
                        <m:ctrlPr>
                          <a:rPr lang="en-US" sz="1800" i="1">
                            <a:latin typeface="Cambria Math" panose="02040503050406030204" pitchFamily="18" charset="0"/>
                          </a:rPr>
                        </m:ctrlPr>
                      </m:dPr>
                      <m:e>
                        <m:r>
                          <a:rPr lang="en-US" sz="1800" i="1">
                            <a:latin typeface="Cambria Math" panose="02040503050406030204" pitchFamily="18" charset="0"/>
                          </a:rPr>
                          <m:t>𝑑</m:t>
                        </m:r>
                      </m:e>
                    </m:d>
                  </m:oMath>
                </a14:m>
                <a:r>
                  <a:rPr lang="en-US" sz="1800" dirty="0">
                    <a:latin typeface="Calibri" panose="020F0502020204030204" pitchFamily="34" charset="0"/>
                    <a:ea typeface="Calibri" panose="020F0502020204030204" pitchFamily="34" charset="0"/>
                    <a:cs typeface="Times New Roman" panose="02020603050405020304" pitchFamily="18" charset="0"/>
                  </a:rPr>
                  <a:t>, the fast-neutron equivalent dose from elastic (and inelastic) scatter with element </a:t>
                </a:r>
                <a:r>
                  <a:rPr lang="en-US" sz="1800" i="1" dirty="0">
                    <a:latin typeface="Calibri" panose="020F0502020204030204" pitchFamily="34" charset="0"/>
                    <a:ea typeface="Calibri" panose="020F0502020204030204" pitchFamily="34" charset="0"/>
                    <a:cs typeface="Times New Roman" panose="02020603050405020304" pitchFamily="18" charset="0"/>
                  </a:rPr>
                  <a:t>i</a:t>
                </a:r>
                <a:r>
                  <a:rPr lang="en-US" sz="1800" dirty="0">
                    <a:latin typeface="Calibri" panose="020F0502020204030204" pitchFamily="34" charset="0"/>
                    <a:ea typeface="Calibri" panose="020F0502020204030204" pitchFamily="34" charset="0"/>
                    <a:cs typeface="Times New Roman" panose="02020603050405020304" pitchFamily="18" charset="0"/>
                  </a:rPr>
                  <a:t>:</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where the value of</a:t>
                </a:r>
                <a:r>
                  <a:rPr lang="en-US" sz="1800" i="1"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smtClean="0">
                            <a:latin typeface="Cambria Math" panose="02040503050406030204" pitchFamily="18" charset="0"/>
                            <a:ea typeface="Cambria Math" panose="02040503050406030204" pitchFamily="18" charset="0"/>
                            <a:cs typeface="Times New Roman" panose="02020603050405020304" pitchFamily="18" charset="0"/>
                          </a:rPr>
                          <m:t>𝑓</m:t>
                        </m:r>
                      </m:e>
                      <m:sub>
                        <m:r>
                          <a:rPr lang="en-US" sz="1800" i="1">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dirty="0">
                    <a:latin typeface="Calibri" panose="020F0502020204030204" pitchFamily="34" charset="0"/>
                    <a:ea typeface="Calibri" panose="020F0502020204030204" pitchFamily="34" charset="0"/>
                    <a:cs typeface="Times New Roman" panose="02020603050405020304" pitchFamily="18" charset="0"/>
                  </a:rPr>
                  <a:t>, the fractional energy transferred to kinetic of the recoil proton for element </a:t>
                </a:r>
                <a:r>
                  <a:rPr lang="en-US" sz="1800" i="1" dirty="0" err="1">
                    <a:latin typeface="Calibri" panose="020F0502020204030204" pitchFamily="34" charset="0"/>
                    <a:ea typeface="Calibri" panose="020F0502020204030204" pitchFamily="34" charset="0"/>
                    <a:cs typeface="Times New Roman" panose="02020603050405020304" pitchFamily="18" charset="0"/>
                  </a:rPr>
                  <a:t>i</a:t>
                </a:r>
                <a:r>
                  <a:rPr lang="en-US" sz="1800" dirty="0">
                    <a:latin typeface="Calibri" panose="020F0502020204030204" pitchFamily="34" charset="0"/>
                    <a:ea typeface="Calibri" panose="020F0502020204030204" pitchFamily="34" charset="0"/>
                    <a:cs typeface="Times New Roman" panose="02020603050405020304" pitchFamily="18" charset="0"/>
                  </a:rPr>
                  <a:t> during elastic scatter:</a:t>
                </a: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Inelastic scatter events result in the excitation energy being carried away from the </a:t>
                </a:r>
                <a:r>
                  <a:rPr lang="en-US" sz="1800" dirty="0" err="1">
                    <a:latin typeface="Calibri" panose="020F0502020204030204" pitchFamily="34" charset="0"/>
                    <a:ea typeface="Calibri" panose="020F0502020204030204" pitchFamily="34" charset="0"/>
                    <a:cs typeface="Times New Roman" panose="02020603050405020304" pitchFamily="18" charset="0"/>
                  </a:rPr>
                  <a:t>dosimetric</a:t>
                </a:r>
                <a:r>
                  <a:rPr lang="en-US" sz="1800" dirty="0">
                    <a:latin typeface="Calibri" panose="020F0502020204030204" pitchFamily="34" charset="0"/>
                    <a:ea typeface="Calibri" panose="020F0502020204030204" pitchFamily="34" charset="0"/>
                    <a:cs typeface="Times New Roman" panose="02020603050405020304" pitchFamily="18" charset="0"/>
                  </a:rPr>
                  <a:t> space by photons of varying energy</a:t>
                </a:r>
              </a:p>
            </p:txBody>
          </p:sp>
        </mc:Choice>
        <mc:Fallback xmlns="">
          <p:sp>
            <p:nvSpPr>
              <p:cNvPr id="3" name="Content Placeholder 2">
                <a:extLst>
                  <a:ext uri="{FF2B5EF4-FFF2-40B4-BE49-F238E27FC236}">
                    <a16:creationId xmlns:a16="http://schemas.microsoft.com/office/drawing/2014/main" id="{21A4C6F8-5414-4CC2-A687-41E9FC2FDBFE}"/>
                  </a:ext>
                </a:extLst>
              </p:cNvPr>
              <p:cNvSpPr>
                <a:spLocks noGrp="1" noRot="1" noChangeAspect="1" noMove="1" noResize="1" noEditPoints="1" noAdjustHandles="1" noChangeArrowheads="1" noChangeShapeType="1" noTextEdit="1"/>
              </p:cNvSpPr>
              <p:nvPr>
                <p:ph idx="1"/>
              </p:nvPr>
            </p:nvSpPr>
            <p:spPr>
              <a:xfrm>
                <a:off x="581192" y="2238998"/>
                <a:ext cx="11029615" cy="3916846"/>
              </a:xfrm>
              <a:blipFill>
                <a:blip r:embed="rId2"/>
                <a:stretch>
                  <a:fillRect l="-221" t="-467"/>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82</a:t>
            </a:fld>
            <a:endParaRPr lang="en-US"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250EE36-020E-4947-B2D7-66051ECE9478}"/>
                  </a:ext>
                </a:extLst>
              </p:cNvPr>
              <p:cNvSpPr/>
              <p:nvPr/>
            </p:nvSpPr>
            <p:spPr>
              <a:xfrm>
                <a:off x="880452" y="2763640"/>
                <a:ext cx="10289876" cy="6916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d>
                        <m:dPr>
                          <m:ctrlPr>
                            <a:rPr lang="en-US" i="1" smtClean="0">
                              <a:latin typeface="Cambria Math" panose="02040503050406030204" pitchFamily="18" charset="0"/>
                            </a:rPr>
                          </m:ctrlPr>
                        </m:dPr>
                        <m:e>
                          <m:r>
                            <a:rPr lang="en-US" b="0" i="1" smtClean="0">
                              <a:latin typeface="Cambria Math" panose="02040503050406030204" pitchFamily="18" charset="0"/>
                            </a:rPr>
                            <m:t>𝑑</m:t>
                          </m:r>
                        </m:e>
                      </m:d>
                      <m:r>
                        <a:rPr lang="en-US" i="0">
                          <a:latin typeface="Cambria Math" panose="02040503050406030204" pitchFamily="18" charset="0"/>
                        </a:rPr>
                        <m:t>=</m:t>
                      </m:r>
                      <m:r>
                        <a:rPr lang="en-US">
                          <a:latin typeface="Cambria Math" panose="02040503050406030204" pitchFamily="18" charset="0"/>
                        </a:rPr>
                        <m:t>1.602</m:t>
                      </m:r>
                      <m:r>
                        <a:rPr lang="en-US" i="1">
                          <a:latin typeface="Cambria Math" panose="02040503050406030204" pitchFamily="18" charset="0"/>
                        </a:rPr>
                        <m:t>𝑥</m:t>
                      </m:r>
                      <m:sSup>
                        <m:sSupPr>
                          <m:ctrlPr>
                            <a:rPr lang="en-US" i="1">
                              <a:latin typeface="Cambria Math" panose="02040503050406030204" pitchFamily="18" charset="0"/>
                            </a:rPr>
                          </m:ctrlPr>
                        </m:sSupPr>
                        <m:e>
                          <m:r>
                            <a:rPr lang="en-US">
                              <a:latin typeface="Cambria Math" panose="02040503050406030204" pitchFamily="18" charset="0"/>
                            </a:rPr>
                            <m:t>10</m:t>
                          </m:r>
                        </m:e>
                        <m:sup>
                          <m:r>
                            <a:rPr lang="en-US">
                              <a:latin typeface="Cambria Math" panose="02040503050406030204" pitchFamily="18" charset="0"/>
                            </a:rPr>
                            <m:t>−13</m:t>
                          </m:r>
                        </m:sup>
                      </m:sSup>
                      <m:r>
                        <a:rPr lang="en-US">
                          <a:latin typeface="Cambria Math" panose="02040503050406030204" pitchFamily="18" charset="0"/>
                        </a:rPr>
                        <m:t> </m:t>
                      </m:r>
                      <m:d>
                        <m:dPr>
                          <m:ctrlPr>
                            <a:rPr lang="en-US" i="1">
                              <a:latin typeface="Cambria Math" panose="02040503050406030204" pitchFamily="18" charset="0"/>
                            </a:rPr>
                          </m:ctrlPr>
                        </m:dPr>
                        <m:e>
                          <m:f>
                            <m:fPr>
                              <m:type m:val="skw"/>
                              <m:ctrlPr>
                                <a:rPr lang="en-US" i="1">
                                  <a:latin typeface="Cambria Math" panose="02040503050406030204" pitchFamily="18" charset="0"/>
                                </a:rPr>
                              </m:ctrlPr>
                            </m:fPr>
                            <m:num>
                              <m:r>
                                <a:rPr lang="en-US" i="1">
                                  <a:latin typeface="Cambria Math" panose="02040503050406030204" pitchFamily="18" charset="0"/>
                                </a:rPr>
                                <m:t>𝐽</m:t>
                              </m:r>
                            </m:num>
                            <m:den>
                              <m:r>
                                <a:rPr lang="en-US" i="1">
                                  <a:latin typeface="Cambria Math" panose="02040503050406030204" pitchFamily="18" charset="0"/>
                                </a:rPr>
                                <m:t>𝑀𝑒𝑉</m:t>
                              </m:r>
                            </m:den>
                          </m:f>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𝑖</m:t>
                          </m:r>
                        </m:sub>
                      </m:sSub>
                      <m:nary>
                        <m:naryPr>
                          <m:limLoc m:val="subSup"/>
                          <m:ctrlPr>
                            <a:rPr lang="en-US" i="1">
                              <a:latin typeface="Cambria Math" panose="02040503050406030204" pitchFamily="18" charset="0"/>
                            </a:rPr>
                          </m:ctrlPr>
                        </m:naryPr>
                        <m:sub>
                          <m:r>
                            <a:rPr lang="en-US" i="0">
                              <a:latin typeface="Cambria Math" panose="02040503050406030204" pitchFamily="18" charset="0"/>
                            </a:rPr>
                            <m:t>0</m:t>
                          </m:r>
                        </m:sub>
                        <m:sup>
                          <m:r>
                            <a:rPr lang="en-US" i="0">
                              <a:latin typeface="Cambria Math" panose="02040503050406030204" pitchFamily="18" charset="0"/>
                            </a:rPr>
                            <m:t>∞</m:t>
                          </m:r>
                        </m:sup>
                        <m:e>
                          <m:d>
                            <m:dPr>
                              <m:ctrlPr>
                                <a:rPr lang="en-US" i="1">
                                  <a:latin typeface="Cambria Math" panose="02040503050406030204" pitchFamily="18" charset="0"/>
                                </a:rPr>
                              </m:ctrlPr>
                            </m:dPr>
                            <m:e>
                              <m:r>
                                <a:rPr lang="en-US" i="1">
                                  <a:latin typeface="Cambria Math" panose="02040503050406030204" pitchFamily="18" charset="0"/>
                                </a:rPr>
                                <m:t>𝐸</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𝑅</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b="0" i="1" smtClean="0">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a:latin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𝐶𝑃𝐸</m:t>
                                  </m:r>
                                </m:sub>
                              </m:sSub>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e>
                              </m:d>
                              <m:r>
                                <a:rPr lang="en-US" i="1"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rPr>
                                <m:t>Φ</m:t>
                              </m:r>
                              <m:r>
                                <a:rPr lang="en-US" b="0" i="0"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𝐸</m:t>
                                  </m:r>
                                </m:e>
                              </m:d>
                            </m:e>
                          </m:d>
                          <m:r>
                            <a:rPr lang="en-US" i="0">
                              <a:latin typeface="Cambria Math" panose="02040503050406030204" pitchFamily="18" charset="0"/>
                            </a:rPr>
                            <m:t> </m:t>
                          </m:r>
                          <m:r>
                            <a:rPr lang="en-US" i="1">
                              <a:latin typeface="Cambria Math" panose="02040503050406030204" pitchFamily="18" charset="0"/>
                            </a:rPr>
                            <m:t>𝑑𝐸</m:t>
                          </m:r>
                        </m:e>
                      </m:nary>
                    </m:oMath>
                  </m:oMathPara>
                </a14:m>
                <a:endParaRPr lang="en-US" dirty="0"/>
              </a:p>
            </p:txBody>
          </p:sp>
        </mc:Choice>
        <mc:Fallback xmlns="">
          <p:sp>
            <p:nvSpPr>
              <p:cNvPr id="7" name="Rectangle 6">
                <a:extLst>
                  <a:ext uri="{FF2B5EF4-FFF2-40B4-BE49-F238E27FC236}">
                    <a16:creationId xmlns:a16="http://schemas.microsoft.com/office/drawing/2014/main" id="{0250EE36-020E-4947-B2D7-66051ECE9478}"/>
                  </a:ext>
                </a:extLst>
              </p:cNvPr>
              <p:cNvSpPr>
                <a:spLocks noRot="1" noChangeAspect="1" noMove="1" noResize="1" noEditPoints="1" noAdjustHandles="1" noChangeArrowheads="1" noChangeShapeType="1" noTextEdit="1"/>
              </p:cNvSpPr>
              <p:nvPr/>
            </p:nvSpPr>
            <p:spPr>
              <a:xfrm>
                <a:off x="880452" y="2763640"/>
                <a:ext cx="10289876" cy="69166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8D7C51D-60B8-4D00-99BE-E1EB0D77A450}"/>
                  </a:ext>
                </a:extLst>
              </p:cNvPr>
              <p:cNvSpPr/>
              <p:nvPr/>
            </p:nvSpPr>
            <p:spPr>
              <a:xfrm>
                <a:off x="1198731" y="4045330"/>
                <a:ext cx="9653318" cy="8212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𝑓</m:t>
                          </m:r>
                        </m:e>
                        <m:sub>
                          <m:r>
                            <a:rPr lang="en-US" b="0" i="1" smtClean="0">
                              <a:latin typeface="Cambria Math" panose="02040503050406030204" pitchFamily="18" charset="0"/>
                              <a:ea typeface="Calibri" panose="020F0502020204030204" pitchFamily="34" charset="0"/>
                              <a:cs typeface="Times New Roman" panose="02020603050405020304" pitchFamily="18" charset="0"/>
                            </a:rPr>
                            <m:t>𝑖</m:t>
                          </m:r>
                        </m:sub>
                      </m:sSub>
                      <m:r>
                        <a:rPr lang="en-US" i="1">
                          <a:latin typeface="Cambria Math" panose="02040503050406030204" pitchFamily="18" charset="0"/>
                          <a:ea typeface="Calibri" panose="020F0502020204030204" pitchFamily="34" charset="0"/>
                          <a:cs typeface="Times New Roman" panose="02020603050405020304" pitchFamily="18" charset="0"/>
                        </a:rPr>
                        <m:t>= </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𝐴</m:t>
                          </m:r>
                        </m:num>
                        <m:den>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𝐴</m:t>
                                  </m:r>
                                  <m:r>
                                    <a:rPr lang="en-US" i="1">
                                      <a:latin typeface="Cambria Math" panose="02040503050406030204" pitchFamily="18" charset="0"/>
                                      <a:ea typeface="Calibri" panose="020F0502020204030204" pitchFamily="34" charset="0"/>
                                      <a:cs typeface="Times New Roman" panose="02020603050405020304" pitchFamily="18" charset="0"/>
                                    </a:rPr>
                                    <m:t>+1</m:t>
                                  </m:r>
                                </m:e>
                              </m:d>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88D7C51D-60B8-4D00-99BE-E1EB0D77A450}"/>
                  </a:ext>
                </a:extLst>
              </p:cNvPr>
              <p:cNvSpPr>
                <a:spLocks noRot="1" noChangeAspect="1" noMove="1" noResize="1" noEditPoints="1" noAdjustHandles="1" noChangeArrowheads="1" noChangeShapeType="1" noTextEdit="1"/>
              </p:cNvSpPr>
              <p:nvPr/>
            </p:nvSpPr>
            <p:spPr>
              <a:xfrm>
                <a:off x="1198731" y="4045330"/>
                <a:ext cx="9653318" cy="821250"/>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810C504C-9ADE-43CF-BD17-D01C1433CF3E}"/>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26813031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2D74-336E-49B2-B549-816F2F7FCFE8}"/>
              </a:ext>
            </a:extLst>
          </p:cNvPr>
          <p:cNvSpPr>
            <a:spLocks noGrp="1"/>
          </p:cNvSpPr>
          <p:nvPr>
            <p:ph type="title"/>
          </p:nvPr>
        </p:nvSpPr>
        <p:spPr/>
        <p:txBody>
          <a:bodyPr/>
          <a:lstStyle/>
          <a:p>
            <a:r>
              <a:rPr lang="en-US" dirty="0"/>
              <a:t>Neutron Dosimetry: Scatter</a:t>
            </a:r>
          </a:p>
        </p:txBody>
      </p:sp>
      <p:sp>
        <p:nvSpPr>
          <p:cNvPr id="3" name="Slide Number Placeholder 2">
            <a:extLst>
              <a:ext uri="{FF2B5EF4-FFF2-40B4-BE49-F238E27FC236}">
                <a16:creationId xmlns:a16="http://schemas.microsoft.com/office/drawing/2014/main" id="{5AD98F9C-A8D3-4581-B37A-1D046EEE9A97}"/>
              </a:ext>
            </a:extLst>
          </p:cNvPr>
          <p:cNvSpPr>
            <a:spLocks noGrp="1"/>
          </p:cNvSpPr>
          <p:nvPr>
            <p:ph type="sldNum" sz="quarter" idx="12"/>
          </p:nvPr>
        </p:nvSpPr>
        <p:spPr/>
        <p:txBody>
          <a:bodyPr/>
          <a:lstStyle/>
          <a:p>
            <a:fld id="{677F7B41-FD57-4489-AAB8-D17CF179067D}" type="slidenum">
              <a:rPr lang="en-US" smtClean="0"/>
              <a:t>83</a:t>
            </a:fld>
            <a:endParaRPr lang="en-US"/>
          </a:p>
        </p:txBody>
      </p:sp>
      <p:pic>
        <p:nvPicPr>
          <p:cNvPr id="4" name="Picture 3">
            <a:extLst>
              <a:ext uri="{FF2B5EF4-FFF2-40B4-BE49-F238E27FC236}">
                <a16:creationId xmlns:a16="http://schemas.microsoft.com/office/drawing/2014/main" id="{0E9B035B-07CA-4E09-9A51-8935BCE4AB90}"/>
              </a:ext>
            </a:extLst>
          </p:cNvPr>
          <p:cNvPicPr>
            <a:picLocks noChangeAspect="1"/>
          </p:cNvPicPr>
          <p:nvPr/>
        </p:nvPicPr>
        <p:blipFill>
          <a:blip r:embed="rId2"/>
          <a:stretch>
            <a:fillRect/>
          </a:stretch>
        </p:blipFill>
        <p:spPr>
          <a:xfrm>
            <a:off x="2101810" y="1819807"/>
            <a:ext cx="7977783" cy="4786669"/>
          </a:xfrm>
          <a:prstGeom prst="rect">
            <a:avLst/>
          </a:prstGeom>
        </p:spPr>
      </p:pic>
      <p:sp>
        <p:nvSpPr>
          <p:cNvPr id="6" name="TextBox 5">
            <a:extLst>
              <a:ext uri="{FF2B5EF4-FFF2-40B4-BE49-F238E27FC236}">
                <a16:creationId xmlns:a16="http://schemas.microsoft.com/office/drawing/2014/main" id="{5E90059B-0597-47E7-817F-491AF6C6C798}"/>
              </a:ext>
            </a:extLst>
          </p:cNvPr>
          <p:cNvSpPr txBox="1"/>
          <p:nvPr/>
        </p:nvSpPr>
        <p:spPr>
          <a:xfrm>
            <a:off x="2101810" y="1819558"/>
            <a:ext cx="684803" cy="307777"/>
          </a:xfrm>
          <a:prstGeom prst="rect">
            <a:avLst/>
          </a:prstGeom>
          <a:noFill/>
        </p:spPr>
        <p:txBody>
          <a:bodyPr wrap="none" rtlCol="0">
            <a:spAutoFit/>
          </a:bodyPr>
          <a:lstStyle/>
          <a:p>
            <a:r>
              <a:rPr lang="en-US" sz="1400" dirty="0" err="1">
                <a:solidFill>
                  <a:schemeClr val="bg1">
                    <a:lumMod val="50000"/>
                  </a:schemeClr>
                </a:solidFill>
              </a:rPr>
              <a:t>f</a:t>
            </a:r>
            <a:r>
              <a:rPr lang="en-US" sz="1400" baseline="-25000" dirty="0" err="1">
                <a:solidFill>
                  <a:schemeClr val="bg1">
                    <a:lumMod val="50000"/>
                  </a:schemeClr>
                </a:solidFill>
              </a:rPr>
              <a:t>CPE</a:t>
            </a:r>
            <a:r>
              <a:rPr lang="en-US" sz="1400" dirty="0">
                <a:solidFill>
                  <a:schemeClr val="bg1">
                    <a:lumMod val="50000"/>
                  </a:schemeClr>
                </a:solidFill>
              </a:rPr>
              <a:t> = 1</a:t>
            </a:r>
            <a:endParaRPr lang="en-US" sz="1400" baseline="-25000" dirty="0">
              <a:solidFill>
                <a:schemeClr val="bg1">
                  <a:lumMod val="50000"/>
                </a:schemeClr>
              </a:solidFill>
            </a:endParaRPr>
          </a:p>
        </p:txBody>
      </p:sp>
      <p:sp>
        <p:nvSpPr>
          <p:cNvPr id="7" name="TextBox 6">
            <a:extLst>
              <a:ext uri="{FF2B5EF4-FFF2-40B4-BE49-F238E27FC236}">
                <a16:creationId xmlns:a16="http://schemas.microsoft.com/office/drawing/2014/main" id="{8BAD2201-B330-4D9F-B3CE-A1F62FD48F80}"/>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5130315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Radiative Capture</a:t>
            </a:r>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84</a:t>
            </a:fld>
            <a:endParaRPr lang="en-US" dirty="0"/>
          </a:p>
        </p:txBody>
      </p:sp>
      <mc:AlternateContent xmlns:mc="http://schemas.openxmlformats.org/markup-compatibility/2006" xmlns:a14="http://schemas.microsoft.com/office/drawing/2010/main">
        <mc:Choice Requires="a14">
          <p:sp>
            <p:nvSpPr>
              <p:cNvPr id="7" name="Content Placeholder 11">
                <a:extLst>
                  <a:ext uri="{FF2B5EF4-FFF2-40B4-BE49-F238E27FC236}">
                    <a16:creationId xmlns:a16="http://schemas.microsoft.com/office/drawing/2014/main" id="{564EEFA5-F324-429C-8516-D09183DE9AF5}"/>
                  </a:ext>
                </a:extLst>
              </p:cNvPr>
              <p:cNvSpPr txBox="1">
                <a:spLocks/>
              </p:cNvSpPr>
              <p:nvPr/>
            </p:nvSpPr>
            <p:spPr>
              <a:xfrm>
                <a:off x="687842" y="2187723"/>
                <a:ext cx="5781323" cy="3968121"/>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rgbClr val="4B9CD3"/>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rgbClr val="4B9CD3"/>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Target nucleus of mass A absorbs an incident neutron with kinetic energy E, briefly forming an excited atom A’.</a:t>
                </a:r>
              </a:p>
              <a:p>
                <a:r>
                  <a:rPr lang="en-US" dirty="0"/>
                  <a:t>The atom de-excites through the emission of a photon with energy </a:t>
                </a:r>
                <a:r>
                  <a:rPr lang="en-US" dirty="0" err="1"/>
                  <a:t>E</a:t>
                </a:r>
                <a:r>
                  <a:rPr lang="en-US" baseline="-25000" dirty="0" err="1">
                    <a:latin typeface="Times New Roman" panose="02020603050405020304" pitchFamily="18" charset="0"/>
                    <a:cs typeface="Times New Roman" panose="02020603050405020304" pitchFamily="18" charset="0"/>
                  </a:rPr>
                  <a:t>γ</a:t>
                </a:r>
                <a:r>
                  <a:rPr lang="en-US" dirty="0"/>
                  <a:t> that may deposit energy elsewhere or leave the tissue medium</a:t>
                </a:r>
              </a:p>
              <a:p>
                <a:r>
                  <a:rPr lang="en-US" dirty="0"/>
                  <a:t>Conservation of momentum dictates an energy balance between the recoil nucleus and photon emission:</a:t>
                </a:r>
              </a:p>
              <a:p>
                <a:pPr marL="36900" indent="0">
                  <a:buFont typeface="Wingdings 2" panose="05020102010507070707" pitchFamily="18" charset="2"/>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𝜖</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𝐸</m:t>
                          </m:r>
                        </m:num>
                        <m:den>
                          <m:r>
                            <a:rPr lang="en-US" i="1" smtClean="0">
                              <a:latin typeface="Cambria Math" panose="02040503050406030204" pitchFamily="18" charset="0"/>
                            </a:rPr>
                            <m:t>𝐴</m:t>
                          </m:r>
                          <m:r>
                            <a:rPr lang="en-US" i="1" smtClean="0">
                              <a:latin typeface="Cambria Math" panose="02040503050406030204" pitchFamily="18" charset="0"/>
                            </a:rPr>
                            <m:t>+1</m:t>
                          </m:r>
                        </m:den>
                      </m:f>
                      <m:r>
                        <a:rPr lang="en-US" i="1" smtClean="0">
                          <a:latin typeface="Cambria Math" panose="02040503050406030204" pitchFamily="18" charset="0"/>
                        </a:rPr>
                        <m:t>+</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𝐸</m:t>
                                      </m:r>
                                    </m:e>
                                    <m:sub>
                                      <m:r>
                                        <a:rPr lang="en-US" i="1" smtClean="0">
                                          <a:latin typeface="Cambria Math" panose="02040503050406030204" pitchFamily="18" charset="0"/>
                                        </a:rPr>
                                        <m:t>𝛾</m:t>
                                      </m:r>
                                    </m:sub>
                                  </m:sSub>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𝐴𝐸</m:t>
                                      </m:r>
                                    </m:num>
                                    <m:den>
                                      <m:r>
                                        <a:rPr lang="en-US" i="1" smtClean="0">
                                          <a:latin typeface="Cambria Math" panose="02040503050406030204" pitchFamily="18" charset="0"/>
                                        </a:rPr>
                                        <m:t>𝐴</m:t>
                                      </m:r>
                                      <m:r>
                                        <a:rPr lang="en-US" i="1" smtClean="0">
                                          <a:latin typeface="Cambria Math" panose="02040503050406030204" pitchFamily="18" charset="0"/>
                                        </a:rPr>
                                        <m:t>+1</m:t>
                                      </m:r>
                                    </m:den>
                                  </m:f>
                                </m:e>
                              </m:d>
                            </m:e>
                            <m:sup>
                              <m:r>
                                <a:rPr lang="en-US" i="1" smtClean="0">
                                  <a:latin typeface="Cambria Math" panose="02040503050406030204" pitchFamily="18" charset="0"/>
                                </a:rPr>
                                <m:t>2</m:t>
                              </m:r>
                            </m:sup>
                          </m:sSup>
                        </m:num>
                        <m:den>
                          <m:r>
                            <a:rPr lang="en-US" i="1" smtClean="0">
                              <a:latin typeface="Cambria Math" panose="02040503050406030204" pitchFamily="18" charset="0"/>
                            </a:rPr>
                            <m:t>𝐴</m:t>
                          </m:r>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rPr>
                                <m:t>𝑐</m:t>
                              </m:r>
                            </m:e>
                            <m:sup>
                              <m:r>
                                <a:rPr lang="en-US" i="1" smtClean="0">
                                  <a:latin typeface="Cambria Math" panose="02040503050406030204" pitchFamily="18" charset="0"/>
                                </a:rPr>
                                <m:t>2</m:t>
                              </m:r>
                            </m:sup>
                          </m:sSup>
                        </m:den>
                      </m:f>
                    </m:oMath>
                  </m:oMathPara>
                </a14:m>
                <a:endParaRPr lang="en-US" dirty="0"/>
              </a:p>
            </p:txBody>
          </p:sp>
        </mc:Choice>
        <mc:Fallback xmlns="">
          <p:sp>
            <p:nvSpPr>
              <p:cNvPr id="7" name="Content Placeholder 11">
                <a:extLst>
                  <a:ext uri="{FF2B5EF4-FFF2-40B4-BE49-F238E27FC236}">
                    <a16:creationId xmlns:a16="http://schemas.microsoft.com/office/drawing/2014/main" id="{564EEFA5-F324-429C-8516-D09183DE9AF5}"/>
                  </a:ext>
                </a:extLst>
              </p:cNvPr>
              <p:cNvSpPr txBox="1">
                <a:spLocks noRot="1" noChangeAspect="1" noMove="1" noResize="1" noEditPoints="1" noAdjustHandles="1" noChangeArrowheads="1" noChangeShapeType="1" noTextEdit="1"/>
              </p:cNvSpPr>
              <p:nvPr/>
            </p:nvSpPr>
            <p:spPr>
              <a:xfrm>
                <a:off x="687842" y="2187723"/>
                <a:ext cx="5781323" cy="3968121"/>
              </a:xfrm>
              <a:prstGeom prst="rect">
                <a:avLst/>
              </a:prstGeom>
              <a:blipFill>
                <a:blip r:embed="rId2"/>
                <a:stretch>
                  <a:fillRect l="-316" t="-461" r="-1055"/>
                </a:stretch>
              </a:blipFill>
            </p:spPr>
            <p:txBody>
              <a:bodyPr/>
              <a:lstStyle/>
              <a:p>
                <a:r>
                  <a:rPr lang="en-US">
                    <a:noFill/>
                  </a:rPr>
                  <a:t> </a:t>
                </a:r>
              </a:p>
            </p:txBody>
          </p:sp>
        </mc:Fallback>
      </mc:AlternateContent>
      <p:pic>
        <p:nvPicPr>
          <p:cNvPr id="8" name="Content Placeholder 7" descr="A picture containing clock&#10;&#10;Description automatically generated">
            <a:extLst>
              <a:ext uri="{FF2B5EF4-FFF2-40B4-BE49-F238E27FC236}">
                <a16:creationId xmlns:a16="http://schemas.microsoft.com/office/drawing/2014/main" id="{67FB56E7-FEFF-4A49-9760-D1D6ED9F1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581" y="2712144"/>
            <a:ext cx="4683282" cy="1966977"/>
          </a:xfrm>
          <a:prstGeom prst="rect">
            <a:avLst/>
          </a:prstGeom>
        </p:spPr>
      </p:pic>
      <p:sp>
        <p:nvSpPr>
          <p:cNvPr id="9" name="TextBox 8">
            <a:extLst>
              <a:ext uri="{FF2B5EF4-FFF2-40B4-BE49-F238E27FC236}">
                <a16:creationId xmlns:a16="http://schemas.microsoft.com/office/drawing/2014/main" id="{AA903916-9DAE-4669-AF5B-7ED618537EE7}"/>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16708435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absorption Reactions</a:t>
            </a:r>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85</a:t>
            </a:fld>
            <a:endParaRPr lang="en-US" dirty="0"/>
          </a:p>
        </p:txBody>
      </p:sp>
      <mc:AlternateContent xmlns:mc="http://schemas.openxmlformats.org/markup-compatibility/2006" xmlns:a14="http://schemas.microsoft.com/office/drawing/2010/main">
        <mc:Choice Requires="a14">
          <p:sp>
            <p:nvSpPr>
              <p:cNvPr id="7" name="Content Placeholder 11">
                <a:extLst>
                  <a:ext uri="{FF2B5EF4-FFF2-40B4-BE49-F238E27FC236}">
                    <a16:creationId xmlns:a16="http://schemas.microsoft.com/office/drawing/2014/main" id="{7185002C-C197-497D-BD53-281E370ECE7D}"/>
                  </a:ext>
                </a:extLst>
              </p:cNvPr>
              <p:cNvSpPr>
                <a:spLocks noGrp="1"/>
              </p:cNvSpPr>
              <p:nvPr>
                <p:ph idx="1"/>
              </p:nvPr>
            </p:nvSpPr>
            <p:spPr>
              <a:xfrm>
                <a:off x="610172" y="2384277"/>
                <a:ext cx="5546272" cy="3802493"/>
              </a:xfrm>
            </p:spPr>
            <p:txBody>
              <a:bodyPr anchor="t">
                <a:normAutofit/>
              </a:bodyPr>
              <a:lstStyle/>
              <a:p>
                <a:r>
                  <a:rPr lang="en-US" dirty="0"/>
                  <a:t>A compound nucleus is briefly formed before the emission of a charged particle</a:t>
                </a:r>
              </a:p>
              <a:p>
                <a:r>
                  <a:rPr lang="en-US" dirty="0"/>
                  <a:t>Subsequent nucleus may be left in an excited state depending on the incident neutron energy</a:t>
                </a:r>
              </a:p>
              <a:p>
                <a:r>
                  <a:rPr lang="en-US" dirty="0"/>
                  <a:t>Energy transferred depends on the incident energy of the neutron, </a:t>
                </a:r>
                <a:r>
                  <a:rPr lang="en-US" dirty="0" err="1"/>
                  <a:t>E</a:t>
                </a:r>
                <a:r>
                  <a:rPr lang="en-US" baseline="-25000" dirty="0" err="1"/>
                  <a:t>n</a:t>
                </a:r>
                <a:r>
                  <a:rPr lang="en-US" dirty="0"/>
                  <a:t>, the mass difference, Q, and the level of the excited state, E</a:t>
                </a:r>
                <a:r>
                  <a:rPr lang="en-US" baseline="-25000" dirty="0"/>
                  <a:t>s</a:t>
                </a:r>
                <a:r>
                  <a:rPr lang="en-US" dirty="0"/>
                  <a:t>:</a:t>
                </a:r>
              </a:p>
              <a:p>
                <a:pPr marL="0" indent="0">
                  <a:buNone/>
                </a:pPr>
                <a:endParaRPr lang="en-US" dirty="0"/>
              </a:p>
              <a:p>
                <a:pPr marL="3690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𝑠</m:t>
                          </m:r>
                        </m:sub>
                      </m:sSub>
                    </m:oMath>
                  </m:oMathPara>
                </a14:m>
                <a:endParaRPr lang="en-US" dirty="0"/>
              </a:p>
            </p:txBody>
          </p:sp>
        </mc:Choice>
        <mc:Fallback xmlns="">
          <p:sp>
            <p:nvSpPr>
              <p:cNvPr id="7" name="Content Placeholder 11">
                <a:extLst>
                  <a:ext uri="{FF2B5EF4-FFF2-40B4-BE49-F238E27FC236}">
                    <a16:creationId xmlns:a16="http://schemas.microsoft.com/office/drawing/2014/main" id="{7185002C-C197-497D-BD53-281E370ECE7D}"/>
                  </a:ext>
                </a:extLst>
              </p:cNvPr>
              <p:cNvSpPr>
                <a:spLocks noGrp="1" noRot="1" noChangeAspect="1" noMove="1" noResize="1" noEditPoints="1" noAdjustHandles="1" noChangeArrowheads="1" noChangeShapeType="1" noTextEdit="1"/>
              </p:cNvSpPr>
              <p:nvPr>
                <p:ph idx="1"/>
              </p:nvPr>
            </p:nvSpPr>
            <p:spPr>
              <a:xfrm>
                <a:off x="610172" y="2384277"/>
                <a:ext cx="5546272" cy="3802493"/>
              </a:xfrm>
              <a:blipFill>
                <a:blip r:embed="rId2"/>
                <a:stretch>
                  <a:fillRect l="-330" t="-321" r="-1319"/>
                </a:stretch>
              </a:blipFill>
            </p:spPr>
            <p:txBody>
              <a:bodyPr/>
              <a:lstStyle/>
              <a:p>
                <a:r>
                  <a:rPr lang="en-US">
                    <a:noFill/>
                  </a:rPr>
                  <a:t> </a:t>
                </a:r>
              </a:p>
            </p:txBody>
          </p:sp>
        </mc:Fallback>
      </mc:AlternateContent>
      <p:pic>
        <p:nvPicPr>
          <p:cNvPr id="8" name="Content Placeholder 7" descr="A close up of a logo&#10;&#10;Description automatically generated">
            <a:extLst>
              <a:ext uri="{FF2B5EF4-FFF2-40B4-BE49-F238E27FC236}">
                <a16:creationId xmlns:a16="http://schemas.microsoft.com/office/drawing/2014/main" id="{7AD87199-77D1-4E55-88A8-D827BB929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656" y="3166860"/>
            <a:ext cx="5151620" cy="1390937"/>
          </a:xfrm>
          <a:prstGeom prst="rect">
            <a:avLst/>
          </a:prstGeom>
        </p:spPr>
      </p:pic>
      <p:sp>
        <p:nvSpPr>
          <p:cNvPr id="9" name="TextBox 8">
            <a:extLst>
              <a:ext uri="{FF2B5EF4-FFF2-40B4-BE49-F238E27FC236}">
                <a16:creationId xmlns:a16="http://schemas.microsoft.com/office/drawing/2014/main" id="{136EEBA4-BB82-4A7B-B900-C13B568F6268}"/>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30251322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Capture/Absorption</a:t>
            </a:r>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86</a:t>
            </a:fld>
            <a:endParaRPr lang="en-US" dirty="0"/>
          </a:p>
        </p:txBody>
      </p:sp>
      <p:sp>
        <p:nvSpPr>
          <p:cNvPr id="7" name="Content Placeholder 2">
            <a:extLst>
              <a:ext uri="{FF2B5EF4-FFF2-40B4-BE49-F238E27FC236}">
                <a16:creationId xmlns:a16="http://schemas.microsoft.com/office/drawing/2014/main" id="{F8CF4E1E-F30B-4190-B345-5B503C45F195}"/>
              </a:ext>
            </a:extLst>
          </p:cNvPr>
          <p:cNvSpPr>
            <a:spLocks noGrp="1"/>
          </p:cNvSpPr>
          <p:nvPr>
            <p:ph idx="1"/>
          </p:nvPr>
        </p:nvSpPr>
        <p:spPr>
          <a:xfrm>
            <a:off x="933063" y="2068771"/>
            <a:ext cx="10325873" cy="4177247"/>
          </a:xfrm>
        </p:spPr>
        <p:txBody>
          <a:bodyPr>
            <a:normAutofit/>
          </a:bodyPr>
          <a:lstStyle/>
          <a:p>
            <a:r>
              <a:rPr lang="en-US" sz="1800" dirty="0"/>
              <a:t>Dominant at low (thermal) energies</a:t>
            </a:r>
          </a:p>
          <a:p>
            <a:r>
              <a:rPr lang="en-US" sz="1800" dirty="0"/>
              <a:t>Two significant capture/absorption interactions emerge:</a:t>
            </a:r>
          </a:p>
          <a:p>
            <a:pPr lvl="1"/>
            <a:r>
              <a:rPr lang="en-US" sz="1600" baseline="30000" dirty="0"/>
              <a:t>1</a:t>
            </a:r>
            <a:r>
              <a:rPr lang="en-US" sz="1600" dirty="0"/>
              <a:t>H(</a:t>
            </a:r>
            <a:r>
              <a:rPr lang="en-US" sz="1600" dirty="0" err="1"/>
              <a:t>n,</a:t>
            </a:r>
            <a:r>
              <a:rPr lang="en-US" sz="1600" dirty="0" err="1">
                <a:latin typeface="Symbol" panose="05050102010706020507" pitchFamily="18" charset="2"/>
              </a:rPr>
              <a:t>g</a:t>
            </a:r>
            <a:r>
              <a:rPr lang="en-US" sz="1600" dirty="0"/>
              <a:t>)</a:t>
            </a:r>
            <a:r>
              <a:rPr lang="en-US" sz="1600" baseline="30000" dirty="0"/>
              <a:t>2</a:t>
            </a:r>
            <a:r>
              <a:rPr lang="en-US" sz="1600" dirty="0"/>
              <a:t>H		</a:t>
            </a:r>
            <a:r>
              <a:rPr lang="en-US" sz="1600" dirty="0">
                <a:solidFill>
                  <a:schemeClr val="bg1">
                    <a:lumMod val="65000"/>
                  </a:schemeClr>
                </a:solidFill>
              </a:rPr>
              <a:t>Q = 2.224 MeV</a:t>
            </a:r>
          </a:p>
          <a:p>
            <a:pPr lvl="1"/>
            <a:r>
              <a:rPr lang="en-US" sz="1600" baseline="30000" dirty="0"/>
              <a:t>14</a:t>
            </a:r>
            <a:r>
              <a:rPr lang="en-US" sz="1600" dirty="0"/>
              <a:t>N(</a:t>
            </a:r>
            <a:r>
              <a:rPr lang="en-US" sz="1600" dirty="0" err="1"/>
              <a:t>n,p</a:t>
            </a:r>
            <a:r>
              <a:rPr lang="en-US" sz="1600" dirty="0"/>
              <a:t>)</a:t>
            </a:r>
            <a:r>
              <a:rPr lang="en-US" sz="1600" baseline="30000" dirty="0"/>
              <a:t>14</a:t>
            </a:r>
            <a:r>
              <a:rPr lang="en-US" sz="1600" dirty="0"/>
              <a:t>C		</a:t>
            </a:r>
            <a:r>
              <a:rPr lang="en-US" sz="1600" dirty="0">
                <a:solidFill>
                  <a:schemeClr val="bg1">
                    <a:lumMod val="65000"/>
                  </a:schemeClr>
                </a:solidFill>
              </a:rPr>
              <a:t>Q = 0.626 MeV</a:t>
            </a:r>
          </a:p>
          <a:p>
            <a:r>
              <a:rPr lang="en-US" sz="1800" u="sng" dirty="0">
                <a:solidFill>
                  <a:srgbClr val="DC4405"/>
                </a:solidFill>
              </a:rPr>
              <a:t>Capture</a:t>
            </a:r>
            <a:r>
              <a:rPr lang="en-US" sz="1800" dirty="0"/>
              <a:t> results in the emission of a high-energy </a:t>
            </a:r>
            <a:r>
              <a:rPr lang="en-US" sz="1800" dirty="0">
                <a:solidFill>
                  <a:srgbClr val="DC4405"/>
                </a:solidFill>
              </a:rPr>
              <a:t>photon</a:t>
            </a:r>
            <a:r>
              <a:rPr lang="en-US" sz="1800" dirty="0"/>
              <a:t> to be absorbed elsewhere</a:t>
            </a:r>
          </a:p>
          <a:p>
            <a:pPr lvl="1"/>
            <a:r>
              <a:rPr lang="en-US" sz="1600" dirty="0"/>
              <a:t>this mechanism may be insignificant when evaluating shallow dose equivalent</a:t>
            </a:r>
          </a:p>
          <a:p>
            <a:pPr lvl="1"/>
            <a:r>
              <a:rPr lang="en-US" sz="1600" dirty="0"/>
              <a:t>but the generation of photons in shielding materials can be significant (not currently handled by NeutronDose)</a:t>
            </a:r>
          </a:p>
          <a:p>
            <a:r>
              <a:rPr lang="en-US" sz="1800" u="sng" dirty="0">
                <a:solidFill>
                  <a:srgbClr val="DC4405"/>
                </a:solidFill>
              </a:rPr>
              <a:t>Absorption</a:t>
            </a:r>
            <a:r>
              <a:rPr lang="en-US" sz="1800" dirty="0"/>
              <a:t> in tissue results in an energetic </a:t>
            </a:r>
            <a:r>
              <a:rPr lang="en-US" sz="1800" dirty="0">
                <a:solidFill>
                  <a:srgbClr val="DC4405"/>
                </a:solidFill>
              </a:rPr>
              <a:t>proton</a:t>
            </a:r>
            <a:r>
              <a:rPr lang="en-US" sz="1800" dirty="0"/>
              <a:t> and </a:t>
            </a:r>
            <a:r>
              <a:rPr lang="en-US" sz="1800" dirty="0">
                <a:solidFill>
                  <a:srgbClr val="DC4405"/>
                </a:solidFill>
              </a:rPr>
              <a:t>carbon</a:t>
            </a:r>
            <a:r>
              <a:rPr lang="en-US" sz="1800" dirty="0"/>
              <a:t> recoil, the combined energy of which is deposited within the range of the proton</a:t>
            </a:r>
          </a:p>
          <a:p>
            <a:pPr lvl="1"/>
            <a:r>
              <a:rPr lang="en-US" sz="1600" dirty="0"/>
              <a:t>i.e., about 10 microns in tissue</a:t>
            </a:r>
          </a:p>
        </p:txBody>
      </p:sp>
      <p:sp>
        <p:nvSpPr>
          <p:cNvPr id="8" name="TextBox 7">
            <a:extLst>
              <a:ext uri="{FF2B5EF4-FFF2-40B4-BE49-F238E27FC236}">
                <a16:creationId xmlns:a16="http://schemas.microsoft.com/office/drawing/2014/main" id="{332A6108-1AB9-4128-9A5D-81C1878BDD65}"/>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26414662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757-0532-40F2-BCEA-20DDC9F0898E}"/>
              </a:ext>
            </a:extLst>
          </p:cNvPr>
          <p:cNvSpPr>
            <a:spLocks noGrp="1"/>
          </p:cNvSpPr>
          <p:nvPr>
            <p:ph type="title"/>
          </p:nvPr>
        </p:nvSpPr>
        <p:spPr/>
        <p:txBody>
          <a:bodyPr/>
          <a:lstStyle/>
          <a:p>
            <a:r>
              <a:rPr lang="en-US" dirty="0"/>
              <a:t>Neutron Dosimetry: Capture/Absorption</a:t>
            </a:r>
          </a:p>
        </p:txBody>
      </p:sp>
      <p:sp>
        <p:nvSpPr>
          <p:cNvPr id="5" name="Footer Placeholder 4">
            <a:extLst>
              <a:ext uri="{FF2B5EF4-FFF2-40B4-BE49-F238E27FC236}">
                <a16:creationId xmlns:a16="http://schemas.microsoft.com/office/drawing/2014/main" id="{3A55B8CA-F5F9-44FB-8DA7-2548061AAE14}"/>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A3A7F093-6DE7-49E2-BEFC-55770CB3BA15}"/>
              </a:ext>
            </a:extLst>
          </p:cNvPr>
          <p:cNvSpPr>
            <a:spLocks noGrp="1"/>
          </p:cNvSpPr>
          <p:nvPr>
            <p:ph type="sldNum" sz="quarter" idx="12"/>
          </p:nvPr>
        </p:nvSpPr>
        <p:spPr/>
        <p:txBody>
          <a:bodyPr/>
          <a:lstStyle/>
          <a:p>
            <a:fld id="{3A98EE3D-8CD1-4C3F-BD1C-C98C9596463C}" type="slidenum">
              <a:rPr lang="en-US" smtClean="0"/>
              <a:t>87</a:t>
            </a:fld>
            <a:endParaRPr lang="en-US" dirty="0"/>
          </a:p>
        </p:txBody>
      </p:sp>
      <p:sp>
        <p:nvSpPr>
          <p:cNvPr id="7" name="Content Placeholder 2">
            <a:extLst>
              <a:ext uri="{FF2B5EF4-FFF2-40B4-BE49-F238E27FC236}">
                <a16:creationId xmlns:a16="http://schemas.microsoft.com/office/drawing/2014/main" id="{F8CF4E1E-F30B-4190-B345-5B503C45F195}"/>
              </a:ext>
            </a:extLst>
          </p:cNvPr>
          <p:cNvSpPr>
            <a:spLocks noGrp="1"/>
          </p:cNvSpPr>
          <p:nvPr>
            <p:ph idx="1"/>
          </p:nvPr>
        </p:nvSpPr>
        <p:spPr>
          <a:xfrm>
            <a:off x="980900" y="2181747"/>
            <a:ext cx="9755038" cy="4177247"/>
          </a:xfrm>
        </p:spPr>
        <p:txBody>
          <a:bodyPr>
            <a:normAutofit/>
          </a:bodyPr>
          <a:lstStyle/>
          <a:p>
            <a:r>
              <a:rPr lang="en-US" sz="1600" dirty="0"/>
              <a:t>𝐻(𝑑), the equivalent dose at depth, d, due to neutron capture by </a:t>
            </a:r>
            <a:r>
              <a:rPr lang="en-US" sz="1600" baseline="30000" dirty="0"/>
              <a:t>1</a:t>
            </a:r>
            <a:r>
              <a:rPr lang="en-US" sz="1600" dirty="0"/>
              <a:t>H or absorption by </a:t>
            </a:r>
            <a:r>
              <a:rPr lang="en-US" sz="1600" baseline="30000" dirty="0"/>
              <a:t>14</a:t>
            </a:r>
            <a:r>
              <a:rPr lang="en-US" sz="1600" dirty="0"/>
              <a:t>N is calculated using:</a:t>
            </a:r>
          </a:p>
          <a:p>
            <a:endParaRPr lang="en-US" sz="1600" dirty="0"/>
          </a:p>
          <a:p>
            <a:endParaRPr lang="en-US" sz="1600" dirty="0"/>
          </a:p>
          <a:p>
            <a:pPr marL="0" indent="0">
              <a:buNone/>
            </a:pPr>
            <a:endParaRPr lang="en-US" sz="1600" dirty="0"/>
          </a:p>
          <a:p>
            <a:r>
              <a:rPr lang="en-US" sz="1600" dirty="0"/>
              <a:t>where </a:t>
            </a:r>
            <a:r>
              <a:rPr lang="en-US" sz="1600" i="1" dirty="0"/>
              <a:t>N</a:t>
            </a:r>
            <a:r>
              <a:rPr lang="en-US" sz="1600" dirty="0"/>
              <a:t> is the atomic mass density of </a:t>
            </a:r>
            <a:r>
              <a:rPr lang="en-US" sz="1600" baseline="30000" dirty="0"/>
              <a:t>1</a:t>
            </a:r>
            <a:r>
              <a:rPr lang="en-US" sz="1600" dirty="0"/>
              <a:t>H or </a:t>
            </a:r>
            <a:r>
              <a:rPr lang="en-US" sz="1600" baseline="30000" dirty="0"/>
              <a:t>14</a:t>
            </a:r>
            <a:r>
              <a:rPr lang="en-US" sz="1600" dirty="0"/>
              <a:t>N (atoms kg</a:t>
            </a:r>
            <a:r>
              <a:rPr lang="en-US" sz="1600" baseline="30000" dirty="0"/>
              <a:t>-1</a:t>
            </a:r>
            <a:r>
              <a:rPr lang="en-US" sz="1600" dirty="0"/>
              <a:t>)</a:t>
            </a:r>
          </a:p>
          <a:p>
            <a:r>
              <a:rPr lang="en-US" sz="1600" i="1" dirty="0"/>
              <a:t>Q </a:t>
            </a:r>
            <a:r>
              <a:rPr lang="en-US" sz="1600" dirty="0"/>
              <a:t>is the reaction energy (MeV), </a:t>
            </a:r>
            <a:r>
              <a:rPr lang="en-US" sz="1600" i="1" dirty="0"/>
              <a:t>AF</a:t>
            </a:r>
            <a:r>
              <a:rPr lang="en-US" sz="1600" dirty="0"/>
              <a:t> is the fraction of energy absorbed locally in tissue</a:t>
            </a:r>
          </a:p>
          <a:p>
            <a:r>
              <a:rPr lang="en-US" sz="1600" dirty="0"/>
              <a:t>𝑤</a:t>
            </a:r>
            <a:r>
              <a:rPr lang="en-US" sz="1600" baseline="-25000" dirty="0"/>
              <a:t>𝑅</a:t>
            </a:r>
            <a:r>
              <a:rPr lang="en-US" sz="1600" dirty="0"/>
              <a:t> (𝐸) is the radiation weighting factor (</a:t>
            </a:r>
            <a:r>
              <a:rPr lang="en-US" sz="1600" dirty="0" err="1"/>
              <a:t>Sv</a:t>
            </a:r>
            <a:r>
              <a:rPr lang="en-US" sz="1600" dirty="0"/>
              <a:t>/</a:t>
            </a:r>
            <a:r>
              <a:rPr lang="en-US" sz="1600" dirty="0" err="1"/>
              <a:t>Gy</a:t>
            </a:r>
            <a:r>
              <a:rPr lang="en-US" sz="1600" dirty="0"/>
              <a:t>)</a:t>
            </a:r>
          </a:p>
          <a:p>
            <a:r>
              <a:rPr lang="en-US" sz="1600" dirty="0"/>
              <a:t>𝜎(𝐸) is the energy-dependent cross section (cm</a:t>
            </a:r>
            <a:r>
              <a:rPr lang="en-US" sz="1600" baseline="30000" dirty="0"/>
              <a:t>2</a:t>
            </a:r>
            <a:r>
              <a:rPr lang="en-US" sz="1600" dirty="0"/>
              <a:t> atom</a:t>
            </a:r>
            <a:r>
              <a:rPr lang="en-US" sz="1600" baseline="30000" dirty="0"/>
              <a:t>-1</a:t>
            </a:r>
            <a:r>
              <a:rPr lang="en-US" sz="1600" dirty="0"/>
              <a:t>)</a:t>
            </a:r>
          </a:p>
          <a:p>
            <a:r>
              <a:rPr lang="en-US" sz="1600" dirty="0"/>
              <a:t>𝑓</a:t>
            </a:r>
            <a:r>
              <a:rPr lang="en-US" sz="1600" baseline="-25000" dirty="0"/>
              <a:t>𝐶𝑃𝐸</a:t>
            </a:r>
            <a:r>
              <a:rPr lang="en-US" sz="1600" dirty="0"/>
              <a:t> (𝑑,𝐸) accounts for fractional charged particle equilibrium</a:t>
            </a:r>
          </a:p>
          <a:p>
            <a:r>
              <a:rPr lang="en-US" sz="1600" dirty="0"/>
              <a:t>and </a:t>
            </a:r>
            <a:r>
              <a:rPr lang="en-US" sz="1600" i="1" dirty="0"/>
              <a:t>Φ′</a:t>
            </a:r>
            <a:r>
              <a:rPr lang="en-US" sz="1600" dirty="0"/>
              <a:t>(𝑑,𝐸)  is the neutron fluence at depth (cm</a:t>
            </a:r>
            <a:r>
              <a:rPr lang="en-US" sz="1600" baseline="30000" dirty="0"/>
              <a:t>-2</a:t>
            </a:r>
            <a:r>
              <a:rPr lang="en-US" sz="1600" dirty="0"/>
              <a:t> MeV</a:t>
            </a:r>
            <a:r>
              <a:rPr lang="en-US" sz="1600" baseline="30000" dirty="0"/>
              <a:t>-1</a:t>
            </a:r>
            <a:r>
              <a:rPr lang="en-US" sz="1600" dirty="0"/>
              <a:t>)</a:t>
            </a:r>
          </a:p>
          <a:p>
            <a:endParaRPr lang="en-US" sz="1600"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E30511F-EA83-4C36-ADCE-ABEB1B903721}"/>
                  </a:ext>
                </a:extLst>
              </p:cNvPr>
              <p:cNvSpPr/>
              <p:nvPr/>
            </p:nvSpPr>
            <p:spPr>
              <a:xfrm>
                <a:off x="1161162" y="2741261"/>
                <a:ext cx="9657844"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𝐻</m:t>
                      </m:r>
                      <m:d>
                        <m:dPr>
                          <m:ctrlPr>
                            <a:rPr lang="en-US" i="1" smtClean="0">
                              <a:latin typeface="Cambria Math" panose="02040503050406030204" pitchFamily="18" charset="0"/>
                            </a:rPr>
                          </m:ctrlPr>
                        </m:dPr>
                        <m:e>
                          <m:r>
                            <a:rPr lang="en-US" b="0" i="1" smtClean="0">
                              <a:latin typeface="Cambria Math" panose="02040503050406030204" pitchFamily="18" charset="0"/>
                            </a:rPr>
                            <m:t>𝑑</m:t>
                          </m:r>
                        </m:e>
                      </m:d>
                      <m:r>
                        <a:rPr lang="en-US" i="0">
                          <a:latin typeface="Cambria Math" panose="02040503050406030204" pitchFamily="18" charset="0"/>
                        </a:rPr>
                        <m:t>=</m:t>
                      </m:r>
                      <m:r>
                        <a:rPr lang="en-US">
                          <a:latin typeface="Cambria Math" panose="02040503050406030204" pitchFamily="18" charset="0"/>
                        </a:rPr>
                        <m:t>1.602</m:t>
                      </m:r>
                      <m:r>
                        <a:rPr lang="en-US" i="1">
                          <a:latin typeface="Cambria Math" panose="02040503050406030204" pitchFamily="18" charset="0"/>
                        </a:rPr>
                        <m:t>𝑥</m:t>
                      </m:r>
                      <m:sSup>
                        <m:sSupPr>
                          <m:ctrlPr>
                            <a:rPr lang="en-US" i="1">
                              <a:latin typeface="Cambria Math" panose="02040503050406030204" pitchFamily="18" charset="0"/>
                            </a:rPr>
                          </m:ctrlPr>
                        </m:sSupPr>
                        <m:e>
                          <m:r>
                            <a:rPr lang="en-US">
                              <a:latin typeface="Cambria Math" panose="02040503050406030204" pitchFamily="18" charset="0"/>
                            </a:rPr>
                            <m:t>10</m:t>
                          </m:r>
                        </m:e>
                        <m:sup>
                          <m:r>
                            <a:rPr lang="en-US">
                              <a:latin typeface="Cambria Math" panose="02040503050406030204" pitchFamily="18" charset="0"/>
                            </a:rPr>
                            <m:t>−13</m:t>
                          </m:r>
                        </m:sup>
                      </m:sSup>
                      <m:r>
                        <a:rPr lang="en-US">
                          <a:latin typeface="Cambria Math" panose="02040503050406030204" pitchFamily="18" charset="0"/>
                        </a:rPr>
                        <m:t>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𝐽</m:t>
                              </m:r>
                            </m:num>
                            <m:den>
                              <m:r>
                                <a:rPr lang="en-US" i="1">
                                  <a:latin typeface="Cambria Math" panose="02040503050406030204" pitchFamily="18" charset="0"/>
                                </a:rPr>
                                <m:t>𝑀𝑒𝑉</m:t>
                              </m:r>
                            </m:den>
                          </m:f>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𝐴𝐹</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i="1" smtClean="0">
                              <a:latin typeface="Cambria Math" panose="02040503050406030204" pitchFamily="18" charset="0"/>
                              <a:ea typeface="Cambria Math" panose="02040503050406030204" pitchFamily="18" charset="0"/>
                            </a:rPr>
                            <m:t>∞</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𝑅</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𝐶𝑃𝐸</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e>
                              </m:d>
                              <m:r>
                                <a:rPr lang="en-US"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Φ</m:t>
                              </m:r>
                              <m:r>
                                <a:rPr lang="en-US" b="0" i="1" smtClean="0">
                                  <a:latin typeface="Cambria Math" panose="02040503050406030204" pitchFamily="18" charset="0"/>
                                  <a:ea typeface="Cambria Math" panose="02040503050406030204" pitchFamily="18" charset="0"/>
                                </a:rPr>
                                <m:t>′</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e>
                              </m:d>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rPr>
                            <m:t>𝑑𝐸</m:t>
                          </m:r>
                        </m:e>
                      </m:nary>
                    </m:oMath>
                  </m:oMathPara>
                </a14:m>
                <a:endParaRPr lang="en-US" dirty="0"/>
              </a:p>
            </p:txBody>
          </p:sp>
        </mc:Choice>
        <mc:Fallback xmlns="">
          <p:sp>
            <p:nvSpPr>
              <p:cNvPr id="8" name="Rectangle 7">
                <a:extLst>
                  <a:ext uri="{FF2B5EF4-FFF2-40B4-BE49-F238E27FC236}">
                    <a16:creationId xmlns:a16="http://schemas.microsoft.com/office/drawing/2014/main" id="{DE30511F-EA83-4C36-ADCE-ABEB1B903721}"/>
                  </a:ext>
                </a:extLst>
              </p:cNvPr>
              <p:cNvSpPr>
                <a:spLocks noRot="1" noChangeAspect="1" noMove="1" noResize="1" noEditPoints="1" noAdjustHandles="1" noChangeArrowheads="1" noChangeShapeType="1" noTextEdit="1"/>
              </p:cNvSpPr>
              <p:nvPr/>
            </p:nvSpPr>
            <p:spPr>
              <a:xfrm>
                <a:off x="1161162" y="2741261"/>
                <a:ext cx="9657844" cy="714683"/>
              </a:xfrm>
              <a:prstGeom prst="rect">
                <a:avLst/>
              </a:prstGeom>
              <a:blipFill>
                <a:blip r:embed="rId2"/>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84474203-0453-4785-BE81-98AC59DFD24A}"/>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35716790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0890-F501-4173-AAD5-6419125C16C3}"/>
              </a:ext>
            </a:extLst>
          </p:cNvPr>
          <p:cNvSpPr>
            <a:spLocks noGrp="1"/>
          </p:cNvSpPr>
          <p:nvPr>
            <p:ph type="title"/>
          </p:nvPr>
        </p:nvSpPr>
        <p:spPr/>
        <p:txBody>
          <a:bodyPr/>
          <a:lstStyle/>
          <a:p>
            <a:r>
              <a:rPr lang="en-US" dirty="0"/>
              <a:t>Neutron Dosimetry</a:t>
            </a:r>
          </a:p>
        </p:txBody>
      </p:sp>
      <p:sp>
        <p:nvSpPr>
          <p:cNvPr id="5" name="Footer Placeholder 4">
            <a:extLst>
              <a:ext uri="{FF2B5EF4-FFF2-40B4-BE49-F238E27FC236}">
                <a16:creationId xmlns:a16="http://schemas.microsoft.com/office/drawing/2014/main" id="{3084D385-6016-4EAD-9918-0964877472A2}"/>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0B0A4A12-29B7-484B-B75A-DD65FEE995F0}"/>
              </a:ext>
            </a:extLst>
          </p:cNvPr>
          <p:cNvSpPr>
            <a:spLocks noGrp="1"/>
          </p:cNvSpPr>
          <p:nvPr>
            <p:ph type="sldNum" sz="quarter" idx="12"/>
          </p:nvPr>
        </p:nvSpPr>
        <p:spPr/>
        <p:txBody>
          <a:bodyPr/>
          <a:lstStyle/>
          <a:p>
            <a:fld id="{3A98EE3D-8CD1-4C3F-BD1C-C98C9596463C}" type="slidenum">
              <a:rPr lang="en-US" smtClean="0"/>
              <a:t>88</a:t>
            </a:fld>
            <a:endParaRPr lang="en-US"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CCB126D-EC92-425E-9E5F-DBADC574030E}"/>
                  </a:ext>
                </a:extLst>
              </p:cNvPr>
              <p:cNvSpPr/>
              <p:nvPr/>
            </p:nvSpPr>
            <p:spPr>
              <a:xfrm>
                <a:off x="1515104" y="2670651"/>
                <a:ext cx="8935646" cy="7583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rPr>
                            <m:t>𝐻</m:t>
                          </m:r>
                        </m:e>
                        <m:sub>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𝑑</m:t>
                          </m:r>
                        </m:e>
                      </m:d>
                      <m:r>
                        <a:rPr lang="en-US" sz="2000" i="0">
                          <a:latin typeface="Cambria Math" panose="02040503050406030204" pitchFamily="18" charset="0"/>
                        </a:rPr>
                        <m:t>=</m:t>
                      </m:r>
                      <m:r>
                        <a:rPr lang="en-US" sz="2000" i="1">
                          <a:latin typeface="Cambria Math" panose="02040503050406030204" pitchFamily="18" charset="0"/>
                        </a:rPr>
                        <m:t>𝐾</m:t>
                      </m:r>
                      <m:r>
                        <a:rPr lang="en-US" sz="200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𝐴</m:t>
                              </m:r>
                            </m:sub>
                          </m:sSub>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𝑖</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𝐴𝑊</m:t>
                              </m:r>
                            </m:e>
                            <m:sub>
                              <m:r>
                                <a:rPr lang="en-US" sz="2000" b="0" i="1" smtClean="0">
                                  <a:latin typeface="Cambria Math" panose="02040503050406030204" pitchFamily="18" charset="0"/>
                                </a:rPr>
                                <m:t>𝑖</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𝜀</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nary>
                        <m:naryPr>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0</m:t>
                          </m:r>
                        </m:sub>
                        <m:sup>
                          <m:r>
                            <a:rPr lang="en-US" sz="2000" i="1" smtClean="0">
                              <a:latin typeface="Cambria Math" panose="02040503050406030204" pitchFamily="18" charset="0"/>
                              <a:ea typeface="Cambria Math" panose="02040503050406030204" pitchFamily="18" charset="0"/>
                            </a:rPr>
                            <m:t>∞</m:t>
                          </m:r>
                        </m:sup>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𝑗</m:t>
                                      </m:r>
                                    </m:sub>
                                  </m:sSub>
                                </m:sub>
                              </m:sSub>
                              <m:d>
                                <m:dPr>
                                  <m:ctrlPr>
                                    <a:rPr lang="en-US" sz="2000" i="1">
                                      <a:latin typeface="Cambria Math" panose="02040503050406030204" pitchFamily="18" charset="0"/>
                                    </a:rPr>
                                  </m:ctrlPr>
                                </m:dPr>
                                <m:e>
                                  <m:r>
                                    <a:rPr lang="en-US" sz="2000" i="1">
                                      <a:latin typeface="Cambria Math" panose="02040503050406030204" pitchFamily="18" charset="0"/>
                                    </a:rPr>
                                    <m:t>𝐸</m:t>
                                  </m:r>
                                </m:e>
                              </m:d>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d>
                                <m:dPr>
                                  <m:ctrlPr>
                                    <a:rPr lang="en-US" sz="2000" i="1">
                                      <a:latin typeface="Cambria Math" panose="02040503050406030204" pitchFamily="18" charset="0"/>
                                    </a:rPr>
                                  </m:ctrlPr>
                                </m:dPr>
                                <m:e>
                                  <m:r>
                                    <a:rPr lang="en-US" sz="2000" i="1">
                                      <a:latin typeface="Cambria Math" panose="02040503050406030204" pitchFamily="18" charset="0"/>
                                    </a:rPr>
                                    <m:t>𝐸</m:t>
                                  </m:r>
                                </m:e>
                              </m:d>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𝑐𝑝𝑒</m:t>
                                  </m:r>
                                </m:sub>
                              </m:sSub>
                              <m:d>
                                <m:dPr>
                                  <m:ctrlPr>
                                    <a:rPr lang="en-US" sz="2000" i="1">
                                      <a:latin typeface="Cambria Math" panose="02040503050406030204" pitchFamily="18" charset="0"/>
                                    </a:rPr>
                                  </m:ctrlPr>
                                </m:dPr>
                                <m:e>
                                  <m:r>
                                    <a:rPr lang="en-US" sz="2000" i="1">
                                      <a:latin typeface="Cambria Math" panose="02040503050406030204" pitchFamily="18" charset="0"/>
                                    </a:rPr>
                                    <m:t>𝑑</m:t>
                                  </m:r>
                                  <m:r>
                                    <a:rPr lang="en-US" sz="2000" i="1">
                                      <a:latin typeface="Cambria Math" panose="02040503050406030204" pitchFamily="18" charset="0"/>
                                    </a:rPr>
                                    <m:t>,</m:t>
                                  </m:r>
                                  <m:r>
                                    <a:rPr lang="en-US" sz="2000" i="1">
                                      <a:latin typeface="Cambria Math" panose="02040503050406030204" pitchFamily="18" charset="0"/>
                                    </a:rPr>
                                    <m:t>𝐸</m:t>
                                  </m:r>
                                </m:e>
                              </m:d>
                              <m:r>
                                <a:rPr lang="en-US" sz="2000" i="1">
                                  <a:latin typeface="Cambria Math" panose="02040503050406030204" pitchFamily="18" charset="0"/>
                                  <a:ea typeface="Cambria Math" panose="02040503050406030204" pitchFamily="18" charset="0"/>
                                </a:rPr>
                                <m:t>∙</m:t>
                              </m:r>
                              <m:r>
                                <m:rPr>
                                  <m:sty m:val="p"/>
                                </m:rPr>
                                <a:rPr lang="el-GR" sz="2000" i="1" smtClean="0">
                                  <a:latin typeface="Cambria Math" panose="02040503050406030204" pitchFamily="18" charset="0"/>
                                  <a:ea typeface="Cambria Math" panose="02040503050406030204" pitchFamily="18" charset="0"/>
                                </a:rPr>
                                <m:t>Φ</m:t>
                              </m:r>
                              <m:r>
                                <a:rPr lang="en-US" sz="2000" b="0" i="1" smtClean="0">
                                  <a:latin typeface="Cambria Math" panose="02040503050406030204" pitchFamily="18" charset="0"/>
                                  <a:ea typeface="Cambria Math" panose="02040503050406030204" pitchFamily="18" charset="0"/>
                                </a:rPr>
                                <m:t>′</m:t>
                              </m:r>
                              <m:d>
                                <m:dPr>
                                  <m:ctrlPr>
                                    <a:rPr lang="el-GR"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𝐸</m:t>
                                  </m:r>
                                </m:e>
                              </m:d>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rPr>
                            <m:t>𝑑𝐸</m:t>
                          </m:r>
                        </m:e>
                      </m:nary>
                    </m:oMath>
                  </m:oMathPara>
                </a14:m>
                <a:endParaRPr lang="en-US" sz="2000" dirty="0"/>
              </a:p>
            </p:txBody>
          </p:sp>
        </mc:Choice>
        <mc:Fallback xmlns="">
          <p:sp>
            <p:nvSpPr>
              <p:cNvPr id="7" name="Rectangle 6">
                <a:extLst>
                  <a:ext uri="{FF2B5EF4-FFF2-40B4-BE49-F238E27FC236}">
                    <a16:creationId xmlns:a16="http://schemas.microsoft.com/office/drawing/2014/main" id="{0CCB126D-EC92-425E-9E5F-DBADC574030E}"/>
                  </a:ext>
                </a:extLst>
              </p:cNvPr>
              <p:cNvSpPr>
                <a:spLocks noRot="1" noChangeAspect="1" noMove="1" noResize="1" noEditPoints="1" noAdjustHandles="1" noChangeArrowheads="1" noChangeShapeType="1" noTextEdit="1"/>
              </p:cNvSpPr>
              <p:nvPr/>
            </p:nvSpPr>
            <p:spPr>
              <a:xfrm>
                <a:off x="1515104" y="2670651"/>
                <a:ext cx="8935646" cy="75834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7284901-C306-402B-A2FD-F2A3DB98D8AB}"/>
                  </a:ext>
                </a:extLst>
              </p:cNvPr>
              <p:cNvSpPr/>
              <p:nvPr/>
            </p:nvSpPr>
            <p:spPr>
              <a:xfrm>
                <a:off x="761895" y="2070040"/>
                <a:ext cx="10374686" cy="749436"/>
              </a:xfrm>
              <a:prstGeom prst="rect">
                <a:avLst/>
              </a:prstGeom>
            </p:spPr>
            <p:txBody>
              <a:bodyPr wrap="square">
                <a:spAutoFit/>
              </a:bodyPr>
              <a:lstStyle/>
              <a:p>
                <a:pPr algn="just"/>
                <a:r>
                  <a:rPr lang="en-US" sz="2000" dirty="0">
                    <a:latin typeface="Calibri" panose="020F0502020204030204" pitchFamily="34" charset="0"/>
                    <a:ea typeface="Calibri" panose="020F0502020204030204" pitchFamily="34" charset="0"/>
                    <a:cs typeface="Times New Roman" panose="02020603050405020304" pitchFamily="18" charset="0"/>
                  </a:rPr>
                  <a:t>Equivalent dose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𝐻</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oMath>
                </a14:m>
                <a:r>
                  <a:rPr lang="en-US" sz="2000" dirty="0">
                    <a:latin typeface="Calibri" panose="020F0502020204030204" pitchFamily="34" charset="0"/>
                    <a:ea typeface="Calibri" panose="020F0502020204030204" pitchFamily="34" charset="0"/>
                    <a:cs typeface="Times New Roman" panose="02020603050405020304" pitchFamily="18" charset="0"/>
                  </a:rPr>
                  <a:t> for interactions by neutrons of energy </a:t>
                </a:r>
                <a:r>
                  <a:rPr lang="en-US" sz="2000" i="1" dirty="0">
                    <a:latin typeface="Calibri" panose="020F0502020204030204" pitchFamily="34" charset="0"/>
                    <a:ea typeface="Calibri" panose="020F0502020204030204" pitchFamily="34" charset="0"/>
                    <a:cs typeface="Times New Roman" panose="02020603050405020304" pitchFamily="18" charset="0"/>
                  </a:rPr>
                  <a:t>E</a:t>
                </a:r>
                <a:r>
                  <a:rPr lang="en-US" sz="2000" dirty="0">
                    <a:latin typeface="Calibri" panose="020F0502020204030204" pitchFamily="34" charset="0"/>
                    <a:ea typeface="Calibri" panose="020F0502020204030204" pitchFamily="34" charset="0"/>
                    <a:cs typeface="Times New Roman" panose="02020603050405020304" pitchFamily="18" charset="0"/>
                  </a:rPr>
                  <a:t>, with element </a:t>
                </a:r>
                <a:r>
                  <a:rPr lang="en-US" sz="2000" i="1" dirty="0" err="1">
                    <a:latin typeface="Calibri" panose="020F0502020204030204" pitchFamily="34" charset="0"/>
                    <a:ea typeface="Calibri" panose="020F0502020204030204" pitchFamily="34" charset="0"/>
                    <a:cs typeface="Times New Roman" panose="02020603050405020304" pitchFamily="18" charset="0"/>
                  </a:rPr>
                  <a:t>i</a:t>
                </a:r>
                <a:r>
                  <a:rPr lang="en-US" sz="2000" dirty="0">
                    <a:latin typeface="Calibri" panose="020F0502020204030204" pitchFamily="34" charset="0"/>
                    <a:ea typeface="Calibri" panose="020F0502020204030204" pitchFamily="34" charset="0"/>
                    <a:cs typeface="Times New Roman" panose="02020603050405020304" pitchFamily="18" charset="0"/>
                  </a:rPr>
                  <a:t>, by mechanism </a:t>
                </a:r>
                <a:r>
                  <a:rPr lang="en-US" sz="2000" i="1" dirty="0">
                    <a:latin typeface="Calibri" panose="020F0502020204030204" pitchFamily="34" charset="0"/>
                    <a:ea typeface="Calibri" panose="020F0502020204030204" pitchFamily="34" charset="0"/>
                    <a:cs typeface="Times New Roman" panose="02020603050405020304" pitchFamily="18" charset="0"/>
                  </a:rPr>
                  <a:t>j</a:t>
                </a:r>
                <a:r>
                  <a:rPr lang="en-US" sz="2000" dirty="0">
                    <a:latin typeface="Calibri" panose="020F0502020204030204" pitchFamily="34" charset="0"/>
                    <a:ea typeface="Calibri" panose="020F0502020204030204" pitchFamily="34" charset="0"/>
                    <a:cs typeface="Times New Roman" panose="02020603050405020304" pitchFamily="18" charset="0"/>
                  </a:rPr>
                  <a:t>, at depth </a:t>
                </a:r>
                <a:r>
                  <a:rPr lang="en-US" sz="2000" i="1" dirty="0">
                    <a:latin typeface="Calibri" panose="020F0502020204030204" pitchFamily="34" charset="0"/>
                    <a:ea typeface="Calibri" panose="020F0502020204030204" pitchFamily="34" charset="0"/>
                    <a:cs typeface="Times New Roman" panose="02020603050405020304" pitchFamily="18" charset="0"/>
                  </a:rPr>
                  <a:t>d</a:t>
                </a:r>
                <a:r>
                  <a:rPr lang="en-US" sz="2000" dirty="0">
                    <a:latin typeface="Calibri" panose="020F0502020204030204" pitchFamily="34" charset="0"/>
                    <a:ea typeface="Calibri" panose="020F0502020204030204" pitchFamily="34" charset="0"/>
                    <a:cs typeface="Times New Roman" panose="02020603050405020304" pitchFamily="18" charset="0"/>
                  </a:rPr>
                  <a:t>:</a:t>
                </a:r>
              </a:p>
            </p:txBody>
          </p:sp>
        </mc:Choice>
        <mc:Fallback xmlns="">
          <p:sp>
            <p:nvSpPr>
              <p:cNvPr id="8" name="Rectangle 7">
                <a:extLst>
                  <a:ext uri="{FF2B5EF4-FFF2-40B4-BE49-F238E27FC236}">
                    <a16:creationId xmlns:a16="http://schemas.microsoft.com/office/drawing/2014/main" id="{67284901-C306-402B-A2FD-F2A3DB98D8AB}"/>
                  </a:ext>
                </a:extLst>
              </p:cNvPr>
              <p:cNvSpPr>
                <a:spLocks noRot="1" noChangeAspect="1" noMove="1" noResize="1" noEditPoints="1" noAdjustHandles="1" noChangeArrowheads="1" noChangeShapeType="1" noTextEdit="1"/>
              </p:cNvSpPr>
              <p:nvPr/>
            </p:nvSpPr>
            <p:spPr>
              <a:xfrm>
                <a:off x="761895" y="2070040"/>
                <a:ext cx="10374686" cy="749436"/>
              </a:xfrm>
              <a:prstGeom prst="rect">
                <a:avLst/>
              </a:prstGeom>
              <a:blipFill>
                <a:blip r:embed="rId3"/>
                <a:stretch>
                  <a:fillRect l="-646" t="-4065" r="-588" b="-113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669030A-3226-4C08-8973-3E0735D5A6DC}"/>
                  </a:ext>
                </a:extLst>
              </p:cNvPr>
              <p:cNvSpPr/>
              <p:nvPr/>
            </p:nvSpPr>
            <p:spPr>
              <a:xfrm>
                <a:off x="1043025" y="3627076"/>
                <a:ext cx="6090953" cy="2726003"/>
              </a:xfrm>
              <a:prstGeom prst="rect">
                <a:avLst/>
              </a:prstGeom>
              <a:ln>
                <a:solidFill>
                  <a:srgbClr val="002966"/>
                </a:solidFill>
              </a:ln>
            </p:spPr>
            <p:txBody>
              <a:bodyPr wrap="square">
                <a:spAutoFit/>
              </a:bodyPr>
              <a:lstStyle/>
              <a:p>
                <a:r>
                  <a:rPr lang="en-US" sz="1600" u="sng" dirty="0">
                    <a:latin typeface="Calibri" panose="020F0502020204030204" pitchFamily="34" charset="0"/>
                    <a:ea typeface="Calibri" panose="020F0502020204030204" pitchFamily="34" charset="0"/>
                    <a:cs typeface="Times New Roman" panose="02020603050405020304" pitchFamily="18" charset="0"/>
                  </a:rPr>
                  <a:t>where</a:t>
                </a:r>
                <a:r>
                  <a:rPr lang="en-US" sz="1600" dirty="0">
                    <a:latin typeface="Calibri" panose="020F0502020204030204" pitchFamily="34" charset="0"/>
                    <a:ea typeface="Calibri" panose="020F0502020204030204" pitchFamily="34" charset="0"/>
                    <a:cs typeface="Times New Roman" panose="02020603050405020304" pitchFamily="18" charset="0"/>
                  </a:rPr>
                  <a:t>:</a:t>
                </a:r>
              </a:p>
              <a:p>
                <a14:m>
                  <m:oMath xmlns:m="http://schemas.openxmlformats.org/officeDocument/2006/math">
                    <m:r>
                      <a:rPr lang="en-US" sz="1600" i="1">
                        <a:latin typeface="Cambria Math" panose="02040503050406030204" pitchFamily="18" charset="0"/>
                      </a:rPr>
                      <m:t>𝐾</m:t>
                    </m:r>
                  </m:oMath>
                </a14:m>
                <a:r>
                  <a:rPr lang="en-US" sz="1600" dirty="0">
                    <a:latin typeface="Calibri" panose="020F0502020204030204" pitchFamily="34" charset="0"/>
                    <a:ea typeface="Calibri" panose="020F0502020204030204" pitchFamily="34" charset="0"/>
                    <a:cs typeface="Times New Roman" panose="02020603050405020304" pitchFamily="18" charset="0"/>
                  </a:rPr>
                  <a:t> = energy conversion [J MeV</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𝐴</m:t>
                        </m:r>
                      </m:sub>
                    </m:sSub>
                  </m:oMath>
                </a14:m>
                <a:r>
                  <a:rPr lang="en-US" sz="1600" dirty="0">
                    <a:latin typeface="Calibri" panose="020F0502020204030204" pitchFamily="34" charset="0"/>
                    <a:ea typeface="Calibri" panose="020F0502020204030204" pitchFamily="34" charset="0"/>
                    <a:cs typeface="Times New Roman" panose="02020603050405020304" pitchFamily="18" charset="0"/>
                  </a:rPr>
                  <a:t> = Avogadro's number [atoms mol</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a:t>
                </a:r>
              </a:p>
              <a:p>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𝑖</m:t>
                        </m:r>
                      </m:sub>
                    </m:sSub>
                  </m:oMath>
                </a14:m>
                <a:r>
                  <a:rPr lang="en-US" sz="1600" dirty="0">
                    <a:latin typeface="Calibri" panose="020F0502020204030204" pitchFamily="34" charset="0"/>
                    <a:ea typeface="Calibri" panose="020F0502020204030204" pitchFamily="34" charset="0"/>
                    <a:cs typeface="Times New Roman" panose="02020603050405020304" pitchFamily="18" charset="0"/>
                  </a:rPr>
                  <a:t> = atom weight-fraction;</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𝐴𝑊</m:t>
                        </m:r>
                      </m:e>
                      <m:sub>
                        <m:r>
                          <a:rPr lang="en-US" sz="1600" i="1">
                            <a:latin typeface="Cambria Math" panose="02040503050406030204" pitchFamily="18" charset="0"/>
                          </a:rPr>
                          <m:t>𝑖</m:t>
                        </m:r>
                      </m:sub>
                    </m:sSub>
                  </m:oMath>
                </a14:m>
                <a:r>
                  <a:rPr lang="en-US" sz="1600" dirty="0">
                    <a:latin typeface="Calibri" panose="020F0502020204030204" pitchFamily="34" charset="0"/>
                    <a:ea typeface="Calibri" panose="020F0502020204030204" pitchFamily="34" charset="0"/>
                    <a:cs typeface="Times New Roman" panose="02020603050405020304" pitchFamily="18" charset="0"/>
                  </a:rPr>
                  <a:t> = atomic weight [kg mol</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𝜀</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𝑗</m:t>
                        </m:r>
                      </m:sub>
                    </m:sSub>
                    <m:r>
                      <a:rPr lang="en-US" sz="1600" i="1">
                        <a:latin typeface="Cambria Math" panose="02040503050406030204" pitchFamily="18" charset="0"/>
                      </a:rPr>
                      <m:t> </m:t>
                    </m:r>
                  </m:oMath>
                </a14:m>
                <a:r>
                  <a:rPr lang="en-US" sz="1600" dirty="0">
                    <a:latin typeface="Calibri" panose="020F0502020204030204" pitchFamily="34" charset="0"/>
                    <a:ea typeface="Calibri" panose="020F0502020204030204" pitchFamily="34" charset="0"/>
                    <a:cs typeface="Times New Roman" panose="02020603050405020304" pitchFamily="18" charset="0"/>
                  </a:rPr>
                  <a:t>= interaction energy absorbed locally [MeV];</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𝑗</m:t>
                            </m:r>
                          </m:sub>
                        </m:sSub>
                      </m:sub>
                    </m:sSub>
                    <m:d>
                      <m:dPr>
                        <m:ctrlPr>
                          <a:rPr lang="en-US" sz="1600" i="1">
                            <a:latin typeface="Cambria Math" panose="02040503050406030204" pitchFamily="18" charset="0"/>
                          </a:rPr>
                        </m:ctrlPr>
                      </m:dPr>
                      <m:e>
                        <m:r>
                          <a:rPr lang="en-US" sz="1600" i="1">
                            <a:latin typeface="Cambria Math" panose="02040503050406030204" pitchFamily="18" charset="0"/>
                          </a:rPr>
                          <m:t>𝐸</m:t>
                        </m:r>
                      </m:e>
                    </m:d>
                    <m:r>
                      <a:rPr lang="en-US" sz="1600" i="1">
                        <a:latin typeface="Cambria Math" panose="02040503050406030204" pitchFamily="18" charset="0"/>
                      </a:rPr>
                      <m:t> </m:t>
                    </m:r>
                  </m:oMath>
                </a14:m>
                <a:r>
                  <a:rPr lang="en-US" sz="1600" i="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radiation weighting factor [</a:t>
                </a:r>
                <a:r>
                  <a:rPr lang="en-US" sz="1600" dirty="0" err="1">
                    <a:latin typeface="Calibri" panose="020F0502020204030204" pitchFamily="34" charset="0"/>
                    <a:ea typeface="Calibri" panose="020F0502020204030204" pitchFamily="34" charset="0"/>
                    <a:cs typeface="Times New Roman" panose="02020603050405020304" pitchFamily="18" charset="0"/>
                  </a:rPr>
                  <a:t>Sv</a:t>
                </a:r>
                <a:r>
                  <a:rPr lang="en-US" sz="1600" dirty="0">
                    <a:latin typeface="Calibri" panose="020F0502020204030204" pitchFamily="34" charset="0"/>
                    <a:ea typeface="Calibri" panose="020F0502020204030204" pitchFamily="34" charset="0"/>
                    <a:cs typeface="Times New Roman" panose="02020603050405020304" pitchFamily="18" charset="0"/>
                  </a:rPr>
                  <a:t> Gy</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𝑗</m:t>
                        </m:r>
                      </m:sub>
                    </m:sSub>
                    <m:d>
                      <m:dPr>
                        <m:ctrlPr>
                          <a:rPr lang="en-US" sz="1600" i="1">
                            <a:latin typeface="Cambria Math" panose="02040503050406030204" pitchFamily="18" charset="0"/>
                          </a:rPr>
                        </m:ctrlPr>
                      </m:dPr>
                      <m:e>
                        <m:r>
                          <a:rPr lang="en-US" sz="1600" i="1">
                            <a:latin typeface="Cambria Math" panose="02040503050406030204" pitchFamily="18" charset="0"/>
                          </a:rPr>
                          <m:t>𝐸</m:t>
                        </m:r>
                      </m:e>
                    </m:d>
                    <m:r>
                      <a:rPr lang="en-US" sz="1600" i="1">
                        <a:latin typeface="Cambria Math" panose="02040503050406030204" pitchFamily="18" charset="0"/>
                      </a:rPr>
                      <m:t> </m:t>
                    </m:r>
                  </m:oMath>
                </a14:m>
                <a:r>
                  <a:rPr lang="en-US" sz="1600" i="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interaction cross section [cm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r>
                  <a:rPr lang="en-US" sz="1600" dirty="0">
                    <a:latin typeface="Calibri" panose="020F0502020204030204" pitchFamily="34" charset="0"/>
                    <a:ea typeface="Calibri" panose="020F0502020204030204" pitchFamily="34" charset="0"/>
                    <a:cs typeface="Times New Roman" panose="02020603050405020304" pitchFamily="18" charset="0"/>
                  </a:rPr>
                  <a:t> atom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𝑓</m:t>
                        </m:r>
                      </m:e>
                      <m:sub>
                        <m:r>
                          <a:rPr lang="en-US" sz="1600" b="0" i="1" smtClean="0">
                            <a:latin typeface="Cambria Math" panose="02040503050406030204" pitchFamily="18" charset="0"/>
                          </a:rPr>
                          <m:t>𝑐𝑝𝑒</m:t>
                        </m:r>
                      </m:sub>
                    </m:sSub>
                    <m:d>
                      <m:dPr>
                        <m:ctrlPr>
                          <a:rPr lang="en-US" sz="1600" i="1">
                            <a:latin typeface="Cambria Math" panose="02040503050406030204" pitchFamily="18" charset="0"/>
                          </a:rPr>
                        </m:ctrlPr>
                      </m:dPr>
                      <m:e>
                        <m:r>
                          <a:rPr lang="en-US" sz="1600" i="1">
                            <a:latin typeface="Cambria Math" panose="02040503050406030204" pitchFamily="18" charset="0"/>
                          </a:rPr>
                          <m:t>𝑑</m:t>
                        </m:r>
                        <m:r>
                          <a:rPr lang="en-US" sz="1600" i="1">
                            <a:latin typeface="Cambria Math" panose="02040503050406030204" pitchFamily="18" charset="0"/>
                          </a:rPr>
                          <m:t>,</m:t>
                        </m:r>
                        <m:r>
                          <a:rPr lang="en-US" sz="1600" i="1">
                            <a:latin typeface="Cambria Math" panose="02040503050406030204" pitchFamily="18" charset="0"/>
                          </a:rPr>
                          <m:t>𝐸</m:t>
                        </m:r>
                      </m:e>
                    </m:d>
                    <m:r>
                      <a:rPr lang="en-US" sz="1600" i="1">
                        <a:latin typeface="Cambria Math" panose="02040503050406030204" pitchFamily="18" charset="0"/>
                      </a:rPr>
                      <m:t> </m:t>
                    </m:r>
                  </m:oMath>
                </a14:m>
                <a:r>
                  <a:rPr lang="en-US" sz="1600" dirty="0">
                    <a:latin typeface="Calibri" panose="020F0502020204030204" pitchFamily="34" charset="0"/>
                    <a:ea typeface="Calibri" panose="020F0502020204030204" pitchFamily="34" charset="0"/>
                    <a:cs typeface="Times New Roman" panose="02020603050405020304" pitchFamily="18" charset="0"/>
                  </a:rPr>
                  <a:t>= fractional charged particle equilibrium; and</a:t>
                </a:r>
              </a:p>
              <a:p>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Φ</m:t>
                    </m:r>
                    <m:r>
                      <a:rPr lang="en-US" sz="1600" i="1">
                        <a:latin typeface="Cambria Math" panose="02040503050406030204" pitchFamily="18" charset="0"/>
                        <a:ea typeface="Cambria Math" panose="02040503050406030204" pitchFamily="18" charset="0"/>
                      </a:rPr>
                      <m:t>′</m:t>
                    </m:r>
                    <m:d>
                      <m:dPr>
                        <m:ctrlPr>
                          <a:rPr lang="el-GR"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𝑑</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𝐸</m:t>
                        </m:r>
                      </m:e>
                    </m:d>
                    <m:r>
                      <a:rPr lang="en-US" sz="1600" i="1">
                        <a:latin typeface="Cambria Math" panose="02040503050406030204" pitchFamily="18" charset="0"/>
                        <a:ea typeface="Cambria Math" panose="02040503050406030204" pitchFamily="18" charset="0"/>
                      </a:rPr>
                      <m:t> </m:t>
                    </m:r>
                  </m:oMath>
                </a14:m>
                <a:r>
                  <a:rPr lang="en-US" sz="1600" i="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neutron fluence at depth [cm</a:t>
                </a:r>
                <a:r>
                  <a:rPr lang="en-US" sz="1600" baseline="30000" dirty="0">
                    <a:latin typeface="Calibri" panose="020F0502020204030204" pitchFamily="34" charset="0"/>
                    <a:ea typeface="Calibri" panose="020F0502020204030204" pitchFamily="34" charset="0"/>
                    <a:cs typeface="Times New Roman" panose="02020603050405020304" pitchFamily="18" charset="0"/>
                  </a:rPr>
                  <a:t>-2</a:t>
                </a:r>
                <a:r>
                  <a:rPr lang="en-US" sz="1600" dirty="0">
                    <a:latin typeface="Calibri" panose="020F0502020204030204" pitchFamily="34" charset="0"/>
                    <a:ea typeface="Calibri" panose="020F0502020204030204" pitchFamily="34" charset="0"/>
                    <a:cs typeface="Times New Roman" panose="02020603050405020304" pitchFamily="18" charset="0"/>
                  </a:rPr>
                  <a:t> MeV</a:t>
                </a:r>
                <a:r>
                  <a:rPr lang="en-US" sz="1600" baseline="30000" dirty="0">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a:t>
                </a:r>
              </a:p>
            </p:txBody>
          </p:sp>
        </mc:Choice>
        <mc:Fallback xmlns="">
          <p:sp>
            <p:nvSpPr>
              <p:cNvPr id="9" name="Rectangle 8">
                <a:extLst>
                  <a:ext uri="{FF2B5EF4-FFF2-40B4-BE49-F238E27FC236}">
                    <a16:creationId xmlns:a16="http://schemas.microsoft.com/office/drawing/2014/main" id="{6669030A-3226-4C08-8973-3E0735D5A6DC}"/>
                  </a:ext>
                </a:extLst>
              </p:cNvPr>
              <p:cNvSpPr>
                <a:spLocks noRot="1" noChangeAspect="1" noMove="1" noResize="1" noEditPoints="1" noAdjustHandles="1" noChangeArrowheads="1" noChangeShapeType="1" noTextEdit="1"/>
              </p:cNvSpPr>
              <p:nvPr/>
            </p:nvSpPr>
            <p:spPr>
              <a:xfrm>
                <a:off x="1043025" y="3627076"/>
                <a:ext cx="6090953" cy="2726003"/>
              </a:xfrm>
              <a:prstGeom prst="rect">
                <a:avLst/>
              </a:prstGeom>
              <a:blipFill>
                <a:blip r:embed="rId4"/>
                <a:stretch>
                  <a:fillRect l="-400" t="-445"/>
                </a:stretch>
              </a:blipFill>
              <a:ln>
                <a:solidFill>
                  <a:srgbClr val="002966"/>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BF6AE0A1-EDBA-4B55-94FA-13EEAF31EB24}"/>
              </a:ext>
            </a:extLst>
          </p:cNvPr>
          <p:cNvGrpSpPr/>
          <p:nvPr/>
        </p:nvGrpSpPr>
        <p:grpSpPr>
          <a:xfrm>
            <a:off x="7752297" y="3828197"/>
            <a:ext cx="3266794" cy="2323759"/>
            <a:chOff x="7458395" y="3540689"/>
            <a:chExt cx="3331983" cy="2323759"/>
          </a:xfrm>
          <a:noFill/>
        </p:grpSpPr>
        <p:sp>
          <p:nvSpPr>
            <p:cNvPr id="11" name="Rectangle 10">
              <a:extLst>
                <a:ext uri="{FF2B5EF4-FFF2-40B4-BE49-F238E27FC236}">
                  <a16:creationId xmlns:a16="http://schemas.microsoft.com/office/drawing/2014/main" id="{375B35A4-C0EF-4F19-89D5-D8F02D164431}"/>
                </a:ext>
              </a:extLst>
            </p:cNvPr>
            <p:cNvSpPr/>
            <p:nvPr/>
          </p:nvSpPr>
          <p:spPr>
            <a:xfrm>
              <a:off x="7458395" y="3540689"/>
              <a:ext cx="3231549" cy="2323759"/>
            </a:xfrm>
            <a:prstGeom prst="rect">
              <a:avLst/>
            </a:prstGeom>
            <a:grpFill/>
            <a:ln>
              <a:solidFill>
                <a:srgbClr val="00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F1EC48E-EE58-4A3B-B307-0CB767C12652}"/>
                    </a:ext>
                  </a:extLst>
                </p:cNvPr>
                <p:cNvSpPr/>
                <p:nvPr/>
              </p:nvSpPr>
              <p:spPr>
                <a:xfrm>
                  <a:off x="7743949" y="3633643"/>
                  <a:ext cx="2861311" cy="533416"/>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𝜀</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𝑠</m:t>
                            </m:r>
                          </m:sub>
                        </m:sSub>
                        <m:r>
                          <a:rPr lang="en-US" sz="1400" i="0">
                            <a:latin typeface="Cambria Math" panose="02040503050406030204" pitchFamily="18" charset="0"/>
                          </a:rPr>
                          <m:t>=</m:t>
                        </m:r>
                        <m:f>
                          <m:fPr>
                            <m:ctrlPr>
                              <a:rPr lang="en-US" sz="1400" i="1">
                                <a:latin typeface="Cambria Math" panose="02040503050406030204" pitchFamily="18" charset="0"/>
                                <a:ea typeface="Calibri" panose="020F0502020204030204" pitchFamily="34" charset="0"/>
                                <a:cs typeface="Times New Roman" panose="02020603050405020304" pitchFamily="18" charset="0"/>
                              </a:rPr>
                            </m:ctrlPr>
                          </m:fPr>
                          <m:num>
                            <m:r>
                              <a:rPr lang="en-US" sz="14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400" i="1" smtClean="0">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𝐴</m:t>
                                </m:r>
                              </m:e>
                              <m:sub>
                                <m:r>
                                  <a:rPr lang="en-US" sz="1400" b="0" i="1" smtClean="0">
                                    <a:latin typeface="Cambria Math" panose="02040503050406030204" pitchFamily="18" charset="0"/>
                                    <a:cs typeface="Times New Roman" panose="02020603050405020304" pitchFamily="18" charset="0"/>
                                  </a:rPr>
                                  <m:t>𝑖</m:t>
                                </m:r>
                              </m:sub>
                            </m:sSub>
                            <m:r>
                              <a:rPr lang="en-US" sz="1400" i="1" smtClean="0">
                                <a:latin typeface="Cambria Math" panose="02040503050406030204" pitchFamily="18" charset="0"/>
                                <a:cs typeface="Times New Roman" panose="02020603050405020304" pitchFamily="18" charset="0"/>
                              </a:rPr>
                              <m:t>𝐸</m:t>
                            </m:r>
                          </m:num>
                          <m:den>
                            <m:sSup>
                              <m:sSupPr>
                                <m:ctrlPr>
                                  <a:rPr lang="en-US" sz="14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4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400" i="1" smtClean="0">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𝐴</m:t>
                                        </m:r>
                                      </m:e>
                                      <m:sub>
                                        <m:r>
                                          <a:rPr lang="en-US" sz="1400" b="0" i="1" smtClean="0">
                                            <a:latin typeface="Cambria Math" panose="02040503050406030204" pitchFamily="18" charset="0"/>
                                            <a:cs typeface="Times New Roman" panose="02020603050405020304" pitchFamily="18" charset="0"/>
                                          </a:rPr>
                                          <m:t>𝑖</m:t>
                                        </m:r>
                                      </m:sub>
                                    </m:sSub>
                                    <m:r>
                                      <a:rPr lang="en-US" sz="1400" i="1">
                                        <a:latin typeface="Cambria Math" panose="02040503050406030204" pitchFamily="18" charset="0"/>
                                        <a:ea typeface="Calibri" panose="020F0502020204030204" pitchFamily="34" charset="0"/>
                                        <a:cs typeface="Times New Roman" panose="02020603050405020304" pitchFamily="18" charset="0"/>
                                      </a:rPr>
                                      <m:t>+1</m:t>
                                    </m:r>
                                  </m:e>
                                </m:d>
                              </m:e>
                              <m:sup>
                                <m:r>
                                  <a:rPr lang="en-US" sz="1400" i="1">
                                    <a:latin typeface="Cambria Math" panose="02040503050406030204" pitchFamily="18" charset="0"/>
                                    <a:ea typeface="Calibri" panose="020F0502020204030204" pitchFamily="34" charset="0"/>
                                    <a:cs typeface="Times New Roman" panose="02020603050405020304" pitchFamily="18" charset="0"/>
                                  </a:rPr>
                                  <m:t>2</m:t>
                                </m:r>
                              </m:sup>
                            </m:sSup>
                          </m:den>
                        </m:f>
                        <m:r>
                          <a:rPr lang="en-US" sz="1400" b="0" i="1" smtClean="0">
                            <a:latin typeface="Cambria Math" panose="02040503050406030204" pitchFamily="18" charset="0"/>
                            <a:ea typeface="Calibri" panose="020F0502020204030204" pitchFamily="34" charset="0"/>
                            <a:cs typeface="Times New Roman" panose="02020603050405020304" pitchFamily="18" charset="0"/>
                          </a:rPr>
                          <m:t>     (</m:t>
                        </m:r>
                        <m:r>
                          <a:rPr lang="en-US" sz="1400" b="0" i="1" smtClean="0">
                            <a:latin typeface="Cambria Math" panose="02040503050406030204" pitchFamily="18" charset="0"/>
                            <a:ea typeface="Calibri" panose="020F0502020204030204" pitchFamily="34" charset="0"/>
                            <a:cs typeface="Times New Roman" panose="02020603050405020304" pitchFamily="18" charset="0"/>
                          </a:rPr>
                          <m:t>𝑠𝑐𝑎𝑡𝑡𝑒𝑟</m:t>
                        </m:r>
                        <m:r>
                          <a:rPr lang="en-US" sz="1400" b="0"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400" dirty="0"/>
                </a:p>
              </p:txBody>
            </p:sp>
          </mc:Choice>
          <mc:Fallback xmlns="">
            <p:sp>
              <p:nvSpPr>
                <p:cNvPr id="12" name="Rectangle 11">
                  <a:extLst>
                    <a:ext uri="{FF2B5EF4-FFF2-40B4-BE49-F238E27FC236}">
                      <a16:creationId xmlns:a16="http://schemas.microsoft.com/office/drawing/2014/main" id="{9F1EC48E-EE58-4A3B-B307-0CB767C12652}"/>
                    </a:ext>
                  </a:extLst>
                </p:cNvPr>
                <p:cNvSpPr>
                  <a:spLocks noRot="1" noChangeAspect="1" noMove="1" noResize="1" noEditPoints="1" noAdjustHandles="1" noChangeArrowheads="1" noChangeShapeType="1" noTextEdit="1"/>
                </p:cNvSpPr>
                <p:nvPr/>
              </p:nvSpPr>
              <p:spPr>
                <a:xfrm>
                  <a:off x="7743949" y="3633643"/>
                  <a:ext cx="2861311" cy="5334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5861B09-4A36-4D01-8A80-E1463038BC4E}"/>
                    </a:ext>
                  </a:extLst>
                </p:cNvPr>
                <p:cNvSpPr/>
                <p:nvPr/>
              </p:nvSpPr>
              <p:spPr>
                <a:xfrm>
                  <a:off x="7558829" y="4385366"/>
                  <a:ext cx="3231548" cy="317203"/>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𝜀</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𝑎</m:t>
                            </m:r>
                          </m:sub>
                        </m:sSub>
                        <m:r>
                          <a:rPr lang="en-US" sz="1400" i="0">
                            <a:latin typeface="Cambria Math" panose="02040503050406030204" pitchFamily="18" charset="0"/>
                          </a:rPr>
                          <m:t>=</m:t>
                        </m:r>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𝑄</m:t>
                            </m:r>
                          </m:e>
                          <m:sub>
                            <m:r>
                              <a:rPr lang="en-US" sz="1400" b="0" i="1" smtClean="0">
                                <a:latin typeface="Cambria Math" panose="02040503050406030204" pitchFamily="18" charset="0"/>
                              </a:rPr>
                              <m:t>𝑖</m:t>
                            </m:r>
                            <m:r>
                              <a:rPr lang="en-US" sz="1400" b="0" i="1" smtClean="0">
                                <a:latin typeface="Cambria Math" panose="02040503050406030204" pitchFamily="18" charset="0"/>
                              </a:rPr>
                              <m:t>,</m:t>
                            </m:r>
                            <m:r>
                              <a:rPr lang="en-US" sz="1400" b="0" i="1" smtClean="0">
                                <a:latin typeface="Cambria Math" panose="02040503050406030204" pitchFamily="18" charset="0"/>
                              </a:rPr>
                              <m:t>𝑎</m:t>
                            </m:r>
                          </m:sub>
                        </m:s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1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𝐴𝐹</m:t>
                            </m:r>
                          </m:e>
                          <m: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𝑖</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𝑎</m:t>
                            </m:r>
                          </m:sub>
                        </m:sSub>
                        <m:r>
                          <a:rPr lang="en-US" sz="1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𝑎𝑏𝑠𝑜𝑟𝑝𝑡𝑖𝑜𝑛</m:t>
                        </m:r>
                        <m:r>
                          <a:rPr lang="en-US" sz="14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1400" dirty="0"/>
                </a:p>
              </p:txBody>
            </p:sp>
          </mc:Choice>
          <mc:Fallback xmlns="">
            <p:sp>
              <p:nvSpPr>
                <p:cNvPr id="13" name="Rectangle 12">
                  <a:extLst>
                    <a:ext uri="{FF2B5EF4-FFF2-40B4-BE49-F238E27FC236}">
                      <a16:creationId xmlns:a16="http://schemas.microsoft.com/office/drawing/2014/main" id="{15861B09-4A36-4D01-8A80-E1463038BC4E}"/>
                    </a:ext>
                  </a:extLst>
                </p:cNvPr>
                <p:cNvSpPr>
                  <a:spLocks noRot="1" noChangeAspect="1" noMove="1" noResize="1" noEditPoints="1" noAdjustHandles="1" noChangeArrowheads="1" noChangeShapeType="1" noTextEdit="1"/>
                </p:cNvSpPr>
                <p:nvPr/>
              </p:nvSpPr>
              <p:spPr>
                <a:xfrm>
                  <a:off x="7558829" y="4385366"/>
                  <a:ext cx="3231548" cy="317203"/>
                </a:xfrm>
                <a:prstGeom prst="rect">
                  <a:avLst/>
                </a:prstGeom>
                <a:blipFill>
                  <a:blip r:embed="rId6"/>
                  <a:stretch>
                    <a:fillRect b="-5769"/>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F6BB71BF-5D41-4EF6-8BE3-A82E5E173B36}"/>
                </a:ext>
              </a:extLst>
            </p:cNvPr>
            <p:cNvSpPr/>
            <p:nvPr/>
          </p:nvSpPr>
          <p:spPr>
            <a:xfrm>
              <a:off x="7558829" y="4920333"/>
              <a:ext cx="3231549" cy="830997"/>
            </a:xfrm>
            <a:prstGeom prst="rect">
              <a:avLst/>
            </a:prstGeom>
            <a:grpFill/>
          </p:spPr>
          <p:txBody>
            <a:bodyPr wrap="square">
              <a:spAutoFit/>
            </a:bodyPr>
            <a:lstStyle/>
            <a:p>
              <a:pPr algn="ctr"/>
              <a:r>
                <a:rPr lang="en-US" sz="1200" i="1" dirty="0">
                  <a:latin typeface="Calibri" panose="020F0502020204030204" pitchFamily="34" charset="0"/>
                  <a:ea typeface="Calibri" panose="020F0502020204030204" pitchFamily="34" charset="0"/>
                  <a:cs typeface="Times New Roman" panose="02020603050405020304" pitchFamily="18" charset="0"/>
                </a:rPr>
                <a:t>A</a:t>
              </a:r>
              <a:r>
                <a:rPr lang="en-US" sz="1200" i="1" baseline="-25000" dirty="0">
                  <a:latin typeface="Calibri" panose="020F0502020204030204" pitchFamily="34" charset="0"/>
                  <a:ea typeface="Calibri" panose="020F0502020204030204" pitchFamily="34" charset="0"/>
                  <a:cs typeface="Times New Roman" panose="02020603050405020304" pitchFamily="18" charset="0"/>
                </a:rPr>
                <a:t>i</a:t>
              </a:r>
              <a:r>
                <a:rPr lang="en-US" sz="1200" dirty="0">
                  <a:latin typeface="Calibri" panose="020F0502020204030204" pitchFamily="34" charset="0"/>
                  <a:ea typeface="Calibri" panose="020F0502020204030204" pitchFamily="34" charset="0"/>
                  <a:cs typeface="Times New Roman" panose="02020603050405020304" pitchFamily="18" charset="0"/>
                </a:rPr>
                <a:t> is the mass number of element </a:t>
              </a:r>
              <a:r>
                <a:rPr lang="en-US" sz="1200" i="1" dirty="0" err="1">
                  <a:latin typeface="Calibri" panose="020F0502020204030204" pitchFamily="34" charset="0"/>
                  <a:ea typeface="Calibri" panose="020F0502020204030204" pitchFamily="34" charset="0"/>
                  <a:cs typeface="Times New Roman" panose="02020603050405020304" pitchFamily="18" charset="0"/>
                </a:rPr>
                <a:t>i</a:t>
              </a:r>
              <a:r>
                <a:rPr lang="en-US" sz="1200" i="1" dirty="0">
                  <a:latin typeface="Calibri" panose="020F050202020403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200" i="1" dirty="0">
                  <a:latin typeface="Calibri" panose="020F0502020204030204" pitchFamily="34" charset="0"/>
                  <a:ea typeface="Calibri" panose="020F0502020204030204" pitchFamily="34" charset="0"/>
                  <a:cs typeface="Times New Roman" panose="02020603050405020304" pitchFamily="18" charset="0"/>
                </a:rPr>
                <a:t>E</a:t>
              </a:r>
              <a:r>
                <a:rPr lang="en-US" sz="1200" dirty="0">
                  <a:latin typeface="Calibri" panose="020F0502020204030204" pitchFamily="34" charset="0"/>
                  <a:ea typeface="Calibri" panose="020F0502020204030204" pitchFamily="34" charset="0"/>
                  <a:cs typeface="Times New Roman" panose="02020603050405020304" pitchFamily="18" charset="0"/>
                </a:rPr>
                <a:t> is the incident neutron energy [MeV];</a:t>
              </a:r>
            </a:p>
            <a:p>
              <a:pPr algn="ctr"/>
              <a:r>
                <a:rPr lang="en-US" sz="1200" i="1" dirty="0">
                  <a:latin typeface="Calibri" panose="020F0502020204030204" pitchFamily="34" charset="0"/>
                  <a:ea typeface="Calibri" panose="020F0502020204030204" pitchFamily="34" charset="0"/>
                  <a:cs typeface="Times New Roman" panose="02020603050405020304" pitchFamily="18" charset="0"/>
                </a:rPr>
                <a:t>Q</a:t>
              </a:r>
              <a:r>
                <a:rPr lang="en-US" sz="1200" i="1" baseline="-25000" dirty="0">
                  <a:latin typeface="Calibri" panose="020F0502020204030204" pitchFamily="34" charset="0"/>
                  <a:ea typeface="Calibri" panose="020F0502020204030204" pitchFamily="34" charset="0"/>
                  <a:cs typeface="Times New Roman" panose="02020603050405020304" pitchFamily="18" charset="0"/>
                </a:rPr>
                <a:t>i</a:t>
              </a:r>
              <a:r>
                <a:rPr lang="en-US" sz="1200" baseline="-250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is the reaction energy [MeV];</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and </a:t>
              </a:r>
              <a:r>
                <a:rPr lang="en-US" sz="1200" i="1" dirty="0" err="1">
                  <a:latin typeface="Calibri" panose="020F0502020204030204" pitchFamily="34" charset="0"/>
                  <a:ea typeface="Calibri" panose="020F0502020204030204" pitchFamily="34" charset="0"/>
                  <a:cs typeface="Times New Roman" panose="02020603050405020304" pitchFamily="18" charset="0"/>
                </a:rPr>
                <a:t>AF</a:t>
              </a:r>
              <a:r>
                <a:rPr lang="en-US" sz="1200" i="1" baseline="-25000" dirty="0" err="1">
                  <a:latin typeface="Calibri" panose="020F0502020204030204" pitchFamily="34" charset="0"/>
                  <a:ea typeface="Calibri" panose="020F0502020204030204" pitchFamily="34" charset="0"/>
                  <a:cs typeface="Times New Roman" panose="02020603050405020304" pitchFamily="18" charset="0"/>
                </a:rPr>
                <a:t>i</a:t>
              </a:r>
              <a:r>
                <a:rPr lang="en-US" sz="1200" baseline="-250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is the absorbed fraction.</a:t>
              </a:r>
            </a:p>
          </p:txBody>
        </p:sp>
      </p:grpSp>
      <p:sp>
        <p:nvSpPr>
          <p:cNvPr id="15" name="TextBox 14">
            <a:extLst>
              <a:ext uri="{FF2B5EF4-FFF2-40B4-BE49-F238E27FC236}">
                <a16:creationId xmlns:a16="http://schemas.microsoft.com/office/drawing/2014/main" id="{F99D15B2-73F3-4D63-8AC7-EE2529238306}"/>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2459356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ED03-CF8B-4970-A810-765EBF9844D3}"/>
              </a:ext>
            </a:extLst>
          </p:cNvPr>
          <p:cNvSpPr>
            <a:spLocks noGrp="1"/>
          </p:cNvSpPr>
          <p:nvPr>
            <p:ph type="title"/>
          </p:nvPr>
        </p:nvSpPr>
        <p:spPr>
          <a:xfrm>
            <a:off x="617370" y="513250"/>
            <a:ext cx="10353762" cy="970450"/>
          </a:xfrm>
        </p:spPr>
        <p:txBody>
          <a:bodyPr>
            <a:normAutofit/>
          </a:bodyPr>
          <a:lstStyle/>
          <a:p>
            <a:r>
              <a:rPr lang="en-US" dirty="0"/>
              <a:t>Fractional Charged Particle equilibrium</a:t>
            </a:r>
          </a:p>
        </p:txBody>
      </p:sp>
      <p:sp>
        <p:nvSpPr>
          <p:cNvPr id="8" name="Content Placeholder 7">
            <a:extLst>
              <a:ext uri="{FF2B5EF4-FFF2-40B4-BE49-F238E27FC236}">
                <a16:creationId xmlns:a16="http://schemas.microsoft.com/office/drawing/2014/main" id="{73F966F0-6A28-4FD1-AE55-8544E24446AC}"/>
              </a:ext>
            </a:extLst>
          </p:cNvPr>
          <p:cNvSpPr>
            <a:spLocks noGrp="1"/>
          </p:cNvSpPr>
          <p:nvPr>
            <p:ph idx="1"/>
          </p:nvPr>
        </p:nvSpPr>
        <p:spPr>
          <a:xfrm>
            <a:off x="751392" y="1933024"/>
            <a:ext cx="5546272" cy="4058751"/>
          </a:xfrm>
        </p:spPr>
        <p:txBody>
          <a:bodyPr anchor="ctr">
            <a:normAutofit/>
          </a:bodyPr>
          <a:lstStyle/>
          <a:p>
            <a:pPr>
              <a:buClr>
                <a:srgbClr val="6FAADD"/>
              </a:buClr>
            </a:pPr>
            <a:r>
              <a:rPr lang="en-US" dirty="0"/>
              <a:t>Neutron KERMA is equivalent to dose where charged particle equilibrium is established</a:t>
            </a:r>
          </a:p>
          <a:p>
            <a:pPr>
              <a:buClr>
                <a:srgbClr val="6FAADD"/>
              </a:buClr>
            </a:pPr>
            <a:r>
              <a:rPr lang="en-US" dirty="0"/>
              <a:t>CPE is said to exist if for every charged particle leaving a volume an identical enters</a:t>
            </a:r>
          </a:p>
          <a:p>
            <a:pPr>
              <a:buClr>
                <a:srgbClr val="6FAADD"/>
              </a:buClr>
            </a:pPr>
            <a:r>
              <a:rPr lang="en-US" dirty="0"/>
              <a:t>In the buildup region each subsequent volume of interest approaches equilibrium</a:t>
            </a:r>
          </a:p>
          <a:p>
            <a:pPr>
              <a:buClr>
                <a:srgbClr val="6FAADD"/>
              </a:buClr>
            </a:pPr>
            <a:r>
              <a:rPr lang="en-US" dirty="0"/>
              <a:t>For shallow dosimetry, however, the CPE approximation is not an accurate reflection of dose</a:t>
            </a:r>
          </a:p>
          <a:p>
            <a:pPr>
              <a:buClr>
                <a:srgbClr val="6FAADD"/>
              </a:buClr>
            </a:pPr>
            <a:r>
              <a:rPr lang="en-US" dirty="0"/>
              <a:t>Equilibrium fraction by incident neutron energy was modeled with MCNP </a:t>
            </a:r>
          </a:p>
        </p:txBody>
      </p:sp>
      <p:pic>
        <p:nvPicPr>
          <p:cNvPr id="4" name="Content Placeholder 3">
            <a:extLst>
              <a:ext uri="{FF2B5EF4-FFF2-40B4-BE49-F238E27FC236}">
                <a16:creationId xmlns:a16="http://schemas.microsoft.com/office/drawing/2014/main" id="{A2B2F3C0-A127-4652-AD85-6F6E5147EBEA}"/>
              </a:ext>
            </a:extLst>
          </p:cNvPr>
          <p:cNvPicPr>
            <a:picLocks noChangeAspect="1"/>
          </p:cNvPicPr>
          <p:nvPr/>
        </p:nvPicPr>
        <p:blipFill>
          <a:blip r:embed="rId2"/>
          <a:stretch>
            <a:fillRect/>
          </a:stretch>
        </p:blipFill>
        <p:spPr>
          <a:xfrm>
            <a:off x="7161133" y="1580050"/>
            <a:ext cx="3809999" cy="2286000"/>
          </a:xfrm>
          <a:prstGeom prst="rect">
            <a:avLst/>
          </a:prstGeom>
        </p:spPr>
      </p:pic>
      <p:pic>
        <p:nvPicPr>
          <p:cNvPr id="5" name="Picture 4">
            <a:extLst>
              <a:ext uri="{FF2B5EF4-FFF2-40B4-BE49-F238E27FC236}">
                <a16:creationId xmlns:a16="http://schemas.microsoft.com/office/drawing/2014/main" id="{016A594E-49B9-4409-A0B1-5D6B494F18F1}"/>
              </a:ext>
            </a:extLst>
          </p:cNvPr>
          <p:cNvPicPr>
            <a:picLocks noChangeAspect="1"/>
          </p:cNvPicPr>
          <p:nvPr/>
        </p:nvPicPr>
        <p:blipFill>
          <a:blip r:embed="rId3"/>
          <a:stretch>
            <a:fillRect/>
          </a:stretch>
        </p:blipFill>
        <p:spPr>
          <a:xfrm>
            <a:off x="7167875" y="3962400"/>
            <a:ext cx="3803257" cy="2286000"/>
          </a:xfrm>
          <a:prstGeom prst="rect">
            <a:avLst/>
          </a:prstGeom>
        </p:spPr>
      </p:pic>
      <p:sp>
        <p:nvSpPr>
          <p:cNvPr id="6" name="TextBox 5">
            <a:extLst>
              <a:ext uri="{FF2B5EF4-FFF2-40B4-BE49-F238E27FC236}">
                <a16:creationId xmlns:a16="http://schemas.microsoft.com/office/drawing/2014/main" id="{B379EEFB-4417-4733-A2C0-ECEF5B44A898}"/>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89115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F17C-F69F-429C-B374-3FE3A9780BED}"/>
              </a:ext>
            </a:extLst>
          </p:cNvPr>
          <p:cNvSpPr>
            <a:spLocks noGrp="1"/>
          </p:cNvSpPr>
          <p:nvPr>
            <p:ph type="title"/>
          </p:nvPr>
        </p:nvSpPr>
        <p:spPr/>
        <p:txBody>
          <a:bodyPr/>
          <a:lstStyle/>
          <a:p>
            <a:r>
              <a:rPr lang="en-US" dirty="0"/>
              <a:t>SKINDOSE Photon dosimetry</a:t>
            </a:r>
          </a:p>
        </p:txBody>
      </p:sp>
      <p:sp>
        <p:nvSpPr>
          <p:cNvPr id="3" name="Content Placeholder 2">
            <a:extLst>
              <a:ext uri="{FF2B5EF4-FFF2-40B4-BE49-F238E27FC236}">
                <a16:creationId xmlns:a16="http://schemas.microsoft.com/office/drawing/2014/main" id="{03F96A92-098B-4E07-B477-A2B99D1546B4}"/>
              </a:ext>
            </a:extLst>
          </p:cNvPr>
          <p:cNvSpPr>
            <a:spLocks noGrp="1"/>
          </p:cNvSpPr>
          <p:nvPr>
            <p:ph idx="1"/>
          </p:nvPr>
        </p:nvSpPr>
        <p:spPr/>
        <p:txBody>
          <a:bodyPr>
            <a:normAutofit/>
          </a:bodyPr>
          <a:lstStyle/>
          <a:p>
            <a:r>
              <a:rPr lang="en-US" sz="2000" dirty="0"/>
              <a:t>The SKINDOSE photon dosimetry model considers:</a:t>
            </a:r>
          </a:p>
          <a:p>
            <a:pPr lvl="1"/>
            <a:r>
              <a:rPr lang="en-US" sz="1600" dirty="0"/>
              <a:t>photon point-kernel methodology</a:t>
            </a:r>
          </a:p>
          <a:p>
            <a:pPr lvl="1"/>
            <a:r>
              <a:rPr lang="en-US" sz="1600" dirty="0"/>
              <a:t>charge-particle buildup; material attenuation; off-axis scatter</a:t>
            </a:r>
          </a:p>
          <a:p>
            <a:pPr lvl="1"/>
            <a:r>
              <a:rPr lang="en-US" sz="1600" dirty="0"/>
              <a:t>numerical integration of 300 dose kernels for each source kernel</a:t>
            </a:r>
          </a:p>
          <a:p>
            <a:pPr lvl="1"/>
            <a:r>
              <a:rPr lang="en-US" sz="1600" dirty="0"/>
              <a:t>multiple geometries (point, disk, cylinder, sphere, slab, syringe)</a:t>
            </a:r>
          </a:p>
          <a:p>
            <a:pPr lvl="1"/>
            <a:r>
              <a:rPr lang="en-US" sz="1600" dirty="0"/>
              <a:t>dose calculated to an averaging disk (0.01 to 100 cm</a:t>
            </a:r>
            <a:r>
              <a:rPr lang="en-US" sz="1600" baseline="30000" dirty="0"/>
              <a:t>2</a:t>
            </a:r>
            <a:r>
              <a:rPr lang="en-US" sz="1600" dirty="0"/>
              <a:t>) at user-specified depth beneath skin surface</a:t>
            </a:r>
          </a:p>
          <a:p>
            <a:pPr lvl="1"/>
            <a:r>
              <a:rPr lang="en-US" sz="1600" dirty="0"/>
              <a:t>variable dose averaging</a:t>
            </a:r>
          </a:p>
          <a:p>
            <a:pPr lvl="2"/>
            <a:r>
              <a:rPr lang="en-US" sz="1400" dirty="0"/>
              <a:t>2D averaging areas (regulatory compliance)</a:t>
            </a:r>
          </a:p>
          <a:p>
            <a:pPr lvl="2"/>
            <a:r>
              <a:rPr lang="en-US" sz="1400" dirty="0"/>
              <a:t>3D averaging volumes (detector simulation)</a:t>
            </a:r>
          </a:p>
          <a:p>
            <a:endParaRPr lang="en-US" dirty="0"/>
          </a:p>
        </p:txBody>
      </p:sp>
      <p:sp>
        <p:nvSpPr>
          <p:cNvPr id="5" name="Footer Placeholder 4">
            <a:extLst>
              <a:ext uri="{FF2B5EF4-FFF2-40B4-BE49-F238E27FC236}">
                <a16:creationId xmlns:a16="http://schemas.microsoft.com/office/drawing/2014/main" id="{9CD485B4-666C-4D2A-BD4B-DF1D5E4FEEDB}"/>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913B2C06-89C7-445C-BA78-43819EB15762}"/>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7" name="TextBox 6">
            <a:extLst>
              <a:ext uri="{FF2B5EF4-FFF2-40B4-BE49-F238E27FC236}">
                <a16:creationId xmlns:a16="http://schemas.microsoft.com/office/drawing/2014/main" id="{B429FAB7-5F11-4BB3-88F0-C014F34E57C4}"/>
              </a:ext>
            </a:extLst>
          </p:cNvPr>
          <p:cNvSpPr txBox="1"/>
          <p:nvPr/>
        </p:nvSpPr>
        <p:spPr>
          <a:xfrm>
            <a:off x="10639514" y="478160"/>
            <a:ext cx="1106393" cy="369332"/>
          </a:xfrm>
          <a:prstGeom prst="rect">
            <a:avLst/>
          </a:prstGeom>
          <a:noFill/>
        </p:spPr>
        <p:txBody>
          <a:bodyPr wrap="none" rtlCol="0">
            <a:spAutoFit/>
          </a:bodyPr>
          <a:lstStyle/>
          <a:p>
            <a:r>
              <a:rPr lang="en-US" dirty="0"/>
              <a:t>SkinDose</a:t>
            </a:r>
          </a:p>
        </p:txBody>
      </p:sp>
    </p:spTree>
    <p:extLst>
      <p:ext uri="{BB962C8B-B14F-4D97-AF65-F5344CB8AC3E}">
        <p14:creationId xmlns:p14="http://schemas.microsoft.com/office/powerpoint/2010/main" val="10128574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4B17-2240-4E39-BDD2-450716E67953}"/>
              </a:ext>
            </a:extLst>
          </p:cNvPr>
          <p:cNvSpPr>
            <a:spLocks noGrp="1"/>
          </p:cNvSpPr>
          <p:nvPr>
            <p:ph type="title"/>
          </p:nvPr>
        </p:nvSpPr>
        <p:spPr>
          <a:xfrm>
            <a:off x="581194" y="418974"/>
            <a:ext cx="11029616" cy="988332"/>
          </a:xfrm>
        </p:spPr>
        <p:txBody>
          <a:bodyPr/>
          <a:lstStyle/>
          <a:p>
            <a:r>
              <a:rPr lang="en-US" dirty="0"/>
              <a:t>Neutron </a:t>
            </a:r>
            <a:r>
              <a:rPr lang="en-US" dirty="0" err="1"/>
              <a:t>f</a:t>
            </a:r>
            <a:r>
              <a:rPr lang="en-US" baseline="-25000" dirty="0" err="1"/>
              <a:t>CPE</a:t>
            </a:r>
            <a:r>
              <a:rPr lang="en-US" dirty="0"/>
              <a:t> in Tissue</a:t>
            </a:r>
          </a:p>
        </p:txBody>
      </p:sp>
      <p:sp>
        <p:nvSpPr>
          <p:cNvPr id="3" name="Slide Number Placeholder 2">
            <a:extLst>
              <a:ext uri="{FF2B5EF4-FFF2-40B4-BE49-F238E27FC236}">
                <a16:creationId xmlns:a16="http://schemas.microsoft.com/office/drawing/2014/main" id="{A3B9E39E-A569-402A-81D2-29C3EBF41E70}"/>
              </a:ext>
            </a:extLst>
          </p:cNvPr>
          <p:cNvSpPr>
            <a:spLocks noGrp="1"/>
          </p:cNvSpPr>
          <p:nvPr>
            <p:ph type="sldNum" sz="quarter" idx="12"/>
          </p:nvPr>
        </p:nvSpPr>
        <p:spPr/>
        <p:txBody>
          <a:bodyPr/>
          <a:lstStyle/>
          <a:p>
            <a:fld id="{677F7B41-FD57-4489-AAB8-D17CF179067D}" type="slidenum">
              <a:rPr lang="en-US" smtClean="0"/>
              <a:t>90</a:t>
            </a:fld>
            <a:endParaRPr lang="en-US"/>
          </a:p>
        </p:txBody>
      </p:sp>
      <p:pic>
        <p:nvPicPr>
          <p:cNvPr id="13" name="Content Placeholder 12">
            <a:extLst>
              <a:ext uri="{FF2B5EF4-FFF2-40B4-BE49-F238E27FC236}">
                <a16:creationId xmlns:a16="http://schemas.microsoft.com/office/drawing/2014/main" id="{A693FBDC-B023-4FE5-A2AC-EFC015E0BCF1}"/>
              </a:ext>
            </a:extLst>
          </p:cNvPr>
          <p:cNvPicPr>
            <a:picLocks noGrp="1" noChangeAspect="1"/>
          </p:cNvPicPr>
          <p:nvPr>
            <p:ph sz="half" idx="1"/>
          </p:nvPr>
        </p:nvPicPr>
        <p:blipFill>
          <a:blip r:embed="rId2"/>
          <a:stretch>
            <a:fillRect/>
          </a:stretch>
        </p:blipFill>
        <p:spPr>
          <a:xfrm>
            <a:off x="424132" y="1625143"/>
            <a:ext cx="3509513" cy="2739645"/>
          </a:xfrm>
          <a:prstGeom prst="rect">
            <a:avLst/>
          </a:prstGeom>
        </p:spPr>
      </p:pic>
      <p:pic>
        <p:nvPicPr>
          <p:cNvPr id="16" name="Content Placeholder 15">
            <a:extLst>
              <a:ext uri="{FF2B5EF4-FFF2-40B4-BE49-F238E27FC236}">
                <a16:creationId xmlns:a16="http://schemas.microsoft.com/office/drawing/2014/main" id="{5748AE61-19CB-462E-B770-78BAABA45F0D}"/>
              </a:ext>
            </a:extLst>
          </p:cNvPr>
          <p:cNvPicPr>
            <a:picLocks noGrp="1" noChangeAspect="1"/>
          </p:cNvPicPr>
          <p:nvPr>
            <p:ph sz="half" idx="2"/>
          </p:nvPr>
        </p:nvPicPr>
        <p:blipFill>
          <a:blip r:embed="rId3"/>
          <a:stretch>
            <a:fillRect/>
          </a:stretch>
        </p:blipFill>
        <p:spPr>
          <a:xfrm>
            <a:off x="4341244" y="1630138"/>
            <a:ext cx="3509513" cy="2739645"/>
          </a:xfrm>
          <a:prstGeom prst="rect">
            <a:avLst/>
          </a:prstGeom>
        </p:spPr>
      </p:pic>
      <p:pic>
        <p:nvPicPr>
          <p:cNvPr id="6" name="Content Placeholder 22">
            <a:extLst>
              <a:ext uri="{FF2B5EF4-FFF2-40B4-BE49-F238E27FC236}">
                <a16:creationId xmlns:a16="http://schemas.microsoft.com/office/drawing/2014/main" id="{BBB49631-E586-4A8B-9AC7-CE0E882C1712}"/>
              </a:ext>
            </a:extLst>
          </p:cNvPr>
          <p:cNvPicPr>
            <a:picLocks noChangeAspect="1"/>
          </p:cNvPicPr>
          <p:nvPr/>
        </p:nvPicPr>
        <p:blipFill>
          <a:blip r:embed="rId4"/>
          <a:stretch>
            <a:fillRect/>
          </a:stretch>
        </p:blipFill>
        <p:spPr>
          <a:xfrm>
            <a:off x="8258355" y="1623933"/>
            <a:ext cx="3509513" cy="2739645"/>
          </a:xfrm>
          <a:prstGeom prst="rect">
            <a:avLst/>
          </a:prstGeom>
        </p:spPr>
      </p:pic>
      <p:pic>
        <p:nvPicPr>
          <p:cNvPr id="7" name="Content Placeholder 14">
            <a:extLst>
              <a:ext uri="{FF2B5EF4-FFF2-40B4-BE49-F238E27FC236}">
                <a16:creationId xmlns:a16="http://schemas.microsoft.com/office/drawing/2014/main" id="{43438CF8-8505-4EF7-AE02-5B241F2F1DBC}"/>
              </a:ext>
            </a:extLst>
          </p:cNvPr>
          <p:cNvPicPr>
            <a:picLocks noChangeAspect="1"/>
          </p:cNvPicPr>
          <p:nvPr/>
        </p:nvPicPr>
        <p:blipFill>
          <a:blip r:embed="rId5"/>
          <a:stretch>
            <a:fillRect/>
          </a:stretch>
        </p:blipFill>
        <p:spPr>
          <a:xfrm>
            <a:off x="424132" y="3496043"/>
            <a:ext cx="3509513" cy="2739645"/>
          </a:xfrm>
          <a:prstGeom prst="rect">
            <a:avLst/>
          </a:prstGeom>
        </p:spPr>
      </p:pic>
      <p:pic>
        <p:nvPicPr>
          <p:cNvPr id="8" name="Content Placeholder 5">
            <a:extLst>
              <a:ext uri="{FF2B5EF4-FFF2-40B4-BE49-F238E27FC236}">
                <a16:creationId xmlns:a16="http://schemas.microsoft.com/office/drawing/2014/main" id="{9AB1B768-F404-4481-8E04-38AB7261E855}"/>
              </a:ext>
            </a:extLst>
          </p:cNvPr>
          <p:cNvPicPr>
            <a:picLocks noChangeAspect="1"/>
          </p:cNvPicPr>
          <p:nvPr/>
        </p:nvPicPr>
        <p:blipFill>
          <a:blip r:embed="rId6"/>
          <a:stretch>
            <a:fillRect/>
          </a:stretch>
        </p:blipFill>
        <p:spPr>
          <a:xfrm>
            <a:off x="8258355" y="3494832"/>
            <a:ext cx="3509513" cy="2739645"/>
          </a:xfrm>
          <a:prstGeom prst="rect">
            <a:avLst/>
          </a:prstGeom>
        </p:spPr>
      </p:pic>
      <p:pic>
        <p:nvPicPr>
          <p:cNvPr id="9" name="Content Placeholder 17">
            <a:extLst>
              <a:ext uri="{FF2B5EF4-FFF2-40B4-BE49-F238E27FC236}">
                <a16:creationId xmlns:a16="http://schemas.microsoft.com/office/drawing/2014/main" id="{E660B29F-0109-4B1D-91FC-EA5688ADF6CC}"/>
              </a:ext>
            </a:extLst>
          </p:cNvPr>
          <p:cNvPicPr>
            <a:picLocks noChangeAspect="1"/>
          </p:cNvPicPr>
          <p:nvPr/>
        </p:nvPicPr>
        <p:blipFill>
          <a:blip r:embed="rId7"/>
          <a:stretch>
            <a:fillRect/>
          </a:stretch>
        </p:blipFill>
        <p:spPr>
          <a:xfrm>
            <a:off x="4341243" y="3501037"/>
            <a:ext cx="3509514" cy="2739646"/>
          </a:xfrm>
          <a:prstGeom prst="rect">
            <a:avLst/>
          </a:prstGeom>
        </p:spPr>
      </p:pic>
      <p:sp>
        <p:nvSpPr>
          <p:cNvPr id="10" name="TextBox 9">
            <a:extLst>
              <a:ext uri="{FF2B5EF4-FFF2-40B4-BE49-F238E27FC236}">
                <a16:creationId xmlns:a16="http://schemas.microsoft.com/office/drawing/2014/main" id="{C6DCB851-4EF3-484A-B2A4-066E8E8884E8}"/>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32013737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2240-850C-4159-8ACE-4926C40661CF}"/>
              </a:ext>
            </a:extLst>
          </p:cNvPr>
          <p:cNvSpPr>
            <a:spLocks noGrp="1"/>
          </p:cNvSpPr>
          <p:nvPr>
            <p:ph type="title"/>
          </p:nvPr>
        </p:nvSpPr>
        <p:spPr>
          <a:xfrm>
            <a:off x="531765" y="561815"/>
            <a:ext cx="11029616" cy="1188720"/>
          </a:xfrm>
        </p:spPr>
        <p:txBody>
          <a:bodyPr/>
          <a:lstStyle/>
          <a:p>
            <a:r>
              <a:rPr lang="en-US" dirty="0"/>
              <a:t>Neutron Sources</a:t>
            </a:r>
          </a:p>
        </p:txBody>
      </p:sp>
      <p:sp>
        <p:nvSpPr>
          <p:cNvPr id="3" name="Content Placeholder 2">
            <a:extLst>
              <a:ext uri="{FF2B5EF4-FFF2-40B4-BE49-F238E27FC236}">
                <a16:creationId xmlns:a16="http://schemas.microsoft.com/office/drawing/2014/main" id="{E4A78E14-6F73-402F-97F0-1F2AD63540E5}"/>
              </a:ext>
            </a:extLst>
          </p:cNvPr>
          <p:cNvSpPr>
            <a:spLocks noGrp="1"/>
          </p:cNvSpPr>
          <p:nvPr>
            <p:ph idx="1"/>
          </p:nvPr>
        </p:nvSpPr>
        <p:spPr>
          <a:xfrm>
            <a:off x="665925" y="1701702"/>
            <a:ext cx="11029615" cy="2121831"/>
          </a:xfrm>
        </p:spPr>
        <p:txBody>
          <a:bodyPr>
            <a:normAutofit/>
          </a:bodyPr>
          <a:lstStyle/>
          <a:p>
            <a:r>
              <a:rPr lang="en-US" sz="2000" dirty="0"/>
              <a:t>The </a:t>
            </a:r>
            <a:r>
              <a:rPr lang="en-US" sz="2000" dirty="0" err="1"/>
              <a:t>NeutronDose</a:t>
            </a:r>
            <a:r>
              <a:rPr lang="en-US" sz="2000" dirty="0"/>
              <a:t> module provides dosimetry for six different source types:</a:t>
            </a:r>
          </a:p>
          <a:p>
            <a:pPr marL="324000" lvl="1" indent="0">
              <a:buNone/>
            </a:pPr>
            <a:r>
              <a:rPr lang="en-US" sz="1600" dirty="0"/>
              <a:t>	- spontaneous fission					- photoneutrons (</a:t>
            </a:r>
            <a:r>
              <a:rPr lang="en-US" sz="1600" dirty="0" err="1">
                <a:effectLst/>
                <a:latin typeface="Symbol" panose="05050102010706020507" pitchFamily="18" charset="2"/>
                <a:ea typeface="Calibri" panose="020F0502020204030204" pitchFamily="34" charset="0"/>
                <a:cs typeface="Arial" panose="020B0604020202020204" pitchFamily="34" charset="0"/>
              </a:rPr>
              <a:t>g</a:t>
            </a:r>
            <a:r>
              <a:rPr lang="en-US" sz="1600" dirty="0" err="1"/>
              <a:t>,n</a:t>
            </a:r>
            <a:r>
              <a:rPr lang="en-US" sz="1600" dirty="0"/>
              <a:t>)</a:t>
            </a:r>
          </a:p>
          <a:p>
            <a:pPr marL="324000" lvl="1" indent="0">
              <a:buNone/>
            </a:pPr>
            <a:r>
              <a:rPr lang="en-US" sz="1600" dirty="0"/>
              <a:t>	- neutron-induced fission				- monoenergetic neutrons</a:t>
            </a:r>
          </a:p>
          <a:p>
            <a:pPr marL="324000" lvl="1" indent="0">
              <a:buNone/>
            </a:pPr>
            <a:r>
              <a:rPr lang="en-US" sz="1600" dirty="0"/>
              <a:t>	- alpha-reaction neutrons (</a:t>
            </a:r>
            <a:r>
              <a:rPr lang="en-US" sz="1600" dirty="0" err="1">
                <a:effectLst/>
                <a:latin typeface="Symbol" panose="05050102010706020507" pitchFamily="18" charset="2"/>
                <a:ea typeface="Calibri" panose="020F0502020204030204" pitchFamily="34" charset="0"/>
                <a:cs typeface="Arial" panose="020B0604020202020204" pitchFamily="34" charset="0"/>
              </a:rPr>
              <a:t>a</a:t>
            </a:r>
            <a:r>
              <a:rPr lang="en-US" sz="1600" dirty="0" err="1"/>
              <a:t>,n</a:t>
            </a:r>
            <a:r>
              <a:rPr lang="en-US" sz="1600" dirty="0"/>
              <a:t>)			- user-uploaded custom energy distributions</a:t>
            </a:r>
          </a:p>
          <a:p>
            <a:pPr marL="324000" lvl="1" indent="0">
              <a:buNone/>
            </a:pPr>
            <a:endParaRPr lang="en-US" dirty="0"/>
          </a:p>
        </p:txBody>
      </p:sp>
      <p:sp>
        <p:nvSpPr>
          <p:cNvPr id="4" name="Slide Number Placeholder 3">
            <a:extLst>
              <a:ext uri="{FF2B5EF4-FFF2-40B4-BE49-F238E27FC236}">
                <a16:creationId xmlns:a16="http://schemas.microsoft.com/office/drawing/2014/main" id="{A4CF8413-4A47-4E12-A22F-0AB49BEA62FB}"/>
              </a:ext>
            </a:extLst>
          </p:cNvPr>
          <p:cNvSpPr>
            <a:spLocks noGrp="1"/>
          </p:cNvSpPr>
          <p:nvPr>
            <p:ph type="sldNum" sz="quarter" idx="12"/>
          </p:nvPr>
        </p:nvSpPr>
        <p:spPr/>
        <p:txBody>
          <a:bodyPr/>
          <a:lstStyle/>
          <a:p>
            <a:fld id="{677F7B41-FD57-4489-AAB8-D17CF179067D}" type="slidenum">
              <a:rPr lang="en-US" smtClean="0"/>
              <a:t>91</a:t>
            </a:fld>
            <a:endParaRPr lang="en-US"/>
          </a:p>
        </p:txBody>
      </p:sp>
      <p:pic>
        <p:nvPicPr>
          <p:cNvPr id="8" name="Picture 7">
            <a:extLst>
              <a:ext uri="{FF2B5EF4-FFF2-40B4-BE49-F238E27FC236}">
                <a16:creationId xmlns:a16="http://schemas.microsoft.com/office/drawing/2014/main" id="{C2A50A42-58E6-456B-8FF6-F82FC80A53C0}"/>
              </a:ext>
            </a:extLst>
          </p:cNvPr>
          <p:cNvPicPr>
            <a:picLocks noChangeAspect="1"/>
          </p:cNvPicPr>
          <p:nvPr/>
        </p:nvPicPr>
        <p:blipFill>
          <a:blip r:embed="rId2"/>
          <a:stretch>
            <a:fillRect/>
          </a:stretch>
        </p:blipFill>
        <p:spPr>
          <a:xfrm>
            <a:off x="3208779" y="3459938"/>
            <a:ext cx="5943905" cy="3327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B3E20E5A-10AE-44F9-B2A9-4CE60D65C046}"/>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18464921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2240-850C-4159-8ACE-4926C40661CF}"/>
              </a:ext>
            </a:extLst>
          </p:cNvPr>
          <p:cNvSpPr>
            <a:spLocks noGrp="1"/>
          </p:cNvSpPr>
          <p:nvPr>
            <p:ph type="title"/>
          </p:nvPr>
        </p:nvSpPr>
        <p:spPr>
          <a:xfrm>
            <a:off x="538826" y="252880"/>
            <a:ext cx="11029616" cy="1188720"/>
          </a:xfrm>
        </p:spPr>
        <p:txBody>
          <a:bodyPr/>
          <a:lstStyle/>
          <a:p>
            <a:r>
              <a:rPr lang="en-US" dirty="0"/>
              <a:t>Neutron Sources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A78E14-6F73-402F-97F0-1F2AD63540E5}"/>
                  </a:ext>
                </a:extLst>
              </p:cNvPr>
              <p:cNvSpPr>
                <a:spLocks noGrp="1"/>
              </p:cNvSpPr>
              <p:nvPr>
                <p:ph idx="1"/>
              </p:nvPr>
            </p:nvSpPr>
            <p:spPr>
              <a:xfrm>
                <a:off x="432322" y="1080333"/>
                <a:ext cx="11029615" cy="5221613"/>
              </a:xfrm>
            </p:spPr>
            <p:txBody>
              <a:bodyPr>
                <a:normAutofit/>
              </a:bodyPr>
              <a:lstStyle/>
              <a:p>
                <a:pPr marL="0" indent="0">
                  <a:buNone/>
                </a:pPr>
                <a:endParaRPr lang="en-US" dirty="0"/>
              </a:p>
              <a:p>
                <a:r>
                  <a:rPr lang="en-US" dirty="0"/>
                  <a:t>Both spontaneous fission and neutron-induced fission sources use the Watt fission spectrum equation:</a:t>
                </a:r>
              </a:p>
              <a:p>
                <a:endParaRPr lang="en-US" dirty="0"/>
              </a:p>
              <a:p>
                <a:endParaRPr lang="en-US" dirty="0"/>
              </a:p>
              <a:p>
                <a:r>
                  <a:rPr lang="en-US" dirty="0"/>
                  <a:t>The values </a:t>
                </a:r>
                <a:r>
                  <a:rPr lang="en-US" i="1" dirty="0"/>
                  <a:t>A</a:t>
                </a:r>
                <a:r>
                  <a:rPr lang="en-US" dirty="0"/>
                  <a:t> and </a:t>
                </a:r>
                <a:r>
                  <a:rPr lang="en-US" i="1" dirty="0"/>
                  <a:t>B</a:t>
                </a:r>
                <a:r>
                  <a:rPr lang="en-US" dirty="0"/>
                  <a:t> are taken from ICRP 107 for spontaneous fission sources, and from </a:t>
                </a:r>
                <a:r>
                  <a:rPr lang="en-US" dirty="0" err="1"/>
                  <a:t>Shultis</a:t>
                </a:r>
                <a:r>
                  <a:rPr lang="en-US" dirty="0"/>
                  <a:t> and </a:t>
                </a:r>
                <a:r>
                  <a:rPr lang="en-US" dirty="0" err="1"/>
                  <a:t>Faw</a:t>
                </a:r>
                <a:r>
                  <a:rPr lang="en-US" dirty="0"/>
                  <a:t> (2000) for neutron-induced fission as a function of incident neutron energy, </a:t>
                </a:r>
                <a:r>
                  <a:rPr lang="en-US" i="1" dirty="0"/>
                  <a:t>E</a:t>
                </a:r>
                <a:r>
                  <a:rPr lang="en-US" dirty="0"/>
                  <a:t>, up to a maximum of 10 MeV</a:t>
                </a:r>
              </a:p>
              <a:p>
                <a:r>
                  <a:rPr lang="en-US" dirty="0"/>
                  <a:t>The leading coefficients, </a:t>
                </a:r>
                <a:r>
                  <a:rPr lang="en-US" i="1" dirty="0"/>
                  <a:t>B</a:t>
                </a:r>
                <a:r>
                  <a:rPr lang="en-US" i="1" baseline="-25000" dirty="0"/>
                  <a:t>r</a:t>
                </a:r>
                <a:r>
                  <a:rPr lang="en-US" i="1" dirty="0"/>
                  <a:t> </a:t>
                </a:r>
                <a:r>
                  <a:rPr lang="en-US" dirty="0"/>
                  <a:t>and </a:t>
                </a:r>
                <a14:m>
                  <m:oMath xmlns:m="http://schemas.openxmlformats.org/officeDocument/2006/math">
                    <m:acc>
                      <m:accPr>
                        <m:chr m:val="̅"/>
                        <m:ctrlPr>
                          <a:rPr lang="en-US" i="1" smtClean="0">
                            <a:effectLst/>
                            <a:latin typeface="Cambria Math" panose="02040503050406030204" pitchFamily="18" charset="0"/>
                          </a:rPr>
                        </m:ctrlPr>
                      </m:accPr>
                      <m:e>
                        <m:r>
                          <a:rPr lang="en-US" sz="1800" i="1">
                            <a:effectLst/>
                            <a:latin typeface="Cambria Math" panose="02040503050406030204" pitchFamily="18" charset="0"/>
                            <a:ea typeface="Calibri" panose="020F0502020204030204" pitchFamily="34" charset="0"/>
                            <a:cs typeface="Arial" panose="020B0604020202020204" pitchFamily="34" charset="0"/>
                          </a:rPr>
                          <m:t>𝜈</m:t>
                        </m:r>
                      </m:e>
                    </m:acc>
                  </m:oMath>
                </a14:m>
                <a:r>
                  <a:rPr lang="en-US" dirty="0"/>
                  <a:t>, represent the branching ratio and average number of neutrons produced per fission for spontaneous fission events</a:t>
                </a:r>
              </a:p>
              <a:p>
                <a:r>
                  <a:rPr lang="en-US" dirty="0"/>
                  <a:t>Fissile or fissionable nuclides:</a:t>
                </a:r>
              </a:p>
              <a:p>
                <a:pPr lvl="1"/>
                <a:r>
                  <a:rPr lang="en-US" baseline="30000" dirty="0"/>
                  <a:t>233</a:t>
                </a:r>
                <a:r>
                  <a:rPr lang="en-US" dirty="0"/>
                  <a:t>U, </a:t>
                </a:r>
                <a:r>
                  <a:rPr lang="en-US" baseline="30000" dirty="0"/>
                  <a:t>235</a:t>
                </a:r>
                <a:r>
                  <a:rPr lang="en-US" dirty="0"/>
                  <a:t>U, </a:t>
                </a:r>
                <a:r>
                  <a:rPr lang="en-US" baseline="30000" dirty="0"/>
                  <a:t>238</a:t>
                </a:r>
                <a:r>
                  <a:rPr lang="en-US" dirty="0"/>
                  <a:t>U, </a:t>
                </a:r>
                <a:r>
                  <a:rPr lang="en-US" baseline="30000" dirty="0"/>
                  <a:t>239</a:t>
                </a:r>
                <a:r>
                  <a:rPr lang="en-US" dirty="0"/>
                  <a:t>Pu, </a:t>
                </a:r>
                <a:r>
                  <a:rPr lang="en-US" baseline="30000" dirty="0"/>
                  <a:t>232</a:t>
                </a:r>
                <a:r>
                  <a:rPr lang="en-US" dirty="0"/>
                  <a:t>Th</a:t>
                </a:r>
              </a:p>
              <a:p>
                <a:r>
                  <a:rPr lang="en-US" dirty="0"/>
                  <a:t>Spontaneous fission for nuclides of these elements:</a:t>
                </a:r>
              </a:p>
              <a:p>
                <a:pPr lvl="1"/>
                <a:r>
                  <a:rPr lang="en-US" dirty="0"/>
                  <a:t>U, Np, Pu, Am, Cm, Bk, Cf, Es, Fm</a:t>
                </a:r>
              </a:p>
              <a:p>
                <a:endParaRPr lang="en-US" dirty="0"/>
              </a:p>
            </p:txBody>
          </p:sp>
        </mc:Choice>
        <mc:Fallback xmlns="">
          <p:sp>
            <p:nvSpPr>
              <p:cNvPr id="3" name="Content Placeholder 2">
                <a:extLst>
                  <a:ext uri="{FF2B5EF4-FFF2-40B4-BE49-F238E27FC236}">
                    <a16:creationId xmlns:a16="http://schemas.microsoft.com/office/drawing/2014/main" id="{E4A78E14-6F73-402F-97F0-1F2AD63540E5}"/>
                  </a:ext>
                </a:extLst>
              </p:cNvPr>
              <p:cNvSpPr>
                <a:spLocks noGrp="1" noRot="1" noChangeAspect="1" noMove="1" noResize="1" noEditPoints="1" noAdjustHandles="1" noChangeArrowheads="1" noChangeShapeType="1" noTextEdit="1"/>
              </p:cNvSpPr>
              <p:nvPr>
                <p:ph idx="1"/>
              </p:nvPr>
            </p:nvSpPr>
            <p:spPr>
              <a:xfrm>
                <a:off x="432322" y="1080333"/>
                <a:ext cx="11029615" cy="5221613"/>
              </a:xfrm>
              <a:blipFill>
                <a:blip r:embed="rId2"/>
                <a:stretch>
                  <a:fillRect l="-1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4CF8413-4A47-4E12-A22F-0AB49BEA62FB}"/>
              </a:ext>
            </a:extLst>
          </p:cNvPr>
          <p:cNvSpPr>
            <a:spLocks noGrp="1"/>
          </p:cNvSpPr>
          <p:nvPr>
            <p:ph type="sldNum" sz="quarter" idx="12"/>
          </p:nvPr>
        </p:nvSpPr>
        <p:spPr/>
        <p:txBody>
          <a:bodyPr/>
          <a:lstStyle/>
          <a:p>
            <a:fld id="{677F7B41-FD57-4489-AAB8-D17CF179067D}" type="slidenum">
              <a:rPr lang="en-US" smtClean="0"/>
              <a:t>92</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40D83EF-93A0-407E-99E6-0BB261FE107C}"/>
                  </a:ext>
                </a:extLst>
              </p:cNvPr>
              <p:cNvSpPr txBox="1"/>
              <p:nvPr/>
            </p:nvSpPr>
            <p:spPr>
              <a:xfrm>
                <a:off x="2602862" y="2097478"/>
                <a:ext cx="6095410"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𝜒</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𝐸</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𝑟</m:t>
                          </m:r>
                        </m:sub>
                      </m:sSub>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𝜈</m:t>
                          </m:r>
                        </m:e>
                      </m:acc>
                      <m:func>
                        <m:funcPr>
                          <m:ctrlPr>
                            <a:rPr lang="en-US" i="1">
                              <a:latin typeface="Cambria Math" panose="02040503050406030204" pitchFamily="18" charset="0"/>
                            </a:rPr>
                          </m:ctrlPr>
                        </m:funcPr>
                        <m:fName>
                          <m:r>
                            <m:rPr>
                              <m:sty m:val="p"/>
                            </m:rPr>
                            <a:rPr lang="en-US" i="0">
                              <a:latin typeface="Cambria Math" panose="02040503050406030204" pitchFamily="18" charset="0"/>
                            </a:rPr>
                            <m:t>exp</m:t>
                          </m:r>
                        </m:fName>
                        <m:e>
                          <m:d>
                            <m:dPr>
                              <m:ctrlPr>
                                <a:rPr lang="en-US" i="1">
                                  <a:solidFill>
                                    <a:srgbClr val="836967"/>
                                  </a:solidFill>
                                  <a:latin typeface="Cambria Math" panose="02040503050406030204" pitchFamily="18" charset="0"/>
                                </a:rPr>
                              </m:ctrlPr>
                            </m:dPr>
                            <m:e>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𝐸</m:t>
                                  </m:r>
                                </m:num>
                                <m:den>
                                  <m:r>
                                    <a:rPr lang="en-US" i="1">
                                      <a:latin typeface="Cambria Math" panose="02040503050406030204" pitchFamily="18" charset="0"/>
                                    </a:rPr>
                                    <m:t>𝐴</m:t>
                                  </m:r>
                                </m:den>
                              </m:f>
                            </m:e>
                          </m:d>
                        </m:e>
                      </m:func>
                      <m:func>
                        <m:funcPr>
                          <m:ctrlPr>
                            <a:rPr lang="en-US" i="1">
                              <a:latin typeface="Cambria Math" panose="02040503050406030204" pitchFamily="18" charset="0"/>
                            </a:rPr>
                          </m:ctrlPr>
                        </m:funcPr>
                        <m:fName>
                          <m:r>
                            <m:rPr>
                              <m:sty m:val="p"/>
                            </m:rPr>
                            <a:rPr lang="en-US" i="0">
                              <a:latin typeface="Cambria Math" panose="02040503050406030204" pitchFamily="18" charset="0"/>
                            </a:rPr>
                            <m:t>sinh</m:t>
                          </m:r>
                        </m:fName>
                        <m:e>
                          <m:d>
                            <m:dPr>
                              <m:ctrlPr>
                                <a:rPr lang="en-US" i="1">
                                  <a:solidFill>
                                    <a:srgbClr val="836967"/>
                                  </a:solidFill>
                                  <a:latin typeface="Cambria Math" panose="02040503050406030204" pitchFamily="18" charset="0"/>
                                </a:rPr>
                              </m:ctrlPr>
                            </m:dPr>
                            <m:e>
                              <m:rad>
                                <m:radPr>
                                  <m:degHide m:val="on"/>
                                  <m:ctrlPr>
                                    <a:rPr lang="en-US" i="1">
                                      <a:solidFill>
                                        <a:srgbClr val="836967"/>
                                      </a:solidFill>
                                      <a:latin typeface="Cambria Math" panose="02040503050406030204" pitchFamily="18" charset="0"/>
                                    </a:rPr>
                                  </m:ctrlPr>
                                </m:radPr>
                                <m:deg/>
                                <m:e>
                                  <m:r>
                                    <a:rPr lang="en-US" i="1">
                                      <a:latin typeface="Cambria Math" panose="02040503050406030204" pitchFamily="18" charset="0"/>
                                    </a:rPr>
                                    <m:t>𝐵𝐸</m:t>
                                  </m:r>
                                </m:e>
                              </m:rad>
                            </m:e>
                          </m:d>
                        </m:e>
                      </m:func>
                      <m:r>
                        <a:rPr lang="en-US" i="0">
                          <a:latin typeface="Cambria Math" panose="02040503050406030204" pitchFamily="18" charset="0"/>
                        </a:rPr>
                        <m:t> </m:t>
                      </m:r>
                    </m:oMath>
                  </m:oMathPara>
                </a14:m>
                <a:endParaRPr lang="en-US" dirty="0"/>
              </a:p>
            </p:txBody>
          </p:sp>
        </mc:Choice>
        <mc:Fallback xmlns="">
          <p:sp>
            <p:nvSpPr>
              <p:cNvPr id="6" name="TextBox 5">
                <a:extLst>
                  <a:ext uri="{FF2B5EF4-FFF2-40B4-BE49-F238E27FC236}">
                    <a16:creationId xmlns:a16="http://schemas.microsoft.com/office/drawing/2014/main" id="{A40D83EF-93A0-407E-99E6-0BB261FE107C}"/>
                  </a:ext>
                </a:extLst>
              </p:cNvPr>
              <p:cNvSpPr txBox="1">
                <a:spLocks noRot="1" noChangeAspect="1" noMove="1" noResize="1" noEditPoints="1" noAdjustHandles="1" noChangeArrowheads="1" noChangeShapeType="1" noTextEdit="1"/>
              </p:cNvSpPr>
              <p:nvPr/>
            </p:nvSpPr>
            <p:spPr>
              <a:xfrm>
                <a:off x="2602862" y="2097478"/>
                <a:ext cx="6095410" cy="714683"/>
              </a:xfrm>
              <a:prstGeom prst="rect">
                <a:avLst/>
              </a:prstGeom>
              <a:blipFill>
                <a:blip r:embed="rId3"/>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14701198-FAA6-4370-8FFF-05059D65F8B1}"/>
              </a:ext>
            </a:extLst>
          </p:cNvPr>
          <p:cNvPicPr>
            <a:picLocks noChangeAspect="1"/>
          </p:cNvPicPr>
          <p:nvPr/>
        </p:nvPicPr>
        <p:blipFill>
          <a:blip r:embed="rId4"/>
          <a:stretch>
            <a:fillRect/>
          </a:stretch>
        </p:blipFill>
        <p:spPr>
          <a:xfrm>
            <a:off x="6053634" y="4045839"/>
            <a:ext cx="2615253"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8B4F1294-42FF-4E01-9863-3B9D7D145E76}"/>
              </a:ext>
            </a:extLst>
          </p:cNvPr>
          <p:cNvPicPr>
            <a:picLocks noChangeAspect="1"/>
          </p:cNvPicPr>
          <p:nvPr/>
        </p:nvPicPr>
        <p:blipFill>
          <a:blip r:embed="rId5"/>
          <a:stretch>
            <a:fillRect/>
          </a:stretch>
        </p:blipFill>
        <p:spPr>
          <a:xfrm>
            <a:off x="8948995" y="4045839"/>
            <a:ext cx="2619447"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F7603E9D-DA32-41CA-91CD-050D56E9C403}"/>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36530283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A6F3-4121-4137-83A7-89D463E299DA}"/>
              </a:ext>
            </a:extLst>
          </p:cNvPr>
          <p:cNvSpPr>
            <a:spLocks noGrp="1"/>
          </p:cNvSpPr>
          <p:nvPr>
            <p:ph type="title"/>
          </p:nvPr>
        </p:nvSpPr>
        <p:spPr/>
        <p:txBody>
          <a:bodyPr/>
          <a:lstStyle/>
          <a:p>
            <a:r>
              <a:rPr lang="en-US" dirty="0"/>
              <a:t>Neutron Sources</a:t>
            </a:r>
          </a:p>
        </p:txBody>
      </p:sp>
      <p:graphicFrame>
        <p:nvGraphicFramePr>
          <p:cNvPr id="7" name="Content Placeholder 6">
            <a:extLst>
              <a:ext uri="{FF2B5EF4-FFF2-40B4-BE49-F238E27FC236}">
                <a16:creationId xmlns:a16="http://schemas.microsoft.com/office/drawing/2014/main" id="{D0B351CD-8AC2-4A09-B5D6-FCE19265B04F}"/>
              </a:ext>
            </a:extLst>
          </p:cNvPr>
          <p:cNvGraphicFramePr>
            <a:graphicFrameLocks noGrp="1"/>
          </p:cNvGraphicFramePr>
          <p:nvPr>
            <p:ph idx="1"/>
          </p:nvPr>
        </p:nvGraphicFramePr>
        <p:xfrm>
          <a:off x="216538" y="2527600"/>
          <a:ext cx="5050971" cy="2397448"/>
        </p:xfrm>
        <a:graphic>
          <a:graphicData uri="http://schemas.openxmlformats.org/drawingml/2006/table">
            <a:tbl>
              <a:tblPr firstRow="1" firstCol="1" bandRow="1">
                <a:tableStyleId>{5C22544A-7EE6-4342-B048-85BDC9FD1C3A}</a:tableStyleId>
              </a:tblPr>
              <a:tblGrid>
                <a:gridCol w="1216388">
                  <a:extLst>
                    <a:ext uri="{9D8B030D-6E8A-4147-A177-3AD203B41FA5}">
                      <a16:colId xmlns:a16="http://schemas.microsoft.com/office/drawing/2014/main" val="2583112543"/>
                    </a:ext>
                  </a:extLst>
                </a:gridCol>
                <a:gridCol w="1279476">
                  <a:extLst>
                    <a:ext uri="{9D8B030D-6E8A-4147-A177-3AD203B41FA5}">
                      <a16:colId xmlns:a16="http://schemas.microsoft.com/office/drawing/2014/main" val="2853338978"/>
                    </a:ext>
                  </a:extLst>
                </a:gridCol>
                <a:gridCol w="1239469">
                  <a:extLst>
                    <a:ext uri="{9D8B030D-6E8A-4147-A177-3AD203B41FA5}">
                      <a16:colId xmlns:a16="http://schemas.microsoft.com/office/drawing/2014/main" val="3999963796"/>
                    </a:ext>
                  </a:extLst>
                </a:gridCol>
                <a:gridCol w="1315638">
                  <a:extLst>
                    <a:ext uri="{9D8B030D-6E8A-4147-A177-3AD203B41FA5}">
                      <a16:colId xmlns:a16="http://schemas.microsoft.com/office/drawing/2014/main" val="1245236156"/>
                    </a:ext>
                  </a:extLst>
                </a:gridCol>
              </a:tblGrid>
              <a:tr h="548926">
                <a:tc>
                  <a:txBody>
                    <a:bodyPr/>
                    <a:lstStyle/>
                    <a:p>
                      <a:pPr marL="0" marR="0">
                        <a:spcBef>
                          <a:spcPts val="0"/>
                        </a:spcBef>
                        <a:spcAft>
                          <a:spcPts val="0"/>
                        </a:spcAft>
                      </a:pPr>
                      <a:r>
                        <a:rPr lang="en-US" sz="1400">
                          <a:effectLst/>
                        </a:rPr>
                        <a:t> </a:t>
                      </a:r>
                    </a:p>
                    <a:p>
                      <a:pPr marL="0" marR="0">
                        <a:spcBef>
                          <a:spcPts val="0"/>
                        </a:spcBef>
                        <a:spcAft>
                          <a:spcPts val="0"/>
                        </a:spcAft>
                      </a:pPr>
                      <a:r>
                        <a:rPr lang="en-US" sz="1400">
                          <a:effectLst/>
                        </a:rPr>
                        <a:t>Source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 </a:t>
                      </a:r>
                    </a:p>
                    <a:p>
                      <a:pPr marL="0" marR="0">
                        <a:spcBef>
                          <a:spcPts val="0"/>
                        </a:spcBef>
                        <a:spcAft>
                          <a:spcPts val="0"/>
                        </a:spcAft>
                      </a:pPr>
                      <a:r>
                        <a:rPr lang="en-US" sz="1400">
                          <a:effectLst/>
                        </a:rPr>
                        <a:t>Reaction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rPr>
                        <a:t>Avg. Neutron Energy (MeV)</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Neutron yield per alpha</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6850539"/>
                  </a:ext>
                </a:extLst>
              </a:tr>
              <a:tr h="274463">
                <a:tc>
                  <a:txBody>
                    <a:bodyPr/>
                    <a:lstStyle/>
                    <a:p>
                      <a:pPr marL="0" marR="0">
                        <a:spcBef>
                          <a:spcPts val="0"/>
                        </a:spcBef>
                        <a:spcAft>
                          <a:spcPts val="0"/>
                        </a:spcAft>
                      </a:pPr>
                      <a:r>
                        <a:rPr lang="en-US" sz="1400">
                          <a:effectLst/>
                        </a:rPr>
                        <a:t>Am-241 / </a:t>
                      </a:r>
                      <a:r>
                        <a:rPr lang="en-US" sz="1400" baseline="30000">
                          <a:effectLst/>
                        </a:rPr>
                        <a:t>10</a:t>
                      </a:r>
                      <a:r>
                        <a:rPr lang="en-US" sz="1400">
                          <a:effectLst/>
                        </a:rPr>
                        <a:t>B</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10</a:t>
                      </a:r>
                      <a:r>
                        <a:rPr lang="en-US" sz="1400" dirty="0">
                          <a:effectLst/>
                        </a:rPr>
                        <a:t>B(</a:t>
                      </a:r>
                      <a:r>
                        <a:rPr lang="en-US" sz="1400" dirty="0" err="1">
                          <a:effectLst/>
                          <a:latin typeface="Symbol" panose="05050102010706020507" pitchFamily="18" charset="2"/>
                          <a:ea typeface="Calibri" panose="020F0502020204030204" pitchFamily="34" charset="0"/>
                          <a:cs typeface="Arial" panose="020B0604020202020204" pitchFamily="34" charset="0"/>
                        </a:rPr>
                        <a:t>a</a:t>
                      </a:r>
                      <a:r>
                        <a:rPr lang="en-US" sz="1400" dirty="0" err="1">
                          <a:effectLst/>
                        </a:rPr>
                        <a:t>,n</a:t>
                      </a:r>
                      <a:r>
                        <a:rPr lang="en-US" sz="1400" dirty="0">
                          <a:effectLst/>
                        </a:rPr>
                        <a:t>)</a:t>
                      </a:r>
                      <a:r>
                        <a:rPr lang="en-US" sz="1400" baseline="30000" dirty="0">
                          <a:effectLst/>
                        </a:rPr>
                        <a:t>13</a:t>
                      </a:r>
                      <a:r>
                        <a:rPr lang="en-US" sz="1400" dirty="0">
                          <a:effectLst/>
                        </a:rPr>
                        <a:t>N</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3.0</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1.39E-5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42244346"/>
                  </a:ext>
                </a:extLst>
              </a:tr>
              <a:tr h="375335">
                <a:tc>
                  <a:txBody>
                    <a:bodyPr/>
                    <a:lstStyle/>
                    <a:p>
                      <a:pPr marL="0" marR="0">
                        <a:spcBef>
                          <a:spcPts val="0"/>
                        </a:spcBef>
                        <a:spcAft>
                          <a:spcPts val="0"/>
                        </a:spcAft>
                      </a:pPr>
                      <a:r>
                        <a:rPr lang="en-US" sz="1400">
                          <a:effectLst/>
                        </a:rPr>
                        <a:t>Am-241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a</a:t>
                      </a:r>
                      <a:r>
                        <a:rPr lang="en-US" sz="1400" dirty="0" err="1">
                          <a:effectLst/>
                        </a:rPr>
                        <a:t>,n</a:t>
                      </a:r>
                      <a:r>
                        <a:rPr lang="en-US" sz="1400" dirty="0">
                          <a:effectLst/>
                        </a:rPr>
                        <a:t>)</a:t>
                      </a:r>
                      <a:r>
                        <a:rPr lang="en-US" sz="1400" baseline="30000" dirty="0">
                          <a:effectLst/>
                        </a:rPr>
                        <a:t>12</a:t>
                      </a:r>
                      <a:r>
                        <a:rPr lang="en-US" sz="1400" dirty="0">
                          <a:effectLst/>
                        </a:rPr>
                        <a:t>C</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4.4</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7.22E-5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23695998"/>
                  </a:ext>
                </a:extLst>
              </a:tr>
              <a:tr h="274463">
                <a:tc>
                  <a:txBody>
                    <a:bodyPr/>
                    <a:lstStyle/>
                    <a:p>
                      <a:pPr marL="0" marR="0">
                        <a:spcBef>
                          <a:spcPts val="0"/>
                        </a:spcBef>
                        <a:spcAft>
                          <a:spcPts val="0"/>
                        </a:spcAft>
                      </a:pPr>
                      <a:r>
                        <a:rPr lang="en-US" sz="1400">
                          <a:effectLst/>
                        </a:rPr>
                        <a:t>Am-241 / </a:t>
                      </a:r>
                      <a:r>
                        <a:rPr lang="en-US" sz="1400" baseline="30000">
                          <a:effectLst/>
                        </a:rPr>
                        <a:t>19</a:t>
                      </a:r>
                      <a:r>
                        <a:rPr lang="en-US" sz="1400">
                          <a:effectLst/>
                        </a:rPr>
                        <a:t>F</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19</a:t>
                      </a:r>
                      <a:r>
                        <a:rPr lang="en-US" sz="1400" dirty="0">
                          <a:effectLst/>
                        </a:rPr>
                        <a:t>F(</a:t>
                      </a:r>
                      <a:r>
                        <a:rPr lang="en-US" sz="1400" dirty="0" err="1">
                          <a:effectLst/>
                          <a:latin typeface="Symbol" panose="05050102010706020507" pitchFamily="18" charset="2"/>
                          <a:ea typeface="Calibri" panose="020F0502020204030204" pitchFamily="34" charset="0"/>
                          <a:cs typeface="Arial" panose="020B0604020202020204" pitchFamily="34" charset="0"/>
                        </a:rPr>
                        <a:t>a</a:t>
                      </a:r>
                      <a:r>
                        <a:rPr lang="en-US" sz="1400" dirty="0" err="1">
                          <a:effectLst/>
                        </a:rPr>
                        <a:t>,n</a:t>
                      </a:r>
                      <a:r>
                        <a:rPr lang="en-US" sz="1400" dirty="0">
                          <a:effectLst/>
                        </a:rPr>
                        <a:t>)</a:t>
                      </a:r>
                      <a:r>
                        <a:rPr lang="en-US" sz="1400" baseline="30000" dirty="0">
                          <a:effectLst/>
                        </a:rPr>
                        <a:t>22</a:t>
                      </a:r>
                      <a:r>
                        <a:rPr lang="en-US" sz="1400" dirty="0">
                          <a:effectLst/>
                        </a:rPr>
                        <a:t>Na</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4.17E-6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0732822"/>
                  </a:ext>
                </a:extLst>
              </a:tr>
              <a:tr h="375335">
                <a:tc>
                  <a:txBody>
                    <a:bodyPr/>
                    <a:lstStyle/>
                    <a:p>
                      <a:pPr marL="0" marR="0">
                        <a:spcBef>
                          <a:spcPts val="0"/>
                        </a:spcBef>
                        <a:spcAft>
                          <a:spcPts val="0"/>
                        </a:spcAft>
                      </a:pPr>
                      <a:r>
                        <a:rPr lang="en-US" sz="1400">
                          <a:effectLst/>
                        </a:rPr>
                        <a:t>Cm-242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a</a:t>
                      </a:r>
                      <a:r>
                        <a:rPr lang="en-US" sz="1400" dirty="0" err="1">
                          <a:effectLst/>
                        </a:rPr>
                        <a:t>,n</a:t>
                      </a:r>
                      <a:r>
                        <a:rPr lang="en-US" sz="1400" dirty="0">
                          <a:effectLst/>
                        </a:rPr>
                        <a:t>)</a:t>
                      </a:r>
                      <a:r>
                        <a:rPr lang="en-US" sz="1400" baseline="30000" dirty="0">
                          <a:effectLst/>
                        </a:rPr>
                        <a:t>12</a:t>
                      </a:r>
                      <a:r>
                        <a:rPr lang="en-US" sz="1400" dirty="0">
                          <a:effectLst/>
                        </a:rPr>
                        <a:t>C</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4.1</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9.17E-5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8670850"/>
                  </a:ext>
                </a:extLst>
              </a:tr>
              <a:tr h="274463">
                <a:tc>
                  <a:txBody>
                    <a:bodyPr/>
                    <a:lstStyle/>
                    <a:p>
                      <a:pPr marL="0" marR="0">
                        <a:spcBef>
                          <a:spcPts val="0"/>
                        </a:spcBef>
                        <a:spcAft>
                          <a:spcPts val="0"/>
                        </a:spcAft>
                      </a:pPr>
                      <a:r>
                        <a:rPr lang="en-US" sz="1400">
                          <a:effectLst/>
                        </a:rPr>
                        <a:t>Pu-239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a</a:t>
                      </a:r>
                      <a:r>
                        <a:rPr lang="en-US" sz="1400" dirty="0" err="1">
                          <a:effectLst/>
                        </a:rPr>
                        <a:t>,n</a:t>
                      </a:r>
                      <a:r>
                        <a:rPr lang="en-US" sz="1400" dirty="0">
                          <a:effectLst/>
                        </a:rPr>
                        <a:t>)</a:t>
                      </a:r>
                      <a:r>
                        <a:rPr lang="en-US" sz="1400" baseline="30000" dirty="0">
                          <a:effectLst/>
                        </a:rPr>
                        <a:t>12</a:t>
                      </a:r>
                      <a:r>
                        <a:rPr lang="en-US" sz="1400" dirty="0">
                          <a:effectLst/>
                        </a:rPr>
                        <a:t>C</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4.6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4.70E-5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7786439"/>
                  </a:ext>
                </a:extLst>
              </a:tr>
              <a:tr h="274463">
                <a:tc>
                  <a:txBody>
                    <a:bodyPr/>
                    <a:lstStyle/>
                    <a:p>
                      <a:pPr marL="0" marR="0">
                        <a:spcBef>
                          <a:spcPts val="0"/>
                        </a:spcBef>
                        <a:spcAft>
                          <a:spcPts val="0"/>
                        </a:spcAft>
                      </a:pPr>
                      <a:r>
                        <a:rPr lang="en-US" sz="1400">
                          <a:effectLst/>
                        </a:rPr>
                        <a:t>Pu-239 / </a:t>
                      </a:r>
                      <a:r>
                        <a:rPr lang="en-US" sz="1400" baseline="30000">
                          <a:effectLst/>
                        </a:rPr>
                        <a:t>13</a:t>
                      </a:r>
                      <a:r>
                        <a:rPr lang="en-US" sz="1400">
                          <a:effectLst/>
                        </a:rPr>
                        <a:t>C</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13</a:t>
                      </a:r>
                      <a:r>
                        <a:rPr lang="en-US" sz="1400" dirty="0">
                          <a:effectLst/>
                        </a:rPr>
                        <a:t>C(</a:t>
                      </a:r>
                      <a:r>
                        <a:rPr lang="en-US" sz="1400" dirty="0" err="1">
                          <a:effectLst/>
                          <a:latin typeface="Symbol" panose="05050102010706020507" pitchFamily="18" charset="2"/>
                          <a:ea typeface="Calibri" panose="020F0502020204030204" pitchFamily="34" charset="0"/>
                          <a:cs typeface="Arial" panose="020B0604020202020204" pitchFamily="34" charset="0"/>
                        </a:rPr>
                        <a:t>a</a:t>
                      </a:r>
                      <a:r>
                        <a:rPr lang="en-US" sz="1400" dirty="0" err="1">
                          <a:effectLst/>
                        </a:rPr>
                        <a:t>,n</a:t>
                      </a:r>
                      <a:r>
                        <a:rPr lang="en-US" sz="1400" dirty="0">
                          <a:effectLst/>
                        </a:rPr>
                        <a:t>)</a:t>
                      </a:r>
                      <a:r>
                        <a:rPr lang="en-US" sz="1400" baseline="30000" dirty="0">
                          <a:effectLst/>
                        </a:rPr>
                        <a:t>16</a:t>
                      </a:r>
                      <a:r>
                        <a:rPr lang="en-US" sz="1400" dirty="0">
                          <a:effectLst/>
                        </a:rPr>
                        <a:t>O</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4.2</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rPr>
                        <a:t>3.17E-6</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5096792"/>
                  </a:ext>
                </a:extLst>
              </a:tr>
            </a:tbl>
          </a:graphicData>
        </a:graphic>
      </p:graphicFrame>
      <p:sp>
        <p:nvSpPr>
          <p:cNvPr id="5" name="Footer Placeholder 4">
            <a:extLst>
              <a:ext uri="{FF2B5EF4-FFF2-40B4-BE49-F238E27FC236}">
                <a16:creationId xmlns:a16="http://schemas.microsoft.com/office/drawing/2014/main" id="{B79EC0D5-0B39-4D6A-87A3-9C96BE1FB959}"/>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7E04362B-8983-4DE6-9153-1FC722604C44}"/>
              </a:ext>
            </a:extLst>
          </p:cNvPr>
          <p:cNvSpPr>
            <a:spLocks noGrp="1"/>
          </p:cNvSpPr>
          <p:nvPr>
            <p:ph type="sldNum" sz="quarter" idx="12"/>
          </p:nvPr>
        </p:nvSpPr>
        <p:spPr/>
        <p:txBody>
          <a:bodyPr/>
          <a:lstStyle/>
          <a:p>
            <a:fld id="{3A98EE3D-8CD1-4C3F-BD1C-C98C9596463C}" type="slidenum">
              <a:rPr lang="en-US" smtClean="0"/>
              <a:t>93</a:t>
            </a:fld>
            <a:endParaRPr lang="en-US" dirty="0"/>
          </a:p>
        </p:txBody>
      </p:sp>
      <p:graphicFrame>
        <p:nvGraphicFramePr>
          <p:cNvPr id="8" name="Table 7">
            <a:extLst>
              <a:ext uri="{FF2B5EF4-FFF2-40B4-BE49-F238E27FC236}">
                <a16:creationId xmlns:a16="http://schemas.microsoft.com/office/drawing/2014/main" id="{E9BDF632-808A-40C8-9D4D-DB8BBA68434A}"/>
              </a:ext>
            </a:extLst>
          </p:cNvPr>
          <p:cNvGraphicFramePr>
            <a:graphicFrameLocks noGrp="1"/>
          </p:cNvGraphicFramePr>
          <p:nvPr>
            <p:extLst>
              <p:ext uri="{D42A27DB-BD31-4B8C-83A1-F6EECF244321}">
                <p14:modId xmlns:p14="http://schemas.microsoft.com/office/powerpoint/2010/main" val="3925743938"/>
              </p:ext>
            </p:extLst>
          </p:nvPr>
        </p:nvGraphicFramePr>
        <p:xfrm>
          <a:off x="5387546" y="1817849"/>
          <a:ext cx="6587916" cy="3627120"/>
        </p:xfrm>
        <a:graphic>
          <a:graphicData uri="http://schemas.openxmlformats.org/drawingml/2006/table">
            <a:tbl>
              <a:tblPr firstRow="1" firstCol="1" bandRow="1">
                <a:tableStyleId>{5C22544A-7EE6-4342-B048-85BDC9FD1C3A}</a:tableStyleId>
              </a:tblPr>
              <a:tblGrid>
                <a:gridCol w="1219425">
                  <a:extLst>
                    <a:ext uri="{9D8B030D-6E8A-4147-A177-3AD203B41FA5}">
                      <a16:colId xmlns:a16="http://schemas.microsoft.com/office/drawing/2014/main" val="3086643523"/>
                    </a:ext>
                  </a:extLst>
                </a:gridCol>
                <a:gridCol w="1087289">
                  <a:extLst>
                    <a:ext uri="{9D8B030D-6E8A-4147-A177-3AD203B41FA5}">
                      <a16:colId xmlns:a16="http://schemas.microsoft.com/office/drawing/2014/main" val="3302884083"/>
                    </a:ext>
                  </a:extLst>
                </a:gridCol>
                <a:gridCol w="2174580">
                  <a:extLst>
                    <a:ext uri="{9D8B030D-6E8A-4147-A177-3AD203B41FA5}">
                      <a16:colId xmlns:a16="http://schemas.microsoft.com/office/drawing/2014/main" val="429794448"/>
                    </a:ext>
                  </a:extLst>
                </a:gridCol>
                <a:gridCol w="1019333">
                  <a:extLst>
                    <a:ext uri="{9D8B030D-6E8A-4147-A177-3AD203B41FA5}">
                      <a16:colId xmlns:a16="http://schemas.microsoft.com/office/drawing/2014/main" val="2778806239"/>
                    </a:ext>
                  </a:extLst>
                </a:gridCol>
                <a:gridCol w="1087289">
                  <a:extLst>
                    <a:ext uri="{9D8B030D-6E8A-4147-A177-3AD203B41FA5}">
                      <a16:colId xmlns:a16="http://schemas.microsoft.com/office/drawing/2014/main" val="951134159"/>
                    </a:ext>
                  </a:extLst>
                </a:gridCol>
              </a:tblGrid>
              <a:tr h="0">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Source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 </a:t>
                      </a:r>
                    </a:p>
                    <a:p>
                      <a:pPr marL="0" marR="0">
                        <a:spcBef>
                          <a:spcPts val="0"/>
                        </a:spcBef>
                        <a:spcAft>
                          <a:spcPts val="0"/>
                        </a:spcAft>
                      </a:pPr>
                      <a:r>
                        <a:rPr lang="en-US" sz="1400">
                          <a:effectLst/>
                        </a:rPr>
                        <a:t>Reaction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endParaRPr>
                    </a:p>
                    <a:p>
                      <a:pPr marL="0" marR="0">
                        <a:spcBef>
                          <a:spcPts val="0"/>
                        </a:spcBef>
                        <a:spcAft>
                          <a:spcPts val="0"/>
                        </a:spcAft>
                      </a:pPr>
                      <a:r>
                        <a:rPr lang="en-US" sz="1400" dirty="0">
                          <a:effectLst/>
                        </a:rPr>
                        <a:t>Avg. Neutron Energy (MeV)</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Number of photons per decay</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Neutron yield per decay*</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7411596"/>
                  </a:ext>
                </a:extLst>
              </a:tr>
              <a:tr h="0">
                <a:tc>
                  <a:txBody>
                    <a:bodyPr/>
                    <a:lstStyle/>
                    <a:p>
                      <a:pPr marL="0" marR="0">
                        <a:spcBef>
                          <a:spcPts val="0"/>
                        </a:spcBef>
                        <a:spcAft>
                          <a:spcPts val="0"/>
                        </a:spcAft>
                      </a:pPr>
                      <a:r>
                        <a:rPr lang="en-US" sz="1400">
                          <a:effectLst/>
                        </a:rPr>
                        <a:t>As-76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0.108; 0.382</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0.010</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1.9E-6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83442736"/>
                  </a:ext>
                </a:extLst>
              </a:tr>
              <a:tr h="0">
                <a:tc>
                  <a:txBody>
                    <a:bodyPr/>
                    <a:lstStyle/>
                    <a:p>
                      <a:pPr marL="0" marR="0">
                        <a:spcBef>
                          <a:spcPts val="0"/>
                        </a:spcBef>
                        <a:spcAft>
                          <a:spcPts val="0"/>
                        </a:spcAft>
                      </a:pPr>
                      <a:r>
                        <a:rPr lang="en-US" sz="1400">
                          <a:effectLst/>
                        </a:rPr>
                        <a:t>Ga-72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0.173; 0.476; 0.733; 0.748</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0.0517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1.4E-6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25613220"/>
                  </a:ext>
                </a:extLst>
              </a:tr>
              <a:tr h="0">
                <a:tc>
                  <a:txBody>
                    <a:bodyPr/>
                    <a:lstStyle/>
                    <a:p>
                      <a:pPr marL="0" marR="0">
                        <a:spcBef>
                          <a:spcPts val="0"/>
                        </a:spcBef>
                        <a:spcAft>
                          <a:spcPts val="0"/>
                        </a:spcAft>
                      </a:pPr>
                      <a:r>
                        <a:rPr lang="en-US" sz="1400">
                          <a:effectLst/>
                        </a:rPr>
                        <a:t>Ga-72 / D</a:t>
                      </a:r>
                      <a:r>
                        <a:rPr lang="en-US" sz="1400" baseline="-25000">
                          <a:effectLst/>
                        </a:rPr>
                        <a:t>2</a:t>
                      </a:r>
                      <a:r>
                        <a:rPr lang="en-US" sz="1400">
                          <a:effectLst/>
                        </a:rPr>
                        <a:t>O</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2</a:t>
                      </a:r>
                      <a:r>
                        <a:rPr lang="en-US" sz="1400" dirty="0">
                          <a:effectLst/>
                        </a:rPr>
                        <a:t>H(</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1</a:t>
                      </a:r>
                      <a:r>
                        <a:rPr lang="en-US" sz="1400" dirty="0">
                          <a:effectLst/>
                        </a:rPr>
                        <a:t>H</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0.131; 0.139</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0.205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1.6E-6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4503922"/>
                  </a:ext>
                </a:extLst>
              </a:tr>
              <a:tr h="0">
                <a:tc>
                  <a:txBody>
                    <a:bodyPr/>
                    <a:lstStyle/>
                    <a:p>
                      <a:pPr marL="0" marR="0">
                        <a:spcBef>
                          <a:spcPts val="0"/>
                        </a:spcBef>
                        <a:spcAft>
                          <a:spcPts val="0"/>
                        </a:spcAft>
                      </a:pPr>
                      <a:r>
                        <a:rPr lang="en-US" sz="1400">
                          <a:effectLst/>
                        </a:rPr>
                        <a:t>In-116m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0.396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0.154</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2.2E-7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64866831"/>
                  </a:ext>
                </a:extLst>
              </a:tr>
              <a:tr h="0">
                <a:tc>
                  <a:txBody>
                    <a:bodyPr/>
                    <a:lstStyle/>
                    <a:p>
                      <a:pPr marL="0" marR="0">
                        <a:spcBef>
                          <a:spcPts val="0"/>
                        </a:spcBef>
                        <a:spcAft>
                          <a:spcPts val="0"/>
                        </a:spcAft>
                      </a:pPr>
                      <a:r>
                        <a:rPr lang="en-US" sz="1400">
                          <a:effectLst/>
                        </a:rPr>
                        <a:t>La-140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0.761</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0.034</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8.0E-8</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192292"/>
                  </a:ext>
                </a:extLst>
              </a:tr>
              <a:tr h="0">
                <a:tc>
                  <a:txBody>
                    <a:bodyPr/>
                    <a:lstStyle/>
                    <a:p>
                      <a:pPr marL="0" marR="0">
                        <a:spcBef>
                          <a:spcPts val="0"/>
                        </a:spcBef>
                        <a:spcAft>
                          <a:spcPts val="0"/>
                        </a:spcAft>
                      </a:pPr>
                      <a:r>
                        <a:rPr lang="en-US" sz="1400">
                          <a:effectLst/>
                        </a:rPr>
                        <a:t>La-140 / D</a:t>
                      </a:r>
                      <a:r>
                        <a:rPr lang="en-US" sz="1400" baseline="-25000">
                          <a:effectLst/>
                        </a:rPr>
                        <a:t>2</a:t>
                      </a:r>
                      <a:r>
                        <a:rPr lang="en-US" sz="1400">
                          <a:effectLst/>
                        </a:rPr>
                        <a:t>O</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2</a:t>
                      </a:r>
                      <a:r>
                        <a:rPr lang="en-US" sz="1400" dirty="0">
                          <a:effectLst/>
                        </a:rPr>
                        <a:t>H(</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1</a:t>
                      </a:r>
                      <a:r>
                        <a:rPr lang="en-US" sz="1400" dirty="0">
                          <a:effectLst/>
                        </a:rPr>
                        <a:t>H</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0.146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0.034</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2.0E-7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1225678"/>
                  </a:ext>
                </a:extLst>
              </a:tr>
              <a:tr h="0">
                <a:tc>
                  <a:txBody>
                    <a:bodyPr/>
                    <a:lstStyle/>
                    <a:p>
                      <a:pPr marL="0" marR="0">
                        <a:spcBef>
                          <a:spcPts val="0"/>
                        </a:spcBef>
                        <a:spcAft>
                          <a:spcPts val="0"/>
                        </a:spcAft>
                      </a:pPr>
                      <a:r>
                        <a:rPr lang="en-US" sz="1400">
                          <a:effectLst/>
                        </a:rPr>
                        <a:t>Mn-56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0.128; 0.397; 0.761</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0.425</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7.8E-7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49502084"/>
                  </a:ext>
                </a:extLst>
              </a:tr>
              <a:tr h="0">
                <a:tc>
                  <a:txBody>
                    <a:bodyPr/>
                    <a:lstStyle/>
                    <a:p>
                      <a:pPr marL="0" marR="0">
                        <a:spcBef>
                          <a:spcPts val="0"/>
                        </a:spcBef>
                        <a:spcAft>
                          <a:spcPts val="0"/>
                        </a:spcAft>
                      </a:pPr>
                      <a:r>
                        <a:rPr lang="en-US" sz="1400">
                          <a:effectLst/>
                        </a:rPr>
                        <a:t>Mn-56 / D</a:t>
                      </a:r>
                      <a:r>
                        <a:rPr lang="en-US" sz="1400" baseline="-25000">
                          <a:effectLst/>
                        </a:rPr>
                        <a:t>2</a:t>
                      </a:r>
                      <a:r>
                        <a:rPr lang="en-US" sz="1400">
                          <a:effectLst/>
                        </a:rPr>
                        <a:t>O</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2</a:t>
                      </a:r>
                      <a:r>
                        <a:rPr lang="en-US" sz="1400" dirty="0">
                          <a:effectLst/>
                        </a:rPr>
                        <a:t>H(</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1</a:t>
                      </a:r>
                      <a:r>
                        <a:rPr lang="en-US" sz="1400" dirty="0">
                          <a:effectLst/>
                        </a:rPr>
                        <a:t>H</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0.146; 0.214</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0.017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8.0E-8</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84756830"/>
                  </a:ext>
                </a:extLst>
              </a:tr>
              <a:tr h="0">
                <a:tc>
                  <a:txBody>
                    <a:bodyPr/>
                    <a:lstStyle/>
                    <a:p>
                      <a:pPr marL="0" marR="0">
                        <a:spcBef>
                          <a:spcPts val="0"/>
                        </a:spcBef>
                        <a:spcAft>
                          <a:spcPts val="0"/>
                        </a:spcAft>
                      </a:pPr>
                      <a:r>
                        <a:rPr lang="en-US" sz="1400">
                          <a:effectLst/>
                        </a:rPr>
                        <a:t>Na-24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0.967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1.0</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3.5E-6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03242384"/>
                  </a:ext>
                </a:extLst>
              </a:tr>
              <a:tr h="0">
                <a:tc>
                  <a:txBody>
                    <a:bodyPr/>
                    <a:lstStyle/>
                    <a:p>
                      <a:pPr marL="0" marR="0">
                        <a:spcBef>
                          <a:spcPts val="0"/>
                        </a:spcBef>
                        <a:spcAft>
                          <a:spcPts val="0"/>
                        </a:spcAft>
                      </a:pPr>
                      <a:r>
                        <a:rPr lang="en-US" sz="1400">
                          <a:effectLst/>
                        </a:rPr>
                        <a:t>Na-24 / D</a:t>
                      </a:r>
                      <a:r>
                        <a:rPr lang="en-US" sz="1400" baseline="-25000">
                          <a:effectLst/>
                        </a:rPr>
                        <a:t>2</a:t>
                      </a:r>
                      <a:r>
                        <a:rPr lang="en-US" sz="1400">
                          <a:effectLst/>
                        </a:rPr>
                        <a:t>O</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2</a:t>
                      </a:r>
                      <a:r>
                        <a:rPr lang="en-US" sz="1400" dirty="0">
                          <a:effectLst/>
                        </a:rPr>
                        <a:t>H(</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1</a:t>
                      </a:r>
                      <a:r>
                        <a:rPr lang="en-US" sz="1400" dirty="0">
                          <a:effectLst/>
                        </a:rPr>
                        <a:t>H</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0.262</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1.0</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7.3E-6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60427083"/>
                  </a:ext>
                </a:extLst>
              </a:tr>
              <a:tr h="0">
                <a:tc>
                  <a:txBody>
                    <a:bodyPr/>
                    <a:lstStyle/>
                    <a:p>
                      <a:pPr marL="0" marR="0">
                        <a:spcBef>
                          <a:spcPts val="0"/>
                        </a:spcBef>
                        <a:spcAft>
                          <a:spcPts val="0"/>
                        </a:spcAft>
                      </a:pPr>
                      <a:r>
                        <a:rPr lang="en-US" sz="1400">
                          <a:effectLst/>
                        </a:rPr>
                        <a:t>Sb-124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0.022; 0.378</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0.547</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5.1E-6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38021772"/>
                  </a:ext>
                </a:extLst>
              </a:tr>
              <a:tr h="0">
                <a:tc>
                  <a:txBody>
                    <a:bodyPr/>
                    <a:lstStyle/>
                    <a:p>
                      <a:pPr marL="0" marR="0">
                        <a:spcBef>
                          <a:spcPts val="0"/>
                        </a:spcBef>
                        <a:spcAft>
                          <a:spcPts val="0"/>
                        </a:spcAft>
                      </a:pPr>
                      <a:r>
                        <a:rPr lang="en-US" sz="1400">
                          <a:effectLst/>
                        </a:rPr>
                        <a:t>Y-88 / </a:t>
                      </a:r>
                      <a:r>
                        <a:rPr lang="en-US" sz="1400" baseline="30000">
                          <a:effectLst/>
                        </a:rPr>
                        <a:t>9</a:t>
                      </a:r>
                      <a:r>
                        <a:rPr lang="en-US" sz="1400">
                          <a:effectLst/>
                        </a:rPr>
                        <a:t>Be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9</a:t>
                      </a:r>
                      <a:r>
                        <a:rPr lang="en-US" sz="1400" dirty="0">
                          <a:effectLst/>
                        </a:rPr>
                        <a:t>Be(</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8</a:t>
                      </a:r>
                      <a:r>
                        <a:rPr lang="en-US" sz="1400" dirty="0">
                          <a:effectLst/>
                        </a:rPr>
                        <a:t>Be</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0.151; 0.949</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0.999</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2.7E-6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12778273"/>
                  </a:ext>
                </a:extLst>
              </a:tr>
              <a:tr h="0">
                <a:tc>
                  <a:txBody>
                    <a:bodyPr/>
                    <a:lstStyle/>
                    <a:p>
                      <a:pPr marL="0" marR="0">
                        <a:spcBef>
                          <a:spcPts val="0"/>
                        </a:spcBef>
                        <a:spcAft>
                          <a:spcPts val="0"/>
                        </a:spcAft>
                      </a:pPr>
                      <a:r>
                        <a:rPr lang="en-US" sz="1400">
                          <a:effectLst/>
                        </a:rPr>
                        <a:t>Y-88 / D</a:t>
                      </a:r>
                      <a:r>
                        <a:rPr lang="en-US" sz="1400" baseline="-25000">
                          <a:effectLst/>
                        </a:rPr>
                        <a:t>2</a:t>
                      </a:r>
                      <a:r>
                        <a:rPr lang="en-US" sz="1400">
                          <a:effectLst/>
                        </a:rPr>
                        <a:t>O</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baseline="30000" dirty="0">
                          <a:effectLst/>
                        </a:rPr>
                        <a:t>2</a:t>
                      </a:r>
                      <a:r>
                        <a:rPr lang="en-US" sz="1400" dirty="0">
                          <a:effectLst/>
                        </a:rPr>
                        <a:t>H(</a:t>
                      </a:r>
                      <a:r>
                        <a:rPr lang="en-US" sz="1400" dirty="0" err="1">
                          <a:effectLst/>
                          <a:latin typeface="Symbol" panose="05050102010706020507" pitchFamily="18" charset="2"/>
                          <a:ea typeface="Calibri" panose="020F0502020204030204" pitchFamily="34" charset="0"/>
                          <a:cs typeface="Arial" panose="020B0604020202020204" pitchFamily="34" charset="0"/>
                        </a:rPr>
                        <a:t>g</a:t>
                      </a:r>
                      <a:r>
                        <a:rPr lang="en-US" sz="1400" dirty="0" err="1">
                          <a:effectLst/>
                        </a:rPr>
                        <a:t>,n</a:t>
                      </a:r>
                      <a:r>
                        <a:rPr lang="en-US" sz="1400" dirty="0">
                          <a:effectLst/>
                        </a:rPr>
                        <a:t>)</a:t>
                      </a:r>
                      <a:r>
                        <a:rPr lang="en-US" sz="1400" baseline="30000" dirty="0">
                          <a:effectLst/>
                        </a:rPr>
                        <a:t>1</a:t>
                      </a:r>
                      <a:r>
                        <a:rPr lang="en-US" sz="1400" dirty="0">
                          <a:effectLst/>
                        </a:rPr>
                        <a:t>H</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0.252</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rPr>
                        <a:t>0.006</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rPr>
                        <a:t>8.0E-8</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5182227"/>
                  </a:ext>
                </a:extLst>
              </a:tr>
            </a:tbl>
          </a:graphicData>
        </a:graphic>
      </p:graphicFrame>
      <p:sp>
        <p:nvSpPr>
          <p:cNvPr id="10" name="TextBox 9">
            <a:extLst>
              <a:ext uri="{FF2B5EF4-FFF2-40B4-BE49-F238E27FC236}">
                <a16:creationId xmlns:a16="http://schemas.microsoft.com/office/drawing/2014/main" id="{BCA4E910-3E65-4309-B590-58B9D22C06EF}"/>
              </a:ext>
            </a:extLst>
          </p:cNvPr>
          <p:cNvSpPr txBox="1"/>
          <p:nvPr/>
        </p:nvSpPr>
        <p:spPr>
          <a:xfrm>
            <a:off x="115166" y="2265990"/>
            <a:ext cx="5272380" cy="276999"/>
          </a:xfrm>
          <a:prstGeom prst="rect">
            <a:avLst/>
          </a:prstGeom>
          <a:noFill/>
        </p:spPr>
        <p:txBody>
          <a:bodyPr wrap="square" rtlCol="0">
            <a:spAutoFit/>
          </a:bodyPr>
          <a:lstStyle/>
          <a:p>
            <a:r>
              <a:rPr lang="en-US" sz="1200" b="1"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Characteristics of Alpha Reaction Sources Provided in V+ (Lorch 1973)</a:t>
            </a:r>
          </a:p>
        </p:txBody>
      </p:sp>
      <p:sp>
        <p:nvSpPr>
          <p:cNvPr id="13" name="TextBox 12">
            <a:extLst>
              <a:ext uri="{FF2B5EF4-FFF2-40B4-BE49-F238E27FC236}">
                <a16:creationId xmlns:a16="http://schemas.microsoft.com/office/drawing/2014/main" id="{CAB6F1E6-39CC-4DD2-805F-ACA70267BB23}"/>
              </a:ext>
            </a:extLst>
          </p:cNvPr>
          <p:cNvSpPr txBox="1"/>
          <p:nvPr/>
        </p:nvSpPr>
        <p:spPr>
          <a:xfrm>
            <a:off x="5387546" y="5444969"/>
            <a:ext cx="6419204" cy="261610"/>
          </a:xfrm>
          <a:prstGeom prst="rect">
            <a:avLst/>
          </a:prstGeom>
          <a:noFill/>
        </p:spPr>
        <p:txBody>
          <a:bodyPr wrap="square" rtlCol="0">
            <a:spAutoFit/>
          </a:bodyPr>
          <a:lstStyle/>
          <a:p>
            <a:r>
              <a:rPr lang="en-US" sz="1100" dirty="0">
                <a:effectLst/>
                <a:latin typeface="Arial" panose="020B0604020202020204" pitchFamily="34" charset="0"/>
                <a:ea typeface="Calibri" panose="020F0502020204030204" pitchFamily="34" charset="0"/>
              </a:rPr>
              <a:t>*neutrons emitted from 1 g of Be or D</a:t>
            </a:r>
            <a:r>
              <a:rPr lang="en-US" sz="1100" baseline="-25000" dirty="0">
                <a:effectLst/>
                <a:latin typeface="Arial" panose="020B0604020202020204" pitchFamily="34" charset="0"/>
                <a:ea typeface="Calibri" panose="020F0502020204030204" pitchFamily="34" charset="0"/>
              </a:rPr>
              <a:t>2</a:t>
            </a:r>
            <a:r>
              <a:rPr lang="en-US" sz="1100" dirty="0">
                <a:effectLst/>
                <a:latin typeface="Arial" panose="020B0604020202020204" pitchFamily="34" charset="0"/>
                <a:ea typeface="Calibri" panose="020F0502020204030204" pitchFamily="34" charset="0"/>
              </a:rPr>
              <a:t>O placed 1-cm away</a:t>
            </a:r>
          </a:p>
        </p:txBody>
      </p:sp>
      <p:sp>
        <p:nvSpPr>
          <p:cNvPr id="11" name="TextBox 10">
            <a:extLst>
              <a:ext uri="{FF2B5EF4-FFF2-40B4-BE49-F238E27FC236}">
                <a16:creationId xmlns:a16="http://schemas.microsoft.com/office/drawing/2014/main" id="{F6FD5EEF-A08B-4771-8B99-A586F898B590}"/>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
        <p:nvSpPr>
          <p:cNvPr id="12" name="TextBox 11">
            <a:extLst>
              <a:ext uri="{FF2B5EF4-FFF2-40B4-BE49-F238E27FC236}">
                <a16:creationId xmlns:a16="http://schemas.microsoft.com/office/drawing/2014/main" id="{2BECD8D1-682A-4D39-9328-7C90E97D494E}"/>
              </a:ext>
            </a:extLst>
          </p:cNvPr>
          <p:cNvSpPr txBox="1"/>
          <p:nvPr/>
        </p:nvSpPr>
        <p:spPr>
          <a:xfrm>
            <a:off x="5373931" y="1533403"/>
            <a:ext cx="6419204" cy="276999"/>
          </a:xfrm>
          <a:prstGeom prst="rect">
            <a:avLst/>
          </a:prstGeom>
          <a:noFill/>
        </p:spPr>
        <p:txBody>
          <a:bodyPr wrap="square" rtlCol="0">
            <a:spAutoFit/>
          </a:bodyPr>
          <a:lstStyle/>
          <a:p>
            <a:r>
              <a:rPr lang="en-US" sz="1200" b="1" dirty="0">
                <a:effectLst/>
                <a:latin typeface="Arial" panose="020B0604020202020204" pitchFamily="34" charset="0"/>
                <a:ea typeface="Calibri" panose="020F0502020204030204" pitchFamily="34" charset="0"/>
              </a:rPr>
              <a:t>Characteristics of Photoneutron Sources Provided in V+ (</a:t>
            </a:r>
            <a:r>
              <a:rPr lang="en-US" sz="1200" b="1" dirty="0" err="1">
                <a:effectLst/>
                <a:latin typeface="Arial" panose="020B0604020202020204" pitchFamily="34" charset="0"/>
                <a:ea typeface="Calibri" panose="020F0502020204030204" pitchFamily="34" charset="0"/>
              </a:rPr>
              <a:t>Shultis</a:t>
            </a:r>
            <a:r>
              <a:rPr lang="en-US" sz="1200" b="1" dirty="0">
                <a:effectLst/>
                <a:latin typeface="Arial" panose="020B0604020202020204" pitchFamily="34" charset="0"/>
                <a:ea typeface="Calibri" panose="020F0502020204030204" pitchFamily="34" charset="0"/>
              </a:rPr>
              <a:t> &amp; </a:t>
            </a:r>
            <a:r>
              <a:rPr lang="en-US" sz="1200" b="1" dirty="0" err="1">
                <a:effectLst/>
                <a:latin typeface="Arial" panose="020B0604020202020204" pitchFamily="34" charset="0"/>
                <a:ea typeface="Calibri" panose="020F0502020204030204" pitchFamily="34" charset="0"/>
              </a:rPr>
              <a:t>Faw</a:t>
            </a:r>
            <a:r>
              <a:rPr lang="en-US" sz="1200" b="1" dirty="0">
                <a:effectLst/>
                <a:latin typeface="Arial" panose="020B0604020202020204" pitchFamily="34" charset="0"/>
                <a:ea typeface="Calibri" panose="020F0502020204030204" pitchFamily="34" charset="0"/>
              </a:rPr>
              <a:t> 2000)</a:t>
            </a:r>
            <a:endParaRPr lang="en-US" sz="1200" b="1" dirty="0"/>
          </a:p>
        </p:txBody>
      </p:sp>
    </p:spTree>
    <p:extLst>
      <p:ext uri="{BB962C8B-B14F-4D97-AF65-F5344CB8AC3E}">
        <p14:creationId xmlns:p14="http://schemas.microsoft.com/office/powerpoint/2010/main" val="33699380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5967-E7DE-4382-9EFB-72C7FB34F19E}"/>
              </a:ext>
            </a:extLst>
          </p:cNvPr>
          <p:cNvSpPr>
            <a:spLocks noGrp="1"/>
          </p:cNvSpPr>
          <p:nvPr>
            <p:ph type="title"/>
          </p:nvPr>
        </p:nvSpPr>
        <p:spPr>
          <a:xfrm>
            <a:off x="581192" y="702156"/>
            <a:ext cx="11029616" cy="1026422"/>
          </a:xfrm>
        </p:spPr>
        <p:txBody>
          <a:bodyPr/>
          <a:lstStyle/>
          <a:p>
            <a:r>
              <a:rPr lang="en-US" dirty="0"/>
              <a:t>Capabilities and current limitations</a:t>
            </a:r>
          </a:p>
        </p:txBody>
      </p:sp>
      <p:sp>
        <p:nvSpPr>
          <p:cNvPr id="3" name="Content Placeholder 2">
            <a:extLst>
              <a:ext uri="{FF2B5EF4-FFF2-40B4-BE49-F238E27FC236}">
                <a16:creationId xmlns:a16="http://schemas.microsoft.com/office/drawing/2014/main" id="{24B51518-968F-49E0-9CB9-5E48EFAEFAC5}"/>
              </a:ext>
            </a:extLst>
          </p:cNvPr>
          <p:cNvSpPr>
            <a:spLocks noGrp="1"/>
          </p:cNvSpPr>
          <p:nvPr>
            <p:ph idx="1"/>
          </p:nvPr>
        </p:nvSpPr>
        <p:spPr>
          <a:xfrm>
            <a:off x="581193" y="1931406"/>
            <a:ext cx="5365491" cy="4309945"/>
          </a:xfrm>
        </p:spPr>
        <p:txBody>
          <a:bodyPr>
            <a:normAutofit lnSpcReduction="10000"/>
          </a:bodyPr>
          <a:lstStyle/>
          <a:p>
            <a:r>
              <a:rPr lang="en-US" dirty="0"/>
              <a:t>Neutron sources include</a:t>
            </a:r>
          </a:p>
          <a:p>
            <a:pPr lvl="1"/>
            <a:r>
              <a:rPr lang="en-US" sz="1300" dirty="0"/>
              <a:t>spontaneous fission</a:t>
            </a:r>
          </a:p>
          <a:p>
            <a:pPr lvl="1"/>
            <a:r>
              <a:rPr lang="en-US" sz="1300" dirty="0"/>
              <a:t>neutron-induced fission</a:t>
            </a:r>
          </a:p>
          <a:p>
            <a:pPr lvl="1"/>
            <a:r>
              <a:rPr lang="en-US" sz="1300" dirty="0"/>
              <a:t>alpha reaction neutrons (</a:t>
            </a:r>
            <a:r>
              <a:rPr lang="en-US" sz="1300" dirty="0" err="1">
                <a:effectLst/>
                <a:latin typeface="Symbol" panose="05050102010706020507" pitchFamily="18" charset="2"/>
                <a:ea typeface="Calibri" panose="020F0502020204030204" pitchFamily="34" charset="0"/>
                <a:cs typeface="Arial" panose="020B0604020202020204" pitchFamily="34" charset="0"/>
              </a:rPr>
              <a:t>a</a:t>
            </a:r>
            <a:r>
              <a:rPr lang="en-US" sz="1300" dirty="0" err="1"/>
              <a:t>,n</a:t>
            </a:r>
            <a:r>
              <a:rPr lang="en-US" sz="1300" dirty="0"/>
              <a:t>)</a:t>
            </a:r>
          </a:p>
          <a:p>
            <a:pPr lvl="1"/>
            <a:r>
              <a:rPr lang="en-US" sz="1300" dirty="0"/>
              <a:t>photoneutrons (</a:t>
            </a:r>
            <a:r>
              <a:rPr lang="en-US" sz="1300" dirty="0" err="1">
                <a:effectLst/>
                <a:latin typeface="Symbol" panose="05050102010706020507" pitchFamily="18" charset="2"/>
                <a:ea typeface="Calibri" panose="020F0502020204030204" pitchFamily="34" charset="0"/>
                <a:cs typeface="Arial" panose="020B0604020202020204" pitchFamily="34" charset="0"/>
              </a:rPr>
              <a:t>g</a:t>
            </a:r>
            <a:r>
              <a:rPr lang="en-US" sz="1300" dirty="0" err="1"/>
              <a:t>,n</a:t>
            </a:r>
            <a:r>
              <a:rPr lang="en-US" sz="1300" dirty="0"/>
              <a:t>)</a:t>
            </a:r>
          </a:p>
          <a:p>
            <a:pPr lvl="1"/>
            <a:r>
              <a:rPr lang="en-US" sz="1300" dirty="0"/>
              <a:t>a monoenergetic neutron</a:t>
            </a:r>
          </a:p>
          <a:p>
            <a:pPr lvl="1"/>
            <a:r>
              <a:rPr lang="en-US" sz="1300" dirty="0"/>
              <a:t>a user-uploaded custom energy distribution</a:t>
            </a:r>
          </a:p>
          <a:p>
            <a:r>
              <a:rPr lang="en-US" dirty="0"/>
              <a:t>User inputs depend on source selection</a:t>
            </a:r>
          </a:p>
          <a:p>
            <a:pPr lvl="1"/>
            <a:r>
              <a:rPr lang="en-US" sz="1300" dirty="0"/>
              <a:t>inputs are used to define an orthogonal beam at the skin layer</a:t>
            </a:r>
          </a:p>
          <a:p>
            <a:r>
              <a:rPr lang="en-US" dirty="0"/>
              <a:t>Source geometries not allowed; all assumed to be orthogonal beams</a:t>
            </a:r>
          </a:p>
          <a:p>
            <a:r>
              <a:rPr lang="en-US" dirty="0"/>
              <a:t>No shielding or source covers</a:t>
            </a:r>
          </a:p>
          <a:p>
            <a:r>
              <a:rPr lang="en-US" dirty="0"/>
              <a:t>On contact sources not permitted at this time!</a:t>
            </a:r>
          </a:p>
        </p:txBody>
      </p:sp>
      <p:sp>
        <p:nvSpPr>
          <p:cNvPr id="5" name="Footer Placeholder 4">
            <a:extLst>
              <a:ext uri="{FF2B5EF4-FFF2-40B4-BE49-F238E27FC236}">
                <a16:creationId xmlns:a16="http://schemas.microsoft.com/office/drawing/2014/main" id="{DD719E33-70ED-400B-B124-062975D169DD}"/>
              </a:ext>
            </a:extLst>
          </p:cNvPr>
          <p:cNvSpPr>
            <a:spLocks noGrp="1"/>
          </p:cNvSpPr>
          <p:nvPr>
            <p:ph type="ftr" sz="quarter" idx="11"/>
          </p:nvPr>
        </p:nvSpPr>
        <p:spPr/>
        <p:txBody>
          <a:bodyPr/>
          <a:lstStyle/>
          <a:p>
            <a:r>
              <a:rPr lang="en-US" dirty="0"/>
              <a:t>Renaissance code development, </a:t>
            </a:r>
            <a:r>
              <a:rPr lang="en-US" dirty="0" err="1"/>
              <a:t>llc</a:t>
            </a:r>
            <a:endParaRPr lang="en-US" dirty="0"/>
          </a:p>
        </p:txBody>
      </p:sp>
      <p:sp>
        <p:nvSpPr>
          <p:cNvPr id="6" name="Slide Number Placeholder 5">
            <a:extLst>
              <a:ext uri="{FF2B5EF4-FFF2-40B4-BE49-F238E27FC236}">
                <a16:creationId xmlns:a16="http://schemas.microsoft.com/office/drawing/2014/main" id="{71C95C7E-2E7B-498A-9AB9-6C0FF28B73A5}"/>
              </a:ext>
            </a:extLst>
          </p:cNvPr>
          <p:cNvSpPr>
            <a:spLocks noGrp="1"/>
          </p:cNvSpPr>
          <p:nvPr>
            <p:ph type="sldNum" sz="quarter" idx="12"/>
          </p:nvPr>
        </p:nvSpPr>
        <p:spPr>
          <a:xfrm>
            <a:off x="10967838" y="6241351"/>
            <a:ext cx="1052510" cy="365125"/>
          </a:xfrm>
        </p:spPr>
        <p:txBody>
          <a:bodyPr/>
          <a:lstStyle/>
          <a:p>
            <a:fld id="{3A98EE3D-8CD1-4C3F-BD1C-C98C9596463C}" type="slidenum">
              <a:rPr lang="en-US" smtClean="0"/>
              <a:t>94</a:t>
            </a:fld>
            <a:endParaRPr lang="en-US" dirty="0"/>
          </a:p>
        </p:txBody>
      </p:sp>
      <p:pic>
        <p:nvPicPr>
          <p:cNvPr id="13" name="Picture 12">
            <a:extLst>
              <a:ext uri="{FF2B5EF4-FFF2-40B4-BE49-F238E27FC236}">
                <a16:creationId xmlns:a16="http://schemas.microsoft.com/office/drawing/2014/main" id="{AFB20223-4833-437A-88E3-F15A78252C0C}"/>
              </a:ext>
            </a:extLst>
          </p:cNvPr>
          <p:cNvPicPr>
            <a:picLocks noChangeAspect="1"/>
          </p:cNvPicPr>
          <p:nvPr/>
        </p:nvPicPr>
        <p:blipFill>
          <a:blip r:embed="rId2"/>
          <a:stretch>
            <a:fillRect/>
          </a:stretch>
        </p:blipFill>
        <p:spPr>
          <a:xfrm>
            <a:off x="5971470" y="1911141"/>
            <a:ext cx="4996368" cy="4309945"/>
          </a:xfrm>
          <a:prstGeom prst="rect">
            <a:avLst/>
          </a:prstGeom>
        </p:spPr>
      </p:pic>
      <p:sp>
        <p:nvSpPr>
          <p:cNvPr id="7" name="TextBox 6">
            <a:extLst>
              <a:ext uri="{FF2B5EF4-FFF2-40B4-BE49-F238E27FC236}">
                <a16:creationId xmlns:a16="http://schemas.microsoft.com/office/drawing/2014/main" id="{91F261F3-DB2A-4D40-BD13-FFBEB9C539A6}"/>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35393628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4DF1-7B1F-4153-9FCB-424FE96515C3}"/>
              </a:ext>
            </a:extLst>
          </p:cNvPr>
          <p:cNvSpPr>
            <a:spLocks noGrp="1"/>
          </p:cNvSpPr>
          <p:nvPr>
            <p:ph type="title"/>
          </p:nvPr>
        </p:nvSpPr>
        <p:spPr/>
        <p:txBody>
          <a:bodyPr/>
          <a:lstStyle/>
          <a:p>
            <a:r>
              <a:rPr lang="en-US" dirty="0"/>
              <a:t>EXAMPLE 1:  exposure to a </a:t>
            </a:r>
            <a:r>
              <a:rPr lang="en-US" dirty="0" err="1"/>
              <a:t>P</a:t>
            </a:r>
            <a:r>
              <a:rPr lang="en-US" cap="none" dirty="0" err="1"/>
              <a:t>u</a:t>
            </a:r>
            <a:r>
              <a:rPr lang="en-US" dirty="0" err="1"/>
              <a:t>B</a:t>
            </a:r>
            <a:r>
              <a:rPr lang="en-US" cap="none" dirty="0" err="1"/>
              <a:t>e</a:t>
            </a:r>
            <a:r>
              <a:rPr lang="en-US" dirty="0"/>
              <a:t> source</a:t>
            </a:r>
          </a:p>
        </p:txBody>
      </p:sp>
      <p:sp>
        <p:nvSpPr>
          <p:cNvPr id="3" name="Content Placeholder 2">
            <a:extLst>
              <a:ext uri="{FF2B5EF4-FFF2-40B4-BE49-F238E27FC236}">
                <a16:creationId xmlns:a16="http://schemas.microsoft.com/office/drawing/2014/main" id="{3A07402A-5CBD-4D4D-9EFA-E9B9AB29F5A8}"/>
              </a:ext>
            </a:extLst>
          </p:cNvPr>
          <p:cNvSpPr>
            <a:spLocks noGrp="1"/>
          </p:cNvSpPr>
          <p:nvPr>
            <p:ph idx="1"/>
          </p:nvPr>
        </p:nvSpPr>
        <p:spPr>
          <a:xfrm>
            <a:off x="475277" y="1825269"/>
            <a:ext cx="5194709" cy="1798766"/>
          </a:xfrm>
        </p:spPr>
        <p:txBody>
          <a:bodyPr/>
          <a:lstStyle/>
          <a:p>
            <a:r>
              <a:rPr lang="en-US" dirty="0"/>
              <a:t>Assume (</a:t>
            </a:r>
            <a:r>
              <a:rPr lang="en-US" sz="1800" dirty="0" err="1">
                <a:effectLst/>
                <a:latin typeface="Symbol" panose="05050102010706020507" pitchFamily="18" charset="2"/>
                <a:ea typeface="Calibri" panose="020F0502020204030204" pitchFamily="34" charset="0"/>
                <a:cs typeface="Arial" panose="020B0604020202020204" pitchFamily="34" charset="0"/>
              </a:rPr>
              <a:t>a</a:t>
            </a:r>
            <a:r>
              <a:rPr lang="en-US" dirty="0" err="1"/>
              <a:t>,n</a:t>
            </a:r>
            <a:r>
              <a:rPr lang="en-US" dirty="0"/>
              <a:t>) reaction with Pu-239/Be-9 source </a:t>
            </a:r>
          </a:p>
          <a:p>
            <a:r>
              <a:rPr lang="en-US" dirty="0"/>
              <a:t>At a distance of 1 m and source strength of 1 Ci</a:t>
            </a:r>
          </a:p>
          <a:p>
            <a:r>
              <a:rPr lang="en-US" dirty="0"/>
              <a:t>Shallow dose at 7 mg/cm</a:t>
            </a:r>
            <a:r>
              <a:rPr lang="en-US" baseline="30000" dirty="0"/>
              <a:t>2</a:t>
            </a:r>
            <a:r>
              <a:rPr lang="en-US" dirty="0"/>
              <a:t> for a 1-hr exposure time</a:t>
            </a:r>
            <a:endParaRPr lang="en-US" baseline="30000" dirty="0"/>
          </a:p>
        </p:txBody>
      </p:sp>
      <p:sp>
        <p:nvSpPr>
          <p:cNvPr id="5" name="Footer Placeholder 4">
            <a:extLst>
              <a:ext uri="{FF2B5EF4-FFF2-40B4-BE49-F238E27FC236}">
                <a16:creationId xmlns:a16="http://schemas.microsoft.com/office/drawing/2014/main" id="{570E505E-A05A-4CB7-8C65-6691A7FD78D7}"/>
              </a:ext>
            </a:extLst>
          </p:cNvPr>
          <p:cNvSpPr>
            <a:spLocks noGrp="1"/>
          </p:cNvSpPr>
          <p:nvPr>
            <p:ph type="ftr" sz="quarter" idx="11"/>
          </p:nvPr>
        </p:nvSpPr>
        <p:spPr/>
        <p:txBody>
          <a:bodyPr/>
          <a:lstStyle/>
          <a:p>
            <a:r>
              <a:rPr lang="en-US"/>
              <a:t>Renaissance code development, llc</a:t>
            </a:r>
            <a:endParaRPr lang="en-US" dirty="0"/>
          </a:p>
        </p:txBody>
      </p:sp>
      <p:sp>
        <p:nvSpPr>
          <p:cNvPr id="6" name="Slide Number Placeholder 5">
            <a:extLst>
              <a:ext uri="{FF2B5EF4-FFF2-40B4-BE49-F238E27FC236}">
                <a16:creationId xmlns:a16="http://schemas.microsoft.com/office/drawing/2014/main" id="{C3817D8A-F473-4E05-9005-38D043F35597}"/>
              </a:ext>
            </a:extLst>
          </p:cNvPr>
          <p:cNvSpPr>
            <a:spLocks noGrp="1"/>
          </p:cNvSpPr>
          <p:nvPr>
            <p:ph type="sldNum" sz="quarter" idx="12"/>
          </p:nvPr>
        </p:nvSpPr>
        <p:spPr/>
        <p:txBody>
          <a:bodyPr/>
          <a:lstStyle/>
          <a:p>
            <a:fld id="{3A98EE3D-8CD1-4C3F-BD1C-C98C9596463C}" type="slidenum">
              <a:rPr lang="en-US" smtClean="0"/>
              <a:t>95</a:t>
            </a:fld>
            <a:endParaRPr lang="en-US" dirty="0"/>
          </a:p>
        </p:txBody>
      </p:sp>
      <p:pic>
        <p:nvPicPr>
          <p:cNvPr id="9" name="Picture 8">
            <a:extLst>
              <a:ext uri="{FF2B5EF4-FFF2-40B4-BE49-F238E27FC236}">
                <a16:creationId xmlns:a16="http://schemas.microsoft.com/office/drawing/2014/main" id="{B9774FFC-5A2F-4FF9-AD40-464B817D451E}"/>
              </a:ext>
            </a:extLst>
          </p:cNvPr>
          <p:cNvPicPr>
            <a:picLocks noChangeAspect="1"/>
          </p:cNvPicPr>
          <p:nvPr/>
        </p:nvPicPr>
        <p:blipFill>
          <a:blip r:embed="rId2"/>
          <a:stretch>
            <a:fillRect/>
          </a:stretch>
        </p:blipFill>
        <p:spPr>
          <a:xfrm>
            <a:off x="6398211" y="1890876"/>
            <a:ext cx="5212597" cy="4496467"/>
          </a:xfrm>
          <a:prstGeom prst="rect">
            <a:avLst/>
          </a:prstGeom>
        </p:spPr>
      </p:pic>
      <p:pic>
        <p:nvPicPr>
          <p:cNvPr id="13" name="Picture 12">
            <a:extLst>
              <a:ext uri="{FF2B5EF4-FFF2-40B4-BE49-F238E27FC236}">
                <a16:creationId xmlns:a16="http://schemas.microsoft.com/office/drawing/2014/main" id="{F0617C50-A362-4451-80AF-A41C137CFA24}"/>
              </a:ext>
            </a:extLst>
          </p:cNvPr>
          <p:cNvPicPr>
            <a:picLocks noChangeAspect="1"/>
          </p:cNvPicPr>
          <p:nvPr/>
        </p:nvPicPr>
        <p:blipFill>
          <a:blip r:embed="rId3"/>
          <a:stretch>
            <a:fillRect/>
          </a:stretch>
        </p:blipFill>
        <p:spPr>
          <a:xfrm>
            <a:off x="3486684" y="3499311"/>
            <a:ext cx="2728178" cy="2888032"/>
          </a:xfrm>
          <a:prstGeom prst="rect">
            <a:avLst/>
          </a:prstGeom>
        </p:spPr>
      </p:pic>
      <p:sp>
        <p:nvSpPr>
          <p:cNvPr id="14" name="TextBox 13">
            <a:extLst>
              <a:ext uri="{FF2B5EF4-FFF2-40B4-BE49-F238E27FC236}">
                <a16:creationId xmlns:a16="http://schemas.microsoft.com/office/drawing/2014/main" id="{0F2220C7-50F2-4D8A-8E90-23AA7DF8F73E}"/>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12895017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8C829-6623-4A7F-A10B-92E220C0B167}"/>
              </a:ext>
            </a:extLst>
          </p:cNvPr>
          <p:cNvSpPr>
            <a:spLocks noGrp="1"/>
          </p:cNvSpPr>
          <p:nvPr>
            <p:ph type="title"/>
          </p:nvPr>
        </p:nvSpPr>
        <p:spPr/>
        <p:txBody>
          <a:bodyPr/>
          <a:lstStyle/>
          <a:p>
            <a:r>
              <a:rPr lang="en-US" dirty="0"/>
              <a:t>Example 2:  exposure to a C</a:t>
            </a:r>
            <a:r>
              <a:rPr lang="en-US" cap="none" dirty="0"/>
              <a:t>f</a:t>
            </a:r>
            <a:r>
              <a:rPr lang="en-US" dirty="0"/>
              <a:t>-252 laboratory source</a:t>
            </a:r>
          </a:p>
        </p:txBody>
      </p:sp>
      <p:sp>
        <p:nvSpPr>
          <p:cNvPr id="3" name="Content Placeholder 2">
            <a:extLst>
              <a:ext uri="{FF2B5EF4-FFF2-40B4-BE49-F238E27FC236}">
                <a16:creationId xmlns:a16="http://schemas.microsoft.com/office/drawing/2014/main" id="{53A60CAA-82C6-4349-BD88-7F79E8FA630F}"/>
              </a:ext>
            </a:extLst>
          </p:cNvPr>
          <p:cNvSpPr>
            <a:spLocks noGrp="1"/>
          </p:cNvSpPr>
          <p:nvPr>
            <p:ph idx="1"/>
          </p:nvPr>
        </p:nvSpPr>
        <p:spPr>
          <a:xfrm>
            <a:off x="581193" y="2340864"/>
            <a:ext cx="5076124" cy="3634486"/>
          </a:xfrm>
        </p:spPr>
        <p:txBody>
          <a:bodyPr anchor="t">
            <a:normAutofit lnSpcReduction="10000"/>
          </a:bodyPr>
          <a:lstStyle/>
          <a:p>
            <a:r>
              <a:rPr lang="en-US" dirty="0"/>
              <a:t>A student is to conduct a laboratory experiment requiring an 80-minute exposure to Cf-252 at 5 meters</a:t>
            </a:r>
          </a:p>
          <a:p>
            <a:r>
              <a:rPr lang="en-US" dirty="0"/>
              <a:t>Cf-252 has …</a:t>
            </a:r>
          </a:p>
          <a:p>
            <a:pPr lvl="1"/>
            <a:r>
              <a:rPr lang="en-US" dirty="0"/>
              <a:t>an intrinsic specific activity of 19.86 </a:t>
            </a:r>
            <a:r>
              <a:rPr lang="en-US" dirty="0" err="1"/>
              <a:t>TBq</a:t>
            </a:r>
            <a:r>
              <a:rPr lang="en-US" dirty="0"/>
              <a:t>/g</a:t>
            </a:r>
          </a:p>
          <a:p>
            <a:pPr lvl="1"/>
            <a:r>
              <a:rPr lang="en-US" dirty="0"/>
              <a:t>fission neutron emissions from zero to 13 MeV, with a mean of 2.3 MeV and a most probable energy of 1 MeV</a:t>
            </a:r>
          </a:p>
          <a:p>
            <a:r>
              <a:rPr lang="en-US" dirty="0"/>
              <a:t>This source had a mass of 1 gram 500 days prior to the experiment</a:t>
            </a:r>
          </a:p>
          <a:p>
            <a:r>
              <a:rPr lang="en-US" dirty="0"/>
              <a:t>Its current activity is therefore 13,860 MBq</a:t>
            </a:r>
          </a:p>
          <a:p>
            <a:r>
              <a:rPr lang="en-US" dirty="0"/>
              <a:t>Calculate </a:t>
            </a:r>
            <a:r>
              <a:rPr lang="en-US" dirty="0" err="1"/>
              <a:t>SDE</a:t>
            </a:r>
            <a:r>
              <a:rPr lang="en-US" dirty="0"/>
              <a:t> and dose at depth of 10 cm</a:t>
            </a:r>
          </a:p>
        </p:txBody>
      </p:sp>
      <p:sp>
        <p:nvSpPr>
          <p:cNvPr id="4" name="Footer Placeholder 3">
            <a:extLst>
              <a:ext uri="{FF2B5EF4-FFF2-40B4-BE49-F238E27FC236}">
                <a16:creationId xmlns:a16="http://schemas.microsoft.com/office/drawing/2014/main" id="{D71DE44E-6EE7-4DFB-9C5A-C6489B31DF70}"/>
              </a:ext>
            </a:extLst>
          </p:cNvPr>
          <p:cNvSpPr>
            <a:spLocks noGrp="1"/>
          </p:cNvSpPr>
          <p:nvPr>
            <p:ph type="ftr" sz="quarter" idx="11"/>
          </p:nvPr>
        </p:nvSpPr>
        <p:spPr/>
        <p:txBody>
          <a:bodyPr/>
          <a:lstStyle/>
          <a:p>
            <a:r>
              <a:rPr lang="en-US"/>
              <a:t>Renaissance code development, llc</a:t>
            </a:r>
            <a:endParaRPr lang="en-US" dirty="0"/>
          </a:p>
        </p:txBody>
      </p:sp>
      <p:sp>
        <p:nvSpPr>
          <p:cNvPr id="5" name="Slide Number Placeholder 4">
            <a:extLst>
              <a:ext uri="{FF2B5EF4-FFF2-40B4-BE49-F238E27FC236}">
                <a16:creationId xmlns:a16="http://schemas.microsoft.com/office/drawing/2014/main" id="{35C6FE9A-55F0-4A8F-BC5C-DFE854A8F94B}"/>
              </a:ext>
            </a:extLst>
          </p:cNvPr>
          <p:cNvSpPr>
            <a:spLocks noGrp="1"/>
          </p:cNvSpPr>
          <p:nvPr>
            <p:ph type="sldNum" sz="quarter" idx="12"/>
          </p:nvPr>
        </p:nvSpPr>
        <p:spPr/>
        <p:txBody>
          <a:bodyPr/>
          <a:lstStyle/>
          <a:p>
            <a:fld id="{3A98EE3D-8CD1-4C3F-BD1C-C98C9596463C}" type="slidenum">
              <a:rPr lang="en-US" smtClean="0"/>
              <a:t>96</a:t>
            </a:fld>
            <a:endParaRPr lang="en-US" dirty="0"/>
          </a:p>
        </p:txBody>
      </p:sp>
      <p:pic>
        <p:nvPicPr>
          <p:cNvPr id="9" name="Picture 8">
            <a:extLst>
              <a:ext uri="{FF2B5EF4-FFF2-40B4-BE49-F238E27FC236}">
                <a16:creationId xmlns:a16="http://schemas.microsoft.com/office/drawing/2014/main" id="{F42EBEAF-4A4E-49BC-9B4E-054FBE17B9D0}"/>
              </a:ext>
            </a:extLst>
          </p:cNvPr>
          <p:cNvPicPr>
            <a:picLocks noChangeAspect="1"/>
          </p:cNvPicPr>
          <p:nvPr/>
        </p:nvPicPr>
        <p:blipFill>
          <a:blip r:embed="rId2"/>
          <a:stretch>
            <a:fillRect/>
          </a:stretch>
        </p:blipFill>
        <p:spPr>
          <a:xfrm>
            <a:off x="6096000" y="2070352"/>
            <a:ext cx="3948157" cy="4179494"/>
          </a:xfrm>
          <a:prstGeom prst="rect">
            <a:avLst/>
          </a:prstGeom>
        </p:spPr>
      </p:pic>
      <p:sp>
        <p:nvSpPr>
          <p:cNvPr id="10" name="TextBox 9">
            <a:extLst>
              <a:ext uri="{FF2B5EF4-FFF2-40B4-BE49-F238E27FC236}">
                <a16:creationId xmlns:a16="http://schemas.microsoft.com/office/drawing/2014/main" id="{2064BA20-5ED1-49AD-9D50-78FAFFF56488}"/>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33919077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7A6FB-80BA-4319-9EDE-1FBC27AD184A}"/>
              </a:ext>
            </a:extLst>
          </p:cNvPr>
          <p:cNvSpPr>
            <a:spLocks noGrp="1"/>
          </p:cNvSpPr>
          <p:nvPr>
            <p:ph type="title"/>
          </p:nvPr>
        </p:nvSpPr>
        <p:spPr/>
        <p:txBody>
          <a:bodyPr/>
          <a:lstStyle/>
          <a:p>
            <a:r>
              <a:rPr lang="en-US" dirty="0"/>
              <a:t>Cf-252 exposure</a:t>
            </a:r>
          </a:p>
        </p:txBody>
      </p:sp>
      <p:sp>
        <p:nvSpPr>
          <p:cNvPr id="4" name="Footer Placeholder 3">
            <a:extLst>
              <a:ext uri="{FF2B5EF4-FFF2-40B4-BE49-F238E27FC236}">
                <a16:creationId xmlns:a16="http://schemas.microsoft.com/office/drawing/2014/main" id="{150CAEF1-90A7-40EA-B939-7341F124B111}"/>
              </a:ext>
            </a:extLst>
          </p:cNvPr>
          <p:cNvSpPr>
            <a:spLocks noGrp="1"/>
          </p:cNvSpPr>
          <p:nvPr>
            <p:ph type="ftr" sz="quarter" idx="11"/>
          </p:nvPr>
        </p:nvSpPr>
        <p:spPr/>
        <p:txBody>
          <a:bodyPr/>
          <a:lstStyle/>
          <a:p>
            <a:r>
              <a:rPr lang="en-US"/>
              <a:t>Renaissance code development, llc</a:t>
            </a:r>
            <a:endParaRPr lang="en-US" dirty="0"/>
          </a:p>
        </p:txBody>
      </p:sp>
      <p:sp>
        <p:nvSpPr>
          <p:cNvPr id="5" name="Slide Number Placeholder 4">
            <a:extLst>
              <a:ext uri="{FF2B5EF4-FFF2-40B4-BE49-F238E27FC236}">
                <a16:creationId xmlns:a16="http://schemas.microsoft.com/office/drawing/2014/main" id="{0838565C-7995-40E6-88E3-D1BD6DCB8F31}"/>
              </a:ext>
            </a:extLst>
          </p:cNvPr>
          <p:cNvSpPr>
            <a:spLocks noGrp="1"/>
          </p:cNvSpPr>
          <p:nvPr>
            <p:ph type="sldNum" sz="quarter" idx="12"/>
          </p:nvPr>
        </p:nvSpPr>
        <p:spPr/>
        <p:txBody>
          <a:bodyPr/>
          <a:lstStyle/>
          <a:p>
            <a:fld id="{3A98EE3D-8CD1-4C3F-BD1C-C98C9596463C}" type="slidenum">
              <a:rPr lang="en-US" smtClean="0"/>
              <a:t>97</a:t>
            </a:fld>
            <a:endParaRPr lang="en-US" dirty="0"/>
          </a:p>
        </p:txBody>
      </p:sp>
      <p:pic>
        <p:nvPicPr>
          <p:cNvPr id="6" name="Picture 5">
            <a:extLst>
              <a:ext uri="{FF2B5EF4-FFF2-40B4-BE49-F238E27FC236}">
                <a16:creationId xmlns:a16="http://schemas.microsoft.com/office/drawing/2014/main" id="{0C3BBC21-1356-48A2-8088-B3543344234A}"/>
              </a:ext>
            </a:extLst>
          </p:cNvPr>
          <p:cNvPicPr>
            <a:picLocks noChangeAspect="1"/>
          </p:cNvPicPr>
          <p:nvPr/>
        </p:nvPicPr>
        <p:blipFill>
          <a:blip r:embed="rId2"/>
          <a:stretch>
            <a:fillRect/>
          </a:stretch>
        </p:blipFill>
        <p:spPr>
          <a:xfrm>
            <a:off x="994970" y="1983948"/>
            <a:ext cx="4836333" cy="4171896"/>
          </a:xfrm>
          <a:prstGeom prst="rect">
            <a:avLst/>
          </a:prstGeom>
        </p:spPr>
      </p:pic>
      <p:pic>
        <p:nvPicPr>
          <p:cNvPr id="12" name="Picture 11">
            <a:extLst>
              <a:ext uri="{FF2B5EF4-FFF2-40B4-BE49-F238E27FC236}">
                <a16:creationId xmlns:a16="http://schemas.microsoft.com/office/drawing/2014/main" id="{0337F8F0-D9B6-41F8-ACDF-35C2532491C7}"/>
              </a:ext>
            </a:extLst>
          </p:cNvPr>
          <p:cNvPicPr>
            <a:picLocks noChangeAspect="1"/>
          </p:cNvPicPr>
          <p:nvPr/>
        </p:nvPicPr>
        <p:blipFill>
          <a:blip r:embed="rId3"/>
          <a:stretch>
            <a:fillRect/>
          </a:stretch>
        </p:blipFill>
        <p:spPr>
          <a:xfrm>
            <a:off x="6360698" y="1983947"/>
            <a:ext cx="4836334" cy="4171897"/>
          </a:xfrm>
          <a:prstGeom prst="rect">
            <a:avLst/>
          </a:prstGeom>
        </p:spPr>
      </p:pic>
      <p:sp>
        <p:nvSpPr>
          <p:cNvPr id="13" name="TextBox 12">
            <a:extLst>
              <a:ext uri="{FF2B5EF4-FFF2-40B4-BE49-F238E27FC236}">
                <a16:creationId xmlns:a16="http://schemas.microsoft.com/office/drawing/2014/main" id="{797AA037-A116-409E-898F-404DA017B143}"/>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34574098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9AEA-44EB-4B1F-A8E6-5F7FF9F289D7}"/>
              </a:ext>
            </a:extLst>
          </p:cNvPr>
          <p:cNvSpPr>
            <a:spLocks noGrp="1"/>
          </p:cNvSpPr>
          <p:nvPr>
            <p:ph type="title"/>
          </p:nvPr>
        </p:nvSpPr>
        <p:spPr/>
        <p:txBody>
          <a:bodyPr/>
          <a:lstStyle/>
          <a:p>
            <a:r>
              <a:rPr lang="en-US" dirty="0"/>
              <a:t>Example 3:  neutron dose rate from </a:t>
            </a:r>
            <a:r>
              <a:rPr lang="en-US" dirty="0" err="1"/>
              <a:t>S</a:t>
            </a:r>
            <a:r>
              <a:rPr lang="en-US" cap="none" dirty="0" err="1"/>
              <a:t>b</a:t>
            </a:r>
            <a:r>
              <a:rPr lang="en-US" dirty="0" err="1"/>
              <a:t>B</a:t>
            </a:r>
            <a:r>
              <a:rPr lang="en-US" cap="none" dirty="0" err="1"/>
              <a:t>e</a:t>
            </a:r>
            <a:r>
              <a:rPr lang="en-US" dirty="0"/>
              <a:t> source</a:t>
            </a:r>
          </a:p>
        </p:txBody>
      </p:sp>
      <p:sp>
        <p:nvSpPr>
          <p:cNvPr id="3" name="Content Placeholder 2">
            <a:extLst>
              <a:ext uri="{FF2B5EF4-FFF2-40B4-BE49-F238E27FC236}">
                <a16:creationId xmlns:a16="http://schemas.microsoft.com/office/drawing/2014/main" id="{E764B909-DCC5-4B8B-A465-CD0B8A742112}"/>
              </a:ext>
            </a:extLst>
          </p:cNvPr>
          <p:cNvSpPr>
            <a:spLocks noGrp="1"/>
          </p:cNvSpPr>
          <p:nvPr>
            <p:ph idx="1"/>
          </p:nvPr>
        </p:nvSpPr>
        <p:spPr>
          <a:xfrm>
            <a:off x="760654" y="2811090"/>
            <a:ext cx="4294681" cy="2692609"/>
          </a:xfrm>
        </p:spPr>
        <p:txBody>
          <a:bodyPr anchor="t"/>
          <a:lstStyle/>
          <a:p>
            <a:r>
              <a:rPr lang="en-US" dirty="0"/>
              <a:t>Sb-124 mixed with beryllium provides a photoneutron source</a:t>
            </a:r>
          </a:p>
          <a:p>
            <a:r>
              <a:rPr lang="en-US" dirty="0"/>
              <a:t>Results in two </a:t>
            </a:r>
            <a:r>
              <a:rPr lang="en-US" i="1" dirty="0"/>
              <a:t>monoenergetic</a:t>
            </a:r>
            <a:r>
              <a:rPr lang="en-US" dirty="0"/>
              <a:t> neutrons of about 22 and 380 keV</a:t>
            </a:r>
          </a:p>
          <a:p>
            <a:r>
              <a:rPr lang="en-US" dirty="0"/>
              <a:t>NeutronDose calculates a dose rate factor of </a:t>
            </a:r>
            <a:r>
              <a:rPr lang="en-US" b="1" dirty="0"/>
              <a:t>5.0 </a:t>
            </a:r>
            <a:r>
              <a:rPr lang="en-US" b="1" dirty="0" err="1"/>
              <a:t>pSv</a:t>
            </a:r>
            <a:r>
              <a:rPr lang="en-US" b="1" dirty="0"/>
              <a:t> m</a:t>
            </a:r>
            <a:r>
              <a:rPr lang="en-US" b="1" baseline="30000" dirty="0"/>
              <a:t>2</a:t>
            </a:r>
            <a:r>
              <a:rPr lang="en-US" b="1" dirty="0"/>
              <a:t> h</a:t>
            </a:r>
            <a:r>
              <a:rPr lang="en-US" b="1" baseline="30000" dirty="0"/>
              <a:t>-1</a:t>
            </a:r>
            <a:r>
              <a:rPr lang="en-US" b="1" dirty="0"/>
              <a:t> MBq</a:t>
            </a:r>
            <a:r>
              <a:rPr lang="en-US" b="1" baseline="30000" dirty="0"/>
              <a:t>-1</a:t>
            </a:r>
          </a:p>
        </p:txBody>
      </p:sp>
      <p:sp>
        <p:nvSpPr>
          <p:cNvPr id="4" name="Footer Placeholder 3">
            <a:extLst>
              <a:ext uri="{FF2B5EF4-FFF2-40B4-BE49-F238E27FC236}">
                <a16:creationId xmlns:a16="http://schemas.microsoft.com/office/drawing/2014/main" id="{21043007-334E-46E4-8BD9-E58AFFCAC528}"/>
              </a:ext>
            </a:extLst>
          </p:cNvPr>
          <p:cNvSpPr>
            <a:spLocks noGrp="1"/>
          </p:cNvSpPr>
          <p:nvPr>
            <p:ph type="ftr" sz="quarter" idx="11"/>
          </p:nvPr>
        </p:nvSpPr>
        <p:spPr/>
        <p:txBody>
          <a:bodyPr/>
          <a:lstStyle/>
          <a:p>
            <a:r>
              <a:rPr lang="en-US"/>
              <a:t>Renaissance code development, llc</a:t>
            </a:r>
            <a:endParaRPr lang="en-US" dirty="0"/>
          </a:p>
        </p:txBody>
      </p:sp>
      <p:sp>
        <p:nvSpPr>
          <p:cNvPr id="5" name="Slide Number Placeholder 4">
            <a:extLst>
              <a:ext uri="{FF2B5EF4-FFF2-40B4-BE49-F238E27FC236}">
                <a16:creationId xmlns:a16="http://schemas.microsoft.com/office/drawing/2014/main" id="{0ECCB2FF-E033-4989-AEDF-4F9042613CE7}"/>
              </a:ext>
            </a:extLst>
          </p:cNvPr>
          <p:cNvSpPr>
            <a:spLocks noGrp="1"/>
          </p:cNvSpPr>
          <p:nvPr>
            <p:ph type="sldNum" sz="quarter" idx="12"/>
          </p:nvPr>
        </p:nvSpPr>
        <p:spPr/>
        <p:txBody>
          <a:bodyPr/>
          <a:lstStyle/>
          <a:p>
            <a:fld id="{3A98EE3D-8CD1-4C3F-BD1C-C98C9596463C}" type="slidenum">
              <a:rPr lang="en-US" smtClean="0"/>
              <a:t>98</a:t>
            </a:fld>
            <a:endParaRPr lang="en-US" dirty="0"/>
          </a:p>
        </p:txBody>
      </p:sp>
      <p:pic>
        <p:nvPicPr>
          <p:cNvPr id="7" name="Picture 6">
            <a:extLst>
              <a:ext uri="{FF2B5EF4-FFF2-40B4-BE49-F238E27FC236}">
                <a16:creationId xmlns:a16="http://schemas.microsoft.com/office/drawing/2014/main" id="{11FD99ED-BC7D-4C3D-89DC-507F1634F99D}"/>
              </a:ext>
            </a:extLst>
          </p:cNvPr>
          <p:cNvPicPr>
            <a:picLocks noChangeAspect="1"/>
          </p:cNvPicPr>
          <p:nvPr/>
        </p:nvPicPr>
        <p:blipFill>
          <a:blip r:embed="rId2"/>
          <a:stretch>
            <a:fillRect/>
          </a:stretch>
        </p:blipFill>
        <p:spPr>
          <a:xfrm>
            <a:off x="5461690" y="1890876"/>
            <a:ext cx="5348739" cy="4613905"/>
          </a:xfrm>
          <a:prstGeom prst="rect">
            <a:avLst/>
          </a:prstGeom>
        </p:spPr>
      </p:pic>
      <p:sp>
        <p:nvSpPr>
          <p:cNvPr id="8" name="TextBox 7">
            <a:extLst>
              <a:ext uri="{FF2B5EF4-FFF2-40B4-BE49-F238E27FC236}">
                <a16:creationId xmlns:a16="http://schemas.microsoft.com/office/drawing/2014/main" id="{EA0E0AA7-7A6D-4F1D-A1C5-5E2275B4DAA4}"/>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42304565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97315-CEE8-4066-A3AA-E1B7FDCA3262}"/>
              </a:ext>
            </a:extLst>
          </p:cNvPr>
          <p:cNvSpPr>
            <a:spLocks noGrp="1"/>
          </p:cNvSpPr>
          <p:nvPr>
            <p:ph type="title"/>
          </p:nvPr>
        </p:nvSpPr>
        <p:spPr/>
        <p:txBody>
          <a:bodyPr/>
          <a:lstStyle/>
          <a:p>
            <a:r>
              <a:rPr lang="en-US" dirty="0" err="1"/>
              <a:t>S</a:t>
            </a:r>
            <a:r>
              <a:rPr lang="en-US" cap="none" dirty="0" err="1"/>
              <a:t>b</a:t>
            </a:r>
            <a:r>
              <a:rPr lang="en-US" dirty="0" err="1"/>
              <a:t>B</a:t>
            </a:r>
            <a:r>
              <a:rPr lang="en-US" cap="none" dirty="0" err="1"/>
              <a:t>e</a:t>
            </a:r>
            <a:r>
              <a:rPr lang="en-US" dirty="0"/>
              <a:t> neutron dose rate</a:t>
            </a:r>
          </a:p>
        </p:txBody>
      </p:sp>
      <p:sp>
        <p:nvSpPr>
          <p:cNvPr id="3" name="Content Placeholder 2">
            <a:extLst>
              <a:ext uri="{FF2B5EF4-FFF2-40B4-BE49-F238E27FC236}">
                <a16:creationId xmlns:a16="http://schemas.microsoft.com/office/drawing/2014/main" id="{F504345B-B5DB-4E9E-A679-E99E9F5A6EBA}"/>
              </a:ext>
            </a:extLst>
          </p:cNvPr>
          <p:cNvSpPr>
            <a:spLocks noGrp="1"/>
          </p:cNvSpPr>
          <p:nvPr>
            <p:ph idx="1"/>
          </p:nvPr>
        </p:nvSpPr>
        <p:spPr>
          <a:xfrm>
            <a:off x="581193" y="2340864"/>
            <a:ext cx="6409268" cy="2626261"/>
          </a:xfrm>
        </p:spPr>
        <p:txBody>
          <a:bodyPr anchor="t"/>
          <a:lstStyle/>
          <a:p>
            <a:r>
              <a:rPr lang="en-US" dirty="0"/>
              <a:t>Alternatively, we can assume a point source with negligible self-absorption and use a neutron emission yield from the literature of 5.1x10</a:t>
            </a:r>
            <a:r>
              <a:rPr lang="en-US" baseline="30000" dirty="0"/>
              <a:t>-6</a:t>
            </a:r>
            <a:r>
              <a:rPr lang="en-US" dirty="0"/>
              <a:t> n/dis</a:t>
            </a:r>
          </a:p>
          <a:p>
            <a:r>
              <a:rPr lang="en-US" dirty="0"/>
              <a:t>… to determine a fluence factor (at 1 meter) of 0.14 n/cm</a:t>
            </a:r>
            <a:r>
              <a:rPr lang="en-US" baseline="30000" dirty="0"/>
              <a:t>2</a:t>
            </a:r>
            <a:r>
              <a:rPr lang="en-US" dirty="0"/>
              <a:t> per hour per MBq</a:t>
            </a:r>
          </a:p>
          <a:p>
            <a:r>
              <a:rPr lang="en-US" dirty="0"/>
              <a:t>Then, using the monoenergetic feature we can estimate the dose rate factor for each of the two monoenergetic neutrons (along with their related photon emission yields):</a:t>
            </a:r>
          </a:p>
        </p:txBody>
      </p:sp>
      <p:sp>
        <p:nvSpPr>
          <p:cNvPr id="4" name="Footer Placeholder 3">
            <a:extLst>
              <a:ext uri="{FF2B5EF4-FFF2-40B4-BE49-F238E27FC236}">
                <a16:creationId xmlns:a16="http://schemas.microsoft.com/office/drawing/2014/main" id="{1A3FEE81-5647-4244-A63A-BF2487CDE0FD}"/>
              </a:ext>
            </a:extLst>
          </p:cNvPr>
          <p:cNvSpPr>
            <a:spLocks noGrp="1"/>
          </p:cNvSpPr>
          <p:nvPr>
            <p:ph type="ftr" sz="quarter" idx="11"/>
          </p:nvPr>
        </p:nvSpPr>
        <p:spPr/>
        <p:txBody>
          <a:bodyPr/>
          <a:lstStyle/>
          <a:p>
            <a:r>
              <a:rPr lang="en-US"/>
              <a:t>Renaissance code development, llc</a:t>
            </a:r>
            <a:endParaRPr lang="en-US" dirty="0"/>
          </a:p>
        </p:txBody>
      </p:sp>
      <p:sp>
        <p:nvSpPr>
          <p:cNvPr id="5" name="Slide Number Placeholder 4">
            <a:extLst>
              <a:ext uri="{FF2B5EF4-FFF2-40B4-BE49-F238E27FC236}">
                <a16:creationId xmlns:a16="http://schemas.microsoft.com/office/drawing/2014/main" id="{CD365C92-57FF-4AA1-B2CA-215CEA471AC4}"/>
              </a:ext>
            </a:extLst>
          </p:cNvPr>
          <p:cNvSpPr>
            <a:spLocks noGrp="1"/>
          </p:cNvSpPr>
          <p:nvPr>
            <p:ph type="sldNum" sz="quarter" idx="12"/>
          </p:nvPr>
        </p:nvSpPr>
        <p:spPr/>
        <p:txBody>
          <a:bodyPr/>
          <a:lstStyle/>
          <a:p>
            <a:fld id="{3A98EE3D-8CD1-4C3F-BD1C-C98C9596463C}" type="slidenum">
              <a:rPr lang="en-US" smtClean="0"/>
              <a:t>99</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05C10C8-FE60-4561-B91B-135131D8D0F3}"/>
                  </a:ext>
                </a:extLst>
              </p:cNvPr>
              <p:cNvSpPr txBox="1"/>
              <p:nvPr/>
            </p:nvSpPr>
            <p:spPr>
              <a:xfrm>
                <a:off x="1502883" y="4967125"/>
                <a:ext cx="4593117" cy="602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𝐷𝑅𝐹</m:t>
                      </m:r>
                      <m:r>
                        <a:rPr lang="en-US" b="0" i="1" smtClean="0">
                          <a:latin typeface="Cambria Math" panose="02040503050406030204" pitchFamily="18" charset="0"/>
                        </a:rPr>
                        <m:t>=1.1</m:t>
                      </m:r>
                      <m:d>
                        <m:dPr>
                          <m:ctrlPr>
                            <a:rPr lang="en-US" b="0" i="1" smtClean="0">
                              <a:latin typeface="Cambria Math" panose="02040503050406030204" pitchFamily="18" charset="0"/>
                            </a:rPr>
                          </m:ctrlPr>
                        </m:dPr>
                        <m:e>
                          <m:r>
                            <a:rPr lang="en-US" b="0" i="1" smtClean="0">
                              <a:latin typeface="Cambria Math" panose="02040503050406030204" pitchFamily="18" charset="0"/>
                            </a:rPr>
                            <m:t>0.896</m:t>
                          </m:r>
                        </m:e>
                      </m:d>
                      <m:r>
                        <a:rPr lang="en-US" b="0" i="1" smtClean="0">
                          <a:latin typeface="Cambria Math" panose="02040503050406030204" pitchFamily="18" charset="0"/>
                        </a:rPr>
                        <m:t>+36</m:t>
                      </m:r>
                      <m:d>
                        <m:dPr>
                          <m:ctrlPr>
                            <a:rPr lang="en-US" b="0" i="1" smtClean="0">
                              <a:latin typeface="Cambria Math" panose="02040503050406030204" pitchFamily="18" charset="0"/>
                            </a:rPr>
                          </m:ctrlPr>
                        </m:dPr>
                        <m:e>
                          <m:r>
                            <a:rPr lang="en-US" b="0" i="1" smtClean="0">
                              <a:latin typeface="Cambria Math" panose="02040503050406030204" pitchFamily="18" charset="0"/>
                            </a:rPr>
                            <m:t>0.104</m:t>
                          </m:r>
                        </m:e>
                      </m:d>
                      <m:r>
                        <a:rPr lang="en-US" b="0" i="1" smtClean="0">
                          <a:latin typeface="Cambria Math" panose="02040503050406030204" pitchFamily="18" charset="0"/>
                        </a:rPr>
                        <m:t>=4.7 </m:t>
                      </m:r>
                      <m:f>
                        <m:fPr>
                          <m:ctrlPr>
                            <a:rPr lang="en-US" b="0" i="1" smtClean="0">
                              <a:latin typeface="Cambria Math" panose="02040503050406030204" pitchFamily="18" charset="0"/>
                            </a:rPr>
                          </m:ctrlPr>
                        </m:fPr>
                        <m:num>
                          <m:r>
                            <a:rPr lang="en-US" b="0" i="1" smtClean="0">
                              <a:latin typeface="Cambria Math" panose="02040503050406030204" pitchFamily="18" charset="0"/>
                            </a:rPr>
                            <m:t>𝑝𝑆𝑣</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num>
                        <m:den>
                          <m:r>
                            <a:rPr lang="en-US" b="0" i="1" smtClean="0">
                              <a:latin typeface="Cambria Math" panose="02040503050406030204" pitchFamily="18" charset="0"/>
                            </a:rPr>
                            <m:t>h</m:t>
                          </m:r>
                          <m:r>
                            <a:rPr lang="en-US" b="0" i="1" smtClean="0">
                              <a:latin typeface="Cambria Math" panose="02040503050406030204" pitchFamily="18" charset="0"/>
                            </a:rPr>
                            <m:t> </m:t>
                          </m:r>
                          <m:r>
                            <a:rPr lang="en-US" b="0" i="1" smtClean="0">
                              <a:latin typeface="Cambria Math" panose="02040503050406030204" pitchFamily="18" charset="0"/>
                            </a:rPr>
                            <m:t>𝑀𝐵𝑞</m:t>
                          </m:r>
                        </m:den>
                      </m:f>
                    </m:oMath>
                  </m:oMathPara>
                </a14:m>
                <a:endParaRPr lang="en-US" dirty="0"/>
              </a:p>
            </p:txBody>
          </p:sp>
        </mc:Choice>
        <mc:Fallback xmlns="">
          <p:sp>
            <p:nvSpPr>
              <p:cNvPr id="6" name="TextBox 5">
                <a:extLst>
                  <a:ext uri="{FF2B5EF4-FFF2-40B4-BE49-F238E27FC236}">
                    <a16:creationId xmlns:a16="http://schemas.microsoft.com/office/drawing/2014/main" id="{E05C10C8-FE60-4561-B91B-135131D8D0F3}"/>
                  </a:ext>
                </a:extLst>
              </p:cNvPr>
              <p:cNvSpPr txBox="1">
                <a:spLocks noRot="1" noChangeAspect="1" noMove="1" noResize="1" noEditPoints="1" noAdjustHandles="1" noChangeArrowheads="1" noChangeShapeType="1" noTextEdit="1"/>
              </p:cNvSpPr>
              <p:nvPr/>
            </p:nvSpPr>
            <p:spPr>
              <a:xfrm>
                <a:off x="1502883" y="4967125"/>
                <a:ext cx="4593117" cy="602473"/>
              </a:xfrm>
              <a:prstGeom prst="rect">
                <a:avLst/>
              </a:prstGeom>
              <a:blipFill>
                <a:blip r:embed="rId2"/>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B113A3EF-5E67-4633-9D12-3B30A6B388C1}"/>
              </a:ext>
            </a:extLst>
          </p:cNvPr>
          <p:cNvPicPr>
            <a:picLocks noChangeAspect="1"/>
          </p:cNvPicPr>
          <p:nvPr/>
        </p:nvPicPr>
        <p:blipFill>
          <a:blip r:embed="rId3"/>
          <a:stretch>
            <a:fillRect/>
          </a:stretch>
        </p:blipFill>
        <p:spPr>
          <a:xfrm>
            <a:off x="6990461" y="1764349"/>
            <a:ext cx="4879647" cy="4209259"/>
          </a:xfrm>
          <a:prstGeom prst="rect">
            <a:avLst/>
          </a:prstGeom>
        </p:spPr>
      </p:pic>
      <p:sp>
        <p:nvSpPr>
          <p:cNvPr id="11" name="TextBox 10">
            <a:extLst>
              <a:ext uri="{FF2B5EF4-FFF2-40B4-BE49-F238E27FC236}">
                <a16:creationId xmlns:a16="http://schemas.microsoft.com/office/drawing/2014/main" id="{2F422D21-6CF0-4AC4-8F51-763B37EC9EAA}"/>
              </a:ext>
            </a:extLst>
          </p:cNvPr>
          <p:cNvSpPr txBox="1"/>
          <p:nvPr/>
        </p:nvSpPr>
        <p:spPr>
          <a:xfrm>
            <a:off x="10267443" y="468080"/>
            <a:ext cx="1466107" cy="369332"/>
          </a:xfrm>
          <a:prstGeom prst="rect">
            <a:avLst/>
          </a:prstGeom>
          <a:noFill/>
        </p:spPr>
        <p:txBody>
          <a:bodyPr wrap="none" rtlCol="0">
            <a:spAutoFit/>
          </a:bodyPr>
          <a:lstStyle/>
          <a:p>
            <a:r>
              <a:rPr lang="en-US" dirty="0"/>
              <a:t>NeutronDose</a:t>
            </a:r>
          </a:p>
        </p:txBody>
      </p:sp>
    </p:spTree>
    <p:extLst>
      <p:ext uri="{BB962C8B-B14F-4D97-AF65-F5344CB8AC3E}">
        <p14:creationId xmlns:p14="http://schemas.microsoft.com/office/powerpoint/2010/main" val="2533637114"/>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KZXXQUUWFKWZ-1817279113-2547</_dlc_DocId>
    <_dlc_DocIdUrl xmlns="5aa91b91-1b5c-47ee-93a7-b2620ed781e0">
      <Url>https://earrth.pnnl.gov/_layouts/15/DocIdRedir.aspx?ID=KZXXQUUWFKWZ-1817279113-2547</Url>
      <Description>KZXXQUUWFKWZ-1817279113-2547</Description>
    </_dlc_DocIdUrl>
  </documentManagement>
</p:properties>
</file>

<file path=customXml/item3.xml><?xml version="1.0" encoding="utf-8"?>
<?mso-contentType ?>
<FormTemplates xmlns="http://schemas.microsoft.com/sharepoint/v3/contenttype/form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88B3693-654C-4798-B5B9-2EF1F48FD469}"/>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c42dead7-4e14-4634-953d-7f77f9656136"/>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6f84d5a-e928-40c6-b708-e6db74b62018"/>
    <ds:schemaRef ds:uri="http://purl.org/dc/elements/1.1/"/>
    <ds:schemaRef ds:uri="http://www.w3.org/XML/1998/namespace"/>
  </ds:schemaRefs>
</ds:datastoreItem>
</file>

<file path=customXml/itemProps3.xml><?xml version="1.0" encoding="utf-8"?>
<ds:datastoreItem xmlns:ds="http://schemas.openxmlformats.org/officeDocument/2006/customXml" ds:itemID="{469D5F78-8993-4FBB-859E-6B3E5682BEF5}"/>
</file>

<file path=customXml/itemProps4.xml><?xml version="1.0" encoding="utf-8"?>
<ds:datastoreItem xmlns:ds="http://schemas.openxmlformats.org/officeDocument/2006/customXml" ds:itemID="{E6D05363-9D11-4DD9-9044-939512780129}"/>
</file>

<file path=docProps/app.xml><?xml version="1.0" encoding="utf-8"?>
<Properties xmlns="http://schemas.openxmlformats.org/officeDocument/2006/extended-properties" xmlns:vt="http://schemas.openxmlformats.org/officeDocument/2006/docPropsVTypes">
  <Template>{369F9D20-2052-4C07-A5A7-174F4A36F2F1}tf67061901</Template>
  <TotalTime>0</TotalTime>
  <Words>8604</Words>
  <Application>Microsoft Office PowerPoint</Application>
  <PresentationFormat>Widescreen</PresentationFormat>
  <Paragraphs>1593</Paragraphs>
  <Slides>124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124</vt:i4>
      </vt:variant>
    </vt:vector>
  </HeadingPairs>
  <TitlesOfParts>
    <vt:vector size="134" baseType="lpstr">
      <vt:lpstr>Arial</vt:lpstr>
      <vt:lpstr>Calibri</vt:lpstr>
      <vt:lpstr>Cambria Math</vt:lpstr>
      <vt:lpstr>Franklin Gothic Book</vt:lpstr>
      <vt:lpstr>Franklin Gothic Demi</vt:lpstr>
      <vt:lpstr>Gill Sans MT</vt:lpstr>
      <vt:lpstr>Symbol</vt:lpstr>
      <vt:lpstr>Times New Roman</vt:lpstr>
      <vt:lpstr>Wingdings 2</vt:lpstr>
      <vt:lpstr>DividendVTI</vt:lpstr>
      <vt:lpstr>  An overview of theory and execution</vt:lpstr>
      <vt:lpstr>outline</vt:lpstr>
      <vt:lpstr>Classic Varskin to varskin+</vt:lpstr>
      <vt:lpstr>Classic Varskin to varskin+</vt:lpstr>
      <vt:lpstr>Classic Varskin to varskin+</vt:lpstr>
      <vt:lpstr>Skindose i.e., Classic Varskin</vt:lpstr>
      <vt:lpstr>outline</vt:lpstr>
      <vt:lpstr>Basic Theory</vt:lpstr>
      <vt:lpstr>SKINDOSE Photon dosimetry</vt:lpstr>
      <vt:lpstr>Fundamentals: photon interactions</vt:lpstr>
      <vt:lpstr>Charged-Particle Equilibrium</vt:lpstr>
      <vt:lpstr>Elements of the photon dose calculation</vt:lpstr>
      <vt:lpstr>Range-Energy Observations</vt:lpstr>
      <vt:lpstr>Electron Interactions</vt:lpstr>
      <vt:lpstr>Electron Track Simulation</vt:lpstr>
      <vt:lpstr>Scaled Absorbed Dose Distributions</vt:lpstr>
      <vt:lpstr>Backscatter Correction Factors</vt:lpstr>
      <vt:lpstr>Alpha dosimetry</vt:lpstr>
      <vt:lpstr>Skindose sensitivities</vt:lpstr>
      <vt:lpstr>Sensitive parameters – photon dose</vt:lpstr>
      <vt:lpstr>sensitive parameters – electron dose</vt:lpstr>
      <vt:lpstr>capabilities and limitations</vt:lpstr>
      <vt:lpstr>EXAMPLE 1:  Co-60 hot particle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2:  Liquid radioactivity spilled on the arm (point)</vt:lpstr>
      <vt:lpstr>Liquid radioactivity spilled on the arm (disk)</vt:lpstr>
      <vt:lpstr>Liquid radioactivity spilled on a lab coat (disk)</vt:lpstr>
      <vt:lpstr>Liquid radioactivity in the lab coat (cylinder)</vt:lpstr>
      <vt:lpstr>Dose Summary</vt:lpstr>
      <vt:lpstr>wounddose</vt:lpstr>
      <vt:lpstr>outline</vt:lpstr>
      <vt:lpstr>Basis for Wound Model Dosimetry</vt:lpstr>
      <vt:lpstr>General method</vt:lpstr>
      <vt:lpstr>General method</vt:lpstr>
      <vt:lpstr>Historical wound experience</vt:lpstr>
      <vt:lpstr>Intact Skin, Abrasions and Non-severe Burns</vt:lpstr>
      <vt:lpstr>Severe Burns, Lacerations and Penetrating Wounds</vt:lpstr>
      <vt:lpstr>Residence time</vt:lpstr>
      <vt:lpstr>Wound Residence time by Retention class</vt:lpstr>
      <vt:lpstr>Shallow Dose</vt:lpstr>
      <vt:lpstr>Shallow Dose</vt:lpstr>
      <vt:lpstr>Shallow Dose</vt:lpstr>
      <vt:lpstr>Shallow Dose</vt:lpstr>
      <vt:lpstr>Local dosE</vt:lpstr>
      <vt:lpstr>Local dosE</vt:lpstr>
      <vt:lpstr>Local Dose</vt:lpstr>
      <vt:lpstr>Local Dose</vt:lpstr>
      <vt:lpstr>Local Dose</vt:lpstr>
      <vt:lpstr>Systemic Dose</vt:lpstr>
      <vt:lpstr>NCRP 156 systemic uptake model</vt:lpstr>
      <vt:lpstr>NCRP 156 systemic model default transfer rates</vt:lpstr>
      <vt:lpstr>Wound dose coefficients for systemic uptake</vt:lpstr>
      <vt:lpstr>capabilities and limitations</vt:lpstr>
      <vt:lpstr>Example 1:  Embedded cobalt-60</vt:lpstr>
      <vt:lpstr>PowerPoint Presentation</vt:lpstr>
      <vt:lpstr>Cobalt-60 wound dosimetry for 3 retention classes</vt:lpstr>
      <vt:lpstr>Example 2:  Tc-99m Needle Stick</vt:lpstr>
      <vt:lpstr>PowerPoint Presentation</vt:lpstr>
      <vt:lpstr>Tc-99M Needle-stick dosimetry summary</vt:lpstr>
      <vt:lpstr>Example 3:  Pu-238 puncture wound</vt:lpstr>
      <vt:lpstr>PowerPoint Presentation</vt:lpstr>
      <vt:lpstr>Pu-238 puncture Wound dosimetry summary</vt:lpstr>
      <vt:lpstr>Neutrondose</vt:lpstr>
      <vt:lpstr>outline</vt:lpstr>
      <vt:lpstr>Basic Neutron Dosimetry</vt:lpstr>
      <vt:lpstr>KERMA</vt:lpstr>
      <vt:lpstr>KERMA</vt:lpstr>
      <vt:lpstr>kerma</vt:lpstr>
      <vt:lpstr>KERMA</vt:lpstr>
      <vt:lpstr>Response Function by Mechanism</vt:lpstr>
      <vt:lpstr>Neutron Dosimetry: Scatter</vt:lpstr>
      <vt:lpstr>Neutron Dosimetry: Elastic Scatter</vt:lpstr>
      <vt:lpstr>Neutron Dosimetry: Inelastic scatter</vt:lpstr>
      <vt:lpstr>Neutron Dosimetry: Scatter</vt:lpstr>
      <vt:lpstr>Neutron Dosimetry: Scatter</vt:lpstr>
      <vt:lpstr>Neutron Dosimetry: Radiative Capture</vt:lpstr>
      <vt:lpstr>Neutron Dosimetry: absorption Reactions</vt:lpstr>
      <vt:lpstr>Neutron Dosimetry: Capture/Absorption</vt:lpstr>
      <vt:lpstr>Neutron Dosimetry: Capture/Absorption</vt:lpstr>
      <vt:lpstr>Neutron Dosimetry</vt:lpstr>
      <vt:lpstr>Fractional Charged Particle equilibrium</vt:lpstr>
      <vt:lpstr>Neutron fCPE in Tissue</vt:lpstr>
      <vt:lpstr>Neutron Sources</vt:lpstr>
      <vt:lpstr>Neutron Sources</vt:lpstr>
      <vt:lpstr>Neutron Sources</vt:lpstr>
      <vt:lpstr>Capabilities and current limitations</vt:lpstr>
      <vt:lpstr>EXAMPLE 1:  exposure to a PuBe source</vt:lpstr>
      <vt:lpstr>Example 2:  exposure to a Cf-252 laboratory source</vt:lpstr>
      <vt:lpstr>Cf-252 exposure</vt:lpstr>
      <vt:lpstr>Example 3:  neutron dose rate from SbBe source</vt:lpstr>
      <vt:lpstr>SbBe neutron dose rate</vt:lpstr>
      <vt:lpstr>eyedose</vt:lpstr>
      <vt:lpstr>outline</vt:lpstr>
      <vt:lpstr>Sensitivity by Structure</vt:lpstr>
      <vt:lpstr>Regulatory basis for eyedose</vt:lpstr>
      <vt:lpstr>Prior to Eyedose</vt:lpstr>
      <vt:lpstr>Source on Contact</vt:lpstr>
      <vt:lpstr>with Air gap</vt:lpstr>
      <vt:lpstr>  20                                                10</vt:lpstr>
      <vt:lpstr>1 cm Gap with Plastic</vt:lpstr>
      <vt:lpstr>2 cm Gap with Plastic</vt:lpstr>
      <vt:lpstr>Eyedose model</vt:lpstr>
      <vt:lpstr>Eye Geometry</vt:lpstr>
      <vt:lpstr>Photon Dosimetry</vt:lpstr>
      <vt:lpstr>Electron dosimetry</vt:lpstr>
      <vt:lpstr>Shielded vs Unshielded Dose</vt:lpstr>
      <vt:lpstr>Total Dose</vt:lpstr>
      <vt:lpstr>Off-axis source</vt:lpstr>
      <vt:lpstr>Verification and validation - photons</vt:lpstr>
      <vt:lpstr>Verification and validation - electrons</vt:lpstr>
      <vt:lpstr>Current Limitations</vt:lpstr>
      <vt:lpstr>Example 1:  dose rate to the lens from Co-60</vt:lpstr>
      <vt:lpstr>PowerPoint Presentation</vt:lpstr>
      <vt:lpstr>Example 2:  exposure to sr-90</vt:lpstr>
      <vt:lpstr>Effectiveness of leaded glasses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2020-04-08T17:02:38Z</dcterms:created>
  <dcterms:modified xsi:type="dcterms:W3CDTF">2022-04-01T23:08:01Z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y fmtid="{D5CDD505-2E9C-101B-9397-08002B2CF9AE}" pid="3" name="_dlc_DocIdItemGuid">
    <vt:lpwstr>2e21669d-0deb-4803-b841-2b39ce467b82</vt:lpwstr>
  </property>
</Properties>
</file>