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3" r:id="rId4"/>
  </p:sldMasterIdLst>
  <p:notesMasterIdLst>
    <p:notesMasterId r:id="rId35"/>
  </p:notesMasterIdLst>
  <p:handoutMasterIdLst>
    <p:handoutMasterId r:id="rId36"/>
  </p:handoutMasterIdLst>
  <p:sldIdLst>
    <p:sldId id="260" r:id="rId5"/>
    <p:sldId id="282" r:id="rId6"/>
    <p:sldId id="325" r:id="rId7"/>
    <p:sldId id="304" r:id="rId8"/>
    <p:sldId id="277" r:id="rId9"/>
    <p:sldId id="281" r:id="rId10"/>
    <p:sldId id="314" r:id="rId11"/>
    <p:sldId id="305" r:id="rId12"/>
    <p:sldId id="306" r:id="rId13"/>
    <p:sldId id="286" r:id="rId14"/>
    <p:sldId id="307" r:id="rId15"/>
    <p:sldId id="312" r:id="rId16"/>
    <p:sldId id="316" r:id="rId17"/>
    <p:sldId id="317" r:id="rId18"/>
    <p:sldId id="303" r:id="rId19"/>
    <p:sldId id="315" r:id="rId20"/>
    <p:sldId id="310" r:id="rId21"/>
    <p:sldId id="311" r:id="rId22"/>
    <p:sldId id="319" r:id="rId23"/>
    <p:sldId id="320" r:id="rId24"/>
    <p:sldId id="321" r:id="rId25"/>
    <p:sldId id="322" r:id="rId26"/>
    <p:sldId id="323" r:id="rId27"/>
    <p:sldId id="326" r:id="rId28"/>
    <p:sldId id="309" r:id="rId29"/>
    <p:sldId id="257" r:id="rId30"/>
    <p:sldId id="324" r:id="rId31"/>
    <p:sldId id="327" r:id="rId32"/>
    <p:sldId id="328" r:id="rId33"/>
    <p:sldId id="268" r:id="rId34"/>
  </p:sldIdLst>
  <p:sldSz cx="14630400" cy="8229600"/>
  <p:notesSz cx="6985000" cy="92837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JM" initials="SJM" lastIdx="37" clrIdx="0">
    <p:extLst>
      <p:ext uri="{19B8F6BF-5375-455C-9EA6-DF929625EA0E}">
        <p15:presenceInfo xmlns:p15="http://schemas.microsoft.com/office/powerpoint/2012/main" userId="SJM" providerId="None"/>
      </p:ext>
    </p:extLst>
  </p:cmAuthor>
  <p:cmAuthor id="2" name="Condon, Caitlin A" initials="CCA" lastIdx="3" clrIdx="1">
    <p:extLst>
      <p:ext uri="{19B8F6BF-5375-455C-9EA6-DF929625EA0E}">
        <p15:presenceInfo xmlns:p15="http://schemas.microsoft.com/office/powerpoint/2012/main" userId="S::caitlin.condon@pnnl.gov::62d68243-6137-49d5-938b-e525b9399719" providerId="AD"/>
      </p:ext>
    </p:extLst>
  </p:cmAuthor>
  <p:cmAuthor id="3" name="Gadey, Harish" initials="GH" lastIdx="2" clrIdx="2">
    <p:extLst>
      <p:ext uri="{19B8F6BF-5375-455C-9EA6-DF929625EA0E}">
        <p15:presenceInfo xmlns:p15="http://schemas.microsoft.com/office/powerpoint/2012/main" userId="S::harish.gadey@pnnl.gov::ed0686e6-5de3-464b-8385-0a9a9a5e248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19500"/>
    <a:srgbClr val="007836"/>
    <a:srgbClr val="BE0F34"/>
    <a:srgbClr val="820150"/>
    <a:srgbClr val="502D7F"/>
    <a:srgbClr val="00338E"/>
    <a:srgbClr val="0081AB"/>
    <a:srgbClr val="758F9D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6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pier, Jonathan B" userId="0408a67f-d0d6-4883-ae49-64b9c186bf64" providerId="ADAL" clId="{4BFA21CA-1C87-4EB0-BBC4-2691485560CB}"/>
    <pc:docChg chg="custSel modSld">
      <pc:chgData name="Napier, Jonathan B" userId="0408a67f-d0d6-4883-ae49-64b9c186bf64" providerId="ADAL" clId="{4BFA21CA-1C87-4EB0-BBC4-2691485560CB}" dt="2022-04-04T22:18:18.177" v="491" actId="20577"/>
      <pc:docMkLst>
        <pc:docMk/>
      </pc:docMkLst>
      <pc:sldChg chg="modSp mod">
        <pc:chgData name="Napier, Jonathan B" userId="0408a67f-d0d6-4883-ae49-64b9c186bf64" providerId="ADAL" clId="{4BFA21CA-1C87-4EB0-BBC4-2691485560CB}" dt="2022-04-04T22:17:46.050" v="487" actId="20577"/>
        <pc:sldMkLst>
          <pc:docMk/>
          <pc:sldMk cId="3497653482" sldId="257"/>
        </pc:sldMkLst>
        <pc:spChg chg="mod">
          <ac:chgData name="Napier, Jonathan B" userId="0408a67f-d0d6-4883-ae49-64b9c186bf64" providerId="ADAL" clId="{4BFA21CA-1C87-4EB0-BBC4-2691485560CB}" dt="2022-04-04T22:17:36.186" v="483" actId="20577"/>
          <ac:spMkLst>
            <pc:docMk/>
            <pc:sldMk cId="3497653482" sldId="257"/>
            <ac:spMk id="2" creationId="{0DF16436-CAB3-4665-89D3-16B0DF75DC88}"/>
          </ac:spMkLst>
        </pc:spChg>
        <pc:spChg chg="mod">
          <ac:chgData name="Napier, Jonathan B" userId="0408a67f-d0d6-4883-ae49-64b9c186bf64" providerId="ADAL" clId="{4BFA21CA-1C87-4EB0-BBC4-2691485560CB}" dt="2022-04-04T22:17:46.050" v="487" actId="20577"/>
          <ac:spMkLst>
            <pc:docMk/>
            <pc:sldMk cId="3497653482" sldId="257"/>
            <ac:spMk id="3" creationId="{9D54C3DA-8202-4558-BD55-139BFC35D107}"/>
          </ac:spMkLst>
        </pc:spChg>
      </pc:sldChg>
      <pc:sldChg chg="modSp mod">
        <pc:chgData name="Napier, Jonathan B" userId="0408a67f-d0d6-4883-ae49-64b9c186bf64" providerId="ADAL" clId="{4BFA21CA-1C87-4EB0-BBC4-2691485560CB}" dt="2022-04-04T21:11:47.672" v="14" actId="20577"/>
        <pc:sldMkLst>
          <pc:docMk/>
          <pc:sldMk cId="1152154647" sldId="260"/>
        </pc:sldMkLst>
        <pc:spChg chg="mod">
          <ac:chgData name="Napier, Jonathan B" userId="0408a67f-d0d6-4883-ae49-64b9c186bf64" providerId="ADAL" clId="{4BFA21CA-1C87-4EB0-BBC4-2691485560CB}" dt="2022-04-04T21:11:47.672" v="14" actId="20577"/>
          <ac:spMkLst>
            <pc:docMk/>
            <pc:sldMk cId="1152154647" sldId="260"/>
            <ac:spMk id="9" creationId="{2D9D268B-A67F-44AD-BAD1-97A86BC87AA4}"/>
          </ac:spMkLst>
        </pc:spChg>
      </pc:sldChg>
      <pc:sldChg chg="modSp mod">
        <pc:chgData name="Napier, Jonathan B" userId="0408a67f-d0d6-4883-ae49-64b9c186bf64" providerId="ADAL" clId="{4BFA21CA-1C87-4EB0-BBC4-2691485560CB}" dt="2022-04-04T22:16:20.814" v="472" actId="20577"/>
        <pc:sldMkLst>
          <pc:docMk/>
          <pc:sldMk cId="3165545914" sldId="282"/>
        </pc:sldMkLst>
        <pc:spChg chg="mod">
          <ac:chgData name="Napier, Jonathan B" userId="0408a67f-d0d6-4883-ae49-64b9c186bf64" providerId="ADAL" clId="{4BFA21CA-1C87-4EB0-BBC4-2691485560CB}" dt="2022-04-04T22:16:20.814" v="472" actId="20577"/>
          <ac:spMkLst>
            <pc:docMk/>
            <pc:sldMk cId="3165545914" sldId="282"/>
            <ac:spMk id="14" creationId="{0FC56ACE-153F-4E17-9D2E-15A09A671A49}"/>
          </ac:spMkLst>
        </pc:spChg>
      </pc:sldChg>
      <pc:sldChg chg="modSp mod">
        <pc:chgData name="Napier, Jonathan B" userId="0408a67f-d0d6-4883-ae49-64b9c186bf64" providerId="ADAL" clId="{4BFA21CA-1C87-4EB0-BBC4-2691485560CB}" dt="2022-04-04T22:17:16.319" v="479" actId="14100"/>
        <pc:sldMkLst>
          <pc:docMk/>
          <pc:sldMk cId="2235865332" sldId="310"/>
        </pc:sldMkLst>
        <pc:spChg chg="mod">
          <ac:chgData name="Napier, Jonathan B" userId="0408a67f-d0d6-4883-ae49-64b9c186bf64" providerId="ADAL" clId="{4BFA21CA-1C87-4EB0-BBC4-2691485560CB}" dt="2022-04-04T22:17:16.319" v="479" actId="14100"/>
          <ac:spMkLst>
            <pc:docMk/>
            <pc:sldMk cId="2235865332" sldId="310"/>
            <ac:spMk id="3" creationId="{7B377E9A-E294-4841-A20C-06579DE0C252}"/>
          </ac:spMkLst>
        </pc:spChg>
      </pc:sldChg>
      <pc:sldChg chg="modSp mod">
        <pc:chgData name="Napier, Jonathan B" userId="0408a67f-d0d6-4883-ae49-64b9c186bf64" providerId="ADAL" clId="{4BFA21CA-1C87-4EB0-BBC4-2691485560CB}" dt="2022-04-04T22:16:34.795" v="473" actId="6549"/>
        <pc:sldMkLst>
          <pc:docMk/>
          <pc:sldMk cId="2476636083" sldId="314"/>
        </pc:sldMkLst>
        <pc:spChg chg="mod">
          <ac:chgData name="Napier, Jonathan B" userId="0408a67f-d0d6-4883-ae49-64b9c186bf64" providerId="ADAL" clId="{4BFA21CA-1C87-4EB0-BBC4-2691485560CB}" dt="2022-04-04T22:16:34.795" v="473" actId="6549"/>
          <ac:spMkLst>
            <pc:docMk/>
            <pc:sldMk cId="2476636083" sldId="314"/>
            <ac:spMk id="4" creationId="{C1AC0023-0686-49AC-BB1F-90191F89AF83}"/>
          </ac:spMkLst>
        </pc:spChg>
      </pc:sldChg>
      <pc:sldChg chg="modSp mod">
        <pc:chgData name="Napier, Jonathan B" userId="0408a67f-d0d6-4883-ae49-64b9c186bf64" providerId="ADAL" clId="{4BFA21CA-1C87-4EB0-BBC4-2691485560CB}" dt="2022-04-04T22:18:18.177" v="491" actId="20577"/>
        <pc:sldMkLst>
          <pc:docMk/>
          <pc:sldMk cId="3018402816" sldId="326"/>
        </pc:sldMkLst>
        <pc:spChg chg="mod">
          <ac:chgData name="Napier, Jonathan B" userId="0408a67f-d0d6-4883-ae49-64b9c186bf64" providerId="ADAL" clId="{4BFA21CA-1C87-4EB0-BBC4-2691485560CB}" dt="2022-04-04T22:18:18.177" v="491" actId="20577"/>
          <ac:spMkLst>
            <pc:docMk/>
            <pc:sldMk cId="3018402816" sldId="326"/>
            <ac:spMk id="11" creationId="{8B204AFB-B11A-40B0-AC8C-921C5896C0C8}"/>
          </ac:spMkLst>
        </pc:spChg>
      </pc:sldChg>
      <pc:sldChg chg="modSp mod">
        <pc:chgData name="Napier, Jonathan B" userId="0408a67f-d0d6-4883-ae49-64b9c186bf64" providerId="ADAL" clId="{4BFA21CA-1C87-4EB0-BBC4-2691485560CB}" dt="2022-04-04T22:14:54.368" v="467" actId="403"/>
        <pc:sldMkLst>
          <pc:docMk/>
          <pc:sldMk cId="3116529881" sldId="327"/>
        </pc:sldMkLst>
        <pc:spChg chg="mod">
          <ac:chgData name="Napier, Jonathan B" userId="0408a67f-d0d6-4883-ae49-64b9c186bf64" providerId="ADAL" clId="{4BFA21CA-1C87-4EB0-BBC4-2691485560CB}" dt="2022-04-04T22:14:54.368" v="467" actId="403"/>
          <ac:spMkLst>
            <pc:docMk/>
            <pc:sldMk cId="3116529881" sldId="327"/>
            <ac:spMk id="4" creationId="{7FE9B2A1-93AD-4D16-94D3-E66195475784}"/>
          </ac:spMkLst>
        </pc:spChg>
      </pc:sldChg>
      <pc:sldChg chg="modSp mod">
        <pc:chgData name="Napier, Jonathan B" userId="0408a67f-d0d6-4883-ae49-64b9c186bf64" providerId="ADAL" clId="{4BFA21CA-1C87-4EB0-BBC4-2691485560CB}" dt="2022-04-04T22:15:01.567" v="468" actId="403"/>
        <pc:sldMkLst>
          <pc:docMk/>
          <pc:sldMk cId="3675999803" sldId="328"/>
        </pc:sldMkLst>
        <pc:spChg chg="mod">
          <ac:chgData name="Napier, Jonathan B" userId="0408a67f-d0d6-4883-ae49-64b9c186bf64" providerId="ADAL" clId="{4BFA21CA-1C87-4EB0-BBC4-2691485560CB}" dt="2022-04-04T22:15:01.567" v="468" actId="403"/>
          <ac:spMkLst>
            <pc:docMk/>
            <pc:sldMk cId="3675999803" sldId="328"/>
            <ac:spMk id="4" creationId="{7FA49FF2-3D5B-4351-8A4F-497999FAF87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A69A9C-1087-184F-8370-423E175D9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90E3D-F5E5-0D40-B323-A25B85CF9E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C06E50B8-2EF8-564F-AE86-D84E6C503530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3AA97-2F38-5340-B685-1E0EA3E358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732F3-25A6-284F-A24C-5FD21AE6BE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84078BA3-E235-9946-9A4D-07E907F68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00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13AC8D20-1945-7145-91A2-3D134BDA25E2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710104DB-87CA-D64F-AB86-DB2520DD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About the Image: PNNL Aerial Photo</a:t>
            </a:r>
          </a:p>
          <a:p>
            <a:r>
              <a:rPr lang="en-US"/>
              <a:t>Aerial photo of the Pacific Northwest National Laboratory campus from the west.</a:t>
            </a:r>
          </a:p>
          <a:p>
            <a:r>
              <a:rPr lang="en-US"/>
              <a:t>https://www.flickr.com/photos/pnnl/42712951642/in/album-72157670058514908/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71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 are based on the following assumptions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1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92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36B83B-A5E4-524E-96A9-DFC12D58F12A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DF1AC-1D08-B945-A034-B740A35902F9}"/>
              </a:ext>
            </a:extLst>
          </p:cNvPr>
          <p:cNvSpPr txBox="1"/>
          <p:nvPr userDrawn="1"/>
        </p:nvSpPr>
        <p:spPr>
          <a:xfrm>
            <a:off x="1371600" y="7543800"/>
            <a:ext cx="36576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800">
                <a:solidFill>
                  <a:srgbClr val="616265">
                    <a:alpha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 is operated by Battelle for the U.S.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43200"/>
            <a:ext cx="4572000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4800" b="1">
                <a:solidFill>
                  <a:srgbClr val="C872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529" y="5669280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5983356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6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/>
            </a:lvl2pPr>
            <a:lvl3pPr marL="1097280" indent="0">
              <a:buNone/>
              <a:defRPr/>
            </a:lvl3pPr>
            <a:lvl4pPr marL="1645920" indent="0">
              <a:buNone/>
              <a:defRPr/>
            </a:lvl4pPr>
            <a:lvl5pPr marL="2194560" indent="0">
              <a:buNone/>
              <a:defRPr/>
            </a:lvl5pPr>
          </a:lstStyle>
          <a:p>
            <a:pPr lvl="0"/>
            <a:r>
              <a:rPr lang="en-US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3710609" y="-1245704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A7D3E1-BCC3-C843-81A0-EA4EDFB445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617363-F73D-B74F-9647-C9D747AC70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0529" y="7178040"/>
            <a:ext cx="824484" cy="228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90C8FB-601C-A04C-84F7-213A857D3E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75535" y="7249637"/>
            <a:ext cx="929809" cy="155448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51641" y="4915645"/>
            <a:ext cx="3290888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F8E3-4ED9-44B4-99E6-8A3D2CF8D415}" type="datetime4">
              <a:rPr lang="en-US" smtClean="0"/>
              <a:t>April 4, 2022</a:t>
            </a:fld>
            <a:endParaRPr lang="en-US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73011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7772400" cy="7315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6858000"/>
            <a:ext cx="77724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430642" y="457199"/>
            <a:ext cx="7772400" cy="73152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9903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12801600" cy="54864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15600" y="4572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008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15600" y="4343400"/>
            <a:ext cx="36576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15600" y="29718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15600" y="6858000"/>
            <a:ext cx="36576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599" y="2295525"/>
            <a:ext cx="4572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394459" y="4373033"/>
            <a:ext cx="4572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22960" indent="-274320">
              <a:buFont typeface="Wingdings" panose="05000000000000000000" pitchFamily="2" charset="2"/>
              <a:buChar char="§"/>
              <a:defRPr sz="2400"/>
            </a:lvl2pPr>
            <a:lvl3pPr marL="1371600" indent="-274320">
              <a:buFont typeface="Wingdings" panose="05000000000000000000" pitchFamily="2" charset="2"/>
              <a:buChar char="ü"/>
              <a:defRPr sz="2000"/>
            </a:lvl3pPr>
            <a:lvl4pPr>
              <a:defRPr sz="1800"/>
            </a:lvl4pPr>
            <a:lvl5pPr marL="2468880" indent="-274320"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39496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743200"/>
            <a:ext cx="406908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429768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371600" y="2194560"/>
            <a:ext cx="12801600" cy="52588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960" indent="-27432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274320"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68880" indent="-274320"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60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7160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786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786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04120" y="5060515"/>
            <a:ext cx="406908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04120" y="2066544"/>
            <a:ext cx="406908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160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7160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3786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786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4120" y="3959352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4120" y="6949440"/>
            <a:ext cx="406908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728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4592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9456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400" y="270933"/>
            <a:ext cx="109728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829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5029200" y="0"/>
            <a:ext cx="96012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03408" y="7795155"/>
            <a:ext cx="3108007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4/4/2022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6" y="7772400"/>
            <a:ext cx="12007821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994296" y="7772400"/>
            <a:ext cx="453223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1371600" y="2057400"/>
            <a:ext cx="4572000" cy="5486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4800" b="1">
                <a:solidFill>
                  <a:srgbClr val="C872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9247" y="7772400"/>
            <a:ext cx="547155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 userDrawn="1"/>
        </p:nvSpPr>
        <p:spPr>
          <a:xfrm>
            <a:off x="914400" y="0"/>
            <a:ext cx="54864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8D28A-E737-5049-8A98-3AC3A6EA2CD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371600" y="237744"/>
            <a:ext cx="1280160" cy="124922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9037" y="7627938"/>
            <a:ext cx="4937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EE0BE7-99BF-4161-B088-8724880AA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717593"/>
            <a:ext cx="4572000" cy="1040439"/>
          </a:xfrm>
        </p:spPr>
        <p:txBody>
          <a:bodyPr/>
          <a:lstStyle/>
          <a:p>
            <a:pPr algn="ctr"/>
            <a:r>
              <a:rPr lang="en-US" sz="3600" dirty="0"/>
              <a:t>NRC-RADTRAN PRIMER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AF8584-F7D3-43CB-B2DB-D1799F2830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0529" y="5267661"/>
            <a:ext cx="4572000" cy="675939"/>
          </a:xfrm>
        </p:spPr>
        <p:txBody>
          <a:bodyPr/>
          <a:lstStyle/>
          <a:p>
            <a:r>
              <a:rPr lang="en-US"/>
              <a:t>Jonathan Napier, PNNL</a:t>
            </a:r>
          </a:p>
          <a:p>
            <a:r>
              <a:rPr lang="en-US"/>
              <a:t>Harish Gadey, PNNL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B2323638-4DC9-4CE7-ABF3-A3BFC0BFECDA}"/>
              </a:ext>
            </a:extLst>
          </p:cNvPr>
          <p:cNvSpPr txBox="1">
            <a:spLocks/>
          </p:cNvSpPr>
          <p:nvPr/>
        </p:nvSpPr>
        <p:spPr>
          <a:xfrm>
            <a:off x="1371600" y="6257364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1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indent="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indent="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indent="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3F3CB5E-C52B-4947-A6DD-EAA719E9BF10}"/>
              </a:ext>
            </a:extLst>
          </p:cNvPr>
          <p:cNvSpPr txBox="1">
            <a:spLocks/>
          </p:cNvSpPr>
          <p:nvPr/>
        </p:nvSpPr>
        <p:spPr>
          <a:xfrm>
            <a:off x="1576717" y="6324600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1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indent="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indent="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indent="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8AA94EC2-D5B1-43E3-ACE6-F9AC1DA0AFFE}"/>
              </a:ext>
            </a:extLst>
          </p:cNvPr>
          <p:cNvSpPr txBox="1">
            <a:spLocks/>
          </p:cNvSpPr>
          <p:nvPr/>
        </p:nvSpPr>
        <p:spPr>
          <a:xfrm>
            <a:off x="1370529" y="3528548"/>
            <a:ext cx="4572000" cy="67593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C8722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600"/>
              <a:t>2022 RAMP User Meeting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D9D268B-A67F-44AD-BAD1-97A86BC87AA4}"/>
              </a:ext>
            </a:extLst>
          </p:cNvPr>
          <p:cNvSpPr txBox="1">
            <a:spLocks/>
          </p:cNvSpPr>
          <p:nvPr/>
        </p:nvSpPr>
        <p:spPr>
          <a:xfrm>
            <a:off x="1371600" y="6187440"/>
            <a:ext cx="4572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1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indent="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indent="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indent="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PNNL Release Number: PNNL-SA-171790 </a:t>
            </a:r>
          </a:p>
        </p:txBody>
      </p:sp>
    </p:spTree>
    <p:extLst>
      <p:ext uri="{BB962C8B-B14F-4D97-AF65-F5344CB8AC3E}">
        <p14:creationId xmlns:p14="http://schemas.microsoft.com/office/powerpoint/2010/main" val="115215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4F1D20-BF8C-4AA3-A2CD-727E5FA5D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E7A4BB3-E848-5A44-82DF-322201952CD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696E67-E93C-40E4-BE36-BDB18B1B3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237" y="3459310"/>
            <a:ext cx="8335925" cy="1310979"/>
          </a:xfrm>
          <a:prstGeom prst="rect">
            <a:avLst/>
          </a:prstGeom>
        </p:spPr>
        <p:txBody>
          <a:bodyPr/>
          <a:lstStyle/>
          <a:p>
            <a:r>
              <a:rPr lang="en-US" sz="6000" dirty="0"/>
              <a:t>Using NRC-RADTRAN</a:t>
            </a:r>
          </a:p>
        </p:txBody>
      </p:sp>
    </p:spTree>
    <p:extLst>
      <p:ext uri="{BB962C8B-B14F-4D97-AF65-F5344CB8AC3E}">
        <p14:creationId xmlns:p14="http://schemas.microsoft.com/office/powerpoint/2010/main" val="418671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AC1AB4-844E-4CA7-B4BB-D3D3061EE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EFEBA3-4C51-4CE2-B787-BB45ABCA8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Defining the Problem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54FBFD-6DA3-4111-BC56-C561D29671C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8"/>
            <a:ext cx="3851136" cy="5486401"/>
          </a:xfrm>
        </p:spPr>
        <p:txBody>
          <a:bodyPr/>
          <a:lstStyle/>
          <a:p>
            <a:r>
              <a:rPr lang="en-US"/>
              <a:t>1. Type of Analysis</a:t>
            </a:r>
          </a:p>
          <a:p>
            <a:r>
              <a:rPr lang="en-US"/>
              <a:t>2. Units</a:t>
            </a:r>
          </a:p>
          <a:p>
            <a:pPr lvl="1"/>
            <a:r>
              <a:rPr lang="en-US"/>
              <a:t>Curie/REM (default)</a:t>
            </a:r>
          </a:p>
          <a:p>
            <a:pPr lvl="1"/>
            <a:r>
              <a:rPr lang="en-US" err="1"/>
              <a:t>Bq</a:t>
            </a:r>
            <a:r>
              <a:rPr lang="en-US"/>
              <a:t>/</a:t>
            </a:r>
            <a:r>
              <a:rPr lang="en-US" err="1"/>
              <a:t>Sv</a:t>
            </a:r>
            <a:endParaRPr lang="en-US"/>
          </a:p>
          <a:p>
            <a:r>
              <a:rPr lang="en-US"/>
              <a:t>3. Item 1 will dictate available inputs</a:t>
            </a:r>
          </a:p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43BAE7-A96B-4A0A-B9B9-FF1522A73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2268" y="2057398"/>
            <a:ext cx="8168639" cy="476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9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0B26E8-B989-441D-A75D-F02A774E7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08969E-B285-4E91-B2C0-3AD7326CC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Toolbar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894BE6C-C3C0-46D9-BC3E-2D4D1E59A393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 rotWithShape="1">
          <a:blip r:embed="rId2"/>
          <a:srcRect l="2328" t="12281" r="1700"/>
          <a:stretch/>
        </p:blipFill>
        <p:spPr>
          <a:xfrm>
            <a:off x="1510960" y="1647669"/>
            <a:ext cx="11608479" cy="647407"/>
          </a:xfrm>
        </p:spPr>
      </p:pic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70F5DFE6-53D1-4D65-893B-A8B823E81F00}"/>
              </a:ext>
            </a:extLst>
          </p:cNvPr>
          <p:cNvSpPr txBox="1">
            <a:spLocks/>
          </p:cNvSpPr>
          <p:nvPr/>
        </p:nvSpPr>
        <p:spPr>
          <a:xfrm>
            <a:off x="1371600" y="2524336"/>
            <a:ext cx="5643624" cy="5486401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Basic functions: opening, closing, and saving files</a:t>
            </a:r>
          </a:p>
          <a:p>
            <a:r>
              <a:rPr lang="en-US" i="1" dirty="0"/>
              <a:t>Undo/ Redo</a:t>
            </a:r>
            <a:r>
              <a:rPr lang="en-US" dirty="0"/>
              <a:t>: maintains list of prior 99 actions</a:t>
            </a:r>
          </a:p>
          <a:p>
            <a:r>
              <a:rPr lang="en-US" i="1" dirty="0"/>
              <a:t>Options</a:t>
            </a:r>
            <a:r>
              <a:rPr lang="en-US" dirty="0"/>
              <a:t>: display, file, open/save, and other legacy options</a:t>
            </a:r>
          </a:p>
          <a:p>
            <a:r>
              <a:rPr lang="en-US" i="1" dirty="0"/>
              <a:t>Check</a:t>
            </a:r>
            <a:r>
              <a:rPr lang="en-US" dirty="0"/>
              <a:t>: Indicates any file errors (errors, warnings)</a:t>
            </a:r>
          </a:p>
          <a:p>
            <a:r>
              <a:rPr lang="en-US" i="1" dirty="0"/>
              <a:t>Help/ About</a:t>
            </a:r>
            <a:r>
              <a:rPr lang="en-US" dirty="0"/>
              <a:t>: opens the viewer and provides basic information about NRC-RADTRAN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96C9F7-1EA0-4FCD-ABCB-1A8840435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343" y="3275152"/>
            <a:ext cx="7615176" cy="35323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7D1D505-48D7-418E-9729-468859E80FCF}"/>
              </a:ext>
            </a:extLst>
          </p:cNvPr>
          <p:cNvSpPr/>
          <p:nvPr/>
        </p:nvSpPr>
        <p:spPr>
          <a:xfrm>
            <a:off x="12090495" y="2640312"/>
            <a:ext cx="23877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cap="none" spc="0">
                <a:ln w="0"/>
                <a:solidFill>
                  <a:srgbClr val="FF0000"/>
                </a:solidFill>
              </a:rPr>
              <a:t>Help Viewer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ACFB9B1-4109-4F45-8DC0-5C3CE74A490F}"/>
              </a:ext>
            </a:extLst>
          </p:cNvPr>
          <p:cNvCxnSpPr>
            <a:cxnSpLocks/>
          </p:cNvCxnSpPr>
          <p:nvPr/>
        </p:nvCxnSpPr>
        <p:spPr>
          <a:xfrm>
            <a:off x="12954326" y="3242804"/>
            <a:ext cx="519018" cy="8310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15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0B26E8-B989-441D-A75D-F02A774E7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08969E-B285-4E91-B2C0-3AD7326CC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Vehicle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B85A639-23D7-4AC9-B30E-8A85F40C03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96" t="25134" r="1010" b="19266"/>
          <a:stretch/>
        </p:blipFill>
        <p:spPr>
          <a:xfrm>
            <a:off x="1371600" y="1603515"/>
            <a:ext cx="12948556" cy="1978062"/>
          </a:xfrm>
          <a:prstGeom prst="rect">
            <a:avLst/>
          </a:prstGeom>
        </p:spPr>
      </p:pic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A087069E-8284-4E3E-A86C-0AC3DBE3017E}"/>
              </a:ext>
            </a:extLst>
          </p:cNvPr>
          <p:cNvSpPr txBox="1">
            <a:spLocks/>
          </p:cNvSpPr>
          <p:nvPr/>
        </p:nvSpPr>
        <p:spPr>
          <a:xfrm>
            <a:off x="1371600" y="3630283"/>
            <a:ext cx="6274904" cy="3892651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Transport Mode</a:t>
            </a:r>
            <a:r>
              <a:rPr lang="en-US"/>
              <a:t>: highway, rail, waterway</a:t>
            </a:r>
          </a:p>
          <a:p>
            <a:r>
              <a:rPr lang="en-US" i="1" dirty="0"/>
              <a:t>Size (CD)</a:t>
            </a:r>
            <a:r>
              <a:rPr lang="en-US" dirty="0"/>
              <a:t>: </a:t>
            </a:r>
            <a:r>
              <a:rPr lang="en-US"/>
              <a:t>Largest dimension of package (max. 9 m)</a:t>
            </a:r>
          </a:p>
          <a:p>
            <a:r>
              <a:rPr lang="en-US" i="1" dirty="0"/>
              <a:t>Gamma/ Neutron Fraction</a:t>
            </a:r>
            <a:r>
              <a:rPr lang="en-US"/>
              <a:t>: split between gamma and neutron external package dose (must add to </a:t>
            </a:r>
            <a:r>
              <a:rPr lang="en-US" dirty="0"/>
              <a:t>unity</a:t>
            </a:r>
            <a:r>
              <a:rPr lang="en-US"/>
              <a:t>)</a:t>
            </a:r>
          </a:p>
          <a:p>
            <a:endParaRPr lang="en-US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979AFB47-2A65-459D-B140-62A32EC437BB}"/>
              </a:ext>
            </a:extLst>
          </p:cNvPr>
          <p:cNvSpPr txBox="1">
            <a:spLocks/>
          </p:cNvSpPr>
          <p:nvPr/>
        </p:nvSpPr>
        <p:spPr>
          <a:xfrm>
            <a:off x="8172613" y="3630282"/>
            <a:ext cx="6274905" cy="4475748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Crew Distance</a:t>
            </a:r>
            <a:r>
              <a:rPr lang="en-US"/>
              <a:t>: Average distance of crew to nearest radioactive package</a:t>
            </a:r>
          </a:p>
          <a:p>
            <a:r>
              <a:rPr lang="en-US" i="1" dirty="0"/>
              <a:t>Width Facing Crew</a:t>
            </a:r>
            <a:r>
              <a:rPr lang="en-US"/>
              <a:t>: largest dimension of the cargo facing crew</a:t>
            </a:r>
          </a:p>
          <a:p>
            <a:r>
              <a:rPr lang="en-US" i="1" dirty="0"/>
              <a:t>Crew Shielding Factor</a:t>
            </a:r>
            <a:r>
              <a:rPr lang="en-US"/>
              <a:t>: fraction of radiation exposed to the crew </a:t>
            </a:r>
          </a:p>
          <a:p>
            <a:r>
              <a:rPr lang="en-US" i="1" dirty="0"/>
              <a:t>Number of Shipments</a:t>
            </a:r>
            <a:r>
              <a:rPr lang="en-US"/>
              <a:t>: values calculated for single shipment and multiplied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0B26E8-B989-441D-A75D-F02A774E7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08969E-B285-4E91-B2C0-3AD7326CC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Links</a:t>
            </a:r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A087069E-8284-4E3E-A86C-0AC3DBE3017E}"/>
              </a:ext>
            </a:extLst>
          </p:cNvPr>
          <p:cNvSpPr txBox="1">
            <a:spLocks/>
          </p:cNvSpPr>
          <p:nvPr/>
        </p:nvSpPr>
        <p:spPr>
          <a:xfrm>
            <a:off x="1371600" y="3753853"/>
            <a:ext cx="6274904" cy="3892651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Mode</a:t>
            </a:r>
            <a:r>
              <a:rPr lang="en-US"/>
              <a:t>: highway, secondary road/ non road. </a:t>
            </a:r>
            <a:r>
              <a:rPr lang="en-US" b="1"/>
              <a:t>Do not select unknown</a:t>
            </a:r>
          </a:p>
          <a:p>
            <a:r>
              <a:rPr lang="en-US" i="1" dirty="0"/>
              <a:t>Adjacent Vehicle Occupants</a:t>
            </a:r>
            <a:r>
              <a:rPr lang="en-US"/>
              <a:t>: average number in vehicles</a:t>
            </a:r>
          </a:p>
          <a:p>
            <a:r>
              <a:rPr lang="en-US" i="1" dirty="0"/>
              <a:t>Traffic</a:t>
            </a:r>
            <a:r>
              <a:rPr lang="en-US"/>
              <a:t>: number of vehicles travelling per hour on the link </a:t>
            </a:r>
          </a:p>
          <a:p>
            <a:r>
              <a:rPr lang="en-US" i="1" dirty="0"/>
              <a:t>Traffic</a:t>
            </a:r>
            <a:r>
              <a:rPr lang="en-US"/>
              <a:t>, </a:t>
            </a:r>
            <a:r>
              <a:rPr lang="en-US" i="1" dirty="0"/>
              <a:t>Accidents per km</a:t>
            </a:r>
            <a:r>
              <a:rPr lang="en-US"/>
              <a:t>, and </a:t>
            </a:r>
            <a:r>
              <a:rPr lang="en-US" i="1" dirty="0"/>
              <a:t>Deaths per accident</a:t>
            </a:r>
            <a:r>
              <a:rPr lang="en-US"/>
              <a:t> are user defined</a:t>
            </a:r>
          </a:p>
          <a:p>
            <a:endParaRPr lang="en-US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979AFB47-2A65-459D-B140-62A32EC437BB}"/>
              </a:ext>
            </a:extLst>
          </p:cNvPr>
          <p:cNvSpPr txBox="1">
            <a:spLocks/>
          </p:cNvSpPr>
          <p:nvPr/>
        </p:nvSpPr>
        <p:spPr>
          <a:xfrm>
            <a:off x="8172613" y="3753852"/>
            <a:ext cx="6274905" cy="2893836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Population Type</a:t>
            </a:r>
            <a:r>
              <a:rPr lang="en-US"/>
              <a:t>: Either rural, suburban or urban. Affects shielding factors and dose to pedestrians</a:t>
            </a:r>
          </a:p>
          <a:p>
            <a:r>
              <a:rPr lang="en-US" i="1" dirty="0"/>
              <a:t>Farm fraction if rural</a:t>
            </a:r>
            <a:r>
              <a:rPr lang="en-US"/>
              <a:t>: fraction of surrounding area used for agriculture (only for rural)</a:t>
            </a: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73B188-867D-41AB-B9C2-3EE751AECA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194" b="23476"/>
          <a:stretch/>
        </p:blipFill>
        <p:spPr>
          <a:xfrm>
            <a:off x="1371600" y="1595164"/>
            <a:ext cx="12845617" cy="193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3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F2DDA7A-335D-4C59-8454-841F6AD50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Creation of Links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F0D5F37-4413-4301-BFF4-A1238C2062D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8768862" cy="5486401"/>
          </a:xfrm>
        </p:spPr>
        <p:txBody>
          <a:bodyPr/>
          <a:lstStyle/>
          <a:p>
            <a:r>
              <a:rPr lang="en-US"/>
              <a:t>Creation of Links using </a:t>
            </a:r>
            <a:r>
              <a:rPr lang="en-US" err="1"/>
              <a:t>WebTRAGIS</a:t>
            </a:r>
            <a:endParaRPr lang="en-US"/>
          </a:p>
          <a:p>
            <a:pPr lvl="1"/>
            <a:r>
              <a:rPr lang="en-US"/>
              <a:t>Limited to contiguous 48 states</a:t>
            </a:r>
          </a:p>
          <a:p>
            <a:pPr lvl="1"/>
            <a:r>
              <a:rPr lang="en-US"/>
              <a:t>Requires US Government Sponsorship</a:t>
            </a:r>
          </a:p>
          <a:p>
            <a:pPr lvl="1"/>
            <a:r>
              <a:rPr lang="en-US"/>
              <a:t>Populations are not currently being updated</a:t>
            </a:r>
          </a:p>
          <a:p>
            <a:r>
              <a:rPr lang="en-US"/>
              <a:t>Creation of Links in Google Earth</a:t>
            </a:r>
          </a:p>
          <a:p>
            <a:pPr lvl="1"/>
            <a:r>
              <a:rPr lang="en-US"/>
              <a:t>Requires population density files</a:t>
            </a:r>
          </a:p>
          <a:p>
            <a:r>
              <a:rPr lang="en-US"/>
              <a:t>Manual Entry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4C88FB-67D0-4B75-B33E-311C682EA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031" y="5041989"/>
            <a:ext cx="828675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0F44F0-425B-4518-916D-21BCCD2CE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455930-A295-421E-891C-0E267EE10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Actual Imported Information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E2CA9B-8271-458C-932E-6DA1956EA93B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6474941" cy="5486401"/>
          </a:xfrm>
        </p:spPr>
        <p:txBody>
          <a:bodyPr/>
          <a:lstStyle/>
          <a:p>
            <a:r>
              <a:rPr lang="en-US" err="1"/>
              <a:t>WebTRAGIS</a:t>
            </a:r>
            <a:r>
              <a:rPr lang="en-US"/>
              <a:t> information is intersection based</a:t>
            </a:r>
          </a:p>
          <a:p>
            <a:r>
              <a:rPr lang="en-US"/>
              <a:t>Each link is the distance between two intersections</a:t>
            </a:r>
          </a:p>
          <a:p>
            <a:pPr lvl="1"/>
            <a:r>
              <a:rPr lang="en-US"/>
              <a:t>Uses known</a:t>
            </a:r>
          </a:p>
          <a:p>
            <a:pPr lvl="2"/>
            <a:r>
              <a:rPr lang="en-US"/>
              <a:t>Population density</a:t>
            </a:r>
          </a:p>
          <a:p>
            <a:pPr lvl="2"/>
            <a:r>
              <a:rPr lang="en-US"/>
              <a:t>Distance</a:t>
            </a:r>
          </a:p>
          <a:p>
            <a:pPr lvl="2"/>
            <a:r>
              <a:rPr lang="en-US"/>
              <a:t>Speed</a:t>
            </a:r>
          </a:p>
          <a:p>
            <a:pPr lvl="2"/>
            <a:r>
              <a:rPr lang="en-US"/>
              <a:t>Time of transit</a:t>
            </a:r>
          </a:p>
          <a:p>
            <a:endParaRPr lang="en-US"/>
          </a:p>
        </p:txBody>
      </p:sp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62CC12A5-09E5-4FD2-B719-2462BBAC8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0363" y="2057399"/>
            <a:ext cx="559544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1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2407BE-AB77-4435-A7F7-6DF6FF2F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377E9A-E294-4841-A20C-06579DE0C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485" y="270933"/>
            <a:ext cx="11481034" cy="1310979"/>
          </a:xfrm>
        </p:spPr>
        <p:txBody>
          <a:bodyPr/>
          <a:lstStyle/>
          <a:p>
            <a:r>
              <a:rPr lang="en-US" dirty="0"/>
              <a:t>Import of Links from </a:t>
            </a:r>
            <a:r>
              <a:rPr lang="en-US" dirty="0" err="1"/>
              <a:t>WebTRAGIS</a:t>
            </a:r>
            <a:r>
              <a:rPr lang="en-US" dirty="0"/>
              <a:t> to NRC-RADTRAN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93830B7-1550-44D1-AEFD-ED3B82C95C7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5152768" cy="5486401"/>
          </a:xfrm>
        </p:spPr>
        <p:txBody>
          <a:bodyPr/>
          <a:lstStyle/>
          <a:p>
            <a:r>
              <a:rPr lang="en-US"/>
              <a:t>Summarized into three links per state</a:t>
            </a:r>
          </a:p>
          <a:p>
            <a:pPr lvl="1"/>
            <a:r>
              <a:rPr lang="en-US"/>
              <a:t>Rural</a:t>
            </a:r>
          </a:p>
          <a:p>
            <a:pPr lvl="1"/>
            <a:r>
              <a:rPr lang="en-US"/>
              <a:t>Urban</a:t>
            </a:r>
          </a:p>
          <a:p>
            <a:pPr lvl="1"/>
            <a:r>
              <a:rPr lang="en-US"/>
              <a:t>Suburban</a:t>
            </a:r>
          </a:p>
          <a:p>
            <a:endParaRPr lang="en-US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BF28FE12-88AD-427A-9062-DE6C90EDF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693" y="2057400"/>
            <a:ext cx="754750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6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55E41D-D65D-420B-8B9A-47DE696A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ABA6A5-21D2-4DB7-8C8D-8ECA97AD2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CCAA4E-3E6F-46F9-9F16-4740881F28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59" t="6647" r="1182"/>
          <a:stretch/>
        </p:blipFill>
        <p:spPr>
          <a:xfrm>
            <a:off x="1816979" y="1595164"/>
            <a:ext cx="11960186" cy="232069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D0C589C-2F74-4CA5-B60C-CD592ADE118D}"/>
              </a:ext>
            </a:extLst>
          </p:cNvPr>
          <p:cNvSpPr txBox="1">
            <a:spLocks/>
          </p:cNvSpPr>
          <p:nvPr/>
        </p:nvSpPr>
        <p:spPr>
          <a:xfrm>
            <a:off x="1371600" y="4071907"/>
            <a:ext cx="6274904" cy="3892651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Vehicle</a:t>
            </a:r>
            <a:r>
              <a:rPr lang="en-US"/>
              <a:t>: select any vehicle defined in the vehicles tab</a:t>
            </a:r>
          </a:p>
          <a:p>
            <a:r>
              <a:rPr lang="en-US" i="1" dirty="0"/>
              <a:t>Population Density</a:t>
            </a:r>
            <a:r>
              <a:rPr lang="en-US" dirty="0"/>
              <a:t>: the population density in # per km</a:t>
            </a:r>
            <a:r>
              <a:rPr lang="en-US" baseline="30000" dirty="0"/>
              <a:t>2</a:t>
            </a:r>
          </a:p>
          <a:p>
            <a:r>
              <a:rPr lang="en-US" i="1" dirty="0"/>
              <a:t>Inner Radius</a:t>
            </a:r>
            <a:r>
              <a:rPr lang="en-US"/>
              <a:t>: minimum distance from where dose to public is calculated</a:t>
            </a:r>
          </a:p>
          <a:p>
            <a:endParaRPr lang="en-US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F4799556-B047-4CA3-86B4-BD901374C1BC}"/>
              </a:ext>
            </a:extLst>
          </p:cNvPr>
          <p:cNvSpPr txBox="1">
            <a:spLocks/>
          </p:cNvSpPr>
          <p:nvPr/>
        </p:nvSpPr>
        <p:spPr>
          <a:xfrm>
            <a:off x="8172613" y="4071906"/>
            <a:ext cx="6274905" cy="2893836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Outer Radius</a:t>
            </a:r>
            <a:r>
              <a:rPr lang="en-US"/>
              <a:t>: maximum distance till where dose to public is calculated</a:t>
            </a:r>
          </a:p>
          <a:p>
            <a:r>
              <a:rPr lang="en-US" i="1" dirty="0"/>
              <a:t>Shielding Factor</a:t>
            </a:r>
            <a:r>
              <a:rPr lang="en-US"/>
              <a:t>: used for dose calculations during a stop</a:t>
            </a:r>
          </a:p>
          <a:p>
            <a:r>
              <a:rPr lang="en-US" i="1" dirty="0"/>
              <a:t>Duration</a:t>
            </a:r>
            <a:r>
              <a:rPr lang="en-US"/>
              <a:t>: time period for a given stop in hours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4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55E41D-D65D-420B-8B9A-47DE696A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ABA6A5-21D2-4DB7-8C8D-8ECA97AD2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Packages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D0C589C-2F74-4CA5-B60C-CD592ADE118D}"/>
              </a:ext>
            </a:extLst>
          </p:cNvPr>
          <p:cNvSpPr txBox="1">
            <a:spLocks/>
          </p:cNvSpPr>
          <p:nvPr/>
        </p:nvSpPr>
        <p:spPr>
          <a:xfrm>
            <a:off x="1371599" y="4973054"/>
            <a:ext cx="6379535" cy="2893835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Optional for incident free analysis</a:t>
            </a:r>
          </a:p>
          <a:p>
            <a:r>
              <a:rPr lang="en-US"/>
              <a:t>Required for accident analysis</a:t>
            </a:r>
          </a:p>
          <a:p>
            <a:r>
              <a:rPr lang="en-US"/>
              <a:t>Enter the critical dimension in meters</a:t>
            </a:r>
          </a:p>
          <a:p>
            <a:r>
              <a:rPr lang="en-US"/>
              <a:t>Package Dimensions greater than 9 m should not be used</a:t>
            </a:r>
          </a:p>
          <a:p>
            <a:endParaRPr lang="en-US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F4799556-B047-4CA3-86B4-BD901374C1BC}"/>
              </a:ext>
            </a:extLst>
          </p:cNvPr>
          <p:cNvSpPr txBox="1">
            <a:spLocks/>
          </p:cNvSpPr>
          <p:nvPr/>
        </p:nvSpPr>
        <p:spPr>
          <a:xfrm>
            <a:off x="8172613" y="4973053"/>
            <a:ext cx="6274905" cy="2893836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Enter dose at 1 m from surface and gamma/ neutron fraction</a:t>
            </a:r>
          </a:p>
          <a:p>
            <a:r>
              <a:rPr lang="en-US"/>
              <a:t>Enter number of packages of given type in each vehicle</a:t>
            </a:r>
          </a:p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A5033B-03AC-4E43-8F77-1FFF2A0485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91" t="30593" r="478"/>
          <a:stretch/>
        </p:blipFill>
        <p:spPr>
          <a:xfrm>
            <a:off x="2205503" y="1770751"/>
            <a:ext cx="11091262" cy="261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4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1E7DF-2D5A-4EF0-9E9E-047227DE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C6224B-8EA9-4A64-8AD3-CDD46DDCAF56}"/>
              </a:ext>
            </a:extLst>
          </p:cNvPr>
          <p:cNvSpPr/>
          <p:nvPr/>
        </p:nvSpPr>
        <p:spPr>
          <a:xfrm>
            <a:off x="8366760" y="2640330"/>
            <a:ext cx="1714500" cy="274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ED0190-77B0-4B20-80D1-4E656918CA7F}"/>
              </a:ext>
            </a:extLst>
          </p:cNvPr>
          <p:cNvSpPr/>
          <p:nvPr/>
        </p:nvSpPr>
        <p:spPr>
          <a:xfrm rot="5400000">
            <a:off x="8532018" y="2932273"/>
            <a:ext cx="2423157" cy="21135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F93264-9435-4167-BAD4-B623616B82D1}"/>
              </a:ext>
            </a:extLst>
          </p:cNvPr>
          <p:cNvSpPr/>
          <p:nvPr/>
        </p:nvSpPr>
        <p:spPr>
          <a:xfrm rot="5400000">
            <a:off x="8330376" y="3350704"/>
            <a:ext cx="278508" cy="2057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C224BC-26F6-4B07-8382-EBD095F53E63}"/>
              </a:ext>
            </a:extLst>
          </p:cNvPr>
          <p:cNvSpPr/>
          <p:nvPr/>
        </p:nvSpPr>
        <p:spPr>
          <a:xfrm rot="5400000">
            <a:off x="8414196" y="3388804"/>
            <a:ext cx="278508" cy="2057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3FB521-D35E-4997-827A-FC33321DDD6B}"/>
              </a:ext>
            </a:extLst>
          </p:cNvPr>
          <p:cNvSpPr/>
          <p:nvPr/>
        </p:nvSpPr>
        <p:spPr>
          <a:xfrm rot="5400000">
            <a:off x="8330376" y="4751640"/>
            <a:ext cx="278508" cy="2057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4D5861-4CFB-4832-B94D-014FB2219D07}"/>
              </a:ext>
            </a:extLst>
          </p:cNvPr>
          <p:cNvSpPr/>
          <p:nvPr/>
        </p:nvSpPr>
        <p:spPr>
          <a:xfrm rot="5400000">
            <a:off x="8414196" y="4763070"/>
            <a:ext cx="278508" cy="2057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F31FF5-4E84-4151-90CB-7C383BDDFCB4}"/>
              </a:ext>
            </a:extLst>
          </p:cNvPr>
          <p:cNvSpPr/>
          <p:nvPr/>
        </p:nvSpPr>
        <p:spPr>
          <a:xfrm rot="5400000">
            <a:off x="9041197" y="5993448"/>
            <a:ext cx="1310980" cy="2659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FC56ACE-153F-4E17-9D2E-15A09A671A49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NRC-RADTRAN Calculation Concepts</a:t>
            </a:r>
          </a:p>
          <a:p>
            <a:r>
              <a:rPr lang="en-US" dirty="0"/>
              <a:t>NRC-RADTRAN Installation </a:t>
            </a:r>
          </a:p>
          <a:p>
            <a:r>
              <a:rPr lang="en-US" dirty="0"/>
              <a:t>NRC-RADTRAN Use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DD431C07-9F30-42D3-83C0-C5336E456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0" y="270933"/>
            <a:ext cx="10972800" cy="1310979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16554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55E41D-D65D-420B-8B9A-47DE696A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ABA6A5-21D2-4DB7-8C8D-8ECA97AD2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Accident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D0C589C-2F74-4CA5-B60C-CD592ADE118D}"/>
              </a:ext>
            </a:extLst>
          </p:cNvPr>
          <p:cNvSpPr txBox="1">
            <a:spLocks/>
          </p:cNvSpPr>
          <p:nvPr/>
        </p:nvSpPr>
        <p:spPr>
          <a:xfrm>
            <a:off x="1371600" y="5713832"/>
            <a:ext cx="6274904" cy="2041204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Select the </a:t>
            </a:r>
            <a:r>
              <a:rPr lang="en-US" i="1" dirty="0"/>
              <a:t>mode</a:t>
            </a:r>
            <a:r>
              <a:rPr lang="en-US"/>
              <a:t> of transportation and population type</a:t>
            </a:r>
          </a:p>
          <a:p>
            <a:r>
              <a:rPr lang="en-US"/>
              <a:t>Add probability of each severity level (must sum to unity)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F4799556-B047-4CA3-86B4-BD901374C1BC}"/>
              </a:ext>
            </a:extLst>
          </p:cNvPr>
          <p:cNvSpPr txBox="1">
            <a:spLocks/>
          </p:cNvSpPr>
          <p:nvPr/>
        </p:nvSpPr>
        <p:spPr>
          <a:xfrm>
            <a:off x="7946002" y="5709771"/>
            <a:ext cx="6274905" cy="2041204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Define </a:t>
            </a:r>
            <a:r>
              <a:rPr lang="en-US" i="1" dirty="0"/>
              <a:t>Release Fractions</a:t>
            </a:r>
            <a:r>
              <a:rPr lang="en-US" dirty="0"/>
              <a:t> </a:t>
            </a:r>
            <a:r>
              <a:rPr lang="en-US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i="1" dirty="0">
                <a:sym typeface="Wingdings" panose="05000000000000000000" pitchFamily="2" charset="2"/>
              </a:rPr>
              <a:t>Aerosol Fractions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i="1" dirty="0">
                <a:sym typeface="Wingdings" panose="05000000000000000000" pitchFamily="2" charset="2"/>
              </a:rPr>
              <a:t>Respirable Fraction </a:t>
            </a:r>
            <a:endParaRPr lang="en-US" i="1" dirty="0"/>
          </a:p>
          <a:p>
            <a:r>
              <a:rPr lang="en-US"/>
              <a:t>Enter </a:t>
            </a:r>
            <a:r>
              <a:rPr lang="en-US" i="1" dirty="0"/>
              <a:t>Deposition Velocity</a:t>
            </a:r>
            <a:r>
              <a:rPr lang="en-US"/>
              <a:t>:</a:t>
            </a:r>
          </a:p>
          <a:p>
            <a:pPr lvl="1"/>
            <a:r>
              <a:rPr lang="en-US"/>
              <a:t>Above 0.384 m/s (error)</a:t>
            </a:r>
          </a:p>
          <a:p>
            <a:pPr lvl="1"/>
            <a:r>
              <a:rPr lang="en-US"/>
              <a:t>Above 0.1 m/s (warning)</a:t>
            </a:r>
          </a:p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C3A300-3649-43F7-A02A-5920BDC596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29" r="1491"/>
          <a:stretch/>
        </p:blipFill>
        <p:spPr>
          <a:xfrm>
            <a:off x="2072873" y="1581912"/>
            <a:ext cx="4872358" cy="38153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9384C1-AAA5-4D27-83C5-F0697C0180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39" t="1850" b="31248"/>
          <a:stretch/>
        </p:blipFill>
        <p:spPr>
          <a:xfrm>
            <a:off x="7741255" y="1848079"/>
            <a:ext cx="6684398" cy="328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1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55E41D-D65D-420B-8B9A-47DE696A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ABA6A5-21D2-4DB7-8C8D-8ECA97AD2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Accident (cont.)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D0C589C-2F74-4CA5-B60C-CD592ADE118D}"/>
              </a:ext>
            </a:extLst>
          </p:cNvPr>
          <p:cNvSpPr txBox="1">
            <a:spLocks/>
          </p:cNvSpPr>
          <p:nvPr/>
        </p:nvSpPr>
        <p:spPr>
          <a:xfrm>
            <a:off x="1371600" y="5405581"/>
            <a:ext cx="6274904" cy="2649583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National Average (0)</a:t>
            </a:r>
            <a:r>
              <a:rPr lang="en-US" dirty="0"/>
              <a:t>: </a:t>
            </a:r>
            <a:r>
              <a:rPr lang="en-US"/>
              <a:t>simplest and requires no inputs</a:t>
            </a:r>
          </a:p>
          <a:p>
            <a:r>
              <a:rPr lang="en-US" i="1" dirty="0" err="1"/>
              <a:t>Pasquill</a:t>
            </a:r>
            <a:r>
              <a:rPr lang="en-US" i="1" dirty="0"/>
              <a:t> Class (1)</a:t>
            </a:r>
            <a:r>
              <a:rPr lang="en-US" dirty="0"/>
              <a:t>: </a:t>
            </a:r>
            <a:r>
              <a:rPr lang="en-US"/>
              <a:t>requires values for each </a:t>
            </a:r>
            <a:r>
              <a:rPr lang="en-US" err="1"/>
              <a:t>Pasquill</a:t>
            </a:r>
            <a:r>
              <a:rPr lang="en-US"/>
              <a:t> stability class</a:t>
            </a:r>
          </a:p>
          <a:p>
            <a:r>
              <a:rPr lang="en-US" i="1" dirty="0"/>
              <a:t>User-Defined (2)</a:t>
            </a:r>
            <a:r>
              <a:rPr lang="en-US" dirty="0"/>
              <a:t>:</a:t>
            </a:r>
            <a:r>
              <a:rPr lang="en-US"/>
              <a:t> allows more detailed analysis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F4799556-B047-4CA3-86B4-BD901374C1BC}"/>
              </a:ext>
            </a:extLst>
          </p:cNvPr>
          <p:cNvSpPr txBox="1">
            <a:spLocks/>
          </p:cNvSpPr>
          <p:nvPr/>
        </p:nvSpPr>
        <p:spPr>
          <a:xfrm>
            <a:off x="7946002" y="5405580"/>
            <a:ext cx="6048293" cy="2649583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Define area, centerline distance, and dilution factor of each isopleth (max</a:t>
            </a:r>
            <a:r>
              <a:rPr lang="en-US" dirty="0"/>
              <a:t>. number of isopleths:</a:t>
            </a:r>
            <a:r>
              <a:rPr lang="en-US"/>
              <a:t> 18)</a:t>
            </a:r>
          </a:p>
          <a:p>
            <a:r>
              <a:rPr lang="en-US"/>
              <a:t>NOTE: if population density is being used, first two isopleths shall have same population density</a:t>
            </a: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B76B1B-B66E-49EE-9DDB-5461044870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61" b="7961"/>
          <a:stretch/>
        </p:blipFill>
        <p:spPr>
          <a:xfrm>
            <a:off x="1865277" y="1678403"/>
            <a:ext cx="4847757" cy="34931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F44FEB-CC0E-4A9C-B1A9-890A1CA9AC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90" r="1979" b="2435"/>
          <a:stretch/>
        </p:blipFill>
        <p:spPr>
          <a:xfrm>
            <a:off x="8677470" y="1518345"/>
            <a:ext cx="4288013" cy="381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2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7E6E72-DE4B-4C32-8213-CBBA1A9536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22" r="27099" b="13790"/>
          <a:stretch/>
        </p:blipFill>
        <p:spPr>
          <a:xfrm>
            <a:off x="1371600" y="2143713"/>
            <a:ext cx="4931771" cy="28938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2072D7-5545-4DB4-9CD5-1B9828AF7A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11" b="6360"/>
          <a:stretch/>
        </p:blipFill>
        <p:spPr>
          <a:xfrm>
            <a:off x="6520651" y="2160107"/>
            <a:ext cx="7857377" cy="182738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55E41D-D65D-420B-8B9A-47DE696A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ABA6A5-21D2-4DB7-8C8D-8ECA97AD2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Radionuclides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D0C589C-2F74-4CA5-B60C-CD592ADE118D}"/>
              </a:ext>
            </a:extLst>
          </p:cNvPr>
          <p:cNvSpPr txBox="1">
            <a:spLocks/>
          </p:cNvSpPr>
          <p:nvPr/>
        </p:nvSpPr>
        <p:spPr>
          <a:xfrm>
            <a:off x="1371600" y="5317610"/>
            <a:ext cx="6274904" cy="2893835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Radionuclide inventory can be defined for package</a:t>
            </a:r>
          </a:p>
          <a:p>
            <a:r>
              <a:rPr lang="en-US"/>
              <a:t>Isotope inventory assigned according to release group</a:t>
            </a:r>
          </a:p>
          <a:p>
            <a:r>
              <a:rPr lang="en-US"/>
              <a:t>Each package has independent isotope inventory</a:t>
            </a:r>
          </a:p>
          <a:p>
            <a:endParaRPr lang="en-US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F4799556-B047-4CA3-86B4-BD901374C1BC}"/>
              </a:ext>
            </a:extLst>
          </p:cNvPr>
          <p:cNvSpPr txBox="1">
            <a:spLocks/>
          </p:cNvSpPr>
          <p:nvPr/>
        </p:nvSpPr>
        <p:spPr>
          <a:xfrm>
            <a:off x="7311886" y="5317609"/>
            <a:ext cx="6274905" cy="2893836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User-defined radionuclides can also be defined</a:t>
            </a:r>
          </a:p>
          <a:p>
            <a:r>
              <a:rPr lang="en-US"/>
              <a:t>Half-lives, energies, and </a:t>
            </a:r>
            <a:r>
              <a:rPr lang="en-US" dirty="0"/>
              <a:t>Dose Conversion Factors (</a:t>
            </a:r>
            <a:r>
              <a:rPr lang="en-US"/>
              <a:t>DCFs</a:t>
            </a:r>
            <a:r>
              <a:rPr lang="en-US" dirty="0"/>
              <a:t>)</a:t>
            </a:r>
            <a:r>
              <a:rPr lang="en-US"/>
              <a:t> are required to be specified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5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55E41D-D65D-420B-8B9A-47DE696A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ABA6A5-21D2-4DB7-8C8D-8ECA97AD2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Loss of Shielding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D0C589C-2F74-4CA5-B60C-CD592ADE118D}"/>
              </a:ext>
            </a:extLst>
          </p:cNvPr>
          <p:cNvSpPr txBox="1">
            <a:spLocks/>
          </p:cNvSpPr>
          <p:nvPr/>
        </p:nvSpPr>
        <p:spPr>
          <a:xfrm>
            <a:off x="1371601" y="1987826"/>
            <a:ext cx="5161402" cy="5879063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Conditional Probability</a:t>
            </a:r>
            <a:r>
              <a:rPr lang="en-US" dirty="0"/>
              <a:t> </a:t>
            </a:r>
            <a:r>
              <a:rPr lang="en-US"/>
              <a:t>and </a:t>
            </a:r>
            <a:r>
              <a:rPr lang="en-US" i="1" dirty="0"/>
              <a:t>Fractional Loss</a:t>
            </a:r>
            <a:r>
              <a:rPr lang="en-US"/>
              <a:t> are defined </a:t>
            </a:r>
          </a:p>
          <a:p>
            <a:r>
              <a:rPr lang="en-US"/>
              <a:t>Probability for all scenarios shall sum to unity</a:t>
            </a:r>
          </a:p>
          <a:p>
            <a:r>
              <a:rPr lang="en-US"/>
              <a:t>Parameters for stop are defined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E95E40-8E42-4D69-B7C8-AF0C6BA305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79"/>
          <a:stretch/>
        </p:blipFill>
        <p:spPr>
          <a:xfrm>
            <a:off x="6667167" y="2228158"/>
            <a:ext cx="7553740" cy="454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4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4E86F2-B0D2-4C51-B676-6EA93326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422FEE-3FAC-4AD0-8671-5EBE264CF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Default Parameters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D2100C-C732-4245-86B2-A4E4166D47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64" t="1650" b="600"/>
          <a:stretch/>
        </p:blipFill>
        <p:spPr>
          <a:xfrm>
            <a:off x="8538102" y="1733877"/>
            <a:ext cx="5635098" cy="40273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B9237E-CA7A-444A-A3EC-4B17468951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26" t="1" r="4379" b="867"/>
          <a:stretch/>
        </p:blipFill>
        <p:spPr>
          <a:xfrm>
            <a:off x="8572409" y="5785720"/>
            <a:ext cx="5635098" cy="2259730"/>
          </a:xfrm>
          <a:prstGeom prst="rect">
            <a:avLst/>
          </a:prstGeom>
        </p:spPr>
      </p:pic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8B204AFB-B11A-40B0-AC8C-921C5896C0C8}"/>
              </a:ext>
            </a:extLst>
          </p:cNvPr>
          <p:cNvSpPr txBox="1">
            <a:spLocks/>
          </p:cNvSpPr>
          <p:nvPr/>
        </p:nvSpPr>
        <p:spPr>
          <a:xfrm>
            <a:off x="1371600" y="1733878"/>
            <a:ext cx="6926490" cy="6477568"/>
          </a:xfrm>
          <a:prstGeom prst="rect">
            <a:avLst/>
          </a:prstGeom>
        </p:spPr>
        <p:txBody>
          <a:bodyPr/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Values of “-1” </a:t>
            </a:r>
            <a:r>
              <a:rPr lang="en-US"/>
              <a:t>mean NRC-RADTRAN </a:t>
            </a:r>
            <a:r>
              <a:rPr lang="en-US" dirty="0"/>
              <a:t>defaults shall be used</a:t>
            </a:r>
          </a:p>
          <a:p>
            <a:r>
              <a:rPr lang="en-US" dirty="0"/>
              <a:t>Potential user defined options include:</a:t>
            </a:r>
          </a:p>
          <a:p>
            <a:pPr lvl="1"/>
            <a:r>
              <a:rPr lang="en-US" dirty="0"/>
              <a:t>Residential shielding factors</a:t>
            </a:r>
          </a:p>
          <a:p>
            <a:pPr lvl="1"/>
            <a:r>
              <a:rPr lang="en-US" dirty="0"/>
              <a:t>Distance from radioactive packages</a:t>
            </a:r>
          </a:p>
          <a:p>
            <a:pPr lvl="1"/>
            <a:r>
              <a:rPr lang="en-US" dirty="0"/>
              <a:t>Dispersion options</a:t>
            </a:r>
          </a:p>
          <a:p>
            <a:pPr lvl="1"/>
            <a:r>
              <a:rPr lang="en-US" dirty="0"/>
              <a:t>Transfer coefficients</a:t>
            </a:r>
          </a:p>
          <a:p>
            <a:r>
              <a:rPr lang="en-US" dirty="0"/>
              <a:t>REGCHECK: used to force regulatory limits for external dose and crew dose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0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2F5C80-7ABC-4B4F-B3C0-2594F718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65A737-7E5D-4A01-A227-9C022F515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Check prior to Running or Saving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E15C1CD-65EF-4CFB-9E51-C7F6613140E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5174006" cy="5486401"/>
          </a:xfrm>
        </p:spPr>
        <p:txBody>
          <a:bodyPr/>
          <a:lstStyle/>
          <a:p>
            <a:r>
              <a:rPr lang="en-US" i="1" dirty="0"/>
              <a:t>Check</a:t>
            </a:r>
            <a:r>
              <a:rPr lang="en-US"/>
              <a:t> button </a:t>
            </a:r>
            <a:r>
              <a:rPr lang="en-US" dirty="0"/>
              <a:t>changes </a:t>
            </a:r>
            <a:r>
              <a:rPr lang="en-US"/>
              <a:t>color based on potential Errors and Warnings</a:t>
            </a:r>
          </a:p>
          <a:p>
            <a:r>
              <a:rPr lang="en-US"/>
              <a:t>Be certain to resolve </a:t>
            </a:r>
            <a:r>
              <a:rPr lang="en-US" dirty="0"/>
              <a:t>errors/ warnings </a:t>
            </a:r>
            <a:r>
              <a:rPr lang="en-US"/>
              <a:t>before running or saving</a:t>
            </a:r>
          </a:p>
          <a:p>
            <a:pPr lvl="1"/>
            <a:r>
              <a:rPr lang="en-US"/>
              <a:t>Some saved files may not be recoverable without editing the saved text files</a:t>
            </a:r>
          </a:p>
          <a:p>
            <a:r>
              <a:rPr lang="en-US"/>
              <a:t>Default save location is not OneDrive</a:t>
            </a: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FDB23403-80B3-4C64-9D75-8ACCE18B6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606" y="2057399"/>
            <a:ext cx="790191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0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16436-CAB3-4665-89D3-16B0DF75D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NRC-RADTRAN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4C3DA-8202-4558-BD55-139BFC35D10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259052" y="1673977"/>
            <a:ext cx="12914147" cy="5486401"/>
          </a:xfrm>
        </p:spPr>
        <p:txBody>
          <a:bodyPr/>
          <a:lstStyle/>
          <a:p>
            <a:r>
              <a:rPr lang="en-US" dirty="0"/>
              <a:t>Click the </a:t>
            </a:r>
            <a:r>
              <a:rPr lang="en-US" i="1" dirty="0"/>
              <a:t>Run</a:t>
            </a:r>
            <a:r>
              <a:rPr lang="en-US" dirty="0"/>
              <a:t> button</a:t>
            </a:r>
          </a:p>
          <a:p>
            <a:r>
              <a:rPr lang="en-US" dirty="0"/>
              <a:t>Output window will populate</a:t>
            </a:r>
          </a:p>
          <a:p>
            <a:pPr lvl="1"/>
            <a:r>
              <a:rPr lang="en-US" dirty="0"/>
              <a:t>Input Echo – text version of all inputs into the GUI</a:t>
            </a:r>
          </a:p>
          <a:p>
            <a:pPr lvl="1"/>
            <a:r>
              <a:rPr lang="en-US" dirty="0"/>
              <a:t>NRC-RADTRAN Output – standard text output also viewable in spreadsheet form</a:t>
            </a:r>
          </a:p>
          <a:p>
            <a:pPr lvl="2"/>
            <a:r>
              <a:rPr lang="en-US" dirty="0"/>
              <a:t>Non-rad incident summary</a:t>
            </a:r>
          </a:p>
          <a:p>
            <a:pPr lvl="2"/>
            <a:r>
              <a:rPr lang="en-US" dirty="0"/>
              <a:t>Exposure Summary for links and Rural, Suburban, Urban transit zones</a:t>
            </a:r>
          </a:p>
          <a:p>
            <a:pPr lvl="2"/>
            <a:r>
              <a:rPr lang="en-US" dirty="0"/>
              <a:t>Input sensitivity analysis (effect of 1% change of input value)</a:t>
            </a:r>
          </a:p>
          <a:p>
            <a:r>
              <a:rPr lang="en-US" dirty="0"/>
              <a:t>Automatically saves each run in a new output file</a:t>
            </a:r>
          </a:p>
        </p:txBody>
      </p:sp>
    </p:spTree>
    <p:extLst>
      <p:ext uri="{BB962C8B-B14F-4D97-AF65-F5344CB8AC3E}">
        <p14:creationId xmlns:p14="http://schemas.microsoft.com/office/powerpoint/2010/main" val="349765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D12529-2276-44C6-ACB9-E4175B978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D26565-7EFB-4DC9-8401-2642D9730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Varying Outputs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042197-135C-4940-A8B7-0832D206A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675" y="1814511"/>
            <a:ext cx="5572125" cy="5981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630A2E-DBB1-43D3-A26D-1EA97D18D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650" y="1804986"/>
            <a:ext cx="4781550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3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6CCCF4-D7C3-4490-AA10-D478A3338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4BBC40-2E27-4815-9149-545972542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NRC-</a:t>
            </a:r>
            <a:r>
              <a:rPr lang="en-US" dirty="0"/>
              <a:t>RADTRAN User 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E9B2A1-93AD-4D16-94D3-E66195475784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sz="2400" dirty="0"/>
              <a:t>Shielding Factors. Two runs should be completed using 100% neutron or 100% gamma emissions and the results ratioed externally. </a:t>
            </a:r>
          </a:p>
          <a:p>
            <a:r>
              <a:rPr lang="en-US" sz="2400" dirty="0"/>
              <a:t>Incident-Free Off-Link Neutron Doses. Hand-calculated MEI results do not match NRC-RADTRAN results. Until this issue is investigated and resolved, it is recommended that NRC-RADTRAN should be used to estimate incident-free off-link doses through gamma radiation only.</a:t>
            </a:r>
          </a:p>
          <a:p>
            <a:r>
              <a:rPr lang="en-US" sz="2400" dirty="0"/>
              <a:t>Rail Crew Doses. For the rail crew gamma and neutron doses calculating a stop with duration of transit will provide a more representative crew dose estimate.</a:t>
            </a:r>
          </a:p>
          <a:p>
            <a:r>
              <a:rPr lang="en-US" sz="2400" dirty="0"/>
              <a:t>MEI In-Transit Doses. The MEI in-transit doses estimated by NRC-RADTRAN cannot be duplicated using spreadsheet calculations. In addition, gamma and neutron MEI in-transit doses are estimated using the same equations. For this reason, it is recommended that the MEI in-transit doses not be.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1652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C9A2EF-CBC1-4FEB-B3A3-922525610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E3D6E9-5461-42A0-8D7A-C876F2D20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486" y="270933"/>
            <a:ext cx="10972800" cy="1310979"/>
          </a:xfrm>
        </p:spPr>
        <p:txBody>
          <a:bodyPr/>
          <a:lstStyle/>
          <a:p>
            <a:r>
              <a:rPr lang="en-US" sz="3600" dirty="0"/>
              <a:t>NRC-</a:t>
            </a:r>
            <a:r>
              <a:rPr lang="en-US" dirty="0"/>
              <a:t>RADTRAN User 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A49FF2-3D5B-4351-8A4F-497999FAF879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sz="2400" dirty="0"/>
              <a:t>The LOS model was developed for gamma radiation exposures and does not consider neutron radiation exposures. </a:t>
            </a:r>
          </a:p>
          <a:p>
            <a:r>
              <a:rPr lang="en-US" sz="2400" dirty="0"/>
              <a:t>The LOS model was based on modeling simulations performed for a generic 5.21-meter-long steel-lead-steel spent nuclear fuel truck transportation cask, and Dennis et al. (2009) states that the model should only be applied to truck transportation casks. </a:t>
            </a:r>
          </a:p>
          <a:p>
            <a:r>
              <a:rPr lang="en-US" sz="2400" dirty="0"/>
              <a:t>For the inhalation, resuspension, and immersion pathways, NRC-RADTRAN calculates doses using the geometric mean of the depleted atmospheric dilution factors (χ/Qs). For the </a:t>
            </a:r>
            <a:r>
              <a:rPr lang="en-US" sz="2400" dirty="0" err="1"/>
              <a:t>groundshine</a:t>
            </a:r>
            <a:r>
              <a:rPr lang="en-US" sz="2400" dirty="0"/>
              <a:t> pathway, NRC-RADTRAN calculates doses using the depleted χ/Qs, not the geometric mean of the depleted χ/Qs. </a:t>
            </a:r>
          </a:p>
          <a:p>
            <a:r>
              <a:rPr lang="en-US" sz="2400" dirty="0"/>
              <a:t>For accident risks, NRC-RADTRAN output does not provide totals for the expected values of population risks across all links, and users must sum these quantities externally. 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7599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CC7D81-9904-4285-9FBD-4DFC1E49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D7E96B-7C13-4493-AA3F-1B6ABEBE9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NRC-RADTRAN Calculation Concept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995251-8A8F-4E74-BF7C-614D6846EA1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71600" y="2057399"/>
            <a:ext cx="5375189" cy="5486401"/>
          </a:xfrm>
        </p:spPr>
        <p:txBody>
          <a:bodyPr/>
          <a:lstStyle/>
          <a:p>
            <a:r>
              <a:rPr lang="en-US"/>
              <a:t>Calculations</a:t>
            </a:r>
          </a:p>
          <a:p>
            <a:pPr lvl="1"/>
            <a:r>
              <a:rPr lang="en-US"/>
              <a:t>With traffic</a:t>
            </a:r>
          </a:p>
          <a:p>
            <a:pPr lvl="1"/>
            <a:r>
              <a:rPr lang="en-US"/>
              <a:t>Opposing traffic</a:t>
            </a:r>
          </a:p>
          <a:p>
            <a:pPr lvl="1"/>
            <a:r>
              <a:rPr lang="en-US"/>
              <a:t>Population</a:t>
            </a:r>
          </a:p>
          <a:p>
            <a:r>
              <a:rPr lang="en-US"/>
              <a:t>Treats shipment as a stationary object</a:t>
            </a:r>
          </a:p>
          <a:p>
            <a:pPr lvl="1"/>
            <a:r>
              <a:rPr lang="en-US"/>
              <a:t>Relative velocity used for everything</a:t>
            </a:r>
          </a:p>
          <a:p>
            <a:pPr lvl="1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E5943C-F3B5-4819-B66F-43FE2AB82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095" y="2204439"/>
            <a:ext cx="8358027" cy="42686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1BD538-45D4-4E23-B8D4-6BDEDC4133AD}"/>
              </a:ext>
            </a:extLst>
          </p:cNvPr>
          <p:cNvSpPr txBox="1"/>
          <p:nvPr/>
        </p:nvSpPr>
        <p:spPr>
          <a:xfrm>
            <a:off x="7686945" y="6389374"/>
            <a:ext cx="488632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Taken From RADTRAN 6 Technical Manual SAND2014-0780 </a:t>
            </a:r>
          </a:p>
        </p:txBody>
      </p:sp>
    </p:spTree>
    <p:extLst>
      <p:ext uri="{BB962C8B-B14F-4D97-AF65-F5344CB8AC3E}">
        <p14:creationId xmlns:p14="http://schemas.microsoft.com/office/powerpoint/2010/main" val="93319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433BB6-ACB2-4953-9ADC-C0F78F3B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9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39D997-7D33-4C83-BD87-1C372547F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1" name="Picture 1" descr="image001">
            <a:extLst>
              <a:ext uri="{FF2B5EF4-FFF2-40B4-BE49-F238E27FC236}">
                <a16:creationId xmlns:a16="http://schemas.microsoft.com/office/drawing/2014/main" id="{AFB8E8AD-A850-44B5-BF0D-4F467237A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731" y="1652111"/>
            <a:ext cx="6937212" cy="630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68DDA1-DCAE-4FA0-B67C-98C40CC12715}"/>
              </a:ext>
            </a:extLst>
          </p:cNvPr>
          <p:cNvSpPr txBox="1"/>
          <p:nvPr/>
        </p:nvSpPr>
        <p:spPr>
          <a:xfrm>
            <a:off x="9640145" y="3193314"/>
            <a:ext cx="4533055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Example Truck Route Stop Figure from page 6-29 of U.S. NRC Environmental Impact Statement for an Early Site Permit (ESP) at the Clinch River Nuclear Site</a:t>
            </a:r>
          </a:p>
          <a:p>
            <a:endParaRPr lang="en-US"/>
          </a:p>
          <a:p>
            <a:r>
              <a:rPr lang="en-US"/>
              <a:t>NUREG-2226, Vol. 1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BF7308C-6E1D-4C8C-9592-B92404FC6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 Areas</a:t>
            </a:r>
          </a:p>
        </p:txBody>
      </p:sp>
    </p:spTree>
    <p:extLst>
      <p:ext uri="{BB962C8B-B14F-4D97-AF65-F5344CB8AC3E}">
        <p14:creationId xmlns:p14="http://schemas.microsoft.com/office/powerpoint/2010/main" val="281875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1E7DF-2D5A-4EF0-9E9E-047227DE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Accident Risk Analysis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705D10-B132-4AAD-AF5D-72D0355C2003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200" dirty="0"/>
              <a:t>Two types </a:t>
            </a:r>
            <a:r>
              <a:rPr lang="en-US" altLang="en-US" dirty="0"/>
              <a:t>of</a:t>
            </a:r>
            <a:r>
              <a:rPr lang="en-US" altLang="en-US" sz="3200" dirty="0"/>
              <a:t> exposure modeled:</a:t>
            </a:r>
          </a:p>
          <a:p>
            <a:pPr lvl="1"/>
            <a:r>
              <a:rPr lang="en-US" altLang="en-US" dirty="0"/>
              <a:t>Direct exposure from loss of shielding</a:t>
            </a:r>
          </a:p>
          <a:p>
            <a:pPr lvl="1"/>
            <a:r>
              <a:rPr lang="en-US" altLang="en-US" dirty="0"/>
              <a:t>Exposure associated with release of particulates, gases, volatiles, and crud; several pathways:</a:t>
            </a:r>
          </a:p>
          <a:p>
            <a:pPr lvl="2"/>
            <a:r>
              <a:rPr lang="en-US" altLang="en-US" dirty="0"/>
              <a:t>Inhalation</a:t>
            </a:r>
          </a:p>
          <a:p>
            <a:pPr lvl="2"/>
            <a:r>
              <a:rPr lang="en-US" altLang="en-US" dirty="0" err="1"/>
              <a:t>Cloudshine</a:t>
            </a:r>
            <a:endParaRPr lang="en-US" altLang="en-US" dirty="0"/>
          </a:p>
          <a:p>
            <a:pPr lvl="2"/>
            <a:r>
              <a:rPr lang="en-US" altLang="en-US" dirty="0"/>
              <a:t>Resuspension</a:t>
            </a:r>
          </a:p>
          <a:p>
            <a:pPr lvl="2"/>
            <a:r>
              <a:rPr lang="en-US" altLang="en-US" dirty="0" err="1"/>
              <a:t>Groundshine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696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1E7DF-2D5A-4EF0-9E9E-047227DE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Accident Dose-Risk Calculation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705D10-B132-4AAD-AF5D-72D0355C2003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/>
              <a:t>Doses are calculated and summed for all appropriate exposure pathways for all isotopes in each material </a:t>
            </a:r>
            <a:r>
              <a:rPr lang="en-US" altLang="en-US" dirty="0"/>
              <a:t>for </a:t>
            </a:r>
            <a:r>
              <a:rPr lang="en-US" altLang="en-US"/>
              <a:t>the shipment(s) being analyzed and for all downwind isopleths for each accident severity to yield a consequence (total dose) per accident of each severity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/>
              <a:t>Probability of occurrence of each accident severity class is calculated from input values for accident rate, fractional occurrence, and distance traveled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/>
              <a:t>Total Dose is multiplied by probability of occurrence for each accident severity to yield Dose-Risk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/>
              <a:t>Results and intermediate calculations are </a:t>
            </a:r>
            <a:r>
              <a:rPr lang="en-US" altLang="en-US" dirty="0"/>
              <a:t>included</a:t>
            </a:r>
            <a:r>
              <a:rPr lang="en-US" altLang="en-US"/>
              <a:t> in the output file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1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B3B7C0-747F-45D8-BE69-F9E1310F5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F5D893-59D0-4CA3-AB0D-96591DB18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from RADTRAN 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AC0023-0686-49AC-BB1F-90191F89AF83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Command line is no longer used for any functionalities</a:t>
            </a:r>
          </a:p>
          <a:p>
            <a:r>
              <a:rPr lang="en-US" dirty="0" err="1"/>
              <a:t>RadCat</a:t>
            </a:r>
            <a:r>
              <a:rPr lang="en-US" dirty="0"/>
              <a:t> is no longer maintained, distributed, or used</a:t>
            </a:r>
          </a:p>
          <a:p>
            <a:r>
              <a:rPr lang="en-US" dirty="0"/>
              <a:t>NRC-RADTRAN 1.0 is current version</a:t>
            </a:r>
          </a:p>
          <a:p>
            <a:pPr lvl="1"/>
            <a:r>
              <a:rPr lang="en-US" dirty="0"/>
              <a:t>Runs RADTRAN 6.02.1</a:t>
            </a:r>
          </a:p>
          <a:p>
            <a:pPr lvl="1"/>
            <a:r>
              <a:rPr lang="en-US" dirty="0"/>
              <a:t>New Graphic User Interface for Inputs</a:t>
            </a:r>
          </a:p>
          <a:p>
            <a:r>
              <a:rPr lang="en-US" dirty="0"/>
              <a:t>RADTRAN/</a:t>
            </a:r>
            <a:r>
              <a:rPr lang="en-US" dirty="0" err="1"/>
              <a:t>RadCat</a:t>
            </a:r>
            <a:r>
              <a:rPr lang="en-US" dirty="0"/>
              <a:t> 6 User Guide and Technical Manual are still valid references</a:t>
            </a:r>
          </a:p>
        </p:txBody>
      </p:sp>
    </p:spTree>
    <p:extLst>
      <p:ext uri="{BB962C8B-B14F-4D97-AF65-F5344CB8AC3E}">
        <p14:creationId xmlns:p14="http://schemas.microsoft.com/office/powerpoint/2010/main" val="247663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919EEB-70BD-4872-8C3B-6212C9B6D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D5BD15-0C8B-4E74-BEB2-ED1211EC2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Obtaining </a:t>
            </a:r>
            <a:br>
              <a:rPr lang="en-US" dirty="0"/>
            </a:br>
            <a:r>
              <a:rPr lang="en-US" dirty="0"/>
              <a:t>NRC-RADTRAN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82D798-E8BC-4405-8DCA-DA881BDD495C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Codes</a:t>
            </a:r>
          </a:p>
          <a:p>
            <a:pPr marL="514350" indent="-514350">
              <a:buAutoNum type="arabicPeriod"/>
            </a:pPr>
            <a:r>
              <a:rPr lang="en-US" dirty="0"/>
              <a:t>NRC-RADTRAN</a:t>
            </a:r>
          </a:p>
          <a:p>
            <a:pPr marL="514350" indent="-514350">
              <a:buAutoNum type="arabicPeriod"/>
            </a:pPr>
            <a:r>
              <a:rPr lang="en-US" dirty="0"/>
              <a:t>Download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C91C5DA-6CC2-4A87-9E1D-2537E1C03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457" y="914400"/>
            <a:ext cx="893445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0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B311B56-E299-44EC-ADC6-0D9B0F93B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808" y="1559169"/>
            <a:ext cx="8781526" cy="484163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A588B4-7B2B-4039-B4D0-1A64E1432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4A64C20-73F5-4005-925A-49EF39F3A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Installing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842731-0D1D-481B-A9A9-6810B4FEEAB4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en-US"/>
              <a:t>Double click on the downloaded file to install</a:t>
            </a:r>
          </a:p>
        </p:txBody>
      </p:sp>
    </p:spTree>
    <p:extLst>
      <p:ext uri="{BB962C8B-B14F-4D97-AF65-F5344CB8AC3E}">
        <p14:creationId xmlns:p14="http://schemas.microsoft.com/office/powerpoint/2010/main" val="177650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5.potx" id="{D0FBF145-4C97-4E8C-AECC-CBE4B886FCD9}" vid="{0AE4BF23-393C-474F-8FC0-1E5253B98A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B78F2301D4ED45A749EDF538E58F36" ma:contentTypeVersion="11" ma:contentTypeDescription="Create a new document." ma:contentTypeScope="" ma:versionID="7067bad1dd3694d593c9400807f5f08f">
  <xsd:schema xmlns:xsd="http://www.w3.org/2001/XMLSchema" xmlns:xs="http://www.w3.org/2001/XMLSchema" xmlns:p="http://schemas.microsoft.com/office/2006/metadata/properties" xmlns:ns3="5503ff8a-c598-47bb-a344-8758a3f8a2be" xmlns:ns4="c20f2618-8d7c-4ffb-a681-569cf669483e" targetNamespace="http://schemas.microsoft.com/office/2006/metadata/properties" ma:root="true" ma:fieldsID="6a316a04fa5235e247138e9a0ff190fd" ns3:_="" ns4:_="">
    <xsd:import namespace="5503ff8a-c598-47bb-a344-8758a3f8a2be"/>
    <xsd:import namespace="c20f2618-8d7c-4ffb-a681-569cf669483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03ff8a-c598-47bb-a344-8758a3f8a2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f2618-8d7c-4ffb-a681-569cf669483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59E889-BD35-45D0-95F8-889F6B5CDB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041F2C-2953-488A-AB71-8735F5C4CD89}">
  <ds:schemaRefs>
    <ds:schemaRef ds:uri="5503ff8a-c598-47bb-a344-8758a3f8a2be"/>
    <ds:schemaRef ds:uri="c20f2618-8d7c-4ffb-a681-569cf669483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0D17287-C09E-45BF-B0AB-3A9C33CF882C}">
  <ds:schemaRefs>
    <ds:schemaRef ds:uri="5503ff8a-c598-47bb-a344-8758a3f8a2be"/>
    <ds:schemaRef ds:uri="c20f2618-8d7c-4ffb-a681-569cf669483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PNNL_05</Template>
  <TotalTime>66</TotalTime>
  <Words>1449</Words>
  <Application>Microsoft Office PowerPoint</Application>
  <PresentationFormat>Custom</PresentationFormat>
  <Paragraphs>203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Wingdings</vt:lpstr>
      <vt:lpstr>PNNL_Option_4</vt:lpstr>
      <vt:lpstr>NRC-RADTRAN PRIMER</vt:lpstr>
      <vt:lpstr>Overview</vt:lpstr>
      <vt:lpstr>NRC-RADTRAN Calculation Concept</vt:lpstr>
      <vt:lpstr>Calculation Areas</vt:lpstr>
      <vt:lpstr>Accident Risk Analysis</vt:lpstr>
      <vt:lpstr>Accident Dose-Risk Calculation</vt:lpstr>
      <vt:lpstr>Changes from RADTRAN 6</vt:lpstr>
      <vt:lpstr>Obtaining  NRC-RADTRAN</vt:lpstr>
      <vt:lpstr>Installing </vt:lpstr>
      <vt:lpstr>Using NRC-RADTRAN</vt:lpstr>
      <vt:lpstr>Defining the Problem</vt:lpstr>
      <vt:lpstr>File Toolbar</vt:lpstr>
      <vt:lpstr>Vehicle</vt:lpstr>
      <vt:lpstr>Links</vt:lpstr>
      <vt:lpstr>Creation of Links</vt:lpstr>
      <vt:lpstr>Actual Imported Information</vt:lpstr>
      <vt:lpstr>Import of Links from WebTRAGIS to NRC-RADTRAN</vt:lpstr>
      <vt:lpstr>Stops</vt:lpstr>
      <vt:lpstr>Packages</vt:lpstr>
      <vt:lpstr>Accident</vt:lpstr>
      <vt:lpstr>Accident (cont.)</vt:lpstr>
      <vt:lpstr>Radionuclides</vt:lpstr>
      <vt:lpstr>Loss of Shielding</vt:lpstr>
      <vt:lpstr>Default Parameters</vt:lpstr>
      <vt:lpstr>Check prior to Running or Saving</vt:lpstr>
      <vt:lpstr>Running NRC-RADTRAN</vt:lpstr>
      <vt:lpstr>Varying Outputs</vt:lpstr>
      <vt:lpstr>NRC-RADTRAN User Information</vt:lpstr>
      <vt:lpstr>NRC-RADTRAN User Information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Assessment of Transportation of Radioactive Materials Using RADTRAN</dc:title>
  <dc:creator>Ross, Steven B</dc:creator>
  <cp:lastModifiedBy>Napier, Jonathan B</cp:lastModifiedBy>
  <cp:revision>1</cp:revision>
  <cp:lastPrinted>2019-10-02T15:02:46Z</cp:lastPrinted>
  <dcterms:created xsi:type="dcterms:W3CDTF">2019-09-27T01:57:55Z</dcterms:created>
  <dcterms:modified xsi:type="dcterms:W3CDTF">2022-04-04T22:18:21Z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0x0101001BB78F2301D4ED45A749EDF538E58F36</vt:lpwstr>
  </property>
</Properties>
</file>