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365" r:id="rId4"/>
    <p:sldId id="265" r:id="rId5"/>
    <p:sldId id="443" r:id="rId6"/>
    <p:sldId id="267" r:id="rId7"/>
    <p:sldId id="462" r:id="rId8"/>
    <p:sldId id="463" r:id="rId9"/>
    <p:sldId id="465" r:id="rId10"/>
    <p:sldId id="470" r:id="rId11"/>
    <p:sldId id="468" r:id="rId12"/>
    <p:sldId id="473" r:id="rId13"/>
    <p:sldId id="458" r:id="rId14"/>
    <p:sldId id="572" r:id="rId15"/>
    <p:sldId id="433" r:id="rId16"/>
    <p:sldId id="535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2" autoAdjust="0"/>
  </p:normalViewPr>
  <p:slideViewPr>
    <p:cSldViewPr snapToGrid="0">
      <p:cViewPr varScale="1">
        <p:scale>
          <a:sx n="77" d="100"/>
          <a:sy n="77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00511"/>
            <a:ext cx="9266767" cy="53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6692" y="0"/>
            <a:ext cx="9266767" cy="1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19498" y="153935"/>
            <a:ext cx="1928968" cy="30786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72231" y="8697305"/>
            <a:ext cx="5560060" cy="23090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fr-FR" smtClean="0"/>
              <a:t>Environmental Science Division, Argonne National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09513" y="8772668"/>
            <a:ext cx="538953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01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446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6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Purge water from production well fields or restoration wastewater from restoration well field after treatment is used for irrigation that in turn contaminates the soil. To calculate the wind-generated source term first the soil concentration is calculated from the concentration in the treated water.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Environmental Science Division, Argonne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509D-4C8F-4885-BD8C-19755EF2074B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8B7C6-B4B0-4D86-ACD6-CEE190443F1B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0D4E0-E114-41C3-8359-6E8B50468698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83223-0713-43F4-A111-359B318E9945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58CDD-B651-4641-BA33-7370F47EA584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74132-92C8-4D01-8E12-A0C7D9D4FCEF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D0BC5-1A86-4E2C-8AC5-97A4E9417FBA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0D5A3-5524-4C1A-AEB5-6502ADE33C3D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D7064-29FD-4B45-AE9B-71C44669B892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032D3B-4D9A-4BBC-BBA1-E9BD010A79E4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Environmental Science Divsion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66E6B00-5BD2-498C-89E3-AC9F74A1DB00}" type="datetime1">
              <a:rPr lang="en-US" smtClean="0"/>
              <a:t>3/31/2022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Environmental Science Divsion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Estimating Radiological Health Impacts from In Situ Recovery Operations using MILDOS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85838" y="417816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/>
              <a:t>Bruce Biwer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Sunita Kamboj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David LePoire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Argonne </a:t>
            </a:r>
            <a:r>
              <a:rPr lang="en-US" sz="2000" b="1" dirty="0"/>
              <a:t>National Laboratory</a:t>
            </a:r>
          </a:p>
          <a:p>
            <a:endParaRPr lang="en-US" sz="1100" b="1" dirty="0"/>
          </a:p>
          <a:p>
            <a:pPr>
              <a:spcBef>
                <a:spcPts val="0"/>
              </a:spcBef>
            </a:pPr>
            <a:endParaRPr lang="en-US" sz="800" b="1" dirty="0"/>
          </a:p>
          <a:p>
            <a:pPr>
              <a:spcBef>
                <a:spcPts val="0"/>
              </a:spcBef>
            </a:pPr>
            <a:r>
              <a:rPr lang="en-US" b="1" dirty="0" smtClean="0"/>
              <a:t>2021 </a:t>
            </a:r>
            <a:r>
              <a:rPr lang="en-US" b="1" dirty="0"/>
              <a:t>Spring RAMP Users Group Virtual Meeting</a:t>
            </a:r>
          </a:p>
          <a:p>
            <a:pPr>
              <a:spcBef>
                <a:spcPts val="0"/>
              </a:spcBef>
            </a:pPr>
            <a:r>
              <a:rPr lang="en-US" b="1" dirty="0"/>
              <a:t>April </a:t>
            </a:r>
            <a:r>
              <a:rPr lang="en-US" b="1" dirty="0" smtClean="0"/>
              <a:t>15, 2021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‘Restoration’ Well Field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3848" y="1013408"/>
            <a:ext cx="85494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/>
              <a:t>Pump and treat with fresh water</a:t>
            </a:r>
            <a:br>
              <a:rPr lang="en-US" sz="2400" b="1" kern="0" dirty="0" smtClean="0"/>
            </a:br>
            <a:r>
              <a:rPr lang="en-US" sz="2400" b="1" kern="0" dirty="0" smtClean="0"/>
              <a:t>injection.  Similar to production</a:t>
            </a:r>
            <a:br>
              <a:rPr lang="en-US" sz="2400" b="1" kern="0" dirty="0" smtClean="0"/>
            </a:br>
            <a:r>
              <a:rPr lang="en-US" sz="2400" b="1" kern="0" dirty="0" smtClean="0"/>
              <a:t>well.</a:t>
            </a:r>
            <a:br>
              <a:rPr lang="en-US" sz="2400" b="1" kern="0" dirty="0" smtClean="0"/>
            </a:br>
            <a:endParaRPr lang="en-US" sz="2400" b="1" kern="0" dirty="0" smtClean="0"/>
          </a:p>
          <a:p>
            <a:r>
              <a:rPr lang="en-US" sz="2400" b="1" kern="0" dirty="0" smtClean="0"/>
              <a:t>Particulates: No release </a:t>
            </a:r>
          </a:p>
          <a:p>
            <a:pPr lvl="1"/>
            <a:r>
              <a:rPr lang="en-US" sz="2000" kern="0" dirty="0" smtClean="0"/>
              <a:t>There is a closed loop from the well </a:t>
            </a:r>
            <a:br>
              <a:rPr lang="en-US" sz="2000" kern="0" dirty="0" smtClean="0"/>
            </a:br>
            <a:r>
              <a:rPr lang="en-US" sz="2000" kern="0" dirty="0" smtClean="0"/>
              <a:t>through to the injection well</a:t>
            </a:r>
            <a:br>
              <a:rPr lang="en-US" sz="2000" kern="0" dirty="0" smtClean="0"/>
            </a:br>
            <a:endParaRPr lang="en-US" sz="2000" kern="0" dirty="0" smtClean="0"/>
          </a:p>
          <a:p>
            <a:r>
              <a:rPr lang="en-US" sz="2400" b="1" dirty="0"/>
              <a:t>Radon: Released from the ore body into the </a:t>
            </a:r>
            <a:r>
              <a:rPr lang="en-US" sz="2400" b="1" dirty="0" smtClean="0"/>
              <a:t>process </a:t>
            </a:r>
            <a:r>
              <a:rPr lang="en-US" sz="2400" b="1" dirty="0"/>
              <a:t>water</a:t>
            </a:r>
          </a:p>
          <a:p>
            <a:pPr lvl="1"/>
            <a:r>
              <a:rPr lang="en-US" sz="2000" dirty="0"/>
              <a:t>Radon circulates and builds </a:t>
            </a:r>
            <a:r>
              <a:rPr lang="en-US" sz="2000" dirty="0" smtClean="0"/>
              <a:t>up </a:t>
            </a:r>
            <a:r>
              <a:rPr lang="en-US" sz="2000" dirty="0"/>
              <a:t>in the process water – released in 2 ways:</a:t>
            </a:r>
          </a:p>
          <a:p>
            <a:pPr lvl="2"/>
            <a:r>
              <a:rPr lang="en-US" sz="1800" dirty="0"/>
              <a:t>Purge: From process water that is purged</a:t>
            </a:r>
          </a:p>
          <a:p>
            <a:pPr marL="1430338" lvl="4"/>
            <a:r>
              <a:rPr lang="en-US" sz="1600" dirty="0"/>
              <a:t>Well extracts more fluid than is pumped in through the injection well to maintain a cone of depression to prevent migration of mining solutions out of the ore in the production area</a:t>
            </a:r>
          </a:p>
          <a:p>
            <a:pPr marL="973138" lvl="3"/>
            <a:endParaRPr lang="en-US" sz="800" dirty="0"/>
          </a:p>
          <a:p>
            <a:pPr lvl="2"/>
            <a:r>
              <a:rPr lang="en-US" sz="1800" dirty="0"/>
              <a:t>Venting: From pipes and </a:t>
            </a:r>
            <a:r>
              <a:rPr lang="en-US" sz="1800" dirty="0" smtClean="0"/>
              <a:t>valves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26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Drying and </a:t>
            </a:r>
            <a:r>
              <a:rPr lang="en-US" sz="3200" dirty="0" smtClean="0"/>
              <a:t>Packaging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016"/>
            <a:ext cx="8229600" cy="4525963"/>
          </a:xfrm>
        </p:spPr>
        <p:txBody>
          <a:bodyPr/>
          <a:lstStyle/>
          <a:p>
            <a:r>
              <a:rPr lang="en-US" sz="2400" b="1" dirty="0"/>
              <a:t>Particulates:</a:t>
            </a:r>
          </a:p>
          <a:p>
            <a:pPr marL="512763" lvl="1" indent="-279400"/>
            <a:r>
              <a:rPr lang="en-US" sz="2000" dirty="0" smtClean="0"/>
              <a:t>Stack release from thermal dryers</a:t>
            </a:r>
          </a:p>
          <a:p>
            <a:pPr marL="690563" lvl="2" indent="-233363">
              <a:tabLst>
                <a:tab pos="746125" algn="l"/>
              </a:tabLst>
            </a:pPr>
            <a:r>
              <a:rPr lang="en-US" sz="1800" dirty="0" smtClean="0"/>
              <a:t>Use a fraction of the production based on information from facilities that are operational</a:t>
            </a:r>
          </a:p>
          <a:p>
            <a:pPr marL="690563" lvl="2" indent="-233363">
              <a:tabLst>
                <a:tab pos="746125" algn="l"/>
              </a:tabLst>
            </a:pPr>
            <a:r>
              <a:rPr lang="en-US" sz="1800" dirty="0" smtClean="0"/>
              <a:t>Progeny releases are a fraction of</a:t>
            </a:r>
            <a:br>
              <a:rPr lang="en-US" sz="1800" dirty="0" smtClean="0"/>
            </a:br>
            <a:r>
              <a:rPr lang="en-US" sz="1800" dirty="0" smtClean="0"/>
              <a:t> the uranium releases</a:t>
            </a:r>
          </a:p>
          <a:p>
            <a:pPr marL="512763" lvl="1" indent="-279400"/>
            <a:r>
              <a:rPr lang="en-US" sz="2000" dirty="0" smtClean="0"/>
              <a:t>No release from vacuum dryers </a:t>
            </a:r>
            <a:br>
              <a:rPr lang="en-US" sz="2000" dirty="0" smtClean="0"/>
            </a:br>
            <a:r>
              <a:rPr lang="en-US" sz="2000" dirty="0" smtClean="0"/>
              <a:t>under normal operating conditions</a:t>
            </a:r>
            <a:br>
              <a:rPr lang="en-US" sz="2000" dirty="0" smtClean="0"/>
            </a:br>
            <a:endParaRPr lang="en-US" sz="2000" dirty="0" smtClean="0"/>
          </a:p>
          <a:p>
            <a:pPr marL="112713" indent="-279400"/>
            <a:r>
              <a:rPr lang="en-US" sz="2400" b="1" dirty="0" smtClean="0"/>
              <a:t>U-238 series only</a:t>
            </a:r>
          </a:p>
          <a:p>
            <a:pPr marL="512763" lvl="1" indent="-279400"/>
            <a:r>
              <a:rPr lang="en-US" sz="2000" dirty="0" smtClean="0"/>
              <a:t>Purified yellowcake (no Rn or </a:t>
            </a:r>
            <a:br>
              <a:rPr lang="en-US" sz="2000" dirty="0" smtClean="0"/>
            </a:br>
            <a:r>
              <a:rPr lang="en-US" sz="2000" dirty="0" err="1" smtClean="0"/>
              <a:t>Th</a:t>
            </a:r>
            <a:r>
              <a:rPr lang="en-US" sz="2000" dirty="0" smtClean="0"/>
              <a:t>-series)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Land Application </a:t>
            </a:r>
            <a:r>
              <a:rPr lang="en-US" sz="3200" dirty="0" smtClean="0"/>
              <a:t>Area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22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Release of particulates</a:t>
            </a:r>
          </a:p>
          <a:p>
            <a:pPr lvl="1"/>
            <a:r>
              <a:rPr lang="en-US" sz="2000" dirty="0" smtClean="0"/>
              <a:t>Surface soil is contaminated</a:t>
            </a:r>
          </a:p>
          <a:p>
            <a:pPr lvl="2"/>
            <a:r>
              <a:rPr lang="en-US" sz="1800" dirty="0" smtClean="0"/>
              <a:t>Purge water from production </a:t>
            </a:r>
            <a:br>
              <a:rPr lang="en-US" sz="1800" dirty="0" smtClean="0"/>
            </a:br>
            <a:r>
              <a:rPr lang="en-US" sz="1800" dirty="0" smtClean="0"/>
              <a:t>wells and waste water from </a:t>
            </a:r>
            <a:br>
              <a:rPr lang="en-US" sz="1800" dirty="0" smtClean="0"/>
            </a:br>
            <a:r>
              <a:rPr lang="en-US" sz="1800" dirty="0" smtClean="0"/>
              <a:t>well field restoration are treated</a:t>
            </a:r>
            <a:br>
              <a:rPr lang="en-US" sz="1800" dirty="0" smtClean="0"/>
            </a:br>
            <a:r>
              <a:rPr lang="en-US" sz="1800" dirty="0" smtClean="0"/>
              <a:t>to unrestricted release levels </a:t>
            </a:r>
            <a:br>
              <a:rPr lang="en-US" sz="1800" dirty="0" smtClean="0"/>
            </a:br>
            <a:r>
              <a:rPr lang="en-US" sz="1800" dirty="0" smtClean="0"/>
              <a:t>and disposed of by irrigating the</a:t>
            </a:r>
            <a:br>
              <a:rPr lang="en-US" sz="1800" dirty="0" smtClean="0"/>
            </a:br>
            <a:r>
              <a:rPr lang="en-US" sz="1800" dirty="0" smtClean="0"/>
              <a:t>land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2000" dirty="0" smtClean="0"/>
              <a:t>Uniform contamination over a specified depth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Equilibrium adsorption of nuclide between soil and the applied irrigation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Release from the area 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Input Components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98951-60A6-4FD3-B9DF-C02CECE4232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1447800"/>
            <a:ext cx="1143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828" y="4419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release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Radon / Particulates Releases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Particulate characterization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Source time dependence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1700844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Receptor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Indoor/outdoor occupancy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Local food consumption</a:t>
            </a:r>
          </a:p>
          <a:p>
            <a:pPr lvl="1"/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0609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Meteorology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Direction, speed, stability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Frequency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Deposition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451342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Food yield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Weathering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Resuspension</a:t>
            </a:r>
            <a:endParaRPr lang="en-US" sz="1600" dirty="0" smtClean="0"/>
          </a:p>
        </p:txBody>
      </p:sp>
      <p:cxnSp>
        <p:nvCxnSpPr>
          <p:cNvPr id="19" name="Curved Connector 18"/>
          <p:cNvCxnSpPr/>
          <p:nvPr/>
        </p:nvCxnSpPr>
        <p:spPr bwMode="auto">
          <a:xfrm>
            <a:off x="1066800" y="3962400"/>
            <a:ext cx="914400" cy="914400"/>
          </a:xfrm>
          <a:prstGeom prst="curved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0" name="Group 1519"/>
          <p:cNvGrpSpPr/>
          <p:nvPr/>
        </p:nvGrpSpPr>
        <p:grpSpPr>
          <a:xfrm>
            <a:off x="459828" y="2062466"/>
            <a:ext cx="8379124" cy="2240436"/>
            <a:chOff x="1984074" y="4141191"/>
            <a:chExt cx="13865526" cy="3707409"/>
          </a:xfrm>
        </p:grpSpPr>
        <p:grpSp>
          <p:nvGrpSpPr>
            <p:cNvPr id="1521" name="Group 1520"/>
            <p:cNvGrpSpPr/>
            <p:nvPr/>
          </p:nvGrpSpPr>
          <p:grpSpPr>
            <a:xfrm>
              <a:off x="1984074" y="6649541"/>
              <a:ext cx="2372265" cy="1199059"/>
              <a:chOff x="1984074" y="6649541"/>
              <a:chExt cx="2372265" cy="1199059"/>
            </a:xfrm>
          </p:grpSpPr>
          <p:grpSp>
            <p:nvGrpSpPr>
              <p:cNvPr id="3011" name="Group 3010"/>
              <p:cNvGrpSpPr/>
              <p:nvPr/>
            </p:nvGrpSpPr>
            <p:grpSpPr>
              <a:xfrm>
                <a:off x="1984074" y="7391400"/>
                <a:ext cx="2372265" cy="457200"/>
                <a:chOff x="1984074" y="7391400"/>
                <a:chExt cx="2372265" cy="457200"/>
              </a:xfrm>
            </p:grpSpPr>
            <p:sp>
              <p:nvSpPr>
                <p:cNvPr id="3013" name="Rectangle 3012"/>
                <p:cNvSpPr/>
                <p:nvPr/>
              </p:nvSpPr>
              <p:spPr bwMode="auto">
                <a:xfrm>
                  <a:off x="1984074" y="7391400"/>
                  <a:ext cx="2372265" cy="457200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pic>
              <p:nvPicPr>
                <p:cNvPr id="3014" name="Picture 30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6524" y="7431482"/>
                  <a:ext cx="387365" cy="377036"/>
                </a:xfrm>
                <a:prstGeom prst="rect">
                  <a:avLst/>
                </a:prstGeom>
              </p:spPr>
            </p:pic>
          </p:grpSp>
          <p:pic>
            <p:nvPicPr>
              <p:cNvPr id="3012" name="Picture 4" descr="C:\Users\biwer\AppData\Local\Microsoft\Windows\Temporary Internet Files\Content.IE5\LPD82NRX\brownish-swirl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330" y="6649541"/>
                <a:ext cx="1443235" cy="662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22" name="Picture 3" descr="C:\Users\biwer\AppData\Local\Microsoft\Windows\Temporary Internet Files\Content.IE5\LPD82NRX\1299438956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141191"/>
              <a:ext cx="1499141" cy="100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3" name="Picture 4" descr="C:\Users\biwer\AppData\Local\Microsoft\Windows\Temporary Internet Files\Content.IE5\47LCTJKX\1400625045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070" y="5314038"/>
              <a:ext cx="1535459" cy="779246"/>
            </a:xfrm>
            <a:prstGeom prst="rect">
              <a:avLst/>
            </a:prstGeom>
            <a:noFill/>
            <a:effectLst>
              <a:outerShdw blurRad="50800" dist="762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5" name="Freeform 1524"/>
            <p:cNvSpPr/>
            <p:nvPr/>
          </p:nvSpPr>
          <p:spPr>
            <a:xfrm>
              <a:off x="4319081" y="5143742"/>
              <a:ext cx="8735438" cy="1899084"/>
            </a:xfrm>
            <a:custGeom>
              <a:avLst/>
              <a:gdLst>
                <a:gd name="connsiteX0" fmla="*/ 0 w 8735438"/>
                <a:gd name="connsiteY0" fmla="*/ 1412701 h 1899084"/>
                <a:gd name="connsiteX1" fmla="*/ 2704289 w 8735438"/>
                <a:gd name="connsiteY1" fmla="*/ 128649 h 1899084"/>
                <a:gd name="connsiteX2" fmla="*/ 6400800 w 8735438"/>
                <a:gd name="connsiteY2" fmla="*/ 245381 h 1899084"/>
                <a:gd name="connsiteX3" fmla="*/ 8735438 w 8735438"/>
                <a:gd name="connsiteY3" fmla="*/ 1899084 h 18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5438" h="1899084">
                  <a:moveTo>
                    <a:pt x="0" y="1412701"/>
                  </a:moveTo>
                  <a:cubicBezTo>
                    <a:pt x="818744" y="867951"/>
                    <a:pt x="1637489" y="323202"/>
                    <a:pt x="2704289" y="128649"/>
                  </a:cubicBezTo>
                  <a:cubicBezTo>
                    <a:pt x="3771089" y="-65904"/>
                    <a:pt x="5395609" y="-49692"/>
                    <a:pt x="6400800" y="245381"/>
                  </a:cubicBezTo>
                  <a:cubicBezTo>
                    <a:pt x="7405992" y="540453"/>
                    <a:pt x="8070715" y="1219768"/>
                    <a:pt x="8735438" y="1899084"/>
                  </a:cubicBezTo>
                </a:path>
              </a:pathLst>
            </a:custGeom>
            <a:noFill/>
            <a:ln w="63500"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Freeform 1525"/>
            <p:cNvSpPr/>
            <p:nvPr/>
          </p:nvSpPr>
          <p:spPr>
            <a:xfrm>
              <a:off x="10467833" y="5322627"/>
              <a:ext cx="4238767" cy="1340912"/>
            </a:xfrm>
            <a:custGeom>
              <a:avLst/>
              <a:gdLst>
                <a:gd name="connsiteX0" fmla="*/ 0 w 4135271"/>
                <a:gd name="connsiteY0" fmla="*/ 0 h 1378424"/>
                <a:gd name="connsiteX1" fmla="*/ 2019868 w 4135271"/>
                <a:gd name="connsiteY1" fmla="*/ 532263 h 1378424"/>
                <a:gd name="connsiteX2" fmla="*/ 4135271 w 4135271"/>
                <a:gd name="connsiteY2" fmla="*/ 1378424 h 137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35271" h="1378424">
                  <a:moveTo>
                    <a:pt x="0" y="0"/>
                  </a:moveTo>
                  <a:cubicBezTo>
                    <a:pt x="665328" y="151263"/>
                    <a:pt x="1330656" y="302526"/>
                    <a:pt x="2019868" y="532263"/>
                  </a:cubicBezTo>
                  <a:cubicBezTo>
                    <a:pt x="2709080" y="762000"/>
                    <a:pt x="4004480" y="1260144"/>
                    <a:pt x="4135271" y="1378424"/>
                  </a:cubicBezTo>
                </a:path>
              </a:pathLst>
            </a:custGeom>
            <a:noFill/>
            <a:ln w="63500"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7" name="Picture 4" descr="C:\Users\biwer\AppData\Local\Microsoft\Windows\Temporary Internet Files\Content.IE5\LPD82NRX\brownish-swirl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716000" y="7010400"/>
              <a:ext cx="708389" cy="32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8" name="Picture 4" descr="C:\Users\biwer\AppData\Local\Microsoft\Windows\Temporary Internet Files\Content.IE5\LPD82NRX\brownish-swirl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41211" y="7010400"/>
              <a:ext cx="708389" cy="32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9" name="Freeform 1528"/>
            <p:cNvSpPr/>
            <p:nvPr/>
          </p:nvSpPr>
          <p:spPr>
            <a:xfrm>
              <a:off x="10169718" y="5263763"/>
              <a:ext cx="4174435" cy="2019632"/>
            </a:xfrm>
            <a:custGeom>
              <a:avLst/>
              <a:gdLst>
                <a:gd name="connsiteX0" fmla="*/ 0 w 4174435"/>
                <a:gd name="connsiteY0" fmla="*/ 0 h 2019632"/>
                <a:gd name="connsiteX1" fmla="*/ 2552369 w 4174435"/>
                <a:gd name="connsiteY1" fmla="*/ 842839 h 2019632"/>
                <a:gd name="connsiteX2" fmla="*/ 4174435 w 4174435"/>
                <a:gd name="connsiteY2" fmla="*/ 2019632 h 201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4435" h="2019632">
                  <a:moveTo>
                    <a:pt x="0" y="0"/>
                  </a:moveTo>
                  <a:cubicBezTo>
                    <a:pt x="928315" y="253117"/>
                    <a:pt x="1856630" y="506234"/>
                    <a:pt x="2552369" y="842839"/>
                  </a:cubicBezTo>
                  <a:cubicBezTo>
                    <a:pt x="3248108" y="1179444"/>
                    <a:pt x="4174435" y="2019632"/>
                    <a:pt x="4174435" y="2019632"/>
                  </a:cubicBezTo>
                </a:path>
              </a:pathLst>
            </a:custGeom>
            <a:noFill/>
            <a:ln w="63500"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0" name="Group 1812"/>
            <p:cNvGrpSpPr>
              <a:grpSpLocks/>
            </p:cNvGrpSpPr>
            <p:nvPr/>
          </p:nvGrpSpPr>
          <p:grpSpPr bwMode="auto">
            <a:xfrm>
              <a:off x="14706600" y="6589620"/>
              <a:ext cx="417268" cy="801780"/>
              <a:chOff x="144" y="2101"/>
              <a:chExt cx="307" cy="743"/>
            </a:xfrm>
          </p:grpSpPr>
          <p:sp>
            <p:nvSpPr>
              <p:cNvPr id="3009" name="Freeform 1813"/>
              <p:cNvSpPr>
                <a:spLocks/>
              </p:cNvSpPr>
              <p:nvPr/>
            </p:nvSpPr>
            <p:spPr bwMode="auto">
              <a:xfrm>
                <a:off x="144" y="2256"/>
                <a:ext cx="307" cy="588"/>
              </a:xfrm>
              <a:custGeom>
                <a:avLst/>
                <a:gdLst>
                  <a:gd name="T0" fmla="*/ 303 w 388"/>
                  <a:gd name="T1" fmla="*/ 0 h 744"/>
                  <a:gd name="T2" fmla="*/ 318 w 388"/>
                  <a:gd name="T3" fmla="*/ 2 h 744"/>
                  <a:gd name="T4" fmla="*/ 334 w 388"/>
                  <a:gd name="T5" fmla="*/ 6 h 744"/>
                  <a:gd name="T6" fmla="*/ 348 w 388"/>
                  <a:gd name="T7" fmla="*/ 12 h 744"/>
                  <a:gd name="T8" fmla="*/ 364 w 388"/>
                  <a:gd name="T9" fmla="*/ 22 h 744"/>
                  <a:gd name="T10" fmla="*/ 378 w 388"/>
                  <a:gd name="T11" fmla="*/ 35 h 744"/>
                  <a:gd name="T12" fmla="*/ 387 w 388"/>
                  <a:gd name="T13" fmla="*/ 52 h 744"/>
                  <a:gd name="T14" fmla="*/ 387 w 388"/>
                  <a:gd name="T15" fmla="*/ 338 h 744"/>
                  <a:gd name="T16" fmla="*/ 383 w 388"/>
                  <a:gd name="T17" fmla="*/ 348 h 744"/>
                  <a:gd name="T18" fmla="*/ 376 w 388"/>
                  <a:gd name="T19" fmla="*/ 358 h 744"/>
                  <a:gd name="T20" fmla="*/ 362 w 388"/>
                  <a:gd name="T21" fmla="*/ 364 h 744"/>
                  <a:gd name="T22" fmla="*/ 347 w 388"/>
                  <a:gd name="T23" fmla="*/ 365 h 744"/>
                  <a:gd name="T24" fmla="*/ 335 w 388"/>
                  <a:gd name="T25" fmla="*/ 362 h 744"/>
                  <a:gd name="T26" fmla="*/ 326 w 388"/>
                  <a:gd name="T27" fmla="*/ 354 h 744"/>
                  <a:gd name="T28" fmla="*/ 321 w 388"/>
                  <a:gd name="T29" fmla="*/ 346 h 744"/>
                  <a:gd name="T30" fmla="*/ 318 w 388"/>
                  <a:gd name="T31" fmla="*/ 337 h 744"/>
                  <a:gd name="T32" fmla="*/ 296 w 388"/>
                  <a:gd name="T33" fmla="*/ 701 h 744"/>
                  <a:gd name="T34" fmla="*/ 291 w 388"/>
                  <a:gd name="T35" fmla="*/ 719 h 744"/>
                  <a:gd name="T36" fmla="*/ 281 w 388"/>
                  <a:gd name="T37" fmla="*/ 734 h 744"/>
                  <a:gd name="T38" fmla="*/ 266 w 388"/>
                  <a:gd name="T39" fmla="*/ 740 h 744"/>
                  <a:gd name="T40" fmla="*/ 251 w 388"/>
                  <a:gd name="T41" fmla="*/ 743 h 744"/>
                  <a:gd name="T42" fmla="*/ 234 w 388"/>
                  <a:gd name="T43" fmla="*/ 740 h 744"/>
                  <a:gd name="T44" fmla="*/ 221 w 388"/>
                  <a:gd name="T45" fmla="*/ 733 h 744"/>
                  <a:gd name="T46" fmla="*/ 210 w 388"/>
                  <a:gd name="T47" fmla="*/ 721 h 744"/>
                  <a:gd name="T48" fmla="*/ 206 w 388"/>
                  <a:gd name="T49" fmla="*/ 711 h 744"/>
                  <a:gd name="T50" fmla="*/ 183 w 388"/>
                  <a:gd name="T51" fmla="*/ 356 h 744"/>
                  <a:gd name="T52" fmla="*/ 180 w 388"/>
                  <a:gd name="T53" fmla="*/ 714 h 744"/>
                  <a:gd name="T54" fmla="*/ 170 w 388"/>
                  <a:gd name="T55" fmla="*/ 730 h 744"/>
                  <a:gd name="T56" fmla="*/ 154 w 388"/>
                  <a:gd name="T57" fmla="*/ 740 h 744"/>
                  <a:gd name="T58" fmla="*/ 134 w 388"/>
                  <a:gd name="T59" fmla="*/ 743 h 744"/>
                  <a:gd name="T60" fmla="*/ 118 w 388"/>
                  <a:gd name="T61" fmla="*/ 740 h 744"/>
                  <a:gd name="T62" fmla="*/ 104 w 388"/>
                  <a:gd name="T63" fmla="*/ 731 h 744"/>
                  <a:gd name="T64" fmla="*/ 95 w 388"/>
                  <a:gd name="T65" fmla="*/ 719 h 744"/>
                  <a:gd name="T66" fmla="*/ 91 w 388"/>
                  <a:gd name="T67" fmla="*/ 705 h 744"/>
                  <a:gd name="T68" fmla="*/ 69 w 388"/>
                  <a:gd name="T69" fmla="*/ 337 h 744"/>
                  <a:gd name="T70" fmla="*/ 64 w 388"/>
                  <a:gd name="T71" fmla="*/ 349 h 744"/>
                  <a:gd name="T72" fmla="*/ 59 w 388"/>
                  <a:gd name="T73" fmla="*/ 355 h 744"/>
                  <a:gd name="T74" fmla="*/ 51 w 388"/>
                  <a:gd name="T75" fmla="*/ 362 h 744"/>
                  <a:gd name="T76" fmla="*/ 43 w 388"/>
                  <a:gd name="T77" fmla="*/ 365 h 744"/>
                  <a:gd name="T78" fmla="*/ 31 w 388"/>
                  <a:gd name="T79" fmla="*/ 365 h 744"/>
                  <a:gd name="T80" fmla="*/ 21 w 388"/>
                  <a:gd name="T81" fmla="*/ 363 h 744"/>
                  <a:gd name="T82" fmla="*/ 13 w 388"/>
                  <a:gd name="T83" fmla="*/ 359 h 744"/>
                  <a:gd name="T84" fmla="*/ 7 w 388"/>
                  <a:gd name="T85" fmla="*/ 352 h 744"/>
                  <a:gd name="T86" fmla="*/ 2 w 388"/>
                  <a:gd name="T87" fmla="*/ 344 h 744"/>
                  <a:gd name="T88" fmla="*/ 0 w 388"/>
                  <a:gd name="T89" fmla="*/ 61 h 744"/>
                  <a:gd name="T90" fmla="*/ 9 w 388"/>
                  <a:gd name="T91" fmla="*/ 37 h 744"/>
                  <a:gd name="T92" fmla="*/ 23 w 388"/>
                  <a:gd name="T93" fmla="*/ 23 h 744"/>
                  <a:gd name="T94" fmla="*/ 48 w 388"/>
                  <a:gd name="T95" fmla="*/ 9 h 744"/>
                  <a:gd name="T96" fmla="*/ 75 w 388"/>
                  <a:gd name="T97" fmla="*/ 2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8" h="744">
                    <a:moveTo>
                      <a:pt x="93" y="0"/>
                    </a:moveTo>
                    <a:lnTo>
                      <a:pt x="296" y="0"/>
                    </a:lnTo>
                    <a:lnTo>
                      <a:pt x="303" y="0"/>
                    </a:lnTo>
                    <a:lnTo>
                      <a:pt x="308" y="1"/>
                    </a:lnTo>
                    <a:lnTo>
                      <a:pt x="312" y="2"/>
                    </a:lnTo>
                    <a:lnTo>
                      <a:pt x="318" y="2"/>
                    </a:lnTo>
                    <a:lnTo>
                      <a:pt x="323" y="3"/>
                    </a:lnTo>
                    <a:lnTo>
                      <a:pt x="328" y="4"/>
                    </a:lnTo>
                    <a:lnTo>
                      <a:pt x="334" y="6"/>
                    </a:lnTo>
                    <a:lnTo>
                      <a:pt x="339" y="8"/>
                    </a:lnTo>
                    <a:lnTo>
                      <a:pt x="343" y="10"/>
                    </a:lnTo>
                    <a:lnTo>
                      <a:pt x="348" y="12"/>
                    </a:lnTo>
                    <a:lnTo>
                      <a:pt x="354" y="15"/>
                    </a:lnTo>
                    <a:lnTo>
                      <a:pt x="359" y="18"/>
                    </a:lnTo>
                    <a:lnTo>
                      <a:pt x="364" y="22"/>
                    </a:lnTo>
                    <a:lnTo>
                      <a:pt x="370" y="27"/>
                    </a:lnTo>
                    <a:lnTo>
                      <a:pt x="374" y="31"/>
                    </a:lnTo>
                    <a:lnTo>
                      <a:pt x="378" y="35"/>
                    </a:lnTo>
                    <a:lnTo>
                      <a:pt x="382" y="41"/>
                    </a:lnTo>
                    <a:lnTo>
                      <a:pt x="384" y="46"/>
                    </a:lnTo>
                    <a:lnTo>
                      <a:pt x="387" y="52"/>
                    </a:lnTo>
                    <a:lnTo>
                      <a:pt x="387" y="57"/>
                    </a:lnTo>
                    <a:lnTo>
                      <a:pt x="387" y="62"/>
                    </a:lnTo>
                    <a:lnTo>
                      <a:pt x="387" y="338"/>
                    </a:lnTo>
                    <a:lnTo>
                      <a:pt x="386" y="341"/>
                    </a:lnTo>
                    <a:lnTo>
                      <a:pt x="385" y="344"/>
                    </a:lnTo>
                    <a:lnTo>
                      <a:pt x="383" y="348"/>
                    </a:lnTo>
                    <a:lnTo>
                      <a:pt x="382" y="351"/>
                    </a:lnTo>
                    <a:lnTo>
                      <a:pt x="379" y="354"/>
                    </a:lnTo>
                    <a:lnTo>
                      <a:pt x="376" y="358"/>
                    </a:lnTo>
                    <a:lnTo>
                      <a:pt x="371" y="360"/>
                    </a:lnTo>
                    <a:lnTo>
                      <a:pt x="366" y="363"/>
                    </a:lnTo>
                    <a:lnTo>
                      <a:pt x="362" y="364"/>
                    </a:lnTo>
                    <a:lnTo>
                      <a:pt x="357" y="365"/>
                    </a:lnTo>
                    <a:lnTo>
                      <a:pt x="352" y="365"/>
                    </a:lnTo>
                    <a:lnTo>
                      <a:pt x="347" y="365"/>
                    </a:lnTo>
                    <a:lnTo>
                      <a:pt x="343" y="364"/>
                    </a:lnTo>
                    <a:lnTo>
                      <a:pt x="338" y="363"/>
                    </a:lnTo>
                    <a:lnTo>
                      <a:pt x="335" y="362"/>
                    </a:lnTo>
                    <a:lnTo>
                      <a:pt x="331" y="359"/>
                    </a:lnTo>
                    <a:lnTo>
                      <a:pt x="328" y="357"/>
                    </a:lnTo>
                    <a:lnTo>
                      <a:pt x="326" y="354"/>
                    </a:lnTo>
                    <a:lnTo>
                      <a:pt x="323" y="351"/>
                    </a:lnTo>
                    <a:lnTo>
                      <a:pt x="321" y="348"/>
                    </a:lnTo>
                    <a:lnTo>
                      <a:pt x="321" y="346"/>
                    </a:lnTo>
                    <a:lnTo>
                      <a:pt x="320" y="343"/>
                    </a:lnTo>
                    <a:lnTo>
                      <a:pt x="319" y="341"/>
                    </a:lnTo>
                    <a:lnTo>
                      <a:pt x="318" y="337"/>
                    </a:lnTo>
                    <a:lnTo>
                      <a:pt x="319" y="126"/>
                    </a:lnTo>
                    <a:lnTo>
                      <a:pt x="296" y="126"/>
                    </a:lnTo>
                    <a:lnTo>
                      <a:pt x="296" y="701"/>
                    </a:lnTo>
                    <a:lnTo>
                      <a:pt x="296" y="707"/>
                    </a:lnTo>
                    <a:lnTo>
                      <a:pt x="294" y="713"/>
                    </a:lnTo>
                    <a:lnTo>
                      <a:pt x="291" y="719"/>
                    </a:lnTo>
                    <a:lnTo>
                      <a:pt x="288" y="725"/>
                    </a:lnTo>
                    <a:lnTo>
                      <a:pt x="285" y="729"/>
                    </a:lnTo>
                    <a:lnTo>
                      <a:pt x="281" y="734"/>
                    </a:lnTo>
                    <a:lnTo>
                      <a:pt x="276" y="736"/>
                    </a:lnTo>
                    <a:lnTo>
                      <a:pt x="270" y="739"/>
                    </a:lnTo>
                    <a:lnTo>
                      <a:pt x="266" y="740"/>
                    </a:lnTo>
                    <a:lnTo>
                      <a:pt x="261" y="742"/>
                    </a:lnTo>
                    <a:lnTo>
                      <a:pt x="257" y="742"/>
                    </a:lnTo>
                    <a:lnTo>
                      <a:pt x="251" y="743"/>
                    </a:lnTo>
                    <a:lnTo>
                      <a:pt x="246" y="743"/>
                    </a:lnTo>
                    <a:lnTo>
                      <a:pt x="241" y="742"/>
                    </a:lnTo>
                    <a:lnTo>
                      <a:pt x="234" y="740"/>
                    </a:lnTo>
                    <a:lnTo>
                      <a:pt x="229" y="738"/>
                    </a:lnTo>
                    <a:lnTo>
                      <a:pt x="224" y="736"/>
                    </a:lnTo>
                    <a:lnTo>
                      <a:pt x="221" y="733"/>
                    </a:lnTo>
                    <a:lnTo>
                      <a:pt x="217" y="730"/>
                    </a:lnTo>
                    <a:lnTo>
                      <a:pt x="213" y="726"/>
                    </a:lnTo>
                    <a:lnTo>
                      <a:pt x="210" y="721"/>
                    </a:lnTo>
                    <a:lnTo>
                      <a:pt x="208" y="718"/>
                    </a:lnTo>
                    <a:lnTo>
                      <a:pt x="207" y="714"/>
                    </a:lnTo>
                    <a:lnTo>
                      <a:pt x="206" y="711"/>
                    </a:lnTo>
                    <a:lnTo>
                      <a:pt x="205" y="706"/>
                    </a:lnTo>
                    <a:lnTo>
                      <a:pt x="205" y="356"/>
                    </a:lnTo>
                    <a:lnTo>
                      <a:pt x="183" y="356"/>
                    </a:lnTo>
                    <a:lnTo>
                      <a:pt x="182" y="704"/>
                    </a:lnTo>
                    <a:lnTo>
                      <a:pt x="181" y="709"/>
                    </a:lnTo>
                    <a:lnTo>
                      <a:pt x="180" y="714"/>
                    </a:lnTo>
                    <a:lnTo>
                      <a:pt x="177" y="719"/>
                    </a:lnTo>
                    <a:lnTo>
                      <a:pt x="174" y="724"/>
                    </a:lnTo>
                    <a:lnTo>
                      <a:pt x="170" y="730"/>
                    </a:lnTo>
                    <a:lnTo>
                      <a:pt x="165" y="734"/>
                    </a:lnTo>
                    <a:lnTo>
                      <a:pt x="160" y="737"/>
                    </a:lnTo>
                    <a:lnTo>
                      <a:pt x="154" y="740"/>
                    </a:lnTo>
                    <a:lnTo>
                      <a:pt x="147" y="742"/>
                    </a:lnTo>
                    <a:lnTo>
                      <a:pt x="141" y="743"/>
                    </a:lnTo>
                    <a:lnTo>
                      <a:pt x="134" y="743"/>
                    </a:lnTo>
                    <a:lnTo>
                      <a:pt x="128" y="742"/>
                    </a:lnTo>
                    <a:lnTo>
                      <a:pt x="123" y="741"/>
                    </a:lnTo>
                    <a:lnTo>
                      <a:pt x="118" y="740"/>
                    </a:lnTo>
                    <a:lnTo>
                      <a:pt x="114" y="737"/>
                    </a:lnTo>
                    <a:lnTo>
                      <a:pt x="109" y="734"/>
                    </a:lnTo>
                    <a:lnTo>
                      <a:pt x="104" y="731"/>
                    </a:lnTo>
                    <a:lnTo>
                      <a:pt x="101" y="728"/>
                    </a:lnTo>
                    <a:lnTo>
                      <a:pt x="97" y="723"/>
                    </a:lnTo>
                    <a:lnTo>
                      <a:pt x="95" y="719"/>
                    </a:lnTo>
                    <a:lnTo>
                      <a:pt x="93" y="715"/>
                    </a:lnTo>
                    <a:lnTo>
                      <a:pt x="93" y="711"/>
                    </a:lnTo>
                    <a:lnTo>
                      <a:pt x="91" y="705"/>
                    </a:lnTo>
                    <a:lnTo>
                      <a:pt x="91" y="126"/>
                    </a:lnTo>
                    <a:lnTo>
                      <a:pt x="69" y="126"/>
                    </a:lnTo>
                    <a:lnTo>
                      <a:pt x="69" y="337"/>
                    </a:lnTo>
                    <a:lnTo>
                      <a:pt x="68" y="341"/>
                    </a:lnTo>
                    <a:lnTo>
                      <a:pt x="67" y="345"/>
                    </a:lnTo>
                    <a:lnTo>
                      <a:pt x="64" y="349"/>
                    </a:lnTo>
                    <a:lnTo>
                      <a:pt x="62" y="352"/>
                    </a:lnTo>
                    <a:lnTo>
                      <a:pt x="61" y="354"/>
                    </a:lnTo>
                    <a:lnTo>
                      <a:pt x="59" y="355"/>
                    </a:lnTo>
                    <a:lnTo>
                      <a:pt x="56" y="358"/>
                    </a:lnTo>
                    <a:lnTo>
                      <a:pt x="55" y="360"/>
                    </a:lnTo>
                    <a:lnTo>
                      <a:pt x="51" y="362"/>
                    </a:lnTo>
                    <a:lnTo>
                      <a:pt x="49" y="363"/>
                    </a:lnTo>
                    <a:lnTo>
                      <a:pt x="46" y="364"/>
                    </a:lnTo>
                    <a:lnTo>
                      <a:pt x="43" y="365"/>
                    </a:lnTo>
                    <a:lnTo>
                      <a:pt x="40" y="365"/>
                    </a:lnTo>
                    <a:lnTo>
                      <a:pt x="37" y="365"/>
                    </a:lnTo>
                    <a:lnTo>
                      <a:pt x="31" y="365"/>
                    </a:lnTo>
                    <a:lnTo>
                      <a:pt x="28" y="365"/>
                    </a:lnTo>
                    <a:lnTo>
                      <a:pt x="25" y="364"/>
                    </a:lnTo>
                    <a:lnTo>
                      <a:pt x="21" y="363"/>
                    </a:lnTo>
                    <a:lnTo>
                      <a:pt x="19" y="362"/>
                    </a:lnTo>
                    <a:lnTo>
                      <a:pt x="16" y="360"/>
                    </a:lnTo>
                    <a:lnTo>
                      <a:pt x="13" y="359"/>
                    </a:lnTo>
                    <a:lnTo>
                      <a:pt x="11" y="357"/>
                    </a:lnTo>
                    <a:lnTo>
                      <a:pt x="8" y="354"/>
                    </a:lnTo>
                    <a:lnTo>
                      <a:pt x="7" y="352"/>
                    </a:lnTo>
                    <a:lnTo>
                      <a:pt x="5" y="349"/>
                    </a:lnTo>
                    <a:lnTo>
                      <a:pt x="4" y="348"/>
                    </a:lnTo>
                    <a:lnTo>
                      <a:pt x="2" y="344"/>
                    </a:lnTo>
                    <a:lnTo>
                      <a:pt x="1" y="342"/>
                    </a:lnTo>
                    <a:lnTo>
                      <a:pt x="0" y="338"/>
                    </a:lnTo>
                    <a:lnTo>
                      <a:pt x="0" y="61"/>
                    </a:lnTo>
                    <a:lnTo>
                      <a:pt x="2" y="52"/>
                    </a:lnTo>
                    <a:lnTo>
                      <a:pt x="5" y="44"/>
                    </a:lnTo>
                    <a:lnTo>
                      <a:pt x="9" y="37"/>
                    </a:lnTo>
                    <a:lnTo>
                      <a:pt x="13" y="32"/>
                    </a:lnTo>
                    <a:lnTo>
                      <a:pt x="18" y="27"/>
                    </a:lnTo>
                    <a:lnTo>
                      <a:pt x="23" y="23"/>
                    </a:lnTo>
                    <a:lnTo>
                      <a:pt x="32" y="17"/>
                    </a:lnTo>
                    <a:lnTo>
                      <a:pt x="41" y="12"/>
                    </a:lnTo>
                    <a:lnTo>
                      <a:pt x="48" y="9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1"/>
                    </a:lnTo>
                    <a:lnTo>
                      <a:pt x="93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010" name="Oval 1814"/>
              <p:cNvSpPr>
                <a:spLocks noChangeArrowheads="1"/>
              </p:cNvSpPr>
              <p:nvPr/>
            </p:nvSpPr>
            <p:spPr bwMode="auto">
              <a:xfrm>
                <a:off x="222" y="2101"/>
                <a:ext cx="149" cy="13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531" name="Lightning Bolt 1530"/>
            <p:cNvSpPr/>
            <p:nvPr/>
          </p:nvSpPr>
          <p:spPr bwMode="auto">
            <a:xfrm rot="18030250">
              <a:off x="14181429" y="7090107"/>
              <a:ext cx="609600" cy="152400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532" name="Group 169"/>
            <p:cNvGrpSpPr>
              <a:grpSpLocks/>
            </p:cNvGrpSpPr>
            <p:nvPr/>
          </p:nvGrpSpPr>
          <p:grpSpPr bwMode="auto">
            <a:xfrm>
              <a:off x="12706954" y="7003853"/>
              <a:ext cx="1003300" cy="387547"/>
              <a:chOff x="2004" y="1682"/>
              <a:chExt cx="1704" cy="896"/>
            </a:xfrm>
          </p:grpSpPr>
          <p:grpSp>
            <p:nvGrpSpPr>
              <p:cNvPr id="1534" name="Group 170"/>
              <p:cNvGrpSpPr>
                <a:grpSpLocks/>
              </p:cNvGrpSpPr>
              <p:nvPr/>
            </p:nvGrpSpPr>
            <p:grpSpPr bwMode="auto">
              <a:xfrm>
                <a:off x="2358" y="1682"/>
                <a:ext cx="1350" cy="896"/>
                <a:chOff x="2358" y="1682"/>
                <a:chExt cx="1350" cy="896"/>
              </a:xfrm>
            </p:grpSpPr>
            <p:sp>
              <p:nvSpPr>
                <p:cNvPr id="2809" name="Freeform 171"/>
                <p:cNvSpPr>
                  <a:spLocks/>
                </p:cNvSpPr>
                <p:nvPr/>
              </p:nvSpPr>
              <p:spPr bwMode="auto">
                <a:xfrm>
                  <a:off x="2610" y="2271"/>
                  <a:ext cx="456" cy="301"/>
                </a:xfrm>
                <a:custGeom>
                  <a:avLst/>
                  <a:gdLst>
                    <a:gd name="T0" fmla="*/ 138 w 456"/>
                    <a:gd name="T1" fmla="*/ 295 h 301"/>
                    <a:gd name="T2" fmla="*/ 180 w 456"/>
                    <a:gd name="T3" fmla="*/ 289 h 301"/>
                    <a:gd name="T4" fmla="*/ 198 w 456"/>
                    <a:gd name="T5" fmla="*/ 289 h 301"/>
                    <a:gd name="T6" fmla="*/ 240 w 456"/>
                    <a:gd name="T7" fmla="*/ 295 h 301"/>
                    <a:gd name="T8" fmla="*/ 282 w 456"/>
                    <a:gd name="T9" fmla="*/ 301 h 301"/>
                    <a:gd name="T10" fmla="*/ 318 w 456"/>
                    <a:gd name="T11" fmla="*/ 295 h 301"/>
                    <a:gd name="T12" fmla="*/ 348 w 456"/>
                    <a:gd name="T13" fmla="*/ 277 h 301"/>
                    <a:gd name="T14" fmla="*/ 360 w 456"/>
                    <a:gd name="T15" fmla="*/ 259 h 301"/>
                    <a:gd name="T16" fmla="*/ 372 w 456"/>
                    <a:gd name="T17" fmla="*/ 247 h 301"/>
                    <a:gd name="T18" fmla="*/ 390 w 456"/>
                    <a:gd name="T19" fmla="*/ 241 h 301"/>
                    <a:gd name="T20" fmla="*/ 408 w 456"/>
                    <a:gd name="T21" fmla="*/ 241 h 301"/>
                    <a:gd name="T22" fmla="*/ 432 w 456"/>
                    <a:gd name="T23" fmla="*/ 229 h 301"/>
                    <a:gd name="T24" fmla="*/ 432 w 456"/>
                    <a:gd name="T25" fmla="*/ 199 h 301"/>
                    <a:gd name="T26" fmla="*/ 426 w 456"/>
                    <a:gd name="T27" fmla="*/ 193 h 301"/>
                    <a:gd name="T28" fmla="*/ 414 w 456"/>
                    <a:gd name="T29" fmla="*/ 175 h 301"/>
                    <a:gd name="T30" fmla="*/ 408 w 456"/>
                    <a:gd name="T31" fmla="*/ 169 h 301"/>
                    <a:gd name="T32" fmla="*/ 432 w 456"/>
                    <a:gd name="T33" fmla="*/ 145 h 301"/>
                    <a:gd name="T34" fmla="*/ 438 w 456"/>
                    <a:gd name="T35" fmla="*/ 139 h 301"/>
                    <a:gd name="T36" fmla="*/ 456 w 456"/>
                    <a:gd name="T37" fmla="*/ 126 h 301"/>
                    <a:gd name="T38" fmla="*/ 438 w 456"/>
                    <a:gd name="T39" fmla="*/ 84 h 301"/>
                    <a:gd name="T40" fmla="*/ 432 w 456"/>
                    <a:gd name="T41" fmla="*/ 78 h 301"/>
                    <a:gd name="T42" fmla="*/ 420 w 456"/>
                    <a:gd name="T43" fmla="*/ 72 h 301"/>
                    <a:gd name="T44" fmla="*/ 414 w 456"/>
                    <a:gd name="T45" fmla="*/ 66 h 301"/>
                    <a:gd name="T46" fmla="*/ 378 w 456"/>
                    <a:gd name="T47" fmla="*/ 48 h 301"/>
                    <a:gd name="T48" fmla="*/ 372 w 456"/>
                    <a:gd name="T49" fmla="*/ 42 h 301"/>
                    <a:gd name="T50" fmla="*/ 360 w 456"/>
                    <a:gd name="T51" fmla="*/ 30 h 301"/>
                    <a:gd name="T52" fmla="*/ 330 w 456"/>
                    <a:gd name="T53" fmla="*/ 12 h 301"/>
                    <a:gd name="T54" fmla="*/ 300 w 456"/>
                    <a:gd name="T55" fmla="*/ 6 h 301"/>
                    <a:gd name="T56" fmla="*/ 282 w 456"/>
                    <a:gd name="T57" fmla="*/ 12 h 301"/>
                    <a:gd name="T58" fmla="*/ 240 w 456"/>
                    <a:gd name="T59" fmla="*/ 0 h 301"/>
                    <a:gd name="T60" fmla="*/ 210 w 456"/>
                    <a:gd name="T61" fmla="*/ 6 h 301"/>
                    <a:gd name="T62" fmla="*/ 198 w 456"/>
                    <a:gd name="T63" fmla="*/ 12 h 301"/>
                    <a:gd name="T64" fmla="*/ 204 w 456"/>
                    <a:gd name="T65" fmla="*/ 12 h 301"/>
                    <a:gd name="T66" fmla="*/ 192 w 456"/>
                    <a:gd name="T67" fmla="*/ 6 h 301"/>
                    <a:gd name="T68" fmla="*/ 174 w 456"/>
                    <a:gd name="T69" fmla="*/ 6 h 301"/>
                    <a:gd name="T70" fmla="*/ 156 w 456"/>
                    <a:gd name="T71" fmla="*/ 18 h 301"/>
                    <a:gd name="T72" fmla="*/ 156 w 456"/>
                    <a:gd name="T73" fmla="*/ 18 h 301"/>
                    <a:gd name="T74" fmla="*/ 126 w 456"/>
                    <a:gd name="T75" fmla="*/ 36 h 301"/>
                    <a:gd name="T76" fmla="*/ 108 w 456"/>
                    <a:gd name="T77" fmla="*/ 60 h 301"/>
                    <a:gd name="T78" fmla="*/ 66 w 456"/>
                    <a:gd name="T79" fmla="*/ 60 h 301"/>
                    <a:gd name="T80" fmla="*/ 42 w 456"/>
                    <a:gd name="T81" fmla="*/ 84 h 301"/>
                    <a:gd name="T82" fmla="*/ 36 w 456"/>
                    <a:gd name="T83" fmla="*/ 114 h 301"/>
                    <a:gd name="T84" fmla="*/ 36 w 456"/>
                    <a:gd name="T85" fmla="*/ 114 h 301"/>
                    <a:gd name="T86" fmla="*/ 18 w 456"/>
                    <a:gd name="T87" fmla="*/ 133 h 301"/>
                    <a:gd name="T88" fmla="*/ 0 w 456"/>
                    <a:gd name="T89" fmla="*/ 169 h 301"/>
                    <a:gd name="T90" fmla="*/ 0 w 456"/>
                    <a:gd name="T91" fmla="*/ 181 h 301"/>
                    <a:gd name="T92" fmla="*/ 12 w 456"/>
                    <a:gd name="T93" fmla="*/ 187 h 301"/>
                    <a:gd name="T94" fmla="*/ 30 w 456"/>
                    <a:gd name="T95" fmla="*/ 187 h 301"/>
                    <a:gd name="T96" fmla="*/ 36 w 456"/>
                    <a:gd name="T97" fmla="*/ 187 h 301"/>
                    <a:gd name="T98" fmla="*/ 54 w 456"/>
                    <a:gd name="T99" fmla="*/ 181 h 301"/>
                    <a:gd name="T100" fmla="*/ 72 w 456"/>
                    <a:gd name="T101" fmla="*/ 193 h 301"/>
                    <a:gd name="T102" fmla="*/ 78 w 456"/>
                    <a:gd name="T103" fmla="*/ 199 h 301"/>
                    <a:gd name="T104" fmla="*/ 36 w 456"/>
                    <a:gd name="T105" fmla="*/ 211 h 301"/>
                    <a:gd name="T106" fmla="*/ 12 w 456"/>
                    <a:gd name="T107" fmla="*/ 223 h 301"/>
                    <a:gd name="T108" fmla="*/ 12 w 456"/>
                    <a:gd name="T109" fmla="*/ 259 h 301"/>
                    <a:gd name="T110" fmla="*/ 30 w 456"/>
                    <a:gd name="T111" fmla="*/ 271 h 301"/>
                    <a:gd name="T112" fmla="*/ 54 w 456"/>
                    <a:gd name="T113" fmla="*/ 271 h 301"/>
                    <a:gd name="T114" fmla="*/ 66 w 456"/>
                    <a:gd name="T115" fmla="*/ 265 h 301"/>
                    <a:gd name="T116" fmla="*/ 84 w 456"/>
                    <a:gd name="T117" fmla="*/ 277 h 301"/>
                    <a:gd name="T118" fmla="*/ 114 w 456"/>
                    <a:gd name="T119" fmla="*/ 29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56" h="301">
                      <a:moveTo>
                        <a:pt x="126" y="295"/>
                      </a:moveTo>
                      <a:lnTo>
                        <a:pt x="138" y="295"/>
                      </a:lnTo>
                      <a:lnTo>
                        <a:pt x="162" y="295"/>
                      </a:lnTo>
                      <a:lnTo>
                        <a:pt x="180" y="289"/>
                      </a:lnTo>
                      <a:lnTo>
                        <a:pt x="180" y="289"/>
                      </a:lnTo>
                      <a:lnTo>
                        <a:pt x="198" y="289"/>
                      </a:lnTo>
                      <a:lnTo>
                        <a:pt x="222" y="295"/>
                      </a:lnTo>
                      <a:lnTo>
                        <a:pt x="240" y="295"/>
                      </a:lnTo>
                      <a:lnTo>
                        <a:pt x="240" y="295"/>
                      </a:lnTo>
                      <a:lnTo>
                        <a:pt x="282" y="301"/>
                      </a:lnTo>
                      <a:lnTo>
                        <a:pt x="288" y="301"/>
                      </a:lnTo>
                      <a:lnTo>
                        <a:pt x="318" y="295"/>
                      </a:lnTo>
                      <a:lnTo>
                        <a:pt x="348" y="277"/>
                      </a:lnTo>
                      <a:lnTo>
                        <a:pt x="348" y="277"/>
                      </a:lnTo>
                      <a:lnTo>
                        <a:pt x="354" y="271"/>
                      </a:lnTo>
                      <a:lnTo>
                        <a:pt x="360" y="259"/>
                      </a:lnTo>
                      <a:lnTo>
                        <a:pt x="366" y="253"/>
                      </a:lnTo>
                      <a:lnTo>
                        <a:pt x="372" y="247"/>
                      </a:lnTo>
                      <a:lnTo>
                        <a:pt x="378" y="241"/>
                      </a:lnTo>
                      <a:lnTo>
                        <a:pt x="390" y="241"/>
                      </a:lnTo>
                      <a:lnTo>
                        <a:pt x="408" y="241"/>
                      </a:lnTo>
                      <a:lnTo>
                        <a:pt x="408" y="241"/>
                      </a:lnTo>
                      <a:lnTo>
                        <a:pt x="420" y="235"/>
                      </a:lnTo>
                      <a:lnTo>
                        <a:pt x="432" y="229"/>
                      </a:lnTo>
                      <a:lnTo>
                        <a:pt x="432" y="217"/>
                      </a:lnTo>
                      <a:lnTo>
                        <a:pt x="432" y="199"/>
                      </a:lnTo>
                      <a:lnTo>
                        <a:pt x="426" y="193"/>
                      </a:lnTo>
                      <a:lnTo>
                        <a:pt x="426" y="193"/>
                      </a:lnTo>
                      <a:lnTo>
                        <a:pt x="420" y="181"/>
                      </a:lnTo>
                      <a:lnTo>
                        <a:pt x="414" y="175"/>
                      </a:lnTo>
                      <a:lnTo>
                        <a:pt x="408" y="169"/>
                      </a:lnTo>
                      <a:lnTo>
                        <a:pt x="408" y="169"/>
                      </a:lnTo>
                      <a:lnTo>
                        <a:pt x="414" y="163"/>
                      </a:lnTo>
                      <a:lnTo>
                        <a:pt x="432" y="145"/>
                      </a:lnTo>
                      <a:lnTo>
                        <a:pt x="438" y="139"/>
                      </a:lnTo>
                      <a:lnTo>
                        <a:pt x="438" y="139"/>
                      </a:lnTo>
                      <a:lnTo>
                        <a:pt x="450" y="139"/>
                      </a:lnTo>
                      <a:lnTo>
                        <a:pt x="456" y="126"/>
                      </a:lnTo>
                      <a:lnTo>
                        <a:pt x="450" y="108"/>
                      </a:lnTo>
                      <a:lnTo>
                        <a:pt x="438" y="84"/>
                      </a:lnTo>
                      <a:lnTo>
                        <a:pt x="438" y="84"/>
                      </a:lnTo>
                      <a:lnTo>
                        <a:pt x="432" y="78"/>
                      </a:lnTo>
                      <a:lnTo>
                        <a:pt x="432" y="72"/>
                      </a:lnTo>
                      <a:lnTo>
                        <a:pt x="420" y="72"/>
                      </a:lnTo>
                      <a:lnTo>
                        <a:pt x="420" y="72"/>
                      </a:lnTo>
                      <a:lnTo>
                        <a:pt x="414" y="66"/>
                      </a:lnTo>
                      <a:lnTo>
                        <a:pt x="408" y="54"/>
                      </a:lnTo>
                      <a:lnTo>
                        <a:pt x="378" y="48"/>
                      </a:lnTo>
                      <a:lnTo>
                        <a:pt x="378" y="48"/>
                      </a:lnTo>
                      <a:lnTo>
                        <a:pt x="372" y="42"/>
                      </a:lnTo>
                      <a:lnTo>
                        <a:pt x="366" y="36"/>
                      </a:lnTo>
                      <a:lnTo>
                        <a:pt x="360" y="30"/>
                      </a:lnTo>
                      <a:lnTo>
                        <a:pt x="348" y="24"/>
                      </a:lnTo>
                      <a:lnTo>
                        <a:pt x="330" y="12"/>
                      </a:lnTo>
                      <a:lnTo>
                        <a:pt x="318" y="12"/>
                      </a:lnTo>
                      <a:lnTo>
                        <a:pt x="300" y="6"/>
                      </a:lnTo>
                      <a:lnTo>
                        <a:pt x="282" y="12"/>
                      </a:lnTo>
                      <a:lnTo>
                        <a:pt x="282" y="12"/>
                      </a:lnTo>
                      <a:lnTo>
                        <a:pt x="264" y="6"/>
                      </a:lnTo>
                      <a:lnTo>
                        <a:pt x="240" y="0"/>
                      </a:lnTo>
                      <a:lnTo>
                        <a:pt x="210" y="6"/>
                      </a:lnTo>
                      <a:lnTo>
                        <a:pt x="210" y="6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204" y="12"/>
                      </a:lnTo>
                      <a:lnTo>
                        <a:pt x="204" y="12"/>
                      </a:lnTo>
                      <a:lnTo>
                        <a:pt x="198" y="12"/>
                      </a:lnTo>
                      <a:lnTo>
                        <a:pt x="192" y="6"/>
                      </a:lnTo>
                      <a:lnTo>
                        <a:pt x="174" y="6"/>
                      </a:lnTo>
                      <a:lnTo>
                        <a:pt x="174" y="6"/>
                      </a:lnTo>
                      <a:lnTo>
                        <a:pt x="162" y="6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44" y="24"/>
                      </a:lnTo>
                      <a:lnTo>
                        <a:pt x="126" y="36"/>
                      </a:lnTo>
                      <a:lnTo>
                        <a:pt x="108" y="60"/>
                      </a:lnTo>
                      <a:lnTo>
                        <a:pt x="108" y="60"/>
                      </a:lnTo>
                      <a:lnTo>
                        <a:pt x="96" y="60"/>
                      </a:lnTo>
                      <a:lnTo>
                        <a:pt x="66" y="60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36" y="102"/>
                      </a:lnTo>
                      <a:lnTo>
                        <a:pt x="36" y="114"/>
                      </a:lnTo>
                      <a:lnTo>
                        <a:pt x="36" y="114"/>
                      </a:lnTo>
                      <a:lnTo>
                        <a:pt x="36" y="114"/>
                      </a:lnTo>
                      <a:lnTo>
                        <a:pt x="30" y="120"/>
                      </a:lnTo>
                      <a:lnTo>
                        <a:pt x="18" y="133"/>
                      </a:lnTo>
                      <a:lnTo>
                        <a:pt x="6" y="151"/>
                      </a:ln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0" y="181"/>
                      </a:lnTo>
                      <a:lnTo>
                        <a:pt x="6" y="187"/>
                      </a:lnTo>
                      <a:lnTo>
                        <a:pt x="12" y="187"/>
                      </a:lnTo>
                      <a:lnTo>
                        <a:pt x="24" y="187"/>
                      </a:lnTo>
                      <a:lnTo>
                        <a:pt x="30" y="187"/>
                      </a:lnTo>
                      <a:lnTo>
                        <a:pt x="36" y="187"/>
                      </a:lnTo>
                      <a:lnTo>
                        <a:pt x="36" y="187"/>
                      </a:lnTo>
                      <a:lnTo>
                        <a:pt x="36" y="187"/>
                      </a:lnTo>
                      <a:lnTo>
                        <a:pt x="54" y="181"/>
                      </a:lnTo>
                      <a:lnTo>
                        <a:pt x="60" y="181"/>
                      </a:lnTo>
                      <a:lnTo>
                        <a:pt x="72" y="193"/>
                      </a:lnTo>
                      <a:lnTo>
                        <a:pt x="78" y="199"/>
                      </a:lnTo>
                      <a:lnTo>
                        <a:pt x="78" y="199"/>
                      </a:lnTo>
                      <a:lnTo>
                        <a:pt x="60" y="205"/>
                      </a:lnTo>
                      <a:lnTo>
                        <a:pt x="36" y="211"/>
                      </a:lnTo>
                      <a:lnTo>
                        <a:pt x="12" y="223"/>
                      </a:lnTo>
                      <a:lnTo>
                        <a:pt x="12" y="223"/>
                      </a:lnTo>
                      <a:lnTo>
                        <a:pt x="12" y="241"/>
                      </a:lnTo>
                      <a:lnTo>
                        <a:pt x="12" y="259"/>
                      </a:lnTo>
                      <a:lnTo>
                        <a:pt x="30" y="271"/>
                      </a:lnTo>
                      <a:lnTo>
                        <a:pt x="30" y="271"/>
                      </a:lnTo>
                      <a:lnTo>
                        <a:pt x="42" y="271"/>
                      </a:lnTo>
                      <a:lnTo>
                        <a:pt x="54" y="271"/>
                      </a:lnTo>
                      <a:lnTo>
                        <a:pt x="66" y="265"/>
                      </a:lnTo>
                      <a:lnTo>
                        <a:pt x="66" y="265"/>
                      </a:lnTo>
                      <a:lnTo>
                        <a:pt x="72" y="271"/>
                      </a:lnTo>
                      <a:lnTo>
                        <a:pt x="84" y="277"/>
                      </a:lnTo>
                      <a:lnTo>
                        <a:pt x="102" y="289"/>
                      </a:lnTo>
                      <a:lnTo>
                        <a:pt x="114" y="295"/>
                      </a:lnTo>
                      <a:lnTo>
                        <a:pt x="126" y="295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0" name="Freeform 172"/>
                <p:cNvSpPr>
                  <a:spLocks/>
                </p:cNvSpPr>
                <p:nvPr/>
              </p:nvSpPr>
              <p:spPr bwMode="auto">
                <a:xfrm>
                  <a:off x="3216" y="1682"/>
                  <a:ext cx="294" cy="553"/>
                </a:xfrm>
                <a:custGeom>
                  <a:avLst/>
                  <a:gdLst>
                    <a:gd name="T0" fmla="*/ 42 w 294"/>
                    <a:gd name="T1" fmla="*/ 138 h 553"/>
                    <a:gd name="T2" fmla="*/ 18 w 294"/>
                    <a:gd name="T3" fmla="*/ 132 h 553"/>
                    <a:gd name="T4" fmla="*/ 18 w 294"/>
                    <a:gd name="T5" fmla="*/ 150 h 553"/>
                    <a:gd name="T6" fmla="*/ 30 w 294"/>
                    <a:gd name="T7" fmla="*/ 168 h 553"/>
                    <a:gd name="T8" fmla="*/ 24 w 294"/>
                    <a:gd name="T9" fmla="*/ 168 h 553"/>
                    <a:gd name="T10" fmla="*/ 0 w 294"/>
                    <a:gd name="T11" fmla="*/ 156 h 553"/>
                    <a:gd name="T12" fmla="*/ 6 w 294"/>
                    <a:gd name="T13" fmla="*/ 168 h 553"/>
                    <a:gd name="T14" fmla="*/ 18 w 294"/>
                    <a:gd name="T15" fmla="*/ 186 h 553"/>
                    <a:gd name="T16" fmla="*/ 36 w 294"/>
                    <a:gd name="T17" fmla="*/ 216 h 553"/>
                    <a:gd name="T18" fmla="*/ 60 w 294"/>
                    <a:gd name="T19" fmla="*/ 234 h 553"/>
                    <a:gd name="T20" fmla="*/ 30 w 294"/>
                    <a:gd name="T21" fmla="*/ 222 h 553"/>
                    <a:gd name="T22" fmla="*/ 36 w 294"/>
                    <a:gd name="T23" fmla="*/ 253 h 553"/>
                    <a:gd name="T24" fmla="*/ 42 w 294"/>
                    <a:gd name="T25" fmla="*/ 271 h 553"/>
                    <a:gd name="T26" fmla="*/ 36 w 294"/>
                    <a:gd name="T27" fmla="*/ 295 h 553"/>
                    <a:gd name="T28" fmla="*/ 42 w 294"/>
                    <a:gd name="T29" fmla="*/ 307 h 553"/>
                    <a:gd name="T30" fmla="*/ 18 w 294"/>
                    <a:gd name="T31" fmla="*/ 295 h 553"/>
                    <a:gd name="T32" fmla="*/ 24 w 294"/>
                    <a:gd name="T33" fmla="*/ 319 h 553"/>
                    <a:gd name="T34" fmla="*/ 42 w 294"/>
                    <a:gd name="T35" fmla="*/ 361 h 553"/>
                    <a:gd name="T36" fmla="*/ 54 w 294"/>
                    <a:gd name="T37" fmla="*/ 379 h 553"/>
                    <a:gd name="T38" fmla="*/ 36 w 294"/>
                    <a:gd name="T39" fmla="*/ 379 h 553"/>
                    <a:gd name="T40" fmla="*/ 72 w 294"/>
                    <a:gd name="T41" fmla="*/ 427 h 553"/>
                    <a:gd name="T42" fmla="*/ 24 w 294"/>
                    <a:gd name="T43" fmla="*/ 403 h 553"/>
                    <a:gd name="T44" fmla="*/ 24 w 294"/>
                    <a:gd name="T45" fmla="*/ 433 h 553"/>
                    <a:gd name="T46" fmla="*/ 6 w 294"/>
                    <a:gd name="T47" fmla="*/ 421 h 553"/>
                    <a:gd name="T48" fmla="*/ 12 w 294"/>
                    <a:gd name="T49" fmla="*/ 433 h 553"/>
                    <a:gd name="T50" fmla="*/ 30 w 294"/>
                    <a:gd name="T51" fmla="*/ 463 h 553"/>
                    <a:gd name="T52" fmla="*/ 60 w 294"/>
                    <a:gd name="T53" fmla="*/ 487 h 553"/>
                    <a:gd name="T54" fmla="*/ 48 w 294"/>
                    <a:gd name="T55" fmla="*/ 481 h 553"/>
                    <a:gd name="T56" fmla="*/ 48 w 294"/>
                    <a:gd name="T57" fmla="*/ 505 h 553"/>
                    <a:gd name="T58" fmla="*/ 96 w 294"/>
                    <a:gd name="T59" fmla="*/ 547 h 553"/>
                    <a:gd name="T60" fmla="*/ 252 w 294"/>
                    <a:gd name="T61" fmla="*/ 168 h 553"/>
                    <a:gd name="T62" fmla="*/ 282 w 294"/>
                    <a:gd name="T63" fmla="*/ 132 h 553"/>
                    <a:gd name="T64" fmla="*/ 276 w 294"/>
                    <a:gd name="T65" fmla="*/ 120 h 553"/>
                    <a:gd name="T66" fmla="*/ 282 w 294"/>
                    <a:gd name="T67" fmla="*/ 102 h 553"/>
                    <a:gd name="T68" fmla="*/ 276 w 294"/>
                    <a:gd name="T69" fmla="*/ 84 h 553"/>
                    <a:gd name="T70" fmla="*/ 288 w 294"/>
                    <a:gd name="T71" fmla="*/ 54 h 553"/>
                    <a:gd name="T72" fmla="*/ 276 w 294"/>
                    <a:gd name="T73" fmla="*/ 48 h 553"/>
                    <a:gd name="T74" fmla="*/ 240 w 294"/>
                    <a:gd name="T75" fmla="*/ 84 h 553"/>
                    <a:gd name="T76" fmla="*/ 240 w 294"/>
                    <a:gd name="T77" fmla="*/ 48 h 553"/>
                    <a:gd name="T78" fmla="*/ 222 w 294"/>
                    <a:gd name="T79" fmla="*/ 72 h 553"/>
                    <a:gd name="T80" fmla="*/ 216 w 294"/>
                    <a:gd name="T81" fmla="*/ 30 h 553"/>
                    <a:gd name="T82" fmla="*/ 198 w 294"/>
                    <a:gd name="T83" fmla="*/ 18 h 553"/>
                    <a:gd name="T84" fmla="*/ 186 w 294"/>
                    <a:gd name="T85" fmla="*/ 6 h 553"/>
                    <a:gd name="T86" fmla="*/ 168 w 294"/>
                    <a:gd name="T87" fmla="*/ 24 h 553"/>
                    <a:gd name="T88" fmla="*/ 150 w 294"/>
                    <a:gd name="T89" fmla="*/ 60 h 553"/>
                    <a:gd name="T90" fmla="*/ 114 w 294"/>
                    <a:gd name="T91" fmla="*/ 30 h 553"/>
                    <a:gd name="T92" fmla="*/ 108 w 294"/>
                    <a:gd name="T93" fmla="*/ 48 h 553"/>
                    <a:gd name="T94" fmla="*/ 72 w 294"/>
                    <a:gd name="T95" fmla="*/ 12 h 553"/>
                    <a:gd name="T96" fmla="*/ 90 w 294"/>
                    <a:gd name="T97" fmla="*/ 84 h 553"/>
                    <a:gd name="T98" fmla="*/ 66 w 294"/>
                    <a:gd name="T99" fmla="*/ 60 h 553"/>
                    <a:gd name="T100" fmla="*/ 90 w 294"/>
                    <a:gd name="T101" fmla="*/ 120 h 553"/>
                    <a:gd name="T102" fmla="*/ 60 w 294"/>
                    <a:gd name="T103" fmla="*/ 108 h 553"/>
                    <a:gd name="T104" fmla="*/ 72 w 294"/>
                    <a:gd name="T105" fmla="*/ 138 h 553"/>
                    <a:gd name="T106" fmla="*/ 90 w 294"/>
                    <a:gd name="T107" fmla="*/ 174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4" h="553">
                      <a:moveTo>
                        <a:pt x="84" y="174"/>
                      </a:moveTo>
                      <a:lnTo>
                        <a:pt x="72" y="162"/>
                      </a:lnTo>
                      <a:lnTo>
                        <a:pt x="60" y="156"/>
                      </a:lnTo>
                      <a:lnTo>
                        <a:pt x="54" y="150"/>
                      </a:lnTo>
                      <a:lnTo>
                        <a:pt x="48" y="144"/>
                      </a:lnTo>
                      <a:lnTo>
                        <a:pt x="42" y="138"/>
                      </a:lnTo>
                      <a:lnTo>
                        <a:pt x="30" y="138"/>
                      </a:lnTo>
                      <a:lnTo>
                        <a:pt x="30" y="138"/>
                      </a:lnTo>
                      <a:lnTo>
                        <a:pt x="24" y="132"/>
                      </a:lnTo>
                      <a:lnTo>
                        <a:pt x="24" y="132"/>
                      </a:lnTo>
                      <a:lnTo>
                        <a:pt x="18" y="132"/>
                      </a:lnTo>
                      <a:lnTo>
                        <a:pt x="18" y="132"/>
                      </a:lnTo>
                      <a:lnTo>
                        <a:pt x="12" y="132"/>
                      </a:lnTo>
                      <a:lnTo>
                        <a:pt x="12" y="138"/>
                      </a:lnTo>
                      <a:lnTo>
                        <a:pt x="12" y="138"/>
                      </a:lnTo>
                      <a:lnTo>
                        <a:pt x="12" y="138"/>
                      </a:lnTo>
                      <a:lnTo>
                        <a:pt x="18" y="144"/>
                      </a:lnTo>
                      <a:lnTo>
                        <a:pt x="18" y="150"/>
                      </a:lnTo>
                      <a:lnTo>
                        <a:pt x="18" y="150"/>
                      </a:lnTo>
                      <a:lnTo>
                        <a:pt x="24" y="156"/>
                      </a:lnTo>
                      <a:lnTo>
                        <a:pt x="24" y="156"/>
                      </a:lnTo>
                      <a:lnTo>
                        <a:pt x="30" y="162"/>
                      </a:lnTo>
                      <a:lnTo>
                        <a:pt x="30" y="168"/>
                      </a:lnTo>
                      <a:lnTo>
                        <a:pt x="30" y="168"/>
                      </a:lnTo>
                      <a:lnTo>
                        <a:pt x="36" y="174"/>
                      </a:lnTo>
                      <a:lnTo>
                        <a:pt x="42" y="180"/>
                      </a:lnTo>
                      <a:lnTo>
                        <a:pt x="42" y="180"/>
                      </a:lnTo>
                      <a:lnTo>
                        <a:pt x="30" y="174"/>
                      </a:lnTo>
                      <a:lnTo>
                        <a:pt x="24" y="168"/>
                      </a:lnTo>
                      <a:lnTo>
                        <a:pt x="24" y="168"/>
                      </a:lnTo>
                      <a:lnTo>
                        <a:pt x="18" y="162"/>
                      </a:lnTo>
                      <a:lnTo>
                        <a:pt x="12" y="156"/>
                      </a:lnTo>
                      <a:lnTo>
                        <a:pt x="12" y="156"/>
                      </a:lnTo>
                      <a:lnTo>
                        <a:pt x="6" y="156"/>
                      </a:lnTo>
                      <a:lnTo>
                        <a:pt x="6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6" y="168"/>
                      </a:lnTo>
                      <a:lnTo>
                        <a:pt x="6" y="168"/>
                      </a:lnTo>
                      <a:lnTo>
                        <a:pt x="6" y="174"/>
                      </a:lnTo>
                      <a:lnTo>
                        <a:pt x="12" y="174"/>
                      </a:lnTo>
                      <a:lnTo>
                        <a:pt x="12" y="180"/>
                      </a:lnTo>
                      <a:lnTo>
                        <a:pt x="12" y="186"/>
                      </a:lnTo>
                      <a:lnTo>
                        <a:pt x="18" y="186"/>
                      </a:lnTo>
                      <a:lnTo>
                        <a:pt x="24" y="192"/>
                      </a:lnTo>
                      <a:lnTo>
                        <a:pt x="24" y="198"/>
                      </a:lnTo>
                      <a:lnTo>
                        <a:pt x="30" y="198"/>
                      </a:lnTo>
                      <a:lnTo>
                        <a:pt x="30" y="204"/>
                      </a:lnTo>
                      <a:lnTo>
                        <a:pt x="36" y="210"/>
                      </a:lnTo>
                      <a:lnTo>
                        <a:pt x="36" y="216"/>
                      </a:lnTo>
                      <a:lnTo>
                        <a:pt x="42" y="216"/>
                      </a:lnTo>
                      <a:lnTo>
                        <a:pt x="42" y="222"/>
                      </a:lnTo>
                      <a:lnTo>
                        <a:pt x="48" y="228"/>
                      </a:lnTo>
                      <a:lnTo>
                        <a:pt x="48" y="228"/>
                      </a:lnTo>
                      <a:lnTo>
                        <a:pt x="54" y="234"/>
                      </a:lnTo>
                      <a:lnTo>
                        <a:pt x="60" y="234"/>
                      </a:lnTo>
                      <a:lnTo>
                        <a:pt x="60" y="241"/>
                      </a:lnTo>
                      <a:lnTo>
                        <a:pt x="60" y="241"/>
                      </a:lnTo>
                      <a:lnTo>
                        <a:pt x="60" y="241"/>
                      </a:lnTo>
                      <a:lnTo>
                        <a:pt x="48" y="234"/>
                      </a:lnTo>
                      <a:lnTo>
                        <a:pt x="42" y="228"/>
                      </a:lnTo>
                      <a:lnTo>
                        <a:pt x="30" y="222"/>
                      </a:lnTo>
                      <a:lnTo>
                        <a:pt x="30" y="222"/>
                      </a:lnTo>
                      <a:lnTo>
                        <a:pt x="24" y="222"/>
                      </a:lnTo>
                      <a:lnTo>
                        <a:pt x="24" y="228"/>
                      </a:lnTo>
                      <a:lnTo>
                        <a:pt x="24" y="234"/>
                      </a:lnTo>
                      <a:lnTo>
                        <a:pt x="30" y="241"/>
                      </a:lnTo>
                      <a:lnTo>
                        <a:pt x="36" y="253"/>
                      </a:lnTo>
                      <a:lnTo>
                        <a:pt x="42" y="265"/>
                      </a:lnTo>
                      <a:lnTo>
                        <a:pt x="48" y="277"/>
                      </a:lnTo>
                      <a:lnTo>
                        <a:pt x="60" y="289"/>
                      </a:lnTo>
                      <a:lnTo>
                        <a:pt x="60" y="289"/>
                      </a:lnTo>
                      <a:lnTo>
                        <a:pt x="48" y="277"/>
                      </a:lnTo>
                      <a:lnTo>
                        <a:pt x="42" y="271"/>
                      </a:lnTo>
                      <a:lnTo>
                        <a:pt x="30" y="265"/>
                      </a:lnTo>
                      <a:lnTo>
                        <a:pt x="30" y="265"/>
                      </a:lnTo>
                      <a:lnTo>
                        <a:pt x="30" y="271"/>
                      </a:lnTo>
                      <a:lnTo>
                        <a:pt x="30" y="277"/>
                      </a:lnTo>
                      <a:lnTo>
                        <a:pt x="30" y="283"/>
                      </a:lnTo>
                      <a:lnTo>
                        <a:pt x="36" y="295"/>
                      </a:lnTo>
                      <a:lnTo>
                        <a:pt x="42" y="301"/>
                      </a:lnTo>
                      <a:lnTo>
                        <a:pt x="48" y="313"/>
                      </a:lnTo>
                      <a:lnTo>
                        <a:pt x="60" y="325"/>
                      </a:lnTo>
                      <a:lnTo>
                        <a:pt x="60" y="325"/>
                      </a:lnTo>
                      <a:lnTo>
                        <a:pt x="48" y="319"/>
                      </a:lnTo>
                      <a:lnTo>
                        <a:pt x="42" y="307"/>
                      </a:lnTo>
                      <a:lnTo>
                        <a:pt x="36" y="301"/>
                      </a:lnTo>
                      <a:lnTo>
                        <a:pt x="30" y="295"/>
                      </a:lnTo>
                      <a:lnTo>
                        <a:pt x="24" y="295"/>
                      </a:lnTo>
                      <a:lnTo>
                        <a:pt x="24" y="295"/>
                      </a:lnTo>
                      <a:lnTo>
                        <a:pt x="18" y="295"/>
                      </a:lnTo>
                      <a:lnTo>
                        <a:pt x="18" y="295"/>
                      </a:lnTo>
                      <a:lnTo>
                        <a:pt x="18" y="295"/>
                      </a:lnTo>
                      <a:lnTo>
                        <a:pt x="18" y="301"/>
                      </a:lnTo>
                      <a:lnTo>
                        <a:pt x="18" y="301"/>
                      </a:lnTo>
                      <a:lnTo>
                        <a:pt x="18" y="307"/>
                      </a:lnTo>
                      <a:lnTo>
                        <a:pt x="18" y="313"/>
                      </a:lnTo>
                      <a:lnTo>
                        <a:pt x="24" y="319"/>
                      </a:lnTo>
                      <a:lnTo>
                        <a:pt x="24" y="325"/>
                      </a:lnTo>
                      <a:lnTo>
                        <a:pt x="30" y="331"/>
                      </a:lnTo>
                      <a:lnTo>
                        <a:pt x="30" y="337"/>
                      </a:lnTo>
                      <a:lnTo>
                        <a:pt x="36" y="349"/>
                      </a:lnTo>
                      <a:lnTo>
                        <a:pt x="42" y="355"/>
                      </a:lnTo>
                      <a:lnTo>
                        <a:pt x="42" y="361"/>
                      </a:lnTo>
                      <a:lnTo>
                        <a:pt x="48" y="367"/>
                      </a:lnTo>
                      <a:lnTo>
                        <a:pt x="54" y="373"/>
                      </a:lnTo>
                      <a:lnTo>
                        <a:pt x="60" y="379"/>
                      </a:lnTo>
                      <a:lnTo>
                        <a:pt x="66" y="385"/>
                      </a:lnTo>
                      <a:lnTo>
                        <a:pt x="66" y="385"/>
                      </a:lnTo>
                      <a:lnTo>
                        <a:pt x="54" y="379"/>
                      </a:lnTo>
                      <a:lnTo>
                        <a:pt x="48" y="373"/>
                      </a:lnTo>
                      <a:lnTo>
                        <a:pt x="42" y="367"/>
                      </a:lnTo>
                      <a:lnTo>
                        <a:pt x="36" y="367"/>
                      </a:lnTo>
                      <a:lnTo>
                        <a:pt x="36" y="373"/>
                      </a:lnTo>
                      <a:lnTo>
                        <a:pt x="36" y="373"/>
                      </a:lnTo>
                      <a:lnTo>
                        <a:pt x="36" y="379"/>
                      </a:lnTo>
                      <a:lnTo>
                        <a:pt x="42" y="385"/>
                      </a:lnTo>
                      <a:lnTo>
                        <a:pt x="48" y="397"/>
                      </a:lnTo>
                      <a:lnTo>
                        <a:pt x="48" y="403"/>
                      </a:lnTo>
                      <a:lnTo>
                        <a:pt x="60" y="415"/>
                      </a:lnTo>
                      <a:lnTo>
                        <a:pt x="72" y="427"/>
                      </a:lnTo>
                      <a:lnTo>
                        <a:pt x="72" y="427"/>
                      </a:lnTo>
                      <a:lnTo>
                        <a:pt x="60" y="415"/>
                      </a:lnTo>
                      <a:lnTo>
                        <a:pt x="48" y="409"/>
                      </a:lnTo>
                      <a:lnTo>
                        <a:pt x="36" y="403"/>
                      </a:lnTo>
                      <a:lnTo>
                        <a:pt x="30" y="397"/>
                      </a:lnTo>
                      <a:lnTo>
                        <a:pt x="24" y="397"/>
                      </a:lnTo>
                      <a:lnTo>
                        <a:pt x="24" y="403"/>
                      </a:lnTo>
                      <a:lnTo>
                        <a:pt x="24" y="409"/>
                      </a:lnTo>
                      <a:lnTo>
                        <a:pt x="30" y="421"/>
                      </a:lnTo>
                      <a:lnTo>
                        <a:pt x="42" y="439"/>
                      </a:lnTo>
                      <a:lnTo>
                        <a:pt x="42" y="439"/>
                      </a:lnTo>
                      <a:lnTo>
                        <a:pt x="30" y="433"/>
                      </a:lnTo>
                      <a:lnTo>
                        <a:pt x="24" y="433"/>
                      </a:lnTo>
                      <a:lnTo>
                        <a:pt x="18" y="427"/>
                      </a:lnTo>
                      <a:lnTo>
                        <a:pt x="12" y="427"/>
                      </a:lnTo>
                      <a:lnTo>
                        <a:pt x="12" y="421"/>
                      </a:lnTo>
                      <a:lnTo>
                        <a:pt x="6" y="421"/>
                      </a:lnTo>
                      <a:lnTo>
                        <a:pt x="6" y="421"/>
                      </a:lnTo>
                      <a:lnTo>
                        <a:pt x="6" y="421"/>
                      </a:lnTo>
                      <a:lnTo>
                        <a:pt x="0" y="421"/>
                      </a:lnTo>
                      <a:lnTo>
                        <a:pt x="0" y="427"/>
                      </a:lnTo>
                      <a:lnTo>
                        <a:pt x="6" y="427"/>
                      </a:lnTo>
                      <a:lnTo>
                        <a:pt x="6" y="427"/>
                      </a:lnTo>
                      <a:lnTo>
                        <a:pt x="6" y="433"/>
                      </a:lnTo>
                      <a:lnTo>
                        <a:pt x="12" y="433"/>
                      </a:lnTo>
                      <a:lnTo>
                        <a:pt x="12" y="439"/>
                      </a:lnTo>
                      <a:lnTo>
                        <a:pt x="12" y="445"/>
                      </a:lnTo>
                      <a:lnTo>
                        <a:pt x="18" y="445"/>
                      </a:lnTo>
                      <a:lnTo>
                        <a:pt x="24" y="451"/>
                      </a:lnTo>
                      <a:lnTo>
                        <a:pt x="24" y="457"/>
                      </a:lnTo>
                      <a:lnTo>
                        <a:pt x="30" y="463"/>
                      </a:lnTo>
                      <a:lnTo>
                        <a:pt x="36" y="463"/>
                      </a:lnTo>
                      <a:lnTo>
                        <a:pt x="42" y="469"/>
                      </a:lnTo>
                      <a:lnTo>
                        <a:pt x="42" y="475"/>
                      </a:lnTo>
                      <a:lnTo>
                        <a:pt x="48" y="481"/>
                      </a:lnTo>
                      <a:lnTo>
                        <a:pt x="54" y="481"/>
                      </a:lnTo>
                      <a:lnTo>
                        <a:pt x="60" y="487"/>
                      </a:lnTo>
                      <a:lnTo>
                        <a:pt x="60" y="493"/>
                      </a:lnTo>
                      <a:lnTo>
                        <a:pt x="66" y="493"/>
                      </a:lnTo>
                      <a:lnTo>
                        <a:pt x="66" y="493"/>
                      </a:lnTo>
                      <a:lnTo>
                        <a:pt x="60" y="487"/>
                      </a:lnTo>
                      <a:lnTo>
                        <a:pt x="48" y="487"/>
                      </a:lnTo>
                      <a:lnTo>
                        <a:pt x="48" y="481"/>
                      </a:lnTo>
                      <a:lnTo>
                        <a:pt x="42" y="481"/>
                      </a:lnTo>
                      <a:lnTo>
                        <a:pt x="42" y="487"/>
                      </a:lnTo>
                      <a:lnTo>
                        <a:pt x="42" y="487"/>
                      </a:lnTo>
                      <a:lnTo>
                        <a:pt x="42" y="493"/>
                      </a:lnTo>
                      <a:lnTo>
                        <a:pt x="42" y="499"/>
                      </a:lnTo>
                      <a:lnTo>
                        <a:pt x="48" y="505"/>
                      </a:lnTo>
                      <a:lnTo>
                        <a:pt x="54" y="511"/>
                      </a:lnTo>
                      <a:lnTo>
                        <a:pt x="60" y="517"/>
                      </a:lnTo>
                      <a:lnTo>
                        <a:pt x="66" y="523"/>
                      </a:lnTo>
                      <a:lnTo>
                        <a:pt x="78" y="535"/>
                      </a:lnTo>
                      <a:lnTo>
                        <a:pt x="84" y="541"/>
                      </a:lnTo>
                      <a:lnTo>
                        <a:pt x="96" y="547"/>
                      </a:lnTo>
                      <a:lnTo>
                        <a:pt x="108" y="553"/>
                      </a:lnTo>
                      <a:lnTo>
                        <a:pt x="108" y="553"/>
                      </a:lnTo>
                      <a:lnTo>
                        <a:pt x="216" y="186"/>
                      </a:lnTo>
                      <a:lnTo>
                        <a:pt x="228" y="180"/>
                      </a:lnTo>
                      <a:lnTo>
                        <a:pt x="240" y="174"/>
                      </a:lnTo>
                      <a:lnTo>
                        <a:pt x="252" y="168"/>
                      </a:lnTo>
                      <a:lnTo>
                        <a:pt x="258" y="156"/>
                      </a:lnTo>
                      <a:lnTo>
                        <a:pt x="264" y="150"/>
                      </a:lnTo>
                      <a:lnTo>
                        <a:pt x="270" y="150"/>
                      </a:lnTo>
                      <a:lnTo>
                        <a:pt x="276" y="138"/>
                      </a:lnTo>
                      <a:lnTo>
                        <a:pt x="282" y="138"/>
                      </a:lnTo>
                      <a:lnTo>
                        <a:pt x="282" y="132"/>
                      </a:lnTo>
                      <a:lnTo>
                        <a:pt x="288" y="126"/>
                      </a:lnTo>
                      <a:lnTo>
                        <a:pt x="288" y="120"/>
                      </a:lnTo>
                      <a:lnTo>
                        <a:pt x="288" y="120"/>
                      </a:lnTo>
                      <a:lnTo>
                        <a:pt x="282" y="120"/>
                      </a:lnTo>
                      <a:lnTo>
                        <a:pt x="282" y="114"/>
                      </a:lnTo>
                      <a:lnTo>
                        <a:pt x="276" y="120"/>
                      </a:lnTo>
                      <a:lnTo>
                        <a:pt x="270" y="120"/>
                      </a:lnTo>
                      <a:lnTo>
                        <a:pt x="264" y="120"/>
                      </a:lnTo>
                      <a:lnTo>
                        <a:pt x="258" y="126"/>
                      </a:lnTo>
                      <a:lnTo>
                        <a:pt x="258" y="126"/>
                      </a:lnTo>
                      <a:lnTo>
                        <a:pt x="270" y="114"/>
                      </a:lnTo>
                      <a:lnTo>
                        <a:pt x="282" y="102"/>
                      </a:lnTo>
                      <a:lnTo>
                        <a:pt x="288" y="90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88" y="84"/>
                      </a:lnTo>
                      <a:lnTo>
                        <a:pt x="282" y="84"/>
                      </a:lnTo>
                      <a:lnTo>
                        <a:pt x="276" y="84"/>
                      </a:lnTo>
                      <a:lnTo>
                        <a:pt x="258" y="90"/>
                      </a:lnTo>
                      <a:lnTo>
                        <a:pt x="258" y="90"/>
                      </a:lnTo>
                      <a:lnTo>
                        <a:pt x="270" y="84"/>
                      </a:lnTo>
                      <a:lnTo>
                        <a:pt x="282" y="72"/>
                      </a:lnTo>
                      <a:lnTo>
                        <a:pt x="288" y="60"/>
                      </a:lnTo>
                      <a:lnTo>
                        <a:pt x="288" y="54"/>
                      </a:lnTo>
                      <a:lnTo>
                        <a:pt x="294" y="48"/>
                      </a:lnTo>
                      <a:lnTo>
                        <a:pt x="288" y="48"/>
                      </a:lnTo>
                      <a:lnTo>
                        <a:pt x="288" y="48"/>
                      </a:lnTo>
                      <a:lnTo>
                        <a:pt x="288" y="48"/>
                      </a:lnTo>
                      <a:lnTo>
                        <a:pt x="276" y="48"/>
                      </a:lnTo>
                      <a:lnTo>
                        <a:pt x="276" y="48"/>
                      </a:lnTo>
                      <a:lnTo>
                        <a:pt x="270" y="54"/>
                      </a:lnTo>
                      <a:lnTo>
                        <a:pt x="258" y="60"/>
                      </a:lnTo>
                      <a:lnTo>
                        <a:pt x="258" y="66"/>
                      </a:lnTo>
                      <a:lnTo>
                        <a:pt x="252" y="72"/>
                      </a:lnTo>
                      <a:lnTo>
                        <a:pt x="240" y="84"/>
                      </a:lnTo>
                      <a:lnTo>
                        <a:pt x="240" y="84"/>
                      </a:lnTo>
                      <a:lnTo>
                        <a:pt x="252" y="72"/>
                      </a:lnTo>
                      <a:lnTo>
                        <a:pt x="258" y="60"/>
                      </a:lnTo>
                      <a:lnTo>
                        <a:pt x="258" y="48"/>
                      </a:lnTo>
                      <a:lnTo>
                        <a:pt x="252" y="48"/>
                      </a:lnTo>
                      <a:lnTo>
                        <a:pt x="252" y="48"/>
                      </a:lnTo>
                      <a:lnTo>
                        <a:pt x="240" y="48"/>
                      </a:lnTo>
                      <a:lnTo>
                        <a:pt x="228" y="60"/>
                      </a:lnTo>
                      <a:lnTo>
                        <a:pt x="216" y="78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10" y="90"/>
                      </a:lnTo>
                      <a:lnTo>
                        <a:pt x="222" y="72"/>
                      </a:lnTo>
                      <a:lnTo>
                        <a:pt x="228" y="60"/>
                      </a:lnTo>
                      <a:lnTo>
                        <a:pt x="228" y="48"/>
                      </a:lnTo>
                      <a:lnTo>
                        <a:pt x="234" y="36"/>
                      </a:lnTo>
                      <a:lnTo>
                        <a:pt x="234" y="30"/>
                      </a:lnTo>
                      <a:lnTo>
                        <a:pt x="228" y="24"/>
                      </a:lnTo>
                      <a:lnTo>
                        <a:pt x="216" y="30"/>
                      </a:lnTo>
                      <a:lnTo>
                        <a:pt x="210" y="36"/>
                      </a:lnTo>
                      <a:lnTo>
                        <a:pt x="192" y="54"/>
                      </a:lnTo>
                      <a:lnTo>
                        <a:pt x="192" y="54"/>
                      </a:lnTo>
                      <a:lnTo>
                        <a:pt x="198" y="42"/>
                      </a:lnTo>
                      <a:lnTo>
                        <a:pt x="198" y="30"/>
                      </a:lnTo>
                      <a:lnTo>
                        <a:pt x="198" y="18"/>
                      </a:lnTo>
                      <a:lnTo>
                        <a:pt x="198" y="12"/>
                      </a:lnTo>
                      <a:lnTo>
                        <a:pt x="198" y="6"/>
                      </a:lnTo>
                      <a:lnTo>
                        <a:pt x="198" y="0"/>
                      </a:lnTo>
                      <a:lnTo>
                        <a:pt x="192" y="0"/>
                      </a:lnTo>
                      <a:lnTo>
                        <a:pt x="186" y="0"/>
                      </a:lnTo>
                      <a:lnTo>
                        <a:pt x="186" y="6"/>
                      </a:lnTo>
                      <a:lnTo>
                        <a:pt x="180" y="12"/>
                      </a:lnTo>
                      <a:lnTo>
                        <a:pt x="180" y="18"/>
                      </a:lnTo>
                      <a:lnTo>
                        <a:pt x="174" y="36"/>
                      </a:lnTo>
                      <a:lnTo>
                        <a:pt x="168" y="48"/>
                      </a:lnTo>
                      <a:lnTo>
                        <a:pt x="168" y="48"/>
                      </a:lnTo>
                      <a:lnTo>
                        <a:pt x="168" y="24"/>
                      </a:lnTo>
                      <a:lnTo>
                        <a:pt x="162" y="12"/>
                      </a:lnTo>
                      <a:lnTo>
                        <a:pt x="156" y="6"/>
                      </a:lnTo>
                      <a:lnTo>
                        <a:pt x="150" y="18"/>
                      </a:lnTo>
                      <a:lnTo>
                        <a:pt x="150" y="36"/>
                      </a:lnTo>
                      <a:lnTo>
                        <a:pt x="150" y="60"/>
                      </a:lnTo>
                      <a:lnTo>
                        <a:pt x="150" y="60"/>
                      </a:lnTo>
                      <a:lnTo>
                        <a:pt x="138" y="42"/>
                      </a:lnTo>
                      <a:lnTo>
                        <a:pt x="132" y="30"/>
                      </a:lnTo>
                      <a:lnTo>
                        <a:pt x="126" y="18"/>
                      </a:lnTo>
                      <a:lnTo>
                        <a:pt x="120" y="18"/>
                      </a:lnTo>
                      <a:lnTo>
                        <a:pt x="114" y="18"/>
                      </a:lnTo>
                      <a:lnTo>
                        <a:pt x="114" y="30"/>
                      </a:lnTo>
                      <a:lnTo>
                        <a:pt x="114" y="48"/>
                      </a:lnTo>
                      <a:lnTo>
                        <a:pt x="120" y="72"/>
                      </a:lnTo>
                      <a:lnTo>
                        <a:pt x="126" y="102"/>
                      </a:lnTo>
                      <a:lnTo>
                        <a:pt x="126" y="102"/>
                      </a:lnTo>
                      <a:lnTo>
                        <a:pt x="120" y="72"/>
                      </a:lnTo>
                      <a:lnTo>
                        <a:pt x="108" y="48"/>
                      </a:lnTo>
                      <a:lnTo>
                        <a:pt x="102" y="30"/>
                      </a:lnTo>
                      <a:lnTo>
                        <a:pt x="90" y="18"/>
                      </a:lnTo>
                      <a:lnTo>
                        <a:pt x="84" y="12"/>
                      </a:lnTo>
                      <a:lnTo>
                        <a:pt x="78" y="6"/>
                      </a:lnTo>
                      <a:lnTo>
                        <a:pt x="78" y="6"/>
                      </a:lnTo>
                      <a:lnTo>
                        <a:pt x="72" y="12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78" y="36"/>
                      </a:lnTo>
                      <a:lnTo>
                        <a:pt x="78" y="48"/>
                      </a:lnTo>
                      <a:lnTo>
                        <a:pt x="84" y="66"/>
                      </a:lnTo>
                      <a:lnTo>
                        <a:pt x="90" y="84"/>
                      </a:lnTo>
                      <a:lnTo>
                        <a:pt x="102" y="102"/>
                      </a:lnTo>
                      <a:lnTo>
                        <a:pt x="102" y="102"/>
                      </a:lnTo>
                      <a:lnTo>
                        <a:pt x="90" y="84"/>
                      </a:lnTo>
                      <a:lnTo>
                        <a:pt x="78" y="66"/>
                      </a:lnTo>
                      <a:lnTo>
                        <a:pt x="72" y="60"/>
                      </a:lnTo>
                      <a:lnTo>
                        <a:pt x="66" y="60"/>
                      </a:lnTo>
                      <a:lnTo>
                        <a:pt x="60" y="60"/>
                      </a:lnTo>
                      <a:lnTo>
                        <a:pt x="60" y="66"/>
                      </a:lnTo>
                      <a:lnTo>
                        <a:pt x="60" y="78"/>
                      </a:lnTo>
                      <a:lnTo>
                        <a:pt x="66" y="90"/>
                      </a:lnTo>
                      <a:lnTo>
                        <a:pt x="78" y="102"/>
                      </a:lnTo>
                      <a:lnTo>
                        <a:pt x="90" y="120"/>
                      </a:lnTo>
                      <a:lnTo>
                        <a:pt x="90" y="120"/>
                      </a:lnTo>
                      <a:lnTo>
                        <a:pt x="78" y="114"/>
                      </a:lnTo>
                      <a:lnTo>
                        <a:pt x="72" y="108"/>
                      </a:lnTo>
                      <a:lnTo>
                        <a:pt x="66" y="108"/>
                      </a:lnTo>
                      <a:lnTo>
                        <a:pt x="60" y="108"/>
                      </a:lnTo>
                      <a:lnTo>
                        <a:pt x="60" y="108"/>
                      </a:lnTo>
                      <a:lnTo>
                        <a:pt x="60" y="108"/>
                      </a:lnTo>
                      <a:lnTo>
                        <a:pt x="60" y="114"/>
                      </a:lnTo>
                      <a:lnTo>
                        <a:pt x="60" y="120"/>
                      </a:lnTo>
                      <a:lnTo>
                        <a:pt x="60" y="126"/>
                      </a:lnTo>
                      <a:lnTo>
                        <a:pt x="66" y="132"/>
                      </a:lnTo>
                      <a:lnTo>
                        <a:pt x="72" y="138"/>
                      </a:lnTo>
                      <a:lnTo>
                        <a:pt x="72" y="150"/>
                      </a:lnTo>
                      <a:lnTo>
                        <a:pt x="78" y="156"/>
                      </a:lnTo>
                      <a:lnTo>
                        <a:pt x="90" y="16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4" y="17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1" name="Freeform 173"/>
                <p:cNvSpPr>
                  <a:spLocks/>
                </p:cNvSpPr>
                <p:nvPr/>
              </p:nvSpPr>
              <p:spPr bwMode="auto">
                <a:xfrm>
                  <a:off x="3216" y="1682"/>
                  <a:ext cx="294" cy="553"/>
                </a:xfrm>
                <a:custGeom>
                  <a:avLst/>
                  <a:gdLst>
                    <a:gd name="T0" fmla="*/ 42 w 294"/>
                    <a:gd name="T1" fmla="*/ 138 h 553"/>
                    <a:gd name="T2" fmla="*/ 18 w 294"/>
                    <a:gd name="T3" fmla="*/ 132 h 553"/>
                    <a:gd name="T4" fmla="*/ 18 w 294"/>
                    <a:gd name="T5" fmla="*/ 150 h 553"/>
                    <a:gd name="T6" fmla="*/ 30 w 294"/>
                    <a:gd name="T7" fmla="*/ 168 h 553"/>
                    <a:gd name="T8" fmla="*/ 24 w 294"/>
                    <a:gd name="T9" fmla="*/ 168 h 553"/>
                    <a:gd name="T10" fmla="*/ 0 w 294"/>
                    <a:gd name="T11" fmla="*/ 156 h 553"/>
                    <a:gd name="T12" fmla="*/ 6 w 294"/>
                    <a:gd name="T13" fmla="*/ 168 h 553"/>
                    <a:gd name="T14" fmla="*/ 18 w 294"/>
                    <a:gd name="T15" fmla="*/ 186 h 553"/>
                    <a:gd name="T16" fmla="*/ 36 w 294"/>
                    <a:gd name="T17" fmla="*/ 216 h 553"/>
                    <a:gd name="T18" fmla="*/ 60 w 294"/>
                    <a:gd name="T19" fmla="*/ 234 h 553"/>
                    <a:gd name="T20" fmla="*/ 30 w 294"/>
                    <a:gd name="T21" fmla="*/ 222 h 553"/>
                    <a:gd name="T22" fmla="*/ 36 w 294"/>
                    <a:gd name="T23" fmla="*/ 253 h 553"/>
                    <a:gd name="T24" fmla="*/ 42 w 294"/>
                    <a:gd name="T25" fmla="*/ 271 h 553"/>
                    <a:gd name="T26" fmla="*/ 36 w 294"/>
                    <a:gd name="T27" fmla="*/ 295 h 553"/>
                    <a:gd name="T28" fmla="*/ 42 w 294"/>
                    <a:gd name="T29" fmla="*/ 307 h 553"/>
                    <a:gd name="T30" fmla="*/ 18 w 294"/>
                    <a:gd name="T31" fmla="*/ 295 h 553"/>
                    <a:gd name="T32" fmla="*/ 24 w 294"/>
                    <a:gd name="T33" fmla="*/ 319 h 553"/>
                    <a:gd name="T34" fmla="*/ 42 w 294"/>
                    <a:gd name="T35" fmla="*/ 361 h 553"/>
                    <a:gd name="T36" fmla="*/ 54 w 294"/>
                    <a:gd name="T37" fmla="*/ 379 h 553"/>
                    <a:gd name="T38" fmla="*/ 36 w 294"/>
                    <a:gd name="T39" fmla="*/ 379 h 553"/>
                    <a:gd name="T40" fmla="*/ 72 w 294"/>
                    <a:gd name="T41" fmla="*/ 427 h 553"/>
                    <a:gd name="T42" fmla="*/ 24 w 294"/>
                    <a:gd name="T43" fmla="*/ 403 h 553"/>
                    <a:gd name="T44" fmla="*/ 24 w 294"/>
                    <a:gd name="T45" fmla="*/ 433 h 553"/>
                    <a:gd name="T46" fmla="*/ 6 w 294"/>
                    <a:gd name="T47" fmla="*/ 421 h 553"/>
                    <a:gd name="T48" fmla="*/ 12 w 294"/>
                    <a:gd name="T49" fmla="*/ 433 h 553"/>
                    <a:gd name="T50" fmla="*/ 30 w 294"/>
                    <a:gd name="T51" fmla="*/ 463 h 553"/>
                    <a:gd name="T52" fmla="*/ 60 w 294"/>
                    <a:gd name="T53" fmla="*/ 487 h 553"/>
                    <a:gd name="T54" fmla="*/ 48 w 294"/>
                    <a:gd name="T55" fmla="*/ 481 h 553"/>
                    <a:gd name="T56" fmla="*/ 48 w 294"/>
                    <a:gd name="T57" fmla="*/ 505 h 553"/>
                    <a:gd name="T58" fmla="*/ 96 w 294"/>
                    <a:gd name="T59" fmla="*/ 547 h 553"/>
                    <a:gd name="T60" fmla="*/ 252 w 294"/>
                    <a:gd name="T61" fmla="*/ 168 h 553"/>
                    <a:gd name="T62" fmla="*/ 282 w 294"/>
                    <a:gd name="T63" fmla="*/ 132 h 553"/>
                    <a:gd name="T64" fmla="*/ 276 w 294"/>
                    <a:gd name="T65" fmla="*/ 120 h 553"/>
                    <a:gd name="T66" fmla="*/ 282 w 294"/>
                    <a:gd name="T67" fmla="*/ 102 h 553"/>
                    <a:gd name="T68" fmla="*/ 276 w 294"/>
                    <a:gd name="T69" fmla="*/ 84 h 553"/>
                    <a:gd name="T70" fmla="*/ 288 w 294"/>
                    <a:gd name="T71" fmla="*/ 54 h 553"/>
                    <a:gd name="T72" fmla="*/ 276 w 294"/>
                    <a:gd name="T73" fmla="*/ 48 h 553"/>
                    <a:gd name="T74" fmla="*/ 240 w 294"/>
                    <a:gd name="T75" fmla="*/ 84 h 553"/>
                    <a:gd name="T76" fmla="*/ 240 w 294"/>
                    <a:gd name="T77" fmla="*/ 48 h 553"/>
                    <a:gd name="T78" fmla="*/ 222 w 294"/>
                    <a:gd name="T79" fmla="*/ 72 h 553"/>
                    <a:gd name="T80" fmla="*/ 216 w 294"/>
                    <a:gd name="T81" fmla="*/ 30 h 553"/>
                    <a:gd name="T82" fmla="*/ 198 w 294"/>
                    <a:gd name="T83" fmla="*/ 18 h 553"/>
                    <a:gd name="T84" fmla="*/ 186 w 294"/>
                    <a:gd name="T85" fmla="*/ 6 h 553"/>
                    <a:gd name="T86" fmla="*/ 168 w 294"/>
                    <a:gd name="T87" fmla="*/ 24 h 553"/>
                    <a:gd name="T88" fmla="*/ 150 w 294"/>
                    <a:gd name="T89" fmla="*/ 60 h 553"/>
                    <a:gd name="T90" fmla="*/ 114 w 294"/>
                    <a:gd name="T91" fmla="*/ 30 h 553"/>
                    <a:gd name="T92" fmla="*/ 108 w 294"/>
                    <a:gd name="T93" fmla="*/ 48 h 553"/>
                    <a:gd name="T94" fmla="*/ 72 w 294"/>
                    <a:gd name="T95" fmla="*/ 12 h 553"/>
                    <a:gd name="T96" fmla="*/ 90 w 294"/>
                    <a:gd name="T97" fmla="*/ 84 h 553"/>
                    <a:gd name="T98" fmla="*/ 66 w 294"/>
                    <a:gd name="T99" fmla="*/ 60 h 553"/>
                    <a:gd name="T100" fmla="*/ 90 w 294"/>
                    <a:gd name="T101" fmla="*/ 120 h 553"/>
                    <a:gd name="T102" fmla="*/ 60 w 294"/>
                    <a:gd name="T103" fmla="*/ 108 h 553"/>
                    <a:gd name="T104" fmla="*/ 72 w 294"/>
                    <a:gd name="T105" fmla="*/ 138 h 553"/>
                    <a:gd name="T106" fmla="*/ 90 w 294"/>
                    <a:gd name="T107" fmla="*/ 174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4" h="553">
                      <a:moveTo>
                        <a:pt x="84" y="174"/>
                      </a:moveTo>
                      <a:lnTo>
                        <a:pt x="72" y="162"/>
                      </a:lnTo>
                      <a:lnTo>
                        <a:pt x="60" y="156"/>
                      </a:lnTo>
                      <a:lnTo>
                        <a:pt x="54" y="150"/>
                      </a:lnTo>
                      <a:lnTo>
                        <a:pt x="48" y="144"/>
                      </a:lnTo>
                      <a:lnTo>
                        <a:pt x="42" y="138"/>
                      </a:lnTo>
                      <a:lnTo>
                        <a:pt x="30" y="138"/>
                      </a:lnTo>
                      <a:lnTo>
                        <a:pt x="30" y="138"/>
                      </a:lnTo>
                      <a:lnTo>
                        <a:pt x="24" y="132"/>
                      </a:lnTo>
                      <a:lnTo>
                        <a:pt x="24" y="132"/>
                      </a:lnTo>
                      <a:lnTo>
                        <a:pt x="18" y="132"/>
                      </a:lnTo>
                      <a:lnTo>
                        <a:pt x="18" y="132"/>
                      </a:lnTo>
                      <a:lnTo>
                        <a:pt x="12" y="132"/>
                      </a:lnTo>
                      <a:lnTo>
                        <a:pt x="12" y="138"/>
                      </a:lnTo>
                      <a:lnTo>
                        <a:pt x="12" y="138"/>
                      </a:lnTo>
                      <a:lnTo>
                        <a:pt x="12" y="138"/>
                      </a:lnTo>
                      <a:lnTo>
                        <a:pt x="18" y="144"/>
                      </a:lnTo>
                      <a:lnTo>
                        <a:pt x="18" y="150"/>
                      </a:lnTo>
                      <a:lnTo>
                        <a:pt x="18" y="150"/>
                      </a:lnTo>
                      <a:lnTo>
                        <a:pt x="24" y="156"/>
                      </a:lnTo>
                      <a:lnTo>
                        <a:pt x="24" y="156"/>
                      </a:lnTo>
                      <a:lnTo>
                        <a:pt x="30" y="162"/>
                      </a:lnTo>
                      <a:lnTo>
                        <a:pt x="30" y="168"/>
                      </a:lnTo>
                      <a:lnTo>
                        <a:pt x="30" y="168"/>
                      </a:lnTo>
                      <a:lnTo>
                        <a:pt x="36" y="174"/>
                      </a:lnTo>
                      <a:lnTo>
                        <a:pt x="42" y="180"/>
                      </a:lnTo>
                      <a:lnTo>
                        <a:pt x="42" y="180"/>
                      </a:lnTo>
                      <a:lnTo>
                        <a:pt x="30" y="174"/>
                      </a:lnTo>
                      <a:lnTo>
                        <a:pt x="24" y="168"/>
                      </a:lnTo>
                      <a:lnTo>
                        <a:pt x="24" y="168"/>
                      </a:lnTo>
                      <a:lnTo>
                        <a:pt x="18" y="162"/>
                      </a:lnTo>
                      <a:lnTo>
                        <a:pt x="12" y="156"/>
                      </a:lnTo>
                      <a:lnTo>
                        <a:pt x="12" y="156"/>
                      </a:lnTo>
                      <a:lnTo>
                        <a:pt x="6" y="156"/>
                      </a:lnTo>
                      <a:lnTo>
                        <a:pt x="6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6" y="168"/>
                      </a:lnTo>
                      <a:lnTo>
                        <a:pt x="6" y="168"/>
                      </a:lnTo>
                      <a:lnTo>
                        <a:pt x="6" y="174"/>
                      </a:lnTo>
                      <a:lnTo>
                        <a:pt x="12" y="174"/>
                      </a:lnTo>
                      <a:lnTo>
                        <a:pt x="12" y="180"/>
                      </a:lnTo>
                      <a:lnTo>
                        <a:pt x="12" y="186"/>
                      </a:lnTo>
                      <a:lnTo>
                        <a:pt x="18" y="186"/>
                      </a:lnTo>
                      <a:lnTo>
                        <a:pt x="24" y="192"/>
                      </a:lnTo>
                      <a:lnTo>
                        <a:pt x="24" y="198"/>
                      </a:lnTo>
                      <a:lnTo>
                        <a:pt x="30" y="198"/>
                      </a:lnTo>
                      <a:lnTo>
                        <a:pt x="30" y="204"/>
                      </a:lnTo>
                      <a:lnTo>
                        <a:pt x="36" y="210"/>
                      </a:lnTo>
                      <a:lnTo>
                        <a:pt x="36" y="216"/>
                      </a:lnTo>
                      <a:lnTo>
                        <a:pt x="42" y="216"/>
                      </a:lnTo>
                      <a:lnTo>
                        <a:pt x="42" y="222"/>
                      </a:lnTo>
                      <a:lnTo>
                        <a:pt x="48" y="228"/>
                      </a:lnTo>
                      <a:lnTo>
                        <a:pt x="48" y="228"/>
                      </a:lnTo>
                      <a:lnTo>
                        <a:pt x="54" y="234"/>
                      </a:lnTo>
                      <a:lnTo>
                        <a:pt x="60" y="234"/>
                      </a:lnTo>
                      <a:lnTo>
                        <a:pt x="60" y="241"/>
                      </a:lnTo>
                      <a:lnTo>
                        <a:pt x="60" y="241"/>
                      </a:lnTo>
                      <a:lnTo>
                        <a:pt x="60" y="241"/>
                      </a:lnTo>
                      <a:lnTo>
                        <a:pt x="48" y="234"/>
                      </a:lnTo>
                      <a:lnTo>
                        <a:pt x="42" y="228"/>
                      </a:lnTo>
                      <a:lnTo>
                        <a:pt x="30" y="222"/>
                      </a:lnTo>
                      <a:lnTo>
                        <a:pt x="30" y="222"/>
                      </a:lnTo>
                      <a:lnTo>
                        <a:pt x="24" y="222"/>
                      </a:lnTo>
                      <a:lnTo>
                        <a:pt x="24" y="228"/>
                      </a:lnTo>
                      <a:lnTo>
                        <a:pt x="24" y="234"/>
                      </a:lnTo>
                      <a:lnTo>
                        <a:pt x="30" y="241"/>
                      </a:lnTo>
                      <a:lnTo>
                        <a:pt x="36" y="253"/>
                      </a:lnTo>
                      <a:lnTo>
                        <a:pt x="42" y="265"/>
                      </a:lnTo>
                      <a:lnTo>
                        <a:pt x="48" y="277"/>
                      </a:lnTo>
                      <a:lnTo>
                        <a:pt x="60" y="289"/>
                      </a:lnTo>
                      <a:lnTo>
                        <a:pt x="60" y="289"/>
                      </a:lnTo>
                      <a:lnTo>
                        <a:pt x="48" y="277"/>
                      </a:lnTo>
                      <a:lnTo>
                        <a:pt x="42" y="271"/>
                      </a:lnTo>
                      <a:lnTo>
                        <a:pt x="30" y="265"/>
                      </a:lnTo>
                      <a:lnTo>
                        <a:pt x="30" y="265"/>
                      </a:lnTo>
                      <a:lnTo>
                        <a:pt x="30" y="271"/>
                      </a:lnTo>
                      <a:lnTo>
                        <a:pt x="30" y="277"/>
                      </a:lnTo>
                      <a:lnTo>
                        <a:pt x="30" y="283"/>
                      </a:lnTo>
                      <a:lnTo>
                        <a:pt x="36" y="295"/>
                      </a:lnTo>
                      <a:lnTo>
                        <a:pt x="42" y="301"/>
                      </a:lnTo>
                      <a:lnTo>
                        <a:pt x="48" y="313"/>
                      </a:lnTo>
                      <a:lnTo>
                        <a:pt x="60" y="325"/>
                      </a:lnTo>
                      <a:lnTo>
                        <a:pt x="60" y="325"/>
                      </a:lnTo>
                      <a:lnTo>
                        <a:pt x="48" y="319"/>
                      </a:lnTo>
                      <a:lnTo>
                        <a:pt x="42" y="307"/>
                      </a:lnTo>
                      <a:lnTo>
                        <a:pt x="36" y="301"/>
                      </a:lnTo>
                      <a:lnTo>
                        <a:pt x="30" y="295"/>
                      </a:lnTo>
                      <a:lnTo>
                        <a:pt x="24" y="295"/>
                      </a:lnTo>
                      <a:lnTo>
                        <a:pt x="24" y="295"/>
                      </a:lnTo>
                      <a:lnTo>
                        <a:pt x="18" y="295"/>
                      </a:lnTo>
                      <a:lnTo>
                        <a:pt x="18" y="295"/>
                      </a:lnTo>
                      <a:lnTo>
                        <a:pt x="18" y="295"/>
                      </a:lnTo>
                      <a:lnTo>
                        <a:pt x="18" y="301"/>
                      </a:lnTo>
                      <a:lnTo>
                        <a:pt x="18" y="301"/>
                      </a:lnTo>
                      <a:lnTo>
                        <a:pt x="18" y="307"/>
                      </a:lnTo>
                      <a:lnTo>
                        <a:pt x="18" y="313"/>
                      </a:lnTo>
                      <a:lnTo>
                        <a:pt x="24" y="319"/>
                      </a:lnTo>
                      <a:lnTo>
                        <a:pt x="24" y="325"/>
                      </a:lnTo>
                      <a:lnTo>
                        <a:pt x="30" y="331"/>
                      </a:lnTo>
                      <a:lnTo>
                        <a:pt x="30" y="337"/>
                      </a:lnTo>
                      <a:lnTo>
                        <a:pt x="36" y="349"/>
                      </a:lnTo>
                      <a:lnTo>
                        <a:pt x="42" y="355"/>
                      </a:lnTo>
                      <a:lnTo>
                        <a:pt x="42" y="361"/>
                      </a:lnTo>
                      <a:lnTo>
                        <a:pt x="48" y="367"/>
                      </a:lnTo>
                      <a:lnTo>
                        <a:pt x="54" y="373"/>
                      </a:lnTo>
                      <a:lnTo>
                        <a:pt x="60" y="379"/>
                      </a:lnTo>
                      <a:lnTo>
                        <a:pt x="66" y="385"/>
                      </a:lnTo>
                      <a:lnTo>
                        <a:pt x="66" y="385"/>
                      </a:lnTo>
                      <a:lnTo>
                        <a:pt x="54" y="379"/>
                      </a:lnTo>
                      <a:lnTo>
                        <a:pt x="48" y="373"/>
                      </a:lnTo>
                      <a:lnTo>
                        <a:pt x="42" y="367"/>
                      </a:lnTo>
                      <a:lnTo>
                        <a:pt x="36" y="367"/>
                      </a:lnTo>
                      <a:lnTo>
                        <a:pt x="36" y="373"/>
                      </a:lnTo>
                      <a:lnTo>
                        <a:pt x="36" y="373"/>
                      </a:lnTo>
                      <a:lnTo>
                        <a:pt x="36" y="379"/>
                      </a:lnTo>
                      <a:lnTo>
                        <a:pt x="42" y="385"/>
                      </a:lnTo>
                      <a:lnTo>
                        <a:pt x="48" y="397"/>
                      </a:lnTo>
                      <a:lnTo>
                        <a:pt x="48" y="403"/>
                      </a:lnTo>
                      <a:lnTo>
                        <a:pt x="60" y="415"/>
                      </a:lnTo>
                      <a:lnTo>
                        <a:pt x="72" y="427"/>
                      </a:lnTo>
                      <a:lnTo>
                        <a:pt x="72" y="427"/>
                      </a:lnTo>
                      <a:lnTo>
                        <a:pt x="60" y="415"/>
                      </a:lnTo>
                      <a:lnTo>
                        <a:pt x="48" y="409"/>
                      </a:lnTo>
                      <a:lnTo>
                        <a:pt x="36" y="403"/>
                      </a:lnTo>
                      <a:lnTo>
                        <a:pt x="30" y="397"/>
                      </a:lnTo>
                      <a:lnTo>
                        <a:pt x="24" y="397"/>
                      </a:lnTo>
                      <a:lnTo>
                        <a:pt x="24" y="403"/>
                      </a:lnTo>
                      <a:lnTo>
                        <a:pt x="24" y="409"/>
                      </a:lnTo>
                      <a:lnTo>
                        <a:pt x="30" y="421"/>
                      </a:lnTo>
                      <a:lnTo>
                        <a:pt x="42" y="439"/>
                      </a:lnTo>
                      <a:lnTo>
                        <a:pt x="42" y="439"/>
                      </a:lnTo>
                      <a:lnTo>
                        <a:pt x="30" y="433"/>
                      </a:lnTo>
                      <a:lnTo>
                        <a:pt x="24" y="433"/>
                      </a:lnTo>
                      <a:lnTo>
                        <a:pt x="18" y="427"/>
                      </a:lnTo>
                      <a:lnTo>
                        <a:pt x="12" y="427"/>
                      </a:lnTo>
                      <a:lnTo>
                        <a:pt x="12" y="421"/>
                      </a:lnTo>
                      <a:lnTo>
                        <a:pt x="6" y="421"/>
                      </a:lnTo>
                      <a:lnTo>
                        <a:pt x="6" y="421"/>
                      </a:lnTo>
                      <a:lnTo>
                        <a:pt x="6" y="421"/>
                      </a:lnTo>
                      <a:lnTo>
                        <a:pt x="0" y="421"/>
                      </a:lnTo>
                      <a:lnTo>
                        <a:pt x="0" y="427"/>
                      </a:lnTo>
                      <a:lnTo>
                        <a:pt x="6" y="427"/>
                      </a:lnTo>
                      <a:lnTo>
                        <a:pt x="6" y="427"/>
                      </a:lnTo>
                      <a:lnTo>
                        <a:pt x="6" y="433"/>
                      </a:lnTo>
                      <a:lnTo>
                        <a:pt x="12" y="433"/>
                      </a:lnTo>
                      <a:lnTo>
                        <a:pt x="12" y="439"/>
                      </a:lnTo>
                      <a:lnTo>
                        <a:pt x="12" y="445"/>
                      </a:lnTo>
                      <a:lnTo>
                        <a:pt x="18" y="445"/>
                      </a:lnTo>
                      <a:lnTo>
                        <a:pt x="24" y="451"/>
                      </a:lnTo>
                      <a:lnTo>
                        <a:pt x="24" y="457"/>
                      </a:lnTo>
                      <a:lnTo>
                        <a:pt x="30" y="463"/>
                      </a:lnTo>
                      <a:lnTo>
                        <a:pt x="36" y="463"/>
                      </a:lnTo>
                      <a:lnTo>
                        <a:pt x="42" y="469"/>
                      </a:lnTo>
                      <a:lnTo>
                        <a:pt x="42" y="475"/>
                      </a:lnTo>
                      <a:lnTo>
                        <a:pt x="48" y="481"/>
                      </a:lnTo>
                      <a:lnTo>
                        <a:pt x="54" y="481"/>
                      </a:lnTo>
                      <a:lnTo>
                        <a:pt x="60" y="487"/>
                      </a:lnTo>
                      <a:lnTo>
                        <a:pt x="60" y="493"/>
                      </a:lnTo>
                      <a:lnTo>
                        <a:pt x="66" y="493"/>
                      </a:lnTo>
                      <a:lnTo>
                        <a:pt x="66" y="493"/>
                      </a:lnTo>
                      <a:lnTo>
                        <a:pt x="60" y="487"/>
                      </a:lnTo>
                      <a:lnTo>
                        <a:pt x="48" y="487"/>
                      </a:lnTo>
                      <a:lnTo>
                        <a:pt x="48" y="481"/>
                      </a:lnTo>
                      <a:lnTo>
                        <a:pt x="42" y="481"/>
                      </a:lnTo>
                      <a:lnTo>
                        <a:pt x="42" y="487"/>
                      </a:lnTo>
                      <a:lnTo>
                        <a:pt x="42" y="487"/>
                      </a:lnTo>
                      <a:lnTo>
                        <a:pt x="42" y="493"/>
                      </a:lnTo>
                      <a:lnTo>
                        <a:pt x="42" y="499"/>
                      </a:lnTo>
                      <a:lnTo>
                        <a:pt x="48" y="505"/>
                      </a:lnTo>
                      <a:lnTo>
                        <a:pt x="54" y="511"/>
                      </a:lnTo>
                      <a:lnTo>
                        <a:pt x="60" y="517"/>
                      </a:lnTo>
                      <a:lnTo>
                        <a:pt x="66" y="523"/>
                      </a:lnTo>
                      <a:lnTo>
                        <a:pt x="78" y="535"/>
                      </a:lnTo>
                      <a:lnTo>
                        <a:pt x="84" y="541"/>
                      </a:lnTo>
                      <a:lnTo>
                        <a:pt x="96" y="547"/>
                      </a:lnTo>
                      <a:lnTo>
                        <a:pt x="108" y="553"/>
                      </a:lnTo>
                      <a:lnTo>
                        <a:pt x="108" y="553"/>
                      </a:lnTo>
                      <a:lnTo>
                        <a:pt x="216" y="186"/>
                      </a:lnTo>
                      <a:lnTo>
                        <a:pt x="228" y="180"/>
                      </a:lnTo>
                      <a:lnTo>
                        <a:pt x="240" y="174"/>
                      </a:lnTo>
                      <a:lnTo>
                        <a:pt x="252" y="168"/>
                      </a:lnTo>
                      <a:lnTo>
                        <a:pt x="258" y="156"/>
                      </a:lnTo>
                      <a:lnTo>
                        <a:pt x="264" y="150"/>
                      </a:lnTo>
                      <a:lnTo>
                        <a:pt x="270" y="150"/>
                      </a:lnTo>
                      <a:lnTo>
                        <a:pt x="276" y="138"/>
                      </a:lnTo>
                      <a:lnTo>
                        <a:pt x="282" y="138"/>
                      </a:lnTo>
                      <a:lnTo>
                        <a:pt x="282" y="132"/>
                      </a:lnTo>
                      <a:lnTo>
                        <a:pt x="288" y="126"/>
                      </a:lnTo>
                      <a:lnTo>
                        <a:pt x="288" y="120"/>
                      </a:lnTo>
                      <a:lnTo>
                        <a:pt x="288" y="120"/>
                      </a:lnTo>
                      <a:lnTo>
                        <a:pt x="282" y="120"/>
                      </a:lnTo>
                      <a:lnTo>
                        <a:pt x="282" y="114"/>
                      </a:lnTo>
                      <a:lnTo>
                        <a:pt x="276" y="120"/>
                      </a:lnTo>
                      <a:lnTo>
                        <a:pt x="270" y="120"/>
                      </a:lnTo>
                      <a:lnTo>
                        <a:pt x="264" y="120"/>
                      </a:lnTo>
                      <a:lnTo>
                        <a:pt x="258" y="126"/>
                      </a:lnTo>
                      <a:lnTo>
                        <a:pt x="258" y="126"/>
                      </a:lnTo>
                      <a:lnTo>
                        <a:pt x="270" y="114"/>
                      </a:lnTo>
                      <a:lnTo>
                        <a:pt x="282" y="102"/>
                      </a:lnTo>
                      <a:lnTo>
                        <a:pt x="288" y="90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88" y="84"/>
                      </a:lnTo>
                      <a:lnTo>
                        <a:pt x="282" y="84"/>
                      </a:lnTo>
                      <a:lnTo>
                        <a:pt x="276" y="84"/>
                      </a:lnTo>
                      <a:lnTo>
                        <a:pt x="258" y="90"/>
                      </a:lnTo>
                      <a:lnTo>
                        <a:pt x="258" y="90"/>
                      </a:lnTo>
                      <a:lnTo>
                        <a:pt x="270" y="84"/>
                      </a:lnTo>
                      <a:lnTo>
                        <a:pt x="282" y="72"/>
                      </a:lnTo>
                      <a:lnTo>
                        <a:pt x="288" y="60"/>
                      </a:lnTo>
                      <a:lnTo>
                        <a:pt x="288" y="54"/>
                      </a:lnTo>
                      <a:lnTo>
                        <a:pt x="294" y="48"/>
                      </a:lnTo>
                      <a:lnTo>
                        <a:pt x="288" y="48"/>
                      </a:lnTo>
                      <a:lnTo>
                        <a:pt x="288" y="48"/>
                      </a:lnTo>
                      <a:lnTo>
                        <a:pt x="288" y="48"/>
                      </a:lnTo>
                      <a:lnTo>
                        <a:pt x="276" y="48"/>
                      </a:lnTo>
                      <a:lnTo>
                        <a:pt x="276" y="48"/>
                      </a:lnTo>
                      <a:lnTo>
                        <a:pt x="270" y="54"/>
                      </a:lnTo>
                      <a:lnTo>
                        <a:pt x="258" y="60"/>
                      </a:lnTo>
                      <a:lnTo>
                        <a:pt x="258" y="66"/>
                      </a:lnTo>
                      <a:lnTo>
                        <a:pt x="252" y="72"/>
                      </a:lnTo>
                      <a:lnTo>
                        <a:pt x="240" y="84"/>
                      </a:lnTo>
                      <a:lnTo>
                        <a:pt x="240" y="84"/>
                      </a:lnTo>
                      <a:lnTo>
                        <a:pt x="252" y="72"/>
                      </a:lnTo>
                      <a:lnTo>
                        <a:pt x="258" y="60"/>
                      </a:lnTo>
                      <a:lnTo>
                        <a:pt x="258" y="48"/>
                      </a:lnTo>
                      <a:lnTo>
                        <a:pt x="252" y="48"/>
                      </a:lnTo>
                      <a:lnTo>
                        <a:pt x="252" y="48"/>
                      </a:lnTo>
                      <a:lnTo>
                        <a:pt x="240" y="48"/>
                      </a:lnTo>
                      <a:lnTo>
                        <a:pt x="228" y="60"/>
                      </a:lnTo>
                      <a:lnTo>
                        <a:pt x="216" y="78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10" y="90"/>
                      </a:lnTo>
                      <a:lnTo>
                        <a:pt x="222" y="72"/>
                      </a:lnTo>
                      <a:lnTo>
                        <a:pt x="228" y="60"/>
                      </a:lnTo>
                      <a:lnTo>
                        <a:pt x="228" y="48"/>
                      </a:lnTo>
                      <a:lnTo>
                        <a:pt x="234" y="36"/>
                      </a:lnTo>
                      <a:lnTo>
                        <a:pt x="234" y="30"/>
                      </a:lnTo>
                      <a:lnTo>
                        <a:pt x="228" y="24"/>
                      </a:lnTo>
                      <a:lnTo>
                        <a:pt x="216" y="30"/>
                      </a:lnTo>
                      <a:lnTo>
                        <a:pt x="210" y="36"/>
                      </a:lnTo>
                      <a:lnTo>
                        <a:pt x="192" y="54"/>
                      </a:lnTo>
                      <a:lnTo>
                        <a:pt x="192" y="54"/>
                      </a:lnTo>
                      <a:lnTo>
                        <a:pt x="198" y="42"/>
                      </a:lnTo>
                      <a:lnTo>
                        <a:pt x="198" y="30"/>
                      </a:lnTo>
                      <a:lnTo>
                        <a:pt x="198" y="18"/>
                      </a:lnTo>
                      <a:lnTo>
                        <a:pt x="198" y="12"/>
                      </a:lnTo>
                      <a:lnTo>
                        <a:pt x="198" y="6"/>
                      </a:lnTo>
                      <a:lnTo>
                        <a:pt x="198" y="0"/>
                      </a:lnTo>
                      <a:lnTo>
                        <a:pt x="192" y="0"/>
                      </a:lnTo>
                      <a:lnTo>
                        <a:pt x="186" y="0"/>
                      </a:lnTo>
                      <a:lnTo>
                        <a:pt x="186" y="6"/>
                      </a:lnTo>
                      <a:lnTo>
                        <a:pt x="180" y="12"/>
                      </a:lnTo>
                      <a:lnTo>
                        <a:pt x="180" y="18"/>
                      </a:lnTo>
                      <a:lnTo>
                        <a:pt x="174" y="36"/>
                      </a:lnTo>
                      <a:lnTo>
                        <a:pt x="168" y="48"/>
                      </a:lnTo>
                      <a:lnTo>
                        <a:pt x="168" y="48"/>
                      </a:lnTo>
                      <a:lnTo>
                        <a:pt x="168" y="24"/>
                      </a:lnTo>
                      <a:lnTo>
                        <a:pt x="162" y="12"/>
                      </a:lnTo>
                      <a:lnTo>
                        <a:pt x="156" y="6"/>
                      </a:lnTo>
                      <a:lnTo>
                        <a:pt x="150" y="18"/>
                      </a:lnTo>
                      <a:lnTo>
                        <a:pt x="150" y="36"/>
                      </a:lnTo>
                      <a:lnTo>
                        <a:pt x="150" y="60"/>
                      </a:lnTo>
                      <a:lnTo>
                        <a:pt x="150" y="60"/>
                      </a:lnTo>
                      <a:lnTo>
                        <a:pt x="138" y="42"/>
                      </a:lnTo>
                      <a:lnTo>
                        <a:pt x="132" y="30"/>
                      </a:lnTo>
                      <a:lnTo>
                        <a:pt x="126" y="18"/>
                      </a:lnTo>
                      <a:lnTo>
                        <a:pt x="120" y="18"/>
                      </a:lnTo>
                      <a:lnTo>
                        <a:pt x="114" y="18"/>
                      </a:lnTo>
                      <a:lnTo>
                        <a:pt x="114" y="30"/>
                      </a:lnTo>
                      <a:lnTo>
                        <a:pt x="114" y="48"/>
                      </a:lnTo>
                      <a:lnTo>
                        <a:pt x="120" y="72"/>
                      </a:lnTo>
                      <a:lnTo>
                        <a:pt x="126" y="102"/>
                      </a:lnTo>
                      <a:lnTo>
                        <a:pt x="126" y="102"/>
                      </a:lnTo>
                      <a:lnTo>
                        <a:pt x="120" y="72"/>
                      </a:lnTo>
                      <a:lnTo>
                        <a:pt x="108" y="48"/>
                      </a:lnTo>
                      <a:lnTo>
                        <a:pt x="102" y="30"/>
                      </a:lnTo>
                      <a:lnTo>
                        <a:pt x="90" y="18"/>
                      </a:lnTo>
                      <a:lnTo>
                        <a:pt x="84" y="12"/>
                      </a:lnTo>
                      <a:lnTo>
                        <a:pt x="78" y="6"/>
                      </a:lnTo>
                      <a:lnTo>
                        <a:pt x="78" y="6"/>
                      </a:lnTo>
                      <a:lnTo>
                        <a:pt x="72" y="12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78" y="36"/>
                      </a:lnTo>
                      <a:lnTo>
                        <a:pt x="78" y="48"/>
                      </a:lnTo>
                      <a:lnTo>
                        <a:pt x="84" y="66"/>
                      </a:lnTo>
                      <a:lnTo>
                        <a:pt x="90" y="84"/>
                      </a:lnTo>
                      <a:lnTo>
                        <a:pt x="102" y="102"/>
                      </a:lnTo>
                      <a:lnTo>
                        <a:pt x="102" y="102"/>
                      </a:lnTo>
                      <a:lnTo>
                        <a:pt x="90" y="84"/>
                      </a:lnTo>
                      <a:lnTo>
                        <a:pt x="78" y="66"/>
                      </a:lnTo>
                      <a:lnTo>
                        <a:pt x="72" y="60"/>
                      </a:lnTo>
                      <a:lnTo>
                        <a:pt x="66" y="60"/>
                      </a:lnTo>
                      <a:lnTo>
                        <a:pt x="60" y="60"/>
                      </a:lnTo>
                      <a:lnTo>
                        <a:pt x="60" y="66"/>
                      </a:lnTo>
                      <a:lnTo>
                        <a:pt x="60" y="78"/>
                      </a:lnTo>
                      <a:lnTo>
                        <a:pt x="66" y="90"/>
                      </a:lnTo>
                      <a:lnTo>
                        <a:pt x="78" y="102"/>
                      </a:lnTo>
                      <a:lnTo>
                        <a:pt x="90" y="120"/>
                      </a:lnTo>
                      <a:lnTo>
                        <a:pt x="90" y="120"/>
                      </a:lnTo>
                      <a:lnTo>
                        <a:pt x="78" y="114"/>
                      </a:lnTo>
                      <a:lnTo>
                        <a:pt x="72" y="108"/>
                      </a:lnTo>
                      <a:lnTo>
                        <a:pt x="66" y="108"/>
                      </a:lnTo>
                      <a:lnTo>
                        <a:pt x="60" y="108"/>
                      </a:lnTo>
                      <a:lnTo>
                        <a:pt x="60" y="108"/>
                      </a:lnTo>
                      <a:lnTo>
                        <a:pt x="60" y="108"/>
                      </a:lnTo>
                      <a:lnTo>
                        <a:pt x="60" y="114"/>
                      </a:lnTo>
                      <a:lnTo>
                        <a:pt x="60" y="120"/>
                      </a:lnTo>
                      <a:lnTo>
                        <a:pt x="60" y="126"/>
                      </a:lnTo>
                      <a:lnTo>
                        <a:pt x="66" y="132"/>
                      </a:lnTo>
                      <a:lnTo>
                        <a:pt x="72" y="138"/>
                      </a:lnTo>
                      <a:lnTo>
                        <a:pt x="72" y="150"/>
                      </a:lnTo>
                      <a:lnTo>
                        <a:pt x="78" y="156"/>
                      </a:lnTo>
                      <a:lnTo>
                        <a:pt x="90" y="16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4" y="17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2" name="Freeform 174"/>
                <p:cNvSpPr>
                  <a:spLocks/>
                </p:cNvSpPr>
                <p:nvPr/>
              </p:nvSpPr>
              <p:spPr bwMode="auto">
                <a:xfrm>
                  <a:off x="3582" y="1790"/>
                  <a:ext cx="126" cy="457"/>
                </a:xfrm>
                <a:custGeom>
                  <a:avLst/>
                  <a:gdLst>
                    <a:gd name="T0" fmla="*/ 18 w 126"/>
                    <a:gd name="T1" fmla="*/ 445 h 457"/>
                    <a:gd name="T2" fmla="*/ 36 w 126"/>
                    <a:gd name="T3" fmla="*/ 427 h 457"/>
                    <a:gd name="T4" fmla="*/ 60 w 126"/>
                    <a:gd name="T5" fmla="*/ 409 h 457"/>
                    <a:gd name="T6" fmla="*/ 72 w 126"/>
                    <a:gd name="T7" fmla="*/ 397 h 457"/>
                    <a:gd name="T8" fmla="*/ 84 w 126"/>
                    <a:gd name="T9" fmla="*/ 385 h 457"/>
                    <a:gd name="T10" fmla="*/ 84 w 126"/>
                    <a:gd name="T11" fmla="*/ 379 h 457"/>
                    <a:gd name="T12" fmla="*/ 72 w 126"/>
                    <a:gd name="T13" fmla="*/ 385 h 457"/>
                    <a:gd name="T14" fmla="*/ 72 w 126"/>
                    <a:gd name="T15" fmla="*/ 379 h 457"/>
                    <a:gd name="T16" fmla="*/ 90 w 126"/>
                    <a:gd name="T17" fmla="*/ 367 h 457"/>
                    <a:gd name="T18" fmla="*/ 108 w 126"/>
                    <a:gd name="T19" fmla="*/ 349 h 457"/>
                    <a:gd name="T20" fmla="*/ 120 w 126"/>
                    <a:gd name="T21" fmla="*/ 331 h 457"/>
                    <a:gd name="T22" fmla="*/ 126 w 126"/>
                    <a:gd name="T23" fmla="*/ 319 h 457"/>
                    <a:gd name="T24" fmla="*/ 126 w 126"/>
                    <a:gd name="T25" fmla="*/ 313 h 457"/>
                    <a:gd name="T26" fmla="*/ 108 w 126"/>
                    <a:gd name="T27" fmla="*/ 319 h 457"/>
                    <a:gd name="T28" fmla="*/ 90 w 126"/>
                    <a:gd name="T29" fmla="*/ 331 h 457"/>
                    <a:gd name="T30" fmla="*/ 108 w 126"/>
                    <a:gd name="T31" fmla="*/ 307 h 457"/>
                    <a:gd name="T32" fmla="*/ 108 w 126"/>
                    <a:gd name="T33" fmla="*/ 289 h 457"/>
                    <a:gd name="T34" fmla="*/ 102 w 126"/>
                    <a:gd name="T35" fmla="*/ 289 h 457"/>
                    <a:gd name="T36" fmla="*/ 84 w 126"/>
                    <a:gd name="T37" fmla="*/ 295 h 457"/>
                    <a:gd name="T38" fmla="*/ 66 w 126"/>
                    <a:gd name="T39" fmla="*/ 313 h 457"/>
                    <a:gd name="T40" fmla="*/ 72 w 126"/>
                    <a:gd name="T41" fmla="*/ 307 h 457"/>
                    <a:gd name="T42" fmla="*/ 96 w 126"/>
                    <a:gd name="T43" fmla="*/ 277 h 457"/>
                    <a:gd name="T44" fmla="*/ 96 w 126"/>
                    <a:gd name="T45" fmla="*/ 259 h 457"/>
                    <a:gd name="T46" fmla="*/ 66 w 126"/>
                    <a:gd name="T47" fmla="*/ 277 h 457"/>
                    <a:gd name="T48" fmla="*/ 84 w 126"/>
                    <a:gd name="T49" fmla="*/ 259 h 457"/>
                    <a:gd name="T50" fmla="*/ 102 w 126"/>
                    <a:gd name="T51" fmla="*/ 229 h 457"/>
                    <a:gd name="T52" fmla="*/ 114 w 126"/>
                    <a:gd name="T53" fmla="*/ 205 h 457"/>
                    <a:gd name="T54" fmla="*/ 114 w 126"/>
                    <a:gd name="T55" fmla="*/ 187 h 457"/>
                    <a:gd name="T56" fmla="*/ 102 w 126"/>
                    <a:gd name="T57" fmla="*/ 187 h 457"/>
                    <a:gd name="T58" fmla="*/ 72 w 126"/>
                    <a:gd name="T59" fmla="*/ 217 h 457"/>
                    <a:gd name="T60" fmla="*/ 90 w 126"/>
                    <a:gd name="T61" fmla="*/ 187 h 457"/>
                    <a:gd name="T62" fmla="*/ 102 w 126"/>
                    <a:gd name="T63" fmla="*/ 163 h 457"/>
                    <a:gd name="T64" fmla="*/ 84 w 126"/>
                    <a:gd name="T65" fmla="*/ 169 h 457"/>
                    <a:gd name="T66" fmla="*/ 84 w 126"/>
                    <a:gd name="T67" fmla="*/ 169 h 457"/>
                    <a:gd name="T68" fmla="*/ 102 w 126"/>
                    <a:gd name="T69" fmla="*/ 126 h 457"/>
                    <a:gd name="T70" fmla="*/ 102 w 126"/>
                    <a:gd name="T71" fmla="*/ 114 h 457"/>
                    <a:gd name="T72" fmla="*/ 72 w 126"/>
                    <a:gd name="T73" fmla="*/ 133 h 457"/>
                    <a:gd name="T74" fmla="*/ 78 w 126"/>
                    <a:gd name="T75" fmla="*/ 126 h 457"/>
                    <a:gd name="T76" fmla="*/ 90 w 126"/>
                    <a:gd name="T77" fmla="*/ 108 h 457"/>
                    <a:gd name="T78" fmla="*/ 108 w 126"/>
                    <a:gd name="T79" fmla="*/ 84 h 457"/>
                    <a:gd name="T80" fmla="*/ 120 w 126"/>
                    <a:gd name="T81" fmla="*/ 66 h 457"/>
                    <a:gd name="T82" fmla="*/ 126 w 126"/>
                    <a:gd name="T83" fmla="*/ 54 h 457"/>
                    <a:gd name="T84" fmla="*/ 126 w 126"/>
                    <a:gd name="T85" fmla="*/ 48 h 457"/>
                    <a:gd name="T86" fmla="*/ 108 w 126"/>
                    <a:gd name="T87" fmla="*/ 60 h 457"/>
                    <a:gd name="T88" fmla="*/ 90 w 126"/>
                    <a:gd name="T89" fmla="*/ 72 h 457"/>
                    <a:gd name="T90" fmla="*/ 120 w 126"/>
                    <a:gd name="T91" fmla="*/ 36 h 457"/>
                    <a:gd name="T92" fmla="*/ 126 w 126"/>
                    <a:gd name="T93" fmla="*/ 6 h 457"/>
                    <a:gd name="T94" fmla="*/ 114 w 126"/>
                    <a:gd name="T95" fmla="*/ 0 h 457"/>
                    <a:gd name="T96" fmla="*/ 66 w 126"/>
                    <a:gd name="T97" fmla="*/ 30 h 457"/>
                    <a:gd name="T98" fmla="*/ 24 w 126"/>
                    <a:gd name="T99" fmla="*/ 78 h 457"/>
                    <a:gd name="T100" fmla="*/ 6 w 126"/>
                    <a:gd name="T101" fmla="*/ 325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6" h="457">
                      <a:moveTo>
                        <a:pt x="0" y="457"/>
                      </a:moveTo>
                      <a:lnTo>
                        <a:pt x="6" y="457"/>
                      </a:lnTo>
                      <a:lnTo>
                        <a:pt x="18" y="445"/>
                      </a:lnTo>
                      <a:lnTo>
                        <a:pt x="24" y="439"/>
                      </a:lnTo>
                      <a:lnTo>
                        <a:pt x="30" y="433"/>
                      </a:lnTo>
                      <a:lnTo>
                        <a:pt x="36" y="427"/>
                      </a:lnTo>
                      <a:lnTo>
                        <a:pt x="48" y="421"/>
                      </a:lnTo>
                      <a:lnTo>
                        <a:pt x="54" y="415"/>
                      </a:lnTo>
                      <a:lnTo>
                        <a:pt x="60" y="409"/>
                      </a:lnTo>
                      <a:lnTo>
                        <a:pt x="66" y="403"/>
                      </a:lnTo>
                      <a:lnTo>
                        <a:pt x="72" y="397"/>
                      </a:lnTo>
                      <a:lnTo>
                        <a:pt x="72" y="397"/>
                      </a:lnTo>
                      <a:lnTo>
                        <a:pt x="78" y="391"/>
                      </a:lnTo>
                      <a:lnTo>
                        <a:pt x="84" y="385"/>
                      </a:lnTo>
                      <a:lnTo>
                        <a:pt x="84" y="385"/>
                      </a:lnTo>
                      <a:lnTo>
                        <a:pt x="84" y="379"/>
                      </a:lnTo>
                      <a:lnTo>
                        <a:pt x="84" y="379"/>
                      </a:lnTo>
                      <a:lnTo>
                        <a:pt x="84" y="379"/>
                      </a:lnTo>
                      <a:lnTo>
                        <a:pt x="84" y="379"/>
                      </a:lnTo>
                      <a:lnTo>
                        <a:pt x="78" y="379"/>
                      </a:lnTo>
                      <a:lnTo>
                        <a:pt x="72" y="385"/>
                      </a:lnTo>
                      <a:lnTo>
                        <a:pt x="66" y="385"/>
                      </a:lnTo>
                      <a:lnTo>
                        <a:pt x="66" y="385"/>
                      </a:lnTo>
                      <a:lnTo>
                        <a:pt x="72" y="379"/>
                      </a:lnTo>
                      <a:lnTo>
                        <a:pt x="78" y="373"/>
                      </a:lnTo>
                      <a:lnTo>
                        <a:pt x="84" y="373"/>
                      </a:lnTo>
                      <a:lnTo>
                        <a:pt x="90" y="367"/>
                      </a:lnTo>
                      <a:lnTo>
                        <a:pt x="96" y="355"/>
                      </a:lnTo>
                      <a:lnTo>
                        <a:pt x="102" y="355"/>
                      </a:lnTo>
                      <a:lnTo>
                        <a:pt x="108" y="349"/>
                      </a:lnTo>
                      <a:lnTo>
                        <a:pt x="108" y="337"/>
                      </a:lnTo>
                      <a:lnTo>
                        <a:pt x="114" y="337"/>
                      </a:lnTo>
                      <a:lnTo>
                        <a:pt x="120" y="331"/>
                      </a:lnTo>
                      <a:lnTo>
                        <a:pt x="126" y="325"/>
                      </a:lnTo>
                      <a:lnTo>
                        <a:pt x="126" y="319"/>
                      </a:lnTo>
                      <a:lnTo>
                        <a:pt x="126" y="319"/>
                      </a:lnTo>
                      <a:lnTo>
                        <a:pt x="126" y="313"/>
                      </a:lnTo>
                      <a:lnTo>
                        <a:pt x="126" y="313"/>
                      </a:lnTo>
                      <a:lnTo>
                        <a:pt x="126" y="313"/>
                      </a:lnTo>
                      <a:lnTo>
                        <a:pt x="120" y="313"/>
                      </a:lnTo>
                      <a:lnTo>
                        <a:pt x="114" y="319"/>
                      </a:lnTo>
                      <a:lnTo>
                        <a:pt x="108" y="319"/>
                      </a:lnTo>
                      <a:lnTo>
                        <a:pt x="102" y="325"/>
                      </a:lnTo>
                      <a:lnTo>
                        <a:pt x="90" y="331"/>
                      </a:lnTo>
                      <a:lnTo>
                        <a:pt x="90" y="331"/>
                      </a:lnTo>
                      <a:lnTo>
                        <a:pt x="102" y="319"/>
                      </a:lnTo>
                      <a:lnTo>
                        <a:pt x="102" y="313"/>
                      </a:lnTo>
                      <a:lnTo>
                        <a:pt x="108" y="307"/>
                      </a:lnTo>
                      <a:lnTo>
                        <a:pt x="108" y="295"/>
                      </a:lnTo>
                      <a:lnTo>
                        <a:pt x="108" y="295"/>
                      </a:lnTo>
                      <a:lnTo>
                        <a:pt x="108" y="289"/>
                      </a:lnTo>
                      <a:lnTo>
                        <a:pt x="108" y="289"/>
                      </a:lnTo>
                      <a:lnTo>
                        <a:pt x="108" y="289"/>
                      </a:lnTo>
                      <a:lnTo>
                        <a:pt x="102" y="289"/>
                      </a:lnTo>
                      <a:lnTo>
                        <a:pt x="96" y="289"/>
                      </a:lnTo>
                      <a:lnTo>
                        <a:pt x="90" y="295"/>
                      </a:lnTo>
                      <a:lnTo>
                        <a:pt x="84" y="295"/>
                      </a:lnTo>
                      <a:lnTo>
                        <a:pt x="84" y="301"/>
                      </a:lnTo>
                      <a:lnTo>
                        <a:pt x="72" y="307"/>
                      </a:lnTo>
                      <a:lnTo>
                        <a:pt x="66" y="313"/>
                      </a:lnTo>
                      <a:lnTo>
                        <a:pt x="60" y="319"/>
                      </a:lnTo>
                      <a:lnTo>
                        <a:pt x="60" y="319"/>
                      </a:lnTo>
                      <a:lnTo>
                        <a:pt x="72" y="307"/>
                      </a:lnTo>
                      <a:lnTo>
                        <a:pt x="84" y="295"/>
                      </a:lnTo>
                      <a:lnTo>
                        <a:pt x="90" y="283"/>
                      </a:lnTo>
                      <a:lnTo>
                        <a:pt x="96" y="277"/>
                      </a:lnTo>
                      <a:lnTo>
                        <a:pt x="96" y="265"/>
                      </a:lnTo>
                      <a:lnTo>
                        <a:pt x="96" y="259"/>
                      </a:lnTo>
                      <a:lnTo>
                        <a:pt x="96" y="259"/>
                      </a:lnTo>
                      <a:lnTo>
                        <a:pt x="90" y="265"/>
                      </a:lnTo>
                      <a:lnTo>
                        <a:pt x="78" y="265"/>
                      </a:lnTo>
                      <a:lnTo>
                        <a:pt x="66" y="277"/>
                      </a:lnTo>
                      <a:lnTo>
                        <a:pt x="66" y="277"/>
                      </a:lnTo>
                      <a:lnTo>
                        <a:pt x="72" y="271"/>
                      </a:lnTo>
                      <a:lnTo>
                        <a:pt x="84" y="259"/>
                      </a:lnTo>
                      <a:lnTo>
                        <a:pt x="90" y="247"/>
                      </a:lnTo>
                      <a:lnTo>
                        <a:pt x="96" y="241"/>
                      </a:lnTo>
                      <a:lnTo>
                        <a:pt x="102" y="229"/>
                      </a:lnTo>
                      <a:lnTo>
                        <a:pt x="102" y="223"/>
                      </a:lnTo>
                      <a:lnTo>
                        <a:pt x="108" y="211"/>
                      </a:lnTo>
                      <a:lnTo>
                        <a:pt x="114" y="205"/>
                      </a:lnTo>
                      <a:lnTo>
                        <a:pt x="114" y="199"/>
                      </a:lnTo>
                      <a:lnTo>
                        <a:pt x="114" y="193"/>
                      </a:lnTo>
                      <a:lnTo>
                        <a:pt x="114" y="187"/>
                      </a:lnTo>
                      <a:lnTo>
                        <a:pt x="114" y="187"/>
                      </a:lnTo>
                      <a:lnTo>
                        <a:pt x="108" y="187"/>
                      </a:lnTo>
                      <a:lnTo>
                        <a:pt x="102" y="187"/>
                      </a:lnTo>
                      <a:lnTo>
                        <a:pt x="96" y="199"/>
                      </a:lnTo>
                      <a:lnTo>
                        <a:pt x="84" y="205"/>
                      </a:lnTo>
                      <a:lnTo>
                        <a:pt x="72" y="217"/>
                      </a:lnTo>
                      <a:lnTo>
                        <a:pt x="72" y="217"/>
                      </a:lnTo>
                      <a:lnTo>
                        <a:pt x="84" y="205"/>
                      </a:lnTo>
                      <a:lnTo>
                        <a:pt x="90" y="187"/>
                      </a:lnTo>
                      <a:lnTo>
                        <a:pt x="96" y="181"/>
                      </a:lnTo>
                      <a:lnTo>
                        <a:pt x="102" y="169"/>
                      </a:lnTo>
                      <a:lnTo>
                        <a:pt x="102" y="163"/>
                      </a:lnTo>
                      <a:lnTo>
                        <a:pt x="102" y="157"/>
                      </a:lnTo>
                      <a:lnTo>
                        <a:pt x="96" y="157"/>
                      </a:lnTo>
                      <a:lnTo>
                        <a:pt x="84" y="169"/>
                      </a:lnTo>
                      <a:lnTo>
                        <a:pt x="72" y="181"/>
                      </a:lnTo>
                      <a:lnTo>
                        <a:pt x="72" y="181"/>
                      </a:lnTo>
                      <a:lnTo>
                        <a:pt x="84" y="169"/>
                      </a:lnTo>
                      <a:lnTo>
                        <a:pt x="90" y="151"/>
                      </a:lnTo>
                      <a:lnTo>
                        <a:pt x="102" y="139"/>
                      </a:lnTo>
                      <a:lnTo>
                        <a:pt x="102" y="126"/>
                      </a:lnTo>
                      <a:lnTo>
                        <a:pt x="108" y="120"/>
                      </a:lnTo>
                      <a:lnTo>
                        <a:pt x="108" y="114"/>
                      </a:lnTo>
                      <a:lnTo>
                        <a:pt x="102" y="114"/>
                      </a:lnTo>
                      <a:lnTo>
                        <a:pt x="96" y="114"/>
                      </a:lnTo>
                      <a:lnTo>
                        <a:pt x="84" y="120"/>
                      </a:lnTo>
                      <a:lnTo>
                        <a:pt x="72" y="133"/>
                      </a:lnTo>
                      <a:lnTo>
                        <a:pt x="72" y="133"/>
                      </a:lnTo>
                      <a:lnTo>
                        <a:pt x="72" y="126"/>
                      </a:lnTo>
                      <a:lnTo>
                        <a:pt x="78" y="126"/>
                      </a:lnTo>
                      <a:lnTo>
                        <a:pt x="84" y="120"/>
                      </a:lnTo>
                      <a:lnTo>
                        <a:pt x="90" y="114"/>
                      </a:lnTo>
                      <a:lnTo>
                        <a:pt x="90" y="108"/>
                      </a:lnTo>
                      <a:lnTo>
                        <a:pt x="102" y="102"/>
                      </a:lnTo>
                      <a:lnTo>
                        <a:pt x="102" y="90"/>
                      </a:lnTo>
                      <a:lnTo>
                        <a:pt x="108" y="84"/>
                      </a:lnTo>
                      <a:lnTo>
                        <a:pt x="114" y="78"/>
                      </a:lnTo>
                      <a:lnTo>
                        <a:pt x="120" y="72"/>
                      </a:lnTo>
                      <a:lnTo>
                        <a:pt x="120" y="66"/>
                      </a:lnTo>
                      <a:lnTo>
                        <a:pt x="126" y="60"/>
                      </a:lnTo>
                      <a:lnTo>
                        <a:pt x="126" y="54"/>
                      </a:lnTo>
                      <a:lnTo>
                        <a:pt x="126" y="54"/>
                      </a:lnTo>
                      <a:lnTo>
                        <a:pt x="126" y="48"/>
                      </a:lnTo>
                      <a:lnTo>
                        <a:pt x="126" y="48"/>
                      </a:lnTo>
                      <a:lnTo>
                        <a:pt x="126" y="48"/>
                      </a:lnTo>
                      <a:lnTo>
                        <a:pt x="120" y="48"/>
                      </a:lnTo>
                      <a:lnTo>
                        <a:pt x="120" y="54"/>
                      </a:lnTo>
                      <a:lnTo>
                        <a:pt x="108" y="60"/>
                      </a:lnTo>
                      <a:lnTo>
                        <a:pt x="102" y="60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102" y="60"/>
                      </a:lnTo>
                      <a:lnTo>
                        <a:pt x="114" y="48"/>
                      </a:lnTo>
                      <a:lnTo>
                        <a:pt x="120" y="36"/>
                      </a:lnTo>
                      <a:lnTo>
                        <a:pt x="126" y="24"/>
                      </a:lnTo>
                      <a:lnTo>
                        <a:pt x="126" y="12"/>
                      </a:lnTo>
                      <a:lnTo>
                        <a:pt x="126" y="6"/>
                      </a:lnTo>
                      <a:lnTo>
                        <a:pt x="126" y="0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102" y="12"/>
                      </a:lnTo>
                      <a:lnTo>
                        <a:pt x="84" y="18"/>
                      </a:lnTo>
                      <a:lnTo>
                        <a:pt x="66" y="30"/>
                      </a:lnTo>
                      <a:lnTo>
                        <a:pt x="48" y="48"/>
                      </a:lnTo>
                      <a:lnTo>
                        <a:pt x="24" y="78"/>
                      </a:lnTo>
                      <a:lnTo>
                        <a:pt x="24" y="78"/>
                      </a:lnTo>
                      <a:lnTo>
                        <a:pt x="18" y="114"/>
                      </a:lnTo>
                      <a:lnTo>
                        <a:pt x="12" y="211"/>
                      </a:lnTo>
                      <a:lnTo>
                        <a:pt x="6" y="325"/>
                      </a:lnTo>
                      <a:lnTo>
                        <a:pt x="0" y="421"/>
                      </a:lnTo>
                      <a:lnTo>
                        <a:pt x="0" y="457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3" name="Freeform 175"/>
                <p:cNvSpPr>
                  <a:spLocks/>
                </p:cNvSpPr>
                <p:nvPr/>
              </p:nvSpPr>
              <p:spPr bwMode="auto">
                <a:xfrm>
                  <a:off x="3582" y="1790"/>
                  <a:ext cx="126" cy="457"/>
                </a:xfrm>
                <a:custGeom>
                  <a:avLst/>
                  <a:gdLst>
                    <a:gd name="T0" fmla="*/ 18 w 126"/>
                    <a:gd name="T1" fmla="*/ 445 h 457"/>
                    <a:gd name="T2" fmla="*/ 36 w 126"/>
                    <a:gd name="T3" fmla="*/ 427 h 457"/>
                    <a:gd name="T4" fmla="*/ 60 w 126"/>
                    <a:gd name="T5" fmla="*/ 409 h 457"/>
                    <a:gd name="T6" fmla="*/ 72 w 126"/>
                    <a:gd name="T7" fmla="*/ 397 h 457"/>
                    <a:gd name="T8" fmla="*/ 84 w 126"/>
                    <a:gd name="T9" fmla="*/ 385 h 457"/>
                    <a:gd name="T10" fmla="*/ 84 w 126"/>
                    <a:gd name="T11" fmla="*/ 379 h 457"/>
                    <a:gd name="T12" fmla="*/ 72 w 126"/>
                    <a:gd name="T13" fmla="*/ 385 h 457"/>
                    <a:gd name="T14" fmla="*/ 72 w 126"/>
                    <a:gd name="T15" fmla="*/ 379 h 457"/>
                    <a:gd name="T16" fmla="*/ 90 w 126"/>
                    <a:gd name="T17" fmla="*/ 367 h 457"/>
                    <a:gd name="T18" fmla="*/ 108 w 126"/>
                    <a:gd name="T19" fmla="*/ 349 h 457"/>
                    <a:gd name="T20" fmla="*/ 120 w 126"/>
                    <a:gd name="T21" fmla="*/ 331 h 457"/>
                    <a:gd name="T22" fmla="*/ 126 w 126"/>
                    <a:gd name="T23" fmla="*/ 319 h 457"/>
                    <a:gd name="T24" fmla="*/ 126 w 126"/>
                    <a:gd name="T25" fmla="*/ 313 h 457"/>
                    <a:gd name="T26" fmla="*/ 108 w 126"/>
                    <a:gd name="T27" fmla="*/ 319 h 457"/>
                    <a:gd name="T28" fmla="*/ 90 w 126"/>
                    <a:gd name="T29" fmla="*/ 331 h 457"/>
                    <a:gd name="T30" fmla="*/ 108 w 126"/>
                    <a:gd name="T31" fmla="*/ 307 h 457"/>
                    <a:gd name="T32" fmla="*/ 108 w 126"/>
                    <a:gd name="T33" fmla="*/ 289 h 457"/>
                    <a:gd name="T34" fmla="*/ 102 w 126"/>
                    <a:gd name="T35" fmla="*/ 289 h 457"/>
                    <a:gd name="T36" fmla="*/ 84 w 126"/>
                    <a:gd name="T37" fmla="*/ 295 h 457"/>
                    <a:gd name="T38" fmla="*/ 66 w 126"/>
                    <a:gd name="T39" fmla="*/ 313 h 457"/>
                    <a:gd name="T40" fmla="*/ 72 w 126"/>
                    <a:gd name="T41" fmla="*/ 307 h 457"/>
                    <a:gd name="T42" fmla="*/ 96 w 126"/>
                    <a:gd name="T43" fmla="*/ 277 h 457"/>
                    <a:gd name="T44" fmla="*/ 96 w 126"/>
                    <a:gd name="T45" fmla="*/ 259 h 457"/>
                    <a:gd name="T46" fmla="*/ 66 w 126"/>
                    <a:gd name="T47" fmla="*/ 277 h 457"/>
                    <a:gd name="T48" fmla="*/ 84 w 126"/>
                    <a:gd name="T49" fmla="*/ 259 h 457"/>
                    <a:gd name="T50" fmla="*/ 102 w 126"/>
                    <a:gd name="T51" fmla="*/ 229 h 457"/>
                    <a:gd name="T52" fmla="*/ 114 w 126"/>
                    <a:gd name="T53" fmla="*/ 205 h 457"/>
                    <a:gd name="T54" fmla="*/ 114 w 126"/>
                    <a:gd name="T55" fmla="*/ 187 h 457"/>
                    <a:gd name="T56" fmla="*/ 102 w 126"/>
                    <a:gd name="T57" fmla="*/ 187 h 457"/>
                    <a:gd name="T58" fmla="*/ 72 w 126"/>
                    <a:gd name="T59" fmla="*/ 217 h 457"/>
                    <a:gd name="T60" fmla="*/ 90 w 126"/>
                    <a:gd name="T61" fmla="*/ 187 h 457"/>
                    <a:gd name="T62" fmla="*/ 102 w 126"/>
                    <a:gd name="T63" fmla="*/ 163 h 457"/>
                    <a:gd name="T64" fmla="*/ 84 w 126"/>
                    <a:gd name="T65" fmla="*/ 169 h 457"/>
                    <a:gd name="T66" fmla="*/ 84 w 126"/>
                    <a:gd name="T67" fmla="*/ 169 h 457"/>
                    <a:gd name="T68" fmla="*/ 102 w 126"/>
                    <a:gd name="T69" fmla="*/ 126 h 457"/>
                    <a:gd name="T70" fmla="*/ 102 w 126"/>
                    <a:gd name="T71" fmla="*/ 114 h 457"/>
                    <a:gd name="T72" fmla="*/ 72 w 126"/>
                    <a:gd name="T73" fmla="*/ 133 h 457"/>
                    <a:gd name="T74" fmla="*/ 78 w 126"/>
                    <a:gd name="T75" fmla="*/ 126 h 457"/>
                    <a:gd name="T76" fmla="*/ 90 w 126"/>
                    <a:gd name="T77" fmla="*/ 108 h 457"/>
                    <a:gd name="T78" fmla="*/ 108 w 126"/>
                    <a:gd name="T79" fmla="*/ 84 h 457"/>
                    <a:gd name="T80" fmla="*/ 120 w 126"/>
                    <a:gd name="T81" fmla="*/ 66 h 457"/>
                    <a:gd name="T82" fmla="*/ 126 w 126"/>
                    <a:gd name="T83" fmla="*/ 54 h 457"/>
                    <a:gd name="T84" fmla="*/ 126 w 126"/>
                    <a:gd name="T85" fmla="*/ 48 h 457"/>
                    <a:gd name="T86" fmla="*/ 108 w 126"/>
                    <a:gd name="T87" fmla="*/ 60 h 457"/>
                    <a:gd name="T88" fmla="*/ 90 w 126"/>
                    <a:gd name="T89" fmla="*/ 72 h 457"/>
                    <a:gd name="T90" fmla="*/ 120 w 126"/>
                    <a:gd name="T91" fmla="*/ 36 h 457"/>
                    <a:gd name="T92" fmla="*/ 126 w 126"/>
                    <a:gd name="T93" fmla="*/ 6 h 457"/>
                    <a:gd name="T94" fmla="*/ 114 w 126"/>
                    <a:gd name="T95" fmla="*/ 0 h 457"/>
                    <a:gd name="T96" fmla="*/ 66 w 126"/>
                    <a:gd name="T97" fmla="*/ 30 h 457"/>
                    <a:gd name="T98" fmla="*/ 24 w 126"/>
                    <a:gd name="T99" fmla="*/ 78 h 457"/>
                    <a:gd name="T100" fmla="*/ 6 w 126"/>
                    <a:gd name="T101" fmla="*/ 325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6" h="457">
                      <a:moveTo>
                        <a:pt x="0" y="457"/>
                      </a:moveTo>
                      <a:lnTo>
                        <a:pt x="6" y="457"/>
                      </a:lnTo>
                      <a:lnTo>
                        <a:pt x="18" y="445"/>
                      </a:lnTo>
                      <a:lnTo>
                        <a:pt x="24" y="439"/>
                      </a:lnTo>
                      <a:lnTo>
                        <a:pt x="30" y="433"/>
                      </a:lnTo>
                      <a:lnTo>
                        <a:pt x="36" y="427"/>
                      </a:lnTo>
                      <a:lnTo>
                        <a:pt x="48" y="421"/>
                      </a:lnTo>
                      <a:lnTo>
                        <a:pt x="54" y="415"/>
                      </a:lnTo>
                      <a:lnTo>
                        <a:pt x="60" y="409"/>
                      </a:lnTo>
                      <a:lnTo>
                        <a:pt x="66" y="403"/>
                      </a:lnTo>
                      <a:lnTo>
                        <a:pt x="72" y="397"/>
                      </a:lnTo>
                      <a:lnTo>
                        <a:pt x="72" y="397"/>
                      </a:lnTo>
                      <a:lnTo>
                        <a:pt x="78" y="391"/>
                      </a:lnTo>
                      <a:lnTo>
                        <a:pt x="84" y="385"/>
                      </a:lnTo>
                      <a:lnTo>
                        <a:pt x="84" y="385"/>
                      </a:lnTo>
                      <a:lnTo>
                        <a:pt x="84" y="379"/>
                      </a:lnTo>
                      <a:lnTo>
                        <a:pt x="84" y="379"/>
                      </a:lnTo>
                      <a:lnTo>
                        <a:pt x="84" y="379"/>
                      </a:lnTo>
                      <a:lnTo>
                        <a:pt x="84" y="379"/>
                      </a:lnTo>
                      <a:lnTo>
                        <a:pt x="78" y="379"/>
                      </a:lnTo>
                      <a:lnTo>
                        <a:pt x="72" y="385"/>
                      </a:lnTo>
                      <a:lnTo>
                        <a:pt x="66" y="385"/>
                      </a:lnTo>
                      <a:lnTo>
                        <a:pt x="66" y="385"/>
                      </a:lnTo>
                      <a:lnTo>
                        <a:pt x="72" y="379"/>
                      </a:lnTo>
                      <a:lnTo>
                        <a:pt x="78" y="373"/>
                      </a:lnTo>
                      <a:lnTo>
                        <a:pt x="84" y="373"/>
                      </a:lnTo>
                      <a:lnTo>
                        <a:pt x="90" y="367"/>
                      </a:lnTo>
                      <a:lnTo>
                        <a:pt x="96" y="355"/>
                      </a:lnTo>
                      <a:lnTo>
                        <a:pt x="102" y="355"/>
                      </a:lnTo>
                      <a:lnTo>
                        <a:pt x="108" y="349"/>
                      </a:lnTo>
                      <a:lnTo>
                        <a:pt x="108" y="337"/>
                      </a:lnTo>
                      <a:lnTo>
                        <a:pt x="114" y="337"/>
                      </a:lnTo>
                      <a:lnTo>
                        <a:pt x="120" y="331"/>
                      </a:lnTo>
                      <a:lnTo>
                        <a:pt x="126" y="325"/>
                      </a:lnTo>
                      <a:lnTo>
                        <a:pt x="126" y="319"/>
                      </a:lnTo>
                      <a:lnTo>
                        <a:pt x="126" y="319"/>
                      </a:lnTo>
                      <a:lnTo>
                        <a:pt x="126" y="313"/>
                      </a:lnTo>
                      <a:lnTo>
                        <a:pt x="126" y="313"/>
                      </a:lnTo>
                      <a:lnTo>
                        <a:pt x="126" y="313"/>
                      </a:lnTo>
                      <a:lnTo>
                        <a:pt x="120" y="313"/>
                      </a:lnTo>
                      <a:lnTo>
                        <a:pt x="114" y="319"/>
                      </a:lnTo>
                      <a:lnTo>
                        <a:pt x="108" y="319"/>
                      </a:lnTo>
                      <a:lnTo>
                        <a:pt x="102" y="325"/>
                      </a:lnTo>
                      <a:lnTo>
                        <a:pt x="90" y="331"/>
                      </a:lnTo>
                      <a:lnTo>
                        <a:pt x="90" y="331"/>
                      </a:lnTo>
                      <a:lnTo>
                        <a:pt x="102" y="319"/>
                      </a:lnTo>
                      <a:lnTo>
                        <a:pt x="102" y="313"/>
                      </a:lnTo>
                      <a:lnTo>
                        <a:pt x="108" y="307"/>
                      </a:lnTo>
                      <a:lnTo>
                        <a:pt x="108" y="295"/>
                      </a:lnTo>
                      <a:lnTo>
                        <a:pt x="108" y="295"/>
                      </a:lnTo>
                      <a:lnTo>
                        <a:pt x="108" y="289"/>
                      </a:lnTo>
                      <a:lnTo>
                        <a:pt x="108" y="289"/>
                      </a:lnTo>
                      <a:lnTo>
                        <a:pt x="108" y="289"/>
                      </a:lnTo>
                      <a:lnTo>
                        <a:pt x="102" y="289"/>
                      </a:lnTo>
                      <a:lnTo>
                        <a:pt x="96" y="289"/>
                      </a:lnTo>
                      <a:lnTo>
                        <a:pt x="90" y="295"/>
                      </a:lnTo>
                      <a:lnTo>
                        <a:pt x="84" y="295"/>
                      </a:lnTo>
                      <a:lnTo>
                        <a:pt x="84" y="301"/>
                      </a:lnTo>
                      <a:lnTo>
                        <a:pt x="72" y="307"/>
                      </a:lnTo>
                      <a:lnTo>
                        <a:pt x="66" y="313"/>
                      </a:lnTo>
                      <a:lnTo>
                        <a:pt x="60" y="319"/>
                      </a:lnTo>
                      <a:lnTo>
                        <a:pt x="60" y="319"/>
                      </a:lnTo>
                      <a:lnTo>
                        <a:pt x="72" y="307"/>
                      </a:lnTo>
                      <a:lnTo>
                        <a:pt x="84" y="295"/>
                      </a:lnTo>
                      <a:lnTo>
                        <a:pt x="90" y="283"/>
                      </a:lnTo>
                      <a:lnTo>
                        <a:pt x="96" y="277"/>
                      </a:lnTo>
                      <a:lnTo>
                        <a:pt x="96" y="265"/>
                      </a:lnTo>
                      <a:lnTo>
                        <a:pt x="96" y="259"/>
                      </a:lnTo>
                      <a:lnTo>
                        <a:pt x="96" y="259"/>
                      </a:lnTo>
                      <a:lnTo>
                        <a:pt x="90" y="265"/>
                      </a:lnTo>
                      <a:lnTo>
                        <a:pt x="78" y="265"/>
                      </a:lnTo>
                      <a:lnTo>
                        <a:pt x="66" y="277"/>
                      </a:lnTo>
                      <a:lnTo>
                        <a:pt x="66" y="277"/>
                      </a:lnTo>
                      <a:lnTo>
                        <a:pt x="72" y="271"/>
                      </a:lnTo>
                      <a:lnTo>
                        <a:pt x="84" y="259"/>
                      </a:lnTo>
                      <a:lnTo>
                        <a:pt x="90" y="247"/>
                      </a:lnTo>
                      <a:lnTo>
                        <a:pt x="96" y="241"/>
                      </a:lnTo>
                      <a:lnTo>
                        <a:pt x="102" y="229"/>
                      </a:lnTo>
                      <a:lnTo>
                        <a:pt x="102" y="223"/>
                      </a:lnTo>
                      <a:lnTo>
                        <a:pt x="108" y="211"/>
                      </a:lnTo>
                      <a:lnTo>
                        <a:pt x="114" y="205"/>
                      </a:lnTo>
                      <a:lnTo>
                        <a:pt x="114" y="199"/>
                      </a:lnTo>
                      <a:lnTo>
                        <a:pt x="114" y="193"/>
                      </a:lnTo>
                      <a:lnTo>
                        <a:pt x="114" y="187"/>
                      </a:lnTo>
                      <a:lnTo>
                        <a:pt x="114" y="187"/>
                      </a:lnTo>
                      <a:lnTo>
                        <a:pt x="108" y="187"/>
                      </a:lnTo>
                      <a:lnTo>
                        <a:pt x="102" y="187"/>
                      </a:lnTo>
                      <a:lnTo>
                        <a:pt x="96" y="199"/>
                      </a:lnTo>
                      <a:lnTo>
                        <a:pt x="84" y="205"/>
                      </a:lnTo>
                      <a:lnTo>
                        <a:pt x="72" y="217"/>
                      </a:lnTo>
                      <a:lnTo>
                        <a:pt x="72" y="217"/>
                      </a:lnTo>
                      <a:lnTo>
                        <a:pt x="84" y="205"/>
                      </a:lnTo>
                      <a:lnTo>
                        <a:pt x="90" y="187"/>
                      </a:lnTo>
                      <a:lnTo>
                        <a:pt x="96" y="181"/>
                      </a:lnTo>
                      <a:lnTo>
                        <a:pt x="102" y="169"/>
                      </a:lnTo>
                      <a:lnTo>
                        <a:pt x="102" y="163"/>
                      </a:lnTo>
                      <a:lnTo>
                        <a:pt x="102" y="157"/>
                      </a:lnTo>
                      <a:lnTo>
                        <a:pt x="96" y="157"/>
                      </a:lnTo>
                      <a:lnTo>
                        <a:pt x="84" y="169"/>
                      </a:lnTo>
                      <a:lnTo>
                        <a:pt x="72" y="181"/>
                      </a:lnTo>
                      <a:lnTo>
                        <a:pt x="72" y="181"/>
                      </a:lnTo>
                      <a:lnTo>
                        <a:pt x="84" y="169"/>
                      </a:lnTo>
                      <a:lnTo>
                        <a:pt x="90" y="151"/>
                      </a:lnTo>
                      <a:lnTo>
                        <a:pt x="102" y="139"/>
                      </a:lnTo>
                      <a:lnTo>
                        <a:pt x="102" y="126"/>
                      </a:lnTo>
                      <a:lnTo>
                        <a:pt x="108" y="120"/>
                      </a:lnTo>
                      <a:lnTo>
                        <a:pt x="108" y="114"/>
                      </a:lnTo>
                      <a:lnTo>
                        <a:pt x="102" y="114"/>
                      </a:lnTo>
                      <a:lnTo>
                        <a:pt x="96" y="114"/>
                      </a:lnTo>
                      <a:lnTo>
                        <a:pt x="84" y="120"/>
                      </a:lnTo>
                      <a:lnTo>
                        <a:pt x="72" y="133"/>
                      </a:lnTo>
                      <a:lnTo>
                        <a:pt x="72" y="133"/>
                      </a:lnTo>
                      <a:lnTo>
                        <a:pt x="72" y="126"/>
                      </a:lnTo>
                      <a:lnTo>
                        <a:pt x="78" y="126"/>
                      </a:lnTo>
                      <a:lnTo>
                        <a:pt x="84" y="120"/>
                      </a:lnTo>
                      <a:lnTo>
                        <a:pt x="90" y="114"/>
                      </a:lnTo>
                      <a:lnTo>
                        <a:pt x="90" y="108"/>
                      </a:lnTo>
                      <a:lnTo>
                        <a:pt x="102" y="102"/>
                      </a:lnTo>
                      <a:lnTo>
                        <a:pt x="102" y="90"/>
                      </a:lnTo>
                      <a:lnTo>
                        <a:pt x="108" y="84"/>
                      </a:lnTo>
                      <a:lnTo>
                        <a:pt x="114" y="78"/>
                      </a:lnTo>
                      <a:lnTo>
                        <a:pt x="120" y="72"/>
                      </a:lnTo>
                      <a:lnTo>
                        <a:pt x="120" y="66"/>
                      </a:lnTo>
                      <a:lnTo>
                        <a:pt x="126" y="60"/>
                      </a:lnTo>
                      <a:lnTo>
                        <a:pt x="126" y="54"/>
                      </a:lnTo>
                      <a:lnTo>
                        <a:pt x="126" y="54"/>
                      </a:lnTo>
                      <a:lnTo>
                        <a:pt x="126" y="48"/>
                      </a:lnTo>
                      <a:lnTo>
                        <a:pt x="126" y="48"/>
                      </a:lnTo>
                      <a:lnTo>
                        <a:pt x="126" y="48"/>
                      </a:lnTo>
                      <a:lnTo>
                        <a:pt x="120" y="48"/>
                      </a:lnTo>
                      <a:lnTo>
                        <a:pt x="120" y="54"/>
                      </a:lnTo>
                      <a:lnTo>
                        <a:pt x="108" y="60"/>
                      </a:lnTo>
                      <a:lnTo>
                        <a:pt x="102" y="60"/>
                      </a:lnTo>
                      <a:lnTo>
                        <a:pt x="90" y="72"/>
                      </a:lnTo>
                      <a:lnTo>
                        <a:pt x="90" y="72"/>
                      </a:lnTo>
                      <a:lnTo>
                        <a:pt x="102" y="60"/>
                      </a:lnTo>
                      <a:lnTo>
                        <a:pt x="114" y="48"/>
                      </a:lnTo>
                      <a:lnTo>
                        <a:pt x="120" y="36"/>
                      </a:lnTo>
                      <a:lnTo>
                        <a:pt x="126" y="24"/>
                      </a:lnTo>
                      <a:lnTo>
                        <a:pt x="126" y="12"/>
                      </a:lnTo>
                      <a:lnTo>
                        <a:pt x="126" y="6"/>
                      </a:lnTo>
                      <a:lnTo>
                        <a:pt x="126" y="0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102" y="12"/>
                      </a:lnTo>
                      <a:lnTo>
                        <a:pt x="84" y="18"/>
                      </a:lnTo>
                      <a:lnTo>
                        <a:pt x="66" y="30"/>
                      </a:lnTo>
                      <a:lnTo>
                        <a:pt x="48" y="48"/>
                      </a:lnTo>
                      <a:lnTo>
                        <a:pt x="24" y="78"/>
                      </a:lnTo>
                      <a:lnTo>
                        <a:pt x="24" y="78"/>
                      </a:lnTo>
                      <a:lnTo>
                        <a:pt x="18" y="114"/>
                      </a:lnTo>
                      <a:lnTo>
                        <a:pt x="12" y="211"/>
                      </a:lnTo>
                      <a:lnTo>
                        <a:pt x="6" y="325"/>
                      </a:lnTo>
                      <a:lnTo>
                        <a:pt x="0" y="421"/>
                      </a:lnTo>
                      <a:lnTo>
                        <a:pt x="0" y="4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4" name="Freeform 176"/>
                <p:cNvSpPr>
                  <a:spLocks/>
                </p:cNvSpPr>
                <p:nvPr/>
              </p:nvSpPr>
              <p:spPr bwMode="auto">
                <a:xfrm>
                  <a:off x="3288" y="2391"/>
                  <a:ext cx="150" cy="187"/>
                </a:xfrm>
                <a:custGeom>
                  <a:avLst/>
                  <a:gdLst>
                    <a:gd name="T0" fmla="*/ 66 w 150"/>
                    <a:gd name="T1" fmla="*/ 6 h 187"/>
                    <a:gd name="T2" fmla="*/ 54 w 150"/>
                    <a:gd name="T3" fmla="*/ 13 h 187"/>
                    <a:gd name="T4" fmla="*/ 42 w 150"/>
                    <a:gd name="T5" fmla="*/ 19 h 187"/>
                    <a:gd name="T6" fmla="*/ 30 w 150"/>
                    <a:gd name="T7" fmla="*/ 25 h 187"/>
                    <a:gd name="T8" fmla="*/ 24 w 150"/>
                    <a:gd name="T9" fmla="*/ 37 h 187"/>
                    <a:gd name="T10" fmla="*/ 18 w 150"/>
                    <a:gd name="T11" fmla="*/ 49 h 187"/>
                    <a:gd name="T12" fmla="*/ 12 w 150"/>
                    <a:gd name="T13" fmla="*/ 61 h 187"/>
                    <a:gd name="T14" fmla="*/ 12 w 150"/>
                    <a:gd name="T15" fmla="*/ 73 h 187"/>
                    <a:gd name="T16" fmla="*/ 6 w 150"/>
                    <a:gd name="T17" fmla="*/ 91 h 187"/>
                    <a:gd name="T18" fmla="*/ 6 w 150"/>
                    <a:gd name="T19" fmla="*/ 103 h 187"/>
                    <a:gd name="T20" fmla="*/ 6 w 150"/>
                    <a:gd name="T21" fmla="*/ 115 h 187"/>
                    <a:gd name="T22" fmla="*/ 6 w 150"/>
                    <a:gd name="T23" fmla="*/ 127 h 187"/>
                    <a:gd name="T24" fmla="*/ 6 w 150"/>
                    <a:gd name="T25" fmla="*/ 133 h 187"/>
                    <a:gd name="T26" fmla="*/ 6 w 150"/>
                    <a:gd name="T27" fmla="*/ 133 h 187"/>
                    <a:gd name="T28" fmla="*/ 0 w 150"/>
                    <a:gd name="T29" fmla="*/ 151 h 187"/>
                    <a:gd name="T30" fmla="*/ 0 w 150"/>
                    <a:gd name="T31" fmla="*/ 169 h 187"/>
                    <a:gd name="T32" fmla="*/ 6 w 150"/>
                    <a:gd name="T33" fmla="*/ 181 h 187"/>
                    <a:gd name="T34" fmla="*/ 6 w 150"/>
                    <a:gd name="T35" fmla="*/ 181 h 187"/>
                    <a:gd name="T36" fmla="*/ 42 w 150"/>
                    <a:gd name="T37" fmla="*/ 187 h 187"/>
                    <a:gd name="T38" fmla="*/ 78 w 150"/>
                    <a:gd name="T39" fmla="*/ 187 h 187"/>
                    <a:gd name="T40" fmla="*/ 150 w 150"/>
                    <a:gd name="T41" fmla="*/ 181 h 187"/>
                    <a:gd name="T42" fmla="*/ 150 w 150"/>
                    <a:gd name="T43" fmla="*/ 181 h 187"/>
                    <a:gd name="T44" fmla="*/ 150 w 150"/>
                    <a:gd name="T45" fmla="*/ 157 h 187"/>
                    <a:gd name="T46" fmla="*/ 150 w 150"/>
                    <a:gd name="T47" fmla="*/ 133 h 187"/>
                    <a:gd name="T48" fmla="*/ 138 w 150"/>
                    <a:gd name="T49" fmla="*/ 109 h 187"/>
                    <a:gd name="T50" fmla="*/ 138 w 150"/>
                    <a:gd name="T51" fmla="*/ 109 h 187"/>
                    <a:gd name="T52" fmla="*/ 144 w 150"/>
                    <a:gd name="T53" fmla="*/ 91 h 187"/>
                    <a:gd name="T54" fmla="*/ 144 w 150"/>
                    <a:gd name="T55" fmla="*/ 73 h 187"/>
                    <a:gd name="T56" fmla="*/ 138 w 150"/>
                    <a:gd name="T57" fmla="*/ 55 h 187"/>
                    <a:gd name="T58" fmla="*/ 138 w 150"/>
                    <a:gd name="T59" fmla="*/ 43 h 187"/>
                    <a:gd name="T60" fmla="*/ 126 w 150"/>
                    <a:gd name="T61" fmla="*/ 25 h 187"/>
                    <a:gd name="T62" fmla="*/ 120 w 150"/>
                    <a:gd name="T63" fmla="*/ 19 h 187"/>
                    <a:gd name="T64" fmla="*/ 114 w 150"/>
                    <a:gd name="T65" fmla="*/ 13 h 187"/>
                    <a:gd name="T66" fmla="*/ 114 w 150"/>
                    <a:gd name="T67" fmla="*/ 13 h 187"/>
                    <a:gd name="T68" fmla="*/ 96 w 150"/>
                    <a:gd name="T69" fmla="*/ 0 h 187"/>
                    <a:gd name="T70" fmla="*/ 84 w 150"/>
                    <a:gd name="T71" fmla="*/ 0 h 187"/>
                    <a:gd name="T72" fmla="*/ 66 w 150"/>
                    <a:gd name="T73" fmla="*/ 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0" h="187">
                      <a:moveTo>
                        <a:pt x="66" y="6"/>
                      </a:moveTo>
                      <a:lnTo>
                        <a:pt x="54" y="13"/>
                      </a:lnTo>
                      <a:lnTo>
                        <a:pt x="42" y="19"/>
                      </a:lnTo>
                      <a:lnTo>
                        <a:pt x="30" y="25"/>
                      </a:lnTo>
                      <a:lnTo>
                        <a:pt x="24" y="37"/>
                      </a:lnTo>
                      <a:lnTo>
                        <a:pt x="18" y="49"/>
                      </a:lnTo>
                      <a:lnTo>
                        <a:pt x="12" y="61"/>
                      </a:lnTo>
                      <a:lnTo>
                        <a:pt x="12" y="73"/>
                      </a:lnTo>
                      <a:lnTo>
                        <a:pt x="6" y="91"/>
                      </a:lnTo>
                      <a:lnTo>
                        <a:pt x="6" y="103"/>
                      </a:lnTo>
                      <a:lnTo>
                        <a:pt x="6" y="115"/>
                      </a:lnTo>
                      <a:lnTo>
                        <a:pt x="6" y="127"/>
                      </a:lnTo>
                      <a:lnTo>
                        <a:pt x="6" y="133"/>
                      </a:lnTo>
                      <a:lnTo>
                        <a:pt x="6" y="133"/>
                      </a:lnTo>
                      <a:lnTo>
                        <a:pt x="0" y="151"/>
                      </a:lnTo>
                      <a:lnTo>
                        <a:pt x="0" y="169"/>
                      </a:lnTo>
                      <a:lnTo>
                        <a:pt x="6" y="181"/>
                      </a:lnTo>
                      <a:lnTo>
                        <a:pt x="6" y="181"/>
                      </a:lnTo>
                      <a:lnTo>
                        <a:pt x="42" y="187"/>
                      </a:lnTo>
                      <a:lnTo>
                        <a:pt x="78" y="187"/>
                      </a:lnTo>
                      <a:lnTo>
                        <a:pt x="150" y="181"/>
                      </a:lnTo>
                      <a:lnTo>
                        <a:pt x="150" y="181"/>
                      </a:lnTo>
                      <a:lnTo>
                        <a:pt x="150" y="157"/>
                      </a:lnTo>
                      <a:lnTo>
                        <a:pt x="150" y="133"/>
                      </a:lnTo>
                      <a:lnTo>
                        <a:pt x="138" y="109"/>
                      </a:lnTo>
                      <a:lnTo>
                        <a:pt x="138" y="109"/>
                      </a:lnTo>
                      <a:lnTo>
                        <a:pt x="144" y="91"/>
                      </a:lnTo>
                      <a:lnTo>
                        <a:pt x="144" y="73"/>
                      </a:lnTo>
                      <a:lnTo>
                        <a:pt x="138" y="55"/>
                      </a:lnTo>
                      <a:lnTo>
                        <a:pt x="138" y="43"/>
                      </a:lnTo>
                      <a:lnTo>
                        <a:pt x="126" y="25"/>
                      </a:lnTo>
                      <a:lnTo>
                        <a:pt x="120" y="19"/>
                      </a:lnTo>
                      <a:lnTo>
                        <a:pt x="114" y="13"/>
                      </a:lnTo>
                      <a:lnTo>
                        <a:pt x="114" y="13"/>
                      </a:lnTo>
                      <a:lnTo>
                        <a:pt x="96" y="0"/>
                      </a:lnTo>
                      <a:lnTo>
                        <a:pt x="84" y="0"/>
                      </a:lnTo>
                      <a:lnTo>
                        <a:pt x="66" y="6"/>
                      </a:lnTo>
                      <a:close/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5" name="Freeform 177"/>
                <p:cNvSpPr>
                  <a:spLocks/>
                </p:cNvSpPr>
                <p:nvPr/>
              </p:nvSpPr>
              <p:spPr bwMode="auto">
                <a:xfrm>
                  <a:off x="3288" y="2391"/>
                  <a:ext cx="150" cy="187"/>
                </a:xfrm>
                <a:custGeom>
                  <a:avLst/>
                  <a:gdLst>
                    <a:gd name="T0" fmla="*/ 66 w 150"/>
                    <a:gd name="T1" fmla="*/ 6 h 187"/>
                    <a:gd name="T2" fmla="*/ 54 w 150"/>
                    <a:gd name="T3" fmla="*/ 13 h 187"/>
                    <a:gd name="T4" fmla="*/ 42 w 150"/>
                    <a:gd name="T5" fmla="*/ 19 h 187"/>
                    <a:gd name="T6" fmla="*/ 30 w 150"/>
                    <a:gd name="T7" fmla="*/ 25 h 187"/>
                    <a:gd name="T8" fmla="*/ 24 w 150"/>
                    <a:gd name="T9" fmla="*/ 37 h 187"/>
                    <a:gd name="T10" fmla="*/ 18 w 150"/>
                    <a:gd name="T11" fmla="*/ 49 h 187"/>
                    <a:gd name="T12" fmla="*/ 12 w 150"/>
                    <a:gd name="T13" fmla="*/ 61 h 187"/>
                    <a:gd name="T14" fmla="*/ 12 w 150"/>
                    <a:gd name="T15" fmla="*/ 73 h 187"/>
                    <a:gd name="T16" fmla="*/ 6 w 150"/>
                    <a:gd name="T17" fmla="*/ 91 h 187"/>
                    <a:gd name="T18" fmla="*/ 6 w 150"/>
                    <a:gd name="T19" fmla="*/ 103 h 187"/>
                    <a:gd name="T20" fmla="*/ 6 w 150"/>
                    <a:gd name="T21" fmla="*/ 115 h 187"/>
                    <a:gd name="T22" fmla="*/ 6 w 150"/>
                    <a:gd name="T23" fmla="*/ 127 h 187"/>
                    <a:gd name="T24" fmla="*/ 6 w 150"/>
                    <a:gd name="T25" fmla="*/ 133 h 187"/>
                    <a:gd name="T26" fmla="*/ 6 w 150"/>
                    <a:gd name="T27" fmla="*/ 133 h 187"/>
                    <a:gd name="T28" fmla="*/ 0 w 150"/>
                    <a:gd name="T29" fmla="*/ 151 h 187"/>
                    <a:gd name="T30" fmla="*/ 0 w 150"/>
                    <a:gd name="T31" fmla="*/ 169 h 187"/>
                    <a:gd name="T32" fmla="*/ 6 w 150"/>
                    <a:gd name="T33" fmla="*/ 181 h 187"/>
                    <a:gd name="T34" fmla="*/ 6 w 150"/>
                    <a:gd name="T35" fmla="*/ 181 h 187"/>
                    <a:gd name="T36" fmla="*/ 42 w 150"/>
                    <a:gd name="T37" fmla="*/ 187 h 187"/>
                    <a:gd name="T38" fmla="*/ 78 w 150"/>
                    <a:gd name="T39" fmla="*/ 187 h 187"/>
                    <a:gd name="T40" fmla="*/ 150 w 150"/>
                    <a:gd name="T41" fmla="*/ 181 h 187"/>
                    <a:gd name="T42" fmla="*/ 150 w 150"/>
                    <a:gd name="T43" fmla="*/ 181 h 187"/>
                    <a:gd name="T44" fmla="*/ 150 w 150"/>
                    <a:gd name="T45" fmla="*/ 157 h 187"/>
                    <a:gd name="T46" fmla="*/ 150 w 150"/>
                    <a:gd name="T47" fmla="*/ 133 h 187"/>
                    <a:gd name="T48" fmla="*/ 138 w 150"/>
                    <a:gd name="T49" fmla="*/ 109 h 187"/>
                    <a:gd name="T50" fmla="*/ 138 w 150"/>
                    <a:gd name="T51" fmla="*/ 109 h 187"/>
                    <a:gd name="T52" fmla="*/ 144 w 150"/>
                    <a:gd name="T53" fmla="*/ 91 h 187"/>
                    <a:gd name="T54" fmla="*/ 144 w 150"/>
                    <a:gd name="T55" fmla="*/ 73 h 187"/>
                    <a:gd name="T56" fmla="*/ 138 w 150"/>
                    <a:gd name="T57" fmla="*/ 55 h 187"/>
                    <a:gd name="T58" fmla="*/ 138 w 150"/>
                    <a:gd name="T59" fmla="*/ 43 h 187"/>
                    <a:gd name="T60" fmla="*/ 126 w 150"/>
                    <a:gd name="T61" fmla="*/ 25 h 187"/>
                    <a:gd name="T62" fmla="*/ 120 w 150"/>
                    <a:gd name="T63" fmla="*/ 19 h 187"/>
                    <a:gd name="T64" fmla="*/ 114 w 150"/>
                    <a:gd name="T65" fmla="*/ 13 h 187"/>
                    <a:gd name="T66" fmla="*/ 114 w 150"/>
                    <a:gd name="T67" fmla="*/ 13 h 187"/>
                    <a:gd name="T68" fmla="*/ 96 w 150"/>
                    <a:gd name="T69" fmla="*/ 0 h 187"/>
                    <a:gd name="T70" fmla="*/ 84 w 150"/>
                    <a:gd name="T71" fmla="*/ 0 h 187"/>
                    <a:gd name="T72" fmla="*/ 66 w 150"/>
                    <a:gd name="T73" fmla="*/ 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0" h="187">
                      <a:moveTo>
                        <a:pt x="66" y="6"/>
                      </a:moveTo>
                      <a:lnTo>
                        <a:pt x="54" y="13"/>
                      </a:lnTo>
                      <a:lnTo>
                        <a:pt x="42" y="19"/>
                      </a:lnTo>
                      <a:lnTo>
                        <a:pt x="30" y="25"/>
                      </a:lnTo>
                      <a:lnTo>
                        <a:pt x="24" y="37"/>
                      </a:lnTo>
                      <a:lnTo>
                        <a:pt x="18" y="49"/>
                      </a:lnTo>
                      <a:lnTo>
                        <a:pt x="12" y="61"/>
                      </a:lnTo>
                      <a:lnTo>
                        <a:pt x="12" y="73"/>
                      </a:lnTo>
                      <a:lnTo>
                        <a:pt x="6" y="91"/>
                      </a:lnTo>
                      <a:lnTo>
                        <a:pt x="6" y="103"/>
                      </a:lnTo>
                      <a:lnTo>
                        <a:pt x="6" y="115"/>
                      </a:lnTo>
                      <a:lnTo>
                        <a:pt x="6" y="127"/>
                      </a:lnTo>
                      <a:lnTo>
                        <a:pt x="6" y="133"/>
                      </a:lnTo>
                      <a:lnTo>
                        <a:pt x="6" y="133"/>
                      </a:lnTo>
                      <a:lnTo>
                        <a:pt x="0" y="151"/>
                      </a:lnTo>
                      <a:lnTo>
                        <a:pt x="0" y="169"/>
                      </a:lnTo>
                      <a:lnTo>
                        <a:pt x="6" y="181"/>
                      </a:lnTo>
                      <a:lnTo>
                        <a:pt x="6" y="181"/>
                      </a:lnTo>
                      <a:lnTo>
                        <a:pt x="42" y="187"/>
                      </a:lnTo>
                      <a:lnTo>
                        <a:pt x="78" y="187"/>
                      </a:lnTo>
                      <a:lnTo>
                        <a:pt x="150" y="181"/>
                      </a:lnTo>
                      <a:lnTo>
                        <a:pt x="150" y="181"/>
                      </a:lnTo>
                      <a:lnTo>
                        <a:pt x="150" y="157"/>
                      </a:lnTo>
                      <a:lnTo>
                        <a:pt x="150" y="133"/>
                      </a:lnTo>
                      <a:lnTo>
                        <a:pt x="138" y="109"/>
                      </a:lnTo>
                      <a:lnTo>
                        <a:pt x="138" y="109"/>
                      </a:lnTo>
                      <a:lnTo>
                        <a:pt x="144" y="91"/>
                      </a:lnTo>
                      <a:lnTo>
                        <a:pt x="144" y="73"/>
                      </a:lnTo>
                      <a:lnTo>
                        <a:pt x="138" y="55"/>
                      </a:lnTo>
                      <a:lnTo>
                        <a:pt x="138" y="43"/>
                      </a:lnTo>
                      <a:lnTo>
                        <a:pt x="126" y="25"/>
                      </a:lnTo>
                      <a:lnTo>
                        <a:pt x="120" y="19"/>
                      </a:lnTo>
                      <a:lnTo>
                        <a:pt x="114" y="13"/>
                      </a:lnTo>
                      <a:lnTo>
                        <a:pt x="114" y="13"/>
                      </a:lnTo>
                      <a:lnTo>
                        <a:pt x="96" y="0"/>
                      </a:lnTo>
                      <a:lnTo>
                        <a:pt x="84" y="0"/>
                      </a:lnTo>
                      <a:lnTo>
                        <a:pt x="66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6" name="Freeform 178"/>
                <p:cNvSpPr>
                  <a:spLocks/>
                </p:cNvSpPr>
                <p:nvPr/>
              </p:nvSpPr>
              <p:spPr bwMode="auto">
                <a:xfrm>
                  <a:off x="3492" y="2391"/>
                  <a:ext cx="138" cy="187"/>
                </a:xfrm>
                <a:custGeom>
                  <a:avLst/>
                  <a:gdLst>
                    <a:gd name="T0" fmla="*/ 84 w 138"/>
                    <a:gd name="T1" fmla="*/ 6 h 187"/>
                    <a:gd name="T2" fmla="*/ 90 w 138"/>
                    <a:gd name="T3" fmla="*/ 6 h 187"/>
                    <a:gd name="T4" fmla="*/ 96 w 138"/>
                    <a:gd name="T5" fmla="*/ 13 h 187"/>
                    <a:gd name="T6" fmla="*/ 102 w 138"/>
                    <a:gd name="T7" fmla="*/ 19 h 187"/>
                    <a:gd name="T8" fmla="*/ 114 w 138"/>
                    <a:gd name="T9" fmla="*/ 25 h 187"/>
                    <a:gd name="T10" fmla="*/ 120 w 138"/>
                    <a:gd name="T11" fmla="*/ 37 h 187"/>
                    <a:gd name="T12" fmla="*/ 120 w 138"/>
                    <a:gd name="T13" fmla="*/ 49 h 187"/>
                    <a:gd name="T14" fmla="*/ 126 w 138"/>
                    <a:gd name="T15" fmla="*/ 61 h 187"/>
                    <a:gd name="T16" fmla="*/ 132 w 138"/>
                    <a:gd name="T17" fmla="*/ 73 h 187"/>
                    <a:gd name="T18" fmla="*/ 132 w 138"/>
                    <a:gd name="T19" fmla="*/ 79 h 187"/>
                    <a:gd name="T20" fmla="*/ 132 w 138"/>
                    <a:gd name="T21" fmla="*/ 91 h 187"/>
                    <a:gd name="T22" fmla="*/ 132 w 138"/>
                    <a:gd name="T23" fmla="*/ 91 h 187"/>
                    <a:gd name="T24" fmla="*/ 138 w 138"/>
                    <a:gd name="T25" fmla="*/ 121 h 187"/>
                    <a:gd name="T26" fmla="*/ 138 w 138"/>
                    <a:gd name="T27" fmla="*/ 151 h 187"/>
                    <a:gd name="T28" fmla="*/ 138 w 138"/>
                    <a:gd name="T29" fmla="*/ 181 h 187"/>
                    <a:gd name="T30" fmla="*/ 138 w 138"/>
                    <a:gd name="T31" fmla="*/ 181 h 187"/>
                    <a:gd name="T32" fmla="*/ 90 w 138"/>
                    <a:gd name="T33" fmla="*/ 187 h 187"/>
                    <a:gd name="T34" fmla="*/ 30 w 138"/>
                    <a:gd name="T35" fmla="*/ 187 h 187"/>
                    <a:gd name="T36" fmla="*/ 0 w 138"/>
                    <a:gd name="T37" fmla="*/ 181 h 187"/>
                    <a:gd name="T38" fmla="*/ 0 w 138"/>
                    <a:gd name="T39" fmla="*/ 181 h 187"/>
                    <a:gd name="T40" fmla="*/ 0 w 138"/>
                    <a:gd name="T41" fmla="*/ 163 h 187"/>
                    <a:gd name="T42" fmla="*/ 0 w 138"/>
                    <a:gd name="T43" fmla="*/ 133 h 187"/>
                    <a:gd name="T44" fmla="*/ 6 w 138"/>
                    <a:gd name="T45" fmla="*/ 109 h 187"/>
                    <a:gd name="T46" fmla="*/ 6 w 138"/>
                    <a:gd name="T47" fmla="*/ 109 h 187"/>
                    <a:gd name="T48" fmla="*/ 6 w 138"/>
                    <a:gd name="T49" fmla="*/ 91 h 187"/>
                    <a:gd name="T50" fmla="*/ 6 w 138"/>
                    <a:gd name="T51" fmla="*/ 73 h 187"/>
                    <a:gd name="T52" fmla="*/ 6 w 138"/>
                    <a:gd name="T53" fmla="*/ 55 h 187"/>
                    <a:gd name="T54" fmla="*/ 12 w 138"/>
                    <a:gd name="T55" fmla="*/ 43 h 187"/>
                    <a:gd name="T56" fmla="*/ 24 w 138"/>
                    <a:gd name="T57" fmla="*/ 25 h 187"/>
                    <a:gd name="T58" fmla="*/ 30 w 138"/>
                    <a:gd name="T59" fmla="*/ 19 h 187"/>
                    <a:gd name="T60" fmla="*/ 36 w 138"/>
                    <a:gd name="T61" fmla="*/ 13 h 187"/>
                    <a:gd name="T62" fmla="*/ 36 w 138"/>
                    <a:gd name="T63" fmla="*/ 13 h 187"/>
                    <a:gd name="T64" fmla="*/ 54 w 138"/>
                    <a:gd name="T65" fmla="*/ 0 h 187"/>
                    <a:gd name="T66" fmla="*/ 66 w 138"/>
                    <a:gd name="T67" fmla="*/ 0 h 187"/>
                    <a:gd name="T68" fmla="*/ 84 w 138"/>
                    <a:gd name="T69" fmla="*/ 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8" h="187">
                      <a:moveTo>
                        <a:pt x="84" y="6"/>
                      </a:moveTo>
                      <a:lnTo>
                        <a:pt x="90" y="6"/>
                      </a:lnTo>
                      <a:lnTo>
                        <a:pt x="96" y="13"/>
                      </a:lnTo>
                      <a:lnTo>
                        <a:pt x="102" y="19"/>
                      </a:lnTo>
                      <a:lnTo>
                        <a:pt x="114" y="25"/>
                      </a:lnTo>
                      <a:lnTo>
                        <a:pt x="120" y="37"/>
                      </a:lnTo>
                      <a:lnTo>
                        <a:pt x="120" y="49"/>
                      </a:lnTo>
                      <a:lnTo>
                        <a:pt x="126" y="61"/>
                      </a:lnTo>
                      <a:lnTo>
                        <a:pt x="132" y="73"/>
                      </a:lnTo>
                      <a:lnTo>
                        <a:pt x="132" y="79"/>
                      </a:lnTo>
                      <a:lnTo>
                        <a:pt x="132" y="91"/>
                      </a:lnTo>
                      <a:lnTo>
                        <a:pt x="132" y="91"/>
                      </a:lnTo>
                      <a:lnTo>
                        <a:pt x="138" y="121"/>
                      </a:lnTo>
                      <a:lnTo>
                        <a:pt x="138" y="151"/>
                      </a:lnTo>
                      <a:lnTo>
                        <a:pt x="138" y="181"/>
                      </a:lnTo>
                      <a:lnTo>
                        <a:pt x="138" y="181"/>
                      </a:lnTo>
                      <a:lnTo>
                        <a:pt x="90" y="187"/>
                      </a:lnTo>
                      <a:lnTo>
                        <a:pt x="30" y="187"/>
                      </a:lnTo>
                      <a:lnTo>
                        <a:pt x="0" y="181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33"/>
                      </a:lnTo>
                      <a:lnTo>
                        <a:pt x="6" y="109"/>
                      </a:lnTo>
                      <a:lnTo>
                        <a:pt x="6" y="109"/>
                      </a:lnTo>
                      <a:lnTo>
                        <a:pt x="6" y="91"/>
                      </a:lnTo>
                      <a:lnTo>
                        <a:pt x="6" y="73"/>
                      </a:lnTo>
                      <a:lnTo>
                        <a:pt x="6" y="55"/>
                      </a:lnTo>
                      <a:lnTo>
                        <a:pt x="12" y="43"/>
                      </a:lnTo>
                      <a:lnTo>
                        <a:pt x="24" y="25"/>
                      </a:lnTo>
                      <a:lnTo>
                        <a:pt x="30" y="19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7" name="Freeform 179"/>
                <p:cNvSpPr>
                  <a:spLocks/>
                </p:cNvSpPr>
                <p:nvPr/>
              </p:nvSpPr>
              <p:spPr bwMode="auto">
                <a:xfrm>
                  <a:off x="3492" y="2391"/>
                  <a:ext cx="138" cy="187"/>
                </a:xfrm>
                <a:custGeom>
                  <a:avLst/>
                  <a:gdLst>
                    <a:gd name="T0" fmla="*/ 84 w 138"/>
                    <a:gd name="T1" fmla="*/ 6 h 187"/>
                    <a:gd name="T2" fmla="*/ 90 w 138"/>
                    <a:gd name="T3" fmla="*/ 6 h 187"/>
                    <a:gd name="T4" fmla="*/ 96 w 138"/>
                    <a:gd name="T5" fmla="*/ 13 h 187"/>
                    <a:gd name="T6" fmla="*/ 102 w 138"/>
                    <a:gd name="T7" fmla="*/ 19 h 187"/>
                    <a:gd name="T8" fmla="*/ 114 w 138"/>
                    <a:gd name="T9" fmla="*/ 25 h 187"/>
                    <a:gd name="T10" fmla="*/ 120 w 138"/>
                    <a:gd name="T11" fmla="*/ 37 h 187"/>
                    <a:gd name="T12" fmla="*/ 120 w 138"/>
                    <a:gd name="T13" fmla="*/ 49 h 187"/>
                    <a:gd name="T14" fmla="*/ 126 w 138"/>
                    <a:gd name="T15" fmla="*/ 61 h 187"/>
                    <a:gd name="T16" fmla="*/ 132 w 138"/>
                    <a:gd name="T17" fmla="*/ 73 h 187"/>
                    <a:gd name="T18" fmla="*/ 132 w 138"/>
                    <a:gd name="T19" fmla="*/ 79 h 187"/>
                    <a:gd name="T20" fmla="*/ 132 w 138"/>
                    <a:gd name="T21" fmla="*/ 91 h 187"/>
                    <a:gd name="T22" fmla="*/ 132 w 138"/>
                    <a:gd name="T23" fmla="*/ 91 h 187"/>
                    <a:gd name="T24" fmla="*/ 138 w 138"/>
                    <a:gd name="T25" fmla="*/ 121 h 187"/>
                    <a:gd name="T26" fmla="*/ 138 w 138"/>
                    <a:gd name="T27" fmla="*/ 151 h 187"/>
                    <a:gd name="T28" fmla="*/ 138 w 138"/>
                    <a:gd name="T29" fmla="*/ 181 h 187"/>
                    <a:gd name="T30" fmla="*/ 138 w 138"/>
                    <a:gd name="T31" fmla="*/ 181 h 187"/>
                    <a:gd name="T32" fmla="*/ 90 w 138"/>
                    <a:gd name="T33" fmla="*/ 187 h 187"/>
                    <a:gd name="T34" fmla="*/ 30 w 138"/>
                    <a:gd name="T35" fmla="*/ 187 h 187"/>
                    <a:gd name="T36" fmla="*/ 0 w 138"/>
                    <a:gd name="T37" fmla="*/ 181 h 187"/>
                    <a:gd name="T38" fmla="*/ 0 w 138"/>
                    <a:gd name="T39" fmla="*/ 181 h 187"/>
                    <a:gd name="T40" fmla="*/ 0 w 138"/>
                    <a:gd name="T41" fmla="*/ 163 h 187"/>
                    <a:gd name="T42" fmla="*/ 0 w 138"/>
                    <a:gd name="T43" fmla="*/ 133 h 187"/>
                    <a:gd name="T44" fmla="*/ 6 w 138"/>
                    <a:gd name="T45" fmla="*/ 109 h 187"/>
                    <a:gd name="T46" fmla="*/ 6 w 138"/>
                    <a:gd name="T47" fmla="*/ 109 h 187"/>
                    <a:gd name="T48" fmla="*/ 6 w 138"/>
                    <a:gd name="T49" fmla="*/ 91 h 187"/>
                    <a:gd name="T50" fmla="*/ 6 w 138"/>
                    <a:gd name="T51" fmla="*/ 73 h 187"/>
                    <a:gd name="T52" fmla="*/ 6 w 138"/>
                    <a:gd name="T53" fmla="*/ 55 h 187"/>
                    <a:gd name="T54" fmla="*/ 12 w 138"/>
                    <a:gd name="T55" fmla="*/ 43 h 187"/>
                    <a:gd name="T56" fmla="*/ 24 w 138"/>
                    <a:gd name="T57" fmla="*/ 25 h 187"/>
                    <a:gd name="T58" fmla="*/ 30 w 138"/>
                    <a:gd name="T59" fmla="*/ 19 h 187"/>
                    <a:gd name="T60" fmla="*/ 36 w 138"/>
                    <a:gd name="T61" fmla="*/ 13 h 187"/>
                    <a:gd name="T62" fmla="*/ 36 w 138"/>
                    <a:gd name="T63" fmla="*/ 13 h 187"/>
                    <a:gd name="T64" fmla="*/ 54 w 138"/>
                    <a:gd name="T65" fmla="*/ 0 h 187"/>
                    <a:gd name="T66" fmla="*/ 66 w 138"/>
                    <a:gd name="T67" fmla="*/ 0 h 187"/>
                    <a:gd name="T68" fmla="*/ 84 w 138"/>
                    <a:gd name="T69" fmla="*/ 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8" h="187">
                      <a:moveTo>
                        <a:pt x="84" y="6"/>
                      </a:moveTo>
                      <a:lnTo>
                        <a:pt x="90" y="6"/>
                      </a:lnTo>
                      <a:lnTo>
                        <a:pt x="96" y="13"/>
                      </a:lnTo>
                      <a:lnTo>
                        <a:pt x="102" y="19"/>
                      </a:lnTo>
                      <a:lnTo>
                        <a:pt x="114" y="25"/>
                      </a:lnTo>
                      <a:lnTo>
                        <a:pt x="120" y="37"/>
                      </a:lnTo>
                      <a:lnTo>
                        <a:pt x="120" y="49"/>
                      </a:lnTo>
                      <a:lnTo>
                        <a:pt x="126" y="61"/>
                      </a:lnTo>
                      <a:lnTo>
                        <a:pt x="132" y="73"/>
                      </a:lnTo>
                      <a:lnTo>
                        <a:pt x="132" y="79"/>
                      </a:lnTo>
                      <a:lnTo>
                        <a:pt x="132" y="91"/>
                      </a:lnTo>
                      <a:lnTo>
                        <a:pt x="132" y="91"/>
                      </a:lnTo>
                      <a:lnTo>
                        <a:pt x="138" y="121"/>
                      </a:lnTo>
                      <a:lnTo>
                        <a:pt x="138" y="151"/>
                      </a:lnTo>
                      <a:lnTo>
                        <a:pt x="138" y="181"/>
                      </a:lnTo>
                      <a:lnTo>
                        <a:pt x="138" y="181"/>
                      </a:lnTo>
                      <a:lnTo>
                        <a:pt x="90" y="187"/>
                      </a:lnTo>
                      <a:lnTo>
                        <a:pt x="30" y="187"/>
                      </a:lnTo>
                      <a:lnTo>
                        <a:pt x="0" y="181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33"/>
                      </a:lnTo>
                      <a:lnTo>
                        <a:pt x="6" y="109"/>
                      </a:lnTo>
                      <a:lnTo>
                        <a:pt x="6" y="109"/>
                      </a:lnTo>
                      <a:lnTo>
                        <a:pt x="6" y="91"/>
                      </a:lnTo>
                      <a:lnTo>
                        <a:pt x="6" y="73"/>
                      </a:lnTo>
                      <a:lnTo>
                        <a:pt x="6" y="55"/>
                      </a:lnTo>
                      <a:lnTo>
                        <a:pt x="12" y="43"/>
                      </a:lnTo>
                      <a:lnTo>
                        <a:pt x="24" y="25"/>
                      </a:lnTo>
                      <a:lnTo>
                        <a:pt x="30" y="19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8" name="Freeform 180"/>
                <p:cNvSpPr>
                  <a:spLocks/>
                </p:cNvSpPr>
                <p:nvPr/>
              </p:nvSpPr>
              <p:spPr bwMode="auto">
                <a:xfrm>
                  <a:off x="2376" y="2379"/>
                  <a:ext cx="234" cy="187"/>
                </a:xfrm>
                <a:custGeom>
                  <a:avLst/>
                  <a:gdLst>
                    <a:gd name="T0" fmla="*/ 120 w 234"/>
                    <a:gd name="T1" fmla="*/ 0 h 187"/>
                    <a:gd name="T2" fmla="*/ 108 w 234"/>
                    <a:gd name="T3" fmla="*/ 18 h 187"/>
                    <a:gd name="T4" fmla="*/ 96 w 234"/>
                    <a:gd name="T5" fmla="*/ 31 h 187"/>
                    <a:gd name="T6" fmla="*/ 84 w 234"/>
                    <a:gd name="T7" fmla="*/ 43 h 187"/>
                    <a:gd name="T8" fmla="*/ 72 w 234"/>
                    <a:gd name="T9" fmla="*/ 55 h 187"/>
                    <a:gd name="T10" fmla="*/ 60 w 234"/>
                    <a:gd name="T11" fmla="*/ 67 h 187"/>
                    <a:gd name="T12" fmla="*/ 42 w 234"/>
                    <a:gd name="T13" fmla="*/ 73 h 187"/>
                    <a:gd name="T14" fmla="*/ 42 w 234"/>
                    <a:gd name="T15" fmla="*/ 73 h 187"/>
                    <a:gd name="T16" fmla="*/ 30 w 234"/>
                    <a:gd name="T17" fmla="*/ 85 h 187"/>
                    <a:gd name="T18" fmla="*/ 18 w 234"/>
                    <a:gd name="T19" fmla="*/ 91 h 187"/>
                    <a:gd name="T20" fmla="*/ 12 w 234"/>
                    <a:gd name="T21" fmla="*/ 103 h 187"/>
                    <a:gd name="T22" fmla="*/ 6 w 234"/>
                    <a:gd name="T23" fmla="*/ 115 h 187"/>
                    <a:gd name="T24" fmla="*/ 0 w 234"/>
                    <a:gd name="T25" fmla="*/ 133 h 187"/>
                    <a:gd name="T26" fmla="*/ 0 w 234"/>
                    <a:gd name="T27" fmla="*/ 145 h 187"/>
                    <a:gd name="T28" fmla="*/ 0 w 234"/>
                    <a:gd name="T29" fmla="*/ 163 h 187"/>
                    <a:gd name="T30" fmla="*/ 0 w 234"/>
                    <a:gd name="T31" fmla="*/ 175 h 187"/>
                    <a:gd name="T32" fmla="*/ 0 w 234"/>
                    <a:gd name="T33" fmla="*/ 187 h 187"/>
                    <a:gd name="T34" fmla="*/ 0 w 234"/>
                    <a:gd name="T35" fmla="*/ 187 h 187"/>
                    <a:gd name="T36" fmla="*/ 66 w 234"/>
                    <a:gd name="T37" fmla="*/ 187 h 187"/>
                    <a:gd name="T38" fmla="*/ 138 w 234"/>
                    <a:gd name="T39" fmla="*/ 187 h 187"/>
                    <a:gd name="T40" fmla="*/ 228 w 234"/>
                    <a:gd name="T41" fmla="*/ 187 h 187"/>
                    <a:gd name="T42" fmla="*/ 228 w 234"/>
                    <a:gd name="T43" fmla="*/ 187 h 187"/>
                    <a:gd name="T44" fmla="*/ 234 w 234"/>
                    <a:gd name="T45" fmla="*/ 151 h 187"/>
                    <a:gd name="T46" fmla="*/ 222 w 234"/>
                    <a:gd name="T47" fmla="*/ 115 h 187"/>
                    <a:gd name="T48" fmla="*/ 186 w 234"/>
                    <a:gd name="T49" fmla="*/ 79 h 187"/>
                    <a:gd name="T50" fmla="*/ 186 w 234"/>
                    <a:gd name="T51" fmla="*/ 79 h 187"/>
                    <a:gd name="T52" fmla="*/ 174 w 234"/>
                    <a:gd name="T53" fmla="*/ 73 h 187"/>
                    <a:gd name="T54" fmla="*/ 162 w 234"/>
                    <a:gd name="T55" fmla="*/ 61 h 187"/>
                    <a:gd name="T56" fmla="*/ 150 w 234"/>
                    <a:gd name="T57" fmla="*/ 49 h 187"/>
                    <a:gd name="T58" fmla="*/ 144 w 234"/>
                    <a:gd name="T59" fmla="*/ 43 h 187"/>
                    <a:gd name="T60" fmla="*/ 132 w 234"/>
                    <a:gd name="T61" fmla="*/ 31 h 187"/>
                    <a:gd name="T62" fmla="*/ 126 w 234"/>
                    <a:gd name="T63" fmla="*/ 12 h 187"/>
                    <a:gd name="T64" fmla="*/ 120 w 234"/>
                    <a:gd name="T65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4" h="187">
                      <a:moveTo>
                        <a:pt x="120" y="0"/>
                      </a:moveTo>
                      <a:lnTo>
                        <a:pt x="108" y="18"/>
                      </a:lnTo>
                      <a:lnTo>
                        <a:pt x="96" y="31"/>
                      </a:lnTo>
                      <a:lnTo>
                        <a:pt x="84" y="43"/>
                      </a:lnTo>
                      <a:lnTo>
                        <a:pt x="72" y="55"/>
                      </a:lnTo>
                      <a:lnTo>
                        <a:pt x="60" y="67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30" y="85"/>
                      </a:lnTo>
                      <a:lnTo>
                        <a:pt x="18" y="91"/>
                      </a:lnTo>
                      <a:lnTo>
                        <a:pt x="12" y="103"/>
                      </a:lnTo>
                      <a:lnTo>
                        <a:pt x="6" y="115"/>
                      </a:lnTo>
                      <a:lnTo>
                        <a:pt x="0" y="133"/>
                      </a:lnTo>
                      <a:lnTo>
                        <a:pt x="0" y="145"/>
                      </a:lnTo>
                      <a:lnTo>
                        <a:pt x="0" y="163"/>
                      </a:lnTo>
                      <a:lnTo>
                        <a:pt x="0" y="175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66" y="187"/>
                      </a:lnTo>
                      <a:lnTo>
                        <a:pt x="138" y="187"/>
                      </a:lnTo>
                      <a:lnTo>
                        <a:pt x="228" y="187"/>
                      </a:lnTo>
                      <a:lnTo>
                        <a:pt x="228" y="187"/>
                      </a:lnTo>
                      <a:lnTo>
                        <a:pt x="234" y="151"/>
                      </a:lnTo>
                      <a:lnTo>
                        <a:pt x="222" y="115"/>
                      </a:lnTo>
                      <a:lnTo>
                        <a:pt x="186" y="79"/>
                      </a:lnTo>
                      <a:lnTo>
                        <a:pt x="186" y="79"/>
                      </a:lnTo>
                      <a:lnTo>
                        <a:pt x="174" y="73"/>
                      </a:lnTo>
                      <a:lnTo>
                        <a:pt x="162" y="61"/>
                      </a:lnTo>
                      <a:lnTo>
                        <a:pt x="150" y="49"/>
                      </a:lnTo>
                      <a:lnTo>
                        <a:pt x="144" y="43"/>
                      </a:lnTo>
                      <a:lnTo>
                        <a:pt x="132" y="31"/>
                      </a:lnTo>
                      <a:lnTo>
                        <a:pt x="126" y="12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19" name="Freeform 181"/>
                <p:cNvSpPr>
                  <a:spLocks/>
                </p:cNvSpPr>
                <p:nvPr/>
              </p:nvSpPr>
              <p:spPr bwMode="auto">
                <a:xfrm>
                  <a:off x="2376" y="2379"/>
                  <a:ext cx="234" cy="187"/>
                </a:xfrm>
                <a:custGeom>
                  <a:avLst/>
                  <a:gdLst>
                    <a:gd name="T0" fmla="*/ 120 w 234"/>
                    <a:gd name="T1" fmla="*/ 0 h 187"/>
                    <a:gd name="T2" fmla="*/ 108 w 234"/>
                    <a:gd name="T3" fmla="*/ 18 h 187"/>
                    <a:gd name="T4" fmla="*/ 96 w 234"/>
                    <a:gd name="T5" fmla="*/ 31 h 187"/>
                    <a:gd name="T6" fmla="*/ 84 w 234"/>
                    <a:gd name="T7" fmla="*/ 43 h 187"/>
                    <a:gd name="T8" fmla="*/ 72 w 234"/>
                    <a:gd name="T9" fmla="*/ 55 h 187"/>
                    <a:gd name="T10" fmla="*/ 60 w 234"/>
                    <a:gd name="T11" fmla="*/ 67 h 187"/>
                    <a:gd name="T12" fmla="*/ 42 w 234"/>
                    <a:gd name="T13" fmla="*/ 73 h 187"/>
                    <a:gd name="T14" fmla="*/ 42 w 234"/>
                    <a:gd name="T15" fmla="*/ 73 h 187"/>
                    <a:gd name="T16" fmla="*/ 30 w 234"/>
                    <a:gd name="T17" fmla="*/ 85 h 187"/>
                    <a:gd name="T18" fmla="*/ 18 w 234"/>
                    <a:gd name="T19" fmla="*/ 91 h 187"/>
                    <a:gd name="T20" fmla="*/ 12 w 234"/>
                    <a:gd name="T21" fmla="*/ 103 h 187"/>
                    <a:gd name="T22" fmla="*/ 6 w 234"/>
                    <a:gd name="T23" fmla="*/ 115 h 187"/>
                    <a:gd name="T24" fmla="*/ 0 w 234"/>
                    <a:gd name="T25" fmla="*/ 133 h 187"/>
                    <a:gd name="T26" fmla="*/ 0 w 234"/>
                    <a:gd name="T27" fmla="*/ 145 h 187"/>
                    <a:gd name="T28" fmla="*/ 0 w 234"/>
                    <a:gd name="T29" fmla="*/ 163 h 187"/>
                    <a:gd name="T30" fmla="*/ 0 w 234"/>
                    <a:gd name="T31" fmla="*/ 175 h 187"/>
                    <a:gd name="T32" fmla="*/ 0 w 234"/>
                    <a:gd name="T33" fmla="*/ 187 h 187"/>
                    <a:gd name="T34" fmla="*/ 0 w 234"/>
                    <a:gd name="T35" fmla="*/ 187 h 187"/>
                    <a:gd name="T36" fmla="*/ 66 w 234"/>
                    <a:gd name="T37" fmla="*/ 187 h 187"/>
                    <a:gd name="T38" fmla="*/ 138 w 234"/>
                    <a:gd name="T39" fmla="*/ 187 h 187"/>
                    <a:gd name="T40" fmla="*/ 228 w 234"/>
                    <a:gd name="T41" fmla="*/ 187 h 187"/>
                    <a:gd name="T42" fmla="*/ 228 w 234"/>
                    <a:gd name="T43" fmla="*/ 187 h 187"/>
                    <a:gd name="T44" fmla="*/ 234 w 234"/>
                    <a:gd name="T45" fmla="*/ 151 h 187"/>
                    <a:gd name="T46" fmla="*/ 222 w 234"/>
                    <a:gd name="T47" fmla="*/ 115 h 187"/>
                    <a:gd name="T48" fmla="*/ 186 w 234"/>
                    <a:gd name="T49" fmla="*/ 79 h 187"/>
                    <a:gd name="T50" fmla="*/ 186 w 234"/>
                    <a:gd name="T51" fmla="*/ 79 h 187"/>
                    <a:gd name="T52" fmla="*/ 174 w 234"/>
                    <a:gd name="T53" fmla="*/ 73 h 187"/>
                    <a:gd name="T54" fmla="*/ 162 w 234"/>
                    <a:gd name="T55" fmla="*/ 61 h 187"/>
                    <a:gd name="T56" fmla="*/ 150 w 234"/>
                    <a:gd name="T57" fmla="*/ 49 h 187"/>
                    <a:gd name="T58" fmla="*/ 144 w 234"/>
                    <a:gd name="T59" fmla="*/ 43 h 187"/>
                    <a:gd name="T60" fmla="*/ 132 w 234"/>
                    <a:gd name="T61" fmla="*/ 31 h 187"/>
                    <a:gd name="T62" fmla="*/ 126 w 234"/>
                    <a:gd name="T63" fmla="*/ 12 h 187"/>
                    <a:gd name="T64" fmla="*/ 120 w 234"/>
                    <a:gd name="T65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4" h="187">
                      <a:moveTo>
                        <a:pt x="120" y="0"/>
                      </a:moveTo>
                      <a:lnTo>
                        <a:pt x="108" y="18"/>
                      </a:lnTo>
                      <a:lnTo>
                        <a:pt x="96" y="31"/>
                      </a:lnTo>
                      <a:lnTo>
                        <a:pt x="84" y="43"/>
                      </a:lnTo>
                      <a:lnTo>
                        <a:pt x="72" y="55"/>
                      </a:lnTo>
                      <a:lnTo>
                        <a:pt x="60" y="67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30" y="85"/>
                      </a:lnTo>
                      <a:lnTo>
                        <a:pt x="18" y="91"/>
                      </a:lnTo>
                      <a:lnTo>
                        <a:pt x="12" y="103"/>
                      </a:lnTo>
                      <a:lnTo>
                        <a:pt x="6" y="115"/>
                      </a:lnTo>
                      <a:lnTo>
                        <a:pt x="0" y="133"/>
                      </a:lnTo>
                      <a:lnTo>
                        <a:pt x="0" y="145"/>
                      </a:lnTo>
                      <a:lnTo>
                        <a:pt x="0" y="163"/>
                      </a:lnTo>
                      <a:lnTo>
                        <a:pt x="0" y="175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66" y="187"/>
                      </a:lnTo>
                      <a:lnTo>
                        <a:pt x="138" y="187"/>
                      </a:lnTo>
                      <a:lnTo>
                        <a:pt x="228" y="187"/>
                      </a:lnTo>
                      <a:lnTo>
                        <a:pt x="228" y="187"/>
                      </a:lnTo>
                      <a:lnTo>
                        <a:pt x="234" y="151"/>
                      </a:lnTo>
                      <a:lnTo>
                        <a:pt x="222" y="115"/>
                      </a:lnTo>
                      <a:lnTo>
                        <a:pt x="186" y="79"/>
                      </a:lnTo>
                      <a:lnTo>
                        <a:pt x="186" y="79"/>
                      </a:lnTo>
                      <a:lnTo>
                        <a:pt x="174" y="73"/>
                      </a:lnTo>
                      <a:lnTo>
                        <a:pt x="162" y="61"/>
                      </a:lnTo>
                      <a:lnTo>
                        <a:pt x="150" y="49"/>
                      </a:lnTo>
                      <a:lnTo>
                        <a:pt x="144" y="43"/>
                      </a:lnTo>
                      <a:lnTo>
                        <a:pt x="132" y="31"/>
                      </a:lnTo>
                      <a:lnTo>
                        <a:pt x="126" y="12"/>
                      </a:lnTo>
                      <a:lnTo>
                        <a:pt x="1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0" name="Freeform 182"/>
                <p:cNvSpPr>
                  <a:spLocks/>
                </p:cNvSpPr>
                <p:nvPr/>
              </p:nvSpPr>
              <p:spPr bwMode="auto">
                <a:xfrm>
                  <a:off x="3396" y="2428"/>
                  <a:ext cx="12" cy="138"/>
                </a:xfrm>
                <a:custGeom>
                  <a:avLst/>
                  <a:gdLst>
                    <a:gd name="T0" fmla="*/ 0 w 12"/>
                    <a:gd name="T1" fmla="*/ 0 h 138"/>
                    <a:gd name="T2" fmla="*/ 6 w 12"/>
                    <a:gd name="T3" fmla="*/ 24 h 138"/>
                    <a:gd name="T4" fmla="*/ 12 w 12"/>
                    <a:gd name="T5" fmla="*/ 48 h 138"/>
                    <a:gd name="T6" fmla="*/ 6 w 12"/>
                    <a:gd name="T7" fmla="*/ 84 h 138"/>
                    <a:gd name="T8" fmla="*/ 6 w 12"/>
                    <a:gd name="T9" fmla="*/ 114 h 138"/>
                    <a:gd name="T10" fmla="*/ 6 w 12"/>
                    <a:gd name="T11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38">
                      <a:moveTo>
                        <a:pt x="0" y="0"/>
                      </a:moveTo>
                      <a:lnTo>
                        <a:pt x="6" y="24"/>
                      </a:lnTo>
                      <a:lnTo>
                        <a:pt x="12" y="48"/>
                      </a:lnTo>
                      <a:lnTo>
                        <a:pt x="6" y="84"/>
                      </a:lnTo>
                      <a:lnTo>
                        <a:pt x="6" y="114"/>
                      </a:lnTo>
                      <a:lnTo>
                        <a:pt x="6" y="1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1" name="Freeform 183"/>
                <p:cNvSpPr>
                  <a:spLocks/>
                </p:cNvSpPr>
                <p:nvPr/>
              </p:nvSpPr>
              <p:spPr bwMode="auto">
                <a:xfrm>
                  <a:off x="3384" y="2428"/>
                  <a:ext cx="12" cy="138"/>
                </a:xfrm>
                <a:custGeom>
                  <a:avLst/>
                  <a:gdLst>
                    <a:gd name="T0" fmla="*/ 0 w 12"/>
                    <a:gd name="T1" fmla="*/ 0 h 138"/>
                    <a:gd name="T2" fmla="*/ 6 w 12"/>
                    <a:gd name="T3" fmla="*/ 24 h 138"/>
                    <a:gd name="T4" fmla="*/ 12 w 12"/>
                    <a:gd name="T5" fmla="*/ 48 h 138"/>
                    <a:gd name="T6" fmla="*/ 6 w 12"/>
                    <a:gd name="T7" fmla="*/ 84 h 138"/>
                    <a:gd name="T8" fmla="*/ 6 w 12"/>
                    <a:gd name="T9" fmla="*/ 114 h 138"/>
                    <a:gd name="T10" fmla="*/ 6 w 12"/>
                    <a:gd name="T11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38">
                      <a:moveTo>
                        <a:pt x="0" y="0"/>
                      </a:moveTo>
                      <a:lnTo>
                        <a:pt x="6" y="24"/>
                      </a:lnTo>
                      <a:lnTo>
                        <a:pt x="12" y="48"/>
                      </a:lnTo>
                      <a:lnTo>
                        <a:pt x="6" y="84"/>
                      </a:lnTo>
                      <a:lnTo>
                        <a:pt x="6" y="114"/>
                      </a:lnTo>
                      <a:lnTo>
                        <a:pt x="6" y="1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2" name="Freeform 184"/>
                <p:cNvSpPr>
                  <a:spLocks/>
                </p:cNvSpPr>
                <p:nvPr/>
              </p:nvSpPr>
              <p:spPr bwMode="auto">
                <a:xfrm>
                  <a:off x="3300" y="2530"/>
                  <a:ext cx="42" cy="6"/>
                </a:xfrm>
                <a:custGeom>
                  <a:avLst/>
                  <a:gdLst>
                    <a:gd name="T0" fmla="*/ 0 w 42"/>
                    <a:gd name="T1" fmla="*/ 0 h 6"/>
                    <a:gd name="T2" fmla="*/ 18 w 42"/>
                    <a:gd name="T3" fmla="*/ 6 h 6"/>
                    <a:gd name="T4" fmla="*/ 30 w 42"/>
                    <a:gd name="T5" fmla="*/ 6 h 6"/>
                    <a:gd name="T6" fmla="*/ 42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0" y="6"/>
                      </a:lnTo>
                      <a:lnTo>
                        <a:pt x="42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3" name="Freeform 185"/>
                <p:cNvSpPr>
                  <a:spLocks/>
                </p:cNvSpPr>
                <p:nvPr/>
              </p:nvSpPr>
              <p:spPr bwMode="auto">
                <a:xfrm>
                  <a:off x="3300" y="2542"/>
                  <a:ext cx="42" cy="6"/>
                </a:xfrm>
                <a:custGeom>
                  <a:avLst/>
                  <a:gdLst>
                    <a:gd name="T0" fmla="*/ 0 w 42"/>
                    <a:gd name="T1" fmla="*/ 0 h 6"/>
                    <a:gd name="T2" fmla="*/ 18 w 42"/>
                    <a:gd name="T3" fmla="*/ 0 h 6"/>
                    <a:gd name="T4" fmla="*/ 30 w 42"/>
                    <a:gd name="T5" fmla="*/ 6 h 6"/>
                    <a:gd name="T6" fmla="*/ 42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0" y="6"/>
                      </a:lnTo>
                      <a:lnTo>
                        <a:pt x="42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4" name="Freeform 186"/>
                <p:cNvSpPr>
                  <a:spLocks/>
                </p:cNvSpPr>
                <p:nvPr/>
              </p:nvSpPr>
              <p:spPr bwMode="auto">
                <a:xfrm>
                  <a:off x="3306" y="2524"/>
                  <a:ext cx="42" cy="6"/>
                </a:xfrm>
                <a:custGeom>
                  <a:avLst/>
                  <a:gdLst>
                    <a:gd name="T0" fmla="*/ 0 w 42"/>
                    <a:gd name="T1" fmla="*/ 0 h 6"/>
                    <a:gd name="T2" fmla="*/ 18 w 42"/>
                    <a:gd name="T3" fmla="*/ 0 h 6"/>
                    <a:gd name="T4" fmla="*/ 30 w 42"/>
                    <a:gd name="T5" fmla="*/ 6 h 6"/>
                    <a:gd name="T6" fmla="*/ 42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0" y="6"/>
                      </a:lnTo>
                      <a:lnTo>
                        <a:pt x="42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5" name="Freeform 187"/>
                <p:cNvSpPr>
                  <a:spLocks/>
                </p:cNvSpPr>
                <p:nvPr/>
              </p:nvSpPr>
              <p:spPr bwMode="auto">
                <a:xfrm>
                  <a:off x="3318" y="2428"/>
                  <a:ext cx="24" cy="36"/>
                </a:xfrm>
                <a:custGeom>
                  <a:avLst/>
                  <a:gdLst>
                    <a:gd name="T0" fmla="*/ 12 w 24"/>
                    <a:gd name="T1" fmla="*/ 36 h 36"/>
                    <a:gd name="T2" fmla="*/ 18 w 24"/>
                    <a:gd name="T3" fmla="*/ 36 h 36"/>
                    <a:gd name="T4" fmla="*/ 18 w 24"/>
                    <a:gd name="T5" fmla="*/ 30 h 36"/>
                    <a:gd name="T6" fmla="*/ 24 w 24"/>
                    <a:gd name="T7" fmla="*/ 18 h 36"/>
                    <a:gd name="T8" fmla="*/ 24 w 24"/>
                    <a:gd name="T9" fmla="*/ 18 h 36"/>
                    <a:gd name="T10" fmla="*/ 18 w 24"/>
                    <a:gd name="T11" fmla="*/ 6 h 36"/>
                    <a:gd name="T12" fmla="*/ 18 w 24"/>
                    <a:gd name="T13" fmla="*/ 0 h 36"/>
                    <a:gd name="T14" fmla="*/ 12 w 24"/>
                    <a:gd name="T15" fmla="*/ 0 h 36"/>
                    <a:gd name="T16" fmla="*/ 12 w 24"/>
                    <a:gd name="T17" fmla="*/ 0 h 36"/>
                    <a:gd name="T18" fmla="*/ 12 w 24"/>
                    <a:gd name="T19" fmla="*/ 0 h 36"/>
                    <a:gd name="T20" fmla="*/ 6 w 24"/>
                    <a:gd name="T21" fmla="*/ 6 h 36"/>
                    <a:gd name="T22" fmla="*/ 0 w 24"/>
                    <a:gd name="T23" fmla="*/ 18 h 36"/>
                    <a:gd name="T24" fmla="*/ 0 w 24"/>
                    <a:gd name="T25" fmla="*/ 18 h 36"/>
                    <a:gd name="T26" fmla="*/ 6 w 24"/>
                    <a:gd name="T27" fmla="*/ 30 h 36"/>
                    <a:gd name="T28" fmla="*/ 12 w 24"/>
                    <a:gd name="T29" fmla="*/ 36 h 36"/>
                    <a:gd name="T30" fmla="*/ 12 w 24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36">
                      <a:moveTo>
                        <a:pt x="12" y="36"/>
                      </a:moveTo>
                      <a:lnTo>
                        <a:pt x="18" y="36"/>
                      </a:lnTo>
                      <a:lnTo>
                        <a:pt x="18" y="3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6" name="Freeform 188"/>
                <p:cNvSpPr>
                  <a:spLocks/>
                </p:cNvSpPr>
                <p:nvPr/>
              </p:nvSpPr>
              <p:spPr bwMode="auto">
                <a:xfrm>
                  <a:off x="3318" y="2428"/>
                  <a:ext cx="24" cy="36"/>
                </a:xfrm>
                <a:custGeom>
                  <a:avLst/>
                  <a:gdLst>
                    <a:gd name="T0" fmla="*/ 12 w 24"/>
                    <a:gd name="T1" fmla="*/ 36 h 36"/>
                    <a:gd name="T2" fmla="*/ 18 w 24"/>
                    <a:gd name="T3" fmla="*/ 36 h 36"/>
                    <a:gd name="T4" fmla="*/ 18 w 24"/>
                    <a:gd name="T5" fmla="*/ 30 h 36"/>
                    <a:gd name="T6" fmla="*/ 24 w 24"/>
                    <a:gd name="T7" fmla="*/ 18 h 36"/>
                    <a:gd name="T8" fmla="*/ 24 w 24"/>
                    <a:gd name="T9" fmla="*/ 18 h 36"/>
                    <a:gd name="T10" fmla="*/ 18 w 24"/>
                    <a:gd name="T11" fmla="*/ 6 h 36"/>
                    <a:gd name="T12" fmla="*/ 18 w 24"/>
                    <a:gd name="T13" fmla="*/ 0 h 36"/>
                    <a:gd name="T14" fmla="*/ 12 w 24"/>
                    <a:gd name="T15" fmla="*/ 0 h 36"/>
                    <a:gd name="T16" fmla="*/ 12 w 24"/>
                    <a:gd name="T17" fmla="*/ 0 h 36"/>
                    <a:gd name="T18" fmla="*/ 12 w 24"/>
                    <a:gd name="T19" fmla="*/ 0 h 36"/>
                    <a:gd name="T20" fmla="*/ 6 w 24"/>
                    <a:gd name="T21" fmla="*/ 6 h 36"/>
                    <a:gd name="T22" fmla="*/ 0 w 24"/>
                    <a:gd name="T23" fmla="*/ 18 h 36"/>
                    <a:gd name="T24" fmla="*/ 0 w 24"/>
                    <a:gd name="T25" fmla="*/ 18 h 36"/>
                    <a:gd name="T26" fmla="*/ 6 w 24"/>
                    <a:gd name="T27" fmla="*/ 30 h 36"/>
                    <a:gd name="T28" fmla="*/ 12 w 24"/>
                    <a:gd name="T29" fmla="*/ 36 h 36"/>
                    <a:gd name="T30" fmla="*/ 12 w 24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36">
                      <a:moveTo>
                        <a:pt x="12" y="36"/>
                      </a:moveTo>
                      <a:lnTo>
                        <a:pt x="18" y="36"/>
                      </a:lnTo>
                      <a:lnTo>
                        <a:pt x="18" y="3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7" name="Freeform 189"/>
                <p:cNvSpPr>
                  <a:spLocks/>
                </p:cNvSpPr>
                <p:nvPr/>
              </p:nvSpPr>
              <p:spPr bwMode="auto">
                <a:xfrm>
                  <a:off x="3432" y="1700"/>
                  <a:ext cx="252" cy="204"/>
                </a:xfrm>
                <a:custGeom>
                  <a:avLst/>
                  <a:gdLst>
                    <a:gd name="T0" fmla="*/ 204 w 252"/>
                    <a:gd name="T1" fmla="*/ 156 h 204"/>
                    <a:gd name="T2" fmla="*/ 222 w 252"/>
                    <a:gd name="T3" fmla="*/ 132 h 204"/>
                    <a:gd name="T4" fmla="*/ 234 w 252"/>
                    <a:gd name="T5" fmla="*/ 114 h 204"/>
                    <a:gd name="T6" fmla="*/ 240 w 252"/>
                    <a:gd name="T7" fmla="*/ 102 h 204"/>
                    <a:gd name="T8" fmla="*/ 234 w 252"/>
                    <a:gd name="T9" fmla="*/ 102 h 204"/>
                    <a:gd name="T10" fmla="*/ 204 w 252"/>
                    <a:gd name="T11" fmla="*/ 120 h 204"/>
                    <a:gd name="T12" fmla="*/ 234 w 252"/>
                    <a:gd name="T13" fmla="*/ 84 h 204"/>
                    <a:gd name="T14" fmla="*/ 252 w 252"/>
                    <a:gd name="T15" fmla="*/ 54 h 204"/>
                    <a:gd name="T16" fmla="*/ 240 w 252"/>
                    <a:gd name="T17" fmla="*/ 54 h 204"/>
                    <a:gd name="T18" fmla="*/ 198 w 252"/>
                    <a:gd name="T19" fmla="*/ 102 h 204"/>
                    <a:gd name="T20" fmla="*/ 222 w 252"/>
                    <a:gd name="T21" fmla="*/ 66 h 204"/>
                    <a:gd name="T22" fmla="*/ 246 w 252"/>
                    <a:gd name="T23" fmla="*/ 18 h 204"/>
                    <a:gd name="T24" fmla="*/ 246 w 252"/>
                    <a:gd name="T25" fmla="*/ 0 h 204"/>
                    <a:gd name="T26" fmla="*/ 228 w 252"/>
                    <a:gd name="T27" fmla="*/ 18 h 204"/>
                    <a:gd name="T28" fmla="*/ 186 w 252"/>
                    <a:gd name="T29" fmla="*/ 78 h 204"/>
                    <a:gd name="T30" fmla="*/ 174 w 252"/>
                    <a:gd name="T31" fmla="*/ 84 h 204"/>
                    <a:gd name="T32" fmla="*/ 198 w 252"/>
                    <a:gd name="T33" fmla="*/ 42 h 204"/>
                    <a:gd name="T34" fmla="*/ 204 w 252"/>
                    <a:gd name="T35" fmla="*/ 18 h 204"/>
                    <a:gd name="T36" fmla="*/ 198 w 252"/>
                    <a:gd name="T37" fmla="*/ 18 h 204"/>
                    <a:gd name="T38" fmla="*/ 180 w 252"/>
                    <a:gd name="T39" fmla="*/ 36 h 204"/>
                    <a:gd name="T40" fmla="*/ 156 w 252"/>
                    <a:gd name="T41" fmla="*/ 66 h 204"/>
                    <a:gd name="T42" fmla="*/ 168 w 252"/>
                    <a:gd name="T43" fmla="*/ 30 h 204"/>
                    <a:gd name="T44" fmla="*/ 168 w 252"/>
                    <a:gd name="T45" fmla="*/ 12 h 204"/>
                    <a:gd name="T46" fmla="*/ 144 w 252"/>
                    <a:gd name="T47" fmla="*/ 42 h 204"/>
                    <a:gd name="T48" fmla="*/ 138 w 252"/>
                    <a:gd name="T49" fmla="*/ 42 h 204"/>
                    <a:gd name="T50" fmla="*/ 132 w 252"/>
                    <a:gd name="T51" fmla="*/ 12 h 204"/>
                    <a:gd name="T52" fmla="*/ 120 w 252"/>
                    <a:gd name="T53" fmla="*/ 18 h 204"/>
                    <a:gd name="T54" fmla="*/ 114 w 252"/>
                    <a:gd name="T55" fmla="*/ 54 h 204"/>
                    <a:gd name="T56" fmla="*/ 102 w 252"/>
                    <a:gd name="T57" fmla="*/ 48 h 204"/>
                    <a:gd name="T58" fmla="*/ 78 w 252"/>
                    <a:gd name="T59" fmla="*/ 48 h 204"/>
                    <a:gd name="T60" fmla="*/ 78 w 252"/>
                    <a:gd name="T61" fmla="*/ 90 h 204"/>
                    <a:gd name="T62" fmla="*/ 90 w 252"/>
                    <a:gd name="T63" fmla="*/ 114 h 204"/>
                    <a:gd name="T64" fmla="*/ 66 w 252"/>
                    <a:gd name="T65" fmla="*/ 72 h 204"/>
                    <a:gd name="T66" fmla="*/ 54 w 252"/>
                    <a:gd name="T67" fmla="*/ 72 h 204"/>
                    <a:gd name="T68" fmla="*/ 54 w 252"/>
                    <a:gd name="T69" fmla="*/ 90 h 204"/>
                    <a:gd name="T70" fmla="*/ 48 w 252"/>
                    <a:gd name="T71" fmla="*/ 90 h 204"/>
                    <a:gd name="T72" fmla="*/ 18 w 252"/>
                    <a:gd name="T73" fmla="*/ 72 h 204"/>
                    <a:gd name="T74" fmla="*/ 18 w 252"/>
                    <a:gd name="T75" fmla="*/ 96 h 204"/>
                    <a:gd name="T76" fmla="*/ 18 w 252"/>
                    <a:gd name="T77" fmla="*/ 108 h 204"/>
                    <a:gd name="T78" fmla="*/ 6 w 252"/>
                    <a:gd name="T79" fmla="*/ 114 h 204"/>
                    <a:gd name="T80" fmla="*/ 30 w 252"/>
                    <a:gd name="T81" fmla="*/ 150 h 204"/>
                    <a:gd name="T82" fmla="*/ 6 w 252"/>
                    <a:gd name="T83" fmla="*/ 138 h 204"/>
                    <a:gd name="T84" fmla="*/ 0 w 252"/>
                    <a:gd name="T85" fmla="*/ 162 h 204"/>
                    <a:gd name="T86" fmla="*/ 36 w 252"/>
                    <a:gd name="T87" fmla="*/ 192 h 204"/>
                    <a:gd name="T88" fmla="*/ 66 w 252"/>
                    <a:gd name="T89" fmla="*/ 198 h 204"/>
                    <a:gd name="T90" fmla="*/ 126 w 252"/>
                    <a:gd name="T91" fmla="*/ 174 h 204"/>
                    <a:gd name="T92" fmla="*/ 186 w 252"/>
                    <a:gd name="T93" fmla="*/ 17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2" h="204">
                      <a:moveTo>
                        <a:pt x="186" y="174"/>
                      </a:moveTo>
                      <a:lnTo>
                        <a:pt x="192" y="162"/>
                      </a:lnTo>
                      <a:lnTo>
                        <a:pt x="204" y="156"/>
                      </a:lnTo>
                      <a:lnTo>
                        <a:pt x="210" y="150"/>
                      </a:lnTo>
                      <a:lnTo>
                        <a:pt x="216" y="138"/>
                      </a:lnTo>
                      <a:lnTo>
                        <a:pt x="222" y="132"/>
                      </a:lnTo>
                      <a:lnTo>
                        <a:pt x="228" y="120"/>
                      </a:lnTo>
                      <a:lnTo>
                        <a:pt x="234" y="114"/>
                      </a:lnTo>
                      <a:lnTo>
                        <a:pt x="234" y="114"/>
                      </a:lnTo>
                      <a:lnTo>
                        <a:pt x="240" y="108"/>
                      </a:lnTo>
                      <a:lnTo>
                        <a:pt x="240" y="102"/>
                      </a:lnTo>
                      <a:lnTo>
                        <a:pt x="240" y="102"/>
                      </a:lnTo>
                      <a:lnTo>
                        <a:pt x="240" y="96"/>
                      </a:lnTo>
                      <a:lnTo>
                        <a:pt x="234" y="96"/>
                      </a:lnTo>
                      <a:lnTo>
                        <a:pt x="234" y="102"/>
                      </a:lnTo>
                      <a:lnTo>
                        <a:pt x="222" y="102"/>
                      </a:lnTo>
                      <a:lnTo>
                        <a:pt x="216" y="108"/>
                      </a:lnTo>
                      <a:lnTo>
                        <a:pt x="204" y="120"/>
                      </a:lnTo>
                      <a:lnTo>
                        <a:pt x="204" y="120"/>
                      </a:lnTo>
                      <a:lnTo>
                        <a:pt x="222" y="102"/>
                      </a:lnTo>
                      <a:lnTo>
                        <a:pt x="234" y="84"/>
                      </a:lnTo>
                      <a:lnTo>
                        <a:pt x="240" y="72"/>
                      </a:lnTo>
                      <a:lnTo>
                        <a:pt x="246" y="66"/>
                      </a:lnTo>
                      <a:lnTo>
                        <a:pt x="252" y="54"/>
                      </a:lnTo>
                      <a:lnTo>
                        <a:pt x="252" y="54"/>
                      </a:lnTo>
                      <a:lnTo>
                        <a:pt x="246" y="54"/>
                      </a:lnTo>
                      <a:lnTo>
                        <a:pt x="240" y="54"/>
                      </a:lnTo>
                      <a:lnTo>
                        <a:pt x="228" y="66"/>
                      </a:lnTo>
                      <a:lnTo>
                        <a:pt x="210" y="78"/>
                      </a:lnTo>
                      <a:lnTo>
                        <a:pt x="198" y="102"/>
                      </a:lnTo>
                      <a:lnTo>
                        <a:pt x="198" y="102"/>
                      </a:lnTo>
                      <a:lnTo>
                        <a:pt x="210" y="78"/>
                      </a:lnTo>
                      <a:lnTo>
                        <a:pt x="222" y="66"/>
                      </a:lnTo>
                      <a:lnTo>
                        <a:pt x="234" y="48"/>
                      </a:lnTo>
                      <a:lnTo>
                        <a:pt x="240" y="30"/>
                      </a:lnTo>
                      <a:lnTo>
                        <a:pt x="246" y="18"/>
                      </a:lnTo>
                      <a:lnTo>
                        <a:pt x="252" y="12"/>
                      </a:lnTo>
                      <a:lnTo>
                        <a:pt x="252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0" y="6"/>
                      </a:lnTo>
                      <a:lnTo>
                        <a:pt x="228" y="18"/>
                      </a:lnTo>
                      <a:lnTo>
                        <a:pt x="216" y="30"/>
                      </a:lnTo>
                      <a:lnTo>
                        <a:pt x="204" y="54"/>
                      </a:lnTo>
                      <a:lnTo>
                        <a:pt x="186" y="78"/>
                      </a:lnTo>
                      <a:lnTo>
                        <a:pt x="168" y="108"/>
                      </a:lnTo>
                      <a:lnTo>
                        <a:pt x="168" y="108"/>
                      </a:lnTo>
                      <a:lnTo>
                        <a:pt x="174" y="84"/>
                      </a:lnTo>
                      <a:lnTo>
                        <a:pt x="186" y="72"/>
                      </a:lnTo>
                      <a:lnTo>
                        <a:pt x="192" y="54"/>
                      </a:lnTo>
                      <a:lnTo>
                        <a:pt x="198" y="42"/>
                      </a:lnTo>
                      <a:lnTo>
                        <a:pt x="204" y="30"/>
                      </a:lnTo>
                      <a:lnTo>
                        <a:pt x="204" y="24"/>
                      </a:lnTo>
                      <a:lnTo>
                        <a:pt x="204" y="18"/>
                      </a:lnTo>
                      <a:lnTo>
                        <a:pt x="204" y="18"/>
                      </a:lnTo>
                      <a:lnTo>
                        <a:pt x="204" y="18"/>
                      </a:lnTo>
                      <a:lnTo>
                        <a:pt x="198" y="18"/>
                      </a:lnTo>
                      <a:lnTo>
                        <a:pt x="192" y="24"/>
                      </a:lnTo>
                      <a:lnTo>
                        <a:pt x="186" y="30"/>
                      </a:lnTo>
                      <a:lnTo>
                        <a:pt x="180" y="36"/>
                      </a:lnTo>
                      <a:lnTo>
                        <a:pt x="174" y="42"/>
                      </a:lnTo>
                      <a:lnTo>
                        <a:pt x="162" y="54"/>
                      </a:lnTo>
                      <a:lnTo>
                        <a:pt x="156" y="66"/>
                      </a:lnTo>
                      <a:lnTo>
                        <a:pt x="156" y="66"/>
                      </a:lnTo>
                      <a:lnTo>
                        <a:pt x="162" y="48"/>
                      </a:lnTo>
                      <a:lnTo>
                        <a:pt x="168" y="30"/>
                      </a:lnTo>
                      <a:lnTo>
                        <a:pt x="174" y="24"/>
                      </a:lnTo>
                      <a:lnTo>
                        <a:pt x="168" y="12"/>
                      </a:lnTo>
                      <a:lnTo>
                        <a:pt x="168" y="12"/>
                      </a:lnTo>
                      <a:lnTo>
                        <a:pt x="162" y="18"/>
                      </a:lnTo>
                      <a:lnTo>
                        <a:pt x="150" y="24"/>
                      </a:lnTo>
                      <a:lnTo>
                        <a:pt x="144" y="42"/>
                      </a:lnTo>
                      <a:lnTo>
                        <a:pt x="138" y="60"/>
                      </a:lnTo>
                      <a:lnTo>
                        <a:pt x="138" y="60"/>
                      </a:lnTo>
                      <a:lnTo>
                        <a:pt x="138" y="42"/>
                      </a:lnTo>
                      <a:lnTo>
                        <a:pt x="138" y="24"/>
                      </a:lnTo>
                      <a:lnTo>
                        <a:pt x="138" y="18"/>
                      </a:lnTo>
                      <a:lnTo>
                        <a:pt x="132" y="12"/>
                      </a:lnTo>
                      <a:lnTo>
                        <a:pt x="132" y="12"/>
                      </a:lnTo>
                      <a:lnTo>
                        <a:pt x="126" y="12"/>
                      </a:lnTo>
                      <a:lnTo>
                        <a:pt x="120" y="18"/>
                      </a:lnTo>
                      <a:lnTo>
                        <a:pt x="120" y="30"/>
                      </a:lnTo>
                      <a:lnTo>
                        <a:pt x="114" y="42"/>
                      </a:lnTo>
                      <a:lnTo>
                        <a:pt x="114" y="54"/>
                      </a:lnTo>
                      <a:lnTo>
                        <a:pt x="120" y="66"/>
                      </a:lnTo>
                      <a:lnTo>
                        <a:pt x="120" y="66"/>
                      </a:lnTo>
                      <a:lnTo>
                        <a:pt x="102" y="48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78" y="48"/>
                      </a:lnTo>
                      <a:lnTo>
                        <a:pt x="78" y="60"/>
                      </a:lnTo>
                      <a:lnTo>
                        <a:pt x="78" y="72"/>
                      </a:lnTo>
                      <a:lnTo>
                        <a:pt x="78" y="90"/>
                      </a:lnTo>
                      <a:lnTo>
                        <a:pt x="84" y="102"/>
                      </a:lnTo>
                      <a:lnTo>
                        <a:pt x="90" y="114"/>
                      </a:lnTo>
                      <a:lnTo>
                        <a:pt x="90" y="114"/>
                      </a:lnTo>
                      <a:lnTo>
                        <a:pt x="84" y="96"/>
                      </a:lnTo>
                      <a:lnTo>
                        <a:pt x="72" y="84"/>
                      </a:lnTo>
                      <a:lnTo>
                        <a:pt x="66" y="72"/>
                      </a:lnTo>
                      <a:lnTo>
                        <a:pt x="60" y="66"/>
                      </a:lnTo>
                      <a:lnTo>
                        <a:pt x="54" y="66"/>
                      </a:lnTo>
                      <a:lnTo>
                        <a:pt x="54" y="72"/>
                      </a:lnTo>
                      <a:lnTo>
                        <a:pt x="48" y="72"/>
                      </a:lnTo>
                      <a:lnTo>
                        <a:pt x="48" y="78"/>
                      </a:lnTo>
                      <a:lnTo>
                        <a:pt x="54" y="90"/>
                      </a:lnTo>
                      <a:lnTo>
                        <a:pt x="54" y="102"/>
                      </a:lnTo>
                      <a:lnTo>
                        <a:pt x="54" y="102"/>
                      </a:lnTo>
                      <a:lnTo>
                        <a:pt x="48" y="90"/>
                      </a:lnTo>
                      <a:lnTo>
                        <a:pt x="36" y="78"/>
                      </a:lnTo>
                      <a:lnTo>
                        <a:pt x="30" y="72"/>
                      </a:lnTo>
                      <a:lnTo>
                        <a:pt x="18" y="72"/>
                      </a:lnTo>
                      <a:lnTo>
                        <a:pt x="12" y="72"/>
                      </a:lnTo>
                      <a:lnTo>
                        <a:pt x="12" y="84"/>
                      </a:lnTo>
                      <a:lnTo>
                        <a:pt x="18" y="96"/>
                      </a:lnTo>
                      <a:lnTo>
                        <a:pt x="36" y="114"/>
                      </a:lnTo>
                      <a:lnTo>
                        <a:pt x="36" y="114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08"/>
                      </a:lnTo>
                      <a:lnTo>
                        <a:pt x="6" y="114"/>
                      </a:lnTo>
                      <a:lnTo>
                        <a:pt x="6" y="120"/>
                      </a:lnTo>
                      <a:lnTo>
                        <a:pt x="18" y="132"/>
                      </a:lnTo>
                      <a:lnTo>
                        <a:pt x="30" y="150"/>
                      </a:lnTo>
                      <a:lnTo>
                        <a:pt x="30" y="150"/>
                      </a:lnTo>
                      <a:lnTo>
                        <a:pt x="18" y="144"/>
                      </a:lnTo>
                      <a:lnTo>
                        <a:pt x="6" y="138"/>
                      </a:lnTo>
                      <a:lnTo>
                        <a:pt x="0" y="144"/>
                      </a:lnTo>
                      <a:lnTo>
                        <a:pt x="0" y="150"/>
                      </a:lnTo>
                      <a:lnTo>
                        <a:pt x="0" y="162"/>
                      </a:lnTo>
                      <a:lnTo>
                        <a:pt x="6" y="168"/>
                      </a:lnTo>
                      <a:lnTo>
                        <a:pt x="18" y="180"/>
                      </a:lnTo>
                      <a:lnTo>
                        <a:pt x="36" y="192"/>
                      </a:lnTo>
                      <a:lnTo>
                        <a:pt x="54" y="204"/>
                      </a:lnTo>
                      <a:lnTo>
                        <a:pt x="54" y="204"/>
                      </a:lnTo>
                      <a:lnTo>
                        <a:pt x="66" y="198"/>
                      </a:lnTo>
                      <a:lnTo>
                        <a:pt x="84" y="192"/>
                      </a:lnTo>
                      <a:lnTo>
                        <a:pt x="102" y="180"/>
                      </a:lnTo>
                      <a:lnTo>
                        <a:pt x="126" y="174"/>
                      </a:lnTo>
                      <a:lnTo>
                        <a:pt x="144" y="168"/>
                      </a:lnTo>
                      <a:lnTo>
                        <a:pt x="162" y="168"/>
                      </a:lnTo>
                      <a:lnTo>
                        <a:pt x="186" y="17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8" name="Freeform 190"/>
                <p:cNvSpPr>
                  <a:spLocks/>
                </p:cNvSpPr>
                <p:nvPr/>
              </p:nvSpPr>
              <p:spPr bwMode="auto">
                <a:xfrm>
                  <a:off x="3432" y="1700"/>
                  <a:ext cx="252" cy="204"/>
                </a:xfrm>
                <a:custGeom>
                  <a:avLst/>
                  <a:gdLst>
                    <a:gd name="T0" fmla="*/ 204 w 252"/>
                    <a:gd name="T1" fmla="*/ 156 h 204"/>
                    <a:gd name="T2" fmla="*/ 222 w 252"/>
                    <a:gd name="T3" fmla="*/ 132 h 204"/>
                    <a:gd name="T4" fmla="*/ 234 w 252"/>
                    <a:gd name="T5" fmla="*/ 114 h 204"/>
                    <a:gd name="T6" fmla="*/ 240 w 252"/>
                    <a:gd name="T7" fmla="*/ 102 h 204"/>
                    <a:gd name="T8" fmla="*/ 234 w 252"/>
                    <a:gd name="T9" fmla="*/ 102 h 204"/>
                    <a:gd name="T10" fmla="*/ 204 w 252"/>
                    <a:gd name="T11" fmla="*/ 120 h 204"/>
                    <a:gd name="T12" fmla="*/ 234 w 252"/>
                    <a:gd name="T13" fmla="*/ 84 h 204"/>
                    <a:gd name="T14" fmla="*/ 252 w 252"/>
                    <a:gd name="T15" fmla="*/ 54 h 204"/>
                    <a:gd name="T16" fmla="*/ 240 w 252"/>
                    <a:gd name="T17" fmla="*/ 54 h 204"/>
                    <a:gd name="T18" fmla="*/ 198 w 252"/>
                    <a:gd name="T19" fmla="*/ 102 h 204"/>
                    <a:gd name="T20" fmla="*/ 222 w 252"/>
                    <a:gd name="T21" fmla="*/ 66 h 204"/>
                    <a:gd name="T22" fmla="*/ 246 w 252"/>
                    <a:gd name="T23" fmla="*/ 18 h 204"/>
                    <a:gd name="T24" fmla="*/ 246 w 252"/>
                    <a:gd name="T25" fmla="*/ 0 h 204"/>
                    <a:gd name="T26" fmla="*/ 228 w 252"/>
                    <a:gd name="T27" fmla="*/ 18 h 204"/>
                    <a:gd name="T28" fmla="*/ 186 w 252"/>
                    <a:gd name="T29" fmla="*/ 78 h 204"/>
                    <a:gd name="T30" fmla="*/ 174 w 252"/>
                    <a:gd name="T31" fmla="*/ 84 h 204"/>
                    <a:gd name="T32" fmla="*/ 198 w 252"/>
                    <a:gd name="T33" fmla="*/ 42 h 204"/>
                    <a:gd name="T34" fmla="*/ 204 w 252"/>
                    <a:gd name="T35" fmla="*/ 18 h 204"/>
                    <a:gd name="T36" fmla="*/ 198 w 252"/>
                    <a:gd name="T37" fmla="*/ 18 h 204"/>
                    <a:gd name="T38" fmla="*/ 180 w 252"/>
                    <a:gd name="T39" fmla="*/ 36 h 204"/>
                    <a:gd name="T40" fmla="*/ 156 w 252"/>
                    <a:gd name="T41" fmla="*/ 66 h 204"/>
                    <a:gd name="T42" fmla="*/ 168 w 252"/>
                    <a:gd name="T43" fmla="*/ 30 h 204"/>
                    <a:gd name="T44" fmla="*/ 168 w 252"/>
                    <a:gd name="T45" fmla="*/ 12 h 204"/>
                    <a:gd name="T46" fmla="*/ 144 w 252"/>
                    <a:gd name="T47" fmla="*/ 42 h 204"/>
                    <a:gd name="T48" fmla="*/ 138 w 252"/>
                    <a:gd name="T49" fmla="*/ 42 h 204"/>
                    <a:gd name="T50" fmla="*/ 132 w 252"/>
                    <a:gd name="T51" fmla="*/ 12 h 204"/>
                    <a:gd name="T52" fmla="*/ 120 w 252"/>
                    <a:gd name="T53" fmla="*/ 18 h 204"/>
                    <a:gd name="T54" fmla="*/ 114 w 252"/>
                    <a:gd name="T55" fmla="*/ 54 h 204"/>
                    <a:gd name="T56" fmla="*/ 102 w 252"/>
                    <a:gd name="T57" fmla="*/ 48 h 204"/>
                    <a:gd name="T58" fmla="*/ 78 w 252"/>
                    <a:gd name="T59" fmla="*/ 48 h 204"/>
                    <a:gd name="T60" fmla="*/ 78 w 252"/>
                    <a:gd name="T61" fmla="*/ 90 h 204"/>
                    <a:gd name="T62" fmla="*/ 90 w 252"/>
                    <a:gd name="T63" fmla="*/ 114 h 204"/>
                    <a:gd name="T64" fmla="*/ 66 w 252"/>
                    <a:gd name="T65" fmla="*/ 72 h 204"/>
                    <a:gd name="T66" fmla="*/ 54 w 252"/>
                    <a:gd name="T67" fmla="*/ 72 h 204"/>
                    <a:gd name="T68" fmla="*/ 54 w 252"/>
                    <a:gd name="T69" fmla="*/ 90 h 204"/>
                    <a:gd name="T70" fmla="*/ 48 w 252"/>
                    <a:gd name="T71" fmla="*/ 90 h 204"/>
                    <a:gd name="T72" fmla="*/ 18 w 252"/>
                    <a:gd name="T73" fmla="*/ 72 h 204"/>
                    <a:gd name="T74" fmla="*/ 18 w 252"/>
                    <a:gd name="T75" fmla="*/ 96 h 204"/>
                    <a:gd name="T76" fmla="*/ 18 w 252"/>
                    <a:gd name="T77" fmla="*/ 108 h 204"/>
                    <a:gd name="T78" fmla="*/ 6 w 252"/>
                    <a:gd name="T79" fmla="*/ 114 h 204"/>
                    <a:gd name="T80" fmla="*/ 30 w 252"/>
                    <a:gd name="T81" fmla="*/ 150 h 204"/>
                    <a:gd name="T82" fmla="*/ 6 w 252"/>
                    <a:gd name="T83" fmla="*/ 138 h 204"/>
                    <a:gd name="T84" fmla="*/ 0 w 252"/>
                    <a:gd name="T85" fmla="*/ 162 h 204"/>
                    <a:gd name="T86" fmla="*/ 36 w 252"/>
                    <a:gd name="T87" fmla="*/ 192 h 204"/>
                    <a:gd name="T88" fmla="*/ 66 w 252"/>
                    <a:gd name="T89" fmla="*/ 198 h 204"/>
                    <a:gd name="T90" fmla="*/ 126 w 252"/>
                    <a:gd name="T91" fmla="*/ 174 h 204"/>
                    <a:gd name="T92" fmla="*/ 186 w 252"/>
                    <a:gd name="T93" fmla="*/ 17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2" h="204">
                      <a:moveTo>
                        <a:pt x="186" y="174"/>
                      </a:moveTo>
                      <a:lnTo>
                        <a:pt x="192" y="162"/>
                      </a:lnTo>
                      <a:lnTo>
                        <a:pt x="204" y="156"/>
                      </a:lnTo>
                      <a:lnTo>
                        <a:pt x="210" y="150"/>
                      </a:lnTo>
                      <a:lnTo>
                        <a:pt x="216" y="138"/>
                      </a:lnTo>
                      <a:lnTo>
                        <a:pt x="222" y="132"/>
                      </a:lnTo>
                      <a:lnTo>
                        <a:pt x="228" y="120"/>
                      </a:lnTo>
                      <a:lnTo>
                        <a:pt x="234" y="114"/>
                      </a:lnTo>
                      <a:lnTo>
                        <a:pt x="234" y="114"/>
                      </a:lnTo>
                      <a:lnTo>
                        <a:pt x="240" y="108"/>
                      </a:lnTo>
                      <a:lnTo>
                        <a:pt x="240" y="102"/>
                      </a:lnTo>
                      <a:lnTo>
                        <a:pt x="240" y="102"/>
                      </a:lnTo>
                      <a:lnTo>
                        <a:pt x="240" y="96"/>
                      </a:lnTo>
                      <a:lnTo>
                        <a:pt x="234" y="96"/>
                      </a:lnTo>
                      <a:lnTo>
                        <a:pt x="234" y="102"/>
                      </a:lnTo>
                      <a:lnTo>
                        <a:pt x="222" y="102"/>
                      </a:lnTo>
                      <a:lnTo>
                        <a:pt x="216" y="108"/>
                      </a:lnTo>
                      <a:lnTo>
                        <a:pt x="204" y="120"/>
                      </a:lnTo>
                      <a:lnTo>
                        <a:pt x="204" y="120"/>
                      </a:lnTo>
                      <a:lnTo>
                        <a:pt x="222" y="102"/>
                      </a:lnTo>
                      <a:lnTo>
                        <a:pt x="234" y="84"/>
                      </a:lnTo>
                      <a:lnTo>
                        <a:pt x="240" y="72"/>
                      </a:lnTo>
                      <a:lnTo>
                        <a:pt x="246" y="66"/>
                      </a:lnTo>
                      <a:lnTo>
                        <a:pt x="252" y="54"/>
                      </a:lnTo>
                      <a:lnTo>
                        <a:pt x="252" y="54"/>
                      </a:lnTo>
                      <a:lnTo>
                        <a:pt x="246" y="54"/>
                      </a:lnTo>
                      <a:lnTo>
                        <a:pt x="240" y="54"/>
                      </a:lnTo>
                      <a:lnTo>
                        <a:pt x="228" y="66"/>
                      </a:lnTo>
                      <a:lnTo>
                        <a:pt x="210" y="78"/>
                      </a:lnTo>
                      <a:lnTo>
                        <a:pt x="198" y="102"/>
                      </a:lnTo>
                      <a:lnTo>
                        <a:pt x="198" y="102"/>
                      </a:lnTo>
                      <a:lnTo>
                        <a:pt x="210" y="78"/>
                      </a:lnTo>
                      <a:lnTo>
                        <a:pt x="222" y="66"/>
                      </a:lnTo>
                      <a:lnTo>
                        <a:pt x="234" y="48"/>
                      </a:lnTo>
                      <a:lnTo>
                        <a:pt x="240" y="30"/>
                      </a:lnTo>
                      <a:lnTo>
                        <a:pt x="246" y="18"/>
                      </a:lnTo>
                      <a:lnTo>
                        <a:pt x="252" y="12"/>
                      </a:lnTo>
                      <a:lnTo>
                        <a:pt x="252" y="0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40" y="6"/>
                      </a:lnTo>
                      <a:lnTo>
                        <a:pt x="228" y="18"/>
                      </a:lnTo>
                      <a:lnTo>
                        <a:pt x="216" y="30"/>
                      </a:lnTo>
                      <a:lnTo>
                        <a:pt x="204" y="54"/>
                      </a:lnTo>
                      <a:lnTo>
                        <a:pt x="186" y="78"/>
                      </a:lnTo>
                      <a:lnTo>
                        <a:pt x="168" y="108"/>
                      </a:lnTo>
                      <a:lnTo>
                        <a:pt x="168" y="108"/>
                      </a:lnTo>
                      <a:lnTo>
                        <a:pt x="174" y="84"/>
                      </a:lnTo>
                      <a:lnTo>
                        <a:pt x="186" y="72"/>
                      </a:lnTo>
                      <a:lnTo>
                        <a:pt x="192" y="54"/>
                      </a:lnTo>
                      <a:lnTo>
                        <a:pt x="198" y="42"/>
                      </a:lnTo>
                      <a:lnTo>
                        <a:pt x="204" y="30"/>
                      </a:lnTo>
                      <a:lnTo>
                        <a:pt x="204" y="24"/>
                      </a:lnTo>
                      <a:lnTo>
                        <a:pt x="204" y="18"/>
                      </a:lnTo>
                      <a:lnTo>
                        <a:pt x="204" y="18"/>
                      </a:lnTo>
                      <a:lnTo>
                        <a:pt x="204" y="18"/>
                      </a:lnTo>
                      <a:lnTo>
                        <a:pt x="198" y="18"/>
                      </a:lnTo>
                      <a:lnTo>
                        <a:pt x="192" y="24"/>
                      </a:lnTo>
                      <a:lnTo>
                        <a:pt x="186" y="30"/>
                      </a:lnTo>
                      <a:lnTo>
                        <a:pt x="180" y="36"/>
                      </a:lnTo>
                      <a:lnTo>
                        <a:pt x="174" y="42"/>
                      </a:lnTo>
                      <a:lnTo>
                        <a:pt x="162" y="54"/>
                      </a:lnTo>
                      <a:lnTo>
                        <a:pt x="156" y="66"/>
                      </a:lnTo>
                      <a:lnTo>
                        <a:pt x="156" y="66"/>
                      </a:lnTo>
                      <a:lnTo>
                        <a:pt x="162" y="48"/>
                      </a:lnTo>
                      <a:lnTo>
                        <a:pt x="168" y="30"/>
                      </a:lnTo>
                      <a:lnTo>
                        <a:pt x="174" y="24"/>
                      </a:lnTo>
                      <a:lnTo>
                        <a:pt x="168" y="12"/>
                      </a:lnTo>
                      <a:lnTo>
                        <a:pt x="168" y="12"/>
                      </a:lnTo>
                      <a:lnTo>
                        <a:pt x="162" y="18"/>
                      </a:lnTo>
                      <a:lnTo>
                        <a:pt x="150" y="24"/>
                      </a:lnTo>
                      <a:lnTo>
                        <a:pt x="144" y="42"/>
                      </a:lnTo>
                      <a:lnTo>
                        <a:pt x="138" y="60"/>
                      </a:lnTo>
                      <a:lnTo>
                        <a:pt x="138" y="60"/>
                      </a:lnTo>
                      <a:lnTo>
                        <a:pt x="138" y="42"/>
                      </a:lnTo>
                      <a:lnTo>
                        <a:pt x="138" y="24"/>
                      </a:lnTo>
                      <a:lnTo>
                        <a:pt x="138" y="18"/>
                      </a:lnTo>
                      <a:lnTo>
                        <a:pt x="132" y="12"/>
                      </a:lnTo>
                      <a:lnTo>
                        <a:pt x="132" y="12"/>
                      </a:lnTo>
                      <a:lnTo>
                        <a:pt x="126" y="12"/>
                      </a:lnTo>
                      <a:lnTo>
                        <a:pt x="120" y="18"/>
                      </a:lnTo>
                      <a:lnTo>
                        <a:pt x="120" y="30"/>
                      </a:lnTo>
                      <a:lnTo>
                        <a:pt x="114" y="42"/>
                      </a:lnTo>
                      <a:lnTo>
                        <a:pt x="114" y="54"/>
                      </a:lnTo>
                      <a:lnTo>
                        <a:pt x="120" y="66"/>
                      </a:lnTo>
                      <a:lnTo>
                        <a:pt x="120" y="66"/>
                      </a:lnTo>
                      <a:lnTo>
                        <a:pt x="102" y="48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78" y="48"/>
                      </a:lnTo>
                      <a:lnTo>
                        <a:pt x="78" y="60"/>
                      </a:lnTo>
                      <a:lnTo>
                        <a:pt x="78" y="72"/>
                      </a:lnTo>
                      <a:lnTo>
                        <a:pt x="78" y="90"/>
                      </a:lnTo>
                      <a:lnTo>
                        <a:pt x="84" y="102"/>
                      </a:lnTo>
                      <a:lnTo>
                        <a:pt x="90" y="114"/>
                      </a:lnTo>
                      <a:lnTo>
                        <a:pt x="90" y="114"/>
                      </a:lnTo>
                      <a:lnTo>
                        <a:pt x="84" y="96"/>
                      </a:lnTo>
                      <a:lnTo>
                        <a:pt x="72" y="84"/>
                      </a:lnTo>
                      <a:lnTo>
                        <a:pt x="66" y="72"/>
                      </a:lnTo>
                      <a:lnTo>
                        <a:pt x="60" y="66"/>
                      </a:lnTo>
                      <a:lnTo>
                        <a:pt x="54" y="66"/>
                      </a:lnTo>
                      <a:lnTo>
                        <a:pt x="54" y="72"/>
                      </a:lnTo>
                      <a:lnTo>
                        <a:pt x="48" y="72"/>
                      </a:lnTo>
                      <a:lnTo>
                        <a:pt x="48" y="78"/>
                      </a:lnTo>
                      <a:lnTo>
                        <a:pt x="54" y="90"/>
                      </a:lnTo>
                      <a:lnTo>
                        <a:pt x="54" y="102"/>
                      </a:lnTo>
                      <a:lnTo>
                        <a:pt x="54" y="102"/>
                      </a:lnTo>
                      <a:lnTo>
                        <a:pt x="48" y="90"/>
                      </a:lnTo>
                      <a:lnTo>
                        <a:pt x="36" y="78"/>
                      </a:lnTo>
                      <a:lnTo>
                        <a:pt x="30" y="72"/>
                      </a:lnTo>
                      <a:lnTo>
                        <a:pt x="18" y="72"/>
                      </a:lnTo>
                      <a:lnTo>
                        <a:pt x="12" y="72"/>
                      </a:lnTo>
                      <a:lnTo>
                        <a:pt x="12" y="84"/>
                      </a:lnTo>
                      <a:lnTo>
                        <a:pt x="18" y="96"/>
                      </a:lnTo>
                      <a:lnTo>
                        <a:pt x="36" y="114"/>
                      </a:lnTo>
                      <a:lnTo>
                        <a:pt x="36" y="114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08"/>
                      </a:lnTo>
                      <a:lnTo>
                        <a:pt x="6" y="114"/>
                      </a:lnTo>
                      <a:lnTo>
                        <a:pt x="6" y="120"/>
                      </a:lnTo>
                      <a:lnTo>
                        <a:pt x="18" y="132"/>
                      </a:lnTo>
                      <a:lnTo>
                        <a:pt x="30" y="150"/>
                      </a:lnTo>
                      <a:lnTo>
                        <a:pt x="30" y="150"/>
                      </a:lnTo>
                      <a:lnTo>
                        <a:pt x="18" y="144"/>
                      </a:lnTo>
                      <a:lnTo>
                        <a:pt x="6" y="138"/>
                      </a:lnTo>
                      <a:lnTo>
                        <a:pt x="0" y="144"/>
                      </a:lnTo>
                      <a:lnTo>
                        <a:pt x="0" y="150"/>
                      </a:lnTo>
                      <a:lnTo>
                        <a:pt x="0" y="162"/>
                      </a:lnTo>
                      <a:lnTo>
                        <a:pt x="6" y="168"/>
                      </a:lnTo>
                      <a:lnTo>
                        <a:pt x="18" y="180"/>
                      </a:lnTo>
                      <a:lnTo>
                        <a:pt x="36" y="192"/>
                      </a:lnTo>
                      <a:lnTo>
                        <a:pt x="54" y="204"/>
                      </a:lnTo>
                      <a:lnTo>
                        <a:pt x="54" y="204"/>
                      </a:lnTo>
                      <a:lnTo>
                        <a:pt x="66" y="198"/>
                      </a:lnTo>
                      <a:lnTo>
                        <a:pt x="84" y="192"/>
                      </a:lnTo>
                      <a:lnTo>
                        <a:pt x="102" y="180"/>
                      </a:lnTo>
                      <a:lnTo>
                        <a:pt x="126" y="174"/>
                      </a:lnTo>
                      <a:lnTo>
                        <a:pt x="144" y="168"/>
                      </a:lnTo>
                      <a:lnTo>
                        <a:pt x="162" y="168"/>
                      </a:lnTo>
                      <a:lnTo>
                        <a:pt x="186" y="17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29" name="Freeform 191"/>
                <p:cNvSpPr>
                  <a:spLocks/>
                </p:cNvSpPr>
                <p:nvPr/>
              </p:nvSpPr>
              <p:spPr bwMode="auto">
                <a:xfrm>
                  <a:off x="3414" y="1886"/>
                  <a:ext cx="132" cy="379"/>
                </a:xfrm>
                <a:custGeom>
                  <a:avLst/>
                  <a:gdLst>
                    <a:gd name="T0" fmla="*/ 90 w 132"/>
                    <a:gd name="T1" fmla="*/ 367 h 379"/>
                    <a:gd name="T2" fmla="*/ 54 w 132"/>
                    <a:gd name="T3" fmla="*/ 349 h 379"/>
                    <a:gd name="T4" fmla="*/ 42 w 132"/>
                    <a:gd name="T5" fmla="*/ 331 h 379"/>
                    <a:gd name="T6" fmla="*/ 48 w 132"/>
                    <a:gd name="T7" fmla="*/ 325 h 379"/>
                    <a:gd name="T8" fmla="*/ 66 w 132"/>
                    <a:gd name="T9" fmla="*/ 331 h 379"/>
                    <a:gd name="T10" fmla="*/ 42 w 132"/>
                    <a:gd name="T11" fmla="*/ 313 h 379"/>
                    <a:gd name="T12" fmla="*/ 18 w 132"/>
                    <a:gd name="T13" fmla="*/ 301 h 379"/>
                    <a:gd name="T14" fmla="*/ 6 w 132"/>
                    <a:gd name="T15" fmla="*/ 283 h 379"/>
                    <a:gd name="T16" fmla="*/ 0 w 132"/>
                    <a:gd name="T17" fmla="*/ 271 h 379"/>
                    <a:gd name="T18" fmla="*/ 18 w 132"/>
                    <a:gd name="T19" fmla="*/ 271 h 379"/>
                    <a:gd name="T20" fmla="*/ 42 w 132"/>
                    <a:gd name="T21" fmla="*/ 283 h 379"/>
                    <a:gd name="T22" fmla="*/ 18 w 132"/>
                    <a:gd name="T23" fmla="*/ 253 h 379"/>
                    <a:gd name="T24" fmla="*/ 24 w 132"/>
                    <a:gd name="T25" fmla="*/ 247 h 379"/>
                    <a:gd name="T26" fmla="*/ 48 w 132"/>
                    <a:gd name="T27" fmla="*/ 253 h 379"/>
                    <a:gd name="T28" fmla="*/ 72 w 132"/>
                    <a:gd name="T29" fmla="*/ 259 h 379"/>
                    <a:gd name="T30" fmla="*/ 54 w 132"/>
                    <a:gd name="T31" fmla="*/ 247 h 379"/>
                    <a:gd name="T32" fmla="*/ 36 w 132"/>
                    <a:gd name="T33" fmla="*/ 223 h 379"/>
                    <a:gd name="T34" fmla="*/ 42 w 132"/>
                    <a:gd name="T35" fmla="*/ 217 h 379"/>
                    <a:gd name="T36" fmla="*/ 66 w 132"/>
                    <a:gd name="T37" fmla="*/ 229 h 379"/>
                    <a:gd name="T38" fmla="*/ 48 w 132"/>
                    <a:gd name="T39" fmla="*/ 205 h 379"/>
                    <a:gd name="T40" fmla="*/ 30 w 132"/>
                    <a:gd name="T41" fmla="*/ 181 h 379"/>
                    <a:gd name="T42" fmla="*/ 18 w 132"/>
                    <a:gd name="T43" fmla="*/ 157 h 379"/>
                    <a:gd name="T44" fmla="*/ 18 w 132"/>
                    <a:gd name="T45" fmla="*/ 151 h 379"/>
                    <a:gd name="T46" fmla="*/ 42 w 132"/>
                    <a:gd name="T47" fmla="*/ 157 h 379"/>
                    <a:gd name="T48" fmla="*/ 60 w 132"/>
                    <a:gd name="T49" fmla="*/ 169 h 379"/>
                    <a:gd name="T50" fmla="*/ 30 w 132"/>
                    <a:gd name="T51" fmla="*/ 139 h 379"/>
                    <a:gd name="T52" fmla="*/ 30 w 132"/>
                    <a:gd name="T53" fmla="*/ 121 h 379"/>
                    <a:gd name="T54" fmla="*/ 66 w 132"/>
                    <a:gd name="T55" fmla="*/ 139 h 379"/>
                    <a:gd name="T56" fmla="*/ 42 w 132"/>
                    <a:gd name="T57" fmla="*/ 121 h 379"/>
                    <a:gd name="T58" fmla="*/ 18 w 132"/>
                    <a:gd name="T59" fmla="*/ 97 h 379"/>
                    <a:gd name="T60" fmla="*/ 18 w 132"/>
                    <a:gd name="T61" fmla="*/ 85 h 379"/>
                    <a:gd name="T62" fmla="*/ 30 w 132"/>
                    <a:gd name="T63" fmla="*/ 79 h 379"/>
                    <a:gd name="T64" fmla="*/ 60 w 132"/>
                    <a:gd name="T65" fmla="*/ 85 h 379"/>
                    <a:gd name="T66" fmla="*/ 66 w 132"/>
                    <a:gd name="T67" fmla="*/ 91 h 379"/>
                    <a:gd name="T68" fmla="*/ 48 w 132"/>
                    <a:gd name="T69" fmla="*/ 73 h 379"/>
                    <a:gd name="T70" fmla="*/ 30 w 132"/>
                    <a:gd name="T71" fmla="*/ 55 h 379"/>
                    <a:gd name="T72" fmla="*/ 18 w 132"/>
                    <a:gd name="T73" fmla="*/ 43 h 379"/>
                    <a:gd name="T74" fmla="*/ 6 w 132"/>
                    <a:gd name="T75" fmla="*/ 24 h 379"/>
                    <a:gd name="T76" fmla="*/ 12 w 132"/>
                    <a:gd name="T77" fmla="*/ 24 h 379"/>
                    <a:gd name="T78" fmla="*/ 24 w 132"/>
                    <a:gd name="T79" fmla="*/ 24 h 379"/>
                    <a:gd name="T80" fmla="*/ 48 w 132"/>
                    <a:gd name="T81" fmla="*/ 37 h 379"/>
                    <a:gd name="T82" fmla="*/ 36 w 132"/>
                    <a:gd name="T83" fmla="*/ 0 h 379"/>
                    <a:gd name="T84" fmla="*/ 90 w 132"/>
                    <a:gd name="T85" fmla="*/ 24 h 379"/>
                    <a:gd name="T86" fmla="*/ 102 w 132"/>
                    <a:gd name="T87" fmla="*/ 67 h 379"/>
                    <a:gd name="T88" fmla="*/ 120 w 132"/>
                    <a:gd name="T89" fmla="*/ 157 h 379"/>
                    <a:gd name="T90" fmla="*/ 132 w 132"/>
                    <a:gd name="T91" fmla="*/ 259 h 379"/>
                    <a:gd name="T92" fmla="*/ 132 w 132"/>
                    <a:gd name="T93" fmla="*/ 34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2" h="379">
                      <a:moveTo>
                        <a:pt x="114" y="379"/>
                      </a:moveTo>
                      <a:lnTo>
                        <a:pt x="102" y="373"/>
                      </a:lnTo>
                      <a:lnTo>
                        <a:pt x="90" y="367"/>
                      </a:lnTo>
                      <a:lnTo>
                        <a:pt x="78" y="361"/>
                      </a:lnTo>
                      <a:lnTo>
                        <a:pt x="66" y="355"/>
                      </a:lnTo>
                      <a:lnTo>
                        <a:pt x="54" y="349"/>
                      </a:lnTo>
                      <a:lnTo>
                        <a:pt x="48" y="337"/>
                      </a:lnTo>
                      <a:lnTo>
                        <a:pt x="42" y="337"/>
                      </a:lnTo>
                      <a:lnTo>
                        <a:pt x="42" y="331"/>
                      </a:lnTo>
                      <a:lnTo>
                        <a:pt x="42" y="325"/>
                      </a:lnTo>
                      <a:lnTo>
                        <a:pt x="42" y="325"/>
                      </a:lnTo>
                      <a:lnTo>
                        <a:pt x="48" y="325"/>
                      </a:lnTo>
                      <a:lnTo>
                        <a:pt x="54" y="325"/>
                      </a:lnTo>
                      <a:lnTo>
                        <a:pt x="66" y="331"/>
                      </a:lnTo>
                      <a:lnTo>
                        <a:pt x="66" y="331"/>
                      </a:lnTo>
                      <a:lnTo>
                        <a:pt x="60" y="325"/>
                      </a:lnTo>
                      <a:lnTo>
                        <a:pt x="54" y="319"/>
                      </a:lnTo>
                      <a:lnTo>
                        <a:pt x="42" y="313"/>
                      </a:lnTo>
                      <a:lnTo>
                        <a:pt x="36" y="307"/>
                      </a:lnTo>
                      <a:lnTo>
                        <a:pt x="30" y="301"/>
                      </a:lnTo>
                      <a:lnTo>
                        <a:pt x="18" y="301"/>
                      </a:lnTo>
                      <a:lnTo>
                        <a:pt x="12" y="289"/>
                      </a:lnTo>
                      <a:lnTo>
                        <a:pt x="12" y="289"/>
                      </a:lnTo>
                      <a:lnTo>
                        <a:pt x="6" y="283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1"/>
                      </a:lnTo>
                      <a:lnTo>
                        <a:pt x="6" y="271"/>
                      </a:lnTo>
                      <a:lnTo>
                        <a:pt x="12" y="271"/>
                      </a:lnTo>
                      <a:lnTo>
                        <a:pt x="18" y="271"/>
                      </a:lnTo>
                      <a:lnTo>
                        <a:pt x="30" y="277"/>
                      </a:lnTo>
                      <a:lnTo>
                        <a:pt x="42" y="283"/>
                      </a:lnTo>
                      <a:lnTo>
                        <a:pt x="42" y="283"/>
                      </a:lnTo>
                      <a:lnTo>
                        <a:pt x="30" y="271"/>
                      </a:lnTo>
                      <a:lnTo>
                        <a:pt x="24" y="259"/>
                      </a:lnTo>
                      <a:lnTo>
                        <a:pt x="18" y="253"/>
                      </a:lnTo>
                      <a:lnTo>
                        <a:pt x="18" y="253"/>
                      </a:lnTo>
                      <a:lnTo>
                        <a:pt x="18" y="247"/>
                      </a:lnTo>
                      <a:lnTo>
                        <a:pt x="24" y="247"/>
                      </a:lnTo>
                      <a:lnTo>
                        <a:pt x="30" y="247"/>
                      </a:lnTo>
                      <a:lnTo>
                        <a:pt x="36" y="247"/>
                      </a:lnTo>
                      <a:lnTo>
                        <a:pt x="48" y="253"/>
                      </a:lnTo>
                      <a:lnTo>
                        <a:pt x="54" y="253"/>
                      </a:lnTo>
                      <a:lnTo>
                        <a:pt x="60" y="259"/>
                      </a:lnTo>
                      <a:lnTo>
                        <a:pt x="72" y="259"/>
                      </a:lnTo>
                      <a:lnTo>
                        <a:pt x="72" y="259"/>
                      </a:lnTo>
                      <a:lnTo>
                        <a:pt x="60" y="253"/>
                      </a:lnTo>
                      <a:lnTo>
                        <a:pt x="54" y="247"/>
                      </a:lnTo>
                      <a:lnTo>
                        <a:pt x="42" y="235"/>
                      </a:lnTo>
                      <a:lnTo>
                        <a:pt x="42" y="229"/>
                      </a:lnTo>
                      <a:lnTo>
                        <a:pt x="36" y="223"/>
                      </a:lnTo>
                      <a:lnTo>
                        <a:pt x="36" y="217"/>
                      </a:lnTo>
                      <a:lnTo>
                        <a:pt x="42" y="217"/>
                      </a:lnTo>
                      <a:lnTo>
                        <a:pt x="42" y="217"/>
                      </a:lnTo>
                      <a:lnTo>
                        <a:pt x="54" y="223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lnTo>
                        <a:pt x="60" y="223"/>
                      </a:lnTo>
                      <a:lnTo>
                        <a:pt x="54" y="211"/>
                      </a:lnTo>
                      <a:lnTo>
                        <a:pt x="48" y="205"/>
                      </a:lnTo>
                      <a:lnTo>
                        <a:pt x="42" y="199"/>
                      </a:lnTo>
                      <a:lnTo>
                        <a:pt x="30" y="187"/>
                      </a:lnTo>
                      <a:lnTo>
                        <a:pt x="30" y="181"/>
                      </a:lnTo>
                      <a:lnTo>
                        <a:pt x="24" y="169"/>
                      </a:lnTo>
                      <a:lnTo>
                        <a:pt x="18" y="163"/>
                      </a:lnTo>
                      <a:lnTo>
                        <a:pt x="18" y="157"/>
                      </a:lnTo>
                      <a:lnTo>
                        <a:pt x="18" y="151"/>
                      </a:lnTo>
                      <a:lnTo>
                        <a:pt x="18" y="151"/>
                      </a:lnTo>
                      <a:lnTo>
                        <a:pt x="18" y="151"/>
                      </a:lnTo>
                      <a:lnTo>
                        <a:pt x="24" y="151"/>
                      </a:lnTo>
                      <a:lnTo>
                        <a:pt x="30" y="151"/>
                      </a:lnTo>
                      <a:lnTo>
                        <a:pt x="42" y="157"/>
                      </a:lnTo>
                      <a:lnTo>
                        <a:pt x="54" y="163"/>
                      </a:lnTo>
                      <a:lnTo>
                        <a:pt x="60" y="169"/>
                      </a:lnTo>
                      <a:lnTo>
                        <a:pt x="60" y="169"/>
                      </a:lnTo>
                      <a:lnTo>
                        <a:pt x="48" y="163"/>
                      </a:lnTo>
                      <a:lnTo>
                        <a:pt x="36" y="151"/>
                      </a:lnTo>
                      <a:lnTo>
                        <a:pt x="30" y="139"/>
                      </a:lnTo>
                      <a:lnTo>
                        <a:pt x="30" y="133"/>
                      </a:lnTo>
                      <a:lnTo>
                        <a:pt x="30" y="127"/>
                      </a:lnTo>
                      <a:lnTo>
                        <a:pt x="30" y="121"/>
                      </a:lnTo>
                      <a:lnTo>
                        <a:pt x="42" y="121"/>
                      </a:lnTo>
                      <a:lnTo>
                        <a:pt x="54" y="127"/>
                      </a:lnTo>
                      <a:lnTo>
                        <a:pt x="66" y="139"/>
                      </a:lnTo>
                      <a:lnTo>
                        <a:pt x="66" y="139"/>
                      </a:lnTo>
                      <a:lnTo>
                        <a:pt x="54" y="127"/>
                      </a:lnTo>
                      <a:lnTo>
                        <a:pt x="42" y="121"/>
                      </a:lnTo>
                      <a:lnTo>
                        <a:pt x="30" y="115"/>
                      </a:lnTo>
                      <a:lnTo>
                        <a:pt x="24" y="103"/>
                      </a:lnTo>
                      <a:lnTo>
                        <a:pt x="18" y="97"/>
                      </a:lnTo>
                      <a:lnTo>
                        <a:pt x="18" y="91"/>
                      </a:lnTo>
                      <a:lnTo>
                        <a:pt x="18" y="85"/>
                      </a:lnTo>
                      <a:lnTo>
                        <a:pt x="18" y="85"/>
                      </a:lnTo>
                      <a:lnTo>
                        <a:pt x="24" y="79"/>
                      </a:lnTo>
                      <a:lnTo>
                        <a:pt x="30" y="79"/>
                      </a:lnTo>
                      <a:lnTo>
                        <a:pt x="30" y="79"/>
                      </a:lnTo>
                      <a:lnTo>
                        <a:pt x="42" y="79"/>
                      </a:lnTo>
                      <a:lnTo>
                        <a:pt x="48" y="85"/>
                      </a:lnTo>
                      <a:lnTo>
                        <a:pt x="60" y="85"/>
                      </a:lnTo>
                      <a:lnTo>
                        <a:pt x="72" y="91"/>
                      </a:lnTo>
                      <a:lnTo>
                        <a:pt x="72" y="91"/>
                      </a:lnTo>
                      <a:lnTo>
                        <a:pt x="66" y="91"/>
                      </a:lnTo>
                      <a:lnTo>
                        <a:pt x="60" y="85"/>
                      </a:lnTo>
                      <a:lnTo>
                        <a:pt x="54" y="79"/>
                      </a:lnTo>
                      <a:lnTo>
                        <a:pt x="48" y="73"/>
                      </a:lnTo>
                      <a:lnTo>
                        <a:pt x="42" y="67"/>
                      </a:lnTo>
                      <a:lnTo>
                        <a:pt x="36" y="61"/>
                      </a:lnTo>
                      <a:lnTo>
                        <a:pt x="30" y="55"/>
                      </a:lnTo>
                      <a:lnTo>
                        <a:pt x="24" y="49"/>
                      </a:lnTo>
                      <a:lnTo>
                        <a:pt x="18" y="43"/>
                      </a:lnTo>
                      <a:lnTo>
                        <a:pt x="18" y="43"/>
                      </a:lnTo>
                      <a:lnTo>
                        <a:pt x="12" y="37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24" y="24"/>
                      </a:lnTo>
                      <a:lnTo>
                        <a:pt x="36" y="30"/>
                      </a:lnTo>
                      <a:lnTo>
                        <a:pt x="48" y="37"/>
                      </a:lnTo>
                      <a:lnTo>
                        <a:pt x="48" y="37"/>
                      </a:lnTo>
                      <a:lnTo>
                        <a:pt x="30" y="24"/>
                      </a:lnTo>
                      <a:lnTo>
                        <a:pt x="30" y="6"/>
                      </a:lnTo>
                      <a:lnTo>
                        <a:pt x="36" y="0"/>
                      </a:lnTo>
                      <a:lnTo>
                        <a:pt x="60" y="6"/>
                      </a:lnTo>
                      <a:lnTo>
                        <a:pt x="90" y="24"/>
                      </a:lnTo>
                      <a:lnTo>
                        <a:pt x="90" y="24"/>
                      </a:lnTo>
                      <a:lnTo>
                        <a:pt x="96" y="30"/>
                      </a:lnTo>
                      <a:lnTo>
                        <a:pt x="102" y="43"/>
                      </a:lnTo>
                      <a:lnTo>
                        <a:pt x="102" y="67"/>
                      </a:lnTo>
                      <a:lnTo>
                        <a:pt x="108" y="97"/>
                      </a:lnTo>
                      <a:lnTo>
                        <a:pt x="114" y="127"/>
                      </a:lnTo>
                      <a:lnTo>
                        <a:pt x="120" y="157"/>
                      </a:lnTo>
                      <a:lnTo>
                        <a:pt x="126" y="193"/>
                      </a:lnTo>
                      <a:lnTo>
                        <a:pt x="132" y="229"/>
                      </a:lnTo>
                      <a:lnTo>
                        <a:pt x="132" y="259"/>
                      </a:lnTo>
                      <a:lnTo>
                        <a:pt x="132" y="295"/>
                      </a:lnTo>
                      <a:lnTo>
                        <a:pt x="132" y="325"/>
                      </a:lnTo>
                      <a:lnTo>
                        <a:pt x="132" y="349"/>
                      </a:lnTo>
                      <a:lnTo>
                        <a:pt x="126" y="367"/>
                      </a:lnTo>
                      <a:lnTo>
                        <a:pt x="114" y="379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0" name="Freeform 192"/>
                <p:cNvSpPr>
                  <a:spLocks/>
                </p:cNvSpPr>
                <p:nvPr/>
              </p:nvSpPr>
              <p:spPr bwMode="auto">
                <a:xfrm>
                  <a:off x="3414" y="1886"/>
                  <a:ext cx="132" cy="379"/>
                </a:xfrm>
                <a:custGeom>
                  <a:avLst/>
                  <a:gdLst>
                    <a:gd name="T0" fmla="*/ 90 w 132"/>
                    <a:gd name="T1" fmla="*/ 367 h 379"/>
                    <a:gd name="T2" fmla="*/ 54 w 132"/>
                    <a:gd name="T3" fmla="*/ 349 h 379"/>
                    <a:gd name="T4" fmla="*/ 42 w 132"/>
                    <a:gd name="T5" fmla="*/ 331 h 379"/>
                    <a:gd name="T6" fmla="*/ 48 w 132"/>
                    <a:gd name="T7" fmla="*/ 325 h 379"/>
                    <a:gd name="T8" fmla="*/ 66 w 132"/>
                    <a:gd name="T9" fmla="*/ 331 h 379"/>
                    <a:gd name="T10" fmla="*/ 42 w 132"/>
                    <a:gd name="T11" fmla="*/ 313 h 379"/>
                    <a:gd name="T12" fmla="*/ 18 w 132"/>
                    <a:gd name="T13" fmla="*/ 301 h 379"/>
                    <a:gd name="T14" fmla="*/ 6 w 132"/>
                    <a:gd name="T15" fmla="*/ 283 h 379"/>
                    <a:gd name="T16" fmla="*/ 0 w 132"/>
                    <a:gd name="T17" fmla="*/ 271 h 379"/>
                    <a:gd name="T18" fmla="*/ 18 w 132"/>
                    <a:gd name="T19" fmla="*/ 271 h 379"/>
                    <a:gd name="T20" fmla="*/ 42 w 132"/>
                    <a:gd name="T21" fmla="*/ 283 h 379"/>
                    <a:gd name="T22" fmla="*/ 18 w 132"/>
                    <a:gd name="T23" fmla="*/ 253 h 379"/>
                    <a:gd name="T24" fmla="*/ 24 w 132"/>
                    <a:gd name="T25" fmla="*/ 247 h 379"/>
                    <a:gd name="T26" fmla="*/ 48 w 132"/>
                    <a:gd name="T27" fmla="*/ 253 h 379"/>
                    <a:gd name="T28" fmla="*/ 72 w 132"/>
                    <a:gd name="T29" fmla="*/ 259 h 379"/>
                    <a:gd name="T30" fmla="*/ 54 w 132"/>
                    <a:gd name="T31" fmla="*/ 247 h 379"/>
                    <a:gd name="T32" fmla="*/ 36 w 132"/>
                    <a:gd name="T33" fmla="*/ 223 h 379"/>
                    <a:gd name="T34" fmla="*/ 42 w 132"/>
                    <a:gd name="T35" fmla="*/ 217 h 379"/>
                    <a:gd name="T36" fmla="*/ 66 w 132"/>
                    <a:gd name="T37" fmla="*/ 229 h 379"/>
                    <a:gd name="T38" fmla="*/ 48 w 132"/>
                    <a:gd name="T39" fmla="*/ 205 h 379"/>
                    <a:gd name="T40" fmla="*/ 30 w 132"/>
                    <a:gd name="T41" fmla="*/ 181 h 379"/>
                    <a:gd name="T42" fmla="*/ 18 w 132"/>
                    <a:gd name="T43" fmla="*/ 157 h 379"/>
                    <a:gd name="T44" fmla="*/ 18 w 132"/>
                    <a:gd name="T45" fmla="*/ 151 h 379"/>
                    <a:gd name="T46" fmla="*/ 42 w 132"/>
                    <a:gd name="T47" fmla="*/ 157 h 379"/>
                    <a:gd name="T48" fmla="*/ 60 w 132"/>
                    <a:gd name="T49" fmla="*/ 169 h 379"/>
                    <a:gd name="T50" fmla="*/ 30 w 132"/>
                    <a:gd name="T51" fmla="*/ 139 h 379"/>
                    <a:gd name="T52" fmla="*/ 30 w 132"/>
                    <a:gd name="T53" fmla="*/ 121 h 379"/>
                    <a:gd name="T54" fmla="*/ 66 w 132"/>
                    <a:gd name="T55" fmla="*/ 139 h 379"/>
                    <a:gd name="T56" fmla="*/ 42 w 132"/>
                    <a:gd name="T57" fmla="*/ 121 h 379"/>
                    <a:gd name="T58" fmla="*/ 18 w 132"/>
                    <a:gd name="T59" fmla="*/ 97 h 379"/>
                    <a:gd name="T60" fmla="*/ 18 w 132"/>
                    <a:gd name="T61" fmla="*/ 85 h 379"/>
                    <a:gd name="T62" fmla="*/ 30 w 132"/>
                    <a:gd name="T63" fmla="*/ 79 h 379"/>
                    <a:gd name="T64" fmla="*/ 60 w 132"/>
                    <a:gd name="T65" fmla="*/ 85 h 379"/>
                    <a:gd name="T66" fmla="*/ 66 w 132"/>
                    <a:gd name="T67" fmla="*/ 91 h 379"/>
                    <a:gd name="T68" fmla="*/ 48 w 132"/>
                    <a:gd name="T69" fmla="*/ 73 h 379"/>
                    <a:gd name="T70" fmla="*/ 30 w 132"/>
                    <a:gd name="T71" fmla="*/ 55 h 379"/>
                    <a:gd name="T72" fmla="*/ 18 w 132"/>
                    <a:gd name="T73" fmla="*/ 43 h 379"/>
                    <a:gd name="T74" fmla="*/ 6 w 132"/>
                    <a:gd name="T75" fmla="*/ 24 h 379"/>
                    <a:gd name="T76" fmla="*/ 12 w 132"/>
                    <a:gd name="T77" fmla="*/ 24 h 379"/>
                    <a:gd name="T78" fmla="*/ 24 w 132"/>
                    <a:gd name="T79" fmla="*/ 24 h 379"/>
                    <a:gd name="T80" fmla="*/ 48 w 132"/>
                    <a:gd name="T81" fmla="*/ 37 h 379"/>
                    <a:gd name="T82" fmla="*/ 36 w 132"/>
                    <a:gd name="T83" fmla="*/ 0 h 379"/>
                    <a:gd name="T84" fmla="*/ 90 w 132"/>
                    <a:gd name="T85" fmla="*/ 24 h 379"/>
                    <a:gd name="T86" fmla="*/ 102 w 132"/>
                    <a:gd name="T87" fmla="*/ 67 h 379"/>
                    <a:gd name="T88" fmla="*/ 120 w 132"/>
                    <a:gd name="T89" fmla="*/ 157 h 379"/>
                    <a:gd name="T90" fmla="*/ 132 w 132"/>
                    <a:gd name="T91" fmla="*/ 259 h 379"/>
                    <a:gd name="T92" fmla="*/ 132 w 132"/>
                    <a:gd name="T93" fmla="*/ 34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2" h="379">
                      <a:moveTo>
                        <a:pt x="114" y="379"/>
                      </a:moveTo>
                      <a:lnTo>
                        <a:pt x="102" y="373"/>
                      </a:lnTo>
                      <a:lnTo>
                        <a:pt x="90" y="367"/>
                      </a:lnTo>
                      <a:lnTo>
                        <a:pt x="78" y="361"/>
                      </a:lnTo>
                      <a:lnTo>
                        <a:pt x="66" y="355"/>
                      </a:lnTo>
                      <a:lnTo>
                        <a:pt x="54" y="349"/>
                      </a:lnTo>
                      <a:lnTo>
                        <a:pt x="48" y="337"/>
                      </a:lnTo>
                      <a:lnTo>
                        <a:pt x="42" y="337"/>
                      </a:lnTo>
                      <a:lnTo>
                        <a:pt x="42" y="331"/>
                      </a:lnTo>
                      <a:lnTo>
                        <a:pt x="42" y="325"/>
                      </a:lnTo>
                      <a:lnTo>
                        <a:pt x="42" y="325"/>
                      </a:lnTo>
                      <a:lnTo>
                        <a:pt x="48" y="325"/>
                      </a:lnTo>
                      <a:lnTo>
                        <a:pt x="54" y="325"/>
                      </a:lnTo>
                      <a:lnTo>
                        <a:pt x="66" y="331"/>
                      </a:lnTo>
                      <a:lnTo>
                        <a:pt x="66" y="331"/>
                      </a:lnTo>
                      <a:lnTo>
                        <a:pt x="60" y="325"/>
                      </a:lnTo>
                      <a:lnTo>
                        <a:pt x="54" y="319"/>
                      </a:lnTo>
                      <a:lnTo>
                        <a:pt x="42" y="313"/>
                      </a:lnTo>
                      <a:lnTo>
                        <a:pt x="36" y="307"/>
                      </a:lnTo>
                      <a:lnTo>
                        <a:pt x="30" y="301"/>
                      </a:lnTo>
                      <a:lnTo>
                        <a:pt x="18" y="301"/>
                      </a:lnTo>
                      <a:lnTo>
                        <a:pt x="12" y="289"/>
                      </a:lnTo>
                      <a:lnTo>
                        <a:pt x="12" y="289"/>
                      </a:lnTo>
                      <a:lnTo>
                        <a:pt x="6" y="283"/>
                      </a:lnTo>
                      <a:lnTo>
                        <a:pt x="0" y="277"/>
                      </a:lnTo>
                      <a:lnTo>
                        <a:pt x="0" y="277"/>
                      </a:lnTo>
                      <a:lnTo>
                        <a:pt x="0" y="271"/>
                      </a:lnTo>
                      <a:lnTo>
                        <a:pt x="6" y="271"/>
                      </a:lnTo>
                      <a:lnTo>
                        <a:pt x="12" y="271"/>
                      </a:lnTo>
                      <a:lnTo>
                        <a:pt x="18" y="271"/>
                      </a:lnTo>
                      <a:lnTo>
                        <a:pt x="30" y="277"/>
                      </a:lnTo>
                      <a:lnTo>
                        <a:pt x="42" y="283"/>
                      </a:lnTo>
                      <a:lnTo>
                        <a:pt x="42" y="283"/>
                      </a:lnTo>
                      <a:lnTo>
                        <a:pt x="30" y="271"/>
                      </a:lnTo>
                      <a:lnTo>
                        <a:pt x="24" y="259"/>
                      </a:lnTo>
                      <a:lnTo>
                        <a:pt x="18" y="253"/>
                      </a:lnTo>
                      <a:lnTo>
                        <a:pt x="18" y="253"/>
                      </a:lnTo>
                      <a:lnTo>
                        <a:pt x="18" y="247"/>
                      </a:lnTo>
                      <a:lnTo>
                        <a:pt x="24" y="247"/>
                      </a:lnTo>
                      <a:lnTo>
                        <a:pt x="30" y="247"/>
                      </a:lnTo>
                      <a:lnTo>
                        <a:pt x="36" y="247"/>
                      </a:lnTo>
                      <a:lnTo>
                        <a:pt x="48" y="253"/>
                      </a:lnTo>
                      <a:lnTo>
                        <a:pt x="54" y="253"/>
                      </a:lnTo>
                      <a:lnTo>
                        <a:pt x="60" y="259"/>
                      </a:lnTo>
                      <a:lnTo>
                        <a:pt x="72" y="259"/>
                      </a:lnTo>
                      <a:lnTo>
                        <a:pt x="72" y="259"/>
                      </a:lnTo>
                      <a:lnTo>
                        <a:pt x="60" y="253"/>
                      </a:lnTo>
                      <a:lnTo>
                        <a:pt x="54" y="247"/>
                      </a:lnTo>
                      <a:lnTo>
                        <a:pt x="42" y="235"/>
                      </a:lnTo>
                      <a:lnTo>
                        <a:pt x="42" y="229"/>
                      </a:lnTo>
                      <a:lnTo>
                        <a:pt x="36" y="223"/>
                      </a:lnTo>
                      <a:lnTo>
                        <a:pt x="36" y="217"/>
                      </a:lnTo>
                      <a:lnTo>
                        <a:pt x="42" y="217"/>
                      </a:lnTo>
                      <a:lnTo>
                        <a:pt x="42" y="217"/>
                      </a:lnTo>
                      <a:lnTo>
                        <a:pt x="54" y="223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lnTo>
                        <a:pt x="60" y="223"/>
                      </a:lnTo>
                      <a:lnTo>
                        <a:pt x="54" y="211"/>
                      </a:lnTo>
                      <a:lnTo>
                        <a:pt x="48" y="205"/>
                      </a:lnTo>
                      <a:lnTo>
                        <a:pt x="42" y="199"/>
                      </a:lnTo>
                      <a:lnTo>
                        <a:pt x="30" y="187"/>
                      </a:lnTo>
                      <a:lnTo>
                        <a:pt x="30" y="181"/>
                      </a:lnTo>
                      <a:lnTo>
                        <a:pt x="24" y="169"/>
                      </a:lnTo>
                      <a:lnTo>
                        <a:pt x="18" y="163"/>
                      </a:lnTo>
                      <a:lnTo>
                        <a:pt x="18" y="157"/>
                      </a:lnTo>
                      <a:lnTo>
                        <a:pt x="18" y="151"/>
                      </a:lnTo>
                      <a:lnTo>
                        <a:pt x="18" y="151"/>
                      </a:lnTo>
                      <a:lnTo>
                        <a:pt x="18" y="151"/>
                      </a:lnTo>
                      <a:lnTo>
                        <a:pt x="24" y="151"/>
                      </a:lnTo>
                      <a:lnTo>
                        <a:pt x="30" y="151"/>
                      </a:lnTo>
                      <a:lnTo>
                        <a:pt x="42" y="157"/>
                      </a:lnTo>
                      <a:lnTo>
                        <a:pt x="54" y="163"/>
                      </a:lnTo>
                      <a:lnTo>
                        <a:pt x="60" y="169"/>
                      </a:lnTo>
                      <a:lnTo>
                        <a:pt x="60" y="169"/>
                      </a:lnTo>
                      <a:lnTo>
                        <a:pt x="48" y="163"/>
                      </a:lnTo>
                      <a:lnTo>
                        <a:pt x="36" y="151"/>
                      </a:lnTo>
                      <a:lnTo>
                        <a:pt x="30" y="139"/>
                      </a:lnTo>
                      <a:lnTo>
                        <a:pt x="30" y="133"/>
                      </a:lnTo>
                      <a:lnTo>
                        <a:pt x="30" y="127"/>
                      </a:lnTo>
                      <a:lnTo>
                        <a:pt x="30" y="121"/>
                      </a:lnTo>
                      <a:lnTo>
                        <a:pt x="42" y="121"/>
                      </a:lnTo>
                      <a:lnTo>
                        <a:pt x="54" y="127"/>
                      </a:lnTo>
                      <a:lnTo>
                        <a:pt x="66" y="139"/>
                      </a:lnTo>
                      <a:lnTo>
                        <a:pt x="66" y="139"/>
                      </a:lnTo>
                      <a:lnTo>
                        <a:pt x="54" y="127"/>
                      </a:lnTo>
                      <a:lnTo>
                        <a:pt x="42" y="121"/>
                      </a:lnTo>
                      <a:lnTo>
                        <a:pt x="30" y="115"/>
                      </a:lnTo>
                      <a:lnTo>
                        <a:pt x="24" y="103"/>
                      </a:lnTo>
                      <a:lnTo>
                        <a:pt x="18" y="97"/>
                      </a:lnTo>
                      <a:lnTo>
                        <a:pt x="18" y="91"/>
                      </a:lnTo>
                      <a:lnTo>
                        <a:pt x="18" y="85"/>
                      </a:lnTo>
                      <a:lnTo>
                        <a:pt x="18" y="85"/>
                      </a:lnTo>
                      <a:lnTo>
                        <a:pt x="24" y="79"/>
                      </a:lnTo>
                      <a:lnTo>
                        <a:pt x="30" y="79"/>
                      </a:lnTo>
                      <a:lnTo>
                        <a:pt x="30" y="79"/>
                      </a:lnTo>
                      <a:lnTo>
                        <a:pt x="42" y="79"/>
                      </a:lnTo>
                      <a:lnTo>
                        <a:pt x="48" y="85"/>
                      </a:lnTo>
                      <a:lnTo>
                        <a:pt x="60" y="85"/>
                      </a:lnTo>
                      <a:lnTo>
                        <a:pt x="72" y="91"/>
                      </a:lnTo>
                      <a:lnTo>
                        <a:pt x="72" y="91"/>
                      </a:lnTo>
                      <a:lnTo>
                        <a:pt x="66" y="91"/>
                      </a:lnTo>
                      <a:lnTo>
                        <a:pt x="60" y="85"/>
                      </a:lnTo>
                      <a:lnTo>
                        <a:pt x="54" y="79"/>
                      </a:lnTo>
                      <a:lnTo>
                        <a:pt x="48" y="73"/>
                      </a:lnTo>
                      <a:lnTo>
                        <a:pt x="42" y="67"/>
                      </a:lnTo>
                      <a:lnTo>
                        <a:pt x="36" y="61"/>
                      </a:lnTo>
                      <a:lnTo>
                        <a:pt x="30" y="55"/>
                      </a:lnTo>
                      <a:lnTo>
                        <a:pt x="24" y="49"/>
                      </a:lnTo>
                      <a:lnTo>
                        <a:pt x="18" y="43"/>
                      </a:lnTo>
                      <a:lnTo>
                        <a:pt x="18" y="43"/>
                      </a:lnTo>
                      <a:lnTo>
                        <a:pt x="12" y="37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24" y="24"/>
                      </a:lnTo>
                      <a:lnTo>
                        <a:pt x="36" y="30"/>
                      </a:lnTo>
                      <a:lnTo>
                        <a:pt x="48" y="37"/>
                      </a:lnTo>
                      <a:lnTo>
                        <a:pt x="48" y="37"/>
                      </a:lnTo>
                      <a:lnTo>
                        <a:pt x="30" y="24"/>
                      </a:lnTo>
                      <a:lnTo>
                        <a:pt x="30" y="6"/>
                      </a:lnTo>
                      <a:lnTo>
                        <a:pt x="36" y="0"/>
                      </a:lnTo>
                      <a:lnTo>
                        <a:pt x="60" y="6"/>
                      </a:lnTo>
                      <a:lnTo>
                        <a:pt x="90" y="24"/>
                      </a:lnTo>
                      <a:lnTo>
                        <a:pt x="90" y="24"/>
                      </a:lnTo>
                      <a:lnTo>
                        <a:pt x="96" y="30"/>
                      </a:lnTo>
                      <a:lnTo>
                        <a:pt x="102" y="43"/>
                      </a:lnTo>
                      <a:lnTo>
                        <a:pt x="102" y="67"/>
                      </a:lnTo>
                      <a:lnTo>
                        <a:pt x="108" y="97"/>
                      </a:lnTo>
                      <a:lnTo>
                        <a:pt x="114" y="127"/>
                      </a:lnTo>
                      <a:lnTo>
                        <a:pt x="120" y="157"/>
                      </a:lnTo>
                      <a:lnTo>
                        <a:pt x="126" y="193"/>
                      </a:lnTo>
                      <a:lnTo>
                        <a:pt x="132" y="229"/>
                      </a:lnTo>
                      <a:lnTo>
                        <a:pt x="132" y="259"/>
                      </a:lnTo>
                      <a:lnTo>
                        <a:pt x="132" y="295"/>
                      </a:lnTo>
                      <a:lnTo>
                        <a:pt x="132" y="325"/>
                      </a:lnTo>
                      <a:lnTo>
                        <a:pt x="132" y="349"/>
                      </a:lnTo>
                      <a:lnTo>
                        <a:pt x="126" y="367"/>
                      </a:lnTo>
                      <a:lnTo>
                        <a:pt x="114" y="3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1" name="Freeform 193"/>
                <p:cNvSpPr>
                  <a:spLocks/>
                </p:cNvSpPr>
                <p:nvPr/>
              </p:nvSpPr>
              <p:spPr bwMode="auto">
                <a:xfrm>
                  <a:off x="3444" y="1802"/>
                  <a:ext cx="210" cy="229"/>
                </a:xfrm>
                <a:custGeom>
                  <a:avLst/>
                  <a:gdLst>
                    <a:gd name="T0" fmla="*/ 114 w 210"/>
                    <a:gd name="T1" fmla="*/ 18 h 229"/>
                    <a:gd name="T2" fmla="*/ 126 w 210"/>
                    <a:gd name="T3" fmla="*/ 0 h 229"/>
                    <a:gd name="T4" fmla="*/ 126 w 210"/>
                    <a:gd name="T5" fmla="*/ 42 h 229"/>
                    <a:gd name="T6" fmla="*/ 132 w 210"/>
                    <a:gd name="T7" fmla="*/ 36 h 229"/>
                    <a:gd name="T8" fmla="*/ 150 w 210"/>
                    <a:gd name="T9" fmla="*/ 24 h 229"/>
                    <a:gd name="T10" fmla="*/ 162 w 210"/>
                    <a:gd name="T11" fmla="*/ 12 h 229"/>
                    <a:gd name="T12" fmla="*/ 174 w 210"/>
                    <a:gd name="T13" fmla="*/ 6 h 229"/>
                    <a:gd name="T14" fmla="*/ 174 w 210"/>
                    <a:gd name="T15" fmla="*/ 12 h 229"/>
                    <a:gd name="T16" fmla="*/ 168 w 210"/>
                    <a:gd name="T17" fmla="*/ 30 h 229"/>
                    <a:gd name="T18" fmla="*/ 144 w 210"/>
                    <a:gd name="T19" fmla="*/ 60 h 229"/>
                    <a:gd name="T20" fmla="*/ 162 w 210"/>
                    <a:gd name="T21" fmla="*/ 48 h 229"/>
                    <a:gd name="T22" fmla="*/ 192 w 210"/>
                    <a:gd name="T23" fmla="*/ 30 h 229"/>
                    <a:gd name="T24" fmla="*/ 204 w 210"/>
                    <a:gd name="T25" fmla="*/ 30 h 229"/>
                    <a:gd name="T26" fmla="*/ 198 w 210"/>
                    <a:gd name="T27" fmla="*/ 36 h 229"/>
                    <a:gd name="T28" fmla="*/ 174 w 210"/>
                    <a:gd name="T29" fmla="*/ 66 h 229"/>
                    <a:gd name="T30" fmla="*/ 162 w 210"/>
                    <a:gd name="T31" fmla="*/ 90 h 229"/>
                    <a:gd name="T32" fmla="*/ 186 w 210"/>
                    <a:gd name="T33" fmla="*/ 72 h 229"/>
                    <a:gd name="T34" fmla="*/ 198 w 210"/>
                    <a:gd name="T35" fmla="*/ 60 h 229"/>
                    <a:gd name="T36" fmla="*/ 204 w 210"/>
                    <a:gd name="T37" fmla="*/ 66 h 229"/>
                    <a:gd name="T38" fmla="*/ 192 w 210"/>
                    <a:gd name="T39" fmla="*/ 90 h 229"/>
                    <a:gd name="T40" fmla="*/ 156 w 210"/>
                    <a:gd name="T41" fmla="*/ 139 h 229"/>
                    <a:gd name="T42" fmla="*/ 174 w 210"/>
                    <a:gd name="T43" fmla="*/ 127 h 229"/>
                    <a:gd name="T44" fmla="*/ 198 w 210"/>
                    <a:gd name="T45" fmla="*/ 114 h 229"/>
                    <a:gd name="T46" fmla="*/ 210 w 210"/>
                    <a:gd name="T47" fmla="*/ 114 h 229"/>
                    <a:gd name="T48" fmla="*/ 210 w 210"/>
                    <a:gd name="T49" fmla="*/ 121 h 229"/>
                    <a:gd name="T50" fmla="*/ 198 w 210"/>
                    <a:gd name="T51" fmla="*/ 139 h 229"/>
                    <a:gd name="T52" fmla="*/ 168 w 210"/>
                    <a:gd name="T53" fmla="*/ 157 h 229"/>
                    <a:gd name="T54" fmla="*/ 150 w 210"/>
                    <a:gd name="T55" fmla="*/ 175 h 229"/>
                    <a:gd name="T56" fmla="*/ 120 w 210"/>
                    <a:gd name="T57" fmla="*/ 229 h 229"/>
                    <a:gd name="T58" fmla="*/ 126 w 210"/>
                    <a:gd name="T59" fmla="*/ 187 h 229"/>
                    <a:gd name="T60" fmla="*/ 108 w 210"/>
                    <a:gd name="T61" fmla="*/ 127 h 229"/>
                    <a:gd name="T62" fmla="*/ 96 w 210"/>
                    <a:gd name="T63" fmla="*/ 139 h 229"/>
                    <a:gd name="T64" fmla="*/ 84 w 210"/>
                    <a:gd name="T65" fmla="*/ 157 h 229"/>
                    <a:gd name="T66" fmla="*/ 84 w 210"/>
                    <a:gd name="T67" fmla="*/ 187 h 229"/>
                    <a:gd name="T68" fmla="*/ 84 w 210"/>
                    <a:gd name="T69" fmla="*/ 205 h 229"/>
                    <a:gd name="T70" fmla="*/ 48 w 210"/>
                    <a:gd name="T71" fmla="*/ 187 h 229"/>
                    <a:gd name="T72" fmla="*/ 30 w 210"/>
                    <a:gd name="T73" fmla="*/ 175 h 229"/>
                    <a:gd name="T74" fmla="*/ 6 w 210"/>
                    <a:gd name="T75" fmla="*/ 163 h 229"/>
                    <a:gd name="T76" fmla="*/ 18 w 210"/>
                    <a:gd name="T77" fmla="*/ 151 h 229"/>
                    <a:gd name="T78" fmla="*/ 36 w 210"/>
                    <a:gd name="T79" fmla="*/ 157 h 229"/>
                    <a:gd name="T80" fmla="*/ 12 w 210"/>
                    <a:gd name="T81" fmla="*/ 139 h 229"/>
                    <a:gd name="T82" fmla="*/ 0 w 210"/>
                    <a:gd name="T83" fmla="*/ 127 h 229"/>
                    <a:gd name="T84" fmla="*/ 12 w 210"/>
                    <a:gd name="T85" fmla="*/ 121 h 229"/>
                    <a:gd name="T86" fmla="*/ 36 w 210"/>
                    <a:gd name="T87" fmla="*/ 121 h 229"/>
                    <a:gd name="T88" fmla="*/ 18 w 210"/>
                    <a:gd name="T89" fmla="*/ 102 h 229"/>
                    <a:gd name="T90" fmla="*/ 36 w 210"/>
                    <a:gd name="T91" fmla="*/ 90 h 229"/>
                    <a:gd name="T92" fmla="*/ 60 w 210"/>
                    <a:gd name="T93" fmla="*/ 90 h 229"/>
                    <a:gd name="T94" fmla="*/ 30 w 210"/>
                    <a:gd name="T95" fmla="*/ 66 h 229"/>
                    <a:gd name="T96" fmla="*/ 24 w 210"/>
                    <a:gd name="T97" fmla="*/ 60 h 229"/>
                    <a:gd name="T98" fmla="*/ 36 w 210"/>
                    <a:gd name="T99" fmla="*/ 60 h 229"/>
                    <a:gd name="T100" fmla="*/ 60 w 210"/>
                    <a:gd name="T101" fmla="*/ 66 h 229"/>
                    <a:gd name="T102" fmla="*/ 66 w 210"/>
                    <a:gd name="T103" fmla="*/ 72 h 229"/>
                    <a:gd name="T104" fmla="*/ 54 w 210"/>
                    <a:gd name="T105" fmla="*/ 48 h 229"/>
                    <a:gd name="T106" fmla="*/ 48 w 210"/>
                    <a:gd name="T107" fmla="*/ 36 h 229"/>
                    <a:gd name="T108" fmla="*/ 54 w 210"/>
                    <a:gd name="T109" fmla="*/ 30 h 229"/>
                    <a:gd name="T110" fmla="*/ 60 w 210"/>
                    <a:gd name="T111" fmla="*/ 30 h 229"/>
                    <a:gd name="T112" fmla="*/ 66 w 210"/>
                    <a:gd name="T113" fmla="*/ 36 h 229"/>
                    <a:gd name="T114" fmla="*/ 78 w 210"/>
                    <a:gd name="T115" fmla="*/ 42 h 229"/>
                    <a:gd name="T116" fmla="*/ 84 w 210"/>
                    <a:gd name="T117" fmla="*/ 60 h 229"/>
                    <a:gd name="T118" fmla="*/ 84 w 210"/>
                    <a:gd name="T119" fmla="*/ 24 h 229"/>
                    <a:gd name="T120" fmla="*/ 102 w 210"/>
                    <a:gd name="T12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229">
                      <a:moveTo>
                        <a:pt x="102" y="36"/>
                      </a:moveTo>
                      <a:lnTo>
                        <a:pt x="114" y="18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2" y="12"/>
                      </a:lnTo>
                      <a:lnTo>
                        <a:pt x="126" y="42"/>
                      </a:lnTo>
                      <a:lnTo>
                        <a:pt x="126" y="42"/>
                      </a:lnTo>
                      <a:lnTo>
                        <a:pt x="132" y="36"/>
                      </a:lnTo>
                      <a:lnTo>
                        <a:pt x="138" y="30"/>
                      </a:lnTo>
                      <a:lnTo>
                        <a:pt x="150" y="24"/>
                      </a:lnTo>
                      <a:lnTo>
                        <a:pt x="156" y="18"/>
                      </a:lnTo>
                      <a:lnTo>
                        <a:pt x="162" y="12"/>
                      </a:lnTo>
                      <a:lnTo>
                        <a:pt x="168" y="12"/>
                      </a:lnTo>
                      <a:lnTo>
                        <a:pt x="174" y="6"/>
                      </a:lnTo>
                      <a:lnTo>
                        <a:pt x="174" y="12"/>
                      </a:lnTo>
                      <a:lnTo>
                        <a:pt x="174" y="12"/>
                      </a:lnTo>
                      <a:lnTo>
                        <a:pt x="174" y="18"/>
                      </a:lnTo>
                      <a:lnTo>
                        <a:pt x="168" y="30"/>
                      </a:lnTo>
                      <a:lnTo>
                        <a:pt x="162" y="42"/>
                      </a:lnTo>
                      <a:lnTo>
                        <a:pt x="144" y="60"/>
                      </a:lnTo>
                      <a:lnTo>
                        <a:pt x="144" y="60"/>
                      </a:lnTo>
                      <a:lnTo>
                        <a:pt x="162" y="48"/>
                      </a:lnTo>
                      <a:lnTo>
                        <a:pt x="174" y="36"/>
                      </a:lnTo>
                      <a:lnTo>
                        <a:pt x="192" y="30"/>
                      </a:lnTo>
                      <a:lnTo>
                        <a:pt x="198" y="24"/>
                      </a:lnTo>
                      <a:lnTo>
                        <a:pt x="204" y="30"/>
                      </a:lnTo>
                      <a:lnTo>
                        <a:pt x="204" y="30"/>
                      </a:lnTo>
                      <a:lnTo>
                        <a:pt x="198" y="36"/>
                      </a:lnTo>
                      <a:lnTo>
                        <a:pt x="192" y="48"/>
                      </a:lnTo>
                      <a:lnTo>
                        <a:pt x="174" y="66"/>
                      </a:lnTo>
                      <a:lnTo>
                        <a:pt x="162" y="90"/>
                      </a:lnTo>
                      <a:lnTo>
                        <a:pt x="162" y="90"/>
                      </a:lnTo>
                      <a:lnTo>
                        <a:pt x="168" y="78"/>
                      </a:lnTo>
                      <a:lnTo>
                        <a:pt x="186" y="72"/>
                      </a:lnTo>
                      <a:lnTo>
                        <a:pt x="192" y="66"/>
                      </a:lnTo>
                      <a:lnTo>
                        <a:pt x="198" y="60"/>
                      </a:lnTo>
                      <a:lnTo>
                        <a:pt x="204" y="60"/>
                      </a:lnTo>
                      <a:lnTo>
                        <a:pt x="204" y="66"/>
                      </a:lnTo>
                      <a:lnTo>
                        <a:pt x="204" y="78"/>
                      </a:lnTo>
                      <a:lnTo>
                        <a:pt x="192" y="90"/>
                      </a:lnTo>
                      <a:lnTo>
                        <a:pt x="174" y="108"/>
                      </a:lnTo>
                      <a:lnTo>
                        <a:pt x="156" y="139"/>
                      </a:lnTo>
                      <a:lnTo>
                        <a:pt x="156" y="139"/>
                      </a:lnTo>
                      <a:lnTo>
                        <a:pt x="174" y="127"/>
                      </a:lnTo>
                      <a:lnTo>
                        <a:pt x="186" y="114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14"/>
                      </a:lnTo>
                      <a:lnTo>
                        <a:pt x="210" y="114"/>
                      </a:lnTo>
                      <a:lnTo>
                        <a:pt x="210" y="121"/>
                      </a:lnTo>
                      <a:lnTo>
                        <a:pt x="204" y="127"/>
                      </a:lnTo>
                      <a:lnTo>
                        <a:pt x="198" y="139"/>
                      </a:lnTo>
                      <a:lnTo>
                        <a:pt x="186" y="145"/>
                      </a:lnTo>
                      <a:lnTo>
                        <a:pt x="168" y="157"/>
                      </a:lnTo>
                      <a:lnTo>
                        <a:pt x="168" y="157"/>
                      </a:lnTo>
                      <a:lnTo>
                        <a:pt x="150" y="175"/>
                      </a:lnTo>
                      <a:lnTo>
                        <a:pt x="138" y="193"/>
                      </a:lnTo>
                      <a:lnTo>
                        <a:pt x="120" y="229"/>
                      </a:lnTo>
                      <a:lnTo>
                        <a:pt x="120" y="229"/>
                      </a:lnTo>
                      <a:lnTo>
                        <a:pt x="126" y="187"/>
                      </a:lnTo>
                      <a:lnTo>
                        <a:pt x="120" y="145"/>
                      </a:lnTo>
                      <a:lnTo>
                        <a:pt x="108" y="127"/>
                      </a:lnTo>
                      <a:lnTo>
                        <a:pt x="108" y="127"/>
                      </a:lnTo>
                      <a:lnTo>
                        <a:pt x="96" y="139"/>
                      </a:lnTo>
                      <a:lnTo>
                        <a:pt x="90" y="145"/>
                      </a:lnTo>
                      <a:lnTo>
                        <a:pt x="84" y="157"/>
                      </a:lnTo>
                      <a:lnTo>
                        <a:pt x="84" y="175"/>
                      </a:lnTo>
                      <a:lnTo>
                        <a:pt x="84" y="187"/>
                      </a:lnTo>
                      <a:lnTo>
                        <a:pt x="84" y="205"/>
                      </a:lnTo>
                      <a:lnTo>
                        <a:pt x="84" y="205"/>
                      </a:lnTo>
                      <a:lnTo>
                        <a:pt x="66" y="199"/>
                      </a:lnTo>
                      <a:lnTo>
                        <a:pt x="48" y="187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12" y="169"/>
                      </a:lnTo>
                      <a:lnTo>
                        <a:pt x="6" y="163"/>
                      </a:lnTo>
                      <a:lnTo>
                        <a:pt x="6" y="157"/>
                      </a:lnTo>
                      <a:lnTo>
                        <a:pt x="18" y="151"/>
                      </a:lnTo>
                      <a:lnTo>
                        <a:pt x="36" y="157"/>
                      </a:lnTo>
                      <a:lnTo>
                        <a:pt x="36" y="157"/>
                      </a:lnTo>
                      <a:lnTo>
                        <a:pt x="24" y="145"/>
                      </a:lnTo>
                      <a:lnTo>
                        <a:pt x="12" y="139"/>
                      </a:lnTo>
                      <a:lnTo>
                        <a:pt x="6" y="133"/>
                      </a:lnTo>
                      <a:lnTo>
                        <a:pt x="0" y="127"/>
                      </a:lnTo>
                      <a:lnTo>
                        <a:pt x="6" y="121"/>
                      </a:lnTo>
                      <a:lnTo>
                        <a:pt x="12" y="121"/>
                      </a:lnTo>
                      <a:lnTo>
                        <a:pt x="36" y="121"/>
                      </a:lnTo>
                      <a:lnTo>
                        <a:pt x="36" y="121"/>
                      </a:lnTo>
                      <a:lnTo>
                        <a:pt x="24" y="114"/>
                      </a:lnTo>
                      <a:lnTo>
                        <a:pt x="18" y="102"/>
                      </a:lnTo>
                      <a:lnTo>
                        <a:pt x="24" y="96"/>
                      </a:lnTo>
                      <a:lnTo>
                        <a:pt x="36" y="90"/>
                      </a:lnTo>
                      <a:lnTo>
                        <a:pt x="60" y="90"/>
                      </a:lnTo>
                      <a:lnTo>
                        <a:pt x="60" y="90"/>
                      </a:lnTo>
                      <a:lnTo>
                        <a:pt x="42" y="78"/>
                      </a:lnTo>
                      <a:lnTo>
                        <a:pt x="30" y="66"/>
                      </a:lnTo>
                      <a:lnTo>
                        <a:pt x="24" y="60"/>
                      </a:lnTo>
                      <a:lnTo>
                        <a:pt x="24" y="60"/>
                      </a:lnTo>
                      <a:lnTo>
                        <a:pt x="30" y="54"/>
                      </a:lnTo>
                      <a:lnTo>
                        <a:pt x="36" y="60"/>
                      </a:lnTo>
                      <a:lnTo>
                        <a:pt x="48" y="60"/>
                      </a:lnTo>
                      <a:lnTo>
                        <a:pt x="60" y="66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0" y="60"/>
                      </a:lnTo>
                      <a:lnTo>
                        <a:pt x="54" y="48"/>
                      </a:lnTo>
                      <a:lnTo>
                        <a:pt x="48" y="42"/>
                      </a:lnTo>
                      <a:lnTo>
                        <a:pt x="48" y="36"/>
                      </a:lnTo>
                      <a:lnTo>
                        <a:pt x="48" y="30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66" y="36"/>
                      </a:lnTo>
                      <a:lnTo>
                        <a:pt x="72" y="36"/>
                      </a:lnTo>
                      <a:lnTo>
                        <a:pt x="78" y="42"/>
                      </a:lnTo>
                      <a:lnTo>
                        <a:pt x="78" y="48"/>
                      </a:lnTo>
                      <a:lnTo>
                        <a:pt x="84" y="60"/>
                      </a:lnTo>
                      <a:lnTo>
                        <a:pt x="84" y="60"/>
                      </a:lnTo>
                      <a:lnTo>
                        <a:pt x="84" y="24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02" y="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2" name="Freeform 194"/>
                <p:cNvSpPr>
                  <a:spLocks/>
                </p:cNvSpPr>
                <p:nvPr/>
              </p:nvSpPr>
              <p:spPr bwMode="auto">
                <a:xfrm>
                  <a:off x="3444" y="1802"/>
                  <a:ext cx="210" cy="229"/>
                </a:xfrm>
                <a:custGeom>
                  <a:avLst/>
                  <a:gdLst>
                    <a:gd name="T0" fmla="*/ 114 w 210"/>
                    <a:gd name="T1" fmla="*/ 18 h 229"/>
                    <a:gd name="T2" fmla="*/ 126 w 210"/>
                    <a:gd name="T3" fmla="*/ 0 h 229"/>
                    <a:gd name="T4" fmla="*/ 126 w 210"/>
                    <a:gd name="T5" fmla="*/ 42 h 229"/>
                    <a:gd name="T6" fmla="*/ 132 w 210"/>
                    <a:gd name="T7" fmla="*/ 36 h 229"/>
                    <a:gd name="T8" fmla="*/ 150 w 210"/>
                    <a:gd name="T9" fmla="*/ 24 h 229"/>
                    <a:gd name="T10" fmla="*/ 162 w 210"/>
                    <a:gd name="T11" fmla="*/ 12 h 229"/>
                    <a:gd name="T12" fmla="*/ 174 w 210"/>
                    <a:gd name="T13" fmla="*/ 6 h 229"/>
                    <a:gd name="T14" fmla="*/ 174 w 210"/>
                    <a:gd name="T15" fmla="*/ 12 h 229"/>
                    <a:gd name="T16" fmla="*/ 168 w 210"/>
                    <a:gd name="T17" fmla="*/ 30 h 229"/>
                    <a:gd name="T18" fmla="*/ 144 w 210"/>
                    <a:gd name="T19" fmla="*/ 60 h 229"/>
                    <a:gd name="T20" fmla="*/ 162 w 210"/>
                    <a:gd name="T21" fmla="*/ 48 h 229"/>
                    <a:gd name="T22" fmla="*/ 192 w 210"/>
                    <a:gd name="T23" fmla="*/ 30 h 229"/>
                    <a:gd name="T24" fmla="*/ 204 w 210"/>
                    <a:gd name="T25" fmla="*/ 30 h 229"/>
                    <a:gd name="T26" fmla="*/ 198 w 210"/>
                    <a:gd name="T27" fmla="*/ 36 h 229"/>
                    <a:gd name="T28" fmla="*/ 174 w 210"/>
                    <a:gd name="T29" fmla="*/ 66 h 229"/>
                    <a:gd name="T30" fmla="*/ 162 w 210"/>
                    <a:gd name="T31" fmla="*/ 90 h 229"/>
                    <a:gd name="T32" fmla="*/ 186 w 210"/>
                    <a:gd name="T33" fmla="*/ 72 h 229"/>
                    <a:gd name="T34" fmla="*/ 198 w 210"/>
                    <a:gd name="T35" fmla="*/ 60 h 229"/>
                    <a:gd name="T36" fmla="*/ 204 w 210"/>
                    <a:gd name="T37" fmla="*/ 66 h 229"/>
                    <a:gd name="T38" fmla="*/ 192 w 210"/>
                    <a:gd name="T39" fmla="*/ 90 h 229"/>
                    <a:gd name="T40" fmla="*/ 156 w 210"/>
                    <a:gd name="T41" fmla="*/ 139 h 229"/>
                    <a:gd name="T42" fmla="*/ 174 w 210"/>
                    <a:gd name="T43" fmla="*/ 127 h 229"/>
                    <a:gd name="T44" fmla="*/ 198 w 210"/>
                    <a:gd name="T45" fmla="*/ 114 h 229"/>
                    <a:gd name="T46" fmla="*/ 210 w 210"/>
                    <a:gd name="T47" fmla="*/ 114 h 229"/>
                    <a:gd name="T48" fmla="*/ 210 w 210"/>
                    <a:gd name="T49" fmla="*/ 121 h 229"/>
                    <a:gd name="T50" fmla="*/ 198 w 210"/>
                    <a:gd name="T51" fmla="*/ 139 h 229"/>
                    <a:gd name="T52" fmla="*/ 168 w 210"/>
                    <a:gd name="T53" fmla="*/ 157 h 229"/>
                    <a:gd name="T54" fmla="*/ 150 w 210"/>
                    <a:gd name="T55" fmla="*/ 175 h 229"/>
                    <a:gd name="T56" fmla="*/ 120 w 210"/>
                    <a:gd name="T57" fmla="*/ 229 h 229"/>
                    <a:gd name="T58" fmla="*/ 126 w 210"/>
                    <a:gd name="T59" fmla="*/ 187 h 229"/>
                    <a:gd name="T60" fmla="*/ 108 w 210"/>
                    <a:gd name="T61" fmla="*/ 127 h 229"/>
                    <a:gd name="T62" fmla="*/ 96 w 210"/>
                    <a:gd name="T63" fmla="*/ 139 h 229"/>
                    <a:gd name="T64" fmla="*/ 84 w 210"/>
                    <a:gd name="T65" fmla="*/ 157 h 229"/>
                    <a:gd name="T66" fmla="*/ 84 w 210"/>
                    <a:gd name="T67" fmla="*/ 187 h 229"/>
                    <a:gd name="T68" fmla="*/ 84 w 210"/>
                    <a:gd name="T69" fmla="*/ 205 h 229"/>
                    <a:gd name="T70" fmla="*/ 48 w 210"/>
                    <a:gd name="T71" fmla="*/ 187 h 229"/>
                    <a:gd name="T72" fmla="*/ 30 w 210"/>
                    <a:gd name="T73" fmla="*/ 175 h 229"/>
                    <a:gd name="T74" fmla="*/ 6 w 210"/>
                    <a:gd name="T75" fmla="*/ 163 h 229"/>
                    <a:gd name="T76" fmla="*/ 18 w 210"/>
                    <a:gd name="T77" fmla="*/ 151 h 229"/>
                    <a:gd name="T78" fmla="*/ 36 w 210"/>
                    <a:gd name="T79" fmla="*/ 157 h 229"/>
                    <a:gd name="T80" fmla="*/ 12 w 210"/>
                    <a:gd name="T81" fmla="*/ 139 h 229"/>
                    <a:gd name="T82" fmla="*/ 0 w 210"/>
                    <a:gd name="T83" fmla="*/ 127 h 229"/>
                    <a:gd name="T84" fmla="*/ 12 w 210"/>
                    <a:gd name="T85" fmla="*/ 121 h 229"/>
                    <a:gd name="T86" fmla="*/ 36 w 210"/>
                    <a:gd name="T87" fmla="*/ 121 h 229"/>
                    <a:gd name="T88" fmla="*/ 18 w 210"/>
                    <a:gd name="T89" fmla="*/ 102 h 229"/>
                    <a:gd name="T90" fmla="*/ 36 w 210"/>
                    <a:gd name="T91" fmla="*/ 90 h 229"/>
                    <a:gd name="T92" fmla="*/ 60 w 210"/>
                    <a:gd name="T93" fmla="*/ 90 h 229"/>
                    <a:gd name="T94" fmla="*/ 30 w 210"/>
                    <a:gd name="T95" fmla="*/ 66 h 229"/>
                    <a:gd name="T96" fmla="*/ 24 w 210"/>
                    <a:gd name="T97" fmla="*/ 60 h 229"/>
                    <a:gd name="T98" fmla="*/ 36 w 210"/>
                    <a:gd name="T99" fmla="*/ 60 h 229"/>
                    <a:gd name="T100" fmla="*/ 60 w 210"/>
                    <a:gd name="T101" fmla="*/ 66 h 229"/>
                    <a:gd name="T102" fmla="*/ 66 w 210"/>
                    <a:gd name="T103" fmla="*/ 72 h 229"/>
                    <a:gd name="T104" fmla="*/ 54 w 210"/>
                    <a:gd name="T105" fmla="*/ 48 h 229"/>
                    <a:gd name="T106" fmla="*/ 48 w 210"/>
                    <a:gd name="T107" fmla="*/ 36 h 229"/>
                    <a:gd name="T108" fmla="*/ 54 w 210"/>
                    <a:gd name="T109" fmla="*/ 30 h 229"/>
                    <a:gd name="T110" fmla="*/ 60 w 210"/>
                    <a:gd name="T111" fmla="*/ 30 h 229"/>
                    <a:gd name="T112" fmla="*/ 66 w 210"/>
                    <a:gd name="T113" fmla="*/ 36 h 229"/>
                    <a:gd name="T114" fmla="*/ 78 w 210"/>
                    <a:gd name="T115" fmla="*/ 42 h 229"/>
                    <a:gd name="T116" fmla="*/ 84 w 210"/>
                    <a:gd name="T117" fmla="*/ 60 h 229"/>
                    <a:gd name="T118" fmla="*/ 84 w 210"/>
                    <a:gd name="T119" fmla="*/ 24 h 229"/>
                    <a:gd name="T120" fmla="*/ 102 w 210"/>
                    <a:gd name="T12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229">
                      <a:moveTo>
                        <a:pt x="102" y="36"/>
                      </a:moveTo>
                      <a:lnTo>
                        <a:pt x="114" y="18"/>
                      </a:ln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2" y="12"/>
                      </a:lnTo>
                      <a:lnTo>
                        <a:pt x="126" y="42"/>
                      </a:lnTo>
                      <a:lnTo>
                        <a:pt x="126" y="42"/>
                      </a:lnTo>
                      <a:lnTo>
                        <a:pt x="132" y="36"/>
                      </a:lnTo>
                      <a:lnTo>
                        <a:pt x="138" y="30"/>
                      </a:lnTo>
                      <a:lnTo>
                        <a:pt x="150" y="24"/>
                      </a:lnTo>
                      <a:lnTo>
                        <a:pt x="156" y="18"/>
                      </a:lnTo>
                      <a:lnTo>
                        <a:pt x="162" y="12"/>
                      </a:lnTo>
                      <a:lnTo>
                        <a:pt x="168" y="12"/>
                      </a:lnTo>
                      <a:lnTo>
                        <a:pt x="174" y="6"/>
                      </a:lnTo>
                      <a:lnTo>
                        <a:pt x="174" y="12"/>
                      </a:lnTo>
                      <a:lnTo>
                        <a:pt x="174" y="12"/>
                      </a:lnTo>
                      <a:lnTo>
                        <a:pt x="174" y="18"/>
                      </a:lnTo>
                      <a:lnTo>
                        <a:pt x="168" y="30"/>
                      </a:lnTo>
                      <a:lnTo>
                        <a:pt x="162" y="42"/>
                      </a:lnTo>
                      <a:lnTo>
                        <a:pt x="144" y="60"/>
                      </a:lnTo>
                      <a:lnTo>
                        <a:pt x="144" y="60"/>
                      </a:lnTo>
                      <a:lnTo>
                        <a:pt x="162" y="48"/>
                      </a:lnTo>
                      <a:lnTo>
                        <a:pt x="174" y="36"/>
                      </a:lnTo>
                      <a:lnTo>
                        <a:pt x="192" y="30"/>
                      </a:lnTo>
                      <a:lnTo>
                        <a:pt x="198" y="24"/>
                      </a:lnTo>
                      <a:lnTo>
                        <a:pt x="204" y="30"/>
                      </a:lnTo>
                      <a:lnTo>
                        <a:pt x="204" y="30"/>
                      </a:lnTo>
                      <a:lnTo>
                        <a:pt x="198" y="36"/>
                      </a:lnTo>
                      <a:lnTo>
                        <a:pt x="192" y="48"/>
                      </a:lnTo>
                      <a:lnTo>
                        <a:pt x="174" y="66"/>
                      </a:lnTo>
                      <a:lnTo>
                        <a:pt x="162" y="90"/>
                      </a:lnTo>
                      <a:lnTo>
                        <a:pt x="162" y="90"/>
                      </a:lnTo>
                      <a:lnTo>
                        <a:pt x="168" y="78"/>
                      </a:lnTo>
                      <a:lnTo>
                        <a:pt x="186" y="72"/>
                      </a:lnTo>
                      <a:lnTo>
                        <a:pt x="192" y="66"/>
                      </a:lnTo>
                      <a:lnTo>
                        <a:pt x="198" y="60"/>
                      </a:lnTo>
                      <a:lnTo>
                        <a:pt x="204" y="60"/>
                      </a:lnTo>
                      <a:lnTo>
                        <a:pt x="204" y="66"/>
                      </a:lnTo>
                      <a:lnTo>
                        <a:pt x="204" y="78"/>
                      </a:lnTo>
                      <a:lnTo>
                        <a:pt x="192" y="90"/>
                      </a:lnTo>
                      <a:lnTo>
                        <a:pt x="174" y="108"/>
                      </a:lnTo>
                      <a:lnTo>
                        <a:pt x="156" y="139"/>
                      </a:lnTo>
                      <a:lnTo>
                        <a:pt x="156" y="139"/>
                      </a:lnTo>
                      <a:lnTo>
                        <a:pt x="174" y="127"/>
                      </a:lnTo>
                      <a:lnTo>
                        <a:pt x="186" y="114"/>
                      </a:lnTo>
                      <a:lnTo>
                        <a:pt x="198" y="114"/>
                      </a:lnTo>
                      <a:lnTo>
                        <a:pt x="204" y="114"/>
                      </a:lnTo>
                      <a:lnTo>
                        <a:pt x="210" y="114"/>
                      </a:lnTo>
                      <a:lnTo>
                        <a:pt x="210" y="114"/>
                      </a:lnTo>
                      <a:lnTo>
                        <a:pt x="210" y="121"/>
                      </a:lnTo>
                      <a:lnTo>
                        <a:pt x="204" y="127"/>
                      </a:lnTo>
                      <a:lnTo>
                        <a:pt x="198" y="139"/>
                      </a:lnTo>
                      <a:lnTo>
                        <a:pt x="186" y="145"/>
                      </a:lnTo>
                      <a:lnTo>
                        <a:pt x="168" y="157"/>
                      </a:lnTo>
                      <a:lnTo>
                        <a:pt x="168" y="157"/>
                      </a:lnTo>
                      <a:lnTo>
                        <a:pt x="150" y="175"/>
                      </a:lnTo>
                      <a:lnTo>
                        <a:pt x="138" y="193"/>
                      </a:lnTo>
                      <a:lnTo>
                        <a:pt x="120" y="229"/>
                      </a:lnTo>
                      <a:lnTo>
                        <a:pt x="120" y="229"/>
                      </a:lnTo>
                      <a:lnTo>
                        <a:pt x="126" y="187"/>
                      </a:lnTo>
                      <a:lnTo>
                        <a:pt x="120" y="145"/>
                      </a:lnTo>
                      <a:lnTo>
                        <a:pt x="108" y="127"/>
                      </a:lnTo>
                      <a:lnTo>
                        <a:pt x="108" y="127"/>
                      </a:lnTo>
                      <a:lnTo>
                        <a:pt x="96" y="139"/>
                      </a:lnTo>
                      <a:lnTo>
                        <a:pt x="90" y="145"/>
                      </a:lnTo>
                      <a:lnTo>
                        <a:pt x="84" y="157"/>
                      </a:lnTo>
                      <a:lnTo>
                        <a:pt x="84" y="175"/>
                      </a:lnTo>
                      <a:lnTo>
                        <a:pt x="84" y="187"/>
                      </a:lnTo>
                      <a:lnTo>
                        <a:pt x="84" y="205"/>
                      </a:lnTo>
                      <a:lnTo>
                        <a:pt x="84" y="205"/>
                      </a:lnTo>
                      <a:lnTo>
                        <a:pt x="66" y="199"/>
                      </a:lnTo>
                      <a:lnTo>
                        <a:pt x="48" y="187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12" y="169"/>
                      </a:lnTo>
                      <a:lnTo>
                        <a:pt x="6" y="163"/>
                      </a:lnTo>
                      <a:lnTo>
                        <a:pt x="6" y="157"/>
                      </a:lnTo>
                      <a:lnTo>
                        <a:pt x="18" y="151"/>
                      </a:lnTo>
                      <a:lnTo>
                        <a:pt x="36" y="157"/>
                      </a:lnTo>
                      <a:lnTo>
                        <a:pt x="36" y="157"/>
                      </a:lnTo>
                      <a:lnTo>
                        <a:pt x="24" y="145"/>
                      </a:lnTo>
                      <a:lnTo>
                        <a:pt x="12" y="139"/>
                      </a:lnTo>
                      <a:lnTo>
                        <a:pt x="6" y="133"/>
                      </a:lnTo>
                      <a:lnTo>
                        <a:pt x="0" y="127"/>
                      </a:lnTo>
                      <a:lnTo>
                        <a:pt x="6" y="121"/>
                      </a:lnTo>
                      <a:lnTo>
                        <a:pt x="12" y="121"/>
                      </a:lnTo>
                      <a:lnTo>
                        <a:pt x="36" y="121"/>
                      </a:lnTo>
                      <a:lnTo>
                        <a:pt x="36" y="121"/>
                      </a:lnTo>
                      <a:lnTo>
                        <a:pt x="24" y="114"/>
                      </a:lnTo>
                      <a:lnTo>
                        <a:pt x="18" y="102"/>
                      </a:lnTo>
                      <a:lnTo>
                        <a:pt x="24" y="96"/>
                      </a:lnTo>
                      <a:lnTo>
                        <a:pt x="36" y="90"/>
                      </a:lnTo>
                      <a:lnTo>
                        <a:pt x="60" y="90"/>
                      </a:lnTo>
                      <a:lnTo>
                        <a:pt x="60" y="90"/>
                      </a:lnTo>
                      <a:lnTo>
                        <a:pt x="42" y="78"/>
                      </a:lnTo>
                      <a:lnTo>
                        <a:pt x="30" y="66"/>
                      </a:lnTo>
                      <a:lnTo>
                        <a:pt x="24" y="60"/>
                      </a:lnTo>
                      <a:lnTo>
                        <a:pt x="24" y="60"/>
                      </a:lnTo>
                      <a:lnTo>
                        <a:pt x="30" y="54"/>
                      </a:lnTo>
                      <a:lnTo>
                        <a:pt x="36" y="60"/>
                      </a:lnTo>
                      <a:lnTo>
                        <a:pt x="48" y="60"/>
                      </a:lnTo>
                      <a:lnTo>
                        <a:pt x="60" y="66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60" y="60"/>
                      </a:lnTo>
                      <a:lnTo>
                        <a:pt x="54" y="48"/>
                      </a:lnTo>
                      <a:lnTo>
                        <a:pt x="48" y="42"/>
                      </a:lnTo>
                      <a:lnTo>
                        <a:pt x="48" y="36"/>
                      </a:lnTo>
                      <a:lnTo>
                        <a:pt x="48" y="30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60" y="30"/>
                      </a:lnTo>
                      <a:lnTo>
                        <a:pt x="60" y="30"/>
                      </a:lnTo>
                      <a:lnTo>
                        <a:pt x="66" y="36"/>
                      </a:lnTo>
                      <a:lnTo>
                        <a:pt x="72" y="36"/>
                      </a:lnTo>
                      <a:lnTo>
                        <a:pt x="78" y="42"/>
                      </a:lnTo>
                      <a:lnTo>
                        <a:pt x="78" y="48"/>
                      </a:lnTo>
                      <a:lnTo>
                        <a:pt x="84" y="60"/>
                      </a:lnTo>
                      <a:lnTo>
                        <a:pt x="84" y="60"/>
                      </a:lnTo>
                      <a:lnTo>
                        <a:pt x="84" y="24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02" y="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3" name="Freeform 195"/>
                <p:cNvSpPr>
                  <a:spLocks/>
                </p:cNvSpPr>
                <p:nvPr/>
              </p:nvSpPr>
              <p:spPr bwMode="auto">
                <a:xfrm>
                  <a:off x="3480" y="1862"/>
                  <a:ext cx="156" cy="139"/>
                </a:xfrm>
                <a:custGeom>
                  <a:avLst/>
                  <a:gdLst>
                    <a:gd name="T0" fmla="*/ 84 w 156"/>
                    <a:gd name="T1" fmla="*/ 18 h 139"/>
                    <a:gd name="T2" fmla="*/ 96 w 156"/>
                    <a:gd name="T3" fmla="*/ 6 h 139"/>
                    <a:gd name="T4" fmla="*/ 96 w 156"/>
                    <a:gd name="T5" fmla="*/ 30 h 139"/>
                    <a:gd name="T6" fmla="*/ 108 w 156"/>
                    <a:gd name="T7" fmla="*/ 18 h 139"/>
                    <a:gd name="T8" fmla="*/ 126 w 156"/>
                    <a:gd name="T9" fmla="*/ 12 h 139"/>
                    <a:gd name="T10" fmla="*/ 126 w 156"/>
                    <a:gd name="T11" fmla="*/ 18 h 139"/>
                    <a:gd name="T12" fmla="*/ 126 w 156"/>
                    <a:gd name="T13" fmla="*/ 24 h 139"/>
                    <a:gd name="T14" fmla="*/ 102 w 156"/>
                    <a:gd name="T15" fmla="*/ 42 h 139"/>
                    <a:gd name="T16" fmla="*/ 126 w 156"/>
                    <a:gd name="T17" fmla="*/ 36 h 139"/>
                    <a:gd name="T18" fmla="*/ 138 w 156"/>
                    <a:gd name="T19" fmla="*/ 36 h 139"/>
                    <a:gd name="T20" fmla="*/ 108 w 156"/>
                    <a:gd name="T21" fmla="*/ 61 h 139"/>
                    <a:gd name="T22" fmla="*/ 132 w 156"/>
                    <a:gd name="T23" fmla="*/ 54 h 139"/>
                    <a:gd name="T24" fmla="*/ 150 w 156"/>
                    <a:gd name="T25" fmla="*/ 54 h 139"/>
                    <a:gd name="T26" fmla="*/ 126 w 156"/>
                    <a:gd name="T27" fmla="*/ 79 h 139"/>
                    <a:gd name="T28" fmla="*/ 156 w 156"/>
                    <a:gd name="T29" fmla="*/ 73 h 139"/>
                    <a:gd name="T30" fmla="*/ 132 w 156"/>
                    <a:gd name="T31" fmla="*/ 91 h 139"/>
                    <a:gd name="T32" fmla="*/ 120 w 156"/>
                    <a:gd name="T33" fmla="*/ 97 h 139"/>
                    <a:gd name="T34" fmla="*/ 102 w 156"/>
                    <a:gd name="T35" fmla="*/ 115 h 139"/>
                    <a:gd name="T36" fmla="*/ 96 w 156"/>
                    <a:gd name="T37" fmla="*/ 127 h 139"/>
                    <a:gd name="T38" fmla="*/ 90 w 156"/>
                    <a:gd name="T39" fmla="*/ 139 h 139"/>
                    <a:gd name="T40" fmla="*/ 90 w 156"/>
                    <a:gd name="T41" fmla="*/ 115 h 139"/>
                    <a:gd name="T42" fmla="*/ 78 w 156"/>
                    <a:gd name="T43" fmla="*/ 61 h 139"/>
                    <a:gd name="T44" fmla="*/ 66 w 156"/>
                    <a:gd name="T45" fmla="*/ 79 h 139"/>
                    <a:gd name="T46" fmla="*/ 54 w 156"/>
                    <a:gd name="T47" fmla="*/ 139 h 139"/>
                    <a:gd name="T48" fmla="*/ 42 w 156"/>
                    <a:gd name="T49" fmla="*/ 121 h 139"/>
                    <a:gd name="T50" fmla="*/ 18 w 156"/>
                    <a:gd name="T51" fmla="*/ 97 h 139"/>
                    <a:gd name="T52" fmla="*/ 6 w 156"/>
                    <a:gd name="T53" fmla="*/ 85 h 139"/>
                    <a:gd name="T54" fmla="*/ 6 w 156"/>
                    <a:gd name="T55" fmla="*/ 73 h 139"/>
                    <a:gd name="T56" fmla="*/ 24 w 156"/>
                    <a:gd name="T57" fmla="*/ 79 h 139"/>
                    <a:gd name="T58" fmla="*/ 6 w 156"/>
                    <a:gd name="T59" fmla="*/ 61 h 139"/>
                    <a:gd name="T60" fmla="*/ 30 w 156"/>
                    <a:gd name="T61" fmla="*/ 54 h 139"/>
                    <a:gd name="T62" fmla="*/ 24 w 156"/>
                    <a:gd name="T63" fmla="*/ 48 h 139"/>
                    <a:gd name="T64" fmla="*/ 24 w 156"/>
                    <a:gd name="T65" fmla="*/ 36 h 139"/>
                    <a:gd name="T66" fmla="*/ 36 w 156"/>
                    <a:gd name="T67" fmla="*/ 42 h 139"/>
                    <a:gd name="T68" fmla="*/ 36 w 156"/>
                    <a:gd name="T69" fmla="*/ 30 h 139"/>
                    <a:gd name="T70" fmla="*/ 54 w 156"/>
                    <a:gd name="T71" fmla="*/ 36 h 139"/>
                    <a:gd name="T72" fmla="*/ 54 w 156"/>
                    <a:gd name="T73" fmla="*/ 12 h 139"/>
                    <a:gd name="T74" fmla="*/ 66 w 156"/>
                    <a:gd name="T75" fmla="*/ 24 h 139"/>
                    <a:gd name="T76" fmla="*/ 78 w 156"/>
                    <a:gd name="T77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6" h="139">
                      <a:moveTo>
                        <a:pt x="78" y="36"/>
                      </a:moveTo>
                      <a:lnTo>
                        <a:pt x="84" y="18"/>
                      </a:lnTo>
                      <a:lnTo>
                        <a:pt x="90" y="6"/>
                      </a:lnTo>
                      <a:lnTo>
                        <a:pt x="96" y="6"/>
                      </a:lnTo>
                      <a:lnTo>
                        <a:pt x="102" y="12"/>
                      </a:lnTo>
                      <a:lnTo>
                        <a:pt x="96" y="30"/>
                      </a:lnTo>
                      <a:lnTo>
                        <a:pt x="96" y="30"/>
                      </a:lnTo>
                      <a:lnTo>
                        <a:pt x="108" y="18"/>
                      </a:lnTo>
                      <a:lnTo>
                        <a:pt x="114" y="12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6" y="24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26" y="36"/>
                      </a:lnTo>
                      <a:lnTo>
                        <a:pt x="138" y="36"/>
                      </a:lnTo>
                      <a:lnTo>
                        <a:pt x="138" y="36"/>
                      </a:lnTo>
                      <a:lnTo>
                        <a:pt x="132" y="48"/>
                      </a:lnTo>
                      <a:lnTo>
                        <a:pt x="108" y="61"/>
                      </a:lnTo>
                      <a:lnTo>
                        <a:pt x="108" y="61"/>
                      </a:lnTo>
                      <a:lnTo>
                        <a:pt x="132" y="54"/>
                      </a:lnTo>
                      <a:lnTo>
                        <a:pt x="144" y="48"/>
                      </a:lnTo>
                      <a:lnTo>
                        <a:pt x="150" y="54"/>
                      </a:lnTo>
                      <a:lnTo>
                        <a:pt x="126" y="79"/>
                      </a:lnTo>
                      <a:lnTo>
                        <a:pt x="126" y="79"/>
                      </a:lnTo>
                      <a:lnTo>
                        <a:pt x="150" y="67"/>
                      </a:lnTo>
                      <a:lnTo>
                        <a:pt x="156" y="73"/>
                      </a:lnTo>
                      <a:lnTo>
                        <a:pt x="156" y="79"/>
                      </a:lnTo>
                      <a:lnTo>
                        <a:pt x="132" y="91"/>
                      </a:lnTo>
                      <a:lnTo>
                        <a:pt x="132" y="91"/>
                      </a:lnTo>
                      <a:lnTo>
                        <a:pt x="120" y="97"/>
                      </a:lnTo>
                      <a:lnTo>
                        <a:pt x="108" y="103"/>
                      </a:lnTo>
                      <a:lnTo>
                        <a:pt x="102" y="115"/>
                      </a:lnTo>
                      <a:lnTo>
                        <a:pt x="96" y="121"/>
                      </a:lnTo>
                      <a:lnTo>
                        <a:pt x="96" y="127"/>
                      </a:lnTo>
                      <a:lnTo>
                        <a:pt x="90" y="133"/>
                      </a:lnTo>
                      <a:lnTo>
                        <a:pt x="90" y="139"/>
                      </a:lnTo>
                      <a:lnTo>
                        <a:pt x="90" y="139"/>
                      </a:lnTo>
                      <a:lnTo>
                        <a:pt x="90" y="115"/>
                      </a:lnTo>
                      <a:lnTo>
                        <a:pt x="84" y="79"/>
                      </a:lnTo>
                      <a:lnTo>
                        <a:pt x="78" y="61"/>
                      </a:lnTo>
                      <a:lnTo>
                        <a:pt x="78" y="61"/>
                      </a:lnTo>
                      <a:lnTo>
                        <a:pt x="66" y="79"/>
                      </a:lnTo>
                      <a:lnTo>
                        <a:pt x="54" y="115"/>
                      </a:lnTo>
                      <a:lnTo>
                        <a:pt x="54" y="139"/>
                      </a:lnTo>
                      <a:lnTo>
                        <a:pt x="54" y="139"/>
                      </a:lnTo>
                      <a:lnTo>
                        <a:pt x="42" y="121"/>
                      </a:lnTo>
                      <a:lnTo>
                        <a:pt x="30" y="109"/>
                      </a:lnTo>
                      <a:lnTo>
                        <a:pt x="18" y="97"/>
                      </a:lnTo>
                      <a:lnTo>
                        <a:pt x="18" y="97"/>
                      </a:lnTo>
                      <a:lnTo>
                        <a:pt x="6" y="85"/>
                      </a:lnTo>
                      <a:lnTo>
                        <a:pt x="0" y="79"/>
                      </a:lnTo>
                      <a:lnTo>
                        <a:pt x="6" y="73"/>
                      </a:lnTo>
                      <a:lnTo>
                        <a:pt x="24" y="79"/>
                      </a:lnTo>
                      <a:lnTo>
                        <a:pt x="24" y="79"/>
                      </a:lnTo>
                      <a:lnTo>
                        <a:pt x="12" y="67"/>
                      </a:lnTo>
                      <a:lnTo>
                        <a:pt x="6" y="61"/>
                      </a:lnTo>
                      <a:lnTo>
                        <a:pt x="12" y="54"/>
                      </a:lnTo>
                      <a:lnTo>
                        <a:pt x="30" y="54"/>
                      </a:lnTo>
                      <a:lnTo>
                        <a:pt x="30" y="54"/>
                      </a:lnTo>
                      <a:lnTo>
                        <a:pt x="24" y="48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0" y="30"/>
                      </a:lnTo>
                      <a:lnTo>
                        <a:pt x="36" y="30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18"/>
                      </a:lnTo>
                      <a:lnTo>
                        <a:pt x="54" y="12"/>
                      </a:lnTo>
                      <a:lnTo>
                        <a:pt x="66" y="24"/>
                      </a:lnTo>
                      <a:lnTo>
                        <a:pt x="66" y="24"/>
                      </a:lnTo>
                      <a:lnTo>
                        <a:pt x="66" y="6"/>
                      </a:lnTo>
                      <a:lnTo>
                        <a:pt x="78" y="0"/>
                      </a:lnTo>
                      <a:lnTo>
                        <a:pt x="78" y="3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4" name="Freeform 196"/>
                <p:cNvSpPr>
                  <a:spLocks/>
                </p:cNvSpPr>
                <p:nvPr/>
              </p:nvSpPr>
              <p:spPr bwMode="auto">
                <a:xfrm>
                  <a:off x="3480" y="1862"/>
                  <a:ext cx="156" cy="139"/>
                </a:xfrm>
                <a:custGeom>
                  <a:avLst/>
                  <a:gdLst>
                    <a:gd name="T0" fmla="*/ 84 w 156"/>
                    <a:gd name="T1" fmla="*/ 18 h 139"/>
                    <a:gd name="T2" fmla="*/ 96 w 156"/>
                    <a:gd name="T3" fmla="*/ 6 h 139"/>
                    <a:gd name="T4" fmla="*/ 96 w 156"/>
                    <a:gd name="T5" fmla="*/ 30 h 139"/>
                    <a:gd name="T6" fmla="*/ 108 w 156"/>
                    <a:gd name="T7" fmla="*/ 18 h 139"/>
                    <a:gd name="T8" fmla="*/ 126 w 156"/>
                    <a:gd name="T9" fmla="*/ 12 h 139"/>
                    <a:gd name="T10" fmla="*/ 126 w 156"/>
                    <a:gd name="T11" fmla="*/ 18 h 139"/>
                    <a:gd name="T12" fmla="*/ 126 w 156"/>
                    <a:gd name="T13" fmla="*/ 24 h 139"/>
                    <a:gd name="T14" fmla="*/ 102 w 156"/>
                    <a:gd name="T15" fmla="*/ 42 h 139"/>
                    <a:gd name="T16" fmla="*/ 126 w 156"/>
                    <a:gd name="T17" fmla="*/ 36 h 139"/>
                    <a:gd name="T18" fmla="*/ 138 w 156"/>
                    <a:gd name="T19" fmla="*/ 36 h 139"/>
                    <a:gd name="T20" fmla="*/ 108 w 156"/>
                    <a:gd name="T21" fmla="*/ 61 h 139"/>
                    <a:gd name="T22" fmla="*/ 132 w 156"/>
                    <a:gd name="T23" fmla="*/ 54 h 139"/>
                    <a:gd name="T24" fmla="*/ 150 w 156"/>
                    <a:gd name="T25" fmla="*/ 54 h 139"/>
                    <a:gd name="T26" fmla="*/ 126 w 156"/>
                    <a:gd name="T27" fmla="*/ 79 h 139"/>
                    <a:gd name="T28" fmla="*/ 156 w 156"/>
                    <a:gd name="T29" fmla="*/ 73 h 139"/>
                    <a:gd name="T30" fmla="*/ 132 w 156"/>
                    <a:gd name="T31" fmla="*/ 91 h 139"/>
                    <a:gd name="T32" fmla="*/ 120 w 156"/>
                    <a:gd name="T33" fmla="*/ 97 h 139"/>
                    <a:gd name="T34" fmla="*/ 102 w 156"/>
                    <a:gd name="T35" fmla="*/ 115 h 139"/>
                    <a:gd name="T36" fmla="*/ 96 w 156"/>
                    <a:gd name="T37" fmla="*/ 127 h 139"/>
                    <a:gd name="T38" fmla="*/ 90 w 156"/>
                    <a:gd name="T39" fmla="*/ 139 h 139"/>
                    <a:gd name="T40" fmla="*/ 90 w 156"/>
                    <a:gd name="T41" fmla="*/ 115 h 139"/>
                    <a:gd name="T42" fmla="*/ 78 w 156"/>
                    <a:gd name="T43" fmla="*/ 61 h 139"/>
                    <a:gd name="T44" fmla="*/ 66 w 156"/>
                    <a:gd name="T45" fmla="*/ 79 h 139"/>
                    <a:gd name="T46" fmla="*/ 54 w 156"/>
                    <a:gd name="T47" fmla="*/ 139 h 139"/>
                    <a:gd name="T48" fmla="*/ 42 w 156"/>
                    <a:gd name="T49" fmla="*/ 121 h 139"/>
                    <a:gd name="T50" fmla="*/ 18 w 156"/>
                    <a:gd name="T51" fmla="*/ 97 h 139"/>
                    <a:gd name="T52" fmla="*/ 6 w 156"/>
                    <a:gd name="T53" fmla="*/ 85 h 139"/>
                    <a:gd name="T54" fmla="*/ 6 w 156"/>
                    <a:gd name="T55" fmla="*/ 73 h 139"/>
                    <a:gd name="T56" fmla="*/ 24 w 156"/>
                    <a:gd name="T57" fmla="*/ 79 h 139"/>
                    <a:gd name="T58" fmla="*/ 6 w 156"/>
                    <a:gd name="T59" fmla="*/ 61 h 139"/>
                    <a:gd name="T60" fmla="*/ 30 w 156"/>
                    <a:gd name="T61" fmla="*/ 54 h 139"/>
                    <a:gd name="T62" fmla="*/ 24 w 156"/>
                    <a:gd name="T63" fmla="*/ 48 h 139"/>
                    <a:gd name="T64" fmla="*/ 24 w 156"/>
                    <a:gd name="T65" fmla="*/ 36 h 139"/>
                    <a:gd name="T66" fmla="*/ 36 w 156"/>
                    <a:gd name="T67" fmla="*/ 42 h 139"/>
                    <a:gd name="T68" fmla="*/ 36 w 156"/>
                    <a:gd name="T69" fmla="*/ 30 h 139"/>
                    <a:gd name="T70" fmla="*/ 54 w 156"/>
                    <a:gd name="T71" fmla="*/ 36 h 139"/>
                    <a:gd name="T72" fmla="*/ 54 w 156"/>
                    <a:gd name="T73" fmla="*/ 12 h 139"/>
                    <a:gd name="T74" fmla="*/ 66 w 156"/>
                    <a:gd name="T75" fmla="*/ 24 h 139"/>
                    <a:gd name="T76" fmla="*/ 78 w 156"/>
                    <a:gd name="T77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6" h="139">
                      <a:moveTo>
                        <a:pt x="78" y="36"/>
                      </a:moveTo>
                      <a:lnTo>
                        <a:pt x="84" y="18"/>
                      </a:lnTo>
                      <a:lnTo>
                        <a:pt x="90" y="6"/>
                      </a:lnTo>
                      <a:lnTo>
                        <a:pt x="96" y="6"/>
                      </a:lnTo>
                      <a:lnTo>
                        <a:pt x="102" y="12"/>
                      </a:lnTo>
                      <a:lnTo>
                        <a:pt x="96" y="30"/>
                      </a:lnTo>
                      <a:lnTo>
                        <a:pt x="96" y="30"/>
                      </a:lnTo>
                      <a:lnTo>
                        <a:pt x="108" y="18"/>
                      </a:lnTo>
                      <a:lnTo>
                        <a:pt x="114" y="12"/>
                      </a:lnTo>
                      <a:lnTo>
                        <a:pt x="126" y="12"/>
                      </a:lnTo>
                      <a:lnTo>
                        <a:pt x="126" y="12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26" y="24"/>
                      </a:lnTo>
                      <a:lnTo>
                        <a:pt x="114" y="30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26" y="36"/>
                      </a:lnTo>
                      <a:lnTo>
                        <a:pt x="138" y="36"/>
                      </a:lnTo>
                      <a:lnTo>
                        <a:pt x="138" y="36"/>
                      </a:lnTo>
                      <a:lnTo>
                        <a:pt x="132" y="48"/>
                      </a:lnTo>
                      <a:lnTo>
                        <a:pt x="108" y="61"/>
                      </a:lnTo>
                      <a:lnTo>
                        <a:pt x="108" y="61"/>
                      </a:lnTo>
                      <a:lnTo>
                        <a:pt x="132" y="54"/>
                      </a:lnTo>
                      <a:lnTo>
                        <a:pt x="144" y="48"/>
                      </a:lnTo>
                      <a:lnTo>
                        <a:pt x="150" y="54"/>
                      </a:lnTo>
                      <a:lnTo>
                        <a:pt x="126" y="79"/>
                      </a:lnTo>
                      <a:lnTo>
                        <a:pt x="126" y="79"/>
                      </a:lnTo>
                      <a:lnTo>
                        <a:pt x="150" y="67"/>
                      </a:lnTo>
                      <a:lnTo>
                        <a:pt x="156" y="73"/>
                      </a:lnTo>
                      <a:lnTo>
                        <a:pt x="156" y="79"/>
                      </a:lnTo>
                      <a:lnTo>
                        <a:pt x="132" y="91"/>
                      </a:lnTo>
                      <a:lnTo>
                        <a:pt x="132" y="91"/>
                      </a:lnTo>
                      <a:lnTo>
                        <a:pt x="120" y="97"/>
                      </a:lnTo>
                      <a:lnTo>
                        <a:pt x="108" y="103"/>
                      </a:lnTo>
                      <a:lnTo>
                        <a:pt x="102" y="115"/>
                      </a:lnTo>
                      <a:lnTo>
                        <a:pt x="96" y="121"/>
                      </a:lnTo>
                      <a:lnTo>
                        <a:pt x="96" y="127"/>
                      </a:lnTo>
                      <a:lnTo>
                        <a:pt x="90" y="133"/>
                      </a:lnTo>
                      <a:lnTo>
                        <a:pt x="90" y="139"/>
                      </a:lnTo>
                      <a:lnTo>
                        <a:pt x="90" y="139"/>
                      </a:lnTo>
                      <a:lnTo>
                        <a:pt x="90" y="115"/>
                      </a:lnTo>
                      <a:lnTo>
                        <a:pt x="84" y="79"/>
                      </a:lnTo>
                      <a:lnTo>
                        <a:pt x="78" y="61"/>
                      </a:lnTo>
                      <a:lnTo>
                        <a:pt x="78" y="61"/>
                      </a:lnTo>
                      <a:lnTo>
                        <a:pt x="66" y="79"/>
                      </a:lnTo>
                      <a:lnTo>
                        <a:pt x="54" y="115"/>
                      </a:lnTo>
                      <a:lnTo>
                        <a:pt x="54" y="139"/>
                      </a:lnTo>
                      <a:lnTo>
                        <a:pt x="54" y="139"/>
                      </a:lnTo>
                      <a:lnTo>
                        <a:pt x="42" y="121"/>
                      </a:lnTo>
                      <a:lnTo>
                        <a:pt x="30" y="109"/>
                      </a:lnTo>
                      <a:lnTo>
                        <a:pt x="18" y="97"/>
                      </a:lnTo>
                      <a:lnTo>
                        <a:pt x="18" y="97"/>
                      </a:lnTo>
                      <a:lnTo>
                        <a:pt x="6" y="85"/>
                      </a:lnTo>
                      <a:lnTo>
                        <a:pt x="0" y="79"/>
                      </a:lnTo>
                      <a:lnTo>
                        <a:pt x="6" y="73"/>
                      </a:lnTo>
                      <a:lnTo>
                        <a:pt x="24" y="79"/>
                      </a:lnTo>
                      <a:lnTo>
                        <a:pt x="24" y="79"/>
                      </a:lnTo>
                      <a:lnTo>
                        <a:pt x="12" y="67"/>
                      </a:lnTo>
                      <a:lnTo>
                        <a:pt x="6" y="61"/>
                      </a:lnTo>
                      <a:lnTo>
                        <a:pt x="12" y="54"/>
                      </a:lnTo>
                      <a:lnTo>
                        <a:pt x="30" y="54"/>
                      </a:lnTo>
                      <a:lnTo>
                        <a:pt x="30" y="54"/>
                      </a:lnTo>
                      <a:lnTo>
                        <a:pt x="24" y="48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0" y="30"/>
                      </a:lnTo>
                      <a:lnTo>
                        <a:pt x="36" y="30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18"/>
                      </a:lnTo>
                      <a:lnTo>
                        <a:pt x="54" y="12"/>
                      </a:lnTo>
                      <a:lnTo>
                        <a:pt x="66" y="24"/>
                      </a:lnTo>
                      <a:lnTo>
                        <a:pt x="66" y="24"/>
                      </a:lnTo>
                      <a:lnTo>
                        <a:pt x="66" y="6"/>
                      </a:lnTo>
                      <a:lnTo>
                        <a:pt x="78" y="0"/>
                      </a:lnTo>
                      <a:lnTo>
                        <a:pt x="78" y="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5" name="Freeform 197"/>
                <p:cNvSpPr>
                  <a:spLocks/>
                </p:cNvSpPr>
                <p:nvPr/>
              </p:nvSpPr>
              <p:spPr bwMode="auto">
                <a:xfrm>
                  <a:off x="3546" y="1935"/>
                  <a:ext cx="108" cy="336"/>
                </a:xfrm>
                <a:custGeom>
                  <a:avLst/>
                  <a:gdLst>
                    <a:gd name="T0" fmla="*/ 30 w 108"/>
                    <a:gd name="T1" fmla="*/ 54 h 336"/>
                    <a:gd name="T2" fmla="*/ 42 w 108"/>
                    <a:gd name="T3" fmla="*/ 30 h 336"/>
                    <a:gd name="T4" fmla="*/ 54 w 108"/>
                    <a:gd name="T5" fmla="*/ 12 h 336"/>
                    <a:gd name="T6" fmla="*/ 66 w 108"/>
                    <a:gd name="T7" fmla="*/ 0 h 336"/>
                    <a:gd name="T8" fmla="*/ 72 w 108"/>
                    <a:gd name="T9" fmla="*/ 0 h 336"/>
                    <a:gd name="T10" fmla="*/ 84 w 108"/>
                    <a:gd name="T11" fmla="*/ 6 h 336"/>
                    <a:gd name="T12" fmla="*/ 90 w 108"/>
                    <a:gd name="T13" fmla="*/ 18 h 336"/>
                    <a:gd name="T14" fmla="*/ 84 w 108"/>
                    <a:gd name="T15" fmla="*/ 36 h 336"/>
                    <a:gd name="T16" fmla="*/ 78 w 108"/>
                    <a:gd name="T17" fmla="*/ 66 h 336"/>
                    <a:gd name="T18" fmla="*/ 66 w 108"/>
                    <a:gd name="T19" fmla="*/ 102 h 336"/>
                    <a:gd name="T20" fmla="*/ 72 w 108"/>
                    <a:gd name="T21" fmla="*/ 96 h 336"/>
                    <a:gd name="T22" fmla="*/ 90 w 108"/>
                    <a:gd name="T23" fmla="*/ 90 h 336"/>
                    <a:gd name="T24" fmla="*/ 102 w 108"/>
                    <a:gd name="T25" fmla="*/ 90 h 336"/>
                    <a:gd name="T26" fmla="*/ 108 w 108"/>
                    <a:gd name="T27" fmla="*/ 90 h 336"/>
                    <a:gd name="T28" fmla="*/ 108 w 108"/>
                    <a:gd name="T29" fmla="*/ 96 h 336"/>
                    <a:gd name="T30" fmla="*/ 108 w 108"/>
                    <a:gd name="T31" fmla="*/ 102 h 336"/>
                    <a:gd name="T32" fmla="*/ 102 w 108"/>
                    <a:gd name="T33" fmla="*/ 114 h 336"/>
                    <a:gd name="T34" fmla="*/ 96 w 108"/>
                    <a:gd name="T35" fmla="*/ 126 h 336"/>
                    <a:gd name="T36" fmla="*/ 84 w 108"/>
                    <a:gd name="T37" fmla="*/ 138 h 336"/>
                    <a:gd name="T38" fmla="*/ 72 w 108"/>
                    <a:gd name="T39" fmla="*/ 150 h 336"/>
                    <a:gd name="T40" fmla="*/ 60 w 108"/>
                    <a:gd name="T41" fmla="*/ 168 h 336"/>
                    <a:gd name="T42" fmla="*/ 48 w 108"/>
                    <a:gd name="T43" fmla="*/ 186 h 336"/>
                    <a:gd name="T44" fmla="*/ 60 w 108"/>
                    <a:gd name="T45" fmla="*/ 174 h 336"/>
                    <a:gd name="T46" fmla="*/ 72 w 108"/>
                    <a:gd name="T47" fmla="*/ 162 h 336"/>
                    <a:gd name="T48" fmla="*/ 90 w 108"/>
                    <a:gd name="T49" fmla="*/ 150 h 336"/>
                    <a:gd name="T50" fmla="*/ 96 w 108"/>
                    <a:gd name="T51" fmla="*/ 156 h 336"/>
                    <a:gd name="T52" fmla="*/ 96 w 108"/>
                    <a:gd name="T53" fmla="*/ 162 h 336"/>
                    <a:gd name="T54" fmla="*/ 90 w 108"/>
                    <a:gd name="T55" fmla="*/ 180 h 336"/>
                    <a:gd name="T56" fmla="*/ 84 w 108"/>
                    <a:gd name="T57" fmla="*/ 192 h 336"/>
                    <a:gd name="T58" fmla="*/ 66 w 108"/>
                    <a:gd name="T59" fmla="*/ 210 h 336"/>
                    <a:gd name="T60" fmla="*/ 54 w 108"/>
                    <a:gd name="T61" fmla="*/ 228 h 336"/>
                    <a:gd name="T62" fmla="*/ 60 w 108"/>
                    <a:gd name="T63" fmla="*/ 222 h 336"/>
                    <a:gd name="T64" fmla="*/ 72 w 108"/>
                    <a:gd name="T65" fmla="*/ 216 h 336"/>
                    <a:gd name="T66" fmla="*/ 90 w 108"/>
                    <a:gd name="T67" fmla="*/ 210 h 336"/>
                    <a:gd name="T68" fmla="*/ 96 w 108"/>
                    <a:gd name="T69" fmla="*/ 204 h 336"/>
                    <a:gd name="T70" fmla="*/ 102 w 108"/>
                    <a:gd name="T71" fmla="*/ 204 h 336"/>
                    <a:gd name="T72" fmla="*/ 108 w 108"/>
                    <a:gd name="T73" fmla="*/ 204 h 336"/>
                    <a:gd name="T74" fmla="*/ 108 w 108"/>
                    <a:gd name="T75" fmla="*/ 204 h 336"/>
                    <a:gd name="T76" fmla="*/ 108 w 108"/>
                    <a:gd name="T77" fmla="*/ 204 h 336"/>
                    <a:gd name="T78" fmla="*/ 108 w 108"/>
                    <a:gd name="T79" fmla="*/ 210 h 336"/>
                    <a:gd name="T80" fmla="*/ 108 w 108"/>
                    <a:gd name="T81" fmla="*/ 216 h 336"/>
                    <a:gd name="T82" fmla="*/ 102 w 108"/>
                    <a:gd name="T83" fmla="*/ 222 h 336"/>
                    <a:gd name="T84" fmla="*/ 96 w 108"/>
                    <a:gd name="T85" fmla="*/ 228 h 336"/>
                    <a:gd name="T86" fmla="*/ 90 w 108"/>
                    <a:gd name="T87" fmla="*/ 240 h 336"/>
                    <a:gd name="T88" fmla="*/ 84 w 108"/>
                    <a:gd name="T89" fmla="*/ 246 h 336"/>
                    <a:gd name="T90" fmla="*/ 72 w 108"/>
                    <a:gd name="T91" fmla="*/ 252 h 336"/>
                    <a:gd name="T92" fmla="*/ 66 w 108"/>
                    <a:gd name="T93" fmla="*/ 264 h 336"/>
                    <a:gd name="T94" fmla="*/ 60 w 108"/>
                    <a:gd name="T95" fmla="*/ 270 h 336"/>
                    <a:gd name="T96" fmla="*/ 48 w 108"/>
                    <a:gd name="T97" fmla="*/ 276 h 336"/>
                    <a:gd name="T98" fmla="*/ 42 w 108"/>
                    <a:gd name="T99" fmla="*/ 282 h 336"/>
                    <a:gd name="T100" fmla="*/ 36 w 108"/>
                    <a:gd name="T101" fmla="*/ 288 h 336"/>
                    <a:gd name="T102" fmla="*/ 60 w 108"/>
                    <a:gd name="T103" fmla="*/ 282 h 336"/>
                    <a:gd name="T104" fmla="*/ 84 w 108"/>
                    <a:gd name="T105" fmla="*/ 282 h 336"/>
                    <a:gd name="T106" fmla="*/ 0 w 108"/>
                    <a:gd name="T107" fmla="*/ 336 h 336"/>
                    <a:gd name="T108" fmla="*/ 6 w 108"/>
                    <a:gd name="T109" fmla="*/ 258 h 336"/>
                    <a:gd name="T110" fmla="*/ 18 w 108"/>
                    <a:gd name="T111" fmla="*/ 6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8" h="336">
                      <a:moveTo>
                        <a:pt x="18" y="66"/>
                      </a:moveTo>
                      <a:lnTo>
                        <a:pt x="30" y="54"/>
                      </a:lnTo>
                      <a:lnTo>
                        <a:pt x="36" y="42"/>
                      </a:lnTo>
                      <a:lnTo>
                        <a:pt x="42" y="30"/>
                      </a:lnTo>
                      <a:lnTo>
                        <a:pt x="48" y="18"/>
                      </a:lnTo>
                      <a:lnTo>
                        <a:pt x="54" y="12"/>
                      </a:lnTo>
                      <a:lnTo>
                        <a:pt x="60" y="6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4" y="6"/>
                      </a:lnTo>
                      <a:lnTo>
                        <a:pt x="84" y="12"/>
                      </a:lnTo>
                      <a:lnTo>
                        <a:pt x="90" y="18"/>
                      </a:lnTo>
                      <a:lnTo>
                        <a:pt x="90" y="24"/>
                      </a:lnTo>
                      <a:lnTo>
                        <a:pt x="84" y="36"/>
                      </a:lnTo>
                      <a:lnTo>
                        <a:pt x="84" y="54"/>
                      </a:lnTo>
                      <a:lnTo>
                        <a:pt x="78" y="66"/>
                      </a:lnTo>
                      <a:lnTo>
                        <a:pt x="72" y="84"/>
                      </a:lnTo>
                      <a:lnTo>
                        <a:pt x="66" y="102"/>
                      </a:lnTo>
                      <a:lnTo>
                        <a:pt x="66" y="102"/>
                      </a:lnTo>
                      <a:lnTo>
                        <a:pt x="72" y="96"/>
                      </a:lnTo>
                      <a:lnTo>
                        <a:pt x="84" y="96"/>
                      </a:lnTo>
                      <a:lnTo>
                        <a:pt x="90" y="90"/>
                      </a:lnTo>
                      <a:lnTo>
                        <a:pt x="96" y="90"/>
                      </a:lnTo>
                      <a:lnTo>
                        <a:pt x="102" y="90"/>
                      </a:lnTo>
                      <a:lnTo>
                        <a:pt x="102" y="90"/>
                      </a:lnTo>
                      <a:lnTo>
                        <a:pt x="108" y="90"/>
                      </a:lnTo>
                      <a:lnTo>
                        <a:pt x="108" y="90"/>
                      </a:lnTo>
                      <a:lnTo>
                        <a:pt x="108" y="96"/>
                      </a:lnTo>
                      <a:lnTo>
                        <a:pt x="108" y="96"/>
                      </a:lnTo>
                      <a:lnTo>
                        <a:pt x="108" y="102"/>
                      </a:lnTo>
                      <a:lnTo>
                        <a:pt x="102" y="108"/>
                      </a:lnTo>
                      <a:lnTo>
                        <a:pt x="102" y="114"/>
                      </a:lnTo>
                      <a:lnTo>
                        <a:pt x="96" y="120"/>
                      </a:lnTo>
                      <a:lnTo>
                        <a:pt x="96" y="126"/>
                      </a:lnTo>
                      <a:lnTo>
                        <a:pt x="90" y="132"/>
                      </a:lnTo>
                      <a:lnTo>
                        <a:pt x="84" y="138"/>
                      </a:lnTo>
                      <a:lnTo>
                        <a:pt x="78" y="144"/>
                      </a:lnTo>
                      <a:lnTo>
                        <a:pt x="72" y="150"/>
                      </a:lnTo>
                      <a:lnTo>
                        <a:pt x="66" y="162"/>
                      </a:lnTo>
                      <a:lnTo>
                        <a:pt x="60" y="168"/>
                      </a:lnTo>
                      <a:lnTo>
                        <a:pt x="54" y="174"/>
                      </a:lnTo>
                      <a:lnTo>
                        <a:pt x="48" y="186"/>
                      </a:lnTo>
                      <a:lnTo>
                        <a:pt x="48" y="186"/>
                      </a:lnTo>
                      <a:lnTo>
                        <a:pt x="60" y="174"/>
                      </a:lnTo>
                      <a:lnTo>
                        <a:pt x="66" y="162"/>
                      </a:lnTo>
                      <a:lnTo>
                        <a:pt x="72" y="162"/>
                      </a:lnTo>
                      <a:lnTo>
                        <a:pt x="84" y="156"/>
                      </a:lnTo>
                      <a:lnTo>
                        <a:pt x="90" y="150"/>
                      </a:lnTo>
                      <a:lnTo>
                        <a:pt x="90" y="150"/>
                      </a:lnTo>
                      <a:lnTo>
                        <a:pt x="96" y="156"/>
                      </a:lnTo>
                      <a:lnTo>
                        <a:pt x="96" y="162"/>
                      </a:lnTo>
                      <a:lnTo>
                        <a:pt x="96" y="162"/>
                      </a:lnTo>
                      <a:lnTo>
                        <a:pt x="96" y="174"/>
                      </a:lnTo>
                      <a:lnTo>
                        <a:pt x="90" y="180"/>
                      </a:lnTo>
                      <a:lnTo>
                        <a:pt x="90" y="186"/>
                      </a:lnTo>
                      <a:lnTo>
                        <a:pt x="84" y="192"/>
                      </a:lnTo>
                      <a:lnTo>
                        <a:pt x="72" y="204"/>
                      </a:lnTo>
                      <a:lnTo>
                        <a:pt x="66" y="210"/>
                      </a:lnTo>
                      <a:lnTo>
                        <a:pt x="60" y="222"/>
                      </a:lnTo>
                      <a:lnTo>
                        <a:pt x="54" y="228"/>
                      </a:lnTo>
                      <a:lnTo>
                        <a:pt x="54" y="228"/>
                      </a:lnTo>
                      <a:lnTo>
                        <a:pt x="60" y="222"/>
                      </a:lnTo>
                      <a:lnTo>
                        <a:pt x="66" y="216"/>
                      </a:lnTo>
                      <a:lnTo>
                        <a:pt x="72" y="216"/>
                      </a:lnTo>
                      <a:lnTo>
                        <a:pt x="84" y="210"/>
                      </a:lnTo>
                      <a:lnTo>
                        <a:pt x="90" y="210"/>
                      </a:lnTo>
                      <a:lnTo>
                        <a:pt x="90" y="204"/>
                      </a:lnTo>
                      <a:lnTo>
                        <a:pt x="96" y="204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8" y="216"/>
                      </a:lnTo>
                      <a:lnTo>
                        <a:pt x="108" y="216"/>
                      </a:lnTo>
                      <a:lnTo>
                        <a:pt x="102" y="222"/>
                      </a:lnTo>
                      <a:lnTo>
                        <a:pt x="102" y="222"/>
                      </a:lnTo>
                      <a:lnTo>
                        <a:pt x="96" y="228"/>
                      </a:lnTo>
                      <a:lnTo>
                        <a:pt x="96" y="228"/>
                      </a:lnTo>
                      <a:lnTo>
                        <a:pt x="96" y="234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84" y="246"/>
                      </a:lnTo>
                      <a:lnTo>
                        <a:pt x="78" y="252"/>
                      </a:lnTo>
                      <a:lnTo>
                        <a:pt x="72" y="252"/>
                      </a:lnTo>
                      <a:lnTo>
                        <a:pt x="72" y="258"/>
                      </a:lnTo>
                      <a:lnTo>
                        <a:pt x="66" y="264"/>
                      </a:lnTo>
                      <a:lnTo>
                        <a:pt x="60" y="264"/>
                      </a:lnTo>
                      <a:lnTo>
                        <a:pt x="60" y="270"/>
                      </a:lnTo>
                      <a:lnTo>
                        <a:pt x="54" y="270"/>
                      </a:lnTo>
                      <a:lnTo>
                        <a:pt x="48" y="276"/>
                      </a:lnTo>
                      <a:lnTo>
                        <a:pt x="48" y="282"/>
                      </a:lnTo>
                      <a:lnTo>
                        <a:pt x="42" y="282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60" y="282"/>
                      </a:lnTo>
                      <a:lnTo>
                        <a:pt x="78" y="276"/>
                      </a:lnTo>
                      <a:lnTo>
                        <a:pt x="84" y="282"/>
                      </a:lnTo>
                      <a:lnTo>
                        <a:pt x="60" y="300"/>
                      </a:lnTo>
                      <a:lnTo>
                        <a:pt x="0" y="336"/>
                      </a:lnTo>
                      <a:lnTo>
                        <a:pt x="0" y="336"/>
                      </a:lnTo>
                      <a:lnTo>
                        <a:pt x="6" y="258"/>
                      </a:lnTo>
                      <a:lnTo>
                        <a:pt x="12" y="138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6" name="Freeform 198"/>
                <p:cNvSpPr>
                  <a:spLocks/>
                </p:cNvSpPr>
                <p:nvPr/>
              </p:nvSpPr>
              <p:spPr bwMode="auto">
                <a:xfrm>
                  <a:off x="3546" y="1935"/>
                  <a:ext cx="108" cy="336"/>
                </a:xfrm>
                <a:custGeom>
                  <a:avLst/>
                  <a:gdLst>
                    <a:gd name="T0" fmla="*/ 30 w 108"/>
                    <a:gd name="T1" fmla="*/ 54 h 336"/>
                    <a:gd name="T2" fmla="*/ 42 w 108"/>
                    <a:gd name="T3" fmla="*/ 30 h 336"/>
                    <a:gd name="T4" fmla="*/ 54 w 108"/>
                    <a:gd name="T5" fmla="*/ 12 h 336"/>
                    <a:gd name="T6" fmla="*/ 66 w 108"/>
                    <a:gd name="T7" fmla="*/ 0 h 336"/>
                    <a:gd name="T8" fmla="*/ 72 w 108"/>
                    <a:gd name="T9" fmla="*/ 0 h 336"/>
                    <a:gd name="T10" fmla="*/ 84 w 108"/>
                    <a:gd name="T11" fmla="*/ 6 h 336"/>
                    <a:gd name="T12" fmla="*/ 90 w 108"/>
                    <a:gd name="T13" fmla="*/ 18 h 336"/>
                    <a:gd name="T14" fmla="*/ 84 w 108"/>
                    <a:gd name="T15" fmla="*/ 36 h 336"/>
                    <a:gd name="T16" fmla="*/ 78 w 108"/>
                    <a:gd name="T17" fmla="*/ 66 h 336"/>
                    <a:gd name="T18" fmla="*/ 66 w 108"/>
                    <a:gd name="T19" fmla="*/ 102 h 336"/>
                    <a:gd name="T20" fmla="*/ 72 w 108"/>
                    <a:gd name="T21" fmla="*/ 96 h 336"/>
                    <a:gd name="T22" fmla="*/ 90 w 108"/>
                    <a:gd name="T23" fmla="*/ 90 h 336"/>
                    <a:gd name="T24" fmla="*/ 102 w 108"/>
                    <a:gd name="T25" fmla="*/ 90 h 336"/>
                    <a:gd name="T26" fmla="*/ 108 w 108"/>
                    <a:gd name="T27" fmla="*/ 90 h 336"/>
                    <a:gd name="T28" fmla="*/ 108 w 108"/>
                    <a:gd name="T29" fmla="*/ 96 h 336"/>
                    <a:gd name="T30" fmla="*/ 108 w 108"/>
                    <a:gd name="T31" fmla="*/ 102 h 336"/>
                    <a:gd name="T32" fmla="*/ 102 w 108"/>
                    <a:gd name="T33" fmla="*/ 114 h 336"/>
                    <a:gd name="T34" fmla="*/ 96 w 108"/>
                    <a:gd name="T35" fmla="*/ 126 h 336"/>
                    <a:gd name="T36" fmla="*/ 84 w 108"/>
                    <a:gd name="T37" fmla="*/ 138 h 336"/>
                    <a:gd name="T38" fmla="*/ 72 w 108"/>
                    <a:gd name="T39" fmla="*/ 150 h 336"/>
                    <a:gd name="T40" fmla="*/ 60 w 108"/>
                    <a:gd name="T41" fmla="*/ 168 h 336"/>
                    <a:gd name="T42" fmla="*/ 48 w 108"/>
                    <a:gd name="T43" fmla="*/ 186 h 336"/>
                    <a:gd name="T44" fmla="*/ 60 w 108"/>
                    <a:gd name="T45" fmla="*/ 174 h 336"/>
                    <a:gd name="T46" fmla="*/ 72 w 108"/>
                    <a:gd name="T47" fmla="*/ 162 h 336"/>
                    <a:gd name="T48" fmla="*/ 90 w 108"/>
                    <a:gd name="T49" fmla="*/ 150 h 336"/>
                    <a:gd name="T50" fmla="*/ 96 w 108"/>
                    <a:gd name="T51" fmla="*/ 156 h 336"/>
                    <a:gd name="T52" fmla="*/ 96 w 108"/>
                    <a:gd name="T53" fmla="*/ 162 h 336"/>
                    <a:gd name="T54" fmla="*/ 90 w 108"/>
                    <a:gd name="T55" fmla="*/ 180 h 336"/>
                    <a:gd name="T56" fmla="*/ 84 w 108"/>
                    <a:gd name="T57" fmla="*/ 192 h 336"/>
                    <a:gd name="T58" fmla="*/ 66 w 108"/>
                    <a:gd name="T59" fmla="*/ 210 h 336"/>
                    <a:gd name="T60" fmla="*/ 54 w 108"/>
                    <a:gd name="T61" fmla="*/ 228 h 336"/>
                    <a:gd name="T62" fmla="*/ 60 w 108"/>
                    <a:gd name="T63" fmla="*/ 222 h 336"/>
                    <a:gd name="T64" fmla="*/ 72 w 108"/>
                    <a:gd name="T65" fmla="*/ 216 h 336"/>
                    <a:gd name="T66" fmla="*/ 90 w 108"/>
                    <a:gd name="T67" fmla="*/ 210 h 336"/>
                    <a:gd name="T68" fmla="*/ 96 w 108"/>
                    <a:gd name="T69" fmla="*/ 204 h 336"/>
                    <a:gd name="T70" fmla="*/ 102 w 108"/>
                    <a:gd name="T71" fmla="*/ 204 h 336"/>
                    <a:gd name="T72" fmla="*/ 108 w 108"/>
                    <a:gd name="T73" fmla="*/ 204 h 336"/>
                    <a:gd name="T74" fmla="*/ 108 w 108"/>
                    <a:gd name="T75" fmla="*/ 204 h 336"/>
                    <a:gd name="T76" fmla="*/ 108 w 108"/>
                    <a:gd name="T77" fmla="*/ 204 h 336"/>
                    <a:gd name="T78" fmla="*/ 108 w 108"/>
                    <a:gd name="T79" fmla="*/ 210 h 336"/>
                    <a:gd name="T80" fmla="*/ 108 w 108"/>
                    <a:gd name="T81" fmla="*/ 216 h 336"/>
                    <a:gd name="T82" fmla="*/ 102 w 108"/>
                    <a:gd name="T83" fmla="*/ 222 h 336"/>
                    <a:gd name="T84" fmla="*/ 96 w 108"/>
                    <a:gd name="T85" fmla="*/ 228 h 336"/>
                    <a:gd name="T86" fmla="*/ 90 w 108"/>
                    <a:gd name="T87" fmla="*/ 240 h 336"/>
                    <a:gd name="T88" fmla="*/ 84 w 108"/>
                    <a:gd name="T89" fmla="*/ 246 h 336"/>
                    <a:gd name="T90" fmla="*/ 72 w 108"/>
                    <a:gd name="T91" fmla="*/ 252 h 336"/>
                    <a:gd name="T92" fmla="*/ 66 w 108"/>
                    <a:gd name="T93" fmla="*/ 264 h 336"/>
                    <a:gd name="T94" fmla="*/ 60 w 108"/>
                    <a:gd name="T95" fmla="*/ 270 h 336"/>
                    <a:gd name="T96" fmla="*/ 48 w 108"/>
                    <a:gd name="T97" fmla="*/ 276 h 336"/>
                    <a:gd name="T98" fmla="*/ 42 w 108"/>
                    <a:gd name="T99" fmla="*/ 282 h 336"/>
                    <a:gd name="T100" fmla="*/ 36 w 108"/>
                    <a:gd name="T101" fmla="*/ 288 h 336"/>
                    <a:gd name="T102" fmla="*/ 60 w 108"/>
                    <a:gd name="T103" fmla="*/ 282 h 336"/>
                    <a:gd name="T104" fmla="*/ 84 w 108"/>
                    <a:gd name="T105" fmla="*/ 282 h 336"/>
                    <a:gd name="T106" fmla="*/ 0 w 108"/>
                    <a:gd name="T107" fmla="*/ 336 h 336"/>
                    <a:gd name="T108" fmla="*/ 6 w 108"/>
                    <a:gd name="T109" fmla="*/ 258 h 336"/>
                    <a:gd name="T110" fmla="*/ 18 w 108"/>
                    <a:gd name="T111" fmla="*/ 6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8" h="336">
                      <a:moveTo>
                        <a:pt x="18" y="66"/>
                      </a:moveTo>
                      <a:lnTo>
                        <a:pt x="30" y="54"/>
                      </a:lnTo>
                      <a:lnTo>
                        <a:pt x="36" y="42"/>
                      </a:lnTo>
                      <a:lnTo>
                        <a:pt x="42" y="30"/>
                      </a:lnTo>
                      <a:lnTo>
                        <a:pt x="48" y="18"/>
                      </a:lnTo>
                      <a:lnTo>
                        <a:pt x="54" y="12"/>
                      </a:lnTo>
                      <a:lnTo>
                        <a:pt x="60" y="6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4" y="6"/>
                      </a:lnTo>
                      <a:lnTo>
                        <a:pt x="84" y="12"/>
                      </a:lnTo>
                      <a:lnTo>
                        <a:pt x="90" y="18"/>
                      </a:lnTo>
                      <a:lnTo>
                        <a:pt x="90" y="24"/>
                      </a:lnTo>
                      <a:lnTo>
                        <a:pt x="84" y="36"/>
                      </a:lnTo>
                      <a:lnTo>
                        <a:pt x="84" y="54"/>
                      </a:lnTo>
                      <a:lnTo>
                        <a:pt x="78" y="66"/>
                      </a:lnTo>
                      <a:lnTo>
                        <a:pt x="72" y="84"/>
                      </a:lnTo>
                      <a:lnTo>
                        <a:pt x="66" y="102"/>
                      </a:lnTo>
                      <a:lnTo>
                        <a:pt x="66" y="102"/>
                      </a:lnTo>
                      <a:lnTo>
                        <a:pt x="72" y="96"/>
                      </a:lnTo>
                      <a:lnTo>
                        <a:pt x="84" y="96"/>
                      </a:lnTo>
                      <a:lnTo>
                        <a:pt x="90" y="90"/>
                      </a:lnTo>
                      <a:lnTo>
                        <a:pt x="96" y="90"/>
                      </a:lnTo>
                      <a:lnTo>
                        <a:pt x="102" y="90"/>
                      </a:lnTo>
                      <a:lnTo>
                        <a:pt x="102" y="90"/>
                      </a:lnTo>
                      <a:lnTo>
                        <a:pt x="108" y="90"/>
                      </a:lnTo>
                      <a:lnTo>
                        <a:pt x="108" y="90"/>
                      </a:lnTo>
                      <a:lnTo>
                        <a:pt x="108" y="96"/>
                      </a:lnTo>
                      <a:lnTo>
                        <a:pt x="108" y="96"/>
                      </a:lnTo>
                      <a:lnTo>
                        <a:pt x="108" y="102"/>
                      </a:lnTo>
                      <a:lnTo>
                        <a:pt x="102" y="108"/>
                      </a:lnTo>
                      <a:lnTo>
                        <a:pt x="102" y="114"/>
                      </a:lnTo>
                      <a:lnTo>
                        <a:pt x="96" y="120"/>
                      </a:lnTo>
                      <a:lnTo>
                        <a:pt x="96" y="126"/>
                      </a:lnTo>
                      <a:lnTo>
                        <a:pt x="90" y="132"/>
                      </a:lnTo>
                      <a:lnTo>
                        <a:pt x="84" y="138"/>
                      </a:lnTo>
                      <a:lnTo>
                        <a:pt x="78" y="144"/>
                      </a:lnTo>
                      <a:lnTo>
                        <a:pt x="72" y="150"/>
                      </a:lnTo>
                      <a:lnTo>
                        <a:pt x="66" y="162"/>
                      </a:lnTo>
                      <a:lnTo>
                        <a:pt x="60" y="168"/>
                      </a:lnTo>
                      <a:lnTo>
                        <a:pt x="54" y="174"/>
                      </a:lnTo>
                      <a:lnTo>
                        <a:pt x="48" y="186"/>
                      </a:lnTo>
                      <a:lnTo>
                        <a:pt x="48" y="186"/>
                      </a:lnTo>
                      <a:lnTo>
                        <a:pt x="60" y="174"/>
                      </a:lnTo>
                      <a:lnTo>
                        <a:pt x="66" y="162"/>
                      </a:lnTo>
                      <a:lnTo>
                        <a:pt x="72" y="162"/>
                      </a:lnTo>
                      <a:lnTo>
                        <a:pt x="84" y="156"/>
                      </a:lnTo>
                      <a:lnTo>
                        <a:pt x="90" y="150"/>
                      </a:lnTo>
                      <a:lnTo>
                        <a:pt x="90" y="150"/>
                      </a:lnTo>
                      <a:lnTo>
                        <a:pt x="96" y="156"/>
                      </a:lnTo>
                      <a:lnTo>
                        <a:pt x="96" y="162"/>
                      </a:lnTo>
                      <a:lnTo>
                        <a:pt x="96" y="162"/>
                      </a:lnTo>
                      <a:lnTo>
                        <a:pt x="96" y="174"/>
                      </a:lnTo>
                      <a:lnTo>
                        <a:pt x="90" y="180"/>
                      </a:lnTo>
                      <a:lnTo>
                        <a:pt x="90" y="186"/>
                      </a:lnTo>
                      <a:lnTo>
                        <a:pt x="84" y="192"/>
                      </a:lnTo>
                      <a:lnTo>
                        <a:pt x="72" y="204"/>
                      </a:lnTo>
                      <a:lnTo>
                        <a:pt x="66" y="210"/>
                      </a:lnTo>
                      <a:lnTo>
                        <a:pt x="60" y="222"/>
                      </a:lnTo>
                      <a:lnTo>
                        <a:pt x="54" y="228"/>
                      </a:lnTo>
                      <a:lnTo>
                        <a:pt x="54" y="228"/>
                      </a:lnTo>
                      <a:lnTo>
                        <a:pt x="60" y="222"/>
                      </a:lnTo>
                      <a:lnTo>
                        <a:pt x="66" y="216"/>
                      </a:lnTo>
                      <a:lnTo>
                        <a:pt x="72" y="216"/>
                      </a:lnTo>
                      <a:lnTo>
                        <a:pt x="84" y="210"/>
                      </a:lnTo>
                      <a:lnTo>
                        <a:pt x="90" y="210"/>
                      </a:lnTo>
                      <a:lnTo>
                        <a:pt x="90" y="204"/>
                      </a:lnTo>
                      <a:lnTo>
                        <a:pt x="96" y="204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8" y="216"/>
                      </a:lnTo>
                      <a:lnTo>
                        <a:pt x="108" y="216"/>
                      </a:lnTo>
                      <a:lnTo>
                        <a:pt x="102" y="222"/>
                      </a:lnTo>
                      <a:lnTo>
                        <a:pt x="102" y="222"/>
                      </a:lnTo>
                      <a:lnTo>
                        <a:pt x="96" y="228"/>
                      </a:lnTo>
                      <a:lnTo>
                        <a:pt x="96" y="228"/>
                      </a:lnTo>
                      <a:lnTo>
                        <a:pt x="96" y="234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84" y="246"/>
                      </a:lnTo>
                      <a:lnTo>
                        <a:pt x="78" y="252"/>
                      </a:lnTo>
                      <a:lnTo>
                        <a:pt x="72" y="252"/>
                      </a:lnTo>
                      <a:lnTo>
                        <a:pt x="72" y="258"/>
                      </a:lnTo>
                      <a:lnTo>
                        <a:pt x="66" y="264"/>
                      </a:lnTo>
                      <a:lnTo>
                        <a:pt x="60" y="264"/>
                      </a:lnTo>
                      <a:lnTo>
                        <a:pt x="60" y="270"/>
                      </a:lnTo>
                      <a:lnTo>
                        <a:pt x="54" y="270"/>
                      </a:lnTo>
                      <a:lnTo>
                        <a:pt x="48" y="276"/>
                      </a:lnTo>
                      <a:lnTo>
                        <a:pt x="48" y="282"/>
                      </a:lnTo>
                      <a:lnTo>
                        <a:pt x="42" y="282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60" y="282"/>
                      </a:lnTo>
                      <a:lnTo>
                        <a:pt x="78" y="276"/>
                      </a:lnTo>
                      <a:lnTo>
                        <a:pt x="84" y="282"/>
                      </a:lnTo>
                      <a:lnTo>
                        <a:pt x="60" y="300"/>
                      </a:lnTo>
                      <a:lnTo>
                        <a:pt x="0" y="336"/>
                      </a:lnTo>
                      <a:lnTo>
                        <a:pt x="0" y="336"/>
                      </a:lnTo>
                      <a:lnTo>
                        <a:pt x="6" y="258"/>
                      </a:lnTo>
                      <a:lnTo>
                        <a:pt x="12" y="138"/>
                      </a:lnTo>
                      <a:lnTo>
                        <a:pt x="18" y="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7" name="Freeform 199"/>
                <p:cNvSpPr>
                  <a:spLocks/>
                </p:cNvSpPr>
                <p:nvPr/>
              </p:nvSpPr>
              <p:spPr bwMode="auto">
                <a:xfrm>
                  <a:off x="3474" y="2001"/>
                  <a:ext cx="60" cy="210"/>
                </a:xfrm>
                <a:custGeom>
                  <a:avLst/>
                  <a:gdLst>
                    <a:gd name="T0" fmla="*/ 60 w 60"/>
                    <a:gd name="T1" fmla="*/ 30 h 210"/>
                    <a:gd name="T2" fmla="*/ 48 w 60"/>
                    <a:gd name="T3" fmla="*/ 18 h 210"/>
                    <a:gd name="T4" fmla="*/ 42 w 60"/>
                    <a:gd name="T5" fmla="*/ 6 h 210"/>
                    <a:gd name="T6" fmla="*/ 36 w 60"/>
                    <a:gd name="T7" fmla="*/ 0 h 210"/>
                    <a:gd name="T8" fmla="*/ 30 w 60"/>
                    <a:gd name="T9" fmla="*/ 6 h 210"/>
                    <a:gd name="T10" fmla="*/ 30 w 60"/>
                    <a:gd name="T11" fmla="*/ 12 h 210"/>
                    <a:gd name="T12" fmla="*/ 30 w 60"/>
                    <a:gd name="T13" fmla="*/ 24 h 210"/>
                    <a:gd name="T14" fmla="*/ 42 w 60"/>
                    <a:gd name="T15" fmla="*/ 42 h 210"/>
                    <a:gd name="T16" fmla="*/ 42 w 60"/>
                    <a:gd name="T17" fmla="*/ 42 h 210"/>
                    <a:gd name="T18" fmla="*/ 30 w 60"/>
                    <a:gd name="T19" fmla="*/ 30 h 210"/>
                    <a:gd name="T20" fmla="*/ 18 w 60"/>
                    <a:gd name="T21" fmla="*/ 24 h 210"/>
                    <a:gd name="T22" fmla="*/ 12 w 60"/>
                    <a:gd name="T23" fmla="*/ 24 h 210"/>
                    <a:gd name="T24" fmla="*/ 6 w 60"/>
                    <a:gd name="T25" fmla="*/ 18 h 210"/>
                    <a:gd name="T26" fmla="*/ 0 w 60"/>
                    <a:gd name="T27" fmla="*/ 24 h 210"/>
                    <a:gd name="T28" fmla="*/ 0 w 60"/>
                    <a:gd name="T29" fmla="*/ 30 h 210"/>
                    <a:gd name="T30" fmla="*/ 0 w 60"/>
                    <a:gd name="T31" fmla="*/ 36 h 210"/>
                    <a:gd name="T32" fmla="*/ 6 w 60"/>
                    <a:gd name="T33" fmla="*/ 42 h 210"/>
                    <a:gd name="T34" fmla="*/ 12 w 60"/>
                    <a:gd name="T35" fmla="*/ 54 h 210"/>
                    <a:gd name="T36" fmla="*/ 18 w 60"/>
                    <a:gd name="T37" fmla="*/ 66 h 210"/>
                    <a:gd name="T38" fmla="*/ 30 w 60"/>
                    <a:gd name="T39" fmla="*/ 78 h 210"/>
                    <a:gd name="T40" fmla="*/ 30 w 60"/>
                    <a:gd name="T41" fmla="*/ 78 h 210"/>
                    <a:gd name="T42" fmla="*/ 18 w 60"/>
                    <a:gd name="T43" fmla="*/ 78 h 210"/>
                    <a:gd name="T44" fmla="*/ 18 w 60"/>
                    <a:gd name="T45" fmla="*/ 84 h 210"/>
                    <a:gd name="T46" fmla="*/ 18 w 60"/>
                    <a:gd name="T47" fmla="*/ 84 h 210"/>
                    <a:gd name="T48" fmla="*/ 18 w 60"/>
                    <a:gd name="T49" fmla="*/ 96 h 210"/>
                    <a:gd name="T50" fmla="*/ 24 w 60"/>
                    <a:gd name="T51" fmla="*/ 108 h 210"/>
                    <a:gd name="T52" fmla="*/ 30 w 60"/>
                    <a:gd name="T53" fmla="*/ 114 h 210"/>
                    <a:gd name="T54" fmla="*/ 36 w 60"/>
                    <a:gd name="T55" fmla="*/ 126 h 210"/>
                    <a:gd name="T56" fmla="*/ 36 w 60"/>
                    <a:gd name="T57" fmla="*/ 126 h 210"/>
                    <a:gd name="T58" fmla="*/ 24 w 60"/>
                    <a:gd name="T59" fmla="*/ 120 h 210"/>
                    <a:gd name="T60" fmla="*/ 18 w 60"/>
                    <a:gd name="T61" fmla="*/ 126 h 210"/>
                    <a:gd name="T62" fmla="*/ 18 w 60"/>
                    <a:gd name="T63" fmla="*/ 138 h 210"/>
                    <a:gd name="T64" fmla="*/ 24 w 60"/>
                    <a:gd name="T65" fmla="*/ 150 h 210"/>
                    <a:gd name="T66" fmla="*/ 36 w 60"/>
                    <a:gd name="T67" fmla="*/ 162 h 210"/>
                    <a:gd name="T68" fmla="*/ 36 w 60"/>
                    <a:gd name="T69" fmla="*/ 162 h 210"/>
                    <a:gd name="T70" fmla="*/ 24 w 60"/>
                    <a:gd name="T71" fmla="*/ 156 h 210"/>
                    <a:gd name="T72" fmla="*/ 18 w 60"/>
                    <a:gd name="T73" fmla="*/ 156 h 210"/>
                    <a:gd name="T74" fmla="*/ 18 w 60"/>
                    <a:gd name="T75" fmla="*/ 156 h 210"/>
                    <a:gd name="T76" fmla="*/ 18 w 60"/>
                    <a:gd name="T77" fmla="*/ 162 h 210"/>
                    <a:gd name="T78" fmla="*/ 18 w 60"/>
                    <a:gd name="T79" fmla="*/ 162 h 210"/>
                    <a:gd name="T80" fmla="*/ 18 w 60"/>
                    <a:gd name="T81" fmla="*/ 168 h 210"/>
                    <a:gd name="T82" fmla="*/ 18 w 60"/>
                    <a:gd name="T83" fmla="*/ 174 h 210"/>
                    <a:gd name="T84" fmla="*/ 24 w 60"/>
                    <a:gd name="T85" fmla="*/ 180 h 210"/>
                    <a:gd name="T86" fmla="*/ 30 w 60"/>
                    <a:gd name="T87" fmla="*/ 186 h 210"/>
                    <a:gd name="T88" fmla="*/ 30 w 60"/>
                    <a:gd name="T89" fmla="*/ 186 h 210"/>
                    <a:gd name="T90" fmla="*/ 36 w 60"/>
                    <a:gd name="T91" fmla="*/ 192 h 210"/>
                    <a:gd name="T92" fmla="*/ 42 w 60"/>
                    <a:gd name="T93" fmla="*/ 192 h 210"/>
                    <a:gd name="T94" fmla="*/ 42 w 60"/>
                    <a:gd name="T95" fmla="*/ 192 h 210"/>
                    <a:gd name="T96" fmla="*/ 30 w 60"/>
                    <a:gd name="T97" fmla="*/ 204 h 210"/>
                    <a:gd name="T98" fmla="*/ 30 w 60"/>
                    <a:gd name="T99" fmla="*/ 210 h 210"/>
                    <a:gd name="T100" fmla="*/ 60 w 60"/>
                    <a:gd name="T101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0" h="210">
                      <a:moveTo>
                        <a:pt x="60" y="30"/>
                      </a:moveTo>
                      <a:lnTo>
                        <a:pt x="48" y="18"/>
                      </a:lnTo>
                      <a:lnTo>
                        <a:pt x="42" y="6"/>
                      </a:lnTo>
                      <a:lnTo>
                        <a:pt x="36" y="0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30" y="24"/>
                      </a:lnTo>
                      <a:lnTo>
                        <a:pt x="42" y="42"/>
                      </a:lnTo>
                      <a:lnTo>
                        <a:pt x="42" y="42"/>
                      </a:lnTo>
                      <a:lnTo>
                        <a:pt x="30" y="30"/>
                      </a:lnTo>
                      <a:lnTo>
                        <a:pt x="18" y="24"/>
                      </a:lnTo>
                      <a:lnTo>
                        <a:pt x="12" y="24"/>
                      </a:ln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6" y="42"/>
                      </a:lnTo>
                      <a:lnTo>
                        <a:pt x="12" y="54"/>
                      </a:lnTo>
                      <a:lnTo>
                        <a:pt x="18" y="66"/>
                      </a:lnTo>
                      <a:lnTo>
                        <a:pt x="30" y="78"/>
                      </a:lnTo>
                      <a:lnTo>
                        <a:pt x="30" y="78"/>
                      </a:lnTo>
                      <a:lnTo>
                        <a:pt x="18" y="78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8" y="96"/>
                      </a:lnTo>
                      <a:lnTo>
                        <a:pt x="24" y="108"/>
                      </a:lnTo>
                      <a:lnTo>
                        <a:pt x="30" y="114"/>
                      </a:lnTo>
                      <a:lnTo>
                        <a:pt x="36" y="126"/>
                      </a:lnTo>
                      <a:lnTo>
                        <a:pt x="36" y="126"/>
                      </a:lnTo>
                      <a:lnTo>
                        <a:pt x="24" y="120"/>
                      </a:lnTo>
                      <a:lnTo>
                        <a:pt x="18" y="126"/>
                      </a:lnTo>
                      <a:lnTo>
                        <a:pt x="18" y="138"/>
                      </a:lnTo>
                      <a:lnTo>
                        <a:pt x="24" y="150"/>
                      </a:lnTo>
                      <a:lnTo>
                        <a:pt x="36" y="162"/>
                      </a:lnTo>
                      <a:lnTo>
                        <a:pt x="36" y="162"/>
                      </a:lnTo>
                      <a:lnTo>
                        <a:pt x="24" y="156"/>
                      </a:lnTo>
                      <a:lnTo>
                        <a:pt x="18" y="156"/>
                      </a:lnTo>
                      <a:lnTo>
                        <a:pt x="18" y="156"/>
                      </a:lnTo>
                      <a:lnTo>
                        <a:pt x="18" y="162"/>
                      </a:lnTo>
                      <a:lnTo>
                        <a:pt x="18" y="162"/>
                      </a:lnTo>
                      <a:lnTo>
                        <a:pt x="18" y="168"/>
                      </a:lnTo>
                      <a:lnTo>
                        <a:pt x="18" y="174"/>
                      </a:lnTo>
                      <a:lnTo>
                        <a:pt x="24" y="180"/>
                      </a:lnTo>
                      <a:lnTo>
                        <a:pt x="30" y="186"/>
                      </a:lnTo>
                      <a:lnTo>
                        <a:pt x="30" y="186"/>
                      </a:lnTo>
                      <a:lnTo>
                        <a:pt x="36" y="192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30" y="204"/>
                      </a:lnTo>
                      <a:lnTo>
                        <a:pt x="30" y="210"/>
                      </a:lnTo>
                      <a:lnTo>
                        <a:pt x="60" y="2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8" name="Freeform 200"/>
                <p:cNvSpPr>
                  <a:spLocks/>
                </p:cNvSpPr>
                <p:nvPr/>
              </p:nvSpPr>
              <p:spPr bwMode="auto">
                <a:xfrm>
                  <a:off x="3528" y="1923"/>
                  <a:ext cx="48" cy="481"/>
                </a:xfrm>
                <a:custGeom>
                  <a:avLst/>
                  <a:gdLst>
                    <a:gd name="T0" fmla="*/ 36 w 48"/>
                    <a:gd name="T1" fmla="*/ 42 h 481"/>
                    <a:gd name="T2" fmla="*/ 36 w 48"/>
                    <a:gd name="T3" fmla="*/ 174 h 481"/>
                    <a:gd name="T4" fmla="*/ 48 w 48"/>
                    <a:gd name="T5" fmla="*/ 366 h 481"/>
                    <a:gd name="T6" fmla="*/ 48 w 48"/>
                    <a:gd name="T7" fmla="*/ 474 h 481"/>
                    <a:gd name="T8" fmla="*/ 48 w 48"/>
                    <a:gd name="T9" fmla="*/ 474 h 481"/>
                    <a:gd name="T10" fmla="*/ 36 w 48"/>
                    <a:gd name="T11" fmla="*/ 468 h 481"/>
                    <a:gd name="T12" fmla="*/ 18 w 48"/>
                    <a:gd name="T13" fmla="*/ 468 h 481"/>
                    <a:gd name="T14" fmla="*/ 0 w 48"/>
                    <a:gd name="T15" fmla="*/ 481 h 481"/>
                    <a:gd name="T16" fmla="*/ 0 w 48"/>
                    <a:gd name="T17" fmla="*/ 481 h 481"/>
                    <a:gd name="T18" fmla="*/ 6 w 48"/>
                    <a:gd name="T19" fmla="*/ 330 h 481"/>
                    <a:gd name="T20" fmla="*/ 6 w 48"/>
                    <a:gd name="T21" fmla="*/ 150 h 481"/>
                    <a:gd name="T22" fmla="*/ 6 w 48"/>
                    <a:gd name="T23" fmla="*/ 36 h 481"/>
                    <a:gd name="T24" fmla="*/ 6 w 48"/>
                    <a:gd name="T25" fmla="*/ 36 h 481"/>
                    <a:gd name="T26" fmla="*/ 6 w 48"/>
                    <a:gd name="T27" fmla="*/ 18 h 481"/>
                    <a:gd name="T28" fmla="*/ 18 w 48"/>
                    <a:gd name="T29" fmla="*/ 0 h 481"/>
                    <a:gd name="T30" fmla="*/ 30 w 48"/>
                    <a:gd name="T31" fmla="*/ 6 h 481"/>
                    <a:gd name="T32" fmla="*/ 36 w 48"/>
                    <a:gd name="T33" fmla="*/ 42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81">
                      <a:moveTo>
                        <a:pt x="36" y="42"/>
                      </a:moveTo>
                      <a:lnTo>
                        <a:pt x="36" y="174"/>
                      </a:lnTo>
                      <a:lnTo>
                        <a:pt x="48" y="366"/>
                      </a:lnTo>
                      <a:lnTo>
                        <a:pt x="48" y="474"/>
                      </a:lnTo>
                      <a:lnTo>
                        <a:pt x="48" y="474"/>
                      </a:lnTo>
                      <a:lnTo>
                        <a:pt x="36" y="468"/>
                      </a:lnTo>
                      <a:lnTo>
                        <a:pt x="18" y="468"/>
                      </a:lnTo>
                      <a:lnTo>
                        <a:pt x="0" y="481"/>
                      </a:lnTo>
                      <a:lnTo>
                        <a:pt x="0" y="481"/>
                      </a:lnTo>
                      <a:lnTo>
                        <a:pt x="6" y="330"/>
                      </a:lnTo>
                      <a:lnTo>
                        <a:pt x="6" y="150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30" y="6"/>
                      </a:lnTo>
                      <a:lnTo>
                        <a:pt x="36" y="42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39" name="Freeform 201"/>
                <p:cNvSpPr>
                  <a:spLocks/>
                </p:cNvSpPr>
                <p:nvPr/>
              </p:nvSpPr>
              <p:spPr bwMode="auto">
                <a:xfrm>
                  <a:off x="3528" y="1923"/>
                  <a:ext cx="48" cy="481"/>
                </a:xfrm>
                <a:custGeom>
                  <a:avLst/>
                  <a:gdLst>
                    <a:gd name="T0" fmla="*/ 36 w 48"/>
                    <a:gd name="T1" fmla="*/ 42 h 481"/>
                    <a:gd name="T2" fmla="*/ 36 w 48"/>
                    <a:gd name="T3" fmla="*/ 174 h 481"/>
                    <a:gd name="T4" fmla="*/ 48 w 48"/>
                    <a:gd name="T5" fmla="*/ 366 h 481"/>
                    <a:gd name="T6" fmla="*/ 48 w 48"/>
                    <a:gd name="T7" fmla="*/ 474 h 481"/>
                    <a:gd name="T8" fmla="*/ 48 w 48"/>
                    <a:gd name="T9" fmla="*/ 474 h 481"/>
                    <a:gd name="T10" fmla="*/ 36 w 48"/>
                    <a:gd name="T11" fmla="*/ 468 h 481"/>
                    <a:gd name="T12" fmla="*/ 18 w 48"/>
                    <a:gd name="T13" fmla="*/ 468 h 481"/>
                    <a:gd name="T14" fmla="*/ 0 w 48"/>
                    <a:gd name="T15" fmla="*/ 481 h 481"/>
                    <a:gd name="T16" fmla="*/ 0 w 48"/>
                    <a:gd name="T17" fmla="*/ 481 h 481"/>
                    <a:gd name="T18" fmla="*/ 6 w 48"/>
                    <a:gd name="T19" fmla="*/ 330 h 481"/>
                    <a:gd name="T20" fmla="*/ 6 w 48"/>
                    <a:gd name="T21" fmla="*/ 150 h 481"/>
                    <a:gd name="T22" fmla="*/ 6 w 48"/>
                    <a:gd name="T23" fmla="*/ 36 h 481"/>
                    <a:gd name="T24" fmla="*/ 6 w 48"/>
                    <a:gd name="T25" fmla="*/ 36 h 481"/>
                    <a:gd name="T26" fmla="*/ 6 w 48"/>
                    <a:gd name="T27" fmla="*/ 18 h 481"/>
                    <a:gd name="T28" fmla="*/ 18 w 48"/>
                    <a:gd name="T29" fmla="*/ 0 h 481"/>
                    <a:gd name="T30" fmla="*/ 30 w 48"/>
                    <a:gd name="T31" fmla="*/ 6 h 481"/>
                    <a:gd name="T32" fmla="*/ 36 w 48"/>
                    <a:gd name="T33" fmla="*/ 42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81">
                      <a:moveTo>
                        <a:pt x="36" y="42"/>
                      </a:moveTo>
                      <a:lnTo>
                        <a:pt x="36" y="174"/>
                      </a:lnTo>
                      <a:lnTo>
                        <a:pt x="48" y="366"/>
                      </a:lnTo>
                      <a:lnTo>
                        <a:pt x="48" y="474"/>
                      </a:lnTo>
                      <a:lnTo>
                        <a:pt x="48" y="474"/>
                      </a:lnTo>
                      <a:lnTo>
                        <a:pt x="36" y="468"/>
                      </a:lnTo>
                      <a:lnTo>
                        <a:pt x="18" y="468"/>
                      </a:lnTo>
                      <a:lnTo>
                        <a:pt x="0" y="481"/>
                      </a:lnTo>
                      <a:lnTo>
                        <a:pt x="0" y="481"/>
                      </a:lnTo>
                      <a:lnTo>
                        <a:pt x="6" y="330"/>
                      </a:lnTo>
                      <a:lnTo>
                        <a:pt x="6" y="150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30" y="6"/>
                      </a:lnTo>
                      <a:lnTo>
                        <a:pt x="36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0" name="Freeform 202"/>
                <p:cNvSpPr>
                  <a:spLocks/>
                </p:cNvSpPr>
                <p:nvPr/>
              </p:nvSpPr>
              <p:spPr bwMode="auto">
                <a:xfrm>
                  <a:off x="3552" y="1941"/>
                  <a:ext cx="6" cy="438"/>
                </a:xfrm>
                <a:custGeom>
                  <a:avLst/>
                  <a:gdLst>
                    <a:gd name="T0" fmla="*/ 0 w 6"/>
                    <a:gd name="T1" fmla="*/ 0 h 438"/>
                    <a:gd name="T2" fmla="*/ 6 w 6"/>
                    <a:gd name="T3" fmla="*/ 120 h 438"/>
                    <a:gd name="T4" fmla="*/ 6 w 6"/>
                    <a:gd name="T5" fmla="*/ 318 h 438"/>
                    <a:gd name="T6" fmla="*/ 6 w 6"/>
                    <a:gd name="T7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38">
                      <a:moveTo>
                        <a:pt x="0" y="0"/>
                      </a:moveTo>
                      <a:lnTo>
                        <a:pt x="6" y="120"/>
                      </a:lnTo>
                      <a:lnTo>
                        <a:pt x="6" y="318"/>
                      </a:lnTo>
                      <a:lnTo>
                        <a:pt x="6" y="4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1" name="Freeform 203"/>
                <p:cNvSpPr>
                  <a:spLocks/>
                </p:cNvSpPr>
                <p:nvPr/>
              </p:nvSpPr>
              <p:spPr bwMode="auto">
                <a:xfrm>
                  <a:off x="3540" y="1947"/>
                  <a:ext cx="6" cy="444"/>
                </a:xfrm>
                <a:custGeom>
                  <a:avLst/>
                  <a:gdLst>
                    <a:gd name="T0" fmla="*/ 0 w 6"/>
                    <a:gd name="T1" fmla="*/ 0 h 444"/>
                    <a:gd name="T2" fmla="*/ 6 w 6"/>
                    <a:gd name="T3" fmla="*/ 126 h 444"/>
                    <a:gd name="T4" fmla="*/ 6 w 6"/>
                    <a:gd name="T5" fmla="*/ 324 h 444"/>
                    <a:gd name="T6" fmla="*/ 6 w 6"/>
                    <a:gd name="T7" fmla="*/ 444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44">
                      <a:moveTo>
                        <a:pt x="0" y="0"/>
                      </a:moveTo>
                      <a:lnTo>
                        <a:pt x="6" y="126"/>
                      </a:lnTo>
                      <a:lnTo>
                        <a:pt x="6" y="324"/>
                      </a:lnTo>
                      <a:lnTo>
                        <a:pt x="6" y="4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2" name="Freeform 204"/>
                <p:cNvSpPr>
                  <a:spLocks/>
                </p:cNvSpPr>
                <p:nvPr/>
              </p:nvSpPr>
              <p:spPr bwMode="auto">
                <a:xfrm>
                  <a:off x="3588" y="2530"/>
                  <a:ext cx="42" cy="6"/>
                </a:xfrm>
                <a:custGeom>
                  <a:avLst/>
                  <a:gdLst>
                    <a:gd name="T0" fmla="*/ 42 w 42"/>
                    <a:gd name="T1" fmla="*/ 0 h 6"/>
                    <a:gd name="T2" fmla="*/ 24 w 42"/>
                    <a:gd name="T3" fmla="*/ 6 h 6"/>
                    <a:gd name="T4" fmla="*/ 12 w 42"/>
                    <a:gd name="T5" fmla="*/ 6 h 6"/>
                    <a:gd name="T6" fmla="*/ 0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42" y="0"/>
                      </a:move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3" name="Freeform 205"/>
                <p:cNvSpPr>
                  <a:spLocks/>
                </p:cNvSpPr>
                <p:nvPr/>
              </p:nvSpPr>
              <p:spPr bwMode="auto">
                <a:xfrm>
                  <a:off x="3588" y="2542"/>
                  <a:ext cx="42" cy="6"/>
                </a:xfrm>
                <a:custGeom>
                  <a:avLst/>
                  <a:gdLst>
                    <a:gd name="T0" fmla="*/ 42 w 42"/>
                    <a:gd name="T1" fmla="*/ 0 h 6"/>
                    <a:gd name="T2" fmla="*/ 24 w 42"/>
                    <a:gd name="T3" fmla="*/ 0 h 6"/>
                    <a:gd name="T4" fmla="*/ 12 w 42"/>
                    <a:gd name="T5" fmla="*/ 6 h 6"/>
                    <a:gd name="T6" fmla="*/ 0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42" y="0"/>
                      </a:move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4" name="Freeform 206"/>
                <p:cNvSpPr>
                  <a:spLocks/>
                </p:cNvSpPr>
                <p:nvPr/>
              </p:nvSpPr>
              <p:spPr bwMode="auto">
                <a:xfrm>
                  <a:off x="3582" y="2524"/>
                  <a:ext cx="36" cy="6"/>
                </a:xfrm>
                <a:custGeom>
                  <a:avLst/>
                  <a:gdLst>
                    <a:gd name="T0" fmla="*/ 36 w 36"/>
                    <a:gd name="T1" fmla="*/ 0 h 6"/>
                    <a:gd name="T2" fmla="*/ 24 w 36"/>
                    <a:gd name="T3" fmla="*/ 0 h 6"/>
                    <a:gd name="T4" fmla="*/ 12 w 36"/>
                    <a:gd name="T5" fmla="*/ 6 h 6"/>
                    <a:gd name="T6" fmla="*/ 0 w 36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6">
                      <a:moveTo>
                        <a:pt x="36" y="0"/>
                      </a:move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5" name="Freeform 207"/>
                <p:cNvSpPr>
                  <a:spLocks/>
                </p:cNvSpPr>
                <p:nvPr/>
              </p:nvSpPr>
              <p:spPr bwMode="auto">
                <a:xfrm>
                  <a:off x="3516" y="2500"/>
                  <a:ext cx="42" cy="6"/>
                </a:xfrm>
                <a:custGeom>
                  <a:avLst/>
                  <a:gdLst>
                    <a:gd name="T0" fmla="*/ 42 w 42"/>
                    <a:gd name="T1" fmla="*/ 0 h 6"/>
                    <a:gd name="T2" fmla="*/ 24 w 42"/>
                    <a:gd name="T3" fmla="*/ 0 h 6"/>
                    <a:gd name="T4" fmla="*/ 12 w 42"/>
                    <a:gd name="T5" fmla="*/ 6 h 6"/>
                    <a:gd name="T6" fmla="*/ 0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42" y="0"/>
                      </a:move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6" name="Freeform 208"/>
                <p:cNvSpPr>
                  <a:spLocks/>
                </p:cNvSpPr>
                <p:nvPr/>
              </p:nvSpPr>
              <p:spPr bwMode="auto">
                <a:xfrm>
                  <a:off x="3504" y="2494"/>
                  <a:ext cx="42" cy="6"/>
                </a:xfrm>
                <a:custGeom>
                  <a:avLst/>
                  <a:gdLst>
                    <a:gd name="T0" fmla="*/ 42 w 42"/>
                    <a:gd name="T1" fmla="*/ 0 h 6"/>
                    <a:gd name="T2" fmla="*/ 24 w 42"/>
                    <a:gd name="T3" fmla="*/ 0 h 6"/>
                    <a:gd name="T4" fmla="*/ 12 w 42"/>
                    <a:gd name="T5" fmla="*/ 6 h 6"/>
                    <a:gd name="T6" fmla="*/ 0 w 4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42" y="0"/>
                      </a:move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7" name="Freeform 209"/>
                <p:cNvSpPr>
                  <a:spLocks/>
                </p:cNvSpPr>
                <p:nvPr/>
              </p:nvSpPr>
              <p:spPr bwMode="auto">
                <a:xfrm>
                  <a:off x="3516" y="2434"/>
                  <a:ext cx="18" cy="48"/>
                </a:xfrm>
                <a:custGeom>
                  <a:avLst/>
                  <a:gdLst>
                    <a:gd name="T0" fmla="*/ 12 w 18"/>
                    <a:gd name="T1" fmla="*/ 48 h 48"/>
                    <a:gd name="T2" fmla="*/ 18 w 18"/>
                    <a:gd name="T3" fmla="*/ 48 h 48"/>
                    <a:gd name="T4" fmla="*/ 18 w 18"/>
                    <a:gd name="T5" fmla="*/ 36 h 48"/>
                    <a:gd name="T6" fmla="*/ 18 w 18"/>
                    <a:gd name="T7" fmla="*/ 24 h 48"/>
                    <a:gd name="T8" fmla="*/ 18 w 18"/>
                    <a:gd name="T9" fmla="*/ 24 h 48"/>
                    <a:gd name="T10" fmla="*/ 18 w 18"/>
                    <a:gd name="T11" fmla="*/ 12 h 48"/>
                    <a:gd name="T12" fmla="*/ 18 w 18"/>
                    <a:gd name="T13" fmla="*/ 6 h 48"/>
                    <a:gd name="T14" fmla="*/ 12 w 18"/>
                    <a:gd name="T15" fmla="*/ 0 h 48"/>
                    <a:gd name="T16" fmla="*/ 12 w 18"/>
                    <a:gd name="T17" fmla="*/ 0 h 48"/>
                    <a:gd name="T18" fmla="*/ 6 w 18"/>
                    <a:gd name="T19" fmla="*/ 6 h 48"/>
                    <a:gd name="T20" fmla="*/ 0 w 18"/>
                    <a:gd name="T21" fmla="*/ 12 h 48"/>
                    <a:gd name="T22" fmla="*/ 0 w 18"/>
                    <a:gd name="T23" fmla="*/ 24 h 48"/>
                    <a:gd name="T24" fmla="*/ 0 w 18"/>
                    <a:gd name="T25" fmla="*/ 24 h 48"/>
                    <a:gd name="T26" fmla="*/ 0 w 18"/>
                    <a:gd name="T27" fmla="*/ 36 h 48"/>
                    <a:gd name="T28" fmla="*/ 6 w 18"/>
                    <a:gd name="T29" fmla="*/ 48 h 48"/>
                    <a:gd name="T30" fmla="*/ 12 w 18"/>
                    <a:gd name="T3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48">
                      <a:moveTo>
                        <a:pt x="12" y="48"/>
                      </a:moveTo>
                      <a:lnTo>
                        <a:pt x="18" y="48"/>
                      </a:lnTo>
                      <a:lnTo>
                        <a:pt x="18" y="3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6" y="48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8" name="Freeform 210"/>
                <p:cNvSpPr>
                  <a:spLocks/>
                </p:cNvSpPr>
                <p:nvPr/>
              </p:nvSpPr>
              <p:spPr bwMode="auto">
                <a:xfrm>
                  <a:off x="3516" y="2434"/>
                  <a:ext cx="18" cy="48"/>
                </a:xfrm>
                <a:custGeom>
                  <a:avLst/>
                  <a:gdLst>
                    <a:gd name="T0" fmla="*/ 12 w 18"/>
                    <a:gd name="T1" fmla="*/ 48 h 48"/>
                    <a:gd name="T2" fmla="*/ 18 w 18"/>
                    <a:gd name="T3" fmla="*/ 48 h 48"/>
                    <a:gd name="T4" fmla="*/ 18 w 18"/>
                    <a:gd name="T5" fmla="*/ 36 h 48"/>
                    <a:gd name="T6" fmla="*/ 18 w 18"/>
                    <a:gd name="T7" fmla="*/ 24 h 48"/>
                    <a:gd name="T8" fmla="*/ 18 w 18"/>
                    <a:gd name="T9" fmla="*/ 24 h 48"/>
                    <a:gd name="T10" fmla="*/ 18 w 18"/>
                    <a:gd name="T11" fmla="*/ 12 h 48"/>
                    <a:gd name="T12" fmla="*/ 18 w 18"/>
                    <a:gd name="T13" fmla="*/ 6 h 48"/>
                    <a:gd name="T14" fmla="*/ 12 w 18"/>
                    <a:gd name="T15" fmla="*/ 0 h 48"/>
                    <a:gd name="T16" fmla="*/ 12 w 18"/>
                    <a:gd name="T17" fmla="*/ 0 h 48"/>
                    <a:gd name="T18" fmla="*/ 6 w 18"/>
                    <a:gd name="T19" fmla="*/ 6 h 48"/>
                    <a:gd name="T20" fmla="*/ 0 w 18"/>
                    <a:gd name="T21" fmla="*/ 12 h 48"/>
                    <a:gd name="T22" fmla="*/ 0 w 18"/>
                    <a:gd name="T23" fmla="*/ 24 h 48"/>
                    <a:gd name="T24" fmla="*/ 0 w 18"/>
                    <a:gd name="T25" fmla="*/ 24 h 48"/>
                    <a:gd name="T26" fmla="*/ 0 w 18"/>
                    <a:gd name="T27" fmla="*/ 36 h 48"/>
                    <a:gd name="T28" fmla="*/ 6 w 18"/>
                    <a:gd name="T29" fmla="*/ 48 h 48"/>
                    <a:gd name="T30" fmla="*/ 12 w 18"/>
                    <a:gd name="T31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48">
                      <a:moveTo>
                        <a:pt x="12" y="48"/>
                      </a:moveTo>
                      <a:lnTo>
                        <a:pt x="18" y="48"/>
                      </a:lnTo>
                      <a:lnTo>
                        <a:pt x="18" y="3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6" y="48"/>
                      </a:lnTo>
                      <a:lnTo>
                        <a:pt x="12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49" name="Freeform 211"/>
                <p:cNvSpPr>
                  <a:spLocks/>
                </p:cNvSpPr>
                <p:nvPr/>
              </p:nvSpPr>
              <p:spPr bwMode="auto">
                <a:xfrm>
                  <a:off x="3516" y="2524"/>
                  <a:ext cx="18" cy="24"/>
                </a:xfrm>
                <a:custGeom>
                  <a:avLst/>
                  <a:gdLst>
                    <a:gd name="T0" fmla="*/ 6 w 18"/>
                    <a:gd name="T1" fmla="*/ 24 h 24"/>
                    <a:gd name="T2" fmla="*/ 12 w 18"/>
                    <a:gd name="T3" fmla="*/ 24 h 24"/>
                    <a:gd name="T4" fmla="*/ 18 w 18"/>
                    <a:gd name="T5" fmla="*/ 18 h 24"/>
                    <a:gd name="T6" fmla="*/ 18 w 18"/>
                    <a:gd name="T7" fmla="*/ 12 h 24"/>
                    <a:gd name="T8" fmla="*/ 18 w 18"/>
                    <a:gd name="T9" fmla="*/ 12 h 24"/>
                    <a:gd name="T10" fmla="*/ 18 w 18"/>
                    <a:gd name="T11" fmla="*/ 6 h 24"/>
                    <a:gd name="T12" fmla="*/ 12 w 18"/>
                    <a:gd name="T13" fmla="*/ 0 h 24"/>
                    <a:gd name="T14" fmla="*/ 6 w 18"/>
                    <a:gd name="T15" fmla="*/ 0 h 24"/>
                    <a:gd name="T16" fmla="*/ 6 w 18"/>
                    <a:gd name="T17" fmla="*/ 0 h 24"/>
                    <a:gd name="T18" fmla="*/ 0 w 18"/>
                    <a:gd name="T19" fmla="*/ 0 h 24"/>
                    <a:gd name="T20" fmla="*/ 0 w 18"/>
                    <a:gd name="T21" fmla="*/ 6 h 24"/>
                    <a:gd name="T22" fmla="*/ 0 w 18"/>
                    <a:gd name="T23" fmla="*/ 12 h 24"/>
                    <a:gd name="T24" fmla="*/ 0 w 18"/>
                    <a:gd name="T25" fmla="*/ 12 h 24"/>
                    <a:gd name="T26" fmla="*/ 0 w 18"/>
                    <a:gd name="T27" fmla="*/ 18 h 24"/>
                    <a:gd name="T28" fmla="*/ 0 w 18"/>
                    <a:gd name="T29" fmla="*/ 24 h 24"/>
                    <a:gd name="T30" fmla="*/ 6 w 18"/>
                    <a:gd name="T3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4">
                      <a:moveTo>
                        <a:pt x="6" y="24"/>
                      </a:move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0" name="Freeform 212"/>
                <p:cNvSpPr>
                  <a:spLocks/>
                </p:cNvSpPr>
                <p:nvPr/>
              </p:nvSpPr>
              <p:spPr bwMode="auto">
                <a:xfrm>
                  <a:off x="3516" y="2524"/>
                  <a:ext cx="18" cy="24"/>
                </a:xfrm>
                <a:custGeom>
                  <a:avLst/>
                  <a:gdLst>
                    <a:gd name="T0" fmla="*/ 6 w 18"/>
                    <a:gd name="T1" fmla="*/ 24 h 24"/>
                    <a:gd name="T2" fmla="*/ 12 w 18"/>
                    <a:gd name="T3" fmla="*/ 24 h 24"/>
                    <a:gd name="T4" fmla="*/ 18 w 18"/>
                    <a:gd name="T5" fmla="*/ 18 h 24"/>
                    <a:gd name="T6" fmla="*/ 18 w 18"/>
                    <a:gd name="T7" fmla="*/ 12 h 24"/>
                    <a:gd name="T8" fmla="*/ 18 w 18"/>
                    <a:gd name="T9" fmla="*/ 12 h 24"/>
                    <a:gd name="T10" fmla="*/ 18 w 18"/>
                    <a:gd name="T11" fmla="*/ 6 h 24"/>
                    <a:gd name="T12" fmla="*/ 12 w 18"/>
                    <a:gd name="T13" fmla="*/ 0 h 24"/>
                    <a:gd name="T14" fmla="*/ 6 w 18"/>
                    <a:gd name="T15" fmla="*/ 0 h 24"/>
                    <a:gd name="T16" fmla="*/ 6 w 18"/>
                    <a:gd name="T17" fmla="*/ 0 h 24"/>
                    <a:gd name="T18" fmla="*/ 0 w 18"/>
                    <a:gd name="T19" fmla="*/ 0 h 24"/>
                    <a:gd name="T20" fmla="*/ 0 w 18"/>
                    <a:gd name="T21" fmla="*/ 6 h 24"/>
                    <a:gd name="T22" fmla="*/ 0 w 18"/>
                    <a:gd name="T23" fmla="*/ 12 h 24"/>
                    <a:gd name="T24" fmla="*/ 0 w 18"/>
                    <a:gd name="T25" fmla="*/ 12 h 24"/>
                    <a:gd name="T26" fmla="*/ 0 w 18"/>
                    <a:gd name="T27" fmla="*/ 18 h 24"/>
                    <a:gd name="T28" fmla="*/ 0 w 18"/>
                    <a:gd name="T29" fmla="*/ 24 h 24"/>
                    <a:gd name="T30" fmla="*/ 6 w 18"/>
                    <a:gd name="T3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4">
                      <a:moveTo>
                        <a:pt x="6" y="24"/>
                      </a:move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1" name="Freeform 213"/>
                <p:cNvSpPr>
                  <a:spLocks/>
                </p:cNvSpPr>
                <p:nvPr/>
              </p:nvSpPr>
              <p:spPr bwMode="auto">
                <a:xfrm>
                  <a:off x="3036" y="2410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2" name="Freeform 214"/>
                <p:cNvSpPr>
                  <a:spLocks/>
                </p:cNvSpPr>
                <p:nvPr/>
              </p:nvSpPr>
              <p:spPr bwMode="auto">
                <a:xfrm>
                  <a:off x="3024" y="2416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6 w 18"/>
                    <a:gd name="T9" fmla="*/ 6 h 12"/>
                    <a:gd name="T10" fmla="*/ 0 w 18"/>
                    <a:gd name="T11" fmla="*/ 6 h 12"/>
                    <a:gd name="T12" fmla="*/ 6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3" name="Freeform 215"/>
                <p:cNvSpPr>
                  <a:spLocks/>
                </p:cNvSpPr>
                <p:nvPr/>
              </p:nvSpPr>
              <p:spPr bwMode="auto">
                <a:xfrm>
                  <a:off x="3018" y="2422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6 w 12"/>
                    <a:gd name="T1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4" name="Freeform 216"/>
                <p:cNvSpPr>
                  <a:spLocks/>
                </p:cNvSpPr>
                <p:nvPr/>
              </p:nvSpPr>
              <p:spPr bwMode="auto">
                <a:xfrm>
                  <a:off x="2610" y="2385"/>
                  <a:ext cx="174" cy="73"/>
                </a:xfrm>
                <a:custGeom>
                  <a:avLst/>
                  <a:gdLst>
                    <a:gd name="T0" fmla="*/ 174 w 174"/>
                    <a:gd name="T1" fmla="*/ 12 h 73"/>
                    <a:gd name="T2" fmla="*/ 168 w 174"/>
                    <a:gd name="T3" fmla="*/ 6 h 73"/>
                    <a:gd name="T4" fmla="*/ 156 w 174"/>
                    <a:gd name="T5" fmla="*/ 0 h 73"/>
                    <a:gd name="T6" fmla="*/ 138 w 174"/>
                    <a:gd name="T7" fmla="*/ 0 h 73"/>
                    <a:gd name="T8" fmla="*/ 126 w 174"/>
                    <a:gd name="T9" fmla="*/ 0 h 73"/>
                    <a:gd name="T10" fmla="*/ 108 w 174"/>
                    <a:gd name="T11" fmla="*/ 6 h 73"/>
                    <a:gd name="T12" fmla="*/ 90 w 174"/>
                    <a:gd name="T13" fmla="*/ 6 h 73"/>
                    <a:gd name="T14" fmla="*/ 72 w 174"/>
                    <a:gd name="T15" fmla="*/ 6 h 73"/>
                    <a:gd name="T16" fmla="*/ 72 w 174"/>
                    <a:gd name="T17" fmla="*/ 6 h 73"/>
                    <a:gd name="T18" fmla="*/ 54 w 174"/>
                    <a:gd name="T19" fmla="*/ 0 h 73"/>
                    <a:gd name="T20" fmla="*/ 36 w 174"/>
                    <a:gd name="T21" fmla="*/ 6 h 73"/>
                    <a:gd name="T22" fmla="*/ 12 w 174"/>
                    <a:gd name="T23" fmla="*/ 25 h 73"/>
                    <a:gd name="T24" fmla="*/ 12 w 174"/>
                    <a:gd name="T25" fmla="*/ 25 h 73"/>
                    <a:gd name="T26" fmla="*/ 0 w 174"/>
                    <a:gd name="T27" fmla="*/ 37 h 73"/>
                    <a:gd name="T28" fmla="*/ 0 w 174"/>
                    <a:gd name="T29" fmla="*/ 61 h 73"/>
                    <a:gd name="T30" fmla="*/ 12 w 174"/>
                    <a:gd name="T31" fmla="*/ 73 h 73"/>
                    <a:gd name="T32" fmla="*/ 12 w 174"/>
                    <a:gd name="T33" fmla="*/ 73 h 73"/>
                    <a:gd name="T34" fmla="*/ 24 w 174"/>
                    <a:gd name="T35" fmla="*/ 73 h 73"/>
                    <a:gd name="T36" fmla="*/ 42 w 174"/>
                    <a:gd name="T37" fmla="*/ 67 h 73"/>
                    <a:gd name="T38" fmla="*/ 66 w 174"/>
                    <a:gd name="T39" fmla="*/ 55 h 73"/>
                    <a:gd name="T40" fmla="*/ 66 w 174"/>
                    <a:gd name="T41" fmla="*/ 55 h 73"/>
                    <a:gd name="T42" fmla="*/ 78 w 174"/>
                    <a:gd name="T43" fmla="*/ 37 h 73"/>
                    <a:gd name="T44" fmla="*/ 90 w 174"/>
                    <a:gd name="T45" fmla="*/ 37 h 73"/>
                    <a:gd name="T46" fmla="*/ 102 w 174"/>
                    <a:gd name="T47" fmla="*/ 37 h 73"/>
                    <a:gd name="T48" fmla="*/ 102 w 174"/>
                    <a:gd name="T49" fmla="*/ 37 h 73"/>
                    <a:gd name="T50" fmla="*/ 126 w 174"/>
                    <a:gd name="T51" fmla="*/ 43 h 73"/>
                    <a:gd name="T52" fmla="*/ 150 w 174"/>
                    <a:gd name="T53" fmla="*/ 37 h 73"/>
                    <a:gd name="T54" fmla="*/ 174 w 174"/>
                    <a:gd name="T55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4" h="73">
                      <a:moveTo>
                        <a:pt x="174" y="12"/>
                      </a:moveTo>
                      <a:lnTo>
                        <a:pt x="168" y="6"/>
                      </a:lnTo>
                      <a:lnTo>
                        <a:pt x="156" y="0"/>
                      </a:lnTo>
                      <a:lnTo>
                        <a:pt x="138" y="0"/>
                      </a:lnTo>
                      <a:lnTo>
                        <a:pt x="126" y="0"/>
                      </a:lnTo>
                      <a:lnTo>
                        <a:pt x="108" y="6"/>
                      </a:lnTo>
                      <a:lnTo>
                        <a:pt x="90" y="6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54" y="0"/>
                      </a:lnTo>
                      <a:lnTo>
                        <a:pt x="36" y="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37"/>
                      </a:lnTo>
                      <a:lnTo>
                        <a:pt x="0" y="61"/>
                      </a:lnTo>
                      <a:lnTo>
                        <a:pt x="12" y="73"/>
                      </a:lnTo>
                      <a:lnTo>
                        <a:pt x="12" y="73"/>
                      </a:lnTo>
                      <a:lnTo>
                        <a:pt x="24" y="73"/>
                      </a:lnTo>
                      <a:lnTo>
                        <a:pt x="42" y="67"/>
                      </a:lnTo>
                      <a:lnTo>
                        <a:pt x="66" y="55"/>
                      </a:lnTo>
                      <a:lnTo>
                        <a:pt x="66" y="55"/>
                      </a:lnTo>
                      <a:lnTo>
                        <a:pt x="78" y="37"/>
                      </a:lnTo>
                      <a:lnTo>
                        <a:pt x="90" y="37"/>
                      </a:lnTo>
                      <a:lnTo>
                        <a:pt x="102" y="37"/>
                      </a:lnTo>
                      <a:lnTo>
                        <a:pt x="102" y="37"/>
                      </a:lnTo>
                      <a:lnTo>
                        <a:pt x="126" y="43"/>
                      </a:lnTo>
                      <a:lnTo>
                        <a:pt x="150" y="37"/>
                      </a:lnTo>
                      <a:lnTo>
                        <a:pt x="174" y="12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5" name="Freeform 217"/>
                <p:cNvSpPr>
                  <a:spLocks/>
                </p:cNvSpPr>
                <p:nvPr/>
              </p:nvSpPr>
              <p:spPr bwMode="auto">
                <a:xfrm>
                  <a:off x="2610" y="2385"/>
                  <a:ext cx="174" cy="73"/>
                </a:xfrm>
                <a:custGeom>
                  <a:avLst/>
                  <a:gdLst>
                    <a:gd name="T0" fmla="*/ 174 w 174"/>
                    <a:gd name="T1" fmla="*/ 12 h 73"/>
                    <a:gd name="T2" fmla="*/ 168 w 174"/>
                    <a:gd name="T3" fmla="*/ 6 h 73"/>
                    <a:gd name="T4" fmla="*/ 156 w 174"/>
                    <a:gd name="T5" fmla="*/ 0 h 73"/>
                    <a:gd name="T6" fmla="*/ 138 w 174"/>
                    <a:gd name="T7" fmla="*/ 0 h 73"/>
                    <a:gd name="T8" fmla="*/ 126 w 174"/>
                    <a:gd name="T9" fmla="*/ 0 h 73"/>
                    <a:gd name="T10" fmla="*/ 108 w 174"/>
                    <a:gd name="T11" fmla="*/ 6 h 73"/>
                    <a:gd name="T12" fmla="*/ 90 w 174"/>
                    <a:gd name="T13" fmla="*/ 6 h 73"/>
                    <a:gd name="T14" fmla="*/ 72 w 174"/>
                    <a:gd name="T15" fmla="*/ 6 h 73"/>
                    <a:gd name="T16" fmla="*/ 72 w 174"/>
                    <a:gd name="T17" fmla="*/ 6 h 73"/>
                    <a:gd name="T18" fmla="*/ 54 w 174"/>
                    <a:gd name="T19" fmla="*/ 0 h 73"/>
                    <a:gd name="T20" fmla="*/ 36 w 174"/>
                    <a:gd name="T21" fmla="*/ 6 h 73"/>
                    <a:gd name="T22" fmla="*/ 12 w 174"/>
                    <a:gd name="T23" fmla="*/ 25 h 73"/>
                    <a:gd name="T24" fmla="*/ 12 w 174"/>
                    <a:gd name="T25" fmla="*/ 25 h 73"/>
                    <a:gd name="T26" fmla="*/ 0 w 174"/>
                    <a:gd name="T27" fmla="*/ 37 h 73"/>
                    <a:gd name="T28" fmla="*/ 0 w 174"/>
                    <a:gd name="T29" fmla="*/ 61 h 73"/>
                    <a:gd name="T30" fmla="*/ 12 w 174"/>
                    <a:gd name="T31" fmla="*/ 73 h 73"/>
                    <a:gd name="T32" fmla="*/ 12 w 174"/>
                    <a:gd name="T33" fmla="*/ 73 h 73"/>
                    <a:gd name="T34" fmla="*/ 24 w 174"/>
                    <a:gd name="T35" fmla="*/ 73 h 73"/>
                    <a:gd name="T36" fmla="*/ 42 w 174"/>
                    <a:gd name="T37" fmla="*/ 67 h 73"/>
                    <a:gd name="T38" fmla="*/ 66 w 174"/>
                    <a:gd name="T39" fmla="*/ 55 h 73"/>
                    <a:gd name="T40" fmla="*/ 66 w 174"/>
                    <a:gd name="T41" fmla="*/ 55 h 73"/>
                    <a:gd name="T42" fmla="*/ 78 w 174"/>
                    <a:gd name="T43" fmla="*/ 37 h 73"/>
                    <a:gd name="T44" fmla="*/ 90 w 174"/>
                    <a:gd name="T45" fmla="*/ 37 h 73"/>
                    <a:gd name="T46" fmla="*/ 102 w 174"/>
                    <a:gd name="T47" fmla="*/ 37 h 73"/>
                    <a:gd name="T48" fmla="*/ 102 w 174"/>
                    <a:gd name="T49" fmla="*/ 37 h 73"/>
                    <a:gd name="T50" fmla="*/ 126 w 174"/>
                    <a:gd name="T51" fmla="*/ 43 h 73"/>
                    <a:gd name="T52" fmla="*/ 150 w 174"/>
                    <a:gd name="T53" fmla="*/ 37 h 73"/>
                    <a:gd name="T54" fmla="*/ 174 w 174"/>
                    <a:gd name="T55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4" h="73">
                      <a:moveTo>
                        <a:pt x="174" y="12"/>
                      </a:moveTo>
                      <a:lnTo>
                        <a:pt x="168" y="6"/>
                      </a:lnTo>
                      <a:lnTo>
                        <a:pt x="156" y="0"/>
                      </a:lnTo>
                      <a:lnTo>
                        <a:pt x="138" y="0"/>
                      </a:lnTo>
                      <a:lnTo>
                        <a:pt x="126" y="0"/>
                      </a:lnTo>
                      <a:lnTo>
                        <a:pt x="108" y="6"/>
                      </a:lnTo>
                      <a:lnTo>
                        <a:pt x="90" y="6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54" y="0"/>
                      </a:lnTo>
                      <a:lnTo>
                        <a:pt x="36" y="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37"/>
                      </a:lnTo>
                      <a:lnTo>
                        <a:pt x="0" y="61"/>
                      </a:lnTo>
                      <a:lnTo>
                        <a:pt x="12" y="73"/>
                      </a:lnTo>
                      <a:lnTo>
                        <a:pt x="12" y="73"/>
                      </a:lnTo>
                      <a:lnTo>
                        <a:pt x="24" y="73"/>
                      </a:lnTo>
                      <a:lnTo>
                        <a:pt x="42" y="67"/>
                      </a:lnTo>
                      <a:lnTo>
                        <a:pt x="66" y="55"/>
                      </a:lnTo>
                      <a:lnTo>
                        <a:pt x="66" y="55"/>
                      </a:lnTo>
                      <a:lnTo>
                        <a:pt x="78" y="37"/>
                      </a:lnTo>
                      <a:lnTo>
                        <a:pt x="90" y="37"/>
                      </a:lnTo>
                      <a:lnTo>
                        <a:pt x="102" y="37"/>
                      </a:lnTo>
                      <a:lnTo>
                        <a:pt x="102" y="37"/>
                      </a:lnTo>
                      <a:lnTo>
                        <a:pt x="126" y="43"/>
                      </a:lnTo>
                      <a:lnTo>
                        <a:pt x="150" y="37"/>
                      </a:lnTo>
                      <a:lnTo>
                        <a:pt x="174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6" name="Freeform 218"/>
                <p:cNvSpPr>
                  <a:spLocks/>
                </p:cNvSpPr>
                <p:nvPr/>
              </p:nvSpPr>
              <p:spPr bwMode="auto">
                <a:xfrm>
                  <a:off x="2622" y="2470"/>
                  <a:ext cx="168" cy="96"/>
                </a:xfrm>
                <a:custGeom>
                  <a:avLst/>
                  <a:gdLst>
                    <a:gd name="T0" fmla="*/ 168 w 168"/>
                    <a:gd name="T1" fmla="*/ 90 h 96"/>
                    <a:gd name="T2" fmla="*/ 162 w 168"/>
                    <a:gd name="T3" fmla="*/ 66 h 96"/>
                    <a:gd name="T4" fmla="*/ 150 w 168"/>
                    <a:gd name="T5" fmla="*/ 48 h 96"/>
                    <a:gd name="T6" fmla="*/ 144 w 168"/>
                    <a:gd name="T7" fmla="*/ 36 h 96"/>
                    <a:gd name="T8" fmla="*/ 126 w 168"/>
                    <a:gd name="T9" fmla="*/ 24 h 96"/>
                    <a:gd name="T10" fmla="*/ 126 w 168"/>
                    <a:gd name="T11" fmla="*/ 24 h 96"/>
                    <a:gd name="T12" fmla="*/ 120 w 168"/>
                    <a:gd name="T13" fmla="*/ 6 h 96"/>
                    <a:gd name="T14" fmla="*/ 96 w 168"/>
                    <a:gd name="T15" fmla="*/ 0 h 96"/>
                    <a:gd name="T16" fmla="*/ 60 w 168"/>
                    <a:gd name="T17" fmla="*/ 6 h 96"/>
                    <a:gd name="T18" fmla="*/ 60 w 168"/>
                    <a:gd name="T19" fmla="*/ 6 h 96"/>
                    <a:gd name="T20" fmla="*/ 30 w 168"/>
                    <a:gd name="T21" fmla="*/ 12 h 96"/>
                    <a:gd name="T22" fmla="*/ 0 w 168"/>
                    <a:gd name="T23" fmla="*/ 24 h 96"/>
                    <a:gd name="T24" fmla="*/ 0 w 168"/>
                    <a:gd name="T25" fmla="*/ 60 h 96"/>
                    <a:gd name="T26" fmla="*/ 0 w 168"/>
                    <a:gd name="T27" fmla="*/ 60 h 96"/>
                    <a:gd name="T28" fmla="*/ 12 w 168"/>
                    <a:gd name="T29" fmla="*/ 72 h 96"/>
                    <a:gd name="T30" fmla="*/ 30 w 168"/>
                    <a:gd name="T31" fmla="*/ 72 h 96"/>
                    <a:gd name="T32" fmla="*/ 54 w 168"/>
                    <a:gd name="T33" fmla="*/ 66 h 96"/>
                    <a:gd name="T34" fmla="*/ 54 w 168"/>
                    <a:gd name="T35" fmla="*/ 66 h 96"/>
                    <a:gd name="T36" fmla="*/ 66 w 168"/>
                    <a:gd name="T37" fmla="*/ 78 h 96"/>
                    <a:gd name="T38" fmla="*/ 78 w 168"/>
                    <a:gd name="T39" fmla="*/ 84 h 96"/>
                    <a:gd name="T40" fmla="*/ 96 w 168"/>
                    <a:gd name="T41" fmla="*/ 90 h 96"/>
                    <a:gd name="T42" fmla="*/ 96 w 168"/>
                    <a:gd name="T43" fmla="*/ 90 h 96"/>
                    <a:gd name="T44" fmla="*/ 126 w 168"/>
                    <a:gd name="T45" fmla="*/ 96 h 96"/>
                    <a:gd name="T46" fmla="*/ 150 w 168"/>
                    <a:gd name="T47" fmla="*/ 96 h 96"/>
                    <a:gd name="T48" fmla="*/ 168 w 168"/>
                    <a:gd name="T49" fmla="*/ 9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96">
                      <a:moveTo>
                        <a:pt x="168" y="90"/>
                      </a:moveTo>
                      <a:lnTo>
                        <a:pt x="162" y="66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26" y="24"/>
                      </a:lnTo>
                      <a:lnTo>
                        <a:pt x="126" y="24"/>
                      </a:lnTo>
                      <a:lnTo>
                        <a:pt x="120" y="6"/>
                      </a:lnTo>
                      <a:lnTo>
                        <a:pt x="96" y="0"/>
                      </a:lnTo>
                      <a:lnTo>
                        <a:pt x="60" y="6"/>
                      </a:lnTo>
                      <a:lnTo>
                        <a:pt x="60" y="6"/>
                      </a:lnTo>
                      <a:lnTo>
                        <a:pt x="30" y="12"/>
                      </a:lnTo>
                      <a:lnTo>
                        <a:pt x="0" y="2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12" y="72"/>
                      </a:lnTo>
                      <a:lnTo>
                        <a:pt x="30" y="72"/>
                      </a:lnTo>
                      <a:lnTo>
                        <a:pt x="54" y="66"/>
                      </a:lnTo>
                      <a:lnTo>
                        <a:pt x="54" y="66"/>
                      </a:lnTo>
                      <a:lnTo>
                        <a:pt x="66" y="78"/>
                      </a:lnTo>
                      <a:lnTo>
                        <a:pt x="78" y="84"/>
                      </a:lnTo>
                      <a:lnTo>
                        <a:pt x="96" y="90"/>
                      </a:lnTo>
                      <a:lnTo>
                        <a:pt x="96" y="90"/>
                      </a:lnTo>
                      <a:lnTo>
                        <a:pt x="126" y="96"/>
                      </a:lnTo>
                      <a:lnTo>
                        <a:pt x="150" y="96"/>
                      </a:lnTo>
                      <a:lnTo>
                        <a:pt x="168" y="9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7" name="Freeform 219"/>
                <p:cNvSpPr>
                  <a:spLocks/>
                </p:cNvSpPr>
                <p:nvPr/>
              </p:nvSpPr>
              <p:spPr bwMode="auto">
                <a:xfrm>
                  <a:off x="2622" y="2470"/>
                  <a:ext cx="168" cy="96"/>
                </a:xfrm>
                <a:custGeom>
                  <a:avLst/>
                  <a:gdLst>
                    <a:gd name="T0" fmla="*/ 168 w 168"/>
                    <a:gd name="T1" fmla="*/ 90 h 96"/>
                    <a:gd name="T2" fmla="*/ 162 w 168"/>
                    <a:gd name="T3" fmla="*/ 66 h 96"/>
                    <a:gd name="T4" fmla="*/ 150 w 168"/>
                    <a:gd name="T5" fmla="*/ 48 h 96"/>
                    <a:gd name="T6" fmla="*/ 144 w 168"/>
                    <a:gd name="T7" fmla="*/ 36 h 96"/>
                    <a:gd name="T8" fmla="*/ 126 w 168"/>
                    <a:gd name="T9" fmla="*/ 24 h 96"/>
                    <a:gd name="T10" fmla="*/ 126 w 168"/>
                    <a:gd name="T11" fmla="*/ 24 h 96"/>
                    <a:gd name="T12" fmla="*/ 120 w 168"/>
                    <a:gd name="T13" fmla="*/ 6 h 96"/>
                    <a:gd name="T14" fmla="*/ 96 w 168"/>
                    <a:gd name="T15" fmla="*/ 0 h 96"/>
                    <a:gd name="T16" fmla="*/ 60 w 168"/>
                    <a:gd name="T17" fmla="*/ 6 h 96"/>
                    <a:gd name="T18" fmla="*/ 60 w 168"/>
                    <a:gd name="T19" fmla="*/ 6 h 96"/>
                    <a:gd name="T20" fmla="*/ 30 w 168"/>
                    <a:gd name="T21" fmla="*/ 12 h 96"/>
                    <a:gd name="T22" fmla="*/ 0 w 168"/>
                    <a:gd name="T23" fmla="*/ 24 h 96"/>
                    <a:gd name="T24" fmla="*/ 0 w 168"/>
                    <a:gd name="T25" fmla="*/ 60 h 96"/>
                    <a:gd name="T26" fmla="*/ 0 w 168"/>
                    <a:gd name="T27" fmla="*/ 60 h 96"/>
                    <a:gd name="T28" fmla="*/ 12 w 168"/>
                    <a:gd name="T29" fmla="*/ 72 h 96"/>
                    <a:gd name="T30" fmla="*/ 30 w 168"/>
                    <a:gd name="T31" fmla="*/ 72 h 96"/>
                    <a:gd name="T32" fmla="*/ 54 w 168"/>
                    <a:gd name="T33" fmla="*/ 66 h 96"/>
                    <a:gd name="T34" fmla="*/ 54 w 168"/>
                    <a:gd name="T35" fmla="*/ 66 h 96"/>
                    <a:gd name="T36" fmla="*/ 66 w 168"/>
                    <a:gd name="T37" fmla="*/ 78 h 96"/>
                    <a:gd name="T38" fmla="*/ 78 w 168"/>
                    <a:gd name="T39" fmla="*/ 84 h 96"/>
                    <a:gd name="T40" fmla="*/ 96 w 168"/>
                    <a:gd name="T41" fmla="*/ 90 h 96"/>
                    <a:gd name="T42" fmla="*/ 96 w 168"/>
                    <a:gd name="T43" fmla="*/ 90 h 96"/>
                    <a:gd name="T44" fmla="*/ 126 w 168"/>
                    <a:gd name="T45" fmla="*/ 96 h 96"/>
                    <a:gd name="T46" fmla="*/ 150 w 168"/>
                    <a:gd name="T47" fmla="*/ 96 h 96"/>
                    <a:gd name="T48" fmla="*/ 168 w 168"/>
                    <a:gd name="T49" fmla="*/ 9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96">
                      <a:moveTo>
                        <a:pt x="168" y="90"/>
                      </a:moveTo>
                      <a:lnTo>
                        <a:pt x="162" y="66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26" y="24"/>
                      </a:lnTo>
                      <a:lnTo>
                        <a:pt x="126" y="24"/>
                      </a:lnTo>
                      <a:lnTo>
                        <a:pt x="120" y="6"/>
                      </a:lnTo>
                      <a:lnTo>
                        <a:pt x="96" y="0"/>
                      </a:lnTo>
                      <a:lnTo>
                        <a:pt x="60" y="6"/>
                      </a:lnTo>
                      <a:lnTo>
                        <a:pt x="60" y="6"/>
                      </a:lnTo>
                      <a:lnTo>
                        <a:pt x="30" y="12"/>
                      </a:lnTo>
                      <a:lnTo>
                        <a:pt x="0" y="2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12" y="72"/>
                      </a:lnTo>
                      <a:lnTo>
                        <a:pt x="30" y="72"/>
                      </a:lnTo>
                      <a:lnTo>
                        <a:pt x="54" y="66"/>
                      </a:lnTo>
                      <a:lnTo>
                        <a:pt x="54" y="66"/>
                      </a:lnTo>
                      <a:lnTo>
                        <a:pt x="66" y="78"/>
                      </a:lnTo>
                      <a:lnTo>
                        <a:pt x="78" y="84"/>
                      </a:lnTo>
                      <a:lnTo>
                        <a:pt x="96" y="90"/>
                      </a:lnTo>
                      <a:lnTo>
                        <a:pt x="96" y="90"/>
                      </a:lnTo>
                      <a:lnTo>
                        <a:pt x="126" y="96"/>
                      </a:lnTo>
                      <a:lnTo>
                        <a:pt x="150" y="96"/>
                      </a:lnTo>
                      <a:lnTo>
                        <a:pt x="168" y="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8" name="Freeform 220"/>
                <p:cNvSpPr>
                  <a:spLocks/>
                </p:cNvSpPr>
                <p:nvPr/>
              </p:nvSpPr>
              <p:spPr bwMode="auto">
                <a:xfrm>
                  <a:off x="2736" y="2385"/>
                  <a:ext cx="162" cy="175"/>
                </a:xfrm>
                <a:custGeom>
                  <a:avLst/>
                  <a:gdLst>
                    <a:gd name="T0" fmla="*/ 30 w 162"/>
                    <a:gd name="T1" fmla="*/ 121 h 175"/>
                    <a:gd name="T2" fmla="*/ 18 w 162"/>
                    <a:gd name="T3" fmla="*/ 115 h 175"/>
                    <a:gd name="T4" fmla="*/ 12 w 162"/>
                    <a:gd name="T5" fmla="*/ 109 h 175"/>
                    <a:gd name="T6" fmla="*/ 6 w 162"/>
                    <a:gd name="T7" fmla="*/ 97 h 175"/>
                    <a:gd name="T8" fmla="*/ 6 w 162"/>
                    <a:gd name="T9" fmla="*/ 85 h 175"/>
                    <a:gd name="T10" fmla="*/ 0 w 162"/>
                    <a:gd name="T11" fmla="*/ 79 h 175"/>
                    <a:gd name="T12" fmla="*/ 6 w 162"/>
                    <a:gd name="T13" fmla="*/ 61 h 175"/>
                    <a:gd name="T14" fmla="*/ 12 w 162"/>
                    <a:gd name="T15" fmla="*/ 49 h 175"/>
                    <a:gd name="T16" fmla="*/ 24 w 162"/>
                    <a:gd name="T17" fmla="*/ 37 h 175"/>
                    <a:gd name="T18" fmla="*/ 42 w 162"/>
                    <a:gd name="T19" fmla="*/ 19 h 175"/>
                    <a:gd name="T20" fmla="*/ 42 w 162"/>
                    <a:gd name="T21" fmla="*/ 19 h 175"/>
                    <a:gd name="T22" fmla="*/ 54 w 162"/>
                    <a:gd name="T23" fmla="*/ 12 h 175"/>
                    <a:gd name="T24" fmla="*/ 66 w 162"/>
                    <a:gd name="T25" fmla="*/ 12 h 175"/>
                    <a:gd name="T26" fmla="*/ 78 w 162"/>
                    <a:gd name="T27" fmla="*/ 19 h 175"/>
                    <a:gd name="T28" fmla="*/ 78 w 162"/>
                    <a:gd name="T29" fmla="*/ 19 h 175"/>
                    <a:gd name="T30" fmla="*/ 96 w 162"/>
                    <a:gd name="T31" fmla="*/ 6 h 175"/>
                    <a:gd name="T32" fmla="*/ 120 w 162"/>
                    <a:gd name="T33" fmla="*/ 0 h 175"/>
                    <a:gd name="T34" fmla="*/ 144 w 162"/>
                    <a:gd name="T35" fmla="*/ 0 h 175"/>
                    <a:gd name="T36" fmla="*/ 162 w 162"/>
                    <a:gd name="T37" fmla="*/ 12 h 175"/>
                    <a:gd name="T38" fmla="*/ 162 w 162"/>
                    <a:gd name="T39" fmla="*/ 31 h 175"/>
                    <a:gd name="T40" fmla="*/ 144 w 162"/>
                    <a:gd name="T41" fmla="*/ 67 h 175"/>
                    <a:gd name="T42" fmla="*/ 144 w 162"/>
                    <a:gd name="T43" fmla="*/ 67 h 175"/>
                    <a:gd name="T44" fmla="*/ 138 w 162"/>
                    <a:gd name="T45" fmla="*/ 79 h 175"/>
                    <a:gd name="T46" fmla="*/ 126 w 162"/>
                    <a:gd name="T47" fmla="*/ 97 h 175"/>
                    <a:gd name="T48" fmla="*/ 120 w 162"/>
                    <a:gd name="T49" fmla="*/ 109 h 175"/>
                    <a:gd name="T50" fmla="*/ 114 w 162"/>
                    <a:gd name="T51" fmla="*/ 121 h 175"/>
                    <a:gd name="T52" fmla="*/ 114 w 162"/>
                    <a:gd name="T53" fmla="*/ 127 h 175"/>
                    <a:gd name="T54" fmla="*/ 114 w 162"/>
                    <a:gd name="T55" fmla="*/ 139 h 175"/>
                    <a:gd name="T56" fmla="*/ 114 w 162"/>
                    <a:gd name="T57" fmla="*/ 145 h 175"/>
                    <a:gd name="T58" fmla="*/ 114 w 162"/>
                    <a:gd name="T59" fmla="*/ 151 h 175"/>
                    <a:gd name="T60" fmla="*/ 114 w 162"/>
                    <a:gd name="T61" fmla="*/ 157 h 175"/>
                    <a:gd name="T62" fmla="*/ 114 w 162"/>
                    <a:gd name="T63" fmla="*/ 163 h 175"/>
                    <a:gd name="T64" fmla="*/ 114 w 162"/>
                    <a:gd name="T65" fmla="*/ 169 h 175"/>
                    <a:gd name="T66" fmla="*/ 114 w 162"/>
                    <a:gd name="T67" fmla="*/ 175 h 175"/>
                    <a:gd name="T68" fmla="*/ 114 w 162"/>
                    <a:gd name="T69" fmla="*/ 175 h 175"/>
                    <a:gd name="T70" fmla="*/ 96 w 162"/>
                    <a:gd name="T71" fmla="*/ 175 h 175"/>
                    <a:gd name="T72" fmla="*/ 72 w 162"/>
                    <a:gd name="T73" fmla="*/ 175 h 175"/>
                    <a:gd name="T74" fmla="*/ 54 w 162"/>
                    <a:gd name="T75" fmla="*/ 175 h 175"/>
                    <a:gd name="T76" fmla="*/ 54 w 162"/>
                    <a:gd name="T77" fmla="*/ 175 h 175"/>
                    <a:gd name="T78" fmla="*/ 54 w 162"/>
                    <a:gd name="T79" fmla="*/ 157 h 175"/>
                    <a:gd name="T80" fmla="*/ 42 w 162"/>
                    <a:gd name="T81" fmla="*/ 133 h 175"/>
                    <a:gd name="T82" fmla="*/ 30 w 162"/>
                    <a:gd name="T83" fmla="*/ 121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2" h="175">
                      <a:moveTo>
                        <a:pt x="30" y="121"/>
                      </a:moveTo>
                      <a:lnTo>
                        <a:pt x="18" y="115"/>
                      </a:lnTo>
                      <a:lnTo>
                        <a:pt x="12" y="109"/>
                      </a:lnTo>
                      <a:lnTo>
                        <a:pt x="6" y="97"/>
                      </a:lnTo>
                      <a:lnTo>
                        <a:pt x="6" y="85"/>
                      </a:lnTo>
                      <a:lnTo>
                        <a:pt x="0" y="79"/>
                      </a:lnTo>
                      <a:lnTo>
                        <a:pt x="6" y="61"/>
                      </a:lnTo>
                      <a:lnTo>
                        <a:pt x="12" y="49"/>
                      </a:lnTo>
                      <a:lnTo>
                        <a:pt x="24" y="37"/>
                      </a:lnTo>
                      <a:lnTo>
                        <a:pt x="42" y="19"/>
                      </a:lnTo>
                      <a:lnTo>
                        <a:pt x="42" y="19"/>
                      </a:lnTo>
                      <a:lnTo>
                        <a:pt x="54" y="12"/>
                      </a:lnTo>
                      <a:lnTo>
                        <a:pt x="66" y="12"/>
                      </a:lnTo>
                      <a:lnTo>
                        <a:pt x="78" y="19"/>
                      </a:lnTo>
                      <a:lnTo>
                        <a:pt x="78" y="19"/>
                      </a:lnTo>
                      <a:lnTo>
                        <a:pt x="96" y="6"/>
                      </a:lnTo>
                      <a:lnTo>
                        <a:pt x="120" y="0"/>
                      </a:lnTo>
                      <a:lnTo>
                        <a:pt x="144" y="0"/>
                      </a:lnTo>
                      <a:lnTo>
                        <a:pt x="162" y="12"/>
                      </a:lnTo>
                      <a:lnTo>
                        <a:pt x="162" y="31"/>
                      </a:lnTo>
                      <a:lnTo>
                        <a:pt x="144" y="67"/>
                      </a:lnTo>
                      <a:lnTo>
                        <a:pt x="144" y="67"/>
                      </a:lnTo>
                      <a:lnTo>
                        <a:pt x="138" y="79"/>
                      </a:lnTo>
                      <a:lnTo>
                        <a:pt x="126" y="97"/>
                      </a:lnTo>
                      <a:lnTo>
                        <a:pt x="120" y="109"/>
                      </a:lnTo>
                      <a:lnTo>
                        <a:pt x="114" y="121"/>
                      </a:lnTo>
                      <a:lnTo>
                        <a:pt x="114" y="127"/>
                      </a:lnTo>
                      <a:lnTo>
                        <a:pt x="114" y="139"/>
                      </a:lnTo>
                      <a:lnTo>
                        <a:pt x="114" y="145"/>
                      </a:lnTo>
                      <a:lnTo>
                        <a:pt x="114" y="151"/>
                      </a:lnTo>
                      <a:lnTo>
                        <a:pt x="114" y="157"/>
                      </a:lnTo>
                      <a:lnTo>
                        <a:pt x="114" y="163"/>
                      </a:lnTo>
                      <a:lnTo>
                        <a:pt x="114" y="169"/>
                      </a:lnTo>
                      <a:lnTo>
                        <a:pt x="114" y="175"/>
                      </a:lnTo>
                      <a:lnTo>
                        <a:pt x="114" y="175"/>
                      </a:lnTo>
                      <a:lnTo>
                        <a:pt x="96" y="175"/>
                      </a:lnTo>
                      <a:lnTo>
                        <a:pt x="72" y="175"/>
                      </a:lnTo>
                      <a:lnTo>
                        <a:pt x="54" y="175"/>
                      </a:lnTo>
                      <a:lnTo>
                        <a:pt x="54" y="175"/>
                      </a:lnTo>
                      <a:lnTo>
                        <a:pt x="54" y="157"/>
                      </a:lnTo>
                      <a:lnTo>
                        <a:pt x="42" y="133"/>
                      </a:lnTo>
                      <a:lnTo>
                        <a:pt x="30" y="121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59" name="Freeform 221"/>
                <p:cNvSpPr>
                  <a:spLocks/>
                </p:cNvSpPr>
                <p:nvPr/>
              </p:nvSpPr>
              <p:spPr bwMode="auto">
                <a:xfrm>
                  <a:off x="2736" y="2385"/>
                  <a:ext cx="162" cy="175"/>
                </a:xfrm>
                <a:custGeom>
                  <a:avLst/>
                  <a:gdLst>
                    <a:gd name="T0" fmla="*/ 30 w 162"/>
                    <a:gd name="T1" fmla="*/ 121 h 175"/>
                    <a:gd name="T2" fmla="*/ 18 w 162"/>
                    <a:gd name="T3" fmla="*/ 115 h 175"/>
                    <a:gd name="T4" fmla="*/ 12 w 162"/>
                    <a:gd name="T5" fmla="*/ 109 h 175"/>
                    <a:gd name="T6" fmla="*/ 6 w 162"/>
                    <a:gd name="T7" fmla="*/ 97 h 175"/>
                    <a:gd name="T8" fmla="*/ 6 w 162"/>
                    <a:gd name="T9" fmla="*/ 85 h 175"/>
                    <a:gd name="T10" fmla="*/ 0 w 162"/>
                    <a:gd name="T11" fmla="*/ 79 h 175"/>
                    <a:gd name="T12" fmla="*/ 6 w 162"/>
                    <a:gd name="T13" fmla="*/ 61 h 175"/>
                    <a:gd name="T14" fmla="*/ 12 w 162"/>
                    <a:gd name="T15" fmla="*/ 49 h 175"/>
                    <a:gd name="T16" fmla="*/ 24 w 162"/>
                    <a:gd name="T17" fmla="*/ 37 h 175"/>
                    <a:gd name="T18" fmla="*/ 42 w 162"/>
                    <a:gd name="T19" fmla="*/ 19 h 175"/>
                    <a:gd name="T20" fmla="*/ 42 w 162"/>
                    <a:gd name="T21" fmla="*/ 19 h 175"/>
                    <a:gd name="T22" fmla="*/ 54 w 162"/>
                    <a:gd name="T23" fmla="*/ 12 h 175"/>
                    <a:gd name="T24" fmla="*/ 66 w 162"/>
                    <a:gd name="T25" fmla="*/ 12 h 175"/>
                    <a:gd name="T26" fmla="*/ 78 w 162"/>
                    <a:gd name="T27" fmla="*/ 19 h 175"/>
                    <a:gd name="T28" fmla="*/ 78 w 162"/>
                    <a:gd name="T29" fmla="*/ 19 h 175"/>
                    <a:gd name="T30" fmla="*/ 96 w 162"/>
                    <a:gd name="T31" fmla="*/ 6 h 175"/>
                    <a:gd name="T32" fmla="*/ 120 w 162"/>
                    <a:gd name="T33" fmla="*/ 0 h 175"/>
                    <a:gd name="T34" fmla="*/ 144 w 162"/>
                    <a:gd name="T35" fmla="*/ 0 h 175"/>
                    <a:gd name="T36" fmla="*/ 162 w 162"/>
                    <a:gd name="T37" fmla="*/ 12 h 175"/>
                    <a:gd name="T38" fmla="*/ 162 w 162"/>
                    <a:gd name="T39" fmla="*/ 31 h 175"/>
                    <a:gd name="T40" fmla="*/ 144 w 162"/>
                    <a:gd name="T41" fmla="*/ 67 h 175"/>
                    <a:gd name="T42" fmla="*/ 144 w 162"/>
                    <a:gd name="T43" fmla="*/ 67 h 175"/>
                    <a:gd name="T44" fmla="*/ 138 w 162"/>
                    <a:gd name="T45" fmla="*/ 79 h 175"/>
                    <a:gd name="T46" fmla="*/ 126 w 162"/>
                    <a:gd name="T47" fmla="*/ 97 h 175"/>
                    <a:gd name="T48" fmla="*/ 120 w 162"/>
                    <a:gd name="T49" fmla="*/ 109 h 175"/>
                    <a:gd name="T50" fmla="*/ 114 w 162"/>
                    <a:gd name="T51" fmla="*/ 121 h 175"/>
                    <a:gd name="T52" fmla="*/ 114 w 162"/>
                    <a:gd name="T53" fmla="*/ 127 h 175"/>
                    <a:gd name="T54" fmla="*/ 114 w 162"/>
                    <a:gd name="T55" fmla="*/ 139 h 175"/>
                    <a:gd name="T56" fmla="*/ 114 w 162"/>
                    <a:gd name="T57" fmla="*/ 145 h 175"/>
                    <a:gd name="T58" fmla="*/ 114 w 162"/>
                    <a:gd name="T59" fmla="*/ 151 h 175"/>
                    <a:gd name="T60" fmla="*/ 114 w 162"/>
                    <a:gd name="T61" fmla="*/ 157 h 175"/>
                    <a:gd name="T62" fmla="*/ 114 w 162"/>
                    <a:gd name="T63" fmla="*/ 163 h 175"/>
                    <a:gd name="T64" fmla="*/ 114 w 162"/>
                    <a:gd name="T65" fmla="*/ 169 h 175"/>
                    <a:gd name="T66" fmla="*/ 114 w 162"/>
                    <a:gd name="T67" fmla="*/ 175 h 175"/>
                    <a:gd name="T68" fmla="*/ 114 w 162"/>
                    <a:gd name="T69" fmla="*/ 175 h 175"/>
                    <a:gd name="T70" fmla="*/ 96 w 162"/>
                    <a:gd name="T71" fmla="*/ 175 h 175"/>
                    <a:gd name="T72" fmla="*/ 72 w 162"/>
                    <a:gd name="T73" fmla="*/ 175 h 175"/>
                    <a:gd name="T74" fmla="*/ 54 w 162"/>
                    <a:gd name="T75" fmla="*/ 175 h 175"/>
                    <a:gd name="T76" fmla="*/ 54 w 162"/>
                    <a:gd name="T77" fmla="*/ 175 h 175"/>
                    <a:gd name="T78" fmla="*/ 54 w 162"/>
                    <a:gd name="T79" fmla="*/ 157 h 175"/>
                    <a:gd name="T80" fmla="*/ 42 w 162"/>
                    <a:gd name="T81" fmla="*/ 133 h 175"/>
                    <a:gd name="T82" fmla="*/ 30 w 162"/>
                    <a:gd name="T83" fmla="*/ 121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2" h="175">
                      <a:moveTo>
                        <a:pt x="30" y="121"/>
                      </a:moveTo>
                      <a:lnTo>
                        <a:pt x="18" y="115"/>
                      </a:lnTo>
                      <a:lnTo>
                        <a:pt x="12" y="109"/>
                      </a:lnTo>
                      <a:lnTo>
                        <a:pt x="6" y="97"/>
                      </a:lnTo>
                      <a:lnTo>
                        <a:pt x="6" y="85"/>
                      </a:lnTo>
                      <a:lnTo>
                        <a:pt x="0" y="79"/>
                      </a:lnTo>
                      <a:lnTo>
                        <a:pt x="6" y="61"/>
                      </a:lnTo>
                      <a:lnTo>
                        <a:pt x="12" y="49"/>
                      </a:lnTo>
                      <a:lnTo>
                        <a:pt x="24" y="37"/>
                      </a:lnTo>
                      <a:lnTo>
                        <a:pt x="42" y="19"/>
                      </a:lnTo>
                      <a:lnTo>
                        <a:pt x="42" y="19"/>
                      </a:lnTo>
                      <a:lnTo>
                        <a:pt x="54" y="12"/>
                      </a:lnTo>
                      <a:lnTo>
                        <a:pt x="66" y="12"/>
                      </a:lnTo>
                      <a:lnTo>
                        <a:pt x="78" y="19"/>
                      </a:lnTo>
                      <a:lnTo>
                        <a:pt x="78" y="19"/>
                      </a:lnTo>
                      <a:lnTo>
                        <a:pt x="96" y="6"/>
                      </a:lnTo>
                      <a:lnTo>
                        <a:pt x="120" y="0"/>
                      </a:lnTo>
                      <a:lnTo>
                        <a:pt x="144" y="0"/>
                      </a:lnTo>
                      <a:lnTo>
                        <a:pt x="162" y="12"/>
                      </a:lnTo>
                      <a:lnTo>
                        <a:pt x="162" y="31"/>
                      </a:lnTo>
                      <a:lnTo>
                        <a:pt x="144" y="67"/>
                      </a:lnTo>
                      <a:lnTo>
                        <a:pt x="144" y="67"/>
                      </a:lnTo>
                      <a:lnTo>
                        <a:pt x="138" y="79"/>
                      </a:lnTo>
                      <a:lnTo>
                        <a:pt x="126" y="97"/>
                      </a:lnTo>
                      <a:lnTo>
                        <a:pt x="120" y="109"/>
                      </a:lnTo>
                      <a:lnTo>
                        <a:pt x="114" y="121"/>
                      </a:lnTo>
                      <a:lnTo>
                        <a:pt x="114" y="127"/>
                      </a:lnTo>
                      <a:lnTo>
                        <a:pt x="114" y="139"/>
                      </a:lnTo>
                      <a:lnTo>
                        <a:pt x="114" y="145"/>
                      </a:lnTo>
                      <a:lnTo>
                        <a:pt x="114" y="151"/>
                      </a:lnTo>
                      <a:lnTo>
                        <a:pt x="114" y="157"/>
                      </a:lnTo>
                      <a:lnTo>
                        <a:pt x="114" y="163"/>
                      </a:lnTo>
                      <a:lnTo>
                        <a:pt x="114" y="169"/>
                      </a:lnTo>
                      <a:lnTo>
                        <a:pt x="114" y="175"/>
                      </a:lnTo>
                      <a:lnTo>
                        <a:pt x="114" y="175"/>
                      </a:lnTo>
                      <a:lnTo>
                        <a:pt x="96" y="175"/>
                      </a:lnTo>
                      <a:lnTo>
                        <a:pt x="72" y="175"/>
                      </a:lnTo>
                      <a:lnTo>
                        <a:pt x="54" y="175"/>
                      </a:lnTo>
                      <a:lnTo>
                        <a:pt x="54" y="175"/>
                      </a:lnTo>
                      <a:lnTo>
                        <a:pt x="54" y="157"/>
                      </a:lnTo>
                      <a:lnTo>
                        <a:pt x="42" y="133"/>
                      </a:lnTo>
                      <a:lnTo>
                        <a:pt x="30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0" name="Freeform 222"/>
                <p:cNvSpPr>
                  <a:spLocks/>
                </p:cNvSpPr>
                <p:nvPr/>
              </p:nvSpPr>
              <p:spPr bwMode="auto">
                <a:xfrm>
                  <a:off x="2850" y="2410"/>
                  <a:ext cx="192" cy="156"/>
                </a:xfrm>
                <a:custGeom>
                  <a:avLst/>
                  <a:gdLst>
                    <a:gd name="T0" fmla="*/ 0 w 192"/>
                    <a:gd name="T1" fmla="*/ 150 h 156"/>
                    <a:gd name="T2" fmla="*/ 0 w 192"/>
                    <a:gd name="T3" fmla="*/ 108 h 156"/>
                    <a:gd name="T4" fmla="*/ 18 w 192"/>
                    <a:gd name="T5" fmla="*/ 54 h 156"/>
                    <a:gd name="T6" fmla="*/ 78 w 192"/>
                    <a:gd name="T7" fmla="*/ 6 h 156"/>
                    <a:gd name="T8" fmla="*/ 78 w 192"/>
                    <a:gd name="T9" fmla="*/ 6 h 156"/>
                    <a:gd name="T10" fmla="*/ 90 w 192"/>
                    <a:gd name="T11" fmla="*/ 0 h 156"/>
                    <a:gd name="T12" fmla="*/ 102 w 192"/>
                    <a:gd name="T13" fmla="*/ 0 h 156"/>
                    <a:gd name="T14" fmla="*/ 120 w 192"/>
                    <a:gd name="T15" fmla="*/ 0 h 156"/>
                    <a:gd name="T16" fmla="*/ 120 w 192"/>
                    <a:gd name="T17" fmla="*/ 0 h 156"/>
                    <a:gd name="T18" fmla="*/ 138 w 192"/>
                    <a:gd name="T19" fmla="*/ 0 h 156"/>
                    <a:gd name="T20" fmla="*/ 150 w 192"/>
                    <a:gd name="T21" fmla="*/ 6 h 156"/>
                    <a:gd name="T22" fmla="*/ 156 w 192"/>
                    <a:gd name="T23" fmla="*/ 24 h 156"/>
                    <a:gd name="T24" fmla="*/ 156 w 192"/>
                    <a:gd name="T25" fmla="*/ 24 h 156"/>
                    <a:gd name="T26" fmla="*/ 162 w 192"/>
                    <a:gd name="T27" fmla="*/ 24 h 156"/>
                    <a:gd name="T28" fmla="*/ 168 w 192"/>
                    <a:gd name="T29" fmla="*/ 24 h 156"/>
                    <a:gd name="T30" fmla="*/ 174 w 192"/>
                    <a:gd name="T31" fmla="*/ 36 h 156"/>
                    <a:gd name="T32" fmla="*/ 180 w 192"/>
                    <a:gd name="T33" fmla="*/ 42 h 156"/>
                    <a:gd name="T34" fmla="*/ 186 w 192"/>
                    <a:gd name="T35" fmla="*/ 54 h 156"/>
                    <a:gd name="T36" fmla="*/ 192 w 192"/>
                    <a:gd name="T37" fmla="*/ 60 h 156"/>
                    <a:gd name="T38" fmla="*/ 192 w 192"/>
                    <a:gd name="T39" fmla="*/ 72 h 156"/>
                    <a:gd name="T40" fmla="*/ 192 w 192"/>
                    <a:gd name="T41" fmla="*/ 84 h 156"/>
                    <a:gd name="T42" fmla="*/ 192 w 192"/>
                    <a:gd name="T43" fmla="*/ 90 h 156"/>
                    <a:gd name="T44" fmla="*/ 186 w 192"/>
                    <a:gd name="T45" fmla="*/ 96 h 156"/>
                    <a:gd name="T46" fmla="*/ 174 w 192"/>
                    <a:gd name="T47" fmla="*/ 102 h 156"/>
                    <a:gd name="T48" fmla="*/ 168 w 192"/>
                    <a:gd name="T49" fmla="*/ 102 h 156"/>
                    <a:gd name="T50" fmla="*/ 168 w 192"/>
                    <a:gd name="T51" fmla="*/ 102 h 156"/>
                    <a:gd name="T52" fmla="*/ 150 w 192"/>
                    <a:gd name="T53" fmla="*/ 102 h 156"/>
                    <a:gd name="T54" fmla="*/ 144 w 192"/>
                    <a:gd name="T55" fmla="*/ 102 h 156"/>
                    <a:gd name="T56" fmla="*/ 132 w 192"/>
                    <a:gd name="T57" fmla="*/ 108 h 156"/>
                    <a:gd name="T58" fmla="*/ 126 w 192"/>
                    <a:gd name="T59" fmla="*/ 114 h 156"/>
                    <a:gd name="T60" fmla="*/ 120 w 192"/>
                    <a:gd name="T61" fmla="*/ 120 h 156"/>
                    <a:gd name="T62" fmla="*/ 114 w 192"/>
                    <a:gd name="T63" fmla="*/ 126 h 156"/>
                    <a:gd name="T64" fmla="*/ 108 w 192"/>
                    <a:gd name="T65" fmla="*/ 132 h 156"/>
                    <a:gd name="T66" fmla="*/ 102 w 192"/>
                    <a:gd name="T67" fmla="*/ 138 h 156"/>
                    <a:gd name="T68" fmla="*/ 96 w 192"/>
                    <a:gd name="T69" fmla="*/ 150 h 156"/>
                    <a:gd name="T70" fmla="*/ 84 w 192"/>
                    <a:gd name="T71" fmla="*/ 150 h 156"/>
                    <a:gd name="T72" fmla="*/ 84 w 192"/>
                    <a:gd name="T73" fmla="*/ 150 h 156"/>
                    <a:gd name="T74" fmla="*/ 54 w 192"/>
                    <a:gd name="T75" fmla="*/ 156 h 156"/>
                    <a:gd name="T76" fmla="*/ 18 w 192"/>
                    <a:gd name="T77" fmla="*/ 156 h 156"/>
                    <a:gd name="T78" fmla="*/ 0 w 192"/>
                    <a:gd name="T79" fmla="*/ 15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2" h="156">
                      <a:moveTo>
                        <a:pt x="0" y="150"/>
                      </a:moveTo>
                      <a:lnTo>
                        <a:pt x="0" y="108"/>
                      </a:lnTo>
                      <a:lnTo>
                        <a:pt x="18" y="54"/>
                      </a:lnTo>
                      <a:lnTo>
                        <a:pt x="78" y="6"/>
                      </a:lnTo>
                      <a:lnTo>
                        <a:pt x="78" y="6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0" y="6"/>
                      </a:lnTo>
                      <a:lnTo>
                        <a:pt x="156" y="24"/>
                      </a:lnTo>
                      <a:lnTo>
                        <a:pt x="156" y="24"/>
                      </a:lnTo>
                      <a:lnTo>
                        <a:pt x="162" y="24"/>
                      </a:lnTo>
                      <a:lnTo>
                        <a:pt x="168" y="24"/>
                      </a:lnTo>
                      <a:lnTo>
                        <a:pt x="174" y="36"/>
                      </a:lnTo>
                      <a:lnTo>
                        <a:pt x="180" y="42"/>
                      </a:lnTo>
                      <a:lnTo>
                        <a:pt x="186" y="54"/>
                      </a:lnTo>
                      <a:lnTo>
                        <a:pt x="192" y="60"/>
                      </a:lnTo>
                      <a:lnTo>
                        <a:pt x="192" y="72"/>
                      </a:lnTo>
                      <a:lnTo>
                        <a:pt x="192" y="84"/>
                      </a:lnTo>
                      <a:lnTo>
                        <a:pt x="192" y="90"/>
                      </a:lnTo>
                      <a:lnTo>
                        <a:pt x="186" y="96"/>
                      </a:lnTo>
                      <a:lnTo>
                        <a:pt x="174" y="102"/>
                      </a:lnTo>
                      <a:lnTo>
                        <a:pt x="168" y="102"/>
                      </a:lnTo>
                      <a:lnTo>
                        <a:pt x="168" y="102"/>
                      </a:lnTo>
                      <a:lnTo>
                        <a:pt x="150" y="102"/>
                      </a:lnTo>
                      <a:lnTo>
                        <a:pt x="144" y="102"/>
                      </a:lnTo>
                      <a:lnTo>
                        <a:pt x="132" y="108"/>
                      </a:lnTo>
                      <a:lnTo>
                        <a:pt x="126" y="114"/>
                      </a:lnTo>
                      <a:lnTo>
                        <a:pt x="120" y="120"/>
                      </a:lnTo>
                      <a:lnTo>
                        <a:pt x="114" y="126"/>
                      </a:lnTo>
                      <a:lnTo>
                        <a:pt x="108" y="132"/>
                      </a:lnTo>
                      <a:lnTo>
                        <a:pt x="102" y="138"/>
                      </a:lnTo>
                      <a:lnTo>
                        <a:pt x="96" y="150"/>
                      </a:lnTo>
                      <a:lnTo>
                        <a:pt x="84" y="150"/>
                      </a:lnTo>
                      <a:lnTo>
                        <a:pt x="84" y="150"/>
                      </a:lnTo>
                      <a:lnTo>
                        <a:pt x="54" y="156"/>
                      </a:lnTo>
                      <a:lnTo>
                        <a:pt x="18" y="156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1" name="Freeform 223"/>
                <p:cNvSpPr>
                  <a:spLocks/>
                </p:cNvSpPr>
                <p:nvPr/>
              </p:nvSpPr>
              <p:spPr bwMode="auto">
                <a:xfrm>
                  <a:off x="2850" y="2410"/>
                  <a:ext cx="192" cy="156"/>
                </a:xfrm>
                <a:custGeom>
                  <a:avLst/>
                  <a:gdLst>
                    <a:gd name="T0" fmla="*/ 0 w 192"/>
                    <a:gd name="T1" fmla="*/ 150 h 156"/>
                    <a:gd name="T2" fmla="*/ 0 w 192"/>
                    <a:gd name="T3" fmla="*/ 108 h 156"/>
                    <a:gd name="T4" fmla="*/ 18 w 192"/>
                    <a:gd name="T5" fmla="*/ 54 h 156"/>
                    <a:gd name="T6" fmla="*/ 78 w 192"/>
                    <a:gd name="T7" fmla="*/ 6 h 156"/>
                    <a:gd name="T8" fmla="*/ 78 w 192"/>
                    <a:gd name="T9" fmla="*/ 6 h 156"/>
                    <a:gd name="T10" fmla="*/ 90 w 192"/>
                    <a:gd name="T11" fmla="*/ 0 h 156"/>
                    <a:gd name="T12" fmla="*/ 102 w 192"/>
                    <a:gd name="T13" fmla="*/ 0 h 156"/>
                    <a:gd name="T14" fmla="*/ 120 w 192"/>
                    <a:gd name="T15" fmla="*/ 0 h 156"/>
                    <a:gd name="T16" fmla="*/ 120 w 192"/>
                    <a:gd name="T17" fmla="*/ 0 h 156"/>
                    <a:gd name="T18" fmla="*/ 138 w 192"/>
                    <a:gd name="T19" fmla="*/ 0 h 156"/>
                    <a:gd name="T20" fmla="*/ 150 w 192"/>
                    <a:gd name="T21" fmla="*/ 6 h 156"/>
                    <a:gd name="T22" fmla="*/ 156 w 192"/>
                    <a:gd name="T23" fmla="*/ 24 h 156"/>
                    <a:gd name="T24" fmla="*/ 156 w 192"/>
                    <a:gd name="T25" fmla="*/ 24 h 156"/>
                    <a:gd name="T26" fmla="*/ 162 w 192"/>
                    <a:gd name="T27" fmla="*/ 24 h 156"/>
                    <a:gd name="T28" fmla="*/ 168 w 192"/>
                    <a:gd name="T29" fmla="*/ 24 h 156"/>
                    <a:gd name="T30" fmla="*/ 174 w 192"/>
                    <a:gd name="T31" fmla="*/ 36 h 156"/>
                    <a:gd name="T32" fmla="*/ 180 w 192"/>
                    <a:gd name="T33" fmla="*/ 42 h 156"/>
                    <a:gd name="T34" fmla="*/ 186 w 192"/>
                    <a:gd name="T35" fmla="*/ 54 h 156"/>
                    <a:gd name="T36" fmla="*/ 192 w 192"/>
                    <a:gd name="T37" fmla="*/ 60 h 156"/>
                    <a:gd name="T38" fmla="*/ 192 w 192"/>
                    <a:gd name="T39" fmla="*/ 72 h 156"/>
                    <a:gd name="T40" fmla="*/ 192 w 192"/>
                    <a:gd name="T41" fmla="*/ 84 h 156"/>
                    <a:gd name="T42" fmla="*/ 192 w 192"/>
                    <a:gd name="T43" fmla="*/ 90 h 156"/>
                    <a:gd name="T44" fmla="*/ 186 w 192"/>
                    <a:gd name="T45" fmla="*/ 96 h 156"/>
                    <a:gd name="T46" fmla="*/ 174 w 192"/>
                    <a:gd name="T47" fmla="*/ 102 h 156"/>
                    <a:gd name="T48" fmla="*/ 168 w 192"/>
                    <a:gd name="T49" fmla="*/ 102 h 156"/>
                    <a:gd name="T50" fmla="*/ 168 w 192"/>
                    <a:gd name="T51" fmla="*/ 102 h 156"/>
                    <a:gd name="T52" fmla="*/ 150 w 192"/>
                    <a:gd name="T53" fmla="*/ 102 h 156"/>
                    <a:gd name="T54" fmla="*/ 144 w 192"/>
                    <a:gd name="T55" fmla="*/ 102 h 156"/>
                    <a:gd name="T56" fmla="*/ 132 w 192"/>
                    <a:gd name="T57" fmla="*/ 108 h 156"/>
                    <a:gd name="T58" fmla="*/ 126 w 192"/>
                    <a:gd name="T59" fmla="*/ 114 h 156"/>
                    <a:gd name="T60" fmla="*/ 120 w 192"/>
                    <a:gd name="T61" fmla="*/ 120 h 156"/>
                    <a:gd name="T62" fmla="*/ 114 w 192"/>
                    <a:gd name="T63" fmla="*/ 126 h 156"/>
                    <a:gd name="T64" fmla="*/ 108 w 192"/>
                    <a:gd name="T65" fmla="*/ 132 h 156"/>
                    <a:gd name="T66" fmla="*/ 102 w 192"/>
                    <a:gd name="T67" fmla="*/ 138 h 156"/>
                    <a:gd name="T68" fmla="*/ 96 w 192"/>
                    <a:gd name="T69" fmla="*/ 150 h 156"/>
                    <a:gd name="T70" fmla="*/ 84 w 192"/>
                    <a:gd name="T71" fmla="*/ 150 h 156"/>
                    <a:gd name="T72" fmla="*/ 84 w 192"/>
                    <a:gd name="T73" fmla="*/ 150 h 156"/>
                    <a:gd name="T74" fmla="*/ 54 w 192"/>
                    <a:gd name="T75" fmla="*/ 156 h 156"/>
                    <a:gd name="T76" fmla="*/ 18 w 192"/>
                    <a:gd name="T77" fmla="*/ 156 h 156"/>
                    <a:gd name="T78" fmla="*/ 0 w 192"/>
                    <a:gd name="T79" fmla="*/ 15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2" h="156">
                      <a:moveTo>
                        <a:pt x="0" y="150"/>
                      </a:moveTo>
                      <a:lnTo>
                        <a:pt x="0" y="108"/>
                      </a:lnTo>
                      <a:lnTo>
                        <a:pt x="18" y="54"/>
                      </a:lnTo>
                      <a:lnTo>
                        <a:pt x="78" y="6"/>
                      </a:lnTo>
                      <a:lnTo>
                        <a:pt x="78" y="6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0" y="6"/>
                      </a:lnTo>
                      <a:lnTo>
                        <a:pt x="156" y="24"/>
                      </a:lnTo>
                      <a:lnTo>
                        <a:pt x="156" y="24"/>
                      </a:lnTo>
                      <a:lnTo>
                        <a:pt x="162" y="24"/>
                      </a:lnTo>
                      <a:lnTo>
                        <a:pt x="168" y="24"/>
                      </a:lnTo>
                      <a:lnTo>
                        <a:pt x="174" y="36"/>
                      </a:lnTo>
                      <a:lnTo>
                        <a:pt x="180" y="42"/>
                      </a:lnTo>
                      <a:lnTo>
                        <a:pt x="186" y="54"/>
                      </a:lnTo>
                      <a:lnTo>
                        <a:pt x="192" y="60"/>
                      </a:lnTo>
                      <a:lnTo>
                        <a:pt x="192" y="72"/>
                      </a:lnTo>
                      <a:lnTo>
                        <a:pt x="192" y="84"/>
                      </a:lnTo>
                      <a:lnTo>
                        <a:pt x="192" y="90"/>
                      </a:lnTo>
                      <a:lnTo>
                        <a:pt x="186" y="96"/>
                      </a:lnTo>
                      <a:lnTo>
                        <a:pt x="174" y="102"/>
                      </a:lnTo>
                      <a:lnTo>
                        <a:pt x="168" y="102"/>
                      </a:lnTo>
                      <a:lnTo>
                        <a:pt x="168" y="102"/>
                      </a:lnTo>
                      <a:lnTo>
                        <a:pt x="150" y="102"/>
                      </a:lnTo>
                      <a:lnTo>
                        <a:pt x="144" y="102"/>
                      </a:lnTo>
                      <a:lnTo>
                        <a:pt x="132" y="108"/>
                      </a:lnTo>
                      <a:lnTo>
                        <a:pt x="126" y="114"/>
                      </a:lnTo>
                      <a:lnTo>
                        <a:pt x="120" y="120"/>
                      </a:lnTo>
                      <a:lnTo>
                        <a:pt x="114" y="126"/>
                      </a:lnTo>
                      <a:lnTo>
                        <a:pt x="108" y="132"/>
                      </a:lnTo>
                      <a:lnTo>
                        <a:pt x="102" y="138"/>
                      </a:lnTo>
                      <a:lnTo>
                        <a:pt x="96" y="150"/>
                      </a:lnTo>
                      <a:lnTo>
                        <a:pt x="84" y="150"/>
                      </a:lnTo>
                      <a:lnTo>
                        <a:pt x="84" y="150"/>
                      </a:lnTo>
                      <a:lnTo>
                        <a:pt x="54" y="156"/>
                      </a:lnTo>
                      <a:lnTo>
                        <a:pt x="18" y="156"/>
                      </a:lnTo>
                      <a:lnTo>
                        <a:pt x="0" y="1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2" name="Freeform 224"/>
                <p:cNvSpPr>
                  <a:spLocks/>
                </p:cNvSpPr>
                <p:nvPr/>
              </p:nvSpPr>
              <p:spPr bwMode="auto">
                <a:xfrm>
                  <a:off x="2880" y="2325"/>
                  <a:ext cx="186" cy="115"/>
                </a:xfrm>
                <a:custGeom>
                  <a:avLst/>
                  <a:gdLst>
                    <a:gd name="T0" fmla="*/ 6 w 186"/>
                    <a:gd name="T1" fmla="*/ 60 h 115"/>
                    <a:gd name="T2" fmla="*/ 0 w 186"/>
                    <a:gd name="T3" fmla="*/ 60 h 115"/>
                    <a:gd name="T4" fmla="*/ 0 w 186"/>
                    <a:gd name="T5" fmla="*/ 60 h 115"/>
                    <a:gd name="T6" fmla="*/ 0 w 186"/>
                    <a:gd name="T7" fmla="*/ 54 h 115"/>
                    <a:gd name="T8" fmla="*/ 6 w 186"/>
                    <a:gd name="T9" fmla="*/ 48 h 115"/>
                    <a:gd name="T10" fmla="*/ 6 w 186"/>
                    <a:gd name="T11" fmla="*/ 42 h 115"/>
                    <a:gd name="T12" fmla="*/ 12 w 186"/>
                    <a:gd name="T13" fmla="*/ 36 h 115"/>
                    <a:gd name="T14" fmla="*/ 18 w 186"/>
                    <a:gd name="T15" fmla="*/ 30 h 115"/>
                    <a:gd name="T16" fmla="*/ 24 w 186"/>
                    <a:gd name="T17" fmla="*/ 24 h 115"/>
                    <a:gd name="T18" fmla="*/ 30 w 186"/>
                    <a:gd name="T19" fmla="*/ 18 h 115"/>
                    <a:gd name="T20" fmla="*/ 42 w 186"/>
                    <a:gd name="T21" fmla="*/ 12 h 115"/>
                    <a:gd name="T22" fmla="*/ 48 w 186"/>
                    <a:gd name="T23" fmla="*/ 6 h 115"/>
                    <a:gd name="T24" fmla="*/ 60 w 186"/>
                    <a:gd name="T25" fmla="*/ 0 h 115"/>
                    <a:gd name="T26" fmla="*/ 66 w 186"/>
                    <a:gd name="T27" fmla="*/ 0 h 115"/>
                    <a:gd name="T28" fmla="*/ 78 w 186"/>
                    <a:gd name="T29" fmla="*/ 0 h 115"/>
                    <a:gd name="T30" fmla="*/ 84 w 186"/>
                    <a:gd name="T31" fmla="*/ 0 h 115"/>
                    <a:gd name="T32" fmla="*/ 84 w 186"/>
                    <a:gd name="T33" fmla="*/ 0 h 115"/>
                    <a:gd name="T34" fmla="*/ 96 w 186"/>
                    <a:gd name="T35" fmla="*/ 6 h 115"/>
                    <a:gd name="T36" fmla="*/ 108 w 186"/>
                    <a:gd name="T37" fmla="*/ 6 h 115"/>
                    <a:gd name="T38" fmla="*/ 114 w 186"/>
                    <a:gd name="T39" fmla="*/ 6 h 115"/>
                    <a:gd name="T40" fmla="*/ 114 w 186"/>
                    <a:gd name="T41" fmla="*/ 6 h 115"/>
                    <a:gd name="T42" fmla="*/ 144 w 186"/>
                    <a:gd name="T43" fmla="*/ 12 h 115"/>
                    <a:gd name="T44" fmla="*/ 162 w 186"/>
                    <a:gd name="T45" fmla="*/ 24 h 115"/>
                    <a:gd name="T46" fmla="*/ 180 w 186"/>
                    <a:gd name="T47" fmla="*/ 48 h 115"/>
                    <a:gd name="T48" fmla="*/ 180 w 186"/>
                    <a:gd name="T49" fmla="*/ 48 h 115"/>
                    <a:gd name="T50" fmla="*/ 186 w 186"/>
                    <a:gd name="T51" fmla="*/ 60 h 115"/>
                    <a:gd name="T52" fmla="*/ 180 w 186"/>
                    <a:gd name="T53" fmla="*/ 79 h 115"/>
                    <a:gd name="T54" fmla="*/ 168 w 186"/>
                    <a:gd name="T55" fmla="*/ 85 h 115"/>
                    <a:gd name="T56" fmla="*/ 168 w 186"/>
                    <a:gd name="T57" fmla="*/ 85 h 115"/>
                    <a:gd name="T58" fmla="*/ 162 w 186"/>
                    <a:gd name="T59" fmla="*/ 79 h 115"/>
                    <a:gd name="T60" fmla="*/ 156 w 186"/>
                    <a:gd name="T61" fmla="*/ 72 h 115"/>
                    <a:gd name="T62" fmla="*/ 150 w 186"/>
                    <a:gd name="T63" fmla="*/ 79 h 115"/>
                    <a:gd name="T64" fmla="*/ 150 w 186"/>
                    <a:gd name="T65" fmla="*/ 79 h 115"/>
                    <a:gd name="T66" fmla="*/ 150 w 186"/>
                    <a:gd name="T67" fmla="*/ 79 h 115"/>
                    <a:gd name="T68" fmla="*/ 150 w 186"/>
                    <a:gd name="T69" fmla="*/ 85 h 115"/>
                    <a:gd name="T70" fmla="*/ 144 w 186"/>
                    <a:gd name="T71" fmla="*/ 91 h 115"/>
                    <a:gd name="T72" fmla="*/ 144 w 186"/>
                    <a:gd name="T73" fmla="*/ 91 h 115"/>
                    <a:gd name="T74" fmla="*/ 138 w 186"/>
                    <a:gd name="T75" fmla="*/ 91 h 115"/>
                    <a:gd name="T76" fmla="*/ 138 w 186"/>
                    <a:gd name="T77" fmla="*/ 91 h 115"/>
                    <a:gd name="T78" fmla="*/ 132 w 186"/>
                    <a:gd name="T79" fmla="*/ 85 h 115"/>
                    <a:gd name="T80" fmla="*/ 132 w 186"/>
                    <a:gd name="T81" fmla="*/ 85 h 115"/>
                    <a:gd name="T82" fmla="*/ 120 w 186"/>
                    <a:gd name="T83" fmla="*/ 85 h 115"/>
                    <a:gd name="T84" fmla="*/ 108 w 186"/>
                    <a:gd name="T85" fmla="*/ 79 h 115"/>
                    <a:gd name="T86" fmla="*/ 90 w 186"/>
                    <a:gd name="T87" fmla="*/ 85 h 115"/>
                    <a:gd name="T88" fmla="*/ 90 w 186"/>
                    <a:gd name="T89" fmla="*/ 85 h 115"/>
                    <a:gd name="T90" fmla="*/ 72 w 186"/>
                    <a:gd name="T91" fmla="*/ 85 h 115"/>
                    <a:gd name="T92" fmla="*/ 48 w 186"/>
                    <a:gd name="T93" fmla="*/ 91 h 115"/>
                    <a:gd name="T94" fmla="*/ 30 w 186"/>
                    <a:gd name="T95" fmla="*/ 103 h 115"/>
                    <a:gd name="T96" fmla="*/ 12 w 186"/>
                    <a:gd name="T97" fmla="*/ 115 h 115"/>
                    <a:gd name="T98" fmla="*/ 12 w 186"/>
                    <a:gd name="T99" fmla="*/ 115 h 115"/>
                    <a:gd name="T100" fmla="*/ 18 w 186"/>
                    <a:gd name="T101" fmla="*/ 97 h 115"/>
                    <a:gd name="T102" fmla="*/ 18 w 186"/>
                    <a:gd name="T103" fmla="*/ 72 h 115"/>
                    <a:gd name="T104" fmla="*/ 6 w 186"/>
                    <a:gd name="T105" fmla="*/ 6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6" h="115">
                      <a:moveTo>
                        <a:pt x="6" y="60"/>
                      </a:move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4"/>
                      </a:lnTo>
                      <a:lnTo>
                        <a:pt x="6" y="48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42" y="12"/>
                      </a:lnTo>
                      <a:lnTo>
                        <a:pt x="48" y="6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96" y="6"/>
                      </a:lnTo>
                      <a:lnTo>
                        <a:pt x="108" y="6"/>
                      </a:lnTo>
                      <a:lnTo>
                        <a:pt x="114" y="6"/>
                      </a:lnTo>
                      <a:lnTo>
                        <a:pt x="114" y="6"/>
                      </a:lnTo>
                      <a:lnTo>
                        <a:pt x="144" y="12"/>
                      </a:lnTo>
                      <a:lnTo>
                        <a:pt x="162" y="24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86" y="60"/>
                      </a:lnTo>
                      <a:lnTo>
                        <a:pt x="180" y="79"/>
                      </a:lnTo>
                      <a:lnTo>
                        <a:pt x="168" y="85"/>
                      </a:lnTo>
                      <a:lnTo>
                        <a:pt x="168" y="85"/>
                      </a:lnTo>
                      <a:lnTo>
                        <a:pt x="162" y="79"/>
                      </a:lnTo>
                      <a:lnTo>
                        <a:pt x="156" y="72"/>
                      </a:lnTo>
                      <a:lnTo>
                        <a:pt x="150" y="79"/>
                      </a:lnTo>
                      <a:lnTo>
                        <a:pt x="150" y="79"/>
                      </a:lnTo>
                      <a:lnTo>
                        <a:pt x="150" y="79"/>
                      </a:lnTo>
                      <a:lnTo>
                        <a:pt x="150" y="85"/>
                      </a:lnTo>
                      <a:lnTo>
                        <a:pt x="144" y="91"/>
                      </a:lnTo>
                      <a:lnTo>
                        <a:pt x="144" y="91"/>
                      </a:lnTo>
                      <a:lnTo>
                        <a:pt x="138" y="91"/>
                      </a:lnTo>
                      <a:lnTo>
                        <a:pt x="138" y="91"/>
                      </a:lnTo>
                      <a:lnTo>
                        <a:pt x="132" y="85"/>
                      </a:lnTo>
                      <a:lnTo>
                        <a:pt x="132" y="85"/>
                      </a:lnTo>
                      <a:lnTo>
                        <a:pt x="120" y="85"/>
                      </a:lnTo>
                      <a:lnTo>
                        <a:pt x="108" y="79"/>
                      </a:lnTo>
                      <a:lnTo>
                        <a:pt x="90" y="85"/>
                      </a:lnTo>
                      <a:lnTo>
                        <a:pt x="90" y="85"/>
                      </a:lnTo>
                      <a:lnTo>
                        <a:pt x="72" y="85"/>
                      </a:lnTo>
                      <a:lnTo>
                        <a:pt x="48" y="91"/>
                      </a:lnTo>
                      <a:lnTo>
                        <a:pt x="30" y="103"/>
                      </a:lnTo>
                      <a:lnTo>
                        <a:pt x="12" y="115"/>
                      </a:lnTo>
                      <a:lnTo>
                        <a:pt x="12" y="115"/>
                      </a:lnTo>
                      <a:lnTo>
                        <a:pt x="18" y="97"/>
                      </a:lnTo>
                      <a:lnTo>
                        <a:pt x="18" y="72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3" name="Freeform 225"/>
                <p:cNvSpPr>
                  <a:spLocks/>
                </p:cNvSpPr>
                <p:nvPr/>
              </p:nvSpPr>
              <p:spPr bwMode="auto">
                <a:xfrm>
                  <a:off x="2880" y="2325"/>
                  <a:ext cx="186" cy="115"/>
                </a:xfrm>
                <a:custGeom>
                  <a:avLst/>
                  <a:gdLst>
                    <a:gd name="T0" fmla="*/ 6 w 186"/>
                    <a:gd name="T1" fmla="*/ 60 h 115"/>
                    <a:gd name="T2" fmla="*/ 0 w 186"/>
                    <a:gd name="T3" fmla="*/ 60 h 115"/>
                    <a:gd name="T4" fmla="*/ 0 w 186"/>
                    <a:gd name="T5" fmla="*/ 60 h 115"/>
                    <a:gd name="T6" fmla="*/ 0 w 186"/>
                    <a:gd name="T7" fmla="*/ 54 h 115"/>
                    <a:gd name="T8" fmla="*/ 6 w 186"/>
                    <a:gd name="T9" fmla="*/ 48 h 115"/>
                    <a:gd name="T10" fmla="*/ 6 w 186"/>
                    <a:gd name="T11" fmla="*/ 42 h 115"/>
                    <a:gd name="T12" fmla="*/ 12 w 186"/>
                    <a:gd name="T13" fmla="*/ 36 h 115"/>
                    <a:gd name="T14" fmla="*/ 18 w 186"/>
                    <a:gd name="T15" fmla="*/ 30 h 115"/>
                    <a:gd name="T16" fmla="*/ 24 w 186"/>
                    <a:gd name="T17" fmla="*/ 24 h 115"/>
                    <a:gd name="T18" fmla="*/ 30 w 186"/>
                    <a:gd name="T19" fmla="*/ 18 h 115"/>
                    <a:gd name="T20" fmla="*/ 42 w 186"/>
                    <a:gd name="T21" fmla="*/ 12 h 115"/>
                    <a:gd name="T22" fmla="*/ 48 w 186"/>
                    <a:gd name="T23" fmla="*/ 6 h 115"/>
                    <a:gd name="T24" fmla="*/ 60 w 186"/>
                    <a:gd name="T25" fmla="*/ 0 h 115"/>
                    <a:gd name="T26" fmla="*/ 66 w 186"/>
                    <a:gd name="T27" fmla="*/ 0 h 115"/>
                    <a:gd name="T28" fmla="*/ 78 w 186"/>
                    <a:gd name="T29" fmla="*/ 0 h 115"/>
                    <a:gd name="T30" fmla="*/ 84 w 186"/>
                    <a:gd name="T31" fmla="*/ 0 h 115"/>
                    <a:gd name="T32" fmla="*/ 84 w 186"/>
                    <a:gd name="T33" fmla="*/ 0 h 115"/>
                    <a:gd name="T34" fmla="*/ 96 w 186"/>
                    <a:gd name="T35" fmla="*/ 6 h 115"/>
                    <a:gd name="T36" fmla="*/ 108 w 186"/>
                    <a:gd name="T37" fmla="*/ 6 h 115"/>
                    <a:gd name="T38" fmla="*/ 114 w 186"/>
                    <a:gd name="T39" fmla="*/ 6 h 115"/>
                    <a:gd name="T40" fmla="*/ 114 w 186"/>
                    <a:gd name="T41" fmla="*/ 6 h 115"/>
                    <a:gd name="T42" fmla="*/ 144 w 186"/>
                    <a:gd name="T43" fmla="*/ 12 h 115"/>
                    <a:gd name="T44" fmla="*/ 162 w 186"/>
                    <a:gd name="T45" fmla="*/ 24 h 115"/>
                    <a:gd name="T46" fmla="*/ 180 w 186"/>
                    <a:gd name="T47" fmla="*/ 48 h 115"/>
                    <a:gd name="T48" fmla="*/ 180 w 186"/>
                    <a:gd name="T49" fmla="*/ 48 h 115"/>
                    <a:gd name="T50" fmla="*/ 186 w 186"/>
                    <a:gd name="T51" fmla="*/ 60 h 115"/>
                    <a:gd name="T52" fmla="*/ 180 w 186"/>
                    <a:gd name="T53" fmla="*/ 79 h 115"/>
                    <a:gd name="T54" fmla="*/ 168 w 186"/>
                    <a:gd name="T55" fmla="*/ 85 h 115"/>
                    <a:gd name="T56" fmla="*/ 168 w 186"/>
                    <a:gd name="T57" fmla="*/ 85 h 115"/>
                    <a:gd name="T58" fmla="*/ 162 w 186"/>
                    <a:gd name="T59" fmla="*/ 79 h 115"/>
                    <a:gd name="T60" fmla="*/ 156 w 186"/>
                    <a:gd name="T61" fmla="*/ 72 h 115"/>
                    <a:gd name="T62" fmla="*/ 150 w 186"/>
                    <a:gd name="T63" fmla="*/ 79 h 115"/>
                    <a:gd name="T64" fmla="*/ 150 w 186"/>
                    <a:gd name="T65" fmla="*/ 79 h 115"/>
                    <a:gd name="T66" fmla="*/ 150 w 186"/>
                    <a:gd name="T67" fmla="*/ 79 h 115"/>
                    <a:gd name="T68" fmla="*/ 150 w 186"/>
                    <a:gd name="T69" fmla="*/ 85 h 115"/>
                    <a:gd name="T70" fmla="*/ 144 w 186"/>
                    <a:gd name="T71" fmla="*/ 91 h 115"/>
                    <a:gd name="T72" fmla="*/ 144 w 186"/>
                    <a:gd name="T73" fmla="*/ 91 h 115"/>
                    <a:gd name="T74" fmla="*/ 138 w 186"/>
                    <a:gd name="T75" fmla="*/ 91 h 115"/>
                    <a:gd name="T76" fmla="*/ 138 w 186"/>
                    <a:gd name="T77" fmla="*/ 91 h 115"/>
                    <a:gd name="T78" fmla="*/ 132 w 186"/>
                    <a:gd name="T79" fmla="*/ 85 h 115"/>
                    <a:gd name="T80" fmla="*/ 132 w 186"/>
                    <a:gd name="T81" fmla="*/ 85 h 115"/>
                    <a:gd name="T82" fmla="*/ 120 w 186"/>
                    <a:gd name="T83" fmla="*/ 85 h 115"/>
                    <a:gd name="T84" fmla="*/ 108 w 186"/>
                    <a:gd name="T85" fmla="*/ 79 h 115"/>
                    <a:gd name="T86" fmla="*/ 90 w 186"/>
                    <a:gd name="T87" fmla="*/ 85 h 115"/>
                    <a:gd name="T88" fmla="*/ 90 w 186"/>
                    <a:gd name="T89" fmla="*/ 85 h 115"/>
                    <a:gd name="T90" fmla="*/ 72 w 186"/>
                    <a:gd name="T91" fmla="*/ 85 h 115"/>
                    <a:gd name="T92" fmla="*/ 48 w 186"/>
                    <a:gd name="T93" fmla="*/ 91 h 115"/>
                    <a:gd name="T94" fmla="*/ 30 w 186"/>
                    <a:gd name="T95" fmla="*/ 103 h 115"/>
                    <a:gd name="T96" fmla="*/ 12 w 186"/>
                    <a:gd name="T97" fmla="*/ 115 h 115"/>
                    <a:gd name="T98" fmla="*/ 12 w 186"/>
                    <a:gd name="T99" fmla="*/ 115 h 115"/>
                    <a:gd name="T100" fmla="*/ 18 w 186"/>
                    <a:gd name="T101" fmla="*/ 97 h 115"/>
                    <a:gd name="T102" fmla="*/ 18 w 186"/>
                    <a:gd name="T103" fmla="*/ 72 h 115"/>
                    <a:gd name="T104" fmla="*/ 6 w 186"/>
                    <a:gd name="T105" fmla="*/ 6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6" h="115">
                      <a:moveTo>
                        <a:pt x="6" y="60"/>
                      </a:move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4"/>
                      </a:lnTo>
                      <a:lnTo>
                        <a:pt x="6" y="48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42" y="12"/>
                      </a:lnTo>
                      <a:lnTo>
                        <a:pt x="48" y="6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96" y="6"/>
                      </a:lnTo>
                      <a:lnTo>
                        <a:pt x="108" y="6"/>
                      </a:lnTo>
                      <a:lnTo>
                        <a:pt x="114" y="6"/>
                      </a:lnTo>
                      <a:lnTo>
                        <a:pt x="114" y="6"/>
                      </a:lnTo>
                      <a:lnTo>
                        <a:pt x="144" y="12"/>
                      </a:lnTo>
                      <a:lnTo>
                        <a:pt x="162" y="24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86" y="60"/>
                      </a:lnTo>
                      <a:lnTo>
                        <a:pt x="180" y="79"/>
                      </a:lnTo>
                      <a:lnTo>
                        <a:pt x="168" y="85"/>
                      </a:lnTo>
                      <a:lnTo>
                        <a:pt x="168" y="85"/>
                      </a:lnTo>
                      <a:lnTo>
                        <a:pt x="162" y="79"/>
                      </a:lnTo>
                      <a:lnTo>
                        <a:pt x="156" y="72"/>
                      </a:lnTo>
                      <a:lnTo>
                        <a:pt x="150" y="79"/>
                      </a:lnTo>
                      <a:lnTo>
                        <a:pt x="150" y="79"/>
                      </a:lnTo>
                      <a:lnTo>
                        <a:pt x="150" y="79"/>
                      </a:lnTo>
                      <a:lnTo>
                        <a:pt x="150" y="85"/>
                      </a:lnTo>
                      <a:lnTo>
                        <a:pt x="144" y="91"/>
                      </a:lnTo>
                      <a:lnTo>
                        <a:pt x="144" y="91"/>
                      </a:lnTo>
                      <a:lnTo>
                        <a:pt x="138" y="91"/>
                      </a:lnTo>
                      <a:lnTo>
                        <a:pt x="138" y="91"/>
                      </a:lnTo>
                      <a:lnTo>
                        <a:pt x="132" y="85"/>
                      </a:lnTo>
                      <a:lnTo>
                        <a:pt x="132" y="85"/>
                      </a:lnTo>
                      <a:lnTo>
                        <a:pt x="120" y="85"/>
                      </a:lnTo>
                      <a:lnTo>
                        <a:pt x="108" y="79"/>
                      </a:lnTo>
                      <a:lnTo>
                        <a:pt x="90" y="85"/>
                      </a:lnTo>
                      <a:lnTo>
                        <a:pt x="90" y="85"/>
                      </a:lnTo>
                      <a:lnTo>
                        <a:pt x="72" y="85"/>
                      </a:lnTo>
                      <a:lnTo>
                        <a:pt x="48" y="91"/>
                      </a:lnTo>
                      <a:lnTo>
                        <a:pt x="30" y="103"/>
                      </a:lnTo>
                      <a:lnTo>
                        <a:pt x="12" y="115"/>
                      </a:lnTo>
                      <a:lnTo>
                        <a:pt x="12" y="115"/>
                      </a:lnTo>
                      <a:lnTo>
                        <a:pt x="18" y="97"/>
                      </a:lnTo>
                      <a:lnTo>
                        <a:pt x="18" y="72"/>
                      </a:lnTo>
                      <a:lnTo>
                        <a:pt x="6" y="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4" name="Freeform 226"/>
                <p:cNvSpPr>
                  <a:spLocks/>
                </p:cNvSpPr>
                <p:nvPr/>
              </p:nvSpPr>
              <p:spPr bwMode="auto">
                <a:xfrm>
                  <a:off x="2898" y="2349"/>
                  <a:ext cx="84" cy="55"/>
                </a:xfrm>
                <a:custGeom>
                  <a:avLst/>
                  <a:gdLst>
                    <a:gd name="T0" fmla="*/ 0 w 84"/>
                    <a:gd name="T1" fmla="*/ 12 h 55"/>
                    <a:gd name="T2" fmla="*/ 12 w 84"/>
                    <a:gd name="T3" fmla="*/ 6 h 55"/>
                    <a:gd name="T4" fmla="*/ 24 w 84"/>
                    <a:gd name="T5" fmla="*/ 0 h 55"/>
                    <a:gd name="T6" fmla="*/ 42 w 84"/>
                    <a:gd name="T7" fmla="*/ 12 h 55"/>
                    <a:gd name="T8" fmla="*/ 42 w 84"/>
                    <a:gd name="T9" fmla="*/ 12 h 55"/>
                    <a:gd name="T10" fmla="*/ 60 w 84"/>
                    <a:gd name="T11" fmla="*/ 12 h 55"/>
                    <a:gd name="T12" fmla="*/ 72 w 84"/>
                    <a:gd name="T13" fmla="*/ 12 h 55"/>
                    <a:gd name="T14" fmla="*/ 78 w 84"/>
                    <a:gd name="T15" fmla="*/ 24 h 55"/>
                    <a:gd name="T16" fmla="*/ 78 w 84"/>
                    <a:gd name="T17" fmla="*/ 24 h 55"/>
                    <a:gd name="T18" fmla="*/ 84 w 84"/>
                    <a:gd name="T19" fmla="*/ 36 h 55"/>
                    <a:gd name="T20" fmla="*/ 78 w 84"/>
                    <a:gd name="T21" fmla="*/ 48 h 55"/>
                    <a:gd name="T22" fmla="*/ 84 w 84"/>
                    <a:gd name="T2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4" h="55">
                      <a:moveTo>
                        <a:pt x="0" y="12"/>
                      </a:moveTo>
                      <a:lnTo>
                        <a:pt x="12" y="6"/>
                      </a:lnTo>
                      <a:lnTo>
                        <a:pt x="24" y="0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60" y="12"/>
                      </a:lnTo>
                      <a:lnTo>
                        <a:pt x="72" y="12"/>
                      </a:lnTo>
                      <a:lnTo>
                        <a:pt x="78" y="24"/>
                      </a:lnTo>
                      <a:lnTo>
                        <a:pt x="78" y="24"/>
                      </a:lnTo>
                      <a:lnTo>
                        <a:pt x="84" y="36"/>
                      </a:lnTo>
                      <a:lnTo>
                        <a:pt x="78" y="48"/>
                      </a:lnTo>
                      <a:lnTo>
                        <a:pt x="84" y="5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5" name="Freeform 227"/>
                <p:cNvSpPr>
                  <a:spLocks/>
                </p:cNvSpPr>
                <p:nvPr/>
              </p:nvSpPr>
              <p:spPr bwMode="auto">
                <a:xfrm>
                  <a:off x="2814" y="2271"/>
                  <a:ext cx="144" cy="96"/>
                </a:xfrm>
                <a:custGeom>
                  <a:avLst/>
                  <a:gdLst>
                    <a:gd name="T0" fmla="*/ 72 w 144"/>
                    <a:gd name="T1" fmla="*/ 96 h 96"/>
                    <a:gd name="T2" fmla="*/ 84 w 144"/>
                    <a:gd name="T3" fmla="*/ 84 h 96"/>
                    <a:gd name="T4" fmla="*/ 96 w 144"/>
                    <a:gd name="T5" fmla="*/ 72 h 96"/>
                    <a:gd name="T6" fmla="*/ 114 w 144"/>
                    <a:gd name="T7" fmla="*/ 60 h 96"/>
                    <a:gd name="T8" fmla="*/ 144 w 144"/>
                    <a:gd name="T9" fmla="*/ 54 h 96"/>
                    <a:gd name="T10" fmla="*/ 144 w 144"/>
                    <a:gd name="T11" fmla="*/ 54 h 96"/>
                    <a:gd name="T12" fmla="*/ 138 w 144"/>
                    <a:gd name="T13" fmla="*/ 42 h 96"/>
                    <a:gd name="T14" fmla="*/ 108 w 144"/>
                    <a:gd name="T15" fmla="*/ 30 h 96"/>
                    <a:gd name="T16" fmla="*/ 78 w 144"/>
                    <a:gd name="T17" fmla="*/ 18 h 96"/>
                    <a:gd name="T18" fmla="*/ 78 w 144"/>
                    <a:gd name="T19" fmla="*/ 18 h 96"/>
                    <a:gd name="T20" fmla="*/ 60 w 144"/>
                    <a:gd name="T21" fmla="*/ 6 h 96"/>
                    <a:gd name="T22" fmla="*/ 30 w 144"/>
                    <a:gd name="T23" fmla="*/ 0 h 96"/>
                    <a:gd name="T24" fmla="*/ 6 w 144"/>
                    <a:gd name="T25" fmla="*/ 6 h 96"/>
                    <a:gd name="T26" fmla="*/ 0 w 144"/>
                    <a:gd name="T27" fmla="*/ 12 h 96"/>
                    <a:gd name="T28" fmla="*/ 12 w 144"/>
                    <a:gd name="T29" fmla="*/ 30 h 96"/>
                    <a:gd name="T30" fmla="*/ 12 w 144"/>
                    <a:gd name="T31" fmla="*/ 30 h 96"/>
                    <a:gd name="T32" fmla="*/ 24 w 144"/>
                    <a:gd name="T33" fmla="*/ 48 h 96"/>
                    <a:gd name="T34" fmla="*/ 36 w 144"/>
                    <a:gd name="T35" fmla="*/ 60 h 96"/>
                    <a:gd name="T36" fmla="*/ 42 w 144"/>
                    <a:gd name="T37" fmla="*/ 72 h 96"/>
                    <a:gd name="T38" fmla="*/ 48 w 144"/>
                    <a:gd name="T39" fmla="*/ 72 h 96"/>
                    <a:gd name="T40" fmla="*/ 54 w 144"/>
                    <a:gd name="T41" fmla="*/ 78 h 96"/>
                    <a:gd name="T42" fmla="*/ 60 w 144"/>
                    <a:gd name="T43" fmla="*/ 84 h 96"/>
                    <a:gd name="T44" fmla="*/ 66 w 144"/>
                    <a:gd name="T45" fmla="*/ 90 h 96"/>
                    <a:gd name="T46" fmla="*/ 72 w 144"/>
                    <a:gd name="T47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4" h="96">
                      <a:moveTo>
                        <a:pt x="72" y="96"/>
                      </a:moveTo>
                      <a:lnTo>
                        <a:pt x="84" y="84"/>
                      </a:lnTo>
                      <a:lnTo>
                        <a:pt x="96" y="72"/>
                      </a:lnTo>
                      <a:lnTo>
                        <a:pt x="114" y="60"/>
                      </a:lnTo>
                      <a:lnTo>
                        <a:pt x="144" y="54"/>
                      </a:lnTo>
                      <a:lnTo>
                        <a:pt x="144" y="54"/>
                      </a:lnTo>
                      <a:lnTo>
                        <a:pt x="138" y="42"/>
                      </a:lnTo>
                      <a:lnTo>
                        <a:pt x="108" y="30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60" y="6"/>
                      </a:lnTo>
                      <a:lnTo>
                        <a:pt x="30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36" y="60"/>
                      </a:lnTo>
                      <a:lnTo>
                        <a:pt x="42" y="72"/>
                      </a:lnTo>
                      <a:lnTo>
                        <a:pt x="48" y="72"/>
                      </a:lnTo>
                      <a:lnTo>
                        <a:pt x="54" y="78"/>
                      </a:lnTo>
                      <a:lnTo>
                        <a:pt x="60" y="84"/>
                      </a:lnTo>
                      <a:lnTo>
                        <a:pt x="66" y="90"/>
                      </a:lnTo>
                      <a:lnTo>
                        <a:pt x="72" y="96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6" name="Freeform 228"/>
                <p:cNvSpPr>
                  <a:spLocks/>
                </p:cNvSpPr>
                <p:nvPr/>
              </p:nvSpPr>
              <p:spPr bwMode="auto">
                <a:xfrm>
                  <a:off x="2814" y="2271"/>
                  <a:ext cx="144" cy="96"/>
                </a:xfrm>
                <a:custGeom>
                  <a:avLst/>
                  <a:gdLst>
                    <a:gd name="T0" fmla="*/ 72 w 144"/>
                    <a:gd name="T1" fmla="*/ 96 h 96"/>
                    <a:gd name="T2" fmla="*/ 84 w 144"/>
                    <a:gd name="T3" fmla="*/ 84 h 96"/>
                    <a:gd name="T4" fmla="*/ 96 w 144"/>
                    <a:gd name="T5" fmla="*/ 72 h 96"/>
                    <a:gd name="T6" fmla="*/ 114 w 144"/>
                    <a:gd name="T7" fmla="*/ 60 h 96"/>
                    <a:gd name="T8" fmla="*/ 144 w 144"/>
                    <a:gd name="T9" fmla="*/ 54 h 96"/>
                    <a:gd name="T10" fmla="*/ 144 w 144"/>
                    <a:gd name="T11" fmla="*/ 54 h 96"/>
                    <a:gd name="T12" fmla="*/ 138 w 144"/>
                    <a:gd name="T13" fmla="*/ 42 h 96"/>
                    <a:gd name="T14" fmla="*/ 108 w 144"/>
                    <a:gd name="T15" fmla="*/ 30 h 96"/>
                    <a:gd name="T16" fmla="*/ 78 w 144"/>
                    <a:gd name="T17" fmla="*/ 18 h 96"/>
                    <a:gd name="T18" fmla="*/ 78 w 144"/>
                    <a:gd name="T19" fmla="*/ 18 h 96"/>
                    <a:gd name="T20" fmla="*/ 60 w 144"/>
                    <a:gd name="T21" fmla="*/ 6 h 96"/>
                    <a:gd name="T22" fmla="*/ 30 w 144"/>
                    <a:gd name="T23" fmla="*/ 0 h 96"/>
                    <a:gd name="T24" fmla="*/ 6 w 144"/>
                    <a:gd name="T25" fmla="*/ 6 h 96"/>
                    <a:gd name="T26" fmla="*/ 0 w 144"/>
                    <a:gd name="T27" fmla="*/ 12 h 96"/>
                    <a:gd name="T28" fmla="*/ 12 w 144"/>
                    <a:gd name="T29" fmla="*/ 30 h 96"/>
                    <a:gd name="T30" fmla="*/ 12 w 144"/>
                    <a:gd name="T31" fmla="*/ 30 h 96"/>
                    <a:gd name="T32" fmla="*/ 24 w 144"/>
                    <a:gd name="T33" fmla="*/ 48 h 96"/>
                    <a:gd name="T34" fmla="*/ 36 w 144"/>
                    <a:gd name="T35" fmla="*/ 60 h 96"/>
                    <a:gd name="T36" fmla="*/ 42 w 144"/>
                    <a:gd name="T37" fmla="*/ 72 h 96"/>
                    <a:gd name="T38" fmla="*/ 48 w 144"/>
                    <a:gd name="T39" fmla="*/ 72 h 96"/>
                    <a:gd name="T40" fmla="*/ 54 w 144"/>
                    <a:gd name="T41" fmla="*/ 78 h 96"/>
                    <a:gd name="T42" fmla="*/ 60 w 144"/>
                    <a:gd name="T43" fmla="*/ 84 h 96"/>
                    <a:gd name="T44" fmla="*/ 66 w 144"/>
                    <a:gd name="T45" fmla="*/ 90 h 96"/>
                    <a:gd name="T46" fmla="*/ 72 w 144"/>
                    <a:gd name="T47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4" h="96">
                      <a:moveTo>
                        <a:pt x="72" y="96"/>
                      </a:moveTo>
                      <a:lnTo>
                        <a:pt x="84" y="84"/>
                      </a:lnTo>
                      <a:lnTo>
                        <a:pt x="96" y="72"/>
                      </a:lnTo>
                      <a:lnTo>
                        <a:pt x="114" y="60"/>
                      </a:lnTo>
                      <a:lnTo>
                        <a:pt x="144" y="54"/>
                      </a:lnTo>
                      <a:lnTo>
                        <a:pt x="144" y="54"/>
                      </a:lnTo>
                      <a:lnTo>
                        <a:pt x="138" y="42"/>
                      </a:lnTo>
                      <a:lnTo>
                        <a:pt x="108" y="30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60" y="6"/>
                      </a:lnTo>
                      <a:lnTo>
                        <a:pt x="30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36" y="60"/>
                      </a:lnTo>
                      <a:lnTo>
                        <a:pt x="42" y="72"/>
                      </a:lnTo>
                      <a:lnTo>
                        <a:pt x="48" y="72"/>
                      </a:lnTo>
                      <a:lnTo>
                        <a:pt x="54" y="78"/>
                      </a:lnTo>
                      <a:lnTo>
                        <a:pt x="60" y="84"/>
                      </a:lnTo>
                      <a:lnTo>
                        <a:pt x="66" y="90"/>
                      </a:lnTo>
                      <a:lnTo>
                        <a:pt x="72" y="9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7" name="Freeform 229"/>
                <p:cNvSpPr>
                  <a:spLocks/>
                </p:cNvSpPr>
                <p:nvPr/>
              </p:nvSpPr>
              <p:spPr bwMode="auto">
                <a:xfrm>
                  <a:off x="2676" y="2283"/>
                  <a:ext cx="204" cy="108"/>
                </a:xfrm>
                <a:custGeom>
                  <a:avLst/>
                  <a:gdLst>
                    <a:gd name="T0" fmla="*/ 204 w 204"/>
                    <a:gd name="T1" fmla="*/ 102 h 108"/>
                    <a:gd name="T2" fmla="*/ 204 w 204"/>
                    <a:gd name="T3" fmla="*/ 84 h 108"/>
                    <a:gd name="T4" fmla="*/ 204 w 204"/>
                    <a:gd name="T5" fmla="*/ 72 h 108"/>
                    <a:gd name="T6" fmla="*/ 186 w 204"/>
                    <a:gd name="T7" fmla="*/ 60 h 108"/>
                    <a:gd name="T8" fmla="*/ 186 w 204"/>
                    <a:gd name="T9" fmla="*/ 60 h 108"/>
                    <a:gd name="T10" fmla="*/ 174 w 204"/>
                    <a:gd name="T11" fmla="*/ 48 h 108"/>
                    <a:gd name="T12" fmla="*/ 168 w 204"/>
                    <a:gd name="T13" fmla="*/ 36 h 108"/>
                    <a:gd name="T14" fmla="*/ 162 w 204"/>
                    <a:gd name="T15" fmla="*/ 30 h 108"/>
                    <a:gd name="T16" fmla="*/ 150 w 204"/>
                    <a:gd name="T17" fmla="*/ 18 h 108"/>
                    <a:gd name="T18" fmla="*/ 144 w 204"/>
                    <a:gd name="T19" fmla="*/ 12 h 108"/>
                    <a:gd name="T20" fmla="*/ 132 w 204"/>
                    <a:gd name="T21" fmla="*/ 0 h 108"/>
                    <a:gd name="T22" fmla="*/ 120 w 204"/>
                    <a:gd name="T23" fmla="*/ 0 h 108"/>
                    <a:gd name="T24" fmla="*/ 114 w 204"/>
                    <a:gd name="T25" fmla="*/ 0 h 108"/>
                    <a:gd name="T26" fmla="*/ 96 w 204"/>
                    <a:gd name="T27" fmla="*/ 6 h 108"/>
                    <a:gd name="T28" fmla="*/ 96 w 204"/>
                    <a:gd name="T29" fmla="*/ 6 h 108"/>
                    <a:gd name="T30" fmla="*/ 90 w 204"/>
                    <a:gd name="T31" fmla="*/ 18 h 108"/>
                    <a:gd name="T32" fmla="*/ 78 w 204"/>
                    <a:gd name="T33" fmla="*/ 30 h 108"/>
                    <a:gd name="T34" fmla="*/ 72 w 204"/>
                    <a:gd name="T35" fmla="*/ 36 h 108"/>
                    <a:gd name="T36" fmla="*/ 66 w 204"/>
                    <a:gd name="T37" fmla="*/ 42 h 108"/>
                    <a:gd name="T38" fmla="*/ 66 w 204"/>
                    <a:gd name="T39" fmla="*/ 48 h 108"/>
                    <a:gd name="T40" fmla="*/ 60 w 204"/>
                    <a:gd name="T41" fmla="*/ 60 h 108"/>
                    <a:gd name="T42" fmla="*/ 48 w 204"/>
                    <a:gd name="T43" fmla="*/ 60 h 108"/>
                    <a:gd name="T44" fmla="*/ 42 w 204"/>
                    <a:gd name="T45" fmla="*/ 60 h 108"/>
                    <a:gd name="T46" fmla="*/ 24 w 204"/>
                    <a:gd name="T47" fmla="*/ 60 h 108"/>
                    <a:gd name="T48" fmla="*/ 24 w 204"/>
                    <a:gd name="T49" fmla="*/ 60 h 108"/>
                    <a:gd name="T50" fmla="*/ 18 w 204"/>
                    <a:gd name="T51" fmla="*/ 60 h 108"/>
                    <a:gd name="T52" fmla="*/ 6 w 204"/>
                    <a:gd name="T53" fmla="*/ 60 h 108"/>
                    <a:gd name="T54" fmla="*/ 0 w 204"/>
                    <a:gd name="T55" fmla="*/ 66 h 108"/>
                    <a:gd name="T56" fmla="*/ 0 w 204"/>
                    <a:gd name="T57" fmla="*/ 78 h 108"/>
                    <a:gd name="T58" fmla="*/ 0 w 204"/>
                    <a:gd name="T59" fmla="*/ 84 h 108"/>
                    <a:gd name="T60" fmla="*/ 0 w 204"/>
                    <a:gd name="T61" fmla="*/ 96 h 108"/>
                    <a:gd name="T62" fmla="*/ 6 w 204"/>
                    <a:gd name="T63" fmla="*/ 102 h 108"/>
                    <a:gd name="T64" fmla="*/ 18 w 204"/>
                    <a:gd name="T65" fmla="*/ 102 h 108"/>
                    <a:gd name="T66" fmla="*/ 30 w 204"/>
                    <a:gd name="T67" fmla="*/ 102 h 108"/>
                    <a:gd name="T68" fmla="*/ 30 w 204"/>
                    <a:gd name="T69" fmla="*/ 102 h 108"/>
                    <a:gd name="T70" fmla="*/ 48 w 204"/>
                    <a:gd name="T71" fmla="*/ 108 h 108"/>
                    <a:gd name="T72" fmla="*/ 72 w 204"/>
                    <a:gd name="T73" fmla="*/ 108 h 108"/>
                    <a:gd name="T74" fmla="*/ 96 w 204"/>
                    <a:gd name="T75" fmla="*/ 90 h 108"/>
                    <a:gd name="T76" fmla="*/ 96 w 204"/>
                    <a:gd name="T77" fmla="*/ 90 h 108"/>
                    <a:gd name="T78" fmla="*/ 108 w 204"/>
                    <a:gd name="T79" fmla="*/ 78 h 108"/>
                    <a:gd name="T80" fmla="*/ 114 w 204"/>
                    <a:gd name="T81" fmla="*/ 66 h 108"/>
                    <a:gd name="T82" fmla="*/ 126 w 204"/>
                    <a:gd name="T83" fmla="*/ 48 h 108"/>
                    <a:gd name="T84" fmla="*/ 126 w 204"/>
                    <a:gd name="T85" fmla="*/ 48 h 108"/>
                    <a:gd name="T86" fmla="*/ 132 w 204"/>
                    <a:gd name="T87" fmla="*/ 48 h 108"/>
                    <a:gd name="T88" fmla="*/ 144 w 204"/>
                    <a:gd name="T89" fmla="*/ 48 h 108"/>
                    <a:gd name="T90" fmla="*/ 150 w 204"/>
                    <a:gd name="T91" fmla="*/ 60 h 108"/>
                    <a:gd name="T92" fmla="*/ 156 w 204"/>
                    <a:gd name="T93" fmla="*/ 66 h 108"/>
                    <a:gd name="T94" fmla="*/ 162 w 204"/>
                    <a:gd name="T95" fmla="*/ 78 h 108"/>
                    <a:gd name="T96" fmla="*/ 162 w 204"/>
                    <a:gd name="T97" fmla="*/ 96 h 108"/>
                    <a:gd name="T98" fmla="*/ 168 w 204"/>
                    <a:gd name="T99" fmla="*/ 108 h 108"/>
                    <a:gd name="T100" fmla="*/ 168 w 204"/>
                    <a:gd name="T101" fmla="*/ 108 h 108"/>
                    <a:gd name="T102" fmla="*/ 174 w 204"/>
                    <a:gd name="T103" fmla="*/ 102 h 108"/>
                    <a:gd name="T104" fmla="*/ 180 w 204"/>
                    <a:gd name="T105" fmla="*/ 102 h 108"/>
                    <a:gd name="T106" fmla="*/ 204 w 204"/>
                    <a:gd name="T107" fmla="*/ 10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4" h="108">
                      <a:moveTo>
                        <a:pt x="204" y="102"/>
                      </a:moveTo>
                      <a:lnTo>
                        <a:pt x="204" y="84"/>
                      </a:lnTo>
                      <a:lnTo>
                        <a:pt x="204" y="72"/>
                      </a:lnTo>
                      <a:lnTo>
                        <a:pt x="186" y="60"/>
                      </a:lnTo>
                      <a:lnTo>
                        <a:pt x="186" y="60"/>
                      </a:lnTo>
                      <a:lnTo>
                        <a:pt x="174" y="48"/>
                      </a:lnTo>
                      <a:lnTo>
                        <a:pt x="168" y="36"/>
                      </a:lnTo>
                      <a:lnTo>
                        <a:pt x="162" y="30"/>
                      </a:lnTo>
                      <a:lnTo>
                        <a:pt x="150" y="18"/>
                      </a:lnTo>
                      <a:lnTo>
                        <a:pt x="144" y="1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96" y="6"/>
                      </a:lnTo>
                      <a:lnTo>
                        <a:pt x="96" y="6"/>
                      </a:lnTo>
                      <a:lnTo>
                        <a:pt x="90" y="18"/>
                      </a:lnTo>
                      <a:lnTo>
                        <a:pt x="78" y="30"/>
                      </a:lnTo>
                      <a:lnTo>
                        <a:pt x="72" y="36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0" y="60"/>
                      </a:lnTo>
                      <a:lnTo>
                        <a:pt x="48" y="60"/>
                      </a:lnTo>
                      <a:lnTo>
                        <a:pt x="42" y="60"/>
                      </a:lnTo>
                      <a:lnTo>
                        <a:pt x="24" y="60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6" y="60"/>
                      </a:lnTo>
                      <a:lnTo>
                        <a:pt x="0" y="66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96"/>
                      </a:lnTo>
                      <a:lnTo>
                        <a:pt x="6" y="102"/>
                      </a:lnTo>
                      <a:lnTo>
                        <a:pt x="18" y="102"/>
                      </a:lnTo>
                      <a:lnTo>
                        <a:pt x="30" y="102"/>
                      </a:lnTo>
                      <a:lnTo>
                        <a:pt x="30" y="102"/>
                      </a:lnTo>
                      <a:lnTo>
                        <a:pt x="48" y="108"/>
                      </a:lnTo>
                      <a:lnTo>
                        <a:pt x="72" y="108"/>
                      </a:lnTo>
                      <a:lnTo>
                        <a:pt x="96" y="90"/>
                      </a:lnTo>
                      <a:lnTo>
                        <a:pt x="96" y="90"/>
                      </a:lnTo>
                      <a:lnTo>
                        <a:pt x="108" y="78"/>
                      </a:lnTo>
                      <a:lnTo>
                        <a:pt x="114" y="66"/>
                      </a:lnTo>
                      <a:lnTo>
                        <a:pt x="126" y="48"/>
                      </a:lnTo>
                      <a:lnTo>
                        <a:pt x="126" y="48"/>
                      </a:lnTo>
                      <a:lnTo>
                        <a:pt x="132" y="48"/>
                      </a:lnTo>
                      <a:lnTo>
                        <a:pt x="144" y="48"/>
                      </a:lnTo>
                      <a:lnTo>
                        <a:pt x="150" y="60"/>
                      </a:lnTo>
                      <a:lnTo>
                        <a:pt x="156" y="66"/>
                      </a:lnTo>
                      <a:lnTo>
                        <a:pt x="162" y="78"/>
                      </a:lnTo>
                      <a:lnTo>
                        <a:pt x="162" y="96"/>
                      </a:lnTo>
                      <a:lnTo>
                        <a:pt x="168" y="108"/>
                      </a:lnTo>
                      <a:lnTo>
                        <a:pt x="168" y="108"/>
                      </a:lnTo>
                      <a:lnTo>
                        <a:pt x="174" y="102"/>
                      </a:lnTo>
                      <a:lnTo>
                        <a:pt x="180" y="102"/>
                      </a:lnTo>
                      <a:lnTo>
                        <a:pt x="204" y="102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8" name="Freeform 230"/>
                <p:cNvSpPr>
                  <a:spLocks/>
                </p:cNvSpPr>
                <p:nvPr/>
              </p:nvSpPr>
              <p:spPr bwMode="auto">
                <a:xfrm>
                  <a:off x="2676" y="2283"/>
                  <a:ext cx="204" cy="108"/>
                </a:xfrm>
                <a:custGeom>
                  <a:avLst/>
                  <a:gdLst>
                    <a:gd name="T0" fmla="*/ 204 w 204"/>
                    <a:gd name="T1" fmla="*/ 102 h 108"/>
                    <a:gd name="T2" fmla="*/ 204 w 204"/>
                    <a:gd name="T3" fmla="*/ 84 h 108"/>
                    <a:gd name="T4" fmla="*/ 204 w 204"/>
                    <a:gd name="T5" fmla="*/ 72 h 108"/>
                    <a:gd name="T6" fmla="*/ 186 w 204"/>
                    <a:gd name="T7" fmla="*/ 60 h 108"/>
                    <a:gd name="T8" fmla="*/ 186 w 204"/>
                    <a:gd name="T9" fmla="*/ 60 h 108"/>
                    <a:gd name="T10" fmla="*/ 174 w 204"/>
                    <a:gd name="T11" fmla="*/ 48 h 108"/>
                    <a:gd name="T12" fmla="*/ 168 w 204"/>
                    <a:gd name="T13" fmla="*/ 36 h 108"/>
                    <a:gd name="T14" fmla="*/ 162 w 204"/>
                    <a:gd name="T15" fmla="*/ 30 h 108"/>
                    <a:gd name="T16" fmla="*/ 150 w 204"/>
                    <a:gd name="T17" fmla="*/ 18 h 108"/>
                    <a:gd name="T18" fmla="*/ 144 w 204"/>
                    <a:gd name="T19" fmla="*/ 12 h 108"/>
                    <a:gd name="T20" fmla="*/ 132 w 204"/>
                    <a:gd name="T21" fmla="*/ 0 h 108"/>
                    <a:gd name="T22" fmla="*/ 120 w 204"/>
                    <a:gd name="T23" fmla="*/ 0 h 108"/>
                    <a:gd name="T24" fmla="*/ 114 w 204"/>
                    <a:gd name="T25" fmla="*/ 0 h 108"/>
                    <a:gd name="T26" fmla="*/ 96 w 204"/>
                    <a:gd name="T27" fmla="*/ 6 h 108"/>
                    <a:gd name="T28" fmla="*/ 96 w 204"/>
                    <a:gd name="T29" fmla="*/ 6 h 108"/>
                    <a:gd name="T30" fmla="*/ 90 w 204"/>
                    <a:gd name="T31" fmla="*/ 18 h 108"/>
                    <a:gd name="T32" fmla="*/ 78 w 204"/>
                    <a:gd name="T33" fmla="*/ 30 h 108"/>
                    <a:gd name="T34" fmla="*/ 72 w 204"/>
                    <a:gd name="T35" fmla="*/ 36 h 108"/>
                    <a:gd name="T36" fmla="*/ 66 w 204"/>
                    <a:gd name="T37" fmla="*/ 42 h 108"/>
                    <a:gd name="T38" fmla="*/ 66 w 204"/>
                    <a:gd name="T39" fmla="*/ 48 h 108"/>
                    <a:gd name="T40" fmla="*/ 60 w 204"/>
                    <a:gd name="T41" fmla="*/ 60 h 108"/>
                    <a:gd name="T42" fmla="*/ 48 w 204"/>
                    <a:gd name="T43" fmla="*/ 60 h 108"/>
                    <a:gd name="T44" fmla="*/ 42 w 204"/>
                    <a:gd name="T45" fmla="*/ 60 h 108"/>
                    <a:gd name="T46" fmla="*/ 24 w 204"/>
                    <a:gd name="T47" fmla="*/ 60 h 108"/>
                    <a:gd name="T48" fmla="*/ 24 w 204"/>
                    <a:gd name="T49" fmla="*/ 60 h 108"/>
                    <a:gd name="T50" fmla="*/ 18 w 204"/>
                    <a:gd name="T51" fmla="*/ 60 h 108"/>
                    <a:gd name="T52" fmla="*/ 6 w 204"/>
                    <a:gd name="T53" fmla="*/ 60 h 108"/>
                    <a:gd name="T54" fmla="*/ 0 w 204"/>
                    <a:gd name="T55" fmla="*/ 66 h 108"/>
                    <a:gd name="T56" fmla="*/ 0 w 204"/>
                    <a:gd name="T57" fmla="*/ 78 h 108"/>
                    <a:gd name="T58" fmla="*/ 0 w 204"/>
                    <a:gd name="T59" fmla="*/ 84 h 108"/>
                    <a:gd name="T60" fmla="*/ 0 w 204"/>
                    <a:gd name="T61" fmla="*/ 96 h 108"/>
                    <a:gd name="T62" fmla="*/ 6 w 204"/>
                    <a:gd name="T63" fmla="*/ 102 h 108"/>
                    <a:gd name="T64" fmla="*/ 18 w 204"/>
                    <a:gd name="T65" fmla="*/ 102 h 108"/>
                    <a:gd name="T66" fmla="*/ 30 w 204"/>
                    <a:gd name="T67" fmla="*/ 102 h 108"/>
                    <a:gd name="T68" fmla="*/ 30 w 204"/>
                    <a:gd name="T69" fmla="*/ 102 h 108"/>
                    <a:gd name="T70" fmla="*/ 48 w 204"/>
                    <a:gd name="T71" fmla="*/ 108 h 108"/>
                    <a:gd name="T72" fmla="*/ 72 w 204"/>
                    <a:gd name="T73" fmla="*/ 108 h 108"/>
                    <a:gd name="T74" fmla="*/ 96 w 204"/>
                    <a:gd name="T75" fmla="*/ 90 h 108"/>
                    <a:gd name="T76" fmla="*/ 96 w 204"/>
                    <a:gd name="T77" fmla="*/ 90 h 108"/>
                    <a:gd name="T78" fmla="*/ 108 w 204"/>
                    <a:gd name="T79" fmla="*/ 78 h 108"/>
                    <a:gd name="T80" fmla="*/ 114 w 204"/>
                    <a:gd name="T81" fmla="*/ 66 h 108"/>
                    <a:gd name="T82" fmla="*/ 126 w 204"/>
                    <a:gd name="T83" fmla="*/ 48 h 108"/>
                    <a:gd name="T84" fmla="*/ 126 w 204"/>
                    <a:gd name="T85" fmla="*/ 48 h 108"/>
                    <a:gd name="T86" fmla="*/ 132 w 204"/>
                    <a:gd name="T87" fmla="*/ 48 h 108"/>
                    <a:gd name="T88" fmla="*/ 144 w 204"/>
                    <a:gd name="T89" fmla="*/ 48 h 108"/>
                    <a:gd name="T90" fmla="*/ 150 w 204"/>
                    <a:gd name="T91" fmla="*/ 60 h 108"/>
                    <a:gd name="T92" fmla="*/ 156 w 204"/>
                    <a:gd name="T93" fmla="*/ 66 h 108"/>
                    <a:gd name="T94" fmla="*/ 162 w 204"/>
                    <a:gd name="T95" fmla="*/ 78 h 108"/>
                    <a:gd name="T96" fmla="*/ 162 w 204"/>
                    <a:gd name="T97" fmla="*/ 96 h 108"/>
                    <a:gd name="T98" fmla="*/ 168 w 204"/>
                    <a:gd name="T99" fmla="*/ 108 h 108"/>
                    <a:gd name="T100" fmla="*/ 168 w 204"/>
                    <a:gd name="T101" fmla="*/ 108 h 108"/>
                    <a:gd name="T102" fmla="*/ 174 w 204"/>
                    <a:gd name="T103" fmla="*/ 102 h 108"/>
                    <a:gd name="T104" fmla="*/ 180 w 204"/>
                    <a:gd name="T105" fmla="*/ 102 h 108"/>
                    <a:gd name="T106" fmla="*/ 204 w 204"/>
                    <a:gd name="T107" fmla="*/ 10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4" h="108">
                      <a:moveTo>
                        <a:pt x="204" y="102"/>
                      </a:moveTo>
                      <a:lnTo>
                        <a:pt x="204" y="84"/>
                      </a:lnTo>
                      <a:lnTo>
                        <a:pt x="204" y="72"/>
                      </a:lnTo>
                      <a:lnTo>
                        <a:pt x="186" y="60"/>
                      </a:lnTo>
                      <a:lnTo>
                        <a:pt x="186" y="60"/>
                      </a:lnTo>
                      <a:lnTo>
                        <a:pt x="174" y="48"/>
                      </a:lnTo>
                      <a:lnTo>
                        <a:pt x="168" y="36"/>
                      </a:lnTo>
                      <a:lnTo>
                        <a:pt x="162" y="30"/>
                      </a:lnTo>
                      <a:lnTo>
                        <a:pt x="150" y="18"/>
                      </a:lnTo>
                      <a:lnTo>
                        <a:pt x="144" y="1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96" y="6"/>
                      </a:lnTo>
                      <a:lnTo>
                        <a:pt x="96" y="6"/>
                      </a:lnTo>
                      <a:lnTo>
                        <a:pt x="90" y="18"/>
                      </a:lnTo>
                      <a:lnTo>
                        <a:pt x="78" y="30"/>
                      </a:lnTo>
                      <a:lnTo>
                        <a:pt x="72" y="36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0" y="60"/>
                      </a:lnTo>
                      <a:lnTo>
                        <a:pt x="48" y="60"/>
                      </a:lnTo>
                      <a:lnTo>
                        <a:pt x="42" y="60"/>
                      </a:lnTo>
                      <a:lnTo>
                        <a:pt x="24" y="60"/>
                      </a:lnTo>
                      <a:lnTo>
                        <a:pt x="24" y="60"/>
                      </a:lnTo>
                      <a:lnTo>
                        <a:pt x="18" y="60"/>
                      </a:lnTo>
                      <a:lnTo>
                        <a:pt x="6" y="60"/>
                      </a:lnTo>
                      <a:lnTo>
                        <a:pt x="0" y="66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96"/>
                      </a:lnTo>
                      <a:lnTo>
                        <a:pt x="6" y="102"/>
                      </a:lnTo>
                      <a:lnTo>
                        <a:pt x="18" y="102"/>
                      </a:lnTo>
                      <a:lnTo>
                        <a:pt x="30" y="102"/>
                      </a:lnTo>
                      <a:lnTo>
                        <a:pt x="30" y="102"/>
                      </a:lnTo>
                      <a:lnTo>
                        <a:pt x="48" y="108"/>
                      </a:lnTo>
                      <a:lnTo>
                        <a:pt x="72" y="108"/>
                      </a:lnTo>
                      <a:lnTo>
                        <a:pt x="96" y="90"/>
                      </a:lnTo>
                      <a:lnTo>
                        <a:pt x="96" y="90"/>
                      </a:lnTo>
                      <a:lnTo>
                        <a:pt x="108" y="78"/>
                      </a:lnTo>
                      <a:lnTo>
                        <a:pt x="114" y="66"/>
                      </a:lnTo>
                      <a:lnTo>
                        <a:pt x="126" y="48"/>
                      </a:lnTo>
                      <a:lnTo>
                        <a:pt x="126" y="48"/>
                      </a:lnTo>
                      <a:lnTo>
                        <a:pt x="132" y="48"/>
                      </a:lnTo>
                      <a:lnTo>
                        <a:pt x="144" y="48"/>
                      </a:lnTo>
                      <a:lnTo>
                        <a:pt x="150" y="60"/>
                      </a:lnTo>
                      <a:lnTo>
                        <a:pt x="156" y="66"/>
                      </a:lnTo>
                      <a:lnTo>
                        <a:pt x="162" y="78"/>
                      </a:lnTo>
                      <a:lnTo>
                        <a:pt x="162" y="96"/>
                      </a:lnTo>
                      <a:lnTo>
                        <a:pt x="168" y="108"/>
                      </a:lnTo>
                      <a:lnTo>
                        <a:pt x="168" y="108"/>
                      </a:lnTo>
                      <a:lnTo>
                        <a:pt x="174" y="102"/>
                      </a:lnTo>
                      <a:lnTo>
                        <a:pt x="180" y="102"/>
                      </a:lnTo>
                      <a:lnTo>
                        <a:pt x="204" y="1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69" name="Freeform 231"/>
                <p:cNvSpPr>
                  <a:spLocks/>
                </p:cNvSpPr>
                <p:nvPr/>
              </p:nvSpPr>
              <p:spPr bwMode="auto">
                <a:xfrm>
                  <a:off x="2640" y="2379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6 w 12"/>
                    <a:gd name="T5" fmla="*/ 6 h 6"/>
                    <a:gd name="T6" fmla="*/ 12 w 12"/>
                    <a:gd name="T7" fmla="*/ 6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0" name="Freeform 232"/>
                <p:cNvSpPr>
                  <a:spLocks/>
                </p:cNvSpPr>
                <p:nvPr/>
              </p:nvSpPr>
              <p:spPr bwMode="auto">
                <a:xfrm>
                  <a:off x="2640" y="2367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6 h 12"/>
                    <a:gd name="T16" fmla="*/ 0 w 6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1" name="Freeform 233"/>
                <p:cNvSpPr>
                  <a:spLocks/>
                </p:cNvSpPr>
                <p:nvPr/>
              </p:nvSpPr>
              <p:spPr bwMode="auto">
                <a:xfrm>
                  <a:off x="2640" y="2361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2" name="Freeform 234"/>
                <p:cNvSpPr>
                  <a:spLocks/>
                </p:cNvSpPr>
                <p:nvPr/>
              </p:nvSpPr>
              <p:spPr bwMode="auto">
                <a:xfrm>
                  <a:off x="2646" y="235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6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3" name="Freeform 235"/>
                <p:cNvSpPr>
                  <a:spLocks/>
                </p:cNvSpPr>
                <p:nvPr/>
              </p:nvSpPr>
              <p:spPr bwMode="auto">
                <a:xfrm>
                  <a:off x="2646" y="234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4" name="Freeform 236"/>
                <p:cNvSpPr>
                  <a:spLocks/>
                </p:cNvSpPr>
                <p:nvPr/>
              </p:nvSpPr>
              <p:spPr bwMode="auto">
                <a:xfrm>
                  <a:off x="2652" y="2343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5" name="Freeform 237"/>
                <p:cNvSpPr>
                  <a:spLocks/>
                </p:cNvSpPr>
                <p:nvPr/>
              </p:nvSpPr>
              <p:spPr bwMode="auto">
                <a:xfrm>
                  <a:off x="2658" y="2337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6" name="Freeform 238"/>
                <p:cNvSpPr>
                  <a:spLocks/>
                </p:cNvSpPr>
                <p:nvPr/>
              </p:nvSpPr>
              <p:spPr bwMode="auto">
                <a:xfrm>
                  <a:off x="2664" y="2331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7" name="Freeform 239"/>
                <p:cNvSpPr>
                  <a:spLocks/>
                </p:cNvSpPr>
                <p:nvPr/>
              </p:nvSpPr>
              <p:spPr bwMode="auto">
                <a:xfrm>
                  <a:off x="2676" y="2325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8" name="Freeform 240"/>
                <p:cNvSpPr>
                  <a:spLocks/>
                </p:cNvSpPr>
                <p:nvPr/>
              </p:nvSpPr>
              <p:spPr bwMode="auto">
                <a:xfrm>
                  <a:off x="2682" y="2325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0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79" name="Freeform 241"/>
                <p:cNvSpPr>
                  <a:spLocks/>
                </p:cNvSpPr>
                <p:nvPr/>
              </p:nvSpPr>
              <p:spPr bwMode="auto">
                <a:xfrm>
                  <a:off x="2694" y="232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6 w 12"/>
                    <a:gd name="T17" fmla="*/ 0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0" name="Freeform 242"/>
                <p:cNvSpPr>
                  <a:spLocks/>
                </p:cNvSpPr>
                <p:nvPr/>
              </p:nvSpPr>
              <p:spPr bwMode="auto">
                <a:xfrm>
                  <a:off x="2700" y="2325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6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1" name="Freeform 243"/>
                <p:cNvSpPr>
                  <a:spLocks/>
                </p:cNvSpPr>
                <p:nvPr/>
              </p:nvSpPr>
              <p:spPr bwMode="auto">
                <a:xfrm>
                  <a:off x="2712" y="2325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6 h 12"/>
                    <a:gd name="T4" fmla="*/ 0 w 12"/>
                    <a:gd name="T5" fmla="*/ 0 h 12"/>
                    <a:gd name="T6" fmla="*/ 0 w 12"/>
                    <a:gd name="T7" fmla="*/ 12 h 12"/>
                    <a:gd name="T8" fmla="*/ 6 w 12"/>
                    <a:gd name="T9" fmla="*/ 12 h 12"/>
                    <a:gd name="T10" fmla="*/ 12 w 12"/>
                    <a:gd name="T11" fmla="*/ 12 h 12"/>
                    <a:gd name="T12" fmla="*/ 6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2" name="Freeform 244"/>
                <p:cNvSpPr>
                  <a:spLocks/>
                </p:cNvSpPr>
                <p:nvPr/>
              </p:nvSpPr>
              <p:spPr bwMode="auto">
                <a:xfrm>
                  <a:off x="2718" y="23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6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3" name="Freeform 245"/>
                <p:cNvSpPr>
                  <a:spLocks/>
                </p:cNvSpPr>
                <p:nvPr/>
              </p:nvSpPr>
              <p:spPr bwMode="auto">
                <a:xfrm>
                  <a:off x="2718" y="2313"/>
                  <a:ext cx="12" cy="24"/>
                </a:xfrm>
                <a:custGeom>
                  <a:avLst/>
                  <a:gdLst>
                    <a:gd name="T0" fmla="*/ 6 w 12"/>
                    <a:gd name="T1" fmla="*/ 0 h 24"/>
                    <a:gd name="T2" fmla="*/ 6 w 12"/>
                    <a:gd name="T3" fmla="*/ 0 h 24"/>
                    <a:gd name="T4" fmla="*/ 0 w 12"/>
                    <a:gd name="T5" fmla="*/ 18 h 24"/>
                    <a:gd name="T6" fmla="*/ 6 w 12"/>
                    <a:gd name="T7" fmla="*/ 24 h 24"/>
                    <a:gd name="T8" fmla="*/ 12 w 12"/>
                    <a:gd name="T9" fmla="*/ 6 h 24"/>
                    <a:gd name="T10" fmla="*/ 12 w 12"/>
                    <a:gd name="T11" fmla="*/ 6 h 24"/>
                    <a:gd name="T12" fmla="*/ 6 w 12"/>
                    <a:gd name="T13" fmla="*/ 0 h 24"/>
                    <a:gd name="T14" fmla="*/ 6 w 12"/>
                    <a:gd name="T15" fmla="*/ 0 h 24"/>
                    <a:gd name="T16" fmla="*/ 6 w 12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4" name="Freeform 246"/>
                <p:cNvSpPr>
                  <a:spLocks/>
                </p:cNvSpPr>
                <p:nvPr/>
              </p:nvSpPr>
              <p:spPr bwMode="auto">
                <a:xfrm>
                  <a:off x="2724" y="2301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5" name="Freeform 247"/>
                <p:cNvSpPr>
                  <a:spLocks/>
                </p:cNvSpPr>
                <p:nvPr/>
              </p:nvSpPr>
              <p:spPr bwMode="auto">
                <a:xfrm>
                  <a:off x="2736" y="2289"/>
                  <a:ext cx="30" cy="18"/>
                </a:xfrm>
                <a:custGeom>
                  <a:avLst/>
                  <a:gdLst>
                    <a:gd name="T0" fmla="*/ 24 w 30"/>
                    <a:gd name="T1" fmla="*/ 0 h 18"/>
                    <a:gd name="T2" fmla="*/ 24 w 30"/>
                    <a:gd name="T3" fmla="*/ 0 h 18"/>
                    <a:gd name="T4" fmla="*/ 0 w 30"/>
                    <a:gd name="T5" fmla="*/ 12 h 18"/>
                    <a:gd name="T6" fmla="*/ 6 w 30"/>
                    <a:gd name="T7" fmla="*/ 18 h 18"/>
                    <a:gd name="T8" fmla="*/ 30 w 30"/>
                    <a:gd name="T9" fmla="*/ 6 h 18"/>
                    <a:gd name="T10" fmla="*/ 30 w 30"/>
                    <a:gd name="T11" fmla="*/ 0 h 18"/>
                    <a:gd name="T12" fmla="*/ 30 w 30"/>
                    <a:gd name="T13" fmla="*/ 6 h 18"/>
                    <a:gd name="T14" fmla="*/ 30 w 30"/>
                    <a:gd name="T15" fmla="*/ 6 h 18"/>
                    <a:gd name="T16" fmla="*/ 30 w 30"/>
                    <a:gd name="T17" fmla="*/ 0 h 18"/>
                    <a:gd name="T18" fmla="*/ 24 w 3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6" name="Freeform 248"/>
                <p:cNvSpPr>
                  <a:spLocks/>
                </p:cNvSpPr>
                <p:nvPr/>
              </p:nvSpPr>
              <p:spPr bwMode="auto">
                <a:xfrm>
                  <a:off x="2760" y="228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7" name="Freeform 249"/>
                <p:cNvSpPr>
                  <a:spLocks/>
                </p:cNvSpPr>
                <p:nvPr/>
              </p:nvSpPr>
              <p:spPr bwMode="auto">
                <a:xfrm>
                  <a:off x="2760" y="2277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6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6 h 12"/>
                    <a:gd name="T16" fmla="*/ 6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8" name="Freeform 250"/>
                <p:cNvSpPr>
                  <a:spLocks/>
                </p:cNvSpPr>
                <p:nvPr/>
              </p:nvSpPr>
              <p:spPr bwMode="auto">
                <a:xfrm>
                  <a:off x="2766" y="2271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6 w 12"/>
                    <a:gd name="T17" fmla="*/ 0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89" name="Freeform 251"/>
                <p:cNvSpPr>
                  <a:spLocks/>
                </p:cNvSpPr>
                <p:nvPr/>
              </p:nvSpPr>
              <p:spPr bwMode="auto">
                <a:xfrm>
                  <a:off x="2778" y="227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0" name="Freeform 252"/>
                <p:cNvSpPr>
                  <a:spLocks/>
                </p:cNvSpPr>
                <p:nvPr/>
              </p:nvSpPr>
              <p:spPr bwMode="auto">
                <a:xfrm>
                  <a:off x="2790" y="227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1" name="Freeform 253"/>
                <p:cNvSpPr>
                  <a:spLocks/>
                </p:cNvSpPr>
                <p:nvPr/>
              </p:nvSpPr>
              <p:spPr bwMode="auto">
                <a:xfrm>
                  <a:off x="2796" y="2271"/>
                  <a:ext cx="18" cy="12"/>
                </a:xfrm>
                <a:custGeom>
                  <a:avLst/>
                  <a:gdLst>
                    <a:gd name="T0" fmla="*/ 12 w 18"/>
                    <a:gd name="T1" fmla="*/ 12 h 12"/>
                    <a:gd name="T2" fmla="*/ 18 w 18"/>
                    <a:gd name="T3" fmla="*/ 12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2">
                      <a:moveTo>
                        <a:pt x="12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2" name="Freeform 254"/>
                <p:cNvSpPr>
                  <a:spLocks/>
                </p:cNvSpPr>
                <p:nvPr/>
              </p:nvSpPr>
              <p:spPr bwMode="auto">
                <a:xfrm>
                  <a:off x="2886" y="2277"/>
                  <a:ext cx="18" cy="12"/>
                </a:xfrm>
                <a:custGeom>
                  <a:avLst/>
                  <a:gdLst>
                    <a:gd name="T0" fmla="*/ 18 w 18"/>
                    <a:gd name="T1" fmla="*/ 0 h 12"/>
                    <a:gd name="T2" fmla="*/ 18 w 18"/>
                    <a:gd name="T3" fmla="*/ 0 h 12"/>
                    <a:gd name="T4" fmla="*/ 0 w 18"/>
                    <a:gd name="T5" fmla="*/ 0 h 12"/>
                    <a:gd name="T6" fmla="*/ 0 w 18"/>
                    <a:gd name="T7" fmla="*/ 12 h 12"/>
                    <a:gd name="T8" fmla="*/ 18 w 18"/>
                    <a:gd name="T9" fmla="*/ 6 h 12"/>
                    <a:gd name="T10" fmla="*/ 18 w 18"/>
                    <a:gd name="T11" fmla="*/ 6 h 12"/>
                    <a:gd name="T12" fmla="*/ 18 w 18"/>
                    <a:gd name="T13" fmla="*/ 0 h 12"/>
                    <a:gd name="T14" fmla="*/ 18 w 18"/>
                    <a:gd name="T15" fmla="*/ 0 h 12"/>
                    <a:gd name="T16" fmla="*/ 18 w 18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3" name="Freeform 255"/>
                <p:cNvSpPr>
                  <a:spLocks/>
                </p:cNvSpPr>
                <p:nvPr/>
              </p:nvSpPr>
              <p:spPr bwMode="auto">
                <a:xfrm>
                  <a:off x="2904" y="2277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8 w 18"/>
                    <a:gd name="T11" fmla="*/ 6 h 6"/>
                    <a:gd name="T12" fmla="*/ 18 w 18"/>
                    <a:gd name="T13" fmla="*/ 0 h 6"/>
                    <a:gd name="T14" fmla="*/ 18 w 18"/>
                    <a:gd name="T15" fmla="*/ 0 h 6"/>
                    <a:gd name="T16" fmla="*/ 18 w 18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4" name="Freeform 256"/>
                <p:cNvSpPr>
                  <a:spLocks/>
                </p:cNvSpPr>
                <p:nvPr/>
              </p:nvSpPr>
              <p:spPr bwMode="auto">
                <a:xfrm>
                  <a:off x="2922" y="2277"/>
                  <a:ext cx="18" cy="12"/>
                </a:xfrm>
                <a:custGeom>
                  <a:avLst/>
                  <a:gdLst>
                    <a:gd name="T0" fmla="*/ 18 w 18"/>
                    <a:gd name="T1" fmla="*/ 0 h 12"/>
                    <a:gd name="T2" fmla="*/ 18 w 18"/>
                    <a:gd name="T3" fmla="*/ 0 h 12"/>
                    <a:gd name="T4" fmla="*/ 0 w 18"/>
                    <a:gd name="T5" fmla="*/ 0 h 12"/>
                    <a:gd name="T6" fmla="*/ 0 w 18"/>
                    <a:gd name="T7" fmla="*/ 6 h 12"/>
                    <a:gd name="T8" fmla="*/ 18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5" name="Freeform 257"/>
                <p:cNvSpPr>
                  <a:spLocks/>
                </p:cNvSpPr>
                <p:nvPr/>
              </p:nvSpPr>
              <p:spPr bwMode="auto">
                <a:xfrm>
                  <a:off x="2934" y="2277"/>
                  <a:ext cx="24" cy="18"/>
                </a:xfrm>
                <a:custGeom>
                  <a:avLst/>
                  <a:gdLst>
                    <a:gd name="T0" fmla="*/ 24 w 24"/>
                    <a:gd name="T1" fmla="*/ 12 h 18"/>
                    <a:gd name="T2" fmla="*/ 18 w 24"/>
                    <a:gd name="T3" fmla="*/ 12 h 18"/>
                    <a:gd name="T4" fmla="*/ 6 w 24"/>
                    <a:gd name="T5" fmla="*/ 0 h 18"/>
                    <a:gd name="T6" fmla="*/ 0 w 24"/>
                    <a:gd name="T7" fmla="*/ 12 h 18"/>
                    <a:gd name="T8" fmla="*/ 18 w 24"/>
                    <a:gd name="T9" fmla="*/ 18 h 18"/>
                    <a:gd name="T10" fmla="*/ 18 w 24"/>
                    <a:gd name="T11" fmla="*/ 18 h 18"/>
                    <a:gd name="T12" fmla="*/ 24 w 24"/>
                    <a:gd name="T13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8"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6" name="Freeform 258"/>
                <p:cNvSpPr>
                  <a:spLocks/>
                </p:cNvSpPr>
                <p:nvPr/>
              </p:nvSpPr>
              <p:spPr bwMode="auto">
                <a:xfrm>
                  <a:off x="2952" y="2289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7" name="Freeform 259"/>
                <p:cNvSpPr>
                  <a:spLocks/>
                </p:cNvSpPr>
                <p:nvPr/>
              </p:nvSpPr>
              <p:spPr bwMode="auto">
                <a:xfrm>
                  <a:off x="2964" y="2295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2 w 18"/>
                    <a:gd name="T11" fmla="*/ 18 h 18"/>
                    <a:gd name="T12" fmla="*/ 18 w 18"/>
                    <a:gd name="T13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8" name="Freeform 260"/>
                <p:cNvSpPr>
                  <a:spLocks/>
                </p:cNvSpPr>
                <p:nvPr/>
              </p:nvSpPr>
              <p:spPr bwMode="auto">
                <a:xfrm>
                  <a:off x="2976" y="2307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12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99" name="Freeform 261"/>
                <p:cNvSpPr>
                  <a:spLocks/>
                </p:cNvSpPr>
                <p:nvPr/>
              </p:nvSpPr>
              <p:spPr bwMode="auto">
                <a:xfrm>
                  <a:off x="2982" y="231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6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0" name="Freeform 262"/>
                <p:cNvSpPr>
                  <a:spLocks/>
                </p:cNvSpPr>
                <p:nvPr/>
              </p:nvSpPr>
              <p:spPr bwMode="auto">
                <a:xfrm>
                  <a:off x="2988" y="2313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0 w 18"/>
                    <a:gd name="T5" fmla="*/ 0 h 12"/>
                    <a:gd name="T6" fmla="*/ 0 w 18"/>
                    <a:gd name="T7" fmla="*/ 6 h 12"/>
                    <a:gd name="T8" fmla="*/ 18 w 18"/>
                    <a:gd name="T9" fmla="*/ 12 h 12"/>
                    <a:gd name="T10" fmla="*/ 18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1" name="Freeform 263"/>
                <p:cNvSpPr>
                  <a:spLocks/>
                </p:cNvSpPr>
                <p:nvPr/>
              </p:nvSpPr>
              <p:spPr bwMode="auto">
                <a:xfrm>
                  <a:off x="3006" y="2319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0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2" name="Freeform 264"/>
                <p:cNvSpPr>
                  <a:spLocks/>
                </p:cNvSpPr>
                <p:nvPr/>
              </p:nvSpPr>
              <p:spPr bwMode="auto">
                <a:xfrm>
                  <a:off x="3018" y="2325"/>
                  <a:ext cx="18" cy="18"/>
                </a:xfrm>
                <a:custGeom>
                  <a:avLst/>
                  <a:gdLst>
                    <a:gd name="T0" fmla="*/ 12 w 18"/>
                    <a:gd name="T1" fmla="*/ 18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2 w 18"/>
                    <a:gd name="T11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12" y="18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3" name="Freeform 265"/>
                <p:cNvSpPr>
                  <a:spLocks/>
                </p:cNvSpPr>
                <p:nvPr/>
              </p:nvSpPr>
              <p:spPr bwMode="auto">
                <a:xfrm>
                  <a:off x="2724" y="2500"/>
                  <a:ext cx="18" cy="6"/>
                </a:xfrm>
                <a:custGeom>
                  <a:avLst/>
                  <a:gdLst>
                    <a:gd name="T0" fmla="*/ 6 w 18"/>
                    <a:gd name="T1" fmla="*/ 6 h 6"/>
                    <a:gd name="T2" fmla="*/ 6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0 w 18"/>
                    <a:gd name="T11" fmla="*/ 0 h 6"/>
                    <a:gd name="T12" fmla="*/ 0 w 18"/>
                    <a:gd name="T13" fmla="*/ 0 h 6"/>
                    <a:gd name="T14" fmla="*/ 0 w 18"/>
                    <a:gd name="T15" fmla="*/ 0 h 6"/>
                    <a:gd name="T16" fmla="*/ 0 w 18"/>
                    <a:gd name="T17" fmla="*/ 0 h 6"/>
                    <a:gd name="T18" fmla="*/ 6 w 18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4" name="Freeform 266"/>
                <p:cNvSpPr>
                  <a:spLocks/>
                </p:cNvSpPr>
                <p:nvPr/>
              </p:nvSpPr>
              <p:spPr bwMode="auto">
                <a:xfrm>
                  <a:off x="2712" y="2500"/>
                  <a:ext cx="18" cy="12"/>
                </a:xfrm>
                <a:custGeom>
                  <a:avLst/>
                  <a:gdLst>
                    <a:gd name="T0" fmla="*/ 0 w 18"/>
                    <a:gd name="T1" fmla="*/ 12 h 12"/>
                    <a:gd name="T2" fmla="*/ 0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12 h 12"/>
                    <a:gd name="T10" fmla="*/ 0 w 18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5" name="Freeform 267"/>
                <p:cNvSpPr>
                  <a:spLocks/>
                </p:cNvSpPr>
                <p:nvPr/>
              </p:nvSpPr>
              <p:spPr bwMode="auto">
                <a:xfrm>
                  <a:off x="2694" y="2512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0 h 12"/>
                    <a:gd name="T6" fmla="*/ 18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6 w 1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6" name="Freeform 268"/>
                <p:cNvSpPr>
                  <a:spLocks/>
                </p:cNvSpPr>
                <p:nvPr/>
              </p:nvSpPr>
              <p:spPr bwMode="auto">
                <a:xfrm>
                  <a:off x="2688" y="2518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7" name="Freeform 269"/>
                <p:cNvSpPr>
                  <a:spLocks/>
                </p:cNvSpPr>
                <p:nvPr/>
              </p:nvSpPr>
              <p:spPr bwMode="auto">
                <a:xfrm>
                  <a:off x="2670" y="2524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8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6 w 1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8" name="Freeform 270"/>
                <p:cNvSpPr>
                  <a:spLocks/>
                </p:cNvSpPr>
                <p:nvPr/>
              </p:nvSpPr>
              <p:spPr bwMode="auto">
                <a:xfrm>
                  <a:off x="2658" y="2530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6 w 18"/>
                    <a:gd name="T13" fmla="*/ 12 h 12"/>
                    <a:gd name="T14" fmla="*/ 6 w 18"/>
                    <a:gd name="T15" fmla="*/ 12 h 12"/>
                    <a:gd name="T16" fmla="*/ 6 w 18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09" name="Freeform 271"/>
                <p:cNvSpPr>
                  <a:spLocks/>
                </p:cNvSpPr>
                <p:nvPr/>
              </p:nvSpPr>
              <p:spPr bwMode="auto">
                <a:xfrm>
                  <a:off x="2646" y="2536"/>
                  <a:ext cx="18" cy="12"/>
                </a:xfrm>
                <a:custGeom>
                  <a:avLst/>
                  <a:gdLst>
                    <a:gd name="T0" fmla="*/ 0 w 18"/>
                    <a:gd name="T1" fmla="*/ 12 h 12"/>
                    <a:gd name="T2" fmla="*/ 0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0 h 12"/>
                    <a:gd name="T10" fmla="*/ 0 w 18"/>
                    <a:gd name="T11" fmla="*/ 0 h 12"/>
                    <a:gd name="T12" fmla="*/ 0 w 1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0" name="Freeform 272"/>
                <p:cNvSpPr>
                  <a:spLocks/>
                </p:cNvSpPr>
                <p:nvPr/>
              </p:nvSpPr>
              <p:spPr bwMode="auto">
                <a:xfrm>
                  <a:off x="2634" y="2536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0 h 12"/>
                    <a:gd name="T8" fmla="*/ 0 w 12"/>
                    <a:gd name="T9" fmla="*/ 0 h 12"/>
                    <a:gd name="T10" fmla="*/ 0 w 12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1" name="Freeform 273"/>
                <p:cNvSpPr>
                  <a:spLocks/>
                </p:cNvSpPr>
                <p:nvPr/>
              </p:nvSpPr>
              <p:spPr bwMode="auto">
                <a:xfrm>
                  <a:off x="2916" y="2446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0 h 18"/>
                    <a:gd name="T8" fmla="*/ 6 w 12"/>
                    <a:gd name="T9" fmla="*/ 18 h 18"/>
                    <a:gd name="T10" fmla="*/ 6 w 12"/>
                    <a:gd name="T11" fmla="*/ 18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  <a:gd name="T18" fmla="*/ 12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2" name="Freeform 274"/>
                <p:cNvSpPr>
                  <a:spLocks/>
                </p:cNvSpPr>
                <p:nvPr/>
              </p:nvSpPr>
              <p:spPr bwMode="auto">
                <a:xfrm>
                  <a:off x="2922" y="2458"/>
                  <a:ext cx="18" cy="18"/>
                </a:xfrm>
                <a:custGeom>
                  <a:avLst/>
                  <a:gdLst>
                    <a:gd name="T0" fmla="*/ 12 w 18"/>
                    <a:gd name="T1" fmla="*/ 12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2 w 18"/>
                    <a:gd name="T11" fmla="*/ 18 h 18"/>
                    <a:gd name="T12" fmla="*/ 12 w 18"/>
                    <a:gd name="T13" fmla="*/ 18 h 18"/>
                    <a:gd name="T14" fmla="*/ 12 w 18"/>
                    <a:gd name="T15" fmla="*/ 18 h 18"/>
                    <a:gd name="T16" fmla="*/ 12 w 18"/>
                    <a:gd name="T17" fmla="*/ 18 h 18"/>
                    <a:gd name="T18" fmla="*/ 12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3" name="Freeform 275"/>
                <p:cNvSpPr>
                  <a:spLocks/>
                </p:cNvSpPr>
                <p:nvPr/>
              </p:nvSpPr>
              <p:spPr bwMode="auto">
                <a:xfrm>
                  <a:off x="2934" y="2470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8 w 18"/>
                    <a:gd name="T11" fmla="*/ 6 h 6"/>
                    <a:gd name="T12" fmla="*/ 12 w 18"/>
                    <a:gd name="T13" fmla="*/ 6 h 6"/>
                    <a:gd name="T14" fmla="*/ 18 w 18"/>
                    <a:gd name="T15" fmla="*/ 6 h 6"/>
                    <a:gd name="T16" fmla="*/ 18 w 18"/>
                    <a:gd name="T17" fmla="*/ 6 h 6"/>
                    <a:gd name="T18" fmla="*/ 12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4" name="Freeform 276"/>
                <p:cNvSpPr>
                  <a:spLocks/>
                </p:cNvSpPr>
                <p:nvPr/>
              </p:nvSpPr>
              <p:spPr bwMode="auto">
                <a:xfrm>
                  <a:off x="2946" y="247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5" name="Freeform 277"/>
                <p:cNvSpPr>
                  <a:spLocks/>
                </p:cNvSpPr>
                <p:nvPr/>
              </p:nvSpPr>
              <p:spPr bwMode="auto">
                <a:xfrm>
                  <a:off x="2946" y="2470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6 w 18"/>
                    <a:gd name="T7" fmla="*/ 6 h 6"/>
                    <a:gd name="T8" fmla="*/ 18 w 18"/>
                    <a:gd name="T9" fmla="*/ 6 h 6"/>
                    <a:gd name="T10" fmla="*/ 18 w 18"/>
                    <a:gd name="T11" fmla="*/ 6 h 6"/>
                    <a:gd name="T12" fmla="*/ 18 w 1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6" name="Freeform 278"/>
                <p:cNvSpPr>
                  <a:spLocks/>
                </p:cNvSpPr>
                <p:nvPr/>
              </p:nvSpPr>
              <p:spPr bwMode="auto">
                <a:xfrm>
                  <a:off x="2964" y="2464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7" name="Freeform 279"/>
                <p:cNvSpPr>
                  <a:spLocks/>
                </p:cNvSpPr>
                <p:nvPr/>
              </p:nvSpPr>
              <p:spPr bwMode="auto">
                <a:xfrm>
                  <a:off x="2976" y="2464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2 w 18"/>
                    <a:gd name="T3" fmla="*/ 6 h 12"/>
                    <a:gd name="T4" fmla="*/ 0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6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2 w 18"/>
                    <a:gd name="T17" fmla="*/ 6 h 12"/>
                    <a:gd name="T18" fmla="*/ 18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8" name="Freeform 280"/>
                <p:cNvSpPr>
                  <a:spLocks/>
                </p:cNvSpPr>
                <p:nvPr/>
              </p:nvSpPr>
              <p:spPr bwMode="auto">
                <a:xfrm>
                  <a:off x="2988" y="2470"/>
                  <a:ext cx="6" cy="1"/>
                </a:xfrm>
                <a:custGeom>
                  <a:avLst/>
                  <a:gdLst>
                    <a:gd name="T0" fmla="*/ 6 w 6"/>
                    <a:gd name="T1" fmla="*/ 0 w 6"/>
                    <a:gd name="T2" fmla="*/ 0 w 6"/>
                    <a:gd name="T3" fmla="*/ 0 w 6"/>
                    <a:gd name="T4" fmla="*/ 0 w 6"/>
                    <a:gd name="T5" fmla="*/ 0 w 6"/>
                    <a:gd name="T6" fmla="*/ 6 w 6"/>
                    <a:gd name="T7" fmla="*/ 6 w 6"/>
                    <a:gd name="T8" fmla="*/ 0 w 6"/>
                    <a:gd name="T9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19" name="Freeform 281"/>
                <p:cNvSpPr>
                  <a:spLocks/>
                </p:cNvSpPr>
                <p:nvPr/>
              </p:nvSpPr>
              <p:spPr bwMode="auto">
                <a:xfrm>
                  <a:off x="2988" y="2470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0" name="Freeform 282"/>
                <p:cNvSpPr>
                  <a:spLocks/>
                </p:cNvSpPr>
                <p:nvPr/>
              </p:nvSpPr>
              <p:spPr bwMode="auto">
                <a:xfrm>
                  <a:off x="2988" y="2482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6 h 12"/>
                    <a:gd name="T10" fmla="*/ 6 w 12"/>
                    <a:gd name="T11" fmla="*/ 12 h 12"/>
                    <a:gd name="T12" fmla="*/ 6 w 12"/>
                    <a:gd name="T13" fmla="*/ 6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1" name="Freeform 283"/>
                <p:cNvSpPr>
                  <a:spLocks/>
                </p:cNvSpPr>
                <p:nvPr/>
              </p:nvSpPr>
              <p:spPr bwMode="auto">
                <a:xfrm>
                  <a:off x="2994" y="2488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6 w 12"/>
                    <a:gd name="T11" fmla="*/ 0 h 6"/>
                    <a:gd name="T12" fmla="*/ 12 w 12"/>
                    <a:gd name="T13" fmla="*/ 6 h 6"/>
                    <a:gd name="T14" fmla="*/ 12 w 12"/>
                    <a:gd name="T15" fmla="*/ 0 h 6"/>
                    <a:gd name="T16" fmla="*/ 12 w 12"/>
                    <a:gd name="T17" fmla="*/ 0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2" name="Freeform 284"/>
                <p:cNvSpPr>
                  <a:spLocks/>
                </p:cNvSpPr>
                <p:nvPr/>
              </p:nvSpPr>
              <p:spPr bwMode="auto">
                <a:xfrm>
                  <a:off x="3000" y="248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3" name="Freeform 285"/>
                <p:cNvSpPr>
                  <a:spLocks/>
                </p:cNvSpPr>
                <p:nvPr/>
              </p:nvSpPr>
              <p:spPr bwMode="auto">
                <a:xfrm>
                  <a:off x="3000" y="2488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4" name="Freeform 286"/>
                <p:cNvSpPr>
                  <a:spLocks/>
                </p:cNvSpPr>
                <p:nvPr/>
              </p:nvSpPr>
              <p:spPr bwMode="auto">
                <a:xfrm>
                  <a:off x="3000" y="2500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5" name="Freeform 287"/>
                <p:cNvSpPr>
                  <a:spLocks/>
                </p:cNvSpPr>
                <p:nvPr/>
              </p:nvSpPr>
              <p:spPr bwMode="auto">
                <a:xfrm>
                  <a:off x="3006" y="2500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6" name="Freeform 288"/>
                <p:cNvSpPr>
                  <a:spLocks/>
                </p:cNvSpPr>
                <p:nvPr/>
              </p:nvSpPr>
              <p:spPr bwMode="auto">
                <a:xfrm>
                  <a:off x="2778" y="237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6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7" name="Freeform 289"/>
                <p:cNvSpPr>
                  <a:spLocks/>
                </p:cNvSpPr>
                <p:nvPr/>
              </p:nvSpPr>
              <p:spPr bwMode="auto">
                <a:xfrm>
                  <a:off x="2778" y="238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8" name="Freeform 290"/>
                <p:cNvSpPr>
                  <a:spLocks/>
                </p:cNvSpPr>
                <p:nvPr/>
              </p:nvSpPr>
              <p:spPr bwMode="auto">
                <a:xfrm>
                  <a:off x="2784" y="2385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12 w 12"/>
                    <a:gd name="T3" fmla="*/ 12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29" name="Freeform 291"/>
                <p:cNvSpPr>
                  <a:spLocks/>
                </p:cNvSpPr>
                <p:nvPr/>
              </p:nvSpPr>
              <p:spPr bwMode="auto">
                <a:xfrm>
                  <a:off x="2658" y="2446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12 h 12"/>
                    <a:gd name="T8" fmla="*/ 18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0" name="Freeform 292"/>
                <p:cNvSpPr>
                  <a:spLocks/>
                </p:cNvSpPr>
                <p:nvPr/>
              </p:nvSpPr>
              <p:spPr bwMode="auto">
                <a:xfrm>
                  <a:off x="2670" y="2452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2 w 18"/>
                    <a:gd name="T3" fmla="*/ 12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6 w 18"/>
                    <a:gd name="T11" fmla="*/ 12 h 12"/>
                    <a:gd name="T12" fmla="*/ 18 w 18"/>
                    <a:gd name="T13" fmla="*/ 12 h 12"/>
                    <a:gd name="T14" fmla="*/ 12 w 18"/>
                    <a:gd name="T15" fmla="*/ 12 h 12"/>
                    <a:gd name="T16" fmla="*/ 12 w 18"/>
                    <a:gd name="T17" fmla="*/ 12 h 12"/>
                    <a:gd name="T18" fmla="*/ 18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1" name="Freeform 293"/>
                <p:cNvSpPr>
                  <a:spLocks/>
                </p:cNvSpPr>
                <p:nvPr/>
              </p:nvSpPr>
              <p:spPr bwMode="auto">
                <a:xfrm>
                  <a:off x="2676" y="2464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2" name="Freeform 294"/>
                <p:cNvSpPr>
                  <a:spLocks/>
                </p:cNvSpPr>
                <p:nvPr/>
              </p:nvSpPr>
              <p:spPr bwMode="auto">
                <a:xfrm>
                  <a:off x="2970" y="2410"/>
                  <a:ext cx="12" cy="42"/>
                </a:xfrm>
                <a:custGeom>
                  <a:avLst/>
                  <a:gdLst>
                    <a:gd name="T0" fmla="*/ 0 w 12"/>
                    <a:gd name="T1" fmla="*/ 0 h 42"/>
                    <a:gd name="T2" fmla="*/ 6 w 12"/>
                    <a:gd name="T3" fmla="*/ 18 h 42"/>
                    <a:gd name="T4" fmla="*/ 12 w 12"/>
                    <a:gd name="T5" fmla="*/ 36 h 42"/>
                    <a:gd name="T6" fmla="*/ 12 w 12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42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12" y="36"/>
                      </a:lnTo>
                      <a:lnTo>
                        <a:pt x="12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3" name="Freeform 295"/>
                <p:cNvSpPr>
                  <a:spLocks/>
                </p:cNvSpPr>
                <p:nvPr/>
              </p:nvSpPr>
              <p:spPr bwMode="auto">
                <a:xfrm>
                  <a:off x="2790" y="2476"/>
                  <a:ext cx="18" cy="84"/>
                </a:xfrm>
                <a:custGeom>
                  <a:avLst/>
                  <a:gdLst>
                    <a:gd name="T0" fmla="*/ 0 w 18"/>
                    <a:gd name="T1" fmla="*/ 0 h 84"/>
                    <a:gd name="T2" fmla="*/ 6 w 18"/>
                    <a:gd name="T3" fmla="*/ 24 h 84"/>
                    <a:gd name="T4" fmla="*/ 12 w 18"/>
                    <a:gd name="T5" fmla="*/ 60 h 84"/>
                    <a:gd name="T6" fmla="*/ 18 w 18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84">
                      <a:moveTo>
                        <a:pt x="0" y="0"/>
                      </a:moveTo>
                      <a:lnTo>
                        <a:pt x="6" y="24"/>
                      </a:lnTo>
                      <a:lnTo>
                        <a:pt x="12" y="60"/>
                      </a:lnTo>
                      <a:lnTo>
                        <a:pt x="18" y="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4" name="Freeform 296"/>
                <p:cNvSpPr>
                  <a:spLocks/>
                </p:cNvSpPr>
                <p:nvPr/>
              </p:nvSpPr>
              <p:spPr bwMode="auto">
                <a:xfrm>
                  <a:off x="2880" y="2548"/>
                  <a:ext cx="24" cy="18"/>
                </a:xfrm>
                <a:custGeom>
                  <a:avLst/>
                  <a:gdLst>
                    <a:gd name="T0" fmla="*/ 0 w 24"/>
                    <a:gd name="T1" fmla="*/ 18 h 18"/>
                    <a:gd name="T2" fmla="*/ 12 w 24"/>
                    <a:gd name="T3" fmla="*/ 12 h 18"/>
                    <a:gd name="T4" fmla="*/ 18 w 24"/>
                    <a:gd name="T5" fmla="*/ 6 h 18"/>
                    <a:gd name="T6" fmla="*/ 24 w 2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18">
                      <a:moveTo>
                        <a:pt x="0" y="18"/>
                      </a:move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5" name="Freeform 297"/>
                <p:cNvSpPr>
                  <a:spLocks/>
                </p:cNvSpPr>
                <p:nvPr/>
              </p:nvSpPr>
              <p:spPr bwMode="auto">
                <a:xfrm>
                  <a:off x="2892" y="2512"/>
                  <a:ext cx="42" cy="54"/>
                </a:xfrm>
                <a:custGeom>
                  <a:avLst/>
                  <a:gdLst>
                    <a:gd name="T0" fmla="*/ 0 w 42"/>
                    <a:gd name="T1" fmla="*/ 54 h 54"/>
                    <a:gd name="T2" fmla="*/ 12 w 42"/>
                    <a:gd name="T3" fmla="*/ 48 h 54"/>
                    <a:gd name="T4" fmla="*/ 18 w 42"/>
                    <a:gd name="T5" fmla="*/ 42 h 54"/>
                    <a:gd name="T6" fmla="*/ 30 w 42"/>
                    <a:gd name="T7" fmla="*/ 30 h 54"/>
                    <a:gd name="T8" fmla="*/ 36 w 42"/>
                    <a:gd name="T9" fmla="*/ 18 h 54"/>
                    <a:gd name="T10" fmla="*/ 42 w 4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54">
                      <a:moveTo>
                        <a:pt x="0" y="54"/>
                      </a:moveTo>
                      <a:lnTo>
                        <a:pt x="12" y="48"/>
                      </a:lnTo>
                      <a:lnTo>
                        <a:pt x="18" y="42"/>
                      </a:lnTo>
                      <a:lnTo>
                        <a:pt x="30" y="30"/>
                      </a:lnTo>
                      <a:lnTo>
                        <a:pt x="36" y="18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6" name="Freeform 298"/>
                <p:cNvSpPr>
                  <a:spLocks/>
                </p:cNvSpPr>
                <p:nvPr/>
              </p:nvSpPr>
              <p:spPr bwMode="auto">
                <a:xfrm>
                  <a:off x="2664" y="2476"/>
                  <a:ext cx="18" cy="18"/>
                </a:xfrm>
                <a:custGeom>
                  <a:avLst/>
                  <a:gdLst>
                    <a:gd name="T0" fmla="*/ 18 w 18"/>
                    <a:gd name="T1" fmla="*/ 0 h 18"/>
                    <a:gd name="T2" fmla="*/ 12 w 18"/>
                    <a:gd name="T3" fmla="*/ 6 h 18"/>
                    <a:gd name="T4" fmla="*/ 6 w 18"/>
                    <a:gd name="T5" fmla="*/ 12 h 18"/>
                    <a:gd name="T6" fmla="*/ 0 w 18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8">
                      <a:moveTo>
                        <a:pt x="18" y="0"/>
                      </a:move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7" name="Freeform 299"/>
                <p:cNvSpPr>
                  <a:spLocks/>
                </p:cNvSpPr>
                <p:nvPr/>
              </p:nvSpPr>
              <p:spPr bwMode="auto">
                <a:xfrm>
                  <a:off x="2682" y="2476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12 w 12"/>
                    <a:gd name="T3" fmla="*/ 6 h 18"/>
                    <a:gd name="T4" fmla="*/ 6 w 12"/>
                    <a:gd name="T5" fmla="*/ 6 h 18"/>
                    <a:gd name="T6" fmla="*/ 0 w 1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8" name="Freeform 300"/>
                <p:cNvSpPr>
                  <a:spLocks/>
                </p:cNvSpPr>
                <p:nvPr/>
              </p:nvSpPr>
              <p:spPr bwMode="auto">
                <a:xfrm>
                  <a:off x="2922" y="2319"/>
                  <a:ext cx="24" cy="18"/>
                </a:xfrm>
                <a:custGeom>
                  <a:avLst/>
                  <a:gdLst>
                    <a:gd name="T0" fmla="*/ 0 w 24"/>
                    <a:gd name="T1" fmla="*/ 18 h 18"/>
                    <a:gd name="T2" fmla="*/ 0 w 24"/>
                    <a:gd name="T3" fmla="*/ 18 h 18"/>
                    <a:gd name="T4" fmla="*/ 24 w 24"/>
                    <a:gd name="T5" fmla="*/ 6 h 18"/>
                    <a:gd name="T6" fmla="*/ 24 w 24"/>
                    <a:gd name="T7" fmla="*/ 0 h 18"/>
                    <a:gd name="T8" fmla="*/ 0 w 24"/>
                    <a:gd name="T9" fmla="*/ 6 h 18"/>
                    <a:gd name="T10" fmla="*/ 0 w 24"/>
                    <a:gd name="T11" fmla="*/ 6 h 18"/>
                    <a:gd name="T12" fmla="*/ 0 w 24"/>
                    <a:gd name="T13" fmla="*/ 18 h 18"/>
                    <a:gd name="T14" fmla="*/ 0 w 24"/>
                    <a:gd name="T15" fmla="*/ 18 h 18"/>
                    <a:gd name="T16" fmla="*/ 0 w 24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39" name="Freeform 301"/>
                <p:cNvSpPr>
                  <a:spLocks/>
                </p:cNvSpPr>
                <p:nvPr/>
              </p:nvSpPr>
              <p:spPr bwMode="auto">
                <a:xfrm>
                  <a:off x="2910" y="2325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0 h 12"/>
                    <a:gd name="T8" fmla="*/ 0 w 12"/>
                    <a:gd name="T9" fmla="*/ 0 h 12"/>
                    <a:gd name="T10" fmla="*/ 6 w 12"/>
                    <a:gd name="T11" fmla="*/ 6 h 12"/>
                    <a:gd name="T12" fmla="*/ 0 w 12"/>
                    <a:gd name="T13" fmla="*/ 6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0" name="Freeform 302"/>
                <p:cNvSpPr>
                  <a:spLocks/>
                </p:cNvSpPr>
                <p:nvPr/>
              </p:nvSpPr>
              <p:spPr bwMode="auto">
                <a:xfrm>
                  <a:off x="2892" y="2319"/>
                  <a:ext cx="24" cy="12"/>
                </a:xfrm>
                <a:custGeom>
                  <a:avLst/>
                  <a:gdLst>
                    <a:gd name="T0" fmla="*/ 0 w 24"/>
                    <a:gd name="T1" fmla="*/ 6 h 12"/>
                    <a:gd name="T2" fmla="*/ 0 w 24"/>
                    <a:gd name="T3" fmla="*/ 6 h 12"/>
                    <a:gd name="T4" fmla="*/ 18 w 24"/>
                    <a:gd name="T5" fmla="*/ 12 h 12"/>
                    <a:gd name="T6" fmla="*/ 24 w 24"/>
                    <a:gd name="T7" fmla="*/ 12 h 12"/>
                    <a:gd name="T8" fmla="*/ 6 w 24"/>
                    <a:gd name="T9" fmla="*/ 0 h 12"/>
                    <a:gd name="T10" fmla="*/ 6 w 24"/>
                    <a:gd name="T11" fmla="*/ 0 h 12"/>
                    <a:gd name="T12" fmla="*/ 0 w 24"/>
                    <a:gd name="T13" fmla="*/ 6 h 12"/>
                    <a:gd name="T14" fmla="*/ 0 w 24"/>
                    <a:gd name="T15" fmla="*/ 6 h 12"/>
                    <a:gd name="T16" fmla="*/ 0 w 24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1" name="Freeform 303"/>
                <p:cNvSpPr>
                  <a:spLocks/>
                </p:cNvSpPr>
                <p:nvPr/>
              </p:nvSpPr>
              <p:spPr bwMode="auto">
                <a:xfrm>
                  <a:off x="2892" y="231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2" name="Freeform 304"/>
                <p:cNvSpPr>
                  <a:spLocks/>
                </p:cNvSpPr>
                <p:nvPr/>
              </p:nvSpPr>
              <p:spPr bwMode="auto">
                <a:xfrm>
                  <a:off x="2880" y="2301"/>
                  <a:ext cx="18" cy="24"/>
                </a:xfrm>
                <a:custGeom>
                  <a:avLst/>
                  <a:gdLst>
                    <a:gd name="T0" fmla="*/ 0 w 18"/>
                    <a:gd name="T1" fmla="*/ 6 h 24"/>
                    <a:gd name="T2" fmla="*/ 0 w 18"/>
                    <a:gd name="T3" fmla="*/ 6 h 24"/>
                    <a:gd name="T4" fmla="*/ 12 w 18"/>
                    <a:gd name="T5" fmla="*/ 24 h 24"/>
                    <a:gd name="T6" fmla="*/ 18 w 18"/>
                    <a:gd name="T7" fmla="*/ 18 h 24"/>
                    <a:gd name="T8" fmla="*/ 6 w 18"/>
                    <a:gd name="T9" fmla="*/ 0 h 24"/>
                    <a:gd name="T10" fmla="*/ 0 w 18"/>
                    <a:gd name="T11" fmla="*/ 0 h 24"/>
                    <a:gd name="T12" fmla="*/ 6 w 18"/>
                    <a:gd name="T13" fmla="*/ 0 h 24"/>
                    <a:gd name="T14" fmla="*/ 6 w 18"/>
                    <a:gd name="T15" fmla="*/ 0 h 24"/>
                    <a:gd name="T16" fmla="*/ 0 w 18"/>
                    <a:gd name="T17" fmla="*/ 0 h 24"/>
                    <a:gd name="T18" fmla="*/ 0 w 18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3" name="Freeform 305"/>
                <p:cNvSpPr>
                  <a:spLocks/>
                </p:cNvSpPr>
                <p:nvPr/>
              </p:nvSpPr>
              <p:spPr bwMode="auto">
                <a:xfrm>
                  <a:off x="2868" y="2295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6 h 12"/>
                    <a:gd name="T10" fmla="*/ 0 w 12"/>
                    <a:gd name="T11" fmla="*/ 6 h 12"/>
                    <a:gd name="T12" fmla="*/ 6 w 12"/>
                    <a:gd name="T13" fmla="*/ 6 h 12"/>
                    <a:gd name="T14" fmla="*/ 6 w 12"/>
                    <a:gd name="T15" fmla="*/ 0 h 12"/>
                    <a:gd name="T16" fmla="*/ 0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4" name="Freeform 306"/>
                <p:cNvSpPr>
                  <a:spLocks/>
                </p:cNvSpPr>
                <p:nvPr/>
              </p:nvSpPr>
              <p:spPr bwMode="auto">
                <a:xfrm>
                  <a:off x="2868" y="230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6 w 6"/>
                    <a:gd name="T5" fmla="*/ 6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5" name="Freeform 307"/>
                <p:cNvSpPr>
                  <a:spLocks/>
                </p:cNvSpPr>
                <p:nvPr/>
              </p:nvSpPr>
              <p:spPr bwMode="auto">
                <a:xfrm>
                  <a:off x="2868" y="2307"/>
                  <a:ext cx="6" cy="1"/>
                </a:xfrm>
                <a:custGeom>
                  <a:avLst/>
                  <a:gdLst>
                    <a:gd name="T0" fmla="*/ 6 w 6"/>
                    <a:gd name="T1" fmla="*/ 0 w 6"/>
                    <a:gd name="T2" fmla="*/ 0 w 6"/>
                    <a:gd name="T3" fmla="*/ 0 w 6"/>
                    <a:gd name="T4" fmla="*/ 0 w 6"/>
                    <a:gd name="T5" fmla="*/ 0 w 6"/>
                    <a:gd name="T6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6" name="Freeform 308"/>
                <p:cNvSpPr>
                  <a:spLocks/>
                </p:cNvSpPr>
                <p:nvPr/>
              </p:nvSpPr>
              <p:spPr bwMode="auto">
                <a:xfrm>
                  <a:off x="2856" y="2307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0 h 12"/>
                    <a:gd name="T6" fmla="*/ 12 w 18"/>
                    <a:gd name="T7" fmla="*/ 0 h 12"/>
                    <a:gd name="T8" fmla="*/ 0 w 18"/>
                    <a:gd name="T9" fmla="*/ 6 h 12"/>
                    <a:gd name="T10" fmla="*/ 6 w 18"/>
                    <a:gd name="T11" fmla="*/ 6 h 12"/>
                    <a:gd name="T12" fmla="*/ 6 w 18"/>
                    <a:gd name="T13" fmla="*/ 12 h 12"/>
                    <a:gd name="T14" fmla="*/ 6 w 18"/>
                    <a:gd name="T15" fmla="*/ 12 h 12"/>
                    <a:gd name="T16" fmla="*/ 6 w 18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7" name="Freeform 309"/>
                <p:cNvSpPr>
                  <a:spLocks/>
                </p:cNvSpPr>
                <p:nvPr/>
              </p:nvSpPr>
              <p:spPr bwMode="auto">
                <a:xfrm>
                  <a:off x="2856" y="2307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12 h 12"/>
                    <a:gd name="T4" fmla="*/ 6 w 6"/>
                    <a:gd name="T5" fmla="*/ 12 h 12"/>
                    <a:gd name="T6" fmla="*/ 6 w 6"/>
                    <a:gd name="T7" fmla="*/ 6 h 12"/>
                    <a:gd name="T8" fmla="*/ 0 w 6"/>
                    <a:gd name="T9" fmla="*/ 0 h 12"/>
                    <a:gd name="T10" fmla="*/ 6 w 6"/>
                    <a:gd name="T11" fmla="*/ 6 h 12"/>
                    <a:gd name="T12" fmla="*/ 0 w 6"/>
                    <a:gd name="T13" fmla="*/ 6 h 12"/>
                    <a:gd name="T14" fmla="*/ 0 w 6"/>
                    <a:gd name="T15" fmla="*/ 6 h 12"/>
                    <a:gd name="T16" fmla="*/ 0 w 6"/>
                    <a:gd name="T17" fmla="*/ 12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8" name="Freeform 310"/>
                <p:cNvSpPr>
                  <a:spLocks/>
                </p:cNvSpPr>
                <p:nvPr/>
              </p:nvSpPr>
              <p:spPr bwMode="auto">
                <a:xfrm>
                  <a:off x="2850" y="2307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6 w 12"/>
                    <a:gd name="T5" fmla="*/ 6 h 6"/>
                    <a:gd name="T6" fmla="*/ 12 w 12"/>
                    <a:gd name="T7" fmla="*/ 6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49" name="Freeform 311"/>
                <p:cNvSpPr>
                  <a:spLocks/>
                </p:cNvSpPr>
                <p:nvPr/>
              </p:nvSpPr>
              <p:spPr bwMode="auto">
                <a:xfrm>
                  <a:off x="2850" y="2307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0" name="Freeform 312"/>
                <p:cNvSpPr>
                  <a:spLocks/>
                </p:cNvSpPr>
                <p:nvPr/>
              </p:nvSpPr>
              <p:spPr bwMode="auto">
                <a:xfrm>
                  <a:off x="2850" y="2295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0 w 6"/>
                    <a:gd name="T11" fmla="*/ 0 h 12"/>
                    <a:gd name="T12" fmla="*/ 6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1" name="Freeform 313"/>
                <p:cNvSpPr>
                  <a:spLocks/>
                </p:cNvSpPr>
                <p:nvPr/>
              </p:nvSpPr>
              <p:spPr bwMode="auto">
                <a:xfrm>
                  <a:off x="2838" y="2289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2" name="Freeform 314"/>
                <p:cNvSpPr>
                  <a:spLocks/>
                </p:cNvSpPr>
                <p:nvPr/>
              </p:nvSpPr>
              <p:spPr bwMode="auto">
                <a:xfrm>
                  <a:off x="2826" y="2289"/>
                  <a:ext cx="18" cy="18"/>
                </a:xfrm>
                <a:custGeom>
                  <a:avLst/>
                  <a:gdLst>
                    <a:gd name="T0" fmla="*/ 6 w 18"/>
                    <a:gd name="T1" fmla="*/ 12 h 18"/>
                    <a:gd name="T2" fmla="*/ 6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0 w 18"/>
                    <a:gd name="T9" fmla="*/ 12 h 18"/>
                    <a:gd name="T10" fmla="*/ 6 w 18"/>
                    <a:gd name="T11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8">
                      <a:moveTo>
                        <a:pt x="6" y="12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3" name="Freeform 315"/>
                <p:cNvSpPr>
                  <a:spLocks/>
                </p:cNvSpPr>
                <p:nvPr/>
              </p:nvSpPr>
              <p:spPr bwMode="auto">
                <a:xfrm>
                  <a:off x="2358" y="1838"/>
                  <a:ext cx="138" cy="205"/>
                </a:xfrm>
                <a:custGeom>
                  <a:avLst/>
                  <a:gdLst>
                    <a:gd name="T0" fmla="*/ 138 w 138"/>
                    <a:gd name="T1" fmla="*/ 109 h 205"/>
                    <a:gd name="T2" fmla="*/ 120 w 138"/>
                    <a:gd name="T3" fmla="*/ 127 h 205"/>
                    <a:gd name="T4" fmla="*/ 126 w 138"/>
                    <a:gd name="T5" fmla="*/ 139 h 205"/>
                    <a:gd name="T6" fmla="*/ 102 w 138"/>
                    <a:gd name="T7" fmla="*/ 151 h 205"/>
                    <a:gd name="T8" fmla="*/ 114 w 138"/>
                    <a:gd name="T9" fmla="*/ 175 h 205"/>
                    <a:gd name="T10" fmla="*/ 96 w 138"/>
                    <a:gd name="T11" fmla="*/ 187 h 205"/>
                    <a:gd name="T12" fmla="*/ 72 w 138"/>
                    <a:gd name="T13" fmla="*/ 199 h 205"/>
                    <a:gd name="T14" fmla="*/ 36 w 138"/>
                    <a:gd name="T15" fmla="*/ 199 h 205"/>
                    <a:gd name="T16" fmla="*/ 30 w 138"/>
                    <a:gd name="T17" fmla="*/ 175 h 205"/>
                    <a:gd name="T18" fmla="*/ 6 w 138"/>
                    <a:gd name="T19" fmla="*/ 163 h 205"/>
                    <a:gd name="T20" fmla="*/ 6 w 138"/>
                    <a:gd name="T21" fmla="*/ 139 h 205"/>
                    <a:gd name="T22" fmla="*/ 30 w 138"/>
                    <a:gd name="T23" fmla="*/ 115 h 205"/>
                    <a:gd name="T24" fmla="*/ 18 w 138"/>
                    <a:gd name="T25" fmla="*/ 115 h 205"/>
                    <a:gd name="T26" fmla="*/ 0 w 138"/>
                    <a:gd name="T27" fmla="*/ 103 h 205"/>
                    <a:gd name="T28" fmla="*/ 0 w 138"/>
                    <a:gd name="T29" fmla="*/ 91 h 205"/>
                    <a:gd name="T30" fmla="*/ 12 w 138"/>
                    <a:gd name="T31" fmla="*/ 72 h 205"/>
                    <a:gd name="T32" fmla="*/ 36 w 138"/>
                    <a:gd name="T33" fmla="*/ 54 h 205"/>
                    <a:gd name="T34" fmla="*/ 48 w 138"/>
                    <a:gd name="T35" fmla="*/ 54 h 205"/>
                    <a:gd name="T36" fmla="*/ 36 w 138"/>
                    <a:gd name="T37" fmla="*/ 42 h 205"/>
                    <a:gd name="T38" fmla="*/ 30 w 138"/>
                    <a:gd name="T39" fmla="*/ 24 h 205"/>
                    <a:gd name="T40" fmla="*/ 36 w 138"/>
                    <a:gd name="T41" fmla="*/ 12 h 205"/>
                    <a:gd name="T42" fmla="*/ 42 w 138"/>
                    <a:gd name="T43" fmla="*/ 0 h 205"/>
                    <a:gd name="T44" fmla="*/ 60 w 138"/>
                    <a:gd name="T45" fmla="*/ 0 h 205"/>
                    <a:gd name="T46" fmla="*/ 66 w 138"/>
                    <a:gd name="T47" fmla="*/ 6 h 205"/>
                    <a:gd name="T48" fmla="*/ 78 w 138"/>
                    <a:gd name="T49" fmla="*/ 12 h 205"/>
                    <a:gd name="T50" fmla="*/ 102 w 138"/>
                    <a:gd name="T51" fmla="*/ 24 h 205"/>
                    <a:gd name="T52" fmla="*/ 84 w 138"/>
                    <a:gd name="T53" fmla="*/ 54 h 205"/>
                    <a:gd name="T54" fmla="*/ 78 w 138"/>
                    <a:gd name="T55" fmla="*/ 66 h 205"/>
                    <a:gd name="T56" fmla="*/ 78 w 138"/>
                    <a:gd name="T57" fmla="*/ 72 h 205"/>
                    <a:gd name="T58" fmla="*/ 78 w 138"/>
                    <a:gd name="T59" fmla="*/ 78 h 205"/>
                    <a:gd name="T60" fmla="*/ 90 w 138"/>
                    <a:gd name="T61" fmla="*/ 78 h 205"/>
                    <a:gd name="T62" fmla="*/ 90 w 138"/>
                    <a:gd name="T63" fmla="*/ 85 h 205"/>
                    <a:gd name="T64" fmla="*/ 90 w 138"/>
                    <a:gd name="T65" fmla="*/ 97 h 205"/>
                    <a:gd name="T66" fmla="*/ 102 w 138"/>
                    <a:gd name="T67" fmla="*/ 85 h 205"/>
                    <a:gd name="T68" fmla="*/ 126 w 138"/>
                    <a:gd name="T69" fmla="*/ 91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8" h="205">
                      <a:moveTo>
                        <a:pt x="126" y="91"/>
                      </a:moveTo>
                      <a:lnTo>
                        <a:pt x="138" y="109"/>
                      </a:lnTo>
                      <a:lnTo>
                        <a:pt x="132" y="121"/>
                      </a:lnTo>
                      <a:lnTo>
                        <a:pt x="120" y="127"/>
                      </a:lnTo>
                      <a:lnTo>
                        <a:pt x="120" y="127"/>
                      </a:lnTo>
                      <a:lnTo>
                        <a:pt x="126" y="139"/>
                      </a:lnTo>
                      <a:lnTo>
                        <a:pt x="120" y="151"/>
                      </a:lnTo>
                      <a:lnTo>
                        <a:pt x="102" y="151"/>
                      </a:lnTo>
                      <a:lnTo>
                        <a:pt x="102" y="151"/>
                      </a:lnTo>
                      <a:lnTo>
                        <a:pt x="114" y="175"/>
                      </a:lnTo>
                      <a:lnTo>
                        <a:pt x="108" y="181"/>
                      </a:lnTo>
                      <a:lnTo>
                        <a:pt x="96" y="187"/>
                      </a:lnTo>
                      <a:lnTo>
                        <a:pt x="96" y="187"/>
                      </a:lnTo>
                      <a:lnTo>
                        <a:pt x="72" y="199"/>
                      </a:lnTo>
                      <a:lnTo>
                        <a:pt x="54" y="205"/>
                      </a:lnTo>
                      <a:lnTo>
                        <a:pt x="36" y="199"/>
                      </a:lnTo>
                      <a:lnTo>
                        <a:pt x="30" y="175"/>
                      </a:lnTo>
                      <a:lnTo>
                        <a:pt x="30" y="175"/>
                      </a:lnTo>
                      <a:lnTo>
                        <a:pt x="18" y="175"/>
                      </a:lnTo>
                      <a:lnTo>
                        <a:pt x="6" y="163"/>
                      </a:lnTo>
                      <a:lnTo>
                        <a:pt x="6" y="151"/>
                      </a:lnTo>
                      <a:lnTo>
                        <a:pt x="6" y="139"/>
                      </a:lnTo>
                      <a:lnTo>
                        <a:pt x="12" y="127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18" y="115"/>
                      </a:lnTo>
                      <a:lnTo>
                        <a:pt x="6" y="109"/>
                      </a:lnTo>
                      <a:lnTo>
                        <a:pt x="0" y="103"/>
                      </a:lnTo>
                      <a:lnTo>
                        <a:pt x="0" y="97"/>
                      </a:lnTo>
                      <a:lnTo>
                        <a:pt x="0" y="91"/>
                      </a:lnTo>
                      <a:lnTo>
                        <a:pt x="6" y="78"/>
                      </a:lnTo>
                      <a:lnTo>
                        <a:pt x="12" y="72"/>
                      </a:lnTo>
                      <a:lnTo>
                        <a:pt x="24" y="60"/>
                      </a:lnTo>
                      <a:lnTo>
                        <a:pt x="36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36" y="48"/>
                      </a:lnTo>
                      <a:lnTo>
                        <a:pt x="36" y="42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6" y="12"/>
                      </a:lnTo>
                      <a:lnTo>
                        <a:pt x="36" y="6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60" y="0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6" y="12"/>
                      </a:lnTo>
                      <a:lnTo>
                        <a:pt x="78" y="12"/>
                      </a:lnTo>
                      <a:lnTo>
                        <a:pt x="96" y="18"/>
                      </a:lnTo>
                      <a:lnTo>
                        <a:pt x="102" y="24"/>
                      </a:lnTo>
                      <a:lnTo>
                        <a:pt x="102" y="36"/>
                      </a:lnTo>
                      <a:lnTo>
                        <a:pt x="84" y="54"/>
                      </a:lnTo>
                      <a:lnTo>
                        <a:pt x="84" y="54"/>
                      </a:lnTo>
                      <a:lnTo>
                        <a:pt x="78" y="66"/>
                      </a:lnTo>
                      <a:lnTo>
                        <a:pt x="78" y="72"/>
                      </a:lnTo>
                      <a:lnTo>
                        <a:pt x="78" y="72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84" y="78"/>
                      </a:lnTo>
                      <a:lnTo>
                        <a:pt x="90" y="78"/>
                      </a:lnTo>
                      <a:lnTo>
                        <a:pt x="90" y="85"/>
                      </a:lnTo>
                      <a:lnTo>
                        <a:pt x="90" y="85"/>
                      </a:lnTo>
                      <a:lnTo>
                        <a:pt x="90" y="91"/>
                      </a:lnTo>
                      <a:lnTo>
                        <a:pt x="90" y="97"/>
                      </a:lnTo>
                      <a:lnTo>
                        <a:pt x="90" y="97"/>
                      </a:lnTo>
                      <a:lnTo>
                        <a:pt x="102" y="85"/>
                      </a:lnTo>
                      <a:lnTo>
                        <a:pt x="114" y="78"/>
                      </a:lnTo>
                      <a:lnTo>
                        <a:pt x="126" y="91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4" name="Freeform 316"/>
                <p:cNvSpPr>
                  <a:spLocks/>
                </p:cNvSpPr>
                <p:nvPr/>
              </p:nvSpPr>
              <p:spPr bwMode="auto">
                <a:xfrm>
                  <a:off x="2484" y="1923"/>
                  <a:ext cx="18" cy="24"/>
                </a:xfrm>
                <a:custGeom>
                  <a:avLst/>
                  <a:gdLst>
                    <a:gd name="T0" fmla="*/ 18 w 18"/>
                    <a:gd name="T1" fmla="*/ 24 h 24"/>
                    <a:gd name="T2" fmla="*/ 12 w 18"/>
                    <a:gd name="T3" fmla="*/ 18 h 24"/>
                    <a:gd name="T4" fmla="*/ 6 w 18"/>
                    <a:gd name="T5" fmla="*/ 0 h 24"/>
                    <a:gd name="T6" fmla="*/ 0 w 18"/>
                    <a:gd name="T7" fmla="*/ 6 h 24"/>
                    <a:gd name="T8" fmla="*/ 6 w 18"/>
                    <a:gd name="T9" fmla="*/ 24 h 24"/>
                    <a:gd name="T10" fmla="*/ 6 w 18"/>
                    <a:gd name="T11" fmla="*/ 24 h 24"/>
                    <a:gd name="T12" fmla="*/ 18 w 18"/>
                    <a:gd name="T13" fmla="*/ 24 h 24"/>
                    <a:gd name="T14" fmla="*/ 18 w 18"/>
                    <a:gd name="T15" fmla="*/ 24 h 24"/>
                    <a:gd name="T16" fmla="*/ 12 w 18"/>
                    <a:gd name="T17" fmla="*/ 18 h 24"/>
                    <a:gd name="T18" fmla="*/ 18 w 18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18" y="24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2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5" name="Freeform 317"/>
                <p:cNvSpPr>
                  <a:spLocks/>
                </p:cNvSpPr>
                <p:nvPr/>
              </p:nvSpPr>
              <p:spPr bwMode="auto">
                <a:xfrm>
                  <a:off x="2490" y="1947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0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6" name="Freeform 318"/>
                <p:cNvSpPr>
                  <a:spLocks/>
                </p:cNvSpPr>
                <p:nvPr/>
              </p:nvSpPr>
              <p:spPr bwMode="auto">
                <a:xfrm>
                  <a:off x="2472" y="1959"/>
                  <a:ext cx="18" cy="12"/>
                </a:xfrm>
                <a:custGeom>
                  <a:avLst/>
                  <a:gdLst>
                    <a:gd name="T0" fmla="*/ 6 w 18"/>
                    <a:gd name="T1" fmla="*/ 6 h 12"/>
                    <a:gd name="T2" fmla="*/ 6 w 18"/>
                    <a:gd name="T3" fmla="*/ 12 h 12"/>
                    <a:gd name="T4" fmla="*/ 18 w 18"/>
                    <a:gd name="T5" fmla="*/ 0 h 12"/>
                    <a:gd name="T6" fmla="*/ 18 w 18"/>
                    <a:gd name="T7" fmla="*/ 0 h 12"/>
                    <a:gd name="T8" fmla="*/ 6 w 18"/>
                    <a:gd name="T9" fmla="*/ 6 h 12"/>
                    <a:gd name="T10" fmla="*/ 0 w 18"/>
                    <a:gd name="T11" fmla="*/ 6 h 12"/>
                    <a:gd name="T12" fmla="*/ 6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7" name="Freeform 319"/>
                <p:cNvSpPr>
                  <a:spLocks/>
                </p:cNvSpPr>
                <p:nvPr/>
              </p:nvSpPr>
              <p:spPr bwMode="auto">
                <a:xfrm>
                  <a:off x="2472" y="1965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6 w 6"/>
                    <a:gd name="T4" fmla="*/ 6 w 6"/>
                    <a:gd name="T5" fmla="*/ 0 w 6"/>
                    <a:gd name="T6" fmla="*/ 6 w 6"/>
                    <a:gd name="T7" fmla="*/ 0 w 6"/>
                    <a:gd name="T8" fmla="*/ 0 w 6"/>
                    <a:gd name="T9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8" name="Freeform 320"/>
                <p:cNvSpPr>
                  <a:spLocks/>
                </p:cNvSpPr>
                <p:nvPr/>
              </p:nvSpPr>
              <p:spPr bwMode="auto">
                <a:xfrm>
                  <a:off x="2472" y="1965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0 h 18"/>
                    <a:gd name="T8" fmla="*/ 6 w 12"/>
                    <a:gd name="T9" fmla="*/ 18 h 18"/>
                    <a:gd name="T10" fmla="*/ 6 w 12"/>
                    <a:gd name="T11" fmla="*/ 12 h 18"/>
                    <a:gd name="T12" fmla="*/ 12 w 12"/>
                    <a:gd name="T13" fmla="*/ 18 h 18"/>
                    <a:gd name="T14" fmla="*/ 12 w 12"/>
                    <a:gd name="T15" fmla="*/ 12 h 18"/>
                    <a:gd name="T16" fmla="*/ 12 w 12"/>
                    <a:gd name="T17" fmla="*/ 12 h 18"/>
                    <a:gd name="T18" fmla="*/ 12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59" name="Freeform 321"/>
                <p:cNvSpPr>
                  <a:spLocks/>
                </p:cNvSpPr>
                <p:nvPr/>
              </p:nvSpPr>
              <p:spPr bwMode="auto">
                <a:xfrm>
                  <a:off x="2478" y="1977"/>
                  <a:ext cx="6" cy="18"/>
                </a:xfrm>
                <a:custGeom>
                  <a:avLst/>
                  <a:gdLst>
                    <a:gd name="T0" fmla="*/ 0 w 6"/>
                    <a:gd name="T1" fmla="*/ 18 h 18"/>
                    <a:gd name="T2" fmla="*/ 6 w 6"/>
                    <a:gd name="T3" fmla="*/ 12 h 18"/>
                    <a:gd name="T4" fmla="*/ 6 w 6"/>
                    <a:gd name="T5" fmla="*/ 6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6 h 18"/>
                    <a:gd name="T12" fmla="*/ 0 w 6"/>
                    <a:gd name="T13" fmla="*/ 18 h 18"/>
                    <a:gd name="T14" fmla="*/ 6 w 6"/>
                    <a:gd name="T15" fmla="*/ 18 h 18"/>
                    <a:gd name="T16" fmla="*/ 6 w 6"/>
                    <a:gd name="T17" fmla="*/ 12 h 18"/>
                    <a:gd name="T18" fmla="*/ 0 w 6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18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0" name="Freeform 322"/>
                <p:cNvSpPr>
                  <a:spLocks/>
                </p:cNvSpPr>
                <p:nvPr/>
              </p:nvSpPr>
              <p:spPr bwMode="auto">
                <a:xfrm>
                  <a:off x="2454" y="1983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6 w 24"/>
                    <a:gd name="T3" fmla="*/ 12 h 12"/>
                    <a:gd name="T4" fmla="*/ 24 w 24"/>
                    <a:gd name="T5" fmla="*/ 12 h 12"/>
                    <a:gd name="T6" fmla="*/ 24 w 24"/>
                    <a:gd name="T7" fmla="*/ 0 h 12"/>
                    <a:gd name="T8" fmla="*/ 6 w 24"/>
                    <a:gd name="T9" fmla="*/ 0 h 12"/>
                    <a:gd name="T10" fmla="*/ 6 w 24"/>
                    <a:gd name="T11" fmla="*/ 6 h 12"/>
                    <a:gd name="T12" fmla="*/ 6 w 24"/>
                    <a:gd name="T13" fmla="*/ 0 h 12"/>
                    <a:gd name="T14" fmla="*/ 0 w 24"/>
                    <a:gd name="T15" fmla="*/ 0 h 12"/>
                    <a:gd name="T16" fmla="*/ 6 w 24"/>
                    <a:gd name="T17" fmla="*/ 6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6" y="12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1" name="Freeform 323"/>
                <p:cNvSpPr>
                  <a:spLocks/>
                </p:cNvSpPr>
                <p:nvPr/>
              </p:nvSpPr>
              <p:spPr bwMode="auto">
                <a:xfrm>
                  <a:off x="2454" y="1983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6 h 6"/>
                    <a:gd name="T4" fmla="*/ 6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0 h 6"/>
                    <a:gd name="T14" fmla="*/ 0 w 12"/>
                    <a:gd name="T15" fmla="*/ 0 h 6"/>
                    <a:gd name="T16" fmla="*/ 6 w 12"/>
                    <a:gd name="T17" fmla="*/ 6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2" name="Freeform 324"/>
                <p:cNvSpPr>
                  <a:spLocks/>
                </p:cNvSpPr>
                <p:nvPr/>
              </p:nvSpPr>
              <p:spPr bwMode="auto">
                <a:xfrm>
                  <a:off x="2460" y="1989"/>
                  <a:ext cx="18" cy="24"/>
                </a:xfrm>
                <a:custGeom>
                  <a:avLst/>
                  <a:gdLst>
                    <a:gd name="T0" fmla="*/ 18 w 18"/>
                    <a:gd name="T1" fmla="*/ 24 h 24"/>
                    <a:gd name="T2" fmla="*/ 18 w 18"/>
                    <a:gd name="T3" fmla="*/ 18 h 24"/>
                    <a:gd name="T4" fmla="*/ 6 w 18"/>
                    <a:gd name="T5" fmla="*/ 0 h 24"/>
                    <a:gd name="T6" fmla="*/ 0 w 18"/>
                    <a:gd name="T7" fmla="*/ 0 h 24"/>
                    <a:gd name="T8" fmla="*/ 12 w 18"/>
                    <a:gd name="T9" fmla="*/ 24 h 24"/>
                    <a:gd name="T10" fmla="*/ 12 w 18"/>
                    <a:gd name="T11" fmla="*/ 18 h 24"/>
                    <a:gd name="T12" fmla="*/ 18 w 18"/>
                    <a:gd name="T13" fmla="*/ 24 h 24"/>
                    <a:gd name="T14" fmla="*/ 18 w 18"/>
                    <a:gd name="T15" fmla="*/ 24 h 24"/>
                    <a:gd name="T16" fmla="*/ 18 w 18"/>
                    <a:gd name="T17" fmla="*/ 18 h 24"/>
                    <a:gd name="T18" fmla="*/ 18 w 18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18" y="24"/>
                      </a:move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18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8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3" name="Freeform 325"/>
                <p:cNvSpPr>
                  <a:spLocks/>
                </p:cNvSpPr>
                <p:nvPr/>
              </p:nvSpPr>
              <p:spPr bwMode="auto">
                <a:xfrm>
                  <a:off x="2466" y="2007"/>
                  <a:ext cx="12" cy="18"/>
                </a:xfrm>
                <a:custGeom>
                  <a:avLst/>
                  <a:gdLst>
                    <a:gd name="T0" fmla="*/ 0 w 12"/>
                    <a:gd name="T1" fmla="*/ 12 h 18"/>
                    <a:gd name="T2" fmla="*/ 6 w 12"/>
                    <a:gd name="T3" fmla="*/ 12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6 h 18"/>
                    <a:gd name="T12" fmla="*/ 0 w 12"/>
                    <a:gd name="T13" fmla="*/ 18 h 18"/>
                    <a:gd name="T14" fmla="*/ 6 w 12"/>
                    <a:gd name="T15" fmla="*/ 12 h 18"/>
                    <a:gd name="T16" fmla="*/ 6 w 12"/>
                    <a:gd name="T17" fmla="*/ 12 h 18"/>
                    <a:gd name="T18" fmla="*/ 0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4" name="Freeform 326"/>
                <p:cNvSpPr>
                  <a:spLocks/>
                </p:cNvSpPr>
                <p:nvPr/>
              </p:nvSpPr>
              <p:spPr bwMode="auto">
                <a:xfrm>
                  <a:off x="2448" y="2013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6 h 18"/>
                    <a:gd name="T6" fmla="*/ 18 w 18"/>
                    <a:gd name="T7" fmla="*/ 0 h 18"/>
                    <a:gd name="T8" fmla="*/ 0 w 18"/>
                    <a:gd name="T9" fmla="*/ 12 h 18"/>
                    <a:gd name="T10" fmla="*/ 0 w 18"/>
                    <a:gd name="T11" fmla="*/ 12 h 18"/>
                    <a:gd name="T12" fmla="*/ 0 w 18"/>
                    <a:gd name="T13" fmla="*/ 12 h 18"/>
                    <a:gd name="T14" fmla="*/ 0 w 18"/>
                    <a:gd name="T15" fmla="*/ 12 h 18"/>
                    <a:gd name="T16" fmla="*/ 0 w 18"/>
                    <a:gd name="T17" fmla="*/ 12 h 18"/>
                    <a:gd name="T18" fmla="*/ 6 w 18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5" name="Freeform 327"/>
                <p:cNvSpPr>
                  <a:spLocks/>
                </p:cNvSpPr>
                <p:nvPr/>
              </p:nvSpPr>
              <p:spPr bwMode="auto">
                <a:xfrm>
                  <a:off x="2448" y="2025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6" name="Freeform 328"/>
                <p:cNvSpPr>
                  <a:spLocks/>
                </p:cNvSpPr>
                <p:nvPr/>
              </p:nvSpPr>
              <p:spPr bwMode="auto">
                <a:xfrm>
                  <a:off x="2430" y="2025"/>
                  <a:ext cx="24" cy="18"/>
                </a:xfrm>
                <a:custGeom>
                  <a:avLst/>
                  <a:gdLst>
                    <a:gd name="T0" fmla="*/ 0 w 24"/>
                    <a:gd name="T1" fmla="*/ 18 h 18"/>
                    <a:gd name="T2" fmla="*/ 0 w 24"/>
                    <a:gd name="T3" fmla="*/ 18 h 18"/>
                    <a:gd name="T4" fmla="*/ 24 w 24"/>
                    <a:gd name="T5" fmla="*/ 6 h 18"/>
                    <a:gd name="T6" fmla="*/ 18 w 24"/>
                    <a:gd name="T7" fmla="*/ 0 h 18"/>
                    <a:gd name="T8" fmla="*/ 0 w 24"/>
                    <a:gd name="T9" fmla="*/ 12 h 18"/>
                    <a:gd name="T10" fmla="*/ 0 w 24"/>
                    <a:gd name="T11" fmla="*/ 12 h 18"/>
                    <a:gd name="T12" fmla="*/ 0 w 24"/>
                    <a:gd name="T13" fmla="*/ 18 h 18"/>
                    <a:gd name="T14" fmla="*/ 0 w 24"/>
                    <a:gd name="T15" fmla="*/ 18 h 18"/>
                    <a:gd name="T16" fmla="*/ 0 w 24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7" name="Freeform 329"/>
                <p:cNvSpPr>
                  <a:spLocks/>
                </p:cNvSpPr>
                <p:nvPr/>
              </p:nvSpPr>
              <p:spPr bwMode="auto">
                <a:xfrm>
                  <a:off x="2406" y="2037"/>
                  <a:ext cx="24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6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6 h 12"/>
                    <a:gd name="T10" fmla="*/ 6 w 24"/>
                    <a:gd name="T11" fmla="*/ 6 h 12"/>
                    <a:gd name="T12" fmla="*/ 0 w 24"/>
                    <a:gd name="T13" fmla="*/ 12 h 12"/>
                    <a:gd name="T14" fmla="*/ 6 w 24"/>
                    <a:gd name="T15" fmla="*/ 12 h 12"/>
                    <a:gd name="T16" fmla="*/ 6 w 24"/>
                    <a:gd name="T17" fmla="*/ 12 h 12"/>
                    <a:gd name="T18" fmla="*/ 0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8" name="Freeform 330"/>
                <p:cNvSpPr>
                  <a:spLocks/>
                </p:cNvSpPr>
                <p:nvPr/>
              </p:nvSpPr>
              <p:spPr bwMode="auto">
                <a:xfrm>
                  <a:off x="2394" y="2031"/>
                  <a:ext cx="18" cy="18"/>
                </a:xfrm>
                <a:custGeom>
                  <a:avLst/>
                  <a:gdLst>
                    <a:gd name="T0" fmla="*/ 0 w 18"/>
                    <a:gd name="T1" fmla="*/ 6 h 18"/>
                    <a:gd name="T2" fmla="*/ 0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0 h 18"/>
                    <a:gd name="T10" fmla="*/ 6 w 18"/>
                    <a:gd name="T11" fmla="*/ 0 h 18"/>
                    <a:gd name="T12" fmla="*/ 0 w 18"/>
                    <a:gd name="T13" fmla="*/ 6 h 18"/>
                    <a:gd name="T14" fmla="*/ 0 w 18"/>
                    <a:gd name="T15" fmla="*/ 6 h 18"/>
                    <a:gd name="T16" fmla="*/ 0 w 18"/>
                    <a:gd name="T1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69" name="Freeform 331"/>
                <p:cNvSpPr>
                  <a:spLocks/>
                </p:cNvSpPr>
                <p:nvPr/>
              </p:nvSpPr>
              <p:spPr bwMode="auto">
                <a:xfrm>
                  <a:off x="2388" y="2013"/>
                  <a:ext cx="12" cy="24"/>
                </a:xfrm>
                <a:custGeom>
                  <a:avLst/>
                  <a:gdLst>
                    <a:gd name="T0" fmla="*/ 0 w 12"/>
                    <a:gd name="T1" fmla="*/ 6 h 24"/>
                    <a:gd name="T2" fmla="*/ 0 w 12"/>
                    <a:gd name="T3" fmla="*/ 0 h 24"/>
                    <a:gd name="T4" fmla="*/ 6 w 12"/>
                    <a:gd name="T5" fmla="*/ 24 h 24"/>
                    <a:gd name="T6" fmla="*/ 12 w 12"/>
                    <a:gd name="T7" fmla="*/ 18 h 24"/>
                    <a:gd name="T8" fmla="*/ 6 w 12"/>
                    <a:gd name="T9" fmla="*/ 0 h 24"/>
                    <a:gd name="T10" fmla="*/ 0 w 12"/>
                    <a:gd name="T11" fmla="*/ 0 h 24"/>
                    <a:gd name="T12" fmla="*/ 6 w 12"/>
                    <a:gd name="T13" fmla="*/ 0 h 24"/>
                    <a:gd name="T14" fmla="*/ 6 w 12"/>
                    <a:gd name="T15" fmla="*/ 0 h 24"/>
                    <a:gd name="T16" fmla="*/ 0 w 12"/>
                    <a:gd name="T17" fmla="*/ 0 h 24"/>
                    <a:gd name="T18" fmla="*/ 0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0" name="Freeform 332"/>
                <p:cNvSpPr>
                  <a:spLocks/>
                </p:cNvSpPr>
                <p:nvPr/>
              </p:nvSpPr>
              <p:spPr bwMode="auto">
                <a:xfrm>
                  <a:off x="2388" y="201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1" name="Freeform 333"/>
                <p:cNvSpPr>
                  <a:spLocks/>
                </p:cNvSpPr>
                <p:nvPr/>
              </p:nvSpPr>
              <p:spPr bwMode="auto">
                <a:xfrm>
                  <a:off x="2376" y="2007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2" name="Freeform 334"/>
                <p:cNvSpPr>
                  <a:spLocks/>
                </p:cNvSpPr>
                <p:nvPr/>
              </p:nvSpPr>
              <p:spPr bwMode="auto">
                <a:xfrm>
                  <a:off x="2364" y="2001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3" name="Freeform 335"/>
                <p:cNvSpPr>
                  <a:spLocks/>
                </p:cNvSpPr>
                <p:nvPr/>
              </p:nvSpPr>
              <p:spPr bwMode="auto">
                <a:xfrm>
                  <a:off x="2358" y="1989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0 h 18"/>
                    <a:gd name="T10" fmla="*/ 6 w 12"/>
                    <a:gd name="T11" fmla="*/ 0 h 18"/>
                    <a:gd name="T12" fmla="*/ 0 w 12"/>
                    <a:gd name="T13" fmla="*/ 0 h 18"/>
                    <a:gd name="T14" fmla="*/ 0 w 12"/>
                    <a:gd name="T15" fmla="*/ 0 h 18"/>
                    <a:gd name="T16" fmla="*/ 0 w 12"/>
                    <a:gd name="T17" fmla="*/ 6 h 18"/>
                    <a:gd name="T18" fmla="*/ 0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4" name="Freeform 336"/>
                <p:cNvSpPr>
                  <a:spLocks/>
                </p:cNvSpPr>
                <p:nvPr/>
              </p:nvSpPr>
              <p:spPr bwMode="auto">
                <a:xfrm>
                  <a:off x="2358" y="1977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5" name="Freeform 337"/>
                <p:cNvSpPr>
                  <a:spLocks/>
                </p:cNvSpPr>
                <p:nvPr/>
              </p:nvSpPr>
              <p:spPr bwMode="auto">
                <a:xfrm>
                  <a:off x="2364" y="1959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8 h 18"/>
                    <a:gd name="T6" fmla="*/ 6 w 12"/>
                    <a:gd name="T7" fmla="*/ 18 h 18"/>
                    <a:gd name="T8" fmla="*/ 12 w 12"/>
                    <a:gd name="T9" fmla="*/ 6 h 18"/>
                    <a:gd name="T10" fmla="*/ 6 w 12"/>
                    <a:gd name="T11" fmla="*/ 6 h 18"/>
                    <a:gd name="T12" fmla="*/ 6 w 12"/>
                    <a:gd name="T13" fmla="*/ 0 h 18"/>
                    <a:gd name="T14" fmla="*/ 6 w 12"/>
                    <a:gd name="T15" fmla="*/ 0 h 18"/>
                    <a:gd name="T16" fmla="*/ 6 w 1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6" name="Freeform 338"/>
                <p:cNvSpPr>
                  <a:spLocks/>
                </p:cNvSpPr>
                <p:nvPr/>
              </p:nvSpPr>
              <p:spPr bwMode="auto">
                <a:xfrm>
                  <a:off x="2370" y="1953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0 h 12"/>
                    <a:gd name="T4" fmla="*/ 0 w 24"/>
                    <a:gd name="T5" fmla="*/ 6 h 12"/>
                    <a:gd name="T6" fmla="*/ 0 w 24"/>
                    <a:gd name="T7" fmla="*/ 12 h 12"/>
                    <a:gd name="T8" fmla="*/ 18 w 24"/>
                    <a:gd name="T9" fmla="*/ 6 h 12"/>
                    <a:gd name="T10" fmla="*/ 18 w 24"/>
                    <a:gd name="T11" fmla="*/ 0 h 12"/>
                    <a:gd name="T12" fmla="*/ 18 w 24"/>
                    <a:gd name="T13" fmla="*/ 6 h 12"/>
                    <a:gd name="T14" fmla="*/ 24 w 24"/>
                    <a:gd name="T15" fmla="*/ 0 h 12"/>
                    <a:gd name="T16" fmla="*/ 18 w 24"/>
                    <a:gd name="T17" fmla="*/ 0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7" name="Freeform 339"/>
                <p:cNvSpPr>
                  <a:spLocks/>
                </p:cNvSpPr>
                <p:nvPr/>
              </p:nvSpPr>
              <p:spPr bwMode="auto">
                <a:xfrm>
                  <a:off x="2382" y="1953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6 w 12"/>
                    <a:gd name="T13" fmla="*/ 6 h 6"/>
                    <a:gd name="T14" fmla="*/ 12 w 12"/>
                    <a:gd name="T15" fmla="*/ 0 h 6"/>
                    <a:gd name="T16" fmla="*/ 6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8" name="Freeform 340"/>
                <p:cNvSpPr>
                  <a:spLocks/>
                </p:cNvSpPr>
                <p:nvPr/>
              </p:nvSpPr>
              <p:spPr bwMode="auto">
                <a:xfrm>
                  <a:off x="2370" y="1947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79" name="Freeform 341"/>
                <p:cNvSpPr>
                  <a:spLocks/>
                </p:cNvSpPr>
                <p:nvPr/>
              </p:nvSpPr>
              <p:spPr bwMode="auto">
                <a:xfrm>
                  <a:off x="2364" y="1947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0" name="Freeform 342"/>
                <p:cNvSpPr>
                  <a:spLocks/>
                </p:cNvSpPr>
                <p:nvPr/>
              </p:nvSpPr>
              <p:spPr bwMode="auto">
                <a:xfrm>
                  <a:off x="2358" y="1941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1" name="Freeform 343"/>
                <p:cNvSpPr>
                  <a:spLocks/>
                </p:cNvSpPr>
                <p:nvPr/>
              </p:nvSpPr>
              <p:spPr bwMode="auto">
                <a:xfrm>
                  <a:off x="2358" y="193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2" name="Freeform 344"/>
                <p:cNvSpPr>
                  <a:spLocks/>
                </p:cNvSpPr>
                <p:nvPr/>
              </p:nvSpPr>
              <p:spPr bwMode="auto">
                <a:xfrm>
                  <a:off x="2358" y="1923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6 h 12"/>
                    <a:gd name="T16" fmla="*/ 0 w 6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3" name="Freeform 345"/>
                <p:cNvSpPr>
                  <a:spLocks/>
                </p:cNvSpPr>
                <p:nvPr/>
              </p:nvSpPr>
              <p:spPr bwMode="auto">
                <a:xfrm>
                  <a:off x="2358" y="1916"/>
                  <a:ext cx="12" cy="13"/>
                </a:xfrm>
                <a:custGeom>
                  <a:avLst/>
                  <a:gdLst>
                    <a:gd name="T0" fmla="*/ 6 w 12"/>
                    <a:gd name="T1" fmla="*/ 0 h 13"/>
                    <a:gd name="T2" fmla="*/ 0 w 12"/>
                    <a:gd name="T3" fmla="*/ 0 h 13"/>
                    <a:gd name="T4" fmla="*/ 0 w 12"/>
                    <a:gd name="T5" fmla="*/ 13 h 13"/>
                    <a:gd name="T6" fmla="*/ 6 w 12"/>
                    <a:gd name="T7" fmla="*/ 13 h 13"/>
                    <a:gd name="T8" fmla="*/ 12 w 12"/>
                    <a:gd name="T9" fmla="*/ 0 h 13"/>
                    <a:gd name="T10" fmla="*/ 12 w 12"/>
                    <a:gd name="T11" fmla="*/ 0 h 13"/>
                    <a:gd name="T12" fmla="*/ 6 w 12"/>
                    <a:gd name="T13" fmla="*/ 0 h 13"/>
                    <a:gd name="T14" fmla="*/ 6 w 12"/>
                    <a:gd name="T15" fmla="*/ 0 h 13"/>
                    <a:gd name="T16" fmla="*/ 6 w 12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3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4" name="Freeform 346"/>
                <p:cNvSpPr>
                  <a:spLocks/>
                </p:cNvSpPr>
                <p:nvPr/>
              </p:nvSpPr>
              <p:spPr bwMode="auto">
                <a:xfrm>
                  <a:off x="2364" y="1904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5" name="Freeform 347"/>
                <p:cNvSpPr>
                  <a:spLocks/>
                </p:cNvSpPr>
                <p:nvPr/>
              </p:nvSpPr>
              <p:spPr bwMode="auto">
                <a:xfrm>
                  <a:off x="2370" y="1898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6" name="Freeform 348"/>
                <p:cNvSpPr>
                  <a:spLocks/>
                </p:cNvSpPr>
                <p:nvPr/>
              </p:nvSpPr>
              <p:spPr bwMode="auto">
                <a:xfrm>
                  <a:off x="2376" y="1892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2 w 18"/>
                    <a:gd name="T3" fmla="*/ 0 h 12"/>
                    <a:gd name="T4" fmla="*/ 0 w 18"/>
                    <a:gd name="T5" fmla="*/ 6 h 12"/>
                    <a:gd name="T6" fmla="*/ 6 w 18"/>
                    <a:gd name="T7" fmla="*/ 12 h 12"/>
                    <a:gd name="T8" fmla="*/ 18 w 18"/>
                    <a:gd name="T9" fmla="*/ 6 h 12"/>
                    <a:gd name="T10" fmla="*/ 18 w 18"/>
                    <a:gd name="T11" fmla="*/ 6 h 12"/>
                    <a:gd name="T12" fmla="*/ 12 w 18"/>
                    <a:gd name="T13" fmla="*/ 0 h 12"/>
                    <a:gd name="T14" fmla="*/ 12 w 18"/>
                    <a:gd name="T15" fmla="*/ 0 h 12"/>
                    <a:gd name="T16" fmla="*/ 12 w 18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7" name="Freeform 349"/>
                <p:cNvSpPr>
                  <a:spLocks/>
                </p:cNvSpPr>
                <p:nvPr/>
              </p:nvSpPr>
              <p:spPr bwMode="auto">
                <a:xfrm>
                  <a:off x="2388" y="1886"/>
                  <a:ext cx="24" cy="12"/>
                </a:xfrm>
                <a:custGeom>
                  <a:avLst/>
                  <a:gdLst>
                    <a:gd name="T0" fmla="*/ 18 w 24"/>
                    <a:gd name="T1" fmla="*/ 6 h 12"/>
                    <a:gd name="T2" fmla="*/ 18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8 w 24"/>
                    <a:gd name="T9" fmla="*/ 6 h 12"/>
                    <a:gd name="T10" fmla="*/ 18 w 24"/>
                    <a:gd name="T11" fmla="*/ 0 h 12"/>
                    <a:gd name="T12" fmla="*/ 18 w 24"/>
                    <a:gd name="T13" fmla="*/ 6 h 12"/>
                    <a:gd name="T14" fmla="*/ 24 w 24"/>
                    <a:gd name="T15" fmla="*/ 6 h 12"/>
                    <a:gd name="T16" fmla="*/ 18 w 24"/>
                    <a:gd name="T17" fmla="*/ 0 h 12"/>
                    <a:gd name="T18" fmla="*/ 18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8" name="Freeform 350"/>
                <p:cNvSpPr>
                  <a:spLocks/>
                </p:cNvSpPr>
                <p:nvPr/>
              </p:nvSpPr>
              <p:spPr bwMode="auto">
                <a:xfrm>
                  <a:off x="2406" y="188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89" name="Freeform 351"/>
                <p:cNvSpPr>
                  <a:spLocks/>
                </p:cNvSpPr>
                <p:nvPr/>
              </p:nvSpPr>
              <p:spPr bwMode="auto">
                <a:xfrm>
                  <a:off x="2394" y="1880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0" name="Freeform 352"/>
                <p:cNvSpPr>
                  <a:spLocks/>
                </p:cNvSpPr>
                <p:nvPr/>
              </p:nvSpPr>
              <p:spPr bwMode="auto">
                <a:xfrm>
                  <a:off x="2388" y="1874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1" name="Freeform 353"/>
                <p:cNvSpPr>
                  <a:spLocks/>
                </p:cNvSpPr>
                <p:nvPr/>
              </p:nvSpPr>
              <p:spPr bwMode="auto">
                <a:xfrm>
                  <a:off x="2382" y="1868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2" name="Freeform 354"/>
                <p:cNvSpPr>
                  <a:spLocks/>
                </p:cNvSpPr>
                <p:nvPr/>
              </p:nvSpPr>
              <p:spPr bwMode="auto">
                <a:xfrm>
                  <a:off x="2382" y="186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3" name="Freeform 355"/>
                <p:cNvSpPr>
                  <a:spLocks/>
                </p:cNvSpPr>
                <p:nvPr/>
              </p:nvSpPr>
              <p:spPr bwMode="auto">
                <a:xfrm>
                  <a:off x="2382" y="1856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4" name="Freeform 356"/>
                <p:cNvSpPr>
                  <a:spLocks/>
                </p:cNvSpPr>
                <p:nvPr/>
              </p:nvSpPr>
              <p:spPr bwMode="auto">
                <a:xfrm>
                  <a:off x="2388" y="185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5" name="Freeform 357"/>
                <p:cNvSpPr>
                  <a:spLocks/>
                </p:cNvSpPr>
                <p:nvPr/>
              </p:nvSpPr>
              <p:spPr bwMode="auto">
                <a:xfrm>
                  <a:off x="2388" y="1844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6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6" name="Freeform 358"/>
                <p:cNvSpPr>
                  <a:spLocks/>
                </p:cNvSpPr>
                <p:nvPr/>
              </p:nvSpPr>
              <p:spPr bwMode="auto">
                <a:xfrm>
                  <a:off x="2394" y="1838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6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7" name="Freeform 359"/>
                <p:cNvSpPr>
                  <a:spLocks/>
                </p:cNvSpPr>
                <p:nvPr/>
              </p:nvSpPr>
              <p:spPr bwMode="auto">
                <a:xfrm>
                  <a:off x="2400" y="1832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8" name="Freeform 360"/>
                <p:cNvSpPr>
                  <a:spLocks/>
                </p:cNvSpPr>
                <p:nvPr/>
              </p:nvSpPr>
              <p:spPr bwMode="auto">
                <a:xfrm>
                  <a:off x="2406" y="1832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0 w 12"/>
                    <a:gd name="T5" fmla="*/ 0 h 12"/>
                    <a:gd name="T6" fmla="*/ 0 w 12"/>
                    <a:gd name="T7" fmla="*/ 12 h 12"/>
                    <a:gd name="T8" fmla="*/ 12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  <a:gd name="T14" fmla="*/ 12 w 12"/>
                    <a:gd name="T15" fmla="*/ 0 h 12"/>
                    <a:gd name="T16" fmla="*/ 12 w 12"/>
                    <a:gd name="T17" fmla="*/ 0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999" name="Freeform 361"/>
                <p:cNvSpPr>
                  <a:spLocks/>
                </p:cNvSpPr>
                <p:nvPr/>
              </p:nvSpPr>
              <p:spPr bwMode="auto">
                <a:xfrm>
                  <a:off x="2412" y="1838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0" name="Freeform 362"/>
                <p:cNvSpPr>
                  <a:spLocks/>
                </p:cNvSpPr>
                <p:nvPr/>
              </p:nvSpPr>
              <p:spPr bwMode="auto">
                <a:xfrm>
                  <a:off x="2418" y="183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1" name="Freeform 363"/>
                <p:cNvSpPr>
                  <a:spLocks/>
                </p:cNvSpPr>
                <p:nvPr/>
              </p:nvSpPr>
              <p:spPr bwMode="auto">
                <a:xfrm>
                  <a:off x="2418" y="183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2" name="Freeform 364"/>
                <p:cNvSpPr>
                  <a:spLocks/>
                </p:cNvSpPr>
                <p:nvPr/>
              </p:nvSpPr>
              <p:spPr bwMode="auto">
                <a:xfrm>
                  <a:off x="2424" y="1844"/>
                  <a:ext cx="18" cy="12"/>
                </a:xfrm>
                <a:custGeom>
                  <a:avLst/>
                  <a:gdLst>
                    <a:gd name="T0" fmla="*/ 12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2 w 18"/>
                    <a:gd name="T13" fmla="*/ 12 h 12"/>
                    <a:gd name="T14" fmla="*/ 12 w 18"/>
                    <a:gd name="T15" fmla="*/ 12 h 12"/>
                    <a:gd name="T16" fmla="*/ 12 w 18"/>
                    <a:gd name="T17" fmla="*/ 12 h 12"/>
                    <a:gd name="T18" fmla="*/ 12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3" name="Freeform 365"/>
                <p:cNvSpPr>
                  <a:spLocks/>
                </p:cNvSpPr>
                <p:nvPr/>
              </p:nvSpPr>
              <p:spPr bwMode="auto">
                <a:xfrm>
                  <a:off x="2436" y="1850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2 w 18"/>
                    <a:gd name="T11" fmla="*/ 6 h 6"/>
                    <a:gd name="T12" fmla="*/ 18 w 18"/>
                    <a:gd name="T13" fmla="*/ 0 h 6"/>
                    <a:gd name="T14" fmla="*/ 18 w 18"/>
                    <a:gd name="T15" fmla="*/ 0 h 6"/>
                    <a:gd name="T16" fmla="*/ 18 w 18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4" name="Freeform 366"/>
                <p:cNvSpPr>
                  <a:spLocks/>
                </p:cNvSpPr>
                <p:nvPr/>
              </p:nvSpPr>
              <p:spPr bwMode="auto">
                <a:xfrm>
                  <a:off x="2448" y="1850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2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12 h 12"/>
                    <a:gd name="T16" fmla="*/ 12 w 18"/>
                    <a:gd name="T17" fmla="*/ 6 h 12"/>
                    <a:gd name="T18" fmla="*/ 18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6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5" name="Freeform 367"/>
                <p:cNvSpPr>
                  <a:spLocks/>
                </p:cNvSpPr>
                <p:nvPr/>
              </p:nvSpPr>
              <p:spPr bwMode="auto">
                <a:xfrm>
                  <a:off x="2454" y="1862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6" name="Freeform 368"/>
                <p:cNvSpPr>
                  <a:spLocks/>
                </p:cNvSpPr>
                <p:nvPr/>
              </p:nvSpPr>
              <p:spPr bwMode="auto">
                <a:xfrm>
                  <a:off x="2436" y="1874"/>
                  <a:ext cx="24" cy="24"/>
                </a:xfrm>
                <a:custGeom>
                  <a:avLst/>
                  <a:gdLst>
                    <a:gd name="T0" fmla="*/ 6 w 24"/>
                    <a:gd name="T1" fmla="*/ 24 h 24"/>
                    <a:gd name="T2" fmla="*/ 6 w 24"/>
                    <a:gd name="T3" fmla="*/ 24 h 24"/>
                    <a:gd name="T4" fmla="*/ 24 w 24"/>
                    <a:gd name="T5" fmla="*/ 0 h 24"/>
                    <a:gd name="T6" fmla="*/ 18 w 24"/>
                    <a:gd name="T7" fmla="*/ 0 h 24"/>
                    <a:gd name="T8" fmla="*/ 0 w 24"/>
                    <a:gd name="T9" fmla="*/ 18 h 24"/>
                    <a:gd name="T10" fmla="*/ 0 w 24"/>
                    <a:gd name="T11" fmla="*/ 18 h 24"/>
                    <a:gd name="T12" fmla="*/ 0 w 24"/>
                    <a:gd name="T13" fmla="*/ 18 h 24"/>
                    <a:gd name="T14" fmla="*/ 0 w 24"/>
                    <a:gd name="T15" fmla="*/ 18 h 24"/>
                    <a:gd name="T16" fmla="*/ 0 w 24"/>
                    <a:gd name="T17" fmla="*/ 18 h 24"/>
                    <a:gd name="T18" fmla="*/ 6 w 24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6" y="24"/>
                      </a:moveTo>
                      <a:lnTo>
                        <a:pt x="6" y="24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7" name="Freeform 369"/>
                <p:cNvSpPr>
                  <a:spLocks/>
                </p:cNvSpPr>
                <p:nvPr/>
              </p:nvSpPr>
              <p:spPr bwMode="auto">
                <a:xfrm>
                  <a:off x="2436" y="189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3008" name="Freeform 370"/>
                <p:cNvSpPr>
                  <a:spLocks/>
                </p:cNvSpPr>
                <p:nvPr/>
              </p:nvSpPr>
              <p:spPr bwMode="auto">
                <a:xfrm>
                  <a:off x="2436" y="1892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535" name="Group 371"/>
              <p:cNvGrpSpPr>
                <a:grpSpLocks/>
              </p:cNvGrpSpPr>
              <p:nvPr/>
            </p:nvGrpSpPr>
            <p:grpSpPr bwMode="auto">
              <a:xfrm>
                <a:off x="2142" y="1730"/>
                <a:ext cx="348" cy="235"/>
                <a:chOff x="2142" y="1730"/>
                <a:chExt cx="348" cy="235"/>
              </a:xfrm>
            </p:grpSpPr>
            <p:sp>
              <p:nvSpPr>
                <p:cNvPr id="2609" name="Freeform 372"/>
                <p:cNvSpPr>
                  <a:spLocks/>
                </p:cNvSpPr>
                <p:nvPr/>
              </p:nvSpPr>
              <p:spPr bwMode="auto">
                <a:xfrm>
                  <a:off x="2430" y="1904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12 w 12"/>
                    <a:gd name="T5" fmla="*/ 0 h 6"/>
                    <a:gd name="T6" fmla="*/ 6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0" name="Freeform 373"/>
                <p:cNvSpPr>
                  <a:spLocks/>
                </p:cNvSpPr>
                <p:nvPr/>
              </p:nvSpPr>
              <p:spPr bwMode="auto">
                <a:xfrm>
                  <a:off x="2430" y="1910"/>
                  <a:ext cx="12" cy="1"/>
                </a:xfrm>
                <a:custGeom>
                  <a:avLst/>
                  <a:gdLst>
                    <a:gd name="T0" fmla="*/ 12 w 12"/>
                    <a:gd name="T1" fmla="*/ 12 w 12"/>
                    <a:gd name="T2" fmla="*/ 12 w 12"/>
                    <a:gd name="T3" fmla="*/ 0 w 12"/>
                    <a:gd name="T4" fmla="*/ 0 w 12"/>
                    <a:gd name="T5" fmla="*/ 0 w 12"/>
                    <a:gd name="T6" fmla="*/ 12 w 1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1" name="Freeform 374"/>
                <p:cNvSpPr>
                  <a:spLocks/>
                </p:cNvSpPr>
                <p:nvPr/>
              </p:nvSpPr>
              <p:spPr bwMode="auto">
                <a:xfrm>
                  <a:off x="2430" y="1910"/>
                  <a:ext cx="12" cy="13"/>
                </a:xfrm>
                <a:custGeom>
                  <a:avLst/>
                  <a:gdLst>
                    <a:gd name="T0" fmla="*/ 6 w 12"/>
                    <a:gd name="T1" fmla="*/ 6 h 13"/>
                    <a:gd name="T2" fmla="*/ 12 w 12"/>
                    <a:gd name="T3" fmla="*/ 6 h 13"/>
                    <a:gd name="T4" fmla="*/ 12 w 12"/>
                    <a:gd name="T5" fmla="*/ 0 h 13"/>
                    <a:gd name="T6" fmla="*/ 0 w 12"/>
                    <a:gd name="T7" fmla="*/ 0 h 13"/>
                    <a:gd name="T8" fmla="*/ 0 w 12"/>
                    <a:gd name="T9" fmla="*/ 6 h 13"/>
                    <a:gd name="T10" fmla="*/ 6 w 12"/>
                    <a:gd name="T11" fmla="*/ 13 h 13"/>
                    <a:gd name="T12" fmla="*/ 0 w 12"/>
                    <a:gd name="T13" fmla="*/ 6 h 13"/>
                    <a:gd name="T14" fmla="*/ 0 w 12"/>
                    <a:gd name="T15" fmla="*/ 13 h 13"/>
                    <a:gd name="T16" fmla="*/ 6 w 12"/>
                    <a:gd name="T17" fmla="*/ 13 h 13"/>
                    <a:gd name="T18" fmla="*/ 6 w 12"/>
                    <a:gd name="T19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2" name="Freeform 375"/>
                <p:cNvSpPr>
                  <a:spLocks/>
                </p:cNvSpPr>
                <p:nvPr/>
              </p:nvSpPr>
              <p:spPr bwMode="auto">
                <a:xfrm>
                  <a:off x="2436" y="1916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0 h 7"/>
                    <a:gd name="T4" fmla="*/ 0 w 6"/>
                    <a:gd name="T5" fmla="*/ 0 h 7"/>
                    <a:gd name="T6" fmla="*/ 0 w 6"/>
                    <a:gd name="T7" fmla="*/ 7 h 7"/>
                    <a:gd name="T8" fmla="*/ 0 w 6"/>
                    <a:gd name="T9" fmla="*/ 7 h 7"/>
                    <a:gd name="T10" fmla="*/ 0 w 6"/>
                    <a:gd name="T11" fmla="*/ 0 h 7"/>
                    <a:gd name="T12" fmla="*/ 6 w 6"/>
                    <a:gd name="T13" fmla="*/ 0 h 7"/>
                    <a:gd name="T14" fmla="*/ 6 w 6"/>
                    <a:gd name="T15" fmla="*/ 0 h 7"/>
                    <a:gd name="T16" fmla="*/ 0 w 6"/>
                    <a:gd name="T17" fmla="*/ 0 h 7"/>
                    <a:gd name="T18" fmla="*/ 6 w 6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3" name="Freeform 376"/>
                <p:cNvSpPr>
                  <a:spLocks/>
                </p:cNvSpPr>
                <p:nvPr/>
              </p:nvSpPr>
              <p:spPr bwMode="auto">
                <a:xfrm>
                  <a:off x="2436" y="1916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6 w 6"/>
                    <a:gd name="T3" fmla="*/ 0 h 7"/>
                    <a:gd name="T4" fmla="*/ 6 w 6"/>
                    <a:gd name="T5" fmla="*/ 0 h 7"/>
                    <a:gd name="T6" fmla="*/ 0 w 6"/>
                    <a:gd name="T7" fmla="*/ 0 h 7"/>
                    <a:gd name="T8" fmla="*/ 0 w 6"/>
                    <a:gd name="T9" fmla="*/ 7 h 7"/>
                    <a:gd name="T10" fmla="*/ 6 w 6"/>
                    <a:gd name="T11" fmla="*/ 7 h 7"/>
                    <a:gd name="T12" fmla="*/ 0 w 6"/>
                    <a:gd name="T13" fmla="*/ 7 h 7"/>
                    <a:gd name="T14" fmla="*/ 6 w 6"/>
                    <a:gd name="T15" fmla="*/ 7 h 7"/>
                    <a:gd name="T16" fmla="*/ 6 w 6"/>
                    <a:gd name="T17" fmla="*/ 7 h 7"/>
                    <a:gd name="T18" fmla="*/ 6 w 6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4" name="Freeform 377"/>
                <p:cNvSpPr>
                  <a:spLocks/>
                </p:cNvSpPr>
                <p:nvPr/>
              </p:nvSpPr>
              <p:spPr bwMode="auto">
                <a:xfrm>
                  <a:off x="2442" y="1916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6 w 6"/>
                    <a:gd name="T3" fmla="*/ 0 h 7"/>
                    <a:gd name="T4" fmla="*/ 0 w 6"/>
                    <a:gd name="T5" fmla="*/ 0 h 7"/>
                    <a:gd name="T6" fmla="*/ 0 w 6"/>
                    <a:gd name="T7" fmla="*/ 7 h 7"/>
                    <a:gd name="T8" fmla="*/ 6 w 6"/>
                    <a:gd name="T9" fmla="*/ 7 h 7"/>
                    <a:gd name="T10" fmla="*/ 0 w 6"/>
                    <a:gd name="T11" fmla="*/ 7 h 7"/>
                    <a:gd name="T12" fmla="*/ 6 w 6"/>
                    <a:gd name="T13" fmla="*/ 0 h 7"/>
                    <a:gd name="T14" fmla="*/ 6 w 6"/>
                    <a:gd name="T15" fmla="*/ 0 h 7"/>
                    <a:gd name="T16" fmla="*/ 6 w 6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5" name="Freeform 378"/>
                <p:cNvSpPr>
                  <a:spLocks/>
                </p:cNvSpPr>
                <p:nvPr/>
              </p:nvSpPr>
              <p:spPr bwMode="auto">
                <a:xfrm>
                  <a:off x="2442" y="1916"/>
                  <a:ext cx="6" cy="7"/>
                </a:xfrm>
                <a:custGeom>
                  <a:avLst/>
                  <a:gdLst>
                    <a:gd name="T0" fmla="*/ 6 w 6"/>
                    <a:gd name="T1" fmla="*/ 7 h 7"/>
                    <a:gd name="T2" fmla="*/ 6 w 6"/>
                    <a:gd name="T3" fmla="*/ 0 h 7"/>
                    <a:gd name="T4" fmla="*/ 6 w 6"/>
                    <a:gd name="T5" fmla="*/ 0 h 7"/>
                    <a:gd name="T6" fmla="*/ 0 w 6"/>
                    <a:gd name="T7" fmla="*/ 7 h 7"/>
                    <a:gd name="T8" fmla="*/ 6 w 6"/>
                    <a:gd name="T9" fmla="*/ 7 h 7"/>
                    <a:gd name="T10" fmla="*/ 0 w 6"/>
                    <a:gd name="T11" fmla="*/ 7 h 7"/>
                    <a:gd name="T12" fmla="*/ 6 w 6"/>
                    <a:gd name="T13" fmla="*/ 7 h 7"/>
                    <a:gd name="T14" fmla="*/ 6 w 6"/>
                    <a:gd name="T15" fmla="*/ 7 h 7"/>
                    <a:gd name="T16" fmla="*/ 6 w 6"/>
                    <a:gd name="T17" fmla="*/ 0 h 7"/>
                    <a:gd name="T18" fmla="*/ 6 w 6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6" name="Freeform 379"/>
                <p:cNvSpPr>
                  <a:spLocks/>
                </p:cNvSpPr>
                <p:nvPr/>
              </p:nvSpPr>
              <p:spPr bwMode="auto">
                <a:xfrm>
                  <a:off x="2442" y="1923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0 w 6"/>
                    <a:gd name="T4" fmla="*/ 0 w 6"/>
                    <a:gd name="T5" fmla="*/ 0 w 6"/>
                    <a:gd name="T6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7" name="Freeform 380"/>
                <p:cNvSpPr>
                  <a:spLocks/>
                </p:cNvSpPr>
                <p:nvPr/>
              </p:nvSpPr>
              <p:spPr bwMode="auto">
                <a:xfrm>
                  <a:off x="2442" y="192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8" name="Freeform 381"/>
                <p:cNvSpPr>
                  <a:spLocks/>
                </p:cNvSpPr>
                <p:nvPr/>
              </p:nvSpPr>
              <p:spPr bwMode="auto">
                <a:xfrm>
                  <a:off x="2442" y="1929"/>
                  <a:ext cx="6" cy="18"/>
                </a:xfrm>
                <a:custGeom>
                  <a:avLst/>
                  <a:gdLst>
                    <a:gd name="T0" fmla="*/ 6 w 6"/>
                    <a:gd name="T1" fmla="*/ 6 h 18"/>
                    <a:gd name="T2" fmla="*/ 6 w 6"/>
                    <a:gd name="T3" fmla="*/ 6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6 h 18"/>
                    <a:gd name="T10" fmla="*/ 6 w 6"/>
                    <a:gd name="T11" fmla="*/ 12 h 18"/>
                    <a:gd name="T12" fmla="*/ 0 w 6"/>
                    <a:gd name="T13" fmla="*/ 6 h 18"/>
                    <a:gd name="T14" fmla="*/ 0 w 6"/>
                    <a:gd name="T15" fmla="*/ 18 h 18"/>
                    <a:gd name="T16" fmla="*/ 6 w 6"/>
                    <a:gd name="T17" fmla="*/ 12 h 18"/>
                    <a:gd name="T18" fmla="*/ 6 w 6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19" name="Freeform 382"/>
                <p:cNvSpPr>
                  <a:spLocks/>
                </p:cNvSpPr>
                <p:nvPr/>
              </p:nvSpPr>
              <p:spPr bwMode="auto">
                <a:xfrm>
                  <a:off x="2442" y="1935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0 h 12"/>
                    <a:gd name="T4" fmla="*/ 6 w 6"/>
                    <a:gd name="T5" fmla="*/ 0 h 12"/>
                    <a:gd name="T6" fmla="*/ 6 w 6"/>
                    <a:gd name="T7" fmla="*/ 0 h 12"/>
                    <a:gd name="T8" fmla="*/ 6 w 6"/>
                    <a:gd name="T9" fmla="*/ 0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12 h 12"/>
                    <a:gd name="T16" fmla="*/ 6 w 6"/>
                    <a:gd name="T17" fmla="*/ 6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0" name="Freeform 383"/>
                <p:cNvSpPr>
                  <a:spLocks/>
                </p:cNvSpPr>
                <p:nvPr/>
              </p:nvSpPr>
              <p:spPr bwMode="auto">
                <a:xfrm>
                  <a:off x="2448" y="1923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0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12 w 12"/>
                    <a:gd name="T13" fmla="*/ 0 h 18"/>
                    <a:gd name="T14" fmla="*/ 12 w 12"/>
                    <a:gd name="T15" fmla="*/ 0 h 18"/>
                    <a:gd name="T16" fmla="*/ 6 w 12"/>
                    <a:gd name="T17" fmla="*/ 0 h 18"/>
                    <a:gd name="T18" fmla="*/ 12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1" name="Freeform 384"/>
                <p:cNvSpPr>
                  <a:spLocks/>
                </p:cNvSpPr>
                <p:nvPr/>
              </p:nvSpPr>
              <p:spPr bwMode="auto">
                <a:xfrm>
                  <a:off x="2460" y="1916"/>
                  <a:ext cx="12" cy="13"/>
                </a:xfrm>
                <a:custGeom>
                  <a:avLst/>
                  <a:gdLst>
                    <a:gd name="T0" fmla="*/ 12 w 12"/>
                    <a:gd name="T1" fmla="*/ 0 h 13"/>
                    <a:gd name="T2" fmla="*/ 12 w 12"/>
                    <a:gd name="T3" fmla="*/ 0 h 13"/>
                    <a:gd name="T4" fmla="*/ 0 w 12"/>
                    <a:gd name="T5" fmla="*/ 7 h 13"/>
                    <a:gd name="T6" fmla="*/ 0 w 12"/>
                    <a:gd name="T7" fmla="*/ 13 h 13"/>
                    <a:gd name="T8" fmla="*/ 12 w 12"/>
                    <a:gd name="T9" fmla="*/ 7 h 13"/>
                    <a:gd name="T10" fmla="*/ 12 w 12"/>
                    <a:gd name="T11" fmla="*/ 7 h 13"/>
                    <a:gd name="T12" fmla="*/ 12 w 12"/>
                    <a:gd name="T13" fmla="*/ 0 h 13"/>
                    <a:gd name="T14" fmla="*/ 12 w 12"/>
                    <a:gd name="T15" fmla="*/ 0 h 13"/>
                    <a:gd name="T16" fmla="*/ 12 w 12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2" name="Freeform 385"/>
                <p:cNvSpPr>
                  <a:spLocks/>
                </p:cNvSpPr>
                <p:nvPr/>
              </p:nvSpPr>
              <p:spPr bwMode="auto">
                <a:xfrm>
                  <a:off x="2472" y="1916"/>
                  <a:ext cx="18" cy="13"/>
                </a:xfrm>
                <a:custGeom>
                  <a:avLst/>
                  <a:gdLst>
                    <a:gd name="T0" fmla="*/ 18 w 18"/>
                    <a:gd name="T1" fmla="*/ 7 h 13"/>
                    <a:gd name="T2" fmla="*/ 12 w 18"/>
                    <a:gd name="T3" fmla="*/ 7 h 13"/>
                    <a:gd name="T4" fmla="*/ 0 w 18"/>
                    <a:gd name="T5" fmla="*/ 0 h 13"/>
                    <a:gd name="T6" fmla="*/ 0 w 18"/>
                    <a:gd name="T7" fmla="*/ 7 h 13"/>
                    <a:gd name="T8" fmla="*/ 12 w 18"/>
                    <a:gd name="T9" fmla="*/ 13 h 13"/>
                    <a:gd name="T10" fmla="*/ 12 w 18"/>
                    <a:gd name="T11" fmla="*/ 13 h 13"/>
                    <a:gd name="T12" fmla="*/ 18 w 18"/>
                    <a:gd name="T13" fmla="*/ 7 h 13"/>
                    <a:gd name="T14" fmla="*/ 12 w 18"/>
                    <a:gd name="T15" fmla="*/ 7 h 13"/>
                    <a:gd name="T16" fmla="*/ 12 w 18"/>
                    <a:gd name="T17" fmla="*/ 7 h 13"/>
                    <a:gd name="T18" fmla="*/ 18 w 18"/>
                    <a:gd name="T1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3">
                      <a:moveTo>
                        <a:pt x="18" y="7"/>
                      </a:move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8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3" name="Freeform 386"/>
                <p:cNvSpPr>
                  <a:spLocks/>
                </p:cNvSpPr>
                <p:nvPr/>
              </p:nvSpPr>
              <p:spPr bwMode="auto">
                <a:xfrm>
                  <a:off x="2268" y="1754"/>
                  <a:ext cx="192" cy="138"/>
                </a:xfrm>
                <a:custGeom>
                  <a:avLst/>
                  <a:gdLst>
                    <a:gd name="T0" fmla="*/ 66 w 192"/>
                    <a:gd name="T1" fmla="*/ 6 h 138"/>
                    <a:gd name="T2" fmla="*/ 90 w 192"/>
                    <a:gd name="T3" fmla="*/ 0 h 138"/>
                    <a:gd name="T4" fmla="*/ 96 w 192"/>
                    <a:gd name="T5" fmla="*/ 12 h 138"/>
                    <a:gd name="T6" fmla="*/ 120 w 192"/>
                    <a:gd name="T7" fmla="*/ 6 h 138"/>
                    <a:gd name="T8" fmla="*/ 126 w 192"/>
                    <a:gd name="T9" fmla="*/ 24 h 138"/>
                    <a:gd name="T10" fmla="*/ 144 w 192"/>
                    <a:gd name="T11" fmla="*/ 0 h 138"/>
                    <a:gd name="T12" fmla="*/ 162 w 192"/>
                    <a:gd name="T13" fmla="*/ 18 h 138"/>
                    <a:gd name="T14" fmla="*/ 174 w 192"/>
                    <a:gd name="T15" fmla="*/ 24 h 138"/>
                    <a:gd name="T16" fmla="*/ 192 w 192"/>
                    <a:gd name="T17" fmla="*/ 42 h 138"/>
                    <a:gd name="T18" fmla="*/ 192 w 192"/>
                    <a:gd name="T19" fmla="*/ 60 h 138"/>
                    <a:gd name="T20" fmla="*/ 180 w 192"/>
                    <a:gd name="T21" fmla="*/ 78 h 138"/>
                    <a:gd name="T22" fmla="*/ 168 w 192"/>
                    <a:gd name="T23" fmla="*/ 78 h 138"/>
                    <a:gd name="T24" fmla="*/ 174 w 192"/>
                    <a:gd name="T25" fmla="*/ 96 h 138"/>
                    <a:gd name="T26" fmla="*/ 162 w 192"/>
                    <a:gd name="T27" fmla="*/ 114 h 138"/>
                    <a:gd name="T28" fmla="*/ 144 w 192"/>
                    <a:gd name="T29" fmla="*/ 114 h 138"/>
                    <a:gd name="T30" fmla="*/ 126 w 192"/>
                    <a:gd name="T31" fmla="*/ 108 h 138"/>
                    <a:gd name="T32" fmla="*/ 120 w 192"/>
                    <a:gd name="T33" fmla="*/ 102 h 138"/>
                    <a:gd name="T34" fmla="*/ 114 w 192"/>
                    <a:gd name="T35" fmla="*/ 126 h 138"/>
                    <a:gd name="T36" fmla="*/ 96 w 192"/>
                    <a:gd name="T37" fmla="*/ 138 h 138"/>
                    <a:gd name="T38" fmla="*/ 72 w 192"/>
                    <a:gd name="T39" fmla="*/ 126 h 138"/>
                    <a:gd name="T40" fmla="*/ 48 w 192"/>
                    <a:gd name="T41" fmla="*/ 108 h 138"/>
                    <a:gd name="T42" fmla="*/ 48 w 192"/>
                    <a:gd name="T43" fmla="*/ 120 h 138"/>
                    <a:gd name="T44" fmla="*/ 30 w 192"/>
                    <a:gd name="T45" fmla="*/ 132 h 138"/>
                    <a:gd name="T46" fmla="*/ 12 w 192"/>
                    <a:gd name="T47" fmla="*/ 132 h 138"/>
                    <a:gd name="T48" fmla="*/ 0 w 192"/>
                    <a:gd name="T49" fmla="*/ 114 h 138"/>
                    <a:gd name="T50" fmla="*/ 0 w 192"/>
                    <a:gd name="T51" fmla="*/ 108 h 138"/>
                    <a:gd name="T52" fmla="*/ 6 w 192"/>
                    <a:gd name="T53" fmla="*/ 96 h 138"/>
                    <a:gd name="T54" fmla="*/ 0 w 192"/>
                    <a:gd name="T55" fmla="*/ 84 h 138"/>
                    <a:gd name="T56" fmla="*/ 0 w 192"/>
                    <a:gd name="T57" fmla="*/ 72 h 138"/>
                    <a:gd name="T58" fmla="*/ 6 w 192"/>
                    <a:gd name="T59" fmla="*/ 60 h 138"/>
                    <a:gd name="T60" fmla="*/ 30 w 192"/>
                    <a:gd name="T61" fmla="*/ 66 h 138"/>
                    <a:gd name="T62" fmla="*/ 42 w 192"/>
                    <a:gd name="T63" fmla="*/ 72 h 138"/>
                    <a:gd name="T64" fmla="*/ 66 w 192"/>
                    <a:gd name="T65" fmla="*/ 66 h 138"/>
                    <a:gd name="T66" fmla="*/ 66 w 192"/>
                    <a:gd name="T67" fmla="*/ 60 h 138"/>
                    <a:gd name="T68" fmla="*/ 78 w 192"/>
                    <a:gd name="T69" fmla="*/ 54 h 138"/>
                    <a:gd name="T70" fmla="*/ 66 w 192"/>
                    <a:gd name="T71" fmla="*/ 42 h 138"/>
                    <a:gd name="T72" fmla="*/ 60 w 192"/>
                    <a:gd name="T73" fmla="*/ 1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2" h="138">
                      <a:moveTo>
                        <a:pt x="60" y="18"/>
                      </a:moveTo>
                      <a:lnTo>
                        <a:pt x="66" y="6"/>
                      </a:lnTo>
                      <a:lnTo>
                        <a:pt x="78" y="0"/>
                      </a:lnTo>
                      <a:lnTo>
                        <a:pt x="90" y="0"/>
                      </a:lnTo>
                      <a:lnTo>
                        <a:pt x="96" y="12"/>
                      </a:lnTo>
                      <a:lnTo>
                        <a:pt x="96" y="12"/>
                      </a:lnTo>
                      <a:lnTo>
                        <a:pt x="108" y="0"/>
                      </a:lnTo>
                      <a:lnTo>
                        <a:pt x="120" y="6"/>
                      </a:lnTo>
                      <a:lnTo>
                        <a:pt x="126" y="24"/>
                      </a:lnTo>
                      <a:lnTo>
                        <a:pt x="126" y="24"/>
                      </a:lnTo>
                      <a:lnTo>
                        <a:pt x="138" y="6"/>
                      </a:lnTo>
                      <a:lnTo>
                        <a:pt x="144" y="0"/>
                      </a:lnTo>
                      <a:lnTo>
                        <a:pt x="156" y="6"/>
                      </a:lnTo>
                      <a:lnTo>
                        <a:pt x="162" y="18"/>
                      </a:lnTo>
                      <a:lnTo>
                        <a:pt x="162" y="18"/>
                      </a:lnTo>
                      <a:lnTo>
                        <a:pt x="174" y="24"/>
                      </a:lnTo>
                      <a:lnTo>
                        <a:pt x="186" y="36"/>
                      </a:lnTo>
                      <a:lnTo>
                        <a:pt x="192" y="42"/>
                      </a:lnTo>
                      <a:lnTo>
                        <a:pt x="192" y="48"/>
                      </a:lnTo>
                      <a:lnTo>
                        <a:pt x="192" y="60"/>
                      </a:lnTo>
                      <a:lnTo>
                        <a:pt x="186" y="66"/>
                      </a:lnTo>
                      <a:lnTo>
                        <a:pt x="180" y="78"/>
                      </a:lnTo>
                      <a:lnTo>
                        <a:pt x="168" y="78"/>
                      </a:lnTo>
                      <a:lnTo>
                        <a:pt x="168" y="78"/>
                      </a:lnTo>
                      <a:lnTo>
                        <a:pt x="174" y="90"/>
                      </a:lnTo>
                      <a:lnTo>
                        <a:pt x="174" y="96"/>
                      </a:lnTo>
                      <a:lnTo>
                        <a:pt x="168" y="108"/>
                      </a:lnTo>
                      <a:lnTo>
                        <a:pt x="162" y="114"/>
                      </a:lnTo>
                      <a:lnTo>
                        <a:pt x="156" y="114"/>
                      </a:lnTo>
                      <a:lnTo>
                        <a:pt x="144" y="114"/>
                      </a:lnTo>
                      <a:lnTo>
                        <a:pt x="138" y="114"/>
                      </a:lnTo>
                      <a:lnTo>
                        <a:pt x="126" y="108"/>
                      </a:lnTo>
                      <a:lnTo>
                        <a:pt x="120" y="102"/>
                      </a:lnTo>
                      <a:lnTo>
                        <a:pt x="120" y="102"/>
                      </a:lnTo>
                      <a:lnTo>
                        <a:pt x="120" y="114"/>
                      </a:lnTo>
                      <a:lnTo>
                        <a:pt x="114" y="126"/>
                      </a:lnTo>
                      <a:lnTo>
                        <a:pt x="108" y="138"/>
                      </a:lnTo>
                      <a:lnTo>
                        <a:pt x="96" y="138"/>
                      </a:lnTo>
                      <a:lnTo>
                        <a:pt x="84" y="138"/>
                      </a:lnTo>
                      <a:lnTo>
                        <a:pt x="72" y="126"/>
                      </a:lnTo>
                      <a:lnTo>
                        <a:pt x="60" y="120"/>
                      </a:lnTo>
                      <a:lnTo>
                        <a:pt x="48" y="108"/>
                      </a:lnTo>
                      <a:lnTo>
                        <a:pt x="48" y="108"/>
                      </a:lnTo>
                      <a:lnTo>
                        <a:pt x="48" y="120"/>
                      </a:lnTo>
                      <a:lnTo>
                        <a:pt x="36" y="126"/>
                      </a:lnTo>
                      <a:lnTo>
                        <a:pt x="30" y="132"/>
                      </a:lnTo>
                      <a:lnTo>
                        <a:pt x="18" y="132"/>
                      </a:lnTo>
                      <a:lnTo>
                        <a:pt x="12" y="132"/>
                      </a:lnTo>
                      <a:lnTo>
                        <a:pt x="6" y="126"/>
                      </a:lnTo>
                      <a:lnTo>
                        <a:pt x="0" y="114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102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0" y="84"/>
                      </a:lnTo>
                      <a:lnTo>
                        <a:pt x="0" y="78"/>
                      </a:lnTo>
                      <a:lnTo>
                        <a:pt x="0" y="72"/>
                      </a:lnTo>
                      <a:lnTo>
                        <a:pt x="6" y="66"/>
                      </a:lnTo>
                      <a:lnTo>
                        <a:pt x="6" y="60"/>
                      </a:lnTo>
                      <a:lnTo>
                        <a:pt x="18" y="60"/>
                      </a:lnTo>
                      <a:lnTo>
                        <a:pt x="30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60" y="72"/>
                      </a:lnTo>
                      <a:lnTo>
                        <a:pt x="66" y="66"/>
                      </a:lnTo>
                      <a:lnTo>
                        <a:pt x="66" y="66"/>
                      </a:lnTo>
                      <a:lnTo>
                        <a:pt x="66" y="60"/>
                      </a:lnTo>
                      <a:lnTo>
                        <a:pt x="66" y="54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66" y="42"/>
                      </a:lnTo>
                      <a:lnTo>
                        <a:pt x="60" y="36"/>
                      </a:lnTo>
                      <a:lnTo>
                        <a:pt x="60" y="18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4" name="Freeform 387"/>
                <p:cNvSpPr>
                  <a:spLocks/>
                </p:cNvSpPr>
                <p:nvPr/>
              </p:nvSpPr>
              <p:spPr bwMode="auto">
                <a:xfrm>
                  <a:off x="2322" y="1760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2 w 18"/>
                    <a:gd name="T3" fmla="*/ 0 h 12"/>
                    <a:gd name="T4" fmla="*/ 0 w 18"/>
                    <a:gd name="T5" fmla="*/ 12 h 12"/>
                    <a:gd name="T6" fmla="*/ 6 w 18"/>
                    <a:gd name="T7" fmla="*/ 12 h 12"/>
                    <a:gd name="T8" fmla="*/ 18 w 18"/>
                    <a:gd name="T9" fmla="*/ 0 h 12"/>
                    <a:gd name="T10" fmla="*/ 18 w 18"/>
                    <a:gd name="T11" fmla="*/ 6 h 12"/>
                    <a:gd name="T12" fmla="*/ 12 w 18"/>
                    <a:gd name="T13" fmla="*/ 0 h 12"/>
                    <a:gd name="T14" fmla="*/ 12 w 18"/>
                    <a:gd name="T15" fmla="*/ 0 h 12"/>
                    <a:gd name="T16" fmla="*/ 12 w 18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5" name="Freeform 388"/>
                <p:cNvSpPr>
                  <a:spLocks/>
                </p:cNvSpPr>
                <p:nvPr/>
              </p:nvSpPr>
              <p:spPr bwMode="auto">
                <a:xfrm>
                  <a:off x="2334" y="1748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12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12 w 12"/>
                    <a:gd name="T13" fmla="*/ 0 h 18"/>
                    <a:gd name="T14" fmla="*/ 12 w 12"/>
                    <a:gd name="T15" fmla="*/ 0 h 18"/>
                    <a:gd name="T16" fmla="*/ 12 w 1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6" name="Freeform 389"/>
                <p:cNvSpPr>
                  <a:spLocks/>
                </p:cNvSpPr>
                <p:nvPr/>
              </p:nvSpPr>
              <p:spPr bwMode="auto">
                <a:xfrm>
                  <a:off x="2346" y="174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7" name="Freeform 390"/>
                <p:cNvSpPr>
                  <a:spLocks/>
                </p:cNvSpPr>
                <p:nvPr/>
              </p:nvSpPr>
              <p:spPr bwMode="auto">
                <a:xfrm>
                  <a:off x="2352" y="1754"/>
                  <a:ext cx="18" cy="18"/>
                </a:xfrm>
                <a:custGeom>
                  <a:avLst/>
                  <a:gdLst>
                    <a:gd name="T0" fmla="*/ 12 w 18"/>
                    <a:gd name="T1" fmla="*/ 12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8 w 18"/>
                    <a:gd name="T11" fmla="*/ 18 h 18"/>
                    <a:gd name="T12" fmla="*/ 12 w 18"/>
                    <a:gd name="T13" fmla="*/ 18 h 18"/>
                    <a:gd name="T14" fmla="*/ 12 w 18"/>
                    <a:gd name="T15" fmla="*/ 18 h 18"/>
                    <a:gd name="T16" fmla="*/ 18 w 18"/>
                    <a:gd name="T17" fmla="*/ 18 h 18"/>
                    <a:gd name="T18" fmla="*/ 12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8" name="Freeform 391"/>
                <p:cNvSpPr>
                  <a:spLocks/>
                </p:cNvSpPr>
                <p:nvPr/>
              </p:nvSpPr>
              <p:spPr bwMode="auto">
                <a:xfrm>
                  <a:off x="2364" y="176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29" name="Freeform 392"/>
                <p:cNvSpPr>
                  <a:spLocks/>
                </p:cNvSpPr>
                <p:nvPr/>
              </p:nvSpPr>
              <p:spPr bwMode="auto">
                <a:xfrm>
                  <a:off x="2364" y="1754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2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0" name="Freeform 393"/>
                <p:cNvSpPr>
                  <a:spLocks/>
                </p:cNvSpPr>
                <p:nvPr/>
              </p:nvSpPr>
              <p:spPr bwMode="auto">
                <a:xfrm>
                  <a:off x="2376" y="1754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  <a:gd name="T14" fmla="*/ 12 w 12"/>
                    <a:gd name="T15" fmla="*/ 0 h 6"/>
                    <a:gd name="T16" fmla="*/ 12 w 12"/>
                    <a:gd name="T17" fmla="*/ 0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1" name="Freeform 394"/>
                <p:cNvSpPr>
                  <a:spLocks/>
                </p:cNvSpPr>
                <p:nvPr/>
              </p:nvSpPr>
              <p:spPr bwMode="auto">
                <a:xfrm>
                  <a:off x="2382" y="1760"/>
                  <a:ext cx="12" cy="24"/>
                </a:xfrm>
                <a:custGeom>
                  <a:avLst/>
                  <a:gdLst>
                    <a:gd name="T0" fmla="*/ 6 w 12"/>
                    <a:gd name="T1" fmla="*/ 18 h 24"/>
                    <a:gd name="T2" fmla="*/ 12 w 12"/>
                    <a:gd name="T3" fmla="*/ 18 h 24"/>
                    <a:gd name="T4" fmla="*/ 6 w 12"/>
                    <a:gd name="T5" fmla="*/ 0 h 24"/>
                    <a:gd name="T6" fmla="*/ 0 w 12"/>
                    <a:gd name="T7" fmla="*/ 0 h 24"/>
                    <a:gd name="T8" fmla="*/ 6 w 12"/>
                    <a:gd name="T9" fmla="*/ 18 h 24"/>
                    <a:gd name="T10" fmla="*/ 12 w 12"/>
                    <a:gd name="T11" fmla="*/ 18 h 24"/>
                    <a:gd name="T12" fmla="*/ 6 w 12"/>
                    <a:gd name="T13" fmla="*/ 18 h 24"/>
                    <a:gd name="T14" fmla="*/ 6 w 12"/>
                    <a:gd name="T15" fmla="*/ 24 h 24"/>
                    <a:gd name="T16" fmla="*/ 12 w 12"/>
                    <a:gd name="T17" fmla="*/ 18 h 24"/>
                    <a:gd name="T18" fmla="*/ 6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18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2" name="Freeform 395"/>
                <p:cNvSpPr>
                  <a:spLocks/>
                </p:cNvSpPr>
                <p:nvPr/>
              </p:nvSpPr>
              <p:spPr bwMode="auto">
                <a:xfrm>
                  <a:off x="2388" y="177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3" name="Freeform 396"/>
                <p:cNvSpPr>
                  <a:spLocks/>
                </p:cNvSpPr>
                <p:nvPr/>
              </p:nvSpPr>
              <p:spPr bwMode="auto">
                <a:xfrm>
                  <a:off x="2388" y="1760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8 h 18"/>
                    <a:gd name="T6" fmla="*/ 6 w 18"/>
                    <a:gd name="T7" fmla="*/ 18 h 18"/>
                    <a:gd name="T8" fmla="*/ 18 w 18"/>
                    <a:gd name="T9" fmla="*/ 0 h 18"/>
                    <a:gd name="T10" fmla="*/ 18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4" name="Freeform 397"/>
                <p:cNvSpPr>
                  <a:spLocks/>
                </p:cNvSpPr>
                <p:nvPr/>
              </p:nvSpPr>
              <p:spPr bwMode="auto">
                <a:xfrm>
                  <a:off x="2400" y="1754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5" name="Freeform 398"/>
                <p:cNvSpPr>
                  <a:spLocks/>
                </p:cNvSpPr>
                <p:nvPr/>
              </p:nvSpPr>
              <p:spPr bwMode="auto">
                <a:xfrm>
                  <a:off x="2412" y="1754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6" name="Freeform 399"/>
                <p:cNvSpPr>
                  <a:spLocks/>
                </p:cNvSpPr>
                <p:nvPr/>
              </p:nvSpPr>
              <p:spPr bwMode="auto">
                <a:xfrm>
                  <a:off x="2418" y="1760"/>
                  <a:ext cx="18" cy="12"/>
                </a:xfrm>
                <a:custGeom>
                  <a:avLst/>
                  <a:gdLst>
                    <a:gd name="T0" fmla="*/ 12 w 18"/>
                    <a:gd name="T1" fmla="*/ 6 h 12"/>
                    <a:gd name="T2" fmla="*/ 18 w 18"/>
                    <a:gd name="T3" fmla="*/ 12 h 12"/>
                    <a:gd name="T4" fmla="*/ 6 w 18"/>
                    <a:gd name="T5" fmla="*/ 0 h 12"/>
                    <a:gd name="T6" fmla="*/ 0 w 18"/>
                    <a:gd name="T7" fmla="*/ 0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2 w 18"/>
                    <a:gd name="T13" fmla="*/ 12 h 12"/>
                    <a:gd name="T14" fmla="*/ 12 w 18"/>
                    <a:gd name="T15" fmla="*/ 12 h 12"/>
                    <a:gd name="T16" fmla="*/ 12 w 18"/>
                    <a:gd name="T17" fmla="*/ 12 h 12"/>
                    <a:gd name="T18" fmla="*/ 12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6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7" name="Freeform 400"/>
                <p:cNvSpPr>
                  <a:spLocks/>
                </p:cNvSpPr>
                <p:nvPr/>
              </p:nvSpPr>
              <p:spPr bwMode="auto">
                <a:xfrm>
                  <a:off x="2430" y="1766"/>
                  <a:ext cx="1" cy="6"/>
                </a:xfrm>
                <a:custGeom>
                  <a:avLst/>
                  <a:gdLst>
                    <a:gd name="T0" fmla="*/ 0 h 6"/>
                    <a:gd name="T1" fmla="*/ 6 h 6"/>
                    <a:gd name="T2" fmla="*/ 6 h 6"/>
                    <a:gd name="T3" fmla="*/ 6 h 6"/>
                    <a:gd name="T4" fmla="*/ 6 h 6"/>
                    <a:gd name="T5" fmla="*/ 6 h 6"/>
                    <a:gd name="T6" fmla="*/ 6 h 6"/>
                    <a:gd name="T7" fmla="*/ 6 h 6"/>
                    <a:gd name="T8" fmla="*/ 6 h 6"/>
                    <a:gd name="T9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8" name="Freeform 401"/>
                <p:cNvSpPr>
                  <a:spLocks/>
                </p:cNvSpPr>
                <p:nvPr/>
              </p:nvSpPr>
              <p:spPr bwMode="auto">
                <a:xfrm>
                  <a:off x="2430" y="1766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2 w 18"/>
                    <a:gd name="T3" fmla="*/ 12 h 18"/>
                    <a:gd name="T4" fmla="*/ 0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2 w 18"/>
                    <a:gd name="T11" fmla="*/ 12 h 18"/>
                    <a:gd name="T12" fmla="*/ 18 w 18"/>
                    <a:gd name="T13" fmla="*/ 12 h 18"/>
                    <a:gd name="T14" fmla="*/ 18 w 18"/>
                    <a:gd name="T15" fmla="*/ 12 h 18"/>
                    <a:gd name="T16" fmla="*/ 12 w 18"/>
                    <a:gd name="T17" fmla="*/ 12 h 18"/>
                    <a:gd name="T18" fmla="*/ 18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39" name="Freeform 402"/>
                <p:cNvSpPr>
                  <a:spLocks/>
                </p:cNvSpPr>
                <p:nvPr/>
              </p:nvSpPr>
              <p:spPr bwMode="auto">
                <a:xfrm>
                  <a:off x="2442" y="177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0" name="Freeform 403"/>
                <p:cNvSpPr>
                  <a:spLocks/>
                </p:cNvSpPr>
                <p:nvPr/>
              </p:nvSpPr>
              <p:spPr bwMode="auto">
                <a:xfrm>
                  <a:off x="2448" y="1784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1" name="Freeform 404"/>
                <p:cNvSpPr>
                  <a:spLocks/>
                </p:cNvSpPr>
                <p:nvPr/>
              </p:nvSpPr>
              <p:spPr bwMode="auto">
                <a:xfrm>
                  <a:off x="2454" y="179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2" name="Freeform 405"/>
                <p:cNvSpPr>
                  <a:spLocks/>
                </p:cNvSpPr>
                <p:nvPr/>
              </p:nvSpPr>
              <p:spPr bwMode="auto">
                <a:xfrm>
                  <a:off x="2460" y="1802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3" name="Freeform 406"/>
                <p:cNvSpPr>
                  <a:spLocks/>
                </p:cNvSpPr>
                <p:nvPr/>
              </p:nvSpPr>
              <p:spPr bwMode="auto">
                <a:xfrm>
                  <a:off x="2454" y="1814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4" name="Freeform 407"/>
                <p:cNvSpPr>
                  <a:spLocks/>
                </p:cNvSpPr>
                <p:nvPr/>
              </p:nvSpPr>
              <p:spPr bwMode="auto">
                <a:xfrm>
                  <a:off x="2448" y="1820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5" name="Freeform 408"/>
                <p:cNvSpPr>
                  <a:spLocks/>
                </p:cNvSpPr>
                <p:nvPr/>
              </p:nvSpPr>
              <p:spPr bwMode="auto">
                <a:xfrm>
                  <a:off x="2436" y="1826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6" name="Freeform 409"/>
                <p:cNvSpPr>
                  <a:spLocks/>
                </p:cNvSpPr>
                <p:nvPr/>
              </p:nvSpPr>
              <p:spPr bwMode="auto">
                <a:xfrm>
                  <a:off x="2436" y="183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7" name="Freeform 410"/>
                <p:cNvSpPr>
                  <a:spLocks/>
                </p:cNvSpPr>
                <p:nvPr/>
              </p:nvSpPr>
              <p:spPr bwMode="auto">
                <a:xfrm>
                  <a:off x="2436" y="1832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6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8" name="Freeform 411"/>
                <p:cNvSpPr>
                  <a:spLocks/>
                </p:cNvSpPr>
                <p:nvPr/>
              </p:nvSpPr>
              <p:spPr bwMode="auto">
                <a:xfrm>
                  <a:off x="2436" y="1844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49" name="Freeform 412"/>
                <p:cNvSpPr>
                  <a:spLocks/>
                </p:cNvSpPr>
                <p:nvPr/>
              </p:nvSpPr>
              <p:spPr bwMode="auto">
                <a:xfrm>
                  <a:off x="2436" y="1850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0" name="Freeform 413"/>
                <p:cNvSpPr>
                  <a:spLocks/>
                </p:cNvSpPr>
                <p:nvPr/>
              </p:nvSpPr>
              <p:spPr bwMode="auto">
                <a:xfrm>
                  <a:off x="2430" y="1856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6 w 12"/>
                    <a:gd name="T17" fmla="*/ 12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1" name="Freeform 414"/>
                <p:cNvSpPr>
                  <a:spLocks/>
                </p:cNvSpPr>
                <p:nvPr/>
              </p:nvSpPr>
              <p:spPr bwMode="auto">
                <a:xfrm>
                  <a:off x="2424" y="1862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6 w 6"/>
                    <a:gd name="T5" fmla="*/ 6 h 12"/>
                    <a:gd name="T6" fmla="*/ 6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2" name="Freeform 415"/>
                <p:cNvSpPr>
                  <a:spLocks/>
                </p:cNvSpPr>
                <p:nvPr/>
              </p:nvSpPr>
              <p:spPr bwMode="auto">
                <a:xfrm>
                  <a:off x="2412" y="1862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3" name="Freeform 416"/>
                <p:cNvSpPr>
                  <a:spLocks/>
                </p:cNvSpPr>
                <p:nvPr/>
              </p:nvSpPr>
              <p:spPr bwMode="auto">
                <a:xfrm>
                  <a:off x="2400" y="1862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4" name="Freeform 417"/>
                <p:cNvSpPr>
                  <a:spLocks/>
                </p:cNvSpPr>
                <p:nvPr/>
              </p:nvSpPr>
              <p:spPr bwMode="auto">
                <a:xfrm>
                  <a:off x="2394" y="1862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5" name="Freeform 418"/>
                <p:cNvSpPr>
                  <a:spLocks/>
                </p:cNvSpPr>
                <p:nvPr/>
              </p:nvSpPr>
              <p:spPr bwMode="auto">
                <a:xfrm>
                  <a:off x="2382" y="1850"/>
                  <a:ext cx="12" cy="18"/>
                </a:xfrm>
                <a:custGeom>
                  <a:avLst/>
                  <a:gdLst>
                    <a:gd name="T0" fmla="*/ 6 w 12"/>
                    <a:gd name="T1" fmla="*/ 6 h 18"/>
                    <a:gd name="T2" fmla="*/ 0 w 12"/>
                    <a:gd name="T3" fmla="*/ 12 h 18"/>
                    <a:gd name="T4" fmla="*/ 12 w 12"/>
                    <a:gd name="T5" fmla="*/ 18 h 18"/>
                    <a:gd name="T6" fmla="*/ 12 w 12"/>
                    <a:gd name="T7" fmla="*/ 12 h 18"/>
                    <a:gd name="T8" fmla="*/ 6 w 12"/>
                    <a:gd name="T9" fmla="*/ 6 h 18"/>
                    <a:gd name="T10" fmla="*/ 0 w 12"/>
                    <a:gd name="T11" fmla="*/ 6 h 18"/>
                    <a:gd name="T12" fmla="*/ 6 w 12"/>
                    <a:gd name="T13" fmla="*/ 6 h 18"/>
                    <a:gd name="T14" fmla="*/ 0 w 12"/>
                    <a:gd name="T15" fmla="*/ 0 h 18"/>
                    <a:gd name="T16" fmla="*/ 0 w 12"/>
                    <a:gd name="T17" fmla="*/ 6 h 18"/>
                    <a:gd name="T18" fmla="*/ 6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6"/>
                      </a:moveTo>
                      <a:lnTo>
                        <a:pt x="0" y="12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6" name="Freeform 419"/>
                <p:cNvSpPr>
                  <a:spLocks/>
                </p:cNvSpPr>
                <p:nvPr/>
              </p:nvSpPr>
              <p:spPr bwMode="auto">
                <a:xfrm>
                  <a:off x="2382" y="185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7" name="Freeform 420"/>
                <p:cNvSpPr>
                  <a:spLocks/>
                </p:cNvSpPr>
                <p:nvPr/>
              </p:nvSpPr>
              <p:spPr bwMode="auto">
                <a:xfrm>
                  <a:off x="2382" y="1856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2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8 h 18"/>
                    <a:gd name="T10" fmla="*/ 0 w 6"/>
                    <a:gd name="T11" fmla="*/ 12 h 18"/>
                    <a:gd name="T12" fmla="*/ 6 w 6"/>
                    <a:gd name="T13" fmla="*/ 18 h 18"/>
                    <a:gd name="T14" fmla="*/ 6 w 6"/>
                    <a:gd name="T15" fmla="*/ 18 h 18"/>
                    <a:gd name="T16" fmla="*/ 6 w 6"/>
                    <a:gd name="T17" fmla="*/ 12 h 18"/>
                    <a:gd name="T18" fmla="*/ 6 w 6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8" name="Freeform 421"/>
                <p:cNvSpPr>
                  <a:spLocks/>
                </p:cNvSpPr>
                <p:nvPr/>
              </p:nvSpPr>
              <p:spPr bwMode="auto">
                <a:xfrm>
                  <a:off x="2382" y="1868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8 h 18"/>
                    <a:gd name="T4" fmla="*/ 6 w 6"/>
                    <a:gd name="T5" fmla="*/ 6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12 h 18"/>
                    <a:gd name="T12" fmla="*/ 6 w 6"/>
                    <a:gd name="T13" fmla="*/ 18 h 18"/>
                    <a:gd name="T14" fmla="*/ 6 w 6"/>
                    <a:gd name="T15" fmla="*/ 18 h 18"/>
                    <a:gd name="T16" fmla="*/ 6 w 6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59" name="Freeform 422"/>
                <p:cNvSpPr>
                  <a:spLocks/>
                </p:cNvSpPr>
                <p:nvPr/>
              </p:nvSpPr>
              <p:spPr bwMode="auto">
                <a:xfrm>
                  <a:off x="2376" y="1880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0" name="Freeform 423"/>
                <p:cNvSpPr>
                  <a:spLocks/>
                </p:cNvSpPr>
                <p:nvPr/>
              </p:nvSpPr>
              <p:spPr bwMode="auto">
                <a:xfrm>
                  <a:off x="2364" y="1886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6 w 12"/>
                    <a:gd name="T17" fmla="*/ 6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1" name="Freeform 424"/>
                <p:cNvSpPr>
                  <a:spLocks/>
                </p:cNvSpPr>
                <p:nvPr/>
              </p:nvSpPr>
              <p:spPr bwMode="auto">
                <a:xfrm>
                  <a:off x="2352" y="1886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2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6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0 w 1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2" name="Freeform 425"/>
                <p:cNvSpPr>
                  <a:spLocks/>
                </p:cNvSpPr>
                <p:nvPr/>
              </p:nvSpPr>
              <p:spPr bwMode="auto">
                <a:xfrm>
                  <a:off x="2340" y="1880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3" name="Freeform 426"/>
                <p:cNvSpPr>
                  <a:spLocks/>
                </p:cNvSpPr>
                <p:nvPr/>
              </p:nvSpPr>
              <p:spPr bwMode="auto">
                <a:xfrm>
                  <a:off x="2322" y="1868"/>
                  <a:ext cx="24" cy="18"/>
                </a:xfrm>
                <a:custGeom>
                  <a:avLst/>
                  <a:gdLst>
                    <a:gd name="T0" fmla="*/ 0 w 24"/>
                    <a:gd name="T1" fmla="*/ 6 h 18"/>
                    <a:gd name="T2" fmla="*/ 6 w 24"/>
                    <a:gd name="T3" fmla="*/ 6 h 18"/>
                    <a:gd name="T4" fmla="*/ 18 w 24"/>
                    <a:gd name="T5" fmla="*/ 18 h 18"/>
                    <a:gd name="T6" fmla="*/ 24 w 24"/>
                    <a:gd name="T7" fmla="*/ 12 h 18"/>
                    <a:gd name="T8" fmla="*/ 6 w 24"/>
                    <a:gd name="T9" fmla="*/ 0 h 18"/>
                    <a:gd name="T10" fmla="*/ 6 w 24"/>
                    <a:gd name="T11" fmla="*/ 6 h 18"/>
                    <a:gd name="T12" fmla="*/ 0 w 24"/>
                    <a:gd name="T13" fmla="*/ 6 h 18"/>
                    <a:gd name="T14" fmla="*/ 6 w 24"/>
                    <a:gd name="T15" fmla="*/ 6 h 18"/>
                    <a:gd name="T16" fmla="*/ 6 w 24"/>
                    <a:gd name="T17" fmla="*/ 6 h 18"/>
                    <a:gd name="T18" fmla="*/ 0 w 24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4" name="Freeform 427"/>
                <p:cNvSpPr>
                  <a:spLocks/>
                </p:cNvSpPr>
                <p:nvPr/>
              </p:nvSpPr>
              <p:spPr bwMode="auto">
                <a:xfrm>
                  <a:off x="2310" y="1850"/>
                  <a:ext cx="18" cy="24"/>
                </a:xfrm>
                <a:custGeom>
                  <a:avLst/>
                  <a:gdLst>
                    <a:gd name="T0" fmla="*/ 12 w 18"/>
                    <a:gd name="T1" fmla="*/ 12 h 24"/>
                    <a:gd name="T2" fmla="*/ 6 w 18"/>
                    <a:gd name="T3" fmla="*/ 12 h 24"/>
                    <a:gd name="T4" fmla="*/ 12 w 18"/>
                    <a:gd name="T5" fmla="*/ 24 h 24"/>
                    <a:gd name="T6" fmla="*/ 18 w 18"/>
                    <a:gd name="T7" fmla="*/ 24 h 24"/>
                    <a:gd name="T8" fmla="*/ 6 w 18"/>
                    <a:gd name="T9" fmla="*/ 6 h 24"/>
                    <a:gd name="T10" fmla="*/ 0 w 18"/>
                    <a:gd name="T11" fmla="*/ 6 h 24"/>
                    <a:gd name="T12" fmla="*/ 6 w 18"/>
                    <a:gd name="T13" fmla="*/ 6 h 24"/>
                    <a:gd name="T14" fmla="*/ 6 w 18"/>
                    <a:gd name="T15" fmla="*/ 0 h 24"/>
                    <a:gd name="T16" fmla="*/ 0 w 18"/>
                    <a:gd name="T17" fmla="*/ 6 h 24"/>
                    <a:gd name="T18" fmla="*/ 12 w 18"/>
                    <a:gd name="T1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12" y="12"/>
                      </a:moveTo>
                      <a:lnTo>
                        <a:pt x="6" y="12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5" name="Freeform 428"/>
                <p:cNvSpPr>
                  <a:spLocks/>
                </p:cNvSpPr>
                <p:nvPr/>
              </p:nvSpPr>
              <p:spPr bwMode="auto">
                <a:xfrm>
                  <a:off x="2310" y="1850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6 w 12"/>
                    <a:gd name="T3" fmla="*/ 12 h 12"/>
                    <a:gd name="T4" fmla="*/ 6 w 12"/>
                    <a:gd name="T5" fmla="*/ 12 h 12"/>
                    <a:gd name="T6" fmla="*/ 6 w 12"/>
                    <a:gd name="T7" fmla="*/ 12 h 12"/>
                    <a:gd name="T8" fmla="*/ 6 w 12"/>
                    <a:gd name="T9" fmla="*/ 12 h 12"/>
                    <a:gd name="T10" fmla="*/ 0 w 12"/>
                    <a:gd name="T11" fmla="*/ 6 h 12"/>
                    <a:gd name="T12" fmla="*/ 6 w 12"/>
                    <a:gd name="T13" fmla="*/ 6 h 12"/>
                    <a:gd name="T14" fmla="*/ 6 w 12"/>
                    <a:gd name="T15" fmla="*/ 0 h 12"/>
                    <a:gd name="T16" fmla="*/ 0 w 12"/>
                    <a:gd name="T17" fmla="*/ 6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6" name="Freeform 429"/>
                <p:cNvSpPr>
                  <a:spLocks/>
                </p:cNvSpPr>
                <p:nvPr/>
              </p:nvSpPr>
              <p:spPr bwMode="auto">
                <a:xfrm>
                  <a:off x="2310" y="1856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0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7" name="Freeform 430"/>
                <p:cNvSpPr>
                  <a:spLocks/>
                </p:cNvSpPr>
                <p:nvPr/>
              </p:nvSpPr>
              <p:spPr bwMode="auto">
                <a:xfrm>
                  <a:off x="2304" y="1874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8" name="Freeform 431"/>
                <p:cNvSpPr>
                  <a:spLocks/>
                </p:cNvSpPr>
                <p:nvPr/>
              </p:nvSpPr>
              <p:spPr bwMode="auto">
                <a:xfrm>
                  <a:off x="2298" y="1880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6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69" name="Freeform 432"/>
                <p:cNvSpPr>
                  <a:spLocks/>
                </p:cNvSpPr>
                <p:nvPr/>
              </p:nvSpPr>
              <p:spPr bwMode="auto">
                <a:xfrm>
                  <a:off x="2286" y="1880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6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0" name="Freeform 433"/>
                <p:cNvSpPr>
                  <a:spLocks/>
                </p:cNvSpPr>
                <p:nvPr/>
              </p:nvSpPr>
              <p:spPr bwMode="auto">
                <a:xfrm>
                  <a:off x="2280" y="1880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1" name="Freeform 434"/>
                <p:cNvSpPr>
                  <a:spLocks/>
                </p:cNvSpPr>
                <p:nvPr/>
              </p:nvSpPr>
              <p:spPr bwMode="auto">
                <a:xfrm>
                  <a:off x="2268" y="1874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2" name="Freeform 435"/>
                <p:cNvSpPr>
                  <a:spLocks/>
                </p:cNvSpPr>
                <p:nvPr/>
              </p:nvSpPr>
              <p:spPr bwMode="auto">
                <a:xfrm>
                  <a:off x="2262" y="1868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12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3" name="Freeform 436"/>
                <p:cNvSpPr>
                  <a:spLocks/>
                </p:cNvSpPr>
                <p:nvPr/>
              </p:nvSpPr>
              <p:spPr bwMode="auto">
                <a:xfrm>
                  <a:off x="2262" y="1856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0 w 12"/>
                    <a:gd name="T5" fmla="*/ 12 h 12"/>
                    <a:gd name="T6" fmla="*/ 12 w 12"/>
                    <a:gd name="T7" fmla="*/ 12 h 12"/>
                    <a:gd name="T8" fmla="*/ 12 w 12"/>
                    <a:gd name="T9" fmla="*/ 6 h 12"/>
                    <a:gd name="T10" fmla="*/ 6 w 12"/>
                    <a:gd name="T11" fmla="*/ 6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4" name="Freeform 437"/>
                <p:cNvSpPr>
                  <a:spLocks/>
                </p:cNvSpPr>
                <p:nvPr/>
              </p:nvSpPr>
              <p:spPr bwMode="auto">
                <a:xfrm>
                  <a:off x="2262" y="185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5" name="Freeform 438"/>
                <p:cNvSpPr>
                  <a:spLocks/>
                </p:cNvSpPr>
                <p:nvPr/>
              </p:nvSpPr>
              <p:spPr bwMode="auto">
                <a:xfrm>
                  <a:off x="2268" y="185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6" name="Freeform 439"/>
                <p:cNvSpPr>
                  <a:spLocks/>
                </p:cNvSpPr>
                <p:nvPr/>
              </p:nvSpPr>
              <p:spPr bwMode="auto">
                <a:xfrm>
                  <a:off x="2268" y="185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7" name="Freeform 440"/>
                <p:cNvSpPr>
                  <a:spLocks/>
                </p:cNvSpPr>
                <p:nvPr/>
              </p:nvSpPr>
              <p:spPr bwMode="auto">
                <a:xfrm>
                  <a:off x="2268" y="1850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0 w 6"/>
                    <a:gd name="T3" fmla="*/ 6 w 6"/>
                    <a:gd name="T4" fmla="*/ 6 w 6"/>
                    <a:gd name="T5" fmla="*/ 6 w 6"/>
                    <a:gd name="T6" fmla="*/ 6 w 6"/>
                    <a:gd name="T7" fmla="*/ 6 w 6"/>
                    <a:gd name="T8" fmla="*/ 6 w 6"/>
                    <a:gd name="T9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8" name="Freeform 441"/>
                <p:cNvSpPr>
                  <a:spLocks/>
                </p:cNvSpPr>
                <p:nvPr/>
              </p:nvSpPr>
              <p:spPr bwMode="auto">
                <a:xfrm>
                  <a:off x="2268" y="1838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79" name="Freeform 442"/>
                <p:cNvSpPr>
                  <a:spLocks/>
                </p:cNvSpPr>
                <p:nvPr/>
              </p:nvSpPr>
              <p:spPr bwMode="auto">
                <a:xfrm>
                  <a:off x="2268" y="183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0" name="Freeform 443"/>
                <p:cNvSpPr>
                  <a:spLocks/>
                </p:cNvSpPr>
                <p:nvPr/>
              </p:nvSpPr>
              <p:spPr bwMode="auto">
                <a:xfrm>
                  <a:off x="2268" y="1820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6 h 12"/>
                    <a:gd name="T16" fmla="*/ 0 w 6"/>
                    <a:gd name="T17" fmla="*/ 6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1" name="Freeform 444"/>
                <p:cNvSpPr>
                  <a:spLocks/>
                </p:cNvSpPr>
                <p:nvPr/>
              </p:nvSpPr>
              <p:spPr bwMode="auto">
                <a:xfrm>
                  <a:off x="2268" y="182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2" name="Freeform 445"/>
                <p:cNvSpPr>
                  <a:spLocks/>
                </p:cNvSpPr>
                <p:nvPr/>
              </p:nvSpPr>
              <p:spPr bwMode="auto">
                <a:xfrm>
                  <a:off x="2268" y="1814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0 h 6"/>
                    <a:gd name="T10" fmla="*/ 6 w 12"/>
                    <a:gd name="T11" fmla="*/ 6 h 6"/>
                    <a:gd name="T12" fmla="*/ 6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3" name="Freeform 446"/>
                <p:cNvSpPr>
                  <a:spLocks/>
                </p:cNvSpPr>
                <p:nvPr/>
              </p:nvSpPr>
              <p:spPr bwMode="auto">
                <a:xfrm>
                  <a:off x="2274" y="1814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4" name="Freeform 447"/>
                <p:cNvSpPr>
                  <a:spLocks/>
                </p:cNvSpPr>
                <p:nvPr/>
              </p:nvSpPr>
              <p:spPr bwMode="auto">
                <a:xfrm>
                  <a:off x="2286" y="1814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5" name="Freeform 448"/>
                <p:cNvSpPr>
                  <a:spLocks/>
                </p:cNvSpPr>
                <p:nvPr/>
              </p:nvSpPr>
              <p:spPr bwMode="auto">
                <a:xfrm>
                  <a:off x="2292" y="1814"/>
                  <a:ext cx="24" cy="12"/>
                </a:xfrm>
                <a:custGeom>
                  <a:avLst/>
                  <a:gdLst>
                    <a:gd name="T0" fmla="*/ 18 w 24"/>
                    <a:gd name="T1" fmla="*/ 6 h 12"/>
                    <a:gd name="T2" fmla="*/ 24 w 24"/>
                    <a:gd name="T3" fmla="*/ 6 h 12"/>
                    <a:gd name="T4" fmla="*/ 6 w 24"/>
                    <a:gd name="T5" fmla="*/ 0 h 12"/>
                    <a:gd name="T6" fmla="*/ 0 w 24"/>
                    <a:gd name="T7" fmla="*/ 6 h 12"/>
                    <a:gd name="T8" fmla="*/ 18 w 24"/>
                    <a:gd name="T9" fmla="*/ 12 h 12"/>
                    <a:gd name="T10" fmla="*/ 18 w 24"/>
                    <a:gd name="T11" fmla="*/ 12 h 12"/>
                    <a:gd name="T12" fmla="*/ 18 w 24"/>
                    <a:gd name="T13" fmla="*/ 12 h 12"/>
                    <a:gd name="T14" fmla="*/ 18 w 24"/>
                    <a:gd name="T15" fmla="*/ 12 h 12"/>
                    <a:gd name="T16" fmla="*/ 18 w 24"/>
                    <a:gd name="T17" fmla="*/ 12 h 12"/>
                    <a:gd name="T18" fmla="*/ 18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6"/>
                      </a:moveTo>
                      <a:lnTo>
                        <a:pt x="24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6" name="Freeform 449"/>
                <p:cNvSpPr>
                  <a:spLocks/>
                </p:cNvSpPr>
                <p:nvPr/>
              </p:nvSpPr>
              <p:spPr bwMode="auto">
                <a:xfrm>
                  <a:off x="2310" y="1820"/>
                  <a:ext cx="1" cy="6"/>
                </a:xfrm>
                <a:custGeom>
                  <a:avLst/>
                  <a:gdLst>
                    <a:gd name="T0" fmla="*/ 0 h 6"/>
                    <a:gd name="T1" fmla="*/ 6 h 6"/>
                    <a:gd name="T2" fmla="*/ 6 h 6"/>
                    <a:gd name="T3" fmla="*/ 6 h 6"/>
                    <a:gd name="T4" fmla="*/ 6 h 6"/>
                    <a:gd name="T5" fmla="*/ 6 h 6"/>
                    <a:gd name="T6" fmla="*/ 6 h 6"/>
                    <a:gd name="T7" fmla="*/ 6 h 6"/>
                    <a:gd name="T8" fmla="*/ 6 h 6"/>
                    <a:gd name="T9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7" name="Freeform 450"/>
                <p:cNvSpPr>
                  <a:spLocks/>
                </p:cNvSpPr>
                <p:nvPr/>
              </p:nvSpPr>
              <p:spPr bwMode="auto">
                <a:xfrm>
                  <a:off x="2310" y="1820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8 w 18"/>
                    <a:gd name="T11" fmla="*/ 6 h 6"/>
                    <a:gd name="T12" fmla="*/ 18 w 18"/>
                    <a:gd name="T13" fmla="*/ 6 h 6"/>
                    <a:gd name="T14" fmla="*/ 18 w 18"/>
                    <a:gd name="T15" fmla="*/ 6 h 6"/>
                    <a:gd name="T16" fmla="*/ 18 w 18"/>
                    <a:gd name="T17" fmla="*/ 6 h 6"/>
                    <a:gd name="T18" fmla="*/ 12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8" name="Freeform 451"/>
                <p:cNvSpPr>
                  <a:spLocks/>
                </p:cNvSpPr>
                <p:nvPr/>
              </p:nvSpPr>
              <p:spPr bwMode="auto">
                <a:xfrm>
                  <a:off x="2322" y="1820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89" name="Freeform 452"/>
                <p:cNvSpPr>
                  <a:spLocks/>
                </p:cNvSpPr>
                <p:nvPr/>
              </p:nvSpPr>
              <p:spPr bwMode="auto">
                <a:xfrm>
                  <a:off x="2328" y="1820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0 w 12"/>
                    <a:gd name="T5" fmla="*/ 0 h 6"/>
                    <a:gd name="T6" fmla="*/ 6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0" name="Freeform 453"/>
                <p:cNvSpPr>
                  <a:spLocks/>
                </p:cNvSpPr>
                <p:nvPr/>
              </p:nvSpPr>
              <p:spPr bwMode="auto">
                <a:xfrm>
                  <a:off x="2328" y="1814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0 w 12"/>
                    <a:gd name="T3" fmla="*/ 0 h 6"/>
                    <a:gd name="T4" fmla="*/ 0 w 12"/>
                    <a:gd name="T5" fmla="*/ 6 h 6"/>
                    <a:gd name="T6" fmla="*/ 12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1" name="Freeform 454"/>
                <p:cNvSpPr>
                  <a:spLocks/>
                </p:cNvSpPr>
                <p:nvPr/>
              </p:nvSpPr>
              <p:spPr bwMode="auto">
                <a:xfrm>
                  <a:off x="2334" y="180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2" name="Freeform 455"/>
                <p:cNvSpPr>
                  <a:spLocks/>
                </p:cNvSpPr>
                <p:nvPr/>
              </p:nvSpPr>
              <p:spPr bwMode="auto">
                <a:xfrm>
                  <a:off x="2334" y="1802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2 w 24"/>
                    <a:gd name="T9" fmla="*/ 6 h 12"/>
                    <a:gd name="T10" fmla="*/ 12 w 24"/>
                    <a:gd name="T11" fmla="*/ 0 h 12"/>
                    <a:gd name="T12" fmla="*/ 12 w 24"/>
                    <a:gd name="T13" fmla="*/ 6 h 12"/>
                    <a:gd name="T14" fmla="*/ 24 w 24"/>
                    <a:gd name="T15" fmla="*/ 6 h 12"/>
                    <a:gd name="T16" fmla="*/ 12 w 24"/>
                    <a:gd name="T17" fmla="*/ 0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24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3" name="Freeform 456"/>
                <p:cNvSpPr>
                  <a:spLocks/>
                </p:cNvSpPr>
                <p:nvPr/>
              </p:nvSpPr>
              <p:spPr bwMode="auto">
                <a:xfrm>
                  <a:off x="2346" y="1802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0 w 12"/>
                    <a:gd name="T5" fmla="*/ 6 h 6"/>
                    <a:gd name="T6" fmla="*/ 0 w 12"/>
                    <a:gd name="T7" fmla="*/ 6 h 6"/>
                    <a:gd name="T8" fmla="*/ 0 w 12"/>
                    <a:gd name="T9" fmla="*/ 6 h 6"/>
                    <a:gd name="T10" fmla="*/ 0 w 12"/>
                    <a:gd name="T11" fmla="*/ 0 h 6"/>
                    <a:gd name="T12" fmla="*/ 0 w 12"/>
                    <a:gd name="T13" fmla="*/ 6 h 6"/>
                    <a:gd name="T14" fmla="*/ 12 w 12"/>
                    <a:gd name="T15" fmla="*/ 6 h 6"/>
                    <a:gd name="T16" fmla="*/ 0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4" name="Freeform 457"/>
                <p:cNvSpPr>
                  <a:spLocks/>
                </p:cNvSpPr>
                <p:nvPr/>
              </p:nvSpPr>
              <p:spPr bwMode="auto">
                <a:xfrm>
                  <a:off x="2328" y="1796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8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5" name="Freeform 458"/>
                <p:cNvSpPr>
                  <a:spLocks/>
                </p:cNvSpPr>
                <p:nvPr/>
              </p:nvSpPr>
              <p:spPr bwMode="auto">
                <a:xfrm>
                  <a:off x="2322" y="1784"/>
                  <a:ext cx="12" cy="18"/>
                </a:xfrm>
                <a:custGeom>
                  <a:avLst/>
                  <a:gdLst>
                    <a:gd name="T0" fmla="*/ 0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0 h 18"/>
                    <a:gd name="T10" fmla="*/ 6 w 12"/>
                    <a:gd name="T11" fmla="*/ 6 h 18"/>
                    <a:gd name="T12" fmla="*/ 0 w 12"/>
                    <a:gd name="T13" fmla="*/ 6 h 18"/>
                    <a:gd name="T14" fmla="*/ 0 w 12"/>
                    <a:gd name="T15" fmla="*/ 6 h 18"/>
                    <a:gd name="T16" fmla="*/ 0 w 12"/>
                    <a:gd name="T1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6" name="Freeform 459"/>
                <p:cNvSpPr>
                  <a:spLocks/>
                </p:cNvSpPr>
                <p:nvPr/>
              </p:nvSpPr>
              <p:spPr bwMode="auto">
                <a:xfrm>
                  <a:off x="2322" y="1772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7" name="Freeform 460"/>
                <p:cNvSpPr>
                  <a:spLocks/>
                </p:cNvSpPr>
                <p:nvPr/>
              </p:nvSpPr>
              <p:spPr bwMode="auto">
                <a:xfrm>
                  <a:off x="2268" y="1778"/>
                  <a:ext cx="156" cy="187"/>
                </a:xfrm>
                <a:custGeom>
                  <a:avLst/>
                  <a:gdLst>
                    <a:gd name="T0" fmla="*/ 12 w 156"/>
                    <a:gd name="T1" fmla="*/ 138 h 187"/>
                    <a:gd name="T2" fmla="*/ 42 w 156"/>
                    <a:gd name="T3" fmla="*/ 145 h 187"/>
                    <a:gd name="T4" fmla="*/ 48 w 156"/>
                    <a:gd name="T5" fmla="*/ 163 h 187"/>
                    <a:gd name="T6" fmla="*/ 66 w 156"/>
                    <a:gd name="T7" fmla="*/ 157 h 187"/>
                    <a:gd name="T8" fmla="*/ 72 w 156"/>
                    <a:gd name="T9" fmla="*/ 181 h 187"/>
                    <a:gd name="T10" fmla="*/ 96 w 156"/>
                    <a:gd name="T11" fmla="*/ 181 h 187"/>
                    <a:gd name="T12" fmla="*/ 120 w 156"/>
                    <a:gd name="T13" fmla="*/ 181 h 187"/>
                    <a:gd name="T14" fmla="*/ 150 w 156"/>
                    <a:gd name="T15" fmla="*/ 157 h 187"/>
                    <a:gd name="T16" fmla="*/ 138 w 156"/>
                    <a:gd name="T17" fmla="*/ 132 h 187"/>
                    <a:gd name="T18" fmla="*/ 150 w 156"/>
                    <a:gd name="T19" fmla="*/ 126 h 187"/>
                    <a:gd name="T20" fmla="*/ 156 w 156"/>
                    <a:gd name="T21" fmla="*/ 114 h 187"/>
                    <a:gd name="T22" fmla="*/ 150 w 156"/>
                    <a:gd name="T23" fmla="*/ 96 h 187"/>
                    <a:gd name="T24" fmla="*/ 138 w 156"/>
                    <a:gd name="T25" fmla="*/ 90 h 187"/>
                    <a:gd name="T26" fmla="*/ 120 w 156"/>
                    <a:gd name="T27" fmla="*/ 84 h 187"/>
                    <a:gd name="T28" fmla="*/ 108 w 156"/>
                    <a:gd name="T29" fmla="*/ 84 h 187"/>
                    <a:gd name="T30" fmla="*/ 120 w 156"/>
                    <a:gd name="T31" fmla="*/ 72 h 187"/>
                    <a:gd name="T32" fmla="*/ 120 w 156"/>
                    <a:gd name="T33" fmla="*/ 54 h 187"/>
                    <a:gd name="T34" fmla="*/ 108 w 156"/>
                    <a:gd name="T35" fmla="*/ 42 h 187"/>
                    <a:gd name="T36" fmla="*/ 90 w 156"/>
                    <a:gd name="T37" fmla="*/ 36 h 187"/>
                    <a:gd name="T38" fmla="*/ 66 w 156"/>
                    <a:gd name="T39" fmla="*/ 36 h 187"/>
                    <a:gd name="T40" fmla="*/ 60 w 156"/>
                    <a:gd name="T41" fmla="*/ 42 h 187"/>
                    <a:gd name="T42" fmla="*/ 60 w 156"/>
                    <a:gd name="T43" fmla="*/ 24 h 187"/>
                    <a:gd name="T44" fmla="*/ 60 w 156"/>
                    <a:gd name="T45" fmla="*/ 12 h 187"/>
                    <a:gd name="T46" fmla="*/ 48 w 156"/>
                    <a:gd name="T47" fmla="*/ 0 h 187"/>
                    <a:gd name="T48" fmla="*/ 30 w 156"/>
                    <a:gd name="T49" fmla="*/ 0 h 187"/>
                    <a:gd name="T50" fmla="*/ 18 w 156"/>
                    <a:gd name="T51" fmla="*/ 6 h 187"/>
                    <a:gd name="T52" fmla="*/ 18 w 156"/>
                    <a:gd name="T53" fmla="*/ 12 h 187"/>
                    <a:gd name="T54" fmla="*/ 12 w 156"/>
                    <a:gd name="T55" fmla="*/ 24 h 187"/>
                    <a:gd name="T56" fmla="*/ 0 w 156"/>
                    <a:gd name="T57" fmla="*/ 42 h 187"/>
                    <a:gd name="T58" fmla="*/ 6 w 156"/>
                    <a:gd name="T59" fmla="*/ 60 h 187"/>
                    <a:gd name="T60" fmla="*/ 30 w 156"/>
                    <a:gd name="T61" fmla="*/ 66 h 187"/>
                    <a:gd name="T62" fmla="*/ 42 w 156"/>
                    <a:gd name="T63" fmla="*/ 90 h 187"/>
                    <a:gd name="T64" fmla="*/ 48 w 156"/>
                    <a:gd name="T65" fmla="*/ 102 h 187"/>
                    <a:gd name="T66" fmla="*/ 18 w 156"/>
                    <a:gd name="T67" fmla="*/ 102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6" h="187">
                      <a:moveTo>
                        <a:pt x="12" y="120"/>
                      </a:moveTo>
                      <a:lnTo>
                        <a:pt x="12" y="138"/>
                      </a:lnTo>
                      <a:lnTo>
                        <a:pt x="24" y="151"/>
                      </a:lnTo>
                      <a:lnTo>
                        <a:pt x="42" y="145"/>
                      </a:lnTo>
                      <a:lnTo>
                        <a:pt x="42" y="145"/>
                      </a:lnTo>
                      <a:lnTo>
                        <a:pt x="48" y="163"/>
                      </a:lnTo>
                      <a:lnTo>
                        <a:pt x="54" y="169"/>
                      </a:lnTo>
                      <a:lnTo>
                        <a:pt x="66" y="157"/>
                      </a:lnTo>
                      <a:lnTo>
                        <a:pt x="66" y="157"/>
                      </a:lnTo>
                      <a:lnTo>
                        <a:pt x="72" y="181"/>
                      </a:lnTo>
                      <a:lnTo>
                        <a:pt x="78" y="187"/>
                      </a:lnTo>
                      <a:lnTo>
                        <a:pt x="96" y="181"/>
                      </a:lnTo>
                      <a:lnTo>
                        <a:pt x="96" y="181"/>
                      </a:lnTo>
                      <a:lnTo>
                        <a:pt x="120" y="181"/>
                      </a:lnTo>
                      <a:lnTo>
                        <a:pt x="138" y="169"/>
                      </a:lnTo>
                      <a:lnTo>
                        <a:pt x="150" y="157"/>
                      </a:lnTo>
                      <a:lnTo>
                        <a:pt x="138" y="132"/>
                      </a:lnTo>
                      <a:lnTo>
                        <a:pt x="138" y="132"/>
                      </a:lnTo>
                      <a:lnTo>
                        <a:pt x="150" y="132"/>
                      </a:lnTo>
                      <a:lnTo>
                        <a:pt x="150" y="126"/>
                      </a:lnTo>
                      <a:lnTo>
                        <a:pt x="156" y="120"/>
                      </a:lnTo>
                      <a:lnTo>
                        <a:pt x="156" y="114"/>
                      </a:lnTo>
                      <a:lnTo>
                        <a:pt x="150" y="102"/>
                      </a:lnTo>
                      <a:lnTo>
                        <a:pt x="150" y="96"/>
                      </a:lnTo>
                      <a:lnTo>
                        <a:pt x="144" y="90"/>
                      </a:lnTo>
                      <a:lnTo>
                        <a:pt x="138" y="90"/>
                      </a:lnTo>
                      <a:lnTo>
                        <a:pt x="126" y="84"/>
                      </a:lnTo>
                      <a:lnTo>
                        <a:pt x="120" y="84"/>
                      </a:lnTo>
                      <a:lnTo>
                        <a:pt x="108" y="84"/>
                      </a:lnTo>
                      <a:lnTo>
                        <a:pt x="108" y="84"/>
                      </a:lnTo>
                      <a:lnTo>
                        <a:pt x="120" y="78"/>
                      </a:lnTo>
                      <a:lnTo>
                        <a:pt x="120" y="72"/>
                      </a:lnTo>
                      <a:lnTo>
                        <a:pt x="126" y="60"/>
                      </a:lnTo>
                      <a:lnTo>
                        <a:pt x="120" y="54"/>
                      </a:lnTo>
                      <a:lnTo>
                        <a:pt x="120" y="48"/>
                      </a:lnTo>
                      <a:lnTo>
                        <a:pt x="108" y="42"/>
                      </a:lnTo>
                      <a:lnTo>
                        <a:pt x="102" y="42"/>
                      </a:lnTo>
                      <a:lnTo>
                        <a:pt x="90" y="36"/>
                      </a:lnTo>
                      <a:lnTo>
                        <a:pt x="78" y="36"/>
                      </a:lnTo>
                      <a:lnTo>
                        <a:pt x="66" y="36"/>
                      </a:lnTo>
                      <a:lnTo>
                        <a:pt x="60" y="42"/>
                      </a:lnTo>
                      <a:lnTo>
                        <a:pt x="60" y="42"/>
                      </a:lnTo>
                      <a:lnTo>
                        <a:pt x="60" y="36"/>
                      </a:lnTo>
                      <a:lnTo>
                        <a:pt x="60" y="24"/>
                      </a:lnTo>
                      <a:lnTo>
                        <a:pt x="60" y="18"/>
                      </a:lnTo>
                      <a:lnTo>
                        <a:pt x="60" y="12"/>
                      </a:lnTo>
                      <a:lnTo>
                        <a:pt x="54" y="6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12" y="24"/>
                      </a:lnTo>
                      <a:lnTo>
                        <a:pt x="6" y="36"/>
                      </a:lnTo>
                      <a:lnTo>
                        <a:pt x="0" y="42"/>
                      </a:lnTo>
                      <a:lnTo>
                        <a:pt x="0" y="54"/>
                      </a:lnTo>
                      <a:lnTo>
                        <a:pt x="6" y="60"/>
                      </a:lnTo>
                      <a:lnTo>
                        <a:pt x="30" y="66"/>
                      </a:lnTo>
                      <a:lnTo>
                        <a:pt x="30" y="66"/>
                      </a:lnTo>
                      <a:lnTo>
                        <a:pt x="48" y="84"/>
                      </a:lnTo>
                      <a:lnTo>
                        <a:pt x="42" y="90"/>
                      </a:lnTo>
                      <a:lnTo>
                        <a:pt x="48" y="102"/>
                      </a:lnTo>
                      <a:lnTo>
                        <a:pt x="48" y="102"/>
                      </a:lnTo>
                      <a:lnTo>
                        <a:pt x="30" y="102"/>
                      </a:lnTo>
                      <a:lnTo>
                        <a:pt x="18" y="102"/>
                      </a:lnTo>
                      <a:lnTo>
                        <a:pt x="12" y="12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8" name="Freeform 461"/>
                <p:cNvSpPr>
                  <a:spLocks/>
                </p:cNvSpPr>
                <p:nvPr/>
              </p:nvSpPr>
              <p:spPr bwMode="auto">
                <a:xfrm>
                  <a:off x="2280" y="1898"/>
                  <a:ext cx="6" cy="25"/>
                </a:xfrm>
                <a:custGeom>
                  <a:avLst/>
                  <a:gdLst>
                    <a:gd name="T0" fmla="*/ 6 w 6"/>
                    <a:gd name="T1" fmla="*/ 18 h 25"/>
                    <a:gd name="T2" fmla="*/ 6 w 6"/>
                    <a:gd name="T3" fmla="*/ 18 h 25"/>
                    <a:gd name="T4" fmla="*/ 6 w 6"/>
                    <a:gd name="T5" fmla="*/ 0 h 25"/>
                    <a:gd name="T6" fmla="*/ 0 w 6"/>
                    <a:gd name="T7" fmla="*/ 0 h 25"/>
                    <a:gd name="T8" fmla="*/ 0 w 6"/>
                    <a:gd name="T9" fmla="*/ 18 h 25"/>
                    <a:gd name="T10" fmla="*/ 0 w 6"/>
                    <a:gd name="T11" fmla="*/ 25 h 25"/>
                    <a:gd name="T12" fmla="*/ 0 w 6"/>
                    <a:gd name="T13" fmla="*/ 18 h 25"/>
                    <a:gd name="T14" fmla="*/ 0 w 6"/>
                    <a:gd name="T15" fmla="*/ 18 h 25"/>
                    <a:gd name="T16" fmla="*/ 0 w 6"/>
                    <a:gd name="T17" fmla="*/ 25 h 25"/>
                    <a:gd name="T18" fmla="*/ 6 w 6"/>
                    <a:gd name="T19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5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99" name="Freeform 462"/>
                <p:cNvSpPr>
                  <a:spLocks/>
                </p:cNvSpPr>
                <p:nvPr/>
              </p:nvSpPr>
              <p:spPr bwMode="auto">
                <a:xfrm>
                  <a:off x="2280" y="1916"/>
                  <a:ext cx="18" cy="13"/>
                </a:xfrm>
                <a:custGeom>
                  <a:avLst/>
                  <a:gdLst>
                    <a:gd name="T0" fmla="*/ 12 w 18"/>
                    <a:gd name="T1" fmla="*/ 7 h 13"/>
                    <a:gd name="T2" fmla="*/ 18 w 18"/>
                    <a:gd name="T3" fmla="*/ 7 h 13"/>
                    <a:gd name="T4" fmla="*/ 6 w 18"/>
                    <a:gd name="T5" fmla="*/ 0 h 13"/>
                    <a:gd name="T6" fmla="*/ 0 w 18"/>
                    <a:gd name="T7" fmla="*/ 7 h 13"/>
                    <a:gd name="T8" fmla="*/ 12 w 18"/>
                    <a:gd name="T9" fmla="*/ 13 h 13"/>
                    <a:gd name="T10" fmla="*/ 12 w 18"/>
                    <a:gd name="T11" fmla="*/ 13 h 13"/>
                    <a:gd name="T12" fmla="*/ 12 w 18"/>
                    <a:gd name="T13" fmla="*/ 13 h 13"/>
                    <a:gd name="T14" fmla="*/ 12 w 18"/>
                    <a:gd name="T15" fmla="*/ 13 h 13"/>
                    <a:gd name="T16" fmla="*/ 12 w 18"/>
                    <a:gd name="T17" fmla="*/ 13 h 13"/>
                    <a:gd name="T18" fmla="*/ 12 w 18"/>
                    <a:gd name="T1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3">
                      <a:moveTo>
                        <a:pt x="12" y="7"/>
                      </a:moveTo>
                      <a:lnTo>
                        <a:pt x="18" y="7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0" name="Freeform 463"/>
                <p:cNvSpPr>
                  <a:spLocks/>
                </p:cNvSpPr>
                <p:nvPr/>
              </p:nvSpPr>
              <p:spPr bwMode="auto">
                <a:xfrm>
                  <a:off x="2292" y="1923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2 w 18"/>
                    <a:gd name="T11" fmla="*/ 0 h 6"/>
                    <a:gd name="T12" fmla="*/ 18 w 18"/>
                    <a:gd name="T13" fmla="*/ 0 h 6"/>
                    <a:gd name="T14" fmla="*/ 18 w 18"/>
                    <a:gd name="T15" fmla="*/ 0 h 6"/>
                    <a:gd name="T16" fmla="*/ 18 w 18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1" name="Freeform 464"/>
                <p:cNvSpPr>
                  <a:spLocks/>
                </p:cNvSpPr>
                <p:nvPr/>
              </p:nvSpPr>
              <p:spPr bwMode="auto">
                <a:xfrm>
                  <a:off x="2304" y="1923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6 w 6"/>
                    <a:gd name="T4" fmla="*/ 6 w 6"/>
                    <a:gd name="T5" fmla="*/ 0 w 6"/>
                    <a:gd name="T6" fmla="*/ 6 w 6"/>
                    <a:gd name="T7" fmla="*/ 6 w 6"/>
                    <a:gd name="T8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2" name="Freeform 465"/>
                <p:cNvSpPr>
                  <a:spLocks/>
                </p:cNvSpPr>
                <p:nvPr/>
              </p:nvSpPr>
              <p:spPr bwMode="auto">
                <a:xfrm>
                  <a:off x="2304" y="1923"/>
                  <a:ext cx="12" cy="24"/>
                </a:xfrm>
                <a:custGeom>
                  <a:avLst/>
                  <a:gdLst>
                    <a:gd name="T0" fmla="*/ 12 w 12"/>
                    <a:gd name="T1" fmla="*/ 18 h 24"/>
                    <a:gd name="T2" fmla="*/ 12 w 12"/>
                    <a:gd name="T3" fmla="*/ 18 h 24"/>
                    <a:gd name="T4" fmla="*/ 6 w 12"/>
                    <a:gd name="T5" fmla="*/ 0 h 24"/>
                    <a:gd name="T6" fmla="*/ 0 w 12"/>
                    <a:gd name="T7" fmla="*/ 0 h 24"/>
                    <a:gd name="T8" fmla="*/ 6 w 12"/>
                    <a:gd name="T9" fmla="*/ 18 h 24"/>
                    <a:gd name="T10" fmla="*/ 6 w 12"/>
                    <a:gd name="T11" fmla="*/ 24 h 24"/>
                    <a:gd name="T12" fmla="*/ 6 w 12"/>
                    <a:gd name="T13" fmla="*/ 18 h 24"/>
                    <a:gd name="T14" fmla="*/ 6 w 12"/>
                    <a:gd name="T15" fmla="*/ 18 h 24"/>
                    <a:gd name="T16" fmla="*/ 6 w 12"/>
                    <a:gd name="T17" fmla="*/ 24 h 24"/>
                    <a:gd name="T18" fmla="*/ 12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3" name="Freeform 466"/>
                <p:cNvSpPr>
                  <a:spLocks/>
                </p:cNvSpPr>
                <p:nvPr/>
              </p:nvSpPr>
              <p:spPr bwMode="auto">
                <a:xfrm>
                  <a:off x="2310" y="1941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12 w 18"/>
                    <a:gd name="T3" fmla="*/ 0 h 6"/>
                    <a:gd name="T4" fmla="*/ 6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8 w 18"/>
                    <a:gd name="T11" fmla="*/ 6 h 6"/>
                    <a:gd name="T12" fmla="*/ 12 w 18"/>
                    <a:gd name="T13" fmla="*/ 6 h 6"/>
                    <a:gd name="T14" fmla="*/ 12 w 18"/>
                    <a:gd name="T15" fmla="*/ 6 h 6"/>
                    <a:gd name="T16" fmla="*/ 18 w 18"/>
                    <a:gd name="T17" fmla="*/ 6 h 6"/>
                    <a:gd name="T18" fmla="*/ 12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4" name="Freeform 467"/>
                <p:cNvSpPr>
                  <a:spLocks/>
                </p:cNvSpPr>
                <p:nvPr/>
              </p:nvSpPr>
              <p:spPr bwMode="auto">
                <a:xfrm>
                  <a:off x="2322" y="1929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2 w 18"/>
                    <a:gd name="T11" fmla="*/ 6 h 18"/>
                    <a:gd name="T12" fmla="*/ 18 w 18"/>
                    <a:gd name="T13" fmla="*/ 6 h 18"/>
                    <a:gd name="T14" fmla="*/ 18 w 18"/>
                    <a:gd name="T15" fmla="*/ 0 h 18"/>
                    <a:gd name="T16" fmla="*/ 12 w 18"/>
                    <a:gd name="T17" fmla="*/ 0 h 18"/>
                    <a:gd name="T18" fmla="*/ 18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5" name="Freeform 468"/>
                <p:cNvSpPr>
                  <a:spLocks/>
                </p:cNvSpPr>
                <p:nvPr/>
              </p:nvSpPr>
              <p:spPr bwMode="auto">
                <a:xfrm>
                  <a:off x="2334" y="192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6" name="Freeform 469"/>
                <p:cNvSpPr>
                  <a:spLocks/>
                </p:cNvSpPr>
                <p:nvPr/>
              </p:nvSpPr>
              <p:spPr bwMode="auto">
                <a:xfrm>
                  <a:off x="2334" y="1935"/>
                  <a:ext cx="12" cy="24"/>
                </a:xfrm>
                <a:custGeom>
                  <a:avLst/>
                  <a:gdLst>
                    <a:gd name="T0" fmla="*/ 6 w 12"/>
                    <a:gd name="T1" fmla="*/ 18 h 24"/>
                    <a:gd name="T2" fmla="*/ 12 w 12"/>
                    <a:gd name="T3" fmla="*/ 24 h 24"/>
                    <a:gd name="T4" fmla="*/ 6 w 12"/>
                    <a:gd name="T5" fmla="*/ 0 h 24"/>
                    <a:gd name="T6" fmla="*/ 0 w 12"/>
                    <a:gd name="T7" fmla="*/ 0 h 24"/>
                    <a:gd name="T8" fmla="*/ 0 w 12"/>
                    <a:gd name="T9" fmla="*/ 24 h 24"/>
                    <a:gd name="T10" fmla="*/ 6 w 12"/>
                    <a:gd name="T11" fmla="*/ 24 h 24"/>
                    <a:gd name="T12" fmla="*/ 0 w 12"/>
                    <a:gd name="T13" fmla="*/ 24 h 24"/>
                    <a:gd name="T14" fmla="*/ 0 w 12"/>
                    <a:gd name="T15" fmla="*/ 24 h 24"/>
                    <a:gd name="T16" fmla="*/ 6 w 12"/>
                    <a:gd name="T17" fmla="*/ 24 h 24"/>
                    <a:gd name="T18" fmla="*/ 6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18"/>
                      </a:moveTo>
                      <a:lnTo>
                        <a:pt x="12" y="2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7" name="Freeform 470"/>
                <p:cNvSpPr>
                  <a:spLocks/>
                </p:cNvSpPr>
                <p:nvPr/>
              </p:nvSpPr>
              <p:spPr bwMode="auto">
                <a:xfrm>
                  <a:off x="2340" y="1953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0 w 6"/>
                    <a:gd name="T5" fmla="*/ 0 h 12"/>
                    <a:gd name="T6" fmla="*/ 0 w 6"/>
                    <a:gd name="T7" fmla="*/ 6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8" name="Freeform 471"/>
                <p:cNvSpPr>
                  <a:spLocks/>
                </p:cNvSpPr>
                <p:nvPr/>
              </p:nvSpPr>
              <p:spPr bwMode="auto">
                <a:xfrm>
                  <a:off x="2346" y="1953"/>
                  <a:ext cx="18" cy="12"/>
                </a:xfrm>
                <a:custGeom>
                  <a:avLst/>
                  <a:gdLst>
                    <a:gd name="T0" fmla="*/ 18 w 18"/>
                    <a:gd name="T1" fmla="*/ 0 h 12"/>
                    <a:gd name="T2" fmla="*/ 18 w 18"/>
                    <a:gd name="T3" fmla="*/ 0 h 12"/>
                    <a:gd name="T4" fmla="*/ 0 w 18"/>
                    <a:gd name="T5" fmla="*/ 6 h 12"/>
                    <a:gd name="T6" fmla="*/ 0 w 18"/>
                    <a:gd name="T7" fmla="*/ 12 h 12"/>
                    <a:gd name="T8" fmla="*/ 18 w 18"/>
                    <a:gd name="T9" fmla="*/ 12 h 12"/>
                    <a:gd name="T10" fmla="*/ 18 w 18"/>
                    <a:gd name="T11" fmla="*/ 12 h 12"/>
                    <a:gd name="T12" fmla="*/ 18 w 18"/>
                    <a:gd name="T13" fmla="*/ 0 h 12"/>
                    <a:gd name="T14" fmla="*/ 18 w 18"/>
                    <a:gd name="T15" fmla="*/ 0 h 12"/>
                    <a:gd name="T16" fmla="*/ 18 w 18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09" name="Freeform 472"/>
                <p:cNvSpPr>
                  <a:spLocks/>
                </p:cNvSpPr>
                <p:nvPr/>
              </p:nvSpPr>
              <p:spPr bwMode="auto">
                <a:xfrm>
                  <a:off x="2364" y="1953"/>
                  <a:ext cx="1" cy="12"/>
                </a:xfrm>
                <a:custGeom>
                  <a:avLst/>
                  <a:gdLst>
                    <a:gd name="T0" fmla="*/ 0 h 12"/>
                    <a:gd name="T1" fmla="*/ 6 h 12"/>
                    <a:gd name="T2" fmla="*/ 6 h 12"/>
                    <a:gd name="T3" fmla="*/ 6 h 12"/>
                    <a:gd name="T4" fmla="*/ 6 h 12"/>
                    <a:gd name="T5" fmla="*/ 12 h 12"/>
                    <a:gd name="T6" fmla="*/ 0 h 12"/>
                    <a:gd name="T7" fmla="*/ 0 h 12"/>
                    <a:gd name="T8" fmla="*/ 0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0" name="Freeform 473"/>
                <p:cNvSpPr>
                  <a:spLocks/>
                </p:cNvSpPr>
                <p:nvPr/>
              </p:nvSpPr>
              <p:spPr bwMode="auto">
                <a:xfrm>
                  <a:off x="2364" y="1953"/>
                  <a:ext cx="30" cy="12"/>
                </a:xfrm>
                <a:custGeom>
                  <a:avLst/>
                  <a:gdLst>
                    <a:gd name="T0" fmla="*/ 24 w 30"/>
                    <a:gd name="T1" fmla="*/ 6 h 12"/>
                    <a:gd name="T2" fmla="*/ 24 w 30"/>
                    <a:gd name="T3" fmla="*/ 0 h 12"/>
                    <a:gd name="T4" fmla="*/ 0 w 30"/>
                    <a:gd name="T5" fmla="*/ 0 h 12"/>
                    <a:gd name="T6" fmla="*/ 0 w 30"/>
                    <a:gd name="T7" fmla="*/ 12 h 12"/>
                    <a:gd name="T8" fmla="*/ 24 w 30"/>
                    <a:gd name="T9" fmla="*/ 12 h 12"/>
                    <a:gd name="T10" fmla="*/ 30 w 30"/>
                    <a:gd name="T11" fmla="*/ 6 h 12"/>
                    <a:gd name="T12" fmla="*/ 24 w 30"/>
                    <a:gd name="T13" fmla="*/ 12 h 12"/>
                    <a:gd name="T14" fmla="*/ 24 w 30"/>
                    <a:gd name="T15" fmla="*/ 12 h 12"/>
                    <a:gd name="T16" fmla="*/ 30 w 30"/>
                    <a:gd name="T17" fmla="*/ 6 h 12"/>
                    <a:gd name="T18" fmla="*/ 24 w 30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2">
                      <a:moveTo>
                        <a:pt x="24" y="6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4" y="12"/>
                      </a:lnTo>
                      <a:lnTo>
                        <a:pt x="30" y="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30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1" name="Freeform 474"/>
                <p:cNvSpPr>
                  <a:spLocks/>
                </p:cNvSpPr>
                <p:nvPr/>
              </p:nvSpPr>
              <p:spPr bwMode="auto">
                <a:xfrm>
                  <a:off x="2388" y="1947"/>
                  <a:ext cx="24" cy="12"/>
                </a:xfrm>
                <a:custGeom>
                  <a:avLst/>
                  <a:gdLst>
                    <a:gd name="T0" fmla="*/ 18 w 24"/>
                    <a:gd name="T1" fmla="*/ 0 h 12"/>
                    <a:gd name="T2" fmla="*/ 18 w 24"/>
                    <a:gd name="T3" fmla="*/ 0 h 12"/>
                    <a:gd name="T4" fmla="*/ 0 w 24"/>
                    <a:gd name="T5" fmla="*/ 12 h 12"/>
                    <a:gd name="T6" fmla="*/ 6 w 24"/>
                    <a:gd name="T7" fmla="*/ 12 h 12"/>
                    <a:gd name="T8" fmla="*/ 24 w 24"/>
                    <a:gd name="T9" fmla="*/ 6 h 12"/>
                    <a:gd name="T10" fmla="*/ 24 w 24"/>
                    <a:gd name="T11" fmla="*/ 6 h 12"/>
                    <a:gd name="T12" fmla="*/ 24 w 24"/>
                    <a:gd name="T13" fmla="*/ 6 h 12"/>
                    <a:gd name="T14" fmla="*/ 24 w 24"/>
                    <a:gd name="T15" fmla="*/ 6 h 12"/>
                    <a:gd name="T16" fmla="*/ 24 w 24"/>
                    <a:gd name="T17" fmla="*/ 6 h 12"/>
                    <a:gd name="T18" fmla="*/ 18 w 24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2" name="Freeform 475"/>
                <p:cNvSpPr>
                  <a:spLocks/>
                </p:cNvSpPr>
                <p:nvPr/>
              </p:nvSpPr>
              <p:spPr bwMode="auto">
                <a:xfrm>
                  <a:off x="2406" y="1935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0 h 18"/>
                    <a:gd name="T10" fmla="*/ 12 w 12"/>
                    <a:gd name="T11" fmla="*/ 0 h 18"/>
                    <a:gd name="T12" fmla="*/ 12 w 12"/>
                    <a:gd name="T13" fmla="*/ 0 h 18"/>
                    <a:gd name="T14" fmla="*/ 12 w 12"/>
                    <a:gd name="T15" fmla="*/ 0 h 18"/>
                    <a:gd name="T16" fmla="*/ 12 w 12"/>
                    <a:gd name="T17" fmla="*/ 0 h 18"/>
                    <a:gd name="T18" fmla="*/ 6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3" name="Freeform 476"/>
                <p:cNvSpPr>
                  <a:spLocks/>
                </p:cNvSpPr>
                <p:nvPr/>
              </p:nvSpPr>
              <p:spPr bwMode="auto">
                <a:xfrm>
                  <a:off x="2406" y="1910"/>
                  <a:ext cx="12" cy="25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6 h 25"/>
                    <a:gd name="T4" fmla="*/ 6 w 12"/>
                    <a:gd name="T5" fmla="*/ 25 h 25"/>
                    <a:gd name="T6" fmla="*/ 12 w 12"/>
                    <a:gd name="T7" fmla="*/ 25 h 25"/>
                    <a:gd name="T8" fmla="*/ 6 w 12"/>
                    <a:gd name="T9" fmla="*/ 0 h 25"/>
                    <a:gd name="T10" fmla="*/ 6 w 12"/>
                    <a:gd name="T11" fmla="*/ 6 h 25"/>
                    <a:gd name="T12" fmla="*/ 0 w 12"/>
                    <a:gd name="T13" fmla="*/ 0 h 25"/>
                    <a:gd name="T14" fmla="*/ 0 w 12"/>
                    <a:gd name="T15" fmla="*/ 0 h 25"/>
                    <a:gd name="T16" fmla="*/ 0 w 12"/>
                    <a:gd name="T17" fmla="*/ 6 h 25"/>
                    <a:gd name="T18" fmla="*/ 0 w 12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25"/>
                      </a:lnTo>
                      <a:lnTo>
                        <a:pt x="12" y="25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4" name="Freeform 477"/>
                <p:cNvSpPr>
                  <a:spLocks/>
                </p:cNvSpPr>
                <p:nvPr/>
              </p:nvSpPr>
              <p:spPr bwMode="auto">
                <a:xfrm>
                  <a:off x="2406" y="191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5" name="Freeform 478"/>
                <p:cNvSpPr>
                  <a:spLocks/>
                </p:cNvSpPr>
                <p:nvPr/>
              </p:nvSpPr>
              <p:spPr bwMode="auto">
                <a:xfrm>
                  <a:off x="2406" y="1904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6" name="Freeform 479"/>
                <p:cNvSpPr>
                  <a:spLocks/>
                </p:cNvSpPr>
                <p:nvPr/>
              </p:nvSpPr>
              <p:spPr bwMode="auto">
                <a:xfrm>
                  <a:off x="2412" y="1898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7" name="Freeform 480"/>
                <p:cNvSpPr>
                  <a:spLocks/>
                </p:cNvSpPr>
                <p:nvPr/>
              </p:nvSpPr>
              <p:spPr bwMode="auto">
                <a:xfrm>
                  <a:off x="2418" y="1892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8" name="Freeform 481"/>
                <p:cNvSpPr>
                  <a:spLocks/>
                </p:cNvSpPr>
                <p:nvPr/>
              </p:nvSpPr>
              <p:spPr bwMode="auto">
                <a:xfrm>
                  <a:off x="2418" y="1886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0 h 12"/>
                    <a:gd name="T12" fmla="*/ 6 w 6"/>
                    <a:gd name="T13" fmla="*/ 6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19" name="Freeform 482"/>
                <p:cNvSpPr>
                  <a:spLocks/>
                </p:cNvSpPr>
                <p:nvPr/>
              </p:nvSpPr>
              <p:spPr bwMode="auto">
                <a:xfrm>
                  <a:off x="2418" y="1880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6 h 12"/>
                    <a:gd name="T8" fmla="*/ 6 w 6"/>
                    <a:gd name="T9" fmla="*/ 0 h 12"/>
                    <a:gd name="T10" fmla="*/ 6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0" name="Freeform 483"/>
                <p:cNvSpPr>
                  <a:spLocks/>
                </p:cNvSpPr>
                <p:nvPr/>
              </p:nvSpPr>
              <p:spPr bwMode="auto">
                <a:xfrm>
                  <a:off x="2412" y="1874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0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1" name="Freeform 484"/>
                <p:cNvSpPr>
                  <a:spLocks/>
                </p:cNvSpPr>
                <p:nvPr/>
              </p:nvSpPr>
              <p:spPr bwMode="auto">
                <a:xfrm>
                  <a:off x="2406" y="1868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2" name="Freeform 485"/>
                <p:cNvSpPr>
                  <a:spLocks/>
                </p:cNvSpPr>
                <p:nvPr/>
              </p:nvSpPr>
              <p:spPr bwMode="auto">
                <a:xfrm>
                  <a:off x="2400" y="1862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3" name="Freeform 486"/>
                <p:cNvSpPr>
                  <a:spLocks/>
                </p:cNvSpPr>
                <p:nvPr/>
              </p:nvSpPr>
              <p:spPr bwMode="auto">
                <a:xfrm>
                  <a:off x="2394" y="1862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4" name="Freeform 487"/>
                <p:cNvSpPr>
                  <a:spLocks/>
                </p:cNvSpPr>
                <p:nvPr/>
              </p:nvSpPr>
              <p:spPr bwMode="auto">
                <a:xfrm>
                  <a:off x="2388" y="1856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5" name="Freeform 488"/>
                <p:cNvSpPr>
                  <a:spLocks/>
                </p:cNvSpPr>
                <p:nvPr/>
              </p:nvSpPr>
              <p:spPr bwMode="auto">
                <a:xfrm>
                  <a:off x="2370" y="1856"/>
                  <a:ext cx="18" cy="6"/>
                </a:xfrm>
                <a:custGeom>
                  <a:avLst/>
                  <a:gdLst>
                    <a:gd name="T0" fmla="*/ 6 w 18"/>
                    <a:gd name="T1" fmla="*/ 0 h 6"/>
                    <a:gd name="T2" fmla="*/ 6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6 w 18"/>
                    <a:gd name="T9" fmla="*/ 0 h 6"/>
                    <a:gd name="T10" fmla="*/ 12 w 18"/>
                    <a:gd name="T11" fmla="*/ 6 h 6"/>
                    <a:gd name="T12" fmla="*/ 6 w 18"/>
                    <a:gd name="T13" fmla="*/ 0 h 6"/>
                    <a:gd name="T14" fmla="*/ 0 w 18"/>
                    <a:gd name="T15" fmla="*/ 6 h 6"/>
                    <a:gd name="T16" fmla="*/ 6 w 18"/>
                    <a:gd name="T17" fmla="*/ 6 h 6"/>
                    <a:gd name="T18" fmla="*/ 6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6" name="Freeform 489"/>
                <p:cNvSpPr>
                  <a:spLocks/>
                </p:cNvSpPr>
                <p:nvPr/>
              </p:nvSpPr>
              <p:spPr bwMode="auto">
                <a:xfrm>
                  <a:off x="2370" y="1856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6 h 6"/>
                    <a:gd name="T4" fmla="*/ 6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12 w 12"/>
                    <a:gd name="T11" fmla="*/ 6 h 6"/>
                    <a:gd name="T12" fmla="*/ 6 w 12"/>
                    <a:gd name="T13" fmla="*/ 0 h 6"/>
                    <a:gd name="T14" fmla="*/ 0 w 12"/>
                    <a:gd name="T15" fmla="*/ 6 h 6"/>
                    <a:gd name="T16" fmla="*/ 6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7" name="Freeform 490"/>
                <p:cNvSpPr>
                  <a:spLocks/>
                </p:cNvSpPr>
                <p:nvPr/>
              </p:nvSpPr>
              <p:spPr bwMode="auto">
                <a:xfrm>
                  <a:off x="2376" y="1850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8" name="Freeform 491"/>
                <p:cNvSpPr>
                  <a:spLocks/>
                </p:cNvSpPr>
                <p:nvPr/>
              </p:nvSpPr>
              <p:spPr bwMode="auto">
                <a:xfrm>
                  <a:off x="2382" y="1844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29" name="Freeform 492"/>
                <p:cNvSpPr>
                  <a:spLocks/>
                </p:cNvSpPr>
                <p:nvPr/>
              </p:nvSpPr>
              <p:spPr bwMode="auto">
                <a:xfrm>
                  <a:off x="2388" y="1838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6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0 h 12"/>
                    <a:gd name="T12" fmla="*/ 6 w 6"/>
                    <a:gd name="T13" fmla="*/ 6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0" name="Freeform 493"/>
                <p:cNvSpPr>
                  <a:spLocks/>
                </p:cNvSpPr>
                <p:nvPr/>
              </p:nvSpPr>
              <p:spPr bwMode="auto">
                <a:xfrm>
                  <a:off x="2388" y="1832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6 h 12"/>
                    <a:gd name="T8" fmla="*/ 6 w 6"/>
                    <a:gd name="T9" fmla="*/ 0 h 12"/>
                    <a:gd name="T10" fmla="*/ 6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1" name="Freeform 494"/>
                <p:cNvSpPr>
                  <a:spLocks/>
                </p:cNvSpPr>
                <p:nvPr/>
              </p:nvSpPr>
              <p:spPr bwMode="auto">
                <a:xfrm>
                  <a:off x="2382" y="1826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0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2" name="Freeform 495"/>
                <p:cNvSpPr>
                  <a:spLocks/>
                </p:cNvSpPr>
                <p:nvPr/>
              </p:nvSpPr>
              <p:spPr bwMode="auto">
                <a:xfrm>
                  <a:off x="2376" y="1820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3" name="Freeform 496"/>
                <p:cNvSpPr>
                  <a:spLocks/>
                </p:cNvSpPr>
                <p:nvPr/>
              </p:nvSpPr>
              <p:spPr bwMode="auto">
                <a:xfrm>
                  <a:off x="2370" y="1814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4" name="Freeform 497"/>
                <p:cNvSpPr>
                  <a:spLocks/>
                </p:cNvSpPr>
                <p:nvPr/>
              </p:nvSpPr>
              <p:spPr bwMode="auto">
                <a:xfrm>
                  <a:off x="2358" y="1814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5" name="Freeform 498"/>
                <p:cNvSpPr>
                  <a:spLocks/>
                </p:cNvSpPr>
                <p:nvPr/>
              </p:nvSpPr>
              <p:spPr bwMode="auto">
                <a:xfrm>
                  <a:off x="2346" y="1814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6" name="Freeform 499"/>
                <p:cNvSpPr>
                  <a:spLocks/>
                </p:cNvSpPr>
                <p:nvPr/>
              </p:nvSpPr>
              <p:spPr bwMode="auto">
                <a:xfrm>
                  <a:off x="2334" y="1814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7" name="Freeform 500"/>
                <p:cNvSpPr>
                  <a:spLocks/>
                </p:cNvSpPr>
                <p:nvPr/>
              </p:nvSpPr>
              <p:spPr bwMode="auto">
                <a:xfrm>
                  <a:off x="2322" y="1814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0 h 12"/>
                    <a:gd name="T10" fmla="*/ 6 w 18"/>
                    <a:gd name="T11" fmla="*/ 6 h 12"/>
                    <a:gd name="T12" fmla="*/ 0 w 18"/>
                    <a:gd name="T13" fmla="*/ 6 h 12"/>
                    <a:gd name="T14" fmla="*/ 0 w 18"/>
                    <a:gd name="T15" fmla="*/ 12 h 12"/>
                    <a:gd name="T16" fmla="*/ 6 w 18"/>
                    <a:gd name="T17" fmla="*/ 12 h 12"/>
                    <a:gd name="T18" fmla="*/ 0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8" name="Freeform 501"/>
                <p:cNvSpPr>
                  <a:spLocks/>
                </p:cNvSpPr>
                <p:nvPr/>
              </p:nvSpPr>
              <p:spPr bwMode="auto">
                <a:xfrm>
                  <a:off x="2322" y="182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39" name="Freeform 502"/>
                <p:cNvSpPr>
                  <a:spLocks/>
                </p:cNvSpPr>
                <p:nvPr/>
              </p:nvSpPr>
              <p:spPr bwMode="auto">
                <a:xfrm>
                  <a:off x="2322" y="1808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0" name="Freeform 503"/>
                <p:cNvSpPr>
                  <a:spLocks/>
                </p:cNvSpPr>
                <p:nvPr/>
              </p:nvSpPr>
              <p:spPr bwMode="auto">
                <a:xfrm>
                  <a:off x="2322" y="1802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0 h 12"/>
                    <a:gd name="T16" fmla="*/ 12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1" name="Freeform 504"/>
                <p:cNvSpPr>
                  <a:spLocks/>
                </p:cNvSpPr>
                <p:nvPr/>
              </p:nvSpPr>
              <p:spPr bwMode="auto">
                <a:xfrm>
                  <a:off x="2322" y="1790"/>
                  <a:ext cx="12" cy="18"/>
                </a:xfrm>
                <a:custGeom>
                  <a:avLst/>
                  <a:gdLst>
                    <a:gd name="T0" fmla="*/ 0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6 h 18"/>
                    <a:gd name="T10" fmla="*/ 6 w 12"/>
                    <a:gd name="T11" fmla="*/ 6 h 18"/>
                    <a:gd name="T12" fmla="*/ 6 w 12"/>
                    <a:gd name="T13" fmla="*/ 6 h 18"/>
                    <a:gd name="T14" fmla="*/ 6 w 12"/>
                    <a:gd name="T15" fmla="*/ 6 h 18"/>
                    <a:gd name="T16" fmla="*/ 6 w 12"/>
                    <a:gd name="T17" fmla="*/ 0 h 18"/>
                    <a:gd name="T18" fmla="*/ 0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2" name="Freeform 505"/>
                <p:cNvSpPr>
                  <a:spLocks/>
                </p:cNvSpPr>
                <p:nvPr/>
              </p:nvSpPr>
              <p:spPr bwMode="auto">
                <a:xfrm>
                  <a:off x="2322" y="179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3" name="Freeform 506"/>
                <p:cNvSpPr>
                  <a:spLocks/>
                </p:cNvSpPr>
                <p:nvPr/>
              </p:nvSpPr>
              <p:spPr bwMode="auto">
                <a:xfrm>
                  <a:off x="2316" y="1778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12 h 12"/>
                    <a:gd name="T8" fmla="*/ 6 w 12"/>
                    <a:gd name="T9" fmla="*/ 6 h 12"/>
                    <a:gd name="T10" fmla="*/ 6 w 12"/>
                    <a:gd name="T11" fmla="*/ 0 h 12"/>
                    <a:gd name="T12" fmla="*/ 6 w 12"/>
                    <a:gd name="T13" fmla="*/ 6 h 12"/>
                    <a:gd name="T14" fmla="*/ 6 w 12"/>
                    <a:gd name="T15" fmla="*/ 0 h 12"/>
                    <a:gd name="T16" fmla="*/ 6 w 12"/>
                    <a:gd name="T17" fmla="*/ 0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4" name="Freeform 507"/>
                <p:cNvSpPr>
                  <a:spLocks/>
                </p:cNvSpPr>
                <p:nvPr/>
              </p:nvSpPr>
              <p:spPr bwMode="auto">
                <a:xfrm>
                  <a:off x="2310" y="1778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0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5" name="Freeform 508"/>
                <p:cNvSpPr>
                  <a:spLocks/>
                </p:cNvSpPr>
                <p:nvPr/>
              </p:nvSpPr>
              <p:spPr bwMode="auto">
                <a:xfrm>
                  <a:off x="2304" y="1778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6 w 12"/>
                    <a:gd name="T13" fmla="*/ 0 h 6"/>
                    <a:gd name="T14" fmla="*/ 6 w 12"/>
                    <a:gd name="T15" fmla="*/ 0 h 6"/>
                    <a:gd name="T16" fmla="*/ 0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6" name="Freeform 509"/>
                <p:cNvSpPr>
                  <a:spLocks/>
                </p:cNvSpPr>
                <p:nvPr/>
              </p:nvSpPr>
              <p:spPr bwMode="auto">
                <a:xfrm>
                  <a:off x="2298" y="177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7" name="Freeform 510"/>
                <p:cNvSpPr>
                  <a:spLocks/>
                </p:cNvSpPr>
                <p:nvPr/>
              </p:nvSpPr>
              <p:spPr bwMode="auto">
                <a:xfrm>
                  <a:off x="2292" y="1778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6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6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8" name="Freeform 511"/>
                <p:cNvSpPr>
                  <a:spLocks/>
                </p:cNvSpPr>
                <p:nvPr/>
              </p:nvSpPr>
              <p:spPr bwMode="auto">
                <a:xfrm>
                  <a:off x="2286" y="1778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49" name="Freeform 512"/>
                <p:cNvSpPr>
                  <a:spLocks/>
                </p:cNvSpPr>
                <p:nvPr/>
              </p:nvSpPr>
              <p:spPr bwMode="auto">
                <a:xfrm>
                  <a:off x="2280" y="1784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0" name="Freeform 513"/>
                <p:cNvSpPr>
                  <a:spLocks/>
                </p:cNvSpPr>
                <p:nvPr/>
              </p:nvSpPr>
              <p:spPr bwMode="auto">
                <a:xfrm>
                  <a:off x="2280" y="179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1" name="Freeform 514"/>
                <p:cNvSpPr>
                  <a:spLocks/>
                </p:cNvSpPr>
                <p:nvPr/>
              </p:nvSpPr>
              <p:spPr bwMode="auto">
                <a:xfrm>
                  <a:off x="2280" y="1790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0 w 12"/>
                    <a:gd name="T9" fmla="*/ 6 h 12"/>
                    <a:gd name="T10" fmla="*/ 6 w 12"/>
                    <a:gd name="T11" fmla="*/ 6 h 12"/>
                    <a:gd name="T12" fmla="*/ 6 w 12"/>
                    <a:gd name="T13" fmla="*/ 12 h 12"/>
                    <a:gd name="T14" fmla="*/ 12 w 12"/>
                    <a:gd name="T15" fmla="*/ 6 h 12"/>
                    <a:gd name="T16" fmla="*/ 6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2" name="Freeform 515"/>
                <p:cNvSpPr>
                  <a:spLocks/>
                </p:cNvSpPr>
                <p:nvPr/>
              </p:nvSpPr>
              <p:spPr bwMode="auto">
                <a:xfrm>
                  <a:off x="2274" y="1796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6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3" name="Freeform 516"/>
                <p:cNvSpPr>
                  <a:spLocks/>
                </p:cNvSpPr>
                <p:nvPr/>
              </p:nvSpPr>
              <p:spPr bwMode="auto">
                <a:xfrm>
                  <a:off x="2268" y="1802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4" name="Freeform 517"/>
                <p:cNvSpPr>
                  <a:spLocks/>
                </p:cNvSpPr>
                <p:nvPr/>
              </p:nvSpPr>
              <p:spPr bwMode="auto">
                <a:xfrm>
                  <a:off x="2262" y="1808"/>
                  <a:ext cx="12" cy="18"/>
                </a:xfrm>
                <a:custGeom>
                  <a:avLst/>
                  <a:gdLst>
                    <a:gd name="T0" fmla="*/ 6 w 12"/>
                    <a:gd name="T1" fmla="*/ 12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0 w 12"/>
                    <a:gd name="T13" fmla="*/ 12 h 18"/>
                    <a:gd name="T14" fmla="*/ 0 w 12"/>
                    <a:gd name="T15" fmla="*/ 12 h 18"/>
                    <a:gd name="T16" fmla="*/ 0 w 12"/>
                    <a:gd name="T17" fmla="*/ 12 h 18"/>
                    <a:gd name="T18" fmla="*/ 6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2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5" name="Freeform 518"/>
                <p:cNvSpPr>
                  <a:spLocks/>
                </p:cNvSpPr>
                <p:nvPr/>
              </p:nvSpPr>
              <p:spPr bwMode="auto">
                <a:xfrm>
                  <a:off x="2262" y="1820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6" name="Freeform 519"/>
                <p:cNvSpPr>
                  <a:spLocks/>
                </p:cNvSpPr>
                <p:nvPr/>
              </p:nvSpPr>
              <p:spPr bwMode="auto">
                <a:xfrm>
                  <a:off x="2262" y="1826"/>
                  <a:ext cx="12" cy="18"/>
                </a:xfrm>
                <a:custGeom>
                  <a:avLst/>
                  <a:gdLst>
                    <a:gd name="T0" fmla="*/ 12 w 12"/>
                    <a:gd name="T1" fmla="*/ 6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6 h 18"/>
                    <a:gd name="T8" fmla="*/ 12 w 12"/>
                    <a:gd name="T9" fmla="*/ 18 h 18"/>
                    <a:gd name="T10" fmla="*/ 12 w 12"/>
                    <a:gd name="T11" fmla="*/ 18 h 18"/>
                    <a:gd name="T12" fmla="*/ 12 w 12"/>
                    <a:gd name="T13" fmla="*/ 18 h 18"/>
                    <a:gd name="T14" fmla="*/ 12 w 12"/>
                    <a:gd name="T15" fmla="*/ 18 h 18"/>
                    <a:gd name="T16" fmla="*/ 12 w 12"/>
                    <a:gd name="T17" fmla="*/ 18 h 18"/>
                    <a:gd name="T18" fmla="*/ 12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6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7" name="Freeform 520"/>
                <p:cNvSpPr>
                  <a:spLocks/>
                </p:cNvSpPr>
                <p:nvPr/>
              </p:nvSpPr>
              <p:spPr bwMode="auto">
                <a:xfrm>
                  <a:off x="2274" y="1832"/>
                  <a:ext cx="24" cy="18"/>
                </a:xfrm>
                <a:custGeom>
                  <a:avLst/>
                  <a:gdLst>
                    <a:gd name="T0" fmla="*/ 24 w 24"/>
                    <a:gd name="T1" fmla="*/ 12 h 18"/>
                    <a:gd name="T2" fmla="*/ 24 w 24"/>
                    <a:gd name="T3" fmla="*/ 12 h 18"/>
                    <a:gd name="T4" fmla="*/ 0 w 24"/>
                    <a:gd name="T5" fmla="*/ 0 h 18"/>
                    <a:gd name="T6" fmla="*/ 0 w 24"/>
                    <a:gd name="T7" fmla="*/ 12 h 18"/>
                    <a:gd name="T8" fmla="*/ 24 w 24"/>
                    <a:gd name="T9" fmla="*/ 18 h 18"/>
                    <a:gd name="T10" fmla="*/ 24 w 24"/>
                    <a:gd name="T11" fmla="*/ 18 h 18"/>
                    <a:gd name="T12" fmla="*/ 24 w 24"/>
                    <a:gd name="T13" fmla="*/ 12 h 18"/>
                    <a:gd name="T14" fmla="*/ 24 w 24"/>
                    <a:gd name="T15" fmla="*/ 12 h 18"/>
                    <a:gd name="T16" fmla="*/ 24 w 24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24" y="12"/>
                      </a:moveTo>
                      <a:lnTo>
                        <a:pt x="24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8" name="Freeform 521"/>
                <p:cNvSpPr>
                  <a:spLocks/>
                </p:cNvSpPr>
                <p:nvPr/>
              </p:nvSpPr>
              <p:spPr bwMode="auto">
                <a:xfrm>
                  <a:off x="2298" y="1844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0 h 6"/>
                    <a:gd name="T3" fmla="*/ 0 h 6"/>
                    <a:gd name="T4" fmla="*/ 0 h 6"/>
                    <a:gd name="T5" fmla="*/ 6 h 6"/>
                    <a:gd name="T6" fmla="*/ 0 h 6"/>
                    <a:gd name="T7" fmla="*/ 0 h 6"/>
                    <a:gd name="T8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59" name="Freeform 522"/>
                <p:cNvSpPr>
                  <a:spLocks/>
                </p:cNvSpPr>
                <p:nvPr/>
              </p:nvSpPr>
              <p:spPr bwMode="auto">
                <a:xfrm>
                  <a:off x="2298" y="1844"/>
                  <a:ext cx="24" cy="18"/>
                </a:xfrm>
                <a:custGeom>
                  <a:avLst/>
                  <a:gdLst>
                    <a:gd name="T0" fmla="*/ 18 w 24"/>
                    <a:gd name="T1" fmla="*/ 18 h 18"/>
                    <a:gd name="T2" fmla="*/ 18 w 24"/>
                    <a:gd name="T3" fmla="*/ 12 h 18"/>
                    <a:gd name="T4" fmla="*/ 0 w 24"/>
                    <a:gd name="T5" fmla="*/ 0 h 18"/>
                    <a:gd name="T6" fmla="*/ 0 w 24"/>
                    <a:gd name="T7" fmla="*/ 6 h 18"/>
                    <a:gd name="T8" fmla="*/ 18 w 24"/>
                    <a:gd name="T9" fmla="*/ 18 h 18"/>
                    <a:gd name="T10" fmla="*/ 18 w 24"/>
                    <a:gd name="T11" fmla="*/ 12 h 18"/>
                    <a:gd name="T12" fmla="*/ 18 w 24"/>
                    <a:gd name="T13" fmla="*/ 18 h 18"/>
                    <a:gd name="T14" fmla="*/ 24 w 24"/>
                    <a:gd name="T15" fmla="*/ 12 h 18"/>
                    <a:gd name="T16" fmla="*/ 18 w 24"/>
                    <a:gd name="T17" fmla="*/ 12 h 18"/>
                    <a:gd name="T18" fmla="*/ 18 w 24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18" y="18"/>
                      </a:move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0" name="Freeform 523"/>
                <p:cNvSpPr>
                  <a:spLocks/>
                </p:cNvSpPr>
                <p:nvPr/>
              </p:nvSpPr>
              <p:spPr bwMode="auto">
                <a:xfrm>
                  <a:off x="2310" y="1856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6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1" name="Freeform 524"/>
                <p:cNvSpPr>
                  <a:spLocks/>
                </p:cNvSpPr>
                <p:nvPr/>
              </p:nvSpPr>
              <p:spPr bwMode="auto">
                <a:xfrm>
                  <a:off x="2310" y="1868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12 w 18"/>
                    <a:gd name="T3" fmla="*/ 12 h 18"/>
                    <a:gd name="T4" fmla="*/ 6 w 18"/>
                    <a:gd name="T5" fmla="*/ 0 h 18"/>
                    <a:gd name="T6" fmla="*/ 0 w 18"/>
                    <a:gd name="T7" fmla="*/ 0 h 18"/>
                    <a:gd name="T8" fmla="*/ 6 w 18"/>
                    <a:gd name="T9" fmla="*/ 12 h 18"/>
                    <a:gd name="T10" fmla="*/ 6 w 18"/>
                    <a:gd name="T11" fmla="*/ 6 h 18"/>
                    <a:gd name="T12" fmla="*/ 6 w 18"/>
                    <a:gd name="T13" fmla="*/ 18 h 18"/>
                    <a:gd name="T14" fmla="*/ 18 w 18"/>
                    <a:gd name="T15" fmla="*/ 18 h 18"/>
                    <a:gd name="T16" fmla="*/ 12 w 18"/>
                    <a:gd name="T17" fmla="*/ 12 h 18"/>
                    <a:gd name="T18" fmla="*/ 6 w 18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8"/>
                      </a:lnTo>
                      <a:lnTo>
                        <a:pt x="18" y="18"/>
                      </a:lnTo>
                      <a:lnTo>
                        <a:pt x="12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2" name="Freeform 525"/>
                <p:cNvSpPr>
                  <a:spLocks/>
                </p:cNvSpPr>
                <p:nvPr/>
              </p:nvSpPr>
              <p:spPr bwMode="auto">
                <a:xfrm>
                  <a:off x="2316" y="1874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6 h 12"/>
                    <a:gd name="T4" fmla="*/ 0 w 12"/>
                    <a:gd name="T5" fmla="*/ 6 h 12"/>
                    <a:gd name="T6" fmla="*/ 0 w 12"/>
                    <a:gd name="T7" fmla="*/ 6 h 12"/>
                    <a:gd name="T8" fmla="*/ 0 w 12"/>
                    <a:gd name="T9" fmla="*/ 6 h 12"/>
                    <a:gd name="T10" fmla="*/ 0 w 12"/>
                    <a:gd name="T11" fmla="*/ 0 h 12"/>
                    <a:gd name="T12" fmla="*/ 0 w 12"/>
                    <a:gd name="T13" fmla="*/ 12 h 12"/>
                    <a:gd name="T14" fmla="*/ 12 w 12"/>
                    <a:gd name="T15" fmla="*/ 12 h 12"/>
                    <a:gd name="T16" fmla="*/ 6 w 12"/>
                    <a:gd name="T17" fmla="*/ 6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3" name="Freeform 526"/>
                <p:cNvSpPr>
                  <a:spLocks/>
                </p:cNvSpPr>
                <p:nvPr/>
              </p:nvSpPr>
              <p:spPr bwMode="auto">
                <a:xfrm>
                  <a:off x="2298" y="1874"/>
                  <a:ext cx="18" cy="12"/>
                </a:xfrm>
                <a:custGeom>
                  <a:avLst/>
                  <a:gdLst>
                    <a:gd name="T0" fmla="*/ 0 w 18"/>
                    <a:gd name="T1" fmla="*/ 12 h 12"/>
                    <a:gd name="T2" fmla="*/ 0 w 18"/>
                    <a:gd name="T3" fmla="*/ 12 h 12"/>
                    <a:gd name="T4" fmla="*/ 18 w 18"/>
                    <a:gd name="T5" fmla="*/ 12 h 12"/>
                    <a:gd name="T6" fmla="*/ 18 w 18"/>
                    <a:gd name="T7" fmla="*/ 0 h 12"/>
                    <a:gd name="T8" fmla="*/ 0 w 18"/>
                    <a:gd name="T9" fmla="*/ 0 h 12"/>
                    <a:gd name="T10" fmla="*/ 0 w 18"/>
                    <a:gd name="T11" fmla="*/ 0 h 12"/>
                    <a:gd name="T12" fmla="*/ 0 w 18"/>
                    <a:gd name="T13" fmla="*/ 0 h 12"/>
                    <a:gd name="T14" fmla="*/ 0 w 18"/>
                    <a:gd name="T15" fmla="*/ 0 h 12"/>
                    <a:gd name="T16" fmla="*/ 0 w 18"/>
                    <a:gd name="T17" fmla="*/ 0 h 12"/>
                    <a:gd name="T18" fmla="*/ 0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4" name="Freeform 527"/>
                <p:cNvSpPr>
                  <a:spLocks/>
                </p:cNvSpPr>
                <p:nvPr/>
              </p:nvSpPr>
              <p:spPr bwMode="auto">
                <a:xfrm>
                  <a:off x="2286" y="1874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5" name="Freeform 528"/>
                <p:cNvSpPr>
                  <a:spLocks/>
                </p:cNvSpPr>
                <p:nvPr/>
              </p:nvSpPr>
              <p:spPr bwMode="auto">
                <a:xfrm>
                  <a:off x="2280" y="1880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8 h 18"/>
                    <a:gd name="T12" fmla="*/ 0 w 12"/>
                    <a:gd name="T13" fmla="*/ 12 h 18"/>
                    <a:gd name="T14" fmla="*/ 0 w 12"/>
                    <a:gd name="T15" fmla="*/ 18 h 18"/>
                    <a:gd name="T16" fmla="*/ 0 w 12"/>
                    <a:gd name="T17" fmla="*/ 18 h 18"/>
                    <a:gd name="T18" fmla="*/ 6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6" name="Freeform 529"/>
                <p:cNvSpPr>
                  <a:spLocks/>
                </p:cNvSpPr>
                <p:nvPr/>
              </p:nvSpPr>
              <p:spPr bwMode="auto">
                <a:xfrm>
                  <a:off x="2148" y="1730"/>
                  <a:ext cx="186" cy="150"/>
                </a:xfrm>
                <a:custGeom>
                  <a:avLst/>
                  <a:gdLst>
                    <a:gd name="T0" fmla="*/ 132 w 186"/>
                    <a:gd name="T1" fmla="*/ 138 h 150"/>
                    <a:gd name="T2" fmla="*/ 108 w 186"/>
                    <a:gd name="T3" fmla="*/ 138 h 150"/>
                    <a:gd name="T4" fmla="*/ 96 w 186"/>
                    <a:gd name="T5" fmla="*/ 132 h 150"/>
                    <a:gd name="T6" fmla="*/ 78 w 186"/>
                    <a:gd name="T7" fmla="*/ 144 h 150"/>
                    <a:gd name="T8" fmla="*/ 72 w 186"/>
                    <a:gd name="T9" fmla="*/ 126 h 150"/>
                    <a:gd name="T10" fmla="*/ 48 w 186"/>
                    <a:gd name="T11" fmla="*/ 150 h 150"/>
                    <a:gd name="T12" fmla="*/ 36 w 186"/>
                    <a:gd name="T13" fmla="*/ 138 h 150"/>
                    <a:gd name="T14" fmla="*/ 12 w 186"/>
                    <a:gd name="T15" fmla="*/ 126 h 150"/>
                    <a:gd name="T16" fmla="*/ 0 w 186"/>
                    <a:gd name="T17" fmla="*/ 108 h 150"/>
                    <a:gd name="T18" fmla="*/ 0 w 186"/>
                    <a:gd name="T19" fmla="*/ 90 h 150"/>
                    <a:gd name="T20" fmla="*/ 18 w 186"/>
                    <a:gd name="T21" fmla="*/ 78 h 150"/>
                    <a:gd name="T22" fmla="*/ 12 w 186"/>
                    <a:gd name="T23" fmla="*/ 66 h 150"/>
                    <a:gd name="T24" fmla="*/ 12 w 186"/>
                    <a:gd name="T25" fmla="*/ 54 h 150"/>
                    <a:gd name="T26" fmla="*/ 24 w 186"/>
                    <a:gd name="T27" fmla="*/ 42 h 150"/>
                    <a:gd name="T28" fmla="*/ 42 w 186"/>
                    <a:gd name="T29" fmla="*/ 36 h 150"/>
                    <a:gd name="T30" fmla="*/ 60 w 186"/>
                    <a:gd name="T31" fmla="*/ 42 h 150"/>
                    <a:gd name="T32" fmla="*/ 66 w 186"/>
                    <a:gd name="T33" fmla="*/ 48 h 150"/>
                    <a:gd name="T34" fmla="*/ 66 w 186"/>
                    <a:gd name="T35" fmla="*/ 24 h 150"/>
                    <a:gd name="T36" fmla="*/ 78 w 186"/>
                    <a:gd name="T37" fmla="*/ 12 h 150"/>
                    <a:gd name="T38" fmla="*/ 96 w 186"/>
                    <a:gd name="T39" fmla="*/ 12 h 150"/>
                    <a:gd name="T40" fmla="*/ 120 w 186"/>
                    <a:gd name="T41" fmla="*/ 24 h 150"/>
                    <a:gd name="T42" fmla="*/ 132 w 186"/>
                    <a:gd name="T43" fmla="*/ 36 h 150"/>
                    <a:gd name="T44" fmla="*/ 144 w 186"/>
                    <a:gd name="T45" fmla="*/ 12 h 150"/>
                    <a:gd name="T46" fmla="*/ 162 w 186"/>
                    <a:gd name="T47" fmla="*/ 0 h 150"/>
                    <a:gd name="T48" fmla="*/ 180 w 186"/>
                    <a:gd name="T49" fmla="*/ 12 h 150"/>
                    <a:gd name="T50" fmla="*/ 180 w 186"/>
                    <a:gd name="T51" fmla="*/ 24 h 150"/>
                    <a:gd name="T52" fmla="*/ 180 w 186"/>
                    <a:gd name="T53" fmla="*/ 36 h 150"/>
                    <a:gd name="T54" fmla="*/ 180 w 186"/>
                    <a:gd name="T55" fmla="*/ 42 h 150"/>
                    <a:gd name="T56" fmla="*/ 186 w 186"/>
                    <a:gd name="T57" fmla="*/ 60 h 150"/>
                    <a:gd name="T58" fmla="*/ 186 w 186"/>
                    <a:gd name="T59" fmla="*/ 72 h 150"/>
                    <a:gd name="T60" fmla="*/ 174 w 186"/>
                    <a:gd name="T61" fmla="*/ 72 h 150"/>
                    <a:gd name="T62" fmla="*/ 144 w 186"/>
                    <a:gd name="T63" fmla="*/ 66 h 150"/>
                    <a:gd name="T64" fmla="*/ 126 w 186"/>
                    <a:gd name="T65" fmla="*/ 72 h 150"/>
                    <a:gd name="T66" fmla="*/ 114 w 186"/>
                    <a:gd name="T67" fmla="*/ 90 h 150"/>
                    <a:gd name="T68" fmla="*/ 132 w 186"/>
                    <a:gd name="T69" fmla="*/ 96 h 150"/>
                    <a:gd name="T70" fmla="*/ 138 w 186"/>
                    <a:gd name="T71" fmla="*/ 12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6" h="150">
                      <a:moveTo>
                        <a:pt x="138" y="120"/>
                      </a:moveTo>
                      <a:lnTo>
                        <a:pt x="132" y="138"/>
                      </a:lnTo>
                      <a:lnTo>
                        <a:pt x="120" y="138"/>
                      </a:lnTo>
                      <a:lnTo>
                        <a:pt x="108" y="138"/>
                      </a:lnTo>
                      <a:lnTo>
                        <a:pt x="96" y="132"/>
                      </a:lnTo>
                      <a:lnTo>
                        <a:pt x="96" y="132"/>
                      </a:lnTo>
                      <a:lnTo>
                        <a:pt x="90" y="144"/>
                      </a:lnTo>
                      <a:lnTo>
                        <a:pt x="78" y="144"/>
                      </a:lnTo>
                      <a:lnTo>
                        <a:pt x="72" y="126"/>
                      </a:lnTo>
                      <a:lnTo>
                        <a:pt x="72" y="126"/>
                      </a:lnTo>
                      <a:lnTo>
                        <a:pt x="60" y="150"/>
                      </a:lnTo>
                      <a:lnTo>
                        <a:pt x="48" y="150"/>
                      </a:lnTo>
                      <a:lnTo>
                        <a:pt x="36" y="138"/>
                      </a:lnTo>
                      <a:lnTo>
                        <a:pt x="36" y="138"/>
                      </a:lnTo>
                      <a:lnTo>
                        <a:pt x="24" y="132"/>
                      </a:lnTo>
                      <a:lnTo>
                        <a:pt x="12" y="126"/>
                      </a:lnTo>
                      <a:lnTo>
                        <a:pt x="6" y="120"/>
                      </a:lnTo>
                      <a:lnTo>
                        <a:pt x="0" y="108"/>
                      </a:lnTo>
                      <a:lnTo>
                        <a:pt x="0" y="102"/>
                      </a:lnTo>
                      <a:lnTo>
                        <a:pt x="0" y="90"/>
                      </a:lnTo>
                      <a:lnTo>
                        <a:pt x="6" y="84"/>
                      </a:lnTo>
                      <a:lnTo>
                        <a:pt x="18" y="78"/>
                      </a:lnTo>
                      <a:lnTo>
                        <a:pt x="18" y="78"/>
                      </a:lnTo>
                      <a:lnTo>
                        <a:pt x="12" y="66"/>
                      </a:lnTo>
                      <a:lnTo>
                        <a:pt x="12" y="60"/>
                      </a:lnTo>
                      <a:lnTo>
                        <a:pt x="12" y="54"/>
                      </a:lnTo>
                      <a:lnTo>
                        <a:pt x="18" y="48"/>
                      </a:lnTo>
                      <a:lnTo>
                        <a:pt x="24" y="42"/>
                      </a:lnTo>
                      <a:lnTo>
                        <a:pt x="30" y="42"/>
                      </a:lnTo>
                      <a:lnTo>
                        <a:pt x="42" y="36"/>
                      </a:lnTo>
                      <a:lnTo>
                        <a:pt x="48" y="36"/>
                      </a:lnTo>
                      <a:lnTo>
                        <a:pt x="60" y="42"/>
                      </a:lnTo>
                      <a:lnTo>
                        <a:pt x="66" y="48"/>
                      </a:lnTo>
                      <a:lnTo>
                        <a:pt x="66" y="48"/>
                      </a:lnTo>
                      <a:lnTo>
                        <a:pt x="60" y="36"/>
                      </a:lnTo>
                      <a:lnTo>
                        <a:pt x="66" y="24"/>
                      </a:lnTo>
                      <a:lnTo>
                        <a:pt x="66" y="18"/>
                      </a:lnTo>
                      <a:lnTo>
                        <a:pt x="78" y="12"/>
                      </a:lnTo>
                      <a:lnTo>
                        <a:pt x="84" y="12"/>
                      </a:lnTo>
                      <a:lnTo>
                        <a:pt x="96" y="12"/>
                      </a:lnTo>
                      <a:lnTo>
                        <a:pt x="108" y="12"/>
                      </a:lnTo>
                      <a:lnTo>
                        <a:pt x="120" y="24"/>
                      </a:lnTo>
                      <a:lnTo>
                        <a:pt x="132" y="36"/>
                      </a:lnTo>
                      <a:lnTo>
                        <a:pt x="132" y="36"/>
                      </a:lnTo>
                      <a:lnTo>
                        <a:pt x="138" y="18"/>
                      </a:lnTo>
                      <a:lnTo>
                        <a:pt x="144" y="12"/>
                      </a:lnTo>
                      <a:lnTo>
                        <a:pt x="150" y="6"/>
                      </a:lnTo>
                      <a:lnTo>
                        <a:pt x="162" y="0"/>
                      </a:lnTo>
                      <a:lnTo>
                        <a:pt x="174" y="6"/>
                      </a:lnTo>
                      <a:lnTo>
                        <a:pt x="180" y="12"/>
                      </a:lnTo>
                      <a:lnTo>
                        <a:pt x="180" y="24"/>
                      </a:lnTo>
                      <a:lnTo>
                        <a:pt x="180" y="24"/>
                      </a:lnTo>
                      <a:lnTo>
                        <a:pt x="180" y="30"/>
                      </a:lnTo>
                      <a:lnTo>
                        <a:pt x="180" y="36"/>
                      </a:lnTo>
                      <a:lnTo>
                        <a:pt x="180" y="36"/>
                      </a:lnTo>
                      <a:lnTo>
                        <a:pt x="180" y="42"/>
                      </a:lnTo>
                      <a:lnTo>
                        <a:pt x="186" y="48"/>
                      </a:lnTo>
                      <a:lnTo>
                        <a:pt x="186" y="60"/>
                      </a:lnTo>
                      <a:lnTo>
                        <a:pt x="186" y="66"/>
                      </a:lnTo>
                      <a:lnTo>
                        <a:pt x="186" y="72"/>
                      </a:lnTo>
                      <a:lnTo>
                        <a:pt x="180" y="72"/>
                      </a:lnTo>
                      <a:lnTo>
                        <a:pt x="174" y="72"/>
                      </a:lnTo>
                      <a:lnTo>
                        <a:pt x="162" y="72"/>
                      </a:lnTo>
                      <a:lnTo>
                        <a:pt x="144" y="66"/>
                      </a:lnTo>
                      <a:lnTo>
                        <a:pt x="144" y="66"/>
                      </a:lnTo>
                      <a:lnTo>
                        <a:pt x="126" y="72"/>
                      </a:lnTo>
                      <a:lnTo>
                        <a:pt x="126" y="84"/>
                      </a:lnTo>
                      <a:lnTo>
                        <a:pt x="114" y="90"/>
                      </a:lnTo>
                      <a:lnTo>
                        <a:pt x="114" y="90"/>
                      </a:lnTo>
                      <a:lnTo>
                        <a:pt x="132" y="96"/>
                      </a:lnTo>
                      <a:lnTo>
                        <a:pt x="138" y="108"/>
                      </a:lnTo>
                      <a:lnTo>
                        <a:pt x="138" y="12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7" name="Freeform 530"/>
                <p:cNvSpPr>
                  <a:spLocks/>
                </p:cNvSpPr>
                <p:nvPr/>
              </p:nvSpPr>
              <p:spPr bwMode="auto">
                <a:xfrm>
                  <a:off x="2274" y="1850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8" name="Freeform 531"/>
                <p:cNvSpPr>
                  <a:spLocks/>
                </p:cNvSpPr>
                <p:nvPr/>
              </p:nvSpPr>
              <p:spPr bwMode="auto">
                <a:xfrm>
                  <a:off x="2268" y="1862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69" name="Freeform 532"/>
                <p:cNvSpPr>
                  <a:spLocks/>
                </p:cNvSpPr>
                <p:nvPr/>
              </p:nvSpPr>
              <p:spPr bwMode="auto">
                <a:xfrm>
                  <a:off x="2256" y="1868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0" name="Freeform 533"/>
                <p:cNvSpPr>
                  <a:spLocks/>
                </p:cNvSpPr>
                <p:nvPr/>
              </p:nvSpPr>
              <p:spPr bwMode="auto">
                <a:xfrm>
                  <a:off x="2244" y="1862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1" name="Freeform 534"/>
                <p:cNvSpPr>
                  <a:spLocks/>
                </p:cNvSpPr>
                <p:nvPr/>
              </p:nvSpPr>
              <p:spPr bwMode="auto">
                <a:xfrm>
                  <a:off x="2244" y="186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6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2" name="Freeform 535"/>
                <p:cNvSpPr>
                  <a:spLocks/>
                </p:cNvSpPr>
                <p:nvPr/>
              </p:nvSpPr>
              <p:spPr bwMode="auto">
                <a:xfrm>
                  <a:off x="2238" y="1862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12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3" name="Freeform 536"/>
                <p:cNvSpPr>
                  <a:spLocks/>
                </p:cNvSpPr>
                <p:nvPr/>
              </p:nvSpPr>
              <p:spPr bwMode="auto">
                <a:xfrm>
                  <a:off x="2220" y="1868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6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6 w 18"/>
                    <a:gd name="T9" fmla="*/ 0 h 6"/>
                    <a:gd name="T10" fmla="*/ 12 w 18"/>
                    <a:gd name="T11" fmla="*/ 6 h 6"/>
                    <a:gd name="T12" fmla="*/ 0 w 18"/>
                    <a:gd name="T13" fmla="*/ 6 h 6"/>
                    <a:gd name="T14" fmla="*/ 6 w 18"/>
                    <a:gd name="T15" fmla="*/ 6 h 6"/>
                    <a:gd name="T16" fmla="*/ 6 w 18"/>
                    <a:gd name="T17" fmla="*/ 6 h 6"/>
                    <a:gd name="T18" fmla="*/ 0 w 18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4" name="Freeform 537"/>
                <p:cNvSpPr>
                  <a:spLocks/>
                </p:cNvSpPr>
                <p:nvPr/>
              </p:nvSpPr>
              <p:spPr bwMode="auto">
                <a:xfrm>
                  <a:off x="2214" y="1850"/>
                  <a:ext cx="18" cy="24"/>
                </a:xfrm>
                <a:custGeom>
                  <a:avLst/>
                  <a:gdLst>
                    <a:gd name="T0" fmla="*/ 6 w 18"/>
                    <a:gd name="T1" fmla="*/ 6 h 24"/>
                    <a:gd name="T2" fmla="*/ 0 w 18"/>
                    <a:gd name="T3" fmla="*/ 6 h 24"/>
                    <a:gd name="T4" fmla="*/ 6 w 18"/>
                    <a:gd name="T5" fmla="*/ 24 h 24"/>
                    <a:gd name="T6" fmla="*/ 18 w 18"/>
                    <a:gd name="T7" fmla="*/ 24 h 24"/>
                    <a:gd name="T8" fmla="*/ 6 w 18"/>
                    <a:gd name="T9" fmla="*/ 6 h 24"/>
                    <a:gd name="T10" fmla="*/ 0 w 18"/>
                    <a:gd name="T11" fmla="*/ 6 h 24"/>
                    <a:gd name="T12" fmla="*/ 6 w 18"/>
                    <a:gd name="T13" fmla="*/ 6 h 24"/>
                    <a:gd name="T14" fmla="*/ 6 w 18"/>
                    <a:gd name="T15" fmla="*/ 0 h 24"/>
                    <a:gd name="T16" fmla="*/ 0 w 18"/>
                    <a:gd name="T17" fmla="*/ 6 h 24"/>
                    <a:gd name="T18" fmla="*/ 6 w 18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24"/>
                      </a:lnTo>
                      <a:lnTo>
                        <a:pt x="18" y="24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5" name="Freeform 538"/>
                <p:cNvSpPr>
                  <a:spLocks/>
                </p:cNvSpPr>
                <p:nvPr/>
              </p:nvSpPr>
              <p:spPr bwMode="auto">
                <a:xfrm>
                  <a:off x="2214" y="185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6" name="Freeform 539"/>
                <p:cNvSpPr>
                  <a:spLocks/>
                </p:cNvSpPr>
                <p:nvPr/>
              </p:nvSpPr>
              <p:spPr bwMode="auto">
                <a:xfrm>
                  <a:off x="2208" y="1856"/>
                  <a:ext cx="12" cy="24"/>
                </a:xfrm>
                <a:custGeom>
                  <a:avLst/>
                  <a:gdLst>
                    <a:gd name="T0" fmla="*/ 0 w 12"/>
                    <a:gd name="T1" fmla="*/ 24 h 24"/>
                    <a:gd name="T2" fmla="*/ 6 w 12"/>
                    <a:gd name="T3" fmla="*/ 24 h 24"/>
                    <a:gd name="T4" fmla="*/ 12 w 12"/>
                    <a:gd name="T5" fmla="*/ 0 h 24"/>
                    <a:gd name="T6" fmla="*/ 6 w 12"/>
                    <a:gd name="T7" fmla="*/ 0 h 24"/>
                    <a:gd name="T8" fmla="*/ 0 w 12"/>
                    <a:gd name="T9" fmla="*/ 18 h 24"/>
                    <a:gd name="T10" fmla="*/ 0 w 12"/>
                    <a:gd name="T11" fmla="*/ 18 h 24"/>
                    <a:gd name="T12" fmla="*/ 0 w 12"/>
                    <a:gd name="T13" fmla="*/ 24 h 24"/>
                    <a:gd name="T14" fmla="*/ 0 w 12"/>
                    <a:gd name="T15" fmla="*/ 24 h 24"/>
                    <a:gd name="T16" fmla="*/ 6 w 12"/>
                    <a:gd name="T17" fmla="*/ 24 h 24"/>
                    <a:gd name="T18" fmla="*/ 0 w 12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6" y="2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7" name="Freeform 540"/>
                <p:cNvSpPr>
                  <a:spLocks/>
                </p:cNvSpPr>
                <p:nvPr/>
              </p:nvSpPr>
              <p:spPr bwMode="auto">
                <a:xfrm>
                  <a:off x="2196" y="1874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0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8" name="Freeform 541"/>
                <p:cNvSpPr>
                  <a:spLocks/>
                </p:cNvSpPr>
                <p:nvPr/>
              </p:nvSpPr>
              <p:spPr bwMode="auto">
                <a:xfrm>
                  <a:off x="2178" y="1862"/>
                  <a:ext cx="18" cy="18"/>
                </a:xfrm>
                <a:custGeom>
                  <a:avLst/>
                  <a:gdLst>
                    <a:gd name="T0" fmla="*/ 6 w 18"/>
                    <a:gd name="T1" fmla="*/ 6 h 18"/>
                    <a:gd name="T2" fmla="*/ 0 w 18"/>
                    <a:gd name="T3" fmla="*/ 6 h 18"/>
                    <a:gd name="T4" fmla="*/ 18 w 18"/>
                    <a:gd name="T5" fmla="*/ 18 h 18"/>
                    <a:gd name="T6" fmla="*/ 18 w 18"/>
                    <a:gd name="T7" fmla="*/ 18 h 18"/>
                    <a:gd name="T8" fmla="*/ 6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6 w 18"/>
                    <a:gd name="T15" fmla="*/ 0 h 18"/>
                    <a:gd name="T16" fmla="*/ 6 w 18"/>
                    <a:gd name="T17" fmla="*/ 0 h 18"/>
                    <a:gd name="T18" fmla="*/ 6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79" name="Freeform 542"/>
                <p:cNvSpPr>
                  <a:spLocks/>
                </p:cNvSpPr>
                <p:nvPr/>
              </p:nvSpPr>
              <p:spPr bwMode="auto">
                <a:xfrm>
                  <a:off x="2184" y="1862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6 h 6"/>
                    <a:gd name="T4" fmla="*/ 6 h 6"/>
                    <a:gd name="T5" fmla="*/ 0 h 6"/>
                    <a:gd name="T6" fmla="*/ 0 h 6"/>
                    <a:gd name="T7" fmla="*/ 0 h 6"/>
                    <a:gd name="T8" fmla="*/ 0 h 6"/>
                    <a:gd name="T9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0" name="Freeform 543"/>
                <p:cNvSpPr>
                  <a:spLocks/>
                </p:cNvSpPr>
                <p:nvPr/>
              </p:nvSpPr>
              <p:spPr bwMode="auto">
                <a:xfrm>
                  <a:off x="2166" y="1856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8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1" name="Freeform 544"/>
                <p:cNvSpPr>
                  <a:spLocks/>
                </p:cNvSpPr>
                <p:nvPr/>
              </p:nvSpPr>
              <p:spPr bwMode="auto">
                <a:xfrm>
                  <a:off x="2160" y="1850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2" name="Freeform 545"/>
                <p:cNvSpPr>
                  <a:spLocks/>
                </p:cNvSpPr>
                <p:nvPr/>
              </p:nvSpPr>
              <p:spPr bwMode="auto">
                <a:xfrm>
                  <a:off x="2148" y="1844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3" name="Freeform 546"/>
                <p:cNvSpPr>
                  <a:spLocks/>
                </p:cNvSpPr>
                <p:nvPr/>
              </p:nvSpPr>
              <p:spPr bwMode="auto">
                <a:xfrm>
                  <a:off x="2142" y="1838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12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4" name="Freeform 547"/>
                <p:cNvSpPr>
                  <a:spLocks/>
                </p:cNvSpPr>
                <p:nvPr/>
              </p:nvSpPr>
              <p:spPr bwMode="auto">
                <a:xfrm>
                  <a:off x="2142" y="1826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0 w 12"/>
                    <a:gd name="T5" fmla="*/ 12 h 12"/>
                    <a:gd name="T6" fmla="*/ 12 w 12"/>
                    <a:gd name="T7" fmla="*/ 12 h 12"/>
                    <a:gd name="T8" fmla="*/ 6 w 12"/>
                    <a:gd name="T9" fmla="*/ 0 h 12"/>
                    <a:gd name="T10" fmla="*/ 6 w 12"/>
                    <a:gd name="T11" fmla="*/ 6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5" name="Freeform 548"/>
                <p:cNvSpPr>
                  <a:spLocks/>
                </p:cNvSpPr>
                <p:nvPr/>
              </p:nvSpPr>
              <p:spPr bwMode="auto">
                <a:xfrm>
                  <a:off x="2142" y="1820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6 w 12"/>
                    <a:gd name="T11" fmla="*/ 6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6" name="Freeform 549"/>
                <p:cNvSpPr>
                  <a:spLocks/>
                </p:cNvSpPr>
                <p:nvPr/>
              </p:nvSpPr>
              <p:spPr bwMode="auto">
                <a:xfrm>
                  <a:off x="2142" y="1808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2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7" name="Freeform 550"/>
                <p:cNvSpPr>
                  <a:spLocks/>
                </p:cNvSpPr>
                <p:nvPr/>
              </p:nvSpPr>
              <p:spPr bwMode="auto">
                <a:xfrm>
                  <a:off x="2154" y="1802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8" name="Freeform 551"/>
                <p:cNvSpPr>
                  <a:spLocks/>
                </p:cNvSpPr>
                <p:nvPr/>
              </p:nvSpPr>
              <p:spPr bwMode="auto">
                <a:xfrm>
                  <a:off x="2160" y="180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89" name="Freeform 552"/>
                <p:cNvSpPr>
                  <a:spLocks/>
                </p:cNvSpPr>
                <p:nvPr/>
              </p:nvSpPr>
              <p:spPr bwMode="auto">
                <a:xfrm>
                  <a:off x="2154" y="1796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12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0" name="Freeform 553"/>
                <p:cNvSpPr>
                  <a:spLocks/>
                </p:cNvSpPr>
                <p:nvPr/>
              </p:nvSpPr>
              <p:spPr bwMode="auto">
                <a:xfrm>
                  <a:off x="2154" y="1790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0 w 12"/>
                    <a:gd name="T5" fmla="*/ 6 h 6"/>
                    <a:gd name="T6" fmla="*/ 12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1" name="Freeform 554"/>
                <p:cNvSpPr>
                  <a:spLocks/>
                </p:cNvSpPr>
                <p:nvPr/>
              </p:nvSpPr>
              <p:spPr bwMode="auto">
                <a:xfrm>
                  <a:off x="2154" y="1784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12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2" name="Freeform 555"/>
                <p:cNvSpPr>
                  <a:spLocks/>
                </p:cNvSpPr>
                <p:nvPr/>
              </p:nvSpPr>
              <p:spPr bwMode="auto">
                <a:xfrm>
                  <a:off x="2160" y="1772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6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3" name="Freeform 556"/>
                <p:cNvSpPr>
                  <a:spLocks/>
                </p:cNvSpPr>
                <p:nvPr/>
              </p:nvSpPr>
              <p:spPr bwMode="auto">
                <a:xfrm>
                  <a:off x="2166" y="1766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0 w 6"/>
                    <a:gd name="T3" fmla="*/ 6 h 12"/>
                    <a:gd name="T4" fmla="*/ 0 w 6"/>
                    <a:gd name="T5" fmla="*/ 6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12 h 12"/>
                    <a:gd name="T12" fmla="*/ 6 w 6"/>
                    <a:gd name="T13" fmla="*/ 0 h 12"/>
                    <a:gd name="T14" fmla="*/ 6 w 6"/>
                    <a:gd name="T15" fmla="*/ 0 h 12"/>
                    <a:gd name="T16" fmla="*/ 0 w 6"/>
                    <a:gd name="T17" fmla="*/ 6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4" name="Freeform 557"/>
                <p:cNvSpPr>
                  <a:spLocks/>
                </p:cNvSpPr>
                <p:nvPr/>
              </p:nvSpPr>
              <p:spPr bwMode="auto">
                <a:xfrm>
                  <a:off x="2172" y="1766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0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5" name="Freeform 558"/>
                <p:cNvSpPr>
                  <a:spLocks/>
                </p:cNvSpPr>
                <p:nvPr/>
              </p:nvSpPr>
              <p:spPr bwMode="auto">
                <a:xfrm>
                  <a:off x="2178" y="1766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0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6" name="Freeform 559"/>
                <p:cNvSpPr>
                  <a:spLocks/>
                </p:cNvSpPr>
                <p:nvPr/>
              </p:nvSpPr>
              <p:spPr bwMode="auto">
                <a:xfrm>
                  <a:off x="2190" y="176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7" name="Freeform 560"/>
                <p:cNvSpPr>
                  <a:spLocks/>
                </p:cNvSpPr>
                <p:nvPr/>
              </p:nvSpPr>
              <p:spPr bwMode="auto">
                <a:xfrm>
                  <a:off x="2196" y="1766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8" name="Freeform 561"/>
                <p:cNvSpPr>
                  <a:spLocks/>
                </p:cNvSpPr>
                <p:nvPr/>
              </p:nvSpPr>
              <p:spPr bwMode="auto">
                <a:xfrm>
                  <a:off x="2202" y="1766"/>
                  <a:ext cx="18" cy="18"/>
                </a:xfrm>
                <a:custGeom>
                  <a:avLst/>
                  <a:gdLst>
                    <a:gd name="T0" fmla="*/ 12 w 18"/>
                    <a:gd name="T1" fmla="*/ 12 h 18"/>
                    <a:gd name="T2" fmla="*/ 12 w 18"/>
                    <a:gd name="T3" fmla="*/ 6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2 h 18"/>
                    <a:gd name="T10" fmla="*/ 18 w 18"/>
                    <a:gd name="T11" fmla="*/ 12 h 18"/>
                    <a:gd name="T12" fmla="*/ 12 w 18"/>
                    <a:gd name="T13" fmla="*/ 12 h 18"/>
                    <a:gd name="T14" fmla="*/ 18 w 18"/>
                    <a:gd name="T15" fmla="*/ 18 h 18"/>
                    <a:gd name="T16" fmla="*/ 18 w 18"/>
                    <a:gd name="T17" fmla="*/ 12 h 18"/>
                    <a:gd name="T18" fmla="*/ 12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799" name="Freeform 562"/>
                <p:cNvSpPr>
                  <a:spLocks/>
                </p:cNvSpPr>
                <p:nvPr/>
              </p:nvSpPr>
              <p:spPr bwMode="auto">
                <a:xfrm>
                  <a:off x="2214" y="177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0" name="Freeform 563"/>
                <p:cNvSpPr>
                  <a:spLocks/>
                </p:cNvSpPr>
                <p:nvPr/>
              </p:nvSpPr>
              <p:spPr bwMode="auto">
                <a:xfrm>
                  <a:off x="2208" y="1760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6 h 18"/>
                    <a:gd name="T12" fmla="*/ 0 w 12"/>
                    <a:gd name="T13" fmla="*/ 0 h 18"/>
                    <a:gd name="T14" fmla="*/ 0 w 12"/>
                    <a:gd name="T15" fmla="*/ 6 h 18"/>
                    <a:gd name="T16" fmla="*/ 0 w 12"/>
                    <a:gd name="T17" fmla="*/ 6 h 18"/>
                    <a:gd name="T18" fmla="*/ 0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1" name="Freeform 564"/>
                <p:cNvSpPr>
                  <a:spLocks/>
                </p:cNvSpPr>
                <p:nvPr/>
              </p:nvSpPr>
              <p:spPr bwMode="auto">
                <a:xfrm>
                  <a:off x="2208" y="1754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6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2" name="Freeform 565"/>
                <p:cNvSpPr>
                  <a:spLocks/>
                </p:cNvSpPr>
                <p:nvPr/>
              </p:nvSpPr>
              <p:spPr bwMode="auto">
                <a:xfrm>
                  <a:off x="2208" y="1742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3" name="Freeform 566"/>
                <p:cNvSpPr>
                  <a:spLocks/>
                </p:cNvSpPr>
                <p:nvPr/>
              </p:nvSpPr>
              <p:spPr bwMode="auto">
                <a:xfrm>
                  <a:off x="2214" y="1736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6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0 h 12"/>
                    <a:gd name="T14" fmla="*/ 6 w 12"/>
                    <a:gd name="T15" fmla="*/ 0 h 12"/>
                    <a:gd name="T16" fmla="*/ 6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4" name="Freeform 567"/>
                <p:cNvSpPr>
                  <a:spLocks/>
                </p:cNvSpPr>
                <p:nvPr/>
              </p:nvSpPr>
              <p:spPr bwMode="auto">
                <a:xfrm>
                  <a:off x="2220" y="1736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0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5" name="Freeform 568"/>
                <p:cNvSpPr>
                  <a:spLocks/>
                </p:cNvSpPr>
                <p:nvPr/>
              </p:nvSpPr>
              <p:spPr bwMode="auto">
                <a:xfrm>
                  <a:off x="2232" y="1736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2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2 w 18"/>
                    <a:gd name="T11" fmla="*/ 6 h 6"/>
                    <a:gd name="T12" fmla="*/ 18 w 18"/>
                    <a:gd name="T13" fmla="*/ 0 h 6"/>
                    <a:gd name="T14" fmla="*/ 18 w 18"/>
                    <a:gd name="T15" fmla="*/ 0 h 6"/>
                    <a:gd name="T16" fmla="*/ 12 w 18"/>
                    <a:gd name="T17" fmla="*/ 0 h 6"/>
                    <a:gd name="T18" fmla="*/ 18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6" name="Freeform 569"/>
                <p:cNvSpPr>
                  <a:spLocks/>
                </p:cNvSpPr>
                <p:nvPr/>
              </p:nvSpPr>
              <p:spPr bwMode="auto">
                <a:xfrm>
                  <a:off x="2244" y="1736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7" name="Freeform 570"/>
                <p:cNvSpPr>
                  <a:spLocks/>
                </p:cNvSpPr>
                <p:nvPr/>
              </p:nvSpPr>
              <p:spPr bwMode="auto">
                <a:xfrm>
                  <a:off x="2256" y="1742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808" name="Freeform 571"/>
                <p:cNvSpPr>
                  <a:spLocks/>
                </p:cNvSpPr>
                <p:nvPr/>
              </p:nvSpPr>
              <p:spPr bwMode="auto">
                <a:xfrm>
                  <a:off x="2268" y="1754"/>
                  <a:ext cx="18" cy="18"/>
                </a:xfrm>
                <a:custGeom>
                  <a:avLst/>
                  <a:gdLst>
                    <a:gd name="T0" fmla="*/ 12 w 18"/>
                    <a:gd name="T1" fmla="*/ 6 h 18"/>
                    <a:gd name="T2" fmla="*/ 18 w 18"/>
                    <a:gd name="T3" fmla="*/ 6 h 18"/>
                    <a:gd name="T4" fmla="*/ 6 w 18"/>
                    <a:gd name="T5" fmla="*/ 0 h 18"/>
                    <a:gd name="T6" fmla="*/ 0 w 18"/>
                    <a:gd name="T7" fmla="*/ 0 h 18"/>
                    <a:gd name="T8" fmla="*/ 12 w 18"/>
                    <a:gd name="T9" fmla="*/ 12 h 18"/>
                    <a:gd name="T10" fmla="*/ 18 w 18"/>
                    <a:gd name="T11" fmla="*/ 12 h 18"/>
                    <a:gd name="T12" fmla="*/ 12 w 18"/>
                    <a:gd name="T13" fmla="*/ 12 h 18"/>
                    <a:gd name="T14" fmla="*/ 18 w 18"/>
                    <a:gd name="T15" fmla="*/ 18 h 18"/>
                    <a:gd name="T16" fmla="*/ 18 w 18"/>
                    <a:gd name="T17" fmla="*/ 12 h 18"/>
                    <a:gd name="T18" fmla="*/ 12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536" name="Group 572"/>
              <p:cNvGrpSpPr>
                <a:grpSpLocks/>
              </p:cNvGrpSpPr>
              <p:nvPr/>
            </p:nvGrpSpPr>
            <p:grpSpPr bwMode="auto">
              <a:xfrm>
                <a:off x="2166" y="1730"/>
                <a:ext cx="264" cy="403"/>
                <a:chOff x="2166" y="1730"/>
                <a:chExt cx="264" cy="403"/>
              </a:xfrm>
            </p:grpSpPr>
            <p:sp>
              <p:nvSpPr>
                <p:cNvPr id="2409" name="Freeform 573"/>
                <p:cNvSpPr>
                  <a:spLocks/>
                </p:cNvSpPr>
                <p:nvPr/>
              </p:nvSpPr>
              <p:spPr bwMode="auto">
                <a:xfrm>
                  <a:off x="2280" y="1760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0 w 6"/>
                    <a:gd name="T5" fmla="*/ 6 h 12"/>
                    <a:gd name="T6" fmla="*/ 0 w 6"/>
                    <a:gd name="T7" fmla="*/ 6 h 12"/>
                    <a:gd name="T8" fmla="*/ 0 w 6"/>
                    <a:gd name="T9" fmla="*/ 6 h 12"/>
                    <a:gd name="T10" fmla="*/ 6 w 6"/>
                    <a:gd name="T11" fmla="*/ 6 h 12"/>
                    <a:gd name="T12" fmla="*/ 0 w 6"/>
                    <a:gd name="T13" fmla="*/ 6 h 12"/>
                    <a:gd name="T14" fmla="*/ 6 w 6"/>
                    <a:gd name="T15" fmla="*/ 12 h 12"/>
                    <a:gd name="T16" fmla="*/ 6 w 6"/>
                    <a:gd name="T17" fmla="*/ 6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0" name="Freeform 574"/>
                <p:cNvSpPr>
                  <a:spLocks/>
                </p:cNvSpPr>
                <p:nvPr/>
              </p:nvSpPr>
              <p:spPr bwMode="auto">
                <a:xfrm>
                  <a:off x="2280" y="1748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2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6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1" name="Freeform 575"/>
                <p:cNvSpPr>
                  <a:spLocks/>
                </p:cNvSpPr>
                <p:nvPr/>
              </p:nvSpPr>
              <p:spPr bwMode="auto">
                <a:xfrm>
                  <a:off x="2280" y="1736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12 w 12"/>
                    <a:gd name="T13" fmla="*/ 0 h 18"/>
                    <a:gd name="T14" fmla="*/ 6 w 12"/>
                    <a:gd name="T15" fmla="*/ 0 h 18"/>
                    <a:gd name="T16" fmla="*/ 6 w 12"/>
                    <a:gd name="T17" fmla="*/ 0 h 18"/>
                    <a:gd name="T18" fmla="*/ 12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2" name="Freeform 576"/>
                <p:cNvSpPr>
                  <a:spLocks/>
                </p:cNvSpPr>
                <p:nvPr/>
              </p:nvSpPr>
              <p:spPr bwMode="auto">
                <a:xfrm>
                  <a:off x="2292" y="1730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6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3" name="Freeform 577"/>
                <p:cNvSpPr>
                  <a:spLocks/>
                </p:cNvSpPr>
                <p:nvPr/>
              </p:nvSpPr>
              <p:spPr bwMode="auto">
                <a:xfrm>
                  <a:off x="2298" y="1730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2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2 w 18"/>
                    <a:gd name="T11" fmla="*/ 6 h 6"/>
                    <a:gd name="T12" fmla="*/ 18 w 18"/>
                    <a:gd name="T13" fmla="*/ 0 h 6"/>
                    <a:gd name="T14" fmla="*/ 12 w 18"/>
                    <a:gd name="T15" fmla="*/ 0 h 6"/>
                    <a:gd name="T16" fmla="*/ 12 w 18"/>
                    <a:gd name="T17" fmla="*/ 0 h 6"/>
                    <a:gd name="T18" fmla="*/ 18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4" name="Freeform 578"/>
                <p:cNvSpPr>
                  <a:spLocks/>
                </p:cNvSpPr>
                <p:nvPr/>
              </p:nvSpPr>
              <p:spPr bwMode="auto">
                <a:xfrm>
                  <a:off x="2310" y="173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5" name="Freeform 579"/>
                <p:cNvSpPr>
                  <a:spLocks/>
                </p:cNvSpPr>
                <p:nvPr/>
              </p:nvSpPr>
              <p:spPr bwMode="auto">
                <a:xfrm>
                  <a:off x="2316" y="1736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6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6" name="Freeform 580"/>
                <p:cNvSpPr>
                  <a:spLocks/>
                </p:cNvSpPr>
                <p:nvPr/>
              </p:nvSpPr>
              <p:spPr bwMode="auto">
                <a:xfrm>
                  <a:off x="2328" y="1742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2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12 h 18"/>
                    <a:gd name="T12" fmla="*/ 6 w 6"/>
                    <a:gd name="T13" fmla="*/ 18 h 18"/>
                    <a:gd name="T14" fmla="*/ 6 w 6"/>
                    <a:gd name="T15" fmla="*/ 12 h 18"/>
                    <a:gd name="T16" fmla="*/ 6 w 6"/>
                    <a:gd name="T17" fmla="*/ 12 h 18"/>
                    <a:gd name="T18" fmla="*/ 6 w 6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7" name="Freeform 581"/>
                <p:cNvSpPr>
                  <a:spLocks/>
                </p:cNvSpPr>
                <p:nvPr/>
              </p:nvSpPr>
              <p:spPr bwMode="auto">
                <a:xfrm>
                  <a:off x="2328" y="1754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8" name="Freeform 582"/>
                <p:cNvSpPr>
                  <a:spLocks/>
                </p:cNvSpPr>
                <p:nvPr/>
              </p:nvSpPr>
              <p:spPr bwMode="auto">
                <a:xfrm>
                  <a:off x="2322" y="1754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6 w 12"/>
                    <a:gd name="T7" fmla="*/ 0 h 6"/>
                    <a:gd name="T8" fmla="*/ 6 w 12"/>
                    <a:gd name="T9" fmla="*/ 0 h 6"/>
                    <a:gd name="T10" fmla="*/ 0 w 12"/>
                    <a:gd name="T11" fmla="*/ 6 h 6"/>
                    <a:gd name="T12" fmla="*/ 6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19" name="Freeform 583"/>
                <p:cNvSpPr>
                  <a:spLocks/>
                </p:cNvSpPr>
                <p:nvPr/>
              </p:nvSpPr>
              <p:spPr bwMode="auto">
                <a:xfrm>
                  <a:off x="2322" y="176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0" name="Freeform 584"/>
                <p:cNvSpPr>
                  <a:spLocks/>
                </p:cNvSpPr>
                <p:nvPr/>
              </p:nvSpPr>
              <p:spPr bwMode="auto">
                <a:xfrm>
                  <a:off x="2322" y="1766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0 w 6"/>
                    <a:gd name="T4" fmla="*/ 0 w 6"/>
                    <a:gd name="T5" fmla="*/ 0 w 6"/>
                    <a:gd name="T6" fmla="*/ 0 w 6"/>
                    <a:gd name="T7" fmla="*/ 0 w 6"/>
                    <a:gd name="T8" fmla="*/ 0 w 6"/>
                    <a:gd name="T9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1" name="Freeform 585"/>
                <p:cNvSpPr>
                  <a:spLocks/>
                </p:cNvSpPr>
                <p:nvPr/>
              </p:nvSpPr>
              <p:spPr bwMode="auto">
                <a:xfrm>
                  <a:off x="2322" y="176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2" name="Freeform 586"/>
                <p:cNvSpPr>
                  <a:spLocks/>
                </p:cNvSpPr>
                <p:nvPr/>
              </p:nvSpPr>
              <p:spPr bwMode="auto">
                <a:xfrm>
                  <a:off x="2328" y="1772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6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3" name="Freeform 587"/>
                <p:cNvSpPr>
                  <a:spLocks/>
                </p:cNvSpPr>
                <p:nvPr/>
              </p:nvSpPr>
              <p:spPr bwMode="auto">
                <a:xfrm>
                  <a:off x="2328" y="1778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4" name="Freeform 588"/>
                <p:cNvSpPr>
                  <a:spLocks/>
                </p:cNvSpPr>
                <p:nvPr/>
              </p:nvSpPr>
              <p:spPr bwMode="auto">
                <a:xfrm>
                  <a:off x="2328" y="179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5" name="Freeform 589"/>
                <p:cNvSpPr>
                  <a:spLocks/>
                </p:cNvSpPr>
                <p:nvPr/>
              </p:nvSpPr>
              <p:spPr bwMode="auto">
                <a:xfrm>
                  <a:off x="2328" y="1796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0 h 6"/>
                    <a:gd name="T6" fmla="*/ 0 w 12"/>
                    <a:gd name="T7" fmla="*/ 0 h 6"/>
                    <a:gd name="T8" fmla="*/ 0 w 12"/>
                    <a:gd name="T9" fmla="*/ 0 h 6"/>
                    <a:gd name="T10" fmla="*/ 6 w 12"/>
                    <a:gd name="T11" fmla="*/ 0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6" name="Freeform 590"/>
                <p:cNvSpPr>
                  <a:spLocks/>
                </p:cNvSpPr>
                <p:nvPr/>
              </p:nvSpPr>
              <p:spPr bwMode="auto">
                <a:xfrm>
                  <a:off x="2328" y="1796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6 h 12"/>
                    <a:gd name="T6" fmla="*/ 6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7" name="Freeform 591"/>
                <p:cNvSpPr>
                  <a:spLocks/>
                </p:cNvSpPr>
                <p:nvPr/>
              </p:nvSpPr>
              <p:spPr bwMode="auto">
                <a:xfrm>
                  <a:off x="2322" y="1796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6 w 6"/>
                    <a:gd name="T5" fmla="*/ 12 h 12"/>
                    <a:gd name="T6" fmla="*/ 6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8" name="Freeform 592"/>
                <p:cNvSpPr>
                  <a:spLocks/>
                </p:cNvSpPr>
                <p:nvPr/>
              </p:nvSpPr>
              <p:spPr bwMode="auto">
                <a:xfrm>
                  <a:off x="2310" y="1796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29" name="Freeform 593"/>
                <p:cNvSpPr>
                  <a:spLocks/>
                </p:cNvSpPr>
                <p:nvPr/>
              </p:nvSpPr>
              <p:spPr bwMode="auto">
                <a:xfrm>
                  <a:off x="2292" y="1796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8 w 18"/>
                    <a:gd name="T5" fmla="*/ 12 h 12"/>
                    <a:gd name="T6" fmla="*/ 18 w 18"/>
                    <a:gd name="T7" fmla="*/ 0 h 12"/>
                    <a:gd name="T8" fmla="*/ 0 w 18"/>
                    <a:gd name="T9" fmla="*/ 0 h 12"/>
                    <a:gd name="T10" fmla="*/ 0 w 18"/>
                    <a:gd name="T11" fmla="*/ 0 h 12"/>
                    <a:gd name="T12" fmla="*/ 0 w 18"/>
                    <a:gd name="T13" fmla="*/ 0 h 12"/>
                    <a:gd name="T14" fmla="*/ 0 w 18"/>
                    <a:gd name="T15" fmla="*/ 0 h 12"/>
                    <a:gd name="T16" fmla="*/ 0 w 18"/>
                    <a:gd name="T17" fmla="*/ 0 h 12"/>
                    <a:gd name="T18" fmla="*/ 0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0" name="Freeform 594"/>
                <p:cNvSpPr>
                  <a:spLocks/>
                </p:cNvSpPr>
                <p:nvPr/>
              </p:nvSpPr>
              <p:spPr bwMode="auto">
                <a:xfrm>
                  <a:off x="2292" y="1796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  <a:gd name="T3" fmla="*/ 0 h 6"/>
                    <a:gd name="T4" fmla="*/ 0 h 6"/>
                    <a:gd name="T5" fmla="*/ 0 h 6"/>
                    <a:gd name="T6" fmla="*/ 0 h 6"/>
                    <a:gd name="T7" fmla="*/ 0 h 6"/>
                    <a:gd name="T8" fmla="*/ 0 h 6"/>
                    <a:gd name="T9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1" name="Freeform 595"/>
                <p:cNvSpPr>
                  <a:spLocks/>
                </p:cNvSpPr>
                <p:nvPr/>
              </p:nvSpPr>
              <p:spPr bwMode="auto">
                <a:xfrm>
                  <a:off x="2268" y="1796"/>
                  <a:ext cx="24" cy="12"/>
                </a:xfrm>
                <a:custGeom>
                  <a:avLst/>
                  <a:gdLst>
                    <a:gd name="T0" fmla="*/ 6 w 24"/>
                    <a:gd name="T1" fmla="*/ 6 h 12"/>
                    <a:gd name="T2" fmla="*/ 6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0 h 12"/>
                    <a:gd name="T10" fmla="*/ 0 w 24"/>
                    <a:gd name="T11" fmla="*/ 6 h 12"/>
                    <a:gd name="T12" fmla="*/ 6 w 24"/>
                    <a:gd name="T13" fmla="*/ 0 h 12"/>
                    <a:gd name="T14" fmla="*/ 0 w 24"/>
                    <a:gd name="T15" fmla="*/ 0 h 12"/>
                    <a:gd name="T16" fmla="*/ 0 w 24"/>
                    <a:gd name="T17" fmla="*/ 6 h 12"/>
                    <a:gd name="T18" fmla="*/ 6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2" name="Freeform 596"/>
                <p:cNvSpPr>
                  <a:spLocks/>
                </p:cNvSpPr>
                <p:nvPr/>
              </p:nvSpPr>
              <p:spPr bwMode="auto">
                <a:xfrm>
                  <a:off x="2268" y="1802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6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3" name="Freeform 597"/>
                <p:cNvSpPr>
                  <a:spLocks/>
                </p:cNvSpPr>
                <p:nvPr/>
              </p:nvSpPr>
              <p:spPr bwMode="auto">
                <a:xfrm>
                  <a:off x="2256" y="1808"/>
                  <a:ext cx="18" cy="18"/>
                </a:xfrm>
                <a:custGeom>
                  <a:avLst/>
                  <a:gdLst>
                    <a:gd name="T0" fmla="*/ 6 w 18"/>
                    <a:gd name="T1" fmla="*/ 6 h 18"/>
                    <a:gd name="T2" fmla="*/ 6 w 18"/>
                    <a:gd name="T3" fmla="*/ 12 h 18"/>
                    <a:gd name="T4" fmla="*/ 18 w 18"/>
                    <a:gd name="T5" fmla="*/ 6 h 18"/>
                    <a:gd name="T6" fmla="*/ 18 w 18"/>
                    <a:gd name="T7" fmla="*/ 0 h 18"/>
                    <a:gd name="T8" fmla="*/ 0 w 18"/>
                    <a:gd name="T9" fmla="*/ 12 h 18"/>
                    <a:gd name="T10" fmla="*/ 6 w 18"/>
                    <a:gd name="T11" fmla="*/ 18 h 18"/>
                    <a:gd name="T12" fmla="*/ 0 w 18"/>
                    <a:gd name="T13" fmla="*/ 12 h 18"/>
                    <a:gd name="T14" fmla="*/ 0 w 18"/>
                    <a:gd name="T15" fmla="*/ 12 h 18"/>
                    <a:gd name="T16" fmla="*/ 6 w 18"/>
                    <a:gd name="T17" fmla="*/ 18 h 18"/>
                    <a:gd name="T18" fmla="*/ 6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4" name="Freeform 598"/>
                <p:cNvSpPr>
                  <a:spLocks/>
                </p:cNvSpPr>
                <p:nvPr/>
              </p:nvSpPr>
              <p:spPr bwMode="auto">
                <a:xfrm>
                  <a:off x="2256" y="1814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12 h 12"/>
                    <a:gd name="T12" fmla="*/ 0 w 6"/>
                    <a:gd name="T13" fmla="*/ 6 h 12"/>
                    <a:gd name="T14" fmla="*/ 0 w 6"/>
                    <a:gd name="T15" fmla="*/ 6 h 12"/>
                    <a:gd name="T16" fmla="*/ 6 w 6"/>
                    <a:gd name="T17" fmla="*/ 12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5" name="Freeform 599"/>
                <p:cNvSpPr>
                  <a:spLocks/>
                </p:cNvSpPr>
                <p:nvPr/>
              </p:nvSpPr>
              <p:spPr bwMode="auto">
                <a:xfrm>
                  <a:off x="2262" y="1814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8 w 18"/>
                    <a:gd name="T3" fmla="*/ 12 h 18"/>
                    <a:gd name="T4" fmla="*/ 0 w 18"/>
                    <a:gd name="T5" fmla="*/ 0 h 18"/>
                    <a:gd name="T6" fmla="*/ 0 w 18"/>
                    <a:gd name="T7" fmla="*/ 12 h 18"/>
                    <a:gd name="T8" fmla="*/ 12 w 18"/>
                    <a:gd name="T9" fmla="*/ 18 h 18"/>
                    <a:gd name="T10" fmla="*/ 12 w 18"/>
                    <a:gd name="T11" fmla="*/ 18 h 18"/>
                    <a:gd name="T12" fmla="*/ 18 w 18"/>
                    <a:gd name="T13" fmla="*/ 12 h 18"/>
                    <a:gd name="T14" fmla="*/ 18 w 18"/>
                    <a:gd name="T15" fmla="*/ 12 h 18"/>
                    <a:gd name="T16" fmla="*/ 18 w 18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6" name="Freeform 600"/>
                <p:cNvSpPr>
                  <a:spLocks/>
                </p:cNvSpPr>
                <p:nvPr/>
              </p:nvSpPr>
              <p:spPr bwMode="auto">
                <a:xfrm>
                  <a:off x="2274" y="1826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2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6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6 h 12"/>
                    <a:gd name="T16" fmla="*/ 12 w 18"/>
                    <a:gd name="T17" fmla="*/ 6 h 12"/>
                    <a:gd name="T18" fmla="*/ 18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7" name="Freeform 601"/>
                <p:cNvSpPr>
                  <a:spLocks/>
                </p:cNvSpPr>
                <p:nvPr/>
              </p:nvSpPr>
              <p:spPr bwMode="auto">
                <a:xfrm>
                  <a:off x="2280" y="1838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2 h 18"/>
                    <a:gd name="T4" fmla="*/ 12 w 12"/>
                    <a:gd name="T5" fmla="*/ 0 h 18"/>
                    <a:gd name="T6" fmla="*/ 0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2 h 18"/>
                    <a:gd name="T18" fmla="*/ 6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8" name="Freeform 602"/>
                <p:cNvSpPr>
                  <a:spLocks/>
                </p:cNvSpPr>
                <p:nvPr/>
              </p:nvSpPr>
              <p:spPr bwMode="auto">
                <a:xfrm>
                  <a:off x="2172" y="1802"/>
                  <a:ext cx="180" cy="163"/>
                </a:xfrm>
                <a:custGeom>
                  <a:avLst/>
                  <a:gdLst>
                    <a:gd name="T0" fmla="*/ 132 w 180"/>
                    <a:gd name="T1" fmla="*/ 24 h 163"/>
                    <a:gd name="T2" fmla="*/ 102 w 180"/>
                    <a:gd name="T3" fmla="*/ 24 h 163"/>
                    <a:gd name="T4" fmla="*/ 96 w 180"/>
                    <a:gd name="T5" fmla="*/ 12 h 163"/>
                    <a:gd name="T6" fmla="*/ 72 w 180"/>
                    <a:gd name="T7" fmla="*/ 30 h 163"/>
                    <a:gd name="T8" fmla="*/ 66 w 180"/>
                    <a:gd name="T9" fmla="*/ 6 h 163"/>
                    <a:gd name="T10" fmla="*/ 42 w 180"/>
                    <a:gd name="T11" fmla="*/ 12 h 163"/>
                    <a:gd name="T12" fmla="*/ 24 w 180"/>
                    <a:gd name="T13" fmla="*/ 18 h 163"/>
                    <a:gd name="T14" fmla="*/ 0 w 180"/>
                    <a:gd name="T15" fmla="*/ 36 h 163"/>
                    <a:gd name="T16" fmla="*/ 6 w 180"/>
                    <a:gd name="T17" fmla="*/ 60 h 163"/>
                    <a:gd name="T18" fmla="*/ 18 w 180"/>
                    <a:gd name="T19" fmla="*/ 72 h 163"/>
                    <a:gd name="T20" fmla="*/ 6 w 180"/>
                    <a:gd name="T21" fmla="*/ 90 h 163"/>
                    <a:gd name="T22" fmla="*/ 12 w 180"/>
                    <a:gd name="T23" fmla="*/ 102 h 163"/>
                    <a:gd name="T24" fmla="*/ 24 w 180"/>
                    <a:gd name="T25" fmla="*/ 108 h 163"/>
                    <a:gd name="T26" fmla="*/ 42 w 180"/>
                    <a:gd name="T27" fmla="*/ 114 h 163"/>
                    <a:gd name="T28" fmla="*/ 60 w 180"/>
                    <a:gd name="T29" fmla="*/ 108 h 163"/>
                    <a:gd name="T30" fmla="*/ 54 w 180"/>
                    <a:gd name="T31" fmla="*/ 121 h 163"/>
                    <a:gd name="T32" fmla="*/ 54 w 180"/>
                    <a:gd name="T33" fmla="*/ 139 h 163"/>
                    <a:gd name="T34" fmla="*/ 72 w 180"/>
                    <a:gd name="T35" fmla="*/ 145 h 163"/>
                    <a:gd name="T36" fmla="*/ 90 w 180"/>
                    <a:gd name="T37" fmla="*/ 145 h 163"/>
                    <a:gd name="T38" fmla="*/ 114 w 180"/>
                    <a:gd name="T39" fmla="*/ 139 h 163"/>
                    <a:gd name="T40" fmla="*/ 126 w 180"/>
                    <a:gd name="T41" fmla="*/ 127 h 163"/>
                    <a:gd name="T42" fmla="*/ 132 w 180"/>
                    <a:gd name="T43" fmla="*/ 151 h 163"/>
                    <a:gd name="T44" fmla="*/ 144 w 180"/>
                    <a:gd name="T45" fmla="*/ 163 h 163"/>
                    <a:gd name="T46" fmla="*/ 162 w 180"/>
                    <a:gd name="T47" fmla="*/ 157 h 163"/>
                    <a:gd name="T48" fmla="*/ 174 w 180"/>
                    <a:gd name="T49" fmla="*/ 145 h 163"/>
                    <a:gd name="T50" fmla="*/ 168 w 180"/>
                    <a:gd name="T51" fmla="*/ 139 h 163"/>
                    <a:gd name="T52" fmla="*/ 174 w 180"/>
                    <a:gd name="T53" fmla="*/ 127 h 163"/>
                    <a:gd name="T54" fmla="*/ 180 w 180"/>
                    <a:gd name="T55" fmla="*/ 114 h 163"/>
                    <a:gd name="T56" fmla="*/ 180 w 180"/>
                    <a:gd name="T57" fmla="*/ 102 h 163"/>
                    <a:gd name="T58" fmla="*/ 168 w 180"/>
                    <a:gd name="T59" fmla="*/ 96 h 163"/>
                    <a:gd name="T60" fmla="*/ 144 w 180"/>
                    <a:gd name="T61" fmla="*/ 96 h 163"/>
                    <a:gd name="T62" fmla="*/ 120 w 180"/>
                    <a:gd name="T63" fmla="*/ 90 h 163"/>
                    <a:gd name="T64" fmla="*/ 114 w 180"/>
                    <a:gd name="T65" fmla="*/ 66 h 163"/>
                    <a:gd name="T66" fmla="*/ 126 w 180"/>
                    <a:gd name="T67" fmla="*/ 66 h 163"/>
                    <a:gd name="T68" fmla="*/ 138 w 180"/>
                    <a:gd name="T69" fmla="*/ 4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0" h="163">
                      <a:moveTo>
                        <a:pt x="138" y="42"/>
                      </a:moveTo>
                      <a:lnTo>
                        <a:pt x="132" y="24"/>
                      </a:lnTo>
                      <a:lnTo>
                        <a:pt x="114" y="18"/>
                      </a:lnTo>
                      <a:lnTo>
                        <a:pt x="102" y="24"/>
                      </a:lnTo>
                      <a:lnTo>
                        <a:pt x="102" y="24"/>
                      </a:lnTo>
                      <a:lnTo>
                        <a:pt x="96" y="12"/>
                      </a:lnTo>
                      <a:lnTo>
                        <a:pt x="84" y="12"/>
                      </a:lnTo>
                      <a:lnTo>
                        <a:pt x="72" y="30"/>
                      </a:lnTo>
                      <a:lnTo>
                        <a:pt x="72" y="30"/>
                      </a:lnTo>
                      <a:lnTo>
                        <a:pt x="66" y="6"/>
                      </a:lnTo>
                      <a:lnTo>
                        <a:pt x="54" y="0"/>
                      </a:lnTo>
                      <a:lnTo>
                        <a:pt x="42" y="12"/>
                      </a:lnTo>
                      <a:lnTo>
                        <a:pt x="42" y="12"/>
                      </a:lnTo>
                      <a:lnTo>
                        <a:pt x="24" y="18"/>
                      </a:lnTo>
                      <a:lnTo>
                        <a:pt x="6" y="30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6" y="78"/>
                      </a:lnTo>
                      <a:lnTo>
                        <a:pt x="6" y="90"/>
                      </a:lnTo>
                      <a:lnTo>
                        <a:pt x="6" y="96"/>
                      </a:lnTo>
                      <a:lnTo>
                        <a:pt x="12" y="102"/>
                      </a:lnTo>
                      <a:lnTo>
                        <a:pt x="18" y="108"/>
                      </a:lnTo>
                      <a:lnTo>
                        <a:pt x="24" y="108"/>
                      </a:lnTo>
                      <a:lnTo>
                        <a:pt x="36" y="114"/>
                      </a:lnTo>
                      <a:lnTo>
                        <a:pt x="42" y="114"/>
                      </a:lnTo>
                      <a:lnTo>
                        <a:pt x="54" y="114"/>
                      </a:lnTo>
                      <a:lnTo>
                        <a:pt x="60" y="108"/>
                      </a:lnTo>
                      <a:lnTo>
                        <a:pt x="60" y="108"/>
                      </a:lnTo>
                      <a:lnTo>
                        <a:pt x="54" y="121"/>
                      </a:lnTo>
                      <a:lnTo>
                        <a:pt x="54" y="127"/>
                      </a:lnTo>
                      <a:lnTo>
                        <a:pt x="54" y="139"/>
                      </a:lnTo>
                      <a:lnTo>
                        <a:pt x="60" y="145"/>
                      </a:lnTo>
                      <a:lnTo>
                        <a:pt x="72" y="145"/>
                      </a:lnTo>
                      <a:lnTo>
                        <a:pt x="78" y="145"/>
                      </a:lnTo>
                      <a:lnTo>
                        <a:pt x="90" y="145"/>
                      </a:lnTo>
                      <a:lnTo>
                        <a:pt x="102" y="145"/>
                      </a:lnTo>
                      <a:lnTo>
                        <a:pt x="114" y="139"/>
                      </a:lnTo>
                      <a:lnTo>
                        <a:pt x="126" y="127"/>
                      </a:lnTo>
                      <a:lnTo>
                        <a:pt x="126" y="127"/>
                      </a:lnTo>
                      <a:lnTo>
                        <a:pt x="126" y="145"/>
                      </a:lnTo>
                      <a:lnTo>
                        <a:pt x="132" y="151"/>
                      </a:lnTo>
                      <a:lnTo>
                        <a:pt x="138" y="157"/>
                      </a:lnTo>
                      <a:lnTo>
                        <a:pt x="144" y="163"/>
                      </a:lnTo>
                      <a:lnTo>
                        <a:pt x="156" y="163"/>
                      </a:lnTo>
                      <a:lnTo>
                        <a:pt x="162" y="157"/>
                      </a:lnTo>
                      <a:lnTo>
                        <a:pt x="168" y="151"/>
                      </a:lnTo>
                      <a:lnTo>
                        <a:pt x="174" y="145"/>
                      </a:lnTo>
                      <a:lnTo>
                        <a:pt x="174" y="145"/>
                      </a:lnTo>
                      <a:lnTo>
                        <a:pt x="168" y="139"/>
                      </a:lnTo>
                      <a:lnTo>
                        <a:pt x="168" y="139"/>
                      </a:lnTo>
                      <a:lnTo>
                        <a:pt x="174" y="127"/>
                      </a:lnTo>
                      <a:lnTo>
                        <a:pt x="174" y="121"/>
                      </a:lnTo>
                      <a:lnTo>
                        <a:pt x="180" y="114"/>
                      </a:lnTo>
                      <a:lnTo>
                        <a:pt x="180" y="108"/>
                      </a:lnTo>
                      <a:lnTo>
                        <a:pt x="180" y="102"/>
                      </a:lnTo>
                      <a:lnTo>
                        <a:pt x="174" y="96"/>
                      </a:lnTo>
                      <a:lnTo>
                        <a:pt x="168" y="96"/>
                      </a:lnTo>
                      <a:lnTo>
                        <a:pt x="156" y="96"/>
                      </a:lnTo>
                      <a:lnTo>
                        <a:pt x="144" y="96"/>
                      </a:lnTo>
                      <a:lnTo>
                        <a:pt x="144" y="96"/>
                      </a:lnTo>
                      <a:lnTo>
                        <a:pt x="120" y="90"/>
                      </a:lnTo>
                      <a:lnTo>
                        <a:pt x="120" y="78"/>
                      </a:lnTo>
                      <a:lnTo>
                        <a:pt x="114" y="66"/>
                      </a:lnTo>
                      <a:lnTo>
                        <a:pt x="114" y="66"/>
                      </a:lnTo>
                      <a:lnTo>
                        <a:pt x="126" y="66"/>
                      </a:lnTo>
                      <a:lnTo>
                        <a:pt x="138" y="60"/>
                      </a:lnTo>
                      <a:lnTo>
                        <a:pt x="138" y="42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39" name="Freeform 603"/>
                <p:cNvSpPr>
                  <a:spLocks/>
                </p:cNvSpPr>
                <p:nvPr/>
              </p:nvSpPr>
              <p:spPr bwMode="auto">
                <a:xfrm>
                  <a:off x="2298" y="1826"/>
                  <a:ext cx="18" cy="18"/>
                </a:xfrm>
                <a:custGeom>
                  <a:avLst/>
                  <a:gdLst>
                    <a:gd name="T0" fmla="*/ 0 w 18"/>
                    <a:gd name="T1" fmla="*/ 6 h 18"/>
                    <a:gd name="T2" fmla="*/ 0 w 18"/>
                    <a:gd name="T3" fmla="*/ 0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6 w 18"/>
                    <a:gd name="T15" fmla="*/ 0 h 18"/>
                    <a:gd name="T16" fmla="*/ 6 w 18"/>
                    <a:gd name="T17" fmla="*/ 0 h 18"/>
                    <a:gd name="T18" fmla="*/ 0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0" name="Freeform 604"/>
                <p:cNvSpPr>
                  <a:spLocks/>
                </p:cNvSpPr>
                <p:nvPr/>
              </p:nvSpPr>
              <p:spPr bwMode="auto">
                <a:xfrm>
                  <a:off x="2286" y="1814"/>
                  <a:ext cx="18" cy="18"/>
                </a:xfrm>
                <a:custGeom>
                  <a:avLst/>
                  <a:gdLst>
                    <a:gd name="T0" fmla="*/ 6 w 18"/>
                    <a:gd name="T1" fmla="*/ 6 h 18"/>
                    <a:gd name="T2" fmla="*/ 0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6 h 18"/>
                    <a:gd name="T10" fmla="*/ 0 w 18"/>
                    <a:gd name="T11" fmla="*/ 6 h 18"/>
                    <a:gd name="T12" fmla="*/ 6 w 18"/>
                    <a:gd name="T13" fmla="*/ 6 h 18"/>
                    <a:gd name="T14" fmla="*/ 0 w 18"/>
                    <a:gd name="T15" fmla="*/ 0 h 18"/>
                    <a:gd name="T16" fmla="*/ 0 w 18"/>
                    <a:gd name="T17" fmla="*/ 6 h 18"/>
                    <a:gd name="T18" fmla="*/ 6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1" name="Freeform 605"/>
                <p:cNvSpPr>
                  <a:spLocks/>
                </p:cNvSpPr>
                <p:nvPr/>
              </p:nvSpPr>
              <p:spPr bwMode="auto">
                <a:xfrm>
                  <a:off x="2274" y="1820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12 h 12"/>
                    <a:gd name="T4" fmla="*/ 18 w 18"/>
                    <a:gd name="T5" fmla="*/ 0 h 12"/>
                    <a:gd name="T6" fmla="*/ 12 w 18"/>
                    <a:gd name="T7" fmla="*/ 0 h 12"/>
                    <a:gd name="T8" fmla="*/ 0 w 18"/>
                    <a:gd name="T9" fmla="*/ 6 h 12"/>
                    <a:gd name="T10" fmla="*/ 6 w 18"/>
                    <a:gd name="T11" fmla="*/ 6 h 12"/>
                    <a:gd name="T12" fmla="*/ 0 w 18"/>
                    <a:gd name="T13" fmla="*/ 6 h 12"/>
                    <a:gd name="T14" fmla="*/ 0 w 18"/>
                    <a:gd name="T15" fmla="*/ 12 h 12"/>
                    <a:gd name="T16" fmla="*/ 0 w 18"/>
                    <a:gd name="T17" fmla="*/ 12 h 12"/>
                    <a:gd name="T18" fmla="*/ 0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2" name="Freeform 606"/>
                <p:cNvSpPr>
                  <a:spLocks/>
                </p:cNvSpPr>
                <p:nvPr/>
              </p:nvSpPr>
              <p:spPr bwMode="auto">
                <a:xfrm>
                  <a:off x="2274" y="182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3" name="Freeform 607"/>
                <p:cNvSpPr>
                  <a:spLocks/>
                </p:cNvSpPr>
                <p:nvPr/>
              </p:nvSpPr>
              <p:spPr bwMode="auto">
                <a:xfrm>
                  <a:off x="2262" y="1814"/>
                  <a:ext cx="18" cy="12"/>
                </a:xfrm>
                <a:custGeom>
                  <a:avLst/>
                  <a:gdLst>
                    <a:gd name="T0" fmla="*/ 6 w 18"/>
                    <a:gd name="T1" fmla="*/ 6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12 h 12"/>
                    <a:gd name="T8" fmla="*/ 6 w 18"/>
                    <a:gd name="T9" fmla="*/ 0 h 12"/>
                    <a:gd name="T10" fmla="*/ 6 w 18"/>
                    <a:gd name="T11" fmla="*/ 0 h 12"/>
                    <a:gd name="T12" fmla="*/ 6 w 18"/>
                    <a:gd name="T13" fmla="*/ 0 h 12"/>
                    <a:gd name="T14" fmla="*/ 6 w 18"/>
                    <a:gd name="T15" fmla="*/ 0 h 12"/>
                    <a:gd name="T16" fmla="*/ 6 w 18"/>
                    <a:gd name="T17" fmla="*/ 0 h 12"/>
                    <a:gd name="T18" fmla="*/ 6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4" name="Freeform 608"/>
                <p:cNvSpPr>
                  <a:spLocks/>
                </p:cNvSpPr>
                <p:nvPr/>
              </p:nvSpPr>
              <p:spPr bwMode="auto">
                <a:xfrm>
                  <a:off x="2256" y="1808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6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5" name="Freeform 609"/>
                <p:cNvSpPr>
                  <a:spLocks/>
                </p:cNvSpPr>
                <p:nvPr/>
              </p:nvSpPr>
              <p:spPr bwMode="auto">
                <a:xfrm>
                  <a:off x="2244" y="1814"/>
                  <a:ext cx="18" cy="24"/>
                </a:xfrm>
                <a:custGeom>
                  <a:avLst/>
                  <a:gdLst>
                    <a:gd name="T0" fmla="*/ 0 w 18"/>
                    <a:gd name="T1" fmla="*/ 18 h 24"/>
                    <a:gd name="T2" fmla="*/ 6 w 18"/>
                    <a:gd name="T3" fmla="*/ 18 h 24"/>
                    <a:gd name="T4" fmla="*/ 18 w 18"/>
                    <a:gd name="T5" fmla="*/ 0 h 24"/>
                    <a:gd name="T6" fmla="*/ 12 w 18"/>
                    <a:gd name="T7" fmla="*/ 0 h 24"/>
                    <a:gd name="T8" fmla="*/ 0 w 18"/>
                    <a:gd name="T9" fmla="*/ 12 h 24"/>
                    <a:gd name="T10" fmla="*/ 6 w 18"/>
                    <a:gd name="T11" fmla="*/ 12 h 24"/>
                    <a:gd name="T12" fmla="*/ 0 w 18"/>
                    <a:gd name="T13" fmla="*/ 18 h 24"/>
                    <a:gd name="T14" fmla="*/ 0 w 18"/>
                    <a:gd name="T15" fmla="*/ 24 h 24"/>
                    <a:gd name="T16" fmla="*/ 6 w 18"/>
                    <a:gd name="T17" fmla="*/ 18 h 24"/>
                    <a:gd name="T18" fmla="*/ 0 w 18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0" y="18"/>
                      </a:move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6" name="Freeform 610"/>
                <p:cNvSpPr>
                  <a:spLocks/>
                </p:cNvSpPr>
                <p:nvPr/>
              </p:nvSpPr>
              <p:spPr bwMode="auto">
                <a:xfrm>
                  <a:off x="2244" y="1826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6 h 12"/>
                    <a:gd name="T6" fmla="*/ 0 w 6"/>
                    <a:gd name="T7" fmla="*/ 6 h 12"/>
                    <a:gd name="T8" fmla="*/ 0 w 6"/>
                    <a:gd name="T9" fmla="*/ 6 h 12"/>
                    <a:gd name="T10" fmla="*/ 6 w 6"/>
                    <a:gd name="T11" fmla="*/ 0 h 12"/>
                    <a:gd name="T12" fmla="*/ 0 w 6"/>
                    <a:gd name="T13" fmla="*/ 6 h 12"/>
                    <a:gd name="T14" fmla="*/ 0 w 6"/>
                    <a:gd name="T15" fmla="*/ 12 h 12"/>
                    <a:gd name="T16" fmla="*/ 6 w 6"/>
                    <a:gd name="T17" fmla="*/ 6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7" name="Freeform 611"/>
                <p:cNvSpPr>
                  <a:spLocks/>
                </p:cNvSpPr>
                <p:nvPr/>
              </p:nvSpPr>
              <p:spPr bwMode="auto">
                <a:xfrm>
                  <a:off x="2232" y="1808"/>
                  <a:ext cx="18" cy="24"/>
                </a:xfrm>
                <a:custGeom>
                  <a:avLst/>
                  <a:gdLst>
                    <a:gd name="T0" fmla="*/ 6 w 18"/>
                    <a:gd name="T1" fmla="*/ 6 h 24"/>
                    <a:gd name="T2" fmla="*/ 0 w 18"/>
                    <a:gd name="T3" fmla="*/ 0 h 24"/>
                    <a:gd name="T4" fmla="*/ 12 w 18"/>
                    <a:gd name="T5" fmla="*/ 24 h 24"/>
                    <a:gd name="T6" fmla="*/ 18 w 18"/>
                    <a:gd name="T7" fmla="*/ 18 h 24"/>
                    <a:gd name="T8" fmla="*/ 6 w 18"/>
                    <a:gd name="T9" fmla="*/ 0 h 24"/>
                    <a:gd name="T10" fmla="*/ 6 w 18"/>
                    <a:gd name="T11" fmla="*/ 0 h 24"/>
                    <a:gd name="T12" fmla="*/ 6 w 18"/>
                    <a:gd name="T13" fmla="*/ 0 h 24"/>
                    <a:gd name="T14" fmla="*/ 6 w 18"/>
                    <a:gd name="T15" fmla="*/ 0 h 24"/>
                    <a:gd name="T16" fmla="*/ 6 w 18"/>
                    <a:gd name="T17" fmla="*/ 0 h 24"/>
                    <a:gd name="T18" fmla="*/ 6 w 18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8" name="Freeform 612"/>
                <p:cNvSpPr>
                  <a:spLocks/>
                </p:cNvSpPr>
                <p:nvPr/>
              </p:nvSpPr>
              <p:spPr bwMode="auto">
                <a:xfrm>
                  <a:off x="2226" y="1802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49" name="Freeform 613"/>
                <p:cNvSpPr>
                  <a:spLocks/>
                </p:cNvSpPr>
                <p:nvPr/>
              </p:nvSpPr>
              <p:spPr bwMode="auto">
                <a:xfrm>
                  <a:off x="2208" y="1802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6 h 18"/>
                    <a:gd name="T6" fmla="*/ 18 w 18"/>
                    <a:gd name="T7" fmla="*/ 0 h 18"/>
                    <a:gd name="T8" fmla="*/ 0 w 18"/>
                    <a:gd name="T9" fmla="*/ 12 h 18"/>
                    <a:gd name="T10" fmla="*/ 6 w 18"/>
                    <a:gd name="T11" fmla="*/ 12 h 18"/>
                    <a:gd name="T12" fmla="*/ 6 w 18"/>
                    <a:gd name="T13" fmla="*/ 18 h 18"/>
                    <a:gd name="T14" fmla="*/ 6 w 18"/>
                    <a:gd name="T15" fmla="*/ 18 h 18"/>
                    <a:gd name="T16" fmla="*/ 6 w 18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0" name="Freeform 614"/>
                <p:cNvSpPr>
                  <a:spLocks/>
                </p:cNvSpPr>
                <p:nvPr/>
              </p:nvSpPr>
              <p:spPr bwMode="auto">
                <a:xfrm>
                  <a:off x="2214" y="1814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1" name="Freeform 615"/>
                <p:cNvSpPr>
                  <a:spLocks/>
                </p:cNvSpPr>
                <p:nvPr/>
              </p:nvSpPr>
              <p:spPr bwMode="auto">
                <a:xfrm>
                  <a:off x="2190" y="1814"/>
                  <a:ext cx="24" cy="12"/>
                </a:xfrm>
                <a:custGeom>
                  <a:avLst/>
                  <a:gdLst>
                    <a:gd name="T0" fmla="*/ 6 w 24"/>
                    <a:gd name="T1" fmla="*/ 6 h 12"/>
                    <a:gd name="T2" fmla="*/ 6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0 h 12"/>
                    <a:gd name="T10" fmla="*/ 0 w 24"/>
                    <a:gd name="T11" fmla="*/ 6 h 12"/>
                    <a:gd name="T12" fmla="*/ 6 w 24"/>
                    <a:gd name="T13" fmla="*/ 0 h 12"/>
                    <a:gd name="T14" fmla="*/ 6 w 24"/>
                    <a:gd name="T15" fmla="*/ 0 h 12"/>
                    <a:gd name="T16" fmla="*/ 0 w 24"/>
                    <a:gd name="T17" fmla="*/ 6 h 12"/>
                    <a:gd name="T18" fmla="*/ 6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2" name="Freeform 616"/>
                <p:cNvSpPr>
                  <a:spLocks/>
                </p:cNvSpPr>
                <p:nvPr/>
              </p:nvSpPr>
              <p:spPr bwMode="auto">
                <a:xfrm>
                  <a:off x="2178" y="1820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0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3" name="Freeform 617"/>
                <p:cNvSpPr>
                  <a:spLocks/>
                </p:cNvSpPr>
                <p:nvPr/>
              </p:nvSpPr>
              <p:spPr bwMode="auto">
                <a:xfrm>
                  <a:off x="2172" y="1826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4" name="Freeform 618"/>
                <p:cNvSpPr>
                  <a:spLocks/>
                </p:cNvSpPr>
                <p:nvPr/>
              </p:nvSpPr>
              <p:spPr bwMode="auto">
                <a:xfrm>
                  <a:off x="2166" y="1838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5" name="Freeform 619"/>
                <p:cNvSpPr>
                  <a:spLocks/>
                </p:cNvSpPr>
                <p:nvPr/>
              </p:nvSpPr>
              <p:spPr bwMode="auto">
                <a:xfrm>
                  <a:off x="2166" y="1850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6" name="Freeform 620"/>
                <p:cNvSpPr>
                  <a:spLocks/>
                </p:cNvSpPr>
                <p:nvPr/>
              </p:nvSpPr>
              <p:spPr bwMode="auto">
                <a:xfrm>
                  <a:off x="2172" y="1862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8 w 18"/>
                    <a:gd name="T3" fmla="*/ 12 h 12"/>
                    <a:gd name="T4" fmla="*/ 6 w 18"/>
                    <a:gd name="T5" fmla="*/ 0 h 12"/>
                    <a:gd name="T6" fmla="*/ 0 w 18"/>
                    <a:gd name="T7" fmla="*/ 0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12 h 12"/>
                    <a:gd name="T16" fmla="*/ 18 w 18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7" name="Freeform 621"/>
                <p:cNvSpPr>
                  <a:spLocks/>
                </p:cNvSpPr>
                <p:nvPr/>
              </p:nvSpPr>
              <p:spPr bwMode="auto">
                <a:xfrm>
                  <a:off x="2184" y="1874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6 w 6"/>
                    <a:gd name="T4" fmla="*/ 6 w 6"/>
                    <a:gd name="T5" fmla="*/ 0 w 6"/>
                    <a:gd name="T6" fmla="*/ 6 w 6"/>
                    <a:gd name="T7" fmla="*/ 6 w 6"/>
                    <a:gd name="T8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8" name="Freeform 622"/>
                <p:cNvSpPr>
                  <a:spLocks/>
                </p:cNvSpPr>
                <p:nvPr/>
              </p:nvSpPr>
              <p:spPr bwMode="auto">
                <a:xfrm>
                  <a:off x="2178" y="1874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59" name="Freeform 623"/>
                <p:cNvSpPr>
                  <a:spLocks/>
                </p:cNvSpPr>
                <p:nvPr/>
              </p:nvSpPr>
              <p:spPr bwMode="auto">
                <a:xfrm>
                  <a:off x="2178" y="1880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0" name="Freeform 624"/>
                <p:cNvSpPr>
                  <a:spLocks/>
                </p:cNvSpPr>
                <p:nvPr/>
              </p:nvSpPr>
              <p:spPr bwMode="auto">
                <a:xfrm>
                  <a:off x="2178" y="189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1" name="Freeform 625"/>
                <p:cNvSpPr>
                  <a:spLocks/>
                </p:cNvSpPr>
                <p:nvPr/>
              </p:nvSpPr>
              <p:spPr bwMode="auto">
                <a:xfrm>
                  <a:off x="2178" y="1892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6 h 12"/>
                    <a:gd name="T8" fmla="*/ 0 w 6"/>
                    <a:gd name="T9" fmla="*/ 12 h 12"/>
                    <a:gd name="T10" fmla="*/ 6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2" name="Freeform 626"/>
                <p:cNvSpPr>
                  <a:spLocks/>
                </p:cNvSpPr>
                <p:nvPr/>
              </p:nvSpPr>
              <p:spPr bwMode="auto">
                <a:xfrm>
                  <a:off x="2184" y="1898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0 w 6"/>
                    <a:gd name="T5" fmla="*/ 0 h 12"/>
                    <a:gd name="T6" fmla="*/ 0 w 6"/>
                    <a:gd name="T7" fmla="*/ 6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3" name="Freeform 627"/>
                <p:cNvSpPr>
                  <a:spLocks/>
                </p:cNvSpPr>
                <p:nvPr/>
              </p:nvSpPr>
              <p:spPr bwMode="auto">
                <a:xfrm>
                  <a:off x="2190" y="1904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0 w 6"/>
                    <a:gd name="T5" fmla="*/ 0 h 12"/>
                    <a:gd name="T6" fmla="*/ 0 w 6"/>
                    <a:gd name="T7" fmla="*/ 6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4" name="Freeform 628"/>
                <p:cNvSpPr>
                  <a:spLocks/>
                </p:cNvSpPr>
                <p:nvPr/>
              </p:nvSpPr>
              <p:spPr bwMode="auto">
                <a:xfrm>
                  <a:off x="2196" y="1910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5" name="Freeform 629"/>
                <p:cNvSpPr>
                  <a:spLocks/>
                </p:cNvSpPr>
                <p:nvPr/>
              </p:nvSpPr>
              <p:spPr bwMode="auto">
                <a:xfrm>
                  <a:off x="2202" y="1910"/>
                  <a:ext cx="12" cy="13"/>
                </a:xfrm>
                <a:custGeom>
                  <a:avLst/>
                  <a:gdLst>
                    <a:gd name="T0" fmla="*/ 12 w 12"/>
                    <a:gd name="T1" fmla="*/ 6 h 13"/>
                    <a:gd name="T2" fmla="*/ 12 w 12"/>
                    <a:gd name="T3" fmla="*/ 6 h 13"/>
                    <a:gd name="T4" fmla="*/ 6 w 12"/>
                    <a:gd name="T5" fmla="*/ 0 h 13"/>
                    <a:gd name="T6" fmla="*/ 0 w 12"/>
                    <a:gd name="T7" fmla="*/ 6 h 13"/>
                    <a:gd name="T8" fmla="*/ 12 w 12"/>
                    <a:gd name="T9" fmla="*/ 13 h 13"/>
                    <a:gd name="T10" fmla="*/ 12 w 12"/>
                    <a:gd name="T11" fmla="*/ 13 h 13"/>
                    <a:gd name="T12" fmla="*/ 12 w 12"/>
                    <a:gd name="T13" fmla="*/ 13 h 13"/>
                    <a:gd name="T14" fmla="*/ 12 w 12"/>
                    <a:gd name="T15" fmla="*/ 13 h 13"/>
                    <a:gd name="T16" fmla="*/ 12 w 12"/>
                    <a:gd name="T17" fmla="*/ 13 h 13"/>
                    <a:gd name="T18" fmla="*/ 12 w 12"/>
                    <a:gd name="T19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6" name="Freeform 630"/>
                <p:cNvSpPr>
                  <a:spLocks/>
                </p:cNvSpPr>
                <p:nvPr/>
              </p:nvSpPr>
              <p:spPr bwMode="auto">
                <a:xfrm>
                  <a:off x="2214" y="1910"/>
                  <a:ext cx="12" cy="13"/>
                </a:xfrm>
                <a:custGeom>
                  <a:avLst/>
                  <a:gdLst>
                    <a:gd name="T0" fmla="*/ 6 w 12"/>
                    <a:gd name="T1" fmla="*/ 0 h 13"/>
                    <a:gd name="T2" fmla="*/ 12 w 12"/>
                    <a:gd name="T3" fmla="*/ 0 h 13"/>
                    <a:gd name="T4" fmla="*/ 0 w 12"/>
                    <a:gd name="T5" fmla="*/ 6 h 13"/>
                    <a:gd name="T6" fmla="*/ 0 w 12"/>
                    <a:gd name="T7" fmla="*/ 13 h 13"/>
                    <a:gd name="T8" fmla="*/ 12 w 12"/>
                    <a:gd name="T9" fmla="*/ 6 h 13"/>
                    <a:gd name="T10" fmla="*/ 12 w 12"/>
                    <a:gd name="T11" fmla="*/ 6 h 13"/>
                    <a:gd name="T12" fmla="*/ 12 w 12"/>
                    <a:gd name="T13" fmla="*/ 6 h 13"/>
                    <a:gd name="T14" fmla="*/ 12 w 12"/>
                    <a:gd name="T15" fmla="*/ 6 h 13"/>
                    <a:gd name="T16" fmla="*/ 12 w 12"/>
                    <a:gd name="T17" fmla="*/ 6 h 13"/>
                    <a:gd name="T18" fmla="*/ 6 w 12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7" name="Freeform 631"/>
                <p:cNvSpPr>
                  <a:spLocks/>
                </p:cNvSpPr>
                <p:nvPr/>
              </p:nvSpPr>
              <p:spPr bwMode="auto">
                <a:xfrm>
                  <a:off x="2220" y="1904"/>
                  <a:ext cx="24" cy="12"/>
                </a:xfrm>
                <a:custGeom>
                  <a:avLst/>
                  <a:gdLst>
                    <a:gd name="T0" fmla="*/ 18 w 24"/>
                    <a:gd name="T1" fmla="*/ 6 h 12"/>
                    <a:gd name="T2" fmla="*/ 12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2 w 24"/>
                    <a:gd name="T9" fmla="*/ 6 h 12"/>
                    <a:gd name="T10" fmla="*/ 12 w 24"/>
                    <a:gd name="T11" fmla="*/ 6 h 12"/>
                    <a:gd name="T12" fmla="*/ 18 w 24"/>
                    <a:gd name="T13" fmla="*/ 6 h 12"/>
                    <a:gd name="T14" fmla="*/ 24 w 24"/>
                    <a:gd name="T15" fmla="*/ 0 h 12"/>
                    <a:gd name="T16" fmla="*/ 12 w 24"/>
                    <a:gd name="T17" fmla="*/ 0 h 12"/>
                    <a:gd name="T18" fmla="*/ 18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8" name="Freeform 632"/>
                <p:cNvSpPr>
                  <a:spLocks/>
                </p:cNvSpPr>
                <p:nvPr/>
              </p:nvSpPr>
              <p:spPr bwMode="auto">
                <a:xfrm>
                  <a:off x="2232" y="1904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0 w 12"/>
                    <a:gd name="T3" fmla="*/ 6 h 6"/>
                    <a:gd name="T4" fmla="*/ 0 w 12"/>
                    <a:gd name="T5" fmla="*/ 6 h 6"/>
                    <a:gd name="T6" fmla="*/ 0 w 12"/>
                    <a:gd name="T7" fmla="*/ 6 h 6"/>
                    <a:gd name="T8" fmla="*/ 0 w 12"/>
                    <a:gd name="T9" fmla="*/ 6 h 6"/>
                    <a:gd name="T10" fmla="*/ 0 w 12"/>
                    <a:gd name="T11" fmla="*/ 6 h 6"/>
                    <a:gd name="T12" fmla="*/ 6 w 12"/>
                    <a:gd name="T13" fmla="*/ 6 h 6"/>
                    <a:gd name="T14" fmla="*/ 12 w 12"/>
                    <a:gd name="T15" fmla="*/ 0 h 6"/>
                    <a:gd name="T16" fmla="*/ 0 w 12"/>
                    <a:gd name="T17" fmla="*/ 0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69" name="Freeform 633"/>
                <p:cNvSpPr>
                  <a:spLocks/>
                </p:cNvSpPr>
                <p:nvPr/>
              </p:nvSpPr>
              <p:spPr bwMode="auto">
                <a:xfrm>
                  <a:off x="2220" y="1910"/>
                  <a:ext cx="18" cy="13"/>
                </a:xfrm>
                <a:custGeom>
                  <a:avLst/>
                  <a:gdLst>
                    <a:gd name="T0" fmla="*/ 12 w 18"/>
                    <a:gd name="T1" fmla="*/ 13 h 13"/>
                    <a:gd name="T2" fmla="*/ 6 w 18"/>
                    <a:gd name="T3" fmla="*/ 13 h 13"/>
                    <a:gd name="T4" fmla="*/ 18 w 18"/>
                    <a:gd name="T5" fmla="*/ 0 h 13"/>
                    <a:gd name="T6" fmla="*/ 12 w 18"/>
                    <a:gd name="T7" fmla="*/ 0 h 13"/>
                    <a:gd name="T8" fmla="*/ 6 w 18"/>
                    <a:gd name="T9" fmla="*/ 13 h 13"/>
                    <a:gd name="T10" fmla="*/ 0 w 18"/>
                    <a:gd name="T11" fmla="*/ 13 h 13"/>
                    <a:gd name="T12" fmla="*/ 6 w 18"/>
                    <a:gd name="T13" fmla="*/ 13 h 13"/>
                    <a:gd name="T14" fmla="*/ 0 w 18"/>
                    <a:gd name="T15" fmla="*/ 13 h 13"/>
                    <a:gd name="T16" fmla="*/ 0 w 18"/>
                    <a:gd name="T17" fmla="*/ 13 h 13"/>
                    <a:gd name="T18" fmla="*/ 12 w 18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3">
                      <a:moveTo>
                        <a:pt x="12" y="13"/>
                      </a:moveTo>
                      <a:lnTo>
                        <a:pt x="6" y="13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0" name="Freeform 634"/>
                <p:cNvSpPr>
                  <a:spLocks/>
                </p:cNvSpPr>
                <p:nvPr/>
              </p:nvSpPr>
              <p:spPr bwMode="auto">
                <a:xfrm>
                  <a:off x="2220" y="1923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1" name="Freeform 635"/>
                <p:cNvSpPr>
                  <a:spLocks/>
                </p:cNvSpPr>
                <p:nvPr/>
              </p:nvSpPr>
              <p:spPr bwMode="auto">
                <a:xfrm>
                  <a:off x="2220" y="192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2" name="Freeform 636"/>
                <p:cNvSpPr>
                  <a:spLocks/>
                </p:cNvSpPr>
                <p:nvPr/>
              </p:nvSpPr>
              <p:spPr bwMode="auto">
                <a:xfrm>
                  <a:off x="2226" y="1935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3" name="Freeform 637"/>
                <p:cNvSpPr>
                  <a:spLocks/>
                </p:cNvSpPr>
                <p:nvPr/>
              </p:nvSpPr>
              <p:spPr bwMode="auto">
                <a:xfrm>
                  <a:off x="2232" y="194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4" name="Freeform 638"/>
                <p:cNvSpPr>
                  <a:spLocks/>
                </p:cNvSpPr>
                <p:nvPr/>
              </p:nvSpPr>
              <p:spPr bwMode="auto">
                <a:xfrm>
                  <a:off x="2244" y="194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5" name="Freeform 639"/>
                <p:cNvSpPr>
                  <a:spLocks/>
                </p:cNvSpPr>
                <p:nvPr/>
              </p:nvSpPr>
              <p:spPr bwMode="auto">
                <a:xfrm>
                  <a:off x="2250" y="194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6" name="Freeform 640"/>
                <p:cNvSpPr>
                  <a:spLocks/>
                </p:cNvSpPr>
                <p:nvPr/>
              </p:nvSpPr>
              <p:spPr bwMode="auto">
                <a:xfrm>
                  <a:off x="2262" y="1941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7" name="Freeform 641"/>
                <p:cNvSpPr>
                  <a:spLocks/>
                </p:cNvSpPr>
                <p:nvPr/>
              </p:nvSpPr>
              <p:spPr bwMode="auto">
                <a:xfrm>
                  <a:off x="2274" y="1935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8" name="Freeform 642"/>
                <p:cNvSpPr>
                  <a:spLocks/>
                </p:cNvSpPr>
                <p:nvPr/>
              </p:nvSpPr>
              <p:spPr bwMode="auto">
                <a:xfrm>
                  <a:off x="2286" y="1923"/>
                  <a:ext cx="18" cy="24"/>
                </a:xfrm>
                <a:custGeom>
                  <a:avLst/>
                  <a:gdLst>
                    <a:gd name="T0" fmla="*/ 18 w 18"/>
                    <a:gd name="T1" fmla="*/ 6 h 24"/>
                    <a:gd name="T2" fmla="*/ 12 w 18"/>
                    <a:gd name="T3" fmla="*/ 6 h 24"/>
                    <a:gd name="T4" fmla="*/ 0 w 18"/>
                    <a:gd name="T5" fmla="*/ 18 h 24"/>
                    <a:gd name="T6" fmla="*/ 0 w 18"/>
                    <a:gd name="T7" fmla="*/ 24 h 24"/>
                    <a:gd name="T8" fmla="*/ 12 w 18"/>
                    <a:gd name="T9" fmla="*/ 12 h 24"/>
                    <a:gd name="T10" fmla="*/ 6 w 18"/>
                    <a:gd name="T11" fmla="*/ 6 h 24"/>
                    <a:gd name="T12" fmla="*/ 18 w 18"/>
                    <a:gd name="T13" fmla="*/ 6 h 24"/>
                    <a:gd name="T14" fmla="*/ 18 w 18"/>
                    <a:gd name="T15" fmla="*/ 0 h 24"/>
                    <a:gd name="T16" fmla="*/ 12 w 18"/>
                    <a:gd name="T17" fmla="*/ 6 h 24"/>
                    <a:gd name="T18" fmla="*/ 18 w 18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18" y="6"/>
                      </a:moveTo>
                      <a:lnTo>
                        <a:pt x="12" y="6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79" name="Freeform 643"/>
                <p:cNvSpPr>
                  <a:spLocks/>
                </p:cNvSpPr>
                <p:nvPr/>
              </p:nvSpPr>
              <p:spPr bwMode="auto">
                <a:xfrm>
                  <a:off x="2292" y="1923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6 h 6"/>
                    <a:gd name="T4" fmla="*/ 6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0 w 12"/>
                    <a:gd name="T11" fmla="*/ 6 h 6"/>
                    <a:gd name="T12" fmla="*/ 12 w 12"/>
                    <a:gd name="T13" fmla="*/ 6 h 6"/>
                    <a:gd name="T14" fmla="*/ 12 w 12"/>
                    <a:gd name="T15" fmla="*/ 0 h 6"/>
                    <a:gd name="T16" fmla="*/ 6 w 12"/>
                    <a:gd name="T17" fmla="*/ 6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0" name="Freeform 644"/>
                <p:cNvSpPr>
                  <a:spLocks/>
                </p:cNvSpPr>
                <p:nvPr/>
              </p:nvSpPr>
              <p:spPr bwMode="auto">
                <a:xfrm>
                  <a:off x="2292" y="1929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12 w 12"/>
                    <a:gd name="T5" fmla="*/ 0 h 18"/>
                    <a:gd name="T6" fmla="*/ 0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0 w 12"/>
                    <a:gd name="T13" fmla="*/ 18 h 18"/>
                    <a:gd name="T14" fmla="*/ 0 w 12"/>
                    <a:gd name="T15" fmla="*/ 18 h 18"/>
                    <a:gd name="T16" fmla="*/ 6 w 12"/>
                    <a:gd name="T17" fmla="*/ 18 h 18"/>
                    <a:gd name="T18" fmla="*/ 12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1" name="Freeform 645"/>
                <p:cNvSpPr>
                  <a:spLocks/>
                </p:cNvSpPr>
                <p:nvPr/>
              </p:nvSpPr>
              <p:spPr bwMode="auto">
                <a:xfrm>
                  <a:off x="2292" y="1947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2" name="Freeform 646"/>
                <p:cNvSpPr>
                  <a:spLocks/>
                </p:cNvSpPr>
                <p:nvPr/>
              </p:nvSpPr>
              <p:spPr bwMode="auto">
                <a:xfrm>
                  <a:off x="2298" y="1953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12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3" name="Freeform 647"/>
                <p:cNvSpPr>
                  <a:spLocks/>
                </p:cNvSpPr>
                <p:nvPr/>
              </p:nvSpPr>
              <p:spPr bwMode="auto">
                <a:xfrm>
                  <a:off x="2310" y="1959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4" name="Freeform 648"/>
                <p:cNvSpPr>
                  <a:spLocks/>
                </p:cNvSpPr>
                <p:nvPr/>
              </p:nvSpPr>
              <p:spPr bwMode="auto">
                <a:xfrm>
                  <a:off x="2316" y="196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5" name="Freeform 649"/>
                <p:cNvSpPr>
                  <a:spLocks/>
                </p:cNvSpPr>
                <p:nvPr/>
              </p:nvSpPr>
              <p:spPr bwMode="auto">
                <a:xfrm>
                  <a:off x="2328" y="1959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0 h 12"/>
                    <a:gd name="T4" fmla="*/ 0 w 6"/>
                    <a:gd name="T5" fmla="*/ 6 h 12"/>
                    <a:gd name="T6" fmla="*/ 0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6" name="Freeform 650"/>
                <p:cNvSpPr>
                  <a:spLocks/>
                </p:cNvSpPr>
                <p:nvPr/>
              </p:nvSpPr>
              <p:spPr bwMode="auto">
                <a:xfrm>
                  <a:off x="2334" y="1953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7" name="Freeform 651"/>
                <p:cNvSpPr>
                  <a:spLocks/>
                </p:cNvSpPr>
                <p:nvPr/>
              </p:nvSpPr>
              <p:spPr bwMode="auto">
                <a:xfrm>
                  <a:off x="2340" y="1941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0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8" name="Freeform 652"/>
                <p:cNvSpPr>
                  <a:spLocks/>
                </p:cNvSpPr>
                <p:nvPr/>
              </p:nvSpPr>
              <p:spPr bwMode="auto">
                <a:xfrm>
                  <a:off x="2340" y="194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89" name="Freeform 653"/>
                <p:cNvSpPr>
                  <a:spLocks/>
                </p:cNvSpPr>
                <p:nvPr/>
              </p:nvSpPr>
              <p:spPr bwMode="auto">
                <a:xfrm>
                  <a:off x="2340" y="194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0" name="Freeform 654"/>
                <p:cNvSpPr>
                  <a:spLocks/>
                </p:cNvSpPr>
                <p:nvPr/>
              </p:nvSpPr>
              <p:spPr bwMode="auto">
                <a:xfrm>
                  <a:off x="2340" y="193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1" name="Freeform 655"/>
                <p:cNvSpPr>
                  <a:spLocks/>
                </p:cNvSpPr>
                <p:nvPr/>
              </p:nvSpPr>
              <p:spPr bwMode="auto">
                <a:xfrm>
                  <a:off x="2340" y="1929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6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2" name="Freeform 656"/>
                <p:cNvSpPr>
                  <a:spLocks/>
                </p:cNvSpPr>
                <p:nvPr/>
              </p:nvSpPr>
              <p:spPr bwMode="auto">
                <a:xfrm>
                  <a:off x="2340" y="1923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3" name="Freeform 657"/>
                <p:cNvSpPr>
                  <a:spLocks/>
                </p:cNvSpPr>
                <p:nvPr/>
              </p:nvSpPr>
              <p:spPr bwMode="auto">
                <a:xfrm>
                  <a:off x="2346" y="1916"/>
                  <a:ext cx="6" cy="13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0 h 13"/>
                    <a:gd name="T4" fmla="*/ 0 w 6"/>
                    <a:gd name="T5" fmla="*/ 7 h 13"/>
                    <a:gd name="T6" fmla="*/ 6 w 6"/>
                    <a:gd name="T7" fmla="*/ 13 h 13"/>
                    <a:gd name="T8" fmla="*/ 6 w 6"/>
                    <a:gd name="T9" fmla="*/ 0 h 13"/>
                    <a:gd name="T10" fmla="*/ 6 w 6"/>
                    <a:gd name="T11" fmla="*/ 0 h 13"/>
                    <a:gd name="T12" fmla="*/ 6 w 6"/>
                    <a:gd name="T13" fmla="*/ 0 h 13"/>
                    <a:gd name="T14" fmla="*/ 6 w 6"/>
                    <a:gd name="T15" fmla="*/ 0 h 13"/>
                    <a:gd name="T16" fmla="*/ 6 w 6"/>
                    <a:gd name="T17" fmla="*/ 0 h 13"/>
                    <a:gd name="T18" fmla="*/ 0 w 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4" name="Freeform 658"/>
                <p:cNvSpPr>
                  <a:spLocks/>
                </p:cNvSpPr>
                <p:nvPr/>
              </p:nvSpPr>
              <p:spPr bwMode="auto">
                <a:xfrm>
                  <a:off x="2346" y="191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5" name="Freeform 659"/>
                <p:cNvSpPr>
                  <a:spLocks/>
                </p:cNvSpPr>
                <p:nvPr/>
              </p:nvSpPr>
              <p:spPr bwMode="auto">
                <a:xfrm>
                  <a:off x="2346" y="190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6" name="Freeform 660"/>
                <p:cNvSpPr>
                  <a:spLocks/>
                </p:cNvSpPr>
                <p:nvPr/>
              </p:nvSpPr>
              <p:spPr bwMode="auto">
                <a:xfrm>
                  <a:off x="2346" y="1892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0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0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7" name="Freeform 661"/>
                <p:cNvSpPr>
                  <a:spLocks/>
                </p:cNvSpPr>
                <p:nvPr/>
              </p:nvSpPr>
              <p:spPr bwMode="auto">
                <a:xfrm>
                  <a:off x="2340" y="1892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8" name="Freeform 662"/>
                <p:cNvSpPr>
                  <a:spLocks/>
                </p:cNvSpPr>
                <p:nvPr/>
              </p:nvSpPr>
              <p:spPr bwMode="auto">
                <a:xfrm>
                  <a:off x="2328" y="1892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99" name="Freeform 663"/>
                <p:cNvSpPr>
                  <a:spLocks/>
                </p:cNvSpPr>
                <p:nvPr/>
              </p:nvSpPr>
              <p:spPr bwMode="auto">
                <a:xfrm>
                  <a:off x="2310" y="1892"/>
                  <a:ext cx="18" cy="12"/>
                </a:xfrm>
                <a:custGeom>
                  <a:avLst/>
                  <a:gdLst>
                    <a:gd name="T0" fmla="*/ 0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8 w 18"/>
                    <a:gd name="T7" fmla="*/ 0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12 h 12"/>
                    <a:gd name="T14" fmla="*/ 6 w 18"/>
                    <a:gd name="T15" fmla="*/ 12 h 12"/>
                    <a:gd name="T16" fmla="*/ 6 w 18"/>
                    <a:gd name="T17" fmla="*/ 12 h 12"/>
                    <a:gd name="T18" fmla="*/ 0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0" name="Freeform 664"/>
                <p:cNvSpPr>
                  <a:spLocks/>
                </p:cNvSpPr>
                <p:nvPr/>
              </p:nvSpPr>
              <p:spPr bwMode="auto">
                <a:xfrm>
                  <a:off x="2310" y="1892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0 h 12"/>
                    <a:gd name="T12" fmla="*/ 0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1" name="Freeform 665"/>
                <p:cNvSpPr>
                  <a:spLocks/>
                </p:cNvSpPr>
                <p:nvPr/>
              </p:nvSpPr>
              <p:spPr bwMode="auto">
                <a:xfrm>
                  <a:off x="2292" y="1886"/>
                  <a:ext cx="24" cy="18"/>
                </a:xfrm>
                <a:custGeom>
                  <a:avLst/>
                  <a:gdLst>
                    <a:gd name="T0" fmla="*/ 0 w 24"/>
                    <a:gd name="T1" fmla="*/ 6 h 18"/>
                    <a:gd name="T2" fmla="*/ 0 w 24"/>
                    <a:gd name="T3" fmla="*/ 6 h 18"/>
                    <a:gd name="T4" fmla="*/ 18 w 24"/>
                    <a:gd name="T5" fmla="*/ 18 h 18"/>
                    <a:gd name="T6" fmla="*/ 24 w 24"/>
                    <a:gd name="T7" fmla="*/ 6 h 18"/>
                    <a:gd name="T8" fmla="*/ 0 w 24"/>
                    <a:gd name="T9" fmla="*/ 0 h 18"/>
                    <a:gd name="T10" fmla="*/ 6 w 24"/>
                    <a:gd name="T11" fmla="*/ 6 h 18"/>
                    <a:gd name="T12" fmla="*/ 0 w 24"/>
                    <a:gd name="T13" fmla="*/ 6 h 18"/>
                    <a:gd name="T14" fmla="*/ 0 w 24"/>
                    <a:gd name="T15" fmla="*/ 6 h 18"/>
                    <a:gd name="T16" fmla="*/ 0 w 24"/>
                    <a:gd name="T1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18"/>
                      </a:ln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2" name="Freeform 666"/>
                <p:cNvSpPr>
                  <a:spLocks/>
                </p:cNvSpPr>
                <p:nvPr/>
              </p:nvSpPr>
              <p:spPr bwMode="auto">
                <a:xfrm>
                  <a:off x="2292" y="1880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3" name="Freeform 667"/>
                <p:cNvSpPr>
                  <a:spLocks/>
                </p:cNvSpPr>
                <p:nvPr/>
              </p:nvSpPr>
              <p:spPr bwMode="auto">
                <a:xfrm>
                  <a:off x="2280" y="1868"/>
                  <a:ext cx="18" cy="12"/>
                </a:xfrm>
                <a:custGeom>
                  <a:avLst/>
                  <a:gdLst>
                    <a:gd name="T0" fmla="*/ 6 w 18"/>
                    <a:gd name="T1" fmla="*/ 0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12 h 12"/>
                    <a:gd name="T8" fmla="*/ 6 w 18"/>
                    <a:gd name="T9" fmla="*/ 0 h 12"/>
                    <a:gd name="T10" fmla="*/ 6 w 18"/>
                    <a:gd name="T11" fmla="*/ 6 h 12"/>
                    <a:gd name="T12" fmla="*/ 6 w 18"/>
                    <a:gd name="T13" fmla="*/ 0 h 12"/>
                    <a:gd name="T14" fmla="*/ 0 w 18"/>
                    <a:gd name="T15" fmla="*/ 0 h 12"/>
                    <a:gd name="T16" fmla="*/ 0 w 18"/>
                    <a:gd name="T17" fmla="*/ 6 h 12"/>
                    <a:gd name="T18" fmla="*/ 6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4" name="Freeform 668"/>
                <p:cNvSpPr>
                  <a:spLocks/>
                </p:cNvSpPr>
                <p:nvPr/>
              </p:nvSpPr>
              <p:spPr bwMode="auto">
                <a:xfrm>
                  <a:off x="2280" y="1868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5" name="Freeform 669"/>
                <p:cNvSpPr>
                  <a:spLocks/>
                </p:cNvSpPr>
                <p:nvPr/>
              </p:nvSpPr>
              <p:spPr bwMode="auto">
                <a:xfrm>
                  <a:off x="2286" y="1862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2 w 18"/>
                    <a:gd name="T3" fmla="*/ 0 h 12"/>
                    <a:gd name="T4" fmla="*/ 0 w 18"/>
                    <a:gd name="T5" fmla="*/ 6 h 12"/>
                    <a:gd name="T6" fmla="*/ 0 w 18"/>
                    <a:gd name="T7" fmla="*/ 12 h 12"/>
                    <a:gd name="T8" fmla="*/ 12 w 18"/>
                    <a:gd name="T9" fmla="*/ 6 h 12"/>
                    <a:gd name="T10" fmla="*/ 18 w 18"/>
                    <a:gd name="T11" fmla="*/ 6 h 12"/>
                    <a:gd name="T12" fmla="*/ 12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  <a:gd name="T18" fmla="*/ 12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6" name="Freeform 670"/>
                <p:cNvSpPr>
                  <a:spLocks/>
                </p:cNvSpPr>
                <p:nvPr/>
              </p:nvSpPr>
              <p:spPr bwMode="auto">
                <a:xfrm>
                  <a:off x="2298" y="1856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7" name="Freeform 671"/>
                <p:cNvSpPr>
                  <a:spLocks/>
                </p:cNvSpPr>
                <p:nvPr/>
              </p:nvSpPr>
              <p:spPr bwMode="auto">
                <a:xfrm>
                  <a:off x="2304" y="1838"/>
                  <a:ext cx="12" cy="24"/>
                </a:xfrm>
                <a:custGeom>
                  <a:avLst/>
                  <a:gdLst>
                    <a:gd name="T0" fmla="*/ 6 w 12"/>
                    <a:gd name="T1" fmla="*/ 6 h 24"/>
                    <a:gd name="T2" fmla="*/ 6 w 12"/>
                    <a:gd name="T3" fmla="*/ 6 h 24"/>
                    <a:gd name="T4" fmla="*/ 0 w 12"/>
                    <a:gd name="T5" fmla="*/ 18 h 24"/>
                    <a:gd name="T6" fmla="*/ 6 w 12"/>
                    <a:gd name="T7" fmla="*/ 24 h 24"/>
                    <a:gd name="T8" fmla="*/ 12 w 12"/>
                    <a:gd name="T9" fmla="*/ 6 h 24"/>
                    <a:gd name="T10" fmla="*/ 12 w 12"/>
                    <a:gd name="T11" fmla="*/ 0 h 24"/>
                    <a:gd name="T12" fmla="*/ 12 w 12"/>
                    <a:gd name="T13" fmla="*/ 6 h 24"/>
                    <a:gd name="T14" fmla="*/ 12 w 12"/>
                    <a:gd name="T15" fmla="*/ 6 h 24"/>
                    <a:gd name="T16" fmla="*/ 12 w 12"/>
                    <a:gd name="T17" fmla="*/ 0 h 24"/>
                    <a:gd name="T18" fmla="*/ 6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8" name="Freeform 672"/>
                <p:cNvSpPr>
                  <a:spLocks/>
                </p:cNvSpPr>
                <p:nvPr/>
              </p:nvSpPr>
              <p:spPr bwMode="auto">
                <a:xfrm>
                  <a:off x="2280" y="1923"/>
                  <a:ext cx="144" cy="186"/>
                </a:xfrm>
                <a:custGeom>
                  <a:avLst/>
                  <a:gdLst>
                    <a:gd name="T0" fmla="*/ 6 w 144"/>
                    <a:gd name="T1" fmla="*/ 132 h 186"/>
                    <a:gd name="T2" fmla="*/ 30 w 144"/>
                    <a:gd name="T3" fmla="*/ 144 h 186"/>
                    <a:gd name="T4" fmla="*/ 36 w 144"/>
                    <a:gd name="T5" fmla="*/ 162 h 186"/>
                    <a:gd name="T6" fmla="*/ 54 w 144"/>
                    <a:gd name="T7" fmla="*/ 156 h 186"/>
                    <a:gd name="T8" fmla="*/ 54 w 144"/>
                    <a:gd name="T9" fmla="*/ 180 h 186"/>
                    <a:gd name="T10" fmla="*/ 84 w 144"/>
                    <a:gd name="T11" fmla="*/ 186 h 186"/>
                    <a:gd name="T12" fmla="*/ 108 w 144"/>
                    <a:gd name="T13" fmla="*/ 186 h 186"/>
                    <a:gd name="T14" fmla="*/ 138 w 144"/>
                    <a:gd name="T15" fmla="*/ 168 h 186"/>
                    <a:gd name="T16" fmla="*/ 132 w 144"/>
                    <a:gd name="T17" fmla="*/ 144 h 186"/>
                    <a:gd name="T18" fmla="*/ 144 w 144"/>
                    <a:gd name="T19" fmla="*/ 132 h 186"/>
                    <a:gd name="T20" fmla="*/ 144 w 144"/>
                    <a:gd name="T21" fmla="*/ 120 h 186"/>
                    <a:gd name="T22" fmla="*/ 138 w 144"/>
                    <a:gd name="T23" fmla="*/ 108 h 186"/>
                    <a:gd name="T24" fmla="*/ 126 w 144"/>
                    <a:gd name="T25" fmla="*/ 96 h 186"/>
                    <a:gd name="T26" fmla="*/ 108 w 144"/>
                    <a:gd name="T27" fmla="*/ 90 h 186"/>
                    <a:gd name="T28" fmla="*/ 114 w 144"/>
                    <a:gd name="T29" fmla="*/ 90 h 186"/>
                    <a:gd name="T30" fmla="*/ 126 w 144"/>
                    <a:gd name="T31" fmla="*/ 72 h 186"/>
                    <a:gd name="T32" fmla="*/ 120 w 144"/>
                    <a:gd name="T33" fmla="*/ 60 h 186"/>
                    <a:gd name="T34" fmla="*/ 108 w 144"/>
                    <a:gd name="T35" fmla="*/ 48 h 186"/>
                    <a:gd name="T36" fmla="*/ 90 w 144"/>
                    <a:gd name="T37" fmla="*/ 42 h 186"/>
                    <a:gd name="T38" fmla="*/ 72 w 144"/>
                    <a:gd name="T39" fmla="*/ 42 h 186"/>
                    <a:gd name="T40" fmla="*/ 60 w 144"/>
                    <a:gd name="T41" fmla="*/ 42 h 186"/>
                    <a:gd name="T42" fmla="*/ 66 w 144"/>
                    <a:gd name="T43" fmla="*/ 30 h 186"/>
                    <a:gd name="T44" fmla="*/ 66 w 144"/>
                    <a:gd name="T45" fmla="*/ 18 h 186"/>
                    <a:gd name="T46" fmla="*/ 54 w 144"/>
                    <a:gd name="T47" fmla="*/ 6 h 186"/>
                    <a:gd name="T48" fmla="*/ 42 w 144"/>
                    <a:gd name="T49" fmla="*/ 0 h 186"/>
                    <a:gd name="T50" fmla="*/ 30 w 144"/>
                    <a:gd name="T51" fmla="*/ 0 h 186"/>
                    <a:gd name="T52" fmla="*/ 24 w 144"/>
                    <a:gd name="T53" fmla="*/ 12 h 186"/>
                    <a:gd name="T54" fmla="*/ 24 w 144"/>
                    <a:gd name="T55" fmla="*/ 18 h 186"/>
                    <a:gd name="T56" fmla="*/ 0 w 144"/>
                    <a:gd name="T57" fmla="*/ 36 h 186"/>
                    <a:gd name="T58" fmla="*/ 6 w 144"/>
                    <a:gd name="T59" fmla="*/ 54 h 186"/>
                    <a:gd name="T60" fmla="*/ 30 w 144"/>
                    <a:gd name="T61" fmla="*/ 66 h 186"/>
                    <a:gd name="T62" fmla="*/ 36 w 144"/>
                    <a:gd name="T63" fmla="*/ 90 h 186"/>
                    <a:gd name="T64" fmla="*/ 42 w 144"/>
                    <a:gd name="T65" fmla="*/ 102 h 186"/>
                    <a:gd name="T66" fmla="*/ 18 w 144"/>
                    <a:gd name="T67" fmla="*/ 10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4" h="186">
                      <a:moveTo>
                        <a:pt x="6" y="114"/>
                      </a:moveTo>
                      <a:lnTo>
                        <a:pt x="6" y="132"/>
                      </a:lnTo>
                      <a:lnTo>
                        <a:pt x="18" y="144"/>
                      </a:lnTo>
                      <a:lnTo>
                        <a:pt x="30" y="144"/>
                      </a:lnTo>
                      <a:lnTo>
                        <a:pt x="30" y="144"/>
                      </a:lnTo>
                      <a:lnTo>
                        <a:pt x="36" y="162"/>
                      </a:lnTo>
                      <a:lnTo>
                        <a:pt x="42" y="168"/>
                      </a:lnTo>
                      <a:lnTo>
                        <a:pt x="54" y="156"/>
                      </a:lnTo>
                      <a:lnTo>
                        <a:pt x="54" y="156"/>
                      </a:lnTo>
                      <a:lnTo>
                        <a:pt x="54" y="180"/>
                      </a:lnTo>
                      <a:lnTo>
                        <a:pt x="66" y="186"/>
                      </a:lnTo>
                      <a:lnTo>
                        <a:pt x="84" y="186"/>
                      </a:lnTo>
                      <a:lnTo>
                        <a:pt x="84" y="186"/>
                      </a:lnTo>
                      <a:lnTo>
                        <a:pt x="108" y="186"/>
                      </a:lnTo>
                      <a:lnTo>
                        <a:pt x="126" y="186"/>
                      </a:lnTo>
                      <a:lnTo>
                        <a:pt x="138" y="168"/>
                      </a:lnTo>
                      <a:lnTo>
                        <a:pt x="132" y="144"/>
                      </a:lnTo>
                      <a:lnTo>
                        <a:pt x="132" y="144"/>
                      </a:lnTo>
                      <a:lnTo>
                        <a:pt x="138" y="144"/>
                      </a:lnTo>
                      <a:lnTo>
                        <a:pt x="144" y="132"/>
                      </a:lnTo>
                      <a:lnTo>
                        <a:pt x="144" y="126"/>
                      </a:lnTo>
                      <a:lnTo>
                        <a:pt x="144" y="120"/>
                      </a:lnTo>
                      <a:lnTo>
                        <a:pt x="144" y="114"/>
                      </a:lnTo>
                      <a:lnTo>
                        <a:pt x="138" y="108"/>
                      </a:lnTo>
                      <a:lnTo>
                        <a:pt x="138" y="102"/>
                      </a:lnTo>
                      <a:lnTo>
                        <a:pt x="126" y="96"/>
                      </a:lnTo>
                      <a:lnTo>
                        <a:pt x="114" y="96"/>
                      </a:lnTo>
                      <a:lnTo>
                        <a:pt x="108" y="90"/>
                      </a:lnTo>
                      <a:lnTo>
                        <a:pt x="108" y="90"/>
                      </a:lnTo>
                      <a:lnTo>
                        <a:pt x="114" y="90"/>
                      </a:lnTo>
                      <a:lnTo>
                        <a:pt x="120" y="78"/>
                      </a:lnTo>
                      <a:lnTo>
                        <a:pt x="126" y="72"/>
                      </a:lnTo>
                      <a:lnTo>
                        <a:pt x="126" y="66"/>
                      </a:lnTo>
                      <a:lnTo>
                        <a:pt x="120" y="60"/>
                      </a:lnTo>
                      <a:lnTo>
                        <a:pt x="114" y="54"/>
                      </a:lnTo>
                      <a:lnTo>
                        <a:pt x="108" y="48"/>
                      </a:lnTo>
                      <a:lnTo>
                        <a:pt x="102" y="48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72" y="42"/>
                      </a:lnTo>
                      <a:lnTo>
                        <a:pt x="60" y="42"/>
                      </a:lnTo>
                      <a:lnTo>
                        <a:pt x="60" y="42"/>
                      </a:lnTo>
                      <a:lnTo>
                        <a:pt x="66" y="36"/>
                      </a:lnTo>
                      <a:lnTo>
                        <a:pt x="66" y="30"/>
                      </a:lnTo>
                      <a:lnTo>
                        <a:pt x="66" y="24"/>
                      </a:lnTo>
                      <a:lnTo>
                        <a:pt x="66" y="18"/>
                      </a:lnTo>
                      <a:lnTo>
                        <a:pt x="60" y="12"/>
                      </a:lnTo>
                      <a:lnTo>
                        <a:pt x="54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8"/>
                      </a:lnTo>
                      <a:lnTo>
                        <a:pt x="12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6" y="54"/>
                      </a:lnTo>
                      <a:lnTo>
                        <a:pt x="30" y="66"/>
                      </a:lnTo>
                      <a:lnTo>
                        <a:pt x="30" y="66"/>
                      </a:lnTo>
                      <a:lnTo>
                        <a:pt x="48" y="84"/>
                      </a:lnTo>
                      <a:lnTo>
                        <a:pt x="36" y="90"/>
                      </a:lnTo>
                      <a:lnTo>
                        <a:pt x="42" y="102"/>
                      </a:lnTo>
                      <a:lnTo>
                        <a:pt x="42" y="102"/>
                      </a:lnTo>
                      <a:lnTo>
                        <a:pt x="24" y="102"/>
                      </a:lnTo>
                      <a:lnTo>
                        <a:pt x="18" y="102"/>
                      </a:lnTo>
                      <a:lnTo>
                        <a:pt x="6" y="114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09" name="Freeform 673"/>
                <p:cNvSpPr>
                  <a:spLocks/>
                </p:cNvSpPr>
                <p:nvPr/>
              </p:nvSpPr>
              <p:spPr bwMode="auto">
                <a:xfrm>
                  <a:off x="2280" y="2037"/>
                  <a:ext cx="12" cy="24"/>
                </a:xfrm>
                <a:custGeom>
                  <a:avLst/>
                  <a:gdLst>
                    <a:gd name="T0" fmla="*/ 6 w 12"/>
                    <a:gd name="T1" fmla="*/ 18 h 24"/>
                    <a:gd name="T2" fmla="*/ 12 w 12"/>
                    <a:gd name="T3" fmla="*/ 18 h 24"/>
                    <a:gd name="T4" fmla="*/ 12 w 12"/>
                    <a:gd name="T5" fmla="*/ 0 h 24"/>
                    <a:gd name="T6" fmla="*/ 0 w 12"/>
                    <a:gd name="T7" fmla="*/ 0 h 24"/>
                    <a:gd name="T8" fmla="*/ 0 w 12"/>
                    <a:gd name="T9" fmla="*/ 18 h 24"/>
                    <a:gd name="T10" fmla="*/ 6 w 12"/>
                    <a:gd name="T11" fmla="*/ 24 h 24"/>
                    <a:gd name="T12" fmla="*/ 0 w 12"/>
                    <a:gd name="T13" fmla="*/ 18 h 24"/>
                    <a:gd name="T14" fmla="*/ 0 w 12"/>
                    <a:gd name="T15" fmla="*/ 24 h 24"/>
                    <a:gd name="T16" fmla="*/ 6 w 12"/>
                    <a:gd name="T17" fmla="*/ 24 h 24"/>
                    <a:gd name="T18" fmla="*/ 6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18"/>
                      </a:moveTo>
                      <a:lnTo>
                        <a:pt x="12" y="1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0" name="Freeform 674"/>
                <p:cNvSpPr>
                  <a:spLocks/>
                </p:cNvSpPr>
                <p:nvPr/>
              </p:nvSpPr>
              <p:spPr bwMode="auto">
                <a:xfrm>
                  <a:off x="2286" y="2055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12 h 18"/>
                    <a:gd name="T4" fmla="*/ 0 w 12"/>
                    <a:gd name="T5" fmla="*/ 0 h 18"/>
                    <a:gd name="T6" fmla="*/ 0 w 12"/>
                    <a:gd name="T7" fmla="*/ 6 h 18"/>
                    <a:gd name="T8" fmla="*/ 6 w 12"/>
                    <a:gd name="T9" fmla="*/ 18 h 18"/>
                    <a:gd name="T10" fmla="*/ 12 w 12"/>
                    <a:gd name="T11" fmla="*/ 18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12 w 12"/>
                    <a:gd name="T17" fmla="*/ 18 h 18"/>
                    <a:gd name="T18" fmla="*/ 12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1" name="Freeform 675"/>
                <p:cNvSpPr>
                  <a:spLocks/>
                </p:cNvSpPr>
                <p:nvPr/>
              </p:nvSpPr>
              <p:spPr bwMode="auto">
                <a:xfrm>
                  <a:off x="2298" y="2067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2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2 w 18"/>
                    <a:gd name="T11" fmla="*/ 6 h 6"/>
                    <a:gd name="T12" fmla="*/ 18 w 18"/>
                    <a:gd name="T13" fmla="*/ 0 h 6"/>
                    <a:gd name="T14" fmla="*/ 18 w 18"/>
                    <a:gd name="T15" fmla="*/ 0 h 6"/>
                    <a:gd name="T16" fmla="*/ 12 w 18"/>
                    <a:gd name="T17" fmla="*/ 0 h 6"/>
                    <a:gd name="T18" fmla="*/ 18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2" name="Freeform 676"/>
                <p:cNvSpPr>
                  <a:spLocks/>
                </p:cNvSpPr>
                <p:nvPr/>
              </p:nvSpPr>
              <p:spPr bwMode="auto">
                <a:xfrm>
                  <a:off x="2310" y="206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6 w 6"/>
                    <a:gd name="T13" fmla="*/ 0 h 6"/>
                    <a:gd name="T14" fmla="*/ 6 w 6"/>
                    <a:gd name="T15" fmla="*/ 0 h 6"/>
                    <a:gd name="T16" fmla="*/ 0 w 6"/>
                    <a:gd name="T17" fmla="*/ 0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3" name="Freeform 677"/>
                <p:cNvSpPr>
                  <a:spLocks/>
                </p:cNvSpPr>
                <p:nvPr/>
              </p:nvSpPr>
              <p:spPr bwMode="auto">
                <a:xfrm>
                  <a:off x="2310" y="2067"/>
                  <a:ext cx="6" cy="18"/>
                </a:xfrm>
                <a:custGeom>
                  <a:avLst/>
                  <a:gdLst>
                    <a:gd name="T0" fmla="*/ 6 w 6"/>
                    <a:gd name="T1" fmla="*/ 12 h 18"/>
                    <a:gd name="T2" fmla="*/ 6 w 6"/>
                    <a:gd name="T3" fmla="*/ 18 h 18"/>
                    <a:gd name="T4" fmla="*/ 6 w 6"/>
                    <a:gd name="T5" fmla="*/ 0 h 18"/>
                    <a:gd name="T6" fmla="*/ 0 w 6"/>
                    <a:gd name="T7" fmla="*/ 6 h 18"/>
                    <a:gd name="T8" fmla="*/ 0 w 6"/>
                    <a:gd name="T9" fmla="*/ 18 h 18"/>
                    <a:gd name="T10" fmla="*/ 0 w 6"/>
                    <a:gd name="T11" fmla="*/ 18 h 18"/>
                    <a:gd name="T12" fmla="*/ 0 w 6"/>
                    <a:gd name="T13" fmla="*/ 18 h 18"/>
                    <a:gd name="T14" fmla="*/ 0 w 6"/>
                    <a:gd name="T15" fmla="*/ 18 h 18"/>
                    <a:gd name="T16" fmla="*/ 0 w 6"/>
                    <a:gd name="T17" fmla="*/ 18 h 18"/>
                    <a:gd name="T18" fmla="*/ 6 w 6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12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4" name="Freeform 678"/>
                <p:cNvSpPr>
                  <a:spLocks/>
                </p:cNvSpPr>
                <p:nvPr/>
              </p:nvSpPr>
              <p:spPr bwMode="auto">
                <a:xfrm>
                  <a:off x="2310" y="2079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12 w 12"/>
                    <a:gd name="T11" fmla="*/ 12 h 12"/>
                    <a:gd name="T12" fmla="*/ 6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5" name="Freeform 679"/>
                <p:cNvSpPr>
                  <a:spLocks/>
                </p:cNvSpPr>
                <p:nvPr/>
              </p:nvSpPr>
              <p:spPr bwMode="auto">
                <a:xfrm>
                  <a:off x="2316" y="2073"/>
                  <a:ext cx="24" cy="18"/>
                </a:xfrm>
                <a:custGeom>
                  <a:avLst/>
                  <a:gdLst>
                    <a:gd name="T0" fmla="*/ 24 w 24"/>
                    <a:gd name="T1" fmla="*/ 6 h 18"/>
                    <a:gd name="T2" fmla="*/ 18 w 24"/>
                    <a:gd name="T3" fmla="*/ 6 h 18"/>
                    <a:gd name="T4" fmla="*/ 0 w 24"/>
                    <a:gd name="T5" fmla="*/ 12 h 18"/>
                    <a:gd name="T6" fmla="*/ 6 w 24"/>
                    <a:gd name="T7" fmla="*/ 18 h 18"/>
                    <a:gd name="T8" fmla="*/ 24 w 24"/>
                    <a:gd name="T9" fmla="*/ 12 h 18"/>
                    <a:gd name="T10" fmla="*/ 18 w 24"/>
                    <a:gd name="T11" fmla="*/ 6 h 18"/>
                    <a:gd name="T12" fmla="*/ 24 w 24"/>
                    <a:gd name="T13" fmla="*/ 6 h 18"/>
                    <a:gd name="T14" fmla="*/ 24 w 24"/>
                    <a:gd name="T15" fmla="*/ 0 h 18"/>
                    <a:gd name="T16" fmla="*/ 18 w 24"/>
                    <a:gd name="T17" fmla="*/ 6 h 18"/>
                    <a:gd name="T18" fmla="*/ 24 w 24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24" y="6"/>
                      </a:moveTo>
                      <a:lnTo>
                        <a:pt x="18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24" y="12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6" name="Freeform 680"/>
                <p:cNvSpPr>
                  <a:spLocks/>
                </p:cNvSpPr>
                <p:nvPr/>
              </p:nvSpPr>
              <p:spPr bwMode="auto">
                <a:xfrm>
                  <a:off x="2334" y="207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7" name="Freeform 681"/>
                <p:cNvSpPr>
                  <a:spLocks/>
                </p:cNvSpPr>
                <p:nvPr/>
              </p:nvSpPr>
              <p:spPr bwMode="auto">
                <a:xfrm>
                  <a:off x="2334" y="2079"/>
                  <a:ext cx="6" cy="30"/>
                </a:xfrm>
                <a:custGeom>
                  <a:avLst/>
                  <a:gdLst>
                    <a:gd name="T0" fmla="*/ 6 w 6"/>
                    <a:gd name="T1" fmla="*/ 24 h 30"/>
                    <a:gd name="T2" fmla="*/ 6 w 6"/>
                    <a:gd name="T3" fmla="*/ 24 h 30"/>
                    <a:gd name="T4" fmla="*/ 6 w 6"/>
                    <a:gd name="T5" fmla="*/ 0 h 30"/>
                    <a:gd name="T6" fmla="*/ 0 w 6"/>
                    <a:gd name="T7" fmla="*/ 0 h 30"/>
                    <a:gd name="T8" fmla="*/ 0 w 6"/>
                    <a:gd name="T9" fmla="*/ 24 h 30"/>
                    <a:gd name="T10" fmla="*/ 0 w 6"/>
                    <a:gd name="T11" fmla="*/ 30 h 30"/>
                    <a:gd name="T12" fmla="*/ 0 w 6"/>
                    <a:gd name="T13" fmla="*/ 24 h 30"/>
                    <a:gd name="T14" fmla="*/ 0 w 6"/>
                    <a:gd name="T15" fmla="*/ 24 h 30"/>
                    <a:gd name="T16" fmla="*/ 0 w 6"/>
                    <a:gd name="T17" fmla="*/ 30 h 30"/>
                    <a:gd name="T18" fmla="*/ 6 w 6"/>
                    <a:gd name="T19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0">
                      <a:moveTo>
                        <a:pt x="6" y="24"/>
                      </a:moveTo>
                      <a:lnTo>
                        <a:pt x="6" y="2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8" name="Freeform 682"/>
                <p:cNvSpPr>
                  <a:spLocks/>
                </p:cNvSpPr>
                <p:nvPr/>
              </p:nvSpPr>
              <p:spPr bwMode="auto">
                <a:xfrm>
                  <a:off x="2334" y="2103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12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19" name="Freeform 683"/>
                <p:cNvSpPr>
                  <a:spLocks/>
                </p:cNvSpPr>
                <p:nvPr/>
              </p:nvSpPr>
              <p:spPr bwMode="auto">
                <a:xfrm>
                  <a:off x="2346" y="2103"/>
                  <a:ext cx="18" cy="12"/>
                </a:xfrm>
                <a:custGeom>
                  <a:avLst/>
                  <a:gdLst>
                    <a:gd name="T0" fmla="*/ 18 w 18"/>
                    <a:gd name="T1" fmla="*/ 0 h 12"/>
                    <a:gd name="T2" fmla="*/ 18 w 18"/>
                    <a:gd name="T3" fmla="*/ 0 h 12"/>
                    <a:gd name="T4" fmla="*/ 0 w 18"/>
                    <a:gd name="T5" fmla="*/ 6 h 12"/>
                    <a:gd name="T6" fmla="*/ 0 w 18"/>
                    <a:gd name="T7" fmla="*/ 12 h 12"/>
                    <a:gd name="T8" fmla="*/ 18 w 18"/>
                    <a:gd name="T9" fmla="*/ 6 h 12"/>
                    <a:gd name="T10" fmla="*/ 18 w 18"/>
                    <a:gd name="T11" fmla="*/ 6 h 12"/>
                    <a:gd name="T12" fmla="*/ 18 w 18"/>
                    <a:gd name="T13" fmla="*/ 0 h 12"/>
                    <a:gd name="T14" fmla="*/ 18 w 18"/>
                    <a:gd name="T15" fmla="*/ 0 h 12"/>
                    <a:gd name="T16" fmla="*/ 18 w 18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0" name="Freeform 684"/>
                <p:cNvSpPr>
                  <a:spLocks/>
                </p:cNvSpPr>
                <p:nvPr/>
              </p:nvSpPr>
              <p:spPr bwMode="auto">
                <a:xfrm>
                  <a:off x="2364" y="2103"/>
                  <a:ext cx="1" cy="6"/>
                </a:xfrm>
                <a:custGeom>
                  <a:avLst/>
                  <a:gdLst>
                    <a:gd name="T0" fmla="*/ 0 h 6"/>
                    <a:gd name="T1" fmla="*/ 6 h 6"/>
                    <a:gd name="T2" fmla="*/ 6 h 6"/>
                    <a:gd name="T3" fmla="*/ 6 h 6"/>
                    <a:gd name="T4" fmla="*/ 6 h 6"/>
                    <a:gd name="T5" fmla="*/ 6 h 6"/>
                    <a:gd name="T6" fmla="*/ 0 h 6"/>
                    <a:gd name="T7" fmla="*/ 0 h 6"/>
                    <a:gd name="T8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1" name="Freeform 685"/>
                <p:cNvSpPr>
                  <a:spLocks/>
                </p:cNvSpPr>
                <p:nvPr/>
              </p:nvSpPr>
              <p:spPr bwMode="auto">
                <a:xfrm>
                  <a:off x="2364" y="2103"/>
                  <a:ext cx="24" cy="12"/>
                </a:xfrm>
                <a:custGeom>
                  <a:avLst/>
                  <a:gdLst>
                    <a:gd name="T0" fmla="*/ 24 w 24"/>
                    <a:gd name="T1" fmla="*/ 6 h 12"/>
                    <a:gd name="T2" fmla="*/ 24 w 24"/>
                    <a:gd name="T3" fmla="*/ 6 h 12"/>
                    <a:gd name="T4" fmla="*/ 0 w 24"/>
                    <a:gd name="T5" fmla="*/ 0 h 12"/>
                    <a:gd name="T6" fmla="*/ 0 w 24"/>
                    <a:gd name="T7" fmla="*/ 6 h 12"/>
                    <a:gd name="T8" fmla="*/ 24 w 24"/>
                    <a:gd name="T9" fmla="*/ 12 h 12"/>
                    <a:gd name="T10" fmla="*/ 24 w 24"/>
                    <a:gd name="T11" fmla="*/ 12 h 12"/>
                    <a:gd name="T12" fmla="*/ 24 w 24"/>
                    <a:gd name="T13" fmla="*/ 12 h 12"/>
                    <a:gd name="T14" fmla="*/ 24 w 24"/>
                    <a:gd name="T15" fmla="*/ 12 h 12"/>
                    <a:gd name="T16" fmla="*/ 24 w 24"/>
                    <a:gd name="T17" fmla="*/ 12 h 12"/>
                    <a:gd name="T18" fmla="*/ 24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24" y="6"/>
                      </a:move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2" name="Freeform 686"/>
                <p:cNvSpPr>
                  <a:spLocks/>
                </p:cNvSpPr>
                <p:nvPr/>
              </p:nvSpPr>
              <p:spPr bwMode="auto">
                <a:xfrm>
                  <a:off x="2388" y="2103"/>
                  <a:ext cx="24" cy="12"/>
                </a:xfrm>
                <a:custGeom>
                  <a:avLst/>
                  <a:gdLst>
                    <a:gd name="T0" fmla="*/ 18 w 24"/>
                    <a:gd name="T1" fmla="*/ 0 h 12"/>
                    <a:gd name="T2" fmla="*/ 18 w 24"/>
                    <a:gd name="T3" fmla="*/ 0 h 12"/>
                    <a:gd name="T4" fmla="*/ 0 w 24"/>
                    <a:gd name="T5" fmla="*/ 6 h 12"/>
                    <a:gd name="T6" fmla="*/ 0 w 24"/>
                    <a:gd name="T7" fmla="*/ 12 h 12"/>
                    <a:gd name="T8" fmla="*/ 24 w 24"/>
                    <a:gd name="T9" fmla="*/ 6 h 12"/>
                    <a:gd name="T10" fmla="*/ 24 w 24"/>
                    <a:gd name="T11" fmla="*/ 6 h 12"/>
                    <a:gd name="T12" fmla="*/ 24 w 24"/>
                    <a:gd name="T13" fmla="*/ 6 h 12"/>
                    <a:gd name="T14" fmla="*/ 24 w 24"/>
                    <a:gd name="T15" fmla="*/ 6 h 12"/>
                    <a:gd name="T16" fmla="*/ 24 w 24"/>
                    <a:gd name="T17" fmla="*/ 6 h 12"/>
                    <a:gd name="T18" fmla="*/ 18 w 24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3" name="Freeform 687"/>
                <p:cNvSpPr>
                  <a:spLocks/>
                </p:cNvSpPr>
                <p:nvPr/>
              </p:nvSpPr>
              <p:spPr bwMode="auto">
                <a:xfrm>
                  <a:off x="2406" y="2091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0 h 18"/>
                    <a:gd name="T10" fmla="*/ 12 w 12"/>
                    <a:gd name="T11" fmla="*/ 0 h 18"/>
                    <a:gd name="T12" fmla="*/ 12 w 12"/>
                    <a:gd name="T13" fmla="*/ 0 h 18"/>
                    <a:gd name="T14" fmla="*/ 12 w 12"/>
                    <a:gd name="T15" fmla="*/ 0 h 18"/>
                    <a:gd name="T16" fmla="*/ 12 w 12"/>
                    <a:gd name="T17" fmla="*/ 0 h 18"/>
                    <a:gd name="T18" fmla="*/ 6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4" name="Freeform 688"/>
                <p:cNvSpPr>
                  <a:spLocks/>
                </p:cNvSpPr>
                <p:nvPr/>
              </p:nvSpPr>
              <p:spPr bwMode="auto">
                <a:xfrm>
                  <a:off x="2406" y="2067"/>
                  <a:ext cx="12" cy="24"/>
                </a:xfrm>
                <a:custGeom>
                  <a:avLst/>
                  <a:gdLst>
                    <a:gd name="T0" fmla="*/ 0 w 12"/>
                    <a:gd name="T1" fmla="*/ 0 h 24"/>
                    <a:gd name="T2" fmla="*/ 0 w 12"/>
                    <a:gd name="T3" fmla="*/ 6 h 24"/>
                    <a:gd name="T4" fmla="*/ 6 w 12"/>
                    <a:gd name="T5" fmla="*/ 24 h 24"/>
                    <a:gd name="T6" fmla="*/ 12 w 12"/>
                    <a:gd name="T7" fmla="*/ 24 h 24"/>
                    <a:gd name="T8" fmla="*/ 6 w 12"/>
                    <a:gd name="T9" fmla="*/ 0 h 24"/>
                    <a:gd name="T10" fmla="*/ 6 w 12"/>
                    <a:gd name="T11" fmla="*/ 6 h 24"/>
                    <a:gd name="T12" fmla="*/ 0 w 12"/>
                    <a:gd name="T13" fmla="*/ 0 h 24"/>
                    <a:gd name="T14" fmla="*/ 0 w 12"/>
                    <a:gd name="T15" fmla="*/ 0 h 24"/>
                    <a:gd name="T16" fmla="*/ 0 w 12"/>
                    <a:gd name="T17" fmla="*/ 6 h 24"/>
                    <a:gd name="T18" fmla="*/ 0 w 12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5" name="Freeform 689"/>
                <p:cNvSpPr>
                  <a:spLocks/>
                </p:cNvSpPr>
                <p:nvPr/>
              </p:nvSpPr>
              <p:spPr bwMode="auto">
                <a:xfrm>
                  <a:off x="2406" y="206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6" name="Freeform 690"/>
                <p:cNvSpPr>
                  <a:spLocks/>
                </p:cNvSpPr>
                <p:nvPr/>
              </p:nvSpPr>
              <p:spPr bwMode="auto">
                <a:xfrm>
                  <a:off x="2406" y="2061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2 w 18"/>
                    <a:gd name="T3" fmla="*/ 0 h 12"/>
                    <a:gd name="T4" fmla="*/ 0 w 18"/>
                    <a:gd name="T5" fmla="*/ 6 h 12"/>
                    <a:gd name="T6" fmla="*/ 6 w 18"/>
                    <a:gd name="T7" fmla="*/ 12 h 12"/>
                    <a:gd name="T8" fmla="*/ 18 w 18"/>
                    <a:gd name="T9" fmla="*/ 6 h 12"/>
                    <a:gd name="T10" fmla="*/ 18 w 18"/>
                    <a:gd name="T11" fmla="*/ 6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  <a:gd name="T18" fmla="*/ 12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7" name="Freeform 691"/>
                <p:cNvSpPr>
                  <a:spLocks/>
                </p:cNvSpPr>
                <p:nvPr/>
              </p:nvSpPr>
              <p:spPr bwMode="auto">
                <a:xfrm>
                  <a:off x="2418" y="2055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8" name="Freeform 692"/>
                <p:cNvSpPr>
                  <a:spLocks/>
                </p:cNvSpPr>
                <p:nvPr/>
              </p:nvSpPr>
              <p:spPr bwMode="auto">
                <a:xfrm>
                  <a:off x="2418" y="204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12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29" name="Freeform 693"/>
                <p:cNvSpPr>
                  <a:spLocks/>
                </p:cNvSpPr>
                <p:nvPr/>
              </p:nvSpPr>
              <p:spPr bwMode="auto">
                <a:xfrm>
                  <a:off x="2424" y="204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0" name="Freeform 694"/>
                <p:cNvSpPr>
                  <a:spLocks/>
                </p:cNvSpPr>
                <p:nvPr/>
              </p:nvSpPr>
              <p:spPr bwMode="auto">
                <a:xfrm>
                  <a:off x="2418" y="2037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0 w 12"/>
                    <a:gd name="T3" fmla="*/ 0 h 6"/>
                    <a:gd name="T4" fmla="*/ 6 w 12"/>
                    <a:gd name="T5" fmla="*/ 6 h 6"/>
                    <a:gd name="T6" fmla="*/ 12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1" name="Freeform 695"/>
                <p:cNvSpPr>
                  <a:spLocks/>
                </p:cNvSpPr>
                <p:nvPr/>
              </p:nvSpPr>
              <p:spPr bwMode="auto">
                <a:xfrm>
                  <a:off x="2418" y="2025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12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2" name="Freeform 696"/>
                <p:cNvSpPr>
                  <a:spLocks/>
                </p:cNvSpPr>
                <p:nvPr/>
              </p:nvSpPr>
              <p:spPr bwMode="auto">
                <a:xfrm>
                  <a:off x="2412" y="2019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3" name="Freeform 697"/>
                <p:cNvSpPr>
                  <a:spLocks/>
                </p:cNvSpPr>
                <p:nvPr/>
              </p:nvSpPr>
              <p:spPr bwMode="auto">
                <a:xfrm>
                  <a:off x="2406" y="2013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4" name="Freeform 698"/>
                <p:cNvSpPr>
                  <a:spLocks/>
                </p:cNvSpPr>
                <p:nvPr/>
              </p:nvSpPr>
              <p:spPr bwMode="auto">
                <a:xfrm>
                  <a:off x="2394" y="2013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0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5" name="Freeform 699"/>
                <p:cNvSpPr>
                  <a:spLocks/>
                </p:cNvSpPr>
                <p:nvPr/>
              </p:nvSpPr>
              <p:spPr bwMode="auto">
                <a:xfrm>
                  <a:off x="2382" y="2013"/>
                  <a:ext cx="18" cy="6"/>
                </a:xfrm>
                <a:custGeom>
                  <a:avLst/>
                  <a:gdLst>
                    <a:gd name="T0" fmla="*/ 6 w 18"/>
                    <a:gd name="T1" fmla="*/ 0 h 6"/>
                    <a:gd name="T2" fmla="*/ 6 w 18"/>
                    <a:gd name="T3" fmla="*/ 6 h 6"/>
                    <a:gd name="T4" fmla="*/ 12 w 18"/>
                    <a:gd name="T5" fmla="*/ 6 h 6"/>
                    <a:gd name="T6" fmla="*/ 18 w 18"/>
                    <a:gd name="T7" fmla="*/ 0 h 6"/>
                    <a:gd name="T8" fmla="*/ 6 w 18"/>
                    <a:gd name="T9" fmla="*/ 0 h 6"/>
                    <a:gd name="T10" fmla="*/ 6 w 18"/>
                    <a:gd name="T11" fmla="*/ 6 h 6"/>
                    <a:gd name="T12" fmla="*/ 6 w 18"/>
                    <a:gd name="T13" fmla="*/ 0 h 6"/>
                    <a:gd name="T14" fmla="*/ 0 w 18"/>
                    <a:gd name="T15" fmla="*/ 0 h 6"/>
                    <a:gd name="T16" fmla="*/ 6 w 18"/>
                    <a:gd name="T17" fmla="*/ 6 h 6"/>
                    <a:gd name="T18" fmla="*/ 6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6" name="Freeform 700"/>
                <p:cNvSpPr>
                  <a:spLocks/>
                </p:cNvSpPr>
                <p:nvPr/>
              </p:nvSpPr>
              <p:spPr bwMode="auto">
                <a:xfrm>
                  <a:off x="2382" y="201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6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7" name="Freeform 701"/>
                <p:cNvSpPr>
                  <a:spLocks/>
                </p:cNvSpPr>
                <p:nvPr/>
              </p:nvSpPr>
              <p:spPr bwMode="auto">
                <a:xfrm>
                  <a:off x="2388" y="2007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0 h 12"/>
                    <a:gd name="T4" fmla="*/ 0 w 6"/>
                    <a:gd name="T5" fmla="*/ 6 h 12"/>
                    <a:gd name="T6" fmla="*/ 0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8" name="Freeform 702"/>
                <p:cNvSpPr>
                  <a:spLocks/>
                </p:cNvSpPr>
                <p:nvPr/>
              </p:nvSpPr>
              <p:spPr bwMode="auto">
                <a:xfrm>
                  <a:off x="2394" y="2001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39" name="Freeform 703"/>
                <p:cNvSpPr>
                  <a:spLocks/>
                </p:cNvSpPr>
                <p:nvPr/>
              </p:nvSpPr>
              <p:spPr bwMode="auto">
                <a:xfrm>
                  <a:off x="2400" y="19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0" name="Freeform 704"/>
                <p:cNvSpPr>
                  <a:spLocks/>
                </p:cNvSpPr>
                <p:nvPr/>
              </p:nvSpPr>
              <p:spPr bwMode="auto">
                <a:xfrm>
                  <a:off x="2400" y="198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1" name="Freeform 705"/>
                <p:cNvSpPr>
                  <a:spLocks/>
                </p:cNvSpPr>
                <p:nvPr/>
              </p:nvSpPr>
              <p:spPr bwMode="auto">
                <a:xfrm>
                  <a:off x="2394" y="1983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6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6 h 6"/>
                    <a:gd name="T16" fmla="*/ 0 w 12"/>
                    <a:gd name="T17" fmla="*/ 6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2" name="Freeform 706"/>
                <p:cNvSpPr>
                  <a:spLocks/>
                </p:cNvSpPr>
                <p:nvPr/>
              </p:nvSpPr>
              <p:spPr bwMode="auto">
                <a:xfrm>
                  <a:off x="2394" y="197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3" name="Freeform 707"/>
                <p:cNvSpPr>
                  <a:spLocks/>
                </p:cNvSpPr>
                <p:nvPr/>
              </p:nvSpPr>
              <p:spPr bwMode="auto">
                <a:xfrm>
                  <a:off x="2388" y="1971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4" name="Freeform 708"/>
                <p:cNvSpPr>
                  <a:spLocks/>
                </p:cNvSpPr>
                <p:nvPr/>
              </p:nvSpPr>
              <p:spPr bwMode="auto">
                <a:xfrm>
                  <a:off x="2382" y="1965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6 w 6"/>
                    <a:gd name="T5" fmla="*/ 12 h 12"/>
                    <a:gd name="T6" fmla="*/ 6 w 6"/>
                    <a:gd name="T7" fmla="*/ 6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5" name="Freeform 709"/>
                <p:cNvSpPr>
                  <a:spLocks/>
                </p:cNvSpPr>
                <p:nvPr/>
              </p:nvSpPr>
              <p:spPr bwMode="auto">
                <a:xfrm>
                  <a:off x="2370" y="1965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6" name="Freeform 710"/>
                <p:cNvSpPr>
                  <a:spLocks/>
                </p:cNvSpPr>
                <p:nvPr/>
              </p:nvSpPr>
              <p:spPr bwMode="auto">
                <a:xfrm>
                  <a:off x="2364" y="1959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6 w 6"/>
                    <a:gd name="T5" fmla="*/ 12 h 12"/>
                    <a:gd name="T6" fmla="*/ 6 w 6"/>
                    <a:gd name="T7" fmla="*/ 6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7" name="Freeform 711"/>
                <p:cNvSpPr>
                  <a:spLocks/>
                </p:cNvSpPr>
                <p:nvPr/>
              </p:nvSpPr>
              <p:spPr bwMode="auto">
                <a:xfrm>
                  <a:off x="2352" y="1959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8" name="Freeform 712"/>
                <p:cNvSpPr>
                  <a:spLocks/>
                </p:cNvSpPr>
                <p:nvPr/>
              </p:nvSpPr>
              <p:spPr bwMode="auto">
                <a:xfrm>
                  <a:off x="2334" y="1965"/>
                  <a:ext cx="18" cy="6"/>
                </a:xfrm>
                <a:custGeom>
                  <a:avLst/>
                  <a:gdLst>
                    <a:gd name="T0" fmla="*/ 0 w 18"/>
                    <a:gd name="T1" fmla="*/ 0 h 6"/>
                    <a:gd name="T2" fmla="*/ 6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6 w 18"/>
                    <a:gd name="T9" fmla="*/ 0 h 6"/>
                    <a:gd name="T10" fmla="*/ 6 w 18"/>
                    <a:gd name="T11" fmla="*/ 0 h 6"/>
                    <a:gd name="T12" fmla="*/ 0 w 18"/>
                    <a:gd name="T13" fmla="*/ 0 h 6"/>
                    <a:gd name="T14" fmla="*/ 0 w 18"/>
                    <a:gd name="T15" fmla="*/ 6 h 6"/>
                    <a:gd name="T16" fmla="*/ 6 w 18"/>
                    <a:gd name="T17" fmla="*/ 6 h 6"/>
                    <a:gd name="T18" fmla="*/ 0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49" name="Freeform 713"/>
                <p:cNvSpPr>
                  <a:spLocks/>
                </p:cNvSpPr>
                <p:nvPr/>
              </p:nvSpPr>
              <p:spPr bwMode="auto">
                <a:xfrm>
                  <a:off x="2334" y="196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0" name="Freeform 714"/>
                <p:cNvSpPr>
                  <a:spLocks/>
                </p:cNvSpPr>
                <p:nvPr/>
              </p:nvSpPr>
              <p:spPr bwMode="auto">
                <a:xfrm>
                  <a:off x="2334" y="1959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1" name="Freeform 715"/>
                <p:cNvSpPr>
                  <a:spLocks/>
                </p:cNvSpPr>
                <p:nvPr/>
              </p:nvSpPr>
              <p:spPr bwMode="auto">
                <a:xfrm>
                  <a:off x="2340" y="1953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2" name="Freeform 716"/>
                <p:cNvSpPr>
                  <a:spLocks/>
                </p:cNvSpPr>
                <p:nvPr/>
              </p:nvSpPr>
              <p:spPr bwMode="auto">
                <a:xfrm>
                  <a:off x="2346" y="194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3" name="Freeform 717"/>
                <p:cNvSpPr>
                  <a:spLocks/>
                </p:cNvSpPr>
                <p:nvPr/>
              </p:nvSpPr>
              <p:spPr bwMode="auto">
                <a:xfrm>
                  <a:off x="2340" y="1935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12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4" name="Freeform 718"/>
                <p:cNvSpPr>
                  <a:spLocks/>
                </p:cNvSpPr>
                <p:nvPr/>
              </p:nvSpPr>
              <p:spPr bwMode="auto">
                <a:xfrm>
                  <a:off x="2340" y="1929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6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5" name="Freeform 719"/>
                <p:cNvSpPr>
                  <a:spLocks/>
                </p:cNvSpPr>
                <p:nvPr/>
              </p:nvSpPr>
              <p:spPr bwMode="auto">
                <a:xfrm>
                  <a:off x="2334" y="192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6" name="Freeform 720"/>
                <p:cNvSpPr>
                  <a:spLocks/>
                </p:cNvSpPr>
                <p:nvPr/>
              </p:nvSpPr>
              <p:spPr bwMode="auto">
                <a:xfrm>
                  <a:off x="2328" y="192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0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7" name="Freeform 721"/>
                <p:cNvSpPr>
                  <a:spLocks/>
                </p:cNvSpPr>
                <p:nvPr/>
              </p:nvSpPr>
              <p:spPr bwMode="auto">
                <a:xfrm>
                  <a:off x="2322" y="1916"/>
                  <a:ext cx="6" cy="13"/>
                </a:xfrm>
                <a:custGeom>
                  <a:avLst/>
                  <a:gdLst>
                    <a:gd name="T0" fmla="*/ 0 w 6"/>
                    <a:gd name="T1" fmla="*/ 7 h 13"/>
                    <a:gd name="T2" fmla="*/ 0 w 6"/>
                    <a:gd name="T3" fmla="*/ 7 h 13"/>
                    <a:gd name="T4" fmla="*/ 6 w 6"/>
                    <a:gd name="T5" fmla="*/ 13 h 13"/>
                    <a:gd name="T6" fmla="*/ 6 w 6"/>
                    <a:gd name="T7" fmla="*/ 7 h 13"/>
                    <a:gd name="T8" fmla="*/ 0 w 6"/>
                    <a:gd name="T9" fmla="*/ 0 h 13"/>
                    <a:gd name="T10" fmla="*/ 0 w 6"/>
                    <a:gd name="T11" fmla="*/ 0 h 13"/>
                    <a:gd name="T12" fmla="*/ 0 w 6"/>
                    <a:gd name="T13" fmla="*/ 0 h 13"/>
                    <a:gd name="T14" fmla="*/ 0 w 6"/>
                    <a:gd name="T15" fmla="*/ 0 h 13"/>
                    <a:gd name="T16" fmla="*/ 0 w 6"/>
                    <a:gd name="T17" fmla="*/ 0 h 13"/>
                    <a:gd name="T18" fmla="*/ 0 w 6"/>
                    <a:gd name="T1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3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8" name="Freeform 722"/>
                <p:cNvSpPr>
                  <a:spLocks/>
                </p:cNvSpPr>
                <p:nvPr/>
              </p:nvSpPr>
              <p:spPr bwMode="auto">
                <a:xfrm>
                  <a:off x="2316" y="1916"/>
                  <a:ext cx="6" cy="7"/>
                </a:xfrm>
                <a:custGeom>
                  <a:avLst/>
                  <a:gdLst>
                    <a:gd name="T0" fmla="*/ 6 w 6"/>
                    <a:gd name="T1" fmla="*/ 7 h 7"/>
                    <a:gd name="T2" fmla="*/ 0 w 6"/>
                    <a:gd name="T3" fmla="*/ 7 h 7"/>
                    <a:gd name="T4" fmla="*/ 6 w 6"/>
                    <a:gd name="T5" fmla="*/ 7 h 7"/>
                    <a:gd name="T6" fmla="*/ 6 w 6"/>
                    <a:gd name="T7" fmla="*/ 0 h 7"/>
                    <a:gd name="T8" fmla="*/ 0 w 6"/>
                    <a:gd name="T9" fmla="*/ 0 h 7"/>
                    <a:gd name="T10" fmla="*/ 0 w 6"/>
                    <a:gd name="T11" fmla="*/ 0 h 7"/>
                    <a:gd name="T12" fmla="*/ 0 w 6"/>
                    <a:gd name="T13" fmla="*/ 0 h 7"/>
                    <a:gd name="T14" fmla="*/ 0 w 6"/>
                    <a:gd name="T15" fmla="*/ 0 h 7"/>
                    <a:gd name="T16" fmla="*/ 0 w 6"/>
                    <a:gd name="T17" fmla="*/ 0 h 7"/>
                    <a:gd name="T18" fmla="*/ 6 w 6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59" name="Freeform 723"/>
                <p:cNvSpPr>
                  <a:spLocks/>
                </p:cNvSpPr>
                <p:nvPr/>
              </p:nvSpPr>
              <p:spPr bwMode="auto">
                <a:xfrm>
                  <a:off x="2310" y="1916"/>
                  <a:ext cx="12" cy="13"/>
                </a:xfrm>
                <a:custGeom>
                  <a:avLst/>
                  <a:gdLst>
                    <a:gd name="T0" fmla="*/ 6 w 12"/>
                    <a:gd name="T1" fmla="*/ 13 h 13"/>
                    <a:gd name="T2" fmla="*/ 6 w 12"/>
                    <a:gd name="T3" fmla="*/ 13 h 13"/>
                    <a:gd name="T4" fmla="*/ 12 w 12"/>
                    <a:gd name="T5" fmla="*/ 7 h 13"/>
                    <a:gd name="T6" fmla="*/ 6 w 12"/>
                    <a:gd name="T7" fmla="*/ 0 h 13"/>
                    <a:gd name="T8" fmla="*/ 0 w 12"/>
                    <a:gd name="T9" fmla="*/ 7 h 13"/>
                    <a:gd name="T10" fmla="*/ 0 w 12"/>
                    <a:gd name="T11" fmla="*/ 7 h 13"/>
                    <a:gd name="T12" fmla="*/ 0 w 12"/>
                    <a:gd name="T13" fmla="*/ 7 h 13"/>
                    <a:gd name="T14" fmla="*/ 0 w 12"/>
                    <a:gd name="T15" fmla="*/ 7 h 13"/>
                    <a:gd name="T16" fmla="*/ 0 w 12"/>
                    <a:gd name="T17" fmla="*/ 7 h 13"/>
                    <a:gd name="T18" fmla="*/ 6 w 12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0" name="Freeform 724"/>
                <p:cNvSpPr>
                  <a:spLocks/>
                </p:cNvSpPr>
                <p:nvPr/>
              </p:nvSpPr>
              <p:spPr bwMode="auto">
                <a:xfrm>
                  <a:off x="2304" y="1923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6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6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1" name="Freeform 725"/>
                <p:cNvSpPr>
                  <a:spLocks/>
                </p:cNvSpPr>
                <p:nvPr/>
              </p:nvSpPr>
              <p:spPr bwMode="auto">
                <a:xfrm>
                  <a:off x="2298" y="1929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0 h 6"/>
                    <a:gd name="T6" fmla="*/ 6 w 12"/>
                    <a:gd name="T7" fmla="*/ 0 h 6"/>
                    <a:gd name="T8" fmla="*/ 0 w 12"/>
                    <a:gd name="T9" fmla="*/ 0 h 6"/>
                    <a:gd name="T10" fmla="*/ 0 w 12"/>
                    <a:gd name="T11" fmla="*/ 6 h 6"/>
                    <a:gd name="T12" fmla="*/ 0 w 12"/>
                    <a:gd name="T13" fmla="*/ 0 h 6"/>
                    <a:gd name="T14" fmla="*/ 0 w 12"/>
                    <a:gd name="T15" fmla="*/ 6 h 6"/>
                    <a:gd name="T16" fmla="*/ 0 w 12"/>
                    <a:gd name="T17" fmla="*/ 6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2" name="Freeform 726"/>
                <p:cNvSpPr>
                  <a:spLocks/>
                </p:cNvSpPr>
                <p:nvPr/>
              </p:nvSpPr>
              <p:spPr bwMode="auto">
                <a:xfrm>
                  <a:off x="2298" y="192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3" name="Freeform 727"/>
                <p:cNvSpPr>
                  <a:spLocks/>
                </p:cNvSpPr>
                <p:nvPr/>
              </p:nvSpPr>
              <p:spPr bwMode="auto">
                <a:xfrm>
                  <a:off x="2298" y="1935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4" name="Freeform 728"/>
                <p:cNvSpPr>
                  <a:spLocks/>
                </p:cNvSpPr>
                <p:nvPr/>
              </p:nvSpPr>
              <p:spPr bwMode="auto">
                <a:xfrm>
                  <a:off x="2292" y="1941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5" name="Freeform 729"/>
                <p:cNvSpPr>
                  <a:spLocks/>
                </p:cNvSpPr>
                <p:nvPr/>
              </p:nvSpPr>
              <p:spPr bwMode="auto">
                <a:xfrm>
                  <a:off x="2280" y="1947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12 h 12"/>
                    <a:gd name="T10" fmla="*/ 0 w 18"/>
                    <a:gd name="T11" fmla="*/ 12 h 12"/>
                    <a:gd name="T12" fmla="*/ 0 w 18"/>
                    <a:gd name="T13" fmla="*/ 12 h 12"/>
                    <a:gd name="T14" fmla="*/ 0 w 18"/>
                    <a:gd name="T15" fmla="*/ 12 h 12"/>
                    <a:gd name="T16" fmla="*/ 0 w 18"/>
                    <a:gd name="T17" fmla="*/ 12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6" name="Freeform 730"/>
                <p:cNvSpPr>
                  <a:spLocks/>
                </p:cNvSpPr>
                <p:nvPr/>
              </p:nvSpPr>
              <p:spPr bwMode="auto">
                <a:xfrm>
                  <a:off x="2274" y="1959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7" name="Freeform 731"/>
                <p:cNvSpPr>
                  <a:spLocks/>
                </p:cNvSpPr>
                <p:nvPr/>
              </p:nvSpPr>
              <p:spPr bwMode="auto">
                <a:xfrm>
                  <a:off x="2274" y="1965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6 h 18"/>
                    <a:gd name="T8" fmla="*/ 6 w 12"/>
                    <a:gd name="T9" fmla="*/ 18 h 18"/>
                    <a:gd name="T10" fmla="*/ 12 w 12"/>
                    <a:gd name="T11" fmla="*/ 18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12 w 12"/>
                    <a:gd name="T17" fmla="*/ 18 h 18"/>
                    <a:gd name="T18" fmla="*/ 12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8" name="Freeform 732"/>
                <p:cNvSpPr>
                  <a:spLocks/>
                </p:cNvSpPr>
                <p:nvPr/>
              </p:nvSpPr>
              <p:spPr bwMode="auto">
                <a:xfrm>
                  <a:off x="2286" y="1977"/>
                  <a:ext cx="24" cy="18"/>
                </a:xfrm>
                <a:custGeom>
                  <a:avLst/>
                  <a:gdLst>
                    <a:gd name="T0" fmla="*/ 24 w 24"/>
                    <a:gd name="T1" fmla="*/ 12 h 18"/>
                    <a:gd name="T2" fmla="*/ 24 w 24"/>
                    <a:gd name="T3" fmla="*/ 6 h 18"/>
                    <a:gd name="T4" fmla="*/ 0 w 24"/>
                    <a:gd name="T5" fmla="*/ 0 h 18"/>
                    <a:gd name="T6" fmla="*/ 0 w 24"/>
                    <a:gd name="T7" fmla="*/ 6 h 18"/>
                    <a:gd name="T8" fmla="*/ 24 w 24"/>
                    <a:gd name="T9" fmla="*/ 18 h 18"/>
                    <a:gd name="T10" fmla="*/ 18 w 24"/>
                    <a:gd name="T11" fmla="*/ 12 h 18"/>
                    <a:gd name="T12" fmla="*/ 24 w 24"/>
                    <a:gd name="T13" fmla="*/ 12 h 18"/>
                    <a:gd name="T14" fmla="*/ 24 w 24"/>
                    <a:gd name="T15" fmla="*/ 12 h 18"/>
                    <a:gd name="T16" fmla="*/ 24 w 24"/>
                    <a:gd name="T17" fmla="*/ 6 h 18"/>
                    <a:gd name="T18" fmla="*/ 24 w 24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4" y="18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69" name="Freeform 733"/>
                <p:cNvSpPr>
                  <a:spLocks/>
                </p:cNvSpPr>
                <p:nvPr/>
              </p:nvSpPr>
              <p:spPr bwMode="auto">
                <a:xfrm>
                  <a:off x="2304" y="198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0" name="Freeform 734"/>
                <p:cNvSpPr>
                  <a:spLocks/>
                </p:cNvSpPr>
                <p:nvPr/>
              </p:nvSpPr>
              <p:spPr bwMode="auto">
                <a:xfrm>
                  <a:off x="2304" y="1989"/>
                  <a:ext cx="24" cy="18"/>
                </a:xfrm>
                <a:custGeom>
                  <a:avLst/>
                  <a:gdLst>
                    <a:gd name="T0" fmla="*/ 24 w 24"/>
                    <a:gd name="T1" fmla="*/ 18 h 18"/>
                    <a:gd name="T2" fmla="*/ 24 w 24"/>
                    <a:gd name="T3" fmla="*/ 12 h 18"/>
                    <a:gd name="T4" fmla="*/ 6 w 24"/>
                    <a:gd name="T5" fmla="*/ 0 h 18"/>
                    <a:gd name="T6" fmla="*/ 0 w 24"/>
                    <a:gd name="T7" fmla="*/ 0 h 18"/>
                    <a:gd name="T8" fmla="*/ 18 w 24"/>
                    <a:gd name="T9" fmla="*/ 18 h 18"/>
                    <a:gd name="T10" fmla="*/ 18 w 24"/>
                    <a:gd name="T11" fmla="*/ 12 h 18"/>
                    <a:gd name="T12" fmla="*/ 24 w 24"/>
                    <a:gd name="T13" fmla="*/ 18 h 18"/>
                    <a:gd name="T14" fmla="*/ 24 w 24"/>
                    <a:gd name="T15" fmla="*/ 18 h 18"/>
                    <a:gd name="T16" fmla="*/ 24 w 24"/>
                    <a:gd name="T17" fmla="*/ 12 h 18"/>
                    <a:gd name="T18" fmla="*/ 24 w 24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24" y="18"/>
                      </a:moveTo>
                      <a:lnTo>
                        <a:pt x="24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1" name="Freeform 735"/>
                <p:cNvSpPr>
                  <a:spLocks/>
                </p:cNvSpPr>
                <p:nvPr/>
              </p:nvSpPr>
              <p:spPr bwMode="auto">
                <a:xfrm>
                  <a:off x="2316" y="2001"/>
                  <a:ext cx="12" cy="18"/>
                </a:xfrm>
                <a:custGeom>
                  <a:avLst/>
                  <a:gdLst>
                    <a:gd name="T0" fmla="*/ 6 w 12"/>
                    <a:gd name="T1" fmla="*/ 12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0 w 12"/>
                    <a:gd name="T13" fmla="*/ 12 h 18"/>
                    <a:gd name="T14" fmla="*/ 0 w 12"/>
                    <a:gd name="T15" fmla="*/ 12 h 18"/>
                    <a:gd name="T16" fmla="*/ 0 w 12"/>
                    <a:gd name="T17" fmla="*/ 12 h 18"/>
                    <a:gd name="T18" fmla="*/ 6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2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2" name="Freeform 736"/>
                <p:cNvSpPr>
                  <a:spLocks/>
                </p:cNvSpPr>
                <p:nvPr/>
              </p:nvSpPr>
              <p:spPr bwMode="auto">
                <a:xfrm>
                  <a:off x="2316" y="2013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0 h 18"/>
                    <a:gd name="T8" fmla="*/ 6 w 12"/>
                    <a:gd name="T9" fmla="*/ 12 h 18"/>
                    <a:gd name="T10" fmla="*/ 6 w 12"/>
                    <a:gd name="T11" fmla="*/ 12 h 18"/>
                    <a:gd name="T12" fmla="*/ 6 w 12"/>
                    <a:gd name="T13" fmla="*/ 18 h 18"/>
                    <a:gd name="T14" fmla="*/ 12 w 12"/>
                    <a:gd name="T15" fmla="*/ 18 h 18"/>
                    <a:gd name="T16" fmla="*/ 12 w 12"/>
                    <a:gd name="T17" fmla="*/ 12 h 18"/>
                    <a:gd name="T18" fmla="*/ 6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3" name="Freeform 737"/>
                <p:cNvSpPr>
                  <a:spLocks/>
                </p:cNvSpPr>
                <p:nvPr/>
              </p:nvSpPr>
              <p:spPr bwMode="auto">
                <a:xfrm>
                  <a:off x="2322" y="202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4" name="Freeform 738"/>
                <p:cNvSpPr>
                  <a:spLocks/>
                </p:cNvSpPr>
                <p:nvPr/>
              </p:nvSpPr>
              <p:spPr bwMode="auto">
                <a:xfrm>
                  <a:off x="2304" y="2019"/>
                  <a:ext cx="18" cy="12"/>
                </a:xfrm>
                <a:custGeom>
                  <a:avLst/>
                  <a:gdLst>
                    <a:gd name="T0" fmla="*/ 6 w 18"/>
                    <a:gd name="T1" fmla="*/ 6 h 12"/>
                    <a:gd name="T2" fmla="*/ 0 w 18"/>
                    <a:gd name="T3" fmla="*/ 6 h 12"/>
                    <a:gd name="T4" fmla="*/ 18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0 w 18"/>
                    <a:gd name="T11" fmla="*/ 0 h 12"/>
                    <a:gd name="T12" fmla="*/ 6 w 18"/>
                    <a:gd name="T13" fmla="*/ 0 h 12"/>
                    <a:gd name="T14" fmla="*/ 0 w 18"/>
                    <a:gd name="T15" fmla="*/ 0 h 12"/>
                    <a:gd name="T16" fmla="*/ 0 w 18"/>
                    <a:gd name="T17" fmla="*/ 0 h 12"/>
                    <a:gd name="T18" fmla="*/ 6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5" name="Freeform 739"/>
                <p:cNvSpPr>
                  <a:spLocks/>
                </p:cNvSpPr>
                <p:nvPr/>
              </p:nvSpPr>
              <p:spPr bwMode="auto">
                <a:xfrm>
                  <a:off x="2292" y="2019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6" name="Freeform 740"/>
                <p:cNvSpPr>
                  <a:spLocks/>
                </p:cNvSpPr>
                <p:nvPr/>
              </p:nvSpPr>
              <p:spPr bwMode="auto">
                <a:xfrm>
                  <a:off x="2280" y="2025"/>
                  <a:ext cx="18" cy="18"/>
                </a:xfrm>
                <a:custGeom>
                  <a:avLst/>
                  <a:gdLst>
                    <a:gd name="T0" fmla="*/ 12 w 18"/>
                    <a:gd name="T1" fmla="*/ 12 h 18"/>
                    <a:gd name="T2" fmla="*/ 6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6 w 18"/>
                    <a:gd name="T9" fmla="*/ 12 h 18"/>
                    <a:gd name="T10" fmla="*/ 0 w 18"/>
                    <a:gd name="T11" fmla="*/ 12 h 18"/>
                    <a:gd name="T12" fmla="*/ 6 w 18"/>
                    <a:gd name="T13" fmla="*/ 12 h 18"/>
                    <a:gd name="T14" fmla="*/ 0 w 18"/>
                    <a:gd name="T15" fmla="*/ 12 h 18"/>
                    <a:gd name="T16" fmla="*/ 0 w 18"/>
                    <a:gd name="T17" fmla="*/ 12 h 18"/>
                    <a:gd name="T18" fmla="*/ 12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12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7" name="Freeform 741"/>
                <p:cNvSpPr>
                  <a:spLocks/>
                </p:cNvSpPr>
                <p:nvPr/>
              </p:nvSpPr>
              <p:spPr bwMode="auto">
                <a:xfrm>
                  <a:off x="2214" y="1929"/>
                  <a:ext cx="138" cy="198"/>
                </a:xfrm>
                <a:custGeom>
                  <a:avLst/>
                  <a:gdLst>
                    <a:gd name="T0" fmla="*/ 138 w 138"/>
                    <a:gd name="T1" fmla="*/ 84 h 198"/>
                    <a:gd name="T2" fmla="*/ 126 w 138"/>
                    <a:gd name="T3" fmla="*/ 108 h 198"/>
                    <a:gd name="T4" fmla="*/ 132 w 138"/>
                    <a:gd name="T5" fmla="*/ 120 h 198"/>
                    <a:gd name="T6" fmla="*/ 114 w 138"/>
                    <a:gd name="T7" fmla="*/ 132 h 198"/>
                    <a:gd name="T8" fmla="*/ 132 w 138"/>
                    <a:gd name="T9" fmla="*/ 144 h 198"/>
                    <a:gd name="T10" fmla="*/ 132 w 138"/>
                    <a:gd name="T11" fmla="*/ 162 h 198"/>
                    <a:gd name="T12" fmla="*/ 120 w 138"/>
                    <a:gd name="T13" fmla="*/ 168 h 198"/>
                    <a:gd name="T14" fmla="*/ 102 w 138"/>
                    <a:gd name="T15" fmla="*/ 192 h 198"/>
                    <a:gd name="T16" fmla="*/ 78 w 138"/>
                    <a:gd name="T17" fmla="*/ 198 h 198"/>
                    <a:gd name="T18" fmla="*/ 60 w 138"/>
                    <a:gd name="T19" fmla="*/ 186 h 198"/>
                    <a:gd name="T20" fmla="*/ 54 w 138"/>
                    <a:gd name="T21" fmla="*/ 174 h 198"/>
                    <a:gd name="T22" fmla="*/ 36 w 138"/>
                    <a:gd name="T23" fmla="*/ 180 h 198"/>
                    <a:gd name="T24" fmla="*/ 24 w 138"/>
                    <a:gd name="T25" fmla="*/ 168 h 198"/>
                    <a:gd name="T26" fmla="*/ 24 w 138"/>
                    <a:gd name="T27" fmla="*/ 150 h 198"/>
                    <a:gd name="T28" fmla="*/ 24 w 138"/>
                    <a:gd name="T29" fmla="*/ 126 h 198"/>
                    <a:gd name="T30" fmla="*/ 36 w 138"/>
                    <a:gd name="T31" fmla="*/ 120 h 198"/>
                    <a:gd name="T32" fmla="*/ 12 w 138"/>
                    <a:gd name="T33" fmla="*/ 120 h 198"/>
                    <a:gd name="T34" fmla="*/ 0 w 138"/>
                    <a:gd name="T35" fmla="*/ 102 h 198"/>
                    <a:gd name="T36" fmla="*/ 12 w 138"/>
                    <a:gd name="T37" fmla="*/ 78 h 198"/>
                    <a:gd name="T38" fmla="*/ 36 w 138"/>
                    <a:gd name="T39" fmla="*/ 54 h 198"/>
                    <a:gd name="T40" fmla="*/ 24 w 138"/>
                    <a:gd name="T41" fmla="*/ 48 h 198"/>
                    <a:gd name="T42" fmla="*/ 12 w 138"/>
                    <a:gd name="T43" fmla="*/ 36 h 198"/>
                    <a:gd name="T44" fmla="*/ 12 w 138"/>
                    <a:gd name="T45" fmla="*/ 18 h 198"/>
                    <a:gd name="T46" fmla="*/ 24 w 138"/>
                    <a:gd name="T47" fmla="*/ 6 h 198"/>
                    <a:gd name="T48" fmla="*/ 42 w 138"/>
                    <a:gd name="T49" fmla="*/ 6 h 198"/>
                    <a:gd name="T50" fmla="*/ 42 w 138"/>
                    <a:gd name="T51" fmla="*/ 6 h 198"/>
                    <a:gd name="T52" fmla="*/ 54 w 138"/>
                    <a:gd name="T53" fmla="*/ 12 h 198"/>
                    <a:gd name="T54" fmla="*/ 66 w 138"/>
                    <a:gd name="T55" fmla="*/ 6 h 198"/>
                    <a:gd name="T56" fmla="*/ 78 w 138"/>
                    <a:gd name="T57" fmla="*/ 12 h 198"/>
                    <a:gd name="T58" fmla="*/ 84 w 138"/>
                    <a:gd name="T59" fmla="*/ 18 h 198"/>
                    <a:gd name="T60" fmla="*/ 72 w 138"/>
                    <a:gd name="T61" fmla="*/ 48 h 198"/>
                    <a:gd name="T62" fmla="*/ 72 w 138"/>
                    <a:gd name="T63" fmla="*/ 60 h 198"/>
                    <a:gd name="T64" fmla="*/ 72 w 138"/>
                    <a:gd name="T65" fmla="*/ 72 h 198"/>
                    <a:gd name="T66" fmla="*/ 84 w 138"/>
                    <a:gd name="T67" fmla="*/ 72 h 198"/>
                    <a:gd name="T68" fmla="*/ 90 w 138"/>
                    <a:gd name="T69" fmla="*/ 84 h 198"/>
                    <a:gd name="T70" fmla="*/ 96 w 138"/>
                    <a:gd name="T71" fmla="*/ 72 h 198"/>
                    <a:gd name="T72" fmla="*/ 120 w 138"/>
                    <a:gd name="T73" fmla="*/ 66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8" h="198">
                      <a:moveTo>
                        <a:pt x="120" y="66"/>
                      </a:moveTo>
                      <a:lnTo>
                        <a:pt x="138" y="84"/>
                      </a:lnTo>
                      <a:lnTo>
                        <a:pt x="138" y="96"/>
                      </a:lnTo>
                      <a:lnTo>
                        <a:pt x="126" y="108"/>
                      </a:lnTo>
                      <a:lnTo>
                        <a:pt x="126" y="108"/>
                      </a:lnTo>
                      <a:lnTo>
                        <a:pt x="132" y="120"/>
                      </a:lnTo>
                      <a:lnTo>
                        <a:pt x="132" y="126"/>
                      </a:lnTo>
                      <a:lnTo>
                        <a:pt x="114" y="132"/>
                      </a:lnTo>
                      <a:lnTo>
                        <a:pt x="114" y="132"/>
                      </a:lnTo>
                      <a:lnTo>
                        <a:pt x="132" y="144"/>
                      </a:lnTo>
                      <a:lnTo>
                        <a:pt x="132" y="156"/>
                      </a:lnTo>
                      <a:lnTo>
                        <a:pt x="132" y="162"/>
                      </a:lnTo>
                      <a:lnTo>
                        <a:pt x="120" y="168"/>
                      </a:lnTo>
                      <a:lnTo>
                        <a:pt x="120" y="168"/>
                      </a:lnTo>
                      <a:lnTo>
                        <a:pt x="108" y="186"/>
                      </a:lnTo>
                      <a:lnTo>
                        <a:pt x="102" y="192"/>
                      </a:lnTo>
                      <a:lnTo>
                        <a:pt x="90" y="198"/>
                      </a:lnTo>
                      <a:lnTo>
                        <a:pt x="78" y="198"/>
                      </a:lnTo>
                      <a:lnTo>
                        <a:pt x="72" y="198"/>
                      </a:lnTo>
                      <a:lnTo>
                        <a:pt x="60" y="186"/>
                      </a:lnTo>
                      <a:lnTo>
                        <a:pt x="54" y="174"/>
                      </a:lnTo>
                      <a:lnTo>
                        <a:pt x="54" y="174"/>
                      </a:lnTo>
                      <a:lnTo>
                        <a:pt x="42" y="180"/>
                      </a:lnTo>
                      <a:lnTo>
                        <a:pt x="36" y="180"/>
                      </a:lnTo>
                      <a:lnTo>
                        <a:pt x="30" y="174"/>
                      </a:lnTo>
                      <a:lnTo>
                        <a:pt x="24" y="168"/>
                      </a:lnTo>
                      <a:lnTo>
                        <a:pt x="24" y="156"/>
                      </a:lnTo>
                      <a:lnTo>
                        <a:pt x="24" y="150"/>
                      </a:lnTo>
                      <a:lnTo>
                        <a:pt x="24" y="138"/>
                      </a:lnTo>
                      <a:lnTo>
                        <a:pt x="24" y="126"/>
                      </a:lnTo>
                      <a:lnTo>
                        <a:pt x="36" y="120"/>
                      </a:lnTo>
                      <a:lnTo>
                        <a:pt x="36" y="120"/>
                      </a:lnTo>
                      <a:lnTo>
                        <a:pt x="18" y="120"/>
                      </a:lnTo>
                      <a:lnTo>
                        <a:pt x="12" y="120"/>
                      </a:lnTo>
                      <a:lnTo>
                        <a:pt x="0" y="108"/>
                      </a:lnTo>
                      <a:lnTo>
                        <a:pt x="0" y="102"/>
                      </a:lnTo>
                      <a:lnTo>
                        <a:pt x="6" y="90"/>
                      </a:lnTo>
                      <a:lnTo>
                        <a:pt x="12" y="78"/>
                      </a:lnTo>
                      <a:lnTo>
                        <a:pt x="24" y="60"/>
                      </a:lnTo>
                      <a:lnTo>
                        <a:pt x="36" y="54"/>
                      </a:lnTo>
                      <a:lnTo>
                        <a:pt x="36" y="54"/>
                      </a:lnTo>
                      <a:lnTo>
                        <a:pt x="24" y="48"/>
                      </a:lnTo>
                      <a:lnTo>
                        <a:pt x="18" y="42"/>
                      </a:lnTo>
                      <a:lnTo>
                        <a:pt x="12" y="36"/>
                      </a:lnTo>
                      <a:lnTo>
                        <a:pt x="12" y="30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24" y="6"/>
                      </a:lnTo>
                      <a:lnTo>
                        <a:pt x="30" y="0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12"/>
                      </a:lnTo>
                      <a:lnTo>
                        <a:pt x="54" y="12"/>
                      </a:lnTo>
                      <a:lnTo>
                        <a:pt x="60" y="6"/>
                      </a:lnTo>
                      <a:lnTo>
                        <a:pt x="66" y="6"/>
                      </a:lnTo>
                      <a:lnTo>
                        <a:pt x="72" y="6"/>
                      </a:lnTo>
                      <a:lnTo>
                        <a:pt x="78" y="12"/>
                      </a:lnTo>
                      <a:lnTo>
                        <a:pt x="84" y="12"/>
                      </a:lnTo>
                      <a:lnTo>
                        <a:pt x="84" y="18"/>
                      </a:lnTo>
                      <a:lnTo>
                        <a:pt x="78" y="30"/>
                      </a:lnTo>
                      <a:lnTo>
                        <a:pt x="72" y="48"/>
                      </a:lnTo>
                      <a:lnTo>
                        <a:pt x="72" y="48"/>
                      </a:lnTo>
                      <a:lnTo>
                        <a:pt x="72" y="60"/>
                      </a:lnTo>
                      <a:lnTo>
                        <a:pt x="72" y="72"/>
                      </a:lnTo>
                      <a:lnTo>
                        <a:pt x="72" y="72"/>
                      </a:lnTo>
                      <a:lnTo>
                        <a:pt x="78" y="72"/>
                      </a:lnTo>
                      <a:lnTo>
                        <a:pt x="84" y="72"/>
                      </a:lnTo>
                      <a:lnTo>
                        <a:pt x="84" y="78"/>
                      </a:lnTo>
                      <a:lnTo>
                        <a:pt x="90" y="84"/>
                      </a:lnTo>
                      <a:lnTo>
                        <a:pt x="90" y="84"/>
                      </a:lnTo>
                      <a:lnTo>
                        <a:pt x="96" y="72"/>
                      </a:lnTo>
                      <a:lnTo>
                        <a:pt x="108" y="66"/>
                      </a:lnTo>
                      <a:lnTo>
                        <a:pt x="120" y="66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8" name="Freeform 742"/>
                <p:cNvSpPr>
                  <a:spLocks/>
                </p:cNvSpPr>
                <p:nvPr/>
              </p:nvSpPr>
              <p:spPr bwMode="auto">
                <a:xfrm>
                  <a:off x="2334" y="1995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2 w 18"/>
                    <a:gd name="T11" fmla="*/ 18 h 18"/>
                    <a:gd name="T12" fmla="*/ 18 w 18"/>
                    <a:gd name="T13" fmla="*/ 12 h 18"/>
                    <a:gd name="T14" fmla="*/ 18 w 18"/>
                    <a:gd name="T15" fmla="*/ 12 h 18"/>
                    <a:gd name="T16" fmla="*/ 18 w 18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79" name="Freeform 743"/>
                <p:cNvSpPr>
                  <a:spLocks/>
                </p:cNvSpPr>
                <p:nvPr/>
              </p:nvSpPr>
              <p:spPr bwMode="auto">
                <a:xfrm>
                  <a:off x="2346" y="2007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6 w 12"/>
                    <a:gd name="T5" fmla="*/ 0 h 18"/>
                    <a:gd name="T6" fmla="*/ 0 w 12"/>
                    <a:gd name="T7" fmla="*/ 6 h 18"/>
                    <a:gd name="T8" fmla="*/ 6 w 12"/>
                    <a:gd name="T9" fmla="*/ 18 h 18"/>
                    <a:gd name="T10" fmla="*/ 6 w 12"/>
                    <a:gd name="T11" fmla="*/ 12 h 18"/>
                    <a:gd name="T12" fmla="*/ 12 w 12"/>
                    <a:gd name="T13" fmla="*/ 18 h 18"/>
                    <a:gd name="T14" fmla="*/ 12 w 12"/>
                    <a:gd name="T15" fmla="*/ 18 h 18"/>
                    <a:gd name="T16" fmla="*/ 12 w 12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0" name="Freeform 744"/>
                <p:cNvSpPr>
                  <a:spLocks/>
                </p:cNvSpPr>
                <p:nvPr/>
              </p:nvSpPr>
              <p:spPr bwMode="auto">
                <a:xfrm>
                  <a:off x="2334" y="2019"/>
                  <a:ext cx="24" cy="18"/>
                </a:xfrm>
                <a:custGeom>
                  <a:avLst/>
                  <a:gdLst>
                    <a:gd name="T0" fmla="*/ 12 w 24"/>
                    <a:gd name="T1" fmla="*/ 12 h 18"/>
                    <a:gd name="T2" fmla="*/ 12 w 24"/>
                    <a:gd name="T3" fmla="*/ 18 h 18"/>
                    <a:gd name="T4" fmla="*/ 24 w 24"/>
                    <a:gd name="T5" fmla="*/ 6 h 18"/>
                    <a:gd name="T6" fmla="*/ 18 w 24"/>
                    <a:gd name="T7" fmla="*/ 0 h 18"/>
                    <a:gd name="T8" fmla="*/ 6 w 24"/>
                    <a:gd name="T9" fmla="*/ 12 h 18"/>
                    <a:gd name="T10" fmla="*/ 6 w 24"/>
                    <a:gd name="T11" fmla="*/ 18 h 18"/>
                    <a:gd name="T12" fmla="*/ 6 w 24"/>
                    <a:gd name="T13" fmla="*/ 12 h 18"/>
                    <a:gd name="T14" fmla="*/ 0 w 24"/>
                    <a:gd name="T15" fmla="*/ 18 h 18"/>
                    <a:gd name="T16" fmla="*/ 6 w 24"/>
                    <a:gd name="T17" fmla="*/ 18 h 18"/>
                    <a:gd name="T18" fmla="*/ 12 w 24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12" y="12"/>
                      </a:moveTo>
                      <a:lnTo>
                        <a:pt x="12" y="18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1" name="Freeform 745"/>
                <p:cNvSpPr>
                  <a:spLocks/>
                </p:cNvSpPr>
                <p:nvPr/>
              </p:nvSpPr>
              <p:spPr bwMode="auto">
                <a:xfrm>
                  <a:off x="2334" y="203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6 h 6"/>
                    <a:gd name="T4" fmla="*/ 6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0 h 6"/>
                    <a:gd name="T14" fmla="*/ 0 w 12"/>
                    <a:gd name="T15" fmla="*/ 6 h 6"/>
                    <a:gd name="T16" fmla="*/ 6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2" name="Freeform 746"/>
                <p:cNvSpPr>
                  <a:spLocks/>
                </p:cNvSpPr>
                <p:nvPr/>
              </p:nvSpPr>
              <p:spPr bwMode="auto">
                <a:xfrm>
                  <a:off x="2340" y="2031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6 h 18"/>
                    <a:gd name="T8" fmla="*/ 6 w 12"/>
                    <a:gd name="T9" fmla="*/ 18 h 18"/>
                    <a:gd name="T10" fmla="*/ 6 w 12"/>
                    <a:gd name="T11" fmla="*/ 18 h 18"/>
                    <a:gd name="T12" fmla="*/ 12 w 12"/>
                    <a:gd name="T13" fmla="*/ 18 h 18"/>
                    <a:gd name="T14" fmla="*/ 12 w 12"/>
                    <a:gd name="T15" fmla="*/ 12 h 18"/>
                    <a:gd name="T16" fmla="*/ 12 w 12"/>
                    <a:gd name="T17" fmla="*/ 12 h 18"/>
                    <a:gd name="T18" fmla="*/ 12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3" name="Freeform 747"/>
                <p:cNvSpPr>
                  <a:spLocks/>
                </p:cNvSpPr>
                <p:nvPr/>
              </p:nvSpPr>
              <p:spPr bwMode="auto">
                <a:xfrm>
                  <a:off x="2346" y="2049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12 h 12"/>
                    <a:gd name="T14" fmla="*/ 6 w 6"/>
                    <a:gd name="T15" fmla="*/ 12 h 12"/>
                    <a:gd name="T16" fmla="*/ 6 w 6"/>
                    <a:gd name="T17" fmla="*/ 6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4" name="Freeform 748"/>
                <p:cNvSpPr>
                  <a:spLocks/>
                </p:cNvSpPr>
                <p:nvPr/>
              </p:nvSpPr>
              <p:spPr bwMode="auto">
                <a:xfrm>
                  <a:off x="2322" y="2055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6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6 h 12"/>
                    <a:gd name="T10" fmla="*/ 6 w 24"/>
                    <a:gd name="T11" fmla="*/ 12 h 12"/>
                    <a:gd name="T12" fmla="*/ 6 w 24"/>
                    <a:gd name="T13" fmla="*/ 6 h 12"/>
                    <a:gd name="T14" fmla="*/ 0 w 24"/>
                    <a:gd name="T15" fmla="*/ 6 h 12"/>
                    <a:gd name="T16" fmla="*/ 6 w 24"/>
                    <a:gd name="T17" fmla="*/ 12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5" name="Freeform 749"/>
                <p:cNvSpPr>
                  <a:spLocks/>
                </p:cNvSpPr>
                <p:nvPr/>
              </p:nvSpPr>
              <p:spPr bwMode="auto">
                <a:xfrm>
                  <a:off x="2322" y="2061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6 w 12"/>
                    <a:gd name="T11" fmla="*/ 6 h 6"/>
                    <a:gd name="T12" fmla="*/ 6 w 12"/>
                    <a:gd name="T13" fmla="*/ 0 h 6"/>
                    <a:gd name="T14" fmla="*/ 0 w 12"/>
                    <a:gd name="T15" fmla="*/ 0 h 6"/>
                    <a:gd name="T16" fmla="*/ 6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6" name="Freeform 750"/>
                <p:cNvSpPr>
                  <a:spLocks/>
                </p:cNvSpPr>
                <p:nvPr/>
              </p:nvSpPr>
              <p:spPr bwMode="auto">
                <a:xfrm>
                  <a:off x="2328" y="2061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6 h 18"/>
                    <a:gd name="T8" fmla="*/ 12 w 18"/>
                    <a:gd name="T9" fmla="*/ 18 h 18"/>
                    <a:gd name="T10" fmla="*/ 12 w 18"/>
                    <a:gd name="T11" fmla="*/ 12 h 18"/>
                    <a:gd name="T12" fmla="*/ 18 w 18"/>
                    <a:gd name="T13" fmla="*/ 12 h 18"/>
                    <a:gd name="T14" fmla="*/ 18 w 18"/>
                    <a:gd name="T15" fmla="*/ 12 h 18"/>
                    <a:gd name="T16" fmla="*/ 18 w 18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7" name="Freeform 751"/>
                <p:cNvSpPr>
                  <a:spLocks/>
                </p:cNvSpPr>
                <p:nvPr/>
              </p:nvSpPr>
              <p:spPr bwMode="auto">
                <a:xfrm>
                  <a:off x="2340" y="2073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6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8" name="Freeform 752"/>
                <p:cNvSpPr>
                  <a:spLocks/>
                </p:cNvSpPr>
                <p:nvPr/>
              </p:nvSpPr>
              <p:spPr bwMode="auto">
                <a:xfrm>
                  <a:off x="2340" y="2079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89" name="Freeform 753"/>
                <p:cNvSpPr>
                  <a:spLocks/>
                </p:cNvSpPr>
                <p:nvPr/>
              </p:nvSpPr>
              <p:spPr bwMode="auto">
                <a:xfrm>
                  <a:off x="2328" y="2091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0" name="Freeform 754"/>
                <p:cNvSpPr>
                  <a:spLocks/>
                </p:cNvSpPr>
                <p:nvPr/>
              </p:nvSpPr>
              <p:spPr bwMode="auto">
                <a:xfrm>
                  <a:off x="2328" y="209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1" name="Freeform 755"/>
                <p:cNvSpPr>
                  <a:spLocks/>
                </p:cNvSpPr>
                <p:nvPr/>
              </p:nvSpPr>
              <p:spPr bwMode="auto">
                <a:xfrm>
                  <a:off x="2322" y="2097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2" name="Freeform 756"/>
                <p:cNvSpPr>
                  <a:spLocks/>
                </p:cNvSpPr>
                <p:nvPr/>
              </p:nvSpPr>
              <p:spPr bwMode="auto">
                <a:xfrm>
                  <a:off x="2310" y="2109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0 w 18"/>
                    <a:gd name="T9" fmla="*/ 12 h 18"/>
                    <a:gd name="T10" fmla="*/ 0 w 18"/>
                    <a:gd name="T11" fmla="*/ 12 h 18"/>
                    <a:gd name="T12" fmla="*/ 6 w 18"/>
                    <a:gd name="T13" fmla="*/ 18 h 18"/>
                    <a:gd name="T14" fmla="*/ 6 w 18"/>
                    <a:gd name="T15" fmla="*/ 18 h 18"/>
                    <a:gd name="T16" fmla="*/ 6 w 18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3" name="Freeform 757"/>
                <p:cNvSpPr>
                  <a:spLocks/>
                </p:cNvSpPr>
                <p:nvPr/>
              </p:nvSpPr>
              <p:spPr bwMode="auto">
                <a:xfrm>
                  <a:off x="2298" y="2121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6 h 12"/>
                    <a:gd name="T10" fmla="*/ 6 w 18"/>
                    <a:gd name="T11" fmla="*/ 6 h 12"/>
                    <a:gd name="T12" fmla="*/ 6 w 1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4" name="Freeform 758"/>
                <p:cNvSpPr>
                  <a:spLocks/>
                </p:cNvSpPr>
                <p:nvPr/>
              </p:nvSpPr>
              <p:spPr bwMode="auto">
                <a:xfrm>
                  <a:off x="2292" y="2127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5" name="Freeform 759"/>
                <p:cNvSpPr>
                  <a:spLocks/>
                </p:cNvSpPr>
                <p:nvPr/>
              </p:nvSpPr>
              <p:spPr bwMode="auto">
                <a:xfrm>
                  <a:off x="2280" y="2127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6 h 6"/>
                    <a:gd name="T16" fmla="*/ 6 w 12"/>
                    <a:gd name="T17" fmla="*/ 6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6" name="Freeform 760"/>
                <p:cNvSpPr>
                  <a:spLocks/>
                </p:cNvSpPr>
                <p:nvPr/>
              </p:nvSpPr>
              <p:spPr bwMode="auto">
                <a:xfrm>
                  <a:off x="2274" y="2115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12 h 12"/>
                    <a:gd name="T8" fmla="*/ 0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7" name="Freeform 761"/>
                <p:cNvSpPr>
                  <a:spLocks/>
                </p:cNvSpPr>
                <p:nvPr/>
              </p:nvSpPr>
              <p:spPr bwMode="auto">
                <a:xfrm>
                  <a:off x="2262" y="2097"/>
                  <a:ext cx="18" cy="24"/>
                </a:xfrm>
                <a:custGeom>
                  <a:avLst/>
                  <a:gdLst>
                    <a:gd name="T0" fmla="*/ 6 w 18"/>
                    <a:gd name="T1" fmla="*/ 12 h 24"/>
                    <a:gd name="T2" fmla="*/ 0 w 18"/>
                    <a:gd name="T3" fmla="*/ 6 h 24"/>
                    <a:gd name="T4" fmla="*/ 12 w 18"/>
                    <a:gd name="T5" fmla="*/ 24 h 24"/>
                    <a:gd name="T6" fmla="*/ 18 w 18"/>
                    <a:gd name="T7" fmla="*/ 18 h 24"/>
                    <a:gd name="T8" fmla="*/ 6 w 18"/>
                    <a:gd name="T9" fmla="*/ 6 h 24"/>
                    <a:gd name="T10" fmla="*/ 6 w 18"/>
                    <a:gd name="T11" fmla="*/ 6 h 24"/>
                    <a:gd name="T12" fmla="*/ 6 w 18"/>
                    <a:gd name="T13" fmla="*/ 6 h 24"/>
                    <a:gd name="T14" fmla="*/ 6 w 18"/>
                    <a:gd name="T15" fmla="*/ 0 h 24"/>
                    <a:gd name="T16" fmla="*/ 6 w 18"/>
                    <a:gd name="T17" fmla="*/ 6 h 24"/>
                    <a:gd name="T18" fmla="*/ 6 w 18"/>
                    <a:gd name="T1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8" name="Freeform 762"/>
                <p:cNvSpPr>
                  <a:spLocks/>
                </p:cNvSpPr>
                <p:nvPr/>
              </p:nvSpPr>
              <p:spPr bwMode="auto">
                <a:xfrm>
                  <a:off x="2268" y="2097"/>
                  <a:ext cx="1" cy="12"/>
                </a:xfrm>
                <a:custGeom>
                  <a:avLst/>
                  <a:gdLst>
                    <a:gd name="T0" fmla="*/ 12 h 12"/>
                    <a:gd name="T1" fmla="*/ 6 h 12"/>
                    <a:gd name="T2" fmla="*/ 6 h 12"/>
                    <a:gd name="T3" fmla="*/ 6 h 12"/>
                    <a:gd name="T4" fmla="*/ 6 h 12"/>
                    <a:gd name="T5" fmla="*/ 6 h 12"/>
                    <a:gd name="T6" fmla="*/ 6 h 12"/>
                    <a:gd name="T7" fmla="*/ 0 h 12"/>
                    <a:gd name="T8" fmla="*/ 6 h 12"/>
                    <a:gd name="T9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599" name="Freeform 763"/>
                <p:cNvSpPr>
                  <a:spLocks/>
                </p:cNvSpPr>
                <p:nvPr/>
              </p:nvSpPr>
              <p:spPr bwMode="auto">
                <a:xfrm>
                  <a:off x="2256" y="2103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6 w 12"/>
                    <a:gd name="T17" fmla="*/ 6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0" name="Freeform 764"/>
                <p:cNvSpPr>
                  <a:spLocks/>
                </p:cNvSpPr>
                <p:nvPr/>
              </p:nvSpPr>
              <p:spPr bwMode="auto">
                <a:xfrm>
                  <a:off x="2250" y="2103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1" name="Freeform 765"/>
                <p:cNvSpPr>
                  <a:spLocks/>
                </p:cNvSpPr>
                <p:nvPr/>
              </p:nvSpPr>
              <p:spPr bwMode="auto">
                <a:xfrm>
                  <a:off x="2238" y="2097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6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6 w 12"/>
                    <a:gd name="T17" fmla="*/ 6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2" name="Freeform 766"/>
                <p:cNvSpPr>
                  <a:spLocks/>
                </p:cNvSpPr>
                <p:nvPr/>
              </p:nvSpPr>
              <p:spPr bwMode="auto">
                <a:xfrm>
                  <a:off x="2232" y="2091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12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3" name="Freeform 767"/>
                <p:cNvSpPr>
                  <a:spLocks/>
                </p:cNvSpPr>
                <p:nvPr/>
              </p:nvSpPr>
              <p:spPr bwMode="auto">
                <a:xfrm>
                  <a:off x="2232" y="2085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0 w 12"/>
                    <a:gd name="T5" fmla="*/ 12 h 12"/>
                    <a:gd name="T6" fmla="*/ 12 w 12"/>
                    <a:gd name="T7" fmla="*/ 12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4" name="Freeform 768"/>
                <p:cNvSpPr>
                  <a:spLocks/>
                </p:cNvSpPr>
                <p:nvPr/>
              </p:nvSpPr>
              <p:spPr bwMode="auto">
                <a:xfrm>
                  <a:off x="2232" y="207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5" name="Freeform 769"/>
                <p:cNvSpPr>
                  <a:spLocks/>
                </p:cNvSpPr>
                <p:nvPr/>
              </p:nvSpPr>
              <p:spPr bwMode="auto">
                <a:xfrm>
                  <a:off x="2232" y="206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6" name="Freeform 770"/>
                <p:cNvSpPr>
                  <a:spLocks/>
                </p:cNvSpPr>
                <p:nvPr/>
              </p:nvSpPr>
              <p:spPr bwMode="auto">
                <a:xfrm>
                  <a:off x="2232" y="2055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7" name="Freeform 771"/>
                <p:cNvSpPr>
                  <a:spLocks/>
                </p:cNvSpPr>
                <p:nvPr/>
              </p:nvSpPr>
              <p:spPr bwMode="auto">
                <a:xfrm>
                  <a:off x="2238" y="2049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2 w 24"/>
                    <a:gd name="T9" fmla="*/ 6 h 12"/>
                    <a:gd name="T10" fmla="*/ 12 w 24"/>
                    <a:gd name="T11" fmla="*/ 0 h 12"/>
                    <a:gd name="T12" fmla="*/ 12 w 24"/>
                    <a:gd name="T13" fmla="*/ 6 h 12"/>
                    <a:gd name="T14" fmla="*/ 24 w 24"/>
                    <a:gd name="T15" fmla="*/ 0 h 12"/>
                    <a:gd name="T16" fmla="*/ 12 w 24"/>
                    <a:gd name="T17" fmla="*/ 0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608" name="Freeform 772"/>
                <p:cNvSpPr>
                  <a:spLocks/>
                </p:cNvSpPr>
                <p:nvPr/>
              </p:nvSpPr>
              <p:spPr bwMode="auto">
                <a:xfrm>
                  <a:off x="2250" y="2049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0 h 6"/>
                    <a:gd name="T4" fmla="*/ 0 w 12"/>
                    <a:gd name="T5" fmla="*/ 0 h 6"/>
                    <a:gd name="T6" fmla="*/ 0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  <a:gd name="T14" fmla="*/ 12 w 12"/>
                    <a:gd name="T15" fmla="*/ 0 h 6"/>
                    <a:gd name="T16" fmla="*/ 0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537" name="Group 773"/>
              <p:cNvGrpSpPr>
                <a:grpSpLocks/>
              </p:cNvGrpSpPr>
              <p:nvPr/>
            </p:nvGrpSpPr>
            <p:grpSpPr bwMode="auto">
              <a:xfrm>
                <a:off x="2004" y="1772"/>
                <a:ext cx="336" cy="295"/>
                <a:chOff x="2004" y="1772"/>
                <a:chExt cx="336" cy="295"/>
              </a:xfrm>
            </p:grpSpPr>
            <p:sp>
              <p:nvSpPr>
                <p:cNvPr id="2209" name="Freeform 774"/>
                <p:cNvSpPr>
                  <a:spLocks/>
                </p:cNvSpPr>
                <p:nvPr/>
              </p:nvSpPr>
              <p:spPr bwMode="auto">
                <a:xfrm>
                  <a:off x="2232" y="2049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0 w 1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0" name="Freeform 775"/>
                <p:cNvSpPr>
                  <a:spLocks/>
                </p:cNvSpPr>
                <p:nvPr/>
              </p:nvSpPr>
              <p:spPr bwMode="auto">
                <a:xfrm>
                  <a:off x="2220" y="2043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1" name="Freeform 776"/>
                <p:cNvSpPr>
                  <a:spLocks/>
                </p:cNvSpPr>
                <p:nvPr/>
              </p:nvSpPr>
              <p:spPr bwMode="auto">
                <a:xfrm>
                  <a:off x="2214" y="2037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2" name="Freeform 777"/>
                <p:cNvSpPr>
                  <a:spLocks/>
                </p:cNvSpPr>
                <p:nvPr/>
              </p:nvSpPr>
              <p:spPr bwMode="auto">
                <a:xfrm>
                  <a:off x="2214" y="203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3" name="Freeform 778"/>
                <p:cNvSpPr>
                  <a:spLocks/>
                </p:cNvSpPr>
                <p:nvPr/>
              </p:nvSpPr>
              <p:spPr bwMode="auto">
                <a:xfrm>
                  <a:off x="2214" y="2013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6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6 h 18"/>
                    <a:gd name="T10" fmla="*/ 6 w 6"/>
                    <a:gd name="T11" fmla="*/ 6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6 h 18"/>
                    <a:gd name="T18" fmla="*/ 0 w 6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4" name="Freeform 779"/>
                <p:cNvSpPr>
                  <a:spLocks/>
                </p:cNvSpPr>
                <p:nvPr/>
              </p:nvSpPr>
              <p:spPr bwMode="auto">
                <a:xfrm>
                  <a:off x="2214" y="2001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  <a:gd name="T14" fmla="*/ 6 w 12"/>
                    <a:gd name="T15" fmla="*/ 0 h 18"/>
                    <a:gd name="T16" fmla="*/ 6 w 1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5" name="Freeform 780"/>
                <p:cNvSpPr>
                  <a:spLocks/>
                </p:cNvSpPr>
                <p:nvPr/>
              </p:nvSpPr>
              <p:spPr bwMode="auto">
                <a:xfrm>
                  <a:off x="2220" y="1989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6" name="Freeform 781"/>
                <p:cNvSpPr>
                  <a:spLocks/>
                </p:cNvSpPr>
                <p:nvPr/>
              </p:nvSpPr>
              <p:spPr bwMode="auto">
                <a:xfrm>
                  <a:off x="2232" y="1977"/>
                  <a:ext cx="24" cy="18"/>
                </a:xfrm>
                <a:custGeom>
                  <a:avLst/>
                  <a:gdLst>
                    <a:gd name="T0" fmla="*/ 18 w 24"/>
                    <a:gd name="T1" fmla="*/ 6 h 18"/>
                    <a:gd name="T2" fmla="*/ 18 w 24"/>
                    <a:gd name="T3" fmla="*/ 0 h 18"/>
                    <a:gd name="T4" fmla="*/ 0 w 24"/>
                    <a:gd name="T5" fmla="*/ 12 h 18"/>
                    <a:gd name="T6" fmla="*/ 6 w 24"/>
                    <a:gd name="T7" fmla="*/ 18 h 18"/>
                    <a:gd name="T8" fmla="*/ 18 w 24"/>
                    <a:gd name="T9" fmla="*/ 6 h 18"/>
                    <a:gd name="T10" fmla="*/ 18 w 24"/>
                    <a:gd name="T11" fmla="*/ 0 h 18"/>
                    <a:gd name="T12" fmla="*/ 18 w 24"/>
                    <a:gd name="T13" fmla="*/ 6 h 18"/>
                    <a:gd name="T14" fmla="*/ 24 w 24"/>
                    <a:gd name="T15" fmla="*/ 6 h 18"/>
                    <a:gd name="T16" fmla="*/ 18 w 24"/>
                    <a:gd name="T17" fmla="*/ 0 h 18"/>
                    <a:gd name="T18" fmla="*/ 18 w 24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18" y="6"/>
                      </a:move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7" name="Freeform 782"/>
                <p:cNvSpPr>
                  <a:spLocks/>
                </p:cNvSpPr>
                <p:nvPr/>
              </p:nvSpPr>
              <p:spPr bwMode="auto">
                <a:xfrm>
                  <a:off x="2250" y="197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8" name="Freeform 783"/>
                <p:cNvSpPr>
                  <a:spLocks/>
                </p:cNvSpPr>
                <p:nvPr/>
              </p:nvSpPr>
              <p:spPr bwMode="auto">
                <a:xfrm>
                  <a:off x="2238" y="1971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19" name="Freeform 784"/>
                <p:cNvSpPr>
                  <a:spLocks/>
                </p:cNvSpPr>
                <p:nvPr/>
              </p:nvSpPr>
              <p:spPr bwMode="auto">
                <a:xfrm>
                  <a:off x="2226" y="1971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0" name="Freeform 785"/>
                <p:cNvSpPr>
                  <a:spLocks/>
                </p:cNvSpPr>
                <p:nvPr/>
              </p:nvSpPr>
              <p:spPr bwMode="auto">
                <a:xfrm>
                  <a:off x="2220" y="1965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6 w 12"/>
                    <a:gd name="T3" fmla="*/ 0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12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6 w 12"/>
                    <a:gd name="T17" fmla="*/ 0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1" name="Freeform 786"/>
                <p:cNvSpPr>
                  <a:spLocks/>
                </p:cNvSpPr>
                <p:nvPr/>
              </p:nvSpPr>
              <p:spPr bwMode="auto">
                <a:xfrm>
                  <a:off x="2220" y="1953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6 h 12"/>
                    <a:gd name="T4" fmla="*/ 0 w 12"/>
                    <a:gd name="T5" fmla="*/ 12 h 12"/>
                    <a:gd name="T6" fmla="*/ 12 w 12"/>
                    <a:gd name="T7" fmla="*/ 12 h 12"/>
                    <a:gd name="T8" fmla="*/ 6 w 12"/>
                    <a:gd name="T9" fmla="*/ 6 h 12"/>
                    <a:gd name="T10" fmla="*/ 6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2" name="Freeform 787"/>
                <p:cNvSpPr>
                  <a:spLocks/>
                </p:cNvSpPr>
                <p:nvPr/>
              </p:nvSpPr>
              <p:spPr bwMode="auto">
                <a:xfrm>
                  <a:off x="2220" y="1947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0 h 12"/>
                    <a:gd name="T12" fmla="*/ 0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3" name="Freeform 788"/>
                <p:cNvSpPr>
                  <a:spLocks/>
                </p:cNvSpPr>
                <p:nvPr/>
              </p:nvSpPr>
              <p:spPr bwMode="auto">
                <a:xfrm>
                  <a:off x="2220" y="1941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12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4" name="Freeform 789"/>
                <p:cNvSpPr>
                  <a:spLocks/>
                </p:cNvSpPr>
                <p:nvPr/>
              </p:nvSpPr>
              <p:spPr bwMode="auto">
                <a:xfrm>
                  <a:off x="2226" y="192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5" name="Freeform 790"/>
                <p:cNvSpPr>
                  <a:spLocks/>
                </p:cNvSpPr>
                <p:nvPr/>
              </p:nvSpPr>
              <p:spPr bwMode="auto">
                <a:xfrm>
                  <a:off x="2232" y="1929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6" name="Freeform 791"/>
                <p:cNvSpPr>
                  <a:spLocks/>
                </p:cNvSpPr>
                <p:nvPr/>
              </p:nvSpPr>
              <p:spPr bwMode="auto">
                <a:xfrm>
                  <a:off x="2244" y="1929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  <a:gd name="T14" fmla="*/ 12 w 12"/>
                    <a:gd name="T15" fmla="*/ 0 h 6"/>
                    <a:gd name="T16" fmla="*/ 12 w 12"/>
                    <a:gd name="T17" fmla="*/ 0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7" name="Freeform 792"/>
                <p:cNvSpPr>
                  <a:spLocks/>
                </p:cNvSpPr>
                <p:nvPr/>
              </p:nvSpPr>
              <p:spPr bwMode="auto">
                <a:xfrm>
                  <a:off x="2250" y="192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8" name="Freeform 793"/>
                <p:cNvSpPr>
                  <a:spLocks/>
                </p:cNvSpPr>
                <p:nvPr/>
              </p:nvSpPr>
              <p:spPr bwMode="auto">
                <a:xfrm>
                  <a:off x="2250" y="193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29" name="Freeform 794"/>
                <p:cNvSpPr>
                  <a:spLocks/>
                </p:cNvSpPr>
                <p:nvPr/>
              </p:nvSpPr>
              <p:spPr bwMode="auto">
                <a:xfrm>
                  <a:off x="2250" y="193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0" name="Freeform 795"/>
                <p:cNvSpPr>
                  <a:spLocks/>
                </p:cNvSpPr>
                <p:nvPr/>
              </p:nvSpPr>
              <p:spPr bwMode="auto">
                <a:xfrm>
                  <a:off x="2256" y="193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1" name="Freeform 796"/>
                <p:cNvSpPr>
                  <a:spLocks/>
                </p:cNvSpPr>
                <p:nvPr/>
              </p:nvSpPr>
              <p:spPr bwMode="auto">
                <a:xfrm>
                  <a:off x="2262" y="193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2" name="Freeform 797"/>
                <p:cNvSpPr>
                  <a:spLocks/>
                </p:cNvSpPr>
                <p:nvPr/>
              </p:nvSpPr>
              <p:spPr bwMode="auto">
                <a:xfrm>
                  <a:off x="2274" y="193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3" name="Freeform 798"/>
                <p:cNvSpPr>
                  <a:spLocks/>
                </p:cNvSpPr>
                <p:nvPr/>
              </p:nvSpPr>
              <p:spPr bwMode="auto">
                <a:xfrm>
                  <a:off x="2280" y="193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4" name="Freeform 799"/>
                <p:cNvSpPr>
                  <a:spLocks/>
                </p:cNvSpPr>
                <p:nvPr/>
              </p:nvSpPr>
              <p:spPr bwMode="auto">
                <a:xfrm>
                  <a:off x="2286" y="193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6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6 w 12"/>
                    <a:gd name="T17" fmla="*/ 0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5" name="Freeform 800"/>
                <p:cNvSpPr>
                  <a:spLocks/>
                </p:cNvSpPr>
                <p:nvPr/>
              </p:nvSpPr>
              <p:spPr bwMode="auto">
                <a:xfrm>
                  <a:off x="2292" y="193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6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6" name="Freeform 801"/>
                <p:cNvSpPr>
                  <a:spLocks/>
                </p:cNvSpPr>
                <p:nvPr/>
              </p:nvSpPr>
              <p:spPr bwMode="auto">
                <a:xfrm>
                  <a:off x="2292" y="1941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0 w 12"/>
                    <a:gd name="T9" fmla="*/ 12 h 12"/>
                    <a:gd name="T10" fmla="*/ 0 w 12"/>
                    <a:gd name="T11" fmla="*/ 6 h 12"/>
                    <a:gd name="T12" fmla="*/ 12 w 12"/>
                    <a:gd name="T13" fmla="*/ 12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7" name="Freeform 802"/>
                <p:cNvSpPr>
                  <a:spLocks/>
                </p:cNvSpPr>
                <p:nvPr/>
              </p:nvSpPr>
              <p:spPr bwMode="auto">
                <a:xfrm>
                  <a:off x="2292" y="1947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0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8" name="Freeform 803"/>
                <p:cNvSpPr>
                  <a:spLocks/>
                </p:cNvSpPr>
                <p:nvPr/>
              </p:nvSpPr>
              <p:spPr bwMode="auto">
                <a:xfrm>
                  <a:off x="2280" y="1959"/>
                  <a:ext cx="18" cy="18"/>
                </a:xfrm>
                <a:custGeom>
                  <a:avLst/>
                  <a:gdLst>
                    <a:gd name="T0" fmla="*/ 12 w 18"/>
                    <a:gd name="T1" fmla="*/ 18 h 18"/>
                    <a:gd name="T2" fmla="*/ 6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6 w 18"/>
                    <a:gd name="T9" fmla="*/ 18 h 18"/>
                    <a:gd name="T10" fmla="*/ 0 w 18"/>
                    <a:gd name="T11" fmla="*/ 18 h 18"/>
                    <a:gd name="T12" fmla="*/ 0 w 18"/>
                    <a:gd name="T13" fmla="*/ 18 h 18"/>
                    <a:gd name="T14" fmla="*/ 0 w 18"/>
                    <a:gd name="T15" fmla="*/ 18 h 18"/>
                    <a:gd name="T16" fmla="*/ 0 w 18"/>
                    <a:gd name="T17" fmla="*/ 18 h 18"/>
                    <a:gd name="T18" fmla="*/ 12 w 18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18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39" name="Freeform 804"/>
                <p:cNvSpPr>
                  <a:spLocks/>
                </p:cNvSpPr>
                <p:nvPr/>
              </p:nvSpPr>
              <p:spPr bwMode="auto">
                <a:xfrm>
                  <a:off x="2280" y="1977"/>
                  <a:ext cx="12" cy="1"/>
                </a:xfrm>
                <a:custGeom>
                  <a:avLst/>
                  <a:gdLst>
                    <a:gd name="T0" fmla="*/ 12 w 12"/>
                    <a:gd name="T1" fmla="*/ 6 w 12"/>
                    <a:gd name="T2" fmla="*/ 6 w 12"/>
                    <a:gd name="T3" fmla="*/ 6 w 12"/>
                    <a:gd name="T4" fmla="*/ 6 w 12"/>
                    <a:gd name="T5" fmla="*/ 0 w 12"/>
                    <a:gd name="T6" fmla="*/ 0 w 12"/>
                    <a:gd name="T7" fmla="*/ 0 w 12"/>
                    <a:gd name="T8" fmla="*/ 0 w 12"/>
                    <a:gd name="T9" fmla="*/ 12 w 1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0" name="Freeform 805"/>
                <p:cNvSpPr>
                  <a:spLocks/>
                </p:cNvSpPr>
                <p:nvPr/>
              </p:nvSpPr>
              <p:spPr bwMode="auto">
                <a:xfrm>
                  <a:off x="2280" y="1977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1" name="Freeform 806"/>
                <p:cNvSpPr>
                  <a:spLocks/>
                </p:cNvSpPr>
                <p:nvPr/>
              </p:nvSpPr>
              <p:spPr bwMode="auto">
                <a:xfrm>
                  <a:off x="2280" y="1989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2" name="Freeform 807"/>
                <p:cNvSpPr>
                  <a:spLocks/>
                </p:cNvSpPr>
                <p:nvPr/>
              </p:nvSpPr>
              <p:spPr bwMode="auto">
                <a:xfrm>
                  <a:off x="2280" y="199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3" name="Freeform 808"/>
                <p:cNvSpPr>
                  <a:spLocks/>
                </p:cNvSpPr>
                <p:nvPr/>
              </p:nvSpPr>
              <p:spPr bwMode="auto">
                <a:xfrm>
                  <a:off x="2286" y="199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4" name="Freeform 809"/>
                <p:cNvSpPr>
                  <a:spLocks/>
                </p:cNvSpPr>
                <p:nvPr/>
              </p:nvSpPr>
              <p:spPr bwMode="auto">
                <a:xfrm>
                  <a:off x="2292" y="199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0 w 6"/>
                    <a:gd name="T5" fmla="*/ 0 h 12"/>
                    <a:gd name="T6" fmla="*/ 0 w 6"/>
                    <a:gd name="T7" fmla="*/ 6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5" name="Freeform 810"/>
                <p:cNvSpPr>
                  <a:spLocks/>
                </p:cNvSpPr>
                <p:nvPr/>
              </p:nvSpPr>
              <p:spPr bwMode="auto">
                <a:xfrm>
                  <a:off x="2298" y="200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6" name="Freeform 811"/>
                <p:cNvSpPr>
                  <a:spLocks/>
                </p:cNvSpPr>
                <p:nvPr/>
              </p:nvSpPr>
              <p:spPr bwMode="auto">
                <a:xfrm>
                  <a:off x="2298" y="2007"/>
                  <a:ext cx="6" cy="18"/>
                </a:xfrm>
                <a:custGeom>
                  <a:avLst/>
                  <a:gdLst>
                    <a:gd name="T0" fmla="*/ 0 w 6"/>
                    <a:gd name="T1" fmla="*/ 6 h 18"/>
                    <a:gd name="T2" fmla="*/ 6 w 6"/>
                    <a:gd name="T3" fmla="*/ 6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6 h 18"/>
                    <a:gd name="T10" fmla="*/ 6 w 6"/>
                    <a:gd name="T11" fmla="*/ 6 h 18"/>
                    <a:gd name="T12" fmla="*/ 0 w 6"/>
                    <a:gd name="T13" fmla="*/ 6 h 18"/>
                    <a:gd name="T14" fmla="*/ 0 w 6"/>
                    <a:gd name="T15" fmla="*/ 18 h 18"/>
                    <a:gd name="T16" fmla="*/ 6 w 6"/>
                    <a:gd name="T17" fmla="*/ 6 h 18"/>
                    <a:gd name="T18" fmla="*/ 0 w 6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7" name="Freeform 812"/>
                <p:cNvSpPr>
                  <a:spLocks/>
                </p:cNvSpPr>
                <p:nvPr/>
              </p:nvSpPr>
              <p:spPr bwMode="auto">
                <a:xfrm>
                  <a:off x="2298" y="201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6 w 6"/>
                    <a:gd name="T3" fmla="*/ 0 h 12"/>
                    <a:gd name="T4" fmla="*/ 6 w 6"/>
                    <a:gd name="T5" fmla="*/ 0 h 12"/>
                    <a:gd name="T6" fmla="*/ 6 w 6"/>
                    <a:gd name="T7" fmla="*/ 0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  <a:gd name="T14" fmla="*/ 0 w 6"/>
                    <a:gd name="T15" fmla="*/ 12 h 12"/>
                    <a:gd name="T16" fmla="*/ 6 w 6"/>
                    <a:gd name="T17" fmla="*/ 0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8" name="Freeform 813"/>
                <p:cNvSpPr>
                  <a:spLocks/>
                </p:cNvSpPr>
                <p:nvPr/>
              </p:nvSpPr>
              <p:spPr bwMode="auto">
                <a:xfrm>
                  <a:off x="2298" y="1995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6 h 18"/>
                    <a:gd name="T4" fmla="*/ 0 w 18"/>
                    <a:gd name="T5" fmla="*/ 18 h 18"/>
                    <a:gd name="T6" fmla="*/ 6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6 h 18"/>
                    <a:gd name="T16" fmla="*/ 12 w 18"/>
                    <a:gd name="T17" fmla="*/ 6 h 18"/>
                    <a:gd name="T18" fmla="*/ 12 w 18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49" name="Freeform 814"/>
                <p:cNvSpPr>
                  <a:spLocks/>
                </p:cNvSpPr>
                <p:nvPr/>
              </p:nvSpPr>
              <p:spPr bwMode="auto">
                <a:xfrm>
                  <a:off x="2310" y="1989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6 w 12"/>
                    <a:gd name="T17" fmla="*/ 0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0" name="Freeform 815"/>
                <p:cNvSpPr>
                  <a:spLocks/>
                </p:cNvSpPr>
                <p:nvPr/>
              </p:nvSpPr>
              <p:spPr bwMode="auto">
                <a:xfrm>
                  <a:off x="2322" y="1989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0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1" name="Freeform 816"/>
                <p:cNvSpPr>
                  <a:spLocks/>
                </p:cNvSpPr>
                <p:nvPr/>
              </p:nvSpPr>
              <p:spPr bwMode="auto">
                <a:xfrm>
                  <a:off x="2028" y="1778"/>
                  <a:ext cx="138" cy="199"/>
                </a:xfrm>
                <a:custGeom>
                  <a:avLst/>
                  <a:gdLst>
                    <a:gd name="T0" fmla="*/ 0 w 138"/>
                    <a:gd name="T1" fmla="*/ 78 h 199"/>
                    <a:gd name="T2" fmla="*/ 18 w 138"/>
                    <a:gd name="T3" fmla="*/ 60 h 199"/>
                    <a:gd name="T4" fmla="*/ 18 w 138"/>
                    <a:gd name="T5" fmla="*/ 42 h 199"/>
                    <a:gd name="T6" fmla="*/ 42 w 138"/>
                    <a:gd name="T7" fmla="*/ 42 h 199"/>
                    <a:gd name="T8" fmla="*/ 36 w 138"/>
                    <a:gd name="T9" fmla="*/ 18 h 199"/>
                    <a:gd name="T10" fmla="*/ 60 w 138"/>
                    <a:gd name="T11" fmla="*/ 6 h 199"/>
                    <a:gd name="T12" fmla="*/ 78 w 138"/>
                    <a:gd name="T13" fmla="*/ 0 h 199"/>
                    <a:gd name="T14" fmla="*/ 114 w 138"/>
                    <a:gd name="T15" fmla="*/ 12 h 199"/>
                    <a:gd name="T16" fmla="*/ 114 w 138"/>
                    <a:gd name="T17" fmla="*/ 36 h 199"/>
                    <a:gd name="T18" fmla="*/ 132 w 138"/>
                    <a:gd name="T19" fmla="*/ 48 h 199"/>
                    <a:gd name="T20" fmla="*/ 138 w 138"/>
                    <a:gd name="T21" fmla="*/ 66 h 199"/>
                    <a:gd name="T22" fmla="*/ 120 w 138"/>
                    <a:gd name="T23" fmla="*/ 90 h 199"/>
                    <a:gd name="T24" fmla="*/ 108 w 138"/>
                    <a:gd name="T25" fmla="*/ 90 h 199"/>
                    <a:gd name="T26" fmla="*/ 120 w 138"/>
                    <a:gd name="T27" fmla="*/ 102 h 199"/>
                    <a:gd name="T28" fmla="*/ 126 w 138"/>
                    <a:gd name="T29" fmla="*/ 114 h 199"/>
                    <a:gd name="T30" fmla="*/ 120 w 138"/>
                    <a:gd name="T31" fmla="*/ 132 h 199"/>
                    <a:gd name="T32" fmla="*/ 108 w 138"/>
                    <a:gd name="T33" fmla="*/ 145 h 199"/>
                    <a:gd name="T34" fmla="*/ 84 w 138"/>
                    <a:gd name="T35" fmla="*/ 151 h 199"/>
                    <a:gd name="T36" fmla="*/ 72 w 138"/>
                    <a:gd name="T37" fmla="*/ 151 h 199"/>
                    <a:gd name="T38" fmla="*/ 84 w 138"/>
                    <a:gd name="T39" fmla="*/ 163 h 199"/>
                    <a:gd name="T40" fmla="*/ 84 w 138"/>
                    <a:gd name="T41" fmla="*/ 181 h 199"/>
                    <a:gd name="T42" fmla="*/ 78 w 138"/>
                    <a:gd name="T43" fmla="*/ 193 h 199"/>
                    <a:gd name="T44" fmla="*/ 72 w 138"/>
                    <a:gd name="T45" fmla="*/ 199 h 199"/>
                    <a:gd name="T46" fmla="*/ 60 w 138"/>
                    <a:gd name="T47" fmla="*/ 199 h 199"/>
                    <a:gd name="T48" fmla="*/ 42 w 138"/>
                    <a:gd name="T49" fmla="*/ 193 h 199"/>
                    <a:gd name="T50" fmla="*/ 30 w 138"/>
                    <a:gd name="T51" fmla="*/ 181 h 199"/>
                    <a:gd name="T52" fmla="*/ 36 w 138"/>
                    <a:gd name="T53" fmla="*/ 138 h 199"/>
                    <a:gd name="T54" fmla="*/ 48 w 138"/>
                    <a:gd name="T55" fmla="*/ 126 h 199"/>
                    <a:gd name="T56" fmla="*/ 48 w 138"/>
                    <a:gd name="T57" fmla="*/ 120 h 199"/>
                    <a:gd name="T58" fmla="*/ 42 w 138"/>
                    <a:gd name="T59" fmla="*/ 114 h 199"/>
                    <a:gd name="T60" fmla="*/ 42 w 138"/>
                    <a:gd name="T61" fmla="*/ 102 h 199"/>
                    <a:gd name="T62" fmla="*/ 42 w 138"/>
                    <a:gd name="T63" fmla="*/ 96 h 199"/>
                    <a:gd name="T64" fmla="*/ 12 w 138"/>
                    <a:gd name="T65" fmla="*/ 108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8" h="199">
                      <a:moveTo>
                        <a:pt x="0" y="96"/>
                      </a:moveTo>
                      <a:lnTo>
                        <a:pt x="0" y="78"/>
                      </a:lnTo>
                      <a:lnTo>
                        <a:pt x="0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42" y="42"/>
                      </a:lnTo>
                      <a:lnTo>
                        <a:pt x="42" y="42"/>
                      </a:lnTo>
                      <a:lnTo>
                        <a:pt x="36" y="18"/>
                      </a:lnTo>
                      <a:lnTo>
                        <a:pt x="42" y="12"/>
                      </a:lnTo>
                      <a:lnTo>
                        <a:pt x="60" y="6"/>
                      </a:lnTo>
                      <a:lnTo>
                        <a:pt x="60" y="6"/>
                      </a:lnTo>
                      <a:lnTo>
                        <a:pt x="78" y="0"/>
                      </a:lnTo>
                      <a:lnTo>
                        <a:pt x="102" y="0"/>
                      </a:lnTo>
                      <a:lnTo>
                        <a:pt x="114" y="12"/>
                      </a:lnTo>
                      <a:lnTo>
                        <a:pt x="114" y="36"/>
                      </a:lnTo>
                      <a:lnTo>
                        <a:pt x="114" y="36"/>
                      </a:lnTo>
                      <a:lnTo>
                        <a:pt x="126" y="36"/>
                      </a:lnTo>
                      <a:lnTo>
                        <a:pt x="132" y="48"/>
                      </a:lnTo>
                      <a:lnTo>
                        <a:pt x="138" y="54"/>
                      </a:lnTo>
                      <a:lnTo>
                        <a:pt x="138" y="66"/>
                      </a:lnTo>
                      <a:lnTo>
                        <a:pt x="126" y="78"/>
                      </a:lnTo>
                      <a:lnTo>
                        <a:pt x="120" y="90"/>
                      </a:lnTo>
                      <a:lnTo>
                        <a:pt x="108" y="90"/>
                      </a:lnTo>
                      <a:lnTo>
                        <a:pt x="108" y="90"/>
                      </a:lnTo>
                      <a:lnTo>
                        <a:pt x="114" y="96"/>
                      </a:lnTo>
                      <a:lnTo>
                        <a:pt x="120" y="102"/>
                      </a:lnTo>
                      <a:lnTo>
                        <a:pt x="126" y="108"/>
                      </a:lnTo>
                      <a:lnTo>
                        <a:pt x="126" y="114"/>
                      </a:lnTo>
                      <a:lnTo>
                        <a:pt x="126" y="120"/>
                      </a:lnTo>
                      <a:lnTo>
                        <a:pt x="120" y="132"/>
                      </a:lnTo>
                      <a:lnTo>
                        <a:pt x="114" y="138"/>
                      </a:lnTo>
                      <a:lnTo>
                        <a:pt x="108" y="145"/>
                      </a:lnTo>
                      <a:lnTo>
                        <a:pt x="96" y="151"/>
                      </a:lnTo>
                      <a:lnTo>
                        <a:pt x="84" y="151"/>
                      </a:lnTo>
                      <a:lnTo>
                        <a:pt x="72" y="151"/>
                      </a:lnTo>
                      <a:lnTo>
                        <a:pt x="72" y="151"/>
                      </a:lnTo>
                      <a:lnTo>
                        <a:pt x="78" y="157"/>
                      </a:lnTo>
                      <a:lnTo>
                        <a:pt x="84" y="163"/>
                      </a:lnTo>
                      <a:lnTo>
                        <a:pt x="84" y="169"/>
                      </a:lnTo>
                      <a:lnTo>
                        <a:pt x="84" y="181"/>
                      </a:lnTo>
                      <a:lnTo>
                        <a:pt x="84" y="187"/>
                      </a:lnTo>
                      <a:lnTo>
                        <a:pt x="78" y="193"/>
                      </a:lnTo>
                      <a:lnTo>
                        <a:pt x="72" y="193"/>
                      </a:lnTo>
                      <a:lnTo>
                        <a:pt x="72" y="199"/>
                      </a:lnTo>
                      <a:lnTo>
                        <a:pt x="66" y="199"/>
                      </a:lnTo>
                      <a:lnTo>
                        <a:pt x="60" y="199"/>
                      </a:lnTo>
                      <a:lnTo>
                        <a:pt x="54" y="199"/>
                      </a:lnTo>
                      <a:lnTo>
                        <a:pt x="42" y="193"/>
                      </a:lnTo>
                      <a:lnTo>
                        <a:pt x="42" y="193"/>
                      </a:lnTo>
                      <a:lnTo>
                        <a:pt x="30" y="181"/>
                      </a:lnTo>
                      <a:lnTo>
                        <a:pt x="12" y="169"/>
                      </a:lnTo>
                      <a:lnTo>
                        <a:pt x="36" y="138"/>
                      </a:lnTo>
                      <a:lnTo>
                        <a:pt x="36" y="138"/>
                      </a:lnTo>
                      <a:lnTo>
                        <a:pt x="48" y="126"/>
                      </a:lnTo>
                      <a:lnTo>
                        <a:pt x="48" y="120"/>
                      </a:lnTo>
                      <a:lnTo>
                        <a:pt x="48" y="120"/>
                      </a:lnTo>
                      <a:lnTo>
                        <a:pt x="42" y="114"/>
                      </a:lnTo>
                      <a:lnTo>
                        <a:pt x="42" y="114"/>
                      </a:lnTo>
                      <a:lnTo>
                        <a:pt x="42" y="108"/>
                      </a:lnTo>
                      <a:lnTo>
                        <a:pt x="42" y="102"/>
                      </a:lnTo>
                      <a:lnTo>
                        <a:pt x="42" y="96"/>
                      </a:lnTo>
                      <a:lnTo>
                        <a:pt x="42" y="96"/>
                      </a:lnTo>
                      <a:lnTo>
                        <a:pt x="24" y="102"/>
                      </a:lnTo>
                      <a:lnTo>
                        <a:pt x="12" y="108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2" name="Freeform 817"/>
                <p:cNvSpPr>
                  <a:spLocks/>
                </p:cNvSpPr>
                <p:nvPr/>
              </p:nvSpPr>
              <p:spPr bwMode="auto">
                <a:xfrm>
                  <a:off x="2022" y="1856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0 h 18"/>
                    <a:gd name="T4" fmla="*/ 6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0 h 18"/>
                    <a:gd name="T12" fmla="*/ 0 w 12"/>
                    <a:gd name="T13" fmla="*/ 0 h 18"/>
                    <a:gd name="T14" fmla="*/ 0 w 12"/>
                    <a:gd name="T15" fmla="*/ 0 h 18"/>
                    <a:gd name="T16" fmla="*/ 0 w 1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3" name="Freeform 818"/>
                <p:cNvSpPr>
                  <a:spLocks/>
                </p:cNvSpPr>
                <p:nvPr/>
              </p:nvSpPr>
              <p:spPr bwMode="auto">
                <a:xfrm>
                  <a:off x="2022" y="1838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8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  <a:gd name="T14" fmla="*/ 6 w 12"/>
                    <a:gd name="T15" fmla="*/ 0 h 18"/>
                    <a:gd name="T16" fmla="*/ 6 w 1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4" name="Freeform 819"/>
                <p:cNvSpPr>
                  <a:spLocks/>
                </p:cNvSpPr>
                <p:nvPr/>
              </p:nvSpPr>
              <p:spPr bwMode="auto">
                <a:xfrm>
                  <a:off x="2028" y="1832"/>
                  <a:ext cx="24" cy="12"/>
                </a:xfrm>
                <a:custGeom>
                  <a:avLst/>
                  <a:gdLst>
                    <a:gd name="T0" fmla="*/ 18 w 24"/>
                    <a:gd name="T1" fmla="*/ 6 h 12"/>
                    <a:gd name="T2" fmla="*/ 18 w 24"/>
                    <a:gd name="T3" fmla="*/ 0 h 12"/>
                    <a:gd name="T4" fmla="*/ 0 w 24"/>
                    <a:gd name="T5" fmla="*/ 6 h 12"/>
                    <a:gd name="T6" fmla="*/ 6 w 24"/>
                    <a:gd name="T7" fmla="*/ 12 h 12"/>
                    <a:gd name="T8" fmla="*/ 18 w 24"/>
                    <a:gd name="T9" fmla="*/ 12 h 12"/>
                    <a:gd name="T10" fmla="*/ 24 w 24"/>
                    <a:gd name="T11" fmla="*/ 6 h 12"/>
                    <a:gd name="T12" fmla="*/ 18 w 24"/>
                    <a:gd name="T13" fmla="*/ 12 h 12"/>
                    <a:gd name="T14" fmla="*/ 24 w 24"/>
                    <a:gd name="T15" fmla="*/ 12 h 12"/>
                    <a:gd name="T16" fmla="*/ 24 w 24"/>
                    <a:gd name="T17" fmla="*/ 6 h 12"/>
                    <a:gd name="T18" fmla="*/ 18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8" y="12"/>
                      </a:lnTo>
                      <a:lnTo>
                        <a:pt x="24" y="6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5" name="Freeform 820"/>
                <p:cNvSpPr>
                  <a:spLocks/>
                </p:cNvSpPr>
                <p:nvPr/>
              </p:nvSpPr>
              <p:spPr bwMode="auto">
                <a:xfrm>
                  <a:off x="2046" y="183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6" name="Freeform 821"/>
                <p:cNvSpPr>
                  <a:spLocks/>
                </p:cNvSpPr>
                <p:nvPr/>
              </p:nvSpPr>
              <p:spPr bwMode="auto">
                <a:xfrm>
                  <a:off x="2040" y="1820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0 h 18"/>
                    <a:gd name="T4" fmla="*/ 6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6 h 18"/>
                    <a:gd name="T12" fmla="*/ 0 w 12"/>
                    <a:gd name="T13" fmla="*/ 0 h 18"/>
                    <a:gd name="T14" fmla="*/ 0 w 12"/>
                    <a:gd name="T15" fmla="*/ 0 h 18"/>
                    <a:gd name="T16" fmla="*/ 0 w 1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7" name="Freeform 822"/>
                <p:cNvSpPr>
                  <a:spLocks/>
                </p:cNvSpPr>
                <p:nvPr/>
              </p:nvSpPr>
              <p:spPr bwMode="auto">
                <a:xfrm>
                  <a:off x="2040" y="1814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8" name="Freeform 823"/>
                <p:cNvSpPr>
                  <a:spLocks/>
                </p:cNvSpPr>
                <p:nvPr/>
              </p:nvSpPr>
              <p:spPr bwMode="auto">
                <a:xfrm>
                  <a:off x="2052" y="1814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8 w 24"/>
                    <a:gd name="T3" fmla="*/ 0 h 12"/>
                    <a:gd name="T4" fmla="*/ 0 w 24"/>
                    <a:gd name="T5" fmla="*/ 0 h 12"/>
                    <a:gd name="T6" fmla="*/ 0 w 24"/>
                    <a:gd name="T7" fmla="*/ 6 h 12"/>
                    <a:gd name="T8" fmla="*/ 18 w 24"/>
                    <a:gd name="T9" fmla="*/ 12 h 12"/>
                    <a:gd name="T10" fmla="*/ 24 w 24"/>
                    <a:gd name="T11" fmla="*/ 6 h 12"/>
                    <a:gd name="T12" fmla="*/ 18 w 24"/>
                    <a:gd name="T13" fmla="*/ 12 h 12"/>
                    <a:gd name="T14" fmla="*/ 24 w 24"/>
                    <a:gd name="T15" fmla="*/ 12 h 12"/>
                    <a:gd name="T16" fmla="*/ 24 w 24"/>
                    <a:gd name="T17" fmla="*/ 6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24" y="6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59" name="Freeform 824"/>
                <p:cNvSpPr>
                  <a:spLocks/>
                </p:cNvSpPr>
                <p:nvPr/>
              </p:nvSpPr>
              <p:spPr bwMode="auto">
                <a:xfrm>
                  <a:off x="2064" y="1820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12 w 12"/>
                    <a:gd name="T11" fmla="*/ 0 h 6"/>
                    <a:gd name="T12" fmla="*/ 6 w 12"/>
                    <a:gd name="T13" fmla="*/ 6 h 6"/>
                    <a:gd name="T14" fmla="*/ 12 w 12"/>
                    <a:gd name="T15" fmla="*/ 6 h 6"/>
                    <a:gd name="T16" fmla="*/ 12 w 12"/>
                    <a:gd name="T17" fmla="*/ 0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0" name="Freeform 825"/>
                <p:cNvSpPr>
                  <a:spLocks/>
                </p:cNvSpPr>
                <p:nvPr/>
              </p:nvSpPr>
              <p:spPr bwMode="auto">
                <a:xfrm>
                  <a:off x="2058" y="1796"/>
                  <a:ext cx="18" cy="24"/>
                </a:xfrm>
                <a:custGeom>
                  <a:avLst/>
                  <a:gdLst>
                    <a:gd name="T0" fmla="*/ 0 w 18"/>
                    <a:gd name="T1" fmla="*/ 0 h 24"/>
                    <a:gd name="T2" fmla="*/ 0 w 18"/>
                    <a:gd name="T3" fmla="*/ 0 h 24"/>
                    <a:gd name="T4" fmla="*/ 6 w 18"/>
                    <a:gd name="T5" fmla="*/ 24 h 24"/>
                    <a:gd name="T6" fmla="*/ 18 w 18"/>
                    <a:gd name="T7" fmla="*/ 24 h 24"/>
                    <a:gd name="T8" fmla="*/ 6 w 18"/>
                    <a:gd name="T9" fmla="*/ 0 h 24"/>
                    <a:gd name="T10" fmla="*/ 6 w 18"/>
                    <a:gd name="T11" fmla="*/ 0 h 24"/>
                    <a:gd name="T12" fmla="*/ 0 w 18"/>
                    <a:gd name="T13" fmla="*/ 0 h 24"/>
                    <a:gd name="T14" fmla="*/ 0 w 18"/>
                    <a:gd name="T15" fmla="*/ 0 h 24"/>
                    <a:gd name="T16" fmla="*/ 0 w 18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24"/>
                      </a:lnTo>
                      <a:lnTo>
                        <a:pt x="18" y="2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1" name="Freeform 826"/>
                <p:cNvSpPr>
                  <a:spLocks/>
                </p:cNvSpPr>
                <p:nvPr/>
              </p:nvSpPr>
              <p:spPr bwMode="auto">
                <a:xfrm>
                  <a:off x="2058" y="1784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2" name="Freeform 827"/>
                <p:cNvSpPr>
                  <a:spLocks/>
                </p:cNvSpPr>
                <p:nvPr/>
              </p:nvSpPr>
              <p:spPr bwMode="auto">
                <a:xfrm>
                  <a:off x="2064" y="1784"/>
                  <a:ext cx="24" cy="6"/>
                </a:xfrm>
                <a:custGeom>
                  <a:avLst/>
                  <a:gdLst>
                    <a:gd name="T0" fmla="*/ 18 w 24"/>
                    <a:gd name="T1" fmla="*/ 0 h 6"/>
                    <a:gd name="T2" fmla="*/ 24 w 24"/>
                    <a:gd name="T3" fmla="*/ 0 h 6"/>
                    <a:gd name="T4" fmla="*/ 0 w 24"/>
                    <a:gd name="T5" fmla="*/ 0 h 6"/>
                    <a:gd name="T6" fmla="*/ 6 w 24"/>
                    <a:gd name="T7" fmla="*/ 6 h 6"/>
                    <a:gd name="T8" fmla="*/ 24 w 24"/>
                    <a:gd name="T9" fmla="*/ 6 h 6"/>
                    <a:gd name="T10" fmla="*/ 24 w 24"/>
                    <a:gd name="T11" fmla="*/ 6 h 6"/>
                    <a:gd name="T12" fmla="*/ 24 w 24"/>
                    <a:gd name="T13" fmla="*/ 6 h 6"/>
                    <a:gd name="T14" fmla="*/ 24 w 24"/>
                    <a:gd name="T15" fmla="*/ 6 h 6"/>
                    <a:gd name="T16" fmla="*/ 24 w 24"/>
                    <a:gd name="T17" fmla="*/ 6 h 6"/>
                    <a:gd name="T18" fmla="*/ 18 w 24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6">
                      <a:moveTo>
                        <a:pt x="18" y="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3" name="Freeform 828"/>
                <p:cNvSpPr>
                  <a:spLocks/>
                </p:cNvSpPr>
                <p:nvPr/>
              </p:nvSpPr>
              <p:spPr bwMode="auto">
                <a:xfrm>
                  <a:off x="2082" y="178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4" name="Freeform 829"/>
                <p:cNvSpPr>
                  <a:spLocks/>
                </p:cNvSpPr>
                <p:nvPr/>
              </p:nvSpPr>
              <p:spPr bwMode="auto">
                <a:xfrm>
                  <a:off x="2082" y="1772"/>
                  <a:ext cx="30" cy="18"/>
                </a:xfrm>
                <a:custGeom>
                  <a:avLst/>
                  <a:gdLst>
                    <a:gd name="T0" fmla="*/ 24 w 30"/>
                    <a:gd name="T1" fmla="*/ 0 h 18"/>
                    <a:gd name="T2" fmla="*/ 24 w 30"/>
                    <a:gd name="T3" fmla="*/ 0 h 18"/>
                    <a:gd name="T4" fmla="*/ 0 w 30"/>
                    <a:gd name="T5" fmla="*/ 12 h 18"/>
                    <a:gd name="T6" fmla="*/ 6 w 30"/>
                    <a:gd name="T7" fmla="*/ 18 h 18"/>
                    <a:gd name="T8" fmla="*/ 30 w 30"/>
                    <a:gd name="T9" fmla="*/ 6 h 18"/>
                    <a:gd name="T10" fmla="*/ 24 w 30"/>
                    <a:gd name="T11" fmla="*/ 6 h 18"/>
                    <a:gd name="T12" fmla="*/ 30 w 30"/>
                    <a:gd name="T13" fmla="*/ 0 h 18"/>
                    <a:gd name="T14" fmla="*/ 24 w 30"/>
                    <a:gd name="T15" fmla="*/ 0 h 18"/>
                    <a:gd name="T16" fmla="*/ 24 w 30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1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5" name="Freeform 830"/>
                <p:cNvSpPr>
                  <a:spLocks/>
                </p:cNvSpPr>
                <p:nvPr/>
              </p:nvSpPr>
              <p:spPr bwMode="auto">
                <a:xfrm>
                  <a:off x="2106" y="1772"/>
                  <a:ext cx="24" cy="12"/>
                </a:xfrm>
                <a:custGeom>
                  <a:avLst/>
                  <a:gdLst>
                    <a:gd name="T0" fmla="*/ 24 w 24"/>
                    <a:gd name="T1" fmla="*/ 6 h 12"/>
                    <a:gd name="T2" fmla="*/ 24 w 24"/>
                    <a:gd name="T3" fmla="*/ 6 h 12"/>
                    <a:gd name="T4" fmla="*/ 0 w 24"/>
                    <a:gd name="T5" fmla="*/ 0 h 12"/>
                    <a:gd name="T6" fmla="*/ 0 w 24"/>
                    <a:gd name="T7" fmla="*/ 6 h 12"/>
                    <a:gd name="T8" fmla="*/ 24 w 24"/>
                    <a:gd name="T9" fmla="*/ 12 h 12"/>
                    <a:gd name="T10" fmla="*/ 18 w 24"/>
                    <a:gd name="T11" fmla="*/ 6 h 12"/>
                    <a:gd name="T12" fmla="*/ 24 w 24"/>
                    <a:gd name="T13" fmla="*/ 6 h 12"/>
                    <a:gd name="T14" fmla="*/ 24 w 24"/>
                    <a:gd name="T15" fmla="*/ 6 h 12"/>
                    <a:gd name="T16" fmla="*/ 24 w 24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2">
                      <a:moveTo>
                        <a:pt x="24" y="6"/>
                      </a:move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4" y="12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6" name="Freeform 831"/>
                <p:cNvSpPr>
                  <a:spLocks/>
                </p:cNvSpPr>
                <p:nvPr/>
              </p:nvSpPr>
              <p:spPr bwMode="auto">
                <a:xfrm>
                  <a:off x="2124" y="1778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8 w 18"/>
                    <a:gd name="T3" fmla="*/ 12 h 12"/>
                    <a:gd name="T4" fmla="*/ 6 w 18"/>
                    <a:gd name="T5" fmla="*/ 0 h 12"/>
                    <a:gd name="T6" fmla="*/ 0 w 18"/>
                    <a:gd name="T7" fmla="*/ 0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12 h 12"/>
                    <a:gd name="T16" fmla="*/ 18 w 18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7" name="Freeform 832"/>
                <p:cNvSpPr>
                  <a:spLocks/>
                </p:cNvSpPr>
                <p:nvPr/>
              </p:nvSpPr>
              <p:spPr bwMode="auto">
                <a:xfrm>
                  <a:off x="2136" y="1790"/>
                  <a:ext cx="12" cy="24"/>
                </a:xfrm>
                <a:custGeom>
                  <a:avLst/>
                  <a:gdLst>
                    <a:gd name="T0" fmla="*/ 6 w 12"/>
                    <a:gd name="T1" fmla="*/ 18 h 24"/>
                    <a:gd name="T2" fmla="*/ 12 w 12"/>
                    <a:gd name="T3" fmla="*/ 24 h 24"/>
                    <a:gd name="T4" fmla="*/ 6 w 12"/>
                    <a:gd name="T5" fmla="*/ 0 h 24"/>
                    <a:gd name="T6" fmla="*/ 0 w 12"/>
                    <a:gd name="T7" fmla="*/ 0 h 24"/>
                    <a:gd name="T8" fmla="*/ 6 w 12"/>
                    <a:gd name="T9" fmla="*/ 24 h 24"/>
                    <a:gd name="T10" fmla="*/ 6 w 12"/>
                    <a:gd name="T11" fmla="*/ 24 h 24"/>
                    <a:gd name="T12" fmla="*/ 6 w 12"/>
                    <a:gd name="T13" fmla="*/ 24 h 24"/>
                    <a:gd name="T14" fmla="*/ 6 w 12"/>
                    <a:gd name="T15" fmla="*/ 24 h 24"/>
                    <a:gd name="T16" fmla="*/ 6 w 12"/>
                    <a:gd name="T17" fmla="*/ 24 h 24"/>
                    <a:gd name="T18" fmla="*/ 6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18"/>
                      </a:moveTo>
                      <a:lnTo>
                        <a:pt x="12" y="2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8" name="Freeform 833"/>
                <p:cNvSpPr>
                  <a:spLocks/>
                </p:cNvSpPr>
                <p:nvPr/>
              </p:nvSpPr>
              <p:spPr bwMode="auto">
                <a:xfrm>
                  <a:off x="2142" y="1808"/>
                  <a:ext cx="1" cy="6"/>
                </a:xfrm>
                <a:custGeom>
                  <a:avLst/>
                  <a:gdLst>
                    <a:gd name="T0" fmla="*/ 0 h 6"/>
                    <a:gd name="T1" fmla="*/ 6 h 6"/>
                    <a:gd name="T2" fmla="*/ 6 h 6"/>
                    <a:gd name="T3" fmla="*/ 6 h 6"/>
                    <a:gd name="T4" fmla="*/ 6 h 6"/>
                    <a:gd name="T5" fmla="*/ 6 h 6"/>
                    <a:gd name="T6" fmla="*/ 6 h 6"/>
                    <a:gd name="T7" fmla="*/ 6 h 6"/>
                    <a:gd name="T8" fmla="*/ 6 h 6"/>
                    <a:gd name="T9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69" name="Freeform 834"/>
                <p:cNvSpPr>
                  <a:spLocks/>
                </p:cNvSpPr>
                <p:nvPr/>
              </p:nvSpPr>
              <p:spPr bwMode="auto">
                <a:xfrm>
                  <a:off x="2142" y="1808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2 w 18"/>
                    <a:gd name="T3" fmla="*/ 6 h 12"/>
                    <a:gd name="T4" fmla="*/ 0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2 w 18"/>
                    <a:gd name="T15" fmla="*/ 6 h 12"/>
                    <a:gd name="T16" fmla="*/ 12 w 18"/>
                    <a:gd name="T17" fmla="*/ 6 h 12"/>
                    <a:gd name="T18" fmla="*/ 18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0" name="Freeform 835"/>
                <p:cNvSpPr>
                  <a:spLocks/>
                </p:cNvSpPr>
                <p:nvPr/>
              </p:nvSpPr>
              <p:spPr bwMode="auto">
                <a:xfrm>
                  <a:off x="2154" y="1814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1" name="Freeform 836"/>
                <p:cNvSpPr>
                  <a:spLocks/>
                </p:cNvSpPr>
                <p:nvPr/>
              </p:nvSpPr>
              <p:spPr bwMode="auto">
                <a:xfrm>
                  <a:off x="2160" y="1826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2" name="Freeform 837"/>
                <p:cNvSpPr>
                  <a:spLocks/>
                </p:cNvSpPr>
                <p:nvPr/>
              </p:nvSpPr>
              <p:spPr bwMode="auto">
                <a:xfrm>
                  <a:off x="2160" y="1832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2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12 h 18"/>
                    <a:gd name="T12" fmla="*/ 6 w 6"/>
                    <a:gd name="T13" fmla="*/ 18 h 18"/>
                    <a:gd name="T14" fmla="*/ 6 w 6"/>
                    <a:gd name="T15" fmla="*/ 12 h 18"/>
                    <a:gd name="T16" fmla="*/ 6 w 6"/>
                    <a:gd name="T17" fmla="*/ 12 h 18"/>
                    <a:gd name="T18" fmla="*/ 6 w 6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3" name="Freeform 838"/>
                <p:cNvSpPr>
                  <a:spLocks/>
                </p:cNvSpPr>
                <p:nvPr/>
              </p:nvSpPr>
              <p:spPr bwMode="auto">
                <a:xfrm>
                  <a:off x="2154" y="1844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2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2 h 18"/>
                    <a:gd name="T18" fmla="*/ 6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4" name="Freeform 839"/>
                <p:cNvSpPr>
                  <a:spLocks/>
                </p:cNvSpPr>
                <p:nvPr/>
              </p:nvSpPr>
              <p:spPr bwMode="auto">
                <a:xfrm>
                  <a:off x="2148" y="1856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5" name="Freeform 840"/>
                <p:cNvSpPr>
                  <a:spLocks/>
                </p:cNvSpPr>
                <p:nvPr/>
              </p:nvSpPr>
              <p:spPr bwMode="auto">
                <a:xfrm>
                  <a:off x="2124" y="1862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6 h 12"/>
                    <a:gd name="T10" fmla="*/ 6 w 24"/>
                    <a:gd name="T11" fmla="*/ 12 h 12"/>
                    <a:gd name="T12" fmla="*/ 6 w 24"/>
                    <a:gd name="T13" fmla="*/ 6 h 12"/>
                    <a:gd name="T14" fmla="*/ 0 w 24"/>
                    <a:gd name="T15" fmla="*/ 6 h 12"/>
                    <a:gd name="T16" fmla="*/ 6 w 24"/>
                    <a:gd name="T17" fmla="*/ 12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6" name="Freeform 841"/>
                <p:cNvSpPr>
                  <a:spLocks/>
                </p:cNvSpPr>
                <p:nvPr/>
              </p:nvSpPr>
              <p:spPr bwMode="auto">
                <a:xfrm>
                  <a:off x="2124" y="1868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12 w 12"/>
                    <a:gd name="T5" fmla="*/ 0 h 6"/>
                    <a:gd name="T6" fmla="*/ 12 w 12"/>
                    <a:gd name="T7" fmla="*/ 0 h 6"/>
                    <a:gd name="T8" fmla="*/ 12 w 12"/>
                    <a:gd name="T9" fmla="*/ 0 h 6"/>
                    <a:gd name="T10" fmla="*/ 6 w 12"/>
                    <a:gd name="T11" fmla="*/ 6 h 6"/>
                    <a:gd name="T12" fmla="*/ 6 w 12"/>
                    <a:gd name="T13" fmla="*/ 0 h 6"/>
                    <a:gd name="T14" fmla="*/ 0 w 12"/>
                    <a:gd name="T15" fmla="*/ 0 h 6"/>
                    <a:gd name="T16" fmla="*/ 6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7" name="Freeform 842"/>
                <p:cNvSpPr>
                  <a:spLocks/>
                </p:cNvSpPr>
                <p:nvPr/>
              </p:nvSpPr>
              <p:spPr bwMode="auto">
                <a:xfrm>
                  <a:off x="2130" y="1868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2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8" name="Freeform 843"/>
                <p:cNvSpPr>
                  <a:spLocks/>
                </p:cNvSpPr>
                <p:nvPr/>
              </p:nvSpPr>
              <p:spPr bwMode="auto">
                <a:xfrm>
                  <a:off x="2142" y="1874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79" name="Freeform 844"/>
                <p:cNvSpPr>
                  <a:spLocks/>
                </p:cNvSpPr>
                <p:nvPr/>
              </p:nvSpPr>
              <p:spPr bwMode="auto">
                <a:xfrm>
                  <a:off x="2148" y="188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0" name="Freeform 845"/>
                <p:cNvSpPr>
                  <a:spLocks/>
                </p:cNvSpPr>
                <p:nvPr/>
              </p:nvSpPr>
              <p:spPr bwMode="auto">
                <a:xfrm>
                  <a:off x="2154" y="1886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1" name="Freeform 846"/>
                <p:cNvSpPr>
                  <a:spLocks/>
                </p:cNvSpPr>
                <p:nvPr/>
              </p:nvSpPr>
              <p:spPr bwMode="auto">
                <a:xfrm>
                  <a:off x="2154" y="1892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6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2" name="Freeform 847"/>
                <p:cNvSpPr>
                  <a:spLocks/>
                </p:cNvSpPr>
                <p:nvPr/>
              </p:nvSpPr>
              <p:spPr bwMode="auto">
                <a:xfrm>
                  <a:off x="2148" y="1898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3" name="Freeform 848"/>
                <p:cNvSpPr>
                  <a:spLocks/>
                </p:cNvSpPr>
                <p:nvPr/>
              </p:nvSpPr>
              <p:spPr bwMode="auto">
                <a:xfrm>
                  <a:off x="2142" y="1904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4" name="Freeform 849"/>
                <p:cNvSpPr>
                  <a:spLocks/>
                </p:cNvSpPr>
                <p:nvPr/>
              </p:nvSpPr>
              <p:spPr bwMode="auto">
                <a:xfrm>
                  <a:off x="2130" y="1910"/>
                  <a:ext cx="18" cy="13"/>
                </a:xfrm>
                <a:custGeom>
                  <a:avLst/>
                  <a:gdLst>
                    <a:gd name="T0" fmla="*/ 6 w 18"/>
                    <a:gd name="T1" fmla="*/ 13 h 13"/>
                    <a:gd name="T2" fmla="*/ 6 w 18"/>
                    <a:gd name="T3" fmla="*/ 13 h 13"/>
                    <a:gd name="T4" fmla="*/ 18 w 18"/>
                    <a:gd name="T5" fmla="*/ 6 h 13"/>
                    <a:gd name="T6" fmla="*/ 12 w 18"/>
                    <a:gd name="T7" fmla="*/ 0 h 13"/>
                    <a:gd name="T8" fmla="*/ 0 w 18"/>
                    <a:gd name="T9" fmla="*/ 6 h 13"/>
                    <a:gd name="T10" fmla="*/ 0 w 18"/>
                    <a:gd name="T11" fmla="*/ 6 h 13"/>
                    <a:gd name="T12" fmla="*/ 6 w 18"/>
                    <a:gd name="T13" fmla="*/ 13 h 13"/>
                    <a:gd name="T14" fmla="*/ 6 w 18"/>
                    <a:gd name="T15" fmla="*/ 13 h 13"/>
                    <a:gd name="T16" fmla="*/ 6 w 18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3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5" name="Freeform 850"/>
                <p:cNvSpPr>
                  <a:spLocks/>
                </p:cNvSpPr>
                <p:nvPr/>
              </p:nvSpPr>
              <p:spPr bwMode="auto">
                <a:xfrm>
                  <a:off x="2124" y="1916"/>
                  <a:ext cx="12" cy="13"/>
                </a:xfrm>
                <a:custGeom>
                  <a:avLst/>
                  <a:gdLst>
                    <a:gd name="T0" fmla="*/ 0 w 12"/>
                    <a:gd name="T1" fmla="*/ 13 h 13"/>
                    <a:gd name="T2" fmla="*/ 0 w 12"/>
                    <a:gd name="T3" fmla="*/ 13 h 13"/>
                    <a:gd name="T4" fmla="*/ 12 w 12"/>
                    <a:gd name="T5" fmla="*/ 7 h 13"/>
                    <a:gd name="T6" fmla="*/ 6 w 12"/>
                    <a:gd name="T7" fmla="*/ 0 h 13"/>
                    <a:gd name="T8" fmla="*/ 0 w 12"/>
                    <a:gd name="T9" fmla="*/ 7 h 13"/>
                    <a:gd name="T10" fmla="*/ 0 w 12"/>
                    <a:gd name="T11" fmla="*/ 7 h 13"/>
                    <a:gd name="T12" fmla="*/ 0 w 12"/>
                    <a:gd name="T13" fmla="*/ 13 h 13"/>
                    <a:gd name="T14" fmla="*/ 0 w 12"/>
                    <a:gd name="T15" fmla="*/ 13 h 13"/>
                    <a:gd name="T16" fmla="*/ 0 w 12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3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6" name="Freeform 851"/>
                <p:cNvSpPr>
                  <a:spLocks/>
                </p:cNvSpPr>
                <p:nvPr/>
              </p:nvSpPr>
              <p:spPr bwMode="auto">
                <a:xfrm>
                  <a:off x="2112" y="1923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7" name="Freeform 852"/>
                <p:cNvSpPr>
                  <a:spLocks/>
                </p:cNvSpPr>
                <p:nvPr/>
              </p:nvSpPr>
              <p:spPr bwMode="auto">
                <a:xfrm>
                  <a:off x="2088" y="1923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12 h 12"/>
                    <a:gd name="T4" fmla="*/ 24 w 24"/>
                    <a:gd name="T5" fmla="*/ 12 h 12"/>
                    <a:gd name="T6" fmla="*/ 24 w 24"/>
                    <a:gd name="T7" fmla="*/ 0 h 12"/>
                    <a:gd name="T8" fmla="*/ 12 w 24"/>
                    <a:gd name="T9" fmla="*/ 6 h 12"/>
                    <a:gd name="T10" fmla="*/ 12 w 24"/>
                    <a:gd name="T11" fmla="*/ 12 h 12"/>
                    <a:gd name="T12" fmla="*/ 12 w 24"/>
                    <a:gd name="T13" fmla="*/ 6 h 12"/>
                    <a:gd name="T14" fmla="*/ 0 w 24"/>
                    <a:gd name="T15" fmla="*/ 6 h 12"/>
                    <a:gd name="T16" fmla="*/ 12 w 24"/>
                    <a:gd name="T17" fmla="*/ 12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8" name="Freeform 853"/>
                <p:cNvSpPr>
                  <a:spLocks/>
                </p:cNvSpPr>
                <p:nvPr/>
              </p:nvSpPr>
              <p:spPr bwMode="auto">
                <a:xfrm>
                  <a:off x="2088" y="1929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12 w 12"/>
                    <a:gd name="T5" fmla="*/ 0 h 6"/>
                    <a:gd name="T6" fmla="*/ 12 w 12"/>
                    <a:gd name="T7" fmla="*/ 0 h 6"/>
                    <a:gd name="T8" fmla="*/ 12 w 12"/>
                    <a:gd name="T9" fmla="*/ 0 h 6"/>
                    <a:gd name="T10" fmla="*/ 12 w 12"/>
                    <a:gd name="T11" fmla="*/ 6 h 6"/>
                    <a:gd name="T12" fmla="*/ 12 w 12"/>
                    <a:gd name="T13" fmla="*/ 0 h 6"/>
                    <a:gd name="T14" fmla="*/ 0 w 12"/>
                    <a:gd name="T15" fmla="*/ 0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89" name="Freeform 854"/>
                <p:cNvSpPr>
                  <a:spLocks/>
                </p:cNvSpPr>
                <p:nvPr/>
              </p:nvSpPr>
              <p:spPr bwMode="auto">
                <a:xfrm>
                  <a:off x="2100" y="192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6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6 w 12"/>
                    <a:gd name="T17" fmla="*/ 6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0" name="Freeform 855"/>
                <p:cNvSpPr>
                  <a:spLocks/>
                </p:cNvSpPr>
                <p:nvPr/>
              </p:nvSpPr>
              <p:spPr bwMode="auto">
                <a:xfrm>
                  <a:off x="2106" y="193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1" name="Freeform 856"/>
                <p:cNvSpPr>
                  <a:spLocks/>
                </p:cNvSpPr>
                <p:nvPr/>
              </p:nvSpPr>
              <p:spPr bwMode="auto">
                <a:xfrm>
                  <a:off x="2106" y="194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2" name="Freeform 857"/>
                <p:cNvSpPr>
                  <a:spLocks/>
                </p:cNvSpPr>
                <p:nvPr/>
              </p:nvSpPr>
              <p:spPr bwMode="auto">
                <a:xfrm>
                  <a:off x="2106" y="1947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3" name="Freeform 858"/>
                <p:cNvSpPr>
                  <a:spLocks/>
                </p:cNvSpPr>
                <p:nvPr/>
              </p:nvSpPr>
              <p:spPr bwMode="auto">
                <a:xfrm>
                  <a:off x="2106" y="195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4" name="Freeform 859"/>
                <p:cNvSpPr>
                  <a:spLocks/>
                </p:cNvSpPr>
                <p:nvPr/>
              </p:nvSpPr>
              <p:spPr bwMode="auto">
                <a:xfrm>
                  <a:off x="2106" y="1959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6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5" name="Freeform 860"/>
                <p:cNvSpPr>
                  <a:spLocks/>
                </p:cNvSpPr>
                <p:nvPr/>
              </p:nvSpPr>
              <p:spPr bwMode="auto">
                <a:xfrm>
                  <a:off x="2100" y="1965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6" name="Freeform 861"/>
                <p:cNvSpPr>
                  <a:spLocks/>
                </p:cNvSpPr>
                <p:nvPr/>
              </p:nvSpPr>
              <p:spPr bwMode="auto">
                <a:xfrm>
                  <a:off x="2094" y="1971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6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6 w 12"/>
                    <a:gd name="T11" fmla="*/ 0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7" name="Freeform 862"/>
                <p:cNvSpPr>
                  <a:spLocks/>
                </p:cNvSpPr>
                <p:nvPr/>
              </p:nvSpPr>
              <p:spPr bwMode="auto">
                <a:xfrm>
                  <a:off x="2094" y="197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6 w 6"/>
                    <a:gd name="T5" fmla="*/ 12 h 12"/>
                    <a:gd name="T6" fmla="*/ 6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8" name="Freeform 863"/>
                <p:cNvSpPr>
                  <a:spLocks/>
                </p:cNvSpPr>
                <p:nvPr/>
              </p:nvSpPr>
              <p:spPr bwMode="auto">
                <a:xfrm>
                  <a:off x="2082" y="1971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12 h 12"/>
                    <a:gd name="T6" fmla="*/ 12 w 12"/>
                    <a:gd name="T7" fmla="*/ 0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99" name="Freeform 864"/>
                <p:cNvSpPr>
                  <a:spLocks/>
                </p:cNvSpPr>
                <p:nvPr/>
              </p:nvSpPr>
              <p:spPr bwMode="auto">
                <a:xfrm>
                  <a:off x="2076" y="1971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0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0" name="Freeform 865"/>
                <p:cNvSpPr>
                  <a:spLocks/>
                </p:cNvSpPr>
                <p:nvPr/>
              </p:nvSpPr>
              <p:spPr bwMode="auto">
                <a:xfrm>
                  <a:off x="2070" y="1965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1" name="Freeform 866"/>
                <p:cNvSpPr>
                  <a:spLocks/>
                </p:cNvSpPr>
                <p:nvPr/>
              </p:nvSpPr>
              <p:spPr bwMode="auto">
                <a:xfrm>
                  <a:off x="2070" y="1971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0 w 6"/>
                    <a:gd name="T3" fmla="*/ 0 w 6"/>
                    <a:gd name="T4" fmla="*/ 0 w 6"/>
                    <a:gd name="T5" fmla="*/ 6 w 6"/>
                    <a:gd name="T6" fmla="*/ 0 w 6"/>
                    <a:gd name="T7" fmla="*/ 0 w 6"/>
                    <a:gd name="T8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2" name="Freeform 867"/>
                <p:cNvSpPr>
                  <a:spLocks/>
                </p:cNvSpPr>
                <p:nvPr/>
              </p:nvSpPr>
              <p:spPr bwMode="auto">
                <a:xfrm>
                  <a:off x="2058" y="1959"/>
                  <a:ext cx="18" cy="12"/>
                </a:xfrm>
                <a:custGeom>
                  <a:avLst/>
                  <a:gdLst>
                    <a:gd name="T0" fmla="*/ 0 w 18"/>
                    <a:gd name="T1" fmla="*/ 0 h 12"/>
                    <a:gd name="T2" fmla="*/ 0 w 18"/>
                    <a:gd name="T3" fmla="*/ 0 h 12"/>
                    <a:gd name="T4" fmla="*/ 12 w 18"/>
                    <a:gd name="T5" fmla="*/ 12 h 12"/>
                    <a:gd name="T6" fmla="*/ 18 w 18"/>
                    <a:gd name="T7" fmla="*/ 12 h 12"/>
                    <a:gd name="T8" fmla="*/ 6 w 18"/>
                    <a:gd name="T9" fmla="*/ 0 h 12"/>
                    <a:gd name="T10" fmla="*/ 6 w 18"/>
                    <a:gd name="T11" fmla="*/ 0 h 12"/>
                    <a:gd name="T12" fmla="*/ 6 w 18"/>
                    <a:gd name="T13" fmla="*/ 0 h 12"/>
                    <a:gd name="T14" fmla="*/ 6 w 18"/>
                    <a:gd name="T15" fmla="*/ 0 h 12"/>
                    <a:gd name="T16" fmla="*/ 6 w 18"/>
                    <a:gd name="T17" fmla="*/ 0 h 12"/>
                    <a:gd name="T18" fmla="*/ 0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3" name="Freeform 868"/>
                <p:cNvSpPr>
                  <a:spLocks/>
                </p:cNvSpPr>
                <p:nvPr/>
              </p:nvSpPr>
              <p:spPr bwMode="auto">
                <a:xfrm>
                  <a:off x="2034" y="1941"/>
                  <a:ext cx="30" cy="18"/>
                </a:xfrm>
                <a:custGeom>
                  <a:avLst/>
                  <a:gdLst>
                    <a:gd name="T0" fmla="*/ 6 w 30"/>
                    <a:gd name="T1" fmla="*/ 0 h 18"/>
                    <a:gd name="T2" fmla="*/ 6 w 30"/>
                    <a:gd name="T3" fmla="*/ 6 h 18"/>
                    <a:gd name="T4" fmla="*/ 24 w 30"/>
                    <a:gd name="T5" fmla="*/ 18 h 18"/>
                    <a:gd name="T6" fmla="*/ 30 w 30"/>
                    <a:gd name="T7" fmla="*/ 18 h 18"/>
                    <a:gd name="T8" fmla="*/ 6 w 30"/>
                    <a:gd name="T9" fmla="*/ 0 h 18"/>
                    <a:gd name="T10" fmla="*/ 6 w 30"/>
                    <a:gd name="T11" fmla="*/ 6 h 18"/>
                    <a:gd name="T12" fmla="*/ 6 w 30"/>
                    <a:gd name="T13" fmla="*/ 0 h 18"/>
                    <a:gd name="T14" fmla="*/ 0 w 30"/>
                    <a:gd name="T15" fmla="*/ 6 h 18"/>
                    <a:gd name="T16" fmla="*/ 6 w 30"/>
                    <a:gd name="T17" fmla="*/ 6 h 18"/>
                    <a:gd name="T18" fmla="*/ 6 w 3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8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24" y="18"/>
                      </a:lnTo>
                      <a:lnTo>
                        <a:pt x="30" y="18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4" name="Freeform 869"/>
                <p:cNvSpPr>
                  <a:spLocks/>
                </p:cNvSpPr>
                <p:nvPr/>
              </p:nvSpPr>
              <p:spPr bwMode="auto">
                <a:xfrm>
                  <a:off x="2040" y="1916"/>
                  <a:ext cx="30" cy="31"/>
                </a:xfrm>
                <a:custGeom>
                  <a:avLst/>
                  <a:gdLst>
                    <a:gd name="T0" fmla="*/ 24 w 30"/>
                    <a:gd name="T1" fmla="*/ 0 h 31"/>
                    <a:gd name="T2" fmla="*/ 24 w 30"/>
                    <a:gd name="T3" fmla="*/ 0 h 31"/>
                    <a:gd name="T4" fmla="*/ 0 w 30"/>
                    <a:gd name="T5" fmla="*/ 25 h 31"/>
                    <a:gd name="T6" fmla="*/ 0 w 30"/>
                    <a:gd name="T7" fmla="*/ 31 h 31"/>
                    <a:gd name="T8" fmla="*/ 30 w 30"/>
                    <a:gd name="T9" fmla="*/ 0 h 31"/>
                    <a:gd name="T10" fmla="*/ 30 w 30"/>
                    <a:gd name="T11" fmla="*/ 0 h 31"/>
                    <a:gd name="T12" fmla="*/ 24 w 30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1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5" name="Freeform 870"/>
                <p:cNvSpPr>
                  <a:spLocks/>
                </p:cNvSpPr>
                <p:nvPr/>
              </p:nvSpPr>
              <p:spPr bwMode="auto">
                <a:xfrm>
                  <a:off x="2064" y="1916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0 w 6"/>
                    <a:gd name="T3" fmla="*/ 0 w 6"/>
                    <a:gd name="T4" fmla="*/ 0 w 6"/>
                    <a:gd name="T5" fmla="*/ 6 w 6"/>
                    <a:gd name="T6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6" name="Freeform 871"/>
                <p:cNvSpPr>
                  <a:spLocks/>
                </p:cNvSpPr>
                <p:nvPr/>
              </p:nvSpPr>
              <p:spPr bwMode="auto">
                <a:xfrm>
                  <a:off x="2064" y="1904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0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7" name="Freeform 872"/>
                <p:cNvSpPr>
                  <a:spLocks/>
                </p:cNvSpPr>
                <p:nvPr/>
              </p:nvSpPr>
              <p:spPr bwMode="auto">
                <a:xfrm>
                  <a:off x="2070" y="1898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0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0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8" name="Freeform 873"/>
                <p:cNvSpPr>
                  <a:spLocks/>
                </p:cNvSpPr>
                <p:nvPr/>
              </p:nvSpPr>
              <p:spPr bwMode="auto">
                <a:xfrm>
                  <a:off x="2076" y="189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09" name="Freeform 874"/>
                <p:cNvSpPr>
                  <a:spLocks/>
                </p:cNvSpPr>
                <p:nvPr/>
              </p:nvSpPr>
              <p:spPr bwMode="auto">
                <a:xfrm>
                  <a:off x="2070" y="189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0" name="Freeform 875"/>
                <p:cNvSpPr>
                  <a:spLocks/>
                </p:cNvSpPr>
                <p:nvPr/>
              </p:nvSpPr>
              <p:spPr bwMode="auto">
                <a:xfrm>
                  <a:off x="2070" y="1886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6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1" name="Freeform 876"/>
                <p:cNvSpPr>
                  <a:spLocks/>
                </p:cNvSpPr>
                <p:nvPr/>
              </p:nvSpPr>
              <p:spPr bwMode="auto">
                <a:xfrm>
                  <a:off x="2064" y="188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2" name="Freeform 877"/>
                <p:cNvSpPr>
                  <a:spLocks/>
                </p:cNvSpPr>
                <p:nvPr/>
              </p:nvSpPr>
              <p:spPr bwMode="auto">
                <a:xfrm>
                  <a:off x="2064" y="1880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3" name="Freeform 878"/>
                <p:cNvSpPr>
                  <a:spLocks/>
                </p:cNvSpPr>
                <p:nvPr/>
              </p:nvSpPr>
              <p:spPr bwMode="auto">
                <a:xfrm>
                  <a:off x="2064" y="1868"/>
                  <a:ext cx="12" cy="18"/>
                </a:xfrm>
                <a:custGeom>
                  <a:avLst/>
                  <a:gdLst>
                    <a:gd name="T0" fmla="*/ 6 w 12"/>
                    <a:gd name="T1" fmla="*/ 12 h 18"/>
                    <a:gd name="T2" fmla="*/ 0 w 12"/>
                    <a:gd name="T3" fmla="*/ 6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6 w 12"/>
                    <a:gd name="T11" fmla="*/ 6 h 18"/>
                    <a:gd name="T12" fmla="*/ 12 w 12"/>
                    <a:gd name="T13" fmla="*/ 6 h 18"/>
                    <a:gd name="T14" fmla="*/ 12 w 12"/>
                    <a:gd name="T15" fmla="*/ 0 h 18"/>
                    <a:gd name="T16" fmla="*/ 6 w 12"/>
                    <a:gd name="T17" fmla="*/ 6 h 18"/>
                    <a:gd name="T18" fmla="*/ 6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4" name="Freeform 879"/>
                <p:cNvSpPr>
                  <a:spLocks/>
                </p:cNvSpPr>
                <p:nvPr/>
              </p:nvSpPr>
              <p:spPr bwMode="auto">
                <a:xfrm>
                  <a:off x="2070" y="1868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0 w 6"/>
                    <a:gd name="T5" fmla="*/ 6 h 12"/>
                    <a:gd name="T6" fmla="*/ 0 w 6"/>
                    <a:gd name="T7" fmla="*/ 6 h 12"/>
                    <a:gd name="T8" fmla="*/ 0 w 6"/>
                    <a:gd name="T9" fmla="*/ 6 h 12"/>
                    <a:gd name="T10" fmla="*/ 0 w 6"/>
                    <a:gd name="T11" fmla="*/ 6 h 12"/>
                    <a:gd name="T12" fmla="*/ 6 w 6"/>
                    <a:gd name="T13" fmla="*/ 6 h 12"/>
                    <a:gd name="T14" fmla="*/ 6 w 6"/>
                    <a:gd name="T15" fmla="*/ 0 h 12"/>
                    <a:gd name="T16" fmla="*/ 0 w 6"/>
                    <a:gd name="T17" fmla="*/ 6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5" name="Freeform 880"/>
                <p:cNvSpPr>
                  <a:spLocks/>
                </p:cNvSpPr>
                <p:nvPr/>
              </p:nvSpPr>
              <p:spPr bwMode="auto">
                <a:xfrm>
                  <a:off x="2052" y="1874"/>
                  <a:ext cx="18" cy="12"/>
                </a:xfrm>
                <a:custGeom>
                  <a:avLst/>
                  <a:gdLst>
                    <a:gd name="T0" fmla="*/ 0 w 18"/>
                    <a:gd name="T1" fmla="*/ 12 h 12"/>
                    <a:gd name="T2" fmla="*/ 0 w 18"/>
                    <a:gd name="T3" fmla="*/ 12 h 12"/>
                    <a:gd name="T4" fmla="*/ 18 w 18"/>
                    <a:gd name="T5" fmla="*/ 6 h 12"/>
                    <a:gd name="T6" fmla="*/ 18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12 h 12"/>
                    <a:gd name="T14" fmla="*/ 0 w 18"/>
                    <a:gd name="T15" fmla="*/ 12 h 12"/>
                    <a:gd name="T16" fmla="*/ 0 w 18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6" name="Freeform 881"/>
                <p:cNvSpPr>
                  <a:spLocks/>
                </p:cNvSpPr>
                <p:nvPr/>
              </p:nvSpPr>
              <p:spPr bwMode="auto">
                <a:xfrm>
                  <a:off x="2040" y="1880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7" name="Freeform 882"/>
                <p:cNvSpPr>
                  <a:spLocks/>
                </p:cNvSpPr>
                <p:nvPr/>
              </p:nvSpPr>
              <p:spPr bwMode="auto">
                <a:xfrm>
                  <a:off x="2028" y="1874"/>
                  <a:ext cx="18" cy="12"/>
                </a:xfrm>
                <a:custGeom>
                  <a:avLst/>
                  <a:gdLst>
                    <a:gd name="T0" fmla="*/ 0 w 18"/>
                    <a:gd name="T1" fmla="*/ 0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0 h 12"/>
                    <a:gd name="T14" fmla="*/ 0 w 18"/>
                    <a:gd name="T15" fmla="*/ 0 h 12"/>
                    <a:gd name="T16" fmla="*/ 0 w 18"/>
                    <a:gd name="T17" fmla="*/ 6 h 12"/>
                    <a:gd name="T18" fmla="*/ 0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8" name="Freeform 883"/>
                <p:cNvSpPr>
                  <a:spLocks/>
                </p:cNvSpPr>
                <p:nvPr/>
              </p:nvSpPr>
              <p:spPr bwMode="auto">
                <a:xfrm>
                  <a:off x="2010" y="1838"/>
                  <a:ext cx="144" cy="193"/>
                </a:xfrm>
                <a:custGeom>
                  <a:avLst/>
                  <a:gdLst>
                    <a:gd name="T0" fmla="*/ 144 w 144"/>
                    <a:gd name="T1" fmla="*/ 66 h 193"/>
                    <a:gd name="T2" fmla="*/ 120 w 144"/>
                    <a:gd name="T3" fmla="*/ 54 h 193"/>
                    <a:gd name="T4" fmla="*/ 120 w 144"/>
                    <a:gd name="T5" fmla="*/ 36 h 193"/>
                    <a:gd name="T6" fmla="*/ 90 w 144"/>
                    <a:gd name="T7" fmla="*/ 36 h 193"/>
                    <a:gd name="T8" fmla="*/ 96 w 144"/>
                    <a:gd name="T9" fmla="*/ 12 h 193"/>
                    <a:gd name="T10" fmla="*/ 72 w 144"/>
                    <a:gd name="T11" fmla="*/ 6 h 193"/>
                    <a:gd name="T12" fmla="*/ 48 w 144"/>
                    <a:gd name="T13" fmla="*/ 0 h 193"/>
                    <a:gd name="T14" fmla="*/ 18 w 144"/>
                    <a:gd name="T15" fmla="*/ 18 h 193"/>
                    <a:gd name="T16" fmla="*/ 18 w 144"/>
                    <a:gd name="T17" fmla="*/ 36 h 193"/>
                    <a:gd name="T18" fmla="*/ 0 w 144"/>
                    <a:gd name="T19" fmla="*/ 48 h 193"/>
                    <a:gd name="T20" fmla="*/ 0 w 144"/>
                    <a:gd name="T21" fmla="*/ 66 h 193"/>
                    <a:gd name="T22" fmla="*/ 6 w 144"/>
                    <a:gd name="T23" fmla="*/ 78 h 193"/>
                    <a:gd name="T24" fmla="*/ 24 w 144"/>
                    <a:gd name="T25" fmla="*/ 91 h 193"/>
                    <a:gd name="T26" fmla="*/ 36 w 144"/>
                    <a:gd name="T27" fmla="*/ 97 h 193"/>
                    <a:gd name="T28" fmla="*/ 18 w 144"/>
                    <a:gd name="T29" fmla="*/ 109 h 193"/>
                    <a:gd name="T30" fmla="*/ 18 w 144"/>
                    <a:gd name="T31" fmla="*/ 121 h 193"/>
                    <a:gd name="T32" fmla="*/ 24 w 144"/>
                    <a:gd name="T33" fmla="*/ 133 h 193"/>
                    <a:gd name="T34" fmla="*/ 42 w 144"/>
                    <a:gd name="T35" fmla="*/ 145 h 193"/>
                    <a:gd name="T36" fmla="*/ 66 w 144"/>
                    <a:gd name="T37" fmla="*/ 151 h 193"/>
                    <a:gd name="T38" fmla="*/ 78 w 144"/>
                    <a:gd name="T39" fmla="*/ 151 h 193"/>
                    <a:gd name="T40" fmla="*/ 72 w 144"/>
                    <a:gd name="T41" fmla="*/ 163 h 193"/>
                    <a:gd name="T42" fmla="*/ 72 w 144"/>
                    <a:gd name="T43" fmla="*/ 175 h 193"/>
                    <a:gd name="T44" fmla="*/ 78 w 144"/>
                    <a:gd name="T45" fmla="*/ 187 h 193"/>
                    <a:gd name="T46" fmla="*/ 84 w 144"/>
                    <a:gd name="T47" fmla="*/ 193 h 193"/>
                    <a:gd name="T48" fmla="*/ 96 w 144"/>
                    <a:gd name="T49" fmla="*/ 193 h 193"/>
                    <a:gd name="T50" fmla="*/ 108 w 144"/>
                    <a:gd name="T51" fmla="*/ 187 h 193"/>
                    <a:gd name="T52" fmla="*/ 114 w 144"/>
                    <a:gd name="T53" fmla="*/ 175 h 193"/>
                    <a:gd name="T54" fmla="*/ 138 w 144"/>
                    <a:gd name="T55" fmla="*/ 151 h 193"/>
                    <a:gd name="T56" fmla="*/ 108 w 144"/>
                    <a:gd name="T57" fmla="*/ 133 h 193"/>
                    <a:gd name="T58" fmla="*/ 96 w 144"/>
                    <a:gd name="T59" fmla="*/ 115 h 193"/>
                    <a:gd name="T60" fmla="*/ 102 w 144"/>
                    <a:gd name="T61" fmla="*/ 103 h 193"/>
                    <a:gd name="T62" fmla="*/ 96 w 144"/>
                    <a:gd name="T63" fmla="*/ 91 h 193"/>
                    <a:gd name="T64" fmla="*/ 114 w 144"/>
                    <a:gd name="T65" fmla="*/ 97 h 193"/>
                    <a:gd name="T66" fmla="*/ 138 w 144"/>
                    <a:gd name="T67" fmla="*/ 8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4" h="193">
                      <a:moveTo>
                        <a:pt x="138" y="85"/>
                      </a:moveTo>
                      <a:lnTo>
                        <a:pt x="144" y="66"/>
                      </a:lnTo>
                      <a:lnTo>
                        <a:pt x="132" y="54"/>
                      </a:lnTo>
                      <a:lnTo>
                        <a:pt x="120" y="54"/>
                      </a:lnTo>
                      <a:lnTo>
                        <a:pt x="120" y="54"/>
                      </a:lnTo>
                      <a:lnTo>
                        <a:pt x="120" y="36"/>
                      </a:lnTo>
                      <a:lnTo>
                        <a:pt x="108" y="30"/>
                      </a:lnTo>
                      <a:lnTo>
                        <a:pt x="90" y="36"/>
                      </a:lnTo>
                      <a:lnTo>
                        <a:pt x="90" y="36"/>
                      </a:lnTo>
                      <a:lnTo>
                        <a:pt x="96" y="12"/>
                      </a:lnTo>
                      <a:lnTo>
                        <a:pt x="90" y="6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48" y="0"/>
                      </a:lnTo>
                      <a:lnTo>
                        <a:pt x="30" y="0"/>
                      </a:lnTo>
                      <a:lnTo>
                        <a:pt x="18" y="18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6" y="42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0" y="66"/>
                      </a:lnTo>
                      <a:lnTo>
                        <a:pt x="0" y="72"/>
                      </a:lnTo>
                      <a:lnTo>
                        <a:pt x="6" y="78"/>
                      </a:lnTo>
                      <a:lnTo>
                        <a:pt x="18" y="91"/>
                      </a:lnTo>
                      <a:lnTo>
                        <a:pt x="24" y="91"/>
                      </a:lnTo>
                      <a:lnTo>
                        <a:pt x="36" y="97"/>
                      </a:lnTo>
                      <a:lnTo>
                        <a:pt x="36" y="97"/>
                      </a:lnTo>
                      <a:lnTo>
                        <a:pt x="24" y="103"/>
                      </a:lnTo>
                      <a:lnTo>
                        <a:pt x="18" y="109"/>
                      </a:lnTo>
                      <a:lnTo>
                        <a:pt x="18" y="115"/>
                      </a:lnTo>
                      <a:lnTo>
                        <a:pt x="18" y="121"/>
                      </a:lnTo>
                      <a:lnTo>
                        <a:pt x="18" y="127"/>
                      </a:lnTo>
                      <a:lnTo>
                        <a:pt x="24" y="133"/>
                      </a:lnTo>
                      <a:lnTo>
                        <a:pt x="30" y="139"/>
                      </a:lnTo>
                      <a:lnTo>
                        <a:pt x="42" y="145"/>
                      </a:lnTo>
                      <a:lnTo>
                        <a:pt x="54" y="151"/>
                      </a:lnTo>
                      <a:lnTo>
                        <a:pt x="66" y="151"/>
                      </a:lnTo>
                      <a:lnTo>
                        <a:pt x="78" y="151"/>
                      </a:lnTo>
                      <a:lnTo>
                        <a:pt x="78" y="151"/>
                      </a:lnTo>
                      <a:lnTo>
                        <a:pt x="72" y="157"/>
                      </a:lnTo>
                      <a:lnTo>
                        <a:pt x="72" y="163"/>
                      </a:lnTo>
                      <a:lnTo>
                        <a:pt x="66" y="169"/>
                      </a:lnTo>
                      <a:lnTo>
                        <a:pt x="72" y="175"/>
                      </a:lnTo>
                      <a:lnTo>
                        <a:pt x="72" y="181"/>
                      </a:lnTo>
                      <a:lnTo>
                        <a:pt x="78" y="187"/>
                      </a:lnTo>
                      <a:lnTo>
                        <a:pt x="78" y="193"/>
                      </a:lnTo>
                      <a:lnTo>
                        <a:pt x="84" y="193"/>
                      </a:lnTo>
                      <a:lnTo>
                        <a:pt x="90" y="193"/>
                      </a:lnTo>
                      <a:lnTo>
                        <a:pt x="96" y="193"/>
                      </a:lnTo>
                      <a:lnTo>
                        <a:pt x="102" y="193"/>
                      </a:lnTo>
                      <a:lnTo>
                        <a:pt x="108" y="187"/>
                      </a:lnTo>
                      <a:lnTo>
                        <a:pt x="108" y="187"/>
                      </a:lnTo>
                      <a:lnTo>
                        <a:pt x="114" y="175"/>
                      </a:lnTo>
                      <a:lnTo>
                        <a:pt x="132" y="163"/>
                      </a:lnTo>
                      <a:lnTo>
                        <a:pt x="138" y="151"/>
                      </a:lnTo>
                      <a:lnTo>
                        <a:pt x="108" y="133"/>
                      </a:lnTo>
                      <a:lnTo>
                        <a:pt x="108" y="133"/>
                      </a:lnTo>
                      <a:lnTo>
                        <a:pt x="96" y="121"/>
                      </a:lnTo>
                      <a:lnTo>
                        <a:pt x="96" y="115"/>
                      </a:lnTo>
                      <a:lnTo>
                        <a:pt x="96" y="109"/>
                      </a:lnTo>
                      <a:lnTo>
                        <a:pt x="102" y="103"/>
                      </a:lnTo>
                      <a:lnTo>
                        <a:pt x="102" y="103"/>
                      </a:lnTo>
                      <a:lnTo>
                        <a:pt x="96" y="91"/>
                      </a:lnTo>
                      <a:lnTo>
                        <a:pt x="96" y="91"/>
                      </a:lnTo>
                      <a:lnTo>
                        <a:pt x="114" y="97"/>
                      </a:lnTo>
                      <a:lnTo>
                        <a:pt x="132" y="97"/>
                      </a:lnTo>
                      <a:lnTo>
                        <a:pt x="138" y="85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19" name="Freeform 884"/>
                <p:cNvSpPr>
                  <a:spLocks/>
                </p:cNvSpPr>
                <p:nvPr/>
              </p:nvSpPr>
              <p:spPr bwMode="auto">
                <a:xfrm>
                  <a:off x="2142" y="1898"/>
                  <a:ext cx="12" cy="25"/>
                </a:xfrm>
                <a:custGeom>
                  <a:avLst/>
                  <a:gdLst>
                    <a:gd name="T0" fmla="*/ 6 w 12"/>
                    <a:gd name="T1" fmla="*/ 6 h 25"/>
                    <a:gd name="T2" fmla="*/ 6 w 12"/>
                    <a:gd name="T3" fmla="*/ 6 h 25"/>
                    <a:gd name="T4" fmla="*/ 0 w 12"/>
                    <a:gd name="T5" fmla="*/ 25 h 25"/>
                    <a:gd name="T6" fmla="*/ 12 w 12"/>
                    <a:gd name="T7" fmla="*/ 25 h 25"/>
                    <a:gd name="T8" fmla="*/ 12 w 12"/>
                    <a:gd name="T9" fmla="*/ 6 h 25"/>
                    <a:gd name="T10" fmla="*/ 12 w 12"/>
                    <a:gd name="T11" fmla="*/ 0 h 25"/>
                    <a:gd name="T12" fmla="*/ 12 w 12"/>
                    <a:gd name="T13" fmla="*/ 6 h 25"/>
                    <a:gd name="T14" fmla="*/ 12 w 12"/>
                    <a:gd name="T15" fmla="*/ 6 h 25"/>
                    <a:gd name="T16" fmla="*/ 12 w 12"/>
                    <a:gd name="T17" fmla="*/ 0 h 25"/>
                    <a:gd name="T18" fmla="*/ 6 w 12"/>
                    <a:gd name="T19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5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25"/>
                      </a:lnTo>
                      <a:lnTo>
                        <a:pt x="12" y="25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0" name="Freeform 885"/>
                <p:cNvSpPr>
                  <a:spLocks/>
                </p:cNvSpPr>
                <p:nvPr/>
              </p:nvSpPr>
              <p:spPr bwMode="auto">
                <a:xfrm>
                  <a:off x="2142" y="1886"/>
                  <a:ext cx="12" cy="18"/>
                </a:xfrm>
                <a:custGeom>
                  <a:avLst/>
                  <a:gdLst>
                    <a:gd name="T0" fmla="*/ 0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6 h 18"/>
                    <a:gd name="T10" fmla="*/ 0 w 12"/>
                    <a:gd name="T11" fmla="*/ 0 h 18"/>
                    <a:gd name="T12" fmla="*/ 6 w 12"/>
                    <a:gd name="T13" fmla="*/ 6 h 18"/>
                    <a:gd name="T14" fmla="*/ 0 w 12"/>
                    <a:gd name="T15" fmla="*/ 0 h 18"/>
                    <a:gd name="T16" fmla="*/ 0 w 12"/>
                    <a:gd name="T17" fmla="*/ 0 h 18"/>
                    <a:gd name="T18" fmla="*/ 0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1" name="Freeform 886"/>
                <p:cNvSpPr>
                  <a:spLocks/>
                </p:cNvSpPr>
                <p:nvPr/>
              </p:nvSpPr>
              <p:spPr bwMode="auto">
                <a:xfrm>
                  <a:off x="2124" y="1886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6 w 18"/>
                    <a:gd name="T9" fmla="*/ 0 h 6"/>
                    <a:gd name="T10" fmla="*/ 6 w 18"/>
                    <a:gd name="T11" fmla="*/ 6 h 6"/>
                    <a:gd name="T12" fmla="*/ 0 w 18"/>
                    <a:gd name="T13" fmla="*/ 6 h 6"/>
                    <a:gd name="T14" fmla="*/ 0 w 18"/>
                    <a:gd name="T15" fmla="*/ 6 h 6"/>
                    <a:gd name="T16" fmla="*/ 0 w 1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2" name="Freeform 887"/>
                <p:cNvSpPr>
                  <a:spLocks/>
                </p:cNvSpPr>
                <p:nvPr/>
              </p:nvSpPr>
              <p:spPr bwMode="auto">
                <a:xfrm>
                  <a:off x="2124" y="1892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0 w 6"/>
                    <a:gd name="T7" fmla="*/ 0 w 6"/>
                    <a:gd name="T8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3" name="Freeform 888"/>
                <p:cNvSpPr>
                  <a:spLocks/>
                </p:cNvSpPr>
                <p:nvPr/>
              </p:nvSpPr>
              <p:spPr bwMode="auto">
                <a:xfrm>
                  <a:off x="2124" y="1874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6 w 6"/>
                    <a:gd name="T13" fmla="*/ 0 h 18"/>
                    <a:gd name="T14" fmla="*/ 6 w 6"/>
                    <a:gd name="T15" fmla="*/ 0 h 18"/>
                    <a:gd name="T16" fmla="*/ 6 w 6"/>
                    <a:gd name="T17" fmla="*/ 0 h 18"/>
                    <a:gd name="T18" fmla="*/ 0 w 6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4" name="Freeform 889"/>
                <p:cNvSpPr>
                  <a:spLocks/>
                </p:cNvSpPr>
                <p:nvPr/>
              </p:nvSpPr>
              <p:spPr bwMode="auto">
                <a:xfrm>
                  <a:off x="2118" y="1862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12 h 12"/>
                    <a:gd name="T8" fmla="*/ 6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0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5" name="Freeform 890"/>
                <p:cNvSpPr>
                  <a:spLocks/>
                </p:cNvSpPr>
                <p:nvPr/>
              </p:nvSpPr>
              <p:spPr bwMode="auto">
                <a:xfrm>
                  <a:off x="2100" y="1862"/>
                  <a:ext cx="24" cy="18"/>
                </a:xfrm>
                <a:custGeom>
                  <a:avLst/>
                  <a:gdLst>
                    <a:gd name="T0" fmla="*/ 0 w 24"/>
                    <a:gd name="T1" fmla="*/ 12 h 18"/>
                    <a:gd name="T2" fmla="*/ 0 w 24"/>
                    <a:gd name="T3" fmla="*/ 12 h 18"/>
                    <a:gd name="T4" fmla="*/ 24 w 24"/>
                    <a:gd name="T5" fmla="*/ 6 h 18"/>
                    <a:gd name="T6" fmla="*/ 18 w 24"/>
                    <a:gd name="T7" fmla="*/ 0 h 18"/>
                    <a:gd name="T8" fmla="*/ 0 w 24"/>
                    <a:gd name="T9" fmla="*/ 6 h 18"/>
                    <a:gd name="T10" fmla="*/ 6 w 24"/>
                    <a:gd name="T11" fmla="*/ 12 h 18"/>
                    <a:gd name="T12" fmla="*/ 0 w 24"/>
                    <a:gd name="T13" fmla="*/ 12 h 18"/>
                    <a:gd name="T14" fmla="*/ 0 w 24"/>
                    <a:gd name="T15" fmla="*/ 18 h 18"/>
                    <a:gd name="T16" fmla="*/ 0 w 24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6" name="Freeform 891"/>
                <p:cNvSpPr>
                  <a:spLocks/>
                </p:cNvSpPr>
                <p:nvPr/>
              </p:nvSpPr>
              <p:spPr bwMode="auto">
                <a:xfrm>
                  <a:off x="2100" y="18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7" name="Freeform 892"/>
                <p:cNvSpPr>
                  <a:spLocks/>
                </p:cNvSpPr>
                <p:nvPr/>
              </p:nvSpPr>
              <p:spPr bwMode="auto">
                <a:xfrm>
                  <a:off x="2100" y="1850"/>
                  <a:ext cx="12" cy="24"/>
                </a:xfrm>
                <a:custGeom>
                  <a:avLst/>
                  <a:gdLst>
                    <a:gd name="T0" fmla="*/ 6 w 12"/>
                    <a:gd name="T1" fmla="*/ 6 h 24"/>
                    <a:gd name="T2" fmla="*/ 6 w 12"/>
                    <a:gd name="T3" fmla="*/ 0 h 24"/>
                    <a:gd name="T4" fmla="*/ 0 w 12"/>
                    <a:gd name="T5" fmla="*/ 24 h 24"/>
                    <a:gd name="T6" fmla="*/ 6 w 12"/>
                    <a:gd name="T7" fmla="*/ 24 h 24"/>
                    <a:gd name="T8" fmla="*/ 12 w 12"/>
                    <a:gd name="T9" fmla="*/ 0 h 24"/>
                    <a:gd name="T10" fmla="*/ 12 w 12"/>
                    <a:gd name="T11" fmla="*/ 0 h 24"/>
                    <a:gd name="T12" fmla="*/ 12 w 12"/>
                    <a:gd name="T13" fmla="*/ 0 h 24"/>
                    <a:gd name="T14" fmla="*/ 12 w 12"/>
                    <a:gd name="T15" fmla="*/ 0 h 24"/>
                    <a:gd name="T16" fmla="*/ 12 w 12"/>
                    <a:gd name="T17" fmla="*/ 0 h 24"/>
                    <a:gd name="T18" fmla="*/ 6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8" name="Freeform 893"/>
                <p:cNvSpPr>
                  <a:spLocks/>
                </p:cNvSpPr>
                <p:nvPr/>
              </p:nvSpPr>
              <p:spPr bwMode="auto">
                <a:xfrm>
                  <a:off x="2100" y="1838"/>
                  <a:ext cx="12" cy="18"/>
                </a:xfrm>
                <a:custGeom>
                  <a:avLst/>
                  <a:gdLst>
                    <a:gd name="T0" fmla="*/ 0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0 h 18"/>
                    <a:gd name="T10" fmla="*/ 0 w 12"/>
                    <a:gd name="T11" fmla="*/ 0 h 18"/>
                    <a:gd name="T12" fmla="*/ 6 w 12"/>
                    <a:gd name="T13" fmla="*/ 0 h 18"/>
                    <a:gd name="T14" fmla="*/ 6 w 12"/>
                    <a:gd name="T15" fmla="*/ 0 h 18"/>
                    <a:gd name="T16" fmla="*/ 0 w 12"/>
                    <a:gd name="T17" fmla="*/ 0 h 18"/>
                    <a:gd name="T18" fmla="*/ 0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29" name="Freeform 894"/>
                <p:cNvSpPr>
                  <a:spLocks/>
                </p:cNvSpPr>
                <p:nvPr/>
              </p:nvSpPr>
              <p:spPr bwMode="auto">
                <a:xfrm>
                  <a:off x="2082" y="1838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0 w 1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0" name="Freeform 895"/>
                <p:cNvSpPr>
                  <a:spLocks/>
                </p:cNvSpPr>
                <p:nvPr/>
              </p:nvSpPr>
              <p:spPr bwMode="auto">
                <a:xfrm>
                  <a:off x="2082" y="1838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6 h 6"/>
                    <a:gd name="T4" fmla="*/ 6 h 6"/>
                    <a:gd name="T5" fmla="*/ 0 h 6"/>
                    <a:gd name="T6" fmla="*/ 6 h 6"/>
                    <a:gd name="T7" fmla="*/ 6 h 6"/>
                    <a:gd name="T8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1" name="Freeform 896"/>
                <p:cNvSpPr>
                  <a:spLocks/>
                </p:cNvSpPr>
                <p:nvPr/>
              </p:nvSpPr>
              <p:spPr bwMode="auto">
                <a:xfrm>
                  <a:off x="2058" y="1832"/>
                  <a:ext cx="24" cy="12"/>
                </a:xfrm>
                <a:custGeom>
                  <a:avLst/>
                  <a:gdLst>
                    <a:gd name="T0" fmla="*/ 0 w 24"/>
                    <a:gd name="T1" fmla="*/ 6 h 12"/>
                    <a:gd name="T2" fmla="*/ 0 w 24"/>
                    <a:gd name="T3" fmla="*/ 6 h 12"/>
                    <a:gd name="T4" fmla="*/ 24 w 24"/>
                    <a:gd name="T5" fmla="*/ 12 h 12"/>
                    <a:gd name="T6" fmla="*/ 24 w 24"/>
                    <a:gd name="T7" fmla="*/ 6 h 12"/>
                    <a:gd name="T8" fmla="*/ 0 w 24"/>
                    <a:gd name="T9" fmla="*/ 0 h 12"/>
                    <a:gd name="T10" fmla="*/ 0 w 24"/>
                    <a:gd name="T11" fmla="*/ 0 h 12"/>
                    <a:gd name="T12" fmla="*/ 0 w 24"/>
                    <a:gd name="T13" fmla="*/ 0 h 12"/>
                    <a:gd name="T14" fmla="*/ 0 w 24"/>
                    <a:gd name="T15" fmla="*/ 0 h 12"/>
                    <a:gd name="T16" fmla="*/ 0 w 24"/>
                    <a:gd name="T17" fmla="*/ 0 h 12"/>
                    <a:gd name="T18" fmla="*/ 0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2" name="Freeform 897"/>
                <p:cNvSpPr>
                  <a:spLocks/>
                </p:cNvSpPr>
                <p:nvPr/>
              </p:nvSpPr>
              <p:spPr bwMode="auto">
                <a:xfrm>
                  <a:off x="2034" y="1832"/>
                  <a:ext cx="24" cy="12"/>
                </a:xfrm>
                <a:custGeom>
                  <a:avLst/>
                  <a:gdLst>
                    <a:gd name="T0" fmla="*/ 6 w 24"/>
                    <a:gd name="T1" fmla="*/ 12 h 12"/>
                    <a:gd name="T2" fmla="*/ 6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6 h 12"/>
                    <a:gd name="T10" fmla="*/ 0 w 24"/>
                    <a:gd name="T11" fmla="*/ 6 h 12"/>
                    <a:gd name="T12" fmla="*/ 6 w 24"/>
                    <a:gd name="T13" fmla="*/ 6 h 12"/>
                    <a:gd name="T14" fmla="*/ 0 w 24"/>
                    <a:gd name="T15" fmla="*/ 6 h 12"/>
                    <a:gd name="T16" fmla="*/ 0 w 24"/>
                    <a:gd name="T17" fmla="*/ 6 h 12"/>
                    <a:gd name="T18" fmla="*/ 6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3" name="Freeform 898"/>
                <p:cNvSpPr>
                  <a:spLocks/>
                </p:cNvSpPr>
                <p:nvPr/>
              </p:nvSpPr>
              <p:spPr bwMode="auto">
                <a:xfrm>
                  <a:off x="2022" y="1838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0 w 18"/>
                    <a:gd name="T9" fmla="*/ 12 h 18"/>
                    <a:gd name="T10" fmla="*/ 0 w 18"/>
                    <a:gd name="T11" fmla="*/ 18 h 18"/>
                    <a:gd name="T12" fmla="*/ 0 w 18"/>
                    <a:gd name="T13" fmla="*/ 12 h 18"/>
                    <a:gd name="T14" fmla="*/ 0 w 18"/>
                    <a:gd name="T15" fmla="*/ 18 h 18"/>
                    <a:gd name="T16" fmla="*/ 0 w 18"/>
                    <a:gd name="T17" fmla="*/ 18 h 18"/>
                    <a:gd name="T18" fmla="*/ 6 w 18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4" name="Freeform 899"/>
                <p:cNvSpPr>
                  <a:spLocks/>
                </p:cNvSpPr>
                <p:nvPr/>
              </p:nvSpPr>
              <p:spPr bwMode="auto">
                <a:xfrm>
                  <a:off x="2022" y="1856"/>
                  <a:ext cx="12" cy="24"/>
                </a:xfrm>
                <a:custGeom>
                  <a:avLst/>
                  <a:gdLst>
                    <a:gd name="T0" fmla="*/ 6 w 12"/>
                    <a:gd name="T1" fmla="*/ 24 h 24"/>
                    <a:gd name="T2" fmla="*/ 12 w 12"/>
                    <a:gd name="T3" fmla="*/ 18 h 24"/>
                    <a:gd name="T4" fmla="*/ 6 w 12"/>
                    <a:gd name="T5" fmla="*/ 0 h 24"/>
                    <a:gd name="T6" fmla="*/ 0 w 12"/>
                    <a:gd name="T7" fmla="*/ 0 h 24"/>
                    <a:gd name="T8" fmla="*/ 0 w 12"/>
                    <a:gd name="T9" fmla="*/ 18 h 24"/>
                    <a:gd name="T10" fmla="*/ 6 w 12"/>
                    <a:gd name="T11" fmla="*/ 18 h 24"/>
                    <a:gd name="T12" fmla="*/ 6 w 12"/>
                    <a:gd name="T13" fmla="*/ 24 h 24"/>
                    <a:gd name="T14" fmla="*/ 12 w 12"/>
                    <a:gd name="T15" fmla="*/ 18 h 24"/>
                    <a:gd name="T16" fmla="*/ 12 w 12"/>
                    <a:gd name="T17" fmla="*/ 18 h 24"/>
                    <a:gd name="T18" fmla="*/ 6 w 12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24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5" name="Freeform 900"/>
                <p:cNvSpPr>
                  <a:spLocks/>
                </p:cNvSpPr>
                <p:nvPr/>
              </p:nvSpPr>
              <p:spPr bwMode="auto">
                <a:xfrm>
                  <a:off x="2028" y="1874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6" name="Freeform 901"/>
                <p:cNvSpPr>
                  <a:spLocks/>
                </p:cNvSpPr>
                <p:nvPr/>
              </p:nvSpPr>
              <p:spPr bwMode="auto">
                <a:xfrm>
                  <a:off x="2016" y="1874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7" name="Freeform 902"/>
                <p:cNvSpPr>
                  <a:spLocks/>
                </p:cNvSpPr>
                <p:nvPr/>
              </p:nvSpPr>
              <p:spPr bwMode="auto">
                <a:xfrm>
                  <a:off x="2010" y="1880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8" name="Freeform 903"/>
                <p:cNvSpPr>
                  <a:spLocks/>
                </p:cNvSpPr>
                <p:nvPr/>
              </p:nvSpPr>
              <p:spPr bwMode="auto">
                <a:xfrm>
                  <a:off x="2004" y="1886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12 w 12"/>
                    <a:gd name="T5" fmla="*/ 0 h 6"/>
                    <a:gd name="T6" fmla="*/ 6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39" name="Freeform 904"/>
                <p:cNvSpPr>
                  <a:spLocks/>
                </p:cNvSpPr>
                <p:nvPr/>
              </p:nvSpPr>
              <p:spPr bwMode="auto">
                <a:xfrm>
                  <a:off x="2004" y="1892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0" name="Freeform 905"/>
                <p:cNvSpPr>
                  <a:spLocks/>
                </p:cNvSpPr>
                <p:nvPr/>
              </p:nvSpPr>
              <p:spPr bwMode="auto">
                <a:xfrm>
                  <a:off x="2004" y="1904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12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1" name="Freeform 906"/>
                <p:cNvSpPr>
                  <a:spLocks/>
                </p:cNvSpPr>
                <p:nvPr/>
              </p:nvSpPr>
              <p:spPr bwMode="auto">
                <a:xfrm>
                  <a:off x="2010" y="1910"/>
                  <a:ext cx="12" cy="13"/>
                </a:xfrm>
                <a:custGeom>
                  <a:avLst/>
                  <a:gdLst>
                    <a:gd name="T0" fmla="*/ 12 w 12"/>
                    <a:gd name="T1" fmla="*/ 6 h 13"/>
                    <a:gd name="T2" fmla="*/ 12 w 12"/>
                    <a:gd name="T3" fmla="*/ 6 h 13"/>
                    <a:gd name="T4" fmla="*/ 6 w 12"/>
                    <a:gd name="T5" fmla="*/ 0 h 13"/>
                    <a:gd name="T6" fmla="*/ 0 w 12"/>
                    <a:gd name="T7" fmla="*/ 0 h 13"/>
                    <a:gd name="T8" fmla="*/ 6 w 12"/>
                    <a:gd name="T9" fmla="*/ 13 h 13"/>
                    <a:gd name="T10" fmla="*/ 6 w 12"/>
                    <a:gd name="T11" fmla="*/ 13 h 13"/>
                    <a:gd name="T12" fmla="*/ 6 w 12"/>
                    <a:gd name="T13" fmla="*/ 13 h 13"/>
                    <a:gd name="T14" fmla="*/ 6 w 12"/>
                    <a:gd name="T15" fmla="*/ 13 h 13"/>
                    <a:gd name="T16" fmla="*/ 6 w 12"/>
                    <a:gd name="T17" fmla="*/ 13 h 13"/>
                    <a:gd name="T18" fmla="*/ 12 w 12"/>
                    <a:gd name="T19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2" name="Freeform 907"/>
                <p:cNvSpPr>
                  <a:spLocks/>
                </p:cNvSpPr>
                <p:nvPr/>
              </p:nvSpPr>
              <p:spPr bwMode="auto">
                <a:xfrm>
                  <a:off x="2016" y="1916"/>
                  <a:ext cx="12" cy="13"/>
                </a:xfrm>
                <a:custGeom>
                  <a:avLst/>
                  <a:gdLst>
                    <a:gd name="T0" fmla="*/ 12 w 12"/>
                    <a:gd name="T1" fmla="*/ 7 h 13"/>
                    <a:gd name="T2" fmla="*/ 12 w 12"/>
                    <a:gd name="T3" fmla="*/ 7 h 13"/>
                    <a:gd name="T4" fmla="*/ 6 w 12"/>
                    <a:gd name="T5" fmla="*/ 0 h 13"/>
                    <a:gd name="T6" fmla="*/ 0 w 12"/>
                    <a:gd name="T7" fmla="*/ 7 h 13"/>
                    <a:gd name="T8" fmla="*/ 6 w 12"/>
                    <a:gd name="T9" fmla="*/ 13 h 13"/>
                    <a:gd name="T10" fmla="*/ 6 w 12"/>
                    <a:gd name="T11" fmla="*/ 13 h 13"/>
                    <a:gd name="T12" fmla="*/ 6 w 12"/>
                    <a:gd name="T13" fmla="*/ 13 h 13"/>
                    <a:gd name="T14" fmla="*/ 6 w 12"/>
                    <a:gd name="T15" fmla="*/ 13 h 13"/>
                    <a:gd name="T16" fmla="*/ 6 w 12"/>
                    <a:gd name="T17" fmla="*/ 13 h 13"/>
                    <a:gd name="T18" fmla="*/ 12 w 12"/>
                    <a:gd name="T1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3" name="Freeform 908"/>
                <p:cNvSpPr>
                  <a:spLocks/>
                </p:cNvSpPr>
                <p:nvPr/>
              </p:nvSpPr>
              <p:spPr bwMode="auto">
                <a:xfrm>
                  <a:off x="2022" y="1923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4" name="Freeform 909"/>
                <p:cNvSpPr>
                  <a:spLocks/>
                </p:cNvSpPr>
                <p:nvPr/>
              </p:nvSpPr>
              <p:spPr bwMode="auto">
                <a:xfrm>
                  <a:off x="2034" y="1929"/>
                  <a:ext cx="18" cy="6"/>
                </a:xfrm>
                <a:custGeom>
                  <a:avLst/>
                  <a:gdLst>
                    <a:gd name="T0" fmla="*/ 12 w 18"/>
                    <a:gd name="T1" fmla="*/ 6 h 6"/>
                    <a:gd name="T2" fmla="*/ 12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2 w 18"/>
                    <a:gd name="T11" fmla="*/ 0 h 6"/>
                    <a:gd name="T12" fmla="*/ 12 w 18"/>
                    <a:gd name="T13" fmla="*/ 6 h 6"/>
                    <a:gd name="T14" fmla="*/ 18 w 18"/>
                    <a:gd name="T15" fmla="*/ 6 h 6"/>
                    <a:gd name="T16" fmla="*/ 12 w 18"/>
                    <a:gd name="T17" fmla="*/ 0 h 6"/>
                    <a:gd name="T18" fmla="*/ 12 w 18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5" name="Freeform 910"/>
                <p:cNvSpPr>
                  <a:spLocks/>
                </p:cNvSpPr>
                <p:nvPr/>
              </p:nvSpPr>
              <p:spPr bwMode="auto">
                <a:xfrm>
                  <a:off x="2046" y="192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6" name="Freeform 911"/>
                <p:cNvSpPr>
                  <a:spLocks/>
                </p:cNvSpPr>
                <p:nvPr/>
              </p:nvSpPr>
              <p:spPr bwMode="auto">
                <a:xfrm>
                  <a:off x="2034" y="1929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7" name="Freeform 912"/>
                <p:cNvSpPr>
                  <a:spLocks/>
                </p:cNvSpPr>
                <p:nvPr/>
              </p:nvSpPr>
              <p:spPr bwMode="auto">
                <a:xfrm>
                  <a:off x="2028" y="1935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8" name="Freeform 913"/>
                <p:cNvSpPr>
                  <a:spLocks/>
                </p:cNvSpPr>
                <p:nvPr/>
              </p:nvSpPr>
              <p:spPr bwMode="auto">
                <a:xfrm>
                  <a:off x="2022" y="1941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49" name="Freeform 914"/>
                <p:cNvSpPr>
                  <a:spLocks/>
                </p:cNvSpPr>
                <p:nvPr/>
              </p:nvSpPr>
              <p:spPr bwMode="auto">
                <a:xfrm>
                  <a:off x="2022" y="195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0" name="Freeform 915"/>
                <p:cNvSpPr>
                  <a:spLocks/>
                </p:cNvSpPr>
                <p:nvPr/>
              </p:nvSpPr>
              <p:spPr bwMode="auto">
                <a:xfrm>
                  <a:off x="2022" y="195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1" name="Freeform 916"/>
                <p:cNvSpPr>
                  <a:spLocks/>
                </p:cNvSpPr>
                <p:nvPr/>
              </p:nvSpPr>
              <p:spPr bwMode="auto">
                <a:xfrm>
                  <a:off x="2028" y="1965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2" name="Freeform 917"/>
                <p:cNvSpPr>
                  <a:spLocks/>
                </p:cNvSpPr>
                <p:nvPr/>
              </p:nvSpPr>
              <p:spPr bwMode="auto">
                <a:xfrm>
                  <a:off x="2034" y="197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3" name="Freeform 918"/>
                <p:cNvSpPr>
                  <a:spLocks/>
                </p:cNvSpPr>
                <p:nvPr/>
              </p:nvSpPr>
              <p:spPr bwMode="auto">
                <a:xfrm>
                  <a:off x="2040" y="197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4" name="Freeform 919"/>
                <p:cNvSpPr>
                  <a:spLocks/>
                </p:cNvSpPr>
                <p:nvPr/>
              </p:nvSpPr>
              <p:spPr bwMode="auto">
                <a:xfrm>
                  <a:off x="2052" y="1977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5" name="Freeform 920"/>
                <p:cNvSpPr>
                  <a:spLocks/>
                </p:cNvSpPr>
                <p:nvPr/>
              </p:nvSpPr>
              <p:spPr bwMode="auto">
                <a:xfrm>
                  <a:off x="2064" y="1983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6" name="Freeform 921"/>
                <p:cNvSpPr>
                  <a:spLocks/>
                </p:cNvSpPr>
                <p:nvPr/>
              </p:nvSpPr>
              <p:spPr bwMode="auto">
                <a:xfrm>
                  <a:off x="2076" y="1983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0 h 12"/>
                    <a:gd name="T4" fmla="*/ 0 w 24"/>
                    <a:gd name="T5" fmla="*/ 0 h 12"/>
                    <a:gd name="T6" fmla="*/ 0 w 24"/>
                    <a:gd name="T7" fmla="*/ 12 h 12"/>
                    <a:gd name="T8" fmla="*/ 12 w 24"/>
                    <a:gd name="T9" fmla="*/ 6 h 12"/>
                    <a:gd name="T10" fmla="*/ 12 w 24"/>
                    <a:gd name="T11" fmla="*/ 0 h 12"/>
                    <a:gd name="T12" fmla="*/ 12 w 24"/>
                    <a:gd name="T13" fmla="*/ 6 h 12"/>
                    <a:gd name="T14" fmla="*/ 24 w 24"/>
                    <a:gd name="T15" fmla="*/ 0 h 12"/>
                    <a:gd name="T16" fmla="*/ 12 w 24"/>
                    <a:gd name="T17" fmla="*/ 0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7" name="Freeform 922"/>
                <p:cNvSpPr>
                  <a:spLocks/>
                </p:cNvSpPr>
                <p:nvPr/>
              </p:nvSpPr>
              <p:spPr bwMode="auto">
                <a:xfrm>
                  <a:off x="2088" y="1983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0 w 12"/>
                    <a:gd name="T5" fmla="*/ 6 h 6"/>
                    <a:gd name="T6" fmla="*/ 0 w 12"/>
                    <a:gd name="T7" fmla="*/ 6 h 6"/>
                    <a:gd name="T8" fmla="*/ 0 w 12"/>
                    <a:gd name="T9" fmla="*/ 6 h 6"/>
                    <a:gd name="T10" fmla="*/ 0 w 12"/>
                    <a:gd name="T11" fmla="*/ 0 h 6"/>
                    <a:gd name="T12" fmla="*/ 0 w 12"/>
                    <a:gd name="T13" fmla="*/ 6 h 6"/>
                    <a:gd name="T14" fmla="*/ 12 w 12"/>
                    <a:gd name="T15" fmla="*/ 0 h 6"/>
                    <a:gd name="T16" fmla="*/ 0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8" name="Freeform 923"/>
                <p:cNvSpPr>
                  <a:spLocks/>
                </p:cNvSpPr>
                <p:nvPr/>
              </p:nvSpPr>
              <p:spPr bwMode="auto">
                <a:xfrm>
                  <a:off x="2076" y="1983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12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59" name="Freeform 924"/>
                <p:cNvSpPr>
                  <a:spLocks/>
                </p:cNvSpPr>
                <p:nvPr/>
              </p:nvSpPr>
              <p:spPr bwMode="auto">
                <a:xfrm>
                  <a:off x="2076" y="1995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0" name="Freeform 925"/>
                <p:cNvSpPr>
                  <a:spLocks/>
                </p:cNvSpPr>
                <p:nvPr/>
              </p:nvSpPr>
              <p:spPr bwMode="auto">
                <a:xfrm>
                  <a:off x="2076" y="200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1" name="Freeform 926"/>
                <p:cNvSpPr>
                  <a:spLocks/>
                </p:cNvSpPr>
                <p:nvPr/>
              </p:nvSpPr>
              <p:spPr bwMode="auto">
                <a:xfrm>
                  <a:off x="2076" y="200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2" name="Freeform 927"/>
                <p:cNvSpPr>
                  <a:spLocks/>
                </p:cNvSpPr>
                <p:nvPr/>
              </p:nvSpPr>
              <p:spPr bwMode="auto">
                <a:xfrm>
                  <a:off x="2076" y="2013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3" name="Freeform 928"/>
                <p:cNvSpPr>
                  <a:spLocks/>
                </p:cNvSpPr>
                <p:nvPr/>
              </p:nvSpPr>
              <p:spPr bwMode="auto">
                <a:xfrm>
                  <a:off x="2076" y="201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4" name="Freeform 929"/>
                <p:cNvSpPr>
                  <a:spLocks/>
                </p:cNvSpPr>
                <p:nvPr/>
              </p:nvSpPr>
              <p:spPr bwMode="auto">
                <a:xfrm>
                  <a:off x="2082" y="2025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6 h 12"/>
                    <a:gd name="T10" fmla="*/ 6 w 12"/>
                    <a:gd name="T11" fmla="*/ 12 h 12"/>
                    <a:gd name="T12" fmla="*/ 6 w 12"/>
                    <a:gd name="T13" fmla="*/ 6 h 12"/>
                    <a:gd name="T14" fmla="*/ 6 w 12"/>
                    <a:gd name="T15" fmla="*/ 6 h 12"/>
                    <a:gd name="T16" fmla="*/ 6 w 12"/>
                    <a:gd name="T17" fmla="*/ 6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5" name="Freeform 930"/>
                <p:cNvSpPr>
                  <a:spLocks/>
                </p:cNvSpPr>
                <p:nvPr/>
              </p:nvSpPr>
              <p:spPr bwMode="auto">
                <a:xfrm>
                  <a:off x="2088" y="202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12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6" name="Freeform 931"/>
                <p:cNvSpPr>
                  <a:spLocks/>
                </p:cNvSpPr>
                <p:nvPr/>
              </p:nvSpPr>
              <p:spPr bwMode="auto">
                <a:xfrm>
                  <a:off x="2094" y="203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7" name="Freeform 932"/>
                <p:cNvSpPr>
                  <a:spLocks/>
                </p:cNvSpPr>
                <p:nvPr/>
              </p:nvSpPr>
              <p:spPr bwMode="auto">
                <a:xfrm>
                  <a:off x="2100" y="203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8" name="Freeform 933"/>
                <p:cNvSpPr>
                  <a:spLocks/>
                </p:cNvSpPr>
                <p:nvPr/>
              </p:nvSpPr>
              <p:spPr bwMode="auto">
                <a:xfrm>
                  <a:off x="2106" y="2025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6 w 12"/>
                    <a:gd name="T9" fmla="*/ 12 h 12"/>
                    <a:gd name="T10" fmla="*/ 12 w 12"/>
                    <a:gd name="T11" fmla="*/ 6 h 12"/>
                    <a:gd name="T12" fmla="*/ 6 w 12"/>
                    <a:gd name="T13" fmla="*/ 12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69" name="Freeform 934"/>
                <p:cNvSpPr>
                  <a:spLocks/>
                </p:cNvSpPr>
                <p:nvPr/>
              </p:nvSpPr>
              <p:spPr bwMode="auto">
                <a:xfrm>
                  <a:off x="2112" y="202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6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0" name="Freeform 935"/>
                <p:cNvSpPr>
                  <a:spLocks/>
                </p:cNvSpPr>
                <p:nvPr/>
              </p:nvSpPr>
              <p:spPr bwMode="auto">
                <a:xfrm>
                  <a:off x="2118" y="202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0 w 6"/>
                    <a:gd name="T3" fmla="*/ 0 w 6"/>
                    <a:gd name="T4" fmla="*/ 0 w 6"/>
                    <a:gd name="T5" fmla="*/ 6 w 6"/>
                    <a:gd name="T6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1" name="Freeform 936"/>
                <p:cNvSpPr>
                  <a:spLocks/>
                </p:cNvSpPr>
                <p:nvPr/>
              </p:nvSpPr>
              <p:spPr bwMode="auto">
                <a:xfrm>
                  <a:off x="2118" y="2013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0 h 12"/>
                    <a:gd name="T10" fmla="*/ 6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2" name="Freeform 937"/>
                <p:cNvSpPr>
                  <a:spLocks/>
                </p:cNvSpPr>
                <p:nvPr/>
              </p:nvSpPr>
              <p:spPr bwMode="auto">
                <a:xfrm>
                  <a:off x="2124" y="2001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8 w 18"/>
                    <a:gd name="T3" fmla="*/ 0 h 18"/>
                    <a:gd name="T4" fmla="*/ 0 w 18"/>
                    <a:gd name="T5" fmla="*/ 12 h 18"/>
                    <a:gd name="T6" fmla="*/ 0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8 w 18"/>
                    <a:gd name="T13" fmla="*/ 6 h 18"/>
                    <a:gd name="T14" fmla="*/ 18 w 18"/>
                    <a:gd name="T15" fmla="*/ 6 h 18"/>
                    <a:gd name="T16" fmla="*/ 18 w 18"/>
                    <a:gd name="T17" fmla="*/ 6 h 18"/>
                    <a:gd name="T18" fmla="*/ 12 w 18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3" name="Freeform 938"/>
                <p:cNvSpPr>
                  <a:spLocks/>
                </p:cNvSpPr>
                <p:nvPr/>
              </p:nvSpPr>
              <p:spPr bwMode="auto">
                <a:xfrm>
                  <a:off x="2136" y="1989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6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2 w 18"/>
                    <a:gd name="T9" fmla="*/ 0 h 18"/>
                    <a:gd name="T10" fmla="*/ 12 w 18"/>
                    <a:gd name="T11" fmla="*/ 0 h 18"/>
                    <a:gd name="T12" fmla="*/ 12 w 18"/>
                    <a:gd name="T13" fmla="*/ 0 h 18"/>
                    <a:gd name="T14" fmla="*/ 18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4" name="Freeform 939"/>
                <p:cNvSpPr>
                  <a:spLocks/>
                </p:cNvSpPr>
                <p:nvPr/>
              </p:nvSpPr>
              <p:spPr bwMode="auto">
                <a:xfrm>
                  <a:off x="2118" y="1965"/>
                  <a:ext cx="30" cy="24"/>
                </a:xfrm>
                <a:custGeom>
                  <a:avLst/>
                  <a:gdLst>
                    <a:gd name="T0" fmla="*/ 0 w 30"/>
                    <a:gd name="T1" fmla="*/ 6 h 24"/>
                    <a:gd name="T2" fmla="*/ 0 w 30"/>
                    <a:gd name="T3" fmla="*/ 6 h 24"/>
                    <a:gd name="T4" fmla="*/ 30 w 30"/>
                    <a:gd name="T5" fmla="*/ 24 h 24"/>
                    <a:gd name="T6" fmla="*/ 30 w 30"/>
                    <a:gd name="T7" fmla="*/ 24 h 24"/>
                    <a:gd name="T8" fmla="*/ 0 w 30"/>
                    <a:gd name="T9" fmla="*/ 0 h 24"/>
                    <a:gd name="T10" fmla="*/ 0 w 30"/>
                    <a:gd name="T11" fmla="*/ 0 h 24"/>
                    <a:gd name="T12" fmla="*/ 0 w 30"/>
                    <a:gd name="T13" fmla="*/ 6 h 24"/>
                    <a:gd name="T14" fmla="*/ 0 w 30"/>
                    <a:gd name="T15" fmla="*/ 6 h 24"/>
                    <a:gd name="T16" fmla="*/ 0 w 30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5" name="Freeform 940"/>
                <p:cNvSpPr>
                  <a:spLocks/>
                </p:cNvSpPr>
                <p:nvPr/>
              </p:nvSpPr>
              <p:spPr bwMode="auto">
                <a:xfrm>
                  <a:off x="2118" y="1965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6 h 6"/>
                    <a:gd name="T4" fmla="*/ 6 h 6"/>
                    <a:gd name="T5" fmla="*/ 0 h 6"/>
                    <a:gd name="T6" fmla="*/ 6 h 6"/>
                    <a:gd name="T7" fmla="*/ 6 h 6"/>
                    <a:gd name="T8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6" name="Freeform 941"/>
                <p:cNvSpPr>
                  <a:spLocks/>
                </p:cNvSpPr>
                <p:nvPr/>
              </p:nvSpPr>
              <p:spPr bwMode="auto">
                <a:xfrm>
                  <a:off x="2106" y="1959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7" name="Freeform 942"/>
                <p:cNvSpPr>
                  <a:spLocks/>
                </p:cNvSpPr>
                <p:nvPr/>
              </p:nvSpPr>
              <p:spPr bwMode="auto">
                <a:xfrm>
                  <a:off x="2106" y="195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8" name="Freeform 943"/>
                <p:cNvSpPr>
                  <a:spLocks/>
                </p:cNvSpPr>
                <p:nvPr/>
              </p:nvSpPr>
              <p:spPr bwMode="auto">
                <a:xfrm>
                  <a:off x="2106" y="194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79" name="Freeform 944"/>
                <p:cNvSpPr>
                  <a:spLocks/>
                </p:cNvSpPr>
                <p:nvPr/>
              </p:nvSpPr>
              <p:spPr bwMode="auto">
                <a:xfrm>
                  <a:off x="2106" y="1941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0" name="Freeform 945"/>
                <p:cNvSpPr>
                  <a:spLocks/>
                </p:cNvSpPr>
                <p:nvPr/>
              </p:nvSpPr>
              <p:spPr bwMode="auto">
                <a:xfrm>
                  <a:off x="2112" y="193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1" name="Freeform 946"/>
                <p:cNvSpPr>
                  <a:spLocks/>
                </p:cNvSpPr>
                <p:nvPr/>
              </p:nvSpPr>
              <p:spPr bwMode="auto">
                <a:xfrm>
                  <a:off x="2100" y="1923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6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12 w 18"/>
                    <a:gd name="T9" fmla="*/ 6 h 18"/>
                    <a:gd name="T10" fmla="*/ 6 w 18"/>
                    <a:gd name="T11" fmla="*/ 12 h 18"/>
                    <a:gd name="T12" fmla="*/ 12 w 18"/>
                    <a:gd name="T13" fmla="*/ 0 h 18"/>
                    <a:gd name="T14" fmla="*/ 0 w 18"/>
                    <a:gd name="T15" fmla="*/ 0 h 18"/>
                    <a:gd name="T16" fmla="*/ 6 w 18"/>
                    <a:gd name="T17" fmla="*/ 6 h 18"/>
                    <a:gd name="T18" fmla="*/ 12 w 18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2" name="Freeform 947"/>
                <p:cNvSpPr>
                  <a:spLocks/>
                </p:cNvSpPr>
                <p:nvPr/>
              </p:nvSpPr>
              <p:spPr bwMode="auto">
                <a:xfrm>
                  <a:off x="2100" y="1923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6 w 12"/>
                    <a:gd name="T3" fmla="*/ 6 h 12"/>
                    <a:gd name="T4" fmla="*/ 6 w 12"/>
                    <a:gd name="T5" fmla="*/ 6 h 12"/>
                    <a:gd name="T6" fmla="*/ 6 w 12"/>
                    <a:gd name="T7" fmla="*/ 6 h 12"/>
                    <a:gd name="T8" fmla="*/ 6 w 12"/>
                    <a:gd name="T9" fmla="*/ 6 h 12"/>
                    <a:gd name="T10" fmla="*/ 6 w 12"/>
                    <a:gd name="T11" fmla="*/ 12 h 12"/>
                    <a:gd name="T12" fmla="*/ 12 w 12"/>
                    <a:gd name="T13" fmla="*/ 0 h 12"/>
                    <a:gd name="T14" fmla="*/ 0 w 12"/>
                    <a:gd name="T15" fmla="*/ 0 h 12"/>
                    <a:gd name="T16" fmla="*/ 6 w 12"/>
                    <a:gd name="T17" fmla="*/ 6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3" name="Freeform 948"/>
                <p:cNvSpPr>
                  <a:spLocks/>
                </p:cNvSpPr>
                <p:nvPr/>
              </p:nvSpPr>
              <p:spPr bwMode="auto">
                <a:xfrm>
                  <a:off x="2106" y="1923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8 w 18"/>
                    <a:gd name="T3" fmla="*/ 12 h 18"/>
                    <a:gd name="T4" fmla="*/ 6 w 18"/>
                    <a:gd name="T5" fmla="*/ 0 h 18"/>
                    <a:gd name="T6" fmla="*/ 0 w 18"/>
                    <a:gd name="T7" fmla="*/ 12 h 18"/>
                    <a:gd name="T8" fmla="*/ 18 w 18"/>
                    <a:gd name="T9" fmla="*/ 18 h 18"/>
                    <a:gd name="T10" fmla="*/ 18 w 18"/>
                    <a:gd name="T11" fmla="*/ 18 h 18"/>
                    <a:gd name="T12" fmla="*/ 18 w 18"/>
                    <a:gd name="T13" fmla="*/ 18 h 18"/>
                    <a:gd name="T14" fmla="*/ 18 w 18"/>
                    <a:gd name="T15" fmla="*/ 18 h 18"/>
                    <a:gd name="T16" fmla="*/ 18 w 18"/>
                    <a:gd name="T17" fmla="*/ 18 h 18"/>
                    <a:gd name="T18" fmla="*/ 18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4" name="Freeform 949"/>
                <p:cNvSpPr>
                  <a:spLocks/>
                </p:cNvSpPr>
                <p:nvPr/>
              </p:nvSpPr>
              <p:spPr bwMode="auto">
                <a:xfrm>
                  <a:off x="2124" y="1935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8 w 18"/>
                    <a:gd name="T11" fmla="*/ 6 h 6"/>
                    <a:gd name="T12" fmla="*/ 18 w 18"/>
                    <a:gd name="T13" fmla="*/ 6 h 6"/>
                    <a:gd name="T14" fmla="*/ 18 w 18"/>
                    <a:gd name="T15" fmla="*/ 6 h 6"/>
                    <a:gd name="T16" fmla="*/ 18 w 18"/>
                    <a:gd name="T17" fmla="*/ 6 h 6"/>
                    <a:gd name="T18" fmla="*/ 12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5" name="Freeform 950"/>
                <p:cNvSpPr>
                  <a:spLocks/>
                </p:cNvSpPr>
                <p:nvPr/>
              </p:nvSpPr>
              <p:spPr bwMode="auto">
                <a:xfrm>
                  <a:off x="2136" y="1923"/>
                  <a:ext cx="18" cy="18"/>
                </a:xfrm>
                <a:custGeom>
                  <a:avLst/>
                  <a:gdLst>
                    <a:gd name="T0" fmla="*/ 6 w 18"/>
                    <a:gd name="T1" fmla="*/ 0 h 18"/>
                    <a:gd name="T2" fmla="*/ 6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2 w 18"/>
                    <a:gd name="T9" fmla="*/ 6 h 18"/>
                    <a:gd name="T10" fmla="*/ 18 w 18"/>
                    <a:gd name="T11" fmla="*/ 0 h 18"/>
                    <a:gd name="T12" fmla="*/ 12 w 18"/>
                    <a:gd name="T13" fmla="*/ 6 h 18"/>
                    <a:gd name="T14" fmla="*/ 18 w 18"/>
                    <a:gd name="T15" fmla="*/ 6 h 18"/>
                    <a:gd name="T16" fmla="*/ 18 w 18"/>
                    <a:gd name="T17" fmla="*/ 0 h 18"/>
                    <a:gd name="T18" fmla="*/ 6 w 18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6" name="Freeform 951"/>
                <p:cNvSpPr>
                  <a:spLocks/>
                </p:cNvSpPr>
                <p:nvPr/>
              </p:nvSpPr>
              <p:spPr bwMode="auto">
                <a:xfrm>
                  <a:off x="2010" y="1868"/>
                  <a:ext cx="138" cy="199"/>
                </a:xfrm>
                <a:custGeom>
                  <a:avLst/>
                  <a:gdLst>
                    <a:gd name="T0" fmla="*/ 0 w 138"/>
                    <a:gd name="T1" fmla="*/ 115 h 199"/>
                    <a:gd name="T2" fmla="*/ 12 w 138"/>
                    <a:gd name="T3" fmla="*/ 91 h 199"/>
                    <a:gd name="T4" fmla="*/ 6 w 138"/>
                    <a:gd name="T5" fmla="*/ 79 h 199"/>
                    <a:gd name="T6" fmla="*/ 24 w 138"/>
                    <a:gd name="T7" fmla="*/ 67 h 199"/>
                    <a:gd name="T8" fmla="*/ 6 w 138"/>
                    <a:gd name="T9" fmla="*/ 48 h 199"/>
                    <a:gd name="T10" fmla="*/ 6 w 138"/>
                    <a:gd name="T11" fmla="*/ 36 h 199"/>
                    <a:gd name="T12" fmla="*/ 24 w 138"/>
                    <a:gd name="T13" fmla="*/ 24 h 199"/>
                    <a:gd name="T14" fmla="*/ 42 w 138"/>
                    <a:gd name="T15" fmla="*/ 6 h 199"/>
                    <a:gd name="T16" fmla="*/ 66 w 138"/>
                    <a:gd name="T17" fmla="*/ 0 h 199"/>
                    <a:gd name="T18" fmla="*/ 78 w 138"/>
                    <a:gd name="T19" fmla="*/ 12 h 199"/>
                    <a:gd name="T20" fmla="*/ 90 w 138"/>
                    <a:gd name="T21" fmla="*/ 24 h 199"/>
                    <a:gd name="T22" fmla="*/ 108 w 138"/>
                    <a:gd name="T23" fmla="*/ 24 h 199"/>
                    <a:gd name="T24" fmla="*/ 120 w 138"/>
                    <a:gd name="T25" fmla="*/ 36 h 199"/>
                    <a:gd name="T26" fmla="*/ 120 w 138"/>
                    <a:gd name="T27" fmla="*/ 61 h 199"/>
                    <a:gd name="T28" fmla="*/ 102 w 138"/>
                    <a:gd name="T29" fmla="*/ 79 h 199"/>
                    <a:gd name="T30" fmla="*/ 120 w 138"/>
                    <a:gd name="T31" fmla="*/ 79 h 199"/>
                    <a:gd name="T32" fmla="*/ 132 w 138"/>
                    <a:gd name="T33" fmla="*/ 91 h 199"/>
                    <a:gd name="T34" fmla="*/ 138 w 138"/>
                    <a:gd name="T35" fmla="*/ 109 h 199"/>
                    <a:gd name="T36" fmla="*/ 126 w 138"/>
                    <a:gd name="T37" fmla="*/ 133 h 199"/>
                    <a:gd name="T38" fmla="*/ 102 w 138"/>
                    <a:gd name="T39" fmla="*/ 151 h 199"/>
                    <a:gd name="T40" fmla="*/ 114 w 138"/>
                    <a:gd name="T41" fmla="*/ 151 h 199"/>
                    <a:gd name="T42" fmla="*/ 126 w 138"/>
                    <a:gd name="T43" fmla="*/ 163 h 199"/>
                    <a:gd name="T44" fmla="*/ 126 w 138"/>
                    <a:gd name="T45" fmla="*/ 181 h 199"/>
                    <a:gd name="T46" fmla="*/ 114 w 138"/>
                    <a:gd name="T47" fmla="*/ 199 h 199"/>
                    <a:gd name="T48" fmla="*/ 96 w 138"/>
                    <a:gd name="T49" fmla="*/ 199 h 199"/>
                    <a:gd name="T50" fmla="*/ 96 w 138"/>
                    <a:gd name="T51" fmla="*/ 193 h 199"/>
                    <a:gd name="T52" fmla="*/ 84 w 138"/>
                    <a:gd name="T53" fmla="*/ 193 h 199"/>
                    <a:gd name="T54" fmla="*/ 66 w 138"/>
                    <a:gd name="T55" fmla="*/ 193 h 199"/>
                    <a:gd name="T56" fmla="*/ 54 w 138"/>
                    <a:gd name="T57" fmla="*/ 187 h 199"/>
                    <a:gd name="T58" fmla="*/ 54 w 138"/>
                    <a:gd name="T59" fmla="*/ 169 h 199"/>
                    <a:gd name="T60" fmla="*/ 66 w 138"/>
                    <a:gd name="T61" fmla="*/ 151 h 199"/>
                    <a:gd name="T62" fmla="*/ 66 w 138"/>
                    <a:gd name="T63" fmla="*/ 133 h 199"/>
                    <a:gd name="T64" fmla="*/ 60 w 138"/>
                    <a:gd name="T65" fmla="*/ 127 h 199"/>
                    <a:gd name="T66" fmla="*/ 48 w 138"/>
                    <a:gd name="T67" fmla="*/ 121 h 199"/>
                    <a:gd name="T68" fmla="*/ 48 w 138"/>
                    <a:gd name="T69" fmla="*/ 115 h 199"/>
                    <a:gd name="T70" fmla="*/ 30 w 138"/>
                    <a:gd name="T71" fmla="*/ 133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8" h="199">
                      <a:moveTo>
                        <a:pt x="12" y="133"/>
                      </a:moveTo>
                      <a:lnTo>
                        <a:pt x="0" y="115"/>
                      </a:lnTo>
                      <a:lnTo>
                        <a:pt x="0" y="103"/>
                      </a:lnTo>
                      <a:lnTo>
                        <a:pt x="12" y="91"/>
                      </a:lnTo>
                      <a:lnTo>
                        <a:pt x="12" y="91"/>
                      </a:lnTo>
                      <a:lnTo>
                        <a:pt x="6" y="79"/>
                      </a:lnTo>
                      <a:lnTo>
                        <a:pt x="6" y="67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6" y="48"/>
                      </a:lnTo>
                      <a:lnTo>
                        <a:pt x="6" y="42"/>
                      </a:lnTo>
                      <a:lnTo>
                        <a:pt x="6" y="3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78" y="12"/>
                      </a:lnTo>
                      <a:lnTo>
                        <a:pt x="90" y="24"/>
                      </a:lnTo>
                      <a:lnTo>
                        <a:pt x="90" y="24"/>
                      </a:lnTo>
                      <a:lnTo>
                        <a:pt x="96" y="24"/>
                      </a:lnTo>
                      <a:lnTo>
                        <a:pt x="108" y="24"/>
                      </a:lnTo>
                      <a:lnTo>
                        <a:pt x="114" y="30"/>
                      </a:lnTo>
                      <a:lnTo>
                        <a:pt x="120" y="36"/>
                      </a:lnTo>
                      <a:lnTo>
                        <a:pt x="120" y="48"/>
                      </a:lnTo>
                      <a:lnTo>
                        <a:pt x="120" y="61"/>
                      </a:lnTo>
                      <a:lnTo>
                        <a:pt x="114" y="73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120" y="79"/>
                      </a:lnTo>
                      <a:lnTo>
                        <a:pt x="126" y="79"/>
                      </a:lnTo>
                      <a:lnTo>
                        <a:pt x="132" y="91"/>
                      </a:lnTo>
                      <a:lnTo>
                        <a:pt x="138" y="97"/>
                      </a:lnTo>
                      <a:lnTo>
                        <a:pt x="138" y="109"/>
                      </a:lnTo>
                      <a:lnTo>
                        <a:pt x="132" y="121"/>
                      </a:lnTo>
                      <a:lnTo>
                        <a:pt x="126" y="133"/>
                      </a:lnTo>
                      <a:lnTo>
                        <a:pt x="114" y="139"/>
                      </a:lnTo>
                      <a:lnTo>
                        <a:pt x="102" y="151"/>
                      </a:lnTo>
                      <a:lnTo>
                        <a:pt x="102" y="151"/>
                      </a:lnTo>
                      <a:lnTo>
                        <a:pt x="114" y="151"/>
                      </a:lnTo>
                      <a:lnTo>
                        <a:pt x="120" y="157"/>
                      </a:lnTo>
                      <a:lnTo>
                        <a:pt x="126" y="163"/>
                      </a:lnTo>
                      <a:lnTo>
                        <a:pt x="126" y="175"/>
                      </a:lnTo>
                      <a:lnTo>
                        <a:pt x="126" y="181"/>
                      </a:lnTo>
                      <a:lnTo>
                        <a:pt x="120" y="187"/>
                      </a:lnTo>
                      <a:lnTo>
                        <a:pt x="114" y="199"/>
                      </a:lnTo>
                      <a:lnTo>
                        <a:pt x="108" y="199"/>
                      </a:lnTo>
                      <a:lnTo>
                        <a:pt x="96" y="199"/>
                      </a:lnTo>
                      <a:lnTo>
                        <a:pt x="96" y="199"/>
                      </a:lnTo>
                      <a:lnTo>
                        <a:pt x="96" y="193"/>
                      </a:lnTo>
                      <a:lnTo>
                        <a:pt x="90" y="193"/>
                      </a:lnTo>
                      <a:lnTo>
                        <a:pt x="84" y="193"/>
                      </a:lnTo>
                      <a:lnTo>
                        <a:pt x="72" y="193"/>
                      </a:lnTo>
                      <a:lnTo>
                        <a:pt x="66" y="193"/>
                      </a:lnTo>
                      <a:lnTo>
                        <a:pt x="60" y="187"/>
                      </a:lnTo>
                      <a:lnTo>
                        <a:pt x="54" y="187"/>
                      </a:lnTo>
                      <a:lnTo>
                        <a:pt x="54" y="181"/>
                      </a:lnTo>
                      <a:lnTo>
                        <a:pt x="54" y="169"/>
                      </a:lnTo>
                      <a:lnTo>
                        <a:pt x="66" y="151"/>
                      </a:lnTo>
                      <a:lnTo>
                        <a:pt x="66" y="151"/>
                      </a:lnTo>
                      <a:lnTo>
                        <a:pt x="66" y="139"/>
                      </a:lnTo>
                      <a:lnTo>
                        <a:pt x="66" y="133"/>
                      </a:lnTo>
                      <a:lnTo>
                        <a:pt x="60" y="127"/>
                      </a:lnTo>
                      <a:lnTo>
                        <a:pt x="60" y="127"/>
                      </a:lnTo>
                      <a:lnTo>
                        <a:pt x="54" y="127"/>
                      </a:lnTo>
                      <a:lnTo>
                        <a:pt x="48" y="121"/>
                      </a:lnTo>
                      <a:lnTo>
                        <a:pt x="48" y="115"/>
                      </a:lnTo>
                      <a:lnTo>
                        <a:pt x="48" y="115"/>
                      </a:lnTo>
                      <a:lnTo>
                        <a:pt x="42" y="127"/>
                      </a:lnTo>
                      <a:lnTo>
                        <a:pt x="30" y="133"/>
                      </a:lnTo>
                      <a:lnTo>
                        <a:pt x="12" y="133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7" name="Freeform 952"/>
                <p:cNvSpPr>
                  <a:spLocks/>
                </p:cNvSpPr>
                <p:nvPr/>
              </p:nvSpPr>
              <p:spPr bwMode="auto">
                <a:xfrm>
                  <a:off x="2004" y="1983"/>
                  <a:ext cx="24" cy="18"/>
                </a:xfrm>
                <a:custGeom>
                  <a:avLst/>
                  <a:gdLst>
                    <a:gd name="T0" fmla="*/ 0 w 24"/>
                    <a:gd name="T1" fmla="*/ 0 h 18"/>
                    <a:gd name="T2" fmla="*/ 6 w 24"/>
                    <a:gd name="T3" fmla="*/ 6 h 18"/>
                    <a:gd name="T4" fmla="*/ 18 w 24"/>
                    <a:gd name="T5" fmla="*/ 18 h 18"/>
                    <a:gd name="T6" fmla="*/ 24 w 24"/>
                    <a:gd name="T7" fmla="*/ 12 h 18"/>
                    <a:gd name="T8" fmla="*/ 6 w 24"/>
                    <a:gd name="T9" fmla="*/ 0 h 18"/>
                    <a:gd name="T10" fmla="*/ 12 w 24"/>
                    <a:gd name="T11" fmla="*/ 0 h 18"/>
                    <a:gd name="T12" fmla="*/ 0 w 24"/>
                    <a:gd name="T13" fmla="*/ 0 h 18"/>
                    <a:gd name="T14" fmla="*/ 0 w 24"/>
                    <a:gd name="T15" fmla="*/ 0 h 18"/>
                    <a:gd name="T16" fmla="*/ 6 w 24"/>
                    <a:gd name="T17" fmla="*/ 6 h 18"/>
                    <a:gd name="T18" fmla="*/ 0 w 24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8" name="Freeform 953"/>
                <p:cNvSpPr>
                  <a:spLocks/>
                </p:cNvSpPr>
                <p:nvPr/>
              </p:nvSpPr>
              <p:spPr bwMode="auto">
                <a:xfrm>
                  <a:off x="2004" y="1971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0 h 12"/>
                    <a:gd name="T4" fmla="*/ 0 w 12"/>
                    <a:gd name="T5" fmla="*/ 12 h 12"/>
                    <a:gd name="T6" fmla="*/ 12 w 12"/>
                    <a:gd name="T7" fmla="*/ 12 h 12"/>
                    <a:gd name="T8" fmla="*/ 12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89" name="Freeform 954"/>
                <p:cNvSpPr>
                  <a:spLocks/>
                </p:cNvSpPr>
                <p:nvPr/>
              </p:nvSpPr>
              <p:spPr bwMode="auto">
                <a:xfrm>
                  <a:off x="2010" y="1959"/>
                  <a:ext cx="18" cy="12"/>
                </a:xfrm>
                <a:custGeom>
                  <a:avLst/>
                  <a:gdLst>
                    <a:gd name="T0" fmla="*/ 6 w 18"/>
                    <a:gd name="T1" fmla="*/ 0 h 12"/>
                    <a:gd name="T2" fmla="*/ 12 w 18"/>
                    <a:gd name="T3" fmla="*/ 0 h 12"/>
                    <a:gd name="T4" fmla="*/ 0 w 18"/>
                    <a:gd name="T5" fmla="*/ 12 h 12"/>
                    <a:gd name="T6" fmla="*/ 0 w 18"/>
                    <a:gd name="T7" fmla="*/ 12 h 12"/>
                    <a:gd name="T8" fmla="*/ 12 w 18"/>
                    <a:gd name="T9" fmla="*/ 0 h 12"/>
                    <a:gd name="T10" fmla="*/ 12 w 18"/>
                    <a:gd name="T11" fmla="*/ 0 h 12"/>
                    <a:gd name="T12" fmla="*/ 12 w 18"/>
                    <a:gd name="T13" fmla="*/ 0 h 12"/>
                    <a:gd name="T14" fmla="*/ 18 w 18"/>
                    <a:gd name="T15" fmla="*/ 0 h 12"/>
                    <a:gd name="T16" fmla="*/ 12 w 18"/>
                    <a:gd name="T17" fmla="*/ 0 h 12"/>
                    <a:gd name="T18" fmla="*/ 6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0" name="Freeform 955"/>
                <p:cNvSpPr>
                  <a:spLocks/>
                </p:cNvSpPr>
                <p:nvPr/>
              </p:nvSpPr>
              <p:spPr bwMode="auto">
                <a:xfrm>
                  <a:off x="2016" y="1959"/>
                  <a:ext cx="12" cy="1"/>
                </a:xfrm>
                <a:custGeom>
                  <a:avLst/>
                  <a:gdLst>
                    <a:gd name="T0" fmla="*/ 0 w 12"/>
                    <a:gd name="T1" fmla="*/ 6 w 12"/>
                    <a:gd name="T2" fmla="*/ 6 w 12"/>
                    <a:gd name="T3" fmla="*/ 6 w 12"/>
                    <a:gd name="T4" fmla="*/ 6 w 12"/>
                    <a:gd name="T5" fmla="*/ 6 w 12"/>
                    <a:gd name="T6" fmla="*/ 6 w 12"/>
                    <a:gd name="T7" fmla="*/ 12 w 12"/>
                    <a:gd name="T8" fmla="*/ 6 w 12"/>
                    <a:gd name="T9" fmla="*/ 0 w 1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1" name="Freeform 956"/>
                <p:cNvSpPr>
                  <a:spLocks/>
                </p:cNvSpPr>
                <p:nvPr/>
              </p:nvSpPr>
              <p:spPr bwMode="auto">
                <a:xfrm>
                  <a:off x="2010" y="1947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6 w 12"/>
                    <a:gd name="T5" fmla="*/ 12 h 12"/>
                    <a:gd name="T6" fmla="*/ 12 w 12"/>
                    <a:gd name="T7" fmla="*/ 12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2" name="Freeform 957"/>
                <p:cNvSpPr>
                  <a:spLocks/>
                </p:cNvSpPr>
                <p:nvPr/>
              </p:nvSpPr>
              <p:spPr bwMode="auto">
                <a:xfrm>
                  <a:off x="2010" y="1935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0 h 12"/>
                    <a:gd name="T10" fmla="*/ 6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3" name="Freeform 958"/>
                <p:cNvSpPr>
                  <a:spLocks/>
                </p:cNvSpPr>
                <p:nvPr/>
              </p:nvSpPr>
              <p:spPr bwMode="auto">
                <a:xfrm>
                  <a:off x="2016" y="1929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8 w 24"/>
                    <a:gd name="T3" fmla="*/ 0 h 12"/>
                    <a:gd name="T4" fmla="*/ 0 w 24"/>
                    <a:gd name="T5" fmla="*/ 6 h 12"/>
                    <a:gd name="T6" fmla="*/ 0 w 24"/>
                    <a:gd name="T7" fmla="*/ 12 h 12"/>
                    <a:gd name="T8" fmla="*/ 18 w 24"/>
                    <a:gd name="T9" fmla="*/ 6 h 12"/>
                    <a:gd name="T10" fmla="*/ 18 w 24"/>
                    <a:gd name="T11" fmla="*/ 0 h 12"/>
                    <a:gd name="T12" fmla="*/ 18 w 24"/>
                    <a:gd name="T13" fmla="*/ 6 h 12"/>
                    <a:gd name="T14" fmla="*/ 24 w 24"/>
                    <a:gd name="T15" fmla="*/ 6 h 12"/>
                    <a:gd name="T16" fmla="*/ 18 w 24"/>
                    <a:gd name="T17" fmla="*/ 0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4" name="Freeform 959"/>
                <p:cNvSpPr>
                  <a:spLocks/>
                </p:cNvSpPr>
                <p:nvPr/>
              </p:nvSpPr>
              <p:spPr bwMode="auto">
                <a:xfrm>
                  <a:off x="2028" y="1929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6 w 12"/>
                    <a:gd name="T3" fmla="*/ 6 h 6"/>
                    <a:gd name="T4" fmla="*/ 6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6 w 12"/>
                    <a:gd name="T11" fmla="*/ 0 h 6"/>
                    <a:gd name="T12" fmla="*/ 6 w 12"/>
                    <a:gd name="T13" fmla="*/ 6 h 6"/>
                    <a:gd name="T14" fmla="*/ 12 w 12"/>
                    <a:gd name="T15" fmla="*/ 6 h 6"/>
                    <a:gd name="T16" fmla="*/ 6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5" name="Freeform 960"/>
                <p:cNvSpPr>
                  <a:spLocks/>
                </p:cNvSpPr>
                <p:nvPr/>
              </p:nvSpPr>
              <p:spPr bwMode="auto">
                <a:xfrm>
                  <a:off x="2016" y="1916"/>
                  <a:ext cx="18" cy="19"/>
                </a:xfrm>
                <a:custGeom>
                  <a:avLst/>
                  <a:gdLst>
                    <a:gd name="T0" fmla="*/ 0 w 18"/>
                    <a:gd name="T1" fmla="*/ 7 h 19"/>
                    <a:gd name="T2" fmla="*/ 0 w 18"/>
                    <a:gd name="T3" fmla="*/ 7 h 19"/>
                    <a:gd name="T4" fmla="*/ 12 w 18"/>
                    <a:gd name="T5" fmla="*/ 19 h 19"/>
                    <a:gd name="T6" fmla="*/ 18 w 18"/>
                    <a:gd name="T7" fmla="*/ 13 h 19"/>
                    <a:gd name="T8" fmla="*/ 6 w 18"/>
                    <a:gd name="T9" fmla="*/ 0 h 19"/>
                    <a:gd name="T10" fmla="*/ 6 w 18"/>
                    <a:gd name="T11" fmla="*/ 0 h 19"/>
                    <a:gd name="T12" fmla="*/ 0 w 18"/>
                    <a:gd name="T13" fmla="*/ 7 h 19"/>
                    <a:gd name="T14" fmla="*/ 0 w 18"/>
                    <a:gd name="T15" fmla="*/ 7 h 19"/>
                    <a:gd name="T16" fmla="*/ 0 w 18"/>
                    <a:gd name="T1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9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2" y="19"/>
                      </a:lnTo>
                      <a:lnTo>
                        <a:pt x="18" y="1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6" name="Freeform 961"/>
                <p:cNvSpPr>
                  <a:spLocks/>
                </p:cNvSpPr>
                <p:nvPr/>
              </p:nvSpPr>
              <p:spPr bwMode="auto">
                <a:xfrm>
                  <a:off x="2010" y="1910"/>
                  <a:ext cx="12" cy="13"/>
                </a:xfrm>
                <a:custGeom>
                  <a:avLst/>
                  <a:gdLst>
                    <a:gd name="T0" fmla="*/ 0 w 12"/>
                    <a:gd name="T1" fmla="*/ 0 h 13"/>
                    <a:gd name="T2" fmla="*/ 0 w 12"/>
                    <a:gd name="T3" fmla="*/ 0 h 13"/>
                    <a:gd name="T4" fmla="*/ 6 w 12"/>
                    <a:gd name="T5" fmla="*/ 13 h 13"/>
                    <a:gd name="T6" fmla="*/ 12 w 12"/>
                    <a:gd name="T7" fmla="*/ 6 h 13"/>
                    <a:gd name="T8" fmla="*/ 6 w 12"/>
                    <a:gd name="T9" fmla="*/ 0 h 13"/>
                    <a:gd name="T10" fmla="*/ 6 w 12"/>
                    <a:gd name="T11" fmla="*/ 0 h 13"/>
                    <a:gd name="T12" fmla="*/ 0 w 12"/>
                    <a:gd name="T13" fmla="*/ 0 h 13"/>
                    <a:gd name="T14" fmla="*/ 0 w 12"/>
                    <a:gd name="T15" fmla="*/ 0 h 13"/>
                    <a:gd name="T16" fmla="*/ 0 w 12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3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7" name="Freeform 962"/>
                <p:cNvSpPr>
                  <a:spLocks/>
                </p:cNvSpPr>
                <p:nvPr/>
              </p:nvSpPr>
              <p:spPr bwMode="auto">
                <a:xfrm>
                  <a:off x="2010" y="1898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6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8" name="Freeform 963"/>
                <p:cNvSpPr>
                  <a:spLocks/>
                </p:cNvSpPr>
                <p:nvPr/>
              </p:nvSpPr>
              <p:spPr bwMode="auto">
                <a:xfrm>
                  <a:off x="2016" y="1892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8 w 18"/>
                    <a:gd name="T3" fmla="*/ 0 h 12"/>
                    <a:gd name="T4" fmla="*/ 0 w 18"/>
                    <a:gd name="T5" fmla="*/ 6 h 12"/>
                    <a:gd name="T6" fmla="*/ 6 w 18"/>
                    <a:gd name="T7" fmla="*/ 12 h 12"/>
                    <a:gd name="T8" fmla="*/ 18 w 18"/>
                    <a:gd name="T9" fmla="*/ 6 h 12"/>
                    <a:gd name="T10" fmla="*/ 18 w 18"/>
                    <a:gd name="T11" fmla="*/ 6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  <a:gd name="T18" fmla="*/ 12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99" name="Freeform 964"/>
                <p:cNvSpPr>
                  <a:spLocks/>
                </p:cNvSpPr>
                <p:nvPr/>
              </p:nvSpPr>
              <p:spPr bwMode="auto">
                <a:xfrm>
                  <a:off x="2028" y="1892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0" name="Freeform 965"/>
                <p:cNvSpPr>
                  <a:spLocks/>
                </p:cNvSpPr>
                <p:nvPr/>
              </p:nvSpPr>
              <p:spPr bwMode="auto">
                <a:xfrm>
                  <a:off x="2028" y="1880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1" name="Freeform 966"/>
                <p:cNvSpPr>
                  <a:spLocks/>
                </p:cNvSpPr>
                <p:nvPr/>
              </p:nvSpPr>
              <p:spPr bwMode="auto">
                <a:xfrm>
                  <a:off x="2040" y="1868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2 w 18"/>
                    <a:gd name="T11" fmla="*/ 6 h 18"/>
                    <a:gd name="T12" fmla="*/ 12 w 18"/>
                    <a:gd name="T13" fmla="*/ 0 h 18"/>
                    <a:gd name="T14" fmla="*/ 12 w 18"/>
                    <a:gd name="T15" fmla="*/ 0 h 18"/>
                    <a:gd name="T16" fmla="*/ 12 w 18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2" name="Freeform 967"/>
                <p:cNvSpPr>
                  <a:spLocks/>
                </p:cNvSpPr>
                <p:nvPr/>
              </p:nvSpPr>
              <p:spPr bwMode="auto">
                <a:xfrm>
                  <a:off x="2052" y="1862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6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6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3" name="Freeform 968"/>
                <p:cNvSpPr>
                  <a:spLocks/>
                </p:cNvSpPr>
                <p:nvPr/>
              </p:nvSpPr>
              <p:spPr bwMode="auto">
                <a:xfrm>
                  <a:off x="2064" y="1862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0 h 12"/>
                    <a:gd name="T6" fmla="*/ 0 w 12"/>
                    <a:gd name="T7" fmla="*/ 12 h 12"/>
                    <a:gd name="T8" fmla="*/ 12 w 12"/>
                    <a:gd name="T9" fmla="*/ 6 h 12"/>
                    <a:gd name="T10" fmla="*/ 6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4" name="Freeform 969"/>
                <p:cNvSpPr>
                  <a:spLocks/>
                </p:cNvSpPr>
                <p:nvPr/>
              </p:nvSpPr>
              <p:spPr bwMode="auto">
                <a:xfrm>
                  <a:off x="2070" y="1862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5" name="Freeform 970"/>
                <p:cNvSpPr>
                  <a:spLocks/>
                </p:cNvSpPr>
                <p:nvPr/>
              </p:nvSpPr>
              <p:spPr bwMode="auto">
                <a:xfrm>
                  <a:off x="2082" y="186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6" name="Freeform 971"/>
                <p:cNvSpPr>
                  <a:spLocks/>
                </p:cNvSpPr>
                <p:nvPr/>
              </p:nvSpPr>
              <p:spPr bwMode="auto">
                <a:xfrm>
                  <a:off x="2088" y="1874"/>
                  <a:ext cx="12" cy="24"/>
                </a:xfrm>
                <a:custGeom>
                  <a:avLst/>
                  <a:gdLst>
                    <a:gd name="T0" fmla="*/ 12 w 12"/>
                    <a:gd name="T1" fmla="*/ 12 h 24"/>
                    <a:gd name="T2" fmla="*/ 12 w 12"/>
                    <a:gd name="T3" fmla="*/ 18 h 24"/>
                    <a:gd name="T4" fmla="*/ 6 w 12"/>
                    <a:gd name="T5" fmla="*/ 0 h 24"/>
                    <a:gd name="T6" fmla="*/ 0 w 12"/>
                    <a:gd name="T7" fmla="*/ 6 h 24"/>
                    <a:gd name="T8" fmla="*/ 6 w 12"/>
                    <a:gd name="T9" fmla="*/ 18 h 24"/>
                    <a:gd name="T10" fmla="*/ 12 w 12"/>
                    <a:gd name="T11" fmla="*/ 18 h 24"/>
                    <a:gd name="T12" fmla="*/ 6 w 12"/>
                    <a:gd name="T13" fmla="*/ 18 h 24"/>
                    <a:gd name="T14" fmla="*/ 6 w 12"/>
                    <a:gd name="T15" fmla="*/ 24 h 24"/>
                    <a:gd name="T16" fmla="*/ 12 w 12"/>
                    <a:gd name="T17" fmla="*/ 18 h 24"/>
                    <a:gd name="T18" fmla="*/ 12 w 12"/>
                    <a:gd name="T1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12" y="12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7" name="Freeform 972"/>
                <p:cNvSpPr>
                  <a:spLocks/>
                </p:cNvSpPr>
                <p:nvPr/>
              </p:nvSpPr>
              <p:spPr bwMode="auto">
                <a:xfrm>
                  <a:off x="2094" y="1886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6 h 12"/>
                    <a:gd name="T14" fmla="*/ 0 w 6"/>
                    <a:gd name="T15" fmla="*/ 12 h 12"/>
                    <a:gd name="T16" fmla="*/ 6 w 6"/>
                    <a:gd name="T17" fmla="*/ 6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408" name="Freeform 973"/>
                <p:cNvSpPr>
                  <a:spLocks/>
                </p:cNvSpPr>
                <p:nvPr/>
              </p:nvSpPr>
              <p:spPr bwMode="auto">
                <a:xfrm>
                  <a:off x="2100" y="1886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538" name="Group 974"/>
              <p:cNvGrpSpPr>
                <a:grpSpLocks/>
              </p:cNvGrpSpPr>
              <p:nvPr/>
            </p:nvGrpSpPr>
            <p:grpSpPr bwMode="auto">
              <a:xfrm>
                <a:off x="2022" y="1814"/>
                <a:ext cx="258" cy="343"/>
                <a:chOff x="2022" y="1814"/>
                <a:chExt cx="258" cy="343"/>
              </a:xfrm>
            </p:grpSpPr>
            <p:sp>
              <p:nvSpPr>
                <p:cNvPr id="2009" name="Freeform 975"/>
                <p:cNvSpPr>
                  <a:spLocks/>
                </p:cNvSpPr>
                <p:nvPr/>
              </p:nvSpPr>
              <p:spPr bwMode="auto">
                <a:xfrm>
                  <a:off x="2106" y="1886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  <a:gd name="T14" fmla="*/ 12 w 12"/>
                    <a:gd name="T15" fmla="*/ 0 h 6"/>
                    <a:gd name="T16" fmla="*/ 12 w 12"/>
                    <a:gd name="T17" fmla="*/ 0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0" name="Freeform 976"/>
                <p:cNvSpPr>
                  <a:spLocks/>
                </p:cNvSpPr>
                <p:nvPr/>
              </p:nvSpPr>
              <p:spPr bwMode="auto">
                <a:xfrm>
                  <a:off x="2112" y="1892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1" name="Freeform 977"/>
                <p:cNvSpPr>
                  <a:spLocks/>
                </p:cNvSpPr>
                <p:nvPr/>
              </p:nvSpPr>
              <p:spPr bwMode="auto">
                <a:xfrm>
                  <a:off x="2118" y="189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2" name="Freeform 978"/>
                <p:cNvSpPr>
                  <a:spLocks/>
                </p:cNvSpPr>
                <p:nvPr/>
              </p:nvSpPr>
              <p:spPr bwMode="auto">
                <a:xfrm>
                  <a:off x="2124" y="1904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3" name="Freeform 979"/>
                <p:cNvSpPr>
                  <a:spLocks/>
                </p:cNvSpPr>
                <p:nvPr/>
              </p:nvSpPr>
              <p:spPr bwMode="auto">
                <a:xfrm>
                  <a:off x="2124" y="1916"/>
                  <a:ext cx="6" cy="13"/>
                </a:xfrm>
                <a:custGeom>
                  <a:avLst/>
                  <a:gdLst>
                    <a:gd name="T0" fmla="*/ 6 w 6"/>
                    <a:gd name="T1" fmla="*/ 13 h 13"/>
                    <a:gd name="T2" fmla="*/ 6 w 6"/>
                    <a:gd name="T3" fmla="*/ 13 h 13"/>
                    <a:gd name="T4" fmla="*/ 6 w 6"/>
                    <a:gd name="T5" fmla="*/ 0 h 13"/>
                    <a:gd name="T6" fmla="*/ 0 w 6"/>
                    <a:gd name="T7" fmla="*/ 0 h 13"/>
                    <a:gd name="T8" fmla="*/ 0 w 6"/>
                    <a:gd name="T9" fmla="*/ 13 h 13"/>
                    <a:gd name="T10" fmla="*/ 0 w 6"/>
                    <a:gd name="T11" fmla="*/ 13 h 13"/>
                    <a:gd name="T12" fmla="*/ 6 w 6"/>
                    <a:gd name="T13" fmla="*/ 13 h 13"/>
                    <a:gd name="T14" fmla="*/ 6 w 6"/>
                    <a:gd name="T15" fmla="*/ 13 h 13"/>
                    <a:gd name="T16" fmla="*/ 6 w 6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3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4" name="Freeform 980"/>
                <p:cNvSpPr>
                  <a:spLocks/>
                </p:cNvSpPr>
                <p:nvPr/>
              </p:nvSpPr>
              <p:spPr bwMode="auto">
                <a:xfrm>
                  <a:off x="2118" y="1929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5" name="Freeform 981"/>
                <p:cNvSpPr>
                  <a:spLocks/>
                </p:cNvSpPr>
                <p:nvPr/>
              </p:nvSpPr>
              <p:spPr bwMode="auto">
                <a:xfrm>
                  <a:off x="2106" y="1935"/>
                  <a:ext cx="18" cy="18"/>
                </a:xfrm>
                <a:custGeom>
                  <a:avLst/>
                  <a:gdLst>
                    <a:gd name="T0" fmla="*/ 6 w 18"/>
                    <a:gd name="T1" fmla="*/ 12 h 18"/>
                    <a:gd name="T2" fmla="*/ 12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6 w 18"/>
                    <a:gd name="T9" fmla="*/ 12 h 18"/>
                    <a:gd name="T10" fmla="*/ 6 w 18"/>
                    <a:gd name="T11" fmla="*/ 18 h 18"/>
                    <a:gd name="T12" fmla="*/ 6 w 18"/>
                    <a:gd name="T13" fmla="*/ 12 h 18"/>
                    <a:gd name="T14" fmla="*/ 0 w 18"/>
                    <a:gd name="T15" fmla="*/ 18 h 18"/>
                    <a:gd name="T16" fmla="*/ 6 w 18"/>
                    <a:gd name="T17" fmla="*/ 18 h 18"/>
                    <a:gd name="T18" fmla="*/ 6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12"/>
                      </a:moveTo>
                      <a:lnTo>
                        <a:pt x="12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6" name="Freeform 982"/>
                <p:cNvSpPr>
                  <a:spLocks/>
                </p:cNvSpPr>
                <p:nvPr/>
              </p:nvSpPr>
              <p:spPr bwMode="auto">
                <a:xfrm>
                  <a:off x="2106" y="1947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6 h 6"/>
                    <a:gd name="T12" fmla="*/ 6 w 6"/>
                    <a:gd name="T13" fmla="*/ 0 h 6"/>
                    <a:gd name="T14" fmla="*/ 0 w 6"/>
                    <a:gd name="T15" fmla="*/ 6 h 6"/>
                    <a:gd name="T16" fmla="*/ 6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7" name="Freeform 983"/>
                <p:cNvSpPr>
                  <a:spLocks/>
                </p:cNvSpPr>
                <p:nvPr/>
              </p:nvSpPr>
              <p:spPr bwMode="auto">
                <a:xfrm>
                  <a:off x="2112" y="1947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2 w 18"/>
                    <a:gd name="T11" fmla="*/ 6 h 6"/>
                    <a:gd name="T12" fmla="*/ 18 w 18"/>
                    <a:gd name="T13" fmla="*/ 0 h 6"/>
                    <a:gd name="T14" fmla="*/ 18 w 18"/>
                    <a:gd name="T15" fmla="*/ 0 h 6"/>
                    <a:gd name="T16" fmla="*/ 18 w 18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8" name="Freeform 984"/>
                <p:cNvSpPr>
                  <a:spLocks/>
                </p:cNvSpPr>
                <p:nvPr/>
              </p:nvSpPr>
              <p:spPr bwMode="auto">
                <a:xfrm>
                  <a:off x="2124" y="194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19" name="Freeform 985"/>
                <p:cNvSpPr>
                  <a:spLocks/>
                </p:cNvSpPr>
                <p:nvPr/>
              </p:nvSpPr>
              <p:spPr bwMode="auto">
                <a:xfrm>
                  <a:off x="2136" y="1947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0" name="Freeform 986"/>
                <p:cNvSpPr>
                  <a:spLocks/>
                </p:cNvSpPr>
                <p:nvPr/>
              </p:nvSpPr>
              <p:spPr bwMode="auto">
                <a:xfrm>
                  <a:off x="2142" y="195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6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1" name="Freeform 987"/>
                <p:cNvSpPr>
                  <a:spLocks/>
                </p:cNvSpPr>
                <p:nvPr/>
              </p:nvSpPr>
              <p:spPr bwMode="auto">
                <a:xfrm>
                  <a:off x="2142" y="1965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2" name="Freeform 988"/>
                <p:cNvSpPr>
                  <a:spLocks/>
                </p:cNvSpPr>
                <p:nvPr/>
              </p:nvSpPr>
              <p:spPr bwMode="auto">
                <a:xfrm>
                  <a:off x="2136" y="1971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3" name="Freeform 989"/>
                <p:cNvSpPr>
                  <a:spLocks/>
                </p:cNvSpPr>
                <p:nvPr/>
              </p:nvSpPr>
              <p:spPr bwMode="auto">
                <a:xfrm>
                  <a:off x="2130" y="1983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4" name="Freeform 990"/>
                <p:cNvSpPr>
                  <a:spLocks/>
                </p:cNvSpPr>
                <p:nvPr/>
              </p:nvSpPr>
              <p:spPr bwMode="auto">
                <a:xfrm>
                  <a:off x="2124" y="1995"/>
                  <a:ext cx="12" cy="18"/>
                </a:xfrm>
                <a:custGeom>
                  <a:avLst/>
                  <a:gdLst>
                    <a:gd name="T0" fmla="*/ 0 w 12"/>
                    <a:gd name="T1" fmla="*/ 18 h 18"/>
                    <a:gd name="T2" fmla="*/ 6 w 12"/>
                    <a:gd name="T3" fmla="*/ 12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0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2 h 18"/>
                    <a:gd name="T18" fmla="*/ 0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18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5" name="Freeform 991"/>
                <p:cNvSpPr>
                  <a:spLocks/>
                </p:cNvSpPr>
                <p:nvPr/>
              </p:nvSpPr>
              <p:spPr bwMode="auto">
                <a:xfrm>
                  <a:off x="2100" y="2007"/>
                  <a:ext cx="24" cy="12"/>
                </a:xfrm>
                <a:custGeom>
                  <a:avLst/>
                  <a:gdLst>
                    <a:gd name="T0" fmla="*/ 12 w 24"/>
                    <a:gd name="T1" fmla="*/ 6 h 12"/>
                    <a:gd name="T2" fmla="*/ 12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12 w 24"/>
                    <a:gd name="T9" fmla="*/ 6 h 12"/>
                    <a:gd name="T10" fmla="*/ 12 w 24"/>
                    <a:gd name="T11" fmla="*/ 12 h 12"/>
                    <a:gd name="T12" fmla="*/ 12 w 24"/>
                    <a:gd name="T13" fmla="*/ 6 h 12"/>
                    <a:gd name="T14" fmla="*/ 0 w 24"/>
                    <a:gd name="T15" fmla="*/ 12 h 12"/>
                    <a:gd name="T16" fmla="*/ 12 w 24"/>
                    <a:gd name="T17" fmla="*/ 12 h 12"/>
                    <a:gd name="T18" fmla="*/ 12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6"/>
                      </a:moveTo>
                      <a:lnTo>
                        <a:pt x="12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6" name="Freeform 992"/>
                <p:cNvSpPr>
                  <a:spLocks/>
                </p:cNvSpPr>
                <p:nvPr/>
              </p:nvSpPr>
              <p:spPr bwMode="auto">
                <a:xfrm>
                  <a:off x="2100" y="2013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6 h 6"/>
                    <a:gd name="T4" fmla="*/ 12 w 12"/>
                    <a:gd name="T5" fmla="*/ 6 h 6"/>
                    <a:gd name="T6" fmla="*/ 12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  <a:gd name="T14" fmla="*/ 0 w 12"/>
                    <a:gd name="T15" fmla="*/ 6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7" name="Freeform 993"/>
                <p:cNvSpPr>
                  <a:spLocks/>
                </p:cNvSpPr>
                <p:nvPr/>
              </p:nvSpPr>
              <p:spPr bwMode="auto">
                <a:xfrm>
                  <a:off x="2112" y="2013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0 h 12"/>
                    <a:gd name="T16" fmla="*/ 12 w 12"/>
                    <a:gd name="T17" fmla="*/ 0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8" name="Freeform 994"/>
                <p:cNvSpPr>
                  <a:spLocks/>
                </p:cNvSpPr>
                <p:nvPr/>
              </p:nvSpPr>
              <p:spPr bwMode="auto">
                <a:xfrm>
                  <a:off x="2118" y="201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29" name="Freeform 995"/>
                <p:cNvSpPr>
                  <a:spLocks/>
                </p:cNvSpPr>
                <p:nvPr/>
              </p:nvSpPr>
              <p:spPr bwMode="auto">
                <a:xfrm>
                  <a:off x="2124" y="2025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0" name="Freeform 996"/>
                <p:cNvSpPr>
                  <a:spLocks/>
                </p:cNvSpPr>
                <p:nvPr/>
              </p:nvSpPr>
              <p:spPr bwMode="auto">
                <a:xfrm>
                  <a:off x="2130" y="2031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1" name="Freeform 997"/>
                <p:cNvSpPr>
                  <a:spLocks/>
                </p:cNvSpPr>
                <p:nvPr/>
              </p:nvSpPr>
              <p:spPr bwMode="auto">
                <a:xfrm>
                  <a:off x="2130" y="204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6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2" name="Freeform 998"/>
                <p:cNvSpPr>
                  <a:spLocks/>
                </p:cNvSpPr>
                <p:nvPr/>
              </p:nvSpPr>
              <p:spPr bwMode="auto">
                <a:xfrm>
                  <a:off x="2124" y="2049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3" name="Freeform 999"/>
                <p:cNvSpPr>
                  <a:spLocks/>
                </p:cNvSpPr>
                <p:nvPr/>
              </p:nvSpPr>
              <p:spPr bwMode="auto">
                <a:xfrm>
                  <a:off x="2124" y="205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4" name="Freeform 1000"/>
                <p:cNvSpPr>
                  <a:spLocks/>
                </p:cNvSpPr>
                <p:nvPr/>
              </p:nvSpPr>
              <p:spPr bwMode="auto">
                <a:xfrm>
                  <a:off x="2112" y="2061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0 h 12"/>
                    <a:gd name="T10" fmla="*/ 6 w 12"/>
                    <a:gd name="T11" fmla="*/ 0 h 12"/>
                    <a:gd name="T12" fmla="*/ 0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5" name="Freeform 1001"/>
                <p:cNvSpPr>
                  <a:spLocks/>
                </p:cNvSpPr>
                <p:nvPr/>
              </p:nvSpPr>
              <p:spPr bwMode="auto">
                <a:xfrm>
                  <a:off x="2106" y="2061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0 h 12"/>
                    <a:gd name="T8" fmla="*/ 0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6" name="Freeform 1002"/>
                <p:cNvSpPr>
                  <a:spLocks/>
                </p:cNvSpPr>
                <p:nvPr/>
              </p:nvSpPr>
              <p:spPr bwMode="auto">
                <a:xfrm>
                  <a:off x="2106" y="206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7" name="Freeform 1003"/>
                <p:cNvSpPr>
                  <a:spLocks/>
                </p:cNvSpPr>
                <p:nvPr/>
              </p:nvSpPr>
              <p:spPr bwMode="auto">
                <a:xfrm>
                  <a:off x="2100" y="2055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6 h 12"/>
                    <a:gd name="T10" fmla="*/ 6 w 12"/>
                    <a:gd name="T11" fmla="*/ 0 h 12"/>
                    <a:gd name="T12" fmla="*/ 6 w 12"/>
                    <a:gd name="T13" fmla="*/ 6 h 12"/>
                    <a:gd name="T14" fmla="*/ 6 w 12"/>
                    <a:gd name="T15" fmla="*/ 0 h 12"/>
                    <a:gd name="T16" fmla="*/ 6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8" name="Freeform 1004"/>
                <p:cNvSpPr>
                  <a:spLocks/>
                </p:cNvSpPr>
                <p:nvPr/>
              </p:nvSpPr>
              <p:spPr bwMode="auto">
                <a:xfrm>
                  <a:off x="2100" y="20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39" name="Freeform 1005"/>
                <p:cNvSpPr>
                  <a:spLocks/>
                </p:cNvSpPr>
                <p:nvPr/>
              </p:nvSpPr>
              <p:spPr bwMode="auto">
                <a:xfrm>
                  <a:off x="2094" y="20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0" name="Freeform 1006"/>
                <p:cNvSpPr>
                  <a:spLocks/>
                </p:cNvSpPr>
                <p:nvPr/>
              </p:nvSpPr>
              <p:spPr bwMode="auto">
                <a:xfrm>
                  <a:off x="2082" y="2055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1" name="Freeform 1007"/>
                <p:cNvSpPr>
                  <a:spLocks/>
                </p:cNvSpPr>
                <p:nvPr/>
              </p:nvSpPr>
              <p:spPr bwMode="auto">
                <a:xfrm>
                  <a:off x="2070" y="2055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2" name="Freeform 1008"/>
                <p:cNvSpPr>
                  <a:spLocks/>
                </p:cNvSpPr>
                <p:nvPr/>
              </p:nvSpPr>
              <p:spPr bwMode="auto">
                <a:xfrm>
                  <a:off x="2064" y="2055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3" name="Freeform 1009"/>
                <p:cNvSpPr>
                  <a:spLocks/>
                </p:cNvSpPr>
                <p:nvPr/>
              </p:nvSpPr>
              <p:spPr bwMode="auto">
                <a:xfrm>
                  <a:off x="2058" y="2055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6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6 w 12"/>
                    <a:gd name="T17" fmla="*/ 6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4" name="Freeform 1010"/>
                <p:cNvSpPr>
                  <a:spLocks/>
                </p:cNvSpPr>
                <p:nvPr/>
              </p:nvSpPr>
              <p:spPr bwMode="auto">
                <a:xfrm>
                  <a:off x="2058" y="204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6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6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5" name="Freeform 1011"/>
                <p:cNvSpPr>
                  <a:spLocks/>
                </p:cNvSpPr>
                <p:nvPr/>
              </p:nvSpPr>
              <p:spPr bwMode="auto">
                <a:xfrm>
                  <a:off x="2058" y="2031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6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  <a:gd name="T14" fmla="*/ 6 w 12"/>
                    <a:gd name="T15" fmla="*/ 0 h 18"/>
                    <a:gd name="T16" fmla="*/ 6 w 12"/>
                    <a:gd name="T17" fmla="*/ 6 h 18"/>
                    <a:gd name="T18" fmla="*/ 6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6" name="Freeform 1012"/>
                <p:cNvSpPr>
                  <a:spLocks/>
                </p:cNvSpPr>
                <p:nvPr/>
              </p:nvSpPr>
              <p:spPr bwMode="auto">
                <a:xfrm>
                  <a:off x="2064" y="2019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0 h 18"/>
                    <a:gd name="T10" fmla="*/ 12 w 12"/>
                    <a:gd name="T11" fmla="*/ 0 h 18"/>
                    <a:gd name="T12" fmla="*/ 12 w 12"/>
                    <a:gd name="T13" fmla="*/ 0 h 18"/>
                    <a:gd name="T14" fmla="*/ 12 w 12"/>
                    <a:gd name="T15" fmla="*/ 0 h 18"/>
                    <a:gd name="T16" fmla="*/ 12 w 12"/>
                    <a:gd name="T17" fmla="*/ 0 h 18"/>
                    <a:gd name="T18" fmla="*/ 6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7" name="Freeform 1013"/>
                <p:cNvSpPr>
                  <a:spLocks/>
                </p:cNvSpPr>
                <p:nvPr/>
              </p:nvSpPr>
              <p:spPr bwMode="auto">
                <a:xfrm>
                  <a:off x="2070" y="2019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6 w 6"/>
                    <a:gd name="T7" fmla="*/ 6 w 6"/>
                    <a:gd name="T8" fmla="*/ 6 w 6"/>
                    <a:gd name="T9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8" name="Freeform 1014"/>
                <p:cNvSpPr>
                  <a:spLocks/>
                </p:cNvSpPr>
                <p:nvPr/>
              </p:nvSpPr>
              <p:spPr bwMode="auto">
                <a:xfrm>
                  <a:off x="2070" y="2007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0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49" name="Freeform 1015"/>
                <p:cNvSpPr>
                  <a:spLocks/>
                </p:cNvSpPr>
                <p:nvPr/>
              </p:nvSpPr>
              <p:spPr bwMode="auto">
                <a:xfrm>
                  <a:off x="2076" y="200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0" name="Freeform 1016"/>
                <p:cNvSpPr>
                  <a:spLocks/>
                </p:cNvSpPr>
                <p:nvPr/>
              </p:nvSpPr>
              <p:spPr bwMode="auto">
                <a:xfrm>
                  <a:off x="2070" y="1995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6 h 6"/>
                    <a:gd name="T8" fmla="*/ 6 w 12"/>
                    <a:gd name="T9" fmla="*/ 0 h 6"/>
                    <a:gd name="T10" fmla="*/ 0 w 12"/>
                    <a:gd name="T11" fmla="*/ 0 h 6"/>
                    <a:gd name="T12" fmla="*/ 6 w 12"/>
                    <a:gd name="T13" fmla="*/ 0 h 6"/>
                    <a:gd name="T14" fmla="*/ 6 w 12"/>
                    <a:gd name="T15" fmla="*/ 0 h 6"/>
                    <a:gd name="T16" fmla="*/ 0 w 12"/>
                    <a:gd name="T17" fmla="*/ 0 h 6"/>
                    <a:gd name="T18" fmla="*/ 0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1" name="Freeform 1017"/>
                <p:cNvSpPr>
                  <a:spLocks/>
                </p:cNvSpPr>
                <p:nvPr/>
              </p:nvSpPr>
              <p:spPr bwMode="auto">
                <a:xfrm>
                  <a:off x="2064" y="199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2" name="Freeform 1018"/>
                <p:cNvSpPr>
                  <a:spLocks/>
                </p:cNvSpPr>
                <p:nvPr/>
              </p:nvSpPr>
              <p:spPr bwMode="auto">
                <a:xfrm>
                  <a:off x="2058" y="1989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6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6 w 12"/>
                    <a:gd name="T17" fmla="*/ 6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3" name="Freeform 1019"/>
                <p:cNvSpPr>
                  <a:spLocks/>
                </p:cNvSpPr>
                <p:nvPr/>
              </p:nvSpPr>
              <p:spPr bwMode="auto">
                <a:xfrm>
                  <a:off x="2058" y="198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4" name="Freeform 1020"/>
                <p:cNvSpPr>
                  <a:spLocks/>
                </p:cNvSpPr>
                <p:nvPr/>
              </p:nvSpPr>
              <p:spPr bwMode="auto">
                <a:xfrm>
                  <a:off x="2058" y="1971"/>
                  <a:ext cx="6" cy="18"/>
                </a:xfrm>
                <a:custGeom>
                  <a:avLst/>
                  <a:gdLst>
                    <a:gd name="T0" fmla="*/ 6 w 6"/>
                    <a:gd name="T1" fmla="*/ 12 h 18"/>
                    <a:gd name="T2" fmla="*/ 0 w 6"/>
                    <a:gd name="T3" fmla="*/ 12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12 h 18"/>
                    <a:gd name="T10" fmla="*/ 0 w 6"/>
                    <a:gd name="T11" fmla="*/ 6 h 18"/>
                    <a:gd name="T12" fmla="*/ 6 w 6"/>
                    <a:gd name="T13" fmla="*/ 12 h 18"/>
                    <a:gd name="T14" fmla="*/ 6 w 6"/>
                    <a:gd name="T15" fmla="*/ 0 h 18"/>
                    <a:gd name="T16" fmla="*/ 0 w 6"/>
                    <a:gd name="T17" fmla="*/ 6 h 18"/>
                    <a:gd name="T18" fmla="*/ 6 w 6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5" name="Freeform 1021"/>
                <p:cNvSpPr>
                  <a:spLocks/>
                </p:cNvSpPr>
                <p:nvPr/>
              </p:nvSpPr>
              <p:spPr bwMode="auto">
                <a:xfrm>
                  <a:off x="2058" y="1971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12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0 h 12"/>
                    <a:gd name="T16" fmla="*/ 0 w 6"/>
                    <a:gd name="T17" fmla="*/ 6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6" name="Freeform 1022"/>
                <p:cNvSpPr>
                  <a:spLocks/>
                </p:cNvSpPr>
                <p:nvPr/>
              </p:nvSpPr>
              <p:spPr bwMode="auto">
                <a:xfrm>
                  <a:off x="2046" y="1977"/>
                  <a:ext cx="18" cy="24"/>
                </a:xfrm>
                <a:custGeom>
                  <a:avLst/>
                  <a:gdLst>
                    <a:gd name="T0" fmla="*/ 6 w 18"/>
                    <a:gd name="T1" fmla="*/ 24 h 24"/>
                    <a:gd name="T2" fmla="*/ 6 w 18"/>
                    <a:gd name="T3" fmla="*/ 24 h 24"/>
                    <a:gd name="T4" fmla="*/ 18 w 18"/>
                    <a:gd name="T5" fmla="*/ 6 h 24"/>
                    <a:gd name="T6" fmla="*/ 12 w 18"/>
                    <a:gd name="T7" fmla="*/ 0 h 24"/>
                    <a:gd name="T8" fmla="*/ 0 w 18"/>
                    <a:gd name="T9" fmla="*/ 18 h 24"/>
                    <a:gd name="T10" fmla="*/ 0 w 18"/>
                    <a:gd name="T11" fmla="*/ 18 h 24"/>
                    <a:gd name="T12" fmla="*/ 6 w 18"/>
                    <a:gd name="T13" fmla="*/ 24 h 24"/>
                    <a:gd name="T14" fmla="*/ 6 w 18"/>
                    <a:gd name="T15" fmla="*/ 24 h 24"/>
                    <a:gd name="T16" fmla="*/ 6 w 18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4">
                      <a:moveTo>
                        <a:pt x="6" y="24"/>
                      </a:moveTo>
                      <a:lnTo>
                        <a:pt x="6" y="24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7" name="Freeform 1023"/>
                <p:cNvSpPr>
                  <a:spLocks/>
                </p:cNvSpPr>
                <p:nvPr/>
              </p:nvSpPr>
              <p:spPr bwMode="auto">
                <a:xfrm>
                  <a:off x="2040" y="1995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  <a:gd name="T14" fmla="*/ 0 w 12"/>
                    <a:gd name="T15" fmla="*/ 12 h 12"/>
                    <a:gd name="T16" fmla="*/ 0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8" name="Freeform 1024"/>
                <p:cNvSpPr>
                  <a:spLocks/>
                </p:cNvSpPr>
                <p:nvPr/>
              </p:nvSpPr>
              <p:spPr bwMode="auto">
                <a:xfrm>
                  <a:off x="2022" y="1995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8 w 18"/>
                    <a:gd name="T5" fmla="*/ 12 h 12"/>
                    <a:gd name="T6" fmla="*/ 18 w 18"/>
                    <a:gd name="T7" fmla="*/ 6 h 12"/>
                    <a:gd name="T8" fmla="*/ 0 w 18"/>
                    <a:gd name="T9" fmla="*/ 0 h 12"/>
                    <a:gd name="T10" fmla="*/ 6 w 18"/>
                    <a:gd name="T11" fmla="*/ 0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59" name="Freeform 1025"/>
                <p:cNvSpPr>
                  <a:spLocks/>
                </p:cNvSpPr>
                <p:nvPr/>
              </p:nvSpPr>
              <p:spPr bwMode="auto">
                <a:xfrm>
                  <a:off x="2034" y="1959"/>
                  <a:ext cx="144" cy="192"/>
                </a:xfrm>
                <a:custGeom>
                  <a:avLst/>
                  <a:gdLst>
                    <a:gd name="T0" fmla="*/ 144 w 144"/>
                    <a:gd name="T1" fmla="*/ 60 h 192"/>
                    <a:gd name="T2" fmla="*/ 120 w 144"/>
                    <a:gd name="T3" fmla="*/ 48 h 192"/>
                    <a:gd name="T4" fmla="*/ 120 w 144"/>
                    <a:gd name="T5" fmla="*/ 36 h 192"/>
                    <a:gd name="T6" fmla="*/ 96 w 144"/>
                    <a:gd name="T7" fmla="*/ 36 h 192"/>
                    <a:gd name="T8" fmla="*/ 96 w 144"/>
                    <a:gd name="T9" fmla="*/ 12 h 192"/>
                    <a:gd name="T10" fmla="*/ 72 w 144"/>
                    <a:gd name="T11" fmla="*/ 6 h 192"/>
                    <a:gd name="T12" fmla="*/ 48 w 144"/>
                    <a:gd name="T13" fmla="*/ 0 h 192"/>
                    <a:gd name="T14" fmla="*/ 24 w 144"/>
                    <a:gd name="T15" fmla="*/ 12 h 192"/>
                    <a:gd name="T16" fmla="*/ 18 w 144"/>
                    <a:gd name="T17" fmla="*/ 42 h 192"/>
                    <a:gd name="T18" fmla="*/ 12 w 144"/>
                    <a:gd name="T19" fmla="*/ 42 h 192"/>
                    <a:gd name="T20" fmla="*/ 0 w 144"/>
                    <a:gd name="T21" fmla="*/ 60 h 192"/>
                    <a:gd name="T22" fmla="*/ 6 w 144"/>
                    <a:gd name="T23" fmla="*/ 78 h 192"/>
                    <a:gd name="T24" fmla="*/ 18 w 144"/>
                    <a:gd name="T25" fmla="*/ 90 h 192"/>
                    <a:gd name="T26" fmla="*/ 36 w 144"/>
                    <a:gd name="T27" fmla="*/ 96 h 192"/>
                    <a:gd name="T28" fmla="*/ 30 w 144"/>
                    <a:gd name="T29" fmla="*/ 102 h 192"/>
                    <a:gd name="T30" fmla="*/ 18 w 144"/>
                    <a:gd name="T31" fmla="*/ 114 h 192"/>
                    <a:gd name="T32" fmla="*/ 24 w 144"/>
                    <a:gd name="T33" fmla="*/ 126 h 192"/>
                    <a:gd name="T34" fmla="*/ 30 w 144"/>
                    <a:gd name="T35" fmla="*/ 138 h 192"/>
                    <a:gd name="T36" fmla="*/ 48 w 144"/>
                    <a:gd name="T37" fmla="*/ 150 h 192"/>
                    <a:gd name="T38" fmla="*/ 72 w 144"/>
                    <a:gd name="T39" fmla="*/ 150 h 192"/>
                    <a:gd name="T40" fmla="*/ 84 w 144"/>
                    <a:gd name="T41" fmla="*/ 150 h 192"/>
                    <a:gd name="T42" fmla="*/ 72 w 144"/>
                    <a:gd name="T43" fmla="*/ 162 h 192"/>
                    <a:gd name="T44" fmla="*/ 72 w 144"/>
                    <a:gd name="T45" fmla="*/ 180 h 192"/>
                    <a:gd name="T46" fmla="*/ 84 w 144"/>
                    <a:gd name="T47" fmla="*/ 186 h 192"/>
                    <a:gd name="T48" fmla="*/ 90 w 144"/>
                    <a:gd name="T49" fmla="*/ 192 h 192"/>
                    <a:gd name="T50" fmla="*/ 108 w 144"/>
                    <a:gd name="T51" fmla="*/ 192 h 192"/>
                    <a:gd name="T52" fmla="*/ 114 w 144"/>
                    <a:gd name="T53" fmla="*/ 186 h 192"/>
                    <a:gd name="T54" fmla="*/ 120 w 144"/>
                    <a:gd name="T55" fmla="*/ 174 h 192"/>
                    <a:gd name="T56" fmla="*/ 144 w 144"/>
                    <a:gd name="T57" fmla="*/ 156 h 192"/>
                    <a:gd name="T58" fmla="*/ 114 w 144"/>
                    <a:gd name="T59" fmla="*/ 126 h 192"/>
                    <a:gd name="T60" fmla="*/ 102 w 144"/>
                    <a:gd name="T61" fmla="*/ 120 h 192"/>
                    <a:gd name="T62" fmla="*/ 108 w 144"/>
                    <a:gd name="T63" fmla="*/ 108 h 192"/>
                    <a:gd name="T64" fmla="*/ 102 w 144"/>
                    <a:gd name="T65" fmla="*/ 90 h 192"/>
                    <a:gd name="T66" fmla="*/ 120 w 144"/>
                    <a:gd name="T67" fmla="*/ 96 h 192"/>
                    <a:gd name="T68" fmla="*/ 138 w 144"/>
                    <a:gd name="T69" fmla="*/ 8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" h="192">
                      <a:moveTo>
                        <a:pt x="138" y="84"/>
                      </a:moveTo>
                      <a:lnTo>
                        <a:pt x="144" y="60"/>
                      </a:lnTo>
                      <a:lnTo>
                        <a:pt x="138" y="54"/>
                      </a:lnTo>
                      <a:lnTo>
                        <a:pt x="120" y="48"/>
                      </a:lnTo>
                      <a:lnTo>
                        <a:pt x="120" y="48"/>
                      </a:lnTo>
                      <a:lnTo>
                        <a:pt x="120" y="36"/>
                      </a:lnTo>
                      <a:lnTo>
                        <a:pt x="108" y="30"/>
                      </a:lnTo>
                      <a:lnTo>
                        <a:pt x="96" y="36"/>
                      </a:lnTo>
                      <a:lnTo>
                        <a:pt x="96" y="36"/>
                      </a:lnTo>
                      <a:lnTo>
                        <a:pt x="96" y="12"/>
                      </a:lnTo>
                      <a:lnTo>
                        <a:pt x="90" y="6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24" y="12"/>
                      </a:lnTo>
                      <a:lnTo>
                        <a:pt x="18" y="18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2" y="42"/>
                      </a:lnTo>
                      <a:lnTo>
                        <a:pt x="6" y="54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6" y="78"/>
                      </a:lnTo>
                      <a:lnTo>
                        <a:pt x="12" y="84"/>
                      </a:lnTo>
                      <a:lnTo>
                        <a:pt x="18" y="90"/>
                      </a:lnTo>
                      <a:lnTo>
                        <a:pt x="24" y="96"/>
                      </a:lnTo>
                      <a:lnTo>
                        <a:pt x="36" y="96"/>
                      </a:lnTo>
                      <a:lnTo>
                        <a:pt x="36" y="96"/>
                      </a:lnTo>
                      <a:lnTo>
                        <a:pt x="30" y="102"/>
                      </a:lnTo>
                      <a:lnTo>
                        <a:pt x="24" y="108"/>
                      </a:lnTo>
                      <a:lnTo>
                        <a:pt x="18" y="114"/>
                      </a:lnTo>
                      <a:lnTo>
                        <a:pt x="18" y="120"/>
                      </a:lnTo>
                      <a:lnTo>
                        <a:pt x="24" y="126"/>
                      </a:lnTo>
                      <a:lnTo>
                        <a:pt x="24" y="132"/>
                      </a:lnTo>
                      <a:lnTo>
                        <a:pt x="30" y="138"/>
                      </a:lnTo>
                      <a:lnTo>
                        <a:pt x="42" y="144"/>
                      </a:lnTo>
                      <a:lnTo>
                        <a:pt x="48" y="150"/>
                      </a:lnTo>
                      <a:lnTo>
                        <a:pt x="60" y="150"/>
                      </a:lnTo>
                      <a:lnTo>
                        <a:pt x="72" y="150"/>
                      </a:lnTo>
                      <a:lnTo>
                        <a:pt x="84" y="150"/>
                      </a:lnTo>
                      <a:lnTo>
                        <a:pt x="84" y="150"/>
                      </a:lnTo>
                      <a:lnTo>
                        <a:pt x="78" y="156"/>
                      </a:lnTo>
                      <a:lnTo>
                        <a:pt x="72" y="162"/>
                      </a:lnTo>
                      <a:lnTo>
                        <a:pt x="72" y="168"/>
                      </a:lnTo>
                      <a:lnTo>
                        <a:pt x="72" y="180"/>
                      </a:lnTo>
                      <a:lnTo>
                        <a:pt x="78" y="180"/>
                      </a:lnTo>
                      <a:lnTo>
                        <a:pt x="84" y="186"/>
                      </a:lnTo>
                      <a:lnTo>
                        <a:pt x="84" y="192"/>
                      </a:lnTo>
                      <a:lnTo>
                        <a:pt x="90" y="192"/>
                      </a:lnTo>
                      <a:lnTo>
                        <a:pt x="96" y="192"/>
                      </a:lnTo>
                      <a:lnTo>
                        <a:pt x="108" y="192"/>
                      </a:lnTo>
                      <a:lnTo>
                        <a:pt x="108" y="192"/>
                      </a:lnTo>
                      <a:lnTo>
                        <a:pt x="114" y="186"/>
                      </a:lnTo>
                      <a:lnTo>
                        <a:pt x="114" y="186"/>
                      </a:lnTo>
                      <a:lnTo>
                        <a:pt x="120" y="174"/>
                      </a:lnTo>
                      <a:lnTo>
                        <a:pt x="132" y="168"/>
                      </a:lnTo>
                      <a:lnTo>
                        <a:pt x="144" y="156"/>
                      </a:lnTo>
                      <a:lnTo>
                        <a:pt x="138" y="144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02" y="120"/>
                      </a:lnTo>
                      <a:lnTo>
                        <a:pt x="102" y="108"/>
                      </a:lnTo>
                      <a:lnTo>
                        <a:pt x="108" y="108"/>
                      </a:lnTo>
                      <a:lnTo>
                        <a:pt x="108" y="96"/>
                      </a:lnTo>
                      <a:lnTo>
                        <a:pt x="102" y="90"/>
                      </a:lnTo>
                      <a:lnTo>
                        <a:pt x="102" y="90"/>
                      </a:lnTo>
                      <a:lnTo>
                        <a:pt x="120" y="96"/>
                      </a:lnTo>
                      <a:lnTo>
                        <a:pt x="132" y="96"/>
                      </a:lnTo>
                      <a:lnTo>
                        <a:pt x="138" y="84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0" name="Freeform 1026"/>
                <p:cNvSpPr>
                  <a:spLocks/>
                </p:cNvSpPr>
                <p:nvPr/>
              </p:nvSpPr>
              <p:spPr bwMode="auto">
                <a:xfrm>
                  <a:off x="2172" y="2019"/>
                  <a:ext cx="12" cy="24"/>
                </a:xfrm>
                <a:custGeom>
                  <a:avLst/>
                  <a:gdLst>
                    <a:gd name="T0" fmla="*/ 0 w 12"/>
                    <a:gd name="T1" fmla="*/ 6 h 24"/>
                    <a:gd name="T2" fmla="*/ 0 w 12"/>
                    <a:gd name="T3" fmla="*/ 0 h 24"/>
                    <a:gd name="T4" fmla="*/ 0 w 12"/>
                    <a:gd name="T5" fmla="*/ 24 h 24"/>
                    <a:gd name="T6" fmla="*/ 6 w 12"/>
                    <a:gd name="T7" fmla="*/ 24 h 24"/>
                    <a:gd name="T8" fmla="*/ 12 w 12"/>
                    <a:gd name="T9" fmla="*/ 0 h 24"/>
                    <a:gd name="T10" fmla="*/ 6 w 12"/>
                    <a:gd name="T11" fmla="*/ 0 h 24"/>
                    <a:gd name="T12" fmla="*/ 12 w 12"/>
                    <a:gd name="T13" fmla="*/ 0 h 24"/>
                    <a:gd name="T14" fmla="*/ 12 w 12"/>
                    <a:gd name="T15" fmla="*/ 0 h 24"/>
                    <a:gd name="T16" fmla="*/ 6 w 12"/>
                    <a:gd name="T17" fmla="*/ 0 h 24"/>
                    <a:gd name="T18" fmla="*/ 0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1" name="Freeform 1027"/>
                <p:cNvSpPr>
                  <a:spLocks/>
                </p:cNvSpPr>
                <p:nvPr/>
              </p:nvSpPr>
              <p:spPr bwMode="auto">
                <a:xfrm>
                  <a:off x="2166" y="2007"/>
                  <a:ext cx="12" cy="18"/>
                </a:xfrm>
                <a:custGeom>
                  <a:avLst/>
                  <a:gdLst>
                    <a:gd name="T0" fmla="*/ 0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0 h 18"/>
                    <a:gd name="T10" fmla="*/ 6 w 12"/>
                    <a:gd name="T11" fmla="*/ 0 h 18"/>
                    <a:gd name="T12" fmla="*/ 6 w 12"/>
                    <a:gd name="T13" fmla="*/ 0 h 18"/>
                    <a:gd name="T14" fmla="*/ 6 w 12"/>
                    <a:gd name="T15" fmla="*/ 0 h 18"/>
                    <a:gd name="T16" fmla="*/ 6 w 12"/>
                    <a:gd name="T17" fmla="*/ 0 h 18"/>
                    <a:gd name="T18" fmla="*/ 0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2" name="Freeform 1028"/>
                <p:cNvSpPr>
                  <a:spLocks/>
                </p:cNvSpPr>
                <p:nvPr/>
              </p:nvSpPr>
              <p:spPr bwMode="auto">
                <a:xfrm>
                  <a:off x="2148" y="2001"/>
                  <a:ext cx="24" cy="12"/>
                </a:xfrm>
                <a:custGeom>
                  <a:avLst/>
                  <a:gdLst>
                    <a:gd name="T0" fmla="*/ 0 w 24"/>
                    <a:gd name="T1" fmla="*/ 6 h 12"/>
                    <a:gd name="T2" fmla="*/ 6 w 24"/>
                    <a:gd name="T3" fmla="*/ 12 h 12"/>
                    <a:gd name="T4" fmla="*/ 18 w 24"/>
                    <a:gd name="T5" fmla="*/ 12 h 12"/>
                    <a:gd name="T6" fmla="*/ 24 w 24"/>
                    <a:gd name="T7" fmla="*/ 6 h 12"/>
                    <a:gd name="T8" fmla="*/ 6 w 24"/>
                    <a:gd name="T9" fmla="*/ 0 h 12"/>
                    <a:gd name="T10" fmla="*/ 6 w 24"/>
                    <a:gd name="T11" fmla="*/ 6 h 12"/>
                    <a:gd name="T12" fmla="*/ 0 w 24"/>
                    <a:gd name="T13" fmla="*/ 6 h 12"/>
                    <a:gd name="T14" fmla="*/ 0 w 24"/>
                    <a:gd name="T15" fmla="*/ 12 h 12"/>
                    <a:gd name="T16" fmla="*/ 6 w 24"/>
                    <a:gd name="T17" fmla="*/ 12 h 12"/>
                    <a:gd name="T18" fmla="*/ 0 w 24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6"/>
                      </a:moveTo>
                      <a:lnTo>
                        <a:pt x="6" y="12"/>
                      </a:lnTo>
                      <a:lnTo>
                        <a:pt x="18" y="12"/>
                      </a:lnTo>
                      <a:lnTo>
                        <a:pt x="24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3" name="Freeform 1029"/>
                <p:cNvSpPr>
                  <a:spLocks/>
                </p:cNvSpPr>
                <p:nvPr/>
              </p:nvSpPr>
              <p:spPr bwMode="auto">
                <a:xfrm>
                  <a:off x="2148" y="200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4" name="Freeform 1030"/>
                <p:cNvSpPr>
                  <a:spLocks/>
                </p:cNvSpPr>
                <p:nvPr/>
              </p:nvSpPr>
              <p:spPr bwMode="auto">
                <a:xfrm>
                  <a:off x="2148" y="1989"/>
                  <a:ext cx="6" cy="18"/>
                </a:xfrm>
                <a:custGeom>
                  <a:avLst/>
                  <a:gdLst>
                    <a:gd name="T0" fmla="*/ 6 w 6"/>
                    <a:gd name="T1" fmla="*/ 6 h 18"/>
                    <a:gd name="T2" fmla="*/ 0 w 6"/>
                    <a:gd name="T3" fmla="*/ 6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6 h 18"/>
                    <a:gd name="T10" fmla="*/ 6 w 6"/>
                    <a:gd name="T11" fmla="*/ 0 h 18"/>
                    <a:gd name="T12" fmla="*/ 6 w 6"/>
                    <a:gd name="T13" fmla="*/ 6 h 18"/>
                    <a:gd name="T14" fmla="*/ 6 w 6"/>
                    <a:gd name="T15" fmla="*/ 0 h 18"/>
                    <a:gd name="T16" fmla="*/ 6 w 6"/>
                    <a:gd name="T17" fmla="*/ 0 h 18"/>
                    <a:gd name="T18" fmla="*/ 6 w 6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5" name="Freeform 1031"/>
                <p:cNvSpPr>
                  <a:spLocks/>
                </p:cNvSpPr>
                <p:nvPr/>
              </p:nvSpPr>
              <p:spPr bwMode="auto">
                <a:xfrm>
                  <a:off x="2142" y="1983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6" name="Freeform 1032"/>
                <p:cNvSpPr>
                  <a:spLocks/>
                </p:cNvSpPr>
                <p:nvPr/>
              </p:nvSpPr>
              <p:spPr bwMode="auto">
                <a:xfrm>
                  <a:off x="2124" y="1983"/>
                  <a:ext cx="18" cy="18"/>
                </a:xfrm>
                <a:custGeom>
                  <a:avLst/>
                  <a:gdLst>
                    <a:gd name="T0" fmla="*/ 0 w 18"/>
                    <a:gd name="T1" fmla="*/ 12 h 18"/>
                    <a:gd name="T2" fmla="*/ 6 w 18"/>
                    <a:gd name="T3" fmla="*/ 12 h 18"/>
                    <a:gd name="T4" fmla="*/ 18 w 18"/>
                    <a:gd name="T5" fmla="*/ 6 h 18"/>
                    <a:gd name="T6" fmla="*/ 18 w 18"/>
                    <a:gd name="T7" fmla="*/ 0 h 18"/>
                    <a:gd name="T8" fmla="*/ 0 w 18"/>
                    <a:gd name="T9" fmla="*/ 6 h 18"/>
                    <a:gd name="T10" fmla="*/ 6 w 18"/>
                    <a:gd name="T11" fmla="*/ 12 h 18"/>
                    <a:gd name="T12" fmla="*/ 0 w 18"/>
                    <a:gd name="T13" fmla="*/ 12 h 18"/>
                    <a:gd name="T14" fmla="*/ 0 w 18"/>
                    <a:gd name="T15" fmla="*/ 18 h 18"/>
                    <a:gd name="T16" fmla="*/ 6 w 18"/>
                    <a:gd name="T17" fmla="*/ 12 h 18"/>
                    <a:gd name="T18" fmla="*/ 0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7" name="Freeform 1033"/>
                <p:cNvSpPr>
                  <a:spLocks/>
                </p:cNvSpPr>
                <p:nvPr/>
              </p:nvSpPr>
              <p:spPr bwMode="auto">
                <a:xfrm>
                  <a:off x="2124" y="199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8" name="Freeform 1034"/>
                <p:cNvSpPr>
                  <a:spLocks/>
                </p:cNvSpPr>
                <p:nvPr/>
              </p:nvSpPr>
              <p:spPr bwMode="auto">
                <a:xfrm>
                  <a:off x="2124" y="1965"/>
                  <a:ext cx="12" cy="30"/>
                </a:xfrm>
                <a:custGeom>
                  <a:avLst/>
                  <a:gdLst>
                    <a:gd name="T0" fmla="*/ 6 w 12"/>
                    <a:gd name="T1" fmla="*/ 6 h 30"/>
                    <a:gd name="T2" fmla="*/ 6 w 12"/>
                    <a:gd name="T3" fmla="*/ 6 h 30"/>
                    <a:gd name="T4" fmla="*/ 0 w 12"/>
                    <a:gd name="T5" fmla="*/ 30 h 30"/>
                    <a:gd name="T6" fmla="*/ 6 w 12"/>
                    <a:gd name="T7" fmla="*/ 30 h 30"/>
                    <a:gd name="T8" fmla="*/ 12 w 12"/>
                    <a:gd name="T9" fmla="*/ 6 h 30"/>
                    <a:gd name="T10" fmla="*/ 12 w 12"/>
                    <a:gd name="T11" fmla="*/ 0 h 30"/>
                    <a:gd name="T12" fmla="*/ 12 w 12"/>
                    <a:gd name="T13" fmla="*/ 6 h 30"/>
                    <a:gd name="T14" fmla="*/ 12 w 12"/>
                    <a:gd name="T15" fmla="*/ 6 h 30"/>
                    <a:gd name="T16" fmla="*/ 12 w 12"/>
                    <a:gd name="T17" fmla="*/ 0 h 30"/>
                    <a:gd name="T18" fmla="*/ 6 w 12"/>
                    <a:gd name="T19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3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30"/>
                      </a:lnTo>
                      <a:lnTo>
                        <a:pt x="6" y="30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69" name="Freeform 1035"/>
                <p:cNvSpPr>
                  <a:spLocks/>
                </p:cNvSpPr>
                <p:nvPr/>
              </p:nvSpPr>
              <p:spPr bwMode="auto">
                <a:xfrm>
                  <a:off x="2118" y="1959"/>
                  <a:ext cx="18" cy="12"/>
                </a:xfrm>
                <a:custGeom>
                  <a:avLst/>
                  <a:gdLst>
                    <a:gd name="T0" fmla="*/ 6 w 18"/>
                    <a:gd name="T1" fmla="*/ 6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6 w 18"/>
                    <a:gd name="T13" fmla="*/ 0 h 12"/>
                    <a:gd name="T14" fmla="*/ 6 w 18"/>
                    <a:gd name="T15" fmla="*/ 0 h 12"/>
                    <a:gd name="T16" fmla="*/ 6 w 18"/>
                    <a:gd name="T17" fmla="*/ 0 h 12"/>
                    <a:gd name="T18" fmla="*/ 6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0" name="Freeform 1036"/>
                <p:cNvSpPr>
                  <a:spLocks/>
                </p:cNvSpPr>
                <p:nvPr/>
              </p:nvSpPr>
              <p:spPr bwMode="auto">
                <a:xfrm>
                  <a:off x="2106" y="1959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0 w 1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1" name="Freeform 1037"/>
                <p:cNvSpPr>
                  <a:spLocks/>
                </p:cNvSpPr>
                <p:nvPr/>
              </p:nvSpPr>
              <p:spPr bwMode="auto">
                <a:xfrm>
                  <a:off x="2106" y="1959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6 h 6"/>
                    <a:gd name="T4" fmla="*/ 6 h 6"/>
                    <a:gd name="T5" fmla="*/ 0 h 6"/>
                    <a:gd name="T6" fmla="*/ 6 h 6"/>
                    <a:gd name="T7" fmla="*/ 6 h 6"/>
                    <a:gd name="T8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2" name="Freeform 1038"/>
                <p:cNvSpPr>
                  <a:spLocks/>
                </p:cNvSpPr>
                <p:nvPr/>
              </p:nvSpPr>
              <p:spPr bwMode="auto">
                <a:xfrm>
                  <a:off x="2082" y="1953"/>
                  <a:ext cx="24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0 w 24"/>
                    <a:gd name="T3" fmla="*/ 12 h 12"/>
                    <a:gd name="T4" fmla="*/ 24 w 24"/>
                    <a:gd name="T5" fmla="*/ 12 h 12"/>
                    <a:gd name="T6" fmla="*/ 24 w 24"/>
                    <a:gd name="T7" fmla="*/ 6 h 12"/>
                    <a:gd name="T8" fmla="*/ 0 w 24"/>
                    <a:gd name="T9" fmla="*/ 0 h 12"/>
                    <a:gd name="T10" fmla="*/ 0 w 24"/>
                    <a:gd name="T11" fmla="*/ 0 h 12"/>
                    <a:gd name="T12" fmla="*/ 0 w 24"/>
                    <a:gd name="T13" fmla="*/ 0 h 12"/>
                    <a:gd name="T14" fmla="*/ 0 w 24"/>
                    <a:gd name="T15" fmla="*/ 0 h 12"/>
                    <a:gd name="T16" fmla="*/ 0 w 24"/>
                    <a:gd name="T17" fmla="*/ 0 h 12"/>
                    <a:gd name="T18" fmla="*/ 0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3" name="Freeform 1039"/>
                <p:cNvSpPr>
                  <a:spLocks/>
                </p:cNvSpPr>
                <p:nvPr/>
              </p:nvSpPr>
              <p:spPr bwMode="auto">
                <a:xfrm>
                  <a:off x="2064" y="1953"/>
                  <a:ext cx="18" cy="12"/>
                </a:xfrm>
                <a:custGeom>
                  <a:avLst/>
                  <a:gdLst>
                    <a:gd name="T0" fmla="*/ 6 w 18"/>
                    <a:gd name="T1" fmla="*/ 6 h 12"/>
                    <a:gd name="T2" fmla="*/ 6 w 18"/>
                    <a:gd name="T3" fmla="*/ 12 h 12"/>
                    <a:gd name="T4" fmla="*/ 18 w 18"/>
                    <a:gd name="T5" fmla="*/ 12 h 12"/>
                    <a:gd name="T6" fmla="*/ 18 w 18"/>
                    <a:gd name="T7" fmla="*/ 0 h 12"/>
                    <a:gd name="T8" fmla="*/ 6 w 18"/>
                    <a:gd name="T9" fmla="*/ 0 h 12"/>
                    <a:gd name="T10" fmla="*/ 0 w 18"/>
                    <a:gd name="T11" fmla="*/ 6 h 12"/>
                    <a:gd name="T12" fmla="*/ 6 w 18"/>
                    <a:gd name="T13" fmla="*/ 0 h 12"/>
                    <a:gd name="T14" fmla="*/ 0 w 18"/>
                    <a:gd name="T15" fmla="*/ 0 h 12"/>
                    <a:gd name="T16" fmla="*/ 0 w 18"/>
                    <a:gd name="T17" fmla="*/ 6 h 12"/>
                    <a:gd name="T18" fmla="*/ 6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18" y="12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4" name="Freeform 1040"/>
                <p:cNvSpPr>
                  <a:spLocks/>
                </p:cNvSpPr>
                <p:nvPr/>
              </p:nvSpPr>
              <p:spPr bwMode="auto">
                <a:xfrm>
                  <a:off x="2052" y="1959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0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6 h 12"/>
                    <a:gd name="T14" fmla="*/ 0 w 18"/>
                    <a:gd name="T15" fmla="*/ 6 h 12"/>
                    <a:gd name="T16" fmla="*/ 0 w 18"/>
                    <a:gd name="T17" fmla="*/ 6 h 12"/>
                    <a:gd name="T18" fmla="*/ 6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5" name="Freeform 1041"/>
                <p:cNvSpPr>
                  <a:spLocks/>
                </p:cNvSpPr>
                <p:nvPr/>
              </p:nvSpPr>
              <p:spPr bwMode="auto">
                <a:xfrm>
                  <a:off x="2046" y="1965"/>
                  <a:ext cx="12" cy="18"/>
                </a:xfrm>
                <a:custGeom>
                  <a:avLst/>
                  <a:gdLst>
                    <a:gd name="T0" fmla="*/ 6 w 12"/>
                    <a:gd name="T1" fmla="*/ 12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8 h 18"/>
                    <a:gd name="T12" fmla="*/ 0 w 12"/>
                    <a:gd name="T13" fmla="*/ 12 h 18"/>
                    <a:gd name="T14" fmla="*/ 0 w 12"/>
                    <a:gd name="T15" fmla="*/ 12 h 18"/>
                    <a:gd name="T16" fmla="*/ 0 w 12"/>
                    <a:gd name="T17" fmla="*/ 18 h 18"/>
                    <a:gd name="T18" fmla="*/ 6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2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6" name="Freeform 1042"/>
                <p:cNvSpPr>
                  <a:spLocks/>
                </p:cNvSpPr>
                <p:nvPr/>
              </p:nvSpPr>
              <p:spPr bwMode="auto">
                <a:xfrm>
                  <a:off x="2046" y="1977"/>
                  <a:ext cx="12" cy="24"/>
                </a:xfrm>
                <a:custGeom>
                  <a:avLst/>
                  <a:gdLst>
                    <a:gd name="T0" fmla="*/ 6 w 12"/>
                    <a:gd name="T1" fmla="*/ 24 h 24"/>
                    <a:gd name="T2" fmla="*/ 12 w 12"/>
                    <a:gd name="T3" fmla="*/ 24 h 24"/>
                    <a:gd name="T4" fmla="*/ 6 w 12"/>
                    <a:gd name="T5" fmla="*/ 0 h 24"/>
                    <a:gd name="T6" fmla="*/ 0 w 12"/>
                    <a:gd name="T7" fmla="*/ 6 h 24"/>
                    <a:gd name="T8" fmla="*/ 6 w 12"/>
                    <a:gd name="T9" fmla="*/ 24 h 24"/>
                    <a:gd name="T10" fmla="*/ 6 w 12"/>
                    <a:gd name="T11" fmla="*/ 18 h 24"/>
                    <a:gd name="T12" fmla="*/ 6 w 12"/>
                    <a:gd name="T13" fmla="*/ 24 h 24"/>
                    <a:gd name="T14" fmla="*/ 12 w 12"/>
                    <a:gd name="T15" fmla="*/ 24 h 24"/>
                    <a:gd name="T16" fmla="*/ 12 w 12"/>
                    <a:gd name="T17" fmla="*/ 24 h 24"/>
                    <a:gd name="T18" fmla="*/ 6 w 12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24"/>
                      </a:moveTo>
                      <a:lnTo>
                        <a:pt x="12" y="24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24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7" name="Freeform 1043"/>
                <p:cNvSpPr>
                  <a:spLocks/>
                </p:cNvSpPr>
                <p:nvPr/>
              </p:nvSpPr>
              <p:spPr bwMode="auto">
                <a:xfrm>
                  <a:off x="2052" y="199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8" name="Freeform 1044"/>
                <p:cNvSpPr>
                  <a:spLocks/>
                </p:cNvSpPr>
                <p:nvPr/>
              </p:nvSpPr>
              <p:spPr bwMode="auto">
                <a:xfrm>
                  <a:off x="2040" y="1995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6 w 12"/>
                    <a:gd name="T9" fmla="*/ 6 h 12"/>
                    <a:gd name="T10" fmla="*/ 0 w 12"/>
                    <a:gd name="T11" fmla="*/ 6 h 12"/>
                    <a:gd name="T12" fmla="*/ 6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79" name="Freeform 1045"/>
                <p:cNvSpPr>
                  <a:spLocks/>
                </p:cNvSpPr>
                <p:nvPr/>
              </p:nvSpPr>
              <p:spPr bwMode="auto">
                <a:xfrm>
                  <a:off x="2034" y="2001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0" name="Freeform 1046"/>
                <p:cNvSpPr>
                  <a:spLocks/>
                </p:cNvSpPr>
                <p:nvPr/>
              </p:nvSpPr>
              <p:spPr bwMode="auto">
                <a:xfrm>
                  <a:off x="2034" y="2007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1" name="Freeform 1047"/>
                <p:cNvSpPr>
                  <a:spLocks/>
                </p:cNvSpPr>
                <p:nvPr/>
              </p:nvSpPr>
              <p:spPr bwMode="auto">
                <a:xfrm>
                  <a:off x="2034" y="201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2" name="Freeform 1048"/>
                <p:cNvSpPr>
                  <a:spLocks/>
                </p:cNvSpPr>
                <p:nvPr/>
              </p:nvSpPr>
              <p:spPr bwMode="auto">
                <a:xfrm>
                  <a:off x="2034" y="202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3" name="Freeform 1049"/>
                <p:cNvSpPr>
                  <a:spLocks/>
                </p:cNvSpPr>
                <p:nvPr/>
              </p:nvSpPr>
              <p:spPr bwMode="auto">
                <a:xfrm>
                  <a:off x="2034" y="203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4" name="Freeform 1050"/>
                <p:cNvSpPr>
                  <a:spLocks/>
                </p:cNvSpPr>
                <p:nvPr/>
              </p:nvSpPr>
              <p:spPr bwMode="auto">
                <a:xfrm>
                  <a:off x="2040" y="2037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12 h 12"/>
                    <a:gd name="T4" fmla="*/ 6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5" name="Freeform 1051"/>
                <p:cNvSpPr>
                  <a:spLocks/>
                </p:cNvSpPr>
                <p:nvPr/>
              </p:nvSpPr>
              <p:spPr bwMode="auto">
                <a:xfrm>
                  <a:off x="2052" y="2043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6" name="Freeform 1052"/>
                <p:cNvSpPr>
                  <a:spLocks/>
                </p:cNvSpPr>
                <p:nvPr/>
              </p:nvSpPr>
              <p:spPr bwMode="auto">
                <a:xfrm>
                  <a:off x="2058" y="2049"/>
                  <a:ext cx="24" cy="12"/>
                </a:xfrm>
                <a:custGeom>
                  <a:avLst/>
                  <a:gdLst>
                    <a:gd name="T0" fmla="*/ 18 w 24"/>
                    <a:gd name="T1" fmla="*/ 12 h 12"/>
                    <a:gd name="T2" fmla="*/ 12 w 24"/>
                    <a:gd name="T3" fmla="*/ 6 h 12"/>
                    <a:gd name="T4" fmla="*/ 0 w 24"/>
                    <a:gd name="T5" fmla="*/ 0 h 12"/>
                    <a:gd name="T6" fmla="*/ 0 w 24"/>
                    <a:gd name="T7" fmla="*/ 6 h 12"/>
                    <a:gd name="T8" fmla="*/ 12 w 24"/>
                    <a:gd name="T9" fmla="*/ 12 h 12"/>
                    <a:gd name="T10" fmla="*/ 12 w 24"/>
                    <a:gd name="T11" fmla="*/ 6 h 12"/>
                    <a:gd name="T12" fmla="*/ 18 w 24"/>
                    <a:gd name="T13" fmla="*/ 12 h 12"/>
                    <a:gd name="T14" fmla="*/ 24 w 24"/>
                    <a:gd name="T15" fmla="*/ 6 h 12"/>
                    <a:gd name="T16" fmla="*/ 12 w 24"/>
                    <a:gd name="T17" fmla="*/ 6 h 12"/>
                    <a:gd name="T18" fmla="*/ 18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8" y="12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8" y="12"/>
                      </a:lnTo>
                      <a:lnTo>
                        <a:pt x="24" y="6"/>
                      </a:lnTo>
                      <a:lnTo>
                        <a:pt x="12" y="6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7" name="Freeform 1053"/>
                <p:cNvSpPr>
                  <a:spLocks/>
                </p:cNvSpPr>
                <p:nvPr/>
              </p:nvSpPr>
              <p:spPr bwMode="auto">
                <a:xfrm>
                  <a:off x="2070" y="2055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0 w 12"/>
                    <a:gd name="T3" fmla="*/ 0 h 6"/>
                    <a:gd name="T4" fmla="*/ 0 w 12"/>
                    <a:gd name="T5" fmla="*/ 0 h 6"/>
                    <a:gd name="T6" fmla="*/ 0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6 w 12"/>
                    <a:gd name="T13" fmla="*/ 6 h 6"/>
                    <a:gd name="T14" fmla="*/ 12 w 12"/>
                    <a:gd name="T15" fmla="*/ 0 h 6"/>
                    <a:gd name="T16" fmla="*/ 0 w 12"/>
                    <a:gd name="T17" fmla="*/ 0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8" name="Freeform 1054"/>
                <p:cNvSpPr>
                  <a:spLocks/>
                </p:cNvSpPr>
                <p:nvPr/>
              </p:nvSpPr>
              <p:spPr bwMode="auto">
                <a:xfrm>
                  <a:off x="2058" y="2055"/>
                  <a:ext cx="18" cy="6"/>
                </a:xfrm>
                <a:custGeom>
                  <a:avLst/>
                  <a:gdLst>
                    <a:gd name="T0" fmla="*/ 6 w 18"/>
                    <a:gd name="T1" fmla="*/ 6 h 6"/>
                    <a:gd name="T2" fmla="*/ 6 w 18"/>
                    <a:gd name="T3" fmla="*/ 6 h 6"/>
                    <a:gd name="T4" fmla="*/ 18 w 18"/>
                    <a:gd name="T5" fmla="*/ 6 h 6"/>
                    <a:gd name="T6" fmla="*/ 12 w 18"/>
                    <a:gd name="T7" fmla="*/ 0 h 6"/>
                    <a:gd name="T8" fmla="*/ 6 w 18"/>
                    <a:gd name="T9" fmla="*/ 0 h 6"/>
                    <a:gd name="T10" fmla="*/ 0 w 18"/>
                    <a:gd name="T11" fmla="*/ 6 h 6"/>
                    <a:gd name="T12" fmla="*/ 6 w 18"/>
                    <a:gd name="T13" fmla="*/ 0 h 6"/>
                    <a:gd name="T14" fmla="*/ 0 w 18"/>
                    <a:gd name="T15" fmla="*/ 0 h 6"/>
                    <a:gd name="T16" fmla="*/ 0 w 18"/>
                    <a:gd name="T17" fmla="*/ 6 h 6"/>
                    <a:gd name="T18" fmla="*/ 6 w 18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89" name="Freeform 1055"/>
                <p:cNvSpPr>
                  <a:spLocks/>
                </p:cNvSpPr>
                <p:nvPr/>
              </p:nvSpPr>
              <p:spPr bwMode="auto">
                <a:xfrm>
                  <a:off x="2058" y="206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0" name="Freeform 1056"/>
                <p:cNvSpPr>
                  <a:spLocks/>
                </p:cNvSpPr>
                <p:nvPr/>
              </p:nvSpPr>
              <p:spPr bwMode="auto">
                <a:xfrm>
                  <a:off x="2052" y="206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1" name="Freeform 1057"/>
                <p:cNvSpPr>
                  <a:spLocks/>
                </p:cNvSpPr>
                <p:nvPr/>
              </p:nvSpPr>
              <p:spPr bwMode="auto">
                <a:xfrm>
                  <a:off x="2052" y="207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2" name="Freeform 1058"/>
                <p:cNvSpPr>
                  <a:spLocks/>
                </p:cNvSpPr>
                <p:nvPr/>
              </p:nvSpPr>
              <p:spPr bwMode="auto">
                <a:xfrm>
                  <a:off x="2052" y="207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3" name="Freeform 1059"/>
                <p:cNvSpPr>
                  <a:spLocks/>
                </p:cNvSpPr>
                <p:nvPr/>
              </p:nvSpPr>
              <p:spPr bwMode="auto">
                <a:xfrm>
                  <a:off x="2052" y="2085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4" name="Freeform 1060"/>
                <p:cNvSpPr>
                  <a:spLocks/>
                </p:cNvSpPr>
                <p:nvPr/>
              </p:nvSpPr>
              <p:spPr bwMode="auto">
                <a:xfrm>
                  <a:off x="2058" y="2091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5" name="Freeform 1061"/>
                <p:cNvSpPr>
                  <a:spLocks/>
                </p:cNvSpPr>
                <p:nvPr/>
              </p:nvSpPr>
              <p:spPr bwMode="auto">
                <a:xfrm>
                  <a:off x="2064" y="2097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6" name="Freeform 1062"/>
                <p:cNvSpPr>
                  <a:spLocks/>
                </p:cNvSpPr>
                <p:nvPr/>
              </p:nvSpPr>
              <p:spPr bwMode="auto">
                <a:xfrm>
                  <a:off x="2070" y="2097"/>
                  <a:ext cx="18" cy="12"/>
                </a:xfrm>
                <a:custGeom>
                  <a:avLst/>
                  <a:gdLst>
                    <a:gd name="T0" fmla="*/ 12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2 w 18"/>
                    <a:gd name="T13" fmla="*/ 12 h 12"/>
                    <a:gd name="T14" fmla="*/ 12 w 18"/>
                    <a:gd name="T15" fmla="*/ 12 h 12"/>
                    <a:gd name="T16" fmla="*/ 12 w 18"/>
                    <a:gd name="T17" fmla="*/ 12 h 12"/>
                    <a:gd name="T18" fmla="*/ 12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7" name="Freeform 1063"/>
                <p:cNvSpPr>
                  <a:spLocks/>
                </p:cNvSpPr>
                <p:nvPr/>
              </p:nvSpPr>
              <p:spPr bwMode="auto">
                <a:xfrm>
                  <a:off x="2082" y="2103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8" name="Freeform 1064"/>
                <p:cNvSpPr>
                  <a:spLocks/>
                </p:cNvSpPr>
                <p:nvPr/>
              </p:nvSpPr>
              <p:spPr bwMode="auto">
                <a:xfrm>
                  <a:off x="2094" y="2103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99" name="Freeform 1065"/>
                <p:cNvSpPr>
                  <a:spLocks/>
                </p:cNvSpPr>
                <p:nvPr/>
              </p:nvSpPr>
              <p:spPr bwMode="auto">
                <a:xfrm>
                  <a:off x="2106" y="2103"/>
                  <a:ext cx="18" cy="6"/>
                </a:xfrm>
                <a:custGeom>
                  <a:avLst/>
                  <a:gdLst>
                    <a:gd name="T0" fmla="*/ 12 w 18"/>
                    <a:gd name="T1" fmla="*/ 6 h 6"/>
                    <a:gd name="T2" fmla="*/ 6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6 w 18"/>
                    <a:gd name="T11" fmla="*/ 0 h 6"/>
                    <a:gd name="T12" fmla="*/ 12 w 18"/>
                    <a:gd name="T13" fmla="*/ 6 h 6"/>
                    <a:gd name="T14" fmla="*/ 18 w 18"/>
                    <a:gd name="T15" fmla="*/ 0 h 6"/>
                    <a:gd name="T16" fmla="*/ 6 w 18"/>
                    <a:gd name="T17" fmla="*/ 0 h 6"/>
                    <a:gd name="T18" fmla="*/ 12 w 18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0" name="Freeform 1066"/>
                <p:cNvSpPr>
                  <a:spLocks/>
                </p:cNvSpPr>
                <p:nvPr/>
              </p:nvSpPr>
              <p:spPr bwMode="auto">
                <a:xfrm>
                  <a:off x="2112" y="2103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6 w 12"/>
                    <a:gd name="T5" fmla="*/ 6 h 6"/>
                    <a:gd name="T6" fmla="*/ 6 w 12"/>
                    <a:gd name="T7" fmla="*/ 6 h 6"/>
                    <a:gd name="T8" fmla="*/ 6 w 12"/>
                    <a:gd name="T9" fmla="*/ 6 h 6"/>
                    <a:gd name="T10" fmla="*/ 0 w 12"/>
                    <a:gd name="T11" fmla="*/ 0 h 6"/>
                    <a:gd name="T12" fmla="*/ 6 w 12"/>
                    <a:gd name="T13" fmla="*/ 6 h 6"/>
                    <a:gd name="T14" fmla="*/ 12 w 12"/>
                    <a:gd name="T15" fmla="*/ 0 h 6"/>
                    <a:gd name="T16" fmla="*/ 0 w 12"/>
                    <a:gd name="T17" fmla="*/ 0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1" name="Freeform 1067"/>
                <p:cNvSpPr>
                  <a:spLocks/>
                </p:cNvSpPr>
                <p:nvPr/>
              </p:nvSpPr>
              <p:spPr bwMode="auto">
                <a:xfrm>
                  <a:off x="2106" y="2103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2" name="Freeform 1068"/>
                <p:cNvSpPr>
                  <a:spLocks/>
                </p:cNvSpPr>
                <p:nvPr/>
              </p:nvSpPr>
              <p:spPr bwMode="auto">
                <a:xfrm>
                  <a:off x="2106" y="2115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3" name="Freeform 1069"/>
                <p:cNvSpPr>
                  <a:spLocks/>
                </p:cNvSpPr>
                <p:nvPr/>
              </p:nvSpPr>
              <p:spPr bwMode="auto">
                <a:xfrm>
                  <a:off x="2106" y="2121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6 h 12"/>
                    <a:gd name="T14" fmla="*/ 0 w 6"/>
                    <a:gd name="T15" fmla="*/ 6 h 12"/>
                    <a:gd name="T16" fmla="*/ 0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4" name="Freeform 1070"/>
                <p:cNvSpPr>
                  <a:spLocks/>
                </p:cNvSpPr>
                <p:nvPr/>
              </p:nvSpPr>
              <p:spPr bwMode="auto">
                <a:xfrm>
                  <a:off x="2106" y="2127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5" name="Freeform 1071"/>
                <p:cNvSpPr>
                  <a:spLocks/>
                </p:cNvSpPr>
                <p:nvPr/>
              </p:nvSpPr>
              <p:spPr bwMode="auto">
                <a:xfrm>
                  <a:off x="2106" y="2133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6 h 12"/>
                    <a:gd name="T8" fmla="*/ 0 w 6"/>
                    <a:gd name="T9" fmla="*/ 12 h 12"/>
                    <a:gd name="T10" fmla="*/ 6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6" name="Freeform 1072"/>
                <p:cNvSpPr>
                  <a:spLocks/>
                </p:cNvSpPr>
                <p:nvPr/>
              </p:nvSpPr>
              <p:spPr bwMode="auto">
                <a:xfrm>
                  <a:off x="2112" y="213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0 w 6"/>
                    <a:gd name="T5" fmla="*/ 0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7" name="Freeform 1073"/>
                <p:cNvSpPr>
                  <a:spLocks/>
                </p:cNvSpPr>
                <p:nvPr/>
              </p:nvSpPr>
              <p:spPr bwMode="auto">
                <a:xfrm>
                  <a:off x="2112" y="214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8" name="Freeform 1074"/>
                <p:cNvSpPr>
                  <a:spLocks/>
                </p:cNvSpPr>
                <p:nvPr/>
              </p:nvSpPr>
              <p:spPr bwMode="auto">
                <a:xfrm>
                  <a:off x="2118" y="214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6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09" name="Freeform 1075"/>
                <p:cNvSpPr>
                  <a:spLocks/>
                </p:cNvSpPr>
                <p:nvPr/>
              </p:nvSpPr>
              <p:spPr bwMode="auto">
                <a:xfrm>
                  <a:off x="2124" y="2151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0" name="Freeform 1076"/>
                <p:cNvSpPr>
                  <a:spLocks/>
                </p:cNvSpPr>
                <p:nvPr/>
              </p:nvSpPr>
              <p:spPr bwMode="auto">
                <a:xfrm>
                  <a:off x="2130" y="2151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1" name="Freeform 1077"/>
                <p:cNvSpPr>
                  <a:spLocks/>
                </p:cNvSpPr>
                <p:nvPr/>
              </p:nvSpPr>
              <p:spPr bwMode="auto">
                <a:xfrm>
                  <a:off x="2136" y="2145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6 w 12"/>
                    <a:gd name="T9" fmla="*/ 6 h 12"/>
                    <a:gd name="T10" fmla="*/ 12 w 12"/>
                    <a:gd name="T11" fmla="*/ 6 h 12"/>
                    <a:gd name="T12" fmla="*/ 6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2" name="Freeform 1078"/>
                <p:cNvSpPr>
                  <a:spLocks/>
                </p:cNvSpPr>
                <p:nvPr/>
              </p:nvSpPr>
              <p:spPr bwMode="auto">
                <a:xfrm>
                  <a:off x="2142" y="213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3" name="Freeform 1079"/>
                <p:cNvSpPr>
                  <a:spLocks/>
                </p:cNvSpPr>
                <p:nvPr/>
              </p:nvSpPr>
              <p:spPr bwMode="auto">
                <a:xfrm>
                  <a:off x="2148" y="213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4" name="Freeform 1080"/>
                <p:cNvSpPr>
                  <a:spLocks/>
                </p:cNvSpPr>
                <p:nvPr/>
              </p:nvSpPr>
              <p:spPr bwMode="auto">
                <a:xfrm>
                  <a:off x="2148" y="2133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6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5" name="Freeform 1081"/>
                <p:cNvSpPr>
                  <a:spLocks/>
                </p:cNvSpPr>
                <p:nvPr/>
              </p:nvSpPr>
              <p:spPr bwMode="auto">
                <a:xfrm>
                  <a:off x="2148" y="2121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2 w 18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6" name="Freeform 1082"/>
                <p:cNvSpPr>
                  <a:spLocks/>
                </p:cNvSpPr>
                <p:nvPr/>
              </p:nvSpPr>
              <p:spPr bwMode="auto">
                <a:xfrm>
                  <a:off x="2160" y="2115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2 w 18"/>
                    <a:gd name="T3" fmla="*/ 0 h 12"/>
                    <a:gd name="T4" fmla="*/ 0 w 18"/>
                    <a:gd name="T5" fmla="*/ 6 h 12"/>
                    <a:gd name="T6" fmla="*/ 6 w 18"/>
                    <a:gd name="T7" fmla="*/ 12 h 12"/>
                    <a:gd name="T8" fmla="*/ 18 w 18"/>
                    <a:gd name="T9" fmla="*/ 6 h 12"/>
                    <a:gd name="T10" fmla="*/ 18 w 18"/>
                    <a:gd name="T11" fmla="*/ 0 h 12"/>
                    <a:gd name="T12" fmla="*/ 18 w 18"/>
                    <a:gd name="T13" fmla="*/ 6 h 12"/>
                    <a:gd name="T14" fmla="*/ 18 w 18"/>
                    <a:gd name="T15" fmla="*/ 0 h 12"/>
                    <a:gd name="T16" fmla="*/ 18 w 18"/>
                    <a:gd name="T17" fmla="*/ 0 h 12"/>
                    <a:gd name="T18" fmla="*/ 12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7" name="Freeform 1083"/>
                <p:cNvSpPr>
                  <a:spLocks/>
                </p:cNvSpPr>
                <p:nvPr/>
              </p:nvSpPr>
              <p:spPr bwMode="auto">
                <a:xfrm>
                  <a:off x="2172" y="2103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8" name="Freeform 1084"/>
                <p:cNvSpPr>
                  <a:spLocks/>
                </p:cNvSpPr>
                <p:nvPr/>
              </p:nvSpPr>
              <p:spPr bwMode="auto">
                <a:xfrm>
                  <a:off x="2142" y="2085"/>
                  <a:ext cx="36" cy="24"/>
                </a:xfrm>
                <a:custGeom>
                  <a:avLst/>
                  <a:gdLst>
                    <a:gd name="T0" fmla="*/ 0 w 36"/>
                    <a:gd name="T1" fmla="*/ 6 h 24"/>
                    <a:gd name="T2" fmla="*/ 0 w 36"/>
                    <a:gd name="T3" fmla="*/ 6 h 24"/>
                    <a:gd name="T4" fmla="*/ 30 w 36"/>
                    <a:gd name="T5" fmla="*/ 24 h 24"/>
                    <a:gd name="T6" fmla="*/ 36 w 36"/>
                    <a:gd name="T7" fmla="*/ 18 h 24"/>
                    <a:gd name="T8" fmla="*/ 6 w 36"/>
                    <a:gd name="T9" fmla="*/ 0 h 24"/>
                    <a:gd name="T10" fmla="*/ 6 w 36"/>
                    <a:gd name="T11" fmla="*/ 0 h 24"/>
                    <a:gd name="T12" fmla="*/ 0 w 36"/>
                    <a:gd name="T13" fmla="*/ 6 h 24"/>
                    <a:gd name="T14" fmla="*/ 0 w 36"/>
                    <a:gd name="T15" fmla="*/ 6 h 24"/>
                    <a:gd name="T16" fmla="*/ 0 w 36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2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0" y="24"/>
                      </a:lnTo>
                      <a:lnTo>
                        <a:pt x="3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19" name="Freeform 1085"/>
                <p:cNvSpPr>
                  <a:spLocks/>
                </p:cNvSpPr>
                <p:nvPr/>
              </p:nvSpPr>
              <p:spPr bwMode="auto">
                <a:xfrm>
                  <a:off x="2142" y="208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0" name="Freeform 1086"/>
                <p:cNvSpPr>
                  <a:spLocks/>
                </p:cNvSpPr>
                <p:nvPr/>
              </p:nvSpPr>
              <p:spPr bwMode="auto">
                <a:xfrm>
                  <a:off x="2130" y="2073"/>
                  <a:ext cx="18" cy="18"/>
                </a:xfrm>
                <a:custGeom>
                  <a:avLst/>
                  <a:gdLst>
                    <a:gd name="T0" fmla="*/ 0 w 18"/>
                    <a:gd name="T1" fmla="*/ 6 h 18"/>
                    <a:gd name="T2" fmla="*/ 0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0 h 18"/>
                    <a:gd name="T10" fmla="*/ 6 w 18"/>
                    <a:gd name="T11" fmla="*/ 6 h 18"/>
                    <a:gd name="T12" fmla="*/ 0 w 18"/>
                    <a:gd name="T13" fmla="*/ 6 h 18"/>
                    <a:gd name="T14" fmla="*/ 0 w 18"/>
                    <a:gd name="T15" fmla="*/ 6 h 18"/>
                    <a:gd name="T16" fmla="*/ 0 w 18"/>
                    <a:gd name="T1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1" name="Freeform 1087"/>
                <p:cNvSpPr>
                  <a:spLocks/>
                </p:cNvSpPr>
                <p:nvPr/>
              </p:nvSpPr>
              <p:spPr bwMode="auto">
                <a:xfrm>
                  <a:off x="2130" y="206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6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2" name="Freeform 1088"/>
                <p:cNvSpPr>
                  <a:spLocks/>
                </p:cNvSpPr>
                <p:nvPr/>
              </p:nvSpPr>
              <p:spPr bwMode="auto">
                <a:xfrm>
                  <a:off x="2130" y="2061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3" name="Freeform 1089"/>
                <p:cNvSpPr>
                  <a:spLocks/>
                </p:cNvSpPr>
                <p:nvPr/>
              </p:nvSpPr>
              <p:spPr bwMode="auto">
                <a:xfrm>
                  <a:off x="2136" y="2055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0 h 12"/>
                    <a:gd name="T12" fmla="*/ 6 w 6"/>
                    <a:gd name="T13" fmla="*/ 6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4" name="Freeform 1090"/>
                <p:cNvSpPr>
                  <a:spLocks/>
                </p:cNvSpPr>
                <p:nvPr/>
              </p:nvSpPr>
              <p:spPr bwMode="auto">
                <a:xfrm>
                  <a:off x="2130" y="2043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12 w 12"/>
                    <a:gd name="T9" fmla="*/ 6 h 18"/>
                    <a:gd name="T10" fmla="*/ 6 w 12"/>
                    <a:gd name="T11" fmla="*/ 12 h 18"/>
                    <a:gd name="T12" fmla="*/ 6 w 12"/>
                    <a:gd name="T13" fmla="*/ 0 h 18"/>
                    <a:gd name="T14" fmla="*/ 0 w 12"/>
                    <a:gd name="T15" fmla="*/ 0 h 18"/>
                    <a:gd name="T16" fmla="*/ 6 w 12"/>
                    <a:gd name="T17" fmla="*/ 6 h 18"/>
                    <a:gd name="T18" fmla="*/ 6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5" name="Freeform 1091"/>
                <p:cNvSpPr>
                  <a:spLocks/>
                </p:cNvSpPr>
                <p:nvPr/>
              </p:nvSpPr>
              <p:spPr bwMode="auto">
                <a:xfrm>
                  <a:off x="2130" y="2043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6 w 6"/>
                    <a:gd name="T3" fmla="*/ 6 h 12"/>
                    <a:gd name="T4" fmla="*/ 6 w 6"/>
                    <a:gd name="T5" fmla="*/ 6 h 12"/>
                    <a:gd name="T6" fmla="*/ 6 w 6"/>
                    <a:gd name="T7" fmla="*/ 6 h 12"/>
                    <a:gd name="T8" fmla="*/ 6 w 6"/>
                    <a:gd name="T9" fmla="*/ 6 h 12"/>
                    <a:gd name="T10" fmla="*/ 6 w 6"/>
                    <a:gd name="T11" fmla="*/ 12 h 12"/>
                    <a:gd name="T12" fmla="*/ 6 w 6"/>
                    <a:gd name="T13" fmla="*/ 0 h 12"/>
                    <a:gd name="T14" fmla="*/ 0 w 6"/>
                    <a:gd name="T15" fmla="*/ 0 h 12"/>
                    <a:gd name="T16" fmla="*/ 6 w 6"/>
                    <a:gd name="T17" fmla="*/ 6 h 12"/>
                    <a:gd name="T18" fmla="*/ 6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6" name="Freeform 1092"/>
                <p:cNvSpPr>
                  <a:spLocks/>
                </p:cNvSpPr>
                <p:nvPr/>
              </p:nvSpPr>
              <p:spPr bwMode="auto">
                <a:xfrm>
                  <a:off x="2136" y="2043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0 w 18"/>
                    <a:gd name="T5" fmla="*/ 0 h 12"/>
                    <a:gd name="T6" fmla="*/ 0 w 18"/>
                    <a:gd name="T7" fmla="*/ 12 h 12"/>
                    <a:gd name="T8" fmla="*/ 18 w 18"/>
                    <a:gd name="T9" fmla="*/ 12 h 12"/>
                    <a:gd name="T10" fmla="*/ 18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12 h 12"/>
                    <a:gd name="T16" fmla="*/ 18 w 18"/>
                    <a:gd name="T17" fmla="*/ 12 h 12"/>
                    <a:gd name="T18" fmla="*/ 18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7" name="Freeform 1093"/>
                <p:cNvSpPr>
                  <a:spLocks/>
                </p:cNvSpPr>
                <p:nvPr/>
              </p:nvSpPr>
              <p:spPr bwMode="auto">
                <a:xfrm>
                  <a:off x="2154" y="2049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8" name="Freeform 1094"/>
                <p:cNvSpPr>
                  <a:spLocks/>
                </p:cNvSpPr>
                <p:nvPr/>
              </p:nvSpPr>
              <p:spPr bwMode="auto">
                <a:xfrm>
                  <a:off x="2160" y="2037"/>
                  <a:ext cx="18" cy="18"/>
                </a:xfrm>
                <a:custGeom>
                  <a:avLst/>
                  <a:gdLst>
                    <a:gd name="T0" fmla="*/ 12 w 18"/>
                    <a:gd name="T1" fmla="*/ 6 h 18"/>
                    <a:gd name="T2" fmla="*/ 12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8 w 18"/>
                    <a:gd name="T13" fmla="*/ 6 h 18"/>
                    <a:gd name="T14" fmla="*/ 18 w 18"/>
                    <a:gd name="T15" fmla="*/ 6 h 18"/>
                    <a:gd name="T16" fmla="*/ 18 w 18"/>
                    <a:gd name="T17" fmla="*/ 6 h 18"/>
                    <a:gd name="T18" fmla="*/ 12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29" name="Freeform 1095"/>
                <p:cNvSpPr>
                  <a:spLocks/>
                </p:cNvSpPr>
                <p:nvPr/>
              </p:nvSpPr>
              <p:spPr bwMode="auto">
                <a:xfrm>
                  <a:off x="2094" y="1820"/>
                  <a:ext cx="162" cy="181"/>
                </a:xfrm>
                <a:custGeom>
                  <a:avLst/>
                  <a:gdLst>
                    <a:gd name="T0" fmla="*/ 132 w 162"/>
                    <a:gd name="T1" fmla="*/ 36 h 181"/>
                    <a:gd name="T2" fmla="*/ 108 w 162"/>
                    <a:gd name="T3" fmla="*/ 30 h 181"/>
                    <a:gd name="T4" fmla="*/ 102 w 162"/>
                    <a:gd name="T5" fmla="*/ 18 h 181"/>
                    <a:gd name="T6" fmla="*/ 78 w 162"/>
                    <a:gd name="T7" fmla="*/ 24 h 181"/>
                    <a:gd name="T8" fmla="*/ 78 w 162"/>
                    <a:gd name="T9" fmla="*/ 0 h 181"/>
                    <a:gd name="T10" fmla="*/ 48 w 162"/>
                    <a:gd name="T11" fmla="*/ 6 h 181"/>
                    <a:gd name="T12" fmla="*/ 24 w 162"/>
                    <a:gd name="T13" fmla="*/ 6 h 181"/>
                    <a:gd name="T14" fmla="*/ 0 w 162"/>
                    <a:gd name="T15" fmla="*/ 30 h 181"/>
                    <a:gd name="T16" fmla="*/ 12 w 162"/>
                    <a:gd name="T17" fmla="*/ 54 h 181"/>
                    <a:gd name="T18" fmla="*/ 0 w 162"/>
                    <a:gd name="T19" fmla="*/ 66 h 181"/>
                    <a:gd name="T20" fmla="*/ 0 w 162"/>
                    <a:gd name="T21" fmla="*/ 78 h 181"/>
                    <a:gd name="T22" fmla="*/ 6 w 162"/>
                    <a:gd name="T23" fmla="*/ 90 h 181"/>
                    <a:gd name="T24" fmla="*/ 18 w 162"/>
                    <a:gd name="T25" fmla="*/ 96 h 181"/>
                    <a:gd name="T26" fmla="*/ 36 w 162"/>
                    <a:gd name="T27" fmla="*/ 103 h 181"/>
                    <a:gd name="T28" fmla="*/ 48 w 162"/>
                    <a:gd name="T29" fmla="*/ 103 h 181"/>
                    <a:gd name="T30" fmla="*/ 36 w 162"/>
                    <a:gd name="T31" fmla="*/ 121 h 181"/>
                    <a:gd name="T32" fmla="*/ 36 w 162"/>
                    <a:gd name="T33" fmla="*/ 133 h 181"/>
                    <a:gd name="T34" fmla="*/ 48 w 162"/>
                    <a:gd name="T35" fmla="*/ 139 h 181"/>
                    <a:gd name="T36" fmla="*/ 66 w 162"/>
                    <a:gd name="T37" fmla="*/ 145 h 181"/>
                    <a:gd name="T38" fmla="*/ 90 w 162"/>
                    <a:gd name="T39" fmla="*/ 145 h 181"/>
                    <a:gd name="T40" fmla="*/ 102 w 162"/>
                    <a:gd name="T41" fmla="*/ 139 h 181"/>
                    <a:gd name="T42" fmla="*/ 102 w 162"/>
                    <a:gd name="T43" fmla="*/ 157 h 181"/>
                    <a:gd name="T44" fmla="*/ 102 w 162"/>
                    <a:gd name="T45" fmla="*/ 169 h 181"/>
                    <a:gd name="T46" fmla="*/ 120 w 162"/>
                    <a:gd name="T47" fmla="*/ 175 h 181"/>
                    <a:gd name="T48" fmla="*/ 132 w 162"/>
                    <a:gd name="T49" fmla="*/ 181 h 181"/>
                    <a:gd name="T50" fmla="*/ 144 w 162"/>
                    <a:gd name="T51" fmla="*/ 169 h 181"/>
                    <a:gd name="T52" fmla="*/ 144 w 162"/>
                    <a:gd name="T53" fmla="*/ 163 h 181"/>
                    <a:gd name="T54" fmla="*/ 144 w 162"/>
                    <a:gd name="T55" fmla="*/ 151 h 181"/>
                    <a:gd name="T56" fmla="*/ 156 w 162"/>
                    <a:gd name="T57" fmla="*/ 139 h 181"/>
                    <a:gd name="T58" fmla="*/ 162 w 162"/>
                    <a:gd name="T59" fmla="*/ 121 h 181"/>
                    <a:gd name="T60" fmla="*/ 144 w 162"/>
                    <a:gd name="T61" fmla="*/ 115 h 181"/>
                    <a:gd name="T62" fmla="*/ 126 w 162"/>
                    <a:gd name="T63" fmla="*/ 109 h 181"/>
                    <a:gd name="T64" fmla="*/ 114 w 162"/>
                    <a:gd name="T65" fmla="*/ 90 h 181"/>
                    <a:gd name="T66" fmla="*/ 102 w 162"/>
                    <a:gd name="T67" fmla="*/ 78 h 181"/>
                    <a:gd name="T68" fmla="*/ 132 w 162"/>
                    <a:gd name="T69" fmla="*/ 72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2" h="181">
                      <a:moveTo>
                        <a:pt x="138" y="60"/>
                      </a:moveTo>
                      <a:lnTo>
                        <a:pt x="132" y="36"/>
                      </a:lnTo>
                      <a:lnTo>
                        <a:pt x="120" y="30"/>
                      </a:lnTo>
                      <a:lnTo>
                        <a:pt x="108" y="30"/>
                      </a:lnTo>
                      <a:lnTo>
                        <a:pt x="108" y="30"/>
                      </a:lnTo>
                      <a:lnTo>
                        <a:pt x="102" y="18"/>
                      </a:lnTo>
                      <a:lnTo>
                        <a:pt x="96" y="12"/>
                      </a:lnTo>
                      <a:lnTo>
                        <a:pt x="78" y="24"/>
                      </a:lnTo>
                      <a:lnTo>
                        <a:pt x="78" y="24"/>
                      </a:lnTo>
                      <a:lnTo>
                        <a:pt x="78" y="0"/>
                      </a:lnTo>
                      <a:lnTo>
                        <a:pt x="66" y="0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24" y="6"/>
                      </a:lnTo>
                      <a:lnTo>
                        <a:pt x="6" y="18"/>
                      </a:lnTo>
                      <a:lnTo>
                        <a:pt x="0" y="30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6" y="60"/>
                      </a:lnTo>
                      <a:lnTo>
                        <a:pt x="0" y="66"/>
                      </a:lnTo>
                      <a:lnTo>
                        <a:pt x="0" y="72"/>
                      </a:lnTo>
                      <a:lnTo>
                        <a:pt x="0" y="78"/>
                      </a:lnTo>
                      <a:lnTo>
                        <a:pt x="6" y="84"/>
                      </a:lnTo>
                      <a:lnTo>
                        <a:pt x="6" y="90"/>
                      </a:lnTo>
                      <a:lnTo>
                        <a:pt x="12" y="96"/>
                      </a:lnTo>
                      <a:lnTo>
                        <a:pt x="18" y="96"/>
                      </a:lnTo>
                      <a:lnTo>
                        <a:pt x="30" y="103"/>
                      </a:lnTo>
                      <a:lnTo>
                        <a:pt x="36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36" y="109"/>
                      </a:lnTo>
                      <a:lnTo>
                        <a:pt x="36" y="121"/>
                      </a:lnTo>
                      <a:lnTo>
                        <a:pt x="36" y="127"/>
                      </a:lnTo>
                      <a:lnTo>
                        <a:pt x="36" y="133"/>
                      </a:lnTo>
                      <a:lnTo>
                        <a:pt x="42" y="139"/>
                      </a:lnTo>
                      <a:lnTo>
                        <a:pt x="48" y="139"/>
                      </a:lnTo>
                      <a:lnTo>
                        <a:pt x="60" y="145"/>
                      </a:lnTo>
                      <a:lnTo>
                        <a:pt x="66" y="145"/>
                      </a:lnTo>
                      <a:lnTo>
                        <a:pt x="78" y="145"/>
                      </a:lnTo>
                      <a:lnTo>
                        <a:pt x="90" y="145"/>
                      </a:lnTo>
                      <a:lnTo>
                        <a:pt x="102" y="139"/>
                      </a:lnTo>
                      <a:lnTo>
                        <a:pt x="102" y="139"/>
                      </a:lnTo>
                      <a:lnTo>
                        <a:pt x="102" y="151"/>
                      </a:lnTo>
                      <a:lnTo>
                        <a:pt x="102" y="157"/>
                      </a:lnTo>
                      <a:lnTo>
                        <a:pt x="102" y="163"/>
                      </a:lnTo>
                      <a:lnTo>
                        <a:pt x="102" y="169"/>
                      </a:lnTo>
                      <a:lnTo>
                        <a:pt x="114" y="175"/>
                      </a:lnTo>
                      <a:lnTo>
                        <a:pt x="120" y="175"/>
                      </a:lnTo>
                      <a:lnTo>
                        <a:pt x="120" y="181"/>
                      </a:lnTo>
                      <a:lnTo>
                        <a:pt x="132" y="181"/>
                      </a:lnTo>
                      <a:lnTo>
                        <a:pt x="138" y="175"/>
                      </a:lnTo>
                      <a:lnTo>
                        <a:pt x="144" y="169"/>
                      </a:lnTo>
                      <a:lnTo>
                        <a:pt x="144" y="163"/>
                      </a:lnTo>
                      <a:lnTo>
                        <a:pt x="144" y="163"/>
                      </a:lnTo>
                      <a:lnTo>
                        <a:pt x="144" y="157"/>
                      </a:lnTo>
                      <a:lnTo>
                        <a:pt x="144" y="151"/>
                      </a:lnTo>
                      <a:lnTo>
                        <a:pt x="150" y="145"/>
                      </a:lnTo>
                      <a:lnTo>
                        <a:pt x="156" y="139"/>
                      </a:lnTo>
                      <a:lnTo>
                        <a:pt x="162" y="127"/>
                      </a:lnTo>
                      <a:lnTo>
                        <a:pt x="162" y="121"/>
                      </a:lnTo>
                      <a:lnTo>
                        <a:pt x="156" y="121"/>
                      </a:lnTo>
                      <a:lnTo>
                        <a:pt x="144" y="115"/>
                      </a:lnTo>
                      <a:lnTo>
                        <a:pt x="126" y="109"/>
                      </a:lnTo>
                      <a:lnTo>
                        <a:pt x="126" y="109"/>
                      </a:lnTo>
                      <a:lnTo>
                        <a:pt x="108" y="96"/>
                      </a:lnTo>
                      <a:lnTo>
                        <a:pt x="114" y="90"/>
                      </a:lnTo>
                      <a:lnTo>
                        <a:pt x="102" y="78"/>
                      </a:lnTo>
                      <a:lnTo>
                        <a:pt x="102" y="78"/>
                      </a:lnTo>
                      <a:lnTo>
                        <a:pt x="120" y="78"/>
                      </a:lnTo>
                      <a:lnTo>
                        <a:pt x="132" y="72"/>
                      </a:lnTo>
                      <a:lnTo>
                        <a:pt x="138" y="60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0" name="Freeform 1096"/>
                <p:cNvSpPr>
                  <a:spLocks/>
                </p:cNvSpPr>
                <p:nvPr/>
              </p:nvSpPr>
              <p:spPr bwMode="auto">
                <a:xfrm>
                  <a:off x="2226" y="1856"/>
                  <a:ext cx="12" cy="24"/>
                </a:xfrm>
                <a:custGeom>
                  <a:avLst/>
                  <a:gdLst>
                    <a:gd name="T0" fmla="*/ 0 w 12"/>
                    <a:gd name="T1" fmla="*/ 6 h 24"/>
                    <a:gd name="T2" fmla="*/ 0 w 12"/>
                    <a:gd name="T3" fmla="*/ 0 h 24"/>
                    <a:gd name="T4" fmla="*/ 6 w 12"/>
                    <a:gd name="T5" fmla="*/ 24 h 24"/>
                    <a:gd name="T6" fmla="*/ 12 w 12"/>
                    <a:gd name="T7" fmla="*/ 18 h 24"/>
                    <a:gd name="T8" fmla="*/ 6 w 12"/>
                    <a:gd name="T9" fmla="*/ 0 h 24"/>
                    <a:gd name="T10" fmla="*/ 6 w 12"/>
                    <a:gd name="T11" fmla="*/ 0 h 24"/>
                    <a:gd name="T12" fmla="*/ 6 w 12"/>
                    <a:gd name="T13" fmla="*/ 0 h 24"/>
                    <a:gd name="T14" fmla="*/ 6 w 12"/>
                    <a:gd name="T15" fmla="*/ 0 h 24"/>
                    <a:gd name="T16" fmla="*/ 6 w 12"/>
                    <a:gd name="T17" fmla="*/ 0 h 24"/>
                    <a:gd name="T18" fmla="*/ 0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1" name="Freeform 1097"/>
                <p:cNvSpPr>
                  <a:spLocks/>
                </p:cNvSpPr>
                <p:nvPr/>
              </p:nvSpPr>
              <p:spPr bwMode="auto">
                <a:xfrm>
                  <a:off x="2214" y="1844"/>
                  <a:ext cx="18" cy="18"/>
                </a:xfrm>
                <a:custGeom>
                  <a:avLst/>
                  <a:gdLst>
                    <a:gd name="T0" fmla="*/ 6 w 18"/>
                    <a:gd name="T1" fmla="*/ 6 h 18"/>
                    <a:gd name="T2" fmla="*/ 0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0 h 18"/>
                    <a:gd name="T10" fmla="*/ 0 w 18"/>
                    <a:gd name="T11" fmla="*/ 0 h 18"/>
                    <a:gd name="T12" fmla="*/ 6 w 18"/>
                    <a:gd name="T13" fmla="*/ 0 h 18"/>
                    <a:gd name="T14" fmla="*/ 6 w 18"/>
                    <a:gd name="T15" fmla="*/ 0 h 18"/>
                    <a:gd name="T16" fmla="*/ 0 w 18"/>
                    <a:gd name="T17" fmla="*/ 0 h 18"/>
                    <a:gd name="T18" fmla="*/ 6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2" name="Freeform 1098"/>
                <p:cNvSpPr>
                  <a:spLocks/>
                </p:cNvSpPr>
                <p:nvPr/>
              </p:nvSpPr>
              <p:spPr bwMode="auto">
                <a:xfrm>
                  <a:off x="2196" y="1844"/>
                  <a:ext cx="24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6 w 24"/>
                    <a:gd name="T3" fmla="*/ 12 h 12"/>
                    <a:gd name="T4" fmla="*/ 24 w 24"/>
                    <a:gd name="T5" fmla="*/ 6 h 12"/>
                    <a:gd name="T6" fmla="*/ 18 w 24"/>
                    <a:gd name="T7" fmla="*/ 0 h 12"/>
                    <a:gd name="T8" fmla="*/ 6 w 24"/>
                    <a:gd name="T9" fmla="*/ 6 h 12"/>
                    <a:gd name="T10" fmla="*/ 6 w 24"/>
                    <a:gd name="T11" fmla="*/ 6 h 12"/>
                    <a:gd name="T12" fmla="*/ 0 w 24"/>
                    <a:gd name="T13" fmla="*/ 12 h 12"/>
                    <a:gd name="T14" fmla="*/ 0 w 24"/>
                    <a:gd name="T15" fmla="*/ 12 h 12"/>
                    <a:gd name="T16" fmla="*/ 6 w 24"/>
                    <a:gd name="T17" fmla="*/ 12 h 12"/>
                    <a:gd name="T18" fmla="*/ 0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3" name="Freeform 1099"/>
                <p:cNvSpPr>
                  <a:spLocks/>
                </p:cNvSpPr>
                <p:nvPr/>
              </p:nvSpPr>
              <p:spPr bwMode="auto">
                <a:xfrm>
                  <a:off x="2196" y="1850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4" name="Freeform 1100"/>
                <p:cNvSpPr>
                  <a:spLocks/>
                </p:cNvSpPr>
                <p:nvPr/>
              </p:nvSpPr>
              <p:spPr bwMode="auto">
                <a:xfrm>
                  <a:off x="2196" y="1838"/>
                  <a:ext cx="6" cy="18"/>
                </a:xfrm>
                <a:custGeom>
                  <a:avLst/>
                  <a:gdLst>
                    <a:gd name="T0" fmla="*/ 0 w 6"/>
                    <a:gd name="T1" fmla="*/ 6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2 h 18"/>
                    <a:gd name="T8" fmla="*/ 6 w 6"/>
                    <a:gd name="T9" fmla="*/ 0 h 18"/>
                    <a:gd name="T10" fmla="*/ 0 w 6"/>
                    <a:gd name="T11" fmla="*/ 0 h 18"/>
                    <a:gd name="T12" fmla="*/ 6 w 6"/>
                    <a:gd name="T13" fmla="*/ 0 h 18"/>
                    <a:gd name="T14" fmla="*/ 6 w 6"/>
                    <a:gd name="T15" fmla="*/ 0 h 18"/>
                    <a:gd name="T16" fmla="*/ 0 w 6"/>
                    <a:gd name="T17" fmla="*/ 0 h 18"/>
                    <a:gd name="T18" fmla="*/ 0 w 6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5" name="Freeform 1101"/>
                <p:cNvSpPr>
                  <a:spLocks/>
                </p:cNvSpPr>
                <p:nvPr/>
              </p:nvSpPr>
              <p:spPr bwMode="auto">
                <a:xfrm>
                  <a:off x="2184" y="1832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6" name="Freeform 1102"/>
                <p:cNvSpPr>
                  <a:spLocks/>
                </p:cNvSpPr>
                <p:nvPr/>
              </p:nvSpPr>
              <p:spPr bwMode="auto">
                <a:xfrm>
                  <a:off x="2172" y="1832"/>
                  <a:ext cx="18" cy="18"/>
                </a:xfrm>
                <a:custGeom>
                  <a:avLst/>
                  <a:gdLst>
                    <a:gd name="T0" fmla="*/ 0 w 18"/>
                    <a:gd name="T1" fmla="*/ 12 h 18"/>
                    <a:gd name="T2" fmla="*/ 6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0 w 18"/>
                    <a:gd name="T9" fmla="*/ 12 h 18"/>
                    <a:gd name="T10" fmla="*/ 6 w 18"/>
                    <a:gd name="T11" fmla="*/ 12 h 18"/>
                    <a:gd name="T12" fmla="*/ 0 w 18"/>
                    <a:gd name="T13" fmla="*/ 12 h 18"/>
                    <a:gd name="T14" fmla="*/ 0 w 18"/>
                    <a:gd name="T15" fmla="*/ 18 h 18"/>
                    <a:gd name="T16" fmla="*/ 6 w 18"/>
                    <a:gd name="T17" fmla="*/ 18 h 18"/>
                    <a:gd name="T18" fmla="*/ 0 w 18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0" y="12"/>
                      </a:moveTo>
                      <a:lnTo>
                        <a:pt x="6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7" name="Freeform 1103"/>
                <p:cNvSpPr>
                  <a:spLocks/>
                </p:cNvSpPr>
                <p:nvPr/>
              </p:nvSpPr>
              <p:spPr bwMode="auto">
                <a:xfrm>
                  <a:off x="2172" y="184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8" name="Freeform 1104"/>
                <p:cNvSpPr>
                  <a:spLocks/>
                </p:cNvSpPr>
                <p:nvPr/>
              </p:nvSpPr>
              <p:spPr bwMode="auto">
                <a:xfrm>
                  <a:off x="2166" y="1820"/>
                  <a:ext cx="12" cy="24"/>
                </a:xfrm>
                <a:custGeom>
                  <a:avLst/>
                  <a:gdLst>
                    <a:gd name="T0" fmla="*/ 6 w 12"/>
                    <a:gd name="T1" fmla="*/ 6 h 24"/>
                    <a:gd name="T2" fmla="*/ 0 w 12"/>
                    <a:gd name="T3" fmla="*/ 0 h 24"/>
                    <a:gd name="T4" fmla="*/ 6 w 12"/>
                    <a:gd name="T5" fmla="*/ 24 h 24"/>
                    <a:gd name="T6" fmla="*/ 12 w 12"/>
                    <a:gd name="T7" fmla="*/ 24 h 24"/>
                    <a:gd name="T8" fmla="*/ 6 w 12"/>
                    <a:gd name="T9" fmla="*/ 0 h 24"/>
                    <a:gd name="T10" fmla="*/ 6 w 12"/>
                    <a:gd name="T11" fmla="*/ 0 h 24"/>
                    <a:gd name="T12" fmla="*/ 6 w 12"/>
                    <a:gd name="T13" fmla="*/ 0 h 24"/>
                    <a:gd name="T14" fmla="*/ 6 w 12"/>
                    <a:gd name="T15" fmla="*/ 0 h 24"/>
                    <a:gd name="T16" fmla="*/ 6 w 12"/>
                    <a:gd name="T17" fmla="*/ 0 h 24"/>
                    <a:gd name="T18" fmla="*/ 6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39" name="Freeform 1105"/>
                <p:cNvSpPr>
                  <a:spLocks/>
                </p:cNvSpPr>
                <p:nvPr/>
              </p:nvSpPr>
              <p:spPr bwMode="auto">
                <a:xfrm>
                  <a:off x="2160" y="1814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0" name="Freeform 1106"/>
                <p:cNvSpPr>
                  <a:spLocks/>
                </p:cNvSpPr>
                <p:nvPr/>
              </p:nvSpPr>
              <p:spPr bwMode="auto">
                <a:xfrm>
                  <a:off x="2142" y="1814"/>
                  <a:ext cx="24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0 w 24"/>
                    <a:gd name="T3" fmla="*/ 12 h 12"/>
                    <a:gd name="T4" fmla="*/ 24 w 24"/>
                    <a:gd name="T5" fmla="*/ 6 h 12"/>
                    <a:gd name="T6" fmla="*/ 18 w 24"/>
                    <a:gd name="T7" fmla="*/ 0 h 12"/>
                    <a:gd name="T8" fmla="*/ 0 w 24"/>
                    <a:gd name="T9" fmla="*/ 6 h 12"/>
                    <a:gd name="T10" fmla="*/ 0 w 24"/>
                    <a:gd name="T11" fmla="*/ 6 h 12"/>
                    <a:gd name="T12" fmla="*/ 0 w 24"/>
                    <a:gd name="T13" fmla="*/ 12 h 12"/>
                    <a:gd name="T14" fmla="*/ 0 w 24"/>
                    <a:gd name="T15" fmla="*/ 12 h 12"/>
                    <a:gd name="T16" fmla="*/ 0 w 24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1" name="Freeform 1107"/>
                <p:cNvSpPr>
                  <a:spLocks/>
                </p:cNvSpPr>
                <p:nvPr/>
              </p:nvSpPr>
              <p:spPr bwMode="auto">
                <a:xfrm>
                  <a:off x="2142" y="1820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6 h 6"/>
                    <a:gd name="T4" fmla="*/ 6 h 6"/>
                    <a:gd name="T5" fmla="*/ 0 h 6"/>
                    <a:gd name="T6" fmla="*/ 6 h 6"/>
                    <a:gd name="T7" fmla="*/ 6 h 6"/>
                    <a:gd name="T8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2" name="Freeform 1108"/>
                <p:cNvSpPr>
                  <a:spLocks/>
                </p:cNvSpPr>
                <p:nvPr/>
              </p:nvSpPr>
              <p:spPr bwMode="auto">
                <a:xfrm>
                  <a:off x="2118" y="1820"/>
                  <a:ext cx="24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0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0 w 24"/>
                    <a:gd name="T9" fmla="*/ 6 h 12"/>
                    <a:gd name="T10" fmla="*/ 0 w 24"/>
                    <a:gd name="T11" fmla="*/ 6 h 12"/>
                    <a:gd name="T12" fmla="*/ 0 w 24"/>
                    <a:gd name="T13" fmla="*/ 6 h 12"/>
                    <a:gd name="T14" fmla="*/ 0 w 24"/>
                    <a:gd name="T15" fmla="*/ 6 h 12"/>
                    <a:gd name="T16" fmla="*/ 0 w 24"/>
                    <a:gd name="T17" fmla="*/ 6 h 12"/>
                    <a:gd name="T18" fmla="*/ 0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3" name="Freeform 1109"/>
                <p:cNvSpPr>
                  <a:spLocks/>
                </p:cNvSpPr>
                <p:nvPr/>
              </p:nvSpPr>
              <p:spPr bwMode="auto">
                <a:xfrm>
                  <a:off x="2094" y="1826"/>
                  <a:ext cx="24" cy="12"/>
                </a:xfrm>
                <a:custGeom>
                  <a:avLst/>
                  <a:gdLst>
                    <a:gd name="T0" fmla="*/ 12 w 24"/>
                    <a:gd name="T1" fmla="*/ 12 h 12"/>
                    <a:gd name="T2" fmla="*/ 6 w 24"/>
                    <a:gd name="T3" fmla="*/ 12 h 12"/>
                    <a:gd name="T4" fmla="*/ 24 w 24"/>
                    <a:gd name="T5" fmla="*/ 6 h 12"/>
                    <a:gd name="T6" fmla="*/ 24 w 24"/>
                    <a:gd name="T7" fmla="*/ 0 h 12"/>
                    <a:gd name="T8" fmla="*/ 6 w 24"/>
                    <a:gd name="T9" fmla="*/ 6 h 12"/>
                    <a:gd name="T10" fmla="*/ 0 w 24"/>
                    <a:gd name="T11" fmla="*/ 6 h 12"/>
                    <a:gd name="T12" fmla="*/ 6 w 24"/>
                    <a:gd name="T13" fmla="*/ 6 h 12"/>
                    <a:gd name="T14" fmla="*/ 6 w 24"/>
                    <a:gd name="T15" fmla="*/ 6 h 12"/>
                    <a:gd name="T16" fmla="*/ 0 w 24"/>
                    <a:gd name="T17" fmla="*/ 6 h 12"/>
                    <a:gd name="T18" fmla="*/ 12 w 24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12" y="12"/>
                      </a:moveTo>
                      <a:lnTo>
                        <a:pt x="6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4" name="Freeform 1110"/>
                <p:cNvSpPr>
                  <a:spLocks/>
                </p:cNvSpPr>
                <p:nvPr/>
              </p:nvSpPr>
              <p:spPr bwMode="auto">
                <a:xfrm>
                  <a:off x="2094" y="1832"/>
                  <a:ext cx="12" cy="24"/>
                </a:xfrm>
                <a:custGeom>
                  <a:avLst/>
                  <a:gdLst>
                    <a:gd name="T0" fmla="*/ 6 w 12"/>
                    <a:gd name="T1" fmla="*/ 18 h 24"/>
                    <a:gd name="T2" fmla="*/ 6 w 12"/>
                    <a:gd name="T3" fmla="*/ 24 h 24"/>
                    <a:gd name="T4" fmla="*/ 12 w 12"/>
                    <a:gd name="T5" fmla="*/ 6 h 24"/>
                    <a:gd name="T6" fmla="*/ 0 w 12"/>
                    <a:gd name="T7" fmla="*/ 0 h 24"/>
                    <a:gd name="T8" fmla="*/ 0 w 12"/>
                    <a:gd name="T9" fmla="*/ 18 h 24"/>
                    <a:gd name="T10" fmla="*/ 0 w 12"/>
                    <a:gd name="T11" fmla="*/ 24 h 24"/>
                    <a:gd name="T12" fmla="*/ 0 w 12"/>
                    <a:gd name="T13" fmla="*/ 18 h 24"/>
                    <a:gd name="T14" fmla="*/ 0 w 12"/>
                    <a:gd name="T15" fmla="*/ 18 h 24"/>
                    <a:gd name="T16" fmla="*/ 0 w 12"/>
                    <a:gd name="T17" fmla="*/ 24 h 24"/>
                    <a:gd name="T18" fmla="*/ 6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18"/>
                      </a:moveTo>
                      <a:lnTo>
                        <a:pt x="6" y="24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5" name="Freeform 1111"/>
                <p:cNvSpPr>
                  <a:spLocks/>
                </p:cNvSpPr>
                <p:nvPr/>
              </p:nvSpPr>
              <p:spPr bwMode="auto">
                <a:xfrm>
                  <a:off x="2094" y="1850"/>
                  <a:ext cx="12" cy="24"/>
                </a:xfrm>
                <a:custGeom>
                  <a:avLst/>
                  <a:gdLst>
                    <a:gd name="T0" fmla="*/ 12 w 12"/>
                    <a:gd name="T1" fmla="*/ 24 h 24"/>
                    <a:gd name="T2" fmla="*/ 12 w 12"/>
                    <a:gd name="T3" fmla="*/ 24 h 24"/>
                    <a:gd name="T4" fmla="*/ 6 w 12"/>
                    <a:gd name="T5" fmla="*/ 0 h 24"/>
                    <a:gd name="T6" fmla="*/ 0 w 12"/>
                    <a:gd name="T7" fmla="*/ 6 h 24"/>
                    <a:gd name="T8" fmla="*/ 6 w 12"/>
                    <a:gd name="T9" fmla="*/ 24 h 24"/>
                    <a:gd name="T10" fmla="*/ 6 w 12"/>
                    <a:gd name="T11" fmla="*/ 24 h 24"/>
                    <a:gd name="T12" fmla="*/ 12 w 12"/>
                    <a:gd name="T13" fmla="*/ 24 h 24"/>
                    <a:gd name="T14" fmla="*/ 12 w 12"/>
                    <a:gd name="T15" fmla="*/ 24 h 24"/>
                    <a:gd name="T16" fmla="*/ 12 w 12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24">
                      <a:moveTo>
                        <a:pt x="12" y="24"/>
                      </a:moveTo>
                      <a:lnTo>
                        <a:pt x="12" y="24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6" name="Freeform 1112"/>
                <p:cNvSpPr>
                  <a:spLocks/>
                </p:cNvSpPr>
                <p:nvPr/>
              </p:nvSpPr>
              <p:spPr bwMode="auto">
                <a:xfrm>
                  <a:off x="2100" y="1874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6 w 6"/>
                    <a:gd name="T4" fmla="*/ 6 w 6"/>
                    <a:gd name="T5" fmla="*/ 0 w 6"/>
                    <a:gd name="T6" fmla="*/ 6 w 6"/>
                    <a:gd name="T7" fmla="*/ 6 w 6"/>
                    <a:gd name="T8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7" name="Freeform 1113"/>
                <p:cNvSpPr>
                  <a:spLocks/>
                </p:cNvSpPr>
                <p:nvPr/>
              </p:nvSpPr>
              <p:spPr bwMode="auto">
                <a:xfrm>
                  <a:off x="2094" y="1874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0 h 6"/>
                    <a:gd name="T6" fmla="*/ 6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8" name="Freeform 1114"/>
                <p:cNvSpPr>
                  <a:spLocks/>
                </p:cNvSpPr>
                <p:nvPr/>
              </p:nvSpPr>
              <p:spPr bwMode="auto">
                <a:xfrm>
                  <a:off x="2094" y="188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49" name="Freeform 1115"/>
                <p:cNvSpPr>
                  <a:spLocks/>
                </p:cNvSpPr>
                <p:nvPr/>
              </p:nvSpPr>
              <p:spPr bwMode="auto">
                <a:xfrm>
                  <a:off x="2088" y="1886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0 h 6"/>
                    <a:gd name="T6" fmla="*/ 6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0" name="Freeform 1116"/>
                <p:cNvSpPr>
                  <a:spLocks/>
                </p:cNvSpPr>
                <p:nvPr/>
              </p:nvSpPr>
              <p:spPr bwMode="auto">
                <a:xfrm>
                  <a:off x="2088" y="189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1" name="Freeform 1117"/>
                <p:cNvSpPr>
                  <a:spLocks/>
                </p:cNvSpPr>
                <p:nvPr/>
              </p:nvSpPr>
              <p:spPr bwMode="auto">
                <a:xfrm>
                  <a:off x="2088" y="1898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2" name="Freeform 1118"/>
                <p:cNvSpPr>
                  <a:spLocks/>
                </p:cNvSpPr>
                <p:nvPr/>
              </p:nvSpPr>
              <p:spPr bwMode="auto">
                <a:xfrm>
                  <a:off x="2094" y="1904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3" name="Freeform 1119"/>
                <p:cNvSpPr>
                  <a:spLocks/>
                </p:cNvSpPr>
                <p:nvPr/>
              </p:nvSpPr>
              <p:spPr bwMode="auto">
                <a:xfrm>
                  <a:off x="2100" y="1910"/>
                  <a:ext cx="12" cy="13"/>
                </a:xfrm>
                <a:custGeom>
                  <a:avLst/>
                  <a:gdLst>
                    <a:gd name="T0" fmla="*/ 6 w 12"/>
                    <a:gd name="T1" fmla="*/ 6 h 13"/>
                    <a:gd name="T2" fmla="*/ 12 w 12"/>
                    <a:gd name="T3" fmla="*/ 6 h 13"/>
                    <a:gd name="T4" fmla="*/ 0 w 12"/>
                    <a:gd name="T5" fmla="*/ 0 h 13"/>
                    <a:gd name="T6" fmla="*/ 0 w 12"/>
                    <a:gd name="T7" fmla="*/ 0 h 13"/>
                    <a:gd name="T8" fmla="*/ 6 w 12"/>
                    <a:gd name="T9" fmla="*/ 6 h 13"/>
                    <a:gd name="T10" fmla="*/ 6 w 12"/>
                    <a:gd name="T11" fmla="*/ 13 h 13"/>
                    <a:gd name="T12" fmla="*/ 6 w 12"/>
                    <a:gd name="T13" fmla="*/ 6 h 13"/>
                    <a:gd name="T14" fmla="*/ 6 w 12"/>
                    <a:gd name="T15" fmla="*/ 13 h 13"/>
                    <a:gd name="T16" fmla="*/ 6 w 12"/>
                    <a:gd name="T17" fmla="*/ 13 h 13"/>
                    <a:gd name="T18" fmla="*/ 6 w 12"/>
                    <a:gd name="T19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13"/>
                      </a:lnTo>
                      <a:lnTo>
                        <a:pt x="6" y="6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4" name="Freeform 1120"/>
                <p:cNvSpPr>
                  <a:spLocks/>
                </p:cNvSpPr>
                <p:nvPr/>
              </p:nvSpPr>
              <p:spPr bwMode="auto">
                <a:xfrm>
                  <a:off x="2106" y="1916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6 w 6"/>
                    <a:gd name="T3" fmla="*/ 0 h 7"/>
                    <a:gd name="T4" fmla="*/ 0 w 6"/>
                    <a:gd name="T5" fmla="*/ 0 h 7"/>
                    <a:gd name="T6" fmla="*/ 0 w 6"/>
                    <a:gd name="T7" fmla="*/ 7 h 7"/>
                    <a:gd name="T8" fmla="*/ 6 w 6"/>
                    <a:gd name="T9" fmla="*/ 7 h 7"/>
                    <a:gd name="T10" fmla="*/ 6 w 6"/>
                    <a:gd name="T11" fmla="*/ 7 h 7"/>
                    <a:gd name="T12" fmla="*/ 6 w 6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5" name="Freeform 1121"/>
                <p:cNvSpPr>
                  <a:spLocks/>
                </p:cNvSpPr>
                <p:nvPr/>
              </p:nvSpPr>
              <p:spPr bwMode="auto">
                <a:xfrm>
                  <a:off x="2112" y="1916"/>
                  <a:ext cx="12" cy="7"/>
                </a:xfrm>
                <a:custGeom>
                  <a:avLst/>
                  <a:gdLst>
                    <a:gd name="T0" fmla="*/ 12 w 12"/>
                    <a:gd name="T1" fmla="*/ 0 h 7"/>
                    <a:gd name="T2" fmla="*/ 12 w 12"/>
                    <a:gd name="T3" fmla="*/ 0 h 7"/>
                    <a:gd name="T4" fmla="*/ 0 w 12"/>
                    <a:gd name="T5" fmla="*/ 0 h 7"/>
                    <a:gd name="T6" fmla="*/ 0 w 12"/>
                    <a:gd name="T7" fmla="*/ 7 h 7"/>
                    <a:gd name="T8" fmla="*/ 12 w 12"/>
                    <a:gd name="T9" fmla="*/ 7 h 7"/>
                    <a:gd name="T10" fmla="*/ 12 w 12"/>
                    <a:gd name="T11" fmla="*/ 7 h 7"/>
                    <a:gd name="T12" fmla="*/ 12 w 12"/>
                    <a:gd name="T13" fmla="*/ 7 h 7"/>
                    <a:gd name="T14" fmla="*/ 12 w 12"/>
                    <a:gd name="T15" fmla="*/ 7 h 7"/>
                    <a:gd name="T16" fmla="*/ 12 w 12"/>
                    <a:gd name="T17" fmla="*/ 7 h 7"/>
                    <a:gd name="T18" fmla="*/ 12 w 12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7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6" name="Freeform 1122"/>
                <p:cNvSpPr>
                  <a:spLocks/>
                </p:cNvSpPr>
                <p:nvPr/>
              </p:nvSpPr>
              <p:spPr bwMode="auto">
                <a:xfrm>
                  <a:off x="2124" y="1916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6 w 6"/>
                    <a:gd name="T3" fmla="*/ 0 h 7"/>
                    <a:gd name="T4" fmla="*/ 0 w 6"/>
                    <a:gd name="T5" fmla="*/ 0 h 7"/>
                    <a:gd name="T6" fmla="*/ 0 w 6"/>
                    <a:gd name="T7" fmla="*/ 7 h 7"/>
                    <a:gd name="T8" fmla="*/ 6 w 6"/>
                    <a:gd name="T9" fmla="*/ 7 h 7"/>
                    <a:gd name="T10" fmla="*/ 6 w 6"/>
                    <a:gd name="T11" fmla="*/ 7 h 7"/>
                    <a:gd name="T12" fmla="*/ 6 w 6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7" name="Freeform 1123"/>
                <p:cNvSpPr>
                  <a:spLocks/>
                </p:cNvSpPr>
                <p:nvPr/>
              </p:nvSpPr>
              <p:spPr bwMode="auto">
                <a:xfrm>
                  <a:off x="2130" y="1916"/>
                  <a:ext cx="18" cy="7"/>
                </a:xfrm>
                <a:custGeom>
                  <a:avLst/>
                  <a:gdLst>
                    <a:gd name="T0" fmla="*/ 12 w 18"/>
                    <a:gd name="T1" fmla="*/ 7 h 7"/>
                    <a:gd name="T2" fmla="*/ 12 w 18"/>
                    <a:gd name="T3" fmla="*/ 0 h 7"/>
                    <a:gd name="T4" fmla="*/ 0 w 18"/>
                    <a:gd name="T5" fmla="*/ 0 h 7"/>
                    <a:gd name="T6" fmla="*/ 0 w 18"/>
                    <a:gd name="T7" fmla="*/ 7 h 7"/>
                    <a:gd name="T8" fmla="*/ 12 w 18"/>
                    <a:gd name="T9" fmla="*/ 7 h 7"/>
                    <a:gd name="T10" fmla="*/ 6 w 18"/>
                    <a:gd name="T11" fmla="*/ 0 h 7"/>
                    <a:gd name="T12" fmla="*/ 12 w 18"/>
                    <a:gd name="T13" fmla="*/ 7 h 7"/>
                    <a:gd name="T14" fmla="*/ 18 w 18"/>
                    <a:gd name="T15" fmla="*/ 0 h 7"/>
                    <a:gd name="T16" fmla="*/ 12 w 18"/>
                    <a:gd name="T17" fmla="*/ 0 h 7"/>
                    <a:gd name="T18" fmla="*/ 12 w 18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7">
                      <a:moveTo>
                        <a:pt x="12" y="7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12" y="7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8" name="Freeform 1124"/>
                <p:cNvSpPr>
                  <a:spLocks/>
                </p:cNvSpPr>
                <p:nvPr/>
              </p:nvSpPr>
              <p:spPr bwMode="auto">
                <a:xfrm>
                  <a:off x="2136" y="1916"/>
                  <a:ext cx="12" cy="7"/>
                </a:xfrm>
                <a:custGeom>
                  <a:avLst/>
                  <a:gdLst>
                    <a:gd name="T0" fmla="*/ 6 w 12"/>
                    <a:gd name="T1" fmla="*/ 7 h 7"/>
                    <a:gd name="T2" fmla="*/ 6 w 12"/>
                    <a:gd name="T3" fmla="*/ 7 h 7"/>
                    <a:gd name="T4" fmla="*/ 6 w 12"/>
                    <a:gd name="T5" fmla="*/ 7 h 7"/>
                    <a:gd name="T6" fmla="*/ 6 w 12"/>
                    <a:gd name="T7" fmla="*/ 7 h 7"/>
                    <a:gd name="T8" fmla="*/ 6 w 12"/>
                    <a:gd name="T9" fmla="*/ 7 h 7"/>
                    <a:gd name="T10" fmla="*/ 0 w 12"/>
                    <a:gd name="T11" fmla="*/ 0 h 7"/>
                    <a:gd name="T12" fmla="*/ 6 w 12"/>
                    <a:gd name="T13" fmla="*/ 7 h 7"/>
                    <a:gd name="T14" fmla="*/ 12 w 12"/>
                    <a:gd name="T15" fmla="*/ 0 h 7"/>
                    <a:gd name="T16" fmla="*/ 6 w 12"/>
                    <a:gd name="T17" fmla="*/ 0 h 7"/>
                    <a:gd name="T18" fmla="*/ 6 w 12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7">
                      <a:moveTo>
                        <a:pt x="6" y="7"/>
                      </a:move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6" y="7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59" name="Freeform 1125"/>
                <p:cNvSpPr>
                  <a:spLocks/>
                </p:cNvSpPr>
                <p:nvPr/>
              </p:nvSpPr>
              <p:spPr bwMode="auto">
                <a:xfrm>
                  <a:off x="2130" y="1916"/>
                  <a:ext cx="12" cy="13"/>
                </a:xfrm>
                <a:custGeom>
                  <a:avLst/>
                  <a:gdLst>
                    <a:gd name="T0" fmla="*/ 6 w 12"/>
                    <a:gd name="T1" fmla="*/ 13 h 13"/>
                    <a:gd name="T2" fmla="*/ 6 w 12"/>
                    <a:gd name="T3" fmla="*/ 13 h 13"/>
                    <a:gd name="T4" fmla="*/ 12 w 12"/>
                    <a:gd name="T5" fmla="*/ 7 h 13"/>
                    <a:gd name="T6" fmla="*/ 6 w 12"/>
                    <a:gd name="T7" fmla="*/ 0 h 13"/>
                    <a:gd name="T8" fmla="*/ 0 w 12"/>
                    <a:gd name="T9" fmla="*/ 13 h 13"/>
                    <a:gd name="T10" fmla="*/ 0 w 12"/>
                    <a:gd name="T11" fmla="*/ 13 h 13"/>
                    <a:gd name="T12" fmla="*/ 0 w 12"/>
                    <a:gd name="T13" fmla="*/ 13 h 13"/>
                    <a:gd name="T14" fmla="*/ 0 w 12"/>
                    <a:gd name="T15" fmla="*/ 13 h 13"/>
                    <a:gd name="T16" fmla="*/ 0 w 12"/>
                    <a:gd name="T17" fmla="*/ 13 h 13"/>
                    <a:gd name="T18" fmla="*/ 6 w 12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3">
                      <a:moveTo>
                        <a:pt x="6" y="13"/>
                      </a:moveTo>
                      <a:lnTo>
                        <a:pt x="6" y="13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0" name="Freeform 1126"/>
                <p:cNvSpPr>
                  <a:spLocks/>
                </p:cNvSpPr>
                <p:nvPr/>
              </p:nvSpPr>
              <p:spPr bwMode="auto">
                <a:xfrm>
                  <a:off x="2124" y="1929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1" name="Freeform 1127"/>
                <p:cNvSpPr>
                  <a:spLocks/>
                </p:cNvSpPr>
                <p:nvPr/>
              </p:nvSpPr>
              <p:spPr bwMode="auto">
                <a:xfrm>
                  <a:off x="2124" y="1935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2" name="Freeform 1128"/>
                <p:cNvSpPr>
                  <a:spLocks/>
                </p:cNvSpPr>
                <p:nvPr/>
              </p:nvSpPr>
              <p:spPr bwMode="auto">
                <a:xfrm>
                  <a:off x="2124" y="194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12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3" name="Freeform 1129"/>
                <p:cNvSpPr>
                  <a:spLocks/>
                </p:cNvSpPr>
                <p:nvPr/>
              </p:nvSpPr>
              <p:spPr bwMode="auto">
                <a:xfrm>
                  <a:off x="2130" y="1947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6 h 12"/>
                    <a:gd name="T8" fmla="*/ 6 w 6"/>
                    <a:gd name="T9" fmla="*/ 12 h 12"/>
                    <a:gd name="T10" fmla="*/ 6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4" name="Freeform 1130"/>
                <p:cNvSpPr>
                  <a:spLocks/>
                </p:cNvSpPr>
                <p:nvPr/>
              </p:nvSpPr>
              <p:spPr bwMode="auto">
                <a:xfrm>
                  <a:off x="2136" y="1953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5" name="Freeform 1131"/>
                <p:cNvSpPr>
                  <a:spLocks/>
                </p:cNvSpPr>
                <p:nvPr/>
              </p:nvSpPr>
              <p:spPr bwMode="auto">
                <a:xfrm>
                  <a:off x="2142" y="195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0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12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6" name="Freeform 1132"/>
                <p:cNvSpPr>
                  <a:spLocks/>
                </p:cNvSpPr>
                <p:nvPr/>
              </p:nvSpPr>
              <p:spPr bwMode="auto">
                <a:xfrm>
                  <a:off x="2154" y="196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7" name="Freeform 1133"/>
                <p:cNvSpPr>
                  <a:spLocks/>
                </p:cNvSpPr>
                <p:nvPr/>
              </p:nvSpPr>
              <p:spPr bwMode="auto">
                <a:xfrm>
                  <a:off x="2160" y="1965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8" name="Freeform 1134"/>
                <p:cNvSpPr>
                  <a:spLocks/>
                </p:cNvSpPr>
                <p:nvPr/>
              </p:nvSpPr>
              <p:spPr bwMode="auto">
                <a:xfrm>
                  <a:off x="2172" y="1959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2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69" name="Freeform 1135"/>
                <p:cNvSpPr>
                  <a:spLocks/>
                </p:cNvSpPr>
                <p:nvPr/>
              </p:nvSpPr>
              <p:spPr bwMode="auto">
                <a:xfrm>
                  <a:off x="2184" y="1953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2 w 18"/>
                    <a:gd name="T3" fmla="*/ 0 h 12"/>
                    <a:gd name="T4" fmla="*/ 0 w 18"/>
                    <a:gd name="T5" fmla="*/ 6 h 12"/>
                    <a:gd name="T6" fmla="*/ 0 w 18"/>
                    <a:gd name="T7" fmla="*/ 12 h 12"/>
                    <a:gd name="T8" fmla="*/ 18 w 18"/>
                    <a:gd name="T9" fmla="*/ 12 h 12"/>
                    <a:gd name="T10" fmla="*/ 12 w 18"/>
                    <a:gd name="T11" fmla="*/ 6 h 12"/>
                    <a:gd name="T12" fmla="*/ 18 w 18"/>
                    <a:gd name="T13" fmla="*/ 6 h 12"/>
                    <a:gd name="T14" fmla="*/ 18 w 18"/>
                    <a:gd name="T15" fmla="*/ 0 h 12"/>
                    <a:gd name="T16" fmla="*/ 12 w 18"/>
                    <a:gd name="T17" fmla="*/ 0 h 12"/>
                    <a:gd name="T18" fmla="*/ 18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0" name="Freeform 1136"/>
                <p:cNvSpPr>
                  <a:spLocks/>
                </p:cNvSpPr>
                <p:nvPr/>
              </p:nvSpPr>
              <p:spPr bwMode="auto">
                <a:xfrm>
                  <a:off x="2196" y="195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1" name="Freeform 1137"/>
                <p:cNvSpPr>
                  <a:spLocks/>
                </p:cNvSpPr>
                <p:nvPr/>
              </p:nvSpPr>
              <p:spPr bwMode="auto">
                <a:xfrm>
                  <a:off x="2190" y="1959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2" name="Freeform 1138"/>
                <p:cNvSpPr>
                  <a:spLocks/>
                </p:cNvSpPr>
                <p:nvPr/>
              </p:nvSpPr>
              <p:spPr bwMode="auto">
                <a:xfrm>
                  <a:off x="2190" y="197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3" name="Freeform 1139"/>
                <p:cNvSpPr>
                  <a:spLocks/>
                </p:cNvSpPr>
                <p:nvPr/>
              </p:nvSpPr>
              <p:spPr bwMode="auto">
                <a:xfrm>
                  <a:off x="2190" y="1977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4" name="Freeform 1140"/>
                <p:cNvSpPr>
                  <a:spLocks/>
                </p:cNvSpPr>
                <p:nvPr/>
              </p:nvSpPr>
              <p:spPr bwMode="auto">
                <a:xfrm>
                  <a:off x="2196" y="198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5" name="Freeform 1141"/>
                <p:cNvSpPr>
                  <a:spLocks/>
                </p:cNvSpPr>
                <p:nvPr/>
              </p:nvSpPr>
              <p:spPr bwMode="auto">
                <a:xfrm>
                  <a:off x="2196" y="1989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6" name="Freeform 1142"/>
                <p:cNvSpPr>
                  <a:spLocks/>
                </p:cNvSpPr>
                <p:nvPr/>
              </p:nvSpPr>
              <p:spPr bwMode="auto">
                <a:xfrm>
                  <a:off x="2202" y="198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12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7" name="Freeform 1143"/>
                <p:cNvSpPr>
                  <a:spLocks/>
                </p:cNvSpPr>
                <p:nvPr/>
              </p:nvSpPr>
              <p:spPr bwMode="auto">
                <a:xfrm>
                  <a:off x="2208" y="199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6 w 12"/>
                    <a:gd name="T9" fmla="*/ 6 h 6"/>
                    <a:gd name="T10" fmla="*/ 6 w 12"/>
                    <a:gd name="T11" fmla="*/ 6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8" name="Freeform 1144"/>
                <p:cNvSpPr>
                  <a:spLocks/>
                </p:cNvSpPr>
                <p:nvPr/>
              </p:nvSpPr>
              <p:spPr bwMode="auto">
                <a:xfrm>
                  <a:off x="2214" y="199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79" name="Freeform 1145"/>
                <p:cNvSpPr>
                  <a:spLocks/>
                </p:cNvSpPr>
                <p:nvPr/>
              </p:nvSpPr>
              <p:spPr bwMode="auto">
                <a:xfrm>
                  <a:off x="2220" y="1995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0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0" name="Freeform 1146"/>
                <p:cNvSpPr>
                  <a:spLocks/>
                </p:cNvSpPr>
                <p:nvPr/>
              </p:nvSpPr>
              <p:spPr bwMode="auto">
                <a:xfrm>
                  <a:off x="2226" y="198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12 w 12"/>
                    <a:gd name="T11" fmla="*/ 0 h 12"/>
                    <a:gd name="T12" fmla="*/ 6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1" name="Freeform 1147"/>
                <p:cNvSpPr>
                  <a:spLocks/>
                </p:cNvSpPr>
                <p:nvPr/>
              </p:nvSpPr>
              <p:spPr bwMode="auto">
                <a:xfrm>
                  <a:off x="2232" y="1983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0 h 6"/>
                    <a:gd name="T10" fmla="*/ 12 w 12"/>
                    <a:gd name="T11" fmla="*/ 0 h 6"/>
                    <a:gd name="T12" fmla="*/ 12 w 12"/>
                    <a:gd name="T13" fmla="*/ 0 h 6"/>
                    <a:gd name="T14" fmla="*/ 12 w 12"/>
                    <a:gd name="T15" fmla="*/ 0 h 6"/>
                    <a:gd name="T16" fmla="*/ 12 w 12"/>
                    <a:gd name="T17" fmla="*/ 0 h 6"/>
                    <a:gd name="T18" fmla="*/ 6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2" name="Freeform 1148"/>
                <p:cNvSpPr>
                  <a:spLocks/>
                </p:cNvSpPr>
                <p:nvPr/>
              </p:nvSpPr>
              <p:spPr bwMode="auto">
                <a:xfrm>
                  <a:off x="2238" y="1983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0 w 6"/>
                    <a:gd name="T3" fmla="*/ 0 w 6"/>
                    <a:gd name="T4" fmla="*/ 0 w 6"/>
                    <a:gd name="T5" fmla="*/ 6 w 6"/>
                    <a:gd name="T6" fmla="*/ 6 w 6"/>
                    <a:gd name="T7" fmla="*/ 6 w 6"/>
                    <a:gd name="T8" fmla="*/ 6 w 6"/>
                    <a:gd name="T9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3" name="Freeform 1149"/>
                <p:cNvSpPr>
                  <a:spLocks/>
                </p:cNvSpPr>
                <p:nvPr/>
              </p:nvSpPr>
              <p:spPr bwMode="auto">
                <a:xfrm>
                  <a:off x="2232" y="1977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6 w 12"/>
                    <a:gd name="T5" fmla="*/ 6 h 6"/>
                    <a:gd name="T6" fmla="*/ 12 w 12"/>
                    <a:gd name="T7" fmla="*/ 6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4" name="Freeform 1150"/>
                <p:cNvSpPr>
                  <a:spLocks/>
                </p:cNvSpPr>
                <p:nvPr/>
              </p:nvSpPr>
              <p:spPr bwMode="auto">
                <a:xfrm>
                  <a:off x="2232" y="1971"/>
                  <a:ext cx="12" cy="6"/>
                </a:xfrm>
                <a:custGeom>
                  <a:avLst/>
                  <a:gdLst>
                    <a:gd name="T0" fmla="*/ 6 w 12"/>
                    <a:gd name="T1" fmla="*/ 0 h 6"/>
                    <a:gd name="T2" fmla="*/ 6 w 12"/>
                    <a:gd name="T3" fmla="*/ 0 h 6"/>
                    <a:gd name="T4" fmla="*/ 0 w 12"/>
                    <a:gd name="T5" fmla="*/ 6 h 6"/>
                    <a:gd name="T6" fmla="*/ 6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6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5" name="Freeform 1151"/>
                <p:cNvSpPr>
                  <a:spLocks/>
                </p:cNvSpPr>
                <p:nvPr/>
              </p:nvSpPr>
              <p:spPr bwMode="auto">
                <a:xfrm>
                  <a:off x="2238" y="1965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0 h 12"/>
                    <a:gd name="T10" fmla="*/ 6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6" name="Freeform 1152"/>
                <p:cNvSpPr>
                  <a:spLocks/>
                </p:cNvSpPr>
                <p:nvPr/>
              </p:nvSpPr>
              <p:spPr bwMode="auto">
                <a:xfrm>
                  <a:off x="2244" y="195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0 w 12"/>
                    <a:gd name="T7" fmla="*/ 12 h 12"/>
                    <a:gd name="T8" fmla="*/ 12 w 12"/>
                    <a:gd name="T9" fmla="*/ 0 h 12"/>
                    <a:gd name="T10" fmla="*/ 12 w 12"/>
                    <a:gd name="T11" fmla="*/ 0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7" name="Freeform 1153"/>
                <p:cNvSpPr>
                  <a:spLocks/>
                </p:cNvSpPr>
                <p:nvPr/>
              </p:nvSpPr>
              <p:spPr bwMode="auto">
                <a:xfrm>
                  <a:off x="2250" y="1947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0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0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8" name="Freeform 1154"/>
                <p:cNvSpPr>
                  <a:spLocks/>
                </p:cNvSpPr>
                <p:nvPr/>
              </p:nvSpPr>
              <p:spPr bwMode="auto">
                <a:xfrm>
                  <a:off x="2256" y="194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0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89" name="Freeform 1155"/>
                <p:cNvSpPr>
                  <a:spLocks/>
                </p:cNvSpPr>
                <p:nvPr/>
              </p:nvSpPr>
              <p:spPr bwMode="auto">
                <a:xfrm>
                  <a:off x="2250" y="1935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6 w 6"/>
                    <a:gd name="T5" fmla="*/ 12 h 12"/>
                    <a:gd name="T6" fmla="*/ 6 w 6"/>
                    <a:gd name="T7" fmla="*/ 6 h 12"/>
                    <a:gd name="T8" fmla="*/ 6 w 6"/>
                    <a:gd name="T9" fmla="*/ 0 h 12"/>
                    <a:gd name="T10" fmla="*/ 0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0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0" name="Freeform 1156"/>
                <p:cNvSpPr>
                  <a:spLocks/>
                </p:cNvSpPr>
                <p:nvPr/>
              </p:nvSpPr>
              <p:spPr bwMode="auto">
                <a:xfrm>
                  <a:off x="2238" y="1929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0 w 12"/>
                    <a:gd name="T11" fmla="*/ 0 h 12"/>
                    <a:gd name="T12" fmla="*/ 6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1" name="Freeform 1157"/>
                <p:cNvSpPr>
                  <a:spLocks/>
                </p:cNvSpPr>
                <p:nvPr/>
              </p:nvSpPr>
              <p:spPr bwMode="auto">
                <a:xfrm>
                  <a:off x="2220" y="1929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6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0 w 18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2" name="Freeform 1158"/>
                <p:cNvSpPr>
                  <a:spLocks/>
                </p:cNvSpPr>
                <p:nvPr/>
              </p:nvSpPr>
              <p:spPr bwMode="auto">
                <a:xfrm>
                  <a:off x="2220" y="192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3" name="Freeform 1159"/>
                <p:cNvSpPr>
                  <a:spLocks/>
                </p:cNvSpPr>
                <p:nvPr/>
              </p:nvSpPr>
              <p:spPr bwMode="auto">
                <a:xfrm>
                  <a:off x="2202" y="1916"/>
                  <a:ext cx="24" cy="19"/>
                </a:xfrm>
                <a:custGeom>
                  <a:avLst/>
                  <a:gdLst>
                    <a:gd name="T0" fmla="*/ 0 w 24"/>
                    <a:gd name="T1" fmla="*/ 0 h 19"/>
                    <a:gd name="T2" fmla="*/ 0 w 24"/>
                    <a:gd name="T3" fmla="*/ 7 h 19"/>
                    <a:gd name="T4" fmla="*/ 18 w 24"/>
                    <a:gd name="T5" fmla="*/ 19 h 19"/>
                    <a:gd name="T6" fmla="*/ 24 w 24"/>
                    <a:gd name="T7" fmla="*/ 13 h 19"/>
                    <a:gd name="T8" fmla="*/ 6 w 24"/>
                    <a:gd name="T9" fmla="*/ 0 h 19"/>
                    <a:gd name="T10" fmla="*/ 6 w 24"/>
                    <a:gd name="T11" fmla="*/ 0 h 19"/>
                    <a:gd name="T12" fmla="*/ 0 w 24"/>
                    <a:gd name="T13" fmla="*/ 0 h 19"/>
                    <a:gd name="T14" fmla="*/ 0 w 24"/>
                    <a:gd name="T15" fmla="*/ 0 h 19"/>
                    <a:gd name="T16" fmla="*/ 0 w 24"/>
                    <a:gd name="T17" fmla="*/ 7 h 19"/>
                    <a:gd name="T18" fmla="*/ 0 w 24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9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18" y="19"/>
                      </a:lnTo>
                      <a:lnTo>
                        <a:pt x="24" y="1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4" name="Freeform 1160"/>
                <p:cNvSpPr>
                  <a:spLocks/>
                </p:cNvSpPr>
                <p:nvPr/>
              </p:nvSpPr>
              <p:spPr bwMode="auto">
                <a:xfrm>
                  <a:off x="2202" y="1904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0 h 12"/>
                    <a:gd name="T12" fmla="*/ 6 w 6"/>
                    <a:gd name="T13" fmla="*/ 6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5" name="Freeform 1161"/>
                <p:cNvSpPr>
                  <a:spLocks/>
                </p:cNvSpPr>
                <p:nvPr/>
              </p:nvSpPr>
              <p:spPr bwMode="auto">
                <a:xfrm>
                  <a:off x="2190" y="1892"/>
                  <a:ext cx="18" cy="18"/>
                </a:xfrm>
                <a:custGeom>
                  <a:avLst/>
                  <a:gdLst>
                    <a:gd name="T0" fmla="*/ 6 w 18"/>
                    <a:gd name="T1" fmla="*/ 0 h 18"/>
                    <a:gd name="T2" fmla="*/ 6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12 w 18"/>
                    <a:gd name="T9" fmla="*/ 0 h 18"/>
                    <a:gd name="T10" fmla="*/ 6 w 18"/>
                    <a:gd name="T11" fmla="*/ 6 h 18"/>
                    <a:gd name="T12" fmla="*/ 6 w 18"/>
                    <a:gd name="T13" fmla="*/ 0 h 18"/>
                    <a:gd name="T14" fmla="*/ 0 w 18"/>
                    <a:gd name="T15" fmla="*/ 0 h 18"/>
                    <a:gd name="T16" fmla="*/ 6 w 18"/>
                    <a:gd name="T17" fmla="*/ 6 h 18"/>
                    <a:gd name="T18" fmla="*/ 6 w 18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6" name="Freeform 1162"/>
                <p:cNvSpPr>
                  <a:spLocks/>
                </p:cNvSpPr>
                <p:nvPr/>
              </p:nvSpPr>
              <p:spPr bwMode="auto">
                <a:xfrm>
                  <a:off x="2190" y="189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6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7" name="Freeform 1163"/>
                <p:cNvSpPr>
                  <a:spLocks/>
                </p:cNvSpPr>
                <p:nvPr/>
              </p:nvSpPr>
              <p:spPr bwMode="auto">
                <a:xfrm>
                  <a:off x="2196" y="1892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8 w 18"/>
                    <a:gd name="T11" fmla="*/ 6 h 6"/>
                    <a:gd name="T12" fmla="*/ 18 w 18"/>
                    <a:gd name="T13" fmla="*/ 6 h 6"/>
                    <a:gd name="T14" fmla="*/ 18 w 18"/>
                    <a:gd name="T15" fmla="*/ 6 h 6"/>
                    <a:gd name="T16" fmla="*/ 18 w 18"/>
                    <a:gd name="T17" fmla="*/ 6 h 6"/>
                    <a:gd name="T18" fmla="*/ 18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8" name="Freeform 1164"/>
                <p:cNvSpPr>
                  <a:spLocks/>
                </p:cNvSpPr>
                <p:nvPr/>
              </p:nvSpPr>
              <p:spPr bwMode="auto">
                <a:xfrm>
                  <a:off x="2214" y="1886"/>
                  <a:ext cx="18" cy="12"/>
                </a:xfrm>
                <a:custGeom>
                  <a:avLst/>
                  <a:gdLst>
                    <a:gd name="T0" fmla="*/ 12 w 18"/>
                    <a:gd name="T1" fmla="*/ 6 h 12"/>
                    <a:gd name="T2" fmla="*/ 12 w 18"/>
                    <a:gd name="T3" fmla="*/ 0 h 12"/>
                    <a:gd name="T4" fmla="*/ 0 w 18"/>
                    <a:gd name="T5" fmla="*/ 6 h 12"/>
                    <a:gd name="T6" fmla="*/ 0 w 18"/>
                    <a:gd name="T7" fmla="*/ 12 h 12"/>
                    <a:gd name="T8" fmla="*/ 18 w 18"/>
                    <a:gd name="T9" fmla="*/ 6 h 12"/>
                    <a:gd name="T10" fmla="*/ 18 w 18"/>
                    <a:gd name="T11" fmla="*/ 6 h 12"/>
                    <a:gd name="T12" fmla="*/ 18 w 18"/>
                    <a:gd name="T13" fmla="*/ 6 h 12"/>
                    <a:gd name="T14" fmla="*/ 18 w 18"/>
                    <a:gd name="T15" fmla="*/ 6 h 12"/>
                    <a:gd name="T16" fmla="*/ 18 w 18"/>
                    <a:gd name="T17" fmla="*/ 6 h 12"/>
                    <a:gd name="T18" fmla="*/ 12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199" name="Freeform 1165"/>
                <p:cNvSpPr>
                  <a:spLocks/>
                </p:cNvSpPr>
                <p:nvPr/>
              </p:nvSpPr>
              <p:spPr bwMode="auto">
                <a:xfrm>
                  <a:off x="2226" y="1874"/>
                  <a:ext cx="12" cy="18"/>
                </a:xfrm>
                <a:custGeom>
                  <a:avLst/>
                  <a:gdLst>
                    <a:gd name="T0" fmla="*/ 6 w 12"/>
                    <a:gd name="T1" fmla="*/ 6 h 18"/>
                    <a:gd name="T2" fmla="*/ 6 w 12"/>
                    <a:gd name="T3" fmla="*/ 0 h 18"/>
                    <a:gd name="T4" fmla="*/ 0 w 12"/>
                    <a:gd name="T5" fmla="*/ 18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0 h 18"/>
                    <a:gd name="T12" fmla="*/ 12 w 12"/>
                    <a:gd name="T13" fmla="*/ 6 h 18"/>
                    <a:gd name="T14" fmla="*/ 12 w 12"/>
                    <a:gd name="T15" fmla="*/ 6 h 18"/>
                    <a:gd name="T16" fmla="*/ 12 w 12"/>
                    <a:gd name="T17" fmla="*/ 0 h 18"/>
                    <a:gd name="T18" fmla="*/ 6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0" name="Freeform 1166"/>
                <p:cNvSpPr>
                  <a:spLocks/>
                </p:cNvSpPr>
                <p:nvPr/>
              </p:nvSpPr>
              <p:spPr bwMode="auto">
                <a:xfrm>
                  <a:off x="2142" y="1929"/>
                  <a:ext cx="138" cy="192"/>
                </a:xfrm>
                <a:custGeom>
                  <a:avLst/>
                  <a:gdLst>
                    <a:gd name="T0" fmla="*/ 0 w 138"/>
                    <a:gd name="T1" fmla="*/ 60 h 192"/>
                    <a:gd name="T2" fmla="*/ 24 w 138"/>
                    <a:gd name="T3" fmla="*/ 48 h 192"/>
                    <a:gd name="T4" fmla="*/ 24 w 138"/>
                    <a:gd name="T5" fmla="*/ 30 h 192"/>
                    <a:gd name="T6" fmla="*/ 48 w 138"/>
                    <a:gd name="T7" fmla="*/ 30 h 192"/>
                    <a:gd name="T8" fmla="*/ 42 w 138"/>
                    <a:gd name="T9" fmla="*/ 12 h 192"/>
                    <a:gd name="T10" fmla="*/ 66 w 138"/>
                    <a:gd name="T11" fmla="*/ 0 h 192"/>
                    <a:gd name="T12" fmla="*/ 90 w 138"/>
                    <a:gd name="T13" fmla="*/ 0 h 192"/>
                    <a:gd name="T14" fmla="*/ 120 w 138"/>
                    <a:gd name="T15" fmla="*/ 6 h 192"/>
                    <a:gd name="T16" fmla="*/ 120 w 138"/>
                    <a:gd name="T17" fmla="*/ 36 h 192"/>
                    <a:gd name="T18" fmla="*/ 132 w 138"/>
                    <a:gd name="T19" fmla="*/ 42 h 192"/>
                    <a:gd name="T20" fmla="*/ 138 w 138"/>
                    <a:gd name="T21" fmla="*/ 54 h 192"/>
                    <a:gd name="T22" fmla="*/ 138 w 138"/>
                    <a:gd name="T23" fmla="*/ 72 h 192"/>
                    <a:gd name="T24" fmla="*/ 120 w 138"/>
                    <a:gd name="T25" fmla="*/ 90 h 192"/>
                    <a:gd name="T26" fmla="*/ 102 w 138"/>
                    <a:gd name="T27" fmla="*/ 90 h 192"/>
                    <a:gd name="T28" fmla="*/ 108 w 138"/>
                    <a:gd name="T29" fmla="*/ 102 h 192"/>
                    <a:gd name="T30" fmla="*/ 120 w 138"/>
                    <a:gd name="T31" fmla="*/ 108 h 192"/>
                    <a:gd name="T32" fmla="*/ 114 w 138"/>
                    <a:gd name="T33" fmla="*/ 126 h 192"/>
                    <a:gd name="T34" fmla="*/ 108 w 138"/>
                    <a:gd name="T35" fmla="*/ 138 h 192"/>
                    <a:gd name="T36" fmla="*/ 90 w 138"/>
                    <a:gd name="T37" fmla="*/ 144 h 192"/>
                    <a:gd name="T38" fmla="*/ 66 w 138"/>
                    <a:gd name="T39" fmla="*/ 150 h 192"/>
                    <a:gd name="T40" fmla="*/ 54 w 138"/>
                    <a:gd name="T41" fmla="*/ 144 h 192"/>
                    <a:gd name="T42" fmla="*/ 66 w 138"/>
                    <a:gd name="T43" fmla="*/ 156 h 192"/>
                    <a:gd name="T44" fmla="*/ 66 w 138"/>
                    <a:gd name="T45" fmla="*/ 174 h 192"/>
                    <a:gd name="T46" fmla="*/ 60 w 138"/>
                    <a:gd name="T47" fmla="*/ 186 h 192"/>
                    <a:gd name="T48" fmla="*/ 48 w 138"/>
                    <a:gd name="T49" fmla="*/ 192 h 192"/>
                    <a:gd name="T50" fmla="*/ 36 w 138"/>
                    <a:gd name="T51" fmla="*/ 192 h 192"/>
                    <a:gd name="T52" fmla="*/ 24 w 138"/>
                    <a:gd name="T53" fmla="*/ 180 h 192"/>
                    <a:gd name="T54" fmla="*/ 24 w 138"/>
                    <a:gd name="T55" fmla="*/ 174 h 192"/>
                    <a:gd name="T56" fmla="*/ 0 w 138"/>
                    <a:gd name="T57" fmla="*/ 156 h 192"/>
                    <a:gd name="T58" fmla="*/ 30 w 138"/>
                    <a:gd name="T59" fmla="*/ 126 h 192"/>
                    <a:gd name="T60" fmla="*/ 36 w 138"/>
                    <a:gd name="T61" fmla="*/ 114 h 192"/>
                    <a:gd name="T62" fmla="*/ 36 w 138"/>
                    <a:gd name="T63" fmla="*/ 102 h 192"/>
                    <a:gd name="T64" fmla="*/ 36 w 138"/>
                    <a:gd name="T65" fmla="*/ 90 h 192"/>
                    <a:gd name="T66" fmla="*/ 24 w 138"/>
                    <a:gd name="T67" fmla="*/ 90 h 192"/>
                    <a:gd name="T68" fmla="*/ 0 w 138"/>
                    <a:gd name="T69" fmla="*/ 7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8" h="192">
                      <a:moveTo>
                        <a:pt x="0" y="78"/>
                      </a:moveTo>
                      <a:lnTo>
                        <a:pt x="0" y="60"/>
                      </a:lnTo>
                      <a:lnTo>
                        <a:pt x="6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2" y="12"/>
                      </a:lnTo>
                      <a:lnTo>
                        <a:pt x="48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90" y="0"/>
                      </a:lnTo>
                      <a:lnTo>
                        <a:pt x="102" y="0"/>
                      </a:lnTo>
                      <a:lnTo>
                        <a:pt x="120" y="6"/>
                      </a:lnTo>
                      <a:lnTo>
                        <a:pt x="126" y="18"/>
                      </a:lnTo>
                      <a:lnTo>
                        <a:pt x="120" y="36"/>
                      </a:lnTo>
                      <a:lnTo>
                        <a:pt x="120" y="36"/>
                      </a:lnTo>
                      <a:lnTo>
                        <a:pt x="132" y="42"/>
                      </a:lnTo>
                      <a:lnTo>
                        <a:pt x="138" y="48"/>
                      </a:lnTo>
                      <a:lnTo>
                        <a:pt x="138" y="54"/>
                      </a:lnTo>
                      <a:lnTo>
                        <a:pt x="138" y="66"/>
                      </a:lnTo>
                      <a:lnTo>
                        <a:pt x="138" y="72"/>
                      </a:lnTo>
                      <a:lnTo>
                        <a:pt x="132" y="84"/>
                      </a:lnTo>
                      <a:lnTo>
                        <a:pt x="120" y="90"/>
                      </a:lnTo>
                      <a:lnTo>
                        <a:pt x="114" y="90"/>
                      </a:lnTo>
                      <a:lnTo>
                        <a:pt x="102" y="90"/>
                      </a:lnTo>
                      <a:lnTo>
                        <a:pt x="102" y="90"/>
                      </a:lnTo>
                      <a:lnTo>
                        <a:pt x="108" y="102"/>
                      </a:lnTo>
                      <a:lnTo>
                        <a:pt x="114" y="102"/>
                      </a:lnTo>
                      <a:lnTo>
                        <a:pt x="120" y="108"/>
                      </a:lnTo>
                      <a:lnTo>
                        <a:pt x="120" y="120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08" y="138"/>
                      </a:lnTo>
                      <a:lnTo>
                        <a:pt x="102" y="138"/>
                      </a:lnTo>
                      <a:lnTo>
                        <a:pt x="90" y="144"/>
                      </a:lnTo>
                      <a:lnTo>
                        <a:pt x="78" y="144"/>
                      </a:lnTo>
                      <a:lnTo>
                        <a:pt x="66" y="150"/>
                      </a:lnTo>
                      <a:lnTo>
                        <a:pt x="54" y="144"/>
                      </a:lnTo>
                      <a:lnTo>
                        <a:pt x="54" y="144"/>
                      </a:lnTo>
                      <a:lnTo>
                        <a:pt x="66" y="150"/>
                      </a:lnTo>
                      <a:lnTo>
                        <a:pt x="66" y="156"/>
                      </a:lnTo>
                      <a:lnTo>
                        <a:pt x="66" y="168"/>
                      </a:lnTo>
                      <a:lnTo>
                        <a:pt x="66" y="174"/>
                      </a:lnTo>
                      <a:lnTo>
                        <a:pt x="60" y="180"/>
                      </a:lnTo>
                      <a:lnTo>
                        <a:pt x="60" y="186"/>
                      </a:lnTo>
                      <a:lnTo>
                        <a:pt x="54" y="186"/>
                      </a:lnTo>
                      <a:lnTo>
                        <a:pt x="48" y="192"/>
                      </a:lnTo>
                      <a:lnTo>
                        <a:pt x="42" y="192"/>
                      </a:lnTo>
                      <a:lnTo>
                        <a:pt x="36" y="192"/>
                      </a:lnTo>
                      <a:lnTo>
                        <a:pt x="30" y="186"/>
                      </a:lnTo>
                      <a:lnTo>
                        <a:pt x="24" y="180"/>
                      </a:lnTo>
                      <a:lnTo>
                        <a:pt x="24" y="180"/>
                      </a:lnTo>
                      <a:lnTo>
                        <a:pt x="24" y="174"/>
                      </a:lnTo>
                      <a:lnTo>
                        <a:pt x="6" y="162"/>
                      </a:lnTo>
                      <a:lnTo>
                        <a:pt x="0" y="156"/>
                      </a:lnTo>
                      <a:lnTo>
                        <a:pt x="0" y="138"/>
                      </a:lnTo>
                      <a:lnTo>
                        <a:pt x="30" y="126"/>
                      </a:lnTo>
                      <a:lnTo>
                        <a:pt x="30" y="126"/>
                      </a:lnTo>
                      <a:lnTo>
                        <a:pt x="36" y="114"/>
                      </a:lnTo>
                      <a:lnTo>
                        <a:pt x="36" y="108"/>
                      </a:lnTo>
                      <a:lnTo>
                        <a:pt x="36" y="102"/>
                      </a:lnTo>
                      <a:lnTo>
                        <a:pt x="30" y="96"/>
                      </a:lnTo>
                      <a:lnTo>
                        <a:pt x="36" y="90"/>
                      </a:lnTo>
                      <a:lnTo>
                        <a:pt x="36" y="90"/>
                      </a:lnTo>
                      <a:lnTo>
                        <a:pt x="24" y="90"/>
                      </a:lnTo>
                      <a:lnTo>
                        <a:pt x="6" y="9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1" name="Freeform 1167"/>
                <p:cNvSpPr>
                  <a:spLocks/>
                </p:cNvSpPr>
                <p:nvPr/>
              </p:nvSpPr>
              <p:spPr bwMode="auto">
                <a:xfrm>
                  <a:off x="2136" y="1989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2" name="Freeform 1168"/>
                <p:cNvSpPr>
                  <a:spLocks/>
                </p:cNvSpPr>
                <p:nvPr/>
              </p:nvSpPr>
              <p:spPr bwMode="auto">
                <a:xfrm>
                  <a:off x="2136" y="1971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6 w 12"/>
                    <a:gd name="T3" fmla="*/ 0 h 18"/>
                    <a:gd name="T4" fmla="*/ 0 w 12"/>
                    <a:gd name="T5" fmla="*/ 18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12 w 12"/>
                    <a:gd name="T13" fmla="*/ 0 h 18"/>
                    <a:gd name="T14" fmla="*/ 6 w 12"/>
                    <a:gd name="T15" fmla="*/ 0 h 18"/>
                    <a:gd name="T16" fmla="*/ 6 w 12"/>
                    <a:gd name="T17" fmla="*/ 0 h 18"/>
                    <a:gd name="T18" fmla="*/ 12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3" name="Freeform 1169"/>
                <p:cNvSpPr>
                  <a:spLocks/>
                </p:cNvSpPr>
                <p:nvPr/>
              </p:nvSpPr>
              <p:spPr bwMode="auto">
                <a:xfrm>
                  <a:off x="2148" y="1971"/>
                  <a:ext cx="18" cy="6"/>
                </a:xfrm>
                <a:custGeom>
                  <a:avLst/>
                  <a:gdLst>
                    <a:gd name="T0" fmla="*/ 12 w 18"/>
                    <a:gd name="T1" fmla="*/ 6 h 6"/>
                    <a:gd name="T2" fmla="*/ 18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8 w 18"/>
                    <a:gd name="T9" fmla="*/ 6 h 6"/>
                    <a:gd name="T10" fmla="*/ 18 w 18"/>
                    <a:gd name="T11" fmla="*/ 6 h 6"/>
                    <a:gd name="T12" fmla="*/ 18 w 18"/>
                    <a:gd name="T13" fmla="*/ 6 h 6"/>
                    <a:gd name="T14" fmla="*/ 18 w 18"/>
                    <a:gd name="T15" fmla="*/ 6 h 6"/>
                    <a:gd name="T16" fmla="*/ 18 w 18"/>
                    <a:gd name="T17" fmla="*/ 6 h 6"/>
                    <a:gd name="T18" fmla="*/ 12 w 18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6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4" name="Freeform 1170"/>
                <p:cNvSpPr>
                  <a:spLocks/>
                </p:cNvSpPr>
                <p:nvPr/>
              </p:nvSpPr>
              <p:spPr bwMode="auto">
                <a:xfrm>
                  <a:off x="2160" y="1977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6 w 6"/>
                    <a:gd name="T7" fmla="*/ 6 w 6"/>
                    <a:gd name="T8" fmla="*/ 6 w 6"/>
                    <a:gd name="T9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5" name="Freeform 1171"/>
                <p:cNvSpPr>
                  <a:spLocks/>
                </p:cNvSpPr>
                <p:nvPr/>
              </p:nvSpPr>
              <p:spPr bwMode="auto">
                <a:xfrm>
                  <a:off x="2160" y="1959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6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6" name="Freeform 1172"/>
                <p:cNvSpPr>
                  <a:spLocks/>
                </p:cNvSpPr>
                <p:nvPr/>
              </p:nvSpPr>
              <p:spPr bwMode="auto">
                <a:xfrm>
                  <a:off x="2160" y="1953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0 h 12"/>
                    <a:gd name="T14" fmla="*/ 12 w 12"/>
                    <a:gd name="T15" fmla="*/ 0 h 12"/>
                    <a:gd name="T16" fmla="*/ 6 w 12"/>
                    <a:gd name="T17" fmla="*/ 0 h 12"/>
                    <a:gd name="T18" fmla="*/ 12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7" name="Freeform 1173"/>
                <p:cNvSpPr>
                  <a:spLocks/>
                </p:cNvSpPr>
                <p:nvPr/>
              </p:nvSpPr>
              <p:spPr bwMode="auto">
                <a:xfrm>
                  <a:off x="2172" y="1953"/>
                  <a:ext cx="18" cy="12"/>
                </a:xfrm>
                <a:custGeom>
                  <a:avLst/>
                  <a:gdLst>
                    <a:gd name="T0" fmla="*/ 12 w 18"/>
                    <a:gd name="T1" fmla="*/ 12 h 12"/>
                    <a:gd name="T2" fmla="*/ 18 w 18"/>
                    <a:gd name="T3" fmla="*/ 6 h 12"/>
                    <a:gd name="T4" fmla="*/ 0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8 w 18"/>
                    <a:gd name="T11" fmla="*/ 6 h 12"/>
                    <a:gd name="T12" fmla="*/ 12 w 18"/>
                    <a:gd name="T13" fmla="*/ 12 h 12"/>
                    <a:gd name="T14" fmla="*/ 18 w 18"/>
                    <a:gd name="T15" fmla="*/ 12 h 12"/>
                    <a:gd name="T16" fmla="*/ 18 w 18"/>
                    <a:gd name="T17" fmla="*/ 6 h 12"/>
                    <a:gd name="T18" fmla="*/ 12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12"/>
                      </a:move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208" name="Freeform 1174"/>
                <p:cNvSpPr>
                  <a:spLocks/>
                </p:cNvSpPr>
                <p:nvPr/>
              </p:nvSpPr>
              <p:spPr bwMode="auto">
                <a:xfrm>
                  <a:off x="2184" y="195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539" name="Group 1175"/>
              <p:cNvGrpSpPr>
                <a:grpSpLocks/>
              </p:cNvGrpSpPr>
              <p:nvPr/>
            </p:nvGrpSpPr>
            <p:grpSpPr bwMode="auto">
              <a:xfrm>
                <a:off x="2082" y="1923"/>
                <a:ext cx="270" cy="649"/>
                <a:chOff x="2082" y="1923"/>
                <a:chExt cx="270" cy="649"/>
              </a:xfrm>
            </p:grpSpPr>
            <p:sp>
              <p:nvSpPr>
                <p:cNvPr id="1809" name="Freeform 1176"/>
                <p:cNvSpPr>
                  <a:spLocks/>
                </p:cNvSpPr>
                <p:nvPr/>
              </p:nvSpPr>
              <p:spPr bwMode="auto">
                <a:xfrm>
                  <a:off x="2184" y="1935"/>
                  <a:ext cx="6" cy="30"/>
                </a:xfrm>
                <a:custGeom>
                  <a:avLst/>
                  <a:gdLst>
                    <a:gd name="T0" fmla="*/ 0 w 6"/>
                    <a:gd name="T1" fmla="*/ 0 h 30"/>
                    <a:gd name="T2" fmla="*/ 0 w 6"/>
                    <a:gd name="T3" fmla="*/ 6 h 30"/>
                    <a:gd name="T4" fmla="*/ 0 w 6"/>
                    <a:gd name="T5" fmla="*/ 30 h 30"/>
                    <a:gd name="T6" fmla="*/ 6 w 6"/>
                    <a:gd name="T7" fmla="*/ 24 h 30"/>
                    <a:gd name="T8" fmla="*/ 6 w 6"/>
                    <a:gd name="T9" fmla="*/ 0 h 30"/>
                    <a:gd name="T10" fmla="*/ 6 w 6"/>
                    <a:gd name="T11" fmla="*/ 6 h 30"/>
                    <a:gd name="T12" fmla="*/ 0 w 6"/>
                    <a:gd name="T13" fmla="*/ 0 h 30"/>
                    <a:gd name="T14" fmla="*/ 0 w 6"/>
                    <a:gd name="T15" fmla="*/ 0 h 30"/>
                    <a:gd name="T16" fmla="*/ 0 w 6"/>
                    <a:gd name="T17" fmla="*/ 6 h 30"/>
                    <a:gd name="T18" fmla="*/ 0 w 6"/>
                    <a:gd name="T1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0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6" y="24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0" name="Freeform 1177"/>
                <p:cNvSpPr>
                  <a:spLocks/>
                </p:cNvSpPr>
                <p:nvPr/>
              </p:nvSpPr>
              <p:spPr bwMode="auto">
                <a:xfrm>
                  <a:off x="2184" y="1923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6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6 w 12"/>
                    <a:gd name="T11" fmla="*/ 12 h 18"/>
                    <a:gd name="T12" fmla="*/ 6 w 12"/>
                    <a:gd name="T13" fmla="*/ 0 h 18"/>
                    <a:gd name="T14" fmla="*/ 6 w 12"/>
                    <a:gd name="T15" fmla="*/ 0 h 18"/>
                    <a:gd name="T16" fmla="*/ 6 w 12"/>
                    <a:gd name="T17" fmla="*/ 6 h 18"/>
                    <a:gd name="T18" fmla="*/ 6 w 1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1" name="Freeform 1178"/>
                <p:cNvSpPr>
                  <a:spLocks/>
                </p:cNvSpPr>
                <p:nvPr/>
              </p:nvSpPr>
              <p:spPr bwMode="auto">
                <a:xfrm>
                  <a:off x="2190" y="1923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0 w 18"/>
                    <a:gd name="T5" fmla="*/ 0 h 12"/>
                    <a:gd name="T6" fmla="*/ 0 w 18"/>
                    <a:gd name="T7" fmla="*/ 12 h 12"/>
                    <a:gd name="T8" fmla="*/ 18 w 18"/>
                    <a:gd name="T9" fmla="*/ 12 h 12"/>
                    <a:gd name="T10" fmla="*/ 18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12 h 12"/>
                    <a:gd name="T16" fmla="*/ 18 w 18"/>
                    <a:gd name="T17" fmla="*/ 12 h 12"/>
                    <a:gd name="T18" fmla="*/ 18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2" name="Freeform 1179"/>
                <p:cNvSpPr>
                  <a:spLocks/>
                </p:cNvSpPr>
                <p:nvPr/>
              </p:nvSpPr>
              <p:spPr bwMode="auto">
                <a:xfrm>
                  <a:off x="2208" y="1929"/>
                  <a:ext cx="1" cy="6"/>
                </a:xfrm>
                <a:custGeom>
                  <a:avLst/>
                  <a:gdLst>
                    <a:gd name="T0" fmla="*/ 0 h 6"/>
                    <a:gd name="T1" fmla="*/ 0 h 6"/>
                    <a:gd name="T2" fmla="*/ 0 h 6"/>
                    <a:gd name="T3" fmla="*/ 0 h 6"/>
                    <a:gd name="T4" fmla="*/ 0 h 6"/>
                    <a:gd name="T5" fmla="*/ 6 h 6"/>
                    <a:gd name="T6" fmla="*/ 6 h 6"/>
                    <a:gd name="T7" fmla="*/ 6 h 6"/>
                    <a:gd name="T8" fmla="*/ 6 h 6"/>
                    <a:gd name="T9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3" name="Freeform 1180"/>
                <p:cNvSpPr>
                  <a:spLocks/>
                </p:cNvSpPr>
                <p:nvPr/>
              </p:nvSpPr>
              <p:spPr bwMode="auto">
                <a:xfrm>
                  <a:off x="2208" y="1923"/>
                  <a:ext cx="24" cy="12"/>
                </a:xfrm>
                <a:custGeom>
                  <a:avLst/>
                  <a:gdLst>
                    <a:gd name="T0" fmla="*/ 24 w 24"/>
                    <a:gd name="T1" fmla="*/ 0 h 12"/>
                    <a:gd name="T2" fmla="*/ 24 w 24"/>
                    <a:gd name="T3" fmla="*/ 0 h 12"/>
                    <a:gd name="T4" fmla="*/ 0 w 24"/>
                    <a:gd name="T5" fmla="*/ 6 h 12"/>
                    <a:gd name="T6" fmla="*/ 0 w 24"/>
                    <a:gd name="T7" fmla="*/ 12 h 12"/>
                    <a:gd name="T8" fmla="*/ 24 w 24"/>
                    <a:gd name="T9" fmla="*/ 6 h 12"/>
                    <a:gd name="T10" fmla="*/ 24 w 24"/>
                    <a:gd name="T11" fmla="*/ 6 h 12"/>
                    <a:gd name="T12" fmla="*/ 24 w 24"/>
                    <a:gd name="T13" fmla="*/ 0 h 12"/>
                    <a:gd name="T14" fmla="*/ 24 w 24"/>
                    <a:gd name="T15" fmla="*/ 0 h 12"/>
                    <a:gd name="T16" fmla="*/ 24 w 2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4" name="Freeform 1181"/>
                <p:cNvSpPr>
                  <a:spLocks/>
                </p:cNvSpPr>
                <p:nvPr/>
              </p:nvSpPr>
              <p:spPr bwMode="auto">
                <a:xfrm>
                  <a:off x="2232" y="1923"/>
                  <a:ext cx="18" cy="6"/>
                </a:xfrm>
                <a:custGeom>
                  <a:avLst/>
                  <a:gdLst>
                    <a:gd name="T0" fmla="*/ 18 w 18"/>
                    <a:gd name="T1" fmla="*/ 0 h 6"/>
                    <a:gd name="T2" fmla="*/ 12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2 w 18"/>
                    <a:gd name="T11" fmla="*/ 6 h 6"/>
                    <a:gd name="T12" fmla="*/ 18 w 18"/>
                    <a:gd name="T13" fmla="*/ 0 h 6"/>
                    <a:gd name="T14" fmla="*/ 18 w 18"/>
                    <a:gd name="T15" fmla="*/ 0 h 6"/>
                    <a:gd name="T16" fmla="*/ 12 w 18"/>
                    <a:gd name="T17" fmla="*/ 0 h 6"/>
                    <a:gd name="T18" fmla="*/ 18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5" name="Freeform 1182"/>
                <p:cNvSpPr>
                  <a:spLocks/>
                </p:cNvSpPr>
                <p:nvPr/>
              </p:nvSpPr>
              <p:spPr bwMode="auto">
                <a:xfrm>
                  <a:off x="2244" y="1923"/>
                  <a:ext cx="18" cy="12"/>
                </a:xfrm>
                <a:custGeom>
                  <a:avLst/>
                  <a:gdLst>
                    <a:gd name="T0" fmla="*/ 18 w 18"/>
                    <a:gd name="T1" fmla="*/ 12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12 h 12"/>
                    <a:gd name="T14" fmla="*/ 18 w 18"/>
                    <a:gd name="T15" fmla="*/ 6 h 12"/>
                    <a:gd name="T16" fmla="*/ 18 w 18"/>
                    <a:gd name="T17" fmla="*/ 6 h 12"/>
                    <a:gd name="T18" fmla="*/ 18 w 18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6" name="Freeform 1183"/>
                <p:cNvSpPr>
                  <a:spLocks/>
                </p:cNvSpPr>
                <p:nvPr/>
              </p:nvSpPr>
              <p:spPr bwMode="auto">
                <a:xfrm>
                  <a:off x="2256" y="1935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7" name="Freeform 1184"/>
                <p:cNvSpPr>
                  <a:spLocks/>
                </p:cNvSpPr>
                <p:nvPr/>
              </p:nvSpPr>
              <p:spPr bwMode="auto">
                <a:xfrm>
                  <a:off x="2262" y="1947"/>
                  <a:ext cx="6" cy="24"/>
                </a:xfrm>
                <a:custGeom>
                  <a:avLst/>
                  <a:gdLst>
                    <a:gd name="T0" fmla="*/ 6 w 6"/>
                    <a:gd name="T1" fmla="*/ 18 h 24"/>
                    <a:gd name="T2" fmla="*/ 6 w 6"/>
                    <a:gd name="T3" fmla="*/ 18 h 24"/>
                    <a:gd name="T4" fmla="*/ 6 w 6"/>
                    <a:gd name="T5" fmla="*/ 0 h 24"/>
                    <a:gd name="T6" fmla="*/ 0 w 6"/>
                    <a:gd name="T7" fmla="*/ 0 h 24"/>
                    <a:gd name="T8" fmla="*/ 0 w 6"/>
                    <a:gd name="T9" fmla="*/ 18 h 24"/>
                    <a:gd name="T10" fmla="*/ 0 w 6"/>
                    <a:gd name="T11" fmla="*/ 24 h 24"/>
                    <a:gd name="T12" fmla="*/ 0 w 6"/>
                    <a:gd name="T13" fmla="*/ 18 h 24"/>
                    <a:gd name="T14" fmla="*/ 0 w 6"/>
                    <a:gd name="T15" fmla="*/ 18 h 24"/>
                    <a:gd name="T16" fmla="*/ 0 w 6"/>
                    <a:gd name="T17" fmla="*/ 24 h 24"/>
                    <a:gd name="T18" fmla="*/ 6 w 6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4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8" name="Freeform 1185"/>
                <p:cNvSpPr>
                  <a:spLocks/>
                </p:cNvSpPr>
                <p:nvPr/>
              </p:nvSpPr>
              <p:spPr bwMode="auto">
                <a:xfrm>
                  <a:off x="2262" y="196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19" name="Freeform 1186"/>
                <p:cNvSpPr>
                  <a:spLocks/>
                </p:cNvSpPr>
                <p:nvPr/>
              </p:nvSpPr>
              <p:spPr bwMode="auto">
                <a:xfrm>
                  <a:off x="2262" y="1965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0 h 6"/>
                    <a:gd name="T4" fmla="*/ 6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  <a:gd name="T14" fmla="*/ 12 w 12"/>
                    <a:gd name="T15" fmla="*/ 0 h 6"/>
                    <a:gd name="T16" fmla="*/ 12 w 12"/>
                    <a:gd name="T17" fmla="*/ 0 h 6"/>
                    <a:gd name="T18" fmla="*/ 12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0" name="Freeform 1187"/>
                <p:cNvSpPr>
                  <a:spLocks/>
                </p:cNvSpPr>
                <p:nvPr/>
              </p:nvSpPr>
              <p:spPr bwMode="auto">
                <a:xfrm>
                  <a:off x="2268" y="1971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0 h 6"/>
                    <a:gd name="T8" fmla="*/ 6 w 12"/>
                    <a:gd name="T9" fmla="*/ 6 h 6"/>
                    <a:gd name="T10" fmla="*/ 6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1" name="Freeform 1188"/>
                <p:cNvSpPr>
                  <a:spLocks/>
                </p:cNvSpPr>
                <p:nvPr/>
              </p:nvSpPr>
              <p:spPr bwMode="auto">
                <a:xfrm>
                  <a:off x="2274" y="1977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6 w 12"/>
                    <a:gd name="T5" fmla="*/ 0 h 6"/>
                    <a:gd name="T6" fmla="*/ 0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2" name="Freeform 1189"/>
                <p:cNvSpPr>
                  <a:spLocks/>
                </p:cNvSpPr>
                <p:nvPr/>
              </p:nvSpPr>
              <p:spPr bwMode="auto">
                <a:xfrm>
                  <a:off x="2274" y="1983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12 w 12"/>
                    <a:gd name="T13" fmla="*/ 12 h 12"/>
                    <a:gd name="T14" fmla="*/ 12 w 12"/>
                    <a:gd name="T15" fmla="*/ 12 h 12"/>
                    <a:gd name="T16" fmla="*/ 12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3" name="Freeform 1190"/>
                <p:cNvSpPr>
                  <a:spLocks/>
                </p:cNvSpPr>
                <p:nvPr/>
              </p:nvSpPr>
              <p:spPr bwMode="auto">
                <a:xfrm>
                  <a:off x="2274" y="1995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0 h 6"/>
                    <a:gd name="T6" fmla="*/ 0 w 12"/>
                    <a:gd name="T7" fmla="*/ 0 h 6"/>
                    <a:gd name="T8" fmla="*/ 0 w 12"/>
                    <a:gd name="T9" fmla="*/ 6 h 6"/>
                    <a:gd name="T10" fmla="*/ 0 w 12"/>
                    <a:gd name="T11" fmla="*/ 6 h 6"/>
                    <a:gd name="T12" fmla="*/ 6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4" name="Freeform 1191"/>
                <p:cNvSpPr>
                  <a:spLocks/>
                </p:cNvSpPr>
                <p:nvPr/>
              </p:nvSpPr>
              <p:spPr bwMode="auto">
                <a:xfrm>
                  <a:off x="2268" y="2001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0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5" name="Freeform 1192"/>
                <p:cNvSpPr>
                  <a:spLocks/>
                </p:cNvSpPr>
                <p:nvPr/>
              </p:nvSpPr>
              <p:spPr bwMode="auto">
                <a:xfrm>
                  <a:off x="2262" y="2007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0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6" name="Freeform 1193"/>
                <p:cNvSpPr>
                  <a:spLocks/>
                </p:cNvSpPr>
                <p:nvPr/>
              </p:nvSpPr>
              <p:spPr bwMode="auto">
                <a:xfrm>
                  <a:off x="2250" y="2013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6 w 12"/>
                    <a:gd name="T11" fmla="*/ 6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7" name="Freeform 1194"/>
                <p:cNvSpPr>
                  <a:spLocks/>
                </p:cNvSpPr>
                <p:nvPr/>
              </p:nvSpPr>
              <p:spPr bwMode="auto">
                <a:xfrm>
                  <a:off x="2232" y="2019"/>
                  <a:ext cx="24" cy="6"/>
                </a:xfrm>
                <a:custGeom>
                  <a:avLst/>
                  <a:gdLst>
                    <a:gd name="T0" fmla="*/ 12 w 24"/>
                    <a:gd name="T1" fmla="*/ 0 h 6"/>
                    <a:gd name="T2" fmla="*/ 12 w 24"/>
                    <a:gd name="T3" fmla="*/ 6 h 6"/>
                    <a:gd name="T4" fmla="*/ 24 w 24"/>
                    <a:gd name="T5" fmla="*/ 6 h 6"/>
                    <a:gd name="T6" fmla="*/ 24 w 24"/>
                    <a:gd name="T7" fmla="*/ 0 h 6"/>
                    <a:gd name="T8" fmla="*/ 12 w 24"/>
                    <a:gd name="T9" fmla="*/ 0 h 6"/>
                    <a:gd name="T10" fmla="*/ 6 w 24"/>
                    <a:gd name="T11" fmla="*/ 6 h 6"/>
                    <a:gd name="T12" fmla="*/ 12 w 24"/>
                    <a:gd name="T13" fmla="*/ 0 h 6"/>
                    <a:gd name="T14" fmla="*/ 0 w 24"/>
                    <a:gd name="T15" fmla="*/ 0 h 6"/>
                    <a:gd name="T16" fmla="*/ 6 w 24"/>
                    <a:gd name="T17" fmla="*/ 6 h 6"/>
                    <a:gd name="T18" fmla="*/ 12 w 24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6">
                      <a:moveTo>
                        <a:pt x="12" y="0"/>
                      </a:moveTo>
                      <a:lnTo>
                        <a:pt x="12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8" name="Freeform 1195"/>
                <p:cNvSpPr>
                  <a:spLocks/>
                </p:cNvSpPr>
                <p:nvPr/>
              </p:nvSpPr>
              <p:spPr bwMode="auto">
                <a:xfrm>
                  <a:off x="2232" y="2019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12 w 12"/>
                    <a:gd name="T5" fmla="*/ 0 h 6"/>
                    <a:gd name="T6" fmla="*/ 12 w 12"/>
                    <a:gd name="T7" fmla="*/ 0 h 6"/>
                    <a:gd name="T8" fmla="*/ 12 w 12"/>
                    <a:gd name="T9" fmla="*/ 0 h 6"/>
                    <a:gd name="T10" fmla="*/ 6 w 12"/>
                    <a:gd name="T11" fmla="*/ 6 h 6"/>
                    <a:gd name="T12" fmla="*/ 12 w 12"/>
                    <a:gd name="T13" fmla="*/ 0 h 6"/>
                    <a:gd name="T14" fmla="*/ 0 w 12"/>
                    <a:gd name="T15" fmla="*/ 0 h 6"/>
                    <a:gd name="T16" fmla="*/ 6 w 12"/>
                    <a:gd name="T17" fmla="*/ 6 h 6"/>
                    <a:gd name="T18" fmla="*/ 12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29" name="Freeform 1196"/>
                <p:cNvSpPr>
                  <a:spLocks/>
                </p:cNvSpPr>
                <p:nvPr/>
              </p:nvSpPr>
              <p:spPr bwMode="auto">
                <a:xfrm>
                  <a:off x="2238" y="2019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0" name="Freeform 1197"/>
                <p:cNvSpPr>
                  <a:spLocks/>
                </p:cNvSpPr>
                <p:nvPr/>
              </p:nvSpPr>
              <p:spPr bwMode="auto">
                <a:xfrm>
                  <a:off x="2250" y="2025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1" name="Freeform 1198"/>
                <p:cNvSpPr>
                  <a:spLocks/>
                </p:cNvSpPr>
                <p:nvPr/>
              </p:nvSpPr>
              <p:spPr bwMode="auto">
                <a:xfrm>
                  <a:off x="2256" y="2031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6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2" name="Freeform 1199"/>
                <p:cNvSpPr>
                  <a:spLocks/>
                </p:cNvSpPr>
                <p:nvPr/>
              </p:nvSpPr>
              <p:spPr bwMode="auto">
                <a:xfrm>
                  <a:off x="2256" y="2037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3" name="Freeform 1200"/>
                <p:cNvSpPr>
                  <a:spLocks/>
                </p:cNvSpPr>
                <p:nvPr/>
              </p:nvSpPr>
              <p:spPr bwMode="auto">
                <a:xfrm>
                  <a:off x="2256" y="204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4" name="Freeform 1201"/>
                <p:cNvSpPr>
                  <a:spLocks/>
                </p:cNvSpPr>
                <p:nvPr/>
              </p:nvSpPr>
              <p:spPr bwMode="auto">
                <a:xfrm>
                  <a:off x="2256" y="20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5" name="Freeform 1202"/>
                <p:cNvSpPr>
                  <a:spLocks/>
                </p:cNvSpPr>
                <p:nvPr/>
              </p:nvSpPr>
              <p:spPr bwMode="auto">
                <a:xfrm>
                  <a:off x="2250" y="205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6 w 6"/>
                    <a:gd name="T5" fmla="*/ 6 h 12"/>
                    <a:gd name="T6" fmla="*/ 6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6" name="Freeform 1203"/>
                <p:cNvSpPr>
                  <a:spLocks/>
                </p:cNvSpPr>
                <p:nvPr/>
              </p:nvSpPr>
              <p:spPr bwMode="auto">
                <a:xfrm>
                  <a:off x="2244" y="2061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6 w 6"/>
                    <a:gd name="T5" fmla="*/ 6 h 12"/>
                    <a:gd name="T6" fmla="*/ 6 w 6"/>
                    <a:gd name="T7" fmla="*/ 0 h 12"/>
                    <a:gd name="T8" fmla="*/ 0 w 6"/>
                    <a:gd name="T9" fmla="*/ 6 h 12"/>
                    <a:gd name="T10" fmla="*/ 0 w 6"/>
                    <a:gd name="T11" fmla="*/ 6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7" name="Freeform 1204"/>
                <p:cNvSpPr>
                  <a:spLocks/>
                </p:cNvSpPr>
                <p:nvPr/>
              </p:nvSpPr>
              <p:spPr bwMode="auto">
                <a:xfrm>
                  <a:off x="2232" y="2067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8" name="Freeform 1205"/>
                <p:cNvSpPr>
                  <a:spLocks/>
                </p:cNvSpPr>
                <p:nvPr/>
              </p:nvSpPr>
              <p:spPr bwMode="auto">
                <a:xfrm>
                  <a:off x="2220" y="2067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39" name="Freeform 1206"/>
                <p:cNvSpPr>
                  <a:spLocks/>
                </p:cNvSpPr>
                <p:nvPr/>
              </p:nvSpPr>
              <p:spPr bwMode="auto">
                <a:xfrm>
                  <a:off x="2208" y="2073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0 w 12"/>
                    <a:gd name="T9" fmla="*/ 0 h 6"/>
                    <a:gd name="T10" fmla="*/ 0 w 12"/>
                    <a:gd name="T11" fmla="*/ 0 h 6"/>
                    <a:gd name="T12" fmla="*/ 0 w 12"/>
                    <a:gd name="T13" fmla="*/ 6 h 6"/>
                    <a:gd name="T14" fmla="*/ 0 w 12"/>
                    <a:gd name="T15" fmla="*/ 6 h 6"/>
                    <a:gd name="T16" fmla="*/ 0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0" name="Freeform 1207"/>
                <p:cNvSpPr>
                  <a:spLocks/>
                </p:cNvSpPr>
                <p:nvPr/>
              </p:nvSpPr>
              <p:spPr bwMode="auto">
                <a:xfrm>
                  <a:off x="2190" y="2067"/>
                  <a:ext cx="18" cy="12"/>
                </a:xfrm>
                <a:custGeom>
                  <a:avLst/>
                  <a:gdLst>
                    <a:gd name="T0" fmla="*/ 12 w 18"/>
                    <a:gd name="T1" fmla="*/ 6 h 12"/>
                    <a:gd name="T2" fmla="*/ 6 w 18"/>
                    <a:gd name="T3" fmla="*/ 12 h 12"/>
                    <a:gd name="T4" fmla="*/ 18 w 18"/>
                    <a:gd name="T5" fmla="*/ 12 h 12"/>
                    <a:gd name="T6" fmla="*/ 18 w 18"/>
                    <a:gd name="T7" fmla="*/ 6 h 12"/>
                    <a:gd name="T8" fmla="*/ 6 w 18"/>
                    <a:gd name="T9" fmla="*/ 6 h 12"/>
                    <a:gd name="T10" fmla="*/ 6 w 18"/>
                    <a:gd name="T11" fmla="*/ 12 h 12"/>
                    <a:gd name="T12" fmla="*/ 6 w 18"/>
                    <a:gd name="T13" fmla="*/ 6 h 12"/>
                    <a:gd name="T14" fmla="*/ 0 w 18"/>
                    <a:gd name="T15" fmla="*/ 0 h 12"/>
                    <a:gd name="T16" fmla="*/ 6 w 18"/>
                    <a:gd name="T17" fmla="*/ 12 h 12"/>
                    <a:gd name="T18" fmla="*/ 12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6"/>
                      </a:moveTo>
                      <a:lnTo>
                        <a:pt x="6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1" name="Freeform 1208"/>
                <p:cNvSpPr>
                  <a:spLocks/>
                </p:cNvSpPr>
                <p:nvPr/>
              </p:nvSpPr>
              <p:spPr bwMode="auto">
                <a:xfrm>
                  <a:off x="2190" y="2067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6 w 12"/>
                    <a:gd name="T3" fmla="*/ 6 h 12"/>
                    <a:gd name="T4" fmla="*/ 6 w 12"/>
                    <a:gd name="T5" fmla="*/ 6 h 12"/>
                    <a:gd name="T6" fmla="*/ 6 w 12"/>
                    <a:gd name="T7" fmla="*/ 6 h 12"/>
                    <a:gd name="T8" fmla="*/ 6 w 12"/>
                    <a:gd name="T9" fmla="*/ 6 h 12"/>
                    <a:gd name="T10" fmla="*/ 6 w 12"/>
                    <a:gd name="T11" fmla="*/ 12 h 12"/>
                    <a:gd name="T12" fmla="*/ 6 w 12"/>
                    <a:gd name="T13" fmla="*/ 6 h 12"/>
                    <a:gd name="T14" fmla="*/ 0 w 12"/>
                    <a:gd name="T15" fmla="*/ 0 h 12"/>
                    <a:gd name="T16" fmla="*/ 6 w 12"/>
                    <a:gd name="T17" fmla="*/ 12 h 12"/>
                    <a:gd name="T18" fmla="*/ 12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2" name="Freeform 1209"/>
                <p:cNvSpPr>
                  <a:spLocks/>
                </p:cNvSpPr>
                <p:nvPr/>
              </p:nvSpPr>
              <p:spPr bwMode="auto">
                <a:xfrm>
                  <a:off x="2196" y="2073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3" name="Freeform 1210"/>
                <p:cNvSpPr>
                  <a:spLocks/>
                </p:cNvSpPr>
                <p:nvPr/>
              </p:nvSpPr>
              <p:spPr bwMode="auto">
                <a:xfrm>
                  <a:off x="2202" y="2079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6 h 12"/>
                    <a:gd name="T8" fmla="*/ 0 w 12"/>
                    <a:gd name="T9" fmla="*/ 12 h 12"/>
                    <a:gd name="T10" fmla="*/ 0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4" name="Freeform 1211"/>
                <p:cNvSpPr>
                  <a:spLocks/>
                </p:cNvSpPr>
                <p:nvPr/>
              </p:nvSpPr>
              <p:spPr bwMode="auto">
                <a:xfrm>
                  <a:off x="2202" y="2085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12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5" name="Freeform 1212"/>
                <p:cNvSpPr>
                  <a:spLocks/>
                </p:cNvSpPr>
                <p:nvPr/>
              </p:nvSpPr>
              <p:spPr bwMode="auto">
                <a:xfrm>
                  <a:off x="2202" y="2097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12 w 12"/>
                    <a:gd name="T3" fmla="*/ 6 h 6"/>
                    <a:gd name="T4" fmla="*/ 12 w 12"/>
                    <a:gd name="T5" fmla="*/ 0 h 6"/>
                    <a:gd name="T6" fmla="*/ 0 w 12"/>
                    <a:gd name="T7" fmla="*/ 0 h 6"/>
                    <a:gd name="T8" fmla="*/ 0 w 12"/>
                    <a:gd name="T9" fmla="*/ 6 h 6"/>
                    <a:gd name="T10" fmla="*/ 6 w 12"/>
                    <a:gd name="T11" fmla="*/ 0 h 6"/>
                    <a:gd name="T12" fmla="*/ 12 w 12"/>
                    <a:gd name="T13" fmla="*/ 6 h 6"/>
                    <a:gd name="T14" fmla="*/ 12 w 12"/>
                    <a:gd name="T15" fmla="*/ 6 h 6"/>
                    <a:gd name="T16" fmla="*/ 12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6" name="Freeform 1213"/>
                <p:cNvSpPr>
                  <a:spLocks/>
                </p:cNvSpPr>
                <p:nvPr/>
              </p:nvSpPr>
              <p:spPr bwMode="auto">
                <a:xfrm>
                  <a:off x="2202" y="2097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12 h 12"/>
                    <a:gd name="T10" fmla="*/ 0 w 12"/>
                    <a:gd name="T11" fmla="*/ 12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7" name="Freeform 1214"/>
                <p:cNvSpPr>
                  <a:spLocks/>
                </p:cNvSpPr>
                <p:nvPr/>
              </p:nvSpPr>
              <p:spPr bwMode="auto">
                <a:xfrm>
                  <a:off x="2196" y="2109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0 h 6"/>
                    <a:gd name="T6" fmla="*/ 6 w 12"/>
                    <a:gd name="T7" fmla="*/ 0 h 6"/>
                    <a:gd name="T8" fmla="*/ 0 w 12"/>
                    <a:gd name="T9" fmla="*/ 0 h 6"/>
                    <a:gd name="T10" fmla="*/ 6 w 12"/>
                    <a:gd name="T11" fmla="*/ 0 h 6"/>
                    <a:gd name="T12" fmla="*/ 6 w 12"/>
                    <a:gd name="T13" fmla="*/ 6 h 6"/>
                    <a:gd name="T14" fmla="*/ 6 w 12"/>
                    <a:gd name="T15" fmla="*/ 6 h 6"/>
                    <a:gd name="T16" fmla="*/ 6 w 12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8" name="Freeform 1215"/>
                <p:cNvSpPr>
                  <a:spLocks/>
                </p:cNvSpPr>
                <p:nvPr/>
              </p:nvSpPr>
              <p:spPr bwMode="auto">
                <a:xfrm>
                  <a:off x="2190" y="2109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12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6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49" name="Freeform 1216"/>
                <p:cNvSpPr>
                  <a:spLocks/>
                </p:cNvSpPr>
                <p:nvPr/>
              </p:nvSpPr>
              <p:spPr bwMode="auto">
                <a:xfrm>
                  <a:off x="2190" y="211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6 h 12"/>
                    <a:gd name="T4" fmla="*/ 6 w 6"/>
                    <a:gd name="T5" fmla="*/ 6 h 12"/>
                    <a:gd name="T6" fmla="*/ 0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12 h 12"/>
                    <a:gd name="T14" fmla="*/ 0 w 6"/>
                    <a:gd name="T15" fmla="*/ 12 h 12"/>
                    <a:gd name="T16" fmla="*/ 0 w 6"/>
                    <a:gd name="T17" fmla="*/ 6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0" name="Freeform 1217"/>
                <p:cNvSpPr>
                  <a:spLocks/>
                </p:cNvSpPr>
                <p:nvPr/>
              </p:nvSpPr>
              <p:spPr bwMode="auto">
                <a:xfrm>
                  <a:off x="2184" y="2115"/>
                  <a:ext cx="6" cy="12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6 w 6"/>
                    <a:gd name="T5" fmla="*/ 12 h 12"/>
                    <a:gd name="T6" fmla="*/ 6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1" name="Freeform 1218"/>
                <p:cNvSpPr>
                  <a:spLocks/>
                </p:cNvSpPr>
                <p:nvPr/>
              </p:nvSpPr>
              <p:spPr bwMode="auto">
                <a:xfrm>
                  <a:off x="2178" y="2115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12 h 12"/>
                    <a:gd name="T4" fmla="*/ 6 w 6"/>
                    <a:gd name="T5" fmla="*/ 12 h 12"/>
                    <a:gd name="T6" fmla="*/ 6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6 h 12"/>
                    <a:gd name="T14" fmla="*/ 0 w 6"/>
                    <a:gd name="T15" fmla="*/ 12 h 12"/>
                    <a:gd name="T16" fmla="*/ 0 w 6"/>
                    <a:gd name="T17" fmla="*/ 12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2" name="Freeform 1219"/>
                <p:cNvSpPr>
                  <a:spLocks/>
                </p:cNvSpPr>
                <p:nvPr/>
              </p:nvSpPr>
              <p:spPr bwMode="auto">
                <a:xfrm>
                  <a:off x="2166" y="2115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6 h 6"/>
                    <a:gd name="T16" fmla="*/ 6 w 12"/>
                    <a:gd name="T17" fmla="*/ 6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3" name="Freeform 1220"/>
                <p:cNvSpPr>
                  <a:spLocks/>
                </p:cNvSpPr>
                <p:nvPr/>
              </p:nvSpPr>
              <p:spPr bwMode="auto">
                <a:xfrm>
                  <a:off x="2166" y="210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4" name="Freeform 1221"/>
                <p:cNvSpPr>
                  <a:spLocks/>
                </p:cNvSpPr>
                <p:nvPr/>
              </p:nvSpPr>
              <p:spPr bwMode="auto">
                <a:xfrm>
                  <a:off x="2166" y="2109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5" name="Freeform 1222"/>
                <p:cNvSpPr>
                  <a:spLocks/>
                </p:cNvSpPr>
                <p:nvPr/>
              </p:nvSpPr>
              <p:spPr bwMode="auto">
                <a:xfrm>
                  <a:off x="2160" y="2097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12 h 12"/>
                    <a:gd name="T8" fmla="*/ 6 w 12"/>
                    <a:gd name="T9" fmla="*/ 6 h 12"/>
                    <a:gd name="T10" fmla="*/ 6 w 12"/>
                    <a:gd name="T11" fmla="*/ 0 h 12"/>
                    <a:gd name="T12" fmla="*/ 6 w 12"/>
                    <a:gd name="T13" fmla="*/ 6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6" name="Freeform 1223"/>
                <p:cNvSpPr>
                  <a:spLocks/>
                </p:cNvSpPr>
                <p:nvPr/>
              </p:nvSpPr>
              <p:spPr bwMode="auto">
                <a:xfrm>
                  <a:off x="2148" y="2091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6 h 12"/>
                    <a:gd name="T4" fmla="*/ 12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7" name="Freeform 1224"/>
                <p:cNvSpPr>
                  <a:spLocks/>
                </p:cNvSpPr>
                <p:nvPr/>
              </p:nvSpPr>
              <p:spPr bwMode="auto">
                <a:xfrm>
                  <a:off x="2136" y="2079"/>
                  <a:ext cx="18" cy="18"/>
                </a:xfrm>
                <a:custGeom>
                  <a:avLst/>
                  <a:gdLst>
                    <a:gd name="T0" fmla="*/ 0 w 18"/>
                    <a:gd name="T1" fmla="*/ 6 h 18"/>
                    <a:gd name="T2" fmla="*/ 0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0 h 18"/>
                    <a:gd name="T10" fmla="*/ 6 w 18"/>
                    <a:gd name="T11" fmla="*/ 6 h 18"/>
                    <a:gd name="T12" fmla="*/ 0 w 18"/>
                    <a:gd name="T13" fmla="*/ 6 h 18"/>
                    <a:gd name="T14" fmla="*/ 0 w 18"/>
                    <a:gd name="T15" fmla="*/ 6 h 18"/>
                    <a:gd name="T16" fmla="*/ 0 w 18"/>
                    <a:gd name="T1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8" name="Freeform 1225"/>
                <p:cNvSpPr>
                  <a:spLocks/>
                </p:cNvSpPr>
                <p:nvPr/>
              </p:nvSpPr>
              <p:spPr bwMode="auto">
                <a:xfrm>
                  <a:off x="2136" y="2067"/>
                  <a:ext cx="6" cy="18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6 h 18"/>
                    <a:gd name="T10" fmla="*/ 6 w 6"/>
                    <a:gd name="T11" fmla="*/ 6 h 18"/>
                    <a:gd name="T12" fmla="*/ 6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  <a:gd name="T18" fmla="*/ 6 w 6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59" name="Freeform 1226"/>
                <p:cNvSpPr>
                  <a:spLocks/>
                </p:cNvSpPr>
                <p:nvPr/>
              </p:nvSpPr>
              <p:spPr bwMode="auto">
                <a:xfrm>
                  <a:off x="2142" y="2055"/>
                  <a:ext cx="30" cy="18"/>
                </a:xfrm>
                <a:custGeom>
                  <a:avLst/>
                  <a:gdLst>
                    <a:gd name="T0" fmla="*/ 24 w 30"/>
                    <a:gd name="T1" fmla="*/ 0 h 18"/>
                    <a:gd name="T2" fmla="*/ 24 w 30"/>
                    <a:gd name="T3" fmla="*/ 0 h 18"/>
                    <a:gd name="T4" fmla="*/ 0 w 30"/>
                    <a:gd name="T5" fmla="*/ 12 h 18"/>
                    <a:gd name="T6" fmla="*/ 0 w 30"/>
                    <a:gd name="T7" fmla="*/ 18 h 18"/>
                    <a:gd name="T8" fmla="*/ 30 w 30"/>
                    <a:gd name="T9" fmla="*/ 6 h 18"/>
                    <a:gd name="T10" fmla="*/ 30 w 30"/>
                    <a:gd name="T11" fmla="*/ 0 h 18"/>
                    <a:gd name="T12" fmla="*/ 30 w 30"/>
                    <a:gd name="T13" fmla="*/ 6 h 18"/>
                    <a:gd name="T14" fmla="*/ 30 w 30"/>
                    <a:gd name="T15" fmla="*/ 6 h 18"/>
                    <a:gd name="T16" fmla="*/ 30 w 30"/>
                    <a:gd name="T17" fmla="*/ 0 h 18"/>
                    <a:gd name="T18" fmla="*/ 24 w 3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1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0" name="Freeform 1227"/>
                <p:cNvSpPr>
                  <a:spLocks/>
                </p:cNvSpPr>
                <p:nvPr/>
              </p:nvSpPr>
              <p:spPr bwMode="auto">
                <a:xfrm>
                  <a:off x="2166" y="205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1" name="Freeform 1228"/>
                <p:cNvSpPr>
                  <a:spLocks/>
                </p:cNvSpPr>
                <p:nvPr/>
              </p:nvSpPr>
              <p:spPr bwMode="auto">
                <a:xfrm>
                  <a:off x="2166" y="2043"/>
                  <a:ext cx="18" cy="12"/>
                </a:xfrm>
                <a:custGeom>
                  <a:avLst/>
                  <a:gdLst>
                    <a:gd name="T0" fmla="*/ 12 w 18"/>
                    <a:gd name="T1" fmla="*/ 0 h 12"/>
                    <a:gd name="T2" fmla="*/ 12 w 18"/>
                    <a:gd name="T3" fmla="*/ 0 h 12"/>
                    <a:gd name="T4" fmla="*/ 0 w 18"/>
                    <a:gd name="T5" fmla="*/ 12 h 12"/>
                    <a:gd name="T6" fmla="*/ 6 w 18"/>
                    <a:gd name="T7" fmla="*/ 12 h 12"/>
                    <a:gd name="T8" fmla="*/ 18 w 18"/>
                    <a:gd name="T9" fmla="*/ 6 h 12"/>
                    <a:gd name="T10" fmla="*/ 18 w 18"/>
                    <a:gd name="T11" fmla="*/ 0 h 12"/>
                    <a:gd name="T12" fmla="*/ 18 w 18"/>
                    <a:gd name="T13" fmla="*/ 6 h 12"/>
                    <a:gd name="T14" fmla="*/ 18 w 18"/>
                    <a:gd name="T15" fmla="*/ 0 h 12"/>
                    <a:gd name="T16" fmla="*/ 18 w 18"/>
                    <a:gd name="T17" fmla="*/ 0 h 12"/>
                    <a:gd name="T18" fmla="*/ 12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2" name="Freeform 1229"/>
                <p:cNvSpPr>
                  <a:spLocks/>
                </p:cNvSpPr>
                <p:nvPr/>
              </p:nvSpPr>
              <p:spPr bwMode="auto">
                <a:xfrm>
                  <a:off x="2178" y="203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3" name="Freeform 1230"/>
                <p:cNvSpPr>
                  <a:spLocks/>
                </p:cNvSpPr>
                <p:nvPr/>
              </p:nvSpPr>
              <p:spPr bwMode="auto">
                <a:xfrm>
                  <a:off x="2172" y="2031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6 w 12"/>
                    <a:gd name="T5" fmla="*/ 6 h 6"/>
                    <a:gd name="T6" fmla="*/ 12 w 12"/>
                    <a:gd name="T7" fmla="*/ 6 h 6"/>
                    <a:gd name="T8" fmla="*/ 12 w 12"/>
                    <a:gd name="T9" fmla="*/ 0 h 6"/>
                    <a:gd name="T10" fmla="*/ 6 w 12"/>
                    <a:gd name="T11" fmla="*/ 0 h 6"/>
                    <a:gd name="T12" fmla="*/ 12 w 12"/>
                    <a:gd name="T13" fmla="*/ 0 h 6"/>
                    <a:gd name="T14" fmla="*/ 6 w 12"/>
                    <a:gd name="T15" fmla="*/ 0 h 6"/>
                    <a:gd name="T16" fmla="*/ 6 w 12"/>
                    <a:gd name="T17" fmla="*/ 0 h 6"/>
                    <a:gd name="T18" fmla="*/ 0 w 1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4" name="Freeform 1231"/>
                <p:cNvSpPr>
                  <a:spLocks/>
                </p:cNvSpPr>
                <p:nvPr/>
              </p:nvSpPr>
              <p:spPr bwMode="auto">
                <a:xfrm>
                  <a:off x="2172" y="2025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5" name="Freeform 1232"/>
                <p:cNvSpPr>
                  <a:spLocks/>
                </p:cNvSpPr>
                <p:nvPr/>
              </p:nvSpPr>
              <p:spPr bwMode="auto">
                <a:xfrm>
                  <a:off x="2172" y="2013"/>
                  <a:ext cx="18" cy="18"/>
                </a:xfrm>
                <a:custGeom>
                  <a:avLst/>
                  <a:gdLst>
                    <a:gd name="T0" fmla="*/ 12 w 18"/>
                    <a:gd name="T1" fmla="*/ 6 h 18"/>
                    <a:gd name="T2" fmla="*/ 6 w 18"/>
                    <a:gd name="T3" fmla="*/ 0 h 18"/>
                    <a:gd name="T4" fmla="*/ 0 w 18"/>
                    <a:gd name="T5" fmla="*/ 12 h 18"/>
                    <a:gd name="T6" fmla="*/ 6 w 18"/>
                    <a:gd name="T7" fmla="*/ 18 h 18"/>
                    <a:gd name="T8" fmla="*/ 12 w 18"/>
                    <a:gd name="T9" fmla="*/ 6 h 18"/>
                    <a:gd name="T10" fmla="*/ 6 w 18"/>
                    <a:gd name="T11" fmla="*/ 0 h 18"/>
                    <a:gd name="T12" fmla="*/ 12 w 18"/>
                    <a:gd name="T13" fmla="*/ 6 h 18"/>
                    <a:gd name="T14" fmla="*/ 18 w 18"/>
                    <a:gd name="T15" fmla="*/ 0 h 18"/>
                    <a:gd name="T16" fmla="*/ 6 w 18"/>
                    <a:gd name="T17" fmla="*/ 0 h 18"/>
                    <a:gd name="T18" fmla="*/ 12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6" name="Freeform 1233"/>
                <p:cNvSpPr>
                  <a:spLocks/>
                </p:cNvSpPr>
                <p:nvPr/>
              </p:nvSpPr>
              <p:spPr bwMode="auto">
                <a:xfrm>
                  <a:off x="2178" y="2013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0 w 12"/>
                    <a:gd name="T3" fmla="*/ 6 h 6"/>
                    <a:gd name="T4" fmla="*/ 0 w 12"/>
                    <a:gd name="T5" fmla="*/ 6 h 6"/>
                    <a:gd name="T6" fmla="*/ 0 w 12"/>
                    <a:gd name="T7" fmla="*/ 6 h 6"/>
                    <a:gd name="T8" fmla="*/ 0 w 12"/>
                    <a:gd name="T9" fmla="*/ 6 h 6"/>
                    <a:gd name="T10" fmla="*/ 0 w 12"/>
                    <a:gd name="T11" fmla="*/ 0 h 6"/>
                    <a:gd name="T12" fmla="*/ 6 w 12"/>
                    <a:gd name="T13" fmla="*/ 6 h 6"/>
                    <a:gd name="T14" fmla="*/ 12 w 12"/>
                    <a:gd name="T15" fmla="*/ 0 h 6"/>
                    <a:gd name="T16" fmla="*/ 0 w 12"/>
                    <a:gd name="T17" fmla="*/ 0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7" name="Freeform 1234"/>
                <p:cNvSpPr>
                  <a:spLocks/>
                </p:cNvSpPr>
                <p:nvPr/>
              </p:nvSpPr>
              <p:spPr bwMode="auto">
                <a:xfrm>
                  <a:off x="2166" y="2013"/>
                  <a:ext cx="18" cy="12"/>
                </a:xfrm>
                <a:custGeom>
                  <a:avLst/>
                  <a:gdLst>
                    <a:gd name="T0" fmla="*/ 0 w 18"/>
                    <a:gd name="T1" fmla="*/ 12 h 12"/>
                    <a:gd name="T2" fmla="*/ 0 w 18"/>
                    <a:gd name="T3" fmla="*/ 12 h 12"/>
                    <a:gd name="T4" fmla="*/ 18 w 18"/>
                    <a:gd name="T5" fmla="*/ 6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0 w 18"/>
                    <a:gd name="T13" fmla="*/ 12 h 12"/>
                    <a:gd name="T14" fmla="*/ 0 w 18"/>
                    <a:gd name="T15" fmla="*/ 12 h 12"/>
                    <a:gd name="T16" fmla="*/ 0 w 18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8" name="Freeform 1235"/>
                <p:cNvSpPr>
                  <a:spLocks/>
                </p:cNvSpPr>
                <p:nvPr/>
              </p:nvSpPr>
              <p:spPr bwMode="auto">
                <a:xfrm>
                  <a:off x="2148" y="2013"/>
                  <a:ext cx="18" cy="12"/>
                </a:xfrm>
                <a:custGeom>
                  <a:avLst/>
                  <a:gdLst>
                    <a:gd name="T0" fmla="*/ 0 w 18"/>
                    <a:gd name="T1" fmla="*/ 6 h 12"/>
                    <a:gd name="T2" fmla="*/ 0 w 18"/>
                    <a:gd name="T3" fmla="*/ 12 h 12"/>
                    <a:gd name="T4" fmla="*/ 18 w 18"/>
                    <a:gd name="T5" fmla="*/ 12 h 12"/>
                    <a:gd name="T6" fmla="*/ 18 w 18"/>
                    <a:gd name="T7" fmla="*/ 6 h 12"/>
                    <a:gd name="T8" fmla="*/ 0 w 18"/>
                    <a:gd name="T9" fmla="*/ 0 h 12"/>
                    <a:gd name="T10" fmla="*/ 6 w 18"/>
                    <a:gd name="T11" fmla="*/ 6 h 12"/>
                    <a:gd name="T12" fmla="*/ 0 w 18"/>
                    <a:gd name="T13" fmla="*/ 6 h 12"/>
                    <a:gd name="T14" fmla="*/ 0 w 18"/>
                    <a:gd name="T15" fmla="*/ 12 h 12"/>
                    <a:gd name="T16" fmla="*/ 0 w 18"/>
                    <a:gd name="T17" fmla="*/ 12 h 12"/>
                    <a:gd name="T18" fmla="*/ 0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6"/>
                      </a:moveTo>
                      <a:lnTo>
                        <a:pt x="0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69" name="Freeform 1236"/>
                <p:cNvSpPr>
                  <a:spLocks/>
                </p:cNvSpPr>
                <p:nvPr/>
              </p:nvSpPr>
              <p:spPr bwMode="auto">
                <a:xfrm>
                  <a:off x="2136" y="2007"/>
                  <a:ext cx="18" cy="12"/>
                </a:xfrm>
                <a:custGeom>
                  <a:avLst/>
                  <a:gdLst>
                    <a:gd name="T0" fmla="*/ 0 w 18"/>
                    <a:gd name="T1" fmla="*/ 0 h 12"/>
                    <a:gd name="T2" fmla="*/ 0 w 18"/>
                    <a:gd name="T3" fmla="*/ 0 h 12"/>
                    <a:gd name="T4" fmla="*/ 12 w 18"/>
                    <a:gd name="T5" fmla="*/ 12 h 12"/>
                    <a:gd name="T6" fmla="*/ 18 w 18"/>
                    <a:gd name="T7" fmla="*/ 12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0 h 12"/>
                    <a:gd name="T14" fmla="*/ 0 w 18"/>
                    <a:gd name="T15" fmla="*/ 0 h 12"/>
                    <a:gd name="T16" fmla="*/ 0 w 18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0" name="Freeform 1237"/>
                <p:cNvSpPr>
                  <a:spLocks/>
                </p:cNvSpPr>
                <p:nvPr/>
              </p:nvSpPr>
              <p:spPr bwMode="auto">
                <a:xfrm>
                  <a:off x="2088" y="2037"/>
                  <a:ext cx="264" cy="535"/>
                </a:xfrm>
                <a:custGeom>
                  <a:avLst/>
                  <a:gdLst>
                    <a:gd name="T0" fmla="*/ 42 w 264"/>
                    <a:gd name="T1" fmla="*/ 132 h 535"/>
                    <a:gd name="T2" fmla="*/ 42 w 264"/>
                    <a:gd name="T3" fmla="*/ 162 h 535"/>
                    <a:gd name="T4" fmla="*/ 30 w 264"/>
                    <a:gd name="T5" fmla="*/ 210 h 535"/>
                    <a:gd name="T6" fmla="*/ 18 w 264"/>
                    <a:gd name="T7" fmla="*/ 258 h 535"/>
                    <a:gd name="T8" fmla="*/ 12 w 264"/>
                    <a:gd name="T9" fmla="*/ 312 h 535"/>
                    <a:gd name="T10" fmla="*/ 0 w 264"/>
                    <a:gd name="T11" fmla="*/ 373 h 535"/>
                    <a:gd name="T12" fmla="*/ 0 w 264"/>
                    <a:gd name="T13" fmla="*/ 427 h 535"/>
                    <a:gd name="T14" fmla="*/ 0 w 264"/>
                    <a:gd name="T15" fmla="*/ 475 h 535"/>
                    <a:gd name="T16" fmla="*/ 12 w 264"/>
                    <a:gd name="T17" fmla="*/ 511 h 535"/>
                    <a:gd name="T18" fmla="*/ 24 w 264"/>
                    <a:gd name="T19" fmla="*/ 523 h 535"/>
                    <a:gd name="T20" fmla="*/ 96 w 264"/>
                    <a:gd name="T21" fmla="*/ 523 h 535"/>
                    <a:gd name="T22" fmla="*/ 138 w 264"/>
                    <a:gd name="T23" fmla="*/ 529 h 535"/>
                    <a:gd name="T24" fmla="*/ 192 w 264"/>
                    <a:gd name="T25" fmla="*/ 535 h 535"/>
                    <a:gd name="T26" fmla="*/ 216 w 264"/>
                    <a:gd name="T27" fmla="*/ 529 h 535"/>
                    <a:gd name="T28" fmla="*/ 228 w 264"/>
                    <a:gd name="T29" fmla="*/ 487 h 535"/>
                    <a:gd name="T30" fmla="*/ 240 w 264"/>
                    <a:gd name="T31" fmla="*/ 433 h 535"/>
                    <a:gd name="T32" fmla="*/ 240 w 264"/>
                    <a:gd name="T33" fmla="*/ 385 h 535"/>
                    <a:gd name="T34" fmla="*/ 234 w 264"/>
                    <a:gd name="T35" fmla="*/ 336 h 535"/>
                    <a:gd name="T36" fmla="*/ 228 w 264"/>
                    <a:gd name="T37" fmla="*/ 294 h 535"/>
                    <a:gd name="T38" fmla="*/ 222 w 264"/>
                    <a:gd name="T39" fmla="*/ 246 h 535"/>
                    <a:gd name="T40" fmla="*/ 216 w 264"/>
                    <a:gd name="T41" fmla="*/ 210 h 535"/>
                    <a:gd name="T42" fmla="*/ 216 w 264"/>
                    <a:gd name="T43" fmla="*/ 180 h 535"/>
                    <a:gd name="T44" fmla="*/ 216 w 264"/>
                    <a:gd name="T45" fmla="*/ 168 h 535"/>
                    <a:gd name="T46" fmla="*/ 234 w 264"/>
                    <a:gd name="T47" fmla="*/ 120 h 535"/>
                    <a:gd name="T48" fmla="*/ 258 w 264"/>
                    <a:gd name="T49" fmla="*/ 102 h 535"/>
                    <a:gd name="T50" fmla="*/ 264 w 264"/>
                    <a:gd name="T51" fmla="*/ 90 h 535"/>
                    <a:gd name="T52" fmla="*/ 258 w 264"/>
                    <a:gd name="T53" fmla="*/ 66 h 535"/>
                    <a:gd name="T54" fmla="*/ 234 w 264"/>
                    <a:gd name="T55" fmla="*/ 96 h 535"/>
                    <a:gd name="T56" fmla="*/ 228 w 264"/>
                    <a:gd name="T57" fmla="*/ 78 h 535"/>
                    <a:gd name="T58" fmla="*/ 228 w 264"/>
                    <a:gd name="T59" fmla="*/ 54 h 535"/>
                    <a:gd name="T60" fmla="*/ 204 w 264"/>
                    <a:gd name="T61" fmla="*/ 42 h 535"/>
                    <a:gd name="T62" fmla="*/ 204 w 264"/>
                    <a:gd name="T63" fmla="*/ 60 h 535"/>
                    <a:gd name="T64" fmla="*/ 192 w 264"/>
                    <a:gd name="T65" fmla="*/ 96 h 535"/>
                    <a:gd name="T66" fmla="*/ 180 w 264"/>
                    <a:gd name="T67" fmla="*/ 60 h 535"/>
                    <a:gd name="T68" fmla="*/ 156 w 264"/>
                    <a:gd name="T69" fmla="*/ 18 h 535"/>
                    <a:gd name="T70" fmla="*/ 156 w 264"/>
                    <a:gd name="T71" fmla="*/ 18 h 535"/>
                    <a:gd name="T72" fmla="*/ 156 w 264"/>
                    <a:gd name="T73" fmla="*/ 24 h 535"/>
                    <a:gd name="T74" fmla="*/ 144 w 264"/>
                    <a:gd name="T75" fmla="*/ 18 h 535"/>
                    <a:gd name="T76" fmla="*/ 138 w 264"/>
                    <a:gd name="T77" fmla="*/ 78 h 535"/>
                    <a:gd name="T78" fmla="*/ 114 w 264"/>
                    <a:gd name="T79" fmla="*/ 90 h 535"/>
                    <a:gd name="T80" fmla="*/ 114 w 264"/>
                    <a:gd name="T81" fmla="*/ 78 h 535"/>
                    <a:gd name="T82" fmla="*/ 144 w 264"/>
                    <a:gd name="T83" fmla="*/ 6 h 535"/>
                    <a:gd name="T84" fmla="*/ 132 w 264"/>
                    <a:gd name="T85" fmla="*/ 0 h 535"/>
                    <a:gd name="T86" fmla="*/ 120 w 264"/>
                    <a:gd name="T87" fmla="*/ 18 h 535"/>
                    <a:gd name="T88" fmla="*/ 102 w 264"/>
                    <a:gd name="T89" fmla="*/ 54 h 535"/>
                    <a:gd name="T90" fmla="*/ 78 w 264"/>
                    <a:gd name="T91" fmla="*/ 12 h 535"/>
                    <a:gd name="T92" fmla="*/ 60 w 264"/>
                    <a:gd name="T93" fmla="*/ 30 h 535"/>
                    <a:gd name="T94" fmla="*/ 66 w 264"/>
                    <a:gd name="T95" fmla="*/ 48 h 535"/>
                    <a:gd name="T96" fmla="*/ 84 w 264"/>
                    <a:gd name="T97" fmla="*/ 78 h 535"/>
                    <a:gd name="T98" fmla="*/ 60 w 264"/>
                    <a:gd name="T99" fmla="*/ 102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64" h="535">
                      <a:moveTo>
                        <a:pt x="42" y="120"/>
                      </a:moveTo>
                      <a:lnTo>
                        <a:pt x="42" y="126"/>
                      </a:lnTo>
                      <a:lnTo>
                        <a:pt x="42" y="132"/>
                      </a:lnTo>
                      <a:lnTo>
                        <a:pt x="42" y="138"/>
                      </a:lnTo>
                      <a:lnTo>
                        <a:pt x="42" y="150"/>
                      </a:lnTo>
                      <a:lnTo>
                        <a:pt x="42" y="162"/>
                      </a:lnTo>
                      <a:lnTo>
                        <a:pt x="36" y="180"/>
                      </a:lnTo>
                      <a:lnTo>
                        <a:pt x="36" y="192"/>
                      </a:lnTo>
                      <a:lnTo>
                        <a:pt x="30" y="210"/>
                      </a:lnTo>
                      <a:lnTo>
                        <a:pt x="30" y="222"/>
                      </a:lnTo>
                      <a:lnTo>
                        <a:pt x="24" y="240"/>
                      </a:lnTo>
                      <a:lnTo>
                        <a:pt x="18" y="258"/>
                      </a:lnTo>
                      <a:lnTo>
                        <a:pt x="18" y="276"/>
                      </a:lnTo>
                      <a:lnTo>
                        <a:pt x="12" y="294"/>
                      </a:lnTo>
                      <a:lnTo>
                        <a:pt x="12" y="312"/>
                      </a:lnTo>
                      <a:lnTo>
                        <a:pt x="6" y="336"/>
                      </a:lnTo>
                      <a:lnTo>
                        <a:pt x="6" y="354"/>
                      </a:lnTo>
                      <a:lnTo>
                        <a:pt x="0" y="373"/>
                      </a:lnTo>
                      <a:lnTo>
                        <a:pt x="0" y="391"/>
                      </a:lnTo>
                      <a:lnTo>
                        <a:pt x="0" y="409"/>
                      </a:lnTo>
                      <a:lnTo>
                        <a:pt x="0" y="427"/>
                      </a:lnTo>
                      <a:lnTo>
                        <a:pt x="0" y="445"/>
                      </a:lnTo>
                      <a:lnTo>
                        <a:pt x="0" y="457"/>
                      </a:lnTo>
                      <a:lnTo>
                        <a:pt x="0" y="475"/>
                      </a:lnTo>
                      <a:lnTo>
                        <a:pt x="0" y="487"/>
                      </a:lnTo>
                      <a:lnTo>
                        <a:pt x="6" y="499"/>
                      </a:lnTo>
                      <a:lnTo>
                        <a:pt x="12" y="511"/>
                      </a:lnTo>
                      <a:lnTo>
                        <a:pt x="18" y="517"/>
                      </a:lnTo>
                      <a:lnTo>
                        <a:pt x="24" y="523"/>
                      </a:lnTo>
                      <a:lnTo>
                        <a:pt x="24" y="523"/>
                      </a:lnTo>
                      <a:lnTo>
                        <a:pt x="48" y="529"/>
                      </a:lnTo>
                      <a:lnTo>
                        <a:pt x="72" y="529"/>
                      </a:lnTo>
                      <a:lnTo>
                        <a:pt x="96" y="523"/>
                      </a:lnTo>
                      <a:lnTo>
                        <a:pt x="96" y="523"/>
                      </a:lnTo>
                      <a:lnTo>
                        <a:pt x="120" y="529"/>
                      </a:lnTo>
                      <a:lnTo>
                        <a:pt x="138" y="529"/>
                      </a:lnTo>
                      <a:lnTo>
                        <a:pt x="174" y="523"/>
                      </a:lnTo>
                      <a:lnTo>
                        <a:pt x="174" y="523"/>
                      </a:lnTo>
                      <a:lnTo>
                        <a:pt x="192" y="535"/>
                      </a:lnTo>
                      <a:lnTo>
                        <a:pt x="204" y="535"/>
                      </a:lnTo>
                      <a:lnTo>
                        <a:pt x="216" y="529"/>
                      </a:lnTo>
                      <a:lnTo>
                        <a:pt x="216" y="529"/>
                      </a:lnTo>
                      <a:lnTo>
                        <a:pt x="222" y="517"/>
                      </a:lnTo>
                      <a:lnTo>
                        <a:pt x="228" y="505"/>
                      </a:lnTo>
                      <a:lnTo>
                        <a:pt x="228" y="487"/>
                      </a:lnTo>
                      <a:lnTo>
                        <a:pt x="234" y="469"/>
                      </a:lnTo>
                      <a:lnTo>
                        <a:pt x="234" y="457"/>
                      </a:lnTo>
                      <a:lnTo>
                        <a:pt x="240" y="433"/>
                      </a:lnTo>
                      <a:lnTo>
                        <a:pt x="240" y="421"/>
                      </a:lnTo>
                      <a:lnTo>
                        <a:pt x="240" y="403"/>
                      </a:lnTo>
                      <a:lnTo>
                        <a:pt x="240" y="385"/>
                      </a:lnTo>
                      <a:lnTo>
                        <a:pt x="240" y="373"/>
                      </a:lnTo>
                      <a:lnTo>
                        <a:pt x="234" y="354"/>
                      </a:lnTo>
                      <a:lnTo>
                        <a:pt x="234" y="336"/>
                      </a:lnTo>
                      <a:lnTo>
                        <a:pt x="234" y="324"/>
                      </a:lnTo>
                      <a:lnTo>
                        <a:pt x="228" y="306"/>
                      </a:lnTo>
                      <a:lnTo>
                        <a:pt x="228" y="294"/>
                      </a:lnTo>
                      <a:lnTo>
                        <a:pt x="228" y="276"/>
                      </a:lnTo>
                      <a:lnTo>
                        <a:pt x="222" y="264"/>
                      </a:lnTo>
                      <a:lnTo>
                        <a:pt x="222" y="246"/>
                      </a:lnTo>
                      <a:lnTo>
                        <a:pt x="216" y="240"/>
                      </a:lnTo>
                      <a:lnTo>
                        <a:pt x="216" y="222"/>
                      </a:lnTo>
                      <a:lnTo>
                        <a:pt x="216" y="210"/>
                      </a:lnTo>
                      <a:lnTo>
                        <a:pt x="216" y="204"/>
                      </a:lnTo>
                      <a:lnTo>
                        <a:pt x="216" y="192"/>
                      </a:lnTo>
                      <a:lnTo>
                        <a:pt x="216" y="180"/>
                      </a:lnTo>
                      <a:lnTo>
                        <a:pt x="216" y="174"/>
                      </a:lnTo>
                      <a:lnTo>
                        <a:pt x="216" y="168"/>
                      </a:lnTo>
                      <a:lnTo>
                        <a:pt x="216" y="168"/>
                      </a:lnTo>
                      <a:lnTo>
                        <a:pt x="222" y="150"/>
                      </a:lnTo>
                      <a:lnTo>
                        <a:pt x="228" y="132"/>
                      </a:lnTo>
                      <a:lnTo>
                        <a:pt x="234" y="120"/>
                      </a:lnTo>
                      <a:lnTo>
                        <a:pt x="240" y="114"/>
                      </a:lnTo>
                      <a:lnTo>
                        <a:pt x="246" y="108"/>
                      </a:lnTo>
                      <a:lnTo>
                        <a:pt x="258" y="102"/>
                      </a:lnTo>
                      <a:lnTo>
                        <a:pt x="258" y="96"/>
                      </a:lnTo>
                      <a:lnTo>
                        <a:pt x="264" y="90"/>
                      </a:lnTo>
                      <a:lnTo>
                        <a:pt x="264" y="90"/>
                      </a:lnTo>
                      <a:lnTo>
                        <a:pt x="264" y="78"/>
                      </a:lnTo>
                      <a:lnTo>
                        <a:pt x="258" y="78"/>
                      </a:lnTo>
                      <a:lnTo>
                        <a:pt x="258" y="66"/>
                      </a:lnTo>
                      <a:lnTo>
                        <a:pt x="258" y="66"/>
                      </a:lnTo>
                      <a:lnTo>
                        <a:pt x="246" y="84"/>
                      </a:lnTo>
                      <a:lnTo>
                        <a:pt x="234" y="96"/>
                      </a:lnTo>
                      <a:lnTo>
                        <a:pt x="222" y="102"/>
                      </a:lnTo>
                      <a:lnTo>
                        <a:pt x="222" y="102"/>
                      </a:lnTo>
                      <a:lnTo>
                        <a:pt x="228" y="78"/>
                      </a:lnTo>
                      <a:lnTo>
                        <a:pt x="234" y="66"/>
                      </a:lnTo>
                      <a:lnTo>
                        <a:pt x="228" y="54"/>
                      </a:lnTo>
                      <a:lnTo>
                        <a:pt x="228" y="54"/>
                      </a:lnTo>
                      <a:lnTo>
                        <a:pt x="216" y="48"/>
                      </a:lnTo>
                      <a:lnTo>
                        <a:pt x="216" y="42"/>
                      </a:lnTo>
                      <a:lnTo>
                        <a:pt x="204" y="42"/>
                      </a:lnTo>
                      <a:lnTo>
                        <a:pt x="204" y="42"/>
                      </a:lnTo>
                      <a:lnTo>
                        <a:pt x="198" y="48"/>
                      </a:lnTo>
                      <a:lnTo>
                        <a:pt x="204" y="60"/>
                      </a:lnTo>
                      <a:lnTo>
                        <a:pt x="204" y="72"/>
                      </a:lnTo>
                      <a:lnTo>
                        <a:pt x="198" y="78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86" y="78"/>
                      </a:lnTo>
                      <a:lnTo>
                        <a:pt x="180" y="60"/>
                      </a:lnTo>
                      <a:lnTo>
                        <a:pt x="162" y="30"/>
                      </a:lnTo>
                      <a:lnTo>
                        <a:pt x="162" y="30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56" y="24"/>
                      </a:lnTo>
                      <a:lnTo>
                        <a:pt x="156" y="24"/>
                      </a:lnTo>
                      <a:lnTo>
                        <a:pt x="150" y="18"/>
                      </a:lnTo>
                      <a:lnTo>
                        <a:pt x="150" y="18"/>
                      </a:lnTo>
                      <a:lnTo>
                        <a:pt x="144" y="18"/>
                      </a:lnTo>
                      <a:lnTo>
                        <a:pt x="144" y="36"/>
                      </a:lnTo>
                      <a:lnTo>
                        <a:pt x="144" y="60"/>
                      </a:lnTo>
                      <a:lnTo>
                        <a:pt x="138" y="78"/>
                      </a:lnTo>
                      <a:lnTo>
                        <a:pt x="132" y="90"/>
                      </a:lnTo>
                      <a:lnTo>
                        <a:pt x="132" y="90"/>
                      </a:lnTo>
                      <a:lnTo>
                        <a:pt x="114" y="90"/>
                      </a:lnTo>
                      <a:lnTo>
                        <a:pt x="108" y="90"/>
                      </a:lnTo>
                      <a:lnTo>
                        <a:pt x="114" y="78"/>
                      </a:lnTo>
                      <a:lnTo>
                        <a:pt x="114" y="78"/>
                      </a:lnTo>
                      <a:lnTo>
                        <a:pt x="120" y="54"/>
                      </a:lnTo>
                      <a:lnTo>
                        <a:pt x="132" y="30"/>
                      </a:lnTo>
                      <a:lnTo>
                        <a:pt x="144" y="6"/>
                      </a:lnTo>
                      <a:lnTo>
                        <a:pt x="144" y="6"/>
                      </a:lnTo>
                      <a:lnTo>
                        <a:pt x="132" y="0"/>
                      </a:lnTo>
                      <a:lnTo>
                        <a:pt x="132" y="0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20" y="18"/>
                      </a:lnTo>
                      <a:lnTo>
                        <a:pt x="114" y="3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96" y="42"/>
                      </a:lnTo>
                      <a:lnTo>
                        <a:pt x="90" y="18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66" y="18"/>
                      </a:lnTo>
                      <a:lnTo>
                        <a:pt x="60" y="30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66" y="48"/>
                      </a:lnTo>
                      <a:lnTo>
                        <a:pt x="84" y="60"/>
                      </a:lnTo>
                      <a:lnTo>
                        <a:pt x="90" y="66"/>
                      </a:lnTo>
                      <a:lnTo>
                        <a:pt x="84" y="78"/>
                      </a:lnTo>
                      <a:lnTo>
                        <a:pt x="84" y="78"/>
                      </a:lnTo>
                      <a:lnTo>
                        <a:pt x="72" y="90"/>
                      </a:lnTo>
                      <a:lnTo>
                        <a:pt x="60" y="102"/>
                      </a:lnTo>
                      <a:lnTo>
                        <a:pt x="42" y="120"/>
                      </a:lnTo>
                      <a:close/>
                    </a:path>
                  </a:pathLst>
                </a:custGeom>
                <a:solidFill>
                  <a:srgbClr val="99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1" name="Freeform 1238"/>
                <p:cNvSpPr>
                  <a:spLocks/>
                </p:cNvSpPr>
                <p:nvPr/>
              </p:nvSpPr>
              <p:spPr bwMode="auto">
                <a:xfrm>
                  <a:off x="2124" y="215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6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2" name="Freeform 1239"/>
                <p:cNvSpPr>
                  <a:spLocks/>
                </p:cNvSpPr>
                <p:nvPr/>
              </p:nvSpPr>
              <p:spPr bwMode="auto">
                <a:xfrm>
                  <a:off x="2124" y="216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3" name="Freeform 1240"/>
                <p:cNvSpPr>
                  <a:spLocks/>
                </p:cNvSpPr>
                <p:nvPr/>
              </p:nvSpPr>
              <p:spPr bwMode="auto">
                <a:xfrm>
                  <a:off x="2124" y="2169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4" name="Freeform 1241"/>
                <p:cNvSpPr>
                  <a:spLocks/>
                </p:cNvSpPr>
                <p:nvPr/>
              </p:nvSpPr>
              <p:spPr bwMode="auto">
                <a:xfrm>
                  <a:off x="2124" y="2175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5" name="Freeform 1242"/>
                <p:cNvSpPr>
                  <a:spLocks/>
                </p:cNvSpPr>
                <p:nvPr/>
              </p:nvSpPr>
              <p:spPr bwMode="auto">
                <a:xfrm>
                  <a:off x="2124" y="2187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6" name="Freeform 1243"/>
                <p:cNvSpPr>
                  <a:spLocks/>
                </p:cNvSpPr>
                <p:nvPr/>
              </p:nvSpPr>
              <p:spPr bwMode="auto">
                <a:xfrm>
                  <a:off x="2124" y="2199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8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12 h 18"/>
                    <a:gd name="T12" fmla="*/ 6 w 6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7" name="Freeform 1244"/>
                <p:cNvSpPr>
                  <a:spLocks/>
                </p:cNvSpPr>
                <p:nvPr/>
              </p:nvSpPr>
              <p:spPr bwMode="auto">
                <a:xfrm>
                  <a:off x="2118" y="2211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8" name="Freeform 1245"/>
                <p:cNvSpPr>
                  <a:spLocks/>
                </p:cNvSpPr>
                <p:nvPr/>
              </p:nvSpPr>
              <p:spPr bwMode="auto">
                <a:xfrm>
                  <a:off x="2118" y="2229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8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12 h 18"/>
                    <a:gd name="T12" fmla="*/ 6 w 6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79" name="Freeform 1246"/>
                <p:cNvSpPr>
                  <a:spLocks/>
                </p:cNvSpPr>
                <p:nvPr/>
              </p:nvSpPr>
              <p:spPr bwMode="auto">
                <a:xfrm>
                  <a:off x="2112" y="2241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12 w 12"/>
                    <a:gd name="T5" fmla="*/ 6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12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0" name="Freeform 1247"/>
                <p:cNvSpPr>
                  <a:spLocks/>
                </p:cNvSpPr>
                <p:nvPr/>
              </p:nvSpPr>
              <p:spPr bwMode="auto">
                <a:xfrm>
                  <a:off x="2112" y="2259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0 h 18"/>
                    <a:gd name="T6" fmla="*/ 0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1" name="Freeform 1248"/>
                <p:cNvSpPr>
                  <a:spLocks/>
                </p:cNvSpPr>
                <p:nvPr/>
              </p:nvSpPr>
              <p:spPr bwMode="auto">
                <a:xfrm>
                  <a:off x="2106" y="2277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0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2" name="Freeform 1249"/>
                <p:cNvSpPr>
                  <a:spLocks/>
                </p:cNvSpPr>
                <p:nvPr/>
              </p:nvSpPr>
              <p:spPr bwMode="auto">
                <a:xfrm>
                  <a:off x="2106" y="2295"/>
                  <a:ext cx="6" cy="24"/>
                </a:xfrm>
                <a:custGeom>
                  <a:avLst/>
                  <a:gdLst>
                    <a:gd name="T0" fmla="*/ 6 w 6"/>
                    <a:gd name="T1" fmla="*/ 24 h 24"/>
                    <a:gd name="T2" fmla="*/ 6 w 6"/>
                    <a:gd name="T3" fmla="*/ 18 h 24"/>
                    <a:gd name="T4" fmla="*/ 6 w 6"/>
                    <a:gd name="T5" fmla="*/ 0 h 24"/>
                    <a:gd name="T6" fmla="*/ 0 w 6"/>
                    <a:gd name="T7" fmla="*/ 0 h 24"/>
                    <a:gd name="T8" fmla="*/ 0 w 6"/>
                    <a:gd name="T9" fmla="*/ 18 h 24"/>
                    <a:gd name="T10" fmla="*/ 0 w 6"/>
                    <a:gd name="T11" fmla="*/ 18 h 24"/>
                    <a:gd name="T12" fmla="*/ 6 w 6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6" y="24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3" name="Freeform 1250"/>
                <p:cNvSpPr>
                  <a:spLocks/>
                </p:cNvSpPr>
                <p:nvPr/>
              </p:nvSpPr>
              <p:spPr bwMode="auto">
                <a:xfrm>
                  <a:off x="2100" y="2313"/>
                  <a:ext cx="12" cy="24"/>
                </a:xfrm>
                <a:custGeom>
                  <a:avLst/>
                  <a:gdLst>
                    <a:gd name="T0" fmla="*/ 6 w 12"/>
                    <a:gd name="T1" fmla="*/ 24 h 24"/>
                    <a:gd name="T2" fmla="*/ 6 w 12"/>
                    <a:gd name="T3" fmla="*/ 24 h 24"/>
                    <a:gd name="T4" fmla="*/ 12 w 12"/>
                    <a:gd name="T5" fmla="*/ 6 h 24"/>
                    <a:gd name="T6" fmla="*/ 6 w 12"/>
                    <a:gd name="T7" fmla="*/ 0 h 24"/>
                    <a:gd name="T8" fmla="*/ 0 w 12"/>
                    <a:gd name="T9" fmla="*/ 18 h 24"/>
                    <a:gd name="T10" fmla="*/ 0 w 12"/>
                    <a:gd name="T11" fmla="*/ 18 h 24"/>
                    <a:gd name="T12" fmla="*/ 6 w 12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4">
                      <a:moveTo>
                        <a:pt x="6" y="24"/>
                      </a:moveTo>
                      <a:lnTo>
                        <a:pt x="6" y="24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4" name="Freeform 1251"/>
                <p:cNvSpPr>
                  <a:spLocks/>
                </p:cNvSpPr>
                <p:nvPr/>
              </p:nvSpPr>
              <p:spPr bwMode="auto">
                <a:xfrm>
                  <a:off x="2094" y="2331"/>
                  <a:ext cx="12" cy="24"/>
                </a:xfrm>
                <a:custGeom>
                  <a:avLst/>
                  <a:gdLst>
                    <a:gd name="T0" fmla="*/ 12 w 12"/>
                    <a:gd name="T1" fmla="*/ 24 h 24"/>
                    <a:gd name="T2" fmla="*/ 12 w 12"/>
                    <a:gd name="T3" fmla="*/ 24 h 24"/>
                    <a:gd name="T4" fmla="*/ 12 w 12"/>
                    <a:gd name="T5" fmla="*/ 6 h 24"/>
                    <a:gd name="T6" fmla="*/ 6 w 12"/>
                    <a:gd name="T7" fmla="*/ 0 h 24"/>
                    <a:gd name="T8" fmla="*/ 0 w 12"/>
                    <a:gd name="T9" fmla="*/ 18 h 24"/>
                    <a:gd name="T10" fmla="*/ 0 w 12"/>
                    <a:gd name="T11" fmla="*/ 18 h 24"/>
                    <a:gd name="T12" fmla="*/ 12 w 12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4">
                      <a:moveTo>
                        <a:pt x="12" y="24"/>
                      </a:moveTo>
                      <a:lnTo>
                        <a:pt x="12" y="24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5" name="Freeform 1252"/>
                <p:cNvSpPr>
                  <a:spLocks/>
                </p:cNvSpPr>
                <p:nvPr/>
              </p:nvSpPr>
              <p:spPr bwMode="auto">
                <a:xfrm>
                  <a:off x="2094" y="2349"/>
                  <a:ext cx="12" cy="24"/>
                </a:xfrm>
                <a:custGeom>
                  <a:avLst/>
                  <a:gdLst>
                    <a:gd name="T0" fmla="*/ 6 w 12"/>
                    <a:gd name="T1" fmla="*/ 24 h 24"/>
                    <a:gd name="T2" fmla="*/ 6 w 12"/>
                    <a:gd name="T3" fmla="*/ 24 h 24"/>
                    <a:gd name="T4" fmla="*/ 12 w 12"/>
                    <a:gd name="T5" fmla="*/ 6 h 24"/>
                    <a:gd name="T6" fmla="*/ 0 w 12"/>
                    <a:gd name="T7" fmla="*/ 0 h 24"/>
                    <a:gd name="T8" fmla="*/ 0 w 12"/>
                    <a:gd name="T9" fmla="*/ 24 h 24"/>
                    <a:gd name="T10" fmla="*/ 0 w 12"/>
                    <a:gd name="T11" fmla="*/ 24 h 24"/>
                    <a:gd name="T12" fmla="*/ 6 w 12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4">
                      <a:moveTo>
                        <a:pt x="6" y="24"/>
                      </a:moveTo>
                      <a:lnTo>
                        <a:pt x="6" y="24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6" name="Freeform 1253"/>
                <p:cNvSpPr>
                  <a:spLocks/>
                </p:cNvSpPr>
                <p:nvPr/>
              </p:nvSpPr>
              <p:spPr bwMode="auto">
                <a:xfrm>
                  <a:off x="2088" y="2373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0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7" name="Freeform 1254"/>
                <p:cNvSpPr>
                  <a:spLocks/>
                </p:cNvSpPr>
                <p:nvPr/>
              </p:nvSpPr>
              <p:spPr bwMode="auto">
                <a:xfrm>
                  <a:off x="2088" y="2391"/>
                  <a:ext cx="6" cy="19"/>
                </a:xfrm>
                <a:custGeom>
                  <a:avLst/>
                  <a:gdLst>
                    <a:gd name="T0" fmla="*/ 6 w 6"/>
                    <a:gd name="T1" fmla="*/ 19 h 19"/>
                    <a:gd name="T2" fmla="*/ 6 w 6"/>
                    <a:gd name="T3" fmla="*/ 19 h 19"/>
                    <a:gd name="T4" fmla="*/ 6 w 6"/>
                    <a:gd name="T5" fmla="*/ 0 h 19"/>
                    <a:gd name="T6" fmla="*/ 0 w 6"/>
                    <a:gd name="T7" fmla="*/ 0 h 19"/>
                    <a:gd name="T8" fmla="*/ 0 w 6"/>
                    <a:gd name="T9" fmla="*/ 19 h 19"/>
                    <a:gd name="T10" fmla="*/ 0 w 6"/>
                    <a:gd name="T11" fmla="*/ 19 h 19"/>
                    <a:gd name="T12" fmla="*/ 6 w 6"/>
                    <a:gd name="T1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9">
                      <a:moveTo>
                        <a:pt x="6" y="19"/>
                      </a:moveTo>
                      <a:lnTo>
                        <a:pt x="6" y="19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8" name="Freeform 1255"/>
                <p:cNvSpPr>
                  <a:spLocks/>
                </p:cNvSpPr>
                <p:nvPr/>
              </p:nvSpPr>
              <p:spPr bwMode="auto">
                <a:xfrm>
                  <a:off x="2082" y="2410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12 w 12"/>
                    <a:gd name="T5" fmla="*/ 0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12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89" name="Freeform 1256"/>
                <p:cNvSpPr>
                  <a:spLocks/>
                </p:cNvSpPr>
                <p:nvPr/>
              </p:nvSpPr>
              <p:spPr bwMode="auto">
                <a:xfrm>
                  <a:off x="2082" y="2428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0 h 18"/>
                    <a:gd name="T6" fmla="*/ 0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0" name="Freeform 1257"/>
                <p:cNvSpPr>
                  <a:spLocks/>
                </p:cNvSpPr>
                <p:nvPr/>
              </p:nvSpPr>
              <p:spPr bwMode="auto">
                <a:xfrm>
                  <a:off x="2082" y="2446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8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8 h 18"/>
                    <a:gd name="T10" fmla="*/ 0 w 6"/>
                    <a:gd name="T11" fmla="*/ 18 h 18"/>
                    <a:gd name="T12" fmla="*/ 6 w 6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1" name="Freeform 1258"/>
                <p:cNvSpPr>
                  <a:spLocks/>
                </p:cNvSpPr>
                <p:nvPr/>
              </p:nvSpPr>
              <p:spPr bwMode="auto">
                <a:xfrm>
                  <a:off x="2082" y="2464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8 h 18"/>
                    <a:gd name="T4" fmla="*/ 6 w 6"/>
                    <a:gd name="T5" fmla="*/ 0 h 18"/>
                    <a:gd name="T6" fmla="*/ 0 w 6"/>
                    <a:gd name="T7" fmla="*/ 0 h 18"/>
                    <a:gd name="T8" fmla="*/ 0 w 6"/>
                    <a:gd name="T9" fmla="*/ 18 h 18"/>
                    <a:gd name="T10" fmla="*/ 0 w 6"/>
                    <a:gd name="T11" fmla="*/ 18 h 18"/>
                    <a:gd name="T12" fmla="*/ 6 w 6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2" name="Freeform 1259"/>
                <p:cNvSpPr>
                  <a:spLocks/>
                </p:cNvSpPr>
                <p:nvPr/>
              </p:nvSpPr>
              <p:spPr bwMode="auto">
                <a:xfrm>
                  <a:off x="2082" y="2482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3" name="Freeform 1260"/>
                <p:cNvSpPr>
                  <a:spLocks/>
                </p:cNvSpPr>
                <p:nvPr/>
              </p:nvSpPr>
              <p:spPr bwMode="auto">
                <a:xfrm>
                  <a:off x="2082" y="2494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6 w 12"/>
                    <a:gd name="T5" fmla="*/ 0 h 18"/>
                    <a:gd name="T6" fmla="*/ 0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12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4" name="Freeform 1261"/>
                <p:cNvSpPr>
                  <a:spLocks/>
                </p:cNvSpPr>
                <p:nvPr/>
              </p:nvSpPr>
              <p:spPr bwMode="auto">
                <a:xfrm>
                  <a:off x="2082" y="2512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12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5" name="Freeform 1262"/>
                <p:cNvSpPr>
                  <a:spLocks/>
                </p:cNvSpPr>
                <p:nvPr/>
              </p:nvSpPr>
              <p:spPr bwMode="auto">
                <a:xfrm>
                  <a:off x="2088" y="2524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6" name="Freeform 1263"/>
                <p:cNvSpPr>
                  <a:spLocks/>
                </p:cNvSpPr>
                <p:nvPr/>
              </p:nvSpPr>
              <p:spPr bwMode="auto">
                <a:xfrm>
                  <a:off x="2094" y="2536"/>
                  <a:ext cx="6" cy="12"/>
                </a:xfrm>
                <a:custGeom>
                  <a:avLst/>
                  <a:gdLst>
                    <a:gd name="T0" fmla="*/ 6 w 6"/>
                    <a:gd name="T1" fmla="*/ 6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6 w 6"/>
                    <a:gd name="T9" fmla="*/ 12 h 12"/>
                    <a:gd name="T10" fmla="*/ 6 w 6"/>
                    <a:gd name="T11" fmla="*/ 12 h 12"/>
                    <a:gd name="T12" fmla="*/ 0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  <a:gd name="T18" fmla="*/ 6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6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7" name="Freeform 1264"/>
                <p:cNvSpPr>
                  <a:spLocks/>
                </p:cNvSpPr>
                <p:nvPr/>
              </p:nvSpPr>
              <p:spPr bwMode="auto">
                <a:xfrm>
                  <a:off x="2100" y="2542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2 h 12"/>
                    <a:gd name="T4" fmla="*/ 0 w 12"/>
                    <a:gd name="T5" fmla="*/ 0 h 12"/>
                    <a:gd name="T6" fmla="*/ 0 w 12"/>
                    <a:gd name="T7" fmla="*/ 6 h 12"/>
                    <a:gd name="T8" fmla="*/ 6 w 12"/>
                    <a:gd name="T9" fmla="*/ 12 h 12"/>
                    <a:gd name="T10" fmla="*/ 6 w 12"/>
                    <a:gd name="T11" fmla="*/ 12 h 12"/>
                    <a:gd name="T12" fmla="*/ 12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8" name="Freeform 1265"/>
                <p:cNvSpPr>
                  <a:spLocks/>
                </p:cNvSpPr>
                <p:nvPr/>
              </p:nvSpPr>
              <p:spPr bwMode="auto">
                <a:xfrm>
                  <a:off x="2106" y="2554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12 w 12"/>
                    <a:gd name="T3" fmla="*/ 6 h 12"/>
                    <a:gd name="T4" fmla="*/ 6 w 12"/>
                    <a:gd name="T5" fmla="*/ 0 h 12"/>
                    <a:gd name="T6" fmla="*/ 0 w 12"/>
                    <a:gd name="T7" fmla="*/ 0 h 12"/>
                    <a:gd name="T8" fmla="*/ 6 w 12"/>
                    <a:gd name="T9" fmla="*/ 6 h 12"/>
                    <a:gd name="T10" fmla="*/ 6 w 12"/>
                    <a:gd name="T11" fmla="*/ 12 h 12"/>
                    <a:gd name="T12" fmla="*/ 6 w 12"/>
                    <a:gd name="T13" fmla="*/ 6 h 12"/>
                    <a:gd name="T14" fmla="*/ 6 w 12"/>
                    <a:gd name="T15" fmla="*/ 12 h 12"/>
                    <a:gd name="T16" fmla="*/ 6 w 12"/>
                    <a:gd name="T17" fmla="*/ 12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99" name="Freeform 1266"/>
                <p:cNvSpPr>
                  <a:spLocks/>
                </p:cNvSpPr>
                <p:nvPr/>
              </p:nvSpPr>
              <p:spPr bwMode="auto">
                <a:xfrm>
                  <a:off x="2112" y="2554"/>
                  <a:ext cx="1" cy="12"/>
                </a:xfrm>
                <a:custGeom>
                  <a:avLst/>
                  <a:gdLst>
                    <a:gd name="T0" fmla="*/ 0 h 12"/>
                    <a:gd name="T1" fmla="*/ 6 h 12"/>
                    <a:gd name="T2" fmla="*/ 6 h 12"/>
                    <a:gd name="T3" fmla="*/ 6 h 12"/>
                    <a:gd name="T4" fmla="*/ 6 h 12"/>
                    <a:gd name="T5" fmla="*/ 12 h 12"/>
                    <a:gd name="T6" fmla="*/ 6 h 12"/>
                    <a:gd name="T7" fmla="*/ 12 h 12"/>
                    <a:gd name="T8" fmla="*/ 12 h 12"/>
                    <a:gd name="T9" fmla="*/ 0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0" name="Freeform 1267"/>
                <p:cNvSpPr>
                  <a:spLocks/>
                </p:cNvSpPr>
                <p:nvPr/>
              </p:nvSpPr>
              <p:spPr bwMode="auto">
                <a:xfrm>
                  <a:off x="2112" y="2554"/>
                  <a:ext cx="24" cy="18"/>
                </a:xfrm>
                <a:custGeom>
                  <a:avLst/>
                  <a:gdLst>
                    <a:gd name="T0" fmla="*/ 24 w 24"/>
                    <a:gd name="T1" fmla="*/ 12 h 18"/>
                    <a:gd name="T2" fmla="*/ 24 w 24"/>
                    <a:gd name="T3" fmla="*/ 12 h 18"/>
                    <a:gd name="T4" fmla="*/ 0 w 24"/>
                    <a:gd name="T5" fmla="*/ 0 h 18"/>
                    <a:gd name="T6" fmla="*/ 0 w 24"/>
                    <a:gd name="T7" fmla="*/ 12 h 18"/>
                    <a:gd name="T8" fmla="*/ 24 w 24"/>
                    <a:gd name="T9" fmla="*/ 18 h 18"/>
                    <a:gd name="T10" fmla="*/ 24 w 24"/>
                    <a:gd name="T11" fmla="*/ 18 h 18"/>
                    <a:gd name="T12" fmla="*/ 24 w 24"/>
                    <a:gd name="T13" fmla="*/ 18 h 18"/>
                    <a:gd name="T14" fmla="*/ 24 w 24"/>
                    <a:gd name="T15" fmla="*/ 18 h 18"/>
                    <a:gd name="T16" fmla="*/ 24 w 24"/>
                    <a:gd name="T17" fmla="*/ 18 h 18"/>
                    <a:gd name="T18" fmla="*/ 24 w 24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24" y="12"/>
                      </a:moveTo>
                      <a:lnTo>
                        <a:pt x="24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1" name="Freeform 1268"/>
                <p:cNvSpPr>
                  <a:spLocks/>
                </p:cNvSpPr>
                <p:nvPr/>
              </p:nvSpPr>
              <p:spPr bwMode="auto">
                <a:xfrm>
                  <a:off x="2136" y="2566"/>
                  <a:ext cx="24" cy="6"/>
                </a:xfrm>
                <a:custGeom>
                  <a:avLst/>
                  <a:gdLst>
                    <a:gd name="T0" fmla="*/ 24 w 24"/>
                    <a:gd name="T1" fmla="*/ 0 h 6"/>
                    <a:gd name="T2" fmla="*/ 24 w 24"/>
                    <a:gd name="T3" fmla="*/ 0 h 6"/>
                    <a:gd name="T4" fmla="*/ 0 w 24"/>
                    <a:gd name="T5" fmla="*/ 0 h 6"/>
                    <a:gd name="T6" fmla="*/ 0 w 24"/>
                    <a:gd name="T7" fmla="*/ 6 h 6"/>
                    <a:gd name="T8" fmla="*/ 24 w 24"/>
                    <a:gd name="T9" fmla="*/ 6 h 6"/>
                    <a:gd name="T10" fmla="*/ 24 w 24"/>
                    <a:gd name="T11" fmla="*/ 6 h 6"/>
                    <a:gd name="T12" fmla="*/ 24 w 24"/>
                    <a:gd name="T13" fmla="*/ 6 h 6"/>
                    <a:gd name="T14" fmla="*/ 24 w 24"/>
                    <a:gd name="T15" fmla="*/ 6 h 6"/>
                    <a:gd name="T16" fmla="*/ 24 w 24"/>
                    <a:gd name="T17" fmla="*/ 6 h 6"/>
                    <a:gd name="T18" fmla="*/ 24 w 24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6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2" name="Freeform 1269"/>
                <p:cNvSpPr>
                  <a:spLocks/>
                </p:cNvSpPr>
                <p:nvPr/>
              </p:nvSpPr>
              <p:spPr bwMode="auto">
                <a:xfrm>
                  <a:off x="2160" y="2554"/>
                  <a:ext cx="24" cy="18"/>
                </a:xfrm>
                <a:custGeom>
                  <a:avLst/>
                  <a:gdLst>
                    <a:gd name="T0" fmla="*/ 24 w 24"/>
                    <a:gd name="T1" fmla="*/ 0 h 18"/>
                    <a:gd name="T2" fmla="*/ 24 w 24"/>
                    <a:gd name="T3" fmla="*/ 0 h 18"/>
                    <a:gd name="T4" fmla="*/ 0 w 24"/>
                    <a:gd name="T5" fmla="*/ 12 h 18"/>
                    <a:gd name="T6" fmla="*/ 0 w 24"/>
                    <a:gd name="T7" fmla="*/ 18 h 18"/>
                    <a:gd name="T8" fmla="*/ 24 w 24"/>
                    <a:gd name="T9" fmla="*/ 12 h 18"/>
                    <a:gd name="T10" fmla="*/ 24 w 24"/>
                    <a:gd name="T11" fmla="*/ 12 h 18"/>
                    <a:gd name="T12" fmla="*/ 24 w 24"/>
                    <a:gd name="T13" fmla="*/ 0 h 18"/>
                    <a:gd name="T14" fmla="*/ 24 w 24"/>
                    <a:gd name="T15" fmla="*/ 0 h 18"/>
                    <a:gd name="T16" fmla="*/ 24 w 24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3" name="Freeform 1270"/>
                <p:cNvSpPr>
                  <a:spLocks/>
                </p:cNvSpPr>
                <p:nvPr/>
              </p:nvSpPr>
              <p:spPr bwMode="auto">
                <a:xfrm>
                  <a:off x="2184" y="2554"/>
                  <a:ext cx="1" cy="12"/>
                </a:xfrm>
                <a:custGeom>
                  <a:avLst/>
                  <a:gdLst>
                    <a:gd name="T0" fmla="*/ 0 h 12"/>
                    <a:gd name="T1" fmla="*/ 6 h 12"/>
                    <a:gd name="T2" fmla="*/ 6 h 12"/>
                    <a:gd name="T3" fmla="*/ 6 h 12"/>
                    <a:gd name="T4" fmla="*/ 6 h 12"/>
                    <a:gd name="T5" fmla="*/ 12 h 12"/>
                    <a:gd name="T6" fmla="*/ 0 h 12"/>
                    <a:gd name="T7" fmla="*/ 0 h 12"/>
                    <a:gd name="T8" fmla="*/ 0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4" name="Freeform 1271"/>
                <p:cNvSpPr>
                  <a:spLocks/>
                </p:cNvSpPr>
                <p:nvPr/>
              </p:nvSpPr>
              <p:spPr bwMode="auto">
                <a:xfrm>
                  <a:off x="2184" y="2554"/>
                  <a:ext cx="24" cy="18"/>
                </a:xfrm>
                <a:custGeom>
                  <a:avLst/>
                  <a:gdLst>
                    <a:gd name="T0" fmla="*/ 24 w 24"/>
                    <a:gd name="T1" fmla="*/ 12 h 18"/>
                    <a:gd name="T2" fmla="*/ 24 w 24"/>
                    <a:gd name="T3" fmla="*/ 12 h 18"/>
                    <a:gd name="T4" fmla="*/ 0 w 24"/>
                    <a:gd name="T5" fmla="*/ 0 h 18"/>
                    <a:gd name="T6" fmla="*/ 0 w 24"/>
                    <a:gd name="T7" fmla="*/ 12 h 18"/>
                    <a:gd name="T8" fmla="*/ 18 w 24"/>
                    <a:gd name="T9" fmla="*/ 18 h 18"/>
                    <a:gd name="T10" fmla="*/ 24 w 24"/>
                    <a:gd name="T11" fmla="*/ 18 h 18"/>
                    <a:gd name="T12" fmla="*/ 18 w 24"/>
                    <a:gd name="T13" fmla="*/ 18 h 18"/>
                    <a:gd name="T14" fmla="*/ 18 w 24"/>
                    <a:gd name="T15" fmla="*/ 18 h 18"/>
                    <a:gd name="T16" fmla="*/ 18 w 24"/>
                    <a:gd name="T17" fmla="*/ 18 h 18"/>
                    <a:gd name="T18" fmla="*/ 24 w 24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24" y="12"/>
                      </a:moveTo>
                      <a:lnTo>
                        <a:pt x="24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8" y="18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5" name="Freeform 1272"/>
                <p:cNvSpPr>
                  <a:spLocks/>
                </p:cNvSpPr>
                <p:nvPr/>
              </p:nvSpPr>
              <p:spPr bwMode="auto">
                <a:xfrm>
                  <a:off x="2208" y="2566"/>
                  <a:ext cx="24" cy="6"/>
                </a:xfrm>
                <a:custGeom>
                  <a:avLst/>
                  <a:gdLst>
                    <a:gd name="T0" fmla="*/ 18 w 24"/>
                    <a:gd name="T1" fmla="*/ 0 h 6"/>
                    <a:gd name="T2" fmla="*/ 18 w 24"/>
                    <a:gd name="T3" fmla="*/ 0 h 6"/>
                    <a:gd name="T4" fmla="*/ 0 w 24"/>
                    <a:gd name="T5" fmla="*/ 0 h 6"/>
                    <a:gd name="T6" fmla="*/ 0 w 24"/>
                    <a:gd name="T7" fmla="*/ 6 h 6"/>
                    <a:gd name="T8" fmla="*/ 18 w 24"/>
                    <a:gd name="T9" fmla="*/ 6 h 6"/>
                    <a:gd name="T10" fmla="*/ 24 w 24"/>
                    <a:gd name="T11" fmla="*/ 6 h 6"/>
                    <a:gd name="T12" fmla="*/ 18 w 24"/>
                    <a:gd name="T13" fmla="*/ 6 h 6"/>
                    <a:gd name="T14" fmla="*/ 18 w 24"/>
                    <a:gd name="T15" fmla="*/ 6 h 6"/>
                    <a:gd name="T16" fmla="*/ 24 w 24"/>
                    <a:gd name="T17" fmla="*/ 6 h 6"/>
                    <a:gd name="T18" fmla="*/ 18 w 24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6" name="Freeform 1273"/>
                <p:cNvSpPr>
                  <a:spLocks/>
                </p:cNvSpPr>
                <p:nvPr/>
              </p:nvSpPr>
              <p:spPr bwMode="auto">
                <a:xfrm>
                  <a:off x="2226" y="2560"/>
                  <a:ext cx="42" cy="12"/>
                </a:xfrm>
                <a:custGeom>
                  <a:avLst/>
                  <a:gdLst>
                    <a:gd name="T0" fmla="*/ 42 w 42"/>
                    <a:gd name="T1" fmla="*/ 0 h 12"/>
                    <a:gd name="T2" fmla="*/ 36 w 42"/>
                    <a:gd name="T3" fmla="*/ 0 h 12"/>
                    <a:gd name="T4" fmla="*/ 0 w 42"/>
                    <a:gd name="T5" fmla="*/ 6 h 12"/>
                    <a:gd name="T6" fmla="*/ 6 w 42"/>
                    <a:gd name="T7" fmla="*/ 12 h 12"/>
                    <a:gd name="T8" fmla="*/ 36 w 42"/>
                    <a:gd name="T9" fmla="*/ 6 h 12"/>
                    <a:gd name="T10" fmla="*/ 36 w 42"/>
                    <a:gd name="T11" fmla="*/ 6 h 12"/>
                    <a:gd name="T12" fmla="*/ 42 w 42"/>
                    <a:gd name="T13" fmla="*/ 0 h 12"/>
                    <a:gd name="T14" fmla="*/ 36 w 42"/>
                    <a:gd name="T15" fmla="*/ 0 h 12"/>
                    <a:gd name="T16" fmla="*/ 36 w 42"/>
                    <a:gd name="T17" fmla="*/ 0 h 12"/>
                    <a:gd name="T18" fmla="*/ 42 w 4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12">
                      <a:moveTo>
                        <a:pt x="42" y="0"/>
                      </a:moveTo>
                      <a:lnTo>
                        <a:pt x="3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7" name="Freeform 1274"/>
                <p:cNvSpPr>
                  <a:spLocks/>
                </p:cNvSpPr>
                <p:nvPr/>
              </p:nvSpPr>
              <p:spPr bwMode="auto">
                <a:xfrm>
                  <a:off x="2262" y="2560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8" name="Freeform 1275"/>
                <p:cNvSpPr>
                  <a:spLocks/>
                </p:cNvSpPr>
                <p:nvPr/>
              </p:nvSpPr>
              <p:spPr bwMode="auto">
                <a:xfrm>
                  <a:off x="2262" y="2560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2 w 18"/>
                    <a:gd name="T9" fmla="*/ 12 h 12"/>
                    <a:gd name="T10" fmla="*/ 18 w 18"/>
                    <a:gd name="T11" fmla="*/ 12 h 12"/>
                    <a:gd name="T12" fmla="*/ 12 w 18"/>
                    <a:gd name="T13" fmla="*/ 12 h 12"/>
                    <a:gd name="T14" fmla="*/ 12 w 18"/>
                    <a:gd name="T15" fmla="*/ 12 h 12"/>
                    <a:gd name="T16" fmla="*/ 18 w 18"/>
                    <a:gd name="T17" fmla="*/ 12 h 12"/>
                    <a:gd name="T18" fmla="*/ 18 w 18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09" name="Freeform 1276"/>
                <p:cNvSpPr>
                  <a:spLocks/>
                </p:cNvSpPr>
                <p:nvPr/>
              </p:nvSpPr>
              <p:spPr bwMode="auto">
                <a:xfrm>
                  <a:off x="2280" y="2566"/>
                  <a:ext cx="12" cy="6"/>
                </a:xfrm>
                <a:custGeom>
                  <a:avLst/>
                  <a:gdLst>
                    <a:gd name="T0" fmla="*/ 12 w 12"/>
                    <a:gd name="T1" fmla="*/ 0 h 6"/>
                    <a:gd name="T2" fmla="*/ 12 w 12"/>
                    <a:gd name="T3" fmla="*/ 0 h 6"/>
                    <a:gd name="T4" fmla="*/ 0 w 12"/>
                    <a:gd name="T5" fmla="*/ 0 h 6"/>
                    <a:gd name="T6" fmla="*/ 0 w 12"/>
                    <a:gd name="T7" fmla="*/ 6 h 6"/>
                    <a:gd name="T8" fmla="*/ 12 w 12"/>
                    <a:gd name="T9" fmla="*/ 6 h 6"/>
                    <a:gd name="T10" fmla="*/ 12 w 12"/>
                    <a:gd name="T11" fmla="*/ 6 h 6"/>
                    <a:gd name="T12" fmla="*/ 12 w 12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0" name="Freeform 1277"/>
                <p:cNvSpPr>
                  <a:spLocks/>
                </p:cNvSpPr>
                <p:nvPr/>
              </p:nvSpPr>
              <p:spPr bwMode="auto">
                <a:xfrm>
                  <a:off x="2292" y="2566"/>
                  <a:ext cx="18" cy="6"/>
                </a:xfrm>
                <a:custGeom>
                  <a:avLst/>
                  <a:gdLst>
                    <a:gd name="T0" fmla="*/ 12 w 18"/>
                    <a:gd name="T1" fmla="*/ 0 h 6"/>
                    <a:gd name="T2" fmla="*/ 12 w 18"/>
                    <a:gd name="T3" fmla="*/ 0 h 6"/>
                    <a:gd name="T4" fmla="*/ 0 w 18"/>
                    <a:gd name="T5" fmla="*/ 0 h 6"/>
                    <a:gd name="T6" fmla="*/ 0 w 18"/>
                    <a:gd name="T7" fmla="*/ 6 h 6"/>
                    <a:gd name="T8" fmla="*/ 12 w 18"/>
                    <a:gd name="T9" fmla="*/ 6 h 6"/>
                    <a:gd name="T10" fmla="*/ 18 w 18"/>
                    <a:gd name="T11" fmla="*/ 6 h 6"/>
                    <a:gd name="T12" fmla="*/ 12 w 18"/>
                    <a:gd name="T13" fmla="*/ 6 h 6"/>
                    <a:gd name="T14" fmla="*/ 18 w 18"/>
                    <a:gd name="T15" fmla="*/ 6 h 6"/>
                    <a:gd name="T16" fmla="*/ 18 w 18"/>
                    <a:gd name="T17" fmla="*/ 6 h 6"/>
                    <a:gd name="T18" fmla="*/ 12 w 18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1" name="Freeform 1278"/>
                <p:cNvSpPr>
                  <a:spLocks/>
                </p:cNvSpPr>
                <p:nvPr/>
              </p:nvSpPr>
              <p:spPr bwMode="auto">
                <a:xfrm>
                  <a:off x="2304" y="2566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6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2" name="Freeform 1279"/>
                <p:cNvSpPr>
                  <a:spLocks/>
                </p:cNvSpPr>
                <p:nvPr/>
              </p:nvSpPr>
              <p:spPr bwMode="auto">
                <a:xfrm>
                  <a:off x="2304" y="2554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2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3" name="Freeform 1280"/>
                <p:cNvSpPr>
                  <a:spLocks/>
                </p:cNvSpPr>
                <p:nvPr/>
              </p:nvSpPr>
              <p:spPr bwMode="auto">
                <a:xfrm>
                  <a:off x="2304" y="2536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8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4" name="Freeform 1281"/>
                <p:cNvSpPr>
                  <a:spLocks/>
                </p:cNvSpPr>
                <p:nvPr/>
              </p:nvSpPr>
              <p:spPr bwMode="auto">
                <a:xfrm>
                  <a:off x="2310" y="2524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0 h 18"/>
                    <a:gd name="T10" fmla="*/ 12 w 12"/>
                    <a:gd name="T11" fmla="*/ 0 h 18"/>
                    <a:gd name="T12" fmla="*/ 6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5" name="Freeform 1282"/>
                <p:cNvSpPr>
                  <a:spLocks/>
                </p:cNvSpPr>
                <p:nvPr/>
              </p:nvSpPr>
              <p:spPr bwMode="auto">
                <a:xfrm>
                  <a:off x="2316" y="2506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6" name="Freeform 1283"/>
                <p:cNvSpPr>
                  <a:spLocks/>
                </p:cNvSpPr>
                <p:nvPr/>
              </p:nvSpPr>
              <p:spPr bwMode="auto">
                <a:xfrm>
                  <a:off x="2316" y="2488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8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7" name="Freeform 1284"/>
                <p:cNvSpPr>
                  <a:spLocks/>
                </p:cNvSpPr>
                <p:nvPr/>
              </p:nvSpPr>
              <p:spPr bwMode="auto">
                <a:xfrm>
                  <a:off x="2322" y="2470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0 h 24"/>
                    <a:gd name="T4" fmla="*/ 0 w 6"/>
                    <a:gd name="T5" fmla="*/ 18 h 24"/>
                    <a:gd name="T6" fmla="*/ 6 w 6"/>
                    <a:gd name="T7" fmla="*/ 24 h 24"/>
                    <a:gd name="T8" fmla="*/ 6 w 6"/>
                    <a:gd name="T9" fmla="*/ 6 h 24"/>
                    <a:gd name="T10" fmla="*/ 6 w 6"/>
                    <a:gd name="T11" fmla="*/ 0 h 24"/>
                    <a:gd name="T12" fmla="*/ 0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8" name="Freeform 1285"/>
                <p:cNvSpPr>
                  <a:spLocks/>
                </p:cNvSpPr>
                <p:nvPr/>
              </p:nvSpPr>
              <p:spPr bwMode="auto">
                <a:xfrm>
                  <a:off x="2322" y="2458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19" name="Freeform 1286"/>
                <p:cNvSpPr>
                  <a:spLocks/>
                </p:cNvSpPr>
                <p:nvPr/>
              </p:nvSpPr>
              <p:spPr bwMode="auto">
                <a:xfrm>
                  <a:off x="2322" y="2440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0" name="Freeform 1287"/>
                <p:cNvSpPr>
                  <a:spLocks/>
                </p:cNvSpPr>
                <p:nvPr/>
              </p:nvSpPr>
              <p:spPr bwMode="auto">
                <a:xfrm>
                  <a:off x="2322" y="2422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1" name="Freeform 1288"/>
                <p:cNvSpPr>
                  <a:spLocks/>
                </p:cNvSpPr>
                <p:nvPr/>
              </p:nvSpPr>
              <p:spPr bwMode="auto">
                <a:xfrm>
                  <a:off x="2322" y="2410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2" name="Freeform 1289"/>
                <p:cNvSpPr>
                  <a:spLocks/>
                </p:cNvSpPr>
                <p:nvPr/>
              </p:nvSpPr>
              <p:spPr bwMode="auto">
                <a:xfrm>
                  <a:off x="2322" y="2391"/>
                  <a:ext cx="6" cy="19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0 h 19"/>
                    <a:gd name="T4" fmla="*/ 0 w 6"/>
                    <a:gd name="T5" fmla="*/ 19 h 19"/>
                    <a:gd name="T6" fmla="*/ 6 w 6"/>
                    <a:gd name="T7" fmla="*/ 19 h 19"/>
                    <a:gd name="T8" fmla="*/ 6 w 6"/>
                    <a:gd name="T9" fmla="*/ 0 h 19"/>
                    <a:gd name="T10" fmla="*/ 6 w 6"/>
                    <a:gd name="T11" fmla="*/ 0 h 19"/>
                    <a:gd name="T12" fmla="*/ 0 w 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6" y="19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3" name="Freeform 1290"/>
                <p:cNvSpPr>
                  <a:spLocks/>
                </p:cNvSpPr>
                <p:nvPr/>
              </p:nvSpPr>
              <p:spPr bwMode="auto">
                <a:xfrm>
                  <a:off x="2316" y="2373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0 h 18"/>
                    <a:gd name="T4" fmla="*/ 6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0 h 18"/>
                    <a:gd name="T12" fmla="*/ 0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4" name="Freeform 1291"/>
                <p:cNvSpPr>
                  <a:spLocks/>
                </p:cNvSpPr>
                <p:nvPr/>
              </p:nvSpPr>
              <p:spPr bwMode="auto">
                <a:xfrm>
                  <a:off x="2316" y="236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5" name="Freeform 1292"/>
                <p:cNvSpPr>
                  <a:spLocks/>
                </p:cNvSpPr>
                <p:nvPr/>
              </p:nvSpPr>
              <p:spPr bwMode="auto">
                <a:xfrm>
                  <a:off x="2316" y="2343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6" name="Freeform 1293"/>
                <p:cNvSpPr>
                  <a:spLocks/>
                </p:cNvSpPr>
                <p:nvPr/>
              </p:nvSpPr>
              <p:spPr bwMode="auto">
                <a:xfrm>
                  <a:off x="2310" y="2331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6 w 12"/>
                    <a:gd name="T5" fmla="*/ 12 h 12"/>
                    <a:gd name="T6" fmla="*/ 12 w 12"/>
                    <a:gd name="T7" fmla="*/ 12 h 12"/>
                    <a:gd name="T8" fmla="*/ 12 w 12"/>
                    <a:gd name="T9" fmla="*/ 0 h 12"/>
                    <a:gd name="T10" fmla="*/ 12 w 12"/>
                    <a:gd name="T11" fmla="*/ 0 h 12"/>
                    <a:gd name="T12" fmla="*/ 0 w 12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7" name="Freeform 1294"/>
                <p:cNvSpPr>
                  <a:spLocks/>
                </p:cNvSpPr>
                <p:nvPr/>
              </p:nvSpPr>
              <p:spPr bwMode="auto">
                <a:xfrm>
                  <a:off x="2310" y="2313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0 h 18"/>
                    <a:gd name="T4" fmla="*/ 0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0 h 18"/>
                    <a:gd name="T12" fmla="*/ 0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8" name="Freeform 1295"/>
                <p:cNvSpPr>
                  <a:spLocks/>
                </p:cNvSpPr>
                <p:nvPr/>
              </p:nvSpPr>
              <p:spPr bwMode="auto">
                <a:xfrm>
                  <a:off x="2310" y="2301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29" name="Freeform 1296"/>
                <p:cNvSpPr>
                  <a:spLocks/>
                </p:cNvSpPr>
                <p:nvPr/>
              </p:nvSpPr>
              <p:spPr bwMode="auto">
                <a:xfrm>
                  <a:off x="2304" y="2283"/>
                  <a:ext cx="12" cy="18"/>
                </a:xfrm>
                <a:custGeom>
                  <a:avLst/>
                  <a:gdLst>
                    <a:gd name="T0" fmla="*/ 0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0 h 18"/>
                    <a:gd name="T12" fmla="*/ 0 w 12"/>
                    <a:gd name="T13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0" name="Freeform 1297"/>
                <p:cNvSpPr>
                  <a:spLocks/>
                </p:cNvSpPr>
                <p:nvPr/>
              </p:nvSpPr>
              <p:spPr bwMode="auto">
                <a:xfrm>
                  <a:off x="2304" y="2271"/>
                  <a:ext cx="6" cy="18"/>
                </a:xfrm>
                <a:custGeom>
                  <a:avLst/>
                  <a:gdLst>
                    <a:gd name="T0" fmla="*/ 0 w 6"/>
                    <a:gd name="T1" fmla="*/ 6 h 18"/>
                    <a:gd name="T2" fmla="*/ 0 w 6"/>
                    <a:gd name="T3" fmla="*/ 6 h 18"/>
                    <a:gd name="T4" fmla="*/ 0 w 6"/>
                    <a:gd name="T5" fmla="*/ 18 h 18"/>
                    <a:gd name="T6" fmla="*/ 6 w 6"/>
                    <a:gd name="T7" fmla="*/ 12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1" name="Freeform 1298"/>
                <p:cNvSpPr>
                  <a:spLocks/>
                </p:cNvSpPr>
                <p:nvPr/>
              </p:nvSpPr>
              <p:spPr bwMode="auto">
                <a:xfrm>
                  <a:off x="2304" y="2259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8 h 18"/>
                    <a:gd name="T6" fmla="*/ 6 w 6"/>
                    <a:gd name="T7" fmla="*/ 12 h 18"/>
                    <a:gd name="T8" fmla="*/ 6 w 6"/>
                    <a:gd name="T9" fmla="*/ 0 h 18"/>
                    <a:gd name="T10" fmla="*/ 6 w 6"/>
                    <a:gd name="T11" fmla="*/ 0 h 18"/>
                    <a:gd name="T12" fmla="*/ 0 w 6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2" name="Freeform 1299"/>
                <p:cNvSpPr>
                  <a:spLocks/>
                </p:cNvSpPr>
                <p:nvPr/>
              </p:nvSpPr>
              <p:spPr bwMode="auto">
                <a:xfrm>
                  <a:off x="2304" y="224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3" name="Freeform 1300"/>
                <p:cNvSpPr>
                  <a:spLocks/>
                </p:cNvSpPr>
                <p:nvPr/>
              </p:nvSpPr>
              <p:spPr bwMode="auto">
                <a:xfrm>
                  <a:off x="2298" y="2241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0 h 6"/>
                    <a:gd name="T4" fmla="*/ 6 w 12"/>
                    <a:gd name="T5" fmla="*/ 6 h 6"/>
                    <a:gd name="T6" fmla="*/ 12 w 12"/>
                    <a:gd name="T7" fmla="*/ 6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4" name="Freeform 1301"/>
                <p:cNvSpPr>
                  <a:spLocks/>
                </p:cNvSpPr>
                <p:nvPr/>
              </p:nvSpPr>
              <p:spPr bwMode="auto">
                <a:xfrm>
                  <a:off x="2298" y="2229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5" name="Freeform 1302"/>
                <p:cNvSpPr>
                  <a:spLocks/>
                </p:cNvSpPr>
                <p:nvPr/>
              </p:nvSpPr>
              <p:spPr bwMode="auto">
                <a:xfrm>
                  <a:off x="2298" y="2217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6" name="Freeform 1303"/>
                <p:cNvSpPr>
                  <a:spLocks/>
                </p:cNvSpPr>
                <p:nvPr/>
              </p:nvSpPr>
              <p:spPr bwMode="auto">
                <a:xfrm>
                  <a:off x="2298" y="221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7" name="Freeform 1304"/>
                <p:cNvSpPr>
                  <a:spLocks/>
                </p:cNvSpPr>
                <p:nvPr/>
              </p:nvSpPr>
              <p:spPr bwMode="auto">
                <a:xfrm>
                  <a:off x="2298" y="2199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8" name="Freeform 1305"/>
                <p:cNvSpPr>
                  <a:spLocks/>
                </p:cNvSpPr>
                <p:nvPr/>
              </p:nvSpPr>
              <p:spPr bwMode="auto">
                <a:xfrm>
                  <a:off x="2304" y="2205"/>
                  <a:ext cx="6" cy="1"/>
                </a:xfrm>
                <a:custGeom>
                  <a:avLst/>
                  <a:gdLst>
                    <a:gd name="T0" fmla="*/ 0 w 6"/>
                    <a:gd name="T1" fmla="*/ 0 w 6"/>
                    <a:gd name="T2" fmla="*/ 0 w 6"/>
                    <a:gd name="T3" fmla="*/ 0 w 6"/>
                    <a:gd name="T4" fmla="*/ 0 w 6"/>
                    <a:gd name="T5" fmla="*/ 6 w 6"/>
                    <a:gd name="T6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39" name="Freeform 1306"/>
                <p:cNvSpPr>
                  <a:spLocks/>
                </p:cNvSpPr>
                <p:nvPr/>
              </p:nvSpPr>
              <p:spPr bwMode="auto">
                <a:xfrm>
                  <a:off x="2304" y="2181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0 h 24"/>
                    <a:gd name="T4" fmla="*/ 0 w 6"/>
                    <a:gd name="T5" fmla="*/ 24 h 24"/>
                    <a:gd name="T6" fmla="*/ 6 w 6"/>
                    <a:gd name="T7" fmla="*/ 24 h 24"/>
                    <a:gd name="T8" fmla="*/ 6 w 6"/>
                    <a:gd name="T9" fmla="*/ 6 h 24"/>
                    <a:gd name="T10" fmla="*/ 6 w 6"/>
                    <a:gd name="T11" fmla="*/ 6 h 24"/>
                    <a:gd name="T12" fmla="*/ 0 w 6"/>
                    <a:gd name="T13" fmla="*/ 0 h 24"/>
                    <a:gd name="T14" fmla="*/ 0 w 6"/>
                    <a:gd name="T15" fmla="*/ 0 h 24"/>
                    <a:gd name="T16" fmla="*/ 0 w 6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0" name="Freeform 1307"/>
                <p:cNvSpPr>
                  <a:spLocks/>
                </p:cNvSpPr>
                <p:nvPr/>
              </p:nvSpPr>
              <p:spPr bwMode="auto">
                <a:xfrm>
                  <a:off x="2304" y="2169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12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12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1" name="Freeform 1308"/>
                <p:cNvSpPr>
                  <a:spLocks/>
                </p:cNvSpPr>
                <p:nvPr/>
              </p:nvSpPr>
              <p:spPr bwMode="auto">
                <a:xfrm>
                  <a:off x="2316" y="2157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0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2" name="Freeform 1309"/>
                <p:cNvSpPr>
                  <a:spLocks/>
                </p:cNvSpPr>
                <p:nvPr/>
              </p:nvSpPr>
              <p:spPr bwMode="auto">
                <a:xfrm>
                  <a:off x="2322" y="2145"/>
                  <a:ext cx="12" cy="18"/>
                </a:xfrm>
                <a:custGeom>
                  <a:avLst/>
                  <a:gdLst>
                    <a:gd name="T0" fmla="*/ 6 w 12"/>
                    <a:gd name="T1" fmla="*/ 0 h 18"/>
                    <a:gd name="T2" fmla="*/ 6 w 12"/>
                    <a:gd name="T3" fmla="*/ 0 h 18"/>
                    <a:gd name="T4" fmla="*/ 0 w 12"/>
                    <a:gd name="T5" fmla="*/ 12 h 18"/>
                    <a:gd name="T6" fmla="*/ 6 w 12"/>
                    <a:gd name="T7" fmla="*/ 18 h 18"/>
                    <a:gd name="T8" fmla="*/ 12 w 12"/>
                    <a:gd name="T9" fmla="*/ 6 h 18"/>
                    <a:gd name="T10" fmla="*/ 12 w 12"/>
                    <a:gd name="T11" fmla="*/ 6 h 18"/>
                    <a:gd name="T12" fmla="*/ 6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3" name="Freeform 1310"/>
                <p:cNvSpPr>
                  <a:spLocks/>
                </p:cNvSpPr>
                <p:nvPr/>
              </p:nvSpPr>
              <p:spPr bwMode="auto">
                <a:xfrm>
                  <a:off x="2328" y="213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4" name="Freeform 1311"/>
                <p:cNvSpPr>
                  <a:spLocks/>
                </p:cNvSpPr>
                <p:nvPr/>
              </p:nvSpPr>
              <p:spPr bwMode="auto">
                <a:xfrm>
                  <a:off x="2334" y="2133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6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5" name="Freeform 1312"/>
                <p:cNvSpPr>
                  <a:spLocks/>
                </p:cNvSpPr>
                <p:nvPr/>
              </p:nvSpPr>
              <p:spPr bwMode="auto">
                <a:xfrm>
                  <a:off x="2340" y="2127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6 w 12"/>
                    <a:gd name="T3" fmla="*/ 0 h 12"/>
                    <a:gd name="T4" fmla="*/ 0 w 12"/>
                    <a:gd name="T5" fmla="*/ 12 h 12"/>
                    <a:gd name="T6" fmla="*/ 6 w 12"/>
                    <a:gd name="T7" fmla="*/ 12 h 12"/>
                    <a:gd name="T8" fmla="*/ 12 w 12"/>
                    <a:gd name="T9" fmla="*/ 6 h 12"/>
                    <a:gd name="T10" fmla="*/ 12 w 12"/>
                    <a:gd name="T11" fmla="*/ 6 h 12"/>
                    <a:gd name="T12" fmla="*/ 12 w 12"/>
                    <a:gd name="T13" fmla="*/ 6 h 12"/>
                    <a:gd name="T14" fmla="*/ 12 w 12"/>
                    <a:gd name="T15" fmla="*/ 6 h 12"/>
                    <a:gd name="T16" fmla="*/ 12 w 12"/>
                    <a:gd name="T17" fmla="*/ 6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6" name="Freeform 1313"/>
                <p:cNvSpPr>
                  <a:spLocks/>
                </p:cNvSpPr>
                <p:nvPr/>
              </p:nvSpPr>
              <p:spPr bwMode="auto">
                <a:xfrm>
                  <a:off x="2346" y="2121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6 h 12"/>
                    <a:gd name="T10" fmla="*/ 6 w 6"/>
                    <a:gd name="T11" fmla="*/ 6 h 12"/>
                    <a:gd name="T12" fmla="*/ 6 w 6"/>
                    <a:gd name="T13" fmla="*/ 6 h 12"/>
                    <a:gd name="T14" fmla="*/ 6 w 6"/>
                    <a:gd name="T15" fmla="*/ 6 h 12"/>
                    <a:gd name="T16" fmla="*/ 6 w 6"/>
                    <a:gd name="T17" fmla="*/ 6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7" name="Freeform 1314"/>
                <p:cNvSpPr>
                  <a:spLocks/>
                </p:cNvSpPr>
                <p:nvPr/>
              </p:nvSpPr>
              <p:spPr bwMode="auto">
                <a:xfrm>
                  <a:off x="2346" y="2127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6 w 6"/>
                    <a:gd name="T7" fmla="*/ 6 w 6"/>
                    <a:gd name="T8" fmla="*/ 6 w 6"/>
                    <a:gd name="T9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8" name="Freeform 1315"/>
                <p:cNvSpPr>
                  <a:spLocks/>
                </p:cNvSpPr>
                <p:nvPr/>
              </p:nvSpPr>
              <p:spPr bwMode="auto">
                <a:xfrm>
                  <a:off x="2346" y="211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6 w 6"/>
                    <a:gd name="T13" fmla="*/ 0 h 12"/>
                    <a:gd name="T14" fmla="*/ 6 w 6"/>
                    <a:gd name="T15" fmla="*/ 0 h 12"/>
                    <a:gd name="T16" fmla="*/ 6 w 6"/>
                    <a:gd name="T17" fmla="*/ 0 h 12"/>
                    <a:gd name="T18" fmla="*/ 0 w 6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49" name="Freeform 1316"/>
                <p:cNvSpPr>
                  <a:spLocks/>
                </p:cNvSpPr>
                <p:nvPr/>
              </p:nvSpPr>
              <p:spPr bwMode="auto">
                <a:xfrm>
                  <a:off x="2346" y="2109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6 h 6"/>
                    <a:gd name="T14" fmla="*/ 0 w 6"/>
                    <a:gd name="T15" fmla="*/ 6 h 6"/>
                    <a:gd name="T16" fmla="*/ 0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0" name="Freeform 1317"/>
                <p:cNvSpPr>
                  <a:spLocks/>
                </p:cNvSpPr>
                <p:nvPr/>
              </p:nvSpPr>
              <p:spPr bwMode="auto">
                <a:xfrm>
                  <a:off x="2340" y="2097"/>
                  <a:ext cx="12" cy="18"/>
                </a:xfrm>
                <a:custGeom>
                  <a:avLst/>
                  <a:gdLst>
                    <a:gd name="T0" fmla="*/ 6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6 h 18"/>
                    <a:gd name="T10" fmla="*/ 0 w 12"/>
                    <a:gd name="T11" fmla="*/ 6 h 18"/>
                    <a:gd name="T12" fmla="*/ 6 w 12"/>
                    <a:gd name="T13" fmla="*/ 6 h 18"/>
                    <a:gd name="T14" fmla="*/ 6 w 12"/>
                    <a:gd name="T15" fmla="*/ 0 h 18"/>
                    <a:gd name="T16" fmla="*/ 0 w 12"/>
                    <a:gd name="T17" fmla="*/ 6 h 18"/>
                    <a:gd name="T18" fmla="*/ 6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1" name="Freeform 1318"/>
                <p:cNvSpPr>
                  <a:spLocks/>
                </p:cNvSpPr>
                <p:nvPr/>
              </p:nvSpPr>
              <p:spPr bwMode="auto">
                <a:xfrm>
                  <a:off x="2340" y="209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2" name="Freeform 1319"/>
                <p:cNvSpPr>
                  <a:spLocks/>
                </p:cNvSpPr>
                <p:nvPr/>
              </p:nvSpPr>
              <p:spPr bwMode="auto">
                <a:xfrm>
                  <a:off x="2328" y="2103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0 h 18"/>
                    <a:gd name="T6" fmla="*/ 12 w 18"/>
                    <a:gd name="T7" fmla="*/ 0 h 18"/>
                    <a:gd name="T8" fmla="*/ 0 w 18"/>
                    <a:gd name="T9" fmla="*/ 18 h 18"/>
                    <a:gd name="T10" fmla="*/ 0 w 18"/>
                    <a:gd name="T11" fmla="*/ 18 h 18"/>
                    <a:gd name="T12" fmla="*/ 6 w 18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3" name="Freeform 1320"/>
                <p:cNvSpPr>
                  <a:spLocks/>
                </p:cNvSpPr>
                <p:nvPr/>
              </p:nvSpPr>
              <p:spPr bwMode="auto">
                <a:xfrm>
                  <a:off x="2322" y="2121"/>
                  <a:ext cx="12" cy="18"/>
                </a:xfrm>
                <a:custGeom>
                  <a:avLst/>
                  <a:gdLst>
                    <a:gd name="T0" fmla="*/ 0 w 12"/>
                    <a:gd name="T1" fmla="*/ 18 h 18"/>
                    <a:gd name="T2" fmla="*/ 6 w 12"/>
                    <a:gd name="T3" fmla="*/ 18 h 18"/>
                    <a:gd name="T4" fmla="*/ 12 w 12"/>
                    <a:gd name="T5" fmla="*/ 0 h 18"/>
                    <a:gd name="T6" fmla="*/ 6 w 12"/>
                    <a:gd name="T7" fmla="*/ 0 h 18"/>
                    <a:gd name="T8" fmla="*/ 0 w 12"/>
                    <a:gd name="T9" fmla="*/ 12 h 18"/>
                    <a:gd name="T10" fmla="*/ 0 w 12"/>
                    <a:gd name="T11" fmla="*/ 12 h 18"/>
                    <a:gd name="T12" fmla="*/ 0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8 h 18"/>
                    <a:gd name="T18" fmla="*/ 0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0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4" name="Freeform 1321"/>
                <p:cNvSpPr>
                  <a:spLocks/>
                </p:cNvSpPr>
                <p:nvPr/>
              </p:nvSpPr>
              <p:spPr bwMode="auto">
                <a:xfrm>
                  <a:off x="2304" y="2133"/>
                  <a:ext cx="18" cy="18"/>
                </a:xfrm>
                <a:custGeom>
                  <a:avLst/>
                  <a:gdLst>
                    <a:gd name="T0" fmla="*/ 6 w 18"/>
                    <a:gd name="T1" fmla="*/ 6 h 18"/>
                    <a:gd name="T2" fmla="*/ 12 w 18"/>
                    <a:gd name="T3" fmla="*/ 12 h 18"/>
                    <a:gd name="T4" fmla="*/ 18 w 18"/>
                    <a:gd name="T5" fmla="*/ 6 h 18"/>
                    <a:gd name="T6" fmla="*/ 18 w 18"/>
                    <a:gd name="T7" fmla="*/ 0 h 18"/>
                    <a:gd name="T8" fmla="*/ 6 w 18"/>
                    <a:gd name="T9" fmla="*/ 6 h 18"/>
                    <a:gd name="T10" fmla="*/ 12 w 18"/>
                    <a:gd name="T11" fmla="*/ 6 h 18"/>
                    <a:gd name="T12" fmla="*/ 6 w 18"/>
                    <a:gd name="T13" fmla="*/ 6 h 18"/>
                    <a:gd name="T14" fmla="*/ 0 w 18"/>
                    <a:gd name="T15" fmla="*/ 18 h 18"/>
                    <a:gd name="T16" fmla="*/ 12 w 18"/>
                    <a:gd name="T17" fmla="*/ 12 h 18"/>
                    <a:gd name="T18" fmla="*/ 6 w 18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6" y="6"/>
                      </a:moveTo>
                      <a:lnTo>
                        <a:pt x="12" y="12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5" name="Freeform 1322"/>
                <p:cNvSpPr>
                  <a:spLocks/>
                </p:cNvSpPr>
                <p:nvPr/>
              </p:nvSpPr>
              <p:spPr bwMode="auto">
                <a:xfrm>
                  <a:off x="2304" y="2139"/>
                  <a:ext cx="12" cy="12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12 w 12"/>
                    <a:gd name="T11" fmla="*/ 0 h 12"/>
                    <a:gd name="T12" fmla="*/ 6 w 12"/>
                    <a:gd name="T13" fmla="*/ 0 h 12"/>
                    <a:gd name="T14" fmla="*/ 0 w 12"/>
                    <a:gd name="T15" fmla="*/ 12 h 12"/>
                    <a:gd name="T16" fmla="*/ 12 w 12"/>
                    <a:gd name="T17" fmla="*/ 6 h 12"/>
                    <a:gd name="T18" fmla="*/ 6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6" name="Freeform 1323"/>
                <p:cNvSpPr>
                  <a:spLocks/>
                </p:cNvSpPr>
                <p:nvPr/>
              </p:nvSpPr>
              <p:spPr bwMode="auto">
                <a:xfrm>
                  <a:off x="2310" y="2115"/>
                  <a:ext cx="12" cy="24"/>
                </a:xfrm>
                <a:custGeom>
                  <a:avLst/>
                  <a:gdLst>
                    <a:gd name="T0" fmla="*/ 6 w 12"/>
                    <a:gd name="T1" fmla="*/ 0 h 24"/>
                    <a:gd name="T2" fmla="*/ 6 w 12"/>
                    <a:gd name="T3" fmla="*/ 0 h 24"/>
                    <a:gd name="T4" fmla="*/ 0 w 12"/>
                    <a:gd name="T5" fmla="*/ 24 h 24"/>
                    <a:gd name="T6" fmla="*/ 6 w 12"/>
                    <a:gd name="T7" fmla="*/ 24 h 24"/>
                    <a:gd name="T8" fmla="*/ 12 w 12"/>
                    <a:gd name="T9" fmla="*/ 6 h 24"/>
                    <a:gd name="T10" fmla="*/ 12 w 12"/>
                    <a:gd name="T11" fmla="*/ 6 h 24"/>
                    <a:gd name="T12" fmla="*/ 6 w 12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7" name="Freeform 1324"/>
                <p:cNvSpPr>
                  <a:spLocks/>
                </p:cNvSpPr>
                <p:nvPr/>
              </p:nvSpPr>
              <p:spPr bwMode="auto">
                <a:xfrm>
                  <a:off x="2316" y="2103"/>
                  <a:ext cx="6" cy="18"/>
                </a:xfrm>
                <a:custGeom>
                  <a:avLst/>
                  <a:gdLst>
                    <a:gd name="T0" fmla="*/ 0 w 6"/>
                    <a:gd name="T1" fmla="*/ 0 h 18"/>
                    <a:gd name="T2" fmla="*/ 0 w 6"/>
                    <a:gd name="T3" fmla="*/ 0 h 18"/>
                    <a:gd name="T4" fmla="*/ 0 w 6"/>
                    <a:gd name="T5" fmla="*/ 12 h 18"/>
                    <a:gd name="T6" fmla="*/ 6 w 6"/>
                    <a:gd name="T7" fmla="*/ 18 h 18"/>
                    <a:gd name="T8" fmla="*/ 6 w 6"/>
                    <a:gd name="T9" fmla="*/ 0 h 18"/>
                    <a:gd name="T10" fmla="*/ 6 w 6"/>
                    <a:gd name="T11" fmla="*/ 0 h 18"/>
                    <a:gd name="T12" fmla="*/ 6 w 6"/>
                    <a:gd name="T13" fmla="*/ 0 h 18"/>
                    <a:gd name="T14" fmla="*/ 6 w 6"/>
                    <a:gd name="T15" fmla="*/ 0 h 18"/>
                    <a:gd name="T16" fmla="*/ 6 w 6"/>
                    <a:gd name="T17" fmla="*/ 0 h 18"/>
                    <a:gd name="T18" fmla="*/ 0 w 6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8" name="Freeform 1325"/>
                <p:cNvSpPr>
                  <a:spLocks/>
                </p:cNvSpPr>
                <p:nvPr/>
              </p:nvSpPr>
              <p:spPr bwMode="auto">
                <a:xfrm>
                  <a:off x="2310" y="2085"/>
                  <a:ext cx="12" cy="18"/>
                </a:xfrm>
                <a:custGeom>
                  <a:avLst/>
                  <a:gdLst>
                    <a:gd name="T0" fmla="*/ 6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8 h 18"/>
                    <a:gd name="T8" fmla="*/ 12 w 12"/>
                    <a:gd name="T9" fmla="*/ 6 h 18"/>
                    <a:gd name="T10" fmla="*/ 6 w 12"/>
                    <a:gd name="T11" fmla="*/ 0 h 18"/>
                    <a:gd name="T12" fmla="*/ 12 w 12"/>
                    <a:gd name="T13" fmla="*/ 6 h 18"/>
                    <a:gd name="T14" fmla="*/ 6 w 12"/>
                    <a:gd name="T15" fmla="*/ 0 h 18"/>
                    <a:gd name="T16" fmla="*/ 6 w 12"/>
                    <a:gd name="T17" fmla="*/ 0 h 18"/>
                    <a:gd name="T18" fmla="*/ 6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59" name="Freeform 1326"/>
                <p:cNvSpPr>
                  <a:spLocks/>
                </p:cNvSpPr>
                <p:nvPr/>
              </p:nvSpPr>
              <p:spPr bwMode="auto">
                <a:xfrm>
                  <a:off x="2316" y="208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6 w 6"/>
                    <a:gd name="T13" fmla="*/ 6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0" name="Freeform 1327"/>
                <p:cNvSpPr>
                  <a:spLocks/>
                </p:cNvSpPr>
                <p:nvPr/>
              </p:nvSpPr>
              <p:spPr bwMode="auto">
                <a:xfrm>
                  <a:off x="2304" y="2079"/>
                  <a:ext cx="12" cy="12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6 h 12"/>
                    <a:gd name="T4" fmla="*/ 12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1" name="Freeform 1328"/>
                <p:cNvSpPr>
                  <a:spLocks/>
                </p:cNvSpPr>
                <p:nvPr/>
              </p:nvSpPr>
              <p:spPr bwMode="auto">
                <a:xfrm>
                  <a:off x="2298" y="2079"/>
                  <a:ext cx="12" cy="6"/>
                </a:xfrm>
                <a:custGeom>
                  <a:avLst/>
                  <a:gdLst>
                    <a:gd name="T0" fmla="*/ 0 w 12"/>
                    <a:gd name="T1" fmla="*/ 6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0 w 12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2" name="Freeform 1329"/>
                <p:cNvSpPr>
                  <a:spLocks/>
                </p:cNvSpPr>
                <p:nvPr/>
              </p:nvSpPr>
              <p:spPr bwMode="auto">
                <a:xfrm>
                  <a:off x="2292" y="2073"/>
                  <a:ext cx="12" cy="12"/>
                </a:xfrm>
                <a:custGeom>
                  <a:avLst/>
                  <a:gdLst>
                    <a:gd name="T0" fmla="*/ 6 w 12"/>
                    <a:gd name="T1" fmla="*/ 6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6 w 12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3" name="Freeform 1330"/>
                <p:cNvSpPr>
                  <a:spLocks/>
                </p:cNvSpPr>
                <p:nvPr/>
              </p:nvSpPr>
              <p:spPr bwMode="auto">
                <a:xfrm>
                  <a:off x="2292" y="207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4" name="Freeform 1331"/>
                <p:cNvSpPr>
                  <a:spLocks/>
                </p:cNvSpPr>
                <p:nvPr/>
              </p:nvSpPr>
              <p:spPr bwMode="auto">
                <a:xfrm>
                  <a:off x="2286" y="2073"/>
                  <a:ext cx="12" cy="12"/>
                </a:xfrm>
                <a:custGeom>
                  <a:avLst/>
                  <a:gdLst>
                    <a:gd name="T0" fmla="*/ 6 w 12"/>
                    <a:gd name="T1" fmla="*/ 12 h 12"/>
                    <a:gd name="T2" fmla="*/ 6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12 h 12"/>
                    <a:gd name="T12" fmla="*/ 0 w 12"/>
                    <a:gd name="T13" fmla="*/ 6 h 12"/>
                    <a:gd name="T14" fmla="*/ 0 w 12"/>
                    <a:gd name="T15" fmla="*/ 12 h 12"/>
                    <a:gd name="T16" fmla="*/ 0 w 12"/>
                    <a:gd name="T17" fmla="*/ 12 h 12"/>
                    <a:gd name="T18" fmla="*/ 6 w 12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5" name="Freeform 1332"/>
                <p:cNvSpPr>
                  <a:spLocks/>
                </p:cNvSpPr>
                <p:nvPr/>
              </p:nvSpPr>
              <p:spPr bwMode="auto">
                <a:xfrm>
                  <a:off x="2286" y="2085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6" name="Freeform 1333"/>
                <p:cNvSpPr>
                  <a:spLocks/>
                </p:cNvSpPr>
                <p:nvPr/>
              </p:nvSpPr>
              <p:spPr bwMode="auto">
                <a:xfrm>
                  <a:off x="2286" y="2097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6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7" name="Freeform 1334"/>
                <p:cNvSpPr>
                  <a:spLocks/>
                </p:cNvSpPr>
                <p:nvPr/>
              </p:nvSpPr>
              <p:spPr bwMode="auto">
                <a:xfrm>
                  <a:off x="2286" y="2103"/>
                  <a:ext cx="6" cy="18"/>
                </a:xfrm>
                <a:custGeom>
                  <a:avLst/>
                  <a:gdLst>
                    <a:gd name="T0" fmla="*/ 6 w 6"/>
                    <a:gd name="T1" fmla="*/ 18 h 18"/>
                    <a:gd name="T2" fmla="*/ 6 w 6"/>
                    <a:gd name="T3" fmla="*/ 18 h 18"/>
                    <a:gd name="T4" fmla="*/ 6 w 6"/>
                    <a:gd name="T5" fmla="*/ 6 h 18"/>
                    <a:gd name="T6" fmla="*/ 0 w 6"/>
                    <a:gd name="T7" fmla="*/ 0 h 18"/>
                    <a:gd name="T8" fmla="*/ 0 w 6"/>
                    <a:gd name="T9" fmla="*/ 12 h 18"/>
                    <a:gd name="T10" fmla="*/ 0 w 6"/>
                    <a:gd name="T11" fmla="*/ 12 h 18"/>
                    <a:gd name="T12" fmla="*/ 6 w 6"/>
                    <a:gd name="T13" fmla="*/ 18 h 18"/>
                    <a:gd name="T14" fmla="*/ 6 w 6"/>
                    <a:gd name="T15" fmla="*/ 18 h 18"/>
                    <a:gd name="T16" fmla="*/ 6 w 6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8" name="Freeform 1335"/>
                <p:cNvSpPr>
                  <a:spLocks/>
                </p:cNvSpPr>
                <p:nvPr/>
              </p:nvSpPr>
              <p:spPr bwMode="auto">
                <a:xfrm>
                  <a:off x="2280" y="2115"/>
                  <a:ext cx="12" cy="24"/>
                </a:xfrm>
                <a:custGeom>
                  <a:avLst/>
                  <a:gdLst>
                    <a:gd name="T0" fmla="*/ 0 w 12"/>
                    <a:gd name="T1" fmla="*/ 18 h 24"/>
                    <a:gd name="T2" fmla="*/ 6 w 12"/>
                    <a:gd name="T3" fmla="*/ 18 h 24"/>
                    <a:gd name="T4" fmla="*/ 12 w 12"/>
                    <a:gd name="T5" fmla="*/ 6 h 24"/>
                    <a:gd name="T6" fmla="*/ 6 w 12"/>
                    <a:gd name="T7" fmla="*/ 0 h 24"/>
                    <a:gd name="T8" fmla="*/ 0 w 12"/>
                    <a:gd name="T9" fmla="*/ 12 h 24"/>
                    <a:gd name="T10" fmla="*/ 6 w 12"/>
                    <a:gd name="T11" fmla="*/ 18 h 24"/>
                    <a:gd name="T12" fmla="*/ 0 w 12"/>
                    <a:gd name="T13" fmla="*/ 18 h 24"/>
                    <a:gd name="T14" fmla="*/ 0 w 12"/>
                    <a:gd name="T15" fmla="*/ 24 h 24"/>
                    <a:gd name="T16" fmla="*/ 6 w 12"/>
                    <a:gd name="T17" fmla="*/ 18 h 24"/>
                    <a:gd name="T18" fmla="*/ 0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18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69" name="Freeform 1336"/>
                <p:cNvSpPr>
                  <a:spLocks/>
                </p:cNvSpPr>
                <p:nvPr/>
              </p:nvSpPr>
              <p:spPr bwMode="auto">
                <a:xfrm>
                  <a:off x="2280" y="2133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6 w 6"/>
                    <a:gd name="T17" fmla="*/ 0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0" name="Freeform 1337"/>
                <p:cNvSpPr>
                  <a:spLocks/>
                </p:cNvSpPr>
                <p:nvPr/>
              </p:nvSpPr>
              <p:spPr bwMode="auto">
                <a:xfrm>
                  <a:off x="2274" y="2115"/>
                  <a:ext cx="12" cy="18"/>
                </a:xfrm>
                <a:custGeom>
                  <a:avLst/>
                  <a:gdLst>
                    <a:gd name="T0" fmla="*/ 0 w 12"/>
                    <a:gd name="T1" fmla="*/ 0 h 18"/>
                    <a:gd name="T2" fmla="*/ 0 w 12"/>
                    <a:gd name="T3" fmla="*/ 0 h 18"/>
                    <a:gd name="T4" fmla="*/ 6 w 12"/>
                    <a:gd name="T5" fmla="*/ 18 h 18"/>
                    <a:gd name="T6" fmla="*/ 12 w 12"/>
                    <a:gd name="T7" fmla="*/ 18 h 18"/>
                    <a:gd name="T8" fmla="*/ 6 w 12"/>
                    <a:gd name="T9" fmla="*/ 0 h 18"/>
                    <a:gd name="T10" fmla="*/ 6 w 12"/>
                    <a:gd name="T11" fmla="*/ 0 h 18"/>
                    <a:gd name="T12" fmla="*/ 0 w 1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1" name="Freeform 1338"/>
                <p:cNvSpPr>
                  <a:spLocks/>
                </p:cNvSpPr>
                <p:nvPr/>
              </p:nvSpPr>
              <p:spPr bwMode="auto">
                <a:xfrm>
                  <a:off x="2262" y="2091"/>
                  <a:ext cx="18" cy="24"/>
                </a:xfrm>
                <a:custGeom>
                  <a:avLst/>
                  <a:gdLst>
                    <a:gd name="T0" fmla="*/ 0 w 18"/>
                    <a:gd name="T1" fmla="*/ 6 h 24"/>
                    <a:gd name="T2" fmla="*/ 0 w 18"/>
                    <a:gd name="T3" fmla="*/ 6 h 24"/>
                    <a:gd name="T4" fmla="*/ 12 w 18"/>
                    <a:gd name="T5" fmla="*/ 24 h 24"/>
                    <a:gd name="T6" fmla="*/ 18 w 18"/>
                    <a:gd name="T7" fmla="*/ 24 h 24"/>
                    <a:gd name="T8" fmla="*/ 6 w 18"/>
                    <a:gd name="T9" fmla="*/ 0 h 24"/>
                    <a:gd name="T10" fmla="*/ 6 w 18"/>
                    <a:gd name="T11" fmla="*/ 0 h 24"/>
                    <a:gd name="T12" fmla="*/ 0 w 18"/>
                    <a:gd name="T13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4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2" name="Freeform 1339"/>
                <p:cNvSpPr>
                  <a:spLocks/>
                </p:cNvSpPr>
                <p:nvPr/>
              </p:nvSpPr>
              <p:spPr bwMode="auto">
                <a:xfrm>
                  <a:off x="2250" y="2061"/>
                  <a:ext cx="18" cy="36"/>
                </a:xfrm>
                <a:custGeom>
                  <a:avLst/>
                  <a:gdLst>
                    <a:gd name="T0" fmla="*/ 0 w 18"/>
                    <a:gd name="T1" fmla="*/ 6 h 36"/>
                    <a:gd name="T2" fmla="*/ 0 w 18"/>
                    <a:gd name="T3" fmla="*/ 6 h 36"/>
                    <a:gd name="T4" fmla="*/ 12 w 18"/>
                    <a:gd name="T5" fmla="*/ 36 h 36"/>
                    <a:gd name="T6" fmla="*/ 18 w 18"/>
                    <a:gd name="T7" fmla="*/ 30 h 36"/>
                    <a:gd name="T8" fmla="*/ 6 w 18"/>
                    <a:gd name="T9" fmla="*/ 0 h 36"/>
                    <a:gd name="T10" fmla="*/ 6 w 18"/>
                    <a:gd name="T11" fmla="*/ 0 h 36"/>
                    <a:gd name="T12" fmla="*/ 0 w 18"/>
                    <a:gd name="T13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36"/>
                      </a:lnTo>
                      <a:lnTo>
                        <a:pt x="18" y="3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3" name="Freeform 1340"/>
                <p:cNvSpPr>
                  <a:spLocks/>
                </p:cNvSpPr>
                <p:nvPr/>
              </p:nvSpPr>
              <p:spPr bwMode="auto">
                <a:xfrm>
                  <a:off x="2250" y="206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6 w 6"/>
                    <a:gd name="T11" fmla="*/ 0 h 6"/>
                    <a:gd name="T12" fmla="*/ 0 w 6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4" name="Freeform 1341"/>
                <p:cNvSpPr>
                  <a:spLocks/>
                </p:cNvSpPr>
                <p:nvPr/>
              </p:nvSpPr>
              <p:spPr bwMode="auto">
                <a:xfrm>
                  <a:off x="2244" y="2055"/>
                  <a:ext cx="12" cy="12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0 h 12"/>
                    <a:gd name="T12" fmla="*/ 6 w 12"/>
                    <a:gd name="T13" fmla="*/ 0 h 12"/>
                    <a:gd name="T14" fmla="*/ 6 w 12"/>
                    <a:gd name="T15" fmla="*/ 0 h 12"/>
                    <a:gd name="T16" fmla="*/ 6 w 12"/>
                    <a:gd name="T17" fmla="*/ 0 h 12"/>
                    <a:gd name="T18" fmla="*/ 0 w 12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5" name="Freeform 1342"/>
                <p:cNvSpPr>
                  <a:spLocks/>
                </p:cNvSpPr>
                <p:nvPr/>
              </p:nvSpPr>
              <p:spPr bwMode="auto">
                <a:xfrm>
                  <a:off x="2244" y="204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12 h 12"/>
                    <a:gd name="T8" fmla="*/ 0 w 6"/>
                    <a:gd name="T9" fmla="*/ 6 h 12"/>
                    <a:gd name="T10" fmla="*/ 0 w 6"/>
                    <a:gd name="T11" fmla="*/ 12 h 12"/>
                    <a:gd name="T12" fmla="*/ 0 w 6"/>
                    <a:gd name="T13" fmla="*/ 6 h 12"/>
                    <a:gd name="T14" fmla="*/ 0 w 6"/>
                    <a:gd name="T15" fmla="*/ 0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6" name="Freeform 1343"/>
                <p:cNvSpPr>
                  <a:spLocks/>
                </p:cNvSpPr>
                <p:nvPr/>
              </p:nvSpPr>
              <p:spPr bwMode="auto">
                <a:xfrm>
                  <a:off x="2244" y="204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12 h 12"/>
                    <a:gd name="T8" fmla="*/ 0 w 6"/>
                    <a:gd name="T9" fmla="*/ 12 h 12"/>
                    <a:gd name="T10" fmla="*/ 0 w 6"/>
                    <a:gd name="T11" fmla="*/ 12 h 12"/>
                    <a:gd name="T12" fmla="*/ 0 w 6"/>
                    <a:gd name="T13" fmla="*/ 6 h 12"/>
                    <a:gd name="T14" fmla="*/ 0 w 6"/>
                    <a:gd name="T15" fmla="*/ 0 h 12"/>
                    <a:gd name="T16" fmla="*/ 0 w 6"/>
                    <a:gd name="T17" fmla="*/ 12 h 12"/>
                    <a:gd name="T18" fmla="*/ 6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7" name="Freeform 1344"/>
                <p:cNvSpPr>
                  <a:spLocks/>
                </p:cNvSpPr>
                <p:nvPr/>
              </p:nvSpPr>
              <p:spPr bwMode="auto">
                <a:xfrm>
                  <a:off x="2244" y="2055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  <a:gd name="T4" fmla="*/ 0 w 6"/>
                    <a:gd name="T5" fmla="*/ 0 w 6"/>
                    <a:gd name="T6" fmla="*/ 0 w 6"/>
                    <a:gd name="T7" fmla="*/ 0 w 6"/>
                    <a:gd name="T8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8" name="Freeform 1345"/>
                <p:cNvSpPr>
                  <a:spLocks/>
                </p:cNvSpPr>
                <p:nvPr/>
              </p:nvSpPr>
              <p:spPr bwMode="auto">
                <a:xfrm>
                  <a:off x="2244" y="205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6 w 6"/>
                    <a:gd name="T1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79" name="Freeform 1346"/>
                <p:cNvSpPr>
                  <a:spLocks/>
                </p:cNvSpPr>
                <p:nvPr/>
              </p:nvSpPr>
              <p:spPr bwMode="auto">
                <a:xfrm>
                  <a:off x="2244" y="20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0 w 6"/>
                    <a:gd name="T7" fmla="*/ 0 h 6"/>
                    <a:gd name="T8" fmla="*/ 0 w 6"/>
                    <a:gd name="T9" fmla="*/ 6 h 6"/>
                    <a:gd name="T10" fmla="*/ 0 w 6"/>
                    <a:gd name="T11" fmla="*/ 0 h 6"/>
                    <a:gd name="T12" fmla="*/ 0 w 6"/>
                    <a:gd name="T13" fmla="*/ 6 h 6"/>
                    <a:gd name="T14" fmla="*/ 6 w 6"/>
                    <a:gd name="T15" fmla="*/ 6 h 6"/>
                    <a:gd name="T16" fmla="*/ 6 w 6"/>
                    <a:gd name="T17" fmla="*/ 6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0" name="Freeform 1347"/>
                <p:cNvSpPr>
                  <a:spLocks/>
                </p:cNvSpPr>
                <p:nvPr/>
              </p:nvSpPr>
              <p:spPr bwMode="auto">
                <a:xfrm>
                  <a:off x="2244" y="2055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1" name="Freeform 1348"/>
                <p:cNvSpPr>
                  <a:spLocks/>
                </p:cNvSpPr>
                <p:nvPr/>
              </p:nvSpPr>
              <p:spPr bwMode="auto">
                <a:xfrm>
                  <a:off x="2238" y="20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6 w 6"/>
                    <a:gd name="T5" fmla="*/ 6 h 6"/>
                    <a:gd name="T6" fmla="*/ 6 w 6"/>
                    <a:gd name="T7" fmla="*/ 0 h 6"/>
                    <a:gd name="T8" fmla="*/ 6 w 6"/>
                    <a:gd name="T9" fmla="*/ 0 h 6"/>
                    <a:gd name="T10" fmla="*/ 0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2" name="Freeform 1349"/>
                <p:cNvSpPr>
                  <a:spLocks/>
                </p:cNvSpPr>
                <p:nvPr/>
              </p:nvSpPr>
              <p:spPr bwMode="auto">
                <a:xfrm>
                  <a:off x="2238" y="2055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6 w 6"/>
                    <a:gd name="T13" fmla="*/ 0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3" name="Freeform 1350"/>
                <p:cNvSpPr>
                  <a:spLocks/>
                </p:cNvSpPr>
                <p:nvPr/>
              </p:nvSpPr>
              <p:spPr bwMode="auto">
                <a:xfrm>
                  <a:off x="2232" y="2055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4" name="Freeform 1351"/>
                <p:cNvSpPr>
                  <a:spLocks/>
                </p:cNvSpPr>
                <p:nvPr/>
              </p:nvSpPr>
              <p:spPr bwMode="auto">
                <a:xfrm>
                  <a:off x="2226" y="2055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8 h 18"/>
                    <a:gd name="T4" fmla="*/ 12 w 12"/>
                    <a:gd name="T5" fmla="*/ 0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6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5" name="Freeform 1352"/>
                <p:cNvSpPr>
                  <a:spLocks/>
                </p:cNvSpPr>
                <p:nvPr/>
              </p:nvSpPr>
              <p:spPr bwMode="auto">
                <a:xfrm>
                  <a:off x="2226" y="2073"/>
                  <a:ext cx="6" cy="24"/>
                </a:xfrm>
                <a:custGeom>
                  <a:avLst/>
                  <a:gdLst>
                    <a:gd name="T0" fmla="*/ 6 w 6"/>
                    <a:gd name="T1" fmla="*/ 24 h 24"/>
                    <a:gd name="T2" fmla="*/ 6 w 6"/>
                    <a:gd name="T3" fmla="*/ 24 h 24"/>
                    <a:gd name="T4" fmla="*/ 6 w 6"/>
                    <a:gd name="T5" fmla="*/ 0 h 24"/>
                    <a:gd name="T6" fmla="*/ 0 w 6"/>
                    <a:gd name="T7" fmla="*/ 0 h 24"/>
                    <a:gd name="T8" fmla="*/ 0 w 6"/>
                    <a:gd name="T9" fmla="*/ 24 h 24"/>
                    <a:gd name="T10" fmla="*/ 0 w 6"/>
                    <a:gd name="T11" fmla="*/ 24 h 24"/>
                    <a:gd name="T12" fmla="*/ 6 w 6"/>
                    <a:gd name="T13" fmla="*/ 24 h 24"/>
                    <a:gd name="T14" fmla="*/ 6 w 6"/>
                    <a:gd name="T15" fmla="*/ 24 h 24"/>
                    <a:gd name="T16" fmla="*/ 6 w 6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24">
                      <a:moveTo>
                        <a:pt x="6" y="24"/>
                      </a:moveTo>
                      <a:lnTo>
                        <a:pt x="6" y="2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6" name="Freeform 1353"/>
                <p:cNvSpPr>
                  <a:spLocks/>
                </p:cNvSpPr>
                <p:nvPr/>
              </p:nvSpPr>
              <p:spPr bwMode="auto">
                <a:xfrm>
                  <a:off x="2220" y="2097"/>
                  <a:ext cx="12" cy="24"/>
                </a:xfrm>
                <a:custGeom>
                  <a:avLst/>
                  <a:gdLst>
                    <a:gd name="T0" fmla="*/ 6 w 12"/>
                    <a:gd name="T1" fmla="*/ 24 h 24"/>
                    <a:gd name="T2" fmla="*/ 12 w 12"/>
                    <a:gd name="T3" fmla="*/ 24 h 24"/>
                    <a:gd name="T4" fmla="*/ 12 w 12"/>
                    <a:gd name="T5" fmla="*/ 0 h 24"/>
                    <a:gd name="T6" fmla="*/ 6 w 12"/>
                    <a:gd name="T7" fmla="*/ 0 h 24"/>
                    <a:gd name="T8" fmla="*/ 0 w 12"/>
                    <a:gd name="T9" fmla="*/ 18 h 24"/>
                    <a:gd name="T10" fmla="*/ 6 w 12"/>
                    <a:gd name="T11" fmla="*/ 18 h 24"/>
                    <a:gd name="T12" fmla="*/ 6 w 12"/>
                    <a:gd name="T13" fmla="*/ 24 h 24"/>
                    <a:gd name="T14" fmla="*/ 12 w 12"/>
                    <a:gd name="T15" fmla="*/ 24 h 24"/>
                    <a:gd name="T16" fmla="*/ 12 w 12"/>
                    <a:gd name="T17" fmla="*/ 24 h 24"/>
                    <a:gd name="T18" fmla="*/ 6 w 12"/>
                    <a:gd name="T1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6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7" name="Freeform 1354"/>
                <p:cNvSpPr>
                  <a:spLocks/>
                </p:cNvSpPr>
                <p:nvPr/>
              </p:nvSpPr>
              <p:spPr bwMode="auto">
                <a:xfrm>
                  <a:off x="2214" y="2115"/>
                  <a:ext cx="12" cy="18"/>
                </a:xfrm>
                <a:custGeom>
                  <a:avLst/>
                  <a:gdLst>
                    <a:gd name="T0" fmla="*/ 6 w 12"/>
                    <a:gd name="T1" fmla="*/ 18 h 18"/>
                    <a:gd name="T2" fmla="*/ 6 w 12"/>
                    <a:gd name="T3" fmla="*/ 12 h 18"/>
                    <a:gd name="T4" fmla="*/ 12 w 12"/>
                    <a:gd name="T5" fmla="*/ 6 h 18"/>
                    <a:gd name="T6" fmla="*/ 12 w 12"/>
                    <a:gd name="T7" fmla="*/ 0 h 18"/>
                    <a:gd name="T8" fmla="*/ 0 w 12"/>
                    <a:gd name="T9" fmla="*/ 12 h 18"/>
                    <a:gd name="T10" fmla="*/ 6 w 12"/>
                    <a:gd name="T11" fmla="*/ 12 h 18"/>
                    <a:gd name="T12" fmla="*/ 6 w 12"/>
                    <a:gd name="T13" fmla="*/ 18 h 18"/>
                    <a:gd name="T14" fmla="*/ 6 w 12"/>
                    <a:gd name="T15" fmla="*/ 18 h 18"/>
                    <a:gd name="T16" fmla="*/ 6 w 12"/>
                    <a:gd name="T17" fmla="*/ 12 h 18"/>
                    <a:gd name="T18" fmla="*/ 6 w 12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8"/>
                      </a:move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8" name="Freeform 1355"/>
                <p:cNvSpPr>
                  <a:spLocks/>
                </p:cNvSpPr>
                <p:nvPr/>
              </p:nvSpPr>
              <p:spPr bwMode="auto">
                <a:xfrm>
                  <a:off x="2220" y="2127"/>
                  <a:ext cx="1" cy="6"/>
                </a:xfrm>
                <a:custGeom>
                  <a:avLst/>
                  <a:gdLst>
                    <a:gd name="T0" fmla="*/ 6 h 6"/>
                    <a:gd name="T1" fmla="*/ 0 h 6"/>
                    <a:gd name="T2" fmla="*/ 0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0 h 6"/>
                    <a:gd name="T9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89" name="Freeform 1356"/>
                <p:cNvSpPr>
                  <a:spLocks/>
                </p:cNvSpPr>
                <p:nvPr/>
              </p:nvSpPr>
              <p:spPr bwMode="auto">
                <a:xfrm>
                  <a:off x="2202" y="2127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0 w 18"/>
                    <a:gd name="T3" fmla="*/ 6 h 6"/>
                    <a:gd name="T4" fmla="*/ 18 w 18"/>
                    <a:gd name="T5" fmla="*/ 6 h 6"/>
                    <a:gd name="T6" fmla="*/ 18 w 18"/>
                    <a:gd name="T7" fmla="*/ 0 h 6"/>
                    <a:gd name="T8" fmla="*/ 0 w 18"/>
                    <a:gd name="T9" fmla="*/ 0 h 6"/>
                    <a:gd name="T10" fmla="*/ 0 w 18"/>
                    <a:gd name="T11" fmla="*/ 0 h 6"/>
                    <a:gd name="T12" fmla="*/ 0 w 18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0" name="Freeform 1357"/>
                <p:cNvSpPr>
                  <a:spLocks/>
                </p:cNvSpPr>
                <p:nvPr/>
              </p:nvSpPr>
              <p:spPr bwMode="auto">
                <a:xfrm>
                  <a:off x="2196" y="2127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6 h 6"/>
                    <a:gd name="T4" fmla="*/ 6 w 6"/>
                    <a:gd name="T5" fmla="*/ 6 h 6"/>
                    <a:gd name="T6" fmla="*/ 6 w 6"/>
                    <a:gd name="T7" fmla="*/ 0 h 6"/>
                    <a:gd name="T8" fmla="*/ 0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1" name="Freeform 1358"/>
                <p:cNvSpPr>
                  <a:spLocks/>
                </p:cNvSpPr>
                <p:nvPr/>
              </p:nvSpPr>
              <p:spPr bwMode="auto">
                <a:xfrm>
                  <a:off x="2196" y="2115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12 h 12"/>
                    <a:gd name="T6" fmla="*/ 6 w 6"/>
                    <a:gd name="T7" fmla="*/ 12 h 12"/>
                    <a:gd name="T8" fmla="*/ 6 w 6"/>
                    <a:gd name="T9" fmla="*/ 0 h 12"/>
                    <a:gd name="T10" fmla="*/ 6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w 6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2" name="Freeform 1359"/>
                <p:cNvSpPr>
                  <a:spLocks/>
                </p:cNvSpPr>
                <p:nvPr/>
              </p:nvSpPr>
              <p:spPr bwMode="auto">
                <a:xfrm>
                  <a:off x="2196" y="2115"/>
                  <a:ext cx="6" cy="1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0 w 6"/>
                    <a:gd name="T7" fmla="*/ 0 w 6"/>
                    <a:gd name="T8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3" name="Freeform 1360"/>
                <p:cNvSpPr>
                  <a:spLocks/>
                </p:cNvSpPr>
                <p:nvPr/>
              </p:nvSpPr>
              <p:spPr bwMode="auto">
                <a:xfrm>
                  <a:off x="2196" y="2091"/>
                  <a:ext cx="18" cy="24"/>
                </a:xfrm>
                <a:custGeom>
                  <a:avLst/>
                  <a:gdLst>
                    <a:gd name="T0" fmla="*/ 12 w 18"/>
                    <a:gd name="T1" fmla="*/ 0 h 24"/>
                    <a:gd name="T2" fmla="*/ 12 w 18"/>
                    <a:gd name="T3" fmla="*/ 0 h 24"/>
                    <a:gd name="T4" fmla="*/ 0 w 18"/>
                    <a:gd name="T5" fmla="*/ 24 h 24"/>
                    <a:gd name="T6" fmla="*/ 6 w 18"/>
                    <a:gd name="T7" fmla="*/ 24 h 24"/>
                    <a:gd name="T8" fmla="*/ 18 w 18"/>
                    <a:gd name="T9" fmla="*/ 0 h 24"/>
                    <a:gd name="T10" fmla="*/ 18 w 18"/>
                    <a:gd name="T11" fmla="*/ 6 h 24"/>
                    <a:gd name="T12" fmla="*/ 12 w 18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4" name="Freeform 1361"/>
                <p:cNvSpPr>
                  <a:spLocks/>
                </p:cNvSpPr>
                <p:nvPr/>
              </p:nvSpPr>
              <p:spPr bwMode="auto">
                <a:xfrm>
                  <a:off x="2208" y="2067"/>
                  <a:ext cx="18" cy="30"/>
                </a:xfrm>
                <a:custGeom>
                  <a:avLst/>
                  <a:gdLst>
                    <a:gd name="T0" fmla="*/ 12 w 18"/>
                    <a:gd name="T1" fmla="*/ 0 h 30"/>
                    <a:gd name="T2" fmla="*/ 12 w 18"/>
                    <a:gd name="T3" fmla="*/ 0 h 30"/>
                    <a:gd name="T4" fmla="*/ 0 w 18"/>
                    <a:gd name="T5" fmla="*/ 24 h 30"/>
                    <a:gd name="T6" fmla="*/ 6 w 18"/>
                    <a:gd name="T7" fmla="*/ 30 h 30"/>
                    <a:gd name="T8" fmla="*/ 18 w 18"/>
                    <a:gd name="T9" fmla="*/ 0 h 30"/>
                    <a:gd name="T10" fmla="*/ 18 w 18"/>
                    <a:gd name="T11" fmla="*/ 0 h 30"/>
                    <a:gd name="T12" fmla="*/ 12 w 18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5" name="Freeform 1362"/>
                <p:cNvSpPr>
                  <a:spLocks/>
                </p:cNvSpPr>
                <p:nvPr/>
              </p:nvSpPr>
              <p:spPr bwMode="auto">
                <a:xfrm>
                  <a:off x="2220" y="2043"/>
                  <a:ext cx="18" cy="24"/>
                </a:xfrm>
                <a:custGeom>
                  <a:avLst/>
                  <a:gdLst>
                    <a:gd name="T0" fmla="*/ 12 w 18"/>
                    <a:gd name="T1" fmla="*/ 6 h 24"/>
                    <a:gd name="T2" fmla="*/ 12 w 18"/>
                    <a:gd name="T3" fmla="*/ 0 h 24"/>
                    <a:gd name="T4" fmla="*/ 0 w 18"/>
                    <a:gd name="T5" fmla="*/ 24 h 24"/>
                    <a:gd name="T6" fmla="*/ 6 w 18"/>
                    <a:gd name="T7" fmla="*/ 24 h 24"/>
                    <a:gd name="T8" fmla="*/ 18 w 18"/>
                    <a:gd name="T9" fmla="*/ 6 h 24"/>
                    <a:gd name="T10" fmla="*/ 12 w 18"/>
                    <a:gd name="T11" fmla="*/ 0 h 24"/>
                    <a:gd name="T12" fmla="*/ 18 w 18"/>
                    <a:gd name="T13" fmla="*/ 6 h 24"/>
                    <a:gd name="T14" fmla="*/ 18 w 18"/>
                    <a:gd name="T15" fmla="*/ 0 h 24"/>
                    <a:gd name="T16" fmla="*/ 12 w 18"/>
                    <a:gd name="T17" fmla="*/ 0 h 24"/>
                    <a:gd name="T18" fmla="*/ 12 w 18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24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6" name="Freeform 1363"/>
                <p:cNvSpPr>
                  <a:spLocks/>
                </p:cNvSpPr>
                <p:nvPr/>
              </p:nvSpPr>
              <p:spPr bwMode="auto">
                <a:xfrm>
                  <a:off x="2232" y="204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0 h 6"/>
                    <a:gd name="T4" fmla="*/ 0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0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0 w 6"/>
                    <a:gd name="T17" fmla="*/ 0 h 6"/>
                    <a:gd name="T18" fmla="*/ 0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7" name="Freeform 1364"/>
                <p:cNvSpPr>
                  <a:spLocks/>
                </p:cNvSpPr>
                <p:nvPr/>
              </p:nvSpPr>
              <p:spPr bwMode="auto">
                <a:xfrm>
                  <a:off x="2214" y="2037"/>
                  <a:ext cx="18" cy="12"/>
                </a:xfrm>
                <a:custGeom>
                  <a:avLst/>
                  <a:gdLst>
                    <a:gd name="T0" fmla="*/ 0 w 18"/>
                    <a:gd name="T1" fmla="*/ 0 h 12"/>
                    <a:gd name="T2" fmla="*/ 6 w 18"/>
                    <a:gd name="T3" fmla="*/ 6 h 12"/>
                    <a:gd name="T4" fmla="*/ 18 w 18"/>
                    <a:gd name="T5" fmla="*/ 12 h 12"/>
                    <a:gd name="T6" fmla="*/ 18 w 18"/>
                    <a:gd name="T7" fmla="*/ 6 h 12"/>
                    <a:gd name="T8" fmla="*/ 6 w 18"/>
                    <a:gd name="T9" fmla="*/ 0 h 12"/>
                    <a:gd name="T10" fmla="*/ 6 w 18"/>
                    <a:gd name="T11" fmla="*/ 0 h 12"/>
                    <a:gd name="T12" fmla="*/ 0 w 18"/>
                    <a:gd name="T13" fmla="*/ 0 h 12"/>
                    <a:gd name="T14" fmla="*/ 0 w 18"/>
                    <a:gd name="T15" fmla="*/ 6 h 12"/>
                    <a:gd name="T16" fmla="*/ 6 w 18"/>
                    <a:gd name="T17" fmla="*/ 6 h 12"/>
                    <a:gd name="T18" fmla="*/ 0 w 18"/>
                    <a:gd name="T1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2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8" name="Freeform 1365"/>
                <p:cNvSpPr>
                  <a:spLocks/>
                </p:cNvSpPr>
                <p:nvPr/>
              </p:nvSpPr>
              <p:spPr bwMode="auto">
                <a:xfrm>
                  <a:off x="2214" y="203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6 w 6"/>
                    <a:gd name="T11" fmla="*/ 0 h 6"/>
                    <a:gd name="T12" fmla="*/ 6 w 6"/>
                    <a:gd name="T13" fmla="*/ 6 h 6"/>
                    <a:gd name="T14" fmla="*/ 6 w 6"/>
                    <a:gd name="T15" fmla="*/ 0 h 6"/>
                    <a:gd name="T16" fmla="*/ 6 w 6"/>
                    <a:gd name="T17" fmla="*/ 0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999" name="Freeform 1366"/>
                <p:cNvSpPr>
                  <a:spLocks/>
                </p:cNvSpPr>
                <p:nvPr/>
              </p:nvSpPr>
              <p:spPr bwMode="auto">
                <a:xfrm>
                  <a:off x="2208" y="2031"/>
                  <a:ext cx="12" cy="6"/>
                </a:xfrm>
                <a:custGeom>
                  <a:avLst/>
                  <a:gdLst>
                    <a:gd name="T0" fmla="*/ 6 w 12"/>
                    <a:gd name="T1" fmla="*/ 6 h 6"/>
                    <a:gd name="T2" fmla="*/ 6 w 12"/>
                    <a:gd name="T3" fmla="*/ 6 h 6"/>
                    <a:gd name="T4" fmla="*/ 12 w 12"/>
                    <a:gd name="T5" fmla="*/ 6 h 6"/>
                    <a:gd name="T6" fmla="*/ 12 w 12"/>
                    <a:gd name="T7" fmla="*/ 0 h 6"/>
                    <a:gd name="T8" fmla="*/ 6 w 12"/>
                    <a:gd name="T9" fmla="*/ 0 h 6"/>
                    <a:gd name="T10" fmla="*/ 0 w 12"/>
                    <a:gd name="T11" fmla="*/ 6 h 6"/>
                    <a:gd name="T12" fmla="*/ 6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6 w 1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0" name="Freeform 1367"/>
                <p:cNvSpPr>
                  <a:spLocks/>
                </p:cNvSpPr>
                <p:nvPr/>
              </p:nvSpPr>
              <p:spPr bwMode="auto">
                <a:xfrm>
                  <a:off x="2208" y="203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6 h 6"/>
                    <a:gd name="T6" fmla="*/ 6 w 6"/>
                    <a:gd name="T7" fmla="*/ 6 h 6"/>
                    <a:gd name="T8" fmla="*/ 6 w 6"/>
                    <a:gd name="T9" fmla="*/ 6 h 6"/>
                    <a:gd name="T10" fmla="*/ 0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1" name="Freeform 1368"/>
                <p:cNvSpPr>
                  <a:spLocks/>
                </p:cNvSpPr>
                <p:nvPr/>
              </p:nvSpPr>
              <p:spPr bwMode="auto">
                <a:xfrm>
                  <a:off x="2202" y="2037"/>
                  <a:ext cx="12" cy="18"/>
                </a:xfrm>
                <a:custGeom>
                  <a:avLst/>
                  <a:gdLst>
                    <a:gd name="T0" fmla="*/ 12 w 12"/>
                    <a:gd name="T1" fmla="*/ 18 h 18"/>
                    <a:gd name="T2" fmla="*/ 12 w 12"/>
                    <a:gd name="T3" fmla="*/ 18 h 18"/>
                    <a:gd name="T4" fmla="*/ 12 w 12"/>
                    <a:gd name="T5" fmla="*/ 0 h 18"/>
                    <a:gd name="T6" fmla="*/ 6 w 12"/>
                    <a:gd name="T7" fmla="*/ 0 h 18"/>
                    <a:gd name="T8" fmla="*/ 0 w 12"/>
                    <a:gd name="T9" fmla="*/ 18 h 18"/>
                    <a:gd name="T10" fmla="*/ 0 w 12"/>
                    <a:gd name="T11" fmla="*/ 18 h 18"/>
                    <a:gd name="T12" fmla="*/ 12 w 12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8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2" name="Freeform 1369"/>
                <p:cNvSpPr>
                  <a:spLocks/>
                </p:cNvSpPr>
                <p:nvPr/>
              </p:nvSpPr>
              <p:spPr bwMode="auto">
                <a:xfrm>
                  <a:off x="2196" y="2055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0 h 18"/>
                    <a:gd name="T6" fmla="*/ 6 w 18"/>
                    <a:gd name="T7" fmla="*/ 0 h 18"/>
                    <a:gd name="T8" fmla="*/ 0 w 18"/>
                    <a:gd name="T9" fmla="*/ 18 h 18"/>
                    <a:gd name="T10" fmla="*/ 0 w 18"/>
                    <a:gd name="T11" fmla="*/ 18 h 18"/>
                    <a:gd name="T12" fmla="*/ 6 w 18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3" name="Freeform 1370"/>
                <p:cNvSpPr>
                  <a:spLocks/>
                </p:cNvSpPr>
                <p:nvPr/>
              </p:nvSpPr>
              <p:spPr bwMode="auto">
                <a:xfrm>
                  <a:off x="2190" y="2073"/>
                  <a:ext cx="12" cy="24"/>
                </a:xfrm>
                <a:custGeom>
                  <a:avLst/>
                  <a:gdLst>
                    <a:gd name="T0" fmla="*/ 0 w 12"/>
                    <a:gd name="T1" fmla="*/ 18 h 24"/>
                    <a:gd name="T2" fmla="*/ 6 w 12"/>
                    <a:gd name="T3" fmla="*/ 18 h 24"/>
                    <a:gd name="T4" fmla="*/ 12 w 12"/>
                    <a:gd name="T5" fmla="*/ 0 h 24"/>
                    <a:gd name="T6" fmla="*/ 6 w 12"/>
                    <a:gd name="T7" fmla="*/ 0 h 24"/>
                    <a:gd name="T8" fmla="*/ 0 w 12"/>
                    <a:gd name="T9" fmla="*/ 12 h 24"/>
                    <a:gd name="T10" fmla="*/ 6 w 12"/>
                    <a:gd name="T11" fmla="*/ 12 h 24"/>
                    <a:gd name="T12" fmla="*/ 0 w 12"/>
                    <a:gd name="T13" fmla="*/ 18 h 24"/>
                    <a:gd name="T14" fmla="*/ 0 w 12"/>
                    <a:gd name="T15" fmla="*/ 24 h 24"/>
                    <a:gd name="T16" fmla="*/ 6 w 12"/>
                    <a:gd name="T17" fmla="*/ 18 h 24"/>
                    <a:gd name="T18" fmla="*/ 0 w 12"/>
                    <a:gd name="T1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18"/>
                      </a:moveTo>
                      <a:lnTo>
                        <a:pt x="6" y="18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4" name="Freeform 1371"/>
                <p:cNvSpPr>
                  <a:spLocks/>
                </p:cNvSpPr>
                <p:nvPr/>
              </p:nvSpPr>
              <p:spPr bwMode="auto">
                <a:xfrm>
                  <a:off x="2190" y="2085"/>
                  <a:ext cx="6" cy="12"/>
                </a:xfrm>
                <a:custGeom>
                  <a:avLst/>
                  <a:gdLst>
                    <a:gd name="T0" fmla="*/ 0 w 6"/>
                    <a:gd name="T1" fmla="*/ 6 h 12"/>
                    <a:gd name="T2" fmla="*/ 0 w 6"/>
                    <a:gd name="T3" fmla="*/ 6 h 12"/>
                    <a:gd name="T4" fmla="*/ 0 w 6"/>
                    <a:gd name="T5" fmla="*/ 6 h 12"/>
                    <a:gd name="T6" fmla="*/ 0 w 6"/>
                    <a:gd name="T7" fmla="*/ 6 h 12"/>
                    <a:gd name="T8" fmla="*/ 0 w 6"/>
                    <a:gd name="T9" fmla="*/ 6 h 12"/>
                    <a:gd name="T10" fmla="*/ 6 w 6"/>
                    <a:gd name="T11" fmla="*/ 0 h 12"/>
                    <a:gd name="T12" fmla="*/ 0 w 6"/>
                    <a:gd name="T13" fmla="*/ 6 h 12"/>
                    <a:gd name="T14" fmla="*/ 0 w 6"/>
                    <a:gd name="T15" fmla="*/ 12 h 12"/>
                    <a:gd name="T16" fmla="*/ 6 w 6"/>
                    <a:gd name="T17" fmla="*/ 6 h 12"/>
                    <a:gd name="T18" fmla="*/ 0 w 6"/>
                    <a:gd name="T1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5" name="Freeform 1372"/>
                <p:cNvSpPr>
                  <a:spLocks/>
                </p:cNvSpPr>
                <p:nvPr/>
              </p:nvSpPr>
              <p:spPr bwMode="auto">
                <a:xfrm>
                  <a:off x="2178" y="2073"/>
                  <a:ext cx="18" cy="18"/>
                </a:xfrm>
                <a:custGeom>
                  <a:avLst/>
                  <a:gdLst>
                    <a:gd name="T0" fmla="*/ 0 w 18"/>
                    <a:gd name="T1" fmla="*/ 6 h 18"/>
                    <a:gd name="T2" fmla="*/ 0 w 18"/>
                    <a:gd name="T3" fmla="*/ 6 h 18"/>
                    <a:gd name="T4" fmla="*/ 12 w 18"/>
                    <a:gd name="T5" fmla="*/ 18 h 18"/>
                    <a:gd name="T6" fmla="*/ 18 w 18"/>
                    <a:gd name="T7" fmla="*/ 12 h 18"/>
                    <a:gd name="T8" fmla="*/ 6 w 18"/>
                    <a:gd name="T9" fmla="*/ 0 h 18"/>
                    <a:gd name="T10" fmla="*/ 6 w 18"/>
                    <a:gd name="T11" fmla="*/ 0 h 18"/>
                    <a:gd name="T12" fmla="*/ 0 w 18"/>
                    <a:gd name="T13" fmla="*/ 6 h 18"/>
                    <a:gd name="T14" fmla="*/ 0 w 18"/>
                    <a:gd name="T15" fmla="*/ 6 h 18"/>
                    <a:gd name="T16" fmla="*/ 0 w 18"/>
                    <a:gd name="T1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6" name="Freeform 1373"/>
                <p:cNvSpPr>
                  <a:spLocks/>
                </p:cNvSpPr>
                <p:nvPr/>
              </p:nvSpPr>
              <p:spPr bwMode="auto">
                <a:xfrm>
                  <a:off x="2172" y="2055"/>
                  <a:ext cx="12" cy="24"/>
                </a:xfrm>
                <a:custGeom>
                  <a:avLst/>
                  <a:gdLst>
                    <a:gd name="T0" fmla="*/ 0 w 12"/>
                    <a:gd name="T1" fmla="*/ 6 h 24"/>
                    <a:gd name="T2" fmla="*/ 0 w 12"/>
                    <a:gd name="T3" fmla="*/ 0 h 24"/>
                    <a:gd name="T4" fmla="*/ 6 w 12"/>
                    <a:gd name="T5" fmla="*/ 24 h 24"/>
                    <a:gd name="T6" fmla="*/ 12 w 12"/>
                    <a:gd name="T7" fmla="*/ 18 h 24"/>
                    <a:gd name="T8" fmla="*/ 6 w 12"/>
                    <a:gd name="T9" fmla="*/ 0 h 24"/>
                    <a:gd name="T10" fmla="*/ 6 w 12"/>
                    <a:gd name="T11" fmla="*/ 0 h 24"/>
                    <a:gd name="T12" fmla="*/ 6 w 12"/>
                    <a:gd name="T13" fmla="*/ 0 h 24"/>
                    <a:gd name="T14" fmla="*/ 6 w 12"/>
                    <a:gd name="T15" fmla="*/ 0 h 24"/>
                    <a:gd name="T16" fmla="*/ 6 w 12"/>
                    <a:gd name="T17" fmla="*/ 0 h 24"/>
                    <a:gd name="T18" fmla="*/ 0 w 12"/>
                    <a:gd name="T19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24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7" name="Freeform 1374"/>
                <p:cNvSpPr>
                  <a:spLocks/>
                </p:cNvSpPr>
                <p:nvPr/>
              </p:nvSpPr>
              <p:spPr bwMode="auto">
                <a:xfrm>
                  <a:off x="2166" y="2043"/>
                  <a:ext cx="12" cy="18"/>
                </a:xfrm>
                <a:custGeom>
                  <a:avLst/>
                  <a:gdLst>
                    <a:gd name="T0" fmla="*/ 6 w 12"/>
                    <a:gd name="T1" fmla="*/ 6 h 18"/>
                    <a:gd name="T2" fmla="*/ 0 w 12"/>
                    <a:gd name="T3" fmla="*/ 6 h 18"/>
                    <a:gd name="T4" fmla="*/ 6 w 12"/>
                    <a:gd name="T5" fmla="*/ 18 h 18"/>
                    <a:gd name="T6" fmla="*/ 12 w 12"/>
                    <a:gd name="T7" fmla="*/ 12 h 18"/>
                    <a:gd name="T8" fmla="*/ 6 w 12"/>
                    <a:gd name="T9" fmla="*/ 0 h 18"/>
                    <a:gd name="T10" fmla="*/ 0 w 12"/>
                    <a:gd name="T11" fmla="*/ 6 h 18"/>
                    <a:gd name="T12" fmla="*/ 6 w 12"/>
                    <a:gd name="T13" fmla="*/ 0 h 18"/>
                    <a:gd name="T14" fmla="*/ 0 w 12"/>
                    <a:gd name="T15" fmla="*/ 0 h 18"/>
                    <a:gd name="T16" fmla="*/ 0 w 12"/>
                    <a:gd name="T17" fmla="*/ 6 h 18"/>
                    <a:gd name="T18" fmla="*/ 6 w 12"/>
                    <a:gd name="T1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08" name="Freeform 1375"/>
                <p:cNvSpPr>
                  <a:spLocks/>
                </p:cNvSpPr>
                <p:nvPr/>
              </p:nvSpPr>
              <p:spPr bwMode="auto">
                <a:xfrm>
                  <a:off x="2166" y="2043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6 h 6"/>
                    <a:gd name="T4" fmla="*/ 0 w 6"/>
                    <a:gd name="T5" fmla="*/ 6 h 6"/>
                    <a:gd name="T6" fmla="*/ 0 w 6"/>
                    <a:gd name="T7" fmla="*/ 6 h 6"/>
                    <a:gd name="T8" fmla="*/ 0 w 6"/>
                    <a:gd name="T9" fmla="*/ 6 h 6"/>
                    <a:gd name="T10" fmla="*/ 0 w 6"/>
                    <a:gd name="T11" fmla="*/ 6 h 6"/>
                    <a:gd name="T12" fmla="*/ 6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540" name="Group 1376"/>
              <p:cNvGrpSpPr>
                <a:grpSpLocks/>
              </p:cNvGrpSpPr>
              <p:nvPr/>
            </p:nvGrpSpPr>
            <p:grpSpPr bwMode="auto">
              <a:xfrm>
                <a:off x="2124" y="1844"/>
                <a:ext cx="522" cy="722"/>
                <a:chOff x="2124" y="1844"/>
                <a:chExt cx="522" cy="722"/>
              </a:xfrm>
            </p:grpSpPr>
            <p:sp>
              <p:nvSpPr>
                <p:cNvPr id="1609" name="Freeform 1377"/>
                <p:cNvSpPr>
                  <a:spLocks/>
                </p:cNvSpPr>
                <p:nvPr/>
              </p:nvSpPr>
              <p:spPr bwMode="auto">
                <a:xfrm>
                  <a:off x="2154" y="2049"/>
                  <a:ext cx="18" cy="12"/>
                </a:xfrm>
                <a:custGeom>
                  <a:avLst/>
                  <a:gdLst>
                    <a:gd name="T0" fmla="*/ 6 w 18"/>
                    <a:gd name="T1" fmla="*/ 12 h 12"/>
                    <a:gd name="T2" fmla="*/ 6 w 18"/>
                    <a:gd name="T3" fmla="*/ 12 h 12"/>
                    <a:gd name="T4" fmla="*/ 18 w 18"/>
                    <a:gd name="T5" fmla="*/ 0 h 12"/>
                    <a:gd name="T6" fmla="*/ 12 w 18"/>
                    <a:gd name="T7" fmla="*/ 0 h 12"/>
                    <a:gd name="T8" fmla="*/ 0 w 18"/>
                    <a:gd name="T9" fmla="*/ 6 h 12"/>
                    <a:gd name="T10" fmla="*/ 0 w 18"/>
                    <a:gd name="T11" fmla="*/ 6 h 12"/>
                    <a:gd name="T12" fmla="*/ 6 w 18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0" name="Freeform 1378"/>
                <p:cNvSpPr>
                  <a:spLocks/>
                </p:cNvSpPr>
                <p:nvPr/>
              </p:nvSpPr>
              <p:spPr bwMode="auto">
                <a:xfrm>
                  <a:off x="2148" y="2055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6 h 12"/>
                    <a:gd name="T6" fmla="*/ 6 w 12"/>
                    <a:gd name="T7" fmla="*/ 0 h 12"/>
                    <a:gd name="T8" fmla="*/ 0 w 12"/>
                    <a:gd name="T9" fmla="*/ 6 h 12"/>
                    <a:gd name="T10" fmla="*/ 0 w 12"/>
                    <a:gd name="T11" fmla="*/ 6 h 12"/>
                    <a:gd name="T12" fmla="*/ 0 w 12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1" name="Freeform 1379"/>
                <p:cNvSpPr>
                  <a:spLocks/>
                </p:cNvSpPr>
                <p:nvPr/>
              </p:nvSpPr>
              <p:spPr bwMode="auto">
                <a:xfrm>
                  <a:off x="2136" y="2061"/>
                  <a:ext cx="12" cy="18"/>
                </a:xfrm>
                <a:custGeom>
                  <a:avLst/>
                  <a:gdLst>
                    <a:gd name="T0" fmla="*/ 6 w 12"/>
                    <a:gd name="T1" fmla="*/ 12 h 18"/>
                    <a:gd name="T2" fmla="*/ 6 w 12"/>
                    <a:gd name="T3" fmla="*/ 18 h 18"/>
                    <a:gd name="T4" fmla="*/ 12 w 12"/>
                    <a:gd name="T5" fmla="*/ 6 h 18"/>
                    <a:gd name="T6" fmla="*/ 12 w 12"/>
                    <a:gd name="T7" fmla="*/ 0 h 18"/>
                    <a:gd name="T8" fmla="*/ 0 w 12"/>
                    <a:gd name="T9" fmla="*/ 12 h 18"/>
                    <a:gd name="T10" fmla="*/ 0 w 12"/>
                    <a:gd name="T11" fmla="*/ 18 h 18"/>
                    <a:gd name="T12" fmla="*/ 0 w 12"/>
                    <a:gd name="T13" fmla="*/ 12 h 18"/>
                    <a:gd name="T14" fmla="*/ 0 w 12"/>
                    <a:gd name="T15" fmla="*/ 12 h 18"/>
                    <a:gd name="T16" fmla="*/ 0 w 12"/>
                    <a:gd name="T17" fmla="*/ 18 h 18"/>
                    <a:gd name="T18" fmla="*/ 6 w 12"/>
                    <a:gd name="T1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8">
                      <a:moveTo>
                        <a:pt x="6" y="12"/>
                      </a:moveTo>
                      <a:lnTo>
                        <a:pt x="6" y="18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2" name="Freeform 1380"/>
                <p:cNvSpPr>
                  <a:spLocks/>
                </p:cNvSpPr>
                <p:nvPr/>
              </p:nvSpPr>
              <p:spPr bwMode="auto">
                <a:xfrm>
                  <a:off x="2136" y="207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0 w 6"/>
                    <a:gd name="T11" fmla="*/ 6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6 w 6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3" name="Freeform 1381"/>
                <p:cNvSpPr>
                  <a:spLocks/>
                </p:cNvSpPr>
                <p:nvPr/>
              </p:nvSpPr>
              <p:spPr bwMode="auto">
                <a:xfrm>
                  <a:off x="2136" y="2073"/>
                  <a:ext cx="18" cy="12"/>
                </a:xfrm>
                <a:custGeom>
                  <a:avLst/>
                  <a:gdLst>
                    <a:gd name="T0" fmla="*/ 18 w 18"/>
                    <a:gd name="T1" fmla="*/ 6 h 12"/>
                    <a:gd name="T2" fmla="*/ 18 w 18"/>
                    <a:gd name="T3" fmla="*/ 6 h 12"/>
                    <a:gd name="T4" fmla="*/ 6 w 18"/>
                    <a:gd name="T5" fmla="*/ 0 h 12"/>
                    <a:gd name="T6" fmla="*/ 0 w 18"/>
                    <a:gd name="T7" fmla="*/ 6 h 12"/>
                    <a:gd name="T8" fmla="*/ 18 w 18"/>
                    <a:gd name="T9" fmla="*/ 12 h 12"/>
                    <a:gd name="T10" fmla="*/ 12 w 18"/>
                    <a:gd name="T11" fmla="*/ 12 h 12"/>
                    <a:gd name="T12" fmla="*/ 18 w 18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2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4" name="Freeform 1382"/>
                <p:cNvSpPr>
                  <a:spLocks/>
                </p:cNvSpPr>
                <p:nvPr/>
              </p:nvSpPr>
              <p:spPr bwMode="auto">
                <a:xfrm>
                  <a:off x="2148" y="2079"/>
                  <a:ext cx="24" cy="18"/>
                </a:xfrm>
                <a:custGeom>
                  <a:avLst/>
                  <a:gdLst>
                    <a:gd name="T0" fmla="*/ 24 w 24"/>
                    <a:gd name="T1" fmla="*/ 12 h 18"/>
                    <a:gd name="T2" fmla="*/ 24 w 24"/>
                    <a:gd name="T3" fmla="*/ 12 h 18"/>
                    <a:gd name="T4" fmla="*/ 6 w 24"/>
                    <a:gd name="T5" fmla="*/ 0 h 18"/>
                    <a:gd name="T6" fmla="*/ 0 w 24"/>
                    <a:gd name="T7" fmla="*/ 6 h 18"/>
                    <a:gd name="T8" fmla="*/ 18 w 24"/>
                    <a:gd name="T9" fmla="*/ 18 h 18"/>
                    <a:gd name="T10" fmla="*/ 18 w 24"/>
                    <a:gd name="T11" fmla="*/ 18 h 18"/>
                    <a:gd name="T12" fmla="*/ 24 w 24"/>
                    <a:gd name="T13" fmla="*/ 12 h 18"/>
                    <a:gd name="T14" fmla="*/ 24 w 24"/>
                    <a:gd name="T15" fmla="*/ 12 h 18"/>
                    <a:gd name="T16" fmla="*/ 24 w 24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8">
                      <a:moveTo>
                        <a:pt x="24" y="12"/>
                      </a:moveTo>
                      <a:lnTo>
                        <a:pt x="24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5" name="Freeform 1383"/>
                <p:cNvSpPr>
                  <a:spLocks/>
                </p:cNvSpPr>
                <p:nvPr/>
              </p:nvSpPr>
              <p:spPr bwMode="auto">
                <a:xfrm>
                  <a:off x="2166" y="2091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12 h 18"/>
                    <a:gd name="T4" fmla="*/ 6 w 12"/>
                    <a:gd name="T5" fmla="*/ 0 h 18"/>
                    <a:gd name="T6" fmla="*/ 0 w 12"/>
                    <a:gd name="T7" fmla="*/ 6 h 18"/>
                    <a:gd name="T8" fmla="*/ 6 w 12"/>
                    <a:gd name="T9" fmla="*/ 18 h 18"/>
                    <a:gd name="T10" fmla="*/ 6 w 12"/>
                    <a:gd name="T11" fmla="*/ 12 h 18"/>
                    <a:gd name="T12" fmla="*/ 12 w 12"/>
                    <a:gd name="T13" fmla="*/ 12 h 18"/>
                    <a:gd name="T14" fmla="*/ 12 w 12"/>
                    <a:gd name="T15" fmla="*/ 12 h 18"/>
                    <a:gd name="T16" fmla="*/ 12 w 12"/>
                    <a:gd name="T17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6" name="Freeform 1384"/>
                <p:cNvSpPr>
                  <a:spLocks/>
                </p:cNvSpPr>
                <p:nvPr/>
              </p:nvSpPr>
              <p:spPr bwMode="auto">
                <a:xfrm>
                  <a:off x="2172" y="2103"/>
                  <a:ext cx="6" cy="12"/>
                </a:xfrm>
                <a:custGeom>
                  <a:avLst/>
                  <a:gdLst>
                    <a:gd name="T0" fmla="*/ 6 w 6"/>
                    <a:gd name="T1" fmla="*/ 12 h 12"/>
                    <a:gd name="T2" fmla="*/ 6 w 6"/>
                    <a:gd name="T3" fmla="*/ 12 h 12"/>
                    <a:gd name="T4" fmla="*/ 6 w 6"/>
                    <a:gd name="T5" fmla="*/ 0 h 12"/>
                    <a:gd name="T6" fmla="*/ 0 w 6"/>
                    <a:gd name="T7" fmla="*/ 0 h 12"/>
                    <a:gd name="T8" fmla="*/ 0 w 6"/>
                    <a:gd name="T9" fmla="*/ 12 h 12"/>
                    <a:gd name="T10" fmla="*/ 0 w 6"/>
                    <a:gd name="T11" fmla="*/ 12 h 12"/>
                    <a:gd name="T12" fmla="*/ 6 w 6"/>
                    <a:gd name="T13" fmla="*/ 12 h 12"/>
                    <a:gd name="T14" fmla="*/ 6 w 6"/>
                    <a:gd name="T15" fmla="*/ 12 h 12"/>
                    <a:gd name="T16" fmla="*/ 6 w 6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6" y="1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7" name="Freeform 1385"/>
                <p:cNvSpPr>
                  <a:spLocks/>
                </p:cNvSpPr>
                <p:nvPr/>
              </p:nvSpPr>
              <p:spPr bwMode="auto">
                <a:xfrm>
                  <a:off x="2172" y="2115"/>
                  <a:ext cx="6" cy="1"/>
                </a:xfrm>
                <a:custGeom>
                  <a:avLst/>
                  <a:gdLst>
                    <a:gd name="T0" fmla="*/ 6 w 6"/>
                    <a:gd name="T1" fmla="*/ 0 w 6"/>
                    <a:gd name="T2" fmla="*/ 0 w 6"/>
                    <a:gd name="T3" fmla="*/ 0 w 6"/>
                    <a:gd name="T4" fmla="*/ 0 w 6"/>
                    <a:gd name="T5" fmla="*/ 0 w 6"/>
                    <a:gd name="T6" fmla="*/ 6 w 6"/>
                    <a:gd name="T7" fmla="*/ 6 w 6"/>
                    <a:gd name="T8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8" name="Freeform 1386"/>
                <p:cNvSpPr>
                  <a:spLocks/>
                </p:cNvSpPr>
                <p:nvPr/>
              </p:nvSpPr>
              <p:spPr bwMode="auto">
                <a:xfrm>
                  <a:off x="2160" y="2115"/>
                  <a:ext cx="18" cy="18"/>
                </a:xfrm>
                <a:custGeom>
                  <a:avLst/>
                  <a:gdLst>
                    <a:gd name="T0" fmla="*/ 6 w 18"/>
                    <a:gd name="T1" fmla="*/ 18 h 18"/>
                    <a:gd name="T2" fmla="*/ 6 w 18"/>
                    <a:gd name="T3" fmla="*/ 18 h 18"/>
                    <a:gd name="T4" fmla="*/ 18 w 18"/>
                    <a:gd name="T5" fmla="*/ 0 h 18"/>
                    <a:gd name="T6" fmla="*/ 12 w 18"/>
                    <a:gd name="T7" fmla="*/ 0 h 18"/>
                    <a:gd name="T8" fmla="*/ 0 w 18"/>
                    <a:gd name="T9" fmla="*/ 12 h 18"/>
                    <a:gd name="T10" fmla="*/ 0 w 18"/>
                    <a:gd name="T11" fmla="*/ 12 h 18"/>
                    <a:gd name="T12" fmla="*/ 6 w 18"/>
                    <a:gd name="T13" fmla="*/ 18 h 18"/>
                    <a:gd name="T14" fmla="*/ 6 w 18"/>
                    <a:gd name="T15" fmla="*/ 18 h 18"/>
                    <a:gd name="T16" fmla="*/ 6 w 18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19" name="Freeform 1387"/>
                <p:cNvSpPr>
                  <a:spLocks/>
                </p:cNvSpPr>
                <p:nvPr/>
              </p:nvSpPr>
              <p:spPr bwMode="auto">
                <a:xfrm>
                  <a:off x="2148" y="2127"/>
                  <a:ext cx="18" cy="18"/>
                </a:xfrm>
                <a:custGeom>
                  <a:avLst/>
                  <a:gdLst>
                    <a:gd name="T0" fmla="*/ 0 w 18"/>
                    <a:gd name="T1" fmla="*/ 18 h 18"/>
                    <a:gd name="T2" fmla="*/ 0 w 18"/>
                    <a:gd name="T3" fmla="*/ 18 h 18"/>
                    <a:gd name="T4" fmla="*/ 18 w 18"/>
                    <a:gd name="T5" fmla="*/ 6 h 18"/>
                    <a:gd name="T6" fmla="*/ 12 w 18"/>
                    <a:gd name="T7" fmla="*/ 0 h 18"/>
                    <a:gd name="T8" fmla="*/ 0 w 18"/>
                    <a:gd name="T9" fmla="*/ 12 h 18"/>
                    <a:gd name="T10" fmla="*/ 0 w 18"/>
                    <a:gd name="T11" fmla="*/ 12 h 18"/>
                    <a:gd name="T12" fmla="*/ 0 w 18"/>
                    <a:gd name="T1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0" name="Freeform 1388"/>
                <p:cNvSpPr>
                  <a:spLocks/>
                </p:cNvSpPr>
                <p:nvPr/>
              </p:nvSpPr>
              <p:spPr bwMode="auto">
                <a:xfrm>
                  <a:off x="2124" y="2139"/>
                  <a:ext cx="24" cy="18"/>
                </a:xfrm>
                <a:custGeom>
                  <a:avLst/>
                  <a:gdLst>
                    <a:gd name="T0" fmla="*/ 6 w 24"/>
                    <a:gd name="T1" fmla="*/ 18 h 18"/>
                    <a:gd name="T2" fmla="*/ 6 w 24"/>
                    <a:gd name="T3" fmla="*/ 18 h 18"/>
                    <a:gd name="T4" fmla="*/ 24 w 24"/>
                    <a:gd name="T5" fmla="*/ 6 h 18"/>
                    <a:gd name="T6" fmla="*/ 24 w 24"/>
                    <a:gd name="T7" fmla="*/ 0 h 18"/>
                    <a:gd name="T8" fmla="*/ 0 w 24"/>
                    <a:gd name="T9" fmla="*/ 12 h 18"/>
                    <a:gd name="T10" fmla="*/ 0 w 24"/>
                    <a:gd name="T11" fmla="*/ 18 h 18"/>
                    <a:gd name="T12" fmla="*/ 0 w 24"/>
                    <a:gd name="T13" fmla="*/ 12 h 18"/>
                    <a:gd name="T14" fmla="*/ 0 w 24"/>
                    <a:gd name="T15" fmla="*/ 18 h 18"/>
                    <a:gd name="T16" fmla="*/ 0 w 24"/>
                    <a:gd name="T17" fmla="*/ 18 h 18"/>
                    <a:gd name="T18" fmla="*/ 6 w 24"/>
                    <a:gd name="T1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8">
                      <a:moveTo>
                        <a:pt x="6" y="18"/>
                      </a:moveTo>
                      <a:lnTo>
                        <a:pt x="6" y="18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1" name="Freeform 1389"/>
                <p:cNvSpPr>
                  <a:spLocks/>
                </p:cNvSpPr>
                <p:nvPr/>
              </p:nvSpPr>
              <p:spPr bwMode="auto">
                <a:xfrm>
                  <a:off x="2280" y="2133"/>
                  <a:ext cx="24" cy="433"/>
                </a:xfrm>
                <a:custGeom>
                  <a:avLst/>
                  <a:gdLst>
                    <a:gd name="T0" fmla="*/ 0 w 24"/>
                    <a:gd name="T1" fmla="*/ 0 h 433"/>
                    <a:gd name="T2" fmla="*/ 0 w 24"/>
                    <a:gd name="T3" fmla="*/ 24 h 433"/>
                    <a:gd name="T4" fmla="*/ 6 w 24"/>
                    <a:gd name="T5" fmla="*/ 54 h 433"/>
                    <a:gd name="T6" fmla="*/ 6 w 24"/>
                    <a:gd name="T7" fmla="*/ 90 h 433"/>
                    <a:gd name="T8" fmla="*/ 12 w 24"/>
                    <a:gd name="T9" fmla="*/ 138 h 433"/>
                    <a:gd name="T10" fmla="*/ 18 w 24"/>
                    <a:gd name="T11" fmla="*/ 186 h 433"/>
                    <a:gd name="T12" fmla="*/ 18 w 24"/>
                    <a:gd name="T13" fmla="*/ 234 h 433"/>
                    <a:gd name="T14" fmla="*/ 24 w 24"/>
                    <a:gd name="T15" fmla="*/ 283 h 433"/>
                    <a:gd name="T16" fmla="*/ 24 w 24"/>
                    <a:gd name="T17" fmla="*/ 331 h 433"/>
                    <a:gd name="T18" fmla="*/ 24 w 24"/>
                    <a:gd name="T19" fmla="*/ 367 h 433"/>
                    <a:gd name="T20" fmla="*/ 24 w 24"/>
                    <a:gd name="T21" fmla="*/ 397 h 433"/>
                    <a:gd name="T22" fmla="*/ 18 w 24"/>
                    <a:gd name="T23" fmla="*/ 427 h 433"/>
                    <a:gd name="T24" fmla="*/ 12 w 24"/>
                    <a:gd name="T25" fmla="*/ 433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33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6" y="54"/>
                      </a:lnTo>
                      <a:lnTo>
                        <a:pt x="6" y="90"/>
                      </a:lnTo>
                      <a:lnTo>
                        <a:pt x="12" y="138"/>
                      </a:lnTo>
                      <a:lnTo>
                        <a:pt x="18" y="186"/>
                      </a:lnTo>
                      <a:lnTo>
                        <a:pt x="18" y="234"/>
                      </a:lnTo>
                      <a:lnTo>
                        <a:pt x="24" y="283"/>
                      </a:lnTo>
                      <a:lnTo>
                        <a:pt x="24" y="331"/>
                      </a:lnTo>
                      <a:lnTo>
                        <a:pt x="24" y="367"/>
                      </a:lnTo>
                      <a:lnTo>
                        <a:pt x="24" y="397"/>
                      </a:lnTo>
                      <a:lnTo>
                        <a:pt x="18" y="427"/>
                      </a:lnTo>
                      <a:lnTo>
                        <a:pt x="12" y="4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2" name="Freeform 1390"/>
                <p:cNvSpPr>
                  <a:spLocks/>
                </p:cNvSpPr>
                <p:nvPr/>
              </p:nvSpPr>
              <p:spPr bwMode="auto">
                <a:xfrm>
                  <a:off x="2250" y="2085"/>
                  <a:ext cx="18" cy="475"/>
                </a:xfrm>
                <a:custGeom>
                  <a:avLst/>
                  <a:gdLst>
                    <a:gd name="T0" fmla="*/ 0 w 18"/>
                    <a:gd name="T1" fmla="*/ 0 h 475"/>
                    <a:gd name="T2" fmla="*/ 6 w 18"/>
                    <a:gd name="T3" fmla="*/ 90 h 475"/>
                    <a:gd name="T4" fmla="*/ 18 w 18"/>
                    <a:gd name="T5" fmla="*/ 210 h 475"/>
                    <a:gd name="T6" fmla="*/ 18 w 18"/>
                    <a:gd name="T7" fmla="*/ 331 h 475"/>
                    <a:gd name="T8" fmla="*/ 18 w 18"/>
                    <a:gd name="T9" fmla="*/ 433 h 475"/>
                    <a:gd name="T10" fmla="*/ 12 w 18"/>
                    <a:gd name="T11" fmla="*/ 475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475">
                      <a:moveTo>
                        <a:pt x="0" y="0"/>
                      </a:moveTo>
                      <a:lnTo>
                        <a:pt x="6" y="90"/>
                      </a:lnTo>
                      <a:lnTo>
                        <a:pt x="18" y="210"/>
                      </a:lnTo>
                      <a:lnTo>
                        <a:pt x="18" y="331"/>
                      </a:lnTo>
                      <a:lnTo>
                        <a:pt x="18" y="433"/>
                      </a:lnTo>
                      <a:lnTo>
                        <a:pt x="12" y="47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3" name="Freeform 1391"/>
                <p:cNvSpPr>
                  <a:spLocks/>
                </p:cNvSpPr>
                <p:nvPr/>
              </p:nvSpPr>
              <p:spPr bwMode="auto">
                <a:xfrm>
                  <a:off x="2220" y="2175"/>
                  <a:ext cx="24" cy="361"/>
                </a:xfrm>
                <a:custGeom>
                  <a:avLst/>
                  <a:gdLst>
                    <a:gd name="T0" fmla="*/ 24 w 24"/>
                    <a:gd name="T1" fmla="*/ 0 h 361"/>
                    <a:gd name="T2" fmla="*/ 24 w 24"/>
                    <a:gd name="T3" fmla="*/ 144 h 361"/>
                    <a:gd name="T4" fmla="*/ 18 w 24"/>
                    <a:gd name="T5" fmla="*/ 289 h 361"/>
                    <a:gd name="T6" fmla="*/ 6 w 24"/>
                    <a:gd name="T7" fmla="*/ 361 h 361"/>
                    <a:gd name="T8" fmla="*/ 6 w 24"/>
                    <a:gd name="T9" fmla="*/ 361 h 361"/>
                    <a:gd name="T10" fmla="*/ 0 w 24"/>
                    <a:gd name="T11" fmla="*/ 337 h 361"/>
                    <a:gd name="T12" fmla="*/ 0 w 24"/>
                    <a:gd name="T13" fmla="*/ 265 h 361"/>
                    <a:gd name="T14" fmla="*/ 6 w 24"/>
                    <a:gd name="T15" fmla="*/ 168 h 361"/>
                    <a:gd name="T16" fmla="*/ 12 w 24"/>
                    <a:gd name="T17" fmla="*/ 72 h 361"/>
                    <a:gd name="T18" fmla="*/ 24 w 24"/>
                    <a:gd name="T19" fmla="*/ 0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361">
                      <a:moveTo>
                        <a:pt x="24" y="0"/>
                      </a:moveTo>
                      <a:lnTo>
                        <a:pt x="24" y="144"/>
                      </a:lnTo>
                      <a:lnTo>
                        <a:pt x="18" y="289"/>
                      </a:lnTo>
                      <a:lnTo>
                        <a:pt x="6" y="361"/>
                      </a:lnTo>
                      <a:lnTo>
                        <a:pt x="6" y="361"/>
                      </a:lnTo>
                      <a:lnTo>
                        <a:pt x="0" y="337"/>
                      </a:lnTo>
                      <a:lnTo>
                        <a:pt x="0" y="265"/>
                      </a:lnTo>
                      <a:lnTo>
                        <a:pt x="6" y="168"/>
                      </a:lnTo>
                      <a:lnTo>
                        <a:pt x="12" y="7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4" name="Freeform 1392"/>
                <p:cNvSpPr>
                  <a:spLocks/>
                </p:cNvSpPr>
                <p:nvPr/>
              </p:nvSpPr>
              <p:spPr bwMode="auto">
                <a:xfrm>
                  <a:off x="2172" y="2133"/>
                  <a:ext cx="24" cy="427"/>
                </a:xfrm>
                <a:custGeom>
                  <a:avLst/>
                  <a:gdLst>
                    <a:gd name="T0" fmla="*/ 24 w 24"/>
                    <a:gd name="T1" fmla="*/ 0 h 427"/>
                    <a:gd name="T2" fmla="*/ 18 w 24"/>
                    <a:gd name="T3" fmla="*/ 42 h 427"/>
                    <a:gd name="T4" fmla="*/ 12 w 24"/>
                    <a:gd name="T5" fmla="*/ 96 h 427"/>
                    <a:gd name="T6" fmla="*/ 6 w 24"/>
                    <a:gd name="T7" fmla="*/ 162 h 427"/>
                    <a:gd name="T8" fmla="*/ 0 w 24"/>
                    <a:gd name="T9" fmla="*/ 228 h 427"/>
                    <a:gd name="T10" fmla="*/ 0 w 24"/>
                    <a:gd name="T11" fmla="*/ 301 h 427"/>
                    <a:gd name="T12" fmla="*/ 0 w 24"/>
                    <a:gd name="T13" fmla="*/ 361 h 427"/>
                    <a:gd name="T14" fmla="*/ 6 w 24"/>
                    <a:gd name="T15" fmla="*/ 403 h 427"/>
                    <a:gd name="T16" fmla="*/ 12 w 24"/>
                    <a:gd name="T17" fmla="*/ 427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427">
                      <a:moveTo>
                        <a:pt x="24" y="0"/>
                      </a:moveTo>
                      <a:lnTo>
                        <a:pt x="18" y="42"/>
                      </a:lnTo>
                      <a:lnTo>
                        <a:pt x="12" y="96"/>
                      </a:lnTo>
                      <a:lnTo>
                        <a:pt x="6" y="162"/>
                      </a:lnTo>
                      <a:lnTo>
                        <a:pt x="0" y="228"/>
                      </a:lnTo>
                      <a:lnTo>
                        <a:pt x="0" y="301"/>
                      </a:lnTo>
                      <a:lnTo>
                        <a:pt x="0" y="361"/>
                      </a:lnTo>
                      <a:lnTo>
                        <a:pt x="6" y="403"/>
                      </a:lnTo>
                      <a:lnTo>
                        <a:pt x="12" y="4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5" name="Freeform 1393"/>
                <p:cNvSpPr>
                  <a:spLocks/>
                </p:cNvSpPr>
                <p:nvPr/>
              </p:nvSpPr>
              <p:spPr bwMode="auto">
                <a:xfrm>
                  <a:off x="2124" y="2145"/>
                  <a:ext cx="42" cy="403"/>
                </a:xfrm>
                <a:custGeom>
                  <a:avLst/>
                  <a:gdLst>
                    <a:gd name="T0" fmla="*/ 42 w 42"/>
                    <a:gd name="T1" fmla="*/ 0 h 403"/>
                    <a:gd name="T2" fmla="*/ 42 w 42"/>
                    <a:gd name="T3" fmla="*/ 18 h 403"/>
                    <a:gd name="T4" fmla="*/ 36 w 42"/>
                    <a:gd name="T5" fmla="*/ 48 h 403"/>
                    <a:gd name="T6" fmla="*/ 30 w 42"/>
                    <a:gd name="T7" fmla="*/ 72 h 403"/>
                    <a:gd name="T8" fmla="*/ 24 w 42"/>
                    <a:gd name="T9" fmla="*/ 108 h 403"/>
                    <a:gd name="T10" fmla="*/ 18 w 42"/>
                    <a:gd name="T11" fmla="*/ 138 h 403"/>
                    <a:gd name="T12" fmla="*/ 18 w 42"/>
                    <a:gd name="T13" fmla="*/ 168 h 403"/>
                    <a:gd name="T14" fmla="*/ 6 w 42"/>
                    <a:gd name="T15" fmla="*/ 204 h 403"/>
                    <a:gd name="T16" fmla="*/ 6 w 42"/>
                    <a:gd name="T17" fmla="*/ 240 h 403"/>
                    <a:gd name="T18" fmla="*/ 0 w 42"/>
                    <a:gd name="T19" fmla="*/ 271 h 403"/>
                    <a:gd name="T20" fmla="*/ 0 w 42"/>
                    <a:gd name="T21" fmla="*/ 307 h 403"/>
                    <a:gd name="T22" fmla="*/ 0 w 42"/>
                    <a:gd name="T23" fmla="*/ 337 h 403"/>
                    <a:gd name="T24" fmla="*/ 6 w 42"/>
                    <a:gd name="T25" fmla="*/ 361 h 403"/>
                    <a:gd name="T26" fmla="*/ 6 w 42"/>
                    <a:gd name="T27" fmla="*/ 385 h 403"/>
                    <a:gd name="T28" fmla="*/ 18 w 42"/>
                    <a:gd name="T29" fmla="*/ 403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403">
                      <a:moveTo>
                        <a:pt x="42" y="0"/>
                      </a:moveTo>
                      <a:lnTo>
                        <a:pt x="42" y="18"/>
                      </a:lnTo>
                      <a:lnTo>
                        <a:pt x="36" y="48"/>
                      </a:lnTo>
                      <a:lnTo>
                        <a:pt x="30" y="72"/>
                      </a:lnTo>
                      <a:lnTo>
                        <a:pt x="24" y="108"/>
                      </a:lnTo>
                      <a:lnTo>
                        <a:pt x="18" y="138"/>
                      </a:lnTo>
                      <a:lnTo>
                        <a:pt x="18" y="168"/>
                      </a:lnTo>
                      <a:lnTo>
                        <a:pt x="6" y="204"/>
                      </a:lnTo>
                      <a:lnTo>
                        <a:pt x="6" y="240"/>
                      </a:lnTo>
                      <a:lnTo>
                        <a:pt x="0" y="271"/>
                      </a:lnTo>
                      <a:lnTo>
                        <a:pt x="0" y="307"/>
                      </a:lnTo>
                      <a:lnTo>
                        <a:pt x="0" y="337"/>
                      </a:lnTo>
                      <a:lnTo>
                        <a:pt x="6" y="361"/>
                      </a:lnTo>
                      <a:lnTo>
                        <a:pt x="6" y="385"/>
                      </a:lnTo>
                      <a:lnTo>
                        <a:pt x="18" y="40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6" name="Freeform 1394"/>
                <p:cNvSpPr>
                  <a:spLocks/>
                </p:cNvSpPr>
                <p:nvPr/>
              </p:nvSpPr>
              <p:spPr bwMode="auto">
                <a:xfrm>
                  <a:off x="2526" y="2193"/>
                  <a:ext cx="96" cy="60"/>
                </a:xfrm>
                <a:custGeom>
                  <a:avLst/>
                  <a:gdLst>
                    <a:gd name="T0" fmla="*/ 96 w 96"/>
                    <a:gd name="T1" fmla="*/ 6 h 60"/>
                    <a:gd name="T2" fmla="*/ 78 w 96"/>
                    <a:gd name="T3" fmla="*/ 0 h 60"/>
                    <a:gd name="T4" fmla="*/ 48 w 96"/>
                    <a:gd name="T5" fmla="*/ 0 h 60"/>
                    <a:gd name="T6" fmla="*/ 18 w 96"/>
                    <a:gd name="T7" fmla="*/ 12 h 60"/>
                    <a:gd name="T8" fmla="*/ 0 w 96"/>
                    <a:gd name="T9" fmla="*/ 48 h 60"/>
                    <a:gd name="T10" fmla="*/ 0 w 96"/>
                    <a:gd name="T11" fmla="*/ 48 h 60"/>
                    <a:gd name="T12" fmla="*/ 0 w 96"/>
                    <a:gd name="T13" fmla="*/ 54 h 60"/>
                    <a:gd name="T14" fmla="*/ 6 w 96"/>
                    <a:gd name="T15" fmla="*/ 54 h 60"/>
                    <a:gd name="T16" fmla="*/ 12 w 96"/>
                    <a:gd name="T17" fmla="*/ 60 h 60"/>
                    <a:gd name="T18" fmla="*/ 18 w 96"/>
                    <a:gd name="T19" fmla="*/ 60 h 60"/>
                    <a:gd name="T20" fmla="*/ 24 w 96"/>
                    <a:gd name="T21" fmla="*/ 54 h 60"/>
                    <a:gd name="T22" fmla="*/ 36 w 96"/>
                    <a:gd name="T23" fmla="*/ 54 h 60"/>
                    <a:gd name="T24" fmla="*/ 42 w 96"/>
                    <a:gd name="T25" fmla="*/ 48 h 60"/>
                    <a:gd name="T26" fmla="*/ 48 w 96"/>
                    <a:gd name="T27" fmla="*/ 42 h 60"/>
                    <a:gd name="T28" fmla="*/ 60 w 96"/>
                    <a:gd name="T29" fmla="*/ 36 h 60"/>
                    <a:gd name="T30" fmla="*/ 66 w 96"/>
                    <a:gd name="T31" fmla="*/ 30 h 60"/>
                    <a:gd name="T32" fmla="*/ 72 w 96"/>
                    <a:gd name="T33" fmla="*/ 24 h 60"/>
                    <a:gd name="T34" fmla="*/ 78 w 96"/>
                    <a:gd name="T35" fmla="*/ 18 h 60"/>
                    <a:gd name="T36" fmla="*/ 84 w 96"/>
                    <a:gd name="T37" fmla="*/ 12 h 60"/>
                    <a:gd name="T38" fmla="*/ 90 w 96"/>
                    <a:gd name="T39" fmla="*/ 6 h 60"/>
                    <a:gd name="T40" fmla="*/ 96 w 96"/>
                    <a:gd name="T41" fmla="*/ 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" h="60">
                      <a:moveTo>
                        <a:pt x="96" y="6"/>
                      </a:moveTo>
                      <a:lnTo>
                        <a:pt x="78" y="0"/>
                      </a:lnTo>
                      <a:lnTo>
                        <a:pt x="48" y="0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6" y="54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24" y="54"/>
                      </a:lnTo>
                      <a:lnTo>
                        <a:pt x="36" y="54"/>
                      </a:lnTo>
                      <a:lnTo>
                        <a:pt x="42" y="48"/>
                      </a:lnTo>
                      <a:lnTo>
                        <a:pt x="48" y="42"/>
                      </a:lnTo>
                      <a:lnTo>
                        <a:pt x="60" y="36"/>
                      </a:lnTo>
                      <a:lnTo>
                        <a:pt x="66" y="30"/>
                      </a:lnTo>
                      <a:lnTo>
                        <a:pt x="72" y="24"/>
                      </a:lnTo>
                      <a:lnTo>
                        <a:pt x="78" y="18"/>
                      </a:lnTo>
                      <a:lnTo>
                        <a:pt x="84" y="12"/>
                      </a:lnTo>
                      <a:lnTo>
                        <a:pt x="90" y="6"/>
                      </a:lnTo>
                      <a:lnTo>
                        <a:pt x="96" y="6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7" name="Freeform 1395"/>
                <p:cNvSpPr>
                  <a:spLocks/>
                </p:cNvSpPr>
                <p:nvPr/>
              </p:nvSpPr>
              <p:spPr bwMode="auto">
                <a:xfrm>
                  <a:off x="2526" y="2193"/>
                  <a:ext cx="96" cy="60"/>
                </a:xfrm>
                <a:custGeom>
                  <a:avLst/>
                  <a:gdLst>
                    <a:gd name="T0" fmla="*/ 96 w 96"/>
                    <a:gd name="T1" fmla="*/ 6 h 60"/>
                    <a:gd name="T2" fmla="*/ 78 w 96"/>
                    <a:gd name="T3" fmla="*/ 0 h 60"/>
                    <a:gd name="T4" fmla="*/ 48 w 96"/>
                    <a:gd name="T5" fmla="*/ 0 h 60"/>
                    <a:gd name="T6" fmla="*/ 18 w 96"/>
                    <a:gd name="T7" fmla="*/ 12 h 60"/>
                    <a:gd name="T8" fmla="*/ 0 w 96"/>
                    <a:gd name="T9" fmla="*/ 48 h 60"/>
                    <a:gd name="T10" fmla="*/ 0 w 96"/>
                    <a:gd name="T11" fmla="*/ 48 h 60"/>
                    <a:gd name="T12" fmla="*/ 0 w 96"/>
                    <a:gd name="T13" fmla="*/ 54 h 60"/>
                    <a:gd name="T14" fmla="*/ 6 w 96"/>
                    <a:gd name="T15" fmla="*/ 54 h 60"/>
                    <a:gd name="T16" fmla="*/ 12 w 96"/>
                    <a:gd name="T17" fmla="*/ 60 h 60"/>
                    <a:gd name="T18" fmla="*/ 18 w 96"/>
                    <a:gd name="T19" fmla="*/ 60 h 60"/>
                    <a:gd name="T20" fmla="*/ 24 w 96"/>
                    <a:gd name="T21" fmla="*/ 54 h 60"/>
                    <a:gd name="T22" fmla="*/ 36 w 96"/>
                    <a:gd name="T23" fmla="*/ 54 h 60"/>
                    <a:gd name="T24" fmla="*/ 42 w 96"/>
                    <a:gd name="T25" fmla="*/ 48 h 60"/>
                    <a:gd name="T26" fmla="*/ 48 w 96"/>
                    <a:gd name="T27" fmla="*/ 42 h 60"/>
                    <a:gd name="T28" fmla="*/ 60 w 96"/>
                    <a:gd name="T29" fmla="*/ 36 h 60"/>
                    <a:gd name="T30" fmla="*/ 66 w 96"/>
                    <a:gd name="T31" fmla="*/ 30 h 60"/>
                    <a:gd name="T32" fmla="*/ 72 w 96"/>
                    <a:gd name="T33" fmla="*/ 24 h 60"/>
                    <a:gd name="T34" fmla="*/ 78 w 96"/>
                    <a:gd name="T35" fmla="*/ 18 h 60"/>
                    <a:gd name="T36" fmla="*/ 84 w 96"/>
                    <a:gd name="T37" fmla="*/ 12 h 60"/>
                    <a:gd name="T38" fmla="*/ 90 w 96"/>
                    <a:gd name="T39" fmla="*/ 6 h 60"/>
                    <a:gd name="T40" fmla="*/ 96 w 96"/>
                    <a:gd name="T41" fmla="*/ 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" h="60">
                      <a:moveTo>
                        <a:pt x="96" y="6"/>
                      </a:moveTo>
                      <a:lnTo>
                        <a:pt x="78" y="0"/>
                      </a:lnTo>
                      <a:lnTo>
                        <a:pt x="48" y="0"/>
                      </a:lnTo>
                      <a:lnTo>
                        <a:pt x="18" y="1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6" y="54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24" y="54"/>
                      </a:lnTo>
                      <a:lnTo>
                        <a:pt x="36" y="54"/>
                      </a:lnTo>
                      <a:lnTo>
                        <a:pt x="42" y="48"/>
                      </a:lnTo>
                      <a:lnTo>
                        <a:pt x="48" y="42"/>
                      </a:lnTo>
                      <a:lnTo>
                        <a:pt x="60" y="36"/>
                      </a:lnTo>
                      <a:lnTo>
                        <a:pt x="66" y="30"/>
                      </a:lnTo>
                      <a:lnTo>
                        <a:pt x="72" y="24"/>
                      </a:lnTo>
                      <a:lnTo>
                        <a:pt x="78" y="18"/>
                      </a:lnTo>
                      <a:lnTo>
                        <a:pt x="84" y="12"/>
                      </a:lnTo>
                      <a:lnTo>
                        <a:pt x="90" y="6"/>
                      </a:lnTo>
                      <a:lnTo>
                        <a:pt x="96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8" name="Freeform 1396"/>
                <p:cNvSpPr>
                  <a:spLocks/>
                </p:cNvSpPr>
                <p:nvPr/>
              </p:nvSpPr>
              <p:spPr bwMode="auto">
                <a:xfrm>
                  <a:off x="2526" y="2193"/>
                  <a:ext cx="90" cy="42"/>
                </a:xfrm>
                <a:custGeom>
                  <a:avLst/>
                  <a:gdLst>
                    <a:gd name="T0" fmla="*/ 0 w 90"/>
                    <a:gd name="T1" fmla="*/ 42 h 42"/>
                    <a:gd name="T2" fmla="*/ 6 w 90"/>
                    <a:gd name="T3" fmla="*/ 42 h 42"/>
                    <a:gd name="T4" fmla="*/ 18 w 90"/>
                    <a:gd name="T5" fmla="*/ 36 h 42"/>
                    <a:gd name="T6" fmla="*/ 30 w 90"/>
                    <a:gd name="T7" fmla="*/ 30 h 42"/>
                    <a:gd name="T8" fmla="*/ 42 w 90"/>
                    <a:gd name="T9" fmla="*/ 24 h 42"/>
                    <a:gd name="T10" fmla="*/ 54 w 90"/>
                    <a:gd name="T11" fmla="*/ 18 h 42"/>
                    <a:gd name="T12" fmla="*/ 66 w 90"/>
                    <a:gd name="T13" fmla="*/ 12 h 42"/>
                    <a:gd name="T14" fmla="*/ 72 w 90"/>
                    <a:gd name="T15" fmla="*/ 6 h 42"/>
                    <a:gd name="T16" fmla="*/ 84 w 90"/>
                    <a:gd name="T17" fmla="*/ 0 h 42"/>
                    <a:gd name="T18" fmla="*/ 90 w 90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" h="42">
                      <a:moveTo>
                        <a:pt x="0" y="42"/>
                      </a:moveTo>
                      <a:lnTo>
                        <a:pt x="6" y="42"/>
                      </a:lnTo>
                      <a:lnTo>
                        <a:pt x="18" y="36"/>
                      </a:lnTo>
                      <a:lnTo>
                        <a:pt x="30" y="30"/>
                      </a:lnTo>
                      <a:lnTo>
                        <a:pt x="42" y="24"/>
                      </a:lnTo>
                      <a:lnTo>
                        <a:pt x="54" y="18"/>
                      </a:lnTo>
                      <a:lnTo>
                        <a:pt x="66" y="12"/>
                      </a:lnTo>
                      <a:lnTo>
                        <a:pt x="72" y="6"/>
                      </a:lnTo>
                      <a:lnTo>
                        <a:pt x="84" y="0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29" name="Freeform 1397"/>
                <p:cNvSpPr>
                  <a:spLocks/>
                </p:cNvSpPr>
                <p:nvPr/>
              </p:nvSpPr>
              <p:spPr bwMode="auto">
                <a:xfrm>
                  <a:off x="2532" y="1874"/>
                  <a:ext cx="102" cy="145"/>
                </a:xfrm>
                <a:custGeom>
                  <a:avLst/>
                  <a:gdLst>
                    <a:gd name="T0" fmla="*/ 102 w 102"/>
                    <a:gd name="T1" fmla="*/ 0 h 145"/>
                    <a:gd name="T2" fmla="*/ 96 w 102"/>
                    <a:gd name="T3" fmla="*/ 6 h 145"/>
                    <a:gd name="T4" fmla="*/ 84 w 102"/>
                    <a:gd name="T5" fmla="*/ 6 h 145"/>
                    <a:gd name="T6" fmla="*/ 78 w 102"/>
                    <a:gd name="T7" fmla="*/ 12 h 145"/>
                    <a:gd name="T8" fmla="*/ 66 w 102"/>
                    <a:gd name="T9" fmla="*/ 18 h 145"/>
                    <a:gd name="T10" fmla="*/ 54 w 102"/>
                    <a:gd name="T11" fmla="*/ 30 h 145"/>
                    <a:gd name="T12" fmla="*/ 42 w 102"/>
                    <a:gd name="T13" fmla="*/ 36 h 145"/>
                    <a:gd name="T14" fmla="*/ 30 w 102"/>
                    <a:gd name="T15" fmla="*/ 49 h 145"/>
                    <a:gd name="T16" fmla="*/ 18 w 102"/>
                    <a:gd name="T17" fmla="*/ 67 h 145"/>
                    <a:gd name="T18" fmla="*/ 6 w 102"/>
                    <a:gd name="T19" fmla="*/ 79 h 145"/>
                    <a:gd name="T20" fmla="*/ 0 w 102"/>
                    <a:gd name="T21" fmla="*/ 97 h 145"/>
                    <a:gd name="T22" fmla="*/ 0 w 102"/>
                    <a:gd name="T23" fmla="*/ 109 h 145"/>
                    <a:gd name="T24" fmla="*/ 0 w 102"/>
                    <a:gd name="T25" fmla="*/ 127 h 145"/>
                    <a:gd name="T26" fmla="*/ 6 w 102"/>
                    <a:gd name="T27" fmla="*/ 145 h 145"/>
                    <a:gd name="T28" fmla="*/ 6 w 102"/>
                    <a:gd name="T29" fmla="*/ 145 h 145"/>
                    <a:gd name="T30" fmla="*/ 18 w 102"/>
                    <a:gd name="T31" fmla="*/ 145 h 145"/>
                    <a:gd name="T32" fmla="*/ 30 w 102"/>
                    <a:gd name="T33" fmla="*/ 139 h 145"/>
                    <a:gd name="T34" fmla="*/ 36 w 102"/>
                    <a:gd name="T35" fmla="*/ 139 h 145"/>
                    <a:gd name="T36" fmla="*/ 42 w 102"/>
                    <a:gd name="T37" fmla="*/ 127 h 145"/>
                    <a:gd name="T38" fmla="*/ 54 w 102"/>
                    <a:gd name="T39" fmla="*/ 115 h 145"/>
                    <a:gd name="T40" fmla="*/ 60 w 102"/>
                    <a:gd name="T41" fmla="*/ 109 h 145"/>
                    <a:gd name="T42" fmla="*/ 66 w 102"/>
                    <a:gd name="T43" fmla="*/ 97 h 145"/>
                    <a:gd name="T44" fmla="*/ 72 w 102"/>
                    <a:gd name="T45" fmla="*/ 79 h 145"/>
                    <a:gd name="T46" fmla="*/ 78 w 102"/>
                    <a:gd name="T47" fmla="*/ 67 h 145"/>
                    <a:gd name="T48" fmla="*/ 84 w 102"/>
                    <a:gd name="T49" fmla="*/ 55 h 145"/>
                    <a:gd name="T50" fmla="*/ 84 w 102"/>
                    <a:gd name="T51" fmla="*/ 42 h 145"/>
                    <a:gd name="T52" fmla="*/ 90 w 102"/>
                    <a:gd name="T53" fmla="*/ 30 h 145"/>
                    <a:gd name="T54" fmla="*/ 90 w 102"/>
                    <a:gd name="T55" fmla="*/ 18 h 145"/>
                    <a:gd name="T56" fmla="*/ 96 w 102"/>
                    <a:gd name="T57" fmla="*/ 6 h 145"/>
                    <a:gd name="T58" fmla="*/ 102 w 102"/>
                    <a:gd name="T59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2" h="145">
                      <a:moveTo>
                        <a:pt x="102" y="0"/>
                      </a:moveTo>
                      <a:lnTo>
                        <a:pt x="96" y="6"/>
                      </a:lnTo>
                      <a:lnTo>
                        <a:pt x="84" y="6"/>
                      </a:lnTo>
                      <a:lnTo>
                        <a:pt x="78" y="12"/>
                      </a:lnTo>
                      <a:lnTo>
                        <a:pt x="66" y="18"/>
                      </a:lnTo>
                      <a:lnTo>
                        <a:pt x="54" y="30"/>
                      </a:lnTo>
                      <a:lnTo>
                        <a:pt x="42" y="36"/>
                      </a:lnTo>
                      <a:lnTo>
                        <a:pt x="30" y="49"/>
                      </a:lnTo>
                      <a:lnTo>
                        <a:pt x="18" y="67"/>
                      </a:lnTo>
                      <a:lnTo>
                        <a:pt x="6" y="79"/>
                      </a:lnTo>
                      <a:lnTo>
                        <a:pt x="0" y="97"/>
                      </a:lnTo>
                      <a:lnTo>
                        <a:pt x="0" y="109"/>
                      </a:lnTo>
                      <a:lnTo>
                        <a:pt x="0" y="127"/>
                      </a:lnTo>
                      <a:lnTo>
                        <a:pt x="6" y="145"/>
                      </a:lnTo>
                      <a:lnTo>
                        <a:pt x="6" y="145"/>
                      </a:lnTo>
                      <a:lnTo>
                        <a:pt x="18" y="145"/>
                      </a:lnTo>
                      <a:lnTo>
                        <a:pt x="30" y="139"/>
                      </a:lnTo>
                      <a:lnTo>
                        <a:pt x="36" y="139"/>
                      </a:lnTo>
                      <a:lnTo>
                        <a:pt x="42" y="127"/>
                      </a:lnTo>
                      <a:lnTo>
                        <a:pt x="54" y="115"/>
                      </a:lnTo>
                      <a:lnTo>
                        <a:pt x="60" y="109"/>
                      </a:lnTo>
                      <a:lnTo>
                        <a:pt x="66" y="97"/>
                      </a:lnTo>
                      <a:lnTo>
                        <a:pt x="72" y="79"/>
                      </a:lnTo>
                      <a:lnTo>
                        <a:pt x="78" y="67"/>
                      </a:lnTo>
                      <a:lnTo>
                        <a:pt x="84" y="55"/>
                      </a:lnTo>
                      <a:lnTo>
                        <a:pt x="84" y="42"/>
                      </a:lnTo>
                      <a:lnTo>
                        <a:pt x="90" y="30"/>
                      </a:lnTo>
                      <a:lnTo>
                        <a:pt x="90" y="18"/>
                      </a:lnTo>
                      <a:lnTo>
                        <a:pt x="96" y="6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0" name="Freeform 1398"/>
                <p:cNvSpPr>
                  <a:spLocks/>
                </p:cNvSpPr>
                <p:nvPr/>
              </p:nvSpPr>
              <p:spPr bwMode="auto">
                <a:xfrm>
                  <a:off x="2532" y="1874"/>
                  <a:ext cx="102" cy="145"/>
                </a:xfrm>
                <a:custGeom>
                  <a:avLst/>
                  <a:gdLst>
                    <a:gd name="T0" fmla="*/ 102 w 102"/>
                    <a:gd name="T1" fmla="*/ 0 h 145"/>
                    <a:gd name="T2" fmla="*/ 96 w 102"/>
                    <a:gd name="T3" fmla="*/ 6 h 145"/>
                    <a:gd name="T4" fmla="*/ 84 w 102"/>
                    <a:gd name="T5" fmla="*/ 6 h 145"/>
                    <a:gd name="T6" fmla="*/ 78 w 102"/>
                    <a:gd name="T7" fmla="*/ 12 h 145"/>
                    <a:gd name="T8" fmla="*/ 66 w 102"/>
                    <a:gd name="T9" fmla="*/ 18 h 145"/>
                    <a:gd name="T10" fmla="*/ 54 w 102"/>
                    <a:gd name="T11" fmla="*/ 30 h 145"/>
                    <a:gd name="T12" fmla="*/ 42 w 102"/>
                    <a:gd name="T13" fmla="*/ 36 h 145"/>
                    <a:gd name="T14" fmla="*/ 30 w 102"/>
                    <a:gd name="T15" fmla="*/ 49 h 145"/>
                    <a:gd name="T16" fmla="*/ 18 w 102"/>
                    <a:gd name="T17" fmla="*/ 67 h 145"/>
                    <a:gd name="T18" fmla="*/ 6 w 102"/>
                    <a:gd name="T19" fmla="*/ 79 h 145"/>
                    <a:gd name="T20" fmla="*/ 0 w 102"/>
                    <a:gd name="T21" fmla="*/ 97 h 145"/>
                    <a:gd name="T22" fmla="*/ 0 w 102"/>
                    <a:gd name="T23" fmla="*/ 109 h 145"/>
                    <a:gd name="T24" fmla="*/ 0 w 102"/>
                    <a:gd name="T25" fmla="*/ 127 h 145"/>
                    <a:gd name="T26" fmla="*/ 6 w 102"/>
                    <a:gd name="T27" fmla="*/ 145 h 145"/>
                    <a:gd name="T28" fmla="*/ 6 w 102"/>
                    <a:gd name="T29" fmla="*/ 145 h 145"/>
                    <a:gd name="T30" fmla="*/ 18 w 102"/>
                    <a:gd name="T31" fmla="*/ 145 h 145"/>
                    <a:gd name="T32" fmla="*/ 30 w 102"/>
                    <a:gd name="T33" fmla="*/ 139 h 145"/>
                    <a:gd name="T34" fmla="*/ 36 w 102"/>
                    <a:gd name="T35" fmla="*/ 139 h 145"/>
                    <a:gd name="T36" fmla="*/ 42 w 102"/>
                    <a:gd name="T37" fmla="*/ 127 h 145"/>
                    <a:gd name="T38" fmla="*/ 54 w 102"/>
                    <a:gd name="T39" fmla="*/ 115 h 145"/>
                    <a:gd name="T40" fmla="*/ 60 w 102"/>
                    <a:gd name="T41" fmla="*/ 109 h 145"/>
                    <a:gd name="T42" fmla="*/ 66 w 102"/>
                    <a:gd name="T43" fmla="*/ 97 h 145"/>
                    <a:gd name="T44" fmla="*/ 72 w 102"/>
                    <a:gd name="T45" fmla="*/ 79 h 145"/>
                    <a:gd name="T46" fmla="*/ 78 w 102"/>
                    <a:gd name="T47" fmla="*/ 67 h 145"/>
                    <a:gd name="T48" fmla="*/ 84 w 102"/>
                    <a:gd name="T49" fmla="*/ 55 h 145"/>
                    <a:gd name="T50" fmla="*/ 84 w 102"/>
                    <a:gd name="T51" fmla="*/ 42 h 145"/>
                    <a:gd name="T52" fmla="*/ 90 w 102"/>
                    <a:gd name="T53" fmla="*/ 30 h 145"/>
                    <a:gd name="T54" fmla="*/ 90 w 102"/>
                    <a:gd name="T55" fmla="*/ 18 h 145"/>
                    <a:gd name="T56" fmla="*/ 96 w 102"/>
                    <a:gd name="T57" fmla="*/ 6 h 145"/>
                    <a:gd name="T58" fmla="*/ 102 w 102"/>
                    <a:gd name="T59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2" h="145">
                      <a:moveTo>
                        <a:pt x="102" y="0"/>
                      </a:moveTo>
                      <a:lnTo>
                        <a:pt x="96" y="6"/>
                      </a:lnTo>
                      <a:lnTo>
                        <a:pt x="84" y="6"/>
                      </a:lnTo>
                      <a:lnTo>
                        <a:pt x="78" y="12"/>
                      </a:lnTo>
                      <a:lnTo>
                        <a:pt x="66" y="18"/>
                      </a:lnTo>
                      <a:lnTo>
                        <a:pt x="54" y="30"/>
                      </a:lnTo>
                      <a:lnTo>
                        <a:pt x="42" y="36"/>
                      </a:lnTo>
                      <a:lnTo>
                        <a:pt x="30" y="49"/>
                      </a:lnTo>
                      <a:lnTo>
                        <a:pt x="18" y="67"/>
                      </a:lnTo>
                      <a:lnTo>
                        <a:pt x="6" y="79"/>
                      </a:lnTo>
                      <a:lnTo>
                        <a:pt x="0" y="97"/>
                      </a:lnTo>
                      <a:lnTo>
                        <a:pt x="0" y="109"/>
                      </a:lnTo>
                      <a:lnTo>
                        <a:pt x="0" y="127"/>
                      </a:lnTo>
                      <a:lnTo>
                        <a:pt x="6" y="145"/>
                      </a:lnTo>
                      <a:lnTo>
                        <a:pt x="6" y="145"/>
                      </a:lnTo>
                      <a:lnTo>
                        <a:pt x="18" y="145"/>
                      </a:lnTo>
                      <a:lnTo>
                        <a:pt x="30" y="139"/>
                      </a:lnTo>
                      <a:lnTo>
                        <a:pt x="36" y="139"/>
                      </a:lnTo>
                      <a:lnTo>
                        <a:pt x="42" y="127"/>
                      </a:lnTo>
                      <a:lnTo>
                        <a:pt x="54" y="115"/>
                      </a:lnTo>
                      <a:lnTo>
                        <a:pt x="60" y="109"/>
                      </a:lnTo>
                      <a:lnTo>
                        <a:pt x="66" y="97"/>
                      </a:lnTo>
                      <a:lnTo>
                        <a:pt x="72" y="79"/>
                      </a:lnTo>
                      <a:lnTo>
                        <a:pt x="78" y="67"/>
                      </a:lnTo>
                      <a:lnTo>
                        <a:pt x="84" y="55"/>
                      </a:lnTo>
                      <a:lnTo>
                        <a:pt x="84" y="42"/>
                      </a:lnTo>
                      <a:lnTo>
                        <a:pt x="90" y="30"/>
                      </a:lnTo>
                      <a:lnTo>
                        <a:pt x="90" y="18"/>
                      </a:lnTo>
                      <a:lnTo>
                        <a:pt x="96" y="6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1" name="Freeform 1399"/>
                <p:cNvSpPr>
                  <a:spLocks/>
                </p:cNvSpPr>
                <p:nvPr/>
              </p:nvSpPr>
              <p:spPr bwMode="auto">
                <a:xfrm>
                  <a:off x="2544" y="1880"/>
                  <a:ext cx="84" cy="133"/>
                </a:xfrm>
                <a:custGeom>
                  <a:avLst/>
                  <a:gdLst>
                    <a:gd name="T0" fmla="*/ 0 w 84"/>
                    <a:gd name="T1" fmla="*/ 133 h 133"/>
                    <a:gd name="T2" fmla="*/ 6 w 84"/>
                    <a:gd name="T3" fmla="*/ 121 h 133"/>
                    <a:gd name="T4" fmla="*/ 18 w 84"/>
                    <a:gd name="T5" fmla="*/ 109 h 133"/>
                    <a:gd name="T6" fmla="*/ 24 w 84"/>
                    <a:gd name="T7" fmla="*/ 91 h 133"/>
                    <a:gd name="T8" fmla="*/ 30 w 84"/>
                    <a:gd name="T9" fmla="*/ 73 h 133"/>
                    <a:gd name="T10" fmla="*/ 42 w 84"/>
                    <a:gd name="T11" fmla="*/ 49 h 133"/>
                    <a:gd name="T12" fmla="*/ 54 w 84"/>
                    <a:gd name="T13" fmla="*/ 30 h 133"/>
                    <a:gd name="T14" fmla="*/ 60 w 84"/>
                    <a:gd name="T15" fmla="*/ 18 h 133"/>
                    <a:gd name="T16" fmla="*/ 72 w 84"/>
                    <a:gd name="T17" fmla="*/ 6 h 133"/>
                    <a:gd name="T18" fmla="*/ 84 w 84"/>
                    <a:gd name="T19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133">
                      <a:moveTo>
                        <a:pt x="0" y="133"/>
                      </a:moveTo>
                      <a:lnTo>
                        <a:pt x="6" y="121"/>
                      </a:lnTo>
                      <a:lnTo>
                        <a:pt x="18" y="109"/>
                      </a:lnTo>
                      <a:lnTo>
                        <a:pt x="24" y="91"/>
                      </a:lnTo>
                      <a:lnTo>
                        <a:pt x="30" y="73"/>
                      </a:lnTo>
                      <a:lnTo>
                        <a:pt x="42" y="49"/>
                      </a:lnTo>
                      <a:lnTo>
                        <a:pt x="54" y="30"/>
                      </a:lnTo>
                      <a:lnTo>
                        <a:pt x="60" y="18"/>
                      </a:lnTo>
                      <a:lnTo>
                        <a:pt x="72" y="6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2" name="Freeform 1400"/>
                <p:cNvSpPr>
                  <a:spLocks/>
                </p:cNvSpPr>
                <p:nvPr/>
              </p:nvSpPr>
              <p:spPr bwMode="auto">
                <a:xfrm>
                  <a:off x="2460" y="1904"/>
                  <a:ext cx="84" cy="115"/>
                </a:xfrm>
                <a:custGeom>
                  <a:avLst/>
                  <a:gdLst>
                    <a:gd name="T0" fmla="*/ 0 w 84"/>
                    <a:gd name="T1" fmla="*/ 0 h 115"/>
                    <a:gd name="T2" fmla="*/ 6 w 84"/>
                    <a:gd name="T3" fmla="*/ 6 h 115"/>
                    <a:gd name="T4" fmla="*/ 18 w 84"/>
                    <a:gd name="T5" fmla="*/ 6 h 115"/>
                    <a:gd name="T6" fmla="*/ 36 w 84"/>
                    <a:gd name="T7" fmla="*/ 19 h 115"/>
                    <a:gd name="T8" fmla="*/ 48 w 84"/>
                    <a:gd name="T9" fmla="*/ 31 h 115"/>
                    <a:gd name="T10" fmla="*/ 66 w 84"/>
                    <a:gd name="T11" fmla="*/ 43 h 115"/>
                    <a:gd name="T12" fmla="*/ 78 w 84"/>
                    <a:gd name="T13" fmla="*/ 55 h 115"/>
                    <a:gd name="T14" fmla="*/ 84 w 84"/>
                    <a:gd name="T15" fmla="*/ 73 h 115"/>
                    <a:gd name="T16" fmla="*/ 84 w 84"/>
                    <a:gd name="T17" fmla="*/ 91 h 115"/>
                    <a:gd name="T18" fmla="*/ 84 w 84"/>
                    <a:gd name="T19" fmla="*/ 109 h 115"/>
                    <a:gd name="T20" fmla="*/ 84 w 84"/>
                    <a:gd name="T21" fmla="*/ 109 h 115"/>
                    <a:gd name="T22" fmla="*/ 72 w 84"/>
                    <a:gd name="T23" fmla="*/ 115 h 115"/>
                    <a:gd name="T24" fmla="*/ 60 w 84"/>
                    <a:gd name="T25" fmla="*/ 109 h 115"/>
                    <a:gd name="T26" fmla="*/ 54 w 84"/>
                    <a:gd name="T27" fmla="*/ 103 h 115"/>
                    <a:gd name="T28" fmla="*/ 42 w 84"/>
                    <a:gd name="T29" fmla="*/ 97 h 115"/>
                    <a:gd name="T30" fmla="*/ 36 w 84"/>
                    <a:gd name="T31" fmla="*/ 85 h 115"/>
                    <a:gd name="T32" fmla="*/ 30 w 84"/>
                    <a:gd name="T33" fmla="*/ 73 h 115"/>
                    <a:gd name="T34" fmla="*/ 24 w 84"/>
                    <a:gd name="T35" fmla="*/ 61 h 115"/>
                    <a:gd name="T36" fmla="*/ 18 w 84"/>
                    <a:gd name="T37" fmla="*/ 49 h 115"/>
                    <a:gd name="T38" fmla="*/ 12 w 84"/>
                    <a:gd name="T39" fmla="*/ 37 h 115"/>
                    <a:gd name="T40" fmla="*/ 12 w 84"/>
                    <a:gd name="T41" fmla="*/ 25 h 115"/>
                    <a:gd name="T42" fmla="*/ 6 w 84"/>
                    <a:gd name="T43" fmla="*/ 12 h 115"/>
                    <a:gd name="T44" fmla="*/ 6 w 84"/>
                    <a:gd name="T45" fmla="*/ 6 h 115"/>
                    <a:gd name="T46" fmla="*/ 0 w 84"/>
                    <a:gd name="T47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4" h="11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36" y="19"/>
                      </a:lnTo>
                      <a:lnTo>
                        <a:pt x="48" y="31"/>
                      </a:lnTo>
                      <a:lnTo>
                        <a:pt x="66" y="43"/>
                      </a:lnTo>
                      <a:lnTo>
                        <a:pt x="78" y="55"/>
                      </a:lnTo>
                      <a:lnTo>
                        <a:pt x="84" y="73"/>
                      </a:lnTo>
                      <a:lnTo>
                        <a:pt x="84" y="91"/>
                      </a:lnTo>
                      <a:lnTo>
                        <a:pt x="84" y="109"/>
                      </a:lnTo>
                      <a:lnTo>
                        <a:pt x="84" y="109"/>
                      </a:lnTo>
                      <a:lnTo>
                        <a:pt x="72" y="115"/>
                      </a:lnTo>
                      <a:lnTo>
                        <a:pt x="60" y="109"/>
                      </a:lnTo>
                      <a:lnTo>
                        <a:pt x="54" y="103"/>
                      </a:lnTo>
                      <a:lnTo>
                        <a:pt x="42" y="97"/>
                      </a:lnTo>
                      <a:lnTo>
                        <a:pt x="36" y="85"/>
                      </a:lnTo>
                      <a:lnTo>
                        <a:pt x="30" y="73"/>
                      </a:lnTo>
                      <a:lnTo>
                        <a:pt x="24" y="61"/>
                      </a:lnTo>
                      <a:lnTo>
                        <a:pt x="18" y="49"/>
                      </a:lnTo>
                      <a:lnTo>
                        <a:pt x="12" y="37"/>
                      </a:lnTo>
                      <a:lnTo>
                        <a:pt x="12" y="25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3" name="Freeform 1401"/>
                <p:cNvSpPr>
                  <a:spLocks/>
                </p:cNvSpPr>
                <p:nvPr/>
              </p:nvSpPr>
              <p:spPr bwMode="auto">
                <a:xfrm>
                  <a:off x="2460" y="1904"/>
                  <a:ext cx="84" cy="115"/>
                </a:xfrm>
                <a:custGeom>
                  <a:avLst/>
                  <a:gdLst>
                    <a:gd name="T0" fmla="*/ 0 w 84"/>
                    <a:gd name="T1" fmla="*/ 0 h 115"/>
                    <a:gd name="T2" fmla="*/ 6 w 84"/>
                    <a:gd name="T3" fmla="*/ 6 h 115"/>
                    <a:gd name="T4" fmla="*/ 18 w 84"/>
                    <a:gd name="T5" fmla="*/ 6 h 115"/>
                    <a:gd name="T6" fmla="*/ 36 w 84"/>
                    <a:gd name="T7" fmla="*/ 19 h 115"/>
                    <a:gd name="T8" fmla="*/ 48 w 84"/>
                    <a:gd name="T9" fmla="*/ 31 h 115"/>
                    <a:gd name="T10" fmla="*/ 66 w 84"/>
                    <a:gd name="T11" fmla="*/ 43 h 115"/>
                    <a:gd name="T12" fmla="*/ 78 w 84"/>
                    <a:gd name="T13" fmla="*/ 55 h 115"/>
                    <a:gd name="T14" fmla="*/ 84 w 84"/>
                    <a:gd name="T15" fmla="*/ 73 h 115"/>
                    <a:gd name="T16" fmla="*/ 84 w 84"/>
                    <a:gd name="T17" fmla="*/ 91 h 115"/>
                    <a:gd name="T18" fmla="*/ 84 w 84"/>
                    <a:gd name="T19" fmla="*/ 109 h 115"/>
                    <a:gd name="T20" fmla="*/ 84 w 84"/>
                    <a:gd name="T21" fmla="*/ 109 h 115"/>
                    <a:gd name="T22" fmla="*/ 72 w 84"/>
                    <a:gd name="T23" fmla="*/ 115 h 115"/>
                    <a:gd name="T24" fmla="*/ 60 w 84"/>
                    <a:gd name="T25" fmla="*/ 109 h 115"/>
                    <a:gd name="T26" fmla="*/ 54 w 84"/>
                    <a:gd name="T27" fmla="*/ 103 h 115"/>
                    <a:gd name="T28" fmla="*/ 42 w 84"/>
                    <a:gd name="T29" fmla="*/ 97 h 115"/>
                    <a:gd name="T30" fmla="*/ 36 w 84"/>
                    <a:gd name="T31" fmla="*/ 85 h 115"/>
                    <a:gd name="T32" fmla="*/ 30 w 84"/>
                    <a:gd name="T33" fmla="*/ 73 h 115"/>
                    <a:gd name="T34" fmla="*/ 24 w 84"/>
                    <a:gd name="T35" fmla="*/ 61 h 115"/>
                    <a:gd name="T36" fmla="*/ 18 w 84"/>
                    <a:gd name="T37" fmla="*/ 49 h 115"/>
                    <a:gd name="T38" fmla="*/ 12 w 84"/>
                    <a:gd name="T39" fmla="*/ 37 h 115"/>
                    <a:gd name="T40" fmla="*/ 12 w 84"/>
                    <a:gd name="T41" fmla="*/ 25 h 115"/>
                    <a:gd name="T42" fmla="*/ 6 w 84"/>
                    <a:gd name="T43" fmla="*/ 12 h 115"/>
                    <a:gd name="T44" fmla="*/ 6 w 84"/>
                    <a:gd name="T45" fmla="*/ 6 h 115"/>
                    <a:gd name="T46" fmla="*/ 0 w 84"/>
                    <a:gd name="T47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4" h="11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36" y="19"/>
                      </a:lnTo>
                      <a:lnTo>
                        <a:pt x="48" y="31"/>
                      </a:lnTo>
                      <a:lnTo>
                        <a:pt x="66" y="43"/>
                      </a:lnTo>
                      <a:lnTo>
                        <a:pt x="78" y="55"/>
                      </a:lnTo>
                      <a:lnTo>
                        <a:pt x="84" y="73"/>
                      </a:lnTo>
                      <a:lnTo>
                        <a:pt x="84" y="91"/>
                      </a:lnTo>
                      <a:lnTo>
                        <a:pt x="84" y="109"/>
                      </a:lnTo>
                      <a:lnTo>
                        <a:pt x="84" y="109"/>
                      </a:lnTo>
                      <a:lnTo>
                        <a:pt x="72" y="115"/>
                      </a:lnTo>
                      <a:lnTo>
                        <a:pt x="60" y="109"/>
                      </a:lnTo>
                      <a:lnTo>
                        <a:pt x="54" y="103"/>
                      </a:lnTo>
                      <a:lnTo>
                        <a:pt x="42" y="97"/>
                      </a:lnTo>
                      <a:lnTo>
                        <a:pt x="36" y="85"/>
                      </a:lnTo>
                      <a:lnTo>
                        <a:pt x="30" y="73"/>
                      </a:lnTo>
                      <a:lnTo>
                        <a:pt x="24" y="61"/>
                      </a:lnTo>
                      <a:lnTo>
                        <a:pt x="18" y="49"/>
                      </a:lnTo>
                      <a:lnTo>
                        <a:pt x="12" y="37"/>
                      </a:lnTo>
                      <a:lnTo>
                        <a:pt x="12" y="25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4" name="Freeform 1402"/>
                <p:cNvSpPr>
                  <a:spLocks/>
                </p:cNvSpPr>
                <p:nvPr/>
              </p:nvSpPr>
              <p:spPr bwMode="auto">
                <a:xfrm>
                  <a:off x="2466" y="1910"/>
                  <a:ext cx="72" cy="103"/>
                </a:xfrm>
                <a:custGeom>
                  <a:avLst/>
                  <a:gdLst>
                    <a:gd name="T0" fmla="*/ 72 w 72"/>
                    <a:gd name="T1" fmla="*/ 103 h 103"/>
                    <a:gd name="T2" fmla="*/ 66 w 72"/>
                    <a:gd name="T3" fmla="*/ 91 h 103"/>
                    <a:gd name="T4" fmla="*/ 54 w 72"/>
                    <a:gd name="T5" fmla="*/ 79 h 103"/>
                    <a:gd name="T6" fmla="*/ 48 w 72"/>
                    <a:gd name="T7" fmla="*/ 61 h 103"/>
                    <a:gd name="T8" fmla="*/ 36 w 72"/>
                    <a:gd name="T9" fmla="*/ 49 h 103"/>
                    <a:gd name="T10" fmla="*/ 30 w 72"/>
                    <a:gd name="T11" fmla="*/ 31 h 103"/>
                    <a:gd name="T12" fmla="*/ 18 w 72"/>
                    <a:gd name="T13" fmla="*/ 13 h 103"/>
                    <a:gd name="T14" fmla="*/ 6 w 72"/>
                    <a:gd name="T15" fmla="*/ 6 h 103"/>
                    <a:gd name="T16" fmla="*/ 0 w 72"/>
                    <a:gd name="T17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103">
                      <a:moveTo>
                        <a:pt x="72" y="103"/>
                      </a:moveTo>
                      <a:lnTo>
                        <a:pt x="66" y="91"/>
                      </a:lnTo>
                      <a:lnTo>
                        <a:pt x="54" y="79"/>
                      </a:lnTo>
                      <a:lnTo>
                        <a:pt x="48" y="61"/>
                      </a:lnTo>
                      <a:lnTo>
                        <a:pt x="36" y="49"/>
                      </a:lnTo>
                      <a:lnTo>
                        <a:pt x="30" y="31"/>
                      </a:lnTo>
                      <a:lnTo>
                        <a:pt x="18" y="13"/>
                      </a:ln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5" name="Freeform 1403"/>
                <p:cNvSpPr>
                  <a:spLocks/>
                </p:cNvSpPr>
                <p:nvPr/>
              </p:nvSpPr>
              <p:spPr bwMode="auto">
                <a:xfrm>
                  <a:off x="2466" y="1941"/>
                  <a:ext cx="78" cy="114"/>
                </a:xfrm>
                <a:custGeom>
                  <a:avLst/>
                  <a:gdLst>
                    <a:gd name="T0" fmla="*/ 6 w 78"/>
                    <a:gd name="T1" fmla="*/ 0 h 114"/>
                    <a:gd name="T2" fmla="*/ 6 w 78"/>
                    <a:gd name="T3" fmla="*/ 18 h 114"/>
                    <a:gd name="T4" fmla="*/ 0 w 78"/>
                    <a:gd name="T5" fmla="*/ 42 h 114"/>
                    <a:gd name="T6" fmla="*/ 6 w 78"/>
                    <a:gd name="T7" fmla="*/ 72 h 114"/>
                    <a:gd name="T8" fmla="*/ 24 w 78"/>
                    <a:gd name="T9" fmla="*/ 96 h 114"/>
                    <a:gd name="T10" fmla="*/ 60 w 78"/>
                    <a:gd name="T11" fmla="*/ 114 h 114"/>
                    <a:gd name="T12" fmla="*/ 60 w 78"/>
                    <a:gd name="T13" fmla="*/ 114 h 114"/>
                    <a:gd name="T14" fmla="*/ 66 w 78"/>
                    <a:gd name="T15" fmla="*/ 108 h 114"/>
                    <a:gd name="T16" fmla="*/ 72 w 78"/>
                    <a:gd name="T17" fmla="*/ 102 h 114"/>
                    <a:gd name="T18" fmla="*/ 78 w 78"/>
                    <a:gd name="T19" fmla="*/ 96 h 114"/>
                    <a:gd name="T20" fmla="*/ 78 w 78"/>
                    <a:gd name="T21" fmla="*/ 90 h 114"/>
                    <a:gd name="T22" fmla="*/ 72 w 78"/>
                    <a:gd name="T23" fmla="*/ 84 h 114"/>
                    <a:gd name="T24" fmla="*/ 72 w 78"/>
                    <a:gd name="T25" fmla="*/ 78 h 114"/>
                    <a:gd name="T26" fmla="*/ 66 w 78"/>
                    <a:gd name="T27" fmla="*/ 72 h 114"/>
                    <a:gd name="T28" fmla="*/ 60 w 78"/>
                    <a:gd name="T29" fmla="*/ 66 h 114"/>
                    <a:gd name="T30" fmla="*/ 60 w 78"/>
                    <a:gd name="T31" fmla="*/ 54 h 114"/>
                    <a:gd name="T32" fmla="*/ 48 w 78"/>
                    <a:gd name="T33" fmla="*/ 48 h 114"/>
                    <a:gd name="T34" fmla="*/ 48 w 78"/>
                    <a:gd name="T35" fmla="*/ 42 h 114"/>
                    <a:gd name="T36" fmla="*/ 36 w 78"/>
                    <a:gd name="T37" fmla="*/ 36 h 114"/>
                    <a:gd name="T38" fmla="*/ 30 w 78"/>
                    <a:gd name="T39" fmla="*/ 30 h 114"/>
                    <a:gd name="T40" fmla="*/ 24 w 78"/>
                    <a:gd name="T41" fmla="*/ 18 h 114"/>
                    <a:gd name="T42" fmla="*/ 18 w 78"/>
                    <a:gd name="T43" fmla="*/ 18 h 114"/>
                    <a:gd name="T44" fmla="*/ 18 w 78"/>
                    <a:gd name="T45" fmla="*/ 6 h 114"/>
                    <a:gd name="T46" fmla="*/ 12 w 78"/>
                    <a:gd name="T47" fmla="*/ 6 h 114"/>
                    <a:gd name="T48" fmla="*/ 6 w 78"/>
                    <a:gd name="T49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14">
                      <a:moveTo>
                        <a:pt x="6" y="0"/>
                      </a:moveTo>
                      <a:lnTo>
                        <a:pt x="6" y="18"/>
                      </a:lnTo>
                      <a:lnTo>
                        <a:pt x="0" y="42"/>
                      </a:lnTo>
                      <a:lnTo>
                        <a:pt x="6" y="72"/>
                      </a:lnTo>
                      <a:lnTo>
                        <a:pt x="24" y="96"/>
                      </a:lnTo>
                      <a:lnTo>
                        <a:pt x="60" y="114"/>
                      </a:lnTo>
                      <a:lnTo>
                        <a:pt x="60" y="114"/>
                      </a:lnTo>
                      <a:lnTo>
                        <a:pt x="66" y="108"/>
                      </a:lnTo>
                      <a:lnTo>
                        <a:pt x="72" y="102"/>
                      </a:lnTo>
                      <a:lnTo>
                        <a:pt x="78" y="96"/>
                      </a:lnTo>
                      <a:lnTo>
                        <a:pt x="78" y="90"/>
                      </a:lnTo>
                      <a:lnTo>
                        <a:pt x="72" y="84"/>
                      </a:lnTo>
                      <a:lnTo>
                        <a:pt x="72" y="78"/>
                      </a:lnTo>
                      <a:lnTo>
                        <a:pt x="66" y="72"/>
                      </a:lnTo>
                      <a:lnTo>
                        <a:pt x="60" y="66"/>
                      </a:lnTo>
                      <a:lnTo>
                        <a:pt x="60" y="54"/>
                      </a:lnTo>
                      <a:lnTo>
                        <a:pt x="48" y="48"/>
                      </a:lnTo>
                      <a:lnTo>
                        <a:pt x="48" y="42"/>
                      </a:lnTo>
                      <a:lnTo>
                        <a:pt x="36" y="36"/>
                      </a:lnTo>
                      <a:lnTo>
                        <a:pt x="30" y="30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6" name="Freeform 1404"/>
                <p:cNvSpPr>
                  <a:spLocks/>
                </p:cNvSpPr>
                <p:nvPr/>
              </p:nvSpPr>
              <p:spPr bwMode="auto">
                <a:xfrm>
                  <a:off x="2466" y="1941"/>
                  <a:ext cx="78" cy="114"/>
                </a:xfrm>
                <a:custGeom>
                  <a:avLst/>
                  <a:gdLst>
                    <a:gd name="T0" fmla="*/ 6 w 78"/>
                    <a:gd name="T1" fmla="*/ 0 h 114"/>
                    <a:gd name="T2" fmla="*/ 6 w 78"/>
                    <a:gd name="T3" fmla="*/ 18 h 114"/>
                    <a:gd name="T4" fmla="*/ 0 w 78"/>
                    <a:gd name="T5" fmla="*/ 42 h 114"/>
                    <a:gd name="T6" fmla="*/ 6 w 78"/>
                    <a:gd name="T7" fmla="*/ 72 h 114"/>
                    <a:gd name="T8" fmla="*/ 24 w 78"/>
                    <a:gd name="T9" fmla="*/ 96 h 114"/>
                    <a:gd name="T10" fmla="*/ 60 w 78"/>
                    <a:gd name="T11" fmla="*/ 114 h 114"/>
                    <a:gd name="T12" fmla="*/ 60 w 78"/>
                    <a:gd name="T13" fmla="*/ 114 h 114"/>
                    <a:gd name="T14" fmla="*/ 66 w 78"/>
                    <a:gd name="T15" fmla="*/ 108 h 114"/>
                    <a:gd name="T16" fmla="*/ 72 w 78"/>
                    <a:gd name="T17" fmla="*/ 102 h 114"/>
                    <a:gd name="T18" fmla="*/ 78 w 78"/>
                    <a:gd name="T19" fmla="*/ 96 h 114"/>
                    <a:gd name="T20" fmla="*/ 78 w 78"/>
                    <a:gd name="T21" fmla="*/ 90 h 114"/>
                    <a:gd name="T22" fmla="*/ 72 w 78"/>
                    <a:gd name="T23" fmla="*/ 84 h 114"/>
                    <a:gd name="T24" fmla="*/ 72 w 78"/>
                    <a:gd name="T25" fmla="*/ 78 h 114"/>
                    <a:gd name="T26" fmla="*/ 66 w 78"/>
                    <a:gd name="T27" fmla="*/ 72 h 114"/>
                    <a:gd name="T28" fmla="*/ 60 w 78"/>
                    <a:gd name="T29" fmla="*/ 66 h 114"/>
                    <a:gd name="T30" fmla="*/ 60 w 78"/>
                    <a:gd name="T31" fmla="*/ 54 h 114"/>
                    <a:gd name="T32" fmla="*/ 48 w 78"/>
                    <a:gd name="T33" fmla="*/ 48 h 114"/>
                    <a:gd name="T34" fmla="*/ 48 w 78"/>
                    <a:gd name="T35" fmla="*/ 42 h 114"/>
                    <a:gd name="T36" fmla="*/ 36 w 78"/>
                    <a:gd name="T37" fmla="*/ 36 h 114"/>
                    <a:gd name="T38" fmla="*/ 30 w 78"/>
                    <a:gd name="T39" fmla="*/ 30 h 114"/>
                    <a:gd name="T40" fmla="*/ 24 w 78"/>
                    <a:gd name="T41" fmla="*/ 18 h 114"/>
                    <a:gd name="T42" fmla="*/ 18 w 78"/>
                    <a:gd name="T43" fmla="*/ 18 h 114"/>
                    <a:gd name="T44" fmla="*/ 18 w 78"/>
                    <a:gd name="T45" fmla="*/ 6 h 114"/>
                    <a:gd name="T46" fmla="*/ 12 w 78"/>
                    <a:gd name="T47" fmla="*/ 6 h 114"/>
                    <a:gd name="T48" fmla="*/ 6 w 78"/>
                    <a:gd name="T49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8" h="114">
                      <a:moveTo>
                        <a:pt x="6" y="0"/>
                      </a:moveTo>
                      <a:lnTo>
                        <a:pt x="6" y="18"/>
                      </a:lnTo>
                      <a:lnTo>
                        <a:pt x="0" y="42"/>
                      </a:lnTo>
                      <a:lnTo>
                        <a:pt x="6" y="72"/>
                      </a:lnTo>
                      <a:lnTo>
                        <a:pt x="24" y="96"/>
                      </a:lnTo>
                      <a:lnTo>
                        <a:pt x="60" y="114"/>
                      </a:lnTo>
                      <a:lnTo>
                        <a:pt x="60" y="114"/>
                      </a:lnTo>
                      <a:lnTo>
                        <a:pt x="66" y="108"/>
                      </a:lnTo>
                      <a:lnTo>
                        <a:pt x="72" y="102"/>
                      </a:lnTo>
                      <a:lnTo>
                        <a:pt x="78" y="96"/>
                      </a:lnTo>
                      <a:lnTo>
                        <a:pt x="78" y="90"/>
                      </a:lnTo>
                      <a:lnTo>
                        <a:pt x="72" y="84"/>
                      </a:lnTo>
                      <a:lnTo>
                        <a:pt x="72" y="78"/>
                      </a:lnTo>
                      <a:lnTo>
                        <a:pt x="66" y="72"/>
                      </a:lnTo>
                      <a:lnTo>
                        <a:pt x="60" y="66"/>
                      </a:lnTo>
                      <a:lnTo>
                        <a:pt x="60" y="54"/>
                      </a:lnTo>
                      <a:lnTo>
                        <a:pt x="48" y="48"/>
                      </a:lnTo>
                      <a:lnTo>
                        <a:pt x="48" y="42"/>
                      </a:lnTo>
                      <a:lnTo>
                        <a:pt x="36" y="36"/>
                      </a:lnTo>
                      <a:lnTo>
                        <a:pt x="30" y="30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7" name="Freeform 1405"/>
                <p:cNvSpPr>
                  <a:spLocks/>
                </p:cNvSpPr>
                <p:nvPr/>
              </p:nvSpPr>
              <p:spPr bwMode="auto">
                <a:xfrm>
                  <a:off x="2472" y="1947"/>
                  <a:ext cx="54" cy="102"/>
                </a:xfrm>
                <a:custGeom>
                  <a:avLst/>
                  <a:gdLst>
                    <a:gd name="T0" fmla="*/ 54 w 54"/>
                    <a:gd name="T1" fmla="*/ 102 h 102"/>
                    <a:gd name="T2" fmla="*/ 54 w 54"/>
                    <a:gd name="T3" fmla="*/ 96 h 102"/>
                    <a:gd name="T4" fmla="*/ 48 w 54"/>
                    <a:gd name="T5" fmla="*/ 90 h 102"/>
                    <a:gd name="T6" fmla="*/ 42 w 54"/>
                    <a:gd name="T7" fmla="*/ 84 h 102"/>
                    <a:gd name="T8" fmla="*/ 36 w 54"/>
                    <a:gd name="T9" fmla="*/ 72 h 102"/>
                    <a:gd name="T10" fmla="*/ 30 w 54"/>
                    <a:gd name="T11" fmla="*/ 66 h 102"/>
                    <a:gd name="T12" fmla="*/ 24 w 54"/>
                    <a:gd name="T13" fmla="*/ 54 h 102"/>
                    <a:gd name="T14" fmla="*/ 18 w 54"/>
                    <a:gd name="T15" fmla="*/ 42 h 102"/>
                    <a:gd name="T16" fmla="*/ 12 w 54"/>
                    <a:gd name="T17" fmla="*/ 30 h 102"/>
                    <a:gd name="T18" fmla="*/ 6 w 54"/>
                    <a:gd name="T19" fmla="*/ 24 h 102"/>
                    <a:gd name="T20" fmla="*/ 0 w 54"/>
                    <a:gd name="T21" fmla="*/ 12 h 102"/>
                    <a:gd name="T22" fmla="*/ 0 w 54"/>
                    <a:gd name="T23" fmla="*/ 6 h 102"/>
                    <a:gd name="T24" fmla="*/ 0 w 54"/>
                    <a:gd name="T25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4" h="102">
                      <a:moveTo>
                        <a:pt x="54" y="102"/>
                      </a:moveTo>
                      <a:lnTo>
                        <a:pt x="54" y="96"/>
                      </a:lnTo>
                      <a:lnTo>
                        <a:pt x="48" y="90"/>
                      </a:lnTo>
                      <a:lnTo>
                        <a:pt x="42" y="84"/>
                      </a:lnTo>
                      <a:lnTo>
                        <a:pt x="36" y="72"/>
                      </a:lnTo>
                      <a:lnTo>
                        <a:pt x="30" y="66"/>
                      </a:lnTo>
                      <a:lnTo>
                        <a:pt x="24" y="54"/>
                      </a:lnTo>
                      <a:lnTo>
                        <a:pt x="18" y="42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8" name="Freeform 1406"/>
                <p:cNvSpPr>
                  <a:spLocks/>
                </p:cNvSpPr>
                <p:nvPr/>
              </p:nvSpPr>
              <p:spPr bwMode="auto">
                <a:xfrm>
                  <a:off x="2502" y="1844"/>
                  <a:ext cx="60" cy="169"/>
                </a:xfrm>
                <a:custGeom>
                  <a:avLst/>
                  <a:gdLst>
                    <a:gd name="T0" fmla="*/ 24 w 60"/>
                    <a:gd name="T1" fmla="*/ 0 h 169"/>
                    <a:gd name="T2" fmla="*/ 18 w 60"/>
                    <a:gd name="T3" fmla="*/ 6 h 169"/>
                    <a:gd name="T4" fmla="*/ 12 w 60"/>
                    <a:gd name="T5" fmla="*/ 18 h 169"/>
                    <a:gd name="T6" fmla="*/ 6 w 60"/>
                    <a:gd name="T7" fmla="*/ 30 h 169"/>
                    <a:gd name="T8" fmla="*/ 0 w 60"/>
                    <a:gd name="T9" fmla="*/ 48 h 169"/>
                    <a:gd name="T10" fmla="*/ 0 w 60"/>
                    <a:gd name="T11" fmla="*/ 66 h 169"/>
                    <a:gd name="T12" fmla="*/ 0 w 60"/>
                    <a:gd name="T13" fmla="*/ 85 h 169"/>
                    <a:gd name="T14" fmla="*/ 0 w 60"/>
                    <a:gd name="T15" fmla="*/ 103 h 169"/>
                    <a:gd name="T16" fmla="*/ 0 w 60"/>
                    <a:gd name="T17" fmla="*/ 127 h 169"/>
                    <a:gd name="T18" fmla="*/ 12 w 60"/>
                    <a:gd name="T19" fmla="*/ 145 h 169"/>
                    <a:gd name="T20" fmla="*/ 24 w 60"/>
                    <a:gd name="T21" fmla="*/ 157 h 169"/>
                    <a:gd name="T22" fmla="*/ 42 w 60"/>
                    <a:gd name="T23" fmla="*/ 169 h 169"/>
                    <a:gd name="T24" fmla="*/ 42 w 60"/>
                    <a:gd name="T25" fmla="*/ 169 h 169"/>
                    <a:gd name="T26" fmla="*/ 42 w 60"/>
                    <a:gd name="T27" fmla="*/ 163 h 169"/>
                    <a:gd name="T28" fmla="*/ 48 w 60"/>
                    <a:gd name="T29" fmla="*/ 157 h 169"/>
                    <a:gd name="T30" fmla="*/ 54 w 60"/>
                    <a:gd name="T31" fmla="*/ 157 h 169"/>
                    <a:gd name="T32" fmla="*/ 54 w 60"/>
                    <a:gd name="T33" fmla="*/ 151 h 169"/>
                    <a:gd name="T34" fmla="*/ 60 w 60"/>
                    <a:gd name="T35" fmla="*/ 145 h 169"/>
                    <a:gd name="T36" fmla="*/ 60 w 60"/>
                    <a:gd name="T37" fmla="*/ 133 h 169"/>
                    <a:gd name="T38" fmla="*/ 60 w 60"/>
                    <a:gd name="T39" fmla="*/ 127 h 169"/>
                    <a:gd name="T40" fmla="*/ 60 w 60"/>
                    <a:gd name="T41" fmla="*/ 121 h 169"/>
                    <a:gd name="T42" fmla="*/ 60 w 60"/>
                    <a:gd name="T43" fmla="*/ 115 h 169"/>
                    <a:gd name="T44" fmla="*/ 54 w 60"/>
                    <a:gd name="T45" fmla="*/ 103 h 169"/>
                    <a:gd name="T46" fmla="*/ 54 w 60"/>
                    <a:gd name="T47" fmla="*/ 97 h 169"/>
                    <a:gd name="T48" fmla="*/ 54 w 60"/>
                    <a:gd name="T49" fmla="*/ 85 h 169"/>
                    <a:gd name="T50" fmla="*/ 48 w 60"/>
                    <a:gd name="T51" fmla="*/ 79 h 169"/>
                    <a:gd name="T52" fmla="*/ 48 w 60"/>
                    <a:gd name="T53" fmla="*/ 66 h 169"/>
                    <a:gd name="T54" fmla="*/ 42 w 60"/>
                    <a:gd name="T55" fmla="*/ 60 h 169"/>
                    <a:gd name="T56" fmla="*/ 42 w 60"/>
                    <a:gd name="T57" fmla="*/ 54 h 169"/>
                    <a:gd name="T58" fmla="*/ 36 w 60"/>
                    <a:gd name="T59" fmla="*/ 48 h 169"/>
                    <a:gd name="T60" fmla="*/ 30 w 60"/>
                    <a:gd name="T61" fmla="*/ 36 h 169"/>
                    <a:gd name="T62" fmla="*/ 30 w 60"/>
                    <a:gd name="T63" fmla="*/ 30 h 169"/>
                    <a:gd name="T64" fmla="*/ 30 w 60"/>
                    <a:gd name="T65" fmla="*/ 24 h 169"/>
                    <a:gd name="T66" fmla="*/ 24 w 60"/>
                    <a:gd name="T67" fmla="*/ 18 h 169"/>
                    <a:gd name="T68" fmla="*/ 24 w 60"/>
                    <a:gd name="T69" fmla="*/ 12 h 169"/>
                    <a:gd name="T70" fmla="*/ 24 w 60"/>
                    <a:gd name="T71" fmla="*/ 6 h 169"/>
                    <a:gd name="T72" fmla="*/ 24 w 60"/>
                    <a:gd name="T73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0" h="169">
                      <a:moveTo>
                        <a:pt x="24" y="0"/>
                      </a:moveTo>
                      <a:lnTo>
                        <a:pt x="18" y="6"/>
                      </a:lnTo>
                      <a:lnTo>
                        <a:pt x="12" y="18"/>
                      </a:lnTo>
                      <a:lnTo>
                        <a:pt x="6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0" y="85"/>
                      </a:lnTo>
                      <a:lnTo>
                        <a:pt x="0" y="103"/>
                      </a:lnTo>
                      <a:lnTo>
                        <a:pt x="0" y="127"/>
                      </a:lnTo>
                      <a:lnTo>
                        <a:pt x="12" y="145"/>
                      </a:lnTo>
                      <a:lnTo>
                        <a:pt x="24" y="157"/>
                      </a:lnTo>
                      <a:lnTo>
                        <a:pt x="42" y="169"/>
                      </a:lnTo>
                      <a:lnTo>
                        <a:pt x="42" y="169"/>
                      </a:lnTo>
                      <a:lnTo>
                        <a:pt x="42" y="163"/>
                      </a:lnTo>
                      <a:lnTo>
                        <a:pt x="48" y="157"/>
                      </a:lnTo>
                      <a:lnTo>
                        <a:pt x="54" y="157"/>
                      </a:lnTo>
                      <a:lnTo>
                        <a:pt x="54" y="151"/>
                      </a:lnTo>
                      <a:lnTo>
                        <a:pt x="60" y="145"/>
                      </a:lnTo>
                      <a:lnTo>
                        <a:pt x="60" y="133"/>
                      </a:lnTo>
                      <a:lnTo>
                        <a:pt x="60" y="127"/>
                      </a:lnTo>
                      <a:lnTo>
                        <a:pt x="60" y="121"/>
                      </a:lnTo>
                      <a:lnTo>
                        <a:pt x="60" y="115"/>
                      </a:lnTo>
                      <a:lnTo>
                        <a:pt x="54" y="103"/>
                      </a:lnTo>
                      <a:lnTo>
                        <a:pt x="54" y="97"/>
                      </a:lnTo>
                      <a:lnTo>
                        <a:pt x="54" y="85"/>
                      </a:lnTo>
                      <a:lnTo>
                        <a:pt x="48" y="79"/>
                      </a:lnTo>
                      <a:lnTo>
                        <a:pt x="48" y="66"/>
                      </a:lnTo>
                      <a:lnTo>
                        <a:pt x="42" y="60"/>
                      </a:lnTo>
                      <a:lnTo>
                        <a:pt x="42" y="54"/>
                      </a:lnTo>
                      <a:lnTo>
                        <a:pt x="36" y="48"/>
                      </a:lnTo>
                      <a:lnTo>
                        <a:pt x="30" y="36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39" name="Freeform 1407"/>
                <p:cNvSpPr>
                  <a:spLocks/>
                </p:cNvSpPr>
                <p:nvPr/>
              </p:nvSpPr>
              <p:spPr bwMode="auto">
                <a:xfrm>
                  <a:off x="2502" y="1844"/>
                  <a:ext cx="60" cy="169"/>
                </a:xfrm>
                <a:custGeom>
                  <a:avLst/>
                  <a:gdLst>
                    <a:gd name="T0" fmla="*/ 24 w 60"/>
                    <a:gd name="T1" fmla="*/ 0 h 169"/>
                    <a:gd name="T2" fmla="*/ 18 w 60"/>
                    <a:gd name="T3" fmla="*/ 6 h 169"/>
                    <a:gd name="T4" fmla="*/ 12 w 60"/>
                    <a:gd name="T5" fmla="*/ 18 h 169"/>
                    <a:gd name="T6" fmla="*/ 6 w 60"/>
                    <a:gd name="T7" fmla="*/ 30 h 169"/>
                    <a:gd name="T8" fmla="*/ 0 w 60"/>
                    <a:gd name="T9" fmla="*/ 48 h 169"/>
                    <a:gd name="T10" fmla="*/ 0 w 60"/>
                    <a:gd name="T11" fmla="*/ 66 h 169"/>
                    <a:gd name="T12" fmla="*/ 0 w 60"/>
                    <a:gd name="T13" fmla="*/ 85 h 169"/>
                    <a:gd name="T14" fmla="*/ 0 w 60"/>
                    <a:gd name="T15" fmla="*/ 103 h 169"/>
                    <a:gd name="T16" fmla="*/ 0 w 60"/>
                    <a:gd name="T17" fmla="*/ 127 h 169"/>
                    <a:gd name="T18" fmla="*/ 12 w 60"/>
                    <a:gd name="T19" fmla="*/ 145 h 169"/>
                    <a:gd name="T20" fmla="*/ 24 w 60"/>
                    <a:gd name="T21" fmla="*/ 157 h 169"/>
                    <a:gd name="T22" fmla="*/ 42 w 60"/>
                    <a:gd name="T23" fmla="*/ 169 h 169"/>
                    <a:gd name="T24" fmla="*/ 42 w 60"/>
                    <a:gd name="T25" fmla="*/ 169 h 169"/>
                    <a:gd name="T26" fmla="*/ 42 w 60"/>
                    <a:gd name="T27" fmla="*/ 163 h 169"/>
                    <a:gd name="T28" fmla="*/ 48 w 60"/>
                    <a:gd name="T29" fmla="*/ 157 h 169"/>
                    <a:gd name="T30" fmla="*/ 54 w 60"/>
                    <a:gd name="T31" fmla="*/ 157 h 169"/>
                    <a:gd name="T32" fmla="*/ 54 w 60"/>
                    <a:gd name="T33" fmla="*/ 151 h 169"/>
                    <a:gd name="T34" fmla="*/ 60 w 60"/>
                    <a:gd name="T35" fmla="*/ 145 h 169"/>
                    <a:gd name="T36" fmla="*/ 60 w 60"/>
                    <a:gd name="T37" fmla="*/ 133 h 169"/>
                    <a:gd name="T38" fmla="*/ 60 w 60"/>
                    <a:gd name="T39" fmla="*/ 127 h 169"/>
                    <a:gd name="T40" fmla="*/ 60 w 60"/>
                    <a:gd name="T41" fmla="*/ 121 h 169"/>
                    <a:gd name="T42" fmla="*/ 60 w 60"/>
                    <a:gd name="T43" fmla="*/ 115 h 169"/>
                    <a:gd name="T44" fmla="*/ 54 w 60"/>
                    <a:gd name="T45" fmla="*/ 103 h 169"/>
                    <a:gd name="T46" fmla="*/ 54 w 60"/>
                    <a:gd name="T47" fmla="*/ 97 h 169"/>
                    <a:gd name="T48" fmla="*/ 54 w 60"/>
                    <a:gd name="T49" fmla="*/ 85 h 169"/>
                    <a:gd name="T50" fmla="*/ 48 w 60"/>
                    <a:gd name="T51" fmla="*/ 79 h 169"/>
                    <a:gd name="T52" fmla="*/ 48 w 60"/>
                    <a:gd name="T53" fmla="*/ 66 h 169"/>
                    <a:gd name="T54" fmla="*/ 42 w 60"/>
                    <a:gd name="T55" fmla="*/ 60 h 169"/>
                    <a:gd name="T56" fmla="*/ 42 w 60"/>
                    <a:gd name="T57" fmla="*/ 54 h 169"/>
                    <a:gd name="T58" fmla="*/ 36 w 60"/>
                    <a:gd name="T59" fmla="*/ 48 h 169"/>
                    <a:gd name="T60" fmla="*/ 30 w 60"/>
                    <a:gd name="T61" fmla="*/ 36 h 169"/>
                    <a:gd name="T62" fmla="*/ 30 w 60"/>
                    <a:gd name="T63" fmla="*/ 30 h 169"/>
                    <a:gd name="T64" fmla="*/ 30 w 60"/>
                    <a:gd name="T65" fmla="*/ 24 h 169"/>
                    <a:gd name="T66" fmla="*/ 24 w 60"/>
                    <a:gd name="T67" fmla="*/ 18 h 169"/>
                    <a:gd name="T68" fmla="*/ 24 w 60"/>
                    <a:gd name="T69" fmla="*/ 12 h 169"/>
                    <a:gd name="T70" fmla="*/ 24 w 60"/>
                    <a:gd name="T71" fmla="*/ 6 h 169"/>
                    <a:gd name="T72" fmla="*/ 24 w 60"/>
                    <a:gd name="T73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0" h="169">
                      <a:moveTo>
                        <a:pt x="24" y="0"/>
                      </a:moveTo>
                      <a:lnTo>
                        <a:pt x="18" y="6"/>
                      </a:lnTo>
                      <a:lnTo>
                        <a:pt x="12" y="18"/>
                      </a:lnTo>
                      <a:lnTo>
                        <a:pt x="6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0" y="85"/>
                      </a:lnTo>
                      <a:lnTo>
                        <a:pt x="0" y="103"/>
                      </a:lnTo>
                      <a:lnTo>
                        <a:pt x="0" y="127"/>
                      </a:lnTo>
                      <a:lnTo>
                        <a:pt x="12" y="145"/>
                      </a:lnTo>
                      <a:lnTo>
                        <a:pt x="24" y="157"/>
                      </a:lnTo>
                      <a:lnTo>
                        <a:pt x="42" y="169"/>
                      </a:lnTo>
                      <a:lnTo>
                        <a:pt x="42" y="169"/>
                      </a:lnTo>
                      <a:lnTo>
                        <a:pt x="42" y="163"/>
                      </a:lnTo>
                      <a:lnTo>
                        <a:pt x="48" y="157"/>
                      </a:lnTo>
                      <a:lnTo>
                        <a:pt x="54" y="157"/>
                      </a:lnTo>
                      <a:lnTo>
                        <a:pt x="54" y="151"/>
                      </a:lnTo>
                      <a:lnTo>
                        <a:pt x="60" y="145"/>
                      </a:lnTo>
                      <a:lnTo>
                        <a:pt x="60" y="133"/>
                      </a:lnTo>
                      <a:lnTo>
                        <a:pt x="60" y="127"/>
                      </a:lnTo>
                      <a:lnTo>
                        <a:pt x="60" y="121"/>
                      </a:lnTo>
                      <a:lnTo>
                        <a:pt x="60" y="115"/>
                      </a:lnTo>
                      <a:lnTo>
                        <a:pt x="54" y="103"/>
                      </a:lnTo>
                      <a:lnTo>
                        <a:pt x="54" y="97"/>
                      </a:lnTo>
                      <a:lnTo>
                        <a:pt x="54" y="85"/>
                      </a:lnTo>
                      <a:lnTo>
                        <a:pt x="48" y="79"/>
                      </a:lnTo>
                      <a:lnTo>
                        <a:pt x="48" y="66"/>
                      </a:lnTo>
                      <a:lnTo>
                        <a:pt x="42" y="60"/>
                      </a:lnTo>
                      <a:lnTo>
                        <a:pt x="42" y="54"/>
                      </a:lnTo>
                      <a:lnTo>
                        <a:pt x="36" y="48"/>
                      </a:lnTo>
                      <a:lnTo>
                        <a:pt x="30" y="36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0" name="Freeform 1408"/>
                <p:cNvSpPr>
                  <a:spLocks/>
                </p:cNvSpPr>
                <p:nvPr/>
              </p:nvSpPr>
              <p:spPr bwMode="auto">
                <a:xfrm>
                  <a:off x="2520" y="1850"/>
                  <a:ext cx="24" cy="157"/>
                </a:xfrm>
                <a:custGeom>
                  <a:avLst/>
                  <a:gdLst>
                    <a:gd name="T0" fmla="*/ 24 w 24"/>
                    <a:gd name="T1" fmla="*/ 157 h 157"/>
                    <a:gd name="T2" fmla="*/ 24 w 24"/>
                    <a:gd name="T3" fmla="*/ 139 h 157"/>
                    <a:gd name="T4" fmla="*/ 18 w 24"/>
                    <a:gd name="T5" fmla="*/ 121 h 157"/>
                    <a:gd name="T6" fmla="*/ 12 w 24"/>
                    <a:gd name="T7" fmla="*/ 97 h 157"/>
                    <a:gd name="T8" fmla="*/ 6 w 24"/>
                    <a:gd name="T9" fmla="*/ 79 h 157"/>
                    <a:gd name="T10" fmla="*/ 0 w 24"/>
                    <a:gd name="T11" fmla="*/ 54 h 157"/>
                    <a:gd name="T12" fmla="*/ 0 w 24"/>
                    <a:gd name="T13" fmla="*/ 30 h 157"/>
                    <a:gd name="T14" fmla="*/ 0 w 24"/>
                    <a:gd name="T15" fmla="*/ 12 h 157"/>
                    <a:gd name="T16" fmla="*/ 0 w 24"/>
                    <a:gd name="T17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57">
                      <a:moveTo>
                        <a:pt x="24" y="157"/>
                      </a:moveTo>
                      <a:lnTo>
                        <a:pt x="24" y="139"/>
                      </a:lnTo>
                      <a:lnTo>
                        <a:pt x="18" y="121"/>
                      </a:lnTo>
                      <a:lnTo>
                        <a:pt x="12" y="97"/>
                      </a:lnTo>
                      <a:lnTo>
                        <a:pt x="6" y="79"/>
                      </a:lnTo>
                      <a:lnTo>
                        <a:pt x="0" y="54"/>
                      </a:lnTo>
                      <a:lnTo>
                        <a:pt x="0" y="30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1" name="Freeform 1409"/>
                <p:cNvSpPr>
                  <a:spLocks/>
                </p:cNvSpPr>
                <p:nvPr/>
              </p:nvSpPr>
              <p:spPr bwMode="auto">
                <a:xfrm>
                  <a:off x="2544" y="2476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0 w 6"/>
                    <a:gd name="T4" fmla="*/ 6 w 6"/>
                    <a:gd name="T5" fmla="*/ 6 w 6"/>
                    <a:gd name="T6" fmla="*/ 6 w 6"/>
                    <a:gd name="T7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144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2" name="Freeform 1410"/>
                <p:cNvSpPr>
                  <a:spLocks noEditPoints="1"/>
                </p:cNvSpPr>
                <p:nvPr/>
              </p:nvSpPr>
              <p:spPr bwMode="auto">
                <a:xfrm>
                  <a:off x="2544" y="2476"/>
                  <a:ext cx="6" cy="72"/>
                </a:xfrm>
                <a:custGeom>
                  <a:avLst/>
                  <a:gdLst>
                    <a:gd name="T0" fmla="*/ 6 w 6"/>
                    <a:gd name="T1" fmla="*/ 0 h 72"/>
                    <a:gd name="T2" fmla="*/ 6 w 6"/>
                    <a:gd name="T3" fmla="*/ 6 h 72"/>
                    <a:gd name="T4" fmla="*/ 6 w 6"/>
                    <a:gd name="T5" fmla="*/ 0 h 72"/>
                    <a:gd name="T6" fmla="*/ 6 w 6"/>
                    <a:gd name="T7" fmla="*/ 0 h 72"/>
                    <a:gd name="T8" fmla="*/ 0 w 6"/>
                    <a:gd name="T9" fmla="*/ 0 h 72"/>
                    <a:gd name="T10" fmla="*/ 0 w 6"/>
                    <a:gd name="T11" fmla="*/ 6 h 72"/>
                    <a:gd name="T12" fmla="*/ 0 w 6"/>
                    <a:gd name="T13" fmla="*/ 0 h 72"/>
                    <a:gd name="T14" fmla="*/ 6 w 6"/>
                    <a:gd name="T15" fmla="*/ 0 h 72"/>
                    <a:gd name="T16" fmla="*/ 6 w 6"/>
                    <a:gd name="T17" fmla="*/ 0 h 72"/>
                    <a:gd name="T18" fmla="*/ 6 w 6"/>
                    <a:gd name="T19" fmla="*/ 0 h 72"/>
                    <a:gd name="T20" fmla="*/ 6 w 6"/>
                    <a:gd name="T21" fmla="*/ 0 h 72"/>
                    <a:gd name="T22" fmla="*/ 6 w 6"/>
                    <a:gd name="T23" fmla="*/ 72 h 72"/>
                    <a:gd name="T24" fmla="*/ 6 w 6"/>
                    <a:gd name="T25" fmla="*/ 72 h 72"/>
                    <a:gd name="T26" fmla="*/ 6 w 6"/>
                    <a:gd name="T27" fmla="*/ 72 h 72"/>
                    <a:gd name="T28" fmla="*/ 6 w 6"/>
                    <a:gd name="T29" fmla="*/ 72 h 72"/>
                    <a:gd name="T30" fmla="*/ 6 w 6"/>
                    <a:gd name="T31" fmla="*/ 72 h 72"/>
                    <a:gd name="T32" fmla="*/ 6 w 6"/>
                    <a:gd name="T33" fmla="*/ 72 h 72"/>
                    <a:gd name="T34" fmla="*/ 6 w 6"/>
                    <a:gd name="T3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7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72"/>
                      </a:move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close/>
                    </a:path>
                  </a:pathLst>
                </a:custGeom>
                <a:solidFill>
                  <a:srgbClr val="A34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3" name="Freeform 1411"/>
                <p:cNvSpPr>
                  <a:spLocks noEditPoints="1"/>
                </p:cNvSpPr>
                <p:nvPr/>
              </p:nvSpPr>
              <p:spPr bwMode="auto">
                <a:xfrm>
                  <a:off x="2544" y="2476"/>
                  <a:ext cx="12" cy="72"/>
                </a:xfrm>
                <a:custGeom>
                  <a:avLst/>
                  <a:gdLst>
                    <a:gd name="T0" fmla="*/ 6 w 12"/>
                    <a:gd name="T1" fmla="*/ 6 h 72"/>
                    <a:gd name="T2" fmla="*/ 12 w 12"/>
                    <a:gd name="T3" fmla="*/ 6 h 72"/>
                    <a:gd name="T4" fmla="*/ 6 w 12"/>
                    <a:gd name="T5" fmla="*/ 6 h 72"/>
                    <a:gd name="T6" fmla="*/ 6 w 12"/>
                    <a:gd name="T7" fmla="*/ 6 h 72"/>
                    <a:gd name="T8" fmla="*/ 0 w 12"/>
                    <a:gd name="T9" fmla="*/ 6 h 72"/>
                    <a:gd name="T10" fmla="*/ 0 w 12"/>
                    <a:gd name="T11" fmla="*/ 6 h 72"/>
                    <a:gd name="T12" fmla="*/ 0 w 12"/>
                    <a:gd name="T13" fmla="*/ 6 h 72"/>
                    <a:gd name="T14" fmla="*/ 0 w 12"/>
                    <a:gd name="T15" fmla="*/ 0 h 72"/>
                    <a:gd name="T16" fmla="*/ 6 w 12"/>
                    <a:gd name="T17" fmla="*/ 0 h 72"/>
                    <a:gd name="T18" fmla="*/ 6 w 12"/>
                    <a:gd name="T19" fmla="*/ 0 h 72"/>
                    <a:gd name="T20" fmla="*/ 6 w 12"/>
                    <a:gd name="T21" fmla="*/ 6 h 72"/>
                    <a:gd name="T22" fmla="*/ 6 w 12"/>
                    <a:gd name="T23" fmla="*/ 72 h 72"/>
                    <a:gd name="T24" fmla="*/ 0 w 12"/>
                    <a:gd name="T25" fmla="*/ 72 h 72"/>
                    <a:gd name="T26" fmla="*/ 6 w 12"/>
                    <a:gd name="T27" fmla="*/ 72 h 72"/>
                    <a:gd name="T28" fmla="*/ 6 w 12"/>
                    <a:gd name="T29" fmla="*/ 72 h 72"/>
                    <a:gd name="T30" fmla="*/ 6 w 12"/>
                    <a:gd name="T31" fmla="*/ 72 h 72"/>
                    <a:gd name="T32" fmla="*/ 6 w 12"/>
                    <a:gd name="T33" fmla="*/ 72 h 72"/>
                    <a:gd name="T34" fmla="*/ 6 w 12"/>
                    <a:gd name="T35" fmla="*/ 72 h 72"/>
                    <a:gd name="T36" fmla="*/ 6 w 12"/>
                    <a:gd name="T37" fmla="*/ 72 h 72"/>
                    <a:gd name="T38" fmla="*/ 6 w 12"/>
                    <a:gd name="T39" fmla="*/ 72 h 72"/>
                    <a:gd name="T40" fmla="*/ 6 w 12"/>
                    <a:gd name="T41" fmla="*/ 72 h 72"/>
                    <a:gd name="T42" fmla="*/ 6 w 12"/>
                    <a:gd name="T4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" h="7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  <a:moveTo>
                        <a:pt x="6" y="72"/>
                      </a:move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2"/>
                      </a:lnTo>
                      <a:close/>
                    </a:path>
                  </a:pathLst>
                </a:custGeom>
                <a:solidFill>
                  <a:srgbClr val="A54B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4" name="Freeform 1412"/>
                <p:cNvSpPr>
                  <a:spLocks noEditPoints="1"/>
                </p:cNvSpPr>
                <p:nvPr/>
              </p:nvSpPr>
              <p:spPr bwMode="auto">
                <a:xfrm>
                  <a:off x="2544" y="2482"/>
                  <a:ext cx="12" cy="66"/>
                </a:xfrm>
                <a:custGeom>
                  <a:avLst/>
                  <a:gdLst>
                    <a:gd name="T0" fmla="*/ 12 w 12"/>
                    <a:gd name="T1" fmla="*/ 0 h 66"/>
                    <a:gd name="T2" fmla="*/ 12 w 12"/>
                    <a:gd name="T3" fmla="*/ 0 h 66"/>
                    <a:gd name="T4" fmla="*/ 6 w 12"/>
                    <a:gd name="T5" fmla="*/ 0 h 66"/>
                    <a:gd name="T6" fmla="*/ 6 w 12"/>
                    <a:gd name="T7" fmla="*/ 0 h 66"/>
                    <a:gd name="T8" fmla="*/ 0 w 12"/>
                    <a:gd name="T9" fmla="*/ 0 h 66"/>
                    <a:gd name="T10" fmla="*/ 0 w 12"/>
                    <a:gd name="T11" fmla="*/ 0 h 66"/>
                    <a:gd name="T12" fmla="*/ 0 w 12"/>
                    <a:gd name="T13" fmla="*/ 0 h 66"/>
                    <a:gd name="T14" fmla="*/ 0 w 12"/>
                    <a:gd name="T15" fmla="*/ 0 h 66"/>
                    <a:gd name="T16" fmla="*/ 6 w 12"/>
                    <a:gd name="T17" fmla="*/ 0 h 66"/>
                    <a:gd name="T18" fmla="*/ 6 w 12"/>
                    <a:gd name="T19" fmla="*/ 0 h 66"/>
                    <a:gd name="T20" fmla="*/ 12 w 12"/>
                    <a:gd name="T21" fmla="*/ 0 h 66"/>
                    <a:gd name="T22" fmla="*/ 0 w 12"/>
                    <a:gd name="T23" fmla="*/ 66 h 66"/>
                    <a:gd name="T24" fmla="*/ 0 w 12"/>
                    <a:gd name="T25" fmla="*/ 66 h 66"/>
                    <a:gd name="T26" fmla="*/ 0 w 12"/>
                    <a:gd name="T27" fmla="*/ 66 h 66"/>
                    <a:gd name="T28" fmla="*/ 6 w 12"/>
                    <a:gd name="T29" fmla="*/ 66 h 66"/>
                    <a:gd name="T30" fmla="*/ 6 w 12"/>
                    <a:gd name="T31" fmla="*/ 66 h 66"/>
                    <a:gd name="T32" fmla="*/ 6 w 12"/>
                    <a:gd name="T33" fmla="*/ 66 h 66"/>
                    <a:gd name="T34" fmla="*/ 6 w 12"/>
                    <a:gd name="T35" fmla="*/ 66 h 66"/>
                    <a:gd name="T36" fmla="*/ 6 w 12"/>
                    <a:gd name="T37" fmla="*/ 66 h 66"/>
                    <a:gd name="T38" fmla="*/ 6 w 12"/>
                    <a:gd name="T39" fmla="*/ 66 h 66"/>
                    <a:gd name="T40" fmla="*/ 6 w 12"/>
                    <a:gd name="T41" fmla="*/ 66 h 66"/>
                    <a:gd name="T42" fmla="*/ 0 w 12"/>
                    <a:gd name="T4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" h="6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  <a:moveTo>
                        <a:pt x="0" y="66"/>
                      </a:move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A54C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5" name="Freeform 1413"/>
                <p:cNvSpPr>
                  <a:spLocks noEditPoints="1"/>
                </p:cNvSpPr>
                <p:nvPr/>
              </p:nvSpPr>
              <p:spPr bwMode="auto">
                <a:xfrm>
                  <a:off x="2544" y="2482"/>
                  <a:ext cx="12" cy="66"/>
                </a:xfrm>
                <a:custGeom>
                  <a:avLst/>
                  <a:gdLst>
                    <a:gd name="T0" fmla="*/ 12 w 12"/>
                    <a:gd name="T1" fmla="*/ 0 h 66"/>
                    <a:gd name="T2" fmla="*/ 12 w 12"/>
                    <a:gd name="T3" fmla="*/ 0 h 66"/>
                    <a:gd name="T4" fmla="*/ 12 w 12"/>
                    <a:gd name="T5" fmla="*/ 0 h 66"/>
                    <a:gd name="T6" fmla="*/ 6 w 12"/>
                    <a:gd name="T7" fmla="*/ 0 h 66"/>
                    <a:gd name="T8" fmla="*/ 6 w 12"/>
                    <a:gd name="T9" fmla="*/ 0 h 66"/>
                    <a:gd name="T10" fmla="*/ 0 w 12"/>
                    <a:gd name="T11" fmla="*/ 0 h 66"/>
                    <a:gd name="T12" fmla="*/ 0 w 12"/>
                    <a:gd name="T13" fmla="*/ 0 h 66"/>
                    <a:gd name="T14" fmla="*/ 0 w 12"/>
                    <a:gd name="T15" fmla="*/ 0 h 66"/>
                    <a:gd name="T16" fmla="*/ 0 w 12"/>
                    <a:gd name="T17" fmla="*/ 0 h 66"/>
                    <a:gd name="T18" fmla="*/ 0 w 12"/>
                    <a:gd name="T19" fmla="*/ 0 h 66"/>
                    <a:gd name="T20" fmla="*/ 6 w 12"/>
                    <a:gd name="T21" fmla="*/ 0 h 66"/>
                    <a:gd name="T22" fmla="*/ 6 w 12"/>
                    <a:gd name="T23" fmla="*/ 0 h 66"/>
                    <a:gd name="T24" fmla="*/ 12 w 12"/>
                    <a:gd name="T25" fmla="*/ 0 h 66"/>
                    <a:gd name="T26" fmla="*/ 0 w 12"/>
                    <a:gd name="T27" fmla="*/ 66 h 66"/>
                    <a:gd name="T28" fmla="*/ 0 w 12"/>
                    <a:gd name="T29" fmla="*/ 60 h 66"/>
                    <a:gd name="T30" fmla="*/ 0 w 12"/>
                    <a:gd name="T31" fmla="*/ 66 h 66"/>
                    <a:gd name="T32" fmla="*/ 6 w 12"/>
                    <a:gd name="T33" fmla="*/ 66 h 66"/>
                    <a:gd name="T34" fmla="*/ 6 w 12"/>
                    <a:gd name="T35" fmla="*/ 66 h 66"/>
                    <a:gd name="T36" fmla="*/ 12 w 12"/>
                    <a:gd name="T37" fmla="*/ 60 h 66"/>
                    <a:gd name="T38" fmla="*/ 6 w 12"/>
                    <a:gd name="T39" fmla="*/ 66 h 66"/>
                    <a:gd name="T40" fmla="*/ 6 w 12"/>
                    <a:gd name="T41" fmla="*/ 66 h 66"/>
                    <a:gd name="T42" fmla="*/ 6 w 12"/>
                    <a:gd name="T43" fmla="*/ 66 h 66"/>
                    <a:gd name="T44" fmla="*/ 0 w 12"/>
                    <a:gd name="T45" fmla="*/ 66 h 66"/>
                    <a:gd name="T46" fmla="*/ 0 w 12"/>
                    <a:gd name="T4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" h="6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  <a:moveTo>
                        <a:pt x="0" y="66"/>
                      </a:move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12" y="60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A750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6" name="Freeform 1414"/>
                <p:cNvSpPr>
                  <a:spLocks noEditPoints="1"/>
                </p:cNvSpPr>
                <p:nvPr/>
              </p:nvSpPr>
              <p:spPr bwMode="auto">
                <a:xfrm>
                  <a:off x="2544" y="2482"/>
                  <a:ext cx="12" cy="66"/>
                </a:xfrm>
                <a:custGeom>
                  <a:avLst/>
                  <a:gdLst>
                    <a:gd name="T0" fmla="*/ 12 w 12"/>
                    <a:gd name="T1" fmla="*/ 0 h 66"/>
                    <a:gd name="T2" fmla="*/ 12 w 12"/>
                    <a:gd name="T3" fmla="*/ 0 h 66"/>
                    <a:gd name="T4" fmla="*/ 6 w 12"/>
                    <a:gd name="T5" fmla="*/ 0 h 66"/>
                    <a:gd name="T6" fmla="*/ 6 w 12"/>
                    <a:gd name="T7" fmla="*/ 0 h 66"/>
                    <a:gd name="T8" fmla="*/ 0 w 12"/>
                    <a:gd name="T9" fmla="*/ 0 h 66"/>
                    <a:gd name="T10" fmla="*/ 0 w 12"/>
                    <a:gd name="T11" fmla="*/ 0 h 66"/>
                    <a:gd name="T12" fmla="*/ 0 w 12"/>
                    <a:gd name="T13" fmla="*/ 0 h 66"/>
                    <a:gd name="T14" fmla="*/ 0 w 12"/>
                    <a:gd name="T15" fmla="*/ 0 h 66"/>
                    <a:gd name="T16" fmla="*/ 6 w 12"/>
                    <a:gd name="T17" fmla="*/ 0 h 66"/>
                    <a:gd name="T18" fmla="*/ 6 w 12"/>
                    <a:gd name="T19" fmla="*/ 0 h 66"/>
                    <a:gd name="T20" fmla="*/ 12 w 12"/>
                    <a:gd name="T21" fmla="*/ 0 h 66"/>
                    <a:gd name="T22" fmla="*/ 0 w 12"/>
                    <a:gd name="T23" fmla="*/ 60 h 66"/>
                    <a:gd name="T24" fmla="*/ 0 w 12"/>
                    <a:gd name="T25" fmla="*/ 60 h 66"/>
                    <a:gd name="T26" fmla="*/ 0 w 12"/>
                    <a:gd name="T27" fmla="*/ 60 h 66"/>
                    <a:gd name="T28" fmla="*/ 6 w 12"/>
                    <a:gd name="T29" fmla="*/ 60 h 66"/>
                    <a:gd name="T30" fmla="*/ 6 w 12"/>
                    <a:gd name="T31" fmla="*/ 60 h 66"/>
                    <a:gd name="T32" fmla="*/ 12 w 12"/>
                    <a:gd name="T33" fmla="*/ 60 h 66"/>
                    <a:gd name="T34" fmla="*/ 12 w 12"/>
                    <a:gd name="T35" fmla="*/ 60 h 66"/>
                    <a:gd name="T36" fmla="*/ 6 w 12"/>
                    <a:gd name="T37" fmla="*/ 66 h 66"/>
                    <a:gd name="T38" fmla="*/ 6 w 12"/>
                    <a:gd name="T39" fmla="*/ 66 h 66"/>
                    <a:gd name="T40" fmla="*/ 0 w 12"/>
                    <a:gd name="T41" fmla="*/ 66 h 66"/>
                    <a:gd name="T42" fmla="*/ 0 w 12"/>
                    <a:gd name="T43" fmla="*/ 6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" h="66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6"/>
                      </a:lnTo>
                      <a:lnTo>
                        <a:pt x="6" y="66"/>
                      </a:lnTo>
                      <a:lnTo>
                        <a:pt x="0" y="66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A953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7" name="Freeform 1415"/>
                <p:cNvSpPr>
                  <a:spLocks noEditPoints="1"/>
                </p:cNvSpPr>
                <p:nvPr/>
              </p:nvSpPr>
              <p:spPr bwMode="auto">
                <a:xfrm>
                  <a:off x="2544" y="2482"/>
                  <a:ext cx="12" cy="60"/>
                </a:xfrm>
                <a:custGeom>
                  <a:avLst/>
                  <a:gdLst>
                    <a:gd name="T0" fmla="*/ 12 w 12"/>
                    <a:gd name="T1" fmla="*/ 0 h 60"/>
                    <a:gd name="T2" fmla="*/ 12 w 12"/>
                    <a:gd name="T3" fmla="*/ 0 h 60"/>
                    <a:gd name="T4" fmla="*/ 6 w 12"/>
                    <a:gd name="T5" fmla="*/ 0 h 60"/>
                    <a:gd name="T6" fmla="*/ 6 w 12"/>
                    <a:gd name="T7" fmla="*/ 0 h 60"/>
                    <a:gd name="T8" fmla="*/ 0 w 12"/>
                    <a:gd name="T9" fmla="*/ 0 h 60"/>
                    <a:gd name="T10" fmla="*/ 0 w 12"/>
                    <a:gd name="T11" fmla="*/ 0 h 60"/>
                    <a:gd name="T12" fmla="*/ 0 w 12"/>
                    <a:gd name="T13" fmla="*/ 0 h 60"/>
                    <a:gd name="T14" fmla="*/ 0 w 12"/>
                    <a:gd name="T15" fmla="*/ 0 h 60"/>
                    <a:gd name="T16" fmla="*/ 6 w 12"/>
                    <a:gd name="T17" fmla="*/ 0 h 60"/>
                    <a:gd name="T18" fmla="*/ 6 w 12"/>
                    <a:gd name="T19" fmla="*/ 0 h 60"/>
                    <a:gd name="T20" fmla="*/ 12 w 12"/>
                    <a:gd name="T21" fmla="*/ 0 h 60"/>
                    <a:gd name="T22" fmla="*/ 0 w 12"/>
                    <a:gd name="T23" fmla="*/ 60 h 60"/>
                    <a:gd name="T24" fmla="*/ 0 w 12"/>
                    <a:gd name="T25" fmla="*/ 60 h 60"/>
                    <a:gd name="T26" fmla="*/ 0 w 12"/>
                    <a:gd name="T27" fmla="*/ 60 h 60"/>
                    <a:gd name="T28" fmla="*/ 0 w 12"/>
                    <a:gd name="T29" fmla="*/ 60 h 60"/>
                    <a:gd name="T30" fmla="*/ 6 w 12"/>
                    <a:gd name="T31" fmla="*/ 60 h 60"/>
                    <a:gd name="T32" fmla="*/ 6 w 12"/>
                    <a:gd name="T33" fmla="*/ 60 h 60"/>
                    <a:gd name="T34" fmla="*/ 12 w 12"/>
                    <a:gd name="T35" fmla="*/ 60 h 60"/>
                    <a:gd name="T36" fmla="*/ 12 w 12"/>
                    <a:gd name="T37" fmla="*/ 60 h 60"/>
                    <a:gd name="T38" fmla="*/ 12 w 12"/>
                    <a:gd name="T39" fmla="*/ 60 h 60"/>
                    <a:gd name="T40" fmla="*/ 6 w 12"/>
                    <a:gd name="T41" fmla="*/ 60 h 60"/>
                    <a:gd name="T42" fmla="*/ 6 w 12"/>
                    <a:gd name="T43" fmla="*/ 60 h 60"/>
                    <a:gd name="T44" fmla="*/ 0 w 12"/>
                    <a:gd name="T45" fmla="*/ 60 h 60"/>
                    <a:gd name="T46" fmla="*/ 0 w 12"/>
                    <a:gd name="T4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" h="6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close/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AB57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8" name="Freeform 1416"/>
                <p:cNvSpPr>
                  <a:spLocks noEditPoints="1"/>
                </p:cNvSpPr>
                <p:nvPr/>
              </p:nvSpPr>
              <p:spPr bwMode="auto">
                <a:xfrm>
                  <a:off x="2538" y="2482"/>
                  <a:ext cx="18" cy="60"/>
                </a:xfrm>
                <a:custGeom>
                  <a:avLst/>
                  <a:gdLst>
                    <a:gd name="T0" fmla="*/ 18 w 18"/>
                    <a:gd name="T1" fmla="*/ 0 h 60"/>
                    <a:gd name="T2" fmla="*/ 18 w 18"/>
                    <a:gd name="T3" fmla="*/ 0 h 60"/>
                    <a:gd name="T4" fmla="*/ 12 w 18"/>
                    <a:gd name="T5" fmla="*/ 0 h 60"/>
                    <a:gd name="T6" fmla="*/ 12 w 18"/>
                    <a:gd name="T7" fmla="*/ 0 h 60"/>
                    <a:gd name="T8" fmla="*/ 6 w 18"/>
                    <a:gd name="T9" fmla="*/ 0 h 60"/>
                    <a:gd name="T10" fmla="*/ 0 w 18"/>
                    <a:gd name="T11" fmla="*/ 0 h 60"/>
                    <a:gd name="T12" fmla="*/ 6 w 18"/>
                    <a:gd name="T13" fmla="*/ 0 h 60"/>
                    <a:gd name="T14" fmla="*/ 6 w 18"/>
                    <a:gd name="T15" fmla="*/ 0 h 60"/>
                    <a:gd name="T16" fmla="*/ 12 w 18"/>
                    <a:gd name="T17" fmla="*/ 0 h 60"/>
                    <a:gd name="T18" fmla="*/ 12 w 18"/>
                    <a:gd name="T19" fmla="*/ 0 h 60"/>
                    <a:gd name="T20" fmla="*/ 18 w 18"/>
                    <a:gd name="T21" fmla="*/ 0 h 60"/>
                    <a:gd name="T22" fmla="*/ 6 w 18"/>
                    <a:gd name="T23" fmla="*/ 60 h 60"/>
                    <a:gd name="T24" fmla="*/ 6 w 18"/>
                    <a:gd name="T25" fmla="*/ 60 h 60"/>
                    <a:gd name="T26" fmla="*/ 6 w 18"/>
                    <a:gd name="T27" fmla="*/ 60 h 60"/>
                    <a:gd name="T28" fmla="*/ 12 w 18"/>
                    <a:gd name="T29" fmla="*/ 60 h 60"/>
                    <a:gd name="T30" fmla="*/ 12 w 18"/>
                    <a:gd name="T31" fmla="*/ 60 h 60"/>
                    <a:gd name="T32" fmla="*/ 18 w 18"/>
                    <a:gd name="T33" fmla="*/ 60 h 60"/>
                    <a:gd name="T34" fmla="*/ 18 w 18"/>
                    <a:gd name="T35" fmla="*/ 60 h 60"/>
                    <a:gd name="T36" fmla="*/ 12 w 18"/>
                    <a:gd name="T37" fmla="*/ 60 h 60"/>
                    <a:gd name="T38" fmla="*/ 12 w 18"/>
                    <a:gd name="T39" fmla="*/ 60 h 60"/>
                    <a:gd name="T40" fmla="*/ 6 w 18"/>
                    <a:gd name="T41" fmla="*/ 60 h 60"/>
                    <a:gd name="T42" fmla="*/ 6 w 18"/>
                    <a:gd name="T4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60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  <a:moveTo>
                        <a:pt x="6" y="60"/>
                      </a:move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solidFill>
                  <a:srgbClr val="AB5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49" name="Freeform 1417"/>
                <p:cNvSpPr>
                  <a:spLocks noEditPoints="1"/>
                </p:cNvSpPr>
                <p:nvPr/>
              </p:nvSpPr>
              <p:spPr bwMode="auto">
                <a:xfrm>
                  <a:off x="2538" y="2482"/>
                  <a:ext cx="18" cy="60"/>
                </a:xfrm>
                <a:custGeom>
                  <a:avLst/>
                  <a:gdLst>
                    <a:gd name="T0" fmla="*/ 18 w 18"/>
                    <a:gd name="T1" fmla="*/ 0 h 60"/>
                    <a:gd name="T2" fmla="*/ 18 w 18"/>
                    <a:gd name="T3" fmla="*/ 0 h 60"/>
                    <a:gd name="T4" fmla="*/ 12 w 18"/>
                    <a:gd name="T5" fmla="*/ 0 h 60"/>
                    <a:gd name="T6" fmla="*/ 12 w 18"/>
                    <a:gd name="T7" fmla="*/ 0 h 60"/>
                    <a:gd name="T8" fmla="*/ 6 w 18"/>
                    <a:gd name="T9" fmla="*/ 0 h 60"/>
                    <a:gd name="T10" fmla="*/ 0 w 18"/>
                    <a:gd name="T11" fmla="*/ 0 h 60"/>
                    <a:gd name="T12" fmla="*/ 0 w 18"/>
                    <a:gd name="T13" fmla="*/ 0 h 60"/>
                    <a:gd name="T14" fmla="*/ 6 w 18"/>
                    <a:gd name="T15" fmla="*/ 0 h 60"/>
                    <a:gd name="T16" fmla="*/ 12 w 18"/>
                    <a:gd name="T17" fmla="*/ 0 h 60"/>
                    <a:gd name="T18" fmla="*/ 12 w 18"/>
                    <a:gd name="T19" fmla="*/ 0 h 60"/>
                    <a:gd name="T20" fmla="*/ 18 w 18"/>
                    <a:gd name="T21" fmla="*/ 0 h 60"/>
                    <a:gd name="T22" fmla="*/ 6 w 18"/>
                    <a:gd name="T23" fmla="*/ 60 h 60"/>
                    <a:gd name="T24" fmla="*/ 0 w 18"/>
                    <a:gd name="T25" fmla="*/ 60 h 60"/>
                    <a:gd name="T26" fmla="*/ 6 w 18"/>
                    <a:gd name="T27" fmla="*/ 60 h 60"/>
                    <a:gd name="T28" fmla="*/ 12 w 18"/>
                    <a:gd name="T29" fmla="*/ 60 h 60"/>
                    <a:gd name="T30" fmla="*/ 12 w 18"/>
                    <a:gd name="T31" fmla="*/ 60 h 60"/>
                    <a:gd name="T32" fmla="*/ 18 w 18"/>
                    <a:gd name="T33" fmla="*/ 60 h 60"/>
                    <a:gd name="T34" fmla="*/ 18 w 18"/>
                    <a:gd name="T35" fmla="*/ 60 h 60"/>
                    <a:gd name="T36" fmla="*/ 12 w 18"/>
                    <a:gd name="T37" fmla="*/ 60 h 60"/>
                    <a:gd name="T38" fmla="*/ 12 w 18"/>
                    <a:gd name="T39" fmla="*/ 60 h 60"/>
                    <a:gd name="T40" fmla="*/ 6 w 18"/>
                    <a:gd name="T41" fmla="*/ 60 h 60"/>
                    <a:gd name="T42" fmla="*/ 6 w 18"/>
                    <a:gd name="T4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60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  <a:moveTo>
                        <a:pt x="6" y="60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close/>
                    </a:path>
                  </a:pathLst>
                </a:custGeom>
                <a:solidFill>
                  <a:srgbClr val="AD5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0" name="Freeform 1418"/>
                <p:cNvSpPr>
                  <a:spLocks noEditPoints="1"/>
                </p:cNvSpPr>
                <p:nvPr/>
              </p:nvSpPr>
              <p:spPr bwMode="auto">
                <a:xfrm>
                  <a:off x="2538" y="2482"/>
                  <a:ext cx="18" cy="60"/>
                </a:xfrm>
                <a:custGeom>
                  <a:avLst/>
                  <a:gdLst>
                    <a:gd name="T0" fmla="*/ 18 w 18"/>
                    <a:gd name="T1" fmla="*/ 0 h 60"/>
                    <a:gd name="T2" fmla="*/ 18 w 18"/>
                    <a:gd name="T3" fmla="*/ 6 h 60"/>
                    <a:gd name="T4" fmla="*/ 18 w 18"/>
                    <a:gd name="T5" fmla="*/ 0 h 60"/>
                    <a:gd name="T6" fmla="*/ 18 w 18"/>
                    <a:gd name="T7" fmla="*/ 0 h 60"/>
                    <a:gd name="T8" fmla="*/ 12 w 18"/>
                    <a:gd name="T9" fmla="*/ 0 h 60"/>
                    <a:gd name="T10" fmla="*/ 12 w 18"/>
                    <a:gd name="T11" fmla="*/ 0 h 60"/>
                    <a:gd name="T12" fmla="*/ 6 w 18"/>
                    <a:gd name="T13" fmla="*/ 0 h 60"/>
                    <a:gd name="T14" fmla="*/ 6 w 18"/>
                    <a:gd name="T15" fmla="*/ 0 h 60"/>
                    <a:gd name="T16" fmla="*/ 6 w 18"/>
                    <a:gd name="T17" fmla="*/ 0 h 60"/>
                    <a:gd name="T18" fmla="*/ 0 w 18"/>
                    <a:gd name="T19" fmla="*/ 6 h 60"/>
                    <a:gd name="T20" fmla="*/ 0 w 18"/>
                    <a:gd name="T21" fmla="*/ 0 h 60"/>
                    <a:gd name="T22" fmla="*/ 6 w 18"/>
                    <a:gd name="T23" fmla="*/ 0 h 60"/>
                    <a:gd name="T24" fmla="*/ 12 w 18"/>
                    <a:gd name="T25" fmla="*/ 0 h 60"/>
                    <a:gd name="T26" fmla="*/ 12 w 18"/>
                    <a:gd name="T27" fmla="*/ 0 h 60"/>
                    <a:gd name="T28" fmla="*/ 18 w 18"/>
                    <a:gd name="T29" fmla="*/ 0 h 60"/>
                    <a:gd name="T30" fmla="*/ 0 w 18"/>
                    <a:gd name="T31" fmla="*/ 60 h 60"/>
                    <a:gd name="T32" fmla="*/ 0 w 18"/>
                    <a:gd name="T33" fmla="*/ 60 h 60"/>
                    <a:gd name="T34" fmla="*/ 6 w 18"/>
                    <a:gd name="T35" fmla="*/ 60 h 60"/>
                    <a:gd name="T36" fmla="*/ 12 w 18"/>
                    <a:gd name="T37" fmla="*/ 60 h 60"/>
                    <a:gd name="T38" fmla="*/ 12 w 18"/>
                    <a:gd name="T39" fmla="*/ 60 h 60"/>
                    <a:gd name="T40" fmla="*/ 18 w 18"/>
                    <a:gd name="T41" fmla="*/ 60 h 60"/>
                    <a:gd name="T42" fmla="*/ 18 w 18"/>
                    <a:gd name="T43" fmla="*/ 60 h 60"/>
                    <a:gd name="T44" fmla="*/ 12 w 18"/>
                    <a:gd name="T45" fmla="*/ 60 h 60"/>
                    <a:gd name="T46" fmla="*/ 12 w 18"/>
                    <a:gd name="T47" fmla="*/ 60 h 60"/>
                    <a:gd name="T48" fmla="*/ 6 w 18"/>
                    <a:gd name="T49" fmla="*/ 60 h 60"/>
                    <a:gd name="T50" fmla="*/ 0 w 18"/>
                    <a:gd name="T5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" h="60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AF5F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1" name="Freeform 1419"/>
                <p:cNvSpPr>
                  <a:spLocks noEditPoints="1"/>
                </p:cNvSpPr>
                <p:nvPr/>
              </p:nvSpPr>
              <p:spPr bwMode="auto">
                <a:xfrm>
                  <a:off x="2538" y="2482"/>
                  <a:ext cx="18" cy="60"/>
                </a:xfrm>
                <a:custGeom>
                  <a:avLst/>
                  <a:gdLst>
                    <a:gd name="T0" fmla="*/ 18 w 18"/>
                    <a:gd name="T1" fmla="*/ 6 h 60"/>
                    <a:gd name="T2" fmla="*/ 18 w 18"/>
                    <a:gd name="T3" fmla="*/ 6 h 60"/>
                    <a:gd name="T4" fmla="*/ 18 w 18"/>
                    <a:gd name="T5" fmla="*/ 6 h 60"/>
                    <a:gd name="T6" fmla="*/ 18 w 18"/>
                    <a:gd name="T7" fmla="*/ 0 h 60"/>
                    <a:gd name="T8" fmla="*/ 12 w 18"/>
                    <a:gd name="T9" fmla="*/ 0 h 60"/>
                    <a:gd name="T10" fmla="*/ 12 w 18"/>
                    <a:gd name="T11" fmla="*/ 0 h 60"/>
                    <a:gd name="T12" fmla="*/ 6 w 18"/>
                    <a:gd name="T13" fmla="*/ 0 h 60"/>
                    <a:gd name="T14" fmla="*/ 6 w 18"/>
                    <a:gd name="T15" fmla="*/ 0 h 60"/>
                    <a:gd name="T16" fmla="*/ 6 w 18"/>
                    <a:gd name="T17" fmla="*/ 6 h 60"/>
                    <a:gd name="T18" fmla="*/ 0 w 18"/>
                    <a:gd name="T19" fmla="*/ 6 h 60"/>
                    <a:gd name="T20" fmla="*/ 0 w 18"/>
                    <a:gd name="T21" fmla="*/ 6 h 60"/>
                    <a:gd name="T22" fmla="*/ 6 w 18"/>
                    <a:gd name="T23" fmla="*/ 0 h 60"/>
                    <a:gd name="T24" fmla="*/ 6 w 18"/>
                    <a:gd name="T25" fmla="*/ 0 h 60"/>
                    <a:gd name="T26" fmla="*/ 6 w 18"/>
                    <a:gd name="T27" fmla="*/ 0 h 60"/>
                    <a:gd name="T28" fmla="*/ 12 w 18"/>
                    <a:gd name="T29" fmla="*/ 0 h 60"/>
                    <a:gd name="T30" fmla="*/ 12 w 18"/>
                    <a:gd name="T31" fmla="*/ 0 h 60"/>
                    <a:gd name="T32" fmla="*/ 18 w 18"/>
                    <a:gd name="T33" fmla="*/ 0 h 60"/>
                    <a:gd name="T34" fmla="*/ 18 w 18"/>
                    <a:gd name="T35" fmla="*/ 0 h 60"/>
                    <a:gd name="T36" fmla="*/ 18 w 18"/>
                    <a:gd name="T37" fmla="*/ 6 h 60"/>
                    <a:gd name="T38" fmla="*/ 0 w 18"/>
                    <a:gd name="T39" fmla="*/ 60 h 60"/>
                    <a:gd name="T40" fmla="*/ 0 w 18"/>
                    <a:gd name="T41" fmla="*/ 60 h 60"/>
                    <a:gd name="T42" fmla="*/ 6 w 18"/>
                    <a:gd name="T43" fmla="*/ 60 h 60"/>
                    <a:gd name="T44" fmla="*/ 6 w 18"/>
                    <a:gd name="T45" fmla="*/ 60 h 60"/>
                    <a:gd name="T46" fmla="*/ 6 w 18"/>
                    <a:gd name="T47" fmla="*/ 60 h 60"/>
                    <a:gd name="T48" fmla="*/ 12 w 18"/>
                    <a:gd name="T49" fmla="*/ 60 h 60"/>
                    <a:gd name="T50" fmla="*/ 12 w 18"/>
                    <a:gd name="T51" fmla="*/ 60 h 60"/>
                    <a:gd name="T52" fmla="*/ 18 w 18"/>
                    <a:gd name="T53" fmla="*/ 60 h 60"/>
                    <a:gd name="T54" fmla="*/ 18 w 18"/>
                    <a:gd name="T55" fmla="*/ 60 h 60"/>
                    <a:gd name="T56" fmla="*/ 18 w 18"/>
                    <a:gd name="T57" fmla="*/ 60 h 60"/>
                    <a:gd name="T58" fmla="*/ 18 w 18"/>
                    <a:gd name="T59" fmla="*/ 60 h 60"/>
                    <a:gd name="T60" fmla="*/ 12 w 18"/>
                    <a:gd name="T61" fmla="*/ 60 h 60"/>
                    <a:gd name="T62" fmla="*/ 12 w 18"/>
                    <a:gd name="T63" fmla="*/ 60 h 60"/>
                    <a:gd name="T64" fmla="*/ 6 w 18"/>
                    <a:gd name="T65" fmla="*/ 60 h 60"/>
                    <a:gd name="T66" fmla="*/ 0 w 18"/>
                    <a:gd name="T6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60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6"/>
                      </a:lnTo>
                      <a:close/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B163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2" name="Freeform 1420"/>
                <p:cNvSpPr>
                  <a:spLocks noEditPoints="1"/>
                </p:cNvSpPr>
                <p:nvPr/>
              </p:nvSpPr>
              <p:spPr bwMode="auto">
                <a:xfrm>
                  <a:off x="2538" y="2482"/>
                  <a:ext cx="18" cy="60"/>
                </a:xfrm>
                <a:custGeom>
                  <a:avLst/>
                  <a:gdLst>
                    <a:gd name="T0" fmla="*/ 18 w 18"/>
                    <a:gd name="T1" fmla="*/ 6 h 60"/>
                    <a:gd name="T2" fmla="*/ 18 w 18"/>
                    <a:gd name="T3" fmla="*/ 6 h 60"/>
                    <a:gd name="T4" fmla="*/ 18 w 18"/>
                    <a:gd name="T5" fmla="*/ 6 h 60"/>
                    <a:gd name="T6" fmla="*/ 18 w 18"/>
                    <a:gd name="T7" fmla="*/ 6 h 60"/>
                    <a:gd name="T8" fmla="*/ 12 w 18"/>
                    <a:gd name="T9" fmla="*/ 0 h 60"/>
                    <a:gd name="T10" fmla="*/ 12 w 18"/>
                    <a:gd name="T11" fmla="*/ 0 h 60"/>
                    <a:gd name="T12" fmla="*/ 6 w 18"/>
                    <a:gd name="T13" fmla="*/ 0 h 60"/>
                    <a:gd name="T14" fmla="*/ 6 w 18"/>
                    <a:gd name="T15" fmla="*/ 6 h 60"/>
                    <a:gd name="T16" fmla="*/ 6 w 18"/>
                    <a:gd name="T17" fmla="*/ 6 h 60"/>
                    <a:gd name="T18" fmla="*/ 0 w 18"/>
                    <a:gd name="T19" fmla="*/ 6 h 60"/>
                    <a:gd name="T20" fmla="*/ 0 w 18"/>
                    <a:gd name="T21" fmla="*/ 6 h 60"/>
                    <a:gd name="T22" fmla="*/ 6 w 18"/>
                    <a:gd name="T23" fmla="*/ 6 h 60"/>
                    <a:gd name="T24" fmla="*/ 6 w 18"/>
                    <a:gd name="T25" fmla="*/ 0 h 60"/>
                    <a:gd name="T26" fmla="*/ 6 w 18"/>
                    <a:gd name="T27" fmla="*/ 0 h 60"/>
                    <a:gd name="T28" fmla="*/ 12 w 18"/>
                    <a:gd name="T29" fmla="*/ 0 h 60"/>
                    <a:gd name="T30" fmla="*/ 12 w 18"/>
                    <a:gd name="T31" fmla="*/ 0 h 60"/>
                    <a:gd name="T32" fmla="*/ 18 w 18"/>
                    <a:gd name="T33" fmla="*/ 0 h 60"/>
                    <a:gd name="T34" fmla="*/ 18 w 18"/>
                    <a:gd name="T35" fmla="*/ 6 h 60"/>
                    <a:gd name="T36" fmla="*/ 18 w 18"/>
                    <a:gd name="T37" fmla="*/ 6 h 60"/>
                    <a:gd name="T38" fmla="*/ 0 w 18"/>
                    <a:gd name="T39" fmla="*/ 60 h 60"/>
                    <a:gd name="T40" fmla="*/ 0 w 18"/>
                    <a:gd name="T41" fmla="*/ 60 h 60"/>
                    <a:gd name="T42" fmla="*/ 6 w 18"/>
                    <a:gd name="T43" fmla="*/ 60 h 60"/>
                    <a:gd name="T44" fmla="*/ 6 w 18"/>
                    <a:gd name="T45" fmla="*/ 60 h 60"/>
                    <a:gd name="T46" fmla="*/ 6 w 18"/>
                    <a:gd name="T47" fmla="*/ 60 h 60"/>
                    <a:gd name="T48" fmla="*/ 12 w 18"/>
                    <a:gd name="T49" fmla="*/ 60 h 60"/>
                    <a:gd name="T50" fmla="*/ 12 w 18"/>
                    <a:gd name="T51" fmla="*/ 60 h 60"/>
                    <a:gd name="T52" fmla="*/ 18 w 18"/>
                    <a:gd name="T53" fmla="*/ 60 h 60"/>
                    <a:gd name="T54" fmla="*/ 18 w 18"/>
                    <a:gd name="T55" fmla="*/ 60 h 60"/>
                    <a:gd name="T56" fmla="*/ 18 w 18"/>
                    <a:gd name="T57" fmla="*/ 60 h 60"/>
                    <a:gd name="T58" fmla="*/ 18 w 18"/>
                    <a:gd name="T59" fmla="*/ 60 h 60"/>
                    <a:gd name="T60" fmla="*/ 18 w 18"/>
                    <a:gd name="T61" fmla="*/ 60 h 60"/>
                    <a:gd name="T62" fmla="*/ 18 w 18"/>
                    <a:gd name="T63" fmla="*/ 60 h 60"/>
                    <a:gd name="T64" fmla="*/ 12 w 18"/>
                    <a:gd name="T65" fmla="*/ 60 h 60"/>
                    <a:gd name="T66" fmla="*/ 12 w 18"/>
                    <a:gd name="T67" fmla="*/ 60 h 60"/>
                    <a:gd name="T68" fmla="*/ 6 w 18"/>
                    <a:gd name="T69" fmla="*/ 60 h 60"/>
                    <a:gd name="T70" fmla="*/ 6 w 18"/>
                    <a:gd name="T71" fmla="*/ 60 h 60"/>
                    <a:gd name="T72" fmla="*/ 6 w 18"/>
                    <a:gd name="T73" fmla="*/ 60 h 60"/>
                    <a:gd name="T74" fmla="*/ 0 w 18"/>
                    <a:gd name="T7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60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B266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3" name="Freeform 1421"/>
                <p:cNvSpPr>
                  <a:spLocks noEditPoints="1"/>
                </p:cNvSpPr>
                <p:nvPr/>
              </p:nvSpPr>
              <p:spPr bwMode="auto">
                <a:xfrm>
                  <a:off x="2538" y="2482"/>
                  <a:ext cx="18" cy="60"/>
                </a:xfrm>
                <a:custGeom>
                  <a:avLst/>
                  <a:gdLst>
                    <a:gd name="T0" fmla="*/ 18 w 18"/>
                    <a:gd name="T1" fmla="*/ 6 h 60"/>
                    <a:gd name="T2" fmla="*/ 18 w 18"/>
                    <a:gd name="T3" fmla="*/ 6 h 60"/>
                    <a:gd name="T4" fmla="*/ 18 w 18"/>
                    <a:gd name="T5" fmla="*/ 6 h 60"/>
                    <a:gd name="T6" fmla="*/ 18 w 18"/>
                    <a:gd name="T7" fmla="*/ 6 h 60"/>
                    <a:gd name="T8" fmla="*/ 12 w 18"/>
                    <a:gd name="T9" fmla="*/ 6 h 60"/>
                    <a:gd name="T10" fmla="*/ 12 w 18"/>
                    <a:gd name="T11" fmla="*/ 6 h 60"/>
                    <a:gd name="T12" fmla="*/ 6 w 18"/>
                    <a:gd name="T13" fmla="*/ 6 h 60"/>
                    <a:gd name="T14" fmla="*/ 6 w 18"/>
                    <a:gd name="T15" fmla="*/ 6 h 60"/>
                    <a:gd name="T16" fmla="*/ 6 w 18"/>
                    <a:gd name="T17" fmla="*/ 6 h 60"/>
                    <a:gd name="T18" fmla="*/ 0 w 18"/>
                    <a:gd name="T19" fmla="*/ 6 h 60"/>
                    <a:gd name="T20" fmla="*/ 0 w 18"/>
                    <a:gd name="T21" fmla="*/ 6 h 60"/>
                    <a:gd name="T22" fmla="*/ 6 w 18"/>
                    <a:gd name="T23" fmla="*/ 6 h 60"/>
                    <a:gd name="T24" fmla="*/ 6 w 18"/>
                    <a:gd name="T25" fmla="*/ 6 h 60"/>
                    <a:gd name="T26" fmla="*/ 6 w 18"/>
                    <a:gd name="T27" fmla="*/ 0 h 60"/>
                    <a:gd name="T28" fmla="*/ 12 w 18"/>
                    <a:gd name="T29" fmla="*/ 0 h 60"/>
                    <a:gd name="T30" fmla="*/ 12 w 18"/>
                    <a:gd name="T31" fmla="*/ 0 h 60"/>
                    <a:gd name="T32" fmla="*/ 18 w 18"/>
                    <a:gd name="T33" fmla="*/ 6 h 60"/>
                    <a:gd name="T34" fmla="*/ 18 w 18"/>
                    <a:gd name="T35" fmla="*/ 6 h 60"/>
                    <a:gd name="T36" fmla="*/ 18 w 18"/>
                    <a:gd name="T37" fmla="*/ 6 h 60"/>
                    <a:gd name="T38" fmla="*/ 0 w 18"/>
                    <a:gd name="T39" fmla="*/ 60 h 60"/>
                    <a:gd name="T40" fmla="*/ 0 w 18"/>
                    <a:gd name="T41" fmla="*/ 60 h 60"/>
                    <a:gd name="T42" fmla="*/ 6 w 18"/>
                    <a:gd name="T43" fmla="*/ 60 h 60"/>
                    <a:gd name="T44" fmla="*/ 6 w 18"/>
                    <a:gd name="T45" fmla="*/ 60 h 60"/>
                    <a:gd name="T46" fmla="*/ 6 w 18"/>
                    <a:gd name="T47" fmla="*/ 60 h 60"/>
                    <a:gd name="T48" fmla="*/ 12 w 18"/>
                    <a:gd name="T49" fmla="*/ 60 h 60"/>
                    <a:gd name="T50" fmla="*/ 12 w 18"/>
                    <a:gd name="T51" fmla="*/ 60 h 60"/>
                    <a:gd name="T52" fmla="*/ 18 w 18"/>
                    <a:gd name="T53" fmla="*/ 60 h 60"/>
                    <a:gd name="T54" fmla="*/ 18 w 18"/>
                    <a:gd name="T55" fmla="*/ 60 h 60"/>
                    <a:gd name="T56" fmla="*/ 18 w 18"/>
                    <a:gd name="T57" fmla="*/ 60 h 60"/>
                    <a:gd name="T58" fmla="*/ 18 w 18"/>
                    <a:gd name="T59" fmla="*/ 60 h 60"/>
                    <a:gd name="T60" fmla="*/ 18 w 18"/>
                    <a:gd name="T61" fmla="*/ 60 h 60"/>
                    <a:gd name="T62" fmla="*/ 18 w 18"/>
                    <a:gd name="T63" fmla="*/ 60 h 60"/>
                    <a:gd name="T64" fmla="*/ 12 w 18"/>
                    <a:gd name="T65" fmla="*/ 60 h 60"/>
                    <a:gd name="T66" fmla="*/ 12 w 18"/>
                    <a:gd name="T67" fmla="*/ 60 h 60"/>
                    <a:gd name="T68" fmla="*/ 6 w 18"/>
                    <a:gd name="T69" fmla="*/ 60 h 60"/>
                    <a:gd name="T70" fmla="*/ 6 w 18"/>
                    <a:gd name="T71" fmla="*/ 60 h 60"/>
                    <a:gd name="T72" fmla="*/ 6 w 18"/>
                    <a:gd name="T73" fmla="*/ 60 h 60"/>
                    <a:gd name="T74" fmla="*/ 0 w 18"/>
                    <a:gd name="T7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60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8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B368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4" name="Freeform 1422"/>
                <p:cNvSpPr>
                  <a:spLocks noEditPoints="1"/>
                </p:cNvSpPr>
                <p:nvPr/>
              </p:nvSpPr>
              <p:spPr bwMode="auto">
                <a:xfrm>
                  <a:off x="2538" y="2488"/>
                  <a:ext cx="24" cy="54"/>
                </a:xfrm>
                <a:custGeom>
                  <a:avLst/>
                  <a:gdLst>
                    <a:gd name="T0" fmla="*/ 18 w 24"/>
                    <a:gd name="T1" fmla="*/ 0 h 54"/>
                    <a:gd name="T2" fmla="*/ 18 w 24"/>
                    <a:gd name="T3" fmla="*/ 0 h 54"/>
                    <a:gd name="T4" fmla="*/ 18 w 24"/>
                    <a:gd name="T5" fmla="*/ 0 h 54"/>
                    <a:gd name="T6" fmla="*/ 18 w 24"/>
                    <a:gd name="T7" fmla="*/ 0 h 54"/>
                    <a:gd name="T8" fmla="*/ 12 w 24"/>
                    <a:gd name="T9" fmla="*/ 0 h 54"/>
                    <a:gd name="T10" fmla="*/ 12 w 24"/>
                    <a:gd name="T11" fmla="*/ 0 h 54"/>
                    <a:gd name="T12" fmla="*/ 6 w 24"/>
                    <a:gd name="T13" fmla="*/ 0 h 54"/>
                    <a:gd name="T14" fmla="*/ 6 w 24"/>
                    <a:gd name="T15" fmla="*/ 0 h 54"/>
                    <a:gd name="T16" fmla="*/ 6 w 24"/>
                    <a:gd name="T17" fmla="*/ 0 h 54"/>
                    <a:gd name="T18" fmla="*/ 0 w 24"/>
                    <a:gd name="T19" fmla="*/ 0 h 54"/>
                    <a:gd name="T20" fmla="*/ 0 w 24"/>
                    <a:gd name="T21" fmla="*/ 0 h 54"/>
                    <a:gd name="T22" fmla="*/ 6 w 24"/>
                    <a:gd name="T23" fmla="*/ 0 h 54"/>
                    <a:gd name="T24" fmla="*/ 6 w 24"/>
                    <a:gd name="T25" fmla="*/ 0 h 54"/>
                    <a:gd name="T26" fmla="*/ 6 w 24"/>
                    <a:gd name="T27" fmla="*/ 0 h 54"/>
                    <a:gd name="T28" fmla="*/ 12 w 24"/>
                    <a:gd name="T29" fmla="*/ 0 h 54"/>
                    <a:gd name="T30" fmla="*/ 12 w 24"/>
                    <a:gd name="T31" fmla="*/ 0 h 54"/>
                    <a:gd name="T32" fmla="*/ 18 w 24"/>
                    <a:gd name="T33" fmla="*/ 0 h 54"/>
                    <a:gd name="T34" fmla="*/ 18 w 24"/>
                    <a:gd name="T35" fmla="*/ 0 h 54"/>
                    <a:gd name="T36" fmla="*/ 18 w 24"/>
                    <a:gd name="T37" fmla="*/ 0 h 54"/>
                    <a:gd name="T38" fmla="*/ 0 w 24"/>
                    <a:gd name="T39" fmla="*/ 54 h 54"/>
                    <a:gd name="T40" fmla="*/ 0 w 24"/>
                    <a:gd name="T41" fmla="*/ 48 h 54"/>
                    <a:gd name="T42" fmla="*/ 6 w 24"/>
                    <a:gd name="T43" fmla="*/ 54 h 54"/>
                    <a:gd name="T44" fmla="*/ 6 w 24"/>
                    <a:gd name="T45" fmla="*/ 54 h 54"/>
                    <a:gd name="T46" fmla="*/ 6 w 24"/>
                    <a:gd name="T47" fmla="*/ 54 h 54"/>
                    <a:gd name="T48" fmla="*/ 12 w 24"/>
                    <a:gd name="T49" fmla="*/ 54 h 54"/>
                    <a:gd name="T50" fmla="*/ 12 w 24"/>
                    <a:gd name="T51" fmla="*/ 54 h 54"/>
                    <a:gd name="T52" fmla="*/ 18 w 24"/>
                    <a:gd name="T53" fmla="*/ 54 h 54"/>
                    <a:gd name="T54" fmla="*/ 18 w 24"/>
                    <a:gd name="T55" fmla="*/ 54 h 54"/>
                    <a:gd name="T56" fmla="*/ 24 w 24"/>
                    <a:gd name="T57" fmla="*/ 48 h 54"/>
                    <a:gd name="T58" fmla="*/ 18 w 24"/>
                    <a:gd name="T59" fmla="*/ 54 h 54"/>
                    <a:gd name="T60" fmla="*/ 18 w 24"/>
                    <a:gd name="T61" fmla="*/ 54 h 54"/>
                    <a:gd name="T62" fmla="*/ 18 w 24"/>
                    <a:gd name="T63" fmla="*/ 54 h 54"/>
                    <a:gd name="T64" fmla="*/ 12 w 24"/>
                    <a:gd name="T65" fmla="*/ 54 h 54"/>
                    <a:gd name="T66" fmla="*/ 12 w 24"/>
                    <a:gd name="T67" fmla="*/ 54 h 54"/>
                    <a:gd name="T68" fmla="*/ 6 w 24"/>
                    <a:gd name="T69" fmla="*/ 54 h 54"/>
                    <a:gd name="T70" fmla="*/ 6 w 24"/>
                    <a:gd name="T71" fmla="*/ 54 h 54"/>
                    <a:gd name="T72" fmla="*/ 6 w 24"/>
                    <a:gd name="T73" fmla="*/ 54 h 54"/>
                    <a:gd name="T74" fmla="*/ 0 w 24"/>
                    <a:gd name="T7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54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  <a:moveTo>
                        <a:pt x="0" y="54"/>
                      </a:moveTo>
                      <a:lnTo>
                        <a:pt x="0" y="48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24" y="48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B56B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5" name="Freeform 1423"/>
                <p:cNvSpPr>
                  <a:spLocks noEditPoints="1"/>
                </p:cNvSpPr>
                <p:nvPr/>
              </p:nvSpPr>
              <p:spPr bwMode="auto">
                <a:xfrm>
                  <a:off x="2538" y="2488"/>
                  <a:ext cx="24" cy="54"/>
                </a:xfrm>
                <a:custGeom>
                  <a:avLst/>
                  <a:gdLst>
                    <a:gd name="T0" fmla="*/ 18 w 24"/>
                    <a:gd name="T1" fmla="*/ 0 h 54"/>
                    <a:gd name="T2" fmla="*/ 24 w 24"/>
                    <a:gd name="T3" fmla="*/ 0 h 54"/>
                    <a:gd name="T4" fmla="*/ 18 w 24"/>
                    <a:gd name="T5" fmla="*/ 0 h 54"/>
                    <a:gd name="T6" fmla="*/ 18 w 24"/>
                    <a:gd name="T7" fmla="*/ 0 h 54"/>
                    <a:gd name="T8" fmla="*/ 12 w 24"/>
                    <a:gd name="T9" fmla="*/ 0 h 54"/>
                    <a:gd name="T10" fmla="*/ 12 w 24"/>
                    <a:gd name="T11" fmla="*/ 0 h 54"/>
                    <a:gd name="T12" fmla="*/ 6 w 24"/>
                    <a:gd name="T13" fmla="*/ 0 h 54"/>
                    <a:gd name="T14" fmla="*/ 6 w 24"/>
                    <a:gd name="T15" fmla="*/ 0 h 54"/>
                    <a:gd name="T16" fmla="*/ 6 w 24"/>
                    <a:gd name="T17" fmla="*/ 0 h 54"/>
                    <a:gd name="T18" fmla="*/ 0 w 24"/>
                    <a:gd name="T19" fmla="*/ 0 h 54"/>
                    <a:gd name="T20" fmla="*/ 0 w 24"/>
                    <a:gd name="T21" fmla="*/ 0 h 54"/>
                    <a:gd name="T22" fmla="*/ 6 w 24"/>
                    <a:gd name="T23" fmla="*/ 0 h 54"/>
                    <a:gd name="T24" fmla="*/ 6 w 24"/>
                    <a:gd name="T25" fmla="*/ 0 h 54"/>
                    <a:gd name="T26" fmla="*/ 6 w 24"/>
                    <a:gd name="T27" fmla="*/ 0 h 54"/>
                    <a:gd name="T28" fmla="*/ 12 w 24"/>
                    <a:gd name="T29" fmla="*/ 0 h 54"/>
                    <a:gd name="T30" fmla="*/ 12 w 24"/>
                    <a:gd name="T31" fmla="*/ 0 h 54"/>
                    <a:gd name="T32" fmla="*/ 18 w 24"/>
                    <a:gd name="T33" fmla="*/ 0 h 54"/>
                    <a:gd name="T34" fmla="*/ 18 w 24"/>
                    <a:gd name="T35" fmla="*/ 0 h 54"/>
                    <a:gd name="T36" fmla="*/ 18 w 24"/>
                    <a:gd name="T37" fmla="*/ 0 h 54"/>
                    <a:gd name="T38" fmla="*/ 0 w 24"/>
                    <a:gd name="T39" fmla="*/ 48 h 54"/>
                    <a:gd name="T40" fmla="*/ 0 w 24"/>
                    <a:gd name="T41" fmla="*/ 48 h 54"/>
                    <a:gd name="T42" fmla="*/ 0 w 24"/>
                    <a:gd name="T43" fmla="*/ 54 h 54"/>
                    <a:gd name="T44" fmla="*/ 6 w 24"/>
                    <a:gd name="T45" fmla="*/ 54 h 54"/>
                    <a:gd name="T46" fmla="*/ 6 w 24"/>
                    <a:gd name="T47" fmla="*/ 54 h 54"/>
                    <a:gd name="T48" fmla="*/ 12 w 24"/>
                    <a:gd name="T49" fmla="*/ 54 h 54"/>
                    <a:gd name="T50" fmla="*/ 12 w 24"/>
                    <a:gd name="T51" fmla="*/ 54 h 54"/>
                    <a:gd name="T52" fmla="*/ 18 w 24"/>
                    <a:gd name="T53" fmla="*/ 54 h 54"/>
                    <a:gd name="T54" fmla="*/ 18 w 24"/>
                    <a:gd name="T55" fmla="*/ 54 h 54"/>
                    <a:gd name="T56" fmla="*/ 24 w 24"/>
                    <a:gd name="T57" fmla="*/ 48 h 54"/>
                    <a:gd name="T58" fmla="*/ 24 w 24"/>
                    <a:gd name="T59" fmla="*/ 48 h 54"/>
                    <a:gd name="T60" fmla="*/ 18 w 24"/>
                    <a:gd name="T61" fmla="*/ 54 h 54"/>
                    <a:gd name="T62" fmla="*/ 18 w 24"/>
                    <a:gd name="T63" fmla="*/ 54 h 54"/>
                    <a:gd name="T64" fmla="*/ 12 w 24"/>
                    <a:gd name="T65" fmla="*/ 54 h 54"/>
                    <a:gd name="T66" fmla="*/ 12 w 24"/>
                    <a:gd name="T67" fmla="*/ 54 h 54"/>
                    <a:gd name="T68" fmla="*/ 6 w 24"/>
                    <a:gd name="T69" fmla="*/ 54 h 54"/>
                    <a:gd name="T70" fmla="*/ 6 w 24"/>
                    <a:gd name="T71" fmla="*/ 54 h 54"/>
                    <a:gd name="T72" fmla="*/ 6 w 24"/>
                    <a:gd name="T73" fmla="*/ 54 h 54"/>
                    <a:gd name="T74" fmla="*/ 0 w 24"/>
                    <a:gd name="T75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54">
                      <a:moveTo>
                        <a:pt x="18" y="0"/>
                      </a:move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B76F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6" name="Freeform 1424"/>
                <p:cNvSpPr>
                  <a:spLocks noEditPoints="1"/>
                </p:cNvSpPr>
                <p:nvPr/>
              </p:nvSpPr>
              <p:spPr bwMode="auto">
                <a:xfrm>
                  <a:off x="2538" y="2488"/>
                  <a:ext cx="24" cy="54"/>
                </a:xfrm>
                <a:custGeom>
                  <a:avLst/>
                  <a:gdLst>
                    <a:gd name="T0" fmla="*/ 24 w 24"/>
                    <a:gd name="T1" fmla="*/ 0 h 54"/>
                    <a:gd name="T2" fmla="*/ 24 w 24"/>
                    <a:gd name="T3" fmla="*/ 0 h 54"/>
                    <a:gd name="T4" fmla="*/ 18 w 24"/>
                    <a:gd name="T5" fmla="*/ 0 h 54"/>
                    <a:gd name="T6" fmla="*/ 18 w 24"/>
                    <a:gd name="T7" fmla="*/ 0 h 54"/>
                    <a:gd name="T8" fmla="*/ 12 w 24"/>
                    <a:gd name="T9" fmla="*/ 0 h 54"/>
                    <a:gd name="T10" fmla="*/ 12 w 24"/>
                    <a:gd name="T11" fmla="*/ 0 h 54"/>
                    <a:gd name="T12" fmla="*/ 6 w 24"/>
                    <a:gd name="T13" fmla="*/ 0 h 54"/>
                    <a:gd name="T14" fmla="*/ 6 w 24"/>
                    <a:gd name="T15" fmla="*/ 0 h 54"/>
                    <a:gd name="T16" fmla="*/ 0 w 24"/>
                    <a:gd name="T17" fmla="*/ 0 h 54"/>
                    <a:gd name="T18" fmla="*/ 0 w 24"/>
                    <a:gd name="T19" fmla="*/ 0 h 54"/>
                    <a:gd name="T20" fmla="*/ 0 w 24"/>
                    <a:gd name="T21" fmla="*/ 0 h 54"/>
                    <a:gd name="T22" fmla="*/ 6 w 24"/>
                    <a:gd name="T23" fmla="*/ 0 h 54"/>
                    <a:gd name="T24" fmla="*/ 6 w 24"/>
                    <a:gd name="T25" fmla="*/ 0 h 54"/>
                    <a:gd name="T26" fmla="*/ 6 w 24"/>
                    <a:gd name="T27" fmla="*/ 0 h 54"/>
                    <a:gd name="T28" fmla="*/ 12 w 24"/>
                    <a:gd name="T29" fmla="*/ 0 h 54"/>
                    <a:gd name="T30" fmla="*/ 12 w 24"/>
                    <a:gd name="T31" fmla="*/ 0 h 54"/>
                    <a:gd name="T32" fmla="*/ 18 w 24"/>
                    <a:gd name="T33" fmla="*/ 0 h 54"/>
                    <a:gd name="T34" fmla="*/ 18 w 24"/>
                    <a:gd name="T35" fmla="*/ 0 h 54"/>
                    <a:gd name="T36" fmla="*/ 24 w 24"/>
                    <a:gd name="T37" fmla="*/ 0 h 54"/>
                    <a:gd name="T38" fmla="*/ 0 w 24"/>
                    <a:gd name="T39" fmla="*/ 48 h 54"/>
                    <a:gd name="T40" fmla="*/ 0 w 24"/>
                    <a:gd name="T41" fmla="*/ 48 h 54"/>
                    <a:gd name="T42" fmla="*/ 0 w 24"/>
                    <a:gd name="T43" fmla="*/ 48 h 54"/>
                    <a:gd name="T44" fmla="*/ 6 w 24"/>
                    <a:gd name="T45" fmla="*/ 48 h 54"/>
                    <a:gd name="T46" fmla="*/ 6 w 24"/>
                    <a:gd name="T47" fmla="*/ 54 h 54"/>
                    <a:gd name="T48" fmla="*/ 12 w 24"/>
                    <a:gd name="T49" fmla="*/ 54 h 54"/>
                    <a:gd name="T50" fmla="*/ 12 w 24"/>
                    <a:gd name="T51" fmla="*/ 54 h 54"/>
                    <a:gd name="T52" fmla="*/ 18 w 24"/>
                    <a:gd name="T53" fmla="*/ 48 h 54"/>
                    <a:gd name="T54" fmla="*/ 18 w 24"/>
                    <a:gd name="T55" fmla="*/ 48 h 54"/>
                    <a:gd name="T56" fmla="*/ 24 w 24"/>
                    <a:gd name="T57" fmla="*/ 48 h 54"/>
                    <a:gd name="T58" fmla="*/ 24 w 24"/>
                    <a:gd name="T59" fmla="*/ 48 h 54"/>
                    <a:gd name="T60" fmla="*/ 18 w 24"/>
                    <a:gd name="T61" fmla="*/ 54 h 54"/>
                    <a:gd name="T62" fmla="*/ 18 w 24"/>
                    <a:gd name="T63" fmla="*/ 54 h 54"/>
                    <a:gd name="T64" fmla="*/ 12 w 24"/>
                    <a:gd name="T65" fmla="*/ 54 h 54"/>
                    <a:gd name="T66" fmla="*/ 12 w 24"/>
                    <a:gd name="T67" fmla="*/ 54 h 54"/>
                    <a:gd name="T68" fmla="*/ 6 w 24"/>
                    <a:gd name="T69" fmla="*/ 54 h 54"/>
                    <a:gd name="T70" fmla="*/ 6 w 24"/>
                    <a:gd name="T71" fmla="*/ 54 h 54"/>
                    <a:gd name="T72" fmla="*/ 0 w 24"/>
                    <a:gd name="T73" fmla="*/ 54 h 54"/>
                    <a:gd name="T74" fmla="*/ 0 w 24"/>
                    <a:gd name="T75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54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6" y="48"/>
                      </a:lnTo>
                      <a:lnTo>
                        <a:pt x="6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6" y="54"/>
                      </a:lnTo>
                      <a:lnTo>
                        <a:pt x="6" y="54"/>
                      </a:lnTo>
                      <a:lnTo>
                        <a:pt x="0" y="5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B872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7" name="Freeform 1425"/>
                <p:cNvSpPr>
                  <a:spLocks noEditPoints="1"/>
                </p:cNvSpPr>
                <p:nvPr/>
              </p:nvSpPr>
              <p:spPr bwMode="auto">
                <a:xfrm>
                  <a:off x="2538" y="2488"/>
                  <a:ext cx="24" cy="54"/>
                </a:xfrm>
                <a:custGeom>
                  <a:avLst/>
                  <a:gdLst>
                    <a:gd name="T0" fmla="*/ 24 w 24"/>
                    <a:gd name="T1" fmla="*/ 0 h 54"/>
                    <a:gd name="T2" fmla="*/ 24 w 24"/>
                    <a:gd name="T3" fmla="*/ 0 h 54"/>
                    <a:gd name="T4" fmla="*/ 18 w 24"/>
                    <a:gd name="T5" fmla="*/ 0 h 54"/>
                    <a:gd name="T6" fmla="*/ 18 w 24"/>
                    <a:gd name="T7" fmla="*/ 0 h 54"/>
                    <a:gd name="T8" fmla="*/ 12 w 24"/>
                    <a:gd name="T9" fmla="*/ 0 h 54"/>
                    <a:gd name="T10" fmla="*/ 12 w 24"/>
                    <a:gd name="T11" fmla="*/ 0 h 54"/>
                    <a:gd name="T12" fmla="*/ 6 w 24"/>
                    <a:gd name="T13" fmla="*/ 0 h 54"/>
                    <a:gd name="T14" fmla="*/ 6 w 24"/>
                    <a:gd name="T15" fmla="*/ 0 h 54"/>
                    <a:gd name="T16" fmla="*/ 0 w 24"/>
                    <a:gd name="T17" fmla="*/ 0 h 54"/>
                    <a:gd name="T18" fmla="*/ 0 w 24"/>
                    <a:gd name="T19" fmla="*/ 0 h 54"/>
                    <a:gd name="T20" fmla="*/ 0 w 24"/>
                    <a:gd name="T21" fmla="*/ 0 h 54"/>
                    <a:gd name="T22" fmla="*/ 0 w 24"/>
                    <a:gd name="T23" fmla="*/ 0 h 54"/>
                    <a:gd name="T24" fmla="*/ 6 w 24"/>
                    <a:gd name="T25" fmla="*/ 0 h 54"/>
                    <a:gd name="T26" fmla="*/ 6 w 24"/>
                    <a:gd name="T27" fmla="*/ 0 h 54"/>
                    <a:gd name="T28" fmla="*/ 12 w 24"/>
                    <a:gd name="T29" fmla="*/ 0 h 54"/>
                    <a:gd name="T30" fmla="*/ 12 w 24"/>
                    <a:gd name="T31" fmla="*/ 0 h 54"/>
                    <a:gd name="T32" fmla="*/ 18 w 24"/>
                    <a:gd name="T33" fmla="*/ 0 h 54"/>
                    <a:gd name="T34" fmla="*/ 18 w 24"/>
                    <a:gd name="T35" fmla="*/ 0 h 54"/>
                    <a:gd name="T36" fmla="*/ 24 w 24"/>
                    <a:gd name="T37" fmla="*/ 0 h 54"/>
                    <a:gd name="T38" fmla="*/ 0 w 24"/>
                    <a:gd name="T39" fmla="*/ 48 h 54"/>
                    <a:gd name="T40" fmla="*/ 0 w 24"/>
                    <a:gd name="T41" fmla="*/ 48 h 54"/>
                    <a:gd name="T42" fmla="*/ 0 w 24"/>
                    <a:gd name="T43" fmla="*/ 48 h 54"/>
                    <a:gd name="T44" fmla="*/ 6 w 24"/>
                    <a:gd name="T45" fmla="*/ 48 h 54"/>
                    <a:gd name="T46" fmla="*/ 6 w 24"/>
                    <a:gd name="T47" fmla="*/ 48 h 54"/>
                    <a:gd name="T48" fmla="*/ 12 w 24"/>
                    <a:gd name="T49" fmla="*/ 54 h 54"/>
                    <a:gd name="T50" fmla="*/ 12 w 24"/>
                    <a:gd name="T51" fmla="*/ 48 h 54"/>
                    <a:gd name="T52" fmla="*/ 18 w 24"/>
                    <a:gd name="T53" fmla="*/ 48 h 54"/>
                    <a:gd name="T54" fmla="*/ 18 w 24"/>
                    <a:gd name="T55" fmla="*/ 48 h 54"/>
                    <a:gd name="T56" fmla="*/ 24 w 24"/>
                    <a:gd name="T57" fmla="*/ 48 h 54"/>
                    <a:gd name="T58" fmla="*/ 24 w 24"/>
                    <a:gd name="T59" fmla="*/ 48 h 54"/>
                    <a:gd name="T60" fmla="*/ 18 w 24"/>
                    <a:gd name="T61" fmla="*/ 48 h 54"/>
                    <a:gd name="T62" fmla="*/ 18 w 24"/>
                    <a:gd name="T63" fmla="*/ 48 h 54"/>
                    <a:gd name="T64" fmla="*/ 12 w 24"/>
                    <a:gd name="T65" fmla="*/ 54 h 54"/>
                    <a:gd name="T66" fmla="*/ 12 w 24"/>
                    <a:gd name="T67" fmla="*/ 54 h 54"/>
                    <a:gd name="T68" fmla="*/ 6 w 24"/>
                    <a:gd name="T69" fmla="*/ 54 h 54"/>
                    <a:gd name="T70" fmla="*/ 6 w 24"/>
                    <a:gd name="T71" fmla="*/ 48 h 54"/>
                    <a:gd name="T72" fmla="*/ 0 w 24"/>
                    <a:gd name="T73" fmla="*/ 48 h 54"/>
                    <a:gd name="T74" fmla="*/ 0 w 24"/>
                    <a:gd name="T75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54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12" y="54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6" y="54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B974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8" name="Freeform 1426"/>
                <p:cNvSpPr>
                  <a:spLocks noEditPoints="1"/>
                </p:cNvSpPr>
                <p:nvPr/>
              </p:nvSpPr>
              <p:spPr bwMode="auto">
                <a:xfrm>
                  <a:off x="2538" y="2488"/>
                  <a:ext cx="24" cy="54"/>
                </a:xfrm>
                <a:custGeom>
                  <a:avLst/>
                  <a:gdLst>
                    <a:gd name="T0" fmla="*/ 24 w 24"/>
                    <a:gd name="T1" fmla="*/ 0 h 54"/>
                    <a:gd name="T2" fmla="*/ 24 w 24"/>
                    <a:gd name="T3" fmla="*/ 0 h 54"/>
                    <a:gd name="T4" fmla="*/ 18 w 24"/>
                    <a:gd name="T5" fmla="*/ 0 h 54"/>
                    <a:gd name="T6" fmla="*/ 18 w 24"/>
                    <a:gd name="T7" fmla="*/ 0 h 54"/>
                    <a:gd name="T8" fmla="*/ 12 w 24"/>
                    <a:gd name="T9" fmla="*/ 0 h 54"/>
                    <a:gd name="T10" fmla="*/ 12 w 24"/>
                    <a:gd name="T11" fmla="*/ 0 h 54"/>
                    <a:gd name="T12" fmla="*/ 6 w 24"/>
                    <a:gd name="T13" fmla="*/ 0 h 54"/>
                    <a:gd name="T14" fmla="*/ 6 w 24"/>
                    <a:gd name="T15" fmla="*/ 0 h 54"/>
                    <a:gd name="T16" fmla="*/ 0 w 24"/>
                    <a:gd name="T17" fmla="*/ 0 h 54"/>
                    <a:gd name="T18" fmla="*/ 0 w 24"/>
                    <a:gd name="T19" fmla="*/ 0 h 54"/>
                    <a:gd name="T20" fmla="*/ 0 w 24"/>
                    <a:gd name="T21" fmla="*/ 0 h 54"/>
                    <a:gd name="T22" fmla="*/ 0 w 24"/>
                    <a:gd name="T23" fmla="*/ 0 h 54"/>
                    <a:gd name="T24" fmla="*/ 6 w 24"/>
                    <a:gd name="T25" fmla="*/ 0 h 54"/>
                    <a:gd name="T26" fmla="*/ 6 w 24"/>
                    <a:gd name="T27" fmla="*/ 0 h 54"/>
                    <a:gd name="T28" fmla="*/ 12 w 24"/>
                    <a:gd name="T29" fmla="*/ 0 h 54"/>
                    <a:gd name="T30" fmla="*/ 12 w 24"/>
                    <a:gd name="T31" fmla="*/ 0 h 54"/>
                    <a:gd name="T32" fmla="*/ 18 w 24"/>
                    <a:gd name="T33" fmla="*/ 0 h 54"/>
                    <a:gd name="T34" fmla="*/ 18 w 24"/>
                    <a:gd name="T35" fmla="*/ 0 h 54"/>
                    <a:gd name="T36" fmla="*/ 24 w 24"/>
                    <a:gd name="T37" fmla="*/ 0 h 54"/>
                    <a:gd name="T38" fmla="*/ 0 w 24"/>
                    <a:gd name="T39" fmla="*/ 48 h 54"/>
                    <a:gd name="T40" fmla="*/ 0 w 24"/>
                    <a:gd name="T41" fmla="*/ 48 h 54"/>
                    <a:gd name="T42" fmla="*/ 0 w 24"/>
                    <a:gd name="T43" fmla="*/ 48 h 54"/>
                    <a:gd name="T44" fmla="*/ 6 w 24"/>
                    <a:gd name="T45" fmla="*/ 48 h 54"/>
                    <a:gd name="T46" fmla="*/ 6 w 24"/>
                    <a:gd name="T47" fmla="*/ 48 h 54"/>
                    <a:gd name="T48" fmla="*/ 12 w 24"/>
                    <a:gd name="T49" fmla="*/ 48 h 54"/>
                    <a:gd name="T50" fmla="*/ 12 w 24"/>
                    <a:gd name="T51" fmla="*/ 48 h 54"/>
                    <a:gd name="T52" fmla="*/ 18 w 24"/>
                    <a:gd name="T53" fmla="*/ 48 h 54"/>
                    <a:gd name="T54" fmla="*/ 18 w 24"/>
                    <a:gd name="T55" fmla="*/ 48 h 54"/>
                    <a:gd name="T56" fmla="*/ 24 w 24"/>
                    <a:gd name="T57" fmla="*/ 48 h 54"/>
                    <a:gd name="T58" fmla="*/ 24 w 24"/>
                    <a:gd name="T59" fmla="*/ 48 h 54"/>
                    <a:gd name="T60" fmla="*/ 18 w 24"/>
                    <a:gd name="T61" fmla="*/ 48 h 54"/>
                    <a:gd name="T62" fmla="*/ 18 w 24"/>
                    <a:gd name="T63" fmla="*/ 48 h 54"/>
                    <a:gd name="T64" fmla="*/ 12 w 24"/>
                    <a:gd name="T65" fmla="*/ 48 h 54"/>
                    <a:gd name="T66" fmla="*/ 12 w 24"/>
                    <a:gd name="T67" fmla="*/ 54 h 54"/>
                    <a:gd name="T68" fmla="*/ 6 w 24"/>
                    <a:gd name="T69" fmla="*/ 48 h 54"/>
                    <a:gd name="T70" fmla="*/ 6 w 24"/>
                    <a:gd name="T71" fmla="*/ 48 h 54"/>
                    <a:gd name="T72" fmla="*/ 0 w 24"/>
                    <a:gd name="T73" fmla="*/ 48 h 54"/>
                    <a:gd name="T74" fmla="*/ 0 w 24"/>
                    <a:gd name="T75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4" h="54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54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BB77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59" name="Freeform 1427"/>
                <p:cNvSpPr>
                  <a:spLocks noEditPoints="1"/>
                </p:cNvSpPr>
                <p:nvPr/>
              </p:nvSpPr>
              <p:spPr bwMode="auto">
                <a:xfrm>
                  <a:off x="2532" y="2488"/>
                  <a:ext cx="30" cy="48"/>
                </a:xfrm>
                <a:custGeom>
                  <a:avLst/>
                  <a:gdLst>
                    <a:gd name="T0" fmla="*/ 30 w 30"/>
                    <a:gd name="T1" fmla="*/ 0 h 48"/>
                    <a:gd name="T2" fmla="*/ 30 w 30"/>
                    <a:gd name="T3" fmla="*/ 6 h 48"/>
                    <a:gd name="T4" fmla="*/ 24 w 30"/>
                    <a:gd name="T5" fmla="*/ 0 h 48"/>
                    <a:gd name="T6" fmla="*/ 24 w 30"/>
                    <a:gd name="T7" fmla="*/ 0 h 48"/>
                    <a:gd name="T8" fmla="*/ 18 w 30"/>
                    <a:gd name="T9" fmla="*/ 0 h 48"/>
                    <a:gd name="T10" fmla="*/ 18 w 30"/>
                    <a:gd name="T11" fmla="*/ 0 h 48"/>
                    <a:gd name="T12" fmla="*/ 12 w 30"/>
                    <a:gd name="T13" fmla="*/ 0 h 48"/>
                    <a:gd name="T14" fmla="*/ 12 w 30"/>
                    <a:gd name="T15" fmla="*/ 0 h 48"/>
                    <a:gd name="T16" fmla="*/ 6 w 30"/>
                    <a:gd name="T17" fmla="*/ 0 h 48"/>
                    <a:gd name="T18" fmla="*/ 6 w 30"/>
                    <a:gd name="T19" fmla="*/ 6 h 48"/>
                    <a:gd name="T20" fmla="*/ 6 w 30"/>
                    <a:gd name="T21" fmla="*/ 0 h 48"/>
                    <a:gd name="T22" fmla="*/ 6 w 30"/>
                    <a:gd name="T23" fmla="*/ 0 h 48"/>
                    <a:gd name="T24" fmla="*/ 12 w 30"/>
                    <a:gd name="T25" fmla="*/ 0 h 48"/>
                    <a:gd name="T26" fmla="*/ 12 w 30"/>
                    <a:gd name="T27" fmla="*/ 0 h 48"/>
                    <a:gd name="T28" fmla="*/ 18 w 30"/>
                    <a:gd name="T29" fmla="*/ 0 h 48"/>
                    <a:gd name="T30" fmla="*/ 18 w 30"/>
                    <a:gd name="T31" fmla="*/ 0 h 48"/>
                    <a:gd name="T32" fmla="*/ 24 w 30"/>
                    <a:gd name="T33" fmla="*/ 0 h 48"/>
                    <a:gd name="T34" fmla="*/ 24 w 30"/>
                    <a:gd name="T35" fmla="*/ 0 h 48"/>
                    <a:gd name="T36" fmla="*/ 30 w 30"/>
                    <a:gd name="T37" fmla="*/ 0 h 48"/>
                    <a:gd name="T38" fmla="*/ 6 w 30"/>
                    <a:gd name="T39" fmla="*/ 48 h 48"/>
                    <a:gd name="T40" fmla="*/ 0 w 30"/>
                    <a:gd name="T41" fmla="*/ 48 h 48"/>
                    <a:gd name="T42" fmla="*/ 6 w 30"/>
                    <a:gd name="T43" fmla="*/ 48 h 48"/>
                    <a:gd name="T44" fmla="*/ 12 w 30"/>
                    <a:gd name="T45" fmla="*/ 48 h 48"/>
                    <a:gd name="T46" fmla="*/ 12 w 30"/>
                    <a:gd name="T47" fmla="*/ 48 h 48"/>
                    <a:gd name="T48" fmla="*/ 18 w 30"/>
                    <a:gd name="T49" fmla="*/ 48 h 48"/>
                    <a:gd name="T50" fmla="*/ 18 w 30"/>
                    <a:gd name="T51" fmla="*/ 48 h 48"/>
                    <a:gd name="T52" fmla="*/ 24 w 30"/>
                    <a:gd name="T53" fmla="*/ 48 h 48"/>
                    <a:gd name="T54" fmla="*/ 30 w 30"/>
                    <a:gd name="T55" fmla="*/ 48 h 48"/>
                    <a:gd name="T56" fmla="*/ 30 w 30"/>
                    <a:gd name="T57" fmla="*/ 48 h 48"/>
                    <a:gd name="T58" fmla="*/ 30 w 30"/>
                    <a:gd name="T59" fmla="*/ 48 h 48"/>
                    <a:gd name="T60" fmla="*/ 24 w 30"/>
                    <a:gd name="T61" fmla="*/ 48 h 48"/>
                    <a:gd name="T62" fmla="*/ 24 w 30"/>
                    <a:gd name="T63" fmla="*/ 48 h 48"/>
                    <a:gd name="T64" fmla="*/ 18 w 30"/>
                    <a:gd name="T65" fmla="*/ 48 h 48"/>
                    <a:gd name="T66" fmla="*/ 18 w 30"/>
                    <a:gd name="T67" fmla="*/ 48 h 48"/>
                    <a:gd name="T68" fmla="*/ 12 w 30"/>
                    <a:gd name="T69" fmla="*/ 48 h 48"/>
                    <a:gd name="T70" fmla="*/ 12 w 30"/>
                    <a:gd name="T71" fmla="*/ 48 h 48"/>
                    <a:gd name="T72" fmla="*/ 6 w 30"/>
                    <a:gd name="T73" fmla="*/ 48 h 48"/>
                    <a:gd name="T74" fmla="*/ 6 w 30"/>
                    <a:gd name="T7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8">
                      <a:moveTo>
                        <a:pt x="30" y="0"/>
                      </a:move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close/>
                      <a:moveTo>
                        <a:pt x="6" y="48"/>
                      </a:moveTo>
                      <a:lnTo>
                        <a:pt x="0" y="48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0" y="48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BD7B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0" name="Freeform 1428"/>
                <p:cNvSpPr>
                  <a:spLocks noEditPoints="1"/>
                </p:cNvSpPr>
                <p:nvPr/>
              </p:nvSpPr>
              <p:spPr bwMode="auto">
                <a:xfrm>
                  <a:off x="2532" y="2488"/>
                  <a:ext cx="30" cy="48"/>
                </a:xfrm>
                <a:custGeom>
                  <a:avLst/>
                  <a:gdLst>
                    <a:gd name="T0" fmla="*/ 30 w 30"/>
                    <a:gd name="T1" fmla="*/ 6 h 48"/>
                    <a:gd name="T2" fmla="*/ 30 w 30"/>
                    <a:gd name="T3" fmla="*/ 6 h 48"/>
                    <a:gd name="T4" fmla="*/ 24 w 30"/>
                    <a:gd name="T5" fmla="*/ 6 h 48"/>
                    <a:gd name="T6" fmla="*/ 24 w 30"/>
                    <a:gd name="T7" fmla="*/ 0 h 48"/>
                    <a:gd name="T8" fmla="*/ 18 w 30"/>
                    <a:gd name="T9" fmla="*/ 0 h 48"/>
                    <a:gd name="T10" fmla="*/ 18 w 30"/>
                    <a:gd name="T11" fmla="*/ 0 h 48"/>
                    <a:gd name="T12" fmla="*/ 12 w 30"/>
                    <a:gd name="T13" fmla="*/ 0 h 48"/>
                    <a:gd name="T14" fmla="*/ 12 w 30"/>
                    <a:gd name="T15" fmla="*/ 0 h 48"/>
                    <a:gd name="T16" fmla="*/ 6 w 30"/>
                    <a:gd name="T17" fmla="*/ 6 h 48"/>
                    <a:gd name="T18" fmla="*/ 6 w 30"/>
                    <a:gd name="T19" fmla="*/ 6 h 48"/>
                    <a:gd name="T20" fmla="*/ 6 w 30"/>
                    <a:gd name="T21" fmla="*/ 6 h 48"/>
                    <a:gd name="T22" fmla="*/ 6 w 30"/>
                    <a:gd name="T23" fmla="*/ 0 h 48"/>
                    <a:gd name="T24" fmla="*/ 12 w 30"/>
                    <a:gd name="T25" fmla="*/ 0 h 48"/>
                    <a:gd name="T26" fmla="*/ 12 w 30"/>
                    <a:gd name="T27" fmla="*/ 0 h 48"/>
                    <a:gd name="T28" fmla="*/ 18 w 30"/>
                    <a:gd name="T29" fmla="*/ 0 h 48"/>
                    <a:gd name="T30" fmla="*/ 18 w 30"/>
                    <a:gd name="T31" fmla="*/ 0 h 48"/>
                    <a:gd name="T32" fmla="*/ 24 w 30"/>
                    <a:gd name="T33" fmla="*/ 0 h 48"/>
                    <a:gd name="T34" fmla="*/ 24 w 30"/>
                    <a:gd name="T35" fmla="*/ 0 h 48"/>
                    <a:gd name="T36" fmla="*/ 30 w 30"/>
                    <a:gd name="T37" fmla="*/ 6 h 48"/>
                    <a:gd name="T38" fmla="*/ 0 w 30"/>
                    <a:gd name="T39" fmla="*/ 48 h 48"/>
                    <a:gd name="T40" fmla="*/ 0 w 30"/>
                    <a:gd name="T41" fmla="*/ 42 h 48"/>
                    <a:gd name="T42" fmla="*/ 0 w 30"/>
                    <a:gd name="T43" fmla="*/ 42 h 48"/>
                    <a:gd name="T44" fmla="*/ 6 w 30"/>
                    <a:gd name="T45" fmla="*/ 48 h 48"/>
                    <a:gd name="T46" fmla="*/ 12 w 30"/>
                    <a:gd name="T47" fmla="*/ 48 h 48"/>
                    <a:gd name="T48" fmla="*/ 12 w 30"/>
                    <a:gd name="T49" fmla="*/ 48 h 48"/>
                    <a:gd name="T50" fmla="*/ 18 w 30"/>
                    <a:gd name="T51" fmla="*/ 48 h 48"/>
                    <a:gd name="T52" fmla="*/ 18 w 30"/>
                    <a:gd name="T53" fmla="*/ 48 h 48"/>
                    <a:gd name="T54" fmla="*/ 24 w 30"/>
                    <a:gd name="T55" fmla="*/ 48 h 48"/>
                    <a:gd name="T56" fmla="*/ 30 w 30"/>
                    <a:gd name="T57" fmla="*/ 48 h 48"/>
                    <a:gd name="T58" fmla="*/ 30 w 30"/>
                    <a:gd name="T59" fmla="*/ 42 h 48"/>
                    <a:gd name="T60" fmla="*/ 30 w 30"/>
                    <a:gd name="T61" fmla="*/ 42 h 48"/>
                    <a:gd name="T62" fmla="*/ 30 w 30"/>
                    <a:gd name="T63" fmla="*/ 48 h 48"/>
                    <a:gd name="T64" fmla="*/ 30 w 30"/>
                    <a:gd name="T65" fmla="*/ 48 h 48"/>
                    <a:gd name="T66" fmla="*/ 24 w 30"/>
                    <a:gd name="T67" fmla="*/ 48 h 48"/>
                    <a:gd name="T68" fmla="*/ 18 w 30"/>
                    <a:gd name="T69" fmla="*/ 48 h 48"/>
                    <a:gd name="T70" fmla="*/ 18 w 30"/>
                    <a:gd name="T71" fmla="*/ 48 h 48"/>
                    <a:gd name="T72" fmla="*/ 12 w 30"/>
                    <a:gd name="T73" fmla="*/ 48 h 48"/>
                    <a:gd name="T74" fmla="*/ 12 w 30"/>
                    <a:gd name="T75" fmla="*/ 48 h 48"/>
                    <a:gd name="T76" fmla="*/ 6 w 30"/>
                    <a:gd name="T77" fmla="*/ 48 h 48"/>
                    <a:gd name="T78" fmla="*/ 0 w 30"/>
                    <a:gd name="T7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0" h="48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6"/>
                      </a:lnTo>
                      <a:close/>
                      <a:moveTo>
                        <a:pt x="0" y="48"/>
                      </a:move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6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BE7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1" name="Freeform 1429"/>
                <p:cNvSpPr>
                  <a:spLocks noEditPoints="1"/>
                </p:cNvSpPr>
                <p:nvPr/>
              </p:nvSpPr>
              <p:spPr bwMode="auto">
                <a:xfrm>
                  <a:off x="2532" y="2488"/>
                  <a:ext cx="30" cy="48"/>
                </a:xfrm>
                <a:custGeom>
                  <a:avLst/>
                  <a:gdLst>
                    <a:gd name="T0" fmla="*/ 30 w 30"/>
                    <a:gd name="T1" fmla="*/ 6 h 48"/>
                    <a:gd name="T2" fmla="*/ 30 w 30"/>
                    <a:gd name="T3" fmla="*/ 6 h 48"/>
                    <a:gd name="T4" fmla="*/ 30 w 30"/>
                    <a:gd name="T5" fmla="*/ 6 h 48"/>
                    <a:gd name="T6" fmla="*/ 24 w 30"/>
                    <a:gd name="T7" fmla="*/ 0 h 48"/>
                    <a:gd name="T8" fmla="*/ 18 w 30"/>
                    <a:gd name="T9" fmla="*/ 0 h 48"/>
                    <a:gd name="T10" fmla="*/ 18 w 30"/>
                    <a:gd name="T11" fmla="*/ 0 h 48"/>
                    <a:gd name="T12" fmla="*/ 12 w 30"/>
                    <a:gd name="T13" fmla="*/ 0 h 48"/>
                    <a:gd name="T14" fmla="*/ 12 w 30"/>
                    <a:gd name="T15" fmla="*/ 0 h 48"/>
                    <a:gd name="T16" fmla="*/ 6 w 30"/>
                    <a:gd name="T17" fmla="*/ 6 h 48"/>
                    <a:gd name="T18" fmla="*/ 6 w 30"/>
                    <a:gd name="T19" fmla="*/ 6 h 48"/>
                    <a:gd name="T20" fmla="*/ 6 w 30"/>
                    <a:gd name="T21" fmla="*/ 6 h 48"/>
                    <a:gd name="T22" fmla="*/ 6 w 30"/>
                    <a:gd name="T23" fmla="*/ 6 h 48"/>
                    <a:gd name="T24" fmla="*/ 12 w 30"/>
                    <a:gd name="T25" fmla="*/ 0 h 48"/>
                    <a:gd name="T26" fmla="*/ 12 w 30"/>
                    <a:gd name="T27" fmla="*/ 0 h 48"/>
                    <a:gd name="T28" fmla="*/ 18 w 30"/>
                    <a:gd name="T29" fmla="*/ 0 h 48"/>
                    <a:gd name="T30" fmla="*/ 18 w 30"/>
                    <a:gd name="T31" fmla="*/ 0 h 48"/>
                    <a:gd name="T32" fmla="*/ 24 w 30"/>
                    <a:gd name="T33" fmla="*/ 0 h 48"/>
                    <a:gd name="T34" fmla="*/ 24 w 30"/>
                    <a:gd name="T35" fmla="*/ 6 h 48"/>
                    <a:gd name="T36" fmla="*/ 30 w 30"/>
                    <a:gd name="T37" fmla="*/ 6 h 48"/>
                    <a:gd name="T38" fmla="*/ 0 w 30"/>
                    <a:gd name="T39" fmla="*/ 42 h 48"/>
                    <a:gd name="T40" fmla="*/ 0 w 30"/>
                    <a:gd name="T41" fmla="*/ 42 h 48"/>
                    <a:gd name="T42" fmla="*/ 6 w 30"/>
                    <a:gd name="T43" fmla="*/ 48 h 48"/>
                    <a:gd name="T44" fmla="*/ 12 w 30"/>
                    <a:gd name="T45" fmla="*/ 48 h 48"/>
                    <a:gd name="T46" fmla="*/ 12 w 30"/>
                    <a:gd name="T47" fmla="*/ 48 h 48"/>
                    <a:gd name="T48" fmla="*/ 18 w 30"/>
                    <a:gd name="T49" fmla="*/ 48 h 48"/>
                    <a:gd name="T50" fmla="*/ 18 w 30"/>
                    <a:gd name="T51" fmla="*/ 48 h 48"/>
                    <a:gd name="T52" fmla="*/ 24 w 30"/>
                    <a:gd name="T53" fmla="*/ 48 h 48"/>
                    <a:gd name="T54" fmla="*/ 30 w 30"/>
                    <a:gd name="T55" fmla="*/ 48 h 48"/>
                    <a:gd name="T56" fmla="*/ 30 w 30"/>
                    <a:gd name="T57" fmla="*/ 42 h 48"/>
                    <a:gd name="T58" fmla="*/ 30 w 30"/>
                    <a:gd name="T59" fmla="*/ 42 h 48"/>
                    <a:gd name="T60" fmla="*/ 30 w 30"/>
                    <a:gd name="T61" fmla="*/ 48 h 48"/>
                    <a:gd name="T62" fmla="*/ 24 w 30"/>
                    <a:gd name="T63" fmla="*/ 48 h 48"/>
                    <a:gd name="T64" fmla="*/ 18 w 30"/>
                    <a:gd name="T65" fmla="*/ 48 h 48"/>
                    <a:gd name="T66" fmla="*/ 18 w 30"/>
                    <a:gd name="T67" fmla="*/ 48 h 48"/>
                    <a:gd name="T68" fmla="*/ 12 w 30"/>
                    <a:gd name="T69" fmla="*/ 48 h 48"/>
                    <a:gd name="T70" fmla="*/ 12 w 30"/>
                    <a:gd name="T71" fmla="*/ 48 h 48"/>
                    <a:gd name="T72" fmla="*/ 6 w 30"/>
                    <a:gd name="T73" fmla="*/ 48 h 48"/>
                    <a:gd name="T74" fmla="*/ 0 w 30"/>
                    <a:gd name="T7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8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6"/>
                      </a:lnTo>
                      <a:lnTo>
                        <a:pt x="30" y="6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6" y="4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BF80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2" name="Freeform 1430"/>
                <p:cNvSpPr>
                  <a:spLocks noEditPoints="1"/>
                </p:cNvSpPr>
                <p:nvPr/>
              </p:nvSpPr>
              <p:spPr bwMode="auto">
                <a:xfrm>
                  <a:off x="2532" y="2488"/>
                  <a:ext cx="30" cy="48"/>
                </a:xfrm>
                <a:custGeom>
                  <a:avLst/>
                  <a:gdLst>
                    <a:gd name="T0" fmla="*/ 30 w 30"/>
                    <a:gd name="T1" fmla="*/ 6 h 48"/>
                    <a:gd name="T2" fmla="*/ 30 w 30"/>
                    <a:gd name="T3" fmla="*/ 6 h 48"/>
                    <a:gd name="T4" fmla="*/ 30 w 30"/>
                    <a:gd name="T5" fmla="*/ 6 h 48"/>
                    <a:gd name="T6" fmla="*/ 30 w 30"/>
                    <a:gd name="T7" fmla="*/ 6 h 48"/>
                    <a:gd name="T8" fmla="*/ 24 w 30"/>
                    <a:gd name="T9" fmla="*/ 6 h 48"/>
                    <a:gd name="T10" fmla="*/ 18 w 30"/>
                    <a:gd name="T11" fmla="*/ 0 h 48"/>
                    <a:gd name="T12" fmla="*/ 18 w 30"/>
                    <a:gd name="T13" fmla="*/ 0 h 48"/>
                    <a:gd name="T14" fmla="*/ 12 w 30"/>
                    <a:gd name="T15" fmla="*/ 0 h 48"/>
                    <a:gd name="T16" fmla="*/ 12 w 30"/>
                    <a:gd name="T17" fmla="*/ 6 h 48"/>
                    <a:gd name="T18" fmla="*/ 6 w 30"/>
                    <a:gd name="T19" fmla="*/ 6 h 48"/>
                    <a:gd name="T20" fmla="*/ 0 w 30"/>
                    <a:gd name="T21" fmla="*/ 6 h 48"/>
                    <a:gd name="T22" fmla="*/ 6 w 30"/>
                    <a:gd name="T23" fmla="*/ 6 h 48"/>
                    <a:gd name="T24" fmla="*/ 6 w 30"/>
                    <a:gd name="T25" fmla="*/ 6 h 48"/>
                    <a:gd name="T26" fmla="*/ 12 w 30"/>
                    <a:gd name="T27" fmla="*/ 0 h 48"/>
                    <a:gd name="T28" fmla="*/ 12 w 30"/>
                    <a:gd name="T29" fmla="*/ 0 h 48"/>
                    <a:gd name="T30" fmla="*/ 18 w 30"/>
                    <a:gd name="T31" fmla="*/ 0 h 48"/>
                    <a:gd name="T32" fmla="*/ 18 w 30"/>
                    <a:gd name="T33" fmla="*/ 0 h 48"/>
                    <a:gd name="T34" fmla="*/ 24 w 30"/>
                    <a:gd name="T35" fmla="*/ 0 h 48"/>
                    <a:gd name="T36" fmla="*/ 30 w 30"/>
                    <a:gd name="T37" fmla="*/ 6 h 48"/>
                    <a:gd name="T38" fmla="*/ 30 w 30"/>
                    <a:gd name="T39" fmla="*/ 6 h 48"/>
                    <a:gd name="T40" fmla="*/ 0 w 30"/>
                    <a:gd name="T41" fmla="*/ 42 h 48"/>
                    <a:gd name="T42" fmla="*/ 0 w 30"/>
                    <a:gd name="T43" fmla="*/ 42 h 48"/>
                    <a:gd name="T44" fmla="*/ 6 w 30"/>
                    <a:gd name="T45" fmla="*/ 48 h 48"/>
                    <a:gd name="T46" fmla="*/ 12 w 30"/>
                    <a:gd name="T47" fmla="*/ 48 h 48"/>
                    <a:gd name="T48" fmla="*/ 12 w 30"/>
                    <a:gd name="T49" fmla="*/ 48 h 48"/>
                    <a:gd name="T50" fmla="*/ 18 w 30"/>
                    <a:gd name="T51" fmla="*/ 48 h 48"/>
                    <a:gd name="T52" fmla="*/ 18 w 30"/>
                    <a:gd name="T53" fmla="*/ 48 h 48"/>
                    <a:gd name="T54" fmla="*/ 24 w 30"/>
                    <a:gd name="T55" fmla="*/ 48 h 48"/>
                    <a:gd name="T56" fmla="*/ 30 w 30"/>
                    <a:gd name="T57" fmla="*/ 48 h 48"/>
                    <a:gd name="T58" fmla="*/ 30 w 30"/>
                    <a:gd name="T59" fmla="*/ 42 h 48"/>
                    <a:gd name="T60" fmla="*/ 30 w 30"/>
                    <a:gd name="T61" fmla="*/ 42 h 48"/>
                    <a:gd name="T62" fmla="*/ 30 w 30"/>
                    <a:gd name="T63" fmla="*/ 48 h 48"/>
                    <a:gd name="T64" fmla="*/ 24 w 30"/>
                    <a:gd name="T65" fmla="*/ 48 h 48"/>
                    <a:gd name="T66" fmla="*/ 18 w 30"/>
                    <a:gd name="T67" fmla="*/ 48 h 48"/>
                    <a:gd name="T68" fmla="*/ 18 w 30"/>
                    <a:gd name="T69" fmla="*/ 48 h 48"/>
                    <a:gd name="T70" fmla="*/ 12 w 30"/>
                    <a:gd name="T71" fmla="*/ 48 h 48"/>
                    <a:gd name="T72" fmla="*/ 12 w 30"/>
                    <a:gd name="T73" fmla="*/ 48 h 48"/>
                    <a:gd name="T74" fmla="*/ 6 w 30"/>
                    <a:gd name="T75" fmla="*/ 48 h 48"/>
                    <a:gd name="T76" fmla="*/ 0 w 30"/>
                    <a:gd name="T77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0" h="48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6"/>
                      </a:lnTo>
                      <a:lnTo>
                        <a:pt x="30" y="6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6" y="4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C183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3" name="Freeform 1431"/>
                <p:cNvSpPr>
                  <a:spLocks noEditPoints="1"/>
                </p:cNvSpPr>
                <p:nvPr/>
              </p:nvSpPr>
              <p:spPr bwMode="auto">
                <a:xfrm>
                  <a:off x="2532" y="2488"/>
                  <a:ext cx="30" cy="48"/>
                </a:xfrm>
                <a:custGeom>
                  <a:avLst/>
                  <a:gdLst>
                    <a:gd name="T0" fmla="*/ 30 w 30"/>
                    <a:gd name="T1" fmla="*/ 6 h 48"/>
                    <a:gd name="T2" fmla="*/ 30 w 30"/>
                    <a:gd name="T3" fmla="*/ 6 h 48"/>
                    <a:gd name="T4" fmla="*/ 30 w 30"/>
                    <a:gd name="T5" fmla="*/ 6 h 48"/>
                    <a:gd name="T6" fmla="*/ 24 w 30"/>
                    <a:gd name="T7" fmla="*/ 6 h 48"/>
                    <a:gd name="T8" fmla="*/ 18 w 30"/>
                    <a:gd name="T9" fmla="*/ 6 h 48"/>
                    <a:gd name="T10" fmla="*/ 18 w 30"/>
                    <a:gd name="T11" fmla="*/ 0 h 48"/>
                    <a:gd name="T12" fmla="*/ 12 w 30"/>
                    <a:gd name="T13" fmla="*/ 6 h 48"/>
                    <a:gd name="T14" fmla="*/ 12 w 30"/>
                    <a:gd name="T15" fmla="*/ 6 h 48"/>
                    <a:gd name="T16" fmla="*/ 6 w 30"/>
                    <a:gd name="T17" fmla="*/ 6 h 48"/>
                    <a:gd name="T18" fmla="*/ 0 w 30"/>
                    <a:gd name="T19" fmla="*/ 6 h 48"/>
                    <a:gd name="T20" fmla="*/ 0 w 30"/>
                    <a:gd name="T21" fmla="*/ 6 h 48"/>
                    <a:gd name="T22" fmla="*/ 0 w 30"/>
                    <a:gd name="T23" fmla="*/ 6 h 48"/>
                    <a:gd name="T24" fmla="*/ 6 w 30"/>
                    <a:gd name="T25" fmla="*/ 6 h 48"/>
                    <a:gd name="T26" fmla="*/ 12 w 30"/>
                    <a:gd name="T27" fmla="*/ 6 h 48"/>
                    <a:gd name="T28" fmla="*/ 12 w 30"/>
                    <a:gd name="T29" fmla="*/ 0 h 48"/>
                    <a:gd name="T30" fmla="*/ 18 w 30"/>
                    <a:gd name="T31" fmla="*/ 0 h 48"/>
                    <a:gd name="T32" fmla="*/ 18 w 30"/>
                    <a:gd name="T33" fmla="*/ 0 h 48"/>
                    <a:gd name="T34" fmla="*/ 24 w 30"/>
                    <a:gd name="T35" fmla="*/ 6 h 48"/>
                    <a:gd name="T36" fmla="*/ 30 w 30"/>
                    <a:gd name="T37" fmla="*/ 6 h 48"/>
                    <a:gd name="T38" fmla="*/ 30 w 30"/>
                    <a:gd name="T39" fmla="*/ 6 h 48"/>
                    <a:gd name="T40" fmla="*/ 0 w 30"/>
                    <a:gd name="T41" fmla="*/ 42 h 48"/>
                    <a:gd name="T42" fmla="*/ 0 w 30"/>
                    <a:gd name="T43" fmla="*/ 42 h 48"/>
                    <a:gd name="T44" fmla="*/ 6 w 30"/>
                    <a:gd name="T45" fmla="*/ 42 h 48"/>
                    <a:gd name="T46" fmla="*/ 12 w 30"/>
                    <a:gd name="T47" fmla="*/ 48 h 48"/>
                    <a:gd name="T48" fmla="*/ 12 w 30"/>
                    <a:gd name="T49" fmla="*/ 48 h 48"/>
                    <a:gd name="T50" fmla="*/ 18 w 30"/>
                    <a:gd name="T51" fmla="*/ 48 h 48"/>
                    <a:gd name="T52" fmla="*/ 18 w 30"/>
                    <a:gd name="T53" fmla="*/ 48 h 48"/>
                    <a:gd name="T54" fmla="*/ 24 w 30"/>
                    <a:gd name="T55" fmla="*/ 48 h 48"/>
                    <a:gd name="T56" fmla="*/ 30 w 30"/>
                    <a:gd name="T57" fmla="*/ 42 h 48"/>
                    <a:gd name="T58" fmla="*/ 30 w 30"/>
                    <a:gd name="T59" fmla="*/ 42 h 48"/>
                    <a:gd name="T60" fmla="*/ 30 w 30"/>
                    <a:gd name="T61" fmla="*/ 42 h 48"/>
                    <a:gd name="T62" fmla="*/ 30 w 30"/>
                    <a:gd name="T63" fmla="*/ 48 h 48"/>
                    <a:gd name="T64" fmla="*/ 24 w 30"/>
                    <a:gd name="T65" fmla="*/ 48 h 48"/>
                    <a:gd name="T66" fmla="*/ 18 w 30"/>
                    <a:gd name="T67" fmla="*/ 48 h 48"/>
                    <a:gd name="T68" fmla="*/ 18 w 30"/>
                    <a:gd name="T69" fmla="*/ 48 h 48"/>
                    <a:gd name="T70" fmla="*/ 12 w 30"/>
                    <a:gd name="T71" fmla="*/ 48 h 48"/>
                    <a:gd name="T72" fmla="*/ 12 w 30"/>
                    <a:gd name="T73" fmla="*/ 48 h 48"/>
                    <a:gd name="T74" fmla="*/ 6 w 30"/>
                    <a:gd name="T75" fmla="*/ 48 h 48"/>
                    <a:gd name="T76" fmla="*/ 0 w 30"/>
                    <a:gd name="T77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0" h="48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6" y="42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6" y="4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C387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4" name="Freeform 1432"/>
                <p:cNvSpPr>
                  <a:spLocks noEditPoints="1"/>
                </p:cNvSpPr>
                <p:nvPr/>
              </p:nvSpPr>
              <p:spPr bwMode="auto">
                <a:xfrm>
                  <a:off x="2532" y="2488"/>
                  <a:ext cx="30" cy="48"/>
                </a:xfrm>
                <a:custGeom>
                  <a:avLst/>
                  <a:gdLst>
                    <a:gd name="T0" fmla="*/ 30 w 30"/>
                    <a:gd name="T1" fmla="*/ 6 h 48"/>
                    <a:gd name="T2" fmla="*/ 30 w 30"/>
                    <a:gd name="T3" fmla="*/ 6 h 48"/>
                    <a:gd name="T4" fmla="*/ 30 w 30"/>
                    <a:gd name="T5" fmla="*/ 6 h 48"/>
                    <a:gd name="T6" fmla="*/ 24 w 30"/>
                    <a:gd name="T7" fmla="*/ 6 h 48"/>
                    <a:gd name="T8" fmla="*/ 18 w 30"/>
                    <a:gd name="T9" fmla="*/ 6 h 48"/>
                    <a:gd name="T10" fmla="*/ 18 w 30"/>
                    <a:gd name="T11" fmla="*/ 6 h 48"/>
                    <a:gd name="T12" fmla="*/ 12 w 30"/>
                    <a:gd name="T13" fmla="*/ 6 h 48"/>
                    <a:gd name="T14" fmla="*/ 12 w 30"/>
                    <a:gd name="T15" fmla="*/ 6 h 48"/>
                    <a:gd name="T16" fmla="*/ 6 w 30"/>
                    <a:gd name="T17" fmla="*/ 6 h 48"/>
                    <a:gd name="T18" fmla="*/ 0 w 30"/>
                    <a:gd name="T19" fmla="*/ 12 h 48"/>
                    <a:gd name="T20" fmla="*/ 0 w 30"/>
                    <a:gd name="T21" fmla="*/ 6 h 48"/>
                    <a:gd name="T22" fmla="*/ 6 w 30"/>
                    <a:gd name="T23" fmla="*/ 6 h 48"/>
                    <a:gd name="T24" fmla="*/ 12 w 30"/>
                    <a:gd name="T25" fmla="*/ 6 h 48"/>
                    <a:gd name="T26" fmla="*/ 12 w 30"/>
                    <a:gd name="T27" fmla="*/ 6 h 48"/>
                    <a:gd name="T28" fmla="*/ 18 w 30"/>
                    <a:gd name="T29" fmla="*/ 0 h 48"/>
                    <a:gd name="T30" fmla="*/ 18 w 30"/>
                    <a:gd name="T31" fmla="*/ 6 h 48"/>
                    <a:gd name="T32" fmla="*/ 24 w 30"/>
                    <a:gd name="T33" fmla="*/ 6 h 48"/>
                    <a:gd name="T34" fmla="*/ 30 w 30"/>
                    <a:gd name="T35" fmla="*/ 6 h 48"/>
                    <a:gd name="T36" fmla="*/ 30 w 30"/>
                    <a:gd name="T37" fmla="*/ 6 h 48"/>
                    <a:gd name="T38" fmla="*/ 0 w 30"/>
                    <a:gd name="T39" fmla="*/ 42 h 48"/>
                    <a:gd name="T40" fmla="*/ 0 w 30"/>
                    <a:gd name="T41" fmla="*/ 42 h 48"/>
                    <a:gd name="T42" fmla="*/ 6 w 30"/>
                    <a:gd name="T43" fmla="*/ 42 h 48"/>
                    <a:gd name="T44" fmla="*/ 6 w 30"/>
                    <a:gd name="T45" fmla="*/ 48 h 48"/>
                    <a:gd name="T46" fmla="*/ 12 w 30"/>
                    <a:gd name="T47" fmla="*/ 48 h 48"/>
                    <a:gd name="T48" fmla="*/ 18 w 30"/>
                    <a:gd name="T49" fmla="*/ 48 h 48"/>
                    <a:gd name="T50" fmla="*/ 18 w 30"/>
                    <a:gd name="T51" fmla="*/ 48 h 48"/>
                    <a:gd name="T52" fmla="*/ 24 w 30"/>
                    <a:gd name="T53" fmla="*/ 48 h 48"/>
                    <a:gd name="T54" fmla="*/ 30 w 30"/>
                    <a:gd name="T55" fmla="*/ 42 h 48"/>
                    <a:gd name="T56" fmla="*/ 30 w 30"/>
                    <a:gd name="T57" fmla="*/ 42 h 48"/>
                    <a:gd name="T58" fmla="*/ 30 w 30"/>
                    <a:gd name="T59" fmla="*/ 42 h 48"/>
                    <a:gd name="T60" fmla="*/ 30 w 30"/>
                    <a:gd name="T61" fmla="*/ 42 h 48"/>
                    <a:gd name="T62" fmla="*/ 24 w 30"/>
                    <a:gd name="T63" fmla="*/ 48 h 48"/>
                    <a:gd name="T64" fmla="*/ 18 w 30"/>
                    <a:gd name="T65" fmla="*/ 48 h 48"/>
                    <a:gd name="T66" fmla="*/ 18 w 30"/>
                    <a:gd name="T67" fmla="*/ 48 h 48"/>
                    <a:gd name="T68" fmla="*/ 12 w 30"/>
                    <a:gd name="T69" fmla="*/ 48 h 48"/>
                    <a:gd name="T70" fmla="*/ 12 w 30"/>
                    <a:gd name="T71" fmla="*/ 48 h 48"/>
                    <a:gd name="T72" fmla="*/ 6 w 30"/>
                    <a:gd name="T73" fmla="*/ 42 h 48"/>
                    <a:gd name="T74" fmla="*/ 0 w 30"/>
                    <a:gd name="T7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8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6" y="42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48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30" y="42"/>
                      </a:lnTo>
                      <a:lnTo>
                        <a:pt x="24" y="4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6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C48A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5" name="Freeform 1433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42"/>
                </a:xfrm>
                <a:custGeom>
                  <a:avLst/>
                  <a:gdLst>
                    <a:gd name="T0" fmla="*/ 30 w 30"/>
                    <a:gd name="T1" fmla="*/ 0 h 42"/>
                    <a:gd name="T2" fmla="*/ 30 w 30"/>
                    <a:gd name="T3" fmla="*/ 6 h 42"/>
                    <a:gd name="T4" fmla="*/ 30 w 30"/>
                    <a:gd name="T5" fmla="*/ 0 h 42"/>
                    <a:gd name="T6" fmla="*/ 24 w 30"/>
                    <a:gd name="T7" fmla="*/ 0 h 42"/>
                    <a:gd name="T8" fmla="*/ 18 w 30"/>
                    <a:gd name="T9" fmla="*/ 0 h 42"/>
                    <a:gd name="T10" fmla="*/ 18 w 30"/>
                    <a:gd name="T11" fmla="*/ 0 h 42"/>
                    <a:gd name="T12" fmla="*/ 12 w 30"/>
                    <a:gd name="T13" fmla="*/ 0 h 42"/>
                    <a:gd name="T14" fmla="*/ 12 w 30"/>
                    <a:gd name="T15" fmla="*/ 0 h 42"/>
                    <a:gd name="T16" fmla="*/ 6 w 30"/>
                    <a:gd name="T17" fmla="*/ 0 h 42"/>
                    <a:gd name="T18" fmla="*/ 0 w 30"/>
                    <a:gd name="T19" fmla="*/ 6 h 42"/>
                    <a:gd name="T20" fmla="*/ 0 w 30"/>
                    <a:gd name="T21" fmla="*/ 6 h 42"/>
                    <a:gd name="T22" fmla="*/ 6 w 30"/>
                    <a:gd name="T23" fmla="*/ 0 h 42"/>
                    <a:gd name="T24" fmla="*/ 12 w 30"/>
                    <a:gd name="T25" fmla="*/ 0 h 42"/>
                    <a:gd name="T26" fmla="*/ 12 w 30"/>
                    <a:gd name="T27" fmla="*/ 0 h 42"/>
                    <a:gd name="T28" fmla="*/ 18 w 30"/>
                    <a:gd name="T29" fmla="*/ 0 h 42"/>
                    <a:gd name="T30" fmla="*/ 18 w 30"/>
                    <a:gd name="T31" fmla="*/ 0 h 42"/>
                    <a:gd name="T32" fmla="*/ 24 w 30"/>
                    <a:gd name="T33" fmla="*/ 0 h 42"/>
                    <a:gd name="T34" fmla="*/ 30 w 30"/>
                    <a:gd name="T35" fmla="*/ 0 h 42"/>
                    <a:gd name="T36" fmla="*/ 30 w 30"/>
                    <a:gd name="T37" fmla="*/ 0 h 42"/>
                    <a:gd name="T38" fmla="*/ 0 w 30"/>
                    <a:gd name="T39" fmla="*/ 36 h 42"/>
                    <a:gd name="T40" fmla="*/ 0 w 30"/>
                    <a:gd name="T41" fmla="*/ 36 h 42"/>
                    <a:gd name="T42" fmla="*/ 6 w 30"/>
                    <a:gd name="T43" fmla="*/ 36 h 42"/>
                    <a:gd name="T44" fmla="*/ 12 w 30"/>
                    <a:gd name="T45" fmla="*/ 36 h 42"/>
                    <a:gd name="T46" fmla="*/ 12 w 30"/>
                    <a:gd name="T47" fmla="*/ 42 h 42"/>
                    <a:gd name="T48" fmla="*/ 18 w 30"/>
                    <a:gd name="T49" fmla="*/ 42 h 42"/>
                    <a:gd name="T50" fmla="*/ 18 w 30"/>
                    <a:gd name="T51" fmla="*/ 42 h 42"/>
                    <a:gd name="T52" fmla="*/ 24 w 30"/>
                    <a:gd name="T53" fmla="*/ 36 h 42"/>
                    <a:gd name="T54" fmla="*/ 30 w 30"/>
                    <a:gd name="T55" fmla="*/ 36 h 42"/>
                    <a:gd name="T56" fmla="*/ 30 w 30"/>
                    <a:gd name="T57" fmla="*/ 36 h 42"/>
                    <a:gd name="T58" fmla="*/ 30 w 30"/>
                    <a:gd name="T59" fmla="*/ 36 h 42"/>
                    <a:gd name="T60" fmla="*/ 30 w 30"/>
                    <a:gd name="T61" fmla="*/ 36 h 42"/>
                    <a:gd name="T62" fmla="*/ 24 w 30"/>
                    <a:gd name="T63" fmla="*/ 42 h 42"/>
                    <a:gd name="T64" fmla="*/ 18 w 30"/>
                    <a:gd name="T65" fmla="*/ 42 h 42"/>
                    <a:gd name="T66" fmla="*/ 18 w 30"/>
                    <a:gd name="T67" fmla="*/ 42 h 42"/>
                    <a:gd name="T68" fmla="*/ 12 w 30"/>
                    <a:gd name="T69" fmla="*/ 42 h 42"/>
                    <a:gd name="T70" fmla="*/ 6 w 30"/>
                    <a:gd name="T71" fmla="*/ 42 h 42"/>
                    <a:gd name="T72" fmla="*/ 6 w 30"/>
                    <a:gd name="T73" fmla="*/ 36 h 42"/>
                    <a:gd name="T74" fmla="*/ 0 w 30"/>
                    <a:gd name="T75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2">
                      <a:moveTo>
                        <a:pt x="30" y="0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2" y="42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24" y="42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2" y="42"/>
                      </a:lnTo>
                      <a:lnTo>
                        <a:pt x="6" y="42"/>
                      </a:lnTo>
                      <a:lnTo>
                        <a:pt x="6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C58C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6" name="Freeform 1434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42"/>
                </a:xfrm>
                <a:custGeom>
                  <a:avLst/>
                  <a:gdLst>
                    <a:gd name="T0" fmla="*/ 30 w 30"/>
                    <a:gd name="T1" fmla="*/ 6 h 42"/>
                    <a:gd name="T2" fmla="*/ 30 w 30"/>
                    <a:gd name="T3" fmla="*/ 6 h 42"/>
                    <a:gd name="T4" fmla="*/ 30 w 30"/>
                    <a:gd name="T5" fmla="*/ 0 h 42"/>
                    <a:gd name="T6" fmla="*/ 24 w 30"/>
                    <a:gd name="T7" fmla="*/ 0 h 42"/>
                    <a:gd name="T8" fmla="*/ 18 w 30"/>
                    <a:gd name="T9" fmla="*/ 0 h 42"/>
                    <a:gd name="T10" fmla="*/ 18 w 30"/>
                    <a:gd name="T11" fmla="*/ 0 h 42"/>
                    <a:gd name="T12" fmla="*/ 12 w 30"/>
                    <a:gd name="T13" fmla="*/ 0 h 42"/>
                    <a:gd name="T14" fmla="*/ 12 w 30"/>
                    <a:gd name="T15" fmla="*/ 0 h 42"/>
                    <a:gd name="T16" fmla="*/ 6 w 30"/>
                    <a:gd name="T17" fmla="*/ 0 h 42"/>
                    <a:gd name="T18" fmla="*/ 0 w 30"/>
                    <a:gd name="T19" fmla="*/ 6 h 42"/>
                    <a:gd name="T20" fmla="*/ 0 w 30"/>
                    <a:gd name="T21" fmla="*/ 6 h 42"/>
                    <a:gd name="T22" fmla="*/ 6 w 30"/>
                    <a:gd name="T23" fmla="*/ 0 h 42"/>
                    <a:gd name="T24" fmla="*/ 12 w 30"/>
                    <a:gd name="T25" fmla="*/ 0 h 42"/>
                    <a:gd name="T26" fmla="*/ 12 w 30"/>
                    <a:gd name="T27" fmla="*/ 0 h 42"/>
                    <a:gd name="T28" fmla="*/ 18 w 30"/>
                    <a:gd name="T29" fmla="*/ 0 h 42"/>
                    <a:gd name="T30" fmla="*/ 18 w 30"/>
                    <a:gd name="T31" fmla="*/ 0 h 42"/>
                    <a:gd name="T32" fmla="*/ 24 w 30"/>
                    <a:gd name="T33" fmla="*/ 0 h 42"/>
                    <a:gd name="T34" fmla="*/ 30 w 30"/>
                    <a:gd name="T35" fmla="*/ 0 h 42"/>
                    <a:gd name="T36" fmla="*/ 30 w 30"/>
                    <a:gd name="T37" fmla="*/ 6 h 42"/>
                    <a:gd name="T38" fmla="*/ 0 w 30"/>
                    <a:gd name="T39" fmla="*/ 36 h 42"/>
                    <a:gd name="T40" fmla="*/ 0 w 30"/>
                    <a:gd name="T41" fmla="*/ 36 h 42"/>
                    <a:gd name="T42" fmla="*/ 6 w 30"/>
                    <a:gd name="T43" fmla="*/ 36 h 42"/>
                    <a:gd name="T44" fmla="*/ 6 w 30"/>
                    <a:gd name="T45" fmla="*/ 36 h 42"/>
                    <a:gd name="T46" fmla="*/ 12 w 30"/>
                    <a:gd name="T47" fmla="*/ 42 h 42"/>
                    <a:gd name="T48" fmla="*/ 18 w 30"/>
                    <a:gd name="T49" fmla="*/ 42 h 42"/>
                    <a:gd name="T50" fmla="*/ 18 w 30"/>
                    <a:gd name="T51" fmla="*/ 42 h 42"/>
                    <a:gd name="T52" fmla="*/ 24 w 30"/>
                    <a:gd name="T53" fmla="*/ 36 h 42"/>
                    <a:gd name="T54" fmla="*/ 30 w 30"/>
                    <a:gd name="T55" fmla="*/ 36 h 42"/>
                    <a:gd name="T56" fmla="*/ 30 w 30"/>
                    <a:gd name="T57" fmla="*/ 36 h 42"/>
                    <a:gd name="T58" fmla="*/ 30 w 30"/>
                    <a:gd name="T59" fmla="*/ 36 h 42"/>
                    <a:gd name="T60" fmla="*/ 30 w 30"/>
                    <a:gd name="T61" fmla="*/ 36 h 42"/>
                    <a:gd name="T62" fmla="*/ 24 w 30"/>
                    <a:gd name="T63" fmla="*/ 36 h 42"/>
                    <a:gd name="T64" fmla="*/ 18 w 30"/>
                    <a:gd name="T65" fmla="*/ 42 h 42"/>
                    <a:gd name="T66" fmla="*/ 18 w 30"/>
                    <a:gd name="T67" fmla="*/ 42 h 42"/>
                    <a:gd name="T68" fmla="*/ 12 w 30"/>
                    <a:gd name="T69" fmla="*/ 42 h 42"/>
                    <a:gd name="T70" fmla="*/ 12 w 30"/>
                    <a:gd name="T71" fmla="*/ 36 h 42"/>
                    <a:gd name="T72" fmla="*/ 6 w 30"/>
                    <a:gd name="T73" fmla="*/ 36 h 42"/>
                    <a:gd name="T74" fmla="*/ 0 w 30"/>
                    <a:gd name="T75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2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close/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12" y="42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2" y="42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C78F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7" name="Freeform 1435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42"/>
                </a:xfrm>
                <a:custGeom>
                  <a:avLst/>
                  <a:gdLst>
                    <a:gd name="T0" fmla="*/ 30 w 30"/>
                    <a:gd name="T1" fmla="*/ 6 h 42"/>
                    <a:gd name="T2" fmla="*/ 30 w 30"/>
                    <a:gd name="T3" fmla="*/ 6 h 42"/>
                    <a:gd name="T4" fmla="*/ 30 w 30"/>
                    <a:gd name="T5" fmla="*/ 0 h 42"/>
                    <a:gd name="T6" fmla="*/ 24 w 30"/>
                    <a:gd name="T7" fmla="*/ 0 h 42"/>
                    <a:gd name="T8" fmla="*/ 18 w 30"/>
                    <a:gd name="T9" fmla="*/ 0 h 42"/>
                    <a:gd name="T10" fmla="*/ 18 w 30"/>
                    <a:gd name="T11" fmla="*/ 0 h 42"/>
                    <a:gd name="T12" fmla="*/ 12 w 30"/>
                    <a:gd name="T13" fmla="*/ 0 h 42"/>
                    <a:gd name="T14" fmla="*/ 12 w 30"/>
                    <a:gd name="T15" fmla="*/ 0 h 42"/>
                    <a:gd name="T16" fmla="*/ 6 w 30"/>
                    <a:gd name="T17" fmla="*/ 0 h 42"/>
                    <a:gd name="T18" fmla="*/ 0 w 30"/>
                    <a:gd name="T19" fmla="*/ 6 h 42"/>
                    <a:gd name="T20" fmla="*/ 0 w 30"/>
                    <a:gd name="T21" fmla="*/ 6 h 42"/>
                    <a:gd name="T22" fmla="*/ 6 w 30"/>
                    <a:gd name="T23" fmla="*/ 0 h 42"/>
                    <a:gd name="T24" fmla="*/ 12 w 30"/>
                    <a:gd name="T25" fmla="*/ 0 h 42"/>
                    <a:gd name="T26" fmla="*/ 12 w 30"/>
                    <a:gd name="T27" fmla="*/ 0 h 42"/>
                    <a:gd name="T28" fmla="*/ 18 w 30"/>
                    <a:gd name="T29" fmla="*/ 0 h 42"/>
                    <a:gd name="T30" fmla="*/ 18 w 30"/>
                    <a:gd name="T31" fmla="*/ 0 h 42"/>
                    <a:gd name="T32" fmla="*/ 24 w 30"/>
                    <a:gd name="T33" fmla="*/ 0 h 42"/>
                    <a:gd name="T34" fmla="*/ 30 w 30"/>
                    <a:gd name="T35" fmla="*/ 0 h 42"/>
                    <a:gd name="T36" fmla="*/ 30 w 30"/>
                    <a:gd name="T37" fmla="*/ 6 h 42"/>
                    <a:gd name="T38" fmla="*/ 0 w 30"/>
                    <a:gd name="T39" fmla="*/ 36 h 42"/>
                    <a:gd name="T40" fmla="*/ 0 w 30"/>
                    <a:gd name="T41" fmla="*/ 36 h 42"/>
                    <a:gd name="T42" fmla="*/ 6 w 30"/>
                    <a:gd name="T43" fmla="*/ 36 h 42"/>
                    <a:gd name="T44" fmla="*/ 6 w 30"/>
                    <a:gd name="T45" fmla="*/ 36 h 42"/>
                    <a:gd name="T46" fmla="*/ 12 w 30"/>
                    <a:gd name="T47" fmla="*/ 36 h 42"/>
                    <a:gd name="T48" fmla="*/ 18 w 30"/>
                    <a:gd name="T49" fmla="*/ 42 h 42"/>
                    <a:gd name="T50" fmla="*/ 18 w 30"/>
                    <a:gd name="T51" fmla="*/ 36 h 42"/>
                    <a:gd name="T52" fmla="*/ 24 w 30"/>
                    <a:gd name="T53" fmla="*/ 36 h 42"/>
                    <a:gd name="T54" fmla="*/ 30 w 30"/>
                    <a:gd name="T55" fmla="*/ 36 h 42"/>
                    <a:gd name="T56" fmla="*/ 30 w 30"/>
                    <a:gd name="T57" fmla="*/ 36 h 42"/>
                    <a:gd name="T58" fmla="*/ 30 w 30"/>
                    <a:gd name="T59" fmla="*/ 36 h 42"/>
                    <a:gd name="T60" fmla="*/ 30 w 30"/>
                    <a:gd name="T61" fmla="*/ 36 h 42"/>
                    <a:gd name="T62" fmla="*/ 24 w 30"/>
                    <a:gd name="T63" fmla="*/ 36 h 42"/>
                    <a:gd name="T64" fmla="*/ 18 w 30"/>
                    <a:gd name="T65" fmla="*/ 42 h 42"/>
                    <a:gd name="T66" fmla="*/ 18 w 30"/>
                    <a:gd name="T67" fmla="*/ 42 h 42"/>
                    <a:gd name="T68" fmla="*/ 12 w 30"/>
                    <a:gd name="T69" fmla="*/ 42 h 42"/>
                    <a:gd name="T70" fmla="*/ 6 w 30"/>
                    <a:gd name="T71" fmla="*/ 36 h 42"/>
                    <a:gd name="T72" fmla="*/ 6 w 30"/>
                    <a:gd name="T73" fmla="*/ 36 h 42"/>
                    <a:gd name="T74" fmla="*/ 0 w 30"/>
                    <a:gd name="T75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2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close/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8" y="42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12" y="42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C993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8" name="Freeform 1436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42"/>
                </a:xfrm>
                <a:custGeom>
                  <a:avLst/>
                  <a:gdLst>
                    <a:gd name="T0" fmla="*/ 30 w 30"/>
                    <a:gd name="T1" fmla="*/ 6 h 42"/>
                    <a:gd name="T2" fmla="*/ 30 w 30"/>
                    <a:gd name="T3" fmla="*/ 6 h 42"/>
                    <a:gd name="T4" fmla="*/ 30 w 30"/>
                    <a:gd name="T5" fmla="*/ 6 h 42"/>
                    <a:gd name="T6" fmla="*/ 24 w 30"/>
                    <a:gd name="T7" fmla="*/ 0 h 42"/>
                    <a:gd name="T8" fmla="*/ 18 w 30"/>
                    <a:gd name="T9" fmla="*/ 0 h 42"/>
                    <a:gd name="T10" fmla="*/ 18 w 30"/>
                    <a:gd name="T11" fmla="*/ 0 h 42"/>
                    <a:gd name="T12" fmla="*/ 12 w 30"/>
                    <a:gd name="T13" fmla="*/ 0 h 42"/>
                    <a:gd name="T14" fmla="*/ 6 w 30"/>
                    <a:gd name="T15" fmla="*/ 0 h 42"/>
                    <a:gd name="T16" fmla="*/ 6 w 30"/>
                    <a:gd name="T17" fmla="*/ 6 h 42"/>
                    <a:gd name="T18" fmla="*/ 0 w 30"/>
                    <a:gd name="T19" fmla="*/ 6 h 42"/>
                    <a:gd name="T20" fmla="*/ 0 w 30"/>
                    <a:gd name="T21" fmla="*/ 6 h 42"/>
                    <a:gd name="T22" fmla="*/ 6 w 30"/>
                    <a:gd name="T23" fmla="*/ 0 h 42"/>
                    <a:gd name="T24" fmla="*/ 12 w 30"/>
                    <a:gd name="T25" fmla="*/ 0 h 42"/>
                    <a:gd name="T26" fmla="*/ 12 w 30"/>
                    <a:gd name="T27" fmla="*/ 0 h 42"/>
                    <a:gd name="T28" fmla="*/ 18 w 30"/>
                    <a:gd name="T29" fmla="*/ 0 h 42"/>
                    <a:gd name="T30" fmla="*/ 18 w 30"/>
                    <a:gd name="T31" fmla="*/ 0 h 42"/>
                    <a:gd name="T32" fmla="*/ 24 w 30"/>
                    <a:gd name="T33" fmla="*/ 0 h 42"/>
                    <a:gd name="T34" fmla="*/ 30 w 30"/>
                    <a:gd name="T35" fmla="*/ 0 h 42"/>
                    <a:gd name="T36" fmla="*/ 30 w 30"/>
                    <a:gd name="T37" fmla="*/ 6 h 42"/>
                    <a:gd name="T38" fmla="*/ 0 w 30"/>
                    <a:gd name="T39" fmla="*/ 36 h 42"/>
                    <a:gd name="T40" fmla="*/ 0 w 30"/>
                    <a:gd name="T41" fmla="*/ 30 h 42"/>
                    <a:gd name="T42" fmla="*/ 6 w 30"/>
                    <a:gd name="T43" fmla="*/ 36 h 42"/>
                    <a:gd name="T44" fmla="*/ 6 w 30"/>
                    <a:gd name="T45" fmla="*/ 36 h 42"/>
                    <a:gd name="T46" fmla="*/ 12 w 30"/>
                    <a:gd name="T47" fmla="*/ 36 h 42"/>
                    <a:gd name="T48" fmla="*/ 18 w 30"/>
                    <a:gd name="T49" fmla="*/ 36 h 42"/>
                    <a:gd name="T50" fmla="*/ 18 w 30"/>
                    <a:gd name="T51" fmla="*/ 36 h 42"/>
                    <a:gd name="T52" fmla="*/ 24 w 30"/>
                    <a:gd name="T53" fmla="*/ 36 h 42"/>
                    <a:gd name="T54" fmla="*/ 30 w 30"/>
                    <a:gd name="T55" fmla="*/ 36 h 42"/>
                    <a:gd name="T56" fmla="*/ 30 w 30"/>
                    <a:gd name="T57" fmla="*/ 30 h 42"/>
                    <a:gd name="T58" fmla="*/ 30 w 30"/>
                    <a:gd name="T59" fmla="*/ 36 h 42"/>
                    <a:gd name="T60" fmla="*/ 30 w 30"/>
                    <a:gd name="T61" fmla="*/ 36 h 42"/>
                    <a:gd name="T62" fmla="*/ 24 w 30"/>
                    <a:gd name="T63" fmla="*/ 36 h 42"/>
                    <a:gd name="T64" fmla="*/ 18 w 30"/>
                    <a:gd name="T65" fmla="*/ 36 h 42"/>
                    <a:gd name="T66" fmla="*/ 18 w 30"/>
                    <a:gd name="T67" fmla="*/ 42 h 42"/>
                    <a:gd name="T68" fmla="*/ 12 w 30"/>
                    <a:gd name="T69" fmla="*/ 36 h 42"/>
                    <a:gd name="T70" fmla="*/ 6 w 30"/>
                    <a:gd name="T71" fmla="*/ 36 h 42"/>
                    <a:gd name="T72" fmla="*/ 6 w 30"/>
                    <a:gd name="T73" fmla="*/ 36 h 42"/>
                    <a:gd name="T74" fmla="*/ 0 w 30"/>
                    <a:gd name="T75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42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close/>
                      <a:moveTo>
                        <a:pt x="0" y="36"/>
                      </a:moveTo>
                      <a:lnTo>
                        <a:pt x="0" y="30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30" y="36"/>
                      </a:lnTo>
                      <a:lnTo>
                        <a:pt x="30" y="30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36"/>
                      </a:lnTo>
                      <a:lnTo>
                        <a:pt x="18" y="42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CA9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69" name="Freeform 1437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36"/>
                </a:xfrm>
                <a:custGeom>
                  <a:avLst/>
                  <a:gdLst>
                    <a:gd name="T0" fmla="*/ 30 w 30"/>
                    <a:gd name="T1" fmla="*/ 6 h 36"/>
                    <a:gd name="T2" fmla="*/ 30 w 30"/>
                    <a:gd name="T3" fmla="*/ 6 h 36"/>
                    <a:gd name="T4" fmla="*/ 30 w 30"/>
                    <a:gd name="T5" fmla="*/ 6 h 36"/>
                    <a:gd name="T6" fmla="*/ 24 w 30"/>
                    <a:gd name="T7" fmla="*/ 0 h 36"/>
                    <a:gd name="T8" fmla="*/ 18 w 30"/>
                    <a:gd name="T9" fmla="*/ 0 h 36"/>
                    <a:gd name="T10" fmla="*/ 18 w 30"/>
                    <a:gd name="T11" fmla="*/ 0 h 36"/>
                    <a:gd name="T12" fmla="*/ 12 w 30"/>
                    <a:gd name="T13" fmla="*/ 0 h 36"/>
                    <a:gd name="T14" fmla="*/ 6 w 30"/>
                    <a:gd name="T15" fmla="*/ 0 h 36"/>
                    <a:gd name="T16" fmla="*/ 6 w 30"/>
                    <a:gd name="T17" fmla="*/ 6 h 36"/>
                    <a:gd name="T18" fmla="*/ 0 w 30"/>
                    <a:gd name="T19" fmla="*/ 6 h 36"/>
                    <a:gd name="T20" fmla="*/ 0 w 30"/>
                    <a:gd name="T21" fmla="*/ 6 h 36"/>
                    <a:gd name="T22" fmla="*/ 6 w 30"/>
                    <a:gd name="T23" fmla="*/ 6 h 36"/>
                    <a:gd name="T24" fmla="*/ 6 w 30"/>
                    <a:gd name="T25" fmla="*/ 0 h 36"/>
                    <a:gd name="T26" fmla="*/ 12 w 30"/>
                    <a:gd name="T27" fmla="*/ 0 h 36"/>
                    <a:gd name="T28" fmla="*/ 18 w 30"/>
                    <a:gd name="T29" fmla="*/ 0 h 36"/>
                    <a:gd name="T30" fmla="*/ 18 w 30"/>
                    <a:gd name="T31" fmla="*/ 0 h 36"/>
                    <a:gd name="T32" fmla="*/ 24 w 30"/>
                    <a:gd name="T33" fmla="*/ 0 h 36"/>
                    <a:gd name="T34" fmla="*/ 30 w 30"/>
                    <a:gd name="T35" fmla="*/ 6 h 36"/>
                    <a:gd name="T36" fmla="*/ 30 w 30"/>
                    <a:gd name="T37" fmla="*/ 6 h 36"/>
                    <a:gd name="T38" fmla="*/ 0 w 30"/>
                    <a:gd name="T39" fmla="*/ 30 h 36"/>
                    <a:gd name="T40" fmla="*/ 0 w 30"/>
                    <a:gd name="T41" fmla="*/ 30 h 36"/>
                    <a:gd name="T42" fmla="*/ 6 w 30"/>
                    <a:gd name="T43" fmla="*/ 36 h 36"/>
                    <a:gd name="T44" fmla="*/ 6 w 30"/>
                    <a:gd name="T45" fmla="*/ 36 h 36"/>
                    <a:gd name="T46" fmla="*/ 12 w 30"/>
                    <a:gd name="T47" fmla="*/ 36 h 36"/>
                    <a:gd name="T48" fmla="*/ 18 w 30"/>
                    <a:gd name="T49" fmla="*/ 36 h 36"/>
                    <a:gd name="T50" fmla="*/ 18 w 30"/>
                    <a:gd name="T51" fmla="*/ 36 h 36"/>
                    <a:gd name="T52" fmla="*/ 24 w 30"/>
                    <a:gd name="T53" fmla="*/ 36 h 36"/>
                    <a:gd name="T54" fmla="*/ 30 w 30"/>
                    <a:gd name="T55" fmla="*/ 36 h 36"/>
                    <a:gd name="T56" fmla="*/ 30 w 30"/>
                    <a:gd name="T57" fmla="*/ 30 h 36"/>
                    <a:gd name="T58" fmla="*/ 30 w 30"/>
                    <a:gd name="T59" fmla="*/ 30 h 36"/>
                    <a:gd name="T60" fmla="*/ 30 w 30"/>
                    <a:gd name="T61" fmla="*/ 36 h 36"/>
                    <a:gd name="T62" fmla="*/ 24 w 30"/>
                    <a:gd name="T63" fmla="*/ 36 h 36"/>
                    <a:gd name="T64" fmla="*/ 18 w 30"/>
                    <a:gd name="T65" fmla="*/ 36 h 36"/>
                    <a:gd name="T66" fmla="*/ 18 w 30"/>
                    <a:gd name="T67" fmla="*/ 36 h 36"/>
                    <a:gd name="T68" fmla="*/ 12 w 30"/>
                    <a:gd name="T69" fmla="*/ 36 h 36"/>
                    <a:gd name="T70" fmla="*/ 6 w 30"/>
                    <a:gd name="T71" fmla="*/ 36 h 36"/>
                    <a:gd name="T72" fmla="*/ 6 w 30"/>
                    <a:gd name="T73" fmla="*/ 36 h 36"/>
                    <a:gd name="T74" fmla="*/ 0 w 30"/>
                    <a:gd name="T75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3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6"/>
                      </a:lnTo>
                      <a:lnTo>
                        <a:pt x="30" y="6"/>
                      </a:lnTo>
                      <a:close/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30" y="36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CC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0" name="Freeform 1438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36"/>
                </a:xfrm>
                <a:custGeom>
                  <a:avLst/>
                  <a:gdLst>
                    <a:gd name="T0" fmla="*/ 30 w 30"/>
                    <a:gd name="T1" fmla="*/ 6 h 36"/>
                    <a:gd name="T2" fmla="*/ 30 w 30"/>
                    <a:gd name="T3" fmla="*/ 12 h 36"/>
                    <a:gd name="T4" fmla="*/ 30 w 30"/>
                    <a:gd name="T5" fmla="*/ 6 h 36"/>
                    <a:gd name="T6" fmla="*/ 24 w 30"/>
                    <a:gd name="T7" fmla="*/ 6 h 36"/>
                    <a:gd name="T8" fmla="*/ 18 w 30"/>
                    <a:gd name="T9" fmla="*/ 0 h 36"/>
                    <a:gd name="T10" fmla="*/ 18 w 30"/>
                    <a:gd name="T11" fmla="*/ 0 h 36"/>
                    <a:gd name="T12" fmla="*/ 12 w 30"/>
                    <a:gd name="T13" fmla="*/ 0 h 36"/>
                    <a:gd name="T14" fmla="*/ 6 w 30"/>
                    <a:gd name="T15" fmla="*/ 6 h 36"/>
                    <a:gd name="T16" fmla="*/ 6 w 30"/>
                    <a:gd name="T17" fmla="*/ 6 h 36"/>
                    <a:gd name="T18" fmla="*/ 0 w 30"/>
                    <a:gd name="T19" fmla="*/ 12 h 36"/>
                    <a:gd name="T20" fmla="*/ 0 w 30"/>
                    <a:gd name="T21" fmla="*/ 6 h 36"/>
                    <a:gd name="T22" fmla="*/ 6 w 30"/>
                    <a:gd name="T23" fmla="*/ 6 h 36"/>
                    <a:gd name="T24" fmla="*/ 6 w 30"/>
                    <a:gd name="T25" fmla="*/ 0 h 36"/>
                    <a:gd name="T26" fmla="*/ 12 w 30"/>
                    <a:gd name="T27" fmla="*/ 0 h 36"/>
                    <a:gd name="T28" fmla="*/ 18 w 30"/>
                    <a:gd name="T29" fmla="*/ 0 h 36"/>
                    <a:gd name="T30" fmla="*/ 18 w 30"/>
                    <a:gd name="T31" fmla="*/ 0 h 36"/>
                    <a:gd name="T32" fmla="*/ 24 w 30"/>
                    <a:gd name="T33" fmla="*/ 0 h 36"/>
                    <a:gd name="T34" fmla="*/ 30 w 30"/>
                    <a:gd name="T35" fmla="*/ 6 h 36"/>
                    <a:gd name="T36" fmla="*/ 30 w 30"/>
                    <a:gd name="T37" fmla="*/ 6 h 36"/>
                    <a:gd name="T38" fmla="*/ 0 w 30"/>
                    <a:gd name="T39" fmla="*/ 30 h 36"/>
                    <a:gd name="T40" fmla="*/ 0 w 30"/>
                    <a:gd name="T41" fmla="*/ 30 h 36"/>
                    <a:gd name="T42" fmla="*/ 6 w 30"/>
                    <a:gd name="T43" fmla="*/ 30 h 36"/>
                    <a:gd name="T44" fmla="*/ 6 w 30"/>
                    <a:gd name="T45" fmla="*/ 36 h 36"/>
                    <a:gd name="T46" fmla="*/ 12 w 30"/>
                    <a:gd name="T47" fmla="*/ 36 h 36"/>
                    <a:gd name="T48" fmla="*/ 18 w 30"/>
                    <a:gd name="T49" fmla="*/ 36 h 36"/>
                    <a:gd name="T50" fmla="*/ 18 w 30"/>
                    <a:gd name="T51" fmla="*/ 36 h 36"/>
                    <a:gd name="T52" fmla="*/ 24 w 30"/>
                    <a:gd name="T53" fmla="*/ 36 h 36"/>
                    <a:gd name="T54" fmla="*/ 30 w 30"/>
                    <a:gd name="T55" fmla="*/ 36 h 36"/>
                    <a:gd name="T56" fmla="*/ 30 w 30"/>
                    <a:gd name="T57" fmla="*/ 30 h 36"/>
                    <a:gd name="T58" fmla="*/ 30 w 30"/>
                    <a:gd name="T59" fmla="*/ 30 h 36"/>
                    <a:gd name="T60" fmla="*/ 30 w 30"/>
                    <a:gd name="T61" fmla="*/ 36 h 36"/>
                    <a:gd name="T62" fmla="*/ 24 w 30"/>
                    <a:gd name="T63" fmla="*/ 36 h 36"/>
                    <a:gd name="T64" fmla="*/ 18 w 30"/>
                    <a:gd name="T65" fmla="*/ 36 h 36"/>
                    <a:gd name="T66" fmla="*/ 18 w 30"/>
                    <a:gd name="T67" fmla="*/ 36 h 36"/>
                    <a:gd name="T68" fmla="*/ 12 w 30"/>
                    <a:gd name="T69" fmla="*/ 36 h 36"/>
                    <a:gd name="T70" fmla="*/ 6 w 30"/>
                    <a:gd name="T71" fmla="*/ 36 h 36"/>
                    <a:gd name="T72" fmla="*/ 6 w 30"/>
                    <a:gd name="T73" fmla="*/ 36 h 36"/>
                    <a:gd name="T74" fmla="*/ 0 w 30"/>
                    <a:gd name="T75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36">
                      <a:moveTo>
                        <a:pt x="30" y="6"/>
                      </a:move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6"/>
                      </a:lnTo>
                      <a:lnTo>
                        <a:pt x="30" y="6"/>
                      </a:lnTo>
                      <a:close/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6" y="30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30" y="36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CD9B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1" name="Freeform 1439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36"/>
                </a:xfrm>
                <a:custGeom>
                  <a:avLst/>
                  <a:gdLst>
                    <a:gd name="T0" fmla="*/ 30 w 30"/>
                    <a:gd name="T1" fmla="*/ 12 h 36"/>
                    <a:gd name="T2" fmla="*/ 30 w 30"/>
                    <a:gd name="T3" fmla="*/ 12 h 36"/>
                    <a:gd name="T4" fmla="*/ 30 w 30"/>
                    <a:gd name="T5" fmla="*/ 6 h 36"/>
                    <a:gd name="T6" fmla="*/ 24 w 30"/>
                    <a:gd name="T7" fmla="*/ 6 h 36"/>
                    <a:gd name="T8" fmla="*/ 18 w 30"/>
                    <a:gd name="T9" fmla="*/ 0 h 36"/>
                    <a:gd name="T10" fmla="*/ 18 w 30"/>
                    <a:gd name="T11" fmla="*/ 0 h 36"/>
                    <a:gd name="T12" fmla="*/ 12 w 30"/>
                    <a:gd name="T13" fmla="*/ 0 h 36"/>
                    <a:gd name="T14" fmla="*/ 6 w 30"/>
                    <a:gd name="T15" fmla="*/ 6 h 36"/>
                    <a:gd name="T16" fmla="*/ 6 w 30"/>
                    <a:gd name="T17" fmla="*/ 6 h 36"/>
                    <a:gd name="T18" fmla="*/ 0 w 30"/>
                    <a:gd name="T19" fmla="*/ 12 h 36"/>
                    <a:gd name="T20" fmla="*/ 0 w 30"/>
                    <a:gd name="T21" fmla="*/ 12 h 36"/>
                    <a:gd name="T22" fmla="*/ 6 w 30"/>
                    <a:gd name="T23" fmla="*/ 6 h 36"/>
                    <a:gd name="T24" fmla="*/ 6 w 30"/>
                    <a:gd name="T25" fmla="*/ 6 h 36"/>
                    <a:gd name="T26" fmla="*/ 12 w 30"/>
                    <a:gd name="T27" fmla="*/ 0 h 36"/>
                    <a:gd name="T28" fmla="*/ 18 w 30"/>
                    <a:gd name="T29" fmla="*/ 0 h 36"/>
                    <a:gd name="T30" fmla="*/ 18 w 30"/>
                    <a:gd name="T31" fmla="*/ 0 h 36"/>
                    <a:gd name="T32" fmla="*/ 24 w 30"/>
                    <a:gd name="T33" fmla="*/ 6 h 36"/>
                    <a:gd name="T34" fmla="*/ 30 w 30"/>
                    <a:gd name="T35" fmla="*/ 6 h 36"/>
                    <a:gd name="T36" fmla="*/ 30 w 30"/>
                    <a:gd name="T37" fmla="*/ 12 h 36"/>
                    <a:gd name="T38" fmla="*/ 0 w 30"/>
                    <a:gd name="T39" fmla="*/ 30 h 36"/>
                    <a:gd name="T40" fmla="*/ 0 w 30"/>
                    <a:gd name="T41" fmla="*/ 24 h 36"/>
                    <a:gd name="T42" fmla="*/ 6 w 30"/>
                    <a:gd name="T43" fmla="*/ 30 h 36"/>
                    <a:gd name="T44" fmla="*/ 6 w 30"/>
                    <a:gd name="T45" fmla="*/ 36 h 36"/>
                    <a:gd name="T46" fmla="*/ 12 w 30"/>
                    <a:gd name="T47" fmla="*/ 36 h 36"/>
                    <a:gd name="T48" fmla="*/ 18 w 30"/>
                    <a:gd name="T49" fmla="*/ 36 h 36"/>
                    <a:gd name="T50" fmla="*/ 18 w 30"/>
                    <a:gd name="T51" fmla="*/ 36 h 36"/>
                    <a:gd name="T52" fmla="*/ 24 w 30"/>
                    <a:gd name="T53" fmla="*/ 36 h 36"/>
                    <a:gd name="T54" fmla="*/ 30 w 30"/>
                    <a:gd name="T55" fmla="*/ 30 h 36"/>
                    <a:gd name="T56" fmla="*/ 30 w 30"/>
                    <a:gd name="T57" fmla="*/ 30 h 36"/>
                    <a:gd name="T58" fmla="*/ 30 w 30"/>
                    <a:gd name="T59" fmla="*/ 30 h 36"/>
                    <a:gd name="T60" fmla="*/ 30 w 30"/>
                    <a:gd name="T61" fmla="*/ 30 h 36"/>
                    <a:gd name="T62" fmla="*/ 24 w 30"/>
                    <a:gd name="T63" fmla="*/ 36 h 36"/>
                    <a:gd name="T64" fmla="*/ 18 w 30"/>
                    <a:gd name="T65" fmla="*/ 36 h 36"/>
                    <a:gd name="T66" fmla="*/ 18 w 30"/>
                    <a:gd name="T67" fmla="*/ 36 h 36"/>
                    <a:gd name="T68" fmla="*/ 12 w 30"/>
                    <a:gd name="T69" fmla="*/ 36 h 36"/>
                    <a:gd name="T70" fmla="*/ 6 w 30"/>
                    <a:gd name="T71" fmla="*/ 36 h 36"/>
                    <a:gd name="T72" fmla="*/ 6 w 30"/>
                    <a:gd name="T73" fmla="*/ 30 h 36"/>
                    <a:gd name="T74" fmla="*/ 0 w 30"/>
                    <a:gd name="T75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36"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close/>
                      <a:moveTo>
                        <a:pt x="0" y="30"/>
                      </a:move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24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0A2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2" name="Freeform 1440"/>
                <p:cNvSpPr>
                  <a:spLocks noEditPoints="1"/>
                </p:cNvSpPr>
                <p:nvPr/>
              </p:nvSpPr>
              <p:spPr bwMode="auto">
                <a:xfrm>
                  <a:off x="2532" y="2494"/>
                  <a:ext cx="30" cy="36"/>
                </a:xfrm>
                <a:custGeom>
                  <a:avLst/>
                  <a:gdLst>
                    <a:gd name="T0" fmla="*/ 30 w 30"/>
                    <a:gd name="T1" fmla="*/ 12 h 36"/>
                    <a:gd name="T2" fmla="*/ 30 w 30"/>
                    <a:gd name="T3" fmla="*/ 12 h 36"/>
                    <a:gd name="T4" fmla="*/ 30 w 30"/>
                    <a:gd name="T5" fmla="*/ 6 h 36"/>
                    <a:gd name="T6" fmla="*/ 24 w 30"/>
                    <a:gd name="T7" fmla="*/ 6 h 36"/>
                    <a:gd name="T8" fmla="*/ 18 w 30"/>
                    <a:gd name="T9" fmla="*/ 6 h 36"/>
                    <a:gd name="T10" fmla="*/ 18 w 30"/>
                    <a:gd name="T11" fmla="*/ 0 h 36"/>
                    <a:gd name="T12" fmla="*/ 12 w 30"/>
                    <a:gd name="T13" fmla="*/ 6 h 36"/>
                    <a:gd name="T14" fmla="*/ 6 w 30"/>
                    <a:gd name="T15" fmla="*/ 6 h 36"/>
                    <a:gd name="T16" fmla="*/ 6 w 30"/>
                    <a:gd name="T17" fmla="*/ 6 h 36"/>
                    <a:gd name="T18" fmla="*/ 0 w 30"/>
                    <a:gd name="T19" fmla="*/ 12 h 36"/>
                    <a:gd name="T20" fmla="*/ 0 w 30"/>
                    <a:gd name="T21" fmla="*/ 12 h 36"/>
                    <a:gd name="T22" fmla="*/ 6 w 30"/>
                    <a:gd name="T23" fmla="*/ 6 h 36"/>
                    <a:gd name="T24" fmla="*/ 6 w 30"/>
                    <a:gd name="T25" fmla="*/ 6 h 36"/>
                    <a:gd name="T26" fmla="*/ 12 w 30"/>
                    <a:gd name="T27" fmla="*/ 0 h 36"/>
                    <a:gd name="T28" fmla="*/ 18 w 30"/>
                    <a:gd name="T29" fmla="*/ 0 h 36"/>
                    <a:gd name="T30" fmla="*/ 18 w 30"/>
                    <a:gd name="T31" fmla="*/ 0 h 36"/>
                    <a:gd name="T32" fmla="*/ 24 w 30"/>
                    <a:gd name="T33" fmla="*/ 6 h 36"/>
                    <a:gd name="T34" fmla="*/ 30 w 30"/>
                    <a:gd name="T35" fmla="*/ 6 h 36"/>
                    <a:gd name="T36" fmla="*/ 30 w 30"/>
                    <a:gd name="T37" fmla="*/ 12 h 36"/>
                    <a:gd name="T38" fmla="*/ 0 w 30"/>
                    <a:gd name="T39" fmla="*/ 24 h 36"/>
                    <a:gd name="T40" fmla="*/ 0 w 30"/>
                    <a:gd name="T41" fmla="*/ 24 h 36"/>
                    <a:gd name="T42" fmla="*/ 6 w 30"/>
                    <a:gd name="T43" fmla="*/ 30 h 36"/>
                    <a:gd name="T44" fmla="*/ 6 w 30"/>
                    <a:gd name="T45" fmla="*/ 36 h 36"/>
                    <a:gd name="T46" fmla="*/ 12 w 30"/>
                    <a:gd name="T47" fmla="*/ 36 h 36"/>
                    <a:gd name="T48" fmla="*/ 18 w 30"/>
                    <a:gd name="T49" fmla="*/ 36 h 36"/>
                    <a:gd name="T50" fmla="*/ 24 w 30"/>
                    <a:gd name="T51" fmla="*/ 36 h 36"/>
                    <a:gd name="T52" fmla="*/ 24 w 30"/>
                    <a:gd name="T53" fmla="*/ 36 h 36"/>
                    <a:gd name="T54" fmla="*/ 30 w 30"/>
                    <a:gd name="T55" fmla="*/ 30 h 36"/>
                    <a:gd name="T56" fmla="*/ 30 w 30"/>
                    <a:gd name="T57" fmla="*/ 24 h 36"/>
                    <a:gd name="T58" fmla="*/ 30 w 30"/>
                    <a:gd name="T59" fmla="*/ 30 h 36"/>
                    <a:gd name="T60" fmla="*/ 30 w 30"/>
                    <a:gd name="T61" fmla="*/ 30 h 36"/>
                    <a:gd name="T62" fmla="*/ 24 w 30"/>
                    <a:gd name="T63" fmla="*/ 36 h 36"/>
                    <a:gd name="T64" fmla="*/ 18 w 30"/>
                    <a:gd name="T65" fmla="*/ 36 h 36"/>
                    <a:gd name="T66" fmla="*/ 18 w 30"/>
                    <a:gd name="T67" fmla="*/ 36 h 36"/>
                    <a:gd name="T68" fmla="*/ 12 w 30"/>
                    <a:gd name="T69" fmla="*/ 36 h 36"/>
                    <a:gd name="T70" fmla="*/ 6 w 30"/>
                    <a:gd name="T71" fmla="*/ 36 h 36"/>
                    <a:gd name="T72" fmla="*/ 6 w 30"/>
                    <a:gd name="T73" fmla="*/ 30 h 36"/>
                    <a:gd name="T74" fmla="*/ 0 w 30"/>
                    <a:gd name="T75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" h="36"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close/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6" y="36"/>
                      </a:lnTo>
                      <a:lnTo>
                        <a:pt x="12" y="36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24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2A5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3" name="Freeform 1441"/>
                <p:cNvSpPr>
                  <a:spLocks/>
                </p:cNvSpPr>
                <p:nvPr/>
              </p:nvSpPr>
              <p:spPr bwMode="auto">
                <a:xfrm>
                  <a:off x="2532" y="2494"/>
                  <a:ext cx="30" cy="36"/>
                </a:xfrm>
                <a:custGeom>
                  <a:avLst/>
                  <a:gdLst>
                    <a:gd name="T0" fmla="*/ 30 w 30"/>
                    <a:gd name="T1" fmla="*/ 12 h 36"/>
                    <a:gd name="T2" fmla="*/ 30 w 30"/>
                    <a:gd name="T3" fmla="*/ 12 h 36"/>
                    <a:gd name="T4" fmla="*/ 30 w 30"/>
                    <a:gd name="T5" fmla="*/ 12 h 36"/>
                    <a:gd name="T6" fmla="*/ 30 w 30"/>
                    <a:gd name="T7" fmla="*/ 6 h 36"/>
                    <a:gd name="T8" fmla="*/ 24 w 30"/>
                    <a:gd name="T9" fmla="*/ 6 h 36"/>
                    <a:gd name="T10" fmla="*/ 24 w 30"/>
                    <a:gd name="T11" fmla="*/ 6 h 36"/>
                    <a:gd name="T12" fmla="*/ 24 w 30"/>
                    <a:gd name="T13" fmla="*/ 6 h 36"/>
                    <a:gd name="T14" fmla="*/ 18 w 30"/>
                    <a:gd name="T15" fmla="*/ 6 h 36"/>
                    <a:gd name="T16" fmla="*/ 18 w 30"/>
                    <a:gd name="T17" fmla="*/ 6 h 36"/>
                    <a:gd name="T18" fmla="*/ 12 w 30"/>
                    <a:gd name="T19" fmla="*/ 6 h 36"/>
                    <a:gd name="T20" fmla="*/ 6 w 30"/>
                    <a:gd name="T21" fmla="*/ 6 h 36"/>
                    <a:gd name="T22" fmla="*/ 6 w 30"/>
                    <a:gd name="T23" fmla="*/ 12 h 36"/>
                    <a:gd name="T24" fmla="*/ 0 w 30"/>
                    <a:gd name="T25" fmla="*/ 12 h 36"/>
                    <a:gd name="T26" fmla="*/ 0 w 30"/>
                    <a:gd name="T27" fmla="*/ 18 h 36"/>
                    <a:gd name="T28" fmla="*/ 0 w 30"/>
                    <a:gd name="T29" fmla="*/ 24 h 36"/>
                    <a:gd name="T30" fmla="*/ 6 w 30"/>
                    <a:gd name="T31" fmla="*/ 30 h 36"/>
                    <a:gd name="T32" fmla="*/ 12 w 30"/>
                    <a:gd name="T33" fmla="*/ 36 h 36"/>
                    <a:gd name="T34" fmla="*/ 12 w 30"/>
                    <a:gd name="T35" fmla="*/ 36 h 36"/>
                    <a:gd name="T36" fmla="*/ 18 w 30"/>
                    <a:gd name="T37" fmla="*/ 36 h 36"/>
                    <a:gd name="T38" fmla="*/ 18 w 30"/>
                    <a:gd name="T39" fmla="*/ 36 h 36"/>
                    <a:gd name="T40" fmla="*/ 24 w 30"/>
                    <a:gd name="T41" fmla="*/ 36 h 36"/>
                    <a:gd name="T42" fmla="*/ 24 w 30"/>
                    <a:gd name="T43" fmla="*/ 36 h 36"/>
                    <a:gd name="T44" fmla="*/ 30 w 30"/>
                    <a:gd name="T45" fmla="*/ 30 h 36"/>
                    <a:gd name="T46" fmla="*/ 30 w 30"/>
                    <a:gd name="T47" fmla="*/ 30 h 36"/>
                    <a:gd name="T48" fmla="*/ 30 w 30"/>
                    <a:gd name="T49" fmla="*/ 30 h 36"/>
                    <a:gd name="T50" fmla="*/ 30 w 30"/>
                    <a:gd name="T51" fmla="*/ 24 h 36"/>
                    <a:gd name="T52" fmla="*/ 30 w 30"/>
                    <a:gd name="T53" fmla="*/ 24 h 36"/>
                    <a:gd name="T54" fmla="*/ 30 w 30"/>
                    <a:gd name="T55" fmla="*/ 30 h 36"/>
                    <a:gd name="T56" fmla="*/ 24 w 30"/>
                    <a:gd name="T57" fmla="*/ 36 h 36"/>
                    <a:gd name="T58" fmla="*/ 24 w 30"/>
                    <a:gd name="T59" fmla="*/ 36 h 36"/>
                    <a:gd name="T60" fmla="*/ 18 w 30"/>
                    <a:gd name="T61" fmla="*/ 36 h 36"/>
                    <a:gd name="T62" fmla="*/ 12 w 30"/>
                    <a:gd name="T63" fmla="*/ 36 h 36"/>
                    <a:gd name="T64" fmla="*/ 6 w 30"/>
                    <a:gd name="T65" fmla="*/ 36 h 36"/>
                    <a:gd name="T66" fmla="*/ 6 w 30"/>
                    <a:gd name="T67" fmla="*/ 30 h 36"/>
                    <a:gd name="T68" fmla="*/ 0 w 30"/>
                    <a:gd name="T69" fmla="*/ 24 h 36"/>
                    <a:gd name="T70" fmla="*/ 0 w 30"/>
                    <a:gd name="T71" fmla="*/ 18 h 36"/>
                    <a:gd name="T72" fmla="*/ 0 w 30"/>
                    <a:gd name="T73" fmla="*/ 18 h 36"/>
                    <a:gd name="T74" fmla="*/ 0 w 30"/>
                    <a:gd name="T75" fmla="*/ 12 h 36"/>
                    <a:gd name="T76" fmla="*/ 6 w 30"/>
                    <a:gd name="T77" fmla="*/ 6 h 36"/>
                    <a:gd name="T78" fmla="*/ 6 w 30"/>
                    <a:gd name="T79" fmla="*/ 6 h 36"/>
                    <a:gd name="T80" fmla="*/ 12 w 30"/>
                    <a:gd name="T81" fmla="*/ 6 h 36"/>
                    <a:gd name="T82" fmla="*/ 18 w 30"/>
                    <a:gd name="T83" fmla="*/ 0 h 36"/>
                    <a:gd name="T84" fmla="*/ 18 w 30"/>
                    <a:gd name="T85" fmla="*/ 6 h 36"/>
                    <a:gd name="T86" fmla="*/ 24 w 30"/>
                    <a:gd name="T87" fmla="*/ 6 h 36"/>
                    <a:gd name="T88" fmla="*/ 30 w 30"/>
                    <a:gd name="T89" fmla="*/ 6 h 36"/>
                    <a:gd name="T90" fmla="*/ 30 w 30"/>
                    <a:gd name="T91" fmla="*/ 1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0" h="36">
                      <a:moveTo>
                        <a:pt x="30" y="12"/>
                      </a:move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30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18" y="36"/>
                      </a:lnTo>
                      <a:lnTo>
                        <a:pt x="12" y="36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30" y="6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D3A7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4" name="Freeform 1442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30 w 30"/>
                    <a:gd name="T5" fmla="*/ 0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0 h 30"/>
                    <a:gd name="T14" fmla="*/ 0 w 30"/>
                    <a:gd name="T15" fmla="*/ 6 h 30"/>
                    <a:gd name="T16" fmla="*/ 0 w 30"/>
                    <a:gd name="T17" fmla="*/ 12 h 30"/>
                    <a:gd name="T18" fmla="*/ 0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30 h 30"/>
                    <a:gd name="T24" fmla="*/ 18 w 30"/>
                    <a:gd name="T25" fmla="*/ 30 h 30"/>
                    <a:gd name="T26" fmla="*/ 24 w 30"/>
                    <a:gd name="T27" fmla="*/ 30 h 30"/>
                    <a:gd name="T28" fmla="*/ 30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6 h 30"/>
                    <a:gd name="T36" fmla="*/ 30 w 30"/>
                    <a:gd name="T37" fmla="*/ 12 h 30"/>
                    <a:gd name="T38" fmla="*/ 30 w 30"/>
                    <a:gd name="T39" fmla="*/ 12 h 30"/>
                    <a:gd name="T40" fmla="*/ 30 w 30"/>
                    <a:gd name="T41" fmla="*/ 18 h 30"/>
                    <a:gd name="T42" fmla="*/ 30 w 30"/>
                    <a:gd name="T43" fmla="*/ 24 h 30"/>
                    <a:gd name="T44" fmla="*/ 30 w 30"/>
                    <a:gd name="T45" fmla="*/ 24 h 30"/>
                    <a:gd name="T46" fmla="*/ 30 w 30"/>
                    <a:gd name="T47" fmla="*/ 24 h 30"/>
                    <a:gd name="T48" fmla="*/ 24 w 30"/>
                    <a:gd name="T49" fmla="*/ 30 h 30"/>
                    <a:gd name="T50" fmla="*/ 24 w 30"/>
                    <a:gd name="T51" fmla="*/ 30 h 30"/>
                    <a:gd name="T52" fmla="*/ 18 w 30"/>
                    <a:gd name="T53" fmla="*/ 30 h 30"/>
                    <a:gd name="T54" fmla="*/ 18 w 30"/>
                    <a:gd name="T55" fmla="*/ 30 h 30"/>
                    <a:gd name="T56" fmla="*/ 12 w 30"/>
                    <a:gd name="T57" fmla="*/ 30 h 30"/>
                    <a:gd name="T58" fmla="*/ 12 w 30"/>
                    <a:gd name="T59" fmla="*/ 30 h 30"/>
                    <a:gd name="T60" fmla="*/ 6 w 30"/>
                    <a:gd name="T61" fmla="*/ 24 h 30"/>
                    <a:gd name="T62" fmla="*/ 0 w 30"/>
                    <a:gd name="T63" fmla="*/ 18 h 30"/>
                    <a:gd name="T64" fmla="*/ 0 w 30"/>
                    <a:gd name="T65" fmla="*/ 12 h 30"/>
                    <a:gd name="T66" fmla="*/ 0 w 30"/>
                    <a:gd name="T67" fmla="*/ 6 h 30"/>
                    <a:gd name="T68" fmla="*/ 6 w 30"/>
                    <a:gd name="T69" fmla="*/ 6 h 30"/>
                    <a:gd name="T70" fmla="*/ 6 w 30"/>
                    <a:gd name="T71" fmla="*/ 0 h 30"/>
                    <a:gd name="T72" fmla="*/ 12 w 30"/>
                    <a:gd name="T73" fmla="*/ 0 h 30"/>
                    <a:gd name="T74" fmla="*/ 18 w 30"/>
                    <a:gd name="T75" fmla="*/ 0 h 30"/>
                    <a:gd name="T76" fmla="*/ 18 w 30"/>
                    <a:gd name="T77" fmla="*/ 0 h 30"/>
                    <a:gd name="T78" fmla="*/ 24 w 30"/>
                    <a:gd name="T79" fmla="*/ 0 h 30"/>
                    <a:gd name="T80" fmla="*/ 24 w 30"/>
                    <a:gd name="T81" fmla="*/ 0 h 30"/>
                    <a:gd name="T82" fmla="*/ 24 w 30"/>
                    <a:gd name="T83" fmla="*/ 0 h 30"/>
                    <a:gd name="T84" fmla="*/ 30 w 30"/>
                    <a:gd name="T85" fmla="*/ 0 h 30"/>
                    <a:gd name="T86" fmla="*/ 30 w 30"/>
                    <a:gd name="T87" fmla="*/ 6 h 30"/>
                    <a:gd name="T88" fmla="*/ 30 w 30"/>
                    <a:gd name="T89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6"/>
                      </a:moveTo>
                      <a:lnTo>
                        <a:pt x="30" y="12"/>
                      </a:lnTo>
                      <a:lnTo>
                        <a:pt x="30" y="12"/>
                      </a:lnTo>
                      <a:lnTo>
                        <a:pt x="30" y="18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18" y="30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D5AB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5" name="Freeform 1443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30 w 30"/>
                    <a:gd name="T5" fmla="*/ 0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0 h 30"/>
                    <a:gd name="T14" fmla="*/ 0 w 30"/>
                    <a:gd name="T15" fmla="*/ 6 h 30"/>
                    <a:gd name="T16" fmla="*/ 0 w 30"/>
                    <a:gd name="T17" fmla="*/ 12 h 30"/>
                    <a:gd name="T18" fmla="*/ 0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30 h 30"/>
                    <a:gd name="T24" fmla="*/ 18 w 30"/>
                    <a:gd name="T25" fmla="*/ 30 h 30"/>
                    <a:gd name="T26" fmla="*/ 24 w 30"/>
                    <a:gd name="T27" fmla="*/ 30 h 30"/>
                    <a:gd name="T28" fmla="*/ 30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6 h 30"/>
                    <a:gd name="T36" fmla="*/ 30 w 30"/>
                    <a:gd name="T37" fmla="*/ 0 h 30"/>
                    <a:gd name="T38" fmla="*/ 24 w 30"/>
                    <a:gd name="T39" fmla="*/ 0 h 30"/>
                    <a:gd name="T40" fmla="*/ 18 w 30"/>
                    <a:gd name="T41" fmla="*/ 0 h 30"/>
                    <a:gd name="T42" fmla="*/ 12 w 30"/>
                    <a:gd name="T43" fmla="*/ 0 h 30"/>
                    <a:gd name="T44" fmla="*/ 6 w 30"/>
                    <a:gd name="T45" fmla="*/ 0 h 30"/>
                    <a:gd name="T46" fmla="*/ 0 w 30"/>
                    <a:gd name="T47" fmla="*/ 6 h 30"/>
                    <a:gd name="T48" fmla="*/ 0 w 30"/>
                    <a:gd name="T49" fmla="*/ 12 h 30"/>
                    <a:gd name="T50" fmla="*/ 0 w 30"/>
                    <a:gd name="T51" fmla="*/ 18 h 30"/>
                    <a:gd name="T52" fmla="*/ 6 w 30"/>
                    <a:gd name="T53" fmla="*/ 24 h 30"/>
                    <a:gd name="T54" fmla="*/ 12 w 30"/>
                    <a:gd name="T55" fmla="*/ 30 h 30"/>
                    <a:gd name="T56" fmla="*/ 18 w 30"/>
                    <a:gd name="T57" fmla="*/ 30 h 30"/>
                    <a:gd name="T58" fmla="*/ 24 w 30"/>
                    <a:gd name="T59" fmla="*/ 30 h 30"/>
                    <a:gd name="T60" fmla="*/ 30 w 30"/>
                    <a:gd name="T61" fmla="*/ 24 h 30"/>
                    <a:gd name="T62" fmla="*/ 30 w 30"/>
                    <a:gd name="T63" fmla="*/ 18 h 30"/>
                    <a:gd name="T64" fmla="*/ 30 w 30"/>
                    <a:gd name="T65" fmla="*/ 12 h 30"/>
                    <a:gd name="T66" fmla="*/ 30 w 30"/>
                    <a:gd name="T67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6"/>
                      </a:move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D5AC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6" name="Freeform 1444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30 w 30"/>
                    <a:gd name="T5" fmla="*/ 0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0 h 30"/>
                    <a:gd name="T14" fmla="*/ 0 w 30"/>
                    <a:gd name="T15" fmla="*/ 6 h 30"/>
                    <a:gd name="T16" fmla="*/ 0 w 30"/>
                    <a:gd name="T17" fmla="*/ 12 h 30"/>
                    <a:gd name="T18" fmla="*/ 0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30 h 30"/>
                    <a:gd name="T24" fmla="*/ 18 w 30"/>
                    <a:gd name="T25" fmla="*/ 30 h 30"/>
                    <a:gd name="T26" fmla="*/ 24 w 30"/>
                    <a:gd name="T27" fmla="*/ 30 h 30"/>
                    <a:gd name="T28" fmla="*/ 30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12 h 30"/>
                    <a:gd name="T36" fmla="*/ 30 w 30"/>
                    <a:gd name="T37" fmla="*/ 6 h 30"/>
                    <a:gd name="T38" fmla="*/ 30 w 30"/>
                    <a:gd name="T39" fmla="*/ 0 h 30"/>
                    <a:gd name="T40" fmla="*/ 24 w 30"/>
                    <a:gd name="T41" fmla="*/ 0 h 30"/>
                    <a:gd name="T42" fmla="*/ 18 w 30"/>
                    <a:gd name="T43" fmla="*/ 0 h 30"/>
                    <a:gd name="T44" fmla="*/ 12 w 30"/>
                    <a:gd name="T45" fmla="*/ 0 h 30"/>
                    <a:gd name="T46" fmla="*/ 6 w 30"/>
                    <a:gd name="T47" fmla="*/ 0 h 30"/>
                    <a:gd name="T48" fmla="*/ 0 w 30"/>
                    <a:gd name="T49" fmla="*/ 6 h 30"/>
                    <a:gd name="T50" fmla="*/ 0 w 30"/>
                    <a:gd name="T51" fmla="*/ 12 h 30"/>
                    <a:gd name="T52" fmla="*/ 0 w 30"/>
                    <a:gd name="T53" fmla="*/ 18 h 30"/>
                    <a:gd name="T54" fmla="*/ 6 w 30"/>
                    <a:gd name="T55" fmla="*/ 24 h 30"/>
                    <a:gd name="T56" fmla="*/ 12 w 30"/>
                    <a:gd name="T57" fmla="*/ 30 h 30"/>
                    <a:gd name="T58" fmla="*/ 18 w 30"/>
                    <a:gd name="T59" fmla="*/ 30 h 30"/>
                    <a:gd name="T60" fmla="*/ 24 w 30"/>
                    <a:gd name="T61" fmla="*/ 30 h 30"/>
                    <a:gd name="T62" fmla="*/ 30 w 30"/>
                    <a:gd name="T63" fmla="*/ 24 h 30"/>
                    <a:gd name="T64" fmla="*/ 30 w 30"/>
                    <a:gd name="T65" fmla="*/ 18 h 30"/>
                    <a:gd name="T66" fmla="*/ 30 w 30"/>
                    <a:gd name="T67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D6A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7" name="Freeform 1445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30 w 30"/>
                    <a:gd name="T5" fmla="*/ 0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0 h 30"/>
                    <a:gd name="T14" fmla="*/ 0 w 30"/>
                    <a:gd name="T15" fmla="*/ 6 h 30"/>
                    <a:gd name="T16" fmla="*/ 0 w 30"/>
                    <a:gd name="T17" fmla="*/ 12 h 30"/>
                    <a:gd name="T18" fmla="*/ 0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30 h 30"/>
                    <a:gd name="T24" fmla="*/ 18 w 30"/>
                    <a:gd name="T25" fmla="*/ 30 h 30"/>
                    <a:gd name="T26" fmla="*/ 24 w 30"/>
                    <a:gd name="T27" fmla="*/ 30 h 30"/>
                    <a:gd name="T28" fmla="*/ 30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6 h 30"/>
                    <a:gd name="T36" fmla="*/ 30 w 30"/>
                    <a:gd name="T37" fmla="*/ 0 h 30"/>
                    <a:gd name="T38" fmla="*/ 24 w 30"/>
                    <a:gd name="T39" fmla="*/ 0 h 30"/>
                    <a:gd name="T40" fmla="*/ 18 w 30"/>
                    <a:gd name="T41" fmla="*/ 0 h 30"/>
                    <a:gd name="T42" fmla="*/ 12 w 30"/>
                    <a:gd name="T43" fmla="*/ 0 h 30"/>
                    <a:gd name="T44" fmla="*/ 6 w 30"/>
                    <a:gd name="T45" fmla="*/ 0 h 30"/>
                    <a:gd name="T46" fmla="*/ 0 w 30"/>
                    <a:gd name="T47" fmla="*/ 6 h 30"/>
                    <a:gd name="T48" fmla="*/ 0 w 30"/>
                    <a:gd name="T49" fmla="*/ 12 h 30"/>
                    <a:gd name="T50" fmla="*/ 0 w 30"/>
                    <a:gd name="T51" fmla="*/ 18 h 30"/>
                    <a:gd name="T52" fmla="*/ 6 w 30"/>
                    <a:gd name="T53" fmla="*/ 24 h 30"/>
                    <a:gd name="T54" fmla="*/ 12 w 30"/>
                    <a:gd name="T55" fmla="*/ 30 h 30"/>
                    <a:gd name="T56" fmla="*/ 18 w 30"/>
                    <a:gd name="T57" fmla="*/ 30 h 30"/>
                    <a:gd name="T58" fmla="*/ 24 w 30"/>
                    <a:gd name="T59" fmla="*/ 30 h 30"/>
                    <a:gd name="T60" fmla="*/ 30 w 30"/>
                    <a:gd name="T61" fmla="*/ 24 h 30"/>
                    <a:gd name="T62" fmla="*/ 30 w 30"/>
                    <a:gd name="T63" fmla="*/ 18 h 30"/>
                    <a:gd name="T64" fmla="*/ 30 w 30"/>
                    <a:gd name="T65" fmla="*/ 12 h 30"/>
                    <a:gd name="T66" fmla="*/ 30 w 30"/>
                    <a:gd name="T67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6"/>
                      </a:move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D7B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8" name="Freeform 1446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30 w 30"/>
                    <a:gd name="T5" fmla="*/ 0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0 h 30"/>
                    <a:gd name="T14" fmla="*/ 0 w 30"/>
                    <a:gd name="T15" fmla="*/ 6 h 30"/>
                    <a:gd name="T16" fmla="*/ 0 w 30"/>
                    <a:gd name="T17" fmla="*/ 12 h 30"/>
                    <a:gd name="T18" fmla="*/ 0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30 h 30"/>
                    <a:gd name="T24" fmla="*/ 18 w 30"/>
                    <a:gd name="T25" fmla="*/ 30 h 30"/>
                    <a:gd name="T26" fmla="*/ 24 w 30"/>
                    <a:gd name="T27" fmla="*/ 30 h 30"/>
                    <a:gd name="T28" fmla="*/ 30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12 h 30"/>
                    <a:gd name="T36" fmla="*/ 30 w 30"/>
                    <a:gd name="T37" fmla="*/ 6 h 30"/>
                    <a:gd name="T38" fmla="*/ 24 w 30"/>
                    <a:gd name="T39" fmla="*/ 6 h 30"/>
                    <a:gd name="T40" fmla="*/ 24 w 30"/>
                    <a:gd name="T41" fmla="*/ 0 h 30"/>
                    <a:gd name="T42" fmla="*/ 18 w 30"/>
                    <a:gd name="T43" fmla="*/ 0 h 30"/>
                    <a:gd name="T44" fmla="*/ 12 w 30"/>
                    <a:gd name="T45" fmla="*/ 0 h 30"/>
                    <a:gd name="T46" fmla="*/ 6 w 30"/>
                    <a:gd name="T47" fmla="*/ 6 h 30"/>
                    <a:gd name="T48" fmla="*/ 6 w 30"/>
                    <a:gd name="T49" fmla="*/ 6 h 30"/>
                    <a:gd name="T50" fmla="*/ 0 w 30"/>
                    <a:gd name="T51" fmla="*/ 12 h 30"/>
                    <a:gd name="T52" fmla="*/ 6 w 30"/>
                    <a:gd name="T53" fmla="*/ 18 h 30"/>
                    <a:gd name="T54" fmla="*/ 6 w 30"/>
                    <a:gd name="T55" fmla="*/ 24 h 30"/>
                    <a:gd name="T56" fmla="*/ 12 w 30"/>
                    <a:gd name="T57" fmla="*/ 24 h 30"/>
                    <a:gd name="T58" fmla="*/ 18 w 30"/>
                    <a:gd name="T59" fmla="*/ 30 h 30"/>
                    <a:gd name="T60" fmla="*/ 24 w 30"/>
                    <a:gd name="T61" fmla="*/ 24 h 30"/>
                    <a:gd name="T62" fmla="*/ 24 w 30"/>
                    <a:gd name="T63" fmla="*/ 24 h 30"/>
                    <a:gd name="T64" fmla="*/ 30 w 30"/>
                    <a:gd name="T65" fmla="*/ 18 h 30"/>
                    <a:gd name="T66" fmla="*/ 30 w 30"/>
                    <a:gd name="T67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D8B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79" name="Freeform 1447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24 w 30"/>
                    <a:gd name="T5" fmla="*/ 6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6 h 30"/>
                    <a:gd name="T14" fmla="*/ 6 w 30"/>
                    <a:gd name="T15" fmla="*/ 6 h 30"/>
                    <a:gd name="T16" fmla="*/ 0 w 30"/>
                    <a:gd name="T17" fmla="*/ 12 h 30"/>
                    <a:gd name="T18" fmla="*/ 6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24 h 30"/>
                    <a:gd name="T24" fmla="*/ 18 w 30"/>
                    <a:gd name="T25" fmla="*/ 30 h 30"/>
                    <a:gd name="T26" fmla="*/ 24 w 30"/>
                    <a:gd name="T27" fmla="*/ 24 h 30"/>
                    <a:gd name="T28" fmla="*/ 24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12 h 30"/>
                    <a:gd name="T36" fmla="*/ 30 w 30"/>
                    <a:gd name="T37" fmla="*/ 6 h 30"/>
                    <a:gd name="T38" fmla="*/ 24 w 30"/>
                    <a:gd name="T39" fmla="*/ 6 h 30"/>
                    <a:gd name="T40" fmla="*/ 24 w 30"/>
                    <a:gd name="T41" fmla="*/ 0 h 30"/>
                    <a:gd name="T42" fmla="*/ 18 w 30"/>
                    <a:gd name="T43" fmla="*/ 0 h 30"/>
                    <a:gd name="T44" fmla="*/ 12 w 30"/>
                    <a:gd name="T45" fmla="*/ 0 h 30"/>
                    <a:gd name="T46" fmla="*/ 6 w 30"/>
                    <a:gd name="T47" fmla="*/ 6 h 30"/>
                    <a:gd name="T48" fmla="*/ 6 w 30"/>
                    <a:gd name="T49" fmla="*/ 6 h 30"/>
                    <a:gd name="T50" fmla="*/ 0 w 30"/>
                    <a:gd name="T51" fmla="*/ 12 h 30"/>
                    <a:gd name="T52" fmla="*/ 6 w 30"/>
                    <a:gd name="T53" fmla="*/ 18 h 30"/>
                    <a:gd name="T54" fmla="*/ 6 w 30"/>
                    <a:gd name="T55" fmla="*/ 24 h 30"/>
                    <a:gd name="T56" fmla="*/ 12 w 30"/>
                    <a:gd name="T57" fmla="*/ 24 h 30"/>
                    <a:gd name="T58" fmla="*/ 18 w 30"/>
                    <a:gd name="T59" fmla="*/ 30 h 30"/>
                    <a:gd name="T60" fmla="*/ 24 w 30"/>
                    <a:gd name="T61" fmla="*/ 24 h 30"/>
                    <a:gd name="T62" fmla="*/ 24 w 30"/>
                    <a:gd name="T63" fmla="*/ 24 h 30"/>
                    <a:gd name="T64" fmla="*/ 30 w 30"/>
                    <a:gd name="T65" fmla="*/ 18 h 30"/>
                    <a:gd name="T66" fmla="*/ 30 w 30"/>
                    <a:gd name="T67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D9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0" name="Freeform 1448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24 w 30"/>
                    <a:gd name="T5" fmla="*/ 6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6 h 30"/>
                    <a:gd name="T14" fmla="*/ 6 w 30"/>
                    <a:gd name="T15" fmla="*/ 6 h 30"/>
                    <a:gd name="T16" fmla="*/ 0 w 30"/>
                    <a:gd name="T17" fmla="*/ 12 h 30"/>
                    <a:gd name="T18" fmla="*/ 6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24 h 30"/>
                    <a:gd name="T24" fmla="*/ 18 w 30"/>
                    <a:gd name="T25" fmla="*/ 30 h 30"/>
                    <a:gd name="T26" fmla="*/ 24 w 30"/>
                    <a:gd name="T27" fmla="*/ 24 h 30"/>
                    <a:gd name="T28" fmla="*/ 24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6 h 30"/>
                    <a:gd name="T36" fmla="*/ 24 w 30"/>
                    <a:gd name="T37" fmla="*/ 6 h 30"/>
                    <a:gd name="T38" fmla="*/ 24 w 30"/>
                    <a:gd name="T39" fmla="*/ 0 h 30"/>
                    <a:gd name="T40" fmla="*/ 18 w 30"/>
                    <a:gd name="T41" fmla="*/ 0 h 30"/>
                    <a:gd name="T42" fmla="*/ 12 w 30"/>
                    <a:gd name="T43" fmla="*/ 0 h 30"/>
                    <a:gd name="T44" fmla="*/ 6 w 30"/>
                    <a:gd name="T45" fmla="*/ 6 h 30"/>
                    <a:gd name="T46" fmla="*/ 6 w 30"/>
                    <a:gd name="T47" fmla="*/ 6 h 30"/>
                    <a:gd name="T48" fmla="*/ 0 w 30"/>
                    <a:gd name="T49" fmla="*/ 12 h 30"/>
                    <a:gd name="T50" fmla="*/ 6 w 30"/>
                    <a:gd name="T51" fmla="*/ 18 h 30"/>
                    <a:gd name="T52" fmla="*/ 6 w 30"/>
                    <a:gd name="T53" fmla="*/ 24 h 30"/>
                    <a:gd name="T54" fmla="*/ 12 w 30"/>
                    <a:gd name="T55" fmla="*/ 24 h 30"/>
                    <a:gd name="T56" fmla="*/ 18 w 30"/>
                    <a:gd name="T57" fmla="*/ 30 h 30"/>
                    <a:gd name="T58" fmla="*/ 24 w 30"/>
                    <a:gd name="T59" fmla="*/ 24 h 30"/>
                    <a:gd name="T60" fmla="*/ 24 w 30"/>
                    <a:gd name="T61" fmla="*/ 24 h 30"/>
                    <a:gd name="T62" fmla="*/ 30 w 30"/>
                    <a:gd name="T63" fmla="*/ 18 h 30"/>
                    <a:gd name="T64" fmla="*/ 30 w 30"/>
                    <a:gd name="T65" fmla="*/ 12 h 30"/>
                    <a:gd name="T66" fmla="*/ 30 w 30"/>
                    <a:gd name="T67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6"/>
                      </a:move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DAB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1" name="Freeform 1449"/>
                <p:cNvSpPr>
                  <a:spLocks noEditPoints="1"/>
                </p:cNvSpPr>
                <p:nvPr/>
              </p:nvSpPr>
              <p:spPr bwMode="auto">
                <a:xfrm>
                  <a:off x="2532" y="2500"/>
                  <a:ext cx="30" cy="30"/>
                </a:xfrm>
                <a:custGeom>
                  <a:avLst/>
                  <a:gdLst>
                    <a:gd name="T0" fmla="*/ 30 w 30"/>
                    <a:gd name="T1" fmla="*/ 12 h 30"/>
                    <a:gd name="T2" fmla="*/ 30 w 30"/>
                    <a:gd name="T3" fmla="*/ 6 h 30"/>
                    <a:gd name="T4" fmla="*/ 24 w 30"/>
                    <a:gd name="T5" fmla="*/ 6 h 30"/>
                    <a:gd name="T6" fmla="*/ 24 w 30"/>
                    <a:gd name="T7" fmla="*/ 0 h 30"/>
                    <a:gd name="T8" fmla="*/ 18 w 30"/>
                    <a:gd name="T9" fmla="*/ 0 h 30"/>
                    <a:gd name="T10" fmla="*/ 12 w 30"/>
                    <a:gd name="T11" fmla="*/ 0 h 30"/>
                    <a:gd name="T12" fmla="*/ 6 w 30"/>
                    <a:gd name="T13" fmla="*/ 6 h 30"/>
                    <a:gd name="T14" fmla="*/ 6 w 30"/>
                    <a:gd name="T15" fmla="*/ 6 h 30"/>
                    <a:gd name="T16" fmla="*/ 0 w 30"/>
                    <a:gd name="T17" fmla="*/ 12 h 30"/>
                    <a:gd name="T18" fmla="*/ 6 w 30"/>
                    <a:gd name="T19" fmla="*/ 18 h 30"/>
                    <a:gd name="T20" fmla="*/ 6 w 30"/>
                    <a:gd name="T21" fmla="*/ 24 h 30"/>
                    <a:gd name="T22" fmla="*/ 12 w 30"/>
                    <a:gd name="T23" fmla="*/ 24 h 30"/>
                    <a:gd name="T24" fmla="*/ 18 w 30"/>
                    <a:gd name="T25" fmla="*/ 30 h 30"/>
                    <a:gd name="T26" fmla="*/ 24 w 30"/>
                    <a:gd name="T27" fmla="*/ 24 h 30"/>
                    <a:gd name="T28" fmla="*/ 24 w 30"/>
                    <a:gd name="T29" fmla="*/ 24 h 30"/>
                    <a:gd name="T30" fmla="*/ 30 w 30"/>
                    <a:gd name="T31" fmla="*/ 18 h 30"/>
                    <a:gd name="T32" fmla="*/ 30 w 30"/>
                    <a:gd name="T33" fmla="*/ 12 h 30"/>
                    <a:gd name="T34" fmla="*/ 30 w 30"/>
                    <a:gd name="T35" fmla="*/ 12 h 30"/>
                    <a:gd name="T36" fmla="*/ 30 w 30"/>
                    <a:gd name="T37" fmla="*/ 6 h 30"/>
                    <a:gd name="T38" fmla="*/ 24 w 30"/>
                    <a:gd name="T39" fmla="*/ 6 h 30"/>
                    <a:gd name="T40" fmla="*/ 24 w 30"/>
                    <a:gd name="T41" fmla="*/ 0 h 30"/>
                    <a:gd name="T42" fmla="*/ 18 w 30"/>
                    <a:gd name="T43" fmla="*/ 0 h 30"/>
                    <a:gd name="T44" fmla="*/ 12 w 30"/>
                    <a:gd name="T45" fmla="*/ 0 h 30"/>
                    <a:gd name="T46" fmla="*/ 6 w 30"/>
                    <a:gd name="T47" fmla="*/ 6 h 30"/>
                    <a:gd name="T48" fmla="*/ 6 w 30"/>
                    <a:gd name="T49" fmla="*/ 6 h 30"/>
                    <a:gd name="T50" fmla="*/ 6 w 30"/>
                    <a:gd name="T51" fmla="*/ 12 h 30"/>
                    <a:gd name="T52" fmla="*/ 6 w 30"/>
                    <a:gd name="T53" fmla="*/ 18 h 30"/>
                    <a:gd name="T54" fmla="*/ 6 w 30"/>
                    <a:gd name="T55" fmla="*/ 24 h 30"/>
                    <a:gd name="T56" fmla="*/ 12 w 30"/>
                    <a:gd name="T57" fmla="*/ 24 h 30"/>
                    <a:gd name="T58" fmla="*/ 18 w 30"/>
                    <a:gd name="T59" fmla="*/ 24 h 30"/>
                    <a:gd name="T60" fmla="*/ 24 w 30"/>
                    <a:gd name="T61" fmla="*/ 24 h 30"/>
                    <a:gd name="T62" fmla="*/ 24 w 30"/>
                    <a:gd name="T63" fmla="*/ 24 h 30"/>
                    <a:gd name="T64" fmla="*/ 30 w 30"/>
                    <a:gd name="T65" fmla="*/ 18 h 30"/>
                    <a:gd name="T66" fmla="*/ 30 w 30"/>
                    <a:gd name="T67" fmla="*/ 1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30"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  <a:moveTo>
                        <a:pt x="30" y="12"/>
                      </a:moveTo>
                      <a:lnTo>
                        <a:pt x="30" y="6"/>
                      </a:lnTo>
                      <a:lnTo>
                        <a:pt x="24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30" y="18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DBB7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2" name="Freeform 1450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6 h 24"/>
                    <a:gd name="T36" fmla="*/ 18 w 24"/>
                    <a:gd name="T37" fmla="*/ 6 h 24"/>
                    <a:gd name="T38" fmla="*/ 18 w 24"/>
                    <a:gd name="T39" fmla="*/ 0 h 24"/>
                    <a:gd name="T40" fmla="*/ 12 w 24"/>
                    <a:gd name="T41" fmla="*/ 0 h 24"/>
                    <a:gd name="T42" fmla="*/ 6 w 24"/>
                    <a:gd name="T43" fmla="*/ 0 h 24"/>
                    <a:gd name="T44" fmla="*/ 0 w 24"/>
                    <a:gd name="T45" fmla="*/ 6 h 24"/>
                    <a:gd name="T46" fmla="*/ 0 w 24"/>
                    <a:gd name="T47" fmla="*/ 6 h 24"/>
                    <a:gd name="T48" fmla="*/ 0 w 24"/>
                    <a:gd name="T49" fmla="*/ 12 h 24"/>
                    <a:gd name="T50" fmla="*/ 0 w 24"/>
                    <a:gd name="T51" fmla="*/ 18 h 24"/>
                    <a:gd name="T52" fmla="*/ 0 w 24"/>
                    <a:gd name="T53" fmla="*/ 24 h 24"/>
                    <a:gd name="T54" fmla="*/ 6 w 24"/>
                    <a:gd name="T55" fmla="*/ 24 h 24"/>
                    <a:gd name="T56" fmla="*/ 12 w 24"/>
                    <a:gd name="T57" fmla="*/ 24 h 24"/>
                    <a:gd name="T58" fmla="*/ 18 w 24"/>
                    <a:gd name="T59" fmla="*/ 24 h 24"/>
                    <a:gd name="T60" fmla="*/ 18 w 24"/>
                    <a:gd name="T61" fmla="*/ 24 h 24"/>
                    <a:gd name="T62" fmla="*/ 24 w 24"/>
                    <a:gd name="T63" fmla="*/ 18 h 24"/>
                    <a:gd name="T64" fmla="*/ 24 w 24"/>
                    <a:gd name="T65" fmla="*/ 12 h 24"/>
                    <a:gd name="T66" fmla="*/ 24 w 24"/>
                    <a:gd name="T6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DB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3" name="Freeform 1451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12 h 24"/>
                    <a:gd name="T36" fmla="*/ 24 w 24"/>
                    <a:gd name="T37" fmla="*/ 6 h 24"/>
                    <a:gd name="T38" fmla="*/ 18 w 24"/>
                    <a:gd name="T39" fmla="*/ 6 h 24"/>
                    <a:gd name="T40" fmla="*/ 18 w 24"/>
                    <a:gd name="T41" fmla="*/ 0 h 24"/>
                    <a:gd name="T42" fmla="*/ 12 w 24"/>
                    <a:gd name="T43" fmla="*/ 0 h 24"/>
                    <a:gd name="T44" fmla="*/ 6 w 24"/>
                    <a:gd name="T45" fmla="*/ 0 h 24"/>
                    <a:gd name="T46" fmla="*/ 0 w 24"/>
                    <a:gd name="T47" fmla="*/ 6 h 24"/>
                    <a:gd name="T48" fmla="*/ 0 w 24"/>
                    <a:gd name="T49" fmla="*/ 6 h 24"/>
                    <a:gd name="T50" fmla="*/ 0 w 24"/>
                    <a:gd name="T51" fmla="*/ 12 h 24"/>
                    <a:gd name="T52" fmla="*/ 0 w 24"/>
                    <a:gd name="T53" fmla="*/ 18 h 24"/>
                    <a:gd name="T54" fmla="*/ 0 w 24"/>
                    <a:gd name="T55" fmla="*/ 24 h 24"/>
                    <a:gd name="T56" fmla="*/ 6 w 24"/>
                    <a:gd name="T57" fmla="*/ 24 h 24"/>
                    <a:gd name="T58" fmla="*/ 12 w 24"/>
                    <a:gd name="T59" fmla="*/ 24 h 24"/>
                    <a:gd name="T60" fmla="*/ 18 w 24"/>
                    <a:gd name="T61" fmla="*/ 24 h 24"/>
                    <a:gd name="T62" fmla="*/ 18 w 24"/>
                    <a:gd name="T63" fmla="*/ 24 h 24"/>
                    <a:gd name="T64" fmla="*/ 24 w 24"/>
                    <a:gd name="T65" fmla="*/ 18 h 24"/>
                    <a:gd name="T66" fmla="*/ 24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DCB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4" name="Freeform 1452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6 h 24"/>
                    <a:gd name="T36" fmla="*/ 18 w 24"/>
                    <a:gd name="T37" fmla="*/ 6 h 24"/>
                    <a:gd name="T38" fmla="*/ 18 w 24"/>
                    <a:gd name="T39" fmla="*/ 0 h 24"/>
                    <a:gd name="T40" fmla="*/ 12 w 24"/>
                    <a:gd name="T41" fmla="*/ 0 h 24"/>
                    <a:gd name="T42" fmla="*/ 6 w 24"/>
                    <a:gd name="T43" fmla="*/ 0 h 24"/>
                    <a:gd name="T44" fmla="*/ 0 w 24"/>
                    <a:gd name="T45" fmla="*/ 6 h 24"/>
                    <a:gd name="T46" fmla="*/ 0 w 24"/>
                    <a:gd name="T47" fmla="*/ 6 h 24"/>
                    <a:gd name="T48" fmla="*/ 0 w 24"/>
                    <a:gd name="T49" fmla="*/ 12 h 24"/>
                    <a:gd name="T50" fmla="*/ 0 w 24"/>
                    <a:gd name="T51" fmla="*/ 18 h 24"/>
                    <a:gd name="T52" fmla="*/ 0 w 24"/>
                    <a:gd name="T53" fmla="*/ 24 h 24"/>
                    <a:gd name="T54" fmla="*/ 6 w 24"/>
                    <a:gd name="T55" fmla="*/ 24 h 24"/>
                    <a:gd name="T56" fmla="*/ 12 w 24"/>
                    <a:gd name="T57" fmla="*/ 24 h 24"/>
                    <a:gd name="T58" fmla="*/ 18 w 24"/>
                    <a:gd name="T59" fmla="*/ 24 h 24"/>
                    <a:gd name="T60" fmla="*/ 18 w 24"/>
                    <a:gd name="T61" fmla="*/ 24 h 24"/>
                    <a:gd name="T62" fmla="*/ 24 w 24"/>
                    <a:gd name="T63" fmla="*/ 18 h 24"/>
                    <a:gd name="T64" fmla="*/ 24 w 24"/>
                    <a:gd name="T65" fmla="*/ 12 h 24"/>
                    <a:gd name="T66" fmla="*/ 24 w 24"/>
                    <a:gd name="T6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DDB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5" name="Freeform 1453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12 h 24"/>
                    <a:gd name="T36" fmla="*/ 24 w 24"/>
                    <a:gd name="T37" fmla="*/ 6 h 24"/>
                    <a:gd name="T38" fmla="*/ 18 w 24"/>
                    <a:gd name="T39" fmla="*/ 6 h 24"/>
                    <a:gd name="T40" fmla="*/ 18 w 24"/>
                    <a:gd name="T41" fmla="*/ 0 h 24"/>
                    <a:gd name="T42" fmla="*/ 12 w 24"/>
                    <a:gd name="T43" fmla="*/ 0 h 24"/>
                    <a:gd name="T44" fmla="*/ 6 w 24"/>
                    <a:gd name="T45" fmla="*/ 0 h 24"/>
                    <a:gd name="T46" fmla="*/ 0 w 24"/>
                    <a:gd name="T47" fmla="*/ 6 h 24"/>
                    <a:gd name="T48" fmla="*/ 0 w 24"/>
                    <a:gd name="T49" fmla="*/ 6 h 24"/>
                    <a:gd name="T50" fmla="*/ 0 w 24"/>
                    <a:gd name="T51" fmla="*/ 12 h 24"/>
                    <a:gd name="T52" fmla="*/ 0 w 24"/>
                    <a:gd name="T53" fmla="*/ 18 h 24"/>
                    <a:gd name="T54" fmla="*/ 0 w 24"/>
                    <a:gd name="T55" fmla="*/ 24 h 24"/>
                    <a:gd name="T56" fmla="*/ 6 w 24"/>
                    <a:gd name="T57" fmla="*/ 24 h 24"/>
                    <a:gd name="T58" fmla="*/ 12 w 24"/>
                    <a:gd name="T59" fmla="*/ 24 h 24"/>
                    <a:gd name="T60" fmla="*/ 18 w 24"/>
                    <a:gd name="T61" fmla="*/ 24 h 24"/>
                    <a:gd name="T62" fmla="*/ 18 w 24"/>
                    <a:gd name="T63" fmla="*/ 24 h 24"/>
                    <a:gd name="T64" fmla="*/ 24 w 24"/>
                    <a:gd name="T65" fmla="*/ 18 h 24"/>
                    <a:gd name="T66" fmla="*/ 24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DE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6" name="Freeform 1454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12 h 24"/>
                    <a:gd name="T36" fmla="*/ 24 w 24"/>
                    <a:gd name="T37" fmla="*/ 6 h 24"/>
                    <a:gd name="T38" fmla="*/ 18 w 24"/>
                    <a:gd name="T39" fmla="*/ 6 h 24"/>
                    <a:gd name="T40" fmla="*/ 18 w 24"/>
                    <a:gd name="T41" fmla="*/ 0 h 24"/>
                    <a:gd name="T42" fmla="*/ 12 w 24"/>
                    <a:gd name="T43" fmla="*/ 0 h 24"/>
                    <a:gd name="T44" fmla="*/ 6 w 24"/>
                    <a:gd name="T45" fmla="*/ 0 h 24"/>
                    <a:gd name="T46" fmla="*/ 0 w 24"/>
                    <a:gd name="T47" fmla="*/ 6 h 24"/>
                    <a:gd name="T48" fmla="*/ 0 w 24"/>
                    <a:gd name="T49" fmla="*/ 6 h 24"/>
                    <a:gd name="T50" fmla="*/ 0 w 24"/>
                    <a:gd name="T51" fmla="*/ 12 h 24"/>
                    <a:gd name="T52" fmla="*/ 0 w 24"/>
                    <a:gd name="T53" fmla="*/ 18 h 24"/>
                    <a:gd name="T54" fmla="*/ 0 w 24"/>
                    <a:gd name="T55" fmla="*/ 24 h 24"/>
                    <a:gd name="T56" fmla="*/ 6 w 24"/>
                    <a:gd name="T57" fmla="*/ 24 h 24"/>
                    <a:gd name="T58" fmla="*/ 12 w 24"/>
                    <a:gd name="T59" fmla="*/ 24 h 24"/>
                    <a:gd name="T60" fmla="*/ 18 w 24"/>
                    <a:gd name="T61" fmla="*/ 24 h 24"/>
                    <a:gd name="T62" fmla="*/ 18 w 24"/>
                    <a:gd name="T63" fmla="*/ 24 h 24"/>
                    <a:gd name="T64" fmla="*/ 24 w 24"/>
                    <a:gd name="T65" fmla="*/ 18 h 24"/>
                    <a:gd name="T66" fmla="*/ 24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DFB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7" name="Freeform 1455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6 h 24"/>
                    <a:gd name="T36" fmla="*/ 18 w 24"/>
                    <a:gd name="T37" fmla="*/ 6 h 24"/>
                    <a:gd name="T38" fmla="*/ 18 w 24"/>
                    <a:gd name="T39" fmla="*/ 0 h 24"/>
                    <a:gd name="T40" fmla="*/ 12 w 24"/>
                    <a:gd name="T41" fmla="*/ 0 h 24"/>
                    <a:gd name="T42" fmla="*/ 6 w 24"/>
                    <a:gd name="T43" fmla="*/ 0 h 24"/>
                    <a:gd name="T44" fmla="*/ 0 w 24"/>
                    <a:gd name="T45" fmla="*/ 6 h 24"/>
                    <a:gd name="T46" fmla="*/ 0 w 24"/>
                    <a:gd name="T47" fmla="*/ 6 h 24"/>
                    <a:gd name="T48" fmla="*/ 0 w 24"/>
                    <a:gd name="T49" fmla="*/ 12 h 24"/>
                    <a:gd name="T50" fmla="*/ 0 w 24"/>
                    <a:gd name="T51" fmla="*/ 18 h 24"/>
                    <a:gd name="T52" fmla="*/ 0 w 24"/>
                    <a:gd name="T53" fmla="*/ 24 h 24"/>
                    <a:gd name="T54" fmla="*/ 6 w 24"/>
                    <a:gd name="T55" fmla="*/ 24 h 24"/>
                    <a:gd name="T56" fmla="*/ 12 w 24"/>
                    <a:gd name="T57" fmla="*/ 24 h 24"/>
                    <a:gd name="T58" fmla="*/ 18 w 24"/>
                    <a:gd name="T59" fmla="*/ 24 h 24"/>
                    <a:gd name="T60" fmla="*/ 18 w 24"/>
                    <a:gd name="T61" fmla="*/ 24 h 24"/>
                    <a:gd name="T62" fmla="*/ 24 w 24"/>
                    <a:gd name="T63" fmla="*/ 18 h 24"/>
                    <a:gd name="T64" fmla="*/ 24 w 24"/>
                    <a:gd name="T65" fmla="*/ 12 h 24"/>
                    <a:gd name="T66" fmla="*/ 24 w 24"/>
                    <a:gd name="T6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E0C1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8" name="Freeform 1456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24 w 24"/>
                    <a:gd name="T3" fmla="*/ 6 h 24"/>
                    <a:gd name="T4" fmla="*/ 18 w 24"/>
                    <a:gd name="T5" fmla="*/ 6 h 24"/>
                    <a:gd name="T6" fmla="*/ 18 w 24"/>
                    <a:gd name="T7" fmla="*/ 0 h 24"/>
                    <a:gd name="T8" fmla="*/ 12 w 24"/>
                    <a:gd name="T9" fmla="*/ 0 h 24"/>
                    <a:gd name="T10" fmla="*/ 6 w 24"/>
                    <a:gd name="T11" fmla="*/ 0 h 24"/>
                    <a:gd name="T12" fmla="*/ 0 w 24"/>
                    <a:gd name="T13" fmla="*/ 6 h 24"/>
                    <a:gd name="T14" fmla="*/ 0 w 24"/>
                    <a:gd name="T15" fmla="*/ 6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0 w 24"/>
                    <a:gd name="T21" fmla="*/ 24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8 w 24"/>
                    <a:gd name="T27" fmla="*/ 24 h 24"/>
                    <a:gd name="T28" fmla="*/ 18 w 24"/>
                    <a:gd name="T29" fmla="*/ 24 h 24"/>
                    <a:gd name="T30" fmla="*/ 24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12 h 24"/>
                    <a:gd name="T36" fmla="*/ 18 w 24"/>
                    <a:gd name="T37" fmla="*/ 12 h 24"/>
                    <a:gd name="T38" fmla="*/ 18 w 24"/>
                    <a:gd name="T39" fmla="*/ 6 h 24"/>
                    <a:gd name="T40" fmla="*/ 12 w 24"/>
                    <a:gd name="T41" fmla="*/ 6 h 24"/>
                    <a:gd name="T42" fmla="*/ 12 w 24"/>
                    <a:gd name="T43" fmla="*/ 0 h 24"/>
                    <a:gd name="T44" fmla="*/ 6 w 24"/>
                    <a:gd name="T45" fmla="*/ 6 h 24"/>
                    <a:gd name="T46" fmla="*/ 6 w 24"/>
                    <a:gd name="T47" fmla="*/ 6 h 24"/>
                    <a:gd name="T48" fmla="*/ 0 w 24"/>
                    <a:gd name="T49" fmla="*/ 12 h 24"/>
                    <a:gd name="T50" fmla="*/ 0 w 24"/>
                    <a:gd name="T51" fmla="*/ 12 h 24"/>
                    <a:gd name="T52" fmla="*/ 0 w 24"/>
                    <a:gd name="T53" fmla="*/ 18 h 24"/>
                    <a:gd name="T54" fmla="*/ 6 w 24"/>
                    <a:gd name="T55" fmla="*/ 18 h 24"/>
                    <a:gd name="T56" fmla="*/ 6 w 24"/>
                    <a:gd name="T57" fmla="*/ 24 h 24"/>
                    <a:gd name="T58" fmla="*/ 12 w 24"/>
                    <a:gd name="T59" fmla="*/ 24 h 24"/>
                    <a:gd name="T60" fmla="*/ 12 w 24"/>
                    <a:gd name="T61" fmla="*/ 24 h 24"/>
                    <a:gd name="T62" fmla="*/ 18 w 24"/>
                    <a:gd name="T63" fmla="*/ 18 h 24"/>
                    <a:gd name="T64" fmla="*/ 18 w 24"/>
                    <a:gd name="T65" fmla="*/ 18 h 24"/>
                    <a:gd name="T66" fmla="*/ 24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4" y="6"/>
                      </a:ln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24" y="18"/>
                      </a:lnTo>
                      <a:lnTo>
                        <a:pt x="24" y="12"/>
                      </a:lnTo>
                      <a:close/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E1C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89" name="Freeform 1457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18 w 24"/>
                    <a:gd name="T3" fmla="*/ 12 h 24"/>
                    <a:gd name="T4" fmla="*/ 18 w 24"/>
                    <a:gd name="T5" fmla="*/ 6 h 24"/>
                    <a:gd name="T6" fmla="*/ 12 w 24"/>
                    <a:gd name="T7" fmla="*/ 6 h 24"/>
                    <a:gd name="T8" fmla="*/ 12 w 24"/>
                    <a:gd name="T9" fmla="*/ 0 h 24"/>
                    <a:gd name="T10" fmla="*/ 6 w 24"/>
                    <a:gd name="T11" fmla="*/ 6 h 24"/>
                    <a:gd name="T12" fmla="*/ 6 w 24"/>
                    <a:gd name="T13" fmla="*/ 6 h 24"/>
                    <a:gd name="T14" fmla="*/ 0 w 24"/>
                    <a:gd name="T15" fmla="*/ 12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6 w 24"/>
                    <a:gd name="T21" fmla="*/ 18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2 w 24"/>
                    <a:gd name="T27" fmla="*/ 24 h 24"/>
                    <a:gd name="T28" fmla="*/ 18 w 24"/>
                    <a:gd name="T29" fmla="*/ 18 h 24"/>
                    <a:gd name="T30" fmla="*/ 18 w 24"/>
                    <a:gd name="T31" fmla="*/ 18 h 24"/>
                    <a:gd name="T32" fmla="*/ 24 w 24"/>
                    <a:gd name="T33" fmla="*/ 12 h 24"/>
                    <a:gd name="T34" fmla="*/ 18 w 24"/>
                    <a:gd name="T35" fmla="*/ 12 h 24"/>
                    <a:gd name="T36" fmla="*/ 18 w 24"/>
                    <a:gd name="T37" fmla="*/ 6 h 24"/>
                    <a:gd name="T38" fmla="*/ 12 w 24"/>
                    <a:gd name="T39" fmla="*/ 6 h 24"/>
                    <a:gd name="T40" fmla="*/ 12 w 24"/>
                    <a:gd name="T41" fmla="*/ 0 h 24"/>
                    <a:gd name="T42" fmla="*/ 6 w 24"/>
                    <a:gd name="T43" fmla="*/ 6 h 24"/>
                    <a:gd name="T44" fmla="*/ 6 w 24"/>
                    <a:gd name="T45" fmla="*/ 6 h 24"/>
                    <a:gd name="T46" fmla="*/ 0 w 24"/>
                    <a:gd name="T47" fmla="*/ 12 h 24"/>
                    <a:gd name="T48" fmla="*/ 0 w 24"/>
                    <a:gd name="T49" fmla="*/ 12 h 24"/>
                    <a:gd name="T50" fmla="*/ 0 w 24"/>
                    <a:gd name="T51" fmla="*/ 18 h 24"/>
                    <a:gd name="T52" fmla="*/ 6 w 24"/>
                    <a:gd name="T53" fmla="*/ 18 h 24"/>
                    <a:gd name="T54" fmla="*/ 6 w 24"/>
                    <a:gd name="T55" fmla="*/ 24 h 24"/>
                    <a:gd name="T56" fmla="*/ 12 w 24"/>
                    <a:gd name="T57" fmla="*/ 24 h 24"/>
                    <a:gd name="T58" fmla="*/ 12 w 24"/>
                    <a:gd name="T59" fmla="*/ 24 h 24"/>
                    <a:gd name="T60" fmla="*/ 18 w 24"/>
                    <a:gd name="T61" fmla="*/ 18 h 24"/>
                    <a:gd name="T62" fmla="*/ 18 w 24"/>
                    <a:gd name="T63" fmla="*/ 18 h 24"/>
                    <a:gd name="T64" fmla="*/ 24 w 24"/>
                    <a:gd name="T65" fmla="*/ 12 h 24"/>
                    <a:gd name="T66" fmla="*/ 18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  <a:moveTo>
                        <a:pt x="18" y="12"/>
                      </a:move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E1C4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0" name="Freeform 1458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18 w 24"/>
                    <a:gd name="T3" fmla="*/ 12 h 24"/>
                    <a:gd name="T4" fmla="*/ 18 w 24"/>
                    <a:gd name="T5" fmla="*/ 6 h 24"/>
                    <a:gd name="T6" fmla="*/ 12 w 24"/>
                    <a:gd name="T7" fmla="*/ 6 h 24"/>
                    <a:gd name="T8" fmla="*/ 12 w 24"/>
                    <a:gd name="T9" fmla="*/ 0 h 24"/>
                    <a:gd name="T10" fmla="*/ 6 w 24"/>
                    <a:gd name="T11" fmla="*/ 6 h 24"/>
                    <a:gd name="T12" fmla="*/ 6 w 24"/>
                    <a:gd name="T13" fmla="*/ 6 h 24"/>
                    <a:gd name="T14" fmla="*/ 0 w 24"/>
                    <a:gd name="T15" fmla="*/ 12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6 w 24"/>
                    <a:gd name="T21" fmla="*/ 18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2 w 24"/>
                    <a:gd name="T27" fmla="*/ 24 h 24"/>
                    <a:gd name="T28" fmla="*/ 18 w 24"/>
                    <a:gd name="T29" fmla="*/ 18 h 24"/>
                    <a:gd name="T30" fmla="*/ 18 w 24"/>
                    <a:gd name="T31" fmla="*/ 18 h 24"/>
                    <a:gd name="T32" fmla="*/ 24 w 24"/>
                    <a:gd name="T33" fmla="*/ 12 h 24"/>
                    <a:gd name="T34" fmla="*/ 24 w 24"/>
                    <a:gd name="T35" fmla="*/ 12 h 24"/>
                    <a:gd name="T36" fmla="*/ 18 w 24"/>
                    <a:gd name="T37" fmla="*/ 12 h 24"/>
                    <a:gd name="T38" fmla="*/ 18 w 24"/>
                    <a:gd name="T39" fmla="*/ 6 h 24"/>
                    <a:gd name="T40" fmla="*/ 12 w 24"/>
                    <a:gd name="T41" fmla="*/ 6 h 24"/>
                    <a:gd name="T42" fmla="*/ 12 w 24"/>
                    <a:gd name="T43" fmla="*/ 0 h 24"/>
                    <a:gd name="T44" fmla="*/ 6 w 24"/>
                    <a:gd name="T45" fmla="*/ 6 h 24"/>
                    <a:gd name="T46" fmla="*/ 6 w 24"/>
                    <a:gd name="T47" fmla="*/ 6 h 24"/>
                    <a:gd name="T48" fmla="*/ 0 w 24"/>
                    <a:gd name="T49" fmla="*/ 12 h 24"/>
                    <a:gd name="T50" fmla="*/ 0 w 24"/>
                    <a:gd name="T51" fmla="*/ 12 h 24"/>
                    <a:gd name="T52" fmla="*/ 0 w 24"/>
                    <a:gd name="T53" fmla="*/ 18 h 24"/>
                    <a:gd name="T54" fmla="*/ 6 w 24"/>
                    <a:gd name="T55" fmla="*/ 18 h 24"/>
                    <a:gd name="T56" fmla="*/ 6 w 24"/>
                    <a:gd name="T57" fmla="*/ 24 h 24"/>
                    <a:gd name="T58" fmla="*/ 12 w 24"/>
                    <a:gd name="T59" fmla="*/ 24 h 24"/>
                    <a:gd name="T60" fmla="*/ 12 w 24"/>
                    <a:gd name="T61" fmla="*/ 24 h 24"/>
                    <a:gd name="T62" fmla="*/ 18 w 24"/>
                    <a:gd name="T63" fmla="*/ 18 h 24"/>
                    <a:gd name="T64" fmla="*/ 18 w 24"/>
                    <a:gd name="T65" fmla="*/ 18 h 24"/>
                    <a:gd name="T66" fmla="*/ 24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E2C6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1" name="Freeform 1459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18 w 24"/>
                    <a:gd name="T3" fmla="*/ 12 h 24"/>
                    <a:gd name="T4" fmla="*/ 18 w 24"/>
                    <a:gd name="T5" fmla="*/ 6 h 24"/>
                    <a:gd name="T6" fmla="*/ 12 w 24"/>
                    <a:gd name="T7" fmla="*/ 6 h 24"/>
                    <a:gd name="T8" fmla="*/ 12 w 24"/>
                    <a:gd name="T9" fmla="*/ 0 h 24"/>
                    <a:gd name="T10" fmla="*/ 6 w 24"/>
                    <a:gd name="T11" fmla="*/ 6 h 24"/>
                    <a:gd name="T12" fmla="*/ 6 w 24"/>
                    <a:gd name="T13" fmla="*/ 6 h 24"/>
                    <a:gd name="T14" fmla="*/ 0 w 24"/>
                    <a:gd name="T15" fmla="*/ 12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6 w 24"/>
                    <a:gd name="T21" fmla="*/ 18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2 w 24"/>
                    <a:gd name="T27" fmla="*/ 24 h 24"/>
                    <a:gd name="T28" fmla="*/ 18 w 24"/>
                    <a:gd name="T29" fmla="*/ 18 h 24"/>
                    <a:gd name="T30" fmla="*/ 18 w 24"/>
                    <a:gd name="T31" fmla="*/ 18 h 24"/>
                    <a:gd name="T32" fmla="*/ 24 w 24"/>
                    <a:gd name="T33" fmla="*/ 12 h 24"/>
                    <a:gd name="T34" fmla="*/ 18 w 24"/>
                    <a:gd name="T35" fmla="*/ 12 h 24"/>
                    <a:gd name="T36" fmla="*/ 18 w 24"/>
                    <a:gd name="T37" fmla="*/ 6 h 24"/>
                    <a:gd name="T38" fmla="*/ 12 w 24"/>
                    <a:gd name="T39" fmla="*/ 6 h 24"/>
                    <a:gd name="T40" fmla="*/ 12 w 24"/>
                    <a:gd name="T41" fmla="*/ 0 h 24"/>
                    <a:gd name="T42" fmla="*/ 6 w 24"/>
                    <a:gd name="T43" fmla="*/ 6 h 24"/>
                    <a:gd name="T44" fmla="*/ 6 w 24"/>
                    <a:gd name="T45" fmla="*/ 6 h 24"/>
                    <a:gd name="T46" fmla="*/ 0 w 24"/>
                    <a:gd name="T47" fmla="*/ 12 h 24"/>
                    <a:gd name="T48" fmla="*/ 0 w 24"/>
                    <a:gd name="T49" fmla="*/ 12 h 24"/>
                    <a:gd name="T50" fmla="*/ 0 w 24"/>
                    <a:gd name="T51" fmla="*/ 18 h 24"/>
                    <a:gd name="T52" fmla="*/ 6 w 24"/>
                    <a:gd name="T53" fmla="*/ 18 h 24"/>
                    <a:gd name="T54" fmla="*/ 6 w 24"/>
                    <a:gd name="T55" fmla="*/ 24 h 24"/>
                    <a:gd name="T56" fmla="*/ 12 w 24"/>
                    <a:gd name="T57" fmla="*/ 24 h 24"/>
                    <a:gd name="T58" fmla="*/ 12 w 24"/>
                    <a:gd name="T59" fmla="*/ 24 h 24"/>
                    <a:gd name="T60" fmla="*/ 18 w 24"/>
                    <a:gd name="T61" fmla="*/ 18 h 24"/>
                    <a:gd name="T62" fmla="*/ 18 w 24"/>
                    <a:gd name="T63" fmla="*/ 18 h 24"/>
                    <a:gd name="T64" fmla="*/ 24 w 24"/>
                    <a:gd name="T65" fmla="*/ 12 h 24"/>
                    <a:gd name="T66" fmla="*/ 18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  <a:moveTo>
                        <a:pt x="18" y="12"/>
                      </a:move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E3C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2" name="Freeform 1460"/>
                <p:cNvSpPr>
                  <a:spLocks noEditPoints="1"/>
                </p:cNvSpPr>
                <p:nvPr/>
              </p:nvSpPr>
              <p:spPr bwMode="auto">
                <a:xfrm>
                  <a:off x="2538" y="2500"/>
                  <a:ext cx="24" cy="24"/>
                </a:xfrm>
                <a:custGeom>
                  <a:avLst/>
                  <a:gdLst>
                    <a:gd name="T0" fmla="*/ 24 w 24"/>
                    <a:gd name="T1" fmla="*/ 12 h 24"/>
                    <a:gd name="T2" fmla="*/ 18 w 24"/>
                    <a:gd name="T3" fmla="*/ 12 h 24"/>
                    <a:gd name="T4" fmla="*/ 18 w 24"/>
                    <a:gd name="T5" fmla="*/ 6 h 24"/>
                    <a:gd name="T6" fmla="*/ 12 w 24"/>
                    <a:gd name="T7" fmla="*/ 6 h 24"/>
                    <a:gd name="T8" fmla="*/ 12 w 24"/>
                    <a:gd name="T9" fmla="*/ 0 h 24"/>
                    <a:gd name="T10" fmla="*/ 6 w 24"/>
                    <a:gd name="T11" fmla="*/ 6 h 24"/>
                    <a:gd name="T12" fmla="*/ 6 w 24"/>
                    <a:gd name="T13" fmla="*/ 6 h 24"/>
                    <a:gd name="T14" fmla="*/ 0 w 24"/>
                    <a:gd name="T15" fmla="*/ 12 h 24"/>
                    <a:gd name="T16" fmla="*/ 0 w 24"/>
                    <a:gd name="T17" fmla="*/ 12 h 24"/>
                    <a:gd name="T18" fmla="*/ 0 w 24"/>
                    <a:gd name="T19" fmla="*/ 18 h 24"/>
                    <a:gd name="T20" fmla="*/ 6 w 24"/>
                    <a:gd name="T21" fmla="*/ 18 h 24"/>
                    <a:gd name="T22" fmla="*/ 6 w 24"/>
                    <a:gd name="T23" fmla="*/ 24 h 24"/>
                    <a:gd name="T24" fmla="*/ 12 w 24"/>
                    <a:gd name="T25" fmla="*/ 24 h 24"/>
                    <a:gd name="T26" fmla="*/ 12 w 24"/>
                    <a:gd name="T27" fmla="*/ 24 h 24"/>
                    <a:gd name="T28" fmla="*/ 18 w 24"/>
                    <a:gd name="T29" fmla="*/ 18 h 24"/>
                    <a:gd name="T30" fmla="*/ 18 w 24"/>
                    <a:gd name="T31" fmla="*/ 18 h 24"/>
                    <a:gd name="T32" fmla="*/ 24 w 24"/>
                    <a:gd name="T33" fmla="*/ 12 h 24"/>
                    <a:gd name="T34" fmla="*/ 18 w 24"/>
                    <a:gd name="T35" fmla="*/ 12 h 24"/>
                    <a:gd name="T36" fmla="*/ 18 w 24"/>
                    <a:gd name="T37" fmla="*/ 12 h 24"/>
                    <a:gd name="T38" fmla="*/ 18 w 24"/>
                    <a:gd name="T39" fmla="*/ 6 h 24"/>
                    <a:gd name="T40" fmla="*/ 12 w 24"/>
                    <a:gd name="T41" fmla="*/ 6 h 24"/>
                    <a:gd name="T42" fmla="*/ 12 w 24"/>
                    <a:gd name="T43" fmla="*/ 6 h 24"/>
                    <a:gd name="T44" fmla="*/ 6 w 24"/>
                    <a:gd name="T45" fmla="*/ 6 h 24"/>
                    <a:gd name="T46" fmla="*/ 6 w 24"/>
                    <a:gd name="T47" fmla="*/ 6 h 24"/>
                    <a:gd name="T48" fmla="*/ 0 w 24"/>
                    <a:gd name="T49" fmla="*/ 12 h 24"/>
                    <a:gd name="T50" fmla="*/ 0 w 24"/>
                    <a:gd name="T51" fmla="*/ 12 h 24"/>
                    <a:gd name="T52" fmla="*/ 0 w 24"/>
                    <a:gd name="T53" fmla="*/ 18 h 24"/>
                    <a:gd name="T54" fmla="*/ 6 w 24"/>
                    <a:gd name="T55" fmla="*/ 18 h 24"/>
                    <a:gd name="T56" fmla="*/ 6 w 24"/>
                    <a:gd name="T57" fmla="*/ 24 h 24"/>
                    <a:gd name="T58" fmla="*/ 12 w 24"/>
                    <a:gd name="T59" fmla="*/ 24 h 24"/>
                    <a:gd name="T60" fmla="*/ 12 w 24"/>
                    <a:gd name="T61" fmla="*/ 24 h 24"/>
                    <a:gd name="T62" fmla="*/ 18 w 24"/>
                    <a:gd name="T63" fmla="*/ 18 h 24"/>
                    <a:gd name="T64" fmla="*/ 18 w 24"/>
                    <a:gd name="T65" fmla="*/ 18 h 24"/>
                    <a:gd name="T66" fmla="*/ 18 w 24"/>
                    <a:gd name="T6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12"/>
                      </a:lnTo>
                      <a:close/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E4C9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3" name="Freeform 1461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0 w 18"/>
                    <a:gd name="T15" fmla="*/ 6 h 18"/>
                    <a:gd name="T16" fmla="*/ 0 w 18"/>
                    <a:gd name="T17" fmla="*/ 6 h 18"/>
                    <a:gd name="T18" fmla="*/ 0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8 h 18"/>
                    <a:gd name="T24" fmla="*/ 12 w 18"/>
                    <a:gd name="T25" fmla="*/ 18 h 18"/>
                    <a:gd name="T26" fmla="*/ 12 w 18"/>
                    <a:gd name="T27" fmla="*/ 18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0 h 18"/>
                    <a:gd name="T38" fmla="*/ 12 w 18"/>
                    <a:gd name="T39" fmla="*/ 0 h 18"/>
                    <a:gd name="T40" fmla="*/ 12 w 18"/>
                    <a:gd name="T41" fmla="*/ 0 h 18"/>
                    <a:gd name="T42" fmla="*/ 6 w 18"/>
                    <a:gd name="T43" fmla="*/ 0 h 18"/>
                    <a:gd name="T44" fmla="*/ 6 w 18"/>
                    <a:gd name="T45" fmla="*/ 0 h 18"/>
                    <a:gd name="T46" fmla="*/ 0 w 18"/>
                    <a:gd name="T47" fmla="*/ 6 h 18"/>
                    <a:gd name="T48" fmla="*/ 0 w 18"/>
                    <a:gd name="T49" fmla="*/ 6 h 18"/>
                    <a:gd name="T50" fmla="*/ 0 w 18"/>
                    <a:gd name="T51" fmla="*/ 12 h 18"/>
                    <a:gd name="T52" fmla="*/ 6 w 18"/>
                    <a:gd name="T53" fmla="*/ 12 h 18"/>
                    <a:gd name="T54" fmla="*/ 6 w 18"/>
                    <a:gd name="T55" fmla="*/ 18 h 18"/>
                    <a:gd name="T56" fmla="*/ 12 w 18"/>
                    <a:gd name="T57" fmla="*/ 18 h 18"/>
                    <a:gd name="T58" fmla="*/ 12 w 18"/>
                    <a:gd name="T59" fmla="*/ 18 h 18"/>
                    <a:gd name="T60" fmla="*/ 18 w 18"/>
                    <a:gd name="T61" fmla="*/ 12 h 18"/>
                    <a:gd name="T62" fmla="*/ 18 w 18"/>
                    <a:gd name="T63" fmla="*/ 12 h 18"/>
                    <a:gd name="T64" fmla="*/ 18 w 18"/>
                    <a:gd name="T65" fmla="*/ 6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5C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4" name="Freeform 1462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0 w 18"/>
                    <a:gd name="T15" fmla="*/ 6 h 18"/>
                    <a:gd name="T16" fmla="*/ 0 w 18"/>
                    <a:gd name="T17" fmla="*/ 6 h 18"/>
                    <a:gd name="T18" fmla="*/ 0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8 h 18"/>
                    <a:gd name="T24" fmla="*/ 12 w 18"/>
                    <a:gd name="T25" fmla="*/ 18 h 18"/>
                    <a:gd name="T26" fmla="*/ 12 w 18"/>
                    <a:gd name="T27" fmla="*/ 18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6 h 18"/>
                    <a:gd name="T38" fmla="*/ 18 w 18"/>
                    <a:gd name="T39" fmla="*/ 0 h 18"/>
                    <a:gd name="T40" fmla="*/ 12 w 18"/>
                    <a:gd name="T41" fmla="*/ 0 h 18"/>
                    <a:gd name="T42" fmla="*/ 12 w 18"/>
                    <a:gd name="T43" fmla="*/ 0 h 18"/>
                    <a:gd name="T44" fmla="*/ 6 w 18"/>
                    <a:gd name="T45" fmla="*/ 0 h 18"/>
                    <a:gd name="T46" fmla="*/ 6 w 18"/>
                    <a:gd name="T47" fmla="*/ 0 h 18"/>
                    <a:gd name="T48" fmla="*/ 0 w 18"/>
                    <a:gd name="T49" fmla="*/ 6 h 18"/>
                    <a:gd name="T50" fmla="*/ 0 w 18"/>
                    <a:gd name="T51" fmla="*/ 6 h 18"/>
                    <a:gd name="T52" fmla="*/ 0 w 18"/>
                    <a:gd name="T53" fmla="*/ 12 h 18"/>
                    <a:gd name="T54" fmla="*/ 6 w 18"/>
                    <a:gd name="T55" fmla="*/ 12 h 18"/>
                    <a:gd name="T56" fmla="*/ 6 w 18"/>
                    <a:gd name="T57" fmla="*/ 18 h 18"/>
                    <a:gd name="T58" fmla="*/ 12 w 18"/>
                    <a:gd name="T59" fmla="*/ 18 h 18"/>
                    <a:gd name="T60" fmla="*/ 12 w 18"/>
                    <a:gd name="T61" fmla="*/ 18 h 18"/>
                    <a:gd name="T62" fmla="*/ 18 w 18"/>
                    <a:gd name="T63" fmla="*/ 12 h 18"/>
                    <a:gd name="T64" fmla="*/ 18 w 18"/>
                    <a:gd name="T65" fmla="*/ 12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6CD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5" name="Freeform 1463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0 w 18"/>
                    <a:gd name="T15" fmla="*/ 6 h 18"/>
                    <a:gd name="T16" fmla="*/ 0 w 18"/>
                    <a:gd name="T17" fmla="*/ 6 h 18"/>
                    <a:gd name="T18" fmla="*/ 0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8 h 18"/>
                    <a:gd name="T24" fmla="*/ 12 w 18"/>
                    <a:gd name="T25" fmla="*/ 18 h 18"/>
                    <a:gd name="T26" fmla="*/ 12 w 18"/>
                    <a:gd name="T27" fmla="*/ 18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6 h 18"/>
                    <a:gd name="T38" fmla="*/ 18 w 18"/>
                    <a:gd name="T39" fmla="*/ 0 h 18"/>
                    <a:gd name="T40" fmla="*/ 12 w 18"/>
                    <a:gd name="T41" fmla="*/ 0 h 18"/>
                    <a:gd name="T42" fmla="*/ 12 w 18"/>
                    <a:gd name="T43" fmla="*/ 0 h 18"/>
                    <a:gd name="T44" fmla="*/ 6 w 18"/>
                    <a:gd name="T45" fmla="*/ 0 h 18"/>
                    <a:gd name="T46" fmla="*/ 6 w 18"/>
                    <a:gd name="T47" fmla="*/ 0 h 18"/>
                    <a:gd name="T48" fmla="*/ 0 w 18"/>
                    <a:gd name="T49" fmla="*/ 6 h 18"/>
                    <a:gd name="T50" fmla="*/ 0 w 18"/>
                    <a:gd name="T51" fmla="*/ 6 h 18"/>
                    <a:gd name="T52" fmla="*/ 0 w 18"/>
                    <a:gd name="T53" fmla="*/ 12 h 18"/>
                    <a:gd name="T54" fmla="*/ 6 w 18"/>
                    <a:gd name="T55" fmla="*/ 12 h 18"/>
                    <a:gd name="T56" fmla="*/ 6 w 18"/>
                    <a:gd name="T57" fmla="*/ 18 h 18"/>
                    <a:gd name="T58" fmla="*/ 12 w 18"/>
                    <a:gd name="T59" fmla="*/ 18 h 18"/>
                    <a:gd name="T60" fmla="*/ 12 w 18"/>
                    <a:gd name="T61" fmla="*/ 18 h 18"/>
                    <a:gd name="T62" fmla="*/ 18 w 18"/>
                    <a:gd name="T63" fmla="*/ 12 h 18"/>
                    <a:gd name="T64" fmla="*/ 18 w 18"/>
                    <a:gd name="T65" fmla="*/ 12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7CF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6" name="Freeform 1464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0 w 18"/>
                    <a:gd name="T15" fmla="*/ 6 h 18"/>
                    <a:gd name="T16" fmla="*/ 0 w 18"/>
                    <a:gd name="T17" fmla="*/ 6 h 18"/>
                    <a:gd name="T18" fmla="*/ 0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8 h 18"/>
                    <a:gd name="T24" fmla="*/ 12 w 18"/>
                    <a:gd name="T25" fmla="*/ 18 h 18"/>
                    <a:gd name="T26" fmla="*/ 12 w 18"/>
                    <a:gd name="T27" fmla="*/ 18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0 h 18"/>
                    <a:gd name="T38" fmla="*/ 12 w 18"/>
                    <a:gd name="T39" fmla="*/ 0 h 18"/>
                    <a:gd name="T40" fmla="*/ 12 w 18"/>
                    <a:gd name="T41" fmla="*/ 0 h 18"/>
                    <a:gd name="T42" fmla="*/ 6 w 18"/>
                    <a:gd name="T43" fmla="*/ 0 h 18"/>
                    <a:gd name="T44" fmla="*/ 6 w 18"/>
                    <a:gd name="T45" fmla="*/ 0 h 18"/>
                    <a:gd name="T46" fmla="*/ 0 w 18"/>
                    <a:gd name="T47" fmla="*/ 6 h 18"/>
                    <a:gd name="T48" fmla="*/ 0 w 18"/>
                    <a:gd name="T49" fmla="*/ 6 h 18"/>
                    <a:gd name="T50" fmla="*/ 0 w 18"/>
                    <a:gd name="T51" fmla="*/ 12 h 18"/>
                    <a:gd name="T52" fmla="*/ 6 w 18"/>
                    <a:gd name="T53" fmla="*/ 12 h 18"/>
                    <a:gd name="T54" fmla="*/ 6 w 18"/>
                    <a:gd name="T55" fmla="*/ 18 h 18"/>
                    <a:gd name="T56" fmla="*/ 12 w 18"/>
                    <a:gd name="T57" fmla="*/ 18 h 18"/>
                    <a:gd name="T58" fmla="*/ 12 w 18"/>
                    <a:gd name="T59" fmla="*/ 18 h 18"/>
                    <a:gd name="T60" fmla="*/ 18 w 18"/>
                    <a:gd name="T61" fmla="*/ 12 h 18"/>
                    <a:gd name="T62" fmla="*/ 18 w 18"/>
                    <a:gd name="T63" fmla="*/ 12 h 18"/>
                    <a:gd name="T64" fmla="*/ 18 w 18"/>
                    <a:gd name="T65" fmla="*/ 6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7D0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7" name="Freeform 1465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0 w 18"/>
                    <a:gd name="T15" fmla="*/ 6 h 18"/>
                    <a:gd name="T16" fmla="*/ 0 w 18"/>
                    <a:gd name="T17" fmla="*/ 6 h 18"/>
                    <a:gd name="T18" fmla="*/ 0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8 h 18"/>
                    <a:gd name="T24" fmla="*/ 12 w 18"/>
                    <a:gd name="T25" fmla="*/ 18 h 18"/>
                    <a:gd name="T26" fmla="*/ 12 w 18"/>
                    <a:gd name="T27" fmla="*/ 18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6 h 18"/>
                    <a:gd name="T38" fmla="*/ 18 w 18"/>
                    <a:gd name="T39" fmla="*/ 0 h 18"/>
                    <a:gd name="T40" fmla="*/ 12 w 18"/>
                    <a:gd name="T41" fmla="*/ 0 h 18"/>
                    <a:gd name="T42" fmla="*/ 12 w 18"/>
                    <a:gd name="T43" fmla="*/ 0 h 18"/>
                    <a:gd name="T44" fmla="*/ 6 w 18"/>
                    <a:gd name="T45" fmla="*/ 0 h 18"/>
                    <a:gd name="T46" fmla="*/ 6 w 18"/>
                    <a:gd name="T47" fmla="*/ 0 h 18"/>
                    <a:gd name="T48" fmla="*/ 6 w 18"/>
                    <a:gd name="T49" fmla="*/ 6 h 18"/>
                    <a:gd name="T50" fmla="*/ 0 w 18"/>
                    <a:gd name="T51" fmla="*/ 6 h 18"/>
                    <a:gd name="T52" fmla="*/ 6 w 18"/>
                    <a:gd name="T53" fmla="*/ 12 h 18"/>
                    <a:gd name="T54" fmla="*/ 6 w 18"/>
                    <a:gd name="T55" fmla="*/ 12 h 18"/>
                    <a:gd name="T56" fmla="*/ 6 w 18"/>
                    <a:gd name="T57" fmla="*/ 12 h 18"/>
                    <a:gd name="T58" fmla="*/ 12 w 18"/>
                    <a:gd name="T59" fmla="*/ 18 h 18"/>
                    <a:gd name="T60" fmla="*/ 12 w 18"/>
                    <a:gd name="T61" fmla="*/ 12 h 18"/>
                    <a:gd name="T62" fmla="*/ 18 w 18"/>
                    <a:gd name="T63" fmla="*/ 12 h 18"/>
                    <a:gd name="T64" fmla="*/ 18 w 18"/>
                    <a:gd name="T65" fmla="*/ 12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8D2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8" name="Freeform 1466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6 w 18"/>
                    <a:gd name="T15" fmla="*/ 6 h 18"/>
                    <a:gd name="T16" fmla="*/ 0 w 18"/>
                    <a:gd name="T17" fmla="*/ 6 h 18"/>
                    <a:gd name="T18" fmla="*/ 6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2 h 18"/>
                    <a:gd name="T24" fmla="*/ 12 w 18"/>
                    <a:gd name="T25" fmla="*/ 18 h 18"/>
                    <a:gd name="T26" fmla="*/ 12 w 18"/>
                    <a:gd name="T27" fmla="*/ 12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0 h 18"/>
                    <a:gd name="T38" fmla="*/ 12 w 18"/>
                    <a:gd name="T39" fmla="*/ 0 h 18"/>
                    <a:gd name="T40" fmla="*/ 12 w 18"/>
                    <a:gd name="T41" fmla="*/ 0 h 18"/>
                    <a:gd name="T42" fmla="*/ 6 w 18"/>
                    <a:gd name="T43" fmla="*/ 0 h 18"/>
                    <a:gd name="T44" fmla="*/ 6 w 18"/>
                    <a:gd name="T45" fmla="*/ 0 h 18"/>
                    <a:gd name="T46" fmla="*/ 6 w 18"/>
                    <a:gd name="T47" fmla="*/ 6 h 18"/>
                    <a:gd name="T48" fmla="*/ 0 w 18"/>
                    <a:gd name="T49" fmla="*/ 6 h 18"/>
                    <a:gd name="T50" fmla="*/ 6 w 18"/>
                    <a:gd name="T51" fmla="*/ 12 h 18"/>
                    <a:gd name="T52" fmla="*/ 6 w 18"/>
                    <a:gd name="T53" fmla="*/ 12 h 18"/>
                    <a:gd name="T54" fmla="*/ 6 w 18"/>
                    <a:gd name="T55" fmla="*/ 12 h 18"/>
                    <a:gd name="T56" fmla="*/ 12 w 18"/>
                    <a:gd name="T57" fmla="*/ 18 h 18"/>
                    <a:gd name="T58" fmla="*/ 12 w 18"/>
                    <a:gd name="T59" fmla="*/ 12 h 18"/>
                    <a:gd name="T60" fmla="*/ 18 w 18"/>
                    <a:gd name="T61" fmla="*/ 12 h 18"/>
                    <a:gd name="T62" fmla="*/ 18 w 18"/>
                    <a:gd name="T63" fmla="*/ 12 h 18"/>
                    <a:gd name="T64" fmla="*/ 18 w 18"/>
                    <a:gd name="T65" fmla="*/ 6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9D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699" name="Freeform 1467"/>
                <p:cNvSpPr>
                  <a:spLocks noEditPoints="1"/>
                </p:cNvSpPr>
                <p:nvPr/>
              </p:nvSpPr>
              <p:spPr bwMode="auto">
                <a:xfrm>
                  <a:off x="2538" y="2506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6 w 18"/>
                    <a:gd name="T15" fmla="*/ 6 h 18"/>
                    <a:gd name="T16" fmla="*/ 0 w 18"/>
                    <a:gd name="T17" fmla="*/ 6 h 18"/>
                    <a:gd name="T18" fmla="*/ 6 w 18"/>
                    <a:gd name="T19" fmla="*/ 12 h 18"/>
                    <a:gd name="T20" fmla="*/ 6 w 18"/>
                    <a:gd name="T21" fmla="*/ 12 h 18"/>
                    <a:gd name="T22" fmla="*/ 6 w 18"/>
                    <a:gd name="T23" fmla="*/ 12 h 18"/>
                    <a:gd name="T24" fmla="*/ 12 w 18"/>
                    <a:gd name="T25" fmla="*/ 18 h 18"/>
                    <a:gd name="T26" fmla="*/ 12 w 18"/>
                    <a:gd name="T27" fmla="*/ 12 h 18"/>
                    <a:gd name="T28" fmla="*/ 18 w 18"/>
                    <a:gd name="T29" fmla="*/ 12 h 18"/>
                    <a:gd name="T30" fmla="*/ 18 w 18"/>
                    <a:gd name="T31" fmla="*/ 12 h 18"/>
                    <a:gd name="T32" fmla="*/ 18 w 18"/>
                    <a:gd name="T33" fmla="*/ 6 h 18"/>
                    <a:gd name="T34" fmla="*/ 18 w 18"/>
                    <a:gd name="T35" fmla="*/ 6 h 18"/>
                    <a:gd name="T36" fmla="*/ 18 w 18"/>
                    <a:gd name="T37" fmla="*/ 6 h 18"/>
                    <a:gd name="T38" fmla="*/ 18 w 18"/>
                    <a:gd name="T39" fmla="*/ 0 h 18"/>
                    <a:gd name="T40" fmla="*/ 12 w 18"/>
                    <a:gd name="T41" fmla="*/ 0 h 18"/>
                    <a:gd name="T42" fmla="*/ 12 w 18"/>
                    <a:gd name="T43" fmla="*/ 0 h 18"/>
                    <a:gd name="T44" fmla="*/ 6 w 18"/>
                    <a:gd name="T45" fmla="*/ 0 h 18"/>
                    <a:gd name="T46" fmla="*/ 6 w 18"/>
                    <a:gd name="T47" fmla="*/ 0 h 18"/>
                    <a:gd name="T48" fmla="*/ 6 w 18"/>
                    <a:gd name="T49" fmla="*/ 6 h 18"/>
                    <a:gd name="T50" fmla="*/ 6 w 18"/>
                    <a:gd name="T51" fmla="*/ 6 h 18"/>
                    <a:gd name="T52" fmla="*/ 6 w 18"/>
                    <a:gd name="T53" fmla="*/ 12 h 18"/>
                    <a:gd name="T54" fmla="*/ 6 w 18"/>
                    <a:gd name="T55" fmla="*/ 12 h 18"/>
                    <a:gd name="T56" fmla="*/ 6 w 18"/>
                    <a:gd name="T57" fmla="*/ 12 h 18"/>
                    <a:gd name="T58" fmla="*/ 12 w 18"/>
                    <a:gd name="T59" fmla="*/ 12 h 18"/>
                    <a:gd name="T60" fmla="*/ 12 w 18"/>
                    <a:gd name="T61" fmla="*/ 12 h 18"/>
                    <a:gd name="T62" fmla="*/ 18 w 18"/>
                    <a:gd name="T63" fmla="*/ 12 h 18"/>
                    <a:gd name="T64" fmla="*/ 18 w 18"/>
                    <a:gd name="T65" fmla="*/ 12 h 18"/>
                    <a:gd name="T66" fmla="*/ 18 w 18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EAD5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0" name="Freeform 1468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12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12 h 12"/>
                    <a:gd name="T62" fmla="*/ 12 w 12"/>
                    <a:gd name="T63" fmla="*/ 12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BD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1" name="Freeform 1469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6 h 12"/>
                    <a:gd name="T38" fmla="*/ 12 w 12"/>
                    <a:gd name="T39" fmla="*/ 0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12 w 12"/>
                    <a:gd name="T63" fmla="*/ 12 h 12"/>
                    <a:gd name="T64" fmla="*/ 12 w 12"/>
                    <a:gd name="T65" fmla="*/ 12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C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2" name="Freeform 1470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6 h 12"/>
                    <a:gd name="T38" fmla="*/ 12 w 12"/>
                    <a:gd name="T39" fmla="*/ 0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12 w 12"/>
                    <a:gd name="T63" fmla="*/ 12 h 12"/>
                    <a:gd name="T64" fmla="*/ 12 w 12"/>
                    <a:gd name="T65" fmla="*/ 12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D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3" name="Freeform 1471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12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12 h 12"/>
                    <a:gd name="T62" fmla="*/ 12 w 12"/>
                    <a:gd name="T63" fmla="*/ 12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DDC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4" name="Freeform 1472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6 h 12"/>
                    <a:gd name="T38" fmla="*/ 6 w 12"/>
                    <a:gd name="T39" fmla="*/ 6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6 w 12"/>
                    <a:gd name="T63" fmla="*/ 12 h 12"/>
                    <a:gd name="T64" fmla="*/ 12 w 12"/>
                    <a:gd name="T65" fmla="*/ 12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EDE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5" name="Freeform 1473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6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6 w 12"/>
                    <a:gd name="T37" fmla="*/ 6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6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12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12 w 12"/>
                    <a:gd name="T63" fmla="*/ 12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FE0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6" name="Freeform 1474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6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12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12 h 12"/>
                    <a:gd name="T30" fmla="*/ 12 w 12"/>
                    <a:gd name="T31" fmla="*/ 12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6 h 12"/>
                    <a:gd name="T38" fmla="*/ 6 w 12"/>
                    <a:gd name="T39" fmla="*/ 6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6 w 12"/>
                    <a:gd name="T63" fmla="*/ 12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0E1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7" name="Freeform 1475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6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12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6 w 12"/>
                    <a:gd name="T37" fmla="*/ 6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6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12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1E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8" name="Freeform 1476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6 h 12"/>
                    <a:gd name="T4" fmla="*/ 6 w 12"/>
                    <a:gd name="T5" fmla="*/ 6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12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6 w 12"/>
                    <a:gd name="T37" fmla="*/ 6 h 12"/>
                    <a:gd name="T38" fmla="*/ 6 w 12"/>
                    <a:gd name="T39" fmla="*/ 6 h 12"/>
                    <a:gd name="T40" fmla="*/ 6 w 12"/>
                    <a:gd name="T41" fmla="*/ 6 h 12"/>
                    <a:gd name="T42" fmla="*/ 6 w 12"/>
                    <a:gd name="T43" fmla="*/ 0 h 12"/>
                    <a:gd name="T44" fmla="*/ 0 w 12"/>
                    <a:gd name="T45" fmla="*/ 6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6 w 12"/>
                    <a:gd name="T63" fmla="*/ 12 h 12"/>
                    <a:gd name="T64" fmla="*/ 6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2E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09" name="Freeform 1477"/>
                <p:cNvSpPr>
                  <a:spLocks noEditPoints="1"/>
                </p:cNvSpPr>
                <p:nvPr/>
              </p:nvSpPr>
              <p:spPr bwMode="auto">
                <a:xfrm>
                  <a:off x="2544" y="2506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6 w 12"/>
                    <a:gd name="T3" fmla="*/ 6 h 12"/>
                    <a:gd name="T4" fmla="*/ 6 w 12"/>
                    <a:gd name="T5" fmla="*/ 6 h 12"/>
                    <a:gd name="T6" fmla="*/ 6 w 12"/>
                    <a:gd name="T7" fmla="*/ 6 h 12"/>
                    <a:gd name="T8" fmla="*/ 6 w 12"/>
                    <a:gd name="T9" fmla="*/ 0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6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12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12 h 12"/>
                    <a:gd name="T30" fmla="*/ 6 w 12"/>
                    <a:gd name="T31" fmla="*/ 6 h 12"/>
                    <a:gd name="T32" fmla="*/ 12 w 12"/>
                    <a:gd name="T33" fmla="*/ 6 h 12"/>
                    <a:gd name="T34" fmla="*/ 6 w 12"/>
                    <a:gd name="T35" fmla="*/ 6 h 12"/>
                    <a:gd name="T36" fmla="*/ 6 w 12"/>
                    <a:gd name="T37" fmla="*/ 6 h 12"/>
                    <a:gd name="T38" fmla="*/ 6 w 12"/>
                    <a:gd name="T39" fmla="*/ 6 h 12"/>
                    <a:gd name="T40" fmla="*/ 6 w 12"/>
                    <a:gd name="T41" fmla="*/ 6 h 12"/>
                    <a:gd name="T42" fmla="*/ 6 w 12"/>
                    <a:gd name="T43" fmla="*/ 6 h 12"/>
                    <a:gd name="T44" fmla="*/ 6 w 12"/>
                    <a:gd name="T45" fmla="*/ 6 h 12"/>
                    <a:gd name="T46" fmla="*/ 0 w 12"/>
                    <a:gd name="T47" fmla="*/ 6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6 w 12"/>
                    <a:gd name="T63" fmla="*/ 12 h 12"/>
                    <a:gd name="T64" fmla="*/ 6 w 12"/>
                    <a:gd name="T65" fmla="*/ 6 h 12"/>
                    <a:gd name="T66" fmla="*/ 6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F3E7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0" name="Freeform 1478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0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3E8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1" name="Freeform 1479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4EA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2" name="Freeform 1480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0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5EC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3" name="Freeform 1481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0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6ED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4" name="Freeform 1482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0 h 6"/>
                    <a:gd name="T62" fmla="*/ 6 w 6"/>
                    <a:gd name="T63" fmla="*/ 0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7E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5" name="Freeform 1483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0 w 6"/>
                    <a:gd name="T55" fmla="*/ 0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0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8F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6" name="Freeform 1484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0 h 6"/>
                    <a:gd name="T18" fmla="*/ 0 w 6"/>
                    <a:gd name="T19" fmla="*/ 0 h 6"/>
                    <a:gd name="T20" fmla="*/ 0 w 6"/>
                    <a:gd name="T21" fmla="*/ 0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0 h 6"/>
                    <a:gd name="T30" fmla="*/ 6 w 6"/>
                    <a:gd name="T31" fmla="*/ 0 h 6"/>
                    <a:gd name="T32" fmla="*/ 6 w 6"/>
                    <a:gd name="T33" fmla="*/ 0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6 w 6"/>
                    <a:gd name="T47" fmla="*/ 0 h 6"/>
                    <a:gd name="T48" fmla="*/ 0 w 6"/>
                    <a:gd name="T49" fmla="*/ 0 h 6"/>
                    <a:gd name="T50" fmla="*/ 0 w 6"/>
                    <a:gd name="T51" fmla="*/ 0 h 6"/>
                    <a:gd name="T52" fmla="*/ 0 w 6"/>
                    <a:gd name="T53" fmla="*/ 0 h 6"/>
                    <a:gd name="T54" fmla="*/ 6 w 6"/>
                    <a:gd name="T55" fmla="*/ 0 h 6"/>
                    <a:gd name="T56" fmla="*/ 6 w 6"/>
                    <a:gd name="T57" fmla="*/ 0 h 6"/>
                    <a:gd name="T58" fmla="*/ 6 w 6"/>
                    <a:gd name="T59" fmla="*/ 0 h 6"/>
                    <a:gd name="T60" fmla="*/ 6 w 6"/>
                    <a:gd name="T61" fmla="*/ 0 h 6"/>
                    <a:gd name="T62" fmla="*/ 6 w 6"/>
                    <a:gd name="T63" fmla="*/ 0 h 6"/>
                    <a:gd name="T64" fmla="*/ 6 w 6"/>
                    <a:gd name="T65" fmla="*/ 0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9F3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7" name="Freeform 1485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6 w 6"/>
                    <a:gd name="T7" fmla="*/ 0 w 6"/>
                    <a:gd name="T8" fmla="*/ 0 w 6"/>
                    <a:gd name="T9" fmla="*/ 0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  <a:gd name="T15" fmla="*/ 6 w 6"/>
                    <a:gd name="T16" fmla="*/ 6 w 6"/>
                    <a:gd name="T17" fmla="*/ 6 w 6"/>
                    <a:gd name="T18" fmla="*/ 6 w 6"/>
                    <a:gd name="T19" fmla="*/ 6 w 6"/>
                    <a:gd name="T20" fmla="*/ 6 w 6"/>
                    <a:gd name="T21" fmla="*/ 6 w 6"/>
                    <a:gd name="T22" fmla="*/ 6 w 6"/>
                    <a:gd name="T23" fmla="*/ 0 w 6"/>
                    <a:gd name="T24" fmla="*/ 0 w 6"/>
                    <a:gd name="T25" fmla="*/ 0 w 6"/>
                    <a:gd name="T26" fmla="*/ 6 w 6"/>
                    <a:gd name="T27" fmla="*/ 6 w 6"/>
                    <a:gd name="T28" fmla="*/ 6 w 6"/>
                    <a:gd name="T29" fmla="*/ 6 w 6"/>
                    <a:gd name="T30" fmla="*/ 6 w 6"/>
                    <a:gd name="T31" fmla="*/ 6 w 6"/>
                    <a:gd name="T32" fmla="*/ 6 w 6"/>
                    <a:gd name="T3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9F4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8" name="Freeform 1486"/>
                <p:cNvSpPr>
                  <a:spLocks noEditPoints="1"/>
                </p:cNvSpPr>
                <p:nvPr/>
              </p:nvSpPr>
              <p:spPr bwMode="auto">
                <a:xfrm>
                  <a:off x="2544" y="2512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6 w 6"/>
                    <a:gd name="T4" fmla="*/ 6 w 6"/>
                    <a:gd name="T5" fmla="*/ 6 w 6"/>
                    <a:gd name="T6" fmla="*/ 6 w 6"/>
                    <a:gd name="T7" fmla="*/ 0 w 6"/>
                    <a:gd name="T8" fmla="*/ 0 w 6"/>
                    <a:gd name="T9" fmla="*/ 0 w 6"/>
                    <a:gd name="T10" fmla="*/ 6 w 6"/>
                    <a:gd name="T11" fmla="*/ 6 w 6"/>
                    <a:gd name="T12" fmla="*/ 6 w 6"/>
                    <a:gd name="T13" fmla="*/ 6 w 6"/>
                    <a:gd name="T14" fmla="*/ 6 w 6"/>
                    <a:gd name="T15" fmla="*/ 6 w 6"/>
                    <a:gd name="T16" fmla="*/ 6 w 6"/>
                    <a:gd name="T17" fmla="*/ 6 w 6"/>
                    <a:gd name="T18" fmla="*/ 6 w 6"/>
                    <a:gd name="T19" fmla="*/ 6 w 6"/>
                    <a:gd name="T20" fmla="*/ 6 w 6"/>
                    <a:gd name="T21" fmla="*/ 6 w 6"/>
                    <a:gd name="T22" fmla="*/ 6 w 6"/>
                    <a:gd name="T23" fmla="*/ 6 w 6"/>
                    <a:gd name="T24" fmla="*/ 6 w 6"/>
                    <a:gd name="T25" fmla="*/ 6 w 6"/>
                    <a:gd name="T26" fmla="*/ 6 w 6"/>
                    <a:gd name="T27" fmla="*/ 6 w 6"/>
                    <a:gd name="T28" fmla="*/ 6 w 6"/>
                    <a:gd name="T29" fmla="*/ 6 w 6"/>
                    <a:gd name="T30" fmla="*/ 6 w 6"/>
                    <a:gd name="T31" fmla="*/ 6 w 6"/>
                    <a:gd name="T32" fmla="*/ 6 w 6"/>
                    <a:gd name="T3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A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19" name="Freeform 1487"/>
                <p:cNvSpPr>
                  <a:spLocks noEditPoints="1"/>
                </p:cNvSpPr>
                <p:nvPr/>
              </p:nvSpPr>
              <p:spPr bwMode="auto">
                <a:xfrm>
                  <a:off x="2550" y="251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8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0" name="Freeform 1488"/>
                <p:cNvSpPr>
                  <a:spLocks noEditPoints="1"/>
                </p:cNvSpPr>
                <p:nvPr/>
              </p:nvSpPr>
              <p:spPr bwMode="auto">
                <a:xfrm>
                  <a:off x="2550" y="251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F9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1" name="Freeform 1489"/>
                <p:cNvSpPr>
                  <a:spLocks noEditPoints="1"/>
                </p:cNvSpPr>
                <p:nvPr/>
              </p:nvSpPr>
              <p:spPr bwMode="auto">
                <a:xfrm>
                  <a:off x="2550" y="251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B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2" name="Freeform 1490"/>
                <p:cNvSpPr>
                  <a:spLocks/>
                </p:cNvSpPr>
                <p:nvPr/>
              </p:nvSpPr>
              <p:spPr bwMode="auto">
                <a:xfrm>
                  <a:off x="2550" y="251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3" name="Freeform 1491"/>
                <p:cNvSpPr>
                  <a:spLocks/>
                </p:cNvSpPr>
                <p:nvPr/>
              </p:nvSpPr>
              <p:spPr bwMode="auto">
                <a:xfrm>
                  <a:off x="2532" y="2476"/>
                  <a:ext cx="30" cy="72"/>
                </a:xfrm>
                <a:custGeom>
                  <a:avLst/>
                  <a:gdLst>
                    <a:gd name="T0" fmla="*/ 18 w 30"/>
                    <a:gd name="T1" fmla="*/ 72 h 72"/>
                    <a:gd name="T2" fmla="*/ 24 w 30"/>
                    <a:gd name="T3" fmla="*/ 66 h 72"/>
                    <a:gd name="T4" fmla="*/ 30 w 30"/>
                    <a:gd name="T5" fmla="*/ 54 h 72"/>
                    <a:gd name="T6" fmla="*/ 30 w 30"/>
                    <a:gd name="T7" fmla="*/ 36 h 72"/>
                    <a:gd name="T8" fmla="*/ 30 w 30"/>
                    <a:gd name="T9" fmla="*/ 36 h 72"/>
                    <a:gd name="T10" fmla="*/ 30 w 30"/>
                    <a:gd name="T11" fmla="*/ 18 h 72"/>
                    <a:gd name="T12" fmla="*/ 24 w 30"/>
                    <a:gd name="T13" fmla="*/ 6 h 72"/>
                    <a:gd name="T14" fmla="*/ 18 w 30"/>
                    <a:gd name="T15" fmla="*/ 0 h 72"/>
                    <a:gd name="T16" fmla="*/ 18 w 30"/>
                    <a:gd name="T17" fmla="*/ 0 h 72"/>
                    <a:gd name="T18" fmla="*/ 12 w 30"/>
                    <a:gd name="T19" fmla="*/ 6 h 72"/>
                    <a:gd name="T20" fmla="*/ 0 w 30"/>
                    <a:gd name="T21" fmla="*/ 18 h 72"/>
                    <a:gd name="T22" fmla="*/ 0 w 30"/>
                    <a:gd name="T23" fmla="*/ 36 h 72"/>
                    <a:gd name="T24" fmla="*/ 0 w 30"/>
                    <a:gd name="T25" fmla="*/ 36 h 72"/>
                    <a:gd name="T26" fmla="*/ 0 w 30"/>
                    <a:gd name="T27" fmla="*/ 54 h 72"/>
                    <a:gd name="T28" fmla="*/ 12 w 30"/>
                    <a:gd name="T29" fmla="*/ 66 h 72"/>
                    <a:gd name="T30" fmla="*/ 18 w 30"/>
                    <a:gd name="T31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72">
                      <a:moveTo>
                        <a:pt x="18" y="72"/>
                      </a:moveTo>
                      <a:lnTo>
                        <a:pt x="24" y="66"/>
                      </a:lnTo>
                      <a:lnTo>
                        <a:pt x="30" y="54"/>
                      </a:lnTo>
                      <a:lnTo>
                        <a:pt x="30" y="36"/>
                      </a:lnTo>
                      <a:lnTo>
                        <a:pt x="30" y="36"/>
                      </a:lnTo>
                      <a:lnTo>
                        <a:pt x="30" y="18"/>
                      </a:lnTo>
                      <a:lnTo>
                        <a:pt x="24" y="6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0" y="1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54"/>
                      </a:lnTo>
                      <a:lnTo>
                        <a:pt x="12" y="66"/>
                      </a:lnTo>
                      <a:lnTo>
                        <a:pt x="18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4" name="Freeform 1492"/>
                <p:cNvSpPr>
                  <a:spLocks/>
                </p:cNvSpPr>
                <p:nvPr/>
              </p:nvSpPr>
              <p:spPr bwMode="auto">
                <a:xfrm>
                  <a:off x="2520" y="2464"/>
                  <a:ext cx="6" cy="1"/>
                </a:xfrm>
                <a:custGeom>
                  <a:avLst/>
                  <a:gdLst>
                    <a:gd name="T0" fmla="*/ 6 w 6"/>
                    <a:gd name="T1" fmla="*/ 6 w 6"/>
                    <a:gd name="T2" fmla="*/ 6 w 6"/>
                    <a:gd name="T3" fmla="*/ 0 w 6"/>
                    <a:gd name="T4" fmla="*/ 0 w 6"/>
                    <a:gd name="T5" fmla="*/ 6 w 6"/>
                    <a:gd name="T6" fmla="*/ 6 w 6"/>
                    <a:gd name="T7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449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5" name="Freeform 1493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6" cy="24"/>
                </a:xfrm>
                <a:custGeom>
                  <a:avLst/>
                  <a:gdLst>
                    <a:gd name="T0" fmla="*/ 6 w 6"/>
                    <a:gd name="T1" fmla="*/ 0 h 24"/>
                    <a:gd name="T2" fmla="*/ 6 w 6"/>
                    <a:gd name="T3" fmla="*/ 0 h 24"/>
                    <a:gd name="T4" fmla="*/ 6 w 6"/>
                    <a:gd name="T5" fmla="*/ 0 h 24"/>
                    <a:gd name="T6" fmla="*/ 0 w 6"/>
                    <a:gd name="T7" fmla="*/ 0 h 24"/>
                    <a:gd name="T8" fmla="*/ 0 w 6"/>
                    <a:gd name="T9" fmla="*/ 0 h 24"/>
                    <a:gd name="T10" fmla="*/ 0 w 6"/>
                    <a:gd name="T11" fmla="*/ 0 h 24"/>
                    <a:gd name="T12" fmla="*/ 0 w 6"/>
                    <a:gd name="T13" fmla="*/ 0 h 24"/>
                    <a:gd name="T14" fmla="*/ 0 w 6"/>
                    <a:gd name="T15" fmla="*/ 0 h 24"/>
                    <a:gd name="T16" fmla="*/ 6 w 6"/>
                    <a:gd name="T17" fmla="*/ 0 h 24"/>
                    <a:gd name="T18" fmla="*/ 6 w 6"/>
                    <a:gd name="T19" fmla="*/ 0 h 24"/>
                    <a:gd name="T20" fmla="*/ 6 w 6"/>
                    <a:gd name="T21" fmla="*/ 0 h 24"/>
                    <a:gd name="T22" fmla="*/ 0 w 6"/>
                    <a:gd name="T23" fmla="*/ 24 h 24"/>
                    <a:gd name="T24" fmla="*/ 6 w 6"/>
                    <a:gd name="T25" fmla="*/ 24 h 24"/>
                    <a:gd name="T26" fmla="*/ 6 w 6"/>
                    <a:gd name="T27" fmla="*/ 24 h 24"/>
                    <a:gd name="T28" fmla="*/ 6 w 6"/>
                    <a:gd name="T29" fmla="*/ 24 h 24"/>
                    <a:gd name="T30" fmla="*/ 0 w 6"/>
                    <a:gd name="T31" fmla="*/ 24 h 24"/>
                    <a:gd name="T32" fmla="*/ 0 w 6"/>
                    <a:gd name="T33" fmla="*/ 24 h 24"/>
                    <a:gd name="T34" fmla="*/ 0 w 6"/>
                    <a:gd name="T3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0" y="24"/>
                      </a:move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A851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6" name="Freeform 1494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6" cy="24"/>
                </a:xfrm>
                <a:custGeom>
                  <a:avLst/>
                  <a:gdLst>
                    <a:gd name="T0" fmla="*/ 6 w 6"/>
                    <a:gd name="T1" fmla="*/ 0 h 24"/>
                    <a:gd name="T2" fmla="*/ 6 w 6"/>
                    <a:gd name="T3" fmla="*/ 0 h 24"/>
                    <a:gd name="T4" fmla="*/ 6 w 6"/>
                    <a:gd name="T5" fmla="*/ 0 h 24"/>
                    <a:gd name="T6" fmla="*/ 0 w 6"/>
                    <a:gd name="T7" fmla="*/ 0 h 24"/>
                    <a:gd name="T8" fmla="*/ 0 w 6"/>
                    <a:gd name="T9" fmla="*/ 0 h 24"/>
                    <a:gd name="T10" fmla="*/ 0 w 6"/>
                    <a:gd name="T11" fmla="*/ 0 h 24"/>
                    <a:gd name="T12" fmla="*/ 0 w 6"/>
                    <a:gd name="T13" fmla="*/ 0 h 24"/>
                    <a:gd name="T14" fmla="*/ 0 w 6"/>
                    <a:gd name="T15" fmla="*/ 0 h 24"/>
                    <a:gd name="T16" fmla="*/ 0 w 6"/>
                    <a:gd name="T17" fmla="*/ 0 h 24"/>
                    <a:gd name="T18" fmla="*/ 0 w 6"/>
                    <a:gd name="T19" fmla="*/ 0 h 24"/>
                    <a:gd name="T20" fmla="*/ 6 w 6"/>
                    <a:gd name="T21" fmla="*/ 0 h 24"/>
                    <a:gd name="T22" fmla="*/ 6 w 6"/>
                    <a:gd name="T23" fmla="*/ 0 h 24"/>
                    <a:gd name="T24" fmla="*/ 0 w 6"/>
                    <a:gd name="T25" fmla="*/ 18 h 24"/>
                    <a:gd name="T26" fmla="*/ 0 w 6"/>
                    <a:gd name="T27" fmla="*/ 18 h 24"/>
                    <a:gd name="T28" fmla="*/ 6 w 6"/>
                    <a:gd name="T29" fmla="*/ 24 h 24"/>
                    <a:gd name="T30" fmla="*/ 6 w 6"/>
                    <a:gd name="T31" fmla="*/ 24 h 24"/>
                    <a:gd name="T32" fmla="*/ 6 w 6"/>
                    <a:gd name="T33" fmla="*/ 24 h 24"/>
                    <a:gd name="T34" fmla="*/ 0 w 6"/>
                    <a:gd name="T35" fmla="*/ 24 h 24"/>
                    <a:gd name="T36" fmla="*/ 0 w 6"/>
                    <a:gd name="T37" fmla="*/ 18 h 24"/>
                    <a:gd name="T38" fmla="*/ 0 w 6"/>
                    <a:gd name="T39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AC5A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7" name="Freeform 1495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6" cy="24"/>
                </a:xfrm>
                <a:custGeom>
                  <a:avLst/>
                  <a:gdLst>
                    <a:gd name="T0" fmla="*/ 6 w 6"/>
                    <a:gd name="T1" fmla="*/ 0 h 24"/>
                    <a:gd name="T2" fmla="*/ 6 w 6"/>
                    <a:gd name="T3" fmla="*/ 0 h 24"/>
                    <a:gd name="T4" fmla="*/ 6 w 6"/>
                    <a:gd name="T5" fmla="*/ 0 h 24"/>
                    <a:gd name="T6" fmla="*/ 6 w 6"/>
                    <a:gd name="T7" fmla="*/ 0 h 24"/>
                    <a:gd name="T8" fmla="*/ 0 w 6"/>
                    <a:gd name="T9" fmla="*/ 0 h 24"/>
                    <a:gd name="T10" fmla="*/ 0 w 6"/>
                    <a:gd name="T11" fmla="*/ 0 h 24"/>
                    <a:gd name="T12" fmla="*/ 0 w 6"/>
                    <a:gd name="T13" fmla="*/ 0 h 24"/>
                    <a:gd name="T14" fmla="*/ 0 w 6"/>
                    <a:gd name="T15" fmla="*/ 0 h 24"/>
                    <a:gd name="T16" fmla="*/ 0 w 6"/>
                    <a:gd name="T17" fmla="*/ 0 h 24"/>
                    <a:gd name="T18" fmla="*/ 0 w 6"/>
                    <a:gd name="T19" fmla="*/ 0 h 24"/>
                    <a:gd name="T20" fmla="*/ 6 w 6"/>
                    <a:gd name="T21" fmla="*/ 0 h 24"/>
                    <a:gd name="T22" fmla="*/ 6 w 6"/>
                    <a:gd name="T23" fmla="*/ 0 h 24"/>
                    <a:gd name="T24" fmla="*/ 0 w 6"/>
                    <a:gd name="T25" fmla="*/ 18 h 24"/>
                    <a:gd name="T26" fmla="*/ 0 w 6"/>
                    <a:gd name="T27" fmla="*/ 18 h 24"/>
                    <a:gd name="T28" fmla="*/ 0 w 6"/>
                    <a:gd name="T29" fmla="*/ 18 h 24"/>
                    <a:gd name="T30" fmla="*/ 0 w 6"/>
                    <a:gd name="T31" fmla="*/ 18 h 24"/>
                    <a:gd name="T32" fmla="*/ 6 w 6"/>
                    <a:gd name="T33" fmla="*/ 18 h 24"/>
                    <a:gd name="T34" fmla="*/ 6 w 6"/>
                    <a:gd name="T35" fmla="*/ 18 h 24"/>
                    <a:gd name="T36" fmla="*/ 6 w 6"/>
                    <a:gd name="T37" fmla="*/ 18 h 24"/>
                    <a:gd name="T38" fmla="*/ 6 w 6"/>
                    <a:gd name="T39" fmla="*/ 24 h 24"/>
                    <a:gd name="T40" fmla="*/ 6 w 6"/>
                    <a:gd name="T41" fmla="*/ 24 h 24"/>
                    <a:gd name="T42" fmla="*/ 0 w 6"/>
                    <a:gd name="T43" fmla="*/ 24 h 24"/>
                    <a:gd name="T44" fmla="*/ 0 w 6"/>
                    <a:gd name="T45" fmla="*/ 18 h 24"/>
                    <a:gd name="T46" fmla="*/ 0 w 6"/>
                    <a:gd name="T47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B061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8" name="Freeform 1496"/>
                <p:cNvSpPr>
                  <a:spLocks noEditPoints="1"/>
                </p:cNvSpPr>
                <p:nvPr/>
              </p:nvSpPr>
              <p:spPr bwMode="auto">
                <a:xfrm>
                  <a:off x="2514" y="2464"/>
                  <a:ext cx="12" cy="18"/>
                </a:xfrm>
                <a:custGeom>
                  <a:avLst/>
                  <a:gdLst>
                    <a:gd name="T0" fmla="*/ 12 w 12"/>
                    <a:gd name="T1" fmla="*/ 0 h 18"/>
                    <a:gd name="T2" fmla="*/ 12 w 12"/>
                    <a:gd name="T3" fmla="*/ 0 h 18"/>
                    <a:gd name="T4" fmla="*/ 12 w 12"/>
                    <a:gd name="T5" fmla="*/ 0 h 18"/>
                    <a:gd name="T6" fmla="*/ 6 w 12"/>
                    <a:gd name="T7" fmla="*/ 0 h 18"/>
                    <a:gd name="T8" fmla="*/ 6 w 12"/>
                    <a:gd name="T9" fmla="*/ 0 h 18"/>
                    <a:gd name="T10" fmla="*/ 0 w 12"/>
                    <a:gd name="T11" fmla="*/ 6 h 18"/>
                    <a:gd name="T12" fmla="*/ 0 w 12"/>
                    <a:gd name="T13" fmla="*/ 6 h 18"/>
                    <a:gd name="T14" fmla="*/ 6 w 12"/>
                    <a:gd name="T15" fmla="*/ 0 h 18"/>
                    <a:gd name="T16" fmla="*/ 6 w 12"/>
                    <a:gd name="T17" fmla="*/ 0 h 18"/>
                    <a:gd name="T18" fmla="*/ 6 w 12"/>
                    <a:gd name="T19" fmla="*/ 0 h 18"/>
                    <a:gd name="T20" fmla="*/ 12 w 12"/>
                    <a:gd name="T21" fmla="*/ 0 h 18"/>
                    <a:gd name="T22" fmla="*/ 12 w 12"/>
                    <a:gd name="T23" fmla="*/ 0 h 18"/>
                    <a:gd name="T24" fmla="*/ 6 w 12"/>
                    <a:gd name="T25" fmla="*/ 18 h 18"/>
                    <a:gd name="T26" fmla="*/ 0 w 12"/>
                    <a:gd name="T27" fmla="*/ 18 h 18"/>
                    <a:gd name="T28" fmla="*/ 0 w 12"/>
                    <a:gd name="T29" fmla="*/ 18 h 18"/>
                    <a:gd name="T30" fmla="*/ 6 w 12"/>
                    <a:gd name="T31" fmla="*/ 18 h 18"/>
                    <a:gd name="T32" fmla="*/ 6 w 12"/>
                    <a:gd name="T33" fmla="*/ 18 h 18"/>
                    <a:gd name="T34" fmla="*/ 12 w 12"/>
                    <a:gd name="T35" fmla="*/ 18 h 18"/>
                    <a:gd name="T36" fmla="*/ 12 w 12"/>
                    <a:gd name="T37" fmla="*/ 18 h 18"/>
                    <a:gd name="T38" fmla="*/ 12 w 12"/>
                    <a:gd name="T39" fmla="*/ 18 h 18"/>
                    <a:gd name="T40" fmla="*/ 12 w 12"/>
                    <a:gd name="T41" fmla="*/ 18 h 18"/>
                    <a:gd name="T42" fmla="*/ 6 w 12"/>
                    <a:gd name="T43" fmla="*/ 18 h 18"/>
                    <a:gd name="T44" fmla="*/ 6 w 12"/>
                    <a:gd name="T45" fmla="*/ 18 h 18"/>
                    <a:gd name="T46" fmla="*/ 6 w 12"/>
                    <a:gd name="T4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" h="18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  <a:moveTo>
                        <a:pt x="6" y="18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B469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29" name="Freeform 1497"/>
                <p:cNvSpPr>
                  <a:spLocks noEditPoints="1"/>
                </p:cNvSpPr>
                <p:nvPr/>
              </p:nvSpPr>
              <p:spPr bwMode="auto">
                <a:xfrm>
                  <a:off x="2514" y="2464"/>
                  <a:ext cx="18" cy="18"/>
                </a:xfrm>
                <a:custGeom>
                  <a:avLst/>
                  <a:gdLst>
                    <a:gd name="T0" fmla="*/ 12 w 18"/>
                    <a:gd name="T1" fmla="*/ 0 h 18"/>
                    <a:gd name="T2" fmla="*/ 18 w 18"/>
                    <a:gd name="T3" fmla="*/ 0 h 18"/>
                    <a:gd name="T4" fmla="*/ 12 w 18"/>
                    <a:gd name="T5" fmla="*/ 0 h 18"/>
                    <a:gd name="T6" fmla="*/ 6 w 18"/>
                    <a:gd name="T7" fmla="*/ 0 h 18"/>
                    <a:gd name="T8" fmla="*/ 6 w 18"/>
                    <a:gd name="T9" fmla="*/ 0 h 18"/>
                    <a:gd name="T10" fmla="*/ 0 w 18"/>
                    <a:gd name="T11" fmla="*/ 6 h 18"/>
                    <a:gd name="T12" fmla="*/ 0 w 18"/>
                    <a:gd name="T13" fmla="*/ 6 h 18"/>
                    <a:gd name="T14" fmla="*/ 6 w 18"/>
                    <a:gd name="T15" fmla="*/ 0 h 18"/>
                    <a:gd name="T16" fmla="*/ 6 w 18"/>
                    <a:gd name="T17" fmla="*/ 0 h 18"/>
                    <a:gd name="T18" fmla="*/ 12 w 18"/>
                    <a:gd name="T19" fmla="*/ 0 h 18"/>
                    <a:gd name="T20" fmla="*/ 12 w 18"/>
                    <a:gd name="T21" fmla="*/ 0 h 18"/>
                    <a:gd name="T22" fmla="*/ 0 w 18"/>
                    <a:gd name="T23" fmla="*/ 18 h 18"/>
                    <a:gd name="T24" fmla="*/ 0 w 18"/>
                    <a:gd name="T25" fmla="*/ 18 h 18"/>
                    <a:gd name="T26" fmla="*/ 6 w 18"/>
                    <a:gd name="T27" fmla="*/ 18 h 18"/>
                    <a:gd name="T28" fmla="*/ 6 w 18"/>
                    <a:gd name="T29" fmla="*/ 18 h 18"/>
                    <a:gd name="T30" fmla="*/ 12 w 18"/>
                    <a:gd name="T31" fmla="*/ 18 h 18"/>
                    <a:gd name="T32" fmla="*/ 18 w 18"/>
                    <a:gd name="T33" fmla="*/ 18 h 18"/>
                    <a:gd name="T34" fmla="*/ 12 w 18"/>
                    <a:gd name="T35" fmla="*/ 18 h 18"/>
                    <a:gd name="T36" fmla="*/ 12 w 18"/>
                    <a:gd name="T37" fmla="*/ 18 h 18"/>
                    <a:gd name="T38" fmla="*/ 6 w 18"/>
                    <a:gd name="T39" fmla="*/ 18 h 18"/>
                    <a:gd name="T40" fmla="*/ 6 w 18"/>
                    <a:gd name="T41" fmla="*/ 18 h 18"/>
                    <a:gd name="T42" fmla="*/ 0 w 18"/>
                    <a:gd name="T4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" h="18">
                      <a:moveTo>
                        <a:pt x="12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B77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0" name="Freeform 1498"/>
                <p:cNvSpPr>
                  <a:spLocks noEditPoints="1"/>
                </p:cNvSpPr>
                <p:nvPr/>
              </p:nvSpPr>
              <p:spPr bwMode="auto">
                <a:xfrm>
                  <a:off x="2514" y="2464"/>
                  <a:ext cx="18" cy="18"/>
                </a:xfrm>
                <a:custGeom>
                  <a:avLst/>
                  <a:gdLst>
                    <a:gd name="T0" fmla="*/ 18 w 18"/>
                    <a:gd name="T1" fmla="*/ 0 h 18"/>
                    <a:gd name="T2" fmla="*/ 18 w 18"/>
                    <a:gd name="T3" fmla="*/ 6 h 18"/>
                    <a:gd name="T4" fmla="*/ 12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6 w 18"/>
                    <a:gd name="T15" fmla="*/ 0 h 18"/>
                    <a:gd name="T16" fmla="*/ 6 w 18"/>
                    <a:gd name="T17" fmla="*/ 6 h 18"/>
                    <a:gd name="T18" fmla="*/ 0 w 18"/>
                    <a:gd name="T19" fmla="*/ 6 h 18"/>
                    <a:gd name="T20" fmla="*/ 0 w 18"/>
                    <a:gd name="T21" fmla="*/ 6 h 18"/>
                    <a:gd name="T22" fmla="*/ 6 w 18"/>
                    <a:gd name="T23" fmla="*/ 0 h 18"/>
                    <a:gd name="T24" fmla="*/ 6 w 18"/>
                    <a:gd name="T25" fmla="*/ 0 h 18"/>
                    <a:gd name="T26" fmla="*/ 12 w 18"/>
                    <a:gd name="T27" fmla="*/ 0 h 18"/>
                    <a:gd name="T28" fmla="*/ 18 w 18"/>
                    <a:gd name="T29" fmla="*/ 0 h 18"/>
                    <a:gd name="T30" fmla="*/ 0 w 18"/>
                    <a:gd name="T31" fmla="*/ 18 h 18"/>
                    <a:gd name="T32" fmla="*/ 0 w 18"/>
                    <a:gd name="T33" fmla="*/ 12 h 18"/>
                    <a:gd name="T34" fmla="*/ 6 w 18"/>
                    <a:gd name="T35" fmla="*/ 18 h 18"/>
                    <a:gd name="T36" fmla="*/ 6 w 18"/>
                    <a:gd name="T37" fmla="*/ 18 h 18"/>
                    <a:gd name="T38" fmla="*/ 6 w 18"/>
                    <a:gd name="T39" fmla="*/ 18 h 18"/>
                    <a:gd name="T40" fmla="*/ 6 w 18"/>
                    <a:gd name="T41" fmla="*/ 18 h 18"/>
                    <a:gd name="T42" fmla="*/ 12 w 18"/>
                    <a:gd name="T43" fmla="*/ 18 h 18"/>
                    <a:gd name="T44" fmla="*/ 12 w 18"/>
                    <a:gd name="T45" fmla="*/ 18 h 18"/>
                    <a:gd name="T46" fmla="*/ 12 w 18"/>
                    <a:gd name="T47" fmla="*/ 18 h 18"/>
                    <a:gd name="T48" fmla="*/ 18 w 18"/>
                    <a:gd name="T49" fmla="*/ 18 h 18"/>
                    <a:gd name="T50" fmla="*/ 18 w 18"/>
                    <a:gd name="T51" fmla="*/ 18 h 18"/>
                    <a:gd name="T52" fmla="*/ 12 w 18"/>
                    <a:gd name="T53" fmla="*/ 18 h 18"/>
                    <a:gd name="T54" fmla="*/ 6 w 18"/>
                    <a:gd name="T55" fmla="*/ 18 h 18"/>
                    <a:gd name="T56" fmla="*/ 6 w 18"/>
                    <a:gd name="T57" fmla="*/ 18 h 18"/>
                    <a:gd name="T58" fmla="*/ 0 w 18"/>
                    <a:gd name="T5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" h="18">
                      <a:moveTo>
                        <a:pt x="18" y="0"/>
                      </a:move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close/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BC79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1" name="Freeform 1499"/>
                <p:cNvSpPr>
                  <a:spLocks noEditPoints="1"/>
                </p:cNvSpPr>
                <p:nvPr/>
              </p:nvSpPr>
              <p:spPr bwMode="auto">
                <a:xfrm>
                  <a:off x="2514" y="2464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2 w 18"/>
                    <a:gd name="T5" fmla="*/ 0 h 18"/>
                    <a:gd name="T6" fmla="*/ 12 w 18"/>
                    <a:gd name="T7" fmla="*/ 0 h 18"/>
                    <a:gd name="T8" fmla="*/ 12 w 18"/>
                    <a:gd name="T9" fmla="*/ 0 h 18"/>
                    <a:gd name="T10" fmla="*/ 6 w 18"/>
                    <a:gd name="T11" fmla="*/ 0 h 18"/>
                    <a:gd name="T12" fmla="*/ 6 w 18"/>
                    <a:gd name="T13" fmla="*/ 0 h 18"/>
                    <a:gd name="T14" fmla="*/ 6 w 18"/>
                    <a:gd name="T15" fmla="*/ 6 h 18"/>
                    <a:gd name="T16" fmla="*/ 6 w 18"/>
                    <a:gd name="T17" fmla="*/ 6 h 18"/>
                    <a:gd name="T18" fmla="*/ 0 w 18"/>
                    <a:gd name="T19" fmla="*/ 6 h 18"/>
                    <a:gd name="T20" fmla="*/ 0 w 18"/>
                    <a:gd name="T21" fmla="*/ 6 h 18"/>
                    <a:gd name="T22" fmla="*/ 6 w 18"/>
                    <a:gd name="T23" fmla="*/ 6 h 18"/>
                    <a:gd name="T24" fmla="*/ 6 w 18"/>
                    <a:gd name="T25" fmla="*/ 0 h 18"/>
                    <a:gd name="T26" fmla="*/ 6 w 18"/>
                    <a:gd name="T27" fmla="*/ 0 h 18"/>
                    <a:gd name="T28" fmla="*/ 6 w 18"/>
                    <a:gd name="T29" fmla="*/ 0 h 18"/>
                    <a:gd name="T30" fmla="*/ 12 w 18"/>
                    <a:gd name="T31" fmla="*/ 0 h 18"/>
                    <a:gd name="T32" fmla="*/ 12 w 18"/>
                    <a:gd name="T33" fmla="*/ 0 h 18"/>
                    <a:gd name="T34" fmla="*/ 12 w 18"/>
                    <a:gd name="T35" fmla="*/ 0 h 18"/>
                    <a:gd name="T36" fmla="*/ 18 w 18"/>
                    <a:gd name="T37" fmla="*/ 6 h 18"/>
                    <a:gd name="T38" fmla="*/ 0 w 18"/>
                    <a:gd name="T39" fmla="*/ 12 h 18"/>
                    <a:gd name="T40" fmla="*/ 0 w 18"/>
                    <a:gd name="T41" fmla="*/ 12 h 18"/>
                    <a:gd name="T42" fmla="*/ 6 w 18"/>
                    <a:gd name="T43" fmla="*/ 18 h 18"/>
                    <a:gd name="T44" fmla="*/ 6 w 18"/>
                    <a:gd name="T45" fmla="*/ 18 h 18"/>
                    <a:gd name="T46" fmla="*/ 6 w 18"/>
                    <a:gd name="T47" fmla="*/ 18 h 18"/>
                    <a:gd name="T48" fmla="*/ 6 w 18"/>
                    <a:gd name="T49" fmla="*/ 18 h 18"/>
                    <a:gd name="T50" fmla="*/ 12 w 18"/>
                    <a:gd name="T51" fmla="*/ 18 h 18"/>
                    <a:gd name="T52" fmla="*/ 12 w 18"/>
                    <a:gd name="T53" fmla="*/ 18 h 18"/>
                    <a:gd name="T54" fmla="*/ 12 w 18"/>
                    <a:gd name="T55" fmla="*/ 18 h 18"/>
                    <a:gd name="T56" fmla="*/ 18 w 18"/>
                    <a:gd name="T57" fmla="*/ 18 h 18"/>
                    <a:gd name="T58" fmla="*/ 18 w 18"/>
                    <a:gd name="T59" fmla="*/ 18 h 18"/>
                    <a:gd name="T60" fmla="*/ 12 w 18"/>
                    <a:gd name="T61" fmla="*/ 18 h 18"/>
                    <a:gd name="T62" fmla="*/ 12 w 18"/>
                    <a:gd name="T63" fmla="*/ 18 h 18"/>
                    <a:gd name="T64" fmla="*/ 12 w 18"/>
                    <a:gd name="T65" fmla="*/ 18 h 18"/>
                    <a:gd name="T66" fmla="*/ 6 w 18"/>
                    <a:gd name="T67" fmla="*/ 18 h 18"/>
                    <a:gd name="T68" fmla="*/ 6 w 18"/>
                    <a:gd name="T69" fmla="*/ 18 h 18"/>
                    <a:gd name="T70" fmla="*/ 6 w 18"/>
                    <a:gd name="T71" fmla="*/ 18 h 18"/>
                    <a:gd name="T72" fmla="*/ 6 w 18"/>
                    <a:gd name="T73" fmla="*/ 18 h 18"/>
                    <a:gd name="T74" fmla="*/ 0 w 18"/>
                    <a:gd name="T75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081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2" name="Freeform 1500"/>
                <p:cNvSpPr>
                  <a:spLocks/>
                </p:cNvSpPr>
                <p:nvPr/>
              </p:nvSpPr>
              <p:spPr bwMode="auto">
                <a:xfrm>
                  <a:off x="2514" y="2464"/>
                  <a:ext cx="18" cy="18"/>
                </a:xfrm>
                <a:custGeom>
                  <a:avLst/>
                  <a:gdLst>
                    <a:gd name="T0" fmla="*/ 18 w 18"/>
                    <a:gd name="T1" fmla="*/ 6 h 18"/>
                    <a:gd name="T2" fmla="*/ 18 w 18"/>
                    <a:gd name="T3" fmla="*/ 6 h 18"/>
                    <a:gd name="T4" fmla="*/ 18 w 18"/>
                    <a:gd name="T5" fmla="*/ 6 h 18"/>
                    <a:gd name="T6" fmla="*/ 18 w 18"/>
                    <a:gd name="T7" fmla="*/ 6 h 18"/>
                    <a:gd name="T8" fmla="*/ 18 w 18"/>
                    <a:gd name="T9" fmla="*/ 6 h 18"/>
                    <a:gd name="T10" fmla="*/ 18 w 18"/>
                    <a:gd name="T11" fmla="*/ 6 h 18"/>
                    <a:gd name="T12" fmla="*/ 18 w 18"/>
                    <a:gd name="T13" fmla="*/ 6 h 18"/>
                    <a:gd name="T14" fmla="*/ 18 w 18"/>
                    <a:gd name="T15" fmla="*/ 6 h 18"/>
                    <a:gd name="T16" fmla="*/ 18 w 18"/>
                    <a:gd name="T17" fmla="*/ 6 h 18"/>
                    <a:gd name="T18" fmla="*/ 18 w 18"/>
                    <a:gd name="T19" fmla="*/ 18 h 18"/>
                    <a:gd name="T20" fmla="*/ 18 w 18"/>
                    <a:gd name="T21" fmla="*/ 18 h 18"/>
                    <a:gd name="T22" fmla="*/ 12 w 18"/>
                    <a:gd name="T23" fmla="*/ 18 h 18"/>
                    <a:gd name="T24" fmla="*/ 12 w 18"/>
                    <a:gd name="T25" fmla="*/ 18 h 18"/>
                    <a:gd name="T26" fmla="*/ 12 w 18"/>
                    <a:gd name="T27" fmla="*/ 18 h 18"/>
                    <a:gd name="T28" fmla="*/ 6 w 18"/>
                    <a:gd name="T29" fmla="*/ 18 h 18"/>
                    <a:gd name="T30" fmla="*/ 6 w 18"/>
                    <a:gd name="T31" fmla="*/ 18 h 18"/>
                    <a:gd name="T32" fmla="*/ 6 w 18"/>
                    <a:gd name="T33" fmla="*/ 18 h 18"/>
                    <a:gd name="T34" fmla="*/ 6 w 18"/>
                    <a:gd name="T35" fmla="*/ 18 h 18"/>
                    <a:gd name="T36" fmla="*/ 0 w 18"/>
                    <a:gd name="T37" fmla="*/ 12 h 18"/>
                    <a:gd name="T38" fmla="*/ 0 w 18"/>
                    <a:gd name="T39" fmla="*/ 6 h 18"/>
                    <a:gd name="T40" fmla="*/ 0 w 18"/>
                    <a:gd name="T41" fmla="*/ 6 h 18"/>
                    <a:gd name="T42" fmla="*/ 0 w 18"/>
                    <a:gd name="T43" fmla="*/ 6 h 18"/>
                    <a:gd name="T44" fmla="*/ 6 w 18"/>
                    <a:gd name="T45" fmla="*/ 6 h 18"/>
                    <a:gd name="T46" fmla="*/ 6 w 18"/>
                    <a:gd name="T47" fmla="*/ 6 h 18"/>
                    <a:gd name="T48" fmla="*/ 6 w 18"/>
                    <a:gd name="T49" fmla="*/ 0 h 18"/>
                    <a:gd name="T50" fmla="*/ 6 w 18"/>
                    <a:gd name="T51" fmla="*/ 0 h 18"/>
                    <a:gd name="T52" fmla="*/ 12 w 18"/>
                    <a:gd name="T53" fmla="*/ 0 h 18"/>
                    <a:gd name="T54" fmla="*/ 12 w 18"/>
                    <a:gd name="T55" fmla="*/ 0 h 18"/>
                    <a:gd name="T56" fmla="*/ 12 w 18"/>
                    <a:gd name="T57" fmla="*/ 0 h 18"/>
                    <a:gd name="T58" fmla="*/ 18 w 18"/>
                    <a:gd name="T5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C388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3" name="Freeform 1501"/>
                <p:cNvSpPr>
                  <a:spLocks/>
                </p:cNvSpPr>
                <p:nvPr/>
              </p:nvSpPr>
              <p:spPr bwMode="auto">
                <a:xfrm>
                  <a:off x="2514" y="2464"/>
                  <a:ext cx="18" cy="18"/>
                </a:xfrm>
                <a:custGeom>
                  <a:avLst/>
                  <a:gdLst>
                    <a:gd name="T0" fmla="*/ 18 w 18"/>
                    <a:gd name="T1" fmla="*/ 12 h 18"/>
                    <a:gd name="T2" fmla="*/ 18 w 18"/>
                    <a:gd name="T3" fmla="*/ 12 h 18"/>
                    <a:gd name="T4" fmla="*/ 18 w 18"/>
                    <a:gd name="T5" fmla="*/ 6 h 18"/>
                    <a:gd name="T6" fmla="*/ 18 w 18"/>
                    <a:gd name="T7" fmla="*/ 6 h 18"/>
                    <a:gd name="T8" fmla="*/ 18 w 18"/>
                    <a:gd name="T9" fmla="*/ 6 h 18"/>
                    <a:gd name="T10" fmla="*/ 12 w 18"/>
                    <a:gd name="T11" fmla="*/ 0 h 18"/>
                    <a:gd name="T12" fmla="*/ 12 w 18"/>
                    <a:gd name="T13" fmla="*/ 0 h 18"/>
                    <a:gd name="T14" fmla="*/ 6 w 18"/>
                    <a:gd name="T15" fmla="*/ 6 h 18"/>
                    <a:gd name="T16" fmla="*/ 6 w 18"/>
                    <a:gd name="T17" fmla="*/ 6 h 18"/>
                    <a:gd name="T18" fmla="*/ 6 w 18"/>
                    <a:gd name="T19" fmla="*/ 6 h 18"/>
                    <a:gd name="T20" fmla="*/ 6 w 18"/>
                    <a:gd name="T21" fmla="*/ 12 h 18"/>
                    <a:gd name="T22" fmla="*/ 6 w 18"/>
                    <a:gd name="T23" fmla="*/ 12 h 18"/>
                    <a:gd name="T24" fmla="*/ 6 w 18"/>
                    <a:gd name="T25" fmla="*/ 18 h 18"/>
                    <a:gd name="T26" fmla="*/ 6 w 18"/>
                    <a:gd name="T27" fmla="*/ 18 h 18"/>
                    <a:gd name="T28" fmla="*/ 12 w 18"/>
                    <a:gd name="T29" fmla="*/ 18 h 18"/>
                    <a:gd name="T30" fmla="*/ 12 w 18"/>
                    <a:gd name="T31" fmla="*/ 18 h 18"/>
                    <a:gd name="T32" fmla="*/ 18 w 18"/>
                    <a:gd name="T33" fmla="*/ 18 h 18"/>
                    <a:gd name="T34" fmla="*/ 18 w 18"/>
                    <a:gd name="T35" fmla="*/ 12 h 18"/>
                    <a:gd name="T36" fmla="*/ 18 w 18"/>
                    <a:gd name="T37" fmla="*/ 18 h 18"/>
                    <a:gd name="T38" fmla="*/ 18 w 18"/>
                    <a:gd name="T39" fmla="*/ 18 h 18"/>
                    <a:gd name="T40" fmla="*/ 12 w 18"/>
                    <a:gd name="T41" fmla="*/ 18 h 18"/>
                    <a:gd name="T42" fmla="*/ 12 w 18"/>
                    <a:gd name="T43" fmla="*/ 18 h 18"/>
                    <a:gd name="T44" fmla="*/ 6 w 18"/>
                    <a:gd name="T45" fmla="*/ 18 h 18"/>
                    <a:gd name="T46" fmla="*/ 6 w 18"/>
                    <a:gd name="T47" fmla="*/ 18 h 18"/>
                    <a:gd name="T48" fmla="*/ 6 w 18"/>
                    <a:gd name="T49" fmla="*/ 12 h 18"/>
                    <a:gd name="T50" fmla="*/ 6 w 18"/>
                    <a:gd name="T51" fmla="*/ 12 h 18"/>
                    <a:gd name="T52" fmla="*/ 0 w 18"/>
                    <a:gd name="T53" fmla="*/ 12 h 18"/>
                    <a:gd name="T54" fmla="*/ 6 w 18"/>
                    <a:gd name="T55" fmla="*/ 6 h 18"/>
                    <a:gd name="T56" fmla="*/ 6 w 18"/>
                    <a:gd name="T57" fmla="*/ 6 h 18"/>
                    <a:gd name="T58" fmla="*/ 6 w 18"/>
                    <a:gd name="T59" fmla="*/ 6 h 18"/>
                    <a:gd name="T60" fmla="*/ 6 w 18"/>
                    <a:gd name="T61" fmla="*/ 0 h 18"/>
                    <a:gd name="T62" fmla="*/ 12 w 18"/>
                    <a:gd name="T63" fmla="*/ 0 h 18"/>
                    <a:gd name="T64" fmla="*/ 12 w 18"/>
                    <a:gd name="T65" fmla="*/ 0 h 18"/>
                    <a:gd name="T66" fmla="*/ 18 w 18"/>
                    <a:gd name="T67" fmla="*/ 6 h 18"/>
                    <a:gd name="T68" fmla="*/ 18 w 18"/>
                    <a:gd name="T69" fmla="*/ 6 h 18"/>
                    <a:gd name="T70" fmla="*/ 18 w 18"/>
                    <a:gd name="T71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" h="18">
                      <a:moveTo>
                        <a:pt x="18" y="12"/>
                      </a:move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12"/>
                      </a:lnTo>
                      <a:close/>
                    </a:path>
                  </a:pathLst>
                </a:custGeom>
                <a:solidFill>
                  <a:srgbClr val="C891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4" name="Freeform 1502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6 h 18"/>
                    <a:gd name="T4" fmla="*/ 12 w 12"/>
                    <a:gd name="T5" fmla="*/ 6 h 18"/>
                    <a:gd name="T6" fmla="*/ 6 w 12"/>
                    <a:gd name="T7" fmla="*/ 6 h 18"/>
                    <a:gd name="T8" fmla="*/ 6 w 12"/>
                    <a:gd name="T9" fmla="*/ 0 h 18"/>
                    <a:gd name="T10" fmla="*/ 0 w 12"/>
                    <a:gd name="T11" fmla="*/ 6 h 18"/>
                    <a:gd name="T12" fmla="*/ 0 w 12"/>
                    <a:gd name="T13" fmla="*/ 6 h 18"/>
                    <a:gd name="T14" fmla="*/ 0 w 12"/>
                    <a:gd name="T15" fmla="*/ 6 h 18"/>
                    <a:gd name="T16" fmla="*/ 0 w 12"/>
                    <a:gd name="T17" fmla="*/ 12 h 18"/>
                    <a:gd name="T18" fmla="*/ 0 w 12"/>
                    <a:gd name="T19" fmla="*/ 12 h 18"/>
                    <a:gd name="T20" fmla="*/ 0 w 12"/>
                    <a:gd name="T21" fmla="*/ 18 h 18"/>
                    <a:gd name="T22" fmla="*/ 0 w 12"/>
                    <a:gd name="T23" fmla="*/ 18 h 18"/>
                    <a:gd name="T24" fmla="*/ 6 w 12"/>
                    <a:gd name="T25" fmla="*/ 18 h 18"/>
                    <a:gd name="T26" fmla="*/ 6 w 12"/>
                    <a:gd name="T27" fmla="*/ 18 h 18"/>
                    <a:gd name="T28" fmla="*/ 12 w 12"/>
                    <a:gd name="T29" fmla="*/ 18 h 18"/>
                    <a:gd name="T30" fmla="*/ 12 w 12"/>
                    <a:gd name="T31" fmla="*/ 12 h 18"/>
                    <a:gd name="T32" fmla="*/ 12 w 12"/>
                    <a:gd name="T33" fmla="*/ 12 h 18"/>
                    <a:gd name="T34" fmla="*/ 12 w 12"/>
                    <a:gd name="T35" fmla="*/ 6 h 18"/>
                    <a:gd name="T36" fmla="*/ 12 w 12"/>
                    <a:gd name="T37" fmla="*/ 6 h 18"/>
                    <a:gd name="T38" fmla="*/ 6 w 12"/>
                    <a:gd name="T39" fmla="*/ 6 h 18"/>
                    <a:gd name="T40" fmla="*/ 6 w 12"/>
                    <a:gd name="T41" fmla="*/ 0 h 18"/>
                    <a:gd name="T42" fmla="*/ 0 w 12"/>
                    <a:gd name="T43" fmla="*/ 6 h 18"/>
                    <a:gd name="T44" fmla="*/ 0 w 12"/>
                    <a:gd name="T45" fmla="*/ 6 h 18"/>
                    <a:gd name="T46" fmla="*/ 0 w 12"/>
                    <a:gd name="T47" fmla="*/ 6 h 18"/>
                    <a:gd name="T48" fmla="*/ 0 w 12"/>
                    <a:gd name="T49" fmla="*/ 12 h 18"/>
                    <a:gd name="T50" fmla="*/ 0 w 12"/>
                    <a:gd name="T51" fmla="*/ 12 h 18"/>
                    <a:gd name="T52" fmla="*/ 0 w 12"/>
                    <a:gd name="T53" fmla="*/ 18 h 18"/>
                    <a:gd name="T54" fmla="*/ 0 w 12"/>
                    <a:gd name="T55" fmla="*/ 18 h 18"/>
                    <a:gd name="T56" fmla="*/ 6 w 12"/>
                    <a:gd name="T57" fmla="*/ 18 h 18"/>
                    <a:gd name="T58" fmla="*/ 6 w 12"/>
                    <a:gd name="T59" fmla="*/ 18 h 18"/>
                    <a:gd name="T60" fmla="*/ 12 w 12"/>
                    <a:gd name="T61" fmla="*/ 18 h 18"/>
                    <a:gd name="T62" fmla="*/ 12 w 12"/>
                    <a:gd name="T63" fmla="*/ 12 h 18"/>
                    <a:gd name="T64" fmla="*/ 12 w 12"/>
                    <a:gd name="T65" fmla="*/ 12 h 18"/>
                    <a:gd name="T66" fmla="*/ 12 w 12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993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5" name="Freeform 1503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6 h 18"/>
                    <a:gd name="T4" fmla="*/ 12 w 12"/>
                    <a:gd name="T5" fmla="*/ 6 h 18"/>
                    <a:gd name="T6" fmla="*/ 6 w 12"/>
                    <a:gd name="T7" fmla="*/ 6 h 18"/>
                    <a:gd name="T8" fmla="*/ 6 w 12"/>
                    <a:gd name="T9" fmla="*/ 0 h 18"/>
                    <a:gd name="T10" fmla="*/ 0 w 12"/>
                    <a:gd name="T11" fmla="*/ 6 h 18"/>
                    <a:gd name="T12" fmla="*/ 0 w 12"/>
                    <a:gd name="T13" fmla="*/ 6 h 18"/>
                    <a:gd name="T14" fmla="*/ 0 w 12"/>
                    <a:gd name="T15" fmla="*/ 6 h 18"/>
                    <a:gd name="T16" fmla="*/ 0 w 12"/>
                    <a:gd name="T17" fmla="*/ 12 h 18"/>
                    <a:gd name="T18" fmla="*/ 0 w 12"/>
                    <a:gd name="T19" fmla="*/ 12 h 18"/>
                    <a:gd name="T20" fmla="*/ 0 w 12"/>
                    <a:gd name="T21" fmla="*/ 18 h 18"/>
                    <a:gd name="T22" fmla="*/ 0 w 12"/>
                    <a:gd name="T23" fmla="*/ 18 h 18"/>
                    <a:gd name="T24" fmla="*/ 6 w 12"/>
                    <a:gd name="T25" fmla="*/ 18 h 18"/>
                    <a:gd name="T26" fmla="*/ 6 w 12"/>
                    <a:gd name="T27" fmla="*/ 18 h 18"/>
                    <a:gd name="T28" fmla="*/ 12 w 12"/>
                    <a:gd name="T29" fmla="*/ 18 h 18"/>
                    <a:gd name="T30" fmla="*/ 12 w 12"/>
                    <a:gd name="T31" fmla="*/ 12 h 18"/>
                    <a:gd name="T32" fmla="*/ 12 w 12"/>
                    <a:gd name="T33" fmla="*/ 12 h 18"/>
                    <a:gd name="T34" fmla="*/ 12 w 12"/>
                    <a:gd name="T35" fmla="*/ 6 h 18"/>
                    <a:gd name="T36" fmla="*/ 12 w 12"/>
                    <a:gd name="T37" fmla="*/ 6 h 18"/>
                    <a:gd name="T38" fmla="*/ 6 w 12"/>
                    <a:gd name="T39" fmla="*/ 6 h 18"/>
                    <a:gd name="T40" fmla="*/ 6 w 12"/>
                    <a:gd name="T41" fmla="*/ 0 h 18"/>
                    <a:gd name="T42" fmla="*/ 0 w 12"/>
                    <a:gd name="T43" fmla="*/ 6 h 18"/>
                    <a:gd name="T44" fmla="*/ 0 w 12"/>
                    <a:gd name="T45" fmla="*/ 6 h 18"/>
                    <a:gd name="T46" fmla="*/ 0 w 12"/>
                    <a:gd name="T47" fmla="*/ 6 h 18"/>
                    <a:gd name="T48" fmla="*/ 0 w 12"/>
                    <a:gd name="T49" fmla="*/ 12 h 18"/>
                    <a:gd name="T50" fmla="*/ 0 w 12"/>
                    <a:gd name="T51" fmla="*/ 12 h 18"/>
                    <a:gd name="T52" fmla="*/ 0 w 12"/>
                    <a:gd name="T53" fmla="*/ 18 h 18"/>
                    <a:gd name="T54" fmla="*/ 0 w 12"/>
                    <a:gd name="T55" fmla="*/ 18 h 18"/>
                    <a:gd name="T56" fmla="*/ 6 w 12"/>
                    <a:gd name="T57" fmla="*/ 18 h 18"/>
                    <a:gd name="T58" fmla="*/ 6 w 12"/>
                    <a:gd name="T59" fmla="*/ 18 h 18"/>
                    <a:gd name="T60" fmla="*/ 12 w 12"/>
                    <a:gd name="T61" fmla="*/ 18 h 18"/>
                    <a:gd name="T62" fmla="*/ 12 w 12"/>
                    <a:gd name="T63" fmla="*/ 12 h 18"/>
                    <a:gd name="T64" fmla="*/ 12 w 12"/>
                    <a:gd name="T65" fmla="*/ 12 h 18"/>
                    <a:gd name="T66" fmla="*/ 12 w 12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994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6" name="Freeform 1504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6 h 18"/>
                    <a:gd name="T4" fmla="*/ 12 w 12"/>
                    <a:gd name="T5" fmla="*/ 6 h 18"/>
                    <a:gd name="T6" fmla="*/ 6 w 12"/>
                    <a:gd name="T7" fmla="*/ 6 h 18"/>
                    <a:gd name="T8" fmla="*/ 6 w 12"/>
                    <a:gd name="T9" fmla="*/ 0 h 18"/>
                    <a:gd name="T10" fmla="*/ 0 w 12"/>
                    <a:gd name="T11" fmla="*/ 6 h 18"/>
                    <a:gd name="T12" fmla="*/ 0 w 12"/>
                    <a:gd name="T13" fmla="*/ 6 h 18"/>
                    <a:gd name="T14" fmla="*/ 0 w 12"/>
                    <a:gd name="T15" fmla="*/ 6 h 18"/>
                    <a:gd name="T16" fmla="*/ 0 w 12"/>
                    <a:gd name="T17" fmla="*/ 12 h 18"/>
                    <a:gd name="T18" fmla="*/ 0 w 12"/>
                    <a:gd name="T19" fmla="*/ 12 h 18"/>
                    <a:gd name="T20" fmla="*/ 0 w 12"/>
                    <a:gd name="T21" fmla="*/ 18 h 18"/>
                    <a:gd name="T22" fmla="*/ 0 w 12"/>
                    <a:gd name="T23" fmla="*/ 18 h 18"/>
                    <a:gd name="T24" fmla="*/ 6 w 12"/>
                    <a:gd name="T25" fmla="*/ 18 h 18"/>
                    <a:gd name="T26" fmla="*/ 6 w 12"/>
                    <a:gd name="T27" fmla="*/ 18 h 18"/>
                    <a:gd name="T28" fmla="*/ 12 w 12"/>
                    <a:gd name="T29" fmla="*/ 18 h 18"/>
                    <a:gd name="T30" fmla="*/ 12 w 12"/>
                    <a:gd name="T31" fmla="*/ 12 h 18"/>
                    <a:gd name="T32" fmla="*/ 12 w 12"/>
                    <a:gd name="T33" fmla="*/ 12 h 18"/>
                    <a:gd name="T34" fmla="*/ 12 w 12"/>
                    <a:gd name="T35" fmla="*/ 6 h 18"/>
                    <a:gd name="T36" fmla="*/ 12 w 12"/>
                    <a:gd name="T37" fmla="*/ 6 h 18"/>
                    <a:gd name="T38" fmla="*/ 6 w 12"/>
                    <a:gd name="T39" fmla="*/ 6 h 18"/>
                    <a:gd name="T40" fmla="*/ 6 w 12"/>
                    <a:gd name="T41" fmla="*/ 0 h 18"/>
                    <a:gd name="T42" fmla="*/ 0 w 12"/>
                    <a:gd name="T43" fmla="*/ 6 h 18"/>
                    <a:gd name="T44" fmla="*/ 0 w 12"/>
                    <a:gd name="T45" fmla="*/ 6 h 18"/>
                    <a:gd name="T46" fmla="*/ 0 w 12"/>
                    <a:gd name="T47" fmla="*/ 6 h 18"/>
                    <a:gd name="T48" fmla="*/ 0 w 12"/>
                    <a:gd name="T49" fmla="*/ 12 h 18"/>
                    <a:gd name="T50" fmla="*/ 0 w 12"/>
                    <a:gd name="T51" fmla="*/ 12 h 18"/>
                    <a:gd name="T52" fmla="*/ 0 w 12"/>
                    <a:gd name="T53" fmla="*/ 18 h 18"/>
                    <a:gd name="T54" fmla="*/ 0 w 12"/>
                    <a:gd name="T55" fmla="*/ 18 h 18"/>
                    <a:gd name="T56" fmla="*/ 6 w 12"/>
                    <a:gd name="T57" fmla="*/ 18 h 18"/>
                    <a:gd name="T58" fmla="*/ 6 w 12"/>
                    <a:gd name="T59" fmla="*/ 18 h 18"/>
                    <a:gd name="T60" fmla="*/ 12 w 12"/>
                    <a:gd name="T61" fmla="*/ 18 h 18"/>
                    <a:gd name="T62" fmla="*/ 12 w 12"/>
                    <a:gd name="T63" fmla="*/ 12 h 18"/>
                    <a:gd name="T64" fmla="*/ 12 w 12"/>
                    <a:gd name="T65" fmla="*/ 12 h 18"/>
                    <a:gd name="T66" fmla="*/ 12 w 12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A9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7" name="Freeform 1505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6 h 18"/>
                    <a:gd name="T4" fmla="*/ 12 w 12"/>
                    <a:gd name="T5" fmla="*/ 6 h 18"/>
                    <a:gd name="T6" fmla="*/ 6 w 12"/>
                    <a:gd name="T7" fmla="*/ 6 h 18"/>
                    <a:gd name="T8" fmla="*/ 6 w 12"/>
                    <a:gd name="T9" fmla="*/ 0 h 18"/>
                    <a:gd name="T10" fmla="*/ 0 w 12"/>
                    <a:gd name="T11" fmla="*/ 6 h 18"/>
                    <a:gd name="T12" fmla="*/ 0 w 12"/>
                    <a:gd name="T13" fmla="*/ 6 h 18"/>
                    <a:gd name="T14" fmla="*/ 0 w 12"/>
                    <a:gd name="T15" fmla="*/ 6 h 18"/>
                    <a:gd name="T16" fmla="*/ 0 w 12"/>
                    <a:gd name="T17" fmla="*/ 12 h 18"/>
                    <a:gd name="T18" fmla="*/ 0 w 12"/>
                    <a:gd name="T19" fmla="*/ 12 h 18"/>
                    <a:gd name="T20" fmla="*/ 0 w 12"/>
                    <a:gd name="T21" fmla="*/ 18 h 18"/>
                    <a:gd name="T22" fmla="*/ 0 w 12"/>
                    <a:gd name="T23" fmla="*/ 18 h 18"/>
                    <a:gd name="T24" fmla="*/ 6 w 12"/>
                    <a:gd name="T25" fmla="*/ 18 h 18"/>
                    <a:gd name="T26" fmla="*/ 6 w 12"/>
                    <a:gd name="T27" fmla="*/ 18 h 18"/>
                    <a:gd name="T28" fmla="*/ 12 w 12"/>
                    <a:gd name="T29" fmla="*/ 18 h 18"/>
                    <a:gd name="T30" fmla="*/ 12 w 12"/>
                    <a:gd name="T31" fmla="*/ 12 h 18"/>
                    <a:gd name="T32" fmla="*/ 12 w 12"/>
                    <a:gd name="T33" fmla="*/ 12 h 18"/>
                    <a:gd name="T34" fmla="*/ 12 w 12"/>
                    <a:gd name="T35" fmla="*/ 6 h 18"/>
                    <a:gd name="T36" fmla="*/ 12 w 12"/>
                    <a:gd name="T37" fmla="*/ 6 h 18"/>
                    <a:gd name="T38" fmla="*/ 6 w 12"/>
                    <a:gd name="T39" fmla="*/ 6 h 18"/>
                    <a:gd name="T40" fmla="*/ 6 w 12"/>
                    <a:gd name="T41" fmla="*/ 0 h 18"/>
                    <a:gd name="T42" fmla="*/ 0 w 12"/>
                    <a:gd name="T43" fmla="*/ 6 h 18"/>
                    <a:gd name="T44" fmla="*/ 0 w 12"/>
                    <a:gd name="T45" fmla="*/ 6 h 18"/>
                    <a:gd name="T46" fmla="*/ 0 w 12"/>
                    <a:gd name="T47" fmla="*/ 6 h 18"/>
                    <a:gd name="T48" fmla="*/ 0 w 12"/>
                    <a:gd name="T49" fmla="*/ 12 h 18"/>
                    <a:gd name="T50" fmla="*/ 0 w 12"/>
                    <a:gd name="T51" fmla="*/ 12 h 18"/>
                    <a:gd name="T52" fmla="*/ 0 w 12"/>
                    <a:gd name="T53" fmla="*/ 18 h 18"/>
                    <a:gd name="T54" fmla="*/ 0 w 12"/>
                    <a:gd name="T55" fmla="*/ 18 h 18"/>
                    <a:gd name="T56" fmla="*/ 6 w 12"/>
                    <a:gd name="T57" fmla="*/ 18 h 18"/>
                    <a:gd name="T58" fmla="*/ 6 w 12"/>
                    <a:gd name="T59" fmla="*/ 18 h 18"/>
                    <a:gd name="T60" fmla="*/ 12 w 12"/>
                    <a:gd name="T61" fmla="*/ 18 h 18"/>
                    <a:gd name="T62" fmla="*/ 12 w 12"/>
                    <a:gd name="T63" fmla="*/ 12 h 18"/>
                    <a:gd name="T64" fmla="*/ 12 w 12"/>
                    <a:gd name="T65" fmla="*/ 12 h 18"/>
                    <a:gd name="T66" fmla="*/ 12 w 12"/>
                    <a:gd name="T6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B98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8" name="Freeform 1506"/>
                <p:cNvSpPr>
                  <a:spLocks noEditPoints="1"/>
                </p:cNvSpPr>
                <p:nvPr/>
              </p:nvSpPr>
              <p:spPr bwMode="auto">
                <a:xfrm>
                  <a:off x="2520" y="2464"/>
                  <a:ext cx="12" cy="18"/>
                </a:xfrm>
                <a:custGeom>
                  <a:avLst/>
                  <a:gdLst>
                    <a:gd name="T0" fmla="*/ 12 w 12"/>
                    <a:gd name="T1" fmla="*/ 12 h 18"/>
                    <a:gd name="T2" fmla="*/ 12 w 12"/>
                    <a:gd name="T3" fmla="*/ 6 h 18"/>
                    <a:gd name="T4" fmla="*/ 12 w 12"/>
                    <a:gd name="T5" fmla="*/ 6 h 18"/>
                    <a:gd name="T6" fmla="*/ 6 w 12"/>
                    <a:gd name="T7" fmla="*/ 6 h 18"/>
                    <a:gd name="T8" fmla="*/ 6 w 12"/>
                    <a:gd name="T9" fmla="*/ 6 h 18"/>
                    <a:gd name="T10" fmla="*/ 0 w 12"/>
                    <a:gd name="T11" fmla="*/ 6 h 18"/>
                    <a:gd name="T12" fmla="*/ 0 w 12"/>
                    <a:gd name="T13" fmla="*/ 6 h 18"/>
                    <a:gd name="T14" fmla="*/ 0 w 12"/>
                    <a:gd name="T15" fmla="*/ 6 h 18"/>
                    <a:gd name="T16" fmla="*/ 0 w 12"/>
                    <a:gd name="T17" fmla="*/ 12 h 18"/>
                    <a:gd name="T18" fmla="*/ 0 w 12"/>
                    <a:gd name="T19" fmla="*/ 12 h 18"/>
                    <a:gd name="T20" fmla="*/ 0 w 12"/>
                    <a:gd name="T21" fmla="*/ 12 h 18"/>
                    <a:gd name="T22" fmla="*/ 0 w 12"/>
                    <a:gd name="T23" fmla="*/ 18 h 18"/>
                    <a:gd name="T24" fmla="*/ 6 w 12"/>
                    <a:gd name="T25" fmla="*/ 18 h 18"/>
                    <a:gd name="T26" fmla="*/ 6 w 12"/>
                    <a:gd name="T27" fmla="*/ 18 h 18"/>
                    <a:gd name="T28" fmla="*/ 12 w 12"/>
                    <a:gd name="T29" fmla="*/ 12 h 18"/>
                    <a:gd name="T30" fmla="*/ 12 w 12"/>
                    <a:gd name="T31" fmla="*/ 12 h 18"/>
                    <a:gd name="T32" fmla="*/ 12 w 12"/>
                    <a:gd name="T33" fmla="*/ 12 h 18"/>
                    <a:gd name="T34" fmla="*/ 12 w 12"/>
                    <a:gd name="T35" fmla="*/ 12 h 18"/>
                    <a:gd name="T36" fmla="*/ 12 w 12"/>
                    <a:gd name="T37" fmla="*/ 12 h 18"/>
                    <a:gd name="T38" fmla="*/ 12 w 12"/>
                    <a:gd name="T39" fmla="*/ 6 h 18"/>
                    <a:gd name="T40" fmla="*/ 12 w 12"/>
                    <a:gd name="T41" fmla="*/ 6 h 18"/>
                    <a:gd name="T42" fmla="*/ 12 w 12"/>
                    <a:gd name="T43" fmla="*/ 6 h 18"/>
                    <a:gd name="T44" fmla="*/ 6 w 12"/>
                    <a:gd name="T45" fmla="*/ 0 h 18"/>
                    <a:gd name="T46" fmla="*/ 6 w 12"/>
                    <a:gd name="T47" fmla="*/ 0 h 18"/>
                    <a:gd name="T48" fmla="*/ 0 w 12"/>
                    <a:gd name="T49" fmla="*/ 6 h 18"/>
                    <a:gd name="T50" fmla="*/ 0 w 12"/>
                    <a:gd name="T51" fmla="*/ 6 h 18"/>
                    <a:gd name="T52" fmla="*/ 0 w 12"/>
                    <a:gd name="T53" fmla="*/ 6 h 18"/>
                    <a:gd name="T54" fmla="*/ 0 w 12"/>
                    <a:gd name="T55" fmla="*/ 12 h 18"/>
                    <a:gd name="T56" fmla="*/ 0 w 12"/>
                    <a:gd name="T57" fmla="*/ 12 h 18"/>
                    <a:gd name="T58" fmla="*/ 0 w 12"/>
                    <a:gd name="T59" fmla="*/ 18 h 18"/>
                    <a:gd name="T60" fmla="*/ 0 w 12"/>
                    <a:gd name="T61" fmla="*/ 18 h 18"/>
                    <a:gd name="T62" fmla="*/ 6 w 12"/>
                    <a:gd name="T63" fmla="*/ 18 h 18"/>
                    <a:gd name="T64" fmla="*/ 6 w 12"/>
                    <a:gd name="T65" fmla="*/ 18 h 18"/>
                    <a:gd name="T66" fmla="*/ 12 w 12"/>
                    <a:gd name="T67" fmla="*/ 18 h 18"/>
                    <a:gd name="T68" fmla="*/ 12 w 12"/>
                    <a:gd name="T69" fmla="*/ 1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" h="18">
                      <a:moveTo>
                        <a:pt x="12" y="12"/>
                      </a:move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CC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39" name="Freeform 1507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D9B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0" name="Freeform 1508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E9D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1" name="Freeform 1509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F9F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2" name="Freeform 1510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0 h 12"/>
                    <a:gd name="T38" fmla="*/ 12 w 12"/>
                    <a:gd name="T39" fmla="*/ 0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0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FA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3" name="Freeform 1511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0A2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4" name="Freeform 1512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1A4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5" name="Freeform 1513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2A5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6" name="Freeform 1514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12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3A7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7" name="Freeform 1515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12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12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0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0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12 h 12"/>
                    <a:gd name="T62" fmla="*/ 6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D4A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8" name="Freeform 1516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5AB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49" name="Freeform 1517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5AC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0" name="Freeform 1518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12 h 12"/>
                    <a:gd name="T56" fmla="*/ 6 w 12"/>
                    <a:gd name="T57" fmla="*/ 12 h 12"/>
                    <a:gd name="T58" fmla="*/ 6 w 12"/>
                    <a:gd name="T59" fmla="*/ 12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6AE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1" name="Freeform 1519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12 h 12"/>
                    <a:gd name="T24" fmla="*/ 6 w 12"/>
                    <a:gd name="T25" fmla="*/ 12 h 12"/>
                    <a:gd name="T26" fmla="*/ 6 w 12"/>
                    <a:gd name="T27" fmla="*/ 12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12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0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0 w 12"/>
                    <a:gd name="T57" fmla="*/ 6 h 12"/>
                    <a:gd name="T58" fmla="*/ 6 w 12"/>
                    <a:gd name="T59" fmla="*/ 12 h 12"/>
                    <a:gd name="T60" fmla="*/ 6 w 12"/>
                    <a:gd name="T61" fmla="*/ 6 h 12"/>
                    <a:gd name="T62" fmla="*/ 6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D7B0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2" name="Freeform 1520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6 h 12"/>
                    <a:gd name="T24" fmla="*/ 6 w 12"/>
                    <a:gd name="T25" fmla="*/ 12 h 12"/>
                    <a:gd name="T26" fmla="*/ 6 w 12"/>
                    <a:gd name="T27" fmla="*/ 6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6 w 12"/>
                    <a:gd name="T57" fmla="*/ 12 h 12"/>
                    <a:gd name="T58" fmla="*/ 6 w 12"/>
                    <a:gd name="T59" fmla="*/ 6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8B1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3" name="Freeform 1521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6 h 12"/>
                    <a:gd name="T24" fmla="*/ 6 w 12"/>
                    <a:gd name="T25" fmla="*/ 12 h 12"/>
                    <a:gd name="T26" fmla="*/ 6 w 12"/>
                    <a:gd name="T27" fmla="*/ 6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6 w 12"/>
                    <a:gd name="T57" fmla="*/ 12 h 12"/>
                    <a:gd name="T58" fmla="*/ 6 w 12"/>
                    <a:gd name="T59" fmla="*/ 6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9B3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4" name="Freeform 1522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6 h 12"/>
                    <a:gd name="T24" fmla="*/ 6 w 12"/>
                    <a:gd name="T25" fmla="*/ 12 h 12"/>
                    <a:gd name="T26" fmla="*/ 6 w 12"/>
                    <a:gd name="T27" fmla="*/ 6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6 w 12"/>
                    <a:gd name="T57" fmla="*/ 12 h 12"/>
                    <a:gd name="T58" fmla="*/ 6 w 12"/>
                    <a:gd name="T59" fmla="*/ 6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AB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5" name="Freeform 1523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6 h 12"/>
                    <a:gd name="T24" fmla="*/ 6 w 12"/>
                    <a:gd name="T25" fmla="*/ 12 h 12"/>
                    <a:gd name="T26" fmla="*/ 6 w 12"/>
                    <a:gd name="T27" fmla="*/ 6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0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0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6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6 w 12"/>
                    <a:gd name="T57" fmla="*/ 12 h 12"/>
                    <a:gd name="T58" fmla="*/ 6 w 12"/>
                    <a:gd name="T59" fmla="*/ 6 h 12"/>
                    <a:gd name="T60" fmla="*/ 6 w 12"/>
                    <a:gd name="T61" fmla="*/ 6 h 12"/>
                    <a:gd name="T62" fmla="*/ 12 w 12"/>
                    <a:gd name="T63" fmla="*/ 6 h 12"/>
                    <a:gd name="T64" fmla="*/ 12 w 12"/>
                    <a:gd name="T65" fmla="*/ 6 h 12"/>
                    <a:gd name="T66" fmla="*/ 12 w 12"/>
                    <a:gd name="T6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DBB7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6" name="Freeform 1524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2 w 12"/>
                    <a:gd name="T3" fmla="*/ 0 h 12"/>
                    <a:gd name="T4" fmla="*/ 6 w 12"/>
                    <a:gd name="T5" fmla="*/ 0 h 12"/>
                    <a:gd name="T6" fmla="*/ 6 w 12"/>
                    <a:gd name="T7" fmla="*/ 0 h 12"/>
                    <a:gd name="T8" fmla="*/ 6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6 h 12"/>
                    <a:gd name="T18" fmla="*/ 0 w 12"/>
                    <a:gd name="T19" fmla="*/ 6 h 12"/>
                    <a:gd name="T20" fmla="*/ 0 w 12"/>
                    <a:gd name="T21" fmla="*/ 6 h 12"/>
                    <a:gd name="T22" fmla="*/ 0 w 12"/>
                    <a:gd name="T23" fmla="*/ 6 h 12"/>
                    <a:gd name="T24" fmla="*/ 6 w 12"/>
                    <a:gd name="T25" fmla="*/ 12 h 12"/>
                    <a:gd name="T26" fmla="*/ 6 w 12"/>
                    <a:gd name="T27" fmla="*/ 6 h 12"/>
                    <a:gd name="T28" fmla="*/ 6 w 12"/>
                    <a:gd name="T29" fmla="*/ 6 h 12"/>
                    <a:gd name="T30" fmla="*/ 12 w 12"/>
                    <a:gd name="T31" fmla="*/ 6 h 12"/>
                    <a:gd name="T32" fmla="*/ 12 w 12"/>
                    <a:gd name="T33" fmla="*/ 6 h 12"/>
                    <a:gd name="T34" fmla="*/ 12 w 12"/>
                    <a:gd name="T35" fmla="*/ 6 h 12"/>
                    <a:gd name="T36" fmla="*/ 6 w 12"/>
                    <a:gd name="T37" fmla="*/ 0 h 12"/>
                    <a:gd name="T38" fmla="*/ 6 w 12"/>
                    <a:gd name="T39" fmla="*/ 0 h 12"/>
                    <a:gd name="T40" fmla="*/ 6 w 12"/>
                    <a:gd name="T41" fmla="*/ 0 h 12"/>
                    <a:gd name="T42" fmla="*/ 6 w 12"/>
                    <a:gd name="T43" fmla="*/ 0 h 12"/>
                    <a:gd name="T44" fmla="*/ 0 w 12"/>
                    <a:gd name="T45" fmla="*/ 0 h 12"/>
                    <a:gd name="T46" fmla="*/ 0 w 12"/>
                    <a:gd name="T47" fmla="*/ 0 h 12"/>
                    <a:gd name="T48" fmla="*/ 0 w 12"/>
                    <a:gd name="T49" fmla="*/ 0 h 12"/>
                    <a:gd name="T50" fmla="*/ 0 w 12"/>
                    <a:gd name="T51" fmla="*/ 6 h 12"/>
                    <a:gd name="T52" fmla="*/ 0 w 12"/>
                    <a:gd name="T53" fmla="*/ 6 h 12"/>
                    <a:gd name="T54" fmla="*/ 0 w 12"/>
                    <a:gd name="T55" fmla="*/ 6 h 12"/>
                    <a:gd name="T56" fmla="*/ 0 w 12"/>
                    <a:gd name="T57" fmla="*/ 6 h 12"/>
                    <a:gd name="T58" fmla="*/ 6 w 12"/>
                    <a:gd name="T59" fmla="*/ 6 h 12"/>
                    <a:gd name="T60" fmla="*/ 6 w 12"/>
                    <a:gd name="T61" fmla="*/ 6 h 12"/>
                    <a:gd name="T62" fmla="*/ 6 w 12"/>
                    <a:gd name="T63" fmla="*/ 6 h 12"/>
                    <a:gd name="T64" fmla="*/ 6 w 12"/>
                    <a:gd name="T65" fmla="*/ 6 h 12"/>
                    <a:gd name="T66" fmla="*/ 12 w 12"/>
                    <a:gd name="T6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DBB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7" name="Freeform 1525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0 w 12"/>
                    <a:gd name="T19" fmla="*/ 6 h 6"/>
                    <a:gd name="T20" fmla="*/ 0 w 12"/>
                    <a:gd name="T21" fmla="*/ 6 h 6"/>
                    <a:gd name="T22" fmla="*/ 0 w 12"/>
                    <a:gd name="T23" fmla="*/ 6 h 6"/>
                    <a:gd name="T24" fmla="*/ 6 w 12"/>
                    <a:gd name="T25" fmla="*/ 6 h 6"/>
                    <a:gd name="T26" fmla="*/ 6 w 12"/>
                    <a:gd name="T27" fmla="*/ 6 h 6"/>
                    <a:gd name="T28" fmla="*/ 6 w 12"/>
                    <a:gd name="T29" fmla="*/ 6 h 6"/>
                    <a:gd name="T30" fmla="*/ 6 w 12"/>
                    <a:gd name="T31" fmla="*/ 6 h 6"/>
                    <a:gd name="T32" fmla="*/ 12 w 12"/>
                    <a:gd name="T33" fmla="*/ 6 h 6"/>
                    <a:gd name="T34" fmla="*/ 6 w 12"/>
                    <a:gd name="T35" fmla="*/ 0 h 6"/>
                    <a:gd name="T36" fmla="*/ 6 w 12"/>
                    <a:gd name="T37" fmla="*/ 0 h 6"/>
                    <a:gd name="T38" fmla="*/ 6 w 12"/>
                    <a:gd name="T39" fmla="*/ 0 h 6"/>
                    <a:gd name="T40" fmla="*/ 6 w 12"/>
                    <a:gd name="T41" fmla="*/ 0 h 6"/>
                    <a:gd name="T42" fmla="*/ 0 w 12"/>
                    <a:gd name="T43" fmla="*/ 0 h 6"/>
                    <a:gd name="T44" fmla="*/ 0 w 12"/>
                    <a:gd name="T45" fmla="*/ 0 h 6"/>
                    <a:gd name="T46" fmla="*/ 0 w 12"/>
                    <a:gd name="T47" fmla="*/ 0 h 6"/>
                    <a:gd name="T48" fmla="*/ 0 w 12"/>
                    <a:gd name="T49" fmla="*/ 6 h 6"/>
                    <a:gd name="T50" fmla="*/ 0 w 12"/>
                    <a:gd name="T51" fmla="*/ 6 h 6"/>
                    <a:gd name="T52" fmla="*/ 0 w 12"/>
                    <a:gd name="T53" fmla="*/ 6 h 6"/>
                    <a:gd name="T54" fmla="*/ 0 w 12"/>
                    <a:gd name="T55" fmla="*/ 6 h 6"/>
                    <a:gd name="T56" fmla="*/ 6 w 12"/>
                    <a:gd name="T57" fmla="*/ 6 h 6"/>
                    <a:gd name="T58" fmla="*/ 6 w 12"/>
                    <a:gd name="T59" fmla="*/ 6 h 6"/>
                    <a:gd name="T60" fmla="*/ 6 w 12"/>
                    <a:gd name="T61" fmla="*/ 6 h 6"/>
                    <a:gd name="T62" fmla="*/ 6 w 12"/>
                    <a:gd name="T63" fmla="*/ 6 h 6"/>
                    <a:gd name="T64" fmla="*/ 12 w 12"/>
                    <a:gd name="T65" fmla="*/ 6 h 6"/>
                    <a:gd name="T66" fmla="*/ 6 w 12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CB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8" name="Freeform 1526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0 w 12"/>
                    <a:gd name="T19" fmla="*/ 6 h 6"/>
                    <a:gd name="T20" fmla="*/ 0 w 12"/>
                    <a:gd name="T21" fmla="*/ 6 h 6"/>
                    <a:gd name="T22" fmla="*/ 0 w 12"/>
                    <a:gd name="T23" fmla="*/ 6 h 6"/>
                    <a:gd name="T24" fmla="*/ 6 w 12"/>
                    <a:gd name="T25" fmla="*/ 6 h 6"/>
                    <a:gd name="T26" fmla="*/ 6 w 12"/>
                    <a:gd name="T27" fmla="*/ 6 h 6"/>
                    <a:gd name="T28" fmla="*/ 6 w 12"/>
                    <a:gd name="T29" fmla="*/ 6 h 6"/>
                    <a:gd name="T30" fmla="*/ 6 w 12"/>
                    <a:gd name="T31" fmla="*/ 6 h 6"/>
                    <a:gd name="T32" fmla="*/ 12 w 12"/>
                    <a:gd name="T33" fmla="*/ 6 h 6"/>
                    <a:gd name="T34" fmla="*/ 6 w 12"/>
                    <a:gd name="T35" fmla="*/ 0 h 6"/>
                    <a:gd name="T36" fmla="*/ 6 w 12"/>
                    <a:gd name="T37" fmla="*/ 0 h 6"/>
                    <a:gd name="T38" fmla="*/ 6 w 12"/>
                    <a:gd name="T39" fmla="*/ 0 h 6"/>
                    <a:gd name="T40" fmla="*/ 6 w 12"/>
                    <a:gd name="T41" fmla="*/ 0 h 6"/>
                    <a:gd name="T42" fmla="*/ 0 w 12"/>
                    <a:gd name="T43" fmla="*/ 0 h 6"/>
                    <a:gd name="T44" fmla="*/ 0 w 12"/>
                    <a:gd name="T45" fmla="*/ 0 h 6"/>
                    <a:gd name="T46" fmla="*/ 0 w 12"/>
                    <a:gd name="T47" fmla="*/ 0 h 6"/>
                    <a:gd name="T48" fmla="*/ 0 w 12"/>
                    <a:gd name="T49" fmla="*/ 6 h 6"/>
                    <a:gd name="T50" fmla="*/ 0 w 12"/>
                    <a:gd name="T51" fmla="*/ 6 h 6"/>
                    <a:gd name="T52" fmla="*/ 0 w 12"/>
                    <a:gd name="T53" fmla="*/ 6 h 6"/>
                    <a:gd name="T54" fmla="*/ 0 w 12"/>
                    <a:gd name="T55" fmla="*/ 6 h 6"/>
                    <a:gd name="T56" fmla="*/ 6 w 12"/>
                    <a:gd name="T57" fmla="*/ 6 h 6"/>
                    <a:gd name="T58" fmla="*/ 6 w 12"/>
                    <a:gd name="T59" fmla="*/ 6 h 6"/>
                    <a:gd name="T60" fmla="*/ 6 w 12"/>
                    <a:gd name="T61" fmla="*/ 6 h 6"/>
                    <a:gd name="T62" fmla="*/ 6 w 12"/>
                    <a:gd name="T63" fmla="*/ 6 h 6"/>
                    <a:gd name="T64" fmla="*/ 12 w 12"/>
                    <a:gd name="T65" fmla="*/ 6 h 6"/>
                    <a:gd name="T66" fmla="*/ 6 w 12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DB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59" name="Freeform 1527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0 w 12"/>
                    <a:gd name="T19" fmla="*/ 6 h 6"/>
                    <a:gd name="T20" fmla="*/ 0 w 12"/>
                    <a:gd name="T21" fmla="*/ 6 h 6"/>
                    <a:gd name="T22" fmla="*/ 0 w 12"/>
                    <a:gd name="T23" fmla="*/ 6 h 6"/>
                    <a:gd name="T24" fmla="*/ 6 w 12"/>
                    <a:gd name="T25" fmla="*/ 6 h 6"/>
                    <a:gd name="T26" fmla="*/ 6 w 12"/>
                    <a:gd name="T27" fmla="*/ 6 h 6"/>
                    <a:gd name="T28" fmla="*/ 6 w 12"/>
                    <a:gd name="T29" fmla="*/ 6 h 6"/>
                    <a:gd name="T30" fmla="*/ 6 w 12"/>
                    <a:gd name="T31" fmla="*/ 6 h 6"/>
                    <a:gd name="T32" fmla="*/ 12 w 12"/>
                    <a:gd name="T33" fmla="*/ 6 h 6"/>
                    <a:gd name="T34" fmla="*/ 6 w 12"/>
                    <a:gd name="T35" fmla="*/ 0 h 6"/>
                    <a:gd name="T36" fmla="*/ 6 w 12"/>
                    <a:gd name="T37" fmla="*/ 0 h 6"/>
                    <a:gd name="T38" fmla="*/ 6 w 12"/>
                    <a:gd name="T39" fmla="*/ 0 h 6"/>
                    <a:gd name="T40" fmla="*/ 6 w 12"/>
                    <a:gd name="T41" fmla="*/ 0 h 6"/>
                    <a:gd name="T42" fmla="*/ 0 w 12"/>
                    <a:gd name="T43" fmla="*/ 0 h 6"/>
                    <a:gd name="T44" fmla="*/ 0 w 12"/>
                    <a:gd name="T45" fmla="*/ 0 h 6"/>
                    <a:gd name="T46" fmla="*/ 0 w 12"/>
                    <a:gd name="T47" fmla="*/ 0 h 6"/>
                    <a:gd name="T48" fmla="*/ 0 w 12"/>
                    <a:gd name="T49" fmla="*/ 6 h 6"/>
                    <a:gd name="T50" fmla="*/ 0 w 12"/>
                    <a:gd name="T51" fmla="*/ 6 h 6"/>
                    <a:gd name="T52" fmla="*/ 0 w 12"/>
                    <a:gd name="T53" fmla="*/ 6 h 6"/>
                    <a:gd name="T54" fmla="*/ 0 w 12"/>
                    <a:gd name="T55" fmla="*/ 6 h 6"/>
                    <a:gd name="T56" fmla="*/ 6 w 12"/>
                    <a:gd name="T57" fmla="*/ 6 h 6"/>
                    <a:gd name="T58" fmla="*/ 6 w 12"/>
                    <a:gd name="T59" fmla="*/ 6 h 6"/>
                    <a:gd name="T60" fmla="*/ 6 w 12"/>
                    <a:gd name="T61" fmla="*/ 6 h 6"/>
                    <a:gd name="T62" fmla="*/ 6 w 12"/>
                    <a:gd name="T63" fmla="*/ 6 h 6"/>
                    <a:gd name="T64" fmla="*/ 12 w 12"/>
                    <a:gd name="T65" fmla="*/ 6 h 6"/>
                    <a:gd name="T66" fmla="*/ 6 w 12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EB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0" name="Freeform 1528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0 w 12"/>
                    <a:gd name="T19" fmla="*/ 6 h 6"/>
                    <a:gd name="T20" fmla="*/ 0 w 12"/>
                    <a:gd name="T21" fmla="*/ 6 h 6"/>
                    <a:gd name="T22" fmla="*/ 0 w 12"/>
                    <a:gd name="T23" fmla="*/ 6 h 6"/>
                    <a:gd name="T24" fmla="*/ 6 w 12"/>
                    <a:gd name="T25" fmla="*/ 6 h 6"/>
                    <a:gd name="T26" fmla="*/ 6 w 12"/>
                    <a:gd name="T27" fmla="*/ 6 h 6"/>
                    <a:gd name="T28" fmla="*/ 6 w 12"/>
                    <a:gd name="T29" fmla="*/ 6 h 6"/>
                    <a:gd name="T30" fmla="*/ 6 w 12"/>
                    <a:gd name="T31" fmla="*/ 6 h 6"/>
                    <a:gd name="T32" fmla="*/ 12 w 12"/>
                    <a:gd name="T33" fmla="*/ 6 h 6"/>
                    <a:gd name="T34" fmla="*/ 6 w 12"/>
                    <a:gd name="T35" fmla="*/ 0 h 6"/>
                    <a:gd name="T36" fmla="*/ 6 w 12"/>
                    <a:gd name="T37" fmla="*/ 0 h 6"/>
                    <a:gd name="T38" fmla="*/ 6 w 12"/>
                    <a:gd name="T39" fmla="*/ 0 h 6"/>
                    <a:gd name="T40" fmla="*/ 6 w 12"/>
                    <a:gd name="T41" fmla="*/ 0 h 6"/>
                    <a:gd name="T42" fmla="*/ 0 w 12"/>
                    <a:gd name="T43" fmla="*/ 0 h 6"/>
                    <a:gd name="T44" fmla="*/ 0 w 12"/>
                    <a:gd name="T45" fmla="*/ 0 h 6"/>
                    <a:gd name="T46" fmla="*/ 0 w 12"/>
                    <a:gd name="T47" fmla="*/ 0 h 6"/>
                    <a:gd name="T48" fmla="*/ 0 w 12"/>
                    <a:gd name="T49" fmla="*/ 6 h 6"/>
                    <a:gd name="T50" fmla="*/ 0 w 12"/>
                    <a:gd name="T51" fmla="*/ 6 h 6"/>
                    <a:gd name="T52" fmla="*/ 0 w 12"/>
                    <a:gd name="T53" fmla="*/ 6 h 6"/>
                    <a:gd name="T54" fmla="*/ 0 w 12"/>
                    <a:gd name="T55" fmla="*/ 6 h 6"/>
                    <a:gd name="T56" fmla="*/ 6 w 12"/>
                    <a:gd name="T57" fmla="*/ 6 h 6"/>
                    <a:gd name="T58" fmla="*/ 6 w 12"/>
                    <a:gd name="T59" fmla="*/ 6 h 6"/>
                    <a:gd name="T60" fmla="*/ 6 w 12"/>
                    <a:gd name="T61" fmla="*/ 6 h 6"/>
                    <a:gd name="T62" fmla="*/ 6 w 12"/>
                    <a:gd name="T63" fmla="*/ 6 h 6"/>
                    <a:gd name="T64" fmla="*/ 12 w 12"/>
                    <a:gd name="T65" fmla="*/ 6 h 6"/>
                    <a:gd name="T66" fmla="*/ 6 w 12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FB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1" name="Freeform 1529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12" cy="6"/>
                </a:xfrm>
                <a:custGeom>
                  <a:avLst/>
                  <a:gdLst>
                    <a:gd name="T0" fmla="*/ 12 w 12"/>
                    <a:gd name="T1" fmla="*/ 6 h 6"/>
                    <a:gd name="T2" fmla="*/ 6 w 12"/>
                    <a:gd name="T3" fmla="*/ 0 h 6"/>
                    <a:gd name="T4" fmla="*/ 6 w 12"/>
                    <a:gd name="T5" fmla="*/ 0 h 6"/>
                    <a:gd name="T6" fmla="*/ 6 w 12"/>
                    <a:gd name="T7" fmla="*/ 0 h 6"/>
                    <a:gd name="T8" fmla="*/ 6 w 12"/>
                    <a:gd name="T9" fmla="*/ 0 h 6"/>
                    <a:gd name="T10" fmla="*/ 0 w 12"/>
                    <a:gd name="T11" fmla="*/ 0 h 6"/>
                    <a:gd name="T12" fmla="*/ 0 w 12"/>
                    <a:gd name="T13" fmla="*/ 0 h 6"/>
                    <a:gd name="T14" fmla="*/ 0 w 12"/>
                    <a:gd name="T15" fmla="*/ 0 h 6"/>
                    <a:gd name="T16" fmla="*/ 0 w 12"/>
                    <a:gd name="T17" fmla="*/ 6 h 6"/>
                    <a:gd name="T18" fmla="*/ 0 w 12"/>
                    <a:gd name="T19" fmla="*/ 6 h 6"/>
                    <a:gd name="T20" fmla="*/ 0 w 12"/>
                    <a:gd name="T21" fmla="*/ 6 h 6"/>
                    <a:gd name="T22" fmla="*/ 0 w 12"/>
                    <a:gd name="T23" fmla="*/ 6 h 6"/>
                    <a:gd name="T24" fmla="*/ 6 w 12"/>
                    <a:gd name="T25" fmla="*/ 6 h 6"/>
                    <a:gd name="T26" fmla="*/ 6 w 12"/>
                    <a:gd name="T27" fmla="*/ 6 h 6"/>
                    <a:gd name="T28" fmla="*/ 6 w 12"/>
                    <a:gd name="T29" fmla="*/ 6 h 6"/>
                    <a:gd name="T30" fmla="*/ 6 w 12"/>
                    <a:gd name="T31" fmla="*/ 6 h 6"/>
                    <a:gd name="T32" fmla="*/ 12 w 12"/>
                    <a:gd name="T33" fmla="*/ 6 h 6"/>
                    <a:gd name="T34" fmla="*/ 6 w 12"/>
                    <a:gd name="T35" fmla="*/ 6 h 6"/>
                    <a:gd name="T36" fmla="*/ 6 w 12"/>
                    <a:gd name="T37" fmla="*/ 0 h 6"/>
                    <a:gd name="T38" fmla="*/ 6 w 12"/>
                    <a:gd name="T39" fmla="*/ 0 h 6"/>
                    <a:gd name="T40" fmla="*/ 6 w 12"/>
                    <a:gd name="T41" fmla="*/ 0 h 6"/>
                    <a:gd name="T42" fmla="*/ 6 w 12"/>
                    <a:gd name="T43" fmla="*/ 0 h 6"/>
                    <a:gd name="T44" fmla="*/ 6 w 12"/>
                    <a:gd name="T45" fmla="*/ 0 h 6"/>
                    <a:gd name="T46" fmla="*/ 0 w 12"/>
                    <a:gd name="T47" fmla="*/ 0 h 6"/>
                    <a:gd name="T48" fmla="*/ 0 w 12"/>
                    <a:gd name="T49" fmla="*/ 0 h 6"/>
                    <a:gd name="T50" fmla="*/ 0 w 12"/>
                    <a:gd name="T51" fmla="*/ 6 h 6"/>
                    <a:gd name="T52" fmla="*/ 0 w 12"/>
                    <a:gd name="T53" fmla="*/ 6 h 6"/>
                    <a:gd name="T54" fmla="*/ 0 w 12"/>
                    <a:gd name="T55" fmla="*/ 6 h 6"/>
                    <a:gd name="T56" fmla="*/ 6 w 12"/>
                    <a:gd name="T57" fmla="*/ 6 h 6"/>
                    <a:gd name="T58" fmla="*/ 6 w 12"/>
                    <a:gd name="T59" fmla="*/ 6 h 6"/>
                    <a:gd name="T60" fmla="*/ 6 w 12"/>
                    <a:gd name="T61" fmla="*/ 6 h 6"/>
                    <a:gd name="T62" fmla="*/ 6 w 12"/>
                    <a:gd name="T63" fmla="*/ 6 h 6"/>
                    <a:gd name="T64" fmla="*/ 6 w 12"/>
                    <a:gd name="T65" fmla="*/ 6 h 6"/>
                    <a:gd name="T66" fmla="*/ 6 w 12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0C1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2" name="Freeform 1530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1C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3" name="Freeform 1531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1C4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4" name="Freeform 1532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2C6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5" name="Freeform 1533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3C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6" name="Freeform 1534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4C9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7" name="Freeform 1535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5CB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8" name="Freeform 1536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6CD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69" name="Freeform 1537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7CF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0" name="Freeform 1538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0 h 6"/>
                    <a:gd name="T48" fmla="*/ 0 w 6"/>
                    <a:gd name="T49" fmla="*/ 0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7D0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1" name="Freeform 1539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8D2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2" name="Freeform 1540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9D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3" name="Freeform 1541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0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D5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4" name="Freeform 1542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0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0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6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0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BD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5" name="Freeform 1543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CD9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6" name="Freeform 1544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DD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7" name="Freeform 1545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DDC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8" name="Freeform 1546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0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EDE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79" name="Freeform 1547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0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0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6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6 w 6"/>
                    <a:gd name="T47" fmla="*/ 0 h 6"/>
                    <a:gd name="T48" fmla="*/ 0 w 6"/>
                    <a:gd name="T49" fmla="*/ 6 h 6"/>
                    <a:gd name="T50" fmla="*/ 0 w 6"/>
                    <a:gd name="T51" fmla="*/ 6 h 6"/>
                    <a:gd name="T52" fmla="*/ 0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FE0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0" name="Freeform 1548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F0E1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1" name="Freeform 1549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F1E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2" name="Freeform 1550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F2E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3" name="Freeform 1551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0 h 6"/>
                    <a:gd name="T38" fmla="*/ 6 w 6"/>
                    <a:gd name="T39" fmla="*/ 0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0 w 6"/>
                    <a:gd name="T47" fmla="*/ 6 h 6"/>
                    <a:gd name="T48" fmla="*/ 0 w 6"/>
                    <a:gd name="T49" fmla="*/ 6 h 6"/>
                    <a:gd name="T50" fmla="*/ 0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F3E7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4" name="Freeform 1552"/>
                <p:cNvSpPr>
                  <a:spLocks noEditPoints="1"/>
                </p:cNvSpPr>
                <p:nvPr/>
              </p:nvSpPr>
              <p:spPr bwMode="auto">
                <a:xfrm>
                  <a:off x="2520" y="2470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6 w 6"/>
                    <a:gd name="T5" fmla="*/ 0 h 6"/>
                    <a:gd name="T6" fmla="*/ 6 w 6"/>
                    <a:gd name="T7" fmla="*/ 0 h 6"/>
                    <a:gd name="T8" fmla="*/ 6 w 6"/>
                    <a:gd name="T9" fmla="*/ 0 h 6"/>
                    <a:gd name="T10" fmla="*/ 6 w 6"/>
                    <a:gd name="T11" fmla="*/ 0 h 6"/>
                    <a:gd name="T12" fmla="*/ 6 w 6"/>
                    <a:gd name="T13" fmla="*/ 0 h 6"/>
                    <a:gd name="T14" fmla="*/ 0 w 6"/>
                    <a:gd name="T15" fmla="*/ 6 h 6"/>
                    <a:gd name="T16" fmla="*/ 0 w 6"/>
                    <a:gd name="T17" fmla="*/ 6 h 6"/>
                    <a:gd name="T18" fmla="*/ 0 w 6"/>
                    <a:gd name="T19" fmla="*/ 6 h 6"/>
                    <a:gd name="T20" fmla="*/ 6 w 6"/>
                    <a:gd name="T21" fmla="*/ 6 h 6"/>
                    <a:gd name="T22" fmla="*/ 6 w 6"/>
                    <a:gd name="T23" fmla="*/ 6 h 6"/>
                    <a:gd name="T24" fmla="*/ 6 w 6"/>
                    <a:gd name="T25" fmla="*/ 6 h 6"/>
                    <a:gd name="T26" fmla="*/ 6 w 6"/>
                    <a:gd name="T27" fmla="*/ 6 h 6"/>
                    <a:gd name="T28" fmla="*/ 6 w 6"/>
                    <a:gd name="T29" fmla="*/ 6 h 6"/>
                    <a:gd name="T30" fmla="*/ 6 w 6"/>
                    <a:gd name="T31" fmla="*/ 6 h 6"/>
                    <a:gd name="T32" fmla="*/ 6 w 6"/>
                    <a:gd name="T33" fmla="*/ 6 h 6"/>
                    <a:gd name="T34" fmla="*/ 6 w 6"/>
                    <a:gd name="T35" fmla="*/ 6 h 6"/>
                    <a:gd name="T36" fmla="*/ 6 w 6"/>
                    <a:gd name="T37" fmla="*/ 6 h 6"/>
                    <a:gd name="T38" fmla="*/ 6 w 6"/>
                    <a:gd name="T39" fmla="*/ 6 h 6"/>
                    <a:gd name="T40" fmla="*/ 6 w 6"/>
                    <a:gd name="T41" fmla="*/ 0 h 6"/>
                    <a:gd name="T42" fmla="*/ 6 w 6"/>
                    <a:gd name="T43" fmla="*/ 0 h 6"/>
                    <a:gd name="T44" fmla="*/ 6 w 6"/>
                    <a:gd name="T45" fmla="*/ 0 h 6"/>
                    <a:gd name="T46" fmla="*/ 6 w 6"/>
                    <a:gd name="T47" fmla="*/ 6 h 6"/>
                    <a:gd name="T48" fmla="*/ 6 w 6"/>
                    <a:gd name="T49" fmla="*/ 6 h 6"/>
                    <a:gd name="T50" fmla="*/ 6 w 6"/>
                    <a:gd name="T51" fmla="*/ 6 h 6"/>
                    <a:gd name="T52" fmla="*/ 6 w 6"/>
                    <a:gd name="T53" fmla="*/ 6 h 6"/>
                    <a:gd name="T54" fmla="*/ 6 w 6"/>
                    <a:gd name="T55" fmla="*/ 6 h 6"/>
                    <a:gd name="T56" fmla="*/ 6 w 6"/>
                    <a:gd name="T57" fmla="*/ 6 h 6"/>
                    <a:gd name="T58" fmla="*/ 6 w 6"/>
                    <a:gd name="T59" fmla="*/ 6 h 6"/>
                    <a:gd name="T60" fmla="*/ 6 w 6"/>
                    <a:gd name="T61" fmla="*/ 6 h 6"/>
                    <a:gd name="T62" fmla="*/ 6 w 6"/>
                    <a:gd name="T63" fmla="*/ 6 h 6"/>
                    <a:gd name="T64" fmla="*/ 6 w 6"/>
                    <a:gd name="T65" fmla="*/ 6 h 6"/>
                    <a:gd name="T66" fmla="*/ 6 w 6"/>
                    <a:gd name="T6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F3E8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5" name="Freeform 1553"/>
                <p:cNvSpPr>
                  <a:spLocks noEditPoints="1"/>
                </p:cNvSpPr>
                <p:nvPr/>
              </p:nvSpPr>
              <p:spPr bwMode="auto">
                <a:xfrm>
                  <a:off x="2526" y="2470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6 h 6"/>
                    <a:gd name="T9" fmla="*/ 6 h 6"/>
                    <a:gd name="T10" fmla="*/ 6 h 6"/>
                    <a:gd name="T11" fmla="*/ 6 h 6"/>
                    <a:gd name="T12" fmla="*/ 6 h 6"/>
                    <a:gd name="T13" fmla="*/ 6 h 6"/>
                    <a:gd name="T14" fmla="*/ 6 h 6"/>
                    <a:gd name="T15" fmla="*/ 6 h 6"/>
                    <a:gd name="T16" fmla="*/ 6 h 6"/>
                    <a:gd name="T17" fmla="*/ 6 h 6"/>
                    <a:gd name="T18" fmla="*/ 6 h 6"/>
                    <a:gd name="T19" fmla="*/ 0 h 6"/>
                    <a:gd name="T20" fmla="*/ 0 h 6"/>
                    <a:gd name="T21" fmla="*/ 0 h 6"/>
                    <a:gd name="T22" fmla="*/ 6 h 6"/>
                    <a:gd name="T23" fmla="*/ 6 h 6"/>
                    <a:gd name="T24" fmla="*/ 6 h 6"/>
                    <a:gd name="T25" fmla="*/ 6 h 6"/>
                    <a:gd name="T26" fmla="*/ 6 h 6"/>
                    <a:gd name="T27" fmla="*/ 6 h 6"/>
                    <a:gd name="T28" fmla="*/ 6 h 6"/>
                    <a:gd name="T29" fmla="*/ 6 h 6"/>
                    <a:gd name="T30" fmla="*/ 6 h 6"/>
                    <a:gd name="T31" fmla="*/ 6 h 6"/>
                    <a:gd name="T32" fmla="*/ 6 h 6"/>
                    <a:gd name="T33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4EA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6" name="Freeform 1554"/>
                <p:cNvSpPr>
                  <a:spLocks noEditPoints="1"/>
                </p:cNvSpPr>
                <p:nvPr/>
              </p:nvSpPr>
              <p:spPr bwMode="auto">
                <a:xfrm>
                  <a:off x="2526" y="2470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6 h 6"/>
                    <a:gd name="T9" fmla="*/ 6 h 6"/>
                    <a:gd name="T10" fmla="*/ 6 h 6"/>
                    <a:gd name="T11" fmla="*/ 6 h 6"/>
                    <a:gd name="T12" fmla="*/ 6 h 6"/>
                    <a:gd name="T13" fmla="*/ 6 h 6"/>
                    <a:gd name="T14" fmla="*/ 6 h 6"/>
                    <a:gd name="T15" fmla="*/ 6 h 6"/>
                    <a:gd name="T16" fmla="*/ 6 h 6"/>
                    <a:gd name="T17" fmla="*/ 6 h 6"/>
                    <a:gd name="T18" fmla="*/ 6 h 6"/>
                    <a:gd name="T19" fmla="*/ 0 h 6"/>
                    <a:gd name="T20" fmla="*/ 0 h 6"/>
                    <a:gd name="T21" fmla="*/ 0 h 6"/>
                    <a:gd name="T22" fmla="*/ 6 h 6"/>
                    <a:gd name="T23" fmla="*/ 6 h 6"/>
                    <a:gd name="T24" fmla="*/ 6 h 6"/>
                    <a:gd name="T25" fmla="*/ 6 h 6"/>
                    <a:gd name="T26" fmla="*/ 6 h 6"/>
                    <a:gd name="T27" fmla="*/ 6 h 6"/>
                    <a:gd name="T28" fmla="*/ 6 h 6"/>
                    <a:gd name="T29" fmla="*/ 6 h 6"/>
                    <a:gd name="T30" fmla="*/ 6 h 6"/>
                    <a:gd name="T31" fmla="*/ 6 h 6"/>
                    <a:gd name="T32" fmla="*/ 6 h 6"/>
                    <a:gd name="T33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EC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7" name="Freeform 1555"/>
                <p:cNvSpPr>
                  <a:spLocks noEditPoints="1"/>
                </p:cNvSpPr>
                <p:nvPr/>
              </p:nvSpPr>
              <p:spPr bwMode="auto">
                <a:xfrm>
                  <a:off x="2526" y="2470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6 h 6"/>
                    <a:gd name="T9" fmla="*/ 6 h 6"/>
                    <a:gd name="T10" fmla="*/ 6 h 6"/>
                    <a:gd name="T11" fmla="*/ 6 h 6"/>
                    <a:gd name="T12" fmla="*/ 6 h 6"/>
                    <a:gd name="T13" fmla="*/ 6 h 6"/>
                    <a:gd name="T14" fmla="*/ 6 h 6"/>
                    <a:gd name="T15" fmla="*/ 6 h 6"/>
                    <a:gd name="T16" fmla="*/ 6 h 6"/>
                    <a:gd name="T17" fmla="*/ 6 h 6"/>
                    <a:gd name="T18" fmla="*/ 6 h 6"/>
                    <a:gd name="T19" fmla="*/ 0 h 6"/>
                    <a:gd name="T20" fmla="*/ 0 h 6"/>
                    <a:gd name="T21" fmla="*/ 0 h 6"/>
                    <a:gd name="T22" fmla="*/ 6 h 6"/>
                    <a:gd name="T23" fmla="*/ 6 h 6"/>
                    <a:gd name="T24" fmla="*/ 6 h 6"/>
                    <a:gd name="T25" fmla="*/ 6 h 6"/>
                    <a:gd name="T26" fmla="*/ 6 h 6"/>
                    <a:gd name="T27" fmla="*/ 6 h 6"/>
                    <a:gd name="T28" fmla="*/ 6 h 6"/>
                    <a:gd name="T29" fmla="*/ 6 h 6"/>
                    <a:gd name="T30" fmla="*/ 6 h 6"/>
                    <a:gd name="T31" fmla="*/ 6 h 6"/>
                    <a:gd name="T32" fmla="*/ 6 h 6"/>
                    <a:gd name="T33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6ED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8" name="Freeform 1556"/>
                <p:cNvSpPr>
                  <a:spLocks noEditPoints="1"/>
                </p:cNvSpPr>
                <p:nvPr/>
              </p:nvSpPr>
              <p:spPr bwMode="auto">
                <a:xfrm>
                  <a:off x="2526" y="2470"/>
                  <a:ext cx="1" cy="6"/>
                </a:xfrm>
                <a:custGeom>
                  <a:avLst/>
                  <a:gdLst>
                    <a:gd name="T0" fmla="*/ 6 h 6"/>
                    <a:gd name="T1" fmla="*/ 6 h 6"/>
                    <a:gd name="T2" fmla="*/ 6 h 6"/>
                    <a:gd name="T3" fmla="*/ 0 h 6"/>
                    <a:gd name="T4" fmla="*/ 0 h 6"/>
                    <a:gd name="T5" fmla="*/ 0 h 6"/>
                    <a:gd name="T6" fmla="*/ 6 h 6"/>
                    <a:gd name="T7" fmla="*/ 6 h 6"/>
                    <a:gd name="T8" fmla="*/ 6 h 6"/>
                    <a:gd name="T9" fmla="*/ 6 h 6"/>
                    <a:gd name="T10" fmla="*/ 6 h 6"/>
                    <a:gd name="T11" fmla="*/ 6 h 6"/>
                    <a:gd name="T12" fmla="*/ 6 h 6"/>
                    <a:gd name="T13" fmla="*/ 6 h 6"/>
                    <a:gd name="T14" fmla="*/ 6 h 6"/>
                    <a:gd name="T15" fmla="*/ 6 h 6"/>
                    <a:gd name="T16" fmla="*/ 6 h 6"/>
                    <a:gd name="T17" fmla="*/ 6 h 6"/>
                    <a:gd name="T18" fmla="*/ 6 h 6"/>
                    <a:gd name="T19" fmla="*/ 6 h 6"/>
                    <a:gd name="T20" fmla="*/ 6 h 6"/>
                    <a:gd name="T21" fmla="*/ 6 h 6"/>
                    <a:gd name="T22" fmla="*/ 6 h 6"/>
                    <a:gd name="T23" fmla="*/ 6 h 6"/>
                    <a:gd name="T24" fmla="*/ 6 h 6"/>
                    <a:gd name="T25" fmla="*/ 6 h 6"/>
                    <a:gd name="T26" fmla="*/ 6 h 6"/>
                    <a:gd name="T27" fmla="*/ 6 h 6"/>
                    <a:gd name="T28" fmla="*/ 6 h 6"/>
                    <a:gd name="T29" fmla="*/ 6 h 6"/>
                    <a:gd name="T30" fmla="*/ 6 h 6"/>
                    <a:gd name="T31" fmla="*/ 6 h 6"/>
                    <a:gd name="T32" fmla="*/ 6 h 6"/>
                    <a:gd name="T33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  <a:cxn ang="0">
                      <a:pos x="0" y="T26"/>
                    </a:cxn>
                    <a:cxn ang="0">
                      <a:pos x="0" y="T27"/>
                    </a:cxn>
                    <a:cxn ang="0">
                      <a:pos x="0" y="T28"/>
                    </a:cxn>
                    <a:cxn ang="0">
                      <a:pos x="0" y="T29"/>
                    </a:cxn>
                    <a:cxn ang="0">
                      <a:pos x="0" y="T30"/>
                    </a:cxn>
                    <a:cxn ang="0">
                      <a:pos x="0" y="T31"/>
                    </a:cxn>
                    <a:cxn ang="0">
                      <a:pos x="0" y="T32"/>
                    </a:cxn>
                    <a:cxn ang="0">
                      <a:pos x="0" y="T33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7E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89" name="Freeform 1557"/>
                <p:cNvSpPr>
                  <a:spLocks noEditPoints="1"/>
                </p:cNvSpPr>
                <p:nvPr/>
              </p:nvSpPr>
              <p:spPr bwMode="auto">
                <a:xfrm>
                  <a:off x="2526" y="247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0" name="Freeform 1558"/>
                <p:cNvSpPr>
                  <a:spLocks noEditPoints="1"/>
                </p:cNvSpPr>
                <p:nvPr/>
              </p:nvSpPr>
              <p:spPr bwMode="auto">
                <a:xfrm>
                  <a:off x="2526" y="247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3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1" name="Freeform 1559"/>
                <p:cNvSpPr>
                  <a:spLocks noEditPoints="1"/>
                </p:cNvSpPr>
                <p:nvPr/>
              </p:nvSpPr>
              <p:spPr bwMode="auto">
                <a:xfrm>
                  <a:off x="2526" y="247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F4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2" name="Freeform 1560"/>
                <p:cNvSpPr>
                  <a:spLocks noEditPoints="1"/>
                </p:cNvSpPr>
                <p:nvPr/>
              </p:nvSpPr>
              <p:spPr bwMode="auto">
                <a:xfrm>
                  <a:off x="2526" y="247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F6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3" name="Freeform 1561"/>
                <p:cNvSpPr>
                  <a:spLocks/>
                </p:cNvSpPr>
                <p:nvPr/>
              </p:nvSpPr>
              <p:spPr bwMode="auto">
                <a:xfrm>
                  <a:off x="2526" y="247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F8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4" name="Freeform 1562"/>
                <p:cNvSpPr>
                  <a:spLocks/>
                </p:cNvSpPr>
                <p:nvPr/>
              </p:nvSpPr>
              <p:spPr bwMode="auto">
                <a:xfrm>
                  <a:off x="2514" y="2464"/>
                  <a:ext cx="18" cy="24"/>
                </a:xfrm>
                <a:custGeom>
                  <a:avLst/>
                  <a:gdLst>
                    <a:gd name="T0" fmla="*/ 12 w 18"/>
                    <a:gd name="T1" fmla="*/ 24 h 24"/>
                    <a:gd name="T2" fmla="*/ 12 w 18"/>
                    <a:gd name="T3" fmla="*/ 18 h 24"/>
                    <a:gd name="T4" fmla="*/ 18 w 18"/>
                    <a:gd name="T5" fmla="*/ 18 h 24"/>
                    <a:gd name="T6" fmla="*/ 18 w 18"/>
                    <a:gd name="T7" fmla="*/ 6 h 24"/>
                    <a:gd name="T8" fmla="*/ 18 w 18"/>
                    <a:gd name="T9" fmla="*/ 6 h 24"/>
                    <a:gd name="T10" fmla="*/ 18 w 18"/>
                    <a:gd name="T11" fmla="*/ 6 h 24"/>
                    <a:gd name="T12" fmla="*/ 12 w 18"/>
                    <a:gd name="T13" fmla="*/ 0 h 24"/>
                    <a:gd name="T14" fmla="*/ 12 w 18"/>
                    <a:gd name="T15" fmla="*/ 0 h 24"/>
                    <a:gd name="T16" fmla="*/ 12 w 18"/>
                    <a:gd name="T17" fmla="*/ 0 h 24"/>
                    <a:gd name="T18" fmla="*/ 6 w 18"/>
                    <a:gd name="T19" fmla="*/ 0 h 24"/>
                    <a:gd name="T20" fmla="*/ 0 w 18"/>
                    <a:gd name="T21" fmla="*/ 6 h 24"/>
                    <a:gd name="T22" fmla="*/ 0 w 18"/>
                    <a:gd name="T23" fmla="*/ 6 h 24"/>
                    <a:gd name="T24" fmla="*/ 0 w 18"/>
                    <a:gd name="T25" fmla="*/ 6 h 24"/>
                    <a:gd name="T26" fmla="*/ 0 w 18"/>
                    <a:gd name="T27" fmla="*/ 18 h 24"/>
                    <a:gd name="T28" fmla="*/ 6 w 18"/>
                    <a:gd name="T29" fmla="*/ 18 h 24"/>
                    <a:gd name="T30" fmla="*/ 12 w 18"/>
                    <a:gd name="T3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24">
                      <a:moveTo>
                        <a:pt x="12" y="24"/>
                      </a:moveTo>
                      <a:lnTo>
                        <a:pt x="12" y="18"/>
                      </a:lnTo>
                      <a:lnTo>
                        <a:pt x="18" y="18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2" y="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5" name="Freeform 1563"/>
                <p:cNvSpPr>
                  <a:spLocks/>
                </p:cNvSpPr>
                <p:nvPr/>
              </p:nvSpPr>
              <p:spPr bwMode="auto">
                <a:xfrm>
                  <a:off x="2466" y="2235"/>
                  <a:ext cx="66" cy="175"/>
                </a:xfrm>
                <a:custGeom>
                  <a:avLst/>
                  <a:gdLst>
                    <a:gd name="T0" fmla="*/ 18 w 66"/>
                    <a:gd name="T1" fmla="*/ 156 h 175"/>
                    <a:gd name="T2" fmla="*/ 12 w 66"/>
                    <a:gd name="T3" fmla="*/ 126 h 175"/>
                    <a:gd name="T4" fmla="*/ 6 w 66"/>
                    <a:gd name="T5" fmla="*/ 90 h 175"/>
                    <a:gd name="T6" fmla="*/ 0 w 66"/>
                    <a:gd name="T7" fmla="*/ 66 h 175"/>
                    <a:gd name="T8" fmla="*/ 0 w 66"/>
                    <a:gd name="T9" fmla="*/ 66 h 175"/>
                    <a:gd name="T10" fmla="*/ 0 w 66"/>
                    <a:gd name="T11" fmla="*/ 60 h 175"/>
                    <a:gd name="T12" fmla="*/ 6 w 66"/>
                    <a:gd name="T13" fmla="*/ 60 h 175"/>
                    <a:gd name="T14" fmla="*/ 12 w 66"/>
                    <a:gd name="T15" fmla="*/ 60 h 175"/>
                    <a:gd name="T16" fmla="*/ 12 w 66"/>
                    <a:gd name="T17" fmla="*/ 60 h 175"/>
                    <a:gd name="T18" fmla="*/ 12 w 66"/>
                    <a:gd name="T19" fmla="*/ 72 h 175"/>
                    <a:gd name="T20" fmla="*/ 18 w 66"/>
                    <a:gd name="T21" fmla="*/ 84 h 175"/>
                    <a:gd name="T22" fmla="*/ 18 w 66"/>
                    <a:gd name="T23" fmla="*/ 96 h 175"/>
                    <a:gd name="T24" fmla="*/ 18 w 66"/>
                    <a:gd name="T25" fmla="*/ 96 h 175"/>
                    <a:gd name="T26" fmla="*/ 30 w 66"/>
                    <a:gd name="T27" fmla="*/ 66 h 175"/>
                    <a:gd name="T28" fmla="*/ 30 w 66"/>
                    <a:gd name="T29" fmla="*/ 42 h 175"/>
                    <a:gd name="T30" fmla="*/ 36 w 66"/>
                    <a:gd name="T31" fmla="*/ 12 h 175"/>
                    <a:gd name="T32" fmla="*/ 36 w 66"/>
                    <a:gd name="T33" fmla="*/ 12 h 175"/>
                    <a:gd name="T34" fmla="*/ 42 w 66"/>
                    <a:gd name="T35" fmla="*/ 12 h 175"/>
                    <a:gd name="T36" fmla="*/ 54 w 66"/>
                    <a:gd name="T37" fmla="*/ 6 h 175"/>
                    <a:gd name="T38" fmla="*/ 60 w 66"/>
                    <a:gd name="T39" fmla="*/ 0 h 175"/>
                    <a:gd name="T40" fmla="*/ 66 w 66"/>
                    <a:gd name="T41" fmla="*/ 0 h 175"/>
                    <a:gd name="T42" fmla="*/ 66 w 66"/>
                    <a:gd name="T43" fmla="*/ 6 h 175"/>
                    <a:gd name="T44" fmla="*/ 66 w 66"/>
                    <a:gd name="T45" fmla="*/ 6 h 175"/>
                    <a:gd name="T46" fmla="*/ 60 w 66"/>
                    <a:gd name="T47" fmla="*/ 54 h 175"/>
                    <a:gd name="T48" fmla="*/ 54 w 66"/>
                    <a:gd name="T49" fmla="*/ 120 h 175"/>
                    <a:gd name="T50" fmla="*/ 48 w 66"/>
                    <a:gd name="T51" fmla="*/ 175 h 175"/>
                    <a:gd name="T52" fmla="*/ 48 w 66"/>
                    <a:gd name="T53" fmla="*/ 175 h 175"/>
                    <a:gd name="T54" fmla="*/ 42 w 66"/>
                    <a:gd name="T55" fmla="*/ 169 h 175"/>
                    <a:gd name="T56" fmla="*/ 36 w 66"/>
                    <a:gd name="T57" fmla="*/ 156 h 175"/>
                    <a:gd name="T58" fmla="*/ 30 w 66"/>
                    <a:gd name="T59" fmla="*/ 144 h 175"/>
                    <a:gd name="T60" fmla="*/ 30 w 66"/>
                    <a:gd name="T61" fmla="*/ 144 h 175"/>
                    <a:gd name="T62" fmla="*/ 24 w 66"/>
                    <a:gd name="T63" fmla="*/ 150 h 175"/>
                    <a:gd name="T64" fmla="*/ 18 w 66"/>
                    <a:gd name="T65" fmla="*/ 150 h 175"/>
                    <a:gd name="T66" fmla="*/ 18 w 66"/>
                    <a:gd name="T67" fmla="*/ 156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" h="175">
                      <a:moveTo>
                        <a:pt x="18" y="156"/>
                      </a:moveTo>
                      <a:lnTo>
                        <a:pt x="12" y="126"/>
                      </a:lnTo>
                      <a:lnTo>
                        <a:pt x="6" y="90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2" y="72"/>
                      </a:lnTo>
                      <a:lnTo>
                        <a:pt x="18" y="84"/>
                      </a:lnTo>
                      <a:lnTo>
                        <a:pt x="18" y="96"/>
                      </a:lnTo>
                      <a:lnTo>
                        <a:pt x="18" y="96"/>
                      </a:lnTo>
                      <a:lnTo>
                        <a:pt x="30" y="66"/>
                      </a:lnTo>
                      <a:lnTo>
                        <a:pt x="30" y="4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42" y="12"/>
                      </a:lnTo>
                      <a:lnTo>
                        <a:pt x="54" y="6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0" y="54"/>
                      </a:lnTo>
                      <a:lnTo>
                        <a:pt x="54" y="120"/>
                      </a:lnTo>
                      <a:lnTo>
                        <a:pt x="48" y="175"/>
                      </a:lnTo>
                      <a:lnTo>
                        <a:pt x="48" y="175"/>
                      </a:lnTo>
                      <a:lnTo>
                        <a:pt x="42" y="169"/>
                      </a:lnTo>
                      <a:lnTo>
                        <a:pt x="36" y="156"/>
                      </a:lnTo>
                      <a:lnTo>
                        <a:pt x="30" y="144"/>
                      </a:lnTo>
                      <a:lnTo>
                        <a:pt x="30" y="144"/>
                      </a:lnTo>
                      <a:lnTo>
                        <a:pt x="24" y="150"/>
                      </a:lnTo>
                      <a:lnTo>
                        <a:pt x="18" y="150"/>
                      </a:lnTo>
                      <a:lnTo>
                        <a:pt x="18" y="156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6" name="Freeform 1564"/>
                <p:cNvSpPr>
                  <a:spLocks/>
                </p:cNvSpPr>
                <p:nvPr/>
              </p:nvSpPr>
              <p:spPr bwMode="auto">
                <a:xfrm>
                  <a:off x="2466" y="2235"/>
                  <a:ext cx="66" cy="175"/>
                </a:xfrm>
                <a:custGeom>
                  <a:avLst/>
                  <a:gdLst>
                    <a:gd name="T0" fmla="*/ 18 w 66"/>
                    <a:gd name="T1" fmla="*/ 156 h 175"/>
                    <a:gd name="T2" fmla="*/ 12 w 66"/>
                    <a:gd name="T3" fmla="*/ 126 h 175"/>
                    <a:gd name="T4" fmla="*/ 6 w 66"/>
                    <a:gd name="T5" fmla="*/ 90 h 175"/>
                    <a:gd name="T6" fmla="*/ 0 w 66"/>
                    <a:gd name="T7" fmla="*/ 66 h 175"/>
                    <a:gd name="T8" fmla="*/ 0 w 66"/>
                    <a:gd name="T9" fmla="*/ 66 h 175"/>
                    <a:gd name="T10" fmla="*/ 0 w 66"/>
                    <a:gd name="T11" fmla="*/ 60 h 175"/>
                    <a:gd name="T12" fmla="*/ 6 w 66"/>
                    <a:gd name="T13" fmla="*/ 60 h 175"/>
                    <a:gd name="T14" fmla="*/ 12 w 66"/>
                    <a:gd name="T15" fmla="*/ 60 h 175"/>
                    <a:gd name="T16" fmla="*/ 12 w 66"/>
                    <a:gd name="T17" fmla="*/ 60 h 175"/>
                    <a:gd name="T18" fmla="*/ 12 w 66"/>
                    <a:gd name="T19" fmla="*/ 72 h 175"/>
                    <a:gd name="T20" fmla="*/ 18 w 66"/>
                    <a:gd name="T21" fmla="*/ 84 h 175"/>
                    <a:gd name="T22" fmla="*/ 18 w 66"/>
                    <a:gd name="T23" fmla="*/ 96 h 175"/>
                    <a:gd name="T24" fmla="*/ 18 w 66"/>
                    <a:gd name="T25" fmla="*/ 96 h 175"/>
                    <a:gd name="T26" fmla="*/ 30 w 66"/>
                    <a:gd name="T27" fmla="*/ 66 h 175"/>
                    <a:gd name="T28" fmla="*/ 30 w 66"/>
                    <a:gd name="T29" fmla="*/ 42 h 175"/>
                    <a:gd name="T30" fmla="*/ 36 w 66"/>
                    <a:gd name="T31" fmla="*/ 12 h 175"/>
                    <a:gd name="T32" fmla="*/ 36 w 66"/>
                    <a:gd name="T33" fmla="*/ 12 h 175"/>
                    <a:gd name="T34" fmla="*/ 42 w 66"/>
                    <a:gd name="T35" fmla="*/ 12 h 175"/>
                    <a:gd name="T36" fmla="*/ 54 w 66"/>
                    <a:gd name="T37" fmla="*/ 6 h 175"/>
                    <a:gd name="T38" fmla="*/ 60 w 66"/>
                    <a:gd name="T39" fmla="*/ 0 h 175"/>
                    <a:gd name="T40" fmla="*/ 66 w 66"/>
                    <a:gd name="T41" fmla="*/ 0 h 175"/>
                    <a:gd name="T42" fmla="*/ 66 w 66"/>
                    <a:gd name="T43" fmla="*/ 6 h 175"/>
                    <a:gd name="T44" fmla="*/ 66 w 66"/>
                    <a:gd name="T45" fmla="*/ 6 h 175"/>
                    <a:gd name="T46" fmla="*/ 60 w 66"/>
                    <a:gd name="T47" fmla="*/ 54 h 175"/>
                    <a:gd name="T48" fmla="*/ 54 w 66"/>
                    <a:gd name="T49" fmla="*/ 120 h 175"/>
                    <a:gd name="T50" fmla="*/ 48 w 66"/>
                    <a:gd name="T51" fmla="*/ 175 h 175"/>
                    <a:gd name="T52" fmla="*/ 48 w 66"/>
                    <a:gd name="T53" fmla="*/ 175 h 175"/>
                    <a:gd name="T54" fmla="*/ 42 w 66"/>
                    <a:gd name="T55" fmla="*/ 169 h 175"/>
                    <a:gd name="T56" fmla="*/ 36 w 66"/>
                    <a:gd name="T57" fmla="*/ 156 h 175"/>
                    <a:gd name="T58" fmla="*/ 30 w 66"/>
                    <a:gd name="T59" fmla="*/ 144 h 175"/>
                    <a:gd name="T60" fmla="*/ 30 w 66"/>
                    <a:gd name="T61" fmla="*/ 144 h 175"/>
                    <a:gd name="T62" fmla="*/ 24 w 66"/>
                    <a:gd name="T63" fmla="*/ 150 h 175"/>
                    <a:gd name="T64" fmla="*/ 18 w 66"/>
                    <a:gd name="T65" fmla="*/ 150 h 175"/>
                    <a:gd name="T66" fmla="*/ 18 w 66"/>
                    <a:gd name="T67" fmla="*/ 156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6" h="175">
                      <a:moveTo>
                        <a:pt x="18" y="156"/>
                      </a:moveTo>
                      <a:lnTo>
                        <a:pt x="12" y="126"/>
                      </a:lnTo>
                      <a:lnTo>
                        <a:pt x="6" y="90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2" y="72"/>
                      </a:lnTo>
                      <a:lnTo>
                        <a:pt x="18" y="84"/>
                      </a:lnTo>
                      <a:lnTo>
                        <a:pt x="18" y="96"/>
                      </a:lnTo>
                      <a:lnTo>
                        <a:pt x="18" y="96"/>
                      </a:lnTo>
                      <a:lnTo>
                        <a:pt x="30" y="66"/>
                      </a:lnTo>
                      <a:lnTo>
                        <a:pt x="30" y="4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42" y="12"/>
                      </a:lnTo>
                      <a:lnTo>
                        <a:pt x="54" y="6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0" y="54"/>
                      </a:lnTo>
                      <a:lnTo>
                        <a:pt x="54" y="120"/>
                      </a:lnTo>
                      <a:lnTo>
                        <a:pt x="48" y="175"/>
                      </a:lnTo>
                      <a:lnTo>
                        <a:pt x="48" y="175"/>
                      </a:lnTo>
                      <a:lnTo>
                        <a:pt x="42" y="169"/>
                      </a:lnTo>
                      <a:lnTo>
                        <a:pt x="36" y="156"/>
                      </a:lnTo>
                      <a:lnTo>
                        <a:pt x="30" y="144"/>
                      </a:lnTo>
                      <a:lnTo>
                        <a:pt x="30" y="144"/>
                      </a:lnTo>
                      <a:lnTo>
                        <a:pt x="24" y="150"/>
                      </a:lnTo>
                      <a:lnTo>
                        <a:pt x="18" y="150"/>
                      </a:lnTo>
                      <a:lnTo>
                        <a:pt x="18" y="1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7" name="Freeform 1565"/>
                <p:cNvSpPr>
                  <a:spLocks/>
                </p:cNvSpPr>
                <p:nvPr/>
              </p:nvSpPr>
              <p:spPr bwMode="auto">
                <a:xfrm>
                  <a:off x="2502" y="2241"/>
                  <a:ext cx="12" cy="72"/>
                </a:xfrm>
                <a:custGeom>
                  <a:avLst/>
                  <a:gdLst>
                    <a:gd name="T0" fmla="*/ 12 w 12"/>
                    <a:gd name="T1" fmla="*/ 0 h 72"/>
                    <a:gd name="T2" fmla="*/ 6 w 12"/>
                    <a:gd name="T3" fmla="*/ 18 h 72"/>
                    <a:gd name="T4" fmla="*/ 0 w 12"/>
                    <a:gd name="T5" fmla="*/ 42 h 72"/>
                    <a:gd name="T6" fmla="*/ 0 w 12"/>
                    <a:gd name="T7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72">
                      <a:moveTo>
                        <a:pt x="12" y="0"/>
                      </a:moveTo>
                      <a:lnTo>
                        <a:pt x="6" y="18"/>
                      </a:lnTo>
                      <a:lnTo>
                        <a:pt x="0" y="42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8" name="Freeform 1566"/>
                <p:cNvSpPr>
                  <a:spLocks/>
                </p:cNvSpPr>
                <p:nvPr/>
              </p:nvSpPr>
              <p:spPr bwMode="auto">
                <a:xfrm>
                  <a:off x="2442" y="2458"/>
                  <a:ext cx="30" cy="6"/>
                </a:xfrm>
                <a:custGeom>
                  <a:avLst/>
                  <a:gdLst>
                    <a:gd name="T0" fmla="*/ 0 w 30"/>
                    <a:gd name="T1" fmla="*/ 0 h 6"/>
                    <a:gd name="T2" fmla="*/ 6 w 30"/>
                    <a:gd name="T3" fmla="*/ 6 h 6"/>
                    <a:gd name="T4" fmla="*/ 18 w 30"/>
                    <a:gd name="T5" fmla="*/ 6 h 6"/>
                    <a:gd name="T6" fmla="*/ 30 w 30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8" y="6"/>
                      </a:lnTo>
                      <a:lnTo>
                        <a:pt x="3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99" name="Freeform 1567"/>
                <p:cNvSpPr>
                  <a:spLocks/>
                </p:cNvSpPr>
                <p:nvPr/>
              </p:nvSpPr>
              <p:spPr bwMode="auto">
                <a:xfrm>
                  <a:off x="2466" y="2446"/>
                  <a:ext cx="42" cy="6"/>
                </a:xfrm>
                <a:custGeom>
                  <a:avLst/>
                  <a:gdLst>
                    <a:gd name="T0" fmla="*/ 0 w 42"/>
                    <a:gd name="T1" fmla="*/ 0 h 6"/>
                    <a:gd name="T2" fmla="*/ 12 w 42"/>
                    <a:gd name="T3" fmla="*/ 6 h 6"/>
                    <a:gd name="T4" fmla="*/ 30 w 42"/>
                    <a:gd name="T5" fmla="*/ 6 h 6"/>
                    <a:gd name="T6" fmla="*/ 42 w 42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6">
                      <a:moveTo>
                        <a:pt x="0" y="0"/>
                      </a:moveTo>
                      <a:lnTo>
                        <a:pt x="12" y="6"/>
                      </a:lnTo>
                      <a:lnTo>
                        <a:pt x="30" y="6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0" name="Freeform 1568"/>
                <p:cNvSpPr>
                  <a:spLocks/>
                </p:cNvSpPr>
                <p:nvPr/>
              </p:nvSpPr>
              <p:spPr bwMode="auto">
                <a:xfrm>
                  <a:off x="2466" y="2434"/>
                  <a:ext cx="12" cy="6"/>
                </a:xfrm>
                <a:custGeom>
                  <a:avLst/>
                  <a:gdLst>
                    <a:gd name="T0" fmla="*/ 0 w 12"/>
                    <a:gd name="T1" fmla="*/ 0 h 6"/>
                    <a:gd name="T2" fmla="*/ 0 w 12"/>
                    <a:gd name="T3" fmla="*/ 6 h 6"/>
                    <a:gd name="T4" fmla="*/ 6 w 12"/>
                    <a:gd name="T5" fmla="*/ 6 h 6"/>
                    <a:gd name="T6" fmla="*/ 12 w 12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1" name="Freeform 1569"/>
                <p:cNvSpPr>
                  <a:spLocks/>
                </p:cNvSpPr>
                <p:nvPr/>
              </p:nvSpPr>
              <p:spPr bwMode="auto">
                <a:xfrm>
                  <a:off x="2496" y="2434"/>
                  <a:ext cx="18" cy="6"/>
                </a:xfrm>
                <a:custGeom>
                  <a:avLst/>
                  <a:gdLst>
                    <a:gd name="T0" fmla="*/ 0 w 18"/>
                    <a:gd name="T1" fmla="*/ 6 h 6"/>
                    <a:gd name="T2" fmla="*/ 6 w 18"/>
                    <a:gd name="T3" fmla="*/ 6 h 6"/>
                    <a:gd name="T4" fmla="*/ 12 w 18"/>
                    <a:gd name="T5" fmla="*/ 6 h 6"/>
                    <a:gd name="T6" fmla="*/ 18 w 18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6">
                      <a:moveTo>
                        <a:pt x="0" y="6"/>
                      </a:move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2" name="Freeform 1570"/>
                <p:cNvSpPr>
                  <a:spLocks/>
                </p:cNvSpPr>
                <p:nvPr/>
              </p:nvSpPr>
              <p:spPr bwMode="auto">
                <a:xfrm>
                  <a:off x="2472" y="2446"/>
                  <a:ext cx="60" cy="12"/>
                </a:xfrm>
                <a:custGeom>
                  <a:avLst/>
                  <a:gdLst>
                    <a:gd name="T0" fmla="*/ 0 w 60"/>
                    <a:gd name="T1" fmla="*/ 12 h 12"/>
                    <a:gd name="T2" fmla="*/ 24 w 60"/>
                    <a:gd name="T3" fmla="*/ 12 h 12"/>
                    <a:gd name="T4" fmla="*/ 42 w 60"/>
                    <a:gd name="T5" fmla="*/ 6 h 12"/>
                    <a:gd name="T6" fmla="*/ 60 w 60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" h="12">
                      <a:moveTo>
                        <a:pt x="0" y="12"/>
                      </a:moveTo>
                      <a:lnTo>
                        <a:pt x="24" y="12"/>
                      </a:lnTo>
                      <a:lnTo>
                        <a:pt x="42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3" name="Freeform 1571"/>
                <p:cNvSpPr>
                  <a:spLocks/>
                </p:cNvSpPr>
                <p:nvPr/>
              </p:nvSpPr>
              <p:spPr bwMode="auto">
                <a:xfrm>
                  <a:off x="2382" y="2205"/>
                  <a:ext cx="120" cy="96"/>
                </a:xfrm>
                <a:custGeom>
                  <a:avLst/>
                  <a:gdLst>
                    <a:gd name="T0" fmla="*/ 120 w 120"/>
                    <a:gd name="T1" fmla="*/ 54 h 96"/>
                    <a:gd name="T2" fmla="*/ 120 w 120"/>
                    <a:gd name="T3" fmla="*/ 48 h 96"/>
                    <a:gd name="T4" fmla="*/ 114 w 120"/>
                    <a:gd name="T5" fmla="*/ 42 h 96"/>
                    <a:gd name="T6" fmla="*/ 114 w 120"/>
                    <a:gd name="T7" fmla="*/ 30 h 96"/>
                    <a:gd name="T8" fmla="*/ 108 w 120"/>
                    <a:gd name="T9" fmla="*/ 24 h 96"/>
                    <a:gd name="T10" fmla="*/ 102 w 120"/>
                    <a:gd name="T11" fmla="*/ 18 h 96"/>
                    <a:gd name="T12" fmla="*/ 90 w 120"/>
                    <a:gd name="T13" fmla="*/ 12 h 96"/>
                    <a:gd name="T14" fmla="*/ 84 w 120"/>
                    <a:gd name="T15" fmla="*/ 6 h 96"/>
                    <a:gd name="T16" fmla="*/ 72 w 120"/>
                    <a:gd name="T17" fmla="*/ 6 h 96"/>
                    <a:gd name="T18" fmla="*/ 66 w 120"/>
                    <a:gd name="T19" fmla="*/ 0 h 96"/>
                    <a:gd name="T20" fmla="*/ 54 w 120"/>
                    <a:gd name="T21" fmla="*/ 0 h 96"/>
                    <a:gd name="T22" fmla="*/ 42 w 120"/>
                    <a:gd name="T23" fmla="*/ 6 h 96"/>
                    <a:gd name="T24" fmla="*/ 30 w 120"/>
                    <a:gd name="T25" fmla="*/ 6 h 96"/>
                    <a:gd name="T26" fmla="*/ 18 w 120"/>
                    <a:gd name="T27" fmla="*/ 12 h 96"/>
                    <a:gd name="T28" fmla="*/ 6 w 120"/>
                    <a:gd name="T29" fmla="*/ 24 h 96"/>
                    <a:gd name="T30" fmla="*/ 0 w 120"/>
                    <a:gd name="T31" fmla="*/ 36 h 96"/>
                    <a:gd name="T32" fmla="*/ 0 w 120"/>
                    <a:gd name="T33" fmla="*/ 36 h 96"/>
                    <a:gd name="T34" fmla="*/ 12 w 120"/>
                    <a:gd name="T35" fmla="*/ 42 h 96"/>
                    <a:gd name="T36" fmla="*/ 24 w 120"/>
                    <a:gd name="T37" fmla="*/ 42 h 96"/>
                    <a:gd name="T38" fmla="*/ 36 w 120"/>
                    <a:gd name="T39" fmla="*/ 42 h 96"/>
                    <a:gd name="T40" fmla="*/ 36 w 120"/>
                    <a:gd name="T41" fmla="*/ 42 h 96"/>
                    <a:gd name="T42" fmla="*/ 30 w 120"/>
                    <a:gd name="T43" fmla="*/ 48 h 96"/>
                    <a:gd name="T44" fmla="*/ 24 w 120"/>
                    <a:gd name="T45" fmla="*/ 48 h 96"/>
                    <a:gd name="T46" fmla="*/ 24 w 120"/>
                    <a:gd name="T47" fmla="*/ 54 h 96"/>
                    <a:gd name="T48" fmla="*/ 24 w 120"/>
                    <a:gd name="T49" fmla="*/ 54 h 96"/>
                    <a:gd name="T50" fmla="*/ 30 w 120"/>
                    <a:gd name="T51" fmla="*/ 60 h 96"/>
                    <a:gd name="T52" fmla="*/ 36 w 120"/>
                    <a:gd name="T53" fmla="*/ 66 h 96"/>
                    <a:gd name="T54" fmla="*/ 42 w 120"/>
                    <a:gd name="T55" fmla="*/ 72 h 96"/>
                    <a:gd name="T56" fmla="*/ 54 w 120"/>
                    <a:gd name="T57" fmla="*/ 78 h 96"/>
                    <a:gd name="T58" fmla="*/ 66 w 120"/>
                    <a:gd name="T59" fmla="*/ 84 h 96"/>
                    <a:gd name="T60" fmla="*/ 72 w 120"/>
                    <a:gd name="T61" fmla="*/ 90 h 96"/>
                    <a:gd name="T62" fmla="*/ 84 w 120"/>
                    <a:gd name="T63" fmla="*/ 96 h 96"/>
                    <a:gd name="T64" fmla="*/ 96 w 120"/>
                    <a:gd name="T65" fmla="*/ 96 h 96"/>
                    <a:gd name="T66" fmla="*/ 102 w 120"/>
                    <a:gd name="T67" fmla="*/ 90 h 96"/>
                    <a:gd name="T68" fmla="*/ 114 w 120"/>
                    <a:gd name="T69" fmla="*/ 84 h 96"/>
                    <a:gd name="T70" fmla="*/ 114 w 120"/>
                    <a:gd name="T71" fmla="*/ 84 h 96"/>
                    <a:gd name="T72" fmla="*/ 120 w 120"/>
                    <a:gd name="T73" fmla="*/ 72 h 96"/>
                    <a:gd name="T74" fmla="*/ 120 w 120"/>
                    <a:gd name="T75" fmla="*/ 60 h 96"/>
                    <a:gd name="T76" fmla="*/ 120 w 120"/>
                    <a:gd name="T77" fmla="*/ 5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0" h="96">
                      <a:moveTo>
                        <a:pt x="120" y="54"/>
                      </a:moveTo>
                      <a:lnTo>
                        <a:pt x="120" y="48"/>
                      </a:lnTo>
                      <a:lnTo>
                        <a:pt x="114" y="42"/>
                      </a:lnTo>
                      <a:lnTo>
                        <a:pt x="114" y="30"/>
                      </a:lnTo>
                      <a:lnTo>
                        <a:pt x="108" y="24"/>
                      </a:lnTo>
                      <a:lnTo>
                        <a:pt x="102" y="18"/>
                      </a:lnTo>
                      <a:lnTo>
                        <a:pt x="90" y="12"/>
                      </a:lnTo>
                      <a:lnTo>
                        <a:pt x="84" y="6"/>
                      </a:lnTo>
                      <a:lnTo>
                        <a:pt x="72" y="6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2" y="6"/>
                      </a:lnTo>
                      <a:lnTo>
                        <a:pt x="30" y="6"/>
                      </a:lnTo>
                      <a:lnTo>
                        <a:pt x="18" y="12"/>
                      </a:lnTo>
                      <a:lnTo>
                        <a:pt x="6" y="2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2" y="42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6" y="66"/>
                      </a:lnTo>
                      <a:lnTo>
                        <a:pt x="42" y="72"/>
                      </a:lnTo>
                      <a:lnTo>
                        <a:pt x="54" y="78"/>
                      </a:lnTo>
                      <a:lnTo>
                        <a:pt x="66" y="84"/>
                      </a:lnTo>
                      <a:lnTo>
                        <a:pt x="72" y="90"/>
                      </a:lnTo>
                      <a:lnTo>
                        <a:pt x="84" y="96"/>
                      </a:lnTo>
                      <a:lnTo>
                        <a:pt x="96" y="96"/>
                      </a:lnTo>
                      <a:lnTo>
                        <a:pt x="102" y="90"/>
                      </a:lnTo>
                      <a:lnTo>
                        <a:pt x="114" y="84"/>
                      </a:lnTo>
                      <a:lnTo>
                        <a:pt x="114" y="84"/>
                      </a:lnTo>
                      <a:lnTo>
                        <a:pt x="120" y="72"/>
                      </a:lnTo>
                      <a:lnTo>
                        <a:pt x="120" y="60"/>
                      </a:lnTo>
                      <a:lnTo>
                        <a:pt x="120" y="54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4" name="Freeform 1572"/>
                <p:cNvSpPr>
                  <a:spLocks/>
                </p:cNvSpPr>
                <p:nvPr/>
              </p:nvSpPr>
              <p:spPr bwMode="auto">
                <a:xfrm>
                  <a:off x="2382" y="2205"/>
                  <a:ext cx="120" cy="96"/>
                </a:xfrm>
                <a:custGeom>
                  <a:avLst/>
                  <a:gdLst>
                    <a:gd name="T0" fmla="*/ 120 w 120"/>
                    <a:gd name="T1" fmla="*/ 54 h 96"/>
                    <a:gd name="T2" fmla="*/ 120 w 120"/>
                    <a:gd name="T3" fmla="*/ 48 h 96"/>
                    <a:gd name="T4" fmla="*/ 114 w 120"/>
                    <a:gd name="T5" fmla="*/ 42 h 96"/>
                    <a:gd name="T6" fmla="*/ 114 w 120"/>
                    <a:gd name="T7" fmla="*/ 30 h 96"/>
                    <a:gd name="T8" fmla="*/ 108 w 120"/>
                    <a:gd name="T9" fmla="*/ 24 h 96"/>
                    <a:gd name="T10" fmla="*/ 102 w 120"/>
                    <a:gd name="T11" fmla="*/ 18 h 96"/>
                    <a:gd name="T12" fmla="*/ 90 w 120"/>
                    <a:gd name="T13" fmla="*/ 12 h 96"/>
                    <a:gd name="T14" fmla="*/ 84 w 120"/>
                    <a:gd name="T15" fmla="*/ 6 h 96"/>
                    <a:gd name="T16" fmla="*/ 72 w 120"/>
                    <a:gd name="T17" fmla="*/ 6 h 96"/>
                    <a:gd name="T18" fmla="*/ 66 w 120"/>
                    <a:gd name="T19" fmla="*/ 0 h 96"/>
                    <a:gd name="T20" fmla="*/ 54 w 120"/>
                    <a:gd name="T21" fmla="*/ 0 h 96"/>
                    <a:gd name="T22" fmla="*/ 42 w 120"/>
                    <a:gd name="T23" fmla="*/ 6 h 96"/>
                    <a:gd name="T24" fmla="*/ 30 w 120"/>
                    <a:gd name="T25" fmla="*/ 6 h 96"/>
                    <a:gd name="T26" fmla="*/ 18 w 120"/>
                    <a:gd name="T27" fmla="*/ 12 h 96"/>
                    <a:gd name="T28" fmla="*/ 6 w 120"/>
                    <a:gd name="T29" fmla="*/ 24 h 96"/>
                    <a:gd name="T30" fmla="*/ 0 w 120"/>
                    <a:gd name="T31" fmla="*/ 36 h 96"/>
                    <a:gd name="T32" fmla="*/ 0 w 120"/>
                    <a:gd name="T33" fmla="*/ 36 h 96"/>
                    <a:gd name="T34" fmla="*/ 12 w 120"/>
                    <a:gd name="T35" fmla="*/ 42 h 96"/>
                    <a:gd name="T36" fmla="*/ 24 w 120"/>
                    <a:gd name="T37" fmla="*/ 42 h 96"/>
                    <a:gd name="T38" fmla="*/ 36 w 120"/>
                    <a:gd name="T39" fmla="*/ 42 h 96"/>
                    <a:gd name="T40" fmla="*/ 36 w 120"/>
                    <a:gd name="T41" fmla="*/ 42 h 96"/>
                    <a:gd name="T42" fmla="*/ 30 w 120"/>
                    <a:gd name="T43" fmla="*/ 48 h 96"/>
                    <a:gd name="T44" fmla="*/ 24 w 120"/>
                    <a:gd name="T45" fmla="*/ 48 h 96"/>
                    <a:gd name="T46" fmla="*/ 24 w 120"/>
                    <a:gd name="T47" fmla="*/ 54 h 96"/>
                    <a:gd name="T48" fmla="*/ 24 w 120"/>
                    <a:gd name="T49" fmla="*/ 54 h 96"/>
                    <a:gd name="T50" fmla="*/ 30 w 120"/>
                    <a:gd name="T51" fmla="*/ 60 h 96"/>
                    <a:gd name="T52" fmla="*/ 36 w 120"/>
                    <a:gd name="T53" fmla="*/ 66 h 96"/>
                    <a:gd name="T54" fmla="*/ 42 w 120"/>
                    <a:gd name="T55" fmla="*/ 72 h 96"/>
                    <a:gd name="T56" fmla="*/ 54 w 120"/>
                    <a:gd name="T57" fmla="*/ 78 h 96"/>
                    <a:gd name="T58" fmla="*/ 66 w 120"/>
                    <a:gd name="T59" fmla="*/ 84 h 96"/>
                    <a:gd name="T60" fmla="*/ 72 w 120"/>
                    <a:gd name="T61" fmla="*/ 90 h 96"/>
                    <a:gd name="T62" fmla="*/ 84 w 120"/>
                    <a:gd name="T63" fmla="*/ 96 h 96"/>
                    <a:gd name="T64" fmla="*/ 96 w 120"/>
                    <a:gd name="T65" fmla="*/ 96 h 96"/>
                    <a:gd name="T66" fmla="*/ 102 w 120"/>
                    <a:gd name="T67" fmla="*/ 90 h 96"/>
                    <a:gd name="T68" fmla="*/ 114 w 120"/>
                    <a:gd name="T69" fmla="*/ 84 h 96"/>
                    <a:gd name="T70" fmla="*/ 114 w 120"/>
                    <a:gd name="T71" fmla="*/ 84 h 96"/>
                    <a:gd name="T72" fmla="*/ 120 w 120"/>
                    <a:gd name="T73" fmla="*/ 72 h 96"/>
                    <a:gd name="T74" fmla="*/ 120 w 120"/>
                    <a:gd name="T75" fmla="*/ 60 h 96"/>
                    <a:gd name="T76" fmla="*/ 120 w 120"/>
                    <a:gd name="T77" fmla="*/ 5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0" h="96">
                      <a:moveTo>
                        <a:pt x="120" y="54"/>
                      </a:moveTo>
                      <a:lnTo>
                        <a:pt x="120" y="48"/>
                      </a:lnTo>
                      <a:lnTo>
                        <a:pt x="114" y="42"/>
                      </a:lnTo>
                      <a:lnTo>
                        <a:pt x="114" y="30"/>
                      </a:lnTo>
                      <a:lnTo>
                        <a:pt x="108" y="24"/>
                      </a:lnTo>
                      <a:lnTo>
                        <a:pt x="102" y="18"/>
                      </a:lnTo>
                      <a:lnTo>
                        <a:pt x="90" y="12"/>
                      </a:lnTo>
                      <a:lnTo>
                        <a:pt x="84" y="6"/>
                      </a:lnTo>
                      <a:lnTo>
                        <a:pt x="72" y="6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2" y="6"/>
                      </a:lnTo>
                      <a:lnTo>
                        <a:pt x="30" y="6"/>
                      </a:lnTo>
                      <a:lnTo>
                        <a:pt x="18" y="12"/>
                      </a:lnTo>
                      <a:lnTo>
                        <a:pt x="6" y="2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2" y="42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30" y="60"/>
                      </a:lnTo>
                      <a:lnTo>
                        <a:pt x="36" y="66"/>
                      </a:lnTo>
                      <a:lnTo>
                        <a:pt x="42" y="72"/>
                      </a:lnTo>
                      <a:lnTo>
                        <a:pt x="54" y="78"/>
                      </a:lnTo>
                      <a:lnTo>
                        <a:pt x="66" y="84"/>
                      </a:lnTo>
                      <a:lnTo>
                        <a:pt x="72" y="90"/>
                      </a:lnTo>
                      <a:lnTo>
                        <a:pt x="84" y="96"/>
                      </a:lnTo>
                      <a:lnTo>
                        <a:pt x="96" y="96"/>
                      </a:lnTo>
                      <a:lnTo>
                        <a:pt x="102" y="90"/>
                      </a:lnTo>
                      <a:lnTo>
                        <a:pt x="114" y="84"/>
                      </a:lnTo>
                      <a:lnTo>
                        <a:pt x="114" y="84"/>
                      </a:lnTo>
                      <a:lnTo>
                        <a:pt x="120" y="72"/>
                      </a:lnTo>
                      <a:lnTo>
                        <a:pt x="120" y="60"/>
                      </a:lnTo>
                      <a:lnTo>
                        <a:pt x="120" y="5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5" name="Freeform 1573"/>
                <p:cNvSpPr>
                  <a:spLocks/>
                </p:cNvSpPr>
                <p:nvPr/>
              </p:nvSpPr>
              <p:spPr bwMode="auto">
                <a:xfrm>
                  <a:off x="2568" y="1989"/>
                  <a:ext cx="78" cy="102"/>
                </a:xfrm>
                <a:custGeom>
                  <a:avLst/>
                  <a:gdLst>
                    <a:gd name="T0" fmla="*/ 78 w 78"/>
                    <a:gd name="T1" fmla="*/ 0 h 102"/>
                    <a:gd name="T2" fmla="*/ 54 w 78"/>
                    <a:gd name="T3" fmla="*/ 0 h 102"/>
                    <a:gd name="T4" fmla="*/ 24 w 78"/>
                    <a:gd name="T5" fmla="*/ 18 h 102"/>
                    <a:gd name="T6" fmla="*/ 0 w 78"/>
                    <a:gd name="T7" fmla="*/ 48 h 102"/>
                    <a:gd name="T8" fmla="*/ 0 w 78"/>
                    <a:gd name="T9" fmla="*/ 96 h 102"/>
                    <a:gd name="T10" fmla="*/ 0 w 78"/>
                    <a:gd name="T11" fmla="*/ 96 h 102"/>
                    <a:gd name="T12" fmla="*/ 12 w 78"/>
                    <a:gd name="T13" fmla="*/ 102 h 102"/>
                    <a:gd name="T14" fmla="*/ 24 w 78"/>
                    <a:gd name="T15" fmla="*/ 102 h 102"/>
                    <a:gd name="T16" fmla="*/ 30 w 78"/>
                    <a:gd name="T17" fmla="*/ 96 h 102"/>
                    <a:gd name="T18" fmla="*/ 42 w 78"/>
                    <a:gd name="T19" fmla="*/ 84 h 102"/>
                    <a:gd name="T20" fmla="*/ 48 w 78"/>
                    <a:gd name="T21" fmla="*/ 72 h 102"/>
                    <a:gd name="T22" fmla="*/ 54 w 78"/>
                    <a:gd name="T23" fmla="*/ 60 h 102"/>
                    <a:gd name="T24" fmla="*/ 60 w 78"/>
                    <a:gd name="T25" fmla="*/ 42 h 102"/>
                    <a:gd name="T26" fmla="*/ 66 w 78"/>
                    <a:gd name="T27" fmla="*/ 30 h 102"/>
                    <a:gd name="T28" fmla="*/ 66 w 78"/>
                    <a:gd name="T29" fmla="*/ 18 h 102"/>
                    <a:gd name="T30" fmla="*/ 72 w 78"/>
                    <a:gd name="T31" fmla="*/ 6 h 102"/>
                    <a:gd name="T32" fmla="*/ 78 w 78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102">
                      <a:moveTo>
                        <a:pt x="78" y="0"/>
                      </a:moveTo>
                      <a:lnTo>
                        <a:pt x="54" y="0"/>
                      </a:lnTo>
                      <a:lnTo>
                        <a:pt x="24" y="18"/>
                      </a:lnTo>
                      <a:lnTo>
                        <a:pt x="0" y="4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12" y="102"/>
                      </a:lnTo>
                      <a:lnTo>
                        <a:pt x="24" y="102"/>
                      </a:lnTo>
                      <a:lnTo>
                        <a:pt x="30" y="96"/>
                      </a:lnTo>
                      <a:lnTo>
                        <a:pt x="42" y="84"/>
                      </a:lnTo>
                      <a:lnTo>
                        <a:pt x="48" y="72"/>
                      </a:lnTo>
                      <a:lnTo>
                        <a:pt x="54" y="60"/>
                      </a:lnTo>
                      <a:lnTo>
                        <a:pt x="60" y="42"/>
                      </a:lnTo>
                      <a:lnTo>
                        <a:pt x="66" y="30"/>
                      </a:lnTo>
                      <a:lnTo>
                        <a:pt x="66" y="18"/>
                      </a:lnTo>
                      <a:lnTo>
                        <a:pt x="72" y="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6" name="Freeform 1574"/>
                <p:cNvSpPr>
                  <a:spLocks/>
                </p:cNvSpPr>
                <p:nvPr/>
              </p:nvSpPr>
              <p:spPr bwMode="auto">
                <a:xfrm>
                  <a:off x="2568" y="1989"/>
                  <a:ext cx="78" cy="102"/>
                </a:xfrm>
                <a:custGeom>
                  <a:avLst/>
                  <a:gdLst>
                    <a:gd name="T0" fmla="*/ 78 w 78"/>
                    <a:gd name="T1" fmla="*/ 0 h 102"/>
                    <a:gd name="T2" fmla="*/ 54 w 78"/>
                    <a:gd name="T3" fmla="*/ 0 h 102"/>
                    <a:gd name="T4" fmla="*/ 24 w 78"/>
                    <a:gd name="T5" fmla="*/ 18 h 102"/>
                    <a:gd name="T6" fmla="*/ 0 w 78"/>
                    <a:gd name="T7" fmla="*/ 48 h 102"/>
                    <a:gd name="T8" fmla="*/ 0 w 78"/>
                    <a:gd name="T9" fmla="*/ 96 h 102"/>
                    <a:gd name="T10" fmla="*/ 0 w 78"/>
                    <a:gd name="T11" fmla="*/ 96 h 102"/>
                    <a:gd name="T12" fmla="*/ 12 w 78"/>
                    <a:gd name="T13" fmla="*/ 102 h 102"/>
                    <a:gd name="T14" fmla="*/ 24 w 78"/>
                    <a:gd name="T15" fmla="*/ 102 h 102"/>
                    <a:gd name="T16" fmla="*/ 30 w 78"/>
                    <a:gd name="T17" fmla="*/ 96 h 102"/>
                    <a:gd name="T18" fmla="*/ 42 w 78"/>
                    <a:gd name="T19" fmla="*/ 84 h 102"/>
                    <a:gd name="T20" fmla="*/ 48 w 78"/>
                    <a:gd name="T21" fmla="*/ 72 h 102"/>
                    <a:gd name="T22" fmla="*/ 54 w 78"/>
                    <a:gd name="T23" fmla="*/ 60 h 102"/>
                    <a:gd name="T24" fmla="*/ 60 w 78"/>
                    <a:gd name="T25" fmla="*/ 42 h 102"/>
                    <a:gd name="T26" fmla="*/ 66 w 78"/>
                    <a:gd name="T27" fmla="*/ 30 h 102"/>
                    <a:gd name="T28" fmla="*/ 66 w 78"/>
                    <a:gd name="T29" fmla="*/ 18 h 102"/>
                    <a:gd name="T30" fmla="*/ 72 w 78"/>
                    <a:gd name="T31" fmla="*/ 6 h 102"/>
                    <a:gd name="T32" fmla="*/ 78 w 78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102">
                      <a:moveTo>
                        <a:pt x="78" y="0"/>
                      </a:moveTo>
                      <a:lnTo>
                        <a:pt x="54" y="0"/>
                      </a:lnTo>
                      <a:lnTo>
                        <a:pt x="24" y="18"/>
                      </a:lnTo>
                      <a:lnTo>
                        <a:pt x="0" y="4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12" y="102"/>
                      </a:lnTo>
                      <a:lnTo>
                        <a:pt x="24" y="102"/>
                      </a:lnTo>
                      <a:lnTo>
                        <a:pt x="30" y="96"/>
                      </a:lnTo>
                      <a:lnTo>
                        <a:pt x="42" y="84"/>
                      </a:lnTo>
                      <a:lnTo>
                        <a:pt x="48" y="72"/>
                      </a:lnTo>
                      <a:lnTo>
                        <a:pt x="54" y="60"/>
                      </a:lnTo>
                      <a:lnTo>
                        <a:pt x="60" y="42"/>
                      </a:lnTo>
                      <a:lnTo>
                        <a:pt x="66" y="30"/>
                      </a:lnTo>
                      <a:lnTo>
                        <a:pt x="66" y="18"/>
                      </a:lnTo>
                      <a:lnTo>
                        <a:pt x="72" y="6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7" name="Freeform 1575"/>
                <p:cNvSpPr>
                  <a:spLocks/>
                </p:cNvSpPr>
                <p:nvPr/>
              </p:nvSpPr>
              <p:spPr bwMode="auto">
                <a:xfrm>
                  <a:off x="2574" y="1989"/>
                  <a:ext cx="66" cy="96"/>
                </a:xfrm>
                <a:custGeom>
                  <a:avLst/>
                  <a:gdLst>
                    <a:gd name="T0" fmla="*/ 0 w 66"/>
                    <a:gd name="T1" fmla="*/ 96 h 96"/>
                    <a:gd name="T2" fmla="*/ 6 w 66"/>
                    <a:gd name="T3" fmla="*/ 84 h 96"/>
                    <a:gd name="T4" fmla="*/ 18 w 66"/>
                    <a:gd name="T5" fmla="*/ 72 h 96"/>
                    <a:gd name="T6" fmla="*/ 24 w 66"/>
                    <a:gd name="T7" fmla="*/ 54 h 96"/>
                    <a:gd name="T8" fmla="*/ 36 w 66"/>
                    <a:gd name="T9" fmla="*/ 30 h 96"/>
                    <a:gd name="T10" fmla="*/ 42 w 66"/>
                    <a:gd name="T11" fmla="*/ 18 h 96"/>
                    <a:gd name="T12" fmla="*/ 54 w 66"/>
                    <a:gd name="T13" fmla="*/ 6 h 96"/>
                    <a:gd name="T14" fmla="*/ 66 w 66"/>
                    <a:gd name="T1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96">
                      <a:moveTo>
                        <a:pt x="0" y="96"/>
                      </a:moveTo>
                      <a:lnTo>
                        <a:pt x="6" y="84"/>
                      </a:lnTo>
                      <a:lnTo>
                        <a:pt x="18" y="72"/>
                      </a:lnTo>
                      <a:lnTo>
                        <a:pt x="24" y="54"/>
                      </a:lnTo>
                      <a:lnTo>
                        <a:pt x="36" y="30"/>
                      </a:lnTo>
                      <a:lnTo>
                        <a:pt x="42" y="18"/>
                      </a:lnTo>
                      <a:lnTo>
                        <a:pt x="54" y="6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808" name="Freeform 1576"/>
                <p:cNvSpPr>
                  <a:spLocks/>
                </p:cNvSpPr>
                <p:nvPr/>
              </p:nvSpPr>
              <p:spPr bwMode="auto">
                <a:xfrm>
                  <a:off x="2436" y="2037"/>
                  <a:ext cx="78" cy="102"/>
                </a:xfrm>
                <a:custGeom>
                  <a:avLst/>
                  <a:gdLst>
                    <a:gd name="T0" fmla="*/ 0 w 78"/>
                    <a:gd name="T1" fmla="*/ 0 h 102"/>
                    <a:gd name="T2" fmla="*/ 30 w 78"/>
                    <a:gd name="T3" fmla="*/ 6 h 102"/>
                    <a:gd name="T4" fmla="*/ 72 w 78"/>
                    <a:gd name="T5" fmla="*/ 36 h 102"/>
                    <a:gd name="T6" fmla="*/ 78 w 78"/>
                    <a:gd name="T7" fmla="*/ 96 h 102"/>
                    <a:gd name="T8" fmla="*/ 78 w 78"/>
                    <a:gd name="T9" fmla="*/ 96 h 102"/>
                    <a:gd name="T10" fmla="*/ 72 w 78"/>
                    <a:gd name="T11" fmla="*/ 102 h 102"/>
                    <a:gd name="T12" fmla="*/ 60 w 78"/>
                    <a:gd name="T13" fmla="*/ 102 h 102"/>
                    <a:gd name="T14" fmla="*/ 54 w 78"/>
                    <a:gd name="T15" fmla="*/ 96 h 102"/>
                    <a:gd name="T16" fmla="*/ 48 w 78"/>
                    <a:gd name="T17" fmla="*/ 90 h 102"/>
                    <a:gd name="T18" fmla="*/ 36 w 78"/>
                    <a:gd name="T19" fmla="*/ 84 h 102"/>
                    <a:gd name="T20" fmla="*/ 30 w 78"/>
                    <a:gd name="T21" fmla="*/ 72 h 102"/>
                    <a:gd name="T22" fmla="*/ 24 w 78"/>
                    <a:gd name="T23" fmla="*/ 60 h 102"/>
                    <a:gd name="T24" fmla="*/ 18 w 78"/>
                    <a:gd name="T25" fmla="*/ 48 h 102"/>
                    <a:gd name="T26" fmla="*/ 18 w 78"/>
                    <a:gd name="T27" fmla="*/ 36 h 102"/>
                    <a:gd name="T28" fmla="*/ 12 w 78"/>
                    <a:gd name="T29" fmla="*/ 24 h 102"/>
                    <a:gd name="T30" fmla="*/ 6 w 78"/>
                    <a:gd name="T31" fmla="*/ 12 h 102"/>
                    <a:gd name="T32" fmla="*/ 0 w 78"/>
                    <a:gd name="T33" fmla="*/ 6 h 102"/>
                    <a:gd name="T34" fmla="*/ 0 w 78"/>
                    <a:gd name="T35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8" h="102">
                      <a:moveTo>
                        <a:pt x="0" y="0"/>
                      </a:moveTo>
                      <a:lnTo>
                        <a:pt x="30" y="6"/>
                      </a:lnTo>
                      <a:lnTo>
                        <a:pt x="72" y="36"/>
                      </a:lnTo>
                      <a:lnTo>
                        <a:pt x="78" y="96"/>
                      </a:lnTo>
                      <a:lnTo>
                        <a:pt x="78" y="96"/>
                      </a:lnTo>
                      <a:lnTo>
                        <a:pt x="72" y="102"/>
                      </a:lnTo>
                      <a:lnTo>
                        <a:pt x="60" y="102"/>
                      </a:lnTo>
                      <a:lnTo>
                        <a:pt x="54" y="96"/>
                      </a:lnTo>
                      <a:lnTo>
                        <a:pt x="48" y="90"/>
                      </a:lnTo>
                      <a:lnTo>
                        <a:pt x="36" y="84"/>
                      </a:lnTo>
                      <a:lnTo>
                        <a:pt x="30" y="72"/>
                      </a:lnTo>
                      <a:lnTo>
                        <a:pt x="24" y="60"/>
                      </a:lnTo>
                      <a:lnTo>
                        <a:pt x="18" y="48"/>
                      </a:lnTo>
                      <a:lnTo>
                        <a:pt x="18" y="36"/>
                      </a:lnTo>
                      <a:lnTo>
                        <a:pt x="12" y="24"/>
                      </a:lnTo>
                      <a:lnTo>
                        <a:pt x="6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10000"/>
                    </a:spcBef>
                    <a:spcAft>
                      <a:spcPct val="10000"/>
                    </a:spcAft>
                    <a:buClr>
                      <a:srgbClr val="0071BC"/>
                    </a:buClr>
                    <a:buFontTx/>
                    <a:buChar char="•"/>
                  </a:pPr>
                  <a:endParaRPr lang="en-US">
                    <a:solidFill>
                      <a:srgbClr val="131313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541" name="Freeform 1577"/>
              <p:cNvSpPr>
                <a:spLocks/>
              </p:cNvSpPr>
              <p:nvPr/>
            </p:nvSpPr>
            <p:spPr bwMode="auto">
              <a:xfrm>
                <a:off x="2436" y="2037"/>
                <a:ext cx="78" cy="102"/>
              </a:xfrm>
              <a:custGeom>
                <a:avLst/>
                <a:gdLst>
                  <a:gd name="T0" fmla="*/ 0 w 78"/>
                  <a:gd name="T1" fmla="*/ 0 h 102"/>
                  <a:gd name="T2" fmla="*/ 30 w 78"/>
                  <a:gd name="T3" fmla="*/ 6 h 102"/>
                  <a:gd name="T4" fmla="*/ 72 w 78"/>
                  <a:gd name="T5" fmla="*/ 36 h 102"/>
                  <a:gd name="T6" fmla="*/ 78 w 78"/>
                  <a:gd name="T7" fmla="*/ 96 h 102"/>
                  <a:gd name="T8" fmla="*/ 78 w 78"/>
                  <a:gd name="T9" fmla="*/ 96 h 102"/>
                  <a:gd name="T10" fmla="*/ 72 w 78"/>
                  <a:gd name="T11" fmla="*/ 102 h 102"/>
                  <a:gd name="T12" fmla="*/ 60 w 78"/>
                  <a:gd name="T13" fmla="*/ 102 h 102"/>
                  <a:gd name="T14" fmla="*/ 54 w 78"/>
                  <a:gd name="T15" fmla="*/ 96 h 102"/>
                  <a:gd name="T16" fmla="*/ 48 w 78"/>
                  <a:gd name="T17" fmla="*/ 90 h 102"/>
                  <a:gd name="T18" fmla="*/ 36 w 78"/>
                  <a:gd name="T19" fmla="*/ 84 h 102"/>
                  <a:gd name="T20" fmla="*/ 30 w 78"/>
                  <a:gd name="T21" fmla="*/ 72 h 102"/>
                  <a:gd name="T22" fmla="*/ 24 w 78"/>
                  <a:gd name="T23" fmla="*/ 60 h 102"/>
                  <a:gd name="T24" fmla="*/ 18 w 78"/>
                  <a:gd name="T25" fmla="*/ 48 h 102"/>
                  <a:gd name="T26" fmla="*/ 18 w 78"/>
                  <a:gd name="T27" fmla="*/ 36 h 102"/>
                  <a:gd name="T28" fmla="*/ 12 w 78"/>
                  <a:gd name="T29" fmla="*/ 24 h 102"/>
                  <a:gd name="T30" fmla="*/ 6 w 78"/>
                  <a:gd name="T31" fmla="*/ 12 h 102"/>
                  <a:gd name="T32" fmla="*/ 0 w 78"/>
                  <a:gd name="T33" fmla="*/ 6 h 102"/>
                  <a:gd name="T34" fmla="*/ 0 w 78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102">
                    <a:moveTo>
                      <a:pt x="0" y="0"/>
                    </a:moveTo>
                    <a:lnTo>
                      <a:pt x="30" y="6"/>
                    </a:lnTo>
                    <a:lnTo>
                      <a:pt x="72" y="3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36" y="84"/>
                    </a:lnTo>
                    <a:lnTo>
                      <a:pt x="30" y="72"/>
                    </a:lnTo>
                    <a:lnTo>
                      <a:pt x="24" y="60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12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2" name="Freeform 1578"/>
              <p:cNvSpPr>
                <a:spLocks/>
              </p:cNvSpPr>
              <p:nvPr/>
            </p:nvSpPr>
            <p:spPr bwMode="auto">
              <a:xfrm>
                <a:off x="2436" y="2037"/>
                <a:ext cx="78" cy="90"/>
              </a:xfrm>
              <a:custGeom>
                <a:avLst/>
                <a:gdLst>
                  <a:gd name="T0" fmla="*/ 78 w 78"/>
                  <a:gd name="T1" fmla="*/ 90 h 90"/>
                  <a:gd name="T2" fmla="*/ 66 w 78"/>
                  <a:gd name="T3" fmla="*/ 84 h 90"/>
                  <a:gd name="T4" fmla="*/ 60 w 78"/>
                  <a:gd name="T5" fmla="*/ 78 h 90"/>
                  <a:gd name="T6" fmla="*/ 54 w 78"/>
                  <a:gd name="T7" fmla="*/ 60 h 90"/>
                  <a:gd name="T8" fmla="*/ 48 w 78"/>
                  <a:gd name="T9" fmla="*/ 48 h 90"/>
                  <a:gd name="T10" fmla="*/ 36 w 78"/>
                  <a:gd name="T11" fmla="*/ 36 h 90"/>
                  <a:gd name="T12" fmla="*/ 30 w 78"/>
                  <a:gd name="T13" fmla="*/ 24 h 90"/>
                  <a:gd name="T14" fmla="*/ 18 w 78"/>
                  <a:gd name="T15" fmla="*/ 12 h 90"/>
                  <a:gd name="T16" fmla="*/ 12 w 78"/>
                  <a:gd name="T17" fmla="*/ 6 h 90"/>
                  <a:gd name="T18" fmla="*/ 0 w 78"/>
                  <a:gd name="T1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90">
                    <a:moveTo>
                      <a:pt x="78" y="90"/>
                    </a:moveTo>
                    <a:lnTo>
                      <a:pt x="66" y="84"/>
                    </a:lnTo>
                    <a:lnTo>
                      <a:pt x="60" y="78"/>
                    </a:lnTo>
                    <a:lnTo>
                      <a:pt x="54" y="60"/>
                    </a:lnTo>
                    <a:lnTo>
                      <a:pt x="48" y="48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3" name="Freeform 1579"/>
              <p:cNvSpPr>
                <a:spLocks/>
              </p:cNvSpPr>
              <p:nvPr/>
            </p:nvSpPr>
            <p:spPr bwMode="auto">
              <a:xfrm>
                <a:off x="2544" y="2097"/>
                <a:ext cx="96" cy="108"/>
              </a:xfrm>
              <a:custGeom>
                <a:avLst/>
                <a:gdLst>
                  <a:gd name="T0" fmla="*/ 96 w 96"/>
                  <a:gd name="T1" fmla="*/ 0 h 108"/>
                  <a:gd name="T2" fmla="*/ 84 w 96"/>
                  <a:gd name="T3" fmla="*/ 6 h 108"/>
                  <a:gd name="T4" fmla="*/ 60 w 96"/>
                  <a:gd name="T5" fmla="*/ 12 h 108"/>
                  <a:gd name="T6" fmla="*/ 36 w 96"/>
                  <a:gd name="T7" fmla="*/ 30 h 108"/>
                  <a:gd name="T8" fmla="*/ 12 w 96"/>
                  <a:gd name="T9" fmla="*/ 48 h 108"/>
                  <a:gd name="T10" fmla="*/ 0 w 96"/>
                  <a:gd name="T11" fmla="*/ 72 h 108"/>
                  <a:gd name="T12" fmla="*/ 0 w 96"/>
                  <a:gd name="T13" fmla="*/ 108 h 108"/>
                  <a:gd name="T14" fmla="*/ 0 w 96"/>
                  <a:gd name="T15" fmla="*/ 108 h 108"/>
                  <a:gd name="T16" fmla="*/ 6 w 96"/>
                  <a:gd name="T17" fmla="*/ 108 h 108"/>
                  <a:gd name="T18" fmla="*/ 18 w 96"/>
                  <a:gd name="T19" fmla="*/ 108 h 108"/>
                  <a:gd name="T20" fmla="*/ 24 w 96"/>
                  <a:gd name="T21" fmla="*/ 108 h 108"/>
                  <a:gd name="T22" fmla="*/ 30 w 96"/>
                  <a:gd name="T23" fmla="*/ 102 h 108"/>
                  <a:gd name="T24" fmla="*/ 42 w 96"/>
                  <a:gd name="T25" fmla="*/ 96 h 108"/>
                  <a:gd name="T26" fmla="*/ 48 w 96"/>
                  <a:gd name="T27" fmla="*/ 90 h 108"/>
                  <a:gd name="T28" fmla="*/ 48 w 96"/>
                  <a:gd name="T29" fmla="*/ 78 h 108"/>
                  <a:gd name="T30" fmla="*/ 60 w 96"/>
                  <a:gd name="T31" fmla="*/ 66 h 108"/>
                  <a:gd name="T32" fmla="*/ 66 w 96"/>
                  <a:gd name="T33" fmla="*/ 60 h 108"/>
                  <a:gd name="T34" fmla="*/ 72 w 96"/>
                  <a:gd name="T35" fmla="*/ 48 h 108"/>
                  <a:gd name="T36" fmla="*/ 78 w 96"/>
                  <a:gd name="T37" fmla="*/ 42 h 108"/>
                  <a:gd name="T38" fmla="*/ 78 w 96"/>
                  <a:gd name="T39" fmla="*/ 30 h 108"/>
                  <a:gd name="T40" fmla="*/ 84 w 96"/>
                  <a:gd name="T41" fmla="*/ 18 h 108"/>
                  <a:gd name="T42" fmla="*/ 90 w 96"/>
                  <a:gd name="T43" fmla="*/ 12 h 108"/>
                  <a:gd name="T44" fmla="*/ 96 w 96"/>
                  <a:gd name="T45" fmla="*/ 6 h 108"/>
                  <a:gd name="T46" fmla="*/ 96 w 96"/>
                  <a:gd name="T4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108">
                    <a:moveTo>
                      <a:pt x="96" y="0"/>
                    </a:moveTo>
                    <a:lnTo>
                      <a:pt x="84" y="6"/>
                    </a:lnTo>
                    <a:lnTo>
                      <a:pt x="60" y="12"/>
                    </a:lnTo>
                    <a:lnTo>
                      <a:pt x="36" y="30"/>
                    </a:lnTo>
                    <a:lnTo>
                      <a:pt x="12" y="48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30" y="102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0"/>
                    </a:lnTo>
                    <a:lnTo>
                      <a:pt x="84" y="18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4" name="Freeform 1580"/>
              <p:cNvSpPr>
                <a:spLocks/>
              </p:cNvSpPr>
              <p:nvPr/>
            </p:nvSpPr>
            <p:spPr bwMode="auto">
              <a:xfrm>
                <a:off x="2544" y="2097"/>
                <a:ext cx="96" cy="108"/>
              </a:xfrm>
              <a:custGeom>
                <a:avLst/>
                <a:gdLst>
                  <a:gd name="T0" fmla="*/ 96 w 96"/>
                  <a:gd name="T1" fmla="*/ 0 h 108"/>
                  <a:gd name="T2" fmla="*/ 84 w 96"/>
                  <a:gd name="T3" fmla="*/ 6 h 108"/>
                  <a:gd name="T4" fmla="*/ 60 w 96"/>
                  <a:gd name="T5" fmla="*/ 12 h 108"/>
                  <a:gd name="T6" fmla="*/ 36 w 96"/>
                  <a:gd name="T7" fmla="*/ 30 h 108"/>
                  <a:gd name="T8" fmla="*/ 12 w 96"/>
                  <a:gd name="T9" fmla="*/ 48 h 108"/>
                  <a:gd name="T10" fmla="*/ 0 w 96"/>
                  <a:gd name="T11" fmla="*/ 72 h 108"/>
                  <a:gd name="T12" fmla="*/ 0 w 96"/>
                  <a:gd name="T13" fmla="*/ 108 h 108"/>
                  <a:gd name="T14" fmla="*/ 0 w 96"/>
                  <a:gd name="T15" fmla="*/ 108 h 108"/>
                  <a:gd name="T16" fmla="*/ 6 w 96"/>
                  <a:gd name="T17" fmla="*/ 108 h 108"/>
                  <a:gd name="T18" fmla="*/ 18 w 96"/>
                  <a:gd name="T19" fmla="*/ 108 h 108"/>
                  <a:gd name="T20" fmla="*/ 24 w 96"/>
                  <a:gd name="T21" fmla="*/ 108 h 108"/>
                  <a:gd name="T22" fmla="*/ 30 w 96"/>
                  <a:gd name="T23" fmla="*/ 102 h 108"/>
                  <a:gd name="T24" fmla="*/ 42 w 96"/>
                  <a:gd name="T25" fmla="*/ 96 h 108"/>
                  <a:gd name="T26" fmla="*/ 48 w 96"/>
                  <a:gd name="T27" fmla="*/ 90 h 108"/>
                  <a:gd name="T28" fmla="*/ 48 w 96"/>
                  <a:gd name="T29" fmla="*/ 78 h 108"/>
                  <a:gd name="T30" fmla="*/ 60 w 96"/>
                  <a:gd name="T31" fmla="*/ 66 h 108"/>
                  <a:gd name="T32" fmla="*/ 66 w 96"/>
                  <a:gd name="T33" fmla="*/ 60 h 108"/>
                  <a:gd name="T34" fmla="*/ 72 w 96"/>
                  <a:gd name="T35" fmla="*/ 48 h 108"/>
                  <a:gd name="T36" fmla="*/ 78 w 96"/>
                  <a:gd name="T37" fmla="*/ 42 h 108"/>
                  <a:gd name="T38" fmla="*/ 78 w 96"/>
                  <a:gd name="T39" fmla="*/ 30 h 108"/>
                  <a:gd name="T40" fmla="*/ 84 w 96"/>
                  <a:gd name="T41" fmla="*/ 18 h 108"/>
                  <a:gd name="T42" fmla="*/ 90 w 96"/>
                  <a:gd name="T43" fmla="*/ 12 h 108"/>
                  <a:gd name="T44" fmla="*/ 96 w 96"/>
                  <a:gd name="T45" fmla="*/ 6 h 108"/>
                  <a:gd name="T46" fmla="*/ 96 w 96"/>
                  <a:gd name="T4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108">
                    <a:moveTo>
                      <a:pt x="96" y="0"/>
                    </a:moveTo>
                    <a:lnTo>
                      <a:pt x="84" y="6"/>
                    </a:lnTo>
                    <a:lnTo>
                      <a:pt x="60" y="12"/>
                    </a:lnTo>
                    <a:lnTo>
                      <a:pt x="36" y="30"/>
                    </a:lnTo>
                    <a:lnTo>
                      <a:pt x="12" y="48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18" y="108"/>
                    </a:lnTo>
                    <a:lnTo>
                      <a:pt x="24" y="108"/>
                    </a:lnTo>
                    <a:lnTo>
                      <a:pt x="30" y="102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0"/>
                    </a:lnTo>
                    <a:lnTo>
                      <a:pt x="84" y="18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5" name="Freeform 1581"/>
              <p:cNvSpPr>
                <a:spLocks/>
              </p:cNvSpPr>
              <p:nvPr/>
            </p:nvSpPr>
            <p:spPr bwMode="auto">
              <a:xfrm>
                <a:off x="2550" y="2103"/>
                <a:ext cx="84" cy="96"/>
              </a:xfrm>
              <a:custGeom>
                <a:avLst/>
                <a:gdLst>
                  <a:gd name="T0" fmla="*/ 0 w 84"/>
                  <a:gd name="T1" fmla="*/ 96 h 96"/>
                  <a:gd name="T2" fmla="*/ 6 w 84"/>
                  <a:gd name="T3" fmla="*/ 90 h 96"/>
                  <a:gd name="T4" fmla="*/ 12 w 84"/>
                  <a:gd name="T5" fmla="*/ 84 h 96"/>
                  <a:gd name="T6" fmla="*/ 18 w 84"/>
                  <a:gd name="T7" fmla="*/ 72 h 96"/>
                  <a:gd name="T8" fmla="*/ 24 w 84"/>
                  <a:gd name="T9" fmla="*/ 66 h 96"/>
                  <a:gd name="T10" fmla="*/ 30 w 84"/>
                  <a:gd name="T11" fmla="*/ 54 h 96"/>
                  <a:gd name="T12" fmla="*/ 42 w 84"/>
                  <a:gd name="T13" fmla="*/ 42 h 96"/>
                  <a:gd name="T14" fmla="*/ 48 w 84"/>
                  <a:gd name="T15" fmla="*/ 36 h 96"/>
                  <a:gd name="T16" fmla="*/ 54 w 84"/>
                  <a:gd name="T17" fmla="*/ 24 h 96"/>
                  <a:gd name="T18" fmla="*/ 66 w 84"/>
                  <a:gd name="T19" fmla="*/ 12 h 96"/>
                  <a:gd name="T20" fmla="*/ 72 w 84"/>
                  <a:gd name="T21" fmla="*/ 6 h 96"/>
                  <a:gd name="T22" fmla="*/ 78 w 84"/>
                  <a:gd name="T23" fmla="*/ 0 h 96"/>
                  <a:gd name="T24" fmla="*/ 84 w 84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96">
                    <a:moveTo>
                      <a:pt x="0" y="96"/>
                    </a:moveTo>
                    <a:lnTo>
                      <a:pt x="6" y="90"/>
                    </a:lnTo>
                    <a:lnTo>
                      <a:pt x="12" y="84"/>
                    </a:lnTo>
                    <a:lnTo>
                      <a:pt x="18" y="72"/>
                    </a:lnTo>
                    <a:lnTo>
                      <a:pt x="24" y="66"/>
                    </a:lnTo>
                    <a:lnTo>
                      <a:pt x="30" y="54"/>
                    </a:lnTo>
                    <a:lnTo>
                      <a:pt x="42" y="42"/>
                    </a:lnTo>
                    <a:lnTo>
                      <a:pt x="48" y="36"/>
                    </a:lnTo>
                    <a:lnTo>
                      <a:pt x="54" y="24"/>
                    </a:lnTo>
                    <a:lnTo>
                      <a:pt x="66" y="12"/>
                    </a:lnTo>
                    <a:lnTo>
                      <a:pt x="72" y="6"/>
                    </a:lnTo>
                    <a:lnTo>
                      <a:pt x="78" y="0"/>
                    </a:lnTo>
                    <a:lnTo>
                      <a:pt x="8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6" name="Freeform 1582"/>
              <p:cNvSpPr>
                <a:spLocks/>
              </p:cNvSpPr>
              <p:nvPr/>
            </p:nvSpPr>
            <p:spPr bwMode="auto">
              <a:xfrm>
                <a:off x="2364" y="2127"/>
                <a:ext cx="114" cy="96"/>
              </a:xfrm>
              <a:custGeom>
                <a:avLst/>
                <a:gdLst>
                  <a:gd name="T0" fmla="*/ 0 w 114"/>
                  <a:gd name="T1" fmla="*/ 0 h 96"/>
                  <a:gd name="T2" fmla="*/ 36 w 114"/>
                  <a:gd name="T3" fmla="*/ 6 h 96"/>
                  <a:gd name="T4" fmla="*/ 90 w 114"/>
                  <a:gd name="T5" fmla="*/ 30 h 96"/>
                  <a:gd name="T6" fmla="*/ 114 w 114"/>
                  <a:gd name="T7" fmla="*/ 90 h 96"/>
                  <a:gd name="T8" fmla="*/ 114 w 114"/>
                  <a:gd name="T9" fmla="*/ 90 h 96"/>
                  <a:gd name="T10" fmla="*/ 108 w 114"/>
                  <a:gd name="T11" fmla="*/ 96 h 96"/>
                  <a:gd name="T12" fmla="*/ 102 w 114"/>
                  <a:gd name="T13" fmla="*/ 96 h 96"/>
                  <a:gd name="T14" fmla="*/ 96 w 114"/>
                  <a:gd name="T15" fmla="*/ 96 h 96"/>
                  <a:gd name="T16" fmla="*/ 90 w 114"/>
                  <a:gd name="T17" fmla="*/ 96 h 96"/>
                  <a:gd name="T18" fmla="*/ 84 w 114"/>
                  <a:gd name="T19" fmla="*/ 90 h 96"/>
                  <a:gd name="T20" fmla="*/ 72 w 114"/>
                  <a:gd name="T21" fmla="*/ 84 h 96"/>
                  <a:gd name="T22" fmla="*/ 66 w 114"/>
                  <a:gd name="T23" fmla="*/ 78 h 96"/>
                  <a:gd name="T24" fmla="*/ 60 w 114"/>
                  <a:gd name="T25" fmla="*/ 72 h 96"/>
                  <a:gd name="T26" fmla="*/ 54 w 114"/>
                  <a:gd name="T27" fmla="*/ 66 h 96"/>
                  <a:gd name="T28" fmla="*/ 48 w 114"/>
                  <a:gd name="T29" fmla="*/ 54 h 96"/>
                  <a:gd name="T30" fmla="*/ 42 w 114"/>
                  <a:gd name="T31" fmla="*/ 48 h 96"/>
                  <a:gd name="T32" fmla="*/ 30 w 114"/>
                  <a:gd name="T33" fmla="*/ 36 h 96"/>
                  <a:gd name="T34" fmla="*/ 24 w 114"/>
                  <a:gd name="T35" fmla="*/ 30 h 96"/>
                  <a:gd name="T36" fmla="*/ 24 w 114"/>
                  <a:gd name="T37" fmla="*/ 24 h 96"/>
                  <a:gd name="T38" fmla="*/ 12 w 114"/>
                  <a:gd name="T39" fmla="*/ 18 h 96"/>
                  <a:gd name="T40" fmla="*/ 12 w 114"/>
                  <a:gd name="T41" fmla="*/ 12 h 96"/>
                  <a:gd name="T42" fmla="*/ 6 w 114"/>
                  <a:gd name="T43" fmla="*/ 6 h 96"/>
                  <a:gd name="T44" fmla="*/ 0 w 114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96">
                    <a:moveTo>
                      <a:pt x="0" y="0"/>
                    </a:moveTo>
                    <a:lnTo>
                      <a:pt x="36" y="6"/>
                    </a:lnTo>
                    <a:lnTo>
                      <a:pt x="90" y="3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8" y="96"/>
                    </a:lnTo>
                    <a:lnTo>
                      <a:pt x="102" y="96"/>
                    </a:lnTo>
                    <a:lnTo>
                      <a:pt x="96" y="96"/>
                    </a:lnTo>
                    <a:lnTo>
                      <a:pt x="90" y="96"/>
                    </a:lnTo>
                    <a:lnTo>
                      <a:pt x="84" y="90"/>
                    </a:lnTo>
                    <a:lnTo>
                      <a:pt x="72" y="84"/>
                    </a:lnTo>
                    <a:lnTo>
                      <a:pt x="66" y="78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7" name="Freeform 1583"/>
              <p:cNvSpPr>
                <a:spLocks/>
              </p:cNvSpPr>
              <p:nvPr/>
            </p:nvSpPr>
            <p:spPr bwMode="auto">
              <a:xfrm>
                <a:off x="2364" y="2127"/>
                <a:ext cx="114" cy="96"/>
              </a:xfrm>
              <a:custGeom>
                <a:avLst/>
                <a:gdLst>
                  <a:gd name="T0" fmla="*/ 0 w 114"/>
                  <a:gd name="T1" fmla="*/ 0 h 96"/>
                  <a:gd name="T2" fmla="*/ 36 w 114"/>
                  <a:gd name="T3" fmla="*/ 6 h 96"/>
                  <a:gd name="T4" fmla="*/ 90 w 114"/>
                  <a:gd name="T5" fmla="*/ 30 h 96"/>
                  <a:gd name="T6" fmla="*/ 114 w 114"/>
                  <a:gd name="T7" fmla="*/ 90 h 96"/>
                  <a:gd name="T8" fmla="*/ 114 w 114"/>
                  <a:gd name="T9" fmla="*/ 90 h 96"/>
                  <a:gd name="T10" fmla="*/ 108 w 114"/>
                  <a:gd name="T11" fmla="*/ 96 h 96"/>
                  <a:gd name="T12" fmla="*/ 102 w 114"/>
                  <a:gd name="T13" fmla="*/ 96 h 96"/>
                  <a:gd name="T14" fmla="*/ 96 w 114"/>
                  <a:gd name="T15" fmla="*/ 96 h 96"/>
                  <a:gd name="T16" fmla="*/ 90 w 114"/>
                  <a:gd name="T17" fmla="*/ 96 h 96"/>
                  <a:gd name="T18" fmla="*/ 84 w 114"/>
                  <a:gd name="T19" fmla="*/ 90 h 96"/>
                  <a:gd name="T20" fmla="*/ 72 w 114"/>
                  <a:gd name="T21" fmla="*/ 84 h 96"/>
                  <a:gd name="T22" fmla="*/ 66 w 114"/>
                  <a:gd name="T23" fmla="*/ 78 h 96"/>
                  <a:gd name="T24" fmla="*/ 60 w 114"/>
                  <a:gd name="T25" fmla="*/ 72 h 96"/>
                  <a:gd name="T26" fmla="*/ 54 w 114"/>
                  <a:gd name="T27" fmla="*/ 66 h 96"/>
                  <a:gd name="T28" fmla="*/ 48 w 114"/>
                  <a:gd name="T29" fmla="*/ 54 h 96"/>
                  <a:gd name="T30" fmla="*/ 42 w 114"/>
                  <a:gd name="T31" fmla="*/ 48 h 96"/>
                  <a:gd name="T32" fmla="*/ 30 w 114"/>
                  <a:gd name="T33" fmla="*/ 36 h 96"/>
                  <a:gd name="T34" fmla="*/ 24 w 114"/>
                  <a:gd name="T35" fmla="*/ 30 h 96"/>
                  <a:gd name="T36" fmla="*/ 24 w 114"/>
                  <a:gd name="T37" fmla="*/ 24 h 96"/>
                  <a:gd name="T38" fmla="*/ 12 w 114"/>
                  <a:gd name="T39" fmla="*/ 18 h 96"/>
                  <a:gd name="T40" fmla="*/ 12 w 114"/>
                  <a:gd name="T41" fmla="*/ 12 h 96"/>
                  <a:gd name="T42" fmla="*/ 6 w 114"/>
                  <a:gd name="T43" fmla="*/ 6 h 96"/>
                  <a:gd name="T44" fmla="*/ 0 w 114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96">
                    <a:moveTo>
                      <a:pt x="0" y="0"/>
                    </a:moveTo>
                    <a:lnTo>
                      <a:pt x="36" y="6"/>
                    </a:lnTo>
                    <a:lnTo>
                      <a:pt x="90" y="3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08" y="96"/>
                    </a:lnTo>
                    <a:lnTo>
                      <a:pt x="102" y="96"/>
                    </a:lnTo>
                    <a:lnTo>
                      <a:pt x="96" y="96"/>
                    </a:lnTo>
                    <a:lnTo>
                      <a:pt x="90" y="96"/>
                    </a:lnTo>
                    <a:lnTo>
                      <a:pt x="84" y="90"/>
                    </a:lnTo>
                    <a:lnTo>
                      <a:pt x="72" y="84"/>
                    </a:lnTo>
                    <a:lnTo>
                      <a:pt x="66" y="78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8" name="Freeform 1584"/>
              <p:cNvSpPr>
                <a:spLocks/>
              </p:cNvSpPr>
              <p:nvPr/>
            </p:nvSpPr>
            <p:spPr bwMode="auto">
              <a:xfrm>
                <a:off x="2370" y="2127"/>
                <a:ext cx="102" cy="90"/>
              </a:xfrm>
              <a:custGeom>
                <a:avLst/>
                <a:gdLst>
                  <a:gd name="T0" fmla="*/ 102 w 102"/>
                  <a:gd name="T1" fmla="*/ 90 h 90"/>
                  <a:gd name="T2" fmla="*/ 102 w 102"/>
                  <a:gd name="T3" fmla="*/ 84 h 90"/>
                  <a:gd name="T4" fmla="*/ 96 w 102"/>
                  <a:gd name="T5" fmla="*/ 78 h 90"/>
                  <a:gd name="T6" fmla="*/ 90 w 102"/>
                  <a:gd name="T7" fmla="*/ 72 h 90"/>
                  <a:gd name="T8" fmla="*/ 84 w 102"/>
                  <a:gd name="T9" fmla="*/ 66 h 90"/>
                  <a:gd name="T10" fmla="*/ 72 w 102"/>
                  <a:gd name="T11" fmla="*/ 60 h 90"/>
                  <a:gd name="T12" fmla="*/ 66 w 102"/>
                  <a:gd name="T13" fmla="*/ 54 h 90"/>
                  <a:gd name="T14" fmla="*/ 60 w 102"/>
                  <a:gd name="T15" fmla="*/ 42 h 90"/>
                  <a:gd name="T16" fmla="*/ 48 w 102"/>
                  <a:gd name="T17" fmla="*/ 36 h 90"/>
                  <a:gd name="T18" fmla="*/ 42 w 102"/>
                  <a:gd name="T19" fmla="*/ 30 h 90"/>
                  <a:gd name="T20" fmla="*/ 36 w 102"/>
                  <a:gd name="T21" fmla="*/ 18 h 90"/>
                  <a:gd name="T22" fmla="*/ 24 w 102"/>
                  <a:gd name="T23" fmla="*/ 18 h 90"/>
                  <a:gd name="T24" fmla="*/ 18 w 102"/>
                  <a:gd name="T25" fmla="*/ 12 h 90"/>
                  <a:gd name="T26" fmla="*/ 12 w 102"/>
                  <a:gd name="T27" fmla="*/ 6 h 90"/>
                  <a:gd name="T28" fmla="*/ 6 w 102"/>
                  <a:gd name="T29" fmla="*/ 0 h 90"/>
                  <a:gd name="T30" fmla="*/ 0 w 102"/>
                  <a:gd name="T3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90">
                    <a:moveTo>
                      <a:pt x="102" y="90"/>
                    </a:moveTo>
                    <a:lnTo>
                      <a:pt x="102" y="84"/>
                    </a:lnTo>
                    <a:lnTo>
                      <a:pt x="96" y="78"/>
                    </a:lnTo>
                    <a:lnTo>
                      <a:pt x="90" y="72"/>
                    </a:lnTo>
                    <a:lnTo>
                      <a:pt x="84" y="66"/>
                    </a:lnTo>
                    <a:lnTo>
                      <a:pt x="72" y="60"/>
                    </a:lnTo>
                    <a:lnTo>
                      <a:pt x="66" y="54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42" y="30"/>
                    </a:lnTo>
                    <a:lnTo>
                      <a:pt x="36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49" name="Freeform 1585"/>
              <p:cNvSpPr>
                <a:spLocks/>
              </p:cNvSpPr>
              <p:nvPr/>
            </p:nvSpPr>
            <p:spPr bwMode="auto">
              <a:xfrm>
                <a:off x="2436" y="1959"/>
                <a:ext cx="90" cy="138"/>
              </a:xfrm>
              <a:custGeom>
                <a:avLst/>
                <a:gdLst>
                  <a:gd name="T0" fmla="*/ 6 w 90"/>
                  <a:gd name="T1" fmla="*/ 0 h 138"/>
                  <a:gd name="T2" fmla="*/ 0 w 90"/>
                  <a:gd name="T3" fmla="*/ 42 h 138"/>
                  <a:gd name="T4" fmla="*/ 18 w 90"/>
                  <a:gd name="T5" fmla="*/ 102 h 138"/>
                  <a:gd name="T6" fmla="*/ 78 w 90"/>
                  <a:gd name="T7" fmla="*/ 138 h 138"/>
                  <a:gd name="T8" fmla="*/ 78 w 90"/>
                  <a:gd name="T9" fmla="*/ 138 h 138"/>
                  <a:gd name="T10" fmla="*/ 84 w 90"/>
                  <a:gd name="T11" fmla="*/ 138 h 138"/>
                  <a:gd name="T12" fmla="*/ 90 w 90"/>
                  <a:gd name="T13" fmla="*/ 126 h 138"/>
                  <a:gd name="T14" fmla="*/ 90 w 90"/>
                  <a:gd name="T15" fmla="*/ 126 h 138"/>
                  <a:gd name="T16" fmla="*/ 90 w 90"/>
                  <a:gd name="T17" fmla="*/ 120 h 138"/>
                  <a:gd name="T18" fmla="*/ 90 w 90"/>
                  <a:gd name="T19" fmla="*/ 114 h 138"/>
                  <a:gd name="T20" fmla="*/ 90 w 90"/>
                  <a:gd name="T21" fmla="*/ 108 h 138"/>
                  <a:gd name="T22" fmla="*/ 84 w 90"/>
                  <a:gd name="T23" fmla="*/ 96 h 138"/>
                  <a:gd name="T24" fmla="*/ 84 w 90"/>
                  <a:gd name="T25" fmla="*/ 90 h 138"/>
                  <a:gd name="T26" fmla="*/ 78 w 90"/>
                  <a:gd name="T27" fmla="*/ 84 h 138"/>
                  <a:gd name="T28" fmla="*/ 72 w 90"/>
                  <a:gd name="T29" fmla="*/ 78 h 138"/>
                  <a:gd name="T30" fmla="*/ 66 w 90"/>
                  <a:gd name="T31" fmla="*/ 72 h 138"/>
                  <a:gd name="T32" fmla="*/ 60 w 90"/>
                  <a:gd name="T33" fmla="*/ 66 h 138"/>
                  <a:gd name="T34" fmla="*/ 54 w 90"/>
                  <a:gd name="T35" fmla="*/ 60 h 138"/>
                  <a:gd name="T36" fmla="*/ 48 w 90"/>
                  <a:gd name="T37" fmla="*/ 54 h 138"/>
                  <a:gd name="T38" fmla="*/ 42 w 90"/>
                  <a:gd name="T39" fmla="*/ 42 h 138"/>
                  <a:gd name="T40" fmla="*/ 36 w 90"/>
                  <a:gd name="T41" fmla="*/ 36 h 138"/>
                  <a:gd name="T42" fmla="*/ 30 w 90"/>
                  <a:gd name="T43" fmla="*/ 30 h 138"/>
                  <a:gd name="T44" fmla="*/ 24 w 90"/>
                  <a:gd name="T45" fmla="*/ 24 h 138"/>
                  <a:gd name="T46" fmla="*/ 18 w 90"/>
                  <a:gd name="T47" fmla="*/ 18 h 138"/>
                  <a:gd name="T48" fmla="*/ 18 w 90"/>
                  <a:gd name="T49" fmla="*/ 12 h 138"/>
                  <a:gd name="T50" fmla="*/ 12 w 90"/>
                  <a:gd name="T51" fmla="*/ 12 h 138"/>
                  <a:gd name="T52" fmla="*/ 6 w 90"/>
                  <a:gd name="T53" fmla="*/ 6 h 138"/>
                  <a:gd name="T54" fmla="*/ 6 w 90"/>
                  <a:gd name="T5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138">
                    <a:moveTo>
                      <a:pt x="6" y="0"/>
                    </a:moveTo>
                    <a:lnTo>
                      <a:pt x="0" y="42"/>
                    </a:lnTo>
                    <a:lnTo>
                      <a:pt x="18" y="102"/>
                    </a:lnTo>
                    <a:lnTo>
                      <a:pt x="78" y="138"/>
                    </a:lnTo>
                    <a:lnTo>
                      <a:pt x="78" y="138"/>
                    </a:lnTo>
                    <a:lnTo>
                      <a:pt x="84" y="13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0"/>
                    </a:lnTo>
                    <a:lnTo>
                      <a:pt x="90" y="114"/>
                    </a:lnTo>
                    <a:lnTo>
                      <a:pt x="90" y="108"/>
                    </a:lnTo>
                    <a:lnTo>
                      <a:pt x="84" y="96"/>
                    </a:lnTo>
                    <a:lnTo>
                      <a:pt x="84" y="90"/>
                    </a:lnTo>
                    <a:lnTo>
                      <a:pt x="78" y="84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0" y="66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0" name="Freeform 1586"/>
              <p:cNvSpPr>
                <a:spLocks/>
              </p:cNvSpPr>
              <p:nvPr/>
            </p:nvSpPr>
            <p:spPr bwMode="auto">
              <a:xfrm>
                <a:off x="2436" y="1959"/>
                <a:ext cx="90" cy="138"/>
              </a:xfrm>
              <a:custGeom>
                <a:avLst/>
                <a:gdLst>
                  <a:gd name="T0" fmla="*/ 6 w 90"/>
                  <a:gd name="T1" fmla="*/ 0 h 138"/>
                  <a:gd name="T2" fmla="*/ 0 w 90"/>
                  <a:gd name="T3" fmla="*/ 42 h 138"/>
                  <a:gd name="T4" fmla="*/ 18 w 90"/>
                  <a:gd name="T5" fmla="*/ 102 h 138"/>
                  <a:gd name="T6" fmla="*/ 78 w 90"/>
                  <a:gd name="T7" fmla="*/ 138 h 138"/>
                  <a:gd name="T8" fmla="*/ 78 w 90"/>
                  <a:gd name="T9" fmla="*/ 138 h 138"/>
                  <a:gd name="T10" fmla="*/ 84 w 90"/>
                  <a:gd name="T11" fmla="*/ 138 h 138"/>
                  <a:gd name="T12" fmla="*/ 90 w 90"/>
                  <a:gd name="T13" fmla="*/ 126 h 138"/>
                  <a:gd name="T14" fmla="*/ 90 w 90"/>
                  <a:gd name="T15" fmla="*/ 126 h 138"/>
                  <a:gd name="T16" fmla="*/ 90 w 90"/>
                  <a:gd name="T17" fmla="*/ 120 h 138"/>
                  <a:gd name="T18" fmla="*/ 90 w 90"/>
                  <a:gd name="T19" fmla="*/ 114 h 138"/>
                  <a:gd name="T20" fmla="*/ 90 w 90"/>
                  <a:gd name="T21" fmla="*/ 108 h 138"/>
                  <a:gd name="T22" fmla="*/ 84 w 90"/>
                  <a:gd name="T23" fmla="*/ 96 h 138"/>
                  <a:gd name="T24" fmla="*/ 84 w 90"/>
                  <a:gd name="T25" fmla="*/ 90 h 138"/>
                  <a:gd name="T26" fmla="*/ 78 w 90"/>
                  <a:gd name="T27" fmla="*/ 84 h 138"/>
                  <a:gd name="T28" fmla="*/ 72 w 90"/>
                  <a:gd name="T29" fmla="*/ 78 h 138"/>
                  <a:gd name="T30" fmla="*/ 66 w 90"/>
                  <a:gd name="T31" fmla="*/ 72 h 138"/>
                  <a:gd name="T32" fmla="*/ 60 w 90"/>
                  <a:gd name="T33" fmla="*/ 66 h 138"/>
                  <a:gd name="T34" fmla="*/ 54 w 90"/>
                  <a:gd name="T35" fmla="*/ 60 h 138"/>
                  <a:gd name="T36" fmla="*/ 48 w 90"/>
                  <a:gd name="T37" fmla="*/ 54 h 138"/>
                  <a:gd name="T38" fmla="*/ 42 w 90"/>
                  <a:gd name="T39" fmla="*/ 42 h 138"/>
                  <a:gd name="T40" fmla="*/ 36 w 90"/>
                  <a:gd name="T41" fmla="*/ 36 h 138"/>
                  <a:gd name="T42" fmla="*/ 30 w 90"/>
                  <a:gd name="T43" fmla="*/ 30 h 138"/>
                  <a:gd name="T44" fmla="*/ 24 w 90"/>
                  <a:gd name="T45" fmla="*/ 24 h 138"/>
                  <a:gd name="T46" fmla="*/ 18 w 90"/>
                  <a:gd name="T47" fmla="*/ 18 h 138"/>
                  <a:gd name="T48" fmla="*/ 18 w 90"/>
                  <a:gd name="T49" fmla="*/ 12 h 138"/>
                  <a:gd name="T50" fmla="*/ 12 w 90"/>
                  <a:gd name="T51" fmla="*/ 12 h 138"/>
                  <a:gd name="T52" fmla="*/ 6 w 90"/>
                  <a:gd name="T53" fmla="*/ 6 h 138"/>
                  <a:gd name="T54" fmla="*/ 6 w 90"/>
                  <a:gd name="T5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0" h="138">
                    <a:moveTo>
                      <a:pt x="6" y="0"/>
                    </a:moveTo>
                    <a:lnTo>
                      <a:pt x="0" y="42"/>
                    </a:lnTo>
                    <a:lnTo>
                      <a:pt x="18" y="102"/>
                    </a:lnTo>
                    <a:lnTo>
                      <a:pt x="78" y="138"/>
                    </a:lnTo>
                    <a:lnTo>
                      <a:pt x="78" y="138"/>
                    </a:lnTo>
                    <a:lnTo>
                      <a:pt x="84" y="13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0"/>
                    </a:lnTo>
                    <a:lnTo>
                      <a:pt x="90" y="114"/>
                    </a:lnTo>
                    <a:lnTo>
                      <a:pt x="90" y="108"/>
                    </a:lnTo>
                    <a:lnTo>
                      <a:pt x="84" y="96"/>
                    </a:lnTo>
                    <a:lnTo>
                      <a:pt x="84" y="90"/>
                    </a:lnTo>
                    <a:lnTo>
                      <a:pt x="78" y="84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0" y="66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1" name="Freeform 1587"/>
              <p:cNvSpPr>
                <a:spLocks/>
              </p:cNvSpPr>
              <p:nvPr/>
            </p:nvSpPr>
            <p:spPr bwMode="auto">
              <a:xfrm>
                <a:off x="2442" y="1965"/>
                <a:ext cx="72" cy="126"/>
              </a:xfrm>
              <a:custGeom>
                <a:avLst/>
                <a:gdLst>
                  <a:gd name="T0" fmla="*/ 72 w 72"/>
                  <a:gd name="T1" fmla="*/ 126 h 126"/>
                  <a:gd name="T2" fmla="*/ 66 w 72"/>
                  <a:gd name="T3" fmla="*/ 120 h 126"/>
                  <a:gd name="T4" fmla="*/ 66 w 72"/>
                  <a:gd name="T5" fmla="*/ 114 h 126"/>
                  <a:gd name="T6" fmla="*/ 60 w 72"/>
                  <a:gd name="T7" fmla="*/ 108 h 126"/>
                  <a:gd name="T8" fmla="*/ 54 w 72"/>
                  <a:gd name="T9" fmla="*/ 102 h 126"/>
                  <a:gd name="T10" fmla="*/ 48 w 72"/>
                  <a:gd name="T11" fmla="*/ 90 h 126"/>
                  <a:gd name="T12" fmla="*/ 42 w 72"/>
                  <a:gd name="T13" fmla="*/ 84 h 126"/>
                  <a:gd name="T14" fmla="*/ 36 w 72"/>
                  <a:gd name="T15" fmla="*/ 72 h 126"/>
                  <a:gd name="T16" fmla="*/ 30 w 72"/>
                  <a:gd name="T17" fmla="*/ 66 h 126"/>
                  <a:gd name="T18" fmla="*/ 24 w 72"/>
                  <a:gd name="T19" fmla="*/ 54 h 126"/>
                  <a:gd name="T20" fmla="*/ 18 w 72"/>
                  <a:gd name="T21" fmla="*/ 48 h 126"/>
                  <a:gd name="T22" fmla="*/ 12 w 72"/>
                  <a:gd name="T23" fmla="*/ 36 h 126"/>
                  <a:gd name="T24" fmla="*/ 6 w 72"/>
                  <a:gd name="T25" fmla="*/ 30 h 126"/>
                  <a:gd name="T26" fmla="*/ 0 w 72"/>
                  <a:gd name="T27" fmla="*/ 18 h 126"/>
                  <a:gd name="T28" fmla="*/ 0 w 72"/>
                  <a:gd name="T29" fmla="*/ 12 h 126"/>
                  <a:gd name="T30" fmla="*/ 0 w 72"/>
                  <a:gd name="T31" fmla="*/ 6 h 126"/>
                  <a:gd name="T32" fmla="*/ 0 w 72"/>
                  <a:gd name="T3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26">
                    <a:moveTo>
                      <a:pt x="72" y="126"/>
                    </a:moveTo>
                    <a:lnTo>
                      <a:pt x="66" y="120"/>
                    </a:lnTo>
                    <a:lnTo>
                      <a:pt x="66" y="114"/>
                    </a:lnTo>
                    <a:lnTo>
                      <a:pt x="60" y="108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42" y="84"/>
                    </a:lnTo>
                    <a:lnTo>
                      <a:pt x="36" y="72"/>
                    </a:lnTo>
                    <a:lnTo>
                      <a:pt x="30" y="66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2" name="Freeform 1588"/>
              <p:cNvSpPr>
                <a:spLocks/>
              </p:cNvSpPr>
              <p:nvPr/>
            </p:nvSpPr>
            <p:spPr bwMode="auto">
              <a:xfrm>
                <a:off x="2364" y="2019"/>
                <a:ext cx="108" cy="102"/>
              </a:xfrm>
              <a:custGeom>
                <a:avLst/>
                <a:gdLst>
                  <a:gd name="T0" fmla="*/ 0 w 108"/>
                  <a:gd name="T1" fmla="*/ 0 h 102"/>
                  <a:gd name="T2" fmla="*/ 6 w 108"/>
                  <a:gd name="T3" fmla="*/ 36 h 102"/>
                  <a:gd name="T4" fmla="*/ 36 w 108"/>
                  <a:gd name="T5" fmla="*/ 84 h 102"/>
                  <a:gd name="T6" fmla="*/ 102 w 108"/>
                  <a:gd name="T7" fmla="*/ 102 h 102"/>
                  <a:gd name="T8" fmla="*/ 102 w 108"/>
                  <a:gd name="T9" fmla="*/ 102 h 102"/>
                  <a:gd name="T10" fmla="*/ 108 w 108"/>
                  <a:gd name="T11" fmla="*/ 96 h 102"/>
                  <a:gd name="T12" fmla="*/ 108 w 108"/>
                  <a:gd name="T13" fmla="*/ 90 h 102"/>
                  <a:gd name="T14" fmla="*/ 108 w 108"/>
                  <a:gd name="T15" fmla="*/ 78 h 102"/>
                  <a:gd name="T16" fmla="*/ 102 w 108"/>
                  <a:gd name="T17" fmla="*/ 72 h 102"/>
                  <a:gd name="T18" fmla="*/ 102 w 108"/>
                  <a:gd name="T19" fmla="*/ 66 h 102"/>
                  <a:gd name="T20" fmla="*/ 90 w 108"/>
                  <a:gd name="T21" fmla="*/ 60 h 102"/>
                  <a:gd name="T22" fmla="*/ 84 w 108"/>
                  <a:gd name="T23" fmla="*/ 54 h 102"/>
                  <a:gd name="T24" fmla="*/ 78 w 108"/>
                  <a:gd name="T25" fmla="*/ 48 h 102"/>
                  <a:gd name="T26" fmla="*/ 66 w 108"/>
                  <a:gd name="T27" fmla="*/ 36 h 102"/>
                  <a:gd name="T28" fmla="*/ 54 w 108"/>
                  <a:gd name="T29" fmla="*/ 30 h 102"/>
                  <a:gd name="T30" fmla="*/ 48 w 108"/>
                  <a:gd name="T31" fmla="*/ 24 h 102"/>
                  <a:gd name="T32" fmla="*/ 36 w 108"/>
                  <a:gd name="T33" fmla="*/ 18 h 102"/>
                  <a:gd name="T34" fmla="*/ 30 w 108"/>
                  <a:gd name="T35" fmla="*/ 18 h 102"/>
                  <a:gd name="T36" fmla="*/ 18 w 108"/>
                  <a:gd name="T37" fmla="*/ 12 h 102"/>
                  <a:gd name="T38" fmla="*/ 12 w 108"/>
                  <a:gd name="T39" fmla="*/ 6 h 102"/>
                  <a:gd name="T40" fmla="*/ 6 w 108"/>
                  <a:gd name="T41" fmla="*/ 0 h 102"/>
                  <a:gd name="T42" fmla="*/ 0 w 108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02">
                    <a:moveTo>
                      <a:pt x="0" y="0"/>
                    </a:moveTo>
                    <a:lnTo>
                      <a:pt x="6" y="36"/>
                    </a:lnTo>
                    <a:lnTo>
                      <a:pt x="36" y="84"/>
                    </a:lnTo>
                    <a:lnTo>
                      <a:pt x="102" y="10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2" y="72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54"/>
                    </a:lnTo>
                    <a:lnTo>
                      <a:pt x="78" y="48"/>
                    </a:lnTo>
                    <a:lnTo>
                      <a:pt x="66" y="36"/>
                    </a:lnTo>
                    <a:lnTo>
                      <a:pt x="54" y="30"/>
                    </a:lnTo>
                    <a:lnTo>
                      <a:pt x="48" y="24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3" name="Freeform 1589"/>
              <p:cNvSpPr>
                <a:spLocks/>
              </p:cNvSpPr>
              <p:nvPr/>
            </p:nvSpPr>
            <p:spPr bwMode="auto">
              <a:xfrm>
                <a:off x="2364" y="2019"/>
                <a:ext cx="108" cy="102"/>
              </a:xfrm>
              <a:custGeom>
                <a:avLst/>
                <a:gdLst>
                  <a:gd name="T0" fmla="*/ 0 w 108"/>
                  <a:gd name="T1" fmla="*/ 0 h 102"/>
                  <a:gd name="T2" fmla="*/ 6 w 108"/>
                  <a:gd name="T3" fmla="*/ 36 h 102"/>
                  <a:gd name="T4" fmla="*/ 36 w 108"/>
                  <a:gd name="T5" fmla="*/ 84 h 102"/>
                  <a:gd name="T6" fmla="*/ 102 w 108"/>
                  <a:gd name="T7" fmla="*/ 102 h 102"/>
                  <a:gd name="T8" fmla="*/ 102 w 108"/>
                  <a:gd name="T9" fmla="*/ 102 h 102"/>
                  <a:gd name="T10" fmla="*/ 108 w 108"/>
                  <a:gd name="T11" fmla="*/ 96 h 102"/>
                  <a:gd name="T12" fmla="*/ 108 w 108"/>
                  <a:gd name="T13" fmla="*/ 90 h 102"/>
                  <a:gd name="T14" fmla="*/ 108 w 108"/>
                  <a:gd name="T15" fmla="*/ 78 h 102"/>
                  <a:gd name="T16" fmla="*/ 102 w 108"/>
                  <a:gd name="T17" fmla="*/ 72 h 102"/>
                  <a:gd name="T18" fmla="*/ 102 w 108"/>
                  <a:gd name="T19" fmla="*/ 66 h 102"/>
                  <a:gd name="T20" fmla="*/ 90 w 108"/>
                  <a:gd name="T21" fmla="*/ 60 h 102"/>
                  <a:gd name="T22" fmla="*/ 84 w 108"/>
                  <a:gd name="T23" fmla="*/ 54 h 102"/>
                  <a:gd name="T24" fmla="*/ 78 w 108"/>
                  <a:gd name="T25" fmla="*/ 48 h 102"/>
                  <a:gd name="T26" fmla="*/ 66 w 108"/>
                  <a:gd name="T27" fmla="*/ 36 h 102"/>
                  <a:gd name="T28" fmla="*/ 54 w 108"/>
                  <a:gd name="T29" fmla="*/ 30 h 102"/>
                  <a:gd name="T30" fmla="*/ 48 w 108"/>
                  <a:gd name="T31" fmla="*/ 24 h 102"/>
                  <a:gd name="T32" fmla="*/ 36 w 108"/>
                  <a:gd name="T33" fmla="*/ 18 h 102"/>
                  <a:gd name="T34" fmla="*/ 30 w 108"/>
                  <a:gd name="T35" fmla="*/ 18 h 102"/>
                  <a:gd name="T36" fmla="*/ 18 w 108"/>
                  <a:gd name="T37" fmla="*/ 12 h 102"/>
                  <a:gd name="T38" fmla="*/ 12 w 108"/>
                  <a:gd name="T39" fmla="*/ 6 h 102"/>
                  <a:gd name="T40" fmla="*/ 6 w 108"/>
                  <a:gd name="T41" fmla="*/ 0 h 102"/>
                  <a:gd name="T42" fmla="*/ 0 w 108"/>
                  <a:gd name="T4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02">
                    <a:moveTo>
                      <a:pt x="0" y="0"/>
                    </a:moveTo>
                    <a:lnTo>
                      <a:pt x="6" y="36"/>
                    </a:lnTo>
                    <a:lnTo>
                      <a:pt x="36" y="84"/>
                    </a:lnTo>
                    <a:lnTo>
                      <a:pt x="102" y="10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2" y="72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54"/>
                    </a:lnTo>
                    <a:lnTo>
                      <a:pt x="78" y="48"/>
                    </a:lnTo>
                    <a:lnTo>
                      <a:pt x="66" y="36"/>
                    </a:lnTo>
                    <a:lnTo>
                      <a:pt x="54" y="30"/>
                    </a:lnTo>
                    <a:lnTo>
                      <a:pt x="48" y="24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4" name="Freeform 1590"/>
              <p:cNvSpPr>
                <a:spLocks/>
              </p:cNvSpPr>
              <p:nvPr/>
            </p:nvSpPr>
            <p:spPr bwMode="auto">
              <a:xfrm>
                <a:off x="2364" y="2019"/>
                <a:ext cx="102" cy="96"/>
              </a:xfrm>
              <a:custGeom>
                <a:avLst/>
                <a:gdLst>
                  <a:gd name="T0" fmla="*/ 102 w 102"/>
                  <a:gd name="T1" fmla="*/ 96 h 96"/>
                  <a:gd name="T2" fmla="*/ 96 w 102"/>
                  <a:gd name="T3" fmla="*/ 96 h 96"/>
                  <a:gd name="T4" fmla="*/ 90 w 102"/>
                  <a:gd name="T5" fmla="*/ 90 h 96"/>
                  <a:gd name="T6" fmla="*/ 84 w 102"/>
                  <a:gd name="T7" fmla="*/ 78 h 96"/>
                  <a:gd name="T8" fmla="*/ 72 w 102"/>
                  <a:gd name="T9" fmla="*/ 72 h 96"/>
                  <a:gd name="T10" fmla="*/ 60 w 102"/>
                  <a:gd name="T11" fmla="*/ 66 h 96"/>
                  <a:gd name="T12" fmla="*/ 54 w 102"/>
                  <a:gd name="T13" fmla="*/ 60 h 96"/>
                  <a:gd name="T14" fmla="*/ 42 w 102"/>
                  <a:gd name="T15" fmla="*/ 48 h 96"/>
                  <a:gd name="T16" fmla="*/ 30 w 102"/>
                  <a:gd name="T17" fmla="*/ 42 h 96"/>
                  <a:gd name="T18" fmla="*/ 18 w 102"/>
                  <a:gd name="T19" fmla="*/ 30 h 96"/>
                  <a:gd name="T20" fmla="*/ 12 w 102"/>
                  <a:gd name="T21" fmla="*/ 24 h 96"/>
                  <a:gd name="T22" fmla="*/ 6 w 102"/>
                  <a:gd name="T23" fmla="*/ 18 h 96"/>
                  <a:gd name="T24" fmla="*/ 0 w 102"/>
                  <a:gd name="T25" fmla="*/ 12 h 96"/>
                  <a:gd name="T26" fmla="*/ 0 w 102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96">
                    <a:moveTo>
                      <a:pt x="102" y="96"/>
                    </a:moveTo>
                    <a:lnTo>
                      <a:pt x="96" y="96"/>
                    </a:lnTo>
                    <a:lnTo>
                      <a:pt x="90" y="90"/>
                    </a:lnTo>
                    <a:lnTo>
                      <a:pt x="84" y="78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60"/>
                    </a:lnTo>
                    <a:lnTo>
                      <a:pt x="42" y="48"/>
                    </a:lnTo>
                    <a:lnTo>
                      <a:pt x="30" y="42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5" name="Freeform 1591"/>
              <p:cNvSpPr>
                <a:spLocks/>
              </p:cNvSpPr>
              <p:nvPr/>
            </p:nvSpPr>
            <p:spPr bwMode="auto">
              <a:xfrm>
                <a:off x="2412" y="2121"/>
                <a:ext cx="84" cy="66"/>
              </a:xfrm>
              <a:custGeom>
                <a:avLst/>
                <a:gdLst>
                  <a:gd name="T0" fmla="*/ 84 w 84"/>
                  <a:gd name="T1" fmla="*/ 66 h 66"/>
                  <a:gd name="T2" fmla="*/ 72 w 84"/>
                  <a:gd name="T3" fmla="*/ 42 h 66"/>
                  <a:gd name="T4" fmla="*/ 48 w 84"/>
                  <a:gd name="T5" fmla="*/ 18 h 66"/>
                  <a:gd name="T6" fmla="*/ 0 w 84"/>
                  <a:gd name="T7" fmla="*/ 0 h 66"/>
                  <a:gd name="T8" fmla="*/ 0 w 84"/>
                  <a:gd name="T9" fmla="*/ 0 h 66"/>
                  <a:gd name="T10" fmla="*/ 0 w 84"/>
                  <a:gd name="T11" fmla="*/ 18 h 66"/>
                  <a:gd name="T12" fmla="*/ 12 w 84"/>
                  <a:gd name="T13" fmla="*/ 42 h 66"/>
                  <a:gd name="T14" fmla="*/ 30 w 84"/>
                  <a:gd name="T15" fmla="*/ 60 h 66"/>
                  <a:gd name="T16" fmla="*/ 48 w 84"/>
                  <a:gd name="T17" fmla="*/ 66 h 66"/>
                  <a:gd name="T18" fmla="*/ 48 w 84"/>
                  <a:gd name="T19" fmla="*/ 66 h 66"/>
                  <a:gd name="T20" fmla="*/ 66 w 84"/>
                  <a:gd name="T21" fmla="*/ 66 h 66"/>
                  <a:gd name="T22" fmla="*/ 72 w 84"/>
                  <a:gd name="T23" fmla="*/ 66 h 66"/>
                  <a:gd name="T24" fmla="*/ 84 w 84"/>
                  <a:gd name="T2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66">
                    <a:moveTo>
                      <a:pt x="84" y="66"/>
                    </a:moveTo>
                    <a:lnTo>
                      <a:pt x="72" y="42"/>
                    </a:lnTo>
                    <a:lnTo>
                      <a:pt x="48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42"/>
                    </a:lnTo>
                    <a:lnTo>
                      <a:pt x="30" y="6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66" y="66"/>
                    </a:lnTo>
                    <a:lnTo>
                      <a:pt x="72" y="66"/>
                    </a:lnTo>
                    <a:lnTo>
                      <a:pt x="84" y="66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6" name="Freeform 1592"/>
              <p:cNvSpPr>
                <a:spLocks/>
              </p:cNvSpPr>
              <p:nvPr/>
            </p:nvSpPr>
            <p:spPr bwMode="auto">
              <a:xfrm>
                <a:off x="2412" y="2121"/>
                <a:ext cx="84" cy="66"/>
              </a:xfrm>
              <a:custGeom>
                <a:avLst/>
                <a:gdLst>
                  <a:gd name="T0" fmla="*/ 84 w 84"/>
                  <a:gd name="T1" fmla="*/ 66 h 66"/>
                  <a:gd name="T2" fmla="*/ 72 w 84"/>
                  <a:gd name="T3" fmla="*/ 42 h 66"/>
                  <a:gd name="T4" fmla="*/ 48 w 84"/>
                  <a:gd name="T5" fmla="*/ 18 h 66"/>
                  <a:gd name="T6" fmla="*/ 0 w 84"/>
                  <a:gd name="T7" fmla="*/ 0 h 66"/>
                  <a:gd name="T8" fmla="*/ 0 w 84"/>
                  <a:gd name="T9" fmla="*/ 0 h 66"/>
                  <a:gd name="T10" fmla="*/ 0 w 84"/>
                  <a:gd name="T11" fmla="*/ 18 h 66"/>
                  <a:gd name="T12" fmla="*/ 12 w 84"/>
                  <a:gd name="T13" fmla="*/ 42 h 66"/>
                  <a:gd name="T14" fmla="*/ 30 w 84"/>
                  <a:gd name="T15" fmla="*/ 60 h 66"/>
                  <a:gd name="T16" fmla="*/ 48 w 84"/>
                  <a:gd name="T17" fmla="*/ 66 h 66"/>
                  <a:gd name="T18" fmla="*/ 48 w 84"/>
                  <a:gd name="T19" fmla="*/ 66 h 66"/>
                  <a:gd name="T20" fmla="*/ 66 w 84"/>
                  <a:gd name="T21" fmla="*/ 66 h 66"/>
                  <a:gd name="T22" fmla="*/ 72 w 84"/>
                  <a:gd name="T23" fmla="*/ 66 h 66"/>
                  <a:gd name="T24" fmla="*/ 84 w 84"/>
                  <a:gd name="T2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66">
                    <a:moveTo>
                      <a:pt x="84" y="66"/>
                    </a:moveTo>
                    <a:lnTo>
                      <a:pt x="72" y="42"/>
                    </a:lnTo>
                    <a:lnTo>
                      <a:pt x="48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42"/>
                    </a:lnTo>
                    <a:lnTo>
                      <a:pt x="30" y="60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66" y="66"/>
                    </a:lnTo>
                    <a:lnTo>
                      <a:pt x="72" y="66"/>
                    </a:lnTo>
                    <a:lnTo>
                      <a:pt x="84" y="6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7" name="Freeform 1593"/>
              <p:cNvSpPr>
                <a:spLocks/>
              </p:cNvSpPr>
              <p:nvPr/>
            </p:nvSpPr>
            <p:spPr bwMode="auto">
              <a:xfrm>
                <a:off x="2532" y="1953"/>
                <a:ext cx="102" cy="126"/>
              </a:xfrm>
              <a:custGeom>
                <a:avLst/>
                <a:gdLst>
                  <a:gd name="T0" fmla="*/ 102 w 102"/>
                  <a:gd name="T1" fmla="*/ 0 h 126"/>
                  <a:gd name="T2" fmla="*/ 90 w 102"/>
                  <a:gd name="T3" fmla="*/ 6 h 126"/>
                  <a:gd name="T4" fmla="*/ 78 w 102"/>
                  <a:gd name="T5" fmla="*/ 12 h 126"/>
                  <a:gd name="T6" fmla="*/ 60 w 102"/>
                  <a:gd name="T7" fmla="*/ 18 h 126"/>
                  <a:gd name="T8" fmla="*/ 42 w 102"/>
                  <a:gd name="T9" fmla="*/ 30 h 126"/>
                  <a:gd name="T10" fmla="*/ 24 w 102"/>
                  <a:gd name="T11" fmla="*/ 48 h 126"/>
                  <a:gd name="T12" fmla="*/ 12 w 102"/>
                  <a:gd name="T13" fmla="*/ 66 h 126"/>
                  <a:gd name="T14" fmla="*/ 0 w 102"/>
                  <a:gd name="T15" fmla="*/ 84 h 126"/>
                  <a:gd name="T16" fmla="*/ 0 w 102"/>
                  <a:gd name="T17" fmla="*/ 102 h 126"/>
                  <a:gd name="T18" fmla="*/ 0 w 102"/>
                  <a:gd name="T19" fmla="*/ 126 h 126"/>
                  <a:gd name="T20" fmla="*/ 0 w 102"/>
                  <a:gd name="T21" fmla="*/ 126 h 126"/>
                  <a:gd name="T22" fmla="*/ 12 w 102"/>
                  <a:gd name="T23" fmla="*/ 126 h 126"/>
                  <a:gd name="T24" fmla="*/ 24 w 102"/>
                  <a:gd name="T25" fmla="*/ 126 h 126"/>
                  <a:gd name="T26" fmla="*/ 30 w 102"/>
                  <a:gd name="T27" fmla="*/ 126 h 126"/>
                  <a:gd name="T28" fmla="*/ 42 w 102"/>
                  <a:gd name="T29" fmla="*/ 114 h 126"/>
                  <a:gd name="T30" fmla="*/ 48 w 102"/>
                  <a:gd name="T31" fmla="*/ 108 h 126"/>
                  <a:gd name="T32" fmla="*/ 54 w 102"/>
                  <a:gd name="T33" fmla="*/ 96 h 126"/>
                  <a:gd name="T34" fmla="*/ 60 w 102"/>
                  <a:gd name="T35" fmla="*/ 84 h 126"/>
                  <a:gd name="T36" fmla="*/ 66 w 102"/>
                  <a:gd name="T37" fmla="*/ 78 h 126"/>
                  <a:gd name="T38" fmla="*/ 72 w 102"/>
                  <a:gd name="T39" fmla="*/ 60 h 126"/>
                  <a:gd name="T40" fmla="*/ 78 w 102"/>
                  <a:gd name="T41" fmla="*/ 48 h 126"/>
                  <a:gd name="T42" fmla="*/ 84 w 102"/>
                  <a:gd name="T43" fmla="*/ 36 h 126"/>
                  <a:gd name="T44" fmla="*/ 90 w 102"/>
                  <a:gd name="T45" fmla="*/ 24 h 126"/>
                  <a:gd name="T46" fmla="*/ 90 w 102"/>
                  <a:gd name="T47" fmla="*/ 18 h 126"/>
                  <a:gd name="T48" fmla="*/ 96 w 102"/>
                  <a:gd name="T49" fmla="*/ 6 h 126"/>
                  <a:gd name="T50" fmla="*/ 102 w 102"/>
                  <a:gd name="T5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126">
                    <a:moveTo>
                      <a:pt x="102" y="0"/>
                    </a:moveTo>
                    <a:lnTo>
                      <a:pt x="90" y="6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42" y="30"/>
                    </a:lnTo>
                    <a:lnTo>
                      <a:pt x="24" y="48"/>
                    </a:lnTo>
                    <a:lnTo>
                      <a:pt x="12" y="66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12" y="126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42" y="114"/>
                    </a:lnTo>
                    <a:lnTo>
                      <a:pt x="48" y="108"/>
                    </a:lnTo>
                    <a:lnTo>
                      <a:pt x="54" y="96"/>
                    </a:lnTo>
                    <a:lnTo>
                      <a:pt x="60" y="84"/>
                    </a:lnTo>
                    <a:lnTo>
                      <a:pt x="66" y="78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96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8" name="Freeform 1594"/>
              <p:cNvSpPr>
                <a:spLocks/>
              </p:cNvSpPr>
              <p:nvPr/>
            </p:nvSpPr>
            <p:spPr bwMode="auto">
              <a:xfrm>
                <a:off x="2532" y="1953"/>
                <a:ext cx="102" cy="126"/>
              </a:xfrm>
              <a:custGeom>
                <a:avLst/>
                <a:gdLst>
                  <a:gd name="T0" fmla="*/ 102 w 102"/>
                  <a:gd name="T1" fmla="*/ 0 h 126"/>
                  <a:gd name="T2" fmla="*/ 90 w 102"/>
                  <a:gd name="T3" fmla="*/ 6 h 126"/>
                  <a:gd name="T4" fmla="*/ 78 w 102"/>
                  <a:gd name="T5" fmla="*/ 12 h 126"/>
                  <a:gd name="T6" fmla="*/ 60 w 102"/>
                  <a:gd name="T7" fmla="*/ 18 h 126"/>
                  <a:gd name="T8" fmla="*/ 42 w 102"/>
                  <a:gd name="T9" fmla="*/ 30 h 126"/>
                  <a:gd name="T10" fmla="*/ 24 w 102"/>
                  <a:gd name="T11" fmla="*/ 48 h 126"/>
                  <a:gd name="T12" fmla="*/ 12 w 102"/>
                  <a:gd name="T13" fmla="*/ 66 h 126"/>
                  <a:gd name="T14" fmla="*/ 0 w 102"/>
                  <a:gd name="T15" fmla="*/ 84 h 126"/>
                  <a:gd name="T16" fmla="*/ 0 w 102"/>
                  <a:gd name="T17" fmla="*/ 102 h 126"/>
                  <a:gd name="T18" fmla="*/ 0 w 102"/>
                  <a:gd name="T19" fmla="*/ 126 h 126"/>
                  <a:gd name="T20" fmla="*/ 0 w 102"/>
                  <a:gd name="T21" fmla="*/ 126 h 126"/>
                  <a:gd name="T22" fmla="*/ 12 w 102"/>
                  <a:gd name="T23" fmla="*/ 126 h 126"/>
                  <a:gd name="T24" fmla="*/ 24 w 102"/>
                  <a:gd name="T25" fmla="*/ 126 h 126"/>
                  <a:gd name="T26" fmla="*/ 30 w 102"/>
                  <a:gd name="T27" fmla="*/ 126 h 126"/>
                  <a:gd name="T28" fmla="*/ 42 w 102"/>
                  <a:gd name="T29" fmla="*/ 114 h 126"/>
                  <a:gd name="T30" fmla="*/ 48 w 102"/>
                  <a:gd name="T31" fmla="*/ 108 h 126"/>
                  <a:gd name="T32" fmla="*/ 54 w 102"/>
                  <a:gd name="T33" fmla="*/ 96 h 126"/>
                  <a:gd name="T34" fmla="*/ 60 w 102"/>
                  <a:gd name="T35" fmla="*/ 84 h 126"/>
                  <a:gd name="T36" fmla="*/ 66 w 102"/>
                  <a:gd name="T37" fmla="*/ 78 h 126"/>
                  <a:gd name="T38" fmla="*/ 72 w 102"/>
                  <a:gd name="T39" fmla="*/ 60 h 126"/>
                  <a:gd name="T40" fmla="*/ 78 w 102"/>
                  <a:gd name="T41" fmla="*/ 48 h 126"/>
                  <a:gd name="T42" fmla="*/ 84 w 102"/>
                  <a:gd name="T43" fmla="*/ 36 h 126"/>
                  <a:gd name="T44" fmla="*/ 90 w 102"/>
                  <a:gd name="T45" fmla="*/ 24 h 126"/>
                  <a:gd name="T46" fmla="*/ 90 w 102"/>
                  <a:gd name="T47" fmla="*/ 18 h 126"/>
                  <a:gd name="T48" fmla="*/ 96 w 102"/>
                  <a:gd name="T49" fmla="*/ 6 h 126"/>
                  <a:gd name="T50" fmla="*/ 102 w 102"/>
                  <a:gd name="T5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126">
                    <a:moveTo>
                      <a:pt x="102" y="0"/>
                    </a:moveTo>
                    <a:lnTo>
                      <a:pt x="90" y="6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42" y="30"/>
                    </a:lnTo>
                    <a:lnTo>
                      <a:pt x="24" y="48"/>
                    </a:lnTo>
                    <a:lnTo>
                      <a:pt x="12" y="66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12" y="126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42" y="114"/>
                    </a:lnTo>
                    <a:lnTo>
                      <a:pt x="48" y="108"/>
                    </a:lnTo>
                    <a:lnTo>
                      <a:pt x="54" y="96"/>
                    </a:lnTo>
                    <a:lnTo>
                      <a:pt x="60" y="84"/>
                    </a:lnTo>
                    <a:lnTo>
                      <a:pt x="66" y="78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96" y="6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59" name="Freeform 1595"/>
              <p:cNvSpPr>
                <a:spLocks/>
              </p:cNvSpPr>
              <p:nvPr/>
            </p:nvSpPr>
            <p:spPr bwMode="auto">
              <a:xfrm>
                <a:off x="2538" y="1959"/>
                <a:ext cx="84" cy="114"/>
              </a:xfrm>
              <a:custGeom>
                <a:avLst/>
                <a:gdLst>
                  <a:gd name="T0" fmla="*/ 0 w 84"/>
                  <a:gd name="T1" fmla="*/ 114 h 114"/>
                  <a:gd name="T2" fmla="*/ 6 w 84"/>
                  <a:gd name="T3" fmla="*/ 108 h 114"/>
                  <a:gd name="T4" fmla="*/ 18 w 84"/>
                  <a:gd name="T5" fmla="*/ 96 h 114"/>
                  <a:gd name="T6" fmla="*/ 24 w 84"/>
                  <a:gd name="T7" fmla="*/ 90 h 114"/>
                  <a:gd name="T8" fmla="*/ 30 w 84"/>
                  <a:gd name="T9" fmla="*/ 78 h 114"/>
                  <a:gd name="T10" fmla="*/ 36 w 84"/>
                  <a:gd name="T11" fmla="*/ 60 h 114"/>
                  <a:gd name="T12" fmla="*/ 48 w 84"/>
                  <a:gd name="T13" fmla="*/ 48 h 114"/>
                  <a:gd name="T14" fmla="*/ 54 w 84"/>
                  <a:gd name="T15" fmla="*/ 30 h 114"/>
                  <a:gd name="T16" fmla="*/ 66 w 84"/>
                  <a:gd name="T17" fmla="*/ 18 h 114"/>
                  <a:gd name="T18" fmla="*/ 72 w 84"/>
                  <a:gd name="T19" fmla="*/ 12 h 114"/>
                  <a:gd name="T20" fmla="*/ 78 w 84"/>
                  <a:gd name="T21" fmla="*/ 0 h 114"/>
                  <a:gd name="T22" fmla="*/ 84 w 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4">
                    <a:moveTo>
                      <a:pt x="0" y="114"/>
                    </a:moveTo>
                    <a:lnTo>
                      <a:pt x="6" y="108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0" y="7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0"/>
                    </a:lnTo>
                    <a:lnTo>
                      <a:pt x="8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0" name="Freeform 1596"/>
              <p:cNvSpPr>
                <a:spLocks/>
              </p:cNvSpPr>
              <p:nvPr/>
            </p:nvSpPr>
            <p:spPr bwMode="auto">
              <a:xfrm>
                <a:off x="2556" y="2043"/>
                <a:ext cx="102" cy="84"/>
              </a:xfrm>
              <a:custGeom>
                <a:avLst/>
                <a:gdLst>
                  <a:gd name="T0" fmla="*/ 102 w 102"/>
                  <a:gd name="T1" fmla="*/ 6 h 84"/>
                  <a:gd name="T2" fmla="*/ 66 w 102"/>
                  <a:gd name="T3" fmla="*/ 0 h 84"/>
                  <a:gd name="T4" fmla="*/ 18 w 102"/>
                  <a:gd name="T5" fmla="*/ 18 h 84"/>
                  <a:gd name="T6" fmla="*/ 0 w 102"/>
                  <a:gd name="T7" fmla="*/ 72 h 84"/>
                  <a:gd name="T8" fmla="*/ 0 w 102"/>
                  <a:gd name="T9" fmla="*/ 72 h 84"/>
                  <a:gd name="T10" fmla="*/ 6 w 102"/>
                  <a:gd name="T11" fmla="*/ 84 h 84"/>
                  <a:gd name="T12" fmla="*/ 12 w 102"/>
                  <a:gd name="T13" fmla="*/ 84 h 84"/>
                  <a:gd name="T14" fmla="*/ 18 w 102"/>
                  <a:gd name="T15" fmla="*/ 84 h 84"/>
                  <a:gd name="T16" fmla="*/ 24 w 102"/>
                  <a:gd name="T17" fmla="*/ 84 h 84"/>
                  <a:gd name="T18" fmla="*/ 30 w 102"/>
                  <a:gd name="T19" fmla="*/ 84 h 84"/>
                  <a:gd name="T20" fmla="*/ 36 w 102"/>
                  <a:gd name="T21" fmla="*/ 78 h 84"/>
                  <a:gd name="T22" fmla="*/ 42 w 102"/>
                  <a:gd name="T23" fmla="*/ 72 h 84"/>
                  <a:gd name="T24" fmla="*/ 48 w 102"/>
                  <a:gd name="T25" fmla="*/ 66 h 84"/>
                  <a:gd name="T26" fmla="*/ 60 w 102"/>
                  <a:gd name="T27" fmla="*/ 54 h 84"/>
                  <a:gd name="T28" fmla="*/ 66 w 102"/>
                  <a:gd name="T29" fmla="*/ 48 h 84"/>
                  <a:gd name="T30" fmla="*/ 72 w 102"/>
                  <a:gd name="T31" fmla="*/ 42 h 84"/>
                  <a:gd name="T32" fmla="*/ 78 w 102"/>
                  <a:gd name="T33" fmla="*/ 36 h 84"/>
                  <a:gd name="T34" fmla="*/ 84 w 102"/>
                  <a:gd name="T35" fmla="*/ 24 h 84"/>
                  <a:gd name="T36" fmla="*/ 90 w 102"/>
                  <a:gd name="T37" fmla="*/ 18 h 84"/>
                  <a:gd name="T38" fmla="*/ 90 w 102"/>
                  <a:gd name="T39" fmla="*/ 12 h 84"/>
                  <a:gd name="T40" fmla="*/ 96 w 102"/>
                  <a:gd name="T41" fmla="*/ 6 h 84"/>
                  <a:gd name="T42" fmla="*/ 102 w 102"/>
                  <a:gd name="T4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84">
                    <a:moveTo>
                      <a:pt x="102" y="6"/>
                    </a:moveTo>
                    <a:lnTo>
                      <a:pt x="66" y="0"/>
                    </a:lnTo>
                    <a:lnTo>
                      <a:pt x="18" y="1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6" y="78"/>
                    </a:lnTo>
                    <a:lnTo>
                      <a:pt x="42" y="72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66" y="48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102" y="6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1" name="Freeform 1597"/>
              <p:cNvSpPr>
                <a:spLocks/>
              </p:cNvSpPr>
              <p:nvPr/>
            </p:nvSpPr>
            <p:spPr bwMode="auto">
              <a:xfrm>
                <a:off x="2556" y="2043"/>
                <a:ext cx="102" cy="84"/>
              </a:xfrm>
              <a:custGeom>
                <a:avLst/>
                <a:gdLst>
                  <a:gd name="T0" fmla="*/ 102 w 102"/>
                  <a:gd name="T1" fmla="*/ 6 h 84"/>
                  <a:gd name="T2" fmla="*/ 66 w 102"/>
                  <a:gd name="T3" fmla="*/ 0 h 84"/>
                  <a:gd name="T4" fmla="*/ 18 w 102"/>
                  <a:gd name="T5" fmla="*/ 18 h 84"/>
                  <a:gd name="T6" fmla="*/ 0 w 102"/>
                  <a:gd name="T7" fmla="*/ 72 h 84"/>
                  <a:gd name="T8" fmla="*/ 0 w 102"/>
                  <a:gd name="T9" fmla="*/ 72 h 84"/>
                  <a:gd name="T10" fmla="*/ 6 w 102"/>
                  <a:gd name="T11" fmla="*/ 84 h 84"/>
                  <a:gd name="T12" fmla="*/ 12 w 102"/>
                  <a:gd name="T13" fmla="*/ 84 h 84"/>
                  <a:gd name="T14" fmla="*/ 18 w 102"/>
                  <a:gd name="T15" fmla="*/ 84 h 84"/>
                  <a:gd name="T16" fmla="*/ 24 w 102"/>
                  <a:gd name="T17" fmla="*/ 84 h 84"/>
                  <a:gd name="T18" fmla="*/ 30 w 102"/>
                  <a:gd name="T19" fmla="*/ 84 h 84"/>
                  <a:gd name="T20" fmla="*/ 36 w 102"/>
                  <a:gd name="T21" fmla="*/ 78 h 84"/>
                  <a:gd name="T22" fmla="*/ 42 w 102"/>
                  <a:gd name="T23" fmla="*/ 72 h 84"/>
                  <a:gd name="T24" fmla="*/ 48 w 102"/>
                  <a:gd name="T25" fmla="*/ 66 h 84"/>
                  <a:gd name="T26" fmla="*/ 60 w 102"/>
                  <a:gd name="T27" fmla="*/ 54 h 84"/>
                  <a:gd name="T28" fmla="*/ 66 w 102"/>
                  <a:gd name="T29" fmla="*/ 48 h 84"/>
                  <a:gd name="T30" fmla="*/ 72 w 102"/>
                  <a:gd name="T31" fmla="*/ 42 h 84"/>
                  <a:gd name="T32" fmla="*/ 78 w 102"/>
                  <a:gd name="T33" fmla="*/ 36 h 84"/>
                  <a:gd name="T34" fmla="*/ 84 w 102"/>
                  <a:gd name="T35" fmla="*/ 24 h 84"/>
                  <a:gd name="T36" fmla="*/ 90 w 102"/>
                  <a:gd name="T37" fmla="*/ 18 h 84"/>
                  <a:gd name="T38" fmla="*/ 90 w 102"/>
                  <a:gd name="T39" fmla="*/ 12 h 84"/>
                  <a:gd name="T40" fmla="*/ 96 w 102"/>
                  <a:gd name="T41" fmla="*/ 6 h 84"/>
                  <a:gd name="T42" fmla="*/ 102 w 102"/>
                  <a:gd name="T4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" h="84">
                    <a:moveTo>
                      <a:pt x="102" y="6"/>
                    </a:moveTo>
                    <a:lnTo>
                      <a:pt x="66" y="0"/>
                    </a:lnTo>
                    <a:lnTo>
                      <a:pt x="18" y="1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6" y="78"/>
                    </a:lnTo>
                    <a:lnTo>
                      <a:pt x="42" y="72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66" y="48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10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2" name="Freeform 1598"/>
              <p:cNvSpPr>
                <a:spLocks/>
              </p:cNvSpPr>
              <p:nvPr/>
            </p:nvSpPr>
            <p:spPr bwMode="auto">
              <a:xfrm>
                <a:off x="2556" y="2049"/>
                <a:ext cx="96" cy="66"/>
              </a:xfrm>
              <a:custGeom>
                <a:avLst/>
                <a:gdLst>
                  <a:gd name="T0" fmla="*/ 0 w 96"/>
                  <a:gd name="T1" fmla="*/ 66 h 66"/>
                  <a:gd name="T2" fmla="*/ 6 w 96"/>
                  <a:gd name="T3" fmla="*/ 66 h 66"/>
                  <a:gd name="T4" fmla="*/ 12 w 96"/>
                  <a:gd name="T5" fmla="*/ 60 h 66"/>
                  <a:gd name="T6" fmla="*/ 18 w 96"/>
                  <a:gd name="T7" fmla="*/ 54 h 66"/>
                  <a:gd name="T8" fmla="*/ 30 w 96"/>
                  <a:gd name="T9" fmla="*/ 48 h 66"/>
                  <a:gd name="T10" fmla="*/ 36 w 96"/>
                  <a:gd name="T11" fmla="*/ 42 h 66"/>
                  <a:gd name="T12" fmla="*/ 42 w 96"/>
                  <a:gd name="T13" fmla="*/ 30 h 66"/>
                  <a:gd name="T14" fmla="*/ 54 w 96"/>
                  <a:gd name="T15" fmla="*/ 24 h 66"/>
                  <a:gd name="T16" fmla="*/ 60 w 96"/>
                  <a:gd name="T17" fmla="*/ 18 h 66"/>
                  <a:gd name="T18" fmla="*/ 66 w 96"/>
                  <a:gd name="T19" fmla="*/ 6 h 66"/>
                  <a:gd name="T20" fmla="*/ 78 w 96"/>
                  <a:gd name="T21" fmla="*/ 6 h 66"/>
                  <a:gd name="T22" fmla="*/ 84 w 96"/>
                  <a:gd name="T23" fmla="*/ 0 h 66"/>
                  <a:gd name="T24" fmla="*/ 90 w 96"/>
                  <a:gd name="T25" fmla="*/ 0 h 66"/>
                  <a:gd name="T26" fmla="*/ 96 w 96"/>
                  <a:gd name="T2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66">
                    <a:moveTo>
                      <a:pt x="0" y="66"/>
                    </a:moveTo>
                    <a:lnTo>
                      <a:pt x="6" y="66"/>
                    </a:lnTo>
                    <a:lnTo>
                      <a:pt x="12" y="60"/>
                    </a:lnTo>
                    <a:lnTo>
                      <a:pt x="18" y="54"/>
                    </a:lnTo>
                    <a:lnTo>
                      <a:pt x="30" y="48"/>
                    </a:lnTo>
                    <a:lnTo>
                      <a:pt x="36" y="42"/>
                    </a:lnTo>
                    <a:lnTo>
                      <a:pt x="42" y="30"/>
                    </a:lnTo>
                    <a:lnTo>
                      <a:pt x="54" y="24"/>
                    </a:lnTo>
                    <a:lnTo>
                      <a:pt x="60" y="18"/>
                    </a:lnTo>
                    <a:lnTo>
                      <a:pt x="66" y="6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3" name="Freeform 1599"/>
              <p:cNvSpPr>
                <a:spLocks/>
              </p:cNvSpPr>
              <p:nvPr/>
            </p:nvSpPr>
            <p:spPr bwMode="auto">
              <a:xfrm>
                <a:off x="2424" y="2097"/>
                <a:ext cx="102" cy="96"/>
              </a:xfrm>
              <a:custGeom>
                <a:avLst/>
                <a:gdLst>
                  <a:gd name="T0" fmla="*/ 0 w 102"/>
                  <a:gd name="T1" fmla="*/ 0 h 96"/>
                  <a:gd name="T2" fmla="*/ 30 w 102"/>
                  <a:gd name="T3" fmla="*/ 0 h 96"/>
                  <a:gd name="T4" fmla="*/ 72 w 102"/>
                  <a:gd name="T5" fmla="*/ 18 h 96"/>
                  <a:gd name="T6" fmla="*/ 102 w 102"/>
                  <a:gd name="T7" fmla="*/ 84 h 96"/>
                  <a:gd name="T8" fmla="*/ 102 w 102"/>
                  <a:gd name="T9" fmla="*/ 84 h 96"/>
                  <a:gd name="T10" fmla="*/ 90 w 102"/>
                  <a:gd name="T11" fmla="*/ 90 h 96"/>
                  <a:gd name="T12" fmla="*/ 84 w 102"/>
                  <a:gd name="T13" fmla="*/ 96 h 96"/>
                  <a:gd name="T14" fmla="*/ 78 w 102"/>
                  <a:gd name="T15" fmla="*/ 96 h 96"/>
                  <a:gd name="T16" fmla="*/ 72 w 102"/>
                  <a:gd name="T17" fmla="*/ 90 h 96"/>
                  <a:gd name="T18" fmla="*/ 66 w 102"/>
                  <a:gd name="T19" fmla="*/ 90 h 96"/>
                  <a:gd name="T20" fmla="*/ 60 w 102"/>
                  <a:gd name="T21" fmla="*/ 78 h 96"/>
                  <a:gd name="T22" fmla="*/ 48 w 102"/>
                  <a:gd name="T23" fmla="*/ 72 h 96"/>
                  <a:gd name="T24" fmla="*/ 42 w 102"/>
                  <a:gd name="T25" fmla="*/ 60 h 96"/>
                  <a:gd name="T26" fmla="*/ 36 w 102"/>
                  <a:gd name="T27" fmla="*/ 48 h 96"/>
                  <a:gd name="T28" fmla="*/ 30 w 102"/>
                  <a:gd name="T29" fmla="*/ 42 h 96"/>
                  <a:gd name="T30" fmla="*/ 24 w 102"/>
                  <a:gd name="T31" fmla="*/ 30 h 96"/>
                  <a:gd name="T32" fmla="*/ 18 w 102"/>
                  <a:gd name="T33" fmla="*/ 18 h 96"/>
                  <a:gd name="T34" fmla="*/ 12 w 102"/>
                  <a:gd name="T35" fmla="*/ 12 h 96"/>
                  <a:gd name="T36" fmla="*/ 6 w 102"/>
                  <a:gd name="T37" fmla="*/ 6 h 96"/>
                  <a:gd name="T38" fmla="*/ 0 w 102"/>
                  <a:gd name="T3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96">
                    <a:moveTo>
                      <a:pt x="0" y="0"/>
                    </a:moveTo>
                    <a:lnTo>
                      <a:pt x="30" y="0"/>
                    </a:lnTo>
                    <a:lnTo>
                      <a:pt x="72" y="18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48" y="72"/>
                    </a:lnTo>
                    <a:lnTo>
                      <a:pt x="42" y="60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4" name="Freeform 1600"/>
              <p:cNvSpPr>
                <a:spLocks/>
              </p:cNvSpPr>
              <p:nvPr/>
            </p:nvSpPr>
            <p:spPr bwMode="auto">
              <a:xfrm>
                <a:off x="2424" y="2097"/>
                <a:ext cx="102" cy="96"/>
              </a:xfrm>
              <a:custGeom>
                <a:avLst/>
                <a:gdLst>
                  <a:gd name="T0" fmla="*/ 0 w 102"/>
                  <a:gd name="T1" fmla="*/ 0 h 96"/>
                  <a:gd name="T2" fmla="*/ 30 w 102"/>
                  <a:gd name="T3" fmla="*/ 0 h 96"/>
                  <a:gd name="T4" fmla="*/ 72 w 102"/>
                  <a:gd name="T5" fmla="*/ 18 h 96"/>
                  <a:gd name="T6" fmla="*/ 102 w 102"/>
                  <a:gd name="T7" fmla="*/ 84 h 96"/>
                  <a:gd name="T8" fmla="*/ 102 w 102"/>
                  <a:gd name="T9" fmla="*/ 84 h 96"/>
                  <a:gd name="T10" fmla="*/ 90 w 102"/>
                  <a:gd name="T11" fmla="*/ 90 h 96"/>
                  <a:gd name="T12" fmla="*/ 84 w 102"/>
                  <a:gd name="T13" fmla="*/ 96 h 96"/>
                  <a:gd name="T14" fmla="*/ 78 w 102"/>
                  <a:gd name="T15" fmla="*/ 96 h 96"/>
                  <a:gd name="T16" fmla="*/ 72 w 102"/>
                  <a:gd name="T17" fmla="*/ 90 h 96"/>
                  <a:gd name="T18" fmla="*/ 66 w 102"/>
                  <a:gd name="T19" fmla="*/ 90 h 96"/>
                  <a:gd name="T20" fmla="*/ 60 w 102"/>
                  <a:gd name="T21" fmla="*/ 78 h 96"/>
                  <a:gd name="T22" fmla="*/ 48 w 102"/>
                  <a:gd name="T23" fmla="*/ 72 h 96"/>
                  <a:gd name="T24" fmla="*/ 42 w 102"/>
                  <a:gd name="T25" fmla="*/ 60 h 96"/>
                  <a:gd name="T26" fmla="*/ 36 w 102"/>
                  <a:gd name="T27" fmla="*/ 48 h 96"/>
                  <a:gd name="T28" fmla="*/ 30 w 102"/>
                  <a:gd name="T29" fmla="*/ 42 h 96"/>
                  <a:gd name="T30" fmla="*/ 24 w 102"/>
                  <a:gd name="T31" fmla="*/ 30 h 96"/>
                  <a:gd name="T32" fmla="*/ 18 w 102"/>
                  <a:gd name="T33" fmla="*/ 18 h 96"/>
                  <a:gd name="T34" fmla="*/ 12 w 102"/>
                  <a:gd name="T35" fmla="*/ 12 h 96"/>
                  <a:gd name="T36" fmla="*/ 6 w 102"/>
                  <a:gd name="T37" fmla="*/ 6 h 96"/>
                  <a:gd name="T38" fmla="*/ 0 w 102"/>
                  <a:gd name="T3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96">
                    <a:moveTo>
                      <a:pt x="0" y="0"/>
                    </a:moveTo>
                    <a:lnTo>
                      <a:pt x="30" y="0"/>
                    </a:lnTo>
                    <a:lnTo>
                      <a:pt x="72" y="18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48" y="72"/>
                    </a:lnTo>
                    <a:lnTo>
                      <a:pt x="42" y="60"/>
                    </a:lnTo>
                    <a:lnTo>
                      <a:pt x="36" y="48"/>
                    </a:lnTo>
                    <a:lnTo>
                      <a:pt x="30" y="42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5" name="Freeform 1601"/>
              <p:cNvSpPr>
                <a:spLocks/>
              </p:cNvSpPr>
              <p:nvPr/>
            </p:nvSpPr>
            <p:spPr bwMode="auto">
              <a:xfrm>
                <a:off x="2430" y="2097"/>
                <a:ext cx="90" cy="84"/>
              </a:xfrm>
              <a:custGeom>
                <a:avLst/>
                <a:gdLst>
                  <a:gd name="T0" fmla="*/ 90 w 90"/>
                  <a:gd name="T1" fmla="*/ 84 h 84"/>
                  <a:gd name="T2" fmla="*/ 84 w 90"/>
                  <a:gd name="T3" fmla="*/ 78 h 84"/>
                  <a:gd name="T4" fmla="*/ 78 w 90"/>
                  <a:gd name="T5" fmla="*/ 72 h 84"/>
                  <a:gd name="T6" fmla="*/ 72 w 90"/>
                  <a:gd name="T7" fmla="*/ 66 h 84"/>
                  <a:gd name="T8" fmla="*/ 66 w 90"/>
                  <a:gd name="T9" fmla="*/ 60 h 84"/>
                  <a:gd name="T10" fmla="*/ 54 w 90"/>
                  <a:gd name="T11" fmla="*/ 48 h 84"/>
                  <a:gd name="T12" fmla="*/ 48 w 90"/>
                  <a:gd name="T13" fmla="*/ 42 h 84"/>
                  <a:gd name="T14" fmla="*/ 42 w 90"/>
                  <a:gd name="T15" fmla="*/ 30 h 84"/>
                  <a:gd name="T16" fmla="*/ 36 w 90"/>
                  <a:gd name="T17" fmla="*/ 24 h 84"/>
                  <a:gd name="T18" fmla="*/ 24 w 90"/>
                  <a:gd name="T19" fmla="*/ 12 h 84"/>
                  <a:gd name="T20" fmla="*/ 18 w 90"/>
                  <a:gd name="T21" fmla="*/ 6 h 84"/>
                  <a:gd name="T22" fmla="*/ 12 w 90"/>
                  <a:gd name="T23" fmla="*/ 0 h 84"/>
                  <a:gd name="T24" fmla="*/ 6 w 90"/>
                  <a:gd name="T25" fmla="*/ 0 h 84"/>
                  <a:gd name="T26" fmla="*/ 0 w 9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84">
                    <a:moveTo>
                      <a:pt x="90" y="84"/>
                    </a:moveTo>
                    <a:lnTo>
                      <a:pt x="84" y="78"/>
                    </a:lnTo>
                    <a:lnTo>
                      <a:pt x="78" y="72"/>
                    </a:lnTo>
                    <a:lnTo>
                      <a:pt x="72" y="66"/>
                    </a:lnTo>
                    <a:lnTo>
                      <a:pt x="66" y="60"/>
                    </a:lnTo>
                    <a:lnTo>
                      <a:pt x="54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6" name="Freeform 1602"/>
              <p:cNvSpPr>
                <a:spLocks/>
              </p:cNvSpPr>
              <p:nvPr/>
            </p:nvSpPr>
            <p:spPr bwMode="auto">
              <a:xfrm>
                <a:off x="2418" y="2229"/>
                <a:ext cx="78" cy="18"/>
              </a:xfrm>
              <a:custGeom>
                <a:avLst/>
                <a:gdLst>
                  <a:gd name="T0" fmla="*/ 0 w 78"/>
                  <a:gd name="T1" fmla="*/ 18 h 18"/>
                  <a:gd name="T2" fmla="*/ 6 w 78"/>
                  <a:gd name="T3" fmla="*/ 6 h 18"/>
                  <a:gd name="T4" fmla="*/ 24 w 78"/>
                  <a:gd name="T5" fmla="*/ 0 h 18"/>
                  <a:gd name="T6" fmla="*/ 36 w 78"/>
                  <a:gd name="T7" fmla="*/ 0 h 18"/>
                  <a:gd name="T8" fmla="*/ 60 w 78"/>
                  <a:gd name="T9" fmla="*/ 6 h 18"/>
                  <a:gd name="T10" fmla="*/ 78 w 78"/>
                  <a:gd name="T11" fmla="*/ 18 h 18"/>
                  <a:gd name="T12" fmla="*/ 0 w 78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8">
                    <a:moveTo>
                      <a:pt x="0" y="18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60" y="6"/>
                    </a:lnTo>
                    <a:lnTo>
                      <a:pt x="7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7" name="Freeform 1603"/>
              <p:cNvSpPr>
                <a:spLocks/>
              </p:cNvSpPr>
              <p:nvPr/>
            </p:nvSpPr>
            <p:spPr bwMode="auto">
              <a:xfrm>
                <a:off x="2418" y="2229"/>
                <a:ext cx="78" cy="18"/>
              </a:xfrm>
              <a:custGeom>
                <a:avLst/>
                <a:gdLst>
                  <a:gd name="T0" fmla="*/ 0 w 78"/>
                  <a:gd name="T1" fmla="*/ 18 h 18"/>
                  <a:gd name="T2" fmla="*/ 6 w 78"/>
                  <a:gd name="T3" fmla="*/ 6 h 18"/>
                  <a:gd name="T4" fmla="*/ 24 w 78"/>
                  <a:gd name="T5" fmla="*/ 0 h 18"/>
                  <a:gd name="T6" fmla="*/ 36 w 78"/>
                  <a:gd name="T7" fmla="*/ 0 h 18"/>
                  <a:gd name="T8" fmla="*/ 60 w 78"/>
                  <a:gd name="T9" fmla="*/ 6 h 18"/>
                  <a:gd name="T10" fmla="*/ 78 w 78"/>
                  <a:gd name="T11" fmla="*/ 18 h 18"/>
                  <a:gd name="T12" fmla="*/ 0 w 78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8">
                    <a:moveTo>
                      <a:pt x="0" y="18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60" y="6"/>
                    </a:lnTo>
                    <a:lnTo>
                      <a:pt x="78" y="18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8" name="Freeform 1604"/>
              <p:cNvSpPr>
                <a:spLocks/>
              </p:cNvSpPr>
              <p:nvPr/>
            </p:nvSpPr>
            <p:spPr bwMode="auto">
              <a:xfrm>
                <a:off x="2478" y="2055"/>
                <a:ext cx="48" cy="96"/>
              </a:xfrm>
              <a:custGeom>
                <a:avLst/>
                <a:gdLst>
                  <a:gd name="T0" fmla="*/ 36 w 48"/>
                  <a:gd name="T1" fmla="*/ 96 h 96"/>
                  <a:gd name="T2" fmla="*/ 48 w 48"/>
                  <a:gd name="T3" fmla="*/ 72 h 96"/>
                  <a:gd name="T4" fmla="*/ 48 w 48"/>
                  <a:gd name="T5" fmla="*/ 48 h 96"/>
                  <a:gd name="T6" fmla="*/ 24 w 48"/>
                  <a:gd name="T7" fmla="*/ 0 h 96"/>
                  <a:gd name="T8" fmla="*/ 24 w 48"/>
                  <a:gd name="T9" fmla="*/ 0 h 96"/>
                  <a:gd name="T10" fmla="*/ 12 w 48"/>
                  <a:gd name="T11" fmla="*/ 12 h 96"/>
                  <a:gd name="T12" fmla="*/ 6 w 48"/>
                  <a:gd name="T13" fmla="*/ 30 h 96"/>
                  <a:gd name="T14" fmla="*/ 0 w 48"/>
                  <a:gd name="T15" fmla="*/ 42 h 96"/>
                  <a:gd name="T16" fmla="*/ 0 w 48"/>
                  <a:gd name="T17" fmla="*/ 60 h 96"/>
                  <a:gd name="T18" fmla="*/ 0 w 48"/>
                  <a:gd name="T19" fmla="*/ 60 h 96"/>
                  <a:gd name="T20" fmla="*/ 12 w 48"/>
                  <a:gd name="T21" fmla="*/ 78 h 96"/>
                  <a:gd name="T22" fmla="*/ 24 w 48"/>
                  <a:gd name="T23" fmla="*/ 90 h 96"/>
                  <a:gd name="T24" fmla="*/ 36 w 48"/>
                  <a:gd name="T2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96">
                    <a:moveTo>
                      <a:pt x="36" y="96"/>
                    </a:moveTo>
                    <a:lnTo>
                      <a:pt x="48" y="72"/>
                    </a:lnTo>
                    <a:lnTo>
                      <a:pt x="48" y="4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69" name="Freeform 1605"/>
              <p:cNvSpPr>
                <a:spLocks/>
              </p:cNvSpPr>
              <p:nvPr/>
            </p:nvSpPr>
            <p:spPr bwMode="auto">
              <a:xfrm>
                <a:off x="2478" y="2055"/>
                <a:ext cx="48" cy="96"/>
              </a:xfrm>
              <a:custGeom>
                <a:avLst/>
                <a:gdLst>
                  <a:gd name="T0" fmla="*/ 36 w 48"/>
                  <a:gd name="T1" fmla="*/ 96 h 96"/>
                  <a:gd name="T2" fmla="*/ 48 w 48"/>
                  <a:gd name="T3" fmla="*/ 72 h 96"/>
                  <a:gd name="T4" fmla="*/ 48 w 48"/>
                  <a:gd name="T5" fmla="*/ 48 h 96"/>
                  <a:gd name="T6" fmla="*/ 24 w 48"/>
                  <a:gd name="T7" fmla="*/ 0 h 96"/>
                  <a:gd name="T8" fmla="*/ 24 w 48"/>
                  <a:gd name="T9" fmla="*/ 0 h 96"/>
                  <a:gd name="T10" fmla="*/ 12 w 48"/>
                  <a:gd name="T11" fmla="*/ 12 h 96"/>
                  <a:gd name="T12" fmla="*/ 6 w 48"/>
                  <a:gd name="T13" fmla="*/ 30 h 96"/>
                  <a:gd name="T14" fmla="*/ 0 w 48"/>
                  <a:gd name="T15" fmla="*/ 42 h 96"/>
                  <a:gd name="T16" fmla="*/ 0 w 48"/>
                  <a:gd name="T17" fmla="*/ 60 h 96"/>
                  <a:gd name="T18" fmla="*/ 0 w 48"/>
                  <a:gd name="T19" fmla="*/ 60 h 96"/>
                  <a:gd name="T20" fmla="*/ 12 w 48"/>
                  <a:gd name="T21" fmla="*/ 78 h 96"/>
                  <a:gd name="T22" fmla="*/ 24 w 48"/>
                  <a:gd name="T23" fmla="*/ 90 h 96"/>
                  <a:gd name="T24" fmla="*/ 36 w 48"/>
                  <a:gd name="T2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96">
                    <a:moveTo>
                      <a:pt x="36" y="96"/>
                    </a:moveTo>
                    <a:lnTo>
                      <a:pt x="48" y="72"/>
                    </a:lnTo>
                    <a:lnTo>
                      <a:pt x="48" y="4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36" y="9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0" name="Freeform 1606"/>
              <p:cNvSpPr>
                <a:spLocks/>
              </p:cNvSpPr>
              <p:nvPr/>
            </p:nvSpPr>
            <p:spPr bwMode="auto">
              <a:xfrm>
                <a:off x="2508" y="2031"/>
                <a:ext cx="78" cy="144"/>
              </a:xfrm>
              <a:custGeom>
                <a:avLst/>
                <a:gdLst>
                  <a:gd name="T0" fmla="*/ 78 w 78"/>
                  <a:gd name="T1" fmla="*/ 0 h 144"/>
                  <a:gd name="T2" fmla="*/ 72 w 78"/>
                  <a:gd name="T3" fmla="*/ 0 h 144"/>
                  <a:gd name="T4" fmla="*/ 66 w 78"/>
                  <a:gd name="T5" fmla="*/ 6 h 144"/>
                  <a:gd name="T6" fmla="*/ 60 w 78"/>
                  <a:gd name="T7" fmla="*/ 12 h 144"/>
                  <a:gd name="T8" fmla="*/ 54 w 78"/>
                  <a:gd name="T9" fmla="*/ 18 h 144"/>
                  <a:gd name="T10" fmla="*/ 48 w 78"/>
                  <a:gd name="T11" fmla="*/ 24 h 144"/>
                  <a:gd name="T12" fmla="*/ 36 w 78"/>
                  <a:gd name="T13" fmla="*/ 36 h 144"/>
                  <a:gd name="T14" fmla="*/ 24 w 78"/>
                  <a:gd name="T15" fmla="*/ 42 h 144"/>
                  <a:gd name="T16" fmla="*/ 18 w 78"/>
                  <a:gd name="T17" fmla="*/ 54 h 144"/>
                  <a:gd name="T18" fmla="*/ 12 w 78"/>
                  <a:gd name="T19" fmla="*/ 66 h 144"/>
                  <a:gd name="T20" fmla="*/ 6 w 78"/>
                  <a:gd name="T21" fmla="*/ 78 h 144"/>
                  <a:gd name="T22" fmla="*/ 0 w 78"/>
                  <a:gd name="T23" fmla="*/ 90 h 144"/>
                  <a:gd name="T24" fmla="*/ 0 w 78"/>
                  <a:gd name="T25" fmla="*/ 102 h 144"/>
                  <a:gd name="T26" fmla="*/ 0 w 78"/>
                  <a:gd name="T27" fmla="*/ 114 h 144"/>
                  <a:gd name="T28" fmla="*/ 0 w 78"/>
                  <a:gd name="T29" fmla="*/ 132 h 144"/>
                  <a:gd name="T30" fmla="*/ 12 w 78"/>
                  <a:gd name="T31" fmla="*/ 144 h 144"/>
                  <a:gd name="T32" fmla="*/ 12 w 78"/>
                  <a:gd name="T33" fmla="*/ 144 h 144"/>
                  <a:gd name="T34" fmla="*/ 24 w 78"/>
                  <a:gd name="T35" fmla="*/ 138 h 144"/>
                  <a:gd name="T36" fmla="*/ 36 w 78"/>
                  <a:gd name="T37" fmla="*/ 132 h 144"/>
                  <a:gd name="T38" fmla="*/ 48 w 78"/>
                  <a:gd name="T39" fmla="*/ 120 h 144"/>
                  <a:gd name="T40" fmla="*/ 54 w 78"/>
                  <a:gd name="T41" fmla="*/ 102 h 144"/>
                  <a:gd name="T42" fmla="*/ 60 w 78"/>
                  <a:gd name="T43" fmla="*/ 84 h 144"/>
                  <a:gd name="T44" fmla="*/ 66 w 78"/>
                  <a:gd name="T45" fmla="*/ 66 h 144"/>
                  <a:gd name="T46" fmla="*/ 66 w 78"/>
                  <a:gd name="T47" fmla="*/ 48 h 144"/>
                  <a:gd name="T48" fmla="*/ 72 w 78"/>
                  <a:gd name="T49" fmla="*/ 24 h 144"/>
                  <a:gd name="T50" fmla="*/ 78 w 78"/>
                  <a:gd name="T51" fmla="*/ 12 h 144"/>
                  <a:gd name="T52" fmla="*/ 78 w 78"/>
                  <a:gd name="T5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144">
                    <a:moveTo>
                      <a:pt x="78" y="0"/>
                    </a:moveTo>
                    <a:lnTo>
                      <a:pt x="72" y="0"/>
                    </a:lnTo>
                    <a:lnTo>
                      <a:pt x="66" y="6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36" y="36"/>
                    </a:lnTo>
                    <a:lnTo>
                      <a:pt x="24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8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24" y="138"/>
                    </a:lnTo>
                    <a:lnTo>
                      <a:pt x="36" y="132"/>
                    </a:lnTo>
                    <a:lnTo>
                      <a:pt x="48" y="120"/>
                    </a:lnTo>
                    <a:lnTo>
                      <a:pt x="54" y="102"/>
                    </a:lnTo>
                    <a:lnTo>
                      <a:pt x="60" y="84"/>
                    </a:lnTo>
                    <a:lnTo>
                      <a:pt x="66" y="66"/>
                    </a:lnTo>
                    <a:lnTo>
                      <a:pt x="66" y="48"/>
                    </a:lnTo>
                    <a:lnTo>
                      <a:pt x="72" y="24"/>
                    </a:lnTo>
                    <a:lnTo>
                      <a:pt x="78" y="1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1" name="Freeform 1607"/>
              <p:cNvSpPr>
                <a:spLocks/>
              </p:cNvSpPr>
              <p:nvPr/>
            </p:nvSpPr>
            <p:spPr bwMode="auto">
              <a:xfrm>
                <a:off x="2508" y="2031"/>
                <a:ext cx="78" cy="144"/>
              </a:xfrm>
              <a:custGeom>
                <a:avLst/>
                <a:gdLst>
                  <a:gd name="T0" fmla="*/ 78 w 78"/>
                  <a:gd name="T1" fmla="*/ 0 h 144"/>
                  <a:gd name="T2" fmla="*/ 72 w 78"/>
                  <a:gd name="T3" fmla="*/ 0 h 144"/>
                  <a:gd name="T4" fmla="*/ 66 w 78"/>
                  <a:gd name="T5" fmla="*/ 6 h 144"/>
                  <a:gd name="T6" fmla="*/ 60 w 78"/>
                  <a:gd name="T7" fmla="*/ 12 h 144"/>
                  <a:gd name="T8" fmla="*/ 54 w 78"/>
                  <a:gd name="T9" fmla="*/ 18 h 144"/>
                  <a:gd name="T10" fmla="*/ 48 w 78"/>
                  <a:gd name="T11" fmla="*/ 24 h 144"/>
                  <a:gd name="T12" fmla="*/ 36 w 78"/>
                  <a:gd name="T13" fmla="*/ 36 h 144"/>
                  <a:gd name="T14" fmla="*/ 24 w 78"/>
                  <a:gd name="T15" fmla="*/ 42 h 144"/>
                  <a:gd name="T16" fmla="*/ 18 w 78"/>
                  <a:gd name="T17" fmla="*/ 54 h 144"/>
                  <a:gd name="T18" fmla="*/ 12 w 78"/>
                  <a:gd name="T19" fmla="*/ 66 h 144"/>
                  <a:gd name="T20" fmla="*/ 6 w 78"/>
                  <a:gd name="T21" fmla="*/ 78 h 144"/>
                  <a:gd name="T22" fmla="*/ 0 w 78"/>
                  <a:gd name="T23" fmla="*/ 90 h 144"/>
                  <a:gd name="T24" fmla="*/ 0 w 78"/>
                  <a:gd name="T25" fmla="*/ 102 h 144"/>
                  <a:gd name="T26" fmla="*/ 0 w 78"/>
                  <a:gd name="T27" fmla="*/ 114 h 144"/>
                  <a:gd name="T28" fmla="*/ 0 w 78"/>
                  <a:gd name="T29" fmla="*/ 132 h 144"/>
                  <a:gd name="T30" fmla="*/ 12 w 78"/>
                  <a:gd name="T31" fmla="*/ 144 h 144"/>
                  <a:gd name="T32" fmla="*/ 12 w 78"/>
                  <a:gd name="T33" fmla="*/ 144 h 144"/>
                  <a:gd name="T34" fmla="*/ 24 w 78"/>
                  <a:gd name="T35" fmla="*/ 138 h 144"/>
                  <a:gd name="T36" fmla="*/ 36 w 78"/>
                  <a:gd name="T37" fmla="*/ 132 h 144"/>
                  <a:gd name="T38" fmla="*/ 48 w 78"/>
                  <a:gd name="T39" fmla="*/ 120 h 144"/>
                  <a:gd name="T40" fmla="*/ 54 w 78"/>
                  <a:gd name="T41" fmla="*/ 102 h 144"/>
                  <a:gd name="T42" fmla="*/ 60 w 78"/>
                  <a:gd name="T43" fmla="*/ 84 h 144"/>
                  <a:gd name="T44" fmla="*/ 66 w 78"/>
                  <a:gd name="T45" fmla="*/ 66 h 144"/>
                  <a:gd name="T46" fmla="*/ 66 w 78"/>
                  <a:gd name="T47" fmla="*/ 48 h 144"/>
                  <a:gd name="T48" fmla="*/ 72 w 78"/>
                  <a:gd name="T49" fmla="*/ 24 h 144"/>
                  <a:gd name="T50" fmla="*/ 78 w 78"/>
                  <a:gd name="T51" fmla="*/ 12 h 144"/>
                  <a:gd name="T52" fmla="*/ 78 w 78"/>
                  <a:gd name="T5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8" h="144">
                    <a:moveTo>
                      <a:pt x="78" y="0"/>
                    </a:moveTo>
                    <a:lnTo>
                      <a:pt x="72" y="0"/>
                    </a:lnTo>
                    <a:lnTo>
                      <a:pt x="66" y="6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36" y="36"/>
                    </a:lnTo>
                    <a:lnTo>
                      <a:pt x="24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8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24" y="138"/>
                    </a:lnTo>
                    <a:lnTo>
                      <a:pt x="36" y="132"/>
                    </a:lnTo>
                    <a:lnTo>
                      <a:pt x="48" y="120"/>
                    </a:lnTo>
                    <a:lnTo>
                      <a:pt x="54" y="102"/>
                    </a:lnTo>
                    <a:lnTo>
                      <a:pt x="60" y="84"/>
                    </a:lnTo>
                    <a:lnTo>
                      <a:pt x="66" y="66"/>
                    </a:lnTo>
                    <a:lnTo>
                      <a:pt x="66" y="48"/>
                    </a:lnTo>
                    <a:lnTo>
                      <a:pt x="72" y="24"/>
                    </a:lnTo>
                    <a:lnTo>
                      <a:pt x="78" y="12"/>
                    </a:lnTo>
                    <a:lnTo>
                      <a:pt x="7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2" name="Freeform 1608"/>
              <p:cNvSpPr>
                <a:spLocks/>
              </p:cNvSpPr>
              <p:nvPr/>
            </p:nvSpPr>
            <p:spPr bwMode="auto">
              <a:xfrm>
                <a:off x="2520" y="2037"/>
                <a:ext cx="60" cy="132"/>
              </a:xfrm>
              <a:custGeom>
                <a:avLst/>
                <a:gdLst>
                  <a:gd name="T0" fmla="*/ 0 w 60"/>
                  <a:gd name="T1" fmla="*/ 132 h 132"/>
                  <a:gd name="T2" fmla="*/ 12 w 60"/>
                  <a:gd name="T3" fmla="*/ 108 h 132"/>
                  <a:gd name="T4" fmla="*/ 24 w 60"/>
                  <a:gd name="T5" fmla="*/ 78 h 132"/>
                  <a:gd name="T6" fmla="*/ 36 w 60"/>
                  <a:gd name="T7" fmla="*/ 42 h 132"/>
                  <a:gd name="T8" fmla="*/ 42 w 60"/>
                  <a:gd name="T9" fmla="*/ 18 h 132"/>
                  <a:gd name="T10" fmla="*/ 60 w 60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2">
                    <a:moveTo>
                      <a:pt x="0" y="132"/>
                    </a:moveTo>
                    <a:lnTo>
                      <a:pt x="12" y="108"/>
                    </a:lnTo>
                    <a:lnTo>
                      <a:pt x="24" y="78"/>
                    </a:lnTo>
                    <a:lnTo>
                      <a:pt x="36" y="42"/>
                    </a:lnTo>
                    <a:lnTo>
                      <a:pt x="42" y="18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3" name="Freeform 1609"/>
              <p:cNvSpPr>
                <a:spLocks/>
              </p:cNvSpPr>
              <p:nvPr/>
            </p:nvSpPr>
            <p:spPr bwMode="auto">
              <a:xfrm>
                <a:off x="2502" y="2145"/>
                <a:ext cx="54" cy="102"/>
              </a:xfrm>
              <a:custGeom>
                <a:avLst/>
                <a:gdLst>
                  <a:gd name="T0" fmla="*/ 0 w 54"/>
                  <a:gd name="T1" fmla="*/ 102 h 102"/>
                  <a:gd name="T2" fmla="*/ 0 w 54"/>
                  <a:gd name="T3" fmla="*/ 72 h 102"/>
                  <a:gd name="T4" fmla="*/ 12 w 54"/>
                  <a:gd name="T5" fmla="*/ 42 h 102"/>
                  <a:gd name="T6" fmla="*/ 48 w 54"/>
                  <a:gd name="T7" fmla="*/ 0 h 102"/>
                  <a:gd name="T8" fmla="*/ 48 w 54"/>
                  <a:gd name="T9" fmla="*/ 0 h 102"/>
                  <a:gd name="T10" fmla="*/ 54 w 54"/>
                  <a:gd name="T11" fmla="*/ 30 h 102"/>
                  <a:gd name="T12" fmla="*/ 54 w 54"/>
                  <a:gd name="T13" fmla="*/ 66 h 102"/>
                  <a:gd name="T14" fmla="*/ 36 w 54"/>
                  <a:gd name="T15" fmla="*/ 84 h 102"/>
                  <a:gd name="T16" fmla="*/ 36 w 54"/>
                  <a:gd name="T17" fmla="*/ 84 h 102"/>
                  <a:gd name="T18" fmla="*/ 24 w 54"/>
                  <a:gd name="T19" fmla="*/ 96 h 102"/>
                  <a:gd name="T20" fmla="*/ 12 w 54"/>
                  <a:gd name="T21" fmla="*/ 102 h 102"/>
                  <a:gd name="T22" fmla="*/ 0 w 54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02">
                    <a:moveTo>
                      <a:pt x="0" y="102"/>
                    </a:moveTo>
                    <a:lnTo>
                      <a:pt x="0" y="72"/>
                    </a:lnTo>
                    <a:lnTo>
                      <a:pt x="12" y="4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4" y="30"/>
                    </a:lnTo>
                    <a:lnTo>
                      <a:pt x="54" y="66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24" y="96"/>
                    </a:lnTo>
                    <a:lnTo>
                      <a:pt x="1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4" name="Freeform 1610"/>
              <p:cNvSpPr>
                <a:spLocks/>
              </p:cNvSpPr>
              <p:nvPr/>
            </p:nvSpPr>
            <p:spPr bwMode="auto">
              <a:xfrm>
                <a:off x="2502" y="2145"/>
                <a:ext cx="54" cy="102"/>
              </a:xfrm>
              <a:custGeom>
                <a:avLst/>
                <a:gdLst>
                  <a:gd name="T0" fmla="*/ 0 w 54"/>
                  <a:gd name="T1" fmla="*/ 102 h 102"/>
                  <a:gd name="T2" fmla="*/ 0 w 54"/>
                  <a:gd name="T3" fmla="*/ 72 h 102"/>
                  <a:gd name="T4" fmla="*/ 12 w 54"/>
                  <a:gd name="T5" fmla="*/ 42 h 102"/>
                  <a:gd name="T6" fmla="*/ 48 w 54"/>
                  <a:gd name="T7" fmla="*/ 0 h 102"/>
                  <a:gd name="T8" fmla="*/ 48 w 54"/>
                  <a:gd name="T9" fmla="*/ 0 h 102"/>
                  <a:gd name="T10" fmla="*/ 54 w 54"/>
                  <a:gd name="T11" fmla="*/ 30 h 102"/>
                  <a:gd name="T12" fmla="*/ 54 w 54"/>
                  <a:gd name="T13" fmla="*/ 66 h 102"/>
                  <a:gd name="T14" fmla="*/ 36 w 54"/>
                  <a:gd name="T15" fmla="*/ 84 h 102"/>
                  <a:gd name="T16" fmla="*/ 36 w 54"/>
                  <a:gd name="T17" fmla="*/ 84 h 102"/>
                  <a:gd name="T18" fmla="*/ 24 w 54"/>
                  <a:gd name="T19" fmla="*/ 96 h 102"/>
                  <a:gd name="T20" fmla="*/ 12 w 54"/>
                  <a:gd name="T21" fmla="*/ 102 h 102"/>
                  <a:gd name="T22" fmla="*/ 0 w 54"/>
                  <a:gd name="T23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02">
                    <a:moveTo>
                      <a:pt x="0" y="102"/>
                    </a:moveTo>
                    <a:lnTo>
                      <a:pt x="0" y="72"/>
                    </a:lnTo>
                    <a:lnTo>
                      <a:pt x="12" y="4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4" y="30"/>
                    </a:lnTo>
                    <a:lnTo>
                      <a:pt x="54" y="66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24" y="96"/>
                    </a:lnTo>
                    <a:lnTo>
                      <a:pt x="12" y="102"/>
                    </a:lnTo>
                    <a:lnTo>
                      <a:pt x="0" y="10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5" name="Freeform 1611"/>
              <p:cNvSpPr>
                <a:spLocks/>
              </p:cNvSpPr>
              <p:nvPr/>
            </p:nvSpPr>
            <p:spPr bwMode="auto">
              <a:xfrm>
                <a:off x="2460" y="2157"/>
                <a:ext cx="54" cy="96"/>
              </a:xfrm>
              <a:custGeom>
                <a:avLst/>
                <a:gdLst>
                  <a:gd name="T0" fmla="*/ 0 w 54"/>
                  <a:gd name="T1" fmla="*/ 0 h 96"/>
                  <a:gd name="T2" fmla="*/ 12 w 54"/>
                  <a:gd name="T3" fmla="*/ 6 h 96"/>
                  <a:gd name="T4" fmla="*/ 24 w 54"/>
                  <a:gd name="T5" fmla="*/ 12 h 96"/>
                  <a:gd name="T6" fmla="*/ 42 w 54"/>
                  <a:gd name="T7" fmla="*/ 30 h 96"/>
                  <a:gd name="T8" fmla="*/ 54 w 54"/>
                  <a:gd name="T9" fmla="*/ 60 h 96"/>
                  <a:gd name="T10" fmla="*/ 42 w 54"/>
                  <a:gd name="T11" fmla="*/ 90 h 96"/>
                  <a:gd name="T12" fmla="*/ 42 w 54"/>
                  <a:gd name="T13" fmla="*/ 90 h 96"/>
                  <a:gd name="T14" fmla="*/ 30 w 54"/>
                  <a:gd name="T15" fmla="*/ 96 h 96"/>
                  <a:gd name="T16" fmla="*/ 18 w 54"/>
                  <a:gd name="T17" fmla="*/ 84 h 96"/>
                  <a:gd name="T18" fmla="*/ 12 w 54"/>
                  <a:gd name="T19" fmla="*/ 60 h 96"/>
                  <a:gd name="T20" fmla="*/ 6 w 54"/>
                  <a:gd name="T21" fmla="*/ 36 h 96"/>
                  <a:gd name="T22" fmla="*/ 0 w 54"/>
                  <a:gd name="T23" fmla="*/ 18 h 96"/>
                  <a:gd name="T24" fmla="*/ 0 w 54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96">
                    <a:moveTo>
                      <a:pt x="0" y="0"/>
                    </a:moveTo>
                    <a:lnTo>
                      <a:pt x="12" y="6"/>
                    </a:lnTo>
                    <a:lnTo>
                      <a:pt x="24" y="12"/>
                    </a:lnTo>
                    <a:lnTo>
                      <a:pt x="42" y="30"/>
                    </a:lnTo>
                    <a:lnTo>
                      <a:pt x="54" y="6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30" y="96"/>
                    </a:lnTo>
                    <a:lnTo>
                      <a:pt x="18" y="84"/>
                    </a:lnTo>
                    <a:lnTo>
                      <a:pt x="12" y="60"/>
                    </a:lnTo>
                    <a:lnTo>
                      <a:pt x="6" y="36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6" name="Freeform 1612"/>
              <p:cNvSpPr>
                <a:spLocks/>
              </p:cNvSpPr>
              <p:nvPr/>
            </p:nvSpPr>
            <p:spPr bwMode="auto">
              <a:xfrm>
                <a:off x="2460" y="2157"/>
                <a:ext cx="54" cy="96"/>
              </a:xfrm>
              <a:custGeom>
                <a:avLst/>
                <a:gdLst>
                  <a:gd name="T0" fmla="*/ 0 w 54"/>
                  <a:gd name="T1" fmla="*/ 0 h 96"/>
                  <a:gd name="T2" fmla="*/ 12 w 54"/>
                  <a:gd name="T3" fmla="*/ 6 h 96"/>
                  <a:gd name="T4" fmla="*/ 24 w 54"/>
                  <a:gd name="T5" fmla="*/ 12 h 96"/>
                  <a:gd name="T6" fmla="*/ 42 w 54"/>
                  <a:gd name="T7" fmla="*/ 30 h 96"/>
                  <a:gd name="T8" fmla="*/ 54 w 54"/>
                  <a:gd name="T9" fmla="*/ 60 h 96"/>
                  <a:gd name="T10" fmla="*/ 42 w 54"/>
                  <a:gd name="T11" fmla="*/ 90 h 96"/>
                  <a:gd name="T12" fmla="*/ 42 w 54"/>
                  <a:gd name="T13" fmla="*/ 90 h 96"/>
                  <a:gd name="T14" fmla="*/ 30 w 54"/>
                  <a:gd name="T15" fmla="*/ 96 h 96"/>
                  <a:gd name="T16" fmla="*/ 18 w 54"/>
                  <a:gd name="T17" fmla="*/ 84 h 96"/>
                  <a:gd name="T18" fmla="*/ 12 w 54"/>
                  <a:gd name="T19" fmla="*/ 60 h 96"/>
                  <a:gd name="T20" fmla="*/ 6 w 54"/>
                  <a:gd name="T21" fmla="*/ 36 h 96"/>
                  <a:gd name="T22" fmla="*/ 0 w 54"/>
                  <a:gd name="T23" fmla="*/ 18 h 96"/>
                  <a:gd name="T24" fmla="*/ 0 w 54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96">
                    <a:moveTo>
                      <a:pt x="0" y="0"/>
                    </a:moveTo>
                    <a:lnTo>
                      <a:pt x="12" y="6"/>
                    </a:lnTo>
                    <a:lnTo>
                      <a:pt x="24" y="12"/>
                    </a:lnTo>
                    <a:lnTo>
                      <a:pt x="42" y="30"/>
                    </a:lnTo>
                    <a:lnTo>
                      <a:pt x="54" y="6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30" y="96"/>
                    </a:lnTo>
                    <a:lnTo>
                      <a:pt x="18" y="84"/>
                    </a:lnTo>
                    <a:lnTo>
                      <a:pt x="12" y="60"/>
                    </a:lnTo>
                    <a:lnTo>
                      <a:pt x="6" y="36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7" name="Freeform 1613"/>
              <p:cNvSpPr>
                <a:spLocks/>
              </p:cNvSpPr>
              <p:nvPr/>
            </p:nvSpPr>
            <p:spPr bwMode="auto">
              <a:xfrm>
                <a:off x="2460" y="2157"/>
                <a:ext cx="42" cy="90"/>
              </a:xfrm>
              <a:custGeom>
                <a:avLst/>
                <a:gdLst>
                  <a:gd name="T0" fmla="*/ 42 w 42"/>
                  <a:gd name="T1" fmla="*/ 90 h 90"/>
                  <a:gd name="T2" fmla="*/ 30 w 42"/>
                  <a:gd name="T3" fmla="*/ 60 h 90"/>
                  <a:gd name="T4" fmla="*/ 18 w 42"/>
                  <a:gd name="T5" fmla="*/ 24 h 90"/>
                  <a:gd name="T6" fmla="*/ 0 w 42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90">
                    <a:moveTo>
                      <a:pt x="42" y="90"/>
                    </a:moveTo>
                    <a:lnTo>
                      <a:pt x="30" y="60"/>
                    </a:lnTo>
                    <a:lnTo>
                      <a:pt x="18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8" name="Freeform 1614"/>
              <p:cNvSpPr>
                <a:spLocks/>
              </p:cNvSpPr>
              <p:nvPr/>
            </p:nvSpPr>
            <p:spPr bwMode="auto">
              <a:xfrm>
                <a:off x="3078" y="1953"/>
                <a:ext cx="78" cy="619"/>
              </a:xfrm>
              <a:custGeom>
                <a:avLst/>
                <a:gdLst>
                  <a:gd name="T0" fmla="*/ 18 w 78"/>
                  <a:gd name="T1" fmla="*/ 547 h 619"/>
                  <a:gd name="T2" fmla="*/ 18 w 78"/>
                  <a:gd name="T3" fmla="*/ 457 h 619"/>
                  <a:gd name="T4" fmla="*/ 12 w 78"/>
                  <a:gd name="T5" fmla="*/ 420 h 619"/>
                  <a:gd name="T6" fmla="*/ 0 w 78"/>
                  <a:gd name="T7" fmla="*/ 348 h 619"/>
                  <a:gd name="T8" fmla="*/ 6 w 78"/>
                  <a:gd name="T9" fmla="*/ 288 h 619"/>
                  <a:gd name="T10" fmla="*/ 12 w 78"/>
                  <a:gd name="T11" fmla="*/ 300 h 619"/>
                  <a:gd name="T12" fmla="*/ 18 w 78"/>
                  <a:gd name="T13" fmla="*/ 324 h 619"/>
                  <a:gd name="T14" fmla="*/ 12 w 78"/>
                  <a:gd name="T15" fmla="*/ 300 h 619"/>
                  <a:gd name="T16" fmla="*/ 0 w 78"/>
                  <a:gd name="T17" fmla="*/ 234 h 619"/>
                  <a:gd name="T18" fmla="*/ 0 w 78"/>
                  <a:gd name="T19" fmla="*/ 198 h 619"/>
                  <a:gd name="T20" fmla="*/ 0 w 78"/>
                  <a:gd name="T21" fmla="*/ 204 h 619"/>
                  <a:gd name="T22" fmla="*/ 12 w 78"/>
                  <a:gd name="T23" fmla="*/ 204 h 619"/>
                  <a:gd name="T24" fmla="*/ 0 w 78"/>
                  <a:gd name="T25" fmla="*/ 192 h 619"/>
                  <a:gd name="T26" fmla="*/ 0 w 78"/>
                  <a:gd name="T27" fmla="*/ 132 h 619"/>
                  <a:gd name="T28" fmla="*/ 6 w 78"/>
                  <a:gd name="T29" fmla="*/ 144 h 619"/>
                  <a:gd name="T30" fmla="*/ 18 w 78"/>
                  <a:gd name="T31" fmla="*/ 162 h 619"/>
                  <a:gd name="T32" fmla="*/ 12 w 78"/>
                  <a:gd name="T33" fmla="*/ 144 h 619"/>
                  <a:gd name="T34" fmla="*/ 0 w 78"/>
                  <a:gd name="T35" fmla="*/ 96 h 619"/>
                  <a:gd name="T36" fmla="*/ 6 w 78"/>
                  <a:gd name="T37" fmla="*/ 102 h 619"/>
                  <a:gd name="T38" fmla="*/ 12 w 78"/>
                  <a:gd name="T39" fmla="*/ 108 h 619"/>
                  <a:gd name="T40" fmla="*/ 6 w 78"/>
                  <a:gd name="T41" fmla="*/ 96 h 619"/>
                  <a:gd name="T42" fmla="*/ 6 w 78"/>
                  <a:gd name="T43" fmla="*/ 48 h 619"/>
                  <a:gd name="T44" fmla="*/ 6 w 78"/>
                  <a:gd name="T45" fmla="*/ 60 h 619"/>
                  <a:gd name="T46" fmla="*/ 12 w 78"/>
                  <a:gd name="T47" fmla="*/ 66 h 619"/>
                  <a:gd name="T48" fmla="*/ 12 w 78"/>
                  <a:gd name="T49" fmla="*/ 54 h 619"/>
                  <a:gd name="T50" fmla="*/ 12 w 78"/>
                  <a:gd name="T51" fmla="*/ 30 h 619"/>
                  <a:gd name="T52" fmla="*/ 18 w 78"/>
                  <a:gd name="T53" fmla="*/ 12 h 619"/>
                  <a:gd name="T54" fmla="*/ 30 w 78"/>
                  <a:gd name="T55" fmla="*/ 0 h 619"/>
                  <a:gd name="T56" fmla="*/ 36 w 78"/>
                  <a:gd name="T57" fmla="*/ 6 h 619"/>
                  <a:gd name="T58" fmla="*/ 48 w 78"/>
                  <a:gd name="T59" fmla="*/ 30 h 619"/>
                  <a:gd name="T60" fmla="*/ 48 w 78"/>
                  <a:gd name="T61" fmla="*/ 60 h 619"/>
                  <a:gd name="T62" fmla="*/ 42 w 78"/>
                  <a:gd name="T63" fmla="*/ 78 h 619"/>
                  <a:gd name="T64" fmla="*/ 48 w 78"/>
                  <a:gd name="T65" fmla="*/ 66 h 619"/>
                  <a:gd name="T66" fmla="*/ 54 w 78"/>
                  <a:gd name="T67" fmla="*/ 60 h 619"/>
                  <a:gd name="T68" fmla="*/ 60 w 78"/>
                  <a:gd name="T69" fmla="*/ 90 h 619"/>
                  <a:gd name="T70" fmla="*/ 48 w 78"/>
                  <a:gd name="T71" fmla="*/ 102 h 619"/>
                  <a:gd name="T72" fmla="*/ 60 w 78"/>
                  <a:gd name="T73" fmla="*/ 96 h 619"/>
                  <a:gd name="T74" fmla="*/ 60 w 78"/>
                  <a:gd name="T75" fmla="*/ 90 h 619"/>
                  <a:gd name="T76" fmla="*/ 66 w 78"/>
                  <a:gd name="T77" fmla="*/ 126 h 619"/>
                  <a:gd name="T78" fmla="*/ 54 w 78"/>
                  <a:gd name="T79" fmla="*/ 144 h 619"/>
                  <a:gd name="T80" fmla="*/ 66 w 78"/>
                  <a:gd name="T81" fmla="*/ 144 h 619"/>
                  <a:gd name="T82" fmla="*/ 72 w 78"/>
                  <a:gd name="T83" fmla="*/ 138 h 619"/>
                  <a:gd name="T84" fmla="*/ 72 w 78"/>
                  <a:gd name="T85" fmla="*/ 180 h 619"/>
                  <a:gd name="T86" fmla="*/ 60 w 78"/>
                  <a:gd name="T87" fmla="*/ 204 h 619"/>
                  <a:gd name="T88" fmla="*/ 72 w 78"/>
                  <a:gd name="T89" fmla="*/ 198 h 619"/>
                  <a:gd name="T90" fmla="*/ 72 w 78"/>
                  <a:gd name="T91" fmla="*/ 186 h 619"/>
                  <a:gd name="T92" fmla="*/ 78 w 78"/>
                  <a:gd name="T93" fmla="*/ 282 h 619"/>
                  <a:gd name="T94" fmla="*/ 60 w 78"/>
                  <a:gd name="T95" fmla="*/ 354 h 619"/>
                  <a:gd name="T96" fmla="*/ 60 w 78"/>
                  <a:gd name="T97" fmla="*/ 517 h 619"/>
                  <a:gd name="T98" fmla="*/ 60 w 78"/>
                  <a:gd name="T99" fmla="*/ 613 h 619"/>
                  <a:gd name="T100" fmla="*/ 36 w 78"/>
                  <a:gd name="T101" fmla="*/ 61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619">
                    <a:moveTo>
                      <a:pt x="12" y="613"/>
                    </a:moveTo>
                    <a:lnTo>
                      <a:pt x="18" y="547"/>
                    </a:lnTo>
                    <a:lnTo>
                      <a:pt x="18" y="505"/>
                    </a:lnTo>
                    <a:lnTo>
                      <a:pt x="18" y="457"/>
                    </a:lnTo>
                    <a:lnTo>
                      <a:pt x="18" y="457"/>
                    </a:lnTo>
                    <a:lnTo>
                      <a:pt x="12" y="420"/>
                    </a:lnTo>
                    <a:lnTo>
                      <a:pt x="6" y="384"/>
                    </a:lnTo>
                    <a:lnTo>
                      <a:pt x="0" y="348"/>
                    </a:lnTo>
                    <a:lnTo>
                      <a:pt x="0" y="318"/>
                    </a:lnTo>
                    <a:lnTo>
                      <a:pt x="6" y="288"/>
                    </a:lnTo>
                    <a:lnTo>
                      <a:pt x="6" y="288"/>
                    </a:lnTo>
                    <a:lnTo>
                      <a:pt x="12" y="300"/>
                    </a:lnTo>
                    <a:lnTo>
                      <a:pt x="18" y="318"/>
                    </a:lnTo>
                    <a:lnTo>
                      <a:pt x="18" y="324"/>
                    </a:lnTo>
                    <a:lnTo>
                      <a:pt x="18" y="324"/>
                    </a:lnTo>
                    <a:lnTo>
                      <a:pt x="12" y="300"/>
                    </a:lnTo>
                    <a:lnTo>
                      <a:pt x="6" y="270"/>
                    </a:lnTo>
                    <a:lnTo>
                      <a:pt x="0" y="234"/>
                    </a:lnTo>
                    <a:lnTo>
                      <a:pt x="0" y="210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0" y="192"/>
                    </a:lnTo>
                    <a:lnTo>
                      <a:pt x="0" y="17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2" y="144"/>
                    </a:lnTo>
                    <a:lnTo>
                      <a:pt x="6" y="12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6" y="96"/>
                    </a:lnTo>
                    <a:lnTo>
                      <a:pt x="0" y="7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54"/>
                    </a:lnTo>
                    <a:lnTo>
                      <a:pt x="12" y="42"/>
                    </a:lnTo>
                    <a:lnTo>
                      <a:pt x="12" y="30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8" y="30"/>
                    </a:lnTo>
                    <a:lnTo>
                      <a:pt x="48" y="42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0" y="72"/>
                    </a:lnTo>
                    <a:lnTo>
                      <a:pt x="60" y="90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4" y="102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6" y="102"/>
                    </a:lnTo>
                    <a:lnTo>
                      <a:pt x="66" y="126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0" y="144"/>
                    </a:lnTo>
                    <a:lnTo>
                      <a:pt x="66" y="144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6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72" y="186"/>
                    </a:lnTo>
                    <a:lnTo>
                      <a:pt x="78" y="234"/>
                    </a:lnTo>
                    <a:lnTo>
                      <a:pt x="78" y="282"/>
                    </a:lnTo>
                    <a:lnTo>
                      <a:pt x="60" y="354"/>
                    </a:lnTo>
                    <a:lnTo>
                      <a:pt x="60" y="354"/>
                    </a:lnTo>
                    <a:lnTo>
                      <a:pt x="60" y="432"/>
                    </a:lnTo>
                    <a:lnTo>
                      <a:pt x="60" y="517"/>
                    </a:lnTo>
                    <a:lnTo>
                      <a:pt x="60" y="613"/>
                    </a:lnTo>
                    <a:lnTo>
                      <a:pt x="60" y="613"/>
                    </a:lnTo>
                    <a:lnTo>
                      <a:pt x="48" y="619"/>
                    </a:lnTo>
                    <a:lnTo>
                      <a:pt x="36" y="613"/>
                    </a:lnTo>
                    <a:lnTo>
                      <a:pt x="12" y="613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79" name="Freeform 1615"/>
              <p:cNvSpPr>
                <a:spLocks/>
              </p:cNvSpPr>
              <p:nvPr/>
            </p:nvSpPr>
            <p:spPr bwMode="auto">
              <a:xfrm>
                <a:off x="3078" y="1953"/>
                <a:ext cx="78" cy="619"/>
              </a:xfrm>
              <a:custGeom>
                <a:avLst/>
                <a:gdLst>
                  <a:gd name="T0" fmla="*/ 18 w 78"/>
                  <a:gd name="T1" fmla="*/ 547 h 619"/>
                  <a:gd name="T2" fmla="*/ 18 w 78"/>
                  <a:gd name="T3" fmla="*/ 457 h 619"/>
                  <a:gd name="T4" fmla="*/ 12 w 78"/>
                  <a:gd name="T5" fmla="*/ 420 h 619"/>
                  <a:gd name="T6" fmla="*/ 0 w 78"/>
                  <a:gd name="T7" fmla="*/ 348 h 619"/>
                  <a:gd name="T8" fmla="*/ 6 w 78"/>
                  <a:gd name="T9" fmla="*/ 288 h 619"/>
                  <a:gd name="T10" fmla="*/ 12 w 78"/>
                  <a:gd name="T11" fmla="*/ 300 h 619"/>
                  <a:gd name="T12" fmla="*/ 18 w 78"/>
                  <a:gd name="T13" fmla="*/ 324 h 619"/>
                  <a:gd name="T14" fmla="*/ 12 w 78"/>
                  <a:gd name="T15" fmla="*/ 300 h 619"/>
                  <a:gd name="T16" fmla="*/ 0 w 78"/>
                  <a:gd name="T17" fmla="*/ 234 h 619"/>
                  <a:gd name="T18" fmla="*/ 0 w 78"/>
                  <a:gd name="T19" fmla="*/ 198 h 619"/>
                  <a:gd name="T20" fmla="*/ 0 w 78"/>
                  <a:gd name="T21" fmla="*/ 204 h 619"/>
                  <a:gd name="T22" fmla="*/ 12 w 78"/>
                  <a:gd name="T23" fmla="*/ 204 h 619"/>
                  <a:gd name="T24" fmla="*/ 0 w 78"/>
                  <a:gd name="T25" fmla="*/ 192 h 619"/>
                  <a:gd name="T26" fmla="*/ 0 w 78"/>
                  <a:gd name="T27" fmla="*/ 132 h 619"/>
                  <a:gd name="T28" fmla="*/ 6 w 78"/>
                  <a:gd name="T29" fmla="*/ 144 h 619"/>
                  <a:gd name="T30" fmla="*/ 18 w 78"/>
                  <a:gd name="T31" fmla="*/ 162 h 619"/>
                  <a:gd name="T32" fmla="*/ 12 w 78"/>
                  <a:gd name="T33" fmla="*/ 144 h 619"/>
                  <a:gd name="T34" fmla="*/ 0 w 78"/>
                  <a:gd name="T35" fmla="*/ 96 h 619"/>
                  <a:gd name="T36" fmla="*/ 6 w 78"/>
                  <a:gd name="T37" fmla="*/ 102 h 619"/>
                  <a:gd name="T38" fmla="*/ 12 w 78"/>
                  <a:gd name="T39" fmla="*/ 108 h 619"/>
                  <a:gd name="T40" fmla="*/ 6 w 78"/>
                  <a:gd name="T41" fmla="*/ 96 h 619"/>
                  <a:gd name="T42" fmla="*/ 6 w 78"/>
                  <a:gd name="T43" fmla="*/ 48 h 619"/>
                  <a:gd name="T44" fmla="*/ 6 w 78"/>
                  <a:gd name="T45" fmla="*/ 60 h 619"/>
                  <a:gd name="T46" fmla="*/ 12 w 78"/>
                  <a:gd name="T47" fmla="*/ 66 h 619"/>
                  <a:gd name="T48" fmla="*/ 12 w 78"/>
                  <a:gd name="T49" fmla="*/ 54 h 619"/>
                  <a:gd name="T50" fmla="*/ 12 w 78"/>
                  <a:gd name="T51" fmla="*/ 30 h 619"/>
                  <a:gd name="T52" fmla="*/ 18 w 78"/>
                  <a:gd name="T53" fmla="*/ 12 h 619"/>
                  <a:gd name="T54" fmla="*/ 30 w 78"/>
                  <a:gd name="T55" fmla="*/ 0 h 619"/>
                  <a:gd name="T56" fmla="*/ 36 w 78"/>
                  <a:gd name="T57" fmla="*/ 6 h 619"/>
                  <a:gd name="T58" fmla="*/ 48 w 78"/>
                  <a:gd name="T59" fmla="*/ 30 h 619"/>
                  <a:gd name="T60" fmla="*/ 48 w 78"/>
                  <a:gd name="T61" fmla="*/ 60 h 619"/>
                  <a:gd name="T62" fmla="*/ 42 w 78"/>
                  <a:gd name="T63" fmla="*/ 78 h 619"/>
                  <a:gd name="T64" fmla="*/ 48 w 78"/>
                  <a:gd name="T65" fmla="*/ 66 h 619"/>
                  <a:gd name="T66" fmla="*/ 54 w 78"/>
                  <a:gd name="T67" fmla="*/ 60 h 619"/>
                  <a:gd name="T68" fmla="*/ 60 w 78"/>
                  <a:gd name="T69" fmla="*/ 90 h 619"/>
                  <a:gd name="T70" fmla="*/ 48 w 78"/>
                  <a:gd name="T71" fmla="*/ 102 h 619"/>
                  <a:gd name="T72" fmla="*/ 60 w 78"/>
                  <a:gd name="T73" fmla="*/ 96 h 619"/>
                  <a:gd name="T74" fmla="*/ 60 w 78"/>
                  <a:gd name="T75" fmla="*/ 90 h 619"/>
                  <a:gd name="T76" fmla="*/ 66 w 78"/>
                  <a:gd name="T77" fmla="*/ 126 h 619"/>
                  <a:gd name="T78" fmla="*/ 54 w 78"/>
                  <a:gd name="T79" fmla="*/ 144 h 619"/>
                  <a:gd name="T80" fmla="*/ 66 w 78"/>
                  <a:gd name="T81" fmla="*/ 144 h 619"/>
                  <a:gd name="T82" fmla="*/ 72 w 78"/>
                  <a:gd name="T83" fmla="*/ 138 h 619"/>
                  <a:gd name="T84" fmla="*/ 72 w 78"/>
                  <a:gd name="T85" fmla="*/ 180 h 619"/>
                  <a:gd name="T86" fmla="*/ 60 w 78"/>
                  <a:gd name="T87" fmla="*/ 204 h 619"/>
                  <a:gd name="T88" fmla="*/ 72 w 78"/>
                  <a:gd name="T89" fmla="*/ 198 h 619"/>
                  <a:gd name="T90" fmla="*/ 72 w 78"/>
                  <a:gd name="T91" fmla="*/ 186 h 619"/>
                  <a:gd name="T92" fmla="*/ 78 w 78"/>
                  <a:gd name="T93" fmla="*/ 282 h 619"/>
                  <a:gd name="T94" fmla="*/ 60 w 78"/>
                  <a:gd name="T95" fmla="*/ 354 h 619"/>
                  <a:gd name="T96" fmla="*/ 60 w 78"/>
                  <a:gd name="T97" fmla="*/ 517 h 619"/>
                  <a:gd name="T98" fmla="*/ 60 w 78"/>
                  <a:gd name="T99" fmla="*/ 613 h 619"/>
                  <a:gd name="T100" fmla="*/ 36 w 78"/>
                  <a:gd name="T101" fmla="*/ 61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619">
                    <a:moveTo>
                      <a:pt x="12" y="613"/>
                    </a:moveTo>
                    <a:lnTo>
                      <a:pt x="18" y="547"/>
                    </a:lnTo>
                    <a:lnTo>
                      <a:pt x="18" y="505"/>
                    </a:lnTo>
                    <a:lnTo>
                      <a:pt x="18" y="457"/>
                    </a:lnTo>
                    <a:lnTo>
                      <a:pt x="18" y="457"/>
                    </a:lnTo>
                    <a:lnTo>
                      <a:pt x="12" y="420"/>
                    </a:lnTo>
                    <a:lnTo>
                      <a:pt x="6" y="384"/>
                    </a:lnTo>
                    <a:lnTo>
                      <a:pt x="0" y="348"/>
                    </a:lnTo>
                    <a:lnTo>
                      <a:pt x="0" y="318"/>
                    </a:lnTo>
                    <a:lnTo>
                      <a:pt x="6" y="288"/>
                    </a:lnTo>
                    <a:lnTo>
                      <a:pt x="6" y="288"/>
                    </a:lnTo>
                    <a:lnTo>
                      <a:pt x="12" y="300"/>
                    </a:lnTo>
                    <a:lnTo>
                      <a:pt x="18" y="318"/>
                    </a:lnTo>
                    <a:lnTo>
                      <a:pt x="18" y="324"/>
                    </a:lnTo>
                    <a:lnTo>
                      <a:pt x="18" y="324"/>
                    </a:lnTo>
                    <a:lnTo>
                      <a:pt x="12" y="300"/>
                    </a:lnTo>
                    <a:lnTo>
                      <a:pt x="6" y="270"/>
                    </a:lnTo>
                    <a:lnTo>
                      <a:pt x="0" y="234"/>
                    </a:lnTo>
                    <a:lnTo>
                      <a:pt x="0" y="210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0" y="192"/>
                    </a:lnTo>
                    <a:lnTo>
                      <a:pt x="0" y="17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18" y="162"/>
                    </a:lnTo>
                    <a:lnTo>
                      <a:pt x="18" y="162"/>
                    </a:lnTo>
                    <a:lnTo>
                      <a:pt x="12" y="144"/>
                    </a:lnTo>
                    <a:lnTo>
                      <a:pt x="6" y="12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6" y="96"/>
                    </a:lnTo>
                    <a:lnTo>
                      <a:pt x="0" y="7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54"/>
                    </a:lnTo>
                    <a:lnTo>
                      <a:pt x="12" y="42"/>
                    </a:lnTo>
                    <a:lnTo>
                      <a:pt x="12" y="30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8" y="30"/>
                    </a:lnTo>
                    <a:lnTo>
                      <a:pt x="48" y="42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0" y="72"/>
                    </a:lnTo>
                    <a:lnTo>
                      <a:pt x="60" y="90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4" y="102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6" y="102"/>
                    </a:lnTo>
                    <a:lnTo>
                      <a:pt x="66" y="126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0" y="144"/>
                    </a:lnTo>
                    <a:lnTo>
                      <a:pt x="66" y="144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72" y="180"/>
                    </a:lnTo>
                    <a:lnTo>
                      <a:pt x="60" y="204"/>
                    </a:lnTo>
                    <a:lnTo>
                      <a:pt x="60" y="204"/>
                    </a:lnTo>
                    <a:lnTo>
                      <a:pt x="66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72" y="186"/>
                    </a:lnTo>
                    <a:lnTo>
                      <a:pt x="78" y="234"/>
                    </a:lnTo>
                    <a:lnTo>
                      <a:pt x="78" y="282"/>
                    </a:lnTo>
                    <a:lnTo>
                      <a:pt x="60" y="354"/>
                    </a:lnTo>
                    <a:lnTo>
                      <a:pt x="60" y="354"/>
                    </a:lnTo>
                    <a:lnTo>
                      <a:pt x="60" y="432"/>
                    </a:lnTo>
                    <a:lnTo>
                      <a:pt x="60" y="517"/>
                    </a:lnTo>
                    <a:lnTo>
                      <a:pt x="60" y="613"/>
                    </a:lnTo>
                    <a:lnTo>
                      <a:pt x="60" y="613"/>
                    </a:lnTo>
                    <a:lnTo>
                      <a:pt x="48" y="619"/>
                    </a:lnTo>
                    <a:lnTo>
                      <a:pt x="36" y="613"/>
                    </a:lnTo>
                    <a:lnTo>
                      <a:pt x="12" y="6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0" name="Freeform 1616"/>
              <p:cNvSpPr>
                <a:spLocks/>
              </p:cNvSpPr>
              <p:nvPr/>
            </p:nvSpPr>
            <p:spPr bwMode="auto">
              <a:xfrm>
                <a:off x="3096" y="1995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24 w 24"/>
                  <a:gd name="T3" fmla="*/ 24 h 42"/>
                  <a:gd name="T4" fmla="*/ 18 w 24"/>
                  <a:gd name="T5" fmla="*/ 12 h 42"/>
                  <a:gd name="T6" fmla="*/ 12 w 24"/>
                  <a:gd name="T7" fmla="*/ 0 h 42"/>
                  <a:gd name="T8" fmla="*/ 12 w 24"/>
                  <a:gd name="T9" fmla="*/ 0 h 42"/>
                  <a:gd name="T10" fmla="*/ 6 w 24"/>
                  <a:gd name="T11" fmla="*/ 12 h 42"/>
                  <a:gd name="T12" fmla="*/ 0 w 24"/>
                  <a:gd name="T13" fmla="*/ 24 h 42"/>
                  <a:gd name="T14" fmla="*/ 6 w 24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24" y="42"/>
                    </a:moveTo>
                    <a:lnTo>
                      <a:pt x="24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1" name="Freeform 1617"/>
              <p:cNvSpPr>
                <a:spLocks/>
              </p:cNvSpPr>
              <p:nvPr/>
            </p:nvSpPr>
            <p:spPr bwMode="auto">
              <a:xfrm>
                <a:off x="3108" y="2079"/>
                <a:ext cx="24" cy="42"/>
              </a:xfrm>
              <a:custGeom>
                <a:avLst/>
                <a:gdLst>
                  <a:gd name="T0" fmla="*/ 0 w 24"/>
                  <a:gd name="T1" fmla="*/ 42 h 42"/>
                  <a:gd name="T2" fmla="*/ 0 w 24"/>
                  <a:gd name="T3" fmla="*/ 30 h 42"/>
                  <a:gd name="T4" fmla="*/ 6 w 24"/>
                  <a:gd name="T5" fmla="*/ 18 h 42"/>
                  <a:gd name="T6" fmla="*/ 12 w 24"/>
                  <a:gd name="T7" fmla="*/ 0 h 42"/>
                  <a:gd name="T8" fmla="*/ 12 w 24"/>
                  <a:gd name="T9" fmla="*/ 0 h 42"/>
                  <a:gd name="T10" fmla="*/ 18 w 24"/>
                  <a:gd name="T11" fmla="*/ 12 h 42"/>
                  <a:gd name="T12" fmla="*/ 24 w 24"/>
                  <a:gd name="T13" fmla="*/ 24 h 42"/>
                  <a:gd name="T14" fmla="*/ 18 w 2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0" y="42"/>
                    </a:moveTo>
                    <a:lnTo>
                      <a:pt x="0" y="30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24" y="24"/>
                    </a:lnTo>
                    <a:lnTo>
                      <a:pt x="18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2" name="Freeform 1618"/>
              <p:cNvSpPr>
                <a:spLocks/>
              </p:cNvSpPr>
              <p:nvPr/>
            </p:nvSpPr>
            <p:spPr bwMode="auto">
              <a:xfrm>
                <a:off x="3096" y="2055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0 w 18"/>
                  <a:gd name="T3" fmla="*/ 30 h 42"/>
                  <a:gd name="T4" fmla="*/ 0 w 18"/>
                  <a:gd name="T5" fmla="*/ 12 h 42"/>
                  <a:gd name="T6" fmla="*/ 6 w 18"/>
                  <a:gd name="T7" fmla="*/ 0 h 42"/>
                  <a:gd name="T8" fmla="*/ 6 w 18"/>
                  <a:gd name="T9" fmla="*/ 0 h 42"/>
                  <a:gd name="T10" fmla="*/ 12 w 18"/>
                  <a:gd name="T11" fmla="*/ 12 h 42"/>
                  <a:gd name="T12" fmla="*/ 18 w 18"/>
                  <a:gd name="T13" fmla="*/ 18 h 42"/>
                  <a:gd name="T14" fmla="*/ 18 w 18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18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3" name="Freeform 1619"/>
              <p:cNvSpPr>
                <a:spLocks/>
              </p:cNvSpPr>
              <p:nvPr/>
            </p:nvSpPr>
            <p:spPr bwMode="auto">
              <a:xfrm>
                <a:off x="3084" y="2121"/>
                <a:ext cx="24" cy="42"/>
              </a:xfrm>
              <a:custGeom>
                <a:avLst/>
                <a:gdLst>
                  <a:gd name="T0" fmla="*/ 6 w 24"/>
                  <a:gd name="T1" fmla="*/ 42 h 42"/>
                  <a:gd name="T2" fmla="*/ 0 w 24"/>
                  <a:gd name="T3" fmla="*/ 30 h 42"/>
                  <a:gd name="T4" fmla="*/ 0 w 24"/>
                  <a:gd name="T5" fmla="*/ 18 h 42"/>
                  <a:gd name="T6" fmla="*/ 6 w 24"/>
                  <a:gd name="T7" fmla="*/ 0 h 42"/>
                  <a:gd name="T8" fmla="*/ 6 w 24"/>
                  <a:gd name="T9" fmla="*/ 0 h 42"/>
                  <a:gd name="T10" fmla="*/ 12 w 24"/>
                  <a:gd name="T11" fmla="*/ 6 h 42"/>
                  <a:gd name="T12" fmla="*/ 18 w 24"/>
                  <a:gd name="T13" fmla="*/ 18 h 42"/>
                  <a:gd name="T14" fmla="*/ 24 w 24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6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8"/>
                    </a:lnTo>
                    <a:lnTo>
                      <a:pt x="24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4" name="Freeform 1620"/>
              <p:cNvSpPr>
                <a:spLocks/>
              </p:cNvSpPr>
              <p:nvPr/>
            </p:nvSpPr>
            <p:spPr bwMode="auto">
              <a:xfrm>
                <a:off x="3102" y="2223"/>
                <a:ext cx="24" cy="42"/>
              </a:xfrm>
              <a:custGeom>
                <a:avLst/>
                <a:gdLst>
                  <a:gd name="T0" fmla="*/ 18 w 24"/>
                  <a:gd name="T1" fmla="*/ 42 h 42"/>
                  <a:gd name="T2" fmla="*/ 24 w 24"/>
                  <a:gd name="T3" fmla="*/ 30 h 42"/>
                  <a:gd name="T4" fmla="*/ 18 w 24"/>
                  <a:gd name="T5" fmla="*/ 12 h 42"/>
                  <a:gd name="T6" fmla="*/ 12 w 24"/>
                  <a:gd name="T7" fmla="*/ 0 h 42"/>
                  <a:gd name="T8" fmla="*/ 12 w 24"/>
                  <a:gd name="T9" fmla="*/ 0 h 42"/>
                  <a:gd name="T10" fmla="*/ 0 w 24"/>
                  <a:gd name="T11" fmla="*/ 12 h 42"/>
                  <a:gd name="T12" fmla="*/ 0 w 24"/>
                  <a:gd name="T13" fmla="*/ 24 h 42"/>
                  <a:gd name="T14" fmla="*/ 0 w 24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8" y="42"/>
                    </a:moveTo>
                    <a:lnTo>
                      <a:pt x="24" y="30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5" name="Freeform 1621"/>
              <p:cNvSpPr>
                <a:spLocks/>
              </p:cNvSpPr>
              <p:nvPr/>
            </p:nvSpPr>
            <p:spPr bwMode="auto">
              <a:xfrm>
                <a:off x="3096" y="2361"/>
                <a:ext cx="18" cy="43"/>
              </a:xfrm>
              <a:custGeom>
                <a:avLst/>
                <a:gdLst>
                  <a:gd name="T0" fmla="*/ 18 w 18"/>
                  <a:gd name="T1" fmla="*/ 43 h 43"/>
                  <a:gd name="T2" fmla="*/ 18 w 18"/>
                  <a:gd name="T3" fmla="*/ 30 h 43"/>
                  <a:gd name="T4" fmla="*/ 18 w 18"/>
                  <a:gd name="T5" fmla="*/ 18 h 43"/>
                  <a:gd name="T6" fmla="*/ 12 w 18"/>
                  <a:gd name="T7" fmla="*/ 0 h 43"/>
                  <a:gd name="T8" fmla="*/ 12 w 18"/>
                  <a:gd name="T9" fmla="*/ 0 h 43"/>
                  <a:gd name="T10" fmla="*/ 0 w 18"/>
                  <a:gd name="T11" fmla="*/ 12 h 43"/>
                  <a:gd name="T12" fmla="*/ 0 w 18"/>
                  <a:gd name="T13" fmla="*/ 24 h 43"/>
                  <a:gd name="T14" fmla="*/ 0 w 18"/>
                  <a:gd name="T1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3">
                    <a:moveTo>
                      <a:pt x="18" y="43"/>
                    </a:moveTo>
                    <a:lnTo>
                      <a:pt x="18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6" name="Freeform 1622"/>
              <p:cNvSpPr>
                <a:spLocks/>
              </p:cNvSpPr>
              <p:nvPr/>
            </p:nvSpPr>
            <p:spPr bwMode="auto">
              <a:xfrm>
                <a:off x="3108" y="2187"/>
                <a:ext cx="24" cy="42"/>
              </a:xfrm>
              <a:custGeom>
                <a:avLst/>
                <a:gdLst>
                  <a:gd name="T0" fmla="*/ 18 w 24"/>
                  <a:gd name="T1" fmla="*/ 42 h 42"/>
                  <a:gd name="T2" fmla="*/ 24 w 24"/>
                  <a:gd name="T3" fmla="*/ 30 h 42"/>
                  <a:gd name="T4" fmla="*/ 18 w 24"/>
                  <a:gd name="T5" fmla="*/ 18 h 42"/>
                  <a:gd name="T6" fmla="*/ 12 w 24"/>
                  <a:gd name="T7" fmla="*/ 0 h 42"/>
                  <a:gd name="T8" fmla="*/ 12 w 24"/>
                  <a:gd name="T9" fmla="*/ 0 h 42"/>
                  <a:gd name="T10" fmla="*/ 6 w 24"/>
                  <a:gd name="T11" fmla="*/ 12 h 42"/>
                  <a:gd name="T12" fmla="*/ 0 w 24"/>
                  <a:gd name="T13" fmla="*/ 24 h 42"/>
                  <a:gd name="T14" fmla="*/ 6 w 24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8" y="42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7" name="Freeform 1623"/>
              <p:cNvSpPr>
                <a:spLocks/>
              </p:cNvSpPr>
              <p:nvPr/>
            </p:nvSpPr>
            <p:spPr bwMode="auto">
              <a:xfrm>
                <a:off x="3102" y="2325"/>
                <a:ext cx="24" cy="48"/>
              </a:xfrm>
              <a:custGeom>
                <a:avLst/>
                <a:gdLst>
                  <a:gd name="T0" fmla="*/ 18 w 24"/>
                  <a:gd name="T1" fmla="*/ 48 h 48"/>
                  <a:gd name="T2" fmla="*/ 24 w 24"/>
                  <a:gd name="T3" fmla="*/ 30 h 48"/>
                  <a:gd name="T4" fmla="*/ 24 w 24"/>
                  <a:gd name="T5" fmla="*/ 18 h 48"/>
                  <a:gd name="T6" fmla="*/ 12 w 24"/>
                  <a:gd name="T7" fmla="*/ 0 h 48"/>
                  <a:gd name="T8" fmla="*/ 12 w 24"/>
                  <a:gd name="T9" fmla="*/ 0 h 48"/>
                  <a:gd name="T10" fmla="*/ 6 w 24"/>
                  <a:gd name="T11" fmla="*/ 12 h 48"/>
                  <a:gd name="T12" fmla="*/ 0 w 24"/>
                  <a:gd name="T13" fmla="*/ 24 h 48"/>
                  <a:gd name="T14" fmla="*/ 6 w 24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8">
                    <a:moveTo>
                      <a:pt x="18" y="48"/>
                    </a:moveTo>
                    <a:lnTo>
                      <a:pt x="24" y="30"/>
                    </a:lnTo>
                    <a:lnTo>
                      <a:pt x="24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8" name="Freeform 1624"/>
              <p:cNvSpPr>
                <a:spLocks/>
              </p:cNvSpPr>
              <p:nvPr/>
            </p:nvSpPr>
            <p:spPr bwMode="auto">
              <a:xfrm>
                <a:off x="3114" y="2361"/>
                <a:ext cx="18" cy="43"/>
              </a:xfrm>
              <a:custGeom>
                <a:avLst/>
                <a:gdLst>
                  <a:gd name="T0" fmla="*/ 12 w 18"/>
                  <a:gd name="T1" fmla="*/ 43 h 43"/>
                  <a:gd name="T2" fmla="*/ 18 w 18"/>
                  <a:gd name="T3" fmla="*/ 30 h 43"/>
                  <a:gd name="T4" fmla="*/ 18 w 18"/>
                  <a:gd name="T5" fmla="*/ 18 h 43"/>
                  <a:gd name="T6" fmla="*/ 12 w 18"/>
                  <a:gd name="T7" fmla="*/ 0 h 43"/>
                  <a:gd name="T8" fmla="*/ 12 w 18"/>
                  <a:gd name="T9" fmla="*/ 0 h 43"/>
                  <a:gd name="T10" fmla="*/ 6 w 18"/>
                  <a:gd name="T11" fmla="*/ 12 h 43"/>
                  <a:gd name="T12" fmla="*/ 0 w 18"/>
                  <a:gd name="T13" fmla="*/ 24 h 43"/>
                  <a:gd name="T14" fmla="*/ 0 w 18"/>
                  <a:gd name="T1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3">
                    <a:moveTo>
                      <a:pt x="12" y="43"/>
                    </a:moveTo>
                    <a:lnTo>
                      <a:pt x="18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89" name="Freeform 1625"/>
              <p:cNvSpPr>
                <a:spLocks/>
              </p:cNvSpPr>
              <p:nvPr/>
            </p:nvSpPr>
            <p:spPr bwMode="auto">
              <a:xfrm>
                <a:off x="3018" y="245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6 w 6"/>
                  <a:gd name="T3" fmla="*/ 12 h 42"/>
                  <a:gd name="T4" fmla="*/ 6 w 6"/>
                  <a:gd name="T5" fmla="*/ 30 h 42"/>
                  <a:gd name="T6" fmla="*/ 6 w 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6" y="12"/>
                    </a:lnTo>
                    <a:lnTo>
                      <a:pt x="6" y="30"/>
                    </a:lnTo>
                    <a:lnTo>
                      <a:pt x="6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0" name="Freeform 1626"/>
              <p:cNvSpPr>
                <a:spLocks/>
              </p:cNvSpPr>
              <p:nvPr/>
            </p:nvSpPr>
            <p:spPr bwMode="auto">
              <a:xfrm>
                <a:off x="3156" y="1971"/>
                <a:ext cx="84" cy="601"/>
              </a:xfrm>
              <a:custGeom>
                <a:avLst/>
                <a:gdLst>
                  <a:gd name="T0" fmla="*/ 66 w 84"/>
                  <a:gd name="T1" fmla="*/ 541 h 601"/>
                  <a:gd name="T2" fmla="*/ 66 w 84"/>
                  <a:gd name="T3" fmla="*/ 451 h 601"/>
                  <a:gd name="T4" fmla="*/ 66 w 84"/>
                  <a:gd name="T5" fmla="*/ 414 h 601"/>
                  <a:gd name="T6" fmla="*/ 78 w 84"/>
                  <a:gd name="T7" fmla="*/ 342 h 601"/>
                  <a:gd name="T8" fmla="*/ 72 w 84"/>
                  <a:gd name="T9" fmla="*/ 282 h 601"/>
                  <a:gd name="T10" fmla="*/ 72 w 84"/>
                  <a:gd name="T11" fmla="*/ 294 h 601"/>
                  <a:gd name="T12" fmla="*/ 60 w 84"/>
                  <a:gd name="T13" fmla="*/ 318 h 601"/>
                  <a:gd name="T14" fmla="*/ 66 w 84"/>
                  <a:gd name="T15" fmla="*/ 300 h 601"/>
                  <a:gd name="T16" fmla="*/ 78 w 84"/>
                  <a:gd name="T17" fmla="*/ 234 h 601"/>
                  <a:gd name="T18" fmla="*/ 78 w 84"/>
                  <a:gd name="T19" fmla="*/ 192 h 601"/>
                  <a:gd name="T20" fmla="*/ 72 w 84"/>
                  <a:gd name="T21" fmla="*/ 198 h 601"/>
                  <a:gd name="T22" fmla="*/ 66 w 84"/>
                  <a:gd name="T23" fmla="*/ 204 h 601"/>
                  <a:gd name="T24" fmla="*/ 78 w 84"/>
                  <a:gd name="T25" fmla="*/ 186 h 601"/>
                  <a:gd name="T26" fmla="*/ 78 w 84"/>
                  <a:gd name="T27" fmla="*/ 132 h 601"/>
                  <a:gd name="T28" fmla="*/ 72 w 84"/>
                  <a:gd name="T29" fmla="*/ 138 h 601"/>
                  <a:gd name="T30" fmla="*/ 60 w 84"/>
                  <a:gd name="T31" fmla="*/ 156 h 601"/>
                  <a:gd name="T32" fmla="*/ 66 w 84"/>
                  <a:gd name="T33" fmla="*/ 144 h 601"/>
                  <a:gd name="T34" fmla="*/ 78 w 84"/>
                  <a:gd name="T35" fmla="*/ 96 h 601"/>
                  <a:gd name="T36" fmla="*/ 72 w 84"/>
                  <a:gd name="T37" fmla="*/ 96 h 601"/>
                  <a:gd name="T38" fmla="*/ 66 w 84"/>
                  <a:gd name="T39" fmla="*/ 108 h 601"/>
                  <a:gd name="T40" fmla="*/ 72 w 84"/>
                  <a:gd name="T41" fmla="*/ 96 h 601"/>
                  <a:gd name="T42" fmla="*/ 72 w 84"/>
                  <a:gd name="T43" fmla="*/ 48 h 601"/>
                  <a:gd name="T44" fmla="*/ 72 w 84"/>
                  <a:gd name="T45" fmla="*/ 54 h 601"/>
                  <a:gd name="T46" fmla="*/ 60 w 84"/>
                  <a:gd name="T47" fmla="*/ 60 h 601"/>
                  <a:gd name="T48" fmla="*/ 66 w 84"/>
                  <a:gd name="T49" fmla="*/ 48 h 601"/>
                  <a:gd name="T50" fmla="*/ 66 w 84"/>
                  <a:gd name="T51" fmla="*/ 30 h 601"/>
                  <a:gd name="T52" fmla="*/ 54 w 84"/>
                  <a:gd name="T53" fmla="*/ 6 h 601"/>
                  <a:gd name="T54" fmla="*/ 48 w 84"/>
                  <a:gd name="T55" fmla="*/ 0 h 601"/>
                  <a:gd name="T56" fmla="*/ 42 w 84"/>
                  <a:gd name="T57" fmla="*/ 6 h 601"/>
                  <a:gd name="T58" fmla="*/ 30 w 84"/>
                  <a:gd name="T59" fmla="*/ 30 h 601"/>
                  <a:gd name="T60" fmla="*/ 24 w 84"/>
                  <a:gd name="T61" fmla="*/ 54 h 601"/>
                  <a:gd name="T62" fmla="*/ 30 w 84"/>
                  <a:gd name="T63" fmla="*/ 72 h 601"/>
                  <a:gd name="T64" fmla="*/ 24 w 84"/>
                  <a:gd name="T65" fmla="*/ 60 h 601"/>
                  <a:gd name="T66" fmla="*/ 24 w 84"/>
                  <a:gd name="T67" fmla="*/ 54 h 601"/>
                  <a:gd name="T68" fmla="*/ 12 w 84"/>
                  <a:gd name="T69" fmla="*/ 84 h 601"/>
                  <a:gd name="T70" fmla="*/ 24 w 84"/>
                  <a:gd name="T71" fmla="*/ 96 h 601"/>
                  <a:gd name="T72" fmla="*/ 18 w 84"/>
                  <a:gd name="T73" fmla="*/ 90 h 601"/>
                  <a:gd name="T74" fmla="*/ 12 w 84"/>
                  <a:gd name="T75" fmla="*/ 84 h 601"/>
                  <a:gd name="T76" fmla="*/ 12 w 84"/>
                  <a:gd name="T77" fmla="*/ 126 h 601"/>
                  <a:gd name="T78" fmla="*/ 24 w 84"/>
                  <a:gd name="T79" fmla="*/ 144 h 601"/>
                  <a:gd name="T80" fmla="*/ 12 w 84"/>
                  <a:gd name="T81" fmla="*/ 138 h 601"/>
                  <a:gd name="T82" fmla="*/ 6 w 84"/>
                  <a:gd name="T83" fmla="*/ 132 h 601"/>
                  <a:gd name="T84" fmla="*/ 6 w 84"/>
                  <a:gd name="T85" fmla="*/ 174 h 601"/>
                  <a:gd name="T86" fmla="*/ 18 w 84"/>
                  <a:gd name="T87" fmla="*/ 198 h 601"/>
                  <a:gd name="T88" fmla="*/ 6 w 84"/>
                  <a:gd name="T89" fmla="*/ 192 h 601"/>
                  <a:gd name="T90" fmla="*/ 0 w 84"/>
                  <a:gd name="T91" fmla="*/ 180 h 601"/>
                  <a:gd name="T92" fmla="*/ 0 w 84"/>
                  <a:gd name="T93" fmla="*/ 270 h 601"/>
                  <a:gd name="T94" fmla="*/ 18 w 84"/>
                  <a:gd name="T95" fmla="*/ 342 h 601"/>
                  <a:gd name="T96" fmla="*/ 24 w 84"/>
                  <a:gd name="T97" fmla="*/ 499 h 601"/>
                  <a:gd name="T98" fmla="*/ 24 w 84"/>
                  <a:gd name="T99" fmla="*/ 601 h 601"/>
                  <a:gd name="T100" fmla="*/ 48 w 84"/>
                  <a:gd name="T101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01">
                    <a:moveTo>
                      <a:pt x="66" y="601"/>
                    </a:moveTo>
                    <a:lnTo>
                      <a:pt x="66" y="541"/>
                    </a:lnTo>
                    <a:lnTo>
                      <a:pt x="66" y="493"/>
                    </a:lnTo>
                    <a:lnTo>
                      <a:pt x="66" y="451"/>
                    </a:lnTo>
                    <a:lnTo>
                      <a:pt x="66" y="451"/>
                    </a:lnTo>
                    <a:lnTo>
                      <a:pt x="66" y="414"/>
                    </a:lnTo>
                    <a:lnTo>
                      <a:pt x="72" y="378"/>
                    </a:lnTo>
                    <a:lnTo>
                      <a:pt x="78" y="342"/>
                    </a:lnTo>
                    <a:lnTo>
                      <a:pt x="84" y="312"/>
                    </a:lnTo>
                    <a:lnTo>
                      <a:pt x="72" y="282"/>
                    </a:lnTo>
                    <a:lnTo>
                      <a:pt x="72" y="282"/>
                    </a:lnTo>
                    <a:lnTo>
                      <a:pt x="72" y="294"/>
                    </a:lnTo>
                    <a:lnTo>
                      <a:pt x="66" y="312"/>
                    </a:lnTo>
                    <a:lnTo>
                      <a:pt x="60" y="318"/>
                    </a:lnTo>
                    <a:lnTo>
                      <a:pt x="60" y="318"/>
                    </a:lnTo>
                    <a:lnTo>
                      <a:pt x="66" y="300"/>
                    </a:lnTo>
                    <a:lnTo>
                      <a:pt x="72" y="264"/>
                    </a:lnTo>
                    <a:lnTo>
                      <a:pt x="78" y="234"/>
                    </a:lnTo>
                    <a:lnTo>
                      <a:pt x="84" y="204"/>
                    </a:lnTo>
                    <a:lnTo>
                      <a:pt x="78" y="192"/>
                    </a:lnTo>
                    <a:lnTo>
                      <a:pt x="78" y="192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78" y="186"/>
                    </a:lnTo>
                    <a:lnTo>
                      <a:pt x="78" y="174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72" y="138"/>
                    </a:lnTo>
                    <a:lnTo>
                      <a:pt x="66" y="150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6" y="144"/>
                    </a:lnTo>
                    <a:lnTo>
                      <a:pt x="72" y="12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72" y="108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72" y="96"/>
                    </a:lnTo>
                    <a:lnTo>
                      <a:pt x="72" y="7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18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30" y="18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66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8" y="66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2" y="126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2" y="13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74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2" y="198"/>
                    </a:lnTo>
                    <a:lnTo>
                      <a:pt x="6" y="192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222"/>
                    </a:lnTo>
                    <a:lnTo>
                      <a:pt x="0" y="270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8" y="420"/>
                    </a:lnTo>
                    <a:lnTo>
                      <a:pt x="24" y="499"/>
                    </a:lnTo>
                    <a:lnTo>
                      <a:pt x="24" y="601"/>
                    </a:lnTo>
                    <a:lnTo>
                      <a:pt x="24" y="601"/>
                    </a:lnTo>
                    <a:lnTo>
                      <a:pt x="30" y="601"/>
                    </a:lnTo>
                    <a:lnTo>
                      <a:pt x="48" y="601"/>
                    </a:lnTo>
                    <a:lnTo>
                      <a:pt x="66" y="601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1" name="Freeform 1627"/>
              <p:cNvSpPr>
                <a:spLocks/>
              </p:cNvSpPr>
              <p:nvPr/>
            </p:nvSpPr>
            <p:spPr bwMode="auto">
              <a:xfrm>
                <a:off x="3156" y="1971"/>
                <a:ext cx="84" cy="601"/>
              </a:xfrm>
              <a:custGeom>
                <a:avLst/>
                <a:gdLst>
                  <a:gd name="T0" fmla="*/ 66 w 84"/>
                  <a:gd name="T1" fmla="*/ 541 h 601"/>
                  <a:gd name="T2" fmla="*/ 66 w 84"/>
                  <a:gd name="T3" fmla="*/ 451 h 601"/>
                  <a:gd name="T4" fmla="*/ 66 w 84"/>
                  <a:gd name="T5" fmla="*/ 414 h 601"/>
                  <a:gd name="T6" fmla="*/ 78 w 84"/>
                  <a:gd name="T7" fmla="*/ 342 h 601"/>
                  <a:gd name="T8" fmla="*/ 72 w 84"/>
                  <a:gd name="T9" fmla="*/ 282 h 601"/>
                  <a:gd name="T10" fmla="*/ 72 w 84"/>
                  <a:gd name="T11" fmla="*/ 294 h 601"/>
                  <a:gd name="T12" fmla="*/ 60 w 84"/>
                  <a:gd name="T13" fmla="*/ 318 h 601"/>
                  <a:gd name="T14" fmla="*/ 66 w 84"/>
                  <a:gd name="T15" fmla="*/ 300 h 601"/>
                  <a:gd name="T16" fmla="*/ 78 w 84"/>
                  <a:gd name="T17" fmla="*/ 234 h 601"/>
                  <a:gd name="T18" fmla="*/ 78 w 84"/>
                  <a:gd name="T19" fmla="*/ 192 h 601"/>
                  <a:gd name="T20" fmla="*/ 72 w 84"/>
                  <a:gd name="T21" fmla="*/ 198 h 601"/>
                  <a:gd name="T22" fmla="*/ 66 w 84"/>
                  <a:gd name="T23" fmla="*/ 204 h 601"/>
                  <a:gd name="T24" fmla="*/ 78 w 84"/>
                  <a:gd name="T25" fmla="*/ 186 h 601"/>
                  <a:gd name="T26" fmla="*/ 78 w 84"/>
                  <a:gd name="T27" fmla="*/ 132 h 601"/>
                  <a:gd name="T28" fmla="*/ 72 w 84"/>
                  <a:gd name="T29" fmla="*/ 138 h 601"/>
                  <a:gd name="T30" fmla="*/ 60 w 84"/>
                  <a:gd name="T31" fmla="*/ 156 h 601"/>
                  <a:gd name="T32" fmla="*/ 66 w 84"/>
                  <a:gd name="T33" fmla="*/ 144 h 601"/>
                  <a:gd name="T34" fmla="*/ 78 w 84"/>
                  <a:gd name="T35" fmla="*/ 96 h 601"/>
                  <a:gd name="T36" fmla="*/ 72 w 84"/>
                  <a:gd name="T37" fmla="*/ 96 h 601"/>
                  <a:gd name="T38" fmla="*/ 66 w 84"/>
                  <a:gd name="T39" fmla="*/ 108 h 601"/>
                  <a:gd name="T40" fmla="*/ 72 w 84"/>
                  <a:gd name="T41" fmla="*/ 96 h 601"/>
                  <a:gd name="T42" fmla="*/ 72 w 84"/>
                  <a:gd name="T43" fmla="*/ 48 h 601"/>
                  <a:gd name="T44" fmla="*/ 72 w 84"/>
                  <a:gd name="T45" fmla="*/ 54 h 601"/>
                  <a:gd name="T46" fmla="*/ 60 w 84"/>
                  <a:gd name="T47" fmla="*/ 60 h 601"/>
                  <a:gd name="T48" fmla="*/ 66 w 84"/>
                  <a:gd name="T49" fmla="*/ 48 h 601"/>
                  <a:gd name="T50" fmla="*/ 66 w 84"/>
                  <a:gd name="T51" fmla="*/ 30 h 601"/>
                  <a:gd name="T52" fmla="*/ 54 w 84"/>
                  <a:gd name="T53" fmla="*/ 6 h 601"/>
                  <a:gd name="T54" fmla="*/ 48 w 84"/>
                  <a:gd name="T55" fmla="*/ 0 h 601"/>
                  <a:gd name="T56" fmla="*/ 42 w 84"/>
                  <a:gd name="T57" fmla="*/ 6 h 601"/>
                  <a:gd name="T58" fmla="*/ 30 w 84"/>
                  <a:gd name="T59" fmla="*/ 30 h 601"/>
                  <a:gd name="T60" fmla="*/ 24 w 84"/>
                  <a:gd name="T61" fmla="*/ 54 h 601"/>
                  <a:gd name="T62" fmla="*/ 30 w 84"/>
                  <a:gd name="T63" fmla="*/ 72 h 601"/>
                  <a:gd name="T64" fmla="*/ 24 w 84"/>
                  <a:gd name="T65" fmla="*/ 60 h 601"/>
                  <a:gd name="T66" fmla="*/ 24 w 84"/>
                  <a:gd name="T67" fmla="*/ 54 h 601"/>
                  <a:gd name="T68" fmla="*/ 12 w 84"/>
                  <a:gd name="T69" fmla="*/ 84 h 601"/>
                  <a:gd name="T70" fmla="*/ 24 w 84"/>
                  <a:gd name="T71" fmla="*/ 96 h 601"/>
                  <a:gd name="T72" fmla="*/ 18 w 84"/>
                  <a:gd name="T73" fmla="*/ 90 h 601"/>
                  <a:gd name="T74" fmla="*/ 12 w 84"/>
                  <a:gd name="T75" fmla="*/ 84 h 601"/>
                  <a:gd name="T76" fmla="*/ 12 w 84"/>
                  <a:gd name="T77" fmla="*/ 126 h 601"/>
                  <a:gd name="T78" fmla="*/ 24 w 84"/>
                  <a:gd name="T79" fmla="*/ 144 h 601"/>
                  <a:gd name="T80" fmla="*/ 12 w 84"/>
                  <a:gd name="T81" fmla="*/ 138 h 601"/>
                  <a:gd name="T82" fmla="*/ 6 w 84"/>
                  <a:gd name="T83" fmla="*/ 132 h 601"/>
                  <a:gd name="T84" fmla="*/ 6 w 84"/>
                  <a:gd name="T85" fmla="*/ 174 h 601"/>
                  <a:gd name="T86" fmla="*/ 18 w 84"/>
                  <a:gd name="T87" fmla="*/ 198 h 601"/>
                  <a:gd name="T88" fmla="*/ 6 w 84"/>
                  <a:gd name="T89" fmla="*/ 192 h 601"/>
                  <a:gd name="T90" fmla="*/ 0 w 84"/>
                  <a:gd name="T91" fmla="*/ 180 h 601"/>
                  <a:gd name="T92" fmla="*/ 0 w 84"/>
                  <a:gd name="T93" fmla="*/ 270 h 601"/>
                  <a:gd name="T94" fmla="*/ 18 w 84"/>
                  <a:gd name="T95" fmla="*/ 342 h 601"/>
                  <a:gd name="T96" fmla="*/ 24 w 84"/>
                  <a:gd name="T97" fmla="*/ 499 h 601"/>
                  <a:gd name="T98" fmla="*/ 24 w 84"/>
                  <a:gd name="T99" fmla="*/ 601 h 601"/>
                  <a:gd name="T100" fmla="*/ 48 w 84"/>
                  <a:gd name="T101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01">
                    <a:moveTo>
                      <a:pt x="66" y="601"/>
                    </a:moveTo>
                    <a:lnTo>
                      <a:pt x="66" y="541"/>
                    </a:lnTo>
                    <a:lnTo>
                      <a:pt x="66" y="493"/>
                    </a:lnTo>
                    <a:lnTo>
                      <a:pt x="66" y="451"/>
                    </a:lnTo>
                    <a:lnTo>
                      <a:pt x="66" y="451"/>
                    </a:lnTo>
                    <a:lnTo>
                      <a:pt x="66" y="414"/>
                    </a:lnTo>
                    <a:lnTo>
                      <a:pt x="72" y="378"/>
                    </a:lnTo>
                    <a:lnTo>
                      <a:pt x="78" y="342"/>
                    </a:lnTo>
                    <a:lnTo>
                      <a:pt x="84" y="312"/>
                    </a:lnTo>
                    <a:lnTo>
                      <a:pt x="72" y="282"/>
                    </a:lnTo>
                    <a:lnTo>
                      <a:pt x="72" y="282"/>
                    </a:lnTo>
                    <a:lnTo>
                      <a:pt x="72" y="294"/>
                    </a:lnTo>
                    <a:lnTo>
                      <a:pt x="66" y="312"/>
                    </a:lnTo>
                    <a:lnTo>
                      <a:pt x="60" y="318"/>
                    </a:lnTo>
                    <a:lnTo>
                      <a:pt x="60" y="318"/>
                    </a:lnTo>
                    <a:lnTo>
                      <a:pt x="66" y="300"/>
                    </a:lnTo>
                    <a:lnTo>
                      <a:pt x="72" y="264"/>
                    </a:lnTo>
                    <a:lnTo>
                      <a:pt x="78" y="234"/>
                    </a:lnTo>
                    <a:lnTo>
                      <a:pt x="84" y="204"/>
                    </a:lnTo>
                    <a:lnTo>
                      <a:pt x="78" y="192"/>
                    </a:lnTo>
                    <a:lnTo>
                      <a:pt x="78" y="192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78" y="186"/>
                    </a:lnTo>
                    <a:lnTo>
                      <a:pt x="78" y="174"/>
                    </a:lnTo>
                    <a:lnTo>
                      <a:pt x="78" y="132"/>
                    </a:lnTo>
                    <a:lnTo>
                      <a:pt x="78" y="132"/>
                    </a:lnTo>
                    <a:lnTo>
                      <a:pt x="72" y="138"/>
                    </a:lnTo>
                    <a:lnTo>
                      <a:pt x="66" y="150"/>
                    </a:lnTo>
                    <a:lnTo>
                      <a:pt x="60" y="156"/>
                    </a:lnTo>
                    <a:lnTo>
                      <a:pt x="60" y="156"/>
                    </a:lnTo>
                    <a:lnTo>
                      <a:pt x="66" y="144"/>
                    </a:lnTo>
                    <a:lnTo>
                      <a:pt x="72" y="12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72" y="108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72" y="96"/>
                    </a:lnTo>
                    <a:lnTo>
                      <a:pt x="72" y="7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18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30" y="18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66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8" y="66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18" y="90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2" y="126"/>
                    </a:lnTo>
                    <a:lnTo>
                      <a:pt x="24" y="144"/>
                    </a:lnTo>
                    <a:lnTo>
                      <a:pt x="24" y="144"/>
                    </a:lnTo>
                    <a:lnTo>
                      <a:pt x="18" y="144"/>
                    </a:lnTo>
                    <a:lnTo>
                      <a:pt x="12" y="13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74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2" y="198"/>
                    </a:lnTo>
                    <a:lnTo>
                      <a:pt x="6" y="192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222"/>
                    </a:lnTo>
                    <a:lnTo>
                      <a:pt x="0" y="270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8" y="420"/>
                    </a:lnTo>
                    <a:lnTo>
                      <a:pt x="24" y="499"/>
                    </a:lnTo>
                    <a:lnTo>
                      <a:pt x="24" y="601"/>
                    </a:lnTo>
                    <a:lnTo>
                      <a:pt x="24" y="601"/>
                    </a:lnTo>
                    <a:lnTo>
                      <a:pt x="30" y="601"/>
                    </a:lnTo>
                    <a:lnTo>
                      <a:pt x="48" y="601"/>
                    </a:lnTo>
                    <a:lnTo>
                      <a:pt x="66" y="6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2" name="Freeform 1628"/>
              <p:cNvSpPr>
                <a:spLocks/>
              </p:cNvSpPr>
              <p:nvPr/>
            </p:nvSpPr>
            <p:spPr bwMode="auto">
              <a:xfrm>
                <a:off x="3186" y="2001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0 w 18"/>
                  <a:gd name="T3" fmla="*/ 30 h 42"/>
                  <a:gd name="T4" fmla="*/ 0 w 18"/>
                  <a:gd name="T5" fmla="*/ 12 h 42"/>
                  <a:gd name="T6" fmla="*/ 12 w 18"/>
                  <a:gd name="T7" fmla="*/ 0 h 42"/>
                  <a:gd name="T8" fmla="*/ 12 w 18"/>
                  <a:gd name="T9" fmla="*/ 0 h 42"/>
                  <a:gd name="T10" fmla="*/ 18 w 18"/>
                  <a:gd name="T11" fmla="*/ 12 h 42"/>
                  <a:gd name="T12" fmla="*/ 18 w 18"/>
                  <a:gd name="T13" fmla="*/ 24 h 42"/>
                  <a:gd name="T14" fmla="*/ 18 w 18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18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3" name="Freeform 1629"/>
              <p:cNvSpPr>
                <a:spLocks/>
              </p:cNvSpPr>
              <p:nvPr/>
            </p:nvSpPr>
            <p:spPr bwMode="auto">
              <a:xfrm>
                <a:off x="3180" y="2061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18 w 18"/>
                  <a:gd name="T3" fmla="*/ 24 h 42"/>
                  <a:gd name="T4" fmla="*/ 12 w 18"/>
                  <a:gd name="T5" fmla="*/ 12 h 42"/>
                  <a:gd name="T6" fmla="*/ 6 w 18"/>
                  <a:gd name="T7" fmla="*/ 0 h 42"/>
                  <a:gd name="T8" fmla="*/ 6 w 18"/>
                  <a:gd name="T9" fmla="*/ 0 h 42"/>
                  <a:gd name="T10" fmla="*/ 0 w 18"/>
                  <a:gd name="T11" fmla="*/ 12 h 42"/>
                  <a:gd name="T12" fmla="*/ 0 w 18"/>
                  <a:gd name="T13" fmla="*/ 24 h 42"/>
                  <a:gd name="T14" fmla="*/ 0 w 18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18" y="24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4" name="Freeform 1630"/>
              <p:cNvSpPr>
                <a:spLocks/>
              </p:cNvSpPr>
              <p:nvPr/>
            </p:nvSpPr>
            <p:spPr bwMode="auto">
              <a:xfrm>
                <a:off x="3198" y="2055"/>
                <a:ext cx="24" cy="42"/>
              </a:xfrm>
              <a:custGeom>
                <a:avLst/>
                <a:gdLst>
                  <a:gd name="T0" fmla="*/ 18 w 24"/>
                  <a:gd name="T1" fmla="*/ 42 h 42"/>
                  <a:gd name="T2" fmla="*/ 24 w 24"/>
                  <a:gd name="T3" fmla="*/ 30 h 42"/>
                  <a:gd name="T4" fmla="*/ 18 w 24"/>
                  <a:gd name="T5" fmla="*/ 12 h 42"/>
                  <a:gd name="T6" fmla="*/ 12 w 24"/>
                  <a:gd name="T7" fmla="*/ 0 h 42"/>
                  <a:gd name="T8" fmla="*/ 12 w 24"/>
                  <a:gd name="T9" fmla="*/ 0 h 42"/>
                  <a:gd name="T10" fmla="*/ 6 w 24"/>
                  <a:gd name="T11" fmla="*/ 12 h 42"/>
                  <a:gd name="T12" fmla="*/ 0 w 24"/>
                  <a:gd name="T13" fmla="*/ 24 h 42"/>
                  <a:gd name="T14" fmla="*/ 0 w 24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8" y="42"/>
                    </a:moveTo>
                    <a:lnTo>
                      <a:pt x="24" y="30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5" name="Freeform 1631"/>
              <p:cNvSpPr>
                <a:spLocks/>
              </p:cNvSpPr>
              <p:nvPr/>
            </p:nvSpPr>
            <p:spPr bwMode="auto">
              <a:xfrm>
                <a:off x="3192" y="2121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36 h 42"/>
                  <a:gd name="T4" fmla="*/ 18 w 18"/>
                  <a:gd name="T5" fmla="*/ 18 h 42"/>
                  <a:gd name="T6" fmla="*/ 12 w 18"/>
                  <a:gd name="T7" fmla="*/ 0 h 42"/>
                  <a:gd name="T8" fmla="*/ 12 w 18"/>
                  <a:gd name="T9" fmla="*/ 0 h 42"/>
                  <a:gd name="T10" fmla="*/ 6 w 18"/>
                  <a:gd name="T11" fmla="*/ 6 h 42"/>
                  <a:gd name="T12" fmla="*/ 0 w 18"/>
                  <a:gd name="T13" fmla="*/ 18 h 42"/>
                  <a:gd name="T14" fmla="*/ 0 w 18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36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6" name="Freeform 1632"/>
              <p:cNvSpPr>
                <a:spLocks/>
              </p:cNvSpPr>
              <p:nvPr/>
            </p:nvSpPr>
            <p:spPr bwMode="auto">
              <a:xfrm>
                <a:off x="3174" y="2277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24 w 24"/>
                  <a:gd name="T3" fmla="*/ 24 h 42"/>
                  <a:gd name="T4" fmla="*/ 18 w 24"/>
                  <a:gd name="T5" fmla="*/ 12 h 42"/>
                  <a:gd name="T6" fmla="*/ 6 w 24"/>
                  <a:gd name="T7" fmla="*/ 0 h 42"/>
                  <a:gd name="T8" fmla="*/ 6 w 24"/>
                  <a:gd name="T9" fmla="*/ 0 h 42"/>
                  <a:gd name="T10" fmla="*/ 6 w 24"/>
                  <a:gd name="T11" fmla="*/ 12 h 42"/>
                  <a:gd name="T12" fmla="*/ 0 w 24"/>
                  <a:gd name="T13" fmla="*/ 24 h 42"/>
                  <a:gd name="T14" fmla="*/ 6 w 24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24" y="42"/>
                    </a:moveTo>
                    <a:lnTo>
                      <a:pt x="24" y="24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7" name="Freeform 1633"/>
              <p:cNvSpPr>
                <a:spLocks/>
              </p:cNvSpPr>
              <p:nvPr/>
            </p:nvSpPr>
            <p:spPr bwMode="auto">
              <a:xfrm>
                <a:off x="3192" y="2229"/>
                <a:ext cx="18" cy="42"/>
              </a:xfrm>
              <a:custGeom>
                <a:avLst/>
                <a:gdLst>
                  <a:gd name="T0" fmla="*/ 0 w 18"/>
                  <a:gd name="T1" fmla="*/ 42 h 42"/>
                  <a:gd name="T2" fmla="*/ 0 w 18"/>
                  <a:gd name="T3" fmla="*/ 30 h 42"/>
                  <a:gd name="T4" fmla="*/ 0 w 18"/>
                  <a:gd name="T5" fmla="*/ 18 h 42"/>
                  <a:gd name="T6" fmla="*/ 6 w 18"/>
                  <a:gd name="T7" fmla="*/ 0 h 42"/>
                  <a:gd name="T8" fmla="*/ 6 w 18"/>
                  <a:gd name="T9" fmla="*/ 0 h 42"/>
                  <a:gd name="T10" fmla="*/ 18 w 18"/>
                  <a:gd name="T11" fmla="*/ 12 h 42"/>
                  <a:gd name="T12" fmla="*/ 18 w 18"/>
                  <a:gd name="T13" fmla="*/ 24 h 42"/>
                  <a:gd name="T14" fmla="*/ 18 w 18"/>
                  <a:gd name="T1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0" y="42"/>
                    </a:moveTo>
                    <a:lnTo>
                      <a:pt x="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18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8" name="Freeform 1634"/>
              <p:cNvSpPr>
                <a:spLocks/>
              </p:cNvSpPr>
              <p:nvPr/>
            </p:nvSpPr>
            <p:spPr bwMode="auto">
              <a:xfrm>
                <a:off x="3198" y="2367"/>
                <a:ext cx="24" cy="43"/>
              </a:xfrm>
              <a:custGeom>
                <a:avLst/>
                <a:gdLst>
                  <a:gd name="T0" fmla="*/ 6 w 24"/>
                  <a:gd name="T1" fmla="*/ 43 h 43"/>
                  <a:gd name="T2" fmla="*/ 0 w 24"/>
                  <a:gd name="T3" fmla="*/ 30 h 43"/>
                  <a:gd name="T4" fmla="*/ 6 w 24"/>
                  <a:gd name="T5" fmla="*/ 18 h 43"/>
                  <a:gd name="T6" fmla="*/ 12 w 24"/>
                  <a:gd name="T7" fmla="*/ 0 h 43"/>
                  <a:gd name="T8" fmla="*/ 12 w 24"/>
                  <a:gd name="T9" fmla="*/ 0 h 43"/>
                  <a:gd name="T10" fmla="*/ 18 w 24"/>
                  <a:gd name="T11" fmla="*/ 12 h 43"/>
                  <a:gd name="T12" fmla="*/ 24 w 24"/>
                  <a:gd name="T13" fmla="*/ 24 h 43"/>
                  <a:gd name="T14" fmla="*/ 24 w 24"/>
                  <a:gd name="T15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3">
                    <a:moveTo>
                      <a:pt x="6" y="43"/>
                    </a:moveTo>
                    <a:lnTo>
                      <a:pt x="0" y="30"/>
                    </a:lnTo>
                    <a:lnTo>
                      <a:pt x="6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24" y="24"/>
                    </a:lnTo>
                    <a:lnTo>
                      <a:pt x="24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99" name="Freeform 1635"/>
              <p:cNvSpPr>
                <a:spLocks/>
              </p:cNvSpPr>
              <p:nvPr/>
            </p:nvSpPr>
            <p:spPr bwMode="auto">
              <a:xfrm>
                <a:off x="3276" y="1778"/>
                <a:ext cx="198" cy="253"/>
              </a:xfrm>
              <a:custGeom>
                <a:avLst/>
                <a:gdLst>
                  <a:gd name="T0" fmla="*/ 90 w 198"/>
                  <a:gd name="T1" fmla="*/ 24 h 253"/>
                  <a:gd name="T2" fmla="*/ 78 w 198"/>
                  <a:gd name="T3" fmla="*/ 12 h 253"/>
                  <a:gd name="T4" fmla="*/ 78 w 198"/>
                  <a:gd name="T5" fmla="*/ 54 h 253"/>
                  <a:gd name="T6" fmla="*/ 72 w 198"/>
                  <a:gd name="T7" fmla="*/ 48 h 253"/>
                  <a:gd name="T8" fmla="*/ 54 w 198"/>
                  <a:gd name="T9" fmla="*/ 36 h 253"/>
                  <a:gd name="T10" fmla="*/ 36 w 198"/>
                  <a:gd name="T11" fmla="*/ 30 h 253"/>
                  <a:gd name="T12" fmla="*/ 30 w 198"/>
                  <a:gd name="T13" fmla="*/ 36 h 253"/>
                  <a:gd name="T14" fmla="*/ 48 w 198"/>
                  <a:gd name="T15" fmla="*/ 54 h 253"/>
                  <a:gd name="T16" fmla="*/ 66 w 198"/>
                  <a:gd name="T17" fmla="*/ 78 h 253"/>
                  <a:gd name="T18" fmla="*/ 24 w 198"/>
                  <a:gd name="T19" fmla="*/ 54 h 253"/>
                  <a:gd name="T20" fmla="*/ 12 w 198"/>
                  <a:gd name="T21" fmla="*/ 54 h 253"/>
                  <a:gd name="T22" fmla="*/ 30 w 198"/>
                  <a:gd name="T23" fmla="*/ 84 h 253"/>
                  <a:gd name="T24" fmla="*/ 54 w 198"/>
                  <a:gd name="T25" fmla="*/ 114 h 253"/>
                  <a:gd name="T26" fmla="*/ 18 w 198"/>
                  <a:gd name="T27" fmla="*/ 96 h 253"/>
                  <a:gd name="T28" fmla="*/ 6 w 198"/>
                  <a:gd name="T29" fmla="*/ 96 h 253"/>
                  <a:gd name="T30" fmla="*/ 24 w 198"/>
                  <a:gd name="T31" fmla="*/ 132 h 253"/>
                  <a:gd name="T32" fmla="*/ 54 w 198"/>
                  <a:gd name="T33" fmla="*/ 163 h 253"/>
                  <a:gd name="T34" fmla="*/ 18 w 198"/>
                  <a:gd name="T35" fmla="*/ 145 h 253"/>
                  <a:gd name="T36" fmla="*/ 0 w 198"/>
                  <a:gd name="T37" fmla="*/ 145 h 253"/>
                  <a:gd name="T38" fmla="*/ 0 w 198"/>
                  <a:gd name="T39" fmla="*/ 157 h 253"/>
                  <a:gd name="T40" fmla="*/ 24 w 198"/>
                  <a:gd name="T41" fmla="*/ 175 h 253"/>
                  <a:gd name="T42" fmla="*/ 42 w 198"/>
                  <a:gd name="T43" fmla="*/ 187 h 253"/>
                  <a:gd name="T44" fmla="*/ 72 w 198"/>
                  <a:gd name="T45" fmla="*/ 217 h 253"/>
                  <a:gd name="T46" fmla="*/ 84 w 198"/>
                  <a:gd name="T47" fmla="*/ 253 h 253"/>
                  <a:gd name="T48" fmla="*/ 90 w 198"/>
                  <a:gd name="T49" fmla="*/ 163 h 253"/>
                  <a:gd name="T50" fmla="*/ 102 w 198"/>
                  <a:gd name="T51" fmla="*/ 138 h 253"/>
                  <a:gd name="T52" fmla="*/ 120 w 198"/>
                  <a:gd name="T53" fmla="*/ 163 h 253"/>
                  <a:gd name="T54" fmla="*/ 120 w 198"/>
                  <a:gd name="T55" fmla="*/ 187 h 253"/>
                  <a:gd name="T56" fmla="*/ 126 w 198"/>
                  <a:gd name="T57" fmla="*/ 217 h 253"/>
                  <a:gd name="T58" fmla="*/ 138 w 198"/>
                  <a:gd name="T59" fmla="*/ 205 h 253"/>
                  <a:gd name="T60" fmla="*/ 156 w 198"/>
                  <a:gd name="T61" fmla="*/ 187 h 253"/>
                  <a:gd name="T62" fmla="*/ 174 w 198"/>
                  <a:gd name="T63" fmla="*/ 175 h 253"/>
                  <a:gd name="T64" fmla="*/ 192 w 198"/>
                  <a:gd name="T65" fmla="*/ 157 h 253"/>
                  <a:gd name="T66" fmla="*/ 186 w 198"/>
                  <a:gd name="T67" fmla="*/ 145 h 253"/>
                  <a:gd name="T68" fmla="*/ 168 w 198"/>
                  <a:gd name="T69" fmla="*/ 157 h 253"/>
                  <a:gd name="T70" fmla="*/ 180 w 198"/>
                  <a:gd name="T71" fmla="*/ 138 h 253"/>
                  <a:gd name="T72" fmla="*/ 192 w 198"/>
                  <a:gd name="T73" fmla="*/ 126 h 253"/>
                  <a:gd name="T74" fmla="*/ 198 w 198"/>
                  <a:gd name="T75" fmla="*/ 114 h 253"/>
                  <a:gd name="T76" fmla="*/ 192 w 198"/>
                  <a:gd name="T77" fmla="*/ 114 h 253"/>
                  <a:gd name="T78" fmla="*/ 168 w 198"/>
                  <a:gd name="T79" fmla="*/ 120 h 253"/>
                  <a:gd name="T80" fmla="*/ 180 w 198"/>
                  <a:gd name="T81" fmla="*/ 108 h 253"/>
                  <a:gd name="T82" fmla="*/ 180 w 198"/>
                  <a:gd name="T83" fmla="*/ 84 h 253"/>
                  <a:gd name="T84" fmla="*/ 138 w 198"/>
                  <a:gd name="T85" fmla="*/ 90 h 253"/>
                  <a:gd name="T86" fmla="*/ 150 w 198"/>
                  <a:gd name="T87" fmla="*/ 78 h 253"/>
                  <a:gd name="T88" fmla="*/ 168 w 198"/>
                  <a:gd name="T89" fmla="*/ 60 h 253"/>
                  <a:gd name="T90" fmla="*/ 174 w 198"/>
                  <a:gd name="T91" fmla="*/ 54 h 253"/>
                  <a:gd name="T92" fmla="*/ 174 w 198"/>
                  <a:gd name="T93" fmla="*/ 48 h 253"/>
                  <a:gd name="T94" fmla="*/ 168 w 198"/>
                  <a:gd name="T95" fmla="*/ 48 h 253"/>
                  <a:gd name="T96" fmla="*/ 156 w 198"/>
                  <a:gd name="T97" fmla="*/ 54 h 253"/>
                  <a:gd name="T98" fmla="*/ 150 w 198"/>
                  <a:gd name="T99" fmla="*/ 60 h 253"/>
                  <a:gd name="T100" fmla="*/ 132 w 198"/>
                  <a:gd name="T101" fmla="*/ 72 h 253"/>
                  <a:gd name="T102" fmla="*/ 138 w 198"/>
                  <a:gd name="T103" fmla="*/ 60 h 253"/>
                  <a:gd name="T104" fmla="*/ 150 w 198"/>
                  <a:gd name="T105" fmla="*/ 42 h 253"/>
                  <a:gd name="T106" fmla="*/ 150 w 198"/>
                  <a:gd name="T107" fmla="*/ 30 h 253"/>
                  <a:gd name="T108" fmla="*/ 150 w 198"/>
                  <a:gd name="T109" fmla="*/ 24 h 253"/>
                  <a:gd name="T110" fmla="*/ 138 w 198"/>
                  <a:gd name="T111" fmla="*/ 24 h 253"/>
                  <a:gd name="T112" fmla="*/ 132 w 198"/>
                  <a:gd name="T113" fmla="*/ 36 h 253"/>
                  <a:gd name="T114" fmla="*/ 126 w 198"/>
                  <a:gd name="T115" fmla="*/ 42 h 253"/>
                  <a:gd name="T116" fmla="*/ 120 w 198"/>
                  <a:gd name="T117" fmla="*/ 60 h 253"/>
                  <a:gd name="T118" fmla="*/ 120 w 198"/>
                  <a:gd name="T119" fmla="*/ 24 h 253"/>
                  <a:gd name="T120" fmla="*/ 102 w 198"/>
                  <a:gd name="T121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" h="253">
                    <a:moveTo>
                      <a:pt x="102" y="42"/>
                    </a:moveTo>
                    <a:lnTo>
                      <a:pt x="90" y="24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8" y="24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2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8" y="54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42" y="60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30" y="8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30" y="102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24" y="132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36" y="151"/>
                    </a:lnTo>
                    <a:lnTo>
                      <a:pt x="18" y="145"/>
                    </a:lnTo>
                    <a:lnTo>
                      <a:pt x="12" y="145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7"/>
                    </a:lnTo>
                    <a:lnTo>
                      <a:pt x="12" y="163"/>
                    </a:lnTo>
                    <a:lnTo>
                      <a:pt x="24" y="175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60" y="199"/>
                    </a:lnTo>
                    <a:lnTo>
                      <a:pt x="72" y="217"/>
                    </a:lnTo>
                    <a:lnTo>
                      <a:pt x="84" y="253"/>
                    </a:lnTo>
                    <a:lnTo>
                      <a:pt x="84" y="253"/>
                    </a:lnTo>
                    <a:lnTo>
                      <a:pt x="84" y="211"/>
                    </a:lnTo>
                    <a:lnTo>
                      <a:pt x="90" y="163"/>
                    </a:lnTo>
                    <a:lnTo>
                      <a:pt x="102" y="138"/>
                    </a:lnTo>
                    <a:lnTo>
                      <a:pt x="102" y="138"/>
                    </a:lnTo>
                    <a:lnTo>
                      <a:pt x="108" y="151"/>
                    </a:lnTo>
                    <a:lnTo>
                      <a:pt x="120" y="163"/>
                    </a:lnTo>
                    <a:lnTo>
                      <a:pt x="120" y="175"/>
                    </a:lnTo>
                    <a:lnTo>
                      <a:pt x="120" y="187"/>
                    </a:lnTo>
                    <a:lnTo>
                      <a:pt x="120" y="199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05"/>
                    </a:lnTo>
                    <a:lnTo>
                      <a:pt x="144" y="199"/>
                    </a:lnTo>
                    <a:lnTo>
                      <a:pt x="156" y="187"/>
                    </a:lnTo>
                    <a:lnTo>
                      <a:pt x="174" y="175"/>
                    </a:lnTo>
                    <a:lnTo>
                      <a:pt x="174" y="175"/>
                    </a:lnTo>
                    <a:lnTo>
                      <a:pt x="186" y="169"/>
                    </a:lnTo>
                    <a:lnTo>
                      <a:pt x="192" y="157"/>
                    </a:lnTo>
                    <a:lnTo>
                      <a:pt x="192" y="151"/>
                    </a:lnTo>
                    <a:lnTo>
                      <a:pt x="186" y="145"/>
                    </a:lnTo>
                    <a:lnTo>
                      <a:pt x="168" y="157"/>
                    </a:lnTo>
                    <a:lnTo>
                      <a:pt x="168" y="157"/>
                    </a:lnTo>
                    <a:lnTo>
                      <a:pt x="174" y="151"/>
                    </a:lnTo>
                    <a:lnTo>
                      <a:pt x="180" y="138"/>
                    </a:lnTo>
                    <a:lnTo>
                      <a:pt x="186" y="132"/>
                    </a:lnTo>
                    <a:lnTo>
                      <a:pt x="192" y="126"/>
                    </a:lnTo>
                    <a:lnTo>
                      <a:pt x="198" y="120"/>
                    </a:lnTo>
                    <a:lnTo>
                      <a:pt x="198" y="114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80" y="108"/>
                    </a:lnTo>
                    <a:lnTo>
                      <a:pt x="180" y="96"/>
                    </a:lnTo>
                    <a:lnTo>
                      <a:pt x="180" y="84"/>
                    </a:lnTo>
                    <a:lnTo>
                      <a:pt x="168" y="84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62" y="72"/>
                    </a:lnTo>
                    <a:lnTo>
                      <a:pt x="168" y="60"/>
                    </a:lnTo>
                    <a:lnTo>
                      <a:pt x="174" y="54"/>
                    </a:lnTo>
                    <a:lnTo>
                      <a:pt x="174" y="54"/>
                    </a:lnTo>
                    <a:lnTo>
                      <a:pt x="174" y="48"/>
                    </a:lnTo>
                    <a:lnTo>
                      <a:pt x="174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62" y="48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50" y="60"/>
                    </a:lnTo>
                    <a:lnTo>
                      <a:pt x="138" y="66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8" y="60"/>
                    </a:lnTo>
                    <a:lnTo>
                      <a:pt x="144" y="48"/>
                    </a:lnTo>
                    <a:lnTo>
                      <a:pt x="150" y="42"/>
                    </a:lnTo>
                    <a:lnTo>
                      <a:pt x="150" y="36"/>
                    </a:lnTo>
                    <a:lnTo>
                      <a:pt x="150" y="30"/>
                    </a:lnTo>
                    <a:lnTo>
                      <a:pt x="150" y="24"/>
                    </a:lnTo>
                    <a:lnTo>
                      <a:pt x="150" y="24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0" y="54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24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102" y="4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0" name="Freeform 1636"/>
              <p:cNvSpPr>
                <a:spLocks/>
              </p:cNvSpPr>
              <p:nvPr/>
            </p:nvSpPr>
            <p:spPr bwMode="auto">
              <a:xfrm>
                <a:off x="3276" y="1778"/>
                <a:ext cx="198" cy="253"/>
              </a:xfrm>
              <a:custGeom>
                <a:avLst/>
                <a:gdLst>
                  <a:gd name="T0" fmla="*/ 90 w 198"/>
                  <a:gd name="T1" fmla="*/ 24 h 253"/>
                  <a:gd name="T2" fmla="*/ 78 w 198"/>
                  <a:gd name="T3" fmla="*/ 12 h 253"/>
                  <a:gd name="T4" fmla="*/ 78 w 198"/>
                  <a:gd name="T5" fmla="*/ 54 h 253"/>
                  <a:gd name="T6" fmla="*/ 72 w 198"/>
                  <a:gd name="T7" fmla="*/ 48 h 253"/>
                  <a:gd name="T8" fmla="*/ 54 w 198"/>
                  <a:gd name="T9" fmla="*/ 36 h 253"/>
                  <a:gd name="T10" fmla="*/ 36 w 198"/>
                  <a:gd name="T11" fmla="*/ 30 h 253"/>
                  <a:gd name="T12" fmla="*/ 30 w 198"/>
                  <a:gd name="T13" fmla="*/ 36 h 253"/>
                  <a:gd name="T14" fmla="*/ 48 w 198"/>
                  <a:gd name="T15" fmla="*/ 54 h 253"/>
                  <a:gd name="T16" fmla="*/ 66 w 198"/>
                  <a:gd name="T17" fmla="*/ 78 h 253"/>
                  <a:gd name="T18" fmla="*/ 24 w 198"/>
                  <a:gd name="T19" fmla="*/ 54 h 253"/>
                  <a:gd name="T20" fmla="*/ 12 w 198"/>
                  <a:gd name="T21" fmla="*/ 54 h 253"/>
                  <a:gd name="T22" fmla="*/ 30 w 198"/>
                  <a:gd name="T23" fmla="*/ 84 h 253"/>
                  <a:gd name="T24" fmla="*/ 54 w 198"/>
                  <a:gd name="T25" fmla="*/ 114 h 253"/>
                  <a:gd name="T26" fmla="*/ 18 w 198"/>
                  <a:gd name="T27" fmla="*/ 96 h 253"/>
                  <a:gd name="T28" fmla="*/ 6 w 198"/>
                  <a:gd name="T29" fmla="*/ 96 h 253"/>
                  <a:gd name="T30" fmla="*/ 24 w 198"/>
                  <a:gd name="T31" fmla="*/ 132 h 253"/>
                  <a:gd name="T32" fmla="*/ 54 w 198"/>
                  <a:gd name="T33" fmla="*/ 163 h 253"/>
                  <a:gd name="T34" fmla="*/ 18 w 198"/>
                  <a:gd name="T35" fmla="*/ 145 h 253"/>
                  <a:gd name="T36" fmla="*/ 0 w 198"/>
                  <a:gd name="T37" fmla="*/ 145 h 253"/>
                  <a:gd name="T38" fmla="*/ 0 w 198"/>
                  <a:gd name="T39" fmla="*/ 157 h 253"/>
                  <a:gd name="T40" fmla="*/ 24 w 198"/>
                  <a:gd name="T41" fmla="*/ 175 h 253"/>
                  <a:gd name="T42" fmla="*/ 42 w 198"/>
                  <a:gd name="T43" fmla="*/ 187 h 253"/>
                  <a:gd name="T44" fmla="*/ 72 w 198"/>
                  <a:gd name="T45" fmla="*/ 217 h 253"/>
                  <a:gd name="T46" fmla="*/ 84 w 198"/>
                  <a:gd name="T47" fmla="*/ 253 h 253"/>
                  <a:gd name="T48" fmla="*/ 90 w 198"/>
                  <a:gd name="T49" fmla="*/ 163 h 253"/>
                  <a:gd name="T50" fmla="*/ 102 w 198"/>
                  <a:gd name="T51" fmla="*/ 138 h 253"/>
                  <a:gd name="T52" fmla="*/ 120 w 198"/>
                  <a:gd name="T53" fmla="*/ 163 h 253"/>
                  <a:gd name="T54" fmla="*/ 120 w 198"/>
                  <a:gd name="T55" fmla="*/ 187 h 253"/>
                  <a:gd name="T56" fmla="*/ 126 w 198"/>
                  <a:gd name="T57" fmla="*/ 217 h 253"/>
                  <a:gd name="T58" fmla="*/ 138 w 198"/>
                  <a:gd name="T59" fmla="*/ 205 h 253"/>
                  <a:gd name="T60" fmla="*/ 156 w 198"/>
                  <a:gd name="T61" fmla="*/ 187 h 253"/>
                  <a:gd name="T62" fmla="*/ 174 w 198"/>
                  <a:gd name="T63" fmla="*/ 175 h 253"/>
                  <a:gd name="T64" fmla="*/ 192 w 198"/>
                  <a:gd name="T65" fmla="*/ 157 h 253"/>
                  <a:gd name="T66" fmla="*/ 186 w 198"/>
                  <a:gd name="T67" fmla="*/ 145 h 253"/>
                  <a:gd name="T68" fmla="*/ 168 w 198"/>
                  <a:gd name="T69" fmla="*/ 157 h 253"/>
                  <a:gd name="T70" fmla="*/ 180 w 198"/>
                  <a:gd name="T71" fmla="*/ 138 h 253"/>
                  <a:gd name="T72" fmla="*/ 192 w 198"/>
                  <a:gd name="T73" fmla="*/ 126 h 253"/>
                  <a:gd name="T74" fmla="*/ 198 w 198"/>
                  <a:gd name="T75" fmla="*/ 114 h 253"/>
                  <a:gd name="T76" fmla="*/ 192 w 198"/>
                  <a:gd name="T77" fmla="*/ 114 h 253"/>
                  <a:gd name="T78" fmla="*/ 168 w 198"/>
                  <a:gd name="T79" fmla="*/ 120 h 253"/>
                  <a:gd name="T80" fmla="*/ 180 w 198"/>
                  <a:gd name="T81" fmla="*/ 108 h 253"/>
                  <a:gd name="T82" fmla="*/ 180 w 198"/>
                  <a:gd name="T83" fmla="*/ 84 h 253"/>
                  <a:gd name="T84" fmla="*/ 138 w 198"/>
                  <a:gd name="T85" fmla="*/ 90 h 253"/>
                  <a:gd name="T86" fmla="*/ 150 w 198"/>
                  <a:gd name="T87" fmla="*/ 78 h 253"/>
                  <a:gd name="T88" fmla="*/ 168 w 198"/>
                  <a:gd name="T89" fmla="*/ 60 h 253"/>
                  <a:gd name="T90" fmla="*/ 174 w 198"/>
                  <a:gd name="T91" fmla="*/ 54 h 253"/>
                  <a:gd name="T92" fmla="*/ 174 w 198"/>
                  <a:gd name="T93" fmla="*/ 48 h 253"/>
                  <a:gd name="T94" fmla="*/ 168 w 198"/>
                  <a:gd name="T95" fmla="*/ 48 h 253"/>
                  <a:gd name="T96" fmla="*/ 156 w 198"/>
                  <a:gd name="T97" fmla="*/ 54 h 253"/>
                  <a:gd name="T98" fmla="*/ 150 w 198"/>
                  <a:gd name="T99" fmla="*/ 60 h 253"/>
                  <a:gd name="T100" fmla="*/ 132 w 198"/>
                  <a:gd name="T101" fmla="*/ 72 h 253"/>
                  <a:gd name="T102" fmla="*/ 138 w 198"/>
                  <a:gd name="T103" fmla="*/ 60 h 253"/>
                  <a:gd name="T104" fmla="*/ 150 w 198"/>
                  <a:gd name="T105" fmla="*/ 42 h 253"/>
                  <a:gd name="T106" fmla="*/ 150 w 198"/>
                  <a:gd name="T107" fmla="*/ 30 h 253"/>
                  <a:gd name="T108" fmla="*/ 150 w 198"/>
                  <a:gd name="T109" fmla="*/ 24 h 253"/>
                  <a:gd name="T110" fmla="*/ 138 w 198"/>
                  <a:gd name="T111" fmla="*/ 24 h 253"/>
                  <a:gd name="T112" fmla="*/ 132 w 198"/>
                  <a:gd name="T113" fmla="*/ 36 h 253"/>
                  <a:gd name="T114" fmla="*/ 126 w 198"/>
                  <a:gd name="T115" fmla="*/ 42 h 253"/>
                  <a:gd name="T116" fmla="*/ 120 w 198"/>
                  <a:gd name="T117" fmla="*/ 60 h 253"/>
                  <a:gd name="T118" fmla="*/ 120 w 198"/>
                  <a:gd name="T119" fmla="*/ 24 h 253"/>
                  <a:gd name="T120" fmla="*/ 102 w 198"/>
                  <a:gd name="T121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" h="253">
                    <a:moveTo>
                      <a:pt x="102" y="42"/>
                    </a:moveTo>
                    <a:lnTo>
                      <a:pt x="90" y="24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8" y="24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2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48" y="54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42" y="60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30" y="8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30" y="102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24" y="132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36" y="151"/>
                    </a:lnTo>
                    <a:lnTo>
                      <a:pt x="18" y="145"/>
                    </a:lnTo>
                    <a:lnTo>
                      <a:pt x="12" y="145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7"/>
                    </a:lnTo>
                    <a:lnTo>
                      <a:pt x="12" y="163"/>
                    </a:lnTo>
                    <a:lnTo>
                      <a:pt x="24" y="175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60" y="199"/>
                    </a:lnTo>
                    <a:lnTo>
                      <a:pt x="72" y="217"/>
                    </a:lnTo>
                    <a:lnTo>
                      <a:pt x="84" y="253"/>
                    </a:lnTo>
                    <a:lnTo>
                      <a:pt x="84" y="253"/>
                    </a:lnTo>
                    <a:lnTo>
                      <a:pt x="84" y="211"/>
                    </a:lnTo>
                    <a:lnTo>
                      <a:pt x="90" y="163"/>
                    </a:lnTo>
                    <a:lnTo>
                      <a:pt x="102" y="138"/>
                    </a:lnTo>
                    <a:lnTo>
                      <a:pt x="102" y="138"/>
                    </a:lnTo>
                    <a:lnTo>
                      <a:pt x="108" y="151"/>
                    </a:lnTo>
                    <a:lnTo>
                      <a:pt x="120" y="163"/>
                    </a:lnTo>
                    <a:lnTo>
                      <a:pt x="120" y="175"/>
                    </a:lnTo>
                    <a:lnTo>
                      <a:pt x="120" y="187"/>
                    </a:lnTo>
                    <a:lnTo>
                      <a:pt x="120" y="199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05"/>
                    </a:lnTo>
                    <a:lnTo>
                      <a:pt x="144" y="199"/>
                    </a:lnTo>
                    <a:lnTo>
                      <a:pt x="156" y="187"/>
                    </a:lnTo>
                    <a:lnTo>
                      <a:pt x="174" y="175"/>
                    </a:lnTo>
                    <a:lnTo>
                      <a:pt x="174" y="175"/>
                    </a:lnTo>
                    <a:lnTo>
                      <a:pt x="186" y="169"/>
                    </a:lnTo>
                    <a:lnTo>
                      <a:pt x="192" y="157"/>
                    </a:lnTo>
                    <a:lnTo>
                      <a:pt x="192" y="151"/>
                    </a:lnTo>
                    <a:lnTo>
                      <a:pt x="186" y="145"/>
                    </a:lnTo>
                    <a:lnTo>
                      <a:pt x="168" y="157"/>
                    </a:lnTo>
                    <a:lnTo>
                      <a:pt x="168" y="157"/>
                    </a:lnTo>
                    <a:lnTo>
                      <a:pt x="174" y="151"/>
                    </a:lnTo>
                    <a:lnTo>
                      <a:pt x="180" y="138"/>
                    </a:lnTo>
                    <a:lnTo>
                      <a:pt x="186" y="132"/>
                    </a:lnTo>
                    <a:lnTo>
                      <a:pt x="192" y="126"/>
                    </a:lnTo>
                    <a:lnTo>
                      <a:pt x="198" y="120"/>
                    </a:lnTo>
                    <a:lnTo>
                      <a:pt x="198" y="114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80" y="108"/>
                    </a:lnTo>
                    <a:lnTo>
                      <a:pt x="180" y="96"/>
                    </a:lnTo>
                    <a:lnTo>
                      <a:pt x="180" y="84"/>
                    </a:lnTo>
                    <a:lnTo>
                      <a:pt x="168" y="84"/>
                    </a:lnTo>
                    <a:lnTo>
                      <a:pt x="138" y="90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62" y="72"/>
                    </a:lnTo>
                    <a:lnTo>
                      <a:pt x="168" y="60"/>
                    </a:lnTo>
                    <a:lnTo>
                      <a:pt x="174" y="54"/>
                    </a:lnTo>
                    <a:lnTo>
                      <a:pt x="174" y="54"/>
                    </a:lnTo>
                    <a:lnTo>
                      <a:pt x="174" y="48"/>
                    </a:lnTo>
                    <a:lnTo>
                      <a:pt x="174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62" y="48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50" y="60"/>
                    </a:lnTo>
                    <a:lnTo>
                      <a:pt x="138" y="66"/>
                    </a:lnTo>
                    <a:lnTo>
                      <a:pt x="132" y="72"/>
                    </a:lnTo>
                    <a:lnTo>
                      <a:pt x="132" y="72"/>
                    </a:lnTo>
                    <a:lnTo>
                      <a:pt x="138" y="60"/>
                    </a:lnTo>
                    <a:lnTo>
                      <a:pt x="144" y="48"/>
                    </a:lnTo>
                    <a:lnTo>
                      <a:pt x="150" y="42"/>
                    </a:lnTo>
                    <a:lnTo>
                      <a:pt x="150" y="36"/>
                    </a:lnTo>
                    <a:lnTo>
                      <a:pt x="150" y="30"/>
                    </a:lnTo>
                    <a:lnTo>
                      <a:pt x="150" y="24"/>
                    </a:lnTo>
                    <a:lnTo>
                      <a:pt x="150" y="24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20" y="54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24"/>
                    </a:lnTo>
                    <a:lnTo>
                      <a:pt x="108" y="0"/>
                    </a:lnTo>
                    <a:lnTo>
                      <a:pt x="102" y="6"/>
                    </a:lnTo>
                    <a:lnTo>
                      <a:pt x="102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1" name="Freeform 1637"/>
              <p:cNvSpPr>
                <a:spLocks/>
              </p:cNvSpPr>
              <p:nvPr/>
            </p:nvSpPr>
            <p:spPr bwMode="auto">
              <a:xfrm>
                <a:off x="3294" y="1850"/>
                <a:ext cx="210" cy="421"/>
              </a:xfrm>
              <a:custGeom>
                <a:avLst/>
                <a:gdLst>
                  <a:gd name="T0" fmla="*/ 156 w 210"/>
                  <a:gd name="T1" fmla="*/ 12 h 421"/>
                  <a:gd name="T2" fmla="*/ 180 w 210"/>
                  <a:gd name="T3" fmla="*/ 0 h 421"/>
                  <a:gd name="T4" fmla="*/ 180 w 210"/>
                  <a:gd name="T5" fmla="*/ 18 h 421"/>
                  <a:gd name="T6" fmla="*/ 168 w 210"/>
                  <a:gd name="T7" fmla="*/ 42 h 421"/>
                  <a:gd name="T8" fmla="*/ 192 w 210"/>
                  <a:gd name="T9" fmla="*/ 24 h 421"/>
                  <a:gd name="T10" fmla="*/ 198 w 210"/>
                  <a:gd name="T11" fmla="*/ 18 h 421"/>
                  <a:gd name="T12" fmla="*/ 204 w 210"/>
                  <a:gd name="T13" fmla="*/ 18 h 421"/>
                  <a:gd name="T14" fmla="*/ 198 w 210"/>
                  <a:gd name="T15" fmla="*/ 30 h 421"/>
                  <a:gd name="T16" fmla="*/ 192 w 210"/>
                  <a:gd name="T17" fmla="*/ 48 h 421"/>
                  <a:gd name="T18" fmla="*/ 174 w 210"/>
                  <a:gd name="T19" fmla="*/ 66 h 421"/>
                  <a:gd name="T20" fmla="*/ 162 w 210"/>
                  <a:gd name="T21" fmla="*/ 85 h 421"/>
                  <a:gd name="T22" fmla="*/ 150 w 210"/>
                  <a:gd name="T23" fmla="*/ 97 h 421"/>
                  <a:gd name="T24" fmla="*/ 156 w 210"/>
                  <a:gd name="T25" fmla="*/ 97 h 421"/>
                  <a:gd name="T26" fmla="*/ 186 w 210"/>
                  <a:gd name="T27" fmla="*/ 79 h 421"/>
                  <a:gd name="T28" fmla="*/ 192 w 210"/>
                  <a:gd name="T29" fmla="*/ 103 h 421"/>
                  <a:gd name="T30" fmla="*/ 150 w 210"/>
                  <a:gd name="T31" fmla="*/ 151 h 421"/>
                  <a:gd name="T32" fmla="*/ 180 w 210"/>
                  <a:gd name="T33" fmla="*/ 127 h 421"/>
                  <a:gd name="T34" fmla="*/ 174 w 210"/>
                  <a:gd name="T35" fmla="*/ 163 h 421"/>
                  <a:gd name="T36" fmla="*/ 162 w 210"/>
                  <a:gd name="T37" fmla="*/ 181 h 421"/>
                  <a:gd name="T38" fmla="*/ 186 w 210"/>
                  <a:gd name="T39" fmla="*/ 157 h 421"/>
                  <a:gd name="T40" fmla="*/ 192 w 210"/>
                  <a:gd name="T41" fmla="*/ 163 h 421"/>
                  <a:gd name="T42" fmla="*/ 192 w 210"/>
                  <a:gd name="T43" fmla="*/ 181 h 421"/>
                  <a:gd name="T44" fmla="*/ 180 w 210"/>
                  <a:gd name="T45" fmla="*/ 205 h 421"/>
                  <a:gd name="T46" fmla="*/ 162 w 210"/>
                  <a:gd name="T47" fmla="*/ 235 h 421"/>
                  <a:gd name="T48" fmla="*/ 162 w 210"/>
                  <a:gd name="T49" fmla="*/ 241 h 421"/>
                  <a:gd name="T50" fmla="*/ 180 w 210"/>
                  <a:gd name="T51" fmla="*/ 235 h 421"/>
                  <a:gd name="T52" fmla="*/ 162 w 210"/>
                  <a:gd name="T53" fmla="*/ 265 h 421"/>
                  <a:gd name="T54" fmla="*/ 156 w 210"/>
                  <a:gd name="T55" fmla="*/ 277 h 421"/>
                  <a:gd name="T56" fmla="*/ 192 w 210"/>
                  <a:gd name="T57" fmla="*/ 259 h 421"/>
                  <a:gd name="T58" fmla="*/ 174 w 210"/>
                  <a:gd name="T59" fmla="*/ 301 h 421"/>
                  <a:gd name="T60" fmla="*/ 198 w 210"/>
                  <a:gd name="T61" fmla="*/ 289 h 421"/>
                  <a:gd name="T62" fmla="*/ 210 w 210"/>
                  <a:gd name="T63" fmla="*/ 283 h 421"/>
                  <a:gd name="T64" fmla="*/ 210 w 210"/>
                  <a:gd name="T65" fmla="*/ 289 h 421"/>
                  <a:gd name="T66" fmla="*/ 204 w 210"/>
                  <a:gd name="T67" fmla="*/ 295 h 421"/>
                  <a:gd name="T68" fmla="*/ 192 w 210"/>
                  <a:gd name="T69" fmla="*/ 313 h 421"/>
                  <a:gd name="T70" fmla="*/ 180 w 210"/>
                  <a:gd name="T71" fmla="*/ 331 h 421"/>
                  <a:gd name="T72" fmla="*/ 162 w 210"/>
                  <a:gd name="T73" fmla="*/ 349 h 421"/>
                  <a:gd name="T74" fmla="*/ 162 w 210"/>
                  <a:gd name="T75" fmla="*/ 355 h 421"/>
                  <a:gd name="T76" fmla="*/ 174 w 210"/>
                  <a:gd name="T77" fmla="*/ 349 h 421"/>
                  <a:gd name="T78" fmla="*/ 168 w 210"/>
                  <a:gd name="T79" fmla="*/ 367 h 421"/>
                  <a:gd name="T80" fmla="*/ 138 w 210"/>
                  <a:gd name="T81" fmla="*/ 397 h 421"/>
                  <a:gd name="T82" fmla="*/ 108 w 210"/>
                  <a:gd name="T83" fmla="*/ 421 h 421"/>
                  <a:gd name="T84" fmla="*/ 30 w 210"/>
                  <a:gd name="T85" fmla="*/ 397 h 421"/>
                  <a:gd name="T86" fmla="*/ 36 w 210"/>
                  <a:gd name="T87" fmla="*/ 385 h 421"/>
                  <a:gd name="T88" fmla="*/ 36 w 210"/>
                  <a:gd name="T89" fmla="*/ 373 h 421"/>
                  <a:gd name="T90" fmla="*/ 12 w 210"/>
                  <a:gd name="T91" fmla="*/ 337 h 421"/>
                  <a:gd name="T92" fmla="*/ 6 w 210"/>
                  <a:gd name="T93" fmla="*/ 313 h 421"/>
                  <a:gd name="T94" fmla="*/ 36 w 210"/>
                  <a:gd name="T95" fmla="*/ 331 h 421"/>
                  <a:gd name="T96" fmla="*/ 12 w 210"/>
                  <a:gd name="T97" fmla="*/ 277 h 421"/>
                  <a:gd name="T98" fmla="*/ 36 w 210"/>
                  <a:gd name="T99" fmla="*/ 289 h 421"/>
                  <a:gd name="T100" fmla="*/ 6 w 210"/>
                  <a:gd name="T101" fmla="*/ 235 h 421"/>
                  <a:gd name="T102" fmla="*/ 6 w 210"/>
                  <a:gd name="T103" fmla="*/ 211 h 421"/>
                  <a:gd name="T104" fmla="*/ 18 w 210"/>
                  <a:gd name="T105" fmla="*/ 193 h 421"/>
                  <a:gd name="T106" fmla="*/ 18 w 210"/>
                  <a:gd name="T107" fmla="*/ 127 h 421"/>
                  <a:gd name="T108" fmla="*/ 36 w 210"/>
                  <a:gd name="T109" fmla="*/ 145 h 421"/>
                  <a:gd name="T110" fmla="*/ 48 w 210"/>
                  <a:gd name="T111" fmla="*/ 157 h 421"/>
                  <a:gd name="T112" fmla="*/ 60 w 210"/>
                  <a:gd name="T113" fmla="*/ 145 h 421"/>
                  <a:gd name="T114" fmla="*/ 66 w 210"/>
                  <a:gd name="T115" fmla="*/ 19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0" h="421">
                    <a:moveTo>
                      <a:pt x="120" y="36"/>
                    </a:moveTo>
                    <a:lnTo>
                      <a:pt x="132" y="24"/>
                    </a:lnTo>
                    <a:lnTo>
                      <a:pt x="144" y="18"/>
                    </a:lnTo>
                    <a:lnTo>
                      <a:pt x="156" y="12"/>
                    </a:lnTo>
                    <a:lnTo>
                      <a:pt x="162" y="6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30"/>
                    </a:lnTo>
                    <a:lnTo>
                      <a:pt x="174" y="36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74" y="36"/>
                    </a:lnTo>
                    <a:lnTo>
                      <a:pt x="180" y="30"/>
                    </a:lnTo>
                    <a:lnTo>
                      <a:pt x="186" y="24"/>
                    </a:lnTo>
                    <a:lnTo>
                      <a:pt x="192" y="24"/>
                    </a:lnTo>
                    <a:lnTo>
                      <a:pt x="192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198" y="24"/>
                    </a:lnTo>
                    <a:lnTo>
                      <a:pt x="198" y="30"/>
                    </a:lnTo>
                    <a:lnTo>
                      <a:pt x="198" y="30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92" y="42"/>
                    </a:lnTo>
                    <a:lnTo>
                      <a:pt x="192" y="48"/>
                    </a:lnTo>
                    <a:lnTo>
                      <a:pt x="186" y="48"/>
                    </a:lnTo>
                    <a:lnTo>
                      <a:pt x="180" y="54"/>
                    </a:lnTo>
                    <a:lnTo>
                      <a:pt x="180" y="60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73"/>
                    </a:lnTo>
                    <a:lnTo>
                      <a:pt x="168" y="79"/>
                    </a:lnTo>
                    <a:lnTo>
                      <a:pt x="162" y="85"/>
                    </a:lnTo>
                    <a:lnTo>
                      <a:pt x="162" y="91"/>
                    </a:lnTo>
                    <a:lnTo>
                      <a:pt x="156" y="91"/>
                    </a:lnTo>
                    <a:lnTo>
                      <a:pt x="156" y="97"/>
                    </a:lnTo>
                    <a:lnTo>
                      <a:pt x="150" y="97"/>
                    </a:lnTo>
                    <a:lnTo>
                      <a:pt x="150" y="103"/>
                    </a:lnTo>
                    <a:lnTo>
                      <a:pt x="144" y="103"/>
                    </a:lnTo>
                    <a:lnTo>
                      <a:pt x="144" y="103"/>
                    </a:lnTo>
                    <a:lnTo>
                      <a:pt x="156" y="97"/>
                    </a:lnTo>
                    <a:lnTo>
                      <a:pt x="168" y="91"/>
                    </a:lnTo>
                    <a:lnTo>
                      <a:pt x="174" y="85"/>
                    </a:lnTo>
                    <a:lnTo>
                      <a:pt x="180" y="79"/>
                    </a:lnTo>
                    <a:lnTo>
                      <a:pt x="186" y="79"/>
                    </a:lnTo>
                    <a:lnTo>
                      <a:pt x="192" y="85"/>
                    </a:lnTo>
                    <a:lnTo>
                      <a:pt x="192" y="91"/>
                    </a:lnTo>
                    <a:lnTo>
                      <a:pt x="192" y="97"/>
                    </a:lnTo>
                    <a:lnTo>
                      <a:pt x="192" y="103"/>
                    </a:lnTo>
                    <a:lnTo>
                      <a:pt x="180" y="115"/>
                    </a:lnTo>
                    <a:lnTo>
                      <a:pt x="174" y="127"/>
                    </a:lnTo>
                    <a:lnTo>
                      <a:pt x="162" y="139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62" y="139"/>
                    </a:lnTo>
                    <a:lnTo>
                      <a:pt x="174" y="127"/>
                    </a:lnTo>
                    <a:lnTo>
                      <a:pt x="180" y="127"/>
                    </a:lnTo>
                    <a:lnTo>
                      <a:pt x="186" y="127"/>
                    </a:lnTo>
                    <a:lnTo>
                      <a:pt x="186" y="139"/>
                    </a:lnTo>
                    <a:lnTo>
                      <a:pt x="180" y="145"/>
                    </a:lnTo>
                    <a:lnTo>
                      <a:pt x="174" y="163"/>
                    </a:lnTo>
                    <a:lnTo>
                      <a:pt x="168" y="175"/>
                    </a:lnTo>
                    <a:lnTo>
                      <a:pt x="150" y="187"/>
                    </a:lnTo>
                    <a:lnTo>
                      <a:pt x="150" y="187"/>
                    </a:lnTo>
                    <a:lnTo>
                      <a:pt x="162" y="181"/>
                    </a:lnTo>
                    <a:lnTo>
                      <a:pt x="168" y="169"/>
                    </a:lnTo>
                    <a:lnTo>
                      <a:pt x="174" y="163"/>
                    </a:lnTo>
                    <a:lnTo>
                      <a:pt x="180" y="163"/>
                    </a:lnTo>
                    <a:lnTo>
                      <a:pt x="186" y="157"/>
                    </a:lnTo>
                    <a:lnTo>
                      <a:pt x="192" y="157"/>
                    </a:lnTo>
                    <a:lnTo>
                      <a:pt x="192" y="157"/>
                    </a:lnTo>
                    <a:lnTo>
                      <a:pt x="192" y="157"/>
                    </a:lnTo>
                    <a:lnTo>
                      <a:pt x="192" y="163"/>
                    </a:lnTo>
                    <a:lnTo>
                      <a:pt x="192" y="163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81"/>
                    </a:lnTo>
                    <a:lnTo>
                      <a:pt x="186" y="181"/>
                    </a:lnTo>
                    <a:lnTo>
                      <a:pt x="186" y="187"/>
                    </a:lnTo>
                    <a:lnTo>
                      <a:pt x="180" y="199"/>
                    </a:lnTo>
                    <a:lnTo>
                      <a:pt x="180" y="205"/>
                    </a:lnTo>
                    <a:lnTo>
                      <a:pt x="174" y="211"/>
                    </a:lnTo>
                    <a:lnTo>
                      <a:pt x="168" y="223"/>
                    </a:lnTo>
                    <a:lnTo>
                      <a:pt x="162" y="229"/>
                    </a:lnTo>
                    <a:lnTo>
                      <a:pt x="162" y="235"/>
                    </a:lnTo>
                    <a:lnTo>
                      <a:pt x="156" y="247"/>
                    </a:lnTo>
                    <a:lnTo>
                      <a:pt x="150" y="253"/>
                    </a:lnTo>
                    <a:lnTo>
                      <a:pt x="150" y="253"/>
                    </a:lnTo>
                    <a:lnTo>
                      <a:pt x="162" y="241"/>
                    </a:lnTo>
                    <a:lnTo>
                      <a:pt x="168" y="235"/>
                    </a:lnTo>
                    <a:lnTo>
                      <a:pt x="174" y="229"/>
                    </a:lnTo>
                    <a:lnTo>
                      <a:pt x="180" y="229"/>
                    </a:lnTo>
                    <a:lnTo>
                      <a:pt x="180" y="235"/>
                    </a:lnTo>
                    <a:lnTo>
                      <a:pt x="180" y="241"/>
                    </a:lnTo>
                    <a:lnTo>
                      <a:pt x="174" y="247"/>
                    </a:lnTo>
                    <a:lnTo>
                      <a:pt x="174" y="259"/>
                    </a:lnTo>
                    <a:lnTo>
                      <a:pt x="162" y="265"/>
                    </a:lnTo>
                    <a:lnTo>
                      <a:pt x="156" y="277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56" y="277"/>
                    </a:lnTo>
                    <a:lnTo>
                      <a:pt x="168" y="271"/>
                    </a:lnTo>
                    <a:lnTo>
                      <a:pt x="180" y="265"/>
                    </a:lnTo>
                    <a:lnTo>
                      <a:pt x="186" y="259"/>
                    </a:lnTo>
                    <a:lnTo>
                      <a:pt x="192" y="259"/>
                    </a:lnTo>
                    <a:lnTo>
                      <a:pt x="192" y="265"/>
                    </a:lnTo>
                    <a:lnTo>
                      <a:pt x="192" y="271"/>
                    </a:lnTo>
                    <a:lnTo>
                      <a:pt x="186" y="283"/>
                    </a:lnTo>
                    <a:lnTo>
                      <a:pt x="174" y="301"/>
                    </a:lnTo>
                    <a:lnTo>
                      <a:pt x="174" y="301"/>
                    </a:lnTo>
                    <a:lnTo>
                      <a:pt x="180" y="295"/>
                    </a:lnTo>
                    <a:lnTo>
                      <a:pt x="192" y="295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4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95"/>
                    </a:lnTo>
                    <a:lnTo>
                      <a:pt x="204" y="295"/>
                    </a:lnTo>
                    <a:lnTo>
                      <a:pt x="204" y="301"/>
                    </a:lnTo>
                    <a:lnTo>
                      <a:pt x="198" y="307"/>
                    </a:lnTo>
                    <a:lnTo>
                      <a:pt x="198" y="307"/>
                    </a:lnTo>
                    <a:lnTo>
                      <a:pt x="192" y="313"/>
                    </a:lnTo>
                    <a:lnTo>
                      <a:pt x="192" y="319"/>
                    </a:lnTo>
                    <a:lnTo>
                      <a:pt x="186" y="325"/>
                    </a:lnTo>
                    <a:lnTo>
                      <a:pt x="180" y="325"/>
                    </a:lnTo>
                    <a:lnTo>
                      <a:pt x="180" y="331"/>
                    </a:lnTo>
                    <a:lnTo>
                      <a:pt x="174" y="337"/>
                    </a:lnTo>
                    <a:lnTo>
                      <a:pt x="168" y="343"/>
                    </a:lnTo>
                    <a:lnTo>
                      <a:pt x="162" y="343"/>
                    </a:lnTo>
                    <a:lnTo>
                      <a:pt x="162" y="349"/>
                    </a:lnTo>
                    <a:lnTo>
                      <a:pt x="156" y="355"/>
                    </a:lnTo>
                    <a:lnTo>
                      <a:pt x="150" y="355"/>
                    </a:lnTo>
                    <a:lnTo>
                      <a:pt x="150" y="355"/>
                    </a:lnTo>
                    <a:lnTo>
                      <a:pt x="162" y="355"/>
                    </a:lnTo>
                    <a:lnTo>
                      <a:pt x="168" y="349"/>
                    </a:lnTo>
                    <a:lnTo>
                      <a:pt x="174" y="349"/>
                    </a:lnTo>
                    <a:lnTo>
                      <a:pt x="174" y="349"/>
                    </a:lnTo>
                    <a:lnTo>
                      <a:pt x="174" y="349"/>
                    </a:lnTo>
                    <a:lnTo>
                      <a:pt x="174" y="355"/>
                    </a:lnTo>
                    <a:lnTo>
                      <a:pt x="174" y="355"/>
                    </a:lnTo>
                    <a:lnTo>
                      <a:pt x="174" y="361"/>
                    </a:lnTo>
                    <a:lnTo>
                      <a:pt x="168" y="367"/>
                    </a:lnTo>
                    <a:lnTo>
                      <a:pt x="162" y="373"/>
                    </a:lnTo>
                    <a:lnTo>
                      <a:pt x="156" y="379"/>
                    </a:lnTo>
                    <a:lnTo>
                      <a:pt x="150" y="385"/>
                    </a:lnTo>
                    <a:lnTo>
                      <a:pt x="138" y="397"/>
                    </a:lnTo>
                    <a:lnTo>
                      <a:pt x="132" y="403"/>
                    </a:lnTo>
                    <a:lnTo>
                      <a:pt x="120" y="409"/>
                    </a:lnTo>
                    <a:lnTo>
                      <a:pt x="108" y="421"/>
                    </a:lnTo>
                    <a:lnTo>
                      <a:pt x="108" y="421"/>
                    </a:lnTo>
                    <a:lnTo>
                      <a:pt x="66" y="421"/>
                    </a:lnTo>
                    <a:lnTo>
                      <a:pt x="48" y="415"/>
                    </a:lnTo>
                    <a:lnTo>
                      <a:pt x="36" y="403"/>
                    </a:lnTo>
                    <a:lnTo>
                      <a:pt x="30" y="397"/>
                    </a:lnTo>
                    <a:lnTo>
                      <a:pt x="30" y="391"/>
                    </a:lnTo>
                    <a:lnTo>
                      <a:pt x="30" y="385"/>
                    </a:lnTo>
                    <a:lnTo>
                      <a:pt x="36" y="385"/>
                    </a:lnTo>
                    <a:lnTo>
                      <a:pt x="36" y="385"/>
                    </a:lnTo>
                    <a:lnTo>
                      <a:pt x="42" y="385"/>
                    </a:lnTo>
                    <a:lnTo>
                      <a:pt x="42" y="385"/>
                    </a:lnTo>
                    <a:lnTo>
                      <a:pt x="42" y="379"/>
                    </a:lnTo>
                    <a:lnTo>
                      <a:pt x="36" y="373"/>
                    </a:lnTo>
                    <a:lnTo>
                      <a:pt x="24" y="367"/>
                    </a:lnTo>
                    <a:lnTo>
                      <a:pt x="24" y="355"/>
                    </a:lnTo>
                    <a:lnTo>
                      <a:pt x="12" y="343"/>
                    </a:lnTo>
                    <a:lnTo>
                      <a:pt x="12" y="337"/>
                    </a:lnTo>
                    <a:lnTo>
                      <a:pt x="6" y="331"/>
                    </a:lnTo>
                    <a:lnTo>
                      <a:pt x="0" y="325"/>
                    </a:lnTo>
                    <a:lnTo>
                      <a:pt x="0" y="319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12" y="313"/>
                    </a:lnTo>
                    <a:lnTo>
                      <a:pt x="24" y="325"/>
                    </a:lnTo>
                    <a:lnTo>
                      <a:pt x="36" y="331"/>
                    </a:lnTo>
                    <a:lnTo>
                      <a:pt x="36" y="331"/>
                    </a:lnTo>
                    <a:lnTo>
                      <a:pt x="24" y="313"/>
                    </a:lnTo>
                    <a:lnTo>
                      <a:pt x="12" y="295"/>
                    </a:lnTo>
                    <a:lnTo>
                      <a:pt x="12" y="277"/>
                    </a:lnTo>
                    <a:lnTo>
                      <a:pt x="12" y="271"/>
                    </a:lnTo>
                    <a:lnTo>
                      <a:pt x="24" y="271"/>
                    </a:lnTo>
                    <a:lnTo>
                      <a:pt x="36" y="289"/>
                    </a:lnTo>
                    <a:lnTo>
                      <a:pt x="36" y="289"/>
                    </a:lnTo>
                    <a:lnTo>
                      <a:pt x="30" y="277"/>
                    </a:lnTo>
                    <a:lnTo>
                      <a:pt x="24" y="265"/>
                    </a:lnTo>
                    <a:lnTo>
                      <a:pt x="12" y="247"/>
                    </a:lnTo>
                    <a:lnTo>
                      <a:pt x="6" y="235"/>
                    </a:lnTo>
                    <a:lnTo>
                      <a:pt x="6" y="229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lnTo>
                      <a:pt x="12" y="217"/>
                    </a:lnTo>
                    <a:lnTo>
                      <a:pt x="24" y="223"/>
                    </a:lnTo>
                    <a:lnTo>
                      <a:pt x="24" y="223"/>
                    </a:lnTo>
                    <a:lnTo>
                      <a:pt x="18" y="193"/>
                    </a:lnTo>
                    <a:lnTo>
                      <a:pt x="12" y="169"/>
                    </a:lnTo>
                    <a:lnTo>
                      <a:pt x="12" y="151"/>
                    </a:lnTo>
                    <a:lnTo>
                      <a:pt x="12" y="139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24" y="127"/>
                    </a:lnTo>
                    <a:lnTo>
                      <a:pt x="30" y="133"/>
                    </a:lnTo>
                    <a:lnTo>
                      <a:pt x="36" y="145"/>
                    </a:lnTo>
                    <a:lnTo>
                      <a:pt x="42" y="163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57"/>
                    </a:lnTo>
                    <a:lnTo>
                      <a:pt x="48" y="139"/>
                    </a:lnTo>
                    <a:lnTo>
                      <a:pt x="48" y="139"/>
                    </a:lnTo>
                    <a:lnTo>
                      <a:pt x="54" y="139"/>
                    </a:lnTo>
                    <a:lnTo>
                      <a:pt x="60" y="145"/>
                    </a:lnTo>
                    <a:lnTo>
                      <a:pt x="60" y="157"/>
                    </a:lnTo>
                    <a:lnTo>
                      <a:pt x="66" y="175"/>
                    </a:lnTo>
                    <a:lnTo>
                      <a:pt x="66" y="193"/>
                    </a:lnTo>
                    <a:lnTo>
                      <a:pt x="66" y="193"/>
                    </a:lnTo>
                    <a:lnTo>
                      <a:pt x="120" y="36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2" name="Freeform 1638"/>
              <p:cNvSpPr>
                <a:spLocks/>
              </p:cNvSpPr>
              <p:nvPr/>
            </p:nvSpPr>
            <p:spPr bwMode="auto">
              <a:xfrm>
                <a:off x="3294" y="1850"/>
                <a:ext cx="210" cy="421"/>
              </a:xfrm>
              <a:custGeom>
                <a:avLst/>
                <a:gdLst>
                  <a:gd name="T0" fmla="*/ 156 w 210"/>
                  <a:gd name="T1" fmla="*/ 12 h 421"/>
                  <a:gd name="T2" fmla="*/ 180 w 210"/>
                  <a:gd name="T3" fmla="*/ 0 h 421"/>
                  <a:gd name="T4" fmla="*/ 180 w 210"/>
                  <a:gd name="T5" fmla="*/ 18 h 421"/>
                  <a:gd name="T6" fmla="*/ 168 w 210"/>
                  <a:gd name="T7" fmla="*/ 42 h 421"/>
                  <a:gd name="T8" fmla="*/ 192 w 210"/>
                  <a:gd name="T9" fmla="*/ 24 h 421"/>
                  <a:gd name="T10" fmla="*/ 198 w 210"/>
                  <a:gd name="T11" fmla="*/ 18 h 421"/>
                  <a:gd name="T12" fmla="*/ 204 w 210"/>
                  <a:gd name="T13" fmla="*/ 18 h 421"/>
                  <a:gd name="T14" fmla="*/ 198 w 210"/>
                  <a:gd name="T15" fmla="*/ 30 h 421"/>
                  <a:gd name="T16" fmla="*/ 192 w 210"/>
                  <a:gd name="T17" fmla="*/ 48 h 421"/>
                  <a:gd name="T18" fmla="*/ 174 w 210"/>
                  <a:gd name="T19" fmla="*/ 66 h 421"/>
                  <a:gd name="T20" fmla="*/ 162 w 210"/>
                  <a:gd name="T21" fmla="*/ 85 h 421"/>
                  <a:gd name="T22" fmla="*/ 150 w 210"/>
                  <a:gd name="T23" fmla="*/ 97 h 421"/>
                  <a:gd name="T24" fmla="*/ 156 w 210"/>
                  <a:gd name="T25" fmla="*/ 97 h 421"/>
                  <a:gd name="T26" fmla="*/ 186 w 210"/>
                  <a:gd name="T27" fmla="*/ 79 h 421"/>
                  <a:gd name="T28" fmla="*/ 192 w 210"/>
                  <a:gd name="T29" fmla="*/ 103 h 421"/>
                  <a:gd name="T30" fmla="*/ 150 w 210"/>
                  <a:gd name="T31" fmla="*/ 151 h 421"/>
                  <a:gd name="T32" fmla="*/ 180 w 210"/>
                  <a:gd name="T33" fmla="*/ 127 h 421"/>
                  <a:gd name="T34" fmla="*/ 174 w 210"/>
                  <a:gd name="T35" fmla="*/ 163 h 421"/>
                  <a:gd name="T36" fmla="*/ 162 w 210"/>
                  <a:gd name="T37" fmla="*/ 181 h 421"/>
                  <a:gd name="T38" fmla="*/ 186 w 210"/>
                  <a:gd name="T39" fmla="*/ 157 h 421"/>
                  <a:gd name="T40" fmla="*/ 192 w 210"/>
                  <a:gd name="T41" fmla="*/ 163 h 421"/>
                  <a:gd name="T42" fmla="*/ 192 w 210"/>
                  <a:gd name="T43" fmla="*/ 181 h 421"/>
                  <a:gd name="T44" fmla="*/ 180 w 210"/>
                  <a:gd name="T45" fmla="*/ 205 h 421"/>
                  <a:gd name="T46" fmla="*/ 162 w 210"/>
                  <a:gd name="T47" fmla="*/ 235 h 421"/>
                  <a:gd name="T48" fmla="*/ 162 w 210"/>
                  <a:gd name="T49" fmla="*/ 241 h 421"/>
                  <a:gd name="T50" fmla="*/ 180 w 210"/>
                  <a:gd name="T51" fmla="*/ 235 h 421"/>
                  <a:gd name="T52" fmla="*/ 162 w 210"/>
                  <a:gd name="T53" fmla="*/ 265 h 421"/>
                  <a:gd name="T54" fmla="*/ 156 w 210"/>
                  <a:gd name="T55" fmla="*/ 277 h 421"/>
                  <a:gd name="T56" fmla="*/ 192 w 210"/>
                  <a:gd name="T57" fmla="*/ 259 h 421"/>
                  <a:gd name="T58" fmla="*/ 174 w 210"/>
                  <a:gd name="T59" fmla="*/ 301 h 421"/>
                  <a:gd name="T60" fmla="*/ 198 w 210"/>
                  <a:gd name="T61" fmla="*/ 289 h 421"/>
                  <a:gd name="T62" fmla="*/ 210 w 210"/>
                  <a:gd name="T63" fmla="*/ 283 h 421"/>
                  <a:gd name="T64" fmla="*/ 210 w 210"/>
                  <a:gd name="T65" fmla="*/ 289 h 421"/>
                  <a:gd name="T66" fmla="*/ 204 w 210"/>
                  <a:gd name="T67" fmla="*/ 295 h 421"/>
                  <a:gd name="T68" fmla="*/ 192 w 210"/>
                  <a:gd name="T69" fmla="*/ 313 h 421"/>
                  <a:gd name="T70" fmla="*/ 180 w 210"/>
                  <a:gd name="T71" fmla="*/ 331 h 421"/>
                  <a:gd name="T72" fmla="*/ 162 w 210"/>
                  <a:gd name="T73" fmla="*/ 349 h 421"/>
                  <a:gd name="T74" fmla="*/ 162 w 210"/>
                  <a:gd name="T75" fmla="*/ 355 h 421"/>
                  <a:gd name="T76" fmla="*/ 174 w 210"/>
                  <a:gd name="T77" fmla="*/ 349 h 421"/>
                  <a:gd name="T78" fmla="*/ 168 w 210"/>
                  <a:gd name="T79" fmla="*/ 367 h 421"/>
                  <a:gd name="T80" fmla="*/ 138 w 210"/>
                  <a:gd name="T81" fmla="*/ 397 h 421"/>
                  <a:gd name="T82" fmla="*/ 108 w 210"/>
                  <a:gd name="T83" fmla="*/ 421 h 421"/>
                  <a:gd name="T84" fmla="*/ 30 w 210"/>
                  <a:gd name="T85" fmla="*/ 397 h 421"/>
                  <a:gd name="T86" fmla="*/ 36 w 210"/>
                  <a:gd name="T87" fmla="*/ 385 h 421"/>
                  <a:gd name="T88" fmla="*/ 36 w 210"/>
                  <a:gd name="T89" fmla="*/ 373 h 421"/>
                  <a:gd name="T90" fmla="*/ 12 w 210"/>
                  <a:gd name="T91" fmla="*/ 337 h 421"/>
                  <a:gd name="T92" fmla="*/ 6 w 210"/>
                  <a:gd name="T93" fmla="*/ 313 h 421"/>
                  <a:gd name="T94" fmla="*/ 36 w 210"/>
                  <a:gd name="T95" fmla="*/ 331 h 421"/>
                  <a:gd name="T96" fmla="*/ 12 w 210"/>
                  <a:gd name="T97" fmla="*/ 277 h 421"/>
                  <a:gd name="T98" fmla="*/ 36 w 210"/>
                  <a:gd name="T99" fmla="*/ 289 h 421"/>
                  <a:gd name="T100" fmla="*/ 6 w 210"/>
                  <a:gd name="T101" fmla="*/ 235 h 421"/>
                  <a:gd name="T102" fmla="*/ 6 w 210"/>
                  <a:gd name="T103" fmla="*/ 211 h 421"/>
                  <a:gd name="T104" fmla="*/ 18 w 210"/>
                  <a:gd name="T105" fmla="*/ 193 h 421"/>
                  <a:gd name="T106" fmla="*/ 18 w 210"/>
                  <a:gd name="T107" fmla="*/ 127 h 421"/>
                  <a:gd name="T108" fmla="*/ 36 w 210"/>
                  <a:gd name="T109" fmla="*/ 145 h 421"/>
                  <a:gd name="T110" fmla="*/ 48 w 210"/>
                  <a:gd name="T111" fmla="*/ 157 h 421"/>
                  <a:gd name="T112" fmla="*/ 60 w 210"/>
                  <a:gd name="T113" fmla="*/ 145 h 421"/>
                  <a:gd name="T114" fmla="*/ 66 w 210"/>
                  <a:gd name="T115" fmla="*/ 19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0" h="421">
                    <a:moveTo>
                      <a:pt x="120" y="36"/>
                    </a:moveTo>
                    <a:lnTo>
                      <a:pt x="132" y="24"/>
                    </a:lnTo>
                    <a:lnTo>
                      <a:pt x="144" y="18"/>
                    </a:lnTo>
                    <a:lnTo>
                      <a:pt x="156" y="12"/>
                    </a:lnTo>
                    <a:lnTo>
                      <a:pt x="162" y="6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30"/>
                    </a:lnTo>
                    <a:lnTo>
                      <a:pt x="174" y="36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74" y="36"/>
                    </a:lnTo>
                    <a:lnTo>
                      <a:pt x="180" y="30"/>
                    </a:lnTo>
                    <a:lnTo>
                      <a:pt x="186" y="24"/>
                    </a:lnTo>
                    <a:lnTo>
                      <a:pt x="192" y="24"/>
                    </a:lnTo>
                    <a:lnTo>
                      <a:pt x="192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204" y="18"/>
                    </a:lnTo>
                    <a:lnTo>
                      <a:pt x="198" y="24"/>
                    </a:lnTo>
                    <a:lnTo>
                      <a:pt x="198" y="30"/>
                    </a:lnTo>
                    <a:lnTo>
                      <a:pt x="198" y="30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92" y="42"/>
                    </a:lnTo>
                    <a:lnTo>
                      <a:pt x="192" y="48"/>
                    </a:lnTo>
                    <a:lnTo>
                      <a:pt x="186" y="48"/>
                    </a:lnTo>
                    <a:lnTo>
                      <a:pt x="180" y="54"/>
                    </a:lnTo>
                    <a:lnTo>
                      <a:pt x="180" y="60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74" y="73"/>
                    </a:lnTo>
                    <a:lnTo>
                      <a:pt x="168" y="79"/>
                    </a:lnTo>
                    <a:lnTo>
                      <a:pt x="162" y="85"/>
                    </a:lnTo>
                    <a:lnTo>
                      <a:pt x="162" y="91"/>
                    </a:lnTo>
                    <a:lnTo>
                      <a:pt x="156" y="91"/>
                    </a:lnTo>
                    <a:lnTo>
                      <a:pt x="156" y="97"/>
                    </a:lnTo>
                    <a:lnTo>
                      <a:pt x="150" y="97"/>
                    </a:lnTo>
                    <a:lnTo>
                      <a:pt x="150" y="103"/>
                    </a:lnTo>
                    <a:lnTo>
                      <a:pt x="144" y="103"/>
                    </a:lnTo>
                    <a:lnTo>
                      <a:pt x="144" y="103"/>
                    </a:lnTo>
                    <a:lnTo>
                      <a:pt x="156" y="97"/>
                    </a:lnTo>
                    <a:lnTo>
                      <a:pt x="168" y="91"/>
                    </a:lnTo>
                    <a:lnTo>
                      <a:pt x="174" y="85"/>
                    </a:lnTo>
                    <a:lnTo>
                      <a:pt x="180" y="79"/>
                    </a:lnTo>
                    <a:lnTo>
                      <a:pt x="186" y="79"/>
                    </a:lnTo>
                    <a:lnTo>
                      <a:pt x="192" y="85"/>
                    </a:lnTo>
                    <a:lnTo>
                      <a:pt x="192" y="91"/>
                    </a:lnTo>
                    <a:lnTo>
                      <a:pt x="192" y="97"/>
                    </a:lnTo>
                    <a:lnTo>
                      <a:pt x="192" y="103"/>
                    </a:lnTo>
                    <a:lnTo>
                      <a:pt x="180" y="115"/>
                    </a:lnTo>
                    <a:lnTo>
                      <a:pt x="174" y="127"/>
                    </a:lnTo>
                    <a:lnTo>
                      <a:pt x="162" y="139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62" y="139"/>
                    </a:lnTo>
                    <a:lnTo>
                      <a:pt x="174" y="127"/>
                    </a:lnTo>
                    <a:lnTo>
                      <a:pt x="180" y="127"/>
                    </a:lnTo>
                    <a:lnTo>
                      <a:pt x="186" y="127"/>
                    </a:lnTo>
                    <a:lnTo>
                      <a:pt x="186" y="139"/>
                    </a:lnTo>
                    <a:lnTo>
                      <a:pt x="180" y="145"/>
                    </a:lnTo>
                    <a:lnTo>
                      <a:pt x="174" y="163"/>
                    </a:lnTo>
                    <a:lnTo>
                      <a:pt x="168" y="175"/>
                    </a:lnTo>
                    <a:lnTo>
                      <a:pt x="150" y="187"/>
                    </a:lnTo>
                    <a:lnTo>
                      <a:pt x="150" y="187"/>
                    </a:lnTo>
                    <a:lnTo>
                      <a:pt x="162" y="181"/>
                    </a:lnTo>
                    <a:lnTo>
                      <a:pt x="168" y="169"/>
                    </a:lnTo>
                    <a:lnTo>
                      <a:pt x="174" y="163"/>
                    </a:lnTo>
                    <a:lnTo>
                      <a:pt x="180" y="163"/>
                    </a:lnTo>
                    <a:lnTo>
                      <a:pt x="186" y="157"/>
                    </a:lnTo>
                    <a:lnTo>
                      <a:pt x="192" y="157"/>
                    </a:lnTo>
                    <a:lnTo>
                      <a:pt x="192" y="157"/>
                    </a:lnTo>
                    <a:lnTo>
                      <a:pt x="192" y="157"/>
                    </a:lnTo>
                    <a:lnTo>
                      <a:pt x="192" y="163"/>
                    </a:lnTo>
                    <a:lnTo>
                      <a:pt x="192" y="163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81"/>
                    </a:lnTo>
                    <a:lnTo>
                      <a:pt x="186" y="181"/>
                    </a:lnTo>
                    <a:lnTo>
                      <a:pt x="186" y="187"/>
                    </a:lnTo>
                    <a:lnTo>
                      <a:pt x="180" y="199"/>
                    </a:lnTo>
                    <a:lnTo>
                      <a:pt x="180" y="205"/>
                    </a:lnTo>
                    <a:lnTo>
                      <a:pt x="174" y="211"/>
                    </a:lnTo>
                    <a:lnTo>
                      <a:pt x="168" y="223"/>
                    </a:lnTo>
                    <a:lnTo>
                      <a:pt x="162" y="229"/>
                    </a:lnTo>
                    <a:lnTo>
                      <a:pt x="162" y="235"/>
                    </a:lnTo>
                    <a:lnTo>
                      <a:pt x="156" y="247"/>
                    </a:lnTo>
                    <a:lnTo>
                      <a:pt x="150" y="253"/>
                    </a:lnTo>
                    <a:lnTo>
                      <a:pt x="150" y="253"/>
                    </a:lnTo>
                    <a:lnTo>
                      <a:pt x="162" y="241"/>
                    </a:lnTo>
                    <a:lnTo>
                      <a:pt x="168" y="235"/>
                    </a:lnTo>
                    <a:lnTo>
                      <a:pt x="174" y="229"/>
                    </a:lnTo>
                    <a:lnTo>
                      <a:pt x="180" y="229"/>
                    </a:lnTo>
                    <a:lnTo>
                      <a:pt x="180" y="235"/>
                    </a:lnTo>
                    <a:lnTo>
                      <a:pt x="180" y="241"/>
                    </a:lnTo>
                    <a:lnTo>
                      <a:pt x="174" y="247"/>
                    </a:lnTo>
                    <a:lnTo>
                      <a:pt x="174" y="259"/>
                    </a:lnTo>
                    <a:lnTo>
                      <a:pt x="162" y="265"/>
                    </a:lnTo>
                    <a:lnTo>
                      <a:pt x="156" y="277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56" y="277"/>
                    </a:lnTo>
                    <a:lnTo>
                      <a:pt x="168" y="271"/>
                    </a:lnTo>
                    <a:lnTo>
                      <a:pt x="180" y="265"/>
                    </a:lnTo>
                    <a:lnTo>
                      <a:pt x="186" y="259"/>
                    </a:lnTo>
                    <a:lnTo>
                      <a:pt x="192" y="259"/>
                    </a:lnTo>
                    <a:lnTo>
                      <a:pt x="192" y="265"/>
                    </a:lnTo>
                    <a:lnTo>
                      <a:pt x="192" y="271"/>
                    </a:lnTo>
                    <a:lnTo>
                      <a:pt x="186" y="283"/>
                    </a:lnTo>
                    <a:lnTo>
                      <a:pt x="174" y="301"/>
                    </a:lnTo>
                    <a:lnTo>
                      <a:pt x="174" y="301"/>
                    </a:lnTo>
                    <a:lnTo>
                      <a:pt x="180" y="295"/>
                    </a:lnTo>
                    <a:lnTo>
                      <a:pt x="192" y="295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4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3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95"/>
                    </a:lnTo>
                    <a:lnTo>
                      <a:pt x="204" y="295"/>
                    </a:lnTo>
                    <a:lnTo>
                      <a:pt x="204" y="301"/>
                    </a:lnTo>
                    <a:lnTo>
                      <a:pt x="198" y="307"/>
                    </a:lnTo>
                    <a:lnTo>
                      <a:pt x="198" y="307"/>
                    </a:lnTo>
                    <a:lnTo>
                      <a:pt x="192" y="313"/>
                    </a:lnTo>
                    <a:lnTo>
                      <a:pt x="192" y="319"/>
                    </a:lnTo>
                    <a:lnTo>
                      <a:pt x="186" y="325"/>
                    </a:lnTo>
                    <a:lnTo>
                      <a:pt x="180" y="325"/>
                    </a:lnTo>
                    <a:lnTo>
                      <a:pt x="180" y="331"/>
                    </a:lnTo>
                    <a:lnTo>
                      <a:pt x="174" y="337"/>
                    </a:lnTo>
                    <a:lnTo>
                      <a:pt x="168" y="343"/>
                    </a:lnTo>
                    <a:lnTo>
                      <a:pt x="162" y="343"/>
                    </a:lnTo>
                    <a:lnTo>
                      <a:pt x="162" y="349"/>
                    </a:lnTo>
                    <a:lnTo>
                      <a:pt x="156" y="355"/>
                    </a:lnTo>
                    <a:lnTo>
                      <a:pt x="150" y="355"/>
                    </a:lnTo>
                    <a:lnTo>
                      <a:pt x="150" y="355"/>
                    </a:lnTo>
                    <a:lnTo>
                      <a:pt x="162" y="355"/>
                    </a:lnTo>
                    <a:lnTo>
                      <a:pt x="168" y="349"/>
                    </a:lnTo>
                    <a:lnTo>
                      <a:pt x="174" y="349"/>
                    </a:lnTo>
                    <a:lnTo>
                      <a:pt x="174" y="349"/>
                    </a:lnTo>
                    <a:lnTo>
                      <a:pt x="174" y="349"/>
                    </a:lnTo>
                    <a:lnTo>
                      <a:pt x="174" y="355"/>
                    </a:lnTo>
                    <a:lnTo>
                      <a:pt x="174" y="355"/>
                    </a:lnTo>
                    <a:lnTo>
                      <a:pt x="174" y="361"/>
                    </a:lnTo>
                    <a:lnTo>
                      <a:pt x="168" y="367"/>
                    </a:lnTo>
                    <a:lnTo>
                      <a:pt x="162" y="373"/>
                    </a:lnTo>
                    <a:lnTo>
                      <a:pt x="156" y="379"/>
                    </a:lnTo>
                    <a:lnTo>
                      <a:pt x="150" y="385"/>
                    </a:lnTo>
                    <a:lnTo>
                      <a:pt x="138" y="397"/>
                    </a:lnTo>
                    <a:lnTo>
                      <a:pt x="132" y="403"/>
                    </a:lnTo>
                    <a:lnTo>
                      <a:pt x="120" y="409"/>
                    </a:lnTo>
                    <a:lnTo>
                      <a:pt x="108" y="421"/>
                    </a:lnTo>
                    <a:lnTo>
                      <a:pt x="108" y="421"/>
                    </a:lnTo>
                    <a:lnTo>
                      <a:pt x="66" y="421"/>
                    </a:lnTo>
                    <a:lnTo>
                      <a:pt x="48" y="415"/>
                    </a:lnTo>
                    <a:lnTo>
                      <a:pt x="36" y="403"/>
                    </a:lnTo>
                    <a:lnTo>
                      <a:pt x="30" y="397"/>
                    </a:lnTo>
                    <a:lnTo>
                      <a:pt x="30" y="391"/>
                    </a:lnTo>
                    <a:lnTo>
                      <a:pt x="30" y="385"/>
                    </a:lnTo>
                    <a:lnTo>
                      <a:pt x="36" y="385"/>
                    </a:lnTo>
                    <a:lnTo>
                      <a:pt x="36" y="385"/>
                    </a:lnTo>
                    <a:lnTo>
                      <a:pt x="42" y="385"/>
                    </a:lnTo>
                    <a:lnTo>
                      <a:pt x="42" y="385"/>
                    </a:lnTo>
                    <a:lnTo>
                      <a:pt x="42" y="379"/>
                    </a:lnTo>
                    <a:lnTo>
                      <a:pt x="36" y="373"/>
                    </a:lnTo>
                    <a:lnTo>
                      <a:pt x="24" y="367"/>
                    </a:lnTo>
                    <a:lnTo>
                      <a:pt x="24" y="355"/>
                    </a:lnTo>
                    <a:lnTo>
                      <a:pt x="12" y="343"/>
                    </a:lnTo>
                    <a:lnTo>
                      <a:pt x="12" y="337"/>
                    </a:lnTo>
                    <a:lnTo>
                      <a:pt x="6" y="331"/>
                    </a:lnTo>
                    <a:lnTo>
                      <a:pt x="0" y="325"/>
                    </a:lnTo>
                    <a:lnTo>
                      <a:pt x="0" y="319"/>
                    </a:lnTo>
                    <a:lnTo>
                      <a:pt x="6" y="313"/>
                    </a:lnTo>
                    <a:lnTo>
                      <a:pt x="6" y="313"/>
                    </a:lnTo>
                    <a:lnTo>
                      <a:pt x="12" y="313"/>
                    </a:lnTo>
                    <a:lnTo>
                      <a:pt x="24" y="325"/>
                    </a:lnTo>
                    <a:lnTo>
                      <a:pt x="36" y="331"/>
                    </a:lnTo>
                    <a:lnTo>
                      <a:pt x="36" y="331"/>
                    </a:lnTo>
                    <a:lnTo>
                      <a:pt x="24" y="313"/>
                    </a:lnTo>
                    <a:lnTo>
                      <a:pt x="12" y="295"/>
                    </a:lnTo>
                    <a:lnTo>
                      <a:pt x="12" y="277"/>
                    </a:lnTo>
                    <a:lnTo>
                      <a:pt x="12" y="271"/>
                    </a:lnTo>
                    <a:lnTo>
                      <a:pt x="24" y="271"/>
                    </a:lnTo>
                    <a:lnTo>
                      <a:pt x="36" y="289"/>
                    </a:lnTo>
                    <a:lnTo>
                      <a:pt x="36" y="289"/>
                    </a:lnTo>
                    <a:lnTo>
                      <a:pt x="30" y="277"/>
                    </a:lnTo>
                    <a:lnTo>
                      <a:pt x="24" y="265"/>
                    </a:lnTo>
                    <a:lnTo>
                      <a:pt x="12" y="247"/>
                    </a:lnTo>
                    <a:lnTo>
                      <a:pt x="6" y="235"/>
                    </a:lnTo>
                    <a:lnTo>
                      <a:pt x="6" y="229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lnTo>
                      <a:pt x="12" y="217"/>
                    </a:lnTo>
                    <a:lnTo>
                      <a:pt x="24" y="223"/>
                    </a:lnTo>
                    <a:lnTo>
                      <a:pt x="24" y="223"/>
                    </a:lnTo>
                    <a:lnTo>
                      <a:pt x="18" y="193"/>
                    </a:lnTo>
                    <a:lnTo>
                      <a:pt x="12" y="169"/>
                    </a:lnTo>
                    <a:lnTo>
                      <a:pt x="12" y="151"/>
                    </a:lnTo>
                    <a:lnTo>
                      <a:pt x="12" y="139"/>
                    </a:lnTo>
                    <a:lnTo>
                      <a:pt x="18" y="127"/>
                    </a:lnTo>
                    <a:lnTo>
                      <a:pt x="18" y="127"/>
                    </a:lnTo>
                    <a:lnTo>
                      <a:pt x="24" y="127"/>
                    </a:lnTo>
                    <a:lnTo>
                      <a:pt x="30" y="133"/>
                    </a:lnTo>
                    <a:lnTo>
                      <a:pt x="36" y="145"/>
                    </a:lnTo>
                    <a:lnTo>
                      <a:pt x="42" y="163"/>
                    </a:lnTo>
                    <a:lnTo>
                      <a:pt x="48" y="181"/>
                    </a:lnTo>
                    <a:lnTo>
                      <a:pt x="48" y="181"/>
                    </a:lnTo>
                    <a:lnTo>
                      <a:pt x="48" y="157"/>
                    </a:lnTo>
                    <a:lnTo>
                      <a:pt x="48" y="139"/>
                    </a:lnTo>
                    <a:lnTo>
                      <a:pt x="48" y="139"/>
                    </a:lnTo>
                    <a:lnTo>
                      <a:pt x="54" y="139"/>
                    </a:lnTo>
                    <a:lnTo>
                      <a:pt x="60" y="145"/>
                    </a:lnTo>
                    <a:lnTo>
                      <a:pt x="60" y="157"/>
                    </a:lnTo>
                    <a:lnTo>
                      <a:pt x="66" y="175"/>
                    </a:lnTo>
                    <a:lnTo>
                      <a:pt x="66" y="193"/>
                    </a:lnTo>
                    <a:lnTo>
                      <a:pt x="66" y="193"/>
                    </a:lnTo>
                    <a:lnTo>
                      <a:pt x="12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3" name="Freeform 1639"/>
              <p:cNvSpPr>
                <a:spLocks/>
              </p:cNvSpPr>
              <p:nvPr/>
            </p:nvSpPr>
            <p:spPr bwMode="auto">
              <a:xfrm>
                <a:off x="3354" y="1923"/>
                <a:ext cx="48" cy="481"/>
              </a:xfrm>
              <a:custGeom>
                <a:avLst/>
                <a:gdLst>
                  <a:gd name="T0" fmla="*/ 6 w 48"/>
                  <a:gd name="T1" fmla="*/ 42 h 481"/>
                  <a:gd name="T2" fmla="*/ 6 w 48"/>
                  <a:gd name="T3" fmla="*/ 174 h 481"/>
                  <a:gd name="T4" fmla="*/ 0 w 48"/>
                  <a:gd name="T5" fmla="*/ 366 h 481"/>
                  <a:gd name="T6" fmla="*/ 0 w 48"/>
                  <a:gd name="T7" fmla="*/ 474 h 481"/>
                  <a:gd name="T8" fmla="*/ 0 w 48"/>
                  <a:gd name="T9" fmla="*/ 474 h 481"/>
                  <a:gd name="T10" fmla="*/ 12 w 48"/>
                  <a:gd name="T11" fmla="*/ 468 h 481"/>
                  <a:gd name="T12" fmla="*/ 30 w 48"/>
                  <a:gd name="T13" fmla="*/ 468 h 481"/>
                  <a:gd name="T14" fmla="*/ 48 w 48"/>
                  <a:gd name="T15" fmla="*/ 481 h 481"/>
                  <a:gd name="T16" fmla="*/ 48 w 48"/>
                  <a:gd name="T17" fmla="*/ 481 h 481"/>
                  <a:gd name="T18" fmla="*/ 42 w 48"/>
                  <a:gd name="T19" fmla="*/ 330 h 481"/>
                  <a:gd name="T20" fmla="*/ 42 w 48"/>
                  <a:gd name="T21" fmla="*/ 150 h 481"/>
                  <a:gd name="T22" fmla="*/ 42 w 48"/>
                  <a:gd name="T23" fmla="*/ 36 h 481"/>
                  <a:gd name="T24" fmla="*/ 42 w 48"/>
                  <a:gd name="T25" fmla="*/ 36 h 481"/>
                  <a:gd name="T26" fmla="*/ 36 w 48"/>
                  <a:gd name="T27" fmla="*/ 12 h 481"/>
                  <a:gd name="T28" fmla="*/ 30 w 48"/>
                  <a:gd name="T29" fmla="*/ 0 h 481"/>
                  <a:gd name="T30" fmla="*/ 18 w 48"/>
                  <a:gd name="T31" fmla="*/ 0 h 481"/>
                  <a:gd name="T32" fmla="*/ 6 w 48"/>
                  <a:gd name="T33" fmla="*/ 42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81">
                    <a:moveTo>
                      <a:pt x="6" y="42"/>
                    </a:moveTo>
                    <a:lnTo>
                      <a:pt x="6" y="174"/>
                    </a:lnTo>
                    <a:lnTo>
                      <a:pt x="0" y="36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12" y="468"/>
                    </a:lnTo>
                    <a:lnTo>
                      <a:pt x="30" y="468"/>
                    </a:lnTo>
                    <a:lnTo>
                      <a:pt x="48" y="481"/>
                    </a:lnTo>
                    <a:lnTo>
                      <a:pt x="48" y="481"/>
                    </a:lnTo>
                    <a:lnTo>
                      <a:pt x="42" y="330"/>
                    </a:lnTo>
                    <a:lnTo>
                      <a:pt x="42" y="15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4" name="Freeform 1640"/>
              <p:cNvSpPr>
                <a:spLocks/>
              </p:cNvSpPr>
              <p:nvPr/>
            </p:nvSpPr>
            <p:spPr bwMode="auto">
              <a:xfrm>
                <a:off x="3354" y="1923"/>
                <a:ext cx="48" cy="481"/>
              </a:xfrm>
              <a:custGeom>
                <a:avLst/>
                <a:gdLst>
                  <a:gd name="T0" fmla="*/ 6 w 48"/>
                  <a:gd name="T1" fmla="*/ 42 h 481"/>
                  <a:gd name="T2" fmla="*/ 6 w 48"/>
                  <a:gd name="T3" fmla="*/ 174 h 481"/>
                  <a:gd name="T4" fmla="*/ 0 w 48"/>
                  <a:gd name="T5" fmla="*/ 366 h 481"/>
                  <a:gd name="T6" fmla="*/ 0 w 48"/>
                  <a:gd name="T7" fmla="*/ 474 h 481"/>
                  <a:gd name="T8" fmla="*/ 0 w 48"/>
                  <a:gd name="T9" fmla="*/ 474 h 481"/>
                  <a:gd name="T10" fmla="*/ 12 w 48"/>
                  <a:gd name="T11" fmla="*/ 468 h 481"/>
                  <a:gd name="T12" fmla="*/ 30 w 48"/>
                  <a:gd name="T13" fmla="*/ 468 h 481"/>
                  <a:gd name="T14" fmla="*/ 48 w 48"/>
                  <a:gd name="T15" fmla="*/ 481 h 481"/>
                  <a:gd name="T16" fmla="*/ 48 w 48"/>
                  <a:gd name="T17" fmla="*/ 481 h 481"/>
                  <a:gd name="T18" fmla="*/ 42 w 48"/>
                  <a:gd name="T19" fmla="*/ 330 h 481"/>
                  <a:gd name="T20" fmla="*/ 42 w 48"/>
                  <a:gd name="T21" fmla="*/ 150 h 481"/>
                  <a:gd name="T22" fmla="*/ 42 w 48"/>
                  <a:gd name="T23" fmla="*/ 36 h 481"/>
                  <a:gd name="T24" fmla="*/ 42 w 48"/>
                  <a:gd name="T25" fmla="*/ 36 h 481"/>
                  <a:gd name="T26" fmla="*/ 36 w 48"/>
                  <a:gd name="T27" fmla="*/ 12 h 481"/>
                  <a:gd name="T28" fmla="*/ 30 w 48"/>
                  <a:gd name="T29" fmla="*/ 0 h 481"/>
                  <a:gd name="T30" fmla="*/ 18 w 48"/>
                  <a:gd name="T31" fmla="*/ 0 h 481"/>
                  <a:gd name="T32" fmla="*/ 6 w 48"/>
                  <a:gd name="T33" fmla="*/ 42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81">
                    <a:moveTo>
                      <a:pt x="6" y="42"/>
                    </a:moveTo>
                    <a:lnTo>
                      <a:pt x="6" y="174"/>
                    </a:lnTo>
                    <a:lnTo>
                      <a:pt x="0" y="36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12" y="468"/>
                    </a:lnTo>
                    <a:lnTo>
                      <a:pt x="30" y="468"/>
                    </a:lnTo>
                    <a:lnTo>
                      <a:pt x="48" y="481"/>
                    </a:lnTo>
                    <a:lnTo>
                      <a:pt x="48" y="481"/>
                    </a:lnTo>
                    <a:lnTo>
                      <a:pt x="42" y="330"/>
                    </a:lnTo>
                    <a:lnTo>
                      <a:pt x="42" y="15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5" name="Freeform 1641"/>
              <p:cNvSpPr>
                <a:spLocks/>
              </p:cNvSpPr>
              <p:nvPr/>
            </p:nvSpPr>
            <p:spPr bwMode="auto">
              <a:xfrm>
                <a:off x="3372" y="1941"/>
                <a:ext cx="6" cy="438"/>
              </a:xfrm>
              <a:custGeom>
                <a:avLst/>
                <a:gdLst>
                  <a:gd name="T0" fmla="*/ 6 w 6"/>
                  <a:gd name="T1" fmla="*/ 0 h 438"/>
                  <a:gd name="T2" fmla="*/ 6 w 6"/>
                  <a:gd name="T3" fmla="*/ 120 h 438"/>
                  <a:gd name="T4" fmla="*/ 0 w 6"/>
                  <a:gd name="T5" fmla="*/ 318 h 438"/>
                  <a:gd name="T6" fmla="*/ 0 w 6"/>
                  <a:gd name="T7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38">
                    <a:moveTo>
                      <a:pt x="6" y="0"/>
                    </a:moveTo>
                    <a:lnTo>
                      <a:pt x="6" y="120"/>
                    </a:lnTo>
                    <a:lnTo>
                      <a:pt x="0" y="318"/>
                    </a:lnTo>
                    <a:lnTo>
                      <a:pt x="0" y="4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6" name="Freeform 1642"/>
              <p:cNvSpPr>
                <a:spLocks/>
              </p:cNvSpPr>
              <p:nvPr/>
            </p:nvSpPr>
            <p:spPr bwMode="auto">
              <a:xfrm>
                <a:off x="3384" y="1947"/>
                <a:ext cx="1" cy="444"/>
              </a:xfrm>
              <a:custGeom>
                <a:avLst/>
                <a:gdLst>
                  <a:gd name="T0" fmla="*/ 0 h 444"/>
                  <a:gd name="T1" fmla="*/ 126 h 444"/>
                  <a:gd name="T2" fmla="*/ 324 h 444"/>
                  <a:gd name="T3" fmla="*/ 444 h 4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44">
                    <a:moveTo>
                      <a:pt x="0" y="0"/>
                    </a:moveTo>
                    <a:lnTo>
                      <a:pt x="0" y="126"/>
                    </a:lnTo>
                    <a:lnTo>
                      <a:pt x="0" y="324"/>
                    </a:lnTo>
                    <a:lnTo>
                      <a:pt x="0" y="4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7" name="Freeform 1643"/>
              <p:cNvSpPr>
                <a:spLocks/>
              </p:cNvSpPr>
              <p:nvPr/>
            </p:nvSpPr>
            <p:spPr bwMode="auto">
              <a:xfrm>
                <a:off x="3330" y="1850"/>
                <a:ext cx="96" cy="109"/>
              </a:xfrm>
              <a:custGeom>
                <a:avLst/>
                <a:gdLst>
                  <a:gd name="T0" fmla="*/ 42 w 96"/>
                  <a:gd name="T1" fmla="*/ 6 h 109"/>
                  <a:gd name="T2" fmla="*/ 30 w 96"/>
                  <a:gd name="T3" fmla="*/ 6 h 109"/>
                  <a:gd name="T4" fmla="*/ 36 w 96"/>
                  <a:gd name="T5" fmla="*/ 24 h 109"/>
                  <a:gd name="T6" fmla="*/ 12 w 96"/>
                  <a:gd name="T7" fmla="*/ 12 h 109"/>
                  <a:gd name="T8" fmla="*/ 12 w 96"/>
                  <a:gd name="T9" fmla="*/ 12 h 109"/>
                  <a:gd name="T10" fmla="*/ 24 w 96"/>
                  <a:gd name="T11" fmla="*/ 36 h 109"/>
                  <a:gd name="T12" fmla="*/ 12 w 96"/>
                  <a:gd name="T13" fmla="*/ 24 h 109"/>
                  <a:gd name="T14" fmla="*/ 6 w 96"/>
                  <a:gd name="T15" fmla="*/ 36 h 109"/>
                  <a:gd name="T16" fmla="*/ 24 w 96"/>
                  <a:gd name="T17" fmla="*/ 54 h 109"/>
                  <a:gd name="T18" fmla="*/ 0 w 96"/>
                  <a:gd name="T19" fmla="*/ 48 h 109"/>
                  <a:gd name="T20" fmla="*/ 24 w 96"/>
                  <a:gd name="T21" fmla="*/ 79 h 109"/>
                  <a:gd name="T22" fmla="*/ 0 w 96"/>
                  <a:gd name="T23" fmla="*/ 73 h 109"/>
                  <a:gd name="T24" fmla="*/ 18 w 96"/>
                  <a:gd name="T25" fmla="*/ 97 h 109"/>
                  <a:gd name="T26" fmla="*/ 24 w 96"/>
                  <a:gd name="T27" fmla="*/ 97 h 109"/>
                  <a:gd name="T28" fmla="*/ 36 w 96"/>
                  <a:gd name="T29" fmla="*/ 103 h 109"/>
                  <a:gd name="T30" fmla="*/ 36 w 96"/>
                  <a:gd name="T31" fmla="*/ 91 h 109"/>
                  <a:gd name="T32" fmla="*/ 48 w 96"/>
                  <a:gd name="T33" fmla="*/ 66 h 109"/>
                  <a:gd name="T34" fmla="*/ 60 w 96"/>
                  <a:gd name="T35" fmla="*/ 79 h 109"/>
                  <a:gd name="T36" fmla="*/ 72 w 96"/>
                  <a:gd name="T37" fmla="*/ 109 h 109"/>
                  <a:gd name="T38" fmla="*/ 72 w 96"/>
                  <a:gd name="T39" fmla="*/ 97 h 109"/>
                  <a:gd name="T40" fmla="*/ 90 w 96"/>
                  <a:gd name="T41" fmla="*/ 79 h 109"/>
                  <a:gd name="T42" fmla="*/ 96 w 96"/>
                  <a:gd name="T43" fmla="*/ 66 h 109"/>
                  <a:gd name="T44" fmla="*/ 78 w 96"/>
                  <a:gd name="T45" fmla="*/ 66 h 109"/>
                  <a:gd name="T46" fmla="*/ 90 w 96"/>
                  <a:gd name="T47" fmla="*/ 54 h 109"/>
                  <a:gd name="T48" fmla="*/ 96 w 96"/>
                  <a:gd name="T49" fmla="*/ 42 h 109"/>
                  <a:gd name="T50" fmla="*/ 78 w 96"/>
                  <a:gd name="T51" fmla="*/ 48 h 109"/>
                  <a:gd name="T52" fmla="*/ 84 w 96"/>
                  <a:gd name="T53" fmla="*/ 30 h 109"/>
                  <a:gd name="T54" fmla="*/ 72 w 96"/>
                  <a:gd name="T55" fmla="*/ 36 h 109"/>
                  <a:gd name="T56" fmla="*/ 78 w 96"/>
                  <a:gd name="T57" fmla="*/ 18 h 109"/>
                  <a:gd name="T58" fmla="*/ 66 w 96"/>
                  <a:gd name="T59" fmla="*/ 24 h 109"/>
                  <a:gd name="T60" fmla="*/ 66 w 96"/>
                  <a:gd name="T61" fmla="*/ 12 h 109"/>
                  <a:gd name="T62" fmla="*/ 54 w 96"/>
                  <a:gd name="T63" fmla="*/ 24 h 109"/>
                  <a:gd name="T64" fmla="*/ 54 w 96"/>
                  <a:gd name="T6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109">
                    <a:moveTo>
                      <a:pt x="48" y="24"/>
                    </a:moveTo>
                    <a:lnTo>
                      <a:pt x="42" y="6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6" y="66"/>
                    </a:lnTo>
                    <a:lnTo>
                      <a:pt x="0" y="73"/>
                    </a:lnTo>
                    <a:lnTo>
                      <a:pt x="6" y="79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24" y="97"/>
                    </a:lnTo>
                    <a:lnTo>
                      <a:pt x="30" y="103"/>
                    </a:lnTo>
                    <a:lnTo>
                      <a:pt x="36" y="103"/>
                    </a:lnTo>
                    <a:lnTo>
                      <a:pt x="36" y="103"/>
                    </a:lnTo>
                    <a:lnTo>
                      <a:pt x="36" y="91"/>
                    </a:lnTo>
                    <a:lnTo>
                      <a:pt x="42" y="73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60" y="79"/>
                    </a:lnTo>
                    <a:lnTo>
                      <a:pt x="66" y="97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97"/>
                    </a:lnTo>
                    <a:lnTo>
                      <a:pt x="84" y="85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6" y="66"/>
                    </a:lnTo>
                    <a:lnTo>
                      <a:pt x="96" y="60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90" y="54"/>
                    </a:lnTo>
                    <a:lnTo>
                      <a:pt x="96" y="48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24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608" name="Freeform 1644"/>
              <p:cNvSpPr>
                <a:spLocks/>
              </p:cNvSpPr>
              <p:nvPr/>
            </p:nvSpPr>
            <p:spPr bwMode="auto">
              <a:xfrm>
                <a:off x="3330" y="1850"/>
                <a:ext cx="96" cy="109"/>
              </a:xfrm>
              <a:custGeom>
                <a:avLst/>
                <a:gdLst>
                  <a:gd name="T0" fmla="*/ 42 w 96"/>
                  <a:gd name="T1" fmla="*/ 6 h 109"/>
                  <a:gd name="T2" fmla="*/ 30 w 96"/>
                  <a:gd name="T3" fmla="*/ 6 h 109"/>
                  <a:gd name="T4" fmla="*/ 36 w 96"/>
                  <a:gd name="T5" fmla="*/ 24 h 109"/>
                  <a:gd name="T6" fmla="*/ 12 w 96"/>
                  <a:gd name="T7" fmla="*/ 12 h 109"/>
                  <a:gd name="T8" fmla="*/ 12 w 96"/>
                  <a:gd name="T9" fmla="*/ 12 h 109"/>
                  <a:gd name="T10" fmla="*/ 24 w 96"/>
                  <a:gd name="T11" fmla="*/ 36 h 109"/>
                  <a:gd name="T12" fmla="*/ 12 w 96"/>
                  <a:gd name="T13" fmla="*/ 24 h 109"/>
                  <a:gd name="T14" fmla="*/ 6 w 96"/>
                  <a:gd name="T15" fmla="*/ 36 h 109"/>
                  <a:gd name="T16" fmla="*/ 24 w 96"/>
                  <a:gd name="T17" fmla="*/ 54 h 109"/>
                  <a:gd name="T18" fmla="*/ 0 w 96"/>
                  <a:gd name="T19" fmla="*/ 48 h 109"/>
                  <a:gd name="T20" fmla="*/ 24 w 96"/>
                  <a:gd name="T21" fmla="*/ 79 h 109"/>
                  <a:gd name="T22" fmla="*/ 0 w 96"/>
                  <a:gd name="T23" fmla="*/ 73 h 109"/>
                  <a:gd name="T24" fmla="*/ 18 w 96"/>
                  <a:gd name="T25" fmla="*/ 97 h 109"/>
                  <a:gd name="T26" fmla="*/ 24 w 96"/>
                  <a:gd name="T27" fmla="*/ 97 h 109"/>
                  <a:gd name="T28" fmla="*/ 36 w 96"/>
                  <a:gd name="T29" fmla="*/ 103 h 109"/>
                  <a:gd name="T30" fmla="*/ 36 w 96"/>
                  <a:gd name="T31" fmla="*/ 91 h 109"/>
                  <a:gd name="T32" fmla="*/ 48 w 96"/>
                  <a:gd name="T33" fmla="*/ 66 h 109"/>
                  <a:gd name="T34" fmla="*/ 60 w 96"/>
                  <a:gd name="T35" fmla="*/ 79 h 109"/>
                  <a:gd name="T36" fmla="*/ 72 w 96"/>
                  <a:gd name="T37" fmla="*/ 109 h 109"/>
                  <a:gd name="T38" fmla="*/ 72 w 96"/>
                  <a:gd name="T39" fmla="*/ 97 h 109"/>
                  <a:gd name="T40" fmla="*/ 90 w 96"/>
                  <a:gd name="T41" fmla="*/ 79 h 109"/>
                  <a:gd name="T42" fmla="*/ 96 w 96"/>
                  <a:gd name="T43" fmla="*/ 66 h 109"/>
                  <a:gd name="T44" fmla="*/ 78 w 96"/>
                  <a:gd name="T45" fmla="*/ 66 h 109"/>
                  <a:gd name="T46" fmla="*/ 90 w 96"/>
                  <a:gd name="T47" fmla="*/ 54 h 109"/>
                  <a:gd name="T48" fmla="*/ 96 w 96"/>
                  <a:gd name="T49" fmla="*/ 42 h 109"/>
                  <a:gd name="T50" fmla="*/ 78 w 96"/>
                  <a:gd name="T51" fmla="*/ 48 h 109"/>
                  <a:gd name="T52" fmla="*/ 84 w 96"/>
                  <a:gd name="T53" fmla="*/ 30 h 109"/>
                  <a:gd name="T54" fmla="*/ 72 w 96"/>
                  <a:gd name="T55" fmla="*/ 36 h 109"/>
                  <a:gd name="T56" fmla="*/ 78 w 96"/>
                  <a:gd name="T57" fmla="*/ 18 h 109"/>
                  <a:gd name="T58" fmla="*/ 66 w 96"/>
                  <a:gd name="T59" fmla="*/ 24 h 109"/>
                  <a:gd name="T60" fmla="*/ 66 w 96"/>
                  <a:gd name="T61" fmla="*/ 12 h 109"/>
                  <a:gd name="T62" fmla="*/ 54 w 96"/>
                  <a:gd name="T63" fmla="*/ 24 h 109"/>
                  <a:gd name="T64" fmla="*/ 54 w 96"/>
                  <a:gd name="T6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109">
                    <a:moveTo>
                      <a:pt x="48" y="24"/>
                    </a:moveTo>
                    <a:lnTo>
                      <a:pt x="42" y="6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6" y="66"/>
                    </a:lnTo>
                    <a:lnTo>
                      <a:pt x="0" y="73"/>
                    </a:lnTo>
                    <a:lnTo>
                      <a:pt x="6" y="79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24" y="97"/>
                    </a:lnTo>
                    <a:lnTo>
                      <a:pt x="30" y="103"/>
                    </a:lnTo>
                    <a:lnTo>
                      <a:pt x="36" y="103"/>
                    </a:lnTo>
                    <a:lnTo>
                      <a:pt x="36" y="103"/>
                    </a:lnTo>
                    <a:lnTo>
                      <a:pt x="36" y="91"/>
                    </a:lnTo>
                    <a:lnTo>
                      <a:pt x="42" y="73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60" y="79"/>
                    </a:lnTo>
                    <a:lnTo>
                      <a:pt x="66" y="97"/>
                    </a:lnTo>
                    <a:lnTo>
                      <a:pt x="72" y="109"/>
                    </a:lnTo>
                    <a:lnTo>
                      <a:pt x="72" y="109"/>
                    </a:lnTo>
                    <a:lnTo>
                      <a:pt x="72" y="97"/>
                    </a:lnTo>
                    <a:lnTo>
                      <a:pt x="84" y="85"/>
                    </a:lnTo>
                    <a:lnTo>
                      <a:pt x="90" y="79"/>
                    </a:lnTo>
                    <a:lnTo>
                      <a:pt x="90" y="79"/>
                    </a:lnTo>
                    <a:lnTo>
                      <a:pt x="96" y="66"/>
                    </a:lnTo>
                    <a:lnTo>
                      <a:pt x="96" y="60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90" y="54"/>
                    </a:lnTo>
                    <a:lnTo>
                      <a:pt x="96" y="48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24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48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10000"/>
                  </a:spcBef>
                  <a:spcAft>
                    <a:spcPct val="10000"/>
                  </a:spcAft>
                  <a:buClr>
                    <a:srgbClr val="0071BC"/>
                  </a:buClr>
                  <a:buFontTx/>
                  <a:buChar char="•"/>
                </a:pPr>
                <a:endParaRPr lang="en-US">
                  <a:solidFill>
                    <a:srgbClr val="131313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533" name="Rectangle 1532"/>
            <p:cNvSpPr/>
            <p:nvPr/>
          </p:nvSpPr>
          <p:spPr bwMode="auto">
            <a:xfrm>
              <a:off x="12725401" y="7371259"/>
              <a:ext cx="2743200" cy="457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50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1" y="274638"/>
            <a:ext cx="8537575" cy="1143000"/>
          </a:xfrm>
        </p:spPr>
        <p:txBody>
          <a:bodyPr/>
          <a:lstStyle/>
          <a:p>
            <a:r>
              <a:rPr lang="en-US" sz="3000" dirty="0" smtClean="0"/>
              <a:t>Customizable Table and Graph Output Options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99358" y="1417638"/>
            <a:ext cx="5384800" cy="4525963"/>
          </a:xfrm>
        </p:spPr>
        <p:txBody>
          <a:bodyPr/>
          <a:lstStyle/>
          <a:p>
            <a:r>
              <a:rPr lang="en-US" sz="2000" b="1" dirty="0"/>
              <a:t>Impacts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Normalized Air Conc. (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/Q)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Media Concentrations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Doses</a:t>
            </a:r>
          </a:p>
          <a:p>
            <a:r>
              <a:rPr lang="en-US" sz="2000" b="1" dirty="0"/>
              <a:t>Receptors</a:t>
            </a:r>
          </a:p>
          <a:p>
            <a:r>
              <a:rPr lang="en-US" sz="2000" b="1" dirty="0"/>
              <a:t>Sources</a:t>
            </a:r>
          </a:p>
          <a:p>
            <a:r>
              <a:rPr lang="en-US" sz="2000" b="1" dirty="0"/>
              <a:t>Radionuclide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U-238 / Th-232 decay chains</a:t>
            </a:r>
          </a:p>
          <a:p>
            <a:r>
              <a:rPr lang="en-US" sz="2000" b="1" dirty="0"/>
              <a:t>Particle Size 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Gas, 1.5, 3, 7.7, or 54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</a:p>
          <a:p>
            <a:r>
              <a:rPr lang="en-US" sz="2000" b="1" dirty="0"/>
              <a:t>Time Step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967991" y="1434419"/>
            <a:ext cx="478412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/>
              <a:t>Media</a:t>
            </a:r>
          </a:p>
          <a:p>
            <a:pPr lvl="1"/>
            <a:r>
              <a:rPr lang="en-US" sz="1800" kern="0" dirty="0" smtClean="0">
                <a:solidFill>
                  <a:schemeClr val="bg2">
                    <a:lumMod val="10000"/>
                  </a:schemeClr>
                </a:solidFill>
              </a:rPr>
              <a:t>Air / ground / 7 food stuffs  </a:t>
            </a:r>
          </a:p>
          <a:p>
            <a:r>
              <a:rPr lang="en-US" sz="2000" b="1" dirty="0"/>
              <a:t>Organ</a:t>
            </a:r>
          </a:p>
          <a:p>
            <a:pPr lvl="1"/>
            <a:r>
              <a:rPr lang="en-US" sz="1800" kern="0" dirty="0" smtClean="0">
                <a:solidFill>
                  <a:schemeClr val="bg2">
                    <a:lumMod val="10000"/>
                  </a:schemeClr>
                </a:solidFill>
              </a:rPr>
              <a:t>Effective, bone, lung, liver, kidney</a:t>
            </a:r>
          </a:p>
          <a:p>
            <a:r>
              <a:rPr lang="en-US" sz="2000" b="1" dirty="0"/>
              <a:t>Pathway</a:t>
            </a:r>
          </a:p>
          <a:p>
            <a:pPr lvl="1"/>
            <a:r>
              <a:rPr lang="en-US" sz="1800" kern="0" dirty="0" smtClean="0">
                <a:solidFill>
                  <a:schemeClr val="bg2">
                    <a:lumMod val="10000"/>
                  </a:schemeClr>
                </a:solidFill>
              </a:rPr>
              <a:t>Inhalation and  ingestion (plant, meat, milk)</a:t>
            </a:r>
          </a:p>
          <a:p>
            <a:pPr lvl="1"/>
            <a:r>
              <a:rPr lang="en-US" sz="1800" kern="0" dirty="0" smtClean="0">
                <a:solidFill>
                  <a:schemeClr val="bg2">
                    <a:lumMod val="10000"/>
                  </a:schemeClr>
                </a:solidFill>
              </a:rPr>
              <a:t>Ground or cloud shine</a:t>
            </a:r>
          </a:p>
          <a:p>
            <a:r>
              <a:rPr lang="en-US" sz="2000" b="1" dirty="0"/>
              <a:t>Format</a:t>
            </a:r>
          </a:p>
          <a:p>
            <a:pPr lvl="1"/>
            <a:r>
              <a:rPr lang="en-US" sz="1800" kern="0" dirty="0" smtClean="0">
                <a:solidFill>
                  <a:schemeClr val="bg2">
                    <a:lumMod val="10000"/>
                  </a:schemeClr>
                </a:solidFill>
              </a:rPr>
              <a:t>Single table or graph; Series (e.g., dose for each time step); or Set (e.g., conc. for each  nuclide by media type)</a:t>
            </a:r>
          </a:p>
          <a:p>
            <a:pPr lvl="1"/>
            <a:endParaRPr lang="en-US" sz="20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1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 Situ Recovery Example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Follows </a:t>
            </a:r>
            <a:r>
              <a:rPr lang="en-US" sz="2400" b="1" dirty="0"/>
              <a:t>well field development, production, and </a:t>
            </a:r>
            <a:r>
              <a:rPr lang="en-US" sz="2400" b="1" dirty="0" smtClean="0"/>
              <a:t>restoration</a:t>
            </a:r>
            <a:endParaRPr lang="en-US" sz="2400" b="1" dirty="0"/>
          </a:p>
          <a:p>
            <a:pPr lvl="1"/>
            <a:r>
              <a:rPr lang="en-US" sz="2000" dirty="0" smtClean="0"/>
              <a:t>For a given well field</a:t>
            </a:r>
          </a:p>
          <a:p>
            <a:pPr lvl="2"/>
            <a:r>
              <a:rPr lang="en-US" sz="1800" dirty="0" smtClean="0"/>
              <a:t>New well field source – area source</a:t>
            </a:r>
          </a:p>
          <a:p>
            <a:pPr lvl="2"/>
            <a:r>
              <a:rPr lang="en-US" sz="1800" dirty="0" smtClean="0"/>
              <a:t>Well field source (production vent) – area source</a:t>
            </a:r>
          </a:p>
          <a:p>
            <a:pPr lvl="2"/>
            <a:r>
              <a:rPr lang="en-US" sz="1800" dirty="0" smtClean="0"/>
              <a:t>Well field source (production purge) – point source</a:t>
            </a:r>
          </a:p>
          <a:p>
            <a:pPr lvl="2"/>
            <a:r>
              <a:rPr lang="en-US" sz="1800" dirty="0" smtClean="0"/>
              <a:t>Well field source (restoration vent) – area source</a:t>
            </a:r>
          </a:p>
          <a:p>
            <a:pPr lvl="2"/>
            <a:r>
              <a:rPr lang="en-US" sz="1800" dirty="0" smtClean="0"/>
              <a:t>Well field source (restoration purge) – point source</a:t>
            </a:r>
          </a:p>
          <a:p>
            <a:pPr lvl="2"/>
            <a:r>
              <a:rPr lang="en-US" sz="2000" dirty="0" smtClean="0"/>
              <a:t>Area sources are given the same location by the user</a:t>
            </a:r>
          </a:p>
          <a:p>
            <a:pPr lvl="2"/>
            <a:r>
              <a:rPr lang="en-US" sz="2000" dirty="0" smtClean="0"/>
              <a:t>Point sources can be in a different location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More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172"/>
            <a:ext cx="8229600" cy="5162887"/>
          </a:xfrm>
        </p:spPr>
        <p:txBody>
          <a:bodyPr numCol="2"/>
          <a:lstStyle/>
          <a:p>
            <a:r>
              <a:rPr lang="en-US" sz="2400" b="1" dirty="0" smtClean="0"/>
              <a:t>Web sites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dirty="0" smtClean="0"/>
              <a:t>mildos.evs.anl.gov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ramp.nrc-gateway.gov</a:t>
            </a:r>
            <a:br>
              <a:rPr lang="en-US" dirty="0" smtClean="0"/>
            </a:br>
            <a:endParaRPr lang="en-US" sz="1000" dirty="0"/>
          </a:p>
          <a:p>
            <a:r>
              <a:rPr lang="en-US" sz="2400" b="1" dirty="0" smtClean="0"/>
              <a:t>Contacts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br>
              <a:rPr lang="en-US" sz="2000" dirty="0" smtClean="0"/>
            </a:b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Bruce Biwer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bbiwer@anl.gov</a:t>
            </a:r>
            <a:br>
              <a:rPr lang="en-US" sz="2000" dirty="0" smtClean="0"/>
            </a:b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Dave LePoire</a:t>
            </a:r>
            <a:br>
              <a:rPr lang="en-US" sz="2000" dirty="0" smtClean="0"/>
            </a:br>
            <a:r>
              <a:rPr lang="en-US" sz="2000" dirty="0" smtClean="0"/>
              <a:t>     dlepoire@anl.gov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Sunita Kamboj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skamboj@anl.gov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Casper Sun – NRC project manager</a:t>
            </a:r>
            <a:br>
              <a:rPr lang="en-US" sz="2000" dirty="0" smtClean="0"/>
            </a:br>
            <a:r>
              <a:rPr lang="en-US" sz="2000" dirty="0" smtClean="0"/>
              <a:t>(301) 415-1646</a:t>
            </a:r>
            <a:br>
              <a:rPr lang="en-US" sz="2000" dirty="0" smtClean="0"/>
            </a:br>
            <a:r>
              <a:rPr lang="en-US" sz="2000" dirty="0" smtClean="0"/>
              <a:t>casper.sun@nrc.gov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AutoShape 6" descr="Argonne National Laboratory"/>
          <p:cNvSpPr>
            <a:spLocks noChangeAspect="1" noChangeArrowheads="1"/>
          </p:cNvSpPr>
          <p:nvPr/>
        </p:nvSpPr>
        <p:spPr bwMode="auto">
          <a:xfrm>
            <a:off x="155575" y="-280988"/>
            <a:ext cx="1590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Argonne National Laboratory"/>
          <p:cNvSpPr>
            <a:spLocks noChangeAspect="1" noChangeArrowheads="1"/>
          </p:cNvSpPr>
          <p:nvPr/>
        </p:nvSpPr>
        <p:spPr bwMode="auto">
          <a:xfrm>
            <a:off x="307975" y="-128588"/>
            <a:ext cx="1590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Argonne National Laboratory"/>
          <p:cNvSpPr>
            <a:spLocks noChangeAspect="1" noChangeArrowheads="1"/>
          </p:cNvSpPr>
          <p:nvPr/>
        </p:nvSpPr>
        <p:spPr bwMode="auto">
          <a:xfrm>
            <a:off x="460375" y="23812"/>
            <a:ext cx="1590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Argonne National Laboratory"/>
          <p:cNvSpPr>
            <a:spLocks noChangeAspect="1" noChangeArrowheads="1"/>
          </p:cNvSpPr>
          <p:nvPr/>
        </p:nvSpPr>
        <p:spPr bwMode="auto">
          <a:xfrm>
            <a:off x="612775" y="176212"/>
            <a:ext cx="1590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Argonne National Laboratory"/>
          <p:cNvSpPr>
            <a:spLocks noChangeAspect="1" noChangeArrowheads="1"/>
          </p:cNvSpPr>
          <p:nvPr/>
        </p:nvSpPr>
        <p:spPr bwMode="auto">
          <a:xfrm>
            <a:off x="765175" y="328612"/>
            <a:ext cx="1590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Argonne National Laboratory"/>
          <p:cNvSpPr>
            <a:spLocks noChangeAspect="1" noChangeArrowheads="1"/>
          </p:cNvSpPr>
          <p:nvPr/>
        </p:nvSpPr>
        <p:spPr bwMode="auto">
          <a:xfrm>
            <a:off x="917575" y="481012"/>
            <a:ext cx="159067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0" y="2575732"/>
            <a:ext cx="1752600" cy="685800"/>
          </a:xfrm>
          <a:prstGeom prst="rect">
            <a:avLst/>
          </a:prstGeom>
        </p:spPr>
      </p:pic>
      <p:pic>
        <p:nvPicPr>
          <p:cNvPr id="64530" name="Picture 18" descr="United States Nuclear Regulatory Commission - Protecting People and the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2" y="2547088"/>
            <a:ext cx="1857405" cy="7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5175" y="5901462"/>
            <a:ext cx="6907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technical support, send </a:t>
            </a:r>
            <a:r>
              <a:rPr lang="en-US" dirty="0" smtClean="0"/>
              <a:t>questions or comments to  mildos@anl.gov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MILDOS 4.21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47484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/>
              <a:t>Computer code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2000" dirty="0"/>
              <a:t>Based on U.S. Nuclear Regulatory Commission (NRC) regulations and </a:t>
            </a:r>
            <a:r>
              <a:rPr lang="en-US" sz="2000" dirty="0" smtClean="0"/>
              <a:t>guidance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sz="2000" dirty="0" smtClean="0"/>
              <a:t>Origin dates back to 1979</a:t>
            </a:r>
            <a:endParaRPr lang="en-US" sz="2000" dirty="0"/>
          </a:p>
          <a:p>
            <a:pPr lvl="1"/>
            <a:endParaRPr lang="en-US" sz="800" dirty="0"/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400" b="1" dirty="0"/>
              <a:t>Estimates radiological impacts from airborne emissions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Uranium mining and milling facilities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Uranium-238 and thorium-232 decay chains including radon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Conventional uranium ore operations &amp; in situ recovery facilities</a:t>
            </a:r>
          </a:p>
          <a:p>
            <a:pPr lvl="1">
              <a:spcBef>
                <a:spcPts val="400"/>
              </a:spcBef>
            </a:pPr>
            <a:r>
              <a:rPr lang="en-US" sz="2000" dirty="0"/>
              <a:t>Human exposure from contaminated ground, air, and food</a:t>
            </a:r>
          </a:p>
          <a:p>
            <a:pPr lvl="1">
              <a:spcBef>
                <a:spcPts val="400"/>
              </a:spcBef>
            </a:pPr>
            <a:endParaRPr lang="en-US" sz="800" dirty="0"/>
          </a:p>
          <a:p>
            <a:r>
              <a:rPr lang="en-US" sz="2400" b="1" dirty="0"/>
              <a:t>Licensing tool</a:t>
            </a:r>
          </a:p>
          <a:p>
            <a:pPr lvl="1"/>
            <a:r>
              <a:rPr lang="en-US" sz="2000" dirty="0"/>
              <a:t>Applicants and licensees</a:t>
            </a:r>
          </a:p>
          <a:p>
            <a:pPr lvl="1"/>
            <a:r>
              <a:rPr lang="en-US" sz="2000" dirty="0"/>
              <a:t>NRC staff</a:t>
            </a:r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6F976-B3CE-4C23-A550-4005F1F83B9E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Primary Basis for MILDOS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71" y="958322"/>
            <a:ext cx="8729921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NRC Regulatory Guides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3.51 – </a:t>
            </a:r>
            <a:r>
              <a:rPr lang="en-US" sz="1800" dirty="0" err="1" smtClean="0"/>
              <a:t>Calculational</a:t>
            </a:r>
            <a:r>
              <a:rPr lang="en-US" sz="1800" dirty="0" smtClean="0"/>
              <a:t> Models for Estimating Radiation Doses to Man from Airborne Radioactive Materials Resulting from Uranium Milling Operations (1982)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3.59 </a:t>
            </a:r>
            <a:r>
              <a:rPr lang="en-US" sz="1800" dirty="0"/>
              <a:t>– Methods for Estimating Radioactive and Toxic Airborne Source Terms for Uranium Milling </a:t>
            </a:r>
            <a:r>
              <a:rPr lang="en-US" sz="1800" dirty="0" smtClean="0"/>
              <a:t>Operations (1987)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NRC Reports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Compliance Determination Procedures for Environmental Radiation Protection Standards for Uranium Recovery Facilities 40 CFR Part 190 [NUREG-0859 (1982)]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Standard Review Plan for In Situ Leach Uranium Extraction License Applications [NUREG-1569 (2003)]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NRC Interim </a:t>
            </a:r>
            <a:r>
              <a:rPr lang="en-US" sz="2400" b="1" dirty="0"/>
              <a:t>Staff Guidance</a:t>
            </a:r>
          </a:p>
          <a:p>
            <a:pPr lvl="1">
              <a:spcBef>
                <a:spcPts val="300"/>
              </a:spcBef>
            </a:pPr>
            <a:r>
              <a:rPr lang="en-US" sz="1700" dirty="0" smtClean="0"/>
              <a:t>DUWP-ISG-001</a:t>
            </a:r>
            <a:r>
              <a:rPr lang="en-US" sz="1700" dirty="0"/>
              <a:t>, Evaluations of Uranium Recovery Facility Surveys of Radon and Radon Progeny in Air and Demonstrations of Compliance with 10 CFR </a:t>
            </a:r>
            <a:r>
              <a:rPr lang="en-US" sz="1700" dirty="0" smtClean="0"/>
              <a:t>20.1301, Final Report </a:t>
            </a:r>
            <a:r>
              <a:rPr lang="en-US" sz="1700" dirty="0"/>
              <a:t>(</a:t>
            </a:r>
            <a:r>
              <a:rPr lang="en-US" sz="1700" dirty="0" smtClean="0"/>
              <a:t>2019)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38811" y="6021328"/>
            <a:ext cx="621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All MILDOS documentation </a:t>
            </a:r>
            <a:r>
              <a:rPr lang="en-US" sz="2000" dirty="0"/>
              <a:t>available at mildos.evs.anl.gov</a:t>
            </a:r>
          </a:p>
        </p:txBody>
      </p:sp>
    </p:spTree>
    <p:extLst>
      <p:ext uri="{BB962C8B-B14F-4D97-AF65-F5344CB8AC3E}">
        <p14:creationId xmlns:p14="http://schemas.microsoft.com/office/powerpoint/2010/main" val="25382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Program Scope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3009"/>
            <a:ext cx="8461075" cy="5189113"/>
          </a:xfrm>
        </p:spPr>
        <p:txBody>
          <a:bodyPr/>
          <a:lstStyle/>
          <a:p>
            <a:r>
              <a:rPr lang="en-US" sz="2400" b="1" dirty="0" smtClean="0"/>
              <a:t>Impact estimation from radioactive emissions from uranium milling facilities (traditional ore and in-situ recovery)</a:t>
            </a:r>
          </a:p>
          <a:p>
            <a:pPr lvl="1"/>
            <a:r>
              <a:rPr lang="en-US" sz="1800" dirty="0"/>
              <a:t>Dose commitments to individuals and regional </a:t>
            </a:r>
            <a:r>
              <a:rPr lang="en-US" sz="1800" dirty="0" smtClean="0"/>
              <a:t>population</a:t>
            </a:r>
          </a:p>
          <a:p>
            <a:pPr lvl="1"/>
            <a:r>
              <a:rPr lang="en-US" sz="1800" dirty="0" smtClean="0"/>
              <a:t>Air, ground, and food concentrations</a:t>
            </a:r>
            <a:endParaRPr lang="en-US" sz="1800" dirty="0"/>
          </a:p>
          <a:p>
            <a:pPr lvl="1"/>
            <a:r>
              <a:rPr lang="en-US" sz="1800" dirty="0" smtClean="0"/>
              <a:t>Different processes occur at different times in the facility's operational lifetime</a:t>
            </a:r>
          </a:p>
          <a:p>
            <a:pPr lvl="2"/>
            <a:r>
              <a:rPr lang="en-US" sz="1600" dirty="0" smtClean="0"/>
              <a:t>For example: well drilling, operations, storage, restoration</a:t>
            </a:r>
          </a:p>
          <a:p>
            <a:pPr lvl="1"/>
            <a:endParaRPr lang="en-US" sz="800" dirty="0" smtClean="0"/>
          </a:p>
          <a:p>
            <a:r>
              <a:rPr lang="en-US" sz="2400" b="1" dirty="0"/>
              <a:t>Only radioactive emissions from airborne release</a:t>
            </a:r>
          </a:p>
          <a:p>
            <a:pPr lvl="1"/>
            <a:r>
              <a:rPr lang="en-US" sz="1800" dirty="0" smtClean="0"/>
              <a:t>Uses sector averaged plume model</a:t>
            </a:r>
          </a:p>
          <a:p>
            <a:pPr lvl="1"/>
            <a:r>
              <a:rPr lang="en-US" sz="1800" dirty="0" smtClean="0"/>
              <a:t>Includes deposition, </a:t>
            </a:r>
            <a:r>
              <a:rPr lang="en-US" sz="1800" dirty="0" err="1" smtClean="0"/>
              <a:t>resuspension</a:t>
            </a:r>
            <a:r>
              <a:rPr lang="en-US" sz="1800" dirty="0" smtClean="0"/>
              <a:t>, accumulation, weathering, decay &amp; ingrowth</a:t>
            </a:r>
          </a:p>
          <a:p>
            <a:pPr lvl="1"/>
            <a:r>
              <a:rPr lang="en-US" sz="1800" dirty="0" smtClean="0"/>
              <a:t>No release to surface water or groundwater</a:t>
            </a:r>
          </a:p>
          <a:p>
            <a:pPr lvl="1"/>
            <a:endParaRPr lang="en-US" sz="800" dirty="0" smtClean="0"/>
          </a:p>
          <a:p>
            <a:r>
              <a:rPr lang="en-US" sz="2400" b="1" dirty="0"/>
              <a:t>Exposure pathways include</a:t>
            </a:r>
          </a:p>
          <a:p>
            <a:pPr lvl="1"/>
            <a:r>
              <a:rPr lang="en-US" sz="1800" dirty="0" smtClean="0"/>
              <a:t>External from </a:t>
            </a:r>
            <a:r>
              <a:rPr lang="en-US" sz="1800" dirty="0" err="1" smtClean="0"/>
              <a:t>groundshine</a:t>
            </a:r>
            <a:r>
              <a:rPr lang="en-US" sz="1800" dirty="0" smtClean="0"/>
              <a:t> and </a:t>
            </a:r>
            <a:r>
              <a:rPr lang="en-US" sz="1800" dirty="0" err="1" smtClean="0"/>
              <a:t>cloudshine</a:t>
            </a:r>
            <a:endParaRPr lang="en-US" sz="1800" dirty="0" smtClean="0"/>
          </a:p>
          <a:p>
            <a:pPr lvl="1"/>
            <a:r>
              <a:rPr lang="en-US" sz="1800" dirty="0" smtClean="0"/>
              <a:t>Inhalation</a:t>
            </a:r>
          </a:p>
          <a:p>
            <a:pPr lvl="1"/>
            <a:r>
              <a:rPr lang="en-US" sz="1800" dirty="0" smtClean="0"/>
              <a:t>Ingestion of meat, milk, and 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98951-60A6-4FD3-B9DF-C02CECE4232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Exposure Pathways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318663"/>
            <a:ext cx="7364413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 Situ Recovery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98951-60A6-4FD3-B9DF-C02CECE4232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1" y="905522"/>
            <a:ext cx="523602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 Situ </a:t>
            </a:r>
            <a:r>
              <a:rPr lang="en-US" sz="3200" dirty="0" smtClean="0"/>
              <a:t>Recovery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E233-39D2-4F64-B16D-CC0B9FD52F84}" type="slidenum">
              <a:rPr lang="en-US"/>
              <a:pPr/>
              <a:t>7</a:t>
            </a:fld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127182" y="2853865"/>
            <a:ext cx="3921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 dirty="0">
                <a:solidFill>
                  <a:srgbClr val="0071BC"/>
                </a:solidFill>
              </a:rPr>
              <a:t>New Well Field Development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297998" y="3298149"/>
            <a:ext cx="14354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71BC"/>
                </a:solidFill>
              </a:rPr>
              <a:t>Well </a:t>
            </a:r>
            <a:r>
              <a:rPr lang="en-US" sz="2200" b="1" i="1" dirty="0">
                <a:solidFill>
                  <a:srgbClr val="0071BC"/>
                </a:solidFill>
              </a:rPr>
              <a:t>Fields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39750" y="5082504"/>
            <a:ext cx="2249488" cy="9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 dirty="0">
                <a:solidFill>
                  <a:srgbClr val="0071BC"/>
                </a:solidFill>
              </a:rPr>
              <a:t>Drying and Packaging of </a:t>
            </a:r>
            <a:r>
              <a:rPr lang="en-US" sz="2200" b="1" i="1" dirty="0" smtClean="0">
                <a:solidFill>
                  <a:srgbClr val="0071BC"/>
                </a:solidFill>
              </a:rPr>
              <a:t>Yellowcake</a:t>
            </a:r>
            <a:endParaRPr lang="en-US" sz="2200" b="1" i="1" dirty="0">
              <a:solidFill>
                <a:srgbClr val="0071BC"/>
              </a:solidFill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223587" y="5433405"/>
            <a:ext cx="2298565" cy="66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i="1" dirty="0" smtClean="0">
                <a:solidFill>
                  <a:srgbClr val="0071BC"/>
                </a:solidFill>
              </a:rPr>
              <a:t>Purge/Bleed and Land </a:t>
            </a:r>
            <a:r>
              <a:rPr lang="en-US" sz="2200" b="1" i="1" dirty="0">
                <a:solidFill>
                  <a:srgbClr val="0071BC"/>
                </a:solidFill>
              </a:rPr>
              <a:t>Application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37485" y="5997821"/>
            <a:ext cx="17329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71BC"/>
                </a:solidFill>
              </a:rPr>
              <a:t>Ion Exchange</a:t>
            </a:r>
            <a:endParaRPr lang="en-US" sz="2200" b="1" i="1" dirty="0">
              <a:solidFill>
                <a:srgbClr val="0071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New Well </a:t>
            </a:r>
            <a:r>
              <a:rPr lang="en-US" sz="3200" dirty="0" smtClean="0"/>
              <a:t>Field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4133976" cy="4525963"/>
          </a:xfrm>
        </p:spPr>
        <p:txBody>
          <a:bodyPr/>
          <a:lstStyle/>
          <a:p>
            <a:r>
              <a:rPr lang="en-US" sz="2000" b="1" dirty="0" smtClean="0"/>
              <a:t>Particulates: No release</a:t>
            </a:r>
          </a:p>
          <a:p>
            <a:pPr lvl="1"/>
            <a:r>
              <a:rPr lang="en-US" sz="2000" dirty="0" smtClean="0"/>
              <a:t>During drilling, a </a:t>
            </a:r>
            <a:r>
              <a:rPr lang="en-US" sz="2000" dirty="0" err="1" smtClean="0"/>
              <a:t>bentonite</a:t>
            </a:r>
            <a:r>
              <a:rPr lang="en-US" sz="2000" dirty="0" smtClean="0"/>
              <a:t> slurry flows out of the drill head and through the borehole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Radon: released from the cuttings that are temporarily stored in the “mud” pits</a:t>
            </a:r>
          </a:p>
          <a:p>
            <a:pPr lvl="1"/>
            <a:r>
              <a:rPr lang="en-US" sz="2000" dirty="0"/>
              <a:t>average mass of cutting that are temporarily stored in the slurry pits</a:t>
            </a:r>
          </a:p>
          <a:p>
            <a:pPr marL="914400" lvl="2" indent="-174625"/>
            <a:r>
              <a:rPr lang="en-US" sz="1600" dirty="0"/>
              <a:t>Number of mud pits generated per year</a:t>
            </a:r>
          </a:p>
          <a:p>
            <a:pPr marL="914400" lvl="2" indent="-174625"/>
            <a:r>
              <a:rPr lang="en-US" sz="1600" dirty="0"/>
              <a:t>Average mass of cutting in a mud pit</a:t>
            </a:r>
          </a:p>
          <a:p>
            <a:pPr marL="914400" lvl="2" indent="-174625"/>
            <a:r>
              <a:rPr lang="en-US" sz="1600" dirty="0"/>
              <a:t>Storage time of cuttings in mud pit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67" y="2870156"/>
            <a:ext cx="4216542" cy="39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‘Production’ </a:t>
            </a:r>
            <a:r>
              <a:rPr lang="en-US" sz="3200" dirty="0"/>
              <a:t>Well </a:t>
            </a:r>
            <a:r>
              <a:rPr lang="en-US" sz="3200" dirty="0" smtClean="0"/>
              <a:t>Field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6003"/>
            <a:ext cx="8182708" cy="4525963"/>
          </a:xfrm>
        </p:spPr>
        <p:txBody>
          <a:bodyPr/>
          <a:lstStyle/>
          <a:p>
            <a:r>
              <a:rPr lang="en-US" sz="2400" b="1" dirty="0"/>
              <a:t>Particulates: No release </a:t>
            </a:r>
          </a:p>
          <a:p>
            <a:pPr lvl="1"/>
            <a:r>
              <a:rPr lang="en-US" sz="2000" dirty="0" smtClean="0"/>
              <a:t>Closed loop from the production well</a:t>
            </a:r>
            <a:br>
              <a:rPr lang="en-US" sz="2000" dirty="0" smtClean="0"/>
            </a:br>
            <a:r>
              <a:rPr lang="en-US" sz="2000" dirty="0" smtClean="0"/>
              <a:t>through the ion exchange column to </a:t>
            </a:r>
            <a:br>
              <a:rPr lang="en-US" sz="2000" dirty="0" smtClean="0"/>
            </a:br>
            <a:r>
              <a:rPr lang="en-US" sz="2000" dirty="0" smtClean="0"/>
              <a:t>the injection well</a:t>
            </a:r>
            <a:endParaRPr lang="en-US" sz="2000" dirty="0"/>
          </a:p>
          <a:p>
            <a:r>
              <a:rPr lang="en-US" sz="2400" b="1" dirty="0" smtClean="0"/>
              <a:t>Radon: Released from the ore </a:t>
            </a:r>
            <a:br>
              <a:rPr lang="en-US" sz="2400" b="1" dirty="0" smtClean="0"/>
            </a:br>
            <a:r>
              <a:rPr lang="en-US" sz="2400" b="1" dirty="0" smtClean="0"/>
              <a:t>body into </a:t>
            </a:r>
            <a:r>
              <a:rPr lang="en-US" sz="2400" b="1" dirty="0"/>
              <a:t>the process </a:t>
            </a:r>
            <a:r>
              <a:rPr lang="en-US" sz="2400" b="1" dirty="0" smtClean="0"/>
              <a:t>water</a:t>
            </a:r>
          </a:p>
          <a:p>
            <a:pPr lvl="1"/>
            <a:r>
              <a:rPr lang="en-US" sz="2000" dirty="0" smtClean="0"/>
              <a:t>Radon </a:t>
            </a:r>
            <a:r>
              <a:rPr lang="en-US" sz="2000" dirty="0"/>
              <a:t>circulates and builds </a:t>
            </a:r>
            <a:r>
              <a:rPr lang="en-US" sz="2000" dirty="0" smtClean="0"/>
              <a:t>up </a:t>
            </a:r>
            <a:r>
              <a:rPr lang="en-US" sz="2000" dirty="0"/>
              <a:t>in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process </a:t>
            </a:r>
            <a:r>
              <a:rPr lang="en-US" sz="2000" dirty="0"/>
              <a:t>water </a:t>
            </a:r>
            <a:r>
              <a:rPr lang="en-US" sz="2000" dirty="0" smtClean="0"/>
              <a:t>– released </a:t>
            </a:r>
            <a:r>
              <a:rPr lang="en-US" sz="2000" dirty="0"/>
              <a:t>in 3 ways:</a:t>
            </a:r>
          </a:p>
          <a:p>
            <a:pPr lvl="2"/>
            <a:r>
              <a:rPr lang="en-US" sz="1800" dirty="0"/>
              <a:t>Purge: From process water that is purged</a:t>
            </a:r>
          </a:p>
          <a:p>
            <a:pPr marL="1430338" lvl="4"/>
            <a:r>
              <a:rPr lang="en-US" sz="1600" dirty="0" smtClean="0"/>
              <a:t>Production well extracts more fluid than is pumped in through the injection well to maintain a cone of depression to prevent migration of mining solutions out of the ore in the production area</a:t>
            </a:r>
          </a:p>
          <a:p>
            <a:pPr marL="973138" lvl="3"/>
            <a:endParaRPr lang="en-US" sz="800" dirty="0" smtClean="0"/>
          </a:p>
          <a:p>
            <a:pPr lvl="2"/>
            <a:r>
              <a:rPr lang="en-US" sz="1800" dirty="0"/>
              <a:t>Resin Unloading: From the process water that is discharged during resin unloading from the ion exchange </a:t>
            </a:r>
            <a:r>
              <a:rPr lang="en-US" sz="1800" dirty="0" smtClean="0"/>
              <a:t>columns</a:t>
            </a:r>
            <a:br>
              <a:rPr lang="en-US" sz="1800" dirty="0" smtClean="0"/>
            </a:br>
            <a:endParaRPr lang="en-US" sz="1800" dirty="0"/>
          </a:p>
          <a:p>
            <a:pPr lvl="2"/>
            <a:r>
              <a:rPr lang="en-US" sz="1800" dirty="0"/>
              <a:t>Venting: From pipes and valves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Environmental Science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KZXXQUUWFKWZ-1817279113-2544</_dlc_DocId>
    <_dlc_DocIdUrl xmlns="5aa91b91-1b5c-47ee-93a7-b2620ed781e0">
      <Url>https://earrth.pnnl.gov/_layouts/15/DocIdRedir.aspx?ID=KZXXQUUWFKWZ-1817279113-2544</Url>
      <Description>KZXXQUUWFKWZ-1817279113-2544</Description>
    </_dlc_DocIdUrl>
  </documentManagement>
</p:properties>
</file>

<file path=customXml/itemProps1.xml><?xml version="1.0" encoding="utf-8"?>
<ds:datastoreItem xmlns:ds="http://schemas.openxmlformats.org/officeDocument/2006/customXml" ds:itemID="{E601E393-1D25-4245-AC16-27B5EC8FDAC0}"/>
</file>

<file path=customXml/itemProps2.xml><?xml version="1.0" encoding="utf-8"?>
<ds:datastoreItem xmlns:ds="http://schemas.openxmlformats.org/officeDocument/2006/customXml" ds:itemID="{70F8F08A-0F5A-4F10-94DA-A864A3AFF4F5}"/>
</file>

<file path=customXml/itemProps3.xml><?xml version="1.0" encoding="utf-8"?>
<ds:datastoreItem xmlns:ds="http://schemas.openxmlformats.org/officeDocument/2006/customXml" ds:itemID="{2086C326-53F0-44BC-A74E-32BCA9505630}"/>
</file>

<file path=customXml/itemProps4.xml><?xml version="1.0" encoding="utf-8"?>
<ds:datastoreItem xmlns:ds="http://schemas.openxmlformats.org/officeDocument/2006/customXml" ds:itemID="{4C0A3C03-BB21-43E1-91FA-633053B1ADF4}"/>
</file>

<file path=docProps/app.xml><?xml version="1.0" encoding="utf-8"?>
<Properties xmlns="http://schemas.openxmlformats.org/officeDocument/2006/extended-properties" xmlns:vt="http://schemas.openxmlformats.org/officeDocument/2006/docPropsVTypes">
  <Template>blue_2007</Template>
  <TotalTime>72853</TotalTime>
  <Words>1233</Words>
  <Application>Microsoft Office PowerPoint</Application>
  <PresentationFormat>On-screen Show (4:3)</PresentationFormat>
  <Paragraphs>219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Symbol</vt:lpstr>
      <vt:lpstr>Trebuchet MS</vt:lpstr>
      <vt:lpstr>Wingdings</vt:lpstr>
      <vt:lpstr>blue_2007</vt:lpstr>
      <vt:lpstr>Estimating Radiological Health Impacts from In Situ Recovery Operations using MILDOS  </vt:lpstr>
      <vt:lpstr>MILDOS 4.21</vt:lpstr>
      <vt:lpstr>Primary Basis for MILDOS Models</vt:lpstr>
      <vt:lpstr>Program Scope</vt:lpstr>
      <vt:lpstr>Exposure Pathways</vt:lpstr>
      <vt:lpstr>In Situ Recovery</vt:lpstr>
      <vt:lpstr>In Situ Recovery </vt:lpstr>
      <vt:lpstr>New Well Field</vt:lpstr>
      <vt:lpstr>‘Production’ Well Field</vt:lpstr>
      <vt:lpstr>‘Restoration’ Well Field</vt:lpstr>
      <vt:lpstr>Drying and Packaging</vt:lpstr>
      <vt:lpstr>Land Application Area</vt:lpstr>
      <vt:lpstr>Input Components</vt:lpstr>
      <vt:lpstr>Customizable Table and Graph Output Options</vt:lpstr>
      <vt:lpstr>In Situ Recovery Example Demo</vt:lpstr>
      <vt:lpstr>More Information</vt:lpstr>
    </vt:vector>
  </TitlesOfParts>
  <Company>ANL/EVS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</dc:creator>
  <cp:lastModifiedBy>LePoire, David J.</cp:lastModifiedBy>
  <cp:revision>677</cp:revision>
  <cp:lastPrinted>2016-09-14T15:07:37Z</cp:lastPrinted>
  <dcterms:created xsi:type="dcterms:W3CDTF">2012-02-22T21:16:06Z</dcterms:created>
  <dcterms:modified xsi:type="dcterms:W3CDTF">2022-03-31T21:52:29Z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ffe53fca-b3b0-413c-8480-a230019748ea</vt:lpwstr>
  </property>
  <property fmtid="{D5CDD505-2E9C-101B-9397-08002B2CF9AE}" pid="3" name="ContentTypeId">
    <vt:lpwstr>0x0101000753AA2EB97B7E4C832508BACD57AE6A</vt:lpwstr>
  </property>
</Properties>
</file>