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sldIdLst>
    <p:sldId id="256" r:id="rId6"/>
    <p:sldId id="289" r:id="rId7"/>
    <p:sldId id="331" r:id="rId8"/>
    <p:sldId id="290" r:id="rId9"/>
    <p:sldId id="270" r:id="rId10"/>
    <p:sldId id="271" r:id="rId11"/>
    <p:sldId id="272" r:id="rId12"/>
    <p:sldId id="273" r:id="rId13"/>
    <p:sldId id="276" r:id="rId14"/>
    <p:sldId id="274" r:id="rId15"/>
    <p:sldId id="275" r:id="rId16"/>
    <p:sldId id="277" r:id="rId17"/>
    <p:sldId id="278" r:id="rId18"/>
    <p:sldId id="279" r:id="rId19"/>
    <p:sldId id="340" r:id="rId20"/>
    <p:sldId id="281" r:id="rId21"/>
    <p:sldId id="283" r:id="rId22"/>
    <p:sldId id="282" r:id="rId23"/>
    <p:sldId id="288" r:id="rId24"/>
    <p:sldId id="284" r:id="rId25"/>
    <p:sldId id="285" r:id="rId26"/>
    <p:sldId id="286" r:id="rId27"/>
    <p:sldId id="332" r:id="rId28"/>
    <p:sldId id="258" r:id="rId29"/>
    <p:sldId id="259" r:id="rId30"/>
    <p:sldId id="260" r:id="rId31"/>
    <p:sldId id="261" r:id="rId32"/>
    <p:sldId id="291" r:id="rId33"/>
    <p:sldId id="335" r:id="rId34"/>
    <p:sldId id="338" r:id="rId35"/>
    <p:sldId id="337" r:id="rId36"/>
    <p:sldId id="339" r:id="rId37"/>
    <p:sldId id="33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6CD766-DCE4-4679-83DA-9311D39D42B2}" v="21" dt="2022-03-30T19:22:15.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121" d="100"/>
          <a:sy n="121" d="100"/>
        </p:scale>
        <p:origin x="98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don, Caitlin A" userId="62d68243-6137-49d5-938b-e525b9399719" providerId="ADAL" clId="{FD6CD766-DCE4-4679-83DA-9311D39D42B2}"/>
    <pc:docChg chg="undo redo custSel addSld delSld modSld">
      <pc:chgData name="Condon, Caitlin A" userId="62d68243-6137-49d5-938b-e525b9399719" providerId="ADAL" clId="{FD6CD766-DCE4-4679-83DA-9311D39D42B2}" dt="2022-04-07T21:45:57.219" v="162" actId="20577"/>
      <pc:docMkLst>
        <pc:docMk/>
      </pc:docMkLst>
      <pc:sldChg chg="modSp mod">
        <pc:chgData name="Condon, Caitlin A" userId="62d68243-6137-49d5-938b-e525b9399719" providerId="ADAL" clId="{FD6CD766-DCE4-4679-83DA-9311D39D42B2}" dt="2022-04-07T21:13:36.646" v="143"/>
        <pc:sldMkLst>
          <pc:docMk/>
          <pc:sldMk cId="2747855643" sldId="256"/>
        </pc:sldMkLst>
        <pc:spChg chg="mod">
          <ac:chgData name="Condon, Caitlin A" userId="62d68243-6137-49d5-938b-e525b9399719" providerId="ADAL" clId="{FD6CD766-DCE4-4679-83DA-9311D39D42B2}" dt="2022-04-07T21:13:36.646" v="143"/>
          <ac:spMkLst>
            <pc:docMk/>
            <pc:sldMk cId="2747855643" sldId="256"/>
            <ac:spMk id="3" creationId="{00000000-0000-0000-0000-000000000000}"/>
          </ac:spMkLst>
        </pc:spChg>
      </pc:sldChg>
      <pc:sldChg chg="modSp mod">
        <pc:chgData name="Condon, Caitlin A" userId="62d68243-6137-49d5-938b-e525b9399719" providerId="ADAL" clId="{FD6CD766-DCE4-4679-83DA-9311D39D42B2}" dt="2022-04-07T21:45:57.219" v="162" actId="20577"/>
        <pc:sldMkLst>
          <pc:docMk/>
          <pc:sldMk cId="3227462772" sldId="261"/>
        </pc:sldMkLst>
        <pc:spChg chg="mod">
          <ac:chgData name="Condon, Caitlin A" userId="62d68243-6137-49d5-938b-e525b9399719" providerId="ADAL" clId="{FD6CD766-DCE4-4679-83DA-9311D39D42B2}" dt="2022-04-07T21:45:57.219" v="162" actId="20577"/>
          <ac:spMkLst>
            <pc:docMk/>
            <pc:sldMk cId="3227462772" sldId="261"/>
            <ac:spMk id="3" creationId="{C5F9BACE-09FA-49D5-AF43-4682BCF37636}"/>
          </ac:spMkLst>
        </pc:spChg>
      </pc:sldChg>
      <pc:sldChg chg="modSp mod">
        <pc:chgData name="Condon, Caitlin A" userId="62d68243-6137-49d5-938b-e525b9399719" providerId="ADAL" clId="{FD6CD766-DCE4-4679-83DA-9311D39D42B2}" dt="2022-03-30T19:16:41.975" v="28" actId="20577"/>
        <pc:sldMkLst>
          <pc:docMk/>
          <pc:sldMk cId="3706386470" sldId="270"/>
        </pc:sldMkLst>
        <pc:spChg chg="mod">
          <ac:chgData name="Condon, Caitlin A" userId="62d68243-6137-49d5-938b-e525b9399719" providerId="ADAL" clId="{FD6CD766-DCE4-4679-83DA-9311D39D42B2}" dt="2022-03-30T19:16:41.975" v="28" actId="20577"/>
          <ac:spMkLst>
            <pc:docMk/>
            <pc:sldMk cId="3706386470" sldId="270"/>
            <ac:spMk id="4" creationId="{9DAD5FC7-9E0A-45DA-84AD-011D87971549}"/>
          </ac:spMkLst>
        </pc:spChg>
      </pc:sldChg>
      <pc:sldChg chg="modSp mod">
        <pc:chgData name="Condon, Caitlin A" userId="62d68243-6137-49d5-938b-e525b9399719" providerId="ADAL" clId="{FD6CD766-DCE4-4679-83DA-9311D39D42B2}" dt="2022-03-30T19:16:55.067" v="30" actId="20577"/>
        <pc:sldMkLst>
          <pc:docMk/>
          <pc:sldMk cId="748129018" sldId="273"/>
        </pc:sldMkLst>
        <pc:spChg chg="mod">
          <ac:chgData name="Condon, Caitlin A" userId="62d68243-6137-49d5-938b-e525b9399719" providerId="ADAL" clId="{FD6CD766-DCE4-4679-83DA-9311D39D42B2}" dt="2022-03-30T19:16:55.067" v="30" actId="20577"/>
          <ac:spMkLst>
            <pc:docMk/>
            <pc:sldMk cId="748129018" sldId="273"/>
            <ac:spMk id="4" creationId="{43A65E8D-B093-4F55-93B9-45E7C995D68B}"/>
          </ac:spMkLst>
        </pc:spChg>
      </pc:sldChg>
      <pc:sldChg chg="modSp mod">
        <pc:chgData name="Condon, Caitlin A" userId="62d68243-6137-49d5-938b-e525b9399719" providerId="ADAL" clId="{FD6CD766-DCE4-4679-83DA-9311D39D42B2}" dt="2022-04-07T21:40:24.126" v="147" actId="20577"/>
        <pc:sldMkLst>
          <pc:docMk/>
          <pc:sldMk cId="2112468624" sldId="276"/>
        </pc:sldMkLst>
        <pc:spChg chg="mod">
          <ac:chgData name="Condon, Caitlin A" userId="62d68243-6137-49d5-938b-e525b9399719" providerId="ADAL" clId="{FD6CD766-DCE4-4679-83DA-9311D39D42B2}" dt="2022-04-07T21:40:24.126" v="147" actId="20577"/>
          <ac:spMkLst>
            <pc:docMk/>
            <pc:sldMk cId="2112468624" sldId="276"/>
            <ac:spMk id="4" creationId="{66AC15C0-408C-41E9-814A-8E5F961A9509}"/>
          </ac:spMkLst>
        </pc:spChg>
      </pc:sldChg>
      <pc:sldChg chg="del setBg">
        <pc:chgData name="Condon, Caitlin A" userId="62d68243-6137-49d5-938b-e525b9399719" providerId="ADAL" clId="{FD6CD766-DCE4-4679-83DA-9311D39D42B2}" dt="2022-03-30T19:19:07.296" v="47" actId="47"/>
        <pc:sldMkLst>
          <pc:docMk/>
          <pc:sldMk cId="297970226" sldId="280"/>
        </pc:sldMkLst>
      </pc:sldChg>
      <pc:sldChg chg="modSp mod">
        <pc:chgData name="Condon, Caitlin A" userId="62d68243-6137-49d5-938b-e525b9399719" providerId="ADAL" clId="{FD6CD766-DCE4-4679-83DA-9311D39D42B2}" dt="2022-03-30T19:20:16.513" v="57" actId="20577"/>
        <pc:sldMkLst>
          <pc:docMk/>
          <pc:sldMk cId="1780947234" sldId="281"/>
        </pc:sldMkLst>
        <pc:spChg chg="mod">
          <ac:chgData name="Condon, Caitlin A" userId="62d68243-6137-49d5-938b-e525b9399719" providerId="ADAL" clId="{FD6CD766-DCE4-4679-83DA-9311D39D42B2}" dt="2022-03-30T19:20:16.513" v="57" actId="20577"/>
          <ac:spMkLst>
            <pc:docMk/>
            <pc:sldMk cId="1780947234" sldId="281"/>
            <ac:spMk id="4" creationId="{4136E103-D12E-4630-817D-350C4D8E8598}"/>
          </ac:spMkLst>
        </pc:spChg>
      </pc:sldChg>
      <pc:sldChg chg="modSp mod">
        <pc:chgData name="Condon, Caitlin A" userId="62d68243-6137-49d5-938b-e525b9399719" providerId="ADAL" clId="{FD6CD766-DCE4-4679-83DA-9311D39D42B2}" dt="2022-03-30T19:20:46.267" v="66" actId="20577"/>
        <pc:sldMkLst>
          <pc:docMk/>
          <pc:sldMk cId="1810030045" sldId="286"/>
        </pc:sldMkLst>
        <pc:spChg chg="mod">
          <ac:chgData name="Condon, Caitlin A" userId="62d68243-6137-49d5-938b-e525b9399719" providerId="ADAL" clId="{FD6CD766-DCE4-4679-83DA-9311D39D42B2}" dt="2022-03-30T19:20:46.267" v="66" actId="20577"/>
          <ac:spMkLst>
            <pc:docMk/>
            <pc:sldMk cId="1810030045" sldId="286"/>
            <ac:spMk id="4" creationId="{A68B42EF-140E-427D-A828-191BBBB08FB5}"/>
          </ac:spMkLst>
        </pc:spChg>
      </pc:sldChg>
      <pc:sldChg chg="modSp mod">
        <pc:chgData name="Condon, Caitlin A" userId="62d68243-6137-49d5-938b-e525b9399719" providerId="ADAL" clId="{FD6CD766-DCE4-4679-83DA-9311D39D42B2}" dt="2022-03-30T19:20:35.033" v="65" actId="20577"/>
        <pc:sldMkLst>
          <pc:docMk/>
          <pc:sldMk cId="732375725" sldId="288"/>
        </pc:sldMkLst>
        <pc:spChg chg="mod">
          <ac:chgData name="Condon, Caitlin A" userId="62d68243-6137-49d5-938b-e525b9399719" providerId="ADAL" clId="{FD6CD766-DCE4-4679-83DA-9311D39D42B2}" dt="2022-03-30T19:20:35.033" v="65" actId="20577"/>
          <ac:spMkLst>
            <pc:docMk/>
            <pc:sldMk cId="732375725" sldId="288"/>
            <ac:spMk id="4" creationId="{F6DC98A6-9DBC-4A45-826D-4C30F5DE4366}"/>
          </ac:spMkLst>
        </pc:spChg>
      </pc:sldChg>
      <pc:sldChg chg="addSp delSp modSp mod">
        <pc:chgData name="Condon, Caitlin A" userId="62d68243-6137-49d5-938b-e525b9399719" providerId="ADAL" clId="{FD6CD766-DCE4-4679-83DA-9311D39D42B2}" dt="2022-03-30T19:22:20.187" v="118" actId="478"/>
        <pc:sldMkLst>
          <pc:docMk/>
          <pc:sldMk cId="3036391584" sldId="335"/>
        </pc:sldMkLst>
        <pc:spChg chg="add del mod">
          <ac:chgData name="Condon, Caitlin A" userId="62d68243-6137-49d5-938b-e525b9399719" providerId="ADAL" clId="{FD6CD766-DCE4-4679-83DA-9311D39D42B2}" dt="2022-03-30T19:22:20.187" v="118" actId="478"/>
          <ac:spMkLst>
            <pc:docMk/>
            <pc:sldMk cId="3036391584" sldId="335"/>
            <ac:spMk id="4" creationId="{FFCE1751-0843-4361-9FA1-9D60936A6F3F}"/>
          </ac:spMkLst>
        </pc:spChg>
        <pc:spChg chg="add mod">
          <ac:chgData name="Condon, Caitlin A" userId="62d68243-6137-49d5-938b-e525b9399719" providerId="ADAL" clId="{FD6CD766-DCE4-4679-83DA-9311D39D42B2}" dt="2022-03-30T19:22:15.018" v="117"/>
          <ac:spMkLst>
            <pc:docMk/>
            <pc:sldMk cId="3036391584" sldId="335"/>
            <ac:spMk id="5" creationId="{BBB4C603-29AB-4A77-A341-138613893C90}"/>
          </ac:spMkLst>
        </pc:spChg>
      </pc:sldChg>
      <pc:sldChg chg="addSp delSp modSp mod">
        <pc:chgData name="Condon, Caitlin A" userId="62d68243-6137-49d5-938b-e525b9399719" providerId="ADAL" clId="{FD6CD766-DCE4-4679-83DA-9311D39D42B2}" dt="2022-03-30T19:22:26.107" v="120" actId="478"/>
        <pc:sldMkLst>
          <pc:docMk/>
          <pc:sldMk cId="486408721" sldId="337"/>
        </pc:sldMkLst>
        <pc:spChg chg="add del mod">
          <ac:chgData name="Condon, Caitlin A" userId="62d68243-6137-49d5-938b-e525b9399719" providerId="ADAL" clId="{FD6CD766-DCE4-4679-83DA-9311D39D42B2}" dt="2022-03-30T19:22:26.107" v="120" actId="478"/>
          <ac:spMkLst>
            <pc:docMk/>
            <pc:sldMk cId="486408721" sldId="337"/>
            <ac:spMk id="4" creationId="{DD103E2E-DE93-4A0D-8AE6-F1EE20CDF906}"/>
          </ac:spMkLst>
        </pc:spChg>
        <pc:spChg chg="add mod">
          <ac:chgData name="Condon, Caitlin A" userId="62d68243-6137-49d5-938b-e525b9399719" providerId="ADAL" clId="{FD6CD766-DCE4-4679-83DA-9311D39D42B2}" dt="2022-03-30T19:22:12.037" v="115"/>
          <ac:spMkLst>
            <pc:docMk/>
            <pc:sldMk cId="486408721" sldId="337"/>
            <ac:spMk id="5" creationId="{A0503C5E-EC49-4B1C-A787-E564DB60F7C3}"/>
          </ac:spMkLst>
        </pc:spChg>
      </pc:sldChg>
      <pc:sldChg chg="addSp delSp modSp mod">
        <pc:chgData name="Condon, Caitlin A" userId="62d68243-6137-49d5-938b-e525b9399719" providerId="ADAL" clId="{FD6CD766-DCE4-4679-83DA-9311D39D42B2}" dt="2022-03-30T19:22:22.711" v="119" actId="478"/>
        <pc:sldMkLst>
          <pc:docMk/>
          <pc:sldMk cId="2434188096" sldId="338"/>
        </pc:sldMkLst>
        <pc:spChg chg="mod">
          <ac:chgData name="Condon, Caitlin A" userId="62d68243-6137-49d5-938b-e525b9399719" providerId="ADAL" clId="{FD6CD766-DCE4-4679-83DA-9311D39D42B2}" dt="2022-03-29T21:11:57.483" v="0" actId="20577"/>
          <ac:spMkLst>
            <pc:docMk/>
            <pc:sldMk cId="2434188096" sldId="338"/>
            <ac:spMk id="3" creationId="{4E204D35-1262-4EDA-BB90-09EB1347979E}"/>
          </ac:spMkLst>
        </pc:spChg>
        <pc:spChg chg="add del mod">
          <ac:chgData name="Condon, Caitlin A" userId="62d68243-6137-49d5-938b-e525b9399719" providerId="ADAL" clId="{FD6CD766-DCE4-4679-83DA-9311D39D42B2}" dt="2022-03-30T19:22:22.711" v="119" actId="478"/>
          <ac:spMkLst>
            <pc:docMk/>
            <pc:sldMk cId="2434188096" sldId="338"/>
            <ac:spMk id="4" creationId="{4256A9F3-3622-4377-98EE-6A76A66324FC}"/>
          </ac:spMkLst>
        </pc:spChg>
        <pc:spChg chg="add mod">
          <ac:chgData name="Condon, Caitlin A" userId="62d68243-6137-49d5-938b-e525b9399719" providerId="ADAL" clId="{FD6CD766-DCE4-4679-83DA-9311D39D42B2}" dt="2022-03-30T19:22:13.280" v="116"/>
          <ac:spMkLst>
            <pc:docMk/>
            <pc:sldMk cId="2434188096" sldId="338"/>
            <ac:spMk id="5" creationId="{2CF5F3D8-B19D-4343-81BE-936A83DF442B}"/>
          </ac:spMkLst>
        </pc:spChg>
      </pc:sldChg>
      <pc:sldChg chg="addSp modSp mod">
        <pc:chgData name="Condon, Caitlin A" userId="62d68243-6137-49d5-938b-e525b9399719" providerId="ADAL" clId="{FD6CD766-DCE4-4679-83DA-9311D39D42B2}" dt="2022-03-30T19:22:08.507" v="114" actId="1076"/>
        <pc:sldMkLst>
          <pc:docMk/>
          <pc:sldMk cId="3420674525" sldId="339"/>
        </pc:sldMkLst>
        <pc:spChg chg="mod">
          <ac:chgData name="Condon, Caitlin A" userId="62d68243-6137-49d5-938b-e525b9399719" providerId="ADAL" clId="{FD6CD766-DCE4-4679-83DA-9311D39D42B2}" dt="2022-03-29T21:17:02.184" v="20" actId="20577"/>
          <ac:spMkLst>
            <pc:docMk/>
            <pc:sldMk cId="3420674525" sldId="339"/>
            <ac:spMk id="3" creationId="{6149AFFE-CD22-42A0-B082-DAB516E1F910}"/>
          </ac:spMkLst>
        </pc:spChg>
        <pc:spChg chg="add mod">
          <ac:chgData name="Condon, Caitlin A" userId="62d68243-6137-49d5-938b-e525b9399719" providerId="ADAL" clId="{FD6CD766-DCE4-4679-83DA-9311D39D42B2}" dt="2022-03-30T19:22:08.507" v="114" actId="1076"/>
          <ac:spMkLst>
            <pc:docMk/>
            <pc:sldMk cId="3420674525" sldId="339"/>
            <ac:spMk id="4" creationId="{03134FEE-2CBB-4714-A6BB-71233CC9A4D5}"/>
          </ac:spMkLst>
        </pc:spChg>
      </pc:sldChg>
      <pc:sldChg chg="addSp delSp modSp add mod">
        <pc:chgData name="Condon, Caitlin A" userId="62d68243-6137-49d5-938b-e525b9399719" providerId="ADAL" clId="{FD6CD766-DCE4-4679-83DA-9311D39D42B2}" dt="2022-03-30T19:19:00.012" v="46"/>
        <pc:sldMkLst>
          <pc:docMk/>
          <pc:sldMk cId="3068427741" sldId="340"/>
        </pc:sldMkLst>
        <pc:spChg chg="del">
          <ac:chgData name="Condon, Caitlin A" userId="62d68243-6137-49d5-938b-e525b9399719" providerId="ADAL" clId="{FD6CD766-DCE4-4679-83DA-9311D39D42B2}" dt="2022-03-30T19:18:29.279" v="38" actId="478"/>
          <ac:spMkLst>
            <pc:docMk/>
            <pc:sldMk cId="3068427741" sldId="340"/>
            <ac:spMk id="3" creationId="{D4AA472D-6C09-48F5-918F-216D20458268}"/>
          </ac:spMkLst>
        </pc:spChg>
        <pc:spChg chg="del">
          <ac:chgData name="Condon, Caitlin A" userId="62d68243-6137-49d5-938b-e525b9399719" providerId="ADAL" clId="{FD6CD766-DCE4-4679-83DA-9311D39D42B2}" dt="2022-03-30T19:18:24.314" v="36" actId="478"/>
          <ac:spMkLst>
            <pc:docMk/>
            <pc:sldMk cId="3068427741" sldId="340"/>
            <ac:spMk id="4" creationId="{DA5126C4-0AB6-4528-A3FF-402E93F0B2A4}"/>
          </ac:spMkLst>
        </pc:spChg>
        <pc:spChg chg="add del mod">
          <ac:chgData name="Condon, Caitlin A" userId="62d68243-6137-49d5-938b-e525b9399719" providerId="ADAL" clId="{FD6CD766-DCE4-4679-83DA-9311D39D42B2}" dt="2022-03-30T19:18:26.922" v="37" actId="478"/>
          <ac:spMkLst>
            <pc:docMk/>
            <pc:sldMk cId="3068427741" sldId="340"/>
            <ac:spMk id="6" creationId="{2150B0C1-6D17-43F2-A6A3-CFEA251DDE44}"/>
          </ac:spMkLst>
        </pc:spChg>
        <pc:spChg chg="add del mod">
          <ac:chgData name="Condon, Caitlin A" userId="62d68243-6137-49d5-938b-e525b9399719" providerId="ADAL" clId="{FD6CD766-DCE4-4679-83DA-9311D39D42B2}" dt="2022-03-30T19:18:32.741" v="40" actId="478"/>
          <ac:spMkLst>
            <pc:docMk/>
            <pc:sldMk cId="3068427741" sldId="340"/>
            <ac:spMk id="8" creationId="{ACD61376-A566-460E-B660-923CD022DBBB}"/>
          </ac:spMkLst>
        </pc:spChg>
        <pc:spChg chg="add mod">
          <ac:chgData name="Condon, Caitlin A" userId="62d68243-6137-49d5-938b-e525b9399719" providerId="ADAL" clId="{FD6CD766-DCE4-4679-83DA-9311D39D42B2}" dt="2022-03-30T19:18:34.076" v="41"/>
          <ac:spMkLst>
            <pc:docMk/>
            <pc:sldMk cId="3068427741" sldId="340"/>
            <ac:spMk id="9" creationId="{10D618BA-1449-4EAD-B725-7D7007C49A17}"/>
          </ac:spMkLst>
        </pc:spChg>
        <pc:spChg chg="add del mod">
          <ac:chgData name="Condon, Caitlin A" userId="62d68243-6137-49d5-938b-e525b9399719" providerId="ADAL" clId="{FD6CD766-DCE4-4679-83DA-9311D39D42B2}" dt="2022-03-30T19:18:50.945" v="44" actId="478"/>
          <ac:spMkLst>
            <pc:docMk/>
            <pc:sldMk cId="3068427741" sldId="340"/>
            <ac:spMk id="10" creationId="{3488372D-6E75-4C5C-9DD4-7DA29EA3DE80}"/>
          </ac:spMkLst>
        </pc:spChg>
        <pc:spChg chg="add mod">
          <ac:chgData name="Condon, Caitlin A" userId="62d68243-6137-49d5-938b-e525b9399719" providerId="ADAL" clId="{FD6CD766-DCE4-4679-83DA-9311D39D42B2}" dt="2022-03-30T19:18:47.233" v="43"/>
          <ac:spMkLst>
            <pc:docMk/>
            <pc:sldMk cId="3068427741" sldId="340"/>
            <ac:spMk id="11" creationId="{871085A3-E834-4346-BB07-E8AD7565A74A}"/>
          </ac:spMkLst>
        </pc:spChg>
        <pc:picChg chg="del">
          <ac:chgData name="Condon, Caitlin A" userId="62d68243-6137-49d5-938b-e525b9399719" providerId="ADAL" clId="{FD6CD766-DCE4-4679-83DA-9311D39D42B2}" dt="2022-03-30T19:18:31.401" v="39" actId="478"/>
          <ac:picMkLst>
            <pc:docMk/>
            <pc:sldMk cId="3068427741" sldId="340"/>
            <ac:picMk id="5" creationId="{54906A93-C8A6-4977-9CA6-7228CC0F5B42}"/>
          </ac:picMkLst>
        </pc:picChg>
        <pc:picChg chg="add mod">
          <ac:chgData name="Condon, Caitlin A" userId="62d68243-6137-49d5-938b-e525b9399719" providerId="ADAL" clId="{FD6CD766-DCE4-4679-83DA-9311D39D42B2}" dt="2022-03-30T19:18:55.930" v="45"/>
          <ac:picMkLst>
            <pc:docMk/>
            <pc:sldMk cId="3068427741" sldId="340"/>
            <ac:picMk id="12" creationId="{84F83156-9062-4197-BE6A-810D9FB03DB6}"/>
          </ac:picMkLst>
        </pc:picChg>
        <pc:picChg chg="add mod">
          <ac:chgData name="Condon, Caitlin A" userId="62d68243-6137-49d5-938b-e525b9399719" providerId="ADAL" clId="{FD6CD766-DCE4-4679-83DA-9311D39D42B2}" dt="2022-03-30T19:19:00.012" v="46"/>
          <ac:picMkLst>
            <pc:docMk/>
            <pc:sldMk cId="3068427741" sldId="340"/>
            <ac:picMk id="13" creationId="{BA72BF40-37FE-4B8A-8B2B-553405323BF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232EA-1171-43E3-89B7-C8EA5B683540}" type="datetimeFigureOut">
              <a:rPr lang="en-US" smtClean="0"/>
              <a:t>4/7/2022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FB81E-A770-4292-8BFD-965716148783}" type="slidenum">
              <a:rPr lang="en-US" smtClean="0"/>
              <a:t>‹#›</a:t>
            </a:fld>
            <a:endParaRPr lang="en-US"/>
          </a:p>
        </p:txBody>
      </p:sp>
    </p:spTree>
    <p:extLst>
      <p:ext uri="{BB962C8B-B14F-4D97-AF65-F5344CB8AC3E}">
        <p14:creationId xmlns:p14="http://schemas.microsoft.com/office/powerpoint/2010/main" val="366818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8305800" y="6400800"/>
            <a:ext cx="457200" cy="457200"/>
          </a:xfrm>
          <a:prstGeom prst="rect">
            <a:avLst/>
          </a:prstGeom>
        </p:spPr>
        <p:txBody>
          <a:bodyPr tIns="91440" bIns="91440"/>
          <a:lstStyle>
            <a:lvl1pPr algn="ctr">
              <a:defRPr baseline="0">
                <a:solidFill>
                  <a:schemeClr val="bg1"/>
                </a:solidFill>
              </a:defRPr>
            </a:lvl1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61779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305800" y="6400800"/>
            <a:ext cx="457200" cy="457200"/>
          </a:xfrm>
          <a:prstGeom prst="rect">
            <a:avLst/>
          </a:prstGeom>
        </p:spPr>
        <p:txBody>
          <a:bodyPr tIns="91440" bIns="91440"/>
          <a:lstStyle>
            <a:defPPr>
              <a:defRPr lang="en-US"/>
            </a:defPPr>
            <a:lvl1pPr marL="0" algn="ctr" defTabSz="914400" rtl="0" eaLnBrk="1" latinLnBrk="0" hangingPunct="1">
              <a:defRPr sz="18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409404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2"/>
          </p:nvPr>
        </p:nvSpPr>
        <p:spPr>
          <a:xfrm>
            <a:off x="8305800" y="6400800"/>
            <a:ext cx="457200" cy="457200"/>
          </a:xfrm>
          <a:prstGeom prst="rect">
            <a:avLst/>
          </a:prstGeom>
        </p:spPr>
        <p:txBody>
          <a:bodyPr tIns="91440" bIns="91440"/>
          <a:lstStyle>
            <a:lvl1pPr algn="ctr">
              <a:defRPr baseline="0">
                <a:solidFill>
                  <a:schemeClr val="bg1"/>
                </a:solidFill>
              </a:defRPr>
            </a:lvl1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339843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8305800" y="6400800"/>
            <a:ext cx="457200" cy="457200"/>
          </a:xfrm>
          <a:prstGeom prst="rect">
            <a:avLst/>
          </a:prstGeom>
        </p:spPr>
        <p:txBody>
          <a:bodyPr tIns="91440" bIns="91440"/>
          <a:lstStyle>
            <a:lvl1pPr algn="ctr">
              <a:defRPr baseline="0">
                <a:solidFill>
                  <a:schemeClr val="bg1"/>
                </a:solidFill>
              </a:defRPr>
            </a:lvl1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218579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3143250" y="0"/>
            <a:ext cx="600075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8746436" y="6477000"/>
            <a:ext cx="283264" cy="381000"/>
          </a:xfrm>
          <a:prstGeom prst="rect">
            <a:avLst/>
          </a:prstGeom>
        </p:spPr>
        <p:txBody>
          <a:bodyPr lIns="0" tIns="0" rIns="0" bIns="0" anchor="ctr" anchorCtr="0"/>
          <a:lstStyle>
            <a:lvl1pPr algn="r">
              <a:defRPr sz="75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4019151" y="380999"/>
            <a:ext cx="4857750" cy="6096000"/>
          </a:xfrm>
          <a:prstGeom prst="rect">
            <a:avLst/>
          </a:prstGeom>
        </p:spPr>
        <p:txBody>
          <a:bodyPr/>
          <a:lstStyle>
            <a:lvl1pPr>
              <a:defRPr sz="1750">
                <a:latin typeface="Arial" panose="020B0604020202020204" pitchFamily="34" charset="0"/>
                <a:cs typeface="Arial" panose="020B0604020202020204" pitchFamily="34" charset="0"/>
              </a:defRPr>
            </a:lvl1pPr>
            <a:lvl2pPr marL="514350" indent="-171450">
              <a:buFont typeface="Wingdings" panose="05000000000000000000" pitchFamily="2" charset="2"/>
              <a:buChar char="§"/>
              <a:defRPr sz="1500">
                <a:latin typeface="Arial" panose="020B0604020202020204" pitchFamily="34" charset="0"/>
                <a:cs typeface="Arial" panose="020B0604020202020204" pitchFamily="34" charset="0"/>
              </a:defRPr>
            </a:lvl2pPr>
            <a:lvl3pPr marL="857250" indent="-171450">
              <a:buFont typeface="Wingdings" panose="05000000000000000000" pitchFamily="2" charset="2"/>
              <a:buChar char="ü"/>
              <a:defRPr sz="12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marL="1543050" indent="-171450">
              <a:buFont typeface="Wingdings" panose="05000000000000000000" pitchFamily="2" charset="2"/>
              <a:buChar char="§"/>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871537" y="3644194"/>
            <a:ext cx="2857500" cy="2857500"/>
          </a:xfrm>
          <a:prstGeom prst="rect">
            <a:avLst/>
          </a:prstGeom>
        </p:spPr>
        <p:txBody>
          <a:bodyPr/>
          <a:lstStyle>
            <a:lvl1pPr>
              <a:defRPr sz="1750"/>
            </a:lvl1pPr>
            <a:lvl2pPr marL="514350" indent="-171450">
              <a:buFont typeface="Wingdings" panose="05000000000000000000" pitchFamily="2" charset="2"/>
              <a:buChar char="§"/>
              <a:defRPr sz="1500"/>
            </a:lvl2pPr>
            <a:lvl3pPr marL="857250" indent="-171450">
              <a:buFont typeface="Wingdings" panose="05000000000000000000" pitchFamily="2" charset="2"/>
              <a:buChar char="ü"/>
              <a:defRPr sz="1250"/>
            </a:lvl3pPr>
            <a:lvl4pPr>
              <a:defRPr sz="1125"/>
            </a:lvl4pPr>
            <a:lvl5pPr marL="1543050" indent="-171450">
              <a:buFont typeface="Wingdings" panose="05000000000000000000" pitchFamily="2"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6689631" y="6495963"/>
            <a:ext cx="1942504" cy="362038"/>
          </a:xfrm>
          <a:prstGeom prst="rect">
            <a:avLst/>
          </a:prstGeom>
        </p:spPr>
        <p:txBody>
          <a:bodyPr vert="horz" lIns="91440" tIns="45720" rIns="91440" bIns="45720" rtlCol="0" anchor="ctr"/>
          <a:lstStyle>
            <a:lvl1pPr algn="r">
              <a:defRPr sz="750">
                <a:solidFill>
                  <a:schemeClr val="tx1">
                    <a:tint val="75000"/>
                  </a:schemeClr>
                </a:solidFill>
              </a:defRPr>
            </a:lvl1pPr>
          </a:lstStyle>
          <a:p>
            <a:fld id="{9B7EE7B1-A6C1-4E39-8665-A73ED03F32E1}" type="datetimeFigureOut">
              <a:rPr lang="en-US" smtClean="0"/>
              <a:pPr/>
              <a:t>4/7/2022</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580779" y="6477000"/>
            <a:ext cx="7504888" cy="365125"/>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857250" y="1912938"/>
            <a:ext cx="2857501" cy="1325563"/>
          </a:xfrm>
          <a:prstGeom prst="rect">
            <a:avLst/>
          </a:prstGeom>
        </p:spPr>
        <p:txBody>
          <a:bodyPr lIns="0" anchor="b"/>
          <a:lstStyle>
            <a:lvl1pPr>
              <a:defRPr lang="en-US" sz="225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213797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3143250" y="0"/>
            <a:ext cx="600075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4" name="Slide Number Placeholder 3"/>
          <p:cNvSpPr>
            <a:spLocks noGrp="1"/>
          </p:cNvSpPr>
          <p:nvPr>
            <p:ph type="sldNum" sz="quarter" idx="12"/>
          </p:nvPr>
        </p:nvSpPr>
        <p:spPr>
          <a:xfrm>
            <a:off x="8746436" y="6477000"/>
            <a:ext cx="283264" cy="381000"/>
          </a:xfrm>
          <a:prstGeom prst="rect">
            <a:avLst/>
          </a:prstGeom>
        </p:spPr>
        <p:txBody>
          <a:bodyPr lIns="0" tIns="0" rIns="0" bIns="0" anchor="ctr" anchorCtr="0"/>
          <a:lstStyle>
            <a:lvl1pPr algn="r">
              <a:defRPr sz="75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2000250" y="225778"/>
            <a:ext cx="6858000" cy="1092483"/>
          </a:xfrm>
          <a:prstGeom prst="rect">
            <a:avLst/>
          </a:prstGeom>
        </p:spPr>
        <p:txBody>
          <a:bodyPr lIns="0" anchor="b"/>
          <a:lstStyle>
            <a:lvl1pPr>
              <a:defRPr lang="en-US" sz="225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857250" y="1714500"/>
            <a:ext cx="8001000" cy="4572001"/>
          </a:xfrm>
          <a:prstGeom prst="rect">
            <a:avLst/>
          </a:prstGeom>
        </p:spPr>
        <p:txBody>
          <a:bodyPr/>
          <a:lstStyle>
            <a:lvl1pPr>
              <a:defRPr sz="1750">
                <a:latin typeface="Arial" panose="020B0604020202020204" pitchFamily="34" charset="0"/>
                <a:cs typeface="Arial" panose="020B0604020202020204" pitchFamily="34" charset="0"/>
              </a:defRPr>
            </a:lvl1pPr>
            <a:lvl2pPr marL="514350" indent="-171450">
              <a:buFont typeface="Wingdings" panose="05000000000000000000" pitchFamily="2" charset="2"/>
              <a:buChar char="§"/>
              <a:defRPr sz="1500">
                <a:latin typeface="Arial" panose="020B0604020202020204" pitchFamily="34" charset="0"/>
                <a:cs typeface="Arial" panose="020B0604020202020204" pitchFamily="34" charset="0"/>
              </a:defRPr>
            </a:lvl2pPr>
            <a:lvl3pPr marL="857250" indent="-171450">
              <a:buFont typeface="Wingdings" panose="05000000000000000000" pitchFamily="2" charset="2"/>
              <a:buChar char="ü"/>
              <a:defRPr sz="12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marL="1543050" indent="-171450">
              <a:buFont typeface="Wingdings" panose="05000000000000000000" pitchFamily="2" charset="2"/>
              <a:buChar char="§"/>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6689631" y="6495963"/>
            <a:ext cx="1942504" cy="362038"/>
          </a:xfrm>
          <a:prstGeom prst="rect">
            <a:avLst/>
          </a:prstGeom>
        </p:spPr>
        <p:txBody>
          <a:bodyPr vert="horz" lIns="91440" tIns="45720" rIns="91440" bIns="45720" rtlCol="0" anchor="ctr"/>
          <a:lstStyle>
            <a:lvl1pPr algn="r">
              <a:defRPr sz="750">
                <a:solidFill>
                  <a:schemeClr val="tx1">
                    <a:tint val="75000"/>
                  </a:schemeClr>
                </a:solidFill>
              </a:defRPr>
            </a:lvl1pPr>
          </a:lstStyle>
          <a:p>
            <a:fld id="{9B7EE7B1-A6C1-4E39-8665-A73ED03F32E1}" type="datetimeFigureOut">
              <a:rPr lang="en-US" smtClean="0"/>
              <a:pPr/>
              <a:t>4/7/2022</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580779" y="6477000"/>
            <a:ext cx="7504888" cy="365125"/>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Tree>
    <p:extLst>
      <p:ext uri="{BB962C8B-B14F-4D97-AF65-F5344CB8AC3E}">
        <p14:creationId xmlns:p14="http://schemas.microsoft.com/office/powerpoint/2010/main" val="403911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8"/>
          <a:srcRect b="25926"/>
          <a:stretch/>
        </p:blipFill>
        <p:spPr>
          <a:xfrm>
            <a:off x="0" y="0"/>
            <a:ext cx="9144000" cy="152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p:cNvGrpSpPr/>
          <p:nvPr userDrawn="1"/>
        </p:nvGrpSpPr>
        <p:grpSpPr>
          <a:xfrm>
            <a:off x="0" y="5828119"/>
            <a:ext cx="9235440" cy="1029881"/>
            <a:chOff x="0" y="5766557"/>
            <a:chExt cx="9235440" cy="1029881"/>
          </a:xfrm>
        </p:grpSpPr>
        <p:sp>
          <p:nvSpPr>
            <p:cNvPr id="13" name="Rectangle 6"/>
            <p:cNvSpPr/>
            <p:nvPr userDrawn="1"/>
          </p:nvSpPr>
          <p:spPr>
            <a:xfrm>
              <a:off x="722316" y="6095735"/>
              <a:ext cx="8513124" cy="700703"/>
            </a:xfrm>
            <a:custGeom>
              <a:avLst/>
              <a:gdLst>
                <a:gd name="connsiteX0" fmla="*/ 0 w 12192000"/>
                <a:gd name="connsiteY0" fmla="*/ 0 h 1268569"/>
                <a:gd name="connsiteX1" fmla="*/ 12192000 w 12192000"/>
                <a:gd name="connsiteY1" fmla="*/ 0 h 1268569"/>
                <a:gd name="connsiteX2" fmla="*/ 12192000 w 12192000"/>
                <a:gd name="connsiteY2" fmla="*/ 1268569 h 1268569"/>
                <a:gd name="connsiteX3" fmla="*/ 0 w 12192000"/>
                <a:gd name="connsiteY3" fmla="*/ 1268569 h 1268569"/>
                <a:gd name="connsiteX4" fmla="*/ 0 w 12192000"/>
                <a:gd name="connsiteY4" fmla="*/ 0 h 1268569"/>
                <a:gd name="connsiteX0" fmla="*/ 0 w 12192000"/>
                <a:gd name="connsiteY0" fmla="*/ 512417 h 1780986"/>
                <a:gd name="connsiteX1" fmla="*/ 12192000 w 12192000"/>
                <a:gd name="connsiteY1" fmla="*/ 512417 h 1780986"/>
                <a:gd name="connsiteX2" fmla="*/ 12192000 w 12192000"/>
                <a:gd name="connsiteY2" fmla="*/ 1780986 h 1780986"/>
                <a:gd name="connsiteX3" fmla="*/ 0 w 12192000"/>
                <a:gd name="connsiteY3" fmla="*/ 1780986 h 1780986"/>
                <a:gd name="connsiteX4" fmla="*/ 0 w 12192000"/>
                <a:gd name="connsiteY4" fmla="*/ 512417 h 1780986"/>
                <a:gd name="connsiteX0" fmla="*/ 0 w 12192000"/>
                <a:gd name="connsiteY0" fmla="*/ 564558 h 1833127"/>
                <a:gd name="connsiteX1" fmla="*/ 12192000 w 12192000"/>
                <a:gd name="connsiteY1" fmla="*/ 564558 h 1833127"/>
                <a:gd name="connsiteX2" fmla="*/ 12192000 w 12192000"/>
                <a:gd name="connsiteY2" fmla="*/ 1833127 h 1833127"/>
                <a:gd name="connsiteX3" fmla="*/ 0 w 12192000"/>
                <a:gd name="connsiteY3" fmla="*/ 1833127 h 1833127"/>
                <a:gd name="connsiteX4" fmla="*/ 0 w 12192000"/>
                <a:gd name="connsiteY4" fmla="*/ 564558 h 1833127"/>
                <a:gd name="connsiteX0" fmla="*/ 0 w 12740930"/>
                <a:gd name="connsiteY0" fmla="*/ 137442 h 1406011"/>
                <a:gd name="connsiteX1" fmla="*/ 11718235 w 12740930"/>
                <a:gd name="connsiteY1" fmla="*/ 34412 h 1406011"/>
                <a:gd name="connsiteX2" fmla="*/ 12192000 w 12740930"/>
                <a:gd name="connsiteY2" fmla="*/ 137442 h 1406011"/>
                <a:gd name="connsiteX3" fmla="*/ 12192000 w 12740930"/>
                <a:gd name="connsiteY3" fmla="*/ 1406011 h 1406011"/>
                <a:gd name="connsiteX4" fmla="*/ 0 w 12740930"/>
                <a:gd name="connsiteY4" fmla="*/ 1406011 h 1406011"/>
                <a:gd name="connsiteX5" fmla="*/ 0 w 12740930"/>
                <a:gd name="connsiteY5" fmla="*/ 137442 h 1406011"/>
                <a:gd name="connsiteX0" fmla="*/ 0 w 12192000"/>
                <a:gd name="connsiteY0" fmla="*/ 490656 h 1759225"/>
                <a:gd name="connsiteX1" fmla="*/ 8488018 w 12192000"/>
                <a:gd name="connsiteY1" fmla="*/ 0 h 1759225"/>
                <a:gd name="connsiteX2" fmla="*/ 12192000 w 12192000"/>
                <a:gd name="connsiteY2" fmla="*/ 490656 h 1759225"/>
                <a:gd name="connsiteX3" fmla="*/ 12192000 w 12192000"/>
                <a:gd name="connsiteY3" fmla="*/ 1759225 h 1759225"/>
                <a:gd name="connsiteX4" fmla="*/ 0 w 12192000"/>
                <a:gd name="connsiteY4" fmla="*/ 1759225 h 1759225"/>
                <a:gd name="connsiteX5" fmla="*/ 0 w 12192000"/>
                <a:gd name="connsiteY5" fmla="*/ 490656 h 1759225"/>
                <a:gd name="connsiteX0" fmla="*/ 0 w 12192000"/>
                <a:gd name="connsiteY0" fmla="*/ 521485 h 1790054"/>
                <a:gd name="connsiteX1" fmla="*/ 8488018 w 12192000"/>
                <a:gd name="connsiteY1" fmla="*/ 30829 h 1790054"/>
                <a:gd name="connsiteX2" fmla="*/ 12192000 w 12192000"/>
                <a:gd name="connsiteY2" fmla="*/ 521485 h 1790054"/>
                <a:gd name="connsiteX3" fmla="*/ 12192000 w 12192000"/>
                <a:gd name="connsiteY3" fmla="*/ 1790054 h 1790054"/>
                <a:gd name="connsiteX4" fmla="*/ 0 w 12192000"/>
                <a:gd name="connsiteY4" fmla="*/ 1790054 h 1790054"/>
                <a:gd name="connsiteX5" fmla="*/ 0 w 12192000"/>
                <a:gd name="connsiteY5" fmla="*/ 521485 h 1790054"/>
                <a:gd name="connsiteX0" fmla="*/ 0 w 12273798"/>
                <a:gd name="connsiteY0" fmla="*/ 521485 h 1790054"/>
                <a:gd name="connsiteX1" fmla="*/ 8488018 w 12273798"/>
                <a:gd name="connsiteY1" fmla="*/ 30829 h 1790054"/>
                <a:gd name="connsiteX2" fmla="*/ 12192000 w 12273798"/>
                <a:gd name="connsiteY2" fmla="*/ 521485 h 1790054"/>
                <a:gd name="connsiteX3" fmla="*/ 12192000 w 12273798"/>
                <a:gd name="connsiteY3" fmla="*/ 1790054 h 1790054"/>
                <a:gd name="connsiteX4" fmla="*/ 0 w 12273798"/>
                <a:gd name="connsiteY4" fmla="*/ 1790054 h 1790054"/>
                <a:gd name="connsiteX5" fmla="*/ 0 w 12273798"/>
                <a:gd name="connsiteY5" fmla="*/ 521485 h 1790054"/>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3798" h="1761645">
                  <a:moveTo>
                    <a:pt x="0" y="791250"/>
                  </a:moveTo>
                  <a:cubicBezTo>
                    <a:pt x="2796209" y="1588155"/>
                    <a:pt x="3655668" y="1755434"/>
                    <a:pt x="8488018" y="2420"/>
                  </a:cubicBezTo>
                  <a:cubicBezTo>
                    <a:pt x="10520018" y="2420"/>
                    <a:pt x="12729265" y="-63515"/>
                    <a:pt x="12192000" y="493076"/>
                  </a:cubicBezTo>
                  <a:lnTo>
                    <a:pt x="12192000" y="1761645"/>
                  </a:lnTo>
                  <a:lnTo>
                    <a:pt x="0" y="1761645"/>
                  </a:lnTo>
                  <a:lnTo>
                    <a:pt x="0" y="791250"/>
                  </a:lnTo>
                  <a:close/>
                </a:path>
              </a:pathLst>
            </a:custGeom>
            <a:gradFill>
              <a:gsLst>
                <a:gs pos="21000">
                  <a:schemeClr val="tx2">
                    <a:lumMod val="60000"/>
                    <a:lumOff val="40000"/>
                  </a:schemeClr>
                </a:gs>
                <a:gs pos="51000">
                  <a:srgbClr val="214D71"/>
                </a:gs>
              </a:gsLst>
              <a:lin ang="3600000" scaled="0"/>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Freeform 13"/>
            <p:cNvSpPr/>
            <p:nvPr userDrawn="1"/>
          </p:nvSpPr>
          <p:spPr>
            <a:xfrm>
              <a:off x="722316" y="6014817"/>
              <a:ext cx="8456387" cy="781621"/>
            </a:xfrm>
            <a:custGeom>
              <a:avLst/>
              <a:gdLst>
                <a:gd name="connsiteX0" fmla="*/ 10102960 w 12191999"/>
                <a:gd name="connsiteY0" fmla="*/ 725 h 1345335"/>
                <a:gd name="connsiteX1" fmla="*/ 10431001 w 12191999"/>
                <a:gd name="connsiteY1" fmla="*/ 2431 h 1345335"/>
                <a:gd name="connsiteX2" fmla="*/ 12035069 w 12191999"/>
                <a:gd name="connsiteY2" fmla="*/ 230021 h 1345335"/>
                <a:gd name="connsiteX3" fmla="*/ 12191999 w 12191999"/>
                <a:gd name="connsiteY3" fmla="*/ 279976 h 1345335"/>
                <a:gd name="connsiteX4" fmla="*/ 12191999 w 12191999"/>
                <a:gd name="connsiteY4" fmla="*/ 825919 h 1345335"/>
                <a:gd name="connsiteX5" fmla="*/ 11994637 w 12191999"/>
                <a:gd name="connsiteY5" fmla="*/ 739449 h 1345335"/>
                <a:gd name="connsiteX6" fmla="*/ 6759838 w 12191999"/>
                <a:gd name="connsiteY6" fmla="*/ 1273965 h 1345335"/>
                <a:gd name="connsiteX7" fmla="*/ 6593014 w 12191999"/>
                <a:gd name="connsiteY7" fmla="*/ 1345335 h 1345335"/>
                <a:gd name="connsiteX8" fmla="*/ 0 w 12191999"/>
                <a:gd name="connsiteY8" fmla="*/ 1345335 h 1345335"/>
                <a:gd name="connsiteX9" fmla="*/ 0 w 12191999"/>
                <a:gd name="connsiteY9" fmla="*/ 619243 h 1345335"/>
                <a:gd name="connsiteX10" fmla="*/ 7348 w 12191999"/>
                <a:gd name="connsiteY10" fmla="*/ 623324 h 1345335"/>
                <a:gd name="connsiteX11" fmla="*/ 10102960 w 12191999"/>
                <a:gd name="connsiteY11" fmla="*/ 725 h 134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1345335">
                  <a:moveTo>
                    <a:pt x="10102960" y="725"/>
                  </a:moveTo>
                  <a:cubicBezTo>
                    <a:pt x="10213203" y="-623"/>
                    <a:pt x="10322580" y="-108"/>
                    <a:pt x="10431001" y="2431"/>
                  </a:cubicBezTo>
                  <a:cubicBezTo>
                    <a:pt x="10995802" y="15659"/>
                    <a:pt x="11534688" y="83822"/>
                    <a:pt x="12035069" y="230021"/>
                  </a:cubicBezTo>
                  <a:lnTo>
                    <a:pt x="12191999" y="279976"/>
                  </a:lnTo>
                  <a:lnTo>
                    <a:pt x="12191999" y="825919"/>
                  </a:lnTo>
                  <a:lnTo>
                    <a:pt x="11994637" y="739449"/>
                  </a:lnTo>
                  <a:cubicBezTo>
                    <a:pt x="10223691" y="16340"/>
                    <a:pt x="8472375" y="557002"/>
                    <a:pt x="6759838" y="1273965"/>
                  </a:cubicBezTo>
                  <a:lnTo>
                    <a:pt x="6593014" y="1345335"/>
                  </a:lnTo>
                  <a:lnTo>
                    <a:pt x="0" y="1345335"/>
                  </a:lnTo>
                  <a:lnTo>
                    <a:pt x="0" y="619243"/>
                  </a:lnTo>
                  <a:lnTo>
                    <a:pt x="7348" y="623324"/>
                  </a:lnTo>
                  <a:cubicBezTo>
                    <a:pt x="2435794" y="1872620"/>
                    <a:pt x="6685445" y="42458"/>
                    <a:pt x="10102960" y="725"/>
                  </a:cubicBezTo>
                  <a:close/>
                </a:path>
              </a:pathLst>
            </a:custGeom>
            <a:gradFill flip="none" rotWithShape="1">
              <a:gsLst>
                <a:gs pos="28000">
                  <a:schemeClr val="accent2"/>
                </a:gs>
                <a:gs pos="62000">
                  <a:schemeClr val="accent2">
                    <a:lumMod val="75000"/>
                  </a:schemeClr>
                </a:gs>
              </a:gsLst>
              <a:lin ang="15600000" scaled="0"/>
              <a:tileRect/>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reeform 14"/>
            <p:cNvSpPr/>
            <p:nvPr userDrawn="1"/>
          </p:nvSpPr>
          <p:spPr>
            <a:xfrm>
              <a:off x="0" y="5766557"/>
              <a:ext cx="9178703" cy="1029881"/>
            </a:xfrm>
            <a:custGeom>
              <a:avLst/>
              <a:gdLst>
                <a:gd name="connsiteX0" fmla="*/ 10164934 w 12191999"/>
                <a:gd name="connsiteY0" fmla="*/ 160 h 1772644"/>
                <a:gd name="connsiteX1" fmla="*/ 12131410 w 12191999"/>
                <a:gd name="connsiteY1" fmla="*/ 371124 h 1772644"/>
                <a:gd name="connsiteX2" fmla="*/ 12191999 w 12191999"/>
                <a:gd name="connsiteY2" fmla="*/ 397531 h 1772644"/>
                <a:gd name="connsiteX3" fmla="*/ 12191999 w 12191999"/>
                <a:gd name="connsiteY3" fmla="*/ 942495 h 1772644"/>
                <a:gd name="connsiteX4" fmla="*/ 12045282 w 12191999"/>
                <a:gd name="connsiteY4" fmla="*/ 884280 h 1772644"/>
                <a:gd name="connsiteX5" fmla="*/ 7143727 w 12191999"/>
                <a:gd name="connsiteY5" fmla="*/ 1518055 h 1772644"/>
                <a:gd name="connsiteX6" fmla="*/ 6463615 w 12191999"/>
                <a:gd name="connsiteY6" fmla="*/ 1772644 h 1772644"/>
                <a:gd name="connsiteX7" fmla="*/ 0 w 12191999"/>
                <a:gd name="connsiteY7" fmla="*/ 1772644 h 1772644"/>
                <a:gd name="connsiteX8" fmla="*/ 0 w 12191999"/>
                <a:gd name="connsiteY8" fmla="*/ 669596 h 1772644"/>
                <a:gd name="connsiteX9" fmla="*/ 211248 w 12191999"/>
                <a:gd name="connsiteY9" fmla="*/ 770132 h 1772644"/>
                <a:gd name="connsiteX10" fmla="*/ 10164934 w 12191999"/>
                <a:gd name="connsiteY10" fmla="*/ 160 h 177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9" h="1772644">
                  <a:moveTo>
                    <a:pt x="10164934" y="160"/>
                  </a:moveTo>
                  <a:cubicBezTo>
                    <a:pt x="10833337" y="4781"/>
                    <a:pt x="11490120" y="109947"/>
                    <a:pt x="12131410" y="371124"/>
                  </a:cubicBezTo>
                  <a:lnTo>
                    <a:pt x="12191999" y="397531"/>
                  </a:lnTo>
                  <a:lnTo>
                    <a:pt x="12191999" y="942495"/>
                  </a:lnTo>
                  <a:lnTo>
                    <a:pt x="12045282" y="884280"/>
                  </a:lnTo>
                  <a:cubicBezTo>
                    <a:pt x="10554188" y="334883"/>
                    <a:pt x="8891142" y="869369"/>
                    <a:pt x="7143727" y="1518055"/>
                  </a:cubicBezTo>
                  <a:lnTo>
                    <a:pt x="6463615" y="1772644"/>
                  </a:lnTo>
                  <a:lnTo>
                    <a:pt x="0" y="1772644"/>
                  </a:lnTo>
                  <a:lnTo>
                    <a:pt x="0" y="669596"/>
                  </a:lnTo>
                  <a:lnTo>
                    <a:pt x="211248" y="770132"/>
                  </a:lnTo>
                  <a:cubicBezTo>
                    <a:pt x="3512729" y="2251174"/>
                    <a:pt x="6971455" y="-21916"/>
                    <a:pt x="10164934" y="160"/>
                  </a:cubicBezTo>
                  <a:close/>
                </a:path>
              </a:pathLst>
            </a:custGeom>
            <a:gradFill flip="none" rotWithShape="1">
              <a:gsLst>
                <a:gs pos="30000">
                  <a:schemeClr val="accent1">
                    <a:lumMod val="40000"/>
                    <a:lumOff val="60000"/>
                  </a:schemeClr>
                </a:gs>
                <a:gs pos="67000">
                  <a:schemeClr val="accent1"/>
                </a:gs>
              </a:gsLst>
              <a:lin ang="15600000" scaled="0"/>
              <a:tileRect/>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9211" y="6122747"/>
              <a:ext cx="678672" cy="630936"/>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04165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299" y="-31193"/>
            <a:ext cx="9152299" cy="2351990"/>
          </a:xfrm>
          <a:prstGeom prst="rect">
            <a:avLst/>
          </a:prstGeom>
        </p:spPr>
      </p:pic>
      <p:sp>
        <p:nvSpPr>
          <p:cNvPr id="2" name="Title 1"/>
          <p:cNvSpPr>
            <a:spLocks noGrp="1"/>
          </p:cNvSpPr>
          <p:nvPr>
            <p:ph type="ctrTitle"/>
          </p:nvPr>
        </p:nvSpPr>
        <p:spPr>
          <a:xfrm>
            <a:off x="1443650" y="502514"/>
            <a:ext cx="6248400" cy="1470025"/>
          </a:xfrm>
        </p:spPr>
        <p:txBody>
          <a:bodyPr>
            <a:normAutofit/>
            <a:scene3d>
              <a:camera prst="orthographicFront"/>
              <a:lightRig rig="threePt" dir="t"/>
            </a:scene3d>
            <a:sp3d extrusionH="57150">
              <a:bevelT w="38100" h="38100" prst="angle"/>
            </a:sp3d>
          </a:bodyPr>
          <a:lstStyle/>
          <a:p>
            <a:r>
              <a:rPr lang="en-US" sz="4000" b="1" dirty="0">
                <a:ln w="0"/>
                <a:solidFill>
                  <a:schemeClr val="tx2">
                    <a:lumMod val="60000"/>
                    <a:lumOff val="40000"/>
                  </a:schemeClr>
                </a:solidFill>
                <a:effectLst>
                  <a:reflection blurRad="6350" stA="53000" endA="300" endPos="35500" dir="5400000" sy="-90000" algn="bl" rotWithShape="0"/>
                </a:effectLst>
                <a:latin typeface="Arial" pitchFamily="34" charset="0"/>
                <a:cs typeface="Arial" pitchFamily="34" charset="0"/>
              </a:rPr>
              <a:t>GENII Training</a:t>
            </a:r>
            <a:br>
              <a:rPr lang="en-US" sz="4000" b="1" dirty="0">
                <a:ln w="0"/>
                <a:solidFill>
                  <a:schemeClr val="tx2">
                    <a:lumMod val="60000"/>
                    <a:lumOff val="40000"/>
                  </a:schemeClr>
                </a:solidFill>
                <a:effectLst>
                  <a:reflection blurRad="6350" stA="53000" endA="300" endPos="35500" dir="5400000" sy="-90000" algn="bl" rotWithShape="0"/>
                </a:effectLst>
                <a:latin typeface="Arial" pitchFamily="34" charset="0"/>
                <a:cs typeface="Arial" pitchFamily="34" charset="0"/>
              </a:rPr>
            </a:br>
            <a:r>
              <a:rPr lang="en-US" sz="4000" b="1" dirty="0">
                <a:ln w="0"/>
                <a:solidFill>
                  <a:schemeClr val="tx2">
                    <a:lumMod val="60000"/>
                    <a:lumOff val="40000"/>
                  </a:schemeClr>
                </a:solidFill>
                <a:effectLst>
                  <a:reflection blurRad="6350" stA="53000" endA="300" endPos="35500" dir="5400000" sy="-90000" algn="bl" rotWithShape="0"/>
                </a:effectLst>
                <a:latin typeface="Arial" pitchFamily="34" charset="0"/>
                <a:cs typeface="Arial" pitchFamily="34" charset="0"/>
              </a:rPr>
              <a:t>Legacy Sites</a:t>
            </a:r>
            <a:endParaRPr lang="en-US" sz="4000" b="1" dirty="0">
              <a:solidFill>
                <a:schemeClr val="tx2">
                  <a:lumMod val="60000"/>
                  <a:lumOff val="40000"/>
                </a:schemeClr>
              </a:solidFill>
              <a:latin typeface="Arial" pitchFamily="34" charset="0"/>
              <a:cs typeface="Arial" pitchFamily="34" charset="0"/>
            </a:endParaRPr>
          </a:p>
        </p:txBody>
      </p:sp>
      <p:sp>
        <p:nvSpPr>
          <p:cNvPr id="3" name="Subtitle 2"/>
          <p:cNvSpPr>
            <a:spLocks noGrp="1"/>
          </p:cNvSpPr>
          <p:nvPr>
            <p:ph type="subTitle" idx="1"/>
          </p:nvPr>
        </p:nvSpPr>
        <p:spPr>
          <a:xfrm>
            <a:off x="1093177" y="4114800"/>
            <a:ext cx="6858000" cy="1752600"/>
          </a:xfrm>
        </p:spPr>
        <p:txBody>
          <a:bodyPr>
            <a:normAutofit/>
          </a:bodyPr>
          <a:lstStyle/>
          <a:p>
            <a:r>
              <a:rPr lang="en-US" b="1" dirty="0">
                <a:latin typeface="Arial" pitchFamily="34" charset="0"/>
                <a:cs typeface="Arial" pitchFamily="34" charset="0"/>
              </a:rPr>
              <a:t>Bruce Napier and Caitlin Condon</a:t>
            </a:r>
            <a:endParaRPr lang="en-US" dirty="0">
              <a:latin typeface="Arial" pitchFamily="34" charset="0"/>
              <a:cs typeface="Arial" pitchFamily="34" charset="0"/>
            </a:endParaRPr>
          </a:p>
          <a:p>
            <a:r>
              <a:rPr lang="en-US" sz="2600" dirty="0">
                <a:latin typeface="Arial" pitchFamily="34" charset="0"/>
                <a:cs typeface="Arial" pitchFamily="34" charset="0"/>
              </a:rPr>
              <a:t>Pacific Northwest National Laboratory</a:t>
            </a:r>
          </a:p>
          <a:p>
            <a:r>
              <a:rPr lang="en-US" sz="2600" dirty="0">
                <a:latin typeface="Arial" pitchFamily="34" charset="0"/>
                <a:cs typeface="Arial" pitchFamily="34" charset="0"/>
              </a:rPr>
              <a:t>PNNL-SA-171892</a:t>
            </a:r>
          </a:p>
          <a:p>
            <a:endParaRPr lang="en-US" sz="2600" dirty="0">
              <a:latin typeface="Arial" pitchFamily="34" charset="0"/>
              <a:cs typeface="Arial" pitchFamily="34" charset="0"/>
            </a:endParaRPr>
          </a:p>
          <a:p>
            <a:endParaRPr lang="en-US" sz="2600" dirty="0">
              <a:latin typeface="Arial" pitchFamily="34" charset="0"/>
              <a:cs typeface="Arial" pitchFamily="34" charset="0"/>
            </a:endParaRPr>
          </a:p>
        </p:txBody>
      </p:sp>
      <p:sp>
        <p:nvSpPr>
          <p:cNvPr id="4" name="Rectangle 3"/>
          <p:cNvSpPr/>
          <p:nvPr/>
        </p:nvSpPr>
        <p:spPr>
          <a:xfrm>
            <a:off x="2242547" y="2471433"/>
            <a:ext cx="5072653" cy="416204"/>
          </a:xfrm>
          <a:prstGeom prst="rect">
            <a:avLst/>
          </a:prstGeom>
        </p:spPr>
        <p:txBody>
          <a:bodyPr wrap="square">
            <a:spAutoFit/>
          </a:bodyPr>
          <a:lstStyle/>
          <a:p>
            <a:pPr algn="ctr">
              <a:lnSpc>
                <a:spcPct val="115000"/>
              </a:lnSpc>
            </a:pPr>
            <a:r>
              <a:rPr lang="en-US" sz="2000" dirty="0">
                <a:solidFill>
                  <a:srgbClr val="4F81BD"/>
                </a:solidFill>
                <a:effectLst>
                  <a:outerShdw blurRad="50800" dist="38100" dir="2700000" algn="tl">
                    <a:srgbClr val="000000">
                      <a:alpha val="40000"/>
                    </a:srgbClr>
                  </a:outerShdw>
                </a:effectLst>
                <a:latin typeface="Cambria"/>
                <a:ea typeface="Times New Roman"/>
                <a:cs typeface="Times New Roman"/>
              </a:rPr>
              <a:t>Spring 2021 RAMP USERS GROUP MEETING </a:t>
            </a:r>
            <a:endParaRPr lang="en-US" sz="2000" dirty="0">
              <a:latin typeface="Arial"/>
              <a:ea typeface="Calibri"/>
            </a:endParaRPr>
          </a:p>
        </p:txBody>
      </p:sp>
      <p:sp>
        <p:nvSpPr>
          <p:cNvPr id="5" name="Rectangle 4"/>
          <p:cNvSpPr/>
          <p:nvPr/>
        </p:nvSpPr>
        <p:spPr>
          <a:xfrm>
            <a:off x="2971800" y="2931406"/>
            <a:ext cx="3048000" cy="351378"/>
          </a:xfrm>
          <a:prstGeom prst="rect">
            <a:avLst/>
          </a:prstGeom>
        </p:spPr>
        <p:txBody>
          <a:bodyPr wrap="square">
            <a:spAutoFit/>
          </a:bodyPr>
          <a:lstStyle/>
          <a:p>
            <a:pPr algn="ctr">
              <a:lnSpc>
                <a:spcPct val="115000"/>
              </a:lnSpc>
            </a:pPr>
            <a:r>
              <a:rPr lang="en-US" sz="1600" dirty="0">
                <a:solidFill>
                  <a:srgbClr val="4F81BD"/>
                </a:solidFill>
                <a:effectLst>
                  <a:outerShdw blurRad="50800" dist="38100" dir="2700000" algn="tl">
                    <a:srgbClr val="000000">
                      <a:alpha val="40000"/>
                    </a:srgbClr>
                  </a:outerShdw>
                </a:effectLst>
                <a:latin typeface="Cambria"/>
                <a:ea typeface="Times New Roman"/>
                <a:cs typeface="Times New Roman"/>
              </a:rPr>
              <a:t>April 4 – 7, 2021</a:t>
            </a:r>
            <a:endParaRPr lang="en-US" sz="1600" dirty="0">
              <a:latin typeface="Arial"/>
              <a:ea typeface="Calibri"/>
            </a:endParaRPr>
          </a:p>
        </p:txBody>
      </p:sp>
      <p:sp>
        <p:nvSpPr>
          <p:cNvPr id="6" name="Rectangle 5"/>
          <p:cNvSpPr/>
          <p:nvPr/>
        </p:nvSpPr>
        <p:spPr>
          <a:xfrm>
            <a:off x="1752600" y="3260072"/>
            <a:ext cx="5789126" cy="351378"/>
          </a:xfrm>
          <a:prstGeom prst="rect">
            <a:avLst/>
          </a:prstGeom>
        </p:spPr>
        <p:txBody>
          <a:bodyPr wrap="square">
            <a:spAutoFit/>
          </a:bodyPr>
          <a:lstStyle/>
          <a:p>
            <a:pPr algn="ctr">
              <a:lnSpc>
                <a:spcPct val="115000"/>
              </a:lnSpc>
            </a:pPr>
            <a:r>
              <a:rPr lang="en-US" sz="1600" dirty="0">
                <a:solidFill>
                  <a:srgbClr val="4F81BD"/>
                </a:solidFill>
                <a:effectLst>
                  <a:outerShdw blurRad="50800" dist="38100" dir="2700000" algn="tl">
                    <a:srgbClr val="000000">
                      <a:alpha val="40000"/>
                    </a:srgbClr>
                  </a:outerShdw>
                </a:effectLst>
                <a:latin typeface="Cambria"/>
                <a:ea typeface="Times New Roman"/>
                <a:cs typeface="Times New Roman"/>
              </a:rPr>
              <a:t>U.S. Nuclear Regulatory Commission Virtual Meeting </a:t>
            </a:r>
            <a:endParaRPr lang="en-US" sz="1600" dirty="0">
              <a:latin typeface="Arial"/>
              <a:ea typeface="Calibri"/>
            </a:endParaRPr>
          </a:p>
        </p:txBody>
      </p:sp>
    </p:spTree>
    <p:extLst>
      <p:ext uri="{BB962C8B-B14F-4D97-AF65-F5344CB8AC3E}">
        <p14:creationId xmlns:p14="http://schemas.microsoft.com/office/powerpoint/2010/main" val="2747855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4E14B5-460F-44DA-8DB3-3AF64DDFC06D}"/>
              </a:ext>
            </a:extLst>
          </p:cNvPr>
          <p:cNvSpPr>
            <a:spLocks noGrp="1"/>
          </p:cNvSpPr>
          <p:nvPr>
            <p:ph type="title"/>
          </p:nvPr>
        </p:nvSpPr>
        <p:spPr>
          <a:xfrm>
            <a:off x="360759" y="3752849"/>
            <a:ext cx="2468166" cy="2452687"/>
          </a:xfrm>
        </p:spPr>
        <p:txBody>
          <a:bodyPr anchor="ctr">
            <a:normAutofit/>
          </a:bodyPr>
          <a:lstStyle/>
          <a:p>
            <a:r>
              <a:rPr lang="en-US" sz="3100" dirty="0"/>
              <a:t>Atmospheric Transport Models </a:t>
            </a:r>
          </a:p>
        </p:txBody>
      </p:sp>
      <p:pic>
        <p:nvPicPr>
          <p:cNvPr id="5" name="Picture 4" descr="Map&#10;&#10;Description automatically generated">
            <a:extLst>
              <a:ext uri="{FF2B5EF4-FFF2-40B4-BE49-F238E27FC236}">
                <a16:creationId xmlns:a16="http://schemas.microsoft.com/office/drawing/2014/main" id="{27E490C4-6C2B-4142-8333-0C85623F42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09" b="16925"/>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408A21EC-5AF0-450D-A58A-A9917952BDEC}"/>
              </a:ext>
            </a:extLst>
          </p:cNvPr>
          <p:cNvSpPr>
            <a:spLocks noGrp="1"/>
          </p:cNvSpPr>
          <p:nvPr>
            <p:ph idx="1"/>
          </p:nvPr>
        </p:nvSpPr>
        <p:spPr>
          <a:xfrm>
            <a:off x="3167986" y="3752850"/>
            <a:ext cx="5614060" cy="2452687"/>
          </a:xfrm>
        </p:spPr>
        <p:txBody>
          <a:bodyPr numCol="2" anchor="ctr">
            <a:normAutofit/>
          </a:bodyPr>
          <a:lstStyle/>
          <a:p>
            <a:r>
              <a:rPr lang="en-US" sz="1600" dirty="0"/>
              <a:t>Chronic Plume</a:t>
            </a:r>
          </a:p>
          <a:p>
            <a:r>
              <a:rPr lang="en-US" sz="1600" dirty="0"/>
              <a:t>Acute Plume</a:t>
            </a:r>
          </a:p>
          <a:p>
            <a:r>
              <a:rPr lang="en-US" sz="1600" dirty="0"/>
              <a:t>Acute 95</a:t>
            </a:r>
            <a:r>
              <a:rPr lang="en-US" sz="1600" baseline="30000" dirty="0"/>
              <a:t>th</a:t>
            </a:r>
            <a:r>
              <a:rPr lang="en-US" sz="1600" dirty="0"/>
              <a:t> Percentile Plume</a:t>
            </a:r>
          </a:p>
          <a:p>
            <a:r>
              <a:rPr lang="en-US" sz="1600" dirty="0"/>
              <a:t>Chronic Puff</a:t>
            </a:r>
          </a:p>
          <a:p>
            <a:r>
              <a:rPr lang="en-US" sz="1600" dirty="0"/>
              <a:t>Acute Puff</a:t>
            </a:r>
          </a:p>
          <a:p>
            <a:r>
              <a:rPr lang="en-US" sz="1600" dirty="0"/>
              <a:t>Chronic X/Q</a:t>
            </a:r>
          </a:p>
          <a:p>
            <a:r>
              <a:rPr lang="en-US" sz="1600" dirty="0"/>
              <a:t>Acute X/Q</a:t>
            </a:r>
          </a:p>
        </p:txBody>
      </p:sp>
      <p:sp>
        <p:nvSpPr>
          <p:cNvPr id="2" name="Slide Number Placeholder 1">
            <a:extLst>
              <a:ext uri="{FF2B5EF4-FFF2-40B4-BE49-F238E27FC236}">
                <a16:creationId xmlns:a16="http://schemas.microsoft.com/office/drawing/2014/main" id="{1DCE6890-C4F6-44B7-BBD7-0039CEBA60D0}"/>
              </a:ext>
            </a:extLst>
          </p:cNvPr>
          <p:cNvSpPr>
            <a:spLocks noGrp="1"/>
          </p:cNvSpPr>
          <p:nvPr>
            <p:ph type="sldNum" sz="quarter" idx="4294967295"/>
          </p:nvPr>
        </p:nvSpPr>
        <p:spPr>
          <a:xfrm>
            <a:off x="6648450" y="6356350"/>
            <a:ext cx="2057400" cy="365125"/>
          </a:xfrm>
          <a:prstGeom prst="rect">
            <a:avLst/>
          </a:prstGeom>
        </p:spPr>
        <p:txBody>
          <a:bodyPr>
            <a:normAutofit/>
          </a:bodyPr>
          <a:lstStyle/>
          <a:p>
            <a:pPr algn="r">
              <a:spcAft>
                <a:spcPts val="600"/>
              </a:spcAft>
            </a:pPr>
            <a:fld id="{FE7A4BB3-E848-5A44-82DF-322201952CD8}" type="slidenum">
              <a:rPr lang="en-US" sz="1000">
                <a:solidFill>
                  <a:schemeClr val="tx1">
                    <a:lumMod val="75000"/>
                    <a:lumOff val="25000"/>
                  </a:schemeClr>
                </a:solidFill>
              </a:rPr>
              <a:pPr algn="r">
                <a:spcAft>
                  <a:spcPts val="600"/>
                </a:spcAft>
              </a:pPr>
              <a:t>10</a:t>
            </a:fld>
            <a:endParaRPr lang="en-US" sz="1000">
              <a:solidFill>
                <a:schemeClr val="tx1">
                  <a:lumMod val="75000"/>
                  <a:lumOff val="25000"/>
                </a:schemeClr>
              </a:solidFill>
            </a:endParaRPr>
          </a:p>
        </p:txBody>
      </p:sp>
    </p:spTree>
    <p:extLst>
      <p:ext uri="{BB962C8B-B14F-4D97-AF65-F5344CB8AC3E}">
        <p14:creationId xmlns:p14="http://schemas.microsoft.com/office/powerpoint/2010/main" val="559356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CFB864-87ED-4675-80C6-B2A6C36ECE1B}"/>
              </a:ext>
            </a:extLst>
          </p:cNvPr>
          <p:cNvSpPr>
            <a:spLocks noGrp="1"/>
          </p:cNvSpPr>
          <p:nvPr>
            <p:ph type="title"/>
          </p:nvPr>
        </p:nvSpPr>
        <p:spPr>
          <a:xfrm>
            <a:off x="360759" y="3752849"/>
            <a:ext cx="2468166" cy="2452687"/>
          </a:xfrm>
        </p:spPr>
        <p:txBody>
          <a:bodyPr anchor="ctr">
            <a:normAutofit/>
          </a:bodyPr>
          <a:lstStyle/>
          <a:p>
            <a:r>
              <a:rPr lang="en-US" sz="3100" dirty="0"/>
              <a:t>Surface Water Models</a:t>
            </a:r>
          </a:p>
        </p:txBody>
      </p:sp>
      <p:pic>
        <p:nvPicPr>
          <p:cNvPr id="5" name="Picture 4" descr="A body of water&#10;&#10;Description automatically generated">
            <a:extLst>
              <a:ext uri="{FF2B5EF4-FFF2-40B4-BE49-F238E27FC236}">
                <a16:creationId xmlns:a16="http://schemas.microsoft.com/office/drawing/2014/main" id="{957B6190-12E1-47FE-9684-E0472B75008F}"/>
              </a:ext>
            </a:extLst>
          </p:cNvPr>
          <p:cNvPicPr>
            <a:picLocks noChangeAspect="1"/>
          </p:cNvPicPr>
          <p:nvPr/>
        </p:nvPicPr>
        <p:blipFill rotWithShape="1">
          <a:blip r:embed="rId2"/>
          <a:srcRect b="39207"/>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25E1AC39-ECA9-461A-99C1-6046C944D359}"/>
              </a:ext>
            </a:extLst>
          </p:cNvPr>
          <p:cNvSpPr>
            <a:spLocks noGrp="1"/>
          </p:cNvSpPr>
          <p:nvPr>
            <p:ph idx="1"/>
          </p:nvPr>
        </p:nvSpPr>
        <p:spPr>
          <a:xfrm>
            <a:off x="3167986" y="3752850"/>
            <a:ext cx="5614060" cy="2452687"/>
          </a:xfrm>
        </p:spPr>
        <p:txBody>
          <a:bodyPr anchor="ctr">
            <a:normAutofit/>
          </a:bodyPr>
          <a:lstStyle/>
          <a:p>
            <a:r>
              <a:rPr lang="en-US" sz="1600"/>
              <a:t>Chronic River</a:t>
            </a:r>
          </a:p>
          <a:p>
            <a:r>
              <a:rPr lang="en-US" sz="1600"/>
              <a:t>Chronic Flow Dilution </a:t>
            </a:r>
          </a:p>
          <a:p>
            <a:r>
              <a:rPr lang="en-US" sz="1600"/>
              <a:t>Acute River</a:t>
            </a:r>
          </a:p>
          <a:p>
            <a:r>
              <a:rPr lang="en-US" sz="1600"/>
              <a:t>Near-shore Lake/Ocean</a:t>
            </a:r>
          </a:p>
          <a:p>
            <a:pPr lvl="1"/>
            <a:r>
              <a:rPr lang="en-US" sz="1600"/>
              <a:t>Once-through pond</a:t>
            </a:r>
          </a:p>
          <a:p>
            <a:pPr lvl="1"/>
            <a:r>
              <a:rPr lang="en-US" sz="1600"/>
              <a:t>Fully-mixed pond</a:t>
            </a:r>
          </a:p>
          <a:p>
            <a:pPr lvl="1"/>
            <a:r>
              <a:rPr lang="en-US" sz="1600"/>
              <a:t>Partially-mixed pond</a:t>
            </a:r>
          </a:p>
        </p:txBody>
      </p:sp>
      <p:sp>
        <p:nvSpPr>
          <p:cNvPr id="2" name="Slide Number Placeholder 1">
            <a:extLst>
              <a:ext uri="{FF2B5EF4-FFF2-40B4-BE49-F238E27FC236}">
                <a16:creationId xmlns:a16="http://schemas.microsoft.com/office/drawing/2014/main" id="{A7ABF062-7BDF-4E35-8F29-83ADFA3D8EB7}"/>
              </a:ext>
            </a:extLst>
          </p:cNvPr>
          <p:cNvSpPr>
            <a:spLocks noGrp="1"/>
          </p:cNvSpPr>
          <p:nvPr>
            <p:ph type="sldNum" sz="quarter" idx="4294967295"/>
          </p:nvPr>
        </p:nvSpPr>
        <p:spPr>
          <a:xfrm>
            <a:off x="6648450" y="6356350"/>
            <a:ext cx="2057400" cy="365125"/>
          </a:xfrm>
          <a:prstGeom prst="rect">
            <a:avLst/>
          </a:prstGeom>
        </p:spPr>
        <p:txBody>
          <a:bodyPr>
            <a:normAutofit/>
          </a:bodyPr>
          <a:lstStyle/>
          <a:p>
            <a:pPr algn="r">
              <a:spcAft>
                <a:spcPts val="600"/>
              </a:spcAft>
            </a:pPr>
            <a:fld id="{FE7A4BB3-E848-5A44-82DF-322201952CD8}" type="slidenum">
              <a:rPr lang="en-US" sz="1000">
                <a:solidFill>
                  <a:schemeClr val="tx1">
                    <a:lumMod val="75000"/>
                    <a:lumOff val="25000"/>
                  </a:schemeClr>
                </a:solidFill>
              </a:rPr>
              <a:pPr algn="r">
                <a:spcAft>
                  <a:spcPts val="600"/>
                </a:spcAft>
              </a:pPr>
              <a:t>11</a:t>
            </a:fld>
            <a:endParaRPr lang="en-US" sz="1000">
              <a:solidFill>
                <a:schemeClr val="tx1">
                  <a:lumMod val="75000"/>
                  <a:lumOff val="25000"/>
                </a:schemeClr>
              </a:solidFill>
            </a:endParaRPr>
          </a:p>
        </p:txBody>
      </p:sp>
    </p:spTree>
    <p:extLst>
      <p:ext uri="{BB962C8B-B14F-4D97-AF65-F5344CB8AC3E}">
        <p14:creationId xmlns:p14="http://schemas.microsoft.com/office/powerpoint/2010/main" val="311249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3D0098-3E40-4027-B6C1-8EDD5B461810}"/>
              </a:ext>
            </a:extLst>
          </p:cNvPr>
          <p:cNvSpPr>
            <a:spLocks noGrp="1"/>
          </p:cNvSpPr>
          <p:nvPr>
            <p:ph type="title"/>
          </p:nvPr>
        </p:nvSpPr>
        <p:spPr>
          <a:xfrm>
            <a:off x="351942" y="4010348"/>
            <a:ext cx="2468166" cy="2190750"/>
          </a:xfrm>
        </p:spPr>
        <p:txBody>
          <a:bodyPr anchor="ctr">
            <a:normAutofit/>
          </a:bodyPr>
          <a:lstStyle/>
          <a:p>
            <a:r>
              <a:rPr lang="en-US" sz="3200" dirty="0"/>
              <a:t>Accumulation/Exposure Models</a:t>
            </a:r>
          </a:p>
        </p:txBody>
      </p:sp>
      <p:pic>
        <p:nvPicPr>
          <p:cNvPr id="5" name="Picture 4">
            <a:extLst>
              <a:ext uri="{FF2B5EF4-FFF2-40B4-BE49-F238E27FC236}">
                <a16:creationId xmlns:a16="http://schemas.microsoft.com/office/drawing/2014/main" id="{CD4F47B2-8749-4A2A-AAA3-3A79FCEE5A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 t="16107" r="-115" b="10788"/>
          <a:stretch/>
        </p:blipFill>
        <p:spPr>
          <a:xfrm>
            <a:off x="0" y="0"/>
            <a:ext cx="9143980" cy="449580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6CA5D745-937F-4D75-8D18-2603956407B0}"/>
              </a:ext>
            </a:extLst>
          </p:cNvPr>
          <p:cNvSpPr>
            <a:spLocks noGrp="1"/>
          </p:cNvSpPr>
          <p:nvPr>
            <p:ph idx="1"/>
          </p:nvPr>
        </p:nvSpPr>
        <p:spPr>
          <a:xfrm>
            <a:off x="3167986" y="3752850"/>
            <a:ext cx="5614060" cy="2452687"/>
          </a:xfrm>
        </p:spPr>
        <p:txBody>
          <a:bodyPr anchor="ctr">
            <a:normAutofit/>
          </a:bodyPr>
          <a:lstStyle/>
          <a:p>
            <a:r>
              <a:rPr lang="en-US" sz="1600" dirty="0"/>
              <a:t>Initial contaminated conditions </a:t>
            </a:r>
          </a:p>
          <a:p>
            <a:r>
              <a:rPr lang="en-US" sz="1600" dirty="0"/>
              <a:t>Acute deposition </a:t>
            </a:r>
          </a:p>
          <a:p>
            <a:r>
              <a:rPr lang="en-US" sz="1600" dirty="0"/>
              <a:t>Chronic deposition </a:t>
            </a:r>
          </a:p>
        </p:txBody>
      </p:sp>
      <p:sp>
        <p:nvSpPr>
          <p:cNvPr id="2" name="Slide Number Placeholder 1">
            <a:extLst>
              <a:ext uri="{FF2B5EF4-FFF2-40B4-BE49-F238E27FC236}">
                <a16:creationId xmlns:a16="http://schemas.microsoft.com/office/drawing/2014/main" id="{9AEE1D0B-E52F-4D5E-9377-77072CAC72B1}"/>
              </a:ext>
            </a:extLst>
          </p:cNvPr>
          <p:cNvSpPr>
            <a:spLocks noGrp="1"/>
          </p:cNvSpPr>
          <p:nvPr>
            <p:ph type="sldNum" sz="quarter" idx="4294967295"/>
          </p:nvPr>
        </p:nvSpPr>
        <p:spPr>
          <a:xfrm>
            <a:off x="6648450" y="6356350"/>
            <a:ext cx="2057400" cy="365125"/>
          </a:xfrm>
          <a:prstGeom prst="rect">
            <a:avLst/>
          </a:prstGeom>
        </p:spPr>
        <p:txBody>
          <a:bodyPr>
            <a:normAutofit/>
          </a:bodyPr>
          <a:lstStyle/>
          <a:p>
            <a:pPr algn="r">
              <a:spcAft>
                <a:spcPts val="600"/>
              </a:spcAft>
            </a:pPr>
            <a:fld id="{FE7A4BB3-E848-5A44-82DF-322201952CD8}" type="slidenum">
              <a:rPr lang="en-US" sz="1000">
                <a:solidFill>
                  <a:schemeClr val="tx1">
                    <a:lumMod val="75000"/>
                    <a:lumOff val="25000"/>
                  </a:schemeClr>
                </a:solidFill>
              </a:rPr>
              <a:pPr algn="r">
                <a:spcAft>
                  <a:spcPts val="600"/>
                </a:spcAft>
              </a:pPr>
              <a:t>12</a:t>
            </a:fld>
            <a:endParaRPr lang="en-US" sz="1000">
              <a:solidFill>
                <a:schemeClr val="tx1">
                  <a:lumMod val="75000"/>
                  <a:lumOff val="25000"/>
                </a:schemeClr>
              </a:solidFill>
            </a:endParaRPr>
          </a:p>
        </p:txBody>
      </p:sp>
    </p:spTree>
    <p:extLst>
      <p:ext uri="{BB962C8B-B14F-4D97-AF65-F5344CB8AC3E}">
        <p14:creationId xmlns:p14="http://schemas.microsoft.com/office/powerpoint/2010/main" val="125687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0FA4AE1-5A08-415E-A24C-4E72E1531548}"/>
              </a:ext>
            </a:extLst>
          </p:cNvPr>
          <p:cNvSpPr>
            <a:spLocks noGrp="1"/>
          </p:cNvSpPr>
          <p:nvPr>
            <p:ph type="sldNum" sz="quarter" idx="4294967295"/>
          </p:nvPr>
        </p:nvSpPr>
        <p:spPr>
          <a:xfrm>
            <a:off x="5206365" y="6356350"/>
            <a:ext cx="874395" cy="365125"/>
          </a:xfrm>
          <a:prstGeom prst="rect">
            <a:avLst/>
          </a:prstGeom>
        </p:spPr>
        <p:txBody>
          <a:bodyPr>
            <a:normAutofit/>
          </a:bodyPr>
          <a:lstStyle/>
          <a:p>
            <a:pPr>
              <a:lnSpc>
                <a:spcPct val="90000"/>
              </a:lnSpc>
              <a:spcAft>
                <a:spcPts val="600"/>
              </a:spcAft>
            </a:pPr>
            <a:fld id="{FE7A4BB3-E848-5A44-82DF-322201952CD8}" type="slidenum">
              <a:rPr lang="en-US" smtClean="0"/>
              <a:pPr>
                <a:lnSpc>
                  <a:spcPct val="90000"/>
                </a:lnSpc>
                <a:spcAft>
                  <a:spcPts val="600"/>
                </a:spcAft>
              </a:pPr>
              <a:t>13</a:t>
            </a:fld>
            <a:endParaRPr lang="en-US"/>
          </a:p>
        </p:txBody>
      </p:sp>
      <p:pic>
        <p:nvPicPr>
          <p:cNvPr id="5" name="Picture 4">
            <a:extLst>
              <a:ext uri="{FF2B5EF4-FFF2-40B4-BE49-F238E27FC236}">
                <a16:creationId xmlns:a16="http://schemas.microsoft.com/office/drawing/2014/main" id="{AE880920-E97A-4FC6-ADB9-BE82A7B1C6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96" t="-1" r="29650" b="-1"/>
          <a:stretch/>
        </p:blipFill>
        <p:spPr>
          <a:xfrm>
            <a:off x="2057401" y="10"/>
            <a:ext cx="7162799"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Title 2">
            <a:extLst>
              <a:ext uri="{FF2B5EF4-FFF2-40B4-BE49-F238E27FC236}">
                <a16:creationId xmlns:a16="http://schemas.microsoft.com/office/drawing/2014/main" id="{48623BD5-214E-42C6-9149-7CDADCCE3072}"/>
              </a:ext>
            </a:extLst>
          </p:cNvPr>
          <p:cNvSpPr>
            <a:spLocks noGrp="1"/>
          </p:cNvSpPr>
          <p:nvPr>
            <p:ph type="title"/>
          </p:nvPr>
        </p:nvSpPr>
        <p:spPr>
          <a:xfrm>
            <a:off x="152400" y="2819400"/>
            <a:ext cx="2438400" cy="1538690"/>
          </a:xfrm>
        </p:spPr>
        <p:txBody>
          <a:bodyPr>
            <a:normAutofit fontScale="90000"/>
          </a:bodyPr>
          <a:lstStyle/>
          <a:p>
            <a:r>
              <a:rPr lang="en-US" dirty="0"/>
              <a:t>Biotic Transport and Exposure</a:t>
            </a:r>
          </a:p>
        </p:txBody>
      </p:sp>
      <p:sp>
        <p:nvSpPr>
          <p:cNvPr id="4" name="Content Placeholder 3">
            <a:extLst>
              <a:ext uri="{FF2B5EF4-FFF2-40B4-BE49-F238E27FC236}">
                <a16:creationId xmlns:a16="http://schemas.microsoft.com/office/drawing/2014/main" id="{F6E064EF-07A7-4F12-8BC2-93091F74BC63}"/>
              </a:ext>
            </a:extLst>
          </p:cNvPr>
          <p:cNvSpPr>
            <a:spLocks noGrp="1"/>
          </p:cNvSpPr>
          <p:nvPr>
            <p:ph idx="1"/>
          </p:nvPr>
        </p:nvSpPr>
        <p:spPr>
          <a:xfrm>
            <a:off x="162910" y="5181600"/>
            <a:ext cx="3200400" cy="931861"/>
          </a:xfrm>
        </p:spPr>
        <p:txBody>
          <a:bodyPr>
            <a:normAutofit fontScale="92500" lnSpcReduction="10000"/>
          </a:bodyPr>
          <a:lstStyle/>
          <a:p>
            <a:pPr marL="0" indent="0">
              <a:buNone/>
            </a:pPr>
            <a:r>
              <a:rPr lang="en-US" sz="1600" dirty="0"/>
              <a:t>Accumulation in plants and animals for both direct evaluation of environmental effects and human exposure</a:t>
            </a:r>
          </a:p>
        </p:txBody>
      </p:sp>
    </p:spTree>
    <p:extLst>
      <p:ext uri="{BB962C8B-B14F-4D97-AF65-F5344CB8AC3E}">
        <p14:creationId xmlns:p14="http://schemas.microsoft.com/office/powerpoint/2010/main" val="35627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906A93-C8A6-4977-9CA6-7228CC0F5B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93033" cy="4419600"/>
          </a:xfrm>
          <a:prstGeom prst="rect">
            <a:avLst/>
          </a:prstGeom>
        </p:spPr>
      </p:pic>
      <p:sp>
        <p:nvSpPr>
          <p:cNvPr id="3" name="Title 2">
            <a:extLst>
              <a:ext uri="{FF2B5EF4-FFF2-40B4-BE49-F238E27FC236}">
                <a16:creationId xmlns:a16="http://schemas.microsoft.com/office/drawing/2014/main" id="{D4AA472D-6C09-48F5-918F-216D20458268}"/>
              </a:ext>
            </a:extLst>
          </p:cNvPr>
          <p:cNvSpPr>
            <a:spLocks noGrp="1"/>
          </p:cNvSpPr>
          <p:nvPr>
            <p:ph type="title"/>
          </p:nvPr>
        </p:nvSpPr>
        <p:spPr>
          <a:xfrm>
            <a:off x="597666" y="4445877"/>
            <a:ext cx="8229600" cy="507124"/>
          </a:xfrm>
        </p:spPr>
        <p:txBody>
          <a:bodyPr>
            <a:noAutofit/>
          </a:bodyPr>
          <a:lstStyle/>
          <a:p>
            <a:r>
              <a:rPr lang="en-US" sz="3200" dirty="0"/>
              <a:t>Human Intrusion </a:t>
            </a:r>
          </a:p>
        </p:txBody>
      </p:sp>
      <p:sp>
        <p:nvSpPr>
          <p:cNvPr id="4" name="Content Placeholder 3">
            <a:extLst>
              <a:ext uri="{FF2B5EF4-FFF2-40B4-BE49-F238E27FC236}">
                <a16:creationId xmlns:a16="http://schemas.microsoft.com/office/drawing/2014/main" id="{DA5126C4-0AB6-4528-A3FF-402E93F0B2A4}"/>
              </a:ext>
            </a:extLst>
          </p:cNvPr>
          <p:cNvSpPr>
            <a:spLocks noGrp="1"/>
          </p:cNvSpPr>
          <p:nvPr>
            <p:ph idx="1"/>
          </p:nvPr>
        </p:nvSpPr>
        <p:spPr>
          <a:xfrm>
            <a:off x="622181" y="4942493"/>
            <a:ext cx="7948668" cy="962221"/>
          </a:xfrm>
          <a:noFill/>
        </p:spPr>
        <p:txBody>
          <a:bodyPr>
            <a:normAutofit/>
          </a:bodyPr>
          <a:lstStyle/>
          <a:p>
            <a:pPr marL="0" indent="0">
              <a:buNone/>
            </a:pPr>
            <a:r>
              <a:rPr lang="en-US" sz="2400" dirty="0">
                <a:solidFill>
                  <a:srgbClr val="000000"/>
                </a:solidFill>
              </a:rPr>
              <a:t>Models for evaluating transfer of buried waste to soil surface, resuspension; etc.</a:t>
            </a:r>
          </a:p>
        </p:txBody>
      </p:sp>
    </p:spTree>
    <p:extLst>
      <p:ext uri="{BB962C8B-B14F-4D97-AF65-F5344CB8AC3E}">
        <p14:creationId xmlns:p14="http://schemas.microsoft.com/office/powerpoint/2010/main" val="149138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10D618BA-1449-4EAD-B725-7D7007C49A17}"/>
              </a:ext>
            </a:extLst>
          </p:cNvPr>
          <p:cNvSpPr>
            <a:spLocks noGrp="1"/>
          </p:cNvSpPr>
          <p:nvPr>
            <p:ph idx="1"/>
          </p:nvPr>
        </p:nvSpPr>
        <p:spPr>
          <a:xfrm>
            <a:off x="272860" y="3733800"/>
            <a:ext cx="4171796" cy="2438401"/>
          </a:xfrm>
          <a:solidFill>
            <a:schemeClr val="bg1"/>
          </a:solidFill>
        </p:spPr>
        <p:txBody>
          <a:bodyPr anchor="ctr">
            <a:normAutofit/>
          </a:bodyPr>
          <a:lstStyle/>
          <a:p>
            <a:pPr>
              <a:lnSpc>
                <a:spcPct val="90000"/>
              </a:lnSpc>
            </a:pPr>
            <a:r>
              <a:rPr lang="en-US" sz="1400" dirty="0"/>
              <a:t>External </a:t>
            </a:r>
          </a:p>
          <a:p>
            <a:pPr lvl="1">
              <a:lnSpc>
                <a:spcPct val="90000"/>
              </a:lnSpc>
            </a:pPr>
            <a:r>
              <a:rPr lang="en-US" sz="1400" dirty="0"/>
              <a:t>Transported air</a:t>
            </a:r>
          </a:p>
          <a:p>
            <a:pPr lvl="1">
              <a:lnSpc>
                <a:spcPct val="90000"/>
              </a:lnSpc>
            </a:pPr>
            <a:r>
              <a:rPr lang="en-US" sz="1400" dirty="0"/>
              <a:t>Soil </a:t>
            </a:r>
          </a:p>
          <a:p>
            <a:pPr lvl="1">
              <a:lnSpc>
                <a:spcPct val="90000"/>
              </a:lnSpc>
            </a:pPr>
            <a:r>
              <a:rPr lang="en-US" sz="1400" dirty="0"/>
              <a:t>Swimming</a:t>
            </a:r>
          </a:p>
          <a:p>
            <a:pPr lvl="1">
              <a:lnSpc>
                <a:spcPct val="90000"/>
              </a:lnSpc>
            </a:pPr>
            <a:r>
              <a:rPr lang="en-US" sz="1400" dirty="0"/>
              <a:t>Shoreline</a:t>
            </a:r>
          </a:p>
          <a:p>
            <a:pPr>
              <a:lnSpc>
                <a:spcPct val="90000"/>
              </a:lnSpc>
            </a:pPr>
            <a:r>
              <a:rPr lang="en-US" sz="1400" dirty="0"/>
              <a:t>Inhalation </a:t>
            </a:r>
          </a:p>
          <a:p>
            <a:pPr lvl="1">
              <a:lnSpc>
                <a:spcPct val="90000"/>
              </a:lnSpc>
            </a:pPr>
            <a:r>
              <a:rPr lang="en-US" sz="1400" dirty="0"/>
              <a:t>Transported air</a:t>
            </a:r>
          </a:p>
          <a:p>
            <a:pPr lvl="1">
              <a:lnSpc>
                <a:spcPct val="90000"/>
              </a:lnSpc>
            </a:pPr>
            <a:r>
              <a:rPr lang="en-US" sz="1400" dirty="0"/>
              <a:t>Resuspended soil</a:t>
            </a:r>
          </a:p>
          <a:p>
            <a:pPr lvl="1">
              <a:lnSpc>
                <a:spcPct val="90000"/>
              </a:lnSpc>
            </a:pPr>
            <a:r>
              <a:rPr lang="en-US" sz="1400" dirty="0"/>
              <a:t>Volatilized indoor air pollutants from water</a:t>
            </a:r>
          </a:p>
        </p:txBody>
      </p:sp>
      <p:sp>
        <p:nvSpPr>
          <p:cNvPr id="11" name="Title 2">
            <a:extLst>
              <a:ext uri="{FF2B5EF4-FFF2-40B4-BE49-F238E27FC236}">
                <a16:creationId xmlns:a16="http://schemas.microsoft.com/office/drawing/2014/main" id="{871085A3-E834-4346-BB07-E8AD7565A74A}"/>
              </a:ext>
            </a:extLst>
          </p:cNvPr>
          <p:cNvSpPr>
            <a:spLocks noGrp="1"/>
          </p:cNvSpPr>
          <p:nvPr>
            <p:ph type="title"/>
          </p:nvPr>
        </p:nvSpPr>
        <p:spPr>
          <a:xfrm>
            <a:off x="4756340" y="3984735"/>
            <a:ext cx="4114800" cy="1860331"/>
          </a:xfrm>
          <a:solidFill>
            <a:schemeClr val="bg1"/>
          </a:solidFill>
        </p:spPr>
        <p:txBody>
          <a:bodyPr anchor="ctr">
            <a:normAutofit/>
          </a:bodyPr>
          <a:lstStyle/>
          <a:p>
            <a:pPr algn="l"/>
            <a:r>
              <a:rPr lang="en-US" dirty="0"/>
              <a:t>Human Exposure Pathways </a:t>
            </a:r>
          </a:p>
        </p:txBody>
      </p:sp>
      <p:pic>
        <p:nvPicPr>
          <p:cNvPr id="12" name="Picture 11">
            <a:extLst>
              <a:ext uri="{FF2B5EF4-FFF2-40B4-BE49-F238E27FC236}">
                <a16:creationId xmlns:a16="http://schemas.microsoft.com/office/drawing/2014/main" id="{84F83156-9062-4197-BE6A-810D9FB03D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2" b="898"/>
          <a:stretch/>
        </p:blipFill>
        <p:spPr>
          <a:xfrm>
            <a:off x="20" y="-2"/>
            <a:ext cx="4571980" cy="3657600"/>
          </a:xfrm>
          <a:prstGeom prst="rect">
            <a:avLst/>
          </a:prstGeom>
        </p:spPr>
      </p:pic>
      <p:pic>
        <p:nvPicPr>
          <p:cNvPr id="13" name="Picture 12">
            <a:extLst>
              <a:ext uri="{FF2B5EF4-FFF2-40B4-BE49-F238E27FC236}">
                <a16:creationId xmlns:a16="http://schemas.microsoft.com/office/drawing/2014/main" id="{BA72BF40-37FE-4B8A-8B2B-553405323B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15"/>
          <a:stretch/>
        </p:blipFill>
        <p:spPr>
          <a:xfrm>
            <a:off x="4572000" y="10"/>
            <a:ext cx="4572000" cy="3657590"/>
          </a:xfrm>
          <a:prstGeom prst="rect">
            <a:avLst/>
          </a:prstGeom>
        </p:spPr>
      </p:pic>
    </p:spTree>
    <p:extLst>
      <p:ext uri="{BB962C8B-B14F-4D97-AF65-F5344CB8AC3E}">
        <p14:creationId xmlns:p14="http://schemas.microsoft.com/office/powerpoint/2010/main" val="3068427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1F9B7B-6865-4399-8E6D-C414228BA671}"/>
              </a:ext>
            </a:extLst>
          </p:cNvPr>
          <p:cNvSpPr>
            <a:spLocks noGrp="1"/>
          </p:cNvSpPr>
          <p:nvPr>
            <p:ph type="title"/>
          </p:nvPr>
        </p:nvSpPr>
        <p:spPr>
          <a:xfrm>
            <a:off x="457200" y="457200"/>
            <a:ext cx="8229600" cy="1143000"/>
          </a:xfrm>
        </p:spPr>
        <p:txBody>
          <a:bodyPr>
            <a:normAutofit fontScale="90000"/>
          </a:bodyPr>
          <a:lstStyle/>
          <a:p>
            <a:r>
              <a:rPr lang="en-US" dirty="0"/>
              <a:t>Human Exposure Pathways – Ingestion </a:t>
            </a:r>
          </a:p>
        </p:txBody>
      </p:sp>
      <p:sp>
        <p:nvSpPr>
          <p:cNvPr id="4" name="Content Placeholder 3">
            <a:extLst>
              <a:ext uri="{FF2B5EF4-FFF2-40B4-BE49-F238E27FC236}">
                <a16:creationId xmlns:a16="http://schemas.microsoft.com/office/drawing/2014/main" id="{4136E103-D12E-4630-817D-350C4D8E8598}"/>
              </a:ext>
            </a:extLst>
          </p:cNvPr>
          <p:cNvSpPr>
            <a:spLocks noGrp="1"/>
          </p:cNvSpPr>
          <p:nvPr>
            <p:ph idx="1"/>
          </p:nvPr>
        </p:nvSpPr>
        <p:spPr>
          <a:xfrm>
            <a:off x="757346" y="1600200"/>
            <a:ext cx="8229600" cy="2133600"/>
          </a:xfrm>
        </p:spPr>
        <p:txBody>
          <a:bodyPr numCol="3">
            <a:normAutofit fontScale="92500" lnSpcReduction="20000"/>
          </a:bodyPr>
          <a:lstStyle/>
          <a:p>
            <a:r>
              <a:rPr lang="en-US" sz="2400" dirty="0"/>
              <a:t>Leafy vegetables</a:t>
            </a:r>
          </a:p>
          <a:p>
            <a:r>
              <a:rPr lang="en-US" sz="2400" dirty="0"/>
              <a:t>Other vegetables</a:t>
            </a:r>
          </a:p>
          <a:p>
            <a:r>
              <a:rPr lang="en-US" sz="2400" dirty="0"/>
              <a:t>Fruit</a:t>
            </a:r>
          </a:p>
          <a:p>
            <a:r>
              <a:rPr lang="en-US" sz="2400" dirty="0"/>
              <a:t>Grain </a:t>
            </a:r>
          </a:p>
          <a:p>
            <a:r>
              <a:rPr lang="en-US" sz="2400" dirty="0"/>
              <a:t>Meat</a:t>
            </a:r>
          </a:p>
          <a:p>
            <a:r>
              <a:rPr lang="en-US" sz="2400" dirty="0"/>
              <a:t>Milk </a:t>
            </a:r>
          </a:p>
          <a:p>
            <a:r>
              <a:rPr lang="en-US" sz="2400" dirty="0"/>
              <a:t>Poultry </a:t>
            </a:r>
          </a:p>
          <a:p>
            <a:r>
              <a:rPr lang="en-US" sz="2400" dirty="0"/>
              <a:t>Eggs</a:t>
            </a:r>
          </a:p>
          <a:p>
            <a:r>
              <a:rPr lang="en-US" sz="2400" dirty="0"/>
              <a:t>Fish </a:t>
            </a:r>
          </a:p>
          <a:p>
            <a:r>
              <a:rPr lang="en-US" sz="2400" dirty="0"/>
              <a:t>Crustaceans</a:t>
            </a:r>
          </a:p>
          <a:p>
            <a:r>
              <a:rPr lang="en-US" sz="2400" dirty="0"/>
              <a:t>Mollusks</a:t>
            </a:r>
          </a:p>
          <a:p>
            <a:r>
              <a:rPr lang="en-US" sz="2400" dirty="0"/>
              <a:t>Water plants </a:t>
            </a:r>
          </a:p>
          <a:p>
            <a:r>
              <a:rPr lang="en-US" sz="2400" dirty="0"/>
              <a:t>Drinking water</a:t>
            </a:r>
          </a:p>
          <a:p>
            <a:r>
              <a:rPr lang="en-US" sz="2400" dirty="0"/>
              <a:t>Shower water</a:t>
            </a:r>
          </a:p>
          <a:p>
            <a:r>
              <a:rPr lang="en-US" sz="2400" dirty="0"/>
              <a:t>Swimming water</a:t>
            </a:r>
          </a:p>
          <a:p>
            <a:r>
              <a:rPr lang="en-US" sz="2400" dirty="0"/>
              <a:t>Soil</a:t>
            </a:r>
          </a:p>
          <a:p>
            <a:endParaRPr lang="en-US" sz="2000" dirty="0"/>
          </a:p>
        </p:txBody>
      </p:sp>
      <p:pic>
        <p:nvPicPr>
          <p:cNvPr id="5" name="Picture 4">
            <a:extLst>
              <a:ext uri="{FF2B5EF4-FFF2-40B4-BE49-F238E27FC236}">
                <a16:creationId xmlns:a16="http://schemas.microsoft.com/office/drawing/2014/main" id="{346AE80A-D3AB-4EA0-83D4-50CBC0BA4C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317" y="3842145"/>
            <a:ext cx="2716210" cy="2142543"/>
          </a:xfrm>
          <a:prstGeom prst="rect">
            <a:avLst/>
          </a:prstGeom>
        </p:spPr>
      </p:pic>
      <p:pic>
        <p:nvPicPr>
          <p:cNvPr id="6" name="Picture 5">
            <a:extLst>
              <a:ext uri="{FF2B5EF4-FFF2-40B4-BE49-F238E27FC236}">
                <a16:creationId xmlns:a16="http://schemas.microsoft.com/office/drawing/2014/main" id="{5BCBFBFB-C913-4C1F-A7AD-875E2EA013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3833161"/>
            <a:ext cx="2640264" cy="2151527"/>
          </a:xfrm>
          <a:prstGeom prst="rect">
            <a:avLst/>
          </a:prstGeom>
        </p:spPr>
      </p:pic>
      <p:pic>
        <p:nvPicPr>
          <p:cNvPr id="8" name="Picture 7">
            <a:extLst>
              <a:ext uri="{FF2B5EF4-FFF2-40B4-BE49-F238E27FC236}">
                <a16:creationId xmlns:a16="http://schemas.microsoft.com/office/drawing/2014/main" id="{90F71234-6889-4381-B77D-2058A029C3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826083"/>
            <a:ext cx="2793347" cy="2165684"/>
          </a:xfrm>
          <a:prstGeom prst="rect">
            <a:avLst/>
          </a:prstGeom>
        </p:spPr>
      </p:pic>
    </p:spTree>
    <p:extLst>
      <p:ext uri="{BB962C8B-B14F-4D97-AF65-F5344CB8AC3E}">
        <p14:creationId xmlns:p14="http://schemas.microsoft.com/office/powerpoint/2010/main" val="1780947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B9C20-1A44-4F11-9052-58A491BD1C53}"/>
              </a:ext>
            </a:extLst>
          </p:cNvPr>
          <p:cNvSpPr>
            <a:spLocks noGrp="1"/>
          </p:cNvSpPr>
          <p:nvPr>
            <p:ph type="title"/>
          </p:nvPr>
        </p:nvSpPr>
        <p:spPr/>
        <p:txBody>
          <a:bodyPr>
            <a:normAutofit/>
          </a:bodyPr>
          <a:lstStyle/>
          <a:p>
            <a:r>
              <a:rPr lang="en-US" sz="4000" dirty="0"/>
              <a:t>Acute-Deposition Food Pathways</a:t>
            </a:r>
          </a:p>
        </p:txBody>
      </p:sp>
      <p:sp>
        <p:nvSpPr>
          <p:cNvPr id="4" name="Content Placeholder 3">
            <a:extLst>
              <a:ext uri="{FF2B5EF4-FFF2-40B4-BE49-F238E27FC236}">
                <a16:creationId xmlns:a16="http://schemas.microsoft.com/office/drawing/2014/main" id="{2C92502B-33C7-4C24-B9E1-A5D11469BC36}"/>
              </a:ext>
            </a:extLst>
          </p:cNvPr>
          <p:cNvSpPr>
            <a:spLocks noGrp="1"/>
          </p:cNvSpPr>
          <p:nvPr>
            <p:ph idx="1"/>
          </p:nvPr>
        </p:nvSpPr>
        <p:spPr/>
        <p:txBody>
          <a:bodyPr>
            <a:normAutofit/>
          </a:bodyPr>
          <a:lstStyle/>
          <a:p>
            <a:r>
              <a:rPr lang="en-US" altLang="en-US" sz="2000" dirty="0"/>
              <a:t>GENII V.2 presents results for 4 seasons      (Winter/spring/summer/autumn)</a:t>
            </a:r>
          </a:p>
          <a:p>
            <a:endParaRPr lang="en-US" altLang="en-US" sz="2000" dirty="0"/>
          </a:p>
          <a:p>
            <a:r>
              <a:rPr lang="en-US" altLang="en-US" sz="2000" dirty="0"/>
              <a:t>“Seasons” are surrogates for complex sets of underlying assumptions about plant growth, weathering, uptake, and time-to-harvest</a:t>
            </a:r>
          </a:p>
          <a:p>
            <a:endParaRPr lang="en-US" altLang="en-US" sz="2000" dirty="0"/>
          </a:p>
          <a:p>
            <a:r>
              <a:rPr lang="en-US" altLang="en-US" sz="2000" dirty="0"/>
              <a:t>Selection of season depends on meteorological input (this is related to the uncertainty capability)</a:t>
            </a:r>
          </a:p>
          <a:p>
            <a:endParaRPr lang="en-US" altLang="en-US" sz="2000" dirty="0"/>
          </a:p>
          <a:p>
            <a:r>
              <a:rPr lang="en-US" altLang="en-US" sz="2000" i="1" dirty="0"/>
              <a:t>Seasons below the equator are reversed!  A minor change in an external file to adjust…</a:t>
            </a:r>
          </a:p>
          <a:p>
            <a:pPr marL="0" indent="0">
              <a:buNone/>
            </a:pPr>
            <a:endParaRPr lang="en-US" dirty="0"/>
          </a:p>
        </p:txBody>
      </p:sp>
    </p:spTree>
    <p:extLst>
      <p:ext uri="{BB962C8B-B14F-4D97-AF65-F5344CB8AC3E}">
        <p14:creationId xmlns:p14="http://schemas.microsoft.com/office/powerpoint/2010/main" val="196496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D89555-5B7E-4A26-850E-C4A82F5E4CE8}"/>
              </a:ext>
            </a:extLst>
          </p:cNvPr>
          <p:cNvSpPr>
            <a:spLocks noGrp="1"/>
          </p:cNvSpPr>
          <p:nvPr>
            <p:ph type="title"/>
          </p:nvPr>
        </p:nvSpPr>
        <p:spPr/>
        <p:txBody>
          <a:bodyPr>
            <a:normAutofit/>
          </a:bodyPr>
          <a:lstStyle/>
          <a:p>
            <a:r>
              <a:rPr lang="en-US" sz="4000" dirty="0"/>
              <a:t>Human Exposure</a:t>
            </a:r>
          </a:p>
        </p:txBody>
      </p:sp>
      <p:sp>
        <p:nvSpPr>
          <p:cNvPr id="4" name="Content Placeholder 3">
            <a:extLst>
              <a:ext uri="{FF2B5EF4-FFF2-40B4-BE49-F238E27FC236}">
                <a16:creationId xmlns:a16="http://schemas.microsoft.com/office/drawing/2014/main" id="{F01CDA28-B236-4350-B469-F1A15571893B}"/>
              </a:ext>
            </a:extLst>
          </p:cNvPr>
          <p:cNvSpPr>
            <a:spLocks noGrp="1"/>
          </p:cNvSpPr>
          <p:nvPr>
            <p:ph idx="1"/>
          </p:nvPr>
        </p:nvSpPr>
        <p:spPr/>
        <p:txBody>
          <a:bodyPr/>
          <a:lstStyle/>
          <a:p>
            <a:r>
              <a:rPr lang="en-US" altLang="en-US" sz="2250" dirty="0"/>
              <a:t>Up to 6 age groups allowed, following ICRP-56,67,69 </a:t>
            </a:r>
            <a:r>
              <a:rPr lang="en-US" altLang="en-US" sz="2400" dirty="0"/>
              <a:t>(International Commission on Radiological Protection)</a:t>
            </a:r>
          </a:p>
          <a:p>
            <a:pPr marL="0" indent="0">
              <a:buNone/>
            </a:pPr>
            <a:endParaRPr lang="en-US" altLang="en-US" sz="2250" dirty="0"/>
          </a:p>
          <a:p>
            <a:pPr marL="0" indent="0">
              <a:buNone/>
            </a:pPr>
            <a:endParaRPr lang="en-US" dirty="0"/>
          </a:p>
        </p:txBody>
      </p:sp>
      <p:graphicFrame>
        <p:nvGraphicFramePr>
          <p:cNvPr id="6" name="Table 6">
            <a:extLst>
              <a:ext uri="{FF2B5EF4-FFF2-40B4-BE49-F238E27FC236}">
                <a16:creationId xmlns:a16="http://schemas.microsoft.com/office/drawing/2014/main" id="{BE453976-C63F-4345-B441-228AB40F311F}"/>
              </a:ext>
            </a:extLst>
          </p:cNvPr>
          <p:cNvGraphicFramePr>
            <a:graphicFrameLocks noGrp="1"/>
          </p:cNvGraphicFramePr>
          <p:nvPr>
            <p:extLst>
              <p:ext uri="{D42A27DB-BD31-4B8C-83A1-F6EECF244321}">
                <p14:modId xmlns:p14="http://schemas.microsoft.com/office/powerpoint/2010/main" val="2239924248"/>
              </p:ext>
            </p:extLst>
          </p:nvPr>
        </p:nvGraphicFramePr>
        <p:xfrm>
          <a:off x="2209799" y="2743200"/>
          <a:ext cx="4724402" cy="2595880"/>
        </p:xfrm>
        <a:graphic>
          <a:graphicData uri="http://schemas.openxmlformats.org/drawingml/2006/table">
            <a:tbl>
              <a:tblPr firstRow="1" bandRow="1">
                <a:tableStyleId>{9D7B26C5-4107-4FEC-AEDC-1716B250A1EF}</a:tableStyleId>
              </a:tblPr>
              <a:tblGrid>
                <a:gridCol w="2362201">
                  <a:extLst>
                    <a:ext uri="{9D8B030D-6E8A-4147-A177-3AD203B41FA5}">
                      <a16:colId xmlns:a16="http://schemas.microsoft.com/office/drawing/2014/main" val="1288373019"/>
                    </a:ext>
                  </a:extLst>
                </a:gridCol>
                <a:gridCol w="2362201">
                  <a:extLst>
                    <a:ext uri="{9D8B030D-6E8A-4147-A177-3AD203B41FA5}">
                      <a16:colId xmlns:a16="http://schemas.microsoft.com/office/drawing/2014/main" val="4237884598"/>
                    </a:ext>
                  </a:extLst>
                </a:gridCol>
              </a:tblGrid>
              <a:tr h="370840">
                <a:tc>
                  <a:txBody>
                    <a:bodyPr/>
                    <a:lstStyle/>
                    <a:p>
                      <a:pPr algn="ctr"/>
                      <a:r>
                        <a:rPr lang="en-US" dirty="0"/>
                        <a:t>ICRP Age Group</a:t>
                      </a:r>
                    </a:p>
                  </a:txBody>
                  <a:tcPr/>
                </a:tc>
                <a:tc>
                  <a:txBody>
                    <a:bodyPr/>
                    <a:lstStyle/>
                    <a:p>
                      <a:pPr algn="ctr"/>
                      <a:r>
                        <a:rPr lang="en-US" dirty="0"/>
                        <a:t>GENII Age Range</a:t>
                      </a:r>
                    </a:p>
                  </a:txBody>
                  <a:tcPr/>
                </a:tc>
                <a:extLst>
                  <a:ext uri="{0D108BD9-81ED-4DB2-BD59-A6C34878D82A}">
                    <a16:rowId xmlns:a16="http://schemas.microsoft.com/office/drawing/2014/main" val="2195315806"/>
                  </a:ext>
                </a:extLst>
              </a:tr>
              <a:tr h="370840">
                <a:tc>
                  <a:txBody>
                    <a:bodyPr/>
                    <a:lstStyle/>
                    <a:p>
                      <a:pPr algn="ctr"/>
                      <a:r>
                        <a:rPr lang="en-US" dirty="0"/>
                        <a:t>3 months</a:t>
                      </a:r>
                    </a:p>
                  </a:txBody>
                  <a:tcPr/>
                </a:tc>
                <a:tc>
                  <a:txBody>
                    <a:bodyPr/>
                    <a:lstStyle/>
                    <a:p>
                      <a:pPr algn="ctr"/>
                      <a:r>
                        <a:rPr lang="en-US" dirty="0"/>
                        <a:t>0-1 year</a:t>
                      </a:r>
                    </a:p>
                  </a:txBody>
                  <a:tcPr/>
                </a:tc>
                <a:extLst>
                  <a:ext uri="{0D108BD9-81ED-4DB2-BD59-A6C34878D82A}">
                    <a16:rowId xmlns:a16="http://schemas.microsoft.com/office/drawing/2014/main" val="3401794781"/>
                  </a:ext>
                </a:extLst>
              </a:tr>
              <a:tr h="370840">
                <a:tc>
                  <a:txBody>
                    <a:bodyPr/>
                    <a:lstStyle/>
                    <a:p>
                      <a:pPr algn="ctr"/>
                      <a:r>
                        <a:rPr lang="en-US" dirty="0"/>
                        <a:t>1 year</a:t>
                      </a:r>
                    </a:p>
                  </a:txBody>
                  <a:tcPr/>
                </a:tc>
                <a:tc>
                  <a:txBody>
                    <a:bodyPr/>
                    <a:lstStyle/>
                    <a:p>
                      <a:pPr algn="ctr"/>
                      <a:r>
                        <a:rPr lang="en-US" dirty="0"/>
                        <a:t>1-2 years</a:t>
                      </a:r>
                    </a:p>
                  </a:txBody>
                  <a:tcPr/>
                </a:tc>
                <a:extLst>
                  <a:ext uri="{0D108BD9-81ED-4DB2-BD59-A6C34878D82A}">
                    <a16:rowId xmlns:a16="http://schemas.microsoft.com/office/drawing/2014/main" val="2207144431"/>
                  </a:ext>
                </a:extLst>
              </a:tr>
              <a:tr h="370840">
                <a:tc>
                  <a:txBody>
                    <a:bodyPr/>
                    <a:lstStyle/>
                    <a:p>
                      <a:pPr algn="ctr"/>
                      <a:r>
                        <a:rPr lang="en-US" dirty="0"/>
                        <a:t>5 years</a:t>
                      </a:r>
                    </a:p>
                  </a:txBody>
                  <a:tcPr/>
                </a:tc>
                <a:tc>
                  <a:txBody>
                    <a:bodyPr/>
                    <a:lstStyle/>
                    <a:p>
                      <a:pPr algn="ctr"/>
                      <a:r>
                        <a:rPr lang="en-US" dirty="0"/>
                        <a:t>2-7 years</a:t>
                      </a:r>
                    </a:p>
                  </a:txBody>
                  <a:tcPr/>
                </a:tc>
                <a:extLst>
                  <a:ext uri="{0D108BD9-81ED-4DB2-BD59-A6C34878D82A}">
                    <a16:rowId xmlns:a16="http://schemas.microsoft.com/office/drawing/2014/main" val="2038303806"/>
                  </a:ext>
                </a:extLst>
              </a:tr>
              <a:tr h="370840">
                <a:tc>
                  <a:txBody>
                    <a:bodyPr/>
                    <a:lstStyle/>
                    <a:p>
                      <a:pPr algn="ctr"/>
                      <a:r>
                        <a:rPr lang="en-US" dirty="0"/>
                        <a:t>10 years</a:t>
                      </a:r>
                    </a:p>
                  </a:txBody>
                  <a:tcPr/>
                </a:tc>
                <a:tc>
                  <a:txBody>
                    <a:bodyPr/>
                    <a:lstStyle/>
                    <a:p>
                      <a:pPr algn="ctr"/>
                      <a:r>
                        <a:rPr lang="en-US" dirty="0"/>
                        <a:t>8-12 years</a:t>
                      </a:r>
                    </a:p>
                  </a:txBody>
                  <a:tcPr/>
                </a:tc>
                <a:extLst>
                  <a:ext uri="{0D108BD9-81ED-4DB2-BD59-A6C34878D82A}">
                    <a16:rowId xmlns:a16="http://schemas.microsoft.com/office/drawing/2014/main" val="3607110530"/>
                  </a:ext>
                </a:extLst>
              </a:tr>
              <a:tr h="370840">
                <a:tc>
                  <a:txBody>
                    <a:bodyPr/>
                    <a:lstStyle/>
                    <a:p>
                      <a:pPr algn="ctr"/>
                      <a:r>
                        <a:rPr lang="en-US" dirty="0"/>
                        <a:t>15 years</a:t>
                      </a:r>
                    </a:p>
                  </a:txBody>
                  <a:tcPr/>
                </a:tc>
                <a:tc>
                  <a:txBody>
                    <a:bodyPr/>
                    <a:lstStyle/>
                    <a:p>
                      <a:pPr algn="ctr"/>
                      <a:r>
                        <a:rPr lang="en-US" dirty="0"/>
                        <a:t>13-17 years</a:t>
                      </a:r>
                    </a:p>
                  </a:txBody>
                  <a:tcPr/>
                </a:tc>
                <a:extLst>
                  <a:ext uri="{0D108BD9-81ED-4DB2-BD59-A6C34878D82A}">
                    <a16:rowId xmlns:a16="http://schemas.microsoft.com/office/drawing/2014/main" val="1189641530"/>
                  </a:ext>
                </a:extLst>
              </a:tr>
              <a:tr h="370840">
                <a:tc>
                  <a:txBody>
                    <a:bodyPr/>
                    <a:lstStyle/>
                    <a:p>
                      <a:pPr algn="ctr"/>
                      <a:r>
                        <a:rPr lang="en-US" dirty="0"/>
                        <a:t>20+ years</a:t>
                      </a:r>
                    </a:p>
                  </a:txBody>
                  <a:tcPr/>
                </a:tc>
                <a:tc>
                  <a:txBody>
                    <a:bodyPr/>
                    <a:lstStyle/>
                    <a:p>
                      <a:pPr algn="ctr"/>
                      <a:r>
                        <a:rPr lang="en-US" dirty="0"/>
                        <a:t>17-110 years</a:t>
                      </a:r>
                    </a:p>
                  </a:txBody>
                  <a:tcPr/>
                </a:tc>
                <a:extLst>
                  <a:ext uri="{0D108BD9-81ED-4DB2-BD59-A6C34878D82A}">
                    <a16:rowId xmlns:a16="http://schemas.microsoft.com/office/drawing/2014/main" val="1844983528"/>
                  </a:ext>
                </a:extLst>
              </a:tr>
            </a:tbl>
          </a:graphicData>
        </a:graphic>
      </p:graphicFrame>
    </p:spTree>
    <p:extLst>
      <p:ext uri="{BB962C8B-B14F-4D97-AF65-F5344CB8AC3E}">
        <p14:creationId xmlns:p14="http://schemas.microsoft.com/office/powerpoint/2010/main" val="4160075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4FDDD6-EB29-475F-8A29-09D99D245FFA}"/>
              </a:ext>
            </a:extLst>
          </p:cNvPr>
          <p:cNvSpPr>
            <a:spLocks noGrp="1"/>
          </p:cNvSpPr>
          <p:nvPr>
            <p:ph type="title"/>
          </p:nvPr>
        </p:nvSpPr>
        <p:spPr/>
        <p:txBody>
          <a:bodyPr>
            <a:normAutofit/>
          </a:bodyPr>
          <a:lstStyle/>
          <a:p>
            <a:r>
              <a:rPr lang="en-US" sz="4000" dirty="0"/>
              <a:t>External Exposure – Doses </a:t>
            </a:r>
          </a:p>
        </p:txBody>
      </p:sp>
      <p:sp>
        <p:nvSpPr>
          <p:cNvPr id="4" name="Content Placeholder 3">
            <a:extLst>
              <a:ext uri="{FF2B5EF4-FFF2-40B4-BE49-F238E27FC236}">
                <a16:creationId xmlns:a16="http://schemas.microsoft.com/office/drawing/2014/main" id="{F6DC98A6-9DBC-4A45-826D-4C30F5DE4366}"/>
              </a:ext>
            </a:extLst>
          </p:cNvPr>
          <p:cNvSpPr>
            <a:spLocks noGrp="1"/>
          </p:cNvSpPr>
          <p:nvPr>
            <p:ph idx="1"/>
          </p:nvPr>
        </p:nvSpPr>
        <p:spPr/>
        <p:txBody>
          <a:bodyPr>
            <a:normAutofit/>
          </a:bodyPr>
          <a:lstStyle/>
          <a:p>
            <a:r>
              <a:rPr lang="en-US" altLang="en-US" sz="2500" dirty="0"/>
              <a:t>Dose rate conversion factors from Federal Guidance Report (FGR) 12, provided by Keith </a:t>
            </a:r>
            <a:r>
              <a:rPr lang="en-US" altLang="en-US" sz="2500" dirty="0" err="1"/>
              <a:t>Eckerman</a:t>
            </a:r>
            <a:r>
              <a:rPr lang="en-US" altLang="en-US" sz="2500" dirty="0"/>
              <a:t>, ORNL</a:t>
            </a:r>
          </a:p>
          <a:p>
            <a:pPr marL="431602" lvl="1" indent="-217289"/>
            <a:r>
              <a:rPr lang="en-US" altLang="en-US" sz="2500" dirty="0"/>
              <a:t>Air Submersion</a:t>
            </a:r>
          </a:p>
          <a:p>
            <a:pPr marL="431602" lvl="1" indent="-217289"/>
            <a:r>
              <a:rPr lang="en-US" altLang="en-US" sz="2500" dirty="0"/>
              <a:t>Water Immersion</a:t>
            </a:r>
          </a:p>
          <a:p>
            <a:pPr marL="431602" lvl="1" indent="-217289"/>
            <a:r>
              <a:rPr lang="en-US" altLang="en-US" sz="2500" dirty="0"/>
              <a:t>Soil Plane</a:t>
            </a:r>
          </a:p>
          <a:p>
            <a:pPr marL="431602" lvl="1" indent="-217289"/>
            <a:r>
              <a:rPr lang="en-US" altLang="en-US" sz="2500" dirty="0"/>
              <a:t>Soil Volume</a:t>
            </a:r>
          </a:p>
          <a:p>
            <a:pPr marL="431602" lvl="1" indent="-217289"/>
            <a:endParaRPr lang="en-US" altLang="en-US" sz="2500" dirty="0"/>
          </a:p>
          <a:p>
            <a:pPr marL="214313" lvl="1" indent="0">
              <a:buNone/>
            </a:pPr>
            <a:r>
              <a:rPr lang="en-US" sz="2000" dirty="0" err="1"/>
              <a:t>Eckerman</a:t>
            </a:r>
            <a:r>
              <a:rPr lang="en-US" sz="2000" dirty="0"/>
              <a:t>, K. F. and J. C. Ryman. 1993. Federal Guidance Report No. 12: External Exposure to Radionuclides in Air, Water, and Soil, Oak Ridge National Laboratory. FGR 12.</a:t>
            </a:r>
          </a:p>
          <a:p>
            <a:pPr marL="214313" lvl="1" indent="0">
              <a:buNone/>
            </a:pPr>
            <a:endParaRPr lang="en-US" altLang="en-US" sz="2500" dirty="0"/>
          </a:p>
          <a:p>
            <a:endParaRPr lang="en-US" dirty="0"/>
          </a:p>
        </p:txBody>
      </p:sp>
    </p:spTree>
    <p:extLst>
      <p:ext uri="{BB962C8B-B14F-4D97-AF65-F5344CB8AC3E}">
        <p14:creationId xmlns:p14="http://schemas.microsoft.com/office/powerpoint/2010/main" val="73237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B6C26-5772-4389-9AA0-2D42C5FA24B7}"/>
              </a:ext>
            </a:extLst>
          </p:cNvPr>
          <p:cNvSpPr>
            <a:spLocks noGrp="1"/>
          </p:cNvSpPr>
          <p:nvPr>
            <p:ph type="title"/>
          </p:nvPr>
        </p:nvSpPr>
        <p:spPr/>
        <p:txBody>
          <a:bodyPr>
            <a:normAutofit/>
          </a:bodyPr>
          <a:lstStyle/>
          <a:p>
            <a:r>
              <a:rPr lang="en-US" dirty="0"/>
              <a:t>Outline</a:t>
            </a:r>
          </a:p>
        </p:txBody>
      </p:sp>
      <p:pic>
        <p:nvPicPr>
          <p:cNvPr id="5" name="Content Placeholder 5">
            <a:extLst>
              <a:ext uri="{FF2B5EF4-FFF2-40B4-BE49-F238E27FC236}">
                <a16:creationId xmlns:a16="http://schemas.microsoft.com/office/drawing/2014/main" id="{EB069578-8797-4B59-9597-03FC66CD2CD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18514" y="2209800"/>
            <a:ext cx="4996886" cy="3306763"/>
          </a:xfrm>
          <a:prstGeom prst="rect">
            <a:avLst/>
          </a:prstGeom>
        </p:spPr>
      </p:pic>
      <p:sp>
        <p:nvSpPr>
          <p:cNvPr id="4" name="Content Placeholder 3">
            <a:extLst>
              <a:ext uri="{FF2B5EF4-FFF2-40B4-BE49-F238E27FC236}">
                <a16:creationId xmlns:a16="http://schemas.microsoft.com/office/drawing/2014/main" id="{44265560-AEE8-4BF5-B4FD-20574C81BAD9}"/>
              </a:ext>
            </a:extLst>
          </p:cNvPr>
          <p:cNvSpPr>
            <a:spLocks noGrp="1"/>
          </p:cNvSpPr>
          <p:nvPr>
            <p:ph sz="quarter" idx="4294967295"/>
          </p:nvPr>
        </p:nvSpPr>
        <p:spPr>
          <a:xfrm>
            <a:off x="228600" y="1905000"/>
            <a:ext cx="3385574" cy="4051300"/>
          </a:xfrm>
        </p:spPr>
        <p:txBody>
          <a:bodyPr>
            <a:normAutofit fontScale="92500" lnSpcReduction="20000"/>
          </a:bodyPr>
          <a:lstStyle/>
          <a:p>
            <a:r>
              <a:rPr lang="en-US" sz="3100" dirty="0"/>
              <a:t>Introduction to GENII </a:t>
            </a:r>
          </a:p>
          <a:p>
            <a:r>
              <a:rPr lang="en-US" sz="3100" dirty="0"/>
              <a:t>Legacy Site Scenario Examples</a:t>
            </a:r>
          </a:p>
          <a:p>
            <a:r>
              <a:rPr lang="en-US" sz="3100" dirty="0"/>
              <a:t>User Questions</a:t>
            </a:r>
          </a:p>
          <a:p>
            <a:endParaRPr lang="en-US" dirty="0"/>
          </a:p>
          <a:p>
            <a:pPr marL="0" indent="0">
              <a:buNone/>
            </a:pPr>
            <a:r>
              <a:rPr lang="en-US" sz="2600" dirty="0"/>
              <a:t>Throughout this GENII training session, we will be answering user questions in the chat</a:t>
            </a:r>
          </a:p>
        </p:txBody>
      </p:sp>
    </p:spTree>
    <p:extLst>
      <p:ext uri="{BB962C8B-B14F-4D97-AF65-F5344CB8AC3E}">
        <p14:creationId xmlns:p14="http://schemas.microsoft.com/office/powerpoint/2010/main" val="206209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6A688A-B110-415D-B1A0-90722BDE01D2}"/>
              </a:ext>
            </a:extLst>
          </p:cNvPr>
          <p:cNvSpPr>
            <a:spLocks noGrp="1"/>
          </p:cNvSpPr>
          <p:nvPr>
            <p:ph type="title"/>
          </p:nvPr>
        </p:nvSpPr>
        <p:spPr/>
        <p:txBody>
          <a:bodyPr>
            <a:normAutofit/>
          </a:bodyPr>
          <a:lstStyle/>
          <a:p>
            <a:r>
              <a:rPr lang="en-US" sz="4000" dirty="0"/>
              <a:t>Internal Exposure - Doses</a:t>
            </a:r>
          </a:p>
        </p:txBody>
      </p:sp>
      <p:sp>
        <p:nvSpPr>
          <p:cNvPr id="4" name="Content Placeholder 3">
            <a:extLst>
              <a:ext uri="{FF2B5EF4-FFF2-40B4-BE49-F238E27FC236}">
                <a16:creationId xmlns:a16="http://schemas.microsoft.com/office/drawing/2014/main" id="{310D4DA5-EC9F-4C87-9A23-2A78865C320D}"/>
              </a:ext>
            </a:extLst>
          </p:cNvPr>
          <p:cNvSpPr>
            <a:spLocks noGrp="1"/>
          </p:cNvSpPr>
          <p:nvPr>
            <p:ph idx="1"/>
          </p:nvPr>
        </p:nvSpPr>
        <p:spPr/>
        <p:txBody>
          <a:bodyPr/>
          <a:lstStyle/>
          <a:p>
            <a:r>
              <a:rPr lang="en-US" altLang="en-US" sz="2500" dirty="0"/>
              <a:t>Effective dose equivalent:  ICRP-30</a:t>
            </a:r>
          </a:p>
          <a:p>
            <a:pPr marL="431602" lvl="1" indent="-217289"/>
            <a:r>
              <a:rPr lang="en-US" altLang="en-US" sz="2500" dirty="0"/>
              <a:t>Adult only</a:t>
            </a:r>
          </a:p>
          <a:p>
            <a:pPr marL="214313" lvl="1" indent="0">
              <a:buNone/>
            </a:pPr>
            <a:endParaRPr lang="en-US" altLang="en-US" sz="2500" dirty="0"/>
          </a:p>
          <a:p>
            <a:r>
              <a:rPr lang="en-US" altLang="en-US" sz="2500" dirty="0"/>
              <a:t>Effective dose: ICRP-72</a:t>
            </a:r>
          </a:p>
          <a:p>
            <a:pPr marL="431602" lvl="1" indent="-217289"/>
            <a:r>
              <a:rPr lang="en-US" altLang="en-US" sz="2500" dirty="0"/>
              <a:t>6 age groups</a:t>
            </a:r>
          </a:p>
          <a:p>
            <a:pPr marL="431602" lvl="1" indent="-217289"/>
            <a:r>
              <a:rPr lang="en-US" altLang="en-US" sz="2500" dirty="0"/>
              <a:t>24 organs/tissues</a:t>
            </a:r>
          </a:p>
          <a:p>
            <a:pPr marL="431602" lvl="1" indent="-217289"/>
            <a:r>
              <a:rPr lang="en-US" altLang="en-US" sz="2500" dirty="0"/>
              <a:t>Inhalation classes F, M, S</a:t>
            </a:r>
            <a:endParaRPr lang="en-US" sz="2000" dirty="0"/>
          </a:p>
        </p:txBody>
      </p:sp>
    </p:spTree>
    <p:extLst>
      <p:ext uri="{BB962C8B-B14F-4D97-AF65-F5344CB8AC3E}">
        <p14:creationId xmlns:p14="http://schemas.microsoft.com/office/powerpoint/2010/main" val="3236162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9E80F-5AA1-4918-BC77-D88DB0DE9944}"/>
              </a:ext>
            </a:extLst>
          </p:cNvPr>
          <p:cNvSpPr>
            <a:spLocks noGrp="1"/>
          </p:cNvSpPr>
          <p:nvPr>
            <p:ph type="title"/>
          </p:nvPr>
        </p:nvSpPr>
        <p:spPr/>
        <p:txBody>
          <a:bodyPr/>
          <a:lstStyle/>
          <a:p>
            <a:r>
              <a:rPr lang="en-US" dirty="0"/>
              <a:t>Risk Calculations – FGR 13</a:t>
            </a:r>
          </a:p>
        </p:txBody>
      </p:sp>
      <p:sp>
        <p:nvSpPr>
          <p:cNvPr id="4" name="Content Placeholder 3">
            <a:extLst>
              <a:ext uri="{FF2B5EF4-FFF2-40B4-BE49-F238E27FC236}">
                <a16:creationId xmlns:a16="http://schemas.microsoft.com/office/drawing/2014/main" id="{B3B36D38-461B-4A3C-8689-4DFCBA2FF2CC}"/>
              </a:ext>
            </a:extLst>
          </p:cNvPr>
          <p:cNvSpPr>
            <a:spLocks noGrp="1"/>
          </p:cNvSpPr>
          <p:nvPr>
            <p:ph idx="1"/>
          </p:nvPr>
        </p:nvSpPr>
        <p:spPr/>
        <p:txBody>
          <a:bodyPr>
            <a:normAutofit lnSpcReduction="10000"/>
          </a:bodyPr>
          <a:lstStyle/>
          <a:p>
            <a:pPr marL="0" indent="0">
              <a:buNone/>
            </a:pPr>
            <a:r>
              <a:rPr lang="en-US" altLang="en-US" sz="2400" dirty="0"/>
              <a:t>US Federal Guidance Report 13 provides coefficients for 15 cancer sites</a:t>
            </a:r>
          </a:p>
          <a:p>
            <a:pPr marL="500063" lvl="1" indent="-285750">
              <a:buFont typeface="Arial" panose="020B0604020202020204" pitchFamily="34" charset="0"/>
              <a:buChar char="•"/>
            </a:pPr>
            <a:r>
              <a:rPr lang="en-US" altLang="en-US" sz="2400" dirty="0"/>
              <a:t>Inhalation  (risk/Bq)</a:t>
            </a:r>
          </a:p>
          <a:p>
            <a:pPr marL="721519" lvl="2" indent="-214313">
              <a:buFont typeface="Arial" panose="020B0604020202020204" pitchFamily="34" charset="0"/>
              <a:buChar char="•"/>
            </a:pPr>
            <a:r>
              <a:rPr lang="en-US" altLang="en-US" sz="1600" dirty="0"/>
              <a:t>Inhalation classes F, M, S</a:t>
            </a:r>
          </a:p>
          <a:p>
            <a:pPr marL="721519" lvl="2" indent="-214313">
              <a:buFont typeface="Arial" panose="020B0604020202020204" pitchFamily="34" charset="0"/>
              <a:buChar char="•"/>
            </a:pPr>
            <a:endParaRPr lang="en-US" altLang="en-US" sz="1800" dirty="0"/>
          </a:p>
          <a:p>
            <a:pPr marL="500063" lvl="1" indent="-285750">
              <a:buFont typeface="Arial" panose="020B0604020202020204" pitchFamily="34" charset="0"/>
              <a:buChar char="•"/>
            </a:pPr>
            <a:r>
              <a:rPr lang="en-US" altLang="en-US" sz="2400" dirty="0"/>
              <a:t>Ingestion  (risk/Bq)</a:t>
            </a:r>
          </a:p>
          <a:p>
            <a:pPr marL="792956" lvl="2" indent="-285750">
              <a:buFont typeface="Arial" panose="020B0604020202020204" pitchFamily="34" charset="0"/>
              <a:buChar char="•"/>
            </a:pPr>
            <a:r>
              <a:rPr lang="en-US" altLang="en-US" sz="1800" dirty="0"/>
              <a:t>Accounts for different consumption patterns with age</a:t>
            </a:r>
          </a:p>
          <a:p>
            <a:pPr marL="935831" lvl="3" indent="-214313"/>
            <a:r>
              <a:rPr lang="en-US" altLang="en-US" sz="1600" dirty="0"/>
              <a:t>Drinking water</a:t>
            </a:r>
          </a:p>
          <a:p>
            <a:pPr marL="935831" lvl="3" indent="-214313"/>
            <a:r>
              <a:rPr lang="en-US" altLang="en-US" sz="1600" dirty="0"/>
              <a:t>Food crops</a:t>
            </a:r>
          </a:p>
          <a:p>
            <a:pPr marL="935831" lvl="3" indent="-214313"/>
            <a:endParaRPr lang="en-US" altLang="en-US" sz="1400" dirty="0"/>
          </a:p>
          <a:p>
            <a:pPr marL="0" lvl="1" indent="-135732">
              <a:buNone/>
            </a:pPr>
            <a:endParaRPr lang="en-US" sz="1800" dirty="0"/>
          </a:p>
          <a:p>
            <a:pPr marL="0" lvl="1" indent="-135732">
              <a:buNone/>
            </a:pPr>
            <a:r>
              <a:rPr lang="en-US" sz="1800" dirty="0" err="1"/>
              <a:t>Eckerman</a:t>
            </a:r>
            <a:r>
              <a:rPr lang="en-US" sz="1800" dirty="0"/>
              <a:t>, K.F., </a:t>
            </a:r>
            <a:r>
              <a:rPr lang="en-US" sz="1800" dirty="0" err="1"/>
              <a:t>Legget</a:t>
            </a:r>
            <a:r>
              <a:rPr lang="en-US" sz="1800" dirty="0"/>
              <a:t>, R.W., Nelson, C.B., </a:t>
            </a:r>
            <a:r>
              <a:rPr lang="en-US" sz="1800" dirty="0" err="1"/>
              <a:t>Puskin</a:t>
            </a:r>
            <a:r>
              <a:rPr lang="en-US" sz="1800" dirty="0"/>
              <a:t>, J.S., Richardson, A.C.B. 1999.  Federal Guidance Report No. 13: Cancer Risk Coefficients for Environmental Exposure to Radionuclides. EPA 402-R-99-001. </a:t>
            </a:r>
          </a:p>
          <a:p>
            <a:pPr marL="0" lvl="1" indent="-135732">
              <a:buNone/>
            </a:pPr>
            <a:endParaRPr lang="en-US" altLang="en-US" sz="2300" dirty="0"/>
          </a:p>
          <a:p>
            <a:endParaRPr lang="en-US" dirty="0"/>
          </a:p>
        </p:txBody>
      </p:sp>
    </p:spTree>
    <p:extLst>
      <p:ext uri="{BB962C8B-B14F-4D97-AF65-F5344CB8AC3E}">
        <p14:creationId xmlns:p14="http://schemas.microsoft.com/office/powerpoint/2010/main" val="2241289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6B5094-1039-44CB-A13C-ADD84CA0B60D}"/>
              </a:ext>
            </a:extLst>
          </p:cNvPr>
          <p:cNvSpPr>
            <a:spLocks noGrp="1"/>
          </p:cNvSpPr>
          <p:nvPr>
            <p:ph type="title"/>
          </p:nvPr>
        </p:nvSpPr>
        <p:spPr/>
        <p:txBody>
          <a:bodyPr/>
          <a:lstStyle/>
          <a:p>
            <a:r>
              <a:rPr lang="en-US" dirty="0"/>
              <a:t>Uncertainty Analysis </a:t>
            </a:r>
          </a:p>
        </p:txBody>
      </p:sp>
      <p:sp>
        <p:nvSpPr>
          <p:cNvPr id="4" name="Content Placeholder 3">
            <a:extLst>
              <a:ext uri="{FF2B5EF4-FFF2-40B4-BE49-F238E27FC236}">
                <a16:creationId xmlns:a16="http://schemas.microsoft.com/office/drawing/2014/main" id="{A68B42EF-140E-427D-A828-191BBBB08FB5}"/>
              </a:ext>
            </a:extLst>
          </p:cNvPr>
          <p:cNvSpPr>
            <a:spLocks noGrp="1"/>
          </p:cNvSpPr>
          <p:nvPr>
            <p:ph idx="1"/>
          </p:nvPr>
        </p:nvSpPr>
        <p:spPr>
          <a:xfrm>
            <a:off x="457200" y="2057400"/>
            <a:ext cx="8229600" cy="4068763"/>
          </a:xfrm>
        </p:spPr>
        <p:txBody>
          <a:bodyPr/>
          <a:lstStyle/>
          <a:p>
            <a:r>
              <a:rPr lang="en-US" altLang="en-US" sz="2400" dirty="0"/>
              <a:t>Parameter uncertainty and sensitivity may be addressed using the SUM</a:t>
            </a:r>
            <a:r>
              <a:rPr lang="en-US" altLang="en-US" sz="2400" baseline="30000" dirty="0"/>
              <a:t>3</a:t>
            </a:r>
            <a:r>
              <a:rPr lang="en-US" altLang="en-US" sz="2400" dirty="0"/>
              <a:t> processor in FRAMES.</a:t>
            </a:r>
          </a:p>
          <a:p>
            <a:pPr marL="0" indent="0">
              <a:buNone/>
            </a:pPr>
            <a:endParaRPr lang="en-US" altLang="en-US" sz="2400" dirty="0"/>
          </a:p>
          <a:p>
            <a:r>
              <a:rPr lang="en-US" altLang="en-US" sz="2400" dirty="0"/>
              <a:t>All non-control parameters are allowed to be varied, using description files to define ‘available’ parameters.</a:t>
            </a:r>
          </a:p>
          <a:p>
            <a:endParaRPr lang="en-US" altLang="en-US" sz="2400" dirty="0"/>
          </a:p>
          <a:p>
            <a:pPr>
              <a:spcBef>
                <a:spcPts val="0"/>
              </a:spcBef>
            </a:pPr>
            <a:r>
              <a:rPr lang="en-US" altLang="en-US" sz="2400" dirty="0"/>
              <a:t>Acute atmospheric releases are an important subset. SUM</a:t>
            </a:r>
            <a:r>
              <a:rPr lang="en-US" altLang="en-US" sz="2400" baseline="30000" dirty="0"/>
              <a:t>3</a:t>
            </a:r>
            <a:r>
              <a:rPr lang="en-US" altLang="en-US" sz="2400" dirty="0"/>
              <a:t> is used to vary start times, creating distribution functions of dose.</a:t>
            </a:r>
          </a:p>
          <a:p>
            <a:endParaRPr lang="en-US" dirty="0"/>
          </a:p>
        </p:txBody>
      </p:sp>
    </p:spTree>
    <p:extLst>
      <p:ext uri="{BB962C8B-B14F-4D97-AF65-F5344CB8AC3E}">
        <p14:creationId xmlns:p14="http://schemas.microsoft.com/office/powerpoint/2010/main" val="1810030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9EDE7C-2F36-4559-8CFF-10F2141326A5}"/>
              </a:ext>
            </a:extLst>
          </p:cNvPr>
          <p:cNvSpPr>
            <a:spLocks noGrp="1"/>
          </p:cNvSpPr>
          <p:nvPr>
            <p:ph type="title"/>
          </p:nvPr>
        </p:nvSpPr>
        <p:spPr/>
        <p:txBody>
          <a:bodyPr/>
          <a:lstStyle/>
          <a:p>
            <a:r>
              <a:rPr lang="en-US" dirty="0"/>
              <a:t>Legacy Site Scenario</a:t>
            </a:r>
          </a:p>
        </p:txBody>
      </p:sp>
      <p:sp>
        <p:nvSpPr>
          <p:cNvPr id="4" name="Content Placeholder 3">
            <a:extLst>
              <a:ext uri="{FF2B5EF4-FFF2-40B4-BE49-F238E27FC236}">
                <a16:creationId xmlns:a16="http://schemas.microsoft.com/office/drawing/2014/main" id="{A69C3F6B-56F9-4AF8-BB97-C5D563170559}"/>
              </a:ext>
            </a:extLst>
          </p:cNvPr>
          <p:cNvSpPr>
            <a:spLocks noGrp="1"/>
          </p:cNvSpPr>
          <p:nvPr>
            <p:ph idx="1"/>
          </p:nvPr>
        </p:nvSpPr>
        <p:spPr>
          <a:xfrm>
            <a:off x="381000" y="1752600"/>
            <a:ext cx="8229600" cy="4525963"/>
          </a:xfrm>
        </p:spPr>
        <p:txBody>
          <a:bodyPr>
            <a:normAutofit/>
          </a:bodyPr>
          <a:lstStyle/>
          <a:p>
            <a:pPr marL="0" indent="0">
              <a:buNone/>
            </a:pPr>
            <a:r>
              <a:rPr lang="en-US" dirty="0"/>
              <a:t>Hanford BC Controlled Area</a:t>
            </a:r>
          </a:p>
          <a:p>
            <a:r>
              <a:rPr lang="en-US" sz="2000" dirty="0"/>
              <a:t>In the mid-1950s, Hanford retrieved uranium from the oldest tanks of high-level waste remaining from the original Bismuth Phosphate reprocessing process</a:t>
            </a:r>
          </a:p>
          <a:p>
            <a:r>
              <a:rPr lang="en-US" sz="2000" dirty="0"/>
              <a:t>The uranium recovery worked, but generated nearly twice as much waste as originally produced</a:t>
            </a:r>
          </a:p>
          <a:p>
            <a:r>
              <a:rPr lang="en-US" sz="2000" dirty="0"/>
              <a:t>The wastes were processed to “scavenge” Cs137 and Sr90 to reduce the activities, and then the supernatant liquids were discharged to surface soils in a series of covered “specific retention trenches”</a:t>
            </a:r>
          </a:p>
          <a:p>
            <a:pPr lvl="1"/>
            <a:r>
              <a:rPr lang="en-US" sz="1800" dirty="0"/>
              <a:t>155,000,000 liters (40,000,000 gallons)</a:t>
            </a:r>
          </a:p>
          <a:p>
            <a:pPr marL="0" indent="0">
              <a:buNone/>
            </a:pPr>
            <a:endParaRPr lang="en-US" dirty="0"/>
          </a:p>
        </p:txBody>
      </p:sp>
      <p:sp>
        <p:nvSpPr>
          <p:cNvPr id="5" name="TextBox 4">
            <a:extLst>
              <a:ext uri="{FF2B5EF4-FFF2-40B4-BE49-F238E27FC236}">
                <a16:creationId xmlns:a16="http://schemas.microsoft.com/office/drawing/2014/main" id="{6A3D8FF7-A1E8-4CF6-A2CF-EB956D290E22}"/>
              </a:ext>
            </a:extLst>
          </p:cNvPr>
          <p:cNvSpPr txBox="1"/>
          <p:nvPr/>
        </p:nvSpPr>
        <p:spPr>
          <a:xfrm>
            <a:off x="685800" y="5562600"/>
            <a:ext cx="4267200" cy="523220"/>
          </a:xfrm>
          <a:prstGeom prst="rect">
            <a:avLst/>
          </a:prstGeom>
          <a:noFill/>
        </p:spPr>
        <p:txBody>
          <a:bodyPr wrap="square" rtlCol="0">
            <a:spAutoFit/>
          </a:bodyPr>
          <a:lstStyle/>
          <a:p>
            <a:r>
              <a:rPr lang="en-US" sz="1400" dirty="0"/>
              <a:t>Historical Site Assessment of the Surface Radioactive Contamination of the BC Controlled Area; WMP-18647</a:t>
            </a:r>
          </a:p>
        </p:txBody>
      </p:sp>
    </p:spTree>
    <p:extLst>
      <p:ext uri="{BB962C8B-B14F-4D97-AF65-F5344CB8AC3E}">
        <p14:creationId xmlns:p14="http://schemas.microsoft.com/office/powerpoint/2010/main" val="4028040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B1D0-679A-46BD-BA76-5BD18D531328}"/>
              </a:ext>
            </a:extLst>
          </p:cNvPr>
          <p:cNvSpPr>
            <a:spLocks noGrp="1"/>
          </p:cNvSpPr>
          <p:nvPr>
            <p:ph type="title"/>
          </p:nvPr>
        </p:nvSpPr>
        <p:spPr>
          <a:xfrm>
            <a:off x="533400" y="857250"/>
            <a:ext cx="7886700" cy="459581"/>
          </a:xfrm>
        </p:spPr>
        <p:txBody>
          <a:bodyPr>
            <a:normAutofit fontScale="90000"/>
          </a:bodyPr>
          <a:lstStyle/>
          <a:p>
            <a:r>
              <a:rPr lang="en-US" dirty="0"/>
              <a:t>The Specific Retention Trenches</a:t>
            </a:r>
          </a:p>
        </p:txBody>
      </p:sp>
      <p:pic>
        <p:nvPicPr>
          <p:cNvPr id="5" name="Content Placeholder 4" descr="A picture containing text, outdoor, ground&#10;&#10;Description automatically generated">
            <a:extLst>
              <a:ext uri="{FF2B5EF4-FFF2-40B4-BE49-F238E27FC236}">
                <a16:creationId xmlns:a16="http://schemas.microsoft.com/office/drawing/2014/main" id="{F5BF03FE-99DF-434E-BD46-13AA9B02F8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459" y="1600200"/>
            <a:ext cx="6891082" cy="4248149"/>
          </a:xfrm>
        </p:spPr>
      </p:pic>
    </p:spTree>
    <p:extLst>
      <p:ext uri="{BB962C8B-B14F-4D97-AF65-F5344CB8AC3E}">
        <p14:creationId xmlns:p14="http://schemas.microsoft.com/office/powerpoint/2010/main" val="567476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A771-C05A-4368-B8CC-B43FF8F09071}"/>
              </a:ext>
            </a:extLst>
          </p:cNvPr>
          <p:cNvSpPr>
            <a:spLocks noGrp="1"/>
          </p:cNvSpPr>
          <p:nvPr>
            <p:ph type="title"/>
          </p:nvPr>
        </p:nvSpPr>
        <p:spPr>
          <a:xfrm>
            <a:off x="457200" y="358140"/>
            <a:ext cx="8229600" cy="1143000"/>
          </a:xfrm>
        </p:spPr>
        <p:txBody>
          <a:bodyPr/>
          <a:lstStyle/>
          <a:p>
            <a:r>
              <a:rPr lang="en-US" dirty="0"/>
              <a:t>Contamination Events</a:t>
            </a:r>
          </a:p>
        </p:txBody>
      </p:sp>
      <p:sp>
        <p:nvSpPr>
          <p:cNvPr id="3" name="Content Placeholder 2">
            <a:extLst>
              <a:ext uri="{FF2B5EF4-FFF2-40B4-BE49-F238E27FC236}">
                <a16:creationId xmlns:a16="http://schemas.microsoft.com/office/drawing/2014/main" id="{6337A2ED-0741-4DE6-9803-C92D0339CB92}"/>
              </a:ext>
            </a:extLst>
          </p:cNvPr>
          <p:cNvSpPr>
            <a:spLocks noGrp="1"/>
          </p:cNvSpPr>
          <p:nvPr>
            <p:ph idx="1"/>
          </p:nvPr>
        </p:nvSpPr>
        <p:spPr>
          <a:xfrm>
            <a:off x="304800" y="1752600"/>
            <a:ext cx="8229600" cy="4525963"/>
          </a:xfrm>
        </p:spPr>
        <p:txBody>
          <a:bodyPr>
            <a:normAutofit/>
          </a:bodyPr>
          <a:lstStyle/>
          <a:p>
            <a:r>
              <a:rPr lang="en-US" sz="2000" dirty="0"/>
              <a:t>The trenches were covered with soil, but initially, burrowing native animals intruded into the trenches and used the waste as a “salt lick”</a:t>
            </a:r>
          </a:p>
          <a:p>
            <a:pPr lvl="1"/>
            <a:r>
              <a:rPr lang="en-US" sz="1800" dirty="0"/>
              <a:t>Badgers, rodents, primarily jackrabbits</a:t>
            </a:r>
          </a:p>
          <a:p>
            <a:pPr lvl="1"/>
            <a:r>
              <a:rPr lang="en-US" sz="1800" dirty="0"/>
              <a:t>The animals defecated and urinated in the vicinity</a:t>
            </a:r>
          </a:p>
          <a:p>
            <a:pPr lvl="1"/>
            <a:r>
              <a:rPr lang="en-US" sz="1800" dirty="0"/>
              <a:t>Predators (coyotes) also ate the rabbits and further spread scat and urine</a:t>
            </a:r>
          </a:p>
          <a:p>
            <a:pPr lvl="1"/>
            <a:r>
              <a:rPr lang="en-US" sz="1800" dirty="0"/>
              <a:t>Also, deep-rooted tumbleweeds and subsequent grasses added to the distribution</a:t>
            </a:r>
          </a:p>
          <a:p>
            <a:r>
              <a:rPr lang="en-US" sz="2000" dirty="0"/>
              <a:t>This was discovered in 1958-1960; the holes were filled in 1965 and the trenches covered with asphalt.  Additional gravel was added in 1969</a:t>
            </a:r>
          </a:p>
          <a:p>
            <a:r>
              <a:rPr lang="en-US" sz="2000" dirty="0"/>
              <a:t>A total of ~10 km</a:t>
            </a:r>
            <a:r>
              <a:rPr lang="en-US" sz="2000" baseline="30000" dirty="0"/>
              <a:t>2</a:t>
            </a:r>
            <a:r>
              <a:rPr lang="en-US" sz="2000" dirty="0"/>
              <a:t> (4 square miles) was directly impacted</a:t>
            </a:r>
          </a:p>
          <a:p>
            <a:endParaRPr lang="en-US" dirty="0"/>
          </a:p>
          <a:p>
            <a:endParaRPr lang="en-US" dirty="0"/>
          </a:p>
        </p:txBody>
      </p:sp>
      <p:sp>
        <p:nvSpPr>
          <p:cNvPr id="4" name="TextBox 3">
            <a:extLst>
              <a:ext uri="{FF2B5EF4-FFF2-40B4-BE49-F238E27FC236}">
                <a16:creationId xmlns:a16="http://schemas.microsoft.com/office/drawing/2014/main" id="{2BA77046-F2CA-4A1E-BC7B-DCE946D523A1}"/>
              </a:ext>
            </a:extLst>
          </p:cNvPr>
          <p:cNvSpPr txBox="1"/>
          <p:nvPr/>
        </p:nvSpPr>
        <p:spPr>
          <a:xfrm>
            <a:off x="609600" y="5562600"/>
            <a:ext cx="4038600" cy="507831"/>
          </a:xfrm>
          <a:prstGeom prst="rect">
            <a:avLst/>
          </a:prstGeom>
          <a:noFill/>
        </p:spPr>
        <p:txBody>
          <a:bodyPr wrap="square" rtlCol="0">
            <a:spAutoFit/>
          </a:bodyPr>
          <a:lstStyle/>
          <a:p>
            <a:r>
              <a:rPr lang="en-US" sz="1350" dirty="0"/>
              <a:t>Historical Site Assessment of the Surface Radioactive Contamination of the BC Controlled Area; WMP-18647</a:t>
            </a:r>
          </a:p>
        </p:txBody>
      </p:sp>
    </p:spTree>
    <p:extLst>
      <p:ext uri="{BB962C8B-B14F-4D97-AF65-F5344CB8AC3E}">
        <p14:creationId xmlns:p14="http://schemas.microsoft.com/office/powerpoint/2010/main" val="3123544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E4DD-916C-4B07-A107-B5ACF0A15FCC}"/>
              </a:ext>
            </a:extLst>
          </p:cNvPr>
          <p:cNvSpPr>
            <a:spLocks noGrp="1"/>
          </p:cNvSpPr>
          <p:nvPr>
            <p:ph type="title"/>
          </p:nvPr>
        </p:nvSpPr>
        <p:spPr>
          <a:xfrm>
            <a:off x="533400" y="644454"/>
            <a:ext cx="7886700" cy="586384"/>
          </a:xfrm>
        </p:spPr>
        <p:txBody>
          <a:bodyPr>
            <a:normAutofit fontScale="90000"/>
          </a:bodyPr>
          <a:lstStyle/>
          <a:p>
            <a:r>
              <a:rPr lang="en-US" dirty="0"/>
              <a:t>The Extent of the Contamination</a:t>
            </a:r>
          </a:p>
        </p:txBody>
      </p:sp>
      <p:pic>
        <p:nvPicPr>
          <p:cNvPr id="5" name="Content Placeholder 4" descr="Map&#10;&#10;Description automatically generated">
            <a:extLst>
              <a:ext uri="{FF2B5EF4-FFF2-40B4-BE49-F238E27FC236}">
                <a16:creationId xmlns:a16="http://schemas.microsoft.com/office/drawing/2014/main" id="{5A472C67-86F5-4F5A-88AE-7FEE117F21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295370"/>
            <a:ext cx="5636469" cy="4624984"/>
          </a:xfrm>
        </p:spPr>
      </p:pic>
      <p:sp>
        <p:nvSpPr>
          <p:cNvPr id="7" name="TextBox 6">
            <a:extLst>
              <a:ext uri="{FF2B5EF4-FFF2-40B4-BE49-F238E27FC236}">
                <a16:creationId xmlns:a16="http://schemas.microsoft.com/office/drawing/2014/main" id="{F132BFD3-0367-4E46-9F22-FE5C9C7C4CB3}"/>
              </a:ext>
            </a:extLst>
          </p:cNvPr>
          <p:cNvSpPr txBox="1"/>
          <p:nvPr/>
        </p:nvSpPr>
        <p:spPr>
          <a:xfrm>
            <a:off x="7153275" y="4581526"/>
            <a:ext cx="1885950" cy="1338828"/>
          </a:xfrm>
          <a:prstGeom prst="rect">
            <a:avLst/>
          </a:prstGeom>
          <a:noFill/>
        </p:spPr>
        <p:txBody>
          <a:bodyPr wrap="square" rtlCol="0">
            <a:spAutoFit/>
          </a:bodyPr>
          <a:lstStyle/>
          <a:p>
            <a:r>
              <a:rPr lang="en-US" sz="1350" dirty="0"/>
              <a:t>Historical Site Assessment of the Surface Radioactive Contamination of the BC Controlled Area; </a:t>
            </a:r>
          </a:p>
          <a:p>
            <a:r>
              <a:rPr lang="en-US" sz="1350" dirty="0"/>
              <a:t>WMP-18647</a:t>
            </a:r>
          </a:p>
        </p:txBody>
      </p:sp>
      <p:sp>
        <p:nvSpPr>
          <p:cNvPr id="3" name="Arrow: Right 2">
            <a:extLst>
              <a:ext uri="{FF2B5EF4-FFF2-40B4-BE49-F238E27FC236}">
                <a16:creationId xmlns:a16="http://schemas.microsoft.com/office/drawing/2014/main" id="{949E9E50-92E7-4E36-B2C5-DA17E6EBCB0C}"/>
              </a:ext>
            </a:extLst>
          </p:cNvPr>
          <p:cNvSpPr/>
          <p:nvPr/>
        </p:nvSpPr>
        <p:spPr>
          <a:xfrm>
            <a:off x="1219200" y="1905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3B2D18E-EDF5-4618-97AB-CC66C0C4B80E}"/>
              </a:ext>
            </a:extLst>
          </p:cNvPr>
          <p:cNvSpPr txBox="1"/>
          <p:nvPr/>
        </p:nvSpPr>
        <p:spPr>
          <a:xfrm>
            <a:off x="0" y="1824150"/>
            <a:ext cx="1447800" cy="646331"/>
          </a:xfrm>
          <a:prstGeom prst="rect">
            <a:avLst/>
          </a:prstGeom>
          <a:noFill/>
        </p:spPr>
        <p:txBody>
          <a:bodyPr wrap="square" rtlCol="0">
            <a:spAutoFit/>
          </a:bodyPr>
          <a:lstStyle/>
          <a:p>
            <a:r>
              <a:rPr lang="en-US" dirty="0"/>
              <a:t>The original trenches</a:t>
            </a:r>
          </a:p>
        </p:txBody>
      </p:sp>
    </p:spTree>
    <p:extLst>
      <p:ext uri="{BB962C8B-B14F-4D97-AF65-F5344CB8AC3E}">
        <p14:creationId xmlns:p14="http://schemas.microsoft.com/office/powerpoint/2010/main" val="30928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4C56-6F46-496F-89E1-9BF7F2CA2177}"/>
              </a:ext>
            </a:extLst>
          </p:cNvPr>
          <p:cNvSpPr>
            <a:spLocks noGrp="1"/>
          </p:cNvSpPr>
          <p:nvPr>
            <p:ph type="title"/>
          </p:nvPr>
        </p:nvSpPr>
        <p:spPr>
          <a:xfrm>
            <a:off x="0" y="452041"/>
            <a:ext cx="9144000" cy="1143000"/>
          </a:xfrm>
        </p:spPr>
        <p:txBody>
          <a:bodyPr>
            <a:noAutofit/>
          </a:bodyPr>
          <a:lstStyle/>
          <a:p>
            <a:r>
              <a:rPr lang="en-US" sz="4000" dirty="0"/>
              <a:t>Contamination Levels (Aerial Survey ~1978)</a:t>
            </a:r>
          </a:p>
        </p:txBody>
      </p:sp>
      <p:sp>
        <p:nvSpPr>
          <p:cNvPr id="3" name="Content Placeholder 2">
            <a:extLst>
              <a:ext uri="{FF2B5EF4-FFF2-40B4-BE49-F238E27FC236}">
                <a16:creationId xmlns:a16="http://schemas.microsoft.com/office/drawing/2014/main" id="{C5F9BACE-09FA-49D5-AF43-4682BCF37636}"/>
              </a:ext>
            </a:extLst>
          </p:cNvPr>
          <p:cNvSpPr>
            <a:spLocks noGrp="1"/>
          </p:cNvSpPr>
          <p:nvPr>
            <p:ph idx="1"/>
          </p:nvPr>
        </p:nvSpPr>
        <p:spPr>
          <a:xfrm>
            <a:off x="327660" y="1656318"/>
            <a:ext cx="8488680" cy="3637121"/>
          </a:xfrm>
        </p:spPr>
        <p:txBody>
          <a:bodyPr>
            <a:normAutofit fontScale="70000" lnSpcReduction="20000"/>
          </a:bodyPr>
          <a:lstStyle/>
          <a:p>
            <a:r>
              <a:rPr lang="en-US" dirty="0"/>
              <a:t>Soil concentration is quite variable</a:t>
            </a:r>
          </a:p>
          <a:p>
            <a:pPr lvl="1"/>
            <a:r>
              <a:rPr lang="en-US" dirty="0"/>
              <a:t>Cs-137		0.01 – 110 Bq/g		0.2 – 3,000 </a:t>
            </a:r>
            <a:r>
              <a:rPr lang="en-US" dirty="0" err="1"/>
              <a:t>pCi</a:t>
            </a:r>
            <a:r>
              <a:rPr lang="en-US" dirty="0"/>
              <a:t>/g</a:t>
            </a:r>
          </a:p>
          <a:p>
            <a:pPr lvl="1"/>
            <a:r>
              <a:rPr lang="en-US" dirty="0"/>
              <a:t>Sr-90		0.03 – 150 Bq/g		0.1 – 4,000pCi/g</a:t>
            </a:r>
          </a:p>
          <a:p>
            <a:pPr lvl="1"/>
            <a:r>
              <a:rPr lang="en-US" dirty="0"/>
              <a:t>Pu-239/240	0.0004 – 0.07 Bq/g	0.01 – 2 </a:t>
            </a:r>
            <a:r>
              <a:rPr lang="en-US" dirty="0" err="1"/>
              <a:t>pCi</a:t>
            </a:r>
            <a:r>
              <a:rPr lang="en-US" dirty="0"/>
              <a:t>/g</a:t>
            </a:r>
          </a:p>
          <a:p>
            <a:r>
              <a:rPr lang="en-US" dirty="0"/>
              <a:t>Because of the nature of the deposition(s), the bulk of the contamination is in the upper 15 – 23 cm (6 – 9 inches)</a:t>
            </a:r>
          </a:p>
          <a:p>
            <a:r>
              <a:rPr lang="en-US" dirty="0"/>
              <a:t>For the example calculations, the large ‘red’ area on the preceding map is 1 µCi/m</a:t>
            </a:r>
            <a:r>
              <a:rPr lang="en-US" baseline="30000" dirty="0"/>
              <a:t>2</a:t>
            </a:r>
            <a:r>
              <a:rPr lang="en-US" dirty="0"/>
              <a:t> Cs137 (with substantial variability), or about:</a:t>
            </a:r>
          </a:p>
          <a:p>
            <a:pPr lvl="1"/>
            <a:r>
              <a:rPr lang="en-US" dirty="0"/>
              <a:t>0.2 Bq/g Cs-137</a:t>
            </a:r>
          </a:p>
          <a:p>
            <a:pPr lvl="1"/>
            <a:r>
              <a:rPr lang="en-US" dirty="0"/>
              <a:t>0.3 Bq/g Sr-90</a:t>
            </a:r>
          </a:p>
          <a:p>
            <a:pPr lvl="1"/>
            <a:r>
              <a:rPr lang="en-US" dirty="0"/>
              <a:t>0.01 Bq/</a:t>
            </a:r>
            <a:r>
              <a:rPr lang="en-US"/>
              <a:t>g Pu-239/240</a:t>
            </a:r>
            <a:endParaRPr lang="en-US" dirty="0"/>
          </a:p>
        </p:txBody>
      </p:sp>
      <p:sp>
        <p:nvSpPr>
          <p:cNvPr id="4" name="TextBox 3">
            <a:extLst>
              <a:ext uri="{FF2B5EF4-FFF2-40B4-BE49-F238E27FC236}">
                <a16:creationId xmlns:a16="http://schemas.microsoft.com/office/drawing/2014/main" id="{5F141E32-2684-41E9-8B67-545CE7945C23}"/>
              </a:ext>
            </a:extLst>
          </p:cNvPr>
          <p:cNvSpPr txBox="1"/>
          <p:nvPr/>
        </p:nvSpPr>
        <p:spPr>
          <a:xfrm>
            <a:off x="609600" y="5486400"/>
            <a:ext cx="4133850" cy="507831"/>
          </a:xfrm>
          <a:prstGeom prst="rect">
            <a:avLst/>
          </a:prstGeom>
          <a:noFill/>
        </p:spPr>
        <p:txBody>
          <a:bodyPr wrap="square" rtlCol="0">
            <a:spAutoFit/>
          </a:bodyPr>
          <a:lstStyle/>
          <a:p>
            <a:r>
              <a:rPr lang="en-US" sz="1350" dirty="0"/>
              <a:t>Historical Site Assessment of the Surface Radioactive Contamination of the BC Controlled Area; WMP-18647</a:t>
            </a:r>
          </a:p>
        </p:txBody>
      </p:sp>
    </p:spTree>
    <p:extLst>
      <p:ext uri="{BB962C8B-B14F-4D97-AF65-F5344CB8AC3E}">
        <p14:creationId xmlns:p14="http://schemas.microsoft.com/office/powerpoint/2010/main" val="3227462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9EDE7C-2F36-4559-8CFF-10F2141326A5}"/>
              </a:ext>
            </a:extLst>
          </p:cNvPr>
          <p:cNvSpPr>
            <a:spLocks noGrp="1"/>
          </p:cNvSpPr>
          <p:nvPr>
            <p:ph type="title"/>
          </p:nvPr>
        </p:nvSpPr>
        <p:spPr/>
        <p:txBody>
          <a:bodyPr/>
          <a:lstStyle/>
          <a:p>
            <a:r>
              <a:rPr lang="en-US" dirty="0"/>
              <a:t>GENII Legacy Site Scenarios</a:t>
            </a:r>
          </a:p>
        </p:txBody>
      </p:sp>
      <p:sp>
        <p:nvSpPr>
          <p:cNvPr id="4" name="Content Placeholder 3">
            <a:extLst>
              <a:ext uri="{FF2B5EF4-FFF2-40B4-BE49-F238E27FC236}">
                <a16:creationId xmlns:a16="http://schemas.microsoft.com/office/drawing/2014/main" id="{A69C3F6B-56F9-4AF8-BB97-C5D563170559}"/>
              </a:ext>
            </a:extLst>
          </p:cNvPr>
          <p:cNvSpPr>
            <a:spLocks noGrp="1"/>
          </p:cNvSpPr>
          <p:nvPr>
            <p:ph idx="1"/>
          </p:nvPr>
        </p:nvSpPr>
        <p:spPr>
          <a:xfrm>
            <a:off x="152400" y="1600200"/>
            <a:ext cx="8534400" cy="4525963"/>
          </a:xfrm>
        </p:spPr>
        <p:txBody>
          <a:bodyPr>
            <a:normAutofit/>
          </a:bodyPr>
          <a:lstStyle/>
          <a:p>
            <a:pPr marL="0" indent="0">
              <a:buNone/>
            </a:pPr>
            <a:r>
              <a:rPr lang="en-US" sz="2400" dirty="0"/>
              <a:t>Based on the Hanford BC Cribs historical data, we will demonstrate two different legacy site modelling scenarios in GENII (Heavy Equipment Operator, Agricultural Resident Scenario)</a:t>
            </a:r>
          </a:p>
          <a:p>
            <a:pPr marL="0" indent="0">
              <a:buNone/>
            </a:pPr>
            <a:endParaRPr lang="en-US" sz="2400" dirty="0"/>
          </a:p>
          <a:p>
            <a:pPr marL="0" indent="0">
              <a:buNone/>
            </a:pPr>
            <a:r>
              <a:rPr lang="en-US" sz="2400" dirty="0"/>
              <a:t>*All examples are </a:t>
            </a:r>
            <a:r>
              <a:rPr lang="en-US" sz="2400" u="sng" dirty="0"/>
              <a:t>demonstrations</a:t>
            </a:r>
            <a:r>
              <a:rPr lang="en-US" sz="2400" dirty="0"/>
              <a:t> of how to develop scenarios in GENII based on a contaminated site.</a:t>
            </a:r>
          </a:p>
          <a:p>
            <a:pPr marL="0" indent="0">
              <a:buNone/>
            </a:pPr>
            <a:r>
              <a:rPr lang="en-US" sz="2400" dirty="0"/>
              <a:t> </a:t>
            </a:r>
          </a:p>
          <a:p>
            <a:pPr marL="0" indent="0">
              <a:buNone/>
            </a:pPr>
            <a:r>
              <a:rPr lang="en-US" sz="2400" dirty="0"/>
              <a:t>** Any results presented in this presentation are strictly a demonstration of the GENII code and may use assumptions or data that are not applicable to the site.  Results should not be interpreted as actual analysis related to the Hanford Site.    </a:t>
            </a:r>
          </a:p>
          <a:p>
            <a:pPr marL="0" indent="0">
              <a:buNone/>
            </a:pPr>
            <a:endParaRPr lang="en-US" dirty="0"/>
          </a:p>
        </p:txBody>
      </p:sp>
    </p:spTree>
    <p:extLst>
      <p:ext uri="{BB962C8B-B14F-4D97-AF65-F5344CB8AC3E}">
        <p14:creationId xmlns:p14="http://schemas.microsoft.com/office/powerpoint/2010/main" val="1294630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76E-F03C-426C-A9CD-5587366092E0}"/>
              </a:ext>
            </a:extLst>
          </p:cNvPr>
          <p:cNvSpPr>
            <a:spLocks noGrp="1"/>
          </p:cNvSpPr>
          <p:nvPr>
            <p:ph type="title"/>
          </p:nvPr>
        </p:nvSpPr>
        <p:spPr/>
        <p:txBody>
          <a:bodyPr/>
          <a:lstStyle/>
          <a:p>
            <a:r>
              <a:rPr lang="en-US" dirty="0"/>
              <a:t>Heavy Equipment Operator</a:t>
            </a:r>
          </a:p>
        </p:txBody>
      </p:sp>
      <p:sp>
        <p:nvSpPr>
          <p:cNvPr id="3" name="Content Placeholder 2">
            <a:extLst>
              <a:ext uri="{FF2B5EF4-FFF2-40B4-BE49-F238E27FC236}">
                <a16:creationId xmlns:a16="http://schemas.microsoft.com/office/drawing/2014/main" id="{8B0F4D5F-75D4-4569-86A2-0BA53E27D4C9}"/>
              </a:ext>
            </a:extLst>
          </p:cNvPr>
          <p:cNvSpPr>
            <a:spLocks noGrp="1"/>
          </p:cNvSpPr>
          <p:nvPr>
            <p:ph idx="1"/>
          </p:nvPr>
        </p:nvSpPr>
        <p:spPr/>
        <p:txBody>
          <a:bodyPr/>
          <a:lstStyle/>
          <a:p>
            <a:r>
              <a:rPr lang="en-US" sz="2000" dirty="0"/>
              <a:t>Exposures that may occur for an individual whose job involves working outdoors on the site in activities that intentionally disturb the surface soils (e.g., grader cutting or maintaining fire lines, front loader scooping loose surface soils)</a:t>
            </a:r>
          </a:p>
          <a:p>
            <a:r>
              <a:rPr lang="en-US" sz="2000" dirty="0"/>
              <a:t>Based on the DOE Hanford Site Risk Assessment Methodology for an Industrial Scenario (DOE 1995)</a:t>
            </a:r>
          </a:p>
          <a:p>
            <a:r>
              <a:rPr lang="en-US" sz="2000" dirty="0"/>
              <a:t>No contact with groundwater or surface water</a:t>
            </a:r>
          </a:p>
          <a:p>
            <a:r>
              <a:rPr lang="en-US" sz="2000" dirty="0"/>
              <a:t>Primary Exposure Pathways</a:t>
            </a:r>
          </a:p>
          <a:p>
            <a:pPr lvl="1"/>
            <a:r>
              <a:rPr lang="en-US" sz="1600" dirty="0"/>
              <a:t>Incidental ingestion of contaminated soils</a:t>
            </a:r>
          </a:p>
          <a:p>
            <a:pPr lvl="1"/>
            <a:r>
              <a:rPr lang="en-US" sz="1600" dirty="0"/>
              <a:t>External exposure of radionuclides in the soil</a:t>
            </a:r>
          </a:p>
          <a:p>
            <a:pPr lvl="1"/>
            <a:r>
              <a:rPr lang="en-US" sz="1600" dirty="0"/>
              <a:t>Inhalation of fugitive dust </a:t>
            </a:r>
          </a:p>
          <a:p>
            <a:endParaRPr lang="en-US" dirty="0"/>
          </a:p>
        </p:txBody>
      </p:sp>
      <p:sp>
        <p:nvSpPr>
          <p:cNvPr id="5" name="TextBox 4">
            <a:extLst>
              <a:ext uri="{FF2B5EF4-FFF2-40B4-BE49-F238E27FC236}">
                <a16:creationId xmlns:a16="http://schemas.microsoft.com/office/drawing/2014/main" id="{BBB4C603-29AB-4A77-A341-138613893C90}"/>
              </a:ext>
            </a:extLst>
          </p:cNvPr>
          <p:cNvSpPr txBox="1"/>
          <p:nvPr/>
        </p:nvSpPr>
        <p:spPr>
          <a:xfrm>
            <a:off x="1828800" y="1138535"/>
            <a:ext cx="5334000" cy="461665"/>
          </a:xfrm>
          <a:prstGeom prst="rect">
            <a:avLst/>
          </a:prstGeom>
          <a:noFill/>
        </p:spPr>
        <p:txBody>
          <a:bodyPr wrap="square" rtlCol="0">
            <a:spAutoFit/>
          </a:bodyPr>
          <a:lstStyle/>
          <a:p>
            <a:r>
              <a:rPr lang="en-US" sz="2400" b="1" dirty="0">
                <a:solidFill>
                  <a:schemeClr val="bg1">
                    <a:lumMod val="65000"/>
                  </a:schemeClr>
                </a:solidFill>
              </a:rPr>
              <a:t>FOR DEMONSTRATION PURPOSES ONLY</a:t>
            </a:r>
          </a:p>
        </p:txBody>
      </p:sp>
    </p:spTree>
    <p:extLst>
      <p:ext uri="{BB962C8B-B14F-4D97-AF65-F5344CB8AC3E}">
        <p14:creationId xmlns:p14="http://schemas.microsoft.com/office/powerpoint/2010/main" val="3036391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6DA3F-2096-4C6E-912C-01763F19B0B2}"/>
              </a:ext>
            </a:extLst>
          </p:cNvPr>
          <p:cNvSpPr>
            <a:spLocks noGrp="1"/>
          </p:cNvSpPr>
          <p:nvPr>
            <p:ph type="title"/>
          </p:nvPr>
        </p:nvSpPr>
        <p:spPr>
          <a:xfrm>
            <a:off x="457200" y="2857500"/>
            <a:ext cx="8229600" cy="1143000"/>
          </a:xfrm>
        </p:spPr>
        <p:txBody>
          <a:bodyPr/>
          <a:lstStyle/>
          <a:p>
            <a:r>
              <a:rPr lang="en-US" dirty="0"/>
              <a:t>Poll Questions</a:t>
            </a:r>
          </a:p>
        </p:txBody>
      </p:sp>
    </p:spTree>
    <p:extLst>
      <p:ext uri="{BB962C8B-B14F-4D97-AF65-F5344CB8AC3E}">
        <p14:creationId xmlns:p14="http://schemas.microsoft.com/office/powerpoint/2010/main" val="2324424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82D5-CC85-44BF-B6BE-8A98D2594B2F}"/>
              </a:ext>
            </a:extLst>
          </p:cNvPr>
          <p:cNvSpPr>
            <a:spLocks noGrp="1"/>
          </p:cNvSpPr>
          <p:nvPr>
            <p:ph type="title"/>
          </p:nvPr>
        </p:nvSpPr>
        <p:spPr/>
        <p:txBody>
          <a:bodyPr/>
          <a:lstStyle/>
          <a:p>
            <a:r>
              <a:rPr lang="en-US" dirty="0"/>
              <a:t>Heavy Equipment Operator</a:t>
            </a:r>
          </a:p>
        </p:txBody>
      </p:sp>
      <p:sp>
        <p:nvSpPr>
          <p:cNvPr id="3" name="Content Placeholder 2">
            <a:extLst>
              <a:ext uri="{FF2B5EF4-FFF2-40B4-BE49-F238E27FC236}">
                <a16:creationId xmlns:a16="http://schemas.microsoft.com/office/drawing/2014/main" id="{4E204D35-1262-4EDA-BB90-09EB1347979E}"/>
              </a:ext>
            </a:extLst>
          </p:cNvPr>
          <p:cNvSpPr>
            <a:spLocks noGrp="1"/>
          </p:cNvSpPr>
          <p:nvPr>
            <p:ph idx="1"/>
          </p:nvPr>
        </p:nvSpPr>
        <p:spPr/>
        <p:txBody>
          <a:bodyPr/>
          <a:lstStyle/>
          <a:p>
            <a:r>
              <a:rPr lang="en-US" sz="2400" dirty="0"/>
              <a:t>Assumptions for GENII Model</a:t>
            </a:r>
          </a:p>
          <a:p>
            <a:pPr lvl="1"/>
            <a:r>
              <a:rPr lang="en-US" sz="2000" dirty="0"/>
              <a:t>30 days/year of heavy equipment operations for a 20 year employment period</a:t>
            </a:r>
          </a:p>
          <a:p>
            <a:pPr lvl="1"/>
            <a:r>
              <a:rPr lang="en-US" sz="2000" dirty="0"/>
              <a:t>Entire working activity outside (shielding factor 1.0)</a:t>
            </a:r>
          </a:p>
          <a:p>
            <a:pPr lvl="1"/>
            <a:r>
              <a:rPr lang="en-US" sz="2000" dirty="0"/>
              <a:t>Breathing rate 1.3 m</a:t>
            </a:r>
            <a:r>
              <a:rPr lang="en-US" sz="2000" baseline="30000" dirty="0"/>
              <a:t>3</a:t>
            </a:r>
            <a:r>
              <a:rPr lang="en-US" sz="2000" dirty="0"/>
              <a:t>/hour (no indoor reduction factor)</a:t>
            </a:r>
          </a:p>
          <a:p>
            <a:pPr lvl="1"/>
            <a:r>
              <a:rPr lang="en-US" sz="2000" dirty="0"/>
              <a:t>Contaminants in the air is assumed to be higher than ambient air due to active disruption of the soil </a:t>
            </a:r>
          </a:p>
          <a:p>
            <a:pPr lvl="1"/>
            <a:r>
              <a:rPr lang="en-US" sz="2000" dirty="0"/>
              <a:t>Inadvertent ingestion of soil is increased due to working in a potentially dusty environment</a:t>
            </a:r>
          </a:p>
        </p:txBody>
      </p:sp>
      <p:sp>
        <p:nvSpPr>
          <p:cNvPr id="5" name="TextBox 4">
            <a:extLst>
              <a:ext uri="{FF2B5EF4-FFF2-40B4-BE49-F238E27FC236}">
                <a16:creationId xmlns:a16="http://schemas.microsoft.com/office/drawing/2014/main" id="{2CF5F3D8-B19D-4343-81BE-936A83DF442B}"/>
              </a:ext>
            </a:extLst>
          </p:cNvPr>
          <p:cNvSpPr txBox="1"/>
          <p:nvPr/>
        </p:nvSpPr>
        <p:spPr>
          <a:xfrm>
            <a:off x="1828800" y="1138535"/>
            <a:ext cx="5334000" cy="461665"/>
          </a:xfrm>
          <a:prstGeom prst="rect">
            <a:avLst/>
          </a:prstGeom>
          <a:noFill/>
        </p:spPr>
        <p:txBody>
          <a:bodyPr wrap="square" rtlCol="0">
            <a:spAutoFit/>
          </a:bodyPr>
          <a:lstStyle/>
          <a:p>
            <a:r>
              <a:rPr lang="en-US" sz="2400" b="1" dirty="0">
                <a:solidFill>
                  <a:schemeClr val="bg1">
                    <a:lumMod val="65000"/>
                  </a:schemeClr>
                </a:solidFill>
              </a:rPr>
              <a:t>FOR DEMONSTRATION PURPOSES ONLY</a:t>
            </a:r>
          </a:p>
        </p:txBody>
      </p:sp>
    </p:spTree>
    <p:extLst>
      <p:ext uri="{BB962C8B-B14F-4D97-AF65-F5344CB8AC3E}">
        <p14:creationId xmlns:p14="http://schemas.microsoft.com/office/powerpoint/2010/main" val="2434188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DB82-74CD-4D7A-868D-55A3A0C02F26}"/>
              </a:ext>
            </a:extLst>
          </p:cNvPr>
          <p:cNvSpPr>
            <a:spLocks noGrp="1"/>
          </p:cNvSpPr>
          <p:nvPr>
            <p:ph type="title"/>
          </p:nvPr>
        </p:nvSpPr>
        <p:spPr/>
        <p:txBody>
          <a:bodyPr/>
          <a:lstStyle/>
          <a:p>
            <a:r>
              <a:rPr lang="en-US" dirty="0"/>
              <a:t>Agricultural Resident Scenario</a:t>
            </a:r>
          </a:p>
        </p:txBody>
      </p:sp>
      <p:sp>
        <p:nvSpPr>
          <p:cNvPr id="3" name="Content Placeholder 2">
            <a:extLst>
              <a:ext uri="{FF2B5EF4-FFF2-40B4-BE49-F238E27FC236}">
                <a16:creationId xmlns:a16="http://schemas.microsoft.com/office/drawing/2014/main" id="{7AC5A27A-80B4-4253-ACEF-9252F3541E3E}"/>
              </a:ext>
            </a:extLst>
          </p:cNvPr>
          <p:cNvSpPr>
            <a:spLocks noGrp="1"/>
          </p:cNvSpPr>
          <p:nvPr>
            <p:ph idx="1"/>
          </p:nvPr>
        </p:nvSpPr>
        <p:spPr/>
        <p:txBody>
          <a:bodyPr>
            <a:normAutofit/>
          </a:bodyPr>
          <a:lstStyle/>
          <a:p>
            <a:r>
              <a:rPr lang="en-US" sz="2000" dirty="0"/>
              <a:t>Exposure based on consumption of locally produced food and animal products in addition to external exposure, inhalation, and soil ingestion</a:t>
            </a:r>
          </a:p>
          <a:p>
            <a:r>
              <a:rPr lang="en-US" sz="2000" dirty="0"/>
              <a:t>Based on the DOE Hanford Site Risk Assessment Methodology for an Agricultural Resident Scenario (DOE 1995) and the Washington State Department of Health (DOH 1997) input parameters</a:t>
            </a:r>
          </a:p>
          <a:p>
            <a:r>
              <a:rPr lang="en-US" sz="2000" dirty="0"/>
              <a:t>Primary Exposure Pathways</a:t>
            </a:r>
          </a:p>
          <a:p>
            <a:pPr lvl="1"/>
            <a:r>
              <a:rPr lang="en-US" sz="1600" dirty="0"/>
              <a:t>Ingestion of crops and animal products raised on the contaminated location</a:t>
            </a:r>
          </a:p>
          <a:p>
            <a:pPr lvl="1"/>
            <a:r>
              <a:rPr lang="en-US" sz="1600" dirty="0"/>
              <a:t>Incidental ingestion of contaminated soils</a:t>
            </a:r>
          </a:p>
          <a:p>
            <a:pPr lvl="1"/>
            <a:r>
              <a:rPr lang="en-US" sz="1600" dirty="0"/>
              <a:t>External exposure of radionuclides in the soil</a:t>
            </a:r>
          </a:p>
          <a:p>
            <a:pPr lvl="1"/>
            <a:r>
              <a:rPr lang="en-US" sz="1600" dirty="0"/>
              <a:t>Inhalation of resuspended soils</a:t>
            </a:r>
          </a:p>
          <a:p>
            <a:endParaRPr lang="en-US" sz="2000" dirty="0"/>
          </a:p>
        </p:txBody>
      </p:sp>
      <p:sp>
        <p:nvSpPr>
          <p:cNvPr id="5" name="TextBox 4">
            <a:extLst>
              <a:ext uri="{FF2B5EF4-FFF2-40B4-BE49-F238E27FC236}">
                <a16:creationId xmlns:a16="http://schemas.microsoft.com/office/drawing/2014/main" id="{A0503C5E-EC49-4B1C-A787-E564DB60F7C3}"/>
              </a:ext>
            </a:extLst>
          </p:cNvPr>
          <p:cNvSpPr txBox="1"/>
          <p:nvPr/>
        </p:nvSpPr>
        <p:spPr>
          <a:xfrm>
            <a:off x="1828800" y="1138535"/>
            <a:ext cx="5334000" cy="461665"/>
          </a:xfrm>
          <a:prstGeom prst="rect">
            <a:avLst/>
          </a:prstGeom>
          <a:noFill/>
        </p:spPr>
        <p:txBody>
          <a:bodyPr wrap="square" rtlCol="0">
            <a:spAutoFit/>
          </a:bodyPr>
          <a:lstStyle/>
          <a:p>
            <a:r>
              <a:rPr lang="en-US" sz="2400" b="1" dirty="0">
                <a:solidFill>
                  <a:schemeClr val="bg1">
                    <a:lumMod val="65000"/>
                  </a:schemeClr>
                </a:solidFill>
              </a:rPr>
              <a:t>FOR DEMONSTRATION PURPOSES ONLY</a:t>
            </a:r>
          </a:p>
        </p:txBody>
      </p:sp>
    </p:spTree>
    <p:extLst>
      <p:ext uri="{BB962C8B-B14F-4D97-AF65-F5344CB8AC3E}">
        <p14:creationId xmlns:p14="http://schemas.microsoft.com/office/powerpoint/2010/main" val="486408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51078-2E4C-4573-A52A-3D094E5217B1}"/>
              </a:ext>
            </a:extLst>
          </p:cNvPr>
          <p:cNvSpPr>
            <a:spLocks noGrp="1"/>
          </p:cNvSpPr>
          <p:nvPr>
            <p:ph type="title"/>
          </p:nvPr>
        </p:nvSpPr>
        <p:spPr/>
        <p:txBody>
          <a:bodyPr/>
          <a:lstStyle/>
          <a:p>
            <a:r>
              <a:rPr lang="en-US" dirty="0"/>
              <a:t>Agricultural Resident Scenario</a:t>
            </a:r>
          </a:p>
        </p:txBody>
      </p:sp>
      <p:sp>
        <p:nvSpPr>
          <p:cNvPr id="3" name="Content Placeholder 2">
            <a:extLst>
              <a:ext uri="{FF2B5EF4-FFF2-40B4-BE49-F238E27FC236}">
                <a16:creationId xmlns:a16="http://schemas.microsoft.com/office/drawing/2014/main" id="{6149AFFE-CD22-42A0-B082-DAB516E1F910}"/>
              </a:ext>
            </a:extLst>
          </p:cNvPr>
          <p:cNvSpPr>
            <a:spLocks noGrp="1"/>
          </p:cNvSpPr>
          <p:nvPr>
            <p:ph idx="1"/>
          </p:nvPr>
        </p:nvSpPr>
        <p:spPr/>
        <p:txBody>
          <a:bodyPr/>
          <a:lstStyle/>
          <a:p>
            <a:r>
              <a:rPr lang="en-US" sz="2400" dirty="0"/>
              <a:t>Assumptions for GENII Model</a:t>
            </a:r>
          </a:p>
          <a:p>
            <a:pPr lvl="1"/>
            <a:r>
              <a:rPr lang="en-US" sz="2000" dirty="0"/>
              <a:t>Living, growing food, and raising animals at the site</a:t>
            </a:r>
          </a:p>
          <a:p>
            <a:pPr lvl="1"/>
            <a:r>
              <a:rPr lang="en-US" sz="2000" dirty="0"/>
              <a:t>Breathing rate - 20 m</a:t>
            </a:r>
            <a:r>
              <a:rPr lang="en-US" sz="2000" baseline="30000" dirty="0"/>
              <a:t>3</a:t>
            </a:r>
            <a:r>
              <a:rPr lang="en-US" sz="2000" dirty="0"/>
              <a:t>/day</a:t>
            </a:r>
          </a:p>
          <a:p>
            <a:pPr lvl="1"/>
            <a:r>
              <a:rPr lang="en-US" sz="2000" dirty="0"/>
              <a:t>Atmospheric mass loading – 50 micrograms/m</a:t>
            </a:r>
            <a:r>
              <a:rPr lang="en-US" sz="2000" baseline="30000" dirty="0"/>
              <a:t>3</a:t>
            </a:r>
          </a:p>
          <a:p>
            <a:pPr lvl="1"/>
            <a:r>
              <a:rPr lang="en-US" sz="2000" dirty="0"/>
              <a:t>30 year model assuming exposure 7010 hours per year</a:t>
            </a:r>
          </a:p>
          <a:p>
            <a:pPr lvl="1"/>
            <a:r>
              <a:rPr lang="en-US" sz="2000" dirty="0"/>
              <a:t>60% of time spent inside, 20% of time spent outside, 20% of time away from location </a:t>
            </a:r>
          </a:p>
          <a:p>
            <a:pPr lvl="1"/>
            <a:r>
              <a:rPr lang="en-US" sz="2000" dirty="0"/>
              <a:t>Shielding Factor - 0.8</a:t>
            </a:r>
          </a:p>
          <a:p>
            <a:pPr lvl="1"/>
            <a:r>
              <a:rPr lang="en-US" sz="2000" dirty="0"/>
              <a:t>Dust filtration factor – 0.4</a:t>
            </a:r>
          </a:p>
          <a:p>
            <a:pPr lvl="1"/>
            <a:r>
              <a:rPr lang="en-US" sz="2000" dirty="0"/>
              <a:t>Inadvertent soil ingestion rate 36.5 g</a:t>
            </a:r>
            <a:r>
              <a:rPr lang="en-US" sz="2000"/>
              <a:t>/year</a:t>
            </a:r>
            <a:endParaRPr lang="en-US" sz="2000" dirty="0"/>
          </a:p>
          <a:p>
            <a:pPr lvl="1"/>
            <a:r>
              <a:rPr lang="en-US" sz="2000" dirty="0"/>
              <a:t>Ingestion by food type (leafy vegetables, other vegetables, fruit, grain, milk, meat, fowl, eggs)</a:t>
            </a:r>
          </a:p>
        </p:txBody>
      </p:sp>
      <p:sp>
        <p:nvSpPr>
          <p:cNvPr id="4" name="TextBox 3">
            <a:extLst>
              <a:ext uri="{FF2B5EF4-FFF2-40B4-BE49-F238E27FC236}">
                <a16:creationId xmlns:a16="http://schemas.microsoft.com/office/drawing/2014/main" id="{03134FEE-2CBB-4714-A6BB-71233CC9A4D5}"/>
              </a:ext>
            </a:extLst>
          </p:cNvPr>
          <p:cNvSpPr txBox="1"/>
          <p:nvPr/>
        </p:nvSpPr>
        <p:spPr>
          <a:xfrm>
            <a:off x="1828800" y="1138535"/>
            <a:ext cx="5334000" cy="461665"/>
          </a:xfrm>
          <a:prstGeom prst="rect">
            <a:avLst/>
          </a:prstGeom>
          <a:noFill/>
        </p:spPr>
        <p:txBody>
          <a:bodyPr wrap="square" rtlCol="0">
            <a:spAutoFit/>
          </a:bodyPr>
          <a:lstStyle/>
          <a:p>
            <a:r>
              <a:rPr lang="en-US" sz="2400" b="1" dirty="0">
                <a:solidFill>
                  <a:schemeClr val="bg1">
                    <a:lumMod val="65000"/>
                  </a:schemeClr>
                </a:solidFill>
              </a:rPr>
              <a:t>FOR DEMONSTRATION PURPOSES ONLY</a:t>
            </a:r>
          </a:p>
        </p:txBody>
      </p:sp>
    </p:spTree>
    <p:extLst>
      <p:ext uri="{BB962C8B-B14F-4D97-AF65-F5344CB8AC3E}">
        <p14:creationId xmlns:p14="http://schemas.microsoft.com/office/powerpoint/2010/main" val="3420674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3086100" y="2209800"/>
            <a:ext cx="2971800" cy="914400"/>
          </a:xfrm>
        </p:spPr>
        <p:txBody>
          <a:bodyPr>
            <a:normAutofit/>
          </a:bodyPr>
          <a:lstStyle/>
          <a:p>
            <a:pPr marL="0" indent="0">
              <a:buNone/>
            </a:pPr>
            <a:r>
              <a:rPr lang="en-US" sz="4400" dirty="0"/>
              <a:t>Thank you!</a:t>
            </a:r>
          </a:p>
        </p:txBody>
      </p:sp>
      <p:sp>
        <p:nvSpPr>
          <p:cNvPr id="4" name="Content Placeholder 2">
            <a:extLst>
              <a:ext uri="{FF2B5EF4-FFF2-40B4-BE49-F238E27FC236}">
                <a16:creationId xmlns:a16="http://schemas.microsoft.com/office/drawing/2014/main" id="{106B1F46-5E4F-46C9-B5D1-ABE545B7898B}"/>
              </a:ext>
            </a:extLst>
          </p:cNvPr>
          <p:cNvSpPr txBox="1">
            <a:spLocks/>
          </p:cNvSpPr>
          <p:nvPr/>
        </p:nvSpPr>
        <p:spPr>
          <a:xfrm>
            <a:off x="381000" y="3756661"/>
            <a:ext cx="4419600" cy="20272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a:t>Bruce Napier</a:t>
            </a:r>
          </a:p>
          <a:p>
            <a:pPr marL="0" indent="0" algn="ctr">
              <a:buFont typeface="Arial" pitchFamily="34" charset="0"/>
              <a:buNone/>
            </a:pPr>
            <a:r>
              <a:rPr lang="en-US" sz="2400" dirty="0"/>
              <a:t>bruce.napier@pnnl.gov</a:t>
            </a:r>
          </a:p>
          <a:p>
            <a:pPr marL="0" indent="0">
              <a:buFont typeface="Arial" pitchFamily="34" charset="0"/>
              <a:buNone/>
            </a:pPr>
            <a:endParaRPr lang="en-US" sz="4400" dirty="0"/>
          </a:p>
        </p:txBody>
      </p:sp>
      <p:sp>
        <p:nvSpPr>
          <p:cNvPr id="5" name="Content Placeholder 2">
            <a:extLst>
              <a:ext uri="{FF2B5EF4-FFF2-40B4-BE49-F238E27FC236}">
                <a16:creationId xmlns:a16="http://schemas.microsoft.com/office/drawing/2014/main" id="{6C5EBFBD-B516-4838-80DB-59BF5C484972}"/>
              </a:ext>
            </a:extLst>
          </p:cNvPr>
          <p:cNvSpPr txBox="1">
            <a:spLocks/>
          </p:cNvSpPr>
          <p:nvPr/>
        </p:nvSpPr>
        <p:spPr>
          <a:xfrm>
            <a:off x="4998720" y="3710941"/>
            <a:ext cx="36576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dirty="0"/>
              <a:t>Caitlin Condon</a:t>
            </a:r>
          </a:p>
          <a:p>
            <a:pPr marL="0" indent="0" algn="ctr">
              <a:buFont typeface="Arial" pitchFamily="34" charset="0"/>
              <a:buNone/>
            </a:pPr>
            <a:r>
              <a:rPr lang="en-US" sz="2600" dirty="0"/>
              <a:t>caitlin.condon@pnnl.gov</a:t>
            </a:r>
          </a:p>
          <a:p>
            <a:pPr marL="0" indent="0">
              <a:buFont typeface="Arial" pitchFamily="34" charset="0"/>
              <a:buNone/>
            </a:pPr>
            <a:endParaRPr lang="en-US" sz="4400" dirty="0"/>
          </a:p>
        </p:txBody>
      </p:sp>
    </p:spTree>
    <p:extLst>
      <p:ext uri="{BB962C8B-B14F-4D97-AF65-F5344CB8AC3E}">
        <p14:creationId xmlns:p14="http://schemas.microsoft.com/office/powerpoint/2010/main" val="323409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2BFB5C-378B-452C-B26C-F948D402F067}"/>
              </a:ext>
            </a:extLst>
          </p:cNvPr>
          <p:cNvSpPr>
            <a:spLocks noGrp="1"/>
          </p:cNvSpPr>
          <p:nvPr>
            <p:ph type="title"/>
          </p:nvPr>
        </p:nvSpPr>
        <p:spPr/>
        <p:txBody>
          <a:bodyPr/>
          <a:lstStyle/>
          <a:p>
            <a:r>
              <a:rPr lang="en-US" dirty="0"/>
              <a:t>GENII</a:t>
            </a:r>
          </a:p>
        </p:txBody>
      </p:sp>
      <p:sp>
        <p:nvSpPr>
          <p:cNvPr id="4" name="Content Placeholder 3">
            <a:extLst>
              <a:ext uri="{FF2B5EF4-FFF2-40B4-BE49-F238E27FC236}">
                <a16:creationId xmlns:a16="http://schemas.microsoft.com/office/drawing/2014/main" id="{EA85D923-3354-432C-B34F-EAB4E1E97501}"/>
              </a:ext>
            </a:extLst>
          </p:cNvPr>
          <p:cNvSpPr>
            <a:spLocks noGrp="1"/>
          </p:cNvSpPr>
          <p:nvPr>
            <p:ph idx="1"/>
          </p:nvPr>
        </p:nvSpPr>
        <p:spPr/>
        <p:txBody>
          <a:bodyPr>
            <a:normAutofit/>
          </a:bodyPr>
          <a:lstStyle/>
          <a:p>
            <a:r>
              <a:rPr lang="en-US" sz="2600" dirty="0"/>
              <a:t>Originally developed at PNNL as an environmental dispersion code for the Hanford Site </a:t>
            </a:r>
          </a:p>
          <a:p>
            <a:endParaRPr lang="en-US" sz="2600" dirty="0"/>
          </a:p>
          <a:p>
            <a:r>
              <a:rPr lang="en-US" sz="2600" dirty="0"/>
              <a:t>Later generalized for the EPA by PNNL to handle a variety of sites and scenarios</a:t>
            </a:r>
          </a:p>
          <a:p>
            <a:endParaRPr lang="en-US" sz="2600" dirty="0"/>
          </a:p>
          <a:p>
            <a:r>
              <a:rPr lang="en-US" sz="2600" dirty="0"/>
              <a:t>Powerful environmental dispersion software</a:t>
            </a:r>
          </a:p>
          <a:p>
            <a:endParaRPr lang="en-US" sz="2600" dirty="0"/>
          </a:p>
          <a:p>
            <a:r>
              <a:rPr lang="en-US" sz="2600" dirty="0"/>
              <a:t>It is now officially an NRC RAMP code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04501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421861-F5AB-4745-BB72-F27727DB4E05}"/>
              </a:ext>
            </a:extLst>
          </p:cNvPr>
          <p:cNvSpPr>
            <a:spLocks noGrp="1"/>
          </p:cNvSpPr>
          <p:nvPr>
            <p:ph type="title"/>
          </p:nvPr>
        </p:nvSpPr>
        <p:spPr/>
        <p:txBody>
          <a:bodyPr/>
          <a:lstStyle/>
          <a:p>
            <a:r>
              <a:rPr lang="en-US" dirty="0"/>
              <a:t>What is the Assessment Question?</a:t>
            </a:r>
          </a:p>
        </p:txBody>
      </p:sp>
      <p:sp>
        <p:nvSpPr>
          <p:cNvPr id="4" name="Content Placeholder 3">
            <a:extLst>
              <a:ext uri="{FF2B5EF4-FFF2-40B4-BE49-F238E27FC236}">
                <a16:creationId xmlns:a16="http://schemas.microsoft.com/office/drawing/2014/main" id="{9DAD5FC7-9E0A-45DA-84AD-011D87971549}"/>
              </a:ext>
            </a:extLst>
          </p:cNvPr>
          <p:cNvSpPr>
            <a:spLocks noGrp="1"/>
          </p:cNvSpPr>
          <p:nvPr>
            <p:ph idx="1"/>
          </p:nvPr>
        </p:nvSpPr>
        <p:spPr/>
        <p:txBody>
          <a:bodyPr>
            <a:normAutofit fontScale="77500" lnSpcReduction="20000"/>
          </a:bodyPr>
          <a:lstStyle/>
          <a:p>
            <a:r>
              <a:rPr lang="en-US" dirty="0"/>
              <a:t>Are we compliant? </a:t>
            </a:r>
          </a:p>
          <a:p>
            <a:pPr lvl="1"/>
            <a:r>
              <a:rPr lang="en-US" dirty="0"/>
              <a:t>Often regulatory requirements for facility operations are posed in terms of radiation dose limits.</a:t>
            </a:r>
          </a:p>
          <a:p>
            <a:pPr lvl="1"/>
            <a:endParaRPr lang="en-US" dirty="0"/>
          </a:p>
          <a:p>
            <a:r>
              <a:rPr lang="en-US" dirty="0"/>
              <a:t>Design requirements</a:t>
            </a:r>
          </a:p>
          <a:p>
            <a:pPr lvl="1"/>
            <a:r>
              <a:rPr lang="en-US" dirty="0"/>
              <a:t>How much material may be released and still meet the criteria? </a:t>
            </a:r>
          </a:p>
          <a:p>
            <a:pPr lvl="1"/>
            <a:endParaRPr lang="en-US" dirty="0"/>
          </a:p>
          <a:p>
            <a:r>
              <a:rPr lang="en-US" dirty="0"/>
              <a:t>Safety analyses</a:t>
            </a:r>
          </a:p>
          <a:p>
            <a:pPr lvl="1"/>
            <a:r>
              <a:rPr lang="en-US" dirty="0"/>
              <a:t>How much redundancy is necessary to prevent this event? </a:t>
            </a:r>
          </a:p>
          <a:p>
            <a:pPr lvl="1"/>
            <a:endParaRPr lang="en-US" dirty="0"/>
          </a:p>
          <a:p>
            <a:r>
              <a:rPr lang="en-US" dirty="0"/>
              <a:t>Accident planning</a:t>
            </a:r>
          </a:p>
          <a:p>
            <a:pPr lvl="1"/>
            <a:r>
              <a:rPr lang="en-US" dirty="0"/>
              <a:t>How bad could this event be? </a:t>
            </a:r>
          </a:p>
        </p:txBody>
      </p:sp>
    </p:spTree>
    <p:extLst>
      <p:ext uri="{BB962C8B-B14F-4D97-AF65-F5344CB8AC3E}">
        <p14:creationId xmlns:p14="http://schemas.microsoft.com/office/powerpoint/2010/main" val="3706386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8F345E-2382-41E4-ABE9-4A0BA7DF9685}"/>
              </a:ext>
            </a:extLst>
          </p:cNvPr>
          <p:cNvSpPr>
            <a:spLocks noGrp="1"/>
          </p:cNvSpPr>
          <p:nvPr>
            <p:ph type="title"/>
          </p:nvPr>
        </p:nvSpPr>
        <p:spPr/>
        <p:txBody>
          <a:bodyPr/>
          <a:lstStyle/>
          <a:p>
            <a:r>
              <a:rPr lang="en-US" dirty="0"/>
              <a:t>Scenario Analysis</a:t>
            </a:r>
          </a:p>
        </p:txBody>
      </p:sp>
      <p:sp>
        <p:nvSpPr>
          <p:cNvPr id="4" name="Content Placeholder 3">
            <a:extLst>
              <a:ext uri="{FF2B5EF4-FFF2-40B4-BE49-F238E27FC236}">
                <a16:creationId xmlns:a16="http://schemas.microsoft.com/office/drawing/2014/main" id="{EA4BD3D6-10E4-4573-9F59-6EE490AAD1D8}"/>
              </a:ext>
            </a:extLst>
          </p:cNvPr>
          <p:cNvSpPr>
            <a:spLocks noGrp="1"/>
          </p:cNvSpPr>
          <p:nvPr>
            <p:ph idx="1"/>
          </p:nvPr>
        </p:nvSpPr>
        <p:spPr/>
        <p:txBody>
          <a:bodyPr/>
          <a:lstStyle/>
          <a:p>
            <a:r>
              <a:rPr lang="en-US" dirty="0"/>
              <a:t>All of these questions can be answered through the analysis of a </a:t>
            </a:r>
            <a:r>
              <a:rPr lang="en-US" i="1" dirty="0"/>
              <a:t>scenario</a:t>
            </a:r>
            <a:r>
              <a:rPr lang="en-US" dirty="0"/>
              <a:t> that considers:</a:t>
            </a:r>
          </a:p>
          <a:p>
            <a:pPr lvl="1"/>
            <a:r>
              <a:rPr lang="en-US" sz="2400" dirty="0"/>
              <a:t>Radionuclide inventories</a:t>
            </a:r>
          </a:p>
          <a:p>
            <a:pPr lvl="1"/>
            <a:r>
              <a:rPr lang="en-US" sz="2400" dirty="0"/>
              <a:t>Radionuclide releases</a:t>
            </a:r>
          </a:p>
          <a:p>
            <a:pPr lvl="1"/>
            <a:r>
              <a:rPr lang="en-US" sz="2400" dirty="0"/>
              <a:t>Environmental transport</a:t>
            </a:r>
          </a:p>
          <a:p>
            <a:pPr lvl="1"/>
            <a:r>
              <a:rPr lang="en-US" sz="2400" dirty="0"/>
              <a:t>Environmental accumulation and dilution </a:t>
            </a:r>
          </a:p>
          <a:p>
            <a:pPr lvl="1"/>
            <a:r>
              <a:rPr lang="en-US" sz="2400" dirty="0"/>
              <a:t>Subsequent human exposure </a:t>
            </a:r>
          </a:p>
        </p:txBody>
      </p:sp>
    </p:spTree>
    <p:extLst>
      <p:ext uri="{BB962C8B-B14F-4D97-AF65-F5344CB8AC3E}">
        <p14:creationId xmlns:p14="http://schemas.microsoft.com/office/powerpoint/2010/main" val="1600275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AE109-2660-41A0-8367-454CAFAB9CAD}"/>
              </a:ext>
            </a:extLst>
          </p:cNvPr>
          <p:cNvSpPr>
            <a:spLocks noGrp="1"/>
          </p:cNvSpPr>
          <p:nvPr>
            <p:ph type="title"/>
          </p:nvPr>
        </p:nvSpPr>
        <p:spPr/>
        <p:txBody>
          <a:bodyPr/>
          <a:lstStyle/>
          <a:p>
            <a:r>
              <a:rPr lang="en-US" dirty="0"/>
              <a:t>Scenarios</a:t>
            </a:r>
          </a:p>
        </p:txBody>
      </p:sp>
      <p:sp>
        <p:nvSpPr>
          <p:cNvPr id="4" name="Content Placeholder 3">
            <a:extLst>
              <a:ext uri="{FF2B5EF4-FFF2-40B4-BE49-F238E27FC236}">
                <a16:creationId xmlns:a16="http://schemas.microsoft.com/office/drawing/2014/main" id="{FE711C3C-2A6F-4589-B1E7-01C617882E3B}"/>
              </a:ext>
            </a:extLst>
          </p:cNvPr>
          <p:cNvSpPr>
            <a:spLocks noGrp="1"/>
          </p:cNvSpPr>
          <p:nvPr>
            <p:ph idx="1"/>
          </p:nvPr>
        </p:nvSpPr>
        <p:spPr>
          <a:xfrm>
            <a:off x="457200" y="2286000"/>
            <a:ext cx="8229600" cy="3840163"/>
          </a:xfrm>
        </p:spPr>
        <p:txBody>
          <a:bodyPr/>
          <a:lstStyle/>
          <a:p>
            <a:r>
              <a:rPr lang="en-US" sz="2250" dirty="0"/>
              <a:t>A </a:t>
            </a:r>
            <a:r>
              <a:rPr lang="en-US" sz="2250" i="1" dirty="0"/>
              <a:t>scenario</a:t>
            </a:r>
            <a:r>
              <a:rPr lang="en-US" sz="2250" dirty="0"/>
              <a:t> is a conceptual model that describes patterns of human activity, events, and processes that result in radiation exposure to people</a:t>
            </a:r>
          </a:p>
          <a:p>
            <a:endParaRPr lang="en-US" sz="2250" dirty="0"/>
          </a:p>
          <a:p>
            <a:r>
              <a:rPr lang="en-US" sz="2250" dirty="0"/>
              <a:t>GENII is designed to allow flexible application to most scenarios of interest in a regulatory setting at an appropriate level of detail</a:t>
            </a:r>
          </a:p>
        </p:txBody>
      </p:sp>
    </p:spTree>
    <p:extLst>
      <p:ext uri="{BB962C8B-B14F-4D97-AF65-F5344CB8AC3E}">
        <p14:creationId xmlns:p14="http://schemas.microsoft.com/office/powerpoint/2010/main" val="3235268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7B62CB-E540-40BF-879F-F11416323527}"/>
              </a:ext>
            </a:extLst>
          </p:cNvPr>
          <p:cNvSpPr>
            <a:spLocks noGrp="1"/>
          </p:cNvSpPr>
          <p:nvPr>
            <p:ph type="title"/>
          </p:nvPr>
        </p:nvSpPr>
        <p:spPr/>
        <p:txBody>
          <a:bodyPr/>
          <a:lstStyle/>
          <a:p>
            <a:r>
              <a:rPr lang="en-US" dirty="0"/>
              <a:t>Types of Scenarios</a:t>
            </a:r>
          </a:p>
        </p:txBody>
      </p:sp>
      <p:sp>
        <p:nvSpPr>
          <p:cNvPr id="4" name="Content Placeholder 3">
            <a:extLst>
              <a:ext uri="{FF2B5EF4-FFF2-40B4-BE49-F238E27FC236}">
                <a16:creationId xmlns:a16="http://schemas.microsoft.com/office/drawing/2014/main" id="{43A65E8D-B093-4F55-93B9-45E7C995D68B}"/>
              </a:ext>
            </a:extLst>
          </p:cNvPr>
          <p:cNvSpPr>
            <a:spLocks noGrp="1"/>
          </p:cNvSpPr>
          <p:nvPr>
            <p:ph idx="1"/>
          </p:nvPr>
        </p:nvSpPr>
        <p:spPr/>
        <p:txBody>
          <a:bodyPr>
            <a:normAutofit lnSpcReduction="10000"/>
          </a:bodyPr>
          <a:lstStyle/>
          <a:p>
            <a:r>
              <a:rPr lang="en-US" dirty="0"/>
              <a:t>Far-Field scenarios</a:t>
            </a:r>
          </a:p>
          <a:p>
            <a:pPr lvl="1"/>
            <a:r>
              <a:rPr lang="en-US" dirty="0"/>
              <a:t>Atmospheric transport (Acute or chronic)</a:t>
            </a:r>
          </a:p>
          <a:p>
            <a:pPr lvl="1"/>
            <a:r>
              <a:rPr lang="en-US" dirty="0"/>
              <a:t>Surface water transport (Acute or chronic)</a:t>
            </a:r>
          </a:p>
          <a:p>
            <a:endParaRPr lang="en-US" dirty="0"/>
          </a:p>
          <a:p>
            <a:r>
              <a:rPr lang="en-US" dirty="0"/>
              <a:t>Near-Field scenarios</a:t>
            </a:r>
          </a:p>
          <a:p>
            <a:pPr lvl="1"/>
            <a:r>
              <a:rPr lang="en-US" dirty="0"/>
              <a:t>Spills</a:t>
            </a:r>
          </a:p>
          <a:p>
            <a:pPr lvl="1"/>
            <a:r>
              <a:rPr lang="en-US" dirty="0"/>
              <a:t>Buried waste</a:t>
            </a:r>
          </a:p>
          <a:p>
            <a:pPr lvl="1"/>
            <a:r>
              <a:rPr lang="en-US" dirty="0"/>
              <a:t>Groundwater use (Ground water transport modeling is NOT an explicit part of GENII)</a:t>
            </a:r>
          </a:p>
        </p:txBody>
      </p:sp>
    </p:spTree>
    <p:extLst>
      <p:ext uri="{BB962C8B-B14F-4D97-AF65-F5344CB8AC3E}">
        <p14:creationId xmlns:p14="http://schemas.microsoft.com/office/powerpoint/2010/main" val="74812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77E95E-C41D-4E01-989B-8392AC37803F}"/>
              </a:ext>
            </a:extLst>
          </p:cNvPr>
          <p:cNvSpPr>
            <a:spLocks noGrp="1"/>
          </p:cNvSpPr>
          <p:nvPr>
            <p:ph type="title"/>
          </p:nvPr>
        </p:nvSpPr>
        <p:spPr>
          <a:xfrm>
            <a:off x="360759" y="3752849"/>
            <a:ext cx="2468166" cy="2452687"/>
          </a:xfrm>
        </p:spPr>
        <p:txBody>
          <a:bodyPr anchor="ctr">
            <a:normAutofit/>
          </a:bodyPr>
          <a:lstStyle/>
          <a:p>
            <a:r>
              <a:rPr lang="en-US" sz="3100" dirty="0"/>
              <a:t>Radionuclide Source Terms</a:t>
            </a:r>
          </a:p>
        </p:txBody>
      </p:sp>
      <p:pic>
        <p:nvPicPr>
          <p:cNvPr id="5" name="Picture 4">
            <a:extLst>
              <a:ext uri="{FF2B5EF4-FFF2-40B4-BE49-F238E27FC236}">
                <a16:creationId xmlns:a16="http://schemas.microsoft.com/office/drawing/2014/main" id="{F32F31EF-CDA2-4156-84E6-A24B1BE22A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17" b="16428"/>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66AC15C0-408C-41E9-814A-8E5F961A9509}"/>
              </a:ext>
            </a:extLst>
          </p:cNvPr>
          <p:cNvSpPr>
            <a:spLocks noGrp="1"/>
          </p:cNvSpPr>
          <p:nvPr>
            <p:ph idx="1"/>
          </p:nvPr>
        </p:nvSpPr>
        <p:spPr>
          <a:xfrm>
            <a:off x="3167986" y="3752850"/>
            <a:ext cx="5614060" cy="2452687"/>
          </a:xfrm>
        </p:spPr>
        <p:txBody>
          <a:bodyPr anchor="ctr">
            <a:normAutofit/>
          </a:bodyPr>
          <a:lstStyle/>
          <a:p>
            <a:r>
              <a:rPr lang="en-US" sz="1600" dirty="0"/>
              <a:t>GENII does not calculate reactor inventories</a:t>
            </a:r>
          </a:p>
          <a:p>
            <a:r>
              <a:rPr lang="en-US" sz="1600" dirty="0"/>
              <a:t>Input is flexible; chain decay progeny grow in</a:t>
            </a:r>
          </a:p>
        </p:txBody>
      </p:sp>
      <p:sp>
        <p:nvSpPr>
          <p:cNvPr id="2" name="Slide Number Placeholder 1">
            <a:extLst>
              <a:ext uri="{FF2B5EF4-FFF2-40B4-BE49-F238E27FC236}">
                <a16:creationId xmlns:a16="http://schemas.microsoft.com/office/drawing/2014/main" id="{2D1D3602-95E4-452A-B3F1-61C4800AFA28}"/>
              </a:ext>
            </a:extLst>
          </p:cNvPr>
          <p:cNvSpPr>
            <a:spLocks noGrp="1"/>
          </p:cNvSpPr>
          <p:nvPr>
            <p:ph type="sldNum" sz="quarter" idx="4294967295"/>
          </p:nvPr>
        </p:nvSpPr>
        <p:spPr>
          <a:xfrm>
            <a:off x="6648450" y="6356350"/>
            <a:ext cx="2057400" cy="365125"/>
          </a:xfrm>
          <a:prstGeom prst="rect">
            <a:avLst/>
          </a:prstGeom>
        </p:spPr>
        <p:txBody>
          <a:bodyPr>
            <a:normAutofit/>
          </a:bodyPr>
          <a:lstStyle/>
          <a:p>
            <a:pPr algn="r">
              <a:spcAft>
                <a:spcPts val="600"/>
              </a:spcAft>
            </a:pPr>
            <a:fld id="{FE7A4BB3-E848-5A44-82DF-322201952CD8}" type="slidenum">
              <a:rPr lang="en-US" sz="1000">
                <a:solidFill>
                  <a:schemeClr val="tx1">
                    <a:lumMod val="75000"/>
                    <a:lumOff val="25000"/>
                  </a:schemeClr>
                </a:solidFill>
              </a:rPr>
              <a:pPr algn="r">
                <a:spcAft>
                  <a:spcPts val="600"/>
                </a:spcAft>
              </a:pPr>
              <a:t>9</a:t>
            </a:fld>
            <a:endParaRPr lang="en-US" sz="1000">
              <a:solidFill>
                <a:schemeClr val="tx1">
                  <a:lumMod val="75000"/>
                  <a:lumOff val="25000"/>
                </a:schemeClr>
              </a:solidFill>
            </a:endParaRPr>
          </a:p>
        </p:txBody>
      </p:sp>
    </p:spTree>
    <p:extLst>
      <p:ext uri="{BB962C8B-B14F-4D97-AF65-F5344CB8AC3E}">
        <p14:creationId xmlns:p14="http://schemas.microsoft.com/office/powerpoint/2010/main" val="2112468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KZXXQUUWFKWZ-1817279113-1227</_dlc_DocId>
    <_dlc_DocIdUrl xmlns="5aa91b91-1b5c-47ee-93a7-b2620ed781e0">
      <Url>https://earrth.pnnl.gov/_layouts/15/DocIdRedir.aspx?ID=KZXXQUUWFKWZ-1817279113-1227</Url>
      <Description>KZXXQUUWFKWZ-1817279113-1227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2AE6C2C-1EF2-412F-BA59-56012C8468A9}">
  <ds:schemaRefs>
    <ds:schemaRef ds:uri="http://schemas.microsoft.com/sharepoint/v3/contenttype/forms"/>
  </ds:schemaRefs>
</ds:datastoreItem>
</file>

<file path=customXml/itemProps2.xml><?xml version="1.0" encoding="utf-8"?>
<ds:datastoreItem xmlns:ds="http://schemas.openxmlformats.org/officeDocument/2006/customXml" ds:itemID="{60D2171D-4755-4685-B56E-67383C9A4220}">
  <ds:schemaRefs>
    <ds:schemaRef ds:uri="http://schemas.microsoft.com/office/2006/metadata/properties"/>
    <ds:schemaRef ds:uri="http://schemas.microsoft.com/office/infopath/2007/PartnerControls"/>
    <ds:schemaRef ds:uri="5aa91b91-1b5c-47ee-93a7-b2620ed781e0"/>
  </ds:schemaRefs>
</ds:datastoreItem>
</file>

<file path=customXml/itemProps3.xml><?xml version="1.0" encoding="utf-8"?>
<ds:datastoreItem xmlns:ds="http://schemas.openxmlformats.org/officeDocument/2006/customXml" ds:itemID="{15E9C3F9-EB45-48A8-910E-EE3676713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a91b91-1b5c-47ee-93a7-b2620ed78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021C6E5-FF86-47DA-987A-F46CEAB7B5C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539</TotalTime>
  <Words>1709</Words>
  <Application>Microsoft Office PowerPoint</Application>
  <PresentationFormat>On-screen Show (4:3)</PresentationFormat>
  <Paragraphs>254</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Cambria</vt:lpstr>
      <vt:lpstr>Wingdings</vt:lpstr>
      <vt:lpstr>Office Theme</vt:lpstr>
      <vt:lpstr>GENII Training Legacy Sites</vt:lpstr>
      <vt:lpstr>Outline</vt:lpstr>
      <vt:lpstr>Poll Questions</vt:lpstr>
      <vt:lpstr>GENII</vt:lpstr>
      <vt:lpstr>What is the Assessment Question?</vt:lpstr>
      <vt:lpstr>Scenario Analysis</vt:lpstr>
      <vt:lpstr>Scenarios</vt:lpstr>
      <vt:lpstr>Types of Scenarios</vt:lpstr>
      <vt:lpstr>Radionuclide Source Terms</vt:lpstr>
      <vt:lpstr>Atmospheric Transport Models </vt:lpstr>
      <vt:lpstr>Surface Water Models</vt:lpstr>
      <vt:lpstr>Accumulation/Exposure Models</vt:lpstr>
      <vt:lpstr>Biotic Transport and Exposure</vt:lpstr>
      <vt:lpstr>Human Intrusion </vt:lpstr>
      <vt:lpstr>Human Exposure Pathways </vt:lpstr>
      <vt:lpstr>Human Exposure Pathways – Ingestion </vt:lpstr>
      <vt:lpstr>Acute-Deposition Food Pathways</vt:lpstr>
      <vt:lpstr>Human Exposure</vt:lpstr>
      <vt:lpstr>External Exposure – Doses </vt:lpstr>
      <vt:lpstr>Internal Exposure - Doses</vt:lpstr>
      <vt:lpstr>Risk Calculations – FGR 13</vt:lpstr>
      <vt:lpstr>Uncertainty Analysis </vt:lpstr>
      <vt:lpstr>Legacy Site Scenario</vt:lpstr>
      <vt:lpstr>The Specific Retention Trenches</vt:lpstr>
      <vt:lpstr>Contamination Events</vt:lpstr>
      <vt:lpstr>The Extent of the Contamination</vt:lpstr>
      <vt:lpstr>Contamination Levels (Aerial Survey ~1978)</vt:lpstr>
      <vt:lpstr>GENII Legacy Site Scenarios</vt:lpstr>
      <vt:lpstr>Heavy Equipment Operator</vt:lpstr>
      <vt:lpstr>Heavy Equipment Operator</vt:lpstr>
      <vt:lpstr>Agricultural Resident Scenario</vt:lpstr>
      <vt:lpstr>Agricultural Resident Scenario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GENII Training for Novice Users</dc:title>
  <dc:creator>Condon, Caitlin A</dc:creator>
  <cp:lastModifiedBy>Condon, Caitlin A</cp:lastModifiedBy>
  <cp:revision>4</cp:revision>
  <dcterms:created xsi:type="dcterms:W3CDTF">2020-10-14T22:13:24Z</dcterms:created>
  <dcterms:modified xsi:type="dcterms:W3CDTF">2022-04-07T21:46:05Z</dcterms:modified>
</cp:coreProperties>
</file>