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5"/>
  </p:sldMasterIdLst>
  <p:notesMasterIdLst>
    <p:notesMasterId r:id="rId40"/>
  </p:notesMasterIdLst>
  <p:handoutMasterIdLst>
    <p:handoutMasterId r:id="rId41"/>
  </p:handoutMasterIdLst>
  <p:sldIdLst>
    <p:sldId id="260" r:id="rId6"/>
    <p:sldId id="323" r:id="rId7"/>
    <p:sldId id="320" r:id="rId8"/>
    <p:sldId id="324" r:id="rId9"/>
    <p:sldId id="302" r:id="rId10"/>
    <p:sldId id="330" r:id="rId11"/>
    <p:sldId id="331" r:id="rId12"/>
    <p:sldId id="321" r:id="rId13"/>
    <p:sldId id="316" r:id="rId14"/>
    <p:sldId id="318" r:id="rId15"/>
    <p:sldId id="280" r:id="rId16"/>
    <p:sldId id="297" r:id="rId17"/>
    <p:sldId id="299" r:id="rId18"/>
    <p:sldId id="300" r:id="rId19"/>
    <p:sldId id="327" r:id="rId20"/>
    <p:sldId id="283" r:id="rId21"/>
    <p:sldId id="284" r:id="rId22"/>
    <p:sldId id="289" r:id="rId23"/>
    <p:sldId id="326" r:id="rId24"/>
    <p:sldId id="332" r:id="rId25"/>
    <p:sldId id="333" r:id="rId26"/>
    <p:sldId id="334" r:id="rId27"/>
    <p:sldId id="325" r:id="rId28"/>
    <p:sldId id="271" r:id="rId29"/>
    <p:sldId id="322" r:id="rId30"/>
    <p:sldId id="290" r:id="rId31"/>
    <p:sldId id="329" r:id="rId32"/>
    <p:sldId id="335" r:id="rId33"/>
    <p:sldId id="258" r:id="rId34"/>
    <p:sldId id="259" r:id="rId35"/>
    <p:sldId id="261" r:id="rId36"/>
    <p:sldId id="336" r:id="rId37"/>
    <p:sldId id="328" r:id="rId38"/>
    <p:sldId id="268" r:id="rId39"/>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2A674B9-EDAF-470F-B261-F13D20922F4A}">
          <p14:sldIdLst>
            <p14:sldId id="260"/>
            <p14:sldId id="323"/>
          </p14:sldIdLst>
        </p14:section>
        <p14:section name="History fo CC" id="{9715E3F0-0C73-4FBE-B2A4-9AC9CABC418E}">
          <p14:sldIdLst>
            <p14:sldId id="320"/>
            <p14:sldId id="324"/>
            <p14:sldId id="302"/>
            <p14:sldId id="330"/>
            <p14:sldId id="331"/>
            <p14:sldId id="321"/>
            <p14:sldId id="316"/>
            <p14:sldId id="318"/>
            <p14:sldId id="280"/>
            <p14:sldId id="297"/>
            <p14:sldId id="299"/>
            <p14:sldId id="300"/>
            <p14:sldId id="327"/>
            <p14:sldId id="283"/>
            <p14:sldId id="284"/>
            <p14:sldId id="289"/>
          </p14:sldIdLst>
        </p14:section>
        <p14:section name="Code Consolidation" id="{FCA0EF19-1B24-4BF1-A7BD-05C8E9600C87}">
          <p14:sldIdLst>
            <p14:sldId id="326"/>
            <p14:sldId id="332"/>
            <p14:sldId id="333"/>
          </p14:sldIdLst>
        </p14:section>
        <p14:section name="Atmospheric Module" id="{2E9CE819-4015-4999-82BE-4616F6142946}">
          <p14:sldIdLst>
            <p14:sldId id="334"/>
            <p14:sldId id="325"/>
            <p14:sldId id="271"/>
            <p14:sldId id="322"/>
            <p14:sldId id="290"/>
            <p14:sldId id="329"/>
            <p14:sldId id="335"/>
            <p14:sldId id="258"/>
            <p14:sldId id="259"/>
            <p14:sldId id="261"/>
            <p14:sldId id="336"/>
          </p14:sldIdLst>
        </p14:section>
        <p14:section name="Conclusions" id="{3569185F-621D-4021-9EAD-05FADAEE0A00}">
          <p14:sldIdLst>
            <p14:sldId id="328"/>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757"/>
    <a:srgbClr val="000000"/>
    <a:srgbClr val="719500"/>
    <a:srgbClr val="007836"/>
    <a:srgbClr val="BE0F34"/>
    <a:srgbClr val="820150"/>
    <a:srgbClr val="502D7F"/>
    <a:srgbClr val="00338E"/>
    <a:srgbClr val="0081AB"/>
    <a:srgbClr val="758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02" autoAdjust="0"/>
    <p:restoredTop sz="96327"/>
  </p:normalViewPr>
  <p:slideViewPr>
    <p:cSldViewPr snapToGrid="0" snapToObjects="1">
      <p:cViewPr varScale="1">
        <p:scale>
          <a:sx n="73" d="100"/>
          <a:sy n="73" d="100"/>
        </p:scale>
        <p:origin x="60" y="342"/>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don, Caitlin A" userId="62d68243-6137-49d5-938b-e525b9399719" providerId="ADAL" clId="{0503B10E-F83D-4CED-A5D5-233A9B0B61F3}"/>
    <pc:docChg chg="undo custSel addSld delSld modSld">
      <pc:chgData name="Condon, Caitlin A" userId="62d68243-6137-49d5-938b-e525b9399719" providerId="ADAL" clId="{0503B10E-F83D-4CED-A5D5-233A9B0B61F3}" dt="2022-10-21T20:47:18.658" v="468" actId="732"/>
      <pc:docMkLst>
        <pc:docMk/>
      </pc:docMkLst>
      <pc:sldChg chg="add">
        <pc:chgData name="Condon, Caitlin A" userId="62d68243-6137-49d5-938b-e525b9399719" providerId="ADAL" clId="{0503B10E-F83D-4CED-A5D5-233A9B0B61F3}" dt="2022-10-21T20:24:59.221" v="398"/>
        <pc:sldMkLst>
          <pc:docMk/>
          <pc:sldMk cId="297472097" sldId="258"/>
        </pc:sldMkLst>
      </pc:sldChg>
      <pc:sldChg chg="add">
        <pc:chgData name="Condon, Caitlin A" userId="62d68243-6137-49d5-938b-e525b9399719" providerId="ADAL" clId="{0503B10E-F83D-4CED-A5D5-233A9B0B61F3}" dt="2022-10-21T20:24:59.221" v="398"/>
        <pc:sldMkLst>
          <pc:docMk/>
          <pc:sldMk cId="2474372697" sldId="259"/>
        </pc:sldMkLst>
      </pc:sldChg>
      <pc:sldChg chg="add">
        <pc:chgData name="Condon, Caitlin A" userId="62d68243-6137-49d5-938b-e525b9399719" providerId="ADAL" clId="{0503B10E-F83D-4CED-A5D5-233A9B0B61F3}" dt="2022-10-21T20:24:59.221" v="398"/>
        <pc:sldMkLst>
          <pc:docMk/>
          <pc:sldMk cId="1997889052" sldId="261"/>
        </pc:sldMkLst>
      </pc:sldChg>
      <pc:sldChg chg="del">
        <pc:chgData name="Condon, Caitlin A" userId="62d68243-6137-49d5-938b-e525b9399719" providerId="ADAL" clId="{0503B10E-F83D-4CED-A5D5-233A9B0B61F3}" dt="2022-10-20T22:52:25.430" v="0" actId="47"/>
        <pc:sldMkLst>
          <pc:docMk/>
          <pc:sldMk cId="3169358349" sldId="261"/>
        </pc:sldMkLst>
      </pc:sldChg>
      <pc:sldChg chg="del">
        <pc:chgData name="Condon, Caitlin A" userId="62d68243-6137-49d5-938b-e525b9399719" providerId="ADAL" clId="{0503B10E-F83D-4CED-A5D5-233A9B0B61F3}" dt="2022-10-20T22:52:25.430" v="0" actId="47"/>
        <pc:sldMkLst>
          <pc:docMk/>
          <pc:sldMk cId="118940903" sldId="262"/>
        </pc:sldMkLst>
      </pc:sldChg>
      <pc:sldChg chg="del">
        <pc:chgData name="Condon, Caitlin A" userId="62d68243-6137-49d5-938b-e525b9399719" providerId="ADAL" clId="{0503B10E-F83D-4CED-A5D5-233A9B0B61F3}" dt="2022-10-20T22:52:25.430" v="0" actId="47"/>
        <pc:sldMkLst>
          <pc:docMk/>
          <pc:sldMk cId="3300410602" sldId="263"/>
        </pc:sldMkLst>
      </pc:sldChg>
      <pc:sldChg chg="del">
        <pc:chgData name="Condon, Caitlin A" userId="62d68243-6137-49d5-938b-e525b9399719" providerId="ADAL" clId="{0503B10E-F83D-4CED-A5D5-233A9B0B61F3}" dt="2022-10-20T22:52:25.430" v="0" actId="47"/>
        <pc:sldMkLst>
          <pc:docMk/>
          <pc:sldMk cId="1521876467" sldId="264"/>
        </pc:sldMkLst>
      </pc:sldChg>
      <pc:sldChg chg="del">
        <pc:chgData name="Condon, Caitlin A" userId="62d68243-6137-49d5-938b-e525b9399719" providerId="ADAL" clId="{0503B10E-F83D-4CED-A5D5-233A9B0B61F3}" dt="2022-10-20T22:52:25.430" v="0" actId="47"/>
        <pc:sldMkLst>
          <pc:docMk/>
          <pc:sldMk cId="1259776791" sldId="265"/>
        </pc:sldMkLst>
      </pc:sldChg>
      <pc:sldChg chg="del">
        <pc:chgData name="Condon, Caitlin A" userId="62d68243-6137-49d5-938b-e525b9399719" providerId="ADAL" clId="{0503B10E-F83D-4CED-A5D5-233A9B0B61F3}" dt="2022-10-20T22:52:25.430" v="0" actId="47"/>
        <pc:sldMkLst>
          <pc:docMk/>
          <pc:sldMk cId="2073985437" sldId="266"/>
        </pc:sldMkLst>
      </pc:sldChg>
      <pc:sldChg chg="del">
        <pc:chgData name="Condon, Caitlin A" userId="62d68243-6137-49d5-938b-e525b9399719" providerId="ADAL" clId="{0503B10E-F83D-4CED-A5D5-233A9B0B61F3}" dt="2022-10-20T22:52:25.430" v="0" actId="47"/>
        <pc:sldMkLst>
          <pc:docMk/>
          <pc:sldMk cId="820614444" sldId="267"/>
        </pc:sldMkLst>
      </pc:sldChg>
      <pc:sldChg chg="del">
        <pc:chgData name="Condon, Caitlin A" userId="62d68243-6137-49d5-938b-e525b9399719" providerId="ADAL" clId="{0503B10E-F83D-4CED-A5D5-233A9B0B61F3}" dt="2022-10-21T20:20:56.721" v="394" actId="47"/>
        <pc:sldMkLst>
          <pc:docMk/>
          <pc:sldMk cId="3129150675" sldId="270"/>
        </pc:sldMkLst>
      </pc:sldChg>
      <pc:sldChg chg="del">
        <pc:chgData name="Condon, Caitlin A" userId="62d68243-6137-49d5-938b-e525b9399719" providerId="ADAL" clId="{0503B10E-F83D-4CED-A5D5-233A9B0B61F3}" dt="2022-10-21T20:20:54.363" v="393" actId="47"/>
        <pc:sldMkLst>
          <pc:docMk/>
          <pc:sldMk cId="1128080971" sldId="271"/>
        </pc:sldMkLst>
      </pc:sldChg>
      <pc:sldChg chg="add">
        <pc:chgData name="Condon, Caitlin A" userId="62d68243-6137-49d5-938b-e525b9399719" providerId="ADAL" clId="{0503B10E-F83D-4CED-A5D5-233A9B0B61F3}" dt="2022-10-21T20:24:59.221" v="398"/>
        <pc:sldMkLst>
          <pc:docMk/>
          <pc:sldMk cId="2291177941" sldId="271"/>
        </pc:sldMkLst>
      </pc:sldChg>
      <pc:sldChg chg="modSp mod">
        <pc:chgData name="Condon, Caitlin A" userId="62d68243-6137-49d5-938b-e525b9399719" providerId="ADAL" clId="{0503B10E-F83D-4CED-A5D5-233A9B0B61F3}" dt="2022-10-20T22:52:47.108" v="4" actId="404"/>
        <pc:sldMkLst>
          <pc:docMk/>
          <pc:sldMk cId="1179700783" sldId="281"/>
        </pc:sldMkLst>
        <pc:spChg chg="mod">
          <ac:chgData name="Condon, Caitlin A" userId="62d68243-6137-49d5-938b-e525b9399719" providerId="ADAL" clId="{0503B10E-F83D-4CED-A5D5-233A9B0B61F3}" dt="2022-10-20T22:52:47.108" v="4" actId="404"/>
          <ac:spMkLst>
            <pc:docMk/>
            <pc:sldMk cId="1179700783" sldId="281"/>
            <ac:spMk id="3" creationId="{EDFC513F-938E-4B50-A249-45022F6C0DE4}"/>
          </ac:spMkLst>
        </pc:spChg>
      </pc:sldChg>
      <pc:sldChg chg="modSp mod">
        <pc:chgData name="Condon, Caitlin A" userId="62d68243-6137-49d5-938b-e525b9399719" providerId="ADAL" clId="{0503B10E-F83D-4CED-A5D5-233A9B0B61F3}" dt="2022-10-21T20:20:19.890" v="390" actId="20577"/>
        <pc:sldMkLst>
          <pc:docMk/>
          <pc:sldMk cId="2376985553" sldId="283"/>
        </pc:sldMkLst>
        <pc:spChg chg="mod">
          <ac:chgData name="Condon, Caitlin A" userId="62d68243-6137-49d5-938b-e525b9399719" providerId="ADAL" clId="{0503B10E-F83D-4CED-A5D5-233A9B0B61F3}" dt="2022-10-21T20:20:19.890" v="390" actId="20577"/>
          <ac:spMkLst>
            <pc:docMk/>
            <pc:sldMk cId="2376985553" sldId="283"/>
            <ac:spMk id="4" creationId="{DC10EE93-CDBD-48DF-9970-0362D3AC71C0}"/>
          </ac:spMkLst>
        </pc:spChg>
      </pc:sldChg>
      <pc:sldChg chg="delSp modSp mod">
        <pc:chgData name="Condon, Caitlin A" userId="62d68243-6137-49d5-938b-e525b9399719" providerId="ADAL" clId="{0503B10E-F83D-4CED-A5D5-233A9B0B61F3}" dt="2022-10-20T22:52:34.516" v="2" actId="14100"/>
        <pc:sldMkLst>
          <pc:docMk/>
          <pc:sldMk cId="1354188864" sldId="284"/>
        </pc:sldMkLst>
        <pc:spChg chg="mod">
          <ac:chgData name="Condon, Caitlin A" userId="62d68243-6137-49d5-938b-e525b9399719" providerId="ADAL" clId="{0503B10E-F83D-4CED-A5D5-233A9B0B61F3}" dt="2022-10-20T22:52:34.516" v="2" actId="14100"/>
          <ac:spMkLst>
            <pc:docMk/>
            <pc:sldMk cId="1354188864" sldId="284"/>
            <ac:spMk id="4" creationId="{469EC487-967A-4029-8848-EB82B36C80E4}"/>
          </ac:spMkLst>
        </pc:spChg>
        <pc:picChg chg="del">
          <ac:chgData name="Condon, Caitlin A" userId="62d68243-6137-49d5-938b-e525b9399719" providerId="ADAL" clId="{0503B10E-F83D-4CED-A5D5-233A9B0B61F3}" dt="2022-10-20T22:52:30.202" v="1" actId="478"/>
          <ac:picMkLst>
            <pc:docMk/>
            <pc:sldMk cId="1354188864" sldId="284"/>
            <ac:picMk id="6" creationId="{2243D914-C3FD-4EEF-95D7-9E76C8DBA5E2}"/>
          </ac:picMkLst>
        </pc:picChg>
      </pc:sldChg>
      <pc:sldChg chg="modSp mod">
        <pc:chgData name="Condon, Caitlin A" userId="62d68243-6137-49d5-938b-e525b9399719" providerId="ADAL" clId="{0503B10E-F83D-4CED-A5D5-233A9B0B61F3}" dt="2022-10-21T20:20:27.800" v="391" actId="14100"/>
        <pc:sldMkLst>
          <pc:docMk/>
          <pc:sldMk cId="424764877" sldId="289"/>
        </pc:sldMkLst>
        <pc:spChg chg="mod">
          <ac:chgData name="Condon, Caitlin A" userId="62d68243-6137-49d5-938b-e525b9399719" providerId="ADAL" clId="{0503B10E-F83D-4CED-A5D5-233A9B0B61F3}" dt="2022-10-21T20:20:27.800" v="391" actId="14100"/>
          <ac:spMkLst>
            <pc:docMk/>
            <pc:sldMk cId="424764877" sldId="289"/>
            <ac:spMk id="3" creationId="{4EC0228F-8FC2-4F42-9B15-934BFDED5299}"/>
          </ac:spMkLst>
        </pc:spChg>
      </pc:sldChg>
      <pc:sldChg chg="add">
        <pc:chgData name="Condon, Caitlin A" userId="62d68243-6137-49d5-938b-e525b9399719" providerId="ADAL" clId="{0503B10E-F83D-4CED-A5D5-233A9B0B61F3}" dt="2022-10-21T20:23:54.261" v="396"/>
        <pc:sldMkLst>
          <pc:docMk/>
          <pc:sldMk cId="414686407" sldId="290"/>
        </pc:sldMkLst>
      </pc:sldChg>
      <pc:sldChg chg="modSp mod">
        <pc:chgData name="Condon, Caitlin A" userId="62d68243-6137-49d5-938b-e525b9399719" providerId="ADAL" clId="{0503B10E-F83D-4CED-A5D5-233A9B0B61F3}" dt="2022-10-20T22:53:09.394" v="5" actId="14100"/>
        <pc:sldMkLst>
          <pc:docMk/>
          <pc:sldMk cId="2322471054" sldId="296"/>
        </pc:sldMkLst>
        <pc:spChg chg="mod">
          <ac:chgData name="Condon, Caitlin A" userId="62d68243-6137-49d5-938b-e525b9399719" providerId="ADAL" clId="{0503B10E-F83D-4CED-A5D5-233A9B0B61F3}" dt="2022-10-20T22:53:09.394" v="5" actId="14100"/>
          <ac:spMkLst>
            <pc:docMk/>
            <pc:sldMk cId="2322471054" sldId="296"/>
            <ac:spMk id="3" creationId="{B9A50C93-3FD3-4FD3-B623-648E6DD53C6A}"/>
          </ac:spMkLst>
        </pc:spChg>
      </pc:sldChg>
      <pc:sldChg chg="addSp delSp modSp mod modClrScheme chgLayout">
        <pc:chgData name="Condon, Caitlin A" userId="62d68243-6137-49d5-938b-e525b9399719" providerId="ADAL" clId="{0503B10E-F83D-4CED-A5D5-233A9B0B61F3}" dt="2022-10-21T20:18:46.131" v="369" actId="1076"/>
        <pc:sldMkLst>
          <pc:docMk/>
          <pc:sldMk cId="3049036545" sldId="302"/>
        </pc:sldMkLst>
        <pc:spChg chg="mod ord">
          <ac:chgData name="Condon, Caitlin A" userId="62d68243-6137-49d5-938b-e525b9399719" providerId="ADAL" clId="{0503B10E-F83D-4CED-A5D5-233A9B0B61F3}" dt="2022-10-21T20:18:10.819" v="326" actId="700"/>
          <ac:spMkLst>
            <pc:docMk/>
            <pc:sldMk cId="3049036545" sldId="302"/>
            <ac:spMk id="2" creationId="{D0DCD709-9E76-4AB3-B3C0-50C5E8E23F42}"/>
          </ac:spMkLst>
        </pc:spChg>
        <pc:spChg chg="mod ord">
          <ac:chgData name="Condon, Caitlin A" userId="62d68243-6137-49d5-938b-e525b9399719" providerId="ADAL" clId="{0503B10E-F83D-4CED-A5D5-233A9B0B61F3}" dt="2022-10-21T20:18:43.342" v="368" actId="167"/>
          <ac:spMkLst>
            <pc:docMk/>
            <pc:sldMk cId="3049036545" sldId="302"/>
            <ac:spMk id="5" creationId="{BF751393-8FC0-44FD-81A2-93A586D150F8}"/>
          </ac:spMkLst>
        </pc:spChg>
        <pc:spChg chg="add mod ord">
          <ac:chgData name="Condon, Caitlin A" userId="62d68243-6137-49d5-938b-e525b9399719" providerId="ADAL" clId="{0503B10E-F83D-4CED-A5D5-233A9B0B61F3}" dt="2022-10-21T20:18:46.131" v="369" actId="1076"/>
          <ac:spMkLst>
            <pc:docMk/>
            <pc:sldMk cId="3049036545" sldId="302"/>
            <ac:spMk id="41" creationId="{FB6DE61D-1C6C-42C6-AEA9-20D95ACCFA33}"/>
          </ac:spMkLst>
        </pc:spChg>
        <pc:spChg chg="add del mod ord">
          <ac:chgData name="Condon, Caitlin A" userId="62d68243-6137-49d5-938b-e525b9399719" providerId="ADAL" clId="{0503B10E-F83D-4CED-A5D5-233A9B0B61F3}" dt="2022-10-21T20:18:36.514" v="365" actId="478"/>
          <ac:spMkLst>
            <pc:docMk/>
            <pc:sldMk cId="3049036545" sldId="302"/>
            <ac:spMk id="44" creationId="{28A4468E-28AD-463F-8878-E8323CC8EABA}"/>
          </ac:spMkLst>
        </pc:spChg>
        <pc:spChg chg="del mod">
          <ac:chgData name="Condon, Caitlin A" userId="62d68243-6137-49d5-938b-e525b9399719" providerId="ADAL" clId="{0503B10E-F83D-4CED-A5D5-233A9B0B61F3}" dt="2022-10-21T20:18:40.168" v="366" actId="478"/>
          <ac:spMkLst>
            <pc:docMk/>
            <pc:sldMk cId="3049036545" sldId="302"/>
            <ac:spMk id="46" creationId="{70D96903-6761-41D4-B8AB-637D08E36EC3}"/>
          </ac:spMkLst>
        </pc:spChg>
      </pc:sldChg>
      <pc:sldChg chg="delSp modSp mod">
        <pc:chgData name="Condon, Caitlin A" userId="62d68243-6137-49d5-938b-e525b9399719" providerId="ADAL" clId="{0503B10E-F83D-4CED-A5D5-233A9B0B61F3}" dt="2022-10-21T20:19:31.280" v="372" actId="478"/>
        <pc:sldMkLst>
          <pc:docMk/>
          <pc:sldMk cId="4292925468" sldId="316"/>
        </pc:sldMkLst>
        <pc:spChg chg="mod">
          <ac:chgData name="Condon, Caitlin A" userId="62d68243-6137-49d5-938b-e525b9399719" providerId="ADAL" clId="{0503B10E-F83D-4CED-A5D5-233A9B0B61F3}" dt="2022-10-21T20:19:12.446" v="371" actId="1076"/>
          <ac:spMkLst>
            <pc:docMk/>
            <pc:sldMk cId="4292925468" sldId="316"/>
            <ac:spMk id="3" creationId="{1C1C93B9-4036-4A5D-8402-41F02FEB0854}"/>
          </ac:spMkLst>
        </pc:spChg>
        <pc:spChg chg="del">
          <ac:chgData name="Condon, Caitlin A" userId="62d68243-6137-49d5-938b-e525b9399719" providerId="ADAL" clId="{0503B10E-F83D-4CED-A5D5-233A9B0B61F3}" dt="2022-10-21T20:19:31.280" v="372" actId="478"/>
          <ac:spMkLst>
            <pc:docMk/>
            <pc:sldMk cId="4292925468" sldId="316"/>
            <ac:spMk id="11" creationId="{629F41A0-DF80-4500-A235-8A32AEBB04B8}"/>
          </ac:spMkLst>
        </pc:spChg>
      </pc:sldChg>
      <pc:sldChg chg="modSp mod">
        <pc:chgData name="Condon, Caitlin A" userId="62d68243-6137-49d5-938b-e525b9399719" providerId="ADAL" clId="{0503B10E-F83D-4CED-A5D5-233A9B0B61F3}" dt="2022-10-21T20:19:42.780" v="374" actId="14100"/>
        <pc:sldMkLst>
          <pc:docMk/>
          <pc:sldMk cId="3617157562" sldId="318"/>
        </pc:sldMkLst>
        <pc:spChg chg="mod">
          <ac:chgData name="Condon, Caitlin A" userId="62d68243-6137-49d5-938b-e525b9399719" providerId="ADAL" clId="{0503B10E-F83D-4CED-A5D5-233A9B0B61F3}" dt="2022-10-21T20:19:42.780" v="374" actId="14100"/>
          <ac:spMkLst>
            <pc:docMk/>
            <pc:sldMk cId="3617157562" sldId="318"/>
            <ac:spMk id="6" creationId="{DB8B57C4-ABDE-4175-B8CE-3713F8F5E016}"/>
          </ac:spMkLst>
        </pc:spChg>
      </pc:sldChg>
      <pc:sldChg chg="addSp delSp modSp mod modClrScheme chgLayout">
        <pc:chgData name="Condon, Caitlin A" userId="62d68243-6137-49d5-938b-e525b9399719" providerId="ADAL" clId="{0503B10E-F83D-4CED-A5D5-233A9B0B61F3}" dt="2022-10-21T20:17:55.843" v="325" actId="14100"/>
        <pc:sldMkLst>
          <pc:docMk/>
          <pc:sldMk cId="2607028204" sldId="320"/>
        </pc:sldMkLst>
        <pc:spChg chg="mod ord">
          <ac:chgData name="Condon, Caitlin A" userId="62d68243-6137-49d5-938b-e525b9399719" providerId="ADAL" clId="{0503B10E-F83D-4CED-A5D5-233A9B0B61F3}" dt="2022-10-21T20:17:26.273" v="291" actId="700"/>
          <ac:spMkLst>
            <pc:docMk/>
            <pc:sldMk cId="2607028204" sldId="320"/>
            <ac:spMk id="2" creationId="{4E5A4C52-8E72-47CF-A5B1-DBAF1114DC03}"/>
          </ac:spMkLst>
        </pc:spChg>
        <pc:spChg chg="add del mod">
          <ac:chgData name="Condon, Caitlin A" userId="62d68243-6137-49d5-938b-e525b9399719" providerId="ADAL" clId="{0503B10E-F83D-4CED-A5D5-233A9B0B61F3}" dt="2022-10-21T20:17:43.090" v="312" actId="478"/>
          <ac:spMkLst>
            <pc:docMk/>
            <pc:sldMk cId="2607028204" sldId="320"/>
            <ac:spMk id="5" creationId="{CB2AC175-C728-49EE-BACA-98F609A71C99}"/>
          </ac:spMkLst>
        </pc:spChg>
        <pc:spChg chg="add del mod">
          <ac:chgData name="Condon, Caitlin A" userId="62d68243-6137-49d5-938b-e525b9399719" providerId="ADAL" clId="{0503B10E-F83D-4CED-A5D5-233A9B0B61F3}" dt="2022-10-21T20:17:23.770" v="290" actId="478"/>
          <ac:spMkLst>
            <pc:docMk/>
            <pc:sldMk cId="2607028204" sldId="320"/>
            <ac:spMk id="6" creationId="{217CEE0E-907E-485D-B65D-3C2DB09D7A64}"/>
          </ac:spMkLst>
        </pc:spChg>
        <pc:spChg chg="add del mod">
          <ac:chgData name="Condon, Caitlin A" userId="62d68243-6137-49d5-938b-e525b9399719" providerId="ADAL" clId="{0503B10E-F83D-4CED-A5D5-233A9B0B61F3}" dt="2022-10-21T20:17:15.296" v="286"/>
          <ac:spMkLst>
            <pc:docMk/>
            <pc:sldMk cId="2607028204" sldId="320"/>
            <ac:spMk id="7" creationId="{6A2F6A16-B498-4D0C-9C61-D3EE451AA6FF}"/>
          </ac:spMkLst>
        </pc:spChg>
        <pc:spChg chg="add del mod ord">
          <ac:chgData name="Condon, Caitlin A" userId="62d68243-6137-49d5-938b-e525b9399719" providerId="ADAL" clId="{0503B10E-F83D-4CED-A5D5-233A9B0B61F3}" dt="2022-10-21T20:17:34.361" v="308" actId="478"/>
          <ac:spMkLst>
            <pc:docMk/>
            <pc:sldMk cId="2607028204" sldId="320"/>
            <ac:spMk id="8" creationId="{92729498-B88B-46F5-8A5D-F3EB95FBFF10}"/>
          </ac:spMkLst>
        </pc:spChg>
        <pc:spChg chg="add del mod ord">
          <ac:chgData name="Condon, Caitlin A" userId="62d68243-6137-49d5-938b-e525b9399719" providerId="ADAL" clId="{0503B10E-F83D-4CED-A5D5-233A9B0B61F3}" dt="2022-10-21T20:17:52.211" v="324" actId="478"/>
          <ac:spMkLst>
            <pc:docMk/>
            <pc:sldMk cId="2607028204" sldId="320"/>
            <ac:spMk id="9" creationId="{E27104F8-A800-432F-BCB5-A8DFC6F6ECCF}"/>
          </ac:spMkLst>
        </pc:spChg>
        <pc:spChg chg="add del mod">
          <ac:chgData name="Condon, Caitlin A" userId="62d68243-6137-49d5-938b-e525b9399719" providerId="ADAL" clId="{0503B10E-F83D-4CED-A5D5-233A9B0B61F3}" dt="2022-10-21T20:17:55.843" v="325" actId="14100"/>
          <ac:spMkLst>
            <pc:docMk/>
            <pc:sldMk cId="2607028204" sldId="320"/>
            <ac:spMk id="11" creationId="{03B262DC-FE5D-4506-AF14-A4F69E124665}"/>
          </ac:spMkLst>
        </pc:spChg>
        <pc:picChg chg="add del">
          <ac:chgData name="Condon, Caitlin A" userId="62d68243-6137-49d5-938b-e525b9399719" providerId="ADAL" clId="{0503B10E-F83D-4CED-A5D5-233A9B0B61F3}" dt="2022-10-21T20:17:19.237" v="288" actId="478"/>
          <ac:picMkLst>
            <pc:docMk/>
            <pc:sldMk cId="2607028204" sldId="320"/>
            <ac:picMk id="3" creationId="{25FD1EF3-9EC3-4B3D-AF21-65350EAF4586}"/>
          </ac:picMkLst>
        </pc:picChg>
        <pc:picChg chg="del">
          <ac:chgData name="Condon, Caitlin A" userId="62d68243-6137-49d5-938b-e525b9399719" providerId="ADAL" clId="{0503B10E-F83D-4CED-A5D5-233A9B0B61F3}" dt="2022-10-21T20:14:00.535" v="15" actId="478"/>
          <ac:picMkLst>
            <pc:docMk/>
            <pc:sldMk cId="2607028204" sldId="320"/>
            <ac:picMk id="4" creationId="{9365877C-7414-4F0A-9B5C-4E4A74D8FFE0}"/>
          </ac:picMkLst>
        </pc:picChg>
        <pc:picChg chg="add mod">
          <ac:chgData name="Condon, Caitlin A" userId="62d68243-6137-49d5-938b-e525b9399719" providerId="ADAL" clId="{0503B10E-F83D-4CED-A5D5-233A9B0B61F3}" dt="2022-10-21T20:14:14.431" v="23" actId="14100"/>
          <ac:picMkLst>
            <pc:docMk/>
            <pc:sldMk cId="2607028204" sldId="320"/>
            <ac:picMk id="1026" creationId="{EB6E99E0-1A36-4696-B882-457F90B0525A}"/>
          </ac:picMkLst>
        </pc:picChg>
      </pc:sldChg>
      <pc:sldChg chg="addSp delSp modSp mod">
        <pc:chgData name="Condon, Caitlin A" userId="62d68243-6137-49d5-938b-e525b9399719" providerId="ADAL" clId="{0503B10E-F83D-4CED-A5D5-233A9B0B61F3}" dt="2022-10-21T20:41:42.965" v="411" actId="1076"/>
        <pc:sldMkLst>
          <pc:docMk/>
          <pc:sldMk cId="4249227292" sldId="321"/>
        </pc:sldMkLst>
        <pc:spChg chg="mod">
          <ac:chgData name="Condon, Caitlin A" userId="62d68243-6137-49d5-938b-e525b9399719" providerId="ADAL" clId="{0503B10E-F83D-4CED-A5D5-233A9B0B61F3}" dt="2022-10-21T20:19:01.239" v="370" actId="14100"/>
          <ac:spMkLst>
            <pc:docMk/>
            <pc:sldMk cId="4249227292" sldId="321"/>
            <ac:spMk id="3" creationId="{6D50AF6E-CF6A-429E-A4B2-32D2D767B73B}"/>
          </ac:spMkLst>
        </pc:spChg>
        <pc:picChg chg="del">
          <ac:chgData name="Condon, Caitlin A" userId="62d68243-6137-49d5-938b-e525b9399719" providerId="ADAL" clId="{0503B10E-F83D-4CED-A5D5-233A9B0B61F3}" dt="2022-10-21T20:40:38.686" v="408" actId="478"/>
          <ac:picMkLst>
            <pc:docMk/>
            <pc:sldMk cId="4249227292" sldId="321"/>
            <ac:picMk id="5" creationId="{817F95C1-CCF2-41C2-8A04-C0D7F4EC5245}"/>
          </ac:picMkLst>
        </pc:picChg>
        <pc:picChg chg="add mod">
          <ac:chgData name="Condon, Caitlin A" userId="62d68243-6137-49d5-938b-e525b9399719" providerId="ADAL" clId="{0503B10E-F83D-4CED-A5D5-233A9B0B61F3}" dt="2022-10-21T20:41:42.965" v="411" actId="1076"/>
          <ac:picMkLst>
            <pc:docMk/>
            <pc:sldMk cId="4249227292" sldId="321"/>
            <ac:picMk id="8" creationId="{42F9A9C3-7FC2-4D4A-89D5-A2E16FBBB265}"/>
          </ac:picMkLst>
        </pc:picChg>
      </pc:sldChg>
      <pc:sldChg chg="modSp mod">
        <pc:chgData name="Condon, Caitlin A" userId="62d68243-6137-49d5-938b-e525b9399719" providerId="ADAL" clId="{0503B10E-F83D-4CED-A5D5-233A9B0B61F3}" dt="2022-10-21T20:20:32.984" v="392" actId="14100"/>
        <pc:sldMkLst>
          <pc:docMk/>
          <pc:sldMk cId="2216319649" sldId="322"/>
        </pc:sldMkLst>
        <pc:spChg chg="mod">
          <ac:chgData name="Condon, Caitlin A" userId="62d68243-6137-49d5-938b-e525b9399719" providerId="ADAL" clId="{0503B10E-F83D-4CED-A5D5-233A9B0B61F3}" dt="2022-10-21T20:20:32.984" v="392" actId="14100"/>
          <ac:spMkLst>
            <pc:docMk/>
            <pc:sldMk cId="2216319649" sldId="322"/>
            <ac:spMk id="5" creationId="{79420F4C-1A1B-468A-A773-FCBC162596A2}"/>
          </ac:spMkLst>
        </pc:spChg>
      </pc:sldChg>
      <pc:sldChg chg="addSp delSp modSp new mod modClrScheme chgLayout">
        <pc:chgData name="Condon, Caitlin A" userId="62d68243-6137-49d5-938b-e525b9399719" providerId="ADAL" clId="{0503B10E-F83D-4CED-A5D5-233A9B0B61F3}" dt="2022-10-21T20:16:47.451" v="282" actId="2710"/>
        <pc:sldMkLst>
          <pc:docMk/>
          <pc:sldMk cId="3393710685" sldId="323"/>
        </pc:sldMkLst>
        <pc:spChg chg="del">
          <ac:chgData name="Condon, Caitlin A" userId="62d68243-6137-49d5-938b-e525b9399719" providerId="ADAL" clId="{0503B10E-F83D-4CED-A5D5-233A9B0B61F3}" dt="2022-10-20T22:53:16.294" v="7" actId="700"/>
          <ac:spMkLst>
            <pc:docMk/>
            <pc:sldMk cId="3393710685" sldId="323"/>
            <ac:spMk id="2" creationId="{C06A810B-D33C-4C7E-8E2A-AF899A9A00D1}"/>
          </ac:spMkLst>
        </pc:spChg>
        <pc:spChg chg="mod ord">
          <ac:chgData name="Condon, Caitlin A" userId="62d68243-6137-49d5-938b-e525b9399719" providerId="ADAL" clId="{0503B10E-F83D-4CED-A5D5-233A9B0B61F3}" dt="2022-10-20T22:53:16.294" v="7" actId="700"/>
          <ac:spMkLst>
            <pc:docMk/>
            <pc:sldMk cId="3393710685" sldId="323"/>
            <ac:spMk id="3" creationId="{094F4E36-EF8F-4F68-8044-58904BA3EBB4}"/>
          </ac:spMkLst>
        </pc:spChg>
        <pc:spChg chg="del">
          <ac:chgData name="Condon, Caitlin A" userId="62d68243-6137-49d5-938b-e525b9399719" providerId="ADAL" clId="{0503B10E-F83D-4CED-A5D5-233A9B0B61F3}" dt="2022-10-20T22:53:16.294" v="7" actId="700"/>
          <ac:spMkLst>
            <pc:docMk/>
            <pc:sldMk cId="3393710685" sldId="323"/>
            <ac:spMk id="4" creationId="{866951B4-D606-4931-A14B-A84FFDD7793D}"/>
          </ac:spMkLst>
        </pc:spChg>
        <pc:spChg chg="del mod ord">
          <ac:chgData name="Condon, Caitlin A" userId="62d68243-6137-49d5-938b-e525b9399719" providerId="ADAL" clId="{0503B10E-F83D-4CED-A5D5-233A9B0B61F3}" dt="2022-10-20T22:53:16.294" v="7" actId="700"/>
          <ac:spMkLst>
            <pc:docMk/>
            <pc:sldMk cId="3393710685" sldId="323"/>
            <ac:spMk id="5" creationId="{4F49D7F9-55C8-4BAD-85B5-686C4F486D79}"/>
          </ac:spMkLst>
        </pc:spChg>
        <pc:spChg chg="del mod ord">
          <ac:chgData name="Condon, Caitlin A" userId="62d68243-6137-49d5-938b-e525b9399719" providerId="ADAL" clId="{0503B10E-F83D-4CED-A5D5-233A9B0B61F3}" dt="2022-10-20T22:53:16.294" v="7" actId="700"/>
          <ac:spMkLst>
            <pc:docMk/>
            <pc:sldMk cId="3393710685" sldId="323"/>
            <ac:spMk id="6" creationId="{32DE434D-0EAD-48F7-AF88-0FCC8B6A05B4}"/>
          </ac:spMkLst>
        </pc:spChg>
        <pc:spChg chg="add mod ord">
          <ac:chgData name="Condon, Caitlin A" userId="62d68243-6137-49d5-938b-e525b9399719" providerId="ADAL" clId="{0503B10E-F83D-4CED-A5D5-233A9B0B61F3}" dt="2022-10-20T22:53:18.631" v="14" actId="20577"/>
          <ac:spMkLst>
            <pc:docMk/>
            <pc:sldMk cId="3393710685" sldId="323"/>
            <ac:spMk id="7" creationId="{E714CC9E-AEF2-40C4-A1C5-75C9CBD0854F}"/>
          </ac:spMkLst>
        </pc:spChg>
        <pc:spChg chg="add mod ord">
          <ac:chgData name="Condon, Caitlin A" userId="62d68243-6137-49d5-938b-e525b9399719" providerId="ADAL" clId="{0503B10E-F83D-4CED-A5D5-233A9B0B61F3}" dt="2022-10-21T20:16:47.451" v="282" actId="2710"/>
          <ac:spMkLst>
            <pc:docMk/>
            <pc:sldMk cId="3393710685" sldId="323"/>
            <ac:spMk id="8" creationId="{72839DD0-E1AD-4642-B3FE-D0F60E5B675A}"/>
          </ac:spMkLst>
        </pc:spChg>
      </pc:sldChg>
      <pc:sldChg chg="add del">
        <pc:chgData name="Condon, Caitlin A" userId="62d68243-6137-49d5-938b-e525b9399719" providerId="ADAL" clId="{0503B10E-F83D-4CED-A5D5-233A9B0B61F3}" dt="2022-10-21T20:24:04.447" v="397" actId="47"/>
        <pc:sldMkLst>
          <pc:docMk/>
          <pc:sldMk cId="1911770356" sldId="324"/>
        </pc:sldMkLst>
      </pc:sldChg>
      <pc:sldChg chg="modSp new mod">
        <pc:chgData name="Condon, Caitlin A" userId="62d68243-6137-49d5-938b-e525b9399719" providerId="ADAL" clId="{0503B10E-F83D-4CED-A5D5-233A9B0B61F3}" dt="2022-10-21T20:40:09.640" v="407" actId="20577"/>
        <pc:sldMkLst>
          <pc:docMk/>
          <pc:sldMk cId="3453379783" sldId="324"/>
        </pc:sldMkLst>
        <pc:spChg chg="mod">
          <ac:chgData name="Condon, Caitlin A" userId="62d68243-6137-49d5-938b-e525b9399719" providerId="ADAL" clId="{0503B10E-F83D-4CED-A5D5-233A9B0B61F3}" dt="2022-10-21T20:40:09.640" v="407" actId="20577"/>
          <ac:spMkLst>
            <pc:docMk/>
            <pc:sldMk cId="3453379783" sldId="324"/>
            <ac:spMk id="3" creationId="{6DFBCE99-3D0F-46C1-94DC-7B11B9DB90C5}"/>
          </ac:spMkLst>
        </pc:spChg>
      </pc:sldChg>
      <pc:sldChg chg="new del">
        <pc:chgData name="Condon, Caitlin A" userId="62d68243-6137-49d5-938b-e525b9399719" providerId="ADAL" clId="{0503B10E-F83D-4CED-A5D5-233A9B0B61F3}" dt="2022-10-21T20:45:00.777" v="413" actId="47"/>
        <pc:sldMkLst>
          <pc:docMk/>
          <pc:sldMk cId="1415353897" sldId="325"/>
        </pc:sldMkLst>
      </pc:sldChg>
      <pc:sldChg chg="modSp new mod">
        <pc:chgData name="Condon, Caitlin A" userId="62d68243-6137-49d5-938b-e525b9399719" providerId="ADAL" clId="{0503B10E-F83D-4CED-A5D5-233A9B0B61F3}" dt="2022-10-21T20:46:04.016" v="457" actId="20577"/>
        <pc:sldMkLst>
          <pc:docMk/>
          <pc:sldMk cId="2077340639" sldId="325"/>
        </pc:sldMkLst>
        <pc:spChg chg="mod">
          <ac:chgData name="Condon, Caitlin A" userId="62d68243-6137-49d5-938b-e525b9399719" providerId="ADAL" clId="{0503B10E-F83D-4CED-A5D5-233A9B0B61F3}" dt="2022-10-21T20:46:04.016" v="457" actId="20577"/>
          <ac:spMkLst>
            <pc:docMk/>
            <pc:sldMk cId="2077340639" sldId="325"/>
            <ac:spMk id="3" creationId="{A205556A-363D-4FED-A943-889F6022F158}"/>
          </ac:spMkLst>
        </pc:spChg>
      </pc:sldChg>
      <pc:sldChg chg="addSp delSp modSp new mod">
        <pc:chgData name="Condon, Caitlin A" userId="62d68243-6137-49d5-938b-e525b9399719" providerId="ADAL" clId="{0503B10E-F83D-4CED-A5D5-233A9B0B61F3}" dt="2022-10-21T20:47:18.658" v="468" actId="732"/>
        <pc:sldMkLst>
          <pc:docMk/>
          <pc:sldMk cId="2279629485" sldId="326"/>
        </pc:sldMkLst>
        <pc:spChg chg="del">
          <ac:chgData name="Condon, Caitlin A" userId="62d68243-6137-49d5-938b-e525b9399719" providerId="ADAL" clId="{0503B10E-F83D-4CED-A5D5-233A9B0B61F3}" dt="2022-10-21T20:46:51.260" v="461" actId="931"/>
          <ac:spMkLst>
            <pc:docMk/>
            <pc:sldMk cId="2279629485" sldId="326"/>
            <ac:spMk id="4" creationId="{DA8F8E6D-747B-4385-9B50-1DB009B3F499}"/>
          </ac:spMkLst>
        </pc:spChg>
        <pc:picChg chg="add del">
          <ac:chgData name="Condon, Caitlin A" userId="62d68243-6137-49d5-938b-e525b9399719" providerId="ADAL" clId="{0503B10E-F83D-4CED-A5D5-233A9B0B61F3}" dt="2022-10-21T20:46:37.524" v="460" actId="22"/>
          <ac:picMkLst>
            <pc:docMk/>
            <pc:sldMk cId="2279629485" sldId="326"/>
            <ac:picMk id="6" creationId="{57CBAEFA-2DB7-4C85-BAFD-0722313B6D8F}"/>
          </ac:picMkLst>
        </pc:picChg>
        <pc:picChg chg="add mod modCrop">
          <ac:chgData name="Condon, Caitlin A" userId="62d68243-6137-49d5-938b-e525b9399719" providerId="ADAL" clId="{0503B10E-F83D-4CED-A5D5-233A9B0B61F3}" dt="2022-10-21T20:47:18.658" v="468" actId="732"/>
          <ac:picMkLst>
            <pc:docMk/>
            <pc:sldMk cId="2279629485" sldId="326"/>
            <ac:picMk id="8" creationId="{40C430E9-E7C3-4DC2-AD0D-83DDC8F593C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10/26/2022</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59520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Met panel: Control Room Habitability includes roughness length; DBA, Routine Analysis omits roughness length</a:t>
            </a:r>
          </a:p>
        </p:txBody>
      </p:sp>
      <p:sp>
        <p:nvSpPr>
          <p:cNvPr id="4" name="Slide Number Placeholder 3"/>
          <p:cNvSpPr>
            <a:spLocks noGrp="1"/>
          </p:cNvSpPr>
          <p:nvPr>
            <p:ph type="sldNum" sz="quarter" idx="5"/>
          </p:nvPr>
        </p:nvSpPr>
        <p:spPr/>
        <p:txBody>
          <a:bodyPr/>
          <a:lstStyle/>
          <a:p>
            <a:fld id="{710104DB-87CA-D64F-AB86-DB2520DDF5D7}" type="slidenum">
              <a:rPr lang="en-US" smtClean="0"/>
              <a:t>28</a:t>
            </a:fld>
            <a:endParaRPr lang="en-US"/>
          </a:p>
        </p:txBody>
      </p:sp>
    </p:spTree>
    <p:extLst>
      <p:ext uri="{BB962C8B-B14F-4D97-AF65-F5344CB8AC3E}">
        <p14:creationId xmlns:p14="http://schemas.microsoft.com/office/powerpoint/2010/main" val="2148234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9C475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October 26, 2022</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1E378968-472C-6B63-EFA1-A9A117A95303}"/>
              </a:ext>
            </a:extLst>
          </p:cNvPr>
          <p:cNvPicPr>
            <a:picLocks noChangeAspect="1"/>
          </p:cNvPicPr>
          <p:nvPr userDrawn="1"/>
        </p:nvPicPr>
        <p:blipFill>
          <a:blip r:embed="rId2"/>
          <a:srcRect/>
          <a:stretch/>
        </p:blipFill>
        <p:spPr>
          <a:xfrm>
            <a:off x="1427419" y="391274"/>
            <a:ext cx="1116379" cy="957880"/>
          </a:xfrm>
          <a:prstGeom prst="rect">
            <a:avLst/>
          </a:prstGeom>
        </p:spPr>
      </p:pic>
      <p:pic>
        <p:nvPicPr>
          <p:cNvPr id="10" name="Picture 9">
            <a:extLst>
              <a:ext uri="{FF2B5EF4-FFF2-40B4-BE49-F238E27FC236}">
                <a16:creationId xmlns:a16="http://schemas.microsoft.com/office/drawing/2014/main" id="{6AE5A46F-04C9-D209-0996-EFCF115DBFBC}"/>
              </a:ext>
            </a:extLst>
          </p:cNvPr>
          <p:cNvPicPr>
            <a:picLocks noChangeAspect="1"/>
          </p:cNvPicPr>
          <p:nvPr userDrawn="1"/>
        </p:nvPicPr>
        <p:blipFill>
          <a:blip r:embed="rId3"/>
          <a:stretch>
            <a:fillRect/>
          </a:stretch>
        </p:blipFill>
        <p:spPr>
          <a:xfrm>
            <a:off x="3129734" y="455720"/>
            <a:ext cx="2743627" cy="775105"/>
          </a:xfrm>
          <a:prstGeom prst="rect">
            <a:avLst/>
          </a:prstGeom>
        </p:spPr>
      </p:pic>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22948" y="0"/>
            <a:ext cx="860745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10/26/2022</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966458" y="0"/>
            <a:ext cx="866394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10/26/2022</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64512" y="0"/>
            <a:ext cx="8565888"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6393242" y="270933"/>
            <a:ext cx="7779957" cy="1310979"/>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10/26/2022</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10/26/2022</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75848" y="0"/>
            <a:ext cx="855455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6385686" y="270933"/>
            <a:ext cx="7787514" cy="1310979"/>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10/26/2022</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151418" y="0"/>
            <a:ext cx="847898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10/26/2022</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6385686" y="270933"/>
            <a:ext cx="7787514" cy="1310979"/>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07834" y="0"/>
            <a:ext cx="8622565"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10/26/2022</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9C4757"/>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6" name="Picture 5" descr="An abstract connection in pale grey background">
            <a:extLst>
              <a:ext uri="{FF2B5EF4-FFF2-40B4-BE49-F238E27FC236}">
                <a16:creationId xmlns:a16="http://schemas.microsoft.com/office/drawing/2014/main" id="{2818E727-7A5E-4A5C-9C8B-70D96AF134C8}"/>
              </a:ext>
            </a:extLst>
          </p:cNvPr>
          <p:cNvPicPr>
            <a:picLocks noChangeAspect="1"/>
          </p:cNvPicPr>
          <p:nvPr userDrawn="1"/>
        </p:nvPicPr>
        <p:blipFill>
          <a:blip r:embed="rId12"/>
          <a:stretch>
            <a:fillRect/>
          </a:stretch>
        </p:blipFill>
        <p:spPr>
          <a:xfrm>
            <a:off x="1" y="-14543"/>
            <a:ext cx="14630400" cy="8244143"/>
          </a:xfrm>
          <a:prstGeom prst="rect">
            <a:avLst/>
          </a:prstGeom>
        </p:spPr>
      </p:pic>
      <p:sp>
        <p:nvSpPr>
          <p:cNvPr id="8" name="Rectangle 7">
            <a:extLst>
              <a:ext uri="{FF2B5EF4-FFF2-40B4-BE49-F238E27FC236}">
                <a16:creationId xmlns:a16="http://schemas.microsoft.com/office/drawing/2014/main" id="{2729221F-20F2-144C-A638-0A6C756C26C9}"/>
              </a:ext>
            </a:extLst>
          </p:cNvPr>
          <p:cNvSpPr/>
          <p:nvPr userDrawn="1"/>
        </p:nvSpPr>
        <p:spPr>
          <a:xfrm>
            <a:off x="1003300" y="-4375"/>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3" name="Picture 12">
            <a:extLst>
              <a:ext uri="{FF2B5EF4-FFF2-40B4-BE49-F238E27FC236}">
                <a16:creationId xmlns:a16="http://schemas.microsoft.com/office/drawing/2014/main" id="{25F34E2A-C7AD-3FC6-9287-EE1DDAF2912D}"/>
              </a:ext>
            </a:extLst>
          </p:cNvPr>
          <p:cNvPicPr>
            <a:picLocks noChangeAspect="1"/>
          </p:cNvPicPr>
          <p:nvPr userDrawn="1"/>
        </p:nvPicPr>
        <p:blipFill>
          <a:blip r:embed="rId13"/>
          <a:srcRect/>
          <a:stretch/>
        </p:blipFill>
        <p:spPr>
          <a:xfrm>
            <a:off x="1427419" y="391274"/>
            <a:ext cx="1116379" cy="957880"/>
          </a:xfrm>
          <a:prstGeom prst="rect">
            <a:avLst/>
          </a:prstGeom>
        </p:spPr>
      </p:pic>
      <p:pic>
        <p:nvPicPr>
          <p:cNvPr id="14" name="Picture 13">
            <a:extLst>
              <a:ext uri="{FF2B5EF4-FFF2-40B4-BE49-F238E27FC236}">
                <a16:creationId xmlns:a16="http://schemas.microsoft.com/office/drawing/2014/main" id="{7E8F3CB5-0FDD-C506-2DAC-6BB52B32100D}"/>
              </a:ext>
            </a:extLst>
          </p:cNvPr>
          <p:cNvPicPr>
            <a:picLocks noChangeAspect="1"/>
          </p:cNvPicPr>
          <p:nvPr userDrawn="1"/>
        </p:nvPicPr>
        <p:blipFill>
          <a:blip r:embed="rId14"/>
          <a:stretch>
            <a:fillRect/>
          </a:stretch>
        </p:blipFill>
        <p:spPr>
          <a:xfrm>
            <a:off x="3129734" y="455720"/>
            <a:ext cx="2743627" cy="775105"/>
          </a:xfrm>
          <a:prstGeom prst="rect">
            <a:avLst/>
          </a:prstGeom>
        </p:spPr>
      </p:pic>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371600" y="2743200"/>
            <a:ext cx="4572000" cy="1828800"/>
          </a:xfrm>
        </p:spPr>
        <p:txBody>
          <a:bodyPr/>
          <a:lstStyle/>
          <a:p>
            <a:r>
              <a:rPr lang="en-US" dirty="0"/>
              <a:t>RAMP Code Consolidation </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123950" y="5696610"/>
            <a:ext cx="4819650" cy="906598"/>
          </a:xfrm>
        </p:spPr>
        <p:txBody>
          <a:bodyPr/>
          <a:lstStyle/>
          <a:p>
            <a:r>
              <a:rPr lang="en-US" sz="2400" dirty="0"/>
              <a:t>Caitlin Condon</a:t>
            </a:r>
          </a:p>
          <a:p>
            <a:r>
              <a:rPr lang="en-US" sz="2400" dirty="0"/>
              <a:t>Julia Flaherty</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a:xfrm>
            <a:off x="1495425" y="7614058"/>
            <a:ext cx="4572000" cy="274320"/>
          </a:xfrm>
        </p:spPr>
        <p:txBody>
          <a:bodyPr/>
          <a:lstStyle/>
          <a:p>
            <a:r>
              <a:rPr lang="en-US" sz="2800" b="1" dirty="0">
                <a:solidFill>
                  <a:srgbClr val="191C1F"/>
                </a:solidFill>
                <a:effectLst/>
                <a:latin typeface="Arial" panose="020B0604020202020204" pitchFamily="34" charset="0"/>
                <a:ea typeface="Calibri" panose="020F0502020204030204" pitchFamily="34" charset="0"/>
              </a:rPr>
              <a:t>PNNL-SA-179075</a:t>
            </a:r>
            <a:endParaRPr lang="en-US" sz="2400" dirty="0"/>
          </a:p>
        </p:txBody>
      </p:sp>
      <p:sp>
        <p:nvSpPr>
          <p:cNvPr id="2" name="TextBox 1">
            <a:extLst>
              <a:ext uri="{FF2B5EF4-FFF2-40B4-BE49-F238E27FC236}">
                <a16:creationId xmlns:a16="http://schemas.microsoft.com/office/drawing/2014/main" id="{ED4D90FA-9A1E-A627-DE61-AD513CF06194}"/>
              </a:ext>
            </a:extLst>
          </p:cNvPr>
          <p:cNvSpPr txBox="1"/>
          <p:nvPr/>
        </p:nvSpPr>
        <p:spPr>
          <a:xfrm>
            <a:off x="3609244" y="4967416"/>
            <a:ext cx="2334356" cy="400110"/>
          </a:xfrm>
          <a:prstGeom prst="rect">
            <a:avLst/>
          </a:prstGeom>
          <a:noFill/>
        </p:spPr>
        <p:txBody>
          <a:bodyPr wrap="square" rtlCol="0">
            <a:spAutoFit/>
          </a:bodyPr>
          <a:lstStyle/>
          <a:p>
            <a:pPr algn="r"/>
            <a:r>
              <a:rPr lang="en-US" sz="2000" dirty="0"/>
              <a:t>October 27</a:t>
            </a:r>
            <a:r>
              <a:rPr lang="en-US" sz="2000" baseline="30000" dirty="0"/>
              <a:t>th</a:t>
            </a:r>
            <a:r>
              <a:rPr lang="en-US" sz="2000" dirty="0"/>
              <a:t>, 2022</a:t>
            </a:r>
          </a:p>
        </p:txBody>
      </p:sp>
      <p:pic>
        <p:nvPicPr>
          <p:cNvPr id="3" name="Picture 2">
            <a:extLst>
              <a:ext uri="{FF2B5EF4-FFF2-40B4-BE49-F238E27FC236}">
                <a16:creationId xmlns:a16="http://schemas.microsoft.com/office/drawing/2014/main" id="{6DD01FAF-94CA-4C62-9A5B-544929BD297C}"/>
              </a:ext>
            </a:extLst>
          </p:cNvPr>
          <p:cNvPicPr>
            <a:picLocks noChangeAspect="1"/>
          </p:cNvPicPr>
          <p:nvPr/>
        </p:nvPicPr>
        <p:blipFill>
          <a:blip r:embed="rId3"/>
          <a:stretch>
            <a:fillRect/>
          </a:stretch>
        </p:blipFill>
        <p:spPr>
          <a:xfrm>
            <a:off x="7064410" y="640080"/>
            <a:ext cx="6956390" cy="6949440"/>
          </a:xfrm>
          <a:prstGeom prst="rect">
            <a:avLst/>
          </a:prstGeom>
        </p:spPr>
      </p:pic>
      <p:sp>
        <p:nvSpPr>
          <p:cNvPr id="4" name="TextBox 3">
            <a:extLst>
              <a:ext uri="{FF2B5EF4-FFF2-40B4-BE49-F238E27FC236}">
                <a16:creationId xmlns:a16="http://schemas.microsoft.com/office/drawing/2014/main" id="{B78A525B-0EEE-46FB-A502-ADA2A72EC028}"/>
              </a:ext>
            </a:extLst>
          </p:cNvPr>
          <p:cNvSpPr txBox="1"/>
          <p:nvPr/>
        </p:nvSpPr>
        <p:spPr>
          <a:xfrm>
            <a:off x="1247775" y="6955692"/>
            <a:ext cx="4819650" cy="732508"/>
          </a:xfrm>
          <a:prstGeom prst="rect">
            <a:avLst/>
          </a:prstGeom>
          <a:noFill/>
        </p:spPr>
        <p:txBody>
          <a:bodyPr wrap="square" rtlCol="0">
            <a:spAutoFit/>
          </a:bodyPr>
          <a:lstStyle/>
          <a:p>
            <a:pPr algn="r">
              <a:lnSpc>
                <a:spcPct val="100000"/>
              </a:lnSpc>
            </a:pPr>
            <a:r>
              <a:rPr lang="en-US" sz="2000" dirty="0"/>
              <a:t>Pacific Northwest National Laboratory</a:t>
            </a:r>
          </a:p>
          <a:p>
            <a:pPr algn="r"/>
            <a:endParaRPr lang="en-US" dirty="0"/>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113770-396D-4A1B-9855-2C3DF73F2A8E}"/>
              </a:ext>
            </a:extLst>
          </p:cNvPr>
          <p:cNvSpPr>
            <a:spLocks noGrp="1"/>
          </p:cNvSpPr>
          <p:nvPr>
            <p:ph type="sldNum" sz="quarter" idx="12"/>
          </p:nvPr>
        </p:nvSpPr>
        <p:spPr/>
        <p:txBody>
          <a:bodyPr/>
          <a:lstStyle/>
          <a:p>
            <a:fld id="{FE7A4BB3-E848-5A44-82DF-322201952CD8}" type="slidenum">
              <a:rPr lang="en-US" smtClean="0"/>
              <a:pPr/>
              <a:t>10</a:t>
            </a:fld>
            <a:endParaRPr lang="en-US" dirty="0"/>
          </a:p>
        </p:txBody>
      </p:sp>
      <p:pic>
        <p:nvPicPr>
          <p:cNvPr id="3" name="Picture 2">
            <a:extLst>
              <a:ext uri="{FF2B5EF4-FFF2-40B4-BE49-F238E27FC236}">
                <a16:creationId xmlns:a16="http://schemas.microsoft.com/office/drawing/2014/main" id="{E1445518-BFC2-44F1-87DE-A244E27BC81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59806" y="1701542"/>
            <a:ext cx="9110938" cy="5692315"/>
          </a:xfrm>
          <a:prstGeom prst="rect">
            <a:avLst/>
          </a:prstGeom>
          <a:noFill/>
        </p:spPr>
      </p:pic>
      <p:sp>
        <p:nvSpPr>
          <p:cNvPr id="5" name="Content Placeholder 2">
            <a:extLst>
              <a:ext uri="{FF2B5EF4-FFF2-40B4-BE49-F238E27FC236}">
                <a16:creationId xmlns:a16="http://schemas.microsoft.com/office/drawing/2014/main" id="{2D93DAB2-17D0-43DB-9447-CAF2FD34C82B}"/>
              </a:ext>
            </a:extLst>
          </p:cNvPr>
          <p:cNvSpPr txBox="1">
            <a:spLocks/>
          </p:cNvSpPr>
          <p:nvPr/>
        </p:nvSpPr>
        <p:spPr>
          <a:xfrm>
            <a:off x="1272685" y="2309204"/>
            <a:ext cx="3855429" cy="4927336"/>
          </a:xfrm>
          <a:prstGeom prst="rect">
            <a:avLst/>
          </a:prstGeom>
        </p:spPr>
        <p:txBody>
          <a:bodyPr>
            <a:norm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Aft>
                <a:spcPts val="1200"/>
              </a:spcAft>
              <a:buNone/>
            </a:pPr>
            <a:r>
              <a:rPr lang="en-US" sz="2800" dirty="0"/>
              <a:t>Consolidated Engines would perform calculations for dispersion and consequence analysis:</a:t>
            </a:r>
          </a:p>
          <a:p>
            <a:pPr marL="628650" lvl="1" indent="-403225">
              <a:spcAft>
                <a:spcPts val="1200"/>
              </a:spcAft>
              <a:buFont typeface="+mj-lt"/>
              <a:buAutoNum type="arabicPeriod"/>
            </a:pPr>
            <a:r>
              <a:rPr lang="en-US" sz="2800" dirty="0"/>
              <a:t>Dispersion</a:t>
            </a:r>
          </a:p>
          <a:p>
            <a:pPr marL="628650" lvl="1" indent="-403225">
              <a:spcAft>
                <a:spcPts val="1200"/>
              </a:spcAft>
              <a:buFont typeface="+mj-lt"/>
              <a:buAutoNum type="arabicPeriod"/>
            </a:pPr>
            <a:r>
              <a:rPr lang="en-US" sz="2800" dirty="0"/>
              <a:t>Accumulation</a:t>
            </a:r>
          </a:p>
          <a:p>
            <a:pPr marL="628650" lvl="1" indent="-403225">
              <a:spcAft>
                <a:spcPts val="1200"/>
              </a:spcAft>
              <a:buFont typeface="+mj-lt"/>
              <a:buAutoNum type="arabicPeriod"/>
            </a:pPr>
            <a:r>
              <a:rPr lang="en-US" sz="2800" dirty="0"/>
              <a:t>Exposure </a:t>
            </a:r>
          </a:p>
          <a:p>
            <a:pPr marL="628650" lvl="1" indent="-403225">
              <a:spcAft>
                <a:spcPts val="1200"/>
              </a:spcAft>
              <a:buFont typeface="+mj-lt"/>
              <a:buAutoNum type="arabicPeriod"/>
            </a:pPr>
            <a:r>
              <a:rPr lang="en-US" sz="2800" dirty="0"/>
              <a:t>Consequence</a:t>
            </a:r>
          </a:p>
        </p:txBody>
      </p:sp>
      <p:sp>
        <p:nvSpPr>
          <p:cNvPr id="6" name="Title 2">
            <a:extLst>
              <a:ext uri="{FF2B5EF4-FFF2-40B4-BE49-F238E27FC236}">
                <a16:creationId xmlns:a16="http://schemas.microsoft.com/office/drawing/2014/main" id="{DB8B57C4-ABDE-4175-B8CE-3713F8F5E016}"/>
              </a:ext>
            </a:extLst>
          </p:cNvPr>
          <p:cNvSpPr txBox="1">
            <a:spLocks/>
          </p:cNvSpPr>
          <p:nvPr/>
        </p:nvSpPr>
        <p:spPr>
          <a:xfrm>
            <a:off x="6437376" y="270934"/>
            <a:ext cx="7781544" cy="1014942"/>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3600" b="1" dirty="0">
                <a:solidFill>
                  <a:srgbClr val="9C4757"/>
                </a:solidFill>
                <a:latin typeface="Arial" panose="020B0604020202020204" pitchFamily="34" charset="0"/>
                <a:ea typeface="+mn-ea"/>
                <a:cs typeface="Arial" panose="020B0604020202020204" pitchFamily="34" charset="0"/>
              </a:rPr>
              <a:t>Pillar 1: Proposed Functional “Engines” will standardize input/output</a:t>
            </a:r>
          </a:p>
        </p:txBody>
      </p:sp>
    </p:spTree>
    <p:extLst>
      <p:ext uri="{BB962C8B-B14F-4D97-AF65-F5344CB8AC3E}">
        <p14:creationId xmlns:p14="http://schemas.microsoft.com/office/powerpoint/2010/main" val="361715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886C77-00F6-49F1-9B1A-EA12EC56614C}"/>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237E7142-A61E-4221-B5C5-EFF2543DD9DF}"/>
              </a:ext>
            </a:extLst>
          </p:cNvPr>
          <p:cNvSpPr>
            <a:spLocks noGrp="1"/>
          </p:cNvSpPr>
          <p:nvPr>
            <p:ph type="title"/>
          </p:nvPr>
        </p:nvSpPr>
        <p:spPr>
          <a:xfrm>
            <a:off x="6437376" y="270934"/>
            <a:ext cx="7781544" cy="1014984"/>
          </a:xfrm>
        </p:spPr>
        <p:txBody>
          <a:bodyPr/>
          <a:lstStyle/>
          <a:p>
            <a:r>
              <a:rPr lang="en-US" dirty="0"/>
              <a:t>Overlapping Capabilities in Current RAMP Codes</a:t>
            </a:r>
          </a:p>
        </p:txBody>
      </p:sp>
      <p:pic>
        <p:nvPicPr>
          <p:cNvPr id="4" name="Picture 3">
            <a:extLst>
              <a:ext uri="{FF2B5EF4-FFF2-40B4-BE49-F238E27FC236}">
                <a16:creationId xmlns:a16="http://schemas.microsoft.com/office/drawing/2014/main" id="{BD52ED2E-A48F-49C0-BC67-F24E4FA242CE}"/>
              </a:ext>
            </a:extLst>
          </p:cNvPr>
          <p:cNvPicPr>
            <a:picLocks noChangeAspect="1"/>
          </p:cNvPicPr>
          <p:nvPr/>
        </p:nvPicPr>
        <p:blipFill rotWithShape="1">
          <a:blip r:embed="rId2"/>
          <a:srcRect t="3271"/>
          <a:stretch/>
        </p:blipFill>
        <p:spPr>
          <a:xfrm>
            <a:off x="1111791" y="1447522"/>
            <a:ext cx="13449783" cy="6511144"/>
          </a:xfrm>
          <a:prstGeom prst="rect">
            <a:avLst/>
          </a:prstGeom>
        </p:spPr>
      </p:pic>
    </p:spTree>
    <p:extLst>
      <p:ext uri="{BB962C8B-B14F-4D97-AF65-F5344CB8AC3E}">
        <p14:creationId xmlns:p14="http://schemas.microsoft.com/office/powerpoint/2010/main" val="140644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4EE1AE-F83B-4A6F-851B-297C8F5BBCEC}"/>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14" name="Rectangle 13">
            <a:extLst>
              <a:ext uri="{FF2B5EF4-FFF2-40B4-BE49-F238E27FC236}">
                <a16:creationId xmlns:a16="http://schemas.microsoft.com/office/drawing/2014/main" id="{6FE89631-6F5C-4F98-9F1A-067AD915F345}"/>
              </a:ext>
            </a:extLst>
          </p:cNvPr>
          <p:cNvSpPr/>
          <p:nvPr/>
        </p:nvSpPr>
        <p:spPr>
          <a:xfrm>
            <a:off x="3595664" y="1853881"/>
            <a:ext cx="9167025" cy="62402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DDDF4E8-5129-4268-97B0-3A16A02E99C1}"/>
              </a:ext>
            </a:extLst>
          </p:cNvPr>
          <p:cNvSpPr/>
          <p:nvPr/>
        </p:nvSpPr>
        <p:spPr>
          <a:xfrm>
            <a:off x="4299625" y="3003415"/>
            <a:ext cx="1702341" cy="955742"/>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Atmospheric Dispersion</a:t>
            </a:r>
            <a:r>
              <a:rPr lang="en-US" sz="1600" b="1" dirty="0"/>
              <a:t> </a:t>
            </a:r>
          </a:p>
        </p:txBody>
      </p:sp>
      <p:sp>
        <p:nvSpPr>
          <p:cNvPr id="7" name="Rectangle: Rounded Corners 6">
            <a:extLst>
              <a:ext uri="{FF2B5EF4-FFF2-40B4-BE49-F238E27FC236}">
                <a16:creationId xmlns:a16="http://schemas.microsoft.com/office/drawing/2014/main" id="{2F6B46C5-081A-4F04-AFBE-7DECAA59042C}"/>
              </a:ext>
            </a:extLst>
          </p:cNvPr>
          <p:cNvSpPr/>
          <p:nvPr/>
        </p:nvSpPr>
        <p:spPr>
          <a:xfrm>
            <a:off x="7227650" y="3003415"/>
            <a:ext cx="1702341" cy="955742"/>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34B9786-83ED-402A-B736-B049A7D59771}"/>
              </a:ext>
            </a:extLst>
          </p:cNvPr>
          <p:cNvSpPr/>
          <p:nvPr/>
        </p:nvSpPr>
        <p:spPr>
          <a:xfrm>
            <a:off x="10794458" y="3003415"/>
            <a:ext cx="1702341" cy="955742"/>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1CB3BCF-5927-45BC-B641-19C3FBB40DBC}"/>
              </a:ext>
            </a:extLst>
          </p:cNvPr>
          <p:cNvSpPr/>
          <p:nvPr/>
        </p:nvSpPr>
        <p:spPr>
          <a:xfrm>
            <a:off x="5839837" y="5651770"/>
            <a:ext cx="1825559" cy="865454"/>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5E8CC9F-AF08-4E8F-82BA-6D4CE35FF513}"/>
              </a:ext>
            </a:extLst>
          </p:cNvPr>
          <p:cNvSpPr/>
          <p:nvPr/>
        </p:nvSpPr>
        <p:spPr>
          <a:xfrm>
            <a:off x="4299625" y="4298100"/>
            <a:ext cx="1702341" cy="89631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F4E18A3-2A5F-4AF2-85C2-08A07DF9C744}"/>
              </a:ext>
            </a:extLst>
          </p:cNvPr>
          <p:cNvSpPr/>
          <p:nvPr/>
        </p:nvSpPr>
        <p:spPr>
          <a:xfrm>
            <a:off x="8547369" y="7095641"/>
            <a:ext cx="1841771" cy="89631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67B2E23-716E-497A-9AD0-9345D08C0836}"/>
              </a:ext>
            </a:extLst>
          </p:cNvPr>
          <p:cNvSpPr/>
          <p:nvPr/>
        </p:nvSpPr>
        <p:spPr>
          <a:xfrm>
            <a:off x="8952687" y="4298100"/>
            <a:ext cx="1841771" cy="89631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0EF46CE-37F2-4B00-A652-B324A12A6EE4}"/>
              </a:ext>
            </a:extLst>
          </p:cNvPr>
          <p:cNvSpPr txBox="1"/>
          <p:nvPr/>
        </p:nvSpPr>
        <p:spPr>
          <a:xfrm>
            <a:off x="7324926" y="3168050"/>
            <a:ext cx="1507787" cy="584775"/>
          </a:xfrm>
          <a:prstGeom prst="rect">
            <a:avLst/>
          </a:prstGeom>
          <a:noFill/>
        </p:spPr>
        <p:txBody>
          <a:bodyPr wrap="square" rtlCol="0">
            <a:spAutoFit/>
          </a:bodyPr>
          <a:lstStyle/>
          <a:p>
            <a:pPr algn="ctr"/>
            <a:r>
              <a:rPr lang="en-US" sz="1600" b="1" dirty="0">
                <a:solidFill>
                  <a:schemeClr val="accent2"/>
                </a:solidFill>
              </a:rPr>
              <a:t>Biota Exposure</a:t>
            </a:r>
          </a:p>
        </p:txBody>
      </p:sp>
      <p:sp>
        <p:nvSpPr>
          <p:cNvPr id="19" name="TextBox 18">
            <a:extLst>
              <a:ext uri="{FF2B5EF4-FFF2-40B4-BE49-F238E27FC236}">
                <a16:creationId xmlns:a16="http://schemas.microsoft.com/office/drawing/2014/main" id="{BA974EB7-0C27-4947-BE22-DA32EFDB5E4A}"/>
              </a:ext>
            </a:extLst>
          </p:cNvPr>
          <p:cNvSpPr txBox="1"/>
          <p:nvPr/>
        </p:nvSpPr>
        <p:spPr>
          <a:xfrm>
            <a:off x="5919280" y="5792109"/>
            <a:ext cx="1666672" cy="584775"/>
          </a:xfrm>
          <a:prstGeom prst="rect">
            <a:avLst/>
          </a:prstGeom>
          <a:noFill/>
        </p:spPr>
        <p:txBody>
          <a:bodyPr wrap="square" rtlCol="0">
            <a:spAutoFit/>
          </a:bodyPr>
          <a:lstStyle/>
          <a:p>
            <a:pPr algn="ctr"/>
            <a:r>
              <a:rPr lang="en-US" sz="1600" b="1" dirty="0">
                <a:solidFill>
                  <a:schemeClr val="accent2"/>
                </a:solidFill>
              </a:rPr>
              <a:t>Environmental Accumulation</a:t>
            </a:r>
          </a:p>
        </p:txBody>
      </p:sp>
      <p:sp>
        <p:nvSpPr>
          <p:cNvPr id="20" name="TextBox 19">
            <a:extLst>
              <a:ext uri="{FF2B5EF4-FFF2-40B4-BE49-F238E27FC236}">
                <a16:creationId xmlns:a16="http://schemas.microsoft.com/office/drawing/2014/main" id="{B444DFD4-F19D-4D62-8031-DDF41CCEA610}"/>
              </a:ext>
            </a:extLst>
          </p:cNvPr>
          <p:cNvSpPr txBox="1"/>
          <p:nvPr/>
        </p:nvSpPr>
        <p:spPr>
          <a:xfrm>
            <a:off x="4396901" y="4453870"/>
            <a:ext cx="1507787" cy="584775"/>
          </a:xfrm>
          <a:prstGeom prst="rect">
            <a:avLst/>
          </a:prstGeom>
          <a:noFill/>
        </p:spPr>
        <p:txBody>
          <a:bodyPr wrap="square" rtlCol="0">
            <a:spAutoFit/>
          </a:bodyPr>
          <a:lstStyle/>
          <a:p>
            <a:pPr algn="ctr"/>
            <a:r>
              <a:rPr lang="en-US" sz="1600" b="1" dirty="0">
                <a:solidFill>
                  <a:schemeClr val="accent2"/>
                </a:solidFill>
              </a:rPr>
              <a:t>River/Lake Dispersion</a:t>
            </a:r>
          </a:p>
        </p:txBody>
      </p:sp>
      <p:sp>
        <p:nvSpPr>
          <p:cNvPr id="21" name="TextBox 20">
            <a:extLst>
              <a:ext uri="{FF2B5EF4-FFF2-40B4-BE49-F238E27FC236}">
                <a16:creationId xmlns:a16="http://schemas.microsoft.com/office/drawing/2014/main" id="{5C1BE8E6-6D76-447A-8C53-A6D41F178F47}"/>
              </a:ext>
            </a:extLst>
          </p:cNvPr>
          <p:cNvSpPr txBox="1"/>
          <p:nvPr/>
        </p:nvSpPr>
        <p:spPr>
          <a:xfrm>
            <a:off x="9119678" y="4453870"/>
            <a:ext cx="1507787" cy="584775"/>
          </a:xfrm>
          <a:prstGeom prst="rect">
            <a:avLst/>
          </a:prstGeom>
          <a:noFill/>
        </p:spPr>
        <p:txBody>
          <a:bodyPr wrap="square" rtlCol="0">
            <a:spAutoFit/>
          </a:bodyPr>
          <a:lstStyle/>
          <a:p>
            <a:pPr algn="ctr"/>
            <a:r>
              <a:rPr lang="en-US" sz="1600" b="1" dirty="0">
                <a:solidFill>
                  <a:schemeClr val="accent2"/>
                </a:solidFill>
              </a:rPr>
              <a:t>Dose Coefficients</a:t>
            </a:r>
          </a:p>
        </p:txBody>
      </p:sp>
      <p:sp>
        <p:nvSpPr>
          <p:cNvPr id="22" name="TextBox 21">
            <a:extLst>
              <a:ext uri="{FF2B5EF4-FFF2-40B4-BE49-F238E27FC236}">
                <a16:creationId xmlns:a16="http://schemas.microsoft.com/office/drawing/2014/main" id="{A027F17E-E1E0-480F-970E-6850B64DFA07}"/>
              </a:ext>
            </a:extLst>
          </p:cNvPr>
          <p:cNvSpPr txBox="1"/>
          <p:nvPr/>
        </p:nvSpPr>
        <p:spPr>
          <a:xfrm>
            <a:off x="10893356" y="3291160"/>
            <a:ext cx="1507787" cy="338554"/>
          </a:xfrm>
          <a:prstGeom prst="rect">
            <a:avLst/>
          </a:prstGeom>
          <a:noFill/>
        </p:spPr>
        <p:txBody>
          <a:bodyPr wrap="square" rtlCol="0">
            <a:spAutoFit/>
          </a:bodyPr>
          <a:lstStyle/>
          <a:p>
            <a:pPr algn="ctr"/>
            <a:r>
              <a:rPr lang="en-US" sz="1600" b="1" dirty="0">
                <a:solidFill>
                  <a:schemeClr val="accent2"/>
                </a:solidFill>
              </a:rPr>
              <a:t>Dosimetry</a:t>
            </a:r>
          </a:p>
        </p:txBody>
      </p:sp>
      <p:sp>
        <p:nvSpPr>
          <p:cNvPr id="23" name="TextBox 22">
            <a:extLst>
              <a:ext uri="{FF2B5EF4-FFF2-40B4-BE49-F238E27FC236}">
                <a16:creationId xmlns:a16="http://schemas.microsoft.com/office/drawing/2014/main" id="{DF202C6C-F5DD-4774-A7C0-97D41D351335}"/>
              </a:ext>
            </a:extLst>
          </p:cNvPr>
          <p:cNvSpPr txBox="1"/>
          <p:nvPr/>
        </p:nvSpPr>
        <p:spPr>
          <a:xfrm>
            <a:off x="8743263" y="7251411"/>
            <a:ext cx="1507787" cy="584775"/>
          </a:xfrm>
          <a:prstGeom prst="rect">
            <a:avLst/>
          </a:prstGeom>
          <a:noFill/>
        </p:spPr>
        <p:txBody>
          <a:bodyPr wrap="square" rtlCol="0">
            <a:spAutoFit/>
          </a:bodyPr>
          <a:lstStyle/>
          <a:p>
            <a:pPr algn="ctr"/>
            <a:r>
              <a:rPr lang="en-US" sz="1600" b="1" dirty="0">
                <a:solidFill>
                  <a:schemeClr val="accent2"/>
                </a:solidFill>
              </a:rPr>
              <a:t>Human Exposure</a:t>
            </a:r>
          </a:p>
        </p:txBody>
      </p:sp>
      <p:sp>
        <p:nvSpPr>
          <p:cNvPr id="24" name="TextBox 23">
            <a:extLst>
              <a:ext uri="{FF2B5EF4-FFF2-40B4-BE49-F238E27FC236}">
                <a16:creationId xmlns:a16="http://schemas.microsoft.com/office/drawing/2014/main" id="{3EBBF3F3-9418-4987-956B-E9461DC26299}"/>
              </a:ext>
            </a:extLst>
          </p:cNvPr>
          <p:cNvSpPr txBox="1"/>
          <p:nvPr/>
        </p:nvSpPr>
        <p:spPr>
          <a:xfrm>
            <a:off x="1253487" y="2220447"/>
            <a:ext cx="1507787" cy="369332"/>
          </a:xfrm>
          <a:prstGeom prst="rect">
            <a:avLst/>
          </a:prstGeom>
          <a:noFill/>
        </p:spPr>
        <p:txBody>
          <a:bodyPr wrap="square" rtlCol="0">
            <a:spAutoFit/>
          </a:bodyPr>
          <a:lstStyle/>
          <a:p>
            <a:pPr algn="ctr"/>
            <a:r>
              <a:rPr lang="en-US" sz="1800" b="1" dirty="0">
                <a:solidFill>
                  <a:srgbClr val="BE746E"/>
                </a:solidFill>
              </a:rPr>
              <a:t>PAVAN</a:t>
            </a:r>
          </a:p>
        </p:txBody>
      </p:sp>
      <p:grpSp>
        <p:nvGrpSpPr>
          <p:cNvPr id="39" name="Group 38">
            <a:extLst>
              <a:ext uri="{FF2B5EF4-FFF2-40B4-BE49-F238E27FC236}">
                <a16:creationId xmlns:a16="http://schemas.microsoft.com/office/drawing/2014/main" id="{08C2C4C0-529D-4A81-BCA5-7B23032E0700}"/>
              </a:ext>
            </a:extLst>
          </p:cNvPr>
          <p:cNvGrpSpPr/>
          <p:nvPr/>
        </p:nvGrpSpPr>
        <p:grpSpPr>
          <a:xfrm>
            <a:off x="2052536" y="2500009"/>
            <a:ext cx="2247089" cy="687497"/>
            <a:chOff x="2052536" y="2500009"/>
            <a:chExt cx="2247089" cy="687497"/>
          </a:xfrm>
        </p:grpSpPr>
        <p:cxnSp>
          <p:nvCxnSpPr>
            <p:cNvPr id="26" name="Straight Connector 25">
              <a:extLst>
                <a:ext uri="{FF2B5EF4-FFF2-40B4-BE49-F238E27FC236}">
                  <a16:creationId xmlns:a16="http://schemas.microsoft.com/office/drawing/2014/main" id="{AC019ABE-C45D-4AD7-94D0-4CBFC0585332}"/>
                </a:ext>
              </a:extLst>
            </p:cNvPr>
            <p:cNvCxnSpPr/>
            <p:nvPr/>
          </p:nvCxnSpPr>
          <p:spPr>
            <a:xfrm>
              <a:off x="2081720" y="2500009"/>
              <a:ext cx="0" cy="687497"/>
            </a:xfrm>
            <a:prstGeom prst="line">
              <a:avLst/>
            </a:prstGeom>
            <a:ln w="76200">
              <a:solidFill>
                <a:srgbClr val="BE746E"/>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CE85D1A-BC48-4929-B5D1-BBB7196B332B}"/>
                </a:ext>
              </a:extLst>
            </p:cNvPr>
            <p:cNvCxnSpPr>
              <a:cxnSpLocks/>
            </p:cNvCxnSpPr>
            <p:nvPr/>
          </p:nvCxnSpPr>
          <p:spPr>
            <a:xfrm>
              <a:off x="2052536" y="3168050"/>
              <a:ext cx="2247089" cy="0"/>
            </a:xfrm>
            <a:prstGeom prst="straightConnector1">
              <a:avLst/>
            </a:prstGeom>
            <a:ln w="76200">
              <a:solidFill>
                <a:srgbClr val="BE746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1D1602C5-9C66-4C13-B974-B7281EE88406}"/>
              </a:ext>
            </a:extLst>
          </p:cNvPr>
          <p:cNvGrpSpPr/>
          <p:nvPr/>
        </p:nvGrpSpPr>
        <p:grpSpPr>
          <a:xfrm>
            <a:off x="5580433" y="2635097"/>
            <a:ext cx="7396265" cy="368318"/>
            <a:chOff x="5580433" y="2635097"/>
            <a:chExt cx="7396265" cy="368318"/>
          </a:xfrm>
        </p:grpSpPr>
        <p:cxnSp>
          <p:nvCxnSpPr>
            <p:cNvPr id="32" name="Straight Arrow Connector 31">
              <a:extLst>
                <a:ext uri="{FF2B5EF4-FFF2-40B4-BE49-F238E27FC236}">
                  <a16:creationId xmlns:a16="http://schemas.microsoft.com/office/drawing/2014/main" id="{35BBB117-F2CE-43F8-961A-AE2E2481E844}"/>
                </a:ext>
              </a:extLst>
            </p:cNvPr>
            <p:cNvCxnSpPr>
              <a:cxnSpLocks/>
            </p:cNvCxnSpPr>
            <p:nvPr/>
          </p:nvCxnSpPr>
          <p:spPr>
            <a:xfrm>
              <a:off x="5580433" y="2635097"/>
              <a:ext cx="7396265" cy="0"/>
            </a:xfrm>
            <a:prstGeom prst="straightConnector1">
              <a:avLst/>
            </a:prstGeom>
            <a:ln w="76200">
              <a:solidFill>
                <a:srgbClr val="BE746E"/>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81BB4D-B91D-45C8-8445-7439C1AEC6B4}"/>
                </a:ext>
              </a:extLst>
            </p:cNvPr>
            <p:cNvCxnSpPr>
              <a:cxnSpLocks/>
            </p:cNvCxnSpPr>
            <p:nvPr/>
          </p:nvCxnSpPr>
          <p:spPr>
            <a:xfrm flipV="1">
              <a:off x="5619345" y="2641507"/>
              <a:ext cx="0" cy="361908"/>
            </a:xfrm>
            <a:prstGeom prst="line">
              <a:avLst/>
            </a:prstGeom>
            <a:ln w="76200">
              <a:solidFill>
                <a:srgbClr val="BE746E"/>
              </a:solidFill>
            </a:ln>
          </p:spPr>
          <p:style>
            <a:lnRef idx="1">
              <a:schemeClr val="accent1"/>
            </a:lnRef>
            <a:fillRef idx="0">
              <a:schemeClr val="accent1"/>
            </a:fillRef>
            <a:effectRef idx="0">
              <a:schemeClr val="accent1"/>
            </a:effectRef>
            <a:fontRef idx="minor">
              <a:schemeClr val="tx1"/>
            </a:fontRef>
          </p:style>
        </p:cxnSp>
      </p:grpSp>
      <p:sp>
        <p:nvSpPr>
          <p:cNvPr id="151" name="Title 2">
            <a:extLst>
              <a:ext uri="{FF2B5EF4-FFF2-40B4-BE49-F238E27FC236}">
                <a16:creationId xmlns:a16="http://schemas.microsoft.com/office/drawing/2014/main" id="{C1EB9E3E-513F-4685-A771-F133D1F30FED}"/>
              </a:ext>
            </a:extLst>
          </p:cNvPr>
          <p:cNvSpPr>
            <a:spLocks noGrp="1"/>
          </p:cNvSpPr>
          <p:nvPr>
            <p:ph type="title"/>
          </p:nvPr>
        </p:nvSpPr>
        <p:spPr>
          <a:xfrm>
            <a:off x="6437376" y="274320"/>
            <a:ext cx="7781544" cy="1014984"/>
          </a:xfrm>
        </p:spPr>
        <p:txBody>
          <a:bodyPr/>
          <a:lstStyle/>
          <a:p>
            <a:r>
              <a:rPr lang="en-US" dirty="0"/>
              <a:t>Code Functional Capability Examples</a:t>
            </a:r>
          </a:p>
        </p:txBody>
      </p:sp>
    </p:spTree>
    <p:extLst>
      <p:ext uri="{BB962C8B-B14F-4D97-AF65-F5344CB8AC3E}">
        <p14:creationId xmlns:p14="http://schemas.microsoft.com/office/powerpoint/2010/main" val="349750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4EE1AE-F83B-4A6F-851B-297C8F5BBCEC}"/>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14" name="Rectangle 13">
            <a:extLst>
              <a:ext uri="{FF2B5EF4-FFF2-40B4-BE49-F238E27FC236}">
                <a16:creationId xmlns:a16="http://schemas.microsoft.com/office/drawing/2014/main" id="{6FE89631-6F5C-4F98-9F1A-067AD915F345}"/>
              </a:ext>
            </a:extLst>
          </p:cNvPr>
          <p:cNvSpPr/>
          <p:nvPr/>
        </p:nvSpPr>
        <p:spPr>
          <a:xfrm>
            <a:off x="3595664" y="1853881"/>
            <a:ext cx="9167025" cy="62402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DDDF4E8-5129-4268-97B0-3A16A02E99C1}"/>
              </a:ext>
            </a:extLst>
          </p:cNvPr>
          <p:cNvSpPr/>
          <p:nvPr/>
        </p:nvSpPr>
        <p:spPr>
          <a:xfrm>
            <a:off x="4299625" y="3003415"/>
            <a:ext cx="1702341" cy="955742"/>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Atmospheric Dispersion</a:t>
            </a:r>
            <a:r>
              <a:rPr lang="en-US" sz="1600" b="1" dirty="0"/>
              <a:t> </a:t>
            </a:r>
          </a:p>
        </p:txBody>
      </p:sp>
      <p:sp>
        <p:nvSpPr>
          <p:cNvPr id="7" name="Rectangle: Rounded Corners 6">
            <a:extLst>
              <a:ext uri="{FF2B5EF4-FFF2-40B4-BE49-F238E27FC236}">
                <a16:creationId xmlns:a16="http://schemas.microsoft.com/office/drawing/2014/main" id="{2F6B46C5-081A-4F04-AFBE-7DECAA59042C}"/>
              </a:ext>
            </a:extLst>
          </p:cNvPr>
          <p:cNvSpPr/>
          <p:nvPr/>
        </p:nvSpPr>
        <p:spPr>
          <a:xfrm>
            <a:off x="7227650" y="3003415"/>
            <a:ext cx="1702341" cy="955742"/>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34B9786-83ED-402A-B736-B049A7D59771}"/>
              </a:ext>
            </a:extLst>
          </p:cNvPr>
          <p:cNvSpPr/>
          <p:nvPr/>
        </p:nvSpPr>
        <p:spPr>
          <a:xfrm>
            <a:off x="10794458" y="3003415"/>
            <a:ext cx="1702341" cy="955742"/>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1CB3BCF-5927-45BC-B641-19C3FBB40DBC}"/>
              </a:ext>
            </a:extLst>
          </p:cNvPr>
          <p:cNvSpPr/>
          <p:nvPr/>
        </p:nvSpPr>
        <p:spPr>
          <a:xfrm>
            <a:off x="5839837" y="5651770"/>
            <a:ext cx="1825559" cy="865454"/>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5E8CC9F-AF08-4E8F-82BA-6D4CE35FF513}"/>
              </a:ext>
            </a:extLst>
          </p:cNvPr>
          <p:cNvSpPr/>
          <p:nvPr/>
        </p:nvSpPr>
        <p:spPr>
          <a:xfrm>
            <a:off x="4299625" y="4298100"/>
            <a:ext cx="1702341" cy="89631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F4E18A3-2A5F-4AF2-85C2-08A07DF9C744}"/>
              </a:ext>
            </a:extLst>
          </p:cNvPr>
          <p:cNvSpPr/>
          <p:nvPr/>
        </p:nvSpPr>
        <p:spPr>
          <a:xfrm>
            <a:off x="8547369" y="7095641"/>
            <a:ext cx="1841771" cy="89631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67B2E23-716E-497A-9AD0-9345D08C0836}"/>
              </a:ext>
            </a:extLst>
          </p:cNvPr>
          <p:cNvSpPr/>
          <p:nvPr/>
        </p:nvSpPr>
        <p:spPr>
          <a:xfrm>
            <a:off x="8952687" y="4298100"/>
            <a:ext cx="1841771" cy="89631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0EF46CE-37F2-4B00-A652-B324A12A6EE4}"/>
              </a:ext>
            </a:extLst>
          </p:cNvPr>
          <p:cNvSpPr txBox="1"/>
          <p:nvPr/>
        </p:nvSpPr>
        <p:spPr>
          <a:xfrm>
            <a:off x="7324926" y="3168050"/>
            <a:ext cx="1507787" cy="584775"/>
          </a:xfrm>
          <a:prstGeom prst="rect">
            <a:avLst/>
          </a:prstGeom>
          <a:noFill/>
        </p:spPr>
        <p:txBody>
          <a:bodyPr wrap="square" rtlCol="0">
            <a:spAutoFit/>
          </a:bodyPr>
          <a:lstStyle/>
          <a:p>
            <a:pPr algn="ctr"/>
            <a:r>
              <a:rPr lang="en-US" sz="1600" b="1" dirty="0">
                <a:solidFill>
                  <a:schemeClr val="accent2"/>
                </a:solidFill>
              </a:rPr>
              <a:t>Biota Exposure</a:t>
            </a:r>
          </a:p>
        </p:txBody>
      </p:sp>
      <p:sp>
        <p:nvSpPr>
          <p:cNvPr id="19" name="TextBox 18">
            <a:extLst>
              <a:ext uri="{FF2B5EF4-FFF2-40B4-BE49-F238E27FC236}">
                <a16:creationId xmlns:a16="http://schemas.microsoft.com/office/drawing/2014/main" id="{BA974EB7-0C27-4947-BE22-DA32EFDB5E4A}"/>
              </a:ext>
            </a:extLst>
          </p:cNvPr>
          <p:cNvSpPr txBox="1"/>
          <p:nvPr/>
        </p:nvSpPr>
        <p:spPr>
          <a:xfrm>
            <a:off x="5919280" y="5792109"/>
            <a:ext cx="1666672" cy="584775"/>
          </a:xfrm>
          <a:prstGeom prst="rect">
            <a:avLst/>
          </a:prstGeom>
          <a:noFill/>
        </p:spPr>
        <p:txBody>
          <a:bodyPr wrap="square" rtlCol="0">
            <a:spAutoFit/>
          </a:bodyPr>
          <a:lstStyle/>
          <a:p>
            <a:pPr algn="ctr"/>
            <a:r>
              <a:rPr lang="en-US" sz="1600" b="1" dirty="0">
                <a:solidFill>
                  <a:schemeClr val="accent2"/>
                </a:solidFill>
              </a:rPr>
              <a:t>Environmental Accumulation</a:t>
            </a:r>
          </a:p>
        </p:txBody>
      </p:sp>
      <p:sp>
        <p:nvSpPr>
          <p:cNvPr id="20" name="TextBox 19">
            <a:extLst>
              <a:ext uri="{FF2B5EF4-FFF2-40B4-BE49-F238E27FC236}">
                <a16:creationId xmlns:a16="http://schemas.microsoft.com/office/drawing/2014/main" id="{B444DFD4-F19D-4D62-8031-DDF41CCEA610}"/>
              </a:ext>
            </a:extLst>
          </p:cNvPr>
          <p:cNvSpPr txBox="1"/>
          <p:nvPr/>
        </p:nvSpPr>
        <p:spPr>
          <a:xfrm>
            <a:off x="4396901" y="4453870"/>
            <a:ext cx="1507787" cy="584775"/>
          </a:xfrm>
          <a:prstGeom prst="rect">
            <a:avLst/>
          </a:prstGeom>
          <a:noFill/>
        </p:spPr>
        <p:txBody>
          <a:bodyPr wrap="square" rtlCol="0">
            <a:spAutoFit/>
          </a:bodyPr>
          <a:lstStyle/>
          <a:p>
            <a:pPr algn="ctr"/>
            <a:r>
              <a:rPr lang="en-US" sz="1600" b="1" dirty="0">
                <a:solidFill>
                  <a:schemeClr val="accent2"/>
                </a:solidFill>
              </a:rPr>
              <a:t>River/Lake Dispersion</a:t>
            </a:r>
          </a:p>
        </p:txBody>
      </p:sp>
      <p:sp>
        <p:nvSpPr>
          <p:cNvPr id="21" name="TextBox 20">
            <a:extLst>
              <a:ext uri="{FF2B5EF4-FFF2-40B4-BE49-F238E27FC236}">
                <a16:creationId xmlns:a16="http://schemas.microsoft.com/office/drawing/2014/main" id="{5C1BE8E6-6D76-447A-8C53-A6D41F178F47}"/>
              </a:ext>
            </a:extLst>
          </p:cNvPr>
          <p:cNvSpPr txBox="1"/>
          <p:nvPr/>
        </p:nvSpPr>
        <p:spPr>
          <a:xfrm>
            <a:off x="9119678" y="4453870"/>
            <a:ext cx="1507787" cy="584775"/>
          </a:xfrm>
          <a:prstGeom prst="rect">
            <a:avLst/>
          </a:prstGeom>
          <a:noFill/>
        </p:spPr>
        <p:txBody>
          <a:bodyPr wrap="square" rtlCol="0">
            <a:spAutoFit/>
          </a:bodyPr>
          <a:lstStyle/>
          <a:p>
            <a:pPr algn="ctr"/>
            <a:r>
              <a:rPr lang="en-US" sz="1600" b="1" dirty="0">
                <a:solidFill>
                  <a:schemeClr val="accent2"/>
                </a:solidFill>
              </a:rPr>
              <a:t>Dose Coefficients</a:t>
            </a:r>
          </a:p>
        </p:txBody>
      </p:sp>
      <p:sp>
        <p:nvSpPr>
          <p:cNvPr id="22" name="TextBox 21">
            <a:extLst>
              <a:ext uri="{FF2B5EF4-FFF2-40B4-BE49-F238E27FC236}">
                <a16:creationId xmlns:a16="http://schemas.microsoft.com/office/drawing/2014/main" id="{A027F17E-E1E0-480F-970E-6850B64DFA07}"/>
              </a:ext>
            </a:extLst>
          </p:cNvPr>
          <p:cNvSpPr txBox="1"/>
          <p:nvPr/>
        </p:nvSpPr>
        <p:spPr>
          <a:xfrm>
            <a:off x="10893356" y="3291160"/>
            <a:ext cx="1507787" cy="338554"/>
          </a:xfrm>
          <a:prstGeom prst="rect">
            <a:avLst/>
          </a:prstGeom>
          <a:noFill/>
        </p:spPr>
        <p:txBody>
          <a:bodyPr wrap="square" rtlCol="0">
            <a:spAutoFit/>
          </a:bodyPr>
          <a:lstStyle/>
          <a:p>
            <a:pPr algn="ctr"/>
            <a:r>
              <a:rPr lang="en-US" sz="1600" b="1" dirty="0">
                <a:solidFill>
                  <a:schemeClr val="accent2"/>
                </a:solidFill>
              </a:rPr>
              <a:t>Dosimetry</a:t>
            </a:r>
          </a:p>
        </p:txBody>
      </p:sp>
      <p:sp>
        <p:nvSpPr>
          <p:cNvPr id="23" name="TextBox 22">
            <a:extLst>
              <a:ext uri="{FF2B5EF4-FFF2-40B4-BE49-F238E27FC236}">
                <a16:creationId xmlns:a16="http://schemas.microsoft.com/office/drawing/2014/main" id="{DF202C6C-F5DD-4774-A7C0-97D41D351335}"/>
              </a:ext>
            </a:extLst>
          </p:cNvPr>
          <p:cNvSpPr txBox="1"/>
          <p:nvPr/>
        </p:nvSpPr>
        <p:spPr>
          <a:xfrm>
            <a:off x="8743263" y="7251411"/>
            <a:ext cx="1507787" cy="584775"/>
          </a:xfrm>
          <a:prstGeom prst="rect">
            <a:avLst/>
          </a:prstGeom>
          <a:noFill/>
        </p:spPr>
        <p:txBody>
          <a:bodyPr wrap="square" rtlCol="0">
            <a:spAutoFit/>
          </a:bodyPr>
          <a:lstStyle/>
          <a:p>
            <a:pPr algn="ctr"/>
            <a:r>
              <a:rPr lang="en-US" sz="1600" b="1" dirty="0">
                <a:solidFill>
                  <a:schemeClr val="accent2"/>
                </a:solidFill>
              </a:rPr>
              <a:t>Human Exposure</a:t>
            </a:r>
          </a:p>
        </p:txBody>
      </p:sp>
      <p:sp>
        <p:nvSpPr>
          <p:cNvPr id="113" name="TextBox 112">
            <a:extLst>
              <a:ext uri="{FF2B5EF4-FFF2-40B4-BE49-F238E27FC236}">
                <a16:creationId xmlns:a16="http://schemas.microsoft.com/office/drawing/2014/main" id="{1EED13E2-6845-43AE-992F-A42D92CFA349}"/>
              </a:ext>
            </a:extLst>
          </p:cNvPr>
          <p:cNvSpPr txBox="1"/>
          <p:nvPr/>
        </p:nvSpPr>
        <p:spPr>
          <a:xfrm>
            <a:off x="931138" y="4585288"/>
            <a:ext cx="1701344" cy="369332"/>
          </a:xfrm>
          <a:prstGeom prst="rect">
            <a:avLst/>
          </a:prstGeom>
          <a:noFill/>
        </p:spPr>
        <p:txBody>
          <a:bodyPr wrap="square" rtlCol="0">
            <a:spAutoFit/>
          </a:bodyPr>
          <a:lstStyle/>
          <a:p>
            <a:pPr algn="ctr"/>
            <a:r>
              <a:rPr lang="en-US" sz="1800" b="1" dirty="0">
                <a:solidFill>
                  <a:srgbClr val="7030A0"/>
                </a:solidFill>
              </a:rPr>
              <a:t>GENII Biota</a:t>
            </a:r>
          </a:p>
        </p:txBody>
      </p:sp>
      <p:grpSp>
        <p:nvGrpSpPr>
          <p:cNvPr id="145" name="Group 144">
            <a:extLst>
              <a:ext uri="{FF2B5EF4-FFF2-40B4-BE49-F238E27FC236}">
                <a16:creationId xmlns:a16="http://schemas.microsoft.com/office/drawing/2014/main" id="{5ED5F457-DF2E-4DF6-B4FF-A47433C710A4}"/>
              </a:ext>
            </a:extLst>
          </p:cNvPr>
          <p:cNvGrpSpPr/>
          <p:nvPr/>
        </p:nvGrpSpPr>
        <p:grpSpPr>
          <a:xfrm>
            <a:off x="2509566" y="3814380"/>
            <a:ext cx="1790058" cy="955574"/>
            <a:chOff x="2336853" y="3814380"/>
            <a:chExt cx="1962771" cy="955574"/>
          </a:xfrm>
        </p:grpSpPr>
        <p:cxnSp>
          <p:nvCxnSpPr>
            <p:cNvPr id="114" name="Straight Arrow Connector 113">
              <a:extLst>
                <a:ext uri="{FF2B5EF4-FFF2-40B4-BE49-F238E27FC236}">
                  <a16:creationId xmlns:a16="http://schemas.microsoft.com/office/drawing/2014/main" id="{CD9B4493-AE74-4E49-8884-3915361B6F37}"/>
                </a:ext>
              </a:extLst>
            </p:cNvPr>
            <p:cNvCxnSpPr>
              <a:cxnSpLocks/>
            </p:cNvCxnSpPr>
            <p:nvPr/>
          </p:nvCxnSpPr>
          <p:spPr>
            <a:xfrm>
              <a:off x="2336853" y="4769954"/>
              <a:ext cx="1962771"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35BC95A-3E38-4A94-9179-352005B6871C}"/>
                </a:ext>
              </a:extLst>
            </p:cNvPr>
            <p:cNvCxnSpPr>
              <a:cxnSpLocks/>
            </p:cNvCxnSpPr>
            <p:nvPr/>
          </p:nvCxnSpPr>
          <p:spPr>
            <a:xfrm flipH="1">
              <a:off x="3770355" y="3814380"/>
              <a:ext cx="8662" cy="91775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F0A76229-D9C1-43F8-97D0-F5EF3CB9C8BB}"/>
                </a:ext>
              </a:extLst>
            </p:cNvPr>
            <p:cNvCxnSpPr>
              <a:cxnSpLocks/>
            </p:cNvCxnSpPr>
            <p:nvPr/>
          </p:nvCxnSpPr>
          <p:spPr>
            <a:xfrm>
              <a:off x="3770355" y="3846802"/>
              <a:ext cx="529269"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EE1D6E94-1FD9-457C-82F5-28A45C459F05}"/>
              </a:ext>
            </a:extLst>
          </p:cNvPr>
          <p:cNvGrpSpPr/>
          <p:nvPr/>
        </p:nvGrpSpPr>
        <p:grpSpPr>
          <a:xfrm>
            <a:off x="6001966" y="3787418"/>
            <a:ext cx="490393" cy="1864351"/>
            <a:chOff x="6001966" y="3787418"/>
            <a:chExt cx="490393" cy="1864351"/>
          </a:xfrm>
        </p:grpSpPr>
        <p:cxnSp>
          <p:nvCxnSpPr>
            <p:cNvPr id="123" name="Straight Arrow Connector 122">
              <a:extLst>
                <a:ext uri="{FF2B5EF4-FFF2-40B4-BE49-F238E27FC236}">
                  <a16:creationId xmlns:a16="http://schemas.microsoft.com/office/drawing/2014/main" id="{1B8A4A30-2D85-4834-A984-27AFBD452B59}"/>
                </a:ext>
              </a:extLst>
            </p:cNvPr>
            <p:cNvCxnSpPr>
              <a:cxnSpLocks/>
            </p:cNvCxnSpPr>
            <p:nvPr/>
          </p:nvCxnSpPr>
          <p:spPr>
            <a:xfrm flipH="1">
              <a:off x="6450140" y="3787418"/>
              <a:ext cx="14659" cy="186435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3F7214F-453B-4B77-92F0-75FDD541FD54}"/>
                </a:ext>
              </a:extLst>
            </p:cNvPr>
            <p:cNvCxnSpPr>
              <a:cxnSpLocks/>
            </p:cNvCxnSpPr>
            <p:nvPr/>
          </p:nvCxnSpPr>
          <p:spPr>
            <a:xfrm flipH="1">
              <a:off x="6003109" y="4838120"/>
              <a:ext cx="48925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4C7AD3C-F9D1-4E67-8FDC-EDC63E9E9E93}"/>
                </a:ext>
              </a:extLst>
            </p:cNvPr>
            <p:cNvCxnSpPr>
              <a:cxnSpLocks/>
            </p:cNvCxnSpPr>
            <p:nvPr/>
          </p:nvCxnSpPr>
          <p:spPr>
            <a:xfrm flipH="1">
              <a:off x="6001966" y="3814948"/>
              <a:ext cx="48925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32" name="Straight Arrow Connector 131">
            <a:extLst>
              <a:ext uri="{FF2B5EF4-FFF2-40B4-BE49-F238E27FC236}">
                <a16:creationId xmlns:a16="http://schemas.microsoft.com/office/drawing/2014/main" id="{0A237591-2EA1-44FF-8A17-11A4E210869B}"/>
              </a:ext>
            </a:extLst>
          </p:cNvPr>
          <p:cNvCxnSpPr>
            <a:cxnSpLocks/>
          </p:cNvCxnSpPr>
          <p:nvPr/>
        </p:nvCxnSpPr>
        <p:spPr>
          <a:xfrm flipV="1">
            <a:off x="7501441" y="3959158"/>
            <a:ext cx="2364" cy="169261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5BDA2395-C44A-4A0F-A665-CEF8E3C5980E}"/>
              </a:ext>
            </a:extLst>
          </p:cNvPr>
          <p:cNvGrpSpPr/>
          <p:nvPr/>
        </p:nvGrpSpPr>
        <p:grpSpPr>
          <a:xfrm>
            <a:off x="8929991" y="3473925"/>
            <a:ext cx="489250" cy="824173"/>
            <a:chOff x="8929991" y="3473925"/>
            <a:chExt cx="489250" cy="824173"/>
          </a:xfrm>
        </p:grpSpPr>
        <p:cxnSp>
          <p:nvCxnSpPr>
            <p:cNvPr id="135" name="Straight Connector 134">
              <a:extLst>
                <a:ext uri="{FF2B5EF4-FFF2-40B4-BE49-F238E27FC236}">
                  <a16:creationId xmlns:a16="http://schemas.microsoft.com/office/drawing/2014/main" id="{060DCD86-884B-4E4F-812F-33E3F14FF34E}"/>
                </a:ext>
              </a:extLst>
            </p:cNvPr>
            <p:cNvCxnSpPr>
              <a:cxnSpLocks/>
            </p:cNvCxnSpPr>
            <p:nvPr/>
          </p:nvCxnSpPr>
          <p:spPr>
            <a:xfrm flipH="1">
              <a:off x="8929991" y="3508536"/>
              <a:ext cx="48925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4A22CB19-4CF0-4505-A3F6-114F94D8ACD6}"/>
                </a:ext>
              </a:extLst>
            </p:cNvPr>
            <p:cNvCxnSpPr>
              <a:cxnSpLocks/>
            </p:cNvCxnSpPr>
            <p:nvPr/>
          </p:nvCxnSpPr>
          <p:spPr>
            <a:xfrm flipH="1">
              <a:off x="9405799" y="3473925"/>
              <a:ext cx="1" cy="824173"/>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3FA2C804-186A-45EC-8E80-D35A8AE063FE}"/>
              </a:ext>
            </a:extLst>
          </p:cNvPr>
          <p:cNvGrpSpPr/>
          <p:nvPr/>
        </p:nvGrpSpPr>
        <p:grpSpPr>
          <a:xfrm>
            <a:off x="10317213" y="3646245"/>
            <a:ext cx="490468" cy="651855"/>
            <a:chOff x="10317213" y="3646245"/>
            <a:chExt cx="490468" cy="651855"/>
          </a:xfrm>
        </p:grpSpPr>
        <p:cxnSp>
          <p:nvCxnSpPr>
            <p:cNvPr id="138" name="Straight Arrow Connector 137">
              <a:extLst>
                <a:ext uri="{FF2B5EF4-FFF2-40B4-BE49-F238E27FC236}">
                  <a16:creationId xmlns:a16="http://schemas.microsoft.com/office/drawing/2014/main" id="{ECD23F70-EDFA-416E-8D54-4F9DB969B25E}"/>
                </a:ext>
              </a:extLst>
            </p:cNvPr>
            <p:cNvCxnSpPr>
              <a:cxnSpLocks/>
            </p:cNvCxnSpPr>
            <p:nvPr/>
          </p:nvCxnSpPr>
          <p:spPr>
            <a:xfrm>
              <a:off x="10317213" y="3684326"/>
              <a:ext cx="490468" cy="1129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50D6318-980A-4D01-8524-5CAA504CEF06}"/>
                </a:ext>
              </a:extLst>
            </p:cNvPr>
            <p:cNvCxnSpPr>
              <a:cxnSpLocks/>
            </p:cNvCxnSpPr>
            <p:nvPr/>
          </p:nvCxnSpPr>
          <p:spPr>
            <a:xfrm>
              <a:off x="10340550" y="3646245"/>
              <a:ext cx="0" cy="65185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42" name="Straight Arrow Connector 141">
            <a:extLst>
              <a:ext uri="{FF2B5EF4-FFF2-40B4-BE49-F238E27FC236}">
                <a16:creationId xmlns:a16="http://schemas.microsoft.com/office/drawing/2014/main" id="{053A1B38-1753-4FEE-8510-3680DDA4C147}"/>
              </a:ext>
            </a:extLst>
          </p:cNvPr>
          <p:cNvCxnSpPr>
            <a:cxnSpLocks/>
          </p:cNvCxnSpPr>
          <p:nvPr/>
        </p:nvCxnSpPr>
        <p:spPr>
          <a:xfrm>
            <a:off x="12496799" y="3706922"/>
            <a:ext cx="479899"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65803124-82B1-425A-AB82-F149018CCC86}"/>
              </a:ext>
            </a:extLst>
          </p:cNvPr>
          <p:cNvSpPr>
            <a:spLocks noGrp="1"/>
          </p:cNvSpPr>
          <p:nvPr>
            <p:ph type="title"/>
          </p:nvPr>
        </p:nvSpPr>
        <p:spPr>
          <a:xfrm>
            <a:off x="6437376" y="270933"/>
            <a:ext cx="7779957" cy="1014984"/>
          </a:xfrm>
        </p:spPr>
        <p:txBody>
          <a:bodyPr/>
          <a:lstStyle/>
          <a:p>
            <a:r>
              <a:rPr lang="en-US" dirty="0"/>
              <a:t>Code Functional Capability Examples</a:t>
            </a:r>
          </a:p>
        </p:txBody>
      </p:sp>
    </p:spTree>
    <p:extLst>
      <p:ext uri="{BB962C8B-B14F-4D97-AF65-F5344CB8AC3E}">
        <p14:creationId xmlns:p14="http://schemas.microsoft.com/office/powerpoint/2010/main" val="140494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wipe(left)">
                                      <p:cBhvr>
                                        <p:cTn id="11" dur="500"/>
                                        <p:tgtEl>
                                          <p:spTgt spid="14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6"/>
                                        </p:tgtEl>
                                        <p:attrNameLst>
                                          <p:attrName>style.visibility</p:attrName>
                                        </p:attrNameLst>
                                      </p:cBhvr>
                                      <p:to>
                                        <p:strVal val="visible"/>
                                      </p:to>
                                    </p:set>
                                    <p:animEffect transition="in" filter="wipe(up)">
                                      <p:cBhvr>
                                        <p:cTn id="24" dur="500"/>
                                        <p:tgtEl>
                                          <p:spTgt spid="14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wipe(down)">
                                      <p:cBhvr>
                                        <p:cTn id="34" dur="500"/>
                                        <p:tgtEl>
                                          <p:spTgt spid="132"/>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7"/>
                                        </p:tgtEl>
                                      </p:cBhvr>
                                    </p:animEffect>
                                    <p:animScale>
                                      <p:cBhvr>
                                        <p:cTn id="39" dur="250" autoRev="1" fill="hold"/>
                                        <p:tgtEl>
                                          <p:spTgt spid="7"/>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47"/>
                                        </p:tgtEl>
                                        <p:attrNameLst>
                                          <p:attrName>style.visibility</p:attrName>
                                        </p:attrNameLst>
                                      </p:cBhvr>
                                      <p:to>
                                        <p:strVal val="visible"/>
                                      </p:to>
                                    </p:set>
                                    <p:animEffect transition="in" filter="wipe(up)">
                                      <p:cBhvr>
                                        <p:cTn id="44" dur="500"/>
                                        <p:tgtEl>
                                          <p:spTgt spid="147"/>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grpId="0" nodeType="clickEffect">
                                  <p:stCondLst>
                                    <p:cond delay="0"/>
                                  </p:stCondLst>
                                  <p:childTnLst>
                                    <p:animEffect transition="out" filter="fade">
                                      <p:cBhvr>
                                        <p:cTn id="48" dur="500" tmFilter="0, 0; .2, .5; .8, .5; 1, 0"/>
                                        <p:tgtEl>
                                          <p:spTgt spid="12"/>
                                        </p:tgtEl>
                                      </p:cBhvr>
                                    </p:animEffect>
                                    <p:animScale>
                                      <p:cBhvr>
                                        <p:cTn id="49" dur="250" autoRev="1" fill="hold"/>
                                        <p:tgtEl>
                                          <p:spTgt spid="12"/>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wipe(down)">
                                      <p:cBhvr>
                                        <p:cTn id="54" dur="500"/>
                                        <p:tgtEl>
                                          <p:spTgt spid="148"/>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0" nodeType="click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2"/>
                                        </p:tgtEl>
                                        <p:attrNameLst>
                                          <p:attrName>style.visibility</p:attrName>
                                        </p:attrNameLst>
                                      </p:cBhvr>
                                      <p:to>
                                        <p:strVal val="visible"/>
                                      </p:to>
                                    </p:set>
                                    <p:animEffect transition="in" filter="wipe(left)">
                                      <p:cBhvr>
                                        <p:cTn id="64"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4EE1AE-F83B-4A6F-851B-297C8F5BBCEC}"/>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14" name="Rectangle 13">
            <a:extLst>
              <a:ext uri="{FF2B5EF4-FFF2-40B4-BE49-F238E27FC236}">
                <a16:creationId xmlns:a16="http://schemas.microsoft.com/office/drawing/2014/main" id="{6FE89631-6F5C-4F98-9F1A-067AD915F345}"/>
              </a:ext>
            </a:extLst>
          </p:cNvPr>
          <p:cNvSpPr/>
          <p:nvPr/>
        </p:nvSpPr>
        <p:spPr>
          <a:xfrm>
            <a:off x="3595664" y="1853881"/>
            <a:ext cx="9167025" cy="62402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DDDF4E8-5129-4268-97B0-3A16A02E99C1}"/>
              </a:ext>
            </a:extLst>
          </p:cNvPr>
          <p:cNvSpPr/>
          <p:nvPr/>
        </p:nvSpPr>
        <p:spPr>
          <a:xfrm>
            <a:off x="4299625" y="3003415"/>
            <a:ext cx="1702341" cy="955742"/>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Atmospheric Dispersion</a:t>
            </a:r>
            <a:r>
              <a:rPr lang="en-US" sz="1600" b="1" dirty="0"/>
              <a:t> </a:t>
            </a:r>
          </a:p>
        </p:txBody>
      </p:sp>
      <p:sp>
        <p:nvSpPr>
          <p:cNvPr id="7" name="Rectangle: Rounded Corners 6">
            <a:extLst>
              <a:ext uri="{FF2B5EF4-FFF2-40B4-BE49-F238E27FC236}">
                <a16:creationId xmlns:a16="http://schemas.microsoft.com/office/drawing/2014/main" id="{2F6B46C5-081A-4F04-AFBE-7DECAA59042C}"/>
              </a:ext>
            </a:extLst>
          </p:cNvPr>
          <p:cNvSpPr/>
          <p:nvPr/>
        </p:nvSpPr>
        <p:spPr>
          <a:xfrm>
            <a:off x="7227650" y="3003415"/>
            <a:ext cx="1702341" cy="955742"/>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34B9786-83ED-402A-B736-B049A7D59771}"/>
              </a:ext>
            </a:extLst>
          </p:cNvPr>
          <p:cNvSpPr/>
          <p:nvPr/>
        </p:nvSpPr>
        <p:spPr>
          <a:xfrm>
            <a:off x="10794458" y="3003415"/>
            <a:ext cx="1702341" cy="955742"/>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1CB3BCF-5927-45BC-B641-19C3FBB40DBC}"/>
              </a:ext>
            </a:extLst>
          </p:cNvPr>
          <p:cNvSpPr/>
          <p:nvPr/>
        </p:nvSpPr>
        <p:spPr>
          <a:xfrm>
            <a:off x="5839837" y="5651770"/>
            <a:ext cx="1825559" cy="865454"/>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5E8CC9F-AF08-4E8F-82BA-6D4CE35FF513}"/>
              </a:ext>
            </a:extLst>
          </p:cNvPr>
          <p:cNvSpPr/>
          <p:nvPr/>
        </p:nvSpPr>
        <p:spPr>
          <a:xfrm>
            <a:off x="4299625" y="4298100"/>
            <a:ext cx="1702341" cy="89631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F4E18A3-2A5F-4AF2-85C2-08A07DF9C744}"/>
              </a:ext>
            </a:extLst>
          </p:cNvPr>
          <p:cNvSpPr/>
          <p:nvPr/>
        </p:nvSpPr>
        <p:spPr>
          <a:xfrm>
            <a:off x="8547369" y="7095641"/>
            <a:ext cx="1841771" cy="89631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67B2E23-716E-497A-9AD0-9345D08C0836}"/>
              </a:ext>
            </a:extLst>
          </p:cNvPr>
          <p:cNvSpPr/>
          <p:nvPr/>
        </p:nvSpPr>
        <p:spPr>
          <a:xfrm>
            <a:off x="8952687" y="4298100"/>
            <a:ext cx="1841771" cy="89631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0EF46CE-37F2-4B00-A652-B324A12A6EE4}"/>
              </a:ext>
            </a:extLst>
          </p:cNvPr>
          <p:cNvSpPr txBox="1"/>
          <p:nvPr/>
        </p:nvSpPr>
        <p:spPr>
          <a:xfrm>
            <a:off x="7324926" y="3168050"/>
            <a:ext cx="1507787" cy="584775"/>
          </a:xfrm>
          <a:prstGeom prst="rect">
            <a:avLst/>
          </a:prstGeom>
          <a:noFill/>
        </p:spPr>
        <p:txBody>
          <a:bodyPr wrap="square" rtlCol="0">
            <a:spAutoFit/>
          </a:bodyPr>
          <a:lstStyle/>
          <a:p>
            <a:pPr algn="ctr"/>
            <a:r>
              <a:rPr lang="en-US" sz="1600" b="1" dirty="0">
                <a:solidFill>
                  <a:schemeClr val="accent2"/>
                </a:solidFill>
              </a:rPr>
              <a:t>Biota Exposure</a:t>
            </a:r>
          </a:p>
        </p:txBody>
      </p:sp>
      <p:sp>
        <p:nvSpPr>
          <p:cNvPr id="19" name="TextBox 18">
            <a:extLst>
              <a:ext uri="{FF2B5EF4-FFF2-40B4-BE49-F238E27FC236}">
                <a16:creationId xmlns:a16="http://schemas.microsoft.com/office/drawing/2014/main" id="{BA974EB7-0C27-4947-BE22-DA32EFDB5E4A}"/>
              </a:ext>
            </a:extLst>
          </p:cNvPr>
          <p:cNvSpPr txBox="1"/>
          <p:nvPr/>
        </p:nvSpPr>
        <p:spPr>
          <a:xfrm>
            <a:off x="5919280" y="5792109"/>
            <a:ext cx="1666672" cy="584775"/>
          </a:xfrm>
          <a:prstGeom prst="rect">
            <a:avLst/>
          </a:prstGeom>
          <a:noFill/>
        </p:spPr>
        <p:txBody>
          <a:bodyPr wrap="square" rtlCol="0">
            <a:spAutoFit/>
          </a:bodyPr>
          <a:lstStyle/>
          <a:p>
            <a:pPr algn="ctr"/>
            <a:r>
              <a:rPr lang="en-US" sz="1600" b="1" dirty="0">
                <a:solidFill>
                  <a:schemeClr val="accent2"/>
                </a:solidFill>
              </a:rPr>
              <a:t>Environmental Accumulation</a:t>
            </a:r>
          </a:p>
        </p:txBody>
      </p:sp>
      <p:sp>
        <p:nvSpPr>
          <p:cNvPr id="20" name="TextBox 19">
            <a:extLst>
              <a:ext uri="{FF2B5EF4-FFF2-40B4-BE49-F238E27FC236}">
                <a16:creationId xmlns:a16="http://schemas.microsoft.com/office/drawing/2014/main" id="{B444DFD4-F19D-4D62-8031-DDF41CCEA610}"/>
              </a:ext>
            </a:extLst>
          </p:cNvPr>
          <p:cNvSpPr txBox="1"/>
          <p:nvPr/>
        </p:nvSpPr>
        <p:spPr>
          <a:xfrm>
            <a:off x="4396901" y="4453870"/>
            <a:ext cx="1507787" cy="584775"/>
          </a:xfrm>
          <a:prstGeom prst="rect">
            <a:avLst/>
          </a:prstGeom>
          <a:noFill/>
        </p:spPr>
        <p:txBody>
          <a:bodyPr wrap="square" rtlCol="0">
            <a:spAutoFit/>
          </a:bodyPr>
          <a:lstStyle/>
          <a:p>
            <a:pPr algn="ctr"/>
            <a:r>
              <a:rPr lang="en-US" sz="1600" b="1" dirty="0">
                <a:solidFill>
                  <a:schemeClr val="accent2"/>
                </a:solidFill>
              </a:rPr>
              <a:t>River/Lake Dispersion</a:t>
            </a:r>
          </a:p>
        </p:txBody>
      </p:sp>
      <p:sp>
        <p:nvSpPr>
          <p:cNvPr id="21" name="TextBox 20">
            <a:extLst>
              <a:ext uri="{FF2B5EF4-FFF2-40B4-BE49-F238E27FC236}">
                <a16:creationId xmlns:a16="http://schemas.microsoft.com/office/drawing/2014/main" id="{5C1BE8E6-6D76-447A-8C53-A6D41F178F47}"/>
              </a:ext>
            </a:extLst>
          </p:cNvPr>
          <p:cNvSpPr txBox="1"/>
          <p:nvPr/>
        </p:nvSpPr>
        <p:spPr>
          <a:xfrm>
            <a:off x="9119678" y="4453870"/>
            <a:ext cx="1507787" cy="584775"/>
          </a:xfrm>
          <a:prstGeom prst="rect">
            <a:avLst/>
          </a:prstGeom>
          <a:noFill/>
        </p:spPr>
        <p:txBody>
          <a:bodyPr wrap="square" rtlCol="0">
            <a:spAutoFit/>
          </a:bodyPr>
          <a:lstStyle/>
          <a:p>
            <a:pPr algn="ctr"/>
            <a:r>
              <a:rPr lang="en-US" sz="1600" b="1" dirty="0">
                <a:solidFill>
                  <a:schemeClr val="accent2"/>
                </a:solidFill>
              </a:rPr>
              <a:t>Dose Coefficients</a:t>
            </a:r>
          </a:p>
        </p:txBody>
      </p:sp>
      <p:sp>
        <p:nvSpPr>
          <p:cNvPr id="22" name="TextBox 21">
            <a:extLst>
              <a:ext uri="{FF2B5EF4-FFF2-40B4-BE49-F238E27FC236}">
                <a16:creationId xmlns:a16="http://schemas.microsoft.com/office/drawing/2014/main" id="{A027F17E-E1E0-480F-970E-6850B64DFA07}"/>
              </a:ext>
            </a:extLst>
          </p:cNvPr>
          <p:cNvSpPr txBox="1"/>
          <p:nvPr/>
        </p:nvSpPr>
        <p:spPr>
          <a:xfrm>
            <a:off x="10893356" y="3291160"/>
            <a:ext cx="1507787" cy="338554"/>
          </a:xfrm>
          <a:prstGeom prst="rect">
            <a:avLst/>
          </a:prstGeom>
          <a:noFill/>
        </p:spPr>
        <p:txBody>
          <a:bodyPr wrap="square" rtlCol="0">
            <a:spAutoFit/>
          </a:bodyPr>
          <a:lstStyle/>
          <a:p>
            <a:pPr algn="ctr"/>
            <a:r>
              <a:rPr lang="en-US" sz="1600" b="1" dirty="0">
                <a:solidFill>
                  <a:schemeClr val="accent2"/>
                </a:solidFill>
              </a:rPr>
              <a:t>Dosimetry</a:t>
            </a:r>
          </a:p>
        </p:txBody>
      </p:sp>
      <p:sp>
        <p:nvSpPr>
          <p:cNvPr id="23" name="TextBox 22">
            <a:extLst>
              <a:ext uri="{FF2B5EF4-FFF2-40B4-BE49-F238E27FC236}">
                <a16:creationId xmlns:a16="http://schemas.microsoft.com/office/drawing/2014/main" id="{DF202C6C-F5DD-4774-A7C0-97D41D351335}"/>
              </a:ext>
            </a:extLst>
          </p:cNvPr>
          <p:cNvSpPr txBox="1"/>
          <p:nvPr/>
        </p:nvSpPr>
        <p:spPr>
          <a:xfrm>
            <a:off x="8743263" y="7251411"/>
            <a:ext cx="1507787" cy="584775"/>
          </a:xfrm>
          <a:prstGeom prst="rect">
            <a:avLst/>
          </a:prstGeom>
          <a:noFill/>
        </p:spPr>
        <p:txBody>
          <a:bodyPr wrap="square" rtlCol="0">
            <a:spAutoFit/>
          </a:bodyPr>
          <a:lstStyle/>
          <a:p>
            <a:pPr algn="ctr"/>
            <a:r>
              <a:rPr lang="en-US" sz="1600" b="1" dirty="0">
                <a:solidFill>
                  <a:schemeClr val="accent2"/>
                </a:solidFill>
              </a:rPr>
              <a:t>Human Exposure</a:t>
            </a:r>
          </a:p>
        </p:txBody>
      </p:sp>
      <p:cxnSp>
        <p:nvCxnSpPr>
          <p:cNvPr id="85" name="Straight Arrow Connector 84">
            <a:extLst>
              <a:ext uri="{FF2B5EF4-FFF2-40B4-BE49-F238E27FC236}">
                <a16:creationId xmlns:a16="http://schemas.microsoft.com/office/drawing/2014/main" id="{072BE920-CCD1-4374-9FDE-E285F0A3E977}"/>
              </a:ext>
            </a:extLst>
          </p:cNvPr>
          <p:cNvCxnSpPr>
            <a:cxnSpLocks/>
          </p:cNvCxnSpPr>
          <p:nvPr/>
        </p:nvCxnSpPr>
        <p:spPr>
          <a:xfrm>
            <a:off x="2336854" y="3629714"/>
            <a:ext cx="1962771" cy="0"/>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BBA106D-6022-4605-847A-9C32BDE699F6}"/>
              </a:ext>
            </a:extLst>
          </p:cNvPr>
          <p:cNvSpPr txBox="1"/>
          <p:nvPr/>
        </p:nvSpPr>
        <p:spPr>
          <a:xfrm>
            <a:off x="768399" y="3445048"/>
            <a:ext cx="1701344" cy="369332"/>
          </a:xfrm>
          <a:prstGeom prst="rect">
            <a:avLst/>
          </a:prstGeom>
          <a:noFill/>
        </p:spPr>
        <p:txBody>
          <a:bodyPr wrap="square" rtlCol="0">
            <a:spAutoFit/>
          </a:bodyPr>
          <a:lstStyle/>
          <a:p>
            <a:pPr algn="ctr"/>
            <a:r>
              <a:rPr lang="en-US" sz="1800" b="1" dirty="0">
                <a:solidFill>
                  <a:schemeClr val="accent4"/>
                </a:solidFill>
              </a:rPr>
              <a:t>GASPAR II</a:t>
            </a:r>
          </a:p>
        </p:txBody>
      </p:sp>
      <p:grpSp>
        <p:nvGrpSpPr>
          <p:cNvPr id="144" name="Group 143">
            <a:extLst>
              <a:ext uri="{FF2B5EF4-FFF2-40B4-BE49-F238E27FC236}">
                <a16:creationId xmlns:a16="http://schemas.microsoft.com/office/drawing/2014/main" id="{F93F988F-BE9B-431A-9C7B-DE2C1CE8A1BE}"/>
              </a:ext>
            </a:extLst>
          </p:cNvPr>
          <p:cNvGrpSpPr/>
          <p:nvPr/>
        </p:nvGrpSpPr>
        <p:grpSpPr>
          <a:xfrm>
            <a:off x="6001966" y="3481286"/>
            <a:ext cx="980787" cy="2175992"/>
            <a:chOff x="6001966" y="3481286"/>
            <a:chExt cx="980787" cy="2175992"/>
          </a:xfrm>
        </p:grpSpPr>
        <p:cxnSp>
          <p:nvCxnSpPr>
            <p:cNvPr id="82" name="Straight Connector 81">
              <a:extLst>
                <a:ext uri="{FF2B5EF4-FFF2-40B4-BE49-F238E27FC236}">
                  <a16:creationId xmlns:a16="http://schemas.microsoft.com/office/drawing/2014/main" id="{39D1F199-73C0-4FB1-9012-C9CA73B26907}"/>
                </a:ext>
              </a:extLst>
            </p:cNvPr>
            <p:cNvCxnSpPr>
              <a:cxnSpLocks/>
            </p:cNvCxnSpPr>
            <p:nvPr/>
          </p:nvCxnSpPr>
          <p:spPr>
            <a:xfrm>
              <a:off x="6001966" y="3510028"/>
              <a:ext cx="98078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168BDB4-72EA-4D17-9493-020E6F18D40C}"/>
                </a:ext>
              </a:extLst>
            </p:cNvPr>
            <p:cNvCxnSpPr>
              <a:cxnSpLocks/>
            </p:cNvCxnSpPr>
            <p:nvPr/>
          </p:nvCxnSpPr>
          <p:spPr>
            <a:xfrm>
              <a:off x="6969560" y="3481286"/>
              <a:ext cx="8611" cy="2175992"/>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48C10AD3-3814-4ED1-A47F-0A89616CFBFA}"/>
              </a:ext>
            </a:extLst>
          </p:cNvPr>
          <p:cNvGrpSpPr/>
          <p:nvPr/>
        </p:nvGrpSpPr>
        <p:grpSpPr>
          <a:xfrm>
            <a:off x="7674921" y="6084496"/>
            <a:ext cx="1115773" cy="1011145"/>
            <a:chOff x="7674921" y="6084496"/>
            <a:chExt cx="1115773" cy="1011145"/>
          </a:xfrm>
        </p:grpSpPr>
        <p:cxnSp>
          <p:nvCxnSpPr>
            <p:cNvPr id="95" name="Straight Connector 94">
              <a:extLst>
                <a:ext uri="{FF2B5EF4-FFF2-40B4-BE49-F238E27FC236}">
                  <a16:creationId xmlns:a16="http://schemas.microsoft.com/office/drawing/2014/main" id="{7C6B5AAC-87A4-4AC4-9B6E-7EFAAF8BE409}"/>
                </a:ext>
              </a:extLst>
            </p:cNvPr>
            <p:cNvCxnSpPr>
              <a:cxnSpLocks/>
            </p:cNvCxnSpPr>
            <p:nvPr/>
          </p:nvCxnSpPr>
          <p:spPr>
            <a:xfrm>
              <a:off x="7674921" y="6118363"/>
              <a:ext cx="1115773"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33C6E47-618F-4AF5-8C62-18AEB02B8818}"/>
                </a:ext>
              </a:extLst>
            </p:cNvPr>
            <p:cNvCxnSpPr>
              <a:cxnSpLocks/>
            </p:cNvCxnSpPr>
            <p:nvPr/>
          </p:nvCxnSpPr>
          <p:spPr>
            <a:xfrm>
              <a:off x="8771644" y="6084496"/>
              <a:ext cx="5173" cy="1011145"/>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a:extLst>
              <a:ext uri="{FF2B5EF4-FFF2-40B4-BE49-F238E27FC236}">
                <a16:creationId xmlns:a16="http://schemas.microsoft.com/office/drawing/2014/main" id="{82AD97C6-0763-42FB-8CD3-AE6BEA6FEC32}"/>
              </a:ext>
            </a:extLst>
          </p:cNvPr>
          <p:cNvCxnSpPr>
            <a:cxnSpLocks/>
          </p:cNvCxnSpPr>
          <p:nvPr/>
        </p:nvCxnSpPr>
        <p:spPr>
          <a:xfrm flipV="1">
            <a:off x="9840484" y="5194417"/>
            <a:ext cx="0" cy="1910072"/>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Group 149">
            <a:extLst>
              <a:ext uri="{FF2B5EF4-FFF2-40B4-BE49-F238E27FC236}">
                <a16:creationId xmlns:a16="http://schemas.microsoft.com/office/drawing/2014/main" id="{48BDF035-A9F3-4856-9137-745446639C6E}"/>
              </a:ext>
            </a:extLst>
          </p:cNvPr>
          <p:cNvGrpSpPr/>
          <p:nvPr/>
        </p:nvGrpSpPr>
        <p:grpSpPr>
          <a:xfrm>
            <a:off x="9825559" y="3211361"/>
            <a:ext cx="968899" cy="1086739"/>
            <a:chOff x="9825559" y="3211361"/>
            <a:chExt cx="968899" cy="1086739"/>
          </a:xfrm>
        </p:grpSpPr>
        <p:cxnSp>
          <p:nvCxnSpPr>
            <p:cNvPr id="105" name="Straight Connector 104">
              <a:extLst>
                <a:ext uri="{FF2B5EF4-FFF2-40B4-BE49-F238E27FC236}">
                  <a16:creationId xmlns:a16="http://schemas.microsoft.com/office/drawing/2014/main" id="{A61090DC-C69E-4221-8CAB-1660F9757A5C}"/>
                </a:ext>
              </a:extLst>
            </p:cNvPr>
            <p:cNvCxnSpPr>
              <a:cxnSpLocks/>
            </p:cNvCxnSpPr>
            <p:nvPr/>
          </p:nvCxnSpPr>
          <p:spPr>
            <a:xfrm flipV="1">
              <a:off x="9864046" y="3211361"/>
              <a:ext cx="0" cy="1086739"/>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425AE5C-AC1B-44EE-B7D4-F5CF19FFED53}"/>
                </a:ext>
              </a:extLst>
            </p:cNvPr>
            <p:cNvCxnSpPr>
              <a:cxnSpLocks/>
            </p:cNvCxnSpPr>
            <p:nvPr/>
          </p:nvCxnSpPr>
          <p:spPr>
            <a:xfrm>
              <a:off x="9825559" y="3211361"/>
              <a:ext cx="968899" cy="0"/>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1" name="Straight Arrow Connector 110">
            <a:extLst>
              <a:ext uri="{FF2B5EF4-FFF2-40B4-BE49-F238E27FC236}">
                <a16:creationId xmlns:a16="http://schemas.microsoft.com/office/drawing/2014/main" id="{4BC66436-E47C-4ECF-807F-33A37953A6F9}"/>
              </a:ext>
            </a:extLst>
          </p:cNvPr>
          <p:cNvCxnSpPr>
            <a:cxnSpLocks/>
          </p:cNvCxnSpPr>
          <p:nvPr/>
        </p:nvCxnSpPr>
        <p:spPr>
          <a:xfrm>
            <a:off x="12515849" y="3170807"/>
            <a:ext cx="479899" cy="0"/>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1" name="Title 3">
            <a:extLst>
              <a:ext uri="{FF2B5EF4-FFF2-40B4-BE49-F238E27FC236}">
                <a16:creationId xmlns:a16="http://schemas.microsoft.com/office/drawing/2014/main" id="{48131E8D-11A5-412E-8E1A-B4F0ED1D3BD3}"/>
              </a:ext>
            </a:extLst>
          </p:cNvPr>
          <p:cNvSpPr>
            <a:spLocks noGrp="1"/>
          </p:cNvSpPr>
          <p:nvPr>
            <p:ph type="title"/>
          </p:nvPr>
        </p:nvSpPr>
        <p:spPr>
          <a:xfrm>
            <a:off x="6437376" y="270933"/>
            <a:ext cx="7779957" cy="1014984"/>
          </a:xfrm>
        </p:spPr>
        <p:txBody>
          <a:bodyPr/>
          <a:lstStyle/>
          <a:p>
            <a:r>
              <a:rPr lang="en-US" dirty="0"/>
              <a:t>Code Functional Capability Examples</a:t>
            </a:r>
          </a:p>
        </p:txBody>
      </p:sp>
    </p:spTree>
    <p:extLst>
      <p:ext uri="{BB962C8B-B14F-4D97-AF65-F5344CB8AC3E}">
        <p14:creationId xmlns:p14="http://schemas.microsoft.com/office/powerpoint/2010/main" val="22758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500"/>
                                        <p:tgtEl>
                                          <p:spTgt spid="8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wipe(left)">
                                      <p:cBhvr>
                                        <p:cTn id="21" dur="500"/>
                                        <p:tgtEl>
                                          <p:spTgt spid="14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9"/>
                                        </p:tgtEl>
                                      </p:cBhvr>
                                    </p:animEffect>
                                    <p:animScale>
                                      <p:cBhvr>
                                        <p:cTn id="26" dur="250" autoRev="1" fill="hold"/>
                                        <p:tgtEl>
                                          <p:spTgt spid="9"/>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wipe(left)">
                                      <p:cBhvr>
                                        <p:cTn id="31" dur="500"/>
                                        <p:tgtEl>
                                          <p:spTgt spid="149"/>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11"/>
                                        </p:tgtEl>
                                      </p:cBhvr>
                                    </p:animEffect>
                                    <p:animScale>
                                      <p:cBhvr>
                                        <p:cTn id="36" dur="250" autoRev="1" fill="hold"/>
                                        <p:tgtEl>
                                          <p:spTgt spid="11"/>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12"/>
                                        </p:tgtEl>
                                      </p:cBhvr>
                                    </p:animEffect>
                                    <p:animScale>
                                      <p:cBhvr>
                                        <p:cTn id="46" dur="250" autoRev="1" fill="hold"/>
                                        <p:tgtEl>
                                          <p:spTgt spid="12"/>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50"/>
                                        </p:tgtEl>
                                        <p:attrNameLst>
                                          <p:attrName>style.visibility</p:attrName>
                                        </p:attrNameLst>
                                      </p:cBhvr>
                                      <p:to>
                                        <p:strVal val="visible"/>
                                      </p:to>
                                    </p:set>
                                    <p:animEffect transition="in" filter="wipe(down)">
                                      <p:cBhvr>
                                        <p:cTn id="51" dur="500"/>
                                        <p:tgtEl>
                                          <p:spTgt spid="150"/>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grpId="0" nodeType="clickEffect">
                                  <p:stCondLst>
                                    <p:cond delay="0"/>
                                  </p:stCondLst>
                                  <p:childTnLst>
                                    <p:animEffect transition="out" filter="fade">
                                      <p:cBhvr>
                                        <p:cTn id="55" dur="500" tmFilter="0, 0; .2, .5; .8, .5; 1, 0"/>
                                        <p:tgtEl>
                                          <p:spTgt spid="8"/>
                                        </p:tgtEl>
                                      </p:cBhvr>
                                    </p:animEffect>
                                    <p:animScale>
                                      <p:cBhvr>
                                        <p:cTn id="56" dur="250" autoRev="1" fill="hold"/>
                                        <p:tgtEl>
                                          <p:spTgt spid="8"/>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wipe(left)">
                                      <p:cBhvr>
                                        <p:cTn id="6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754089-E567-424A-B69B-7091C775F95A}"/>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3" name="Title 2">
            <a:extLst>
              <a:ext uri="{FF2B5EF4-FFF2-40B4-BE49-F238E27FC236}">
                <a16:creationId xmlns:a16="http://schemas.microsoft.com/office/drawing/2014/main" id="{EDFC513F-938E-4B50-A249-45022F6C0DE4}"/>
              </a:ext>
            </a:extLst>
          </p:cNvPr>
          <p:cNvSpPr>
            <a:spLocks noGrp="1"/>
          </p:cNvSpPr>
          <p:nvPr>
            <p:ph type="title"/>
          </p:nvPr>
        </p:nvSpPr>
        <p:spPr>
          <a:xfrm>
            <a:off x="6437376" y="270934"/>
            <a:ext cx="7781544" cy="1014942"/>
          </a:xfrm>
        </p:spPr>
        <p:txBody>
          <a:bodyPr/>
          <a:lstStyle/>
          <a:p>
            <a:r>
              <a:rPr lang="en-US" sz="3200" dirty="0"/>
              <a:t>Pillar 2: Develop Standardized Data Transfer Schema</a:t>
            </a:r>
          </a:p>
        </p:txBody>
      </p:sp>
      <p:pic>
        <p:nvPicPr>
          <p:cNvPr id="31" name="Picture 30">
            <a:extLst>
              <a:ext uri="{FF2B5EF4-FFF2-40B4-BE49-F238E27FC236}">
                <a16:creationId xmlns:a16="http://schemas.microsoft.com/office/drawing/2014/main" id="{5A294033-2F44-4D3D-8685-808B767636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81624" y="1701542"/>
            <a:ext cx="9110938" cy="5692315"/>
          </a:xfrm>
          <a:prstGeom prst="rect">
            <a:avLst/>
          </a:prstGeom>
          <a:noFill/>
        </p:spPr>
      </p:pic>
      <p:sp>
        <p:nvSpPr>
          <p:cNvPr id="4" name="Arrow: Right 3">
            <a:extLst>
              <a:ext uri="{FF2B5EF4-FFF2-40B4-BE49-F238E27FC236}">
                <a16:creationId xmlns:a16="http://schemas.microsoft.com/office/drawing/2014/main" id="{9A00EDCD-9B5B-406B-92BC-9AA19F28A441}"/>
              </a:ext>
            </a:extLst>
          </p:cNvPr>
          <p:cNvSpPr/>
          <p:nvPr/>
        </p:nvSpPr>
        <p:spPr>
          <a:xfrm>
            <a:off x="2820388" y="4136219"/>
            <a:ext cx="914400" cy="822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C38DE08E-7E1F-45DC-A30A-D5AF6D8A3911}"/>
              </a:ext>
            </a:extLst>
          </p:cNvPr>
          <p:cNvSpPr/>
          <p:nvPr/>
        </p:nvSpPr>
        <p:spPr>
          <a:xfrm>
            <a:off x="11974284" y="4136219"/>
            <a:ext cx="914400" cy="822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B7B21D-2749-4A3F-89D8-4E70004E7131}"/>
              </a:ext>
            </a:extLst>
          </p:cNvPr>
          <p:cNvSpPr txBox="1"/>
          <p:nvPr/>
        </p:nvSpPr>
        <p:spPr>
          <a:xfrm>
            <a:off x="1674421" y="4202049"/>
            <a:ext cx="1145967" cy="757130"/>
          </a:xfrm>
          <a:prstGeom prst="rect">
            <a:avLst/>
          </a:prstGeom>
          <a:noFill/>
        </p:spPr>
        <p:txBody>
          <a:bodyPr wrap="square" rtlCol="0">
            <a:spAutoFit/>
          </a:bodyPr>
          <a:lstStyle/>
          <a:p>
            <a:pPr algn="ctr"/>
            <a:r>
              <a:rPr lang="en-US" dirty="0"/>
              <a:t>JSON Input</a:t>
            </a:r>
          </a:p>
        </p:txBody>
      </p:sp>
      <p:sp>
        <p:nvSpPr>
          <p:cNvPr id="34" name="TextBox 33">
            <a:extLst>
              <a:ext uri="{FF2B5EF4-FFF2-40B4-BE49-F238E27FC236}">
                <a16:creationId xmlns:a16="http://schemas.microsoft.com/office/drawing/2014/main" id="{C8D0AB2B-C294-499B-8508-74D1B5BC2349}"/>
              </a:ext>
            </a:extLst>
          </p:cNvPr>
          <p:cNvSpPr txBox="1"/>
          <p:nvPr/>
        </p:nvSpPr>
        <p:spPr>
          <a:xfrm>
            <a:off x="12848329" y="4202049"/>
            <a:ext cx="1145967" cy="757130"/>
          </a:xfrm>
          <a:prstGeom prst="rect">
            <a:avLst/>
          </a:prstGeom>
          <a:noFill/>
        </p:spPr>
        <p:txBody>
          <a:bodyPr wrap="square" rtlCol="0">
            <a:spAutoFit/>
          </a:bodyPr>
          <a:lstStyle/>
          <a:p>
            <a:pPr algn="ctr"/>
            <a:r>
              <a:rPr lang="en-US" dirty="0"/>
              <a:t>JSON Output</a:t>
            </a:r>
          </a:p>
        </p:txBody>
      </p:sp>
    </p:spTree>
    <p:extLst>
      <p:ext uri="{BB962C8B-B14F-4D97-AF65-F5344CB8AC3E}">
        <p14:creationId xmlns:p14="http://schemas.microsoft.com/office/powerpoint/2010/main" val="287077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FAE22C-D435-4371-BFB1-5FCD54DA4756}"/>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3" name="Title 2">
            <a:extLst>
              <a:ext uri="{FF2B5EF4-FFF2-40B4-BE49-F238E27FC236}">
                <a16:creationId xmlns:a16="http://schemas.microsoft.com/office/drawing/2014/main" id="{5A6BA504-D741-489D-BBF4-609BE91AF5FA}"/>
              </a:ext>
            </a:extLst>
          </p:cNvPr>
          <p:cNvSpPr>
            <a:spLocks noGrp="1"/>
          </p:cNvSpPr>
          <p:nvPr>
            <p:ph type="title"/>
          </p:nvPr>
        </p:nvSpPr>
        <p:spPr>
          <a:xfrm>
            <a:off x="6437376" y="270933"/>
            <a:ext cx="7779957" cy="1310978"/>
          </a:xfrm>
        </p:spPr>
        <p:txBody>
          <a:bodyPr/>
          <a:lstStyle/>
          <a:p>
            <a:r>
              <a:rPr lang="en-US" dirty="0"/>
              <a:t>Pillar 2: </a:t>
            </a:r>
            <a:r>
              <a:rPr lang="en-US" sz="3600" dirty="0"/>
              <a:t>Develop Standardized Data Transfer Schema</a:t>
            </a:r>
            <a:endParaRPr lang="en-US" dirty="0"/>
          </a:p>
        </p:txBody>
      </p:sp>
      <p:sp>
        <p:nvSpPr>
          <p:cNvPr id="4" name="Content Placeholder 3">
            <a:extLst>
              <a:ext uri="{FF2B5EF4-FFF2-40B4-BE49-F238E27FC236}">
                <a16:creationId xmlns:a16="http://schemas.microsoft.com/office/drawing/2014/main" id="{DC10EE93-CDBD-48DF-9970-0362D3AC71C0}"/>
              </a:ext>
            </a:extLst>
          </p:cNvPr>
          <p:cNvSpPr>
            <a:spLocks noGrp="1"/>
          </p:cNvSpPr>
          <p:nvPr>
            <p:ph sz="quarter" idx="20"/>
          </p:nvPr>
        </p:nvSpPr>
        <p:spPr>
          <a:xfrm>
            <a:off x="1371600" y="1933955"/>
            <a:ext cx="12801600" cy="5686045"/>
          </a:xfrm>
        </p:spPr>
        <p:txBody>
          <a:bodyPr/>
          <a:lstStyle/>
          <a:p>
            <a:r>
              <a:rPr lang="en-US" sz="3200" dirty="0"/>
              <a:t>A JSON schema for the RAMP suite of codes will be</a:t>
            </a:r>
          </a:p>
          <a:p>
            <a:pPr lvl="1"/>
            <a:r>
              <a:rPr lang="en-US" sz="2800" dirty="0">
                <a:solidFill>
                  <a:schemeClr val="tx2">
                    <a:lumMod val="75000"/>
                  </a:schemeClr>
                </a:solidFill>
              </a:rPr>
              <a:t>Flexible</a:t>
            </a:r>
          </a:p>
          <a:p>
            <a:pPr marL="1603375" lvl="2" indent="-522288"/>
            <a:r>
              <a:rPr lang="en-US" sz="2400" dirty="0"/>
              <a:t>Will allow additions of new variables yet unknown for advanced reactor designs</a:t>
            </a:r>
          </a:p>
          <a:p>
            <a:pPr marL="1603375" lvl="2" indent="-522288"/>
            <a:r>
              <a:rPr lang="en-US" sz="2400" dirty="0"/>
              <a:t>Variable data will not need to appear in the data transfer file in a particle order, will only need to be in the </a:t>
            </a:r>
            <a:r>
              <a:rPr lang="en-US" sz="2400" dirty="0" err="1"/>
              <a:t>json</a:t>
            </a:r>
            <a:r>
              <a:rPr lang="en-US" sz="2400" dirty="0"/>
              <a:t> format and have the associated keyword</a:t>
            </a:r>
          </a:p>
          <a:p>
            <a:pPr lvl="1"/>
            <a:r>
              <a:rPr lang="en-US" sz="2800" dirty="0">
                <a:solidFill>
                  <a:schemeClr val="tx2">
                    <a:lumMod val="75000"/>
                  </a:schemeClr>
                </a:solidFill>
              </a:rPr>
              <a:t>Standardized</a:t>
            </a:r>
          </a:p>
          <a:p>
            <a:pPr marL="1603375" lvl="2" indent="-522288"/>
            <a:r>
              <a:rPr lang="en-US" sz="2400" dirty="0"/>
              <a:t>All data transfer into the code, between functional engines, and out to the user will be in the same standard format</a:t>
            </a:r>
          </a:p>
          <a:p>
            <a:pPr lvl="1"/>
            <a:r>
              <a:rPr lang="en-US" sz="2800" dirty="0">
                <a:solidFill>
                  <a:schemeClr val="tx2">
                    <a:lumMod val="75000"/>
                  </a:schemeClr>
                </a:solidFill>
              </a:rPr>
              <a:t>Modern</a:t>
            </a:r>
          </a:p>
          <a:p>
            <a:pPr marL="1603375" lvl="2" indent="-522288"/>
            <a:r>
              <a:rPr lang="en-US" sz="2400" dirty="0"/>
              <a:t>Widely used format</a:t>
            </a:r>
          </a:p>
        </p:txBody>
      </p:sp>
    </p:spTree>
    <p:extLst>
      <p:ext uri="{BB962C8B-B14F-4D97-AF65-F5344CB8AC3E}">
        <p14:creationId xmlns:p14="http://schemas.microsoft.com/office/powerpoint/2010/main" val="237698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51AE1B-C42D-4278-9533-DA83EE72FAE5}"/>
              </a:ext>
            </a:extLst>
          </p:cNvPr>
          <p:cNvSpPr>
            <a:spLocks noGrp="1"/>
          </p:cNvSpPr>
          <p:nvPr>
            <p:ph type="sldNum" sz="quarter" idx="12"/>
          </p:nvPr>
        </p:nvSpPr>
        <p:spPr/>
        <p:txBody>
          <a:bodyPr/>
          <a:lstStyle/>
          <a:p>
            <a:fld id="{FE7A4BB3-E848-5A44-82DF-322201952CD8}" type="slidenum">
              <a:rPr lang="en-US" smtClean="0"/>
              <a:pPr/>
              <a:t>17</a:t>
            </a:fld>
            <a:endParaRPr lang="en-US" dirty="0"/>
          </a:p>
        </p:txBody>
      </p:sp>
      <p:sp>
        <p:nvSpPr>
          <p:cNvPr id="3" name="Title 2">
            <a:extLst>
              <a:ext uri="{FF2B5EF4-FFF2-40B4-BE49-F238E27FC236}">
                <a16:creationId xmlns:a16="http://schemas.microsoft.com/office/drawing/2014/main" id="{8D5F6485-BF75-43E8-995C-F1D0BFE1B5FF}"/>
              </a:ext>
            </a:extLst>
          </p:cNvPr>
          <p:cNvSpPr>
            <a:spLocks noGrp="1"/>
          </p:cNvSpPr>
          <p:nvPr>
            <p:ph type="title"/>
          </p:nvPr>
        </p:nvSpPr>
        <p:spPr>
          <a:xfrm>
            <a:off x="6038850" y="270934"/>
            <a:ext cx="8591550" cy="1129850"/>
          </a:xfrm>
        </p:spPr>
        <p:txBody>
          <a:bodyPr/>
          <a:lstStyle/>
          <a:p>
            <a:r>
              <a:rPr lang="en-US" dirty="0"/>
              <a:t>Pillar 3: A Single Modern Use Interface</a:t>
            </a:r>
          </a:p>
        </p:txBody>
      </p:sp>
      <p:sp>
        <p:nvSpPr>
          <p:cNvPr id="4" name="Content Placeholder 3">
            <a:extLst>
              <a:ext uri="{FF2B5EF4-FFF2-40B4-BE49-F238E27FC236}">
                <a16:creationId xmlns:a16="http://schemas.microsoft.com/office/drawing/2014/main" id="{469EC487-967A-4029-8848-EB82B36C80E4}"/>
              </a:ext>
            </a:extLst>
          </p:cNvPr>
          <p:cNvSpPr>
            <a:spLocks noGrp="1"/>
          </p:cNvSpPr>
          <p:nvPr>
            <p:ph sz="quarter" idx="20"/>
          </p:nvPr>
        </p:nvSpPr>
        <p:spPr>
          <a:xfrm>
            <a:off x="1172308" y="1843391"/>
            <a:ext cx="12821988" cy="5486401"/>
          </a:xfrm>
        </p:spPr>
        <p:txBody>
          <a:bodyPr/>
          <a:lstStyle/>
          <a:p>
            <a:pPr>
              <a:spcAft>
                <a:spcPts val="600"/>
              </a:spcAft>
            </a:pPr>
            <a:r>
              <a:rPr lang="en-US" sz="3200" dirty="0"/>
              <a:t>Improved UI will provide a modern user experience</a:t>
            </a:r>
          </a:p>
          <a:p>
            <a:pPr>
              <a:spcAft>
                <a:spcPts val="600"/>
              </a:spcAft>
            </a:pPr>
            <a:r>
              <a:rPr lang="en-US" sz="3200" dirty="0"/>
              <a:t>User interface will be separate from the functional engines</a:t>
            </a:r>
          </a:p>
          <a:p>
            <a:pPr marL="1139825" lvl="1" indent="-590550">
              <a:spcBef>
                <a:spcPts val="1200"/>
              </a:spcBef>
              <a:spcAft>
                <a:spcPts val="600"/>
              </a:spcAft>
              <a:buClr>
                <a:schemeClr val="tx2">
                  <a:lumMod val="75000"/>
                </a:schemeClr>
              </a:buClr>
              <a:buSzPct val="120000"/>
              <a:buFont typeface="Wingdings" panose="05000000000000000000" pitchFamily="2" charset="2"/>
              <a:buChar char="ü"/>
            </a:pPr>
            <a:r>
              <a:rPr lang="en-US" sz="2800" dirty="0"/>
              <a:t>Updating or changing the user interface will not inadvertently affect the quality of the functional capabilities</a:t>
            </a:r>
          </a:p>
          <a:p>
            <a:pPr marL="1139825" lvl="1" indent="-590550">
              <a:spcBef>
                <a:spcPts val="1200"/>
              </a:spcBef>
              <a:spcAft>
                <a:spcPts val="600"/>
              </a:spcAft>
              <a:buClr>
                <a:schemeClr val="tx2">
                  <a:lumMod val="75000"/>
                </a:schemeClr>
              </a:buClr>
              <a:buSzPct val="120000"/>
              <a:buFont typeface="Wingdings" panose="05000000000000000000" pitchFamily="2" charset="2"/>
              <a:buChar char="ü"/>
            </a:pPr>
            <a:r>
              <a:rPr lang="en-US" sz="2800" dirty="0"/>
              <a:t>Allows for the possibility of developing a web-based user experience or mobile application</a:t>
            </a:r>
          </a:p>
          <a:p>
            <a:pPr>
              <a:spcAft>
                <a:spcPts val="600"/>
              </a:spcAft>
            </a:pPr>
            <a:r>
              <a:rPr lang="en-US" sz="3200" dirty="0"/>
              <a:t>User interface will require updates and maintenance</a:t>
            </a:r>
          </a:p>
          <a:p>
            <a:pPr marL="1139825" lvl="1" indent="-590550">
              <a:spcBef>
                <a:spcPts val="1200"/>
              </a:spcBef>
              <a:spcAft>
                <a:spcPts val="600"/>
              </a:spcAft>
              <a:buClr>
                <a:schemeClr val="tx2">
                  <a:lumMod val="75000"/>
                </a:schemeClr>
              </a:buClr>
              <a:buSzPct val="120000"/>
              <a:buFont typeface="Wingdings" panose="05000000000000000000" pitchFamily="2" charset="2"/>
              <a:buChar char="ü"/>
            </a:pPr>
            <a:r>
              <a:rPr lang="en-US" sz="2800" dirty="0"/>
              <a:t>Will only have one user interface to maintain</a:t>
            </a:r>
          </a:p>
        </p:txBody>
      </p:sp>
    </p:spTree>
    <p:extLst>
      <p:ext uri="{BB962C8B-B14F-4D97-AF65-F5344CB8AC3E}">
        <p14:creationId xmlns:p14="http://schemas.microsoft.com/office/powerpoint/2010/main" val="135418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32D424-7384-49C4-ACB3-9CE8446EA648}"/>
              </a:ext>
            </a:extLst>
          </p:cNvPr>
          <p:cNvSpPr>
            <a:spLocks noGrp="1"/>
          </p:cNvSpPr>
          <p:nvPr>
            <p:ph type="sldNum" sz="quarter" idx="12"/>
          </p:nvPr>
        </p:nvSpPr>
        <p:spPr/>
        <p:txBody>
          <a:bodyPr/>
          <a:lstStyle/>
          <a:p>
            <a:fld id="{FE7A4BB3-E848-5A44-82DF-322201952CD8}" type="slidenum">
              <a:rPr lang="en-US" smtClean="0"/>
              <a:pPr/>
              <a:t>18</a:t>
            </a:fld>
            <a:endParaRPr lang="en-US" dirty="0"/>
          </a:p>
        </p:txBody>
      </p:sp>
      <p:sp>
        <p:nvSpPr>
          <p:cNvPr id="3" name="Title 2">
            <a:extLst>
              <a:ext uri="{FF2B5EF4-FFF2-40B4-BE49-F238E27FC236}">
                <a16:creationId xmlns:a16="http://schemas.microsoft.com/office/drawing/2014/main" id="{4EC0228F-8FC2-4F42-9B15-934BFDED5299}"/>
              </a:ext>
            </a:extLst>
          </p:cNvPr>
          <p:cNvSpPr>
            <a:spLocks noGrp="1"/>
          </p:cNvSpPr>
          <p:nvPr>
            <p:ph type="title"/>
          </p:nvPr>
        </p:nvSpPr>
        <p:spPr>
          <a:xfrm>
            <a:off x="6437376" y="274320"/>
            <a:ext cx="7781544" cy="1014984"/>
          </a:xfrm>
        </p:spPr>
        <p:txBody>
          <a:bodyPr/>
          <a:lstStyle/>
          <a:p>
            <a:br>
              <a:rPr lang="en-US" dirty="0"/>
            </a:br>
            <a:r>
              <a:rPr lang="en-US" dirty="0"/>
              <a:t>What are the Benefits of the Approach?</a:t>
            </a:r>
          </a:p>
        </p:txBody>
      </p:sp>
      <p:sp>
        <p:nvSpPr>
          <p:cNvPr id="4" name="Content Placeholder 3">
            <a:extLst>
              <a:ext uri="{FF2B5EF4-FFF2-40B4-BE49-F238E27FC236}">
                <a16:creationId xmlns:a16="http://schemas.microsoft.com/office/drawing/2014/main" id="{6BC7BD34-E5CD-4C6B-BB2C-F2B840BB5B09}"/>
              </a:ext>
            </a:extLst>
          </p:cNvPr>
          <p:cNvSpPr>
            <a:spLocks noGrp="1"/>
          </p:cNvSpPr>
          <p:nvPr>
            <p:ph sz="quarter" idx="20"/>
          </p:nvPr>
        </p:nvSpPr>
        <p:spPr>
          <a:xfrm>
            <a:off x="6339051" y="1861614"/>
            <a:ext cx="7655245" cy="5486401"/>
          </a:xfrm>
        </p:spPr>
        <p:txBody>
          <a:bodyPr/>
          <a:lstStyle/>
          <a:p>
            <a:pPr marL="688975" indent="-688975">
              <a:lnSpc>
                <a:spcPct val="100000"/>
              </a:lnSpc>
              <a:spcAft>
                <a:spcPts val="1200"/>
              </a:spcAft>
              <a:buClr>
                <a:srgbClr val="FF0000"/>
              </a:buClr>
              <a:buSzPct val="122000"/>
              <a:buFont typeface="Wingdings" panose="05000000000000000000" pitchFamily="2" charset="2"/>
              <a:buChar char="ü"/>
            </a:pPr>
            <a:r>
              <a:rPr lang="en-US" i="1" dirty="0">
                <a:solidFill>
                  <a:schemeClr val="accent2"/>
                </a:solidFill>
              </a:rPr>
              <a:t>Accommodates anticipated needs for non-LWR Designs</a:t>
            </a:r>
          </a:p>
          <a:p>
            <a:pPr marL="688975" indent="-688975">
              <a:lnSpc>
                <a:spcPct val="100000"/>
              </a:lnSpc>
              <a:spcAft>
                <a:spcPts val="1200"/>
              </a:spcAft>
              <a:buClr>
                <a:srgbClr val="FF0000"/>
              </a:buClr>
              <a:buSzPct val="122000"/>
              <a:buFont typeface="Wingdings" panose="05000000000000000000" pitchFamily="2" charset="2"/>
              <a:buChar char="ü"/>
            </a:pPr>
            <a:r>
              <a:rPr lang="en-US" i="1" dirty="0">
                <a:solidFill>
                  <a:schemeClr val="accent2"/>
                </a:solidFill>
              </a:rPr>
              <a:t>Modernizes code languages and user experience</a:t>
            </a:r>
          </a:p>
          <a:p>
            <a:pPr marL="688975" indent="-688975">
              <a:lnSpc>
                <a:spcPct val="100000"/>
              </a:lnSpc>
              <a:spcAft>
                <a:spcPts val="1200"/>
              </a:spcAft>
              <a:buClr>
                <a:srgbClr val="FF0000"/>
              </a:buClr>
              <a:buSzPct val="122000"/>
              <a:buFont typeface="Wingdings" panose="05000000000000000000" pitchFamily="2" charset="2"/>
              <a:buChar char="ü"/>
            </a:pPr>
            <a:r>
              <a:rPr lang="en-US" i="1" dirty="0">
                <a:solidFill>
                  <a:schemeClr val="accent2"/>
                </a:solidFill>
              </a:rPr>
              <a:t>Reduces number of codes to upgrade and maintain</a:t>
            </a:r>
          </a:p>
          <a:p>
            <a:pPr marL="688975" indent="-688975">
              <a:lnSpc>
                <a:spcPct val="100000"/>
              </a:lnSpc>
              <a:spcAft>
                <a:spcPts val="1200"/>
              </a:spcAft>
              <a:buClr>
                <a:srgbClr val="FF0000"/>
              </a:buClr>
              <a:buSzPct val="122000"/>
              <a:buFont typeface="Wingdings" panose="05000000000000000000" pitchFamily="2" charset="2"/>
              <a:buChar char="ü"/>
            </a:pPr>
            <a:r>
              <a:rPr lang="en-US" i="1" dirty="0">
                <a:solidFill>
                  <a:schemeClr val="accent2"/>
                </a:solidFill>
              </a:rPr>
              <a:t>Standardizes Inputs and Outputs</a:t>
            </a:r>
          </a:p>
          <a:p>
            <a:pPr marL="688975" indent="-688975">
              <a:lnSpc>
                <a:spcPct val="100000"/>
              </a:lnSpc>
              <a:spcAft>
                <a:spcPts val="1200"/>
              </a:spcAft>
              <a:buClr>
                <a:srgbClr val="FF0000"/>
              </a:buClr>
              <a:buSzPct val="122000"/>
              <a:buFont typeface="Wingdings" panose="05000000000000000000" pitchFamily="2" charset="2"/>
              <a:buChar char="ü"/>
            </a:pPr>
            <a:r>
              <a:rPr lang="en-US" i="1" dirty="0">
                <a:solidFill>
                  <a:schemeClr val="accent2"/>
                </a:solidFill>
              </a:rPr>
              <a:t>Flexible design for future expansion or updates</a:t>
            </a:r>
          </a:p>
        </p:txBody>
      </p:sp>
      <p:pic>
        <p:nvPicPr>
          <p:cNvPr id="6" name="Graphic 5" descr="Bullseye">
            <a:extLst>
              <a:ext uri="{FF2B5EF4-FFF2-40B4-BE49-F238E27FC236}">
                <a16:creationId xmlns:a16="http://schemas.microsoft.com/office/drawing/2014/main" id="{72641C3A-3960-43D1-BEA0-1C869C6CF7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8199" y="2162315"/>
            <a:ext cx="3904970" cy="3904970"/>
          </a:xfrm>
          <a:prstGeom prst="rect">
            <a:avLst/>
          </a:prstGeom>
        </p:spPr>
      </p:pic>
    </p:spTree>
    <p:extLst>
      <p:ext uri="{BB962C8B-B14F-4D97-AF65-F5344CB8AC3E}">
        <p14:creationId xmlns:p14="http://schemas.microsoft.com/office/powerpoint/2010/main" val="4247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97FA6B-5A33-4A7E-900B-E5F35E80E7E9}"/>
              </a:ext>
            </a:extLst>
          </p:cNvPr>
          <p:cNvSpPr>
            <a:spLocks noGrp="1"/>
          </p:cNvSpPr>
          <p:nvPr>
            <p:ph type="sldNum" sz="quarter" idx="12"/>
          </p:nvPr>
        </p:nvSpPr>
        <p:spPr/>
        <p:txBody>
          <a:bodyPr/>
          <a:lstStyle/>
          <a:p>
            <a:fld id="{FE7A4BB3-E848-5A44-82DF-322201952CD8}" type="slidenum">
              <a:rPr lang="en-US" smtClean="0"/>
              <a:pPr/>
              <a:t>19</a:t>
            </a:fld>
            <a:endParaRPr lang="en-US" dirty="0"/>
          </a:p>
        </p:txBody>
      </p:sp>
      <p:pic>
        <p:nvPicPr>
          <p:cNvPr id="8" name="Content Placeholder 7" descr="Logo&#10;&#10;Description automatically generated">
            <a:extLst>
              <a:ext uri="{FF2B5EF4-FFF2-40B4-BE49-F238E27FC236}">
                <a16:creationId xmlns:a16="http://schemas.microsoft.com/office/drawing/2014/main" id="{40C430E9-E7C3-4DC2-AD0D-83DDC8F593CE}"/>
              </a:ext>
            </a:extLst>
          </p:cNvPr>
          <p:cNvPicPr>
            <a:picLocks noGrp="1" noChangeAspect="1"/>
          </p:cNvPicPr>
          <p:nvPr>
            <p:ph sz="quarter" idx="20"/>
          </p:nvPr>
        </p:nvPicPr>
        <p:blipFill rotWithShape="1">
          <a:blip r:embed="rId2"/>
          <a:srcRect t="9325" b="9676"/>
          <a:stretch/>
        </p:blipFill>
        <p:spPr>
          <a:xfrm>
            <a:off x="3631623" y="1769427"/>
            <a:ext cx="7367154" cy="5961414"/>
          </a:xfrm>
        </p:spPr>
      </p:pic>
    </p:spTree>
    <p:extLst>
      <p:ext uri="{BB962C8B-B14F-4D97-AF65-F5344CB8AC3E}">
        <p14:creationId xmlns:p14="http://schemas.microsoft.com/office/powerpoint/2010/main" val="22796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4F4E36-EF8F-4F68-8044-58904BA3EBB4}"/>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7" name="Title 6">
            <a:extLst>
              <a:ext uri="{FF2B5EF4-FFF2-40B4-BE49-F238E27FC236}">
                <a16:creationId xmlns:a16="http://schemas.microsoft.com/office/drawing/2014/main" id="{E714CC9E-AEF2-40C4-A1C5-75C9CBD0854F}"/>
              </a:ext>
            </a:extLst>
          </p:cNvPr>
          <p:cNvSpPr>
            <a:spLocks noGrp="1"/>
          </p:cNvSpPr>
          <p:nvPr>
            <p:ph type="title"/>
          </p:nvPr>
        </p:nvSpPr>
        <p:spPr>
          <a:xfrm>
            <a:off x="6393242" y="270934"/>
            <a:ext cx="7779957" cy="1011602"/>
          </a:xfrm>
        </p:spPr>
        <p:txBody>
          <a:bodyPr/>
          <a:lstStyle/>
          <a:p>
            <a:r>
              <a:rPr lang="en-US" dirty="0"/>
              <a:t>Outline</a:t>
            </a:r>
          </a:p>
        </p:txBody>
      </p:sp>
      <p:sp>
        <p:nvSpPr>
          <p:cNvPr id="8" name="Content Placeholder 7">
            <a:extLst>
              <a:ext uri="{FF2B5EF4-FFF2-40B4-BE49-F238E27FC236}">
                <a16:creationId xmlns:a16="http://schemas.microsoft.com/office/drawing/2014/main" id="{72839DD0-E1AD-4642-B3FE-D0F60E5B675A}"/>
              </a:ext>
            </a:extLst>
          </p:cNvPr>
          <p:cNvSpPr>
            <a:spLocks noGrp="1"/>
          </p:cNvSpPr>
          <p:nvPr>
            <p:ph sz="quarter" idx="20"/>
          </p:nvPr>
        </p:nvSpPr>
        <p:spPr>
          <a:xfrm>
            <a:off x="1371600" y="2057399"/>
            <a:ext cx="11577145" cy="5486401"/>
          </a:xfrm>
        </p:spPr>
        <p:txBody>
          <a:bodyPr/>
          <a:lstStyle/>
          <a:p>
            <a:pPr>
              <a:lnSpc>
                <a:spcPct val="150000"/>
              </a:lnSpc>
            </a:pPr>
            <a:r>
              <a:rPr lang="en-US" dirty="0"/>
              <a:t>History and Motivation for RAMP Code Consolidation</a:t>
            </a:r>
          </a:p>
          <a:p>
            <a:pPr>
              <a:lnSpc>
                <a:spcPct val="150000"/>
              </a:lnSpc>
            </a:pPr>
            <a:r>
              <a:rPr lang="en-US" dirty="0"/>
              <a:t>RAMP Code Consolidation (SIERRA)</a:t>
            </a:r>
          </a:p>
          <a:p>
            <a:pPr>
              <a:lnSpc>
                <a:spcPct val="150000"/>
              </a:lnSpc>
            </a:pPr>
            <a:r>
              <a:rPr lang="en-US" dirty="0"/>
              <a:t>Atmospheric Engine Code Consolidation Efforts</a:t>
            </a:r>
          </a:p>
          <a:p>
            <a:pPr>
              <a:lnSpc>
                <a:spcPct val="150000"/>
              </a:lnSpc>
            </a:pPr>
            <a:r>
              <a:rPr lang="en-US" dirty="0"/>
              <a:t>Next Steps</a:t>
            </a:r>
          </a:p>
          <a:p>
            <a:endParaRPr lang="en-US" dirty="0"/>
          </a:p>
          <a:p>
            <a:endParaRPr lang="en-US" dirty="0"/>
          </a:p>
        </p:txBody>
      </p:sp>
    </p:spTree>
    <p:extLst>
      <p:ext uri="{BB962C8B-B14F-4D97-AF65-F5344CB8AC3E}">
        <p14:creationId xmlns:p14="http://schemas.microsoft.com/office/powerpoint/2010/main" val="339371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3935DC-3557-497A-B858-A3024F279D37}"/>
              </a:ext>
            </a:extLst>
          </p:cNvPr>
          <p:cNvSpPr>
            <a:spLocks noGrp="1"/>
          </p:cNvSpPr>
          <p:nvPr>
            <p:ph type="sldNum" sz="quarter" idx="12"/>
          </p:nvPr>
        </p:nvSpPr>
        <p:spPr/>
        <p:txBody>
          <a:bodyPr/>
          <a:lstStyle/>
          <a:p>
            <a:fld id="{FE7A4BB3-E848-5A44-82DF-322201952CD8}" type="slidenum">
              <a:rPr lang="en-US" smtClean="0"/>
              <a:pPr/>
              <a:t>20</a:t>
            </a:fld>
            <a:endParaRPr lang="en-US" dirty="0"/>
          </a:p>
        </p:txBody>
      </p:sp>
      <p:sp>
        <p:nvSpPr>
          <p:cNvPr id="3" name="Title 2">
            <a:extLst>
              <a:ext uri="{FF2B5EF4-FFF2-40B4-BE49-F238E27FC236}">
                <a16:creationId xmlns:a16="http://schemas.microsoft.com/office/drawing/2014/main" id="{D86FED46-EEAD-4056-B83C-56118B963604}"/>
              </a:ext>
            </a:extLst>
          </p:cNvPr>
          <p:cNvSpPr>
            <a:spLocks noGrp="1"/>
          </p:cNvSpPr>
          <p:nvPr>
            <p:ph type="title"/>
          </p:nvPr>
        </p:nvSpPr>
        <p:spPr/>
        <p:txBody>
          <a:bodyPr/>
          <a:lstStyle/>
          <a:p>
            <a:r>
              <a:rPr lang="en-US" dirty="0"/>
              <a:t>Code Consolidation Methodology</a:t>
            </a:r>
          </a:p>
        </p:txBody>
      </p:sp>
      <p:sp>
        <p:nvSpPr>
          <p:cNvPr id="4" name="Content Placeholder 3">
            <a:extLst>
              <a:ext uri="{FF2B5EF4-FFF2-40B4-BE49-F238E27FC236}">
                <a16:creationId xmlns:a16="http://schemas.microsoft.com/office/drawing/2014/main" id="{F29A5823-5CCA-4267-8409-1B5A20A11014}"/>
              </a:ext>
            </a:extLst>
          </p:cNvPr>
          <p:cNvSpPr>
            <a:spLocks noGrp="1"/>
          </p:cNvSpPr>
          <p:nvPr>
            <p:ph sz="quarter" idx="20"/>
          </p:nvPr>
        </p:nvSpPr>
        <p:spPr>
          <a:xfrm>
            <a:off x="8628992" y="2375338"/>
            <a:ext cx="5544207" cy="5168462"/>
          </a:xfrm>
        </p:spPr>
        <p:txBody>
          <a:bodyPr/>
          <a:lstStyle/>
          <a:p>
            <a:pPr marL="0" indent="0">
              <a:buNone/>
            </a:pPr>
            <a:endParaRPr lang="en-US" dirty="0"/>
          </a:p>
          <a:p>
            <a:r>
              <a:rPr lang="en-US" dirty="0"/>
              <a:t>Establishing requirements in a “Requirements Document”</a:t>
            </a:r>
          </a:p>
          <a:p>
            <a:r>
              <a:rPr lang="en-US" dirty="0"/>
              <a:t>Establishing quality assurance protocols </a:t>
            </a:r>
          </a:p>
          <a:p>
            <a:pPr lvl="1"/>
            <a:r>
              <a:rPr lang="en-US" dirty="0"/>
              <a:t>A software Quality Assurance Plan (SQAP) was established for the entire development project</a:t>
            </a:r>
          </a:p>
          <a:p>
            <a:r>
              <a:rPr lang="en-US" dirty="0"/>
              <a:t>Flexibility and anticipation of growth and change</a:t>
            </a:r>
          </a:p>
          <a:p>
            <a:endParaRPr lang="en-US" dirty="0"/>
          </a:p>
        </p:txBody>
      </p:sp>
      <p:pic>
        <p:nvPicPr>
          <p:cNvPr id="6" name="Picture 5" descr="Machine gears">
            <a:extLst>
              <a:ext uri="{FF2B5EF4-FFF2-40B4-BE49-F238E27FC236}">
                <a16:creationId xmlns:a16="http://schemas.microsoft.com/office/drawing/2014/main" id="{F8F8A9F3-0B29-4602-8852-874AB8E069D3}"/>
              </a:ext>
            </a:extLst>
          </p:cNvPr>
          <p:cNvPicPr>
            <a:picLocks noChangeAspect="1"/>
          </p:cNvPicPr>
          <p:nvPr/>
        </p:nvPicPr>
        <p:blipFill>
          <a:blip r:embed="rId2"/>
          <a:stretch>
            <a:fillRect/>
          </a:stretch>
        </p:blipFill>
        <p:spPr>
          <a:xfrm>
            <a:off x="1309659" y="2572406"/>
            <a:ext cx="6686212" cy="4456386"/>
          </a:xfrm>
          <a:prstGeom prst="rect">
            <a:avLst/>
          </a:prstGeom>
        </p:spPr>
      </p:pic>
    </p:spTree>
    <p:extLst>
      <p:ext uri="{BB962C8B-B14F-4D97-AF65-F5344CB8AC3E}">
        <p14:creationId xmlns:p14="http://schemas.microsoft.com/office/powerpoint/2010/main" val="324491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D10CDB-A030-4A7A-B37E-680632AE46DE}"/>
              </a:ext>
            </a:extLst>
          </p:cNvPr>
          <p:cNvSpPr>
            <a:spLocks noGrp="1"/>
          </p:cNvSpPr>
          <p:nvPr>
            <p:ph type="sldNum" sz="quarter" idx="12"/>
          </p:nvPr>
        </p:nvSpPr>
        <p:spPr/>
        <p:txBody>
          <a:bodyPr/>
          <a:lstStyle/>
          <a:p>
            <a:fld id="{FE7A4BB3-E848-5A44-82DF-322201952CD8}" type="slidenum">
              <a:rPr lang="en-US" smtClean="0"/>
              <a:pPr/>
              <a:t>21</a:t>
            </a:fld>
            <a:endParaRPr lang="en-US" dirty="0"/>
          </a:p>
        </p:txBody>
      </p:sp>
      <p:sp>
        <p:nvSpPr>
          <p:cNvPr id="3" name="Title 2">
            <a:extLst>
              <a:ext uri="{FF2B5EF4-FFF2-40B4-BE49-F238E27FC236}">
                <a16:creationId xmlns:a16="http://schemas.microsoft.com/office/drawing/2014/main" id="{1DAEAD8C-C292-4B1D-96C6-7750B4854D11}"/>
              </a:ext>
            </a:extLst>
          </p:cNvPr>
          <p:cNvSpPr>
            <a:spLocks noGrp="1"/>
          </p:cNvSpPr>
          <p:nvPr>
            <p:ph type="title"/>
          </p:nvPr>
        </p:nvSpPr>
        <p:spPr/>
        <p:txBody>
          <a:bodyPr/>
          <a:lstStyle/>
          <a:p>
            <a:r>
              <a:rPr lang="en-US" dirty="0"/>
              <a:t>SIERRA User Interface Development</a:t>
            </a:r>
          </a:p>
        </p:txBody>
      </p:sp>
      <p:sp>
        <p:nvSpPr>
          <p:cNvPr id="4" name="Content Placeholder 3">
            <a:extLst>
              <a:ext uri="{FF2B5EF4-FFF2-40B4-BE49-F238E27FC236}">
                <a16:creationId xmlns:a16="http://schemas.microsoft.com/office/drawing/2014/main" id="{1542BED6-FA4E-41B2-BF59-6172BDE87CF4}"/>
              </a:ext>
            </a:extLst>
          </p:cNvPr>
          <p:cNvSpPr>
            <a:spLocks noGrp="1"/>
          </p:cNvSpPr>
          <p:nvPr>
            <p:ph sz="quarter" idx="20"/>
          </p:nvPr>
        </p:nvSpPr>
        <p:spPr>
          <a:xfrm>
            <a:off x="1137425" y="2057399"/>
            <a:ext cx="13310094" cy="5486401"/>
          </a:xfrm>
        </p:spPr>
        <p:txBody>
          <a:bodyPr/>
          <a:lstStyle/>
          <a:p>
            <a:r>
              <a:rPr lang="en-US" sz="2400" dirty="0"/>
              <a:t>SIERRA provides a user interface which can be used to define the type of simulation that is to be run</a:t>
            </a:r>
          </a:p>
          <a:p>
            <a:r>
              <a:rPr lang="en-US" sz="2400" dirty="0"/>
              <a:t>Using a defined directory structure, SIERRA controls the execution and data transport of modules during a simulation</a:t>
            </a:r>
          </a:p>
          <a:p>
            <a:r>
              <a:rPr lang="en-US" sz="2400" dirty="0"/>
              <a:t>Modules are independent applications and are not directly integrated into the SIERRA application</a:t>
            </a:r>
          </a:p>
          <a:p>
            <a:r>
              <a:rPr lang="en-US" sz="2400" dirty="0"/>
              <a:t>Modules are considered “Black Box” and are executed as synchronous child processes by the SIERRA application</a:t>
            </a:r>
          </a:p>
          <a:p>
            <a:r>
              <a:rPr lang="en-US" sz="2400" dirty="0"/>
              <a:t>While SIERRA was developed using the C# programming language, modules can be developed using any programming language that produces an executable file</a:t>
            </a:r>
          </a:p>
          <a:p>
            <a:r>
              <a:rPr lang="en-US" sz="2400" dirty="0"/>
              <a:t>Module executables are required to accept input and output paths as command line arguments</a:t>
            </a:r>
          </a:p>
          <a:p>
            <a:r>
              <a:rPr lang="en-US" sz="2400" dirty="0"/>
              <a:t>Modules provide their own interfaces and post processing functionality</a:t>
            </a:r>
          </a:p>
          <a:p>
            <a:r>
              <a:rPr lang="en-US" sz="2400" dirty="0"/>
              <a:t>SIERRA is intended to allow for the addition of modules without requiring code changes to UI</a:t>
            </a:r>
          </a:p>
        </p:txBody>
      </p:sp>
    </p:spTree>
    <p:extLst>
      <p:ext uri="{BB962C8B-B14F-4D97-AF65-F5344CB8AC3E}">
        <p14:creationId xmlns:p14="http://schemas.microsoft.com/office/powerpoint/2010/main" val="336732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undercloud at sunset">
            <a:extLst>
              <a:ext uri="{FF2B5EF4-FFF2-40B4-BE49-F238E27FC236}">
                <a16:creationId xmlns:a16="http://schemas.microsoft.com/office/drawing/2014/main" id="{59698CE6-3F8F-4D30-A193-365D8AD5215A}"/>
              </a:ext>
            </a:extLst>
          </p:cNvPr>
          <p:cNvPicPr>
            <a:picLocks noGrp="1" noChangeAspect="1"/>
          </p:cNvPicPr>
          <p:nvPr>
            <p:ph type="pic" sz="quarter" idx="10"/>
          </p:nvPr>
        </p:nvPicPr>
        <p:blipFill>
          <a:blip r:embed="rId2"/>
          <a:srcRect l="14592" r="14592"/>
          <a:stretch>
            <a:fillRect/>
          </a:stretch>
        </p:blipFill>
        <p:spPr/>
      </p:pic>
      <p:sp>
        <p:nvSpPr>
          <p:cNvPr id="2" name="Slide Number Placeholder 1">
            <a:extLst>
              <a:ext uri="{FF2B5EF4-FFF2-40B4-BE49-F238E27FC236}">
                <a16:creationId xmlns:a16="http://schemas.microsoft.com/office/drawing/2014/main" id="{632AC7BF-D029-4BEF-B0FC-7C122C4CAD05}"/>
              </a:ext>
            </a:extLst>
          </p:cNvPr>
          <p:cNvSpPr>
            <a:spLocks noGrp="1"/>
          </p:cNvSpPr>
          <p:nvPr>
            <p:ph type="sldNum" sz="quarter" idx="12"/>
          </p:nvPr>
        </p:nvSpPr>
        <p:spPr/>
        <p:txBody>
          <a:bodyPr/>
          <a:lstStyle/>
          <a:p>
            <a:fld id="{FE7A4BB3-E848-5A44-82DF-322201952CD8}" type="slidenum">
              <a:rPr lang="en-US" smtClean="0"/>
              <a:pPr/>
              <a:t>22</a:t>
            </a:fld>
            <a:endParaRPr lang="en-US" dirty="0"/>
          </a:p>
        </p:txBody>
      </p:sp>
      <p:sp>
        <p:nvSpPr>
          <p:cNvPr id="5" name="Title 4">
            <a:extLst>
              <a:ext uri="{FF2B5EF4-FFF2-40B4-BE49-F238E27FC236}">
                <a16:creationId xmlns:a16="http://schemas.microsoft.com/office/drawing/2014/main" id="{1C29959F-8947-4A77-8548-CC5905506707}"/>
              </a:ext>
            </a:extLst>
          </p:cNvPr>
          <p:cNvSpPr>
            <a:spLocks noGrp="1"/>
          </p:cNvSpPr>
          <p:nvPr>
            <p:ph type="title"/>
          </p:nvPr>
        </p:nvSpPr>
        <p:spPr>
          <a:xfrm>
            <a:off x="1371599" y="3090862"/>
            <a:ext cx="4572001" cy="1590675"/>
          </a:xfrm>
        </p:spPr>
        <p:txBody>
          <a:bodyPr/>
          <a:lstStyle/>
          <a:p>
            <a:r>
              <a:rPr lang="en-US" dirty="0"/>
              <a:t>Atmospheric Dispersion Module Development</a:t>
            </a:r>
          </a:p>
        </p:txBody>
      </p:sp>
      <p:sp>
        <p:nvSpPr>
          <p:cNvPr id="8" name="Content Placeholder 7">
            <a:extLst>
              <a:ext uri="{FF2B5EF4-FFF2-40B4-BE49-F238E27FC236}">
                <a16:creationId xmlns:a16="http://schemas.microsoft.com/office/drawing/2014/main" id="{2F05C294-CAD7-429F-9FCD-D6689FA48880}"/>
              </a:ext>
            </a:extLst>
          </p:cNvPr>
          <p:cNvSpPr>
            <a:spLocks noGrp="1"/>
          </p:cNvSpPr>
          <p:nvPr>
            <p:ph sz="quarter" idx="21"/>
          </p:nvPr>
        </p:nvSpPr>
        <p:spPr>
          <a:xfrm>
            <a:off x="1371600" y="5187949"/>
            <a:ext cx="4572000" cy="619381"/>
          </a:xfrm>
        </p:spPr>
        <p:txBody>
          <a:bodyPr/>
          <a:lstStyle/>
          <a:p>
            <a:pPr marL="0" indent="0">
              <a:buNone/>
            </a:pPr>
            <a:r>
              <a:rPr lang="en-US" dirty="0"/>
              <a:t>Julia Flaherty, PNNL</a:t>
            </a:r>
          </a:p>
        </p:txBody>
      </p:sp>
    </p:spTree>
    <p:extLst>
      <p:ext uri="{BB962C8B-B14F-4D97-AF65-F5344CB8AC3E}">
        <p14:creationId xmlns:p14="http://schemas.microsoft.com/office/powerpoint/2010/main" val="288762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94A33F-DB72-4BD4-80CB-15A5FDD5DEFD}"/>
              </a:ext>
            </a:extLst>
          </p:cNvPr>
          <p:cNvSpPr>
            <a:spLocks noGrp="1"/>
          </p:cNvSpPr>
          <p:nvPr>
            <p:ph type="sldNum" sz="quarter" idx="12"/>
          </p:nvPr>
        </p:nvSpPr>
        <p:spPr/>
        <p:txBody>
          <a:bodyPr/>
          <a:lstStyle/>
          <a:p>
            <a:fld id="{FE7A4BB3-E848-5A44-82DF-322201952CD8}" type="slidenum">
              <a:rPr lang="en-US" smtClean="0"/>
              <a:pPr/>
              <a:t>23</a:t>
            </a:fld>
            <a:endParaRPr lang="en-US" dirty="0"/>
          </a:p>
        </p:txBody>
      </p:sp>
      <p:sp>
        <p:nvSpPr>
          <p:cNvPr id="3" name="Title 2">
            <a:extLst>
              <a:ext uri="{FF2B5EF4-FFF2-40B4-BE49-F238E27FC236}">
                <a16:creationId xmlns:a16="http://schemas.microsoft.com/office/drawing/2014/main" id="{A205556A-363D-4FED-A943-889F6022F158}"/>
              </a:ext>
            </a:extLst>
          </p:cNvPr>
          <p:cNvSpPr>
            <a:spLocks noGrp="1"/>
          </p:cNvSpPr>
          <p:nvPr>
            <p:ph type="title"/>
          </p:nvPr>
        </p:nvSpPr>
        <p:spPr/>
        <p:txBody>
          <a:bodyPr/>
          <a:lstStyle/>
          <a:p>
            <a:r>
              <a:rPr lang="en-US" dirty="0"/>
              <a:t>Current Efforts in Code Consolidation</a:t>
            </a:r>
          </a:p>
        </p:txBody>
      </p:sp>
      <p:sp>
        <p:nvSpPr>
          <p:cNvPr id="4" name="Content Placeholder 3">
            <a:extLst>
              <a:ext uri="{FF2B5EF4-FFF2-40B4-BE49-F238E27FC236}">
                <a16:creationId xmlns:a16="http://schemas.microsoft.com/office/drawing/2014/main" id="{A802CCC8-09A2-4455-902C-633B5D05E963}"/>
              </a:ext>
            </a:extLst>
          </p:cNvPr>
          <p:cNvSpPr>
            <a:spLocks noGrp="1"/>
          </p:cNvSpPr>
          <p:nvPr>
            <p:ph sz="quarter" idx="20"/>
          </p:nvPr>
        </p:nvSpPr>
        <p:spPr/>
        <p:txBody>
          <a:bodyPr/>
          <a:lstStyle/>
          <a:p>
            <a:r>
              <a:rPr lang="en-US" dirty="0"/>
              <a:t>Prototype Development</a:t>
            </a:r>
          </a:p>
          <a:p>
            <a:pPr lvl="1"/>
            <a:r>
              <a:rPr lang="en-US" dirty="0"/>
              <a:t>Atmospheric Dispersion Module</a:t>
            </a:r>
          </a:p>
          <a:p>
            <a:pPr lvl="2"/>
            <a:r>
              <a:rPr lang="en-US" dirty="0"/>
              <a:t>JSON Schema for variables of interest</a:t>
            </a:r>
          </a:p>
          <a:p>
            <a:pPr lvl="1"/>
            <a:r>
              <a:rPr lang="en-US" dirty="0"/>
              <a:t>Functional User Interface</a:t>
            </a:r>
          </a:p>
          <a:p>
            <a:r>
              <a:rPr lang="en-US" dirty="0"/>
              <a:t>Testing Activities</a:t>
            </a:r>
          </a:p>
          <a:p>
            <a:pPr lvl="1"/>
            <a:r>
              <a:rPr lang="en-US" dirty="0"/>
              <a:t>Usability testing of the User Interface</a:t>
            </a:r>
          </a:p>
          <a:p>
            <a:pPr lvl="1"/>
            <a:r>
              <a:rPr lang="en-US" dirty="0"/>
              <a:t>Functional testing of code</a:t>
            </a:r>
          </a:p>
          <a:p>
            <a:pPr lvl="2"/>
            <a:r>
              <a:rPr lang="en-US" dirty="0"/>
              <a:t>Verify data transfer</a:t>
            </a:r>
          </a:p>
          <a:p>
            <a:pPr lvl="2"/>
            <a:r>
              <a:rPr lang="en-US" dirty="0"/>
              <a:t>Evaluate code accuracy and consistency with ARCON, PAVAN, and XOQDOQ results</a:t>
            </a:r>
          </a:p>
          <a:p>
            <a:r>
              <a:rPr lang="en-US" dirty="0"/>
              <a:t>Quality Assurance (QA)</a:t>
            </a:r>
          </a:p>
          <a:p>
            <a:pPr lvl="1"/>
            <a:r>
              <a:rPr lang="en-US" dirty="0"/>
              <a:t>Software QA Plan defines QA approach to provide adequate confidence that </a:t>
            </a:r>
          </a:p>
          <a:p>
            <a:pPr lvl="2"/>
            <a:r>
              <a:rPr lang="en-US" dirty="0"/>
              <a:t>Software development process is controlled</a:t>
            </a:r>
          </a:p>
          <a:p>
            <a:pPr lvl="2"/>
            <a:r>
              <a:rPr lang="en-US" dirty="0"/>
              <a:t>Software products meet established requirements</a:t>
            </a:r>
          </a:p>
        </p:txBody>
      </p:sp>
    </p:spTree>
    <p:extLst>
      <p:ext uri="{BB962C8B-B14F-4D97-AF65-F5344CB8AC3E}">
        <p14:creationId xmlns:p14="http://schemas.microsoft.com/office/powerpoint/2010/main" val="207734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FB642D-0472-4FFF-B86F-225E2E81B13E}"/>
              </a:ext>
            </a:extLst>
          </p:cNvPr>
          <p:cNvSpPr>
            <a:spLocks noGrp="1"/>
          </p:cNvSpPr>
          <p:nvPr>
            <p:ph type="sldNum" sz="quarter" idx="12"/>
          </p:nvPr>
        </p:nvSpPr>
        <p:spPr/>
        <p:txBody>
          <a:bodyPr/>
          <a:lstStyle/>
          <a:p>
            <a:fld id="{FE7A4BB3-E848-5A44-82DF-322201952CD8}" type="slidenum">
              <a:rPr lang="en-US" smtClean="0"/>
              <a:pPr/>
              <a:t>24</a:t>
            </a:fld>
            <a:endParaRPr lang="en-US" dirty="0"/>
          </a:p>
        </p:txBody>
      </p:sp>
      <p:sp>
        <p:nvSpPr>
          <p:cNvPr id="3" name="Title 2">
            <a:extLst>
              <a:ext uri="{FF2B5EF4-FFF2-40B4-BE49-F238E27FC236}">
                <a16:creationId xmlns:a16="http://schemas.microsoft.com/office/drawing/2014/main" id="{CEDCEE81-0053-499B-B925-D96F1E85888D}"/>
              </a:ext>
            </a:extLst>
          </p:cNvPr>
          <p:cNvSpPr>
            <a:spLocks noGrp="1"/>
          </p:cNvSpPr>
          <p:nvPr>
            <p:ph type="title"/>
          </p:nvPr>
        </p:nvSpPr>
        <p:spPr>
          <a:xfrm>
            <a:off x="6437376" y="270933"/>
            <a:ext cx="7779957" cy="1014984"/>
          </a:xfrm>
        </p:spPr>
        <p:txBody>
          <a:bodyPr/>
          <a:lstStyle/>
          <a:p>
            <a:r>
              <a:rPr lang="en-US" dirty="0"/>
              <a:t>Agile Software Development</a:t>
            </a:r>
          </a:p>
        </p:txBody>
      </p:sp>
      <p:pic>
        <p:nvPicPr>
          <p:cNvPr id="6" name="Content Placeholder 5" descr="Diagram&#10;&#10;Description automatically generated">
            <a:extLst>
              <a:ext uri="{FF2B5EF4-FFF2-40B4-BE49-F238E27FC236}">
                <a16:creationId xmlns:a16="http://schemas.microsoft.com/office/drawing/2014/main" id="{A3D8D350-0B5F-4680-B63D-9B7BD60B8F77}"/>
              </a:ext>
            </a:extLst>
          </p:cNvPr>
          <p:cNvPicPr>
            <a:picLocks noGrp="1" noChangeAspect="1"/>
          </p:cNvPicPr>
          <p:nvPr>
            <p:ph sz="quarter" idx="20"/>
          </p:nvPr>
        </p:nvPicPr>
        <p:blipFill>
          <a:blip r:embed="rId2"/>
          <a:stretch>
            <a:fillRect/>
          </a:stretch>
        </p:blipFill>
        <p:spPr>
          <a:xfrm>
            <a:off x="3051824" y="1944621"/>
            <a:ext cx="8526753" cy="5432367"/>
          </a:xfrm>
        </p:spPr>
      </p:pic>
    </p:spTree>
    <p:extLst>
      <p:ext uri="{BB962C8B-B14F-4D97-AF65-F5344CB8AC3E}">
        <p14:creationId xmlns:p14="http://schemas.microsoft.com/office/powerpoint/2010/main" val="229117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DCD709-9E76-4AB3-B3C0-50C5E8E23F42}"/>
              </a:ext>
            </a:extLst>
          </p:cNvPr>
          <p:cNvSpPr>
            <a:spLocks noGrp="1"/>
          </p:cNvSpPr>
          <p:nvPr>
            <p:ph type="sldNum" sz="quarter" idx="12"/>
          </p:nvPr>
        </p:nvSpPr>
        <p:spPr/>
        <p:txBody>
          <a:bodyPr/>
          <a:lstStyle/>
          <a:p>
            <a:fld id="{FE7A4BB3-E848-5A44-82DF-322201952CD8}" type="slidenum">
              <a:rPr lang="en-US" smtClean="0"/>
              <a:pPr/>
              <a:t>25</a:t>
            </a:fld>
            <a:endParaRPr lang="en-US" dirty="0"/>
          </a:p>
        </p:txBody>
      </p:sp>
      <p:sp>
        <p:nvSpPr>
          <p:cNvPr id="5" name="Rectangle 4">
            <a:extLst>
              <a:ext uri="{FF2B5EF4-FFF2-40B4-BE49-F238E27FC236}">
                <a16:creationId xmlns:a16="http://schemas.microsoft.com/office/drawing/2014/main" id="{79420F4C-1A1B-468A-A773-FCBC162596A2}"/>
              </a:ext>
            </a:extLst>
          </p:cNvPr>
          <p:cNvSpPr/>
          <p:nvPr/>
        </p:nvSpPr>
        <p:spPr>
          <a:xfrm>
            <a:off x="6437376" y="274320"/>
            <a:ext cx="7781544" cy="1754326"/>
          </a:xfrm>
          <a:prstGeom prst="rect">
            <a:avLst/>
          </a:prstGeom>
        </p:spPr>
        <p:txBody>
          <a:bodyPr wrap="square">
            <a:spAutoFit/>
          </a:bodyPr>
          <a:lstStyle/>
          <a:p>
            <a:r>
              <a:rPr lang="en-US" sz="3600" b="1" dirty="0">
                <a:solidFill>
                  <a:srgbClr val="9C4757"/>
                </a:solidFill>
                <a:latin typeface="Arial" panose="020B0604020202020204" pitchFamily="34" charset="0"/>
                <a:cs typeface="Arial" panose="020B0604020202020204" pitchFamily="34" charset="0"/>
              </a:rPr>
              <a:t>Prototype Development: Consolidating Current Atmospheric Dispersion Codes</a:t>
            </a:r>
          </a:p>
        </p:txBody>
      </p:sp>
      <p:graphicFrame>
        <p:nvGraphicFramePr>
          <p:cNvPr id="7" name="Table 10">
            <a:extLst>
              <a:ext uri="{FF2B5EF4-FFF2-40B4-BE49-F238E27FC236}">
                <a16:creationId xmlns:a16="http://schemas.microsoft.com/office/drawing/2014/main" id="{62CFFA3D-6E4D-45F6-85C1-18F2FED662C2}"/>
              </a:ext>
            </a:extLst>
          </p:cNvPr>
          <p:cNvGraphicFramePr>
            <a:graphicFrameLocks noGrp="1"/>
          </p:cNvGraphicFramePr>
          <p:nvPr>
            <p:extLst>
              <p:ext uri="{D42A27DB-BD31-4B8C-83A1-F6EECF244321}">
                <p14:modId xmlns:p14="http://schemas.microsoft.com/office/powerpoint/2010/main" val="3614601086"/>
              </p:ext>
            </p:extLst>
          </p:nvPr>
        </p:nvGraphicFramePr>
        <p:xfrm>
          <a:off x="1208296" y="2327559"/>
          <a:ext cx="8566923" cy="5092481"/>
        </p:xfrm>
        <a:graphic>
          <a:graphicData uri="http://schemas.openxmlformats.org/drawingml/2006/table">
            <a:tbl>
              <a:tblPr firstRow="1" bandRow="1">
                <a:tableStyleId>{2A488322-F2BA-4B5B-9748-0D474271808F}</a:tableStyleId>
              </a:tblPr>
              <a:tblGrid>
                <a:gridCol w="1827027">
                  <a:extLst>
                    <a:ext uri="{9D8B030D-6E8A-4147-A177-3AD203B41FA5}">
                      <a16:colId xmlns:a16="http://schemas.microsoft.com/office/drawing/2014/main" val="2974231007"/>
                    </a:ext>
                  </a:extLst>
                </a:gridCol>
                <a:gridCol w="6739896">
                  <a:extLst>
                    <a:ext uri="{9D8B030D-6E8A-4147-A177-3AD203B41FA5}">
                      <a16:colId xmlns:a16="http://schemas.microsoft.com/office/drawing/2014/main" val="2980722264"/>
                    </a:ext>
                  </a:extLst>
                </a:gridCol>
              </a:tblGrid>
              <a:tr h="375127">
                <a:tc>
                  <a:txBody>
                    <a:bodyPr/>
                    <a:lstStyle/>
                    <a:p>
                      <a:r>
                        <a:rPr lang="en-US" sz="1800" dirty="0"/>
                        <a:t>Code</a:t>
                      </a:r>
                    </a:p>
                  </a:txBody>
                  <a:tcPr/>
                </a:tc>
                <a:tc>
                  <a:txBody>
                    <a:bodyPr/>
                    <a:lstStyle/>
                    <a:p>
                      <a:r>
                        <a:rPr lang="en-US" sz="1800" dirty="0"/>
                        <a:t>Description</a:t>
                      </a:r>
                    </a:p>
                  </a:txBody>
                  <a:tcPr/>
                </a:tc>
                <a:extLst>
                  <a:ext uri="{0D108BD9-81ED-4DB2-BD59-A6C34878D82A}">
                    <a16:rowId xmlns:a16="http://schemas.microsoft.com/office/drawing/2014/main" val="363782081"/>
                  </a:ext>
                </a:extLst>
              </a:tr>
              <a:tr h="1202463">
                <a:tc>
                  <a:txBody>
                    <a:bodyPr/>
                    <a:lstStyle/>
                    <a:p>
                      <a:r>
                        <a:rPr lang="en-US" sz="1800" dirty="0"/>
                        <a:t>ARCON</a:t>
                      </a:r>
                    </a:p>
                  </a:txBody>
                  <a:tcPr/>
                </a:tc>
                <a:tc>
                  <a:txBody>
                    <a:bodyPr/>
                    <a:lstStyle/>
                    <a:p>
                      <a:r>
                        <a:rPr lang="en-US" sz="1800" kern="1200" dirty="0">
                          <a:solidFill>
                            <a:schemeClr val="dk1"/>
                          </a:solidFill>
                          <a:effectLst/>
                        </a:rPr>
                        <a:t>Used to calculate relative air concentrations (</a:t>
                      </a:r>
                      <a:r>
                        <a:rPr lang="en-US" sz="1800" kern="1200" dirty="0">
                          <a:solidFill>
                            <a:schemeClr val="dk1"/>
                          </a:solidFill>
                          <a:effectLst/>
                          <a:sym typeface="Symbol" panose="05050102010706020507" pitchFamily="18" charset="2"/>
                        </a:rPr>
                        <a:t></a:t>
                      </a:r>
                      <a:r>
                        <a:rPr lang="en-US" sz="1800" kern="1200" dirty="0">
                          <a:solidFill>
                            <a:schemeClr val="dk1"/>
                          </a:solidFill>
                          <a:effectLst/>
                        </a:rPr>
                        <a:t>/Qs) in support of control room habitability assessments required by general design criteria (GDC) 19 of 10 CFR Part 50 Appendix A and RG 1.194. </a:t>
                      </a:r>
                      <a:endParaRPr lang="en-US" sz="1800" dirty="0"/>
                    </a:p>
                  </a:txBody>
                  <a:tcPr/>
                </a:tc>
                <a:extLst>
                  <a:ext uri="{0D108BD9-81ED-4DB2-BD59-A6C34878D82A}">
                    <a16:rowId xmlns:a16="http://schemas.microsoft.com/office/drawing/2014/main" val="221767427"/>
                  </a:ext>
                </a:extLst>
              </a:tr>
              <a:tr h="924971">
                <a:tc>
                  <a:txBody>
                    <a:bodyPr/>
                    <a:lstStyle/>
                    <a:p>
                      <a:r>
                        <a:rPr lang="en-US" sz="1800" dirty="0"/>
                        <a:t>PAVAN</a:t>
                      </a:r>
                    </a:p>
                  </a:txBody>
                  <a:tcPr/>
                </a:tc>
                <a:tc>
                  <a:txBody>
                    <a:bodyPr/>
                    <a:lstStyle/>
                    <a:p>
                      <a:r>
                        <a:rPr lang="en-US" sz="1800" kern="1200" dirty="0">
                          <a:solidFill>
                            <a:schemeClr val="dk1"/>
                          </a:solidFill>
                          <a:effectLst/>
                        </a:rPr>
                        <a:t>Used to estimate relative ground-level air concentrations (</a:t>
                      </a:r>
                      <a:r>
                        <a:rPr lang="en-US" sz="1800" kern="1200" dirty="0">
                          <a:solidFill>
                            <a:schemeClr val="dk1"/>
                          </a:solidFill>
                          <a:effectLst/>
                          <a:sym typeface="Symbol" panose="05050102010706020507" pitchFamily="18" charset="2"/>
                        </a:rPr>
                        <a:t></a:t>
                      </a:r>
                      <a:r>
                        <a:rPr lang="en-US" sz="1800" kern="1200" dirty="0">
                          <a:solidFill>
                            <a:schemeClr val="dk1"/>
                          </a:solidFill>
                          <a:effectLst/>
                        </a:rPr>
                        <a:t>/Q s) resulting from radioactive material releases from design-basis accidents at NPPs following the methodology in RG 1.145. </a:t>
                      </a:r>
                      <a:endParaRPr lang="en-US" sz="1800" dirty="0"/>
                    </a:p>
                  </a:txBody>
                  <a:tcPr/>
                </a:tc>
                <a:extLst>
                  <a:ext uri="{0D108BD9-81ED-4DB2-BD59-A6C34878D82A}">
                    <a16:rowId xmlns:a16="http://schemas.microsoft.com/office/drawing/2014/main" val="2928893668"/>
                  </a:ext>
                </a:extLst>
              </a:tr>
              <a:tr h="2589920">
                <a:tc>
                  <a:txBody>
                    <a:bodyPr/>
                    <a:lstStyle/>
                    <a:p>
                      <a:r>
                        <a:rPr lang="en-US" sz="1800" dirty="0" err="1"/>
                        <a:t>NRCDose</a:t>
                      </a:r>
                      <a:endParaRPr lang="en-US" sz="1800" dirty="0"/>
                    </a:p>
                  </a:txBody>
                  <a:tcPr/>
                </a:tc>
                <a:tc>
                  <a:txBody>
                    <a:bodyPr/>
                    <a:lstStyle/>
                    <a:p>
                      <a:r>
                        <a:rPr lang="en-US" sz="1800" kern="1200" dirty="0">
                          <a:solidFill>
                            <a:schemeClr val="dk1"/>
                          </a:solidFill>
                          <a:effectLst/>
                        </a:rPr>
                        <a:t>Software suite that integrates the functionality of three individual Fortran codes: LADTAP II, GASPAR II, and XOQDOQ, which were developed by the NRC and have been in use by NPP licensees and the NRC staff for assessments of liquid radioactive releases and offsite doses, gaseous radioactive effluents and offsite doses, and meteorological transport and dispersion, respectively. XOQDOQ implements the atmospheric dispersion modeling described in RG 1.111. </a:t>
                      </a:r>
                      <a:endParaRPr lang="en-US" sz="1800" dirty="0"/>
                    </a:p>
                  </a:txBody>
                  <a:tcPr/>
                </a:tc>
                <a:extLst>
                  <a:ext uri="{0D108BD9-81ED-4DB2-BD59-A6C34878D82A}">
                    <a16:rowId xmlns:a16="http://schemas.microsoft.com/office/drawing/2014/main" val="1268781909"/>
                  </a:ext>
                </a:extLst>
              </a:tr>
            </a:tbl>
          </a:graphicData>
        </a:graphic>
      </p:graphicFrame>
      <p:pic>
        <p:nvPicPr>
          <p:cNvPr id="12" name="Picture 11">
            <a:extLst>
              <a:ext uri="{FF2B5EF4-FFF2-40B4-BE49-F238E27FC236}">
                <a16:creationId xmlns:a16="http://schemas.microsoft.com/office/drawing/2014/main" id="{BAFC23A8-9251-4A76-A078-CEFB99C447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080498" y="2395102"/>
            <a:ext cx="3829363" cy="4356349"/>
          </a:xfrm>
          <a:prstGeom prst="rect">
            <a:avLst/>
          </a:prstGeom>
          <a:noFill/>
        </p:spPr>
      </p:pic>
      <p:sp>
        <p:nvSpPr>
          <p:cNvPr id="3" name="TextBox 2">
            <a:extLst>
              <a:ext uri="{FF2B5EF4-FFF2-40B4-BE49-F238E27FC236}">
                <a16:creationId xmlns:a16="http://schemas.microsoft.com/office/drawing/2014/main" id="{8F3D1AF7-8E3E-4D94-8EDF-0A22F8740A2F}"/>
              </a:ext>
            </a:extLst>
          </p:cNvPr>
          <p:cNvSpPr txBox="1"/>
          <p:nvPr/>
        </p:nvSpPr>
        <p:spPr>
          <a:xfrm>
            <a:off x="10385616" y="6604458"/>
            <a:ext cx="3608680" cy="1089529"/>
          </a:xfrm>
          <a:prstGeom prst="rect">
            <a:avLst/>
          </a:prstGeom>
          <a:noFill/>
        </p:spPr>
        <p:txBody>
          <a:bodyPr wrap="none" rtlCol="0">
            <a:spAutoFit/>
          </a:bodyPr>
          <a:lstStyle/>
          <a:p>
            <a:r>
              <a:rPr lang="en-US" dirty="0">
                <a:solidFill>
                  <a:srgbClr val="00B050"/>
                </a:solidFill>
              </a:rPr>
              <a:t>Near Field: ~100s of meters</a:t>
            </a:r>
          </a:p>
          <a:p>
            <a:r>
              <a:rPr lang="en-US" dirty="0">
                <a:solidFill>
                  <a:srgbClr val="7030A0"/>
                </a:solidFill>
              </a:rPr>
              <a:t>Mid-Field: ~10 km</a:t>
            </a:r>
          </a:p>
          <a:p>
            <a:r>
              <a:rPr lang="en-US" dirty="0">
                <a:solidFill>
                  <a:srgbClr val="FF0000"/>
                </a:solidFill>
              </a:rPr>
              <a:t>Far Field: Up to ~80 km</a:t>
            </a:r>
          </a:p>
        </p:txBody>
      </p:sp>
    </p:spTree>
    <p:extLst>
      <p:ext uri="{BB962C8B-B14F-4D97-AF65-F5344CB8AC3E}">
        <p14:creationId xmlns:p14="http://schemas.microsoft.com/office/powerpoint/2010/main" val="221631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12A3-8C01-4BA2-AC95-06BECDC4CCEE}"/>
              </a:ext>
            </a:extLst>
          </p:cNvPr>
          <p:cNvSpPr>
            <a:spLocks noGrp="1"/>
          </p:cNvSpPr>
          <p:nvPr>
            <p:ph type="title"/>
          </p:nvPr>
        </p:nvSpPr>
        <p:spPr>
          <a:xfrm>
            <a:off x="6437376" y="274320"/>
            <a:ext cx="7781544" cy="1014984"/>
          </a:xfrm>
        </p:spPr>
        <p:txBody>
          <a:bodyPr/>
          <a:lstStyle/>
          <a:p>
            <a:r>
              <a:rPr lang="en-US" dirty="0"/>
              <a:t>Atmospheric Dispersion Engine Working Prototype</a:t>
            </a:r>
          </a:p>
        </p:txBody>
      </p:sp>
      <p:sp>
        <p:nvSpPr>
          <p:cNvPr id="3" name="Slide Number Placeholder 2">
            <a:extLst>
              <a:ext uri="{FF2B5EF4-FFF2-40B4-BE49-F238E27FC236}">
                <a16:creationId xmlns:a16="http://schemas.microsoft.com/office/drawing/2014/main" id="{BE7F0724-17E3-4519-885B-9F3CF1BB9E35}"/>
              </a:ext>
            </a:extLst>
          </p:cNvPr>
          <p:cNvSpPr>
            <a:spLocks noGrp="1"/>
          </p:cNvSpPr>
          <p:nvPr>
            <p:ph type="sldNum" sz="quarter" idx="12"/>
          </p:nvPr>
        </p:nvSpPr>
        <p:spPr/>
        <p:txBody>
          <a:bodyPr/>
          <a:lstStyle/>
          <a:p>
            <a:fld id="{FE7A4BB3-E848-5A44-82DF-322201952CD8}" type="slidenum">
              <a:rPr lang="en-US" smtClean="0"/>
              <a:pPr/>
              <a:t>26</a:t>
            </a:fld>
            <a:endParaRPr lang="en-US" dirty="0"/>
          </a:p>
        </p:txBody>
      </p:sp>
      <p:pic>
        <p:nvPicPr>
          <p:cNvPr id="12" name="Picture 11">
            <a:extLst>
              <a:ext uri="{FF2B5EF4-FFF2-40B4-BE49-F238E27FC236}">
                <a16:creationId xmlns:a16="http://schemas.microsoft.com/office/drawing/2014/main" id="{B90CA94B-FFD9-4F4F-AB68-0C0529440D69}"/>
              </a:ext>
            </a:extLst>
          </p:cNvPr>
          <p:cNvPicPr>
            <a:picLocks noChangeAspect="1"/>
          </p:cNvPicPr>
          <p:nvPr/>
        </p:nvPicPr>
        <p:blipFill>
          <a:blip r:embed="rId2"/>
          <a:stretch>
            <a:fillRect/>
          </a:stretch>
        </p:blipFill>
        <p:spPr>
          <a:xfrm>
            <a:off x="8360367" y="1605974"/>
            <a:ext cx="5485418" cy="5967033"/>
          </a:xfrm>
          <a:prstGeom prst="rect">
            <a:avLst/>
          </a:prstGeom>
          <a:ln>
            <a:solidFill>
              <a:schemeClr val="tx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7A09133-8C74-4A10-B020-09C4948ED2D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20664" y="4351606"/>
            <a:ext cx="5831646" cy="3221402"/>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C1ED8971-6D9A-43E9-98E1-A22F818B5988}"/>
              </a:ext>
            </a:extLst>
          </p:cNvPr>
          <p:cNvSpPr txBox="1"/>
          <p:nvPr/>
        </p:nvSpPr>
        <p:spPr>
          <a:xfrm>
            <a:off x="1623061" y="2057471"/>
            <a:ext cx="4821220" cy="1384995"/>
          </a:xfrm>
          <a:prstGeom prst="rect">
            <a:avLst/>
          </a:prstGeom>
          <a:noFill/>
        </p:spPr>
        <p:txBody>
          <a:bodyPr wrap="square" rtlCol="0">
            <a:spAutoFit/>
          </a:bodyPr>
          <a:lstStyle/>
          <a:p>
            <a:r>
              <a:rPr lang="en-US" sz="2800" dirty="0"/>
              <a:t>Functional Engine within the larger Consolidated Engine Framework</a:t>
            </a:r>
          </a:p>
        </p:txBody>
      </p:sp>
      <p:cxnSp>
        <p:nvCxnSpPr>
          <p:cNvPr id="11" name="Straight Arrow Connector 10">
            <a:extLst>
              <a:ext uri="{FF2B5EF4-FFF2-40B4-BE49-F238E27FC236}">
                <a16:creationId xmlns:a16="http://schemas.microsoft.com/office/drawing/2014/main" id="{F692F42E-C36D-4BBD-AF7A-0A371BCFBD82}"/>
              </a:ext>
            </a:extLst>
          </p:cNvPr>
          <p:cNvCxnSpPr>
            <a:cxnSpLocks/>
            <a:stCxn id="10" idx="3"/>
          </p:cNvCxnSpPr>
          <p:nvPr/>
        </p:nvCxnSpPr>
        <p:spPr>
          <a:xfrm>
            <a:off x="6444281" y="2960406"/>
            <a:ext cx="1764701" cy="5006"/>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5939D02D-8454-4D30-9EA3-3177DD145E4C}"/>
              </a:ext>
            </a:extLst>
          </p:cNvPr>
          <p:cNvSpPr/>
          <p:nvPr/>
        </p:nvSpPr>
        <p:spPr>
          <a:xfrm>
            <a:off x="1220664" y="4949190"/>
            <a:ext cx="1613976" cy="754380"/>
          </a:xfrm>
          <a:prstGeom prst="roundRect">
            <a:avLst/>
          </a:prstGeom>
          <a:noFill/>
          <a:ln w="412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51EB2818-FC08-496D-9E16-D60508AE9D99}"/>
              </a:ext>
            </a:extLst>
          </p:cNvPr>
          <p:cNvCxnSpPr>
            <a:cxnSpLocks/>
          </p:cNvCxnSpPr>
          <p:nvPr/>
        </p:nvCxnSpPr>
        <p:spPr>
          <a:xfrm>
            <a:off x="4033770" y="3464673"/>
            <a:ext cx="0" cy="725920"/>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8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B6C7F2-1952-404B-B501-D674E4B7B3DD}"/>
              </a:ext>
            </a:extLst>
          </p:cNvPr>
          <p:cNvSpPr>
            <a:spLocks noGrp="1"/>
          </p:cNvSpPr>
          <p:nvPr>
            <p:ph type="sldNum" sz="quarter" idx="12"/>
          </p:nvPr>
        </p:nvSpPr>
        <p:spPr/>
        <p:txBody>
          <a:bodyPr/>
          <a:lstStyle/>
          <a:p>
            <a:fld id="{FE7A4BB3-E848-5A44-82DF-322201952CD8}" type="slidenum">
              <a:rPr lang="en-US" smtClean="0"/>
              <a:pPr/>
              <a:t>27</a:t>
            </a:fld>
            <a:endParaRPr lang="en-US" dirty="0"/>
          </a:p>
        </p:txBody>
      </p:sp>
      <p:sp>
        <p:nvSpPr>
          <p:cNvPr id="3" name="Title 2">
            <a:extLst>
              <a:ext uri="{FF2B5EF4-FFF2-40B4-BE49-F238E27FC236}">
                <a16:creationId xmlns:a16="http://schemas.microsoft.com/office/drawing/2014/main" id="{5D3F7B32-4FC2-463B-9ABF-6C1A100818DF}"/>
              </a:ext>
            </a:extLst>
          </p:cNvPr>
          <p:cNvSpPr>
            <a:spLocks noGrp="1"/>
          </p:cNvSpPr>
          <p:nvPr>
            <p:ph type="title"/>
          </p:nvPr>
        </p:nvSpPr>
        <p:spPr/>
        <p:txBody>
          <a:bodyPr/>
          <a:lstStyle/>
          <a:p>
            <a:r>
              <a:rPr lang="en-US" dirty="0"/>
              <a:t>SIERRA Prototype Overview </a:t>
            </a:r>
          </a:p>
        </p:txBody>
      </p:sp>
      <p:sp>
        <p:nvSpPr>
          <p:cNvPr id="4" name="Content Placeholder 3">
            <a:extLst>
              <a:ext uri="{FF2B5EF4-FFF2-40B4-BE49-F238E27FC236}">
                <a16:creationId xmlns:a16="http://schemas.microsoft.com/office/drawing/2014/main" id="{21D3D685-8345-4423-A9A9-80B197CD6960}"/>
              </a:ext>
            </a:extLst>
          </p:cNvPr>
          <p:cNvSpPr>
            <a:spLocks noGrp="1"/>
          </p:cNvSpPr>
          <p:nvPr>
            <p:ph sz="quarter" idx="20"/>
          </p:nvPr>
        </p:nvSpPr>
        <p:spPr>
          <a:xfrm>
            <a:off x="1708587" y="4520380"/>
            <a:ext cx="5326380" cy="3429001"/>
          </a:xfrm>
        </p:spPr>
        <p:txBody>
          <a:bodyPr/>
          <a:lstStyle/>
          <a:p>
            <a:r>
              <a:rPr lang="en-US" dirty="0"/>
              <a:t>Regulatory vs Research</a:t>
            </a:r>
          </a:p>
          <a:p>
            <a:r>
              <a:rPr lang="en-US" dirty="0"/>
              <a:t>Analysis Types:</a:t>
            </a:r>
          </a:p>
          <a:p>
            <a:pPr lvl="1"/>
            <a:r>
              <a:rPr lang="en-US" dirty="0"/>
              <a:t>Control Room Analysis</a:t>
            </a:r>
          </a:p>
          <a:p>
            <a:pPr lvl="1"/>
            <a:r>
              <a:rPr lang="en-US" dirty="0"/>
              <a:t>Design Basis Accidents</a:t>
            </a:r>
          </a:p>
          <a:p>
            <a:pPr lvl="1"/>
            <a:r>
              <a:rPr lang="en-US" dirty="0"/>
              <a:t>Routine Analysis</a:t>
            </a:r>
          </a:p>
          <a:p>
            <a:r>
              <a:rPr lang="en-US" dirty="0"/>
              <a:t>Module Selection:</a:t>
            </a:r>
          </a:p>
          <a:p>
            <a:pPr lvl="1"/>
            <a:r>
              <a:rPr lang="en-US" dirty="0"/>
              <a:t>Atmospheric Dispersion</a:t>
            </a:r>
          </a:p>
        </p:txBody>
      </p:sp>
      <p:pic>
        <p:nvPicPr>
          <p:cNvPr id="7" name="Picture 6">
            <a:extLst>
              <a:ext uri="{FF2B5EF4-FFF2-40B4-BE49-F238E27FC236}">
                <a16:creationId xmlns:a16="http://schemas.microsoft.com/office/drawing/2014/main" id="{CB4C0D34-A050-4573-AAEB-85ADCA1E91F1}"/>
              </a:ext>
            </a:extLst>
          </p:cNvPr>
          <p:cNvPicPr>
            <a:picLocks noChangeAspect="1"/>
          </p:cNvPicPr>
          <p:nvPr/>
        </p:nvPicPr>
        <p:blipFill>
          <a:blip r:embed="rId2"/>
          <a:stretch>
            <a:fillRect/>
          </a:stretch>
        </p:blipFill>
        <p:spPr>
          <a:xfrm>
            <a:off x="1076633" y="1599893"/>
            <a:ext cx="4206240" cy="1402080"/>
          </a:xfrm>
          <a:prstGeom prst="rect">
            <a:avLst/>
          </a:prstGeom>
        </p:spPr>
      </p:pic>
      <p:pic>
        <p:nvPicPr>
          <p:cNvPr id="11" name="Picture 10">
            <a:extLst>
              <a:ext uri="{FF2B5EF4-FFF2-40B4-BE49-F238E27FC236}">
                <a16:creationId xmlns:a16="http://schemas.microsoft.com/office/drawing/2014/main" id="{3706FC3E-6E92-418D-9C7A-1722A2D68E61}"/>
              </a:ext>
            </a:extLst>
          </p:cNvPr>
          <p:cNvPicPr>
            <a:picLocks noChangeAspect="1"/>
          </p:cNvPicPr>
          <p:nvPr/>
        </p:nvPicPr>
        <p:blipFill>
          <a:blip r:embed="rId3"/>
          <a:stretch>
            <a:fillRect/>
          </a:stretch>
        </p:blipFill>
        <p:spPr>
          <a:xfrm>
            <a:off x="8440942" y="1704975"/>
            <a:ext cx="6006577" cy="6067425"/>
          </a:xfrm>
          <a:prstGeom prst="rect">
            <a:avLst/>
          </a:prstGeom>
        </p:spPr>
      </p:pic>
      <p:pic>
        <p:nvPicPr>
          <p:cNvPr id="9" name="Picture 8">
            <a:extLst>
              <a:ext uri="{FF2B5EF4-FFF2-40B4-BE49-F238E27FC236}">
                <a16:creationId xmlns:a16="http://schemas.microsoft.com/office/drawing/2014/main" id="{C44308FF-B42A-4A57-A557-358445281CEC}"/>
              </a:ext>
            </a:extLst>
          </p:cNvPr>
          <p:cNvPicPr>
            <a:picLocks noChangeAspect="1"/>
          </p:cNvPicPr>
          <p:nvPr/>
        </p:nvPicPr>
        <p:blipFill>
          <a:blip r:embed="rId4"/>
          <a:stretch>
            <a:fillRect/>
          </a:stretch>
        </p:blipFill>
        <p:spPr>
          <a:xfrm>
            <a:off x="1060462" y="3164987"/>
            <a:ext cx="7696200" cy="1190625"/>
          </a:xfrm>
          <a:prstGeom prst="rect">
            <a:avLst/>
          </a:prstGeom>
        </p:spPr>
      </p:pic>
      <p:sp>
        <p:nvSpPr>
          <p:cNvPr id="12" name="Arrow: Bent 11">
            <a:extLst>
              <a:ext uri="{FF2B5EF4-FFF2-40B4-BE49-F238E27FC236}">
                <a16:creationId xmlns:a16="http://schemas.microsoft.com/office/drawing/2014/main" id="{37CDD90C-4951-49C5-A2D6-6646D4403D6B}"/>
              </a:ext>
            </a:extLst>
          </p:cNvPr>
          <p:cNvSpPr/>
          <p:nvPr/>
        </p:nvSpPr>
        <p:spPr>
          <a:xfrm rot="5400000">
            <a:off x="5363541" y="2150308"/>
            <a:ext cx="914400" cy="825909"/>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Arrow: Bent 12">
            <a:extLst>
              <a:ext uri="{FF2B5EF4-FFF2-40B4-BE49-F238E27FC236}">
                <a16:creationId xmlns:a16="http://schemas.microsoft.com/office/drawing/2014/main" id="{32D3BE99-5C5C-4493-A80D-A187A51B825F}"/>
              </a:ext>
            </a:extLst>
          </p:cNvPr>
          <p:cNvSpPr/>
          <p:nvPr/>
        </p:nvSpPr>
        <p:spPr>
          <a:xfrm rot="10800000" flipH="1">
            <a:off x="7315200" y="4500136"/>
            <a:ext cx="914400" cy="825909"/>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2227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3DC4BC-1766-48A1-8013-501D77072088}"/>
              </a:ext>
            </a:extLst>
          </p:cNvPr>
          <p:cNvSpPr>
            <a:spLocks noGrp="1"/>
          </p:cNvSpPr>
          <p:nvPr>
            <p:ph type="sldNum" sz="quarter" idx="12"/>
          </p:nvPr>
        </p:nvSpPr>
        <p:spPr/>
        <p:txBody>
          <a:bodyPr/>
          <a:lstStyle/>
          <a:p>
            <a:fld id="{FE7A4BB3-E848-5A44-82DF-322201952CD8}" type="slidenum">
              <a:rPr lang="en-US" smtClean="0"/>
              <a:pPr/>
              <a:t>28</a:t>
            </a:fld>
            <a:endParaRPr lang="en-US" dirty="0"/>
          </a:p>
        </p:txBody>
      </p:sp>
      <p:sp>
        <p:nvSpPr>
          <p:cNvPr id="3" name="Title 2">
            <a:extLst>
              <a:ext uri="{FF2B5EF4-FFF2-40B4-BE49-F238E27FC236}">
                <a16:creationId xmlns:a16="http://schemas.microsoft.com/office/drawing/2014/main" id="{39313153-ADA2-41AA-83F4-3C184CF23ABA}"/>
              </a:ext>
            </a:extLst>
          </p:cNvPr>
          <p:cNvSpPr>
            <a:spLocks noGrp="1"/>
          </p:cNvSpPr>
          <p:nvPr>
            <p:ph type="title"/>
          </p:nvPr>
        </p:nvSpPr>
        <p:spPr/>
        <p:txBody>
          <a:bodyPr/>
          <a:lstStyle/>
          <a:p>
            <a:r>
              <a:rPr lang="en-US" dirty="0"/>
              <a:t>Common Input Needs / User Interface Panels</a:t>
            </a:r>
            <a:endParaRPr lang="en-US"/>
          </a:p>
        </p:txBody>
      </p:sp>
      <p:sp>
        <p:nvSpPr>
          <p:cNvPr id="4" name="Content Placeholder 3">
            <a:extLst>
              <a:ext uri="{FF2B5EF4-FFF2-40B4-BE49-F238E27FC236}">
                <a16:creationId xmlns:a16="http://schemas.microsoft.com/office/drawing/2014/main" id="{7E962800-DCAA-491F-A5A6-2888A6A4D154}"/>
              </a:ext>
            </a:extLst>
          </p:cNvPr>
          <p:cNvSpPr>
            <a:spLocks noGrp="1"/>
          </p:cNvSpPr>
          <p:nvPr>
            <p:ph sz="quarter" idx="20"/>
          </p:nvPr>
        </p:nvSpPr>
        <p:spPr>
          <a:xfrm>
            <a:off x="1371600" y="2057399"/>
            <a:ext cx="4510148" cy="5486401"/>
          </a:xfrm>
        </p:spPr>
        <p:txBody>
          <a:bodyPr/>
          <a:lstStyle/>
          <a:p>
            <a:r>
              <a:rPr lang="en-US" dirty="0"/>
              <a:t>Source</a:t>
            </a:r>
          </a:p>
          <a:p>
            <a:r>
              <a:rPr lang="en-US" dirty="0"/>
              <a:t>Receptor (Control Room, Routine Analysis)</a:t>
            </a:r>
          </a:p>
          <a:p>
            <a:r>
              <a:rPr lang="en-US" dirty="0"/>
              <a:t>Terrain (Design Basis, </a:t>
            </a:r>
            <a:r>
              <a:rPr lang="en-US"/>
              <a:t>Routine Analysis</a:t>
            </a:r>
            <a:r>
              <a:rPr lang="en-US" dirty="0"/>
              <a:t>)</a:t>
            </a:r>
          </a:p>
          <a:p>
            <a:r>
              <a:rPr lang="en-US" dirty="0"/>
              <a:t>Meteorology</a:t>
            </a:r>
          </a:p>
          <a:p>
            <a:pPr lvl="1"/>
            <a:r>
              <a:rPr lang="en-US" dirty="0"/>
              <a:t>All models use hourly data per RG1.23</a:t>
            </a:r>
          </a:p>
          <a:p>
            <a:r>
              <a:rPr lang="en-US" dirty="0"/>
              <a:t>Output</a:t>
            </a:r>
          </a:p>
        </p:txBody>
      </p:sp>
      <p:pic>
        <p:nvPicPr>
          <p:cNvPr id="6" name="Picture 5">
            <a:extLst>
              <a:ext uri="{FF2B5EF4-FFF2-40B4-BE49-F238E27FC236}">
                <a16:creationId xmlns:a16="http://schemas.microsoft.com/office/drawing/2014/main" id="{AD4D9A9F-276F-41DE-86B8-AB742EC403AF}"/>
              </a:ext>
            </a:extLst>
          </p:cNvPr>
          <p:cNvPicPr>
            <a:picLocks noChangeAspect="1"/>
          </p:cNvPicPr>
          <p:nvPr/>
        </p:nvPicPr>
        <p:blipFill>
          <a:blip r:embed="rId3"/>
          <a:stretch>
            <a:fillRect/>
          </a:stretch>
        </p:blipFill>
        <p:spPr>
          <a:xfrm>
            <a:off x="6156068" y="1810512"/>
            <a:ext cx="8017131" cy="6018867"/>
          </a:xfrm>
          <a:prstGeom prst="rect">
            <a:avLst/>
          </a:prstGeom>
        </p:spPr>
      </p:pic>
    </p:spTree>
    <p:extLst>
      <p:ext uri="{BB962C8B-B14F-4D97-AF65-F5344CB8AC3E}">
        <p14:creationId xmlns:p14="http://schemas.microsoft.com/office/powerpoint/2010/main" val="403661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D346CE-188B-4C71-AD80-350FFFE84D13}"/>
              </a:ext>
            </a:extLst>
          </p:cNvPr>
          <p:cNvPicPr>
            <a:picLocks noChangeAspect="1"/>
          </p:cNvPicPr>
          <p:nvPr/>
        </p:nvPicPr>
        <p:blipFill>
          <a:blip r:embed="rId2"/>
          <a:stretch>
            <a:fillRect/>
          </a:stretch>
        </p:blipFill>
        <p:spPr>
          <a:xfrm>
            <a:off x="7109860" y="1866702"/>
            <a:ext cx="7107473" cy="5572306"/>
          </a:xfrm>
          <a:prstGeom prst="rect">
            <a:avLst/>
          </a:prstGeom>
        </p:spPr>
      </p:pic>
      <p:sp>
        <p:nvSpPr>
          <p:cNvPr id="4" name="Title 3">
            <a:extLst>
              <a:ext uri="{FF2B5EF4-FFF2-40B4-BE49-F238E27FC236}">
                <a16:creationId xmlns:a16="http://schemas.microsoft.com/office/drawing/2014/main" id="{3D3EEEA4-2EC6-47C6-B39F-2DE0398E685C}"/>
              </a:ext>
            </a:extLst>
          </p:cNvPr>
          <p:cNvSpPr>
            <a:spLocks noGrp="1"/>
          </p:cNvSpPr>
          <p:nvPr>
            <p:ph type="title"/>
          </p:nvPr>
        </p:nvSpPr>
        <p:spPr>
          <a:xfrm>
            <a:off x="6437376" y="270933"/>
            <a:ext cx="7779957" cy="1014984"/>
          </a:xfrm>
        </p:spPr>
        <p:txBody>
          <a:bodyPr/>
          <a:lstStyle/>
          <a:p>
            <a:r>
              <a:rPr lang="en-US" dirty="0"/>
              <a:t>Control Room Habitability Assessment (ARCON)</a:t>
            </a:r>
          </a:p>
        </p:txBody>
      </p:sp>
      <p:grpSp>
        <p:nvGrpSpPr>
          <p:cNvPr id="7" name="Group 6">
            <a:extLst>
              <a:ext uri="{FF2B5EF4-FFF2-40B4-BE49-F238E27FC236}">
                <a16:creationId xmlns:a16="http://schemas.microsoft.com/office/drawing/2014/main" id="{968E5227-7447-44A2-9DD6-FA79FF540011}"/>
              </a:ext>
            </a:extLst>
          </p:cNvPr>
          <p:cNvGrpSpPr/>
          <p:nvPr/>
        </p:nvGrpSpPr>
        <p:grpSpPr>
          <a:xfrm>
            <a:off x="1184128" y="2065017"/>
            <a:ext cx="5745308" cy="3254707"/>
            <a:chOff x="1184128" y="2796537"/>
            <a:chExt cx="5745308" cy="3254707"/>
          </a:xfrm>
        </p:grpSpPr>
        <p:pic>
          <p:nvPicPr>
            <p:cNvPr id="15" name="Content Placeholder 18" descr="A close up of a logo&#10;&#10;Description automatically generated">
              <a:extLst>
                <a:ext uri="{FF2B5EF4-FFF2-40B4-BE49-F238E27FC236}">
                  <a16:creationId xmlns:a16="http://schemas.microsoft.com/office/drawing/2014/main" id="{748638A7-3016-4970-8451-9E3F94842647}"/>
                </a:ext>
              </a:extLst>
            </p:cNvPr>
            <p:cNvPicPr>
              <a:picLocks noChangeAspect="1"/>
            </p:cNvPicPr>
            <p:nvPr/>
          </p:nvPicPr>
          <p:blipFill rotWithShape="1">
            <a:blip r:embed="rId3">
              <a:clrChange>
                <a:clrFrom>
                  <a:srgbClr val="606372"/>
                </a:clrFrom>
                <a:clrTo>
                  <a:srgbClr val="606372">
                    <a:alpha val="0"/>
                  </a:srgbClr>
                </a:clrTo>
              </a:clrChange>
              <a:extLst>
                <a:ext uri="{28A0092B-C50C-407E-A947-70E740481C1C}">
                  <a14:useLocalDpi xmlns:a14="http://schemas.microsoft.com/office/drawing/2010/main" val="0"/>
                </a:ext>
              </a:extLst>
            </a:blip>
            <a:srcRect l="31946" t="31476" r="18369" b="10440"/>
            <a:stretch/>
          </p:blipFill>
          <p:spPr>
            <a:xfrm>
              <a:off x="1184128" y="2917718"/>
              <a:ext cx="5745308" cy="3032932"/>
            </a:xfrm>
            <a:prstGeom prst="rect">
              <a:avLst/>
            </a:prstGeom>
          </p:spPr>
        </p:pic>
        <p:sp>
          <p:nvSpPr>
            <p:cNvPr id="16" name="Rectangle 15">
              <a:extLst>
                <a:ext uri="{FF2B5EF4-FFF2-40B4-BE49-F238E27FC236}">
                  <a16:creationId xmlns:a16="http://schemas.microsoft.com/office/drawing/2014/main" id="{37E56BF6-3D65-4D3E-8B16-77038CC269AB}"/>
                </a:ext>
              </a:extLst>
            </p:cNvPr>
            <p:cNvSpPr/>
            <p:nvPr/>
          </p:nvSpPr>
          <p:spPr>
            <a:xfrm>
              <a:off x="4968291" y="3864762"/>
              <a:ext cx="973991" cy="283567"/>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1900 m</a:t>
              </a:r>
              <a:r>
                <a:rPr lang="en-US" sz="1200" baseline="30000" dirty="0"/>
                <a:t>2</a:t>
              </a:r>
            </a:p>
          </p:txBody>
        </p:sp>
        <p:sp>
          <p:nvSpPr>
            <p:cNvPr id="17" name="TextBox 16">
              <a:extLst>
                <a:ext uri="{FF2B5EF4-FFF2-40B4-BE49-F238E27FC236}">
                  <a16:creationId xmlns:a16="http://schemas.microsoft.com/office/drawing/2014/main" id="{C79DCA63-E165-4571-ABBC-0DC65400C716}"/>
                </a:ext>
              </a:extLst>
            </p:cNvPr>
            <p:cNvSpPr txBox="1"/>
            <p:nvPr/>
          </p:nvSpPr>
          <p:spPr>
            <a:xfrm>
              <a:off x="4701108" y="3493052"/>
              <a:ext cx="1368518" cy="295466"/>
            </a:xfrm>
            <a:prstGeom prst="rect">
              <a:avLst/>
            </a:prstGeom>
            <a:noFill/>
          </p:spPr>
          <p:txBody>
            <a:bodyPr wrap="square" rtlCol="0">
              <a:spAutoFit/>
            </a:bodyPr>
            <a:lstStyle/>
            <a:p>
              <a:pPr algn="ctr"/>
              <a:r>
                <a:rPr lang="en-US" sz="1320" dirty="0">
                  <a:latin typeface="Arial" panose="020B0604020202020204" pitchFamily="34" charset="0"/>
                  <a:cs typeface="Arial" panose="020B0604020202020204" pitchFamily="34" charset="0"/>
                </a:rPr>
                <a:t>Building Area</a:t>
              </a:r>
            </a:p>
          </p:txBody>
        </p:sp>
        <p:sp>
          <p:nvSpPr>
            <p:cNvPr id="18" name="Rectangle 17">
              <a:extLst>
                <a:ext uri="{FF2B5EF4-FFF2-40B4-BE49-F238E27FC236}">
                  <a16:creationId xmlns:a16="http://schemas.microsoft.com/office/drawing/2014/main" id="{1993B9FD-9AF0-4FA2-8F0A-58465934F3A0}"/>
                </a:ext>
              </a:extLst>
            </p:cNvPr>
            <p:cNvSpPr/>
            <p:nvPr/>
          </p:nvSpPr>
          <p:spPr>
            <a:xfrm>
              <a:off x="4187272" y="2876298"/>
              <a:ext cx="548640" cy="283567"/>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10 m</a:t>
              </a:r>
            </a:p>
          </p:txBody>
        </p:sp>
        <p:sp>
          <p:nvSpPr>
            <p:cNvPr id="19" name="TextBox 18">
              <a:extLst>
                <a:ext uri="{FF2B5EF4-FFF2-40B4-BE49-F238E27FC236}">
                  <a16:creationId xmlns:a16="http://schemas.microsoft.com/office/drawing/2014/main" id="{963975DD-502E-4FAE-8610-45CBE3067819}"/>
                </a:ext>
              </a:extLst>
            </p:cNvPr>
            <p:cNvSpPr txBox="1"/>
            <p:nvPr/>
          </p:nvSpPr>
          <p:spPr>
            <a:xfrm>
              <a:off x="3350701" y="2796537"/>
              <a:ext cx="941366" cy="498598"/>
            </a:xfrm>
            <a:prstGeom prst="rect">
              <a:avLst/>
            </a:prstGeom>
            <a:noFill/>
          </p:spPr>
          <p:txBody>
            <a:bodyPr wrap="square" rtlCol="0">
              <a:spAutoFit/>
            </a:bodyPr>
            <a:lstStyle/>
            <a:p>
              <a:pPr algn="ctr"/>
              <a:r>
                <a:rPr lang="en-US" sz="1320" dirty="0">
                  <a:latin typeface="Arial" panose="020B0604020202020204" pitchFamily="34" charset="0"/>
                  <a:cs typeface="Arial" panose="020B0604020202020204" pitchFamily="34" charset="0"/>
                </a:rPr>
                <a:t>Release Height</a:t>
              </a:r>
            </a:p>
          </p:txBody>
        </p:sp>
        <p:cxnSp>
          <p:nvCxnSpPr>
            <p:cNvPr id="20" name="Straight Arrow Connector 19">
              <a:extLst>
                <a:ext uri="{FF2B5EF4-FFF2-40B4-BE49-F238E27FC236}">
                  <a16:creationId xmlns:a16="http://schemas.microsoft.com/office/drawing/2014/main" id="{E110C69F-A9BD-4ED9-9B5B-E9BA659425D3}"/>
                </a:ext>
              </a:extLst>
            </p:cNvPr>
            <p:cNvCxnSpPr/>
            <p:nvPr/>
          </p:nvCxnSpPr>
          <p:spPr>
            <a:xfrm flipV="1">
              <a:off x="2985960" y="4253104"/>
              <a:ext cx="0" cy="54864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1" name="Rectangle 20">
              <a:extLst>
                <a:ext uri="{FF2B5EF4-FFF2-40B4-BE49-F238E27FC236}">
                  <a16:creationId xmlns:a16="http://schemas.microsoft.com/office/drawing/2014/main" id="{3AB52660-6931-4858-AF0F-161B05FAE796}"/>
                </a:ext>
              </a:extLst>
            </p:cNvPr>
            <p:cNvSpPr/>
            <p:nvPr/>
          </p:nvSpPr>
          <p:spPr>
            <a:xfrm>
              <a:off x="3063916" y="4369288"/>
              <a:ext cx="548640" cy="283567"/>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15 m</a:t>
              </a:r>
            </a:p>
          </p:txBody>
        </p:sp>
        <p:sp>
          <p:nvSpPr>
            <p:cNvPr id="22" name="TextBox 21">
              <a:extLst>
                <a:ext uri="{FF2B5EF4-FFF2-40B4-BE49-F238E27FC236}">
                  <a16:creationId xmlns:a16="http://schemas.microsoft.com/office/drawing/2014/main" id="{C8EB0F67-04DC-4B71-BDCE-7E53EBD863B9}"/>
                </a:ext>
              </a:extLst>
            </p:cNvPr>
            <p:cNvSpPr txBox="1"/>
            <p:nvPr/>
          </p:nvSpPr>
          <p:spPr>
            <a:xfrm>
              <a:off x="2717938" y="3693029"/>
              <a:ext cx="941366" cy="498598"/>
            </a:xfrm>
            <a:prstGeom prst="rect">
              <a:avLst/>
            </a:prstGeom>
            <a:noFill/>
          </p:spPr>
          <p:txBody>
            <a:bodyPr wrap="square" rtlCol="0">
              <a:spAutoFit/>
            </a:bodyPr>
            <a:lstStyle/>
            <a:p>
              <a:pPr algn="ctr"/>
              <a:r>
                <a:rPr lang="en-US" sz="1320" dirty="0">
                  <a:latin typeface="Arial" panose="020B0604020202020204" pitchFamily="34" charset="0"/>
                  <a:cs typeface="Arial" panose="020B0604020202020204" pitchFamily="34" charset="0"/>
                </a:rPr>
                <a:t>Intake Height</a:t>
              </a:r>
            </a:p>
          </p:txBody>
        </p:sp>
        <p:cxnSp>
          <p:nvCxnSpPr>
            <p:cNvPr id="23" name="Straight Arrow Connector 22">
              <a:extLst>
                <a:ext uri="{FF2B5EF4-FFF2-40B4-BE49-F238E27FC236}">
                  <a16:creationId xmlns:a16="http://schemas.microsoft.com/office/drawing/2014/main" id="{98EE5A8C-FFB9-40F1-9C08-0504765BA5B8}"/>
                </a:ext>
              </a:extLst>
            </p:cNvPr>
            <p:cNvCxnSpPr>
              <a:cxnSpLocks/>
            </p:cNvCxnSpPr>
            <p:nvPr/>
          </p:nvCxnSpPr>
          <p:spPr>
            <a:xfrm flipV="1">
              <a:off x="2618660" y="3443330"/>
              <a:ext cx="1232898" cy="20668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6AD6BA07-11D8-49A9-BB64-5EFC249D3AC6}"/>
                </a:ext>
              </a:extLst>
            </p:cNvPr>
            <p:cNvCxnSpPr/>
            <p:nvPr/>
          </p:nvCxnSpPr>
          <p:spPr>
            <a:xfrm flipV="1">
              <a:off x="2613908" y="3443329"/>
              <a:ext cx="0" cy="50823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0FAE2C25-8D7D-4F51-B745-C5967260F344}"/>
                </a:ext>
              </a:extLst>
            </p:cNvPr>
            <p:cNvCxnSpPr>
              <a:cxnSpLocks/>
            </p:cNvCxnSpPr>
            <p:nvPr/>
          </p:nvCxnSpPr>
          <p:spPr>
            <a:xfrm flipV="1">
              <a:off x="3698857" y="3342736"/>
              <a:ext cx="0" cy="1426464"/>
            </a:xfrm>
            <a:prstGeom prst="straightConnector1">
              <a:avLst/>
            </a:prstGeom>
            <a:ln>
              <a:prstDash val="sysDash"/>
              <a:headEnd type="triangle"/>
              <a:tailEnd type="triangle"/>
            </a:ln>
          </p:spPr>
          <p:style>
            <a:lnRef idx="3">
              <a:schemeClr val="dk1"/>
            </a:lnRef>
            <a:fillRef idx="0">
              <a:schemeClr val="dk1"/>
            </a:fillRef>
            <a:effectRef idx="2">
              <a:schemeClr val="dk1"/>
            </a:effectRef>
            <a:fontRef idx="minor">
              <a:schemeClr val="tx1"/>
            </a:fontRef>
          </p:style>
        </p:cxnSp>
        <p:sp>
          <p:nvSpPr>
            <p:cNvPr id="26" name="Rectangle 25">
              <a:extLst>
                <a:ext uri="{FF2B5EF4-FFF2-40B4-BE49-F238E27FC236}">
                  <a16:creationId xmlns:a16="http://schemas.microsoft.com/office/drawing/2014/main" id="{8875818C-5A6B-4B66-9366-892FA61783F9}"/>
                </a:ext>
              </a:extLst>
            </p:cNvPr>
            <p:cNvSpPr/>
            <p:nvPr/>
          </p:nvSpPr>
          <p:spPr>
            <a:xfrm>
              <a:off x="2075688" y="3153664"/>
              <a:ext cx="548640" cy="283567"/>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45 m</a:t>
              </a:r>
            </a:p>
          </p:txBody>
        </p:sp>
        <p:sp>
          <p:nvSpPr>
            <p:cNvPr id="27" name="TextBox 26">
              <a:extLst>
                <a:ext uri="{FF2B5EF4-FFF2-40B4-BE49-F238E27FC236}">
                  <a16:creationId xmlns:a16="http://schemas.microsoft.com/office/drawing/2014/main" id="{5B7DA3D5-9BC0-4BD0-8222-AAACDEC96899}"/>
                </a:ext>
              </a:extLst>
            </p:cNvPr>
            <p:cNvSpPr txBox="1"/>
            <p:nvPr/>
          </p:nvSpPr>
          <p:spPr>
            <a:xfrm>
              <a:off x="2613909" y="3035908"/>
              <a:ext cx="941366" cy="498598"/>
            </a:xfrm>
            <a:prstGeom prst="rect">
              <a:avLst/>
            </a:prstGeom>
            <a:noFill/>
          </p:spPr>
          <p:txBody>
            <a:bodyPr wrap="square" rtlCol="0">
              <a:spAutoFit/>
            </a:bodyPr>
            <a:lstStyle/>
            <a:p>
              <a:pPr algn="ctr"/>
              <a:r>
                <a:rPr lang="en-US" sz="1320" dirty="0">
                  <a:latin typeface="Arial" panose="020B0604020202020204" pitchFamily="34" charset="0"/>
                  <a:cs typeface="Arial" panose="020B0604020202020204" pitchFamily="34" charset="0"/>
                </a:rPr>
                <a:t>Receptor Distance</a:t>
              </a:r>
            </a:p>
          </p:txBody>
        </p:sp>
        <p:cxnSp>
          <p:nvCxnSpPr>
            <p:cNvPr id="28" name="Straight Arrow Connector 27">
              <a:extLst>
                <a:ext uri="{FF2B5EF4-FFF2-40B4-BE49-F238E27FC236}">
                  <a16:creationId xmlns:a16="http://schemas.microsoft.com/office/drawing/2014/main" id="{8F1DB1AE-C332-44FB-B3B5-E2E4E116C707}"/>
                </a:ext>
              </a:extLst>
            </p:cNvPr>
            <p:cNvCxnSpPr/>
            <p:nvPr/>
          </p:nvCxnSpPr>
          <p:spPr>
            <a:xfrm flipH="1">
              <a:off x="1592785" y="4801744"/>
              <a:ext cx="2106072" cy="3513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A18D621-397C-4E42-996F-2209648591E0}"/>
                </a:ext>
              </a:extLst>
            </p:cNvPr>
            <p:cNvSpPr txBox="1"/>
            <p:nvPr/>
          </p:nvSpPr>
          <p:spPr>
            <a:xfrm>
              <a:off x="2348213" y="5060277"/>
              <a:ext cx="941366" cy="498598"/>
            </a:xfrm>
            <a:prstGeom prst="rect">
              <a:avLst/>
            </a:prstGeom>
            <a:solidFill>
              <a:schemeClr val="bg1"/>
            </a:solidFill>
          </p:spPr>
          <p:txBody>
            <a:bodyPr wrap="square" rtlCol="0">
              <a:spAutoFit/>
            </a:bodyPr>
            <a:lstStyle/>
            <a:p>
              <a:pPr algn="ctr"/>
              <a:r>
                <a:rPr lang="en-US" sz="1320" dirty="0">
                  <a:latin typeface="Arial" panose="020B0604020202020204" pitchFamily="34" charset="0"/>
                  <a:cs typeface="Arial" panose="020B0604020202020204" pitchFamily="34" charset="0"/>
                </a:rPr>
                <a:t>Direction to Source</a:t>
              </a:r>
            </a:p>
          </p:txBody>
        </p:sp>
        <p:sp>
          <p:nvSpPr>
            <p:cNvPr id="30" name="Rectangle 29">
              <a:extLst>
                <a:ext uri="{FF2B5EF4-FFF2-40B4-BE49-F238E27FC236}">
                  <a16:creationId xmlns:a16="http://schemas.microsoft.com/office/drawing/2014/main" id="{19756C80-B0D4-44DF-847A-AF478E44FAC3}"/>
                </a:ext>
              </a:extLst>
            </p:cNvPr>
            <p:cNvSpPr/>
            <p:nvPr/>
          </p:nvSpPr>
          <p:spPr>
            <a:xfrm>
              <a:off x="2409337" y="5654565"/>
              <a:ext cx="941365" cy="396679"/>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230 degrees</a:t>
              </a:r>
            </a:p>
          </p:txBody>
        </p:sp>
      </p:grpSp>
      <p:sp>
        <p:nvSpPr>
          <p:cNvPr id="31" name="Content Placeholder 3">
            <a:extLst>
              <a:ext uri="{FF2B5EF4-FFF2-40B4-BE49-F238E27FC236}">
                <a16:creationId xmlns:a16="http://schemas.microsoft.com/office/drawing/2014/main" id="{E5B91CC4-5E21-49B2-ADFD-9438D9F2FF10}"/>
              </a:ext>
            </a:extLst>
          </p:cNvPr>
          <p:cNvSpPr>
            <a:spLocks noGrp="1"/>
          </p:cNvSpPr>
          <p:nvPr>
            <p:ph sz="quarter" idx="20"/>
          </p:nvPr>
        </p:nvSpPr>
        <p:spPr>
          <a:xfrm>
            <a:off x="1393592" y="5449446"/>
            <a:ext cx="5326380" cy="2458651"/>
          </a:xfrm>
        </p:spPr>
        <p:txBody>
          <a:bodyPr/>
          <a:lstStyle/>
          <a:p>
            <a:r>
              <a:rPr lang="en-US" dirty="0"/>
              <a:t>Source</a:t>
            </a:r>
          </a:p>
          <a:p>
            <a:r>
              <a:rPr lang="en-US" dirty="0"/>
              <a:t>Receptors</a:t>
            </a:r>
          </a:p>
          <a:p>
            <a:r>
              <a:rPr lang="en-US" dirty="0"/>
              <a:t>Meteorology</a:t>
            </a:r>
          </a:p>
          <a:p>
            <a:r>
              <a:rPr lang="en-US" dirty="0"/>
              <a:t>Output</a:t>
            </a:r>
          </a:p>
        </p:txBody>
      </p:sp>
    </p:spTree>
    <p:extLst>
      <p:ext uri="{BB962C8B-B14F-4D97-AF65-F5344CB8AC3E}">
        <p14:creationId xmlns:p14="http://schemas.microsoft.com/office/powerpoint/2010/main" val="29747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5A4C52-8E72-47CF-A5B1-DBAF1114DC03}"/>
              </a:ext>
            </a:extLst>
          </p:cNvPr>
          <p:cNvSpPr>
            <a:spLocks noGrp="1"/>
          </p:cNvSpPr>
          <p:nvPr>
            <p:ph type="sldNum" sz="quarter" idx="12"/>
          </p:nvPr>
        </p:nvSpPr>
        <p:spPr/>
        <p:txBody>
          <a:bodyPr/>
          <a:lstStyle/>
          <a:p>
            <a:fld id="{FE7A4BB3-E848-5A44-82DF-322201952CD8}" type="slidenum">
              <a:rPr lang="en-US" smtClean="0"/>
              <a:pPr/>
              <a:t>3</a:t>
            </a:fld>
            <a:endParaRPr lang="en-US" dirty="0"/>
          </a:p>
        </p:txBody>
      </p:sp>
      <p:pic>
        <p:nvPicPr>
          <p:cNvPr id="1026" name="Picture 1">
            <a:extLst>
              <a:ext uri="{FF2B5EF4-FFF2-40B4-BE49-F238E27FC236}">
                <a16:creationId xmlns:a16="http://schemas.microsoft.com/office/drawing/2014/main" id="{EB6E99E0-1A36-4696-B882-457F90B05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436" y="1365972"/>
            <a:ext cx="7744691" cy="65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id="{03B262DC-FE5D-4506-AF14-A4F69E124665}"/>
              </a:ext>
            </a:extLst>
          </p:cNvPr>
          <p:cNvSpPr>
            <a:spLocks noGrp="1"/>
          </p:cNvSpPr>
          <p:nvPr>
            <p:ph type="title"/>
          </p:nvPr>
        </p:nvSpPr>
        <p:spPr>
          <a:xfrm>
            <a:off x="6440950" y="274320"/>
            <a:ext cx="7779957" cy="1014984"/>
          </a:xfrm>
        </p:spPr>
        <p:txBody>
          <a:bodyPr/>
          <a:lstStyle/>
          <a:p>
            <a:r>
              <a:rPr lang="en-US" dirty="0"/>
              <a:t>RAMP Codes</a:t>
            </a:r>
          </a:p>
        </p:txBody>
      </p:sp>
    </p:spTree>
    <p:extLst>
      <p:ext uri="{BB962C8B-B14F-4D97-AF65-F5344CB8AC3E}">
        <p14:creationId xmlns:p14="http://schemas.microsoft.com/office/powerpoint/2010/main" val="260702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37BA-EE7E-4B6C-ABFD-20709F653C1A}"/>
              </a:ext>
            </a:extLst>
          </p:cNvPr>
          <p:cNvSpPr>
            <a:spLocks noGrp="1"/>
          </p:cNvSpPr>
          <p:nvPr>
            <p:ph type="title"/>
          </p:nvPr>
        </p:nvSpPr>
        <p:spPr>
          <a:xfrm>
            <a:off x="6437376" y="270933"/>
            <a:ext cx="7779957" cy="1014984"/>
          </a:xfrm>
        </p:spPr>
        <p:txBody>
          <a:bodyPr/>
          <a:lstStyle/>
          <a:p>
            <a:r>
              <a:rPr lang="en-US" dirty="0"/>
              <a:t>Design Basis Analysis (PAVAN)</a:t>
            </a:r>
          </a:p>
        </p:txBody>
      </p:sp>
      <p:pic>
        <p:nvPicPr>
          <p:cNvPr id="9" name="Picture 8">
            <a:extLst>
              <a:ext uri="{FF2B5EF4-FFF2-40B4-BE49-F238E27FC236}">
                <a16:creationId xmlns:a16="http://schemas.microsoft.com/office/drawing/2014/main" id="{710BFB04-08EC-47C8-9797-D388D8B57158}"/>
              </a:ext>
            </a:extLst>
          </p:cNvPr>
          <p:cNvPicPr>
            <a:picLocks noChangeAspect="1"/>
          </p:cNvPicPr>
          <p:nvPr/>
        </p:nvPicPr>
        <p:blipFill rotWithShape="1">
          <a:blip r:embed="rId2"/>
          <a:srcRect l="8343" t="14304" r="7583" b="11356"/>
          <a:stretch/>
        </p:blipFill>
        <p:spPr>
          <a:xfrm>
            <a:off x="1120878" y="1961538"/>
            <a:ext cx="5869858" cy="3384672"/>
          </a:xfrm>
          <a:prstGeom prst="rect">
            <a:avLst/>
          </a:prstGeom>
        </p:spPr>
      </p:pic>
      <p:sp>
        <p:nvSpPr>
          <p:cNvPr id="4" name="Content Placeholder 3">
            <a:extLst>
              <a:ext uri="{FF2B5EF4-FFF2-40B4-BE49-F238E27FC236}">
                <a16:creationId xmlns:a16="http://schemas.microsoft.com/office/drawing/2014/main" id="{D2CF6001-A26A-4864-9514-7B1D0CAD552B}"/>
              </a:ext>
            </a:extLst>
          </p:cNvPr>
          <p:cNvSpPr>
            <a:spLocks noGrp="1"/>
          </p:cNvSpPr>
          <p:nvPr>
            <p:ph sz="quarter" idx="20"/>
          </p:nvPr>
        </p:nvSpPr>
        <p:spPr>
          <a:xfrm>
            <a:off x="1393592" y="5449446"/>
            <a:ext cx="5326380" cy="2458651"/>
          </a:xfrm>
        </p:spPr>
        <p:txBody>
          <a:bodyPr/>
          <a:lstStyle/>
          <a:p>
            <a:r>
              <a:rPr lang="en-US" dirty="0"/>
              <a:t>Source</a:t>
            </a:r>
          </a:p>
          <a:p>
            <a:r>
              <a:rPr lang="en-US" dirty="0"/>
              <a:t>Terrain</a:t>
            </a:r>
          </a:p>
          <a:p>
            <a:r>
              <a:rPr lang="en-US" dirty="0"/>
              <a:t>Meteorology</a:t>
            </a:r>
          </a:p>
          <a:p>
            <a:r>
              <a:rPr lang="en-US" dirty="0"/>
              <a:t>Output</a:t>
            </a:r>
          </a:p>
        </p:txBody>
      </p:sp>
      <p:pic>
        <p:nvPicPr>
          <p:cNvPr id="5" name="Picture 4">
            <a:extLst>
              <a:ext uri="{FF2B5EF4-FFF2-40B4-BE49-F238E27FC236}">
                <a16:creationId xmlns:a16="http://schemas.microsoft.com/office/drawing/2014/main" id="{451C578F-8DDD-4A07-AE5D-155DFB4E662A}"/>
              </a:ext>
            </a:extLst>
          </p:cNvPr>
          <p:cNvPicPr>
            <a:picLocks noChangeAspect="1"/>
          </p:cNvPicPr>
          <p:nvPr/>
        </p:nvPicPr>
        <p:blipFill>
          <a:blip r:embed="rId3"/>
          <a:stretch>
            <a:fillRect/>
          </a:stretch>
        </p:blipFill>
        <p:spPr>
          <a:xfrm>
            <a:off x="7114032" y="1865376"/>
            <a:ext cx="7104888" cy="5570274"/>
          </a:xfrm>
          <a:prstGeom prst="rect">
            <a:avLst/>
          </a:prstGeom>
        </p:spPr>
      </p:pic>
    </p:spTree>
    <p:extLst>
      <p:ext uri="{BB962C8B-B14F-4D97-AF65-F5344CB8AC3E}">
        <p14:creationId xmlns:p14="http://schemas.microsoft.com/office/powerpoint/2010/main" val="247437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37BA-EE7E-4B6C-ABFD-20709F653C1A}"/>
              </a:ext>
            </a:extLst>
          </p:cNvPr>
          <p:cNvSpPr>
            <a:spLocks noGrp="1"/>
          </p:cNvSpPr>
          <p:nvPr>
            <p:ph type="title"/>
          </p:nvPr>
        </p:nvSpPr>
        <p:spPr>
          <a:xfrm>
            <a:off x="6437376" y="270933"/>
            <a:ext cx="7779957" cy="1014984"/>
          </a:xfrm>
        </p:spPr>
        <p:txBody>
          <a:bodyPr/>
          <a:lstStyle/>
          <a:p>
            <a:r>
              <a:rPr lang="en-US" dirty="0"/>
              <a:t>Routine Analysis (XOQDOQ)</a:t>
            </a:r>
          </a:p>
        </p:txBody>
      </p:sp>
      <p:grpSp>
        <p:nvGrpSpPr>
          <p:cNvPr id="3" name="Group 2">
            <a:extLst>
              <a:ext uri="{FF2B5EF4-FFF2-40B4-BE49-F238E27FC236}">
                <a16:creationId xmlns:a16="http://schemas.microsoft.com/office/drawing/2014/main" id="{B894E914-79AA-455E-9A4E-216D28886B14}"/>
              </a:ext>
            </a:extLst>
          </p:cNvPr>
          <p:cNvGrpSpPr/>
          <p:nvPr/>
        </p:nvGrpSpPr>
        <p:grpSpPr>
          <a:xfrm>
            <a:off x="1092254" y="819000"/>
            <a:ext cx="5863657" cy="6648450"/>
            <a:chOff x="1519950" y="1954616"/>
            <a:chExt cx="5863657" cy="6648450"/>
          </a:xfrm>
        </p:grpSpPr>
        <p:grpSp>
          <p:nvGrpSpPr>
            <p:cNvPr id="64" name="Group 63">
              <a:extLst>
                <a:ext uri="{FF2B5EF4-FFF2-40B4-BE49-F238E27FC236}">
                  <a16:creationId xmlns:a16="http://schemas.microsoft.com/office/drawing/2014/main" id="{3F1B7DBB-B1E7-445D-B2A3-83D49FF171A9}"/>
                </a:ext>
              </a:extLst>
            </p:cNvPr>
            <p:cNvGrpSpPr/>
            <p:nvPr/>
          </p:nvGrpSpPr>
          <p:grpSpPr>
            <a:xfrm>
              <a:off x="1542877" y="1954616"/>
              <a:ext cx="5840730" cy="6648450"/>
              <a:chOff x="1005840" y="1628847"/>
              <a:chExt cx="5840730" cy="5540375"/>
            </a:xfrm>
          </p:grpSpPr>
          <p:grpSp>
            <p:nvGrpSpPr>
              <p:cNvPr id="5" name="Group 4">
                <a:extLst>
                  <a:ext uri="{FF2B5EF4-FFF2-40B4-BE49-F238E27FC236}">
                    <a16:creationId xmlns:a16="http://schemas.microsoft.com/office/drawing/2014/main" id="{50B43874-FE54-4054-A37E-C1686981F418}"/>
                  </a:ext>
                </a:extLst>
              </p:cNvPr>
              <p:cNvGrpSpPr/>
              <p:nvPr/>
            </p:nvGrpSpPr>
            <p:grpSpPr>
              <a:xfrm>
                <a:off x="1005840" y="1628847"/>
                <a:ext cx="5840730" cy="5540375"/>
                <a:chOff x="733425" y="952499"/>
                <a:chExt cx="4867275" cy="5540375"/>
              </a:xfrm>
            </p:grpSpPr>
            <p:sp>
              <p:nvSpPr>
                <p:cNvPr id="33" name="Oval 32">
                  <a:extLst>
                    <a:ext uri="{FF2B5EF4-FFF2-40B4-BE49-F238E27FC236}">
                      <a16:creationId xmlns:a16="http://schemas.microsoft.com/office/drawing/2014/main" id="{B72A69ED-F27E-4A1D-AA5D-9A2098619D2F}"/>
                    </a:ext>
                  </a:extLst>
                </p:cNvPr>
                <p:cNvSpPr/>
                <p:nvPr/>
              </p:nvSpPr>
              <p:spPr>
                <a:xfrm>
                  <a:off x="733425" y="952499"/>
                  <a:ext cx="4867275" cy="5540375"/>
                </a:xfrm>
                <a:prstGeom prst="ellipse">
                  <a:avLst/>
                </a:prstGeom>
                <a:solidFill>
                  <a:schemeClr val="accent1">
                    <a:lumMod val="20000"/>
                    <a:lumOff val="80000"/>
                  </a:schemeClr>
                </a:solidFill>
                <a:ln w="38100">
                  <a:solidFill>
                    <a:schemeClr val="tx1"/>
                  </a:solidFill>
                </a:ln>
                <a:scene3d>
                  <a:camera prst="orthographicFront">
                    <a:rot lat="600000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sz="2592"/>
                </a:p>
              </p:txBody>
            </p:sp>
            <p:sp>
              <p:nvSpPr>
                <p:cNvPr id="32" name="Oval 31">
                  <a:extLst>
                    <a:ext uri="{FF2B5EF4-FFF2-40B4-BE49-F238E27FC236}">
                      <a16:creationId xmlns:a16="http://schemas.microsoft.com/office/drawing/2014/main" id="{3A83AE0F-7F74-4774-B94E-27DA9A07465A}"/>
                    </a:ext>
                  </a:extLst>
                </p:cNvPr>
                <p:cNvSpPr/>
                <p:nvPr/>
              </p:nvSpPr>
              <p:spPr>
                <a:xfrm>
                  <a:off x="1304924" y="2012431"/>
                  <a:ext cx="3804987" cy="3373756"/>
                </a:xfrm>
                <a:prstGeom prst="ellipse">
                  <a:avLst/>
                </a:prstGeom>
                <a:solidFill>
                  <a:schemeClr val="accent1">
                    <a:lumMod val="20000"/>
                    <a:lumOff val="80000"/>
                  </a:schemeClr>
                </a:solidFill>
                <a:ln w="28575">
                  <a:solidFill>
                    <a:schemeClr val="tx1"/>
                  </a:solidFill>
                </a:ln>
                <a:scene3d>
                  <a:camera prst="orthographicFront">
                    <a:rot lat="600000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sz="2592"/>
                </a:p>
              </p:txBody>
            </p:sp>
            <p:sp>
              <p:nvSpPr>
                <p:cNvPr id="4" name="Oval 3">
                  <a:extLst>
                    <a:ext uri="{FF2B5EF4-FFF2-40B4-BE49-F238E27FC236}">
                      <a16:creationId xmlns:a16="http://schemas.microsoft.com/office/drawing/2014/main" id="{1273DDF1-7E20-4200-AFA8-BADCD5EE4A9B}"/>
                    </a:ext>
                  </a:extLst>
                </p:cNvPr>
                <p:cNvSpPr/>
                <p:nvPr/>
              </p:nvSpPr>
              <p:spPr>
                <a:xfrm>
                  <a:off x="1964154" y="2560319"/>
                  <a:ext cx="2486526" cy="2277979"/>
                </a:xfrm>
                <a:prstGeom prst="ellipse">
                  <a:avLst/>
                </a:prstGeom>
                <a:solidFill>
                  <a:schemeClr val="accent1">
                    <a:lumMod val="20000"/>
                    <a:lumOff val="80000"/>
                  </a:schemeClr>
                </a:solidFill>
                <a:ln w="38100">
                  <a:solidFill>
                    <a:schemeClr val="tx1"/>
                  </a:solidFill>
                </a:ln>
                <a:scene3d>
                  <a:camera prst="orthographicFront">
                    <a:rot lat="600000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sz="2592"/>
                </a:p>
              </p:txBody>
            </p:sp>
            <p:sp>
              <p:nvSpPr>
                <p:cNvPr id="34" name="Oval 33">
                  <a:extLst>
                    <a:ext uri="{FF2B5EF4-FFF2-40B4-BE49-F238E27FC236}">
                      <a16:creationId xmlns:a16="http://schemas.microsoft.com/office/drawing/2014/main" id="{A28D659B-9CE1-4524-9602-C1478E9B5E0D}"/>
                    </a:ext>
                  </a:extLst>
                </p:cNvPr>
                <p:cNvSpPr/>
                <p:nvPr/>
              </p:nvSpPr>
              <p:spPr>
                <a:xfrm>
                  <a:off x="2703847" y="3061334"/>
                  <a:ext cx="926430" cy="1275948"/>
                </a:xfrm>
                <a:prstGeom prst="ellipse">
                  <a:avLst/>
                </a:prstGeom>
                <a:solidFill>
                  <a:schemeClr val="accent1">
                    <a:lumMod val="20000"/>
                    <a:lumOff val="80000"/>
                  </a:schemeClr>
                </a:solidFill>
                <a:ln w="57150">
                  <a:solidFill>
                    <a:srgbClr val="FF0000"/>
                  </a:solidFill>
                </a:ln>
                <a:scene3d>
                  <a:camera prst="orthographicFront">
                    <a:rot lat="600000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sz="2592"/>
                </a:p>
              </p:txBody>
            </p:sp>
          </p:grpSp>
          <p:sp>
            <p:nvSpPr>
              <p:cNvPr id="35" name="Rectangle 34">
                <a:extLst>
                  <a:ext uri="{FF2B5EF4-FFF2-40B4-BE49-F238E27FC236}">
                    <a16:creationId xmlns:a16="http://schemas.microsoft.com/office/drawing/2014/main" id="{8811C893-343E-4358-891E-3D67B14E08BF}"/>
                  </a:ext>
                </a:extLst>
              </p:cNvPr>
              <p:cNvSpPr/>
              <p:nvPr/>
            </p:nvSpPr>
            <p:spPr>
              <a:xfrm>
                <a:off x="2862259" y="2690668"/>
                <a:ext cx="548640" cy="23630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45 m</a:t>
                </a:r>
              </a:p>
            </p:txBody>
          </p:sp>
          <p:sp>
            <p:nvSpPr>
              <p:cNvPr id="36" name="TextBox 35">
                <a:extLst>
                  <a:ext uri="{FF2B5EF4-FFF2-40B4-BE49-F238E27FC236}">
                    <a16:creationId xmlns:a16="http://schemas.microsoft.com/office/drawing/2014/main" id="{E4FECB63-3DE3-4E69-9AD3-9270BF042702}"/>
                  </a:ext>
                </a:extLst>
              </p:cNvPr>
              <p:cNvSpPr txBox="1"/>
              <p:nvPr/>
            </p:nvSpPr>
            <p:spPr>
              <a:xfrm>
                <a:off x="2671922" y="2160665"/>
                <a:ext cx="941366" cy="415498"/>
              </a:xfrm>
              <a:prstGeom prst="rect">
                <a:avLst/>
              </a:prstGeom>
              <a:noFill/>
              <a:ln>
                <a:noFill/>
              </a:ln>
            </p:spPr>
            <p:txBody>
              <a:bodyPr wrap="square" rtlCol="0">
                <a:spAutoFit/>
              </a:bodyPr>
              <a:lstStyle/>
              <a:p>
                <a:pPr algn="ctr"/>
                <a:r>
                  <a:rPr lang="en-US" sz="1320" dirty="0">
                    <a:latin typeface="Arial" panose="020B0604020202020204" pitchFamily="34" charset="0"/>
                    <a:cs typeface="Arial" panose="020B0604020202020204" pitchFamily="34" charset="0"/>
                  </a:rPr>
                  <a:t>Release Height</a:t>
                </a:r>
              </a:p>
            </p:txBody>
          </p:sp>
          <p:cxnSp>
            <p:nvCxnSpPr>
              <p:cNvPr id="37" name="Straight Arrow Connector 36">
                <a:extLst>
                  <a:ext uri="{FF2B5EF4-FFF2-40B4-BE49-F238E27FC236}">
                    <a16:creationId xmlns:a16="http://schemas.microsoft.com/office/drawing/2014/main" id="{9F00A84A-7952-4EA3-A6BD-A6F15BFC1803}"/>
                  </a:ext>
                </a:extLst>
              </p:cNvPr>
              <p:cNvCxnSpPr>
                <a:cxnSpLocks/>
              </p:cNvCxnSpPr>
              <p:nvPr/>
            </p:nvCxnSpPr>
            <p:spPr>
              <a:xfrm flipV="1">
                <a:off x="2903872" y="2477329"/>
                <a:ext cx="0" cy="1898326"/>
              </a:xfrm>
              <a:prstGeom prst="straightConnector1">
                <a:avLst/>
              </a:prstGeom>
              <a:ln>
                <a:solidFill>
                  <a:schemeClr val="tx1"/>
                </a:solidFill>
                <a:prstDash val="sysDash"/>
                <a:headEnd type="triangle"/>
                <a:tailEnd type="triangle"/>
              </a:ln>
            </p:spPr>
            <p:style>
              <a:lnRef idx="3">
                <a:schemeClr val="dk1"/>
              </a:lnRef>
              <a:fillRef idx="0">
                <a:schemeClr val="dk1"/>
              </a:fillRef>
              <a:effectRef idx="2">
                <a:schemeClr val="dk1"/>
              </a:effectRef>
              <a:fontRef idx="minor">
                <a:schemeClr val="tx1"/>
              </a:fontRef>
            </p:style>
          </p:cxnSp>
        </p:grpSp>
        <p:cxnSp>
          <p:nvCxnSpPr>
            <p:cNvPr id="66" name="Straight Connector 65">
              <a:extLst>
                <a:ext uri="{FF2B5EF4-FFF2-40B4-BE49-F238E27FC236}">
                  <a16:creationId xmlns:a16="http://schemas.microsoft.com/office/drawing/2014/main" id="{4990B1C4-2FE6-42DB-B374-1B0AE83E0A32}"/>
                </a:ext>
              </a:extLst>
            </p:cNvPr>
            <p:cNvCxnSpPr>
              <a:cxnSpLocks/>
            </p:cNvCxnSpPr>
            <p:nvPr/>
          </p:nvCxnSpPr>
          <p:spPr>
            <a:xfrm>
              <a:off x="1519950" y="5247938"/>
              <a:ext cx="5840730" cy="33718"/>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39F74669-E1A1-452C-BD38-7AF53853C9DC}"/>
                </a:ext>
              </a:extLst>
            </p:cNvPr>
            <p:cNvCxnSpPr>
              <a:cxnSpLocks/>
            </p:cNvCxnSpPr>
            <p:nvPr/>
          </p:nvCxnSpPr>
          <p:spPr>
            <a:xfrm flipV="1">
              <a:off x="3598586" y="4729797"/>
              <a:ext cx="1510262" cy="1129619"/>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DF9FE3C-28EE-46F6-9B9A-FAF4C27D8FFF}"/>
                </a:ext>
              </a:extLst>
            </p:cNvPr>
            <p:cNvCxnSpPr>
              <a:cxnSpLocks/>
            </p:cNvCxnSpPr>
            <p:nvPr/>
          </p:nvCxnSpPr>
          <p:spPr>
            <a:xfrm flipH="1" flipV="1">
              <a:off x="3598588" y="4727727"/>
              <a:ext cx="1993150" cy="1051517"/>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1B509F1E-FA9B-4E0E-88C6-BED4A9697545}"/>
                </a:ext>
              </a:extLst>
            </p:cNvPr>
            <p:cNvCxnSpPr>
              <a:cxnSpLocks/>
            </p:cNvCxnSpPr>
            <p:nvPr/>
          </p:nvCxnSpPr>
          <p:spPr>
            <a:xfrm flipH="1" flipV="1">
              <a:off x="2523754" y="4844716"/>
              <a:ext cx="4368296" cy="7624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018390EB-7746-4D2B-8408-ED549C728B59}"/>
                </a:ext>
              </a:extLst>
            </p:cNvPr>
            <p:cNvCxnSpPr>
              <a:cxnSpLocks/>
            </p:cNvCxnSpPr>
            <p:nvPr/>
          </p:nvCxnSpPr>
          <p:spPr>
            <a:xfrm flipH="1">
              <a:off x="2353811" y="4895046"/>
              <a:ext cx="4321137" cy="770479"/>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29" name="Cylinder 28">
              <a:extLst>
                <a:ext uri="{FF2B5EF4-FFF2-40B4-BE49-F238E27FC236}">
                  <a16:creationId xmlns:a16="http://schemas.microsoft.com/office/drawing/2014/main" id="{BCFBDA1A-B81E-4A0C-BD47-EE61E4DEC9D7}"/>
                </a:ext>
              </a:extLst>
            </p:cNvPr>
            <p:cNvSpPr/>
            <p:nvPr/>
          </p:nvSpPr>
          <p:spPr>
            <a:xfrm>
              <a:off x="4223212" y="2972794"/>
              <a:ext cx="480060" cy="2343151"/>
            </a:xfrm>
            <a:prstGeom prst="can">
              <a:avLst/>
            </a:prstGeom>
            <a:solidFill>
              <a:schemeClr val="bg1">
                <a:lumMod val="85000"/>
              </a:schemeClr>
            </a:solidFill>
            <a:ln>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2592"/>
            </a:p>
          </p:txBody>
        </p:sp>
        <p:pic>
          <p:nvPicPr>
            <p:cNvPr id="8" name="Graphic 7" descr="Cow with solid fill">
              <a:extLst>
                <a:ext uri="{FF2B5EF4-FFF2-40B4-BE49-F238E27FC236}">
                  <a16:creationId xmlns:a16="http://schemas.microsoft.com/office/drawing/2014/main" id="{8A9D1E34-C507-4A7D-9F61-85A2CFD98A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3367" y="4561738"/>
              <a:ext cx="691118" cy="691118"/>
            </a:xfrm>
            <a:prstGeom prst="rect">
              <a:avLst/>
            </a:prstGeom>
          </p:spPr>
        </p:pic>
        <p:pic>
          <p:nvPicPr>
            <p:cNvPr id="40" name="Graphic 39" descr="Cow with solid fill">
              <a:extLst>
                <a:ext uri="{FF2B5EF4-FFF2-40B4-BE49-F238E27FC236}">
                  <a16:creationId xmlns:a16="http://schemas.microsoft.com/office/drawing/2014/main" id="{018402B9-AFB2-44CA-8A24-3F27AD76F5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58621" y="5407802"/>
              <a:ext cx="691118" cy="691118"/>
            </a:xfrm>
            <a:prstGeom prst="rect">
              <a:avLst/>
            </a:prstGeom>
          </p:spPr>
        </p:pic>
        <p:pic>
          <p:nvPicPr>
            <p:cNvPr id="10" name="Graphic 9" descr="Home with solid fill">
              <a:extLst>
                <a:ext uri="{FF2B5EF4-FFF2-40B4-BE49-F238E27FC236}">
                  <a16:creationId xmlns:a16="http://schemas.microsoft.com/office/drawing/2014/main" id="{AC2E75F2-6A08-4684-9EF9-9A8375BE56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2732" y="4483108"/>
              <a:ext cx="637656" cy="637656"/>
            </a:xfrm>
            <a:prstGeom prst="rect">
              <a:avLst/>
            </a:prstGeom>
          </p:spPr>
        </p:pic>
        <p:pic>
          <p:nvPicPr>
            <p:cNvPr id="41" name="Graphic 40" descr="Home with solid fill">
              <a:extLst>
                <a:ext uri="{FF2B5EF4-FFF2-40B4-BE49-F238E27FC236}">
                  <a16:creationId xmlns:a16="http://schemas.microsoft.com/office/drawing/2014/main" id="{D70C7CC8-F06B-4A23-97B4-66AF332026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96998" y="5331068"/>
              <a:ext cx="637656" cy="637656"/>
            </a:xfrm>
            <a:prstGeom prst="rect">
              <a:avLst/>
            </a:prstGeom>
          </p:spPr>
        </p:pic>
        <p:sp>
          <p:nvSpPr>
            <p:cNvPr id="42" name="Rectangle 41">
              <a:extLst>
                <a:ext uri="{FF2B5EF4-FFF2-40B4-BE49-F238E27FC236}">
                  <a16:creationId xmlns:a16="http://schemas.microsoft.com/office/drawing/2014/main" id="{DB3DCB43-9FBE-4B0B-9E44-A45B80AE4302}"/>
                </a:ext>
              </a:extLst>
            </p:cNvPr>
            <p:cNvSpPr/>
            <p:nvPr/>
          </p:nvSpPr>
          <p:spPr>
            <a:xfrm>
              <a:off x="3162379" y="4253007"/>
              <a:ext cx="745003" cy="283567"/>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980 m</a:t>
              </a:r>
            </a:p>
          </p:txBody>
        </p:sp>
        <p:sp>
          <p:nvSpPr>
            <p:cNvPr id="43" name="TextBox 42">
              <a:extLst>
                <a:ext uri="{FF2B5EF4-FFF2-40B4-BE49-F238E27FC236}">
                  <a16:creationId xmlns:a16="http://schemas.microsoft.com/office/drawing/2014/main" id="{2EA383DC-AF14-45D2-8700-500E54EC51AB}"/>
                </a:ext>
              </a:extLst>
            </p:cNvPr>
            <p:cNvSpPr txBox="1"/>
            <p:nvPr/>
          </p:nvSpPr>
          <p:spPr>
            <a:xfrm>
              <a:off x="2687238" y="6047774"/>
              <a:ext cx="941366" cy="295466"/>
            </a:xfrm>
            <a:prstGeom prst="rect">
              <a:avLst/>
            </a:prstGeom>
            <a:noFill/>
          </p:spPr>
          <p:txBody>
            <a:bodyPr wrap="square" rtlCol="0">
              <a:spAutoFit/>
            </a:bodyPr>
            <a:lstStyle/>
            <a:p>
              <a:pPr algn="ctr"/>
              <a:r>
                <a:rPr lang="en-US" sz="1320" dirty="0">
                  <a:latin typeface="Arial" panose="020B0604020202020204" pitchFamily="34" charset="0"/>
                  <a:cs typeface="Arial" panose="020B0604020202020204" pitchFamily="34" charset="0"/>
                </a:rPr>
                <a:t>distance</a:t>
              </a:r>
            </a:p>
          </p:txBody>
        </p:sp>
        <p:sp>
          <p:nvSpPr>
            <p:cNvPr id="44" name="Rectangle 43">
              <a:extLst>
                <a:ext uri="{FF2B5EF4-FFF2-40B4-BE49-F238E27FC236}">
                  <a16:creationId xmlns:a16="http://schemas.microsoft.com/office/drawing/2014/main" id="{91364054-8AAE-464C-B2B3-E98B31F4926B}"/>
                </a:ext>
              </a:extLst>
            </p:cNvPr>
            <p:cNvSpPr/>
            <p:nvPr/>
          </p:nvSpPr>
          <p:spPr>
            <a:xfrm>
              <a:off x="3570397" y="6061521"/>
              <a:ext cx="745003" cy="283567"/>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2850 m</a:t>
              </a:r>
            </a:p>
          </p:txBody>
        </p:sp>
        <p:sp>
          <p:nvSpPr>
            <p:cNvPr id="46" name="TextBox 45">
              <a:extLst>
                <a:ext uri="{FF2B5EF4-FFF2-40B4-BE49-F238E27FC236}">
                  <a16:creationId xmlns:a16="http://schemas.microsoft.com/office/drawing/2014/main" id="{AF5AF3ED-3F1C-4A87-9B54-7E87F425A557}"/>
                </a:ext>
              </a:extLst>
            </p:cNvPr>
            <p:cNvSpPr txBox="1"/>
            <p:nvPr/>
          </p:nvSpPr>
          <p:spPr>
            <a:xfrm>
              <a:off x="2343737" y="4263496"/>
              <a:ext cx="941366" cy="295466"/>
            </a:xfrm>
            <a:prstGeom prst="rect">
              <a:avLst/>
            </a:prstGeom>
            <a:noFill/>
          </p:spPr>
          <p:txBody>
            <a:bodyPr wrap="square" rtlCol="0">
              <a:spAutoFit/>
            </a:bodyPr>
            <a:lstStyle/>
            <a:p>
              <a:pPr algn="ctr"/>
              <a:r>
                <a:rPr lang="en-US" sz="1320" dirty="0">
                  <a:latin typeface="Arial" panose="020B0604020202020204" pitchFamily="34" charset="0"/>
                  <a:cs typeface="Arial" panose="020B0604020202020204" pitchFamily="34" charset="0"/>
                </a:rPr>
                <a:t>distance</a:t>
              </a:r>
            </a:p>
          </p:txBody>
        </p:sp>
        <p:sp>
          <p:nvSpPr>
            <p:cNvPr id="50" name="TextBox 49">
              <a:extLst>
                <a:ext uri="{FF2B5EF4-FFF2-40B4-BE49-F238E27FC236}">
                  <a16:creationId xmlns:a16="http://schemas.microsoft.com/office/drawing/2014/main" id="{1C82F8D2-ECCE-4D6C-8B5D-659A5F4F8102}"/>
                </a:ext>
              </a:extLst>
            </p:cNvPr>
            <p:cNvSpPr txBox="1"/>
            <p:nvPr/>
          </p:nvSpPr>
          <p:spPr>
            <a:xfrm>
              <a:off x="4782306" y="4218344"/>
              <a:ext cx="1440492" cy="498598"/>
            </a:xfrm>
            <a:prstGeom prst="rect">
              <a:avLst/>
            </a:prstGeom>
            <a:noFill/>
          </p:spPr>
          <p:txBody>
            <a:bodyPr wrap="square" rtlCol="0">
              <a:spAutoFit/>
            </a:bodyPr>
            <a:lstStyle/>
            <a:p>
              <a:pPr algn="ctr"/>
              <a:r>
                <a:rPr lang="en-US" sz="1320" dirty="0">
                  <a:latin typeface="Arial" panose="020B0604020202020204" pitchFamily="34" charset="0"/>
                  <a:cs typeface="Arial" panose="020B0604020202020204" pitchFamily="34" charset="0"/>
                </a:rPr>
                <a:t>Site boundary distance</a:t>
              </a:r>
            </a:p>
          </p:txBody>
        </p:sp>
        <p:sp>
          <p:nvSpPr>
            <p:cNvPr id="51" name="Rectangle 50">
              <a:extLst>
                <a:ext uri="{FF2B5EF4-FFF2-40B4-BE49-F238E27FC236}">
                  <a16:creationId xmlns:a16="http://schemas.microsoft.com/office/drawing/2014/main" id="{862F2C60-45A8-4F84-B1FC-9C94D2C94025}"/>
                </a:ext>
              </a:extLst>
            </p:cNvPr>
            <p:cNvSpPr/>
            <p:nvPr/>
          </p:nvSpPr>
          <p:spPr>
            <a:xfrm>
              <a:off x="5045143" y="4872400"/>
              <a:ext cx="745003" cy="283567"/>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715 m</a:t>
              </a:r>
            </a:p>
          </p:txBody>
        </p:sp>
        <p:cxnSp>
          <p:nvCxnSpPr>
            <p:cNvPr id="14" name="Connector: Curved 13">
              <a:extLst>
                <a:ext uri="{FF2B5EF4-FFF2-40B4-BE49-F238E27FC236}">
                  <a16:creationId xmlns:a16="http://schemas.microsoft.com/office/drawing/2014/main" id="{248B8F98-A7AD-46E3-9643-A745657E1A42}"/>
                </a:ext>
              </a:extLst>
            </p:cNvPr>
            <p:cNvCxnSpPr>
              <a:cxnSpLocks/>
            </p:cNvCxnSpPr>
            <p:nvPr/>
          </p:nvCxnSpPr>
          <p:spPr>
            <a:xfrm rot="5400000">
              <a:off x="4705664" y="4671957"/>
              <a:ext cx="570034" cy="327581"/>
            </a:xfrm>
            <a:prstGeom prst="curvedConnector3">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Content Placeholder 3">
            <a:extLst>
              <a:ext uri="{FF2B5EF4-FFF2-40B4-BE49-F238E27FC236}">
                <a16:creationId xmlns:a16="http://schemas.microsoft.com/office/drawing/2014/main" id="{02A88FE3-3F2D-4F64-A747-688AC83992BE}"/>
              </a:ext>
            </a:extLst>
          </p:cNvPr>
          <p:cNvSpPr>
            <a:spLocks noGrp="1"/>
          </p:cNvSpPr>
          <p:nvPr>
            <p:ph sz="quarter" idx="20"/>
          </p:nvPr>
        </p:nvSpPr>
        <p:spPr>
          <a:xfrm>
            <a:off x="1393592" y="5316714"/>
            <a:ext cx="5326380" cy="2458651"/>
          </a:xfrm>
        </p:spPr>
        <p:txBody>
          <a:bodyPr/>
          <a:lstStyle/>
          <a:p>
            <a:r>
              <a:rPr lang="en-US" dirty="0"/>
              <a:t>Source</a:t>
            </a:r>
          </a:p>
          <a:p>
            <a:r>
              <a:rPr lang="en-US" dirty="0"/>
              <a:t>Receptors</a:t>
            </a:r>
          </a:p>
          <a:p>
            <a:r>
              <a:rPr lang="en-US" dirty="0"/>
              <a:t>Terrain</a:t>
            </a:r>
          </a:p>
          <a:p>
            <a:r>
              <a:rPr lang="en-US" dirty="0"/>
              <a:t>Meteorology</a:t>
            </a:r>
          </a:p>
          <a:p>
            <a:r>
              <a:rPr lang="en-US" dirty="0"/>
              <a:t>Output</a:t>
            </a:r>
          </a:p>
        </p:txBody>
      </p:sp>
      <p:pic>
        <p:nvPicPr>
          <p:cNvPr id="11" name="Picture 10">
            <a:extLst>
              <a:ext uri="{FF2B5EF4-FFF2-40B4-BE49-F238E27FC236}">
                <a16:creationId xmlns:a16="http://schemas.microsoft.com/office/drawing/2014/main" id="{F189E66E-BB3E-4C3B-AD0A-C9CBEE2F1C80}"/>
              </a:ext>
            </a:extLst>
          </p:cNvPr>
          <p:cNvPicPr>
            <a:picLocks noChangeAspect="1"/>
          </p:cNvPicPr>
          <p:nvPr/>
        </p:nvPicPr>
        <p:blipFill>
          <a:blip r:embed="rId6"/>
          <a:stretch>
            <a:fillRect/>
          </a:stretch>
        </p:blipFill>
        <p:spPr>
          <a:xfrm>
            <a:off x="7114032" y="1866283"/>
            <a:ext cx="7104888" cy="5570279"/>
          </a:xfrm>
          <a:prstGeom prst="rect">
            <a:avLst/>
          </a:prstGeom>
        </p:spPr>
      </p:pic>
    </p:spTree>
    <p:extLst>
      <p:ext uri="{BB962C8B-B14F-4D97-AF65-F5344CB8AC3E}">
        <p14:creationId xmlns:p14="http://schemas.microsoft.com/office/powerpoint/2010/main" val="199788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DD6456-AEBC-472E-9152-81D01C140007}"/>
              </a:ext>
            </a:extLst>
          </p:cNvPr>
          <p:cNvSpPr>
            <a:spLocks noGrp="1"/>
          </p:cNvSpPr>
          <p:nvPr>
            <p:ph type="sldNum" sz="quarter" idx="12"/>
          </p:nvPr>
        </p:nvSpPr>
        <p:spPr/>
        <p:txBody>
          <a:bodyPr/>
          <a:lstStyle/>
          <a:p>
            <a:fld id="{FE7A4BB3-E848-5A44-82DF-322201952CD8}" type="slidenum">
              <a:rPr lang="en-US" smtClean="0"/>
              <a:pPr/>
              <a:t>32</a:t>
            </a:fld>
            <a:endParaRPr lang="en-US" dirty="0"/>
          </a:p>
        </p:txBody>
      </p:sp>
      <p:sp>
        <p:nvSpPr>
          <p:cNvPr id="3" name="Title 2">
            <a:extLst>
              <a:ext uri="{FF2B5EF4-FFF2-40B4-BE49-F238E27FC236}">
                <a16:creationId xmlns:a16="http://schemas.microsoft.com/office/drawing/2014/main" id="{2848F4B7-BEBF-4268-8E8A-188F17CA1CF8}"/>
              </a:ext>
            </a:extLst>
          </p:cNvPr>
          <p:cNvSpPr>
            <a:spLocks noGrp="1"/>
          </p:cNvSpPr>
          <p:nvPr>
            <p:ph type="title"/>
          </p:nvPr>
        </p:nvSpPr>
        <p:spPr/>
        <p:txBody>
          <a:bodyPr/>
          <a:lstStyle/>
          <a:p>
            <a:r>
              <a:rPr lang="en-US" dirty="0"/>
              <a:t>Example Output Panel </a:t>
            </a:r>
            <a:br>
              <a:rPr lang="en-US" dirty="0"/>
            </a:br>
            <a:r>
              <a:rPr lang="en-US" dirty="0"/>
              <a:t>	Routine Analysis</a:t>
            </a:r>
          </a:p>
        </p:txBody>
      </p:sp>
      <p:sp>
        <p:nvSpPr>
          <p:cNvPr id="4" name="Content Placeholder 3">
            <a:extLst>
              <a:ext uri="{FF2B5EF4-FFF2-40B4-BE49-F238E27FC236}">
                <a16:creationId xmlns:a16="http://schemas.microsoft.com/office/drawing/2014/main" id="{CA85DBAE-B21E-4DB0-A6C2-6B3F251EC4EE}"/>
              </a:ext>
            </a:extLst>
          </p:cNvPr>
          <p:cNvSpPr>
            <a:spLocks noGrp="1"/>
          </p:cNvSpPr>
          <p:nvPr>
            <p:ph sz="quarter" idx="20"/>
          </p:nvPr>
        </p:nvSpPr>
        <p:spPr>
          <a:xfrm>
            <a:off x="1371600" y="2057399"/>
            <a:ext cx="4528909" cy="5486401"/>
          </a:xfrm>
        </p:spPr>
        <p:txBody>
          <a:bodyPr/>
          <a:lstStyle/>
          <a:p>
            <a:r>
              <a:rPr lang="en-US" dirty="0"/>
              <a:t>Two areas in the panel:</a:t>
            </a:r>
          </a:p>
          <a:p>
            <a:pPr lvl="1"/>
            <a:r>
              <a:rPr lang="en-US" dirty="0"/>
              <a:t>Output Files</a:t>
            </a:r>
          </a:p>
          <a:p>
            <a:pPr lvl="1"/>
            <a:r>
              <a:rPr lang="en-US" dirty="0"/>
              <a:t>Output Viewer</a:t>
            </a:r>
          </a:p>
        </p:txBody>
      </p:sp>
      <p:pic>
        <p:nvPicPr>
          <p:cNvPr id="6" name="Picture 5">
            <a:extLst>
              <a:ext uri="{FF2B5EF4-FFF2-40B4-BE49-F238E27FC236}">
                <a16:creationId xmlns:a16="http://schemas.microsoft.com/office/drawing/2014/main" id="{083C651D-6CC7-4014-9ACF-05632625903B}"/>
              </a:ext>
            </a:extLst>
          </p:cNvPr>
          <p:cNvPicPr>
            <a:picLocks noChangeAspect="1"/>
          </p:cNvPicPr>
          <p:nvPr/>
        </p:nvPicPr>
        <p:blipFill>
          <a:blip r:embed="rId2"/>
          <a:stretch>
            <a:fillRect/>
          </a:stretch>
        </p:blipFill>
        <p:spPr>
          <a:xfrm>
            <a:off x="6127121" y="1780590"/>
            <a:ext cx="8093786" cy="6040018"/>
          </a:xfrm>
          <a:prstGeom prst="rect">
            <a:avLst/>
          </a:prstGeom>
        </p:spPr>
      </p:pic>
    </p:spTree>
    <p:extLst>
      <p:ext uri="{BB962C8B-B14F-4D97-AF65-F5344CB8AC3E}">
        <p14:creationId xmlns:p14="http://schemas.microsoft.com/office/powerpoint/2010/main" val="395092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37BA-EE7E-4B6C-ABFD-20709F653C1A}"/>
              </a:ext>
            </a:extLst>
          </p:cNvPr>
          <p:cNvSpPr>
            <a:spLocks noGrp="1"/>
          </p:cNvSpPr>
          <p:nvPr>
            <p:ph type="title"/>
          </p:nvPr>
        </p:nvSpPr>
        <p:spPr>
          <a:xfrm>
            <a:off x="6437376" y="270933"/>
            <a:ext cx="7779957" cy="1014984"/>
          </a:xfrm>
        </p:spPr>
        <p:txBody>
          <a:bodyPr/>
          <a:lstStyle/>
          <a:p>
            <a:r>
              <a:rPr lang="en-US" dirty="0"/>
              <a:t>Next Steps</a:t>
            </a:r>
          </a:p>
        </p:txBody>
      </p:sp>
      <p:pic>
        <p:nvPicPr>
          <p:cNvPr id="4" name="Content Placeholder 3">
            <a:extLst>
              <a:ext uri="{FF2B5EF4-FFF2-40B4-BE49-F238E27FC236}">
                <a16:creationId xmlns:a16="http://schemas.microsoft.com/office/drawing/2014/main" id="{CB9944E8-F7C3-4E0B-AF14-3EBD4FEFE441}"/>
              </a:ext>
            </a:extLst>
          </p:cNvPr>
          <p:cNvPicPr>
            <a:picLocks noGrp="1"/>
          </p:cNvPicPr>
          <p:nvPr>
            <p:ph sz="quarter" idx="20"/>
          </p:nvPr>
        </p:nvPicPr>
        <p:blipFill>
          <a:blip r:embed="rId2">
            <a:extLst>
              <a:ext uri="{28A0092B-C50C-407E-A947-70E740481C1C}">
                <a14:useLocalDpi xmlns:a14="http://schemas.microsoft.com/office/drawing/2010/main" val="0"/>
              </a:ext>
            </a:extLst>
          </a:blip>
          <a:srcRect/>
          <a:stretch>
            <a:fillRect/>
          </a:stretch>
        </p:blipFill>
        <p:spPr bwMode="auto">
          <a:xfrm>
            <a:off x="5559972" y="1857271"/>
            <a:ext cx="8869308" cy="5321295"/>
          </a:xfrm>
          <a:prstGeom prst="rect">
            <a:avLst/>
          </a:prstGeom>
          <a:noFill/>
        </p:spPr>
      </p:pic>
      <p:sp>
        <p:nvSpPr>
          <p:cNvPr id="7" name="TextBox 6">
            <a:extLst>
              <a:ext uri="{FF2B5EF4-FFF2-40B4-BE49-F238E27FC236}">
                <a16:creationId xmlns:a16="http://schemas.microsoft.com/office/drawing/2014/main" id="{F4D0AC7B-E396-468C-870F-1EA183153EE2}"/>
              </a:ext>
            </a:extLst>
          </p:cNvPr>
          <p:cNvSpPr txBox="1"/>
          <p:nvPr/>
        </p:nvSpPr>
        <p:spPr>
          <a:xfrm>
            <a:off x="1376855" y="1983395"/>
            <a:ext cx="3941380" cy="5410712"/>
          </a:xfrm>
          <a:prstGeom prst="rect">
            <a:avLst/>
          </a:prstGeom>
          <a:noFill/>
        </p:spPr>
        <p:txBody>
          <a:bodyPr wrap="square" rtlCol="0">
            <a:spAutoFit/>
          </a:bodyPr>
          <a:lstStyle/>
          <a:p>
            <a:r>
              <a:rPr lang="en-US" dirty="0"/>
              <a:t>In Progress: </a:t>
            </a:r>
          </a:p>
          <a:p>
            <a:pPr marL="342900" indent="-342900">
              <a:buFont typeface="Arial" panose="020B0604020202020204" pitchFamily="34" charset="0"/>
              <a:buChar char="•"/>
            </a:pPr>
            <a:r>
              <a:rPr lang="en-US" dirty="0"/>
              <a:t>SIERRA User Interface</a:t>
            </a:r>
          </a:p>
          <a:p>
            <a:pPr marL="342900" indent="-342900">
              <a:buFont typeface="Arial" panose="020B0604020202020204" pitchFamily="34" charset="0"/>
              <a:buChar char="•"/>
            </a:pPr>
            <a:r>
              <a:rPr lang="en-US" dirty="0"/>
              <a:t>Atmospheric Dispersion Module</a:t>
            </a:r>
          </a:p>
          <a:p>
            <a:pPr marL="342900" indent="-342900">
              <a:buFont typeface="Arial" panose="020B0604020202020204" pitchFamily="34" charset="0"/>
              <a:buChar char="•"/>
            </a:pPr>
            <a:r>
              <a:rPr lang="en-US" dirty="0"/>
              <a:t>Source Term Module</a:t>
            </a:r>
          </a:p>
          <a:p>
            <a:pPr marL="342900" indent="-342900">
              <a:buFont typeface="Arial" panose="020B0604020202020204" pitchFamily="34" charset="0"/>
              <a:buChar char="•"/>
            </a:pPr>
            <a:endParaRPr lang="en-US" dirty="0"/>
          </a:p>
          <a:p>
            <a:r>
              <a:rPr lang="en-US" dirty="0"/>
              <a:t>Upcoming: </a:t>
            </a:r>
          </a:p>
          <a:p>
            <a:pPr marL="342900" indent="-342900">
              <a:buFont typeface="Arial" panose="020B0604020202020204" pitchFamily="34" charset="0"/>
              <a:buChar char="•"/>
            </a:pPr>
            <a:r>
              <a:rPr lang="en-US" dirty="0"/>
              <a:t>River/Lake Dispersion Module</a:t>
            </a:r>
          </a:p>
          <a:p>
            <a:pPr marL="342900" indent="-342900">
              <a:buFont typeface="Arial" panose="020B0604020202020204" pitchFamily="34" charset="0"/>
              <a:buChar char="•"/>
            </a:pPr>
            <a:r>
              <a:rPr lang="en-US" dirty="0"/>
              <a:t>Environmental Accumulation</a:t>
            </a:r>
          </a:p>
          <a:p>
            <a:pPr marL="342900" indent="-342900">
              <a:buFont typeface="Arial" panose="020B0604020202020204" pitchFamily="34" charset="0"/>
              <a:buChar char="•"/>
            </a:pPr>
            <a:r>
              <a:rPr lang="en-US" dirty="0"/>
              <a:t>Human Exposure</a:t>
            </a:r>
          </a:p>
          <a:p>
            <a:pPr marL="342900" indent="-342900">
              <a:buFont typeface="Arial" panose="020B0604020202020204" pitchFamily="34" charset="0"/>
              <a:buChar char="•"/>
            </a:pPr>
            <a:r>
              <a:rPr lang="en-US" dirty="0"/>
              <a:t>Dose Coefficients</a:t>
            </a:r>
          </a:p>
          <a:p>
            <a:pPr marL="342900" indent="-342900">
              <a:buFont typeface="Arial" panose="020B0604020202020204" pitchFamily="34" charset="0"/>
              <a:buChar char="•"/>
            </a:pPr>
            <a:r>
              <a:rPr lang="en-US" dirty="0"/>
              <a:t>Dose/Consequences</a:t>
            </a:r>
          </a:p>
          <a:p>
            <a:pPr marL="342900" indent="-342900">
              <a:buFont typeface="Arial" panose="020B0604020202020204" pitchFamily="34" charset="0"/>
              <a:buChar char="•"/>
            </a:pPr>
            <a:r>
              <a:rPr lang="en-US" dirty="0"/>
              <a:t>Non-Human Biota exposure</a:t>
            </a:r>
          </a:p>
          <a:p>
            <a:endParaRPr lang="en-US" dirty="0"/>
          </a:p>
        </p:txBody>
      </p:sp>
    </p:spTree>
    <p:extLst>
      <p:ext uri="{BB962C8B-B14F-4D97-AF65-F5344CB8AC3E}">
        <p14:creationId xmlns:p14="http://schemas.microsoft.com/office/powerpoint/2010/main" val="412672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34</a:t>
            </a:fld>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E7CAD7-F2DE-49F4-8271-7ECCCB1C60E9}"/>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6DFBCE99-3D0F-46C1-94DC-7B11B9DB90C5}"/>
              </a:ext>
            </a:extLst>
          </p:cNvPr>
          <p:cNvSpPr>
            <a:spLocks noGrp="1"/>
          </p:cNvSpPr>
          <p:nvPr>
            <p:ph type="title"/>
          </p:nvPr>
        </p:nvSpPr>
        <p:spPr>
          <a:xfrm>
            <a:off x="6393242" y="270933"/>
            <a:ext cx="7779957" cy="1014984"/>
          </a:xfrm>
        </p:spPr>
        <p:txBody>
          <a:bodyPr/>
          <a:lstStyle/>
          <a:p>
            <a:r>
              <a:rPr lang="en-US" dirty="0"/>
              <a:t>NRC Need</a:t>
            </a:r>
          </a:p>
        </p:txBody>
      </p:sp>
      <p:sp>
        <p:nvSpPr>
          <p:cNvPr id="4" name="Content Placeholder 3">
            <a:extLst>
              <a:ext uri="{FF2B5EF4-FFF2-40B4-BE49-F238E27FC236}">
                <a16:creationId xmlns:a16="http://schemas.microsoft.com/office/drawing/2014/main" id="{AB56875F-E388-4A42-974D-B78353305C5E}"/>
              </a:ext>
            </a:extLst>
          </p:cNvPr>
          <p:cNvSpPr>
            <a:spLocks noGrp="1"/>
          </p:cNvSpPr>
          <p:nvPr>
            <p:ph sz="quarter" idx="20"/>
          </p:nvPr>
        </p:nvSpPr>
        <p:spPr>
          <a:xfrm>
            <a:off x="1371599" y="2057399"/>
            <a:ext cx="7246883" cy="5486401"/>
          </a:xfrm>
        </p:spPr>
        <p:txBody>
          <a:bodyPr/>
          <a:lstStyle/>
          <a:p>
            <a:r>
              <a:rPr lang="en-US" b="0" i="1" u="none" strike="noStrike" baseline="0" dirty="0">
                <a:solidFill>
                  <a:srgbClr val="000000"/>
                </a:solidFill>
                <a:latin typeface="Arial" panose="020B0604020202020204" pitchFamily="34" charset="0"/>
              </a:rPr>
              <a:t>NRC Non-Light Water Reactor (Non-LWR) Vision and Strategy, Volume 4 –– Licensing and Siting Dose Assessment Codes (RAMP) </a:t>
            </a:r>
          </a:p>
          <a:p>
            <a:pPr lvl="1"/>
            <a:r>
              <a:rPr lang="en-US" b="0" i="0" u="none" strike="noStrike" baseline="0" dirty="0">
                <a:solidFill>
                  <a:srgbClr val="000000"/>
                </a:solidFill>
                <a:latin typeface="Arial" panose="020B0604020202020204" pitchFamily="34" charset="0"/>
              </a:rPr>
              <a:t>describes the computer codes in RAMP and how they would be applied to each of the principal non-LWR design types, and summarizes the tasks necessary to resolve “gaps” in the capability to model and simulate those designs with the accuracy required by the regulator </a:t>
            </a:r>
            <a:endParaRPr lang="en-US" sz="3200" b="0" i="1" u="none" strike="noStrike" baseline="0" dirty="0">
              <a:solidFill>
                <a:srgbClr val="000000"/>
              </a:solidFill>
              <a:latin typeface="Arial" panose="020B0604020202020204" pitchFamily="34" charset="0"/>
            </a:endParaRPr>
          </a:p>
          <a:p>
            <a:r>
              <a:rPr lang="en-US" dirty="0">
                <a:solidFill>
                  <a:srgbClr val="000000"/>
                </a:solidFill>
              </a:rPr>
              <a:t>Code consolidation can help resolve the identified gaps in the RAMP suite of codes</a:t>
            </a:r>
            <a:endParaRPr lang="en-US" dirty="0"/>
          </a:p>
        </p:txBody>
      </p:sp>
      <p:pic>
        <p:nvPicPr>
          <p:cNvPr id="6" name="Picture 5">
            <a:extLst>
              <a:ext uri="{FF2B5EF4-FFF2-40B4-BE49-F238E27FC236}">
                <a16:creationId xmlns:a16="http://schemas.microsoft.com/office/drawing/2014/main" id="{60508E4E-83E8-43BF-AEC4-4FBC2E15179D}"/>
              </a:ext>
            </a:extLst>
          </p:cNvPr>
          <p:cNvPicPr>
            <a:picLocks noChangeAspect="1"/>
          </p:cNvPicPr>
          <p:nvPr/>
        </p:nvPicPr>
        <p:blipFill>
          <a:blip r:embed="rId2"/>
          <a:stretch>
            <a:fillRect/>
          </a:stretch>
        </p:blipFill>
        <p:spPr>
          <a:xfrm>
            <a:off x="8916844" y="778094"/>
            <a:ext cx="5436081" cy="6994306"/>
          </a:xfrm>
          <a:prstGeom prst="rect">
            <a:avLst/>
          </a:prstGeom>
        </p:spPr>
      </p:pic>
    </p:spTree>
    <p:extLst>
      <p:ext uri="{BB962C8B-B14F-4D97-AF65-F5344CB8AC3E}">
        <p14:creationId xmlns:p14="http://schemas.microsoft.com/office/powerpoint/2010/main" val="34533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751393-8FC0-44FD-81A2-93A586D150F8}"/>
              </a:ext>
            </a:extLst>
          </p:cNvPr>
          <p:cNvSpPr/>
          <p:nvPr/>
        </p:nvSpPr>
        <p:spPr>
          <a:xfrm>
            <a:off x="3131560" y="493586"/>
            <a:ext cx="9203960" cy="727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2" name="Slide Number Placeholder 1">
            <a:extLst>
              <a:ext uri="{FF2B5EF4-FFF2-40B4-BE49-F238E27FC236}">
                <a16:creationId xmlns:a16="http://schemas.microsoft.com/office/drawing/2014/main" id="{D0DCD709-9E76-4AB3-B3C0-50C5E8E23F42}"/>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41" name="Title 40">
            <a:extLst>
              <a:ext uri="{FF2B5EF4-FFF2-40B4-BE49-F238E27FC236}">
                <a16:creationId xmlns:a16="http://schemas.microsoft.com/office/drawing/2014/main" id="{FB6DE61D-1C6C-42C6-AEA9-20D95ACCFA33}"/>
              </a:ext>
            </a:extLst>
          </p:cNvPr>
          <p:cNvSpPr>
            <a:spLocks noGrp="1"/>
          </p:cNvSpPr>
          <p:nvPr>
            <p:ph type="title"/>
          </p:nvPr>
        </p:nvSpPr>
        <p:spPr>
          <a:xfrm>
            <a:off x="6535962" y="270932"/>
            <a:ext cx="7779957" cy="664750"/>
          </a:xfrm>
        </p:spPr>
        <p:txBody>
          <a:bodyPr/>
          <a:lstStyle/>
          <a:p>
            <a:r>
              <a:rPr lang="en-US" dirty="0"/>
              <a:t>Code Functions and Data Flow</a:t>
            </a:r>
          </a:p>
        </p:txBody>
      </p:sp>
      <p:sp>
        <p:nvSpPr>
          <p:cNvPr id="6" name="TextBox 5">
            <a:extLst>
              <a:ext uri="{FF2B5EF4-FFF2-40B4-BE49-F238E27FC236}">
                <a16:creationId xmlns:a16="http://schemas.microsoft.com/office/drawing/2014/main" id="{373DB4FC-80B1-4871-8DB0-EF7E57D69AF6}"/>
              </a:ext>
            </a:extLst>
          </p:cNvPr>
          <p:cNvSpPr txBox="1"/>
          <p:nvPr/>
        </p:nvSpPr>
        <p:spPr>
          <a:xfrm>
            <a:off x="3385861" y="709934"/>
            <a:ext cx="2351957" cy="1446550"/>
          </a:xfrm>
          <a:prstGeom prst="rect">
            <a:avLst/>
          </a:prstGeom>
          <a:noFill/>
          <a:ln w="38100">
            <a:solidFill>
              <a:schemeClr val="accent1"/>
            </a:solidFill>
          </a:ln>
        </p:spPr>
        <p:txBody>
          <a:bodyPr wrap="square" rtlCol="0">
            <a:spAutoFit/>
          </a:bodyPr>
          <a:lstStyle/>
          <a:p>
            <a:pPr algn="ctr"/>
            <a:r>
              <a:rPr lang="en-US" sz="1600" b="1" u="sng" dirty="0"/>
              <a:t>Source Term</a:t>
            </a:r>
          </a:p>
          <a:p>
            <a:pPr algn="ctr"/>
            <a:endParaRPr lang="en-US" sz="800" b="1" u="sng" dirty="0"/>
          </a:p>
          <a:p>
            <a:pPr algn="ctr"/>
            <a:r>
              <a:rPr lang="en-US" sz="1600" b="1" dirty="0"/>
              <a:t>What radionuclides to consider for potential release to the environment?</a:t>
            </a:r>
          </a:p>
        </p:txBody>
      </p:sp>
      <p:grpSp>
        <p:nvGrpSpPr>
          <p:cNvPr id="3" name="Group 2">
            <a:extLst>
              <a:ext uri="{FF2B5EF4-FFF2-40B4-BE49-F238E27FC236}">
                <a16:creationId xmlns:a16="http://schemas.microsoft.com/office/drawing/2014/main" id="{02540A58-226C-41F2-9EFF-FCDE4CA0E9C7}"/>
              </a:ext>
            </a:extLst>
          </p:cNvPr>
          <p:cNvGrpSpPr/>
          <p:nvPr/>
        </p:nvGrpSpPr>
        <p:grpSpPr>
          <a:xfrm>
            <a:off x="4452079" y="2156484"/>
            <a:ext cx="3403423" cy="2297876"/>
            <a:chOff x="4452079" y="2156484"/>
            <a:chExt cx="3403423" cy="2297876"/>
          </a:xfrm>
        </p:grpSpPr>
        <p:sp>
          <p:nvSpPr>
            <p:cNvPr id="7" name="TextBox 6">
              <a:extLst>
                <a:ext uri="{FF2B5EF4-FFF2-40B4-BE49-F238E27FC236}">
                  <a16:creationId xmlns:a16="http://schemas.microsoft.com/office/drawing/2014/main" id="{8441212C-461C-4C85-BE1F-35E482B0B65D}"/>
                </a:ext>
              </a:extLst>
            </p:cNvPr>
            <p:cNvSpPr txBox="1"/>
            <p:nvPr/>
          </p:nvSpPr>
          <p:spPr>
            <a:xfrm>
              <a:off x="5503545" y="2515368"/>
              <a:ext cx="2351957" cy="1938992"/>
            </a:xfrm>
            <a:prstGeom prst="rect">
              <a:avLst/>
            </a:prstGeom>
            <a:noFill/>
            <a:ln w="38100">
              <a:solidFill>
                <a:schemeClr val="accent1"/>
              </a:solidFill>
            </a:ln>
          </p:spPr>
          <p:txBody>
            <a:bodyPr wrap="square" rtlCol="0">
              <a:spAutoFit/>
            </a:bodyPr>
            <a:lstStyle/>
            <a:p>
              <a:pPr algn="ctr"/>
              <a:r>
                <a:rPr lang="en-US" sz="1600" b="1" u="sng" dirty="0"/>
                <a:t>Release Conditions</a:t>
              </a:r>
            </a:p>
            <a:p>
              <a:pPr algn="ctr"/>
              <a:endParaRPr lang="en-US" sz="800" b="1" u="sng" dirty="0"/>
            </a:p>
            <a:p>
              <a:pPr algn="ctr"/>
              <a:r>
                <a:rPr lang="en-US" sz="1600" b="1" dirty="0"/>
                <a:t>How they are released, e.g., chemistry, particle size, buoyancy, building size, stack height?</a:t>
              </a:r>
            </a:p>
          </p:txBody>
        </p:sp>
        <p:cxnSp>
          <p:nvCxnSpPr>
            <p:cNvPr id="22" name="Straight Connector 21">
              <a:extLst>
                <a:ext uri="{FF2B5EF4-FFF2-40B4-BE49-F238E27FC236}">
                  <a16:creationId xmlns:a16="http://schemas.microsoft.com/office/drawing/2014/main" id="{F6DA8BA7-ACE8-448E-B4F8-1EAD31C811C6}"/>
                </a:ext>
              </a:extLst>
            </p:cNvPr>
            <p:cNvCxnSpPr>
              <a:cxnSpLocks/>
            </p:cNvCxnSpPr>
            <p:nvPr/>
          </p:nvCxnSpPr>
          <p:spPr>
            <a:xfrm>
              <a:off x="4452079" y="2156484"/>
              <a:ext cx="0" cy="12762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C684D96-760A-4DF7-9D18-C04741A30A9F}"/>
                </a:ext>
              </a:extLst>
            </p:cNvPr>
            <p:cNvCxnSpPr>
              <a:cxnSpLocks/>
            </p:cNvCxnSpPr>
            <p:nvPr/>
          </p:nvCxnSpPr>
          <p:spPr>
            <a:xfrm>
              <a:off x="4452079" y="3417758"/>
              <a:ext cx="9443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B9919F2-BE41-4532-BE67-E1D0C77BE826}"/>
              </a:ext>
            </a:extLst>
          </p:cNvPr>
          <p:cNvGrpSpPr/>
          <p:nvPr/>
        </p:nvGrpSpPr>
        <p:grpSpPr>
          <a:xfrm>
            <a:off x="8570365" y="6193268"/>
            <a:ext cx="3486713" cy="1225785"/>
            <a:chOff x="8570365" y="6193268"/>
            <a:chExt cx="3486713" cy="1225785"/>
          </a:xfrm>
        </p:grpSpPr>
        <p:sp>
          <p:nvSpPr>
            <p:cNvPr id="9" name="TextBox 8">
              <a:extLst>
                <a:ext uri="{FF2B5EF4-FFF2-40B4-BE49-F238E27FC236}">
                  <a16:creationId xmlns:a16="http://schemas.microsoft.com/office/drawing/2014/main" id="{EF6B9034-39C7-4416-BB5F-66D8CB0C03CA}"/>
                </a:ext>
              </a:extLst>
            </p:cNvPr>
            <p:cNvSpPr txBox="1"/>
            <p:nvPr/>
          </p:nvSpPr>
          <p:spPr>
            <a:xfrm>
              <a:off x="9705121" y="6464946"/>
              <a:ext cx="2351957" cy="954107"/>
            </a:xfrm>
            <a:prstGeom prst="rect">
              <a:avLst/>
            </a:prstGeom>
            <a:noFill/>
            <a:ln w="38100">
              <a:solidFill>
                <a:schemeClr val="accent1"/>
              </a:solidFill>
            </a:ln>
          </p:spPr>
          <p:txBody>
            <a:bodyPr wrap="square" rtlCol="0">
              <a:spAutoFit/>
            </a:bodyPr>
            <a:lstStyle/>
            <a:p>
              <a:pPr algn="ctr"/>
              <a:r>
                <a:rPr lang="en-US" sz="1600" b="1" u="sng" dirty="0"/>
                <a:t>Environmental Consequences</a:t>
              </a:r>
            </a:p>
            <a:p>
              <a:pPr algn="ctr"/>
              <a:endParaRPr lang="en-US" sz="800" b="1" u="sng" dirty="0"/>
            </a:p>
            <a:p>
              <a:pPr algn="ctr"/>
              <a:r>
                <a:rPr lang="en-US" sz="1600" b="1" dirty="0"/>
                <a:t>What is the dose?</a:t>
              </a:r>
            </a:p>
          </p:txBody>
        </p:sp>
        <p:cxnSp>
          <p:nvCxnSpPr>
            <p:cNvPr id="26" name="Straight Connector 25">
              <a:extLst>
                <a:ext uri="{FF2B5EF4-FFF2-40B4-BE49-F238E27FC236}">
                  <a16:creationId xmlns:a16="http://schemas.microsoft.com/office/drawing/2014/main" id="{F8B34F8D-4418-4437-B19E-6A4C53708A20}"/>
                </a:ext>
              </a:extLst>
            </p:cNvPr>
            <p:cNvCxnSpPr>
              <a:cxnSpLocks/>
            </p:cNvCxnSpPr>
            <p:nvPr/>
          </p:nvCxnSpPr>
          <p:spPr>
            <a:xfrm>
              <a:off x="8570365" y="6193268"/>
              <a:ext cx="0" cy="7487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271A3FD-3263-4BEF-B7D4-8CEF4E49E2BA}"/>
                </a:ext>
              </a:extLst>
            </p:cNvPr>
            <p:cNvCxnSpPr>
              <a:cxnSpLocks/>
            </p:cNvCxnSpPr>
            <p:nvPr/>
          </p:nvCxnSpPr>
          <p:spPr>
            <a:xfrm>
              <a:off x="8570365" y="6941999"/>
              <a:ext cx="9693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AEC0C7AC-6693-41D5-9C26-22D5E3FD2CCE}"/>
              </a:ext>
            </a:extLst>
          </p:cNvPr>
          <p:cNvGrpSpPr/>
          <p:nvPr/>
        </p:nvGrpSpPr>
        <p:grpSpPr>
          <a:xfrm>
            <a:off x="6679523" y="4454360"/>
            <a:ext cx="3199363" cy="1738908"/>
            <a:chOff x="6679523" y="4454360"/>
            <a:chExt cx="3199363" cy="1738908"/>
          </a:xfrm>
        </p:grpSpPr>
        <p:sp>
          <p:nvSpPr>
            <p:cNvPr id="8" name="TextBox 7">
              <a:extLst>
                <a:ext uri="{FF2B5EF4-FFF2-40B4-BE49-F238E27FC236}">
                  <a16:creationId xmlns:a16="http://schemas.microsoft.com/office/drawing/2014/main" id="{44FEA5F6-B53C-48CD-B146-EDB338531FF0}"/>
                </a:ext>
              </a:extLst>
            </p:cNvPr>
            <p:cNvSpPr txBox="1"/>
            <p:nvPr/>
          </p:nvSpPr>
          <p:spPr>
            <a:xfrm>
              <a:off x="7526929" y="4746718"/>
              <a:ext cx="2351957" cy="1446550"/>
            </a:xfrm>
            <a:prstGeom prst="rect">
              <a:avLst/>
            </a:prstGeom>
            <a:noFill/>
            <a:ln w="38100">
              <a:solidFill>
                <a:schemeClr val="accent1"/>
              </a:solidFill>
            </a:ln>
          </p:spPr>
          <p:txBody>
            <a:bodyPr wrap="square" rtlCol="0">
              <a:spAutoFit/>
            </a:bodyPr>
            <a:lstStyle/>
            <a:p>
              <a:pPr algn="ctr"/>
              <a:r>
                <a:rPr lang="en-US" sz="1600" b="1" u="sng" dirty="0"/>
                <a:t>Environmental Dispersion</a:t>
              </a:r>
            </a:p>
            <a:p>
              <a:pPr algn="ctr"/>
              <a:endParaRPr lang="en-US" sz="800" b="1" u="sng" dirty="0"/>
            </a:p>
            <a:p>
              <a:pPr algn="ctr"/>
              <a:r>
                <a:rPr lang="en-US" sz="1600" b="1" dirty="0"/>
                <a:t>Where does it go…how much, how far, how fast?</a:t>
              </a:r>
            </a:p>
          </p:txBody>
        </p:sp>
        <p:cxnSp>
          <p:nvCxnSpPr>
            <p:cNvPr id="28" name="Straight Connector 27">
              <a:extLst>
                <a:ext uri="{FF2B5EF4-FFF2-40B4-BE49-F238E27FC236}">
                  <a16:creationId xmlns:a16="http://schemas.microsoft.com/office/drawing/2014/main" id="{1C472783-5948-4890-8DE5-91CD56A4342E}"/>
                </a:ext>
              </a:extLst>
            </p:cNvPr>
            <p:cNvCxnSpPr>
              <a:cxnSpLocks/>
            </p:cNvCxnSpPr>
            <p:nvPr/>
          </p:nvCxnSpPr>
          <p:spPr>
            <a:xfrm>
              <a:off x="6679523" y="4454360"/>
              <a:ext cx="0" cy="10156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F2BCA9E-4ED9-4973-8810-80E13AE23AFC}"/>
                </a:ext>
              </a:extLst>
            </p:cNvPr>
            <p:cNvCxnSpPr>
              <a:cxnSpLocks/>
            </p:cNvCxnSpPr>
            <p:nvPr/>
          </p:nvCxnSpPr>
          <p:spPr>
            <a:xfrm>
              <a:off x="6679523" y="5469993"/>
              <a:ext cx="7406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6BE569E8-839E-49E9-9179-9C7AF5795EC0}"/>
              </a:ext>
            </a:extLst>
          </p:cNvPr>
          <p:cNvGrpSpPr/>
          <p:nvPr/>
        </p:nvGrpSpPr>
        <p:grpSpPr>
          <a:xfrm>
            <a:off x="12272347" y="6669115"/>
            <a:ext cx="1862387" cy="485250"/>
            <a:chOff x="12272347" y="6669115"/>
            <a:chExt cx="1862387" cy="485250"/>
          </a:xfrm>
        </p:grpSpPr>
        <p:cxnSp>
          <p:nvCxnSpPr>
            <p:cNvPr id="31" name="Straight Arrow Connector 30">
              <a:extLst>
                <a:ext uri="{FF2B5EF4-FFF2-40B4-BE49-F238E27FC236}">
                  <a16:creationId xmlns:a16="http://schemas.microsoft.com/office/drawing/2014/main" id="{895D5EF3-8ED0-49CB-8D9E-938ACD4CB9D6}"/>
                </a:ext>
              </a:extLst>
            </p:cNvPr>
            <p:cNvCxnSpPr>
              <a:cxnSpLocks/>
            </p:cNvCxnSpPr>
            <p:nvPr/>
          </p:nvCxnSpPr>
          <p:spPr>
            <a:xfrm>
              <a:off x="12373929" y="6669115"/>
              <a:ext cx="1470408"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9A5EF17-51CD-4C70-9005-1A413B4B9C5E}"/>
                </a:ext>
              </a:extLst>
            </p:cNvPr>
            <p:cNvSpPr txBox="1"/>
            <p:nvPr/>
          </p:nvSpPr>
          <p:spPr>
            <a:xfrm>
              <a:off x="12272347" y="6729633"/>
              <a:ext cx="1862387" cy="424732"/>
            </a:xfrm>
            <a:prstGeom prst="rect">
              <a:avLst/>
            </a:prstGeom>
            <a:noFill/>
          </p:spPr>
          <p:txBody>
            <a:bodyPr wrap="square" rtlCol="0">
              <a:spAutoFit/>
            </a:bodyPr>
            <a:lstStyle/>
            <a:p>
              <a:r>
                <a:rPr lang="en-US" dirty="0"/>
                <a:t>Report Out</a:t>
              </a:r>
            </a:p>
          </p:txBody>
        </p:sp>
      </p:grpSp>
      <p:grpSp>
        <p:nvGrpSpPr>
          <p:cNvPr id="43" name="Group 42">
            <a:extLst>
              <a:ext uri="{FF2B5EF4-FFF2-40B4-BE49-F238E27FC236}">
                <a16:creationId xmlns:a16="http://schemas.microsoft.com/office/drawing/2014/main" id="{A55526AE-5E9D-4B33-9B06-7F5F2C9C2408}"/>
              </a:ext>
            </a:extLst>
          </p:cNvPr>
          <p:cNvGrpSpPr/>
          <p:nvPr/>
        </p:nvGrpSpPr>
        <p:grpSpPr>
          <a:xfrm>
            <a:off x="1596857" y="996199"/>
            <a:ext cx="7315551" cy="7013527"/>
            <a:chOff x="1596857" y="996199"/>
            <a:chExt cx="7315551" cy="7013527"/>
          </a:xfrm>
        </p:grpSpPr>
        <p:grpSp>
          <p:nvGrpSpPr>
            <p:cNvPr id="40" name="Group 39">
              <a:extLst>
                <a:ext uri="{FF2B5EF4-FFF2-40B4-BE49-F238E27FC236}">
                  <a16:creationId xmlns:a16="http://schemas.microsoft.com/office/drawing/2014/main" id="{ADD276F7-1B15-4B31-943B-806B6FCF8FCA}"/>
                </a:ext>
              </a:extLst>
            </p:cNvPr>
            <p:cNvGrpSpPr/>
            <p:nvPr/>
          </p:nvGrpSpPr>
          <p:grpSpPr>
            <a:xfrm>
              <a:off x="1596857" y="7535074"/>
              <a:ext cx="1789004" cy="474652"/>
              <a:chOff x="9985901" y="463841"/>
              <a:chExt cx="1789004" cy="474652"/>
            </a:xfrm>
          </p:grpSpPr>
          <p:cxnSp>
            <p:nvCxnSpPr>
              <p:cNvPr id="23" name="Straight Arrow Connector 22">
                <a:extLst>
                  <a:ext uri="{FF2B5EF4-FFF2-40B4-BE49-F238E27FC236}">
                    <a16:creationId xmlns:a16="http://schemas.microsoft.com/office/drawing/2014/main" id="{CA1CA0A7-FDC3-47BC-BD4C-4DAA12348438}"/>
                  </a:ext>
                </a:extLst>
              </p:cNvPr>
              <p:cNvCxnSpPr>
                <a:cxnSpLocks/>
              </p:cNvCxnSpPr>
              <p:nvPr/>
            </p:nvCxnSpPr>
            <p:spPr>
              <a:xfrm>
                <a:off x="9985901" y="463841"/>
                <a:ext cx="1789004" cy="1584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A7CA5C-7FF0-4C76-8484-47D273E5251D}"/>
                  </a:ext>
                </a:extLst>
              </p:cNvPr>
              <p:cNvSpPr txBox="1"/>
              <p:nvPr/>
            </p:nvSpPr>
            <p:spPr>
              <a:xfrm>
                <a:off x="10247709" y="513761"/>
                <a:ext cx="1358609" cy="424732"/>
              </a:xfrm>
              <a:prstGeom prst="rect">
                <a:avLst/>
              </a:prstGeom>
              <a:noFill/>
            </p:spPr>
            <p:txBody>
              <a:bodyPr wrap="square" rtlCol="0">
                <a:spAutoFit/>
              </a:bodyPr>
              <a:lstStyle/>
              <a:p>
                <a:r>
                  <a:rPr lang="en-US" dirty="0"/>
                  <a:t>Data</a:t>
                </a:r>
              </a:p>
            </p:txBody>
          </p:sp>
        </p:grpSp>
        <p:grpSp>
          <p:nvGrpSpPr>
            <p:cNvPr id="15" name="Group 14">
              <a:extLst>
                <a:ext uri="{FF2B5EF4-FFF2-40B4-BE49-F238E27FC236}">
                  <a16:creationId xmlns:a16="http://schemas.microsoft.com/office/drawing/2014/main" id="{1DA8E2A7-C553-4FB7-8317-E99E45FEF055}"/>
                </a:ext>
              </a:extLst>
            </p:cNvPr>
            <p:cNvGrpSpPr/>
            <p:nvPr/>
          </p:nvGrpSpPr>
          <p:grpSpPr>
            <a:xfrm>
              <a:off x="6143271" y="996199"/>
              <a:ext cx="2769137" cy="1164962"/>
              <a:chOff x="5978844" y="1170964"/>
              <a:chExt cx="2769137" cy="1164962"/>
            </a:xfrm>
          </p:grpSpPr>
          <p:cxnSp>
            <p:nvCxnSpPr>
              <p:cNvPr id="10" name="Straight Arrow Connector 9">
                <a:extLst>
                  <a:ext uri="{FF2B5EF4-FFF2-40B4-BE49-F238E27FC236}">
                    <a16:creationId xmlns:a16="http://schemas.microsoft.com/office/drawing/2014/main" id="{AB7447A5-8A97-4603-A278-B8F60DBD95D6}"/>
                  </a:ext>
                </a:extLst>
              </p:cNvPr>
              <p:cNvCxnSpPr/>
              <p:nvPr/>
            </p:nvCxnSpPr>
            <p:spPr>
              <a:xfrm>
                <a:off x="5978844" y="1366558"/>
                <a:ext cx="818148" cy="96936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E2C9BE8-F8D8-4641-A6E7-CA1F8828DF9D}"/>
                  </a:ext>
                </a:extLst>
              </p:cNvPr>
              <p:cNvSpPr txBox="1"/>
              <p:nvPr/>
            </p:nvSpPr>
            <p:spPr>
              <a:xfrm>
                <a:off x="6538457" y="1170964"/>
                <a:ext cx="2209524" cy="757130"/>
              </a:xfrm>
              <a:prstGeom prst="rect">
                <a:avLst/>
              </a:prstGeom>
              <a:noFill/>
            </p:spPr>
            <p:txBody>
              <a:bodyPr wrap="square" rtlCol="0">
                <a:spAutoFit/>
              </a:bodyPr>
              <a:lstStyle/>
              <a:p>
                <a:r>
                  <a:rPr lang="en-US" dirty="0"/>
                  <a:t>Source Term Data</a:t>
                </a:r>
              </a:p>
            </p:txBody>
          </p:sp>
        </p:grpSp>
      </p:grpSp>
      <p:grpSp>
        <p:nvGrpSpPr>
          <p:cNvPr id="16" name="Group 15">
            <a:extLst>
              <a:ext uri="{FF2B5EF4-FFF2-40B4-BE49-F238E27FC236}">
                <a16:creationId xmlns:a16="http://schemas.microsoft.com/office/drawing/2014/main" id="{0DB8BB23-5C1D-4354-9F6A-DEEB5C012DA9}"/>
              </a:ext>
            </a:extLst>
          </p:cNvPr>
          <p:cNvGrpSpPr/>
          <p:nvPr/>
        </p:nvGrpSpPr>
        <p:grpSpPr>
          <a:xfrm>
            <a:off x="7976656" y="3168811"/>
            <a:ext cx="2449285" cy="1349517"/>
            <a:chOff x="7976656" y="3168811"/>
            <a:chExt cx="2449285" cy="1349517"/>
          </a:xfrm>
        </p:grpSpPr>
        <p:cxnSp>
          <p:nvCxnSpPr>
            <p:cNvPr id="18" name="Straight Arrow Connector 17">
              <a:extLst>
                <a:ext uri="{FF2B5EF4-FFF2-40B4-BE49-F238E27FC236}">
                  <a16:creationId xmlns:a16="http://schemas.microsoft.com/office/drawing/2014/main" id="{214EFFBC-755F-4FB7-8799-530D0BC42554}"/>
                </a:ext>
              </a:extLst>
            </p:cNvPr>
            <p:cNvCxnSpPr/>
            <p:nvPr/>
          </p:nvCxnSpPr>
          <p:spPr>
            <a:xfrm>
              <a:off x="7976656" y="3548960"/>
              <a:ext cx="818148" cy="96936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40F8B0C-8461-445F-8857-FAF5FFF68154}"/>
                </a:ext>
              </a:extLst>
            </p:cNvPr>
            <p:cNvSpPr txBox="1"/>
            <p:nvPr/>
          </p:nvSpPr>
          <p:spPr>
            <a:xfrm>
              <a:off x="8216417" y="3168811"/>
              <a:ext cx="2209524" cy="424732"/>
            </a:xfrm>
            <a:prstGeom prst="rect">
              <a:avLst/>
            </a:prstGeom>
            <a:noFill/>
          </p:spPr>
          <p:txBody>
            <a:bodyPr wrap="square" rtlCol="0">
              <a:spAutoFit/>
            </a:bodyPr>
            <a:lstStyle/>
            <a:p>
              <a:r>
                <a:rPr lang="en-US" dirty="0"/>
                <a:t>Releases</a:t>
              </a:r>
            </a:p>
          </p:txBody>
        </p:sp>
      </p:grpSp>
      <p:grpSp>
        <p:nvGrpSpPr>
          <p:cNvPr id="42" name="Group 41">
            <a:extLst>
              <a:ext uri="{FF2B5EF4-FFF2-40B4-BE49-F238E27FC236}">
                <a16:creationId xmlns:a16="http://schemas.microsoft.com/office/drawing/2014/main" id="{CD11CC88-8016-4EEA-9BE8-83C3056DE95E}"/>
              </a:ext>
            </a:extLst>
          </p:cNvPr>
          <p:cNvGrpSpPr/>
          <p:nvPr/>
        </p:nvGrpSpPr>
        <p:grpSpPr>
          <a:xfrm>
            <a:off x="5134100" y="5045261"/>
            <a:ext cx="7603089" cy="2033108"/>
            <a:chOff x="5134100" y="5045261"/>
            <a:chExt cx="7603089" cy="2033108"/>
          </a:xfrm>
        </p:grpSpPr>
        <p:grpSp>
          <p:nvGrpSpPr>
            <p:cNvPr id="13" name="Group 12">
              <a:extLst>
                <a:ext uri="{FF2B5EF4-FFF2-40B4-BE49-F238E27FC236}">
                  <a16:creationId xmlns:a16="http://schemas.microsoft.com/office/drawing/2014/main" id="{966078EA-79C6-4E75-916E-13A543131A06}"/>
                </a:ext>
              </a:extLst>
            </p:cNvPr>
            <p:cNvGrpSpPr/>
            <p:nvPr/>
          </p:nvGrpSpPr>
          <p:grpSpPr>
            <a:xfrm>
              <a:off x="5134100" y="5823285"/>
              <a:ext cx="2181100" cy="1255084"/>
              <a:chOff x="5134100" y="5823285"/>
              <a:chExt cx="2181100" cy="1255084"/>
            </a:xfrm>
          </p:grpSpPr>
          <p:cxnSp>
            <p:nvCxnSpPr>
              <p:cNvPr id="20" name="Straight Arrow Connector 19">
                <a:extLst>
                  <a:ext uri="{FF2B5EF4-FFF2-40B4-BE49-F238E27FC236}">
                    <a16:creationId xmlns:a16="http://schemas.microsoft.com/office/drawing/2014/main" id="{D7494E15-1D77-4561-94B1-1983AB34631F}"/>
                  </a:ext>
                </a:extLst>
              </p:cNvPr>
              <p:cNvCxnSpPr>
                <a:cxnSpLocks/>
              </p:cNvCxnSpPr>
              <p:nvPr/>
            </p:nvCxnSpPr>
            <p:spPr>
              <a:xfrm flipV="1">
                <a:off x="5978844" y="5823285"/>
                <a:ext cx="1336356" cy="74434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AB9C2DB-CC7A-4000-B517-8BA6C35ACCC6}"/>
                  </a:ext>
                </a:extLst>
              </p:cNvPr>
              <p:cNvSpPr txBox="1"/>
              <p:nvPr/>
            </p:nvSpPr>
            <p:spPr>
              <a:xfrm>
                <a:off x="5134100" y="6321239"/>
                <a:ext cx="1358609" cy="757130"/>
              </a:xfrm>
              <a:prstGeom prst="rect">
                <a:avLst/>
              </a:prstGeom>
              <a:noFill/>
            </p:spPr>
            <p:txBody>
              <a:bodyPr wrap="square" rtlCol="0">
                <a:spAutoFit/>
              </a:bodyPr>
              <a:lstStyle/>
              <a:p>
                <a:r>
                  <a:rPr lang="en-US" dirty="0"/>
                  <a:t>Met</a:t>
                </a:r>
              </a:p>
              <a:p>
                <a:r>
                  <a:rPr lang="en-US" dirty="0"/>
                  <a:t>Data</a:t>
                </a:r>
              </a:p>
            </p:txBody>
          </p:sp>
        </p:grpSp>
        <p:grpSp>
          <p:nvGrpSpPr>
            <p:cNvPr id="17" name="Group 16">
              <a:extLst>
                <a:ext uri="{FF2B5EF4-FFF2-40B4-BE49-F238E27FC236}">
                  <a16:creationId xmlns:a16="http://schemas.microsoft.com/office/drawing/2014/main" id="{92FEDC6D-ABFE-4944-9B6E-C5CB05AB7809}"/>
                </a:ext>
              </a:extLst>
            </p:cNvPr>
            <p:cNvGrpSpPr/>
            <p:nvPr/>
          </p:nvGrpSpPr>
          <p:grpSpPr>
            <a:xfrm>
              <a:off x="10108866" y="5045261"/>
              <a:ext cx="2628323" cy="1148007"/>
              <a:chOff x="10108866" y="5045261"/>
              <a:chExt cx="2628323" cy="1148007"/>
            </a:xfrm>
          </p:grpSpPr>
          <p:cxnSp>
            <p:nvCxnSpPr>
              <p:cNvPr id="19" name="Straight Arrow Connector 18">
                <a:extLst>
                  <a:ext uri="{FF2B5EF4-FFF2-40B4-BE49-F238E27FC236}">
                    <a16:creationId xmlns:a16="http://schemas.microsoft.com/office/drawing/2014/main" id="{6AEFDA51-7C8A-4795-89B6-DE713614A002}"/>
                  </a:ext>
                </a:extLst>
              </p:cNvPr>
              <p:cNvCxnSpPr/>
              <p:nvPr/>
            </p:nvCxnSpPr>
            <p:spPr>
              <a:xfrm>
                <a:off x="10108866" y="5223900"/>
                <a:ext cx="818148" cy="96936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5CE976C-764F-45F4-814C-76DE786853DF}"/>
                  </a:ext>
                </a:extLst>
              </p:cNvPr>
              <p:cNvSpPr txBox="1"/>
              <p:nvPr/>
            </p:nvSpPr>
            <p:spPr>
              <a:xfrm>
                <a:off x="10527665" y="5045261"/>
                <a:ext cx="2209524" cy="757130"/>
              </a:xfrm>
              <a:prstGeom prst="rect">
                <a:avLst/>
              </a:prstGeom>
              <a:noFill/>
            </p:spPr>
            <p:txBody>
              <a:bodyPr wrap="square" rtlCol="0">
                <a:spAutoFit/>
              </a:bodyPr>
              <a:lstStyle/>
              <a:p>
                <a:r>
                  <a:rPr lang="en-US" dirty="0"/>
                  <a:t>Environmental Fate</a:t>
                </a:r>
              </a:p>
            </p:txBody>
          </p:sp>
        </p:grpSp>
      </p:grpSp>
      <p:grpSp>
        <p:nvGrpSpPr>
          <p:cNvPr id="25" name="Group 24">
            <a:extLst>
              <a:ext uri="{FF2B5EF4-FFF2-40B4-BE49-F238E27FC236}">
                <a16:creationId xmlns:a16="http://schemas.microsoft.com/office/drawing/2014/main" id="{6D5DDE73-C286-43DC-90EB-1C99BD3AF8FC}"/>
              </a:ext>
            </a:extLst>
          </p:cNvPr>
          <p:cNvGrpSpPr/>
          <p:nvPr/>
        </p:nvGrpSpPr>
        <p:grpSpPr>
          <a:xfrm>
            <a:off x="3801979" y="1366558"/>
            <a:ext cx="9777590" cy="5371126"/>
            <a:chOff x="3801979" y="1366558"/>
            <a:chExt cx="9777590" cy="5371126"/>
          </a:xfrm>
        </p:grpSpPr>
        <p:cxnSp>
          <p:nvCxnSpPr>
            <p:cNvPr id="12" name="Straight Connector 11">
              <a:extLst>
                <a:ext uri="{FF2B5EF4-FFF2-40B4-BE49-F238E27FC236}">
                  <a16:creationId xmlns:a16="http://schemas.microsoft.com/office/drawing/2014/main" id="{23061103-CF76-457F-A4AD-2B246DA5FA96}"/>
                </a:ext>
              </a:extLst>
            </p:cNvPr>
            <p:cNvCxnSpPr>
              <a:cxnSpLocks/>
            </p:cNvCxnSpPr>
            <p:nvPr/>
          </p:nvCxnSpPr>
          <p:spPr>
            <a:xfrm flipV="1">
              <a:off x="3801979" y="2156484"/>
              <a:ext cx="8255099" cy="45812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285CAAF-905C-4B58-ADAF-173263DDAB51}"/>
                </a:ext>
              </a:extLst>
            </p:cNvPr>
            <p:cNvSpPr txBox="1"/>
            <p:nvPr/>
          </p:nvSpPr>
          <p:spPr>
            <a:xfrm rot="19819495">
              <a:off x="10613233" y="2529941"/>
              <a:ext cx="2209524" cy="461665"/>
            </a:xfrm>
            <a:prstGeom prst="rect">
              <a:avLst/>
            </a:prstGeom>
            <a:noFill/>
          </p:spPr>
          <p:txBody>
            <a:bodyPr wrap="square" rtlCol="0">
              <a:spAutoFit/>
            </a:bodyPr>
            <a:lstStyle/>
            <a:p>
              <a:r>
                <a:rPr lang="en-US" sz="2400" dirty="0">
                  <a:solidFill>
                    <a:srgbClr val="FF0000"/>
                  </a:solidFill>
                </a:rPr>
                <a:t>RAMP Codes</a:t>
              </a:r>
            </a:p>
          </p:txBody>
        </p:sp>
        <p:sp>
          <p:nvSpPr>
            <p:cNvPr id="37" name="TextBox 36">
              <a:extLst>
                <a:ext uri="{FF2B5EF4-FFF2-40B4-BE49-F238E27FC236}">
                  <a16:creationId xmlns:a16="http://schemas.microsoft.com/office/drawing/2014/main" id="{EDE21525-CDB3-4599-8985-5D3959B71EC9}"/>
                </a:ext>
              </a:extLst>
            </p:cNvPr>
            <p:cNvSpPr txBox="1"/>
            <p:nvPr/>
          </p:nvSpPr>
          <p:spPr>
            <a:xfrm rot="19880235">
              <a:off x="9810218" y="1716557"/>
              <a:ext cx="3769351" cy="461665"/>
            </a:xfrm>
            <a:prstGeom prst="rect">
              <a:avLst/>
            </a:prstGeom>
            <a:noFill/>
          </p:spPr>
          <p:txBody>
            <a:bodyPr wrap="square" rtlCol="0">
              <a:spAutoFit/>
            </a:bodyPr>
            <a:lstStyle/>
            <a:p>
              <a:r>
                <a:rPr lang="en-US" sz="2400" dirty="0">
                  <a:solidFill>
                    <a:srgbClr val="FF0000"/>
                  </a:solidFill>
                </a:rPr>
                <a:t>Input to RAMP Codes</a:t>
              </a:r>
            </a:p>
          </p:txBody>
        </p:sp>
        <p:cxnSp>
          <p:nvCxnSpPr>
            <p:cNvPr id="38" name="Straight Arrow Connector 37">
              <a:extLst>
                <a:ext uri="{FF2B5EF4-FFF2-40B4-BE49-F238E27FC236}">
                  <a16:creationId xmlns:a16="http://schemas.microsoft.com/office/drawing/2014/main" id="{F8D05460-E1D8-4E01-AF60-A997C0D3C9B0}"/>
                </a:ext>
              </a:extLst>
            </p:cNvPr>
            <p:cNvCxnSpPr>
              <a:cxnSpLocks/>
            </p:cNvCxnSpPr>
            <p:nvPr/>
          </p:nvCxnSpPr>
          <p:spPr>
            <a:xfrm>
              <a:off x="11606318" y="3161719"/>
              <a:ext cx="666029" cy="9669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FF6C978-76B8-4852-A993-31F97E1FE0D4}"/>
                </a:ext>
              </a:extLst>
            </p:cNvPr>
            <p:cNvCxnSpPr>
              <a:cxnSpLocks/>
            </p:cNvCxnSpPr>
            <p:nvPr/>
          </p:nvCxnSpPr>
          <p:spPr>
            <a:xfrm flipH="1" flipV="1">
              <a:off x="10463388" y="1366558"/>
              <a:ext cx="399764" cy="6254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903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FA5BB-9150-4F94-BA70-6249154AF90A}"/>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95ED1661-11EF-4DF6-96FA-965EB196EAD3}"/>
              </a:ext>
            </a:extLst>
          </p:cNvPr>
          <p:cNvSpPr>
            <a:spLocks noGrp="1"/>
          </p:cNvSpPr>
          <p:nvPr>
            <p:ph type="title"/>
          </p:nvPr>
        </p:nvSpPr>
        <p:spPr>
          <a:xfrm>
            <a:off x="6393242" y="270933"/>
            <a:ext cx="8054277" cy="1310979"/>
          </a:xfrm>
        </p:spPr>
        <p:txBody>
          <a:bodyPr/>
          <a:lstStyle/>
          <a:p>
            <a:r>
              <a:rPr lang="en-US" dirty="0"/>
              <a:t>Legacy Issues Facing RAMP Codes</a:t>
            </a:r>
          </a:p>
        </p:txBody>
      </p:sp>
      <p:sp>
        <p:nvSpPr>
          <p:cNvPr id="4" name="Content Placeholder 3">
            <a:extLst>
              <a:ext uri="{FF2B5EF4-FFF2-40B4-BE49-F238E27FC236}">
                <a16:creationId xmlns:a16="http://schemas.microsoft.com/office/drawing/2014/main" id="{977E6D6D-9471-4EB1-9EF2-3091644D07CC}"/>
              </a:ext>
            </a:extLst>
          </p:cNvPr>
          <p:cNvSpPr>
            <a:spLocks noGrp="1"/>
          </p:cNvSpPr>
          <p:nvPr>
            <p:ph sz="quarter" idx="20"/>
          </p:nvPr>
        </p:nvSpPr>
        <p:spPr>
          <a:xfrm>
            <a:off x="1322001" y="2480441"/>
            <a:ext cx="12801600" cy="5063359"/>
          </a:xfrm>
        </p:spPr>
        <p:txBody>
          <a:bodyPr/>
          <a:lstStyle/>
          <a:p>
            <a:r>
              <a:rPr lang="en-US" dirty="0"/>
              <a:t>Incompatible with non-LWRs</a:t>
            </a:r>
          </a:p>
          <a:p>
            <a:r>
              <a:rPr lang="en-US" dirty="0"/>
              <a:t>Ownership issues</a:t>
            </a:r>
          </a:p>
          <a:p>
            <a:r>
              <a:rPr lang="en-US" dirty="0"/>
              <a:t>Lack of standardized code development</a:t>
            </a:r>
          </a:p>
          <a:p>
            <a:r>
              <a:rPr lang="en-US" dirty="0"/>
              <a:t>Lack of maintenance</a:t>
            </a:r>
          </a:p>
          <a:p>
            <a:r>
              <a:rPr lang="en-US" dirty="0"/>
              <a:t>Dated science</a:t>
            </a:r>
          </a:p>
          <a:p>
            <a:r>
              <a:rPr lang="en-US" dirty="0"/>
              <a:t>Lack of standardized quality assurances</a:t>
            </a:r>
          </a:p>
          <a:p>
            <a:r>
              <a:rPr lang="en-US" dirty="0"/>
              <a:t>Functional redundancy/data transfer</a:t>
            </a:r>
          </a:p>
          <a:p>
            <a:r>
              <a:rPr lang="en-US" dirty="0"/>
              <a:t>Inefficiency</a:t>
            </a:r>
          </a:p>
          <a:p>
            <a:endParaRPr lang="en-US" dirty="0"/>
          </a:p>
        </p:txBody>
      </p:sp>
      <p:pic>
        <p:nvPicPr>
          <p:cNvPr id="6" name="Picture 5" descr="Arrows pointing towards different directions">
            <a:extLst>
              <a:ext uri="{FF2B5EF4-FFF2-40B4-BE49-F238E27FC236}">
                <a16:creationId xmlns:a16="http://schemas.microsoft.com/office/drawing/2014/main" id="{9908B2DD-D417-416F-9A73-13771FA170CE}"/>
              </a:ext>
            </a:extLst>
          </p:cNvPr>
          <p:cNvPicPr>
            <a:picLocks noChangeAspect="1"/>
          </p:cNvPicPr>
          <p:nvPr/>
        </p:nvPicPr>
        <p:blipFill>
          <a:blip r:embed="rId2"/>
          <a:stretch>
            <a:fillRect/>
          </a:stretch>
        </p:blipFill>
        <p:spPr>
          <a:xfrm>
            <a:off x="8228356" y="2764220"/>
            <a:ext cx="6124569" cy="3445426"/>
          </a:xfrm>
          <a:prstGeom prst="rect">
            <a:avLst/>
          </a:prstGeom>
        </p:spPr>
      </p:pic>
    </p:spTree>
    <p:extLst>
      <p:ext uri="{BB962C8B-B14F-4D97-AF65-F5344CB8AC3E}">
        <p14:creationId xmlns:p14="http://schemas.microsoft.com/office/powerpoint/2010/main" val="165471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3512F8-4A17-4098-B93C-048EC26521EC}"/>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FAB22523-37C2-46AE-93CB-A8379CA25EB4}"/>
              </a:ext>
            </a:extLst>
          </p:cNvPr>
          <p:cNvSpPr>
            <a:spLocks noGrp="1"/>
          </p:cNvSpPr>
          <p:nvPr>
            <p:ph type="title"/>
          </p:nvPr>
        </p:nvSpPr>
        <p:spPr/>
        <p:txBody>
          <a:bodyPr/>
          <a:lstStyle/>
          <a:p>
            <a:r>
              <a:rPr lang="en-US" dirty="0"/>
              <a:t>What is the broader challenge?</a:t>
            </a:r>
          </a:p>
        </p:txBody>
      </p:sp>
      <p:sp>
        <p:nvSpPr>
          <p:cNvPr id="4" name="Content Placeholder 3">
            <a:extLst>
              <a:ext uri="{FF2B5EF4-FFF2-40B4-BE49-F238E27FC236}">
                <a16:creationId xmlns:a16="http://schemas.microsoft.com/office/drawing/2014/main" id="{4F5EB9D1-E652-4D1A-8142-BC8E11C21461}"/>
              </a:ext>
            </a:extLst>
          </p:cNvPr>
          <p:cNvSpPr>
            <a:spLocks noGrp="1"/>
          </p:cNvSpPr>
          <p:nvPr>
            <p:ph sz="quarter" idx="20"/>
          </p:nvPr>
        </p:nvSpPr>
        <p:spPr>
          <a:xfrm>
            <a:off x="1382112" y="3191202"/>
            <a:ext cx="3999186" cy="2798380"/>
          </a:xfrm>
        </p:spPr>
        <p:txBody>
          <a:bodyPr/>
          <a:lstStyle/>
          <a:p>
            <a:r>
              <a:rPr lang="en-US" sz="4000" dirty="0"/>
              <a:t>Prepare for Non-LWRs</a:t>
            </a:r>
          </a:p>
          <a:p>
            <a:r>
              <a:rPr lang="en-US" sz="4000" dirty="0"/>
              <a:t>Modernize </a:t>
            </a:r>
          </a:p>
          <a:p>
            <a:r>
              <a:rPr lang="en-US" sz="4000" dirty="0"/>
              <a:t>Consolidate</a:t>
            </a:r>
          </a:p>
        </p:txBody>
      </p:sp>
      <p:pic>
        <p:nvPicPr>
          <p:cNvPr id="6" name="Picture 5" descr="Single orange balloon floating above white balloons">
            <a:extLst>
              <a:ext uri="{FF2B5EF4-FFF2-40B4-BE49-F238E27FC236}">
                <a16:creationId xmlns:a16="http://schemas.microsoft.com/office/drawing/2014/main" id="{20EBD583-E207-4304-823D-F5E978313505}"/>
              </a:ext>
            </a:extLst>
          </p:cNvPr>
          <p:cNvPicPr>
            <a:picLocks noChangeAspect="1"/>
          </p:cNvPicPr>
          <p:nvPr/>
        </p:nvPicPr>
        <p:blipFill>
          <a:blip r:embed="rId2"/>
          <a:stretch>
            <a:fillRect/>
          </a:stretch>
        </p:blipFill>
        <p:spPr>
          <a:xfrm>
            <a:off x="5515179" y="2057399"/>
            <a:ext cx="8932340" cy="5360276"/>
          </a:xfrm>
          <a:prstGeom prst="rect">
            <a:avLst/>
          </a:prstGeom>
        </p:spPr>
      </p:pic>
    </p:spTree>
    <p:extLst>
      <p:ext uri="{BB962C8B-B14F-4D97-AF65-F5344CB8AC3E}">
        <p14:creationId xmlns:p14="http://schemas.microsoft.com/office/powerpoint/2010/main" val="19603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6437376" y="270933"/>
            <a:ext cx="7762245" cy="1014984"/>
          </a:xfrm>
        </p:spPr>
        <p:txBody>
          <a:bodyPr anchor="t"/>
          <a:lstStyle/>
          <a:p>
            <a:r>
              <a:rPr lang="en-US" dirty="0"/>
              <a:t>Options Paper for RAMP Code Modernization and Consolidation</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6410955" y="2200617"/>
            <a:ext cx="7762245" cy="5486401"/>
          </a:xfrm>
        </p:spPr>
        <p:txBody>
          <a:bodyPr/>
          <a:lstStyle/>
          <a:p>
            <a:r>
              <a:rPr lang="en-US" sz="2400" i="1" dirty="0"/>
              <a:t>The computer codes in the RAMP program have been developed since the 1970’s to address specific regulatory needs. </a:t>
            </a:r>
          </a:p>
          <a:p>
            <a:r>
              <a:rPr lang="en-US" sz="2400" i="1" dirty="0"/>
              <a:t>These codes today have numerous current and legacy issues that reduce the efficiency of operation and maintenance of the codes and increase cost. In their current state, these codes are also unable to fully assess radiological doses from advanced non-light water reactor designs. </a:t>
            </a:r>
          </a:p>
          <a:p>
            <a:r>
              <a:rPr lang="en-US" sz="2400" i="1" dirty="0"/>
              <a:t>These current and legacy issues could be addressed by transforming the current suite of single-purpose radiation protection and dose assessment computer codes to a consolidated functional and modern suite of codes that is modular, flexible, efficient and user-friendly.</a:t>
            </a:r>
          </a:p>
        </p:txBody>
      </p:sp>
      <p:sp>
        <p:nvSpPr>
          <p:cNvPr id="7" name="TextBox 6">
            <a:extLst>
              <a:ext uri="{FF2B5EF4-FFF2-40B4-BE49-F238E27FC236}">
                <a16:creationId xmlns:a16="http://schemas.microsoft.com/office/drawing/2014/main" id="{9AF349B1-8FE1-4369-9E0D-ACFE130D119B}"/>
              </a:ext>
            </a:extLst>
          </p:cNvPr>
          <p:cNvSpPr txBox="1"/>
          <p:nvPr/>
        </p:nvSpPr>
        <p:spPr>
          <a:xfrm>
            <a:off x="8101663" y="1407349"/>
            <a:ext cx="4432624" cy="707886"/>
          </a:xfrm>
          <a:prstGeom prst="rect">
            <a:avLst/>
          </a:prstGeom>
          <a:noFill/>
        </p:spPr>
        <p:txBody>
          <a:bodyPr wrap="none" rtlCol="0">
            <a:spAutoFit/>
          </a:bodyPr>
          <a:lstStyle/>
          <a:p>
            <a:r>
              <a:rPr lang="en-US" sz="4000" b="1" dirty="0">
                <a:solidFill>
                  <a:schemeClr val="tx2"/>
                </a:solidFill>
                <a:effectLst>
                  <a:outerShdw blurRad="38100" dist="38100" dir="2700000" algn="tl">
                    <a:srgbClr val="000000">
                      <a:alpha val="43137"/>
                    </a:srgbClr>
                  </a:outerShdw>
                </a:effectLst>
              </a:rPr>
              <a:t>Thesis Statement</a:t>
            </a:r>
          </a:p>
        </p:txBody>
      </p:sp>
      <p:pic>
        <p:nvPicPr>
          <p:cNvPr id="8" name="Picture 7">
            <a:extLst>
              <a:ext uri="{FF2B5EF4-FFF2-40B4-BE49-F238E27FC236}">
                <a16:creationId xmlns:a16="http://schemas.microsoft.com/office/drawing/2014/main" id="{42F9A9C3-7FC2-4D4A-89D5-A2E16FBBB265}"/>
              </a:ext>
            </a:extLst>
          </p:cNvPr>
          <p:cNvPicPr>
            <a:picLocks noChangeAspect="1"/>
          </p:cNvPicPr>
          <p:nvPr/>
        </p:nvPicPr>
        <p:blipFill>
          <a:blip r:embed="rId2"/>
          <a:stretch>
            <a:fillRect/>
          </a:stretch>
        </p:blipFill>
        <p:spPr>
          <a:xfrm>
            <a:off x="1208178" y="1573603"/>
            <a:ext cx="5057540" cy="6565076"/>
          </a:xfrm>
          <a:prstGeom prst="rect">
            <a:avLst/>
          </a:prstGeom>
        </p:spPr>
      </p:pic>
    </p:spTree>
    <p:extLst>
      <p:ext uri="{BB962C8B-B14F-4D97-AF65-F5344CB8AC3E}">
        <p14:creationId xmlns:p14="http://schemas.microsoft.com/office/powerpoint/2010/main" val="424922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DCD709-9E76-4AB3-B3C0-50C5E8E23F42}"/>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itle 1">
            <a:extLst>
              <a:ext uri="{FF2B5EF4-FFF2-40B4-BE49-F238E27FC236}">
                <a16:creationId xmlns:a16="http://schemas.microsoft.com/office/drawing/2014/main" id="{1C1C93B9-4036-4A5D-8402-41F02FEB0854}"/>
              </a:ext>
            </a:extLst>
          </p:cNvPr>
          <p:cNvSpPr txBox="1">
            <a:spLocks/>
          </p:cNvSpPr>
          <p:nvPr/>
        </p:nvSpPr>
        <p:spPr>
          <a:xfrm>
            <a:off x="6437376" y="274320"/>
            <a:ext cx="7781544" cy="1014984"/>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3600" b="1" dirty="0">
                <a:solidFill>
                  <a:srgbClr val="9C4757"/>
                </a:solidFill>
                <a:latin typeface="Arial" panose="020B0604020202020204" pitchFamily="34" charset="0"/>
                <a:ea typeface="+mn-ea"/>
                <a:cs typeface="Arial" panose="020B0604020202020204" pitchFamily="34" charset="0"/>
              </a:rPr>
              <a:t>RAMP Codes Consolidation and Modernization</a:t>
            </a:r>
          </a:p>
        </p:txBody>
      </p:sp>
      <p:sp>
        <p:nvSpPr>
          <p:cNvPr id="4" name="Content Placeholder 2">
            <a:extLst>
              <a:ext uri="{FF2B5EF4-FFF2-40B4-BE49-F238E27FC236}">
                <a16:creationId xmlns:a16="http://schemas.microsoft.com/office/drawing/2014/main" id="{DFBB1A4D-097C-4584-BF89-F3EBB331D55B}"/>
              </a:ext>
            </a:extLst>
          </p:cNvPr>
          <p:cNvSpPr txBox="1">
            <a:spLocks/>
          </p:cNvSpPr>
          <p:nvPr/>
        </p:nvSpPr>
        <p:spPr>
          <a:xfrm>
            <a:off x="1975452" y="2454407"/>
            <a:ext cx="4061454" cy="4927336"/>
          </a:xfrm>
          <a:prstGeom prst="rect">
            <a:avLst/>
          </a:prstGeom>
        </p:spPr>
        <p:txBody>
          <a:bodyPr>
            <a:norm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800" dirty="0"/>
              <a:t>Three Concept “Pillars:”</a:t>
            </a:r>
          </a:p>
          <a:p>
            <a:pPr marL="514350" indent="-514350">
              <a:buFont typeface="+mj-lt"/>
              <a:buAutoNum type="arabicPeriod"/>
            </a:pPr>
            <a:r>
              <a:rPr lang="en-US" sz="2800" dirty="0"/>
              <a:t>Consolidate Current Code Capabilities functional “Engines”</a:t>
            </a:r>
          </a:p>
          <a:p>
            <a:pPr marL="514350" indent="-514350">
              <a:buFont typeface="+mj-lt"/>
              <a:buAutoNum type="arabicPeriod"/>
            </a:pPr>
            <a:r>
              <a:rPr lang="en-US" sz="2800" dirty="0"/>
              <a:t>Develop Standardized Data Transfer Schema</a:t>
            </a:r>
          </a:p>
          <a:p>
            <a:pPr marL="514350" indent="-514350">
              <a:buFont typeface="+mj-lt"/>
              <a:buAutoNum type="arabicPeriod"/>
            </a:pPr>
            <a:r>
              <a:rPr lang="en-US" sz="2800" dirty="0"/>
              <a:t>Build a Single and Separate User Interface (UI)</a:t>
            </a:r>
          </a:p>
        </p:txBody>
      </p:sp>
      <p:pic>
        <p:nvPicPr>
          <p:cNvPr id="8" name="Picture 7">
            <a:extLst>
              <a:ext uri="{FF2B5EF4-FFF2-40B4-BE49-F238E27FC236}">
                <a16:creationId xmlns:a16="http://schemas.microsoft.com/office/drawing/2014/main" id="{C8777E33-4A0C-40CC-9F63-4E0553CBB8B0}"/>
              </a:ext>
            </a:extLst>
          </p:cNvPr>
          <p:cNvPicPr/>
          <p:nvPr/>
        </p:nvPicPr>
        <p:blipFill>
          <a:blip r:embed="rId2"/>
          <a:stretch>
            <a:fillRect/>
          </a:stretch>
        </p:blipFill>
        <p:spPr>
          <a:xfrm>
            <a:off x="6781642" y="1129906"/>
            <a:ext cx="7212654" cy="7002775"/>
          </a:xfrm>
          <a:prstGeom prst="rect">
            <a:avLst/>
          </a:prstGeom>
        </p:spPr>
      </p:pic>
      <p:sp>
        <p:nvSpPr>
          <p:cNvPr id="5" name="Rectangle 4">
            <a:extLst>
              <a:ext uri="{FF2B5EF4-FFF2-40B4-BE49-F238E27FC236}">
                <a16:creationId xmlns:a16="http://schemas.microsoft.com/office/drawing/2014/main" id="{FB4A86D0-74E8-4687-BE29-0E41AB2454F8}"/>
              </a:ext>
            </a:extLst>
          </p:cNvPr>
          <p:cNvSpPr/>
          <p:nvPr/>
        </p:nvSpPr>
        <p:spPr>
          <a:xfrm rot="1884420">
            <a:off x="8011844" y="2971403"/>
            <a:ext cx="428625" cy="253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4ADD58-94B7-419F-8D44-68E1EBD41B4D}"/>
              </a:ext>
            </a:extLst>
          </p:cNvPr>
          <p:cNvSpPr/>
          <p:nvPr/>
        </p:nvSpPr>
        <p:spPr>
          <a:xfrm rot="1433194">
            <a:off x="13127415" y="4811648"/>
            <a:ext cx="762817" cy="38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92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KZXXQUUWFKWZ-1817279113-2922</_dlc_DocId>
    <_dlc_DocIdUrl xmlns="5aa91b91-1b5c-47ee-93a7-b2620ed781e0">
      <Url>https://earrth.pnnl.gov/_layouts/15/DocIdRedir.aspx?ID=KZXXQUUWFKWZ-1817279113-2922</Url>
      <Description>KZXXQUUWFKWZ-1817279113-2922</Description>
    </_dlc_DocIdUrl>
  </documentManagement>
</p:properties>
</file>

<file path=customXml/itemProps1.xml><?xml version="1.0" encoding="utf-8"?>
<ds:datastoreItem xmlns:ds="http://schemas.openxmlformats.org/officeDocument/2006/customXml" ds:itemID="{FC8D97E4-4A6F-4F2C-B84B-95075B0C523D}">
  <ds:schemaRefs>
    <ds:schemaRef ds:uri="http://schemas.microsoft.com/sharepoint/events"/>
  </ds:schemaRefs>
</ds:datastoreItem>
</file>

<file path=customXml/itemProps2.xml><?xml version="1.0" encoding="utf-8"?>
<ds:datastoreItem xmlns:ds="http://schemas.openxmlformats.org/officeDocument/2006/customXml" ds:itemID="{F6BAB3CF-714D-4F5C-9104-640996A5D703}">
  <ds:schemaRefs>
    <ds:schemaRef ds:uri="http://schemas.microsoft.com/sharepoint/v3/contenttype/forms"/>
  </ds:schemaRefs>
</ds:datastoreItem>
</file>

<file path=customXml/itemProps3.xml><?xml version="1.0" encoding="utf-8"?>
<ds:datastoreItem xmlns:ds="http://schemas.openxmlformats.org/officeDocument/2006/customXml" ds:itemID="{7AE20F75-E8CE-44EC-BFA7-D9E593E68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91b91-1b5c-47ee-93a7-b2620ed78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4C38684-08ED-42F8-806E-8469B90712AA}">
  <ds:schemaRefs>
    <ds:schemaRef ds:uri="http://www.w3.org/XML/1998/namespace"/>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5aa91b91-1b5c-47ee-93a7-b2620ed781e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PNNL_Option_4</Template>
  <TotalTime>693</TotalTime>
  <Words>1373</Words>
  <Application>Microsoft Office PowerPoint</Application>
  <PresentationFormat>Custom</PresentationFormat>
  <Paragraphs>265</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Symbol</vt:lpstr>
      <vt:lpstr>Wingdings</vt:lpstr>
      <vt:lpstr>PNNL_Option_4</vt:lpstr>
      <vt:lpstr>RAMP Code Consolidation </vt:lpstr>
      <vt:lpstr>Outline</vt:lpstr>
      <vt:lpstr>RAMP Codes</vt:lpstr>
      <vt:lpstr>NRC Need</vt:lpstr>
      <vt:lpstr>Code Functions and Data Flow</vt:lpstr>
      <vt:lpstr>Legacy Issues Facing RAMP Codes</vt:lpstr>
      <vt:lpstr>What is the broader challenge?</vt:lpstr>
      <vt:lpstr>Options Paper for RAMP Code Modernization and Consolidation</vt:lpstr>
      <vt:lpstr>PowerPoint Presentation</vt:lpstr>
      <vt:lpstr>PowerPoint Presentation</vt:lpstr>
      <vt:lpstr>Overlapping Capabilities in Current RAMP Codes</vt:lpstr>
      <vt:lpstr>Code Functional Capability Examples</vt:lpstr>
      <vt:lpstr>Code Functional Capability Examples</vt:lpstr>
      <vt:lpstr>Code Functional Capability Examples</vt:lpstr>
      <vt:lpstr>Pillar 2: Develop Standardized Data Transfer Schema</vt:lpstr>
      <vt:lpstr>Pillar 2: Develop Standardized Data Transfer Schema</vt:lpstr>
      <vt:lpstr>Pillar 3: A Single Modern Use Interface</vt:lpstr>
      <vt:lpstr> What are the Benefits of the Approach?</vt:lpstr>
      <vt:lpstr>PowerPoint Presentation</vt:lpstr>
      <vt:lpstr>Code Consolidation Methodology</vt:lpstr>
      <vt:lpstr>SIERRA User Interface Development</vt:lpstr>
      <vt:lpstr>Atmospheric Dispersion Module Development</vt:lpstr>
      <vt:lpstr>Current Efforts in Code Consolidation</vt:lpstr>
      <vt:lpstr>Agile Software Development</vt:lpstr>
      <vt:lpstr>PowerPoint Presentation</vt:lpstr>
      <vt:lpstr>Atmospheric Dispersion Engine Working Prototype</vt:lpstr>
      <vt:lpstr>SIERRA Prototype Overview </vt:lpstr>
      <vt:lpstr>Common Input Needs / User Interface Panels</vt:lpstr>
      <vt:lpstr>Control Room Habitability Assessment (ARCON)</vt:lpstr>
      <vt:lpstr>Design Basis Analysis (PAVAN)</vt:lpstr>
      <vt:lpstr>Routine Analysis (XOQDOQ)</vt:lpstr>
      <vt:lpstr>Example Output Panel   Routine Analysis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lastModifiedBy>Flaherty, Julia E</cp:lastModifiedBy>
  <cp:revision>13</cp:revision>
  <dcterms:created xsi:type="dcterms:W3CDTF">2022-09-08T04:47:07Z</dcterms:created>
  <dcterms:modified xsi:type="dcterms:W3CDTF">2022-10-26T22:33:41Z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7fc13c5a-28e2-455a-a8b7-e7bf586f86e1</vt:lpwstr>
  </property>
  <property fmtid="{D5CDD505-2E9C-101B-9397-08002B2CF9AE}" pid="3" name="ContentTypeId">
    <vt:lpwstr>0x0101000753AA2EB97B7E4C832508BACD57AE6A</vt:lpwstr>
  </property>
</Properties>
</file>