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5"/>
  </p:sldMasterIdLst>
  <p:notesMasterIdLst>
    <p:notesMasterId r:id="rId15"/>
  </p:notesMasterIdLst>
  <p:sldIdLst>
    <p:sldId id="272" r:id="rId6"/>
    <p:sldId id="273" r:id="rId7"/>
    <p:sldId id="274" r:id="rId8"/>
    <p:sldId id="278" r:id="rId9"/>
    <p:sldId id="279" r:id="rId10"/>
    <p:sldId id="280" r:id="rId11"/>
    <p:sldId id="275" r:id="rId12"/>
    <p:sldId id="281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5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775CA-7537-4AB6-BF6C-96910041BBC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C9A8B-6423-4DD8-A52A-D5F1BE33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this slide, introduce myself, and if the group is small enough ask what people’s goals are for the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CC9A8B-6423-4DD8-A52A-D5F1BE3319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6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0" y="1856001"/>
            <a:ext cx="4543514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0AEBC-05E3-4C84-B19E-92E4DA9C18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4335676"/>
            <a:ext cx="4543514" cy="1569468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[name]</a:t>
            </a:r>
          </a:p>
          <a:p>
            <a:r>
              <a:rPr lang="en-US" dirty="0"/>
              <a:t>[title]</a:t>
            </a:r>
          </a:p>
          <a:p>
            <a:r>
              <a:rPr lang="en-US" dirty="0"/>
              <a:t>Corvallis, Oregon</a:t>
            </a:r>
          </a:p>
          <a:p>
            <a:r>
              <a:rPr lang="en-US" dirty="0"/>
              <a:t>First.last@rcdsoftware.com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66F8-AA73-4FD8-AF51-69D0AE6E4C13}" type="datetime1">
              <a:rPr lang="en-US" smtClean="0"/>
              <a:t>12/2/2022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37B74BB-6BEF-4214-9521-74EE6BA9F06D}"/>
              </a:ext>
            </a:extLst>
          </p:cNvPr>
          <p:cNvGrpSpPr/>
          <p:nvPr userDrawn="1"/>
        </p:nvGrpSpPr>
        <p:grpSpPr>
          <a:xfrm>
            <a:off x="0" y="0"/>
            <a:ext cx="12192002" cy="1140849"/>
            <a:chOff x="-2" y="0"/>
            <a:chExt cx="12192002" cy="114084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B26A6D-4FFB-44D6-BD8E-C9D281831937}"/>
                </a:ext>
              </a:extLst>
            </p:cNvPr>
            <p:cNvSpPr/>
            <p:nvPr/>
          </p:nvSpPr>
          <p:spPr>
            <a:xfrm>
              <a:off x="-2" y="0"/>
              <a:ext cx="12191999" cy="380283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72F992E-5463-4B43-924F-8386B40894C9}"/>
                </a:ext>
              </a:extLst>
            </p:cNvPr>
            <p:cNvSpPr/>
            <p:nvPr/>
          </p:nvSpPr>
          <p:spPr>
            <a:xfrm>
              <a:off x="-1" y="380283"/>
              <a:ext cx="12192000" cy="380283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704725B-9809-4836-9350-B70C81E2CD37}"/>
                </a:ext>
              </a:extLst>
            </p:cNvPr>
            <p:cNvSpPr/>
            <p:nvPr/>
          </p:nvSpPr>
          <p:spPr>
            <a:xfrm>
              <a:off x="0" y="760566"/>
              <a:ext cx="12192000" cy="380283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4F9CFB4-950B-4994-BBBC-7EE4DB8225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18" y="2102211"/>
            <a:ext cx="3620456" cy="36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3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E621C-A1CD-4CAB-B1DA-D6CBC44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4C8F-3E7C-4A95-B0F0-1BB077C2F5AD}" type="datetime1">
              <a:rPr lang="en-US" smtClean="0"/>
              <a:t>12/2/2022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B3027C-1A26-4EEA-881B-10C1F3A02534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7F1C0E0-12A2-44BE-8FC4-8C14B2334FFC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30C6AED-49CD-4F35-B5F8-F8C5C2A9BB43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46896D-0BA4-4504-80AB-5B94BDBC9323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46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9A641-0094-4F45-BEA6-1217550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BFF5-E414-40C9-9F12-4C08C83509FF}" type="datetime1">
              <a:rPr lang="en-US" smtClean="0"/>
              <a:t>12/2/2022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D4A51F-F343-48F7-A5BF-E0E3B1A63368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DCDA1AE-5911-40E7-B4B7-54CDD6D8D7ED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02D955-64F7-42E1-B707-7488C70EA8EF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319268A-2A30-4638-8C36-70E28C6ACEF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33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2645B-EF4D-46AE-98F9-EBCE8712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0EBD-BA2F-4E87-B18D-7E4D9CE17EAA}" type="datetime1">
              <a:rPr lang="en-US" smtClean="0"/>
              <a:t>12/2/2022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033C18-89A9-4989-90CD-84F3D40D5E19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EAC560-71A3-4675-8CF7-13468B81A9F0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AFDBE5-C132-41F0-AFAF-3303FF5012F5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419CAE-E13B-4200-A1B0-2BBF54D9498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992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2C64F-CDEC-4A8A-ACAF-39004380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2621-10F7-46E3-A931-E17B6BC9F495}" type="datetime1">
              <a:rPr lang="en-US" smtClean="0"/>
              <a:t>12/2/2022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30D0E97-699D-4911-BEAA-A7D4D8EB04A0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FE9F794-7212-4F60-A35E-8CF7EAD09EA6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26CEC16-30EA-4FEA-BAA2-6AE26154592E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98281F-17BA-4523-A331-9A4304F3EED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83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75834-0297-447C-9FF1-306882C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D671D-D2C2-4BC4-8E91-2E7ED131DA5D}" type="datetime1">
              <a:rPr lang="en-US" smtClean="0"/>
              <a:t>12/2/2022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DA66423-FA57-44A5-9D88-83DF24ADAAC7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857567-7CB9-47F5-8E6B-D2CDB5CF9A49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B9FBA7-9CF7-4A1D-A668-33B97C75C406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2BC3113-49C1-43EE-9ED4-E73D3DAD51C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216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9DD1-EA31-42D4-82BC-E425E8521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C0A0AD1-2026-4F47-B2DE-8E29523CDCAE}" type="datetime1">
              <a:rPr lang="en-US" smtClean="0"/>
              <a:t>12/2/2022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CBE43E-328A-486A-A00D-F33F5F2DF2A6}"/>
              </a:ext>
            </a:extLst>
          </p:cNvPr>
          <p:cNvGrpSpPr/>
          <p:nvPr userDrawn="1"/>
        </p:nvGrpSpPr>
        <p:grpSpPr>
          <a:xfrm>
            <a:off x="10125814" y="210268"/>
            <a:ext cx="1761816" cy="607933"/>
            <a:chOff x="10125814" y="210268"/>
            <a:chExt cx="1761816" cy="60793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F3B636B-600D-4ECD-9FEA-54ED684EE9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5814" y="210268"/>
              <a:ext cx="1754889" cy="38744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19EC1E6-764C-4CED-A830-4F76E9E7440C}"/>
                </a:ext>
              </a:extLst>
            </p:cNvPr>
            <p:cNvSpPr txBox="1"/>
            <p:nvPr userDrawn="1"/>
          </p:nvSpPr>
          <p:spPr>
            <a:xfrm>
              <a:off x="10226598" y="571980"/>
              <a:ext cx="16610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Corvallis, Seattle, and Austin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28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s00411-017-0698-1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4151-D22E-AD97-CC76-196D348F63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PiMAL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9B894-B686-71CD-83E8-3A2B1F17FE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Charlotte Rose MS (RHP)</a:t>
            </a:r>
          </a:p>
        </p:txBody>
      </p:sp>
    </p:spTree>
    <p:extLst>
      <p:ext uri="{BB962C8B-B14F-4D97-AF65-F5344CB8AC3E}">
        <p14:creationId xmlns:p14="http://schemas.microsoft.com/office/powerpoint/2010/main" val="353006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C0E9-69CA-8EF4-C2CC-8419491F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1A130-0E9F-993E-7E0A-E00C8B724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9715"/>
            <a:ext cx="5257800" cy="4177247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Part 1: PiMAL</a:t>
            </a:r>
          </a:p>
          <a:p>
            <a:pPr lvl="1"/>
            <a:r>
              <a:rPr lang="en-US" dirty="0"/>
              <a:t>Development/Basic Theory</a:t>
            </a:r>
          </a:p>
          <a:p>
            <a:pPr lvl="1"/>
            <a:r>
              <a:rPr lang="en-US" dirty="0"/>
              <a:t>What it is/What it’s not</a:t>
            </a:r>
          </a:p>
          <a:p>
            <a:pPr lvl="1"/>
            <a:r>
              <a:rPr lang="en-US" dirty="0"/>
              <a:t>PiMAL in literature</a:t>
            </a:r>
          </a:p>
          <a:p>
            <a:pPr lvl="1"/>
            <a:r>
              <a:rPr lang="en-US" dirty="0"/>
              <a:t>Future goals</a:t>
            </a:r>
          </a:p>
          <a:p>
            <a:r>
              <a:rPr lang="en-US" dirty="0"/>
              <a:t>Part 2: Input Demonstration</a:t>
            </a:r>
          </a:p>
          <a:p>
            <a:r>
              <a:rPr lang="en-US" dirty="0"/>
              <a:t>Part 3: Output Demonstration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D42D3-7952-E73B-65F7-F924B2AF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35B6C5-2580-6BD6-EBE5-4E71DC2EF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81038"/>
            <a:ext cx="3315163" cy="549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01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644-C108-0399-0CC4-8DB3B5310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56698-29D3-BBB8-F4B8-73B8F468AA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Develop and </a:t>
            </a:r>
            <a:r>
              <a:rPr lang="en-US" dirty="0" err="1"/>
              <a:t>intwerface</a:t>
            </a:r>
            <a:r>
              <a:rPr lang="en-US" dirty="0"/>
              <a:t> to assist the analyst in using an updated computational phantom model in dose assessment activities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CCFC5D-95DE-8EE1-77B6-EA279F036C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28994F-3B73-0FF5-7A14-1BC27068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9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A9CF8-BDA7-533B-3423-B9F45F88BD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GUI assists analyst with input preparation and output manipulation</a:t>
            </a:r>
          </a:p>
          <a:p>
            <a:endParaRPr lang="en-US" dirty="0"/>
          </a:p>
          <a:p>
            <a:r>
              <a:rPr lang="en-US" dirty="0"/>
              <a:t>Visualizes the positioning of arms and legs as the desired posture is achieved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9B2C0-E0B8-B0D7-01EB-A8640AFA79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MCNP input file is generated and called to run in the background to conduct the radiation transport simulation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Organ doses are extracted from the completed MCNP output file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4EB3-9885-2B65-C72B-16ED7743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8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F05B-A9D5-B3A2-74DE-23B0590A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is a tool!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B3C8F-04C7-06C5-F060-42E30A8BA1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Based on parameters selected by the user with a stand alone GUI, it will create an MCNP input file and call MCNP to run it (given that it is installed) </a:t>
            </a:r>
          </a:p>
          <a:p>
            <a:r>
              <a:rPr lang="en-US" dirty="0"/>
              <a:t>No initial need to understand the use of input and output files of MCNP, but will be useful if changes need to be made. 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E7A9D-324F-6A68-D411-6222E3072F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 order to get the most out of PiMAL, some working knowledge of MCNP is best.</a:t>
            </a:r>
          </a:p>
          <a:p>
            <a:r>
              <a:rPr lang="en-US" dirty="0"/>
              <a:t>Simulations are only as useful as the set up!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D34C6-4DB1-94AC-2118-55FC571C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4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6B50D-5A04-4832-1BDB-5BD9D115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is not a stand alone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C0C15-42E5-52DC-4F2A-10F0C3D2F2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PiMAL, on its own cannot perform radiation  transport simulations</a:t>
            </a:r>
          </a:p>
          <a:p>
            <a:r>
              <a:rPr lang="en-US" dirty="0"/>
              <a:t>Needs a working executable path to MCNP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DAB48-F30C-CC39-E573-05DF37AD2C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Some of the basic limitations and error traps will be discussed but it should not be assumed that this will provide a comprehensive list of items needing fixing. All o </a:t>
            </a:r>
            <a:r>
              <a:rPr lang="en-US" dirty="0" err="1"/>
              <a:t>fyour</a:t>
            </a:r>
            <a:r>
              <a:rPr lang="en-US" dirty="0"/>
              <a:t> results should be evaluated with your judgement and understanding of health physics.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956A6-EE67-EC17-17EE-3C18133F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7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7BE16-735F-3C52-8F3A-CB562C864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phantom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22EF6-D9ED-582D-F8A6-A2596729D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5157787" cy="4498975"/>
          </a:xfrm>
        </p:spPr>
        <p:txBody>
          <a:bodyPr/>
          <a:lstStyle/>
          <a:p>
            <a:r>
              <a:rPr lang="en-US" dirty="0"/>
              <a:t>Built to add complexity to ORNL and MIRD phantoms which were limited by materials, organ locations, and body position.  </a:t>
            </a:r>
          </a:p>
          <a:p>
            <a:r>
              <a:rPr lang="en-US" dirty="0"/>
              <a:t>Detailed anatomically correct organs as well as complex material compositions of those </a:t>
            </a:r>
            <a:r>
              <a:rPr lang="en-US" dirty="0" err="1"/>
              <a:t>orvans</a:t>
            </a:r>
            <a:r>
              <a:rPr lang="en-US" dirty="0"/>
              <a:t> are incorporated into the model.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DAFC6A-3B71-4A73-1275-93E940FB6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571625"/>
            <a:ext cx="5183188" cy="4618038"/>
          </a:xfrm>
        </p:spPr>
        <p:txBody>
          <a:bodyPr/>
          <a:lstStyle/>
          <a:p>
            <a:r>
              <a:rPr lang="en-US" dirty="0"/>
              <a:t>Neutron transport, for example, benefits from a more detailed material composition. </a:t>
            </a:r>
          </a:p>
          <a:p>
            <a:r>
              <a:rPr lang="en-US" dirty="0"/>
              <a:t>23 organ specific materials and densities, based on ICRP 89 (2003), were incorporated (a departure from the 3 previous; bone, soft tissue and lung)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FEF04-AE46-CB5F-07D5-6BE1F5CAB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6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B1181-F70B-021E-A9EF-DC631F123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in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8F0F0-AD5D-8B68-8579-EB3F20FF73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kind of problems can PiMAL solve? </a:t>
            </a:r>
          </a:p>
          <a:p>
            <a:pPr lvl="1"/>
            <a:r>
              <a:rPr lang="en-US" dirty="0"/>
              <a:t>Internal exposure</a:t>
            </a:r>
          </a:p>
          <a:p>
            <a:pPr lvl="1"/>
            <a:r>
              <a:rPr lang="en-US" dirty="0"/>
              <a:t>External exposure</a:t>
            </a:r>
          </a:p>
          <a:p>
            <a:pPr lvl="1"/>
            <a:r>
              <a:rPr lang="en-US" dirty="0"/>
              <a:t>Dose rates from organ -&gt; organ, whole body, outside sources, gender specific </a:t>
            </a:r>
            <a:r>
              <a:rPr lang="en-US" dirty="0" err="1"/>
              <a:t>etc</a:t>
            </a:r>
            <a:r>
              <a:rPr lang="en-US" dirty="0"/>
              <a:t>	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(organ tallies as-is are missing some examples; we will discuss how to add later)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A2BE8-1009-20F6-70DB-E520C400DE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Dose coefficients</a:t>
            </a:r>
          </a:p>
          <a:p>
            <a:r>
              <a:rPr lang="en-US" dirty="0"/>
              <a:t>Dose consequences to baby being breast fed</a:t>
            </a:r>
          </a:p>
          <a:p>
            <a:r>
              <a:rPr lang="en-US" dirty="0"/>
              <a:t>Dose consequences from companion animals after radiation treatments</a:t>
            </a:r>
          </a:p>
          <a:p>
            <a:r>
              <a:rPr lang="en-US" sz="1200" b="0" i="0" dirty="0" err="1">
                <a:solidFill>
                  <a:srgbClr val="333333"/>
                </a:solidFill>
                <a:effectLst/>
                <a:latin typeface="-apple-system"/>
              </a:rPr>
              <a:t>Dewji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-apple-system"/>
              </a:rPr>
              <a:t>, S., Reed, K.L. &amp; Hiller, M. Comparison of photon organ and effective dose coefficients for PIMAL stylized phantom in bent positions in standard irradiation geometries. </a:t>
            </a:r>
            <a:r>
              <a:rPr lang="en-US" sz="1200" b="0" i="1" dirty="0" err="1">
                <a:solidFill>
                  <a:srgbClr val="333333"/>
                </a:solidFill>
                <a:effectLst/>
                <a:latin typeface="-apple-system"/>
              </a:rPr>
              <a:t>Radiat</a:t>
            </a:r>
            <a:r>
              <a:rPr lang="en-US" sz="1200" b="0" i="1" dirty="0">
                <a:solidFill>
                  <a:srgbClr val="333333"/>
                </a:solidFill>
                <a:effectLst/>
                <a:latin typeface="-apple-system"/>
              </a:rPr>
              <a:t> Environ </a:t>
            </a:r>
            <a:r>
              <a:rPr lang="en-US" sz="1200" b="0" i="1" dirty="0" err="1">
                <a:solidFill>
                  <a:srgbClr val="333333"/>
                </a:solidFill>
                <a:effectLst/>
                <a:latin typeface="-apple-system"/>
              </a:rPr>
              <a:t>Biophys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-apple-system"/>
              </a:rPr>
              <a:t> </a:t>
            </a:r>
            <a:r>
              <a:rPr lang="en-US" sz="1200" b="1" i="0" dirty="0">
                <a:solidFill>
                  <a:srgbClr val="333333"/>
                </a:solidFill>
                <a:effectLst/>
                <a:latin typeface="-apple-system"/>
              </a:rPr>
              <a:t>56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-apple-system"/>
              </a:rPr>
              <a:t>, 277–291 (2017). 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-apple-system"/>
                <a:hlinkClick r:id="rId2"/>
              </a:rPr>
              <a:t>https://doi.org/10.1007/s00411-017-0698-1</a:t>
            </a:r>
            <a:endParaRPr lang="en-US" sz="1200" b="0" i="0" dirty="0">
              <a:solidFill>
                <a:srgbClr val="333333"/>
              </a:solidFill>
              <a:effectLst/>
              <a:latin typeface="-apple-system"/>
            </a:endParaRPr>
          </a:p>
          <a:p>
            <a:r>
              <a:rPr lang="en-US" sz="1200" dirty="0"/>
              <a:t>Foreman, C.; </a:t>
            </a:r>
            <a:r>
              <a:rPr lang="en-US" sz="1200" dirty="0" err="1"/>
              <a:t>Dewji</a:t>
            </a:r>
            <a:r>
              <a:rPr lang="en-US" sz="1200" dirty="0"/>
              <a:t>, S.1. Estimation of External Dose Rates to Hotel Workers from bed linens Contaminated by 131I Patients. Health Physics: June 2020 - Volume 118 - Issue 6 - p 615-622 </a:t>
            </a:r>
            <a:r>
              <a:rPr lang="en-US" sz="1200" dirty="0" err="1"/>
              <a:t>doi</a:t>
            </a:r>
            <a:r>
              <a:rPr lang="en-US" sz="1200" dirty="0"/>
              <a:t>: 10.1097/HP.0000000000001141 </a:t>
            </a:r>
          </a:p>
          <a:p>
            <a:endParaRPr lang="en-US" sz="1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0C4C17-C18F-B35F-89B0-7B982190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2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FC1C-F0B0-16ED-A730-389946A2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for future development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3A349-74E7-E84A-DEBF-E6DA10B820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Bug fixes are welcome!</a:t>
            </a:r>
          </a:p>
          <a:p>
            <a:r>
              <a:rPr lang="en-US" dirty="0"/>
              <a:t>New feature suggestions are welcome!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E3563-5C3E-FFF7-BF57-9858F56CB3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Weight scaling</a:t>
            </a:r>
          </a:p>
          <a:p>
            <a:r>
              <a:rPr lang="en-US" dirty="0"/>
              <a:t>Age scaling</a:t>
            </a:r>
          </a:p>
          <a:p>
            <a:r>
              <a:rPr lang="en-US" dirty="0"/>
              <a:t>Pregnant female model</a:t>
            </a:r>
          </a:p>
          <a:p>
            <a:r>
              <a:rPr lang="en-US" dirty="0"/>
              <a:t>Animals/pets</a:t>
            </a:r>
          </a:p>
          <a:p>
            <a:r>
              <a:rPr lang="en-US" dirty="0"/>
              <a:t>Source geometries</a:t>
            </a:r>
          </a:p>
          <a:p>
            <a:r>
              <a:rPr lang="en-US" dirty="0"/>
              <a:t>Alignment with ICRP 103 organs</a:t>
            </a:r>
          </a:p>
          <a:p>
            <a:r>
              <a:rPr lang="en-US" dirty="0"/>
              <a:t>Incorporation of dose conversion for 4 particles, organ weighting factors etc.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C53C5B-38D2-3811-D8AB-2F01A29A5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4161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D Presentation Template" id="{B8BC7AD0-D5CF-4483-8735-08F146EBAD2B}" vid="{5DD59A6D-1A28-4901-AF69-E90741F1D9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53AA2EB97B7E4C832508BACD57AE6A" ma:contentTypeVersion="4" ma:contentTypeDescription="Create a new document." ma:contentTypeScope="" ma:versionID="421e8a8f825b9d546586c466887b032f">
  <xsd:schema xmlns:xsd="http://www.w3.org/2001/XMLSchema" xmlns:xs="http://www.w3.org/2001/XMLSchema" xmlns:p="http://schemas.microsoft.com/office/2006/metadata/properties" xmlns:ns2="5aa91b91-1b5c-47ee-93a7-b2620ed781e0" targetNamespace="http://schemas.microsoft.com/office/2006/metadata/properties" ma:root="true" ma:fieldsID="3c8cec267a752d00d9afaa4ece66f275" ns2:_="">
    <xsd:import namespace="5aa91b91-1b5c-47ee-93a7-b2620ed781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91b91-1b5c-47ee-93a7-b2620ed781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aa91b91-1b5c-47ee-93a7-b2620ed781e0">KZXXQUUWFKWZ-1817279113-2935</_dlc_DocId>
    <_dlc_DocIdUrl xmlns="5aa91b91-1b5c-47ee-93a7-b2620ed781e0">
      <Url>https://earrth.pnnl.gov/_layouts/15/DocIdRedir.aspx?ID=KZXXQUUWFKWZ-1817279113-2935</Url>
      <Description>KZXXQUUWFKWZ-1817279113-2935</Description>
    </_dlc_DocIdUrl>
  </documentManagement>
</p:properties>
</file>

<file path=customXml/itemProps1.xml><?xml version="1.0" encoding="utf-8"?>
<ds:datastoreItem xmlns:ds="http://schemas.openxmlformats.org/officeDocument/2006/customXml" ds:itemID="{9A380F64-7067-4086-9BFF-8CFCBC90121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2863C6F-FDCA-443D-8E72-8A8FDC2961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91b91-1b5c-47ee-93a7-b2620ed781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EBCD1B-5FD1-4C12-8D59-2301C49283C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889D0C3-9219-4D47-B9F3-2377CE70C431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0d9f68b-69d6-403e-8d3b-2d51d93110b6"/>
    <ds:schemaRef ds:uri="http://www.w3.org/XML/1998/namespace"/>
    <ds:schemaRef ds:uri="d06d6844-9428-4cca-bef9-363f8d29b3c1"/>
    <ds:schemaRef ds:uri="http://schemas.microsoft.com/office/infopath/2007/PartnerControls"/>
    <ds:schemaRef ds:uri="http://schemas.microsoft.com/office/2006/metadata/properties"/>
    <ds:schemaRef ds:uri="http://purl.org/dc/terms/"/>
    <ds:schemaRef ds:uri="5aa91b91-1b5c-47ee-93a7-b2620ed781e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pimal</Template>
  <TotalTime>0</TotalTime>
  <Words>602</Words>
  <Application>Microsoft Office PowerPoint</Application>
  <PresentationFormat>Widescreen</PresentationFormat>
  <Paragraphs>65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-apple-system</vt:lpstr>
      <vt:lpstr>Arial</vt:lpstr>
      <vt:lpstr>Calibri</vt:lpstr>
      <vt:lpstr>Custom Design</vt:lpstr>
      <vt:lpstr>PiMAL</vt:lpstr>
      <vt:lpstr>Welcome!</vt:lpstr>
      <vt:lpstr>Purpose </vt:lpstr>
      <vt:lpstr>PowerPoint Presentation</vt:lpstr>
      <vt:lpstr>PiMAL is a tool!</vt:lpstr>
      <vt:lpstr>PiMAL is not a stand alone code</vt:lpstr>
      <vt:lpstr>PiMAL phantom</vt:lpstr>
      <vt:lpstr>PiMAL in literature</vt:lpstr>
      <vt:lpstr>Recommendations for future development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PiMAL</dc:title>
  <dc:creator>Michael Causey</dc:creator>
  <cp:lastModifiedBy>Michael Causey</cp:lastModifiedBy>
  <cp:revision>1</cp:revision>
  <dcterms:created xsi:type="dcterms:W3CDTF">2022-12-02T21:32:00Z</dcterms:created>
  <dcterms:modified xsi:type="dcterms:W3CDTF">2022-12-02T21:32:38Z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0x0101000753AA2EB97B7E4C832508BACD57AE6A</vt:lpwstr>
  </property>
  <property fmtid="{D5CDD505-2E9C-101B-9397-08002B2CF9AE}" pid="3" name="_dlc_DocIdItemGuid">
    <vt:lpwstr>32a59ea9-e084-474e-bd08-1e0125a0fd8f</vt:lpwstr>
  </property>
</Properties>
</file>