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24"/>
  </p:notesMasterIdLst>
  <p:handoutMasterIdLst>
    <p:handoutMasterId r:id="rId25"/>
  </p:handoutMasterIdLst>
  <p:sldIdLst>
    <p:sldId id="260" r:id="rId6"/>
    <p:sldId id="278" r:id="rId7"/>
    <p:sldId id="279" r:id="rId8"/>
    <p:sldId id="277" r:id="rId9"/>
    <p:sldId id="272" r:id="rId10"/>
    <p:sldId id="280" r:id="rId11"/>
    <p:sldId id="263" r:id="rId12"/>
    <p:sldId id="261" r:id="rId13"/>
    <p:sldId id="265" r:id="rId14"/>
    <p:sldId id="273" r:id="rId15"/>
    <p:sldId id="274" r:id="rId16"/>
    <p:sldId id="275" r:id="rId17"/>
    <p:sldId id="276" r:id="rId18"/>
    <p:sldId id="281" r:id="rId19"/>
    <p:sldId id="271" r:id="rId20"/>
    <p:sldId id="282" r:id="rId21"/>
    <p:sldId id="284" r:id="rId22"/>
    <p:sldId id="268" r:id="rId23"/>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C4757"/>
    <a:srgbClr val="719500"/>
    <a:srgbClr val="007836"/>
    <a:srgbClr val="BE0F34"/>
    <a:srgbClr val="820150"/>
    <a:srgbClr val="502D7F"/>
    <a:srgbClr val="00338E"/>
    <a:srgbClr val="0081AB"/>
    <a:srgbClr val="758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Світли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Помір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6327"/>
  </p:normalViewPr>
  <p:slideViewPr>
    <p:cSldViewPr snapToGrid="0" snapToObjects="1">
      <p:cViewPr varScale="1">
        <p:scale>
          <a:sx n="92" d="100"/>
          <a:sy n="92" d="100"/>
        </p:scale>
        <p:origin x="414" y="96"/>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11/17/2022</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About the Image:  A Glass From the Past</a:t>
            </a:r>
          </a:p>
          <a:p>
            <a:r>
              <a:rPr lang="en-US" sz="1200" b="0" i="0" kern="1200" dirty="0">
                <a:solidFill>
                  <a:schemeClr val="tx1"/>
                </a:solidFill>
                <a:effectLst/>
                <a:latin typeface="+mn-lt"/>
                <a:ea typeface="+mn-ea"/>
                <a:cs typeface="+mn-cs"/>
              </a:rPr>
              <a:t>While taking a closer look at ancient glass to better understand how it changed over time, Pacific Northwest National Laboratory scientists made an unexpected discovery-the remains of bacteria that once lived on the surface. PNNL researchers and collaborators are delving into the past to further their knowledge about the stability of glass that will be used to safely store low-activity nuclear waste at the Hanford Site. With support from the Department of Energy's Office of Environmental Management, International Programs through the Office of River Protection, they are analyzing this glass found in Swedish hillforts that predates the Vikings because it has a chemical composition similar to what will be produced at Hanford's Waste Treatment and Vitrification Plant and has been "stored" in a known environment for more than 1,500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 team: David Peeler, Bruce W. </a:t>
            </a:r>
            <a:r>
              <a:rPr lang="en-US" sz="1200" b="0" i="0" kern="1200" dirty="0" err="1">
                <a:solidFill>
                  <a:schemeClr val="tx1"/>
                </a:solidFill>
                <a:effectLst/>
                <a:latin typeface="+mn-lt"/>
                <a:ea typeface="+mn-ea"/>
                <a:cs typeface="+mn-cs"/>
              </a:rPr>
              <a:t>Arey</a:t>
            </a:r>
            <a:r>
              <a:rPr lang="en-US" sz="1200" b="0" i="0" kern="1200" dirty="0">
                <a:solidFill>
                  <a:schemeClr val="tx1"/>
                </a:solidFill>
                <a:effectLst/>
                <a:latin typeface="+mn-lt"/>
                <a:ea typeface="+mn-ea"/>
                <a:cs typeface="+mn-cs"/>
              </a:rPr>
              <a:t>, Carolyn I. Pearce, Tamas </a:t>
            </a:r>
            <a:r>
              <a:rPr lang="en-US" sz="1200" b="0" i="0" kern="1200" dirty="0" err="1">
                <a:solidFill>
                  <a:schemeClr val="tx1"/>
                </a:solidFill>
                <a:effectLst/>
                <a:latin typeface="+mn-lt"/>
                <a:ea typeface="+mn-ea"/>
                <a:cs typeface="+mn-cs"/>
              </a:rPr>
              <a:t>Varga</a:t>
            </a:r>
            <a:r>
              <a:rPr lang="en-US" sz="1200" b="0" i="0" kern="1200" dirty="0">
                <a:solidFill>
                  <a:schemeClr val="tx1"/>
                </a:solidFill>
                <a:effectLst/>
                <a:latin typeface="+mn-lt"/>
                <a:ea typeface="+mn-ea"/>
                <a:cs typeface="+mn-cs"/>
              </a:rPr>
              <a:t>, Micah D. Miller, Michele Conroy and Michael J. Schweiger (all of PNNL); John S. McCloy (Washington State University); Jamie L. Weaver (National Institute of Standards and Technology); Edward </a:t>
            </a:r>
            <a:r>
              <a:rPr lang="en-US" sz="1200" b="0" i="0" kern="1200" dirty="0" err="1">
                <a:solidFill>
                  <a:schemeClr val="tx1"/>
                </a:solidFill>
                <a:effectLst/>
                <a:latin typeface="+mn-lt"/>
                <a:ea typeface="+mn-ea"/>
                <a:cs typeface="+mn-cs"/>
              </a:rPr>
              <a:t>Vicenzi</a:t>
            </a:r>
            <a:r>
              <a:rPr lang="en-US" sz="1200" b="0" i="0" kern="1200" dirty="0">
                <a:solidFill>
                  <a:schemeClr val="tx1"/>
                </a:solidFill>
                <a:effectLst/>
                <a:latin typeface="+mn-lt"/>
                <a:ea typeface="+mn-ea"/>
                <a:cs typeface="+mn-cs"/>
              </a:rPr>
              <a:t> and Thomas Lam (Smithsonian Institution's Museum Conservation Institute); Rolf </a:t>
            </a:r>
            <a:r>
              <a:rPr lang="en-US" sz="1200" b="0" i="0" kern="1200" dirty="0" err="1">
                <a:solidFill>
                  <a:schemeClr val="tx1"/>
                </a:solidFill>
                <a:effectLst/>
                <a:latin typeface="+mn-lt"/>
                <a:ea typeface="+mn-ea"/>
                <a:cs typeface="+mn-cs"/>
              </a:rPr>
              <a:t>Sjoblom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Tekedo</a:t>
            </a:r>
            <a:r>
              <a:rPr lang="en-US" sz="1200" b="0" i="0" kern="1200" dirty="0">
                <a:solidFill>
                  <a:schemeClr val="tx1"/>
                </a:solidFill>
                <a:effectLst/>
                <a:latin typeface="+mn-lt"/>
                <a:ea typeface="+mn-ea"/>
                <a:cs typeface="+mn-cs"/>
              </a:rPr>
              <a:t> AB); Eva </a:t>
            </a:r>
            <a:r>
              <a:rPr lang="en-US" sz="1200" b="0" i="0" kern="1200" dirty="0" err="1">
                <a:solidFill>
                  <a:schemeClr val="tx1"/>
                </a:solidFill>
                <a:effectLst/>
                <a:latin typeface="+mn-lt"/>
                <a:ea typeface="+mn-ea"/>
                <a:cs typeface="+mn-cs"/>
              </a:rPr>
              <a:t>Hjarthner-Holdar</a:t>
            </a:r>
            <a:r>
              <a:rPr lang="en-US" sz="1200" b="0" i="0" kern="1200" dirty="0">
                <a:solidFill>
                  <a:schemeClr val="tx1"/>
                </a:solidFill>
                <a:effectLst/>
                <a:latin typeface="+mn-lt"/>
                <a:ea typeface="+mn-ea"/>
                <a:cs typeface="+mn-cs"/>
              </a:rPr>
              <a:t> and Erik </a:t>
            </a:r>
            <a:r>
              <a:rPr lang="en-US" sz="1200" b="0" i="0" kern="1200" dirty="0" err="1">
                <a:solidFill>
                  <a:schemeClr val="tx1"/>
                </a:solidFill>
                <a:effectLst/>
                <a:latin typeface="+mn-lt"/>
                <a:ea typeface="+mn-ea"/>
                <a:cs typeface="+mn-cs"/>
              </a:rPr>
              <a:t>Ogenhall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Arkeologerna</a:t>
            </a:r>
            <a:r>
              <a:rPr lang="en-US" sz="1200" b="0" i="0" kern="1200" dirty="0">
                <a:solidFill>
                  <a:schemeClr val="tx1"/>
                </a:solidFill>
                <a:effectLst/>
                <a:latin typeface="+mn-lt"/>
                <a:ea typeface="+mn-ea"/>
                <a:cs typeface="+mn-cs"/>
              </a:rPr>
              <a:t>); and Albert A. Kruger (Department of Energy Office of River Protection). The image was colorized by Nathan Johnson (PNNL).</a:t>
            </a:r>
          </a:p>
          <a:p>
            <a:r>
              <a:rPr lang="en-US" sz="1200" b="0" i="0" kern="1200" dirty="0">
                <a:solidFill>
                  <a:schemeClr val="tx1"/>
                </a:solidFill>
                <a:effectLst/>
                <a:latin typeface="+mn-lt"/>
                <a:ea typeface="+mn-ea"/>
                <a:cs typeface="+mn-cs"/>
              </a:rPr>
              <a:t>Instrument: Scanning electron microscope and focus ion beam hybrid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www.flickr.com/photos/pnnl/24220123368/in/photolist-fqwiqF-aBF44N-fqwj9R-aEuQHd-CUfsRW-pZVLNL-aPjNkZ-fxBosi-aErWsK-aBCnZk-ECMqka-aEr4hT-6yL625-6xvZrp-6xh38v-6xmeiY-VNqjUa-CJUXKp-CPUyAo-25kubq5-BUPMLB-211nysv-Chikdn-Cq6fRm-BscBWe-CnhkRJ-CiHawx-CPUwEu-BUGK7J-CiHawn-BUPKMg-CGEBLY-BUGHTw-CJV1jx-CPUxnw-CSdgpF-CSdj4D-CJUWi6-CPUwFm-BXsubh-CPUxJd-CiHdVB-BUGG5b-BUGHYm-22DixCm-243ex8R-Cq6jHQ-CGEzzy-PEd3HJ-P9S5sd</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9C47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November 17,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Picture 8">
            <a:extLst>
              <a:ext uri="{FF2B5EF4-FFF2-40B4-BE49-F238E27FC236}">
                <a16:creationId xmlns:a16="http://schemas.microsoft.com/office/drawing/2014/main" id="{1E378968-472C-6B63-EFA1-A9A117A95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427419" y="391274"/>
            <a:ext cx="1116379" cy="957880"/>
          </a:xfrm>
          <a:prstGeom prst="rect">
            <a:avLst/>
          </a:prstGeom>
        </p:spPr>
      </p:pic>
      <p:pic>
        <p:nvPicPr>
          <p:cNvPr id="10" name="Picture 9">
            <a:extLst>
              <a:ext uri="{FF2B5EF4-FFF2-40B4-BE49-F238E27FC236}">
                <a16:creationId xmlns:a16="http://schemas.microsoft.com/office/drawing/2014/main" id="{6AE5A46F-04C9-D209-0996-EFCF115DBF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29734" y="455720"/>
            <a:ext cx="2743627" cy="775105"/>
          </a:xfrm>
          <a:prstGeom prst="rect">
            <a:avLst/>
          </a:prstGeom>
        </p:spPr>
      </p:pic>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22948" y="0"/>
            <a:ext cx="860745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966458" y="0"/>
            <a:ext cx="866394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64512" y="0"/>
            <a:ext cx="8565888"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6393242" y="270933"/>
            <a:ext cx="7779957" cy="1310979"/>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75848" y="0"/>
            <a:ext cx="855455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6385686" y="270933"/>
            <a:ext cx="7787514" cy="1310979"/>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151418" y="0"/>
            <a:ext cx="847898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6385686" y="270933"/>
            <a:ext cx="7787514" cy="1310979"/>
          </a:xfrm>
          <a:prstGeom prst="rect">
            <a:avLst/>
          </a:prstGeom>
        </p:spPr>
        <p:txBody>
          <a:bodyPr lIns="0" anchor="b"/>
          <a:lstStyle>
            <a:lvl1pPr>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07834" y="0"/>
            <a:ext cx="8622565"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11/17/2022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9C4757"/>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n abstract connection in pale grey background">
            <a:extLst>
              <a:ext uri="{FF2B5EF4-FFF2-40B4-BE49-F238E27FC236}">
                <a16:creationId xmlns:a16="http://schemas.microsoft.com/office/drawing/2014/main" id="{2818E727-7A5E-4A5C-9C8B-70D96AF134C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 y="-14543"/>
            <a:ext cx="14630400" cy="8244143"/>
          </a:xfrm>
          <a:prstGeom prst="rect">
            <a:avLst/>
          </a:prstGeom>
        </p:spPr>
      </p:pic>
      <p:sp>
        <p:nvSpPr>
          <p:cNvPr id="8" name="Rectangle 7">
            <a:extLst>
              <a:ext uri="{FF2B5EF4-FFF2-40B4-BE49-F238E27FC236}">
                <a16:creationId xmlns:a16="http://schemas.microsoft.com/office/drawing/2014/main" id="{2729221F-20F2-144C-A638-0A6C756C26C9}"/>
              </a:ext>
            </a:extLst>
          </p:cNvPr>
          <p:cNvSpPr/>
          <p:nvPr userDrawn="1"/>
        </p:nvSpPr>
        <p:spPr>
          <a:xfrm>
            <a:off x="1003300" y="-4375"/>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3" name="Picture 12">
            <a:extLst>
              <a:ext uri="{FF2B5EF4-FFF2-40B4-BE49-F238E27FC236}">
                <a16:creationId xmlns:a16="http://schemas.microsoft.com/office/drawing/2014/main" id="{25F34E2A-C7AD-3FC6-9287-EE1DDAF2912D}"/>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1427419" y="391274"/>
            <a:ext cx="1116379" cy="957880"/>
          </a:xfrm>
          <a:prstGeom prst="rect">
            <a:avLst/>
          </a:prstGeom>
        </p:spPr>
      </p:pic>
      <p:pic>
        <p:nvPicPr>
          <p:cNvPr id="14" name="Picture 13">
            <a:extLst>
              <a:ext uri="{FF2B5EF4-FFF2-40B4-BE49-F238E27FC236}">
                <a16:creationId xmlns:a16="http://schemas.microsoft.com/office/drawing/2014/main" id="{7E8F3CB5-0FDD-C506-2DAC-6BB52B32100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29734" y="455720"/>
            <a:ext cx="2743627" cy="775105"/>
          </a:xfrm>
          <a:prstGeom prst="rect">
            <a:avLst/>
          </a:prstGeom>
        </p:spPr>
      </p:pic>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doi.org/10.1016/j.envsoft.2017.06.025" TargetMode="Externa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hyperlink" Target="http://dx.doi.org/10.1175/BAMS-D-14-00110.1"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7.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www.sciencedirect.com/science/article/pii/S136481521730236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0529" y="3657600"/>
            <a:ext cx="4572000" cy="1828800"/>
          </a:xfrm>
        </p:spPr>
        <p:txBody>
          <a:bodyPr/>
          <a:lstStyle/>
          <a:p>
            <a:r>
              <a:rPr lang="en-US" dirty="0"/>
              <a:t>Emergency Response Under War Conditions</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0529" y="6534518"/>
            <a:ext cx="4572000" cy="274320"/>
          </a:xfrm>
        </p:spPr>
        <p:txBody>
          <a:bodyPr/>
          <a:lstStyle/>
          <a:p>
            <a:r>
              <a:rPr lang="en-US" dirty="0" err="1"/>
              <a:t>Yurii</a:t>
            </a:r>
            <a:r>
              <a:rPr lang="en-US" dirty="0"/>
              <a:t> </a:t>
            </a:r>
            <a:r>
              <a:rPr lang="en-US" dirty="0" err="1"/>
              <a:t>Kyrylenko</a:t>
            </a:r>
            <a:endParaRPr lang="en-US" dirty="0"/>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0529" y="6903720"/>
            <a:ext cx="4572000" cy="274320"/>
          </a:xfrm>
        </p:spPr>
        <p:txBody>
          <a:bodyPr/>
          <a:lstStyle/>
          <a:p>
            <a:r>
              <a:rPr lang="en-US" dirty="0"/>
              <a:t>SSTC NRS</a:t>
            </a:r>
          </a:p>
        </p:txBody>
      </p:sp>
      <p:sp>
        <p:nvSpPr>
          <p:cNvPr id="2" name="TextBox 1">
            <a:extLst>
              <a:ext uri="{FF2B5EF4-FFF2-40B4-BE49-F238E27FC236}">
                <a16:creationId xmlns:a16="http://schemas.microsoft.com/office/drawing/2014/main" id="{ED4D90FA-9A1E-A627-DE61-AD513CF06194}"/>
              </a:ext>
            </a:extLst>
          </p:cNvPr>
          <p:cNvSpPr txBox="1"/>
          <p:nvPr/>
        </p:nvSpPr>
        <p:spPr>
          <a:xfrm>
            <a:off x="3656529" y="6179300"/>
            <a:ext cx="2334356" cy="307777"/>
          </a:xfrm>
          <a:prstGeom prst="rect">
            <a:avLst/>
          </a:prstGeom>
          <a:noFill/>
        </p:spPr>
        <p:txBody>
          <a:bodyPr wrap="square" rtlCol="0">
            <a:spAutoFit/>
          </a:bodyPr>
          <a:lstStyle/>
          <a:p>
            <a:pPr algn="r"/>
            <a:r>
              <a:rPr lang="en-US" sz="1400" dirty="0"/>
              <a:t>October 25, 2022</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Reference source terms</a:t>
            </a:r>
            <a:endParaRPr lang="en-US" dirty="0">
              <a:solidFill>
                <a:srgbClr val="9C4757"/>
              </a:solidFill>
            </a:endParaRPr>
          </a:p>
        </p:txBody>
      </p:sp>
      <p:graphicFrame>
        <p:nvGraphicFramePr>
          <p:cNvPr id="6" name="Таблица 6"/>
          <p:cNvGraphicFramePr>
            <a:graphicFrameLocks noGrp="1"/>
          </p:cNvGraphicFramePr>
          <p:nvPr>
            <p:extLst>
              <p:ext uri="{D42A27DB-BD31-4B8C-83A1-F6EECF244321}">
                <p14:modId xmlns:p14="http://schemas.microsoft.com/office/powerpoint/2010/main" val="274837318"/>
              </p:ext>
            </p:extLst>
          </p:nvPr>
        </p:nvGraphicFramePr>
        <p:xfrm>
          <a:off x="1767363" y="1897284"/>
          <a:ext cx="12226933" cy="5566890"/>
        </p:xfrm>
        <a:graphic>
          <a:graphicData uri="http://schemas.openxmlformats.org/drawingml/2006/table">
            <a:tbl>
              <a:tblPr firstRow="1" firstCol="1" bandRow="1">
                <a:tableStyleId>{68D230F3-CF80-4859-8CE7-A43EE81993B5}</a:tableStyleId>
              </a:tblPr>
              <a:tblGrid>
                <a:gridCol w="874237">
                  <a:extLst>
                    <a:ext uri="{9D8B030D-6E8A-4147-A177-3AD203B41FA5}">
                      <a16:colId xmlns:a16="http://schemas.microsoft.com/office/drawing/2014/main" val="20000"/>
                    </a:ext>
                  </a:extLst>
                </a:gridCol>
                <a:gridCol w="2425325">
                  <a:extLst>
                    <a:ext uri="{9D8B030D-6E8A-4147-A177-3AD203B41FA5}">
                      <a16:colId xmlns:a16="http://schemas.microsoft.com/office/drawing/2014/main" val="20001"/>
                    </a:ext>
                  </a:extLst>
                </a:gridCol>
                <a:gridCol w="2077014">
                  <a:extLst>
                    <a:ext uri="{9D8B030D-6E8A-4147-A177-3AD203B41FA5}">
                      <a16:colId xmlns:a16="http://schemas.microsoft.com/office/drawing/2014/main" val="20002"/>
                    </a:ext>
                  </a:extLst>
                </a:gridCol>
                <a:gridCol w="2277121">
                  <a:extLst>
                    <a:ext uri="{9D8B030D-6E8A-4147-A177-3AD203B41FA5}">
                      <a16:colId xmlns:a16="http://schemas.microsoft.com/office/drawing/2014/main" val="20003"/>
                    </a:ext>
                  </a:extLst>
                </a:gridCol>
                <a:gridCol w="1242997">
                  <a:extLst>
                    <a:ext uri="{9D8B030D-6E8A-4147-A177-3AD203B41FA5}">
                      <a16:colId xmlns:a16="http://schemas.microsoft.com/office/drawing/2014/main" val="20005"/>
                    </a:ext>
                  </a:extLst>
                </a:gridCol>
                <a:gridCol w="1814154">
                  <a:extLst>
                    <a:ext uri="{9D8B030D-6E8A-4147-A177-3AD203B41FA5}">
                      <a16:colId xmlns:a16="http://schemas.microsoft.com/office/drawing/2014/main" val="20006"/>
                    </a:ext>
                  </a:extLst>
                </a:gridCol>
                <a:gridCol w="1516085">
                  <a:extLst>
                    <a:ext uri="{9D8B030D-6E8A-4147-A177-3AD203B41FA5}">
                      <a16:colId xmlns:a16="http://schemas.microsoft.com/office/drawing/2014/main" val="20007"/>
                    </a:ext>
                  </a:extLst>
                </a:gridCol>
              </a:tblGrid>
              <a:tr h="608950">
                <a:tc>
                  <a:txBody>
                    <a:bodyPr/>
                    <a:lstStyle/>
                    <a:p>
                      <a:pPr>
                        <a:spcAft>
                          <a:spcPts val="0"/>
                        </a:spcAft>
                      </a:pPr>
                      <a:r>
                        <a:rPr lang="en-US" sz="1800" dirty="0">
                          <a:solidFill>
                            <a:schemeClr val="tx1"/>
                          </a:solidFill>
                          <a:effectLst/>
                          <a:latin typeface="Segoe UI" panose="020B0502040204020203" pitchFamily="34" charset="0"/>
                          <a:cs typeface="Segoe UI" panose="020B0502040204020203" pitchFamily="34" charset="0"/>
                        </a:rPr>
                        <a:t>ST</a:t>
                      </a:r>
                      <a:r>
                        <a:rPr lang="en-US" sz="1800" baseline="0" dirty="0">
                          <a:solidFill>
                            <a:schemeClr val="tx1"/>
                          </a:solidFill>
                          <a:effectLst/>
                          <a:latin typeface="Segoe UI" panose="020B0502040204020203" pitchFamily="34" charset="0"/>
                          <a:cs typeface="Segoe UI" panose="020B0502040204020203" pitchFamily="34" charset="0"/>
                        </a:rPr>
                        <a:t> no</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Scenario</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Release pathway</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Modelling approach</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INES level</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Duration of the release, </a:t>
                      </a:r>
                      <a:r>
                        <a:rPr lang="en-US" sz="1800" dirty="0" err="1">
                          <a:solidFill>
                            <a:schemeClr val="tx1"/>
                          </a:solidFill>
                          <a:effectLst/>
                          <a:latin typeface="Segoe UI" panose="020B0502040204020203" pitchFamily="34" charset="0"/>
                          <a:cs typeface="Segoe UI" panose="020B0502040204020203" pitchFamily="34" charset="0"/>
                        </a:rPr>
                        <a:t>hr</a:t>
                      </a:r>
                      <a:r>
                        <a:rPr lang="en-US" sz="1800" dirty="0">
                          <a:solidFill>
                            <a:schemeClr val="tx1"/>
                          </a:solidFill>
                          <a:effectLst/>
                          <a:latin typeface="Segoe UI" panose="020B0502040204020203" pitchFamily="34" charset="0"/>
                          <a:cs typeface="Segoe UI" panose="020B0502040204020203" pitchFamily="34" charset="0"/>
                        </a:rPr>
                        <a:t>(s)</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JRODOS</a:t>
                      </a:r>
                      <a:endParaRPr lang="ru-RU" sz="1800" dirty="0">
                        <a:solidFill>
                          <a:schemeClr val="tx1"/>
                        </a:solidFill>
                        <a:effectLst/>
                        <a:latin typeface="Segoe UI" panose="020B0502040204020203" pitchFamily="34" charset="0"/>
                        <a:cs typeface="Segoe UI" panose="020B0502040204020203" pitchFamily="34" charset="0"/>
                      </a:endParaRPr>
                    </a:p>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ST type</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tc>
                <a:extLst>
                  <a:ext uri="{0D108BD9-81ED-4DB2-BD59-A6C34878D82A}">
                    <a16:rowId xmlns:a16="http://schemas.microsoft.com/office/drawing/2014/main" val="10000"/>
                  </a:ext>
                </a:extLst>
              </a:tr>
              <a:tr h="1080220">
                <a:tc>
                  <a:txBody>
                    <a:bodyPr/>
                    <a:lstStyle/>
                    <a:p>
                      <a:pPr algn="ct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1</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Total station blackout without containment localization</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ZNPP Unit, reactor building vent stack</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MELCOR v. 2.1 model for WWER-1000/V-320 unit</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7</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24</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F1</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extLst>
                  <a:ext uri="{0D108BD9-81ED-4DB2-BD59-A6C34878D82A}">
                    <a16:rowId xmlns:a16="http://schemas.microsoft.com/office/drawing/2014/main" val="10001"/>
                  </a:ext>
                </a:extLst>
              </a:tr>
              <a:tr h="1080220">
                <a:tc>
                  <a:txBody>
                    <a:bodyPr/>
                    <a:lstStyle/>
                    <a:p>
                      <a:pPr algn="ctr">
                        <a:lnSpc>
                          <a:spcPct val="107000"/>
                        </a:lnSpc>
                        <a:spcAft>
                          <a:spcPts val="0"/>
                        </a:spcAft>
                      </a:pPr>
                      <a:r>
                        <a:rPr lang="en-US"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2</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l" defTabSz="109728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Total station blackout with activating containment venting system (no</a:t>
                      </a:r>
                      <a:r>
                        <a:rPr lang="en-US" sz="1800" baseline="0" dirty="0">
                          <a:solidFill>
                            <a:schemeClr val="tx1"/>
                          </a:solidFill>
                          <a:effectLst/>
                          <a:latin typeface="Segoe UI" panose="020B0502040204020203" pitchFamily="34" charset="0"/>
                          <a:cs typeface="Segoe UI" panose="020B0502040204020203" pitchFamily="34" charset="0"/>
                        </a:rPr>
                        <a:t> filtration</a:t>
                      </a:r>
                      <a:r>
                        <a:rPr lang="en-US" sz="1800" dirty="0">
                          <a:solidFill>
                            <a:schemeClr val="tx1"/>
                          </a:solidFill>
                          <a:effectLst/>
                          <a:latin typeface="Segoe UI" panose="020B0502040204020203" pitchFamily="34" charset="0"/>
                          <a:cs typeface="Segoe UI" panose="020B0502040204020203" pitchFamily="34" charset="0"/>
                        </a:rPr>
                        <a:t>)</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ZNPP Unit, containment leakage + reactor building</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 vent stack</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MELCOR v. 2.1 model for WWER-1000/V-320 unit</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7</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24</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marL="0" marR="0" indent="0" algn="ctr" defTabSz="109728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Segoe UI" panose="020B0502040204020203" pitchFamily="34" charset="0"/>
                          <a:cs typeface="Segoe UI" panose="020B0502040204020203" pitchFamily="34" charset="0"/>
                        </a:rPr>
                        <a:t>F1</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extLst>
                  <a:ext uri="{0D108BD9-81ED-4DB2-BD59-A6C34878D82A}">
                    <a16:rowId xmlns:a16="http://schemas.microsoft.com/office/drawing/2014/main" val="3022350369"/>
                  </a:ext>
                </a:extLst>
              </a:tr>
              <a:tr h="1080220">
                <a:tc>
                  <a:txBody>
                    <a:bodyPr/>
                    <a:lstStyle/>
                    <a:p>
                      <a:pPr algn="ct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3</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Mechanical destruction of VSC-24 cask at spent fuel dry storage (SFDS)</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1 SF cask containing 24 assemblies (5 years in storage)</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RASCAL</a:t>
                      </a:r>
                      <a:r>
                        <a:rPr lang="en-US" sz="1800" baseline="0" dirty="0">
                          <a:solidFill>
                            <a:schemeClr val="tx1"/>
                          </a:solidFill>
                          <a:effectLst/>
                          <a:latin typeface="Segoe UI" panose="020B0502040204020203" pitchFamily="34" charset="0"/>
                          <a:cs typeface="Segoe UI" panose="020B0502040204020203" pitchFamily="34" charset="0"/>
                        </a:rPr>
                        <a:t> 4.3.4 </a:t>
                      </a:r>
                      <a:r>
                        <a:rPr lang="en-US" sz="1800" dirty="0">
                          <a:solidFill>
                            <a:schemeClr val="tx1"/>
                          </a:solidFill>
                          <a:effectLst/>
                          <a:latin typeface="Segoe UI" panose="020B0502040204020203" pitchFamily="34" charset="0"/>
                          <a:cs typeface="Segoe UI" panose="020B0502040204020203" pitchFamily="34" charset="0"/>
                        </a:rPr>
                        <a:t>Inventory for VSC-24, 100% gas gap release</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6</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0,5</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a:solidFill>
                            <a:schemeClr val="tx1"/>
                          </a:solidFill>
                          <a:effectLst/>
                          <a:latin typeface="Segoe UI" panose="020B0502040204020203" pitchFamily="34" charset="0"/>
                          <a:cs typeface="Segoe UI" panose="020B0502040204020203" pitchFamily="34" charset="0"/>
                        </a:rPr>
                        <a:t>F6</a:t>
                      </a:r>
                      <a:endParaRPr lang="ru-RU" sz="18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1353722">
                <a:tc>
                  <a:txBody>
                    <a:bodyPr/>
                    <a:lstStyle/>
                    <a:p>
                      <a:pPr algn="ct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4</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800" dirty="0">
                          <a:solidFill>
                            <a:schemeClr val="tx1"/>
                          </a:solidFill>
                          <a:effectLst/>
                          <a:latin typeface="Segoe UI" panose="020B0502040204020203" pitchFamily="34" charset="0"/>
                          <a:cs typeface="Segoe UI" panose="020B0502040204020203" pitchFamily="34" charset="0"/>
                        </a:rPr>
                        <a:t>Total station blackout with activating filtered containment venting system (FCVS)</a:t>
                      </a:r>
                      <a:endParaRPr lang="ru-RU" sz="18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ZNPP Unit, containment leakage + FCVS scrubber stack</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MELCOR v. 2.1 model for WWER-1000/V-320 unit</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5</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24</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tc>
                  <a:txBody>
                    <a:bodyPr/>
                    <a:lstStyle/>
                    <a:p>
                      <a:pPr algn="ctr">
                        <a:spcAft>
                          <a:spcPts val="0"/>
                        </a:spcAft>
                      </a:pPr>
                      <a:r>
                        <a:rPr lang="en-US" sz="1800" dirty="0">
                          <a:solidFill>
                            <a:schemeClr val="tx1"/>
                          </a:solidFill>
                          <a:effectLst/>
                          <a:latin typeface="Segoe UI" panose="020B0502040204020203" pitchFamily="34" charset="0"/>
                          <a:cs typeface="Segoe UI" panose="020B0502040204020203" pitchFamily="34" charset="0"/>
                        </a:rPr>
                        <a:t>F1</a:t>
                      </a:r>
                      <a:endParaRPr lang="ru-RU" sz="18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894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543868" y="1466453"/>
            <a:ext cx="2141148" cy="2681771"/>
          </a:xfrm>
          <a:prstGeom prst="rect">
            <a:avLst/>
          </a:prstGeom>
        </p:spPr>
      </p:pic>
      <p:pic>
        <p:nvPicPr>
          <p:cNvPr id="18" name="Місце для зображення 17"/>
          <p:cNvPicPr>
            <a:picLocks noGrp="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bwMode="auto">
          <a:xfrm>
            <a:off x="1652396" y="4375154"/>
            <a:ext cx="2217812" cy="2568571"/>
          </a:xfrm>
          <a:prstGeom prst="rect">
            <a:avLst/>
          </a:prstGeom>
          <a:ln>
            <a:noFill/>
          </a:ln>
          <a:extLst>
            <a:ext uri="{53640926-AAD7-44D8-BBD7-CCE9431645EC}">
              <a14:shadowObscured xmlns:a14="http://schemas.microsoft.com/office/drawing/2010/main"/>
            </a:ext>
          </a:extLst>
        </p:spPr>
      </p:pic>
      <p:sp>
        <p:nvSpPr>
          <p:cNvPr id="12" name="Text Placeholder 11">
            <a:extLst>
              <a:ext uri="{FF2B5EF4-FFF2-40B4-BE49-F238E27FC236}">
                <a16:creationId xmlns:a16="http://schemas.microsoft.com/office/drawing/2014/main" id="{1D7A9635-037C-4C23-A40F-6F1E1F1E49FB}"/>
              </a:ext>
            </a:extLst>
          </p:cNvPr>
          <p:cNvSpPr>
            <a:spLocks noGrp="1"/>
          </p:cNvSpPr>
          <p:nvPr>
            <p:ph type="body" sz="quarter" idx="20"/>
          </p:nvPr>
        </p:nvSpPr>
        <p:spPr>
          <a:xfrm>
            <a:off x="11669051" y="3365020"/>
            <a:ext cx="2015966" cy="822960"/>
          </a:xfrm>
        </p:spPr>
        <p:txBody>
          <a:bodyPr/>
          <a:lstStyle/>
          <a:p>
            <a:r>
              <a:rPr lang="en-US" dirty="0"/>
              <a:t>Ex.5</a:t>
            </a:r>
          </a:p>
        </p:txBody>
      </p:sp>
      <p:sp>
        <p:nvSpPr>
          <p:cNvPr id="14" name="Slide Number Placeholder 13">
            <a:extLst>
              <a:ext uri="{FF2B5EF4-FFF2-40B4-BE49-F238E27FC236}">
                <a16:creationId xmlns:a16="http://schemas.microsoft.com/office/drawing/2014/main" id="{F700DC40-E1E9-419D-AD8E-C677CE964B5C}"/>
              </a:ext>
            </a:extLst>
          </p:cNvPr>
          <p:cNvSpPr>
            <a:spLocks noGrp="1"/>
          </p:cNvSpPr>
          <p:nvPr>
            <p:ph type="sldNum" sz="quarter" idx="22"/>
          </p:nvPr>
        </p:nvSpPr>
        <p:spPr/>
        <p:txBody>
          <a:bodyPr/>
          <a:lstStyle/>
          <a:p>
            <a:fld id="{FE7A4BB3-E848-5A44-82DF-322201952CD8}" type="slidenum">
              <a:rPr lang="en-US" smtClean="0"/>
              <a:pPr/>
              <a:t>11</a:t>
            </a:fld>
            <a:endParaRPr lang="en-US" dirty="0"/>
          </a:p>
        </p:txBody>
      </p:sp>
      <p:sp>
        <p:nvSpPr>
          <p:cNvPr id="15" name="Title 14">
            <a:extLst>
              <a:ext uri="{FF2B5EF4-FFF2-40B4-BE49-F238E27FC236}">
                <a16:creationId xmlns:a16="http://schemas.microsoft.com/office/drawing/2014/main" id="{5920ACB0-3A01-4696-9B74-083B19D6DDE1}"/>
              </a:ext>
            </a:extLst>
          </p:cNvPr>
          <p:cNvSpPr>
            <a:spLocks noGrp="1"/>
          </p:cNvSpPr>
          <p:nvPr>
            <p:ph type="title"/>
          </p:nvPr>
        </p:nvSpPr>
        <p:spPr/>
        <p:txBody>
          <a:bodyPr/>
          <a:lstStyle/>
          <a:p>
            <a:r>
              <a:rPr lang="en-US" dirty="0"/>
              <a:t>NOAA HYSPLIT trajectories - examples</a:t>
            </a:r>
            <a:endParaRPr lang="en-US" dirty="0">
              <a:solidFill>
                <a:srgbClr val="9C4757"/>
              </a:solidFill>
            </a:endParaRPr>
          </a:p>
        </p:txBody>
      </p:sp>
      <p:pic>
        <p:nvPicPr>
          <p:cNvPr id="16" name="Місце для зображення 15"/>
          <p:cNvPicPr>
            <a:picLocks noGrp="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bwMode="auto">
          <a:xfrm>
            <a:off x="1584960" y="1353693"/>
            <a:ext cx="2156875" cy="2819722"/>
          </a:xfrm>
          <a:prstGeom prst="rect">
            <a:avLst/>
          </a:prstGeom>
          <a:ln>
            <a:noFill/>
          </a:ln>
          <a:extLst>
            <a:ext uri="{53640926-AAD7-44D8-BBD7-CCE9431645EC}">
              <a14:shadowObscured xmlns:a14="http://schemas.microsoft.com/office/drawing/2010/main"/>
            </a:ext>
          </a:extLst>
        </p:spPr>
      </p:pic>
      <p:sp>
        <p:nvSpPr>
          <p:cNvPr id="9"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a:xfrm>
            <a:off x="1762760" y="3350455"/>
            <a:ext cx="1901591" cy="822960"/>
          </a:xfrm>
        </p:spPr>
        <p:txBody>
          <a:bodyPr/>
          <a:lstStyle/>
          <a:p>
            <a:r>
              <a:rPr lang="en-US" dirty="0"/>
              <a:t>Ex.1</a:t>
            </a:r>
          </a:p>
        </p:txBody>
      </p:sp>
      <p:pic>
        <p:nvPicPr>
          <p:cNvPr id="19" name="Рисунок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80572" y="1399190"/>
            <a:ext cx="2211564" cy="2722779"/>
          </a:xfrm>
          <a:prstGeom prst="rect">
            <a:avLst/>
          </a:prstGeom>
        </p:spPr>
      </p:pic>
      <p:pic>
        <p:nvPicPr>
          <p:cNvPr id="21" name="Рисунок 2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32282" y="4407003"/>
            <a:ext cx="2253404" cy="2781975"/>
          </a:xfrm>
          <a:prstGeom prst="rect">
            <a:avLst/>
          </a:prstGeom>
        </p:spPr>
      </p:pic>
      <p:pic>
        <p:nvPicPr>
          <p:cNvPr id="22" name="Рисунок 2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92435" y="1466454"/>
            <a:ext cx="2165437" cy="2681770"/>
          </a:xfrm>
          <a:prstGeom prst="rect">
            <a:avLst/>
          </a:prstGeom>
        </p:spPr>
      </p:pic>
      <p:pic>
        <p:nvPicPr>
          <p:cNvPr id="23" name="Рисунок 22"/>
          <p:cNvPicPr/>
          <p:nvPr/>
        </p:nvPicPr>
        <p:blipFill>
          <a:blip r:embed="rId8" cstate="email">
            <a:extLst>
              <a:ext uri="{28A0092B-C50C-407E-A947-70E740481C1C}">
                <a14:useLocalDpi xmlns:a14="http://schemas.microsoft.com/office/drawing/2010/main"/>
              </a:ext>
            </a:extLst>
          </a:blip>
          <a:stretch>
            <a:fillRect/>
          </a:stretch>
        </p:blipFill>
        <p:spPr>
          <a:xfrm>
            <a:off x="6588314" y="4342407"/>
            <a:ext cx="2156784" cy="2978000"/>
          </a:xfrm>
          <a:prstGeom prst="rect">
            <a:avLst/>
          </a:prstGeom>
        </p:spPr>
      </p:pic>
      <p:pic>
        <p:nvPicPr>
          <p:cNvPr id="24" name="Рисунок 2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50363" y="1353694"/>
            <a:ext cx="2238358" cy="2813772"/>
          </a:xfrm>
          <a:prstGeom prst="rect">
            <a:avLst/>
          </a:prstGeom>
        </p:spPr>
      </p:pic>
      <p:pic>
        <p:nvPicPr>
          <p:cNvPr id="25" name="Рисунок 2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993428" y="4375154"/>
            <a:ext cx="2204470" cy="2813824"/>
          </a:xfrm>
          <a:prstGeom prst="rect">
            <a:avLst/>
          </a:prstGeom>
        </p:spPr>
      </p:pic>
      <p:sp>
        <p:nvSpPr>
          <p:cNvPr id="11" name="Text Placeholder 10">
            <a:extLst>
              <a:ext uri="{FF2B5EF4-FFF2-40B4-BE49-F238E27FC236}">
                <a16:creationId xmlns:a16="http://schemas.microsoft.com/office/drawing/2014/main" id="{9B248B70-2C1D-4D82-92C4-F4A5E4992DFC}"/>
              </a:ext>
            </a:extLst>
          </p:cNvPr>
          <p:cNvSpPr>
            <a:spLocks noGrp="1"/>
          </p:cNvSpPr>
          <p:nvPr>
            <p:ph type="body" sz="quarter" idx="19"/>
          </p:nvPr>
        </p:nvSpPr>
        <p:spPr>
          <a:xfrm>
            <a:off x="4252419" y="6560201"/>
            <a:ext cx="2087565" cy="822960"/>
          </a:xfrm>
        </p:spPr>
        <p:txBody>
          <a:bodyPr/>
          <a:lstStyle/>
          <a:p>
            <a:r>
              <a:rPr lang="en-US" dirty="0"/>
              <a:t>Ex.7</a:t>
            </a:r>
          </a:p>
        </p:txBody>
      </p:sp>
      <p:sp>
        <p:nvSpPr>
          <p:cNvPr id="27"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a:xfrm>
            <a:off x="1786412" y="6532245"/>
            <a:ext cx="2032878" cy="822960"/>
          </a:xfrm>
        </p:spPr>
        <p:txBody>
          <a:bodyPr/>
          <a:lstStyle/>
          <a:p>
            <a:r>
              <a:rPr lang="en-US" dirty="0"/>
              <a:t>Ex.6</a:t>
            </a:r>
          </a:p>
        </p:txBody>
      </p:sp>
      <p:sp>
        <p:nvSpPr>
          <p:cNvPr id="10" name="Text Placeholder 9">
            <a:extLst>
              <a:ext uri="{FF2B5EF4-FFF2-40B4-BE49-F238E27FC236}">
                <a16:creationId xmlns:a16="http://schemas.microsoft.com/office/drawing/2014/main" id="{8546517D-4298-4BBC-ACAB-0E385A8DC0B9}"/>
              </a:ext>
            </a:extLst>
          </p:cNvPr>
          <p:cNvSpPr>
            <a:spLocks noGrp="1"/>
          </p:cNvSpPr>
          <p:nvPr>
            <p:ph type="body" sz="quarter" idx="18"/>
          </p:nvPr>
        </p:nvSpPr>
        <p:spPr>
          <a:xfrm>
            <a:off x="6555089" y="3350455"/>
            <a:ext cx="2040127" cy="822960"/>
          </a:xfrm>
        </p:spPr>
        <p:txBody>
          <a:bodyPr/>
          <a:lstStyle/>
          <a:p>
            <a:r>
              <a:rPr lang="en-US" dirty="0"/>
              <a:t>Ex.3</a:t>
            </a:r>
          </a:p>
        </p:txBody>
      </p:sp>
      <p:sp>
        <p:nvSpPr>
          <p:cNvPr id="28"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a:xfrm>
            <a:off x="4161837" y="3365020"/>
            <a:ext cx="2036007" cy="822960"/>
          </a:xfrm>
        </p:spPr>
        <p:txBody>
          <a:bodyPr/>
          <a:lstStyle/>
          <a:p>
            <a:r>
              <a:rPr lang="en-US" dirty="0"/>
              <a:t>Ex.2</a:t>
            </a:r>
          </a:p>
        </p:txBody>
      </p:sp>
      <p:sp>
        <p:nvSpPr>
          <p:cNvPr id="29" name="Text Placeholder 9">
            <a:extLst>
              <a:ext uri="{FF2B5EF4-FFF2-40B4-BE49-F238E27FC236}">
                <a16:creationId xmlns:a16="http://schemas.microsoft.com/office/drawing/2014/main" id="{8546517D-4298-4BBC-ACAB-0E385A8DC0B9}"/>
              </a:ext>
            </a:extLst>
          </p:cNvPr>
          <p:cNvSpPr>
            <a:spLocks noGrp="1"/>
          </p:cNvSpPr>
          <p:nvPr>
            <p:ph type="body" sz="quarter" idx="18"/>
          </p:nvPr>
        </p:nvSpPr>
        <p:spPr>
          <a:xfrm>
            <a:off x="6670557" y="6561995"/>
            <a:ext cx="2040127" cy="822960"/>
          </a:xfrm>
        </p:spPr>
        <p:txBody>
          <a:bodyPr/>
          <a:lstStyle/>
          <a:p>
            <a:r>
              <a:rPr lang="en-US" dirty="0"/>
              <a:t>Ex.8</a:t>
            </a:r>
          </a:p>
        </p:txBody>
      </p:sp>
      <p:sp>
        <p:nvSpPr>
          <p:cNvPr id="30" name="Text Placeholder 9">
            <a:extLst>
              <a:ext uri="{FF2B5EF4-FFF2-40B4-BE49-F238E27FC236}">
                <a16:creationId xmlns:a16="http://schemas.microsoft.com/office/drawing/2014/main" id="{8546517D-4298-4BBC-ACAB-0E385A8DC0B9}"/>
              </a:ext>
            </a:extLst>
          </p:cNvPr>
          <p:cNvSpPr>
            <a:spLocks noGrp="1"/>
          </p:cNvSpPr>
          <p:nvPr>
            <p:ph type="body" sz="quarter" idx="18"/>
          </p:nvPr>
        </p:nvSpPr>
        <p:spPr>
          <a:xfrm>
            <a:off x="9031780" y="3366600"/>
            <a:ext cx="2128113" cy="822960"/>
          </a:xfrm>
        </p:spPr>
        <p:txBody>
          <a:bodyPr/>
          <a:lstStyle/>
          <a:p>
            <a:r>
              <a:rPr lang="en-US" dirty="0"/>
              <a:t>Ex.4</a:t>
            </a:r>
          </a:p>
        </p:txBody>
      </p:sp>
      <p:sp>
        <p:nvSpPr>
          <p:cNvPr id="13" name="Text Placeholder 12">
            <a:extLst>
              <a:ext uri="{FF2B5EF4-FFF2-40B4-BE49-F238E27FC236}">
                <a16:creationId xmlns:a16="http://schemas.microsoft.com/office/drawing/2014/main" id="{FB3A8590-BAF4-4C5D-BB33-306B2996B337}"/>
              </a:ext>
            </a:extLst>
          </p:cNvPr>
          <p:cNvSpPr>
            <a:spLocks noGrp="1"/>
          </p:cNvSpPr>
          <p:nvPr>
            <p:ph type="body" sz="quarter" idx="21"/>
          </p:nvPr>
        </p:nvSpPr>
        <p:spPr>
          <a:xfrm>
            <a:off x="9103792" y="6564535"/>
            <a:ext cx="2115491" cy="822960"/>
          </a:xfrm>
        </p:spPr>
        <p:txBody>
          <a:bodyPr/>
          <a:lstStyle/>
          <a:p>
            <a:r>
              <a:rPr lang="en-US" dirty="0"/>
              <a:t>Ex.9</a:t>
            </a:r>
          </a:p>
        </p:txBody>
      </p:sp>
      <p:pic>
        <p:nvPicPr>
          <p:cNvPr id="33" name="Рисунок 3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662536" y="4315744"/>
            <a:ext cx="2083266" cy="2758156"/>
          </a:xfrm>
          <a:prstGeom prst="rect">
            <a:avLst/>
          </a:prstGeom>
        </p:spPr>
      </p:pic>
      <p:sp>
        <p:nvSpPr>
          <p:cNvPr id="31" name="Text Placeholder 11">
            <a:extLst>
              <a:ext uri="{FF2B5EF4-FFF2-40B4-BE49-F238E27FC236}">
                <a16:creationId xmlns:a16="http://schemas.microsoft.com/office/drawing/2014/main" id="{1D7A9635-037C-4C23-A40F-6F1E1F1E49FB}"/>
              </a:ext>
            </a:extLst>
          </p:cNvPr>
          <p:cNvSpPr>
            <a:spLocks noGrp="1"/>
          </p:cNvSpPr>
          <p:nvPr>
            <p:ph type="body" sz="quarter" idx="20"/>
          </p:nvPr>
        </p:nvSpPr>
        <p:spPr>
          <a:xfrm>
            <a:off x="11772900" y="6564535"/>
            <a:ext cx="1962150" cy="822960"/>
          </a:xfrm>
        </p:spPr>
        <p:txBody>
          <a:bodyPr/>
          <a:lstStyle/>
          <a:p>
            <a:r>
              <a:rPr lang="en-US" dirty="0"/>
              <a:t>Ex.9</a:t>
            </a:r>
          </a:p>
        </p:txBody>
      </p:sp>
      <p:sp>
        <p:nvSpPr>
          <p:cNvPr id="2" name="Rectangle 1"/>
          <p:cNvSpPr>
            <a:spLocks noChangeArrowheads="1"/>
          </p:cNvSpPr>
          <p:nvPr/>
        </p:nvSpPr>
        <p:spPr bwMode="auto">
          <a:xfrm>
            <a:off x="1652396" y="7408001"/>
            <a:ext cx="11990827" cy="6462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06329" rIns="9144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800" b="0" i="1" u="none" strike="noStrike" cap="none" normalizeH="0" baseline="0" dirty="0">
                <a:ln>
                  <a:noFill/>
                </a:ln>
                <a:solidFill>
                  <a:srgbClr val="000000"/>
                </a:solidFill>
                <a:effectLst/>
                <a:cs typeface="Arial" panose="020B0604020202020204" pitchFamily="34" charset="0"/>
              </a:rPr>
              <a:t>Stein, A.F., Draxler, R.R, </a:t>
            </a:r>
            <a:r>
              <a:rPr kumimoji="0" lang="uk-UA" altLang="uk-UA" sz="800" b="0" i="1" u="none" strike="noStrike" cap="none" normalizeH="0" baseline="0" dirty="0" err="1">
                <a:ln>
                  <a:noFill/>
                </a:ln>
                <a:solidFill>
                  <a:srgbClr val="000000"/>
                </a:solidFill>
                <a:effectLst/>
                <a:cs typeface="Arial" panose="020B0604020202020204" pitchFamily="34" charset="0"/>
              </a:rPr>
              <a:t>Rolph</a:t>
            </a:r>
            <a:r>
              <a:rPr kumimoji="0" lang="uk-UA" altLang="uk-UA" sz="800" b="0" i="1" u="none" strike="noStrike" cap="none" normalizeH="0" baseline="0" dirty="0">
                <a:ln>
                  <a:noFill/>
                </a:ln>
                <a:solidFill>
                  <a:srgbClr val="000000"/>
                </a:solidFill>
                <a:effectLst/>
                <a:cs typeface="Arial" panose="020B0604020202020204" pitchFamily="34" charset="0"/>
              </a:rPr>
              <a:t>, G.D., </a:t>
            </a:r>
            <a:r>
              <a:rPr kumimoji="0" lang="uk-UA" altLang="uk-UA" sz="800" b="0" i="1" u="none" strike="noStrike" cap="none" normalizeH="0" baseline="0" dirty="0" err="1">
                <a:ln>
                  <a:noFill/>
                </a:ln>
                <a:solidFill>
                  <a:srgbClr val="000000"/>
                </a:solidFill>
                <a:effectLst/>
                <a:cs typeface="Arial" panose="020B0604020202020204" pitchFamily="34" charset="0"/>
              </a:rPr>
              <a:t>Stunder</a:t>
            </a:r>
            <a:r>
              <a:rPr kumimoji="0" lang="uk-UA" altLang="uk-UA" sz="800" b="0" i="1" u="none" strike="noStrike" cap="none" normalizeH="0" baseline="0" dirty="0">
                <a:ln>
                  <a:noFill/>
                </a:ln>
                <a:solidFill>
                  <a:srgbClr val="000000"/>
                </a:solidFill>
                <a:effectLst/>
                <a:cs typeface="Arial" panose="020B0604020202020204" pitchFamily="34" charset="0"/>
              </a:rPr>
              <a:t>, B.J.B., </a:t>
            </a:r>
            <a:r>
              <a:rPr kumimoji="0" lang="uk-UA" altLang="uk-UA" sz="800" b="0" i="1" u="none" strike="noStrike" cap="none" normalizeH="0" baseline="0" dirty="0" err="1">
                <a:ln>
                  <a:noFill/>
                </a:ln>
                <a:solidFill>
                  <a:srgbClr val="000000"/>
                </a:solidFill>
                <a:effectLst/>
                <a:cs typeface="Arial" panose="020B0604020202020204" pitchFamily="34" charset="0"/>
              </a:rPr>
              <a:t>Cohen</a:t>
            </a:r>
            <a:r>
              <a:rPr kumimoji="0" lang="uk-UA" altLang="uk-UA" sz="800" b="0" i="1" u="none" strike="noStrike" cap="none" normalizeH="0" baseline="0" dirty="0">
                <a:ln>
                  <a:noFill/>
                </a:ln>
                <a:solidFill>
                  <a:srgbClr val="000000"/>
                </a:solidFill>
                <a:effectLst/>
                <a:cs typeface="Arial" panose="020B0604020202020204" pitchFamily="34" charset="0"/>
              </a:rPr>
              <a:t>, M.D.,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Ngan</a:t>
            </a:r>
            <a:r>
              <a:rPr kumimoji="0" lang="uk-UA" altLang="uk-UA" sz="800" b="0" i="1" u="none" strike="noStrike" cap="none" normalizeH="0" baseline="0" dirty="0">
                <a:ln>
                  <a:noFill/>
                </a:ln>
                <a:solidFill>
                  <a:srgbClr val="000000"/>
                </a:solidFill>
                <a:effectLst/>
                <a:cs typeface="Arial" panose="020B0604020202020204" pitchFamily="34" charset="0"/>
              </a:rPr>
              <a:t>, F., (2015). </a:t>
            </a:r>
            <a:r>
              <a:rPr kumimoji="0" lang="uk-UA" altLang="uk-UA" sz="800" b="0" i="1" u="none" strike="noStrike" cap="none" normalizeH="0" baseline="0" dirty="0" err="1">
                <a:ln>
                  <a:noFill/>
                </a:ln>
                <a:solidFill>
                  <a:srgbClr val="000000"/>
                </a:solidFill>
                <a:effectLst/>
                <a:cs typeface="Arial" panose="020B0604020202020204" pitchFamily="34" charset="0"/>
              </a:rPr>
              <a:t>NOAA's</a:t>
            </a:r>
            <a:r>
              <a:rPr kumimoji="0" lang="uk-UA" altLang="uk-UA" sz="800" b="0" i="1" u="none" strike="noStrike" cap="none" normalizeH="0" baseline="0" dirty="0">
                <a:ln>
                  <a:noFill/>
                </a:ln>
                <a:solidFill>
                  <a:srgbClr val="000000"/>
                </a:solidFill>
                <a:effectLst/>
                <a:cs typeface="Arial" panose="020B0604020202020204" pitchFamily="34" charset="0"/>
              </a:rPr>
              <a:t> HYSPLIT </a:t>
            </a:r>
            <a:r>
              <a:rPr kumimoji="0" lang="uk-UA" altLang="uk-UA" sz="800" b="0" i="1" u="none" strike="noStrike" cap="none" normalizeH="0" baseline="0" dirty="0" err="1">
                <a:ln>
                  <a:noFill/>
                </a:ln>
                <a:solidFill>
                  <a:srgbClr val="000000"/>
                </a:solidFill>
                <a:effectLst/>
                <a:cs typeface="Arial" panose="020B0604020202020204" pitchFamily="34" charset="0"/>
              </a:rPr>
              <a:t>atmospheric</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transport</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dispersion</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modeling</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system</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Bull</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Amer</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Meteor</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Soc</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1" i="1" u="none" strike="noStrike" cap="none" normalizeH="0" baseline="0" dirty="0">
                <a:ln>
                  <a:noFill/>
                </a:ln>
                <a:solidFill>
                  <a:srgbClr val="000000"/>
                </a:solidFill>
                <a:effectLst/>
                <a:cs typeface="Arial" panose="020B0604020202020204" pitchFamily="34" charset="0"/>
              </a:rPr>
              <a:t>96</a:t>
            </a:r>
            <a:r>
              <a:rPr kumimoji="0" lang="uk-UA" altLang="uk-UA" sz="800" b="0" i="1" u="none" strike="noStrike" cap="none" normalizeH="0" baseline="0" dirty="0">
                <a:ln>
                  <a:noFill/>
                </a:ln>
                <a:solidFill>
                  <a:srgbClr val="000000"/>
                </a:solidFill>
                <a:effectLst/>
                <a:cs typeface="Arial" panose="020B0604020202020204" pitchFamily="34" charset="0"/>
              </a:rPr>
              <a:t>, 2059-2077, </a:t>
            </a:r>
            <a:r>
              <a:rPr kumimoji="0" lang="uk-UA" altLang="uk-UA" sz="800" b="0" i="1" u="none" strike="noStrike" cap="none" normalizeH="0" baseline="0" dirty="0">
                <a:ln>
                  <a:noFill/>
                </a:ln>
                <a:solidFill>
                  <a:srgbClr val="536BA8"/>
                </a:solidFill>
                <a:effectLst/>
                <a:cs typeface="Arial" panose="020B0604020202020204" pitchFamily="34" charset="0"/>
                <a:hlinkClick r:id="rId12" tooltip="This link opens a non-government website in a new window."/>
              </a:rPr>
              <a:t>http://dx.doi.org/10.1175/BAMS-D-14-00110.1  </a:t>
            </a:r>
            <a:br>
              <a:rPr kumimoji="0" lang="uk-UA" altLang="uk-UA" sz="800" b="0" i="1" u="none" strike="noStrike" cap="none" normalizeH="0" baseline="0" dirty="0">
                <a:ln>
                  <a:noFill/>
                </a:ln>
                <a:solidFill>
                  <a:srgbClr val="536BA8"/>
                </a:solidFill>
                <a:effectLst/>
                <a:cs typeface="Arial" panose="020B0604020202020204" pitchFamily="34" charset="0"/>
              </a:rPr>
            </a:br>
            <a:r>
              <a:rPr kumimoji="0" lang="uk-UA" altLang="uk-UA" sz="800" b="0" i="1" u="none" strike="noStrike" cap="none" normalizeH="0" baseline="0" dirty="0" err="1">
                <a:ln>
                  <a:noFill/>
                </a:ln>
                <a:solidFill>
                  <a:srgbClr val="000000"/>
                </a:solidFill>
                <a:effectLst/>
                <a:cs typeface="Arial" panose="020B0604020202020204" pitchFamily="34" charset="0"/>
              </a:rPr>
              <a:t>Rolph</a:t>
            </a:r>
            <a:r>
              <a:rPr kumimoji="0" lang="uk-UA" altLang="uk-UA" sz="800" b="0" i="1" u="none" strike="noStrike" cap="none" normalizeH="0" baseline="0" dirty="0">
                <a:ln>
                  <a:noFill/>
                </a:ln>
                <a:solidFill>
                  <a:srgbClr val="000000"/>
                </a:solidFill>
                <a:effectLst/>
                <a:cs typeface="Arial" panose="020B0604020202020204" pitchFamily="34" charset="0"/>
              </a:rPr>
              <a:t>, G., Stein, A.,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Stunder</a:t>
            </a:r>
            <a:r>
              <a:rPr kumimoji="0" lang="uk-UA" altLang="uk-UA" sz="800" b="0" i="1" u="none" strike="noStrike" cap="none" normalizeH="0" baseline="0" dirty="0">
                <a:ln>
                  <a:noFill/>
                </a:ln>
                <a:solidFill>
                  <a:srgbClr val="000000"/>
                </a:solidFill>
                <a:effectLst/>
                <a:cs typeface="Arial" panose="020B0604020202020204" pitchFamily="34" charset="0"/>
              </a:rPr>
              <a:t>, B., (2017). </a:t>
            </a:r>
            <a:r>
              <a:rPr kumimoji="0" lang="uk-UA" altLang="uk-UA" sz="800" b="0" i="1" u="none" strike="noStrike" cap="none" normalizeH="0" baseline="0" dirty="0" err="1">
                <a:ln>
                  <a:noFill/>
                </a:ln>
                <a:solidFill>
                  <a:srgbClr val="000000"/>
                </a:solidFill>
                <a:effectLst/>
                <a:cs typeface="Arial" panose="020B0604020202020204" pitchFamily="34" charset="0"/>
              </a:rPr>
              <a:t>Real-time</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Environmental</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Applications</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Display</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sYstem</a:t>
            </a:r>
            <a:r>
              <a:rPr kumimoji="0" lang="uk-UA" altLang="uk-UA" sz="800" b="0" i="1" u="none" strike="noStrike" cap="none" normalizeH="0" baseline="0" dirty="0">
                <a:ln>
                  <a:noFill/>
                </a:ln>
                <a:solidFill>
                  <a:srgbClr val="000000"/>
                </a:solidFill>
                <a:effectLst/>
                <a:cs typeface="Arial" panose="020B0604020202020204" pitchFamily="34" charset="0"/>
              </a:rPr>
              <a:t>: READY. </a:t>
            </a:r>
            <a:r>
              <a:rPr kumimoji="0" lang="uk-UA" altLang="uk-UA" sz="800" b="0" i="1" u="none" strike="noStrike" cap="none" normalizeH="0" baseline="0" dirty="0" err="1">
                <a:ln>
                  <a:noFill/>
                </a:ln>
                <a:solidFill>
                  <a:srgbClr val="000000"/>
                </a:solidFill>
                <a:effectLst/>
                <a:cs typeface="Arial" panose="020B0604020202020204" pitchFamily="34" charset="0"/>
              </a:rPr>
              <a:t>Environmental</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Modelling</a:t>
            </a:r>
            <a:r>
              <a:rPr kumimoji="0" lang="uk-UA" altLang="uk-UA" sz="800" b="0" i="1" u="none" strike="noStrike" cap="none" normalizeH="0" baseline="0" dirty="0">
                <a:ln>
                  <a:noFill/>
                </a:ln>
                <a:solidFill>
                  <a:srgbClr val="000000"/>
                </a:solidFill>
                <a:effectLst/>
                <a:cs typeface="Arial" panose="020B0604020202020204" pitchFamily="34" charset="0"/>
              </a:rPr>
              <a:t> &amp; </a:t>
            </a:r>
            <a:r>
              <a:rPr kumimoji="0" lang="uk-UA" altLang="uk-UA" sz="800" b="0" i="1" u="none" strike="noStrike" cap="none" normalizeH="0" baseline="0" dirty="0" err="1">
                <a:ln>
                  <a:noFill/>
                </a:ln>
                <a:solidFill>
                  <a:srgbClr val="000000"/>
                </a:solidFill>
                <a:effectLst/>
                <a:cs typeface="Arial" panose="020B0604020202020204" pitchFamily="34" charset="0"/>
              </a:rPr>
              <a:t>Software</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1" i="1" u="none" strike="noStrike" cap="none" normalizeH="0" baseline="0" dirty="0">
                <a:ln>
                  <a:noFill/>
                </a:ln>
                <a:solidFill>
                  <a:srgbClr val="000000"/>
                </a:solidFill>
                <a:effectLst/>
                <a:cs typeface="Arial" panose="020B0604020202020204" pitchFamily="34" charset="0"/>
              </a:rPr>
              <a:t>95</a:t>
            </a:r>
            <a:r>
              <a:rPr kumimoji="0" lang="uk-UA" altLang="uk-UA" sz="800" b="0" i="1" u="none" strike="noStrike" cap="none" normalizeH="0" baseline="0" dirty="0">
                <a:ln>
                  <a:noFill/>
                </a:ln>
                <a:solidFill>
                  <a:srgbClr val="000000"/>
                </a:solidFill>
                <a:effectLst/>
                <a:cs typeface="Arial" panose="020B0604020202020204" pitchFamily="34" charset="0"/>
              </a:rPr>
              <a:t>, 210-228, </a:t>
            </a:r>
            <a:r>
              <a:rPr kumimoji="0" lang="uk-UA" altLang="uk-UA" sz="800" b="0" i="1" u="none" strike="noStrike" cap="none" normalizeH="0" baseline="0" dirty="0">
                <a:ln>
                  <a:noFill/>
                </a:ln>
                <a:solidFill>
                  <a:srgbClr val="536BA8"/>
                </a:solidFill>
                <a:effectLst/>
                <a:cs typeface="Arial" panose="020B0604020202020204" pitchFamily="34" charset="0"/>
                <a:hlinkClick r:id="rId13" tooltip="This link opens a non-government website in a new window."/>
              </a:rPr>
              <a:t>https://doi.org/10.1016/j.envsoft.2017.06.025  </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a:ln>
                  <a:noFill/>
                </a:ln>
                <a:solidFill>
                  <a:srgbClr val="536BA8"/>
                </a:solidFill>
                <a:effectLst/>
                <a:cs typeface="Arial" panose="020B0604020202020204" pitchFamily="34" charset="0"/>
                <a:hlinkClick r:id="rId14" tooltip="This link opens a non-government website in a new window."/>
              </a:rPr>
              <a:t> http://www.sciencedirect.com/science/article/pii/S1364815217302360)  </a:t>
            </a:r>
            <a:endParaRPr kumimoji="0" lang="uk-UA" altLang="uk-UA" sz="800" b="1" i="0" u="none" strike="noStrike" cap="none" normalizeH="0" baseline="0" dirty="0">
              <a:ln>
                <a:noFill/>
              </a:ln>
              <a:solidFill>
                <a:srgbClr val="282888"/>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800" b="0" i="1" u="none" strike="noStrike" cap="none" normalizeH="0" baseline="0" dirty="0" err="1">
                <a:ln>
                  <a:noFill/>
                </a:ln>
                <a:solidFill>
                  <a:srgbClr val="000000"/>
                </a:solidFill>
                <a:effectLst/>
                <a:cs typeface="Arial" panose="020B0604020202020204" pitchFamily="34" charset="0"/>
              </a:rPr>
              <a:t>The</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authors</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gratefully</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acknowledge</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the</a:t>
            </a:r>
            <a:r>
              <a:rPr kumimoji="0" lang="uk-UA" altLang="uk-UA" sz="800" b="0" i="1" u="none" strike="noStrike" cap="none" normalizeH="0" baseline="0" dirty="0">
                <a:ln>
                  <a:noFill/>
                </a:ln>
                <a:solidFill>
                  <a:srgbClr val="000000"/>
                </a:solidFill>
                <a:effectLst/>
                <a:cs typeface="Arial" panose="020B0604020202020204" pitchFamily="34" charset="0"/>
              </a:rPr>
              <a:t> NOAA </a:t>
            </a:r>
            <a:r>
              <a:rPr kumimoji="0" lang="uk-UA" altLang="uk-UA" sz="800" b="0" i="1" u="none" strike="noStrike" cap="none" normalizeH="0" baseline="0" dirty="0" err="1">
                <a:ln>
                  <a:noFill/>
                </a:ln>
                <a:solidFill>
                  <a:srgbClr val="000000"/>
                </a:solidFill>
                <a:effectLst/>
                <a:cs typeface="Arial" panose="020B0604020202020204" pitchFamily="34" charset="0"/>
              </a:rPr>
              <a:t>Air</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Resources</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Laboratory</a:t>
            </a:r>
            <a:r>
              <a:rPr kumimoji="0" lang="uk-UA" altLang="uk-UA" sz="800" b="0" i="1" u="none" strike="noStrike" cap="none" normalizeH="0" baseline="0" dirty="0">
                <a:ln>
                  <a:noFill/>
                </a:ln>
                <a:solidFill>
                  <a:srgbClr val="000000"/>
                </a:solidFill>
                <a:effectLst/>
                <a:cs typeface="Arial" panose="020B0604020202020204" pitchFamily="34" charset="0"/>
              </a:rPr>
              <a:t> (ARL) </a:t>
            </a:r>
            <a:r>
              <a:rPr kumimoji="0" lang="uk-UA" altLang="uk-UA" sz="800" b="0" i="1" u="none" strike="noStrike" cap="none" normalizeH="0" baseline="0" dirty="0" err="1">
                <a:ln>
                  <a:noFill/>
                </a:ln>
                <a:solidFill>
                  <a:srgbClr val="000000"/>
                </a:solidFill>
                <a:effectLst/>
                <a:cs typeface="Arial" panose="020B0604020202020204" pitchFamily="34" charset="0"/>
              </a:rPr>
              <a:t>for</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the</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provision</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of</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the</a:t>
            </a:r>
            <a:r>
              <a:rPr kumimoji="0" lang="uk-UA" altLang="uk-UA" sz="800" b="0" i="1" u="none" strike="noStrike" cap="none" normalizeH="0" baseline="0" dirty="0">
                <a:ln>
                  <a:noFill/>
                </a:ln>
                <a:solidFill>
                  <a:srgbClr val="000000"/>
                </a:solidFill>
                <a:effectLst/>
                <a:cs typeface="Arial" panose="020B0604020202020204" pitchFamily="34" charset="0"/>
              </a:rPr>
              <a:t> HYSPLIT </a:t>
            </a:r>
            <a:r>
              <a:rPr kumimoji="0" lang="uk-UA" altLang="uk-UA" sz="800" b="0" i="1" u="none" strike="noStrike" cap="none" normalizeH="0" baseline="0" dirty="0" err="1">
                <a:ln>
                  <a:noFill/>
                </a:ln>
                <a:solidFill>
                  <a:srgbClr val="000000"/>
                </a:solidFill>
                <a:effectLst/>
                <a:cs typeface="Arial" panose="020B0604020202020204" pitchFamily="34" charset="0"/>
              </a:rPr>
              <a:t>transport</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dispersion</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model</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and</a:t>
            </a:r>
            <a:r>
              <a:rPr kumimoji="0" lang="uk-UA" altLang="uk-UA" sz="800" b="0" i="1" u="none" strike="noStrike" cap="none" normalizeH="0" baseline="0" dirty="0">
                <a:ln>
                  <a:noFill/>
                </a:ln>
                <a:solidFill>
                  <a:srgbClr val="000000"/>
                </a:solidFill>
                <a:effectLst/>
                <a:cs typeface="Arial" panose="020B0604020202020204" pitchFamily="34" charset="0"/>
              </a:rPr>
              <a:t>/</a:t>
            </a:r>
            <a:r>
              <a:rPr kumimoji="0" lang="uk-UA" altLang="uk-UA" sz="800" b="0" i="1" u="none" strike="noStrike" cap="none" normalizeH="0" baseline="0" dirty="0" err="1">
                <a:ln>
                  <a:noFill/>
                </a:ln>
                <a:solidFill>
                  <a:srgbClr val="000000"/>
                </a:solidFill>
                <a:effectLst/>
                <a:cs typeface="Arial" panose="020B0604020202020204" pitchFamily="34" charset="0"/>
              </a:rPr>
              <a:t>or</a:t>
            </a:r>
            <a:r>
              <a:rPr kumimoji="0" lang="uk-UA" altLang="uk-UA" sz="800" b="0" i="1" u="none" strike="noStrike" cap="none" normalizeH="0" baseline="0" dirty="0">
                <a:ln>
                  <a:noFill/>
                </a:ln>
                <a:solidFill>
                  <a:srgbClr val="000000"/>
                </a:solidFill>
                <a:effectLst/>
                <a:cs typeface="Arial" panose="020B0604020202020204" pitchFamily="34" charset="0"/>
              </a:rPr>
              <a:t> READY </a:t>
            </a:r>
            <a:r>
              <a:rPr kumimoji="0" lang="uk-UA" altLang="uk-UA" sz="800" b="0" i="1" u="none" strike="noStrike" cap="none" normalizeH="0" baseline="0" dirty="0" err="1">
                <a:ln>
                  <a:noFill/>
                </a:ln>
                <a:solidFill>
                  <a:srgbClr val="000000"/>
                </a:solidFill>
                <a:effectLst/>
                <a:cs typeface="Arial" panose="020B0604020202020204" pitchFamily="34" charset="0"/>
              </a:rPr>
              <a:t>website</a:t>
            </a:r>
            <a:r>
              <a:rPr kumimoji="0" lang="uk-UA" altLang="uk-UA" sz="800" b="0" i="1" u="none" strike="noStrike" cap="none" normalizeH="0" baseline="0" dirty="0">
                <a:ln>
                  <a:noFill/>
                </a:ln>
                <a:solidFill>
                  <a:srgbClr val="000000"/>
                </a:solidFill>
                <a:effectLst/>
                <a:cs typeface="Arial" panose="020B0604020202020204" pitchFamily="34" charset="0"/>
              </a:rPr>
              <a:t> (https://www.ready.noaa.gov) </a:t>
            </a:r>
            <a:r>
              <a:rPr kumimoji="0" lang="uk-UA" altLang="uk-UA" sz="800" b="0" i="1" u="none" strike="noStrike" cap="none" normalizeH="0" baseline="0" dirty="0" err="1">
                <a:ln>
                  <a:noFill/>
                </a:ln>
                <a:solidFill>
                  <a:srgbClr val="000000"/>
                </a:solidFill>
                <a:effectLst/>
                <a:cs typeface="Arial" panose="020B0604020202020204" pitchFamily="34" charset="0"/>
              </a:rPr>
              <a:t>used</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in</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this</a:t>
            </a:r>
            <a:r>
              <a:rPr kumimoji="0" lang="uk-UA" altLang="uk-UA" sz="800" b="0" i="1" u="none" strike="noStrike" cap="none" normalizeH="0" baseline="0" dirty="0">
                <a:ln>
                  <a:noFill/>
                </a:ln>
                <a:solidFill>
                  <a:srgbClr val="000000"/>
                </a:solidFill>
                <a:effectLst/>
                <a:cs typeface="Arial" panose="020B0604020202020204" pitchFamily="34" charset="0"/>
              </a:rPr>
              <a:t> </a:t>
            </a:r>
            <a:r>
              <a:rPr kumimoji="0" lang="uk-UA" altLang="uk-UA" sz="800" b="0" i="1" u="none" strike="noStrike" cap="none" normalizeH="0" baseline="0" dirty="0" err="1">
                <a:ln>
                  <a:noFill/>
                </a:ln>
                <a:solidFill>
                  <a:srgbClr val="000000"/>
                </a:solidFill>
                <a:effectLst/>
                <a:cs typeface="Arial" panose="020B0604020202020204" pitchFamily="34" charset="0"/>
              </a:rPr>
              <a:t>publication</a:t>
            </a:r>
            <a:r>
              <a:rPr kumimoji="0" lang="uk-UA" altLang="uk-UA" sz="800" b="0" i="1" u="none" strike="noStrike" cap="none" normalizeH="0" baseline="0" dirty="0">
                <a:ln>
                  <a:noFill/>
                </a:ln>
                <a:solidFill>
                  <a:srgbClr val="000000"/>
                </a:solidFill>
                <a:effectLst/>
                <a:cs typeface="Arial" panose="020B0604020202020204" pitchFamily="34" charset="0"/>
              </a:rPr>
              <a:t>.</a:t>
            </a:r>
            <a:r>
              <a:rPr kumimoji="0" lang="uk-UA" altLang="uk-UA" sz="800" b="0" i="0" u="none" strike="noStrike" cap="none" normalizeH="0" baseline="0" dirty="0">
                <a:ln>
                  <a:noFill/>
                </a:ln>
                <a:solidFill>
                  <a:schemeClr val="tx1"/>
                </a:solidFill>
                <a:effectLst/>
              </a:rPr>
              <a:t> </a:t>
            </a:r>
            <a:endParaRPr kumimoji="0" lang="uk-UA" altLang="uk-UA" sz="800" b="0" i="1" u="none" strike="noStrike" cap="none" normalizeH="0" baseline="0" dirty="0">
              <a:ln>
                <a:noFill/>
              </a:ln>
              <a:solidFill>
                <a:srgbClr val="536BA8"/>
              </a:solidFill>
              <a:effectLst/>
              <a:cs typeface="Arial" panose="020B0604020202020204" pitchFamily="34" charset="0"/>
            </a:endParaRPr>
          </a:p>
        </p:txBody>
      </p:sp>
      <p:pic>
        <p:nvPicPr>
          <p:cNvPr id="1026" name="Picture 2" descr="this link opens in a new window">
            <a:hlinkClick r:id="rId12" tooltip="This link opens a non-government website in a new window."/>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4358498" y="7216632"/>
            <a:ext cx="152400" cy="1333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his link opens in a new window">
            <a:hlinkClick r:id="rId13" tooltip="This link opens a non-government website in a new window."/>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145523" y="7489683"/>
            <a:ext cx="1524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link opens in a new window">
            <a:hlinkClick r:id="rId14" tooltip="This link opens a non-government website in a new window."/>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5882498" y="7489683"/>
            <a:ext cx="152400" cy="13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Місце для зображення 24"/>
          <p:cNvPicPr>
            <a:picLocks noGrp="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bwMode="auto">
          <a:xfrm>
            <a:off x="10104120" y="5060514"/>
            <a:ext cx="4069080" cy="2432485"/>
          </a:xfrm>
          <a:prstGeom prst="rect">
            <a:avLst/>
          </a:prstGeom>
          <a:ln>
            <a:noFill/>
          </a:ln>
          <a:extLst>
            <a:ext uri="{53640926-AAD7-44D8-BBD7-CCE9431645EC}">
              <a14:shadowObscured xmlns:a14="http://schemas.microsoft.com/office/drawing/2010/main"/>
            </a:ext>
          </a:extLst>
        </p:spPr>
      </p:pic>
      <p:pic>
        <p:nvPicPr>
          <p:cNvPr id="24" name="Місце для зображення 23"/>
          <p:cNvPicPr>
            <a:picLocks noGrp="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pic>
        <p:nvPicPr>
          <p:cNvPr id="22" name="Місце для зображення 21" descr="C:\Users\uo_kyrylenko\OneDrive - ДНТЦ ЯРБ\Робочий стіл\DR.png"/>
          <p:cNvPicPr>
            <a:picLocks noGrp="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ln>
            <a:noFill/>
          </a:ln>
        </p:spPr>
      </p:pic>
      <p:pic>
        <p:nvPicPr>
          <p:cNvPr id="21" name="Місце для зображення 20">
            <a:extLst>
              <a:ext uri="{FF2B5EF4-FFF2-40B4-BE49-F238E27FC236}">
                <a16:creationId xmlns:a16="http://schemas.microsoft.com/office/drawing/2014/main" id="{3FA0AC30-5D74-FB1A-E945-E9B3AD25CB3A}"/>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10104120" y="2046642"/>
            <a:ext cx="4069080" cy="2735670"/>
          </a:xfrm>
          <a:prstGeom prst="rect">
            <a:avLst/>
          </a:prstGeom>
        </p:spPr>
      </p:pic>
      <p:pic>
        <p:nvPicPr>
          <p:cNvPr id="17" name="Місце для зображення 16" descr="C:\Users\uo_kyrylenko\OneDrive - ДНТЦ ЯРБ\Робочий стіл\Zaporizhzhia\Testr.png"/>
          <p:cNvPicPr>
            <a:picLocks noGrp="1"/>
          </p:cNvPicPr>
          <p:nvPr>
            <p:ph type="pic" sz="quarter" idx="13"/>
          </p:nvPr>
        </p:nvPicPr>
        <p:blipFill>
          <a:blip r:embed="rId6" cstate="email">
            <a:extLst>
              <a:ext uri="{28A0092B-C50C-407E-A947-70E740481C1C}">
                <a14:useLocalDpi xmlns:a14="http://schemas.microsoft.com/office/drawing/2010/main"/>
              </a:ext>
            </a:extLst>
          </a:blip>
          <a:srcRect/>
          <a:stretch>
            <a:fillRect/>
          </a:stretch>
        </p:blipFill>
        <p:spPr bwMode="auto">
          <a:prstGeom prst="rect">
            <a:avLst/>
          </a:prstGeom>
          <a:noFill/>
          <a:ln>
            <a:noFill/>
          </a:ln>
        </p:spPr>
      </p:pic>
      <p:sp>
        <p:nvSpPr>
          <p:cNvPr id="9"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p:txBody>
          <a:bodyPr/>
          <a:lstStyle/>
          <a:p>
            <a:r>
              <a:rPr lang="en-US" dirty="0"/>
              <a:t>Total effective gamma dose rate (JRODOS, September 09, 2022)</a:t>
            </a:r>
          </a:p>
        </p:txBody>
      </p:sp>
      <p:sp>
        <p:nvSpPr>
          <p:cNvPr id="10" name="Text Placeholder 9">
            <a:extLst>
              <a:ext uri="{FF2B5EF4-FFF2-40B4-BE49-F238E27FC236}">
                <a16:creationId xmlns:a16="http://schemas.microsoft.com/office/drawing/2014/main" id="{8546517D-4298-4BBC-ACAB-0E385A8DC0B9}"/>
              </a:ext>
            </a:extLst>
          </p:cNvPr>
          <p:cNvSpPr>
            <a:spLocks noGrp="1"/>
          </p:cNvSpPr>
          <p:nvPr>
            <p:ph type="body" sz="quarter" idx="18"/>
          </p:nvPr>
        </p:nvSpPr>
        <p:spPr/>
        <p:txBody>
          <a:bodyPr/>
          <a:lstStyle/>
          <a:p>
            <a:r>
              <a:rPr lang="en-US" dirty="0"/>
              <a:t>Intervention doses for sheltering (JRODOS, October 08, 2022)</a:t>
            </a:r>
          </a:p>
        </p:txBody>
      </p:sp>
      <p:sp>
        <p:nvSpPr>
          <p:cNvPr id="11" name="Text Placeholder 10">
            <a:extLst>
              <a:ext uri="{FF2B5EF4-FFF2-40B4-BE49-F238E27FC236}">
                <a16:creationId xmlns:a16="http://schemas.microsoft.com/office/drawing/2014/main" id="{9B248B70-2C1D-4D82-92C4-F4A5E4992DFC}"/>
              </a:ext>
            </a:extLst>
          </p:cNvPr>
          <p:cNvSpPr>
            <a:spLocks noGrp="1"/>
          </p:cNvSpPr>
          <p:nvPr>
            <p:ph type="body" sz="quarter" idx="19"/>
          </p:nvPr>
        </p:nvSpPr>
        <p:spPr/>
        <p:txBody>
          <a:bodyPr/>
          <a:lstStyle/>
          <a:p>
            <a:r>
              <a:rPr lang="en-US" dirty="0"/>
              <a:t>Intervention doses for sheltering (JRODOS, September 01, 2022)</a:t>
            </a:r>
          </a:p>
        </p:txBody>
      </p:sp>
      <p:sp>
        <p:nvSpPr>
          <p:cNvPr id="12" name="Text Placeholder 11">
            <a:extLst>
              <a:ext uri="{FF2B5EF4-FFF2-40B4-BE49-F238E27FC236}">
                <a16:creationId xmlns:a16="http://schemas.microsoft.com/office/drawing/2014/main" id="{1D7A9635-037C-4C23-A40F-6F1E1F1E49FB}"/>
              </a:ext>
            </a:extLst>
          </p:cNvPr>
          <p:cNvSpPr>
            <a:spLocks noGrp="1"/>
          </p:cNvSpPr>
          <p:nvPr>
            <p:ph type="body" sz="quarter" idx="20"/>
          </p:nvPr>
        </p:nvSpPr>
        <p:spPr/>
        <p:txBody>
          <a:bodyPr/>
          <a:lstStyle/>
          <a:p>
            <a:r>
              <a:rPr lang="en-US" dirty="0"/>
              <a:t>Intervention doses for ITB          (JRODOS, August 09, 2022)</a:t>
            </a:r>
          </a:p>
        </p:txBody>
      </p:sp>
      <p:sp>
        <p:nvSpPr>
          <p:cNvPr id="13" name="Text Placeholder 12">
            <a:extLst>
              <a:ext uri="{FF2B5EF4-FFF2-40B4-BE49-F238E27FC236}">
                <a16:creationId xmlns:a16="http://schemas.microsoft.com/office/drawing/2014/main" id="{FB3A8590-BAF4-4C5D-BB33-306B2996B337}"/>
              </a:ext>
            </a:extLst>
          </p:cNvPr>
          <p:cNvSpPr>
            <a:spLocks noGrp="1"/>
          </p:cNvSpPr>
          <p:nvPr>
            <p:ph type="body" sz="quarter" idx="21"/>
          </p:nvPr>
        </p:nvSpPr>
        <p:spPr/>
        <p:txBody>
          <a:bodyPr/>
          <a:lstStyle/>
          <a:p>
            <a:r>
              <a:rPr lang="en-US" dirty="0"/>
              <a:t>Cs-137 ground deposition         (JRODOS, September 01, 2022)</a:t>
            </a:r>
          </a:p>
        </p:txBody>
      </p:sp>
      <p:sp>
        <p:nvSpPr>
          <p:cNvPr id="14" name="Slide Number Placeholder 13">
            <a:extLst>
              <a:ext uri="{FF2B5EF4-FFF2-40B4-BE49-F238E27FC236}">
                <a16:creationId xmlns:a16="http://schemas.microsoft.com/office/drawing/2014/main" id="{F700DC40-E1E9-419D-AD8E-C677CE964B5C}"/>
              </a:ext>
            </a:extLst>
          </p:cNvPr>
          <p:cNvSpPr>
            <a:spLocks noGrp="1"/>
          </p:cNvSpPr>
          <p:nvPr>
            <p:ph type="sldNum" sz="quarter" idx="22"/>
          </p:nvPr>
        </p:nvSpPr>
        <p:spPr/>
        <p:txBody>
          <a:bodyPr/>
          <a:lstStyle/>
          <a:p>
            <a:fld id="{FE7A4BB3-E848-5A44-82DF-322201952CD8}" type="slidenum">
              <a:rPr lang="en-US" smtClean="0"/>
              <a:pPr/>
              <a:t>12</a:t>
            </a:fld>
            <a:endParaRPr lang="en-US" dirty="0"/>
          </a:p>
        </p:txBody>
      </p:sp>
      <p:sp>
        <p:nvSpPr>
          <p:cNvPr id="15" name="Title 14">
            <a:extLst>
              <a:ext uri="{FF2B5EF4-FFF2-40B4-BE49-F238E27FC236}">
                <a16:creationId xmlns:a16="http://schemas.microsoft.com/office/drawing/2014/main" id="{5920ACB0-3A01-4696-9B74-083B19D6DDE1}"/>
              </a:ext>
            </a:extLst>
          </p:cNvPr>
          <p:cNvSpPr>
            <a:spLocks noGrp="1"/>
          </p:cNvSpPr>
          <p:nvPr>
            <p:ph type="title"/>
          </p:nvPr>
        </p:nvSpPr>
        <p:spPr/>
        <p:txBody>
          <a:bodyPr/>
          <a:lstStyle/>
          <a:p>
            <a:r>
              <a:rPr lang="en-US" dirty="0"/>
              <a:t>Atmospheric dispersion and dose projection – examples (1)</a:t>
            </a:r>
            <a:endParaRPr lang="en-US" dirty="0">
              <a:solidFill>
                <a:srgbClr val="9C4757"/>
              </a:solidFill>
            </a:endParaRPr>
          </a:p>
        </p:txBody>
      </p:sp>
      <p:pic>
        <p:nvPicPr>
          <p:cNvPr id="16" name="Місце для зображення 15" descr="C:\Users\uo_kyrylenko\OneDrive - ДНТЦ ЯРБ\Робочий стіл\Zaporizhzhia\Intervention doses_evac.png"/>
          <p:cNvPicPr>
            <a:picLocks noGrp="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bwMode="auto">
          <a:xfrm>
            <a:off x="1371600" y="2066544"/>
            <a:ext cx="4069080" cy="2715768"/>
          </a:xfrm>
          <a:prstGeom prst="rect">
            <a:avLst/>
          </a:prstGeom>
          <a:noFill/>
          <a:ln>
            <a:noFill/>
          </a:ln>
        </p:spPr>
      </p:pic>
      <p:sp>
        <p:nvSpPr>
          <p:cNvPr id="8" name="Text Placeholder 7">
            <a:extLst>
              <a:ext uri="{FF2B5EF4-FFF2-40B4-BE49-F238E27FC236}">
                <a16:creationId xmlns:a16="http://schemas.microsoft.com/office/drawing/2014/main" id="{0EC1C73F-1812-4DEE-A390-FE5DD02A199E}"/>
              </a:ext>
            </a:extLst>
          </p:cNvPr>
          <p:cNvSpPr>
            <a:spLocks noGrp="1"/>
          </p:cNvSpPr>
          <p:nvPr>
            <p:ph type="body" sz="quarter" idx="16"/>
          </p:nvPr>
        </p:nvSpPr>
        <p:spPr/>
        <p:txBody>
          <a:bodyPr/>
          <a:lstStyle/>
          <a:p>
            <a:r>
              <a:rPr lang="en-US" dirty="0"/>
              <a:t>Intervention doses for evacuation (JRODOS, October 08, 2022)</a:t>
            </a:r>
          </a:p>
        </p:txBody>
      </p:sp>
    </p:spTree>
    <p:extLst>
      <p:ext uri="{BB962C8B-B14F-4D97-AF65-F5344CB8AC3E}">
        <p14:creationId xmlns:p14="http://schemas.microsoft.com/office/powerpoint/2010/main" val="243952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F700DC40-E1E9-419D-AD8E-C677CE964B5C}"/>
              </a:ext>
            </a:extLst>
          </p:cNvPr>
          <p:cNvSpPr>
            <a:spLocks noGrp="1"/>
          </p:cNvSpPr>
          <p:nvPr>
            <p:ph type="sldNum" sz="quarter" idx="22"/>
          </p:nvPr>
        </p:nvSpPr>
        <p:spPr/>
        <p:txBody>
          <a:bodyPr/>
          <a:lstStyle/>
          <a:p>
            <a:fld id="{FE7A4BB3-E848-5A44-82DF-322201952CD8}" type="slidenum">
              <a:rPr lang="en-US" smtClean="0"/>
              <a:pPr/>
              <a:t>13</a:t>
            </a:fld>
            <a:endParaRPr lang="en-US" dirty="0"/>
          </a:p>
        </p:txBody>
      </p:sp>
      <p:sp>
        <p:nvSpPr>
          <p:cNvPr id="15" name="Title 14">
            <a:extLst>
              <a:ext uri="{FF2B5EF4-FFF2-40B4-BE49-F238E27FC236}">
                <a16:creationId xmlns:a16="http://schemas.microsoft.com/office/drawing/2014/main" id="{5920ACB0-3A01-4696-9B74-083B19D6DDE1}"/>
              </a:ext>
            </a:extLst>
          </p:cNvPr>
          <p:cNvSpPr>
            <a:spLocks noGrp="1"/>
          </p:cNvSpPr>
          <p:nvPr>
            <p:ph type="title"/>
          </p:nvPr>
        </p:nvSpPr>
        <p:spPr/>
        <p:txBody>
          <a:bodyPr/>
          <a:lstStyle/>
          <a:p>
            <a:r>
              <a:rPr lang="en-US" dirty="0"/>
              <a:t>Atmospheric dispersion and dose projection - examples (2)</a:t>
            </a:r>
            <a:endParaRPr lang="en-US" dirty="0">
              <a:solidFill>
                <a:srgbClr val="9C4757"/>
              </a:solidFill>
            </a:endParaRP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3934" y="1654993"/>
            <a:ext cx="11523408" cy="6367288"/>
          </a:xfrm>
          <a:prstGeom prst="rect">
            <a:avLst/>
          </a:prstGeom>
        </p:spPr>
      </p:pic>
      <p:sp>
        <p:nvSpPr>
          <p:cNvPr id="9"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a:xfrm>
            <a:off x="2113934" y="7178040"/>
            <a:ext cx="11523408" cy="822960"/>
          </a:xfrm>
        </p:spPr>
        <p:txBody>
          <a:bodyPr/>
          <a:lstStyle/>
          <a:p>
            <a:r>
              <a:rPr lang="en-US" dirty="0"/>
              <a:t>JRODOS Modelling Results (ADM LASAT)</a:t>
            </a:r>
            <a:r>
              <a:rPr lang="uk-UA" dirty="0"/>
              <a:t>: </a:t>
            </a:r>
            <a:r>
              <a:rPr lang="en-US" dirty="0"/>
              <a:t>Total Effective Gamma Dose Rate up to 40 km, </a:t>
            </a:r>
            <a:r>
              <a:rPr lang="en-US" dirty="0" err="1"/>
              <a:t>mSv</a:t>
            </a:r>
            <a:r>
              <a:rPr lang="en-US" dirty="0"/>
              <a:t>/h – October 08, 2022</a:t>
            </a:r>
          </a:p>
        </p:txBody>
      </p:sp>
    </p:spTree>
    <p:extLst>
      <p:ext uri="{BB962C8B-B14F-4D97-AF65-F5344CB8AC3E}">
        <p14:creationId xmlns:p14="http://schemas.microsoft.com/office/powerpoint/2010/main" val="3101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p:cNvSpPr>
            <a:spLocks noGrp="1"/>
          </p:cNvSpPr>
          <p:nvPr>
            <p:ph type="sldNum" sz="quarter" idx="12"/>
          </p:nvPr>
        </p:nvSpPr>
        <p:spPr>
          <a:prstGeom prst="rect">
            <a:avLst/>
          </a:prstGeom>
        </p:spPr>
        <p:txBody>
          <a:bodyPr/>
          <a:lstStyle/>
          <a:p>
            <a:fld id="{FE7A4BB3-E848-5A44-82DF-322201952CD8}" type="slidenum">
              <a:rPr lang="en-US" smtClean="0"/>
              <a:pPr/>
              <a:t>14</a:t>
            </a:fld>
            <a:endParaRPr lang="en-US" dirty="0"/>
          </a:p>
        </p:txBody>
      </p:sp>
      <p:sp>
        <p:nvSpPr>
          <p:cNvPr id="7" name="Місце для тексту 6"/>
          <p:cNvSpPr>
            <a:spLocks noGrp="1"/>
          </p:cNvSpPr>
          <p:nvPr>
            <p:ph type="body" sz="quarter" idx="14"/>
          </p:nvPr>
        </p:nvSpPr>
        <p:spPr/>
        <p:txBody>
          <a:bodyPr/>
          <a:lstStyle/>
          <a:p>
            <a:endParaRPr lang="uk-UA" dirty="0"/>
          </a:p>
        </p:txBody>
      </p:sp>
      <p:sp>
        <p:nvSpPr>
          <p:cNvPr id="3" name="Заголовок 2"/>
          <p:cNvSpPr>
            <a:spLocks noGrp="1"/>
          </p:cNvSpPr>
          <p:nvPr>
            <p:ph type="title"/>
          </p:nvPr>
        </p:nvSpPr>
        <p:spPr>
          <a:xfrm>
            <a:off x="1554480" y="3013280"/>
            <a:ext cx="4572001" cy="1590675"/>
          </a:xfrm>
        </p:spPr>
        <p:txBody>
          <a:bodyPr/>
          <a:lstStyle/>
          <a:p>
            <a:r>
              <a:rPr lang="en-US" dirty="0"/>
              <a:t>3. Challenges for Response </a:t>
            </a:r>
            <a:endParaRPr lang="uk-UA" dirty="0"/>
          </a:p>
        </p:txBody>
      </p:sp>
      <p:pic>
        <p:nvPicPr>
          <p:cNvPr id="14" name="Місце для зображення 1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129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Challenges for IEC experts</a:t>
            </a:r>
            <a:endParaRPr lang="en-US" dirty="0">
              <a:solidFill>
                <a:srgbClr val="9C4757"/>
              </a:solidFill>
            </a:endParaRP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p:txBody>
          <a:bodyPr/>
          <a:lstStyle/>
          <a:p>
            <a:pPr marL="457200"/>
            <a:r>
              <a:rPr lang="en-US" dirty="0">
                <a:solidFill>
                  <a:srgbClr val="242424"/>
                </a:solidFill>
                <a:latin typeface="Segoe UI" panose="020B0502040204020203" pitchFamily="34" charset="0"/>
              </a:rPr>
              <a:t>Absence of a safe working place for the expert during hostilities </a:t>
            </a:r>
          </a:p>
          <a:p>
            <a:pPr marL="457200"/>
            <a:r>
              <a:rPr lang="en-US" dirty="0">
                <a:solidFill>
                  <a:srgbClr val="242424"/>
                </a:solidFill>
                <a:latin typeface="Segoe UI" panose="020B0502040204020203" pitchFamily="34" charset="0"/>
              </a:rPr>
              <a:t>Breakdown of information chains and communications with some experts of the emergency center </a:t>
            </a:r>
            <a:endParaRPr lang="en-US" dirty="0">
              <a:solidFill>
                <a:srgbClr val="000000"/>
              </a:solidFill>
              <a:latin typeface="Calibri" panose="020F0502020204030204" pitchFamily="34" charset="0"/>
            </a:endParaRPr>
          </a:p>
          <a:p>
            <a:pPr marL="457200"/>
            <a:r>
              <a:rPr lang="en-US" dirty="0">
                <a:solidFill>
                  <a:srgbClr val="242424"/>
                </a:solidFill>
                <a:latin typeface="Segoe UI" panose="020B0502040204020203" pitchFamily="34" charset="0"/>
              </a:rPr>
              <a:t>Unavailability of the tools needed for the calculations in the shelters (work with phone/paper materials)</a:t>
            </a:r>
            <a:endParaRPr lang="en-US" dirty="0">
              <a:solidFill>
                <a:srgbClr val="000000"/>
              </a:solidFill>
              <a:latin typeface="Calibri" panose="020F0502020204030204" pitchFamily="34" charset="0"/>
            </a:endParaRPr>
          </a:p>
          <a:p>
            <a:pPr marL="457200"/>
            <a:r>
              <a:rPr lang="en-US" dirty="0">
                <a:solidFill>
                  <a:srgbClr val="242424"/>
                </a:solidFill>
                <a:latin typeface="Segoe UI" panose="020B0502040204020203" pitchFamily="34" charset="0"/>
              </a:rPr>
              <a:t>Problems with electricity and Internet connection (work in a stand-alone mode, inability to download NWP, to load maps, to transmit data, etc.)</a:t>
            </a:r>
            <a:endParaRPr lang="en-US" dirty="0">
              <a:solidFill>
                <a:srgbClr val="000000"/>
              </a:solidFill>
              <a:latin typeface="Calibri" panose="020F0502020204030204" pitchFamily="34" charset="0"/>
            </a:endParaRPr>
          </a:p>
          <a:p>
            <a:pPr marL="457200"/>
            <a:r>
              <a:rPr lang="en-US" dirty="0">
                <a:solidFill>
                  <a:srgbClr val="242424"/>
                </a:solidFill>
                <a:latin typeface="Segoe UI" panose="020B0502040204020203" pitchFamily="34" charset="0"/>
              </a:rPr>
              <a:t>Unreliability of data, transmitted from a captured facility (false output data, uncertainties, failures, including unavailability of radiation monitoring data around the site, technological parameters, etc.)</a:t>
            </a:r>
            <a:endParaRPr lang="en-US" dirty="0"/>
          </a:p>
          <a:p>
            <a:pPr marL="0" indent="0">
              <a:buNone/>
            </a:pPr>
            <a:endParaRPr lang="en-US" dirty="0"/>
          </a:p>
        </p:txBody>
      </p:sp>
    </p:spTree>
    <p:extLst>
      <p:ext uri="{BB962C8B-B14F-4D97-AF65-F5344CB8AC3E}">
        <p14:creationId xmlns:p14="http://schemas.microsoft.com/office/powerpoint/2010/main" val="336759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Possible solutions</a:t>
            </a:r>
            <a:endParaRPr lang="en-US" dirty="0">
              <a:solidFill>
                <a:srgbClr val="9C4757"/>
              </a:solidFill>
            </a:endParaRP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371599" y="1933955"/>
            <a:ext cx="12801600" cy="5686045"/>
          </a:xfrm>
        </p:spPr>
        <p:txBody>
          <a:bodyPr/>
          <a:lstStyle/>
          <a:p>
            <a:pPr marL="457200"/>
            <a:r>
              <a:rPr lang="en-US" sz="2600" dirty="0">
                <a:solidFill>
                  <a:srgbClr val="242424"/>
                </a:solidFill>
                <a:latin typeface="Segoe UI" panose="020B0502040204020203" pitchFamily="34" charset="0"/>
              </a:rPr>
              <a:t>Organizing a safe working place for the expert (sheltering) equipped with necessary tools; </a:t>
            </a:r>
          </a:p>
          <a:p>
            <a:pPr marL="457200"/>
            <a:r>
              <a:rPr lang="en-US" sz="2600" dirty="0">
                <a:solidFill>
                  <a:srgbClr val="242424"/>
                </a:solidFill>
                <a:latin typeface="Segoe UI" panose="020B0502040204020203" pitchFamily="34" charset="0"/>
              </a:rPr>
              <a:t>Development of a protected virtual platform for communication of the IEC experts; </a:t>
            </a:r>
          </a:p>
          <a:p>
            <a:pPr marL="457200"/>
            <a:r>
              <a:rPr lang="en-US" sz="2600" dirty="0">
                <a:solidFill>
                  <a:srgbClr val="242424"/>
                </a:solidFill>
                <a:latin typeface="Segoe UI" panose="020B0502040204020203" pitchFamily="34" charset="0"/>
              </a:rPr>
              <a:t>Development of a library of the reference source terms for the expected range of threats for all possible installation conditions (at the stage of preparedness); </a:t>
            </a:r>
            <a:endParaRPr lang="en-US" sz="2600" dirty="0">
              <a:solidFill>
                <a:srgbClr val="000000"/>
              </a:solidFill>
              <a:latin typeface="Calibri" panose="020F0502020204030204" pitchFamily="34" charset="0"/>
            </a:endParaRPr>
          </a:p>
          <a:p>
            <a:pPr marL="457200"/>
            <a:r>
              <a:rPr lang="en-US" sz="2600" dirty="0">
                <a:solidFill>
                  <a:srgbClr val="242424"/>
                </a:solidFill>
                <a:latin typeface="Segoe UI" panose="020B0502040204020203" pitchFamily="34" charset="0"/>
              </a:rPr>
              <a:t>Use a secure server (clouds) to transfer large files; </a:t>
            </a:r>
            <a:endParaRPr lang="en-US" sz="2600" dirty="0">
              <a:solidFill>
                <a:srgbClr val="000000"/>
              </a:solidFill>
              <a:latin typeface="Calibri" panose="020F0502020204030204" pitchFamily="34" charset="0"/>
            </a:endParaRPr>
          </a:p>
          <a:p>
            <a:pPr marL="457200"/>
            <a:r>
              <a:rPr lang="en-US" sz="2600" dirty="0">
                <a:solidFill>
                  <a:srgbClr val="242424"/>
                </a:solidFill>
                <a:latin typeface="Segoe UI" panose="020B0502040204020203" pitchFamily="34" charset="0"/>
              </a:rPr>
              <a:t>Maximum diversification and independence of data transmission channels (satellite technologies); </a:t>
            </a:r>
            <a:endParaRPr lang="en-US" sz="2600" dirty="0">
              <a:solidFill>
                <a:srgbClr val="000000"/>
              </a:solidFill>
              <a:latin typeface="Calibri" panose="020F0502020204030204" pitchFamily="34" charset="0"/>
            </a:endParaRPr>
          </a:p>
          <a:p>
            <a:pPr marL="457200"/>
            <a:r>
              <a:rPr lang="en-US" sz="2600" dirty="0">
                <a:solidFill>
                  <a:srgbClr val="242424"/>
                </a:solidFill>
                <a:latin typeface="Segoe UI" panose="020B0502040204020203" pitchFamily="34" charset="0"/>
              </a:rPr>
              <a:t>Automatic distribution of data to mail/messenger/widget of the expert in order to save current meteorological data, information on the weather forecast, and, if possible, technological parameters of the object; </a:t>
            </a:r>
            <a:endParaRPr lang="en-US" sz="2600" dirty="0">
              <a:solidFill>
                <a:srgbClr val="000000"/>
              </a:solidFill>
              <a:latin typeface="Calibri" panose="020F0502020204030204" pitchFamily="34" charset="0"/>
            </a:endParaRPr>
          </a:p>
          <a:p>
            <a:pPr marL="457200"/>
            <a:r>
              <a:rPr lang="en-US" sz="2600" dirty="0">
                <a:solidFill>
                  <a:srgbClr val="242424"/>
                </a:solidFill>
                <a:latin typeface="Segoe UI" panose="020B0502040204020203" pitchFamily="34" charset="0"/>
              </a:rPr>
              <a:t>Regular training on calculation procedures in various conditions, at any time of the day, and in conditions of missing data or obtaining unreliable data.</a:t>
            </a:r>
            <a:endParaRPr lang="en-US" sz="2600" dirty="0"/>
          </a:p>
          <a:p>
            <a:pPr marL="0" indent="0">
              <a:buNone/>
            </a:pPr>
            <a:endParaRPr lang="en-US" dirty="0"/>
          </a:p>
        </p:txBody>
      </p:sp>
    </p:spTree>
    <p:extLst>
      <p:ext uri="{BB962C8B-B14F-4D97-AF65-F5344CB8AC3E}">
        <p14:creationId xmlns:p14="http://schemas.microsoft.com/office/powerpoint/2010/main" val="29275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E0F3-60C4-4D75-B1FC-C0F4D46BCBD6}"/>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
        <p:nvSpPr>
          <p:cNvPr id="3" name="Content Placeholder 2">
            <a:extLst>
              <a:ext uri="{FF2B5EF4-FFF2-40B4-BE49-F238E27FC236}">
                <a16:creationId xmlns:a16="http://schemas.microsoft.com/office/drawing/2014/main" id="{76C1D3E3-131C-4389-8FE3-D7ADC493B90E}"/>
              </a:ext>
            </a:extLst>
          </p:cNvPr>
          <p:cNvSpPr>
            <a:spLocks noGrp="1"/>
          </p:cNvSpPr>
          <p:nvPr>
            <p:ph sz="quarter" idx="20"/>
          </p:nvPr>
        </p:nvSpPr>
        <p:spPr/>
        <p:txBody>
          <a:bodyPr/>
          <a:lstStyle/>
          <a:p>
            <a:pPr marL="182880" indent="0">
              <a:buNone/>
            </a:pPr>
            <a:endParaRPr lang="en-US" sz="2400" dirty="0">
              <a:solidFill>
                <a:srgbClr val="242424"/>
              </a:solidFill>
              <a:latin typeface="Segoe UI" panose="020B0502040204020203" pitchFamily="34" charset="0"/>
            </a:endParaRPr>
          </a:p>
          <a:p>
            <a:pPr marL="457200" fontAlgn="base"/>
            <a:r>
              <a:rPr lang="en-US" dirty="0">
                <a:solidFill>
                  <a:srgbClr val="242424"/>
                </a:solidFill>
                <a:latin typeface="Segoe UI" panose="020B0502040204020203" pitchFamily="34" charset="0"/>
              </a:rPr>
              <a:t>Response procedures analysis related to the aggression of </a:t>
            </a:r>
            <a:r>
              <a:rPr lang="en-US" dirty="0" err="1">
                <a:solidFill>
                  <a:srgbClr val="242424"/>
                </a:solidFill>
                <a:latin typeface="Segoe UI" panose="020B0502040204020203" pitchFamily="34" charset="0"/>
              </a:rPr>
              <a:t>russian</a:t>
            </a:r>
            <a:r>
              <a:rPr lang="en-US" dirty="0">
                <a:solidFill>
                  <a:srgbClr val="242424"/>
                </a:solidFill>
                <a:latin typeface="Segoe UI" panose="020B0502040204020203" pitchFamily="34" charset="0"/>
              </a:rPr>
              <a:t> federation is ongoing, experience is being built up with every day of the war in Ukraine; </a:t>
            </a:r>
            <a:endParaRPr lang="en-US" dirty="0">
              <a:solidFill>
                <a:srgbClr val="000000"/>
              </a:solidFill>
              <a:latin typeface="Calibri" panose="020F0502020204030204" pitchFamily="34" charset="0"/>
            </a:endParaRPr>
          </a:p>
          <a:p>
            <a:pPr marL="457200" fontAlgn="base"/>
            <a:r>
              <a:rPr lang="en-US" dirty="0">
                <a:solidFill>
                  <a:srgbClr val="242424"/>
                </a:solidFill>
                <a:latin typeface="Segoe UI" panose="020B0502040204020203" pitchFamily="34" charset="0"/>
              </a:rPr>
              <a:t>TSBO proved to be one of the critical scenarios for the power units of ZNPP, the source for which was used as a reference source term; </a:t>
            </a:r>
            <a:endParaRPr lang="en-US" dirty="0">
              <a:solidFill>
                <a:srgbClr val="000000"/>
              </a:solidFill>
              <a:latin typeface="Calibri" panose="020F0502020204030204" pitchFamily="34" charset="0"/>
            </a:endParaRPr>
          </a:p>
          <a:p>
            <a:pPr marL="457200" fontAlgn="base"/>
            <a:r>
              <a:rPr lang="en-US" dirty="0">
                <a:solidFill>
                  <a:srgbClr val="242424"/>
                </a:solidFill>
                <a:latin typeface="Segoe UI" panose="020B0502040204020203" pitchFamily="34" charset="0"/>
              </a:rPr>
              <a:t>Scenarios involving DSSNF at ZNPP require additional research from the point of view of military influence (shells of different types and </a:t>
            </a:r>
            <a:r>
              <a:rPr lang="en-US" dirty="0" err="1">
                <a:solidFill>
                  <a:srgbClr val="242424"/>
                </a:solidFill>
                <a:latin typeface="Segoe UI" panose="020B0502040204020203" pitchFamily="34" charset="0"/>
              </a:rPr>
              <a:t>calibres</a:t>
            </a:r>
            <a:r>
              <a:rPr lang="en-US" dirty="0">
                <a:solidFill>
                  <a:srgbClr val="242424"/>
                </a:solidFill>
                <a:latin typeface="Segoe UI" panose="020B0502040204020203" pitchFamily="34" charset="0"/>
              </a:rPr>
              <a:t>); </a:t>
            </a:r>
          </a:p>
          <a:p>
            <a:pPr marL="457200" fontAlgn="base"/>
            <a:r>
              <a:rPr lang="en-US" dirty="0">
                <a:solidFill>
                  <a:srgbClr val="242424"/>
                </a:solidFill>
                <a:latin typeface="Segoe UI" panose="020B0502040204020203" pitchFamily="34" charset="0"/>
              </a:rPr>
              <a:t>Preparedness to an emergency resulting from the military attacks at NPP requires more information/knowledge about the potential military threats.</a:t>
            </a:r>
            <a:endParaRPr lang="en-US" dirty="0">
              <a:solidFill>
                <a:srgbClr val="000000"/>
              </a:solidFill>
              <a:latin typeface="Calibri" panose="020F0502020204030204" pitchFamily="34" charset="0"/>
            </a:endParaRPr>
          </a:p>
        </p:txBody>
      </p:sp>
      <p:sp>
        <p:nvSpPr>
          <p:cNvPr id="5" name="Title 4">
            <a:extLst>
              <a:ext uri="{FF2B5EF4-FFF2-40B4-BE49-F238E27FC236}">
                <a16:creationId xmlns:a16="http://schemas.microsoft.com/office/drawing/2014/main" id="{3D76ADE9-B85B-471B-9A97-17044AC9D778}"/>
              </a:ext>
            </a:extLst>
          </p:cNvPr>
          <p:cNvSpPr>
            <a:spLocks noGrp="1"/>
          </p:cNvSpPr>
          <p:nvPr>
            <p:ph type="title"/>
          </p:nvPr>
        </p:nvSpPr>
        <p:spPr>
          <a:xfrm>
            <a:off x="1587908" y="2524124"/>
            <a:ext cx="5059043" cy="1590675"/>
          </a:xfrm>
        </p:spPr>
        <p:txBody>
          <a:bodyPr/>
          <a:lstStyle/>
          <a:p>
            <a:r>
              <a:rPr lang="en-US" dirty="0"/>
              <a:t>Conclusions</a:t>
            </a:r>
            <a:endParaRPr lang="en-US" dirty="0">
              <a:solidFill>
                <a:srgbClr val="9C4757"/>
              </a:solidFill>
            </a:endParaRPr>
          </a:p>
        </p:txBody>
      </p:sp>
    </p:spTree>
    <p:extLst>
      <p:ext uri="{BB962C8B-B14F-4D97-AF65-F5344CB8AC3E}">
        <p14:creationId xmlns:p14="http://schemas.microsoft.com/office/powerpoint/2010/main" val="42923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562099" y="2438400"/>
            <a:ext cx="4572001" cy="1590675"/>
          </a:xfrm>
        </p:spPr>
        <p:txBody>
          <a:bodyPr/>
          <a:lstStyle/>
          <a:p>
            <a:r>
              <a:rPr lang="en-US" dirty="0"/>
              <a:t>Content</a:t>
            </a:r>
            <a:endParaRPr lang="uk-UA" dirty="0"/>
          </a:p>
        </p:txBody>
      </p:sp>
      <p:sp>
        <p:nvSpPr>
          <p:cNvPr id="6" name="Місце для вмісту 5"/>
          <p:cNvSpPr>
            <a:spLocks noGrp="1"/>
          </p:cNvSpPr>
          <p:nvPr>
            <p:ph sz="quarter" idx="20"/>
          </p:nvPr>
        </p:nvSpPr>
        <p:spPr>
          <a:xfrm>
            <a:off x="6221092" y="2647949"/>
            <a:ext cx="8212538" cy="3428760"/>
          </a:xfrm>
        </p:spPr>
        <p:txBody>
          <a:bodyPr/>
          <a:lstStyle/>
          <a:p>
            <a:r>
              <a:rPr lang="en-US" sz="3600" dirty="0"/>
              <a:t>Emergency Response in the War Context</a:t>
            </a:r>
          </a:p>
          <a:p>
            <a:r>
              <a:rPr lang="en-US" sz="3600" dirty="0"/>
              <a:t>Calculation Toolkit</a:t>
            </a:r>
          </a:p>
          <a:p>
            <a:r>
              <a:rPr lang="en-US" sz="3600" dirty="0"/>
              <a:t>Challenges for Emergency Response</a:t>
            </a:r>
          </a:p>
          <a:p>
            <a:r>
              <a:rPr lang="en-US" sz="3600" dirty="0"/>
              <a:t>Conclusions</a:t>
            </a:r>
          </a:p>
          <a:p>
            <a:endParaRPr lang="en-US" sz="3600" dirty="0"/>
          </a:p>
          <a:p>
            <a:endParaRPr lang="uk-UA" sz="3600" dirty="0"/>
          </a:p>
        </p:txBody>
      </p:sp>
    </p:spTree>
    <p:extLst>
      <p:ext uri="{BB962C8B-B14F-4D97-AF65-F5344CB8AC3E}">
        <p14:creationId xmlns:p14="http://schemas.microsoft.com/office/powerpoint/2010/main" val="2533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p:cNvSpPr>
            <a:spLocks noGrp="1"/>
          </p:cNvSpPr>
          <p:nvPr>
            <p:ph type="sldNum" sz="quarter" idx="12"/>
          </p:nvPr>
        </p:nvSpPr>
        <p:spPr>
          <a:prstGeom prst="rect">
            <a:avLst/>
          </a:prstGeom>
        </p:spPr>
        <p:txBody>
          <a:bodyPr/>
          <a:lstStyle/>
          <a:p>
            <a:fld id="{FE7A4BB3-E848-5A44-82DF-322201952CD8}" type="slidenum">
              <a:rPr lang="en-US" smtClean="0"/>
              <a:pPr/>
              <a:t>3</a:t>
            </a:fld>
            <a:endParaRPr lang="en-US" dirty="0"/>
          </a:p>
        </p:txBody>
      </p:sp>
      <p:sp>
        <p:nvSpPr>
          <p:cNvPr id="3" name="Заголовок 2"/>
          <p:cNvSpPr>
            <a:spLocks noGrp="1"/>
          </p:cNvSpPr>
          <p:nvPr>
            <p:ph type="title"/>
          </p:nvPr>
        </p:nvSpPr>
        <p:spPr>
          <a:xfrm>
            <a:off x="1637070" y="2905125"/>
            <a:ext cx="4572001" cy="1590675"/>
          </a:xfrm>
        </p:spPr>
        <p:txBody>
          <a:bodyPr/>
          <a:lstStyle/>
          <a:p>
            <a:r>
              <a:rPr lang="en-US" dirty="0"/>
              <a:t>1. Emergency Response in the War context</a:t>
            </a:r>
            <a:endParaRPr lang="uk-UA" dirty="0"/>
          </a:p>
        </p:txBody>
      </p:sp>
      <p:pic>
        <p:nvPicPr>
          <p:cNvPr id="10" name="Місце для зображення 9"/>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5732178" y="1524000"/>
            <a:ext cx="8469212" cy="5791200"/>
          </a:xfrm>
          <a:prstGeom prst="rect">
            <a:avLst/>
          </a:prstGeom>
        </p:spPr>
      </p:pic>
      <p:sp>
        <p:nvSpPr>
          <p:cNvPr id="7" name="Місце для тексту 6"/>
          <p:cNvSpPr>
            <a:spLocks noGrp="1"/>
          </p:cNvSpPr>
          <p:nvPr>
            <p:ph type="body" sz="quarter" idx="14"/>
          </p:nvPr>
        </p:nvSpPr>
        <p:spPr>
          <a:xfrm>
            <a:off x="5732178" y="6400800"/>
            <a:ext cx="8469212" cy="914400"/>
          </a:xfrm>
        </p:spPr>
        <p:txBody>
          <a:bodyPr/>
          <a:lstStyle/>
          <a:p>
            <a:r>
              <a:rPr lang="en-US" sz="1000" dirty="0"/>
              <a:t>https://www.pravda.com.ua/eng/news/2022/10/12/7371580/</a:t>
            </a:r>
            <a:endParaRPr lang="uk-UA" sz="1000" dirty="0"/>
          </a:p>
        </p:txBody>
      </p:sp>
    </p:spTree>
    <p:extLst>
      <p:ext uri="{BB962C8B-B14F-4D97-AF65-F5344CB8AC3E}">
        <p14:creationId xmlns:p14="http://schemas.microsoft.com/office/powerpoint/2010/main" val="29202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номера слайда 2"/>
          <p:cNvSpPr>
            <a:spLocks noGrp="1"/>
          </p:cNvSpPr>
          <p:nvPr>
            <p:ph type="sldNum" sz="quarter" idx="12"/>
          </p:nvPr>
        </p:nvSpPr>
        <p:spPr/>
        <p:txBody>
          <a:bodyPr/>
          <a:lstStyle/>
          <a:p>
            <a:fld id="{FE7A4BB3-E848-5A44-82DF-322201952CD8}" type="slidenum">
              <a:rPr lang="en-US" smtClean="0"/>
              <a:pPr/>
              <a:t>4</a:t>
            </a:fld>
            <a:endParaRPr lang="en-US" dirty="0"/>
          </a:p>
        </p:txBody>
      </p:sp>
      <p:pic>
        <p:nvPicPr>
          <p:cNvPr id="4" name="Рисунок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72956" y="1734312"/>
            <a:ext cx="9100457" cy="5733144"/>
          </a:xfrm>
          <a:prstGeom prst="rect">
            <a:avLst/>
          </a:prstGeom>
        </p:spPr>
      </p:pic>
      <p:sp>
        <p:nvSpPr>
          <p:cNvPr id="6" name="Oval 20">
            <a:extLst>
              <a:ext uri="{FF2B5EF4-FFF2-40B4-BE49-F238E27FC236}">
                <a16:creationId xmlns:a16="http://schemas.microsoft.com/office/drawing/2014/main" id="{C4BBFA30-F8F2-4324-9A5D-22DA65E0A551}"/>
              </a:ext>
            </a:extLst>
          </p:cNvPr>
          <p:cNvSpPr/>
          <p:nvPr/>
        </p:nvSpPr>
        <p:spPr>
          <a:xfrm>
            <a:off x="10134259" y="4669022"/>
            <a:ext cx="1089613" cy="107378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0420508" y="4847841"/>
            <a:ext cx="1886631" cy="276999"/>
          </a:xfrm>
          <a:prstGeom prst="rect">
            <a:avLst/>
          </a:prstGeom>
          <a:noFill/>
        </p:spPr>
        <p:txBody>
          <a:bodyPr wrap="square" rtlCol="0">
            <a:spAutoFit/>
          </a:bodyPr>
          <a:lstStyle/>
          <a:p>
            <a:r>
              <a:rPr lang="en-US" sz="1200" b="1" dirty="0">
                <a:solidFill>
                  <a:schemeClr val="accent6">
                    <a:lumMod val="60000"/>
                    <a:lumOff val="40000"/>
                  </a:schemeClr>
                </a:solidFill>
              </a:rPr>
              <a:t>Zaporizhzhia NPP</a:t>
            </a:r>
            <a:endParaRPr lang="ru-RU" sz="1200" b="1" dirty="0">
              <a:solidFill>
                <a:schemeClr val="accent6">
                  <a:lumMod val="60000"/>
                  <a:lumOff val="40000"/>
                </a:schemeClr>
              </a:solidFill>
            </a:endParaRPr>
          </a:p>
        </p:txBody>
      </p:sp>
      <p:sp>
        <p:nvSpPr>
          <p:cNvPr id="9" name="Oval 10">
            <a:extLst>
              <a:ext uri="{FF2B5EF4-FFF2-40B4-BE49-F238E27FC236}">
                <a16:creationId xmlns:a16="http://schemas.microsoft.com/office/drawing/2014/main" id="{9F34F18E-56DE-4380-ABB4-DE4504841016}"/>
              </a:ext>
            </a:extLst>
          </p:cNvPr>
          <p:cNvSpPr/>
          <p:nvPr/>
        </p:nvSpPr>
        <p:spPr>
          <a:xfrm>
            <a:off x="10631518" y="5158403"/>
            <a:ext cx="95096" cy="95024"/>
          </a:xfrm>
          <a:prstGeom prst="ellipse">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Oval 20">
            <a:extLst>
              <a:ext uri="{FF2B5EF4-FFF2-40B4-BE49-F238E27FC236}">
                <a16:creationId xmlns:a16="http://schemas.microsoft.com/office/drawing/2014/main" id="{C4BBFA30-F8F2-4324-9A5D-22DA65E0A551}"/>
              </a:ext>
            </a:extLst>
          </p:cNvPr>
          <p:cNvSpPr/>
          <p:nvPr/>
        </p:nvSpPr>
        <p:spPr>
          <a:xfrm>
            <a:off x="6730963" y="2774840"/>
            <a:ext cx="1089613" cy="107378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266796" y="3288909"/>
            <a:ext cx="1886631" cy="276999"/>
          </a:xfrm>
          <a:prstGeom prst="rect">
            <a:avLst/>
          </a:prstGeom>
          <a:noFill/>
        </p:spPr>
        <p:txBody>
          <a:bodyPr wrap="square" rtlCol="0">
            <a:spAutoFit/>
          </a:bodyPr>
          <a:lstStyle/>
          <a:p>
            <a:r>
              <a:rPr lang="en-US" sz="1200" b="1" dirty="0" err="1">
                <a:solidFill>
                  <a:schemeClr val="accent6">
                    <a:lumMod val="60000"/>
                    <a:lumOff val="40000"/>
                  </a:schemeClr>
                </a:solidFill>
              </a:rPr>
              <a:t>Khmelnytskyi</a:t>
            </a:r>
            <a:r>
              <a:rPr lang="en-US" sz="1200" b="1" dirty="0">
                <a:solidFill>
                  <a:schemeClr val="accent6">
                    <a:lumMod val="60000"/>
                    <a:lumOff val="40000"/>
                  </a:schemeClr>
                </a:solidFill>
              </a:rPr>
              <a:t> NPP</a:t>
            </a:r>
            <a:endParaRPr lang="ru-RU" sz="1200" b="1" dirty="0">
              <a:solidFill>
                <a:schemeClr val="accent6">
                  <a:lumMod val="60000"/>
                  <a:lumOff val="40000"/>
                </a:schemeClr>
              </a:solidFill>
            </a:endParaRPr>
          </a:p>
        </p:txBody>
      </p:sp>
      <p:sp>
        <p:nvSpPr>
          <p:cNvPr id="12" name="Oval 10">
            <a:extLst>
              <a:ext uri="{FF2B5EF4-FFF2-40B4-BE49-F238E27FC236}">
                <a16:creationId xmlns:a16="http://schemas.microsoft.com/office/drawing/2014/main" id="{9F34F18E-56DE-4380-ABB4-DE4504841016}"/>
              </a:ext>
            </a:extLst>
          </p:cNvPr>
          <p:cNvSpPr/>
          <p:nvPr/>
        </p:nvSpPr>
        <p:spPr>
          <a:xfrm>
            <a:off x="7228222" y="3264221"/>
            <a:ext cx="95096" cy="95024"/>
          </a:xfrm>
          <a:prstGeom prst="ellipse">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Oval 20">
            <a:extLst>
              <a:ext uri="{FF2B5EF4-FFF2-40B4-BE49-F238E27FC236}">
                <a16:creationId xmlns:a16="http://schemas.microsoft.com/office/drawing/2014/main" id="{C4BBFA30-F8F2-4324-9A5D-22DA65E0A551}"/>
              </a:ext>
            </a:extLst>
          </p:cNvPr>
          <p:cNvSpPr/>
          <p:nvPr/>
        </p:nvSpPr>
        <p:spPr>
          <a:xfrm>
            <a:off x="8598589" y="4474661"/>
            <a:ext cx="1089613" cy="107378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8200079" y="4681324"/>
            <a:ext cx="1886631" cy="276999"/>
          </a:xfrm>
          <a:prstGeom prst="rect">
            <a:avLst/>
          </a:prstGeom>
          <a:noFill/>
        </p:spPr>
        <p:txBody>
          <a:bodyPr wrap="square" rtlCol="0">
            <a:spAutoFit/>
          </a:bodyPr>
          <a:lstStyle/>
          <a:p>
            <a:r>
              <a:rPr lang="en-US" sz="1200" b="1" dirty="0">
                <a:solidFill>
                  <a:schemeClr val="accent6">
                    <a:lumMod val="60000"/>
                    <a:lumOff val="40000"/>
                  </a:schemeClr>
                </a:solidFill>
              </a:rPr>
              <a:t>South-Ukraine NPP</a:t>
            </a:r>
            <a:endParaRPr lang="ru-RU" sz="1200" b="1" dirty="0">
              <a:solidFill>
                <a:schemeClr val="accent6">
                  <a:lumMod val="60000"/>
                  <a:lumOff val="40000"/>
                </a:schemeClr>
              </a:solidFill>
            </a:endParaRPr>
          </a:p>
        </p:txBody>
      </p:sp>
      <p:sp>
        <p:nvSpPr>
          <p:cNvPr id="15" name="Oval 10">
            <a:extLst>
              <a:ext uri="{FF2B5EF4-FFF2-40B4-BE49-F238E27FC236}">
                <a16:creationId xmlns:a16="http://schemas.microsoft.com/office/drawing/2014/main" id="{9F34F18E-56DE-4380-ABB4-DE4504841016}"/>
              </a:ext>
            </a:extLst>
          </p:cNvPr>
          <p:cNvSpPr/>
          <p:nvPr/>
        </p:nvSpPr>
        <p:spPr>
          <a:xfrm>
            <a:off x="9095848" y="4964042"/>
            <a:ext cx="95096" cy="95024"/>
          </a:xfrm>
          <a:prstGeom prst="ellipse">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Oval 20">
            <a:extLst>
              <a:ext uri="{FF2B5EF4-FFF2-40B4-BE49-F238E27FC236}">
                <a16:creationId xmlns:a16="http://schemas.microsoft.com/office/drawing/2014/main" id="{C4BBFA30-F8F2-4324-9A5D-22DA65E0A551}"/>
              </a:ext>
            </a:extLst>
          </p:cNvPr>
          <p:cNvSpPr/>
          <p:nvPr/>
        </p:nvSpPr>
        <p:spPr>
          <a:xfrm>
            <a:off x="6374136" y="2099447"/>
            <a:ext cx="1089613" cy="107378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6447059" y="2299744"/>
            <a:ext cx="1038864" cy="276999"/>
          </a:xfrm>
          <a:prstGeom prst="rect">
            <a:avLst/>
          </a:prstGeom>
          <a:noFill/>
        </p:spPr>
        <p:txBody>
          <a:bodyPr wrap="square" rtlCol="0">
            <a:spAutoFit/>
          </a:bodyPr>
          <a:lstStyle/>
          <a:p>
            <a:r>
              <a:rPr lang="en-US" sz="1200" b="1" dirty="0">
                <a:solidFill>
                  <a:schemeClr val="accent6">
                    <a:lumMod val="60000"/>
                    <a:lumOff val="40000"/>
                  </a:schemeClr>
                </a:solidFill>
              </a:rPr>
              <a:t>Rivne NPP</a:t>
            </a:r>
            <a:endParaRPr lang="ru-RU" sz="1200" b="1" dirty="0">
              <a:solidFill>
                <a:schemeClr val="accent6">
                  <a:lumMod val="60000"/>
                  <a:lumOff val="40000"/>
                </a:schemeClr>
              </a:solidFill>
            </a:endParaRPr>
          </a:p>
        </p:txBody>
      </p:sp>
      <p:sp>
        <p:nvSpPr>
          <p:cNvPr id="18" name="Oval 10">
            <a:extLst>
              <a:ext uri="{FF2B5EF4-FFF2-40B4-BE49-F238E27FC236}">
                <a16:creationId xmlns:a16="http://schemas.microsoft.com/office/drawing/2014/main" id="{9F34F18E-56DE-4380-ABB4-DE4504841016}"/>
              </a:ext>
            </a:extLst>
          </p:cNvPr>
          <p:cNvSpPr/>
          <p:nvPr/>
        </p:nvSpPr>
        <p:spPr>
          <a:xfrm>
            <a:off x="6871395" y="2588828"/>
            <a:ext cx="95096" cy="95024"/>
          </a:xfrm>
          <a:prstGeom prst="ellipse">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Місце для тексту 6"/>
          <p:cNvSpPr txBox="1">
            <a:spLocks/>
          </p:cNvSpPr>
          <p:nvPr/>
        </p:nvSpPr>
        <p:spPr>
          <a:xfrm>
            <a:off x="5072955" y="6765141"/>
            <a:ext cx="9100457"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lgn="l" defTabSz="1097280" rtl="0" eaLnBrk="1" latinLnBrk="0" hangingPunct="1">
              <a:lnSpc>
                <a:spcPct val="90000"/>
              </a:lnSpc>
              <a:spcBef>
                <a:spcPts val="12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dirty="0">
                <a:ea typeface="Times New Roman" panose="02020603050405020304" pitchFamily="18" charset="0"/>
              </a:rPr>
              <a:t>Situation on October 14, 2022 </a:t>
            </a:r>
            <a:r>
              <a:rPr lang="en-US" sz="1000" dirty="0">
                <a:ea typeface="Times New Roman" panose="02020603050405020304" pitchFamily="18" charset="0"/>
              </a:rPr>
              <a:t>https://liveuamap.com/en</a:t>
            </a:r>
            <a:endParaRPr lang="uk-UA" sz="1000" dirty="0">
              <a:ea typeface="Times New Roman" panose="02020603050405020304" pitchFamily="18" charset="0"/>
            </a:endParaRPr>
          </a:p>
        </p:txBody>
      </p:sp>
      <p:sp>
        <p:nvSpPr>
          <p:cNvPr id="23" name="Content Placeholder 5">
            <a:extLst>
              <a:ext uri="{FF2B5EF4-FFF2-40B4-BE49-F238E27FC236}">
                <a16:creationId xmlns:a16="http://schemas.microsoft.com/office/drawing/2014/main" id="{776CC710-250E-4B7A-AC52-86F0566B64C1}"/>
              </a:ext>
            </a:extLst>
          </p:cNvPr>
          <p:cNvSpPr txBox="1">
            <a:spLocks/>
          </p:cNvSpPr>
          <p:nvPr/>
        </p:nvSpPr>
        <p:spPr>
          <a:xfrm>
            <a:off x="1633850" y="1793158"/>
            <a:ext cx="3307285" cy="5674298"/>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800" dirty="0">
                <a:latin typeface="Segoe UI" panose="020B0502040204020203" pitchFamily="34" charset="0"/>
                <a:cs typeface="Segoe UI" panose="020B0502040204020203" pitchFamily="34" charset="0"/>
              </a:rPr>
              <a:t>Since the full-scale </a:t>
            </a:r>
            <a:r>
              <a:rPr lang="en-US" sz="1800" dirty="0" err="1">
                <a:latin typeface="Segoe UI" panose="020B0502040204020203" pitchFamily="34" charset="0"/>
                <a:cs typeface="Segoe UI" panose="020B0502040204020203" pitchFamily="34" charset="0"/>
              </a:rPr>
              <a:t>russian</a:t>
            </a:r>
            <a:r>
              <a:rPr lang="en-US" sz="1800" dirty="0">
                <a:latin typeface="Segoe UI" panose="020B0502040204020203" pitchFamily="34" charset="0"/>
                <a:cs typeface="Segoe UI" panose="020B0502040204020203" pitchFamily="34" charset="0"/>
              </a:rPr>
              <a:t> invasion (February 24, 2022) </a:t>
            </a:r>
            <a:r>
              <a:rPr lang="en-US" sz="1800" b="1" dirty="0">
                <a:latin typeface="Segoe UI" panose="020B0502040204020203" pitchFamily="34" charset="0"/>
                <a:cs typeface="Segoe UI" panose="020B0502040204020203" pitchFamily="34" charset="0"/>
              </a:rPr>
              <a:t>Ukrainian facilities of IAEA EPR category I have been at risk</a:t>
            </a:r>
            <a:r>
              <a:rPr lang="uk-UA" sz="1800" b="1" dirty="0">
                <a:latin typeface="Segoe UI" panose="020B0502040204020203" pitchFamily="34" charset="0"/>
                <a:cs typeface="Segoe UI" panose="020B0502040204020203" pitchFamily="34" charset="0"/>
              </a:rPr>
              <a:t>:</a:t>
            </a:r>
            <a:endParaRPr lang="en-US" sz="1800" b="1" dirty="0">
              <a:latin typeface="Segoe UI" panose="020B0502040204020203" pitchFamily="34" charset="0"/>
              <a:cs typeface="Segoe UI" panose="020B0502040204020203" pitchFamily="34" charset="0"/>
            </a:endParaRPr>
          </a:p>
          <a:p>
            <a:r>
              <a:rPr lang="en-US" sz="1800" dirty="0">
                <a:latin typeface="Segoe UI" panose="020B0502040204020203" pitchFamily="34" charset="0"/>
                <a:ea typeface="Calibri" panose="020F0502020204030204" pitchFamily="34" charset="0"/>
                <a:cs typeface="Segoe UI" panose="020B0502040204020203" pitchFamily="34" charset="0"/>
              </a:rPr>
              <a:t>ZNPP 6 units WWER-1000 (</a:t>
            </a:r>
            <a:r>
              <a:rPr lang="uk-UA" sz="1800" dirty="0">
                <a:latin typeface="Segoe UI" panose="020B0502040204020203" pitchFamily="34" charset="0"/>
                <a:ea typeface="Calibri" panose="020F0502020204030204" pitchFamily="34" charset="0"/>
                <a:cs typeface="Segoe UI" panose="020B0502040204020203" pitchFamily="34" charset="0"/>
              </a:rPr>
              <a:t>+ </a:t>
            </a:r>
            <a:r>
              <a:rPr lang="en-US" sz="1800" dirty="0">
                <a:latin typeface="Segoe UI" panose="020B0502040204020203" pitchFamily="34" charset="0"/>
                <a:ea typeface="Calibri" panose="020F0502020204030204" pitchFamily="34" charset="0"/>
                <a:cs typeface="Segoe UI" panose="020B0502040204020203" pitchFamily="34" charset="0"/>
              </a:rPr>
              <a:t>SFDS)</a:t>
            </a:r>
          </a:p>
          <a:p>
            <a:r>
              <a:rPr lang="en-US" sz="1800" dirty="0">
                <a:latin typeface="Segoe UI" panose="020B0502040204020203" pitchFamily="34" charset="0"/>
                <a:ea typeface="Calibri" panose="020F0502020204030204" pitchFamily="34" charset="0"/>
                <a:cs typeface="Segoe UI" panose="020B0502040204020203" pitchFamily="34" charset="0"/>
              </a:rPr>
              <a:t>SUNPP</a:t>
            </a:r>
            <a:r>
              <a:rPr lang="uk-UA" sz="1800" dirty="0">
                <a:latin typeface="Segoe UI" panose="020B0502040204020203" pitchFamily="34" charset="0"/>
                <a:ea typeface="Calibri" panose="020F0502020204030204" pitchFamily="34" charset="0"/>
                <a:cs typeface="Segoe UI" panose="020B0502040204020203" pitchFamily="34" charset="0"/>
              </a:rPr>
              <a:t> </a:t>
            </a:r>
            <a:r>
              <a:rPr lang="en-US" sz="1800" dirty="0">
                <a:latin typeface="Segoe UI" panose="020B0502040204020203" pitchFamily="34" charset="0"/>
                <a:ea typeface="Calibri" panose="020F0502020204030204" pitchFamily="34" charset="0"/>
                <a:cs typeface="Segoe UI" panose="020B0502040204020203" pitchFamily="34" charset="0"/>
              </a:rPr>
              <a:t>3 units WWER-1000</a:t>
            </a:r>
          </a:p>
          <a:p>
            <a:r>
              <a:rPr lang="en-US" sz="1800" dirty="0" err="1">
                <a:latin typeface="Segoe UI" panose="020B0502040204020203" pitchFamily="34" charset="0"/>
                <a:ea typeface="Calibri" panose="020F0502020204030204" pitchFamily="34" charset="0"/>
                <a:cs typeface="Segoe UI" panose="020B0502040204020203" pitchFamily="34" charset="0"/>
              </a:rPr>
              <a:t>KhNPP</a:t>
            </a:r>
            <a:r>
              <a:rPr lang="en-US" sz="1800" dirty="0">
                <a:latin typeface="Segoe UI" panose="020B0502040204020203" pitchFamily="34" charset="0"/>
                <a:ea typeface="Calibri" panose="020F0502020204030204" pitchFamily="34" charset="0"/>
                <a:cs typeface="Segoe UI" panose="020B0502040204020203" pitchFamily="34" charset="0"/>
              </a:rPr>
              <a:t> 2 units WWER-1000</a:t>
            </a:r>
          </a:p>
          <a:p>
            <a:r>
              <a:rPr lang="en-US" sz="1800" dirty="0">
                <a:latin typeface="Segoe UI" panose="020B0502040204020203" pitchFamily="34" charset="0"/>
                <a:ea typeface="Calibri" panose="020F0502020204030204" pitchFamily="34" charset="0"/>
                <a:cs typeface="Segoe UI" panose="020B0502040204020203" pitchFamily="34" charset="0"/>
              </a:rPr>
              <a:t>RNPP 2 units WWER-440 and 2 units WWER-1000</a:t>
            </a:r>
          </a:p>
          <a:p>
            <a:pPr marL="0" indent="0">
              <a:buNone/>
            </a:pPr>
            <a:r>
              <a:rPr lang="en-US" sz="1800" b="1" dirty="0">
                <a:latin typeface="Segoe UI" panose="020B0502040204020203" pitchFamily="34" charset="0"/>
                <a:ea typeface="Calibri" panose="020F0502020204030204" pitchFamily="34" charset="0"/>
                <a:cs typeface="Segoe UI" panose="020B0502040204020203" pitchFamily="34" charset="0"/>
              </a:rPr>
              <a:t>The main task for IEC Experts</a:t>
            </a:r>
            <a:r>
              <a:rPr lang="uk-UA" sz="1800" b="1" dirty="0">
                <a:latin typeface="Segoe UI" panose="020B0502040204020203" pitchFamily="34" charset="0"/>
                <a:ea typeface="Calibri" panose="020F0502020204030204" pitchFamily="34" charset="0"/>
                <a:cs typeface="Segoe UI" panose="020B0502040204020203" pitchFamily="34" charset="0"/>
              </a:rPr>
              <a:t>: </a:t>
            </a:r>
            <a:endParaRPr lang="en-US" sz="1800" b="1" dirty="0">
              <a:latin typeface="Segoe UI" panose="020B0502040204020203" pitchFamily="34" charset="0"/>
              <a:ea typeface="Calibri" panose="020F0502020204030204" pitchFamily="34" charset="0"/>
              <a:cs typeface="Segoe UI" panose="020B0502040204020203" pitchFamily="34" charset="0"/>
            </a:endParaRPr>
          </a:p>
          <a:p>
            <a:pPr marL="0" indent="0">
              <a:buNone/>
            </a:pPr>
            <a:r>
              <a:rPr lang="en-US" sz="1800" dirty="0">
                <a:latin typeface="Segoe UI" panose="020B0502040204020203" pitchFamily="34" charset="0"/>
                <a:ea typeface="Calibri" panose="020F0502020204030204" pitchFamily="34" charset="0"/>
                <a:cs typeface="Segoe UI" panose="020B0502040204020203" pitchFamily="34" charset="0"/>
              </a:rPr>
              <a:t>Real-time assessment on recommended protective actions</a:t>
            </a:r>
            <a:r>
              <a:rPr lang="uk-UA" sz="1800" dirty="0">
                <a:latin typeface="Segoe UI" panose="020B0502040204020203" pitchFamily="34" charset="0"/>
                <a:ea typeface="Calibri" panose="020F0502020204030204" pitchFamily="34" charset="0"/>
                <a:cs typeface="Segoe UI" panose="020B0502040204020203" pitchFamily="34" charset="0"/>
              </a:rPr>
              <a:t> (</a:t>
            </a:r>
            <a:r>
              <a:rPr lang="en-US" sz="1800" dirty="0">
                <a:latin typeface="Segoe UI" panose="020B0502040204020203" pitchFamily="34" charset="0"/>
                <a:ea typeface="Calibri" panose="020F0502020204030204" pitchFamily="34" charset="0"/>
                <a:cs typeface="Segoe UI" panose="020B0502040204020203" pitchFamily="34" charset="0"/>
              </a:rPr>
              <a:t>for the territories controlled by Ukrainian government as well as for the territories temporary occupied by </a:t>
            </a:r>
            <a:r>
              <a:rPr lang="en-US" sz="1800" dirty="0" err="1">
                <a:latin typeface="Segoe UI" panose="020B0502040204020203" pitchFamily="34" charset="0"/>
                <a:ea typeface="Calibri" panose="020F0502020204030204" pitchFamily="34" charset="0"/>
                <a:cs typeface="Segoe UI" panose="020B0502040204020203" pitchFamily="34" charset="0"/>
              </a:rPr>
              <a:t>russia</a:t>
            </a:r>
            <a:r>
              <a:rPr lang="uk-UA" sz="1800" dirty="0">
                <a:latin typeface="Segoe UI" panose="020B0502040204020203" pitchFamily="34" charset="0"/>
                <a:ea typeface="Calibri" panose="020F0502020204030204" pitchFamily="34" charset="0"/>
                <a:cs typeface="Segoe UI" panose="020B0502040204020203" pitchFamily="34" charset="0"/>
              </a:rPr>
              <a:t>)</a:t>
            </a:r>
            <a:endParaRPr lang="en-US" sz="1800" dirty="0">
              <a:latin typeface="Segoe UI" panose="020B0502040204020203" pitchFamily="34" charset="0"/>
              <a:ea typeface="Calibri" panose="020F0502020204030204" pitchFamily="34" charset="0"/>
              <a:cs typeface="Segoe UI" panose="020B0502040204020203" pitchFamily="34" charset="0"/>
            </a:endParaRPr>
          </a:p>
        </p:txBody>
      </p:sp>
      <p:sp>
        <p:nvSpPr>
          <p:cNvPr id="25" name="TextBox 24"/>
          <p:cNvSpPr txBox="1"/>
          <p:nvPr/>
        </p:nvSpPr>
        <p:spPr>
          <a:xfrm>
            <a:off x="8807787" y="2601025"/>
            <a:ext cx="1886631" cy="276999"/>
          </a:xfrm>
          <a:prstGeom prst="rect">
            <a:avLst/>
          </a:prstGeom>
          <a:noFill/>
        </p:spPr>
        <p:txBody>
          <a:bodyPr wrap="square" rtlCol="0">
            <a:spAutoFit/>
          </a:bodyPr>
          <a:lstStyle/>
          <a:p>
            <a:r>
              <a:rPr lang="en-US" sz="1200" b="1" dirty="0"/>
              <a:t>Chornobyl NPP</a:t>
            </a:r>
            <a:endParaRPr lang="ru-RU" sz="1200" b="1" dirty="0"/>
          </a:p>
        </p:txBody>
      </p:sp>
      <p:sp>
        <p:nvSpPr>
          <p:cNvPr id="26" name="Oval 10">
            <a:extLst>
              <a:ext uri="{FF2B5EF4-FFF2-40B4-BE49-F238E27FC236}">
                <a16:creationId xmlns:a16="http://schemas.microsoft.com/office/drawing/2014/main" id="{9F34F18E-56DE-4380-ABB4-DE4504841016}"/>
              </a:ext>
            </a:extLst>
          </p:cNvPr>
          <p:cNvSpPr/>
          <p:nvPr/>
        </p:nvSpPr>
        <p:spPr>
          <a:xfrm>
            <a:off x="8712691" y="2692013"/>
            <a:ext cx="95096" cy="95024"/>
          </a:xfrm>
          <a:prstGeom prst="ellipse">
            <a:avLst/>
          </a:prstGeom>
          <a:solidFill>
            <a:srgbClr val="FFFF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itle 14">
            <a:extLst>
              <a:ext uri="{FF2B5EF4-FFF2-40B4-BE49-F238E27FC236}">
                <a16:creationId xmlns:a16="http://schemas.microsoft.com/office/drawing/2014/main" id="{5920ACB0-3A01-4696-9B74-083B19D6DDE1}"/>
              </a:ext>
            </a:extLst>
          </p:cNvPr>
          <p:cNvSpPr txBox="1">
            <a:spLocks/>
          </p:cNvSpPr>
          <p:nvPr/>
        </p:nvSpPr>
        <p:spPr>
          <a:xfrm>
            <a:off x="6538086" y="423333"/>
            <a:ext cx="7787514" cy="13109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rgbClr val="9C4757"/>
                </a:solidFill>
                <a:latin typeface="Arial" panose="020B0604020202020204" pitchFamily="34" charset="0"/>
                <a:ea typeface="+mn-ea"/>
                <a:cs typeface="Arial" panose="020B0604020202020204" pitchFamily="34" charset="0"/>
              </a:defRPr>
            </a:lvl1pPr>
          </a:lstStyle>
          <a:p>
            <a:r>
              <a:rPr lang="en-US" sz="3400" dirty="0"/>
              <a:t>Facilities at risk</a:t>
            </a:r>
          </a:p>
        </p:txBody>
      </p:sp>
    </p:spTree>
    <p:extLst>
      <p:ext uri="{BB962C8B-B14F-4D97-AF65-F5344CB8AC3E}">
        <p14:creationId xmlns:p14="http://schemas.microsoft.com/office/powerpoint/2010/main" val="8998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Місце для зображення 26"/>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680209" y="2026390"/>
            <a:ext cx="4607034" cy="2595244"/>
          </a:xfrm>
          <a:prstGeom prst="rect">
            <a:avLst/>
          </a:prstGeom>
        </p:spPr>
      </p:pic>
      <p:sp>
        <p:nvSpPr>
          <p:cNvPr id="14" name="Slide Number Placeholder 13">
            <a:extLst>
              <a:ext uri="{FF2B5EF4-FFF2-40B4-BE49-F238E27FC236}">
                <a16:creationId xmlns:a16="http://schemas.microsoft.com/office/drawing/2014/main" id="{F700DC40-E1E9-419D-AD8E-C677CE964B5C}"/>
              </a:ext>
            </a:extLst>
          </p:cNvPr>
          <p:cNvSpPr>
            <a:spLocks noGrp="1"/>
          </p:cNvSpPr>
          <p:nvPr>
            <p:ph type="sldNum" sz="quarter" idx="22"/>
          </p:nvPr>
        </p:nvSpPr>
        <p:spPr/>
        <p:txBody>
          <a:bodyPr/>
          <a:lstStyle/>
          <a:p>
            <a:fld id="{FE7A4BB3-E848-5A44-82DF-322201952CD8}" type="slidenum">
              <a:rPr lang="en-US" smtClean="0"/>
              <a:pPr/>
              <a:t>5</a:t>
            </a:fld>
            <a:endParaRPr lang="en-US" dirty="0"/>
          </a:p>
        </p:txBody>
      </p:sp>
      <p:sp>
        <p:nvSpPr>
          <p:cNvPr id="15" name="Title 14">
            <a:extLst>
              <a:ext uri="{FF2B5EF4-FFF2-40B4-BE49-F238E27FC236}">
                <a16:creationId xmlns:a16="http://schemas.microsoft.com/office/drawing/2014/main" id="{5920ACB0-3A01-4696-9B74-083B19D6DDE1}"/>
              </a:ext>
            </a:extLst>
          </p:cNvPr>
          <p:cNvSpPr>
            <a:spLocks noGrp="1"/>
          </p:cNvSpPr>
          <p:nvPr>
            <p:ph type="title"/>
          </p:nvPr>
        </p:nvSpPr>
        <p:spPr/>
        <p:txBody>
          <a:bodyPr/>
          <a:lstStyle/>
          <a:p>
            <a:r>
              <a:rPr lang="en-US" sz="3400" dirty="0"/>
              <a:t>Zaporizhzhia NPP site</a:t>
            </a:r>
            <a:endParaRPr lang="en-US" sz="3400" dirty="0">
              <a:solidFill>
                <a:srgbClr val="9C4757"/>
              </a:solidFill>
            </a:endParaRPr>
          </a:p>
        </p:txBody>
      </p:sp>
      <p:sp>
        <p:nvSpPr>
          <p:cNvPr id="21" name="Oval 20">
            <a:extLst>
              <a:ext uri="{FF2B5EF4-FFF2-40B4-BE49-F238E27FC236}">
                <a16:creationId xmlns:a16="http://schemas.microsoft.com/office/drawing/2014/main" id="{C4BBFA30-F8F2-4324-9A5D-22DA65E0A551}"/>
              </a:ext>
            </a:extLst>
          </p:cNvPr>
          <p:cNvSpPr/>
          <p:nvPr/>
        </p:nvSpPr>
        <p:spPr>
          <a:xfrm>
            <a:off x="3173085" y="2573666"/>
            <a:ext cx="1089613" cy="107378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3063211" y="2808257"/>
            <a:ext cx="1886631" cy="276999"/>
          </a:xfrm>
          <a:prstGeom prst="rect">
            <a:avLst/>
          </a:prstGeom>
          <a:noFill/>
        </p:spPr>
        <p:txBody>
          <a:bodyPr wrap="square" rtlCol="0">
            <a:spAutoFit/>
          </a:bodyPr>
          <a:lstStyle/>
          <a:p>
            <a:r>
              <a:rPr lang="en-US" sz="1200" b="1" dirty="0"/>
              <a:t>Zaporizhzhia NPP</a:t>
            </a:r>
            <a:endParaRPr lang="ru-RU" sz="1200" b="1" dirty="0"/>
          </a:p>
        </p:txBody>
      </p:sp>
      <p:sp>
        <p:nvSpPr>
          <p:cNvPr id="28" name="Oval 10">
            <a:extLst>
              <a:ext uri="{FF2B5EF4-FFF2-40B4-BE49-F238E27FC236}">
                <a16:creationId xmlns:a16="http://schemas.microsoft.com/office/drawing/2014/main" id="{9F34F18E-56DE-4380-ABB4-DE4504841016}"/>
              </a:ext>
            </a:extLst>
          </p:cNvPr>
          <p:cNvSpPr/>
          <p:nvPr/>
        </p:nvSpPr>
        <p:spPr>
          <a:xfrm>
            <a:off x="3670344" y="3063047"/>
            <a:ext cx="95096" cy="95024"/>
          </a:xfrm>
          <a:prstGeom prst="ellipse">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Місце для зображення 28"/>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1645919" y="4936219"/>
            <a:ext cx="4629894" cy="2659221"/>
          </a:xfrm>
          <a:prstGeom prst="rect">
            <a:avLst/>
          </a:prstGeom>
          <a:ln>
            <a:noFill/>
          </a:ln>
          <a:effectLst/>
        </p:spPr>
      </p:pic>
      <p:sp>
        <p:nvSpPr>
          <p:cNvPr id="9" name="Text Placeholder 8">
            <a:extLst>
              <a:ext uri="{FF2B5EF4-FFF2-40B4-BE49-F238E27FC236}">
                <a16:creationId xmlns:a16="http://schemas.microsoft.com/office/drawing/2014/main" id="{A8340D2B-EF72-42F0-B737-C47F1413B616}"/>
              </a:ext>
            </a:extLst>
          </p:cNvPr>
          <p:cNvSpPr>
            <a:spLocks noGrp="1"/>
          </p:cNvSpPr>
          <p:nvPr>
            <p:ph type="body" sz="quarter" idx="17"/>
          </p:nvPr>
        </p:nvSpPr>
        <p:spPr>
          <a:xfrm>
            <a:off x="1657349" y="3802721"/>
            <a:ext cx="4629894" cy="822960"/>
          </a:xfrm>
        </p:spPr>
        <p:txBody>
          <a:bodyPr/>
          <a:lstStyle/>
          <a:p>
            <a:r>
              <a:rPr lang="en-US" dirty="0"/>
              <a:t>Front line on October 10, 2022 </a:t>
            </a:r>
            <a:r>
              <a:rPr lang="en-US" i="1" dirty="0"/>
              <a:t>liveuamap.com/</a:t>
            </a:r>
            <a:r>
              <a:rPr lang="en-US" i="1" dirty="0" err="1"/>
              <a:t>en</a:t>
            </a:r>
            <a:endParaRPr lang="en-US" i="1" dirty="0"/>
          </a:p>
        </p:txBody>
      </p:sp>
      <p:sp>
        <p:nvSpPr>
          <p:cNvPr id="11" name="Text Placeholder 10">
            <a:extLst>
              <a:ext uri="{FF2B5EF4-FFF2-40B4-BE49-F238E27FC236}">
                <a16:creationId xmlns:a16="http://schemas.microsoft.com/office/drawing/2014/main" id="{9B248B70-2C1D-4D82-92C4-F4A5E4992DFC}"/>
              </a:ext>
            </a:extLst>
          </p:cNvPr>
          <p:cNvSpPr>
            <a:spLocks noGrp="1"/>
          </p:cNvSpPr>
          <p:nvPr>
            <p:ph type="body" sz="quarter" idx="19"/>
          </p:nvPr>
        </p:nvSpPr>
        <p:spPr>
          <a:xfrm>
            <a:off x="1657349" y="6833500"/>
            <a:ext cx="4618464" cy="822960"/>
          </a:xfrm>
        </p:spPr>
        <p:txBody>
          <a:bodyPr/>
          <a:lstStyle/>
          <a:p>
            <a:r>
              <a:rPr lang="en-GB" sz="1600" dirty="0" err="1">
                <a:ea typeface="Times New Roman" panose="02020603050405020304" pitchFamily="18" charset="0"/>
              </a:rPr>
              <a:t>Zaporizhzhia</a:t>
            </a:r>
            <a:r>
              <a:rPr lang="en-GB" sz="1600" dirty="0">
                <a:ea typeface="Times New Roman" panose="02020603050405020304" pitchFamily="18" charset="0"/>
              </a:rPr>
              <a:t> NPP site</a:t>
            </a:r>
            <a:r>
              <a:rPr lang="ru-RU" sz="1600" dirty="0">
                <a:ea typeface="Times New Roman" panose="02020603050405020304" pitchFamily="18" charset="0"/>
              </a:rPr>
              <a:t>:</a:t>
            </a:r>
            <a:r>
              <a:rPr lang="en-GB" sz="1600" dirty="0">
                <a:ea typeface="Times New Roman" panose="02020603050405020304" pitchFamily="18" charset="0"/>
              </a:rPr>
              <a:t> </a:t>
            </a:r>
            <a:r>
              <a:rPr lang="en-GB" sz="1600" dirty="0" err="1">
                <a:ea typeface="Times New Roman" panose="02020603050405020304" pitchFamily="18" charset="0"/>
              </a:rPr>
              <a:t>russian</a:t>
            </a:r>
            <a:r>
              <a:rPr lang="en-GB" sz="1600" dirty="0">
                <a:ea typeface="Times New Roman" panose="02020603050405020304" pitchFamily="18" charset="0"/>
              </a:rPr>
              <a:t> attack,</a:t>
            </a:r>
            <a:r>
              <a:rPr lang="en-US" sz="1600" dirty="0">
                <a:ea typeface="Times New Roman" panose="02020603050405020304" pitchFamily="18" charset="0"/>
              </a:rPr>
              <a:t> </a:t>
            </a:r>
            <a:r>
              <a:rPr lang="en-GB" sz="1600" dirty="0">
                <a:ea typeface="Times New Roman" panose="02020603050405020304" pitchFamily="18" charset="0"/>
              </a:rPr>
              <a:t>March 04, 2022</a:t>
            </a:r>
            <a:endParaRPr lang="ru-RU" sz="1600" dirty="0">
              <a:ea typeface="Times New Roman" panose="02020603050405020304" pitchFamily="18" charset="0"/>
            </a:endParaRPr>
          </a:p>
        </p:txBody>
      </p:sp>
      <p:pic>
        <p:nvPicPr>
          <p:cNvPr id="34" name="Рисунок 33"/>
          <p:cNvPicPr/>
          <p:nvPr/>
        </p:nvPicPr>
        <p:blipFill rotWithShape="1">
          <a:blip r:embed="rId4" cstate="email">
            <a:extLst>
              <a:ext uri="{28A0092B-C50C-407E-A947-70E740481C1C}">
                <a14:useLocalDpi xmlns:a14="http://schemas.microsoft.com/office/drawing/2010/main"/>
              </a:ext>
            </a:extLst>
          </a:blip>
          <a:srcRect/>
          <a:stretch/>
        </p:blipFill>
        <p:spPr bwMode="auto">
          <a:xfrm>
            <a:off x="6600317" y="2026391"/>
            <a:ext cx="7303770" cy="5630070"/>
          </a:xfrm>
          <a:prstGeom prst="rect">
            <a:avLst/>
          </a:prstGeom>
          <a:noFill/>
          <a:ln>
            <a:noFill/>
          </a:ln>
        </p:spPr>
      </p:pic>
      <p:pic>
        <p:nvPicPr>
          <p:cNvPr id="33" name="Рисунок 32"/>
          <p:cNvPicPr>
            <a:picLocks noChangeAspect="1"/>
          </p:cNvPicPr>
          <p:nvPr/>
        </p:nvPicPr>
        <p:blipFill>
          <a:blip r:embed="rId5"/>
          <a:stretch>
            <a:fillRect/>
          </a:stretch>
        </p:blipFill>
        <p:spPr>
          <a:xfrm>
            <a:off x="6600317" y="6035989"/>
            <a:ext cx="7303770" cy="1642068"/>
          </a:xfrm>
          <a:prstGeom prst="rect">
            <a:avLst/>
          </a:prstGeom>
        </p:spPr>
      </p:pic>
      <p:sp>
        <p:nvSpPr>
          <p:cNvPr id="36" name="Прямокутник 35"/>
          <p:cNvSpPr/>
          <p:nvPr/>
        </p:nvSpPr>
        <p:spPr>
          <a:xfrm>
            <a:off x="6687861" y="6764443"/>
            <a:ext cx="7075031" cy="830997"/>
          </a:xfrm>
          <a:prstGeom prst="rect">
            <a:avLst/>
          </a:prstGeom>
        </p:spPr>
        <p:txBody>
          <a:bodyPr wrap="square">
            <a:spAutoFit/>
          </a:bodyPr>
          <a:lstStyle/>
          <a:p>
            <a:pPr>
              <a:buClr>
                <a:schemeClr val="accent2"/>
              </a:buClr>
            </a:pPr>
            <a:r>
              <a:rPr lang="en-U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Zaporizhzhia NPP site contains</a:t>
            </a:r>
            <a:endParaRPr lang="ru-RU" sz="16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85750" indent="-285750">
              <a:buClr>
                <a:schemeClr val="bg1"/>
              </a:buClr>
              <a:buFont typeface="Arial" panose="020B0604020202020204" pitchFamily="34" charset="0"/>
              <a:buChar char="•"/>
            </a:pPr>
            <a:r>
              <a:rPr lang="ru-RU"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6 </a:t>
            </a:r>
            <a:r>
              <a:rPr lang="en-U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power units (WWER-1000/V-320 type)</a:t>
            </a:r>
          </a:p>
          <a:p>
            <a:pPr marL="285750" indent="-285750">
              <a:buClr>
                <a:schemeClr val="bg1"/>
              </a:buClr>
              <a:buFont typeface="Arial" panose="020B0604020202020204" pitchFamily="34" charset="0"/>
              <a:buChar char="•"/>
            </a:pPr>
            <a:r>
              <a:rPr lang="en-U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SFDS (VSC-24 type, 5 years in storage)</a:t>
            </a:r>
          </a:p>
        </p:txBody>
      </p:sp>
    </p:spTree>
    <p:extLst>
      <p:ext uri="{BB962C8B-B14F-4D97-AF65-F5344CB8AC3E}">
        <p14:creationId xmlns:p14="http://schemas.microsoft.com/office/powerpoint/2010/main" val="17229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Місце для зображення 10"/>
          <p:cNvPicPr>
            <a:picLocks noGrp="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184760" y="1205802"/>
            <a:ext cx="7988440" cy="6566598"/>
          </a:xfrm>
          <a:prstGeom prst="rect">
            <a:avLst/>
          </a:prstGeom>
        </p:spPr>
      </p:pic>
      <p:sp>
        <p:nvSpPr>
          <p:cNvPr id="2" name="Місце для номера слайда 1"/>
          <p:cNvSpPr>
            <a:spLocks noGrp="1"/>
          </p:cNvSpPr>
          <p:nvPr>
            <p:ph type="sldNum" sz="quarter" idx="12"/>
          </p:nvPr>
        </p:nvSpPr>
        <p:spPr>
          <a:prstGeom prst="rect">
            <a:avLst/>
          </a:prstGeom>
        </p:spPr>
        <p:txBody>
          <a:bodyPr/>
          <a:lstStyle/>
          <a:p>
            <a:fld id="{FE7A4BB3-E848-5A44-82DF-322201952CD8}" type="slidenum">
              <a:rPr lang="en-US" smtClean="0"/>
              <a:pPr/>
              <a:t>6</a:t>
            </a:fld>
            <a:endParaRPr lang="en-US" dirty="0"/>
          </a:p>
        </p:txBody>
      </p:sp>
      <p:sp>
        <p:nvSpPr>
          <p:cNvPr id="3" name="Заголовок 2"/>
          <p:cNvSpPr>
            <a:spLocks noGrp="1"/>
          </p:cNvSpPr>
          <p:nvPr>
            <p:ph type="title"/>
          </p:nvPr>
        </p:nvSpPr>
        <p:spPr>
          <a:xfrm>
            <a:off x="1554480" y="3090862"/>
            <a:ext cx="4572001" cy="1590675"/>
          </a:xfrm>
        </p:spPr>
        <p:txBody>
          <a:bodyPr/>
          <a:lstStyle/>
          <a:p>
            <a:r>
              <a:rPr lang="en-US" dirty="0"/>
              <a:t>2. Calculation Toolkit</a:t>
            </a:r>
            <a:endParaRPr lang="uk-UA" dirty="0"/>
          </a:p>
        </p:txBody>
      </p:sp>
    </p:spTree>
    <p:extLst>
      <p:ext uri="{BB962C8B-B14F-4D97-AF65-F5344CB8AC3E}">
        <p14:creationId xmlns:p14="http://schemas.microsoft.com/office/powerpoint/2010/main" val="379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IEC F</a:t>
            </a:r>
            <a:r>
              <a:rPr lang="en-US" dirty="0">
                <a:solidFill>
                  <a:srgbClr val="9C4757"/>
                </a:solidFill>
              </a:rPr>
              <a:t>ast Running Tools</a:t>
            </a:r>
          </a:p>
        </p:txBody>
      </p:sp>
      <p:graphicFrame>
        <p:nvGraphicFramePr>
          <p:cNvPr id="5" name="Таблица 11"/>
          <p:cNvGraphicFramePr>
            <a:graphicFrameLocks noGrp="1"/>
          </p:cNvGraphicFramePr>
          <p:nvPr>
            <p:extLst>
              <p:ext uri="{D42A27DB-BD31-4B8C-83A1-F6EECF244321}">
                <p14:modId xmlns:p14="http://schemas.microsoft.com/office/powerpoint/2010/main" val="3623323380"/>
              </p:ext>
            </p:extLst>
          </p:nvPr>
        </p:nvGraphicFramePr>
        <p:xfrm>
          <a:off x="1700007" y="1744406"/>
          <a:ext cx="12374868" cy="5865245"/>
        </p:xfrm>
        <a:graphic>
          <a:graphicData uri="http://schemas.openxmlformats.org/drawingml/2006/table">
            <a:tbl>
              <a:tblPr firstRow="1" firstCol="1" bandRow="1">
                <a:tableStyleId>{68D230F3-CF80-4859-8CE7-A43EE81993B5}</a:tableStyleId>
              </a:tblPr>
              <a:tblGrid>
                <a:gridCol w="1704929">
                  <a:extLst>
                    <a:ext uri="{9D8B030D-6E8A-4147-A177-3AD203B41FA5}">
                      <a16:colId xmlns:a16="http://schemas.microsoft.com/office/drawing/2014/main" val="20000"/>
                    </a:ext>
                  </a:extLst>
                </a:gridCol>
                <a:gridCol w="2648342">
                  <a:extLst>
                    <a:ext uri="{9D8B030D-6E8A-4147-A177-3AD203B41FA5}">
                      <a16:colId xmlns:a16="http://schemas.microsoft.com/office/drawing/2014/main" val="20001"/>
                    </a:ext>
                  </a:extLst>
                </a:gridCol>
                <a:gridCol w="3319453">
                  <a:extLst>
                    <a:ext uri="{9D8B030D-6E8A-4147-A177-3AD203B41FA5}">
                      <a16:colId xmlns:a16="http://schemas.microsoft.com/office/drawing/2014/main" val="20002"/>
                    </a:ext>
                  </a:extLst>
                </a:gridCol>
                <a:gridCol w="4702144">
                  <a:extLst>
                    <a:ext uri="{9D8B030D-6E8A-4147-A177-3AD203B41FA5}">
                      <a16:colId xmlns:a16="http://schemas.microsoft.com/office/drawing/2014/main" val="20003"/>
                    </a:ext>
                  </a:extLst>
                </a:gridCol>
              </a:tblGrid>
              <a:tr h="512992">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Software</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gn="ctr">
                        <a:lnSpc>
                          <a:spcPct val="107000"/>
                        </a:lnSpc>
                        <a:spcAft>
                          <a:spcPts val="0"/>
                        </a:spcAft>
                      </a:pPr>
                      <a:r>
                        <a:rPr lang="en-US" sz="1600" kern="1200" spc="50" baseline="0" dirty="0" err="1">
                          <a:solidFill>
                            <a:schemeClr val="accent2"/>
                          </a:solidFill>
                          <a:latin typeface="Segoe UI" panose="020B0502040204020203" pitchFamily="34" charset="0"/>
                          <a:cs typeface="Segoe UI" panose="020B0502040204020203" pitchFamily="34" charset="0"/>
                        </a:rPr>
                        <a:t>HotSpot</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gn="ctr">
                        <a:lnSpc>
                          <a:spcPct val="107000"/>
                        </a:lnSpc>
                        <a:spcAft>
                          <a:spcPts val="0"/>
                        </a:spcAft>
                      </a:pPr>
                      <a:r>
                        <a:rPr lang="en-US" sz="1600" kern="1200" spc="50" baseline="0" dirty="0" err="1">
                          <a:solidFill>
                            <a:schemeClr val="accent2"/>
                          </a:solidFill>
                          <a:latin typeface="Segoe UI" panose="020B0502040204020203" pitchFamily="34" charset="0"/>
                          <a:cs typeface="Segoe UI" panose="020B0502040204020203" pitchFamily="34" charset="0"/>
                        </a:rPr>
                        <a:t>InterRAS</a:t>
                      </a:r>
                      <a:r>
                        <a:rPr lang="en-US" sz="1600" kern="1200" spc="50" baseline="0" dirty="0">
                          <a:solidFill>
                            <a:schemeClr val="accent2"/>
                          </a:solidFill>
                          <a:latin typeface="Segoe UI" panose="020B0502040204020203" pitchFamily="34" charset="0"/>
                          <a:cs typeface="Segoe UI" panose="020B0502040204020203" pitchFamily="34" charset="0"/>
                        </a:rPr>
                        <a:t>/RASCAL</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gn="ct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JRODOS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0"/>
                  </a:ext>
                </a:extLst>
              </a:tr>
              <a:tr h="711941">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Dispersion Model</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Gaussian plume</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Gaussian plume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200" spc="50" baseline="0" dirty="0">
                          <a:solidFill>
                            <a:schemeClr val="accent2"/>
                          </a:solidFill>
                          <a:latin typeface="Segoe UI" panose="020B0502040204020203" pitchFamily="34" charset="0"/>
                          <a:cs typeface="Segoe UI" panose="020B0502040204020203" pitchFamily="34" charset="0"/>
                        </a:rPr>
                        <a:t>Gaussian puff</a:t>
                      </a:r>
                      <a:endParaRPr lang="en-US" sz="1600" b="1" i="0" kern="1200" spc="50" baseline="0" dirty="0">
                        <a:solidFill>
                          <a:schemeClr val="accent2"/>
                        </a:solidFill>
                        <a:latin typeface="Segoe UI" panose="020B0502040204020203" pitchFamily="34"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Gaussian puff (RIMPUFF), </a:t>
                      </a:r>
                      <a:r>
                        <a:rPr lang="en-US" sz="1600" kern="1200" spc="50" baseline="0" dirty="0" err="1">
                          <a:solidFill>
                            <a:schemeClr val="accent2"/>
                          </a:solidFill>
                          <a:latin typeface="Segoe UI" panose="020B0502040204020203" pitchFamily="34" charset="0"/>
                          <a:cs typeface="Segoe UI" panose="020B0502040204020203" pitchFamily="34" charset="0"/>
                        </a:rPr>
                        <a:t>Lagrangian</a:t>
                      </a:r>
                      <a:r>
                        <a:rPr lang="en-US" sz="1600" kern="1200" spc="50" baseline="0" dirty="0">
                          <a:solidFill>
                            <a:schemeClr val="accent2"/>
                          </a:solidFill>
                          <a:latin typeface="Segoe UI" panose="020B0502040204020203" pitchFamily="34" charset="0"/>
                          <a:cs typeface="Segoe UI" panose="020B0502040204020203" pitchFamily="34" charset="0"/>
                        </a:rPr>
                        <a:t> particle (DIPCOT, LASAT), Eulerian (MATCH)</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1"/>
                  </a:ext>
                </a:extLst>
              </a:tr>
              <a:tr h="295547">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Range limit</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up to 50 km</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up to 80 km / 160 km</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200" spc="50" baseline="0" dirty="0">
                          <a:solidFill>
                            <a:schemeClr val="accent2"/>
                          </a:solidFill>
                          <a:latin typeface="Segoe UI" panose="020B0502040204020203" pitchFamily="34" charset="0"/>
                          <a:cs typeface="Segoe UI" panose="020B0502040204020203" pitchFamily="34" charset="0"/>
                        </a:rPr>
                        <a:t>More than 3000 km (MATCH model)</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295547">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Meteorology</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User defined</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marL="0" marR="0" indent="0" algn="l" defTabSz="1097280" rtl="0" eaLnBrk="1" fontAlgn="auto" latinLnBrk="0" hangingPunct="1">
                        <a:lnSpc>
                          <a:spcPct val="107000"/>
                        </a:lnSpc>
                        <a:spcBef>
                          <a:spcPts val="0"/>
                        </a:spcBef>
                        <a:spcAft>
                          <a:spcPts val="0"/>
                        </a:spcAft>
                        <a:buClrTx/>
                        <a:buSzTx/>
                        <a:buFontTx/>
                        <a:buNone/>
                        <a:tabLst/>
                        <a:defRPr/>
                      </a:pPr>
                      <a:r>
                        <a:rPr lang="en-US" sz="1600" kern="1200" spc="50" baseline="0" dirty="0">
                          <a:solidFill>
                            <a:schemeClr val="accent2"/>
                          </a:solidFill>
                          <a:latin typeface="Segoe UI" panose="020B0502040204020203" pitchFamily="34" charset="0"/>
                          <a:cs typeface="Segoe UI" panose="020B0502040204020203" pitchFamily="34" charset="0"/>
                        </a:rPr>
                        <a:t>User defined</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(NWP – N/A for Ukraine)</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User input / real-time NWP data for 96 h</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591092">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Unit status as input data</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No</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Yes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No</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r h="591092">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Exposure Pathways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Inhalation, </a:t>
                      </a:r>
                      <a:r>
                        <a:rPr lang="en-US" sz="1600" kern="1200" spc="50" baseline="0" noProof="0" dirty="0" err="1">
                          <a:solidFill>
                            <a:schemeClr val="accent2"/>
                          </a:solidFill>
                          <a:latin typeface="Segoe UI" panose="020B0502040204020203" pitchFamily="34" charset="0"/>
                          <a:cs typeface="Segoe UI" panose="020B0502040204020203" pitchFamily="34" charset="0"/>
                        </a:rPr>
                        <a:t>Cloudshine</a:t>
                      </a:r>
                      <a:r>
                        <a:rPr lang="en-US" sz="1600" kern="1200" spc="50" baseline="0" noProof="0" dirty="0">
                          <a:solidFill>
                            <a:schemeClr val="accent2"/>
                          </a:solidFill>
                          <a:latin typeface="Segoe UI" panose="020B0502040204020203" pitchFamily="34" charset="0"/>
                          <a:cs typeface="Segoe UI" panose="020B0502040204020203" pitchFamily="34" charset="0"/>
                        </a:rPr>
                        <a:t>, </a:t>
                      </a:r>
                      <a:r>
                        <a:rPr lang="en-US" sz="1600" kern="1200" spc="50" baseline="0" noProof="0" dirty="0" err="1">
                          <a:solidFill>
                            <a:schemeClr val="accent2"/>
                          </a:solidFill>
                          <a:latin typeface="Segoe UI" panose="020B0502040204020203" pitchFamily="34" charset="0"/>
                          <a:cs typeface="Segoe UI" panose="020B0502040204020203" pitchFamily="34" charset="0"/>
                        </a:rPr>
                        <a:t>Groundshine</a:t>
                      </a:r>
                      <a:r>
                        <a:rPr lang="en-US" sz="1600" kern="1200" spc="50" baseline="0" noProof="0" dirty="0">
                          <a:solidFill>
                            <a:schemeClr val="accent2"/>
                          </a:solidFill>
                          <a:latin typeface="Segoe UI" panose="020B0502040204020203" pitchFamily="34" charset="0"/>
                          <a:cs typeface="Segoe UI" panose="020B0502040204020203" pitchFamily="34" charset="0"/>
                        </a:rPr>
                        <a:t> + Res.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Inhalation, </a:t>
                      </a:r>
                      <a:r>
                        <a:rPr lang="en-US" sz="1600" kern="1200" spc="50" baseline="0" noProof="0" dirty="0" err="1">
                          <a:solidFill>
                            <a:schemeClr val="accent2"/>
                          </a:solidFill>
                          <a:latin typeface="Segoe UI" panose="020B0502040204020203" pitchFamily="34" charset="0"/>
                          <a:cs typeface="Segoe UI" panose="020B0502040204020203" pitchFamily="34" charset="0"/>
                        </a:rPr>
                        <a:t>Cloudshine</a:t>
                      </a:r>
                      <a:r>
                        <a:rPr lang="en-US" sz="1600" kern="1200" spc="50" baseline="0" noProof="0" dirty="0">
                          <a:solidFill>
                            <a:schemeClr val="accent2"/>
                          </a:solidFill>
                          <a:latin typeface="Segoe UI" panose="020B0502040204020203" pitchFamily="34" charset="0"/>
                          <a:cs typeface="Segoe UI" panose="020B0502040204020203" pitchFamily="34" charset="0"/>
                        </a:rPr>
                        <a:t>, </a:t>
                      </a:r>
                      <a:r>
                        <a:rPr lang="en-US" sz="1600" kern="1200" spc="50" baseline="0" noProof="0" dirty="0" err="1">
                          <a:solidFill>
                            <a:schemeClr val="accent2"/>
                          </a:solidFill>
                          <a:latin typeface="Segoe UI" panose="020B0502040204020203" pitchFamily="34" charset="0"/>
                          <a:cs typeface="Segoe UI" panose="020B0502040204020203" pitchFamily="34" charset="0"/>
                        </a:rPr>
                        <a:t>Groundshine</a:t>
                      </a:r>
                      <a:r>
                        <a:rPr lang="en-US" sz="1600" kern="1200" spc="50" baseline="0" noProof="0" dirty="0">
                          <a:solidFill>
                            <a:schemeClr val="accent2"/>
                          </a:solidFill>
                          <a:latin typeface="Segoe UI" panose="020B0502040204020203" pitchFamily="34" charset="0"/>
                          <a:cs typeface="Segoe UI" panose="020B0502040204020203" pitchFamily="34" charset="0"/>
                        </a:rPr>
                        <a:t> + Res.</a:t>
                      </a:r>
                      <a:r>
                        <a:rPr lang="en-US" sz="1600" kern="1200" spc="50" baseline="0" dirty="0">
                          <a:solidFill>
                            <a:schemeClr val="accent2"/>
                          </a:solidFill>
                          <a:latin typeface="Segoe UI" panose="020B0502040204020203" pitchFamily="34" charset="0"/>
                          <a:cs typeface="Segoe UI" panose="020B0502040204020203" pitchFamily="34" charset="0"/>
                        </a:rPr>
                        <a:t>, Ingestion</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Inhalation, Cloudshine, </a:t>
                      </a:r>
                      <a:r>
                        <a:rPr lang="en-US" sz="1600" kern="1200" spc="50" baseline="0" dirty="0" err="1">
                          <a:solidFill>
                            <a:schemeClr val="accent2"/>
                          </a:solidFill>
                          <a:latin typeface="Segoe UI" panose="020B0502040204020203" pitchFamily="34" charset="0"/>
                          <a:cs typeface="Segoe UI" panose="020B0502040204020203" pitchFamily="34" charset="0"/>
                        </a:rPr>
                        <a:t>Groundshine</a:t>
                      </a:r>
                      <a:r>
                        <a:rPr lang="en-US" sz="1600" kern="1200" spc="50" baseline="0" noProof="0" dirty="0">
                          <a:solidFill>
                            <a:schemeClr val="accent2"/>
                          </a:solidFill>
                          <a:latin typeface="Segoe UI" panose="020B0502040204020203" pitchFamily="34" charset="0"/>
                          <a:cs typeface="Segoe UI" panose="020B0502040204020203" pitchFamily="34" charset="0"/>
                        </a:rPr>
                        <a:t>+ Res.</a:t>
                      </a:r>
                      <a:r>
                        <a:rPr lang="en-US" sz="1600" kern="1200" spc="50" baseline="0" dirty="0">
                          <a:solidFill>
                            <a:schemeClr val="accent2"/>
                          </a:solidFill>
                          <a:latin typeface="Segoe UI" panose="020B0502040204020203" pitchFamily="34" charset="0"/>
                          <a:cs typeface="Segoe UI" panose="020B0502040204020203" pitchFamily="34" charset="0"/>
                        </a:rPr>
                        <a:t>, Ingestion, Skin exposure</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5"/>
                  </a:ext>
                </a:extLst>
              </a:tr>
              <a:tr h="591092">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Organ Doses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Effective, Thyroid, Bone, Colon, Lungs</a:t>
                      </a:r>
                      <a:r>
                        <a:rPr lang="ru-RU" sz="1600" kern="1200" spc="50" baseline="0" dirty="0">
                          <a:solidFill>
                            <a:schemeClr val="accent2"/>
                          </a:solidFill>
                          <a:latin typeface="Segoe UI" panose="020B0502040204020203" pitchFamily="34" charset="0"/>
                          <a:cs typeface="Segoe UI" panose="020B0502040204020203" pitchFamily="34" charset="0"/>
                        </a:rPr>
                        <a:t> + 20 </a:t>
                      </a:r>
                      <a:r>
                        <a:rPr lang="en-US" sz="1600" kern="1200" spc="50" baseline="0" dirty="0">
                          <a:solidFill>
                            <a:schemeClr val="accent2"/>
                          </a:solidFill>
                          <a:latin typeface="Segoe UI" panose="020B0502040204020203" pitchFamily="34" charset="0"/>
                          <a:cs typeface="Segoe UI" panose="020B0502040204020203" pitchFamily="34" charset="0"/>
                        </a:rPr>
                        <a:t>others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Effective, Thyroid, Bone, Colon, Lungs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200" spc="50" baseline="0" dirty="0">
                          <a:solidFill>
                            <a:schemeClr val="accent2"/>
                          </a:solidFill>
                          <a:latin typeface="Segoe UI" panose="020B0502040204020203" pitchFamily="34" charset="0"/>
                          <a:cs typeface="Segoe UI" panose="020B0502040204020203" pitchFamily="34" charset="0"/>
                        </a:rPr>
                        <a:t>Effective, Thyroid, Skin, Bone, Colon, Lungs</a:t>
                      </a:r>
                      <a:r>
                        <a:rPr lang="ru-RU" sz="1600" kern="1200" spc="50" baseline="0" dirty="0">
                          <a:solidFill>
                            <a:schemeClr val="accent2"/>
                          </a:solidFill>
                          <a:latin typeface="Segoe UI" panose="020B0502040204020203" pitchFamily="34" charset="0"/>
                          <a:cs typeface="Segoe UI" panose="020B0502040204020203" pitchFamily="34" charset="0"/>
                        </a:rPr>
                        <a:t> +</a:t>
                      </a:r>
                      <a:r>
                        <a:rPr lang="en-US" sz="1600" kern="1200" spc="50" baseline="0" dirty="0">
                          <a:solidFill>
                            <a:schemeClr val="accent2"/>
                          </a:solidFill>
                          <a:latin typeface="Segoe UI" panose="020B0502040204020203" pitchFamily="34" charset="0"/>
                          <a:cs typeface="Segoe UI" panose="020B0502040204020203" pitchFamily="34" charset="0"/>
                        </a:rPr>
                        <a:t> </a:t>
                      </a:r>
                      <a:r>
                        <a:rPr lang="ru-RU" sz="1600" kern="1200" spc="50" baseline="0" dirty="0">
                          <a:solidFill>
                            <a:schemeClr val="accent2"/>
                          </a:solidFill>
                          <a:latin typeface="Segoe UI" panose="020B0502040204020203" pitchFamily="34" charset="0"/>
                          <a:cs typeface="Segoe UI" panose="020B0502040204020203" pitchFamily="34" charset="0"/>
                        </a:rPr>
                        <a:t>8</a:t>
                      </a:r>
                      <a:r>
                        <a:rPr lang="en-US" sz="1600" kern="1200" spc="50" baseline="0" dirty="0">
                          <a:solidFill>
                            <a:schemeClr val="accent2"/>
                          </a:solidFill>
                          <a:latin typeface="Segoe UI" panose="020B0502040204020203" pitchFamily="34" charset="0"/>
                          <a:cs typeface="Segoe UI" panose="020B0502040204020203" pitchFamily="34" charset="0"/>
                        </a:rPr>
                        <a:t> others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6"/>
                  </a:ext>
                </a:extLst>
              </a:tr>
              <a:tr h="886639">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Recommended Protective Actions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No, but does indicate when doses exceed user input levels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No, but does indicate when doses exceed Preventative Action Guidelines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Evacuation, Sheltering, ITB, Food screening (according to selected country)</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7"/>
                  </a:ext>
                </a:extLst>
              </a:tr>
              <a:tr h="59109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200" spc="50" baseline="0" dirty="0">
                          <a:solidFill>
                            <a:schemeClr val="accent2"/>
                          </a:solidFill>
                          <a:latin typeface="Segoe UI" panose="020B0502040204020203" pitchFamily="34" charset="0"/>
                          <a:cs typeface="Segoe UI" panose="020B0502040204020203" pitchFamily="34" charset="0"/>
                        </a:rPr>
                        <a:t>Minimum Run</a:t>
                      </a:r>
                      <a:endParaRPr lang="ru-RU" sz="1600" kern="1200" spc="50" baseline="0" dirty="0">
                        <a:solidFill>
                          <a:schemeClr val="accent2"/>
                        </a:solidFill>
                        <a:latin typeface="Segoe UI" panose="020B0502040204020203" pitchFamily="34" charset="0"/>
                        <a:cs typeface="Segoe UI" panose="020B0502040204020203" pitchFamily="34" charset="0"/>
                      </a:endParaRPr>
                    </a:p>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Information</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Source term, stable meteorology</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Source term, Meteorological data</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Source term, Meteorological data, Release location, Area of interest</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8"/>
                  </a:ext>
                </a:extLst>
              </a:tr>
              <a:tr h="591092">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Run Time</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&lt;1-2 minutes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&lt;1-2 minutes</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tc>
                  <a:txBody>
                    <a:bodyPr/>
                    <a:lstStyle/>
                    <a:p>
                      <a:pPr>
                        <a:lnSpc>
                          <a:spcPct val="107000"/>
                        </a:lnSpc>
                        <a:spcAft>
                          <a:spcPts val="0"/>
                        </a:spcAft>
                      </a:pPr>
                      <a:r>
                        <a:rPr lang="en-US" sz="1600" kern="1200" spc="50" baseline="0" dirty="0">
                          <a:solidFill>
                            <a:schemeClr val="accent2"/>
                          </a:solidFill>
                          <a:latin typeface="Segoe UI" panose="020B0502040204020203" pitchFamily="34" charset="0"/>
                          <a:cs typeface="Segoe UI" panose="020B0502040204020203" pitchFamily="34" charset="0"/>
                        </a:rPr>
                        <a:t>From 5 to 20 minutes (depends on chosen ADM, time-step</a:t>
                      </a:r>
                      <a:r>
                        <a:rPr lang="ru-RU" sz="1600" kern="1200" spc="50" baseline="0" dirty="0">
                          <a:solidFill>
                            <a:schemeClr val="accent2"/>
                          </a:solidFill>
                          <a:latin typeface="Segoe UI" panose="020B0502040204020203" pitchFamily="34" charset="0"/>
                          <a:cs typeface="Segoe UI" panose="020B0502040204020203" pitchFamily="34" charset="0"/>
                        </a:rPr>
                        <a:t>, </a:t>
                      </a:r>
                      <a:r>
                        <a:rPr lang="en-GB" sz="1600" kern="1200" spc="50" baseline="0" dirty="0">
                          <a:solidFill>
                            <a:schemeClr val="accent2"/>
                          </a:solidFill>
                          <a:latin typeface="Segoe UI" panose="020B0502040204020203" pitchFamily="34" charset="0"/>
                          <a:cs typeface="Segoe UI" panose="020B0502040204020203" pitchFamily="34" charset="0"/>
                        </a:rPr>
                        <a:t>operating system efficiency</a:t>
                      </a:r>
                      <a:r>
                        <a:rPr lang="en-US" sz="1600" kern="1200" spc="50" baseline="0" dirty="0">
                          <a:solidFill>
                            <a:schemeClr val="accent2"/>
                          </a:solidFill>
                          <a:latin typeface="Segoe UI" panose="020B0502040204020203" pitchFamily="34" charset="0"/>
                          <a:cs typeface="Segoe UI" panose="020B0502040204020203" pitchFamily="34" charset="0"/>
                        </a:rPr>
                        <a:t>)</a:t>
                      </a:r>
                      <a:endParaRPr lang="ru-RU" sz="1600" b="1" i="0" kern="1200" spc="50" baseline="0" dirty="0">
                        <a:solidFill>
                          <a:schemeClr val="accent2"/>
                        </a:solidFill>
                        <a:latin typeface="Segoe UI" panose="020B0502040204020203" pitchFamily="34" charset="0"/>
                        <a:ea typeface="Neuron Light" charset="0"/>
                        <a:cs typeface="Segoe UI" panose="020B0502040204020203" pitchFamily="34" charset="0"/>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95BF64-90CD-47E1-A634-5D0698A8D7EB}"/>
              </a:ext>
            </a:extLst>
          </p:cNvPr>
          <p:cNvSpPr>
            <a:spLocks noGrp="1"/>
          </p:cNvSpPr>
          <p:nvPr>
            <p:ph type="pic" sz="quarter" idx="10"/>
          </p:nvPr>
        </p:nvSpPr>
        <p:spPr/>
      </p:sp>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4" name="Text Placeholder 3">
            <a:extLst>
              <a:ext uri="{FF2B5EF4-FFF2-40B4-BE49-F238E27FC236}">
                <a16:creationId xmlns:a16="http://schemas.microsoft.com/office/drawing/2014/main" id="{A605AEC7-AFCB-493D-8E77-9BA1548B4B08}"/>
              </a:ext>
            </a:extLst>
          </p:cNvPr>
          <p:cNvSpPr>
            <a:spLocks noGrp="1"/>
          </p:cNvSpPr>
          <p:nvPr>
            <p:ph type="body" sz="quarter" idx="14"/>
          </p:nvPr>
        </p:nvSpPr>
        <p:spPr/>
        <p:txBody>
          <a:bodyPr/>
          <a:lstStyle/>
          <a:p>
            <a:r>
              <a:rPr lang="en-US" dirty="0"/>
              <a:t>European DSS JRODOS (Karlsruhe Institute of Technology - KIT)</a:t>
            </a:r>
          </a:p>
        </p:txBody>
      </p:sp>
      <p:sp>
        <p:nvSpPr>
          <p:cNvPr id="5" name="Title 4">
            <a:extLst>
              <a:ext uri="{FF2B5EF4-FFF2-40B4-BE49-F238E27FC236}">
                <a16:creationId xmlns:a16="http://schemas.microsoft.com/office/drawing/2014/main" id="{125E1129-5FFA-4B82-BEB0-8A26ACAE653A}"/>
              </a:ext>
            </a:extLst>
          </p:cNvPr>
          <p:cNvSpPr>
            <a:spLocks noGrp="1"/>
          </p:cNvSpPr>
          <p:nvPr>
            <p:ph type="title"/>
          </p:nvPr>
        </p:nvSpPr>
        <p:spPr>
          <a:xfrm>
            <a:off x="1386756" y="1876027"/>
            <a:ext cx="4572001" cy="1590675"/>
          </a:xfrm>
        </p:spPr>
        <p:txBody>
          <a:bodyPr/>
          <a:lstStyle/>
          <a:p>
            <a:r>
              <a:rPr lang="en-US" dirty="0"/>
              <a:t>JRODOS system</a:t>
            </a:r>
            <a:endParaRPr lang="en-US" dirty="0">
              <a:solidFill>
                <a:srgbClr val="9C4757"/>
              </a:solidFill>
            </a:endParaRPr>
          </a:p>
        </p:txBody>
      </p:sp>
      <p:sp>
        <p:nvSpPr>
          <p:cNvPr id="6" name="Content Placeholder 5">
            <a:extLst>
              <a:ext uri="{FF2B5EF4-FFF2-40B4-BE49-F238E27FC236}">
                <a16:creationId xmlns:a16="http://schemas.microsoft.com/office/drawing/2014/main" id="{776CC710-250E-4B7A-AC52-86F0566B64C1}"/>
              </a:ext>
            </a:extLst>
          </p:cNvPr>
          <p:cNvSpPr>
            <a:spLocks noGrp="1"/>
          </p:cNvSpPr>
          <p:nvPr>
            <p:ph sz="quarter" idx="21"/>
          </p:nvPr>
        </p:nvSpPr>
        <p:spPr>
          <a:xfrm>
            <a:off x="1386756" y="3877733"/>
            <a:ext cx="4572000" cy="3429000"/>
          </a:xfrm>
        </p:spPr>
        <p:txBody>
          <a:bodyPr/>
          <a:lstStyle/>
          <a:p>
            <a:r>
              <a:rPr lang="en-US" sz="2400" dirty="0">
                <a:latin typeface="Segoe UI" panose="020B0502040204020203" pitchFamily="34" charset="0"/>
                <a:ea typeface="Calibri" panose="020F0502020204030204" pitchFamily="34" charset="0"/>
                <a:cs typeface="Segoe UI" panose="020B0502040204020203" pitchFamily="34" charset="0"/>
              </a:rPr>
              <a:t>The integrated and comprehensive Java-based Real-time On-line </a:t>
            </a:r>
            <a:r>
              <a:rPr lang="en-US" sz="2400" dirty="0" err="1">
                <a:latin typeface="Segoe UI" panose="020B0502040204020203" pitchFamily="34" charset="0"/>
                <a:ea typeface="Calibri" panose="020F0502020204030204" pitchFamily="34" charset="0"/>
                <a:cs typeface="Segoe UI" panose="020B0502040204020203" pitchFamily="34" charset="0"/>
              </a:rPr>
              <a:t>DecisiOn</a:t>
            </a:r>
            <a:r>
              <a:rPr lang="en-US" sz="2400" dirty="0">
                <a:latin typeface="Segoe UI" panose="020B0502040204020203" pitchFamily="34" charset="0"/>
                <a:ea typeface="Calibri" panose="020F0502020204030204" pitchFamily="34" charset="0"/>
                <a:cs typeface="Segoe UI" panose="020B0502040204020203" pitchFamily="34" charset="0"/>
              </a:rPr>
              <a:t> Support system, JRODOS, for the off-site emergency management of nuclear accidents was developed with support of the European Commission and the German Ministry of Environment</a:t>
            </a:r>
          </a:p>
          <a:p>
            <a:endParaRPr lang="en-US" dirty="0"/>
          </a:p>
        </p:txBody>
      </p:sp>
      <p:pic>
        <p:nvPicPr>
          <p:cNvPr id="7" name="Рисунок 2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00800" y="481357"/>
            <a:ext cx="7772400" cy="65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10017" y="481357"/>
            <a:ext cx="2572159" cy="2190008"/>
          </a:xfrm>
          <a:prstGeom prst="rect">
            <a:avLst/>
          </a:prstGeom>
        </p:spPr>
      </p:pic>
      <p:pic>
        <p:nvPicPr>
          <p:cNvPr id="8" name="Рисунок 2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1640"/>
          <a:stretch/>
        </p:blipFill>
        <p:spPr bwMode="auto">
          <a:xfrm>
            <a:off x="11188699" y="457200"/>
            <a:ext cx="2984501" cy="367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3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F69315E-42BB-4002-8CFC-E2335F1A5BB5}"/>
              </a:ext>
            </a:extLst>
          </p:cNvPr>
          <p:cNvSpPr>
            <a:spLocks noGrp="1"/>
          </p:cNvSpPr>
          <p:nvPr>
            <p:ph type="sldNum" sz="quarter" idx="22"/>
          </p:nvPr>
        </p:nvSpPr>
        <p:spPr/>
        <p:txBody>
          <a:bodyPr/>
          <a:lstStyle/>
          <a:p>
            <a:fld id="{FE7A4BB3-E848-5A44-82DF-322201952CD8}" type="slidenum">
              <a:rPr lang="en-US" smtClean="0"/>
              <a:pPr/>
              <a:t>9</a:t>
            </a:fld>
            <a:endParaRPr lang="en-US" dirty="0"/>
          </a:p>
        </p:txBody>
      </p:sp>
      <p:sp>
        <p:nvSpPr>
          <p:cNvPr id="15" name="Title 14">
            <a:extLst>
              <a:ext uri="{FF2B5EF4-FFF2-40B4-BE49-F238E27FC236}">
                <a16:creationId xmlns:a16="http://schemas.microsoft.com/office/drawing/2014/main" id="{E9048755-178C-4A91-8968-B4DAF138E051}"/>
              </a:ext>
            </a:extLst>
          </p:cNvPr>
          <p:cNvSpPr>
            <a:spLocks noGrp="1"/>
          </p:cNvSpPr>
          <p:nvPr>
            <p:ph type="title"/>
          </p:nvPr>
        </p:nvSpPr>
        <p:spPr/>
        <p:txBody>
          <a:bodyPr/>
          <a:lstStyle/>
          <a:p>
            <a:r>
              <a:rPr lang="en-US" dirty="0"/>
              <a:t>Meteorology</a:t>
            </a:r>
            <a:endParaRPr lang="en-US" dirty="0">
              <a:solidFill>
                <a:srgbClr val="9C4757"/>
              </a:solidFill>
            </a:endParaRPr>
          </a:p>
        </p:txBody>
      </p:sp>
      <p:sp>
        <p:nvSpPr>
          <p:cNvPr id="16" name="Content Placeholder 15">
            <a:extLst>
              <a:ext uri="{FF2B5EF4-FFF2-40B4-BE49-F238E27FC236}">
                <a16:creationId xmlns:a16="http://schemas.microsoft.com/office/drawing/2014/main" id="{ED4171FB-0606-4F1D-B9AB-22F1AB7D73F8}"/>
              </a:ext>
            </a:extLst>
          </p:cNvPr>
          <p:cNvSpPr>
            <a:spLocks noGrp="1"/>
          </p:cNvSpPr>
          <p:nvPr>
            <p:ph sz="quarter" idx="24"/>
          </p:nvPr>
        </p:nvSpPr>
        <p:spPr>
          <a:xfrm>
            <a:off x="1371600" y="1793238"/>
            <a:ext cx="6199239" cy="5352869"/>
          </a:xfrm>
        </p:spPr>
        <p:txBody>
          <a:bodyPr/>
          <a:lstStyle/>
          <a:p>
            <a:r>
              <a:rPr lang="en-GB" sz="2400" dirty="0" err="1">
                <a:latin typeface="Segoe UI" panose="020B0502040204020203" pitchFamily="34" charset="0"/>
                <a:ea typeface="Calibri" panose="020F0502020204030204" pitchFamily="34" charset="0"/>
                <a:cs typeface="Segoe UI" panose="020B0502040204020203" pitchFamily="34" charset="0"/>
              </a:rPr>
              <a:t>JRodos-DataSupplier</a:t>
            </a:r>
            <a:r>
              <a:rPr lang="en-GB" sz="2400" dirty="0">
                <a:latin typeface="Segoe UI" panose="020B0502040204020203" pitchFamily="34" charset="0"/>
                <a:ea typeface="Calibri" panose="020F0502020204030204" pitchFamily="34" charset="0"/>
                <a:cs typeface="Segoe UI" panose="020B0502040204020203" pitchFamily="34" charset="0"/>
              </a:rPr>
              <a:t> as an application to JRODOS system is installed for an automatic receipt of the latest numerical weather predictions for all the territory of Ukraine, parts of adjacent countries and for some territories around Ukrainian facilities – WRF results (0.15</a:t>
            </a:r>
            <a:r>
              <a:rPr lang="en-GB" sz="2400" baseline="30000" dirty="0">
                <a:latin typeface="Segoe UI" panose="020B0502040204020203" pitchFamily="34" charset="0"/>
                <a:ea typeface="Calibri" panose="020F0502020204030204" pitchFamily="34" charset="0"/>
                <a:cs typeface="Segoe UI" panose="020B0502040204020203" pitchFamily="34" charset="0"/>
              </a:rPr>
              <a:t>o</a:t>
            </a:r>
            <a:r>
              <a:rPr lang="en-GB" sz="2400" dirty="0">
                <a:latin typeface="Segoe UI" panose="020B0502040204020203" pitchFamily="34" charset="0"/>
                <a:ea typeface="Calibri" panose="020F0502020204030204" pitchFamily="34" charset="0"/>
                <a:cs typeface="Segoe UI" panose="020B0502040204020203" pitchFamily="34" charset="0"/>
              </a:rPr>
              <a:t> and 0.05</a:t>
            </a:r>
            <a:r>
              <a:rPr lang="en-GB" sz="2400" baseline="30000" dirty="0">
                <a:latin typeface="Segoe UI" panose="020B0502040204020203" pitchFamily="34" charset="0"/>
                <a:ea typeface="Calibri" panose="020F0502020204030204" pitchFamily="34" charset="0"/>
                <a:cs typeface="Segoe UI" panose="020B0502040204020203" pitchFamily="34" charset="0"/>
              </a:rPr>
              <a:t>o</a:t>
            </a:r>
            <a:r>
              <a:rPr lang="en-GB" sz="2400" dirty="0">
                <a:latin typeface="Segoe UI" panose="020B0502040204020203" pitchFamily="34" charset="0"/>
                <a:ea typeface="Calibri" panose="020F0502020204030204" pitchFamily="34" charset="0"/>
                <a:cs typeface="Segoe UI" panose="020B0502040204020203" pitchFamily="34" charset="0"/>
              </a:rPr>
              <a:t>) </a:t>
            </a:r>
          </a:p>
          <a:p>
            <a:r>
              <a:rPr lang="en-GB" sz="2400" dirty="0">
                <a:latin typeface="Segoe UI" panose="020B0502040204020203" pitchFamily="34" charset="0"/>
                <a:ea typeface="Calibri" panose="020F0502020204030204" pitchFamily="34" charset="0"/>
                <a:cs typeface="Segoe UI" panose="020B0502040204020203" pitchFamily="34" charset="0"/>
              </a:rPr>
              <a:t>SSTC NRS experts have an access to </a:t>
            </a:r>
            <a:r>
              <a:rPr lang="en-US" sz="2400" dirty="0">
                <a:latin typeface="Segoe UI" panose="020B0502040204020203" pitchFamily="34" charset="0"/>
                <a:ea typeface="Calibri" panose="020F0502020204030204" pitchFamily="34" charset="0"/>
                <a:cs typeface="Segoe UI" panose="020B0502040204020203" pitchFamily="34" charset="0"/>
              </a:rPr>
              <a:t>SFTP</a:t>
            </a:r>
            <a:r>
              <a:rPr lang="en-GB" sz="2400" dirty="0">
                <a:latin typeface="Segoe UI" panose="020B0502040204020203" pitchFamily="34" charset="0"/>
                <a:ea typeface="Calibri" panose="020F0502020204030204" pitchFamily="34" charset="0"/>
                <a:cs typeface="Segoe UI" panose="020B0502040204020203" pitchFamily="34" charset="0"/>
              </a:rPr>
              <a:t>-server with numerical weather predictions data</a:t>
            </a:r>
          </a:p>
          <a:p>
            <a:r>
              <a:rPr lang="en-GB" sz="2400" dirty="0">
                <a:latin typeface="Segoe UI" panose="020B0502040204020203" pitchFamily="34" charset="0"/>
                <a:ea typeface="Calibri" panose="020F0502020204030204" pitchFamily="34" charset="0"/>
                <a:cs typeface="Segoe UI" panose="020B0502040204020203" pitchFamily="34" charset="0"/>
              </a:rPr>
              <a:t>Global NOAA NOMADS GRIB2 0.5</a:t>
            </a:r>
            <a:r>
              <a:rPr lang="en-GB" sz="2400" baseline="30000" dirty="0">
                <a:latin typeface="Segoe UI" panose="020B0502040204020203" pitchFamily="34" charset="0"/>
                <a:ea typeface="Calibri" panose="020F0502020204030204" pitchFamily="34" charset="0"/>
                <a:cs typeface="Segoe UI" panose="020B0502040204020203" pitchFamily="34" charset="0"/>
              </a:rPr>
              <a:t>o</a:t>
            </a:r>
            <a:r>
              <a:rPr lang="en-GB" sz="2400" dirty="0">
                <a:latin typeface="Segoe UI" panose="020B0502040204020203" pitchFamily="34" charset="0"/>
                <a:ea typeface="Calibri" panose="020F0502020204030204" pitchFamily="34" charset="0"/>
                <a:cs typeface="Segoe UI" panose="020B0502040204020203" pitchFamily="34" charset="0"/>
              </a:rPr>
              <a:t>/0.25</a:t>
            </a:r>
            <a:r>
              <a:rPr lang="en-GB" sz="2400" baseline="30000" dirty="0">
                <a:latin typeface="Segoe UI" panose="020B0502040204020203" pitchFamily="34" charset="0"/>
                <a:ea typeface="Calibri" panose="020F0502020204030204" pitchFamily="34" charset="0"/>
                <a:cs typeface="Segoe UI" panose="020B0502040204020203" pitchFamily="34" charset="0"/>
              </a:rPr>
              <a:t>o</a:t>
            </a:r>
            <a:r>
              <a:rPr lang="en-GB" sz="2400" dirty="0">
                <a:latin typeface="Segoe UI" panose="020B0502040204020203" pitchFamily="34" charset="0"/>
                <a:ea typeface="Calibri" panose="020F0502020204030204" pitchFamily="34" charset="0"/>
                <a:cs typeface="Segoe UI" panose="020B0502040204020203" pitchFamily="34" charset="0"/>
              </a:rPr>
              <a:t> can be downloaded</a:t>
            </a:r>
          </a:p>
          <a:p>
            <a:r>
              <a:rPr lang="en-GB" sz="2400" dirty="0">
                <a:latin typeface="Segoe UI" panose="020B0502040204020203" pitchFamily="34" charset="0"/>
                <a:ea typeface="Calibri" panose="020F0502020204030204" pitchFamily="34" charset="0"/>
                <a:cs typeface="Segoe UI" panose="020B0502040204020203" pitchFamily="34" charset="0"/>
              </a:rPr>
              <a:t>Some additional weather information or extended numerical weather data can be required from Ukrainian Hydro-meteorological </a:t>
            </a:r>
            <a:r>
              <a:rPr lang="en-GB" sz="2400" dirty="0" err="1">
                <a:latin typeface="Segoe UI" panose="020B0502040204020203" pitchFamily="34" charset="0"/>
                <a:ea typeface="Calibri" panose="020F0502020204030204" pitchFamily="34" charset="0"/>
                <a:cs typeface="Segoe UI" panose="020B0502040204020203" pitchFamily="34" charset="0"/>
              </a:rPr>
              <a:t>Center</a:t>
            </a:r>
            <a:r>
              <a:rPr lang="en-GB" sz="2400" dirty="0">
                <a:latin typeface="Segoe UI" panose="020B0502040204020203" pitchFamily="34" charset="0"/>
                <a:ea typeface="Calibri" panose="020F0502020204030204" pitchFamily="34" charset="0"/>
                <a:cs typeface="Segoe UI" panose="020B0502040204020203" pitchFamily="34" charset="0"/>
              </a:rPr>
              <a:t> (UHMC).</a:t>
            </a:r>
            <a:endParaRPr lang="en-US" sz="2400" dirty="0">
              <a:latin typeface="Segoe UI" panose="020B0502040204020203" pitchFamily="34" charset="0"/>
              <a:ea typeface="Calibri" panose="020F0502020204030204" pitchFamily="34" charset="0"/>
              <a:cs typeface="Segoe UI" panose="020B0502040204020203" pitchFamily="34" charset="0"/>
            </a:endParaRPr>
          </a:p>
          <a:p>
            <a:endParaRPr lang="en-US" dirty="0"/>
          </a:p>
        </p:txBody>
      </p:sp>
      <p:pic>
        <p:nvPicPr>
          <p:cNvPr id="19" name="Місце для зображення 12"/>
          <p:cNvPicPr>
            <a:picLocks noGrp="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8251734" y="1696212"/>
            <a:ext cx="5169298" cy="3027827"/>
          </a:xfrm>
          <a:prstGeom prst="rect">
            <a:avLst/>
          </a:prstGeom>
          <a:noFill/>
          <a:ln>
            <a:noFill/>
          </a:ln>
        </p:spPr>
      </p:pic>
      <p:pic>
        <p:nvPicPr>
          <p:cNvPr id="20" name="Місце для зображення 13"/>
          <p:cNvPicPr>
            <a:picLocks noGrp="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bwMode="auto">
          <a:xfrm>
            <a:off x="8251734" y="4961603"/>
            <a:ext cx="5169298" cy="2925097"/>
          </a:xfrm>
          <a:prstGeom prst="rect">
            <a:avLst/>
          </a:prstGeom>
          <a:noFill/>
          <a:ln>
            <a:noFill/>
          </a:ln>
        </p:spPr>
      </p:pic>
      <p:sp>
        <p:nvSpPr>
          <p:cNvPr id="22" name="Text Placeholder 7">
            <a:extLst>
              <a:ext uri="{FF2B5EF4-FFF2-40B4-BE49-F238E27FC236}">
                <a16:creationId xmlns:a16="http://schemas.microsoft.com/office/drawing/2014/main" id="{4D28AC1F-B255-4A70-99B6-ACCFF522D73A}"/>
              </a:ext>
            </a:extLst>
          </p:cNvPr>
          <p:cNvSpPr>
            <a:spLocks noGrp="1"/>
          </p:cNvSpPr>
          <p:nvPr>
            <p:ph type="body" sz="quarter" idx="16"/>
          </p:nvPr>
        </p:nvSpPr>
        <p:spPr>
          <a:xfrm>
            <a:off x="8251734" y="3912326"/>
            <a:ext cx="5169298" cy="926013"/>
          </a:xfrm>
        </p:spPr>
        <p:txBody>
          <a:bodyPr/>
          <a:lstStyle/>
          <a:p>
            <a:r>
              <a:rPr lang="en-US" dirty="0"/>
              <a:t>Domain D01 WRF 0.15 Deg. Grid – All Ukraine</a:t>
            </a:r>
          </a:p>
        </p:txBody>
      </p:sp>
      <p:sp>
        <p:nvSpPr>
          <p:cNvPr id="18" name="Text Placeholder 7">
            <a:extLst>
              <a:ext uri="{FF2B5EF4-FFF2-40B4-BE49-F238E27FC236}">
                <a16:creationId xmlns:a16="http://schemas.microsoft.com/office/drawing/2014/main" id="{4D28AC1F-B255-4A70-99B6-ACCFF522D73A}"/>
              </a:ext>
            </a:extLst>
          </p:cNvPr>
          <p:cNvSpPr>
            <a:spLocks noGrp="1"/>
          </p:cNvSpPr>
          <p:nvPr>
            <p:ph type="body" sz="quarter" idx="16"/>
          </p:nvPr>
        </p:nvSpPr>
        <p:spPr>
          <a:xfrm>
            <a:off x="8251734" y="6782228"/>
            <a:ext cx="5169298" cy="1104472"/>
          </a:xfrm>
        </p:spPr>
        <p:txBody>
          <a:bodyPr/>
          <a:lstStyle/>
          <a:p>
            <a:r>
              <a:rPr lang="en-US" dirty="0"/>
              <a:t>Domains D02, D03 WRF 0.05 Deg. Grid – ZNPP+SUNPP and </a:t>
            </a:r>
            <a:r>
              <a:rPr lang="en-US" dirty="0" err="1"/>
              <a:t>RNPP+KhNPP+ChEZ</a:t>
            </a:r>
            <a:endParaRPr lang="en-US" dirty="0"/>
          </a:p>
        </p:txBody>
      </p:sp>
    </p:spTree>
    <p:extLst>
      <p:ext uri="{BB962C8B-B14F-4D97-AF65-F5344CB8AC3E}">
        <p14:creationId xmlns:p14="http://schemas.microsoft.com/office/powerpoint/2010/main" val="125977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0753AA2EB97B7E4C832508BACD57AE6A" ma:contentTypeVersion="4" ma:contentTypeDescription="Create a new document." ma:contentTypeScope="" ma:versionID="421e8a8f825b9d546586c466887b032f">
  <xsd:schema xmlns:xsd="http://www.w3.org/2001/XMLSchema" xmlns:xs="http://www.w3.org/2001/XMLSchema" xmlns:p="http://schemas.microsoft.com/office/2006/metadata/properties" xmlns:ns2="5aa91b91-1b5c-47ee-93a7-b2620ed781e0" targetNamespace="http://schemas.microsoft.com/office/2006/metadata/properties" ma:root="true" ma:fieldsID="3c8cec267a752d00d9afaa4ece66f275" ns2:_="">
    <xsd:import namespace="5aa91b91-1b5c-47ee-93a7-b2620ed781e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91b91-1b5c-47ee-93a7-b2620ed781e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5aa91b91-1b5c-47ee-93a7-b2620ed781e0">KZXXQUUWFKWZ-1817279113-3168</_dlc_DocId>
    <_dlc_DocIdUrl xmlns="5aa91b91-1b5c-47ee-93a7-b2620ed781e0">
      <Url>https://earrth.pnnl.gov/_layouts/15/DocIdRedir.aspx?ID=KZXXQUUWFKWZ-1817279113-3168</Url>
      <Description>KZXXQUUWFKWZ-1817279113-3168</Description>
    </_dlc_DocIdUrl>
  </documentManagement>
</p:properties>
</file>

<file path=customXml/itemProps1.xml><?xml version="1.0" encoding="utf-8"?>
<ds:datastoreItem xmlns:ds="http://schemas.openxmlformats.org/officeDocument/2006/customXml" ds:itemID="{FC8D97E4-4A6F-4F2C-B84B-95075B0C523D}">
  <ds:schemaRefs>
    <ds:schemaRef ds:uri="http://schemas.microsoft.com/sharepoint/events"/>
  </ds:schemaRefs>
</ds:datastoreItem>
</file>

<file path=customXml/itemProps2.xml><?xml version="1.0" encoding="utf-8"?>
<ds:datastoreItem xmlns:ds="http://schemas.openxmlformats.org/officeDocument/2006/customXml" ds:itemID="{F6BAB3CF-714D-4F5C-9104-640996A5D703}">
  <ds:schemaRefs>
    <ds:schemaRef ds:uri="http://schemas.microsoft.com/sharepoint/v3/contenttype/forms"/>
  </ds:schemaRefs>
</ds:datastoreItem>
</file>

<file path=customXml/itemProps3.xml><?xml version="1.0" encoding="utf-8"?>
<ds:datastoreItem xmlns:ds="http://schemas.openxmlformats.org/officeDocument/2006/customXml" ds:itemID="{7AE20F75-E8CE-44EC-BFA7-D9E593E68E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a91b91-1b5c-47ee-93a7-b2620ed781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4C38684-08ED-42F8-806E-8469B90712AA}">
  <ds:schemaRefs>
    <ds:schemaRef ds:uri="http://schemas.openxmlformats.org/package/2006/metadata/core-properties"/>
    <ds:schemaRef ds:uri="http://www.w3.org/XML/1998/namespace"/>
    <ds:schemaRef ds:uri="http://purl.org/dc/dcmitype/"/>
    <ds:schemaRef ds:uri="http://schemas.microsoft.com/office/2006/documentManagement/types"/>
    <ds:schemaRef ds:uri="5aa91b91-1b5c-47ee-93a7-b2620ed781e0"/>
    <ds:schemaRef ds:uri="http://purl.org/dc/elements/1.1/"/>
    <ds:schemaRef ds:uri="http://schemas.microsoft.com/office/2006/metadata/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PNNL_Option_4</Template>
  <TotalTime>4936</TotalTime>
  <Words>1777</Words>
  <Application>Microsoft Office PowerPoint</Application>
  <PresentationFormat>Custom</PresentationFormat>
  <Paragraphs>192</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Segoe UI</vt:lpstr>
      <vt:lpstr>Wingdings</vt:lpstr>
      <vt:lpstr>PNNL_Option_4</vt:lpstr>
      <vt:lpstr>Emergency Response Under War Conditions</vt:lpstr>
      <vt:lpstr>Content</vt:lpstr>
      <vt:lpstr>1. Emergency Response in the War context</vt:lpstr>
      <vt:lpstr>PowerPoint Presentation</vt:lpstr>
      <vt:lpstr>Zaporizhzhia NPP site</vt:lpstr>
      <vt:lpstr>2. Calculation Toolkit</vt:lpstr>
      <vt:lpstr>IEC Fast Running Tools</vt:lpstr>
      <vt:lpstr>JRODOS system</vt:lpstr>
      <vt:lpstr>Meteorology</vt:lpstr>
      <vt:lpstr>Reference source terms</vt:lpstr>
      <vt:lpstr>NOAA HYSPLIT trajectories - examples</vt:lpstr>
      <vt:lpstr>Atmospheric dispersion and dose projection – examples (1)</vt:lpstr>
      <vt:lpstr>Atmospheric dispersion and dose projection - examples (2)</vt:lpstr>
      <vt:lpstr>3. Challenges for Response </vt:lpstr>
      <vt:lpstr>Challenges for IEC experts</vt:lpstr>
      <vt:lpstr>Possible solutions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Korotkov, Tatyana</cp:lastModifiedBy>
  <cp:revision>57</cp:revision>
  <dcterms:created xsi:type="dcterms:W3CDTF">2022-09-08T04:47:07Z</dcterms:created>
  <dcterms:modified xsi:type="dcterms:W3CDTF">2022-11-17T15:29:51Z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ab2f7169-cbe5-42f7-9471-0124f9aabd01</vt:lpwstr>
  </property>
  <property fmtid="{D5CDD505-2E9C-101B-9397-08002B2CF9AE}" pid="3" name="ContentTypeId">
    <vt:lpwstr>0x0101000753AA2EB97B7E4C832508BACD57AE6A</vt:lpwstr>
  </property>
</Properties>
</file>