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15"/>
  </p:notesMasterIdLst>
  <p:handoutMasterIdLst>
    <p:handoutMasterId r:id="rId16"/>
  </p:handoutMasterIdLst>
  <p:sldIdLst>
    <p:sldId id="260" r:id="rId5"/>
    <p:sldId id="256" r:id="rId6"/>
    <p:sldId id="264" r:id="rId7"/>
    <p:sldId id="266" r:id="rId8"/>
    <p:sldId id="265" r:id="rId9"/>
    <p:sldId id="257" r:id="rId10"/>
    <p:sldId id="258" r:id="rId11"/>
    <p:sldId id="268" r:id="rId12"/>
    <p:sldId id="262" r:id="rId13"/>
    <p:sldId id="263" r:id="rId14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757"/>
    <a:srgbClr val="000000"/>
    <a:srgbClr val="719500"/>
    <a:srgbClr val="007836"/>
    <a:srgbClr val="BE0F34"/>
    <a:srgbClr val="820150"/>
    <a:srgbClr val="502D7F"/>
    <a:srgbClr val="00338E"/>
    <a:srgbClr val="0081AB"/>
    <a:srgbClr val="758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6327"/>
  </p:normalViewPr>
  <p:slideViewPr>
    <p:cSldViewPr snapToGrid="0" snapToObjects="1">
      <p:cViewPr varScale="1">
        <p:scale>
          <a:sx n="151" d="100"/>
          <a:sy n="151" d="100"/>
        </p:scale>
        <p:origin x="25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Security Composite Illustration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9C47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19,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378968-472C-6B63-EFA1-A9A117A95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27419" y="391274"/>
            <a:ext cx="1116379" cy="957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5A46F-04C9-D209-0996-EFCF115DBF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9734" y="45572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022948" y="0"/>
            <a:ext cx="860745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966458" y="0"/>
            <a:ext cx="866394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064512" y="0"/>
            <a:ext cx="8565888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3242" y="270933"/>
            <a:ext cx="777995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075848" y="0"/>
            <a:ext cx="8554552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5686" y="270933"/>
            <a:ext cx="7787514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151418" y="0"/>
            <a:ext cx="8478982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5686" y="270933"/>
            <a:ext cx="7787514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9C4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007834" y="0"/>
            <a:ext cx="8622565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9C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abstract connection in pale grey background">
            <a:extLst>
              <a:ext uri="{FF2B5EF4-FFF2-40B4-BE49-F238E27FC236}">
                <a16:creationId xmlns:a16="http://schemas.microsoft.com/office/drawing/2014/main" id="{2818E727-7A5E-4A5C-9C8B-70D96AF134C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" y="-14543"/>
            <a:ext cx="14630400" cy="8244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1003300" y="-4375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F34E2A-C7AD-3FC6-9287-EE1DDAF291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427419" y="391274"/>
            <a:ext cx="1116379" cy="957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8F3CB5-0FDD-C506-2DAC-6BB52B3210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29734" y="45572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ie.Godinez@pnnl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Puget Sound Maritime Small Vessel Preventive Radiological / Nuclear Detection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Melanie Godinez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Pacific Northwest National Laboratory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Points of contact </a:t>
            </a:r>
          </a:p>
          <a:p>
            <a:r>
              <a:rPr lang="en-US" dirty="0"/>
              <a:t>PNNL:  </a:t>
            </a:r>
          </a:p>
          <a:p>
            <a:pPr lvl="1"/>
            <a:r>
              <a:rPr lang="en-US" dirty="0"/>
              <a:t>Melanie Godinez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Melanie.Godinez@pnnl.gov</a:t>
            </a: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206-528-3427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Model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2727543"/>
          </a:xfrm>
        </p:spPr>
        <p:txBody>
          <a:bodyPr>
            <a:normAutofit/>
          </a:bodyPr>
          <a:lstStyle/>
          <a:p>
            <a:r>
              <a:rPr lang="en-US" dirty="0"/>
              <a:t>Port Security Grant-Funded (FEMA)</a:t>
            </a:r>
          </a:p>
          <a:p>
            <a:r>
              <a:rPr lang="en-US" dirty="0"/>
              <a:t>Lead Agency: Seattle Fire Department</a:t>
            </a:r>
          </a:p>
          <a:p>
            <a:r>
              <a:rPr lang="en-US" dirty="0"/>
              <a:t>Administrators: Pacific Northwest National Laboratory</a:t>
            </a:r>
          </a:p>
          <a:p>
            <a:endParaRPr lang="en-US" dirty="0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7A103E0-7013-4269-B1F7-89ADD53AD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7EABFB9-2DF1-4DD5-B20F-B382AAA0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82804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ja-JP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en-US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9D2B671F-63CF-4D90-B7A8-21C9B0CD4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91948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C97E91-EB44-4A53-9F76-15BC57E1B45C}"/>
              </a:ext>
            </a:extLst>
          </p:cNvPr>
          <p:cNvGrpSpPr/>
          <p:nvPr/>
        </p:nvGrpSpPr>
        <p:grpSpPr>
          <a:xfrm>
            <a:off x="-122237" y="5077370"/>
            <a:ext cx="14630400" cy="2350048"/>
            <a:chOff x="347663" y="5015952"/>
            <a:chExt cx="14630400" cy="2350048"/>
          </a:xfrm>
        </p:grpSpPr>
        <p:pic>
          <p:nvPicPr>
            <p:cNvPr id="1026" name="Picture 2" descr="Seattle Fire Department - Fire | seattle.gov">
              <a:extLst>
                <a:ext uri="{FF2B5EF4-FFF2-40B4-BE49-F238E27FC236}">
                  <a16:creationId xmlns:a16="http://schemas.microsoft.com/office/drawing/2014/main" id="{998485B6-91D4-4DC6-979D-916D5E434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804" y="5077924"/>
              <a:ext cx="254317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CCC832-AAB1-4E4E-8549-8E5FCEB23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9675" y="5015952"/>
              <a:ext cx="1878904" cy="18334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E74944-BF69-43D9-ACD9-88E5366AD84C}"/>
                </a:ext>
              </a:extLst>
            </p:cNvPr>
            <p:cNvCxnSpPr/>
            <p:nvPr/>
          </p:nvCxnSpPr>
          <p:spPr>
            <a:xfrm>
              <a:off x="4991448" y="5323440"/>
              <a:ext cx="0" cy="10401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CE7BCC84-C8EB-473C-A591-7036DBB4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3" y="6451600"/>
              <a:ext cx="146304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endParaRPr kumimoji="0" lang="en-US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5FCB30D9-A05B-4311-925E-D4CE20FB1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3" y="7366000"/>
              <a:ext cx="146304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endParaRPr kumimoji="0" lang="en-US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B02976-F591-41CA-B3FE-0CFF5A8CF2DC}"/>
                </a:ext>
              </a:extLst>
            </p:cNvPr>
            <p:cNvCxnSpPr/>
            <p:nvPr/>
          </p:nvCxnSpPr>
          <p:spPr>
            <a:xfrm>
              <a:off x="8534748" y="5323440"/>
              <a:ext cx="0" cy="10401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4" name="Picture 26">
              <a:extLst>
                <a:ext uri="{FF2B5EF4-FFF2-40B4-BE49-F238E27FC236}">
                  <a16:creationId xmlns:a16="http://schemas.microsoft.com/office/drawing/2014/main" id="{58AF2242-C5DA-464A-88D9-C8AA24E2F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92718" y="5015952"/>
              <a:ext cx="1638671" cy="213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>
              <a:extLst>
                <a:ext uri="{FF2B5EF4-FFF2-40B4-BE49-F238E27FC236}">
                  <a16:creationId xmlns:a16="http://schemas.microsoft.com/office/drawing/2014/main" id="{EEC01608-7B2D-45EB-870F-DCABB97E0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57128" y="5024663"/>
              <a:ext cx="1511896" cy="213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0C2AA-251C-443D-8559-8CF1DBCE2D6D}"/>
                </a:ext>
              </a:extLst>
            </p:cNvPr>
            <p:cNvCxnSpPr/>
            <p:nvPr/>
          </p:nvCxnSpPr>
          <p:spPr>
            <a:xfrm>
              <a:off x="11595448" y="5323440"/>
              <a:ext cx="0" cy="10401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2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7D74F-5763-4FEF-AC17-AE76458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E9FA0-67A6-4CFE-8DA4-909C1785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Goal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3EC0A-9A5F-4DA7-99E9-4B4B46CBAC6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 dirty="0">
                <a:latin typeface="+mn-lt"/>
                <a:cs typeface="Times New Roman" pitchFamily="18" charset="0"/>
              </a:rPr>
              <a:t>Mission Statement:  </a:t>
            </a:r>
            <a:r>
              <a:rPr lang="en-US" dirty="0">
                <a:latin typeface="+mn-lt"/>
                <a:cs typeface="Times New Roman" pitchFamily="18" charset="0"/>
              </a:rPr>
              <a:t>Design and implement a maritime-oriented architecture for coordinated and integrated detection and interdiction of illicit radiological/nuclear materials that may be used to develop a weapon (RDD/IND) within the Puget Sound region. </a:t>
            </a:r>
          </a:p>
          <a:p>
            <a:pPr>
              <a:spcBef>
                <a:spcPct val="0"/>
              </a:spcBef>
            </a:pPr>
            <a:endParaRPr lang="en-US" dirty="0">
              <a:latin typeface="+mn-lt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latin typeface="+mn-lt"/>
                <a:cs typeface="Times New Roman" pitchFamily="18" charset="0"/>
              </a:rPr>
              <a:t>Overarching Goal:  </a:t>
            </a:r>
            <a:r>
              <a:rPr lang="en-US" dirty="0">
                <a:latin typeface="+mn-lt"/>
                <a:cs typeface="Times New Roman" pitchFamily="18" charset="0"/>
              </a:rPr>
              <a:t>To prevent a radiological/nuclear attack on the United States by enhancing  the Puget Sound’s maritime small vessel capabilities to detect, identify, and interdict illicit radioactive materials.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D8C4E-78FF-4611-9FFC-BB7E70A9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45B957-9F81-4F0A-92AF-5EE6F004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and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170ED-DBE5-4D38-BE6E-6DE8E8D6671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599" y="2057399"/>
            <a:ext cx="13075919" cy="5486401"/>
          </a:xfrm>
        </p:spPr>
        <p:txBody>
          <a:bodyPr/>
          <a:lstStyle/>
          <a:p>
            <a:r>
              <a:rPr lang="en-US" dirty="0"/>
              <a:t>Support the Department of Homeland Security Small Vessel Security Strategy:</a:t>
            </a:r>
          </a:p>
          <a:p>
            <a:pPr lvl="1"/>
            <a:r>
              <a:rPr lang="en-US" dirty="0"/>
              <a:t>Develop a robust layered defense by expanding and enhancing maritime radiological/nuclear detection capabilities for federal, state, local, tribal, and private stakeholders</a:t>
            </a:r>
          </a:p>
          <a:p>
            <a:pPr lvl="1"/>
            <a:r>
              <a:rPr lang="en-US" dirty="0"/>
              <a:t>Leverage technology to enhance the ability to detect, determine intent, and when necessary, interdict small vessels</a:t>
            </a:r>
          </a:p>
          <a:p>
            <a:pPr lvl="1"/>
            <a:r>
              <a:rPr lang="en-US" dirty="0"/>
              <a:t>Improve coordinated small vessel interdiction capabilities and operations. </a:t>
            </a:r>
          </a:p>
          <a:p>
            <a:pPr lvl="1"/>
            <a:r>
              <a:rPr lang="en-US" dirty="0"/>
              <a:t>Prevent illicit radiological/nuclear weapons or materials from entering the Puget Sound maritime region </a:t>
            </a:r>
          </a:p>
          <a:p>
            <a:pPr lvl="1"/>
            <a:r>
              <a:rPr lang="en-US" dirty="0"/>
              <a:t>Interdict any such weapons or materials as far away as possible from critical infrastructure and populated areas</a:t>
            </a:r>
          </a:p>
          <a:p>
            <a:pPr lvl="1"/>
            <a:r>
              <a:rPr lang="en-US" dirty="0"/>
              <a:t>Evaluate radiation detection sensors and operational protocols for the Puget Sound’s  maritime environment</a:t>
            </a:r>
          </a:p>
          <a:p>
            <a:pPr lvl="1"/>
            <a:r>
              <a:rPr lang="en-US" dirty="0"/>
              <a:t>Ensure minimal impact on the law-abiding boating community and small vessel 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456C7-FEBA-4FAA-9BB9-299C2978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BE97F-AC3C-4B19-9281-E9C8600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1B15B-3533-4EAE-AAAF-6FF5E8FD513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Combination of defense-in-depth layered system of radiological/nuclear sensors and Law Enforcement Tactics, Techniques, and Procedures:</a:t>
            </a:r>
          </a:p>
          <a:p>
            <a:pPr lvl="1"/>
            <a:r>
              <a:rPr lang="en-US" dirty="0"/>
              <a:t>Consistent detection operations involving a mix of sensors</a:t>
            </a:r>
          </a:p>
          <a:p>
            <a:pPr lvl="1"/>
            <a:r>
              <a:rPr lang="en-US" dirty="0"/>
              <a:t>Leverage current maritime training and operations</a:t>
            </a:r>
          </a:p>
          <a:p>
            <a:pPr lvl="1"/>
            <a:r>
              <a:rPr lang="en-US" dirty="0"/>
              <a:t>Develop and implement new tactics, techniques, procedures, or operations to address identified gaps</a:t>
            </a:r>
          </a:p>
          <a:p>
            <a:pPr lvl="1"/>
            <a:r>
              <a:rPr lang="en-US" dirty="0"/>
              <a:t>Enhance Maritime Domain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1BAB877-A72E-4175-8EFF-F832916776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735C70-3818-4180-8613-0B364C001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Cross-agency collaboration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59" y="581025"/>
            <a:ext cx="4572001" cy="1590675"/>
          </a:xfrm>
        </p:spPr>
        <p:txBody>
          <a:bodyPr/>
          <a:lstStyle/>
          <a:p>
            <a:r>
              <a:rPr lang="en-US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1417319" y="2658532"/>
            <a:ext cx="4572000" cy="5113867"/>
          </a:xfrm>
        </p:spPr>
        <p:txBody>
          <a:bodyPr>
            <a:normAutofit fontScale="92500"/>
          </a:bodyPr>
          <a:lstStyle/>
          <a:p>
            <a:r>
              <a:rPr lang="en-US" dirty="0"/>
              <a:t>15 state and local agencies participating</a:t>
            </a:r>
          </a:p>
          <a:p>
            <a:r>
              <a:rPr lang="en-US" dirty="0"/>
              <a:t>10 police departments </a:t>
            </a:r>
          </a:p>
          <a:p>
            <a:r>
              <a:rPr lang="en-US" dirty="0"/>
              <a:t>11 additional Fire agencies affiliated through HAZMAT response network</a:t>
            </a:r>
          </a:p>
          <a:p>
            <a:r>
              <a:rPr lang="en-US" dirty="0"/>
              <a:t>12 federal agencies participating outside of the Port Security Grant</a:t>
            </a:r>
          </a:p>
          <a:p>
            <a:r>
              <a:rPr lang="en-US" dirty="0"/>
              <a:t>Sector Puget Sound Joint Harbor Operations Center is the central reporting point</a:t>
            </a:r>
          </a:p>
        </p:txBody>
      </p:sp>
    </p:spTree>
    <p:extLst>
      <p:ext uri="{BB962C8B-B14F-4D97-AF65-F5344CB8AC3E}">
        <p14:creationId xmlns:p14="http://schemas.microsoft.com/office/powerpoint/2010/main" val="41095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9AADF8-5F6D-4B5A-955B-02300D028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Bi-annual dockside drills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094942"/>
            <a:ext cx="4572001" cy="1590675"/>
          </a:xfrm>
        </p:spPr>
        <p:txBody>
          <a:bodyPr/>
          <a:lstStyle/>
          <a:p>
            <a:r>
              <a:rPr lang="en-US" dirty="0"/>
              <a:t>Annual Trainings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1394459" y="3115734"/>
            <a:ext cx="4572000" cy="3429000"/>
          </a:xfrm>
        </p:spPr>
        <p:txBody>
          <a:bodyPr/>
          <a:lstStyle/>
          <a:p>
            <a:r>
              <a:rPr lang="en-US" dirty="0"/>
              <a:t>Initial qualification training held for newly assigned officers/responders</a:t>
            </a:r>
          </a:p>
          <a:p>
            <a:r>
              <a:rPr lang="en-US" dirty="0"/>
              <a:t>Dockside drills</a:t>
            </a:r>
          </a:p>
          <a:p>
            <a:r>
              <a:rPr lang="en-US" dirty="0"/>
              <a:t>Annual agency-specific refresher training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40AA7A-71F5-4F59-8DB9-DFC62DB18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Placeholder 7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4C1374EE-5E68-41F2-9F60-D556C56E7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3" b="1263"/>
          <a:stretch>
            <a:fillRect/>
          </a:stretch>
        </p:blipFill>
        <p:spPr>
          <a:xfrm>
            <a:off x="6423659" y="457200"/>
            <a:ext cx="7772400" cy="7315200"/>
          </a:xfrm>
          <a:prstGeom prst="rect">
            <a:avLst/>
          </a:prstGeom>
          <a:solidFill>
            <a:srgbClr val="B3B3B3"/>
          </a:solidFill>
        </p:spPr>
      </p:pic>
    </p:spTree>
    <p:extLst>
      <p:ext uri="{BB962C8B-B14F-4D97-AF65-F5344CB8AC3E}">
        <p14:creationId xmlns:p14="http://schemas.microsoft.com/office/powerpoint/2010/main" val="10467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456C7-FEBA-4FAA-9BB9-299C2978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CBE97F-AC3C-4B19-9281-E9C8600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1B15B-3533-4EAE-AAAF-6FF5E8FD513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0"/>
            <a:r>
              <a:rPr lang="en-US" dirty="0"/>
              <a:t>Require initial classroom training on agency human-portable and/or boat-mounted detection equipment. </a:t>
            </a:r>
          </a:p>
          <a:p>
            <a:pPr lvl="0"/>
            <a:r>
              <a:rPr lang="en-US" dirty="0"/>
              <a:t>Continue “</a:t>
            </a:r>
            <a:r>
              <a:rPr lang="en-US" dirty="0" err="1"/>
              <a:t>Buttonology</a:t>
            </a:r>
            <a:r>
              <a:rPr lang="en-US" dirty="0"/>
              <a:t>” training focused on small groups at the agency level and specific to equipment held by each agency.</a:t>
            </a:r>
          </a:p>
          <a:p>
            <a:pPr lvl="0"/>
            <a:r>
              <a:rPr lang="en-US" dirty="0"/>
              <a:t>Execute monthly training using the Quick Reference Guide at the individual agency level.</a:t>
            </a:r>
          </a:p>
          <a:p>
            <a:pPr lvl="0"/>
            <a:r>
              <a:rPr lang="en-US" dirty="0"/>
              <a:t>Continue semi-annual drill training to sustain skillsets.</a:t>
            </a:r>
          </a:p>
          <a:p>
            <a:pPr lvl="0"/>
            <a:r>
              <a:rPr lang="en-US" dirty="0"/>
              <a:t>Ongoing funding requirements to purchase new and maintain existing equipment.</a:t>
            </a:r>
          </a:p>
        </p:txBody>
      </p:sp>
    </p:spTree>
    <p:extLst>
      <p:ext uri="{BB962C8B-B14F-4D97-AF65-F5344CB8AC3E}">
        <p14:creationId xmlns:p14="http://schemas.microsoft.com/office/powerpoint/2010/main" val="12902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Text, whiteboard&#10;&#10;Description automatically generated">
            <a:extLst>
              <a:ext uri="{FF2B5EF4-FFF2-40B4-BE49-F238E27FC236}">
                <a16:creationId xmlns:a16="http://schemas.microsoft.com/office/drawing/2014/main" id="{59BE6723-232B-4170-B46E-7B7C24B090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90F01C-A46B-4A27-846D-1F014F2CA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59" y="700900"/>
            <a:ext cx="4572001" cy="1590675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1417319" y="2778408"/>
            <a:ext cx="4715852" cy="3429000"/>
          </a:xfrm>
        </p:spPr>
        <p:txBody>
          <a:bodyPr/>
          <a:lstStyle/>
          <a:p>
            <a:r>
              <a:rPr lang="en-US" dirty="0"/>
              <a:t>Sector Puget Sound review/approve updated Standard Operating Procedures for Rad/</a:t>
            </a:r>
            <a:r>
              <a:rPr lang="en-US" dirty="0" err="1"/>
              <a:t>Nuc</a:t>
            </a:r>
            <a:r>
              <a:rPr lang="en-US" dirty="0"/>
              <a:t> Detection Program</a:t>
            </a:r>
          </a:p>
          <a:p>
            <a:r>
              <a:rPr lang="en-US" dirty="0"/>
              <a:t>Continued Training in 2023</a:t>
            </a:r>
          </a:p>
          <a:p>
            <a:r>
              <a:rPr lang="en-US" dirty="0"/>
              <a:t>Tentative TTX with Senior Leadership</a:t>
            </a:r>
          </a:p>
          <a:p>
            <a:r>
              <a:rPr lang="en-US" dirty="0"/>
              <a:t>Tentative Full-Scale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KZXXQUUWFKWZ-1817279113-2880</_dlc_DocId>
    <_dlc_DocIdUrl xmlns="5aa91b91-1b5c-47ee-93a7-b2620ed781e0">
      <Url>https://earrth.pnnl.gov/_layouts/15/DocIdRedir.aspx?ID=KZXXQUUWFKWZ-1817279113-2880</Url>
      <Description>KZXXQUUWFKWZ-1817279113-2880</Description>
    </_dlc_DocIdUrl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4C38684-08ED-42F8-806E-8469B90712AA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5aa91b91-1b5c-47ee-93a7-b2620ed781e0"/>
    <ds:schemaRef ds:uri="http://schemas.microsoft.com/office/2006/metadata/properties"/>
    <ds:schemaRef ds:uri="5cece13e-3376-4417-9525-be60b11a89a8"/>
    <ds:schemaRef ds:uri="521f92b7-857b-4747-9b39-278892f8b395"/>
  </ds:schemaRefs>
</ds:datastoreItem>
</file>

<file path=customXml/itemProps2.xml><?xml version="1.0" encoding="utf-8"?>
<ds:datastoreItem xmlns:ds="http://schemas.openxmlformats.org/officeDocument/2006/customXml" ds:itemID="{3EE97437-1174-49E5-A765-BD7CFB196518}"/>
</file>

<file path=customXml/itemProps3.xml><?xml version="1.0" encoding="utf-8"?>
<ds:datastoreItem xmlns:ds="http://schemas.openxmlformats.org/officeDocument/2006/customXml" ds:itemID="{ACFE82B2-ECD5-4AD5-B062-97DF88C457CA}"/>
</file>

<file path=customXml/itemProps4.xml><?xml version="1.0" encoding="utf-8"?>
<ds:datastoreItem xmlns:ds="http://schemas.openxmlformats.org/officeDocument/2006/customXml" ds:itemID="{1B8309A6-296A-48D9-9E40-F0A63FACC1CD}"/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157</TotalTime>
  <Words>493</Words>
  <Application>Microsoft Office PowerPoint</Application>
  <PresentationFormat>Custom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Courier New</vt:lpstr>
      <vt:lpstr>Wingdings</vt:lpstr>
      <vt:lpstr>PNNL_Option_4</vt:lpstr>
      <vt:lpstr>Puget Sound Maritime Small Vessel Preventive Radiological / Nuclear Detection Program</vt:lpstr>
      <vt:lpstr>Funding Model</vt:lpstr>
      <vt:lpstr>Mission and Goal</vt:lpstr>
      <vt:lpstr>Goals and Objectives</vt:lpstr>
      <vt:lpstr>Approach</vt:lpstr>
      <vt:lpstr>Organization</vt:lpstr>
      <vt:lpstr>Annual Trainings</vt:lpstr>
      <vt:lpstr>Lessons Learned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Condon, Caitlin A</cp:lastModifiedBy>
  <cp:revision>5</cp:revision>
  <dcterms:created xsi:type="dcterms:W3CDTF">2022-09-08T04:47:07Z</dcterms:created>
  <dcterms:modified xsi:type="dcterms:W3CDTF">2022-10-19T22:12:38Z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9ed0b8ba-31fd-4c15-8bc4-85c3bc76a815</vt:lpwstr>
  </property>
  <property fmtid="{D5CDD505-2E9C-101B-9397-08002B2CF9AE}" pid="3" name="ContentTypeId">
    <vt:lpwstr>0x0101000753AA2EB97B7E4C832508BACD57AE6A</vt:lpwstr>
  </property>
</Properties>
</file>