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38" r:id="rId5"/>
    <p:sldId id="423" r:id="rId6"/>
    <p:sldId id="340" r:id="rId7"/>
    <p:sldId id="346" r:id="rId8"/>
    <p:sldId id="347" r:id="rId9"/>
    <p:sldId id="348" r:id="rId10"/>
    <p:sldId id="349" r:id="rId11"/>
    <p:sldId id="350" r:id="rId12"/>
    <p:sldId id="491" r:id="rId13"/>
    <p:sldId id="553"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1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79C"/>
    <a:srgbClr val="FF781A"/>
    <a:srgbClr val="FFB685"/>
    <a:srgbClr val="C2E49C"/>
    <a:srgbClr val="B8BCE2"/>
    <a:srgbClr val="505AB8"/>
    <a:srgbClr val="D0EAB4"/>
    <a:srgbClr val="172161"/>
    <a:srgbClr val="0C1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F739E-7DFC-47EC-8622-77B18EB44C5A}" v="1" dt="2022-09-22T20:00:15.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7" autoAdjust="0"/>
    <p:restoredTop sz="93560" autoAdjust="0"/>
  </p:normalViewPr>
  <p:slideViewPr>
    <p:cSldViewPr snapToGrid="0" snapToObjects="1" showGuides="1">
      <p:cViewPr varScale="1">
        <p:scale>
          <a:sx n="106" d="100"/>
          <a:sy n="106" d="100"/>
        </p:scale>
        <p:origin x="618" y="108"/>
      </p:cViewPr>
      <p:guideLst>
        <p:guide orient="horz" pos="864"/>
        <p:guide pos="1392"/>
      </p:guideLst>
    </p:cSldViewPr>
  </p:slideViewPr>
  <p:notesTextViewPr>
    <p:cViewPr>
      <p:scale>
        <a:sx n="1" d="1"/>
        <a:sy n="1" d="1"/>
      </p:scale>
      <p:origin x="0" y="0"/>
    </p:cViewPr>
  </p:notesTextViewPr>
  <p:notesViewPr>
    <p:cSldViewPr snapToGrid="0" snapToObjects="1" showGuides="1">
      <p:cViewPr varScale="1">
        <p:scale>
          <a:sx n="86" d="100"/>
          <a:sy n="86" d="100"/>
        </p:scale>
        <p:origin x="27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Jeune (CONTR)" userId="caba0332-7a88-473b-8bcc-98f5447e5ac8" providerId="ADAL" clId="{E16F739E-7DFC-47EC-8622-77B18EB44C5A}"/>
    <pc:docChg chg="modSld sldOrd">
      <pc:chgData name="Kim, Jeune (CONTR)" userId="caba0332-7a88-473b-8bcc-98f5447e5ac8" providerId="ADAL" clId="{E16F739E-7DFC-47EC-8622-77B18EB44C5A}" dt="2022-09-22T20:00:34.230" v="4" actId="1076"/>
      <pc:docMkLst>
        <pc:docMk/>
      </pc:docMkLst>
      <pc:sldChg chg="modSp mod">
        <pc:chgData name="Kim, Jeune (CONTR)" userId="caba0332-7a88-473b-8bcc-98f5447e5ac8" providerId="ADAL" clId="{E16F739E-7DFC-47EC-8622-77B18EB44C5A}" dt="2022-09-22T20:00:34.230" v="4" actId="1076"/>
        <pc:sldMkLst>
          <pc:docMk/>
          <pc:sldMk cId="3856308892" sldId="346"/>
        </pc:sldMkLst>
        <pc:spChg chg="mod">
          <ac:chgData name="Kim, Jeune (CONTR)" userId="caba0332-7a88-473b-8bcc-98f5447e5ac8" providerId="ADAL" clId="{E16F739E-7DFC-47EC-8622-77B18EB44C5A}" dt="2022-09-22T19:58:48.949" v="0" actId="20577"/>
          <ac:spMkLst>
            <pc:docMk/>
            <pc:sldMk cId="3856308892" sldId="346"/>
            <ac:spMk id="3" creationId="{E3720182-E783-43DA-AE27-D92582AF34A3}"/>
          </ac:spMkLst>
        </pc:spChg>
        <pc:picChg chg="mod">
          <ac:chgData name="Kim, Jeune (CONTR)" userId="caba0332-7a88-473b-8bcc-98f5447e5ac8" providerId="ADAL" clId="{E16F739E-7DFC-47EC-8622-77B18EB44C5A}" dt="2022-09-22T20:00:34.230" v="4" actId="1076"/>
          <ac:picMkLst>
            <pc:docMk/>
            <pc:sldMk cId="3856308892" sldId="346"/>
            <ac:picMk id="9" creationId="{E1B0AE0B-A8DA-41AA-A767-589EA57B3732}"/>
          </ac:picMkLst>
        </pc:picChg>
      </pc:sldChg>
      <pc:sldChg chg="ord">
        <pc:chgData name="Kim, Jeune (CONTR)" userId="caba0332-7a88-473b-8bcc-98f5447e5ac8" providerId="ADAL" clId="{E16F739E-7DFC-47EC-8622-77B18EB44C5A}" dt="2022-09-22T19:59:10.385" v="2"/>
        <pc:sldMkLst>
          <pc:docMk/>
          <pc:sldMk cId="2696974321" sldId="42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AF17BC-365D-414D-A7DB-31A8744277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DE79DF-BA82-AF44-8968-6A6C765FD3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40A865-DCDC-3244-9B1F-F6306756A164}" type="datetimeFigureOut">
              <a:rPr lang="en-US" smtClean="0"/>
              <a:t>9/22/2022</a:t>
            </a:fld>
            <a:endParaRPr lang="en-US"/>
          </a:p>
        </p:txBody>
      </p:sp>
      <p:sp>
        <p:nvSpPr>
          <p:cNvPr id="4" name="Footer Placeholder 3">
            <a:extLst>
              <a:ext uri="{FF2B5EF4-FFF2-40B4-BE49-F238E27FC236}">
                <a16:creationId xmlns:a16="http://schemas.microsoft.com/office/drawing/2014/main" id="{6F26DD2D-B997-BE48-A0EE-D6B9110E8C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77B2A-C45B-5048-B116-DB05ED4CAD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B16C0F-E47A-4647-9902-665B4209E6A9}" type="slidenum">
              <a:rPr lang="en-US" smtClean="0"/>
              <a:t>‹#›</a:t>
            </a:fld>
            <a:endParaRPr lang="en-US"/>
          </a:p>
        </p:txBody>
      </p:sp>
    </p:spTree>
    <p:extLst>
      <p:ext uri="{BB962C8B-B14F-4D97-AF65-F5344CB8AC3E}">
        <p14:creationId xmlns:p14="http://schemas.microsoft.com/office/powerpoint/2010/main" val="144116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242AE-7B60-5645-8F63-FE6E04DDEC98}"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02486-0F68-1C4A-A989-2EB083D5F70E}" type="slidenum">
              <a:rPr lang="en-US" smtClean="0"/>
              <a:t>‹#›</a:t>
            </a:fld>
            <a:endParaRPr lang="en-US"/>
          </a:p>
        </p:txBody>
      </p:sp>
    </p:spTree>
    <p:extLst>
      <p:ext uri="{BB962C8B-B14F-4D97-AF65-F5344CB8AC3E}">
        <p14:creationId xmlns:p14="http://schemas.microsoft.com/office/powerpoint/2010/main" val="242492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23.emf"/></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525FB7B-5866-48A8-A434-91C287DA14A1}" type="slidenum">
              <a:rPr lang="en-US" smtClean="0"/>
              <a:t>1</a:t>
            </a:fld>
            <a:endParaRPr lang="en-US"/>
          </a:p>
        </p:txBody>
      </p:sp>
    </p:spTree>
    <p:extLst>
      <p:ext uri="{BB962C8B-B14F-4D97-AF65-F5344CB8AC3E}">
        <p14:creationId xmlns:p14="http://schemas.microsoft.com/office/powerpoint/2010/main" val="16856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38C4F5A-F20E-4272-8452-3F008C32F745}" type="slidenum">
              <a:rPr lang="en-US" smtClean="0"/>
              <a:pPr>
                <a:defRPr/>
              </a:pPr>
              <a:t>2</a:t>
            </a:fld>
            <a:endParaRPr lang="en-US" dirty="0"/>
          </a:p>
        </p:txBody>
      </p:sp>
    </p:spTree>
    <p:extLst>
      <p:ext uri="{BB962C8B-B14F-4D97-AF65-F5344CB8AC3E}">
        <p14:creationId xmlns:p14="http://schemas.microsoft.com/office/powerpoint/2010/main" val="391621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a:xfrm>
            <a:off x="547905" y="2552403"/>
            <a:ext cx="11505979" cy="24211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endParaRPr lang="en-US" alt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195" name="Object 1"/>
          <p:cNvGraphicFramePr>
            <a:graphicFrameLocks noChangeAspect="1"/>
          </p:cNvGraphicFramePr>
          <p:nvPr/>
        </p:nvGraphicFramePr>
        <p:xfrm>
          <a:off x="2114569" y="396490"/>
          <a:ext cx="8372654" cy="2019162"/>
        </p:xfrm>
        <a:graphic>
          <a:graphicData uri="http://schemas.openxmlformats.org/presentationml/2006/ole">
            <mc:AlternateContent xmlns:mc="http://schemas.openxmlformats.org/markup-compatibility/2006">
              <mc:Choice xmlns:v="urn:schemas-microsoft-com:vml" Requires="v">
                <p:oleObj name="Slide" r:id="rId3" imgW="4570388" imgH="3427437" progId="PowerPoint.Slide.12">
                  <p:embed/>
                </p:oleObj>
              </mc:Choice>
              <mc:Fallback>
                <p:oleObj name="Slide" r:id="rId3" imgW="4570388" imgH="3427437" progId="PowerPoint.Slide.12">
                  <p:embed/>
                  <p:pic>
                    <p:nvPicPr>
                      <p:cNvPr id="819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69" y="396490"/>
                        <a:ext cx="8372654" cy="201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206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02486-0F68-1C4A-A989-2EB083D5F70E}" type="slidenum">
              <a:rPr lang="en-US" smtClean="0"/>
              <a:t>8</a:t>
            </a:fld>
            <a:endParaRPr lang="en-US"/>
          </a:p>
        </p:txBody>
      </p:sp>
    </p:spTree>
    <p:extLst>
      <p:ext uri="{BB962C8B-B14F-4D97-AF65-F5344CB8AC3E}">
        <p14:creationId xmlns:p14="http://schemas.microsoft.com/office/powerpoint/2010/main" val="377873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foundational documents (NSPD 17/HSPD</a:t>
            </a:r>
            <a:r>
              <a:rPr lang="en-US" sz="1200" kern="1200" baseline="0" dirty="0">
                <a:solidFill>
                  <a:schemeClr val="tx1"/>
                </a:solidFill>
                <a:effectLst/>
                <a:latin typeface="+mn-lt"/>
                <a:ea typeface="+mn-ea"/>
                <a:cs typeface="+mn-cs"/>
              </a:rPr>
              <a:t> 4, Annex IX and NFAA)</a:t>
            </a:r>
            <a:r>
              <a:rPr lang="en-US" sz="1200" kern="1200" dirty="0">
                <a:solidFill>
                  <a:schemeClr val="tx1"/>
                </a:solidFill>
                <a:effectLst/>
                <a:latin typeface="+mn-lt"/>
                <a:ea typeface="+mn-ea"/>
                <a:cs typeface="+mn-cs"/>
              </a:rPr>
              <a:t> established NTNFC in DHS with three distinct missions:</a:t>
            </a:r>
          </a:p>
          <a:p>
            <a:pPr marL="228600" lvl="0" indent="-228600">
              <a:buFont typeface="+mj-lt"/>
              <a:buAutoNum type="arabicPeriod"/>
            </a:pPr>
            <a:r>
              <a:rPr lang="en-US" sz="1200" kern="1200" dirty="0">
                <a:solidFill>
                  <a:schemeClr val="tx1"/>
                </a:solidFill>
                <a:effectLst/>
                <a:latin typeface="+mn-lt"/>
                <a:ea typeface="+mn-ea"/>
                <a:cs typeface="+mn-cs"/>
              </a:rPr>
              <a:t>An </a:t>
            </a:r>
            <a:r>
              <a:rPr lang="en-US" sz="1200" u="sng" kern="1200" dirty="0">
                <a:solidFill>
                  <a:schemeClr val="tx1"/>
                </a:solidFill>
                <a:effectLst/>
                <a:latin typeface="+mn-lt"/>
                <a:ea typeface="+mn-ea"/>
                <a:cs typeface="+mn-cs"/>
              </a:rPr>
              <a:t>overarching USG-wide mission</a:t>
            </a:r>
            <a:r>
              <a:rPr lang="en-US" sz="1200" kern="1200" dirty="0">
                <a:solidFill>
                  <a:schemeClr val="tx1"/>
                </a:solidFill>
                <a:effectLst/>
                <a:latin typeface="+mn-lt"/>
                <a:ea typeface="+mn-ea"/>
                <a:cs typeface="+mn-cs"/>
              </a:rPr>
              <a:t> of NTNF program stewardship, including integration and readiness of the various departments and agencies with nuclear forensics roles.  </a:t>
            </a:r>
          </a:p>
          <a:p>
            <a:pPr marL="228600" lvl="0" indent="-228600">
              <a:buFont typeface="+mj-lt"/>
              <a:buAutoNum type="arabicPeriod"/>
            </a:pPr>
            <a:r>
              <a:rPr lang="en-US" sz="1200" kern="1200" dirty="0">
                <a:solidFill>
                  <a:schemeClr val="tx1"/>
                </a:solidFill>
                <a:effectLst/>
                <a:latin typeface="+mn-lt"/>
                <a:ea typeface="+mn-ea"/>
                <a:cs typeface="+mn-cs"/>
              </a:rPr>
              <a:t>A </a:t>
            </a:r>
            <a:r>
              <a:rPr lang="en-US" sz="1200" u="sng" kern="1200" dirty="0">
                <a:solidFill>
                  <a:schemeClr val="tx1"/>
                </a:solidFill>
                <a:effectLst/>
                <a:latin typeface="+mn-lt"/>
                <a:ea typeface="+mn-ea"/>
                <a:cs typeface="+mn-cs"/>
              </a:rPr>
              <a:t>technical mission</a:t>
            </a:r>
            <a:r>
              <a:rPr lang="en-US" sz="1200" kern="1200" dirty="0">
                <a:solidFill>
                  <a:schemeClr val="tx1"/>
                </a:solidFill>
                <a:effectLst/>
                <a:latin typeface="+mn-lt"/>
                <a:ea typeface="+mn-ea"/>
                <a:cs typeface="+mn-cs"/>
              </a:rPr>
              <a:t> for developing the capability to perform nuclear forensics on pre-detonated nuclear materials.</a:t>
            </a:r>
          </a:p>
          <a:p>
            <a:pPr marL="228600" lvl="0" indent="-228600">
              <a:buFont typeface="+mj-lt"/>
              <a:buAutoNum type="arabicPeriod"/>
            </a:pPr>
            <a:r>
              <a:rPr lang="en-US" sz="1200" kern="1200" dirty="0">
                <a:solidFill>
                  <a:schemeClr val="tx1"/>
                </a:solidFill>
                <a:effectLst/>
                <a:latin typeface="+mn-lt"/>
                <a:ea typeface="+mn-ea"/>
                <a:cs typeface="+mn-cs"/>
              </a:rPr>
              <a:t>A </a:t>
            </a:r>
            <a:r>
              <a:rPr lang="en-US" sz="1200" u="sng" kern="1200" dirty="0">
                <a:solidFill>
                  <a:schemeClr val="tx1"/>
                </a:solidFill>
                <a:effectLst/>
                <a:latin typeface="+mn-lt"/>
                <a:ea typeface="+mn-ea"/>
                <a:cs typeface="+mn-cs"/>
              </a:rPr>
              <a:t>human capital mission</a:t>
            </a:r>
            <a:r>
              <a:rPr lang="en-US" sz="1200" kern="1200" dirty="0">
                <a:solidFill>
                  <a:schemeClr val="tx1"/>
                </a:solidFill>
                <a:effectLst/>
                <a:latin typeface="+mn-lt"/>
                <a:ea typeface="+mn-ea"/>
                <a:cs typeface="+mn-cs"/>
              </a:rPr>
              <a:t> for developing and sustaining a nuclear forensics expertise pipeline.</a:t>
            </a:r>
          </a:p>
          <a:p>
            <a:endParaRPr lang="en-US" dirty="0"/>
          </a:p>
        </p:txBody>
      </p:sp>
      <p:sp>
        <p:nvSpPr>
          <p:cNvPr id="4" name="Slide Number Placeholder 3"/>
          <p:cNvSpPr>
            <a:spLocks noGrp="1"/>
          </p:cNvSpPr>
          <p:nvPr>
            <p:ph type="sldNum" sz="quarter" idx="10"/>
          </p:nvPr>
        </p:nvSpPr>
        <p:spPr/>
        <p:txBody>
          <a:bodyPr/>
          <a:lstStyle/>
          <a:p>
            <a:pPr>
              <a:defRPr/>
            </a:pPr>
            <a:fld id="{47A1314D-D981-4072-A8FA-CCC2FDCA2FB7}" type="slidenum">
              <a:rPr lang="en-US" smtClean="0"/>
              <a:pPr>
                <a:defRPr/>
              </a:pPr>
              <a:t>9</a:t>
            </a:fld>
            <a:endParaRPr lang="en-US"/>
          </a:p>
        </p:txBody>
      </p:sp>
    </p:spTree>
    <p:extLst>
      <p:ext uri="{BB962C8B-B14F-4D97-AF65-F5344CB8AC3E}">
        <p14:creationId xmlns:p14="http://schemas.microsoft.com/office/powerpoint/2010/main" val="364241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02486-0F68-1C4A-A989-2EB083D5F70E}" type="slidenum">
              <a:rPr lang="en-US" smtClean="0"/>
              <a:t>11</a:t>
            </a:fld>
            <a:endParaRPr lang="en-US"/>
          </a:p>
        </p:txBody>
      </p:sp>
    </p:spTree>
    <p:extLst>
      <p:ext uri="{BB962C8B-B14F-4D97-AF65-F5344CB8AC3E}">
        <p14:creationId xmlns:p14="http://schemas.microsoft.com/office/powerpoint/2010/main" val="4001676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6443D8-4D58-AE44-BA74-4EAE877EBA25}"/>
              </a:ext>
            </a:extLst>
          </p:cNvPr>
          <p:cNvSpPr/>
          <p:nvPr userDrawn="1"/>
        </p:nvSpPr>
        <p:spPr>
          <a:xfrm>
            <a:off x="0" y="5391172"/>
            <a:ext cx="12192000" cy="1466828"/>
          </a:xfrm>
          <a:prstGeom prst="rect">
            <a:avLst/>
          </a:prstGeom>
          <a:gradFill>
            <a:gsLst>
              <a:gs pos="55000">
                <a:srgbClr val="28379C"/>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E0153-FC25-EA48-80F6-7B2D74A120FB}"/>
              </a:ext>
            </a:extLst>
          </p:cNvPr>
          <p:cNvSpPr>
            <a:spLocks noGrp="1"/>
          </p:cNvSpPr>
          <p:nvPr>
            <p:ph type="ctrTitle"/>
          </p:nvPr>
        </p:nvSpPr>
        <p:spPr>
          <a:xfrm>
            <a:off x="4397187" y="2229057"/>
            <a:ext cx="6589059" cy="1362347"/>
          </a:xfrm>
        </p:spPr>
        <p:txBody>
          <a:bodyPr anchor="b">
            <a:normAutofit/>
          </a:bodyPr>
          <a:lstStyle>
            <a:lvl1pPr algn="l">
              <a:defRPr sz="4800" b="1" i="0">
                <a:solidFill>
                  <a:srgbClr val="28379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1F0B27-118D-004B-8DF8-85BCD9C26DB3}"/>
              </a:ext>
            </a:extLst>
          </p:cNvPr>
          <p:cNvSpPr>
            <a:spLocks noGrp="1"/>
          </p:cNvSpPr>
          <p:nvPr>
            <p:ph type="subTitle" idx="1"/>
          </p:nvPr>
        </p:nvSpPr>
        <p:spPr>
          <a:xfrm>
            <a:off x="4397186" y="3779076"/>
            <a:ext cx="6589059" cy="555715"/>
          </a:xfrm>
        </p:spPr>
        <p:txBody>
          <a:bodyPr/>
          <a:lstStyle>
            <a:lvl1pPr marL="0" indent="0" algn="l">
              <a:buNone/>
              <a:defRPr sz="2400" b="0" i="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Rectangle 15">
            <a:extLst>
              <a:ext uri="{FF2B5EF4-FFF2-40B4-BE49-F238E27FC236}">
                <a16:creationId xmlns:a16="http://schemas.microsoft.com/office/drawing/2014/main" id="{43DECD7A-47C9-0C44-81A4-B2D7447CE7B4}"/>
              </a:ext>
            </a:extLst>
          </p:cNvPr>
          <p:cNvSpPr/>
          <p:nvPr userDrawn="1"/>
        </p:nvSpPr>
        <p:spPr>
          <a:xfrm>
            <a:off x="0" y="5363469"/>
            <a:ext cx="12192000" cy="45719"/>
          </a:xfrm>
          <a:prstGeom prst="rect">
            <a:avLst/>
          </a:prstGeom>
          <a:gradFill>
            <a:gsLst>
              <a:gs pos="55000">
                <a:schemeClr val="accent6"/>
              </a:gs>
              <a:gs pos="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D7B655-DB35-654E-85CC-207904F14C6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25390" y="5924835"/>
            <a:ext cx="1497739" cy="417516"/>
          </a:xfrm>
          <a:prstGeom prst="rect">
            <a:avLst/>
          </a:prstGeom>
        </p:spPr>
      </p:pic>
      <p:pic>
        <p:nvPicPr>
          <p:cNvPr id="11" name="Graphic 10">
            <a:extLst>
              <a:ext uri="{FF2B5EF4-FFF2-40B4-BE49-F238E27FC236}">
                <a16:creationId xmlns:a16="http://schemas.microsoft.com/office/drawing/2014/main" id="{B5AF61A9-4C6A-BF44-8F82-A5FD73A964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7462" y="5590866"/>
            <a:ext cx="1085455" cy="1085455"/>
          </a:xfrm>
          <a:prstGeom prst="rect">
            <a:avLst/>
          </a:prstGeom>
        </p:spPr>
      </p:pic>
      <p:sp>
        <p:nvSpPr>
          <p:cNvPr id="19" name="Rectangle 18">
            <a:extLst>
              <a:ext uri="{FF2B5EF4-FFF2-40B4-BE49-F238E27FC236}">
                <a16:creationId xmlns:a16="http://schemas.microsoft.com/office/drawing/2014/main" id="{2C4810F1-550A-A04A-925B-CA6CAD4907EF}"/>
              </a:ext>
            </a:extLst>
          </p:cNvPr>
          <p:cNvSpPr/>
          <p:nvPr userDrawn="1"/>
        </p:nvSpPr>
        <p:spPr>
          <a:xfrm>
            <a:off x="1035424" y="460280"/>
            <a:ext cx="11156575" cy="420953"/>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03B21E-C743-5D4F-B32C-C6A175E9B7BF}"/>
              </a:ext>
            </a:extLst>
          </p:cNvPr>
          <p:cNvPicPr>
            <a:picLocks noChangeAspect="1"/>
          </p:cNvPicPr>
          <p:nvPr userDrawn="1"/>
        </p:nvPicPr>
        <p:blipFill rotWithShape="1">
          <a:blip r:embed="rId5">
            <a:duotone>
              <a:prstClr val="black"/>
              <a:schemeClr val="accent3">
                <a:tint val="45000"/>
                <a:satMod val="400000"/>
              </a:schemeClr>
            </a:duotone>
            <a:alphaModFix amt="70000"/>
            <a:extLst>
              <a:ext uri="{28A0092B-C50C-407E-A947-70E740481C1C}">
                <a14:useLocalDpi xmlns:a14="http://schemas.microsoft.com/office/drawing/2010/main" val="0"/>
              </a:ext>
            </a:extLst>
          </a:blip>
          <a:srcRect l="-28297" t="22022" r="317" b="-15531"/>
          <a:stretch/>
        </p:blipFill>
        <p:spPr>
          <a:xfrm rot="16200000">
            <a:off x="-1166174" y="1166173"/>
            <a:ext cx="6858003" cy="4525649"/>
          </a:xfrm>
          <a:prstGeom prst="rect">
            <a:avLst/>
          </a:prstGeom>
        </p:spPr>
      </p:pic>
      <p:pic>
        <p:nvPicPr>
          <p:cNvPr id="5" name="Picture 4">
            <a:extLst>
              <a:ext uri="{FF2B5EF4-FFF2-40B4-BE49-F238E27FC236}">
                <a16:creationId xmlns:a16="http://schemas.microsoft.com/office/drawing/2014/main" id="{B36F2D24-C713-B041-A938-6160EC07FE1B}"/>
              </a:ext>
            </a:extLst>
          </p:cNvPr>
          <p:cNvPicPr>
            <a:picLocks noChangeAspect="1"/>
          </p:cNvPicPr>
          <p:nvPr userDrawn="1"/>
        </p:nvPicPr>
        <p:blipFill>
          <a:blip r:embed="rId6"/>
          <a:stretch>
            <a:fillRect/>
          </a:stretch>
        </p:blipFill>
        <p:spPr>
          <a:xfrm>
            <a:off x="8524429" y="613606"/>
            <a:ext cx="3505200" cy="114300"/>
          </a:xfrm>
          <a:prstGeom prst="rect">
            <a:avLst/>
          </a:prstGeom>
        </p:spPr>
      </p:pic>
      <p:pic>
        <p:nvPicPr>
          <p:cNvPr id="6" name="Picture 5">
            <a:extLst>
              <a:ext uri="{FF2B5EF4-FFF2-40B4-BE49-F238E27FC236}">
                <a16:creationId xmlns:a16="http://schemas.microsoft.com/office/drawing/2014/main" id="{4779545D-C0B4-0D46-A5EE-00A935D30EA3}"/>
              </a:ext>
            </a:extLst>
          </p:cNvPr>
          <p:cNvPicPr>
            <a:picLocks noChangeAspect="1"/>
          </p:cNvPicPr>
          <p:nvPr userDrawn="1"/>
        </p:nvPicPr>
        <p:blipFill rotWithShape="1">
          <a:blip r:embed="rId7">
            <a:alphaModFix amt="20000"/>
          </a:blip>
          <a:srcRect t="51567" r="13715" b="31617"/>
          <a:stretch/>
        </p:blipFill>
        <p:spPr>
          <a:xfrm>
            <a:off x="1479948" y="5409188"/>
            <a:ext cx="10701631" cy="1476515"/>
          </a:xfrm>
          <a:prstGeom prst="rect">
            <a:avLst/>
          </a:prstGeom>
        </p:spPr>
      </p:pic>
      <p:sp>
        <p:nvSpPr>
          <p:cNvPr id="7" name="TextBox 6">
            <a:extLst>
              <a:ext uri="{FF2B5EF4-FFF2-40B4-BE49-F238E27FC236}">
                <a16:creationId xmlns:a16="http://schemas.microsoft.com/office/drawing/2014/main" id="{E315B295-0A03-4303-9ACA-BC7A0A6FA90F}"/>
              </a:ext>
            </a:extLst>
          </p:cNvPr>
          <p:cNvSpPr txBox="1"/>
          <p:nvPr userDrawn="1"/>
        </p:nvSpPr>
        <p:spPr>
          <a:xfrm>
            <a:off x="8680294" y="5810427"/>
            <a:ext cx="3505200" cy="646331"/>
          </a:xfrm>
          <a:prstGeom prst="rect">
            <a:avLst/>
          </a:prstGeom>
          <a:noFill/>
        </p:spPr>
        <p:txBody>
          <a:bodyPr wrap="square" rtlCol="0">
            <a:spAutoFit/>
          </a:bodyPr>
          <a:lstStyle/>
          <a:p>
            <a:r>
              <a:rPr lang="en-US" b="1" dirty="0">
                <a:solidFill>
                  <a:schemeClr val="bg1"/>
                </a:solidFill>
              </a:rPr>
              <a:t>Defense Nuclear Nonproliferation Research &amp; Development Program</a:t>
            </a:r>
          </a:p>
        </p:txBody>
      </p:sp>
    </p:spTree>
    <p:extLst>
      <p:ext uri="{BB962C8B-B14F-4D97-AF65-F5344CB8AC3E}">
        <p14:creationId xmlns:p14="http://schemas.microsoft.com/office/powerpoint/2010/main" val="319922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29D14-1536-9140-A2B5-2D8BEE280C37}"/>
              </a:ext>
            </a:extLst>
          </p:cNvPr>
          <p:cNvSpPr/>
          <p:nvPr userDrawn="1"/>
        </p:nvSpPr>
        <p:spPr>
          <a:xfrm>
            <a:off x="0" y="0"/>
            <a:ext cx="12192000" cy="892022"/>
          </a:xfrm>
          <a:prstGeom prst="rect">
            <a:avLst/>
          </a:prstGeom>
          <a:gradFill flip="none" rotWithShape="1">
            <a:gsLst>
              <a:gs pos="64000">
                <a:srgbClr val="28379C"/>
              </a:gs>
              <a:gs pos="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217FBC6-2A58-C64E-A2BC-C0FEDF15E8BC}"/>
              </a:ext>
            </a:extLst>
          </p:cNvPr>
          <p:cNvPicPr>
            <a:picLocks noChangeAspect="1"/>
          </p:cNvPicPr>
          <p:nvPr userDrawn="1"/>
        </p:nvPicPr>
        <p:blipFill rotWithShape="1">
          <a:blip r:embed="rId2">
            <a:alphaModFix amt="20000"/>
          </a:blip>
          <a:srcRect l="28569" t="52765" r="-26871" b="36824"/>
          <a:stretch/>
        </p:blipFill>
        <p:spPr>
          <a:xfrm>
            <a:off x="0" y="0"/>
            <a:ext cx="12192000" cy="914110"/>
          </a:xfrm>
          <a:prstGeom prst="rect">
            <a:avLst/>
          </a:prstGeom>
        </p:spPr>
      </p:pic>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
        <p:nvSpPr>
          <p:cNvPr id="10" name="Rectangle 9">
            <a:extLst>
              <a:ext uri="{FF2B5EF4-FFF2-40B4-BE49-F238E27FC236}">
                <a16:creationId xmlns:a16="http://schemas.microsoft.com/office/drawing/2014/main" id="{D0CCB375-2DA6-2147-A873-D5E119813763}"/>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D2E2A-E0DB-584B-98B4-20E4F5227CA0}"/>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5BEBC-79DF-B945-B964-1704DFA0280D}"/>
              </a:ext>
            </a:extLst>
          </p:cNvPr>
          <p:cNvPicPr>
            <a:picLocks noChangeAspect="1"/>
          </p:cNvPicPr>
          <p:nvPr userDrawn="1"/>
        </p:nvPicPr>
        <p:blipFill>
          <a:blip r:embed="rId3"/>
          <a:stretch>
            <a:fillRect/>
          </a:stretch>
        </p:blipFill>
        <p:spPr>
          <a:xfrm>
            <a:off x="8524429" y="1007888"/>
            <a:ext cx="3505200" cy="114300"/>
          </a:xfrm>
          <a:prstGeom prst="rect">
            <a:avLst/>
          </a:prstGeom>
        </p:spPr>
      </p:pic>
      <p:pic>
        <p:nvPicPr>
          <p:cNvPr id="14" name="Graphic 13">
            <a:extLst>
              <a:ext uri="{FF2B5EF4-FFF2-40B4-BE49-F238E27FC236}">
                <a16:creationId xmlns:a16="http://schemas.microsoft.com/office/drawing/2014/main" id="{B8B402EF-35D5-4722-B475-BD5982B6B04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5018" y="6342650"/>
            <a:ext cx="1237801" cy="358082"/>
          </a:xfrm>
          <a:prstGeom prst="rect">
            <a:avLst/>
          </a:prstGeom>
        </p:spPr>
      </p:pic>
    </p:spTree>
    <p:extLst>
      <p:ext uri="{BB962C8B-B14F-4D97-AF65-F5344CB8AC3E}">
        <p14:creationId xmlns:p14="http://schemas.microsoft.com/office/powerpoint/2010/main" val="15100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Title and Content with Im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8DCA36-1BAB-D744-9177-07C0902C52D0}"/>
              </a:ext>
            </a:extLst>
          </p:cNvPr>
          <p:cNvSpPr/>
          <p:nvPr userDrawn="1"/>
        </p:nvSpPr>
        <p:spPr>
          <a:xfrm>
            <a:off x="0" y="0"/>
            <a:ext cx="12192000" cy="892022"/>
          </a:xfrm>
          <a:prstGeom prst="rect">
            <a:avLst/>
          </a:prstGeom>
          <a:gradFill flip="none" rotWithShape="1">
            <a:gsLst>
              <a:gs pos="64000">
                <a:srgbClr val="28379C"/>
              </a:gs>
              <a:gs pos="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B08B014-B4C3-0643-BDAE-C690E4270A4E}"/>
              </a:ext>
            </a:extLst>
          </p:cNvPr>
          <p:cNvPicPr>
            <a:picLocks noChangeAspect="1"/>
          </p:cNvPicPr>
          <p:nvPr userDrawn="1"/>
        </p:nvPicPr>
        <p:blipFill rotWithShape="1">
          <a:blip r:embed="rId2">
            <a:alphaModFix amt="20000"/>
          </a:blip>
          <a:srcRect l="28569" t="52765" r="-26871" b="36824"/>
          <a:stretch/>
        </p:blipFill>
        <p:spPr>
          <a:xfrm>
            <a:off x="0" y="0"/>
            <a:ext cx="12192000" cy="914110"/>
          </a:xfrm>
          <a:prstGeom prst="rect">
            <a:avLst/>
          </a:prstGeom>
        </p:spPr>
      </p:pic>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8CFE68-3C8F-FB40-B674-B31327555B6B}"/>
              </a:ext>
            </a:extLst>
          </p:cNvPr>
          <p:cNvPicPr>
            <a:picLocks noChangeAspect="1"/>
          </p:cNvPicPr>
          <p:nvPr userDrawn="1"/>
        </p:nvPicPr>
        <p:blipFill rotWithShape="1">
          <a:blip r:embed="rId3">
            <a:lum bright="70000" contrast="-70000"/>
            <a:alphaModFix amt="20000"/>
            <a:extLst>
              <a:ext uri="{28A0092B-C50C-407E-A947-70E740481C1C}">
                <a14:useLocalDpi xmlns:a14="http://schemas.microsoft.com/office/drawing/2010/main" val="0"/>
              </a:ext>
            </a:extLst>
          </a:blip>
          <a:srcRect l="1379" t="-152" b="35609"/>
          <a:stretch/>
        </p:blipFill>
        <p:spPr>
          <a:xfrm flipH="1">
            <a:off x="-2" y="1225323"/>
            <a:ext cx="12192000" cy="5648907"/>
          </a:xfrm>
          <a:prstGeom prst="rect">
            <a:avLst/>
          </a:prstGeom>
        </p:spPr>
      </p:pic>
      <p:pic>
        <p:nvPicPr>
          <p:cNvPr id="20" name="Picture 19">
            <a:extLst>
              <a:ext uri="{FF2B5EF4-FFF2-40B4-BE49-F238E27FC236}">
                <a16:creationId xmlns:a16="http://schemas.microsoft.com/office/drawing/2014/main" id="{05E381D1-6BD0-424F-82C1-4AF4A7914892}"/>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l="-10797" t="22022" r="-551" b="-15531"/>
          <a:stretch/>
        </p:blipFill>
        <p:spPr>
          <a:xfrm rot="5400000">
            <a:off x="6861294" y="1611802"/>
            <a:ext cx="5966749" cy="4525649"/>
          </a:xfrm>
          <a:prstGeom prst="rect">
            <a:avLst/>
          </a:prstGeom>
        </p:spPr>
      </p:pic>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FBACFB-196F-1945-A63A-76819D05A456}"/>
              </a:ext>
            </a:extLst>
          </p:cNvPr>
          <p:cNvSpPr>
            <a:spLocks noGrp="1"/>
          </p:cNvSpPr>
          <p:nvPr>
            <p:ph idx="1"/>
          </p:nvPr>
        </p:nvSpPr>
        <p:spPr>
          <a:xfrm>
            <a:off x="838200" y="1537855"/>
            <a:ext cx="10515600" cy="4639108"/>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
        <p:nvSpPr>
          <p:cNvPr id="10" name="Rectangle 9">
            <a:extLst>
              <a:ext uri="{FF2B5EF4-FFF2-40B4-BE49-F238E27FC236}">
                <a16:creationId xmlns:a16="http://schemas.microsoft.com/office/drawing/2014/main" id="{D0CCB375-2DA6-2147-A873-D5E119813763}"/>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D2E2A-E0DB-584B-98B4-20E4F5227CA0}"/>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04DCB65-9152-8E40-9627-BB37FF3DADB6}"/>
              </a:ext>
            </a:extLst>
          </p:cNvPr>
          <p:cNvPicPr>
            <a:picLocks noChangeAspect="1"/>
          </p:cNvPicPr>
          <p:nvPr userDrawn="1"/>
        </p:nvPicPr>
        <p:blipFill>
          <a:blip r:embed="rId5"/>
          <a:stretch>
            <a:fillRect/>
          </a:stretch>
        </p:blipFill>
        <p:spPr>
          <a:xfrm>
            <a:off x="8524429" y="1007888"/>
            <a:ext cx="3505200" cy="114300"/>
          </a:xfrm>
          <a:prstGeom prst="rect">
            <a:avLst/>
          </a:prstGeom>
        </p:spPr>
      </p:pic>
      <p:sp>
        <p:nvSpPr>
          <p:cNvPr id="14" name="TextBox 13">
            <a:extLst>
              <a:ext uri="{FF2B5EF4-FFF2-40B4-BE49-F238E27FC236}">
                <a16:creationId xmlns:a16="http://schemas.microsoft.com/office/drawing/2014/main" id="{51A63151-CCAC-4A81-BD14-2FBB8BD65801}"/>
              </a:ext>
            </a:extLst>
          </p:cNvPr>
          <p:cNvSpPr txBox="1"/>
          <p:nvPr userDrawn="1"/>
        </p:nvSpPr>
        <p:spPr>
          <a:xfrm>
            <a:off x="12213" y="6339129"/>
            <a:ext cx="5803230" cy="369332"/>
          </a:xfrm>
          <a:prstGeom prst="rect">
            <a:avLst/>
          </a:prstGeom>
          <a:noFill/>
        </p:spPr>
        <p:txBody>
          <a:bodyPr wrap="square" rtlCol="0">
            <a:spAutoFit/>
          </a:bodyPr>
          <a:lstStyle/>
          <a:p>
            <a:r>
              <a:rPr lang="en-US" i="1" dirty="0">
                <a:solidFill>
                  <a:schemeClr val="tx1">
                    <a:lumMod val="75000"/>
                    <a:lumOff val="25000"/>
                  </a:schemeClr>
                </a:solidFill>
              </a:rPr>
              <a:t>Defense Nuclear Nonproliferation R&amp;D</a:t>
            </a:r>
            <a:r>
              <a:rPr lang="en-US" dirty="0">
                <a:solidFill>
                  <a:schemeClr val="tx1">
                    <a:lumMod val="75000"/>
                    <a:lumOff val="25000"/>
                  </a:schemeClr>
                </a:solidFill>
              </a:rPr>
              <a:t> </a:t>
            </a:r>
          </a:p>
        </p:txBody>
      </p:sp>
    </p:spTree>
    <p:extLst>
      <p:ext uri="{BB962C8B-B14F-4D97-AF65-F5344CB8AC3E}">
        <p14:creationId xmlns:p14="http://schemas.microsoft.com/office/powerpoint/2010/main" val="399206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29D14-1536-9140-A2B5-2D8BEE280C37}"/>
              </a:ext>
            </a:extLst>
          </p:cNvPr>
          <p:cNvSpPr/>
          <p:nvPr userDrawn="1"/>
        </p:nvSpPr>
        <p:spPr>
          <a:xfrm>
            <a:off x="0" y="0"/>
            <a:ext cx="12192000" cy="892022"/>
          </a:xfrm>
          <a:prstGeom prst="rect">
            <a:avLst/>
          </a:prstGeom>
          <a:gradFill flip="none" rotWithShape="1">
            <a:gsLst>
              <a:gs pos="64000">
                <a:srgbClr val="28379C"/>
              </a:gs>
              <a:gs pos="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217FBC6-2A58-C64E-A2BC-C0FEDF15E8BC}"/>
              </a:ext>
            </a:extLst>
          </p:cNvPr>
          <p:cNvPicPr>
            <a:picLocks noChangeAspect="1"/>
          </p:cNvPicPr>
          <p:nvPr userDrawn="1"/>
        </p:nvPicPr>
        <p:blipFill rotWithShape="1">
          <a:blip r:embed="rId2">
            <a:alphaModFix amt="20000"/>
          </a:blip>
          <a:srcRect l="28569" t="52765" r="-26871" b="36824"/>
          <a:stretch/>
        </p:blipFill>
        <p:spPr>
          <a:xfrm>
            <a:off x="0" y="0"/>
            <a:ext cx="12192000" cy="914110"/>
          </a:xfrm>
          <a:prstGeom prst="rect">
            <a:avLst/>
          </a:prstGeom>
        </p:spPr>
      </p:pic>
      <p:sp>
        <p:nvSpPr>
          <p:cNvPr id="6" name="Rectangle 5">
            <a:extLst>
              <a:ext uri="{FF2B5EF4-FFF2-40B4-BE49-F238E27FC236}">
                <a16:creationId xmlns:a16="http://schemas.microsoft.com/office/drawing/2014/main" id="{1F40C3E3-6F10-ED4F-B1F0-532F7F1FF76C}"/>
              </a:ext>
            </a:extLst>
          </p:cNvPr>
          <p:cNvSpPr/>
          <p:nvPr userDrawn="1"/>
        </p:nvSpPr>
        <p:spPr>
          <a:xfrm>
            <a:off x="0" y="891251"/>
            <a:ext cx="12192000" cy="5966749"/>
          </a:xfrm>
          <a:prstGeom prst="rect">
            <a:avLst/>
          </a:prstGeom>
          <a:gradFill flip="none" rotWithShape="1">
            <a:gsLst>
              <a:gs pos="66000">
                <a:schemeClr val="bg1">
                  <a:lumMod val="85000"/>
                </a:schemeClr>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2A1B3E-989D-C344-8E46-CFD28E211E12}"/>
              </a:ext>
            </a:extLst>
          </p:cNvPr>
          <p:cNvSpPr>
            <a:spLocks noGrp="1"/>
          </p:cNvSpPr>
          <p:nvPr>
            <p:ph type="title"/>
          </p:nvPr>
        </p:nvSpPr>
        <p:spPr>
          <a:xfrm>
            <a:off x="838201" y="157902"/>
            <a:ext cx="10515600" cy="687820"/>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008A740D-8578-8844-BF8B-0006023EDAA4}"/>
              </a:ext>
            </a:extLst>
          </p:cNvPr>
          <p:cNvSpPr>
            <a:spLocks noGrp="1"/>
          </p:cNvSpPr>
          <p:nvPr>
            <p:ph type="sldNum" sz="quarter" idx="12"/>
          </p:nvPr>
        </p:nvSpPr>
        <p:spPr>
          <a:xfrm>
            <a:off x="11353799" y="6339129"/>
            <a:ext cx="545431" cy="365125"/>
          </a:xfrm>
          <a:prstGeom prst="rect">
            <a:avLst/>
          </a:prstGeom>
        </p:spPr>
        <p:txBody>
          <a:bodyPr/>
          <a:lstStyle>
            <a:lvl1pPr>
              <a:defRPr sz="1050">
                <a:latin typeface="Arial" panose="020B0604020202020204" pitchFamily="34" charset="0"/>
                <a:cs typeface="Arial" panose="020B0604020202020204" pitchFamily="34" charset="0"/>
              </a:defRPr>
            </a:lvl1pPr>
          </a:lstStyle>
          <a:p>
            <a:fld id="{71300DEA-5D50-3E48-89ED-3C97A4BD0F95}" type="slidenum">
              <a:rPr lang="en-US" smtClean="0"/>
              <a:pPr/>
              <a:t>‹#›</a:t>
            </a:fld>
            <a:endParaRPr lang="en-US" dirty="0"/>
          </a:p>
        </p:txBody>
      </p:sp>
      <p:sp>
        <p:nvSpPr>
          <p:cNvPr id="10" name="Rectangle 9">
            <a:extLst>
              <a:ext uri="{FF2B5EF4-FFF2-40B4-BE49-F238E27FC236}">
                <a16:creationId xmlns:a16="http://schemas.microsoft.com/office/drawing/2014/main" id="{D0CCB375-2DA6-2147-A873-D5E119813763}"/>
              </a:ext>
            </a:extLst>
          </p:cNvPr>
          <p:cNvSpPr/>
          <p:nvPr userDrawn="1"/>
        </p:nvSpPr>
        <p:spPr>
          <a:xfrm>
            <a:off x="0" y="891251"/>
            <a:ext cx="12192000" cy="45719"/>
          </a:xfrm>
          <a:prstGeom prst="rect">
            <a:avLst/>
          </a:prstGeom>
          <a:gradFill flip="none" rotWithShape="1">
            <a:gsLst>
              <a:gs pos="66000">
                <a:schemeClr val="accent6"/>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D2E2A-E0DB-584B-98B4-20E4F5227CA0}"/>
              </a:ext>
            </a:extLst>
          </p:cNvPr>
          <p:cNvSpPr/>
          <p:nvPr userDrawn="1"/>
        </p:nvSpPr>
        <p:spPr>
          <a:xfrm>
            <a:off x="2971688" y="921578"/>
            <a:ext cx="9220310" cy="287516"/>
          </a:xfrm>
          <a:prstGeom prst="rect">
            <a:avLst/>
          </a:prstGeom>
          <a:gradFill flip="none" rotWithShape="1">
            <a:gsLst>
              <a:gs pos="79000">
                <a:srgbClr val="FF781A"/>
              </a:gs>
              <a:gs pos="28000">
                <a:schemeClr val="bg1">
                  <a:alpha val="0"/>
                </a:scheme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5BEBC-79DF-B945-B964-1704DFA0280D}"/>
              </a:ext>
            </a:extLst>
          </p:cNvPr>
          <p:cNvPicPr>
            <a:picLocks noChangeAspect="1"/>
          </p:cNvPicPr>
          <p:nvPr userDrawn="1"/>
        </p:nvPicPr>
        <p:blipFill>
          <a:blip r:embed="rId3"/>
          <a:stretch>
            <a:fillRect/>
          </a:stretch>
        </p:blipFill>
        <p:spPr>
          <a:xfrm>
            <a:off x="8524429" y="1007888"/>
            <a:ext cx="3505200" cy="114300"/>
          </a:xfrm>
          <a:prstGeom prst="rect">
            <a:avLst/>
          </a:prstGeom>
        </p:spPr>
      </p:pic>
      <p:sp>
        <p:nvSpPr>
          <p:cNvPr id="5" name="TextBox 4">
            <a:extLst>
              <a:ext uri="{FF2B5EF4-FFF2-40B4-BE49-F238E27FC236}">
                <a16:creationId xmlns:a16="http://schemas.microsoft.com/office/drawing/2014/main" id="{9F75631F-6182-49D1-A166-5403B2329979}"/>
              </a:ext>
            </a:extLst>
          </p:cNvPr>
          <p:cNvSpPr txBox="1"/>
          <p:nvPr userDrawn="1"/>
        </p:nvSpPr>
        <p:spPr>
          <a:xfrm>
            <a:off x="12213" y="6339129"/>
            <a:ext cx="5803230" cy="369332"/>
          </a:xfrm>
          <a:prstGeom prst="rect">
            <a:avLst/>
          </a:prstGeom>
          <a:noFill/>
        </p:spPr>
        <p:txBody>
          <a:bodyPr wrap="square" rtlCol="0">
            <a:spAutoFit/>
          </a:bodyPr>
          <a:lstStyle/>
          <a:p>
            <a:r>
              <a:rPr lang="en-US" i="1" dirty="0">
                <a:solidFill>
                  <a:schemeClr val="tx1">
                    <a:lumMod val="75000"/>
                    <a:lumOff val="25000"/>
                  </a:schemeClr>
                </a:solidFill>
              </a:rPr>
              <a:t>Defense Nuclear Nonproliferation R&amp;D</a:t>
            </a:r>
            <a:r>
              <a:rPr lang="en-US" dirty="0">
                <a:solidFill>
                  <a:schemeClr val="tx1">
                    <a:lumMod val="75000"/>
                    <a:lumOff val="25000"/>
                  </a:schemeClr>
                </a:solidFill>
              </a:rPr>
              <a:t> </a:t>
            </a:r>
          </a:p>
        </p:txBody>
      </p:sp>
    </p:spTree>
    <p:extLst>
      <p:ext uri="{BB962C8B-B14F-4D97-AF65-F5344CB8AC3E}">
        <p14:creationId xmlns:p14="http://schemas.microsoft.com/office/powerpoint/2010/main" val="325926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1454093" y="274638"/>
            <a:ext cx="8165284" cy="685800"/>
          </a:xfrm>
          <a:prstGeom prst="rect">
            <a:avLst/>
          </a:prstGeom>
        </p:spPr>
        <p:txBody>
          <a:bodyPr anchor="ct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756149"/>
          </a:xfrm>
          <a:prstGeom prst="rect">
            <a:avLst/>
          </a:prstGeom>
        </p:spPr>
        <p:txBody>
          <a:bodyPr>
            <a:noAutofit/>
          </a:bodyPr>
          <a:lstStyle>
            <a:lvl1pPr>
              <a:defRPr sz="24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latin typeface="Arial" panose="020B0604020202020204" pitchFamily="34" charset="0"/>
                <a:cs typeface="Arial" panose="020B0604020202020204"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5"/>
          <p:cNvSpPr>
            <a:spLocks noGrp="1"/>
          </p:cNvSpPr>
          <p:nvPr>
            <p:ph type="sldNum" sz="quarter" idx="10"/>
          </p:nvPr>
        </p:nvSpPr>
        <p:spPr>
          <a:xfrm>
            <a:off x="9893301" y="6356350"/>
            <a:ext cx="1689100" cy="365125"/>
          </a:xfrm>
          <a:prstGeom prst="rect">
            <a:avLst/>
          </a:prstGeom>
        </p:spPr>
        <p:txBody>
          <a:bodyPr/>
          <a:lstStyle>
            <a:lvl1pPr algn="r" eaLnBrk="1" fontAlgn="auto" hangingPunct="1">
              <a:spcBef>
                <a:spcPts val="0"/>
              </a:spcBef>
              <a:spcAft>
                <a:spcPts val="0"/>
              </a:spcAft>
              <a:defRPr sz="1400">
                <a:solidFill>
                  <a:prstClr val="black"/>
                </a:solidFill>
                <a:latin typeface="Arial" panose="020B0604020202020204" pitchFamily="34" charset="0"/>
                <a:cs typeface="Arial" panose="020B0604020202020204" pitchFamily="34" charset="0"/>
              </a:defRPr>
            </a:lvl1pPr>
          </a:lstStyle>
          <a:p>
            <a:pPr>
              <a:defRPr/>
            </a:pPr>
            <a:fld id="{ACD75865-46DF-48F3-9AAC-28894406B95E}" type="slidenum">
              <a:rPr lang="en-US" smtClean="0"/>
              <a:pPr>
                <a:defRPr/>
              </a:pPr>
              <a:t>‹#›</a:t>
            </a:fld>
            <a:endParaRPr lang="en-US" dirty="0"/>
          </a:p>
        </p:txBody>
      </p:sp>
      <p:sp>
        <p:nvSpPr>
          <p:cNvPr id="7" name="TextBox 6"/>
          <p:cNvSpPr txBox="1"/>
          <p:nvPr userDrawn="1"/>
        </p:nvSpPr>
        <p:spPr>
          <a:xfrm>
            <a:off x="479395" y="6483118"/>
            <a:ext cx="4279037" cy="276999"/>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200" i="1" dirty="0">
                <a:latin typeface="Arial" panose="020B0604020202020204" pitchFamily="34" charset="0"/>
                <a:cs typeface="Arial" panose="020B0604020202020204" pitchFamily="34" charset="0"/>
              </a:rPr>
              <a:t>Defense Nuclear Nonproliferation R&amp;D</a:t>
            </a:r>
          </a:p>
        </p:txBody>
      </p:sp>
    </p:spTree>
    <p:extLst>
      <p:ext uri="{BB962C8B-B14F-4D97-AF65-F5344CB8AC3E}">
        <p14:creationId xmlns:p14="http://schemas.microsoft.com/office/powerpoint/2010/main" val="322118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8100"/>
            <a:ext cx="11074400" cy="5226050"/>
          </a:xfrm>
          <a:prstGeom prst="rect">
            <a:avLst/>
          </a:prstGeom>
        </p:spPr>
        <p:txBody>
          <a:bodyPr/>
          <a:lstStyle>
            <a:lvl1pPr>
              <a:buClr>
                <a:srgbClr val="00007A"/>
              </a:buClr>
              <a:buFont typeface="Wingdings" pitchFamily="2" charset="2"/>
              <a:buChar char="§"/>
              <a:defRPr sz="1800"/>
            </a:lvl1pPr>
            <a:lvl2pPr marL="514350" indent="-171450">
              <a:buClr>
                <a:srgbClr val="00007A"/>
              </a:buClr>
              <a:buFont typeface="Arial" pitchFamily="34" charset="0"/>
              <a:buChar char="•"/>
              <a:defRPr sz="1500"/>
            </a:lvl2pPr>
            <a:lvl3pPr marL="857250" indent="-171450">
              <a:buClr>
                <a:srgbClr val="00007A"/>
              </a:buClr>
              <a:buFont typeface="Wingdings" pitchFamily="2" charset="2"/>
              <a:buChar char="§"/>
              <a:defRPr sz="1350"/>
            </a:lvl3pPr>
            <a:lvl4pPr marL="1200150" indent="-171450">
              <a:buClr>
                <a:srgbClr val="00007A"/>
              </a:buClr>
              <a:buFont typeface="Arial" pitchFamily="34" charset="0"/>
              <a:buChar char="•"/>
              <a:defRPr sz="1200"/>
            </a:lvl4pPr>
            <a:lvl5pPr marL="1543050" indent="-171450">
              <a:buClr>
                <a:srgbClr val="00007A"/>
              </a:buClr>
              <a:buFont typeface="Wingdings" pitchFamily="2" charset="2"/>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1"/>
          <p:cNvSpPr>
            <a:spLocks noGrp="1"/>
          </p:cNvSpPr>
          <p:nvPr>
            <p:ph type="sldNum" sz="quarter" idx="4"/>
          </p:nvPr>
        </p:nvSpPr>
        <p:spPr>
          <a:xfrm>
            <a:off x="11586057" y="6487128"/>
            <a:ext cx="492531" cy="285812"/>
          </a:xfrm>
          <a:prstGeom prst="rect">
            <a:avLst/>
          </a:prstGeom>
        </p:spPr>
        <p:txBody>
          <a:bodyPr vert="horz" lIns="91440" tIns="45720" rIns="91440" bIns="45720" rtlCol="0" anchor="ctr"/>
          <a:lstStyle>
            <a:lvl1pPr algn="r">
              <a:defRPr sz="675" smtClean="0">
                <a:solidFill>
                  <a:schemeClr val="tx1">
                    <a:tint val="75000"/>
                  </a:schemeClr>
                </a:solidFill>
                <a:latin typeface="Arial" pitchFamily="34" charset="0"/>
              </a:defRPr>
            </a:lvl1pPr>
          </a:lstStyle>
          <a:p>
            <a:pPr>
              <a:defRPr/>
            </a:pPr>
            <a:fld id="{5F77CC3E-C9B6-4317-A341-D93DF5A59E58}" type="slidenum">
              <a:rPr lang="en-US" smtClean="0"/>
              <a:t>‹#›</a:t>
            </a:fld>
            <a:endParaRPr lang="en-US" dirty="0"/>
          </a:p>
        </p:txBody>
      </p:sp>
    </p:spTree>
    <p:extLst>
      <p:ext uri="{BB962C8B-B14F-4D97-AF65-F5344CB8AC3E}">
        <p14:creationId xmlns:p14="http://schemas.microsoft.com/office/powerpoint/2010/main" val="1016721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3D9976-2D8B-8B4F-A93A-E8B444752263}"/>
              </a:ext>
            </a:extLst>
          </p:cNvPr>
          <p:cNvSpPr>
            <a:spLocks noGrp="1"/>
          </p:cNvSpPr>
          <p:nvPr>
            <p:ph type="title"/>
          </p:nvPr>
        </p:nvSpPr>
        <p:spPr>
          <a:xfrm>
            <a:off x="5472111" y="1203959"/>
            <a:ext cx="590549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E96A35-9C7B-8444-94D4-C0AFF055F015}"/>
              </a:ext>
            </a:extLst>
          </p:cNvPr>
          <p:cNvSpPr>
            <a:spLocks noGrp="1"/>
          </p:cNvSpPr>
          <p:nvPr>
            <p:ph type="body" idx="1"/>
          </p:nvPr>
        </p:nvSpPr>
        <p:spPr>
          <a:xfrm>
            <a:off x="5472112" y="2943225"/>
            <a:ext cx="5881687" cy="3233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220034"/>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7" r:id="rId3"/>
    <p:sldLayoutId id="2147483668" r:id="rId4"/>
    <p:sldLayoutId id="2147483669" r:id="rId5"/>
    <p:sldLayoutId id="214748367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1.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AC7DA11-5CDE-404E-AC3D-F8D77C922245}"/>
              </a:ext>
            </a:extLst>
          </p:cNvPr>
          <p:cNvSpPr>
            <a:spLocks noGrp="1"/>
          </p:cNvSpPr>
          <p:nvPr>
            <p:ph type="subTitle" idx="1"/>
          </p:nvPr>
        </p:nvSpPr>
        <p:spPr>
          <a:xfrm>
            <a:off x="4397187" y="4005412"/>
            <a:ext cx="6589059" cy="830631"/>
          </a:xfrm>
        </p:spPr>
        <p:txBody>
          <a:bodyPr>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dirty="0"/>
              <a:t>RAMP Users’ Meeting</a:t>
            </a:r>
          </a:p>
          <a:p>
            <a:pPr marL="0" marR="0" indent="0" algn="l" defTabSz="914400" rtl="0" eaLnBrk="1" fontAlgn="base" latinLnBrk="0" hangingPunct="1">
              <a:lnSpc>
                <a:spcPct val="100000"/>
              </a:lnSpc>
              <a:spcBef>
                <a:spcPts val="0"/>
              </a:spcBef>
              <a:spcAft>
                <a:spcPct val="0"/>
              </a:spcAft>
              <a:buClrTx/>
              <a:buSzTx/>
              <a:buFontTx/>
              <a:buNone/>
              <a:tabLst/>
              <a:defRPr/>
            </a:pPr>
            <a:r>
              <a:rPr lang="en-US" sz="2000" dirty="0"/>
              <a:t>October 24, 2022</a:t>
            </a:r>
          </a:p>
        </p:txBody>
      </p:sp>
      <p:sp>
        <p:nvSpPr>
          <p:cNvPr id="7" name="Title 6">
            <a:extLst>
              <a:ext uri="{FF2B5EF4-FFF2-40B4-BE49-F238E27FC236}">
                <a16:creationId xmlns:a16="http://schemas.microsoft.com/office/drawing/2014/main" id="{0222DE9E-1920-462D-8021-3B2722AD817A}"/>
              </a:ext>
            </a:extLst>
          </p:cNvPr>
          <p:cNvSpPr>
            <a:spLocks noGrp="1"/>
          </p:cNvSpPr>
          <p:nvPr>
            <p:ph type="ctrTitle"/>
          </p:nvPr>
        </p:nvSpPr>
        <p:spPr/>
        <p:txBody>
          <a:bodyPr>
            <a:normAutofit fontScale="90000"/>
          </a:bodyPr>
          <a:lstStyle/>
          <a:p>
            <a:r>
              <a:rPr lang="en-US" dirty="0"/>
              <a:t>Office of Nuclear Forensics</a:t>
            </a:r>
          </a:p>
        </p:txBody>
      </p:sp>
      <p:pic>
        <p:nvPicPr>
          <p:cNvPr id="8" name="Picture 9" descr="C:\Documents and Settings\looney\Desktop\blast map.JPG">
            <a:extLst>
              <a:ext uri="{FF2B5EF4-FFF2-40B4-BE49-F238E27FC236}">
                <a16:creationId xmlns:a16="http://schemas.microsoft.com/office/drawing/2014/main" id="{CC062F54-CFA9-4791-B5CB-18DF589ABD59}"/>
              </a:ext>
            </a:extLst>
          </p:cNvPr>
          <p:cNvPicPr>
            <a:picLocks noChangeAspect="1" noChangeArrowheads="1"/>
          </p:cNvPicPr>
          <p:nvPr/>
        </p:nvPicPr>
        <p:blipFill rotWithShape="1">
          <a:blip r:embed="rId3" cstate="print"/>
          <a:srcRect l="25234" t="4800" r="25328" b="9600"/>
          <a:stretch/>
        </p:blipFill>
        <p:spPr bwMode="auto">
          <a:xfrm>
            <a:off x="1573504" y="912199"/>
            <a:ext cx="1696454" cy="2114635"/>
          </a:xfrm>
          <a:prstGeom prst="rect">
            <a:avLst/>
          </a:prstGeom>
          <a:noFill/>
        </p:spPr>
      </p:pic>
      <p:pic>
        <p:nvPicPr>
          <p:cNvPr id="9" name="Picture 4" descr="P:\NA-82\photos\bomb.jpg">
            <a:extLst>
              <a:ext uri="{FF2B5EF4-FFF2-40B4-BE49-F238E27FC236}">
                <a16:creationId xmlns:a16="http://schemas.microsoft.com/office/drawing/2014/main" id="{C973642D-DDE0-40F1-8AEC-AE8BAD01133B}"/>
              </a:ext>
            </a:extLst>
          </p:cNvPr>
          <p:cNvPicPr>
            <a:picLocks noChangeAspect="1" noChangeArrowheads="1"/>
          </p:cNvPicPr>
          <p:nvPr/>
        </p:nvPicPr>
        <p:blipFill>
          <a:blip r:embed="rId4" cstate="print"/>
          <a:srcRect/>
          <a:stretch>
            <a:fillRect/>
          </a:stretch>
        </p:blipFill>
        <p:spPr bwMode="auto">
          <a:xfrm>
            <a:off x="1509687" y="4105548"/>
            <a:ext cx="1429871" cy="1048710"/>
          </a:xfrm>
          <a:prstGeom prst="rect">
            <a:avLst/>
          </a:prstGeom>
          <a:noFill/>
        </p:spPr>
      </p:pic>
      <p:pic>
        <p:nvPicPr>
          <p:cNvPr id="10" name="Picture 6" descr="P:\NA-82\photos\Containment removal.JPG">
            <a:extLst>
              <a:ext uri="{FF2B5EF4-FFF2-40B4-BE49-F238E27FC236}">
                <a16:creationId xmlns:a16="http://schemas.microsoft.com/office/drawing/2014/main" id="{901A71E2-B38A-4D69-8B73-B73BF77B2A0F}"/>
              </a:ext>
            </a:extLst>
          </p:cNvPr>
          <p:cNvPicPr>
            <a:picLocks noChangeAspect="1" noChangeArrowheads="1"/>
          </p:cNvPicPr>
          <p:nvPr/>
        </p:nvPicPr>
        <p:blipFill>
          <a:blip r:embed="rId5" cstate="print"/>
          <a:srcRect/>
          <a:stretch>
            <a:fillRect/>
          </a:stretch>
        </p:blipFill>
        <p:spPr bwMode="auto">
          <a:xfrm>
            <a:off x="342026" y="4092235"/>
            <a:ext cx="1310714" cy="1049233"/>
          </a:xfrm>
          <a:prstGeom prst="rect">
            <a:avLst/>
          </a:prstGeom>
          <a:noFill/>
        </p:spPr>
      </p:pic>
      <p:pic>
        <p:nvPicPr>
          <p:cNvPr id="11" name="Picture 10">
            <a:extLst>
              <a:ext uri="{FF2B5EF4-FFF2-40B4-BE49-F238E27FC236}">
                <a16:creationId xmlns:a16="http://schemas.microsoft.com/office/drawing/2014/main" id="{CCF372DF-3F2D-4519-B06C-F089AD04AD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14" t="-8932" r="13052" b="10257"/>
          <a:stretch/>
        </p:blipFill>
        <p:spPr>
          <a:xfrm>
            <a:off x="342026" y="694456"/>
            <a:ext cx="1231478" cy="2325504"/>
          </a:xfrm>
          <a:prstGeom prst="rect">
            <a:avLst/>
          </a:prstGeom>
        </p:spPr>
      </p:pic>
      <p:pic>
        <p:nvPicPr>
          <p:cNvPr id="12" name="Picture 11">
            <a:extLst>
              <a:ext uri="{FF2B5EF4-FFF2-40B4-BE49-F238E27FC236}">
                <a16:creationId xmlns:a16="http://schemas.microsoft.com/office/drawing/2014/main" id="{5FCA4DF1-4740-44E3-A1DC-0C37DBFA89F9}"/>
              </a:ext>
            </a:extLst>
          </p:cNvPr>
          <p:cNvPicPr>
            <a:picLocks noChangeAspect="1"/>
          </p:cNvPicPr>
          <p:nvPr/>
        </p:nvPicPr>
        <p:blipFill rotWithShape="1">
          <a:blip r:embed="rId7"/>
          <a:srcRect l="28755" t="8522" r="6753" b="5230"/>
          <a:stretch/>
        </p:blipFill>
        <p:spPr>
          <a:xfrm>
            <a:off x="3029709" y="912199"/>
            <a:ext cx="966248" cy="2128419"/>
          </a:xfrm>
          <a:prstGeom prst="rect">
            <a:avLst/>
          </a:prstGeom>
        </p:spPr>
      </p:pic>
      <p:pic>
        <p:nvPicPr>
          <p:cNvPr id="13" name="Picture 12">
            <a:extLst>
              <a:ext uri="{FF2B5EF4-FFF2-40B4-BE49-F238E27FC236}">
                <a16:creationId xmlns:a16="http://schemas.microsoft.com/office/drawing/2014/main" id="{5E478443-4E39-480C-BF35-4985F7124C1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944" t="17045" b="30753"/>
          <a:stretch/>
        </p:blipFill>
        <p:spPr>
          <a:xfrm>
            <a:off x="342025" y="3026834"/>
            <a:ext cx="2725171" cy="1071840"/>
          </a:xfrm>
          <a:prstGeom prst="rect">
            <a:avLst/>
          </a:prstGeom>
        </p:spPr>
      </p:pic>
      <p:pic>
        <p:nvPicPr>
          <p:cNvPr id="14" name="Picture 7" descr="N:\My Documents\My Pictures\shot1 - cropped.jpg">
            <a:extLst>
              <a:ext uri="{FF2B5EF4-FFF2-40B4-BE49-F238E27FC236}">
                <a16:creationId xmlns:a16="http://schemas.microsoft.com/office/drawing/2014/main" id="{8F039243-F982-4732-AD70-7264D2F7D13E}"/>
              </a:ext>
            </a:extLst>
          </p:cNvPr>
          <p:cNvPicPr>
            <a:picLocks noChangeAspect="1" noChangeArrowheads="1"/>
          </p:cNvPicPr>
          <p:nvPr/>
        </p:nvPicPr>
        <p:blipFill>
          <a:blip r:embed="rId9" cstate="print"/>
          <a:srcRect/>
          <a:stretch>
            <a:fillRect/>
          </a:stretch>
        </p:blipFill>
        <p:spPr bwMode="auto">
          <a:xfrm>
            <a:off x="2769769" y="3039201"/>
            <a:ext cx="1226187" cy="2114634"/>
          </a:xfrm>
          <a:prstGeom prst="rect">
            <a:avLst/>
          </a:prstGeom>
          <a:noFill/>
        </p:spPr>
      </p:pic>
    </p:spTree>
    <p:extLst>
      <p:ext uri="{BB962C8B-B14F-4D97-AF65-F5344CB8AC3E}">
        <p14:creationId xmlns:p14="http://schemas.microsoft.com/office/powerpoint/2010/main" val="27746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67B5-3D17-4A99-83CE-65AF1434F212}"/>
              </a:ext>
            </a:extLst>
          </p:cNvPr>
          <p:cNvSpPr>
            <a:spLocks noGrp="1"/>
          </p:cNvSpPr>
          <p:nvPr>
            <p:ph type="title"/>
          </p:nvPr>
        </p:nvSpPr>
        <p:spPr/>
        <p:txBody>
          <a:bodyPr>
            <a:normAutofit fontScale="90000"/>
          </a:bodyPr>
          <a:lstStyle/>
          <a:p>
            <a:r>
              <a:rPr lang="en-US" dirty="0"/>
              <a:t>Nuclear Forensics Expertise Development Plan </a:t>
            </a:r>
          </a:p>
        </p:txBody>
      </p:sp>
      <p:sp>
        <p:nvSpPr>
          <p:cNvPr id="3" name="Content Placeholder 2">
            <a:extLst>
              <a:ext uri="{FF2B5EF4-FFF2-40B4-BE49-F238E27FC236}">
                <a16:creationId xmlns:a16="http://schemas.microsoft.com/office/drawing/2014/main" id="{3764AE71-5A63-4098-AD20-B6611E0129E0}"/>
              </a:ext>
            </a:extLst>
          </p:cNvPr>
          <p:cNvSpPr>
            <a:spLocks noGrp="1"/>
          </p:cNvSpPr>
          <p:nvPr>
            <p:ph idx="1"/>
          </p:nvPr>
        </p:nvSpPr>
        <p:spPr>
          <a:xfrm>
            <a:off x="838200" y="1537855"/>
            <a:ext cx="10689236" cy="4639108"/>
          </a:xfrm>
        </p:spPr>
        <p:txBody>
          <a:bodyPr>
            <a:normAutofit fontScale="92500" lnSpcReduction="20000"/>
          </a:bodyPr>
          <a:lstStyle/>
          <a:p>
            <a:pPr marL="342900" marR="0" lvl="0" indent="-34290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fulfill the mission of the National Nuclear Forensics Expertise Development Program, NNSA will develop and sustain the next generation of technical nuclear forensics expertise within the USG by expanding NNSA’s Defense Nuclear Nonproliferation (DNN) university program to include a university consortium dedicated to technical nuclear forensics.</a:t>
            </a:r>
          </a:p>
          <a:p>
            <a:pPr marL="342900" marR="0" lvl="0" indent="-34290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approach has a highly effective, decade-long track record of supporting university R&amp;D addressing basic research shortfalls while developing the next generation of experts needed to support NNSA’s missions.</a:t>
            </a:r>
          </a:p>
          <a:p>
            <a:pPr marL="742950" marR="0" lvl="1" indent="-28575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Awarded over 500 degrees to date, including 177 PhDs, resulting in more than 140 new career placements across the nuclear security enterprise—primarily at the DOE/NNSA National Laboratories.</a:t>
            </a:r>
          </a:p>
          <a:p>
            <a:pPr marL="742950" marR="0" lvl="1" indent="-28575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PIs, students, and postdocs partner with laboratory researchers to address mission-relevant research gaps.</a:t>
            </a:r>
          </a:p>
          <a:p>
            <a:pPr marL="742950" marR="0" lvl="1" indent="-28575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Consortia structure encourages direct engagement of university students in critical disciplines at DOE/NNSA laboratories for graduate research, thus strengthening likelihood of follow-on employment and thereby establishing a “pipeline” of talent.</a:t>
            </a:r>
          </a:p>
          <a:p>
            <a:pPr marL="342900" marR="0" lvl="0" indent="-34290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DNN FY22 budget request includes $5M to establish a forensics consortium.</a:t>
            </a:r>
          </a:p>
          <a:p>
            <a:pPr marL="742950" marR="0" lvl="1" indent="-28575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included in the FY 2022 House and Senate Energy and Water Development Appropriations bill.</a:t>
            </a:r>
          </a:p>
          <a:p>
            <a:pPr marL="742950" marR="0" lvl="1" indent="-285750" algn="l" defTabSz="4572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included in the FY 2022 House and Senate National Defense Authorization Act (NDAA).</a:t>
            </a:r>
          </a:p>
          <a:p>
            <a:endParaRPr lang="en-US" dirty="0"/>
          </a:p>
        </p:txBody>
      </p:sp>
      <p:sp>
        <p:nvSpPr>
          <p:cNvPr id="4" name="Slide Number Placeholder 3">
            <a:extLst>
              <a:ext uri="{FF2B5EF4-FFF2-40B4-BE49-F238E27FC236}">
                <a16:creationId xmlns:a16="http://schemas.microsoft.com/office/drawing/2014/main" id="{045ACFDA-A7D7-4AFF-AA9E-CA3C9E6134BB}"/>
              </a:ext>
            </a:extLst>
          </p:cNvPr>
          <p:cNvSpPr>
            <a:spLocks noGrp="1"/>
          </p:cNvSpPr>
          <p:nvPr>
            <p:ph type="sldNum" sz="quarter" idx="12"/>
          </p:nvPr>
        </p:nvSpPr>
        <p:spPr/>
        <p:txBody>
          <a:bodyPr/>
          <a:lstStyle/>
          <a:p>
            <a:fld id="{71300DEA-5D50-3E48-89ED-3C97A4BD0F95}" type="slidenum">
              <a:rPr lang="en-US" smtClean="0"/>
              <a:pPr/>
              <a:t>10</a:t>
            </a:fld>
            <a:endParaRPr lang="en-US" dirty="0"/>
          </a:p>
        </p:txBody>
      </p:sp>
    </p:spTree>
    <p:extLst>
      <p:ext uri="{BB962C8B-B14F-4D97-AF65-F5344CB8AC3E}">
        <p14:creationId xmlns:p14="http://schemas.microsoft.com/office/powerpoint/2010/main" val="154745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ED4C-B168-44B4-A052-5C370849E377}"/>
              </a:ext>
            </a:extLst>
          </p:cNvPr>
          <p:cNvSpPr>
            <a:spLocks noGrp="1"/>
          </p:cNvSpPr>
          <p:nvPr>
            <p:ph type="title"/>
          </p:nvPr>
        </p:nvSpPr>
        <p:spPr/>
        <p:txBody>
          <a:bodyPr>
            <a:normAutofit/>
          </a:bodyPr>
          <a:lstStyle/>
          <a:p>
            <a:r>
              <a:rPr lang="en-US" dirty="0"/>
              <a:t>DNN R&amp;D’s University Program</a:t>
            </a:r>
          </a:p>
        </p:txBody>
      </p:sp>
      <p:sp>
        <p:nvSpPr>
          <p:cNvPr id="6" name="Content Placeholder 5">
            <a:extLst>
              <a:ext uri="{FF2B5EF4-FFF2-40B4-BE49-F238E27FC236}">
                <a16:creationId xmlns:a16="http://schemas.microsoft.com/office/drawing/2014/main" id="{C6B6F732-44BF-4F28-956D-AE5ABDB47EF8}"/>
              </a:ext>
            </a:extLst>
          </p:cNvPr>
          <p:cNvSpPr>
            <a:spLocks noGrp="1"/>
          </p:cNvSpPr>
          <p:nvPr>
            <p:ph idx="1"/>
          </p:nvPr>
        </p:nvSpPr>
        <p:spPr/>
        <p:txBody>
          <a:bodyPr>
            <a:normAutofit/>
          </a:bodyPr>
          <a:lstStyle/>
          <a:p>
            <a:r>
              <a:rPr lang="en-US" sz="2400" b="1" dirty="0"/>
              <a:t>The DNN R&amp;D university program and its new forensics consortium are implemented under existing statutory authority: Section 313, Omnibus Appropriations Act, 2009 (42 U.S.C. 16274a), as amended by section 2003(e) of the Energy Act of 2020 (P.L. 116-260).</a:t>
            </a:r>
          </a:p>
          <a:p>
            <a:endParaRPr lang="en-US" dirty="0"/>
          </a:p>
          <a:p>
            <a:endParaRPr lang="en-US" dirty="0"/>
          </a:p>
          <a:p>
            <a:endParaRPr lang="en-US" dirty="0"/>
          </a:p>
        </p:txBody>
      </p:sp>
      <p:sp>
        <p:nvSpPr>
          <p:cNvPr id="7" name="Title 4">
            <a:extLst>
              <a:ext uri="{FF2B5EF4-FFF2-40B4-BE49-F238E27FC236}">
                <a16:creationId xmlns:a16="http://schemas.microsoft.com/office/drawing/2014/main" id="{51E0397F-8EFC-48C7-BA2D-34DF822D2F0D}"/>
              </a:ext>
            </a:extLst>
          </p:cNvPr>
          <p:cNvSpPr txBox="1">
            <a:spLocks/>
          </p:cNvSpPr>
          <p:nvPr/>
        </p:nvSpPr>
        <p:spPr>
          <a:xfrm>
            <a:off x="1501540" y="249645"/>
            <a:ext cx="8393231" cy="1161144"/>
          </a:xfrm>
          <a:prstGeom prst="rect">
            <a:avLst/>
          </a:prstGeom>
        </p:spPr>
        <p:txBody>
          <a:bodyPr anchor="ctr">
            <a:noAutofit/>
          </a:bodyPr>
          <a:lstStyle>
            <a:lvl1pPr algn="ctr" defTabSz="457200" rtl="0" eaLnBrk="0" fontAlgn="base" hangingPunct="0">
              <a:spcBef>
                <a:spcPct val="0"/>
              </a:spcBef>
              <a:spcAft>
                <a:spcPct val="0"/>
              </a:spcAft>
              <a:defRPr sz="2800" b="1" kern="1200">
                <a:solidFill>
                  <a:srgbClr val="0070C0"/>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600" b="1">
                <a:solidFill>
                  <a:schemeClr val="tx1"/>
                </a:solidFill>
                <a:latin typeface="Calibri" panose="020F0502020204030204" pitchFamily="34" charset="0"/>
              </a:defRPr>
            </a:lvl2pPr>
            <a:lvl3pPr algn="ctr" defTabSz="457200" rtl="0" eaLnBrk="0" fontAlgn="base" hangingPunct="0">
              <a:spcBef>
                <a:spcPct val="0"/>
              </a:spcBef>
              <a:spcAft>
                <a:spcPct val="0"/>
              </a:spcAft>
              <a:defRPr sz="3600" b="1">
                <a:solidFill>
                  <a:schemeClr val="tx1"/>
                </a:solidFill>
                <a:latin typeface="Calibri" panose="020F0502020204030204" pitchFamily="34" charset="0"/>
              </a:defRPr>
            </a:lvl3pPr>
            <a:lvl4pPr algn="ctr" defTabSz="457200" rtl="0" eaLnBrk="0" fontAlgn="base" hangingPunct="0">
              <a:spcBef>
                <a:spcPct val="0"/>
              </a:spcBef>
              <a:spcAft>
                <a:spcPct val="0"/>
              </a:spcAft>
              <a:defRPr sz="3600" b="1">
                <a:solidFill>
                  <a:schemeClr val="tx1"/>
                </a:solidFill>
                <a:latin typeface="Calibri" panose="020F0502020204030204" pitchFamily="34" charset="0"/>
              </a:defRPr>
            </a:lvl4pPr>
            <a:lvl5pPr algn="ctr" defTabSz="457200" rtl="0" eaLnBrk="0" fontAlgn="base" hangingPunct="0">
              <a:spcBef>
                <a:spcPct val="0"/>
              </a:spcBef>
              <a:spcAft>
                <a:spcPct val="0"/>
              </a:spcAft>
              <a:defRPr sz="3600" b="1">
                <a:solidFill>
                  <a:schemeClr val="tx1"/>
                </a:solidFill>
                <a:latin typeface="Calibri" panose="020F0502020204030204" pitchFamily="34" charset="0"/>
              </a:defRPr>
            </a:lvl5pPr>
            <a:lvl6pPr marL="457200" algn="ctr" defTabSz="457200" rtl="0" fontAlgn="base">
              <a:spcBef>
                <a:spcPct val="0"/>
              </a:spcBef>
              <a:spcAft>
                <a:spcPct val="0"/>
              </a:spcAft>
              <a:defRPr sz="3600" b="1">
                <a:solidFill>
                  <a:schemeClr val="tx1"/>
                </a:solidFill>
                <a:latin typeface="Calibri" panose="020F0502020204030204" pitchFamily="34" charset="0"/>
              </a:defRPr>
            </a:lvl6pPr>
            <a:lvl7pPr marL="914400" algn="ctr" defTabSz="457200" rtl="0" fontAlgn="base">
              <a:spcBef>
                <a:spcPct val="0"/>
              </a:spcBef>
              <a:spcAft>
                <a:spcPct val="0"/>
              </a:spcAft>
              <a:defRPr sz="3600" b="1">
                <a:solidFill>
                  <a:schemeClr val="tx1"/>
                </a:solidFill>
                <a:latin typeface="Calibri" panose="020F0502020204030204" pitchFamily="34" charset="0"/>
              </a:defRPr>
            </a:lvl7pPr>
            <a:lvl8pPr marL="1371600" algn="ctr" defTabSz="457200" rtl="0" fontAlgn="base">
              <a:spcBef>
                <a:spcPct val="0"/>
              </a:spcBef>
              <a:spcAft>
                <a:spcPct val="0"/>
              </a:spcAft>
              <a:defRPr sz="3600" b="1">
                <a:solidFill>
                  <a:schemeClr val="tx1"/>
                </a:solidFill>
                <a:latin typeface="Calibri" panose="020F0502020204030204" pitchFamily="34" charset="0"/>
              </a:defRPr>
            </a:lvl8pPr>
            <a:lvl9pPr marL="1828800" algn="ctr" defTabSz="457200" rtl="0" fontAlgn="base">
              <a:spcBef>
                <a:spcPct val="0"/>
              </a:spcBef>
              <a:spcAft>
                <a:spcPct val="0"/>
              </a:spcAft>
              <a:defRPr sz="3600" b="1">
                <a:solidFill>
                  <a:schemeClr val="tx1"/>
                </a:solidFill>
                <a:latin typeface="Calibri" panose="020F0502020204030204" pitchFamily="34" charset="0"/>
              </a:defRPr>
            </a:lvl9pPr>
          </a:lstStyle>
          <a:p>
            <a:endParaRPr lang="en-US" dirty="0">
              <a:solidFill>
                <a:schemeClr val="tx1"/>
              </a:solidFill>
            </a:endParaRPr>
          </a:p>
        </p:txBody>
      </p:sp>
      <p:sp>
        <p:nvSpPr>
          <p:cNvPr id="31" name="Content Placeholder 4">
            <a:extLst>
              <a:ext uri="{FF2B5EF4-FFF2-40B4-BE49-F238E27FC236}">
                <a16:creationId xmlns:a16="http://schemas.microsoft.com/office/drawing/2014/main" id="{89B90075-D3FD-439A-BC1D-24E59647060E}"/>
              </a:ext>
            </a:extLst>
          </p:cNvPr>
          <p:cNvSpPr txBox="1">
            <a:spLocks/>
          </p:cNvSpPr>
          <p:nvPr/>
        </p:nvSpPr>
        <p:spPr>
          <a:xfrm>
            <a:off x="838201" y="3102964"/>
            <a:ext cx="5862844" cy="2843378"/>
          </a:xfrm>
          <a:prstGeom prst="rect">
            <a:avLst/>
          </a:prstGeom>
        </p:spPr>
        <p:txBody>
          <a:bodyPr>
            <a:normAutofit fontScale="92500"/>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t>Each consortium, consisting of ~10 universities in collaboration with DOE/NNSA National Laboratories, is awarded $25M over 5 years and is re-competed every 5 years.</a:t>
            </a:r>
          </a:p>
          <a:p>
            <a:r>
              <a:rPr lang="en-US" sz="2000" b="0" dirty="0"/>
              <a:t>Program authorized and first funded by Congress in 2009 and first consortia established in 2011.</a:t>
            </a:r>
          </a:p>
          <a:p>
            <a:r>
              <a:rPr lang="en-US" sz="2000" b="0" dirty="0"/>
              <a:t>A Funding Opportunity Announcement could be issued in early 2022 with selection by year’s end.</a:t>
            </a:r>
          </a:p>
          <a:p>
            <a:endParaRPr lang="en-US" dirty="0"/>
          </a:p>
        </p:txBody>
      </p:sp>
      <p:pic>
        <p:nvPicPr>
          <p:cNvPr id="35" name="Content Placeholder 6">
            <a:extLst>
              <a:ext uri="{FF2B5EF4-FFF2-40B4-BE49-F238E27FC236}">
                <a16:creationId xmlns:a16="http://schemas.microsoft.com/office/drawing/2014/main" id="{1DC2487A-DB6A-414D-B70D-7D3DB42AE0A9}"/>
              </a:ext>
            </a:extLst>
          </p:cNvPr>
          <p:cNvPicPr>
            <a:picLocks noChangeAspect="1"/>
          </p:cNvPicPr>
          <p:nvPr/>
        </p:nvPicPr>
        <p:blipFill>
          <a:blip r:embed="rId3"/>
          <a:stretch>
            <a:fillRect/>
          </a:stretch>
        </p:blipFill>
        <p:spPr>
          <a:xfrm>
            <a:off x="6805976" y="3102964"/>
            <a:ext cx="5038031" cy="2956070"/>
          </a:xfrm>
          <a:prstGeom prst="rect">
            <a:avLst/>
          </a:prstGeom>
        </p:spPr>
      </p:pic>
      <p:sp>
        <p:nvSpPr>
          <p:cNvPr id="3" name="Slide Number Placeholder 2">
            <a:extLst>
              <a:ext uri="{FF2B5EF4-FFF2-40B4-BE49-F238E27FC236}">
                <a16:creationId xmlns:a16="http://schemas.microsoft.com/office/drawing/2014/main" id="{A699C5D4-276C-0BAE-D38F-F73AF2068DA6}"/>
              </a:ext>
            </a:extLst>
          </p:cNvPr>
          <p:cNvSpPr>
            <a:spLocks noGrp="1"/>
          </p:cNvSpPr>
          <p:nvPr>
            <p:ph type="sldNum" sz="quarter" idx="12"/>
          </p:nvPr>
        </p:nvSpPr>
        <p:spPr/>
        <p:txBody>
          <a:bodyPr/>
          <a:lstStyle/>
          <a:p>
            <a:fld id="{71300DEA-5D50-3E48-89ED-3C97A4BD0F95}" type="slidenum">
              <a:rPr lang="en-US" smtClean="0"/>
              <a:pPr/>
              <a:t>11</a:t>
            </a:fld>
            <a:endParaRPr lang="en-US" dirty="0"/>
          </a:p>
        </p:txBody>
      </p:sp>
    </p:spTree>
    <p:extLst>
      <p:ext uri="{BB962C8B-B14F-4D97-AF65-F5344CB8AC3E}">
        <p14:creationId xmlns:p14="http://schemas.microsoft.com/office/powerpoint/2010/main" val="68262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17632" y="2670742"/>
            <a:ext cx="5204895" cy="894576"/>
          </a:xfrm>
          <a:prstGeom prst="roundRect">
            <a:avLst/>
          </a:prstGeom>
          <a:solidFill>
            <a:srgbClr val="DAE5EF"/>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528236" y="5617315"/>
            <a:ext cx="5202936" cy="896112"/>
          </a:xfrm>
          <a:prstGeom prst="roundRect">
            <a:avLst/>
          </a:prstGeom>
          <a:solidFill>
            <a:srgbClr val="D4E4D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523576" y="3650174"/>
            <a:ext cx="5202936" cy="896112"/>
          </a:xfrm>
          <a:prstGeom prst="roundRect">
            <a:avLst/>
          </a:prstGeom>
          <a:solidFill>
            <a:srgbClr val="E6CDCA"/>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7949" y="2670772"/>
            <a:ext cx="5052910" cy="1107996"/>
          </a:xfrm>
          <a:prstGeom prst="rect">
            <a:avLst/>
          </a:prstGeom>
          <a:noFill/>
        </p:spPr>
        <p:txBody>
          <a:bodyPr wrap="square" rtlCol="0">
            <a:spAutoFit/>
          </a:bodyPr>
          <a:lstStyle/>
          <a:p>
            <a:r>
              <a:rPr lang="en-US" dirty="0">
                <a:latin typeface="Calibri" panose="020F0502020204030204" pitchFamily="34" charset="0"/>
                <a:ea typeface="Arial" charset="0"/>
                <a:cs typeface="Arial" charset="0"/>
              </a:rPr>
              <a:t>Provide </a:t>
            </a:r>
            <a:r>
              <a:rPr lang="en-US" b="1" dirty="0">
                <a:latin typeface="Calibri" panose="020F0502020204030204" pitchFamily="34" charset="0"/>
                <a:ea typeface="Arial" charset="0"/>
                <a:cs typeface="Arial" charset="0"/>
              </a:rPr>
              <a:t>scientific understanding </a:t>
            </a:r>
            <a:r>
              <a:rPr lang="en-US" dirty="0">
                <a:latin typeface="Calibri" panose="020F0502020204030204" pitchFamily="34" charset="0"/>
                <a:ea typeface="Arial" charset="0"/>
                <a:cs typeface="Arial" charset="0"/>
              </a:rPr>
              <a:t>of nuclear threat devices and potential terrorist and </a:t>
            </a:r>
            <a:r>
              <a:rPr lang="en-US" dirty="0" err="1">
                <a:latin typeface="Calibri" panose="020F0502020204030204" pitchFamily="34" charset="0"/>
                <a:ea typeface="Arial" charset="0"/>
                <a:cs typeface="Arial" charset="0"/>
              </a:rPr>
              <a:t>proliferant</a:t>
            </a:r>
            <a:r>
              <a:rPr lang="en-US" dirty="0">
                <a:latin typeface="Calibri" panose="020F0502020204030204" pitchFamily="34" charset="0"/>
                <a:ea typeface="Arial" charset="0"/>
                <a:cs typeface="Arial" charset="0"/>
              </a:rPr>
              <a:t> state nuclear capabilities.</a:t>
            </a:r>
          </a:p>
          <a:p>
            <a:endParaRPr lang="en-US" sz="1200" dirty="0">
              <a:solidFill>
                <a:schemeClr val="bg1"/>
              </a:solidFill>
              <a:ea typeface="Arial" charset="0"/>
              <a:cs typeface="Arial" charset="0"/>
            </a:endParaRPr>
          </a:p>
        </p:txBody>
      </p:sp>
      <p:sp>
        <p:nvSpPr>
          <p:cNvPr id="12" name="TextBox 11"/>
          <p:cNvSpPr txBox="1"/>
          <p:nvPr/>
        </p:nvSpPr>
        <p:spPr>
          <a:xfrm>
            <a:off x="3570476" y="3638891"/>
            <a:ext cx="5206090" cy="1107996"/>
          </a:xfrm>
          <a:prstGeom prst="rect">
            <a:avLst/>
          </a:prstGeom>
          <a:noFill/>
        </p:spPr>
        <p:txBody>
          <a:bodyPr wrap="square" rtlCol="0">
            <a:spAutoFit/>
          </a:bodyPr>
          <a:lstStyle/>
          <a:p>
            <a:r>
              <a:rPr lang="en-US" b="1" dirty="0">
                <a:latin typeface="Calibri" panose="020F0502020204030204" pitchFamily="34" charset="0"/>
                <a:ea typeface="Arial" charset="0"/>
                <a:cs typeface="Arial" charset="0"/>
              </a:rPr>
              <a:t>Inform</a:t>
            </a:r>
            <a:r>
              <a:rPr lang="en-US" dirty="0">
                <a:latin typeface="Calibri" panose="020F0502020204030204" pitchFamily="34" charset="0"/>
                <a:ea typeface="Arial" charset="0"/>
                <a:cs typeface="Arial" charset="0"/>
              </a:rPr>
              <a:t> U.S. policies, regulations, and interagency and international partners on terrorist and </a:t>
            </a:r>
            <a:r>
              <a:rPr lang="en-US" dirty="0" err="1">
                <a:latin typeface="Calibri" panose="020F0502020204030204" pitchFamily="34" charset="0"/>
                <a:ea typeface="Arial" charset="0"/>
                <a:cs typeface="Arial" charset="0"/>
              </a:rPr>
              <a:t>proliferant</a:t>
            </a:r>
            <a:r>
              <a:rPr lang="en-US" dirty="0">
                <a:latin typeface="Calibri" panose="020F0502020204030204" pitchFamily="34" charset="0"/>
                <a:ea typeface="Arial" charset="0"/>
                <a:cs typeface="Arial" charset="0"/>
              </a:rPr>
              <a:t> state nuclear threats and related planning.</a:t>
            </a:r>
          </a:p>
          <a:p>
            <a:endParaRPr lang="en-US" sz="1200" dirty="0">
              <a:solidFill>
                <a:schemeClr val="bg1"/>
              </a:solidFill>
              <a:ea typeface="Arial" charset="0"/>
              <a:cs typeface="Arial" charset="0"/>
            </a:endParaRPr>
          </a:p>
        </p:txBody>
      </p:sp>
      <p:sp>
        <p:nvSpPr>
          <p:cNvPr id="13" name="Rounded Rectangle 12"/>
          <p:cNvSpPr/>
          <p:nvPr/>
        </p:nvSpPr>
        <p:spPr>
          <a:xfrm>
            <a:off x="3524394" y="4605300"/>
            <a:ext cx="5202936" cy="896112"/>
          </a:xfrm>
          <a:prstGeom prst="roundRect">
            <a:avLst/>
          </a:prstGeom>
          <a:solidFill>
            <a:srgbClr val="DFE2EE"/>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89199" y="4625078"/>
            <a:ext cx="4991661" cy="923330"/>
          </a:xfrm>
          <a:prstGeom prst="rect">
            <a:avLst/>
          </a:prstGeom>
          <a:noFill/>
        </p:spPr>
        <p:txBody>
          <a:bodyPr wrap="square" rtlCol="0">
            <a:spAutoFit/>
          </a:bodyPr>
          <a:lstStyle/>
          <a:p>
            <a:r>
              <a:rPr lang="en-US" dirty="0">
                <a:latin typeface="Calibri" panose="020F0502020204030204" pitchFamily="34" charset="0"/>
                <a:ea typeface="Arial" charset="0"/>
                <a:cs typeface="Arial" charset="0"/>
              </a:rPr>
              <a:t>Sustain Nuclear Emergency Support Team (NEST) </a:t>
            </a:r>
            <a:r>
              <a:rPr lang="en-US" b="1" dirty="0">
                <a:latin typeface="Calibri" panose="020F0502020204030204" pitchFamily="34" charset="0"/>
                <a:ea typeface="Arial" charset="0"/>
                <a:cs typeface="Arial" charset="0"/>
              </a:rPr>
              <a:t>readiness</a:t>
            </a:r>
            <a:r>
              <a:rPr lang="en-US" dirty="0">
                <a:latin typeface="Calibri" panose="020F0502020204030204" pitchFamily="34" charset="0"/>
                <a:ea typeface="Arial" charset="0"/>
                <a:cs typeface="Arial" charset="0"/>
              </a:rPr>
              <a:t> to respond to nuclear &amp; radiological incidents and accidents at home and overseas.</a:t>
            </a:r>
          </a:p>
        </p:txBody>
      </p:sp>
      <p:sp>
        <p:nvSpPr>
          <p:cNvPr id="15" name="TextBox 14"/>
          <p:cNvSpPr txBox="1"/>
          <p:nvPr/>
        </p:nvSpPr>
        <p:spPr>
          <a:xfrm>
            <a:off x="3589198" y="5627673"/>
            <a:ext cx="4866430" cy="1107996"/>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Provide </a:t>
            </a:r>
            <a:r>
              <a:rPr lang="en-US" b="1" dirty="0">
                <a:latin typeface="Calibri" panose="020F0502020204030204" pitchFamily="34" charset="0"/>
                <a:cs typeface="Arial" panose="020B0604020202020204" pitchFamily="34" charset="0"/>
              </a:rPr>
              <a:t>targeted training</a:t>
            </a:r>
            <a:r>
              <a:rPr lang="en-US" dirty="0">
                <a:latin typeface="Calibri" panose="020F0502020204030204" pitchFamily="34" charset="0"/>
                <a:cs typeface="Arial" panose="020B0604020202020204" pitchFamily="34" charset="0"/>
              </a:rPr>
              <a:t> to domestic and international partners on nuclear and radiological emergency preparedness and response.</a:t>
            </a:r>
          </a:p>
          <a:p>
            <a:endParaRPr lang="en-US" sz="1200" dirty="0">
              <a:solidFill>
                <a:schemeClr val="bg1"/>
              </a:solidFill>
              <a:latin typeface="+mj-lt"/>
            </a:endParaRPr>
          </a:p>
        </p:txBody>
      </p:sp>
      <p:sp>
        <p:nvSpPr>
          <p:cNvPr id="17" name="TextBox 16"/>
          <p:cNvSpPr txBox="1"/>
          <p:nvPr/>
        </p:nvSpPr>
        <p:spPr>
          <a:xfrm>
            <a:off x="3517633" y="2183605"/>
            <a:ext cx="5204895" cy="461665"/>
          </a:xfrm>
          <a:prstGeom prst="rect">
            <a:avLst/>
          </a:prstGeom>
          <a:solidFill>
            <a:srgbClr val="001945"/>
          </a:solidFill>
        </p:spPr>
        <p:txBody>
          <a:bodyPr wrap="square" rtlCol="0">
            <a:spAutoFit/>
          </a:bodyPr>
          <a:lstStyle/>
          <a:p>
            <a:pPr algn="ctr"/>
            <a:r>
              <a:rPr lang="en-US" sz="2400" dirty="0">
                <a:solidFill>
                  <a:schemeClr val="bg1"/>
                </a:solidFill>
                <a:latin typeface="Calibri" panose="020F0502020204030204" pitchFamily="34" charset="0"/>
                <a:ea typeface="Arial" charset="0"/>
                <a:cs typeface="Arial" charset="0"/>
              </a:rPr>
              <a:t>Mission Pillars</a:t>
            </a:r>
          </a:p>
        </p:txBody>
      </p:sp>
      <p:pic>
        <p:nvPicPr>
          <p:cNvPr id="21" name="Picture 9" descr="C:\Documents and Settings\looney\Desktop\blast map.JPG"/>
          <p:cNvPicPr>
            <a:picLocks noChangeAspect="1" noChangeArrowheads="1"/>
          </p:cNvPicPr>
          <p:nvPr/>
        </p:nvPicPr>
        <p:blipFill>
          <a:blip r:embed="rId3" cstate="print"/>
          <a:srcRect l="15238" t="4800" r="15238" b="9600"/>
          <a:stretch>
            <a:fillRect/>
          </a:stretch>
        </p:blipFill>
        <p:spPr bwMode="auto">
          <a:xfrm>
            <a:off x="1645588" y="2215789"/>
            <a:ext cx="1789279" cy="1688650"/>
          </a:xfrm>
          <a:prstGeom prst="rect">
            <a:avLst/>
          </a:prstGeom>
          <a:noFill/>
          <a:ln>
            <a:solidFill>
              <a:schemeClr val="tx1"/>
            </a:solidFill>
          </a:ln>
        </p:spPr>
      </p:pic>
      <p:pic>
        <p:nvPicPr>
          <p:cNvPr id="22" name="Picture 7" descr="N:\My Documents\My Pictures\shot1 - cropped.jpg"/>
          <p:cNvPicPr>
            <a:picLocks noChangeAspect="1" noChangeArrowheads="1"/>
          </p:cNvPicPr>
          <p:nvPr/>
        </p:nvPicPr>
        <p:blipFill rotWithShape="1">
          <a:blip r:embed="rId4" cstate="print"/>
          <a:srcRect b="2614"/>
          <a:stretch/>
        </p:blipFill>
        <p:spPr bwMode="auto">
          <a:xfrm>
            <a:off x="8848278" y="2212463"/>
            <a:ext cx="1700850" cy="2655317"/>
          </a:xfrm>
          <a:prstGeom prst="rect">
            <a:avLst/>
          </a:prstGeom>
          <a:noFill/>
          <a:ln>
            <a:solidFill>
              <a:schemeClr val="tx1"/>
            </a:solidFill>
          </a:ln>
        </p:spPr>
      </p:pic>
      <p:pic>
        <p:nvPicPr>
          <p:cNvPr id="23" name="Picture 4" descr="P:\NA-82\photos\bomb.jpg"/>
          <p:cNvPicPr>
            <a:picLocks noChangeAspect="1" noChangeArrowheads="1"/>
          </p:cNvPicPr>
          <p:nvPr/>
        </p:nvPicPr>
        <p:blipFill>
          <a:blip r:embed="rId5" cstate="print"/>
          <a:srcRect/>
          <a:stretch>
            <a:fillRect/>
          </a:stretch>
        </p:blipFill>
        <p:spPr bwMode="auto">
          <a:xfrm>
            <a:off x="1639148" y="3941590"/>
            <a:ext cx="1799429" cy="1312379"/>
          </a:xfrm>
          <a:prstGeom prst="rect">
            <a:avLst/>
          </a:prstGeom>
          <a:noFill/>
          <a:ln>
            <a:solidFill>
              <a:schemeClr val="tx1"/>
            </a:solidFill>
          </a:ln>
        </p:spPr>
      </p:pic>
      <p:pic>
        <p:nvPicPr>
          <p:cNvPr id="24" name="Picture 4" descr="Fireball_image4"/>
          <p:cNvPicPr>
            <a:picLocks noChangeAspect="1" noChangeArrowheads="1"/>
          </p:cNvPicPr>
          <p:nvPr/>
        </p:nvPicPr>
        <p:blipFill>
          <a:blip r:embed="rId6" cstate="print"/>
          <a:srcRect/>
          <a:stretch>
            <a:fillRect/>
          </a:stretch>
        </p:blipFill>
        <p:spPr bwMode="auto">
          <a:xfrm>
            <a:off x="8856988" y="4936011"/>
            <a:ext cx="1700850" cy="1626806"/>
          </a:xfrm>
          <a:prstGeom prst="rect">
            <a:avLst/>
          </a:prstGeom>
          <a:noFill/>
          <a:ln>
            <a:solidFill>
              <a:schemeClr val="tx1"/>
            </a:solidFill>
          </a:ln>
        </p:spPr>
      </p:pic>
      <p:sp>
        <p:nvSpPr>
          <p:cNvPr id="20" name="Rectangle 19"/>
          <p:cNvSpPr/>
          <p:nvPr/>
        </p:nvSpPr>
        <p:spPr>
          <a:xfrm>
            <a:off x="-2211017" y="134310"/>
            <a:ext cx="11085816" cy="646331"/>
          </a:xfrm>
          <a:prstGeom prst="rect">
            <a:avLst/>
          </a:prstGeom>
        </p:spPr>
        <p:txBody>
          <a:bodyPr wrap="square">
            <a:spAutoFit/>
          </a:bodyPr>
          <a:lstStyle/>
          <a:p>
            <a:pPr algn="ctr"/>
            <a:r>
              <a:rPr lang="en-US" sz="3600" kern="0" dirty="0">
                <a:solidFill>
                  <a:schemeClr val="bg1"/>
                </a:solidFill>
                <a:latin typeface="Arial" panose="020B0604020202020204" pitchFamily="34" charset="0"/>
                <a:cs typeface="Arial" panose="020B0604020202020204" pitchFamily="34" charset="0"/>
              </a:rPr>
              <a:t>CTCP / NA-80 Mission</a:t>
            </a:r>
          </a:p>
        </p:txBody>
      </p:sp>
      <p:pic>
        <p:nvPicPr>
          <p:cNvPr id="18" name="Picture 17"/>
          <p:cNvPicPr>
            <a:picLocks noChangeAspect="1"/>
          </p:cNvPicPr>
          <p:nvPr/>
        </p:nvPicPr>
        <p:blipFill rotWithShape="1">
          <a:blip r:embed="rId7"/>
          <a:srcRect l="6781" t="8612" r="8510" b="10417"/>
          <a:stretch/>
        </p:blipFill>
        <p:spPr>
          <a:xfrm>
            <a:off x="1639147" y="5291119"/>
            <a:ext cx="1794496" cy="1253797"/>
          </a:xfrm>
          <a:prstGeom prst="rect">
            <a:avLst/>
          </a:prstGeom>
          <a:ln>
            <a:solidFill>
              <a:schemeClr val="tx1"/>
            </a:solidFill>
          </a:ln>
        </p:spPr>
      </p:pic>
      <p:sp>
        <p:nvSpPr>
          <p:cNvPr id="2" name="Rounded Rectangle 1"/>
          <p:cNvSpPr/>
          <p:nvPr/>
        </p:nvSpPr>
        <p:spPr>
          <a:xfrm>
            <a:off x="1642872" y="1188574"/>
            <a:ext cx="8906256" cy="969264"/>
          </a:xfrm>
          <a:prstGeom prst="roundRect">
            <a:avLst/>
          </a:prstGeom>
          <a:solidFill>
            <a:srgbClr val="FCD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tx1"/>
              </a:solidFill>
              <a:latin typeface="Calibri" panose="020F0502020204030204" pitchFamily="34" charset="0"/>
              <a:ea typeface="Arial" charset="0"/>
              <a:cs typeface="Arial" charset="0"/>
            </a:endParaRPr>
          </a:p>
          <a:p>
            <a:pPr algn="ctr"/>
            <a:r>
              <a:rPr lang="en-US" sz="1900" b="1" dirty="0">
                <a:solidFill>
                  <a:schemeClr val="tx1"/>
                </a:solidFill>
                <a:latin typeface="Calibri" panose="020F0502020204030204" pitchFamily="34" charset="0"/>
                <a:ea typeface="Arial" charset="0"/>
                <a:cs typeface="Arial" charset="0"/>
              </a:rPr>
              <a:t>CTCP is responsible for countering nuclear terrorism and nuclear proliferation and responding to nuclear incidents and accidents domestically and overseas. CTCP missions include both national security and public health and safety disciplines. </a:t>
            </a:r>
          </a:p>
          <a:p>
            <a:pPr algn="ctr"/>
            <a:endParaRPr lang="en-US" dirty="0">
              <a:solidFill>
                <a:srgbClr val="FCD590"/>
              </a:solidFill>
            </a:endParaRPr>
          </a:p>
        </p:txBody>
      </p:sp>
      <p:sp>
        <p:nvSpPr>
          <p:cNvPr id="3" name="Slide Number Placeholder 2"/>
          <p:cNvSpPr>
            <a:spLocks noGrp="1"/>
          </p:cNvSpPr>
          <p:nvPr>
            <p:ph type="sldNum" sz="quarter" idx="12"/>
          </p:nvPr>
        </p:nvSpPr>
        <p:spPr/>
        <p:txBody>
          <a:bodyPr/>
          <a:lstStyle/>
          <a:p>
            <a:pPr>
              <a:defRPr/>
            </a:pPr>
            <a:fld id="{5F77CC3E-C9B6-4317-A341-D93DF5A59E58}" type="slidenum">
              <a:rPr lang="en-US" smtClean="0"/>
              <a:t>2</a:t>
            </a:fld>
            <a:endParaRPr lang="en-US" dirty="0"/>
          </a:p>
        </p:txBody>
      </p:sp>
    </p:spTree>
    <p:extLst>
      <p:ext uri="{BB962C8B-B14F-4D97-AF65-F5344CB8AC3E}">
        <p14:creationId xmlns:p14="http://schemas.microsoft.com/office/powerpoint/2010/main" val="269697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8441-75B8-D341-A0A2-B404FDB09370}"/>
              </a:ext>
            </a:extLst>
          </p:cNvPr>
          <p:cNvSpPr>
            <a:spLocks noGrp="1"/>
          </p:cNvSpPr>
          <p:nvPr>
            <p:ph type="title"/>
          </p:nvPr>
        </p:nvSpPr>
        <p:spPr/>
        <p:txBody>
          <a:bodyPr>
            <a:noAutofit/>
          </a:bodyPr>
          <a:lstStyle/>
          <a:p>
            <a:r>
              <a:rPr lang="en-US" sz="3600" dirty="0"/>
              <a:t>Office of Nuclear Forensics</a:t>
            </a:r>
          </a:p>
        </p:txBody>
      </p:sp>
      <p:grpSp>
        <p:nvGrpSpPr>
          <p:cNvPr id="5" name="Group 4">
            <a:extLst>
              <a:ext uri="{FF2B5EF4-FFF2-40B4-BE49-F238E27FC236}">
                <a16:creationId xmlns:a16="http://schemas.microsoft.com/office/drawing/2014/main" id="{75A694BC-31E7-4B53-ACA9-EA98BD9AE3A3}"/>
              </a:ext>
            </a:extLst>
          </p:cNvPr>
          <p:cNvGrpSpPr/>
          <p:nvPr/>
        </p:nvGrpSpPr>
        <p:grpSpPr>
          <a:xfrm>
            <a:off x="1409891" y="2386134"/>
            <a:ext cx="5997391" cy="2052770"/>
            <a:chOff x="1223310" y="2400857"/>
            <a:chExt cx="5997391" cy="2052770"/>
          </a:xfrm>
        </p:grpSpPr>
        <p:sp>
          <p:nvSpPr>
            <p:cNvPr id="6" name="Rounded Rectangle 27">
              <a:extLst>
                <a:ext uri="{FF2B5EF4-FFF2-40B4-BE49-F238E27FC236}">
                  <a16:creationId xmlns:a16="http://schemas.microsoft.com/office/drawing/2014/main" id="{2FEA6491-831F-4E98-A31C-292526050538}"/>
                </a:ext>
              </a:extLst>
            </p:cNvPr>
            <p:cNvSpPr/>
            <p:nvPr/>
          </p:nvSpPr>
          <p:spPr>
            <a:xfrm>
              <a:off x="1223310" y="2400857"/>
              <a:ext cx="5810703" cy="1660318"/>
            </a:xfrm>
            <a:prstGeom prst="roundRect">
              <a:avLst/>
            </a:prstGeom>
            <a:solidFill>
              <a:srgbClr val="FCD590"/>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9E2E60EE-56C8-4E0A-8005-C7DC2CCED9B5}"/>
                </a:ext>
              </a:extLst>
            </p:cNvPr>
            <p:cNvSpPr txBox="1">
              <a:spLocks/>
            </p:cNvSpPr>
            <p:nvPr/>
          </p:nvSpPr>
          <p:spPr bwMode="auto">
            <a:xfrm>
              <a:off x="1346383" y="2453079"/>
              <a:ext cx="5874318" cy="20005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a:lstStyle>
            <a:p>
              <a:pPr marL="0" indent="0">
                <a:spcBef>
                  <a:spcPts val="0"/>
                </a:spcBef>
                <a:buClr>
                  <a:srgbClr val="000066"/>
                </a:buClr>
                <a:buNone/>
              </a:pPr>
              <a:r>
                <a:rPr lang="en-US" sz="1800" kern="0" dirty="0">
                  <a:latin typeface="Calibri" panose="020F0502020204030204" pitchFamily="34" charset="0"/>
                </a:rPr>
                <a:t>Pre-detonation Material Analysis</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ea typeface="Times New Roman" pitchFamily="18" charset="0"/>
                  <a:cs typeface="Arial" panose="020B0604020202020204" pitchFamily="34" charset="0"/>
                </a:rPr>
                <a:t>Laboratory analysis providing highly sophisticated and reliable chemical &amp; physical measurements of nuclear materials</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cs typeface="Arial" panose="020B0604020202020204" pitchFamily="34" charset="0"/>
                </a:rPr>
                <a:t>Archive and characterize important nuclear materials</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cs typeface="Arial" panose="020B0604020202020204" pitchFamily="34" charset="0"/>
                </a:rPr>
                <a:t>Perform signature characterization and validation of measurement techniques</a:t>
              </a:r>
              <a:endParaRPr lang="en-US" sz="1600" b="0" kern="0" dirty="0">
                <a:latin typeface="Calibri" panose="020F0502020204030204" pitchFamily="34" charset="0"/>
              </a:endParaRPr>
            </a:p>
            <a:p>
              <a:pPr marL="341313" lvl="1" indent="-231775">
                <a:spcBef>
                  <a:spcPts val="0"/>
                </a:spcBef>
                <a:buClr>
                  <a:srgbClr val="000066"/>
                </a:buClr>
                <a:buFont typeface="Arial" panose="020B0604020202020204" pitchFamily="34" charset="0"/>
                <a:buChar char="•"/>
              </a:pPr>
              <a:endParaRPr lang="en-US" sz="1600" b="0" dirty="0">
                <a:latin typeface="Calibri" panose="020F0502020204030204" pitchFamily="34" charset="0"/>
                <a:ea typeface="Times New Roman" pitchFamily="18" charset="0"/>
                <a:cs typeface="Arial" panose="020B0604020202020204" pitchFamily="34" charset="0"/>
              </a:endParaRPr>
            </a:p>
            <a:p>
              <a:pPr marL="0" indent="0">
                <a:spcBef>
                  <a:spcPts val="0"/>
                </a:spcBef>
                <a:buClr>
                  <a:srgbClr val="000066"/>
                </a:buClr>
                <a:buNone/>
              </a:pPr>
              <a:endParaRPr lang="en-US" sz="1000" kern="0" dirty="0">
                <a:latin typeface="Calibri" panose="020F0502020204030204" pitchFamily="34" charset="0"/>
              </a:endParaRPr>
            </a:p>
          </p:txBody>
        </p:sp>
      </p:grpSp>
      <p:grpSp>
        <p:nvGrpSpPr>
          <p:cNvPr id="8" name="Group 7">
            <a:extLst>
              <a:ext uri="{FF2B5EF4-FFF2-40B4-BE49-F238E27FC236}">
                <a16:creationId xmlns:a16="http://schemas.microsoft.com/office/drawing/2014/main" id="{40365EFE-BB08-409C-BC5A-F801E141EF06}"/>
              </a:ext>
            </a:extLst>
          </p:cNvPr>
          <p:cNvGrpSpPr/>
          <p:nvPr/>
        </p:nvGrpSpPr>
        <p:grpSpPr>
          <a:xfrm>
            <a:off x="1420997" y="5448567"/>
            <a:ext cx="5935427" cy="1014984"/>
            <a:chOff x="396981" y="4267318"/>
            <a:chExt cx="5935427" cy="1014984"/>
          </a:xfrm>
        </p:grpSpPr>
        <p:sp>
          <p:nvSpPr>
            <p:cNvPr id="9" name="Rounded Rectangle 37">
              <a:extLst>
                <a:ext uri="{FF2B5EF4-FFF2-40B4-BE49-F238E27FC236}">
                  <a16:creationId xmlns:a16="http://schemas.microsoft.com/office/drawing/2014/main" id="{C7233AA2-F612-4988-881F-47CB81836A49}"/>
                </a:ext>
              </a:extLst>
            </p:cNvPr>
            <p:cNvSpPr/>
            <p:nvPr/>
          </p:nvSpPr>
          <p:spPr>
            <a:xfrm>
              <a:off x="396981" y="4267318"/>
              <a:ext cx="5810703" cy="1014984"/>
            </a:xfrm>
            <a:prstGeom prst="roundRect">
              <a:avLst/>
            </a:prstGeom>
            <a:solidFill>
              <a:srgbClr val="E6CDCA"/>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94489FF9-1FD4-4B9F-B82C-9B18C65D654B}"/>
                </a:ext>
              </a:extLst>
            </p:cNvPr>
            <p:cNvSpPr txBox="1">
              <a:spLocks/>
            </p:cNvSpPr>
            <p:nvPr/>
          </p:nvSpPr>
          <p:spPr bwMode="auto">
            <a:xfrm>
              <a:off x="458090" y="4313549"/>
              <a:ext cx="5874318" cy="861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a:lstStyle>
            <a:p>
              <a:pPr marL="0" indent="0">
                <a:spcBef>
                  <a:spcPts val="0"/>
                </a:spcBef>
                <a:buClr>
                  <a:srgbClr val="000066"/>
                </a:buClr>
                <a:buNone/>
              </a:pPr>
              <a:r>
                <a:rPr lang="en-US" sz="1800" kern="0" dirty="0">
                  <a:latin typeface="Calibri" panose="020F0502020204030204" pitchFamily="34" charset="0"/>
                </a:rPr>
                <a:t>Post-detonation Analysis</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ea typeface="Times New Roman" pitchFamily="18" charset="0"/>
                  <a:cs typeface="Arial" panose="020B0604020202020204" pitchFamily="34" charset="0"/>
                </a:rPr>
                <a:t>Deployable assets support collection of nuclear debris</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ea typeface="Times New Roman" pitchFamily="18" charset="0"/>
                  <a:cs typeface="Arial" panose="020B0604020202020204" pitchFamily="34" charset="0"/>
                </a:rPr>
                <a:t>Assessment of device for design characteristics</a:t>
              </a:r>
            </a:p>
          </p:txBody>
        </p:sp>
      </p:grpSp>
      <p:grpSp>
        <p:nvGrpSpPr>
          <p:cNvPr id="14" name="Group 13">
            <a:extLst>
              <a:ext uri="{FF2B5EF4-FFF2-40B4-BE49-F238E27FC236}">
                <a16:creationId xmlns:a16="http://schemas.microsoft.com/office/drawing/2014/main" id="{83A14176-E1B1-46D6-82BB-9CC3CA8B9EA1}"/>
              </a:ext>
            </a:extLst>
          </p:cNvPr>
          <p:cNvGrpSpPr/>
          <p:nvPr/>
        </p:nvGrpSpPr>
        <p:grpSpPr>
          <a:xfrm>
            <a:off x="1395240" y="4168618"/>
            <a:ext cx="5919686" cy="1157319"/>
            <a:chOff x="1385973" y="3433926"/>
            <a:chExt cx="5919686" cy="1157319"/>
          </a:xfrm>
        </p:grpSpPr>
        <p:sp>
          <p:nvSpPr>
            <p:cNvPr id="15" name="Rounded Rectangle 34">
              <a:extLst>
                <a:ext uri="{FF2B5EF4-FFF2-40B4-BE49-F238E27FC236}">
                  <a16:creationId xmlns:a16="http://schemas.microsoft.com/office/drawing/2014/main" id="{7E0CA293-BD87-4368-80F7-715CA9CA44D7}"/>
                </a:ext>
              </a:extLst>
            </p:cNvPr>
            <p:cNvSpPr/>
            <p:nvPr/>
          </p:nvSpPr>
          <p:spPr>
            <a:xfrm>
              <a:off x="1385973" y="3433926"/>
              <a:ext cx="5810703" cy="1139552"/>
            </a:xfrm>
            <a:prstGeom prst="roundRect">
              <a:avLst/>
            </a:prstGeom>
            <a:solidFill>
              <a:srgbClr val="D4E4D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EDD5544-8946-469C-8EDC-3543AAA52403}"/>
                </a:ext>
              </a:extLst>
            </p:cNvPr>
            <p:cNvSpPr txBox="1">
              <a:spLocks/>
            </p:cNvSpPr>
            <p:nvPr/>
          </p:nvSpPr>
          <p:spPr bwMode="auto">
            <a:xfrm>
              <a:off x="1494955" y="3483249"/>
              <a:ext cx="5810704" cy="1107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b="1">
                  <a:solidFill>
                    <a:schemeClr val="tx1"/>
                  </a:solidFill>
                  <a:latin typeface="+mn-lt"/>
                </a:defRPr>
              </a:lvl2pPr>
              <a:lvl3pPr marL="1143000" indent="-228600" algn="l" rtl="0" eaLnBrk="0" fontAlgn="base" hangingPunct="0">
                <a:spcBef>
                  <a:spcPct val="20000"/>
                </a:spcBef>
                <a:spcAft>
                  <a:spcPct val="0"/>
                </a:spcAft>
                <a:buChar char="•"/>
                <a:defRPr sz="1200" b="1">
                  <a:solidFill>
                    <a:schemeClr val="tx1"/>
                  </a:solidFill>
                  <a:latin typeface="+mn-lt"/>
                </a:defRPr>
              </a:lvl3pPr>
              <a:lvl4pPr marL="1600200" indent="-228600" algn="l" rtl="0" eaLnBrk="0" fontAlgn="base" hangingPunct="0">
                <a:spcBef>
                  <a:spcPct val="20000"/>
                </a:spcBef>
                <a:spcAft>
                  <a:spcPct val="0"/>
                </a:spcAft>
                <a:buChar char="–"/>
                <a:defRPr sz="12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fontAlgn="base">
                <a:spcBef>
                  <a:spcPct val="20000"/>
                </a:spcBef>
                <a:spcAft>
                  <a:spcPct val="0"/>
                </a:spcAft>
                <a:buChar char="»"/>
                <a:defRPr sz="1200" b="1">
                  <a:solidFill>
                    <a:schemeClr val="tx1"/>
                  </a:solidFill>
                  <a:latin typeface="+mn-lt"/>
                </a:defRPr>
              </a:lvl6pPr>
              <a:lvl7pPr marL="2971800" indent="-228600" algn="l" rtl="0" fontAlgn="base">
                <a:spcBef>
                  <a:spcPct val="20000"/>
                </a:spcBef>
                <a:spcAft>
                  <a:spcPct val="0"/>
                </a:spcAft>
                <a:buChar char="»"/>
                <a:defRPr sz="1200" b="1">
                  <a:solidFill>
                    <a:schemeClr val="tx1"/>
                  </a:solidFill>
                  <a:latin typeface="+mn-lt"/>
                </a:defRPr>
              </a:lvl7pPr>
              <a:lvl8pPr marL="3429000" indent="-228600" algn="l" rtl="0" fontAlgn="base">
                <a:spcBef>
                  <a:spcPct val="20000"/>
                </a:spcBef>
                <a:spcAft>
                  <a:spcPct val="0"/>
                </a:spcAft>
                <a:buChar char="»"/>
                <a:defRPr sz="1200" b="1">
                  <a:solidFill>
                    <a:schemeClr val="tx1"/>
                  </a:solidFill>
                  <a:latin typeface="+mn-lt"/>
                </a:defRPr>
              </a:lvl8pPr>
              <a:lvl9pPr marL="3886200" indent="-228600" algn="l" rtl="0" fontAlgn="base">
                <a:spcBef>
                  <a:spcPct val="20000"/>
                </a:spcBef>
                <a:spcAft>
                  <a:spcPct val="0"/>
                </a:spcAft>
                <a:buChar char="»"/>
                <a:defRPr sz="1200" b="1">
                  <a:solidFill>
                    <a:schemeClr val="tx1"/>
                  </a:solidFill>
                  <a:latin typeface="+mn-lt"/>
                </a:defRPr>
              </a:lvl9pPr>
            </a:lstStyle>
            <a:p>
              <a:pPr marL="0" indent="0">
                <a:spcBef>
                  <a:spcPts val="0"/>
                </a:spcBef>
                <a:buClr>
                  <a:srgbClr val="000066"/>
                </a:buClr>
                <a:buNone/>
              </a:pPr>
              <a:r>
                <a:rPr lang="en-US" sz="1800" kern="0" dirty="0">
                  <a:latin typeface="Calibri" panose="020F0502020204030204" pitchFamily="34" charset="0"/>
                </a:rPr>
                <a:t>Pre-detonation Device Assessment</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ea typeface="Times New Roman" pitchFamily="18" charset="0"/>
                  <a:cs typeface="Arial" panose="020B0604020202020204" pitchFamily="34" charset="0"/>
                </a:rPr>
                <a:t>Expertise for disassembly and disposition of nuclear weapons, INDs, or RDDs </a:t>
              </a:r>
            </a:p>
            <a:p>
              <a:pPr marL="341313" lvl="1" indent="-231775">
                <a:spcBef>
                  <a:spcPts val="0"/>
                </a:spcBef>
                <a:buClr>
                  <a:srgbClr val="000066"/>
                </a:buClr>
                <a:buFont typeface="Arial" panose="020B0604020202020204" pitchFamily="34" charset="0"/>
                <a:buChar char="•"/>
              </a:pPr>
              <a:r>
                <a:rPr lang="en-US" sz="1600" b="0" dirty="0">
                  <a:latin typeface="Calibri" panose="020F0502020204030204" pitchFamily="34" charset="0"/>
                  <a:ea typeface="Times New Roman" pitchFamily="18" charset="0"/>
                  <a:cs typeface="Arial" panose="020B0604020202020204" pitchFamily="34" charset="0"/>
                </a:rPr>
                <a:t>Support FBI forensics mission and assessment of device</a:t>
              </a:r>
            </a:p>
          </p:txBody>
        </p:sp>
      </p:grpSp>
      <p:sp>
        <p:nvSpPr>
          <p:cNvPr id="17" name="TextBox 3">
            <a:extLst>
              <a:ext uri="{FF2B5EF4-FFF2-40B4-BE49-F238E27FC236}">
                <a16:creationId xmlns:a16="http://schemas.microsoft.com/office/drawing/2014/main" id="{55A64D4A-B3BC-42FF-B183-B58E9D1B9388}"/>
              </a:ext>
            </a:extLst>
          </p:cNvPr>
          <p:cNvSpPr txBox="1">
            <a:spLocks noChangeArrowheads="1"/>
          </p:cNvSpPr>
          <p:nvPr/>
        </p:nvSpPr>
        <p:spPr bwMode="auto">
          <a:xfrm>
            <a:off x="171617" y="1271207"/>
            <a:ext cx="8740850" cy="943438"/>
          </a:xfrm>
          <a:prstGeom prst="rect">
            <a:avLst/>
          </a:prstGeom>
          <a:solidFill>
            <a:srgbClr val="000066"/>
          </a:solidFill>
          <a:ln w="15875">
            <a:solidFill>
              <a:schemeClr val="tx1"/>
            </a:solidFill>
            <a:miter lim="800000"/>
            <a:headEnd/>
            <a:tailEnd/>
          </a:ln>
          <a:effectLst>
            <a:outerShdw blurRad="50800" dist="38100" algn="l" rotWithShape="0">
              <a:prstClr val="black">
                <a:alpha val="40000"/>
              </a:prstClr>
            </a:outerShdw>
          </a:effectLst>
        </p:spPr>
        <p:txBody>
          <a:bodyPr wrap="square" anchor="ctr" anchorCtr="0">
            <a:noAutofit/>
          </a:bodyPr>
          <a:lstStyle/>
          <a:p>
            <a:pPr algn="ctr">
              <a:spcBef>
                <a:spcPts val="0"/>
              </a:spcBef>
              <a:spcAft>
                <a:spcPts val="0"/>
              </a:spcAft>
            </a:pPr>
            <a:r>
              <a:rPr lang="en-US" b="1" dirty="0">
                <a:solidFill>
                  <a:schemeClr val="bg1"/>
                </a:solidFill>
                <a:latin typeface="Calibri" pitchFamily="34" charset="0"/>
              </a:rPr>
              <a:t>Maintains a technical and operational forensics response capability in support of  pre-detonation/interdicted nuclear materials, pre-detonation device assessment, and post-detonation debris collections &amp; device assessment</a:t>
            </a:r>
          </a:p>
        </p:txBody>
      </p:sp>
      <p:pic>
        <p:nvPicPr>
          <p:cNvPr id="18" name="Picture 17">
            <a:extLst>
              <a:ext uri="{FF2B5EF4-FFF2-40B4-BE49-F238E27FC236}">
                <a16:creationId xmlns:a16="http://schemas.microsoft.com/office/drawing/2014/main" id="{B06E0868-92CE-4AC1-AE52-5AD091202EC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9437158" y="1830640"/>
            <a:ext cx="2249937" cy="1660318"/>
          </a:xfrm>
          <a:prstGeom prst="rect">
            <a:avLst/>
          </a:prstGeom>
          <a:noFill/>
          <a:ln w="9525">
            <a:noFill/>
            <a:miter lim="800000"/>
            <a:headEnd/>
            <a:tailEnd/>
          </a:ln>
        </p:spPr>
      </p:pic>
      <p:pic>
        <p:nvPicPr>
          <p:cNvPr id="19" name="Picture 18">
            <a:extLst>
              <a:ext uri="{FF2B5EF4-FFF2-40B4-BE49-F238E27FC236}">
                <a16:creationId xmlns:a16="http://schemas.microsoft.com/office/drawing/2014/main" id="{639AE3ED-38D7-45F1-B821-90091C654F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9289" y="3684263"/>
            <a:ext cx="2249936" cy="1497508"/>
          </a:xfrm>
          <a:prstGeom prst="rect">
            <a:avLst/>
          </a:prstGeom>
        </p:spPr>
      </p:pic>
      <p:pic>
        <p:nvPicPr>
          <p:cNvPr id="20" name="Picture 19">
            <a:extLst>
              <a:ext uri="{FF2B5EF4-FFF2-40B4-BE49-F238E27FC236}">
                <a16:creationId xmlns:a16="http://schemas.microsoft.com/office/drawing/2014/main" id="{7746312D-C5F1-45A9-99A1-3AF375CC59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1947" y="3697488"/>
            <a:ext cx="942108" cy="1040906"/>
          </a:xfrm>
          <a:prstGeom prst="rect">
            <a:avLst/>
          </a:prstGeom>
        </p:spPr>
      </p:pic>
      <p:pic>
        <p:nvPicPr>
          <p:cNvPr id="21" name="Picture 20">
            <a:extLst>
              <a:ext uri="{FF2B5EF4-FFF2-40B4-BE49-F238E27FC236}">
                <a16:creationId xmlns:a16="http://schemas.microsoft.com/office/drawing/2014/main" id="{E13DDD63-2CA0-46A1-8843-801CB8A8FE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3290" y="5232508"/>
            <a:ext cx="2059422" cy="1374440"/>
          </a:xfrm>
          <a:prstGeom prst="rect">
            <a:avLst/>
          </a:prstGeom>
        </p:spPr>
      </p:pic>
      <p:sp>
        <p:nvSpPr>
          <p:cNvPr id="3" name="Slide Number Placeholder 2">
            <a:extLst>
              <a:ext uri="{FF2B5EF4-FFF2-40B4-BE49-F238E27FC236}">
                <a16:creationId xmlns:a16="http://schemas.microsoft.com/office/drawing/2014/main" id="{F528A2CD-56B6-9FF2-5829-8688A3790A7E}"/>
              </a:ext>
            </a:extLst>
          </p:cNvPr>
          <p:cNvSpPr>
            <a:spLocks noGrp="1"/>
          </p:cNvSpPr>
          <p:nvPr>
            <p:ph type="sldNum" sz="quarter" idx="12"/>
          </p:nvPr>
        </p:nvSpPr>
        <p:spPr/>
        <p:txBody>
          <a:bodyPr/>
          <a:lstStyle/>
          <a:p>
            <a:fld id="{71300DEA-5D50-3E48-89ED-3C97A4BD0F95}" type="slidenum">
              <a:rPr lang="en-US" smtClean="0"/>
              <a:pPr/>
              <a:t>3</a:t>
            </a:fld>
            <a:endParaRPr lang="en-US" dirty="0"/>
          </a:p>
        </p:txBody>
      </p:sp>
    </p:spTree>
    <p:extLst>
      <p:ext uri="{BB962C8B-B14F-4D97-AF65-F5344CB8AC3E}">
        <p14:creationId xmlns:p14="http://schemas.microsoft.com/office/powerpoint/2010/main" val="14456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0A51-EB49-47C7-BFBE-4403BD4A8643}"/>
              </a:ext>
            </a:extLst>
          </p:cNvPr>
          <p:cNvSpPr>
            <a:spLocks noGrp="1"/>
          </p:cNvSpPr>
          <p:nvPr>
            <p:ph type="title"/>
          </p:nvPr>
        </p:nvSpPr>
        <p:spPr/>
        <p:txBody>
          <a:bodyPr>
            <a:normAutofit/>
          </a:bodyPr>
          <a:lstStyle/>
          <a:p>
            <a:r>
              <a:rPr lang="en-US" sz="3600" dirty="0"/>
              <a:t>Pre-Detonation Material Analysis</a:t>
            </a:r>
          </a:p>
        </p:txBody>
      </p:sp>
      <p:sp>
        <p:nvSpPr>
          <p:cNvPr id="3" name="Content Placeholder 2">
            <a:extLst>
              <a:ext uri="{FF2B5EF4-FFF2-40B4-BE49-F238E27FC236}">
                <a16:creationId xmlns:a16="http://schemas.microsoft.com/office/drawing/2014/main" id="{E3720182-E783-43DA-AE27-D92582AF34A3}"/>
              </a:ext>
            </a:extLst>
          </p:cNvPr>
          <p:cNvSpPr>
            <a:spLocks noGrp="1"/>
          </p:cNvSpPr>
          <p:nvPr>
            <p:ph idx="1"/>
          </p:nvPr>
        </p:nvSpPr>
        <p:spPr>
          <a:xfrm>
            <a:off x="278530" y="1177822"/>
            <a:ext cx="8826062" cy="4639108"/>
          </a:xfrm>
        </p:spPr>
        <p:txBody>
          <a:bodyPr>
            <a:normAutofit/>
          </a:bodyPr>
          <a:lstStyle/>
          <a:p>
            <a:pPr>
              <a:spcBef>
                <a:spcPts val="600"/>
              </a:spcBef>
              <a:buSzPct val="150000"/>
              <a:buFont typeface="Wingdings" panose="05000000000000000000" pitchFamily="2" charset="2"/>
              <a:buChar char="§"/>
            </a:pPr>
            <a:r>
              <a:rPr lang="en-US" sz="2200" dirty="0"/>
              <a:t>Bulk SNM Analysis Program (BSAP)</a:t>
            </a:r>
          </a:p>
          <a:p>
            <a:pPr lvl="1">
              <a:spcBef>
                <a:spcPts val="600"/>
              </a:spcBef>
              <a:buSzPct val="150000"/>
              <a:buFont typeface="Wingdings" panose="05000000000000000000" pitchFamily="2" charset="2"/>
              <a:buChar char="§"/>
            </a:pPr>
            <a:r>
              <a:rPr lang="en-US" sz="2000" dirty="0"/>
              <a:t>Laboratory capability to characterize material with the needed confidence for attribution.</a:t>
            </a:r>
          </a:p>
          <a:p>
            <a:pPr lvl="1">
              <a:spcBef>
                <a:spcPts val="600"/>
              </a:spcBef>
              <a:buSzPct val="150000"/>
              <a:buFont typeface="Wingdings" panose="05000000000000000000" pitchFamily="2" charset="2"/>
              <a:buChar char="§"/>
            </a:pPr>
            <a:r>
              <a:rPr lang="en-US" sz="2000" dirty="0"/>
              <a:t>A national program: DOE/NNSA, FBI, &amp; DHS committed to assuring a system capable of sophisticated chemical and isotopic measurements of pre-det materials.</a:t>
            </a:r>
          </a:p>
          <a:p>
            <a:pPr lvl="1">
              <a:spcBef>
                <a:spcPts val="600"/>
              </a:spcBef>
              <a:buSzPct val="150000"/>
              <a:buFont typeface="Wingdings" panose="05000000000000000000" pitchFamily="2" charset="2"/>
              <a:buChar char="§"/>
            </a:pPr>
            <a:r>
              <a:rPr lang="en-US" sz="2000" dirty="0"/>
              <a:t>NNSA supports two designated laboratories, Los Alamos &amp; Lawrence Livermore, to maintain and enhance measurement capabilities.</a:t>
            </a:r>
          </a:p>
          <a:p>
            <a:pPr marL="457200" lvl="1" indent="0">
              <a:spcBef>
                <a:spcPts val="600"/>
              </a:spcBef>
              <a:buSzPct val="150000"/>
              <a:buNone/>
            </a:pPr>
            <a:endParaRPr lang="en-US" altLang="en-US" sz="2000" dirty="0"/>
          </a:p>
          <a:p>
            <a:pPr marL="0" indent="0">
              <a:buNone/>
            </a:pPr>
            <a:endParaRPr lang="en-US" dirty="0"/>
          </a:p>
        </p:txBody>
      </p:sp>
      <p:sp>
        <p:nvSpPr>
          <p:cNvPr id="4" name="Slide Number Placeholder 3">
            <a:extLst>
              <a:ext uri="{FF2B5EF4-FFF2-40B4-BE49-F238E27FC236}">
                <a16:creationId xmlns:a16="http://schemas.microsoft.com/office/drawing/2014/main" id="{6BF2AD30-AAA5-429D-9992-F94AA0EA1020}"/>
              </a:ext>
            </a:extLst>
          </p:cNvPr>
          <p:cNvSpPr>
            <a:spLocks noGrp="1"/>
          </p:cNvSpPr>
          <p:nvPr>
            <p:ph type="sldNum" sz="quarter" idx="12"/>
          </p:nvPr>
        </p:nvSpPr>
        <p:spPr/>
        <p:txBody>
          <a:bodyPr/>
          <a:lstStyle/>
          <a:p>
            <a:fld id="{71300DEA-5D50-3E48-89ED-3C97A4BD0F95}" type="slidenum">
              <a:rPr lang="en-US" smtClean="0"/>
              <a:pPr/>
              <a:t>4</a:t>
            </a:fld>
            <a:endParaRPr lang="en-US" dirty="0"/>
          </a:p>
        </p:txBody>
      </p:sp>
      <p:sp>
        <p:nvSpPr>
          <p:cNvPr id="5" name="TextBox 4">
            <a:extLst>
              <a:ext uri="{FF2B5EF4-FFF2-40B4-BE49-F238E27FC236}">
                <a16:creationId xmlns:a16="http://schemas.microsoft.com/office/drawing/2014/main" id="{F19CDB2F-ECFC-46D3-8511-111CDEC4883D}"/>
              </a:ext>
            </a:extLst>
          </p:cNvPr>
          <p:cNvSpPr txBox="1"/>
          <p:nvPr/>
        </p:nvSpPr>
        <p:spPr>
          <a:xfrm>
            <a:off x="240218" y="4051999"/>
            <a:ext cx="6290442" cy="2566857"/>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600"/>
              </a:spcBef>
              <a:spcAft>
                <a:spcPts val="0"/>
              </a:spcAft>
              <a:buSzPct val="150000"/>
              <a:buFont typeface="Wingdings" panose="05000000000000000000" pitchFamily="2" charset="2"/>
              <a:buChar char="§"/>
              <a:tabLst/>
              <a:defRPr/>
            </a:pPr>
            <a:r>
              <a:rPr kumimoji="0" lang="en-US" sz="22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National Nuclear Material Archive</a:t>
            </a:r>
          </a:p>
          <a:p>
            <a:pPr marL="800100" lvl="1" indent="-342900">
              <a:lnSpc>
                <a:spcPct val="90000"/>
              </a:lnSpc>
              <a:spcBef>
                <a:spcPts val="600"/>
              </a:spcBef>
              <a:buSzPct val="150000"/>
              <a:buFont typeface="Wingdings" panose="05000000000000000000" pitchFamily="2" charset="2"/>
              <a:buChar char="§"/>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Definitively answer the questions, “Was it ours?” “What part of the fuel cycle is it from?” “Is it exotic?”</a:t>
            </a:r>
          </a:p>
          <a:p>
            <a:pPr marL="800100" lvl="1" indent="-342900">
              <a:lnSpc>
                <a:spcPct val="90000"/>
              </a:lnSpc>
              <a:spcBef>
                <a:spcPts val="600"/>
              </a:spcBef>
              <a:buSzPct val="150000"/>
              <a:buFont typeface="Wingdings" panose="05000000000000000000" pitchFamily="2" charset="2"/>
              <a:buChar char="§"/>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Characterize and retain historic DOE nuclear operations materials that have critical forensics value.</a:t>
            </a:r>
          </a:p>
          <a:p>
            <a:pPr marR="0" lvl="0" algn="l" defTabSz="914400" rtl="0" eaLnBrk="1" fontAlgn="auto" latinLnBrk="0" hangingPunct="1">
              <a:lnSpc>
                <a:spcPct val="90000"/>
              </a:lnSpc>
              <a:spcBef>
                <a:spcPts val="600"/>
              </a:spcBef>
              <a:spcAft>
                <a:spcPts val="0"/>
              </a:spcAft>
              <a:buClr>
                <a:srgbClr val="FF0000"/>
              </a:buClr>
              <a:buSzPct val="150000"/>
              <a:tabLst/>
              <a:defRPr/>
            </a:pPr>
            <a:endPar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4D1A485-7566-43B7-AECE-EC8ABDC3F672}"/>
              </a:ext>
            </a:extLst>
          </p:cNvPr>
          <p:cNvGrpSpPr/>
          <p:nvPr/>
        </p:nvGrpSpPr>
        <p:grpSpPr>
          <a:xfrm>
            <a:off x="9377308" y="1435801"/>
            <a:ext cx="2574474" cy="2643800"/>
            <a:chOff x="1663235" y="2154725"/>
            <a:chExt cx="2066793" cy="2636335"/>
          </a:xfrm>
        </p:grpSpPr>
        <p:pic>
          <p:nvPicPr>
            <p:cNvPr id="7" name="Picture 6">
              <a:extLst>
                <a:ext uri="{FF2B5EF4-FFF2-40B4-BE49-F238E27FC236}">
                  <a16:creationId xmlns:a16="http://schemas.microsoft.com/office/drawing/2014/main" id="{6F434AA5-C628-4006-A288-350432FAB892}"/>
                </a:ext>
              </a:extLst>
            </p:cNvPr>
            <p:cNvPicPr/>
            <p:nvPr/>
          </p:nvPicPr>
          <p:blipFill>
            <a:blip r:embed="rId2" cstate="email">
              <a:extLst>
                <a:ext uri="{28A0092B-C50C-407E-A947-70E740481C1C}">
                  <a14:useLocalDpi xmlns:a14="http://schemas.microsoft.com/office/drawing/2010/main"/>
                </a:ext>
              </a:extLst>
            </a:blip>
            <a:srcRect l="53282" r="22936"/>
            <a:stretch>
              <a:fillRect/>
            </a:stretch>
          </p:blipFill>
          <p:spPr bwMode="auto">
            <a:xfrm>
              <a:off x="1663235" y="2154725"/>
              <a:ext cx="2066793" cy="2390115"/>
            </a:xfrm>
            <a:prstGeom prst="rect">
              <a:avLst/>
            </a:prstGeom>
            <a:noFill/>
            <a:ln w="9525">
              <a:noFill/>
              <a:miter lim="800000"/>
              <a:headEnd/>
              <a:tailEnd/>
            </a:ln>
          </p:spPr>
        </p:pic>
        <p:sp>
          <p:nvSpPr>
            <p:cNvPr id="8" name="TextBox 7">
              <a:extLst>
                <a:ext uri="{FF2B5EF4-FFF2-40B4-BE49-F238E27FC236}">
                  <a16:creationId xmlns:a16="http://schemas.microsoft.com/office/drawing/2014/main" id="{73D707A2-D640-497B-886B-2FBF6F064735}"/>
                </a:ext>
              </a:extLst>
            </p:cNvPr>
            <p:cNvSpPr txBox="1"/>
            <p:nvPr/>
          </p:nvSpPr>
          <p:spPr>
            <a:xfrm>
              <a:off x="2992326" y="4544839"/>
              <a:ext cx="737702" cy="246221"/>
            </a:xfrm>
            <a:prstGeom prst="rect">
              <a:avLst/>
            </a:prstGeom>
            <a:noFill/>
          </p:spPr>
          <p:txBody>
            <a:bodyPr wrap="none" rtlCol="0">
              <a:spAutoFit/>
            </a:bodyPr>
            <a:lstStyle/>
            <a:p>
              <a:r>
                <a:rPr lang="en-US" sz="1000" b="1" dirty="0"/>
                <a:t>Pu Oxide</a:t>
              </a:r>
            </a:p>
          </p:txBody>
        </p:sp>
      </p:grpSp>
      <p:pic>
        <p:nvPicPr>
          <p:cNvPr id="9" name="Content Placeholder 4">
            <a:extLst>
              <a:ext uri="{FF2B5EF4-FFF2-40B4-BE49-F238E27FC236}">
                <a16:creationId xmlns:a16="http://schemas.microsoft.com/office/drawing/2014/main" id="{E1B0AE0B-A8DA-41AA-A767-589EA57B37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22007" y="4154019"/>
            <a:ext cx="5041793" cy="2371532"/>
          </a:xfrm>
          <a:prstGeom prst="rect">
            <a:avLst/>
          </a:prstGeom>
        </p:spPr>
      </p:pic>
    </p:spTree>
    <p:extLst>
      <p:ext uri="{BB962C8B-B14F-4D97-AF65-F5344CB8AC3E}">
        <p14:creationId xmlns:p14="http://schemas.microsoft.com/office/powerpoint/2010/main" val="385630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6E57-1094-4ACA-9FB6-72C65D0FA0CC}"/>
              </a:ext>
            </a:extLst>
          </p:cNvPr>
          <p:cNvSpPr>
            <a:spLocks noGrp="1"/>
          </p:cNvSpPr>
          <p:nvPr>
            <p:ph type="title"/>
          </p:nvPr>
        </p:nvSpPr>
        <p:spPr/>
        <p:txBody>
          <a:bodyPr>
            <a:normAutofit/>
          </a:bodyPr>
          <a:lstStyle/>
          <a:p>
            <a:r>
              <a:rPr lang="en-US" sz="3200" dirty="0"/>
              <a:t>Pre-Detonation Device Assessment</a:t>
            </a:r>
          </a:p>
        </p:txBody>
      </p:sp>
      <p:sp>
        <p:nvSpPr>
          <p:cNvPr id="3" name="Content Placeholder 2">
            <a:extLst>
              <a:ext uri="{FF2B5EF4-FFF2-40B4-BE49-F238E27FC236}">
                <a16:creationId xmlns:a16="http://schemas.microsoft.com/office/drawing/2014/main" id="{9DBCBF5F-878D-4D66-84BB-A8A477F49E03}"/>
              </a:ext>
            </a:extLst>
          </p:cNvPr>
          <p:cNvSpPr>
            <a:spLocks noGrp="1"/>
          </p:cNvSpPr>
          <p:nvPr>
            <p:ph idx="1"/>
          </p:nvPr>
        </p:nvSpPr>
        <p:spPr>
          <a:xfrm>
            <a:off x="565486" y="1430785"/>
            <a:ext cx="8668405" cy="4908344"/>
          </a:xfrm>
        </p:spPr>
        <p:txBody>
          <a:bodyPr>
            <a:normAutofit fontScale="92500" lnSpcReduction="10000"/>
          </a:bodyPr>
          <a:lstStyle/>
          <a:p>
            <a:pPr marR="0" lvl="0" algn="l" defTabSz="914400" rtl="0" eaLnBrk="0" fontAlgn="base" latinLnBrk="0" hangingPunct="0">
              <a:lnSpc>
                <a:spcPct val="100000"/>
              </a:lnSpc>
              <a:spcBef>
                <a:spcPts val="0"/>
              </a:spcBef>
              <a:spcAft>
                <a:spcPct val="0"/>
              </a:spcAft>
              <a:buSzPct val="150000"/>
              <a:buFont typeface="Wingdings" panose="05000000000000000000" pitchFamily="2" charset="2"/>
              <a:buChar char="§"/>
              <a:tabLst/>
              <a:defRPr/>
            </a:pPr>
            <a:r>
              <a:rPr kumimoji="0" lang="en-US" sz="2200" i="0" u="none" strike="noStrike" kern="0" cap="none" spc="0" normalizeH="0" baseline="0" noProof="0" dirty="0">
                <a:ln>
                  <a:noFill/>
                </a:ln>
                <a:solidFill>
                  <a:srgbClr val="000000"/>
                </a:solidFill>
                <a:effectLst/>
                <a:uLnTx/>
                <a:uFillTx/>
                <a:latin typeface="Arial"/>
                <a:ea typeface="+mn-ea"/>
                <a:cs typeface="+mn-cs"/>
              </a:rPr>
              <a:t>Disposition and Forensic Evidence Analysis Team (DFEAT)</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Comprised of national laboratories and Nevada National Security Site (NNSS) in cooperation with law enforcement</a:t>
            </a:r>
          </a:p>
          <a:p>
            <a:pPr marR="0" lvl="0" algn="l" defTabSz="914400" rtl="0" eaLnBrk="0" fontAlgn="base" latinLnBrk="0" hangingPunct="0">
              <a:lnSpc>
                <a:spcPct val="100000"/>
              </a:lnSpc>
              <a:spcBef>
                <a:spcPts val="0"/>
              </a:spcBef>
              <a:spcAft>
                <a:spcPct val="0"/>
              </a:spcAft>
              <a:buSzPct val="150000"/>
              <a:buFont typeface="Wingdings" panose="05000000000000000000" pitchFamily="2" charset="2"/>
              <a:buChar char="§"/>
              <a:tabLst/>
              <a:defRPr/>
            </a:pPr>
            <a:endParaRPr kumimoji="0" lang="en-US" sz="1800"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ts val="0"/>
              </a:spcBef>
              <a:spcAft>
                <a:spcPct val="0"/>
              </a:spcAft>
              <a:buSzPct val="150000"/>
              <a:buFont typeface="Wingdings" panose="05000000000000000000" pitchFamily="2" charset="2"/>
              <a:buChar char="§"/>
              <a:tabLst/>
              <a:defRPr/>
            </a:pPr>
            <a:r>
              <a:rPr kumimoji="0" lang="en-US" sz="2200" i="0" u="none" strike="noStrike" kern="0" cap="none" spc="0" normalizeH="0" baseline="0" noProof="0" dirty="0">
                <a:ln>
                  <a:noFill/>
                </a:ln>
                <a:solidFill>
                  <a:srgbClr val="000000"/>
                </a:solidFill>
                <a:effectLst/>
                <a:uLnTx/>
                <a:uFillTx/>
                <a:latin typeface="Arial"/>
                <a:ea typeface="+mn-ea"/>
                <a:cs typeface="+mn-cs"/>
              </a:rPr>
              <a:t>Safe Disassembly of an Improvised Nuclear Device (or Radiological Dispersal Device)</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Preserve and collect evidence</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Package components for shipment</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Place components into three categories for additional forensic analysis:  Special </a:t>
            </a:r>
            <a:r>
              <a:rPr lang="en-US" sz="2000" kern="0" dirty="0">
                <a:solidFill>
                  <a:srgbClr val="000000"/>
                </a:solidFill>
                <a:latin typeface="Arial"/>
                <a:cs typeface="+mn-cs"/>
              </a:rPr>
              <a:t>Nuclear Material (SNM)</a:t>
            </a:r>
            <a:r>
              <a:rPr kumimoji="0" lang="en-US" sz="2000" i="0" u="none" strike="noStrike" kern="0" cap="none" spc="0" normalizeH="0" baseline="0" noProof="0" dirty="0">
                <a:ln>
                  <a:noFill/>
                </a:ln>
                <a:solidFill>
                  <a:srgbClr val="000000"/>
                </a:solidFill>
                <a:effectLst/>
                <a:uLnTx/>
                <a:uFillTx/>
                <a:latin typeface="Arial"/>
                <a:ea typeface="+mn-ea"/>
                <a:cs typeface="+mn-cs"/>
              </a:rPr>
              <a:t>, High Explosives (HE), other</a:t>
            </a:r>
          </a:p>
          <a:p>
            <a:pPr marR="0" lvl="0" algn="l" defTabSz="914400" rtl="0" eaLnBrk="0" fontAlgn="base" latinLnBrk="0" hangingPunct="0">
              <a:lnSpc>
                <a:spcPct val="100000"/>
              </a:lnSpc>
              <a:spcBef>
                <a:spcPts val="0"/>
              </a:spcBef>
              <a:spcAft>
                <a:spcPct val="0"/>
              </a:spcAft>
              <a:buSzPct val="150000"/>
              <a:buFont typeface="Wingdings" panose="05000000000000000000" pitchFamily="2" charset="2"/>
              <a:buChar char="§"/>
              <a:tabLst/>
              <a:defRPr/>
            </a:pPr>
            <a:endParaRPr kumimoji="0" lang="en-US" sz="1800" i="0" u="none" strike="noStrike" kern="0" cap="none" spc="0" normalizeH="0" baseline="0" noProof="0" dirty="0">
              <a:ln>
                <a:noFill/>
              </a:ln>
              <a:solidFill>
                <a:srgbClr val="000000"/>
              </a:solidFill>
              <a:effectLst/>
              <a:uLnTx/>
              <a:uFillTx/>
              <a:latin typeface="Arial"/>
              <a:ea typeface="+mn-ea"/>
              <a:cs typeface="+mn-cs"/>
            </a:endParaRPr>
          </a:p>
          <a:p>
            <a:pPr marR="0" lvl="0" algn="l" defTabSz="914400" rtl="0" eaLnBrk="0" fontAlgn="base" latinLnBrk="0" hangingPunct="0">
              <a:lnSpc>
                <a:spcPct val="100000"/>
              </a:lnSpc>
              <a:spcBef>
                <a:spcPts val="0"/>
              </a:spcBef>
              <a:spcAft>
                <a:spcPct val="0"/>
              </a:spcAft>
              <a:buSzPct val="150000"/>
              <a:buFont typeface="Wingdings" panose="05000000000000000000" pitchFamily="2" charset="2"/>
              <a:buChar char="§"/>
              <a:tabLst/>
              <a:defRPr/>
            </a:pPr>
            <a:r>
              <a:rPr kumimoji="0" lang="en-US" sz="2200" i="0" u="none" strike="noStrike" kern="0" cap="none" spc="0" normalizeH="0" baseline="0" noProof="0" dirty="0">
                <a:ln>
                  <a:noFill/>
                </a:ln>
                <a:solidFill>
                  <a:srgbClr val="000000"/>
                </a:solidFill>
                <a:effectLst/>
                <a:uLnTx/>
                <a:uFillTx/>
                <a:latin typeface="Arial"/>
                <a:ea typeface="+mn-ea"/>
                <a:cs typeface="+mn-cs"/>
              </a:rPr>
              <a:t>Operations parallel to / following disassembly</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Support FBI examinations</a:t>
            </a:r>
          </a:p>
          <a:p>
            <a:pPr lvl="2" eaLnBrk="0" fontAlgn="base" hangingPunct="0">
              <a:lnSpc>
                <a:spcPct val="100000"/>
              </a:lnSpc>
              <a:spcBef>
                <a:spcPts val="0"/>
              </a:spcBef>
              <a:spcAft>
                <a:spcPct val="0"/>
              </a:spcAft>
              <a:buSzPct val="150000"/>
              <a:buFont typeface="Wingdings" panose="05000000000000000000" pitchFamily="2" charset="2"/>
              <a:buChar char="§"/>
              <a:defRPr/>
            </a:pPr>
            <a:r>
              <a:rPr kumimoji="0" lang="en-US" sz="1800" i="0" u="none" strike="noStrike" kern="0" cap="none" spc="0" normalizeH="0" baseline="0" noProof="0" dirty="0">
                <a:ln>
                  <a:noFill/>
                </a:ln>
                <a:solidFill>
                  <a:srgbClr val="000000"/>
                </a:solidFill>
                <a:effectLst/>
                <a:uLnTx/>
                <a:uFillTx/>
                <a:latin typeface="Arial"/>
              </a:rPr>
              <a:t>Traditional forensics: fingerprints, tool marks, DNA, markings, etc.</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Device Assessment</a:t>
            </a:r>
          </a:p>
          <a:p>
            <a:pPr lvl="2" eaLnBrk="0" fontAlgn="base" hangingPunct="0">
              <a:lnSpc>
                <a:spcPct val="100000"/>
              </a:lnSpc>
              <a:spcBef>
                <a:spcPts val="0"/>
              </a:spcBef>
              <a:spcAft>
                <a:spcPct val="0"/>
              </a:spcAft>
              <a:buSzPct val="150000"/>
              <a:buFont typeface="Wingdings" panose="05000000000000000000" pitchFamily="2" charset="2"/>
              <a:buChar char="§"/>
              <a:defRPr/>
            </a:pPr>
            <a:r>
              <a:rPr kumimoji="0" lang="en-US" sz="1800" i="0" u="none" strike="noStrike" kern="0" cap="none" spc="0" normalizeH="0" baseline="0" noProof="0" dirty="0">
                <a:ln>
                  <a:noFill/>
                </a:ln>
                <a:solidFill>
                  <a:srgbClr val="000000"/>
                </a:solidFill>
                <a:effectLst/>
                <a:uLnTx/>
                <a:uFillTx/>
                <a:latin typeface="Arial"/>
              </a:rPr>
              <a:t>Analyze device performance</a:t>
            </a:r>
          </a:p>
          <a:p>
            <a:pPr lvl="1" eaLnBrk="0" fontAlgn="base" hangingPunct="0">
              <a:lnSpc>
                <a:spcPct val="100000"/>
              </a:lnSpc>
              <a:spcBef>
                <a:spcPts val="0"/>
              </a:spcBef>
              <a:spcAft>
                <a:spcPct val="0"/>
              </a:spcAft>
              <a:buSzPct val="150000"/>
              <a:buFont typeface="Wingdings" panose="05000000000000000000" pitchFamily="2" charset="2"/>
              <a:buChar char="§"/>
              <a:defRPr/>
            </a:pPr>
            <a:r>
              <a:rPr kumimoji="0" lang="en-US" sz="2000" i="0" u="none" strike="noStrike" kern="0" cap="none" spc="0" normalizeH="0" baseline="0" noProof="0" dirty="0">
                <a:ln>
                  <a:noFill/>
                </a:ln>
                <a:solidFill>
                  <a:srgbClr val="000000"/>
                </a:solidFill>
                <a:effectLst/>
                <a:uLnTx/>
                <a:uFillTx/>
                <a:latin typeface="Arial"/>
                <a:ea typeface="+mn-ea"/>
                <a:cs typeface="+mn-cs"/>
              </a:rPr>
              <a:t>Nuclear Material Analysis to support attribution</a:t>
            </a:r>
          </a:p>
          <a:p>
            <a:pPr lvl="2" eaLnBrk="0" fontAlgn="base" hangingPunct="0">
              <a:lnSpc>
                <a:spcPct val="100000"/>
              </a:lnSpc>
              <a:spcBef>
                <a:spcPts val="0"/>
              </a:spcBef>
              <a:spcAft>
                <a:spcPct val="0"/>
              </a:spcAft>
              <a:buSzPct val="150000"/>
              <a:buFont typeface="Wingdings" panose="05000000000000000000" pitchFamily="2" charset="2"/>
              <a:buChar char="§"/>
              <a:defRPr/>
            </a:pPr>
            <a:r>
              <a:rPr kumimoji="0" lang="en-US" sz="1800" i="0" u="none" strike="noStrike" kern="0" cap="none" spc="0" normalizeH="0" baseline="0" noProof="0" dirty="0">
                <a:ln>
                  <a:noFill/>
                </a:ln>
                <a:solidFill>
                  <a:srgbClr val="000000"/>
                </a:solidFill>
                <a:effectLst/>
                <a:uLnTx/>
                <a:uFillTx/>
                <a:latin typeface="Arial"/>
              </a:rPr>
              <a:t>Sub-sampling and analysis of SNM, HE</a:t>
            </a:r>
          </a:p>
          <a:p>
            <a:pPr marL="347663" marR="0" lvl="1" indent="0" algn="l" defTabSz="914400" rtl="0" eaLnBrk="0" fontAlgn="base" latinLnBrk="0" hangingPunct="0">
              <a:lnSpc>
                <a:spcPct val="100000"/>
              </a:lnSpc>
              <a:spcBef>
                <a:spcPct val="20000"/>
              </a:spcBef>
              <a:spcAft>
                <a:spcPct val="0"/>
              </a:spcAft>
              <a:buSzPct val="150000"/>
              <a:buNone/>
              <a:tabLst/>
              <a:defRPr/>
            </a:pPr>
            <a:endParaRPr kumimoji="0" lang="en-US" sz="1800" i="0" u="none" strike="noStrike" kern="0" cap="none" spc="0" normalizeH="0" baseline="0" noProof="0" dirty="0">
              <a:ln>
                <a:noFill/>
              </a:ln>
              <a:solidFill>
                <a:srgbClr val="000000"/>
              </a:solidFill>
              <a:effectLst/>
              <a:uLnTx/>
              <a:uFillTx/>
              <a:latin typeface="Arial"/>
            </a:endParaRPr>
          </a:p>
          <a:p>
            <a:endParaRPr lang="en-US" dirty="0"/>
          </a:p>
        </p:txBody>
      </p:sp>
      <p:sp>
        <p:nvSpPr>
          <p:cNvPr id="4" name="Slide Number Placeholder 3">
            <a:extLst>
              <a:ext uri="{FF2B5EF4-FFF2-40B4-BE49-F238E27FC236}">
                <a16:creationId xmlns:a16="http://schemas.microsoft.com/office/drawing/2014/main" id="{D428AC4B-7FA4-414D-8678-3B2A16AE26FA}"/>
              </a:ext>
            </a:extLst>
          </p:cNvPr>
          <p:cNvSpPr>
            <a:spLocks noGrp="1"/>
          </p:cNvSpPr>
          <p:nvPr>
            <p:ph type="sldNum" sz="quarter" idx="12"/>
          </p:nvPr>
        </p:nvSpPr>
        <p:spPr/>
        <p:txBody>
          <a:bodyPr/>
          <a:lstStyle/>
          <a:p>
            <a:fld id="{71300DEA-5D50-3E48-89ED-3C97A4BD0F95}" type="slidenum">
              <a:rPr lang="en-US" smtClean="0"/>
              <a:pPr/>
              <a:t>5</a:t>
            </a:fld>
            <a:endParaRPr lang="en-US" dirty="0"/>
          </a:p>
        </p:txBody>
      </p:sp>
      <p:pic>
        <p:nvPicPr>
          <p:cNvPr id="5" name="Picture 2">
            <a:extLst>
              <a:ext uri="{FF2B5EF4-FFF2-40B4-BE49-F238E27FC236}">
                <a16:creationId xmlns:a16="http://schemas.microsoft.com/office/drawing/2014/main" id="{95A0A954-6CAF-478C-9B04-4104F5DF264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904661" y="1415612"/>
            <a:ext cx="2994569" cy="20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4F216B4-E129-45C9-A1A7-1EA9ACB2F4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4604" y="3884957"/>
            <a:ext cx="3454626" cy="2309664"/>
          </a:xfrm>
          <a:prstGeom prst="rect">
            <a:avLst/>
          </a:prstGeom>
          <a:noFill/>
          <a:ln w="9525">
            <a:noFill/>
            <a:miter lim="800000"/>
            <a:headEnd/>
            <a:tailEnd/>
          </a:ln>
        </p:spPr>
      </p:pic>
    </p:spTree>
    <p:extLst>
      <p:ext uri="{BB962C8B-B14F-4D97-AF65-F5344CB8AC3E}">
        <p14:creationId xmlns:p14="http://schemas.microsoft.com/office/powerpoint/2010/main" val="163155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E695-DD24-4DC8-AAEF-67062091AB77}"/>
              </a:ext>
            </a:extLst>
          </p:cNvPr>
          <p:cNvSpPr>
            <a:spLocks noGrp="1"/>
          </p:cNvSpPr>
          <p:nvPr>
            <p:ph type="title"/>
          </p:nvPr>
        </p:nvSpPr>
        <p:spPr/>
        <p:txBody>
          <a:bodyPr>
            <a:normAutofit/>
          </a:bodyPr>
          <a:lstStyle/>
          <a:p>
            <a:r>
              <a:rPr lang="en-US" sz="3600" dirty="0"/>
              <a:t>Post-Detonation Analysis</a:t>
            </a:r>
          </a:p>
        </p:txBody>
      </p:sp>
      <p:sp>
        <p:nvSpPr>
          <p:cNvPr id="3" name="Content Placeholder 2">
            <a:extLst>
              <a:ext uri="{FF2B5EF4-FFF2-40B4-BE49-F238E27FC236}">
                <a16:creationId xmlns:a16="http://schemas.microsoft.com/office/drawing/2014/main" id="{182B7151-D796-46F1-AD48-578EB74FF696}"/>
              </a:ext>
            </a:extLst>
          </p:cNvPr>
          <p:cNvSpPr>
            <a:spLocks noGrp="1"/>
          </p:cNvSpPr>
          <p:nvPr>
            <p:ph idx="1"/>
          </p:nvPr>
        </p:nvSpPr>
        <p:spPr>
          <a:xfrm>
            <a:off x="550524" y="1401736"/>
            <a:ext cx="8053515" cy="4639108"/>
          </a:xfrm>
        </p:spPr>
        <p:txBody>
          <a:bodyPr>
            <a:normAutofit lnSpcReduction="10000"/>
          </a:bodyPr>
          <a:lstStyle/>
          <a:p>
            <a:pPr marR="0" lvl="0" algn="l" defTabSz="914400" rtl="0" eaLnBrk="0" fontAlgn="base" latinLnBrk="0" hangingPunct="0">
              <a:lnSpc>
                <a:spcPct val="100000"/>
              </a:lnSpc>
              <a:spcBef>
                <a:spcPts val="0"/>
              </a:spcBef>
              <a:spcAft>
                <a:spcPts val="0"/>
              </a:spcAft>
              <a:buSzPct val="150000"/>
              <a:buFont typeface="Wingdings" panose="05000000000000000000" pitchFamily="2" charset="2"/>
              <a:buChar char="§"/>
              <a:tabLst/>
              <a:defRPr/>
            </a:pPr>
            <a:r>
              <a:rPr kumimoji="0" lang="en-US" sz="2200" i="0" u="none" strike="noStrike" kern="1200" cap="none" spc="0" normalizeH="0" baseline="0" noProof="0" dirty="0">
                <a:ln>
                  <a:noFill/>
                </a:ln>
                <a:solidFill>
                  <a:srgbClr val="000000"/>
                </a:solidFill>
                <a:effectLst/>
                <a:uLnTx/>
                <a:uFillTx/>
              </a:rPr>
              <a:t>DOE Forensics Operations (DFO)</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24-person team that deploys within 8 hours of nuclear detonation detection (NUDET) to staff Ground Collection Task Force (FBI; DoD; DOE)</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Identify collection sites</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Minimize risk to DoD personnel</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Quality Assurance / Quality Control samples against dose, volume, fissions, and volatility requirements</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Process samples for shipment to DOE labs</a:t>
            </a:r>
          </a:p>
          <a:p>
            <a:pPr marR="0" lvl="2" algn="l" defTabSz="914400" rtl="0" eaLnBrk="1" fontAlgn="base" latinLnBrk="0" hangingPunct="1">
              <a:lnSpc>
                <a:spcPct val="100000"/>
              </a:lnSpc>
              <a:spcBef>
                <a:spcPts val="0"/>
              </a:spcBef>
              <a:spcAft>
                <a:spcPts val="0"/>
              </a:spcAft>
              <a:buSzTx/>
              <a:buFont typeface="Wingdings" panose="05000000000000000000" pitchFamily="2" charset="2"/>
              <a:buChar char="§"/>
              <a:tabLst/>
              <a:defRPr/>
            </a:pPr>
            <a:endParaRPr kumimoji="0" lang="en-US" sz="1000" i="0" u="none" strike="noStrike" kern="1200" cap="none" spc="0" normalizeH="0" baseline="0" noProof="0" dirty="0">
              <a:ln>
                <a:noFill/>
              </a:ln>
              <a:solidFill>
                <a:srgbClr val="000000"/>
              </a:solidFill>
              <a:effectLst/>
              <a:uLnTx/>
              <a:uFillTx/>
            </a:endParaRPr>
          </a:p>
          <a:p>
            <a:pPr marR="0" lvl="0" algn="l" defTabSz="914400" rtl="0" eaLnBrk="0" fontAlgn="base" latinLnBrk="0" hangingPunct="0">
              <a:lnSpc>
                <a:spcPct val="100000"/>
              </a:lnSpc>
              <a:spcBef>
                <a:spcPts val="0"/>
              </a:spcBef>
              <a:spcAft>
                <a:spcPts val="0"/>
              </a:spcAft>
              <a:buSzPct val="150000"/>
              <a:buFont typeface="Wingdings" panose="05000000000000000000" pitchFamily="2" charset="2"/>
              <a:buChar char="§"/>
              <a:tabLst/>
              <a:defRPr/>
            </a:pPr>
            <a:r>
              <a:rPr kumimoji="0" lang="en-US" sz="2200" i="0" u="none" strike="noStrike" kern="1200" cap="none" spc="0" normalizeH="0" baseline="0" noProof="0" dirty="0">
                <a:ln>
                  <a:noFill/>
                </a:ln>
                <a:solidFill>
                  <a:srgbClr val="000000"/>
                </a:solidFill>
                <a:effectLst/>
                <a:uLnTx/>
                <a:uFillTx/>
              </a:rPr>
              <a:t>Device Assessment</a:t>
            </a: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Debris Diagnostics – measure and evaluate ground &amp; air samples to characterize the detonation</a:t>
            </a:r>
          </a:p>
          <a:p>
            <a:pPr lvl="2" eaLnBrk="0" fontAlgn="base" hangingPunct="0">
              <a:lnSpc>
                <a:spcPct val="100000"/>
              </a:lnSpc>
              <a:spcBef>
                <a:spcPts val="0"/>
              </a:spcBef>
              <a:buSzPct val="150000"/>
              <a:buFont typeface="Wingdings" panose="05000000000000000000" pitchFamily="2" charset="2"/>
              <a:buChar char="§"/>
              <a:defRPr/>
            </a:pPr>
            <a:r>
              <a:rPr kumimoji="0" lang="en-US" sz="1800" i="0" u="none" strike="noStrike" kern="1200" cap="none" spc="0" normalizeH="0" baseline="0" noProof="0" dirty="0">
                <a:ln>
                  <a:noFill/>
                </a:ln>
                <a:solidFill>
                  <a:srgbClr val="000000"/>
                </a:solidFill>
                <a:effectLst/>
                <a:uLnTx/>
                <a:uFillTx/>
              </a:rPr>
              <a:t>Fuel type and mass</a:t>
            </a:r>
          </a:p>
          <a:p>
            <a:pPr lvl="2" eaLnBrk="0" fontAlgn="base" hangingPunct="0">
              <a:lnSpc>
                <a:spcPct val="100000"/>
              </a:lnSpc>
              <a:spcBef>
                <a:spcPts val="0"/>
              </a:spcBef>
              <a:buSzPct val="150000"/>
              <a:buFont typeface="Wingdings" panose="05000000000000000000" pitchFamily="2" charset="2"/>
              <a:buChar char="§"/>
              <a:defRPr/>
            </a:pPr>
            <a:r>
              <a:rPr kumimoji="0" lang="en-US" sz="1800" i="0" u="none" strike="noStrike" kern="1200" cap="none" spc="0" normalizeH="0" baseline="0" noProof="0" dirty="0">
                <a:ln>
                  <a:noFill/>
                </a:ln>
                <a:solidFill>
                  <a:srgbClr val="000000"/>
                </a:solidFill>
                <a:effectLst/>
                <a:uLnTx/>
                <a:uFillTx/>
              </a:rPr>
              <a:t>Efficiency of the detonation</a:t>
            </a:r>
          </a:p>
          <a:p>
            <a:pPr lvl="2" eaLnBrk="0" fontAlgn="base" hangingPunct="0">
              <a:lnSpc>
                <a:spcPct val="100000"/>
              </a:lnSpc>
              <a:spcBef>
                <a:spcPts val="0"/>
              </a:spcBef>
              <a:buSzPct val="150000"/>
              <a:buFont typeface="Wingdings" panose="05000000000000000000" pitchFamily="2" charset="2"/>
              <a:buChar char="§"/>
              <a:defRPr/>
            </a:pPr>
            <a:r>
              <a:rPr kumimoji="0" lang="en-US" sz="1800" i="0" u="none" strike="noStrike" kern="1200" cap="none" spc="0" normalizeH="0" baseline="0" noProof="0" dirty="0">
                <a:ln>
                  <a:noFill/>
                </a:ln>
                <a:solidFill>
                  <a:srgbClr val="000000"/>
                </a:solidFill>
                <a:effectLst/>
                <a:uLnTx/>
                <a:uFillTx/>
              </a:rPr>
              <a:t>Fission and activation product </a:t>
            </a:r>
            <a:r>
              <a:rPr kumimoji="0" lang="en-US" sz="1800" i="0" u="none" strike="noStrike" kern="1200" cap="none" spc="0" normalizeH="0" baseline="0" noProof="0" dirty="0" err="1">
                <a:ln>
                  <a:noFill/>
                </a:ln>
                <a:solidFill>
                  <a:srgbClr val="000000"/>
                </a:solidFill>
                <a:effectLst/>
                <a:uLnTx/>
                <a:uFillTx/>
              </a:rPr>
              <a:t>isotopics</a:t>
            </a:r>
            <a:endParaRPr kumimoji="0" lang="en-US" sz="1800" i="0" u="none" strike="noStrike" kern="1200" cap="none" spc="0" normalizeH="0" baseline="0" noProof="0" dirty="0">
              <a:ln>
                <a:noFill/>
              </a:ln>
              <a:solidFill>
                <a:srgbClr val="000000"/>
              </a:solidFill>
              <a:effectLst/>
              <a:uLnTx/>
              <a:uFillTx/>
            </a:endParaRPr>
          </a:p>
          <a:p>
            <a:pPr lvl="1" eaLnBrk="0" fontAlgn="base" hangingPunct="0">
              <a:lnSpc>
                <a:spcPct val="100000"/>
              </a:lnSpc>
              <a:spcBef>
                <a:spcPts val="0"/>
              </a:spcBef>
              <a:buSzPct val="150000"/>
              <a:buFont typeface="Wingdings" panose="05000000000000000000" pitchFamily="2" charset="2"/>
              <a:buChar char="§"/>
              <a:defRPr/>
            </a:pPr>
            <a:r>
              <a:rPr kumimoji="0" lang="en-US" sz="2000" i="0" u="none" strike="noStrike" kern="1200" cap="none" spc="0" normalizeH="0" baseline="0" noProof="0" dirty="0">
                <a:ln>
                  <a:noFill/>
                </a:ln>
                <a:solidFill>
                  <a:srgbClr val="000000"/>
                </a:solidFill>
                <a:effectLst/>
                <a:uLnTx/>
                <a:uFillTx/>
              </a:rPr>
              <a:t>Device reconstruction – “</a:t>
            </a:r>
            <a:r>
              <a:rPr kumimoji="0" lang="en-US" sz="2000" i="0" u="none" strike="noStrike" kern="1200" cap="none" spc="0" normalizeH="0" baseline="0" noProof="0" dirty="0" err="1">
                <a:ln>
                  <a:noFill/>
                </a:ln>
                <a:solidFill>
                  <a:srgbClr val="000000"/>
                </a:solidFill>
                <a:effectLst/>
                <a:uLnTx/>
                <a:uFillTx/>
              </a:rPr>
              <a:t>Unbake</a:t>
            </a:r>
            <a:r>
              <a:rPr kumimoji="0" lang="en-US" sz="2000" i="0" u="none" strike="noStrike" kern="1200" cap="none" spc="0" normalizeH="0" baseline="0" noProof="0" dirty="0">
                <a:ln>
                  <a:noFill/>
                </a:ln>
                <a:solidFill>
                  <a:srgbClr val="000000"/>
                </a:solidFill>
                <a:effectLst/>
                <a:uLnTx/>
                <a:uFillTx/>
              </a:rPr>
              <a:t> the cake”</a:t>
            </a:r>
          </a:p>
          <a:p>
            <a:endParaRPr lang="en-US" dirty="0"/>
          </a:p>
        </p:txBody>
      </p:sp>
      <p:sp>
        <p:nvSpPr>
          <p:cNvPr id="4" name="Slide Number Placeholder 3">
            <a:extLst>
              <a:ext uri="{FF2B5EF4-FFF2-40B4-BE49-F238E27FC236}">
                <a16:creationId xmlns:a16="http://schemas.microsoft.com/office/drawing/2014/main" id="{A1E47BCA-3C4F-450C-9EE6-0283E66403C1}"/>
              </a:ext>
            </a:extLst>
          </p:cNvPr>
          <p:cNvSpPr>
            <a:spLocks noGrp="1"/>
          </p:cNvSpPr>
          <p:nvPr>
            <p:ph type="sldNum" sz="quarter" idx="12"/>
          </p:nvPr>
        </p:nvSpPr>
        <p:spPr/>
        <p:txBody>
          <a:bodyPr/>
          <a:lstStyle/>
          <a:p>
            <a:fld id="{71300DEA-5D50-3E48-89ED-3C97A4BD0F95}" type="slidenum">
              <a:rPr lang="en-US" smtClean="0"/>
              <a:pPr/>
              <a:t>6</a:t>
            </a:fld>
            <a:endParaRPr lang="en-US" dirty="0"/>
          </a:p>
        </p:txBody>
      </p:sp>
      <p:pic>
        <p:nvPicPr>
          <p:cNvPr id="5" name="Picture 4">
            <a:extLst>
              <a:ext uri="{FF2B5EF4-FFF2-40B4-BE49-F238E27FC236}">
                <a16:creationId xmlns:a16="http://schemas.microsoft.com/office/drawing/2014/main" id="{EE425722-D46B-42AC-B728-B2584C291A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1715" y="1537855"/>
            <a:ext cx="2911247" cy="2183435"/>
          </a:xfrm>
          <a:prstGeom prst="rect">
            <a:avLst/>
          </a:prstGeom>
        </p:spPr>
      </p:pic>
      <p:pic>
        <p:nvPicPr>
          <p:cNvPr id="6" name="Picture 5">
            <a:extLst>
              <a:ext uri="{FF2B5EF4-FFF2-40B4-BE49-F238E27FC236}">
                <a16:creationId xmlns:a16="http://schemas.microsoft.com/office/drawing/2014/main" id="{7BCB40A5-6733-4A47-8D02-1CAC2B8A3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769" y="3857409"/>
            <a:ext cx="3702475" cy="1982133"/>
          </a:xfrm>
          <a:prstGeom prst="rect">
            <a:avLst/>
          </a:prstGeom>
        </p:spPr>
      </p:pic>
      <p:sp>
        <p:nvSpPr>
          <p:cNvPr id="7" name="Text Box 2">
            <a:extLst>
              <a:ext uri="{FF2B5EF4-FFF2-40B4-BE49-F238E27FC236}">
                <a16:creationId xmlns:a16="http://schemas.microsoft.com/office/drawing/2014/main" id="{73C852A6-03E6-450C-9226-092A2B0F12F7}"/>
              </a:ext>
            </a:extLst>
          </p:cNvPr>
          <p:cNvSpPr txBox="1">
            <a:spLocks noChangeArrowheads="1"/>
          </p:cNvSpPr>
          <p:nvPr/>
        </p:nvSpPr>
        <p:spPr bwMode="auto">
          <a:xfrm>
            <a:off x="8172664" y="5908648"/>
            <a:ext cx="1731440" cy="458046"/>
          </a:xfrm>
          <a:prstGeom prst="rect">
            <a:avLst/>
          </a:prstGeom>
          <a:solidFill>
            <a:srgbClr val="00286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1" i="0" u="none" strike="noStrike" cap="none" normalizeH="0" baseline="0" dirty="0">
                <a:ln>
                  <a:noFill/>
                </a:ln>
                <a:solidFill>
                  <a:schemeClr val="bg1"/>
                </a:solidFill>
                <a:effectLst/>
                <a:latin typeface="Calibri" panose="020F0502020204030204" pitchFamily="34" charset="0"/>
              </a:rPr>
              <a:t>Data Evaluation Supercomputer -</a:t>
            </a:r>
            <a:r>
              <a:rPr kumimoji="0" lang="en-US" altLang="en-US" sz="1000" b="1" i="0" u="none" strike="noStrike" cap="none" normalizeH="0" dirty="0">
                <a:ln>
                  <a:noFill/>
                </a:ln>
                <a:solidFill>
                  <a:schemeClr val="bg1"/>
                </a:solidFill>
                <a:effectLst/>
                <a:latin typeface="Calibri" panose="020F0502020204030204" pitchFamily="34" charset="0"/>
              </a:rPr>
              <a:t> </a:t>
            </a:r>
            <a:r>
              <a:rPr kumimoji="0" lang="en-US" altLang="en-US" sz="1000" b="1" i="0" u="none" strike="noStrike" cap="none" normalizeH="0" baseline="0" dirty="0">
                <a:ln>
                  <a:noFill/>
                </a:ln>
                <a:solidFill>
                  <a:schemeClr val="bg1"/>
                </a:solidFill>
                <a:effectLst/>
                <a:latin typeface="Calibri" panose="020F0502020204030204" pitchFamily="34" charset="0"/>
              </a:rPr>
              <a:t>Modeling</a:t>
            </a:r>
            <a:endParaRPr kumimoji="0" lang="en-US" altLang="en-US" sz="10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95730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96976-5EB9-43BA-B91A-56E52A1A61D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Questions?</a:t>
            </a:r>
          </a:p>
        </p:txBody>
      </p:sp>
      <p:sp>
        <p:nvSpPr>
          <p:cNvPr id="4" name="Slide Number Placeholder 3">
            <a:extLst>
              <a:ext uri="{FF2B5EF4-FFF2-40B4-BE49-F238E27FC236}">
                <a16:creationId xmlns:a16="http://schemas.microsoft.com/office/drawing/2014/main" id="{773892B3-9AB6-5F72-1882-7F974D50AE09}"/>
              </a:ext>
            </a:extLst>
          </p:cNvPr>
          <p:cNvSpPr>
            <a:spLocks noGrp="1"/>
          </p:cNvSpPr>
          <p:nvPr>
            <p:ph type="sldNum" sz="quarter" idx="12"/>
          </p:nvPr>
        </p:nvSpPr>
        <p:spPr/>
        <p:txBody>
          <a:bodyPr/>
          <a:lstStyle/>
          <a:p>
            <a:fld id="{71300DEA-5D50-3E48-89ED-3C97A4BD0F95}" type="slidenum">
              <a:rPr lang="en-US" smtClean="0"/>
              <a:pPr/>
              <a:t>7</a:t>
            </a:fld>
            <a:endParaRPr lang="en-US" dirty="0"/>
          </a:p>
        </p:txBody>
      </p:sp>
    </p:spTree>
    <p:extLst>
      <p:ext uri="{BB962C8B-B14F-4D97-AF65-F5344CB8AC3E}">
        <p14:creationId xmlns:p14="http://schemas.microsoft.com/office/powerpoint/2010/main" val="43608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E595-FF77-1F18-C3E7-FBF73B7019F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CF3C6D6-4621-8766-0233-ECE25A0D657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Backup Slides</a:t>
            </a:r>
          </a:p>
        </p:txBody>
      </p:sp>
      <p:sp>
        <p:nvSpPr>
          <p:cNvPr id="4" name="Slide Number Placeholder 3">
            <a:extLst>
              <a:ext uri="{FF2B5EF4-FFF2-40B4-BE49-F238E27FC236}">
                <a16:creationId xmlns:a16="http://schemas.microsoft.com/office/drawing/2014/main" id="{6FCF1652-8756-C710-D86C-017DF0BFD44E}"/>
              </a:ext>
            </a:extLst>
          </p:cNvPr>
          <p:cNvSpPr>
            <a:spLocks noGrp="1"/>
          </p:cNvSpPr>
          <p:nvPr>
            <p:ph type="sldNum" sz="quarter" idx="12"/>
          </p:nvPr>
        </p:nvSpPr>
        <p:spPr/>
        <p:txBody>
          <a:bodyPr/>
          <a:lstStyle/>
          <a:p>
            <a:fld id="{71300DEA-5D50-3E48-89ED-3C97A4BD0F95}" type="slidenum">
              <a:rPr lang="en-US" smtClean="0"/>
              <a:pPr/>
              <a:t>8</a:t>
            </a:fld>
            <a:endParaRPr lang="en-US" dirty="0"/>
          </a:p>
        </p:txBody>
      </p:sp>
    </p:spTree>
    <p:extLst>
      <p:ext uri="{BB962C8B-B14F-4D97-AF65-F5344CB8AC3E}">
        <p14:creationId xmlns:p14="http://schemas.microsoft.com/office/powerpoint/2010/main" val="41414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0246B3-0404-4B27-8802-5F732B74D42B}"/>
              </a:ext>
            </a:extLst>
          </p:cNvPr>
          <p:cNvSpPr>
            <a:spLocks noGrp="1"/>
          </p:cNvSpPr>
          <p:nvPr>
            <p:ph idx="1"/>
          </p:nvPr>
        </p:nvSpPr>
        <p:spPr>
          <a:xfrm>
            <a:off x="228600" y="1404896"/>
            <a:ext cx="11874500" cy="3662404"/>
          </a:xfrm>
        </p:spPr>
        <p:txBody>
          <a:bodyPr>
            <a:normAutofit/>
          </a:bodyPr>
          <a:lstStyle/>
          <a:p>
            <a:r>
              <a:rPr lang="en-US" sz="1600" dirty="0"/>
              <a:t>Nuclear Forensics and Attribution Act (P.L. 111-140; Feb 2010)</a:t>
            </a:r>
          </a:p>
          <a:p>
            <a:pPr lvl="1"/>
            <a:r>
              <a:rPr lang="en-US" sz="1400" dirty="0"/>
              <a:t>Statutorily authorized and codified the National Technical Nuclear Forensics Center (NTNFC) in DHS/DNDO. </a:t>
            </a:r>
            <a:endParaRPr lang="en-US" sz="700" dirty="0"/>
          </a:p>
          <a:p>
            <a:r>
              <a:rPr lang="en-US" sz="1600" dirty="0"/>
              <a:t>National Security Presidential Directive (NSPD)-17 / Homeland Security Presidential Directive (HSPD)-4, Annex IV (Jul 2007)</a:t>
            </a:r>
          </a:p>
          <a:p>
            <a:pPr lvl="1"/>
            <a:r>
              <a:rPr lang="en-US" sz="1400" dirty="0"/>
              <a:t>Formalized the TNF mission to develop, maintain, and advance capabilities across the spectrum of collection, analysis, and evaluation for radiological/nuclear events. </a:t>
            </a:r>
          </a:p>
          <a:p>
            <a:pPr lvl="1"/>
            <a:r>
              <a:rPr lang="en-US" sz="1400" dirty="0"/>
              <a:t>Assigned TNF responsibilities to DHS/DNDO, DOE/NNSA, DoD, DOJ, DOS, and ODNI, including the establishment of the National Technical Nuclear Forensics Center (NTNFC) in DHS.</a:t>
            </a:r>
          </a:p>
          <a:p>
            <a:pPr lvl="1"/>
            <a:endParaRPr lang="en-US" sz="700" dirty="0"/>
          </a:p>
          <a:p>
            <a:r>
              <a:rPr lang="en-US" sz="1600" dirty="0"/>
              <a:t>Presidential Policy Directive (PPD)-42 “Preventing and Countering Weapons of Mass Destruction Proliferation, Terrorism, and Use”</a:t>
            </a:r>
          </a:p>
          <a:p>
            <a:r>
              <a:rPr lang="en-US" sz="1600" dirty="0"/>
              <a:t>National Security Presidential Memorandum (NSPM)-35 “National Technical Nuclear Forensics”</a:t>
            </a:r>
          </a:p>
          <a:p>
            <a:pPr lvl="1"/>
            <a:r>
              <a:rPr lang="en-US" sz="1400" dirty="0"/>
              <a:t>First Presidential Policy addressing Nuclear Forensics policy in its entirety.</a:t>
            </a:r>
          </a:p>
          <a:p>
            <a:pPr lvl="1"/>
            <a:r>
              <a:rPr lang="en-US" sz="1400" dirty="0"/>
              <a:t>Endorses transition of forensics leadership from DHS to NNSA.</a:t>
            </a:r>
          </a:p>
        </p:txBody>
      </p:sp>
      <p:sp>
        <p:nvSpPr>
          <p:cNvPr id="14" name="Slide Number Placeholder 13"/>
          <p:cNvSpPr>
            <a:spLocks noGrp="1"/>
          </p:cNvSpPr>
          <p:nvPr>
            <p:ph type="sldNum" sz="quarter" idx="11"/>
          </p:nvPr>
        </p:nvSpPr>
        <p:spPr>
          <a:xfrm>
            <a:off x="6457950" y="635635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59EA392E-4CC4-4B90-A566-B594C4B78F8E}" type="slidenum">
              <a:rPr lang="en-US" smtClean="0"/>
              <a:pPr/>
              <a:t>9</a:t>
            </a:fld>
            <a:endParaRPr lang="en-US"/>
          </a:p>
        </p:txBody>
      </p:sp>
      <p:sp>
        <p:nvSpPr>
          <p:cNvPr id="15" name="TextBox 14"/>
          <p:cNvSpPr txBox="1"/>
          <p:nvPr/>
        </p:nvSpPr>
        <p:spPr>
          <a:xfrm>
            <a:off x="2425581" y="4824903"/>
            <a:ext cx="7340838" cy="1577634"/>
          </a:xfrm>
          <a:prstGeom prst="rect">
            <a:avLst/>
          </a:prstGeom>
        </p:spPr>
        <p:style>
          <a:lnRef idx="2">
            <a:schemeClr val="accent1"/>
          </a:lnRef>
          <a:fillRef idx="1">
            <a:schemeClr val="lt1"/>
          </a:fillRef>
          <a:effectRef idx="0">
            <a:schemeClr val="accent1"/>
          </a:effectRef>
          <a:fontRef idx="minor">
            <a:schemeClr val="dk1"/>
          </a:fontRef>
        </p:style>
        <p:txBody>
          <a:bodyPr wrap="square" rtlCol="0">
            <a:normAutofit fontScale="85000" lnSpcReduction="10000"/>
          </a:bodyPr>
          <a:lstStyle/>
          <a:p>
            <a:r>
              <a:rPr lang="en-US" dirty="0">
                <a:latin typeface="Arial" panose="020B0604020202020204" pitchFamily="34" charset="0"/>
                <a:cs typeface="Arial" panose="020B0604020202020204" pitchFamily="34" charset="0"/>
              </a:rPr>
              <a:t>The United States will identify and hold fully accountable any state, terrorist group, or other non-state actor that supports or enables terrorist efforts to obtain or employ nuclear devices, materials, technologies, or designs.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United States will maintain and advance a robust nuclear forensics capability to support the attribution of the source of an actual or attempted nuclear or radiological attack, or of interdicted or confiscated nuclear or radiological materials or devices.</a:t>
            </a:r>
          </a:p>
          <a:p>
            <a:endParaRPr lang="en-US" dirty="0"/>
          </a:p>
        </p:txBody>
      </p:sp>
      <p:sp>
        <p:nvSpPr>
          <p:cNvPr id="7" name="Title 1">
            <a:extLst>
              <a:ext uri="{FF2B5EF4-FFF2-40B4-BE49-F238E27FC236}">
                <a16:creationId xmlns:a16="http://schemas.microsoft.com/office/drawing/2014/main" id="{9CCAFFE0-1253-4024-B48A-0628B8E17627}"/>
              </a:ext>
            </a:extLst>
          </p:cNvPr>
          <p:cNvSpPr txBox="1">
            <a:spLocks/>
          </p:cNvSpPr>
          <p:nvPr/>
        </p:nvSpPr>
        <p:spPr>
          <a:xfrm>
            <a:off x="838201" y="157902"/>
            <a:ext cx="10515600" cy="687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dirty="0"/>
              <a:t>Legislation and Policy</a:t>
            </a:r>
          </a:p>
        </p:txBody>
      </p:sp>
    </p:spTree>
    <p:extLst>
      <p:ext uri="{BB962C8B-B14F-4D97-AF65-F5344CB8AC3E}">
        <p14:creationId xmlns:p14="http://schemas.microsoft.com/office/powerpoint/2010/main" val="2476535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N RD Template  -  Read-Only" id="{7A7CBA34-8172-4DD1-9A29-B79DE452CBDC}" vid="{D8797E29-1D79-46A7-AD80-1893B4322A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KZXXQUUWFKWZ-1817279113-2891</_dlc_DocId>
    <_dlc_DocIdUrl xmlns="5aa91b91-1b5c-47ee-93a7-b2620ed781e0">
      <Url>https://earrth.pnnl.gov/_layouts/15/DocIdRedir.aspx?ID=KZXXQUUWFKWZ-1817279113-2891</Url>
      <Description>KZXXQUUWFKWZ-1817279113-2891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01BA65-2469-43E3-8F45-CE5C7E20B4CA}"/>
</file>

<file path=customXml/itemProps2.xml><?xml version="1.0" encoding="utf-8"?>
<ds:datastoreItem xmlns:ds="http://schemas.openxmlformats.org/officeDocument/2006/customXml" ds:itemID="{289A3865-CD6C-42E9-93BC-845F314B415B}"/>
</file>

<file path=customXml/itemProps3.xml><?xml version="1.0" encoding="utf-8"?>
<ds:datastoreItem xmlns:ds="http://schemas.openxmlformats.org/officeDocument/2006/customXml" ds:itemID="{6CD17CC0-B2E6-44C0-848F-79C73BDA82D2}">
  <ds:schemaRefs>
    <ds:schemaRef ds:uri="http://purl.org/dc/dcmitype/"/>
    <ds:schemaRef ds:uri="http://purl.org/dc/terms/"/>
    <ds:schemaRef ds:uri="http://www.w3.org/XML/1998/namespace"/>
    <ds:schemaRef ds:uri="http://schemas.microsoft.com/office/2006/documentManagement/types"/>
    <ds:schemaRef ds:uri="http://schemas.microsoft.com/office/2006/metadata/properties"/>
    <ds:schemaRef ds:uri="da509899-fedd-4863-a776-535eda3e8436"/>
    <ds:schemaRef ds:uri="http://schemas.microsoft.com/office/infopath/2007/PartnerControl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898D5959-700F-4C1C-A1B9-FD2B67F52B83}"/>
</file>

<file path=docProps/app.xml><?xml version="1.0" encoding="utf-8"?>
<Properties xmlns="http://schemas.openxmlformats.org/officeDocument/2006/extended-properties" xmlns:vt="http://schemas.openxmlformats.org/officeDocument/2006/docPropsVTypes">
  <Template>DNN RD Template</Template>
  <TotalTime>2120</TotalTime>
  <Words>1278</Words>
  <Application>Microsoft Office PowerPoint</Application>
  <PresentationFormat>Widescreen</PresentationFormat>
  <Paragraphs>120</Paragraphs>
  <Slides>11</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Calibri Light</vt:lpstr>
      <vt:lpstr>Courier New</vt:lpstr>
      <vt:lpstr>Gill Sans MT</vt:lpstr>
      <vt:lpstr>Wingdings</vt:lpstr>
      <vt:lpstr>Office Theme</vt:lpstr>
      <vt:lpstr>Slide</vt:lpstr>
      <vt:lpstr>Office of Nuclear Forensics</vt:lpstr>
      <vt:lpstr>PowerPoint Presentation</vt:lpstr>
      <vt:lpstr>Office of Nuclear Forensics</vt:lpstr>
      <vt:lpstr>Pre-Detonation Material Analysis</vt:lpstr>
      <vt:lpstr>Pre-Detonation Device Assessment</vt:lpstr>
      <vt:lpstr>Post-Detonation Analysis</vt:lpstr>
      <vt:lpstr>PowerPoint Presentation</vt:lpstr>
      <vt:lpstr>PowerPoint Presentation</vt:lpstr>
      <vt:lpstr>PowerPoint Presentation</vt:lpstr>
      <vt:lpstr>Nuclear Forensics Expertise Development Plan </vt:lpstr>
      <vt:lpstr>DNN R&amp;D’s University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Ashenfelter, Timothy</dc:creator>
  <cp:lastModifiedBy>Kim, Jeune (CONTR)</cp:lastModifiedBy>
  <cp:revision>31</cp:revision>
  <dcterms:created xsi:type="dcterms:W3CDTF">2021-08-14T01:44:21Z</dcterms:created>
  <dcterms:modified xsi:type="dcterms:W3CDTF">2022-09-22T20:00:34Z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1b032c60-7381-48f3-a39e-0bbd45a784ca</vt:lpwstr>
  </property>
</Properties>
</file>