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68" r:id="rId6"/>
    <p:sldId id="269" r:id="rId7"/>
    <p:sldId id="270" r:id="rId8"/>
    <p:sldId id="278" r:id="rId9"/>
    <p:sldId id="279" r:id="rId10"/>
    <p:sldId id="280" r:id="rId11"/>
    <p:sldId id="271" r:id="rId12"/>
    <p:sldId id="275" r:id="rId13"/>
    <p:sldId id="293" r:id="rId14"/>
    <p:sldId id="305" r:id="rId15"/>
    <p:sldId id="276" r:id="rId16"/>
    <p:sldId id="294" r:id="rId17"/>
    <p:sldId id="295" r:id="rId18"/>
    <p:sldId id="296" r:id="rId19"/>
    <p:sldId id="297" r:id="rId20"/>
    <p:sldId id="272" r:id="rId21"/>
    <p:sldId id="426" r:id="rId22"/>
    <p:sldId id="298" r:id="rId23"/>
    <p:sldId id="299" r:id="rId24"/>
    <p:sldId id="304" r:id="rId25"/>
    <p:sldId id="301" r:id="rId26"/>
    <p:sldId id="303" r:id="rId27"/>
    <p:sldId id="302" r:id="rId28"/>
    <p:sldId id="300" r:id="rId29"/>
    <p:sldId id="289" r:id="rId30"/>
    <p:sldId id="287" r:id="rId31"/>
    <p:sldId id="288" r:id="rId32"/>
    <p:sldId id="290" r:id="rId33"/>
    <p:sldId id="273" r:id="rId34"/>
    <p:sldId id="282" r:id="rId35"/>
    <p:sldId id="291" r:id="rId36"/>
    <p:sldId id="42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438" autoAdjust="0"/>
  </p:normalViewPr>
  <p:slideViewPr>
    <p:cSldViewPr snapToGrid="0" snapToObjects="1">
      <p:cViewPr varScale="1">
        <p:scale>
          <a:sx n="121" d="100"/>
          <a:sy n="121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4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5A338-6A9F-4369-B390-860D8B16A588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6EB1E1-954B-429D-9D2D-174217C3EE41}">
      <dgm:prSet phldrT="[Text]"/>
      <dgm:spPr/>
      <dgm:t>
        <a:bodyPr/>
        <a:lstStyle/>
        <a:p>
          <a:pPr algn="ctr"/>
          <a:r>
            <a:rPr lang="en-US" dirty="0"/>
            <a:t>1,210 Unique papers collected</a:t>
          </a:r>
        </a:p>
      </dgm:t>
    </dgm:pt>
    <dgm:pt modelId="{B3E91FF8-42D5-4FA0-973D-5DC1A23F3D13}" type="parTrans" cxnId="{6F340B29-1825-48B4-B6E5-F7BF6C7394A4}">
      <dgm:prSet/>
      <dgm:spPr/>
      <dgm:t>
        <a:bodyPr/>
        <a:lstStyle/>
        <a:p>
          <a:pPr algn="ctr"/>
          <a:endParaRPr lang="en-US"/>
        </a:p>
      </dgm:t>
    </dgm:pt>
    <dgm:pt modelId="{5B5F86B0-F405-49BD-88FB-C7349D93F17B}" type="sibTrans" cxnId="{6F340B29-1825-48B4-B6E5-F7BF6C7394A4}">
      <dgm:prSet/>
      <dgm:spPr/>
      <dgm:t>
        <a:bodyPr/>
        <a:lstStyle/>
        <a:p>
          <a:pPr algn="ctr"/>
          <a:endParaRPr lang="en-US"/>
        </a:p>
      </dgm:t>
    </dgm:pt>
    <dgm:pt modelId="{219354F5-1037-4AF2-9F9F-3E304B53DB34}">
      <dgm:prSet phldrT="[Text]"/>
      <dgm:spPr/>
      <dgm:t>
        <a:bodyPr/>
        <a:lstStyle/>
        <a:p>
          <a:pPr algn="ctr"/>
          <a:r>
            <a:rPr lang="en-US" dirty="0"/>
            <a:t>235 Papers analyzed</a:t>
          </a:r>
        </a:p>
      </dgm:t>
    </dgm:pt>
    <dgm:pt modelId="{AA6AF4B5-EAC7-4A77-BE16-656A4888BE09}" type="parTrans" cxnId="{7DD8741F-EF6A-4742-8093-90092919740B}">
      <dgm:prSet/>
      <dgm:spPr/>
      <dgm:t>
        <a:bodyPr/>
        <a:lstStyle/>
        <a:p>
          <a:pPr algn="ctr"/>
          <a:endParaRPr lang="en-US"/>
        </a:p>
      </dgm:t>
    </dgm:pt>
    <dgm:pt modelId="{1FE7F4E2-0A45-49B7-9D4F-D15674CEB8F5}" type="sibTrans" cxnId="{7DD8741F-EF6A-4742-8093-90092919740B}">
      <dgm:prSet/>
      <dgm:spPr/>
      <dgm:t>
        <a:bodyPr/>
        <a:lstStyle/>
        <a:p>
          <a:pPr algn="ctr"/>
          <a:endParaRPr lang="en-US"/>
        </a:p>
      </dgm:t>
    </dgm:pt>
    <dgm:pt modelId="{428FABE5-EBD3-496D-A710-971A016D3DFD}">
      <dgm:prSet phldrT="[Text]"/>
      <dgm:spPr/>
      <dgm:t>
        <a:bodyPr/>
        <a:lstStyle/>
        <a:p>
          <a:pPr algn="ctr"/>
          <a:r>
            <a:rPr lang="en-US" dirty="0"/>
            <a:t>209 Extracted quantitative information</a:t>
          </a:r>
        </a:p>
      </dgm:t>
    </dgm:pt>
    <dgm:pt modelId="{C092FC5B-C08C-4602-AEDD-B24E26E68504}" type="parTrans" cxnId="{A6B17A24-D757-4E85-B8B4-47C1B163B3CB}">
      <dgm:prSet/>
      <dgm:spPr/>
      <dgm:t>
        <a:bodyPr/>
        <a:lstStyle/>
        <a:p>
          <a:pPr algn="ctr"/>
          <a:endParaRPr lang="en-US"/>
        </a:p>
      </dgm:t>
    </dgm:pt>
    <dgm:pt modelId="{7D628316-2DDC-49CD-927B-5F95C272867F}" type="sibTrans" cxnId="{A6B17A24-D757-4E85-B8B4-47C1B163B3CB}">
      <dgm:prSet/>
      <dgm:spPr/>
      <dgm:t>
        <a:bodyPr/>
        <a:lstStyle/>
        <a:p>
          <a:pPr algn="ctr"/>
          <a:endParaRPr lang="en-US"/>
        </a:p>
      </dgm:t>
    </dgm:pt>
    <dgm:pt modelId="{D1580EAA-683E-49FF-8DE2-DB4D14250D52}">
      <dgm:prSet phldrT="[Text]" custT="1"/>
      <dgm:spPr/>
      <dgm:t>
        <a:bodyPr/>
        <a:lstStyle/>
        <a:p>
          <a:pPr algn="ctr"/>
          <a:r>
            <a:rPr lang="en-US" sz="1600" dirty="0"/>
            <a:t>Checked title and abstract for relevancy</a:t>
          </a:r>
        </a:p>
      </dgm:t>
    </dgm:pt>
    <dgm:pt modelId="{329ACD1C-1FC8-4476-A2EF-716EFF210D69}" type="parTrans" cxnId="{08EB9B8B-E4BB-47ED-A7E5-32DBD6486B23}">
      <dgm:prSet/>
      <dgm:spPr/>
      <dgm:t>
        <a:bodyPr/>
        <a:lstStyle/>
        <a:p>
          <a:pPr algn="ctr"/>
          <a:endParaRPr lang="en-US"/>
        </a:p>
      </dgm:t>
    </dgm:pt>
    <dgm:pt modelId="{7380BA80-10ED-4940-9A76-B126C79C2611}" type="sibTrans" cxnId="{08EB9B8B-E4BB-47ED-A7E5-32DBD6486B23}">
      <dgm:prSet/>
      <dgm:spPr/>
      <dgm:t>
        <a:bodyPr/>
        <a:lstStyle/>
        <a:p>
          <a:pPr algn="ctr"/>
          <a:endParaRPr lang="en-US"/>
        </a:p>
      </dgm:t>
    </dgm:pt>
    <dgm:pt modelId="{B60F10BF-1261-4B75-9E84-6FC0A62D2A8B}">
      <dgm:prSet phldrT="[Text]"/>
      <dgm:spPr/>
      <dgm:t>
        <a:bodyPr/>
        <a:lstStyle/>
        <a:p>
          <a:pPr algn="ctr"/>
          <a:r>
            <a:rPr lang="en-US" dirty="0"/>
            <a:t>82 papers used in meta-analysis</a:t>
          </a:r>
        </a:p>
      </dgm:t>
    </dgm:pt>
    <dgm:pt modelId="{7BDBD736-C627-428E-B051-41B2F3910A2A}" type="parTrans" cxnId="{27284910-3502-4A1B-840C-D91479F30B27}">
      <dgm:prSet/>
      <dgm:spPr/>
      <dgm:t>
        <a:bodyPr/>
        <a:lstStyle/>
        <a:p>
          <a:pPr algn="ctr"/>
          <a:endParaRPr lang="en-US"/>
        </a:p>
      </dgm:t>
    </dgm:pt>
    <dgm:pt modelId="{1231DFD1-A5F3-4FB9-B68C-825866DB769E}" type="sibTrans" cxnId="{27284910-3502-4A1B-840C-D91479F30B27}">
      <dgm:prSet/>
      <dgm:spPr/>
      <dgm:t>
        <a:bodyPr/>
        <a:lstStyle/>
        <a:p>
          <a:pPr algn="ctr"/>
          <a:endParaRPr lang="en-US"/>
        </a:p>
      </dgm:t>
    </dgm:pt>
    <dgm:pt modelId="{5D10648D-6B88-4014-906C-90C4E7D539D1}">
      <dgm:prSet phldrT="[Text]" custT="1"/>
      <dgm:spPr/>
      <dgm:t>
        <a:bodyPr/>
        <a:lstStyle/>
        <a:p>
          <a:pPr algn="ctr"/>
          <a:r>
            <a:rPr lang="en-US" sz="1600" dirty="0"/>
            <a:t>Checked for relevancy and redundancy </a:t>
          </a:r>
        </a:p>
      </dgm:t>
    </dgm:pt>
    <dgm:pt modelId="{9A1C11BE-32F6-4013-81DA-6F4C35CDCC48}" type="parTrans" cxnId="{FEA56C31-3538-4FD3-89E5-4DDE48E33F14}">
      <dgm:prSet/>
      <dgm:spPr/>
      <dgm:t>
        <a:bodyPr/>
        <a:lstStyle/>
        <a:p>
          <a:pPr algn="ctr"/>
          <a:endParaRPr lang="en-US"/>
        </a:p>
      </dgm:t>
    </dgm:pt>
    <dgm:pt modelId="{746D9838-6D79-4008-BDAE-1B204B034F05}" type="sibTrans" cxnId="{FEA56C31-3538-4FD3-89E5-4DDE48E33F14}">
      <dgm:prSet/>
      <dgm:spPr/>
      <dgm:t>
        <a:bodyPr/>
        <a:lstStyle/>
        <a:p>
          <a:pPr algn="ctr"/>
          <a:endParaRPr lang="en-US"/>
        </a:p>
      </dgm:t>
    </dgm:pt>
    <dgm:pt modelId="{33E4B3A5-2A69-44A2-894D-13F100B56B63}">
      <dgm:prSet phldrT="[Text]" custT="1"/>
      <dgm:spPr/>
      <dgm:t>
        <a:bodyPr/>
        <a:lstStyle/>
        <a:p>
          <a:pPr algn="ctr"/>
          <a:r>
            <a:rPr lang="en-US" sz="1600" dirty="0"/>
            <a:t>Checked for usable data for meta-analysis</a:t>
          </a:r>
        </a:p>
      </dgm:t>
    </dgm:pt>
    <dgm:pt modelId="{88755880-9ED5-4336-842B-69CB7E48FEDF}" type="parTrans" cxnId="{4F2D2C83-48F2-4560-9F6C-05F39F74F127}">
      <dgm:prSet/>
      <dgm:spPr/>
      <dgm:t>
        <a:bodyPr/>
        <a:lstStyle/>
        <a:p>
          <a:pPr algn="ctr"/>
          <a:endParaRPr lang="en-US"/>
        </a:p>
      </dgm:t>
    </dgm:pt>
    <dgm:pt modelId="{F5AA301D-77F7-4637-8F07-FB7B649099E3}" type="sibTrans" cxnId="{4F2D2C83-48F2-4560-9F6C-05F39F74F127}">
      <dgm:prSet/>
      <dgm:spPr/>
      <dgm:t>
        <a:bodyPr/>
        <a:lstStyle/>
        <a:p>
          <a:pPr algn="ctr"/>
          <a:endParaRPr lang="en-US"/>
        </a:p>
      </dgm:t>
    </dgm:pt>
    <dgm:pt modelId="{307259BC-8F69-4246-9C8E-E022A1F642FE}" type="pres">
      <dgm:prSet presAssocID="{69B5A338-6A9F-4369-B390-860D8B16A588}" presName="Name0" presStyleCnt="0">
        <dgm:presLayoutVars>
          <dgm:dir/>
          <dgm:animLvl val="lvl"/>
          <dgm:resizeHandles val="exact"/>
        </dgm:presLayoutVars>
      </dgm:prSet>
      <dgm:spPr/>
    </dgm:pt>
    <dgm:pt modelId="{C3F21738-335F-4C40-997A-12A7DA4A9305}" type="pres">
      <dgm:prSet presAssocID="{B60F10BF-1261-4B75-9E84-6FC0A62D2A8B}" presName="boxAndChildren" presStyleCnt="0"/>
      <dgm:spPr/>
    </dgm:pt>
    <dgm:pt modelId="{0A7C2FC4-C321-44C1-843D-2A1223E490A1}" type="pres">
      <dgm:prSet presAssocID="{B60F10BF-1261-4B75-9E84-6FC0A62D2A8B}" presName="parentTextBox" presStyleLbl="node1" presStyleIdx="0" presStyleCnt="4"/>
      <dgm:spPr/>
    </dgm:pt>
    <dgm:pt modelId="{547DFEAD-414D-482B-ABC1-9BF2294E05D2}" type="pres">
      <dgm:prSet presAssocID="{7D628316-2DDC-49CD-927B-5F95C272867F}" presName="sp" presStyleCnt="0"/>
      <dgm:spPr/>
    </dgm:pt>
    <dgm:pt modelId="{1DB336F8-E273-4F0B-8862-1305FFD32FC9}" type="pres">
      <dgm:prSet presAssocID="{428FABE5-EBD3-496D-A710-971A016D3DFD}" presName="arrowAndChildren" presStyleCnt="0"/>
      <dgm:spPr/>
    </dgm:pt>
    <dgm:pt modelId="{5B6D8879-2172-443F-94BC-6AA2EE6207D1}" type="pres">
      <dgm:prSet presAssocID="{428FABE5-EBD3-496D-A710-971A016D3DFD}" presName="parentTextArrow" presStyleLbl="node1" presStyleIdx="0" presStyleCnt="4"/>
      <dgm:spPr/>
    </dgm:pt>
    <dgm:pt modelId="{C1FD52C2-3720-48C0-8C60-0EF738AF4D83}" type="pres">
      <dgm:prSet presAssocID="{428FABE5-EBD3-496D-A710-971A016D3DFD}" presName="arrow" presStyleLbl="node1" presStyleIdx="1" presStyleCnt="4" custLinFactNeighborX="0"/>
      <dgm:spPr/>
    </dgm:pt>
    <dgm:pt modelId="{2BD344D3-0A44-4429-AF83-82029A10EE72}" type="pres">
      <dgm:prSet presAssocID="{428FABE5-EBD3-496D-A710-971A016D3DFD}" presName="descendantArrow" presStyleCnt="0"/>
      <dgm:spPr/>
    </dgm:pt>
    <dgm:pt modelId="{AE44BA5B-C873-4CFB-BA91-6A30D89A41B1}" type="pres">
      <dgm:prSet presAssocID="{33E4B3A5-2A69-44A2-894D-13F100B56B63}" presName="childTextArrow" presStyleLbl="fgAccFollowNode1" presStyleIdx="0" presStyleCnt="3">
        <dgm:presLayoutVars>
          <dgm:bulletEnabled val="1"/>
        </dgm:presLayoutVars>
      </dgm:prSet>
      <dgm:spPr/>
    </dgm:pt>
    <dgm:pt modelId="{382E6D1A-FF34-436D-881D-C9605B18586A}" type="pres">
      <dgm:prSet presAssocID="{1FE7F4E2-0A45-49B7-9D4F-D15674CEB8F5}" presName="sp" presStyleCnt="0"/>
      <dgm:spPr/>
    </dgm:pt>
    <dgm:pt modelId="{22BE18B4-233F-46DF-BD82-4B3D2EE32932}" type="pres">
      <dgm:prSet presAssocID="{219354F5-1037-4AF2-9F9F-3E304B53DB34}" presName="arrowAndChildren" presStyleCnt="0"/>
      <dgm:spPr/>
    </dgm:pt>
    <dgm:pt modelId="{4921E5F4-C179-4CF5-B915-1A17D0D4A2A4}" type="pres">
      <dgm:prSet presAssocID="{219354F5-1037-4AF2-9F9F-3E304B53DB34}" presName="parentTextArrow" presStyleLbl="node1" presStyleIdx="1" presStyleCnt="4"/>
      <dgm:spPr/>
    </dgm:pt>
    <dgm:pt modelId="{59690B57-76CB-492C-B531-ED70A7A630A5}" type="pres">
      <dgm:prSet presAssocID="{219354F5-1037-4AF2-9F9F-3E304B53DB34}" presName="arrow" presStyleLbl="node1" presStyleIdx="2" presStyleCnt="4"/>
      <dgm:spPr/>
    </dgm:pt>
    <dgm:pt modelId="{53CBAC5D-1232-49CB-A88C-704742D5FC5F}" type="pres">
      <dgm:prSet presAssocID="{219354F5-1037-4AF2-9F9F-3E304B53DB34}" presName="descendantArrow" presStyleCnt="0"/>
      <dgm:spPr/>
    </dgm:pt>
    <dgm:pt modelId="{B4CDFE33-00ED-4493-BCC5-F491C89A4D5D}" type="pres">
      <dgm:prSet presAssocID="{5D10648D-6B88-4014-906C-90C4E7D539D1}" presName="childTextArrow" presStyleLbl="fgAccFollowNode1" presStyleIdx="1" presStyleCnt="3">
        <dgm:presLayoutVars>
          <dgm:bulletEnabled val="1"/>
        </dgm:presLayoutVars>
      </dgm:prSet>
      <dgm:spPr/>
    </dgm:pt>
    <dgm:pt modelId="{221DBFD0-6B2D-41AB-88E9-650967145425}" type="pres">
      <dgm:prSet presAssocID="{5B5F86B0-F405-49BD-88FB-C7349D93F17B}" presName="sp" presStyleCnt="0"/>
      <dgm:spPr/>
    </dgm:pt>
    <dgm:pt modelId="{C64DFE1F-3495-41CB-8371-8F619BB777D2}" type="pres">
      <dgm:prSet presAssocID="{066EB1E1-954B-429D-9D2D-174217C3EE41}" presName="arrowAndChildren" presStyleCnt="0"/>
      <dgm:spPr/>
    </dgm:pt>
    <dgm:pt modelId="{D808BCB1-6C7E-4126-B8A0-C549C8A02545}" type="pres">
      <dgm:prSet presAssocID="{066EB1E1-954B-429D-9D2D-174217C3EE41}" presName="parentTextArrow" presStyleLbl="node1" presStyleIdx="2" presStyleCnt="4"/>
      <dgm:spPr/>
    </dgm:pt>
    <dgm:pt modelId="{7587EB99-7D0E-4633-A022-1689C243F5A3}" type="pres">
      <dgm:prSet presAssocID="{066EB1E1-954B-429D-9D2D-174217C3EE41}" presName="arrow" presStyleLbl="node1" presStyleIdx="3" presStyleCnt="4"/>
      <dgm:spPr/>
    </dgm:pt>
    <dgm:pt modelId="{95379F3A-A6F4-4DE3-82C2-6EFD4666977D}" type="pres">
      <dgm:prSet presAssocID="{066EB1E1-954B-429D-9D2D-174217C3EE41}" presName="descendantArrow" presStyleCnt="0"/>
      <dgm:spPr/>
    </dgm:pt>
    <dgm:pt modelId="{903AF8B9-CAEE-4521-96FC-1C6828B4F6F3}" type="pres">
      <dgm:prSet presAssocID="{D1580EAA-683E-49FF-8DE2-DB4D14250D5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20AED003-D622-4319-AE63-EA57DCAF4333}" type="presOf" srcId="{219354F5-1037-4AF2-9F9F-3E304B53DB34}" destId="{4921E5F4-C179-4CF5-B915-1A17D0D4A2A4}" srcOrd="0" destOrd="0" presId="urn:microsoft.com/office/officeart/2005/8/layout/process4"/>
    <dgm:cxn modelId="{27284910-3502-4A1B-840C-D91479F30B27}" srcId="{69B5A338-6A9F-4369-B390-860D8B16A588}" destId="{B60F10BF-1261-4B75-9E84-6FC0A62D2A8B}" srcOrd="3" destOrd="0" parTransId="{7BDBD736-C627-428E-B051-41B2F3910A2A}" sibTransId="{1231DFD1-A5F3-4FB9-B68C-825866DB769E}"/>
    <dgm:cxn modelId="{7DD8741F-EF6A-4742-8093-90092919740B}" srcId="{69B5A338-6A9F-4369-B390-860D8B16A588}" destId="{219354F5-1037-4AF2-9F9F-3E304B53DB34}" srcOrd="1" destOrd="0" parTransId="{AA6AF4B5-EAC7-4A77-BE16-656A4888BE09}" sibTransId="{1FE7F4E2-0A45-49B7-9D4F-D15674CEB8F5}"/>
    <dgm:cxn modelId="{72F97B1F-04D4-4B0C-967F-3B5A0720988D}" type="presOf" srcId="{428FABE5-EBD3-496D-A710-971A016D3DFD}" destId="{5B6D8879-2172-443F-94BC-6AA2EE6207D1}" srcOrd="0" destOrd="0" presId="urn:microsoft.com/office/officeart/2005/8/layout/process4"/>
    <dgm:cxn modelId="{A6B17A24-D757-4E85-B8B4-47C1B163B3CB}" srcId="{69B5A338-6A9F-4369-B390-860D8B16A588}" destId="{428FABE5-EBD3-496D-A710-971A016D3DFD}" srcOrd="2" destOrd="0" parTransId="{C092FC5B-C08C-4602-AEDD-B24E26E68504}" sibTransId="{7D628316-2DDC-49CD-927B-5F95C272867F}"/>
    <dgm:cxn modelId="{6F340B29-1825-48B4-B6E5-F7BF6C7394A4}" srcId="{69B5A338-6A9F-4369-B390-860D8B16A588}" destId="{066EB1E1-954B-429D-9D2D-174217C3EE41}" srcOrd="0" destOrd="0" parTransId="{B3E91FF8-42D5-4FA0-973D-5DC1A23F3D13}" sibTransId="{5B5F86B0-F405-49BD-88FB-C7349D93F17B}"/>
    <dgm:cxn modelId="{FEA56C31-3538-4FD3-89E5-4DDE48E33F14}" srcId="{219354F5-1037-4AF2-9F9F-3E304B53DB34}" destId="{5D10648D-6B88-4014-906C-90C4E7D539D1}" srcOrd="0" destOrd="0" parTransId="{9A1C11BE-32F6-4013-81DA-6F4C35CDCC48}" sibTransId="{746D9838-6D79-4008-BDAE-1B204B034F05}"/>
    <dgm:cxn modelId="{CDFE8D41-AE08-438D-8100-404155763D07}" type="presOf" srcId="{219354F5-1037-4AF2-9F9F-3E304B53DB34}" destId="{59690B57-76CB-492C-B531-ED70A7A630A5}" srcOrd="1" destOrd="0" presId="urn:microsoft.com/office/officeart/2005/8/layout/process4"/>
    <dgm:cxn modelId="{54D0AA4D-C41A-42C0-BDB4-3FD474F83D12}" type="presOf" srcId="{5D10648D-6B88-4014-906C-90C4E7D539D1}" destId="{B4CDFE33-00ED-4493-BCC5-F491C89A4D5D}" srcOrd="0" destOrd="0" presId="urn:microsoft.com/office/officeart/2005/8/layout/process4"/>
    <dgm:cxn modelId="{4DC63870-4B25-4D90-8AD1-C45A33CAB72C}" type="presOf" srcId="{69B5A338-6A9F-4369-B390-860D8B16A588}" destId="{307259BC-8F69-4246-9C8E-E022A1F642FE}" srcOrd="0" destOrd="0" presId="urn:microsoft.com/office/officeart/2005/8/layout/process4"/>
    <dgm:cxn modelId="{4F2D2C83-48F2-4560-9F6C-05F39F74F127}" srcId="{428FABE5-EBD3-496D-A710-971A016D3DFD}" destId="{33E4B3A5-2A69-44A2-894D-13F100B56B63}" srcOrd="0" destOrd="0" parTransId="{88755880-9ED5-4336-842B-69CB7E48FEDF}" sibTransId="{F5AA301D-77F7-4637-8F07-FB7B649099E3}"/>
    <dgm:cxn modelId="{E3183E83-A6FC-4257-8A7E-99B664FCEA78}" type="presOf" srcId="{B60F10BF-1261-4B75-9E84-6FC0A62D2A8B}" destId="{0A7C2FC4-C321-44C1-843D-2A1223E490A1}" srcOrd="0" destOrd="0" presId="urn:microsoft.com/office/officeart/2005/8/layout/process4"/>
    <dgm:cxn modelId="{5D183688-41D8-46E5-95A6-018A2AC90EF1}" type="presOf" srcId="{428FABE5-EBD3-496D-A710-971A016D3DFD}" destId="{C1FD52C2-3720-48C0-8C60-0EF738AF4D83}" srcOrd="1" destOrd="0" presId="urn:microsoft.com/office/officeart/2005/8/layout/process4"/>
    <dgm:cxn modelId="{08EB9B8B-E4BB-47ED-A7E5-32DBD6486B23}" srcId="{066EB1E1-954B-429D-9D2D-174217C3EE41}" destId="{D1580EAA-683E-49FF-8DE2-DB4D14250D52}" srcOrd="0" destOrd="0" parTransId="{329ACD1C-1FC8-4476-A2EF-716EFF210D69}" sibTransId="{7380BA80-10ED-4940-9A76-B126C79C2611}"/>
    <dgm:cxn modelId="{05258A91-AE93-4175-92A6-E7099BC67661}" type="presOf" srcId="{33E4B3A5-2A69-44A2-894D-13F100B56B63}" destId="{AE44BA5B-C873-4CFB-BA91-6A30D89A41B1}" srcOrd="0" destOrd="0" presId="urn:microsoft.com/office/officeart/2005/8/layout/process4"/>
    <dgm:cxn modelId="{C3814093-C4FD-49E9-A30B-95D6C5DF7ED3}" type="presOf" srcId="{D1580EAA-683E-49FF-8DE2-DB4D14250D52}" destId="{903AF8B9-CAEE-4521-96FC-1C6828B4F6F3}" srcOrd="0" destOrd="0" presId="urn:microsoft.com/office/officeart/2005/8/layout/process4"/>
    <dgm:cxn modelId="{75E1CD9A-80D0-489D-AD8A-2AFABC5B5C30}" type="presOf" srcId="{066EB1E1-954B-429D-9D2D-174217C3EE41}" destId="{D808BCB1-6C7E-4126-B8A0-C549C8A02545}" srcOrd="0" destOrd="0" presId="urn:microsoft.com/office/officeart/2005/8/layout/process4"/>
    <dgm:cxn modelId="{6679A8E6-917D-4E19-9A06-DA1267C3A337}" type="presOf" srcId="{066EB1E1-954B-429D-9D2D-174217C3EE41}" destId="{7587EB99-7D0E-4633-A022-1689C243F5A3}" srcOrd="1" destOrd="0" presId="urn:microsoft.com/office/officeart/2005/8/layout/process4"/>
    <dgm:cxn modelId="{AD1F280F-4506-4ECF-A39C-3199D4E15866}" type="presParOf" srcId="{307259BC-8F69-4246-9C8E-E022A1F642FE}" destId="{C3F21738-335F-4C40-997A-12A7DA4A9305}" srcOrd="0" destOrd="0" presId="urn:microsoft.com/office/officeart/2005/8/layout/process4"/>
    <dgm:cxn modelId="{9183F5F0-9566-4C38-9C3F-C628A34B8333}" type="presParOf" srcId="{C3F21738-335F-4C40-997A-12A7DA4A9305}" destId="{0A7C2FC4-C321-44C1-843D-2A1223E490A1}" srcOrd="0" destOrd="0" presId="urn:microsoft.com/office/officeart/2005/8/layout/process4"/>
    <dgm:cxn modelId="{C7BDE9C1-31A3-423A-8884-D223083E22A2}" type="presParOf" srcId="{307259BC-8F69-4246-9C8E-E022A1F642FE}" destId="{547DFEAD-414D-482B-ABC1-9BF2294E05D2}" srcOrd="1" destOrd="0" presId="urn:microsoft.com/office/officeart/2005/8/layout/process4"/>
    <dgm:cxn modelId="{2EC8B0C6-10E2-40B3-AE2A-94B0C8CDD341}" type="presParOf" srcId="{307259BC-8F69-4246-9C8E-E022A1F642FE}" destId="{1DB336F8-E273-4F0B-8862-1305FFD32FC9}" srcOrd="2" destOrd="0" presId="urn:microsoft.com/office/officeart/2005/8/layout/process4"/>
    <dgm:cxn modelId="{CCF501B1-B277-4D22-9758-E6CE2DC206AD}" type="presParOf" srcId="{1DB336F8-E273-4F0B-8862-1305FFD32FC9}" destId="{5B6D8879-2172-443F-94BC-6AA2EE6207D1}" srcOrd="0" destOrd="0" presId="urn:microsoft.com/office/officeart/2005/8/layout/process4"/>
    <dgm:cxn modelId="{15964BCC-CA9D-4F91-A519-C2BE962CDCFE}" type="presParOf" srcId="{1DB336F8-E273-4F0B-8862-1305FFD32FC9}" destId="{C1FD52C2-3720-48C0-8C60-0EF738AF4D83}" srcOrd="1" destOrd="0" presId="urn:microsoft.com/office/officeart/2005/8/layout/process4"/>
    <dgm:cxn modelId="{B44F2C44-6F17-4CAC-8870-3561201E813D}" type="presParOf" srcId="{1DB336F8-E273-4F0B-8862-1305FFD32FC9}" destId="{2BD344D3-0A44-4429-AF83-82029A10EE72}" srcOrd="2" destOrd="0" presId="urn:microsoft.com/office/officeart/2005/8/layout/process4"/>
    <dgm:cxn modelId="{BBE14842-EFAD-45D0-9B6D-E55A8E0339F8}" type="presParOf" srcId="{2BD344D3-0A44-4429-AF83-82029A10EE72}" destId="{AE44BA5B-C873-4CFB-BA91-6A30D89A41B1}" srcOrd="0" destOrd="0" presId="urn:microsoft.com/office/officeart/2005/8/layout/process4"/>
    <dgm:cxn modelId="{19A820F3-A9B4-4CE1-BD57-BAD7CA595052}" type="presParOf" srcId="{307259BC-8F69-4246-9C8E-E022A1F642FE}" destId="{382E6D1A-FF34-436D-881D-C9605B18586A}" srcOrd="3" destOrd="0" presId="urn:microsoft.com/office/officeart/2005/8/layout/process4"/>
    <dgm:cxn modelId="{95696DE0-44CB-4220-9B7F-641A94A149B9}" type="presParOf" srcId="{307259BC-8F69-4246-9C8E-E022A1F642FE}" destId="{22BE18B4-233F-46DF-BD82-4B3D2EE32932}" srcOrd="4" destOrd="0" presId="urn:microsoft.com/office/officeart/2005/8/layout/process4"/>
    <dgm:cxn modelId="{EE4D4822-8C12-4515-AB75-E2108FB51FBD}" type="presParOf" srcId="{22BE18B4-233F-46DF-BD82-4B3D2EE32932}" destId="{4921E5F4-C179-4CF5-B915-1A17D0D4A2A4}" srcOrd="0" destOrd="0" presId="urn:microsoft.com/office/officeart/2005/8/layout/process4"/>
    <dgm:cxn modelId="{4F218FF8-FEF8-47CD-9588-4B82F97B6F1A}" type="presParOf" srcId="{22BE18B4-233F-46DF-BD82-4B3D2EE32932}" destId="{59690B57-76CB-492C-B531-ED70A7A630A5}" srcOrd="1" destOrd="0" presId="urn:microsoft.com/office/officeart/2005/8/layout/process4"/>
    <dgm:cxn modelId="{43E509D7-9625-42D4-B5F2-9DE5DE85DA69}" type="presParOf" srcId="{22BE18B4-233F-46DF-BD82-4B3D2EE32932}" destId="{53CBAC5D-1232-49CB-A88C-704742D5FC5F}" srcOrd="2" destOrd="0" presId="urn:microsoft.com/office/officeart/2005/8/layout/process4"/>
    <dgm:cxn modelId="{643B015E-E18C-493E-A730-51209152CE70}" type="presParOf" srcId="{53CBAC5D-1232-49CB-A88C-704742D5FC5F}" destId="{B4CDFE33-00ED-4493-BCC5-F491C89A4D5D}" srcOrd="0" destOrd="0" presId="urn:microsoft.com/office/officeart/2005/8/layout/process4"/>
    <dgm:cxn modelId="{53446513-A293-4262-B59B-745E34272614}" type="presParOf" srcId="{307259BC-8F69-4246-9C8E-E022A1F642FE}" destId="{221DBFD0-6B2D-41AB-88E9-650967145425}" srcOrd="5" destOrd="0" presId="urn:microsoft.com/office/officeart/2005/8/layout/process4"/>
    <dgm:cxn modelId="{B5EE8767-DED0-44C1-A246-5CA5D59D8B30}" type="presParOf" srcId="{307259BC-8F69-4246-9C8E-E022A1F642FE}" destId="{C64DFE1F-3495-41CB-8371-8F619BB777D2}" srcOrd="6" destOrd="0" presId="urn:microsoft.com/office/officeart/2005/8/layout/process4"/>
    <dgm:cxn modelId="{A6C4D29D-7C37-464F-B31F-6A61246BEFF4}" type="presParOf" srcId="{C64DFE1F-3495-41CB-8371-8F619BB777D2}" destId="{D808BCB1-6C7E-4126-B8A0-C549C8A02545}" srcOrd="0" destOrd="0" presId="urn:microsoft.com/office/officeart/2005/8/layout/process4"/>
    <dgm:cxn modelId="{D37EE6C1-B9A4-4E94-A03A-C0D42E8F0945}" type="presParOf" srcId="{C64DFE1F-3495-41CB-8371-8F619BB777D2}" destId="{7587EB99-7D0E-4633-A022-1689C243F5A3}" srcOrd="1" destOrd="0" presId="urn:microsoft.com/office/officeart/2005/8/layout/process4"/>
    <dgm:cxn modelId="{581DE05A-7D83-4014-AAE9-C0B3CFBF17AC}" type="presParOf" srcId="{C64DFE1F-3495-41CB-8371-8F619BB777D2}" destId="{95379F3A-A6F4-4DE3-82C2-6EFD4666977D}" srcOrd="2" destOrd="0" presId="urn:microsoft.com/office/officeart/2005/8/layout/process4"/>
    <dgm:cxn modelId="{38383D33-6FAB-48AF-AB11-0D5B27677E15}" type="presParOf" srcId="{95379F3A-A6F4-4DE3-82C2-6EFD4666977D}" destId="{903AF8B9-CAEE-4521-96FC-1C6828B4F6F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71FAC-C6B2-438D-8D29-E85BDE3DBB7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53563-068C-40A9-B303-3EB62CD760C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108968D-6DE9-4457-BCC0-56820BA721C7}" type="sibTrans" cxnId="{E7164B10-8377-4407-969C-1CCFD64B9E25}">
      <dgm:prSet/>
      <dgm:spPr/>
      <dgm:t>
        <a:bodyPr/>
        <a:lstStyle/>
        <a:p>
          <a:endParaRPr lang="en-US"/>
        </a:p>
      </dgm:t>
    </dgm:pt>
    <dgm:pt modelId="{1E9EF86A-46B3-4AA4-A6BC-50CF1B8194BF}" type="parTrans" cxnId="{E7164B10-8377-4407-969C-1CCFD64B9E25}">
      <dgm:prSet/>
      <dgm:spPr/>
      <dgm:t>
        <a:bodyPr/>
        <a:lstStyle/>
        <a:p>
          <a:endParaRPr lang="en-US"/>
        </a:p>
      </dgm:t>
    </dgm:pt>
    <dgm:pt modelId="{2AEC116C-DCF9-45CE-9ADF-32E790D80A5F}" type="pres">
      <dgm:prSet presAssocID="{CF471FAC-C6B2-438D-8D29-E85BDE3DBB77}" presName="Name0" presStyleCnt="0">
        <dgm:presLayoutVars>
          <dgm:chMax val="4"/>
          <dgm:resizeHandles val="exact"/>
        </dgm:presLayoutVars>
      </dgm:prSet>
      <dgm:spPr/>
    </dgm:pt>
    <dgm:pt modelId="{A73F82F4-0CF9-4DE4-8E5C-DE4EA291CF5D}" type="pres">
      <dgm:prSet presAssocID="{CF471FAC-C6B2-438D-8D29-E85BDE3DBB77}" presName="ellipse" presStyleLbl="trBgShp" presStyleIdx="0" presStyleCnt="1"/>
      <dgm:spPr/>
    </dgm:pt>
    <dgm:pt modelId="{C8078A49-D8EB-4D01-9FF0-8C2DE5CC2AB8}" type="pres">
      <dgm:prSet presAssocID="{CF471FAC-C6B2-438D-8D29-E85BDE3DBB77}" presName="arrow1" presStyleLbl="fgShp" presStyleIdx="0" presStyleCnt="1" custScaleY="310579" custLinFactNeighborX="-23848" custLinFactNeighborY="-31087"/>
      <dgm:spPr>
        <a:solidFill>
          <a:schemeClr val="accent1"/>
        </a:solidFill>
      </dgm:spPr>
    </dgm:pt>
    <dgm:pt modelId="{032FA7EC-6C80-4556-B3FD-C525C94BB1C6}" type="pres">
      <dgm:prSet presAssocID="{CF471FAC-C6B2-438D-8D29-E85BDE3DBB77}" presName="rectangle" presStyleLbl="revTx" presStyleIdx="0" presStyleCnt="1">
        <dgm:presLayoutVars>
          <dgm:bulletEnabled val="1"/>
        </dgm:presLayoutVars>
      </dgm:prSet>
      <dgm:spPr/>
    </dgm:pt>
    <dgm:pt modelId="{B531C877-ABAC-40A3-BA53-76D0CC84CEDF}" type="pres">
      <dgm:prSet presAssocID="{CF471FAC-C6B2-438D-8D29-E85BDE3DBB77}" presName="funnel" presStyleLbl="trAlignAcc1" presStyleIdx="0" presStyleCnt="1" custScaleX="115141" custScaleY="123280" custLinFactNeighborX="-3431" custLinFactNeighborY="-231"/>
      <dgm:spPr/>
    </dgm:pt>
  </dgm:ptLst>
  <dgm:cxnLst>
    <dgm:cxn modelId="{E7164B10-8377-4407-969C-1CCFD64B9E25}" srcId="{CF471FAC-C6B2-438D-8D29-E85BDE3DBB77}" destId="{07B53563-068C-40A9-B303-3EB62CD760CA}" srcOrd="0" destOrd="0" parTransId="{1E9EF86A-46B3-4AA4-A6BC-50CF1B8194BF}" sibTransId="{6108968D-6DE9-4457-BCC0-56820BA721C7}"/>
    <dgm:cxn modelId="{1C9A6474-AA4C-4B41-B76A-868DD2556CEE}" type="presOf" srcId="{07B53563-068C-40A9-B303-3EB62CD760CA}" destId="{032FA7EC-6C80-4556-B3FD-C525C94BB1C6}" srcOrd="0" destOrd="0" presId="urn:microsoft.com/office/officeart/2005/8/layout/funnel1"/>
    <dgm:cxn modelId="{62B078B1-1E1E-458F-A4DD-94DFF3A916CB}" type="presOf" srcId="{CF471FAC-C6B2-438D-8D29-E85BDE3DBB77}" destId="{2AEC116C-DCF9-45CE-9ADF-32E790D80A5F}" srcOrd="0" destOrd="0" presId="urn:microsoft.com/office/officeart/2005/8/layout/funnel1"/>
    <dgm:cxn modelId="{E3D59B1C-37C0-4224-AA41-6F6C8120617E}" type="presParOf" srcId="{2AEC116C-DCF9-45CE-9ADF-32E790D80A5F}" destId="{A73F82F4-0CF9-4DE4-8E5C-DE4EA291CF5D}" srcOrd="0" destOrd="0" presId="urn:microsoft.com/office/officeart/2005/8/layout/funnel1"/>
    <dgm:cxn modelId="{23DDD292-2CC7-43AD-9E10-9F927D4297CA}" type="presParOf" srcId="{2AEC116C-DCF9-45CE-9ADF-32E790D80A5F}" destId="{C8078A49-D8EB-4D01-9FF0-8C2DE5CC2AB8}" srcOrd="1" destOrd="0" presId="urn:microsoft.com/office/officeart/2005/8/layout/funnel1"/>
    <dgm:cxn modelId="{01C3FE54-89CE-4C2A-955B-731407AF1B01}" type="presParOf" srcId="{2AEC116C-DCF9-45CE-9ADF-32E790D80A5F}" destId="{032FA7EC-6C80-4556-B3FD-C525C94BB1C6}" srcOrd="2" destOrd="0" presId="urn:microsoft.com/office/officeart/2005/8/layout/funnel1"/>
    <dgm:cxn modelId="{E9A1EF3C-8601-402A-8462-CC0F47B52F9C}" type="presParOf" srcId="{2AEC116C-DCF9-45CE-9ADF-32E790D80A5F}" destId="{B531C877-ABAC-40A3-BA53-76D0CC84CED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F3AAE-42B0-4DD4-865E-72699423D7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111FA-BA59-4A1F-8DAC-DF1EC914863B}">
      <dgm:prSet phldrT="[Text]"/>
      <dgm:spPr/>
      <dgm:t>
        <a:bodyPr/>
        <a:lstStyle/>
        <a:p>
          <a:r>
            <a:rPr lang="en-US" dirty="0"/>
            <a:t>For displaced populations, there is a greater likelihood of experiencing a negative health outcome</a:t>
          </a:r>
        </a:p>
      </dgm:t>
    </dgm:pt>
    <dgm:pt modelId="{4519916C-620B-4817-A144-6E87A9E4DC3B}" type="parTrans" cxnId="{E022E549-3EA5-4686-8252-9FD4175C18C3}">
      <dgm:prSet/>
      <dgm:spPr/>
      <dgm:t>
        <a:bodyPr/>
        <a:lstStyle/>
        <a:p>
          <a:endParaRPr lang="en-US"/>
        </a:p>
      </dgm:t>
    </dgm:pt>
    <dgm:pt modelId="{97A04C8E-6A81-4737-BD62-9152B58167AE}" type="sibTrans" cxnId="{E022E549-3EA5-4686-8252-9FD4175C18C3}">
      <dgm:prSet/>
      <dgm:spPr/>
      <dgm:t>
        <a:bodyPr/>
        <a:lstStyle/>
        <a:p>
          <a:endParaRPr lang="en-US"/>
        </a:p>
      </dgm:t>
    </dgm:pt>
    <dgm:pt modelId="{63465686-7EDE-417B-9232-D17170B6ABB8}">
      <dgm:prSet phldrT="[Text]"/>
      <dgm:spPr/>
      <dgm:t>
        <a:bodyPr/>
        <a:lstStyle/>
        <a:p>
          <a:r>
            <a:rPr lang="en-US" dirty="0"/>
            <a:t>Displacement following an emergency has no statistical association with an increased likelihood of experiencing a particular health outcome</a:t>
          </a:r>
        </a:p>
      </dgm:t>
    </dgm:pt>
    <dgm:pt modelId="{447A73EA-58D4-4597-962F-C336F309E7CA}" type="parTrans" cxnId="{6AED5211-522B-4E5C-942E-9C8B920C9A90}">
      <dgm:prSet/>
      <dgm:spPr/>
      <dgm:t>
        <a:bodyPr/>
        <a:lstStyle/>
        <a:p>
          <a:endParaRPr lang="en-US"/>
        </a:p>
      </dgm:t>
    </dgm:pt>
    <dgm:pt modelId="{52563F14-B9D4-476B-A430-17102359F758}" type="sibTrans" cxnId="{6AED5211-522B-4E5C-942E-9C8B920C9A90}">
      <dgm:prSet/>
      <dgm:spPr/>
      <dgm:t>
        <a:bodyPr/>
        <a:lstStyle/>
        <a:p>
          <a:endParaRPr lang="en-US"/>
        </a:p>
      </dgm:t>
    </dgm:pt>
    <dgm:pt modelId="{C5CDB2FD-F701-4DD6-B8BA-5635D1A9EFCE}">
      <dgm:prSet phldrT="[Text]"/>
      <dgm:spPr/>
      <dgm:t>
        <a:bodyPr/>
        <a:lstStyle/>
        <a:p>
          <a:r>
            <a:rPr lang="en-US" dirty="0"/>
            <a:t>For non-displaced populations, there is a greater likelihood of experiencing a negative health outcome</a:t>
          </a:r>
        </a:p>
      </dgm:t>
    </dgm:pt>
    <dgm:pt modelId="{19B41D46-5B7D-4226-BA60-D0AC4B4C24E5}" type="parTrans" cxnId="{74C12BB5-ACAB-42EE-9892-A9B446B69BE3}">
      <dgm:prSet/>
      <dgm:spPr/>
      <dgm:t>
        <a:bodyPr/>
        <a:lstStyle/>
        <a:p>
          <a:endParaRPr lang="en-US"/>
        </a:p>
      </dgm:t>
    </dgm:pt>
    <dgm:pt modelId="{33C8CF69-1B0A-454B-85EE-BD18DBABCD01}" type="sibTrans" cxnId="{74C12BB5-ACAB-42EE-9892-A9B446B69BE3}">
      <dgm:prSet/>
      <dgm:spPr/>
      <dgm:t>
        <a:bodyPr/>
        <a:lstStyle/>
        <a:p>
          <a:endParaRPr lang="en-US"/>
        </a:p>
      </dgm:t>
    </dgm:pt>
    <dgm:pt modelId="{EF97D729-8A41-4E70-8A81-DC8574DCF2B0}" type="pres">
      <dgm:prSet presAssocID="{1DAF3AAE-42B0-4DD4-865E-72699423D717}" presName="Name0" presStyleCnt="0">
        <dgm:presLayoutVars>
          <dgm:chMax val="7"/>
          <dgm:chPref val="7"/>
          <dgm:dir/>
        </dgm:presLayoutVars>
      </dgm:prSet>
      <dgm:spPr/>
    </dgm:pt>
    <dgm:pt modelId="{2AA170F1-94E9-4463-8B91-785D493CD079}" type="pres">
      <dgm:prSet presAssocID="{1DAF3AAE-42B0-4DD4-865E-72699423D717}" presName="Name1" presStyleCnt="0"/>
      <dgm:spPr/>
    </dgm:pt>
    <dgm:pt modelId="{97D42AF3-0D2D-4484-AD8D-EAC6CB2BBDF9}" type="pres">
      <dgm:prSet presAssocID="{1DAF3AAE-42B0-4DD4-865E-72699423D717}" presName="cycle" presStyleCnt="0"/>
      <dgm:spPr/>
    </dgm:pt>
    <dgm:pt modelId="{750209E1-08F8-476B-8693-15C218186EAC}" type="pres">
      <dgm:prSet presAssocID="{1DAF3AAE-42B0-4DD4-865E-72699423D717}" presName="srcNode" presStyleLbl="node1" presStyleIdx="0" presStyleCnt="3"/>
      <dgm:spPr/>
    </dgm:pt>
    <dgm:pt modelId="{F0987FDE-0E67-4306-B9E7-296A664E3F48}" type="pres">
      <dgm:prSet presAssocID="{1DAF3AAE-42B0-4DD4-865E-72699423D717}" presName="conn" presStyleLbl="parChTrans1D2" presStyleIdx="0" presStyleCnt="1"/>
      <dgm:spPr/>
    </dgm:pt>
    <dgm:pt modelId="{7FA6F991-1182-4681-98C5-98A50F237488}" type="pres">
      <dgm:prSet presAssocID="{1DAF3AAE-42B0-4DD4-865E-72699423D717}" presName="extraNode" presStyleLbl="node1" presStyleIdx="0" presStyleCnt="3"/>
      <dgm:spPr/>
    </dgm:pt>
    <dgm:pt modelId="{84F2B1B4-BBA2-4CA1-98A9-42124F3AE54E}" type="pres">
      <dgm:prSet presAssocID="{1DAF3AAE-42B0-4DD4-865E-72699423D717}" presName="dstNode" presStyleLbl="node1" presStyleIdx="0" presStyleCnt="3"/>
      <dgm:spPr/>
    </dgm:pt>
    <dgm:pt modelId="{92AED1B9-ADAE-4872-B322-36C4688E7E36}" type="pres">
      <dgm:prSet presAssocID="{135111FA-BA59-4A1F-8DAC-DF1EC914863B}" presName="text_1" presStyleLbl="node1" presStyleIdx="0" presStyleCnt="3">
        <dgm:presLayoutVars>
          <dgm:bulletEnabled val="1"/>
        </dgm:presLayoutVars>
      </dgm:prSet>
      <dgm:spPr/>
    </dgm:pt>
    <dgm:pt modelId="{C6B47FBD-4FA0-4486-8359-AE2EF5DD20B3}" type="pres">
      <dgm:prSet presAssocID="{135111FA-BA59-4A1F-8DAC-DF1EC914863B}" presName="accent_1" presStyleCnt="0"/>
      <dgm:spPr/>
    </dgm:pt>
    <dgm:pt modelId="{347CD34D-2238-440A-8328-E53D7C96340D}" type="pres">
      <dgm:prSet presAssocID="{135111FA-BA59-4A1F-8DAC-DF1EC914863B}" presName="accentRepeatNode" presStyleLbl="solidFgAcc1" presStyleIdx="0" presStyleCnt="3"/>
      <dgm:spPr/>
    </dgm:pt>
    <dgm:pt modelId="{ABA89646-A87D-4649-8865-C493F8C4527E}" type="pres">
      <dgm:prSet presAssocID="{63465686-7EDE-417B-9232-D17170B6ABB8}" presName="text_2" presStyleLbl="node1" presStyleIdx="1" presStyleCnt="3">
        <dgm:presLayoutVars>
          <dgm:bulletEnabled val="1"/>
        </dgm:presLayoutVars>
      </dgm:prSet>
      <dgm:spPr/>
    </dgm:pt>
    <dgm:pt modelId="{69848D60-58C9-4B63-B1BF-FD290B4F661F}" type="pres">
      <dgm:prSet presAssocID="{63465686-7EDE-417B-9232-D17170B6ABB8}" presName="accent_2" presStyleCnt="0"/>
      <dgm:spPr/>
    </dgm:pt>
    <dgm:pt modelId="{0F740A26-BF71-41EF-BA6D-DD5D50C5D7A7}" type="pres">
      <dgm:prSet presAssocID="{63465686-7EDE-417B-9232-D17170B6ABB8}" presName="accentRepeatNode" presStyleLbl="solidFgAcc1" presStyleIdx="1" presStyleCnt="3"/>
      <dgm:spPr/>
    </dgm:pt>
    <dgm:pt modelId="{80302C5C-4FBA-4155-BBBF-7D6144834ED7}" type="pres">
      <dgm:prSet presAssocID="{C5CDB2FD-F701-4DD6-B8BA-5635D1A9EFCE}" presName="text_3" presStyleLbl="node1" presStyleIdx="2" presStyleCnt="3">
        <dgm:presLayoutVars>
          <dgm:bulletEnabled val="1"/>
        </dgm:presLayoutVars>
      </dgm:prSet>
      <dgm:spPr/>
    </dgm:pt>
    <dgm:pt modelId="{1E0282A5-D2BD-43F4-81B7-7925E70E189C}" type="pres">
      <dgm:prSet presAssocID="{C5CDB2FD-F701-4DD6-B8BA-5635D1A9EFCE}" presName="accent_3" presStyleCnt="0"/>
      <dgm:spPr/>
    </dgm:pt>
    <dgm:pt modelId="{5CEB2C93-408A-42A1-A293-57589EB93407}" type="pres">
      <dgm:prSet presAssocID="{C5CDB2FD-F701-4DD6-B8BA-5635D1A9EFCE}" presName="accentRepeatNode" presStyleLbl="solidFgAcc1" presStyleIdx="2" presStyleCnt="3"/>
      <dgm:spPr/>
    </dgm:pt>
  </dgm:ptLst>
  <dgm:cxnLst>
    <dgm:cxn modelId="{6AED5211-522B-4E5C-942E-9C8B920C9A90}" srcId="{1DAF3AAE-42B0-4DD4-865E-72699423D717}" destId="{63465686-7EDE-417B-9232-D17170B6ABB8}" srcOrd="1" destOrd="0" parTransId="{447A73EA-58D4-4597-962F-C336F309E7CA}" sibTransId="{52563F14-B9D4-476B-A430-17102359F758}"/>
    <dgm:cxn modelId="{14699715-1A96-402E-AE55-A933636B1147}" type="presOf" srcId="{97A04C8E-6A81-4737-BD62-9152B58167AE}" destId="{F0987FDE-0E67-4306-B9E7-296A664E3F48}" srcOrd="0" destOrd="0" presId="urn:microsoft.com/office/officeart/2008/layout/VerticalCurvedList"/>
    <dgm:cxn modelId="{9C83E848-9BFC-4025-AB82-127433275357}" type="presOf" srcId="{C5CDB2FD-F701-4DD6-B8BA-5635D1A9EFCE}" destId="{80302C5C-4FBA-4155-BBBF-7D6144834ED7}" srcOrd="0" destOrd="0" presId="urn:microsoft.com/office/officeart/2008/layout/VerticalCurvedList"/>
    <dgm:cxn modelId="{E022E549-3EA5-4686-8252-9FD4175C18C3}" srcId="{1DAF3AAE-42B0-4DD4-865E-72699423D717}" destId="{135111FA-BA59-4A1F-8DAC-DF1EC914863B}" srcOrd="0" destOrd="0" parTransId="{4519916C-620B-4817-A144-6E87A9E4DC3B}" sibTransId="{97A04C8E-6A81-4737-BD62-9152B58167AE}"/>
    <dgm:cxn modelId="{D669E08C-9C1F-442C-8A4D-8BF05AE0E8C7}" type="presOf" srcId="{1DAF3AAE-42B0-4DD4-865E-72699423D717}" destId="{EF97D729-8A41-4E70-8A81-DC8574DCF2B0}" srcOrd="0" destOrd="0" presId="urn:microsoft.com/office/officeart/2008/layout/VerticalCurvedList"/>
    <dgm:cxn modelId="{4AC5568E-B330-42CD-BD68-96F98567E472}" type="presOf" srcId="{63465686-7EDE-417B-9232-D17170B6ABB8}" destId="{ABA89646-A87D-4649-8865-C493F8C4527E}" srcOrd="0" destOrd="0" presId="urn:microsoft.com/office/officeart/2008/layout/VerticalCurvedList"/>
    <dgm:cxn modelId="{02140896-3038-4F83-AC75-1F7D2BE5ECF7}" type="presOf" srcId="{135111FA-BA59-4A1F-8DAC-DF1EC914863B}" destId="{92AED1B9-ADAE-4872-B322-36C4688E7E36}" srcOrd="0" destOrd="0" presId="urn:microsoft.com/office/officeart/2008/layout/VerticalCurvedList"/>
    <dgm:cxn modelId="{74C12BB5-ACAB-42EE-9892-A9B446B69BE3}" srcId="{1DAF3AAE-42B0-4DD4-865E-72699423D717}" destId="{C5CDB2FD-F701-4DD6-B8BA-5635D1A9EFCE}" srcOrd="2" destOrd="0" parTransId="{19B41D46-5B7D-4226-BA60-D0AC4B4C24E5}" sibTransId="{33C8CF69-1B0A-454B-85EE-BD18DBABCD01}"/>
    <dgm:cxn modelId="{6C8518E2-D312-495F-A37C-12AD8D7F4E4C}" type="presParOf" srcId="{EF97D729-8A41-4E70-8A81-DC8574DCF2B0}" destId="{2AA170F1-94E9-4463-8B91-785D493CD079}" srcOrd="0" destOrd="0" presId="urn:microsoft.com/office/officeart/2008/layout/VerticalCurvedList"/>
    <dgm:cxn modelId="{F3B17393-0432-495E-9373-8CBFAB45981A}" type="presParOf" srcId="{2AA170F1-94E9-4463-8B91-785D493CD079}" destId="{97D42AF3-0D2D-4484-AD8D-EAC6CB2BBDF9}" srcOrd="0" destOrd="0" presId="urn:microsoft.com/office/officeart/2008/layout/VerticalCurvedList"/>
    <dgm:cxn modelId="{C3E5C922-9EF0-4210-9F03-930072BD467A}" type="presParOf" srcId="{97D42AF3-0D2D-4484-AD8D-EAC6CB2BBDF9}" destId="{750209E1-08F8-476B-8693-15C218186EAC}" srcOrd="0" destOrd="0" presId="urn:microsoft.com/office/officeart/2008/layout/VerticalCurvedList"/>
    <dgm:cxn modelId="{FE797897-8941-40F6-88A8-85997A9191A6}" type="presParOf" srcId="{97D42AF3-0D2D-4484-AD8D-EAC6CB2BBDF9}" destId="{F0987FDE-0E67-4306-B9E7-296A664E3F48}" srcOrd="1" destOrd="0" presId="urn:microsoft.com/office/officeart/2008/layout/VerticalCurvedList"/>
    <dgm:cxn modelId="{EC1464A0-46EE-4363-9861-12C36446FA36}" type="presParOf" srcId="{97D42AF3-0D2D-4484-AD8D-EAC6CB2BBDF9}" destId="{7FA6F991-1182-4681-98C5-98A50F237488}" srcOrd="2" destOrd="0" presId="urn:microsoft.com/office/officeart/2008/layout/VerticalCurvedList"/>
    <dgm:cxn modelId="{B585A179-A694-41AF-A6C9-B3DC9D7B4FE2}" type="presParOf" srcId="{97D42AF3-0D2D-4484-AD8D-EAC6CB2BBDF9}" destId="{84F2B1B4-BBA2-4CA1-98A9-42124F3AE54E}" srcOrd="3" destOrd="0" presId="urn:microsoft.com/office/officeart/2008/layout/VerticalCurvedList"/>
    <dgm:cxn modelId="{1DC05045-BC90-4D45-A338-F6FB167156E6}" type="presParOf" srcId="{2AA170F1-94E9-4463-8B91-785D493CD079}" destId="{92AED1B9-ADAE-4872-B322-36C4688E7E36}" srcOrd="1" destOrd="0" presId="urn:microsoft.com/office/officeart/2008/layout/VerticalCurvedList"/>
    <dgm:cxn modelId="{1F70605D-A34B-46F0-8697-34CC54EC8DE2}" type="presParOf" srcId="{2AA170F1-94E9-4463-8B91-785D493CD079}" destId="{C6B47FBD-4FA0-4486-8359-AE2EF5DD20B3}" srcOrd="2" destOrd="0" presId="urn:microsoft.com/office/officeart/2008/layout/VerticalCurvedList"/>
    <dgm:cxn modelId="{454819DB-1AA0-4194-AE5F-DB637ED4779A}" type="presParOf" srcId="{C6B47FBD-4FA0-4486-8359-AE2EF5DD20B3}" destId="{347CD34D-2238-440A-8328-E53D7C96340D}" srcOrd="0" destOrd="0" presId="urn:microsoft.com/office/officeart/2008/layout/VerticalCurvedList"/>
    <dgm:cxn modelId="{CBFDDB17-E793-475E-A30F-CFD215C7B25A}" type="presParOf" srcId="{2AA170F1-94E9-4463-8B91-785D493CD079}" destId="{ABA89646-A87D-4649-8865-C493F8C4527E}" srcOrd="3" destOrd="0" presId="urn:microsoft.com/office/officeart/2008/layout/VerticalCurvedList"/>
    <dgm:cxn modelId="{13C65B18-3E5C-4349-B1FC-6CA2A5E7E6CA}" type="presParOf" srcId="{2AA170F1-94E9-4463-8B91-785D493CD079}" destId="{69848D60-58C9-4B63-B1BF-FD290B4F661F}" srcOrd="4" destOrd="0" presId="urn:microsoft.com/office/officeart/2008/layout/VerticalCurvedList"/>
    <dgm:cxn modelId="{E88515C2-1877-4D3C-9E49-94AAEA8521F9}" type="presParOf" srcId="{69848D60-58C9-4B63-B1BF-FD290B4F661F}" destId="{0F740A26-BF71-41EF-BA6D-DD5D50C5D7A7}" srcOrd="0" destOrd="0" presId="urn:microsoft.com/office/officeart/2008/layout/VerticalCurvedList"/>
    <dgm:cxn modelId="{15DCF8ED-55C2-4248-BDFF-37807665C09A}" type="presParOf" srcId="{2AA170F1-94E9-4463-8B91-785D493CD079}" destId="{80302C5C-4FBA-4155-BBBF-7D6144834ED7}" srcOrd="5" destOrd="0" presId="urn:microsoft.com/office/officeart/2008/layout/VerticalCurvedList"/>
    <dgm:cxn modelId="{E570608F-7B2D-43E0-8FDE-9B93FEFCB524}" type="presParOf" srcId="{2AA170F1-94E9-4463-8B91-785D493CD079}" destId="{1E0282A5-D2BD-43F4-81B7-7925E70E189C}" srcOrd="6" destOrd="0" presId="urn:microsoft.com/office/officeart/2008/layout/VerticalCurvedList"/>
    <dgm:cxn modelId="{9A08558D-9898-4D63-8DC7-230EC7E53EBD}" type="presParOf" srcId="{1E0282A5-D2BD-43F4-81B7-7925E70E189C}" destId="{5CEB2C93-408A-42A1-A293-57589EB934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C2FC4-C321-44C1-843D-2A1223E490A1}">
      <dsp:nvSpPr>
        <dsp:cNvPr id="0" name=""/>
        <dsp:cNvSpPr/>
      </dsp:nvSpPr>
      <dsp:spPr>
        <a:xfrm>
          <a:off x="0" y="3589282"/>
          <a:ext cx="3740789" cy="785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82 papers used in meta-analysis</a:t>
          </a:r>
        </a:p>
      </dsp:txBody>
      <dsp:txXfrm>
        <a:off x="0" y="3589282"/>
        <a:ext cx="3740789" cy="785247"/>
      </dsp:txXfrm>
    </dsp:sp>
    <dsp:sp modelId="{C1FD52C2-3720-48C0-8C60-0EF738AF4D83}">
      <dsp:nvSpPr>
        <dsp:cNvPr id="0" name=""/>
        <dsp:cNvSpPr/>
      </dsp:nvSpPr>
      <dsp:spPr>
        <a:xfrm rot="10800000">
          <a:off x="0" y="2393350"/>
          <a:ext cx="3740789" cy="1207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209 Extracted quantitative information</a:t>
          </a:r>
        </a:p>
      </dsp:txBody>
      <dsp:txXfrm rot="-10800000">
        <a:off x="0" y="2393350"/>
        <a:ext cx="3740789" cy="423906"/>
      </dsp:txXfrm>
    </dsp:sp>
    <dsp:sp modelId="{AE44BA5B-C873-4CFB-BA91-6A30D89A41B1}">
      <dsp:nvSpPr>
        <dsp:cNvPr id="0" name=""/>
        <dsp:cNvSpPr/>
      </dsp:nvSpPr>
      <dsp:spPr>
        <a:xfrm>
          <a:off x="0" y="2817256"/>
          <a:ext cx="3740789" cy="3611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Checked for usable data for meta-analysis</a:t>
          </a:r>
        </a:p>
      </dsp:txBody>
      <dsp:txXfrm>
        <a:off x="0" y="2817256"/>
        <a:ext cx="3740789" cy="361105"/>
      </dsp:txXfrm>
    </dsp:sp>
    <dsp:sp modelId="{59690B57-76CB-492C-B531-ED70A7A630A5}">
      <dsp:nvSpPr>
        <dsp:cNvPr id="0" name=""/>
        <dsp:cNvSpPr/>
      </dsp:nvSpPr>
      <dsp:spPr>
        <a:xfrm rot="10800000">
          <a:off x="0" y="1197419"/>
          <a:ext cx="3740789" cy="1207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235 Papers analyzed</a:t>
          </a:r>
        </a:p>
      </dsp:txBody>
      <dsp:txXfrm rot="-10800000">
        <a:off x="0" y="1197419"/>
        <a:ext cx="3740789" cy="423906"/>
      </dsp:txXfrm>
    </dsp:sp>
    <dsp:sp modelId="{B4CDFE33-00ED-4493-BCC5-F491C89A4D5D}">
      <dsp:nvSpPr>
        <dsp:cNvPr id="0" name=""/>
        <dsp:cNvSpPr/>
      </dsp:nvSpPr>
      <dsp:spPr>
        <a:xfrm>
          <a:off x="0" y="1621325"/>
          <a:ext cx="3740789" cy="3611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Checked for relevancy and redundancy </a:t>
          </a:r>
        </a:p>
      </dsp:txBody>
      <dsp:txXfrm>
        <a:off x="0" y="1621325"/>
        <a:ext cx="3740789" cy="361105"/>
      </dsp:txXfrm>
    </dsp:sp>
    <dsp:sp modelId="{7587EB99-7D0E-4633-A022-1689C243F5A3}">
      <dsp:nvSpPr>
        <dsp:cNvPr id="0" name=""/>
        <dsp:cNvSpPr/>
      </dsp:nvSpPr>
      <dsp:spPr>
        <a:xfrm rot="10800000">
          <a:off x="0" y="1487"/>
          <a:ext cx="3740789" cy="1207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1,210 Unique papers collected</a:t>
          </a:r>
        </a:p>
      </dsp:txBody>
      <dsp:txXfrm rot="-10800000">
        <a:off x="0" y="1487"/>
        <a:ext cx="3740789" cy="423906"/>
      </dsp:txXfrm>
    </dsp:sp>
    <dsp:sp modelId="{903AF8B9-CAEE-4521-96FC-1C6828B4F6F3}">
      <dsp:nvSpPr>
        <dsp:cNvPr id="0" name=""/>
        <dsp:cNvSpPr/>
      </dsp:nvSpPr>
      <dsp:spPr>
        <a:xfrm>
          <a:off x="0" y="425393"/>
          <a:ext cx="3740789" cy="3611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Checked title and abstract for relevancy</a:t>
          </a:r>
        </a:p>
      </dsp:txBody>
      <dsp:txXfrm>
        <a:off x="0" y="425393"/>
        <a:ext cx="3740789" cy="361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82F4-0CF9-4DE4-8E5C-DE4EA291CF5D}">
      <dsp:nvSpPr>
        <dsp:cNvPr id="0" name=""/>
        <dsp:cNvSpPr/>
      </dsp:nvSpPr>
      <dsp:spPr>
        <a:xfrm>
          <a:off x="1404620" y="330667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78A49-D8EB-4D01-9FF0-8C2DE5CC2AB8}">
      <dsp:nvSpPr>
        <dsp:cNvPr id="0" name=""/>
        <dsp:cNvSpPr/>
      </dsp:nvSpPr>
      <dsp:spPr>
        <a:xfrm>
          <a:off x="2579065" y="2562813"/>
          <a:ext cx="635000" cy="1262193"/>
        </a:xfrm>
        <a:prstGeom prst="down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FA7EC-6C80-4556-B3FD-C525C94BB1C6}">
      <dsp:nvSpPr>
        <dsp:cNvPr id="0" name=""/>
        <dsp:cNvSpPr/>
      </dsp:nvSpPr>
      <dsp:spPr>
        <a:xfrm>
          <a:off x="1524000" y="3442167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</a:p>
      </dsp:txBody>
      <dsp:txXfrm>
        <a:off x="1524000" y="3442167"/>
        <a:ext cx="3048000" cy="762000"/>
      </dsp:txXfrm>
    </dsp:sp>
    <dsp:sp modelId="{B531C877-ABAC-40A3-BA53-76D0CC84CEDF}">
      <dsp:nvSpPr>
        <dsp:cNvPr id="0" name=""/>
        <dsp:cNvSpPr/>
      </dsp:nvSpPr>
      <dsp:spPr>
        <a:xfrm>
          <a:off x="878786" y="-140167"/>
          <a:ext cx="4094413" cy="35070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7FDE-0E67-4306-B9E7-296A664E3F48}">
      <dsp:nvSpPr>
        <dsp:cNvPr id="0" name=""/>
        <dsp:cNvSpPr/>
      </dsp:nvSpPr>
      <dsp:spPr>
        <a:xfrm>
          <a:off x="-534108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ED1B9-ADAE-4872-B322-36C4688E7E36}">
      <dsp:nvSpPr>
        <dsp:cNvPr id="0" name=""/>
        <dsp:cNvSpPr/>
      </dsp:nvSpPr>
      <dsp:spPr>
        <a:xfrm>
          <a:off x="655746" y="472440"/>
          <a:ext cx="8118256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displaced populations, there is a greater likelihood of experiencing a negative health outcome</a:t>
          </a:r>
        </a:p>
      </dsp:txBody>
      <dsp:txXfrm>
        <a:off x="655746" y="472440"/>
        <a:ext cx="8118256" cy="944880"/>
      </dsp:txXfrm>
    </dsp:sp>
    <dsp:sp modelId="{347CD34D-2238-440A-8328-E53D7C96340D}">
      <dsp:nvSpPr>
        <dsp:cNvPr id="0" name=""/>
        <dsp:cNvSpPr/>
      </dsp:nvSpPr>
      <dsp:spPr>
        <a:xfrm>
          <a:off x="65196" y="35433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89646-A87D-4649-8865-C493F8C4527E}">
      <dsp:nvSpPr>
        <dsp:cNvPr id="0" name=""/>
        <dsp:cNvSpPr/>
      </dsp:nvSpPr>
      <dsp:spPr>
        <a:xfrm>
          <a:off x="999210" y="1889759"/>
          <a:ext cx="7774792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Displacement following an emergency has no statistical association with an increased likelihood of experiencing a particular health outcome</a:t>
          </a:r>
        </a:p>
      </dsp:txBody>
      <dsp:txXfrm>
        <a:off x="999210" y="1889759"/>
        <a:ext cx="7774792" cy="944880"/>
      </dsp:txXfrm>
    </dsp:sp>
    <dsp:sp modelId="{0F740A26-BF71-41EF-BA6D-DD5D50C5D7A7}">
      <dsp:nvSpPr>
        <dsp:cNvPr id="0" name=""/>
        <dsp:cNvSpPr/>
      </dsp:nvSpPr>
      <dsp:spPr>
        <a:xfrm>
          <a:off x="408660" y="1771649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02C5C-4FBA-4155-BBBF-7D6144834ED7}">
      <dsp:nvSpPr>
        <dsp:cNvPr id="0" name=""/>
        <dsp:cNvSpPr/>
      </dsp:nvSpPr>
      <dsp:spPr>
        <a:xfrm>
          <a:off x="655746" y="3307080"/>
          <a:ext cx="8118256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non-displaced populations, there is a greater likelihood of experiencing a negative health outcome</a:t>
          </a:r>
        </a:p>
      </dsp:txBody>
      <dsp:txXfrm>
        <a:off x="655746" y="3307080"/>
        <a:ext cx="8118256" cy="944880"/>
      </dsp:txXfrm>
    </dsp:sp>
    <dsp:sp modelId="{5CEB2C93-408A-42A1-A293-57589EB93407}">
      <dsp:nvSpPr>
        <dsp:cNvPr id="0" name=""/>
        <dsp:cNvSpPr/>
      </dsp:nvSpPr>
      <dsp:spPr>
        <a:xfrm>
          <a:off x="65196" y="318897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76D4-9DF3-4BA5-9F80-EBAA3A58F21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CA5C-1D4B-4A44-A156-EE569BCA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0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4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4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6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7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4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C2312-A2DA-490B-BDA4-D3BD8E101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4CA5C-1D4B-4A44-A156-EE569BCAC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75" y="61261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6EFE-8043-DA48-A87B-C3A452F48F8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0219" y="6173787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+mn-lt"/>
              </a:rPr>
              <a:t>Nonradiological</a:t>
            </a:r>
            <a:r>
              <a:rPr lang="en-US" sz="3600" dirty="0">
                <a:latin typeface="+mn-lt"/>
              </a:rPr>
              <a:t> Health Consequences from Evacuation and Relocation (NUREG/CR-7285)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/>
              <a:t>Amy Sharp</a:t>
            </a:r>
          </a:p>
          <a:p>
            <a:r>
              <a:rPr lang="en-US" sz="2000"/>
              <a:t>October 24, 2022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0D662D-9904-47A9-B6BE-3EA6A9B8CEE7}"/>
              </a:ext>
            </a:extLst>
          </p:cNvPr>
          <p:cNvSpPr/>
          <p:nvPr/>
        </p:nvSpPr>
        <p:spPr>
          <a:xfrm>
            <a:off x="4355100" y="1526796"/>
            <a:ext cx="4636499" cy="3615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9E382-BDCA-46AC-B8FD-9625C5DA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Effect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0FAB6-C397-4787-A8F8-8A2EFAEB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67" y="1296405"/>
            <a:ext cx="3949034" cy="518325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Effect size</a:t>
            </a:r>
          </a:p>
          <a:p>
            <a:pPr marL="685800" lvl="1" indent="-228600">
              <a:lnSpc>
                <a:spcPct val="12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sz="2900" dirty="0"/>
              <a:t>Quantitative measure of a health effect for a general population under a given condition </a:t>
            </a:r>
          </a:p>
          <a:p>
            <a:r>
              <a:rPr lang="en-US" sz="3800" dirty="0"/>
              <a:t>Meta-analysis estimates an average effect size across multiple studies</a:t>
            </a:r>
          </a:p>
          <a:p>
            <a:pPr marL="685800" lvl="1" indent="-228600">
              <a:lnSpc>
                <a:spcPct val="12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sz="2900" dirty="0"/>
              <a:t>Using different studies increases statistical power and robustness of estimate</a:t>
            </a:r>
          </a:p>
          <a:p>
            <a:pPr marL="685800" lvl="1" indent="-228600">
              <a:lnSpc>
                <a:spcPct val="12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sz="2900" dirty="0"/>
              <a:t>Combined evidence gets closer to some underlying “truth”</a:t>
            </a:r>
          </a:p>
          <a:p>
            <a:pPr marL="685800" lvl="1" indent="-228600">
              <a:lnSpc>
                <a:spcPct val="120000"/>
              </a:lnSpc>
              <a:buSzPct val="50000"/>
              <a:buFont typeface="Wingdings" panose="05000000000000000000" pitchFamily="2" charset="2"/>
              <a:buChar char="q"/>
            </a:pPr>
            <a:r>
              <a:rPr lang="en-US" sz="2900" dirty="0"/>
              <a:t>Identifies sources of disagreement between studies of different types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03912-F57B-49B3-ADA8-4C57DD704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FB86FD-7DED-4F4F-9687-1B053D32196F}"/>
              </a:ext>
            </a:extLst>
          </p:cNvPr>
          <p:cNvGrpSpPr/>
          <p:nvPr/>
        </p:nvGrpSpPr>
        <p:grpSpPr>
          <a:xfrm>
            <a:off x="4470008" y="2052897"/>
            <a:ext cx="4451939" cy="2340769"/>
            <a:chOff x="4602967" y="1804527"/>
            <a:chExt cx="4451939" cy="23407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2FECCD-40CC-4139-A7A4-310CCDBF6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9754" y="2412706"/>
              <a:ext cx="546268" cy="4652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0FC6BD-4D98-42C1-9E81-9FC11A45A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5336" y="1853499"/>
              <a:ext cx="675648" cy="575450"/>
            </a:xfrm>
            <a:prstGeom prst="rect">
              <a:avLst/>
            </a:prstGeom>
          </p:spPr>
        </p:pic>
        <p:pic>
          <p:nvPicPr>
            <p:cNvPr id="10" name="Content Placeholder 5">
              <a:extLst>
                <a:ext uri="{FF2B5EF4-FFF2-40B4-BE49-F238E27FC236}">
                  <a16:creationId xmlns:a16="http://schemas.microsoft.com/office/drawing/2014/main" id="{B11AD3AD-5397-4E34-9797-0E82564E4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2967" y="3142654"/>
              <a:ext cx="890902" cy="7587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4471D-1B98-44BA-9208-725569A9956E}"/>
                </a:ext>
              </a:extLst>
            </p:cNvPr>
            <p:cNvSpPr txBox="1"/>
            <p:nvPr/>
          </p:nvSpPr>
          <p:spPr>
            <a:xfrm>
              <a:off x="7149906" y="3327412"/>
              <a:ext cx="1905000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Underlying effects per population, observed with sampling error</a:t>
              </a:r>
            </a:p>
          </p:txBody>
        </p:sp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28982691-E990-4FB6-A0AA-2906E85D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1405" y="2386910"/>
              <a:ext cx="811308" cy="6909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BCFFA6-D10D-45D6-888F-334502D6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1585" y="2627304"/>
              <a:ext cx="529057" cy="4505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E3614F-DA5A-4AB4-A6B0-7AECD5AFC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4597" y="3230896"/>
              <a:ext cx="1073615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D660CF-1801-4E64-801B-860C2AFA75A8}"/>
                </a:ext>
              </a:extLst>
            </p:cNvPr>
            <p:cNvSpPr txBox="1"/>
            <p:nvPr/>
          </p:nvSpPr>
          <p:spPr>
            <a:xfrm>
              <a:off x="6401405" y="1804527"/>
              <a:ext cx="217220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Between-study variance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E2E9381-54CD-4226-A0FA-5D547867E980}"/>
                </a:ext>
              </a:extLst>
            </p:cNvPr>
            <p:cNvCxnSpPr/>
            <p:nvPr/>
          </p:nvCxnSpPr>
          <p:spPr>
            <a:xfrm>
              <a:off x="6102859" y="2187348"/>
              <a:ext cx="381740" cy="1499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49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A79B-18EF-4090-B89F-57E0068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Effects (RE)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0E52-6B3D-456F-BFAA-4C0CCF26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48" y="1249832"/>
            <a:ext cx="3544365" cy="4697606"/>
          </a:xfrm>
        </p:spPr>
        <p:txBody>
          <a:bodyPr>
            <a:normAutofit/>
          </a:bodyPr>
          <a:lstStyle/>
          <a:p>
            <a:r>
              <a:rPr lang="en-US" sz="2600" dirty="0"/>
              <a:t>Effect size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900" dirty="0"/>
              <a:t>Population proportion or odds ratio</a:t>
            </a:r>
          </a:p>
          <a:p>
            <a:r>
              <a:rPr lang="en-US" sz="2600" dirty="0"/>
              <a:t>Random Effects Model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RE models are used to combine individual study effect sizes into an average effect size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Accounts for differences between studies with different population demographics and emergency event type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F3572-5C50-4730-8062-5A28EAD44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09573B-A14D-4678-AEDA-B3AE70AB7870}"/>
              </a:ext>
            </a:extLst>
          </p:cNvPr>
          <p:cNvGrpSpPr/>
          <p:nvPr/>
        </p:nvGrpSpPr>
        <p:grpSpPr>
          <a:xfrm>
            <a:off x="2895600" y="1323483"/>
            <a:ext cx="6096000" cy="4550303"/>
            <a:chOff x="2119868" y="2381732"/>
            <a:chExt cx="6096000" cy="455030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2ABC395-4B9B-4B53-AB95-B16B9A3133FC}"/>
                </a:ext>
              </a:extLst>
            </p:cNvPr>
            <p:cNvCxnSpPr/>
            <p:nvPr/>
          </p:nvCxnSpPr>
          <p:spPr>
            <a:xfrm>
              <a:off x="5393604" y="2838636"/>
              <a:ext cx="381740" cy="1499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89DCF0-130F-4EB3-9A1A-1D9DE29C0A96}"/>
                </a:ext>
              </a:extLst>
            </p:cNvPr>
            <p:cNvGrpSpPr/>
            <p:nvPr/>
          </p:nvGrpSpPr>
          <p:grpSpPr>
            <a:xfrm>
              <a:off x="2119868" y="2381732"/>
              <a:ext cx="6096000" cy="4550303"/>
              <a:chOff x="2816597" y="1717718"/>
              <a:chExt cx="6096000" cy="4550303"/>
            </a:xfrm>
          </p:grpSpPr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8310AE0-F889-41EC-8040-AD6C0FDB3971}"/>
                  </a:ext>
                </a:extLst>
              </p:cNvPr>
              <p:cNvGraphicFramePr/>
              <p:nvPr/>
            </p:nvGraphicFramePr>
            <p:xfrm>
              <a:off x="2816597" y="1717718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613356A1-4500-4854-B128-8DCC4C530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1405" y="2386910"/>
                <a:ext cx="811308" cy="69099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E5C6EF4-A50B-48B7-B2FF-481B33BB6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9754" y="2412706"/>
                <a:ext cx="546268" cy="4652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2399E02-0428-4E34-BAF6-A62FAF5FD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1585" y="2627304"/>
                <a:ext cx="529057" cy="45059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C7D1744-1BBD-4B2D-B777-497FD06EB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5336" y="1853499"/>
                <a:ext cx="675648" cy="575450"/>
              </a:xfrm>
              <a:prstGeom prst="rect">
                <a:avLst/>
              </a:prstGeom>
            </p:spPr>
          </p:pic>
          <p:pic>
            <p:nvPicPr>
              <p:cNvPr id="10" name="Content Placeholder 5">
                <a:extLst>
                  <a:ext uri="{FF2B5EF4-FFF2-40B4-BE49-F238E27FC236}">
                    <a16:creationId xmlns:a16="http://schemas.microsoft.com/office/drawing/2014/main" id="{6FDC37B4-0015-4A1A-9387-9352870C1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0683" y="3230705"/>
                <a:ext cx="890902" cy="75878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2F6F105-9BA6-401A-B2C4-890968BFB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7514" y="3303660"/>
                <a:ext cx="1073615" cy="914400"/>
              </a:xfrm>
              <a:prstGeom prst="rect">
                <a:avLst/>
              </a:prstGeom>
            </p:spPr>
          </p:pic>
          <p:pic>
            <p:nvPicPr>
              <p:cNvPr id="13" name="Content Placeholder 5">
                <a:extLst>
                  <a:ext uri="{FF2B5EF4-FFF2-40B4-BE49-F238E27FC236}">
                    <a16:creationId xmlns:a16="http://schemas.microsoft.com/office/drawing/2014/main" id="{1ECC3302-551B-4139-A91E-6877136CE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3460" y="5604206"/>
                <a:ext cx="779399" cy="66381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55B7CE-3710-4232-8DB2-B9D1D10871A2}"/>
                  </a:ext>
                </a:extLst>
              </p:cNvPr>
              <p:cNvSpPr txBox="1"/>
              <p:nvPr/>
            </p:nvSpPr>
            <p:spPr>
              <a:xfrm>
                <a:off x="6293729" y="5761656"/>
                <a:ext cx="217220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Estimated average effect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1E61C5-FF99-424E-BD11-DDABE4F769D2}"/>
                  </a:ext>
                </a:extLst>
              </p:cNvPr>
              <p:cNvSpPr txBox="1"/>
              <p:nvPr/>
            </p:nvSpPr>
            <p:spPr>
              <a:xfrm>
                <a:off x="6072385" y="5138174"/>
                <a:ext cx="246201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Combined using RE model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F4F69B-AB61-4EFF-8767-44C9DC577FB7}"/>
                  </a:ext>
                </a:extLst>
              </p:cNvPr>
              <p:cNvSpPr txBox="1"/>
              <p:nvPr/>
            </p:nvSpPr>
            <p:spPr>
              <a:xfrm>
                <a:off x="6401405" y="1804527"/>
                <a:ext cx="217220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Between-study variance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1C47E5-99CE-4E59-8124-E597051331C0}"/>
                  </a:ext>
                </a:extLst>
              </p:cNvPr>
              <p:cNvSpPr txBox="1"/>
              <p:nvPr/>
            </p:nvSpPr>
            <p:spPr>
              <a:xfrm>
                <a:off x="6807059" y="3284934"/>
                <a:ext cx="190500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Underlying effects per population, observed with sampling error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13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9528-EE9A-4110-8A59-A29CED5F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22DD-5ABD-4C2B-ACE9-3B39C7B9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Study focused on estimating </a:t>
            </a:r>
            <a:r>
              <a:rPr lang="en-US" sz="2200" b="1" dirty="0"/>
              <a:t>a proportion </a:t>
            </a:r>
            <a:r>
              <a:rPr lang="en-US" sz="2200" dirty="0"/>
              <a:t>of the displaced and  nondisplaced populations affected by each health condition following emergency events</a:t>
            </a:r>
          </a:p>
          <a:p>
            <a:pPr lvl="1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Estimates a weighted average of the proportion in each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C0C5-7D7B-41C4-99AC-A24CE43A4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4805-9FFB-47CA-A191-45D00A0054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 b="3132"/>
          <a:stretch/>
        </p:blipFill>
        <p:spPr bwMode="auto">
          <a:xfrm>
            <a:off x="3907802" y="2632883"/>
            <a:ext cx="4728749" cy="289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E3F13D-4389-4340-BDE4-F9F8F0275953}"/>
              </a:ext>
            </a:extLst>
          </p:cNvPr>
          <p:cNvSpPr txBox="1">
            <a:spLocks/>
          </p:cNvSpPr>
          <p:nvPr/>
        </p:nvSpPr>
        <p:spPr>
          <a:xfrm>
            <a:off x="347598" y="2556872"/>
            <a:ext cx="3681737" cy="334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Proportions are visualized using a forest plot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Shows individual effect sizes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Individual-level variance of each study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Final pooled estimate and 95%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2DD91C-B795-4076-90DD-997F3ACEED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3575" y="5444149"/>
                <a:ext cx="5141268" cy="523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Aggregated effect size for PTSD in evacuated or                  relocated groups following an emergency,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=0.32 (0.25, 0.39)</m:t>
                    </m:r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2DD91C-B795-4076-90DD-997F3ACEE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75" y="5444149"/>
                <a:ext cx="5141268" cy="523042"/>
              </a:xfrm>
              <a:prstGeom prst="rect">
                <a:avLst/>
              </a:prstGeom>
              <a:blipFill>
                <a:blip r:embed="rId4"/>
                <a:stretch>
                  <a:fillRect t="-1163" r="-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2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9528-EE9A-4110-8A59-A29CED5F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Odds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22DD-5ABD-4C2B-ACE9-3B39C7B9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78" y="1254187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Study focused on estimating </a:t>
            </a:r>
            <a:r>
              <a:rPr lang="en-US" sz="2200" b="1" dirty="0"/>
              <a:t>the odds </a:t>
            </a:r>
            <a:r>
              <a:rPr lang="en-US" sz="2200" dirty="0"/>
              <a:t>that individuals may experience a health condition if displaced, compared to the odds if non-displaced, following an emergency event</a:t>
            </a:r>
          </a:p>
          <a:p>
            <a:pPr lvl="1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Estimates are a weighted average of the odds ratio </a:t>
            </a:r>
          </a:p>
          <a:p>
            <a:pPr lvl="1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Allows for an examination of the association between negative health outcomes (e.g., experiencing PTSD) and displacement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C0C5-7D7B-41C4-99AC-A24CE43A4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E3F13D-4389-4340-BDE4-F9F8F0275953}"/>
              </a:ext>
            </a:extLst>
          </p:cNvPr>
          <p:cNvSpPr txBox="1">
            <a:spLocks/>
          </p:cNvSpPr>
          <p:nvPr/>
        </p:nvSpPr>
        <p:spPr>
          <a:xfrm>
            <a:off x="323478" y="3256702"/>
            <a:ext cx="3838486" cy="272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Visualized using a forest plot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Shows individual effect sizes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Individual-level variance of each study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Final pooled estimate and  95% confidence interval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F68FD-2104-46D6-9FF1-E3E2697FEA3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0"/>
          <a:stretch/>
        </p:blipFill>
        <p:spPr bwMode="auto">
          <a:xfrm>
            <a:off x="4073182" y="3289746"/>
            <a:ext cx="4572000" cy="241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A9FF2D4-367D-4058-B29E-6C8A2E4DEC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5679" y="5493012"/>
                <a:ext cx="4986120" cy="523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Comparative effect size for PTSD in evacuated or relocated groups following an emergency,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</a:rPr>
                      <m:t>=1.73 (1.23, 2.42)</m:t>
                    </m:r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A9FF2D4-367D-4058-B29E-6C8A2E4D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79" y="5493012"/>
                <a:ext cx="4986120" cy="523042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3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3F3C-72C8-4CF9-973F-709855C1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Odds Ratios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4E65E5C-5597-4A35-AA7D-BA6ADEF12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908878"/>
              </p:ext>
            </p:extLst>
          </p:nvPr>
        </p:nvGraphicFramePr>
        <p:xfrm>
          <a:off x="152400" y="1258824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FC12D-AA6B-4B33-B7FC-60D521EC5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2D57AA-C31E-4634-9368-1D51D9863BD8}"/>
                  </a:ext>
                </a:extLst>
              </p:cNvPr>
              <p:cNvSpPr/>
              <p:nvPr/>
            </p:nvSpPr>
            <p:spPr>
              <a:xfrm>
                <a:off x="663257" y="3431837"/>
                <a:ext cx="1007007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2D57AA-C31E-4634-9368-1D51D9863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7" y="3431837"/>
                <a:ext cx="1007007" cy="378373"/>
              </a:xfrm>
              <a:prstGeom prst="rect">
                <a:avLst/>
              </a:prstGeom>
              <a:blipFill>
                <a:blip r:embed="rId8"/>
                <a:stretch>
                  <a:fillRect t="-1613"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01981-D093-4D99-88AC-20A4BF69C2A4}"/>
                  </a:ext>
                </a:extLst>
              </p:cNvPr>
              <p:cNvSpPr/>
              <p:nvPr/>
            </p:nvSpPr>
            <p:spPr>
              <a:xfrm>
                <a:off x="327385" y="4879637"/>
                <a:ext cx="1007007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01981-D093-4D99-88AC-20A4BF69C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5" y="4879637"/>
                <a:ext cx="1007007" cy="378373"/>
              </a:xfrm>
              <a:prstGeom prst="rect">
                <a:avLst/>
              </a:prstGeom>
              <a:blipFill>
                <a:blip r:embed="rId9"/>
                <a:stretch>
                  <a:fillRect t="-1587"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F4448-7B06-49C3-83A0-EA4C54E3895B}"/>
                  </a:ext>
                </a:extLst>
              </p:cNvPr>
              <p:cNvSpPr/>
              <p:nvPr/>
            </p:nvSpPr>
            <p:spPr>
              <a:xfrm>
                <a:off x="327385" y="2016690"/>
                <a:ext cx="1007007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F4448-7B06-49C3-83A0-EA4C54E38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5" y="2016690"/>
                <a:ext cx="1007007" cy="378373"/>
              </a:xfrm>
              <a:prstGeom prst="rect">
                <a:avLst/>
              </a:prstGeom>
              <a:blipFill>
                <a:blip r:embed="rId10"/>
                <a:stretch>
                  <a:fillRect t="-1613"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09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982F-24C7-4350-BB80-22F35528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Meta-Regression of Emergency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2197-346C-4427-80F2-A215DA5E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252"/>
            <a:ext cx="8229600" cy="4525963"/>
          </a:xfrm>
        </p:spPr>
        <p:txBody>
          <a:bodyPr/>
          <a:lstStyle/>
          <a:p>
            <a:r>
              <a:rPr lang="en-US" sz="2400" dirty="0"/>
              <a:t>Examined the individual study and emergency event characteristics that are associated with greater or lesser pooled effect sizes across each health outcome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4C336-589D-463E-8DE8-02112F11E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D3313A-5B45-4130-AABC-C8A2FFA7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1573"/>
              </p:ext>
            </p:extLst>
          </p:nvPr>
        </p:nvGraphicFramePr>
        <p:xfrm>
          <a:off x="994299" y="2606983"/>
          <a:ext cx="7155402" cy="29900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81298">
                  <a:extLst>
                    <a:ext uri="{9D8B030D-6E8A-4147-A177-3AD203B41FA5}">
                      <a16:colId xmlns:a16="http://schemas.microsoft.com/office/drawing/2014/main" val="3008286829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val="807310298"/>
                    </a:ext>
                  </a:extLst>
                </a:gridCol>
                <a:gridCol w="4076494">
                  <a:extLst>
                    <a:ext uri="{9D8B030D-6E8A-4147-A177-3AD203B41FA5}">
                      <a16:colId xmlns:a16="http://schemas.microsoft.com/office/drawing/2014/main" val="2988406029"/>
                    </a:ext>
                  </a:extLst>
                </a:gridCol>
              </a:tblGrid>
              <a:tr h="357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 Short Name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Variable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 Values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058179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data_source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Categorical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Physician-diagnosed (reference), self-reported, test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524168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group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Categorical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 evacuated and relocated (reference), evacuated, relocated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710886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Numeric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Ordinal NOS score values 2-8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7543899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time_between_event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Numeric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Years between event and effect measurement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295361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type_CycHurr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Cyclone or hurricane emergency 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213309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type_EqTsu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Earthquake or tsunami emergency 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725741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type_Flo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Flood emergency 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87151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type_Fire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Fire emergency 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96917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type_NPP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Nuclear power plant emergency 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85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982F-24C7-4350-BB80-22F35528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Meta-Regression of Emergency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2197-346C-4427-80F2-A215DA5E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721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The study characteristics were evaluated in individual models and results were aggregated across the health outcome to compare model coefficients and </a:t>
            </a:r>
            <a:r>
              <a:rPr lang="en-US" sz="2200" i="1" dirty="0"/>
              <a:t>p</a:t>
            </a:r>
            <a:r>
              <a:rPr lang="en-US" sz="2200" dirty="0"/>
              <a:t>-values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4C336-589D-463E-8DE8-02112F11E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FD165-30F0-420E-8778-8D34A4382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8" y="2314021"/>
            <a:ext cx="6087122" cy="30435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BDF774-3A46-47BA-8E85-CCACD2917D75}"/>
              </a:ext>
            </a:extLst>
          </p:cNvPr>
          <p:cNvCxnSpPr/>
          <p:nvPr/>
        </p:nvCxnSpPr>
        <p:spPr>
          <a:xfrm>
            <a:off x="2682552" y="2987605"/>
            <a:ext cx="0" cy="19687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C64C22-B22D-4345-8523-77DBBE34EE2E}"/>
              </a:ext>
            </a:extLst>
          </p:cNvPr>
          <p:cNvCxnSpPr>
            <a:cxnSpLocks/>
          </p:cNvCxnSpPr>
          <p:nvPr/>
        </p:nvCxnSpPr>
        <p:spPr>
          <a:xfrm>
            <a:off x="5080519" y="5449332"/>
            <a:ext cx="155448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B8A633-81C8-4960-951F-BEFC771EE117}"/>
              </a:ext>
            </a:extLst>
          </p:cNvPr>
          <p:cNvSpPr txBox="1"/>
          <p:nvPr/>
        </p:nvSpPr>
        <p:spPr>
          <a:xfrm>
            <a:off x="684796" y="3301524"/>
            <a:ext cx="2108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P-value less than p=0.05 indicates “statistical significance”, or strong evidence that the model coefficient is different from zero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A6CBB-3E63-4DCE-816D-27BA2CC1F5CE}"/>
              </a:ext>
            </a:extLst>
          </p:cNvPr>
          <p:cNvSpPr txBox="1"/>
          <p:nvPr/>
        </p:nvSpPr>
        <p:spPr>
          <a:xfrm>
            <a:off x="762230" y="5169061"/>
            <a:ext cx="260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coefficients less than zero indicate a negative association with effect size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2194D8-A2B9-4425-AD19-8EF521736C24}"/>
              </a:ext>
            </a:extLst>
          </p:cNvPr>
          <p:cNvCxnSpPr>
            <a:cxnSpLocks/>
          </p:cNvCxnSpPr>
          <p:nvPr/>
        </p:nvCxnSpPr>
        <p:spPr>
          <a:xfrm flipH="1">
            <a:off x="3289042" y="5449332"/>
            <a:ext cx="155448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7A1D089-C208-4F02-A1FA-29FE97D4C3CB}"/>
              </a:ext>
            </a:extLst>
          </p:cNvPr>
          <p:cNvSpPr/>
          <p:nvPr/>
        </p:nvSpPr>
        <p:spPr>
          <a:xfrm>
            <a:off x="4119239" y="4494182"/>
            <a:ext cx="1093464" cy="52378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B5D50D-1AF8-4140-AE09-EA16374E10EB}"/>
              </a:ext>
            </a:extLst>
          </p:cNvPr>
          <p:cNvSpPr txBox="1"/>
          <p:nvPr/>
        </p:nvSpPr>
        <p:spPr>
          <a:xfrm>
            <a:off x="6666981" y="5169061"/>
            <a:ext cx="260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coefficients greater             than zero indicate a positive relationship with effect size</a:t>
            </a:r>
          </a:p>
        </p:txBody>
      </p:sp>
    </p:spTree>
    <p:extLst>
      <p:ext uri="{BB962C8B-B14F-4D97-AF65-F5344CB8AC3E}">
        <p14:creationId xmlns:p14="http://schemas.microsoft.com/office/powerpoint/2010/main" val="318602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1AFF-2D40-4510-8602-39DB8AB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C4EF-B02E-4856-B6C4-1D20F6914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Non-Radiological Health Consequences from Evacuation and Relocation</a:t>
            </a:r>
          </a:p>
        </p:txBody>
      </p:sp>
    </p:spTree>
    <p:extLst>
      <p:ext uri="{BB962C8B-B14F-4D97-AF65-F5344CB8AC3E}">
        <p14:creationId xmlns:p14="http://schemas.microsoft.com/office/powerpoint/2010/main" val="413103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B464A0-5088-46F0-9F17-28EC4D11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Odds Ratio Findings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C8AC0E-DDA3-4238-B737-6E21BD0919B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300343" y="1641098"/>
          <a:ext cx="5450465" cy="3973055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146433">
                  <a:extLst>
                    <a:ext uri="{9D8B030D-6E8A-4147-A177-3AD203B41FA5}">
                      <a16:colId xmlns:a16="http://schemas.microsoft.com/office/drawing/2014/main" val="16957816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14071571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4250029178"/>
                    </a:ext>
                  </a:extLst>
                </a:gridCol>
                <a:gridCol w="1274064">
                  <a:extLst>
                    <a:ext uri="{9D8B030D-6E8A-4147-A177-3AD203B41FA5}">
                      <a16:colId xmlns:a16="http://schemas.microsoft.com/office/drawing/2014/main" val="3904144019"/>
                    </a:ext>
                  </a:extLst>
                </a:gridCol>
              </a:tblGrid>
              <a:tr h="559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Outcome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Odds Ratio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Confidence Interval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Significant (95% level)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92917648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Anxiety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(0.84, 1.97)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100652718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Depression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(1.87, 3.35)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1091011419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Diabetes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(1.08, 1.32)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229499879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Health Effects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(1.14, 3.30)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549119350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Healthcare Accessibility Problems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(0.81, 5.18)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1253784593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Heart Disease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(0.88, 1.31)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613966600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Mortality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(1.49, 2.09)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061937071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PTSD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(1.23, 2.42)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285374499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Psychological Distress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(1.19, 2.38)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975882078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Respiratory Problems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(0.96, 2.30)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329596563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Sleep Problems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(1.53, 1.74)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1960210942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Substance Abuse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(0.97, 1.27)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986948649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Weight Problems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(1.17, 1.75)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1746027558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Effects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(1.81, 4.52)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1140780895"/>
                  </a:ext>
                </a:extLst>
              </a:tr>
              <a:tr h="20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All Health Effects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1.49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(1.24, 1.79)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43" marR="72043" marT="0" marB="0" anchor="ctr"/>
                </a:tc>
                <a:extLst>
                  <a:ext uri="{0D108BD9-81ED-4DB2-BD59-A6C34878D82A}">
                    <a16:rowId xmlns:a16="http://schemas.microsoft.com/office/drawing/2014/main" val="7918903"/>
                  </a:ext>
                </a:extLst>
              </a:tr>
            </a:tbl>
          </a:graphicData>
        </a:graphic>
      </p:graphicFrame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CFEBECB-7C4E-416F-AF73-5B76A61B8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3" y="1600977"/>
            <a:ext cx="2770632" cy="4723623"/>
          </a:xfrm>
        </p:spPr>
        <p:txBody>
          <a:bodyPr>
            <a:normAutofit/>
          </a:bodyPr>
          <a:lstStyle/>
          <a:p>
            <a:r>
              <a:rPr lang="en-US" sz="2000" dirty="0"/>
              <a:t>Displaced individuals more likely to suffer from negative health effects </a:t>
            </a:r>
          </a:p>
          <a:p>
            <a:r>
              <a:rPr lang="en-US" sz="2000" dirty="0"/>
              <a:t>“All Health Effects” is estimated at OR=1.49</a:t>
            </a:r>
          </a:p>
          <a:p>
            <a:pPr marL="576263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600" dirty="0"/>
              <a:t>Study aggregate across all disaster and health effect types</a:t>
            </a:r>
          </a:p>
          <a:p>
            <a:pPr marL="576263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600" dirty="0"/>
              <a:t>Evacuation and relocation are related to a greater likelihood of experiencing a negative health outcome</a:t>
            </a:r>
          </a:p>
        </p:txBody>
      </p:sp>
    </p:spTree>
    <p:extLst>
      <p:ext uri="{BB962C8B-B14F-4D97-AF65-F5344CB8AC3E}">
        <p14:creationId xmlns:p14="http://schemas.microsoft.com/office/powerpoint/2010/main" val="250150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2797-585C-4EEA-9876-3DDE1C80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67" y="1340450"/>
            <a:ext cx="4063490" cy="4753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Displaced individuals were more likely to experience PTSD, with an overall average odds ratio of 1.73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Reflected in a large disparity in the overall prevalence of PTSD in the displaced (right) and nondisplaced populations (</a:t>
            </a:r>
            <a:r>
              <a:rPr lang="en-US" sz="1800" i="1" dirty="0"/>
              <a:t>p</a:t>
            </a:r>
            <a:r>
              <a:rPr lang="en-US" sz="1800" dirty="0"/>
              <a:t>=0.15, not pictured)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However, PTSD prevalence is high in both groups</a:t>
            </a:r>
          </a:p>
          <a:p>
            <a:pPr marL="228600" indent="-228600">
              <a:buSzPct val="100000"/>
            </a:pPr>
            <a:r>
              <a:rPr lang="en-US" sz="1600" dirty="0"/>
              <a:t>PTSD is nearly inevitable among a population following man-made or natural emergencies whether or not there was an evacuation event (Neria, 2008)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04D94-DE6A-4560-BFB2-7968C68B8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41CFF-BEEB-4472-B1CC-FAA8F381BF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/>
          <a:stretch/>
        </p:blipFill>
        <p:spPr bwMode="auto">
          <a:xfrm>
            <a:off x="4455112" y="1021853"/>
            <a:ext cx="4572000" cy="240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F9046-AC0D-47F1-9EC3-86B13E5D0B4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/>
          <a:stretch/>
        </p:blipFill>
        <p:spPr bwMode="auto">
          <a:xfrm>
            <a:off x="4455112" y="3289011"/>
            <a:ext cx="4572000" cy="309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A2F93-C6D8-42DC-89FA-96DA6D05A04B}"/>
              </a:ext>
            </a:extLst>
          </p:cNvPr>
          <p:cNvSpPr/>
          <p:nvPr/>
        </p:nvSpPr>
        <p:spPr>
          <a:xfrm>
            <a:off x="210843" y="1173016"/>
            <a:ext cx="4162757" cy="1180308"/>
          </a:xfrm>
          <a:prstGeom prst="roundRect">
            <a:avLst>
              <a:gd name="adj" fmla="val 1524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CC0DEE-CFC6-462D-8092-CF5D54F3F940}"/>
              </a:ext>
            </a:extLst>
          </p:cNvPr>
          <p:cNvSpPr/>
          <p:nvPr/>
        </p:nvSpPr>
        <p:spPr>
          <a:xfrm>
            <a:off x="170158" y="2531385"/>
            <a:ext cx="4162757" cy="3291523"/>
          </a:xfrm>
          <a:prstGeom prst="roundRect">
            <a:avLst>
              <a:gd name="adj" fmla="val 7492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99933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813BBE-5207-4F21-B7FD-77F02686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 Meta-analysis</a:t>
            </a:r>
          </a:p>
        </p:txBody>
      </p:sp>
    </p:spTree>
    <p:extLst>
      <p:ext uri="{BB962C8B-B14F-4D97-AF65-F5344CB8AC3E}">
        <p14:creationId xmlns:p14="http://schemas.microsoft.com/office/powerpoint/2010/main" val="14995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70F46F-5B8F-44E2-A84D-D07E406A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318C9-C45C-4455-B654-F8670A76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67968"/>
            <a:ext cx="8087868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Evacuation and relocation are key protective actions recommended in a radiological release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PAGs are intended to weigh the risk of radiation against the risk of the protective action</a:t>
            </a:r>
          </a:p>
          <a:p>
            <a:r>
              <a:rPr lang="en-US" dirty="0"/>
              <a:t>Despite being protective of the hazard, evacuation and relocation have inherent risks associated with them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The holistic risk has not been fully quantified, making it difficult for emergency managers to thoughtfully weigh the risks</a:t>
            </a:r>
          </a:p>
          <a:p>
            <a:r>
              <a:rPr lang="en-US" dirty="0"/>
              <a:t>This project seeks to quantitatively and qualitatively evaluate the risks associated with evacuation and relocation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56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2797-585C-4EEA-9876-3DDE1C80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480625"/>
            <a:ext cx="3469689" cy="43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Only one statistically significant variable was identified in the </a:t>
            </a:r>
            <a:r>
              <a:rPr lang="en-US" sz="1800" u="sng" dirty="0"/>
              <a:t>odds ratio</a:t>
            </a:r>
            <a:r>
              <a:rPr lang="en-US" sz="1800" dirty="0"/>
              <a:t> analysis</a:t>
            </a:r>
          </a:p>
          <a:p>
            <a:pPr marL="228600" indent="-228600"/>
            <a:r>
              <a:rPr lang="en-US" sz="1600" dirty="0"/>
              <a:t>Time between the emergency event and the data collection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Displaced population only―</a:t>
            </a:r>
          </a:p>
          <a:p>
            <a:pPr marL="228600" indent="-228600"/>
            <a:r>
              <a:rPr lang="en-US" sz="1600" dirty="0"/>
              <a:t>Relocation and flood events both associated with higher prevalence  of PTSD </a:t>
            </a:r>
          </a:p>
          <a:p>
            <a:pPr marL="228600" indent="-228600"/>
            <a:r>
              <a:rPr lang="en-US" sz="1600" dirty="0"/>
              <a:t>Nuclear power plant accidents were not significant at the p&lt;0.05 level but were associated with lower prevalence of PTSD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04D94-DE6A-4560-BFB2-7968C68B8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8680B-E057-4B55-8064-3C97E2524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51894"/>
            <a:ext cx="4572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7501F-EE08-4AF6-9DBB-CB3F47C2F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4203"/>
            <a:ext cx="4572000" cy="2286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A890D0-92B8-4696-AC36-59DB18800A41}"/>
              </a:ext>
            </a:extLst>
          </p:cNvPr>
          <p:cNvSpPr/>
          <p:nvPr/>
        </p:nvSpPr>
        <p:spPr>
          <a:xfrm>
            <a:off x="313230" y="1310617"/>
            <a:ext cx="3469689" cy="1668588"/>
          </a:xfrm>
          <a:prstGeom prst="roundRect">
            <a:avLst>
              <a:gd name="adj" fmla="val 1214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4708D0-A3FD-430E-A9E1-A815FB78BDC2}"/>
              </a:ext>
            </a:extLst>
          </p:cNvPr>
          <p:cNvSpPr/>
          <p:nvPr/>
        </p:nvSpPr>
        <p:spPr>
          <a:xfrm>
            <a:off x="293055" y="3348549"/>
            <a:ext cx="3469689" cy="2455893"/>
          </a:xfrm>
          <a:prstGeom prst="roundRect">
            <a:avLst>
              <a:gd name="adj" fmla="val 11520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E6DD75-8F83-4FD5-9EE7-3B36E8DB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 Meta-regression</a:t>
            </a:r>
          </a:p>
        </p:txBody>
      </p:sp>
    </p:spTree>
    <p:extLst>
      <p:ext uri="{BB962C8B-B14F-4D97-AF65-F5344CB8AC3E}">
        <p14:creationId xmlns:p14="http://schemas.microsoft.com/office/powerpoint/2010/main" val="247194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B213-B20D-4F0B-8D99-E9A10232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80" y="1340986"/>
            <a:ext cx="4123875" cy="15445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Small number of studies directly compared displaced and non-displaced individuals with anxiety</a:t>
            </a:r>
          </a:p>
          <a:p>
            <a:pPr marL="228600" indent="-228600"/>
            <a:r>
              <a:rPr lang="en-US" sz="2900" dirty="0"/>
              <a:t>Displaced individuals were more likely to experience anxiety</a:t>
            </a:r>
          </a:p>
          <a:p>
            <a:pPr marL="228600" indent="-228600"/>
            <a:r>
              <a:rPr lang="en-US" sz="2900" dirty="0"/>
              <a:t>Not statistically significant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71F0B-5296-41D9-A540-EC82B59F1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8528C-C9B6-4733-B116-ED97E7264F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3" b="3846"/>
          <a:stretch/>
        </p:blipFill>
        <p:spPr bwMode="auto">
          <a:xfrm>
            <a:off x="4572000" y="1285875"/>
            <a:ext cx="4082903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7C21D-FB3D-40D2-BD30-DCEB8C3E9C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7"/>
          <a:stretch/>
        </p:blipFill>
        <p:spPr>
          <a:xfrm>
            <a:off x="4758266" y="3333991"/>
            <a:ext cx="3710369" cy="23774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603BB8-587B-4DF4-8087-37021A8D2BE4}"/>
              </a:ext>
            </a:extLst>
          </p:cNvPr>
          <p:cNvSpPr txBox="1">
            <a:spLocks/>
          </p:cNvSpPr>
          <p:nvPr/>
        </p:nvSpPr>
        <p:spPr>
          <a:xfrm>
            <a:off x="486280" y="3134606"/>
            <a:ext cx="3899455" cy="297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Emergency event type was significantly association with the anxiety outcome</a:t>
            </a:r>
          </a:p>
          <a:p>
            <a:pPr marL="228600" indent="-228600"/>
            <a:r>
              <a:rPr lang="en-US" sz="1600" dirty="0"/>
              <a:t>Floods associated with higher anxiety</a:t>
            </a:r>
          </a:p>
          <a:p>
            <a:pPr marL="228600" indent="-228600"/>
            <a:r>
              <a:rPr lang="en-US" sz="1600" dirty="0"/>
              <a:t>Hurricanes associated with lower</a:t>
            </a:r>
          </a:p>
          <a:p>
            <a:pPr marL="0" indent="0">
              <a:buNone/>
            </a:pPr>
            <a:r>
              <a:rPr lang="en-US" sz="1800" dirty="0"/>
              <a:t>Anxiety following emergency events is mediated primarily by exposure to the traumatic event itself, rather than to factors related to evacuation                   (Davis, 2010)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236611-B24F-487D-827F-91615A93F2EE}"/>
              </a:ext>
            </a:extLst>
          </p:cNvPr>
          <p:cNvSpPr/>
          <p:nvPr/>
        </p:nvSpPr>
        <p:spPr>
          <a:xfrm>
            <a:off x="261861" y="1234440"/>
            <a:ext cx="4123874" cy="16161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C37F0B-4413-4A04-BEDE-D3F9B53E0634}"/>
              </a:ext>
            </a:extLst>
          </p:cNvPr>
          <p:cNvSpPr/>
          <p:nvPr/>
        </p:nvSpPr>
        <p:spPr>
          <a:xfrm>
            <a:off x="226347" y="3114675"/>
            <a:ext cx="4159388" cy="2706401"/>
          </a:xfrm>
          <a:prstGeom prst="roundRect">
            <a:avLst>
              <a:gd name="adj" fmla="val 11358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AC3EDBE-A5C6-404B-A763-42025EBE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Results</a:t>
            </a:r>
          </a:p>
        </p:txBody>
      </p:sp>
    </p:spTree>
    <p:extLst>
      <p:ext uri="{BB962C8B-B14F-4D97-AF65-F5344CB8AC3E}">
        <p14:creationId xmlns:p14="http://schemas.microsoft.com/office/powerpoint/2010/main" val="402575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C1CE2-18E9-4AC8-B656-E13C7652F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8DE62-4FEA-4D54-B1EB-9EA07F535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/>
          <a:stretch/>
        </p:blipFill>
        <p:spPr bwMode="auto">
          <a:xfrm>
            <a:off x="4420235" y="1091761"/>
            <a:ext cx="4309502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C4BDB-B382-4E11-AC9F-11B66476DB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2"/>
          <a:stretch/>
        </p:blipFill>
        <p:spPr>
          <a:xfrm>
            <a:off x="4798904" y="3286321"/>
            <a:ext cx="3552163" cy="24688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918CC5-C88E-41D2-89D7-0255AFDDAD9D}"/>
              </a:ext>
            </a:extLst>
          </p:cNvPr>
          <p:cNvSpPr txBox="1">
            <a:spLocks/>
          </p:cNvSpPr>
          <p:nvPr/>
        </p:nvSpPr>
        <p:spPr>
          <a:xfrm>
            <a:off x="283331" y="1250238"/>
            <a:ext cx="4123875" cy="152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/>
              <a:t>Small but statistically significant result</a:t>
            </a:r>
          </a:p>
          <a:p>
            <a:pPr marL="228600" indent="-228600"/>
            <a:r>
              <a:rPr lang="en-US" sz="2900" dirty="0"/>
              <a:t>Displaced populations more likely to suffer diabetes after a disaster</a:t>
            </a:r>
          </a:p>
          <a:p>
            <a:pPr marL="228600" indent="-228600"/>
            <a:r>
              <a:rPr lang="en-US" sz="2900" dirty="0"/>
              <a:t>Studies did not necessarily distinguish new cases of diabetes from diabetes that pre-dated the emergency event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5C20D3-38C5-42E6-8A3C-8B4968974AC6}"/>
              </a:ext>
            </a:extLst>
          </p:cNvPr>
          <p:cNvSpPr txBox="1">
            <a:spLocks/>
          </p:cNvSpPr>
          <p:nvPr/>
        </p:nvSpPr>
        <p:spPr>
          <a:xfrm>
            <a:off x="256059" y="3034083"/>
            <a:ext cx="3974841" cy="2973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 higher odds ratio was associated with two factors: </a:t>
            </a:r>
          </a:p>
          <a:p>
            <a:pPr marL="228600" indent="-228600"/>
            <a:r>
              <a:rPr lang="en-US" sz="1600" dirty="0"/>
              <a:t>Greater times between the event and when the data was collected </a:t>
            </a:r>
          </a:p>
          <a:p>
            <a:pPr marL="228600" indent="-228600"/>
            <a:r>
              <a:rPr lang="en-US" sz="1600" dirty="0"/>
              <a:t>Nuclear power plant disasters </a:t>
            </a:r>
          </a:p>
          <a:p>
            <a:pPr marL="0" indent="0">
              <a:buNone/>
            </a:pPr>
            <a:r>
              <a:rPr lang="en-US" sz="1800" dirty="0"/>
              <a:t>Nuclear power plant disaster data came from 2011 Fukushima incident</a:t>
            </a:r>
          </a:p>
          <a:p>
            <a:pPr marL="228600" indent="-228600"/>
            <a:r>
              <a:rPr lang="en-US" sz="1600" dirty="0"/>
              <a:t>Increased incidence of diabetes in evacuated groups could be caused by changes in diet and lifestyle that accompanies prolonged displacement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E5827B-53D3-4506-A3E5-171BC2956C6C}"/>
              </a:ext>
            </a:extLst>
          </p:cNvPr>
          <p:cNvSpPr/>
          <p:nvPr/>
        </p:nvSpPr>
        <p:spPr>
          <a:xfrm>
            <a:off x="152401" y="1099410"/>
            <a:ext cx="4123874" cy="16775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369E51-72C7-4614-BA0B-1CAFDD280AA6}"/>
              </a:ext>
            </a:extLst>
          </p:cNvPr>
          <p:cNvSpPr/>
          <p:nvPr/>
        </p:nvSpPr>
        <p:spPr>
          <a:xfrm>
            <a:off x="116887" y="2940680"/>
            <a:ext cx="4159388" cy="2973355"/>
          </a:xfrm>
          <a:prstGeom prst="roundRect">
            <a:avLst>
              <a:gd name="adj" fmla="val 9614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84F19C-B510-465D-B503-AEB3133B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Results</a:t>
            </a:r>
          </a:p>
        </p:txBody>
      </p:sp>
    </p:spTree>
    <p:extLst>
      <p:ext uri="{BB962C8B-B14F-4D97-AF65-F5344CB8AC3E}">
        <p14:creationId xmlns:p14="http://schemas.microsoft.com/office/powerpoint/2010/main" val="160736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1C1F-5EBA-499B-86FA-F8B53C98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20040"/>
            <a:ext cx="8839200" cy="914400"/>
          </a:xfrm>
        </p:spPr>
        <p:txBody>
          <a:bodyPr/>
          <a:lstStyle/>
          <a:p>
            <a:r>
              <a:rPr lang="en-US" dirty="0"/>
              <a:t>Sleep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BAA1-BBD2-4062-B781-236548C20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A6FBD-158A-4B3C-8885-E7278B018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6"/>
          <a:stretch/>
        </p:blipFill>
        <p:spPr>
          <a:xfrm>
            <a:off x="4789897" y="3181150"/>
            <a:ext cx="3688080" cy="25603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8BD013-2907-455A-9C54-A2BAC5715393}"/>
              </a:ext>
            </a:extLst>
          </p:cNvPr>
          <p:cNvSpPr txBox="1">
            <a:spLocks/>
          </p:cNvSpPr>
          <p:nvPr/>
        </p:nvSpPr>
        <p:spPr>
          <a:xfrm>
            <a:off x="375144" y="1294476"/>
            <a:ext cx="4123875" cy="153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7200" dirty="0"/>
              <a:t>Displaced populations reported more sleep problems</a:t>
            </a:r>
          </a:p>
          <a:p>
            <a:pPr marL="228600" indent="-228600"/>
            <a:r>
              <a:rPr lang="en-US" sz="6400" dirty="0"/>
              <a:t>Likely a causal relationship between displacement and sleep problems as evacuees cope with the stress reactions and are anxious to return home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15E549-AF54-4FBB-9EBC-6D15EF3FF8C8}"/>
              </a:ext>
            </a:extLst>
          </p:cNvPr>
          <p:cNvSpPr txBox="1">
            <a:spLocks/>
          </p:cNvSpPr>
          <p:nvPr/>
        </p:nvSpPr>
        <p:spPr>
          <a:xfrm>
            <a:off x="420243" y="3149883"/>
            <a:ext cx="4033679" cy="320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 individual variables were significantly associated with observed sleep problems</a:t>
            </a:r>
          </a:p>
          <a:p>
            <a:pPr marL="228600" indent="-228600"/>
            <a:r>
              <a:rPr lang="en-US" sz="1600" dirty="0"/>
              <a:t>Several at-risk groups or other potential factors that could be driving sleep problems</a:t>
            </a:r>
          </a:p>
          <a:p>
            <a:pPr marL="228600" indent="-228600"/>
            <a:r>
              <a:rPr lang="en-US" sz="1600" dirty="0"/>
              <a:t>Children between 4 and 12 had the largest increase in sleep problems</a:t>
            </a:r>
          </a:p>
          <a:p>
            <a:pPr marL="0" indent="0">
              <a:buNone/>
            </a:pPr>
            <a:r>
              <a:rPr lang="en-US" sz="1800" dirty="0"/>
              <a:t>Analysis of sleep problems difficult because people cannot reliably report the quality of their sleep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BA48C7-CEF3-4A81-99D2-83DC4C20978E}"/>
              </a:ext>
            </a:extLst>
          </p:cNvPr>
          <p:cNvSpPr/>
          <p:nvPr/>
        </p:nvSpPr>
        <p:spPr>
          <a:xfrm>
            <a:off x="330048" y="1171863"/>
            <a:ext cx="4123874" cy="1599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ADF727-BE40-4D25-95EA-D84105FB47F8}"/>
              </a:ext>
            </a:extLst>
          </p:cNvPr>
          <p:cNvSpPr/>
          <p:nvPr/>
        </p:nvSpPr>
        <p:spPr>
          <a:xfrm>
            <a:off x="294534" y="3026429"/>
            <a:ext cx="4159388" cy="2857132"/>
          </a:xfrm>
          <a:prstGeom prst="roundRect">
            <a:avLst>
              <a:gd name="adj" fmla="val 9914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0E20E-14F6-49C1-9229-6B1B93D3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983" y="1116530"/>
            <a:ext cx="405798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B4DB-9246-4455-8556-36516E98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20040"/>
            <a:ext cx="8839200" cy="914400"/>
          </a:xfrm>
        </p:spPr>
        <p:txBody>
          <a:bodyPr/>
          <a:lstStyle/>
          <a:p>
            <a:r>
              <a:rPr lang="en-US" dirty="0"/>
              <a:t>Healthcare Accessibility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77C3F-BF66-4743-80F7-41BB1E3AA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C369D-6448-4AD4-8695-E0AD837A3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2"/>
          <a:stretch/>
        </p:blipFill>
        <p:spPr bwMode="auto">
          <a:xfrm>
            <a:off x="4624828" y="1366241"/>
            <a:ext cx="4160039" cy="192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4B63C-F2CA-46A3-B6CC-A4C23CCBE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4"/>
          <a:stretch/>
        </p:blipFill>
        <p:spPr>
          <a:xfrm>
            <a:off x="4852824" y="3286481"/>
            <a:ext cx="3704046" cy="25603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18CE1B-381F-4508-9222-1C000C42CA46}"/>
              </a:ext>
            </a:extLst>
          </p:cNvPr>
          <p:cNvSpPr txBox="1">
            <a:spLocks/>
          </p:cNvSpPr>
          <p:nvPr/>
        </p:nvSpPr>
        <p:spPr>
          <a:xfrm>
            <a:off x="378751" y="1234440"/>
            <a:ext cx="4123875" cy="211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/>
              <a:t>Odds ratio &gt; 2 but not statistically significant</a:t>
            </a:r>
          </a:p>
          <a:p>
            <a:pPr marL="228600" indent="-228600"/>
            <a:r>
              <a:rPr lang="en-US" sz="2900" dirty="0"/>
              <a:t>Displaced populations suffer from significant accessibility problems</a:t>
            </a:r>
          </a:p>
          <a:p>
            <a:pPr marL="228600" indent="-228600"/>
            <a:r>
              <a:rPr lang="en-US" sz="2900" dirty="0"/>
              <a:t>General awareness about this issue may lead to mitigation efforts</a:t>
            </a:r>
          </a:p>
          <a:p>
            <a:pPr marL="228600" indent="-228600"/>
            <a:r>
              <a:rPr lang="en-US" sz="2900" dirty="0"/>
              <a:t>Both displaced and non-displaced populations struggled with healthcare accessibility after major emergency events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453620-5A2B-44D8-940B-FB3BD1E56310}"/>
              </a:ext>
            </a:extLst>
          </p:cNvPr>
          <p:cNvSpPr txBox="1">
            <a:spLocks/>
          </p:cNvSpPr>
          <p:nvPr/>
        </p:nvSpPr>
        <p:spPr>
          <a:xfrm>
            <a:off x="396967" y="3525154"/>
            <a:ext cx="4033679" cy="282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Floods were associated with higher odds ratios while hurricanes and cyclones were associated with lower odds ratios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/>
              <a:t>Result fairly expected as hurricanes typically have longer notice periods, giving emergency managers time to prepare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/>
              <a:t>Floods are typically no-notice or short-notice events, may not see same effect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6C1C8C-B3A5-4D3E-8CC8-380709890FDB}"/>
              </a:ext>
            </a:extLst>
          </p:cNvPr>
          <p:cNvSpPr/>
          <p:nvPr/>
        </p:nvSpPr>
        <p:spPr>
          <a:xfrm>
            <a:off x="306771" y="1187400"/>
            <a:ext cx="4159388" cy="2110105"/>
          </a:xfrm>
          <a:prstGeom prst="roundRect">
            <a:avLst>
              <a:gd name="adj" fmla="val 1030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975B48-B8AE-452F-AB11-1436DBF6CFA1}"/>
              </a:ext>
            </a:extLst>
          </p:cNvPr>
          <p:cNvSpPr/>
          <p:nvPr/>
        </p:nvSpPr>
        <p:spPr>
          <a:xfrm>
            <a:off x="271258" y="3429000"/>
            <a:ext cx="4159388" cy="2317459"/>
          </a:xfrm>
          <a:prstGeom prst="roundRect">
            <a:avLst>
              <a:gd name="adj" fmla="val 11237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8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04D94-DE6A-4560-BFB2-7968C68B8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351EFA-08D5-4786-A0AB-B903C84C6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/>
          <a:stretch/>
        </p:blipFill>
        <p:spPr bwMode="auto">
          <a:xfrm>
            <a:off x="4488233" y="1122958"/>
            <a:ext cx="4339456" cy="210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CCDC16-2DF1-47F6-80A8-DFF9405F5739}"/>
              </a:ext>
            </a:extLst>
          </p:cNvPr>
          <p:cNvSpPr txBox="1">
            <a:spLocks/>
          </p:cNvSpPr>
          <p:nvPr/>
        </p:nvSpPr>
        <p:spPr>
          <a:xfrm>
            <a:off x="281680" y="1352691"/>
            <a:ext cx="3994595" cy="1641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dirty="0"/>
              <a:t>Displaced populations suffered higher mortality, particularly in the first 60-90 days after displacement</a:t>
            </a:r>
          </a:p>
          <a:p>
            <a:pPr marL="228600" indent="-228600"/>
            <a:r>
              <a:rPr lang="en-US" sz="1900" dirty="0"/>
              <a:t>Data includes deaths during evacuation of hospitals, elderly care or nursing facilities, and at admittees at a hospital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F53941-85DE-47CB-AEF1-BE8D525EA977}"/>
              </a:ext>
            </a:extLst>
          </p:cNvPr>
          <p:cNvSpPr txBox="1">
            <a:spLocks/>
          </p:cNvSpPr>
          <p:nvPr/>
        </p:nvSpPr>
        <p:spPr>
          <a:xfrm>
            <a:off x="242596" y="3299645"/>
            <a:ext cx="4033679" cy="282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Meta-regression of the </a:t>
            </a:r>
            <a:r>
              <a:rPr lang="en-US" sz="1800" u="sng" dirty="0"/>
              <a:t>odds ratio</a:t>
            </a:r>
            <a:r>
              <a:rPr lang="en-US" sz="1800" dirty="0"/>
              <a:t> effect size found no significant factors associated with mortality</a:t>
            </a:r>
          </a:p>
          <a:p>
            <a:pPr marL="0" indent="0">
              <a:buNone/>
            </a:pPr>
            <a:r>
              <a:rPr lang="en-US" sz="1800" dirty="0"/>
              <a:t>Meta-regression of the </a:t>
            </a:r>
            <a:r>
              <a:rPr lang="en-US" sz="1800" u="sng" dirty="0"/>
              <a:t>prevalence</a:t>
            </a:r>
            <a:r>
              <a:rPr lang="en-US" sz="1800" dirty="0"/>
              <a:t> effect size:</a:t>
            </a:r>
          </a:p>
          <a:p>
            <a:pPr marL="228600" indent="-228600"/>
            <a:r>
              <a:rPr lang="en-US" sz="1600"/>
              <a:t>Evacuation </a:t>
            </a:r>
            <a:r>
              <a:rPr lang="en-US" sz="1600" dirty="0"/>
              <a:t>score associated with slightly lower mortality </a:t>
            </a:r>
          </a:p>
          <a:p>
            <a:pPr marL="228600" indent="-228600"/>
            <a:r>
              <a:rPr lang="en-US" sz="1600" dirty="0"/>
              <a:t>Relocation associated with slightly higher mortality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94F261-C823-4A3B-B5E5-DA685B4F7955}"/>
              </a:ext>
            </a:extLst>
          </p:cNvPr>
          <p:cNvSpPr/>
          <p:nvPr/>
        </p:nvSpPr>
        <p:spPr>
          <a:xfrm>
            <a:off x="152401" y="1288445"/>
            <a:ext cx="4123874" cy="1722252"/>
          </a:xfrm>
          <a:prstGeom prst="roundRect">
            <a:avLst>
              <a:gd name="adj" fmla="val 1228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5E06C2-B0DF-4E94-8894-A8D2AE2354E1}"/>
              </a:ext>
            </a:extLst>
          </p:cNvPr>
          <p:cNvSpPr/>
          <p:nvPr/>
        </p:nvSpPr>
        <p:spPr>
          <a:xfrm>
            <a:off x="134644" y="3180521"/>
            <a:ext cx="4159388" cy="2691881"/>
          </a:xfrm>
          <a:prstGeom prst="roundRect">
            <a:avLst>
              <a:gd name="adj" fmla="val 10434"/>
            </a:avLst>
          </a:prstGeom>
          <a:noFill/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794B3-77F5-47EA-85CB-656F0D222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7"/>
          <a:stretch/>
        </p:blipFill>
        <p:spPr>
          <a:xfrm>
            <a:off x="4666461" y="3205926"/>
            <a:ext cx="3982999" cy="2560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A0C04D-A0C9-4F11-91D0-4ABC04AFB7EE}"/>
              </a:ext>
            </a:extLst>
          </p:cNvPr>
          <p:cNvSpPr/>
          <p:nvPr/>
        </p:nvSpPr>
        <p:spPr>
          <a:xfrm>
            <a:off x="4867727" y="5693016"/>
            <a:ext cx="4437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Meta-regression on the prevalence of mortality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9C4A9D-94FB-4B32-85A2-C53752B2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Results</a:t>
            </a:r>
          </a:p>
        </p:txBody>
      </p:sp>
    </p:spTree>
    <p:extLst>
      <p:ext uri="{BB962C8B-B14F-4D97-AF65-F5344CB8AC3E}">
        <p14:creationId xmlns:p14="http://schemas.microsoft.com/office/powerpoint/2010/main" val="373067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27A8-424A-40F4-A173-5C16FA34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76" y="1026509"/>
            <a:ext cx="3338004" cy="914400"/>
          </a:xfrm>
        </p:spPr>
        <p:txBody>
          <a:bodyPr>
            <a:noAutofit/>
          </a:bodyPr>
          <a:lstStyle/>
          <a:p>
            <a:r>
              <a:rPr lang="en-US" dirty="0"/>
              <a:t>Overall Health Effects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834CD-33C7-4951-80B5-5C3928199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07521A-55B6-4F55-AD10-E6B9FFC534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 b="1389"/>
          <a:stretch/>
        </p:blipFill>
        <p:spPr bwMode="auto">
          <a:xfrm>
            <a:off x="577723" y="514631"/>
            <a:ext cx="5228273" cy="548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BEFC0EB-0A02-4A3F-8168-3BC4C16E231A}"/>
              </a:ext>
            </a:extLst>
          </p:cNvPr>
          <p:cNvGrpSpPr/>
          <p:nvPr/>
        </p:nvGrpSpPr>
        <p:grpSpPr>
          <a:xfrm>
            <a:off x="6019800" y="2390943"/>
            <a:ext cx="2182557" cy="2231329"/>
            <a:chOff x="7541195" y="1975000"/>
            <a:chExt cx="2182557" cy="22313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BA612E-CF23-4271-ABAF-FE54C054C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1195" y="1975000"/>
              <a:ext cx="2182557" cy="22313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3CBC26-0D7E-4F4B-BBE8-23847158CA6D}"/>
                </a:ext>
              </a:extLst>
            </p:cNvPr>
            <p:cNvSpPr/>
            <p:nvPr/>
          </p:nvSpPr>
          <p:spPr>
            <a:xfrm>
              <a:off x="7747613" y="2277237"/>
              <a:ext cx="124287" cy="133165"/>
            </a:xfrm>
            <a:prstGeom prst="rect">
              <a:avLst/>
            </a:prstGeom>
            <a:solidFill>
              <a:srgbClr val="8DCFF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CD5024-E18F-4671-A2A7-8148AA050DE3}"/>
                </a:ext>
              </a:extLst>
            </p:cNvPr>
            <p:cNvSpPr/>
            <p:nvPr/>
          </p:nvSpPr>
          <p:spPr>
            <a:xfrm>
              <a:off x="7747613" y="2515133"/>
              <a:ext cx="124287" cy="133165"/>
            </a:xfrm>
            <a:prstGeom prst="rect">
              <a:avLst/>
            </a:prstGeom>
            <a:solidFill>
              <a:srgbClr val="D1697A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B87B3D-B4A1-4805-A0E6-556600FA07A2}"/>
                </a:ext>
              </a:extLst>
            </p:cNvPr>
            <p:cNvSpPr/>
            <p:nvPr/>
          </p:nvSpPr>
          <p:spPr>
            <a:xfrm>
              <a:off x="7747613" y="2753029"/>
              <a:ext cx="124287" cy="133165"/>
            </a:xfrm>
            <a:prstGeom prst="rect">
              <a:avLst/>
            </a:prstGeom>
            <a:solidFill>
              <a:srgbClr val="DCCC78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FADFB-BB66-4E71-9F07-EA43B11B670B}"/>
                </a:ext>
              </a:extLst>
            </p:cNvPr>
            <p:cNvSpPr/>
            <p:nvPr/>
          </p:nvSpPr>
          <p:spPr>
            <a:xfrm>
              <a:off x="7747613" y="2990925"/>
              <a:ext cx="124287" cy="133165"/>
            </a:xfrm>
            <a:prstGeom prst="rect">
              <a:avLst/>
            </a:prstGeom>
            <a:solidFill>
              <a:srgbClr val="127735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51E3C1-E3DA-40FF-8614-594A7BA07993}"/>
                </a:ext>
              </a:extLst>
            </p:cNvPr>
            <p:cNvSpPr/>
            <p:nvPr/>
          </p:nvSpPr>
          <p:spPr>
            <a:xfrm>
              <a:off x="7747613" y="3228821"/>
              <a:ext cx="124287" cy="133165"/>
            </a:xfrm>
            <a:prstGeom prst="rect">
              <a:avLst/>
            </a:prstGeom>
            <a:solidFill>
              <a:srgbClr val="332288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64959-596C-4CFE-94D5-D8C9F63BA8C0}"/>
                </a:ext>
              </a:extLst>
            </p:cNvPr>
            <p:cNvSpPr/>
            <p:nvPr/>
          </p:nvSpPr>
          <p:spPr>
            <a:xfrm>
              <a:off x="7747613" y="3466717"/>
              <a:ext cx="124287" cy="133165"/>
            </a:xfrm>
            <a:prstGeom prst="rect">
              <a:avLst/>
            </a:prstGeom>
            <a:solidFill>
              <a:srgbClr val="AA4498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DB5C72-625D-422C-A676-7F99D38EBC9E}"/>
                </a:ext>
              </a:extLst>
            </p:cNvPr>
            <p:cNvSpPr/>
            <p:nvPr/>
          </p:nvSpPr>
          <p:spPr>
            <a:xfrm>
              <a:off x="7747613" y="3704613"/>
              <a:ext cx="124287" cy="133165"/>
            </a:xfrm>
            <a:prstGeom prst="rect">
              <a:avLst/>
            </a:prstGeom>
            <a:solidFill>
              <a:srgbClr val="45AA9A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6E6E3A-D30B-41AB-BD2C-7BBC48254F81}"/>
                </a:ext>
              </a:extLst>
            </p:cNvPr>
            <p:cNvSpPr/>
            <p:nvPr/>
          </p:nvSpPr>
          <p:spPr>
            <a:xfrm>
              <a:off x="7747613" y="3942507"/>
              <a:ext cx="124287" cy="133165"/>
            </a:xfrm>
            <a:prstGeom prst="rect">
              <a:avLst/>
            </a:prstGeom>
            <a:solidFill>
              <a:srgbClr val="999933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93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69CA-853D-4901-AF98-7153C1BC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Health Effects Meta-Regression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AC44-D901-4121-B8A8-7D38F82B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84" y="1215340"/>
            <a:ext cx="3916618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Meta-regression analysis includes meta-analysis health effects and event factors</a:t>
            </a:r>
          </a:p>
          <a:p>
            <a:r>
              <a:rPr lang="en-US" dirty="0"/>
              <a:t>Fire emergency events associated with higher odds ratio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Includes psychological distress health effect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Similar association not found for radiological events</a:t>
            </a:r>
          </a:p>
          <a:p>
            <a:r>
              <a:rPr lang="en-US" dirty="0"/>
              <a:t>Shows relative association by health effect type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Greater than zero: depression and psychological distress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Less than zero: general health effects, substance abuse, heart disease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595ED-5212-42CE-92B6-706CD115D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B3775-7C76-4DF7-A406-B45607A2F21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0"/>
          <a:stretch/>
        </p:blipFill>
        <p:spPr>
          <a:xfrm>
            <a:off x="4377612" y="1720165"/>
            <a:ext cx="461398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DE15-58CF-49CB-82F7-E08BC49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Estimated Magnitude of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39BD-6E39-4337-AF5A-C8EA0C96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3" y="1300165"/>
            <a:ext cx="4234434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limitations to the real magnitude of each health effect – 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Directly comparing odds ratios tells us little about the total number of people who might be adversely affected by an ordered evacuation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A </a:t>
            </a:r>
            <a:r>
              <a:rPr lang="en-US" u="sng" dirty="0"/>
              <a:t>risk difference analysis </a:t>
            </a:r>
            <a:r>
              <a:rPr lang="en-US" dirty="0"/>
              <a:t>was performed to examine and compare the magnitude of the aggregate effect sizes across all the different health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5B819-CBAA-48C6-8A87-E31A24724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7A035E4-ED87-428F-9138-D928FB1E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15" y="2783753"/>
            <a:ext cx="1073615" cy="914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A1B689-9F27-4AC7-9BE4-9FBF6E57E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702" y="2783753"/>
            <a:ext cx="1073615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8BEA2-6E46-4BAA-B189-E75413533A75}"/>
              </a:ext>
            </a:extLst>
          </p:cNvPr>
          <p:cNvSpPr/>
          <p:nvPr/>
        </p:nvSpPr>
        <p:spPr>
          <a:xfrm>
            <a:off x="5092126" y="1789666"/>
            <a:ext cx="3430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Use estimated effect sizes to solve for estimated number of individuals reporting the health effect after displacement</a:t>
            </a: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F204D5-2C33-40C3-B52E-EC8D3F535173}"/>
              </a:ext>
            </a:extLst>
          </p:cNvPr>
          <p:cNvGrpSpPr/>
          <p:nvPr/>
        </p:nvGrpSpPr>
        <p:grpSpPr>
          <a:xfrm>
            <a:off x="6270368" y="4622279"/>
            <a:ext cx="1073615" cy="556760"/>
            <a:chOff x="6607886" y="4674548"/>
            <a:chExt cx="1073615" cy="5567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7B3215-6BCC-465C-AB86-B2F03A4C5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111"/>
            <a:stretch/>
          </p:blipFill>
          <p:spPr>
            <a:xfrm>
              <a:off x="6607886" y="4674548"/>
              <a:ext cx="1073615" cy="5567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25FC4-E232-44D7-BF17-1D7726C36A6C}"/>
                </a:ext>
              </a:extLst>
            </p:cNvPr>
            <p:cNvSpPr/>
            <p:nvPr/>
          </p:nvSpPr>
          <p:spPr>
            <a:xfrm>
              <a:off x="7368611" y="4870035"/>
              <a:ext cx="294830" cy="349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8984B2-EF13-41AB-828C-C25AA7EA99E1}"/>
                </a:ext>
              </a:extLst>
            </p:cNvPr>
            <p:cNvSpPr/>
            <p:nvPr/>
          </p:nvSpPr>
          <p:spPr>
            <a:xfrm>
              <a:off x="6607886" y="5048824"/>
              <a:ext cx="1073615" cy="182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A729B-9200-4411-9919-8381AF129B02}"/>
              </a:ext>
            </a:extLst>
          </p:cNvPr>
          <p:cNvSpPr/>
          <p:nvPr/>
        </p:nvSpPr>
        <p:spPr>
          <a:xfrm>
            <a:off x="5092126" y="3943542"/>
            <a:ext cx="343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Estimate difference between displaced and nondisplaced affected individuals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1083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4EB9-BCF4-488E-8F47-C5CE79D8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Estimated Magnitude of Effect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C16AD-EA10-4CD0-8030-F29B5A67B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42CD5-FCCE-45EB-BC3E-877030A5A722}"/>
              </a:ext>
            </a:extLst>
          </p:cNvPr>
          <p:cNvPicPr/>
          <p:nvPr/>
        </p:nvPicPr>
        <p:blipFill rotWithShape="1">
          <a:blip r:embed="rId2"/>
          <a:srcRect b="2351"/>
          <a:stretch/>
        </p:blipFill>
        <p:spPr bwMode="auto">
          <a:xfrm>
            <a:off x="666294" y="1524000"/>
            <a:ext cx="8229600" cy="4649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100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D5FD-94C6-40D3-BB38-8F342372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AEC8-A6BF-416E-BF72-101FC217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" y="1267968"/>
            <a:ext cx="7949184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Two groups examined: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Displaced populations</a:t>
            </a:r>
          </a:p>
          <a:p>
            <a:pPr marL="1143000" lvl="2" indent="-228600"/>
            <a:r>
              <a:rPr lang="en-US" dirty="0"/>
              <a:t>Evacuated populations typically return within 1 year </a:t>
            </a:r>
          </a:p>
          <a:p>
            <a:pPr marL="1143000" lvl="2" indent="-228600"/>
            <a:r>
              <a:rPr lang="en-US" dirty="0"/>
              <a:t>Relocated populations remained displaced for greater than 1 year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Nondisplaced populations</a:t>
            </a:r>
          </a:p>
          <a:p>
            <a:r>
              <a:rPr lang="en-US" dirty="0"/>
              <a:t>Response to a range of emergency events, excluding: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Terrorism</a:t>
            </a:r>
          </a:p>
          <a:p>
            <a:pPr marL="1143000" lvl="2" indent="-228600"/>
            <a:r>
              <a:rPr lang="en-US" dirty="0"/>
              <a:t>Designed to create out-sized fear and anxiety in the population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Displacements due to armed conflict where populations were not evacuated to truly safe areas</a:t>
            </a:r>
          </a:p>
          <a:p>
            <a:pPr marL="1143000" lvl="2" indent="-228600"/>
            <a:r>
              <a:rPr lang="en-US" dirty="0"/>
              <a:t>During typical evacuations, populations are brought to safe areas</a:t>
            </a:r>
          </a:p>
          <a:p>
            <a:pPr marL="1143000" lvl="2" indent="-228600"/>
            <a:r>
              <a:rPr lang="en-US" dirty="0"/>
              <a:t>Populations still at risk complicates interpretation of findings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8134A-76DF-4D25-AD07-3A658AFB7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22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1AFF-2D40-4510-8602-39DB8AB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C4EF-B02E-4856-B6C4-1D20F6914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Non-Radiological Health Consequences from Evacuation and Relocation</a:t>
            </a:r>
          </a:p>
        </p:txBody>
      </p:sp>
    </p:spTree>
    <p:extLst>
      <p:ext uri="{BB962C8B-B14F-4D97-AF65-F5344CB8AC3E}">
        <p14:creationId xmlns:p14="http://schemas.microsoft.com/office/powerpoint/2010/main" val="189099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74FB8-E235-407F-B61E-5511FB8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20040"/>
            <a:ext cx="8839200" cy="914400"/>
          </a:xfrm>
        </p:spPr>
        <p:txBody>
          <a:bodyPr/>
          <a:lstStyle/>
          <a:p>
            <a:r>
              <a:rPr lang="en-US" dirty="0"/>
              <a:t>Major 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646E4-6B86-4DEE-B323-6D20C603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78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demonstrates a </a:t>
            </a:r>
            <a:r>
              <a:rPr lang="en-US" u="sng" dirty="0"/>
              <a:t>clear relationship</a:t>
            </a:r>
            <a:r>
              <a:rPr lang="en-US" dirty="0"/>
              <a:t> between evacuation/relocation and an increase in expected deleterious health effects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Both physical and behavioral/psychosocial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Correlated, but causation has not been established for all effects</a:t>
            </a:r>
          </a:p>
          <a:p>
            <a:r>
              <a:rPr lang="en-US" dirty="0"/>
              <a:t>Nearly 25,000 additional people per 100,000 displaced suffer from ‘other health effects’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Disruption of social support networks, increase in domestic abuse, memory problems in children, etc.</a:t>
            </a:r>
          </a:p>
          <a:p>
            <a:r>
              <a:rPr lang="en-US" dirty="0"/>
              <a:t>Evacuation and relocation results in substantial and statistically significant increases in PTSD, depression, psychological distress, sleep problems, and mortality.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All health effects showed an increase among displaced populations, and most were statistically significant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5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365E-AF86-472C-9045-43FD51B9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20040"/>
            <a:ext cx="8839200" cy="914400"/>
          </a:xfrm>
        </p:spPr>
        <p:txBody>
          <a:bodyPr/>
          <a:lstStyle/>
          <a:p>
            <a:r>
              <a:rPr lang="en-US" dirty="0"/>
              <a:t>Application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7057-8DCE-4917-B9C3-DDE7A53B6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70" y="1234440"/>
            <a:ext cx="3019013" cy="505015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Estimated magnitudes cannot be used to directly estimate harm to individuals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900" dirty="0"/>
              <a:t>Many persons may be suffering more than one health effect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900" dirty="0"/>
              <a:t>Nearly all datasets incorporate at least some special population</a:t>
            </a:r>
          </a:p>
          <a:p>
            <a:r>
              <a:rPr lang="en-US" sz="2400" dirty="0"/>
              <a:t>Estimated magnitudes can risk-inform protective action decision-making to balance the radiological risk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D3261-BC27-4749-AE3C-168BC13C4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0E4234-D7BB-42E2-9F9D-527CF1313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54180"/>
              </p:ext>
            </p:extLst>
          </p:nvPr>
        </p:nvGraphicFramePr>
        <p:xfrm>
          <a:off x="3300984" y="1234440"/>
          <a:ext cx="5561045" cy="462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355">
                  <a:extLst>
                    <a:ext uri="{9D8B030D-6E8A-4147-A177-3AD203B41FA5}">
                      <a16:colId xmlns:a16="http://schemas.microsoft.com/office/drawing/2014/main" val="3428430672"/>
                    </a:ext>
                  </a:extLst>
                </a:gridCol>
                <a:gridCol w="2052385">
                  <a:extLst>
                    <a:ext uri="{9D8B030D-6E8A-4147-A177-3AD203B41FA5}">
                      <a16:colId xmlns:a16="http://schemas.microsoft.com/office/drawing/2014/main" val="2517722776"/>
                    </a:ext>
                  </a:extLst>
                </a:gridCol>
                <a:gridCol w="1620305">
                  <a:extLst>
                    <a:ext uri="{9D8B030D-6E8A-4147-A177-3AD203B41FA5}">
                      <a16:colId xmlns:a16="http://schemas.microsoft.com/office/drawing/2014/main" val="271606779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Health Outcome (Odds Ratio)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Percentage of Studies with Special Populations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Special Populations Included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469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Anxiety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6038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Depression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953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Diabetes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Elderly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34440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General Health Effects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Elderly, Males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303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Healthcare Accessibility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Elderly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2279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Heart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Elderly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1489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Mortality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Hospital Patients, Nursing Home Residents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43167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Low-educated Mothers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28099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Psychological Distress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Children, Hospitalized Patients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1665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PTSD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Students, 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836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Respiratory Problem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Elderly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9432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Sleep Problems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06653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Substance Abuse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4020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Weight Problem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765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50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2D3C56-6E03-405B-937D-E926DBCDACFE}"/>
              </a:ext>
            </a:extLst>
          </p:cNvPr>
          <p:cNvSpPr txBox="1"/>
          <p:nvPr/>
        </p:nvSpPr>
        <p:spPr>
          <a:xfrm>
            <a:off x="6364224" y="4626864"/>
            <a:ext cx="248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Amy Sharp</a:t>
            </a:r>
          </a:p>
          <a:p>
            <a:r>
              <a:rPr lang="en-US" u="sng" dirty="0">
                <a:solidFill>
                  <a:schemeClr val="tx2"/>
                </a:solidFill>
              </a:rPr>
              <a:t>amy.sharp@nrc.gov</a:t>
            </a:r>
          </a:p>
          <a:p>
            <a:r>
              <a:rPr lang="en-US" dirty="0"/>
              <a:t>(301) 415-0960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7C2287-6273-49FA-8F34-76D652AB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768878"/>
            <a:ext cx="8229600" cy="1143000"/>
          </a:xfrm>
        </p:spPr>
        <p:txBody>
          <a:bodyPr/>
          <a:lstStyle/>
          <a:p>
            <a:pPr algn="l"/>
            <a:r>
              <a:rPr lang="en-US" u="sng" dirty="0"/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EF7BB2-D495-4B3E-B799-FA8E802A9164}"/>
              </a:ext>
            </a:extLst>
          </p:cNvPr>
          <p:cNvSpPr/>
          <p:nvPr/>
        </p:nvSpPr>
        <p:spPr>
          <a:xfrm>
            <a:off x="521208" y="2350772"/>
            <a:ext cx="762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Gryphon Scientific</a:t>
            </a:r>
          </a:p>
          <a:p>
            <a:r>
              <a:rPr lang="en-US" dirty="0"/>
              <a:t>T. Adams, L. MacMillan, R. Casagrande, M. Osborne</a:t>
            </a:r>
          </a:p>
          <a:p>
            <a:endParaRPr lang="en-US" dirty="0"/>
          </a:p>
          <a:p>
            <a:r>
              <a:rPr lang="en-US" dirty="0"/>
              <a:t>Public Health Consultant</a:t>
            </a:r>
          </a:p>
          <a:p>
            <a:r>
              <a:rPr lang="en-US" dirty="0"/>
              <a:t>L. Huff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684F96-60EF-4786-8DCC-513C6FDB1110}"/>
              </a:ext>
            </a:extLst>
          </p:cNvPr>
          <p:cNvSpPr txBox="1">
            <a:spLocks/>
          </p:cNvSpPr>
          <p:nvPr/>
        </p:nvSpPr>
        <p:spPr>
          <a:xfrm>
            <a:off x="521208" y="1517622"/>
            <a:ext cx="7772400" cy="12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>
                <a:solidFill>
                  <a:schemeClr val="bg1">
                    <a:lumMod val="50000"/>
                  </a:schemeClr>
                </a:solidFill>
              </a:rPr>
              <a:t>Nonradiological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Health Consequences from Evacuation              and Relocation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406FCC-AEA0-4B53-B22C-DB369D3C3780}"/>
              </a:ext>
            </a:extLst>
          </p:cNvPr>
          <p:cNvSpPr txBox="1">
            <a:spLocks/>
          </p:cNvSpPr>
          <p:nvPr/>
        </p:nvSpPr>
        <p:spPr>
          <a:xfrm>
            <a:off x="521208" y="5873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2616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1AFF-2D40-4510-8602-39DB8AB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C4EF-B02E-4856-B6C4-1D20F6914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Non-Radiological Health Consequences from Evacuation and Relocation</a:t>
            </a:r>
          </a:p>
        </p:txBody>
      </p:sp>
    </p:spTree>
    <p:extLst>
      <p:ext uri="{BB962C8B-B14F-4D97-AF65-F5344CB8AC3E}">
        <p14:creationId xmlns:p14="http://schemas.microsoft.com/office/powerpoint/2010/main" val="418888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95610-E819-402D-B882-6ED7A040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CC68B-1548-42C3-A19D-266775EA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16" y="1364394"/>
            <a:ext cx="3910584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Collected papers covering a multitude of events and health outcomes</a:t>
            </a:r>
          </a:p>
          <a:p>
            <a:r>
              <a:rPr lang="en-US" sz="2600" dirty="0"/>
              <a:t>Filtered based on: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Relevancy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Redundancy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Reliability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Newcastle-Ottawa Scale</a:t>
            </a:r>
          </a:p>
          <a:p>
            <a:r>
              <a:rPr lang="en-US" sz="2600" dirty="0"/>
              <a:t>Excluded from                    meta-analysis if populations were conflated or ambiguous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542AC7-F03F-4E1E-959D-A2DE29C60A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2888592"/>
              </p:ext>
            </p:extLst>
          </p:nvPr>
        </p:nvGraphicFramePr>
        <p:xfrm>
          <a:off x="4648202" y="1364394"/>
          <a:ext cx="3740789" cy="437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6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92B3-7068-4FBB-AA06-EAF5BE40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Health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FA97-C2D1-48B2-B783-A6785A2A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406"/>
            <a:ext cx="8229600" cy="4525963"/>
          </a:xfrm>
        </p:spPr>
        <p:txBody>
          <a:bodyPr/>
          <a:lstStyle/>
          <a:p>
            <a:r>
              <a:rPr lang="en-US" dirty="0"/>
              <a:t>Fourteen different health effects were identified across all the studies from the literature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0DD7F-17BF-471A-9C0C-9651548AC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0AFFF0F-A736-46ED-9A97-1780746BF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69922"/>
              </p:ext>
            </p:extLst>
          </p:nvPr>
        </p:nvGraphicFramePr>
        <p:xfrm>
          <a:off x="875962" y="2293619"/>
          <a:ext cx="3417103" cy="331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32">
                  <a:extLst>
                    <a:ext uri="{9D8B030D-6E8A-4147-A177-3AD203B41FA5}">
                      <a16:colId xmlns:a16="http://schemas.microsoft.com/office/drawing/2014/main" val="1057978249"/>
                    </a:ext>
                  </a:extLst>
                </a:gridCol>
                <a:gridCol w="1710871">
                  <a:extLst>
                    <a:ext uri="{9D8B030D-6E8A-4147-A177-3AD203B41FA5}">
                      <a16:colId xmlns:a16="http://schemas.microsoft.com/office/drawing/2014/main" val="4220017432"/>
                    </a:ext>
                  </a:extLst>
                </a:gridCol>
              </a:tblGrid>
              <a:tr h="5527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Broad effects</a:t>
                      </a:r>
                    </a:p>
                  </a:txBody>
                  <a:tcPr marL="77128" marR="77128" marT="38564" marB="38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# of papers in meta-analysis</a:t>
                      </a:r>
                    </a:p>
                  </a:txBody>
                  <a:tcPr marL="77128" marR="77128" marT="38564" marB="38564" anchor="ctr"/>
                </a:tc>
                <a:extLst>
                  <a:ext uri="{0D108BD9-81ED-4DB2-BD59-A6C34878D82A}">
                    <a16:rowId xmlns:a16="http://schemas.microsoft.com/office/drawing/2014/main" val="1335285905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r>
                        <a:rPr lang="en-US" sz="1500" dirty="0"/>
                        <a:t>General Health Effects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836754994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r>
                        <a:rPr lang="en-US" sz="1500" dirty="0"/>
                        <a:t>Healthcare Accessibility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711472509"/>
                  </a:ext>
                </a:extLst>
              </a:tr>
              <a:tr h="789646">
                <a:tc>
                  <a:txBody>
                    <a:bodyPr/>
                    <a:lstStyle/>
                    <a:p>
                      <a:r>
                        <a:rPr lang="en-US" sz="1500" dirty="0"/>
                        <a:t>Other miscellaneous effects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2739811726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r>
                        <a:rPr lang="en-US" sz="1500" dirty="0"/>
                        <a:t>Psychological Distress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23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3239366540"/>
                  </a:ext>
                </a:extLst>
              </a:tr>
              <a:tr h="315860">
                <a:tc>
                  <a:txBody>
                    <a:bodyPr/>
                    <a:lstStyle/>
                    <a:p>
                      <a:r>
                        <a:rPr lang="en-US" sz="1500" dirty="0"/>
                        <a:t>Substance Abuse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98850418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94F037D-433E-415A-9EA4-E7B27C593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44527"/>
              </p:ext>
            </p:extLst>
          </p:nvPr>
        </p:nvGraphicFramePr>
        <p:xfrm>
          <a:off x="4644715" y="2285371"/>
          <a:ext cx="3417105" cy="331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69">
                  <a:extLst>
                    <a:ext uri="{9D8B030D-6E8A-4147-A177-3AD203B41FA5}">
                      <a16:colId xmlns:a16="http://schemas.microsoft.com/office/drawing/2014/main" val="1057978249"/>
                    </a:ext>
                  </a:extLst>
                </a:gridCol>
                <a:gridCol w="1722136">
                  <a:extLst>
                    <a:ext uri="{9D8B030D-6E8A-4147-A177-3AD203B41FA5}">
                      <a16:colId xmlns:a16="http://schemas.microsoft.com/office/drawing/2014/main" val="4220017432"/>
                    </a:ext>
                  </a:extLst>
                </a:gridCol>
              </a:tblGrid>
              <a:tr h="53989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Specific effects</a:t>
                      </a:r>
                    </a:p>
                  </a:txBody>
                  <a:tcPr marL="77128" marR="77128" marT="38564" marB="38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# of papers in meta-analysis</a:t>
                      </a:r>
                    </a:p>
                  </a:txBody>
                  <a:tcPr marL="77128" marR="77128" marT="38564" marB="38564" anchor="ctr"/>
                </a:tc>
                <a:extLst>
                  <a:ext uri="{0D108BD9-81ED-4DB2-BD59-A6C34878D82A}">
                    <a16:rowId xmlns:a16="http://schemas.microsoft.com/office/drawing/2014/main" val="1335285905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Anxiety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836754994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Depression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17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711472509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PTSD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32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2739811726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Diabetes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3239366540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Heart Disease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1988504181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Mortality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3915502113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Weight Problems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3809462390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Respiratory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4243677310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r>
                        <a:rPr lang="en-US" sz="1500" dirty="0"/>
                        <a:t>Sleep Problems</a:t>
                      </a:r>
                    </a:p>
                  </a:txBody>
                  <a:tcPr marL="77128" marR="77128" marT="38564" marB="38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77128" marR="77128" marT="38564" marB="38564"/>
                </a:tc>
                <a:extLst>
                  <a:ext uri="{0D108BD9-81ED-4DB2-BD59-A6C34878D82A}">
                    <a16:rowId xmlns:a16="http://schemas.microsoft.com/office/drawing/2014/main" val="426860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B334-A21A-4901-A0BC-D65577D1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305E-16B0-42A5-9B5C-1ABE6845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593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Nine different emergency event types were included in the dataset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1800" dirty="0"/>
              <a:t>Most nuclear power plant data from the Fukushima nuclear accident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D7C3E-9905-4E0A-A43C-9ADF10A1E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79561-EA7F-454C-8C1A-5FBABDDDB66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C90876-277A-4140-AB3C-1479961D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22483"/>
              </p:ext>
            </p:extLst>
          </p:nvPr>
        </p:nvGraphicFramePr>
        <p:xfrm>
          <a:off x="1480657" y="2657688"/>
          <a:ext cx="618268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147">
                  <a:extLst>
                    <a:ext uri="{9D8B030D-6E8A-4147-A177-3AD203B41FA5}">
                      <a16:colId xmlns:a16="http://schemas.microsoft.com/office/drawing/2014/main" val="1057978249"/>
                    </a:ext>
                  </a:extLst>
                </a:gridCol>
                <a:gridCol w="3095540">
                  <a:extLst>
                    <a:ext uri="{9D8B030D-6E8A-4147-A177-3AD203B41FA5}">
                      <a16:colId xmlns:a16="http://schemas.microsoft.com/office/drawing/2014/main" val="4220017432"/>
                    </a:ext>
                  </a:extLst>
                </a:gridCol>
              </a:tblGrid>
              <a:tr h="300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 of papers in meta-analysis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285905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Hurricanes/Cyclones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54994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Wildfires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72509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Non-disaster relocation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1726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Nuclear power plant 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66540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Earthquakes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04181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Floods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1312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Explosions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79290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Earthquakes and Tsunamis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21204"/>
                  </a:ext>
                </a:extLst>
              </a:tr>
              <a:tr h="300471">
                <a:tc>
                  <a:txBody>
                    <a:bodyPr/>
                    <a:lstStyle/>
                    <a:p>
                      <a:r>
                        <a:rPr lang="en-US" sz="1400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19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6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1AFF-2D40-4510-8602-39DB8AB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C4EF-B02E-4856-B6C4-1D20F6914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Non-Radiological Health Consequences from Evacuation and Relocation</a:t>
            </a:r>
          </a:p>
        </p:txBody>
      </p:sp>
    </p:spTree>
    <p:extLst>
      <p:ext uri="{BB962C8B-B14F-4D97-AF65-F5344CB8AC3E}">
        <p14:creationId xmlns:p14="http://schemas.microsoft.com/office/powerpoint/2010/main" val="332113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D72BC3-6CBC-4C8B-A577-5CBD8749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Statistical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C328E-9F60-4998-A0BD-1E80E027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7663" indent="-347663"/>
            <a:r>
              <a:rPr lang="en-US" sz="2600" b="1" dirty="0"/>
              <a:t>Meta-analysis</a:t>
            </a:r>
            <a:r>
              <a:rPr lang="en-US" sz="2600" dirty="0"/>
              <a:t> – combining data from multiple papers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2200" dirty="0"/>
              <a:t>Most papers describe one health effect observed at a single event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2200" dirty="0"/>
              <a:t>To understand effect across all health effects and all disasters, results must be combined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2200" dirty="0"/>
              <a:t>Meta-analytical methods were used to combine study data and account for intra-study and inter-study variance</a:t>
            </a:r>
          </a:p>
          <a:p>
            <a:pPr marL="347663" indent="-347663"/>
            <a:r>
              <a:rPr lang="en-US" sz="2600" b="1" dirty="0"/>
              <a:t>Meta-regression</a:t>
            </a:r>
            <a:r>
              <a:rPr lang="en-US" sz="2600" dirty="0"/>
              <a:t> – understanding how different factors affect the health effects measured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2200" dirty="0"/>
              <a:t>For the same health effect, different variables could influence the outcome</a:t>
            </a:r>
          </a:p>
          <a:p>
            <a:pPr marL="1143000" lvl="2" indent="-228600"/>
            <a:r>
              <a:rPr lang="en-US" sz="1900" dirty="0"/>
              <a:t>Event type, time between event and data collection, age of population, etc.</a:t>
            </a:r>
          </a:p>
          <a:p>
            <a:pPr marL="685800" lvl="1" indent="-228600">
              <a:buSzPct val="50000"/>
              <a:buFont typeface="Wingdings" panose="05000000000000000000" pitchFamily="2" charset="2"/>
              <a:buChar char="q"/>
            </a:pPr>
            <a:r>
              <a:rPr lang="en-US" sz="2200" dirty="0"/>
              <a:t>Meta-regression provides a tool to examine how different event characteristics influence the measured odds ratio</a:t>
            </a:r>
          </a:p>
        </p:txBody>
      </p:sp>
    </p:spTree>
    <p:extLst>
      <p:ext uri="{BB962C8B-B14F-4D97-AF65-F5344CB8AC3E}">
        <p14:creationId xmlns:p14="http://schemas.microsoft.com/office/powerpoint/2010/main" val="61013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in.potx" id="{F704CE28-CEEB-46CD-B182-883C984BA659}" vid="{AE4EF38E-CC31-4BAC-8788-83CB21FD5C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KZXXQUUWFKWZ-1817279113-2881</_dlc_DocId>
    <_dlc_DocIdUrl xmlns="5aa91b91-1b5c-47ee-93a7-b2620ed781e0">
      <Url>https://earrth.pnnl.gov/_layouts/15/DocIdRedir.aspx?ID=KZXXQUUWFKWZ-1817279113-2881</Url>
      <Description>KZXXQUUWFKWZ-1817279113-2881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2EBE285-6FAA-405C-8B9B-2465B03BA043}"/>
</file>

<file path=customXml/itemProps2.xml><?xml version="1.0" encoding="utf-8"?>
<ds:datastoreItem xmlns:ds="http://schemas.openxmlformats.org/officeDocument/2006/customXml" ds:itemID="{9D5B7D05-2CCD-4FD8-981B-D7F7334605C8}"/>
</file>

<file path=customXml/itemProps3.xml><?xml version="1.0" encoding="utf-8"?>
<ds:datastoreItem xmlns:ds="http://schemas.openxmlformats.org/officeDocument/2006/customXml" ds:itemID="{5E35FF44-E873-4D4F-A50E-26C8A09CCC8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c4596b4-deaa-4e42-9398-8b9d3202fd30"/>
    <ds:schemaRef ds:uri="e5e4a380-6b1d-49f3-b23f-4727291aff8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56A9F48-D857-446A-9E68-EB0F7CE67D27}"/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presentation-2</Template>
  <TotalTime>1283</TotalTime>
  <Words>2316</Words>
  <Application>Microsoft Office PowerPoint</Application>
  <PresentationFormat>On-screen Show (4:3)</PresentationFormat>
  <Paragraphs>457</Paragraphs>
  <Slides>33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Nonradiological Health Consequences from Evacuation and Relocation (NUREG/CR-7285)</vt:lpstr>
      <vt:lpstr>Project Background</vt:lpstr>
      <vt:lpstr>Definitions and Scope</vt:lpstr>
      <vt:lpstr>Literature Review</vt:lpstr>
      <vt:lpstr>Literature Review Methodology</vt:lpstr>
      <vt:lpstr>Human Health Effects</vt:lpstr>
      <vt:lpstr>Emergency Events</vt:lpstr>
      <vt:lpstr>Statistical Methodology</vt:lpstr>
      <vt:lpstr>Overview of Statistical Method</vt:lpstr>
      <vt:lpstr>Meta-Analysis of Effect Sizes</vt:lpstr>
      <vt:lpstr>Random Effects (RE) Modeling</vt:lpstr>
      <vt:lpstr>Meta-Analysis of Proportions</vt:lpstr>
      <vt:lpstr>Meta-Analysis of Odds Ratio</vt:lpstr>
      <vt:lpstr>Interpretation of Odds Ratios</vt:lpstr>
      <vt:lpstr>Meta-Regression of Emergency Factors</vt:lpstr>
      <vt:lpstr>Meta-Regression of Emergency Factors</vt:lpstr>
      <vt:lpstr>Results and Findings</vt:lpstr>
      <vt:lpstr>Summary of Odds Ratio Findings</vt:lpstr>
      <vt:lpstr>PTSD Meta-analysis</vt:lpstr>
      <vt:lpstr>PTSD Meta-regression</vt:lpstr>
      <vt:lpstr>Anxiety Results</vt:lpstr>
      <vt:lpstr>Diabetes Results</vt:lpstr>
      <vt:lpstr>Sleep Problems</vt:lpstr>
      <vt:lpstr>Healthcare Accessibility Results</vt:lpstr>
      <vt:lpstr>Mortality Results</vt:lpstr>
      <vt:lpstr>Overall Health Effects</vt:lpstr>
      <vt:lpstr>Overall Health Effects Meta-Regression</vt:lpstr>
      <vt:lpstr>Analysis of Estimated Magnitude of Effect</vt:lpstr>
      <vt:lpstr>Analysis of Estimated Magnitude of Effect</vt:lpstr>
      <vt:lpstr>Conclusions</vt:lpstr>
      <vt:lpstr>Major Conclusions</vt:lpstr>
      <vt:lpstr>Application of Findings</vt:lpstr>
      <vt:lpstr>Questions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Todd</dc:creator>
  <cp:lastModifiedBy>Amy Sharp</cp:lastModifiedBy>
  <cp:revision>7</cp:revision>
  <dcterms:created xsi:type="dcterms:W3CDTF">2021-05-05T11:48:31Z</dcterms:created>
  <dcterms:modified xsi:type="dcterms:W3CDTF">2022-10-14T20:15:51Z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0x0101000753AA2EB97B7E4C832508BACD57AE6A</vt:lpwstr>
  </property>
  <property fmtid="{D5CDD505-2E9C-101B-9397-08002B2CF9AE}" pid="3" name="Order">
    <vt:r8>8800</vt:r8>
  </property>
  <property fmtid="{D5CDD505-2E9C-101B-9397-08002B2CF9AE}" pid="4" name="_dlc_DocIdItemGuid">
    <vt:lpwstr>992e034a-f7c3-4f74-b3ba-184bc8cdb81c</vt:lpwstr>
  </property>
</Properties>
</file>