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5"/>
  </p:sldMasterIdLst>
  <p:notesMasterIdLst>
    <p:notesMasterId r:id="rId17"/>
  </p:notesMasterIdLst>
  <p:handoutMasterIdLst>
    <p:handoutMasterId r:id="rId18"/>
  </p:handoutMasterIdLst>
  <p:sldIdLst>
    <p:sldId id="260" r:id="rId6"/>
    <p:sldId id="263" r:id="rId7"/>
    <p:sldId id="269" r:id="rId8"/>
    <p:sldId id="274" r:id="rId9"/>
    <p:sldId id="270" r:id="rId10"/>
    <p:sldId id="272" r:id="rId11"/>
    <p:sldId id="273" r:id="rId12"/>
    <p:sldId id="271" r:id="rId13"/>
    <p:sldId id="261" r:id="rId14"/>
    <p:sldId id="262" r:id="rId15"/>
    <p:sldId id="268" r:id="rId16"/>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4757"/>
    <a:srgbClr val="000000"/>
    <a:srgbClr val="719500"/>
    <a:srgbClr val="007836"/>
    <a:srgbClr val="BE0F34"/>
    <a:srgbClr val="820150"/>
    <a:srgbClr val="502D7F"/>
    <a:srgbClr val="00338E"/>
    <a:srgbClr val="0081AB"/>
    <a:srgbClr val="758F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A05591-FDB1-4D9B-B9B6-B0448144BA63}" v="219" dt="2022-10-14T21:00:31.2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96292" autoAdjust="0"/>
  </p:normalViewPr>
  <p:slideViewPr>
    <p:cSldViewPr snapToGrid="0" snapToObjects="1">
      <p:cViewPr varScale="1">
        <p:scale>
          <a:sx n="96" d="100"/>
          <a:sy n="96" d="100"/>
        </p:scale>
        <p:origin x="300" y="816"/>
      </p:cViewPr>
      <p:guideLst/>
    </p:cSldViewPr>
  </p:slideViewPr>
  <p:notesTextViewPr>
    <p:cViewPr>
      <p:scale>
        <a:sx n="1" d="1"/>
        <a:sy n="1" d="1"/>
      </p:scale>
      <p:origin x="0" y="0"/>
    </p:cViewPr>
  </p:notesTextViewPr>
  <p:notesViewPr>
    <p:cSldViewPr snapToGrid="0" snapToObjects="1">
      <p:cViewPr varScale="1">
        <p:scale>
          <a:sx n="117" d="100"/>
          <a:sy n="117" d="100"/>
        </p:scale>
        <p:origin x="49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10/14/2022</a:t>
            </a:fld>
            <a:endParaRPr lang="en-US" dirty="0"/>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dirty="0"/>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10/14/2022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dirty="0"/>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About the Image:  A Glass From the Past</a:t>
            </a:r>
          </a:p>
          <a:p>
            <a:r>
              <a:rPr lang="en-US" sz="1200" b="0" i="0" kern="1200" dirty="0">
                <a:solidFill>
                  <a:schemeClr val="tx1"/>
                </a:solidFill>
                <a:effectLst/>
                <a:latin typeface="+mn-lt"/>
                <a:ea typeface="+mn-ea"/>
                <a:cs typeface="+mn-cs"/>
              </a:rPr>
              <a:t>While taking a closer look at ancient glass to better understand how it changed over time, Pacific Northwest National Laboratory scientists made an unexpected discovery-the remains of bacteria that once lived on the surface. PNNL researchers and collaborators are delving into the past to further their knowledge about the stability of glass that will be used to safely store low-activity nuclear waste at the Hanford Site. With support from the Department of Energy's Office of Environmental Management, International Programs through the Office of River Protection, they are analyzing this glass found in Swedish hillforts that predates the Vikings because it has a chemical composition similar to what will be produced at Hanford's Waste Treatment and Vitrification Plant and has been "stored" in a known environment for more than 1,500 years.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Research team: David Peeler, Bruce W. Arey, Carolyn I. Pearce, Tamas Varga, Micah D. Miller, Michele Conroy and Michael J. Schweiger (all of PNNL); John S. McCloy (Washington State University); Jamie L. Weaver (National Institute of Standards and Technology); Edward Vicenzi and Thomas Lam (Smithsonian Institution's Museum Conservation Institute); Rolf Sjoblom (Tekedo AB); Eva Hjarthner-Holdar and Erik Ogenhall (Arkeologerna); and Albert A. Kruger (Department of Energy Office of River Protection). The image was colorized by Nathan Johnson (PNNL).</a:t>
            </a:r>
          </a:p>
          <a:p>
            <a:r>
              <a:rPr lang="en-US" sz="1200" b="0" i="0" kern="1200" dirty="0">
                <a:solidFill>
                  <a:schemeClr val="tx1"/>
                </a:solidFill>
                <a:effectLst/>
                <a:latin typeface="+mn-lt"/>
                <a:ea typeface="+mn-ea"/>
                <a:cs typeface="+mn-cs"/>
              </a:rPr>
              <a:t>Instrument: Scanning electron microscope and focus ion beam hybrid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s://www.flickr.com/photos/pnnl/24220123368/in/photolist-fqwiqF-aBF44N-fqwj9R-aEuQHd-CUfsRW-pZVLNL-aPjNkZ-fxBosi-aErWsK-aBCnZk-ECMqka-aEr4hT-6yL625-6xvZrp-6xh38v-6xmeiY-VNqjUa-CJUXKp-CPUyAo-25kubq5-BUPMLB-211nysv-Chikdn-Cq6fRm-BscBWe-CnhkRJ-CiHawx-CPUwEu-BUGK7J-CiHawn-BUPKMg-CGEBLY-BUGHTw-CJV1jx-CPUxnw-CSdgpF-CSdj4D-CJUWi6-CPUwFm-BXsubh-CPUxJd-CiHdVB-BUGG5b-BUGHYm-22DixCm-243ex8R-Cq6jHQ-CGEzzy-PEd3HJ-P9S5sd</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dirty="0"/>
          </a:p>
        </p:txBody>
      </p:sp>
    </p:spTree>
    <p:extLst>
      <p:ext uri="{BB962C8B-B14F-4D97-AF65-F5344CB8AC3E}">
        <p14:creationId xmlns:p14="http://schemas.microsoft.com/office/powerpoint/2010/main" val="595206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rgbClr val="9C475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rgbClr val="000000"/>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rgbClr val="616265"/>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dirty="0"/>
          </a:p>
        </p:txBody>
      </p:sp>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tx1">
                    <a:tint val="75000"/>
                  </a:schemeClr>
                </a:solidFill>
              </a:defRPr>
            </a:lvl1pPr>
          </a:lstStyle>
          <a:p>
            <a:fld id="{ABD4F8E3-4ED9-44B4-99E6-8A3D2CF8D415}" type="datetime4">
              <a:rPr lang="en-US" smtClean="0"/>
              <a:t>October 14, 2022</a:t>
            </a:fld>
            <a:endParaRPr lang="en-US" dirty="0"/>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3011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9" name="Picture 8">
            <a:extLst>
              <a:ext uri="{FF2B5EF4-FFF2-40B4-BE49-F238E27FC236}">
                <a16:creationId xmlns:a16="http://schemas.microsoft.com/office/drawing/2014/main" id="{1E378968-472C-6B63-EFA1-A9A117A95303}"/>
              </a:ext>
            </a:extLst>
          </p:cNvPr>
          <p:cNvPicPr>
            <a:picLocks noChangeAspect="1"/>
          </p:cNvPicPr>
          <p:nvPr userDrawn="1"/>
        </p:nvPicPr>
        <p:blipFill>
          <a:blip r:embed="rId2"/>
          <a:srcRect/>
          <a:stretch/>
        </p:blipFill>
        <p:spPr>
          <a:xfrm>
            <a:off x="1427419" y="391274"/>
            <a:ext cx="1116379" cy="957880"/>
          </a:xfrm>
          <a:prstGeom prst="rect">
            <a:avLst/>
          </a:prstGeom>
        </p:spPr>
      </p:pic>
      <p:pic>
        <p:nvPicPr>
          <p:cNvPr id="10" name="Picture 9">
            <a:extLst>
              <a:ext uri="{FF2B5EF4-FFF2-40B4-BE49-F238E27FC236}">
                <a16:creationId xmlns:a16="http://schemas.microsoft.com/office/drawing/2014/main" id="{6AE5A46F-04C9-D209-0996-EFCF115DBFBC}"/>
              </a:ext>
            </a:extLst>
          </p:cNvPr>
          <p:cNvPicPr>
            <a:picLocks noChangeAspect="1"/>
          </p:cNvPicPr>
          <p:nvPr userDrawn="1"/>
        </p:nvPicPr>
        <p:blipFill>
          <a:blip r:embed="rId3"/>
          <a:stretch>
            <a:fillRect/>
          </a:stretch>
        </p:blipFill>
        <p:spPr>
          <a:xfrm>
            <a:off x="3129734" y="455720"/>
            <a:ext cx="2743627" cy="775105"/>
          </a:xfrm>
          <a:prstGeom prst="rect">
            <a:avLst/>
          </a:prstGeom>
        </p:spPr>
      </p:pic>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022948" y="0"/>
            <a:ext cx="8607451"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400800" y="457200"/>
            <a:ext cx="7772400"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400800" y="68580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9C4757"/>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10/14/2022</a:t>
            </a:fld>
            <a:endParaRPr lang="en-US" dirty="0"/>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966458" y="0"/>
            <a:ext cx="8663941"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430642" y="457199"/>
            <a:ext cx="7772400"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10/14/2022</a:t>
            </a:fld>
            <a:endParaRPr lang="en-US" dirty="0"/>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9C4757"/>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6064512" y="0"/>
            <a:ext cx="8565888"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6393242" y="270933"/>
            <a:ext cx="7779957" cy="1310979"/>
          </a:xfrm>
          <a:prstGeom prst="rect">
            <a:avLst/>
          </a:prstGeom>
        </p:spPr>
        <p:txBody>
          <a:bodyPr lIns="0" anchor="b"/>
          <a:lstStyle>
            <a:lvl1pPr>
              <a:defRPr lang="en-US" sz="3600" b="1" kern="1200" dirty="0">
                <a:solidFill>
                  <a:srgbClr val="9C4757"/>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12801600" cy="5486401"/>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10/14/2022</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317672" y="0"/>
            <a:ext cx="8312727"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4008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5156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4008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5156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4008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4008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5156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5156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9C4757"/>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10/14/2022</a:t>
            </a:fld>
            <a:endParaRPr lang="en-US" dirty="0"/>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075848" y="0"/>
            <a:ext cx="8554552"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6" name="Title 1">
            <a:extLst>
              <a:ext uri="{FF2B5EF4-FFF2-40B4-BE49-F238E27FC236}">
                <a16:creationId xmlns:a16="http://schemas.microsoft.com/office/drawing/2014/main" id="{BE0A6ECC-C9D0-4240-B978-69D09F2C9936}"/>
              </a:ext>
            </a:extLst>
          </p:cNvPr>
          <p:cNvSpPr>
            <a:spLocks noGrp="1"/>
          </p:cNvSpPr>
          <p:nvPr>
            <p:ph type="title" hasCustomPrompt="1"/>
          </p:nvPr>
        </p:nvSpPr>
        <p:spPr>
          <a:xfrm>
            <a:off x="6385686" y="270933"/>
            <a:ext cx="7787514" cy="1310979"/>
          </a:xfrm>
          <a:prstGeom prst="rect">
            <a:avLst/>
          </a:prstGeom>
        </p:spPr>
        <p:txBody>
          <a:bodyPr lIns="0" anchor="b"/>
          <a:lstStyle>
            <a:lvl1pPr>
              <a:defRPr lang="en-US" sz="3600" b="1" kern="1200" dirty="0">
                <a:solidFill>
                  <a:srgbClr val="9C4757"/>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10/14/2022</a:t>
            </a:fld>
            <a:endParaRPr lang="en-US" dirty="0"/>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151418" y="0"/>
            <a:ext cx="8478982"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10/14/2022</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0" name="Title 1">
            <a:extLst>
              <a:ext uri="{FF2B5EF4-FFF2-40B4-BE49-F238E27FC236}">
                <a16:creationId xmlns:a16="http://schemas.microsoft.com/office/drawing/2014/main" id="{7B7AD090-7EA2-424E-A15B-B80A20326A1D}"/>
              </a:ext>
            </a:extLst>
          </p:cNvPr>
          <p:cNvSpPr>
            <a:spLocks noGrp="1"/>
          </p:cNvSpPr>
          <p:nvPr>
            <p:ph type="title" hasCustomPrompt="1"/>
          </p:nvPr>
        </p:nvSpPr>
        <p:spPr>
          <a:xfrm>
            <a:off x="6385686" y="270933"/>
            <a:ext cx="7787514" cy="1310979"/>
          </a:xfrm>
          <a:prstGeom prst="rect">
            <a:avLst/>
          </a:prstGeom>
        </p:spPr>
        <p:txBody>
          <a:bodyPr lIns="0" anchor="b"/>
          <a:lstStyle>
            <a:lvl1pPr>
              <a:defRPr lang="en-US" sz="3600" b="1" kern="1200" dirty="0">
                <a:solidFill>
                  <a:srgbClr val="9C4757"/>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6007834" y="0"/>
            <a:ext cx="8622565"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10/14/2022</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5486400"/>
          </a:xfrm>
          <a:prstGeom prst="rect">
            <a:avLst/>
          </a:prstGeom>
          <a:noFill/>
        </p:spPr>
        <p:txBody>
          <a:bodyPr wrap="square" lIns="0" tIns="0" rIns="0" bIns="0" rtlCol="0" anchor="ctr" anchorCtr="0">
            <a:noAutofit/>
          </a:bodyPr>
          <a:lstStyle/>
          <a:p>
            <a:pPr>
              <a:lnSpc>
                <a:spcPct val="90000"/>
              </a:lnSpc>
            </a:pPr>
            <a:r>
              <a:rPr lang="en-US" sz="4800" b="1" dirty="0">
                <a:solidFill>
                  <a:srgbClr val="9C4757"/>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6" name="Picture 5" descr="An abstract connection in pale grey background">
            <a:extLst>
              <a:ext uri="{FF2B5EF4-FFF2-40B4-BE49-F238E27FC236}">
                <a16:creationId xmlns:a16="http://schemas.microsoft.com/office/drawing/2014/main" id="{2818E727-7A5E-4A5C-9C8B-70D96AF134C8}"/>
              </a:ext>
            </a:extLst>
          </p:cNvPr>
          <p:cNvPicPr>
            <a:picLocks noChangeAspect="1"/>
          </p:cNvPicPr>
          <p:nvPr userDrawn="1"/>
        </p:nvPicPr>
        <p:blipFill>
          <a:blip r:embed="rId12"/>
          <a:stretch>
            <a:fillRect/>
          </a:stretch>
        </p:blipFill>
        <p:spPr>
          <a:xfrm>
            <a:off x="1" y="-14543"/>
            <a:ext cx="14630400" cy="8244143"/>
          </a:xfrm>
          <a:prstGeom prst="rect">
            <a:avLst/>
          </a:prstGeom>
        </p:spPr>
      </p:pic>
      <p:sp>
        <p:nvSpPr>
          <p:cNvPr id="8" name="Rectangle 7">
            <a:extLst>
              <a:ext uri="{FF2B5EF4-FFF2-40B4-BE49-F238E27FC236}">
                <a16:creationId xmlns:a16="http://schemas.microsoft.com/office/drawing/2014/main" id="{2729221F-20F2-144C-A638-0A6C756C26C9}"/>
              </a:ext>
            </a:extLst>
          </p:cNvPr>
          <p:cNvSpPr/>
          <p:nvPr userDrawn="1"/>
        </p:nvSpPr>
        <p:spPr>
          <a:xfrm>
            <a:off x="1003300" y="-4375"/>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3" name="Picture 12">
            <a:extLst>
              <a:ext uri="{FF2B5EF4-FFF2-40B4-BE49-F238E27FC236}">
                <a16:creationId xmlns:a16="http://schemas.microsoft.com/office/drawing/2014/main" id="{25F34E2A-C7AD-3FC6-9287-EE1DDAF2912D}"/>
              </a:ext>
            </a:extLst>
          </p:cNvPr>
          <p:cNvPicPr>
            <a:picLocks noChangeAspect="1"/>
          </p:cNvPicPr>
          <p:nvPr userDrawn="1"/>
        </p:nvPicPr>
        <p:blipFill>
          <a:blip r:embed="rId13"/>
          <a:srcRect/>
          <a:stretch/>
        </p:blipFill>
        <p:spPr>
          <a:xfrm>
            <a:off x="1427419" y="391274"/>
            <a:ext cx="1116379" cy="957880"/>
          </a:xfrm>
          <a:prstGeom prst="rect">
            <a:avLst/>
          </a:prstGeom>
        </p:spPr>
      </p:pic>
      <p:pic>
        <p:nvPicPr>
          <p:cNvPr id="14" name="Picture 13">
            <a:extLst>
              <a:ext uri="{FF2B5EF4-FFF2-40B4-BE49-F238E27FC236}">
                <a16:creationId xmlns:a16="http://schemas.microsoft.com/office/drawing/2014/main" id="{7E8F3CB5-0FDD-C506-2DAC-6BB52B32100D}"/>
              </a:ext>
            </a:extLst>
          </p:cNvPr>
          <p:cNvPicPr>
            <a:picLocks noChangeAspect="1"/>
          </p:cNvPicPr>
          <p:nvPr userDrawn="1"/>
        </p:nvPicPr>
        <p:blipFill>
          <a:blip r:embed="rId14"/>
          <a:stretch>
            <a:fillRect/>
          </a:stretch>
        </p:blipFill>
        <p:spPr>
          <a:xfrm>
            <a:off x="3129734" y="455720"/>
            <a:ext cx="2743627" cy="775105"/>
          </a:xfrm>
          <a:prstGeom prst="rect">
            <a:avLst/>
          </a:prstGeom>
        </p:spPr>
      </p:pic>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rc.gov/reactors/new-reactors/advanced/nuclear-power-reactor-source-term.html"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nrc.gov/docs/ML2009/ML20091L698.pdf"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nrc.gov/docs/ML0037/ML003716792.pdf"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nrc.gov/docs/ML0402/ML040210725.pd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rc.gov/reactors/new-reactors/advanced/nuclear-power-reactor-source-term.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EE0BE7-99BF-4161-B088-8724880AAC66}"/>
              </a:ext>
            </a:extLst>
          </p:cNvPr>
          <p:cNvSpPr>
            <a:spLocks noGrp="1"/>
          </p:cNvSpPr>
          <p:nvPr>
            <p:ph type="ctrTitle"/>
          </p:nvPr>
        </p:nvSpPr>
        <p:spPr>
          <a:xfrm>
            <a:off x="1371600" y="1971924"/>
            <a:ext cx="4572000" cy="2600076"/>
          </a:xfrm>
        </p:spPr>
        <p:txBody>
          <a:bodyPr/>
          <a:lstStyle/>
          <a:p>
            <a:r>
              <a:rPr lang="en-US" dirty="0"/>
              <a:t>Regulatory Considerations of Non-LWR Source Terms </a:t>
            </a:r>
          </a:p>
        </p:txBody>
      </p:sp>
      <p:sp>
        <p:nvSpPr>
          <p:cNvPr id="6" name="Text Placeholder 5">
            <a:extLst>
              <a:ext uri="{FF2B5EF4-FFF2-40B4-BE49-F238E27FC236}">
                <a16:creationId xmlns:a16="http://schemas.microsoft.com/office/drawing/2014/main" id="{E6AF8584-F7D3-43CB-B2DB-D1799F283016}"/>
              </a:ext>
            </a:extLst>
          </p:cNvPr>
          <p:cNvSpPr>
            <a:spLocks noGrp="1"/>
          </p:cNvSpPr>
          <p:nvPr>
            <p:ph type="body" sz="quarter" idx="10"/>
          </p:nvPr>
        </p:nvSpPr>
        <p:spPr/>
        <p:txBody>
          <a:bodyPr/>
          <a:lstStyle/>
          <a:p>
            <a:r>
              <a:rPr lang="en-US" dirty="0"/>
              <a:t>Michelle Hart</a:t>
            </a:r>
          </a:p>
        </p:txBody>
      </p:sp>
      <p:sp>
        <p:nvSpPr>
          <p:cNvPr id="10" name="Text Placeholder 9">
            <a:extLst>
              <a:ext uri="{FF2B5EF4-FFF2-40B4-BE49-F238E27FC236}">
                <a16:creationId xmlns:a16="http://schemas.microsoft.com/office/drawing/2014/main" id="{B3C12910-3A9C-4FFC-A950-52D0A31734CF}"/>
              </a:ext>
            </a:extLst>
          </p:cNvPr>
          <p:cNvSpPr>
            <a:spLocks noGrp="1"/>
          </p:cNvSpPr>
          <p:nvPr>
            <p:ph type="body" sz="quarter" idx="11"/>
          </p:nvPr>
        </p:nvSpPr>
        <p:spPr/>
        <p:txBody>
          <a:bodyPr/>
          <a:lstStyle/>
          <a:p>
            <a:r>
              <a:rPr lang="en-US" dirty="0"/>
              <a:t>U.S. Nuclear Regulatory Commission</a:t>
            </a:r>
          </a:p>
        </p:txBody>
      </p:sp>
      <p:sp>
        <p:nvSpPr>
          <p:cNvPr id="2" name="TextBox 1">
            <a:extLst>
              <a:ext uri="{FF2B5EF4-FFF2-40B4-BE49-F238E27FC236}">
                <a16:creationId xmlns:a16="http://schemas.microsoft.com/office/drawing/2014/main" id="{ED4D90FA-9A1E-A627-DE61-AD513CF06194}"/>
              </a:ext>
            </a:extLst>
          </p:cNvPr>
          <p:cNvSpPr txBox="1"/>
          <p:nvPr/>
        </p:nvSpPr>
        <p:spPr>
          <a:xfrm>
            <a:off x="3609244" y="4967416"/>
            <a:ext cx="2334356" cy="307777"/>
          </a:xfrm>
          <a:prstGeom prst="rect">
            <a:avLst/>
          </a:prstGeom>
          <a:noFill/>
        </p:spPr>
        <p:txBody>
          <a:bodyPr wrap="square" rtlCol="0">
            <a:spAutoFit/>
          </a:bodyPr>
          <a:lstStyle/>
          <a:p>
            <a:pPr algn="r"/>
            <a:r>
              <a:rPr lang="en-US" sz="1400" dirty="0"/>
              <a:t>November 3, 2022</a:t>
            </a:r>
          </a:p>
        </p:txBody>
      </p:sp>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DBE0F3-60C4-4D75-B1FC-C0F4D46BCBD6}"/>
              </a:ext>
            </a:extLst>
          </p:cNvPr>
          <p:cNvSpPr>
            <a:spLocks noGrp="1"/>
          </p:cNvSpPr>
          <p:nvPr>
            <p:ph type="sldNum" sz="quarter" idx="12"/>
          </p:nvPr>
        </p:nvSpPr>
        <p:spPr/>
        <p:txBody>
          <a:bodyPr/>
          <a:lstStyle/>
          <a:p>
            <a:fld id="{FE7A4BB3-E848-5A44-82DF-322201952CD8}" type="slidenum">
              <a:rPr lang="en-US" smtClean="0"/>
              <a:pPr/>
              <a:t>10</a:t>
            </a:fld>
            <a:endParaRPr lang="en-US" dirty="0"/>
          </a:p>
        </p:txBody>
      </p:sp>
      <p:sp>
        <p:nvSpPr>
          <p:cNvPr id="3" name="Content Placeholder 2">
            <a:extLst>
              <a:ext uri="{FF2B5EF4-FFF2-40B4-BE49-F238E27FC236}">
                <a16:creationId xmlns:a16="http://schemas.microsoft.com/office/drawing/2014/main" id="{76C1D3E3-131C-4389-8FE3-D7ADC493B90E}"/>
              </a:ext>
            </a:extLst>
          </p:cNvPr>
          <p:cNvSpPr>
            <a:spLocks noGrp="1"/>
          </p:cNvSpPr>
          <p:nvPr>
            <p:ph sz="quarter" idx="20"/>
          </p:nvPr>
        </p:nvSpPr>
        <p:spPr/>
        <p:txBody>
          <a:bodyPr/>
          <a:lstStyle/>
          <a:p>
            <a:pPr marL="0" indent="0">
              <a:buNone/>
            </a:pPr>
            <a:r>
              <a:rPr lang="en-US" dirty="0"/>
              <a:t>Links:</a:t>
            </a:r>
          </a:p>
          <a:p>
            <a:r>
              <a:rPr lang="en-US" dirty="0"/>
              <a:t>History and evolution of LWR source term</a:t>
            </a:r>
          </a:p>
          <a:p>
            <a:r>
              <a:rPr lang="en-US" dirty="0"/>
              <a:t>NRC analytical tools and past studies</a:t>
            </a:r>
          </a:p>
          <a:p>
            <a:r>
              <a:rPr lang="en-US" dirty="0"/>
              <a:t>Advanced reactor source term demonstration</a:t>
            </a:r>
          </a:p>
          <a:p>
            <a:pPr lvl="1"/>
            <a:r>
              <a:rPr lang="en-US" dirty="0"/>
              <a:t>Full-plant models for several representative non-LWR designs </a:t>
            </a:r>
          </a:p>
          <a:p>
            <a:pPr lvl="1"/>
            <a:r>
              <a:rPr lang="en-US" dirty="0"/>
              <a:t>Demonstrates use of SCALE and MELCOR codes</a:t>
            </a:r>
          </a:p>
          <a:p>
            <a:r>
              <a:rPr lang="en-US" dirty="0"/>
              <a:t>Source term approaches</a:t>
            </a:r>
          </a:p>
          <a:p>
            <a:r>
              <a:rPr lang="en-US" dirty="0"/>
              <a:t>Information on developing non-LWR source terms (what to do)</a:t>
            </a:r>
          </a:p>
          <a:p>
            <a:r>
              <a:rPr lang="en-US" dirty="0"/>
              <a:t>Reports on reactor source term</a:t>
            </a:r>
          </a:p>
          <a:p>
            <a:r>
              <a:rPr lang="en-US" dirty="0"/>
              <a:t>Presentations on non-LWR source term</a:t>
            </a:r>
          </a:p>
          <a:p>
            <a:endParaRPr lang="en-US" dirty="0"/>
          </a:p>
          <a:p>
            <a:pPr marL="0" indent="0">
              <a:buNone/>
            </a:pPr>
            <a:r>
              <a:rPr lang="en-US" sz="2000" dirty="0">
                <a:hlinkClick r:id="rId2"/>
              </a:rPr>
              <a:t>https://www.nrc.gov/reactors/new-reactors/advanced/nuclear-power-reactor-source-term.html</a:t>
            </a:r>
            <a:endParaRPr lang="en-US" sz="2000" dirty="0"/>
          </a:p>
        </p:txBody>
      </p:sp>
      <p:sp>
        <p:nvSpPr>
          <p:cNvPr id="4" name="Content Placeholder 3">
            <a:extLst>
              <a:ext uri="{FF2B5EF4-FFF2-40B4-BE49-F238E27FC236}">
                <a16:creationId xmlns:a16="http://schemas.microsoft.com/office/drawing/2014/main" id="{FF94A9F6-22A5-46A3-A672-8568DC09FCCB}"/>
              </a:ext>
            </a:extLst>
          </p:cNvPr>
          <p:cNvSpPr>
            <a:spLocks noGrp="1"/>
          </p:cNvSpPr>
          <p:nvPr>
            <p:ph sz="quarter" idx="21"/>
          </p:nvPr>
        </p:nvSpPr>
        <p:spPr/>
        <p:txBody>
          <a:bodyPr/>
          <a:lstStyle/>
          <a:p>
            <a:r>
              <a:rPr lang="en-US" dirty="0"/>
              <a:t>Discussion of accident source terms</a:t>
            </a:r>
          </a:p>
          <a:p>
            <a:r>
              <a:rPr lang="en-US" dirty="0"/>
              <a:t>Linked list of documents relevant to development of non-LWR accident source terms for licensing</a:t>
            </a:r>
          </a:p>
          <a:p>
            <a:endParaRPr lang="en-US" dirty="0"/>
          </a:p>
        </p:txBody>
      </p:sp>
      <p:sp>
        <p:nvSpPr>
          <p:cNvPr id="5" name="Title 4">
            <a:extLst>
              <a:ext uri="{FF2B5EF4-FFF2-40B4-BE49-F238E27FC236}">
                <a16:creationId xmlns:a16="http://schemas.microsoft.com/office/drawing/2014/main" id="{3D76ADE9-B85B-471B-9A97-17044AC9D778}"/>
              </a:ext>
            </a:extLst>
          </p:cNvPr>
          <p:cNvSpPr>
            <a:spLocks noGrp="1"/>
          </p:cNvSpPr>
          <p:nvPr>
            <p:ph type="title"/>
          </p:nvPr>
        </p:nvSpPr>
        <p:spPr/>
        <p:txBody>
          <a:bodyPr/>
          <a:lstStyle/>
          <a:p>
            <a:r>
              <a:rPr lang="en-US" dirty="0"/>
              <a:t>Source Term Information Webpage</a:t>
            </a:r>
            <a:endParaRPr lang="en-US" dirty="0">
              <a:solidFill>
                <a:srgbClr val="9C4757"/>
              </a:solidFill>
            </a:endParaRPr>
          </a:p>
        </p:txBody>
      </p:sp>
    </p:spTree>
    <p:extLst>
      <p:ext uri="{BB962C8B-B14F-4D97-AF65-F5344CB8AC3E}">
        <p14:creationId xmlns:p14="http://schemas.microsoft.com/office/powerpoint/2010/main" val="11894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433BB6-ACB2-4953-9ADC-C0F78F3BD058}"/>
              </a:ext>
            </a:extLst>
          </p:cNvPr>
          <p:cNvSpPr>
            <a:spLocks noGrp="1"/>
          </p:cNvSpPr>
          <p:nvPr>
            <p:ph type="sldNum" sz="quarter" idx="12"/>
          </p:nvPr>
        </p:nvSpPr>
        <p:spPr/>
        <p:txBody>
          <a:bodyPr/>
          <a:lstStyle/>
          <a:p>
            <a:fld id="{FE7A4BB3-E848-5A44-82DF-322201952CD8}" type="slidenum">
              <a:rPr lang="en-US" smtClean="0"/>
              <a:pPr/>
              <a:t>11</a:t>
            </a:fld>
            <a:endParaRPr lang="en-US" dirty="0"/>
          </a:p>
        </p:txBody>
      </p:sp>
    </p:spTree>
    <p:extLst>
      <p:ext uri="{BB962C8B-B14F-4D97-AF65-F5344CB8AC3E}">
        <p14:creationId xmlns:p14="http://schemas.microsoft.com/office/powerpoint/2010/main" val="75739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2</a:t>
            </a:fld>
            <a:endParaRPr lang="en-US" dirty="0"/>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dirty="0"/>
              <a:t>Reactor </a:t>
            </a:r>
            <a:r>
              <a:rPr lang="en-US" dirty="0">
                <a:solidFill>
                  <a:srgbClr val="9C4757"/>
                </a:solidFill>
              </a:rPr>
              <a:t>accident consequence analysis</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p:txBody>
          <a:bodyPr/>
          <a:lstStyle/>
          <a:p>
            <a:r>
              <a:rPr lang="en-US" dirty="0"/>
              <a:t>Siting and safety analysis for reactor licensing</a:t>
            </a:r>
          </a:p>
          <a:p>
            <a:r>
              <a:rPr lang="en-US" dirty="0"/>
              <a:t>Control room habitability design criterion</a:t>
            </a:r>
          </a:p>
          <a:p>
            <a:r>
              <a:rPr lang="en-US" dirty="0"/>
              <a:t>Environmental consequences of accidents </a:t>
            </a:r>
          </a:p>
          <a:p>
            <a:pPr lvl="1"/>
            <a:r>
              <a:rPr lang="en-US" dirty="0"/>
              <a:t>Environmental impact statement for compliance with the National Environmental Policy Act (NEPA)</a:t>
            </a:r>
          </a:p>
          <a:p>
            <a:r>
              <a:rPr lang="en-US" dirty="0"/>
              <a:t>Regulatory and cost-benefit analyses</a:t>
            </a:r>
          </a:p>
          <a:p>
            <a:pPr marL="548640" lvl="1" indent="0">
              <a:buNone/>
            </a:pPr>
            <a:endParaRPr lang="en-US" dirty="0"/>
          </a:p>
          <a:p>
            <a:pPr marL="548640" lvl="1" indent="0">
              <a:buNone/>
            </a:pPr>
            <a:endParaRPr lang="en-US" dirty="0"/>
          </a:p>
        </p:txBody>
      </p:sp>
    </p:spTree>
    <p:extLst>
      <p:ext uri="{BB962C8B-B14F-4D97-AF65-F5344CB8AC3E}">
        <p14:creationId xmlns:p14="http://schemas.microsoft.com/office/powerpoint/2010/main" val="330041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3</a:t>
            </a:fld>
            <a:endParaRPr lang="en-US" dirty="0"/>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a:xfrm>
            <a:off x="6440950" y="306833"/>
            <a:ext cx="7779957" cy="1310979"/>
          </a:xfrm>
        </p:spPr>
        <p:txBody>
          <a:bodyPr/>
          <a:lstStyle/>
          <a:p>
            <a:r>
              <a:rPr lang="en-US" dirty="0"/>
              <a:t>Accident consequence analysis: Newer uses for advanced reactors</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p:txBody>
          <a:bodyPr/>
          <a:lstStyle/>
          <a:p>
            <a:r>
              <a:rPr lang="en-US" dirty="0"/>
              <a:t>Probabilistic risk assessment (PRA)</a:t>
            </a:r>
          </a:p>
          <a:p>
            <a:pPr lvl="1"/>
            <a:r>
              <a:rPr lang="en-US" dirty="0"/>
              <a:t>Non-LWR PRA standard does not use risk surrogates like core damage frequency</a:t>
            </a:r>
          </a:p>
          <a:p>
            <a:r>
              <a:rPr lang="en-US" dirty="0"/>
              <a:t>Risk-informed, performance-based methodology for non-LWR licensing basis development, a.k.a. Licensing Modernization Project (LMP)</a:t>
            </a:r>
          </a:p>
          <a:p>
            <a:pPr lvl="1"/>
            <a:r>
              <a:rPr lang="en-US" dirty="0">
                <a:hlinkClick r:id="rId2"/>
              </a:rPr>
              <a:t>RG 1.233</a:t>
            </a:r>
            <a:r>
              <a:rPr lang="en-US" dirty="0"/>
              <a:t> endorses NEI 18-04 approach to selecting licensing basis events, classifying structures systems and components and special treatment, and assessing defense-in-depth</a:t>
            </a:r>
          </a:p>
          <a:p>
            <a:r>
              <a:rPr lang="en-US" dirty="0"/>
              <a:t>Plume exposure pathway emergency planning zone size determination</a:t>
            </a:r>
          </a:p>
          <a:p>
            <a:r>
              <a:rPr lang="en-US" dirty="0"/>
              <a:t>Alternative security requirements – ongoing rulemaking </a:t>
            </a:r>
          </a:p>
          <a:p>
            <a:r>
              <a:rPr lang="en-US" dirty="0"/>
              <a:t>10 CFR Part 53 risk-informed, technology-inclusive regulatory framework for advanced reactors – ongoing rulemaking</a:t>
            </a:r>
          </a:p>
          <a:p>
            <a:pPr lvl="1"/>
            <a:endParaRPr lang="en-US" dirty="0"/>
          </a:p>
        </p:txBody>
      </p:sp>
    </p:spTree>
    <p:extLst>
      <p:ext uri="{BB962C8B-B14F-4D97-AF65-F5344CB8AC3E}">
        <p14:creationId xmlns:p14="http://schemas.microsoft.com/office/powerpoint/2010/main" val="232196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4</a:t>
            </a:fld>
            <a:endParaRPr lang="en-US" dirty="0"/>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dirty="0"/>
              <a:t>Accident source terms for new LWR designs</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p:txBody>
          <a:bodyPr/>
          <a:lstStyle/>
          <a:p>
            <a:r>
              <a:rPr lang="en-US" dirty="0">
                <a:hlinkClick r:id="rId2"/>
              </a:rPr>
              <a:t>RG 1.183</a:t>
            </a:r>
            <a:r>
              <a:rPr lang="en-US" dirty="0"/>
              <a:t> provides source term models and assumptions that are acceptable to the NRC for BWRs and PWRs</a:t>
            </a:r>
          </a:p>
          <a:p>
            <a:pPr lvl="1"/>
            <a:r>
              <a:rPr lang="en-US" dirty="0"/>
              <a:t>Developed for large LWRs like the currently operating commercial power reactors</a:t>
            </a:r>
          </a:p>
          <a:p>
            <a:pPr lvl="1"/>
            <a:r>
              <a:rPr lang="en-US" dirty="0"/>
              <a:t>Deterministic</a:t>
            </a:r>
          </a:p>
          <a:p>
            <a:pPr lvl="1"/>
            <a:r>
              <a:rPr lang="en-US" dirty="0"/>
              <a:t>Accident-specific guidance for LWR design basis accidents with damage to irradiated fuel</a:t>
            </a:r>
          </a:p>
          <a:p>
            <a:pPr lvl="1"/>
            <a:r>
              <a:rPr lang="en-US" dirty="0"/>
              <a:t>Guidance on dose calculation methodology </a:t>
            </a:r>
          </a:p>
          <a:p>
            <a:r>
              <a:rPr lang="en-US" dirty="0"/>
              <a:t>For LWR designs that are very different than the current reactors, some models and assumptions in RG 1.183 may not be applicable or need justification for use	</a:t>
            </a:r>
          </a:p>
          <a:p>
            <a:r>
              <a:rPr lang="en-US" dirty="0"/>
              <a:t>Some accident analyses described in the RG may not apply </a:t>
            </a:r>
          </a:p>
          <a:p>
            <a:pPr marL="548640" lvl="1" indent="0">
              <a:buNone/>
            </a:pPr>
            <a:r>
              <a:rPr lang="en-US" dirty="0"/>
              <a:t>e.g., PWR locked rotor accident would not apply to a natural circulation plant that does not have reactor coolant pumps</a:t>
            </a:r>
          </a:p>
          <a:p>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9756227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5</a:t>
            </a:fld>
            <a:endParaRPr lang="en-US" dirty="0"/>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dirty="0"/>
              <a:t>Non-LWR accident source terms</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p:txBody>
          <a:bodyPr/>
          <a:lstStyle/>
          <a:p>
            <a:r>
              <a:rPr lang="en-US" dirty="0"/>
              <a:t>Non-LWR designs may use mechanistic source terms</a:t>
            </a:r>
          </a:p>
          <a:p>
            <a:r>
              <a:rPr lang="en-US" dirty="0"/>
              <a:t>Plant-specific identification of events/accidents and development of accident source terms</a:t>
            </a:r>
          </a:p>
          <a:p>
            <a:pPr lvl="1"/>
            <a:r>
              <a:rPr lang="en-US" dirty="0"/>
              <a:t>Some may choose to provide a postulated maximum hypothetical accident (MHA) and deterministic source term, similar to non-power reactor licensees</a:t>
            </a:r>
          </a:p>
          <a:p>
            <a:r>
              <a:rPr lang="en-US" dirty="0"/>
              <a:t>No RGs with specific guidance on development of mechanistic source terms or pre-accepted source terms for non-LWR technologies</a:t>
            </a:r>
          </a:p>
          <a:p>
            <a:pPr lvl="1"/>
            <a:r>
              <a:rPr lang="en-US" dirty="0"/>
              <a:t>RG 1.183, regulatory position C.2, “Attributes of an Acceptable AST,” may be useful</a:t>
            </a:r>
          </a:p>
          <a:p>
            <a:pPr lvl="1"/>
            <a:r>
              <a:rPr lang="en-US" dirty="0"/>
              <a:t>SECY-93-092 included staff recommendations on non-LWR source terms</a:t>
            </a:r>
          </a:p>
          <a:p>
            <a:pPr marL="548640" lvl="1" indent="0">
              <a:buNone/>
            </a:pPr>
            <a:endParaRPr lang="en-US" dirty="0"/>
          </a:p>
          <a:p>
            <a:endParaRPr lang="en-US" dirty="0"/>
          </a:p>
          <a:p>
            <a:pPr marL="548640" lvl="1" indent="0">
              <a:buNone/>
            </a:pPr>
            <a:endParaRPr lang="en-US" dirty="0"/>
          </a:p>
        </p:txBody>
      </p:sp>
    </p:spTree>
    <p:extLst>
      <p:ext uri="{BB962C8B-B14F-4D97-AF65-F5344CB8AC3E}">
        <p14:creationId xmlns:p14="http://schemas.microsoft.com/office/powerpoint/2010/main" val="18487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6</a:t>
            </a:fld>
            <a:endParaRPr lang="en-US" dirty="0"/>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dirty="0"/>
              <a:t>Mechanistic source term</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p:txBody>
          <a:bodyPr/>
          <a:lstStyle/>
          <a:p>
            <a:r>
              <a:rPr lang="en-US" b="0" i="0" u="sng" dirty="0">
                <a:solidFill>
                  <a:srgbClr val="0000CC"/>
                </a:solidFill>
                <a:effectLst/>
                <a:latin typeface="Helvetica Neue"/>
                <a:hlinkClick r:id="rId2"/>
              </a:rPr>
              <a:t>SECY-93-092</a:t>
            </a:r>
            <a:r>
              <a:rPr lang="en-US" b="0" i="0" dirty="0">
                <a:solidFill>
                  <a:srgbClr val="333333"/>
                </a:solidFill>
                <a:effectLst/>
                <a:latin typeface="Helvetica Neue"/>
              </a:rPr>
              <a:t> described a mechanistic source term (MST) as</a:t>
            </a:r>
          </a:p>
          <a:p>
            <a:pPr marL="548640" lvl="1" indent="0">
              <a:buNone/>
            </a:pPr>
            <a:endParaRPr lang="en-US" b="0" i="0" dirty="0">
              <a:solidFill>
                <a:srgbClr val="333333"/>
              </a:solidFill>
              <a:effectLst/>
              <a:latin typeface="Helvetica Neue"/>
            </a:endParaRPr>
          </a:p>
          <a:p>
            <a:pPr marL="548640" lvl="1" indent="0">
              <a:buNone/>
            </a:pPr>
            <a:r>
              <a:rPr lang="en-US" i="1" dirty="0">
                <a:solidFill>
                  <a:srgbClr val="333333"/>
                </a:solidFill>
                <a:latin typeface="Helvetica Neue"/>
              </a:rPr>
              <a:t>…</a:t>
            </a:r>
            <a:r>
              <a:rPr lang="en-US" b="0" i="1" dirty="0">
                <a:solidFill>
                  <a:srgbClr val="333333"/>
                </a:solidFill>
                <a:effectLst/>
                <a:latin typeface="Helvetica Neue"/>
              </a:rPr>
              <a:t>the result of an analysis of fission product release based on the amount of cladding damage, fuel damage, and core damage resulting from the specific accident sequences being evaluated.  It is developed using best-estimate phenomenological models of the transport of the fission products from the fuel through the reactor coolant system, through all holdup volumes and barriers, taking into account mitigation features, and finally, into the environs.</a:t>
            </a:r>
          </a:p>
        </p:txBody>
      </p:sp>
    </p:spTree>
    <p:extLst>
      <p:ext uri="{BB962C8B-B14F-4D97-AF65-F5344CB8AC3E}">
        <p14:creationId xmlns:p14="http://schemas.microsoft.com/office/powerpoint/2010/main" val="41914649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7</a:t>
            </a:fld>
            <a:endParaRPr lang="en-US" dirty="0"/>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dirty="0"/>
              <a:t>SECY-93-092 provisions for Staff assurance re: MST development  </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p:txBody>
          <a:bodyPr/>
          <a:lstStyle/>
          <a:p>
            <a:pPr lvl="1"/>
            <a:r>
              <a:rPr lang="en-US" i="1" dirty="0"/>
              <a:t>The performance of the reactor and fuel under normal and off-normal conditions is sufficiently well understood to permit a mechanistic analysis. Sufficient data should exist on the reactor and fuel performance through the research, development, and testing programs to provide adequate confidence in the mechanistic approach.</a:t>
            </a:r>
          </a:p>
          <a:p>
            <a:pPr marL="548640" lvl="1" indent="0">
              <a:buNone/>
            </a:pPr>
            <a:endParaRPr lang="en-US" i="1" dirty="0"/>
          </a:p>
          <a:p>
            <a:pPr lvl="1"/>
            <a:r>
              <a:rPr lang="en-US" i="1" dirty="0"/>
              <a:t>The transport of fission products can be adequately modeled for all barriers and pathways to the environs, including the specific consideration of containment design. The calculations should be as realistic as possible so that the values and limitations of any mechanism or barrier are not obscured.</a:t>
            </a:r>
          </a:p>
          <a:p>
            <a:pPr marL="548640" lvl="1" indent="0">
              <a:buNone/>
            </a:pPr>
            <a:endParaRPr lang="en-US" i="1" dirty="0"/>
          </a:p>
          <a:p>
            <a:pPr lvl="1"/>
            <a:r>
              <a:rPr lang="en-US" i="1" dirty="0"/>
              <a:t>The events considered in the analyses to develop the set of source terms for each design are selected to bound severe accidents and design-dependent uncertainties.</a:t>
            </a:r>
          </a:p>
          <a:p>
            <a:pPr marL="548640" lvl="1" indent="0">
              <a:buNone/>
            </a:pPr>
            <a:endParaRPr lang="en-US" i="1" dirty="0"/>
          </a:p>
          <a:p>
            <a:pPr lvl="1"/>
            <a:r>
              <a:rPr lang="en-US" i="1" dirty="0"/>
              <a:t>The design-specific source terms for each accident category would constitute one component for evaluating the acceptability of the design.</a:t>
            </a:r>
          </a:p>
          <a:p>
            <a:pPr marL="548640" lvl="1" indent="0">
              <a:buNone/>
            </a:pPr>
            <a:endParaRPr lang="en-US" dirty="0"/>
          </a:p>
        </p:txBody>
      </p:sp>
    </p:spTree>
    <p:extLst>
      <p:ext uri="{BB962C8B-B14F-4D97-AF65-F5344CB8AC3E}">
        <p14:creationId xmlns:p14="http://schemas.microsoft.com/office/powerpoint/2010/main" val="1914175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8</a:t>
            </a:fld>
            <a:endParaRPr lang="en-US" dirty="0"/>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dirty="0"/>
              <a:t>Accident source term development considerations</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p:txBody>
          <a:bodyPr/>
          <a:lstStyle/>
          <a:p>
            <a:r>
              <a:rPr lang="en-US" dirty="0"/>
              <a:t>Event selection, scenarios</a:t>
            </a:r>
          </a:p>
          <a:p>
            <a:r>
              <a:rPr lang="en-US" dirty="0"/>
              <a:t>Balance of prevention vs. mitigation</a:t>
            </a:r>
          </a:p>
          <a:p>
            <a:r>
              <a:rPr lang="en-US" dirty="0"/>
              <a:t>Relationship to functional containment</a:t>
            </a:r>
          </a:p>
          <a:p>
            <a:pPr lvl="1"/>
            <a:r>
              <a:rPr lang="en-US" dirty="0"/>
              <a:t>A barrier, or set of barriers taken together, that effectively limit the physical transport of radioactive material to the environment (SECY-18-0096)</a:t>
            </a:r>
          </a:p>
          <a:p>
            <a:r>
              <a:rPr lang="en-US" dirty="0"/>
              <a:t>Relationship to PRA</a:t>
            </a:r>
          </a:p>
          <a:p>
            <a:r>
              <a:rPr lang="en-US" dirty="0"/>
              <a:t>Adequacy of modeling and simulation tools</a:t>
            </a:r>
          </a:p>
          <a:p>
            <a:r>
              <a:rPr lang="en-US" dirty="0"/>
              <a:t>Understanding of fission product transport phenomena</a:t>
            </a:r>
          </a:p>
          <a:p>
            <a:r>
              <a:rPr lang="en-US" dirty="0"/>
              <a:t>Uncertainty</a:t>
            </a:r>
          </a:p>
          <a:p>
            <a:endParaRPr lang="en-US" dirty="0"/>
          </a:p>
          <a:p>
            <a:pPr lvl="1"/>
            <a:endParaRPr lang="en-US" dirty="0"/>
          </a:p>
        </p:txBody>
      </p:sp>
    </p:spTree>
    <p:extLst>
      <p:ext uri="{BB962C8B-B14F-4D97-AF65-F5344CB8AC3E}">
        <p14:creationId xmlns:p14="http://schemas.microsoft.com/office/powerpoint/2010/main" val="3144898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195BF64-90CD-47E1-A634-5D0698A8D7EB}"/>
              </a:ext>
            </a:extLst>
          </p:cNvPr>
          <p:cNvSpPr>
            <a:spLocks noGrp="1"/>
          </p:cNvSpPr>
          <p:nvPr>
            <p:ph type="pic" sz="quarter" idx="10"/>
          </p:nvPr>
        </p:nvSpPr>
        <p:spPr/>
      </p:sp>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9</a:t>
            </a:fld>
            <a:endParaRPr lang="en-US" dirty="0"/>
          </a:p>
        </p:txBody>
      </p:sp>
      <p:sp>
        <p:nvSpPr>
          <p:cNvPr id="4" name="Text Placeholder 3">
            <a:extLst>
              <a:ext uri="{FF2B5EF4-FFF2-40B4-BE49-F238E27FC236}">
                <a16:creationId xmlns:a16="http://schemas.microsoft.com/office/drawing/2014/main" id="{A605AEC7-AFCB-493D-8E77-9BA1548B4B08}"/>
              </a:ext>
            </a:extLst>
          </p:cNvPr>
          <p:cNvSpPr>
            <a:spLocks noGrp="1"/>
          </p:cNvSpPr>
          <p:nvPr>
            <p:ph type="body" sz="quarter" idx="14"/>
          </p:nvPr>
        </p:nvSpPr>
        <p:spPr>
          <a:noFill/>
        </p:spPr>
        <p:txBody>
          <a:bodyPr/>
          <a:lstStyle/>
          <a:p>
            <a:r>
              <a:rPr lang="en-US" dirty="0">
                <a:hlinkClick r:id="rId2"/>
              </a:rPr>
              <a:t>https://www.nrc.gov/reactors/new-reactors/advanced/nuclear-power-reactor-source-term.html</a:t>
            </a:r>
            <a:r>
              <a:rPr lang="en-US" dirty="0"/>
              <a:t> </a:t>
            </a:r>
          </a:p>
        </p:txBody>
      </p:sp>
      <p:sp>
        <p:nvSpPr>
          <p:cNvPr id="5" name="Title 4">
            <a:extLst>
              <a:ext uri="{FF2B5EF4-FFF2-40B4-BE49-F238E27FC236}">
                <a16:creationId xmlns:a16="http://schemas.microsoft.com/office/drawing/2014/main" id="{125E1129-5FFA-4B82-BEB0-8A26ACAE653A}"/>
              </a:ext>
            </a:extLst>
          </p:cNvPr>
          <p:cNvSpPr>
            <a:spLocks noGrp="1"/>
          </p:cNvSpPr>
          <p:nvPr>
            <p:ph type="title"/>
          </p:nvPr>
        </p:nvSpPr>
        <p:spPr/>
        <p:txBody>
          <a:bodyPr/>
          <a:lstStyle/>
          <a:p>
            <a:r>
              <a:rPr lang="en-US" dirty="0"/>
              <a:t>Source Term Information Webpage</a:t>
            </a:r>
            <a:endParaRPr lang="en-US" dirty="0">
              <a:solidFill>
                <a:srgbClr val="9C4757"/>
              </a:solidFill>
            </a:endParaRPr>
          </a:p>
        </p:txBody>
      </p:sp>
      <p:sp>
        <p:nvSpPr>
          <p:cNvPr id="6" name="Content Placeholder 5">
            <a:extLst>
              <a:ext uri="{FF2B5EF4-FFF2-40B4-BE49-F238E27FC236}">
                <a16:creationId xmlns:a16="http://schemas.microsoft.com/office/drawing/2014/main" id="{776CC710-250E-4B7A-AC52-86F0566B64C1}"/>
              </a:ext>
            </a:extLst>
          </p:cNvPr>
          <p:cNvSpPr>
            <a:spLocks noGrp="1"/>
          </p:cNvSpPr>
          <p:nvPr>
            <p:ph sz="quarter" idx="21"/>
          </p:nvPr>
        </p:nvSpPr>
        <p:spPr/>
        <p:txBody>
          <a:bodyPr/>
          <a:lstStyle/>
          <a:p>
            <a:r>
              <a:rPr lang="en-US" dirty="0"/>
              <a:t>One-stop shop for reactor accident source term information</a:t>
            </a:r>
          </a:p>
          <a:p>
            <a:r>
              <a:rPr lang="en-US" dirty="0"/>
              <a:t>Publicly available</a:t>
            </a:r>
          </a:p>
          <a:p>
            <a:endParaRPr lang="en-US" dirty="0"/>
          </a:p>
        </p:txBody>
      </p:sp>
      <p:pic>
        <p:nvPicPr>
          <p:cNvPr id="8" name="Picture 7">
            <a:extLst>
              <a:ext uri="{FF2B5EF4-FFF2-40B4-BE49-F238E27FC236}">
                <a16:creationId xmlns:a16="http://schemas.microsoft.com/office/drawing/2014/main" id="{4BDE05CF-C5BA-9101-EC00-FD9A7A23A5F9}"/>
              </a:ext>
            </a:extLst>
          </p:cNvPr>
          <p:cNvPicPr>
            <a:picLocks noChangeAspect="1"/>
          </p:cNvPicPr>
          <p:nvPr/>
        </p:nvPicPr>
        <p:blipFill>
          <a:blip r:embed="rId3"/>
          <a:stretch>
            <a:fillRect/>
          </a:stretch>
        </p:blipFill>
        <p:spPr>
          <a:xfrm>
            <a:off x="6615433" y="1699176"/>
            <a:ext cx="7378863" cy="4201216"/>
          </a:xfrm>
          <a:prstGeom prst="rect">
            <a:avLst/>
          </a:prstGeom>
        </p:spPr>
      </p:pic>
    </p:spTree>
    <p:extLst>
      <p:ext uri="{BB962C8B-B14F-4D97-AF65-F5344CB8AC3E}">
        <p14:creationId xmlns:p14="http://schemas.microsoft.com/office/powerpoint/2010/main" val="316935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4.potx" id="{1538B601-9716-44A1-9751-1BA9F45B1FDB}" vid="{39343C02-F9B3-4ED0-A0C4-BFCDE092CD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5aa91b91-1b5c-47ee-93a7-b2620ed781e0">KZXXQUUWFKWZ-1817279113-3158</_dlc_DocId>
    <_dlc_DocIdUrl xmlns="5aa91b91-1b5c-47ee-93a7-b2620ed781e0">
      <Url>https://earrth.pnnl.gov/_layouts/15/DocIdRedir.aspx?ID=KZXXQUUWFKWZ-1817279113-3158</Url>
      <Description>KZXXQUUWFKWZ-1817279113-3158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53AA2EB97B7E4C832508BACD57AE6A" ma:contentTypeVersion="4" ma:contentTypeDescription="Create a new document." ma:contentTypeScope="" ma:versionID="421e8a8f825b9d546586c466887b032f">
  <xsd:schema xmlns:xsd="http://www.w3.org/2001/XMLSchema" xmlns:xs="http://www.w3.org/2001/XMLSchema" xmlns:p="http://schemas.microsoft.com/office/2006/metadata/properties" xmlns:ns2="5aa91b91-1b5c-47ee-93a7-b2620ed781e0" targetNamespace="http://schemas.microsoft.com/office/2006/metadata/properties" ma:root="true" ma:fieldsID="3c8cec267a752d00d9afaa4ece66f275" ns2:_="">
    <xsd:import namespace="5aa91b91-1b5c-47ee-93a7-b2620ed781e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91b91-1b5c-47ee-93a7-b2620ed781e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FC8D97E4-4A6F-4F2C-B84B-95075B0C523D}">
  <ds:schemaRefs>
    <ds:schemaRef ds:uri="http://schemas.microsoft.com/sharepoint/events"/>
  </ds:schemaRefs>
</ds:datastoreItem>
</file>

<file path=customXml/itemProps2.xml><?xml version="1.0" encoding="utf-8"?>
<ds:datastoreItem xmlns:ds="http://schemas.openxmlformats.org/officeDocument/2006/customXml" ds:itemID="{F4C38684-08ED-42F8-806E-8469B90712AA}">
  <ds:schemaRefs>
    <ds:schemaRef ds:uri="http://www.w3.org/XML/1998/namespace"/>
    <ds:schemaRef ds:uri="http://purl.org/dc/elements/1.1/"/>
    <ds:schemaRef ds:uri="http://schemas.microsoft.com/office/2006/documentManagement/types"/>
    <ds:schemaRef ds:uri="http://purl.org/dc/terms/"/>
    <ds:schemaRef ds:uri="http://schemas.microsoft.com/office/infopath/2007/PartnerControls"/>
    <ds:schemaRef ds:uri="http://purl.org/dc/dcmitype/"/>
    <ds:schemaRef ds:uri="http://schemas.openxmlformats.org/package/2006/metadata/core-properties"/>
    <ds:schemaRef ds:uri="5aa91b91-1b5c-47ee-93a7-b2620ed781e0"/>
    <ds:schemaRef ds:uri="http://schemas.microsoft.com/office/2006/metadata/properties"/>
  </ds:schemaRefs>
</ds:datastoreItem>
</file>

<file path=customXml/itemProps3.xml><?xml version="1.0" encoding="utf-8"?>
<ds:datastoreItem xmlns:ds="http://schemas.openxmlformats.org/officeDocument/2006/customXml" ds:itemID="{7AE20F75-E8CE-44EC-BFA7-D9E593E68E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a91b91-1b5c-47ee-93a7-b2620ed781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6BAB3CF-714D-4F5C-9104-640996A5D703}">
  <ds:schemaRefs>
    <ds:schemaRef ds:uri="http://schemas.microsoft.com/sharepoint/v3/contenttype/forms"/>
  </ds:schemaRefs>
</ds:datastoreItem>
</file>

<file path=docMetadata/LabelInfo.xml><?xml version="1.0" encoding="utf-8"?>
<clbl:labelList xmlns:clbl="http://schemas.microsoft.com/office/2020/mipLabelMetadata">
  <clbl:label id="{e8d01475-c3b5-436a-a065-5def4c64f52e}" enabled="0" method="" siteId="{e8d01475-c3b5-436a-a065-5def4c64f52e}" removed="1"/>
</clbl:labelList>
</file>

<file path=docProps/app.xml><?xml version="1.0" encoding="utf-8"?>
<Properties xmlns="http://schemas.openxmlformats.org/officeDocument/2006/extended-properties" xmlns:vt="http://schemas.openxmlformats.org/officeDocument/2006/docPropsVTypes">
  <Template>PNNL_Option_4</Template>
  <TotalTime>328</TotalTime>
  <Words>1090</Words>
  <Application>Microsoft Office PowerPoint</Application>
  <PresentationFormat>Custom</PresentationFormat>
  <Paragraphs>95</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Helvetica Neue</vt:lpstr>
      <vt:lpstr>Wingdings</vt:lpstr>
      <vt:lpstr>PNNL_Option_4</vt:lpstr>
      <vt:lpstr>Regulatory Considerations of Non-LWR Source Terms </vt:lpstr>
      <vt:lpstr>Reactor accident consequence analysis</vt:lpstr>
      <vt:lpstr>Accident consequence analysis: Newer uses for advanced reactors</vt:lpstr>
      <vt:lpstr>Accident source terms for new LWR designs</vt:lpstr>
      <vt:lpstr>Non-LWR accident source terms</vt:lpstr>
      <vt:lpstr>Mechanistic source term</vt:lpstr>
      <vt:lpstr>SECY-93-092 provisions for Staff assurance re: MST development  </vt:lpstr>
      <vt:lpstr>Accident source term development considerations</vt:lpstr>
      <vt:lpstr>Source Term Information Webpage</vt:lpstr>
      <vt:lpstr>Source Term Information Webpage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London, Jeffrey</dc:creator>
  <cp:lastModifiedBy>Michelle Hart</cp:lastModifiedBy>
  <cp:revision>3</cp:revision>
  <dcterms:created xsi:type="dcterms:W3CDTF">2022-09-08T04:47:07Z</dcterms:created>
  <dcterms:modified xsi:type="dcterms:W3CDTF">2022-10-14T21:13:20Z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d7d0d3cc-ad08-4320-adbb-57cfd752c9d9</vt:lpwstr>
  </property>
  <property fmtid="{D5CDD505-2E9C-101B-9397-08002B2CF9AE}" pid="3" name="ContentTypeId">
    <vt:lpwstr>0x0101000753AA2EB97B7E4C832508BACD57AE6A</vt:lpwstr>
  </property>
</Properties>
</file>