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3" r:id="rId4"/>
    <p:sldMasterId id="2147483661" r:id="rId5"/>
    <p:sldMasterId id="2147483734" r:id="rId6"/>
  </p:sldMasterIdLst>
  <p:notesMasterIdLst>
    <p:notesMasterId r:id="rId36"/>
  </p:notesMasterIdLst>
  <p:handoutMasterIdLst>
    <p:handoutMasterId r:id="rId37"/>
  </p:handoutMasterIdLst>
  <p:sldIdLst>
    <p:sldId id="260" r:id="rId7"/>
    <p:sldId id="269" r:id="rId8"/>
    <p:sldId id="271" r:id="rId9"/>
    <p:sldId id="270" r:id="rId10"/>
    <p:sldId id="275" r:id="rId11"/>
    <p:sldId id="1084" r:id="rId12"/>
    <p:sldId id="1086" r:id="rId13"/>
    <p:sldId id="1087" r:id="rId14"/>
    <p:sldId id="1088" r:id="rId15"/>
    <p:sldId id="1089" r:id="rId16"/>
    <p:sldId id="1090" r:id="rId17"/>
    <p:sldId id="1094" r:id="rId18"/>
    <p:sldId id="1091" r:id="rId19"/>
    <p:sldId id="1092" r:id="rId20"/>
    <p:sldId id="1095" r:id="rId21"/>
    <p:sldId id="1097" r:id="rId22"/>
    <p:sldId id="1096" r:id="rId23"/>
    <p:sldId id="1098" r:id="rId24"/>
    <p:sldId id="1106" r:id="rId25"/>
    <p:sldId id="1100" r:id="rId26"/>
    <p:sldId id="1099" r:id="rId27"/>
    <p:sldId id="1101" r:id="rId28"/>
    <p:sldId id="1102" r:id="rId29"/>
    <p:sldId id="1103" r:id="rId30"/>
    <p:sldId id="1104" r:id="rId31"/>
    <p:sldId id="1107" r:id="rId32"/>
    <p:sldId id="276" r:id="rId33"/>
    <p:sldId id="268" r:id="rId34"/>
    <p:sldId id="1093" r:id="rId35"/>
  </p:sldIdLst>
  <p:sldSz cx="14630400" cy="8229600"/>
  <p:notesSz cx="6858000" cy="9144000"/>
  <p:defaultTextStyle>
    <a:defPPr>
      <a:defRPr lang="en-US"/>
    </a:defPPr>
    <a:lvl1pPr marL="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 userDrawn="1">
          <p15:clr>
            <a:srgbClr val="A4A3A4"/>
          </p15:clr>
        </p15:guide>
        <p15:guide id="2" pos="4608" userDrawn="1">
          <p15:clr>
            <a:srgbClr val="A4A3A4"/>
          </p15:clr>
        </p15:guide>
        <p15:guide id="3" pos="37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28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6265"/>
    <a:srgbClr val="493064"/>
    <a:srgbClr val="9C4757"/>
    <a:srgbClr val="000000"/>
    <a:srgbClr val="719500"/>
    <a:srgbClr val="007836"/>
    <a:srgbClr val="BE0F34"/>
    <a:srgbClr val="820150"/>
    <a:srgbClr val="502D7F"/>
    <a:srgbClr val="0033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DC2A83-E096-4B21-A010-445192C6BA0B}" v="355" dt="2023-10-19T18:54:00.1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226" autoAdjust="0"/>
  </p:normalViewPr>
  <p:slideViewPr>
    <p:cSldViewPr snapToGrid="0">
      <p:cViewPr>
        <p:scale>
          <a:sx n="60" d="100"/>
          <a:sy n="60" d="100"/>
        </p:scale>
        <p:origin x="307" y="283"/>
      </p:cViewPr>
      <p:guideLst>
        <p:guide orient="horz" pos="2592"/>
        <p:guide pos="4608"/>
        <p:guide pos="376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microsoft.com/office/2016/11/relationships/changesInfo" Target="changesInfos/changesInfo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microsoft.com/office/2015/10/relationships/revisionInfo" Target="revisionInfo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Tomon" userId="e9f5ab5c-fcac-4bac-b3c6-7840a8f5be85" providerId="ADAL" clId="{D9DC2A83-E096-4B21-A010-445192C6BA0B}"/>
    <pc:docChg chg="undo custSel addSld delSld modSld sldOrd modShowInfo">
      <pc:chgData name="John Tomon" userId="e9f5ab5c-fcac-4bac-b3c6-7840a8f5be85" providerId="ADAL" clId="{D9DC2A83-E096-4B21-A010-445192C6BA0B}" dt="2023-10-19T18:54:57.671" v="587" actId="14100"/>
      <pc:docMkLst>
        <pc:docMk/>
      </pc:docMkLst>
      <pc:sldChg chg="ord">
        <pc:chgData name="John Tomon" userId="e9f5ab5c-fcac-4bac-b3c6-7840a8f5be85" providerId="ADAL" clId="{D9DC2A83-E096-4B21-A010-445192C6BA0B}" dt="2023-10-18T19:14:39.710" v="89"/>
        <pc:sldMkLst>
          <pc:docMk/>
          <pc:sldMk cId="1327159891" sldId="271"/>
        </pc:sldMkLst>
      </pc:sldChg>
      <pc:sldChg chg="modSp mod">
        <pc:chgData name="John Tomon" userId="e9f5ab5c-fcac-4bac-b3c6-7840a8f5be85" providerId="ADAL" clId="{D9DC2A83-E096-4B21-A010-445192C6BA0B}" dt="2023-10-19T13:49:37.960" v="116" actId="207"/>
        <pc:sldMkLst>
          <pc:docMk/>
          <pc:sldMk cId="241139126" sldId="275"/>
        </pc:sldMkLst>
        <pc:spChg chg="mod">
          <ac:chgData name="John Tomon" userId="e9f5ab5c-fcac-4bac-b3c6-7840a8f5be85" providerId="ADAL" clId="{D9DC2A83-E096-4B21-A010-445192C6BA0B}" dt="2023-10-19T13:49:37.960" v="116" actId="207"/>
          <ac:spMkLst>
            <pc:docMk/>
            <pc:sldMk cId="241139126" sldId="275"/>
            <ac:spMk id="4" creationId="{7EE94CBA-D10F-80BA-7607-616584CB4981}"/>
          </ac:spMkLst>
        </pc:spChg>
      </pc:sldChg>
      <pc:sldChg chg="addSp delSp modSp mod">
        <pc:chgData name="John Tomon" userId="e9f5ab5c-fcac-4bac-b3c6-7840a8f5be85" providerId="ADAL" clId="{D9DC2A83-E096-4B21-A010-445192C6BA0B}" dt="2023-10-19T16:11:02.728" v="221" actId="1076"/>
        <pc:sldMkLst>
          <pc:docMk/>
          <pc:sldMk cId="3529480720" sldId="276"/>
        </pc:sldMkLst>
        <pc:spChg chg="mod">
          <ac:chgData name="John Tomon" userId="e9f5ab5c-fcac-4bac-b3c6-7840a8f5be85" providerId="ADAL" clId="{D9DC2A83-E096-4B21-A010-445192C6BA0B}" dt="2023-10-19T16:10:42.536" v="213" actId="6549"/>
          <ac:spMkLst>
            <pc:docMk/>
            <pc:sldMk cId="3529480720" sldId="276"/>
            <ac:spMk id="4" creationId="{43C4F6F9-6425-7FB4-A9EC-7523436A25C4}"/>
          </ac:spMkLst>
        </pc:spChg>
        <pc:picChg chg="add mod">
          <ac:chgData name="John Tomon" userId="e9f5ab5c-fcac-4bac-b3c6-7840a8f5be85" providerId="ADAL" clId="{D9DC2A83-E096-4B21-A010-445192C6BA0B}" dt="2023-10-19T16:11:02.728" v="221" actId="1076"/>
          <ac:picMkLst>
            <pc:docMk/>
            <pc:sldMk cId="3529480720" sldId="276"/>
            <ac:picMk id="6" creationId="{AE1DBCDE-C401-400A-3474-9A1DAD4C069D}"/>
          </ac:picMkLst>
        </pc:picChg>
        <pc:picChg chg="add del mod">
          <ac:chgData name="John Tomon" userId="e9f5ab5c-fcac-4bac-b3c6-7840a8f5be85" providerId="ADAL" clId="{D9DC2A83-E096-4B21-A010-445192C6BA0B}" dt="2023-10-19T16:10:28.448" v="208" actId="21"/>
          <ac:picMkLst>
            <pc:docMk/>
            <pc:sldMk cId="3529480720" sldId="276"/>
            <ac:picMk id="8" creationId="{E96DA8C3-1A55-14E2-D676-406BF28BC3D4}"/>
          </ac:picMkLst>
        </pc:picChg>
        <pc:picChg chg="add mod">
          <ac:chgData name="John Tomon" userId="e9f5ab5c-fcac-4bac-b3c6-7840a8f5be85" providerId="ADAL" clId="{D9DC2A83-E096-4B21-A010-445192C6BA0B}" dt="2023-10-19T16:10:34.259" v="210" actId="1076"/>
          <ac:picMkLst>
            <pc:docMk/>
            <pc:sldMk cId="3529480720" sldId="276"/>
            <ac:picMk id="10" creationId="{AEDB6CFC-B516-5CAB-77AF-2D8CB737BFFB}"/>
          </ac:picMkLst>
        </pc:picChg>
      </pc:sldChg>
      <pc:sldChg chg="modSp mod">
        <pc:chgData name="John Tomon" userId="e9f5ab5c-fcac-4bac-b3c6-7840a8f5be85" providerId="ADAL" clId="{D9DC2A83-E096-4B21-A010-445192C6BA0B}" dt="2023-10-19T13:49:44.751" v="117" actId="207"/>
        <pc:sldMkLst>
          <pc:docMk/>
          <pc:sldMk cId="1242148917" sldId="1086"/>
        </pc:sldMkLst>
        <pc:spChg chg="mod">
          <ac:chgData name="John Tomon" userId="e9f5ab5c-fcac-4bac-b3c6-7840a8f5be85" providerId="ADAL" clId="{D9DC2A83-E096-4B21-A010-445192C6BA0B}" dt="2023-10-19T13:49:44.751" v="117" actId="207"/>
          <ac:spMkLst>
            <pc:docMk/>
            <pc:sldMk cId="1242148917" sldId="1086"/>
            <ac:spMk id="7" creationId="{CA32485B-13E4-C3F7-1329-51BF0D5F22EF}"/>
          </ac:spMkLst>
        </pc:spChg>
      </pc:sldChg>
      <pc:sldChg chg="modSp mod">
        <pc:chgData name="John Tomon" userId="e9f5ab5c-fcac-4bac-b3c6-7840a8f5be85" providerId="ADAL" clId="{D9DC2A83-E096-4B21-A010-445192C6BA0B}" dt="2023-10-19T13:20:06.179" v="107" actId="20577"/>
        <pc:sldMkLst>
          <pc:docMk/>
          <pc:sldMk cId="1044044447" sldId="1090"/>
        </pc:sldMkLst>
        <pc:spChg chg="mod">
          <ac:chgData name="John Tomon" userId="e9f5ab5c-fcac-4bac-b3c6-7840a8f5be85" providerId="ADAL" clId="{D9DC2A83-E096-4B21-A010-445192C6BA0B}" dt="2023-10-19T13:20:06.179" v="107" actId="20577"/>
          <ac:spMkLst>
            <pc:docMk/>
            <pc:sldMk cId="1044044447" sldId="1090"/>
            <ac:spMk id="4" creationId="{63B6A26F-7954-8A09-B173-C70F18BDF5A2}"/>
          </ac:spMkLst>
        </pc:spChg>
      </pc:sldChg>
      <pc:sldChg chg="delSp mod">
        <pc:chgData name="John Tomon" userId="e9f5ab5c-fcac-4bac-b3c6-7840a8f5be85" providerId="ADAL" clId="{D9DC2A83-E096-4B21-A010-445192C6BA0B}" dt="2023-10-18T19:23:06.847" v="90" actId="21"/>
        <pc:sldMkLst>
          <pc:docMk/>
          <pc:sldMk cId="2321900409" sldId="1093"/>
        </pc:sldMkLst>
        <pc:spChg chg="del">
          <ac:chgData name="John Tomon" userId="e9f5ab5c-fcac-4bac-b3c6-7840a8f5be85" providerId="ADAL" clId="{D9DC2A83-E096-4B21-A010-445192C6BA0B}" dt="2023-10-18T19:23:06.847" v="90" actId="21"/>
          <ac:spMkLst>
            <pc:docMk/>
            <pc:sldMk cId="2321900409" sldId="1093"/>
            <ac:spMk id="10" creationId="{2F08112B-E040-6FD0-E189-0CC3ED66F3AC}"/>
          </ac:spMkLst>
        </pc:spChg>
      </pc:sldChg>
      <pc:sldChg chg="modSp mod">
        <pc:chgData name="John Tomon" userId="e9f5ab5c-fcac-4bac-b3c6-7840a8f5be85" providerId="ADAL" clId="{D9DC2A83-E096-4B21-A010-445192C6BA0B}" dt="2023-10-19T13:50:04.096" v="118" actId="207"/>
        <pc:sldMkLst>
          <pc:docMk/>
          <pc:sldMk cId="4215934940" sldId="1094"/>
        </pc:sldMkLst>
        <pc:spChg chg="mod">
          <ac:chgData name="John Tomon" userId="e9f5ab5c-fcac-4bac-b3c6-7840a8f5be85" providerId="ADAL" clId="{D9DC2A83-E096-4B21-A010-445192C6BA0B}" dt="2023-10-19T13:50:04.096" v="118" actId="207"/>
          <ac:spMkLst>
            <pc:docMk/>
            <pc:sldMk cId="4215934940" sldId="1094"/>
            <ac:spMk id="10" creationId="{3AF592DB-B698-A669-CF20-159F3D52F92D}"/>
          </ac:spMkLst>
        </pc:spChg>
      </pc:sldChg>
      <pc:sldChg chg="modSp mod">
        <pc:chgData name="John Tomon" userId="e9f5ab5c-fcac-4bac-b3c6-7840a8f5be85" providerId="ADAL" clId="{D9DC2A83-E096-4B21-A010-445192C6BA0B}" dt="2023-10-19T13:50:17.824" v="119" actId="207"/>
        <pc:sldMkLst>
          <pc:docMk/>
          <pc:sldMk cId="2562550179" sldId="1095"/>
        </pc:sldMkLst>
        <pc:spChg chg="mod">
          <ac:chgData name="John Tomon" userId="e9f5ab5c-fcac-4bac-b3c6-7840a8f5be85" providerId="ADAL" clId="{D9DC2A83-E096-4B21-A010-445192C6BA0B}" dt="2023-10-19T13:50:17.824" v="119" actId="207"/>
          <ac:spMkLst>
            <pc:docMk/>
            <pc:sldMk cId="2562550179" sldId="1095"/>
            <ac:spMk id="6" creationId="{66C59425-041E-318F-CA6E-8D061DD04A77}"/>
          </ac:spMkLst>
        </pc:spChg>
      </pc:sldChg>
      <pc:sldChg chg="modSp mod">
        <pc:chgData name="John Tomon" userId="e9f5ab5c-fcac-4bac-b3c6-7840a8f5be85" providerId="ADAL" clId="{D9DC2A83-E096-4B21-A010-445192C6BA0B}" dt="2023-10-18T19:34:21.928" v="93" actId="14100"/>
        <pc:sldMkLst>
          <pc:docMk/>
          <pc:sldMk cId="4229604981" sldId="1097"/>
        </pc:sldMkLst>
        <pc:spChg chg="mod">
          <ac:chgData name="John Tomon" userId="e9f5ab5c-fcac-4bac-b3c6-7840a8f5be85" providerId="ADAL" clId="{D9DC2A83-E096-4B21-A010-445192C6BA0B}" dt="2023-10-18T19:34:21.928" v="93" actId="14100"/>
          <ac:spMkLst>
            <pc:docMk/>
            <pc:sldMk cId="4229604981" sldId="1097"/>
            <ac:spMk id="5" creationId="{824A26E9-E9ED-DEF3-F4A3-D49A4288CFF6}"/>
          </ac:spMkLst>
        </pc:spChg>
      </pc:sldChg>
      <pc:sldChg chg="modSp mod">
        <pc:chgData name="John Tomon" userId="e9f5ab5c-fcac-4bac-b3c6-7840a8f5be85" providerId="ADAL" clId="{D9DC2A83-E096-4B21-A010-445192C6BA0B}" dt="2023-10-19T13:49:20.128" v="115" actId="207"/>
        <pc:sldMkLst>
          <pc:docMk/>
          <pc:sldMk cId="2647712786" sldId="1098"/>
        </pc:sldMkLst>
        <pc:spChg chg="mod">
          <ac:chgData name="John Tomon" userId="e9f5ab5c-fcac-4bac-b3c6-7840a8f5be85" providerId="ADAL" clId="{D9DC2A83-E096-4B21-A010-445192C6BA0B}" dt="2023-10-19T13:49:20.128" v="115" actId="207"/>
          <ac:spMkLst>
            <pc:docMk/>
            <pc:sldMk cId="2647712786" sldId="1098"/>
            <ac:spMk id="5" creationId="{B567ED4A-54AD-3BA1-EF28-3BB0AF21B468}"/>
          </ac:spMkLst>
        </pc:spChg>
      </pc:sldChg>
      <pc:sldChg chg="modSp mod">
        <pc:chgData name="John Tomon" userId="e9f5ab5c-fcac-4bac-b3c6-7840a8f5be85" providerId="ADAL" clId="{D9DC2A83-E096-4B21-A010-445192C6BA0B}" dt="2023-10-19T15:06:19.059" v="150" actId="1076"/>
        <pc:sldMkLst>
          <pc:docMk/>
          <pc:sldMk cId="2206667854" sldId="1102"/>
        </pc:sldMkLst>
        <pc:spChg chg="mod">
          <ac:chgData name="John Tomon" userId="e9f5ab5c-fcac-4bac-b3c6-7840a8f5be85" providerId="ADAL" clId="{D9DC2A83-E096-4B21-A010-445192C6BA0B}" dt="2023-10-19T14:40:45.065" v="142" actId="6549"/>
          <ac:spMkLst>
            <pc:docMk/>
            <pc:sldMk cId="2206667854" sldId="1102"/>
            <ac:spMk id="5" creationId="{ABE96F58-1372-7B1D-4BFD-0DF064BB173D}"/>
          </ac:spMkLst>
        </pc:spChg>
        <pc:picChg chg="mod">
          <ac:chgData name="John Tomon" userId="e9f5ab5c-fcac-4bac-b3c6-7840a8f5be85" providerId="ADAL" clId="{D9DC2A83-E096-4B21-A010-445192C6BA0B}" dt="2023-10-19T15:06:01.247" v="146" actId="1076"/>
          <ac:picMkLst>
            <pc:docMk/>
            <pc:sldMk cId="2206667854" sldId="1102"/>
            <ac:picMk id="6" creationId="{0FA14C9F-6DE0-E6D1-2902-A2FCB4D79831}"/>
          </ac:picMkLst>
        </pc:picChg>
        <pc:picChg chg="mod">
          <ac:chgData name="John Tomon" userId="e9f5ab5c-fcac-4bac-b3c6-7840a8f5be85" providerId="ADAL" clId="{D9DC2A83-E096-4B21-A010-445192C6BA0B}" dt="2023-10-19T15:06:19.059" v="150" actId="1076"/>
          <ac:picMkLst>
            <pc:docMk/>
            <pc:sldMk cId="2206667854" sldId="1102"/>
            <ac:picMk id="7" creationId="{A34597F4-A8EB-9E38-4EE9-FD77C1566EDB}"/>
          </ac:picMkLst>
        </pc:picChg>
      </pc:sldChg>
      <pc:sldChg chg="modSp mod">
        <pc:chgData name="John Tomon" userId="e9f5ab5c-fcac-4bac-b3c6-7840a8f5be85" providerId="ADAL" clId="{D9DC2A83-E096-4B21-A010-445192C6BA0B}" dt="2023-10-19T14:43:33.324" v="145" actId="1076"/>
        <pc:sldMkLst>
          <pc:docMk/>
          <pc:sldMk cId="2413256675" sldId="1104"/>
        </pc:sldMkLst>
        <pc:spChg chg="mod">
          <ac:chgData name="John Tomon" userId="e9f5ab5c-fcac-4bac-b3c6-7840a8f5be85" providerId="ADAL" clId="{D9DC2A83-E096-4B21-A010-445192C6BA0B}" dt="2023-10-19T14:43:33.324" v="145" actId="1076"/>
          <ac:spMkLst>
            <pc:docMk/>
            <pc:sldMk cId="2413256675" sldId="1104"/>
            <ac:spMk id="4" creationId="{39959691-AC76-03A6-49F7-AEB219EC8C7A}"/>
          </ac:spMkLst>
        </pc:spChg>
        <pc:spChg chg="mod">
          <ac:chgData name="John Tomon" userId="e9f5ab5c-fcac-4bac-b3c6-7840a8f5be85" providerId="ADAL" clId="{D9DC2A83-E096-4B21-A010-445192C6BA0B}" dt="2023-10-19T14:43:28.884" v="144" actId="1076"/>
          <ac:spMkLst>
            <pc:docMk/>
            <pc:sldMk cId="2413256675" sldId="1104"/>
            <ac:spMk id="5" creationId="{ECA39AE6-7106-02AC-9ED1-D9904268C5D3}"/>
          </ac:spMkLst>
        </pc:spChg>
      </pc:sldChg>
      <pc:sldChg chg="addSp delSp modSp mod">
        <pc:chgData name="John Tomon" userId="e9f5ab5c-fcac-4bac-b3c6-7840a8f5be85" providerId="ADAL" clId="{D9DC2A83-E096-4B21-A010-445192C6BA0B}" dt="2023-10-18T19:13:18.332" v="87" actId="1076"/>
        <pc:sldMkLst>
          <pc:docMk/>
          <pc:sldMk cId="4215995775" sldId="1106"/>
        </pc:sldMkLst>
        <pc:spChg chg="del mod">
          <ac:chgData name="John Tomon" userId="e9f5ab5c-fcac-4bac-b3c6-7840a8f5be85" providerId="ADAL" clId="{D9DC2A83-E096-4B21-A010-445192C6BA0B}" dt="2023-10-18T19:06:26.561" v="33" actId="21"/>
          <ac:spMkLst>
            <pc:docMk/>
            <pc:sldMk cId="4215995775" sldId="1106"/>
            <ac:spMk id="3" creationId="{946A3586-19A3-65F8-855E-3403A8C077EA}"/>
          </ac:spMkLst>
        </pc:spChg>
        <pc:spChg chg="add mod">
          <ac:chgData name="John Tomon" userId="e9f5ab5c-fcac-4bac-b3c6-7840a8f5be85" providerId="ADAL" clId="{D9DC2A83-E096-4B21-A010-445192C6BA0B}" dt="2023-10-18T19:04:01.311" v="30" actId="20577"/>
          <ac:spMkLst>
            <pc:docMk/>
            <pc:sldMk cId="4215995775" sldId="1106"/>
            <ac:spMk id="4" creationId="{4B748D74-7801-7854-E718-5033AFC9D06C}"/>
          </ac:spMkLst>
        </pc:spChg>
        <pc:spChg chg="add mod">
          <ac:chgData name="John Tomon" userId="e9f5ab5c-fcac-4bac-b3c6-7840a8f5be85" providerId="ADAL" clId="{D9DC2A83-E096-4B21-A010-445192C6BA0B}" dt="2023-10-18T19:08:35.141" v="50" actId="1076"/>
          <ac:spMkLst>
            <pc:docMk/>
            <pc:sldMk cId="4215995775" sldId="1106"/>
            <ac:spMk id="5" creationId="{8A74616B-FB5D-C190-07D5-C8547623174B}"/>
          </ac:spMkLst>
        </pc:spChg>
        <pc:spChg chg="add del mod">
          <ac:chgData name="John Tomon" userId="e9f5ab5c-fcac-4bac-b3c6-7840a8f5be85" providerId="ADAL" clId="{D9DC2A83-E096-4B21-A010-445192C6BA0B}" dt="2023-10-18T19:06:32.350" v="34" actId="21"/>
          <ac:spMkLst>
            <pc:docMk/>
            <pc:sldMk cId="4215995775" sldId="1106"/>
            <ac:spMk id="8" creationId="{F8FE070A-30F4-CAA1-42CD-A28FD86FA9E0}"/>
          </ac:spMkLst>
        </pc:spChg>
        <pc:spChg chg="mod">
          <ac:chgData name="John Tomon" userId="e9f5ab5c-fcac-4bac-b3c6-7840a8f5be85" providerId="ADAL" clId="{D9DC2A83-E096-4B21-A010-445192C6BA0B}" dt="2023-10-18T19:13:18.332" v="87" actId="1076"/>
          <ac:spMkLst>
            <pc:docMk/>
            <pc:sldMk cId="4215995775" sldId="1106"/>
            <ac:spMk id="9" creationId="{798F2B7A-12BD-53C1-01E5-D7F00EE0C24B}"/>
          </ac:spMkLst>
        </pc:spChg>
        <pc:spChg chg="mod">
          <ac:chgData name="John Tomon" userId="e9f5ab5c-fcac-4bac-b3c6-7840a8f5be85" providerId="ADAL" clId="{D9DC2A83-E096-4B21-A010-445192C6BA0B}" dt="2023-10-18T19:09:47.531" v="72" actId="1076"/>
          <ac:spMkLst>
            <pc:docMk/>
            <pc:sldMk cId="4215995775" sldId="1106"/>
            <ac:spMk id="12" creationId="{CDE2D0C1-B404-87C8-11B7-6631EF6E7BF6}"/>
          </ac:spMkLst>
        </pc:spChg>
        <pc:spChg chg="mod">
          <ac:chgData name="John Tomon" userId="e9f5ab5c-fcac-4bac-b3c6-7840a8f5be85" providerId="ADAL" clId="{D9DC2A83-E096-4B21-A010-445192C6BA0B}" dt="2023-10-18T19:09:37.360" v="68" actId="1076"/>
          <ac:spMkLst>
            <pc:docMk/>
            <pc:sldMk cId="4215995775" sldId="1106"/>
            <ac:spMk id="13" creationId="{E216F07D-0767-40DD-74B4-25DAEC460D5B}"/>
          </ac:spMkLst>
        </pc:spChg>
        <pc:spChg chg="add del mod">
          <ac:chgData name="John Tomon" userId="e9f5ab5c-fcac-4bac-b3c6-7840a8f5be85" providerId="ADAL" clId="{D9DC2A83-E096-4B21-A010-445192C6BA0B}" dt="2023-10-18T19:08:12.259" v="43"/>
          <ac:spMkLst>
            <pc:docMk/>
            <pc:sldMk cId="4215995775" sldId="1106"/>
            <ac:spMk id="16" creationId="{6A38CA68-A8E1-BBDF-37CA-BE5EE493ED3A}"/>
          </ac:spMkLst>
        </pc:spChg>
        <pc:spChg chg="add mod">
          <ac:chgData name="John Tomon" userId="e9f5ab5c-fcac-4bac-b3c6-7840a8f5be85" providerId="ADAL" clId="{D9DC2A83-E096-4B21-A010-445192C6BA0B}" dt="2023-10-18T19:10:10.014" v="77" actId="1076"/>
          <ac:spMkLst>
            <pc:docMk/>
            <pc:sldMk cId="4215995775" sldId="1106"/>
            <ac:spMk id="17" creationId="{C86876ED-D7F3-47BD-EE60-761D580B964D}"/>
          </ac:spMkLst>
        </pc:spChg>
        <pc:picChg chg="mod">
          <ac:chgData name="John Tomon" userId="e9f5ab5c-fcac-4bac-b3c6-7840a8f5be85" providerId="ADAL" clId="{D9DC2A83-E096-4B21-A010-445192C6BA0B}" dt="2023-10-18T19:11:49.801" v="82" actId="1076"/>
          <ac:picMkLst>
            <pc:docMk/>
            <pc:sldMk cId="4215995775" sldId="1106"/>
            <ac:picMk id="7" creationId="{635C7006-7B37-CA08-DBE1-25B934495032}"/>
          </ac:picMkLst>
        </pc:picChg>
        <pc:picChg chg="mod">
          <ac:chgData name="John Tomon" userId="e9f5ab5c-fcac-4bac-b3c6-7840a8f5be85" providerId="ADAL" clId="{D9DC2A83-E096-4B21-A010-445192C6BA0B}" dt="2023-10-18T19:12:03.068" v="83" actId="1076"/>
          <ac:picMkLst>
            <pc:docMk/>
            <pc:sldMk cId="4215995775" sldId="1106"/>
            <ac:picMk id="10" creationId="{37EE4D4D-4457-6D0A-A059-1B00262E79C8}"/>
          </ac:picMkLst>
        </pc:picChg>
        <pc:picChg chg="mod">
          <ac:chgData name="John Tomon" userId="e9f5ab5c-fcac-4bac-b3c6-7840a8f5be85" providerId="ADAL" clId="{D9DC2A83-E096-4B21-A010-445192C6BA0B}" dt="2023-10-18T19:09:43.889" v="71" actId="1076"/>
          <ac:picMkLst>
            <pc:docMk/>
            <pc:sldMk cId="4215995775" sldId="1106"/>
            <ac:picMk id="11" creationId="{F68A23D9-5605-3DEA-6221-71306FB96315}"/>
          </ac:picMkLst>
        </pc:picChg>
        <pc:picChg chg="mod">
          <ac:chgData name="John Tomon" userId="e9f5ab5c-fcac-4bac-b3c6-7840a8f5be85" providerId="ADAL" clId="{D9DC2A83-E096-4B21-A010-445192C6BA0B}" dt="2023-10-18T19:09:18.430" v="64" actId="1076"/>
          <ac:picMkLst>
            <pc:docMk/>
            <pc:sldMk cId="4215995775" sldId="1106"/>
            <ac:picMk id="14" creationId="{9DE07414-C183-49AD-F7A8-E95F61C428E4}"/>
          </ac:picMkLst>
        </pc:picChg>
        <pc:picChg chg="mod">
          <ac:chgData name="John Tomon" userId="e9f5ab5c-fcac-4bac-b3c6-7840a8f5be85" providerId="ADAL" clId="{D9DC2A83-E096-4B21-A010-445192C6BA0B}" dt="2023-10-18T19:09:14.836" v="62" actId="14100"/>
          <ac:picMkLst>
            <pc:docMk/>
            <pc:sldMk cId="4215995775" sldId="1106"/>
            <ac:picMk id="15" creationId="{CF8D5E0F-05B5-A49F-8B7F-DF031082A5B8}"/>
          </ac:picMkLst>
        </pc:picChg>
      </pc:sldChg>
      <pc:sldChg chg="addSp delSp modSp new mod">
        <pc:chgData name="John Tomon" userId="e9f5ab5c-fcac-4bac-b3c6-7840a8f5be85" providerId="ADAL" clId="{D9DC2A83-E096-4B21-A010-445192C6BA0B}" dt="2023-10-19T18:54:57.671" v="587" actId="14100"/>
        <pc:sldMkLst>
          <pc:docMk/>
          <pc:sldMk cId="1955406135" sldId="1107"/>
        </pc:sldMkLst>
        <pc:spChg chg="mod">
          <ac:chgData name="John Tomon" userId="e9f5ab5c-fcac-4bac-b3c6-7840a8f5be85" providerId="ADAL" clId="{D9DC2A83-E096-4B21-A010-445192C6BA0B}" dt="2023-10-19T15:49:52.231" v="188" actId="20577"/>
          <ac:spMkLst>
            <pc:docMk/>
            <pc:sldMk cId="1955406135" sldId="1107"/>
            <ac:spMk id="3" creationId="{44768C23-7B53-85BB-A049-E518BC8AF1D5}"/>
          </ac:spMkLst>
        </pc:spChg>
        <pc:spChg chg="del">
          <ac:chgData name="John Tomon" userId="e9f5ab5c-fcac-4bac-b3c6-7840a8f5be85" providerId="ADAL" clId="{D9DC2A83-E096-4B21-A010-445192C6BA0B}" dt="2023-10-19T16:23:13.491" v="222" actId="22"/>
          <ac:spMkLst>
            <pc:docMk/>
            <pc:sldMk cId="1955406135" sldId="1107"/>
            <ac:spMk id="4" creationId="{5DCF676B-5A00-6CF9-4E2B-04EB3A1E9CB0}"/>
          </ac:spMkLst>
        </pc:spChg>
        <pc:spChg chg="add del mod">
          <ac:chgData name="John Tomon" userId="e9f5ab5c-fcac-4bac-b3c6-7840a8f5be85" providerId="ADAL" clId="{D9DC2A83-E096-4B21-A010-445192C6BA0B}" dt="2023-10-19T18:41:07.637" v="466" actId="21"/>
          <ac:spMkLst>
            <pc:docMk/>
            <pc:sldMk cId="1955406135" sldId="1107"/>
            <ac:spMk id="14" creationId="{30B561B2-2850-9A22-1F08-9261D9BAE2C8}"/>
          </ac:spMkLst>
        </pc:spChg>
        <pc:spChg chg="add mod">
          <ac:chgData name="John Tomon" userId="e9f5ab5c-fcac-4bac-b3c6-7840a8f5be85" providerId="ADAL" clId="{D9DC2A83-E096-4B21-A010-445192C6BA0B}" dt="2023-10-19T18:53:31.579" v="579" actId="1076"/>
          <ac:spMkLst>
            <pc:docMk/>
            <pc:sldMk cId="1955406135" sldId="1107"/>
            <ac:spMk id="17" creationId="{A73101F3-12E7-8100-418A-DF155F2898BA}"/>
          </ac:spMkLst>
        </pc:spChg>
        <pc:spChg chg="add mod">
          <ac:chgData name="John Tomon" userId="e9f5ab5c-fcac-4bac-b3c6-7840a8f5be85" providerId="ADAL" clId="{D9DC2A83-E096-4B21-A010-445192C6BA0B}" dt="2023-10-19T18:51:47.277" v="572" actId="14100"/>
          <ac:spMkLst>
            <pc:docMk/>
            <pc:sldMk cId="1955406135" sldId="1107"/>
            <ac:spMk id="18" creationId="{BB28C661-EFFA-487F-F178-D0209698F2E1}"/>
          </ac:spMkLst>
        </pc:spChg>
        <pc:spChg chg="add del mod">
          <ac:chgData name="John Tomon" userId="e9f5ab5c-fcac-4bac-b3c6-7840a8f5be85" providerId="ADAL" clId="{D9DC2A83-E096-4B21-A010-445192C6BA0B}" dt="2023-10-19T18:41:14.012" v="467" actId="21"/>
          <ac:spMkLst>
            <pc:docMk/>
            <pc:sldMk cId="1955406135" sldId="1107"/>
            <ac:spMk id="20" creationId="{DB55D555-D847-F004-88E4-8F6DF0A2ED0F}"/>
          </ac:spMkLst>
        </pc:spChg>
        <pc:picChg chg="add del mod ord">
          <ac:chgData name="John Tomon" userId="e9f5ab5c-fcac-4bac-b3c6-7840a8f5be85" providerId="ADAL" clId="{D9DC2A83-E096-4B21-A010-445192C6BA0B}" dt="2023-10-19T18:27:15.273" v="236" actId="21"/>
          <ac:picMkLst>
            <pc:docMk/>
            <pc:sldMk cId="1955406135" sldId="1107"/>
            <ac:picMk id="6" creationId="{2FB8F156-3A7D-FADF-60CD-E2D0A6582585}"/>
          </ac:picMkLst>
        </pc:picChg>
        <pc:picChg chg="add del mod">
          <ac:chgData name="John Tomon" userId="e9f5ab5c-fcac-4bac-b3c6-7840a8f5be85" providerId="ADAL" clId="{D9DC2A83-E096-4B21-A010-445192C6BA0B}" dt="2023-10-19T18:27:15.273" v="236" actId="21"/>
          <ac:picMkLst>
            <pc:docMk/>
            <pc:sldMk cId="1955406135" sldId="1107"/>
            <ac:picMk id="8" creationId="{2B79ED01-4A5E-842D-C8BB-CD3D37CE0403}"/>
          </ac:picMkLst>
        </pc:picChg>
        <pc:picChg chg="add del mod">
          <ac:chgData name="John Tomon" userId="e9f5ab5c-fcac-4bac-b3c6-7840a8f5be85" providerId="ADAL" clId="{D9DC2A83-E096-4B21-A010-445192C6BA0B}" dt="2023-10-19T18:27:15.273" v="236" actId="21"/>
          <ac:picMkLst>
            <pc:docMk/>
            <pc:sldMk cId="1955406135" sldId="1107"/>
            <ac:picMk id="10" creationId="{7E778521-BCEB-4ACE-CA12-A89AA08E1F7E}"/>
          </ac:picMkLst>
        </pc:picChg>
        <pc:picChg chg="add del mod">
          <ac:chgData name="John Tomon" userId="e9f5ab5c-fcac-4bac-b3c6-7840a8f5be85" providerId="ADAL" clId="{D9DC2A83-E096-4B21-A010-445192C6BA0B}" dt="2023-10-19T18:27:15.273" v="236" actId="21"/>
          <ac:picMkLst>
            <pc:docMk/>
            <pc:sldMk cId="1955406135" sldId="1107"/>
            <ac:picMk id="12" creationId="{C5AA4A35-B29F-09C4-6770-A0DDBAC002C1}"/>
          </ac:picMkLst>
        </pc:picChg>
        <pc:picChg chg="add mod modCrop">
          <ac:chgData name="John Tomon" userId="e9f5ab5c-fcac-4bac-b3c6-7840a8f5be85" providerId="ADAL" clId="{D9DC2A83-E096-4B21-A010-445192C6BA0B}" dt="2023-10-19T18:53:10.166" v="576" actId="14100"/>
          <ac:picMkLst>
            <pc:docMk/>
            <pc:sldMk cId="1955406135" sldId="1107"/>
            <ac:picMk id="15" creationId="{68BF08F5-8149-EE4A-993C-D4702DEC2CC5}"/>
          </ac:picMkLst>
        </pc:picChg>
        <pc:picChg chg="add mod">
          <ac:chgData name="John Tomon" userId="e9f5ab5c-fcac-4bac-b3c6-7840a8f5be85" providerId="ADAL" clId="{D9DC2A83-E096-4B21-A010-445192C6BA0B}" dt="2023-10-19T18:54:57.671" v="587" actId="14100"/>
          <ac:picMkLst>
            <pc:docMk/>
            <pc:sldMk cId="1955406135" sldId="1107"/>
            <ac:picMk id="21" creationId="{7DF95EF3-EB81-EC53-2A60-5B7F55D802B1}"/>
          </ac:picMkLst>
        </pc:picChg>
      </pc:sldChg>
      <pc:sldChg chg="del">
        <pc:chgData name="John Tomon" userId="e9f5ab5c-fcac-4bac-b3c6-7840a8f5be85" providerId="ADAL" clId="{D9DC2A83-E096-4B21-A010-445192C6BA0B}" dt="2023-10-18T18:54:59.950" v="0" actId="47"/>
        <pc:sldMkLst>
          <pc:docMk/>
          <pc:sldMk cId="2888335372" sldId="1107"/>
        </pc:sldMkLst>
      </pc:sldChg>
      <pc:sldChg chg="addSp delSp modSp new del mod">
        <pc:chgData name="John Tomon" userId="e9f5ab5c-fcac-4bac-b3c6-7840a8f5be85" providerId="ADAL" clId="{D9DC2A83-E096-4B21-A010-445192C6BA0B}" dt="2023-10-19T18:54:50.522" v="586" actId="2696"/>
        <pc:sldMkLst>
          <pc:docMk/>
          <pc:sldMk cId="47312078" sldId="1108"/>
        </pc:sldMkLst>
        <pc:picChg chg="add mod">
          <ac:chgData name="John Tomon" userId="e9f5ab5c-fcac-4bac-b3c6-7840a8f5be85" providerId="ADAL" clId="{D9DC2A83-E096-4B21-A010-445192C6BA0B}" dt="2023-10-19T18:54:44.395" v="585" actId="1076"/>
          <ac:picMkLst>
            <pc:docMk/>
            <pc:sldMk cId="47312078" sldId="1108"/>
            <ac:picMk id="3" creationId="{77CD6E31-CE12-6EA3-DBCB-B18F430704CB}"/>
          </ac:picMkLst>
        </pc:picChg>
        <pc:picChg chg="add del mod">
          <ac:chgData name="John Tomon" userId="e9f5ab5c-fcac-4bac-b3c6-7840a8f5be85" providerId="ADAL" clId="{D9DC2A83-E096-4B21-A010-445192C6BA0B}" dt="2023-10-19T18:53:56.655" v="581" actId="21"/>
          <ac:picMkLst>
            <pc:docMk/>
            <pc:sldMk cId="47312078" sldId="1108"/>
            <ac:picMk id="4" creationId="{5A1080AA-850A-7A5D-36BC-88AB68689B06}"/>
          </ac:picMkLst>
        </pc:picChg>
        <pc:picChg chg="add mod">
          <ac:chgData name="John Tomon" userId="e9f5ab5c-fcac-4bac-b3c6-7840a8f5be85" providerId="ADAL" clId="{D9DC2A83-E096-4B21-A010-445192C6BA0B}" dt="2023-10-19T18:27:32.659" v="239" actId="1076"/>
          <ac:picMkLst>
            <pc:docMk/>
            <pc:sldMk cId="47312078" sldId="1108"/>
            <ac:picMk id="5" creationId="{C75B9766-A80B-8957-8FD7-0509A200FCB3}"/>
          </ac:picMkLst>
        </pc:picChg>
        <pc:picChg chg="add del mod">
          <ac:chgData name="John Tomon" userId="e9f5ab5c-fcac-4bac-b3c6-7840a8f5be85" providerId="ADAL" clId="{D9DC2A83-E096-4B21-A010-445192C6BA0B}" dt="2023-10-19T18:32:54.590" v="387" actId="21"/>
          <ac:picMkLst>
            <pc:docMk/>
            <pc:sldMk cId="47312078" sldId="1108"/>
            <ac:picMk id="6" creationId="{D80DC862-21F8-4A19-65F7-61329D4369B1}"/>
          </ac:picMkLst>
        </pc:picChg>
      </pc:sldChg>
      <pc:sldChg chg="del">
        <pc:chgData name="John Tomon" userId="e9f5ab5c-fcac-4bac-b3c6-7840a8f5be85" providerId="ADAL" clId="{D9DC2A83-E096-4B21-A010-445192C6BA0B}" dt="2023-10-18T18:54:59.950" v="0" actId="47"/>
        <pc:sldMkLst>
          <pc:docMk/>
          <pc:sldMk cId="2230613005" sldId="1108"/>
        </pc:sldMkLst>
      </pc:sldChg>
      <pc:sldChg chg="del">
        <pc:chgData name="John Tomon" userId="e9f5ab5c-fcac-4bac-b3c6-7840a8f5be85" providerId="ADAL" clId="{D9DC2A83-E096-4B21-A010-445192C6BA0B}" dt="2023-10-18T18:54:59.950" v="0" actId="47"/>
        <pc:sldMkLst>
          <pc:docMk/>
          <pc:sldMk cId="3110535833" sldId="1109"/>
        </pc:sldMkLst>
      </pc:sldChg>
      <pc:sldChg chg="del">
        <pc:chgData name="John Tomon" userId="e9f5ab5c-fcac-4bac-b3c6-7840a8f5be85" providerId="ADAL" clId="{D9DC2A83-E096-4B21-A010-445192C6BA0B}" dt="2023-10-18T18:54:59.950" v="0" actId="47"/>
        <pc:sldMkLst>
          <pc:docMk/>
          <pc:sldMk cId="1266781820" sldId="1110"/>
        </pc:sldMkLst>
      </pc:sldChg>
      <pc:sldChg chg="del">
        <pc:chgData name="John Tomon" userId="e9f5ab5c-fcac-4bac-b3c6-7840a8f5be85" providerId="ADAL" clId="{D9DC2A83-E096-4B21-A010-445192C6BA0B}" dt="2023-10-18T18:54:59.950" v="0" actId="47"/>
        <pc:sldMkLst>
          <pc:docMk/>
          <pc:sldMk cId="3570503640" sldId="111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A69A9C-1087-184F-8370-423E175D9D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090E3D-F5E5-0D40-B323-A25B85CF9E8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6E50B8-2EF8-564F-AE86-D84E6C503530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E3AA97-2F38-5340-B685-1E0EA3E358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B732F3-25A6-284F-A24C-5FD21AE6BEE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078BA3-E235-9946-9A4D-07E907F68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00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AC8D20-1945-7145-91A2-3D134BDA25E2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0104DB-87CA-D64F-AB86-DB2520DDF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055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206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13999"/>
              </a:lnSpc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454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558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b="1" dirty="0"/>
              <a:t>RAMP</a:t>
            </a:r>
            <a:r>
              <a:rPr lang="en-US" dirty="0"/>
              <a:t>: Radiation Protection Code Analysis and Maintenance Program to exchange information on radiation protection and dose assessment codes.</a:t>
            </a:r>
            <a:r>
              <a:rPr lang="en-US" b="1" dirty="0"/>
              <a:t> </a:t>
            </a:r>
            <a:endParaRPr lang="en-US" dirty="0"/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b="1" dirty="0" err="1"/>
              <a:t>CSARP</a:t>
            </a:r>
            <a:r>
              <a:rPr lang="en-US" dirty="0"/>
              <a:t>: Cooperative Severe Accident Research Program to exchange information on severe accident safety issues related to reactor, spent fuel pool, and plant systems.</a:t>
            </a:r>
            <a:r>
              <a:rPr lang="en-US" b="1" dirty="0"/>
              <a:t> </a:t>
            </a:r>
            <a:endParaRPr lang="en-US" dirty="0"/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b="1" dirty="0"/>
              <a:t>CAMP</a:t>
            </a:r>
            <a:r>
              <a:rPr lang="en-US" dirty="0"/>
              <a:t>: Code Applications and Maintenance Program to exchange information on thermal-hydraulic safety issues related to reactor and plant systems.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102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Plain_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36B83B-A5E4-524E-96A9-DFC12D58F12A}"/>
              </a:ext>
            </a:extLst>
          </p:cNvPr>
          <p:cNvSpPr/>
          <p:nvPr userDrawn="1"/>
        </p:nvSpPr>
        <p:spPr>
          <a:xfrm>
            <a:off x="914400" y="0"/>
            <a:ext cx="54864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743200"/>
            <a:ext cx="4572000" cy="18288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r">
              <a:defRPr sz="4800" b="1">
                <a:solidFill>
                  <a:srgbClr val="4930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061D5F4-8719-384B-945C-9A27060F99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0529" y="5669280"/>
            <a:ext cx="4572000" cy="27432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/>
            </a:lvl2pPr>
            <a:lvl3pPr marL="1097280" indent="0">
              <a:buNone/>
              <a:defRPr/>
            </a:lvl3pPr>
            <a:lvl4pPr marL="1645920" indent="0">
              <a:buNone/>
              <a:defRPr/>
            </a:lvl4pPr>
            <a:lvl5pPr marL="2194560" indent="0">
              <a:buNone/>
              <a:defRPr/>
            </a:lvl5pPr>
          </a:lstStyle>
          <a:p>
            <a:pPr lvl="0"/>
            <a:r>
              <a:rPr lang="en-US"/>
              <a:t>Click to add presenter’s name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3E2D432E-6648-6643-9C6E-38B1EFF5EE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1600" y="5983356"/>
            <a:ext cx="4572000" cy="27432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600">
                <a:solidFill>
                  <a:srgbClr val="6162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/>
            </a:lvl2pPr>
            <a:lvl3pPr marL="1097280" indent="0">
              <a:buNone/>
              <a:defRPr/>
            </a:lvl3pPr>
            <a:lvl4pPr marL="1645920" indent="0">
              <a:buNone/>
              <a:defRPr/>
            </a:lvl4pPr>
            <a:lvl5pPr marL="2194560" indent="0">
              <a:buNone/>
              <a:defRPr/>
            </a:lvl5pPr>
          </a:lstStyle>
          <a:p>
            <a:pPr lvl="0"/>
            <a:r>
              <a:rPr lang="en-US"/>
              <a:t>Click to add presenter’s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15389B-4BB4-1644-9B7E-35A85D0C1E3B}"/>
              </a:ext>
            </a:extLst>
          </p:cNvPr>
          <p:cNvSpPr txBox="1"/>
          <p:nvPr userDrawn="1"/>
        </p:nvSpPr>
        <p:spPr>
          <a:xfrm>
            <a:off x="3710609" y="-1245704"/>
            <a:ext cx="18473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9D9DB338-5D5C-4ACA-9ECF-C3E34C4412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51641" y="4915645"/>
            <a:ext cx="3290888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4F8E3-4ED9-44B4-99E6-8A3D2CF8D415}" type="datetime4">
              <a:rPr lang="en-US" smtClean="0"/>
              <a:t>October 19, 2023</a:t>
            </a:fld>
            <a:endParaRPr lang="en-US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F55B65E8-4040-44D0-A4FE-A050FD948A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89037" y="7730118"/>
            <a:ext cx="4937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9903FA-5B71-6024-8152-FAF02172CB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630386" y="375620"/>
            <a:ext cx="1116379" cy="9578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33B8D2-774D-27F7-BF1A-D1AA87B7685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39196" y="440970"/>
            <a:ext cx="2743627" cy="77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0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592" userDrawn="1">
          <p15:clr>
            <a:srgbClr val="FBAE40"/>
          </p15:clr>
        </p15:guide>
        <p15:guide id="2" pos="460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87680" y="7846695"/>
            <a:ext cx="1584960" cy="43815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08/03/2021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998720" y="7791451"/>
            <a:ext cx="4632960" cy="438150"/>
          </a:xfrm>
        </p:spPr>
        <p:txBody>
          <a:bodyPr/>
          <a:lstStyle/>
          <a:p>
            <a:fld id="{B980B012-4B4C-0D4B-9961-39BAA1B68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FF573A-F076-4FA7-9D21-10249EBE8E8F}"/>
              </a:ext>
            </a:extLst>
          </p:cNvPr>
          <p:cNvSpPr/>
          <p:nvPr userDrawn="1"/>
        </p:nvSpPr>
        <p:spPr>
          <a:xfrm>
            <a:off x="1" y="1920242"/>
            <a:ext cx="14631726" cy="3581669"/>
          </a:xfrm>
          <a:custGeom>
            <a:avLst/>
            <a:gdLst>
              <a:gd name="connsiteX0" fmla="*/ 0 w 9144000"/>
              <a:gd name="connsiteY0" fmla="*/ 0 h 2819400"/>
              <a:gd name="connsiteX1" fmla="*/ 9144000 w 9144000"/>
              <a:gd name="connsiteY1" fmla="*/ 0 h 2819400"/>
              <a:gd name="connsiteX2" fmla="*/ 9144000 w 9144000"/>
              <a:gd name="connsiteY2" fmla="*/ 2819400 h 2819400"/>
              <a:gd name="connsiteX3" fmla="*/ 0 w 9144000"/>
              <a:gd name="connsiteY3" fmla="*/ 2819400 h 2819400"/>
              <a:gd name="connsiteX4" fmla="*/ 0 w 9144000"/>
              <a:gd name="connsiteY4" fmla="*/ 0 h 2819400"/>
              <a:gd name="connsiteX0" fmla="*/ 0 w 9144000"/>
              <a:gd name="connsiteY0" fmla="*/ 0 h 2819400"/>
              <a:gd name="connsiteX1" fmla="*/ 9144000 w 9144000"/>
              <a:gd name="connsiteY1" fmla="*/ 0 h 2819400"/>
              <a:gd name="connsiteX2" fmla="*/ 9135374 w 9144000"/>
              <a:gd name="connsiteY2" fmla="*/ 2583611 h 2819400"/>
              <a:gd name="connsiteX3" fmla="*/ 9144000 w 9144000"/>
              <a:gd name="connsiteY3" fmla="*/ 2819400 h 2819400"/>
              <a:gd name="connsiteX4" fmla="*/ 0 w 9144000"/>
              <a:gd name="connsiteY4" fmla="*/ 2819400 h 2819400"/>
              <a:gd name="connsiteX5" fmla="*/ 0 w 9144000"/>
              <a:gd name="connsiteY5" fmla="*/ 0 h 2819400"/>
              <a:gd name="connsiteX0" fmla="*/ 0 w 9144000"/>
              <a:gd name="connsiteY0" fmla="*/ 0 h 2819400"/>
              <a:gd name="connsiteX1" fmla="*/ 9144000 w 9144000"/>
              <a:gd name="connsiteY1" fmla="*/ 0 h 2819400"/>
              <a:gd name="connsiteX2" fmla="*/ 9135374 w 9144000"/>
              <a:gd name="connsiteY2" fmla="*/ 2583611 h 2819400"/>
              <a:gd name="connsiteX3" fmla="*/ 9031857 w 9144000"/>
              <a:gd name="connsiteY3" fmla="*/ 2819400 h 2819400"/>
              <a:gd name="connsiteX4" fmla="*/ 0 w 9144000"/>
              <a:gd name="connsiteY4" fmla="*/ 2819400 h 2819400"/>
              <a:gd name="connsiteX5" fmla="*/ 0 w 9144000"/>
              <a:gd name="connsiteY5" fmla="*/ 0 h 2819400"/>
              <a:gd name="connsiteX0" fmla="*/ 0 w 9144829"/>
              <a:gd name="connsiteY0" fmla="*/ 0 h 2819400"/>
              <a:gd name="connsiteX1" fmla="*/ 9144000 w 9144829"/>
              <a:gd name="connsiteY1" fmla="*/ 0 h 2819400"/>
              <a:gd name="connsiteX2" fmla="*/ 9144000 w 9144829"/>
              <a:gd name="connsiteY2" fmla="*/ 2445588 h 2819400"/>
              <a:gd name="connsiteX3" fmla="*/ 9031857 w 9144829"/>
              <a:gd name="connsiteY3" fmla="*/ 2819400 h 2819400"/>
              <a:gd name="connsiteX4" fmla="*/ 0 w 9144829"/>
              <a:gd name="connsiteY4" fmla="*/ 2819400 h 2819400"/>
              <a:gd name="connsiteX5" fmla="*/ 0 w 9144829"/>
              <a:gd name="connsiteY5" fmla="*/ 0 h 2819400"/>
              <a:gd name="connsiteX0" fmla="*/ 0 w 9144829"/>
              <a:gd name="connsiteY0" fmla="*/ 0 h 2853905"/>
              <a:gd name="connsiteX1" fmla="*/ 9144000 w 9144829"/>
              <a:gd name="connsiteY1" fmla="*/ 0 h 2853905"/>
              <a:gd name="connsiteX2" fmla="*/ 9144000 w 9144829"/>
              <a:gd name="connsiteY2" fmla="*/ 2445588 h 2853905"/>
              <a:gd name="connsiteX3" fmla="*/ 9057736 w 9144829"/>
              <a:gd name="connsiteY3" fmla="*/ 2853905 h 2853905"/>
              <a:gd name="connsiteX4" fmla="*/ 0 w 9144829"/>
              <a:gd name="connsiteY4" fmla="*/ 2819400 h 2853905"/>
              <a:gd name="connsiteX5" fmla="*/ 0 w 9144829"/>
              <a:gd name="connsiteY5" fmla="*/ 0 h 2853905"/>
              <a:gd name="connsiteX0" fmla="*/ 0 w 9144829"/>
              <a:gd name="connsiteY0" fmla="*/ 0 h 2871158"/>
              <a:gd name="connsiteX1" fmla="*/ 9144000 w 9144829"/>
              <a:gd name="connsiteY1" fmla="*/ 0 h 2871158"/>
              <a:gd name="connsiteX2" fmla="*/ 9144000 w 9144829"/>
              <a:gd name="connsiteY2" fmla="*/ 2445588 h 2871158"/>
              <a:gd name="connsiteX3" fmla="*/ 9074989 w 9144829"/>
              <a:gd name="connsiteY3" fmla="*/ 2871158 h 2871158"/>
              <a:gd name="connsiteX4" fmla="*/ 0 w 9144829"/>
              <a:gd name="connsiteY4" fmla="*/ 2819400 h 2871158"/>
              <a:gd name="connsiteX5" fmla="*/ 0 w 9144829"/>
              <a:gd name="connsiteY5" fmla="*/ 0 h 2871158"/>
              <a:gd name="connsiteX0" fmla="*/ 0 w 9144829"/>
              <a:gd name="connsiteY0" fmla="*/ 0 h 2974675"/>
              <a:gd name="connsiteX1" fmla="*/ 9144000 w 9144829"/>
              <a:gd name="connsiteY1" fmla="*/ 0 h 2974675"/>
              <a:gd name="connsiteX2" fmla="*/ 9144000 w 9144829"/>
              <a:gd name="connsiteY2" fmla="*/ 2445588 h 2974675"/>
              <a:gd name="connsiteX3" fmla="*/ 9040483 w 9144829"/>
              <a:gd name="connsiteY3" fmla="*/ 2974675 h 2974675"/>
              <a:gd name="connsiteX4" fmla="*/ 0 w 9144829"/>
              <a:gd name="connsiteY4" fmla="*/ 2819400 h 2974675"/>
              <a:gd name="connsiteX5" fmla="*/ 0 w 9144829"/>
              <a:gd name="connsiteY5" fmla="*/ 0 h 2974675"/>
              <a:gd name="connsiteX0" fmla="*/ 0 w 9144829"/>
              <a:gd name="connsiteY0" fmla="*/ 0 h 2974675"/>
              <a:gd name="connsiteX1" fmla="*/ 9144000 w 9144829"/>
              <a:gd name="connsiteY1" fmla="*/ 0 h 2974675"/>
              <a:gd name="connsiteX2" fmla="*/ 9144000 w 9144829"/>
              <a:gd name="connsiteY2" fmla="*/ 2445588 h 2974675"/>
              <a:gd name="connsiteX3" fmla="*/ 9014604 w 9144829"/>
              <a:gd name="connsiteY3" fmla="*/ 2974675 h 2974675"/>
              <a:gd name="connsiteX4" fmla="*/ 0 w 9144829"/>
              <a:gd name="connsiteY4" fmla="*/ 2819400 h 2974675"/>
              <a:gd name="connsiteX5" fmla="*/ 0 w 9144829"/>
              <a:gd name="connsiteY5" fmla="*/ 0 h 2974675"/>
              <a:gd name="connsiteX0" fmla="*/ 0 w 9144829"/>
              <a:gd name="connsiteY0" fmla="*/ 0 h 2984724"/>
              <a:gd name="connsiteX1" fmla="*/ 9144000 w 9144829"/>
              <a:gd name="connsiteY1" fmla="*/ 0 h 2984724"/>
              <a:gd name="connsiteX2" fmla="*/ 9144000 w 9144829"/>
              <a:gd name="connsiteY2" fmla="*/ 2445588 h 2984724"/>
              <a:gd name="connsiteX3" fmla="*/ 9019628 w 9144829"/>
              <a:gd name="connsiteY3" fmla="*/ 2984724 h 2984724"/>
              <a:gd name="connsiteX4" fmla="*/ 0 w 9144829"/>
              <a:gd name="connsiteY4" fmla="*/ 2819400 h 2984724"/>
              <a:gd name="connsiteX5" fmla="*/ 0 w 9144829"/>
              <a:gd name="connsiteY5" fmla="*/ 0 h 2984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829" h="2984724">
                <a:moveTo>
                  <a:pt x="0" y="0"/>
                </a:moveTo>
                <a:lnTo>
                  <a:pt x="9144000" y="0"/>
                </a:lnTo>
                <a:cubicBezTo>
                  <a:pt x="9141125" y="861204"/>
                  <a:pt x="9146875" y="1584384"/>
                  <a:pt x="9144000" y="2445588"/>
                </a:cubicBezTo>
                <a:lnTo>
                  <a:pt x="9019628" y="2984724"/>
                </a:lnTo>
                <a:lnTo>
                  <a:pt x="0" y="28194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</p:spTree>
    <p:extLst>
      <p:ext uri="{BB962C8B-B14F-4D97-AF65-F5344CB8AC3E}">
        <p14:creationId xmlns:p14="http://schemas.microsoft.com/office/powerpoint/2010/main" val="1023419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2556511"/>
            <a:ext cx="12435840" cy="17640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D6EFE-8043-DA48-A87B-C3A452F48F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0B012-4B4C-0D4B-9961-39BAA1B68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580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32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D6EFE-8043-DA48-A87B-C3A452F48F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0B012-4B4C-0D4B-9961-39BAA1B68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740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5288281"/>
            <a:ext cx="12435840" cy="16344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1" y="3488056"/>
            <a:ext cx="12435840" cy="180022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D6EFE-8043-DA48-A87B-C3A452F48F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0B012-4B4C-0D4B-9961-39BAA1B68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002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1920240"/>
            <a:ext cx="6461760" cy="5431156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1920240"/>
            <a:ext cx="6461760" cy="5431156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D6EFE-8043-DA48-A87B-C3A452F48F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0B012-4B4C-0D4B-9961-39BAA1B68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7499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842136"/>
            <a:ext cx="6464301" cy="76771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609850"/>
            <a:ext cx="6464301" cy="4741546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1" y="1842136"/>
            <a:ext cx="6466840" cy="76771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1" y="2609850"/>
            <a:ext cx="6466840" cy="4741546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D6EFE-8043-DA48-A87B-C3A452F48F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0B012-4B4C-0D4B-9961-39BAA1B68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3100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87680" y="7846695"/>
            <a:ext cx="1584960" cy="43815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08/03/2021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998720" y="7791451"/>
            <a:ext cx="4632960" cy="438150"/>
          </a:xfrm>
        </p:spPr>
        <p:txBody>
          <a:bodyPr/>
          <a:lstStyle/>
          <a:p>
            <a:fld id="{B980B012-4B4C-0D4B-9961-39BAA1B68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FF573A-F076-4FA7-9D21-10249EBE8E8F}"/>
              </a:ext>
            </a:extLst>
          </p:cNvPr>
          <p:cNvSpPr/>
          <p:nvPr userDrawn="1"/>
        </p:nvSpPr>
        <p:spPr>
          <a:xfrm>
            <a:off x="1" y="1920242"/>
            <a:ext cx="14631726" cy="3581669"/>
          </a:xfrm>
          <a:custGeom>
            <a:avLst/>
            <a:gdLst>
              <a:gd name="connsiteX0" fmla="*/ 0 w 9144000"/>
              <a:gd name="connsiteY0" fmla="*/ 0 h 2819400"/>
              <a:gd name="connsiteX1" fmla="*/ 9144000 w 9144000"/>
              <a:gd name="connsiteY1" fmla="*/ 0 h 2819400"/>
              <a:gd name="connsiteX2" fmla="*/ 9144000 w 9144000"/>
              <a:gd name="connsiteY2" fmla="*/ 2819400 h 2819400"/>
              <a:gd name="connsiteX3" fmla="*/ 0 w 9144000"/>
              <a:gd name="connsiteY3" fmla="*/ 2819400 h 2819400"/>
              <a:gd name="connsiteX4" fmla="*/ 0 w 9144000"/>
              <a:gd name="connsiteY4" fmla="*/ 0 h 2819400"/>
              <a:gd name="connsiteX0" fmla="*/ 0 w 9144000"/>
              <a:gd name="connsiteY0" fmla="*/ 0 h 2819400"/>
              <a:gd name="connsiteX1" fmla="*/ 9144000 w 9144000"/>
              <a:gd name="connsiteY1" fmla="*/ 0 h 2819400"/>
              <a:gd name="connsiteX2" fmla="*/ 9135374 w 9144000"/>
              <a:gd name="connsiteY2" fmla="*/ 2583611 h 2819400"/>
              <a:gd name="connsiteX3" fmla="*/ 9144000 w 9144000"/>
              <a:gd name="connsiteY3" fmla="*/ 2819400 h 2819400"/>
              <a:gd name="connsiteX4" fmla="*/ 0 w 9144000"/>
              <a:gd name="connsiteY4" fmla="*/ 2819400 h 2819400"/>
              <a:gd name="connsiteX5" fmla="*/ 0 w 9144000"/>
              <a:gd name="connsiteY5" fmla="*/ 0 h 2819400"/>
              <a:gd name="connsiteX0" fmla="*/ 0 w 9144000"/>
              <a:gd name="connsiteY0" fmla="*/ 0 h 2819400"/>
              <a:gd name="connsiteX1" fmla="*/ 9144000 w 9144000"/>
              <a:gd name="connsiteY1" fmla="*/ 0 h 2819400"/>
              <a:gd name="connsiteX2" fmla="*/ 9135374 w 9144000"/>
              <a:gd name="connsiteY2" fmla="*/ 2583611 h 2819400"/>
              <a:gd name="connsiteX3" fmla="*/ 9031857 w 9144000"/>
              <a:gd name="connsiteY3" fmla="*/ 2819400 h 2819400"/>
              <a:gd name="connsiteX4" fmla="*/ 0 w 9144000"/>
              <a:gd name="connsiteY4" fmla="*/ 2819400 h 2819400"/>
              <a:gd name="connsiteX5" fmla="*/ 0 w 9144000"/>
              <a:gd name="connsiteY5" fmla="*/ 0 h 2819400"/>
              <a:gd name="connsiteX0" fmla="*/ 0 w 9144829"/>
              <a:gd name="connsiteY0" fmla="*/ 0 h 2819400"/>
              <a:gd name="connsiteX1" fmla="*/ 9144000 w 9144829"/>
              <a:gd name="connsiteY1" fmla="*/ 0 h 2819400"/>
              <a:gd name="connsiteX2" fmla="*/ 9144000 w 9144829"/>
              <a:gd name="connsiteY2" fmla="*/ 2445588 h 2819400"/>
              <a:gd name="connsiteX3" fmla="*/ 9031857 w 9144829"/>
              <a:gd name="connsiteY3" fmla="*/ 2819400 h 2819400"/>
              <a:gd name="connsiteX4" fmla="*/ 0 w 9144829"/>
              <a:gd name="connsiteY4" fmla="*/ 2819400 h 2819400"/>
              <a:gd name="connsiteX5" fmla="*/ 0 w 9144829"/>
              <a:gd name="connsiteY5" fmla="*/ 0 h 2819400"/>
              <a:gd name="connsiteX0" fmla="*/ 0 w 9144829"/>
              <a:gd name="connsiteY0" fmla="*/ 0 h 2853905"/>
              <a:gd name="connsiteX1" fmla="*/ 9144000 w 9144829"/>
              <a:gd name="connsiteY1" fmla="*/ 0 h 2853905"/>
              <a:gd name="connsiteX2" fmla="*/ 9144000 w 9144829"/>
              <a:gd name="connsiteY2" fmla="*/ 2445588 h 2853905"/>
              <a:gd name="connsiteX3" fmla="*/ 9057736 w 9144829"/>
              <a:gd name="connsiteY3" fmla="*/ 2853905 h 2853905"/>
              <a:gd name="connsiteX4" fmla="*/ 0 w 9144829"/>
              <a:gd name="connsiteY4" fmla="*/ 2819400 h 2853905"/>
              <a:gd name="connsiteX5" fmla="*/ 0 w 9144829"/>
              <a:gd name="connsiteY5" fmla="*/ 0 h 2853905"/>
              <a:gd name="connsiteX0" fmla="*/ 0 w 9144829"/>
              <a:gd name="connsiteY0" fmla="*/ 0 h 2871158"/>
              <a:gd name="connsiteX1" fmla="*/ 9144000 w 9144829"/>
              <a:gd name="connsiteY1" fmla="*/ 0 h 2871158"/>
              <a:gd name="connsiteX2" fmla="*/ 9144000 w 9144829"/>
              <a:gd name="connsiteY2" fmla="*/ 2445588 h 2871158"/>
              <a:gd name="connsiteX3" fmla="*/ 9074989 w 9144829"/>
              <a:gd name="connsiteY3" fmla="*/ 2871158 h 2871158"/>
              <a:gd name="connsiteX4" fmla="*/ 0 w 9144829"/>
              <a:gd name="connsiteY4" fmla="*/ 2819400 h 2871158"/>
              <a:gd name="connsiteX5" fmla="*/ 0 w 9144829"/>
              <a:gd name="connsiteY5" fmla="*/ 0 h 2871158"/>
              <a:gd name="connsiteX0" fmla="*/ 0 w 9144829"/>
              <a:gd name="connsiteY0" fmla="*/ 0 h 2974675"/>
              <a:gd name="connsiteX1" fmla="*/ 9144000 w 9144829"/>
              <a:gd name="connsiteY1" fmla="*/ 0 h 2974675"/>
              <a:gd name="connsiteX2" fmla="*/ 9144000 w 9144829"/>
              <a:gd name="connsiteY2" fmla="*/ 2445588 h 2974675"/>
              <a:gd name="connsiteX3" fmla="*/ 9040483 w 9144829"/>
              <a:gd name="connsiteY3" fmla="*/ 2974675 h 2974675"/>
              <a:gd name="connsiteX4" fmla="*/ 0 w 9144829"/>
              <a:gd name="connsiteY4" fmla="*/ 2819400 h 2974675"/>
              <a:gd name="connsiteX5" fmla="*/ 0 w 9144829"/>
              <a:gd name="connsiteY5" fmla="*/ 0 h 2974675"/>
              <a:gd name="connsiteX0" fmla="*/ 0 w 9144829"/>
              <a:gd name="connsiteY0" fmla="*/ 0 h 2974675"/>
              <a:gd name="connsiteX1" fmla="*/ 9144000 w 9144829"/>
              <a:gd name="connsiteY1" fmla="*/ 0 h 2974675"/>
              <a:gd name="connsiteX2" fmla="*/ 9144000 w 9144829"/>
              <a:gd name="connsiteY2" fmla="*/ 2445588 h 2974675"/>
              <a:gd name="connsiteX3" fmla="*/ 9014604 w 9144829"/>
              <a:gd name="connsiteY3" fmla="*/ 2974675 h 2974675"/>
              <a:gd name="connsiteX4" fmla="*/ 0 w 9144829"/>
              <a:gd name="connsiteY4" fmla="*/ 2819400 h 2974675"/>
              <a:gd name="connsiteX5" fmla="*/ 0 w 9144829"/>
              <a:gd name="connsiteY5" fmla="*/ 0 h 2974675"/>
              <a:gd name="connsiteX0" fmla="*/ 0 w 9144829"/>
              <a:gd name="connsiteY0" fmla="*/ 0 h 2984724"/>
              <a:gd name="connsiteX1" fmla="*/ 9144000 w 9144829"/>
              <a:gd name="connsiteY1" fmla="*/ 0 h 2984724"/>
              <a:gd name="connsiteX2" fmla="*/ 9144000 w 9144829"/>
              <a:gd name="connsiteY2" fmla="*/ 2445588 h 2984724"/>
              <a:gd name="connsiteX3" fmla="*/ 9019628 w 9144829"/>
              <a:gd name="connsiteY3" fmla="*/ 2984724 h 2984724"/>
              <a:gd name="connsiteX4" fmla="*/ 0 w 9144829"/>
              <a:gd name="connsiteY4" fmla="*/ 2819400 h 2984724"/>
              <a:gd name="connsiteX5" fmla="*/ 0 w 9144829"/>
              <a:gd name="connsiteY5" fmla="*/ 0 h 2984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829" h="2984724">
                <a:moveTo>
                  <a:pt x="0" y="0"/>
                </a:moveTo>
                <a:lnTo>
                  <a:pt x="9144000" y="0"/>
                </a:lnTo>
                <a:cubicBezTo>
                  <a:pt x="9141125" y="861204"/>
                  <a:pt x="9146875" y="1584384"/>
                  <a:pt x="9144000" y="2445588"/>
                </a:cubicBezTo>
                <a:lnTo>
                  <a:pt x="9019628" y="2984724"/>
                </a:lnTo>
                <a:lnTo>
                  <a:pt x="0" y="28194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80"/>
          </a:p>
        </p:txBody>
      </p:sp>
    </p:spTree>
    <p:extLst>
      <p:ext uri="{BB962C8B-B14F-4D97-AF65-F5344CB8AC3E}">
        <p14:creationId xmlns:p14="http://schemas.microsoft.com/office/powerpoint/2010/main" val="24983759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D6EFE-8043-DA48-A87B-C3A452F48F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0B012-4B4C-0D4B-9961-39BAA1B68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7027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1" y="327660"/>
            <a:ext cx="4813301" cy="139446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80" y="327660"/>
            <a:ext cx="8178800" cy="7023736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1" y="1722120"/>
            <a:ext cx="4813301" cy="5629276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D6EFE-8043-DA48-A87B-C3A452F48F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0B012-4B4C-0D4B-9961-39BAA1B68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87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1" y="5760720"/>
            <a:ext cx="8778240" cy="680086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1" y="735330"/>
            <a:ext cx="8778240" cy="493776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1" y="6440806"/>
            <a:ext cx="8778240" cy="965834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D6EFE-8043-DA48-A87B-C3A452F48F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0B012-4B4C-0D4B-9961-39BAA1B68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849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6022948" y="0"/>
            <a:ext cx="8607451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6026595-8D7E-D24C-9263-B65316A326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00800" y="457200"/>
            <a:ext cx="7772400" cy="7315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D0CE8D1-2F12-5A44-A6B5-2CD466F52A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0" y="6858000"/>
            <a:ext cx="77724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99B87A2-8960-403D-AE0D-D549462722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9" y="2295525"/>
            <a:ext cx="4572001" cy="1590675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49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29354FF4-9871-4E1B-A45A-ABAA2BE2B69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4459" y="4373033"/>
            <a:ext cx="4572000" cy="3429000"/>
          </a:xfrm>
          <a:prstGeom prst="rect">
            <a:avLst/>
          </a:prstGeom>
        </p:spPr>
        <p:txBody>
          <a:bodyPr/>
          <a:lstStyle>
            <a:lvl1pPr>
              <a:buClr>
                <a:srgbClr val="493064"/>
              </a:buClr>
              <a:defRPr sz="2800"/>
            </a:lvl1pPr>
            <a:lvl2pPr marL="822960" indent="-274320">
              <a:buFont typeface="Wingdings" panose="05000000000000000000" pitchFamily="2" charset="2"/>
              <a:buChar char="§"/>
              <a:defRPr sz="2400"/>
            </a:lvl2pPr>
            <a:lvl3pPr marL="1371600" indent="-274320">
              <a:buFont typeface="Wingdings" panose="05000000000000000000" pitchFamily="2" charset="2"/>
              <a:buChar char="ü"/>
              <a:defRPr sz="2000"/>
            </a:lvl3pPr>
            <a:lvl4pPr>
              <a:defRPr sz="1800"/>
            </a:lvl4pPr>
            <a:lvl5pPr marL="2468880" indent="-27432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47EFCEB6-2E27-4C42-A1E5-AC8A8BA837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A86FAFB9-0DC0-4AB0-9E8B-6EC7C8ABAA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3A9ADD-DEF3-1BDD-CA9F-601B4E7AE0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630386" y="375620"/>
            <a:ext cx="1116379" cy="957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AB2440-EBC5-83AA-7334-8C8F2E10A9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39196" y="440970"/>
            <a:ext cx="2743627" cy="77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82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D6EFE-8043-DA48-A87B-C3A452F48F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0B012-4B4C-0D4B-9961-39BAA1B68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9537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040" y="329566"/>
            <a:ext cx="3291840" cy="702183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329566"/>
            <a:ext cx="9631680" cy="702183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D6EFE-8043-DA48-A87B-C3A452F48F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0B012-4B4C-0D4B-9961-39BAA1B68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0818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82880"/>
            <a:ext cx="1243584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75360" y="2103120"/>
            <a:ext cx="12435840" cy="4937760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19325126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Plain_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36B83B-A5E4-524E-96A9-DFC12D58F12A}"/>
              </a:ext>
            </a:extLst>
          </p:cNvPr>
          <p:cNvSpPr/>
          <p:nvPr userDrawn="1"/>
        </p:nvSpPr>
        <p:spPr>
          <a:xfrm>
            <a:off x="914400" y="0"/>
            <a:ext cx="54864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743200"/>
            <a:ext cx="4572000" cy="18288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r">
              <a:defRPr sz="4800" b="1">
                <a:solidFill>
                  <a:srgbClr val="4930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061D5F4-8719-384B-945C-9A27060F99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0529" y="5669280"/>
            <a:ext cx="4572000" cy="27432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/>
            </a:lvl2pPr>
            <a:lvl3pPr marL="1097280" indent="0">
              <a:buNone/>
              <a:defRPr/>
            </a:lvl3pPr>
            <a:lvl4pPr marL="1645920" indent="0">
              <a:buNone/>
              <a:defRPr/>
            </a:lvl4pPr>
            <a:lvl5pPr marL="2194560" indent="0">
              <a:buNone/>
              <a:defRPr/>
            </a:lvl5pPr>
          </a:lstStyle>
          <a:p>
            <a:pPr lvl="0"/>
            <a:r>
              <a:rPr lang="en-US"/>
              <a:t>Click to add presenter’s name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3E2D432E-6648-6643-9C6E-38B1EFF5EE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1600" y="5983356"/>
            <a:ext cx="4572000" cy="27432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600">
                <a:solidFill>
                  <a:srgbClr val="6162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/>
            </a:lvl2pPr>
            <a:lvl3pPr marL="1097280" indent="0">
              <a:buNone/>
              <a:defRPr/>
            </a:lvl3pPr>
            <a:lvl4pPr marL="1645920" indent="0">
              <a:buNone/>
              <a:defRPr/>
            </a:lvl4pPr>
            <a:lvl5pPr marL="2194560" indent="0">
              <a:buNone/>
              <a:defRPr/>
            </a:lvl5pPr>
          </a:lstStyle>
          <a:p>
            <a:pPr lvl="0"/>
            <a:r>
              <a:rPr lang="en-US"/>
              <a:t>Click to add presenter’s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15389B-4BB4-1644-9B7E-35A85D0C1E3B}"/>
              </a:ext>
            </a:extLst>
          </p:cNvPr>
          <p:cNvSpPr txBox="1"/>
          <p:nvPr userDrawn="1"/>
        </p:nvSpPr>
        <p:spPr>
          <a:xfrm>
            <a:off x="3710609" y="-1245704"/>
            <a:ext cx="18473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9D9DB338-5D5C-4ACA-9ECF-C3E34C4412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51641" y="4915645"/>
            <a:ext cx="3290888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4F8E3-4ED9-44B4-99E6-8A3D2CF8D415}" type="datetime4">
              <a:rPr lang="en-US" smtClean="0"/>
              <a:t>October 19, 2023</a:t>
            </a:fld>
            <a:endParaRPr lang="en-US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F55B65E8-4040-44D0-A4FE-A050FD948A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89037" y="7730118"/>
            <a:ext cx="4937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9903FA-5B71-6024-8152-FAF02172CB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630386" y="375620"/>
            <a:ext cx="1116379" cy="9578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33B8D2-774D-27F7-BF1A-D1AA87B7685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39196" y="440970"/>
            <a:ext cx="2743627" cy="77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0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592" userDrawn="1">
          <p15:clr>
            <a:srgbClr val="FBAE40"/>
          </p15:clr>
        </p15:guide>
        <p15:guide id="2" pos="4608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6022948" y="0"/>
            <a:ext cx="8607451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6026595-8D7E-D24C-9263-B65316A326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00800" y="457200"/>
            <a:ext cx="7772400" cy="7315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D0CE8D1-2F12-5A44-A6B5-2CD466F52A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0" y="6858000"/>
            <a:ext cx="77724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99B87A2-8960-403D-AE0D-D549462722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9" y="2295525"/>
            <a:ext cx="4572001" cy="1590675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49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29354FF4-9871-4E1B-A45A-ABAA2BE2B69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4459" y="4373033"/>
            <a:ext cx="4572000" cy="3429000"/>
          </a:xfrm>
          <a:prstGeom prst="rect">
            <a:avLst/>
          </a:prstGeom>
        </p:spPr>
        <p:txBody>
          <a:bodyPr/>
          <a:lstStyle>
            <a:lvl1pPr>
              <a:buClr>
                <a:srgbClr val="493064"/>
              </a:buClr>
              <a:defRPr sz="2800"/>
            </a:lvl1pPr>
            <a:lvl2pPr marL="822960" indent="-274320">
              <a:buFont typeface="Wingdings" panose="05000000000000000000" pitchFamily="2" charset="2"/>
              <a:buChar char="§"/>
              <a:defRPr sz="2400"/>
            </a:lvl2pPr>
            <a:lvl3pPr marL="1371600" indent="-274320">
              <a:buFont typeface="Wingdings" panose="05000000000000000000" pitchFamily="2" charset="2"/>
              <a:buChar char="ü"/>
              <a:defRPr sz="2000"/>
            </a:lvl3pPr>
            <a:lvl4pPr>
              <a:defRPr sz="1800"/>
            </a:lvl4pPr>
            <a:lvl5pPr marL="2468880" indent="-27432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47EFCEB6-2E27-4C42-A1E5-AC8A8BA837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A86FAFB9-0DC0-4AB0-9E8B-6EC7C8ABAA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3A9ADD-DEF3-1BDD-CA9F-601B4E7AE0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630386" y="375620"/>
            <a:ext cx="1116379" cy="957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AB2440-EBC5-83AA-7334-8C8F2E10A9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39196" y="440970"/>
            <a:ext cx="2743627" cy="77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82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966458" y="0"/>
            <a:ext cx="8663941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F0C408BC-A7DE-4A08-AD26-56414D2DD80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430642" y="457199"/>
            <a:ext cx="7772400" cy="7315200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3C58F0F-5237-4527-BB8E-6EEF623543B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4459" y="4373033"/>
            <a:ext cx="4572000" cy="3429000"/>
          </a:xfrm>
          <a:prstGeom prst="rect">
            <a:avLst/>
          </a:prstGeom>
        </p:spPr>
        <p:txBody>
          <a:bodyPr/>
          <a:lstStyle>
            <a:lvl1pPr>
              <a:buClr>
                <a:srgbClr val="493064"/>
              </a:buClr>
              <a:defRPr sz="2800"/>
            </a:lvl1pPr>
            <a:lvl2pPr marL="822960" indent="-274320">
              <a:buFont typeface="Wingdings" panose="05000000000000000000" pitchFamily="2" charset="2"/>
              <a:buChar char="§"/>
              <a:defRPr sz="2400"/>
            </a:lvl2pPr>
            <a:lvl3pPr marL="1371600" indent="-274320">
              <a:buFont typeface="Wingdings" panose="05000000000000000000" pitchFamily="2" charset="2"/>
              <a:buChar char="ü"/>
              <a:defRPr sz="2000"/>
            </a:lvl3pPr>
            <a:lvl4pPr>
              <a:defRPr sz="1800"/>
            </a:lvl4pPr>
            <a:lvl5pPr marL="2468880" indent="-27432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Date Placeholder 1">
            <a:extLst>
              <a:ext uri="{FF2B5EF4-FFF2-40B4-BE49-F238E27FC236}">
                <a16:creationId xmlns:a16="http://schemas.microsoft.com/office/drawing/2014/main" id="{33D0FD2D-15F4-4320-9C04-2023CAB47E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08FBEF60-4239-4E67-A385-B22B813AD4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7614967-FAA9-4DA9-B7DE-539AA89235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9" y="2295525"/>
            <a:ext cx="4572001" cy="1590675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49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D5B40E-9FAC-7154-6534-24ADECCE7B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630386" y="375620"/>
            <a:ext cx="1116379" cy="957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6CC790-77B7-3A92-3F95-EB0A0510C1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39196" y="440970"/>
            <a:ext cx="2743627" cy="77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34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6064512" y="0"/>
            <a:ext cx="8565888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9701" y="472966"/>
            <a:ext cx="8073512" cy="874673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49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28E3363-7137-4431-9927-3AE087A5B2B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371600" y="2057399"/>
            <a:ext cx="12801600" cy="5486401"/>
          </a:xfrm>
          <a:prstGeom prst="rect">
            <a:avLst/>
          </a:prstGeom>
        </p:spPr>
        <p:txBody>
          <a:bodyPr/>
          <a:lstStyle>
            <a:lvl1pPr>
              <a:buClr>
                <a:srgbClr val="493064"/>
              </a:buCl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E76F451D-D169-4CA9-91EE-97F19A3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8A19F790-0343-4862-A140-1B409986B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2DE5B0-FFA0-2DF3-ED40-0A9EAB7829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3066461" y="375620"/>
            <a:ext cx="1116379" cy="9578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095627-7E5A-075F-6B9D-3CDD5BF723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75271" y="440970"/>
            <a:ext cx="2743627" cy="77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79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754" userDrawn="1">
          <p15:clr>
            <a:srgbClr val="FBAE40"/>
          </p15:clr>
        </p15:guide>
        <p15:guide id="2" pos="4608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6317672" y="0"/>
            <a:ext cx="8312727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00800" y="4572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FD00854A-4EC7-2D48-A025-5B0B48548B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515600" y="4572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7A8C708-D197-CF47-8089-89928BE1E30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00800" y="43434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C4D2EBC-B863-FD49-A9DF-1381563078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515600" y="43434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93B472-4A32-7C41-A565-485FDC3EB8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0" y="29718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9F7807A-D120-BD49-9CBD-9174F26D79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00800" y="68580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8ED17FC-CAF8-9A40-9A88-897DEF9CFE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515600" y="29718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A16FA60-8BA9-8B4A-86AA-F8336C26C7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515600" y="68580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7DC2EC3E-C641-FD49-9F15-878B1AFFFD9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648737A-DE0E-48DB-87F0-65418715CF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9" y="2295525"/>
            <a:ext cx="4572001" cy="1590675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49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1" name="Content Placeholder 13">
            <a:extLst>
              <a:ext uri="{FF2B5EF4-FFF2-40B4-BE49-F238E27FC236}">
                <a16:creationId xmlns:a16="http://schemas.microsoft.com/office/drawing/2014/main" id="{97DA340F-6103-4F2C-B3B8-8D8A524DC19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4459" y="4373033"/>
            <a:ext cx="4572000" cy="3429000"/>
          </a:xfrm>
          <a:prstGeom prst="rect">
            <a:avLst/>
          </a:prstGeom>
        </p:spPr>
        <p:txBody>
          <a:bodyPr/>
          <a:lstStyle>
            <a:lvl1pPr>
              <a:buClr>
                <a:srgbClr val="493064"/>
              </a:buClr>
              <a:defRPr sz="2800"/>
            </a:lvl1pPr>
            <a:lvl2pPr marL="822960" indent="-274320">
              <a:buFont typeface="Wingdings" panose="05000000000000000000" pitchFamily="2" charset="2"/>
              <a:buChar char="§"/>
              <a:defRPr sz="2400"/>
            </a:lvl2pPr>
            <a:lvl3pPr marL="1371600" indent="-274320">
              <a:buFont typeface="Wingdings" panose="05000000000000000000" pitchFamily="2" charset="2"/>
              <a:buChar char="ü"/>
              <a:defRPr sz="2000"/>
            </a:lvl3pPr>
            <a:lvl4pPr>
              <a:defRPr sz="1800"/>
            </a:lvl4pPr>
            <a:lvl5pPr marL="2468880" indent="-27432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Date Placeholder 1">
            <a:extLst>
              <a:ext uri="{FF2B5EF4-FFF2-40B4-BE49-F238E27FC236}">
                <a16:creationId xmlns:a16="http://schemas.microsoft.com/office/drawing/2014/main" id="{EE384947-F0AD-4E73-95AD-CAD4DEE446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8259C4D6-850D-4393-9434-3F69451FBF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5F3154-95ED-4C46-DB26-4F4DB62292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630386" y="375620"/>
            <a:ext cx="1116379" cy="9578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E0A227-8E4A-807B-5C98-10708B8679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39196" y="440970"/>
            <a:ext cx="2743627" cy="77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3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6075848" y="0"/>
            <a:ext cx="8554552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7160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7160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3786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86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0412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0412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7160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7160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3786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3786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0412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0412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0" name="Date Placeholder 1">
            <a:extLst>
              <a:ext uri="{FF2B5EF4-FFF2-40B4-BE49-F238E27FC236}">
                <a16:creationId xmlns:a16="http://schemas.microsoft.com/office/drawing/2014/main" id="{E4CF0CE7-333F-4604-B518-6F7EE2AA8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31" name="Footer Placeholder 2">
            <a:extLst>
              <a:ext uri="{FF2B5EF4-FFF2-40B4-BE49-F238E27FC236}">
                <a16:creationId xmlns:a16="http://schemas.microsoft.com/office/drawing/2014/main" id="{21303C4E-FB0C-4A46-BF34-C99D885AA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C14080C3-5390-4F4E-9C88-2C080B5CE5D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371600" y="2194560"/>
            <a:ext cx="12801600" cy="525886"/>
          </a:xfrm>
          <a:prstGeom prst="rect">
            <a:avLst/>
          </a:prstGeom>
        </p:spPr>
        <p:txBody>
          <a:bodyPr/>
          <a:lstStyle>
            <a:lvl1pPr>
              <a:buClr>
                <a:srgbClr val="493064"/>
              </a:buCl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99476DF-EB14-B0C0-F260-BEAA5736E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9701" y="472966"/>
            <a:ext cx="8073512" cy="874673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49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341EF2-D61E-A6D9-94BE-D8A1E398CF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3066461" y="375620"/>
            <a:ext cx="1116379" cy="957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366EA6-27F7-378C-533C-E618E60D47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75271" y="440970"/>
            <a:ext cx="2743627" cy="77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08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6151418" y="0"/>
            <a:ext cx="8478982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7160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7160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3786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86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0412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0412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7160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7160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3786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3786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0412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0412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Date Placeholder 1">
            <a:extLst>
              <a:ext uri="{FF2B5EF4-FFF2-40B4-BE49-F238E27FC236}">
                <a16:creationId xmlns:a16="http://schemas.microsoft.com/office/drawing/2014/main" id="{68F188F7-153E-49D5-8DFC-1902520470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578EF931-9BED-4D2C-8850-F588C3E360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4E24851-2E35-F5FE-EAAC-B1980208F5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9701" y="472966"/>
            <a:ext cx="8073512" cy="874673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49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A166B3-25B3-62A4-6D1F-4EF09A96C4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3066461" y="375620"/>
            <a:ext cx="1116379" cy="957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C9BFD0-9586-9411-B09D-D3ED1CB191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75271" y="440970"/>
            <a:ext cx="2743627" cy="77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92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966458" y="0"/>
            <a:ext cx="8663941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F0C408BC-A7DE-4A08-AD26-56414D2DD80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430642" y="457199"/>
            <a:ext cx="7772400" cy="7315200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3C58F0F-5237-4527-BB8E-6EEF623543B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4459" y="4373033"/>
            <a:ext cx="4572000" cy="3429000"/>
          </a:xfrm>
          <a:prstGeom prst="rect">
            <a:avLst/>
          </a:prstGeom>
        </p:spPr>
        <p:txBody>
          <a:bodyPr/>
          <a:lstStyle>
            <a:lvl1pPr>
              <a:buClr>
                <a:srgbClr val="493064"/>
              </a:buClr>
              <a:defRPr sz="2800"/>
            </a:lvl1pPr>
            <a:lvl2pPr marL="822960" indent="-274320">
              <a:buFont typeface="Wingdings" panose="05000000000000000000" pitchFamily="2" charset="2"/>
              <a:buChar char="§"/>
              <a:defRPr sz="2400"/>
            </a:lvl2pPr>
            <a:lvl3pPr marL="1371600" indent="-274320">
              <a:buFont typeface="Wingdings" panose="05000000000000000000" pitchFamily="2" charset="2"/>
              <a:buChar char="ü"/>
              <a:defRPr sz="2000"/>
            </a:lvl3pPr>
            <a:lvl4pPr>
              <a:defRPr sz="1800"/>
            </a:lvl4pPr>
            <a:lvl5pPr marL="2468880" indent="-27432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Date Placeholder 1">
            <a:extLst>
              <a:ext uri="{FF2B5EF4-FFF2-40B4-BE49-F238E27FC236}">
                <a16:creationId xmlns:a16="http://schemas.microsoft.com/office/drawing/2014/main" id="{33D0FD2D-15F4-4320-9C04-2023CAB47E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08FBEF60-4239-4E67-A385-B22B813AD4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7614967-FAA9-4DA9-B7DE-539AA89235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9" y="2295525"/>
            <a:ext cx="4572001" cy="1590675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49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D5B40E-9FAC-7154-6534-24ADECCE7B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630386" y="375620"/>
            <a:ext cx="1116379" cy="957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6CC790-77B7-3A92-3F95-EB0A0510C1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39196" y="440970"/>
            <a:ext cx="2743627" cy="77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34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6007834" y="0"/>
            <a:ext cx="8622565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8F28E1ED-1888-403E-AAF0-8053EF9DF5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27E8059-8EC0-42A2-8A9E-251427CDC0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14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/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66D1A4-6DD7-B54C-AB7B-63074374BB93}"/>
              </a:ext>
            </a:extLst>
          </p:cNvPr>
          <p:cNvSpPr txBox="1"/>
          <p:nvPr userDrawn="1"/>
        </p:nvSpPr>
        <p:spPr>
          <a:xfrm>
            <a:off x="1371600" y="2057400"/>
            <a:ext cx="4572000" cy="54864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4800" b="1">
                <a:solidFill>
                  <a:srgbClr val="493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B62A8373-42F9-431F-865E-129CCA0046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7" y="7772400"/>
            <a:ext cx="5471554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3FD8B6-E5FF-9AD4-5BD9-7C32A4603B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630386" y="375620"/>
            <a:ext cx="1116379" cy="9578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8ED97A-FB56-9ED4-7FCD-940F19A0AA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39196" y="440970"/>
            <a:ext cx="2743627" cy="77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6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592" userDrawn="1">
          <p15:clr>
            <a:srgbClr val="FBAE40"/>
          </p15:clr>
        </p15:guide>
        <p15:guide id="2" pos="460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6064512" y="0"/>
            <a:ext cx="8565888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9701" y="472966"/>
            <a:ext cx="8073512" cy="874673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49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28E3363-7137-4431-9927-3AE087A5B2B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371600" y="2057399"/>
            <a:ext cx="12801600" cy="5486401"/>
          </a:xfrm>
          <a:prstGeom prst="rect">
            <a:avLst/>
          </a:prstGeom>
        </p:spPr>
        <p:txBody>
          <a:bodyPr/>
          <a:lstStyle>
            <a:lvl1pPr>
              <a:buClr>
                <a:srgbClr val="493064"/>
              </a:buCl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E76F451D-D169-4CA9-91EE-97F19A3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8A19F790-0343-4862-A140-1B409986B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2DE5B0-FFA0-2DF3-ED40-0A9EAB7829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3066461" y="375620"/>
            <a:ext cx="1116379" cy="9578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095627-7E5A-075F-6B9D-3CDD5BF723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75271" y="440970"/>
            <a:ext cx="2743627" cy="77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79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754" userDrawn="1">
          <p15:clr>
            <a:srgbClr val="FBAE40"/>
          </p15:clr>
        </p15:guide>
        <p15:guide id="2" pos="460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6317672" y="0"/>
            <a:ext cx="8312727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00800" y="4572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FD00854A-4EC7-2D48-A025-5B0B48548B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515600" y="4572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7A8C708-D197-CF47-8089-89928BE1E30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00800" y="43434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C4D2EBC-B863-FD49-A9DF-1381563078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515600" y="43434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93B472-4A32-7C41-A565-485FDC3EB8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0" y="29718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9F7807A-D120-BD49-9CBD-9174F26D79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00800" y="68580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8ED17FC-CAF8-9A40-9A88-897DEF9CFE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515600" y="29718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A16FA60-8BA9-8B4A-86AA-F8336C26C7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515600" y="68580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7DC2EC3E-C641-FD49-9F15-878B1AFFFD9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648737A-DE0E-48DB-87F0-65418715CF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9" y="2295525"/>
            <a:ext cx="4572001" cy="1590675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49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1" name="Content Placeholder 13">
            <a:extLst>
              <a:ext uri="{FF2B5EF4-FFF2-40B4-BE49-F238E27FC236}">
                <a16:creationId xmlns:a16="http://schemas.microsoft.com/office/drawing/2014/main" id="{97DA340F-6103-4F2C-B3B8-8D8A524DC19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4459" y="4373033"/>
            <a:ext cx="4572000" cy="3429000"/>
          </a:xfrm>
          <a:prstGeom prst="rect">
            <a:avLst/>
          </a:prstGeom>
        </p:spPr>
        <p:txBody>
          <a:bodyPr/>
          <a:lstStyle>
            <a:lvl1pPr>
              <a:buClr>
                <a:srgbClr val="493064"/>
              </a:buClr>
              <a:defRPr sz="2800"/>
            </a:lvl1pPr>
            <a:lvl2pPr marL="822960" indent="-274320">
              <a:buFont typeface="Wingdings" panose="05000000000000000000" pitchFamily="2" charset="2"/>
              <a:buChar char="§"/>
              <a:defRPr sz="2400"/>
            </a:lvl2pPr>
            <a:lvl3pPr marL="1371600" indent="-274320">
              <a:buFont typeface="Wingdings" panose="05000000000000000000" pitchFamily="2" charset="2"/>
              <a:buChar char="ü"/>
              <a:defRPr sz="2000"/>
            </a:lvl3pPr>
            <a:lvl4pPr>
              <a:defRPr sz="1800"/>
            </a:lvl4pPr>
            <a:lvl5pPr marL="2468880" indent="-27432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Date Placeholder 1">
            <a:extLst>
              <a:ext uri="{FF2B5EF4-FFF2-40B4-BE49-F238E27FC236}">
                <a16:creationId xmlns:a16="http://schemas.microsoft.com/office/drawing/2014/main" id="{EE384947-F0AD-4E73-95AD-CAD4DEE446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8259C4D6-850D-4393-9434-3F69451FBF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5F3154-95ED-4C46-DB26-4F4DB62292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630386" y="375620"/>
            <a:ext cx="1116379" cy="9578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E0A227-8E4A-807B-5C98-10708B8679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39196" y="440970"/>
            <a:ext cx="2743627" cy="77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3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6075848" y="0"/>
            <a:ext cx="8554552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7160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7160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3786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86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0412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0412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7160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7160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3786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3786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0412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0412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0" name="Date Placeholder 1">
            <a:extLst>
              <a:ext uri="{FF2B5EF4-FFF2-40B4-BE49-F238E27FC236}">
                <a16:creationId xmlns:a16="http://schemas.microsoft.com/office/drawing/2014/main" id="{E4CF0CE7-333F-4604-B518-6F7EE2AA8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31" name="Footer Placeholder 2">
            <a:extLst>
              <a:ext uri="{FF2B5EF4-FFF2-40B4-BE49-F238E27FC236}">
                <a16:creationId xmlns:a16="http://schemas.microsoft.com/office/drawing/2014/main" id="{21303C4E-FB0C-4A46-BF34-C99D885AA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C14080C3-5390-4F4E-9C88-2C080B5CE5D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371600" y="2194560"/>
            <a:ext cx="12801600" cy="525886"/>
          </a:xfrm>
          <a:prstGeom prst="rect">
            <a:avLst/>
          </a:prstGeom>
        </p:spPr>
        <p:txBody>
          <a:bodyPr/>
          <a:lstStyle>
            <a:lvl1pPr>
              <a:buClr>
                <a:srgbClr val="493064"/>
              </a:buCl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99476DF-EB14-B0C0-F260-BEAA5736E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9701" y="472966"/>
            <a:ext cx="8073512" cy="874673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49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341EF2-D61E-A6D9-94BE-D8A1E398CF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3066461" y="375620"/>
            <a:ext cx="1116379" cy="957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366EA6-27F7-378C-533C-E618E60D47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75271" y="440970"/>
            <a:ext cx="2743627" cy="77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08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6151418" y="0"/>
            <a:ext cx="8478982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7160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7160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3786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86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0412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0412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7160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7160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3786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3786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0412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0412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Date Placeholder 1">
            <a:extLst>
              <a:ext uri="{FF2B5EF4-FFF2-40B4-BE49-F238E27FC236}">
                <a16:creationId xmlns:a16="http://schemas.microsoft.com/office/drawing/2014/main" id="{68F188F7-153E-49D5-8DFC-1902520470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578EF931-9BED-4D2C-8850-F588C3E360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4E24851-2E35-F5FE-EAAC-B1980208F5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9701" y="472966"/>
            <a:ext cx="8073512" cy="874673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49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A166B3-25B3-62A4-6D1F-4EF09A96C4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3066461" y="375620"/>
            <a:ext cx="1116379" cy="957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C9BFD0-9586-9411-B09D-D3ED1CB191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75271" y="440970"/>
            <a:ext cx="2743627" cy="77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92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6007834" y="0"/>
            <a:ext cx="8622565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8F28E1ED-1888-403E-AAF0-8053EF9DF5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27E8059-8EC0-42A2-8A9E-251427CDC0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14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/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66D1A4-6DD7-B54C-AB7B-63074374BB93}"/>
              </a:ext>
            </a:extLst>
          </p:cNvPr>
          <p:cNvSpPr txBox="1"/>
          <p:nvPr userDrawn="1"/>
        </p:nvSpPr>
        <p:spPr>
          <a:xfrm>
            <a:off x="1371600" y="2057400"/>
            <a:ext cx="4572000" cy="54864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4800" b="1">
                <a:solidFill>
                  <a:srgbClr val="493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B62A8373-42F9-431F-865E-129CCA0046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7" y="7772400"/>
            <a:ext cx="5471554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3FD8B6-E5FF-9AD4-5BD9-7C32A4603B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630386" y="375620"/>
            <a:ext cx="1116379" cy="9578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8ED97A-FB56-9ED4-7FCD-940F19A0AA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39196" y="440970"/>
            <a:ext cx="2743627" cy="77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6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592" userDrawn="1">
          <p15:clr>
            <a:srgbClr val="FBAE40"/>
          </p15:clr>
        </p15:guide>
        <p15:guide id="2" pos="460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5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729221F-20F2-144C-A638-0A6C756C26C9}"/>
              </a:ext>
            </a:extLst>
          </p:cNvPr>
          <p:cNvSpPr/>
          <p:nvPr userDrawn="1"/>
        </p:nvSpPr>
        <p:spPr>
          <a:xfrm>
            <a:off x="914400" y="0"/>
            <a:ext cx="54864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EAA279-64AD-4C24-987C-D056E5350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89037" y="7627938"/>
            <a:ext cx="4937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07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40" userDrawn="1">
          <p15:clr>
            <a:srgbClr val="F26B43"/>
          </p15:clr>
        </p15:guide>
        <p15:guide id="2" pos="88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920240"/>
            <a:ext cx="13167360" cy="5431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7680" y="7670483"/>
            <a:ext cx="3413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48640" fontAlgn="auto">
              <a:spcBef>
                <a:spcPts val="0"/>
              </a:spcBef>
              <a:spcAft>
                <a:spcPts val="0"/>
              </a:spcAft>
            </a:pPr>
            <a:fld id="{6DED6EFE-8043-DA48-A87B-C3A452F48F85}" type="datetimeFigureOut">
              <a:rPr lang="en-US" b="0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pPr defTabSz="548640" fontAlgn="auto">
                <a:spcBef>
                  <a:spcPts val="0"/>
                </a:spcBef>
                <a:spcAft>
                  <a:spcPts val="0"/>
                </a:spcAft>
              </a:pPr>
              <a:t>10/19/2023</a:t>
            </a:fld>
            <a:endParaRPr lang="en-US" b="0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8720" y="7627621"/>
            <a:ext cx="46329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486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80" y="7627621"/>
            <a:ext cx="3413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48640" fontAlgn="auto">
              <a:spcBef>
                <a:spcPts val="0"/>
              </a:spcBef>
              <a:spcAft>
                <a:spcPts val="0"/>
              </a:spcAft>
            </a:pPr>
            <a:fld id="{B980B012-4B4C-0D4B-9961-39BAA1B684BE}" type="slidenum">
              <a:rPr lang="en-US" b="0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pPr defTabSz="5486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9866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548640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548640" rtl="0" eaLnBrk="1" latinLnBrk="0" hangingPunct="1">
        <a:spcBef>
          <a:spcPct val="20000"/>
        </a:spcBef>
        <a:buFont typeface="Arial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548640" rtl="0" eaLnBrk="1" latinLnBrk="0" hangingPunct="1">
        <a:spcBef>
          <a:spcPct val="20000"/>
        </a:spcBef>
        <a:buFont typeface="Arial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548640" rtl="0" eaLnBrk="1" latinLnBrk="0" hangingPunct="1">
        <a:spcBef>
          <a:spcPct val="20000"/>
        </a:spcBef>
        <a:buFont typeface="Arial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54864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54864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729221F-20F2-144C-A638-0A6C756C26C9}"/>
              </a:ext>
            </a:extLst>
          </p:cNvPr>
          <p:cNvSpPr/>
          <p:nvPr userDrawn="1"/>
        </p:nvSpPr>
        <p:spPr>
          <a:xfrm>
            <a:off x="914400" y="0"/>
            <a:ext cx="54864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EAA279-64AD-4C24-987C-D056E5350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89037" y="7627938"/>
            <a:ext cx="4937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07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40" userDrawn="1">
          <p15:clr>
            <a:srgbClr val="F26B43"/>
          </p15:clr>
        </p15:guide>
        <p15:guide id="2" pos="8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slide" Target="slide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a.gov/radiation/compliance-software-radioactive-air-emissions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Relationship Id="rId4" Type="http://schemas.openxmlformats.org/officeDocument/2006/relationships/slide" Target="slide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ramp.nrc-gateway.gov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mailto:nirp-support-fogbugs@sandia.gov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nirp.sandia.gov/Software/TurboFRMAC/TurboFRMAC.aspx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0EE0BE7-99BF-4161-B088-8724880AAC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2743200"/>
            <a:ext cx="4572000" cy="1828800"/>
          </a:xfrm>
        </p:spPr>
        <p:txBody>
          <a:bodyPr/>
          <a:lstStyle/>
          <a:p>
            <a:r>
              <a:rPr lang="en-US"/>
              <a:t>RAMP Overview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AF8584-F7D3-43CB-B2DB-D1799F2830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71600" y="5669280"/>
            <a:ext cx="4572000" cy="274320"/>
          </a:xfrm>
        </p:spPr>
        <p:txBody>
          <a:bodyPr wrap="none" lIns="0" tIns="0" rIns="0" bIns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John Tomon, CHP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3C12910-3A9C-4FFC-A950-52D0A31734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71600" y="5983356"/>
            <a:ext cx="4572000" cy="274320"/>
          </a:xfrm>
        </p:spPr>
        <p:txBody>
          <a:bodyPr/>
          <a:lstStyle/>
          <a:p>
            <a:r>
              <a:rPr lang="en-US"/>
              <a:t>Chief, Radiation Protection Branch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28D170-B3DB-1A3F-09C3-0DAF447C84C8}"/>
              </a:ext>
            </a:extLst>
          </p:cNvPr>
          <p:cNvSpPr txBox="1"/>
          <p:nvPr/>
        </p:nvSpPr>
        <p:spPr>
          <a:xfrm>
            <a:off x="1371600" y="7031427"/>
            <a:ext cx="45720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b="1" i="0">
                <a:solidFill>
                  <a:srgbClr val="493064"/>
                </a:solidFill>
                <a:effectLst/>
              </a:rPr>
              <a:t>2023 Fall RAMP Users’ Group Meeting</a:t>
            </a:r>
            <a:br>
              <a:rPr lang="en-US" sz="1600">
                <a:solidFill>
                  <a:srgbClr val="493064"/>
                </a:solidFill>
              </a:rPr>
            </a:br>
            <a:r>
              <a:rPr lang="en-US" sz="1600" b="0" i="0">
                <a:solidFill>
                  <a:srgbClr val="493064"/>
                </a:solidFill>
                <a:effectLst/>
              </a:rPr>
              <a:t>October 23–27, 2023</a:t>
            </a:r>
            <a:br>
              <a:rPr lang="en-US" sz="1600">
                <a:solidFill>
                  <a:srgbClr val="493064"/>
                </a:solidFill>
              </a:rPr>
            </a:br>
            <a:r>
              <a:rPr lang="en-US" sz="1600" b="0" i="0">
                <a:solidFill>
                  <a:srgbClr val="493064"/>
                </a:solidFill>
                <a:effectLst/>
              </a:rPr>
              <a:t>Rockville, MD</a:t>
            </a:r>
            <a:endParaRPr lang="en-US" sz="1600">
              <a:solidFill>
                <a:srgbClr val="4930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15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171C35-2E47-2ADF-CE67-4567374E8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6A3586-19A3-65F8-855E-3403A8C07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Licensing Support Codes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5C1AA2C-4B78-5642-E903-BE4D47E40D64}"/>
              </a:ext>
            </a:extLst>
          </p:cNvPr>
          <p:cNvSpPr txBox="1">
            <a:spLocks/>
          </p:cNvSpPr>
          <p:nvPr/>
        </p:nvSpPr>
        <p:spPr>
          <a:xfrm>
            <a:off x="2133199" y="1347639"/>
            <a:ext cx="3651884" cy="807583"/>
          </a:xfrm>
          <a:prstGeom prst="rect">
            <a:avLst/>
          </a:prstGeom>
        </p:spPr>
        <p:txBody>
          <a:bodyPr vert="horz" lIns="109728" tIns="54864" rIns="109728" bIns="54864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800" b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GALE</a:t>
            </a:r>
            <a:endParaRPr lang="en-US" sz="480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CB2A9D-D213-7581-41E4-575FA484BE99}"/>
              </a:ext>
            </a:extLst>
          </p:cNvPr>
          <p:cNvSpPr txBox="1">
            <a:spLocks/>
          </p:cNvSpPr>
          <p:nvPr/>
        </p:nvSpPr>
        <p:spPr>
          <a:xfrm>
            <a:off x="954481" y="2595803"/>
            <a:ext cx="7649099" cy="223157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Calculates the gaseous and liquid effluents from routine releases (normal source term) from light water reactors. Aids in determination of compliance with the requirements of Appendix I to 10 CFR Part 50.</a:t>
            </a:r>
          </a:p>
          <a:p>
            <a:endParaRPr lang="en-US" sz="96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>
                <a:latin typeface="Arial" panose="020B0604020202020204" pitchFamily="34" charset="0"/>
                <a:cs typeface="Arial" panose="020B0604020202020204" pitchFamily="34" charset="0"/>
              </a:rPr>
              <a:t>Code Distributed in two interfaces:</a:t>
            </a:r>
          </a:p>
          <a:p>
            <a:pPr lvl="1"/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Pressurized Water Reactor (PWR)</a:t>
            </a:r>
          </a:p>
          <a:p>
            <a:pPr lvl="1"/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Boiling Water Reactor (</a:t>
            </a:r>
            <a:r>
              <a:rPr lang="en-US" sz="1800" err="1">
                <a:latin typeface="Arial" panose="020B0604020202020204" pitchFamily="34" charset="0"/>
                <a:cs typeface="Arial" panose="020B0604020202020204" pitchFamily="34" charset="0"/>
              </a:rPr>
              <a:t>BWR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183DDE1E-244E-AC84-EBB2-0668DFEFB140}"/>
              </a:ext>
            </a:extLst>
          </p:cNvPr>
          <p:cNvSpPr/>
          <p:nvPr/>
        </p:nvSpPr>
        <p:spPr>
          <a:xfrm>
            <a:off x="9795549" y="1442578"/>
            <a:ext cx="4656470" cy="44805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4231F98E-B201-7A78-F2A5-033AA6447636}"/>
              </a:ext>
            </a:extLst>
          </p:cNvPr>
          <p:cNvSpPr txBox="1">
            <a:spLocks/>
          </p:cNvSpPr>
          <p:nvPr/>
        </p:nvSpPr>
        <p:spPr>
          <a:xfrm>
            <a:off x="1794573" y="1990958"/>
            <a:ext cx="4656470" cy="659082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b="1"/>
              <a:t>Gaseous And Liquid Effluents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192C6C-AFDF-52FE-96E4-9DE3D64DD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6019" y="2406812"/>
            <a:ext cx="4465493" cy="4243968"/>
          </a:xfrm>
          <a:prstGeom prst="rect">
            <a:avLst/>
          </a:prstGeom>
        </p:spPr>
      </p:pic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7EA81445-7C60-D5C3-08B3-47EEC4F3BDC7}"/>
              </a:ext>
            </a:extLst>
          </p:cNvPr>
          <p:cNvSpPr txBox="1">
            <a:spLocks/>
          </p:cNvSpPr>
          <p:nvPr/>
        </p:nvSpPr>
        <p:spPr>
          <a:xfrm>
            <a:off x="954481" y="4738133"/>
            <a:ext cx="4929277" cy="223157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Current Activities: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Code Consolidation – PNNL is incorporating the four GALE Fortran codes the Software Integration for Environmental Radiological Release Assessments (SIERRA) code with completion in the winter 2024.</a:t>
            </a:r>
            <a:endParaRPr lang="en-US" sz="1800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D174F5-34CC-7D45-096F-8D13BCD88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4097" y="3365929"/>
            <a:ext cx="4943788" cy="40600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1CAC47-02D6-79E4-667C-023D0B2230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2948" y="4932447"/>
            <a:ext cx="4190162" cy="296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08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171C35-2E47-2ADF-CE67-4567374E8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6A3586-19A3-65F8-855E-3403A8C07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Licensing Support Codes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C712CDC-7E8D-6E8C-68A0-1DB4657FE443}"/>
              </a:ext>
            </a:extLst>
          </p:cNvPr>
          <p:cNvSpPr txBox="1">
            <a:spLocks/>
          </p:cNvSpPr>
          <p:nvPr/>
        </p:nvSpPr>
        <p:spPr>
          <a:xfrm>
            <a:off x="1600860" y="1426769"/>
            <a:ext cx="4029628" cy="696943"/>
          </a:xfrm>
          <a:prstGeom prst="rect">
            <a:avLst/>
          </a:prstGeom>
        </p:spPr>
        <p:txBody>
          <a:bodyPr vert="horz" lIns="109728" tIns="54864" rIns="109728" bIns="54864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5280" b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NRCDose3</a:t>
            </a:r>
            <a:endParaRPr lang="en-US" sz="1800" b="1">
              <a:ln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F00BF6-92CF-A5AE-C20D-A9B543AC7577}"/>
              </a:ext>
            </a:extLst>
          </p:cNvPr>
          <p:cNvSpPr txBox="1">
            <a:spLocks/>
          </p:cNvSpPr>
          <p:nvPr/>
        </p:nvSpPr>
        <p:spPr>
          <a:xfrm>
            <a:off x="1060904" y="2198401"/>
            <a:ext cx="9139167" cy="11672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GUI for the LADTAP II, GASPAR II, and XOQDOQ Fortran codes that implement NRC’s current requirements for As Low As is Reasonably Achievable for radioactive effluents from NPP.</a:t>
            </a:r>
          </a:p>
        </p:txBody>
      </p:sp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61610B3-7B47-E5E9-F995-6307C9375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538" y="1447036"/>
            <a:ext cx="3348981" cy="54386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4778D5-C248-9990-D6B1-03467F2C2E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487" y="3608594"/>
            <a:ext cx="5458304" cy="439240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63B6A26F-7954-8A09-B173-C70F18BDF5A2}"/>
              </a:ext>
            </a:extLst>
          </p:cNvPr>
          <p:cNvSpPr txBox="1">
            <a:spLocks/>
          </p:cNvSpPr>
          <p:nvPr/>
        </p:nvSpPr>
        <p:spPr>
          <a:xfrm>
            <a:off x="1054926" y="3348657"/>
            <a:ext cx="5202282" cy="245443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Current Activities:</a:t>
            </a:r>
          </a:p>
          <a:p>
            <a:pPr lvl="1"/>
            <a:r>
              <a:rPr lang="en-US" sz="1800" dirty="0">
                <a:latin typeface="Arial"/>
                <a:cs typeface="Arial"/>
              </a:rPr>
              <a:t>NRCDose3 v1.1.4 – released in late 2023.</a:t>
            </a:r>
            <a:endParaRPr lang="en-US" sz="18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800" dirty="0">
                <a:latin typeface="Arial"/>
                <a:cs typeface="Arial"/>
              </a:rPr>
              <a:t>Publish NUREG: User Guide and Technical Manual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Code Consolidation into SIERRA anticipated in FY 2026.</a:t>
            </a:r>
          </a:p>
        </p:txBody>
      </p:sp>
    </p:spTree>
    <p:extLst>
      <p:ext uri="{BB962C8B-B14F-4D97-AF65-F5344CB8AC3E}">
        <p14:creationId xmlns:p14="http://schemas.microsoft.com/office/powerpoint/2010/main" val="104404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171C35-2E47-2ADF-CE67-4567374E8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6A3586-19A3-65F8-855E-3403A8C07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4292" y="310942"/>
            <a:ext cx="8073512" cy="874673"/>
          </a:xfrm>
        </p:spPr>
        <p:txBody>
          <a:bodyPr/>
          <a:lstStyle/>
          <a:p>
            <a:r>
              <a:rPr lang="en-US" sz="4400" dirty="0"/>
              <a:t>Code Consolidation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35BC8682-9321-700D-E519-DEF28CF9147A}"/>
              </a:ext>
            </a:extLst>
          </p:cNvPr>
          <p:cNvSpPr txBox="1">
            <a:spLocks/>
          </p:cNvSpPr>
          <p:nvPr/>
        </p:nvSpPr>
        <p:spPr>
          <a:xfrm>
            <a:off x="2088228" y="1267082"/>
            <a:ext cx="5517917" cy="624828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SIERRA</a:t>
            </a:r>
            <a:endParaRPr lang="en-US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708F4B-C56E-24B3-C430-D4192AC4F1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06" r="14330" b="18978"/>
          <a:stretch/>
        </p:blipFill>
        <p:spPr>
          <a:xfrm>
            <a:off x="11265730" y="6349477"/>
            <a:ext cx="2395361" cy="16515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5BEB71-D653-6FF8-0FB0-0743E35CC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9609" y="1440107"/>
            <a:ext cx="5336810" cy="4366478"/>
          </a:xfrm>
          <a:prstGeom prst="rect">
            <a:avLst/>
          </a:prstGeom>
        </p:spPr>
      </p:pic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3AF592DB-B698-A669-CF20-159F3D52F92D}"/>
              </a:ext>
            </a:extLst>
          </p:cNvPr>
          <p:cNvSpPr txBox="1">
            <a:spLocks/>
          </p:cNvSpPr>
          <p:nvPr/>
        </p:nvSpPr>
        <p:spPr>
          <a:xfrm>
            <a:off x="977892" y="2913094"/>
            <a:ext cx="5630726" cy="4618612"/>
          </a:xfrm>
          <a:prstGeom prst="rect">
            <a:avLst/>
          </a:prstGeom>
        </p:spPr>
        <p:txBody>
          <a:bodyPr/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Software under active development which aims to combine multiple RAMP codes into one easy to use package. 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Currently have two efforts underway for SIERRA.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hlinkClick r:id="rId4" action="ppaction://hlinksldjump"/>
              </a:rPr>
              <a:t>Atmospheric Dispersion Models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2"/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ARCON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PAVAN</a:t>
            </a:r>
          </a:p>
          <a:p>
            <a:pPr lvl="2"/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XOQDOQ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Source Term</a:t>
            </a:r>
          </a:p>
          <a:p>
            <a:pPr lvl="2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GALE</a:t>
            </a:r>
          </a:p>
          <a:p>
            <a:pPr lvl="2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NRCDose3</a:t>
            </a:r>
          </a:p>
          <a:p>
            <a:pPr lvl="2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Advanced reactors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A958CCEB-F866-0105-A231-9BE2E81A3CE3}"/>
              </a:ext>
            </a:extLst>
          </p:cNvPr>
          <p:cNvSpPr txBox="1">
            <a:spLocks/>
          </p:cNvSpPr>
          <p:nvPr/>
        </p:nvSpPr>
        <p:spPr>
          <a:xfrm>
            <a:off x="914400" y="1764894"/>
            <a:ext cx="8073513" cy="1148200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b="1"/>
              <a:t>Software Integration for Environmental Radiological Release Assessments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108A34-2BF8-C6DD-6F5E-ABFE2F5AA6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5779" y="4114800"/>
            <a:ext cx="5294624" cy="399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93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171C35-2E47-2ADF-CE67-4567374E8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6A3586-19A3-65F8-855E-3403A8C07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Licensing Support Codes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1EB5DB8-9822-2158-D142-BD270F8C4E0F}"/>
              </a:ext>
            </a:extLst>
          </p:cNvPr>
          <p:cNvSpPr txBox="1">
            <a:spLocks/>
          </p:cNvSpPr>
          <p:nvPr/>
        </p:nvSpPr>
        <p:spPr>
          <a:xfrm>
            <a:off x="2052550" y="1390540"/>
            <a:ext cx="3917538" cy="822960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800" b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HABIT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E61AC7-A7F2-FA35-4559-EC0F3AD8FDE2}"/>
              </a:ext>
            </a:extLst>
          </p:cNvPr>
          <p:cNvSpPr txBox="1">
            <a:spLocks/>
          </p:cNvSpPr>
          <p:nvPr/>
        </p:nvSpPr>
        <p:spPr>
          <a:xfrm>
            <a:off x="962354" y="2194023"/>
            <a:ext cx="7782501" cy="8746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A suite of computer codes to assist in evaluating LWR control room </a:t>
            </a:r>
            <a:r>
              <a:rPr lang="en-US" sz="1800" b="1">
                <a:latin typeface="Arial" panose="020B0604020202020204" pitchFamily="34" charset="0"/>
                <a:cs typeface="Arial" panose="020B0604020202020204" pitchFamily="34" charset="0"/>
              </a:rPr>
              <a:t>habitability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in the event of accidental spills of toxic chemicals.</a:t>
            </a:r>
          </a:p>
        </p:txBody>
      </p:sp>
      <p:pic>
        <p:nvPicPr>
          <p:cNvPr id="7" name="Content Placeholder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F1BB3F4-68F1-F514-B5FE-5A6BFD468F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3112" y="1205880"/>
            <a:ext cx="3314407" cy="33028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BD4D1B-4879-A835-7EAF-BD550CCF4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2125" y="4358426"/>
            <a:ext cx="6433717" cy="3564272"/>
          </a:xfrm>
          <a:prstGeom prst="rect">
            <a:avLst/>
          </a:prstGeom>
        </p:spPr>
      </p:pic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8F011FDE-58FB-3397-8868-0638D8393EAE}"/>
              </a:ext>
            </a:extLst>
          </p:cNvPr>
          <p:cNvSpPr txBox="1">
            <a:spLocks/>
          </p:cNvSpPr>
          <p:nvPr/>
        </p:nvSpPr>
        <p:spPr>
          <a:xfrm>
            <a:off x="962353" y="3059884"/>
            <a:ext cx="5759771" cy="432880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latin typeface="Arial" panose="020B0604020202020204" pitchFamily="34" charset="0"/>
                <a:cs typeface="Arial" panose="020B0604020202020204" pitchFamily="34" charset="0"/>
              </a:rPr>
              <a:t>Current Activities:</a:t>
            </a:r>
          </a:p>
          <a:p>
            <a:pPr lvl="1"/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Version 2.2 released in June 2020.</a:t>
            </a:r>
          </a:p>
          <a:p>
            <a:pPr lvl="2"/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Scalable screen and enhanced GUI plotting utilities.</a:t>
            </a:r>
          </a:p>
          <a:p>
            <a:pPr lvl="2"/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Backward compatibility to intake and run old case files.</a:t>
            </a:r>
          </a:p>
          <a:p>
            <a:pPr lvl="2"/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Integrated both the EPA’s Dense Gas Model (DEGADIS) and LLNL’s Denser than Air Model (SLAB).</a:t>
            </a:r>
          </a:p>
          <a:p>
            <a:pPr lvl="1"/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Possible future code consolidation into SNAP with a plugin like SNAP/RADTRAD – FY 2027.</a:t>
            </a:r>
          </a:p>
          <a:p>
            <a:pPr lvl="2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280" lvl="2" indent="0">
              <a:buNone/>
            </a:pP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22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171C35-2E47-2ADF-CE67-4567374E8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6A3586-19A3-65F8-855E-3403A8C07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Licensing Support Codes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F061182-FCAB-1C3C-1584-0ACFC7BA9EF3}"/>
              </a:ext>
            </a:extLst>
          </p:cNvPr>
          <p:cNvSpPr txBox="1">
            <a:spLocks/>
          </p:cNvSpPr>
          <p:nvPr/>
        </p:nvSpPr>
        <p:spPr>
          <a:xfrm>
            <a:off x="1880756" y="1347639"/>
            <a:ext cx="4572000" cy="924862"/>
          </a:xfrm>
          <a:prstGeom prst="rect">
            <a:avLst/>
          </a:prstGeom>
        </p:spPr>
        <p:txBody>
          <a:bodyPr vert="horz" lIns="109728" tIns="54864" rIns="109728" bIns="54864" rtlCol="0" anchor="ctr">
            <a:normAutofit fontScale="8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5280" b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NRC-</a:t>
            </a:r>
            <a:r>
              <a:rPr lang="en-US" sz="5280" b="1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RADTRAN</a:t>
            </a:r>
            <a:endParaRPr lang="en-US" sz="528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9C070A-E622-8939-41C0-90E50220CC90}"/>
              </a:ext>
            </a:extLst>
          </p:cNvPr>
          <p:cNvSpPr txBox="1">
            <a:spLocks/>
          </p:cNvSpPr>
          <p:nvPr/>
        </p:nvSpPr>
        <p:spPr>
          <a:xfrm>
            <a:off x="927870" y="2648183"/>
            <a:ext cx="8423948" cy="775275"/>
          </a:xfrm>
          <a:prstGeom prst="rect">
            <a:avLst/>
          </a:prstGeom>
        </p:spPr>
        <p:txBody>
          <a:bodyPr lIns="109728" tIns="54864" rIns="109728" bIns="54864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latin typeface="Arial"/>
                <a:cs typeface="Arial"/>
              </a:rPr>
              <a:t>Code for risk and consequence analysis of radioactive material transportation.</a:t>
            </a:r>
          </a:p>
        </p:txBody>
      </p:sp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97CDFE4-AE99-9B63-73DC-88D281B1FE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88" y="1617079"/>
            <a:ext cx="4541877" cy="31089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E75920-CC00-549F-C147-C84BB25A9D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2" t="1330" r="1176" b="6363"/>
          <a:stretch/>
        </p:blipFill>
        <p:spPr bwMode="auto">
          <a:xfrm>
            <a:off x="7264765" y="4724002"/>
            <a:ext cx="4541877" cy="31089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A573AA17-1EA4-F598-602C-18E5C369A954}"/>
              </a:ext>
            </a:extLst>
          </p:cNvPr>
          <p:cNvSpPr txBox="1">
            <a:spLocks/>
          </p:cNvSpPr>
          <p:nvPr/>
        </p:nvSpPr>
        <p:spPr>
          <a:xfrm>
            <a:off x="1713818" y="2119329"/>
            <a:ext cx="4905875" cy="532439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b="1"/>
              <a:t>Radioactive Material Transport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A5671A70-DE16-01BE-CED4-E2E490FA3A03}"/>
              </a:ext>
            </a:extLst>
          </p:cNvPr>
          <p:cNvSpPr txBox="1">
            <a:spLocks/>
          </p:cNvSpPr>
          <p:nvPr/>
        </p:nvSpPr>
        <p:spPr>
          <a:xfrm>
            <a:off x="927869" y="3337560"/>
            <a:ext cx="6110239" cy="4487713"/>
          </a:xfrm>
          <a:prstGeom prst="rect">
            <a:avLst/>
          </a:prstGeom>
        </p:spPr>
        <p:txBody>
          <a:bodyPr lIns="109728" tIns="54864" rIns="109728" bIns="54864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latin typeface="Arial" panose="020B0604020202020204" pitchFamily="34" charset="0"/>
                <a:cs typeface="Arial" panose="020B0604020202020204" pitchFamily="34" charset="0"/>
              </a:rPr>
              <a:t>Current Activities:</a:t>
            </a:r>
          </a:p>
          <a:p>
            <a:pPr lvl="1"/>
            <a:r>
              <a:rPr lang="en-US" sz="1800">
                <a:latin typeface="Arial"/>
                <a:cs typeface="Arial"/>
              </a:rPr>
              <a:t>Updated Code ‒ NRC-</a:t>
            </a:r>
            <a:r>
              <a:rPr lang="en-US" sz="1800" err="1">
                <a:latin typeface="Arial"/>
                <a:cs typeface="Arial"/>
              </a:rPr>
              <a:t>RADTRAN</a:t>
            </a:r>
            <a:r>
              <a:rPr lang="en-US" sz="1800">
                <a:latin typeface="Arial"/>
                <a:cs typeface="Arial"/>
              </a:rPr>
              <a:t> v1.1 in FY 2025, to include:</a:t>
            </a:r>
          </a:p>
          <a:p>
            <a:pPr lvl="2"/>
            <a:r>
              <a:rPr lang="en-US" sz="1800">
                <a:latin typeface="Arial"/>
                <a:cs typeface="Arial"/>
              </a:rPr>
              <a:t>Fix KML file errors for speed and population densities.</a:t>
            </a:r>
          </a:p>
          <a:p>
            <a:pPr lvl="2"/>
            <a:r>
              <a:rPr lang="en-US" sz="1800">
                <a:latin typeface="Arial"/>
                <a:cs typeface="Arial"/>
              </a:rPr>
              <a:t>Develop </a:t>
            </a:r>
            <a:r>
              <a:rPr lang="en-US" sz="1800" err="1">
                <a:latin typeface="Arial"/>
                <a:cs typeface="Arial"/>
              </a:rPr>
              <a:t>WebTRAGIS</a:t>
            </a:r>
            <a:r>
              <a:rPr lang="en-US" sz="1800">
                <a:latin typeface="Arial"/>
                <a:cs typeface="Arial"/>
              </a:rPr>
              <a:t> alternatives.</a:t>
            </a:r>
            <a:endParaRPr lang="en-US" sz="1800">
              <a:cs typeface="Calibri"/>
            </a:endParaRPr>
          </a:p>
          <a:p>
            <a:pPr lvl="2"/>
            <a:r>
              <a:rPr lang="en-US" sz="1800">
                <a:latin typeface="Arial"/>
                <a:cs typeface="Arial"/>
              </a:rPr>
              <a:t>Sum population risk across all transportation links and fix errors while using &gt;9 links.</a:t>
            </a:r>
            <a:endParaRPr lang="en-US" sz="1800">
              <a:cs typeface="Calibri"/>
            </a:endParaRPr>
          </a:p>
          <a:p>
            <a:pPr lvl="2"/>
            <a:r>
              <a:rPr lang="en-US" sz="1800">
                <a:latin typeface="Arial"/>
                <a:cs typeface="Arial"/>
              </a:rPr>
              <a:t>Implement coding changes to display default values in NRC-RADTRAN.,</a:t>
            </a:r>
            <a:endParaRPr lang="en-US" sz="1800">
              <a:cs typeface="Calibri"/>
            </a:endParaRPr>
          </a:p>
          <a:p>
            <a:pPr lvl="2"/>
            <a:r>
              <a:rPr lang="en-US" sz="1800">
                <a:latin typeface="Arial"/>
                <a:cs typeface="Arial"/>
              </a:rPr>
              <a:t>Implement GUI changes to include air cargo, air passenger, and other rail options, and </a:t>
            </a:r>
          </a:p>
          <a:p>
            <a:pPr lvl="2"/>
            <a:r>
              <a:rPr lang="en-US" sz="1800">
                <a:latin typeface="Arial"/>
                <a:cs typeface="Arial"/>
              </a:rPr>
              <a:t>Investigate and correct hard coded conversion factors.</a:t>
            </a:r>
            <a:endParaRPr lang="en-US" sz="1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640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171C35-2E47-2ADF-CE67-4567374E8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6A3586-19A3-65F8-855E-3403A8C07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Dosimetry Codes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B642DBB-ACC1-9FF9-167F-A290E8AE5D72}"/>
              </a:ext>
            </a:extLst>
          </p:cNvPr>
          <p:cNvSpPr txBox="1">
            <a:spLocks/>
          </p:cNvSpPr>
          <p:nvPr/>
        </p:nvSpPr>
        <p:spPr>
          <a:xfrm>
            <a:off x="1040886" y="1347639"/>
            <a:ext cx="6482132" cy="1232111"/>
          </a:xfrm>
          <a:prstGeom prst="rect">
            <a:avLst/>
          </a:prstGeom>
        </p:spPr>
        <p:txBody>
          <a:bodyPr vert="horz" lIns="109728" tIns="54864" rIns="109728" bIns="54864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Radiological Toolbox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C59425-041E-318F-CA6E-8D061DD04A77}"/>
              </a:ext>
            </a:extLst>
          </p:cNvPr>
          <p:cNvSpPr txBox="1">
            <a:spLocks/>
          </p:cNvSpPr>
          <p:nvPr/>
        </p:nvSpPr>
        <p:spPr>
          <a:xfrm>
            <a:off x="1409701" y="2751631"/>
            <a:ext cx="5379026" cy="4130329"/>
          </a:xfrm>
          <a:prstGeom prst="rect">
            <a:avLst/>
          </a:prstGeom>
        </p:spPr>
        <p:txBody>
          <a:bodyPr lIns="109728" tIns="54864" rIns="109728" bIns="54864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/>
                <a:cs typeface="Arial"/>
              </a:rPr>
              <a:t>Electronic handbook containing</a:t>
            </a:r>
          </a:p>
          <a:p>
            <a:pPr lvl="1"/>
            <a:r>
              <a:rPr lang="en-US" sz="1800" dirty="0">
                <a:latin typeface="Arial"/>
                <a:cs typeface="Arial"/>
              </a:rPr>
              <a:t>Biological Data</a:t>
            </a:r>
          </a:p>
          <a:p>
            <a:pPr lvl="1"/>
            <a:r>
              <a:rPr lang="en-US" sz="1800" dirty="0">
                <a:latin typeface="Arial"/>
                <a:cs typeface="Arial"/>
              </a:rPr>
              <a:t>Decay Data</a:t>
            </a:r>
          </a:p>
          <a:p>
            <a:pPr lvl="1"/>
            <a:r>
              <a:rPr lang="en-US" sz="1800" dirty="0">
                <a:latin typeface="Arial"/>
                <a:cs typeface="Arial"/>
              </a:rPr>
              <a:t>Dose Coefficients</a:t>
            </a:r>
          </a:p>
          <a:p>
            <a:pPr lvl="1"/>
            <a:r>
              <a:rPr lang="en-US" sz="1800" dirty="0">
                <a:latin typeface="Arial"/>
                <a:cs typeface="Arial"/>
              </a:rPr>
              <a:t>Element and Material Data</a:t>
            </a:r>
          </a:p>
          <a:p>
            <a:pPr lvl="1"/>
            <a:r>
              <a:rPr lang="en-US" sz="1800" dirty="0">
                <a:latin typeface="Arial"/>
                <a:cs typeface="Arial"/>
              </a:rPr>
              <a:t>Risk Coefficients</a:t>
            </a:r>
          </a:p>
          <a:p>
            <a:pPr marL="548640" lvl="1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 dirty="0">
                <a:latin typeface="Arial"/>
                <a:cs typeface="Arial"/>
              </a:rPr>
              <a:t>Current Activities:</a:t>
            </a:r>
          </a:p>
          <a:p>
            <a:pPr lvl="1"/>
            <a:r>
              <a:rPr lang="en-US" sz="1800" dirty="0">
                <a:latin typeface="Arial"/>
                <a:cs typeface="Arial"/>
              </a:rPr>
              <a:t>Code consolidation of Radiological Toolbox by combining with VARSKIN+ – FY 2024.</a:t>
            </a:r>
          </a:p>
          <a:p>
            <a:pPr lvl="1"/>
            <a:r>
              <a:rPr lang="en-US" sz="1800" dirty="0">
                <a:latin typeface="Arial"/>
                <a:cs typeface="Arial"/>
              </a:rPr>
              <a:t>Updated Dose Coefficients</a:t>
            </a: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86F2DF9C-8259-4C56-0103-9DC47800C5A7}"/>
              </a:ext>
            </a:extLst>
          </p:cNvPr>
          <p:cNvSpPr/>
          <p:nvPr/>
        </p:nvSpPr>
        <p:spPr>
          <a:xfrm>
            <a:off x="8229600" y="1583444"/>
            <a:ext cx="5991307" cy="57456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56255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171C35-2E47-2ADF-CE67-4567374E8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6A3586-19A3-65F8-855E-3403A8C07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Dosimetry Codes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EFE1FE57-989B-1944-828E-14A9762EE043}"/>
              </a:ext>
            </a:extLst>
          </p:cNvPr>
          <p:cNvSpPr txBox="1">
            <a:spLocks/>
          </p:cNvSpPr>
          <p:nvPr/>
        </p:nvSpPr>
        <p:spPr>
          <a:xfrm>
            <a:off x="1669473" y="1198485"/>
            <a:ext cx="5037512" cy="874673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IMBA</a:t>
            </a:r>
            <a:endParaRPr lang="en-US" b="1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824A26E9-E9ED-DEF3-F4A3-D49A4288CFF6}"/>
              </a:ext>
            </a:extLst>
          </p:cNvPr>
          <p:cNvSpPr txBox="1">
            <a:spLocks/>
          </p:cNvSpPr>
          <p:nvPr/>
        </p:nvSpPr>
        <p:spPr>
          <a:xfrm>
            <a:off x="1043324" y="2514079"/>
            <a:ext cx="5274350" cy="323861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 suite of modules for internal dosimetry that implements respiratory tract, GI-tract, tissue dosimetry, biokinetic, and bioassay models as recommended by the International Commission on Radiological Protection.</a:t>
            </a: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IMBA modules can estimate single or multiple intakes of different radionuclides and calculate resulting doses based on ICRP 68 and US 10 CFR 835.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511FD30-2F39-E545-7D91-16D776A4F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910" y="2337739"/>
            <a:ext cx="7639998" cy="566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F6DF162F-7CC0-1414-04E7-1442B96714BF}"/>
              </a:ext>
            </a:extLst>
          </p:cNvPr>
          <p:cNvSpPr txBox="1">
            <a:spLocks/>
          </p:cNvSpPr>
          <p:nvPr/>
        </p:nvSpPr>
        <p:spPr>
          <a:xfrm>
            <a:off x="983673" y="1823661"/>
            <a:ext cx="6409113" cy="653242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b="1"/>
              <a:t>Integrated Modules for Bioassay Analysis</a:t>
            </a:r>
          </a:p>
        </p:txBody>
      </p:sp>
    </p:spTree>
    <p:extLst>
      <p:ext uri="{BB962C8B-B14F-4D97-AF65-F5344CB8AC3E}">
        <p14:creationId xmlns:p14="http://schemas.microsoft.com/office/powerpoint/2010/main" val="422960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171C35-2E47-2ADF-CE67-4567374E8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6A3586-19A3-65F8-855E-3403A8C07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Dosimetry</a:t>
            </a:r>
            <a:r>
              <a:rPr lang="en-US"/>
              <a:t> Codes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178D2E64-855E-627C-71C4-79DDA41D912E}"/>
              </a:ext>
            </a:extLst>
          </p:cNvPr>
          <p:cNvSpPr txBox="1">
            <a:spLocks/>
          </p:cNvSpPr>
          <p:nvPr/>
        </p:nvSpPr>
        <p:spPr>
          <a:xfrm>
            <a:off x="1920240" y="1313176"/>
            <a:ext cx="4937760" cy="1096510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PiMAL</a:t>
            </a:r>
            <a:endParaRPr lang="en-US" sz="5280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0405FA28-CB15-2AE9-A0BE-EC32C87810D1}"/>
              </a:ext>
            </a:extLst>
          </p:cNvPr>
          <p:cNvSpPr txBox="1">
            <a:spLocks/>
          </p:cNvSpPr>
          <p:nvPr/>
        </p:nvSpPr>
        <p:spPr>
          <a:xfrm>
            <a:off x="1357356" y="2975878"/>
            <a:ext cx="6017179" cy="479652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Graphical User Interface which assists users in developing Monte Carlo N-Particle (MCNP) geometry input decks. </a:t>
            </a:r>
          </a:p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PiMAL allows for manipulation of the phantom within the GUI and will then provide the input deck to be utilized in MCNP. </a:t>
            </a:r>
          </a:p>
          <a:p>
            <a:pPr lvl="1"/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Includes 23 organs</a:t>
            </a:r>
          </a:p>
          <a:p>
            <a:pPr lvl="1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>
                <a:latin typeface="Arial" panose="020B0604020202020204" pitchFamily="34" charset="0"/>
                <a:cs typeface="Arial" panose="020B0604020202020204" pitchFamily="34" charset="0"/>
              </a:rPr>
              <a:t>Current Activities:</a:t>
            </a:r>
          </a:p>
          <a:p>
            <a:pPr lvl="1"/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Incorporation of three animal phantoms due to increasing frequency of radiological veterinary treatments</a:t>
            </a:r>
          </a:p>
          <a:p>
            <a:pPr lvl="2"/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Equine</a:t>
            </a:r>
          </a:p>
          <a:p>
            <a:pPr lvl="2"/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Canine</a:t>
            </a:r>
          </a:p>
          <a:p>
            <a:pPr lvl="2"/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Feline</a:t>
            </a: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330E4C93-F2CA-ABF6-F7A0-6A20AB664B4D}"/>
              </a:ext>
            </a:extLst>
          </p:cNvPr>
          <p:cNvSpPr/>
          <p:nvPr/>
        </p:nvSpPr>
        <p:spPr>
          <a:xfrm>
            <a:off x="7772402" y="1450586"/>
            <a:ext cx="6391251" cy="63060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0F2FF00C-DD85-E7C3-52D8-D664F8724AB6}"/>
              </a:ext>
            </a:extLst>
          </p:cNvPr>
          <p:cNvSpPr txBox="1">
            <a:spLocks/>
          </p:cNvSpPr>
          <p:nvPr/>
        </p:nvSpPr>
        <p:spPr>
          <a:xfrm>
            <a:off x="1357357" y="1879369"/>
            <a:ext cx="5646358" cy="1096510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b="1"/>
              <a:t>Phantom with Moving Arms and Legs</a:t>
            </a:r>
          </a:p>
        </p:txBody>
      </p:sp>
    </p:spTree>
    <p:extLst>
      <p:ext uri="{BB962C8B-B14F-4D97-AF65-F5344CB8AC3E}">
        <p14:creationId xmlns:p14="http://schemas.microsoft.com/office/powerpoint/2010/main" val="409706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171C35-2E47-2ADF-CE67-4567374E8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6A3586-19A3-65F8-855E-3403A8C07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Dosimetry Codes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33D2C1C2-459B-9AE1-7921-3C7A90428044}"/>
              </a:ext>
            </a:extLst>
          </p:cNvPr>
          <p:cNvSpPr txBox="1">
            <a:spLocks/>
          </p:cNvSpPr>
          <p:nvPr/>
        </p:nvSpPr>
        <p:spPr>
          <a:xfrm>
            <a:off x="1114178" y="1347639"/>
            <a:ext cx="4846320" cy="962268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VARSKIN+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B567ED4A-54AD-3BA1-EF28-3BB0AF21B468}"/>
              </a:ext>
            </a:extLst>
          </p:cNvPr>
          <p:cNvSpPr txBox="1">
            <a:spLocks/>
          </p:cNvSpPr>
          <p:nvPr/>
        </p:nvSpPr>
        <p:spPr>
          <a:xfrm>
            <a:off x="1230265" y="2222312"/>
            <a:ext cx="5101262" cy="3987098"/>
          </a:xfrm>
          <a:prstGeom prst="rect">
            <a:avLst/>
          </a:prstGeom>
        </p:spPr>
        <p:txBody>
          <a:bodyPr lIns="109728" tIns="54864" rIns="109728" bIns="54864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/>
                <a:cs typeface="Arial"/>
              </a:rPr>
              <a:t>Used to calculate occupational dose to the skin resulting from exposure to radiation emitted from contamination on or near skin.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 dirty="0">
                <a:latin typeface="Arial"/>
                <a:cs typeface="Arial"/>
              </a:rPr>
              <a:t>Current Activities:</a:t>
            </a:r>
          </a:p>
          <a:p>
            <a:pPr lvl="1"/>
            <a:r>
              <a:rPr lang="en-US" sz="1800" dirty="0">
                <a:latin typeface="Arial"/>
                <a:cs typeface="Arial"/>
              </a:rPr>
              <a:t>Release of VARSKIN+ v1.2 in Aug 2023.</a:t>
            </a:r>
            <a:endParaRPr lang="en-US" sz="1800" dirty="0">
              <a:highlight>
                <a:srgbClr val="FFFF00"/>
              </a:highlight>
              <a:latin typeface="Arial"/>
              <a:cs typeface="Arial"/>
            </a:endParaRPr>
          </a:p>
          <a:p>
            <a:pPr lvl="2"/>
            <a:r>
              <a:rPr lang="en-US" sz="1800" dirty="0">
                <a:latin typeface="Arial"/>
                <a:cs typeface="Arial"/>
              </a:rPr>
              <a:t>Improved Alpha Dosimetry.</a:t>
            </a:r>
          </a:p>
          <a:p>
            <a:pPr lvl="2"/>
            <a:r>
              <a:rPr lang="en-US" sz="1800" dirty="0">
                <a:latin typeface="Arial"/>
                <a:cs typeface="Arial"/>
              </a:rPr>
              <a:t>Improved Ingrown Decay Progeny Calculation.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US" sz="1800" dirty="0">
                <a:latin typeface="Arial"/>
                <a:cs typeface="Arial"/>
              </a:rPr>
              <a:t>Neutron Energy Degradation Model.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800" dirty="0">
                <a:latin typeface="Arial"/>
                <a:cs typeface="Arial"/>
              </a:rPr>
              <a:t>Release of Extravasation Dose Module in FY24/25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DE36C8-2FCC-395C-E22B-09DE9FEA6AA3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4" r="27268"/>
          <a:stretch/>
        </p:blipFill>
        <p:spPr bwMode="auto">
          <a:xfrm>
            <a:off x="6447614" y="1192101"/>
            <a:ext cx="3472383" cy="43868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4EF60E-EDB7-AE77-B6BA-F6446745A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8738" y="3797685"/>
            <a:ext cx="5101263" cy="39747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tx1">
                <a:lumMod val="20000"/>
                <a:lumOff val="8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4771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171C35-2E47-2ADF-CE67-4567374E8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5C7006-7B37-CA08-DBE1-25B934495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3014" y="2159545"/>
            <a:ext cx="2247844" cy="272724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98F2B7A-12BD-53C1-01E5-D7F00EE0C24B}"/>
              </a:ext>
            </a:extLst>
          </p:cNvPr>
          <p:cNvSpPr txBox="1">
            <a:spLocks/>
          </p:cNvSpPr>
          <p:nvPr/>
        </p:nvSpPr>
        <p:spPr>
          <a:xfrm>
            <a:off x="4513287" y="1563952"/>
            <a:ext cx="8545907" cy="526984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kern="0" dirty="0">
                <a:latin typeface="Arial"/>
                <a:cs typeface="Arial"/>
              </a:rPr>
              <a:t>Nuclear Medicine Injection Extravasations Rulemaking </a:t>
            </a:r>
            <a:endParaRPr lang="en-US" sz="2400" b="1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b="1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EE4D4D-4457-6D0A-A059-1B00262E7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263" y="2071717"/>
            <a:ext cx="3407967" cy="2083116"/>
          </a:xfrm>
          <a:prstGeom prst="rect">
            <a:avLst/>
          </a:prstGeom>
        </p:spPr>
      </p:pic>
      <p:pic>
        <p:nvPicPr>
          <p:cNvPr id="11" name="Picture 10" descr="Infiltration and Extravasation: Complications of Peripherally Inserted  Catheters in Children">
            <a:extLst>
              <a:ext uri="{FF2B5EF4-FFF2-40B4-BE49-F238E27FC236}">
                <a16:creationId xmlns:a16="http://schemas.microsoft.com/office/drawing/2014/main" id="{F68A23D9-5605-3DEA-6221-71306FB963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1638" y="2586047"/>
            <a:ext cx="3809902" cy="2111028"/>
          </a:xfrm>
          <a:prstGeom prst="rect">
            <a:avLst/>
          </a:prstGeom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CDE2D0C1-B404-87C8-11B7-6631EF6E7BF6}"/>
              </a:ext>
            </a:extLst>
          </p:cNvPr>
          <p:cNvSpPr txBox="1"/>
          <p:nvPr/>
        </p:nvSpPr>
        <p:spPr>
          <a:xfrm>
            <a:off x="1024562" y="4179712"/>
            <a:ext cx="4480560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80" b="0" dirty="0">
                <a:solidFill>
                  <a:srgbClr val="000000"/>
                </a:solidFill>
                <a:latin typeface="Calibri" panose="020F0502020204030204" pitchFamily="34" charset="0"/>
              </a:rPr>
              <a:t>Source: Managing chemotherapy extravasations in practice, Helen Roe MSc, www.hospitalpharmacyeurope.com </a:t>
            </a:r>
            <a:endParaRPr lang="en-US" sz="108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216F07D-0767-40DD-74B4-25DAEC460D5B}"/>
              </a:ext>
            </a:extLst>
          </p:cNvPr>
          <p:cNvSpPr txBox="1">
            <a:spLocks/>
          </p:cNvSpPr>
          <p:nvPr/>
        </p:nvSpPr>
        <p:spPr>
          <a:xfrm>
            <a:off x="3264842" y="4936545"/>
            <a:ext cx="10332720" cy="56789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Regulatory Guidance Development Support for Veterinarian Release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DE07414-C183-49AD-F7A8-E95F61C428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6375" y="5579942"/>
            <a:ext cx="4648241" cy="24979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8D5E0F-05B5-A49F-8B7F-DF031082A5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6420" y="5688598"/>
            <a:ext cx="5705022" cy="2309725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4B748D74-7801-7854-E718-5033AFC9D06C}"/>
              </a:ext>
            </a:extLst>
          </p:cNvPr>
          <p:cNvSpPr txBox="1">
            <a:spLocks/>
          </p:cNvSpPr>
          <p:nvPr/>
        </p:nvSpPr>
        <p:spPr>
          <a:xfrm>
            <a:off x="1229591" y="271359"/>
            <a:ext cx="8073512" cy="874673"/>
          </a:xfrm>
          <a:prstGeom prst="rect">
            <a:avLst/>
          </a:prstGeom>
        </p:spPr>
        <p:txBody>
          <a:bodyPr lIns="0" tIns="45720" rIns="91440" bIns="45720" anchor="b"/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rgbClr val="49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sz="4400" dirty="0">
                <a:latin typeface="Arial"/>
                <a:cs typeface="Arial"/>
              </a:rPr>
              <a:t>Rulemaking Support ‒ RAMP</a:t>
            </a:r>
            <a:endParaRPr lang="en-US" sz="44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A74616B-FB5D-C190-07D5-C8547623174B}"/>
              </a:ext>
            </a:extLst>
          </p:cNvPr>
          <p:cNvSpPr txBox="1">
            <a:spLocks/>
          </p:cNvSpPr>
          <p:nvPr/>
        </p:nvSpPr>
        <p:spPr>
          <a:xfrm>
            <a:off x="635619" y="1135614"/>
            <a:ext cx="3877668" cy="962268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VARSKIN+</a:t>
            </a:r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C86876ED-D7F3-47BD-EE60-761D580B964D}"/>
              </a:ext>
            </a:extLst>
          </p:cNvPr>
          <p:cNvSpPr txBox="1">
            <a:spLocks/>
          </p:cNvSpPr>
          <p:nvPr/>
        </p:nvSpPr>
        <p:spPr>
          <a:xfrm>
            <a:off x="652975" y="4555731"/>
            <a:ext cx="2856708" cy="1096510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PiMAL</a:t>
            </a:r>
            <a:endParaRPr lang="en-US" sz="5280" dirty="0"/>
          </a:p>
        </p:txBody>
      </p:sp>
    </p:spTree>
    <p:extLst>
      <p:ext uri="{BB962C8B-B14F-4D97-AF65-F5344CB8AC3E}">
        <p14:creationId xmlns:p14="http://schemas.microsoft.com/office/powerpoint/2010/main" val="421599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C5D120-4069-658B-7490-8EE15DEA1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0D9A3B9-DF5E-B2A6-4B36-138C4983E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Welcome RAMP Partners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641FB0-A7C0-66DF-65CD-857FB72BEEBB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 lIns="91440" tIns="45720" rIns="91440" bIns="45720" anchor="t"/>
          <a:lstStyle/>
          <a:p>
            <a:r>
              <a:rPr lang="en-US" sz="2800" dirty="0">
                <a:latin typeface="Arial"/>
                <a:cs typeface="Arial"/>
              </a:rPr>
              <a:t>Over </a:t>
            </a:r>
            <a:r>
              <a:rPr lang="en-US" dirty="0">
                <a:latin typeface="Arial"/>
                <a:cs typeface="Arial"/>
              </a:rPr>
              <a:t>3000 </a:t>
            </a:r>
            <a:r>
              <a:rPr lang="en-US" sz="2800" dirty="0">
                <a:latin typeface="Arial"/>
                <a:cs typeface="Arial"/>
              </a:rPr>
              <a:t>registered RAMP Users</a:t>
            </a:r>
            <a:r>
              <a:rPr lang="en-US" dirty="0">
                <a:latin typeface="Arial"/>
                <a:cs typeface="Arial"/>
              </a:rPr>
              <a:t> </a:t>
            </a:r>
            <a:endParaRPr lang="en-US" sz="2800" dirty="0"/>
          </a:p>
          <a:p>
            <a:r>
              <a:rPr lang="en-US" sz="2800" dirty="0">
                <a:latin typeface="Arial"/>
                <a:cs typeface="Arial"/>
              </a:rPr>
              <a:t>Over</a:t>
            </a:r>
            <a:r>
              <a:rPr lang="en-US" dirty="0">
                <a:latin typeface="Arial"/>
                <a:cs typeface="Arial"/>
              </a:rPr>
              <a:t> 200</a:t>
            </a:r>
            <a:r>
              <a:rPr lang="en-US" sz="2800" dirty="0">
                <a:latin typeface="Arial"/>
                <a:cs typeface="Arial"/>
              </a:rPr>
              <a:t> participants at this RAMP Meeting</a:t>
            </a:r>
          </a:p>
          <a:p>
            <a:pPr lvl="1"/>
            <a:r>
              <a:rPr lang="en-US" dirty="0">
                <a:latin typeface="Arial"/>
                <a:cs typeface="Arial"/>
              </a:rPr>
              <a:t>Representatives from 15 Countries </a:t>
            </a:r>
            <a:endParaRPr lang="en-US" dirty="0"/>
          </a:p>
          <a:p>
            <a:pPr lvl="2"/>
            <a:r>
              <a:rPr lang="en-US" dirty="0">
                <a:latin typeface="Arial"/>
                <a:cs typeface="Arial"/>
              </a:rPr>
              <a:t>Australia, Canada, Ghana, Finland, Italy, Mexico, Nigeria, South Africa, South Korea, Spain, Taiwan, Ukraine, United Arab Emirates,  United States, United Kingdom</a:t>
            </a:r>
            <a:endParaRPr lang="en-US" dirty="0"/>
          </a:p>
          <a:p>
            <a:pPr lvl="1"/>
            <a:r>
              <a:rPr lang="en-US" dirty="0">
                <a:latin typeface="Arial"/>
                <a:cs typeface="Arial"/>
              </a:rPr>
              <a:t>Federal Agencies: </a:t>
            </a:r>
            <a:endParaRPr lang="en-US" dirty="0"/>
          </a:p>
          <a:p>
            <a:pPr lvl="2"/>
            <a:r>
              <a:rPr lang="en-US" dirty="0">
                <a:latin typeface="Arial"/>
                <a:cs typeface="Arial"/>
              </a:rPr>
              <a:t>EPA, NIST, FEMA, NIH, NRC, DOE, Army, Navy, DOT</a:t>
            </a:r>
          </a:p>
          <a:p>
            <a:pPr lvl="1"/>
            <a:r>
              <a:rPr lang="en-US" dirty="0">
                <a:latin typeface="Arial"/>
                <a:cs typeface="Arial"/>
              </a:rPr>
              <a:t>States: Nebraska, Virginia, Arkansas, Connecticut, New Jersey, Texas, Alabama, </a:t>
            </a:r>
            <a:r>
              <a:rPr lang="en-US" dirty="0" err="1">
                <a:latin typeface="Arial"/>
                <a:cs typeface="Arial"/>
              </a:rPr>
              <a:t>Florda</a:t>
            </a:r>
            <a:r>
              <a:rPr lang="en-US" dirty="0">
                <a:latin typeface="Arial"/>
                <a:cs typeface="Arial"/>
              </a:rPr>
              <a:t>,</a:t>
            </a:r>
            <a:endParaRPr lang="en-US" dirty="0"/>
          </a:p>
          <a:p>
            <a:pPr lvl="1"/>
            <a:r>
              <a:rPr lang="en-US" dirty="0">
                <a:latin typeface="Arial"/>
                <a:cs typeface="Arial"/>
              </a:rPr>
              <a:t>National Labs: PNNL, </a:t>
            </a:r>
            <a:r>
              <a:rPr lang="en-US" dirty="0" err="1">
                <a:latin typeface="Arial"/>
                <a:cs typeface="Arial"/>
              </a:rPr>
              <a:t>ANL</a:t>
            </a:r>
            <a:r>
              <a:rPr lang="en-US" dirty="0">
                <a:latin typeface="Arial"/>
                <a:cs typeface="Arial"/>
              </a:rPr>
              <a:t>, ORNL, INL, Sandia, </a:t>
            </a:r>
            <a:r>
              <a:rPr lang="en-US" dirty="0" err="1">
                <a:latin typeface="Arial"/>
                <a:cs typeface="Arial"/>
              </a:rPr>
              <a:t>LANL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dirty="0" err="1">
                <a:latin typeface="Arial"/>
                <a:cs typeface="Arial"/>
              </a:rPr>
              <a:t>BNL</a:t>
            </a:r>
            <a:endParaRPr lang="en-US" dirty="0">
              <a:latin typeface="Arial"/>
              <a:cs typeface="Arial"/>
            </a:endParaRPr>
          </a:p>
          <a:p>
            <a:pPr lvl="1"/>
            <a:r>
              <a:rPr lang="en-US" dirty="0">
                <a:latin typeface="Arial"/>
                <a:cs typeface="Arial"/>
              </a:rPr>
              <a:t>Licensees/Applicants: Duke Energy, X-energy, Westinghouse, Entergy, </a:t>
            </a:r>
            <a:r>
              <a:rPr lang="en-US" dirty="0" err="1">
                <a:latin typeface="Arial"/>
                <a:cs typeface="Arial"/>
              </a:rPr>
              <a:t>Holtec</a:t>
            </a:r>
            <a:endParaRPr lang="en-US" dirty="0">
              <a:latin typeface="Arial"/>
              <a:cs typeface="Arial"/>
            </a:endParaRPr>
          </a:p>
          <a:p>
            <a:pPr lvl="1"/>
            <a:r>
              <a:rPr lang="en-US" dirty="0">
                <a:latin typeface="Arial"/>
                <a:cs typeface="Arial"/>
              </a:rPr>
              <a:t>Universities, Medical Facilities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9A45BB-2CF1-8696-7517-6C3D4D348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3790" y="165707"/>
            <a:ext cx="1515979" cy="141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00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ABBF14-9CBE-59E5-B9BF-C1887287F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9DB008EB-3A04-A0EC-F268-6C88740713C7}"/>
              </a:ext>
            </a:extLst>
          </p:cNvPr>
          <p:cNvSpPr txBox="1">
            <a:spLocks/>
          </p:cNvSpPr>
          <p:nvPr/>
        </p:nvSpPr>
        <p:spPr>
          <a:xfrm>
            <a:off x="1131783" y="1914532"/>
            <a:ext cx="6079463" cy="1087482"/>
          </a:xfrm>
          <a:prstGeom prst="rect">
            <a:avLst/>
          </a:prstGeom>
        </p:spPr>
        <p:txBody>
          <a:bodyPr vert="horz" lIns="109728" tIns="54864" rIns="109728" bIns="54864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b="1"/>
              <a:t>Decontamination and Decommissioning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08665E48-7F30-F95D-32D8-3A8078A198EB}"/>
              </a:ext>
            </a:extLst>
          </p:cNvPr>
          <p:cNvSpPr txBox="1">
            <a:spLocks/>
          </p:cNvSpPr>
          <p:nvPr/>
        </p:nvSpPr>
        <p:spPr>
          <a:xfrm>
            <a:off x="1008538" y="2715492"/>
            <a:ext cx="7581280" cy="270163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Software package developed by the NRC to assess compliance with the dose criteria of 10 CFR Part 20, Subpart E.</a:t>
            </a:r>
          </a:p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DandD utilizes soil and building surface screening samples to estimate the annual dose from residual radioactivity.</a:t>
            </a:r>
          </a:p>
          <a:p>
            <a:endParaRPr lang="en-US" sz="96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>
                <a:latin typeface="Arial" panose="020B0604020202020204" pitchFamily="34" charset="0"/>
                <a:cs typeface="Arial" panose="020B0604020202020204" pitchFamily="34" charset="0"/>
              </a:rPr>
              <a:t>Current Activities:</a:t>
            </a: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Current version 2.1.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A950CC27-1848-00F0-3086-4EBE7E4F7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103" y="286864"/>
            <a:ext cx="8073512" cy="1347639"/>
          </a:xfrm>
        </p:spPr>
        <p:txBody>
          <a:bodyPr/>
          <a:lstStyle/>
          <a:p>
            <a:r>
              <a:rPr lang="en-US" sz="4400"/>
              <a:t>Decommissioning &amp; Environmental Assessment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CE0A38ED-55BB-B7C8-7A42-16BA19D4095C}"/>
              </a:ext>
            </a:extLst>
          </p:cNvPr>
          <p:cNvSpPr txBox="1">
            <a:spLocks/>
          </p:cNvSpPr>
          <p:nvPr/>
        </p:nvSpPr>
        <p:spPr>
          <a:xfrm>
            <a:off x="1216446" y="1375689"/>
            <a:ext cx="5159327" cy="1087482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DandD</a:t>
            </a:r>
            <a:endParaRPr lang="en-US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5A05F0-830D-897D-317B-E83B976B2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691" y="4236222"/>
            <a:ext cx="5611468" cy="3690371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370C70-8B8E-F185-4FBC-8D213C768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8002" y="1375688"/>
            <a:ext cx="4919391" cy="4914275"/>
          </a:xfrm>
          <a:prstGeom prst="rect">
            <a:avLst/>
          </a:prstGeom>
          <a:ln w="38100" cap="sq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379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ABBF14-9CBE-59E5-B9BF-C1887287F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5754F1-C53C-DE8C-7AA5-0B7B49CE6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103" y="286864"/>
            <a:ext cx="8073512" cy="1347639"/>
          </a:xfrm>
        </p:spPr>
        <p:txBody>
          <a:bodyPr/>
          <a:lstStyle/>
          <a:p>
            <a:r>
              <a:rPr lang="en-US" sz="4400"/>
              <a:t>Decommissioning &amp; Environmental Assessment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D001D2CE-3688-1218-2753-73475E8126AB}"/>
              </a:ext>
            </a:extLst>
          </p:cNvPr>
          <p:cNvSpPr txBox="1">
            <a:spLocks/>
          </p:cNvSpPr>
          <p:nvPr/>
        </p:nvSpPr>
        <p:spPr>
          <a:xfrm>
            <a:off x="1511388" y="1546029"/>
            <a:ext cx="4794761" cy="89695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>
                <a:ln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MILDOS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CD24978F-4ABA-387F-AB1F-73404CDF9564}"/>
              </a:ext>
            </a:extLst>
          </p:cNvPr>
          <p:cNvSpPr txBox="1">
            <a:spLocks/>
          </p:cNvSpPr>
          <p:nvPr/>
        </p:nvSpPr>
        <p:spPr>
          <a:xfrm>
            <a:off x="1168258" y="2426354"/>
            <a:ext cx="5287960" cy="534604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Assists in evaluating the radiation protection compliance at uranium recovery facilities, both ore mining and the associated on-site milling facilities. </a:t>
            </a:r>
          </a:p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Calculates the radiological dose commitments received by individuals and the general population with an 80-kilometer radius of operating uranium recovery facility.</a:t>
            </a:r>
          </a:p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Estimates air and ground concentrations of radionuclides for individual locations as well as for a generalized population grid.</a:t>
            </a:r>
          </a:p>
          <a:p>
            <a:pPr lvl="1"/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Extra-regional population doses resulting from transport of radon and export of agricultural products are also estimated.</a:t>
            </a:r>
          </a:p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>
                <a:latin typeface="Arial" panose="020B0604020202020204" pitchFamily="34" charset="0"/>
                <a:cs typeface="Arial" panose="020B0604020202020204" pitchFamily="34" charset="0"/>
              </a:rPr>
              <a:t>Current Activities:</a:t>
            </a: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Current version 4.21.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07FC86-2E7E-1E33-E502-5D0A6CC5C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8" y="1657798"/>
            <a:ext cx="5874327" cy="461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E304D8D-6868-A481-D501-0BA00F833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128" y="5510312"/>
            <a:ext cx="4279392" cy="249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90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ABBF14-9CBE-59E5-B9BF-C1887287F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4EDF0C50-0DDC-2643-47B0-AA1EC7F154D0}"/>
              </a:ext>
            </a:extLst>
          </p:cNvPr>
          <p:cNvSpPr txBox="1">
            <a:spLocks/>
          </p:cNvSpPr>
          <p:nvPr/>
        </p:nvSpPr>
        <p:spPr>
          <a:xfrm>
            <a:off x="1667391" y="1412146"/>
            <a:ext cx="4936444" cy="1004017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 err="1">
                <a:ln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RESRAD</a:t>
            </a:r>
            <a:endParaRPr lang="en-US" b="1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3325F4DB-9FD7-2971-7653-A2827251D975}"/>
              </a:ext>
            </a:extLst>
          </p:cNvPr>
          <p:cNvSpPr txBox="1">
            <a:spLocks/>
          </p:cNvSpPr>
          <p:nvPr/>
        </p:nvSpPr>
        <p:spPr>
          <a:xfrm>
            <a:off x="1236692" y="2759785"/>
            <a:ext cx="7879599" cy="202003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spc="-4">
                <a:latin typeface="Arial" panose="020B0604020202020204" pitchFamily="34" charset="0"/>
                <a:cs typeface="Arial" panose="020B0604020202020204" pitchFamily="34" charset="0"/>
              </a:rPr>
              <a:t>Family of codes used to analyze human and biota radiation exposures from environmental contamination of residual radioactive materials.</a:t>
            </a:r>
          </a:p>
          <a:p>
            <a:r>
              <a:rPr lang="en-US" sz="1800" spc="-4">
                <a:latin typeface="Arial" panose="020B0604020202020204" pitchFamily="34" charset="0"/>
                <a:cs typeface="Arial" panose="020B0604020202020204" pitchFamily="34" charset="0"/>
              </a:rPr>
              <a:t>Uses pathway analysis to evaluate exposure and associated risks, which then informs cleanup criteria and authorized limits.</a:t>
            </a:r>
          </a:p>
          <a:p>
            <a:endParaRPr lang="en-US" sz="96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>
                <a:latin typeface="Arial" panose="020B0604020202020204" pitchFamily="34" charset="0"/>
                <a:cs typeface="Arial" panose="020B0604020202020204" pitchFamily="34" charset="0"/>
              </a:rPr>
              <a:t>Current Activities:</a:t>
            </a: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500" err="1">
                <a:latin typeface="Arial" panose="020B0604020202020204" pitchFamily="34" charset="0"/>
                <a:cs typeface="Arial" panose="020B0604020202020204" pitchFamily="34" charset="0"/>
              </a:rPr>
              <a:t>RESRAD</a:t>
            </a: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 ONSITE v8.0 FGR-15 DCFs.</a:t>
            </a:r>
            <a:endParaRPr lang="en-US" sz="1800" spc="-4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spc="-4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E1C46E-2FD1-E0B8-39F3-AD1729AF1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174" y="4959927"/>
            <a:ext cx="8726881" cy="30116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053BAC-5957-4E54-C447-5F3F12FD883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328033" y="1889175"/>
            <a:ext cx="4666264" cy="3011650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B5D84A3B-A299-B8AD-1A32-5DD8F1A58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103" y="286864"/>
            <a:ext cx="8073512" cy="1347639"/>
          </a:xfrm>
        </p:spPr>
        <p:txBody>
          <a:bodyPr/>
          <a:lstStyle/>
          <a:p>
            <a:r>
              <a:rPr lang="en-US" sz="4400"/>
              <a:t>Decommissioning &amp; Environmental Assessment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2ED12D4A-B682-2DE9-6C8F-A59FE2E2917B}"/>
              </a:ext>
            </a:extLst>
          </p:cNvPr>
          <p:cNvSpPr txBox="1">
            <a:spLocks/>
          </p:cNvSpPr>
          <p:nvPr/>
        </p:nvSpPr>
        <p:spPr>
          <a:xfrm>
            <a:off x="1649647" y="2143101"/>
            <a:ext cx="4936444" cy="616684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b="1"/>
              <a:t>Residual Radioactivity</a:t>
            </a:r>
          </a:p>
        </p:txBody>
      </p:sp>
    </p:spTree>
    <p:extLst>
      <p:ext uri="{BB962C8B-B14F-4D97-AF65-F5344CB8AC3E}">
        <p14:creationId xmlns:p14="http://schemas.microsoft.com/office/powerpoint/2010/main" val="410563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ABBF14-9CBE-59E5-B9BF-C1887287F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2B7C87BF-9C6F-A779-2400-AC5A6652017B}"/>
              </a:ext>
            </a:extLst>
          </p:cNvPr>
          <p:cNvSpPr txBox="1">
            <a:spLocks/>
          </p:cNvSpPr>
          <p:nvPr/>
        </p:nvSpPr>
        <p:spPr>
          <a:xfrm>
            <a:off x="1986742" y="1491683"/>
            <a:ext cx="4387802" cy="92922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>
                <a:ln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VSP</a:t>
            </a:r>
            <a:endParaRPr lang="en-US" b="1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ABE96F58-1372-7B1D-4BFD-0DF064BB173D}"/>
              </a:ext>
            </a:extLst>
          </p:cNvPr>
          <p:cNvSpPr txBox="1">
            <a:spLocks/>
          </p:cNvSpPr>
          <p:nvPr/>
        </p:nvSpPr>
        <p:spPr>
          <a:xfrm>
            <a:off x="1120690" y="2762755"/>
            <a:ext cx="8073511" cy="466344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VSP is a software tool that assists in creating a defensible sampling plan based upon statistical sampling theory and the analysis of sample results.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Ensures the right type, quality, location, and quantity of data are gathered for statistical evaluations for regulatory decision making (decommissioning).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Distributed by Pacific Northwest National Laboratory.</a:t>
            </a:r>
          </a:p>
          <a:p>
            <a:endParaRPr lang="en-US" sz="96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Current Activities: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improvement of VSP subsurface radiological survey design.</a:t>
            </a:r>
          </a:p>
          <a:p>
            <a:pPr lvl="1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visualization and analysis tools</a:t>
            </a:r>
          </a:p>
          <a:p>
            <a:pPr lvl="1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improvement of continuously collected data visualization</a:t>
            </a:r>
            <a:b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and analysis tools</a:t>
            </a:r>
          </a:p>
          <a:p>
            <a:pPr lvl="1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beta version of the Spatial Analysis and Decision Assistance</a:t>
            </a:r>
            <a:b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(SADA) code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solidFill>
                <a:srgbClr val="7070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0FA14C9F-6DE0-E6D1-2902-A2FCB4D79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505" y="1364494"/>
            <a:ext cx="4996619" cy="3729981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34597F4-A8EB-9E38-4EE9-FD77C1566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93897" y="4889395"/>
            <a:ext cx="4405498" cy="3323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04B27F15-09DA-31C0-C250-22A6A7794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103" y="286864"/>
            <a:ext cx="8073512" cy="1347639"/>
          </a:xfrm>
        </p:spPr>
        <p:txBody>
          <a:bodyPr/>
          <a:lstStyle/>
          <a:p>
            <a:r>
              <a:rPr lang="en-US" sz="4400"/>
              <a:t>Decommissioning &amp; Environmental Assessment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8762BAA1-76BD-1CAE-5474-4F50E97063C7}"/>
              </a:ext>
            </a:extLst>
          </p:cNvPr>
          <p:cNvSpPr txBox="1">
            <a:spLocks/>
          </p:cNvSpPr>
          <p:nvPr/>
        </p:nvSpPr>
        <p:spPr>
          <a:xfrm>
            <a:off x="1986742" y="1976354"/>
            <a:ext cx="4387802" cy="92922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b="1"/>
              <a:t>Visual Sample Plan</a:t>
            </a:r>
          </a:p>
        </p:txBody>
      </p:sp>
    </p:spTree>
    <p:extLst>
      <p:ext uri="{BB962C8B-B14F-4D97-AF65-F5344CB8AC3E}">
        <p14:creationId xmlns:p14="http://schemas.microsoft.com/office/powerpoint/2010/main" val="220666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ABBF14-9CBE-59E5-B9BF-C1887287F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910C0A3D-3E3A-8A5E-8CE7-E319F36404CF}"/>
              </a:ext>
            </a:extLst>
          </p:cNvPr>
          <p:cNvSpPr txBox="1">
            <a:spLocks/>
          </p:cNvSpPr>
          <p:nvPr/>
        </p:nvSpPr>
        <p:spPr>
          <a:xfrm>
            <a:off x="2036146" y="1620648"/>
            <a:ext cx="3184474" cy="1000615"/>
          </a:xfrm>
          <a:prstGeom prst="rect">
            <a:avLst/>
          </a:prstGeom>
        </p:spPr>
        <p:txBody>
          <a:bodyPr vert="horz" lIns="109728" tIns="54864" rIns="109728" bIns="54864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>
                <a:ln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GENII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B2C5F3D9-1C93-1DBF-0891-78C0FF0B7252}"/>
              </a:ext>
            </a:extLst>
          </p:cNvPr>
          <p:cNvSpPr txBox="1">
            <a:spLocks/>
          </p:cNvSpPr>
          <p:nvPr/>
        </p:nvSpPr>
        <p:spPr>
          <a:xfrm>
            <a:off x="978131" y="2450553"/>
            <a:ext cx="5256414" cy="394467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GENII is an environmental assessment code for estimating radionuclide concentrations in the environment from acute and chronic radiological releases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Dose to humans and biota from acute and chronic radiological releases.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Supported radionuclide transport options include: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Air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Biological Acti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vity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FBFDB1-8577-25A0-7FB7-C215D5485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7873" y="1634503"/>
            <a:ext cx="7686348" cy="5597570"/>
          </a:xfrm>
          <a:prstGeom prst="rect">
            <a:avLst/>
          </a:prstGeom>
        </p:spPr>
      </p:pic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06C59B27-DA4F-A173-DCF4-47E05F196A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794" y="5913021"/>
            <a:ext cx="3551901" cy="2108402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2B262614-8F79-5F7F-89C2-EC72689BB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103" y="286864"/>
            <a:ext cx="8073512" cy="1347639"/>
          </a:xfrm>
        </p:spPr>
        <p:txBody>
          <a:bodyPr/>
          <a:lstStyle/>
          <a:p>
            <a:r>
              <a:rPr lang="en-US" sz="4400"/>
              <a:t>Decommissioning &amp; Environmental Assessment</a:t>
            </a:r>
          </a:p>
        </p:txBody>
      </p:sp>
    </p:spTree>
    <p:extLst>
      <p:ext uri="{BB962C8B-B14F-4D97-AF65-F5344CB8AC3E}">
        <p14:creationId xmlns:p14="http://schemas.microsoft.com/office/powerpoint/2010/main" val="85735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ABBF14-9CBE-59E5-B9BF-C1887287F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39959691-AC76-03A6-49F7-AEB219EC8C7A}"/>
              </a:ext>
            </a:extLst>
          </p:cNvPr>
          <p:cNvSpPr txBox="1">
            <a:spLocks/>
          </p:cNvSpPr>
          <p:nvPr/>
        </p:nvSpPr>
        <p:spPr>
          <a:xfrm>
            <a:off x="1483595" y="1807510"/>
            <a:ext cx="4416829" cy="914977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TableCalculator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ECA39AE6-7106-02AC-9ED1-D9904268C5D3}"/>
              </a:ext>
            </a:extLst>
          </p:cNvPr>
          <p:cNvSpPr txBox="1">
            <a:spLocks/>
          </p:cNvSpPr>
          <p:nvPr/>
        </p:nvSpPr>
        <p:spPr>
          <a:xfrm>
            <a:off x="910428" y="3061993"/>
            <a:ext cx="4989996" cy="342240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User-friendly tool to facilitate comprehensive understanding of calculations used to develop the low-level radioactive waste (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LLRW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) classification tables 10 CFR Part 61.55.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Also provides users access to intermediate results, such as individual exposure pathway contributions that were not provided as outputs from the original code.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FAC55D8-9FD1-18CC-9D3A-3AEBC263E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424" y="2382981"/>
            <a:ext cx="8547096" cy="538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874D563E-D98C-502A-03D0-C58A0AAA4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103" y="286864"/>
            <a:ext cx="8073512" cy="1347639"/>
          </a:xfrm>
        </p:spPr>
        <p:txBody>
          <a:bodyPr/>
          <a:lstStyle/>
          <a:p>
            <a:r>
              <a:rPr lang="en-US" sz="4400" dirty="0"/>
              <a:t>Decommissioning &amp; Environmental Assessment</a:t>
            </a:r>
          </a:p>
        </p:txBody>
      </p:sp>
    </p:spTree>
    <p:extLst>
      <p:ext uri="{BB962C8B-B14F-4D97-AF65-F5344CB8AC3E}">
        <p14:creationId xmlns:p14="http://schemas.microsoft.com/office/powerpoint/2010/main" val="241325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98FF5B-35EE-6F42-58C2-1E5A772EF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768C23-7B53-85BB-A049-E518BC8AF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Recent RAMP Happenings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8BF08F5-8149-EE4A-993C-D4702DEC2C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35" t="4382" r="20572" b="2517"/>
          <a:stretch/>
        </p:blipFill>
        <p:spPr>
          <a:xfrm>
            <a:off x="7315200" y="1547207"/>
            <a:ext cx="6921500" cy="470867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73101F3-12E7-8100-418A-DF155F2898BA}"/>
              </a:ext>
            </a:extLst>
          </p:cNvPr>
          <p:cNvSpPr txBox="1"/>
          <p:nvPr/>
        </p:nvSpPr>
        <p:spPr>
          <a:xfrm>
            <a:off x="7385602" y="5463239"/>
            <a:ext cx="67806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https://www.epa.gov/radiation/</a:t>
            </a:r>
            <a:r>
              <a:rPr lang="en-US" sz="1600" dirty="0">
                <a:hlinkClick r:id="rId3"/>
              </a:rPr>
              <a:t>compliance-software-radioactive-air-emissions</a:t>
            </a:r>
            <a:r>
              <a:rPr lang="en-US" sz="1400" dirty="0"/>
              <a:t> 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BB28C661-EFFA-487F-F178-D0209698F2E1}"/>
              </a:ext>
            </a:extLst>
          </p:cNvPr>
          <p:cNvSpPr txBox="1">
            <a:spLocks/>
          </p:cNvSpPr>
          <p:nvPr/>
        </p:nvSpPr>
        <p:spPr>
          <a:xfrm>
            <a:off x="1131577" y="1740169"/>
            <a:ext cx="6590560" cy="275563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Memorandum of Understanding (MOU) with US Environmental Agency (EPA) regarding RAMP and the development of dose coefficients.</a:t>
            </a:r>
          </a:p>
          <a:p>
            <a:endParaRPr lang="en-US" sz="96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Computer Codes: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CAP–88 and CAP–88 PC (v4.1.1)</a:t>
            </a:r>
          </a:p>
          <a:p>
            <a:pPr lvl="1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COMPLY (v1.7.1)</a:t>
            </a:r>
          </a:p>
          <a:p>
            <a:pPr lvl="1"/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DC_PAK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(3.02)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solidFill>
                <a:srgbClr val="7070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DF95EF3-EB81-EC53-2A60-5B7F55D802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6021" y="4114800"/>
            <a:ext cx="5110679" cy="389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0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20CB08-96AD-ADFE-DE1E-93202BA33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A2B07A-8216-051C-BBDC-B95CF5560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Your Role in the Meeting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C4F6F9-6425-7FB4-A9EC-7523436A25C4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r>
              <a:rPr lang="en-US" sz="2800" dirty="0"/>
              <a:t>Thank you for coming!</a:t>
            </a:r>
          </a:p>
          <a:p>
            <a:r>
              <a:rPr lang="en-US" sz="2800" dirty="0"/>
              <a:t>Participate actively</a:t>
            </a:r>
          </a:p>
          <a:p>
            <a:r>
              <a:rPr lang="en-US" sz="2800" dirty="0"/>
              <a:t>Share your insights</a:t>
            </a:r>
          </a:p>
          <a:p>
            <a:r>
              <a:rPr lang="en-US" sz="2800" dirty="0"/>
              <a:t>Work together for safety</a:t>
            </a:r>
          </a:p>
          <a:p>
            <a:r>
              <a:rPr lang="en-US" sz="2800" dirty="0"/>
              <a:t>Build networks</a:t>
            </a:r>
          </a:p>
          <a:p>
            <a:r>
              <a:rPr lang="en-US" sz="2800" dirty="0"/>
              <a:t>Strengthen collaboration</a:t>
            </a:r>
          </a:p>
          <a:p>
            <a:r>
              <a:rPr lang="en-US" sz="2800" dirty="0"/>
              <a:t>Enjoy Washington DC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1DBCDE-C401-400A-3474-9A1DAD4C0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1820" y="4069080"/>
            <a:ext cx="5228078" cy="39319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DB6CFC-B516-5CAB-77AF-2D8CB737B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2259" y="1472794"/>
            <a:ext cx="5675260" cy="363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8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433BB6-ACB2-4953-9ADC-C0F78F3BD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39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171C35-2E47-2ADF-CE67-4567374E8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6A3586-19A3-65F8-855E-3403A8C07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Licensing Support Codes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CFDD0A7-F43D-3814-A000-903E645012D1}"/>
              </a:ext>
            </a:extLst>
          </p:cNvPr>
          <p:cNvSpPr txBox="1">
            <a:spLocks/>
          </p:cNvSpPr>
          <p:nvPr/>
        </p:nvSpPr>
        <p:spPr>
          <a:xfrm>
            <a:off x="1987764" y="1347639"/>
            <a:ext cx="4760624" cy="1058992"/>
          </a:xfrm>
          <a:prstGeom prst="rect">
            <a:avLst/>
          </a:prstGeom>
        </p:spPr>
        <p:txBody>
          <a:bodyPr vert="horz" lIns="109728" tIns="54864" rIns="109728" bIns="54864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5280" b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ARCON &amp; PAVAN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33D5F5-E204-EF18-4896-20176E6A79EC}"/>
              </a:ext>
            </a:extLst>
          </p:cNvPr>
          <p:cNvSpPr txBox="1">
            <a:spLocks/>
          </p:cNvSpPr>
          <p:nvPr/>
        </p:nvSpPr>
        <p:spPr>
          <a:xfrm>
            <a:off x="993322" y="2305144"/>
            <a:ext cx="8231161" cy="2141408"/>
          </a:xfrm>
          <a:prstGeom prst="rect">
            <a:avLst/>
          </a:prstGeom>
        </p:spPr>
        <p:txBody>
          <a:bodyPr lIns="109728" tIns="54864" rIns="109728" bIns="54864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latin typeface="Arial" panose="020B0604020202020204" pitchFamily="34" charset="0"/>
                <a:cs typeface="Arial" panose="020B0604020202020204" pitchFamily="34" charset="0"/>
              </a:rPr>
              <a:t>ARCON</a:t>
            </a:r>
            <a:r>
              <a:rPr lang="en-US" sz="1800" b="1"/>
              <a:t> </a:t>
            </a:r>
            <a:r>
              <a:rPr lang="en-US" sz="1800" b="1">
                <a:latin typeface="Arial" panose="020B0604020202020204" pitchFamily="34" charset="0"/>
                <a:cs typeface="Arial" panose="020B0604020202020204" pitchFamily="34" charset="0"/>
              </a:rPr>
              <a:t>2.0 (2019) </a:t>
            </a:r>
          </a:p>
          <a:p>
            <a:pPr marL="0" indent="0">
              <a:buNone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Calculates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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/Q in the near field (~100 meters) for design basis accidents in the control room and technical support centers.</a:t>
            </a:r>
          </a:p>
          <a:p>
            <a:pPr marL="0" indent="0">
              <a:buNone/>
            </a:pPr>
            <a:endParaRPr lang="en-US" sz="1100"/>
          </a:p>
          <a:p>
            <a:r>
              <a:rPr lang="en-US" sz="1800" b="1">
                <a:latin typeface="Arial" panose="020B0604020202020204" pitchFamily="34" charset="0"/>
                <a:cs typeface="Arial" panose="020B0604020202020204" pitchFamily="34" charset="0"/>
              </a:rPr>
              <a:t>PAVAN</a:t>
            </a:r>
          </a:p>
          <a:p>
            <a:pPr marL="0" indent="0">
              <a:buNone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Calculates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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/Q in the mid-field (~10 km) for design basis accidents in the exclusion area boundary and low population zone.</a:t>
            </a:r>
          </a:p>
          <a:p>
            <a:pPr marL="0" indent="0">
              <a:buNone/>
            </a:pPr>
            <a:endParaRPr lang="en-US" sz="150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25E1A05B-B939-0519-B465-E72815733920}"/>
              </a:ext>
            </a:extLst>
          </p:cNvPr>
          <p:cNvSpPr>
            <a:spLocks noChangeAspect="1"/>
          </p:cNvSpPr>
          <p:nvPr/>
        </p:nvSpPr>
        <p:spPr>
          <a:xfrm>
            <a:off x="6619688" y="4434840"/>
            <a:ext cx="5727050" cy="3566160"/>
          </a:xfrm>
          <a:prstGeom prst="rect">
            <a:avLst/>
          </a:prstGeom>
          <a:blipFill>
            <a:blip r:embed="rId2" cstate="print"/>
            <a:stretch>
              <a:fillRect l="-4115" t="-6726" r="-4411" b="-4702"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BB786E-38CF-2198-2704-AC5C80DA6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182" y="1347639"/>
            <a:ext cx="2817454" cy="3200400"/>
          </a:xfrm>
          <a:prstGeom prst="roundRect">
            <a:avLst/>
          </a:prstGeom>
          <a:noFill/>
        </p:spPr>
      </p:pic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B442ADBB-AAD7-3896-9C72-A7C34C0B39EC}"/>
              </a:ext>
            </a:extLst>
          </p:cNvPr>
          <p:cNvSpPr txBox="1">
            <a:spLocks/>
          </p:cNvSpPr>
          <p:nvPr/>
        </p:nvSpPr>
        <p:spPr>
          <a:xfrm>
            <a:off x="993323" y="4548039"/>
            <a:ext cx="5626366" cy="1284725"/>
          </a:xfrm>
          <a:prstGeom prst="rect">
            <a:avLst/>
          </a:prstGeom>
        </p:spPr>
        <p:txBody>
          <a:bodyPr lIns="109728" tIns="54864" rIns="109728" bIns="54864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Current Activities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500" dirty="0">
                <a:latin typeface="Arial"/>
                <a:cs typeface="Arial"/>
              </a:rPr>
              <a:t>Code Consolidation – ATD module for the </a:t>
            </a:r>
            <a:r>
              <a:rPr lang="en-US" sz="1500" dirty="0">
                <a:latin typeface="Arial"/>
                <a:cs typeface="Arial"/>
                <a:hlinkClick r:id="rId4" action="ppaction://hlinksldjump"/>
              </a:rPr>
              <a:t>SIERRA</a:t>
            </a:r>
            <a:r>
              <a:rPr lang="en-US" sz="1500" dirty="0">
                <a:latin typeface="Arial"/>
                <a:cs typeface="Arial"/>
              </a:rPr>
              <a:t> code to include </a:t>
            </a:r>
            <a:r>
              <a:rPr lang="en-US" sz="1500" dirty="0" err="1">
                <a:latin typeface="Arial"/>
                <a:cs typeface="Arial"/>
              </a:rPr>
              <a:t>ARCON</a:t>
            </a:r>
            <a:r>
              <a:rPr lang="en-US" sz="1500" dirty="0">
                <a:latin typeface="Arial"/>
                <a:cs typeface="Arial"/>
              </a:rPr>
              <a:t>, PAVAN and </a:t>
            </a:r>
            <a:r>
              <a:rPr lang="en-US" sz="1500" dirty="0" err="1">
                <a:latin typeface="Arial"/>
                <a:cs typeface="Arial"/>
              </a:rPr>
              <a:t>XOQDOQ</a:t>
            </a:r>
            <a:r>
              <a:rPr lang="en-US" sz="1500" dirty="0">
                <a:latin typeface="Arial"/>
                <a:cs typeface="Arial"/>
              </a:rPr>
              <a:t>. Currently with a release date of September 2024.</a:t>
            </a:r>
            <a:endParaRPr lang="en-US" sz="1800" b="1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32190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AB8CE4-32B7-2034-7EEF-48C20D9E3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71C392-5D50-E06F-604C-AEA37B8F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385" y="581836"/>
            <a:ext cx="8290080" cy="874673"/>
          </a:xfrm>
        </p:spPr>
        <p:txBody>
          <a:bodyPr lIns="0" tIns="45720" rIns="91440" bIns="45720" anchor="b"/>
          <a:lstStyle/>
          <a:p>
            <a:r>
              <a:rPr lang="en-US" sz="4400" dirty="0">
                <a:latin typeface="Arial"/>
                <a:cs typeface="Arial"/>
              </a:rPr>
              <a:t>Nuclear Regulatory Research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905DF4-3676-B07A-68B3-B2F57879B9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84" t="37901" r="71195" b="29446"/>
          <a:stretch/>
        </p:blipFill>
        <p:spPr>
          <a:xfrm>
            <a:off x="1617400" y="1456509"/>
            <a:ext cx="12603507" cy="660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5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6C3E45-C355-DD83-78D8-7E3E21790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FC4E955-73E9-8A34-11C3-9EAA24669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196" y="412808"/>
            <a:ext cx="8663059" cy="874673"/>
          </a:xfrm>
        </p:spPr>
        <p:txBody>
          <a:bodyPr lIns="0" tIns="45720" rIns="91440" bIns="45720" anchor="b"/>
          <a:lstStyle/>
          <a:p>
            <a:r>
              <a:rPr lang="en-US" sz="4400">
                <a:latin typeface="+mn-lt"/>
                <a:cs typeface="Arial"/>
              </a:rPr>
              <a:t>Research Prospectus 2022-2024</a:t>
            </a:r>
            <a:endParaRPr lang="en-US" sz="4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58051B-5CCB-834C-1C7B-0BF79E4CA4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50" t="11693" r="65291" b="3629"/>
          <a:stretch/>
        </p:blipFill>
        <p:spPr>
          <a:xfrm>
            <a:off x="2202072" y="1454309"/>
            <a:ext cx="4680895" cy="60831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DB95EC-E612-97E0-34F1-1B9764E6EA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917" t="11364" r="66223" b="3977"/>
          <a:stretch/>
        </p:blipFill>
        <p:spPr>
          <a:xfrm>
            <a:off x="8005127" y="1454309"/>
            <a:ext cx="4840899" cy="60831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87B05F-000F-87A1-A389-18FBBB417632}"/>
              </a:ext>
            </a:extLst>
          </p:cNvPr>
          <p:cNvSpPr txBox="1"/>
          <p:nvPr/>
        </p:nvSpPr>
        <p:spPr>
          <a:xfrm>
            <a:off x="4166755" y="7704321"/>
            <a:ext cx="7315200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https://www.nrc.gov/docs/ML2223/ML22235A651</a:t>
            </a:r>
            <a:r>
              <a:rPr lang="en-US" b="1">
                <a:solidFill>
                  <a:schemeClr val="accent6">
                    <a:lumMod val="60000"/>
                    <a:lumOff val="40000"/>
                  </a:schemeClr>
                </a:solidFill>
              </a:rPr>
              <a:t>.pdf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624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unt of User ID by Codes and Region">
            <a:extLst>
              <a:ext uri="{FF2B5EF4-FFF2-40B4-BE49-F238E27FC236}">
                <a16:creationId xmlns:a16="http://schemas.microsoft.com/office/drawing/2014/main" id="{7632B7C4-16D6-C11C-B64A-1612C8A2E1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740"/>
          <a:stretch/>
        </p:blipFill>
        <p:spPr>
          <a:xfrm>
            <a:off x="1175686" y="5685119"/>
            <a:ext cx="7539771" cy="2332607"/>
          </a:xfrm>
          <a:prstGeom prst="rect">
            <a:avLst/>
          </a:prstGeom>
        </p:spPr>
      </p:pic>
      <p:pic>
        <p:nvPicPr>
          <p:cNvPr id="6" name="Picture 5" descr="First Custom by Country ABV">
            <a:extLst>
              <a:ext uri="{FF2B5EF4-FFF2-40B4-BE49-F238E27FC236}">
                <a16:creationId xmlns:a16="http://schemas.microsoft.com/office/drawing/2014/main" id="{3F9F5089-D70D-D4A8-F144-0F49FC9C6F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9764" y="4418447"/>
            <a:ext cx="5620213" cy="370883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C5C299-B1D0-2169-539B-D6B5E6E5C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7D4C24-A786-2240-1DF9-B89583CB4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701" y="472966"/>
            <a:ext cx="8409708" cy="874673"/>
          </a:xfrm>
        </p:spPr>
        <p:txBody>
          <a:bodyPr/>
          <a:lstStyle/>
          <a:p>
            <a:r>
              <a:rPr lang="en-US" sz="4400" dirty="0"/>
              <a:t>International Collaboration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E94CBA-D10F-80BA-7607-616584CB498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282390" y="1532940"/>
            <a:ext cx="12801600" cy="4072507"/>
          </a:xfrm>
        </p:spPr>
        <p:txBody>
          <a:bodyPr lIns="91440" tIns="45720" rIns="91440" bIns="45720" anchor="t"/>
          <a:lstStyle/>
          <a:p>
            <a:r>
              <a:rPr lang="en-US" dirty="0"/>
              <a:t>Strong international cooperation</a:t>
            </a:r>
          </a:p>
          <a:p>
            <a:r>
              <a:rPr lang="en-US" dirty="0"/>
              <a:t>100+ bilateral or multilateral agreements </a:t>
            </a:r>
            <a:br>
              <a:rPr lang="en-US" dirty="0"/>
            </a:br>
            <a:r>
              <a:rPr lang="en-US" dirty="0"/>
              <a:t>with over 20 countries (15 Agreements for RAMP)</a:t>
            </a:r>
          </a:p>
          <a:p>
            <a:pPr lvl="1"/>
            <a:r>
              <a:rPr lang="en-US" dirty="0"/>
              <a:t>Cooperative Research Programs</a:t>
            </a:r>
          </a:p>
          <a:p>
            <a:r>
              <a:rPr lang="en-US" dirty="0"/>
              <a:t>Shared insights and resources</a:t>
            </a:r>
          </a:p>
          <a:p>
            <a:r>
              <a:rPr lang="en-US" dirty="0">
                <a:latin typeface="Arial"/>
                <a:cs typeface="Arial"/>
              </a:rPr>
              <a:t>Cooperative Research Programs in DSA </a:t>
            </a:r>
            <a:endParaRPr lang="en-US" dirty="0"/>
          </a:p>
          <a:p>
            <a:pPr lvl="1"/>
            <a:r>
              <a:rPr lang="en-US" dirty="0">
                <a:latin typeface="Arial"/>
                <a:cs typeface="Arial"/>
              </a:rPr>
              <a:t>RAMP</a:t>
            </a:r>
          </a:p>
          <a:p>
            <a:pPr lvl="1"/>
            <a:r>
              <a:rPr lang="en-US" dirty="0">
                <a:latin typeface="Arial"/>
                <a:cs typeface="Arial"/>
              </a:rPr>
              <a:t>CAMP</a:t>
            </a:r>
            <a:endParaRPr lang="en-US" dirty="0"/>
          </a:p>
          <a:p>
            <a:pPr lvl="1"/>
            <a:r>
              <a:rPr lang="en-US" dirty="0" err="1">
                <a:latin typeface="Arial"/>
                <a:cs typeface="Arial"/>
              </a:rPr>
              <a:t>CSARP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E5852-B397-8A17-2007-8D2744E35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8671" y="1473919"/>
            <a:ext cx="4498848" cy="330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D3C63F-4739-506C-EC47-8C780C211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3D7F222-E4E0-5BAA-6BFB-F5B59FB71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RAMP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8AD081-0F4E-D16A-6CE9-D9EF02C59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777" y="1445350"/>
            <a:ext cx="13253348" cy="658307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678446C-4F89-36E2-1455-2F52902C5F2E}"/>
              </a:ext>
            </a:extLst>
          </p:cNvPr>
          <p:cNvSpPr/>
          <p:nvPr/>
        </p:nvSpPr>
        <p:spPr>
          <a:xfrm>
            <a:off x="1202311" y="7295135"/>
            <a:ext cx="65359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https://ramp.nrc-gateway.gov/</a:t>
            </a:r>
            <a:endParaRPr lang="en-US" sz="3600" dirty="0">
              <a:solidFill>
                <a:schemeClr val="bg1"/>
              </a:solidFill>
            </a:endParaRPr>
          </a:p>
          <a:p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996663-4A6B-9FA5-9C9D-006D66F1AA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9" r="7707"/>
          <a:stretch/>
        </p:blipFill>
        <p:spPr bwMode="auto">
          <a:xfrm>
            <a:off x="9217579" y="3191397"/>
            <a:ext cx="4776717" cy="493473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843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4A3A46-696C-5265-A3CA-37E1B4E4E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360D979-6483-41AA-3FD1-4A27B6EE8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Emergency Response Codes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F7987FFD-01F5-F4D6-2C2E-B49DA3E20C7E}"/>
              </a:ext>
            </a:extLst>
          </p:cNvPr>
          <p:cNvSpPr txBox="1">
            <a:spLocks/>
          </p:cNvSpPr>
          <p:nvPr/>
        </p:nvSpPr>
        <p:spPr>
          <a:xfrm>
            <a:off x="2575376" y="1302282"/>
            <a:ext cx="3742416" cy="960325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800" b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RASCAL</a:t>
            </a:r>
            <a:endParaRPr lang="en-US" sz="480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CA32485B-13E4-C3F7-1329-51BF0D5F22EF}"/>
              </a:ext>
            </a:extLst>
          </p:cNvPr>
          <p:cNvSpPr txBox="1">
            <a:spLocks/>
          </p:cNvSpPr>
          <p:nvPr/>
        </p:nvSpPr>
        <p:spPr>
          <a:xfrm>
            <a:off x="1521794" y="3008650"/>
            <a:ext cx="5336206" cy="30520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Fast-running software used for beyond-design-basis radiological incidents to assess off-site dose consequences and to help inform or evaluate protective actions.</a:t>
            </a:r>
          </a:p>
          <a:p>
            <a:endParaRPr lang="en-US" sz="96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Current Activities: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RASCAL v4.3.5 release date in early 2024.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Beginning RASCAL 5.0 Development with PNNL.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2EBCDB94-1905-AB33-0632-D1C0DB5DEE8A}"/>
              </a:ext>
            </a:extLst>
          </p:cNvPr>
          <p:cNvSpPr txBox="1">
            <a:spLocks/>
          </p:cNvSpPr>
          <p:nvPr/>
        </p:nvSpPr>
        <p:spPr>
          <a:xfrm>
            <a:off x="824932" y="2146415"/>
            <a:ext cx="6960072" cy="862235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b="1"/>
              <a:t>Radiological Assessment System for Consequence Analysis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8900B6-8BF5-0211-E1CB-DC89CDBBF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907" y="5718170"/>
            <a:ext cx="4323780" cy="22941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57C2E8-208F-1B95-6FD5-A0A0FCE80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7012" y="4029195"/>
            <a:ext cx="6637688" cy="4047730"/>
          </a:xfrm>
          <a:prstGeom prst="rect">
            <a:avLst/>
          </a:prstGeom>
        </p:spPr>
      </p:pic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EB00D22-6FBF-3DC5-A23D-6CDAA13948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996" y="1368111"/>
            <a:ext cx="4070305" cy="276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14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FD499B-37E3-E0C6-FC84-DD00A2827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DDF541-D7F4-2479-B26A-4D16638AB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Emergency Response Codes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CC05D0B4-54E3-6BB6-E4DC-8543528781D8}"/>
              </a:ext>
            </a:extLst>
          </p:cNvPr>
          <p:cNvSpPr txBox="1">
            <a:spLocks/>
          </p:cNvSpPr>
          <p:nvPr/>
        </p:nvSpPr>
        <p:spPr>
          <a:xfrm>
            <a:off x="1090836" y="2493276"/>
            <a:ext cx="5116022" cy="429591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Turbo FRMAC performs complex calculations to quickly evaluate radiological hazards during an emergency response by assessing impacts to the public, workers, and the food supply.</a:t>
            </a:r>
          </a:p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Sandia National Laboratories maintains distribution of Turbo FRMAC, but RAMP users have access to code discussions, training, and technical support.</a:t>
            </a:r>
          </a:p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Web-based training that will be available on demand is in development.</a:t>
            </a:r>
          </a:p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If you need technical support for Turbo FRMAC please email: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nirp-support-fogbugs@sandia.gov</a:t>
            </a: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DC7948D7-9C13-C246-C239-DA013DCA9101}"/>
              </a:ext>
            </a:extLst>
          </p:cNvPr>
          <p:cNvSpPr txBox="1">
            <a:spLocks/>
          </p:cNvSpPr>
          <p:nvPr/>
        </p:nvSpPr>
        <p:spPr>
          <a:xfrm>
            <a:off x="1276832" y="1440410"/>
            <a:ext cx="4360039" cy="1009860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800" b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Turbo FRMAC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A1B04EC-D501-5DF1-49EE-5D6DBEA57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620" y="1477693"/>
            <a:ext cx="8183879" cy="591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DE347B-A794-EC26-A197-918FD4297B3C}"/>
              </a:ext>
            </a:extLst>
          </p:cNvPr>
          <p:cNvSpPr txBox="1"/>
          <p:nvPr/>
        </p:nvSpPr>
        <p:spPr>
          <a:xfrm>
            <a:off x="1712481" y="7375504"/>
            <a:ext cx="8809019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hlinkClick r:id="rId4"/>
              </a:rPr>
              <a:t>https://nirp.sandia.gov/Software/TurboFRMAC/TurboFRMAC.aspx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494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171C35-2E47-2ADF-CE67-4567374E8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6A3586-19A3-65F8-855E-3403A8C07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Licensing Support Codes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875E8932-DF9D-E7A6-167E-23F91AA1CE51}"/>
              </a:ext>
            </a:extLst>
          </p:cNvPr>
          <p:cNvSpPr txBox="1">
            <a:spLocks/>
          </p:cNvSpPr>
          <p:nvPr/>
        </p:nvSpPr>
        <p:spPr>
          <a:xfrm>
            <a:off x="1682964" y="1274697"/>
            <a:ext cx="6055134" cy="951918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800" b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SNAP/RADTRAD</a:t>
            </a:r>
            <a:endParaRPr lang="en-US" sz="480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EF34EE38-ADDA-C96A-0FFE-F4DE633B8B41}"/>
              </a:ext>
            </a:extLst>
          </p:cNvPr>
          <p:cNvSpPr txBox="1">
            <a:spLocks/>
          </p:cNvSpPr>
          <p:nvPr/>
        </p:nvSpPr>
        <p:spPr>
          <a:xfrm>
            <a:off x="1379705" y="3290329"/>
            <a:ext cx="6129918" cy="366457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Performs dose calculations for design-basis accidents at the exclusion area boundary, low population zone, and control room.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NRC staff uses to perform licensing confirmatory analyses of the plant’s design and the licensee’s offsite and control room dose calculations following a design basis accident.</a:t>
            </a:r>
          </a:p>
          <a:p>
            <a:endParaRPr lang="en-US" sz="96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Current Activities: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RADTRAD-AC v5.1 – release in November/December 2023.</a:t>
            </a:r>
            <a:endParaRPr lang="en-US" sz="18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205176-86A9-7424-F4A1-845267AB6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9619" y="3029262"/>
            <a:ext cx="6681288" cy="4535118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760AC21A-AC6F-5FB2-6B6C-776006DDFA3A}"/>
              </a:ext>
            </a:extLst>
          </p:cNvPr>
          <p:cNvSpPr txBox="1">
            <a:spLocks/>
          </p:cNvSpPr>
          <p:nvPr/>
        </p:nvSpPr>
        <p:spPr>
          <a:xfrm>
            <a:off x="914371" y="2153673"/>
            <a:ext cx="7592320" cy="875589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b="1"/>
              <a:t>Symbolic Nuclear Analysis Package/RADionuclide Transport Removal And Dose Evaluation</a:t>
            </a:r>
          </a:p>
        </p:txBody>
      </p:sp>
    </p:spTree>
    <p:extLst>
      <p:ext uri="{BB962C8B-B14F-4D97-AF65-F5344CB8AC3E}">
        <p14:creationId xmlns:p14="http://schemas.microsoft.com/office/powerpoint/2010/main" val="5089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NNL_Option_4">
  <a:themeElements>
    <a:clrScheme name="PNNL">
      <a:dk1>
        <a:srgbClr val="616265"/>
      </a:dk1>
      <a:lt1>
        <a:srgbClr val="FFFFFF"/>
      </a:lt1>
      <a:dk2>
        <a:srgbClr val="D77600"/>
      </a:dk2>
      <a:lt2>
        <a:srgbClr val="B3B3B3"/>
      </a:lt2>
      <a:accent1>
        <a:srgbClr val="A63F1E"/>
      </a:accent1>
      <a:accent2>
        <a:srgbClr val="191C1F"/>
      </a:accent2>
      <a:accent3>
        <a:srgbClr val="F4AA00"/>
      </a:accent3>
      <a:accent4>
        <a:srgbClr val="007836"/>
      </a:accent4>
      <a:accent5>
        <a:srgbClr val="C10435"/>
      </a:accent5>
      <a:accent6>
        <a:srgbClr val="00338E"/>
      </a:accent6>
      <a:hlink>
        <a:srgbClr val="003698"/>
      </a:hlink>
      <a:folHlink>
        <a:srgbClr val="8A0752"/>
      </a:folHlink>
    </a:clrScheme>
    <a:fontScheme name="PNN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NNL_4.potx" id="{1538B601-9716-44A1-9751-1BA9F45B1FDB}" vid="{39343C02-F9B3-4ED0-A0C4-BFCDE092CD49}"/>
    </a:ext>
  </a:extLst>
</a:theme>
</file>

<file path=ppt/theme/theme2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e1" id="{C2B5F5A4-0067-47DC-8524-A77BD716B226}" vid="{29756699-3839-4581-B3FE-F42832342CD2}"/>
    </a:ext>
  </a:extLst>
</a:theme>
</file>

<file path=ppt/theme/theme3.xml><?xml version="1.0" encoding="utf-8"?>
<a:theme xmlns:a="http://schemas.openxmlformats.org/drawingml/2006/main" name="PNNL_Option_4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7030A0"/>
      </a:accent1>
      <a:accent2>
        <a:srgbClr val="FFC000"/>
      </a:accent2>
      <a:accent3>
        <a:srgbClr val="A5A5A5"/>
      </a:accent3>
      <a:accent4>
        <a:srgbClr val="542378"/>
      </a:accent4>
      <a:accent5>
        <a:srgbClr val="CCCCFF"/>
      </a:accent5>
      <a:accent6>
        <a:srgbClr val="F79646"/>
      </a:accent6>
      <a:hlink>
        <a:srgbClr val="0000FF"/>
      </a:hlink>
      <a:folHlink>
        <a:srgbClr val="800080"/>
      </a:folHlink>
    </a:clrScheme>
    <a:fontScheme name="PNN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NNL_4.potx" id="{1538B601-9716-44A1-9751-1BA9F45B1FDB}" vid="{39343C02-F9B3-4ED0-A0C4-BFCDE092CD49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34D12BCFAC0240A20826305D23CE28" ma:contentTypeVersion="13" ma:contentTypeDescription="Create a new document." ma:contentTypeScope="" ma:versionID="815590bd968ffa7419a1900d67668c43">
  <xsd:schema xmlns:xsd="http://www.w3.org/2001/XMLSchema" xmlns:xs="http://www.w3.org/2001/XMLSchema" xmlns:p="http://schemas.microsoft.com/office/2006/metadata/properties" xmlns:ns2="aa9071de-f1d9-4b23-83dd-08b1335a1407" xmlns:ns3="389bf431-880a-4b72-abca-ccf1bbc5d2b3" targetNamespace="http://schemas.microsoft.com/office/2006/metadata/properties" ma:root="true" ma:fieldsID="1eff1433509e5a9f569931aa1125b6a7" ns2:_="" ns3:_="">
    <xsd:import namespace="aa9071de-f1d9-4b23-83dd-08b1335a1407"/>
    <xsd:import namespace="389bf431-880a-4b72-abca-ccf1bbc5d2b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9071de-f1d9-4b23-83dd-08b1335a14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b36f26c1-4773-4e55-850a-517a34df127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9bf431-880a-4b72-abca-ccf1bbc5d2b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c27e5a9-8856-4740-9166-a61a114cd949}" ma:internalName="TaxCatchAll" ma:showField="CatchAllData" ma:web="389bf431-880a-4b72-abca-ccf1bbc5d2b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9071de-f1d9-4b23-83dd-08b1335a1407">
      <Terms xmlns="http://schemas.microsoft.com/office/infopath/2007/PartnerControls"/>
    </lcf76f155ced4ddcb4097134ff3c332f>
    <TaxCatchAll xmlns="389bf431-880a-4b72-abca-ccf1bbc5d2b3" xsi:nil="true"/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B211ED42-9D52-47A3-8027-C94FEB256D5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864D2EA-644C-46A6-BC60-83569758F572}"/>
</file>

<file path=customXml/itemProps3.xml><?xml version="1.0" encoding="utf-8"?>
<ds:datastoreItem xmlns:ds="http://schemas.openxmlformats.org/officeDocument/2006/customXml" ds:itemID="{643E0310-291A-41ED-A672-42C37EC67370}">
  <ds:schemaRefs>
    <ds:schemaRef ds:uri="88aa1e67-bf56-42a8-955c-ccd28d4dd807"/>
    <ds:schemaRef ds:uri="c31f235b-85d7-48ff-acc4-f339d7328c99"/>
    <ds:schemaRef ds:uri="http://schemas.microsoft.com/office/2006/metadata/properties"/>
    <ds:schemaRef ds:uri="http://schemas.microsoft.com/office/infopath/2007/PartnerControls"/>
  </ds:schemaRefs>
</ds:datastoreItem>
</file>

<file path=customXml/itemProps4.xml><?xml version="1.0" encoding="utf-8"?>
<ds:datastoreItem xmlns:ds="http://schemas.openxmlformats.org/officeDocument/2006/customXml" ds:itemID="{713E04A1-C2A9-4767-BBBD-C28177D00E69}"/>
</file>

<file path=docMetadata/LabelInfo.xml><?xml version="1.0" encoding="utf-8"?>
<clbl:labelList xmlns:clbl="http://schemas.microsoft.com/office/2020/mipLabelMetadata">
  <clbl:label id="{e8d01475-c3b5-436a-a065-5def4c64f52e}" enabled="0" method="" siteId="{e8d01475-c3b5-436a-a065-5def4c64f52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PNNL_Option_4</Template>
  <TotalTime>434</TotalTime>
  <Words>1795</Words>
  <Application>Microsoft Office PowerPoint</Application>
  <PresentationFormat>Custom</PresentationFormat>
  <Paragraphs>259</Paragraphs>
  <Slides>29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Wingdings</vt:lpstr>
      <vt:lpstr>PNNL_Option_4</vt:lpstr>
      <vt:lpstr>Theme1</vt:lpstr>
      <vt:lpstr>PNNL_Option_4</vt:lpstr>
      <vt:lpstr>RAMP Overview</vt:lpstr>
      <vt:lpstr>Welcome RAMP Partners</vt:lpstr>
      <vt:lpstr>Nuclear Regulatory Research </vt:lpstr>
      <vt:lpstr>Research Prospectus 2022-2024</vt:lpstr>
      <vt:lpstr>International Collaboration</vt:lpstr>
      <vt:lpstr>RAMP</vt:lpstr>
      <vt:lpstr>Emergency Response Codes</vt:lpstr>
      <vt:lpstr>Emergency Response Codes</vt:lpstr>
      <vt:lpstr>Licensing Support Codes</vt:lpstr>
      <vt:lpstr>Licensing Support Codes</vt:lpstr>
      <vt:lpstr>Licensing Support Codes</vt:lpstr>
      <vt:lpstr>Code Consolidation</vt:lpstr>
      <vt:lpstr>Licensing Support Codes</vt:lpstr>
      <vt:lpstr>Licensing Support Codes</vt:lpstr>
      <vt:lpstr>Dosimetry Codes</vt:lpstr>
      <vt:lpstr>Dosimetry Codes</vt:lpstr>
      <vt:lpstr>Dosimetry Codes</vt:lpstr>
      <vt:lpstr>Dosimetry Codes</vt:lpstr>
      <vt:lpstr>PowerPoint Presentation</vt:lpstr>
      <vt:lpstr>Decommissioning &amp; Environmental Assessment</vt:lpstr>
      <vt:lpstr>Decommissioning &amp; Environmental Assessment</vt:lpstr>
      <vt:lpstr>Decommissioning &amp; Environmental Assessment</vt:lpstr>
      <vt:lpstr>Decommissioning &amp; Environmental Assessment</vt:lpstr>
      <vt:lpstr>Decommissioning &amp; Environmental Assessment</vt:lpstr>
      <vt:lpstr>Decommissioning &amp; Environmental Assessment</vt:lpstr>
      <vt:lpstr>Recent RAMP Happenings</vt:lpstr>
      <vt:lpstr>Your Role in the Meeting</vt:lpstr>
      <vt:lpstr>PowerPoint Presentation</vt:lpstr>
      <vt:lpstr>Licensing Support Codes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London, Jeffrey</dc:creator>
  <cp:lastModifiedBy>John Tomon</cp:lastModifiedBy>
  <cp:revision>3</cp:revision>
  <dcterms:created xsi:type="dcterms:W3CDTF">2022-09-08T04:47:07Z</dcterms:created>
  <dcterms:modified xsi:type="dcterms:W3CDTF">2023-10-19T18:55:04Z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0x01010030AF767D504C4144B9C40FAC119695A2</vt:lpwstr>
  </property>
  <property fmtid="{D5CDD505-2E9C-101B-9397-08002B2CF9AE}" pid="3" name="MediaServiceImageTags">
    <vt:lpwstr/>
  </property>
</Properties>
</file>