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12.jpg" ContentType="image/jpg"/>
  <Override PartName="/ppt/media/image14.jpg" ContentType="image/jpg"/>
  <Override PartName="/ppt/media/image15.jpg" ContentType="image/jpg"/>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ustom.xml" ContentType="application/vnd.openxmlformats-officedocument.custom-propertie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22"/>
  </p:notesMasterIdLst>
  <p:handoutMasterIdLst>
    <p:handoutMasterId r:id="rId23"/>
  </p:handoutMasterIdLst>
  <p:sldIdLst>
    <p:sldId id="260" r:id="rId5"/>
    <p:sldId id="261" r:id="rId6"/>
    <p:sldId id="262" r:id="rId7"/>
    <p:sldId id="273" r:id="rId8"/>
    <p:sldId id="274" r:id="rId9"/>
    <p:sldId id="269" r:id="rId10"/>
    <p:sldId id="275" r:id="rId11"/>
    <p:sldId id="276" r:id="rId12"/>
    <p:sldId id="271" r:id="rId13"/>
    <p:sldId id="277" r:id="rId14"/>
    <p:sldId id="278" r:id="rId15"/>
    <p:sldId id="283" r:id="rId16"/>
    <p:sldId id="282" r:id="rId17"/>
    <p:sldId id="284" r:id="rId18"/>
    <p:sldId id="285" r:id="rId19"/>
    <p:sldId id="286" r:id="rId20"/>
    <p:sldId id="268" r:id="rId21"/>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guide id="3" pos="37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3064"/>
    <a:srgbClr val="9C4757"/>
    <a:srgbClr val="000000"/>
    <a:srgbClr val="719500"/>
    <a:srgbClr val="007836"/>
    <a:srgbClr val="BE0F34"/>
    <a:srgbClr val="820150"/>
    <a:srgbClr val="502D7F"/>
    <a:srgbClr val="00338E"/>
    <a:srgbClr val="008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69501" autoAdjust="0"/>
  </p:normalViewPr>
  <p:slideViewPr>
    <p:cSldViewPr snapToGrid="0" snapToObjects="1">
      <p:cViewPr varScale="1">
        <p:scale>
          <a:sx n="66" d="100"/>
          <a:sy n="66" d="100"/>
        </p:scale>
        <p:origin x="1716" y="72"/>
      </p:cViewPr>
      <p:guideLst>
        <p:guide orient="horz" pos="2592"/>
        <p:guide pos="4608"/>
        <p:guide pos="3768"/>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10/20/2023</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Rigel Flora</a:t>
            </a:r>
            <a:br>
              <a:rPr lang="en-US" dirty="0"/>
            </a:br>
            <a:endParaRPr lang="en-US" dirty="0"/>
          </a:p>
          <a:p>
            <a:r>
              <a:rPr lang="en-US" dirty="0"/>
              <a:t>I am a Health Physicist and the RAMP Program Manger.</a:t>
            </a:r>
          </a:p>
          <a:p>
            <a:endParaRPr lang="en-US" dirty="0"/>
          </a:p>
          <a:p>
            <a:r>
              <a:rPr lang="en-US" dirty="0"/>
              <a:t>This presentation is to give each of you a snap shot of the rest of the User Meeting.</a:t>
            </a:r>
          </a:p>
          <a:p>
            <a:endParaRPr lang="en-US" dirty="0"/>
          </a:p>
          <a:p>
            <a:r>
              <a:rPr lang="en-US" dirty="0"/>
              <a:t>Next slide please.</a:t>
            </a:r>
          </a:p>
          <a:p>
            <a:endParaRPr lang="en-US" dirty="0"/>
          </a:p>
          <a:p>
            <a:r>
              <a:rPr lang="en-US" dirty="0"/>
              <a:t>20s</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59520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Day 4 is also User’s Choice.  During registration, User’s had the option to choose certain topics and MACCS Overview and GENII were the top two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of note:  at 10:00, there will be a break for those in this session to attend the Symposium keynote.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presentations will be in Great Falls.  Its also right around the corner.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afternoon, we have a status and update on SIERRA and NRC RADTRAN. </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2218984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week, we will gauge how Friday will go.</a:t>
            </a:r>
          </a:p>
          <a:p>
            <a:endParaRPr lang="en-US" dirty="0"/>
          </a:p>
          <a:p>
            <a:endParaRPr lang="en-US" dirty="0"/>
          </a:p>
          <a:p>
            <a:r>
              <a:rPr lang="en-US" dirty="0"/>
              <a:t>The RAMP team is always here., we will be in Great Falls. </a:t>
            </a:r>
          </a:p>
          <a:p>
            <a:endParaRPr lang="en-US" dirty="0"/>
          </a:p>
          <a:p>
            <a:r>
              <a:rPr lang="en-US" dirty="0"/>
              <a:t>However, some trainers may be with us via Teams.  </a:t>
            </a:r>
          </a:p>
          <a:p>
            <a:endParaRPr lang="en-US" dirty="0"/>
          </a:p>
          <a:p>
            <a:r>
              <a:rPr lang="en-US" dirty="0"/>
              <a:t>We will also have certificates for those that stay and can email certificate to those on the Teams call.</a:t>
            </a:r>
          </a:p>
          <a:p>
            <a:endParaRPr lang="en-US" dirty="0"/>
          </a:p>
          <a:p>
            <a:r>
              <a:rPr lang="en-US" dirty="0"/>
              <a:t>And of course we will have cake.</a:t>
            </a:r>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3043119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a:buNone/>
            </a:pPr>
            <a:r>
              <a:rPr lang="en-US" dirty="0"/>
              <a:t>A special welcome to Canada, Ghana, South Korea and Taiwan.. We had discussions over the year and will meet with each of you separately during the week.</a:t>
            </a:r>
          </a:p>
        </p:txBody>
      </p:sp>
      <p:sp>
        <p:nvSpPr>
          <p:cNvPr id="4" name="Slide Number Placeholder 3"/>
          <p:cNvSpPr>
            <a:spLocks noGrp="1"/>
          </p:cNvSpPr>
          <p:nvPr>
            <p:ph type="sldNum" sz="quarter" idx="5"/>
          </p:nvPr>
        </p:nvSpPr>
        <p:spPr/>
        <p:txBody>
          <a:bodyPr/>
          <a:lstStyle/>
          <a:p>
            <a:fld id="{710104DB-87CA-D64F-AB86-DB2520DDF5D7}" type="slidenum">
              <a:rPr lang="en-US" smtClean="0"/>
              <a:t>12</a:t>
            </a:fld>
            <a:endParaRPr lang="en-US"/>
          </a:p>
        </p:txBody>
      </p:sp>
    </p:spTree>
    <p:extLst>
      <p:ext uri="{BB962C8B-B14F-4D97-AF65-F5344CB8AC3E}">
        <p14:creationId xmlns:p14="http://schemas.microsoft.com/office/powerpoint/2010/main" val="1628102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John said, there are over 200 participants during the week of the RAMP meeting.</a:t>
            </a:r>
          </a:p>
          <a:p>
            <a:endParaRPr lang="en-US" dirty="0"/>
          </a:p>
          <a:p>
            <a:r>
              <a:rPr lang="en-US" dirty="0"/>
              <a:t>Including our Federal Partners, EPA, NIST, FEMA, NIH, DOE, Army, Navy and DOT.</a:t>
            </a:r>
          </a:p>
        </p:txBody>
      </p:sp>
      <p:sp>
        <p:nvSpPr>
          <p:cNvPr id="4" name="Slide Number Placeholder 3"/>
          <p:cNvSpPr>
            <a:spLocks noGrp="1"/>
          </p:cNvSpPr>
          <p:nvPr>
            <p:ph type="sldNum" sz="quarter" idx="5"/>
          </p:nvPr>
        </p:nvSpPr>
        <p:spPr/>
        <p:txBody>
          <a:bodyPr/>
          <a:lstStyle/>
          <a:p>
            <a:fld id="{710104DB-87CA-D64F-AB86-DB2520DDF5D7}" type="slidenum">
              <a:rPr lang="en-US" smtClean="0"/>
              <a:t>13</a:t>
            </a:fld>
            <a:endParaRPr lang="en-US"/>
          </a:p>
        </p:txBody>
      </p:sp>
    </p:spTree>
    <p:extLst>
      <p:ext uri="{BB962C8B-B14F-4D97-AF65-F5344CB8AC3E}">
        <p14:creationId xmlns:p14="http://schemas.microsoft.com/office/powerpoint/2010/main" val="2025775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National Labs of Pacific Northwest National Lab, Argonne National Lab, Oak Ridge National Lab, Idaho National Lab, Sandia, Los Alamos </a:t>
            </a:r>
            <a:r>
              <a:rPr lang="en-US" dirty="0" err="1"/>
              <a:t>Natioinal</a:t>
            </a:r>
            <a:r>
              <a:rPr lang="en-US" dirty="0"/>
              <a:t> Lab and Brookhaven.</a:t>
            </a:r>
          </a:p>
          <a:p>
            <a:endParaRPr lang="en-US" dirty="0"/>
          </a:p>
          <a:p>
            <a:r>
              <a:rPr lang="en-US" dirty="0"/>
              <a:t>Also welcome to our licenses, applicants, universities and medical centers.</a:t>
            </a:r>
          </a:p>
        </p:txBody>
      </p:sp>
      <p:sp>
        <p:nvSpPr>
          <p:cNvPr id="4" name="Slide Number Placeholder 3"/>
          <p:cNvSpPr>
            <a:spLocks noGrp="1"/>
          </p:cNvSpPr>
          <p:nvPr>
            <p:ph type="sldNum" sz="quarter" idx="5"/>
          </p:nvPr>
        </p:nvSpPr>
        <p:spPr/>
        <p:txBody>
          <a:bodyPr/>
          <a:lstStyle/>
          <a:p>
            <a:fld id="{710104DB-87CA-D64F-AB86-DB2520DDF5D7}" type="slidenum">
              <a:rPr lang="en-US" smtClean="0"/>
              <a:t>14</a:t>
            </a:fld>
            <a:endParaRPr lang="en-US"/>
          </a:p>
        </p:txBody>
      </p:sp>
    </p:spTree>
    <p:extLst>
      <p:ext uri="{BB962C8B-B14F-4D97-AF65-F5344CB8AC3E}">
        <p14:creationId xmlns:p14="http://schemas.microsoft.com/office/powerpoint/2010/main" val="157179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Welcome to our State Participants in  Nebraska, Virginia, Arkansas, Connecticut, New Jersey, Texas, Alabama, Florida and West Virginia</a:t>
            </a:r>
            <a:endParaRPr lang="en-US" dirty="0"/>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15</a:t>
            </a:fld>
            <a:endParaRPr lang="en-US"/>
          </a:p>
        </p:txBody>
      </p:sp>
    </p:spTree>
    <p:extLst>
      <p:ext uri="{BB962C8B-B14F-4D97-AF65-F5344CB8AC3E}">
        <p14:creationId xmlns:p14="http://schemas.microsoft.com/office/powerpoint/2010/main" val="3984489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John’s last email, your role is to x, y, z.</a:t>
            </a:r>
          </a:p>
          <a:p>
            <a:endParaRPr lang="en-US" dirty="0"/>
          </a:p>
          <a:p>
            <a:r>
              <a:rPr lang="en-US" dirty="0"/>
              <a:t>..and we hope you have time to enjoy Washington D.C.</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a:p>
        </p:txBody>
      </p:sp>
    </p:spTree>
    <p:extLst>
      <p:ext uri="{BB962C8B-B14F-4D97-AF65-F5344CB8AC3E}">
        <p14:creationId xmlns:p14="http://schemas.microsoft.com/office/powerpoint/2010/main" val="1079800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from the RAMP Team.  I want to recognize both PNNL and Leidos.  They are instrumental in making this program work, and they work very hard during the year to ensure the website site and codes and distributed and maintain.</a:t>
            </a:r>
          </a:p>
        </p:txBody>
      </p:sp>
      <p:sp>
        <p:nvSpPr>
          <p:cNvPr id="4" name="Slide Number Placeholder 3"/>
          <p:cNvSpPr>
            <a:spLocks noGrp="1"/>
          </p:cNvSpPr>
          <p:nvPr>
            <p:ph type="sldNum" sz="quarter" idx="5"/>
          </p:nvPr>
        </p:nvSpPr>
        <p:spPr/>
        <p:txBody>
          <a:bodyPr/>
          <a:lstStyle/>
          <a:p>
            <a:fld id="{710104DB-87CA-D64F-AB86-DB2520DDF5D7}" type="slidenum">
              <a:rPr lang="en-US" smtClean="0"/>
              <a:t>17</a:t>
            </a:fld>
            <a:endParaRPr lang="en-US"/>
          </a:p>
        </p:txBody>
      </p:sp>
    </p:spTree>
    <p:extLst>
      <p:ext uri="{BB962C8B-B14F-4D97-AF65-F5344CB8AC3E}">
        <p14:creationId xmlns:p14="http://schemas.microsoft.com/office/powerpoint/2010/main" val="418408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have both this booklet and the RAMP newsletter in your folder if you are in house.</a:t>
            </a:r>
          </a:p>
          <a:p>
            <a:endParaRPr lang="en-US" dirty="0"/>
          </a:p>
          <a:p>
            <a:r>
              <a:rPr lang="en-US" dirty="0"/>
              <a:t>If you are virtual, you should have received the RAMP Program Booklet via email.</a:t>
            </a:r>
          </a:p>
          <a:p>
            <a:endParaRPr lang="en-US" dirty="0"/>
          </a:p>
          <a:p>
            <a:r>
              <a:rPr lang="en-US" dirty="0"/>
              <a:t>Everything you need to know if contained in this booklet. </a:t>
            </a:r>
          </a:p>
          <a:p>
            <a:endParaRPr lang="en-US" dirty="0"/>
          </a:p>
          <a:p>
            <a:r>
              <a:rPr lang="en-US" dirty="0"/>
              <a:t>However, if you did not, I am here to tell you about the full five days of presentations, training, code discussions and tours.</a:t>
            </a:r>
          </a:p>
          <a:p>
            <a:endParaRPr lang="en-US" dirty="0"/>
          </a:p>
          <a:p>
            <a:r>
              <a:rPr lang="en-US" dirty="0"/>
              <a:t>As John said earlier, we manage about 18 codes and its not possible to give attention to each code each year.</a:t>
            </a:r>
          </a:p>
          <a:p>
            <a:endParaRPr lang="en-US" dirty="0"/>
          </a:p>
          <a:p>
            <a:r>
              <a:rPr lang="en-US" dirty="0"/>
              <a:t>As such, we alternate what we present, but it is based on the popularity of the code, if a new version was developed during that year and other factors.</a:t>
            </a:r>
          </a:p>
          <a:p>
            <a:endParaRPr lang="en-US" dirty="0"/>
          </a:p>
          <a:p>
            <a:r>
              <a:rPr lang="en-US" dirty="0"/>
              <a:t>As Kim said in her opening talk, this year we concentrate on RASCAL and RESRAD</a:t>
            </a:r>
          </a:p>
          <a:p>
            <a:endParaRPr lang="en-US" dirty="0"/>
          </a:p>
          <a:p>
            <a:r>
              <a:rPr lang="en-US" dirty="0"/>
              <a:t>.and an Internal and External Dosimetry Meeting.</a:t>
            </a:r>
          </a:p>
          <a:p>
            <a:endParaRPr lang="en-US" dirty="0"/>
          </a:p>
          <a:p>
            <a:r>
              <a:rPr lang="en-US" dirty="0"/>
              <a:t>Make sure you mention the CHP credit</a:t>
            </a:r>
          </a:p>
          <a:p>
            <a:endParaRPr lang="en-US" dirty="0"/>
          </a:p>
          <a:p>
            <a:r>
              <a:rPr lang="en-US" dirty="0"/>
              <a:t>Next slide please.</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122086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five days in a quick overview.  It also includes what room the training and symposiums are in, again this is in your booklet.  Benjamin showed you a map of the building, but the rooms are here and around the counter.  </a:t>
            </a:r>
          </a:p>
          <a:p>
            <a:endParaRPr lang="en-US" dirty="0"/>
          </a:p>
          <a:p>
            <a:r>
              <a:rPr lang="en-US" dirty="0"/>
              <a:t>Also, this slide is busy, but I will explain each day.</a:t>
            </a:r>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131982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afternoon is RASCAL, all day Tuesday and Wednesday morning.  Its right here in the White Flint Amphitheater.  </a:t>
            </a:r>
          </a:p>
          <a:p>
            <a:endParaRPr lang="en-US" dirty="0"/>
          </a:p>
          <a:p>
            <a:r>
              <a:rPr lang="en-US" dirty="0"/>
              <a:t>The instructors are Jeff Kowalczik and George Athey.  There are four modules….</a:t>
            </a:r>
          </a:p>
          <a:p>
            <a:endParaRPr lang="en-US" dirty="0"/>
          </a:p>
          <a:p>
            <a:r>
              <a:rPr lang="en-US" dirty="0"/>
              <a:t>Make sure you have RASCAL 4.3.4 on your computer.</a:t>
            </a:r>
          </a:p>
          <a:p>
            <a:endParaRPr lang="en-US" dirty="0"/>
          </a:p>
          <a:p>
            <a:r>
              <a:rPr lang="en-US" dirty="0"/>
              <a:t>In the afternoon, breaks start 2:30</a:t>
            </a:r>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250429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RESRAD is in Brookside A, right around the corner.</a:t>
            </a:r>
          </a:p>
          <a:p>
            <a:endParaRPr lang="en-US" dirty="0"/>
          </a:p>
          <a:p>
            <a:r>
              <a:rPr lang="en-US" dirty="0"/>
              <a:t>Dr. Charley Yu and Dr. David LePoire of Argonne National Lab will deliver the training.</a:t>
            </a:r>
          </a:p>
          <a:p>
            <a:endParaRPr lang="en-US" dirty="0"/>
          </a:p>
          <a:p>
            <a:r>
              <a:rPr lang="en-US" dirty="0"/>
              <a:t>Just a reminder that this is an overview of the training.  RESRAD Onsite, Offsite, Build, RDD and Biota are week long classes.</a:t>
            </a:r>
          </a:p>
          <a:p>
            <a:endParaRPr lang="en-US" dirty="0"/>
          </a:p>
          <a:p>
            <a:r>
              <a:rPr lang="en-US" dirty="0"/>
              <a:t>Remember that breaks start at 2:30 in </a:t>
            </a:r>
            <a:r>
              <a:rPr lang="en-US"/>
              <a:t>the afternoon. </a:t>
            </a:r>
            <a:r>
              <a:rPr lang="en-US" dirty="0"/>
              <a:t>So remind your trainers.</a:t>
            </a:r>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279297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can't forget about the primers.  Primers are very short sessions that are less than 1 hour, presented at the beginning of each day.</a:t>
            </a:r>
          </a:p>
          <a:p>
            <a:endParaRPr lang="en-US" dirty="0"/>
          </a:p>
          <a:p>
            <a:r>
              <a:rPr lang="en-US" dirty="0"/>
              <a:t>Tuesday is an overview of Spent Fuel Management and Wednesday is NRCs Artificial Intelligence Strategy.  </a:t>
            </a:r>
          </a:p>
          <a:p>
            <a:r>
              <a:rPr lang="en-US" dirty="0"/>
              <a:t>They are meant to be an introduction to the meeting where a participate can just listen, while settling down with a good cup of coffee to get ready for a good day of the RAMP User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 all here in the White Flint Amphitheater.</a:t>
            </a:r>
          </a:p>
          <a:p>
            <a:endParaRPr lang="en-US" dirty="0"/>
          </a:p>
          <a:p>
            <a:endParaRPr lang="en-US" dirty="0"/>
          </a:p>
          <a:p>
            <a:endParaRPr lang="en-US" dirty="0"/>
          </a:p>
          <a:p>
            <a:endParaRPr lang="en-US" dirty="0"/>
          </a:p>
          <a:p>
            <a:r>
              <a:rPr lang="en-US" dirty="0"/>
              <a:t>Also, everyone is invited to the social hour today 5:30 to 7:30.  Directions are at the registration desk.</a:t>
            </a:r>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1855132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meet here at the White Flint Amphitheater at 12 noon on Tuesday.</a:t>
            </a:r>
          </a:p>
          <a:p>
            <a:endParaRPr lang="en-US" dirty="0"/>
          </a:p>
          <a:p>
            <a:r>
              <a:rPr lang="en-US" dirty="0"/>
              <a:t>Please sign the sign in sheet</a:t>
            </a:r>
          </a:p>
          <a:p>
            <a:endParaRPr lang="en-US" dirty="0"/>
          </a:p>
          <a:p>
            <a:r>
              <a:rPr lang="en-US" dirty="0"/>
              <a:t>Requesting that all International Attendees tour on Tuesday due to the International Luncheon on Wednesday</a:t>
            </a:r>
          </a:p>
        </p:txBody>
      </p:sp>
      <p:sp>
        <p:nvSpPr>
          <p:cNvPr id="4" name="Slide Number Placeholder 3"/>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4110647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Wednesday is the Tour at the National Institute of Health.  Please sign in on the sign in sheet.</a:t>
            </a:r>
          </a:p>
          <a:p>
            <a:endParaRPr lang="en-US" dirty="0"/>
          </a:p>
          <a:p>
            <a:r>
              <a:rPr lang="en-US" dirty="0"/>
              <a:t>Meet at Marriott at 1:15…[read the tours]</a:t>
            </a:r>
          </a:p>
          <a:p>
            <a:endParaRPr lang="en-US" dirty="0"/>
          </a:p>
          <a:p>
            <a:r>
              <a:rPr lang="en-US" dirty="0"/>
              <a:t>Note that close toe shoes are required.</a:t>
            </a:r>
          </a:p>
          <a:p>
            <a:endParaRPr lang="en-US" dirty="0"/>
          </a:p>
          <a:p>
            <a:r>
              <a:rPr lang="en-US" dirty="0"/>
              <a:t>Please bring your passport if you are an international attendee.</a:t>
            </a:r>
          </a:p>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2845780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Thursday</a:t>
            </a:r>
          </a:p>
          <a:p>
            <a:endParaRPr lang="en-US" dirty="0"/>
          </a:p>
          <a:p>
            <a:r>
              <a:rPr lang="en-US" dirty="0"/>
              <a:t>Highlights are VARSKIN from UK, Current Dosimetry Issues from Australia and the Keynote Presentation</a:t>
            </a:r>
          </a:p>
          <a:p>
            <a:endParaRPr lang="en-US" dirty="0"/>
          </a:p>
          <a:p>
            <a:r>
              <a:rPr lang="en-US" dirty="0"/>
              <a:t>The afternoon is devoted to work funded by the NRC by RCD.</a:t>
            </a:r>
          </a:p>
          <a:p>
            <a:endParaRPr lang="en-US" dirty="0"/>
          </a:p>
          <a:p>
            <a:r>
              <a:rPr lang="en-US" dirty="0"/>
              <a:t>We will change rooms on Thursday.  The symposium will be in Oakley.</a:t>
            </a:r>
          </a:p>
        </p:txBody>
      </p:sp>
      <p:sp>
        <p:nvSpPr>
          <p:cNvPr id="4" name="Slide Number Placeholder 3"/>
          <p:cNvSpPr>
            <a:spLocks noGrp="1"/>
          </p:cNvSpPr>
          <p:nvPr>
            <p:ph type="sldNum" sz="quarter" idx="5"/>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2386783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493064"/>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fld id="{ABD4F8E3-4ED9-44B4-99E6-8A3D2CF8D415}" type="datetime4">
              <a:rPr lang="en-US" smtClean="0"/>
              <a:t>October 20, 2023</a:t>
            </a:fld>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3" name="Picture 2">
            <a:extLst>
              <a:ext uri="{FF2B5EF4-FFF2-40B4-BE49-F238E27FC236}">
                <a16:creationId xmlns:a16="http://schemas.microsoft.com/office/drawing/2014/main" id="{089903FA-5B71-6024-8152-FAF02172CB0B}"/>
              </a:ext>
            </a:extLst>
          </p:cNvPr>
          <p:cNvPicPr>
            <a:picLocks noChangeAspect="1"/>
          </p:cNvPicPr>
          <p:nvPr userDrawn="1"/>
        </p:nvPicPr>
        <p:blipFill>
          <a:blip r:embed="rId3"/>
          <a:srcRect/>
          <a:stretch/>
        </p:blipFill>
        <p:spPr>
          <a:xfrm>
            <a:off x="4630386" y="375620"/>
            <a:ext cx="1116379" cy="957880"/>
          </a:xfrm>
          <a:prstGeom prst="rect">
            <a:avLst/>
          </a:prstGeom>
        </p:spPr>
      </p:pic>
      <p:pic>
        <p:nvPicPr>
          <p:cNvPr id="4" name="Picture 3">
            <a:extLst>
              <a:ext uri="{FF2B5EF4-FFF2-40B4-BE49-F238E27FC236}">
                <a16:creationId xmlns:a16="http://schemas.microsoft.com/office/drawing/2014/main" id="{F733B8D2-774D-27F7-BF1A-D1AA87B7685C}"/>
              </a:ext>
            </a:extLst>
          </p:cNvPr>
          <p:cNvPicPr>
            <a:picLocks noChangeAspect="1"/>
          </p:cNvPicPr>
          <p:nvPr userDrawn="1"/>
        </p:nvPicPr>
        <p:blipFill>
          <a:blip r:embed="rId4"/>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022948" y="0"/>
            <a:ext cx="8607451"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10/20/2023</a:t>
            </a:fld>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6" name="Picture 5">
            <a:extLst>
              <a:ext uri="{FF2B5EF4-FFF2-40B4-BE49-F238E27FC236}">
                <a16:creationId xmlns:a16="http://schemas.microsoft.com/office/drawing/2014/main" id="{AE3A9ADD-DEF3-1BDD-CA9F-601B4E7AE0A1}"/>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7" name="Picture 6">
            <a:extLst>
              <a:ext uri="{FF2B5EF4-FFF2-40B4-BE49-F238E27FC236}">
                <a16:creationId xmlns:a16="http://schemas.microsoft.com/office/drawing/2014/main" id="{29AB2440-EBC5-83AA-7334-8C8F2E10A97F}"/>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966458" y="0"/>
            <a:ext cx="8663941"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10/20/2023</a:t>
            </a:fld>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dirty="0"/>
              <a:t>Click to edit slide title</a:t>
            </a:r>
          </a:p>
        </p:txBody>
      </p:sp>
      <p:pic>
        <p:nvPicPr>
          <p:cNvPr id="6" name="Picture 5">
            <a:extLst>
              <a:ext uri="{FF2B5EF4-FFF2-40B4-BE49-F238E27FC236}">
                <a16:creationId xmlns:a16="http://schemas.microsoft.com/office/drawing/2014/main" id="{2AD5B40E-9FAC-7154-6534-24ADECCE7B0F}"/>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7" name="Picture 6">
            <a:extLst>
              <a:ext uri="{FF2B5EF4-FFF2-40B4-BE49-F238E27FC236}">
                <a16:creationId xmlns:a16="http://schemas.microsoft.com/office/drawing/2014/main" id="{AE6CC790-77B7-3A92-3F95-EB0A0510C19E}"/>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6064512" y="0"/>
            <a:ext cx="8565888"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buClr>
                <a:srgbClr val="493064"/>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10/20/2023</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2" name="Picture 1">
            <a:extLst>
              <a:ext uri="{FF2B5EF4-FFF2-40B4-BE49-F238E27FC236}">
                <a16:creationId xmlns:a16="http://schemas.microsoft.com/office/drawing/2014/main" id="{292DE5B0-FFA0-2DF3-ED40-0A9EAB782926}"/>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3" name="Picture 2">
            <a:extLst>
              <a:ext uri="{FF2B5EF4-FFF2-40B4-BE49-F238E27FC236}">
                <a16:creationId xmlns:a16="http://schemas.microsoft.com/office/drawing/2014/main" id="{BE095627-7E5A-075F-6B9D-3CDD5BF723C1}"/>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54" userDrawn="1">
          <p15:clr>
            <a:srgbClr val="FBAE40"/>
          </p15:clr>
        </p15:guide>
        <p15:guide id="2" pos="460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317672" y="0"/>
            <a:ext cx="8312727"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buClr>
                <a:srgbClr val="493064"/>
              </a:buCl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10/20/2023</a:t>
            </a:fld>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1" name="Picture 10">
            <a:extLst>
              <a:ext uri="{FF2B5EF4-FFF2-40B4-BE49-F238E27FC236}">
                <a16:creationId xmlns:a16="http://schemas.microsoft.com/office/drawing/2014/main" id="{A15F3154-95ED-4C46-DB26-4F4DB6229244}"/>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17" name="Picture 16">
            <a:extLst>
              <a:ext uri="{FF2B5EF4-FFF2-40B4-BE49-F238E27FC236}">
                <a16:creationId xmlns:a16="http://schemas.microsoft.com/office/drawing/2014/main" id="{57E0A227-8E4A-807B-5C98-10708B86790D}"/>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075848" y="0"/>
            <a:ext cx="8554552"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10/20/2023</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buClr>
                <a:srgbClr val="493064"/>
              </a:buCl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dirty="0"/>
              <a:t>Click to edit slide title</a:t>
            </a:r>
          </a:p>
        </p:txBody>
      </p:sp>
      <p:pic>
        <p:nvPicPr>
          <p:cNvPr id="5" name="Picture 4">
            <a:extLst>
              <a:ext uri="{FF2B5EF4-FFF2-40B4-BE49-F238E27FC236}">
                <a16:creationId xmlns:a16="http://schemas.microsoft.com/office/drawing/2014/main" id="{0F341EF2-D61E-A6D9-94BE-D8A1E398CF53}"/>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7" name="Picture 6">
            <a:extLst>
              <a:ext uri="{FF2B5EF4-FFF2-40B4-BE49-F238E27FC236}">
                <a16:creationId xmlns:a16="http://schemas.microsoft.com/office/drawing/2014/main" id="{BD366EA6-27F7-378C-533C-E618E60D47AF}"/>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6151418" y="0"/>
            <a:ext cx="8478982"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10/20/2023</a:t>
            </a:fld>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Title 1">
            <a:extLst>
              <a:ext uri="{FF2B5EF4-FFF2-40B4-BE49-F238E27FC236}">
                <a16:creationId xmlns:a16="http://schemas.microsoft.com/office/drawing/2014/main" id="{D4E24851-2E35-F5FE-EAAC-B1980208F5F4}"/>
              </a:ext>
            </a:extLst>
          </p:cNvPr>
          <p:cNvSpPr>
            <a:spLocks noGrp="1"/>
          </p:cNvSpPr>
          <p:nvPr>
            <p:ph type="title" hasCustomPrompt="1"/>
          </p:nvPr>
        </p:nvSpPr>
        <p:spPr>
          <a:xfrm>
            <a:off x="1409701" y="472966"/>
            <a:ext cx="8073512" cy="874673"/>
          </a:xfrm>
          <a:prstGeom prst="rect">
            <a:avLst/>
          </a:prstGeom>
        </p:spPr>
        <p:txBody>
          <a:bodyPr lIns="0" anchor="b"/>
          <a:lstStyle>
            <a:lvl1pPr>
              <a:defRPr lang="en-US" sz="3600" b="1" kern="1200" dirty="0">
                <a:solidFill>
                  <a:srgbClr val="493064"/>
                </a:solidFill>
                <a:latin typeface="Arial" panose="020B0604020202020204" pitchFamily="34" charset="0"/>
                <a:ea typeface="+mn-ea"/>
                <a:cs typeface="Arial" panose="020B0604020202020204" pitchFamily="34" charset="0"/>
              </a:defRPr>
            </a:lvl1pPr>
          </a:lstStyle>
          <a:p>
            <a:r>
              <a:rPr lang="en-US" dirty="0"/>
              <a:t>Click to edit slide title</a:t>
            </a:r>
          </a:p>
        </p:txBody>
      </p:sp>
      <p:pic>
        <p:nvPicPr>
          <p:cNvPr id="5" name="Picture 4">
            <a:extLst>
              <a:ext uri="{FF2B5EF4-FFF2-40B4-BE49-F238E27FC236}">
                <a16:creationId xmlns:a16="http://schemas.microsoft.com/office/drawing/2014/main" id="{90A166B3-25B3-62A4-6D1F-4EF09A96C4F0}"/>
              </a:ext>
            </a:extLst>
          </p:cNvPr>
          <p:cNvPicPr>
            <a:picLocks noChangeAspect="1"/>
          </p:cNvPicPr>
          <p:nvPr userDrawn="1"/>
        </p:nvPicPr>
        <p:blipFill>
          <a:blip r:embed="rId2"/>
          <a:srcRect/>
          <a:stretch/>
        </p:blipFill>
        <p:spPr>
          <a:xfrm>
            <a:off x="13066461" y="375620"/>
            <a:ext cx="1116379" cy="957880"/>
          </a:xfrm>
          <a:prstGeom prst="rect">
            <a:avLst/>
          </a:prstGeom>
        </p:spPr>
      </p:pic>
      <p:pic>
        <p:nvPicPr>
          <p:cNvPr id="7" name="Picture 6">
            <a:extLst>
              <a:ext uri="{FF2B5EF4-FFF2-40B4-BE49-F238E27FC236}">
                <a16:creationId xmlns:a16="http://schemas.microsoft.com/office/drawing/2014/main" id="{3DC9BFD0-9586-9411-B09D-D3ED1CB19169}"/>
              </a:ext>
            </a:extLst>
          </p:cNvPr>
          <p:cNvPicPr>
            <a:picLocks noChangeAspect="1"/>
          </p:cNvPicPr>
          <p:nvPr userDrawn="1"/>
        </p:nvPicPr>
        <p:blipFill>
          <a:blip r:embed="rId3"/>
          <a:stretch>
            <a:fillRect/>
          </a:stretch>
        </p:blipFill>
        <p:spPr>
          <a:xfrm>
            <a:off x="9875271" y="440970"/>
            <a:ext cx="2743627" cy="775105"/>
          </a:xfrm>
          <a:prstGeom prst="rect">
            <a:avLst/>
          </a:prstGeom>
        </p:spPr>
      </p:pic>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6007834" y="0"/>
            <a:ext cx="8622565"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fld id="{9B7EE7B1-A6C1-4E39-8665-A73ED03F32E1}" type="datetimeFigureOut">
              <a:rPr lang="en-US" smtClean="0"/>
              <a:pPr/>
              <a:t>10/20/2023</a:t>
            </a:fld>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493064"/>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2" name="Picture 1">
            <a:extLst>
              <a:ext uri="{FF2B5EF4-FFF2-40B4-BE49-F238E27FC236}">
                <a16:creationId xmlns:a16="http://schemas.microsoft.com/office/drawing/2014/main" id="{F73FD8B6-E5FF-9AD4-5BD9-7C32A4603B5D}"/>
              </a:ext>
            </a:extLst>
          </p:cNvPr>
          <p:cNvPicPr>
            <a:picLocks noChangeAspect="1"/>
          </p:cNvPicPr>
          <p:nvPr userDrawn="1"/>
        </p:nvPicPr>
        <p:blipFill>
          <a:blip r:embed="rId2"/>
          <a:srcRect/>
          <a:stretch/>
        </p:blipFill>
        <p:spPr>
          <a:xfrm>
            <a:off x="4630386" y="375620"/>
            <a:ext cx="1116379" cy="957880"/>
          </a:xfrm>
          <a:prstGeom prst="rect">
            <a:avLst/>
          </a:prstGeom>
        </p:spPr>
      </p:pic>
      <p:pic>
        <p:nvPicPr>
          <p:cNvPr id="3" name="Picture 2">
            <a:extLst>
              <a:ext uri="{FF2B5EF4-FFF2-40B4-BE49-F238E27FC236}">
                <a16:creationId xmlns:a16="http://schemas.microsoft.com/office/drawing/2014/main" id="{418ED97A-FB56-9ED4-7FCD-940F19A0AAB2}"/>
              </a:ext>
            </a:extLst>
          </p:cNvPr>
          <p:cNvPicPr>
            <a:picLocks noChangeAspect="1"/>
          </p:cNvPicPr>
          <p:nvPr userDrawn="1"/>
        </p:nvPicPr>
        <p:blipFill>
          <a:blip r:embed="rId3"/>
          <a:stretch>
            <a:fillRect/>
          </a:stretch>
        </p:blipFill>
        <p:spPr>
          <a:xfrm>
            <a:off x="1439196" y="440970"/>
            <a:ext cx="2743627" cy="775105"/>
          </a:xfrm>
          <a:prstGeom prst="rect">
            <a:avLst/>
          </a:prstGeom>
        </p:spPr>
      </p:pic>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92" userDrawn="1">
          <p15:clr>
            <a:srgbClr val="FBAE40"/>
          </p15:clr>
        </p15:guide>
        <p15:guide id="2" pos="46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userDrawn="1">
          <p15:clr>
            <a:srgbClr val="F26B43"/>
          </p15:clr>
        </p15:guide>
        <p15:guide id="2" pos="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EE0BE7-99BF-4161-B088-8724880AAC66}"/>
              </a:ext>
            </a:extLst>
          </p:cNvPr>
          <p:cNvSpPr>
            <a:spLocks noGrp="1"/>
          </p:cNvSpPr>
          <p:nvPr>
            <p:ph type="ctrTitle"/>
          </p:nvPr>
        </p:nvSpPr>
        <p:spPr>
          <a:xfrm>
            <a:off x="1371600" y="2743200"/>
            <a:ext cx="4572000" cy="1828800"/>
          </a:xfrm>
        </p:spPr>
        <p:txBody>
          <a:bodyPr/>
          <a:lstStyle/>
          <a:p>
            <a:r>
              <a:rPr lang="en-US" dirty="0"/>
              <a:t>Welcome to the RAMP 2023 Fall User Meeting</a:t>
            </a:r>
          </a:p>
        </p:txBody>
      </p:sp>
      <p:sp>
        <p:nvSpPr>
          <p:cNvPr id="6" name="Text Placeholder 5">
            <a:extLst>
              <a:ext uri="{FF2B5EF4-FFF2-40B4-BE49-F238E27FC236}">
                <a16:creationId xmlns:a16="http://schemas.microsoft.com/office/drawing/2014/main" id="{E6AF8584-F7D3-43CB-B2DB-D1799F283016}"/>
              </a:ext>
            </a:extLst>
          </p:cNvPr>
          <p:cNvSpPr>
            <a:spLocks noGrp="1"/>
          </p:cNvSpPr>
          <p:nvPr>
            <p:ph type="body" sz="quarter" idx="10"/>
          </p:nvPr>
        </p:nvSpPr>
        <p:spPr>
          <a:xfrm>
            <a:off x="1371600" y="5536789"/>
            <a:ext cx="4572000" cy="274320"/>
          </a:xfrm>
        </p:spPr>
        <p:txBody>
          <a:bodyPr/>
          <a:lstStyle/>
          <a:p>
            <a:r>
              <a:rPr lang="en-US" dirty="0"/>
              <a:t>Rigel Flora</a:t>
            </a:r>
          </a:p>
        </p:txBody>
      </p:sp>
      <p:sp>
        <p:nvSpPr>
          <p:cNvPr id="10" name="Text Placeholder 9">
            <a:extLst>
              <a:ext uri="{FF2B5EF4-FFF2-40B4-BE49-F238E27FC236}">
                <a16:creationId xmlns:a16="http://schemas.microsoft.com/office/drawing/2014/main" id="{B3C12910-3A9C-4FFC-A950-52D0A31734CF}"/>
              </a:ext>
            </a:extLst>
          </p:cNvPr>
          <p:cNvSpPr>
            <a:spLocks noGrp="1"/>
          </p:cNvSpPr>
          <p:nvPr>
            <p:ph type="body" sz="quarter" idx="11"/>
          </p:nvPr>
        </p:nvSpPr>
        <p:spPr>
          <a:xfrm>
            <a:off x="1371600" y="5872636"/>
            <a:ext cx="4572000" cy="738664"/>
          </a:xfrm>
        </p:spPr>
        <p:txBody>
          <a:bodyPr/>
          <a:lstStyle/>
          <a:p>
            <a:pPr>
              <a:lnSpc>
                <a:spcPct val="100000"/>
              </a:lnSpc>
            </a:pPr>
            <a:r>
              <a:rPr lang="en-US" dirty="0"/>
              <a:t>Health Physicist</a:t>
            </a:r>
          </a:p>
          <a:p>
            <a:pPr>
              <a:lnSpc>
                <a:spcPct val="100000"/>
              </a:lnSpc>
            </a:pPr>
            <a:r>
              <a:rPr lang="en-US" dirty="0"/>
              <a:t>United States Nuclear Regulatory Commission</a:t>
            </a:r>
          </a:p>
        </p:txBody>
      </p:sp>
      <p:sp>
        <p:nvSpPr>
          <p:cNvPr id="2" name="TextBox 1">
            <a:extLst>
              <a:ext uri="{FF2B5EF4-FFF2-40B4-BE49-F238E27FC236}">
                <a16:creationId xmlns:a16="http://schemas.microsoft.com/office/drawing/2014/main" id="{A428D170-B3DB-1A3F-09C3-0DAF447C84C8}"/>
              </a:ext>
            </a:extLst>
          </p:cNvPr>
          <p:cNvSpPr txBox="1"/>
          <p:nvPr/>
        </p:nvSpPr>
        <p:spPr>
          <a:xfrm>
            <a:off x="1371600" y="7031427"/>
            <a:ext cx="4572000" cy="738664"/>
          </a:xfrm>
          <a:prstGeom prst="rect">
            <a:avLst/>
          </a:prstGeom>
          <a:noFill/>
        </p:spPr>
        <p:txBody>
          <a:bodyPr wrap="square" lIns="0" tIns="0" rIns="0" bIns="0" rtlCol="0">
            <a:spAutoFit/>
          </a:bodyPr>
          <a:lstStyle/>
          <a:p>
            <a:pPr algn="r"/>
            <a:r>
              <a:rPr lang="en-US" sz="1600" b="1" i="0" dirty="0">
                <a:solidFill>
                  <a:srgbClr val="493064"/>
                </a:solidFill>
                <a:effectLst/>
              </a:rPr>
              <a:t>2023 Fall RAMP Users’ Group Meeting</a:t>
            </a:r>
            <a:br>
              <a:rPr lang="en-US" sz="1600" dirty="0">
                <a:solidFill>
                  <a:srgbClr val="493064"/>
                </a:solidFill>
              </a:rPr>
            </a:br>
            <a:r>
              <a:rPr lang="en-US" sz="1600" b="0" i="0" dirty="0">
                <a:solidFill>
                  <a:srgbClr val="493064"/>
                </a:solidFill>
                <a:effectLst/>
              </a:rPr>
              <a:t>October 23–27, 2023</a:t>
            </a:r>
            <a:br>
              <a:rPr lang="en-US" sz="1600" dirty="0">
                <a:solidFill>
                  <a:srgbClr val="493064"/>
                </a:solidFill>
              </a:rPr>
            </a:br>
            <a:r>
              <a:rPr lang="en-US" sz="1600" b="0" i="0" dirty="0">
                <a:solidFill>
                  <a:srgbClr val="493064"/>
                </a:solidFill>
                <a:effectLst/>
              </a:rPr>
              <a:t>Rockville, MD</a:t>
            </a:r>
            <a:endParaRPr lang="en-US" sz="1600" dirty="0">
              <a:solidFill>
                <a:srgbClr val="493064"/>
              </a:solidFill>
            </a:endParaRPr>
          </a:p>
        </p:txBody>
      </p:sp>
      <p:pic>
        <p:nvPicPr>
          <p:cNvPr id="7" name="Picture 6">
            <a:extLst>
              <a:ext uri="{FF2B5EF4-FFF2-40B4-BE49-F238E27FC236}">
                <a16:creationId xmlns:a16="http://schemas.microsoft.com/office/drawing/2014/main" id="{FB154379-5DAD-DDD3-8DCF-051C2349D5F2}"/>
              </a:ext>
            </a:extLst>
          </p:cNvPr>
          <p:cNvPicPr>
            <a:picLocks noChangeAspect="1"/>
          </p:cNvPicPr>
          <p:nvPr/>
        </p:nvPicPr>
        <p:blipFill rotWithShape="1">
          <a:blip r:embed="rId3"/>
          <a:srcRect l="3321" t="4064" r="3632" b="22696"/>
          <a:stretch/>
        </p:blipFill>
        <p:spPr>
          <a:xfrm>
            <a:off x="10038856" y="291829"/>
            <a:ext cx="3219944" cy="3326859"/>
          </a:xfrm>
          <a:prstGeom prst="flowChartConnector">
            <a:avLst/>
          </a:prstGeom>
        </p:spPr>
      </p:pic>
    </p:spTree>
    <p:extLst>
      <p:ext uri="{BB962C8B-B14F-4D97-AF65-F5344CB8AC3E}">
        <p14:creationId xmlns:p14="http://schemas.microsoft.com/office/powerpoint/2010/main" val="11521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C9EEA6-2F57-CBC9-8D0F-38C47086B622}"/>
              </a:ext>
            </a:extLst>
          </p:cNvPr>
          <p:cNvSpPr>
            <a:spLocks noGrp="1"/>
          </p:cNvSpPr>
          <p:nvPr>
            <p:ph type="sldNum" sz="quarter" idx="12"/>
          </p:nvPr>
        </p:nvSpPr>
        <p:spPr/>
        <p:txBody>
          <a:bodyPr/>
          <a:lstStyle/>
          <a:p>
            <a:fld id="{FE7A4BB3-E848-5A44-82DF-322201952CD8}" type="slidenum">
              <a:rPr lang="en-US" smtClean="0"/>
              <a:pPr/>
              <a:t>10</a:t>
            </a:fld>
            <a:endParaRPr lang="en-US" dirty="0"/>
          </a:p>
        </p:txBody>
      </p:sp>
      <p:pic>
        <p:nvPicPr>
          <p:cNvPr id="7" name="Content Placeholder 6">
            <a:extLst>
              <a:ext uri="{FF2B5EF4-FFF2-40B4-BE49-F238E27FC236}">
                <a16:creationId xmlns:a16="http://schemas.microsoft.com/office/drawing/2014/main" id="{EDECA2C6-88EA-97E0-E559-400C29D79A2B}"/>
              </a:ext>
            </a:extLst>
          </p:cNvPr>
          <p:cNvPicPr>
            <a:picLocks noGrp="1" noChangeAspect="1"/>
          </p:cNvPicPr>
          <p:nvPr>
            <p:ph sz="quarter" idx="20"/>
          </p:nvPr>
        </p:nvPicPr>
        <p:blipFill>
          <a:blip r:embed="rId3"/>
          <a:stretch>
            <a:fillRect/>
          </a:stretch>
        </p:blipFill>
        <p:spPr>
          <a:xfrm>
            <a:off x="6309263" y="379671"/>
            <a:ext cx="7193446" cy="5430579"/>
          </a:xfrm>
        </p:spPr>
      </p:pic>
      <p:sp>
        <p:nvSpPr>
          <p:cNvPr id="5" name="Title 4">
            <a:extLst>
              <a:ext uri="{FF2B5EF4-FFF2-40B4-BE49-F238E27FC236}">
                <a16:creationId xmlns:a16="http://schemas.microsoft.com/office/drawing/2014/main" id="{6ACE8326-1746-FBBF-748C-7A53A57366F1}"/>
              </a:ext>
            </a:extLst>
          </p:cNvPr>
          <p:cNvSpPr>
            <a:spLocks noGrp="1"/>
          </p:cNvSpPr>
          <p:nvPr>
            <p:ph type="title"/>
          </p:nvPr>
        </p:nvSpPr>
        <p:spPr>
          <a:xfrm>
            <a:off x="1245676" y="1340434"/>
            <a:ext cx="4572001" cy="1590675"/>
          </a:xfrm>
        </p:spPr>
        <p:txBody>
          <a:bodyPr/>
          <a:lstStyle/>
          <a:p>
            <a:r>
              <a:rPr lang="en-US" dirty="0"/>
              <a:t>There’s more on day four!</a:t>
            </a:r>
          </a:p>
        </p:txBody>
      </p:sp>
      <p:pic>
        <p:nvPicPr>
          <p:cNvPr id="3" name="Picture Placeholder 2">
            <a:extLst>
              <a:ext uri="{FF2B5EF4-FFF2-40B4-BE49-F238E27FC236}">
                <a16:creationId xmlns:a16="http://schemas.microsoft.com/office/drawing/2014/main" id="{5405F556-0A27-25ED-C914-30C0B3CC8519}"/>
              </a:ext>
            </a:extLst>
          </p:cNvPr>
          <p:cNvPicPr>
            <a:picLocks noChangeAspect="1"/>
          </p:cNvPicPr>
          <p:nvPr/>
        </p:nvPicPr>
        <p:blipFill>
          <a:blip r:embed="rId4"/>
          <a:srcRect l="7776" r="7776"/>
          <a:stretch>
            <a:fillRect/>
          </a:stretch>
        </p:blipFill>
        <p:spPr>
          <a:xfrm>
            <a:off x="1781175" y="3169362"/>
            <a:ext cx="3333750" cy="2402635"/>
          </a:xfrm>
          <a:prstGeom prst="rect">
            <a:avLst/>
          </a:prstGeom>
        </p:spPr>
      </p:pic>
      <p:pic>
        <p:nvPicPr>
          <p:cNvPr id="11" name="Picture 10">
            <a:extLst>
              <a:ext uri="{FF2B5EF4-FFF2-40B4-BE49-F238E27FC236}">
                <a16:creationId xmlns:a16="http://schemas.microsoft.com/office/drawing/2014/main" id="{0780C4C5-DA48-FE96-BFFC-D34E399CF7E0}"/>
              </a:ext>
            </a:extLst>
          </p:cNvPr>
          <p:cNvPicPr>
            <a:picLocks noChangeAspect="1"/>
          </p:cNvPicPr>
          <p:nvPr/>
        </p:nvPicPr>
        <p:blipFill>
          <a:blip r:embed="rId5"/>
          <a:stretch>
            <a:fillRect/>
          </a:stretch>
        </p:blipFill>
        <p:spPr>
          <a:xfrm>
            <a:off x="3007802" y="5905500"/>
            <a:ext cx="4048125" cy="2190750"/>
          </a:xfrm>
          <a:prstGeom prst="rect">
            <a:avLst/>
          </a:prstGeom>
        </p:spPr>
      </p:pic>
      <p:pic>
        <p:nvPicPr>
          <p:cNvPr id="15" name="Picture 14" descr="Diagram&#10;&#10;Description automatically generated">
            <a:extLst>
              <a:ext uri="{FF2B5EF4-FFF2-40B4-BE49-F238E27FC236}">
                <a16:creationId xmlns:a16="http://schemas.microsoft.com/office/drawing/2014/main" id="{2F9154C3-AC16-8E23-8A51-FBAB6F70228F}"/>
              </a:ext>
            </a:extLst>
          </p:cNvPr>
          <p:cNvPicPr>
            <a:picLocks noChangeAspect="1"/>
          </p:cNvPicPr>
          <p:nvPr/>
        </p:nvPicPr>
        <p:blipFill>
          <a:blip r:embed="rId6"/>
          <a:stretch>
            <a:fillRect/>
          </a:stretch>
        </p:blipFill>
        <p:spPr>
          <a:xfrm>
            <a:off x="8296276" y="5824130"/>
            <a:ext cx="3743324" cy="2025799"/>
          </a:xfrm>
          <a:prstGeom prst="rect">
            <a:avLst/>
          </a:prstGeom>
        </p:spPr>
      </p:pic>
    </p:spTree>
    <p:extLst>
      <p:ext uri="{BB962C8B-B14F-4D97-AF65-F5344CB8AC3E}">
        <p14:creationId xmlns:p14="http://schemas.microsoft.com/office/powerpoint/2010/main" val="222915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BF379-0070-23DB-7FE8-41644D7A115E}"/>
              </a:ext>
            </a:extLst>
          </p:cNvPr>
          <p:cNvSpPr>
            <a:spLocks noGrp="1"/>
          </p:cNvSpPr>
          <p:nvPr>
            <p:ph type="sldNum" sz="quarter" idx="12"/>
          </p:nvPr>
        </p:nvSpPr>
        <p:spPr/>
        <p:txBody>
          <a:bodyPr/>
          <a:lstStyle/>
          <a:p>
            <a:fld id="{FE7A4BB3-E848-5A44-82DF-322201952CD8}" type="slidenum">
              <a:rPr lang="en-US" smtClean="0"/>
              <a:pPr/>
              <a:t>11</a:t>
            </a:fld>
            <a:endParaRPr lang="en-US" dirty="0"/>
          </a:p>
        </p:txBody>
      </p:sp>
      <p:sp>
        <p:nvSpPr>
          <p:cNvPr id="5" name="Title 4">
            <a:extLst>
              <a:ext uri="{FF2B5EF4-FFF2-40B4-BE49-F238E27FC236}">
                <a16:creationId xmlns:a16="http://schemas.microsoft.com/office/drawing/2014/main" id="{0C6D46E8-C99F-9379-3E11-CF02EFF25598}"/>
              </a:ext>
            </a:extLst>
          </p:cNvPr>
          <p:cNvSpPr>
            <a:spLocks noGrp="1"/>
          </p:cNvSpPr>
          <p:nvPr>
            <p:ph type="title"/>
          </p:nvPr>
        </p:nvSpPr>
        <p:spPr/>
        <p:txBody>
          <a:bodyPr/>
          <a:lstStyle/>
          <a:p>
            <a:r>
              <a:rPr lang="en-US" dirty="0"/>
              <a:t>Sad to see you go…</a:t>
            </a:r>
          </a:p>
        </p:txBody>
      </p:sp>
      <p:pic>
        <p:nvPicPr>
          <p:cNvPr id="7" name="Picture 6">
            <a:extLst>
              <a:ext uri="{FF2B5EF4-FFF2-40B4-BE49-F238E27FC236}">
                <a16:creationId xmlns:a16="http://schemas.microsoft.com/office/drawing/2014/main" id="{D99E7A33-1E53-61D0-B49D-A815E38B2851}"/>
              </a:ext>
            </a:extLst>
          </p:cNvPr>
          <p:cNvPicPr>
            <a:picLocks noChangeAspect="1"/>
          </p:cNvPicPr>
          <p:nvPr/>
        </p:nvPicPr>
        <p:blipFill>
          <a:blip r:embed="rId3"/>
          <a:stretch>
            <a:fillRect/>
          </a:stretch>
        </p:blipFill>
        <p:spPr>
          <a:xfrm>
            <a:off x="6061954" y="2896601"/>
            <a:ext cx="8064112" cy="3190932"/>
          </a:xfrm>
          <a:prstGeom prst="rect">
            <a:avLst/>
          </a:prstGeom>
        </p:spPr>
      </p:pic>
    </p:spTree>
    <p:extLst>
      <p:ext uri="{BB962C8B-B14F-4D97-AF65-F5344CB8AC3E}">
        <p14:creationId xmlns:p14="http://schemas.microsoft.com/office/powerpoint/2010/main" val="380921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st Custom by Country ABV">
            <a:extLst>
              <a:ext uri="{FF2B5EF4-FFF2-40B4-BE49-F238E27FC236}">
                <a16:creationId xmlns:a16="http://schemas.microsoft.com/office/drawing/2014/main" id="{3F9F5089-D70D-D4A8-F144-0F49FC9C6F18}"/>
              </a:ext>
            </a:extLst>
          </p:cNvPr>
          <p:cNvPicPr>
            <a:picLocks noChangeAspect="1"/>
          </p:cNvPicPr>
          <p:nvPr/>
        </p:nvPicPr>
        <p:blipFill>
          <a:blip r:embed="rId3"/>
          <a:stretch>
            <a:fillRect/>
          </a:stretch>
        </p:blipFill>
        <p:spPr>
          <a:xfrm>
            <a:off x="3365130" y="4672938"/>
            <a:ext cx="4498849" cy="2968834"/>
          </a:xfrm>
          <a:prstGeom prst="rect">
            <a:avLst/>
          </a:prstGeom>
        </p:spPr>
      </p:pic>
      <p:sp>
        <p:nvSpPr>
          <p:cNvPr id="2" name="Slide Number Placeholder 1">
            <a:extLst>
              <a:ext uri="{FF2B5EF4-FFF2-40B4-BE49-F238E27FC236}">
                <a16:creationId xmlns:a16="http://schemas.microsoft.com/office/drawing/2014/main" id="{25C5C299-B1D0-2169-539B-D6B5E6E5CB03}"/>
              </a:ext>
            </a:extLst>
          </p:cNvPr>
          <p:cNvSpPr>
            <a:spLocks noGrp="1"/>
          </p:cNvSpPr>
          <p:nvPr>
            <p:ph type="sldNum" sz="quarter" idx="12"/>
          </p:nvPr>
        </p:nvSpPr>
        <p:spPr/>
        <p:txBody>
          <a:bodyPr/>
          <a:lstStyle/>
          <a:p>
            <a:fld id="{FE7A4BB3-E848-5A44-82DF-322201952CD8}" type="slidenum">
              <a:rPr lang="en-US" smtClean="0"/>
              <a:pPr/>
              <a:t>12</a:t>
            </a:fld>
            <a:endParaRPr lang="en-US"/>
          </a:p>
        </p:txBody>
      </p:sp>
      <p:sp>
        <p:nvSpPr>
          <p:cNvPr id="3" name="Title 2">
            <a:extLst>
              <a:ext uri="{FF2B5EF4-FFF2-40B4-BE49-F238E27FC236}">
                <a16:creationId xmlns:a16="http://schemas.microsoft.com/office/drawing/2014/main" id="{3C7D4C24-A786-2240-1DF9-B89583CB4479}"/>
              </a:ext>
            </a:extLst>
          </p:cNvPr>
          <p:cNvSpPr>
            <a:spLocks noGrp="1"/>
          </p:cNvSpPr>
          <p:nvPr>
            <p:ph type="title"/>
          </p:nvPr>
        </p:nvSpPr>
        <p:spPr>
          <a:xfrm>
            <a:off x="1409701" y="472966"/>
            <a:ext cx="8409708" cy="874673"/>
          </a:xfrm>
        </p:spPr>
        <p:txBody>
          <a:bodyPr/>
          <a:lstStyle/>
          <a:p>
            <a:r>
              <a:rPr lang="en-US" sz="4400" dirty="0"/>
              <a:t>Roll Call</a:t>
            </a:r>
          </a:p>
        </p:txBody>
      </p:sp>
      <p:sp>
        <p:nvSpPr>
          <p:cNvPr id="4" name="Content Placeholder 3">
            <a:extLst>
              <a:ext uri="{FF2B5EF4-FFF2-40B4-BE49-F238E27FC236}">
                <a16:creationId xmlns:a16="http://schemas.microsoft.com/office/drawing/2014/main" id="{7EE94CBA-D10F-80BA-7607-616584CB4981}"/>
              </a:ext>
            </a:extLst>
          </p:cNvPr>
          <p:cNvSpPr>
            <a:spLocks noGrp="1"/>
          </p:cNvSpPr>
          <p:nvPr>
            <p:ph sz="quarter" idx="20"/>
          </p:nvPr>
        </p:nvSpPr>
        <p:spPr>
          <a:xfrm>
            <a:off x="1282390" y="1532940"/>
            <a:ext cx="7257453" cy="4072507"/>
          </a:xfrm>
        </p:spPr>
        <p:txBody>
          <a:bodyPr lIns="91440" tIns="45720" rIns="91440" bIns="45720" anchor="t"/>
          <a:lstStyle/>
          <a:p>
            <a:r>
              <a:rPr lang="en-US" dirty="0">
                <a:latin typeface="Arial"/>
                <a:cs typeface="Arial"/>
              </a:rPr>
              <a:t>A special welcome to our international partners</a:t>
            </a:r>
          </a:p>
          <a:p>
            <a:pPr marL="0" indent="0">
              <a:buNone/>
            </a:pPr>
            <a:endParaRPr lang="en-US" dirty="0">
              <a:latin typeface="Arial"/>
              <a:cs typeface="Arial"/>
            </a:endParaRPr>
          </a:p>
          <a:p>
            <a:pPr marL="0" indent="0">
              <a:buNone/>
            </a:pPr>
            <a:r>
              <a:rPr lang="en-US" dirty="0">
                <a:latin typeface="Arial"/>
                <a:cs typeface="Arial"/>
              </a:rPr>
              <a:t>Australia, </a:t>
            </a:r>
            <a:r>
              <a:rPr lang="en-US" b="1" dirty="0">
                <a:latin typeface="Arial"/>
                <a:cs typeface="Arial"/>
              </a:rPr>
              <a:t>Canada</a:t>
            </a:r>
            <a:r>
              <a:rPr lang="en-US" dirty="0">
                <a:latin typeface="Arial"/>
                <a:cs typeface="Arial"/>
              </a:rPr>
              <a:t>,</a:t>
            </a:r>
            <a:r>
              <a:rPr lang="en-US" b="1" dirty="0">
                <a:latin typeface="Arial"/>
                <a:cs typeface="Arial"/>
              </a:rPr>
              <a:t> Ghana</a:t>
            </a:r>
            <a:r>
              <a:rPr lang="en-US" dirty="0">
                <a:latin typeface="Arial"/>
                <a:cs typeface="Arial"/>
              </a:rPr>
              <a:t>, Finland, Italy, Mexico, Nigeria, South Africa, </a:t>
            </a:r>
            <a:r>
              <a:rPr lang="en-US" b="1" dirty="0">
                <a:latin typeface="Arial"/>
                <a:cs typeface="Arial"/>
              </a:rPr>
              <a:t>South Korea, </a:t>
            </a:r>
            <a:r>
              <a:rPr lang="en-US" dirty="0">
                <a:latin typeface="Arial"/>
                <a:cs typeface="Arial"/>
              </a:rPr>
              <a:t>Spain,</a:t>
            </a:r>
            <a:r>
              <a:rPr lang="en-US" b="1" dirty="0">
                <a:latin typeface="Arial"/>
                <a:cs typeface="Arial"/>
              </a:rPr>
              <a:t> Taiwan</a:t>
            </a:r>
            <a:r>
              <a:rPr lang="en-US" dirty="0">
                <a:latin typeface="Arial"/>
                <a:cs typeface="Arial"/>
              </a:rPr>
              <a:t>, Ukraine, United Arab Emirates,  United States, United Kingdom</a:t>
            </a:r>
            <a:endParaRPr lang="en-US" dirty="0"/>
          </a:p>
        </p:txBody>
      </p:sp>
      <p:pic>
        <p:nvPicPr>
          <p:cNvPr id="5" name="Picture 4">
            <a:extLst>
              <a:ext uri="{FF2B5EF4-FFF2-40B4-BE49-F238E27FC236}">
                <a16:creationId xmlns:a16="http://schemas.microsoft.com/office/drawing/2014/main" id="{E05E5852-B397-8A17-2007-8D2744E3537F}"/>
              </a:ext>
            </a:extLst>
          </p:cNvPr>
          <p:cNvPicPr>
            <a:picLocks noChangeAspect="1"/>
          </p:cNvPicPr>
          <p:nvPr/>
        </p:nvPicPr>
        <p:blipFill>
          <a:blip r:embed="rId4"/>
          <a:stretch>
            <a:fillRect/>
          </a:stretch>
        </p:blipFill>
        <p:spPr>
          <a:xfrm>
            <a:off x="8952252" y="2702218"/>
            <a:ext cx="4950948" cy="3633268"/>
          </a:xfrm>
          <a:prstGeom prst="rect">
            <a:avLst/>
          </a:prstGeom>
        </p:spPr>
      </p:pic>
      <p:pic>
        <p:nvPicPr>
          <p:cNvPr id="8" name="Picture 7">
            <a:extLst>
              <a:ext uri="{FF2B5EF4-FFF2-40B4-BE49-F238E27FC236}">
                <a16:creationId xmlns:a16="http://schemas.microsoft.com/office/drawing/2014/main" id="{47A6D9BA-062C-1201-584E-67E042EF40B2}"/>
              </a:ext>
            </a:extLst>
          </p:cNvPr>
          <p:cNvPicPr>
            <a:picLocks noChangeAspect="1"/>
          </p:cNvPicPr>
          <p:nvPr/>
        </p:nvPicPr>
        <p:blipFill>
          <a:blip r:embed="rId5"/>
          <a:stretch>
            <a:fillRect/>
          </a:stretch>
        </p:blipFill>
        <p:spPr>
          <a:xfrm>
            <a:off x="12873790" y="165707"/>
            <a:ext cx="1515979" cy="1413164"/>
          </a:xfrm>
          <a:prstGeom prst="rect">
            <a:avLst/>
          </a:prstGeom>
        </p:spPr>
      </p:pic>
    </p:spTree>
    <p:extLst>
      <p:ext uri="{BB962C8B-B14F-4D97-AF65-F5344CB8AC3E}">
        <p14:creationId xmlns:p14="http://schemas.microsoft.com/office/powerpoint/2010/main" val="24113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C5D120-4069-658B-7490-8EE15DEA1671}"/>
              </a:ext>
            </a:extLst>
          </p:cNvPr>
          <p:cNvSpPr>
            <a:spLocks noGrp="1"/>
          </p:cNvSpPr>
          <p:nvPr>
            <p:ph type="sldNum" sz="quarter" idx="12"/>
          </p:nvPr>
        </p:nvSpPr>
        <p:spPr/>
        <p:txBody>
          <a:bodyPr/>
          <a:lstStyle/>
          <a:p>
            <a:fld id="{FE7A4BB3-E848-5A44-82DF-322201952CD8}" type="slidenum">
              <a:rPr lang="en-US" smtClean="0"/>
              <a:pPr/>
              <a:t>13</a:t>
            </a:fld>
            <a:endParaRPr lang="en-US"/>
          </a:p>
        </p:txBody>
      </p:sp>
      <p:sp>
        <p:nvSpPr>
          <p:cNvPr id="3" name="Title 2">
            <a:extLst>
              <a:ext uri="{FF2B5EF4-FFF2-40B4-BE49-F238E27FC236}">
                <a16:creationId xmlns:a16="http://schemas.microsoft.com/office/drawing/2014/main" id="{90D9A3B9-DF5E-B2A6-4B36-138C4983EF2F}"/>
              </a:ext>
            </a:extLst>
          </p:cNvPr>
          <p:cNvSpPr>
            <a:spLocks noGrp="1"/>
          </p:cNvSpPr>
          <p:nvPr>
            <p:ph type="title"/>
          </p:nvPr>
        </p:nvSpPr>
        <p:spPr/>
        <p:txBody>
          <a:bodyPr/>
          <a:lstStyle/>
          <a:p>
            <a:r>
              <a:rPr lang="en-US" sz="4400" dirty="0"/>
              <a:t>Welcome Federal Partners</a:t>
            </a:r>
          </a:p>
        </p:txBody>
      </p:sp>
      <p:pic>
        <p:nvPicPr>
          <p:cNvPr id="1026" name="Picture 2" descr="United States Environmental Protection Agency - Wikipedia">
            <a:extLst>
              <a:ext uri="{FF2B5EF4-FFF2-40B4-BE49-F238E27FC236}">
                <a16:creationId xmlns:a16="http://schemas.microsoft.com/office/drawing/2014/main" id="{EDB18783-3765-A185-3405-FFCC5EC5E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332" y="322504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ST Releases Roadmap on How to Build Cybersecurity Workforce | 2020-02-27  | Security Magazine">
            <a:extLst>
              <a:ext uri="{FF2B5EF4-FFF2-40B4-BE49-F238E27FC236}">
                <a16:creationId xmlns:a16="http://schemas.microsoft.com/office/drawing/2014/main" id="{EB3997FD-E5AD-D195-6797-241687F2E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5505" y="1885847"/>
            <a:ext cx="3590925"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EMA (@fema) / X">
            <a:extLst>
              <a:ext uri="{FF2B5EF4-FFF2-40B4-BE49-F238E27FC236}">
                <a16:creationId xmlns:a16="http://schemas.microsoft.com/office/drawing/2014/main" id="{D59B7BB7-E884-B54E-5F08-0C3362F5C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5505" y="342605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tional Institutes of Health Police - Wikipedia">
            <a:extLst>
              <a:ext uri="{FF2B5EF4-FFF2-40B4-BE49-F238E27FC236}">
                <a16:creationId xmlns:a16="http://schemas.microsoft.com/office/drawing/2014/main" id="{D1D03B92-ADF8-6BFE-52BA-5A7DDE5689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6518" y="1578871"/>
            <a:ext cx="22764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uclear Regulatory Commission - Wikipedia">
            <a:extLst>
              <a:ext uri="{FF2B5EF4-FFF2-40B4-BE49-F238E27FC236}">
                <a16:creationId xmlns:a16="http://schemas.microsoft.com/office/drawing/2014/main" id="{FB45771C-6E31-8F92-A590-310B564BC0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9418" y="2095397"/>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Brief History of the Department of Energy | Department of Energy">
            <a:extLst>
              <a:ext uri="{FF2B5EF4-FFF2-40B4-BE49-F238E27FC236}">
                <a16:creationId xmlns:a16="http://schemas.microsoft.com/office/drawing/2014/main" id="{77D66F99-7536-6666-DB5F-FE6EA6BDFE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6457" y="5578707"/>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ited States Army - Wikipedia">
            <a:extLst>
              <a:ext uri="{FF2B5EF4-FFF2-40B4-BE49-F238E27FC236}">
                <a16:creationId xmlns:a16="http://schemas.microsoft.com/office/drawing/2014/main" id="{99DAA493-7E5A-291F-D311-BD20A1BF57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88856" y="557394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nited States Navy - Wikipedia">
            <a:extLst>
              <a:ext uri="{FF2B5EF4-FFF2-40B4-BE49-F238E27FC236}">
                <a16:creationId xmlns:a16="http://schemas.microsoft.com/office/drawing/2014/main" id="{DB82CC7E-7EE6-28DC-CEE5-650844B23F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2329" y="557394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ted States Department of Transportation - Wikipedia">
            <a:extLst>
              <a:ext uri="{FF2B5EF4-FFF2-40B4-BE49-F238E27FC236}">
                <a16:creationId xmlns:a16="http://schemas.microsoft.com/office/drawing/2014/main" id="{E06AEE86-6AF4-1DBE-9879-DE488B489D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6677" y="5569182"/>
            <a:ext cx="21336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00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C5D120-4069-658B-7490-8EE15DEA1671}"/>
              </a:ext>
            </a:extLst>
          </p:cNvPr>
          <p:cNvSpPr>
            <a:spLocks noGrp="1"/>
          </p:cNvSpPr>
          <p:nvPr>
            <p:ph type="sldNum" sz="quarter" idx="12"/>
          </p:nvPr>
        </p:nvSpPr>
        <p:spPr/>
        <p:txBody>
          <a:bodyPr/>
          <a:lstStyle/>
          <a:p>
            <a:fld id="{FE7A4BB3-E848-5A44-82DF-322201952CD8}" type="slidenum">
              <a:rPr lang="en-US" smtClean="0"/>
              <a:pPr/>
              <a:t>14</a:t>
            </a:fld>
            <a:endParaRPr lang="en-US"/>
          </a:p>
        </p:txBody>
      </p:sp>
      <p:sp>
        <p:nvSpPr>
          <p:cNvPr id="3" name="Title 2">
            <a:extLst>
              <a:ext uri="{FF2B5EF4-FFF2-40B4-BE49-F238E27FC236}">
                <a16:creationId xmlns:a16="http://schemas.microsoft.com/office/drawing/2014/main" id="{90D9A3B9-DF5E-B2A6-4B36-138C4983EF2F}"/>
              </a:ext>
            </a:extLst>
          </p:cNvPr>
          <p:cNvSpPr>
            <a:spLocks noGrp="1"/>
          </p:cNvSpPr>
          <p:nvPr>
            <p:ph type="title"/>
          </p:nvPr>
        </p:nvSpPr>
        <p:spPr/>
        <p:txBody>
          <a:bodyPr/>
          <a:lstStyle/>
          <a:p>
            <a:r>
              <a:rPr lang="en-US" sz="4400" dirty="0"/>
              <a:t>National Laboratories</a:t>
            </a:r>
          </a:p>
        </p:txBody>
      </p:sp>
      <p:pic>
        <p:nvPicPr>
          <p:cNvPr id="2072" name="Picture 24" descr="Pacific Northwest National Laboratory - Wikipedia">
            <a:extLst>
              <a:ext uri="{FF2B5EF4-FFF2-40B4-BE49-F238E27FC236}">
                <a16:creationId xmlns:a16="http://schemas.microsoft.com/office/drawing/2014/main" id="{AB4E040C-689D-495C-F373-DE4A46801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782" y="1455149"/>
            <a:ext cx="32670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anl-logo-1 – Sustainable Horizons Institute">
            <a:extLst>
              <a:ext uri="{FF2B5EF4-FFF2-40B4-BE49-F238E27FC236}">
                <a16:creationId xmlns:a16="http://schemas.microsoft.com/office/drawing/2014/main" id="{3E72BDBE-B5A1-34F9-DE2B-0343AC61B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6413609"/>
            <a:ext cx="340995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Logos – Website Standards">
            <a:extLst>
              <a:ext uri="{FF2B5EF4-FFF2-40B4-BE49-F238E27FC236}">
                <a16:creationId xmlns:a16="http://schemas.microsoft.com/office/drawing/2014/main" id="{86D1C6AC-0117-5E92-AB8E-4F5EDDA28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1095" y="4018218"/>
            <a:ext cx="43624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INL logos | Flickr">
            <a:extLst>
              <a:ext uri="{FF2B5EF4-FFF2-40B4-BE49-F238E27FC236}">
                <a16:creationId xmlns:a16="http://schemas.microsoft.com/office/drawing/2014/main" id="{550B749D-653E-074D-2F06-830807053E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250" y="2409010"/>
            <a:ext cx="2257425" cy="202882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276EBBF7-7FFA-C61C-3C6C-CCF010184B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2395" y="5390539"/>
            <a:ext cx="338137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LANL introduces sleek new look and logo">
            <a:extLst>
              <a:ext uri="{FF2B5EF4-FFF2-40B4-BE49-F238E27FC236}">
                <a16:creationId xmlns:a16="http://schemas.microsoft.com/office/drawing/2014/main" id="{6F2A45B5-DC89-ED0E-04A1-9F588CB99A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3230" y="5390539"/>
            <a:ext cx="338137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BNL | Brand Center | Logo">
            <a:extLst>
              <a:ext uri="{FF2B5EF4-FFF2-40B4-BE49-F238E27FC236}">
                <a16:creationId xmlns:a16="http://schemas.microsoft.com/office/drawing/2014/main" id="{0909C1FB-EB7A-9391-9192-85C35CF07F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12921" y="1960974"/>
            <a:ext cx="260032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1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C5D120-4069-658B-7490-8EE15DEA1671}"/>
              </a:ext>
            </a:extLst>
          </p:cNvPr>
          <p:cNvSpPr>
            <a:spLocks noGrp="1"/>
          </p:cNvSpPr>
          <p:nvPr>
            <p:ph type="sldNum" sz="quarter" idx="12"/>
          </p:nvPr>
        </p:nvSpPr>
        <p:spPr/>
        <p:txBody>
          <a:bodyPr/>
          <a:lstStyle/>
          <a:p>
            <a:fld id="{FE7A4BB3-E848-5A44-82DF-322201952CD8}" type="slidenum">
              <a:rPr lang="en-US" smtClean="0"/>
              <a:pPr/>
              <a:t>15</a:t>
            </a:fld>
            <a:endParaRPr lang="en-US"/>
          </a:p>
        </p:txBody>
      </p:sp>
      <p:sp>
        <p:nvSpPr>
          <p:cNvPr id="3" name="Title 2">
            <a:extLst>
              <a:ext uri="{FF2B5EF4-FFF2-40B4-BE49-F238E27FC236}">
                <a16:creationId xmlns:a16="http://schemas.microsoft.com/office/drawing/2014/main" id="{90D9A3B9-DF5E-B2A6-4B36-138C4983EF2F}"/>
              </a:ext>
            </a:extLst>
          </p:cNvPr>
          <p:cNvSpPr>
            <a:spLocks noGrp="1"/>
          </p:cNvSpPr>
          <p:nvPr>
            <p:ph type="title"/>
          </p:nvPr>
        </p:nvSpPr>
        <p:spPr/>
        <p:txBody>
          <a:bodyPr/>
          <a:lstStyle/>
          <a:p>
            <a:r>
              <a:rPr lang="en-US" sz="4400" dirty="0"/>
              <a:t>Welcome State Partners</a:t>
            </a:r>
          </a:p>
        </p:txBody>
      </p:sp>
      <p:pic>
        <p:nvPicPr>
          <p:cNvPr id="2052" name="Picture 4">
            <a:extLst>
              <a:ext uri="{FF2B5EF4-FFF2-40B4-BE49-F238E27FC236}">
                <a16:creationId xmlns:a16="http://schemas.microsoft.com/office/drawing/2014/main" id="{6547E99D-2459-03C9-4D58-4536B08CB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484" y="157393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al of Connecticut - Wikipedia">
            <a:extLst>
              <a:ext uri="{FF2B5EF4-FFF2-40B4-BE49-F238E27FC236}">
                <a16:creationId xmlns:a16="http://schemas.microsoft.com/office/drawing/2014/main" id="{F2C7073F-6137-A9E0-F120-DE86C4141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600" y="3093275"/>
            <a:ext cx="1885950" cy="24193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13B9261-62FE-E868-7555-1542AE58A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5545" y="3369500"/>
            <a:ext cx="2143125" cy="214312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60" name="Picture 12" descr="Great Seal of Arkansas - Wikipedia">
            <a:extLst>
              <a:ext uri="{FF2B5EF4-FFF2-40B4-BE49-F238E27FC236}">
                <a16:creationId xmlns:a16="http://schemas.microsoft.com/office/drawing/2014/main" id="{2444C3C1-BD74-A1EA-5378-A54A7263F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224" y="578194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ECEAC759-D0C3-AD23-BE50-D6BB9BC09C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5359" y="5857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eal of Texas - Wikipedia">
            <a:extLst>
              <a:ext uri="{FF2B5EF4-FFF2-40B4-BE49-F238E27FC236}">
                <a16:creationId xmlns:a16="http://schemas.microsoft.com/office/drawing/2014/main" id="{AB80C545-FB67-6118-7E9B-B4B4C40F38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9817" y="578194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eal of Alabama - Wikipedia">
            <a:extLst>
              <a:ext uri="{FF2B5EF4-FFF2-40B4-BE49-F238E27FC236}">
                <a16:creationId xmlns:a16="http://schemas.microsoft.com/office/drawing/2014/main" id="{FD7B841B-7D10-2D47-07A4-8C6A19257B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4188" y="173145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eal of Florida - Wikipedia">
            <a:extLst>
              <a:ext uri="{FF2B5EF4-FFF2-40B4-BE49-F238E27FC236}">
                <a16:creationId xmlns:a16="http://schemas.microsoft.com/office/drawing/2014/main" id="{727DD216-8405-D5EA-2CD5-06000CBC61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26604" y="1573931"/>
            <a:ext cx="19050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eal of West Virginia - Wikipedia">
            <a:extLst>
              <a:ext uri="{FF2B5EF4-FFF2-40B4-BE49-F238E27FC236}">
                <a16:creationId xmlns:a16="http://schemas.microsoft.com/office/drawing/2014/main" id="{AA64A1C7-78A3-B54D-F47E-6B9699BDB9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34275" y="5867400"/>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16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20CB08-96AD-ADFE-DE1E-93202BA33EC0}"/>
              </a:ext>
            </a:extLst>
          </p:cNvPr>
          <p:cNvSpPr>
            <a:spLocks noGrp="1"/>
          </p:cNvSpPr>
          <p:nvPr>
            <p:ph type="sldNum" sz="quarter" idx="12"/>
          </p:nvPr>
        </p:nvSpPr>
        <p:spPr/>
        <p:txBody>
          <a:bodyPr/>
          <a:lstStyle/>
          <a:p>
            <a:fld id="{FE7A4BB3-E848-5A44-82DF-322201952CD8}" type="slidenum">
              <a:rPr lang="en-US" smtClean="0"/>
              <a:pPr/>
              <a:t>16</a:t>
            </a:fld>
            <a:endParaRPr lang="en-US"/>
          </a:p>
        </p:txBody>
      </p:sp>
      <p:sp>
        <p:nvSpPr>
          <p:cNvPr id="3" name="Title 2">
            <a:extLst>
              <a:ext uri="{FF2B5EF4-FFF2-40B4-BE49-F238E27FC236}">
                <a16:creationId xmlns:a16="http://schemas.microsoft.com/office/drawing/2014/main" id="{83A2B07A-8216-051C-BBDC-B95CF5560171}"/>
              </a:ext>
            </a:extLst>
          </p:cNvPr>
          <p:cNvSpPr>
            <a:spLocks noGrp="1"/>
          </p:cNvSpPr>
          <p:nvPr>
            <p:ph type="title"/>
          </p:nvPr>
        </p:nvSpPr>
        <p:spPr/>
        <p:txBody>
          <a:bodyPr/>
          <a:lstStyle/>
          <a:p>
            <a:r>
              <a:rPr lang="en-US" sz="4400"/>
              <a:t>Your Role in the Meeting</a:t>
            </a:r>
          </a:p>
        </p:txBody>
      </p:sp>
      <p:sp>
        <p:nvSpPr>
          <p:cNvPr id="4" name="Content Placeholder 3">
            <a:extLst>
              <a:ext uri="{FF2B5EF4-FFF2-40B4-BE49-F238E27FC236}">
                <a16:creationId xmlns:a16="http://schemas.microsoft.com/office/drawing/2014/main" id="{43C4F6F9-6425-7FB4-A9EC-7523436A25C4}"/>
              </a:ext>
            </a:extLst>
          </p:cNvPr>
          <p:cNvSpPr>
            <a:spLocks noGrp="1"/>
          </p:cNvSpPr>
          <p:nvPr>
            <p:ph sz="quarter" idx="20"/>
          </p:nvPr>
        </p:nvSpPr>
        <p:spPr/>
        <p:txBody>
          <a:bodyPr/>
          <a:lstStyle/>
          <a:p>
            <a:r>
              <a:rPr lang="en-US" sz="2800"/>
              <a:t>Participate </a:t>
            </a:r>
            <a:r>
              <a:rPr lang="en-US" sz="2800" dirty="0"/>
              <a:t>actively</a:t>
            </a:r>
          </a:p>
          <a:p>
            <a:r>
              <a:rPr lang="en-US" sz="2800" dirty="0"/>
              <a:t>Share your insights</a:t>
            </a:r>
          </a:p>
          <a:p>
            <a:r>
              <a:rPr lang="en-US" sz="2800" dirty="0"/>
              <a:t>Work together for safety</a:t>
            </a:r>
          </a:p>
          <a:p>
            <a:r>
              <a:rPr lang="en-US" sz="2800" dirty="0"/>
              <a:t>Build networks</a:t>
            </a:r>
          </a:p>
          <a:p>
            <a:r>
              <a:rPr lang="en-US" sz="2800" dirty="0"/>
              <a:t>Strengthen collaboration</a:t>
            </a:r>
          </a:p>
          <a:p>
            <a:r>
              <a:rPr lang="en-US" sz="2800" dirty="0"/>
              <a:t>Enjoy Washington DC</a:t>
            </a:r>
          </a:p>
          <a:p>
            <a:endParaRPr lang="en-US" dirty="0"/>
          </a:p>
        </p:txBody>
      </p:sp>
      <p:pic>
        <p:nvPicPr>
          <p:cNvPr id="6" name="Picture 5">
            <a:extLst>
              <a:ext uri="{FF2B5EF4-FFF2-40B4-BE49-F238E27FC236}">
                <a16:creationId xmlns:a16="http://schemas.microsoft.com/office/drawing/2014/main" id="{AE1DBCDE-C401-400A-3474-9A1DAD4C069D}"/>
              </a:ext>
            </a:extLst>
          </p:cNvPr>
          <p:cNvPicPr>
            <a:picLocks noChangeAspect="1"/>
          </p:cNvPicPr>
          <p:nvPr/>
        </p:nvPicPr>
        <p:blipFill>
          <a:blip r:embed="rId3"/>
          <a:stretch>
            <a:fillRect/>
          </a:stretch>
        </p:blipFill>
        <p:spPr>
          <a:xfrm>
            <a:off x="6271820" y="4069080"/>
            <a:ext cx="5228078" cy="3931920"/>
          </a:xfrm>
          <a:prstGeom prst="rect">
            <a:avLst/>
          </a:prstGeom>
        </p:spPr>
      </p:pic>
      <p:pic>
        <p:nvPicPr>
          <p:cNvPr id="10" name="Picture 9">
            <a:extLst>
              <a:ext uri="{FF2B5EF4-FFF2-40B4-BE49-F238E27FC236}">
                <a16:creationId xmlns:a16="http://schemas.microsoft.com/office/drawing/2014/main" id="{AEDB6CFC-B516-5CAB-77AF-2D8CB737BFFB}"/>
              </a:ext>
            </a:extLst>
          </p:cNvPr>
          <p:cNvPicPr>
            <a:picLocks noChangeAspect="1"/>
          </p:cNvPicPr>
          <p:nvPr/>
        </p:nvPicPr>
        <p:blipFill>
          <a:blip r:embed="rId4"/>
          <a:stretch>
            <a:fillRect/>
          </a:stretch>
        </p:blipFill>
        <p:spPr>
          <a:xfrm>
            <a:off x="8772259" y="1472794"/>
            <a:ext cx="5675260" cy="3630185"/>
          </a:xfrm>
          <a:prstGeom prst="rect">
            <a:avLst/>
          </a:prstGeom>
        </p:spPr>
      </p:pic>
    </p:spTree>
    <p:extLst>
      <p:ext uri="{BB962C8B-B14F-4D97-AF65-F5344CB8AC3E}">
        <p14:creationId xmlns:p14="http://schemas.microsoft.com/office/powerpoint/2010/main" val="352948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433BB6-ACB2-4953-9ADC-C0F78F3BD058}"/>
              </a:ext>
            </a:extLst>
          </p:cNvPr>
          <p:cNvSpPr>
            <a:spLocks noGrp="1"/>
          </p:cNvSpPr>
          <p:nvPr>
            <p:ph type="sldNum" sz="quarter" idx="12"/>
          </p:nvPr>
        </p:nvSpPr>
        <p:spPr/>
        <p:txBody>
          <a:bodyPr/>
          <a:lstStyle/>
          <a:p>
            <a:fld id="{FE7A4BB3-E848-5A44-82DF-322201952CD8}" type="slidenum">
              <a:rPr lang="en-US" smtClean="0"/>
              <a:pPr/>
              <a:t>17</a:t>
            </a:fld>
            <a:endParaRPr lang="en-US" dirty="0"/>
          </a:p>
        </p:txBody>
      </p:sp>
      <p:pic>
        <p:nvPicPr>
          <p:cNvPr id="4" name="Picture 3">
            <a:extLst>
              <a:ext uri="{FF2B5EF4-FFF2-40B4-BE49-F238E27FC236}">
                <a16:creationId xmlns:a16="http://schemas.microsoft.com/office/drawing/2014/main" id="{1FAA4A28-9126-D445-F59D-59232B2C4B38}"/>
              </a:ext>
            </a:extLst>
          </p:cNvPr>
          <p:cNvPicPr>
            <a:picLocks noChangeAspect="1"/>
          </p:cNvPicPr>
          <p:nvPr/>
        </p:nvPicPr>
        <p:blipFill>
          <a:blip r:embed="rId3"/>
          <a:stretch>
            <a:fillRect/>
          </a:stretch>
        </p:blipFill>
        <p:spPr>
          <a:xfrm>
            <a:off x="7315200" y="397754"/>
            <a:ext cx="6417015" cy="7434091"/>
          </a:xfrm>
          <a:prstGeom prst="rect">
            <a:avLst/>
          </a:prstGeom>
        </p:spPr>
      </p:pic>
    </p:spTree>
    <p:extLst>
      <p:ext uri="{BB962C8B-B14F-4D97-AF65-F5344CB8AC3E}">
        <p14:creationId xmlns:p14="http://schemas.microsoft.com/office/powerpoint/2010/main" val="75739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95BF64-90CD-47E1-A634-5D0698A8D7EB}"/>
              </a:ext>
            </a:extLst>
          </p:cNvPr>
          <p:cNvSpPr>
            <a:spLocks noGrp="1"/>
          </p:cNvSpPr>
          <p:nvPr>
            <p:ph type="pic" sz="quarter" idx="10"/>
          </p:nvPr>
        </p:nvSpPr>
        <p:spPr/>
      </p:sp>
      <p:sp>
        <p:nvSpPr>
          <p:cNvPr id="3" name="Slide Number Placeholder 2">
            <a:extLst>
              <a:ext uri="{FF2B5EF4-FFF2-40B4-BE49-F238E27FC236}">
                <a16:creationId xmlns:a16="http://schemas.microsoft.com/office/drawing/2014/main" id="{C30BD2FD-1A79-4E55-9458-9294D45BDD02}"/>
              </a:ext>
            </a:extLst>
          </p:cNvPr>
          <p:cNvSpPr>
            <a:spLocks noGrp="1"/>
          </p:cNvSpPr>
          <p:nvPr>
            <p:ph type="sldNum" sz="quarter" idx="12"/>
          </p:nvPr>
        </p:nvSpPr>
        <p:spPr/>
        <p:txBody>
          <a:bodyPr/>
          <a:lstStyle/>
          <a:p>
            <a:fld id="{FE7A4BB3-E848-5A44-82DF-322201952CD8}" type="slidenum">
              <a:rPr lang="en-US" smtClean="0"/>
              <a:pPr/>
              <a:t>2</a:t>
            </a:fld>
            <a:endParaRPr lang="en-US" dirty="0"/>
          </a:p>
        </p:txBody>
      </p:sp>
      <p:sp>
        <p:nvSpPr>
          <p:cNvPr id="4" name="Text Placeholder 3">
            <a:extLst>
              <a:ext uri="{FF2B5EF4-FFF2-40B4-BE49-F238E27FC236}">
                <a16:creationId xmlns:a16="http://schemas.microsoft.com/office/drawing/2014/main" id="{A605AEC7-AFCB-493D-8E77-9BA1548B4B08}"/>
              </a:ext>
            </a:extLst>
          </p:cNvPr>
          <p:cNvSpPr>
            <a:spLocks noGrp="1"/>
          </p:cNvSpPr>
          <p:nvPr>
            <p:ph type="body" sz="quarter" idx="14"/>
          </p:nvPr>
        </p:nvSpPr>
        <p:spPr/>
        <p:txBody>
          <a:bodyPr/>
          <a:lstStyle/>
          <a:p>
            <a:endParaRPr lang="en-US" dirty="0"/>
          </a:p>
        </p:txBody>
      </p:sp>
      <p:sp>
        <p:nvSpPr>
          <p:cNvPr id="5" name="Title 4">
            <a:extLst>
              <a:ext uri="{FF2B5EF4-FFF2-40B4-BE49-F238E27FC236}">
                <a16:creationId xmlns:a16="http://schemas.microsoft.com/office/drawing/2014/main" id="{125E1129-5FFA-4B82-BEB0-8A26ACAE653A}"/>
              </a:ext>
            </a:extLst>
          </p:cNvPr>
          <p:cNvSpPr>
            <a:spLocks noGrp="1"/>
          </p:cNvSpPr>
          <p:nvPr>
            <p:ph type="title"/>
          </p:nvPr>
        </p:nvSpPr>
        <p:spPr>
          <a:xfrm>
            <a:off x="1394459" y="1403985"/>
            <a:ext cx="4572001" cy="1590675"/>
          </a:xfrm>
        </p:spPr>
        <p:txBody>
          <a:bodyPr/>
          <a:lstStyle/>
          <a:p>
            <a:r>
              <a:rPr lang="en-US" dirty="0"/>
              <a:t>Five Days of:</a:t>
            </a:r>
          </a:p>
        </p:txBody>
      </p:sp>
      <p:sp>
        <p:nvSpPr>
          <p:cNvPr id="6" name="Content Placeholder 5">
            <a:extLst>
              <a:ext uri="{FF2B5EF4-FFF2-40B4-BE49-F238E27FC236}">
                <a16:creationId xmlns:a16="http://schemas.microsoft.com/office/drawing/2014/main" id="{776CC710-250E-4B7A-AC52-86F0566B64C1}"/>
              </a:ext>
            </a:extLst>
          </p:cNvPr>
          <p:cNvSpPr>
            <a:spLocks noGrp="1"/>
          </p:cNvSpPr>
          <p:nvPr>
            <p:ph sz="quarter" idx="21"/>
          </p:nvPr>
        </p:nvSpPr>
        <p:spPr>
          <a:xfrm>
            <a:off x="1394459" y="3188970"/>
            <a:ext cx="4572000" cy="4613063"/>
          </a:xfrm>
        </p:spPr>
        <p:txBody>
          <a:bodyPr/>
          <a:lstStyle/>
          <a:p>
            <a:r>
              <a:rPr lang="en-US" dirty="0"/>
              <a:t>Presentations</a:t>
            </a:r>
          </a:p>
          <a:p>
            <a:r>
              <a:rPr lang="en-US" dirty="0"/>
              <a:t>Training</a:t>
            </a:r>
          </a:p>
          <a:p>
            <a:r>
              <a:rPr lang="en-US" dirty="0"/>
              <a:t>Beginner/Advanced Classes</a:t>
            </a:r>
          </a:p>
          <a:p>
            <a:r>
              <a:rPr lang="en-US" dirty="0"/>
              <a:t>Tours</a:t>
            </a:r>
          </a:p>
          <a:p>
            <a:r>
              <a:rPr lang="en-US" dirty="0"/>
              <a:t>Social Hour</a:t>
            </a:r>
          </a:p>
          <a:p>
            <a:r>
              <a:rPr lang="en-US" dirty="0"/>
              <a:t>Networking</a:t>
            </a:r>
          </a:p>
          <a:p>
            <a:r>
              <a:rPr lang="en-US" dirty="0"/>
              <a:t>CHP Credit</a:t>
            </a:r>
          </a:p>
        </p:txBody>
      </p:sp>
      <p:pic>
        <p:nvPicPr>
          <p:cNvPr id="8" name="Picture 7">
            <a:extLst>
              <a:ext uri="{FF2B5EF4-FFF2-40B4-BE49-F238E27FC236}">
                <a16:creationId xmlns:a16="http://schemas.microsoft.com/office/drawing/2014/main" id="{4D2FCB0C-AF5C-FC3C-CA39-9367F1E1B95A}"/>
              </a:ext>
            </a:extLst>
          </p:cNvPr>
          <p:cNvPicPr>
            <a:picLocks noChangeAspect="1"/>
          </p:cNvPicPr>
          <p:nvPr/>
        </p:nvPicPr>
        <p:blipFill rotWithShape="1">
          <a:blip r:embed="rId3"/>
          <a:srcRect l="12767" t="10519" r="68155" b="5320"/>
          <a:stretch/>
        </p:blipFill>
        <p:spPr>
          <a:xfrm>
            <a:off x="7587676" y="822227"/>
            <a:ext cx="5233380" cy="6492973"/>
          </a:xfrm>
          <a:prstGeom prst="rect">
            <a:avLst/>
          </a:prstGeom>
        </p:spPr>
      </p:pic>
    </p:spTree>
    <p:extLst>
      <p:ext uri="{BB962C8B-B14F-4D97-AF65-F5344CB8AC3E}">
        <p14:creationId xmlns:p14="http://schemas.microsoft.com/office/powerpoint/2010/main" val="316935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BE0F3-60C4-4D75-B1FC-C0F4D46BCBD6}"/>
              </a:ext>
            </a:extLst>
          </p:cNvPr>
          <p:cNvSpPr>
            <a:spLocks noGrp="1"/>
          </p:cNvSpPr>
          <p:nvPr>
            <p:ph type="sldNum" sz="quarter" idx="12"/>
          </p:nvPr>
        </p:nvSpPr>
        <p:spPr/>
        <p:txBody>
          <a:bodyPr/>
          <a:lstStyle/>
          <a:p>
            <a:fld id="{FE7A4BB3-E848-5A44-82DF-322201952CD8}" type="slidenum">
              <a:rPr lang="en-US" smtClean="0"/>
              <a:pPr/>
              <a:t>3</a:t>
            </a:fld>
            <a:endParaRPr lang="en-US" dirty="0"/>
          </a:p>
        </p:txBody>
      </p:sp>
      <p:sp>
        <p:nvSpPr>
          <p:cNvPr id="6" name="Title 4">
            <a:extLst>
              <a:ext uri="{FF2B5EF4-FFF2-40B4-BE49-F238E27FC236}">
                <a16:creationId xmlns:a16="http://schemas.microsoft.com/office/drawing/2014/main" id="{18EBDEB7-2735-4FBE-687A-7E533430B37E}"/>
              </a:ext>
            </a:extLst>
          </p:cNvPr>
          <p:cNvSpPr>
            <a:spLocks noGrp="1"/>
          </p:cNvSpPr>
          <p:nvPr>
            <p:ph type="title"/>
          </p:nvPr>
        </p:nvSpPr>
        <p:spPr>
          <a:xfrm>
            <a:off x="1394459" y="1403985"/>
            <a:ext cx="4572001" cy="1590675"/>
          </a:xfrm>
        </p:spPr>
        <p:txBody>
          <a:bodyPr/>
          <a:lstStyle/>
          <a:p>
            <a:r>
              <a:rPr lang="en-US" dirty="0"/>
              <a:t>Overall Agenda</a:t>
            </a:r>
          </a:p>
        </p:txBody>
      </p:sp>
      <p:pic>
        <p:nvPicPr>
          <p:cNvPr id="5" name="Picture 4">
            <a:extLst>
              <a:ext uri="{FF2B5EF4-FFF2-40B4-BE49-F238E27FC236}">
                <a16:creationId xmlns:a16="http://schemas.microsoft.com/office/drawing/2014/main" id="{B688FDDE-84EE-3EB4-1D80-9D4D7A7EF0A4}"/>
              </a:ext>
            </a:extLst>
          </p:cNvPr>
          <p:cNvPicPr>
            <a:picLocks noChangeAspect="1"/>
          </p:cNvPicPr>
          <p:nvPr/>
        </p:nvPicPr>
        <p:blipFill>
          <a:blip r:embed="rId3"/>
          <a:stretch>
            <a:fillRect/>
          </a:stretch>
        </p:blipFill>
        <p:spPr>
          <a:xfrm>
            <a:off x="6696856" y="390678"/>
            <a:ext cx="6567043" cy="7448244"/>
          </a:xfrm>
          <a:prstGeom prst="rect">
            <a:avLst/>
          </a:prstGeom>
        </p:spPr>
      </p:pic>
    </p:spTree>
    <p:extLst>
      <p:ext uri="{BB962C8B-B14F-4D97-AF65-F5344CB8AC3E}">
        <p14:creationId xmlns:p14="http://schemas.microsoft.com/office/powerpoint/2010/main" val="11894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434C10-FA58-5C5D-0022-D02703805720}"/>
              </a:ext>
            </a:extLst>
          </p:cNvPr>
          <p:cNvSpPr>
            <a:spLocks noGrp="1"/>
          </p:cNvSpPr>
          <p:nvPr>
            <p:ph type="sldNum" sz="quarter" idx="12"/>
          </p:nvPr>
        </p:nvSpPr>
        <p:spPr/>
        <p:txBody>
          <a:bodyPr/>
          <a:lstStyle/>
          <a:p>
            <a:fld id="{FE7A4BB3-E848-5A44-82DF-322201952CD8}" type="slidenum">
              <a:rPr lang="en-US" smtClean="0"/>
              <a:pPr/>
              <a:t>4</a:t>
            </a:fld>
            <a:endParaRPr lang="en-US" dirty="0"/>
          </a:p>
        </p:txBody>
      </p:sp>
      <p:pic>
        <p:nvPicPr>
          <p:cNvPr id="7" name="Content Placeholder 6">
            <a:extLst>
              <a:ext uri="{FF2B5EF4-FFF2-40B4-BE49-F238E27FC236}">
                <a16:creationId xmlns:a16="http://schemas.microsoft.com/office/drawing/2014/main" id="{7C7397F5-299A-4ACC-D9C9-B1956498940C}"/>
              </a:ext>
            </a:extLst>
          </p:cNvPr>
          <p:cNvPicPr>
            <a:picLocks noGrp="1" noChangeAspect="1"/>
          </p:cNvPicPr>
          <p:nvPr>
            <p:ph sz="quarter" idx="20"/>
          </p:nvPr>
        </p:nvPicPr>
        <p:blipFill>
          <a:blip r:embed="rId3"/>
          <a:stretch>
            <a:fillRect/>
          </a:stretch>
        </p:blipFill>
        <p:spPr>
          <a:xfrm>
            <a:off x="6592585" y="685297"/>
            <a:ext cx="7259601" cy="6512289"/>
          </a:xfrm>
        </p:spPr>
      </p:pic>
      <p:sp>
        <p:nvSpPr>
          <p:cNvPr id="4" name="Content Placeholder 3">
            <a:extLst>
              <a:ext uri="{FF2B5EF4-FFF2-40B4-BE49-F238E27FC236}">
                <a16:creationId xmlns:a16="http://schemas.microsoft.com/office/drawing/2014/main" id="{72BBD931-DBE6-286D-A4C3-CE9264B180D1}"/>
              </a:ext>
            </a:extLst>
          </p:cNvPr>
          <p:cNvSpPr>
            <a:spLocks noGrp="1"/>
          </p:cNvSpPr>
          <p:nvPr>
            <p:ph sz="quarter" idx="21"/>
          </p:nvPr>
        </p:nvSpPr>
        <p:spPr/>
        <p:txBody>
          <a:bodyPr/>
          <a:lstStyle/>
          <a:p>
            <a:r>
              <a:rPr lang="en-US" dirty="0"/>
              <a:t>Monday Afternoon</a:t>
            </a:r>
          </a:p>
          <a:p>
            <a:r>
              <a:rPr lang="en-US" dirty="0"/>
              <a:t>Tuesday</a:t>
            </a:r>
          </a:p>
          <a:p>
            <a:r>
              <a:rPr lang="en-US" dirty="0"/>
              <a:t>Wednesday Morning</a:t>
            </a:r>
          </a:p>
        </p:txBody>
      </p:sp>
      <p:sp>
        <p:nvSpPr>
          <p:cNvPr id="5" name="Title 4">
            <a:extLst>
              <a:ext uri="{FF2B5EF4-FFF2-40B4-BE49-F238E27FC236}">
                <a16:creationId xmlns:a16="http://schemas.microsoft.com/office/drawing/2014/main" id="{0684B912-10B8-2E5F-5B9B-7F4869145220}"/>
              </a:ext>
            </a:extLst>
          </p:cNvPr>
          <p:cNvSpPr>
            <a:spLocks noGrp="1"/>
          </p:cNvSpPr>
          <p:nvPr>
            <p:ph type="title"/>
          </p:nvPr>
        </p:nvSpPr>
        <p:spPr/>
        <p:txBody>
          <a:bodyPr/>
          <a:lstStyle/>
          <a:p>
            <a:r>
              <a:rPr lang="en-US" dirty="0"/>
              <a:t>RASCAL</a:t>
            </a:r>
          </a:p>
        </p:txBody>
      </p:sp>
    </p:spTree>
    <p:extLst>
      <p:ext uri="{BB962C8B-B14F-4D97-AF65-F5344CB8AC3E}">
        <p14:creationId xmlns:p14="http://schemas.microsoft.com/office/powerpoint/2010/main" val="318646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434C10-FA58-5C5D-0022-D02703805720}"/>
              </a:ext>
            </a:extLst>
          </p:cNvPr>
          <p:cNvSpPr>
            <a:spLocks noGrp="1"/>
          </p:cNvSpPr>
          <p:nvPr>
            <p:ph type="sldNum" sz="quarter" idx="12"/>
          </p:nvPr>
        </p:nvSpPr>
        <p:spPr/>
        <p:txBody>
          <a:bodyPr/>
          <a:lstStyle/>
          <a:p>
            <a:fld id="{FE7A4BB3-E848-5A44-82DF-322201952CD8}" type="slidenum">
              <a:rPr lang="en-US" smtClean="0"/>
              <a:pPr/>
              <a:t>5</a:t>
            </a:fld>
            <a:endParaRPr lang="en-US" dirty="0"/>
          </a:p>
        </p:txBody>
      </p:sp>
      <p:sp>
        <p:nvSpPr>
          <p:cNvPr id="4" name="Content Placeholder 3">
            <a:extLst>
              <a:ext uri="{FF2B5EF4-FFF2-40B4-BE49-F238E27FC236}">
                <a16:creationId xmlns:a16="http://schemas.microsoft.com/office/drawing/2014/main" id="{72BBD931-DBE6-286D-A4C3-CE9264B180D1}"/>
              </a:ext>
            </a:extLst>
          </p:cNvPr>
          <p:cNvSpPr>
            <a:spLocks noGrp="1"/>
          </p:cNvSpPr>
          <p:nvPr>
            <p:ph sz="quarter" idx="21"/>
          </p:nvPr>
        </p:nvSpPr>
        <p:spPr/>
        <p:txBody>
          <a:bodyPr/>
          <a:lstStyle/>
          <a:p>
            <a:r>
              <a:rPr lang="en-US" dirty="0"/>
              <a:t>Monday Afternoon</a:t>
            </a:r>
          </a:p>
          <a:p>
            <a:r>
              <a:rPr lang="en-US" dirty="0"/>
              <a:t>Tuesday</a:t>
            </a:r>
          </a:p>
          <a:p>
            <a:r>
              <a:rPr lang="en-US" dirty="0"/>
              <a:t>Wednesday Morning</a:t>
            </a:r>
          </a:p>
        </p:txBody>
      </p:sp>
      <p:sp>
        <p:nvSpPr>
          <p:cNvPr id="5" name="Title 4">
            <a:extLst>
              <a:ext uri="{FF2B5EF4-FFF2-40B4-BE49-F238E27FC236}">
                <a16:creationId xmlns:a16="http://schemas.microsoft.com/office/drawing/2014/main" id="{0684B912-10B8-2E5F-5B9B-7F4869145220}"/>
              </a:ext>
            </a:extLst>
          </p:cNvPr>
          <p:cNvSpPr>
            <a:spLocks noGrp="1"/>
          </p:cNvSpPr>
          <p:nvPr>
            <p:ph type="title"/>
          </p:nvPr>
        </p:nvSpPr>
        <p:spPr/>
        <p:txBody>
          <a:bodyPr/>
          <a:lstStyle/>
          <a:p>
            <a:r>
              <a:rPr lang="en-US" dirty="0"/>
              <a:t>RESRAD</a:t>
            </a:r>
          </a:p>
        </p:txBody>
      </p:sp>
      <p:pic>
        <p:nvPicPr>
          <p:cNvPr id="9" name="Picture 8">
            <a:extLst>
              <a:ext uri="{FF2B5EF4-FFF2-40B4-BE49-F238E27FC236}">
                <a16:creationId xmlns:a16="http://schemas.microsoft.com/office/drawing/2014/main" id="{43377823-008E-B2DF-A070-7BA11F3599C9}"/>
              </a:ext>
            </a:extLst>
          </p:cNvPr>
          <p:cNvPicPr>
            <a:picLocks noChangeAspect="1"/>
          </p:cNvPicPr>
          <p:nvPr/>
        </p:nvPicPr>
        <p:blipFill>
          <a:blip r:embed="rId3"/>
          <a:stretch>
            <a:fillRect/>
          </a:stretch>
        </p:blipFill>
        <p:spPr>
          <a:xfrm>
            <a:off x="6498961" y="259033"/>
            <a:ext cx="7721946" cy="6592854"/>
          </a:xfrm>
          <a:prstGeom prst="rect">
            <a:avLst/>
          </a:prstGeom>
        </p:spPr>
      </p:pic>
      <p:pic>
        <p:nvPicPr>
          <p:cNvPr id="11" name="Picture 10">
            <a:extLst>
              <a:ext uri="{FF2B5EF4-FFF2-40B4-BE49-F238E27FC236}">
                <a16:creationId xmlns:a16="http://schemas.microsoft.com/office/drawing/2014/main" id="{7FE28636-CD69-9095-6818-3ED1CF325134}"/>
              </a:ext>
            </a:extLst>
          </p:cNvPr>
          <p:cNvPicPr>
            <a:picLocks noChangeAspect="1"/>
          </p:cNvPicPr>
          <p:nvPr/>
        </p:nvPicPr>
        <p:blipFill>
          <a:blip r:embed="rId4"/>
          <a:stretch>
            <a:fillRect/>
          </a:stretch>
        </p:blipFill>
        <p:spPr>
          <a:xfrm>
            <a:off x="7253406" y="6769143"/>
            <a:ext cx="5982535" cy="1086002"/>
          </a:xfrm>
          <a:prstGeom prst="rect">
            <a:avLst/>
          </a:prstGeom>
        </p:spPr>
      </p:pic>
    </p:spTree>
    <p:extLst>
      <p:ext uri="{BB962C8B-B14F-4D97-AF65-F5344CB8AC3E}">
        <p14:creationId xmlns:p14="http://schemas.microsoft.com/office/powerpoint/2010/main" val="6442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6</a:t>
            </a:fld>
            <a:endParaRPr lang="en-US" dirty="0"/>
          </a:p>
        </p:txBody>
      </p:sp>
      <p:sp>
        <p:nvSpPr>
          <p:cNvPr id="3" name="Title 2">
            <a:extLst>
              <a:ext uri="{FF2B5EF4-FFF2-40B4-BE49-F238E27FC236}">
                <a16:creationId xmlns:a16="http://schemas.microsoft.com/office/drawing/2014/main" id="{6D50AF6E-CF6A-429E-A4B2-32D2D767B73B}"/>
              </a:ext>
            </a:extLst>
          </p:cNvPr>
          <p:cNvSpPr>
            <a:spLocks noGrp="1"/>
          </p:cNvSpPr>
          <p:nvPr>
            <p:ph type="title"/>
          </p:nvPr>
        </p:nvSpPr>
        <p:spPr/>
        <p:txBody>
          <a:bodyPr/>
          <a:lstStyle/>
          <a:p>
            <a:r>
              <a:rPr lang="en-US" dirty="0"/>
              <a:t>Primers</a:t>
            </a:r>
          </a:p>
        </p:txBody>
      </p:sp>
      <p:pic>
        <p:nvPicPr>
          <p:cNvPr id="6" name="Picture 5">
            <a:extLst>
              <a:ext uri="{FF2B5EF4-FFF2-40B4-BE49-F238E27FC236}">
                <a16:creationId xmlns:a16="http://schemas.microsoft.com/office/drawing/2014/main" id="{E74A8EE5-884F-219A-C7E7-FD4DABF41B8B}"/>
              </a:ext>
            </a:extLst>
          </p:cNvPr>
          <p:cNvPicPr>
            <a:picLocks noChangeAspect="1"/>
          </p:cNvPicPr>
          <p:nvPr/>
        </p:nvPicPr>
        <p:blipFill rotWithShape="1">
          <a:blip r:embed="rId3"/>
          <a:srcRect l="3379" t="18484" b="9446"/>
          <a:stretch/>
        </p:blipFill>
        <p:spPr>
          <a:xfrm>
            <a:off x="1409701" y="1490494"/>
            <a:ext cx="12951228" cy="1636541"/>
          </a:xfrm>
          <a:prstGeom prst="rect">
            <a:avLst/>
          </a:prstGeom>
        </p:spPr>
      </p:pic>
      <p:grpSp>
        <p:nvGrpSpPr>
          <p:cNvPr id="9" name="object 9">
            <a:extLst>
              <a:ext uri="{FF2B5EF4-FFF2-40B4-BE49-F238E27FC236}">
                <a16:creationId xmlns:a16="http://schemas.microsoft.com/office/drawing/2014/main" id="{FF126ADA-5734-0D2E-E1DC-D096496A4A1D}"/>
              </a:ext>
            </a:extLst>
          </p:cNvPr>
          <p:cNvGrpSpPr/>
          <p:nvPr/>
        </p:nvGrpSpPr>
        <p:grpSpPr>
          <a:xfrm>
            <a:off x="1741251" y="3269016"/>
            <a:ext cx="10058400" cy="2328325"/>
            <a:chOff x="0" y="1231488"/>
            <a:chExt cx="10058400" cy="2328325"/>
          </a:xfrm>
        </p:grpSpPr>
        <p:pic>
          <p:nvPicPr>
            <p:cNvPr id="10" name="object 10">
              <a:extLst>
                <a:ext uri="{FF2B5EF4-FFF2-40B4-BE49-F238E27FC236}">
                  <a16:creationId xmlns:a16="http://schemas.microsoft.com/office/drawing/2014/main" id="{AF799397-8971-8602-0D1E-8C1FB0C515B7}"/>
                </a:ext>
              </a:extLst>
            </p:cNvPr>
            <p:cNvPicPr/>
            <p:nvPr/>
          </p:nvPicPr>
          <p:blipFill>
            <a:blip r:embed="rId4" cstate="print"/>
            <a:stretch>
              <a:fillRect/>
            </a:stretch>
          </p:blipFill>
          <p:spPr>
            <a:xfrm>
              <a:off x="201477" y="1231488"/>
              <a:ext cx="2285690" cy="923544"/>
            </a:xfrm>
            <a:prstGeom prst="rect">
              <a:avLst/>
            </a:prstGeom>
          </p:spPr>
        </p:pic>
        <p:pic>
          <p:nvPicPr>
            <p:cNvPr id="11" name="object 11">
              <a:extLst>
                <a:ext uri="{FF2B5EF4-FFF2-40B4-BE49-F238E27FC236}">
                  <a16:creationId xmlns:a16="http://schemas.microsoft.com/office/drawing/2014/main" id="{BC6118BB-C329-247D-3BB9-0A40671228D6}"/>
                </a:ext>
              </a:extLst>
            </p:cNvPr>
            <p:cNvPicPr/>
            <p:nvPr/>
          </p:nvPicPr>
          <p:blipFill>
            <a:blip r:embed="rId5" cstate="print"/>
            <a:stretch>
              <a:fillRect/>
            </a:stretch>
          </p:blipFill>
          <p:spPr>
            <a:xfrm>
              <a:off x="0" y="2528316"/>
              <a:ext cx="10058400" cy="1031497"/>
            </a:xfrm>
            <a:prstGeom prst="rect">
              <a:avLst/>
            </a:prstGeom>
          </p:spPr>
        </p:pic>
      </p:grpSp>
      <p:sp>
        <p:nvSpPr>
          <p:cNvPr id="12" name="object 12">
            <a:extLst>
              <a:ext uri="{FF2B5EF4-FFF2-40B4-BE49-F238E27FC236}">
                <a16:creationId xmlns:a16="http://schemas.microsoft.com/office/drawing/2014/main" id="{E1EB3400-5C25-2B44-2D4A-8840BDCB5551}"/>
              </a:ext>
            </a:extLst>
          </p:cNvPr>
          <p:cNvSpPr txBox="1">
            <a:spLocks/>
          </p:cNvSpPr>
          <p:nvPr/>
        </p:nvSpPr>
        <p:spPr>
          <a:xfrm>
            <a:off x="1901753" y="3962091"/>
            <a:ext cx="6266781" cy="1565750"/>
          </a:xfrm>
          <a:prstGeom prst="rect">
            <a:avLst/>
          </a:prstGeom>
        </p:spPr>
        <p:txBody>
          <a:bodyPr vert="horz" wrap="square" lIns="0" tIns="82550" rIns="0" bIns="0" rtlCol="0" anchor="b">
            <a:spAutoFit/>
          </a:bodyPr>
          <a:lstStyle>
            <a:lvl1pPr algn="l" defTabSz="1097280" rtl="0" eaLnBrk="1" latinLnBrk="0" hangingPunct="1">
              <a:lnSpc>
                <a:spcPct val="90000"/>
              </a:lnSpc>
              <a:spcBef>
                <a:spcPct val="0"/>
              </a:spcBef>
              <a:buNone/>
              <a:defRPr lang="en-US" sz="3600" b="1" kern="1200" dirty="0">
                <a:solidFill>
                  <a:srgbClr val="493064"/>
                </a:solidFill>
                <a:latin typeface="Arial" panose="020B0604020202020204" pitchFamily="34" charset="0"/>
                <a:ea typeface="+mn-ea"/>
                <a:cs typeface="Arial" panose="020B0604020202020204" pitchFamily="34" charset="0"/>
              </a:defRPr>
            </a:lvl1pPr>
          </a:lstStyle>
          <a:p>
            <a:pPr marL="38100" algn="just">
              <a:lnSpc>
                <a:spcPct val="100000"/>
              </a:lnSpc>
              <a:spcBef>
                <a:spcPts val="650"/>
              </a:spcBef>
            </a:pPr>
            <a:r>
              <a:rPr lang="en-US" dirty="0">
                <a:solidFill>
                  <a:srgbClr val="FFFFFF"/>
                </a:solidFill>
                <a:latin typeface="Calibri"/>
                <a:cs typeface="Calibri"/>
              </a:rPr>
              <a:t>RAMP</a:t>
            </a:r>
            <a:r>
              <a:rPr lang="en-US" spc="60" dirty="0">
                <a:solidFill>
                  <a:srgbClr val="FFFFFF"/>
                </a:solidFill>
                <a:latin typeface="Calibri"/>
                <a:cs typeface="Calibri"/>
              </a:rPr>
              <a:t> </a:t>
            </a:r>
            <a:r>
              <a:rPr lang="en-US" dirty="0">
                <a:solidFill>
                  <a:srgbClr val="FFFFFF"/>
                </a:solidFill>
                <a:latin typeface="Calibri"/>
                <a:cs typeface="Calibri"/>
              </a:rPr>
              <a:t>Social</a:t>
            </a:r>
            <a:r>
              <a:rPr lang="en-US" spc="90" dirty="0">
                <a:solidFill>
                  <a:srgbClr val="FFFFFF"/>
                </a:solidFill>
                <a:latin typeface="Calibri"/>
                <a:cs typeface="Calibri"/>
              </a:rPr>
              <a:t> </a:t>
            </a:r>
            <a:r>
              <a:rPr lang="en-US" spc="-10" dirty="0">
                <a:solidFill>
                  <a:srgbClr val="FFFFFF"/>
                </a:solidFill>
                <a:latin typeface="Calibri"/>
                <a:cs typeface="Calibri"/>
              </a:rPr>
              <a:t>Night</a:t>
            </a:r>
            <a:endParaRPr lang="en-US" dirty="0">
              <a:latin typeface="Calibri"/>
              <a:cs typeface="Calibri"/>
            </a:endParaRPr>
          </a:p>
          <a:p>
            <a:pPr marL="86360" marR="30480">
              <a:lnSpc>
                <a:spcPct val="102400"/>
              </a:lnSpc>
              <a:spcBef>
                <a:spcPts val="210"/>
              </a:spcBef>
            </a:pPr>
            <a:r>
              <a:rPr lang="en-US" sz="1450" dirty="0">
                <a:solidFill>
                  <a:srgbClr val="4A9CD2"/>
                </a:solidFill>
                <a:latin typeface="Calibri"/>
                <a:cs typeface="Calibri"/>
              </a:rPr>
              <a:t>Network</a:t>
            </a:r>
            <a:r>
              <a:rPr lang="en-US" sz="1450" spc="40" dirty="0">
                <a:solidFill>
                  <a:srgbClr val="4A9CD2"/>
                </a:solidFill>
                <a:latin typeface="Calibri"/>
                <a:cs typeface="Calibri"/>
              </a:rPr>
              <a:t> </a:t>
            </a:r>
            <a:r>
              <a:rPr lang="en-US" sz="1450" dirty="0">
                <a:solidFill>
                  <a:srgbClr val="4A9CD2"/>
                </a:solidFill>
                <a:latin typeface="Calibri"/>
                <a:cs typeface="Calibri"/>
              </a:rPr>
              <a:t>with</a:t>
            </a:r>
            <a:r>
              <a:rPr lang="en-US" sz="1450" spc="55" dirty="0">
                <a:solidFill>
                  <a:srgbClr val="4A9CD2"/>
                </a:solidFill>
                <a:latin typeface="Calibri"/>
                <a:cs typeface="Calibri"/>
              </a:rPr>
              <a:t> </a:t>
            </a:r>
            <a:r>
              <a:rPr lang="en-US" sz="1450" dirty="0">
                <a:solidFill>
                  <a:srgbClr val="4A9CD2"/>
                </a:solidFill>
                <a:latin typeface="Calibri"/>
                <a:cs typeface="Calibri"/>
              </a:rPr>
              <a:t>RAMP</a:t>
            </a:r>
            <a:r>
              <a:rPr lang="en-US" sz="1450" spc="55" dirty="0">
                <a:solidFill>
                  <a:srgbClr val="4A9CD2"/>
                </a:solidFill>
                <a:latin typeface="Calibri"/>
                <a:cs typeface="Calibri"/>
              </a:rPr>
              <a:t> </a:t>
            </a:r>
            <a:r>
              <a:rPr lang="en-US" sz="1450" dirty="0">
                <a:solidFill>
                  <a:srgbClr val="4A9CD2"/>
                </a:solidFill>
                <a:latin typeface="Calibri"/>
                <a:cs typeface="Calibri"/>
              </a:rPr>
              <a:t>administrators,</a:t>
            </a:r>
            <a:r>
              <a:rPr lang="en-US" sz="1450" spc="50" dirty="0">
                <a:solidFill>
                  <a:srgbClr val="4A9CD2"/>
                </a:solidFill>
                <a:latin typeface="Calibri"/>
                <a:cs typeface="Calibri"/>
              </a:rPr>
              <a:t> </a:t>
            </a:r>
            <a:r>
              <a:rPr lang="en-US" sz="1450" dirty="0">
                <a:solidFill>
                  <a:srgbClr val="4A9CD2"/>
                </a:solidFill>
                <a:latin typeface="Calibri"/>
                <a:cs typeface="Calibri"/>
              </a:rPr>
              <a:t>code</a:t>
            </a:r>
            <a:r>
              <a:rPr lang="en-US" sz="1450" spc="70" dirty="0">
                <a:solidFill>
                  <a:srgbClr val="4A9CD2"/>
                </a:solidFill>
                <a:latin typeface="Calibri"/>
                <a:cs typeface="Calibri"/>
              </a:rPr>
              <a:t> </a:t>
            </a:r>
            <a:r>
              <a:rPr lang="en-US" sz="1450" dirty="0">
                <a:solidFill>
                  <a:srgbClr val="4A9CD2"/>
                </a:solidFill>
                <a:latin typeface="Calibri"/>
                <a:cs typeface="Calibri"/>
              </a:rPr>
              <a:t>developers,</a:t>
            </a:r>
            <a:r>
              <a:rPr lang="en-US" sz="1450" spc="70" dirty="0">
                <a:solidFill>
                  <a:srgbClr val="4A9CD2"/>
                </a:solidFill>
                <a:latin typeface="Calibri"/>
                <a:cs typeface="Calibri"/>
              </a:rPr>
              <a:t> </a:t>
            </a:r>
            <a:r>
              <a:rPr lang="en-US" sz="1450" dirty="0">
                <a:solidFill>
                  <a:srgbClr val="4A9CD2"/>
                </a:solidFill>
                <a:latin typeface="Calibri"/>
                <a:cs typeface="Calibri"/>
              </a:rPr>
              <a:t>and</a:t>
            </a:r>
            <a:r>
              <a:rPr lang="en-US" sz="1450" spc="75" dirty="0">
                <a:solidFill>
                  <a:srgbClr val="4A9CD2"/>
                </a:solidFill>
                <a:latin typeface="Calibri"/>
                <a:cs typeface="Calibri"/>
              </a:rPr>
              <a:t> </a:t>
            </a:r>
            <a:r>
              <a:rPr lang="en-US" sz="1450" dirty="0">
                <a:solidFill>
                  <a:srgbClr val="4A9CD2"/>
                </a:solidFill>
                <a:latin typeface="Calibri"/>
                <a:cs typeface="Calibri"/>
              </a:rPr>
              <a:t>other</a:t>
            </a:r>
            <a:r>
              <a:rPr lang="en-US" sz="1450" spc="50" dirty="0">
                <a:solidFill>
                  <a:srgbClr val="4A9CD2"/>
                </a:solidFill>
                <a:latin typeface="Calibri"/>
                <a:cs typeface="Calibri"/>
              </a:rPr>
              <a:t> </a:t>
            </a:r>
            <a:r>
              <a:rPr lang="en-US" sz="1450" dirty="0">
                <a:solidFill>
                  <a:srgbClr val="4A9CD2"/>
                </a:solidFill>
                <a:latin typeface="Calibri"/>
                <a:cs typeface="Calibri"/>
              </a:rPr>
              <a:t>RAMP</a:t>
            </a:r>
            <a:r>
              <a:rPr lang="en-US" sz="1450" spc="35" dirty="0">
                <a:solidFill>
                  <a:srgbClr val="4A9CD2"/>
                </a:solidFill>
                <a:latin typeface="Calibri"/>
                <a:cs typeface="Calibri"/>
              </a:rPr>
              <a:t> </a:t>
            </a:r>
            <a:r>
              <a:rPr lang="en-US" sz="1450" spc="-10" dirty="0">
                <a:solidFill>
                  <a:srgbClr val="4A9CD2"/>
                </a:solidFill>
                <a:latin typeface="Calibri"/>
                <a:cs typeface="Calibri"/>
              </a:rPr>
              <a:t>members Heavy </a:t>
            </a:r>
            <a:r>
              <a:rPr lang="en-US" sz="1450" dirty="0">
                <a:solidFill>
                  <a:srgbClr val="4A9CD2"/>
                </a:solidFill>
                <a:latin typeface="Calibri"/>
                <a:cs typeface="Calibri"/>
              </a:rPr>
              <a:t>Hors</a:t>
            </a:r>
            <a:r>
              <a:rPr lang="en-US" sz="1450" spc="25" dirty="0">
                <a:solidFill>
                  <a:srgbClr val="4A9CD2"/>
                </a:solidFill>
                <a:latin typeface="Calibri"/>
                <a:cs typeface="Calibri"/>
              </a:rPr>
              <a:t> </a:t>
            </a:r>
            <a:r>
              <a:rPr lang="en-US" sz="1450" dirty="0">
                <a:solidFill>
                  <a:srgbClr val="4A9CD2"/>
                </a:solidFill>
                <a:latin typeface="Calibri"/>
                <a:cs typeface="Calibri"/>
              </a:rPr>
              <a:t>D’oeuvres</a:t>
            </a:r>
            <a:r>
              <a:rPr lang="en-US" sz="1450" spc="45" dirty="0">
                <a:solidFill>
                  <a:srgbClr val="4A9CD2"/>
                </a:solidFill>
                <a:latin typeface="Calibri"/>
                <a:cs typeface="Calibri"/>
              </a:rPr>
              <a:t> </a:t>
            </a:r>
            <a:r>
              <a:rPr lang="en-US" sz="1450" dirty="0">
                <a:solidFill>
                  <a:srgbClr val="4A9CD2"/>
                </a:solidFill>
                <a:latin typeface="Calibri"/>
                <a:cs typeface="Calibri"/>
              </a:rPr>
              <a:t>&amp;</a:t>
            </a:r>
            <a:r>
              <a:rPr lang="en-US" sz="1450" spc="10" dirty="0">
                <a:solidFill>
                  <a:srgbClr val="4A9CD2"/>
                </a:solidFill>
                <a:latin typeface="Calibri"/>
                <a:cs typeface="Calibri"/>
              </a:rPr>
              <a:t> </a:t>
            </a:r>
            <a:r>
              <a:rPr lang="en-US" sz="1450" dirty="0">
                <a:solidFill>
                  <a:srgbClr val="4A9CD2"/>
                </a:solidFill>
                <a:latin typeface="Calibri"/>
                <a:cs typeface="Calibri"/>
              </a:rPr>
              <a:t>Cocktails</a:t>
            </a:r>
            <a:br>
              <a:rPr lang="en-US" sz="1450" spc="60" dirty="0">
                <a:solidFill>
                  <a:srgbClr val="4A9CD2"/>
                </a:solidFill>
                <a:latin typeface="Calibri"/>
                <a:cs typeface="Calibri"/>
              </a:rPr>
            </a:br>
            <a:r>
              <a:rPr lang="en-US" sz="1450" dirty="0">
                <a:solidFill>
                  <a:srgbClr val="4A9CD2"/>
                </a:solidFill>
                <a:latin typeface="Calibri"/>
                <a:cs typeface="Calibri"/>
              </a:rPr>
              <a:t>City</a:t>
            </a:r>
            <a:r>
              <a:rPr lang="en-US" sz="1450" spc="30" dirty="0">
                <a:solidFill>
                  <a:srgbClr val="4A9CD2"/>
                </a:solidFill>
                <a:latin typeface="Calibri"/>
                <a:cs typeface="Calibri"/>
              </a:rPr>
              <a:t> </a:t>
            </a:r>
            <a:r>
              <a:rPr lang="en-US" sz="1450" dirty="0">
                <a:solidFill>
                  <a:srgbClr val="4A9CD2"/>
                </a:solidFill>
                <a:latin typeface="Calibri"/>
                <a:cs typeface="Calibri"/>
              </a:rPr>
              <a:t>Perch</a:t>
            </a:r>
            <a:r>
              <a:rPr lang="en-US" sz="1450" spc="20" dirty="0">
                <a:solidFill>
                  <a:srgbClr val="4A9CD2"/>
                </a:solidFill>
                <a:latin typeface="Calibri"/>
                <a:cs typeface="Calibri"/>
              </a:rPr>
              <a:t> </a:t>
            </a:r>
            <a:r>
              <a:rPr lang="en-US" sz="1450" dirty="0">
                <a:solidFill>
                  <a:srgbClr val="4A9CD2"/>
                </a:solidFill>
                <a:latin typeface="Calibri"/>
                <a:cs typeface="Calibri"/>
              </a:rPr>
              <a:t>Kitchen</a:t>
            </a:r>
            <a:r>
              <a:rPr lang="en-US" sz="1450" spc="55" dirty="0">
                <a:solidFill>
                  <a:srgbClr val="4A9CD2"/>
                </a:solidFill>
                <a:latin typeface="Calibri"/>
                <a:cs typeface="Calibri"/>
              </a:rPr>
              <a:t> </a:t>
            </a:r>
            <a:r>
              <a:rPr lang="en-US" sz="1450" dirty="0">
                <a:solidFill>
                  <a:srgbClr val="4A9CD2"/>
                </a:solidFill>
                <a:latin typeface="Calibri"/>
                <a:cs typeface="Calibri"/>
              </a:rPr>
              <a:t>+</a:t>
            </a:r>
            <a:r>
              <a:rPr lang="en-US" sz="1450" spc="35" dirty="0">
                <a:solidFill>
                  <a:srgbClr val="4A9CD2"/>
                </a:solidFill>
                <a:latin typeface="Calibri"/>
                <a:cs typeface="Calibri"/>
              </a:rPr>
              <a:t> </a:t>
            </a:r>
            <a:r>
              <a:rPr lang="en-US" sz="1450" dirty="0">
                <a:solidFill>
                  <a:srgbClr val="4A9CD2"/>
                </a:solidFill>
                <a:latin typeface="Calibri"/>
                <a:cs typeface="Calibri"/>
              </a:rPr>
              <a:t>Bar,</a:t>
            </a:r>
            <a:r>
              <a:rPr lang="en-US" sz="1450" spc="30" dirty="0">
                <a:solidFill>
                  <a:srgbClr val="4A9CD2"/>
                </a:solidFill>
                <a:latin typeface="Calibri"/>
                <a:cs typeface="Calibri"/>
              </a:rPr>
              <a:t> </a:t>
            </a:r>
            <a:r>
              <a:rPr lang="en-US" sz="1450" dirty="0">
                <a:solidFill>
                  <a:srgbClr val="4A9CD2"/>
                </a:solidFill>
                <a:latin typeface="Calibri"/>
                <a:cs typeface="Calibri"/>
              </a:rPr>
              <a:t>11830</a:t>
            </a:r>
            <a:r>
              <a:rPr lang="en-US" sz="1450" spc="5" dirty="0">
                <a:solidFill>
                  <a:srgbClr val="4A9CD2"/>
                </a:solidFill>
                <a:latin typeface="Calibri"/>
                <a:cs typeface="Calibri"/>
              </a:rPr>
              <a:t> </a:t>
            </a:r>
            <a:r>
              <a:rPr lang="en-US" sz="1450" dirty="0">
                <a:solidFill>
                  <a:srgbClr val="4A9CD2"/>
                </a:solidFill>
                <a:latin typeface="Calibri"/>
                <a:cs typeface="Calibri"/>
              </a:rPr>
              <a:t>Grand</a:t>
            </a:r>
            <a:r>
              <a:rPr lang="en-US" sz="1450" spc="50" dirty="0">
                <a:solidFill>
                  <a:srgbClr val="4A9CD2"/>
                </a:solidFill>
                <a:latin typeface="Calibri"/>
                <a:cs typeface="Calibri"/>
              </a:rPr>
              <a:t> </a:t>
            </a:r>
            <a:r>
              <a:rPr lang="en-US" sz="1450" dirty="0">
                <a:solidFill>
                  <a:srgbClr val="4A9CD2"/>
                </a:solidFill>
                <a:latin typeface="Calibri"/>
                <a:cs typeface="Calibri"/>
              </a:rPr>
              <a:t>Park</a:t>
            </a:r>
            <a:r>
              <a:rPr lang="en-US" sz="1450" spc="40" dirty="0">
                <a:solidFill>
                  <a:srgbClr val="4A9CD2"/>
                </a:solidFill>
                <a:latin typeface="Calibri"/>
                <a:cs typeface="Calibri"/>
              </a:rPr>
              <a:t> </a:t>
            </a:r>
            <a:r>
              <a:rPr lang="en-US" sz="1450" spc="-10" dirty="0">
                <a:solidFill>
                  <a:srgbClr val="4A9CD2"/>
                </a:solidFill>
                <a:latin typeface="Calibri"/>
                <a:cs typeface="Calibri"/>
              </a:rPr>
              <a:t>Avenue, Bethesda</a:t>
            </a:r>
            <a:br>
              <a:rPr lang="en-US" sz="1500" spc="157" baseline="25000" dirty="0">
                <a:solidFill>
                  <a:srgbClr val="4A9CD2"/>
                </a:solidFill>
                <a:latin typeface="Calibri"/>
                <a:cs typeface="Calibri"/>
              </a:rPr>
            </a:br>
            <a:r>
              <a:rPr lang="en-US" sz="1450" dirty="0">
                <a:solidFill>
                  <a:srgbClr val="4A9CD2"/>
                </a:solidFill>
                <a:latin typeface="Calibri"/>
                <a:cs typeface="Calibri"/>
              </a:rPr>
              <a:t>Monday,</a:t>
            </a:r>
            <a:r>
              <a:rPr lang="en-US" sz="1450" spc="35" dirty="0">
                <a:solidFill>
                  <a:srgbClr val="4A9CD2"/>
                </a:solidFill>
                <a:latin typeface="Calibri"/>
                <a:cs typeface="Calibri"/>
              </a:rPr>
              <a:t> </a:t>
            </a:r>
            <a:r>
              <a:rPr lang="en-US" sz="1450" dirty="0">
                <a:solidFill>
                  <a:srgbClr val="4A9CD2"/>
                </a:solidFill>
                <a:latin typeface="Calibri"/>
                <a:cs typeface="Calibri"/>
              </a:rPr>
              <a:t>October</a:t>
            </a:r>
            <a:r>
              <a:rPr lang="en-US" sz="1450" spc="20" dirty="0">
                <a:solidFill>
                  <a:srgbClr val="4A9CD2"/>
                </a:solidFill>
                <a:latin typeface="Calibri"/>
                <a:cs typeface="Calibri"/>
              </a:rPr>
              <a:t> </a:t>
            </a:r>
            <a:r>
              <a:rPr lang="en-US" sz="1450" dirty="0">
                <a:solidFill>
                  <a:srgbClr val="4A9CD2"/>
                </a:solidFill>
                <a:latin typeface="Calibri"/>
                <a:cs typeface="Calibri"/>
              </a:rPr>
              <a:t>23</a:t>
            </a:r>
            <a:r>
              <a:rPr lang="en-US" sz="1500" baseline="25000" dirty="0">
                <a:solidFill>
                  <a:srgbClr val="4A9CD2"/>
                </a:solidFill>
                <a:latin typeface="Calibri"/>
                <a:cs typeface="Calibri"/>
              </a:rPr>
              <a:t>rd</a:t>
            </a:r>
            <a:r>
              <a:rPr lang="en-US" sz="1500" spc="157" baseline="25000" dirty="0">
                <a:solidFill>
                  <a:srgbClr val="4A9CD2"/>
                </a:solidFill>
                <a:latin typeface="Calibri"/>
                <a:cs typeface="Calibri"/>
              </a:rPr>
              <a:t> </a:t>
            </a:r>
            <a:r>
              <a:rPr lang="en-US" sz="1450" dirty="0">
                <a:solidFill>
                  <a:srgbClr val="4A9CD2"/>
                </a:solidFill>
                <a:latin typeface="Calibri"/>
                <a:cs typeface="Calibri"/>
              </a:rPr>
              <a:t>|</a:t>
            </a:r>
            <a:r>
              <a:rPr lang="en-US" sz="1450" spc="30" dirty="0">
                <a:solidFill>
                  <a:srgbClr val="4A9CD2"/>
                </a:solidFill>
                <a:latin typeface="Calibri"/>
                <a:cs typeface="Calibri"/>
              </a:rPr>
              <a:t> </a:t>
            </a:r>
            <a:r>
              <a:rPr lang="en-US" sz="1450" dirty="0">
                <a:solidFill>
                  <a:srgbClr val="4A9CD2"/>
                </a:solidFill>
                <a:latin typeface="Calibri"/>
                <a:cs typeface="Calibri"/>
              </a:rPr>
              <a:t>5:30</a:t>
            </a:r>
            <a:r>
              <a:rPr lang="en-US" sz="1450" spc="20" dirty="0">
                <a:solidFill>
                  <a:srgbClr val="4A9CD2"/>
                </a:solidFill>
                <a:latin typeface="Calibri"/>
                <a:cs typeface="Calibri"/>
              </a:rPr>
              <a:t> </a:t>
            </a:r>
            <a:r>
              <a:rPr lang="en-US" sz="1450" dirty="0">
                <a:solidFill>
                  <a:srgbClr val="4A9CD2"/>
                </a:solidFill>
                <a:latin typeface="Calibri"/>
                <a:cs typeface="Calibri"/>
              </a:rPr>
              <a:t>–</a:t>
            </a:r>
            <a:r>
              <a:rPr lang="en-US" sz="1450" spc="55" dirty="0">
                <a:solidFill>
                  <a:srgbClr val="4A9CD2"/>
                </a:solidFill>
                <a:latin typeface="Calibri"/>
                <a:cs typeface="Calibri"/>
              </a:rPr>
              <a:t> </a:t>
            </a:r>
            <a:r>
              <a:rPr lang="en-US" sz="1450" dirty="0">
                <a:solidFill>
                  <a:srgbClr val="4A9CD2"/>
                </a:solidFill>
                <a:latin typeface="Calibri"/>
                <a:cs typeface="Calibri"/>
              </a:rPr>
              <a:t>7:30</a:t>
            </a:r>
            <a:r>
              <a:rPr lang="en-US" sz="1450" spc="20" dirty="0">
                <a:solidFill>
                  <a:srgbClr val="4A9CD2"/>
                </a:solidFill>
                <a:latin typeface="Calibri"/>
                <a:cs typeface="Calibri"/>
              </a:rPr>
              <a:t> </a:t>
            </a:r>
            <a:r>
              <a:rPr lang="en-US" sz="1450" spc="-25" dirty="0">
                <a:solidFill>
                  <a:srgbClr val="4A9CD2"/>
                </a:solidFill>
                <a:latin typeface="Calibri"/>
                <a:cs typeface="Calibri"/>
              </a:rPr>
              <a:t>pm</a:t>
            </a:r>
            <a:endParaRPr lang="en-US" sz="1450" dirty="0">
              <a:latin typeface="Calibri"/>
              <a:cs typeface="Calibri"/>
            </a:endParaRPr>
          </a:p>
        </p:txBody>
      </p:sp>
      <p:grpSp>
        <p:nvGrpSpPr>
          <p:cNvPr id="13" name="object 3">
            <a:extLst>
              <a:ext uri="{FF2B5EF4-FFF2-40B4-BE49-F238E27FC236}">
                <a16:creationId xmlns:a16="http://schemas.microsoft.com/office/drawing/2014/main" id="{29A3B30D-41A2-280B-0831-CC136DEDBAA2}"/>
              </a:ext>
            </a:extLst>
          </p:cNvPr>
          <p:cNvGrpSpPr/>
          <p:nvPr/>
        </p:nvGrpSpPr>
        <p:grpSpPr>
          <a:xfrm>
            <a:off x="7315200" y="5400900"/>
            <a:ext cx="6477000" cy="2634049"/>
            <a:chOff x="0" y="1057655"/>
            <a:chExt cx="10058400" cy="5659120"/>
          </a:xfrm>
        </p:grpSpPr>
        <p:sp>
          <p:nvSpPr>
            <p:cNvPr id="14" name="object 4">
              <a:extLst>
                <a:ext uri="{FF2B5EF4-FFF2-40B4-BE49-F238E27FC236}">
                  <a16:creationId xmlns:a16="http://schemas.microsoft.com/office/drawing/2014/main" id="{A66A9F43-8E5B-E430-F635-764493F40358}"/>
                </a:ext>
              </a:extLst>
            </p:cNvPr>
            <p:cNvSpPr/>
            <p:nvPr/>
          </p:nvSpPr>
          <p:spPr>
            <a:xfrm>
              <a:off x="8995357" y="5634575"/>
              <a:ext cx="1063625" cy="1082040"/>
            </a:xfrm>
            <a:custGeom>
              <a:avLst/>
              <a:gdLst/>
              <a:ahLst/>
              <a:cxnLst/>
              <a:rect l="l" t="t" r="r" b="b"/>
              <a:pathLst>
                <a:path w="1063625" h="1082040">
                  <a:moveTo>
                    <a:pt x="348755" y="1081693"/>
                  </a:moveTo>
                  <a:lnTo>
                    <a:pt x="0" y="1081693"/>
                  </a:lnTo>
                  <a:lnTo>
                    <a:pt x="1063043" y="0"/>
                  </a:lnTo>
                  <a:lnTo>
                    <a:pt x="1063043" y="353891"/>
                  </a:lnTo>
                  <a:lnTo>
                    <a:pt x="348755" y="1081693"/>
                  </a:lnTo>
                  <a:close/>
                </a:path>
              </a:pathLst>
            </a:custGeom>
            <a:solidFill>
              <a:srgbClr val="4A9CD2"/>
            </a:solidFill>
          </p:spPr>
          <p:txBody>
            <a:bodyPr wrap="square" lIns="0" tIns="0" rIns="0" bIns="0" rtlCol="0"/>
            <a:lstStyle/>
            <a:p>
              <a:endParaRPr/>
            </a:p>
          </p:txBody>
        </p:sp>
        <p:sp>
          <p:nvSpPr>
            <p:cNvPr id="15" name="object 5">
              <a:extLst>
                <a:ext uri="{FF2B5EF4-FFF2-40B4-BE49-F238E27FC236}">
                  <a16:creationId xmlns:a16="http://schemas.microsoft.com/office/drawing/2014/main" id="{C83405F3-7303-1FB8-4916-6D3F5D3E40E9}"/>
                </a:ext>
              </a:extLst>
            </p:cNvPr>
            <p:cNvSpPr/>
            <p:nvPr/>
          </p:nvSpPr>
          <p:spPr>
            <a:xfrm>
              <a:off x="8658706" y="5289656"/>
              <a:ext cx="1400175" cy="1426845"/>
            </a:xfrm>
            <a:custGeom>
              <a:avLst/>
              <a:gdLst/>
              <a:ahLst/>
              <a:cxnLst/>
              <a:rect l="l" t="t" r="r" b="b"/>
              <a:pathLst>
                <a:path w="1400175" h="1426845">
                  <a:moveTo>
                    <a:pt x="347445" y="1426610"/>
                  </a:moveTo>
                  <a:lnTo>
                    <a:pt x="0" y="1426610"/>
                  </a:lnTo>
                  <a:lnTo>
                    <a:pt x="1399693" y="0"/>
                  </a:lnTo>
                  <a:lnTo>
                    <a:pt x="1399693" y="355192"/>
                  </a:lnTo>
                  <a:lnTo>
                    <a:pt x="347445" y="1426610"/>
                  </a:lnTo>
                  <a:close/>
                </a:path>
              </a:pathLst>
            </a:custGeom>
            <a:solidFill>
              <a:srgbClr val="DC4405"/>
            </a:solidFill>
          </p:spPr>
          <p:txBody>
            <a:bodyPr wrap="square" lIns="0" tIns="0" rIns="0" bIns="0" rtlCol="0"/>
            <a:lstStyle/>
            <a:p>
              <a:endParaRPr/>
            </a:p>
          </p:txBody>
        </p:sp>
        <p:sp>
          <p:nvSpPr>
            <p:cNvPr id="16" name="object 6">
              <a:extLst>
                <a:ext uri="{FF2B5EF4-FFF2-40B4-BE49-F238E27FC236}">
                  <a16:creationId xmlns:a16="http://schemas.microsoft.com/office/drawing/2014/main" id="{00E29880-191A-FE23-0C5A-3D1330000FCB}"/>
                </a:ext>
              </a:extLst>
            </p:cNvPr>
            <p:cNvSpPr/>
            <p:nvPr/>
          </p:nvSpPr>
          <p:spPr>
            <a:xfrm>
              <a:off x="8358547" y="4982740"/>
              <a:ext cx="1699895" cy="1733550"/>
            </a:xfrm>
            <a:custGeom>
              <a:avLst/>
              <a:gdLst/>
              <a:ahLst/>
              <a:cxnLst/>
              <a:rect l="l" t="t" r="r" b="b"/>
              <a:pathLst>
                <a:path w="1699895" h="1733550">
                  <a:moveTo>
                    <a:pt x="347486" y="1733527"/>
                  </a:moveTo>
                  <a:lnTo>
                    <a:pt x="0" y="1733527"/>
                  </a:lnTo>
                  <a:lnTo>
                    <a:pt x="1699852" y="0"/>
                  </a:lnTo>
                  <a:lnTo>
                    <a:pt x="1699852" y="356721"/>
                  </a:lnTo>
                  <a:lnTo>
                    <a:pt x="347486" y="1733527"/>
                  </a:lnTo>
                  <a:close/>
                </a:path>
              </a:pathLst>
            </a:custGeom>
            <a:solidFill>
              <a:srgbClr val="002966"/>
            </a:solidFill>
          </p:spPr>
          <p:txBody>
            <a:bodyPr wrap="square" lIns="0" tIns="0" rIns="0" bIns="0" rtlCol="0"/>
            <a:lstStyle/>
            <a:p>
              <a:endParaRPr/>
            </a:p>
          </p:txBody>
        </p:sp>
        <p:pic>
          <p:nvPicPr>
            <p:cNvPr id="17" name="object 7">
              <a:extLst>
                <a:ext uri="{FF2B5EF4-FFF2-40B4-BE49-F238E27FC236}">
                  <a16:creationId xmlns:a16="http://schemas.microsoft.com/office/drawing/2014/main" id="{F470E786-F28B-B603-8153-380C6EBAA368}"/>
                </a:ext>
              </a:extLst>
            </p:cNvPr>
            <p:cNvPicPr/>
            <p:nvPr/>
          </p:nvPicPr>
          <p:blipFill>
            <a:blip r:embed="rId6" cstate="print"/>
            <a:stretch>
              <a:fillRect/>
            </a:stretch>
          </p:blipFill>
          <p:spPr>
            <a:xfrm>
              <a:off x="0" y="1057655"/>
              <a:ext cx="10058400" cy="5658611"/>
            </a:xfrm>
            <a:prstGeom prst="rect">
              <a:avLst/>
            </a:prstGeom>
          </p:spPr>
        </p:pic>
      </p:grpSp>
      <p:grpSp>
        <p:nvGrpSpPr>
          <p:cNvPr id="18" name="object 13">
            <a:extLst>
              <a:ext uri="{FF2B5EF4-FFF2-40B4-BE49-F238E27FC236}">
                <a16:creationId xmlns:a16="http://schemas.microsoft.com/office/drawing/2014/main" id="{9DCB65E6-5BDE-C912-177E-24723C25B701}"/>
              </a:ext>
            </a:extLst>
          </p:cNvPr>
          <p:cNvGrpSpPr/>
          <p:nvPr/>
        </p:nvGrpSpPr>
        <p:grpSpPr>
          <a:xfrm>
            <a:off x="1741251" y="6187777"/>
            <a:ext cx="9909175" cy="1727200"/>
            <a:chOff x="0" y="4989576"/>
            <a:chExt cx="9909175" cy="1727200"/>
          </a:xfrm>
        </p:grpSpPr>
        <p:pic>
          <p:nvPicPr>
            <p:cNvPr id="19" name="object 14">
              <a:extLst>
                <a:ext uri="{FF2B5EF4-FFF2-40B4-BE49-F238E27FC236}">
                  <a16:creationId xmlns:a16="http://schemas.microsoft.com/office/drawing/2014/main" id="{9B2CA8DC-9A6A-CBDE-E519-C530598C4461}"/>
                </a:ext>
              </a:extLst>
            </p:cNvPr>
            <p:cNvPicPr/>
            <p:nvPr/>
          </p:nvPicPr>
          <p:blipFill>
            <a:blip r:embed="rId7" cstate="print"/>
            <a:stretch>
              <a:fillRect/>
            </a:stretch>
          </p:blipFill>
          <p:spPr>
            <a:xfrm>
              <a:off x="0" y="4989576"/>
              <a:ext cx="1924812" cy="1726691"/>
            </a:xfrm>
            <a:prstGeom prst="rect">
              <a:avLst/>
            </a:prstGeom>
          </p:spPr>
        </p:pic>
        <p:pic>
          <p:nvPicPr>
            <p:cNvPr id="20" name="object 15">
              <a:extLst>
                <a:ext uri="{FF2B5EF4-FFF2-40B4-BE49-F238E27FC236}">
                  <a16:creationId xmlns:a16="http://schemas.microsoft.com/office/drawing/2014/main" id="{59D3447A-DBA1-6184-6A77-1D08BE93D5AD}"/>
                </a:ext>
              </a:extLst>
            </p:cNvPr>
            <p:cNvPicPr/>
            <p:nvPr/>
          </p:nvPicPr>
          <p:blipFill>
            <a:blip r:embed="rId8" cstate="print"/>
            <a:stretch>
              <a:fillRect/>
            </a:stretch>
          </p:blipFill>
          <p:spPr>
            <a:xfrm>
              <a:off x="7239000" y="6041135"/>
              <a:ext cx="2670048" cy="565403"/>
            </a:xfrm>
            <a:prstGeom prst="rect">
              <a:avLst/>
            </a:prstGeom>
          </p:spPr>
        </p:pic>
      </p:grpSp>
    </p:spTree>
    <p:extLst>
      <p:ext uri="{BB962C8B-B14F-4D97-AF65-F5344CB8AC3E}">
        <p14:creationId xmlns:p14="http://schemas.microsoft.com/office/powerpoint/2010/main" val="186160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CFEE20-2364-FB9A-F122-B744769C1AEC}"/>
              </a:ext>
            </a:extLst>
          </p:cNvPr>
          <p:cNvSpPr>
            <a:spLocks noGrp="1"/>
          </p:cNvSpPr>
          <p:nvPr>
            <p:ph type="sldNum" sz="quarter" idx="12"/>
          </p:nvPr>
        </p:nvSpPr>
        <p:spPr/>
        <p:txBody>
          <a:bodyPr/>
          <a:lstStyle/>
          <a:p>
            <a:fld id="{FE7A4BB3-E848-5A44-82DF-322201952CD8}" type="slidenum">
              <a:rPr lang="en-US" smtClean="0"/>
              <a:pPr/>
              <a:t>7</a:t>
            </a:fld>
            <a:endParaRPr lang="en-US" dirty="0"/>
          </a:p>
        </p:txBody>
      </p:sp>
      <p:pic>
        <p:nvPicPr>
          <p:cNvPr id="7" name="Content Placeholder 6">
            <a:extLst>
              <a:ext uri="{FF2B5EF4-FFF2-40B4-BE49-F238E27FC236}">
                <a16:creationId xmlns:a16="http://schemas.microsoft.com/office/drawing/2014/main" id="{5594841C-5C9D-2902-9FCB-F554BB794569}"/>
              </a:ext>
            </a:extLst>
          </p:cNvPr>
          <p:cNvPicPr>
            <a:picLocks noGrp="1" noChangeAspect="1"/>
          </p:cNvPicPr>
          <p:nvPr>
            <p:ph sz="quarter" idx="20"/>
          </p:nvPr>
        </p:nvPicPr>
        <p:blipFill>
          <a:blip r:embed="rId3"/>
          <a:stretch>
            <a:fillRect/>
          </a:stretch>
        </p:blipFill>
        <p:spPr>
          <a:xfrm>
            <a:off x="6721324" y="730370"/>
            <a:ext cx="7073672" cy="7285325"/>
          </a:xfrm>
        </p:spPr>
      </p:pic>
      <p:sp>
        <p:nvSpPr>
          <p:cNvPr id="4" name="Content Placeholder 3">
            <a:extLst>
              <a:ext uri="{FF2B5EF4-FFF2-40B4-BE49-F238E27FC236}">
                <a16:creationId xmlns:a16="http://schemas.microsoft.com/office/drawing/2014/main" id="{686F8E29-F524-9B80-72F3-F87520A606DC}"/>
              </a:ext>
            </a:extLst>
          </p:cNvPr>
          <p:cNvSpPr>
            <a:spLocks noGrp="1"/>
          </p:cNvSpPr>
          <p:nvPr>
            <p:ph sz="quarter" idx="21"/>
          </p:nvPr>
        </p:nvSpPr>
        <p:spPr/>
        <p:txBody>
          <a:bodyPr/>
          <a:lstStyle/>
          <a:p>
            <a:r>
              <a:rPr lang="en-US" dirty="0"/>
              <a:t>Registration Sheet</a:t>
            </a:r>
          </a:p>
          <a:p>
            <a:r>
              <a:rPr lang="en-US" dirty="0"/>
              <a:t>Tuesday for International Attendees</a:t>
            </a:r>
          </a:p>
          <a:p>
            <a:pPr marL="0" indent="0">
              <a:buNone/>
            </a:pPr>
            <a:endParaRPr lang="en-US" dirty="0"/>
          </a:p>
        </p:txBody>
      </p:sp>
      <p:sp>
        <p:nvSpPr>
          <p:cNvPr id="5" name="Title 4">
            <a:extLst>
              <a:ext uri="{FF2B5EF4-FFF2-40B4-BE49-F238E27FC236}">
                <a16:creationId xmlns:a16="http://schemas.microsoft.com/office/drawing/2014/main" id="{9EA612A1-AC19-D4FE-8E6A-6885152C9F9A}"/>
              </a:ext>
            </a:extLst>
          </p:cNvPr>
          <p:cNvSpPr>
            <a:spLocks noGrp="1"/>
          </p:cNvSpPr>
          <p:nvPr>
            <p:ph type="title"/>
          </p:nvPr>
        </p:nvSpPr>
        <p:spPr/>
        <p:txBody>
          <a:bodyPr/>
          <a:lstStyle/>
          <a:p>
            <a:r>
              <a:rPr lang="en-US" dirty="0"/>
              <a:t>Tour:</a:t>
            </a:r>
            <a:br>
              <a:rPr lang="en-US" dirty="0"/>
            </a:br>
            <a:r>
              <a:rPr lang="en-US" dirty="0"/>
              <a:t>Operations Center</a:t>
            </a:r>
          </a:p>
        </p:txBody>
      </p:sp>
    </p:spTree>
    <p:extLst>
      <p:ext uri="{BB962C8B-B14F-4D97-AF65-F5344CB8AC3E}">
        <p14:creationId xmlns:p14="http://schemas.microsoft.com/office/powerpoint/2010/main" val="236631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EAE9B3-DBC9-0C98-F602-69E4388FAF76}"/>
              </a:ext>
            </a:extLst>
          </p:cNvPr>
          <p:cNvSpPr>
            <a:spLocks noGrp="1"/>
          </p:cNvSpPr>
          <p:nvPr>
            <p:ph type="sldNum" sz="quarter" idx="12"/>
          </p:nvPr>
        </p:nvSpPr>
        <p:spPr/>
        <p:txBody>
          <a:bodyPr/>
          <a:lstStyle/>
          <a:p>
            <a:fld id="{FE7A4BB3-E848-5A44-82DF-322201952CD8}" type="slidenum">
              <a:rPr lang="en-US" smtClean="0"/>
              <a:pPr/>
              <a:t>8</a:t>
            </a:fld>
            <a:endParaRPr lang="en-US" dirty="0"/>
          </a:p>
        </p:txBody>
      </p:sp>
      <p:pic>
        <p:nvPicPr>
          <p:cNvPr id="7" name="Content Placeholder 6">
            <a:extLst>
              <a:ext uri="{FF2B5EF4-FFF2-40B4-BE49-F238E27FC236}">
                <a16:creationId xmlns:a16="http://schemas.microsoft.com/office/drawing/2014/main" id="{A6C94BF9-7EF3-7A71-8224-5CAE4025ACC8}"/>
              </a:ext>
            </a:extLst>
          </p:cNvPr>
          <p:cNvPicPr>
            <a:picLocks noGrp="1" noChangeAspect="1"/>
          </p:cNvPicPr>
          <p:nvPr>
            <p:ph sz="quarter" idx="20"/>
          </p:nvPr>
        </p:nvPicPr>
        <p:blipFill>
          <a:blip r:embed="rId3"/>
          <a:stretch>
            <a:fillRect/>
          </a:stretch>
        </p:blipFill>
        <p:spPr>
          <a:xfrm>
            <a:off x="6123720" y="1340043"/>
            <a:ext cx="7713315" cy="5549514"/>
          </a:xfrm>
        </p:spPr>
      </p:pic>
      <p:sp>
        <p:nvSpPr>
          <p:cNvPr id="4" name="Content Placeholder 3">
            <a:extLst>
              <a:ext uri="{FF2B5EF4-FFF2-40B4-BE49-F238E27FC236}">
                <a16:creationId xmlns:a16="http://schemas.microsoft.com/office/drawing/2014/main" id="{59408ADA-7FE7-9447-CF72-70978C99F14D}"/>
              </a:ext>
            </a:extLst>
          </p:cNvPr>
          <p:cNvSpPr>
            <a:spLocks noGrp="1"/>
          </p:cNvSpPr>
          <p:nvPr>
            <p:ph sz="quarter" idx="21"/>
          </p:nvPr>
        </p:nvSpPr>
        <p:spPr/>
        <p:txBody>
          <a:bodyPr/>
          <a:lstStyle/>
          <a:p>
            <a:r>
              <a:rPr lang="en-US" dirty="0"/>
              <a:t>Registration Sheet</a:t>
            </a:r>
          </a:p>
          <a:p>
            <a:r>
              <a:rPr lang="en-US" dirty="0"/>
              <a:t>Wednesday, October 25th</a:t>
            </a:r>
          </a:p>
          <a:p>
            <a:r>
              <a:rPr lang="en-US" dirty="0"/>
              <a:t>Closed-toe shoes required</a:t>
            </a:r>
          </a:p>
          <a:p>
            <a:endParaRPr lang="en-US" dirty="0"/>
          </a:p>
        </p:txBody>
      </p:sp>
      <p:sp>
        <p:nvSpPr>
          <p:cNvPr id="5" name="Title 4">
            <a:extLst>
              <a:ext uri="{FF2B5EF4-FFF2-40B4-BE49-F238E27FC236}">
                <a16:creationId xmlns:a16="http://schemas.microsoft.com/office/drawing/2014/main" id="{A37F6F2A-AA42-005B-0D3B-6636B3AA359E}"/>
              </a:ext>
            </a:extLst>
          </p:cNvPr>
          <p:cNvSpPr>
            <a:spLocks noGrp="1"/>
          </p:cNvSpPr>
          <p:nvPr>
            <p:ph type="title"/>
          </p:nvPr>
        </p:nvSpPr>
        <p:spPr/>
        <p:txBody>
          <a:bodyPr/>
          <a:lstStyle/>
          <a:p>
            <a:r>
              <a:rPr lang="en-US" dirty="0"/>
              <a:t>Tour:</a:t>
            </a:r>
            <a:br>
              <a:rPr lang="en-US" dirty="0"/>
            </a:br>
            <a:r>
              <a:rPr lang="en-US" dirty="0"/>
              <a:t>National Institute of Health</a:t>
            </a:r>
          </a:p>
        </p:txBody>
      </p:sp>
    </p:spTree>
    <p:extLst>
      <p:ext uri="{BB962C8B-B14F-4D97-AF65-F5344CB8AC3E}">
        <p14:creationId xmlns:p14="http://schemas.microsoft.com/office/powerpoint/2010/main" val="34151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61E7DF-2D5A-4EF0-9E9E-047227DE4DB5}"/>
              </a:ext>
            </a:extLst>
          </p:cNvPr>
          <p:cNvSpPr>
            <a:spLocks noGrp="1"/>
          </p:cNvSpPr>
          <p:nvPr>
            <p:ph type="sldNum" sz="quarter" idx="12"/>
          </p:nvPr>
        </p:nvSpPr>
        <p:spPr/>
        <p:txBody>
          <a:bodyPr/>
          <a:lstStyle/>
          <a:p>
            <a:fld id="{FE7A4BB3-E848-5A44-82DF-322201952CD8}" type="slidenum">
              <a:rPr lang="en-US" smtClean="0"/>
              <a:pPr/>
              <a:t>9</a:t>
            </a:fld>
            <a:endParaRPr lang="en-US" dirty="0"/>
          </a:p>
        </p:txBody>
      </p:sp>
      <p:pic>
        <p:nvPicPr>
          <p:cNvPr id="8" name="Picture 7">
            <a:extLst>
              <a:ext uri="{FF2B5EF4-FFF2-40B4-BE49-F238E27FC236}">
                <a16:creationId xmlns:a16="http://schemas.microsoft.com/office/drawing/2014/main" id="{474EE5F9-CE0C-D0C1-DA26-52A56A630291}"/>
              </a:ext>
            </a:extLst>
          </p:cNvPr>
          <p:cNvPicPr>
            <a:picLocks noChangeAspect="1"/>
          </p:cNvPicPr>
          <p:nvPr/>
        </p:nvPicPr>
        <p:blipFill>
          <a:blip r:embed="rId3"/>
          <a:stretch>
            <a:fillRect/>
          </a:stretch>
        </p:blipFill>
        <p:spPr>
          <a:xfrm>
            <a:off x="7977168" y="179962"/>
            <a:ext cx="6243739" cy="7821038"/>
          </a:xfrm>
          <a:prstGeom prst="rect">
            <a:avLst/>
          </a:prstGeom>
        </p:spPr>
      </p:pic>
      <p:pic>
        <p:nvPicPr>
          <p:cNvPr id="9" name="Picture 8">
            <a:extLst>
              <a:ext uri="{FF2B5EF4-FFF2-40B4-BE49-F238E27FC236}">
                <a16:creationId xmlns:a16="http://schemas.microsoft.com/office/drawing/2014/main" id="{950F0062-58C2-90A4-C6ED-CBAF11F9D081}"/>
              </a:ext>
            </a:extLst>
          </p:cNvPr>
          <p:cNvPicPr>
            <a:picLocks noChangeAspect="1"/>
          </p:cNvPicPr>
          <p:nvPr/>
        </p:nvPicPr>
        <p:blipFill rotWithShape="1">
          <a:blip r:embed="rId4"/>
          <a:srcRect l="16067" t="24965" r="71317" b="17294"/>
          <a:stretch/>
        </p:blipFill>
        <p:spPr>
          <a:xfrm>
            <a:off x="1771873" y="1270156"/>
            <a:ext cx="4380252" cy="5689288"/>
          </a:xfrm>
          <a:prstGeom prst="rect">
            <a:avLst/>
          </a:prstGeom>
          <a:ln>
            <a:noFill/>
          </a:ln>
        </p:spPr>
      </p:pic>
    </p:spTree>
    <p:extLst>
      <p:ext uri="{BB962C8B-B14F-4D97-AF65-F5344CB8AC3E}">
        <p14:creationId xmlns:p14="http://schemas.microsoft.com/office/powerpoint/2010/main" val="279105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4.potx" id="{1538B601-9716-44A1-9751-1BA9F45B1FDB}" vid="{39343C02-F9B3-4ED0-A0C4-BFCDE092CD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3" ma:contentTypeDescription="Create a new document." ma:contentTypeScope="" ma:versionID="815590bd968ffa7419a1900d67668c43">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1eff1433509e5a9f569931aa1125b6a7"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9071de-f1d9-4b23-83dd-08b1335a1407">
      <Terms xmlns="http://schemas.microsoft.com/office/infopath/2007/PartnerControls"/>
    </lcf76f155ced4ddcb4097134ff3c332f>
    <TaxCatchAll xmlns="389bf431-880a-4b72-abca-ccf1bbc5d2b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B9F5B1D-4083-4D5B-9D25-B50223022F89}"/>
</file>

<file path=customXml/itemProps2.xml><?xml version="1.0" encoding="utf-8"?>
<ds:datastoreItem xmlns:ds="http://schemas.openxmlformats.org/officeDocument/2006/customXml" ds:itemID="{6521CF66-9430-4471-A0F6-FDF3DF2E4CDA}">
  <ds:schemaRefs>
    <ds:schemaRef ds:uri="88aa1e67-bf56-42a8-955c-ccd28d4dd80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31f235b-85d7-48ff-acc4-f339d7328c99"/>
    <ds:schemaRef ds:uri="http://www.w3.org/XML/1998/namespace"/>
    <ds:schemaRef ds:uri="http://purl.org/dc/dcmitype/"/>
  </ds:schemaRefs>
</ds:datastoreItem>
</file>

<file path=customXml/itemProps3.xml><?xml version="1.0" encoding="utf-8"?>
<ds:datastoreItem xmlns:ds="http://schemas.openxmlformats.org/officeDocument/2006/customXml" ds:itemID="{B211ED42-9D52-47A3-8027-C94FEB256D5D}">
  <ds:schemaRefs>
    <ds:schemaRef ds:uri="http://schemas.microsoft.com/sharepoint/v3/contenttype/forms"/>
  </ds:schemaRefs>
</ds:datastoreItem>
</file>

<file path=customXml/itemProps4.xml><?xml version="1.0" encoding="utf-8"?>
<ds:datastoreItem xmlns:ds="http://schemas.openxmlformats.org/officeDocument/2006/customXml" ds:itemID="{BC536B4B-7F44-44E5-8DD5-1CAC96399307}"/>
</file>

<file path=docMetadata/LabelInfo.xml><?xml version="1.0" encoding="utf-8"?>
<clbl:labelList xmlns:clbl="http://schemas.microsoft.com/office/2020/mipLabelMetadata">
  <clbl:label id="{e8d01475-c3b5-436a-a065-5def4c64f52e}" enabled="0" method="" siteId="{e8d01475-c3b5-436a-a065-5def4c64f52e}" removed="1"/>
</clbl:labelList>
</file>

<file path=docProps/app.xml><?xml version="1.0" encoding="utf-8"?>
<Properties xmlns="http://schemas.openxmlformats.org/officeDocument/2006/extended-properties" xmlns:vt="http://schemas.openxmlformats.org/officeDocument/2006/docPropsVTypes">
  <Template>PNNL_Option_4</Template>
  <TotalTime>459</TotalTime>
  <Words>1250</Words>
  <Application>Microsoft Office PowerPoint</Application>
  <PresentationFormat>Custom</PresentationFormat>
  <Paragraphs>184</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PNNL_Option_4</vt:lpstr>
      <vt:lpstr>Welcome to the RAMP 2023 Fall User Meeting</vt:lpstr>
      <vt:lpstr>Five Days of:</vt:lpstr>
      <vt:lpstr>Overall Agenda</vt:lpstr>
      <vt:lpstr>RASCAL</vt:lpstr>
      <vt:lpstr>RESRAD</vt:lpstr>
      <vt:lpstr>Primers</vt:lpstr>
      <vt:lpstr>Tour: Operations Center</vt:lpstr>
      <vt:lpstr>Tour: National Institute of Health</vt:lpstr>
      <vt:lpstr>PowerPoint Presentation</vt:lpstr>
      <vt:lpstr>There’s more on day four!</vt:lpstr>
      <vt:lpstr>Sad to see you go…</vt:lpstr>
      <vt:lpstr>Roll Call</vt:lpstr>
      <vt:lpstr>Welcome Federal Partners</vt:lpstr>
      <vt:lpstr>National Laboratories</vt:lpstr>
      <vt:lpstr>Welcome State Partners</vt:lpstr>
      <vt:lpstr>Your Role in the Meeting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Jeffrey</dc:creator>
  <cp:lastModifiedBy>Hamilton, Lubov</cp:lastModifiedBy>
  <cp:revision>14</cp:revision>
  <dcterms:created xsi:type="dcterms:W3CDTF">2022-09-08T04:47:07Z</dcterms:created>
  <dcterms:modified xsi:type="dcterms:W3CDTF">2023-10-20T18:17:07Z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0x0101004E34D12BCFAC0240A20826305D23CE28</vt:lpwstr>
  </property>
  <property fmtid="{D5CDD505-2E9C-101B-9397-08002B2CF9AE}" pid="3" name="MediaServiceImageTags">
    <vt:lpwstr/>
  </property>
</Properties>
</file>