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  <p:sldMasterId id="2147483673" r:id="rId6"/>
    <p:sldMasterId id="2147483697" r:id="rId7"/>
    <p:sldMasterId id="2147483709" r:id="rId8"/>
  </p:sldMasterIdLst>
  <p:notesMasterIdLst>
    <p:notesMasterId r:id="rId30"/>
  </p:notesMasterIdLst>
  <p:sldIdLst>
    <p:sldId id="2156" r:id="rId9"/>
    <p:sldId id="2172" r:id="rId10"/>
    <p:sldId id="2179" r:id="rId11"/>
    <p:sldId id="2132" r:id="rId12"/>
    <p:sldId id="2170" r:id="rId13"/>
    <p:sldId id="2142" r:id="rId14"/>
    <p:sldId id="2188" r:id="rId15"/>
    <p:sldId id="2151" r:id="rId16"/>
    <p:sldId id="2149" r:id="rId17"/>
    <p:sldId id="290" r:id="rId18"/>
    <p:sldId id="2167" r:id="rId19"/>
    <p:sldId id="2186" r:id="rId20"/>
    <p:sldId id="2184" r:id="rId21"/>
    <p:sldId id="2185" r:id="rId22"/>
    <p:sldId id="2134" r:id="rId23"/>
    <p:sldId id="2181" r:id="rId24"/>
    <p:sldId id="284" r:id="rId25"/>
    <p:sldId id="2131" r:id="rId26"/>
    <p:sldId id="266" r:id="rId27"/>
    <p:sldId id="274" r:id="rId28"/>
    <p:sldId id="212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E97F7C-421D-DAC6-AE20-3424610C4A0D}" name="Luis Betancourt" initials="LB" userId="S::LDB1@nrc.gov::5d7841e6-6d8b-49bd-9956-ead7332a5c76" providerId="AD"/>
  <p188:author id="{398EE2D1-938C-AA06-F5FA-CA1328EB6718}" name="Matthew Dennis" initials="MD" userId="S::MLD4@nrc.gov::d3bf3bdd-bcaa-4f3d-a555-d32ef78783e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ancourt, Luis" initials="BL" lastIdx="17" clrIdx="0">
    <p:extLst>
      <p:ext uri="{19B8F6BF-5375-455C-9EA6-DF929625EA0E}">
        <p15:presenceInfo xmlns:p15="http://schemas.microsoft.com/office/powerpoint/2012/main" userId="S::ldb1@nrc.gov::5d7841e6-6d8b-49bd-9956-ead7332a5c76" providerId="AD"/>
      </p:ext>
    </p:extLst>
  </p:cmAuthor>
  <p:cmAuthor id="2" name="Dennis, Matthew" initials="DM" lastIdx="7" clrIdx="1">
    <p:extLst>
      <p:ext uri="{19B8F6BF-5375-455C-9EA6-DF929625EA0E}">
        <p15:presenceInfo xmlns:p15="http://schemas.microsoft.com/office/powerpoint/2012/main" userId="S::mld4@nrc.gov::d3bf3bdd-bcaa-4f3d-a555-d32ef78783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D9D45-66F6-48BF-B3E2-1C6EAF006A71}" v="40" dt="2023-10-24T19:16:31.507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" d="100"/>
          <a:sy n="1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ustomXml" Target="../customXml/item4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37" Type="http://schemas.microsoft.com/office/2015/10/relationships/revisionInfo" Target="revisionInfo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Dennis" userId="d3bf3bdd-bcaa-4f3d-a555-d32ef78783e6" providerId="ADAL" clId="{9C1D9D45-66F6-48BF-B3E2-1C6EAF006A71}"/>
    <pc:docChg chg="undo custSel mod addSld delSld modSld sldOrd">
      <pc:chgData name="Matthew Dennis" userId="d3bf3bdd-bcaa-4f3d-a555-d32ef78783e6" providerId="ADAL" clId="{9C1D9D45-66F6-48BF-B3E2-1C6EAF006A71}" dt="2023-10-24T19:15:06.253" v="1664" actId="113"/>
      <pc:docMkLst>
        <pc:docMk/>
      </pc:docMkLst>
      <pc:sldChg chg="modSp mod">
        <pc:chgData name="Matthew Dennis" userId="d3bf3bdd-bcaa-4f3d-a555-d32ef78783e6" providerId="ADAL" clId="{9C1D9D45-66F6-48BF-B3E2-1C6EAF006A71}" dt="2023-10-20T18:08:10.845" v="1639" actId="404"/>
        <pc:sldMkLst>
          <pc:docMk/>
          <pc:sldMk cId="1758281665" sldId="284"/>
        </pc:sldMkLst>
        <pc:spChg chg="mod">
          <ac:chgData name="Matthew Dennis" userId="d3bf3bdd-bcaa-4f3d-a555-d32ef78783e6" providerId="ADAL" clId="{9C1D9D45-66F6-48BF-B3E2-1C6EAF006A71}" dt="2023-10-20T18:08:10.845" v="1639" actId="404"/>
          <ac:spMkLst>
            <pc:docMk/>
            <pc:sldMk cId="1758281665" sldId="284"/>
            <ac:spMk id="2" creationId="{383D753F-9F3E-4A7F-B8B5-8FF0AAB9E54D}"/>
          </ac:spMkLst>
        </pc:spChg>
        <pc:spChg chg="mod">
          <ac:chgData name="Matthew Dennis" userId="d3bf3bdd-bcaa-4f3d-a555-d32ef78783e6" providerId="ADAL" clId="{9C1D9D45-66F6-48BF-B3E2-1C6EAF006A71}" dt="2023-10-20T16:08:56.764" v="1466" actId="403"/>
          <ac:spMkLst>
            <pc:docMk/>
            <pc:sldMk cId="1758281665" sldId="284"/>
            <ac:spMk id="7" creationId="{B51D5CFC-46AC-39C5-67C9-4527B279A6DE}"/>
          </ac:spMkLst>
        </pc:spChg>
      </pc:sldChg>
      <pc:sldChg chg="modSp mod">
        <pc:chgData name="Matthew Dennis" userId="d3bf3bdd-bcaa-4f3d-a555-d32ef78783e6" providerId="ADAL" clId="{9C1D9D45-66F6-48BF-B3E2-1C6EAF006A71}" dt="2023-10-20T14:41:24.590" v="362" actId="20577"/>
        <pc:sldMkLst>
          <pc:docMk/>
          <pc:sldMk cId="793342865" sldId="290"/>
        </pc:sldMkLst>
        <pc:spChg chg="mod">
          <ac:chgData name="Matthew Dennis" userId="d3bf3bdd-bcaa-4f3d-a555-d32ef78783e6" providerId="ADAL" clId="{9C1D9D45-66F6-48BF-B3E2-1C6EAF006A71}" dt="2023-10-20T14:41:24.590" v="362" actId="20577"/>
          <ac:spMkLst>
            <pc:docMk/>
            <pc:sldMk cId="793342865" sldId="290"/>
            <ac:spMk id="14" creationId="{6B643847-8F36-4490-A619-C73240824CD8}"/>
          </ac:spMkLst>
        </pc:spChg>
      </pc:sldChg>
      <pc:sldChg chg="modNotes">
        <pc:chgData name="Matthew Dennis" userId="d3bf3bdd-bcaa-4f3d-a555-d32ef78783e6" providerId="ADAL" clId="{9C1D9D45-66F6-48BF-B3E2-1C6EAF006A71}" dt="2023-10-20T17:44:40.645" v="1563" actId="6549"/>
        <pc:sldMkLst>
          <pc:docMk/>
          <pc:sldMk cId="1182093910" sldId="2128"/>
        </pc:sldMkLst>
      </pc:sldChg>
      <pc:sldChg chg="modSp mod">
        <pc:chgData name="Matthew Dennis" userId="d3bf3bdd-bcaa-4f3d-a555-d32ef78783e6" providerId="ADAL" clId="{9C1D9D45-66F6-48BF-B3E2-1C6EAF006A71}" dt="2023-10-20T17:42:02.125" v="1496" actId="207"/>
        <pc:sldMkLst>
          <pc:docMk/>
          <pc:sldMk cId="2177576173" sldId="2131"/>
        </pc:sldMkLst>
        <pc:spChg chg="mod">
          <ac:chgData name="Matthew Dennis" userId="d3bf3bdd-bcaa-4f3d-a555-d32ef78783e6" providerId="ADAL" clId="{9C1D9D45-66F6-48BF-B3E2-1C6EAF006A71}" dt="2023-10-20T15:16:08.597" v="503" actId="20577"/>
          <ac:spMkLst>
            <pc:docMk/>
            <pc:sldMk cId="2177576173" sldId="2131"/>
            <ac:spMk id="3" creationId="{806C00FD-0159-45E4-A8A8-0FFC2FF60786}"/>
          </ac:spMkLst>
        </pc:spChg>
        <pc:spChg chg="mod">
          <ac:chgData name="Matthew Dennis" userId="d3bf3bdd-bcaa-4f3d-a555-d32ef78783e6" providerId="ADAL" clId="{9C1D9D45-66F6-48BF-B3E2-1C6EAF006A71}" dt="2023-10-20T17:42:02.125" v="1496" actId="207"/>
          <ac:spMkLst>
            <pc:docMk/>
            <pc:sldMk cId="2177576173" sldId="2131"/>
            <ac:spMk id="6" creationId="{632FC4D1-9FCD-BE4B-8EA6-89EE792220E8}"/>
          </ac:spMkLst>
        </pc:spChg>
      </pc:sldChg>
      <pc:sldChg chg="modSp mod">
        <pc:chgData name="Matthew Dennis" userId="d3bf3bdd-bcaa-4f3d-a555-d32ef78783e6" providerId="ADAL" clId="{9C1D9D45-66F6-48BF-B3E2-1C6EAF006A71}" dt="2023-10-20T14:32:36.898" v="332" actId="1076"/>
        <pc:sldMkLst>
          <pc:docMk/>
          <pc:sldMk cId="2580813815" sldId="2132"/>
        </pc:sldMkLst>
        <pc:spChg chg="mod">
          <ac:chgData name="Matthew Dennis" userId="d3bf3bdd-bcaa-4f3d-a555-d32ef78783e6" providerId="ADAL" clId="{9C1D9D45-66F6-48BF-B3E2-1C6EAF006A71}" dt="2023-10-20T14:32:36.898" v="332" actId="1076"/>
          <ac:spMkLst>
            <pc:docMk/>
            <pc:sldMk cId="2580813815" sldId="2132"/>
            <ac:spMk id="3" creationId="{71789175-8864-4B35-BE78-25DAFC28BA7E}"/>
          </ac:spMkLst>
        </pc:spChg>
      </pc:sldChg>
      <pc:sldChg chg="modSp ord modNotes">
        <pc:chgData name="Matthew Dennis" userId="d3bf3bdd-bcaa-4f3d-a555-d32ef78783e6" providerId="ADAL" clId="{9C1D9D45-66F6-48BF-B3E2-1C6EAF006A71}" dt="2023-10-20T17:45:12.506" v="1564" actId="20577"/>
        <pc:sldMkLst>
          <pc:docMk/>
          <pc:sldMk cId="1906615441" sldId="2134"/>
        </pc:sldMkLst>
        <pc:graphicFrameChg chg="mod">
          <ac:chgData name="Matthew Dennis" userId="d3bf3bdd-bcaa-4f3d-a555-d32ef78783e6" providerId="ADAL" clId="{9C1D9D45-66F6-48BF-B3E2-1C6EAF006A71}" dt="2023-10-20T16:08:23.839" v="1465" actId="20577"/>
          <ac:graphicFrameMkLst>
            <pc:docMk/>
            <pc:sldMk cId="1906615441" sldId="2134"/>
            <ac:graphicFrameMk id="5" creationId="{42213820-FA7A-4A2C-A346-427AD015E012}"/>
          </ac:graphicFrameMkLst>
        </pc:graphicFrameChg>
      </pc:sldChg>
      <pc:sldChg chg="modSp mod ord">
        <pc:chgData name="Matthew Dennis" userId="d3bf3bdd-bcaa-4f3d-a555-d32ef78783e6" providerId="ADAL" clId="{9C1D9D45-66F6-48BF-B3E2-1C6EAF006A71}" dt="2023-10-20T18:10:46.710" v="1662" actId="1076"/>
        <pc:sldMkLst>
          <pc:docMk/>
          <pc:sldMk cId="1518370292" sldId="2142"/>
        </pc:sldMkLst>
        <pc:spChg chg="mod">
          <ac:chgData name="Matthew Dennis" userId="d3bf3bdd-bcaa-4f3d-a555-d32ef78783e6" providerId="ADAL" clId="{9C1D9D45-66F6-48BF-B3E2-1C6EAF006A71}" dt="2023-10-20T18:10:46.710" v="1662" actId="1076"/>
          <ac:spMkLst>
            <pc:docMk/>
            <pc:sldMk cId="1518370292" sldId="2142"/>
            <ac:spMk id="5" creationId="{2862CC00-CE94-455C-9952-103782A283CD}"/>
          </ac:spMkLst>
        </pc:spChg>
      </pc:sldChg>
      <pc:sldChg chg="modSp mod">
        <pc:chgData name="Matthew Dennis" userId="d3bf3bdd-bcaa-4f3d-a555-d32ef78783e6" providerId="ADAL" clId="{9C1D9D45-66F6-48BF-B3E2-1C6EAF006A71}" dt="2023-10-20T18:11:44.482" v="1663" actId="20577"/>
        <pc:sldMkLst>
          <pc:docMk/>
          <pc:sldMk cId="4244499742" sldId="2151"/>
        </pc:sldMkLst>
        <pc:spChg chg="mod">
          <ac:chgData name="Matthew Dennis" userId="d3bf3bdd-bcaa-4f3d-a555-d32ef78783e6" providerId="ADAL" clId="{9C1D9D45-66F6-48BF-B3E2-1C6EAF006A71}" dt="2023-10-20T18:11:44.482" v="1663" actId="20577"/>
          <ac:spMkLst>
            <pc:docMk/>
            <pc:sldMk cId="4244499742" sldId="2151"/>
            <ac:spMk id="4" creationId="{7D267BBE-E201-E2B0-2139-B9BB85B33DFF}"/>
          </ac:spMkLst>
        </pc:spChg>
      </pc:sldChg>
      <pc:sldChg chg="del">
        <pc:chgData name="Matthew Dennis" userId="d3bf3bdd-bcaa-4f3d-a555-d32ef78783e6" providerId="ADAL" clId="{9C1D9D45-66F6-48BF-B3E2-1C6EAF006A71}" dt="2023-10-20T15:42:00.812" v="1127" actId="47"/>
        <pc:sldMkLst>
          <pc:docMk/>
          <pc:sldMk cId="686307192" sldId="2152"/>
        </pc:sldMkLst>
      </pc:sldChg>
      <pc:sldChg chg="modSp mod modNotes">
        <pc:chgData name="Matthew Dennis" userId="d3bf3bdd-bcaa-4f3d-a555-d32ef78783e6" providerId="ADAL" clId="{9C1D9D45-66F6-48BF-B3E2-1C6EAF006A71}" dt="2023-10-24T19:15:06.253" v="1664" actId="113"/>
        <pc:sldMkLst>
          <pc:docMk/>
          <pc:sldMk cId="0" sldId="2156"/>
        </pc:sldMkLst>
        <pc:spChg chg="mod">
          <ac:chgData name="Matthew Dennis" userId="d3bf3bdd-bcaa-4f3d-a555-d32ef78783e6" providerId="ADAL" clId="{9C1D9D45-66F6-48BF-B3E2-1C6EAF006A71}" dt="2023-10-24T19:15:06.253" v="1664" actId="113"/>
          <ac:spMkLst>
            <pc:docMk/>
            <pc:sldMk cId="0" sldId="2156"/>
            <ac:spMk id="4" creationId="{0E88F872-D0D1-486D-9736-DB29A4F1B376}"/>
          </ac:spMkLst>
        </pc:spChg>
        <pc:spChg chg="mod">
          <ac:chgData name="Matthew Dennis" userId="d3bf3bdd-bcaa-4f3d-a555-d32ef78783e6" providerId="ADAL" clId="{9C1D9D45-66F6-48BF-B3E2-1C6EAF006A71}" dt="2023-10-13T17:31:25.851" v="53" actId="20577"/>
          <ac:spMkLst>
            <pc:docMk/>
            <pc:sldMk cId="0" sldId="2156"/>
            <ac:spMk id="7" creationId="{DC223BF3-111F-5177-51C6-2E270C4257B3}"/>
          </ac:spMkLst>
        </pc:spChg>
      </pc:sldChg>
      <pc:sldChg chg="modSp mod modNotes">
        <pc:chgData name="Matthew Dennis" userId="d3bf3bdd-bcaa-4f3d-a555-d32ef78783e6" providerId="ADAL" clId="{9C1D9D45-66F6-48BF-B3E2-1C6EAF006A71}" dt="2023-10-20T17:44:12.275" v="1560" actId="6549"/>
        <pc:sldMkLst>
          <pc:docMk/>
          <pc:sldMk cId="3093020303" sldId="2167"/>
        </pc:sldMkLst>
        <pc:spChg chg="mod">
          <ac:chgData name="Matthew Dennis" userId="d3bf3bdd-bcaa-4f3d-a555-d32ef78783e6" providerId="ADAL" clId="{9C1D9D45-66F6-48BF-B3E2-1C6EAF006A71}" dt="2023-10-20T15:39:44.786" v="1124" actId="14100"/>
          <ac:spMkLst>
            <pc:docMk/>
            <pc:sldMk cId="3093020303" sldId="2167"/>
            <ac:spMk id="2" creationId="{0B7D51A8-8F37-2550-E645-552741820443}"/>
          </ac:spMkLst>
        </pc:spChg>
      </pc:sldChg>
      <pc:sldChg chg="del">
        <pc:chgData name="Matthew Dennis" userId="d3bf3bdd-bcaa-4f3d-a555-d32ef78783e6" providerId="ADAL" clId="{9C1D9D45-66F6-48BF-B3E2-1C6EAF006A71}" dt="2023-10-20T15:41:54.805" v="1126" actId="47"/>
        <pc:sldMkLst>
          <pc:docMk/>
          <pc:sldMk cId="4027275341" sldId="2169"/>
        </pc:sldMkLst>
      </pc:sldChg>
      <pc:sldChg chg="modSp mod">
        <pc:chgData name="Matthew Dennis" userId="d3bf3bdd-bcaa-4f3d-a555-d32ef78783e6" providerId="ADAL" clId="{9C1D9D45-66F6-48BF-B3E2-1C6EAF006A71}" dt="2023-10-20T17:33:46.567" v="1470" actId="1076"/>
        <pc:sldMkLst>
          <pc:docMk/>
          <pc:sldMk cId="1025266967" sldId="2170"/>
        </pc:sldMkLst>
        <pc:spChg chg="mod">
          <ac:chgData name="Matthew Dennis" userId="d3bf3bdd-bcaa-4f3d-a555-d32ef78783e6" providerId="ADAL" clId="{9C1D9D45-66F6-48BF-B3E2-1C6EAF006A71}" dt="2023-10-20T17:33:46.567" v="1470" actId="1076"/>
          <ac:spMkLst>
            <pc:docMk/>
            <pc:sldMk cId="1025266967" sldId="2170"/>
            <ac:spMk id="15" creationId="{A6468D68-1ADE-664C-175E-C2D03200BFC8}"/>
          </ac:spMkLst>
        </pc:spChg>
      </pc:sldChg>
      <pc:sldChg chg="modSp mod modNotes">
        <pc:chgData name="Matthew Dennis" userId="d3bf3bdd-bcaa-4f3d-a555-d32ef78783e6" providerId="ADAL" clId="{9C1D9D45-66F6-48BF-B3E2-1C6EAF006A71}" dt="2023-10-20T17:45:59.401" v="1566" actId="5793"/>
        <pc:sldMkLst>
          <pc:docMk/>
          <pc:sldMk cId="623204425" sldId="2172"/>
        </pc:sldMkLst>
        <pc:spChg chg="mod">
          <ac:chgData name="Matthew Dennis" userId="d3bf3bdd-bcaa-4f3d-a555-d32ef78783e6" providerId="ADAL" clId="{9C1D9D45-66F6-48BF-B3E2-1C6EAF006A71}" dt="2023-10-20T15:15:31.145" v="501" actId="20577"/>
          <ac:spMkLst>
            <pc:docMk/>
            <pc:sldMk cId="623204425" sldId="2172"/>
            <ac:spMk id="12" creationId="{FCE16364-22D4-4DE1-87AF-A7D5560908AB}"/>
          </ac:spMkLst>
        </pc:spChg>
      </pc:sldChg>
      <pc:sldChg chg="modSp mod">
        <pc:chgData name="Matthew Dennis" userId="d3bf3bdd-bcaa-4f3d-a555-d32ef78783e6" providerId="ADAL" clId="{9C1D9D45-66F6-48BF-B3E2-1C6EAF006A71}" dt="2023-10-20T17:43:26.743" v="1559" actId="404"/>
        <pc:sldMkLst>
          <pc:docMk/>
          <pc:sldMk cId="1657610697" sldId="2179"/>
        </pc:sldMkLst>
        <pc:spChg chg="mod">
          <ac:chgData name="Matthew Dennis" userId="d3bf3bdd-bcaa-4f3d-a555-d32ef78783e6" providerId="ADAL" clId="{9C1D9D45-66F6-48BF-B3E2-1C6EAF006A71}" dt="2023-10-20T17:43:26.743" v="1559" actId="404"/>
          <ac:spMkLst>
            <pc:docMk/>
            <pc:sldMk cId="1657610697" sldId="2179"/>
            <ac:spMk id="9" creationId="{9003C4B3-0C9F-6CD2-9F6E-A80315C1BC22}"/>
          </ac:spMkLst>
        </pc:spChg>
      </pc:sldChg>
      <pc:sldChg chg="modSp mod">
        <pc:chgData name="Matthew Dennis" userId="d3bf3bdd-bcaa-4f3d-a555-d32ef78783e6" providerId="ADAL" clId="{9C1D9D45-66F6-48BF-B3E2-1C6EAF006A71}" dt="2023-10-20T18:07:30.023" v="1632" actId="1076"/>
        <pc:sldMkLst>
          <pc:docMk/>
          <pc:sldMk cId="43980587" sldId="2184"/>
        </pc:sldMkLst>
        <pc:spChg chg="mod">
          <ac:chgData name="Matthew Dennis" userId="d3bf3bdd-bcaa-4f3d-a555-d32ef78783e6" providerId="ADAL" clId="{9C1D9D45-66F6-48BF-B3E2-1C6EAF006A71}" dt="2023-10-20T18:07:30.023" v="1632" actId="1076"/>
          <ac:spMkLst>
            <pc:docMk/>
            <pc:sldMk cId="43980587" sldId="2184"/>
            <ac:spMk id="2" creationId="{1C1BF0A0-0150-5A32-C859-A81C2AB19D0E}"/>
          </ac:spMkLst>
        </pc:spChg>
        <pc:spChg chg="mod">
          <ac:chgData name="Matthew Dennis" userId="d3bf3bdd-bcaa-4f3d-a555-d32ef78783e6" providerId="ADAL" clId="{9C1D9D45-66F6-48BF-B3E2-1C6EAF006A71}" dt="2023-10-20T18:07:19.833" v="1631" actId="948"/>
          <ac:spMkLst>
            <pc:docMk/>
            <pc:sldMk cId="43980587" sldId="2184"/>
            <ac:spMk id="3" creationId="{4BFF3FCA-3E2D-687E-594D-09B3B2DD79EC}"/>
          </ac:spMkLst>
        </pc:spChg>
      </pc:sldChg>
      <pc:sldChg chg="modSp mod">
        <pc:chgData name="Matthew Dennis" userId="d3bf3bdd-bcaa-4f3d-a555-d32ef78783e6" providerId="ADAL" clId="{9C1D9D45-66F6-48BF-B3E2-1C6EAF006A71}" dt="2023-10-20T18:07:51.035" v="1637" actId="14100"/>
        <pc:sldMkLst>
          <pc:docMk/>
          <pc:sldMk cId="3766045978" sldId="2185"/>
        </pc:sldMkLst>
        <pc:spChg chg="mod">
          <ac:chgData name="Matthew Dennis" userId="d3bf3bdd-bcaa-4f3d-a555-d32ef78783e6" providerId="ADAL" clId="{9C1D9D45-66F6-48BF-B3E2-1C6EAF006A71}" dt="2023-10-20T18:07:51.035" v="1637" actId="14100"/>
          <ac:spMkLst>
            <pc:docMk/>
            <pc:sldMk cId="3766045978" sldId="2185"/>
            <ac:spMk id="2" creationId="{E197BDE7-1CB5-1A9A-0702-D20896BBF79A}"/>
          </ac:spMkLst>
        </pc:spChg>
        <pc:spChg chg="mod">
          <ac:chgData name="Matthew Dennis" userId="d3bf3bdd-bcaa-4f3d-a555-d32ef78783e6" providerId="ADAL" clId="{9C1D9D45-66F6-48BF-B3E2-1C6EAF006A71}" dt="2023-10-20T14:47:05.679" v="456" actId="20577"/>
          <ac:spMkLst>
            <pc:docMk/>
            <pc:sldMk cId="3766045978" sldId="2185"/>
            <ac:spMk id="3" creationId="{FAFD1BC3-48BE-7DE4-AE6F-36C42458E9F1}"/>
          </ac:spMkLst>
        </pc:spChg>
        <pc:spChg chg="mod">
          <ac:chgData name="Matthew Dennis" userId="d3bf3bdd-bcaa-4f3d-a555-d32ef78783e6" providerId="ADAL" clId="{9C1D9D45-66F6-48BF-B3E2-1C6EAF006A71}" dt="2023-10-20T17:41:48.216" v="1495" actId="403"/>
          <ac:spMkLst>
            <pc:docMk/>
            <pc:sldMk cId="3766045978" sldId="2185"/>
            <ac:spMk id="4" creationId="{082D71BA-F484-F8D0-B953-30F4FC4F5F17}"/>
          </ac:spMkLst>
        </pc:spChg>
      </pc:sldChg>
      <pc:sldChg chg="modSp mod modNotes">
        <pc:chgData name="Matthew Dennis" userId="d3bf3bdd-bcaa-4f3d-a555-d32ef78783e6" providerId="ADAL" clId="{9C1D9D45-66F6-48BF-B3E2-1C6EAF006A71}" dt="2023-10-20T18:08:51.127" v="1646" actId="14100"/>
        <pc:sldMkLst>
          <pc:docMk/>
          <pc:sldMk cId="3061239219" sldId="2186"/>
        </pc:sldMkLst>
        <pc:spChg chg="mod">
          <ac:chgData name="Matthew Dennis" userId="d3bf3bdd-bcaa-4f3d-a555-d32ef78783e6" providerId="ADAL" clId="{9C1D9D45-66F6-48BF-B3E2-1C6EAF006A71}" dt="2023-10-20T18:08:51.127" v="1646" actId="14100"/>
          <ac:spMkLst>
            <pc:docMk/>
            <pc:sldMk cId="3061239219" sldId="2186"/>
            <ac:spMk id="2" creationId="{7CE7ACE9-5459-43FB-9DE4-DBCBEC8B52F6}"/>
          </ac:spMkLst>
        </pc:spChg>
      </pc:sldChg>
      <pc:sldChg chg="del">
        <pc:chgData name="Matthew Dennis" userId="d3bf3bdd-bcaa-4f3d-a555-d32ef78783e6" providerId="ADAL" clId="{9C1D9D45-66F6-48BF-B3E2-1C6EAF006A71}" dt="2023-10-13T17:30:53.756" v="0" actId="47"/>
        <pc:sldMkLst>
          <pc:docMk/>
          <pc:sldMk cId="2131673601" sldId="2187"/>
        </pc:sldMkLst>
      </pc:sldChg>
      <pc:sldChg chg="modSp new del mod">
        <pc:chgData name="Matthew Dennis" userId="d3bf3bdd-bcaa-4f3d-a555-d32ef78783e6" providerId="ADAL" clId="{9C1D9D45-66F6-48BF-B3E2-1C6EAF006A71}" dt="2023-10-20T15:41:30.492" v="1125" actId="47"/>
        <pc:sldMkLst>
          <pc:docMk/>
          <pc:sldMk cId="3883503213" sldId="2187"/>
        </pc:sldMkLst>
        <pc:spChg chg="mod">
          <ac:chgData name="Matthew Dennis" userId="d3bf3bdd-bcaa-4f3d-a555-d32ef78783e6" providerId="ADAL" clId="{9C1D9D45-66F6-48BF-B3E2-1C6EAF006A71}" dt="2023-10-20T14:32:54.179" v="333" actId="400"/>
          <ac:spMkLst>
            <pc:docMk/>
            <pc:sldMk cId="3883503213" sldId="2187"/>
            <ac:spMk id="3" creationId="{D6E05EE5-0C2F-01BA-DF88-6B70762C7196}"/>
          </ac:spMkLst>
        </pc:spChg>
      </pc:sldChg>
      <pc:sldChg chg="modSp mod">
        <pc:chgData name="Matthew Dennis" userId="d3bf3bdd-bcaa-4f3d-a555-d32ef78783e6" providerId="ADAL" clId="{9C1D9D45-66F6-48BF-B3E2-1C6EAF006A71}" dt="2023-10-20T18:09:35.976" v="1653" actId="1076"/>
        <pc:sldMkLst>
          <pc:docMk/>
          <pc:sldMk cId="1513627926" sldId="2188"/>
        </pc:sldMkLst>
        <pc:spChg chg="mod">
          <ac:chgData name="Matthew Dennis" userId="d3bf3bdd-bcaa-4f3d-a555-d32ef78783e6" providerId="ADAL" clId="{9C1D9D45-66F6-48BF-B3E2-1C6EAF006A71}" dt="2023-10-20T18:09:35.976" v="1653" actId="1076"/>
          <ac:spMkLst>
            <pc:docMk/>
            <pc:sldMk cId="1513627926" sldId="2188"/>
            <ac:spMk id="6" creationId="{0AB203EA-A3A5-F1F6-EE2C-3895DF84E63F}"/>
          </ac:spMkLst>
        </pc:spChg>
        <pc:spChg chg="mod">
          <ac:chgData name="Matthew Dennis" userId="d3bf3bdd-bcaa-4f3d-a555-d32ef78783e6" providerId="ADAL" clId="{9C1D9D45-66F6-48BF-B3E2-1C6EAF006A71}" dt="2023-10-20T17:34:28.447" v="1485" actId="20577"/>
          <ac:spMkLst>
            <pc:docMk/>
            <pc:sldMk cId="1513627926" sldId="2188"/>
            <ac:spMk id="8" creationId="{519D57B4-E1E5-485C-070B-3C166E3982B1}"/>
          </ac:spMkLst>
        </pc:spChg>
        <pc:picChg chg="mod">
          <ac:chgData name="Matthew Dennis" userId="d3bf3bdd-bcaa-4f3d-a555-d32ef78783e6" providerId="ADAL" clId="{9C1D9D45-66F6-48BF-B3E2-1C6EAF006A71}" dt="2023-10-20T18:09:22.112" v="1652" actId="1076"/>
          <ac:picMkLst>
            <pc:docMk/>
            <pc:sldMk cId="1513627926" sldId="2188"/>
            <ac:picMk id="12" creationId="{F393D029-EF4F-FC9B-D374-4DC60235FB4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5E3A8-ECF3-43E3-9522-4F1BC5DCE5E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4809DF-7F2C-4661-9F4A-2B3FFDB067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Foundational Knowledge</a:t>
          </a:r>
        </a:p>
      </dgm:t>
    </dgm:pt>
    <dgm:pt modelId="{C6C22F40-E65B-48F2-8DBD-3F5B8BDB9876}" type="parTrans" cxnId="{729CB2FF-C1AA-46B6-93A6-805699B4F6C0}">
      <dgm:prSet/>
      <dgm:spPr/>
      <dgm:t>
        <a:bodyPr/>
        <a:lstStyle/>
        <a:p>
          <a:endParaRPr lang="en-US"/>
        </a:p>
      </dgm:t>
    </dgm:pt>
    <dgm:pt modelId="{61EB6043-2D85-4079-8E03-7220E5EFE026}" type="sibTrans" cxnId="{729CB2FF-C1AA-46B6-93A6-805699B4F6C0}">
      <dgm:prSet/>
      <dgm:spPr/>
      <dgm:t>
        <a:bodyPr/>
        <a:lstStyle/>
        <a:p>
          <a:endParaRPr lang="en-US"/>
        </a:p>
      </dgm:t>
    </dgm:pt>
    <dgm:pt modelId="{B4F74726-B3C9-4442-8699-CD4450C50A0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Collaboration Opportunities</a:t>
          </a:r>
        </a:p>
      </dgm:t>
    </dgm:pt>
    <dgm:pt modelId="{DAD92490-7BDC-40E6-98E9-F7FBA0E21877}" type="parTrans" cxnId="{932DA1F6-5AB6-4680-9A8F-1349AAF90535}">
      <dgm:prSet/>
      <dgm:spPr/>
      <dgm:t>
        <a:bodyPr/>
        <a:lstStyle/>
        <a:p>
          <a:endParaRPr lang="en-US"/>
        </a:p>
      </dgm:t>
    </dgm:pt>
    <dgm:pt modelId="{3EB59D5A-2626-495C-9F7F-AC35C17DEFCA}" type="sibTrans" cxnId="{932DA1F6-5AB6-4680-9A8F-1349AAF90535}">
      <dgm:prSet/>
      <dgm:spPr/>
      <dgm:t>
        <a:bodyPr/>
        <a:lstStyle/>
        <a:p>
          <a:endParaRPr lang="en-US"/>
        </a:p>
      </dgm:t>
    </dgm:pt>
    <dgm:pt modelId="{AA9A8E7D-6869-4DF1-9407-D807365082E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Data Sharing</a:t>
          </a:r>
        </a:p>
      </dgm:t>
    </dgm:pt>
    <dgm:pt modelId="{68AD24F9-59BB-4521-AB54-0A4A0B6C0164}" type="parTrans" cxnId="{5449F906-A2D3-4E36-B31D-DF7E3E9A1F4F}">
      <dgm:prSet/>
      <dgm:spPr/>
      <dgm:t>
        <a:bodyPr/>
        <a:lstStyle/>
        <a:p>
          <a:endParaRPr lang="en-US"/>
        </a:p>
      </dgm:t>
    </dgm:pt>
    <dgm:pt modelId="{3D554872-26CD-4529-9E81-49335B9533C8}" type="sibTrans" cxnId="{5449F906-A2D3-4E36-B31D-DF7E3E9A1F4F}">
      <dgm:prSet/>
      <dgm:spPr/>
      <dgm:t>
        <a:bodyPr/>
        <a:lstStyle/>
        <a:p>
          <a:endParaRPr lang="en-US"/>
        </a:p>
      </dgm:t>
    </dgm:pt>
    <dgm:pt modelId="{FCCB3C0F-1D57-4FED-A028-F70004AC1A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Current Projects</a:t>
          </a:r>
        </a:p>
      </dgm:t>
    </dgm:pt>
    <dgm:pt modelId="{0622D1D9-E14C-4C79-9CFE-897540A03F6C}" type="parTrans" cxnId="{4F38B275-8ADB-4A04-9A15-DFE0350FC8C3}">
      <dgm:prSet/>
      <dgm:spPr/>
      <dgm:t>
        <a:bodyPr/>
        <a:lstStyle/>
        <a:p>
          <a:endParaRPr lang="en-US"/>
        </a:p>
      </dgm:t>
    </dgm:pt>
    <dgm:pt modelId="{A30EF4A8-43A6-41A5-92EE-1126DA6C395E}" type="sibTrans" cxnId="{4F38B275-8ADB-4A04-9A15-DFE0350FC8C3}">
      <dgm:prSet/>
      <dgm:spPr/>
      <dgm:t>
        <a:bodyPr/>
        <a:lstStyle/>
        <a:p>
          <a:endParaRPr lang="en-US"/>
        </a:p>
      </dgm:t>
    </dgm:pt>
    <dgm:pt modelId="{6F8C39FD-902C-4030-9F2B-0F210B25AD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Future Activities</a:t>
          </a:r>
        </a:p>
      </dgm:t>
    </dgm:pt>
    <dgm:pt modelId="{1015EBF7-C385-4C97-B201-19EF05DAC0B0}" type="parTrans" cxnId="{0395C306-86C4-4093-A050-3AE33B42B4B9}">
      <dgm:prSet/>
      <dgm:spPr/>
      <dgm:t>
        <a:bodyPr/>
        <a:lstStyle/>
        <a:p>
          <a:endParaRPr lang="en-US"/>
        </a:p>
      </dgm:t>
    </dgm:pt>
    <dgm:pt modelId="{9DA960DA-3F22-4E50-89A0-167C2F11F1E3}" type="sibTrans" cxnId="{0395C306-86C4-4093-A050-3AE33B42B4B9}">
      <dgm:prSet/>
      <dgm:spPr/>
      <dgm:t>
        <a:bodyPr/>
        <a:lstStyle/>
        <a:p>
          <a:endParaRPr lang="en-US"/>
        </a:p>
      </dgm:t>
    </dgm:pt>
    <dgm:pt modelId="{7CC20FDF-3661-4F4C-BE43-CF5F8DD7F65F}" type="pres">
      <dgm:prSet presAssocID="{BE35E3A8-ECF3-43E3-9522-4F1BC5DCE5E8}" presName="root" presStyleCnt="0">
        <dgm:presLayoutVars>
          <dgm:dir/>
          <dgm:resizeHandles val="exact"/>
        </dgm:presLayoutVars>
      </dgm:prSet>
      <dgm:spPr/>
    </dgm:pt>
    <dgm:pt modelId="{ECEAE705-3BE5-4374-8DDE-CF35DCE77F7A}" type="pres">
      <dgm:prSet presAssocID="{274809DF-7F2C-4661-9F4A-2B3FFDB06712}" presName="compNode" presStyleCnt="0"/>
      <dgm:spPr/>
    </dgm:pt>
    <dgm:pt modelId="{0A6CD880-CD45-490B-8503-B7D38E9CBEBC}" type="pres">
      <dgm:prSet presAssocID="{274809DF-7F2C-4661-9F4A-2B3FFDB06712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9F028A7-CB2B-41CE-9037-549575895337}" type="pres">
      <dgm:prSet presAssocID="{274809DF-7F2C-4661-9F4A-2B3FFDB06712}" presName="iconRect" presStyleLbl="nod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DC30C29-6785-4B84-A836-B6D18830AA5E}" type="pres">
      <dgm:prSet presAssocID="{274809DF-7F2C-4661-9F4A-2B3FFDB06712}" presName="spaceRect" presStyleCnt="0"/>
      <dgm:spPr/>
    </dgm:pt>
    <dgm:pt modelId="{232D5AC8-3CE4-4025-9237-43A254459377}" type="pres">
      <dgm:prSet presAssocID="{274809DF-7F2C-4661-9F4A-2B3FFDB06712}" presName="textRect" presStyleLbl="revTx" presStyleIdx="0" presStyleCnt="5" custScaleX="164262">
        <dgm:presLayoutVars>
          <dgm:chMax val="1"/>
          <dgm:chPref val="1"/>
        </dgm:presLayoutVars>
      </dgm:prSet>
      <dgm:spPr/>
    </dgm:pt>
    <dgm:pt modelId="{70178A09-25AD-4436-AC68-600E5857FA10}" type="pres">
      <dgm:prSet presAssocID="{61EB6043-2D85-4079-8E03-7220E5EFE026}" presName="sibTrans" presStyleCnt="0"/>
      <dgm:spPr/>
    </dgm:pt>
    <dgm:pt modelId="{14793141-B6DF-453C-B26E-DC59E1926D87}" type="pres">
      <dgm:prSet presAssocID="{B4F74726-B3C9-4442-8699-CD4450C50A0E}" presName="compNode" presStyleCnt="0"/>
      <dgm:spPr/>
    </dgm:pt>
    <dgm:pt modelId="{DB290BB5-EC53-4F96-BEFE-9060A9450211}" type="pres">
      <dgm:prSet presAssocID="{B4F74726-B3C9-4442-8699-CD4450C50A0E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FCC9998-F12E-427D-8624-A1E3BD765972}" type="pres">
      <dgm:prSet presAssocID="{B4F74726-B3C9-4442-8699-CD4450C50A0E}" presName="iconRect" presStyleLbl="node1" presStyleIdx="1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162570B-DCFD-4A8A-B401-547697F6CC0B}" type="pres">
      <dgm:prSet presAssocID="{B4F74726-B3C9-4442-8699-CD4450C50A0E}" presName="spaceRect" presStyleCnt="0"/>
      <dgm:spPr/>
    </dgm:pt>
    <dgm:pt modelId="{85EFCF75-C0D6-4A9C-B987-74BA309DC929}" type="pres">
      <dgm:prSet presAssocID="{B4F74726-B3C9-4442-8699-CD4450C50A0E}" presName="textRect" presStyleLbl="revTx" presStyleIdx="1" presStyleCnt="5">
        <dgm:presLayoutVars>
          <dgm:chMax val="1"/>
          <dgm:chPref val="1"/>
        </dgm:presLayoutVars>
      </dgm:prSet>
      <dgm:spPr/>
    </dgm:pt>
    <dgm:pt modelId="{789273DC-3911-4B9A-A52B-3695F8396F5C}" type="pres">
      <dgm:prSet presAssocID="{3EB59D5A-2626-495C-9F7F-AC35C17DEFCA}" presName="sibTrans" presStyleCnt="0"/>
      <dgm:spPr/>
    </dgm:pt>
    <dgm:pt modelId="{E4AF4CA6-8BE3-4DE0-925C-78885E31B71E}" type="pres">
      <dgm:prSet presAssocID="{AA9A8E7D-6869-4DF1-9407-D807365082E2}" presName="compNode" presStyleCnt="0"/>
      <dgm:spPr/>
    </dgm:pt>
    <dgm:pt modelId="{F11C01BD-D5AA-4732-A00C-41F1D53700D1}" type="pres">
      <dgm:prSet presAssocID="{AA9A8E7D-6869-4DF1-9407-D807365082E2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BA078E9-A565-4200-A9BC-C6F10BA8DE74}" type="pres">
      <dgm:prSet presAssocID="{AA9A8E7D-6869-4DF1-9407-D807365082E2}" presName="iconRect" presStyleLbl="node1" presStyleIdx="2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BEEE6EC-3F09-4014-B1A2-73ED9D21E5A2}" type="pres">
      <dgm:prSet presAssocID="{AA9A8E7D-6869-4DF1-9407-D807365082E2}" presName="spaceRect" presStyleCnt="0"/>
      <dgm:spPr/>
    </dgm:pt>
    <dgm:pt modelId="{609325F3-0DEB-4354-978E-DE395140AC3F}" type="pres">
      <dgm:prSet presAssocID="{AA9A8E7D-6869-4DF1-9407-D807365082E2}" presName="textRect" presStyleLbl="revTx" presStyleIdx="2" presStyleCnt="5">
        <dgm:presLayoutVars>
          <dgm:chMax val="1"/>
          <dgm:chPref val="1"/>
        </dgm:presLayoutVars>
      </dgm:prSet>
      <dgm:spPr/>
    </dgm:pt>
    <dgm:pt modelId="{66AA2EAC-3095-4403-BA05-1725703932F9}" type="pres">
      <dgm:prSet presAssocID="{3D554872-26CD-4529-9E81-49335B9533C8}" presName="sibTrans" presStyleCnt="0"/>
      <dgm:spPr/>
    </dgm:pt>
    <dgm:pt modelId="{607A2B09-2AB8-4B12-90D0-7D20AB295B0D}" type="pres">
      <dgm:prSet presAssocID="{FCCB3C0F-1D57-4FED-A028-F70004AC1A79}" presName="compNode" presStyleCnt="0"/>
      <dgm:spPr/>
    </dgm:pt>
    <dgm:pt modelId="{741A2D25-5FC8-425A-B8FE-914CB08A1B72}" type="pres">
      <dgm:prSet presAssocID="{FCCB3C0F-1D57-4FED-A028-F70004AC1A79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3E4316C-9891-458C-9C3C-139BD134DAF7}" type="pres">
      <dgm:prSet presAssocID="{FCCB3C0F-1D57-4FED-A028-F70004AC1A79}" presName="iconRect" presStyleLbl="node1" presStyleIdx="3" presStyleCnt="5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C695A16-B83D-4740-9CD0-44CE57E2592D}" type="pres">
      <dgm:prSet presAssocID="{FCCB3C0F-1D57-4FED-A028-F70004AC1A79}" presName="spaceRect" presStyleCnt="0"/>
      <dgm:spPr/>
    </dgm:pt>
    <dgm:pt modelId="{564B92C9-9C41-4E68-9669-DEA8806559C9}" type="pres">
      <dgm:prSet presAssocID="{FCCB3C0F-1D57-4FED-A028-F70004AC1A79}" presName="textRect" presStyleLbl="revTx" presStyleIdx="3" presStyleCnt="5">
        <dgm:presLayoutVars>
          <dgm:chMax val="1"/>
          <dgm:chPref val="1"/>
        </dgm:presLayoutVars>
      </dgm:prSet>
      <dgm:spPr/>
    </dgm:pt>
    <dgm:pt modelId="{F60927FD-5F3F-44C2-B365-B064707FBF76}" type="pres">
      <dgm:prSet presAssocID="{A30EF4A8-43A6-41A5-92EE-1126DA6C395E}" presName="sibTrans" presStyleCnt="0"/>
      <dgm:spPr/>
    </dgm:pt>
    <dgm:pt modelId="{BF10965C-A1E2-4756-AA4F-006746FFD4EA}" type="pres">
      <dgm:prSet presAssocID="{6F8C39FD-902C-4030-9F2B-0F210B25AD5D}" presName="compNode" presStyleCnt="0"/>
      <dgm:spPr/>
    </dgm:pt>
    <dgm:pt modelId="{63CC0F7E-5A10-42A3-853C-C4AF516DC8C9}" type="pres">
      <dgm:prSet presAssocID="{6F8C39FD-902C-4030-9F2B-0F210B25AD5D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B88095C-79D8-4203-A945-2318C01969C5}" type="pres">
      <dgm:prSet presAssocID="{6F8C39FD-902C-4030-9F2B-0F210B25AD5D}" presName="iconRect" presStyleLbl="node1" presStyleIdx="4" presStyleCnt="5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22822BF-EE04-4B38-A704-6536E48AE5DB}" type="pres">
      <dgm:prSet presAssocID="{6F8C39FD-902C-4030-9F2B-0F210B25AD5D}" presName="spaceRect" presStyleCnt="0"/>
      <dgm:spPr/>
    </dgm:pt>
    <dgm:pt modelId="{5C9E9C1C-81BA-4D7D-82EB-64F600265DEB}" type="pres">
      <dgm:prSet presAssocID="{6F8C39FD-902C-4030-9F2B-0F210B25AD5D}" presName="textRect" presStyleLbl="revTx" presStyleIdx="4" presStyleCnt="5" custScaleX="82013">
        <dgm:presLayoutVars>
          <dgm:chMax val="1"/>
          <dgm:chPref val="1"/>
        </dgm:presLayoutVars>
      </dgm:prSet>
      <dgm:spPr/>
    </dgm:pt>
  </dgm:ptLst>
  <dgm:cxnLst>
    <dgm:cxn modelId="{0395C306-86C4-4093-A050-3AE33B42B4B9}" srcId="{BE35E3A8-ECF3-43E3-9522-4F1BC5DCE5E8}" destId="{6F8C39FD-902C-4030-9F2B-0F210B25AD5D}" srcOrd="4" destOrd="0" parTransId="{1015EBF7-C385-4C97-B201-19EF05DAC0B0}" sibTransId="{9DA960DA-3F22-4E50-89A0-167C2F11F1E3}"/>
    <dgm:cxn modelId="{5449F906-A2D3-4E36-B31D-DF7E3E9A1F4F}" srcId="{BE35E3A8-ECF3-43E3-9522-4F1BC5DCE5E8}" destId="{AA9A8E7D-6869-4DF1-9407-D807365082E2}" srcOrd="2" destOrd="0" parTransId="{68AD24F9-59BB-4521-AB54-0A4A0B6C0164}" sibTransId="{3D554872-26CD-4529-9E81-49335B9533C8}"/>
    <dgm:cxn modelId="{97046D28-7026-4339-A80D-D4DB60D2E47A}" type="presOf" srcId="{BE35E3A8-ECF3-43E3-9522-4F1BC5DCE5E8}" destId="{7CC20FDF-3661-4F4C-BE43-CF5F8DD7F65F}" srcOrd="0" destOrd="0" presId="urn:microsoft.com/office/officeart/2018/5/layout/IconLeafLabelList"/>
    <dgm:cxn modelId="{7C5AAC40-96EC-43A8-BC12-3BC942367121}" type="presOf" srcId="{B4F74726-B3C9-4442-8699-CD4450C50A0E}" destId="{85EFCF75-C0D6-4A9C-B987-74BA309DC929}" srcOrd="0" destOrd="0" presId="urn:microsoft.com/office/officeart/2018/5/layout/IconLeafLabelList"/>
    <dgm:cxn modelId="{92640064-AFBD-468E-BED0-03C7079547ED}" type="presOf" srcId="{274809DF-7F2C-4661-9F4A-2B3FFDB06712}" destId="{232D5AC8-3CE4-4025-9237-43A254459377}" srcOrd="0" destOrd="0" presId="urn:microsoft.com/office/officeart/2018/5/layout/IconLeafLabelList"/>
    <dgm:cxn modelId="{4F38B275-8ADB-4A04-9A15-DFE0350FC8C3}" srcId="{BE35E3A8-ECF3-43E3-9522-4F1BC5DCE5E8}" destId="{FCCB3C0F-1D57-4FED-A028-F70004AC1A79}" srcOrd="3" destOrd="0" parTransId="{0622D1D9-E14C-4C79-9CFE-897540A03F6C}" sibTransId="{A30EF4A8-43A6-41A5-92EE-1126DA6C395E}"/>
    <dgm:cxn modelId="{5018BEA9-E1AB-4182-A4AD-CDF5D6848B0D}" type="presOf" srcId="{AA9A8E7D-6869-4DF1-9407-D807365082E2}" destId="{609325F3-0DEB-4354-978E-DE395140AC3F}" srcOrd="0" destOrd="0" presId="urn:microsoft.com/office/officeart/2018/5/layout/IconLeafLabelList"/>
    <dgm:cxn modelId="{981A92B4-6F9C-4C88-9C31-54299F5615AB}" type="presOf" srcId="{FCCB3C0F-1D57-4FED-A028-F70004AC1A79}" destId="{564B92C9-9C41-4E68-9669-DEA8806559C9}" srcOrd="0" destOrd="0" presId="urn:microsoft.com/office/officeart/2018/5/layout/IconLeafLabelList"/>
    <dgm:cxn modelId="{1DFD62BB-E913-4609-850F-B40BE24E043F}" type="presOf" srcId="{6F8C39FD-902C-4030-9F2B-0F210B25AD5D}" destId="{5C9E9C1C-81BA-4D7D-82EB-64F600265DEB}" srcOrd="0" destOrd="0" presId="urn:microsoft.com/office/officeart/2018/5/layout/IconLeafLabelList"/>
    <dgm:cxn modelId="{932DA1F6-5AB6-4680-9A8F-1349AAF90535}" srcId="{BE35E3A8-ECF3-43E3-9522-4F1BC5DCE5E8}" destId="{B4F74726-B3C9-4442-8699-CD4450C50A0E}" srcOrd="1" destOrd="0" parTransId="{DAD92490-7BDC-40E6-98E9-F7FBA0E21877}" sibTransId="{3EB59D5A-2626-495C-9F7F-AC35C17DEFCA}"/>
    <dgm:cxn modelId="{729CB2FF-C1AA-46B6-93A6-805699B4F6C0}" srcId="{BE35E3A8-ECF3-43E3-9522-4F1BC5DCE5E8}" destId="{274809DF-7F2C-4661-9F4A-2B3FFDB06712}" srcOrd="0" destOrd="0" parTransId="{C6C22F40-E65B-48F2-8DBD-3F5B8BDB9876}" sibTransId="{61EB6043-2D85-4079-8E03-7220E5EFE026}"/>
    <dgm:cxn modelId="{F22DBA99-BD0A-4494-81F1-3E853A02E7C7}" type="presParOf" srcId="{7CC20FDF-3661-4F4C-BE43-CF5F8DD7F65F}" destId="{ECEAE705-3BE5-4374-8DDE-CF35DCE77F7A}" srcOrd="0" destOrd="0" presId="urn:microsoft.com/office/officeart/2018/5/layout/IconLeafLabelList"/>
    <dgm:cxn modelId="{FA613F04-FD71-400A-AE72-BD8C8A01ED9B}" type="presParOf" srcId="{ECEAE705-3BE5-4374-8DDE-CF35DCE77F7A}" destId="{0A6CD880-CD45-490B-8503-B7D38E9CBEBC}" srcOrd="0" destOrd="0" presId="urn:microsoft.com/office/officeart/2018/5/layout/IconLeafLabelList"/>
    <dgm:cxn modelId="{C818AE71-55C4-4767-BCA8-E258CFD215FA}" type="presParOf" srcId="{ECEAE705-3BE5-4374-8DDE-CF35DCE77F7A}" destId="{59F028A7-CB2B-41CE-9037-549575895337}" srcOrd="1" destOrd="0" presId="urn:microsoft.com/office/officeart/2018/5/layout/IconLeafLabelList"/>
    <dgm:cxn modelId="{D960CAE9-5B79-4E6D-907E-E3AB620119AF}" type="presParOf" srcId="{ECEAE705-3BE5-4374-8DDE-CF35DCE77F7A}" destId="{0DC30C29-6785-4B84-A836-B6D18830AA5E}" srcOrd="2" destOrd="0" presId="urn:microsoft.com/office/officeart/2018/5/layout/IconLeafLabelList"/>
    <dgm:cxn modelId="{CE08DCDC-592D-49E0-B921-449BE8BABDDE}" type="presParOf" srcId="{ECEAE705-3BE5-4374-8DDE-CF35DCE77F7A}" destId="{232D5AC8-3CE4-4025-9237-43A254459377}" srcOrd="3" destOrd="0" presId="urn:microsoft.com/office/officeart/2018/5/layout/IconLeafLabelList"/>
    <dgm:cxn modelId="{D10B4253-DF78-4D2D-8DB7-99A2D8EBDBED}" type="presParOf" srcId="{7CC20FDF-3661-4F4C-BE43-CF5F8DD7F65F}" destId="{70178A09-25AD-4436-AC68-600E5857FA10}" srcOrd="1" destOrd="0" presId="urn:microsoft.com/office/officeart/2018/5/layout/IconLeafLabelList"/>
    <dgm:cxn modelId="{61003944-ECD3-419C-8601-FA0CF8584541}" type="presParOf" srcId="{7CC20FDF-3661-4F4C-BE43-CF5F8DD7F65F}" destId="{14793141-B6DF-453C-B26E-DC59E1926D87}" srcOrd="2" destOrd="0" presId="urn:microsoft.com/office/officeart/2018/5/layout/IconLeafLabelList"/>
    <dgm:cxn modelId="{41417635-4016-4503-B13B-5F3213D6C99C}" type="presParOf" srcId="{14793141-B6DF-453C-B26E-DC59E1926D87}" destId="{DB290BB5-EC53-4F96-BEFE-9060A9450211}" srcOrd="0" destOrd="0" presId="urn:microsoft.com/office/officeart/2018/5/layout/IconLeafLabelList"/>
    <dgm:cxn modelId="{6F09FB17-C280-4D92-8F9D-022125B6EBC6}" type="presParOf" srcId="{14793141-B6DF-453C-B26E-DC59E1926D87}" destId="{4FCC9998-F12E-427D-8624-A1E3BD765972}" srcOrd="1" destOrd="0" presId="urn:microsoft.com/office/officeart/2018/5/layout/IconLeafLabelList"/>
    <dgm:cxn modelId="{B9F5F1D8-F446-48B2-A5BA-C99AA227082A}" type="presParOf" srcId="{14793141-B6DF-453C-B26E-DC59E1926D87}" destId="{C162570B-DCFD-4A8A-B401-547697F6CC0B}" srcOrd="2" destOrd="0" presId="urn:microsoft.com/office/officeart/2018/5/layout/IconLeafLabelList"/>
    <dgm:cxn modelId="{4C4A6C9E-138C-457B-8FF3-CD45CEA55E2F}" type="presParOf" srcId="{14793141-B6DF-453C-B26E-DC59E1926D87}" destId="{85EFCF75-C0D6-4A9C-B987-74BA309DC929}" srcOrd="3" destOrd="0" presId="urn:microsoft.com/office/officeart/2018/5/layout/IconLeafLabelList"/>
    <dgm:cxn modelId="{63AD4044-E6B1-4266-A1FF-CFFB8CE46AF3}" type="presParOf" srcId="{7CC20FDF-3661-4F4C-BE43-CF5F8DD7F65F}" destId="{789273DC-3911-4B9A-A52B-3695F8396F5C}" srcOrd="3" destOrd="0" presId="urn:microsoft.com/office/officeart/2018/5/layout/IconLeafLabelList"/>
    <dgm:cxn modelId="{08CF3821-FCD5-464E-BE56-EFAF9C482C16}" type="presParOf" srcId="{7CC20FDF-3661-4F4C-BE43-CF5F8DD7F65F}" destId="{E4AF4CA6-8BE3-4DE0-925C-78885E31B71E}" srcOrd="4" destOrd="0" presId="urn:microsoft.com/office/officeart/2018/5/layout/IconLeafLabelList"/>
    <dgm:cxn modelId="{24DE5BD9-15D3-4687-AC55-E96C3B45983F}" type="presParOf" srcId="{E4AF4CA6-8BE3-4DE0-925C-78885E31B71E}" destId="{F11C01BD-D5AA-4732-A00C-41F1D53700D1}" srcOrd="0" destOrd="0" presId="urn:microsoft.com/office/officeart/2018/5/layout/IconLeafLabelList"/>
    <dgm:cxn modelId="{238C19EF-906D-417B-8AAA-2CE43803821E}" type="presParOf" srcId="{E4AF4CA6-8BE3-4DE0-925C-78885E31B71E}" destId="{DBA078E9-A565-4200-A9BC-C6F10BA8DE74}" srcOrd="1" destOrd="0" presId="urn:microsoft.com/office/officeart/2018/5/layout/IconLeafLabelList"/>
    <dgm:cxn modelId="{6831310A-D742-4834-A042-C8FD07400B3B}" type="presParOf" srcId="{E4AF4CA6-8BE3-4DE0-925C-78885E31B71E}" destId="{CBEEE6EC-3F09-4014-B1A2-73ED9D21E5A2}" srcOrd="2" destOrd="0" presId="urn:microsoft.com/office/officeart/2018/5/layout/IconLeafLabelList"/>
    <dgm:cxn modelId="{87A2FCA9-8406-4721-85B1-2BD7197B3D6E}" type="presParOf" srcId="{E4AF4CA6-8BE3-4DE0-925C-78885E31B71E}" destId="{609325F3-0DEB-4354-978E-DE395140AC3F}" srcOrd="3" destOrd="0" presId="urn:microsoft.com/office/officeart/2018/5/layout/IconLeafLabelList"/>
    <dgm:cxn modelId="{EEBF7D5D-9C70-440F-A95D-EB9A120D165D}" type="presParOf" srcId="{7CC20FDF-3661-4F4C-BE43-CF5F8DD7F65F}" destId="{66AA2EAC-3095-4403-BA05-1725703932F9}" srcOrd="5" destOrd="0" presId="urn:microsoft.com/office/officeart/2018/5/layout/IconLeafLabelList"/>
    <dgm:cxn modelId="{E81D097C-6332-4982-A176-DB4DB26FB263}" type="presParOf" srcId="{7CC20FDF-3661-4F4C-BE43-CF5F8DD7F65F}" destId="{607A2B09-2AB8-4B12-90D0-7D20AB295B0D}" srcOrd="6" destOrd="0" presId="urn:microsoft.com/office/officeart/2018/5/layout/IconLeafLabelList"/>
    <dgm:cxn modelId="{B73CA178-C184-40AB-975F-79D66A2016F4}" type="presParOf" srcId="{607A2B09-2AB8-4B12-90D0-7D20AB295B0D}" destId="{741A2D25-5FC8-425A-B8FE-914CB08A1B72}" srcOrd="0" destOrd="0" presId="urn:microsoft.com/office/officeart/2018/5/layout/IconLeafLabelList"/>
    <dgm:cxn modelId="{AA7576ED-ECCB-4CE4-BC90-AFD60BDAE443}" type="presParOf" srcId="{607A2B09-2AB8-4B12-90D0-7D20AB295B0D}" destId="{03E4316C-9891-458C-9C3C-139BD134DAF7}" srcOrd="1" destOrd="0" presId="urn:microsoft.com/office/officeart/2018/5/layout/IconLeafLabelList"/>
    <dgm:cxn modelId="{DB04356A-11F1-4F40-A782-6D4AFF9F43B0}" type="presParOf" srcId="{607A2B09-2AB8-4B12-90D0-7D20AB295B0D}" destId="{5C695A16-B83D-4740-9CD0-44CE57E2592D}" srcOrd="2" destOrd="0" presId="urn:microsoft.com/office/officeart/2018/5/layout/IconLeafLabelList"/>
    <dgm:cxn modelId="{01EE6202-8427-4E6F-88F4-70E1263279FC}" type="presParOf" srcId="{607A2B09-2AB8-4B12-90D0-7D20AB295B0D}" destId="{564B92C9-9C41-4E68-9669-DEA8806559C9}" srcOrd="3" destOrd="0" presId="urn:microsoft.com/office/officeart/2018/5/layout/IconLeafLabelList"/>
    <dgm:cxn modelId="{72B173D4-9F37-419C-85EC-F48A2EF8D4F6}" type="presParOf" srcId="{7CC20FDF-3661-4F4C-BE43-CF5F8DD7F65F}" destId="{F60927FD-5F3F-44C2-B365-B064707FBF76}" srcOrd="7" destOrd="0" presId="urn:microsoft.com/office/officeart/2018/5/layout/IconLeafLabelList"/>
    <dgm:cxn modelId="{E562CBE5-064A-49EA-A45A-5BBE35FFC810}" type="presParOf" srcId="{7CC20FDF-3661-4F4C-BE43-CF5F8DD7F65F}" destId="{BF10965C-A1E2-4756-AA4F-006746FFD4EA}" srcOrd="8" destOrd="0" presId="urn:microsoft.com/office/officeart/2018/5/layout/IconLeafLabelList"/>
    <dgm:cxn modelId="{3D28506C-31A1-4F33-8A0C-C9E8A3592222}" type="presParOf" srcId="{BF10965C-A1E2-4756-AA4F-006746FFD4EA}" destId="{63CC0F7E-5A10-42A3-853C-C4AF516DC8C9}" srcOrd="0" destOrd="0" presId="urn:microsoft.com/office/officeart/2018/5/layout/IconLeafLabelList"/>
    <dgm:cxn modelId="{64F4F282-9054-4FE6-9B6A-23902DE45691}" type="presParOf" srcId="{BF10965C-A1E2-4756-AA4F-006746FFD4EA}" destId="{FB88095C-79D8-4203-A945-2318C01969C5}" srcOrd="1" destOrd="0" presId="urn:microsoft.com/office/officeart/2018/5/layout/IconLeafLabelList"/>
    <dgm:cxn modelId="{36665BAD-A902-4D31-A18E-FF262A81C277}" type="presParOf" srcId="{BF10965C-A1E2-4756-AA4F-006746FFD4EA}" destId="{C22822BF-EE04-4B38-A704-6536E48AE5DB}" srcOrd="2" destOrd="0" presId="urn:microsoft.com/office/officeart/2018/5/layout/IconLeafLabelList"/>
    <dgm:cxn modelId="{E61C3BB2-F486-4237-9092-995B8D618FE7}" type="presParOf" srcId="{BF10965C-A1E2-4756-AA4F-006746FFD4EA}" destId="{5C9E9C1C-81BA-4D7D-82EB-64F600265DE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69457-B647-4279-A0BD-AFD82725694B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C4E834-2C43-4A5D-87EC-ED704F53CB9B}">
      <dgm:prSet/>
      <dgm:spPr/>
      <dgm:t>
        <a:bodyPr/>
        <a:lstStyle/>
        <a:p>
          <a:r>
            <a:rPr lang="en-US"/>
            <a:t>Current</a:t>
          </a:r>
        </a:p>
      </dgm:t>
    </dgm:pt>
    <dgm:pt modelId="{3022DC4A-CED0-4EA4-A45A-FA71213137B4}" type="parTrans" cxnId="{2619A5B6-635B-452F-B09E-3C37BBB19CCD}">
      <dgm:prSet/>
      <dgm:spPr/>
      <dgm:t>
        <a:bodyPr/>
        <a:lstStyle/>
        <a:p>
          <a:endParaRPr lang="en-US"/>
        </a:p>
      </dgm:t>
    </dgm:pt>
    <dgm:pt modelId="{72625197-68FF-40DD-A466-4402D3990762}" type="sibTrans" cxnId="{2619A5B6-635B-452F-B09E-3C37BBB19CCD}">
      <dgm:prSet/>
      <dgm:spPr/>
      <dgm:t>
        <a:bodyPr/>
        <a:lstStyle/>
        <a:p>
          <a:endParaRPr lang="en-US"/>
        </a:p>
      </dgm:t>
    </dgm:pt>
    <dgm:pt modelId="{C378B688-B773-46B8-88A6-F9271924E9D8}">
      <dgm:prSet/>
      <dgm:spPr/>
      <dgm:t>
        <a:bodyPr/>
        <a:lstStyle/>
        <a:p>
          <a:r>
            <a:rPr lang="en-US"/>
            <a:t>Future</a:t>
          </a:r>
        </a:p>
      </dgm:t>
    </dgm:pt>
    <dgm:pt modelId="{CACA8E28-7BC8-444F-ACFF-C520475FE27F}" type="parTrans" cxnId="{9FBCEEBD-A038-4A76-930F-CAE5151CC6EF}">
      <dgm:prSet/>
      <dgm:spPr/>
      <dgm:t>
        <a:bodyPr/>
        <a:lstStyle/>
        <a:p>
          <a:endParaRPr lang="en-US"/>
        </a:p>
      </dgm:t>
    </dgm:pt>
    <dgm:pt modelId="{9D69963A-721A-49A8-80DC-2D437BC096E6}" type="sibTrans" cxnId="{9FBCEEBD-A038-4A76-930F-CAE5151CC6EF}">
      <dgm:prSet/>
      <dgm:spPr/>
      <dgm:t>
        <a:bodyPr/>
        <a:lstStyle/>
        <a:p>
          <a:endParaRPr lang="en-US"/>
        </a:p>
      </dgm:t>
    </dgm:pt>
    <dgm:pt modelId="{EC3AAB71-FC28-4E3B-B173-8ADEAEBDA383}">
      <dgm:prSet custT="1"/>
      <dgm:spPr/>
      <dgm:t>
        <a:bodyPr/>
        <a:lstStyle/>
        <a:p>
          <a:r>
            <a:rPr lang="en-US" sz="2000" dirty="0"/>
            <a:t>Regulatory Guidance and Decision-Making Development</a:t>
          </a:r>
        </a:p>
        <a:p>
          <a:r>
            <a:rPr lang="en-US" sz="2000" dirty="0"/>
            <a:t>Differentiating AI Usage for Modeling/Design vs. Autonomous Control</a:t>
          </a:r>
        </a:p>
        <a:p>
          <a:r>
            <a:rPr lang="en-US" sz="2000" dirty="0"/>
            <a:t>Explainable AI and Trustworthy AI – Reliability and Assurance</a:t>
          </a:r>
        </a:p>
        <a:p>
          <a:r>
            <a:rPr lang="en-US" sz="2000" dirty="0"/>
            <a:t>Internal AI Budget Predicated on Emergent Industry Applications</a:t>
          </a:r>
        </a:p>
      </dgm:t>
    </dgm:pt>
    <dgm:pt modelId="{1D3A44AA-5FEF-4B76-B841-D599D921C336}" type="parTrans" cxnId="{B7BE6BFA-B02C-4388-A620-786FB0D4214F}">
      <dgm:prSet/>
      <dgm:spPr/>
      <dgm:t>
        <a:bodyPr/>
        <a:lstStyle/>
        <a:p>
          <a:endParaRPr lang="en-US"/>
        </a:p>
      </dgm:t>
    </dgm:pt>
    <dgm:pt modelId="{395351B8-55FD-4C5D-8FD9-ED42B87963CD}" type="sibTrans" cxnId="{B7BE6BFA-B02C-4388-A620-786FB0D4214F}">
      <dgm:prSet/>
      <dgm:spPr/>
      <dgm:t>
        <a:bodyPr/>
        <a:lstStyle/>
        <a:p>
          <a:endParaRPr lang="en-US"/>
        </a:p>
      </dgm:t>
    </dgm:pt>
    <dgm:pt modelId="{D4C6538E-A90E-4D65-B4D6-74C1D7EA8AEF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000"/>
            <a:t>Workforce Training</a:t>
          </a:r>
        </a:p>
        <a:p>
          <a:pPr>
            <a:buFont typeface="Arial" panose="020B0604020202020204" pitchFamily="34" charset="0"/>
            <a:buNone/>
          </a:pPr>
          <a:r>
            <a:rPr lang="en-US" sz="2000"/>
            <a:t>Traceable and Auditable Evaluation Methodologies</a:t>
          </a:r>
        </a:p>
        <a:p>
          <a:pPr>
            <a:buFont typeface="Arial" panose="020B0604020202020204" pitchFamily="34" charset="0"/>
            <a:buNone/>
          </a:pPr>
          <a:r>
            <a:rPr lang="en-US" sz="2000"/>
            <a:t>Internal Challenges: AI Uses for Agency Business Processes</a:t>
          </a:r>
        </a:p>
        <a:p>
          <a:pPr>
            <a:buFont typeface="Arial" panose="020B0604020202020204" pitchFamily="34" charset="0"/>
            <a:buNone/>
          </a:pPr>
          <a:r>
            <a:rPr lang="en-US" sz="2000"/>
            <a:t>External Challenges: Understanding Licensee and Applicant AI Usage</a:t>
          </a:r>
        </a:p>
      </dgm:t>
    </dgm:pt>
    <dgm:pt modelId="{90B8B121-528D-42B6-8B18-A0F1D128F7A1}" type="parTrans" cxnId="{31609552-D46E-41E2-BF49-0628A5B3DEC1}">
      <dgm:prSet/>
      <dgm:spPr/>
      <dgm:t>
        <a:bodyPr/>
        <a:lstStyle/>
        <a:p>
          <a:endParaRPr lang="en-US"/>
        </a:p>
      </dgm:t>
    </dgm:pt>
    <dgm:pt modelId="{4FF4BE19-1DA2-401D-9B2F-798077040B28}" type="sibTrans" cxnId="{31609552-D46E-41E2-BF49-0628A5B3DEC1}">
      <dgm:prSet/>
      <dgm:spPr/>
      <dgm:t>
        <a:bodyPr/>
        <a:lstStyle/>
        <a:p>
          <a:endParaRPr lang="en-US"/>
        </a:p>
      </dgm:t>
    </dgm:pt>
    <dgm:pt modelId="{9E2ED0D5-AF9B-4923-80EE-7D651E5BC73E}" type="pres">
      <dgm:prSet presAssocID="{92869457-B647-4279-A0BD-AFD82725694B}" presName="Name0" presStyleCnt="0">
        <dgm:presLayoutVars>
          <dgm:dir/>
          <dgm:animLvl val="lvl"/>
          <dgm:resizeHandles val="exact"/>
        </dgm:presLayoutVars>
      </dgm:prSet>
      <dgm:spPr/>
    </dgm:pt>
    <dgm:pt modelId="{1A84022B-BA5F-47DE-907C-68382254F81B}" type="pres">
      <dgm:prSet presAssocID="{C378B688-B773-46B8-88A6-F9271924E9D8}" presName="boxAndChildren" presStyleCnt="0"/>
      <dgm:spPr/>
    </dgm:pt>
    <dgm:pt modelId="{CC1D2852-F7FB-4BDB-AB57-B6E1AA96BFEB}" type="pres">
      <dgm:prSet presAssocID="{C378B688-B773-46B8-88A6-F9271924E9D8}" presName="parentTextBox" presStyleLbl="alignNode1" presStyleIdx="0" presStyleCnt="2"/>
      <dgm:spPr/>
    </dgm:pt>
    <dgm:pt modelId="{20F24668-E04D-4A25-ADAC-DD20660B9044}" type="pres">
      <dgm:prSet presAssocID="{C378B688-B773-46B8-88A6-F9271924E9D8}" presName="descendantBox" presStyleLbl="bgAccFollowNode1" presStyleIdx="0" presStyleCnt="2"/>
      <dgm:spPr/>
    </dgm:pt>
    <dgm:pt modelId="{AF8CA721-EA7D-4D62-A3A5-5A683AFDC322}" type="pres">
      <dgm:prSet presAssocID="{72625197-68FF-40DD-A466-4402D3990762}" presName="sp" presStyleCnt="0"/>
      <dgm:spPr/>
    </dgm:pt>
    <dgm:pt modelId="{CA56BBD5-E7B5-4D7F-B534-4E105BBDC29D}" type="pres">
      <dgm:prSet presAssocID="{91C4E834-2C43-4A5D-87EC-ED704F53CB9B}" presName="arrowAndChildren" presStyleCnt="0"/>
      <dgm:spPr/>
    </dgm:pt>
    <dgm:pt modelId="{79AB32B1-438A-42E2-8F0A-E93539DA0ACF}" type="pres">
      <dgm:prSet presAssocID="{91C4E834-2C43-4A5D-87EC-ED704F53CB9B}" presName="parentTextArrow" presStyleLbl="node1" presStyleIdx="0" presStyleCnt="0"/>
      <dgm:spPr/>
    </dgm:pt>
    <dgm:pt modelId="{A059776C-1037-4EBB-92D8-353E19AE68F0}" type="pres">
      <dgm:prSet presAssocID="{91C4E834-2C43-4A5D-87EC-ED704F53CB9B}" presName="arrow" presStyleLbl="alignNode1" presStyleIdx="1" presStyleCnt="2"/>
      <dgm:spPr/>
    </dgm:pt>
    <dgm:pt modelId="{A9485DCB-7012-4F90-B497-D5C3D4F6E9F7}" type="pres">
      <dgm:prSet presAssocID="{91C4E834-2C43-4A5D-87EC-ED704F53CB9B}" presName="descendantArrow" presStyleLbl="bgAccFollowNode1" presStyleIdx="1" presStyleCnt="2"/>
      <dgm:spPr/>
    </dgm:pt>
  </dgm:ptLst>
  <dgm:cxnLst>
    <dgm:cxn modelId="{31609552-D46E-41E2-BF49-0628A5B3DEC1}" srcId="{91C4E834-2C43-4A5D-87EC-ED704F53CB9B}" destId="{D4C6538E-A90E-4D65-B4D6-74C1D7EA8AEF}" srcOrd="0" destOrd="0" parTransId="{90B8B121-528D-42B6-8B18-A0F1D128F7A1}" sibTransId="{4FF4BE19-1DA2-401D-9B2F-798077040B28}"/>
    <dgm:cxn modelId="{7A10A576-2E8A-4D1C-B687-241FDD69E1E7}" type="presOf" srcId="{C378B688-B773-46B8-88A6-F9271924E9D8}" destId="{CC1D2852-F7FB-4BDB-AB57-B6E1AA96BFEB}" srcOrd="0" destOrd="0" presId="urn:microsoft.com/office/officeart/2016/7/layout/VerticalDownArrowProcess"/>
    <dgm:cxn modelId="{FC22298C-C6CD-49B1-9190-C7669A955FFE}" type="presOf" srcId="{91C4E834-2C43-4A5D-87EC-ED704F53CB9B}" destId="{A059776C-1037-4EBB-92D8-353E19AE68F0}" srcOrd="1" destOrd="0" presId="urn:microsoft.com/office/officeart/2016/7/layout/VerticalDownArrowProcess"/>
    <dgm:cxn modelId="{EFA21898-B8CE-48B6-8A9D-1FA8E3A95EFE}" type="presOf" srcId="{91C4E834-2C43-4A5D-87EC-ED704F53CB9B}" destId="{79AB32B1-438A-42E2-8F0A-E93539DA0ACF}" srcOrd="0" destOrd="0" presId="urn:microsoft.com/office/officeart/2016/7/layout/VerticalDownArrowProcess"/>
    <dgm:cxn modelId="{68BBF0B1-7E4E-4C9A-91B4-8F4043C01AA9}" type="presOf" srcId="{EC3AAB71-FC28-4E3B-B173-8ADEAEBDA383}" destId="{20F24668-E04D-4A25-ADAC-DD20660B9044}" srcOrd="0" destOrd="0" presId="urn:microsoft.com/office/officeart/2016/7/layout/VerticalDownArrowProcess"/>
    <dgm:cxn modelId="{9D6D7AB6-BAE3-406F-895C-49D9F1206EC7}" type="presOf" srcId="{D4C6538E-A90E-4D65-B4D6-74C1D7EA8AEF}" destId="{A9485DCB-7012-4F90-B497-D5C3D4F6E9F7}" srcOrd="0" destOrd="0" presId="urn:microsoft.com/office/officeart/2016/7/layout/VerticalDownArrowProcess"/>
    <dgm:cxn modelId="{2619A5B6-635B-452F-B09E-3C37BBB19CCD}" srcId="{92869457-B647-4279-A0BD-AFD82725694B}" destId="{91C4E834-2C43-4A5D-87EC-ED704F53CB9B}" srcOrd="0" destOrd="0" parTransId="{3022DC4A-CED0-4EA4-A45A-FA71213137B4}" sibTransId="{72625197-68FF-40DD-A466-4402D3990762}"/>
    <dgm:cxn modelId="{9FBCEEBD-A038-4A76-930F-CAE5151CC6EF}" srcId="{92869457-B647-4279-A0BD-AFD82725694B}" destId="{C378B688-B773-46B8-88A6-F9271924E9D8}" srcOrd="1" destOrd="0" parTransId="{CACA8E28-7BC8-444F-ACFF-C520475FE27F}" sibTransId="{9D69963A-721A-49A8-80DC-2D437BC096E6}"/>
    <dgm:cxn modelId="{0C8840C9-2432-46E6-A8FA-89DC4AE4DB06}" type="presOf" srcId="{92869457-B647-4279-A0BD-AFD82725694B}" destId="{9E2ED0D5-AF9B-4923-80EE-7D651E5BC73E}" srcOrd="0" destOrd="0" presId="urn:microsoft.com/office/officeart/2016/7/layout/VerticalDownArrowProcess"/>
    <dgm:cxn modelId="{B7BE6BFA-B02C-4388-A620-786FB0D4214F}" srcId="{C378B688-B773-46B8-88A6-F9271924E9D8}" destId="{EC3AAB71-FC28-4E3B-B173-8ADEAEBDA383}" srcOrd="0" destOrd="0" parTransId="{1D3A44AA-5FEF-4B76-B841-D599D921C336}" sibTransId="{395351B8-55FD-4C5D-8FD9-ED42B87963CD}"/>
    <dgm:cxn modelId="{9DBC97A4-B98D-440A-88F4-680B0CD662F8}" type="presParOf" srcId="{9E2ED0D5-AF9B-4923-80EE-7D651E5BC73E}" destId="{1A84022B-BA5F-47DE-907C-68382254F81B}" srcOrd="0" destOrd="0" presId="urn:microsoft.com/office/officeart/2016/7/layout/VerticalDownArrowProcess"/>
    <dgm:cxn modelId="{9C7C17C0-A0F0-43F7-9CAB-39D89CEE7CCC}" type="presParOf" srcId="{1A84022B-BA5F-47DE-907C-68382254F81B}" destId="{CC1D2852-F7FB-4BDB-AB57-B6E1AA96BFEB}" srcOrd="0" destOrd="0" presId="urn:microsoft.com/office/officeart/2016/7/layout/VerticalDownArrowProcess"/>
    <dgm:cxn modelId="{ADCFC820-104E-45EA-8DA2-B712AA775A6D}" type="presParOf" srcId="{1A84022B-BA5F-47DE-907C-68382254F81B}" destId="{20F24668-E04D-4A25-ADAC-DD20660B9044}" srcOrd="1" destOrd="0" presId="urn:microsoft.com/office/officeart/2016/7/layout/VerticalDownArrowProcess"/>
    <dgm:cxn modelId="{A593A505-544F-4F97-8C0D-D32F7DCA0831}" type="presParOf" srcId="{9E2ED0D5-AF9B-4923-80EE-7D651E5BC73E}" destId="{AF8CA721-EA7D-4D62-A3A5-5A683AFDC322}" srcOrd="1" destOrd="0" presId="urn:microsoft.com/office/officeart/2016/7/layout/VerticalDownArrowProcess"/>
    <dgm:cxn modelId="{502D62DF-5D5E-4DB6-AA0C-FA873355E313}" type="presParOf" srcId="{9E2ED0D5-AF9B-4923-80EE-7D651E5BC73E}" destId="{CA56BBD5-E7B5-4D7F-B534-4E105BBDC29D}" srcOrd="2" destOrd="0" presId="urn:microsoft.com/office/officeart/2016/7/layout/VerticalDownArrowProcess"/>
    <dgm:cxn modelId="{97A1370D-6ABC-42E5-817F-BE4A4FD95E46}" type="presParOf" srcId="{CA56BBD5-E7B5-4D7F-B534-4E105BBDC29D}" destId="{79AB32B1-438A-42E2-8F0A-E93539DA0ACF}" srcOrd="0" destOrd="0" presId="urn:microsoft.com/office/officeart/2016/7/layout/VerticalDownArrowProcess"/>
    <dgm:cxn modelId="{50294C47-E3DC-47FB-B58A-832541ED5038}" type="presParOf" srcId="{CA56BBD5-E7B5-4D7F-B534-4E105BBDC29D}" destId="{A059776C-1037-4EBB-92D8-353E19AE68F0}" srcOrd="1" destOrd="0" presId="urn:microsoft.com/office/officeart/2016/7/layout/VerticalDownArrowProcess"/>
    <dgm:cxn modelId="{8D411BA8-ADD9-4E29-92D8-A2CFDF6CEAA8}" type="presParOf" srcId="{CA56BBD5-E7B5-4D7F-B534-4E105BBDC29D}" destId="{A9485DCB-7012-4F90-B497-D5C3D4F6E9F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CD880-CD45-490B-8503-B7D38E9CBEBC}">
      <dsp:nvSpPr>
        <dsp:cNvPr id="0" name=""/>
        <dsp:cNvSpPr/>
      </dsp:nvSpPr>
      <dsp:spPr>
        <a:xfrm>
          <a:off x="1270833" y="6796"/>
          <a:ext cx="988628" cy="98862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028A7-CB2B-41CE-9037-549575895337}">
      <dsp:nvSpPr>
        <dsp:cNvPr id="0" name=""/>
        <dsp:cNvSpPr/>
      </dsp:nvSpPr>
      <dsp:spPr>
        <a:xfrm>
          <a:off x="1481525" y="217487"/>
          <a:ext cx="567246" cy="567246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D5AC8-3CE4-4025-9237-43A254459377}">
      <dsp:nvSpPr>
        <dsp:cNvPr id="0" name=""/>
        <dsp:cNvSpPr/>
      </dsp:nvSpPr>
      <dsp:spPr>
        <a:xfrm>
          <a:off x="434048" y="1303358"/>
          <a:ext cx="2662199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/>
            <a:t>Foundational Knowledge</a:t>
          </a:r>
        </a:p>
      </dsp:txBody>
      <dsp:txXfrm>
        <a:off x="434048" y="1303358"/>
        <a:ext cx="2662199" cy="648281"/>
      </dsp:txXfrm>
    </dsp:sp>
    <dsp:sp modelId="{DB290BB5-EC53-4F96-BEFE-9060A9450211}">
      <dsp:nvSpPr>
        <dsp:cNvPr id="0" name=""/>
        <dsp:cNvSpPr/>
      </dsp:nvSpPr>
      <dsp:spPr>
        <a:xfrm>
          <a:off x="3695908" y="6796"/>
          <a:ext cx="988628" cy="98862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C9998-F12E-427D-8624-A1E3BD765972}">
      <dsp:nvSpPr>
        <dsp:cNvPr id="0" name=""/>
        <dsp:cNvSpPr/>
      </dsp:nvSpPr>
      <dsp:spPr>
        <a:xfrm>
          <a:off x="3906599" y="217487"/>
          <a:ext cx="567246" cy="567246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FCF75-C0D6-4A9C-B987-74BA309DC929}">
      <dsp:nvSpPr>
        <dsp:cNvPr id="0" name=""/>
        <dsp:cNvSpPr/>
      </dsp:nvSpPr>
      <dsp:spPr>
        <a:xfrm>
          <a:off x="3379871" y="1303358"/>
          <a:ext cx="1620703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/>
            <a:t>Collaboration Opportunities</a:t>
          </a:r>
        </a:p>
      </dsp:txBody>
      <dsp:txXfrm>
        <a:off x="3379871" y="1303358"/>
        <a:ext cx="1620703" cy="648281"/>
      </dsp:txXfrm>
    </dsp:sp>
    <dsp:sp modelId="{F11C01BD-D5AA-4732-A00C-41F1D53700D1}">
      <dsp:nvSpPr>
        <dsp:cNvPr id="0" name=""/>
        <dsp:cNvSpPr/>
      </dsp:nvSpPr>
      <dsp:spPr>
        <a:xfrm>
          <a:off x="318670" y="2356815"/>
          <a:ext cx="988628" cy="98862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78E9-A565-4200-A9BC-C6F10BA8DE74}">
      <dsp:nvSpPr>
        <dsp:cNvPr id="0" name=""/>
        <dsp:cNvSpPr/>
      </dsp:nvSpPr>
      <dsp:spPr>
        <a:xfrm>
          <a:off x="529362" y="2567507"/>
          <a:ext cx="567246" cy="567246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325F3-0DEB-4354-978E-DE395140AC3F}">
      <dsp:nvSpPr>
        <dsp:cNvPr id="0" name=""/>
        <dsp:cNvSpPr/>
      </dsp:nvSpPr>
      <dsp:spPr>
        <a:xfrm>
          <a:off x="2633" y="3653378"/>
          <a:ext cx="1620703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/>
            <a:t>Data Sharing</a:t>
          </a:r>
        </a:p>
      </dsp:txBody>
      <dsp:txXfrm>
        <a:off x="2633" y="3653378"/>
        <a:ext cx="1620703" cy="648281"/>
      </dsp:txXfrm>
    </dsp:sp>
    <dsp:sp modelId="{741A2D25-5FC8-425A-B8FE-914CB08A1B72}">
      <dsp:nvSpPr>
        <dsp:cNvPr id="0" name=""/>
        <dsp:cNvSpPr/>
      </dsp:nvSpPr>
      <dsp:spPr>
        <a:xfrm>
          <a:off x="2222997" y="2356815"/>
          <a:ext cx="988628" cy="98862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4316C-9891-458C-9C3C-139BD134DAF7}">
      <dsp:nvSpPr>
        <dsp:cNvPr id="0" name=""/>
        <dsp:cNvSpPr/>
      </dsp:nvSpPr>
      <dsp:spPr>
        <a:xfrm>
          <a:off x="2433688" y="2567507"/>
          <a:ext cx="567246" cy="567246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B92C9-9C41-4E68-9669-DEA8806559C9}">
      <dsp:nvSpPr>
        <dsp:cNvPr id="0" name=""/>
        <dsp:cNvSpPr/>
      </dsp:nvSpPr>
      <dsp:spPr>
        <a:xfrm>
          <a:off x="1906959" y="3653378"/>
          <a:ext cx="1620703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/>
            <a:t>Current Projects</a:t>
          </a:r>
        </a:p>
      </dsp:txBody>
      <dsp:txXfrm>
        <a:off x="1906959" y="3653378"/>
        <a:ext cx="1620703" cy="648281"/>
      </dsp:txXfrm>
    </dsp:sp>
    <dsp:sp modelId="{63CC0F7E-5A10-42A3-853C-C4AF516DC8C9}">
      <dsp:nvSpPr>
        <dsp:cNvPr id="0" name=""/>
        <dsp:cNvSpPr/>
      </dsp:nvSpPr>
      <dsp:spPr>
        <a:xfrm>
          <a:off x="4127323" y="2356815"/>
          <a:ext cx="988628" cy="988628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8095C-79D8-4203-A945-2318C01969C5}">
      <dsp:nvSpPr>
        <dsp:cNvPr id="0" name=""/>
        <dsp:cNvSpPr/>
      </dsp:nvSpPr>
      <dsp:spPr>
        <a:xfrm>
          <a:off x="4338014" y="2567507"/>
          <a:ext cx="567246" cy="567246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E9C1C-81BA-4D7D-82EB-64F600265DEB}">
      <dsp:nvSpPr>
        <dsp:cNvPr id="0" name=""/>
        <dsp:cNvSpPr/>
      </dsp:nvSpPr>
      <dsp:spPr>
        <a:xfrm>
          <a:off x="3957044" y="3653378"/>
          <a:ext cx="1329187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/>
            <a:t>Future Activities</a:t>
          </a:r>
        </a:p>
      </dsp:txBody>
      <dsp:txXfrm>
        <a:off x="3957044" y="3653378"/>
        <a:ext cx="1329187" cy="648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D2852-F7FB-4BDB-AB57-B6E1AA96BFEB}">
      <dsp:nvSpPr>
        <dsp:cNvPr id="0" name=""/>
        <dsp:cNvSpPr/>
      </dsp:nvSpPr>
      <dsp:spPr>
        <a:xfrm>
          <a:off x="0" y="2626263"/>
          <a:ext cx="2628900" cy="1723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256032" rIns="186967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Future</a:t>
          </a:r>
        </a:p>
      </dsp:txBody>
      <dsp:txXfrm>
        <a:off x="0" y="2626263"/>
        <a:ext cx="2628900" cy="1723112"/>
      </dsp:txXfrm>
    </dsp:sp>
    <dsp:sp modelId="{20F24668-E04D-4A25-ADAC-DD20660B9044}">
      <dsp:nvSpPr>
        <dsp:cNvPr id="0" name=""/>
        <dsp:cNvSpPr/>
      </dsp:nvSpPr>
      <dsp:spPr>
        <a:xfrm>
          <a:off x="2628900" y="2626263"/>
          <a:ext cx="7886700" cy="17231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54000" rIns="15998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Regulatory Guidance and Decision-Making Development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Differentiating AI Usage for Modeling/Design vs. Autonomous Control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Explainable AI and Trustworthy AI – Reliability and Assurance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Internal AI Budget Predicated on Emergent Industry Applications</a:t>
          </a:r>
        </a:p>
      </dsp:txBody>
      <dsp:txXfrm>
        <a:off x="2628900" y="2626263"/>
        <a:ext cx="7886700" cy="1723112"/>
      </dsp:txXfrm>
    </dsp:sp>
    <dsp:sp modelId="{A059776C-1037-4EBB-92D8-353E19AE68F0}">
      <dsp:nvSpPr>
        <dsp:cNvPr id="0" name=""/>
        <dsp:cNvSpPr/>
      </dsp:nvSpPr>
      <dsp:spPr>
        <a:xfrm rot="10800000">
          <a:off x="0" y="1962"/>
          <a:ext cx="2628900" cy="26501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256032" rIns="186967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Current</a:t>
          </a:r>
        </a:p>
      </dsp:txBody>
      <dsp:txXfrm rot="-10800000">
        <a:off x="0" y="1962"/>
        <a:ext cx="2628900" cy="1722595"/>
      </dsp:txXfrm>
    </dsp:sp>
    <dsp:sp modelId="{A9485DCB-7012-4F90-B497-D5C3D4F6E9F7}">
      <dsp:nvSpPr>
        <dsp:cNvPr id="0" name=""/>
        <dsp:cNvSpPr/>
      </dsp:nvSpPr>
      <dsp:spPr>
        <a:xfrm>
          <a:off x="2628900" y="1962"/>
          <a:ext cx="7886700" cy="17225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54000" rIns="15998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Workforce Training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Traceable and Auditable Evaluation Methodologies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Internal Challenges: AI Uses for Agency Business Processes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External Challenges: Understanding Licensee and Applicant AI Usage</a:t>
          </a:r>
        </a:p>
      </dsp:txBody>
      <dsp:txXfrm>
        <a:off x="2628900" y="1962"/>
        <a:ext cx="7886700" cy="1722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C4B20-CEE2-40F2-87C5-89568881ECB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2AAD4-913B-4FCC-B7E8-F4DE40B5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9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2AAD4-913B-4FCC-B7E8-F4DE40B532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88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2AAD4-913B-4FCC-B7E8-F4DE40B532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389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2AAD4-913B-4FCC-B7E8-F4DE40B532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312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2AAD4-913B-4FCC-B7E8-F4DE40B532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033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74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4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2AAD4-913B-4FCC-B7E8-F4DE40B532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390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9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24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0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F5BE9-58FD-4B98-ACC6-E08571116A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3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5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2AAD4-913B-4FCC-B7E8-F4DE40B532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59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2AAD4-913B-4FCC-B7E8-F4DE40B532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2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2AAD4-913B-4FCC-B7E8-F4DE40B532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2AAD4-913B-4FCC-B7E8-F4DE40B532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3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8ED7-9217-40B5-A0BE-38E9B13F5D5D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AAB0-53E7-4F4F-ACA2-3E2AEA0E8D56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096D-5935-4660-A6D5-58B89C0F2744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55F3-49FC-4B98-9633-31DAAC96CEA2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9835-C530-4A40-9DAE-2E338CC7D227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4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38AE-8691-4568-B8AD-CE0F9D3C3BA9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5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D99D-2620-47BE-A412-76A2E30C2332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95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A163-BC22-4DFE-8174-98B0AFE5C29D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8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7802-1845-4943-982B-63C9BCFF1C34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11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06EF-AF8F-4284-9869-EC6AAC0D5B07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3748-3769-4D00-9A66-370BADF10CA8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5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876-5ABB-4398-9131-99C1F8174DBB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4D8-E34A-460C-A021-8DB8DE467C2D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88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E74-4D7A-4BA5-A890-C37A51A95CAD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8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72D-E0B4-473C-BD7C-D8F54CCB8065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19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3EB7473-2F29-471F-9BA5-9F396DAE28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3945" y="-8171"/>
            <a:ext cx="10211709" cy="5657858"/>
          </a:xfrm>
          <a:custGeom>
            <a:avLst/>
            <a:gdLst>
              <a:gd name="connsiteX0" fmla="*/ 0 w 7918560"/>
              <a:gd name="connsiteY0" fmla="*/ 0 h 5657858"/>
              <a:gd name="connsiteX1" fmla="*/ 7918560 w 7918560"/>
              <a:gd name="connsiteY1" fmla="*/ 0 h 5657858"/>
              <a:gd name="connsiteX2" fmla="*/ 7918560 w 7918560"/>
              <a:gd name="connsiteY2" fmla="*/ 5495951 h 5657858"/>
              <a:gd name="connsiteX3" fmla="*/ 7820245 w 7918560"/>
              <a:gd name="connsiteY3" fmla="*/ 5530339 h 5657858"/>
              <a:gd name="connsiteX4" fmla="*/ 4749543 w 7918560"/>
              <a:gd name="connsiteY4" fmla="*/ 4751057 h 5657858"/>
              <a:gd name="connsiteX5" fmla="*/ 14209 w 7918560"/>
              <a:gd name="connsiteY5" fmla="*/ 15717 h 565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8560" h="5657858">
                <a:moveTo>
                  <a:pt x="0" y="0"/>
                </a:moveTo>
                <a:lnTo>
                  <a:pt x="7918560" y="0"/>
                </a:lnTo>
                <a:lnTo>
                  <a:pt x="7918560" y="5495951"/>
                </a:lnTo>
                <a:lnTo>
                  <a:pt x="7820245" y="5530339"/>
                </a:lnTo>
                <a:cubicBezTo>
                  <a:pt x="6767089" y="5842053"/>
                  <a:pt x="5580780" y="5582292"/>
                  <a:pt x="4749543" y="4751057"/>
                </a:cubicBezTo>
                <a:lnTo>
                  <a:pt x="14209" y="15717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395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0910-71B4-46B2-B96F-A0106ED6675D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9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3434-EA87-4909-8ED5-55CCF33624BA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88EF-D9FF-4DF6-81AE-B8B58B87B829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30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DF34-6A25-4187-8BB2-AFC7B1AE6100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46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706D-9BCE-4445-958F-E97BFAC6710A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4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2FDE-B2F5-4517-A728-D1B60F299FDC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4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3C2-7CC2-45C0-BF8A-6353CCBCD92F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3C-4FFE-4551-A802-4B55994560BD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A485-30EF-4D91-9B04-DF7496F186AB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9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E18C-D1D0-4F76-9275-60A02313B676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0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713-3A9A-4C3B-9400-657B19AB7AC0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9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C087-5E94-4623-AC1D-F42A1FD78C11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7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AEDD-1318-41D4-A1AA-79EFEFA4CB7B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8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DA93-B637-4294-8281-9C234A91C0EC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6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AA3-B792-4D61-9463-73FEFBCEAEB3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04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1E98-FCC6-4BDE-9577-709EA27FFD42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39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A64C-C2A4-4F50-9B8C-725B1304DAB3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284C-2F26-421E-8479-703104B31EB6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9BFE-17F3-4822-97CD-1CDE0DEBFCB3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2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240-18D8-49CC-B103-EFC1B2C07A08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9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B3F4-EC7B-4075-A871-09304921B103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8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60ED-CFFD-4FBE-B34A-CB579A8AB9C4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4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0212-720D-4C51-A13F-21A86C252F8B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1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E657-BBC0-4CC8-8428-096A6EFE2E48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B60-391D-415E-8082-A4A88722A279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C074-6201-4219-99E5-50C3460EA016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14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3021-698A-45FA-948C-09DF2D2B0889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2F51-7BF8-4A19-AA14-DD281B5A4FB1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E22E-04DF-4EC1-A0EF-79E4C4B78D3D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DA5-BF90-4945-AE86-A5B0DAC2A300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33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395C-4314-4C30-B670-D06122EC43C4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9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FEBE-619B-4AFF-87CC-5C35A3A21B11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54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DC4B-844C-4538-8FC5-340F4F49DADF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2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D075-3767-4285-BB60-A402F7653FFC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40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5ABC-18AB-4873-AC26-88ACAFDC9028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29FE-44CE-457A-86F2-90728AD38F69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NON-PUBLICLY AVAILABLE/NON-SENSITIVE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5799-D98B-4D0D-BAEE-FE85D71E54C2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758-2B25-4DBA-AFA8-88725680CEEB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B08-4F9C-4AB3-BE9B-1D659A6D917D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AB7-EE06-4367-9DA4-BB972BDD09EA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5433" y="61261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6646-7E98-4109-89A3-CC96FA722EA3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737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627" y="6173790"/>
            <a:ext cx="1467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5433" y="61261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2A781-19D4-4600-A81D-D632E05B814A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737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627" y="6173790"/>
            <a:ext cx="1467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A786-14A0-424A-884B-168A3180AB30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6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17E3-5F4D-4BA0-9371-82F6B92F1BED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1790-6058-4123-B339-E4F3A3F95ACC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NON-PUBLICLY AVAILABLE/NON-SENSITIVE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nrc.gov/reading-rm/doc-collections/nuregs/staff/sr2261/index.html" TargetMode="External"/><Relationship Id="rId5" Type="http://schemas.openxmlformats.org/officeDocument/2006/relationships/hyperlink" Target="https://www.nrc.gov/docs/ML2217/ML22175A206.pdf" TargetMode="Externa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jpeg"/><Relationship Id="rId5" Type="http://schemas.openxmlformats.org/officeDocument/2006/relationships/hyperlink" Target="https://www.middleeastmonitor.com/20210419-iran-iaea-start-talks-on-unexplained-uranium-traces/" TargetMode="External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jpeg"/><Relationship Id="rId5" Type="http://schemas.openxmlformats.org/officeDocument/2006/relationships/hyperlink" Target="http://blog-sti.fr/convertir-capacite-de-stockage-prefixe-binaire-normalise/international_electrotechnical_commission_logo/" TargetMode="Externa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6.png"/><Relationship Id="rId5" Type="http://schemas.openxmlformats.org/officeDocument/2006/relationships/hyperlink" Target="https://www.nrc.gov/about-nrc/plans-performance/artificial-intelligence.html" TargetMode="External"/><Relationship Id="rId4" Type="http://schemas.openxmlformats.org/officeDocument/2006/relationships/hyperlink" Target="https://www.nrc.gov/public-involve/conference-symposia/data-science-ai-reg-workshop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dennis@nrc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5" Type="http://schemas.openxmlformats.org/officeDocument/2006/relationships/hyperlink" Target="mailto:victor.hall@nrc.gov" TargetMode="External"/><Relationship Id="rId4" Type="http://schemas.openxmlformats.org/officeDocument/2006/relationships/hyperlink" Target="mailto:luis.Betancourt@nrc.go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hyperlink" Target="https://commons.wikimedia.org/wiki/File:Sega-Saturn-Backup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0.jpeg"/><Relationship Id="rId3" Type="http://schemas.openxmlformats.org/officeDocument/2006/relationships/image" Target="../media/image72.jpeg"/><Relationship Id="rId7" Type="http://schemas.openxmlformats.org/officeDocument/2006/relationships/hyperlink" Target="https://az.wikipedia.org/wiki/IEC" TargetMode="External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8.emf"/><Relationship Id="rId5" Type="http://schemas.openxmlformats.org/officeDocument/2006/relationships/image" Target="../media/image74.emf"/><Relationship Id="rId10" Type="http://schemas.openxmlformats.org/officeDocument/2006/relationships/image" Target="../media/image77.emf"/><Relationship Id="rId4" Type="http://schemas.openxmlformats.org/officeDocument/2006/relationships/image" Target="../media/image73.jpeg"/><Relationship Id="rId9" Type="http://schemas.openxmlformats.org/officeDocument/2006/relationships/hyperlink" Target="http://en.wikipedia.org/wiki/file:nist_logo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hyperlink" Target="https://safeautonomy.blogspot.com/2023/01/the-tesla-autopilot-crashes-just-keep.html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gress.gov/bill/116th-congress/house-bill/6395/text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hyperlink" Target="https://www.nrc.gov/about-nrc/plans-performance/evidence-building-and-evaluation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hyperlink" Target="https://www.nrc.gov/reading-rm/doc-collections/nuregs/contract/cr7294/index.html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adamswebsearch2.nrc.gov/webSearch2/main.jsp?AccessionNumber=ML21277A122" TargetMode="Externa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306.06148" TargetMode="External"/><Relationship Id="rId3" Type="http://schemas.openxmlformats.org/officeDocument/2006/relationships/image" Target="../media/image27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2.jpeg"/><Relationship Id="rId4" Type="http://schemas.openxmlformats.org/officeDocument/2006/relationships/hyperlink" Target="https://www.nrc.gov/public-involve/conference-symposia/data-science-ai-reg-workshops.html" TargetMode="Externa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AC96454E-1F19-4D1E-885B-950F2FE0F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6" name="Picture 5" descr="Abstract background with network pattern">
            <a:extLst>
              <a:ext uri="{FF2B5EF4-FFF2-40B4-BE49-F238E27FC236}">
                <a16:creationId xmlns:a16="http://schemas.microsoft.com/office/drawing/2014/main" id="{480F1850-2150-44B2-896F-2AB693E1C6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0E88F872-D0D1-486D-9736-DB29A4F1B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3795" y="1197203"/>
            <a:ext cx="6095156" cy="36299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NRC</a:t>
            </a:r>
          </a:p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Strategic Plan</a:t>
            </a:r>
            <a:endParaRPr lang="en-US" sz="20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RAMP User’s Group Meeting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October 25, 2023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223BF3-111F-5177-51C6-2E270C4257B3}"/>
              </a:ext>
            </a:extLst>
          </p:cNvPr>
          <p:cNvSpPr txBox="1">
            <a:spLocks/>
          </p:cNvSpPr>
          <p:nvPr/>
        </p:nvSpPr>
        <p:spPr>
          <a:xfrm>
            <a:off x="6718186" y="5130927"/>
            <a:ext cx="4846374" cy="1423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 Dennis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Scientist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</a:t>
            </a:r>
            <a:r>
              <a:rPr lang="en-US" sz="1800" i="1" dirty="0">
                <a:solidFill>
                  <a:prstClr val="white"/>
                </a:solidFill>
                <a:latin typeface="Calibri"/>
              </a:rPr>
              <a:t> of Nuclear Regulatory Research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i="1" dirty="0">
                <a:solidFill>
                  <a:prstClr val="white"/>
                </a:solidFill>
                <a:latin typeface="Calibri"/>
              </a:rPr>
              <a:t>U.S. Nuclear Regulatory Commission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CE1415-EE88-5308-3F5F-2ECFDA947A0D}"/>
              </a:ext>
            </a:extLst>
          </p:cNvPr>
          <p:cNvCxnSpPr/>
          <p:nvPr/>
        </p:nvCxnSpPr>
        <p:spPr>
          <a:xfrm>
            <a:off x="7049386" y="4827181"/>
            <a:ext cx="4189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60CD596-F8D6-483D-9B15-1008C8A37E85}"/>
              </a:ext>
            </a:extLst>
          </p:cNvPr>
          <p:cNvSpPr txBox="1"/>
          <p:nvPr/>
        </p:nvSpPr>
        <p:spPr>
          <a:xfrm>
            <a:off x="3581451" y="3881751"/>
            <a:ext cx="8425102" cy="20005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AI Strategic Plan consists of five strategic goals: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Goal 1: Ensure NRC Readiness for Regulatory Decisionmaking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Goal 2: Establish an Organizational Framework to Review AI Applications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Goal 3: Strengthen and Expand AI Partnerships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Goal 4: Cultivate an AI-Proficient Workforce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Goal 5: Pursue Use Cases to Build an AI Foundation Across the NRC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C8872-585C-47F5-BF9C-33AA50BF5B22}"/>
              </a:ext>
            </a:extLst>
          </p:cNvPr>
          <p:cNvSpPr txBox="1"/>
          <p:nvPr/>
        </p:nvSpPr>
        <p:spPr>
          <a:xfrm>
            <a:off x="293078" y="388420"/>
            <a:ext cx="1160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ARTIFICIAL INTELLIGENCE STRATEGIC PLAN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43847-8F36-4490-A619-C73240824CD8}"/>
              </a:ext>
            </a:extLst>
          </p:cNvPr>
          <p:cNvSpPr txBox="1"/>
          <p:nvPr/>
        </p:nvSpPr>
        <p:spPr>
          <a:xfrm>
            <a:off x="3581451" y="1902223"/>
            <a:ext cx="8425101" cy="16927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Vision and Outcomes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Continue to keep pace with technological innovations to ensure the safe and secure use of AI in NRC-regulated activities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  <a:ea typeface="Calibri" panose="020F0502020204030204" pitchFamily="34" charset="0"/>
              </a:rPr>
              <a:t>Establish an AI framework and cultivate a skilled workforce to review and evaluate the use of AI in NRC-regulated activities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4DE96-5118-D9AE-AA14-8345AD8C91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7" y="1736229"/>
            <a:ext cx="3315806" cy="4291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6C215-7F0C-597E-B44C-CFC2C701B666}"/>
              </a:ext>
            </a:extLst>
          </p:cNvPr>
          <p:cNvSpPr txBox="1"/>
          <p:nvPr/>
        </p:nvSpPr>
        <p:spPr>
          <a:xfrm>
            <a:off x="293078" y="6102531"/>
            <a:ext cx="3009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/>
              <a:t>Draft Available at </a:t>
            </a:r>
            <a:r>
              <a:rPr lang="en-US" sz="1400" i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ML22175A206</a:t>
            </a:r>
            <a:endParaRPr lang="en-US" sz="1400" i="1"/>
          </a:p>
          <a:p>
            <a:pPr algn="ctr"/>
            <a:r>
              <a:rPr lang="en-US" sz="1400" i="1"/>
              <a:t>Final available at </a:t>
            </a:r>
            <a:r>
              <a:rPr lang="en-US" sz="1400" i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ML23132A305</a:t>
            </a:r>
            <a:endParaRPr lang="en-US" sz="1400" i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FDA35-0F33-006F-0497-A95FFBA4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227" y="6364141"/>
            <a:ext cx="1467060" cy="3651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4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D51A8-8F37-2550-E645-55274182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84" y="94779"/>
            <a:ext cx="8662627" cy="1142999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effectLst/>
                <a:ea typeface="Calibri" panose="020F0502020204030204" pitchFamily="34" charset="0"/>
              </a:rPr>
              <a:t>NOTIONAL AI AND AUTONOMY LEVELS IN COMMERCIAL NUCLEAR ACTIVITIES</a:t>
            </a:r>
            <a:endParaRPr lang="en-US" sz="36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569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BA2048-E306-3983-42C2-711AFAD713EC}"/>
              </a:ext>
            </a:extLst>
          </p:cNvPr>
          <p:cNvGraphicFramePr>
            <a:graphicFrameLocks noGrp="1"/>
          </p:cNvGraphicFramePr>
          <p:nvPr/>
        </p:nvGraphicFramePr>
        <p:xfrm>
          <a:off x="1284963" y="1306298"/>
          <a:ext cx="9408475" cy="468853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896264">
                  <a:extLst>
                    <a:ext uri="{9D8B030D-6E8A-4147-A177-3AD203B41FA5}">
                      <a16:colId xmlns:a16="http://schemas.microsoft.com/office/drawing/2014/main" val="49680479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1288724309"/>
                    </a:ext>
                  </a:extLst>
                </a:gridCol>
                <a:gridCol w="5721386">
                  <a:extLst>
                    <a:ext uri="{9D8B030D-6E8A-4147-A177-3AD203B41FA5}">
                      <a16:colId xmlns:a16="http://schemas.microsoft.com/office/drawing/2014/main" val="601131256"/>
                    </a:ext>
                  </a:extLst>
                </a:gridCol>
              </a:tblGrid>
              <a:tr h="552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Level</a:t>
                      </a: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Notional AI and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Autonomy Levels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Potential Uses of AI and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Autonomy in Commercial Nuclear Activities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extLst>
                  <a:ext uri="{0D108BD9-81ED-4DB2-BD59-A6C34878D82A}">
                    <a16:rowId xmlns:a16="http://schemas.microsoft.com/office/drawing/2014/main" val="2900602994"/>
                  </a:ext>
                </a:extLst>
              </a:tr>
              <a:tr h="58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Level 0</a:t>
                      </a: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AI Not Used</a:t>
                      </a: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AI or autonomy integration in systems or processes	</a:t>
                      </a:r>
                    </a:p>
                  </a:txBody>
                  <a:tcPr marL="87523" marR="87523" marT="0" marB="0" anchor="ctr"/>
                </a:tc>
                <a:extLst>
                  <a:ext uri="{0D108BD9-81ED-4DB2-BD59-A6C34878D82A}">
                    <a16:rowId xmlns:a16="http://schemas.microsoft.com/office/drawing/2014/main" val="3181107073"/>
                  </a:ext>
                </a:extLst>
              </a:tr>
              <a:tr h="829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 1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Insight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Human decision-making assisted by a machine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AI integration in systems is used for optimization, operational guidance, or business process automation that would not affect plant safety/security and control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extLst>
                  <a:ext uri="{0D108BD9-81ED-4DB2-BD59-A6C34878D82A}">
                    <a16:rowId xmlns:a16="http://schemas.microsoft.com/office/drawing/2014/main" val="1302071310"/>
                  </a:ext>
                </a:extLst>
              </a:tr>
              <a:tr h="8292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 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Collaboration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Human decision-making augmented by a machine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AI integration in systems where algorithms make recommendations that could affect plant safety/security and control are vetted and carried out by a human decisionmaker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extLst>
                  <a:ext uri="{0D108BD9-81ED-4DB2-BD59-A6C34878D82A}">
                    <a16:rowId xmlns:a16="http://schemas.microsoft.com/office/drawing/2014/main" val="4193223943"/>
                  </a:ext>
                </a:extLst>
              </a:tr>
              <a:tr h="8292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 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Operation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Machine decision-making supervised by a human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AI and autonomy integration in systems where algorithms make decisions and conduct operations with human oversight that could affect plant safety/security and control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extLst>
                  <a:ext uri="{0D108BD9-81ED-4DB2-BD59-A6C34878D82A}">
                    <a16:rowId xmlns:a16="http://schemas.microsoft.com/office/drawing/2014/main" val="1129640250"/>
                  </a:ext>
                </a:extLst>
              </a:tr>
              <a:tr h="11056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 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Fully Autonomous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Machine decision-making with no human intervention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Fully autonomous AI in systems where the algorithm is responsible for operation, control, and intelligent adaptation without reliance on human intervention or oversight that could affect plant safety/security and control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23" marR="87523" marT="0" marB="0" anchor="ctr"/>
                </a:tc>
                <a:extLst>
                  <a:ext uri="{0D108BD9-81ED-4DB2-BD59-A6C34878D82A}">
                    <a16:rowId xmlns:a16="http://schemas.microsoft.com/office/drawing/2014/main" val="892717552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D1250BF-63E8-B85E-4123-858A76CF1635}"/>
              </a:ext>
            </a:extLst>
          </p:cNvPr>
          <p:cNvSpPr txBox="1">
            <a:spLocks/>
          </p:cNvSpPr>
          <p:nvPr/>
        </p:nvSpPr>
        <p:spPr>
          <a:xfrm>
            <a:off x="1284963" y="6093098"/>
            <a:ext cx="9408471" cy="5599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Common Understanding of the Level Key for Regulatory Readiness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1C6C8-6C9C-7A70-6C7B-468F086FFDA2}"/>
              </a:ext>
            </a:extLst>
          </p:cNvPr>
          <p:cNvSpPr txBox="1"/>
          <p:nvPr/>
        </p:nvSpPr>
        <p:spPr>
          <a:xfrm>
            <a:off x="-37504" y="1703327"/>
            <a:ext cx="137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Involvement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564C3-6310-D3B4-592B-E877308D877D}"/>
              </a:ext>
            </a:extLst>
          </p:cNvPr>
          <p:cNvSpPr txBox="1"/>
          <p:nvPr/>
        </p:nvSpPr>
        <p:spPr>
          <a:xfrm>
            <a:off x="10659208" y="5440680"/>
            <a:ext cx="153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Machine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Independence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A140D0A-4858-52F7-06D3-12E9B4E53677}"/>
              </a:ext>
            </a:extLst>
          </p:cNvPr>
          <p:cNvSpPr/>
          <p:nvPr/>
        </p:nvSpPr>
        <p:spPr>
          <a:xfrm>
            <a:off x="474849" y="2303721"/>
            <a:ext cx="354197" cy="369111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9FEDCF2-78CA-87BD-FF54-88A21A248C38}"/>
              </a:ext>
            </a:extLst>
          </p:cNvPr>
          <p:cNvSpPr/>
          <p:nvPr/>
        </p:nvSpPr>
        <p:spPr>
          <a:xfrm rot="10800000">
            <a:off x="11248505" y="1912251"/>
            <a:ext cx="354197" cy="347662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C3169-4594-8F9C-0F08-4E8D88D2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9208" y="6356402"/>
            <a:ext cx="146706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0B012-4B4C-0D4B-9961-39BAA1B68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20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group of retro robot toys">
            <a:extLst>
              <a:ext uri="{FF2B5EF4-FFF2-40B4-BE49-F238E27FC236}">
                <a16:creationId xmlns:a16="http://schemas.microsoft.com/office/drawing/2014/main" id="{E9447799-8661-48A8-8668-BC38B8145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7ACE9-5459-43FB-9DE4-DBCBEC8B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27938"/>
            <a:ext cx="5282454" cy="1258062"/>
          </a:xfrm>
        </p:spPr>
        <p:txBody>
          <a:bodyPr anchor="b">
            <a:normAutofit fontScale="90000"/>
          </a:bodyPr>
          <a:lstStyle/>
          <a:p>
            <a:r>
              <a:rPr lang="en-US" sz="3600" b="1" dirty="0"/>
              <a:t>STRENGTHENING AND EXPANDING AI PARTNERSHIPS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FC36-D2E6-4A55-92D1-67FB5E839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638886"/>
            <a:ext cx="5502136" cy="4068173"/>
          </a:xfrm>
        </p:spPr>
        <p:txBody>
          <a:bodyPr anchor="t">
            <a:normAutofit/>
          </a:bodyPr>
          <a:lstStyle/>
          <a:p>
            <a:r>
              <a:rPr lang="en-US" sz="2400"/>
              <a:t>Enhancing and leveraging existing Memoranda of Understanding (MOU)</a:t>
            </a:r>
          </a:p>
          <a:p>
            <a:r>
              <a:rPr lang="en-US" sz="2400"/>
              <a:t>Participating in federal AI working groups and maintaining awareness of other AI regulatory activities</a:t>
            </a:r>
          </a:p>
          <a:p>
            <a:r>
              <a:rPr lang="en-US" sz="2400"/>
              <a:t>Engaged with international counterparts interested in AI for nuclear</a:t>
            </a:r>
          </a:p>
          <a:p>
            <a:r>
              <a:rPr lang="en-US" sz="2400"/>
              <a:t>Maintaining continual engagement on state-of-the-art research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688EAD-33EC-5620-0839-6B179F1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0675" y="6457677"/>
            <a:ext cx="28448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7C49B-6361-429E-95C0-8ACFC6C46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23A526-8C0C-8766-366B-D133E60F22CC}"/>
              </a:ext>
            </a:extLst>
          </p:cNvPr>
          <p:cNvGrpSpPr/>
          <p:nvPr/>
        </p:nvGrpSpPr>
        <p:grpSpPr>
          <a:xfrm>
            <a:off x="7578730" y="2858260"/>
            <a:ext cx="3239109" cy="1256669"/>
            <a:chOff x="8508140" y="916687"/>
            <a:chExt cx="3239109" cy="125666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59E1BC-965C-4BE5-AAE0-EDBE67429540}"/>
                </a:ext>
              </a:extLst>
            </p:cNvPr>
            <p:cNvSpPr/>
            <p:nvPr/>
          </p:nvSpPr>
          <p:spPr>
            <a:xfrm>
              <a:off x="8537678" y="916687"/>
              <a:ext cx="3209571" cy="12566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DD8C88-58E0-F8A0-71CD-1C5C629BF34A}"/>
                </a:ext>
              </a:extLst>
            </p:cNvPr>
            <p:cNvGrpSpPr/>
            <p:nvPr/>
          </p:nvGrpSpPr>
          <p:grpSpPr>
            <a:xfrm>
              <a:off x="8508140" y="947067"/>
              <a:ext cx="3234535" cy="1114489"/>
              <a:chOff x="5471879" y="1906358"/>
              <a:chExt cx="3234535" cy="1114489"/>
            </a:xfrm>
          </p:grpSpPr>
          <p:pic>
            <p:nvPicPr>
              <p:cNvPr id="47" name="Picture 10">
                <a:extLst>
                  <a:ext uri="{FF2B5EF4-FFF2-40B4-BE49-F238E27FC236}">
                    <a16:creationId xmlns:a16="http://schemas.microsoft.com/office/drawing/2014/main" id="{AA254DAD-9E0C-BE3D-B435-948417A272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499" y="2504313"/>
                <a:ext cx="1296640" cy="341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FDA Amends Definition of Custom Device | RAPS">
                <a:extLst>
                  <a:ext uri="{FF2B5EF4-FFF2-40B4-BE49-F238E27FC236}">
                    <a16:creationId xmlns:a16="http://schemas.microsoft.com/office/drawing/2014/main" id="{8119959B-99A7-DB11-39FE-594998C497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3948" y="2349325"/>
                <a:ext cx="899978" cy="671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E1795-61B1-72D3-5523-BB8F02066EB6}"/>
                  </a:ext>
                </a:extLst>
              </p:cNvPr>
              <p:cNvSpPr txBox="1"/>
              <p:nvPr/>
            </p:nvSpPr>
            <p:spPr>
              <a:xfrm>
                <a:off x="5471879" y="1906358"/>
                <a:ext cx="3234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Maintaining Federal Awareness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DA3B70-B41F-925F-A593-E15504FB3A09}"/>
              </a:ext>
            </a:extLst>
          </p:cNvPr>
          <p:cNvGrpSpPr/>
          <p:nvPr/>
        </p:nvGrpSpPr>
        <p:grpSpPr>
          <a:xfrm>
            <a:off x="6063703" y="394503"/>
            <a:ext cx="3488502" cy="1944869"/>
            <a:chOff x="4604425" y="1535396"/>
            <a:chExt cx="3488502" cy="194486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D87718-FD46-8646-8B57-D4978EA98649}"/>
                </a:ext>
              </a:extLst>
            </p:cNvPr>
            <p:cNvSpPr/>
            <p:nvPr/>
          </p:nvSpPr>
          <p:spPr>
            <a:xfrm>
              <a:off x="4604425" y="1544540"/>
              <a:ext cx="3438144" cy="19357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460560-5DCE-11B1-F060-5CEEECB6B43C}"/>
                </a:ext>
              </a:extLst>
            </p:cNvPr>
            <p:cNvGrpSpPr/>
            <p:nvPr/>
          </p:nvGrpSpPr>
          <p:grpSpPr>
            <a:xfrm>
              <a:off x="4736464" y="1535396"/>
              <a:ext cx="3356463" cy="1834456"/>
              <a:chOff x="7975204" y="2566748"/>
              <a:chExt cx="3356463" cy="183445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8D23A06-45F6-4A56-BF45-4303F08D32DE}"/>
                  </a:ext>
                </a:extLst>
              </p:cNvPr>
              <p:cNvSpPr txBox="1"/>
              <p:nvPr/>
            </p:nvSpPr>
            <p:spPr>
              <a:xfrm>
                <a:off x="8105538" y="2566748"/>
                <a:ext cx="2864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Leveraging MOUs</a:t>
                </a:r>
              </a:p>
            </p:txBody>
          </p:sp>
          <p:pic>
            <p:nvPicPr>
              <p:cNvPr id="34" name="Picture 26" descr="EPRI reflects on the year gone by">
                <a:extLst>
                  <a:ext uri="{FF2B5EF4-FFF2-40B4-BE49-F238E27FC236}">
                    <a16:creationId xmlns:a16="http://schemas.microsoft.com/office/drawing/2014/main" id="{E44E9234-27EB-4A4C-B0DC-75C14AF049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5565" y="2976250"/>
                <a:ext cx="1066716" cy="692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4" descr="Twitter predicts the US Department of Energy Secretary in a Joe Biden  administration – pv magazine USA">
                <a:extLst>
                  <a:ext uri="{FF2B5EF4-FFF2-40B4-BE49-F238E27FC236}">
                    <a16:creationId xmlns:a16="http://schemas.microsoft.com/office/drawing/2014/main" id="{74A97949-F4BE-4D37-BBA6-56A9CADB5E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763" b="-1"/>
              <a:stretch/>
            </p:blipFill>
            <p:spPr bwMode="auto">
              <a:xfrm>
                <a:off x="7975204" y="3810305"/>
                <a:ext cx="1066716" cy="5808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AB36DA-3129-4B35-9DD1-53F680ABA7F2}"/>
                  </a:ext>
                </a:extLst>
              </p:cNvPr>
              <p:cNvSpPr txBox="1"/>
              <p:nvPr/>
            </p:nvSpPr>
            <p:spPr>
              <a:xfrm>
                <a:off x="9093935" y="2973732"/>
                <a:ext cx="18849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New Data Science and AI Addendum 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0FD9D5-A86D-4456-84C2-7313B70FD512}"/>
                  </a:ext>
                </a:extLst>
              </p:cNvPr>
              <p:cNvSpPr txBox="1"/>
              <p:nvPr/>
            </p:nvSpPr>
            <p:spPr>
              <a:xfrm>
                <a:off x="9094555" y="3754873"/>
                <a:ext cx="2237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Operating Experience and Data Analytics</a:t>
                </a: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0C4CD6A-4F05-FB33-6512-9AEFBBAACFBD}"/>
              </a:ext>
            </a:extLst>
          </p:cNvPr>
          <p:cNvSpPr/>
          <p:nvPr/>
        </p:nvSpPr>
        <p:spPr>
          <a:xfrm>
            <a:off x="6333362" y="4672973"/>
            <a:ext cx="3563113" cy="1935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6" descr="NS-TAST-GD-051 - The Purpose Scope and Content of Safety Cases">
            <a:extLst>
              <a:ext uri="{FF2B5EF4-FFF2-40B4-BE49-F238E27FC236}">
                <a16:creationId xmlns:a16="http://schemas.microsoft.com/office/drawing/2014/main" id="{F09AD33A-1A48-48CA-9267-A5D06356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825" y="5047631"/>
            <a:ext cx="1793809" cy="3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 descr="Canadian Nuclear Safety Commission | SMR Action Plan">
            <a:extLst>
              <a:ext uri="{FF2B5EF4-FFF2-40B4-BE49-F238E27FC236}">
                <a16:creationId xmlns:a16="http://schemas.microsoft.com/office/drawing/2014/main" id="{0E21B4CF-D35E-45BB-BD28-73D212104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9065" y="5530231"/>
            <a:ext cx="919121" cy="93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 descr="International Atomic Energy Agency (IAEA) | Smart Water Magazine">
            <a:extLst>
              <a:ext uri="{FF2B5EF4-FFF2-40B4-BE49-F238E27FC236}">
                <a16:creationId xmlns:a16="http://schemas.microsoft.com/office/drawing/2014/main" id="{1CDEFD13-5587-42AF-8088-DE6672D4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351" y="5260171"/>
            <a:ext cx="965393" cy="9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6F9F880-4260-4A32-932C-F4ED109882E4}"/>
              </a:ext>
            </a:extLst>
          </p:cNvPr>
          <p:cNvSpPr txBox="1"/>
          <p:nvPr/>
        </p:nvSpPr>
        <p:spPr>
          <a:xfrm>
            <a:off x="6704590" y="4672973"/>
            <a:ext cx="286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Collaboration</a:t>
            </a:r>
          </a:p>
        </p:txBody>
      </p:sp>
      <p:pic>
        <p:nvPicPr>
          <p:cNvPr id="11" name="Picture 18" descr="Nuclear Regulatory Commission - Wikipedia">
            <a:extLst>
              <a:ext uri="{FF2B5EF4-FFF2-40B4-BE49-F238E27FC236}">
                <a16:creationId xmlns:a16="http://schemas.microsoft.com/office/drawing/2014/main" id="{E7E69B67-F05F-0BEE-F202-63B2B7D5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122" y="5533824"/>
            <a:ext cx="935860" cy="923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61239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BF0A0-0150-5A32-C859-A81C2AB1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663" y="376688"/>
            <a:ext cx="7582256" cy="904715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AI INTERNATIONAL COLLABORATION</a:t>
            </a:r>
          </a:p>
        </p:txBody>
      </p:sp>
      <p:pic>
        <p:nvPicPr>
          <p:cNvPr id="10" name="Picture 9" descr="A picture containing sky, outdoor, flag, blue&#10;&#10;Description automatically generated">
            <a:extLst>
              <a:ext uri="{FF2B5EF4-FFF2-40B4-BE49-F238E27FC236}">
                <a16:creationId xmlns:a16="http://schemas.microsoft.com/office/drawing/2014/main" id="{4BF6C38B-9B46-98DE-D5F5-3D59DF1819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 descr="A picture containing outdoor, sky, street, city&#10;&#10;Description automatically generated">
            <a:extLst>
              <a:ext uri="{FF2B5EF4-FFF2-40B4-BE49-F238E27FC236}">
                <a16:creationId xmlns:a16="http://schemas.microsoft.com/office/drawing/2014/main" id="{7ADC4100-3CFD-F4C5-5BA3-CF5B388804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8578" y="3917279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490C8BF-912F-8D1E-7B9E-71C322CEC3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5968" y="2564970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4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3FCA-3E2D-687E-594D-09B3B2DD7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281403"/>
            <a:ext cx="5778818" cy="5283065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b="1" dirty="0">
                <a:solidFill>
                  <a:schemeClr val="bg1"/>
                </a:solidFill>
              </a:rPr>
              <a:t>CANUKUS quarterly trilateral meetings on AI and innovation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b="1" dirty="0">
                <a:solidFill>
                  <a:schemeClr val="bg1"/>
                </a:solidFill>
              </a:rPr>
              <a:t>CANUKUS AI Principles Paper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b="1" dirty="0">
                <a:solidFill>
                  <a:schemeClr val="bg1"/>
                </a:solidFill>
              </a:rPr>
              <a:t>IAEA AI Activities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b="1" dirty="0">
                <a:solidFill>
                  <a:schemeClr val="bg1"/>
                </a:solidFill>
              </a:rPr>
              <a:t>Safety Implications of the Use of AI in Nuclear Power Plants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b="1" dirty="0">
                <a:solidFill>
                  <a:schemeClr val="bg1"/>
                </a:solidFill>
              </a:rPr>
              <a:t>Artificial Intelligence and its Recent and Near-Term Deployment in Operating Nuclear Power Plants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09153-45EF-F8E3-A1EF-5A9C0694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218" y="639680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307C49B-6361-429E-95C0-8ACFC6C4674B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E698F7DB-50DA-4359-AB57-E3DA492A0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640B2599-8958-480A-B5BB-A76A74D70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7BDE7-1CB5-1A9A-0702-D20896B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72" y="381636"/>
            <a:ext cx="7747818" cy="133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AI STANDARDS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1BC3-48BE-7DE4-AE6F-36C42458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35" y="1769145"/>
            <a:ext cx="8602532" cy="50318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</a:rPr>
              <a:t>IEC/SC 45A - Instrumentation, control and electric power systems of nuclear facilities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</a:rPr>
              <a:t>WGA 12 – AI for nuclear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</a:rPr>
              <a:t>Initiated August 2023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</a:rPr>
              <a:t>35-member multi-disciplinary international team 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(4 NRC staff)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</a:rPr>
              <a:t>WGA 12 anticipated document products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</a:rPr>
              <a:t>Level 2 cross-cutting areas (e.g., trustworthiness, testing and V&amp;V, etc.)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</a:rPr>
              <a:t>Level 3 nuclear-specific AI applications (e.g., virtual sensors, anomaly detection)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</a:rPr>
              <a:t>Technical reports supporting Level 2/3 standards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17BC4F7-2D98-728D-2CFD-1603755763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079" r="7" b="16490"/>
          <a:stretch/>
        </p:blipFill>
        <p:spPr>
          <a:xfrm>
            <a:off x="8751067" y="10"/>
            <a:ext cx="3582182" cy="2285990"/>
          </a:xfrm>
          <a:custGeom>
            <a:avLst/>
            <a:gdLst/>
            <a:ahLst/>
            <a:cxnLst/>
            <a:rect l="l" t="t" r="r" b="b"/>
            <a:pathLst>
              <a:path w="3440934" h="2286000">
                <a:moveTo>
                  <a:pt x="172481" y="2232285"/>
                </a:moveTo>
                <a:lnTo>
                  <a:pt x="172531" y="2232737"/>
                </a:lnTo>
                <a:lnTo>
                  <a:pt x="172407" y="2233032"/>
                </a:lnTo>
                <a:cubicBezTo>
                  <a:pt x="172452" y="2232834"/>
                  <a:pt x="172808" y="2231800"/>
                  <a:pt x="172481" y="2232285"/>
                </a:cubicBezTo>
                <a:close/>
                <a:moveTo>
                  <a:pt x="18615" y="0"/>
                </a:moveTo>
                <a:lnTo>
                  <a:pt x="3440934" y="0"/>
                </a:lnTo>
                <a:lnTo>
                  <a:pt x="3440934" y="2286000"/>
                </a:lnTo>
                <a:lnTo>
                  <a:pt x="178765" y="2286000"/>
                </a:lnTo>
                <a:lnTo>
                  <a:pt x="174444" y="2250010"/>
                </a:lnTo>
                <a:lnTo>
                  <a:pt x="172531" y="2232737"/>
                </a:lnTo>
                <a:lnTo>
                  <a:pt x="174201" y="2228764"/>
                </a:lnTo>
                <a:cubicBezTo>
                  <a:pt x="177345" y="2221109"/>
                  <a:pt x="195223" y="2193427"/>
                  <a:pt x="191343" y="2186356"/>
                </a:cubicBezTo>
                <a:cubicBezTo>
                  <a:pt x="178219" y="2152642"/>
                  <a:pt x="168572" y="2171498"/>
                  <a:pt x="164067" y="2142065"/>
                </a:cubicBezTo>
                <a:cubicBezTo>
                  <a:pt x="160133" y="2108680"/>
                  <a:pt x="159859" y="2130285"/>
                  <a:pt x="146664" y="2089229"/>
                </a:cubicBezTo>
                <a:cubicBezTo>
                  <a:pt x="150478" y="2084435"/>
                  <a:pt x="154800" y="2063293"/>
                  <a:pt x="152113" y="2054485"/>
                </a:cubicBezTo>
                <a:cubicBezTo>
                  <a:pt x="150513" y="2038242"/>
                  <a:pt x="152449" y="2036605"/>
                  <a:pt x="144880" y="2020593"/>
                </a:cubicBezTo>
                <a:cubicBezTo>
                  <a:pt x="150732" y="2023165"/>
                  <a:pt x="151291" y="1972155"/>
                  <a:pt x="157720" y="1979286"/>
                </a:cubicBezTo>
                <a:cubicBezTo>
                  <a:pt x="162030" y="1968351"/>
                  <a:pt x="153186" y="1963668"/>
                  <a:pt x="156833" y="1952854"/>
                </a:cubicBezTo>
                <a:cubicBezTo>
                  <a:pt x="156957" y="1940918"/>
                  <a:pt x="151341" y="1960059"/>
                  <a:pt x="149917" y="1946946"/>
                </a:cubicBezTo>
                <a:lnTo>
                  <a:pt x="153743" y="1875565"/>
                </a:lnTo>
                <a:cubicBezTo>
                  <a:pt x="149772" y="1866223"/>
                  <a:pt x="150846" y="1858473"/>
                  <a:pt x="153507" y="1850807"/>
                </a:cubicBezTo>
                <a:cubicBezTo>
                  <a:pt x="151112" y="1828667"/>
                  <a:pt x="173586" y="1811973"/>
                  <a:pt x="173799" y="1786925"/>
                </a:cubicBezTo>
                <a:cubicBezTo>
                  <a:pt x="168188" y="1760165"/>
                  <a:pt x="157236" y="1742030"/>
                  <a:pt x="157426" y="1715265"/>
                </a:cubicBezTo>
                <a:cubicBezTo>
                  <a:pt x="147202" y="1689354"/>
                  <a:pt x="168916" y="1697216"/>
                  <a:pt x="167109" y="1674793"/>
                </a:cubicBezTo>
                <a:cubicBezTo>
                  <a:pt x="157138" y="1638671"/>
                  <a:pt x="174193" y="1675326"/>
                  <a:pt x="168434" y="1619050"/>
                </a:cubicBezTo>
                <a:cubicBezTo>
                  <a:pt x="166922" y="1615926"/>
                  <a:pt x="156527" y="1609033"/>
                  <a:pt x="158412" y="1609679"/>
                </a:cubicBezTo>
                <a:cubicBezTo>
                  <a:pt x="157079" y="1597353"/>
                  <a:pt x="177090" y="1561235"/>
                  <a:pt x="173964" y="1543700"/>
                </a:cubicBezTo>
                <a:cubicBezTo>
                  <a:pt x="177333" y="1508983"/>
                  <a:pt x="167634" y="1492719"/>
                  <a:pt x="167811" y="1467670"/>
                </a:cubicBezTo>
                <a:cubicBezTo>
                  <a:pt x="172477" y="1438484"/>
                  <a:pt x="177359" y="1421247"/>
                  <a:pt x="188428" y="1369969"/>
                </a:cubicBezTo>
                <a:lnTo>
                  <a:pt x="217496" y="1196801"/>
                </a:lnTo>
                <a:cubicBezTo>
                  <a:pt x="245293" y="1130831"/>
                  <a:pt x="218387" y="1051919"/>
                  <a:pt x="216976" y="1013447"/>
                </a:cubicBezTo>
                <a:cubicBezTo>
                  <a:pt x="205168" y="998657"/>
                  <a:pt x="215132" y="984657"/>
                  <a:pt x="209028" y="965967"/>
                </a:cubicBezTo>
                <a:cubicBezTo>
                  <a:pt x="202413" y="923668"/>
                  <a:pt x="186505" y="882644"/>
                  <a:pt x="188665" y="826635"/>
                </a:cubicBezTo>
                <a:cubicBezTo>
                  <a:pt x="154241" y="805031"/>
                  <a:pt x="166790" y="738356"/>
                  <a:pt x="143158" y="687408"/>
                </a:cubicBezTo>
                <a:cubicBezTo>
                  <a:pt x="136288" y="657129"/>
                  <a:pt x="147156" y="607330"/>
                  <a:pt x="128870" y="598473"/>
                </a:cubicBezTo>
                <a:cubicBezTo>
                  <a:pt x="137949" y="583359"/>
                  <a:pt x="119601" y="571975"/>
                  <a:pt x="116513" y="556793"/>
                </a:cubicBezTo>
                <a:cubicBezTo>
                  <a:pt x="121944" y="543862"/>
                  <a:pt x="115534" y="538383"/>
                  <a:pt x="113103" y="527393"/>
                </a:cubicBezTo>
                <a:cubicBezTo>
                  <a:pt x="116712" y="521931"/>
                  <a:pt x="115528" y="512540"/>
                  <a:pt x="110358" y="509836"/>
                </a:cubicBezTo>
                <a:cubicBezTo>
                  <a:pt x="99665" y="515528"/>
                  <a:pt x="101869" y="482263"/>
                  <a:pt x="93922" y="480624"/>
                </a:cubicBezTo>
                <a:cubicBezTo>
                  <a:pt x="90364" y="461815"/>
                  <a:pt x="91658" y="378414"/>
                  <a:pt x="77901" y="365726"/>
                </a:cubicBezTo>
                <a:cubicBezTo>
                  <a:pt x="68104" y="327965"/>
                  <a:pt x="82000" y="270503"/>
                  <a:pt x="79978" y="254235"/>
                </a:cubicBezTo>
                <a:cubicBezTo>
                  <a:pt x="100822" y="235742"/>
                  <a:pt x="33401" y="163109"/>
                  <a:pt x="25016" y="94011"/>
                </a:cubicBezTo>
                <a:cubicBezTo>
                  <a:pt x="26229" y="84459"/>
                  <a:pt x="25686" y="79476"/>
                  <a:pt x="20299" y="77502"/>
                </a:cubicBezTo>
                <a:cubicBezTo>
                  <a:pt x="17891" y="68655"/>
                  <a:pt x="14563" y="55480"/>
                  <a:pt x="10477" y="39898"/>
                </a:cubicBezTo>
                <a:lnTo>
                  <a:pt x="0" y="1915"/>
                </a:lnTo>
                <a:close/>
              </a:path>
            </a:pathLst>
          </a:custGeom>
        </p:spPr>
      </p:pic>
      <p:pic>
        <p:nvPicPr>
          <p:cNvPr id="9" name="Picture 8" descr="Paper files on the table">
            <a:extLst>
              <a:ext uri="{FF2B5EF4-FFF2-40B4-BE49-F238E27FC236}">
                <a16:creationId xmlns:a16="http://schemas.microsoft.com/office/drawing/2014/main" id="{50274DC4-8360-390C-0883-6706F6CC4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8695498" y="2286000"/>
            <a:ext cx="3496503" cy="2286000"/>
          </a:xfrm>
          <a:custGeom>
            <a:avLst/>
            <a:gdLst/>
            <a:ahLst/>
            <a:cxnLst/>
            <a:rect l="l" t="t" r="r" b="b"/>
            <a:pathLst>
              <a:path w="3496503" h="2286000">
                <a:moveTo>
                  <a:pt x="234334" y="0"/>
                </a:moveTo>
                <a:lnTo>
                  <a:pt x="3496503" y="0"/>
                </a:lnTo>
                <a:lnTo>
                  <a:pt x="3496503" y="2286000"/>
                </a:lnTo>
                <a:lnTo>
                  <a:pt x="3613" y="2286000"/>
                </a:lnTo>
                <a:lnTo>
                  <a:pt x="4396" y="2270265"/>
                </a:lnTo>
                <a:cubicBezTo>
                  <a:pt x="4106" y="2264862"/>
                  <a:pt x="2924" y="2261078"/>
                  <a:pt x="0" y="2260767"/>
                </a:cubicBezTo>
                <a:lnTo>
                  <a:pt x="6766" y="2236182"/>
                </a:lnTo>
                <a:lnTo>
                  <a:pt x="20683" y="2223768"/>
                </a:lnTo>
                <a:cubicBezTo>
                  <a:pt x="21224" y="2219117"/>
                  <a:pt x="9918" y="2214114"/>
                  <a:pt x="9373" y="2208586"/>
                </a:cubicBezTo>
                <a:cubicBezTo>
                  <a:pt x="4738" y="2194984"/>
                  <a:pt x="10418" y="2173804"/>
                  <a:pt x="10075" y="2154649"/>
                </a:cubicBezTo>
                <a:lnTo>
                  <a:pt x="16259" y="2145853"/>
                </a:lnTo>
                <a:lnTo>
                  <a:pt x="11033" y="2117141"/>
                </a:lnTo>
                <a:lnTo>
                  <a:pt x="11986" y="2053936"/>
                </a:lnTo>
                <a:lnTo>
                  <a:pt x="10583" y="2045434"/>
                </a:lnTo>
                <a:cubicBezTo>
                  <a:pt x="11282" y="2042276"/>
                  <a:pt x="181" y="2038711"/>
                  <a:pt x="937" y="2034990"/>
                </a:cubicBezTo>
                <a:lnTo>
                  <a:pt x="15114" y="2023110"/>
                </a:lnTo>
                <a:cubicBezTo>
                  <a:pt x="15743" y="2013526"/>
                  <a:pt x="19078" y="1985878"/>
                  <a:pt x="19941" y="1977488"/>
                </a:cubicBezTo>
                <a:cubicBezTo>
                  <a:pt x="20060" y="1975917"/>
                  <a:pt x="20179" y="1974346"/>
                  <a:pt x="20296" y="1972774"/>
                </a:cubicBezTo>
                <a:lnTo>
                  <a:pt x="31316" y="1942643"/>
                </a:lnTo>
                <a:cubicBezTo>
                  <a:pt x="37425" y="1919203"/>
                  <a:pt x="50453" y="1862289"/>
                  <a:pt x="56947" y="1832134"/>
                </a:cubicBezTo>
                <a:cubicBezTo>
                  <a:pt x="52894" y="1805090"/>
                  <a:pt x="69291" y="1783336"/>
                  <a:pt x="66473" y="1761713"/>
                </a:cubicBezTo>
                <a:cubicBezTo>
                  <a:pt x="70558" y="1734434"/>
                  <a:pt x="77296" y="1712419"/>
                  <a:pt x="81460" y="1694779"/>
                </a:cubicBezTo>
                <a:cubicBezTo>
                  <a:pt x="83201" y="1691851"/>
                  <a:pt x="90092" y="1659258"/>
                  <a:pt x="91453" y="1655871"/>
                </a:cubicBezTo>
                <a:cubicBezTo>
                  <a:pt x="95191" y="1636504"/>
                  <a:pt x="95447" y="1644218"/>
                  <a:pt x="101271" y="1611464"/>
                </a:cubicBezTo>
                <a:cubicBezTo>
                  <a:pt x="107232" y="1583980"/>
                  <a:pt x="109653" y="1555768"/>
                  <a:pt x="115918" y="1525131"/>
                </a:cubicBezTo>
                <a:cubicBezTo>
                  <a:pt x="124353" y="1492600"/>
                  <a:pt x="122211" y="1473342"/>
                  <a:pt x="125775" y="1460539"/>
                </a:cubicBezTo>
                <a:cubicBezTo>
                  <a:pt x="136106" y="1433637"/>
                  <a:pt x="127852" y="1425291"/>
                  <a:pt x="126873" y="1384274"/>
                </a:cubicBezTo>
                <a:cubicBezTo>
                  <a:pt x="133737" y="1352753"/>
                  <a:pt x="131247" y="1319027"/>
                  <a:pt x="144248" y="1294980"/>
                </a:cubicBezTo>
                <a:cubicBezTo>
                  <a:pt x="143106" y="1291836"/>
                  <a:pt x="142383" y="1288469"/>
                  <a:pt x="141961" y="1284960"/>
                </a:cubicBezTo>
                <a:cubicBezTo>
                  <a:pt x="141807" y="1281537"/>
                  <a:pt x="141652" y="1278114"/>
                  <a:pt x="141497" y="1274692"/>
                </a:cubicBezTo>
                <a:lnTo>
                  <a:pt x="142074" y="1273742"/>
                </a:lnTo>
                <a:cubicBezTo>
                  <a:pt x="142731" y="1263061"/>
                  <a:pt x="144799" y="1221141"/>
                  <a:pt x="145443" y="1210604"/>
                </a:cubicBezTo>
                <a:lnTo>
                  <a:pt x="145939" y="1210516"/>
                </a:lnTo>
                <a:cubicBezTo>
                  <a:pt x="147057" y="1207748"/>
                  <a:pt x="148708" y="1200510"/>
                  <a:pt x="152146" y="1193997"/>
                </a:cubicBezTo>
                <a:cubicBezTo>
                  <a:pt x="155856" y="1183479"/>
                  <a:pt x="164871" y="1159395"/>
                  <a:pt x="168198" y="1147411"/>
                </a:cubicBezTo>
                <a:lnTo>
                  <a:pt x="183535" y="1125901"/>
                </a:lnTo>
                <a:lnTo>
                  <a:pt x="179302" y="1105015"/>
                </a:lnTo>
                <a:cubicBezTo>
                  <a:pt x="177427" y="1088995"/>
                  <a:pt x="183476" y="1087934"/>
                  <a:pt x="188150" y="1068360"/>
                </a:cubicBezTo>
                <a:cubicBezTo>
                  <a:pt x="185665" y="1058736"/>
                  <a:pt x="176420" y="1052359"/>
                  <a:pt x="180132" y="1046638"/>
                </a:cubicBezTo>
                <a:cubicBezTo>
                  <a:pt x="181056" y="1026408"/>
                  <a:pt x="198829" y="1009747"/>
                  <a:pt x="202718" y="987934"/>
                </a:cubicBezTo>
                <a:cubicBezTo>
                  <a:pt x="201197" y="962487"/>
                  <a:pt x="211172" y="952942"/>
                  <a:pt x="215291" y="929621"/>
                </a:cubicBezTo>
                <a:cubicBezTo>
                  <a:pt x="209930" y="906521"/>
                  <a:pt x="224528" y="915000"/>
                  <a:pt x="229290" y="903908"/>
                </a:cubicBezTo>
                <a:lnTo>
                  <a:pt x="230029" y="900578"/>
                </a:lnTo>
                <a:lnTo>
                  <a:pt x="228646" y="854063"/>
                </a:lnTo>
                <a:cubicBezTo>
                  <a:pt x="234851" y="848408"/>
                  <a:pt x="228954" y="820026"/>
                  <a:pt x="240038" y="824287"/>
                </a:cubicBezTo>
                <a:cubicBezTo>
                  <a:pt x="242249" y="809308"/>
                  <a:pt x="241673" y="775478"/>
                  <a:pt x="241912" y="764190"/>
                </a:cubicBezTo>
                <a:cubicBezTo>
                  <a:pt x="241766" y="761646"/>
                  <a:pt x="241619" y="759103"/>
                  <a:pt x="241473" y="756558"/>
                </a:cubicBezTo>
                <a:lnTo>
                  <a:pt x="240145" y="754270"/>
                </a:lnTo>
                <a:cubicBezTo>
                  <a:pt x="239378" y="751871"/>
                  <a:pt x="239144" y="748528"/>
                  <a:pt x="240106" y="743071"/>
                </a:cubicBezTo>
                <a:lnTo>
                  <a:pt x="240556" y="741834"/>
                </a:lnTo>
                <a:cubicBezTo>
                  <a:pt x="239764" y="738704"/>
                  <a:pt x="237828" y="696921"/>
                  <a:pt x="237972" y="678244"/>
                </a:cubicBezTo>
                <a:cubicBezTo>
                  <a:pt x="247782" y="647903"/>
                  <a:pt x="227131" y="663568"/>
                  <a:pt x="229993" y="629773"/>
                </a:cubicBezTo>
                <a:cubicBezTo>
                  <a:pt x="229544" y="591552"/>
                  <a:pt x="239252" y="564992"/>
                  <a:pt x="239462" y="539841"/>
                </a:cubicBezTo>
                <a:cubicBezTo>
                  <a:pt x="238623" y="528031"/>
                  <a:pt x="238173" y="441859"/>
                  <a:pt x="242683" y="448956"/>
                </a:cubicBezTo>
                <a:cubicBezTo>
                  <a:pt x="243255" y="418452"/>
                  <a:pt x="244219" y="373783"/>
                  <a:pt x="242896" y="356821"/>
                </a:cubicBezTo>
                <a:cubicBezTo>
                  <a:pt x="242719" y="353610"/>
                  <a:pt x="234923" y="350399"/>
                  <a:pt x="234747" y="347187"/>
                </a:cubicBezTo>
                <a:cubicBezTo>
                  <a:pt x="244704" y="325468"/>
                  <a:pt x="242593" y="337207"/>
                  <a:pt x="243310" y="314607"/>
                </a:cubicBezTo>
                <a:cubicBezTo>
                  <a:pt x="241669" y="297647"/>
                  <a:pt x="250872" y="309332"/>
                  <a:pt x="249229" y="292372"/>
                </a:cubicBezTo>
                <a:cubicBezTo>
                  <a:pt x="220320" y="258295"/>
                  <a:pt x="245189" y="235217"/>
                  <a:pt x="233505" y="189449"/>
                </a:cubicBezTo>
                <a:lnTo>
                  <a:pt x="232734" y="119205"/>
                </a:lnTo>
                <a:cubicBezTo>
                  <a:pt x="232883" y="113125"/>
                  <a:pt x="230979" y="106701"/>
                  <a:pt x="234365" y="102821"/>
                </a:cubicBezTo>
                <a:cubicBezTo>
                  <a:pt x="235226" y="89557"/>
                  <a:pt x="237218" y="59178"/>
                  <a:pt x="237903" y="39622"/>
                </a:cubicBezTo>
                <a:cubicBezTo>
                  <a:pt x="237508" y="29839"/>
                  <a:pt x="236214" y="16537"/>
                  <a:pt x="234680" y="2881"/>
                </a:cubicBezTo>
                <a:close/>
              </a:path>
            </a:pathLst>
          </a:custGeom>
        </p:spPr>
      </p:pic>
      <p:pic>
        <p:nvPicPr>
          <p:cNvPr id="13" name="Picture 12" descr="Angle view of circuit shaped like a brain">
            <a:extLst>
              <a:ext uri="{FF2B5EF4-FFF2-40B4-BE49-F238E27FC236}">
                <a16:creationId xmlns:a16="http://schemas.microsoft.com/office/drawing/2014/main" id="{148D287D-AEF5-2B64-1F98-72790FCDBE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5"/>
          <a:stretch/>
        </p:blipFill>
        <p:spPr>
          <a:xfrm>
            <a:off x="8689022" y="4572000"/>
            <a:ext cx="3502979" cy="2286000"/>
          </a:xfrm>
          <a:custGeom>
            <a:avLst/>
            <a:gdLst/>
            <a:ahLst/>
            <a:cxnLst/>
            <a:rect l="l" t="t" r="r" b="b"/>
            <a:pathLst>
              <a:path w="3502979" h="2286000">
                <a:moveTo>
                  <a:pt x="10089" y="0"/>
                </a:moveTo>
                <a:lnTo>
                  <a:pt x="3502979" y="0"/>
                </a:lnTo>
                <a:lnTo>
                  <a:pt x="3502979" y="2286000"/>
                </a:lnTo>
                <a:lnTo>
                  <a:pt x="154969" y="2286000"/>
                </a:lnTo>
                <a:lnTo>
                  <a:pt x="154933" y="2285999"/>
                </a:lnTo>
                <a:cubicBezTo>
                  <a:pt x="154939" y="2285919"/>
                  <a:pt x="154948" y="2285839"/>
                  <a:pt x="154956" y="2285759"/>
                </a:cubicBezTo>
                <a:lnTo>
                  <a:pt x="157817" y="2280128"/>
                </a:lnTo>
                <a:lnTo>
                  <a:pt x="152413" y="2258335"/>
                </a:lnTo>
                <a:cubicBezTo>
                  <a:pt x="150528" y="2247599"/>
                  <a:pt x="149279" y="2236301"/>
                  <a:pt x="148708" y="2224706"/>
                </a:cubicBezTo>
                <a:cubicBezTo>
                  <a:pt x="152516" y="2222105"/>
                  <a:pt x="147106" y="2213005"/>
                  <a:pt x="146036" y="2208724"/>
                </a:cubicBezTo>
                <a:cubicBezTo>
                  <a:pt x="148522" y="2208679"/>
                  <a:pt x="149715" y="2199194"/>
                  <a:pt x="147657" y="2195828"/>
                </a:cubicBezTo>
                <a:cubicBezTo>
                  <a:pt x="138768" y="2125090"/>
                  <a:pt x="161998" y="2164893"/>
                  <a:pt x="148068" y="2122444"/>
                </a:cubicBezTo>
                <a:cubicBezTo>
                  <a:pt x="147343" y="2115342"/>
                  <a:pt x="148590" y="2110013"/>
                  <a:pt x="150648" y="2105568"/>
                </a:cubicBezTo>
                <a:lnTo>
                  <a:pt x="155787" y="2097570"/>
                </a:lnTo>
                <a:lnTo>
                  <a:pt x="153954" y="2091304"/>
                </a:lnTo>
                <a:cubicBezTo>
                  <a:pt x="153810" y="2067650"/>
                  <a:pt x="159078" y="2060678"/>
                  <a:pt x="153772" y="2046915"/>
                </a:cubicBezTo>
                <a:cubicBezTo>
                  <a:pt x="164801" y="2026580"/>
                  <a:pt x="154871" y="2033427"/>
                  <a:pt x="153183" y="2017960"/>
                </a:cubicBezTo>
                <a:cubicBezTo>
                  <a:pt x="150985" y="2005758"/>
                  <a:pt x="146752" y="2028159"/>
                  <a:pt x="146128" y="2016200"/>
                </a:cubicBezTo>
                <a:cubicBezTo>
                  <a:pt x="148976" y="2003262"/>
                  <a:pt x="140132" y="2003871"/>
                  <a:pt x="143614" y="1990415"/>
                </a:cubicBezTo>
                <a:cubicBezTo>
                  <a:pt x="150276" y="1993685"/>
                  <a:pt x="142322" y="1963865"/>
                  <a:pt x="148142" y="1962939"/>
                </a:cubicBezTo>
                <a:cubicBezTo>
                  <a:pt x="139821" y="1951510"/>
                  <a:pt x="150073" y="1945769"/>
                  <a:pt x="147508" y="1930552"/>
                </a:cubicBezTo>
                <a:cubicBezTo>
                  <a:pt x="144359" y="1923385"/>
                  <a:pt x="143818" y="1918215"/>
                  <a:pt x="147206" y="1911172"/>
                </a:cubicBezTo>
                <a:cubicBezTo>
                  <a:pt x="131877" y="1878161"/>
                  <a:pt x="146519" y="1891201"/>
                  <a:pt x="140623" y="1860308"/>
                </a:cubicBezTo>
                <a:cubicBezTo>
                  <a:pt x="134425" y="1833694"/>
                  <a:pt x="130403" y="1803523"/>
                  <a:pt x="115600" y="1777782"/>
                </a:cubicBezTo>
                <a:cubicBezTo>
                  <a:pt x="111409" y="1773057"/>
                  <a:pt x="109821" y="1761456"/>
                  <a:pt x="112056" y="1751872"/>
                </a:cubicBezTo>
                <a:cubicBezTo>
                  <a:pt x="112440" y="1750225"/>
                  <a:pt x="112926" y="1748698"/>
                  <a:pt x="113499" y="1747342"/>
                </a:cubicBezTo>
                <a:cubicBezTo>
                  <a:pt x="111234" y="1725088"/>
                  <a:pt x="101120" y="1643694"/>
                  <a:pt x="98470" y="1618347"/>
                </a:cubicBezTo>
                <a:cubicBezTo>
                  <a:pt x="103856" y="1616296"/>
                  <a:pt x="94136" y="1603478"/>
                  <a:pt x="97590" y="1595269"/>
                </a:cubicBezTo>
                <a:cubicBezTo>
                  <a:pt x="100620" y="1589389"/>
                  <a:pt x="98377" y="1584128"/>
                  <a:pt x="98140" y="1577986"/>
                </a:cubicBezTo>
                <a:cubicBezTo>
                  <a:pt x="100521" y="1569894"/>
                  <a:pt x="96220" y="1543501"/>
                  <a:pt x="93133" y="1536621"/>
                </a:cubicBezTo>
                <a:cubicBezTo>
                  <a:pt x="82411" y="1520178"/>
                  <a:pt x="90374" y="1482816"/>
                  <a:pt x="82158" y="1469154"/>
                </a:cubicBezTo>
                <a:cubicBezTo>
                  <a:pt x="80954" y="1464197"/>
                  <a:pt x="80466" y="1459348"/>
                  <a:pt x="80424" y="1454586"/>
                </a:cubicBezTo>
                <a:lnTo>
                  <a:pt x="81328" y="1441264"/>
                </a:lnTo>
                <a:lnTo>
                  <a:pt x="83625" y="1437478"/>
                </a:lnTo>
                <a:cubicBezTo>
                  <a:pt x="83435" y="1434764"/>
                  <a:pt x="83246" y="1432049"/>
                  <a:pt x="83056" y="1429335"/>
                </a:cubicBezTo>
                <a:cubicBezTo>
                  <a:pt x="83172" y="1428557"/>
                  <a:pt x="83291" y="1427781"/>
                  <a:pt x="83407" y="1427003"/>
                </a:cubicBezTo>
                <a:cubicBezTo>
                  <a:pt x="84084" y="1422546"/>
                  <a:pt x="84674" y="1418148"/>
                  <a:pt x="84906" y="1413794"/>
                </a:cubicBezTo>
                <a:cubicBezTo>
                  <a:pt x="73390" y="1419520"/>
                  <a:pt x="84992" y="1377705"/>
                  <a:pt x="75678" y="1389757"/>
                </a:cubicBezTo>
                <a:cubicBezTo>
                  <a:pt x="74957" y="1366832"/>
                  <a:pt x="66282" y="1384318"/>
                  <a:pt x="74551" y="1356760"/>
                </a:cubicBezTo>
                <a:cubicBezTo>
                  <a:pt x="72160" y="1327675"/>
                  <a:pt x="66061" y="1251589"/>
                  <a:pt x="61331" y="1215246"/>
                </a:cubicBezTo>
                <a:cubicBezTo>
                  <a:pt x="48696" y="1178057"/>
                  <a:pt x="52517" y="1164292"/>
                  <a:pt x="46176" y="1138699"/>
                </a:cubicBezTo>
                <a:cubicBezTo>
                  <a:pt x="43091" y="1088911"/>
                  <a:pt x="27949" y="1091674"/>
                  <a:pt x="39077" y="1069753"/>
                </a:cubicBezTo>
                <a:cubicBezTo>
                  <a:pt x="36360" y="1036358"/>
                  <a:pt x="22533" y="1065337"/>
                  <a:pt x="27015" y="1030325"/>
                </a:cubicBezTo>
                <a:cubicBezTo>
                  <a:pt x="25199" y="1029239"/>
                  <a:pt x="7014" y="1004953"/>
                  <a:pt x="5711" y="1002694"/>
                </a:cubicBezTo>
                <a:lnTo>
                  <a:pt x="4782" y="959024"/>
                </a:lnTo>
                <a:lnTo>
                  <a:pt x="4956" y="955844"/>
                </a:lnTo>
                <a:lnTo>
                  <a:pt x="0" y="935724"/>
                </a:lnTo>
                <a:lnTo>
                  <a:pt x="396" y="935045"/>
                </a:lnTo>
                <a:cubicBezTo>
                  <a:pt x="1170" y="933065"/>
                  <a:pt x="1530" y="930734"/>
                  <a:pt x="1027" y="927619"/>
                </a:cubicBezTo>
                <a:cubicBezTo>
                  <a:pt x="2171" y="918238"/>
                  <a:pt x="7071" y="890403"/>
                  <a:pt x="7257" y="878755"/>
                </a:cubicBezTo>
                <a:cubicBezTo>
                  <a:pt x="5425" y="872157"/>
                  <a:pt x="3693" y="865113"/>
                  <a:pt x="2142" y="857732"/>
                </a:cubicBezTo>
                <a:lnTo>
                  <a:pt x="1365" y="798432"/>
                </a:lnTo>
                <a:lnTo>
                  <a:pt x="10445" y="736329"/>
                </a:lnTo>
                <a:cubicBezTo>
                  <a:pt x="10644" y="713358"/>
                  <a:pt x="14017" y="693468"/>
                  <a:pt x="11638" y="674025"/>
                </a:cubicBezTo>
                <a:cubicBezTo>
                  <a:pt x="14263" y="666128"/>
                  <a:pt x="7702" y="658684"/>
                  <a:pt x="3774" y="651467"/>
                </a:cubicBezTo>
                <a:cubicBezTo>
                  <a:pt x="5085" y="630031"/>
                  <a:pt x="18313" y="624842"/>
                  <a:pt x="13938" y="611257"/>
                </a:cubicBezTo>
                <a:cubicBezTo>
                  <a:pt x="23010" y="599213"/>
                  <a:pt x="19548" y="598502"/>
                  <a:pt x="16950" y="592841"/>
                </a:cubicBezTo>
                <a:cubicBezTo>
                  <a:pt x="16888" y="592573"/>
                  <a:pt x="16826" y="592303"/>
                  <a:pt x="16764" y="592034"/>
                </a:cubicBezTo>
                <a:lnTo>
                  <a:pt x="18062" y="590387"/>
                </a:lnTo>
                <a:lnTo>
                  <a:pt x="18662" y="586980"/>
                </a:lnTo>
                <a:cubicBezTo>
                  <a:pt x="18533" y="583880"/>
                  <a:pt x="18403" y="580781"/>
                  <a:pt x="18274" y="577681"/>
                </a:cubicBezTo>
                <a:cubicBezTo>
                  <a:pt x="18115" y="576515"/>
                  <a:pt x="17955" y="575348"/>
                  <a:pt x="17796" y="574183"/>
                </a:cubicBezTo>
                <a:cubicBezTo>
                  <a:pt x="17589" y="571773"/>
                  <a:pt x="17612" y="570172"/>
                  <a:pt x="17805" y="569065"/>
                </a:cubicBezTo>
                <a:lnTo>
                  <a:pt x="17912" y="568936"/>
                </a:lnTo>
                <a:cubicBezTo>
                  <a:pt x="17845" y="567338"/>
                  <a:pt x="29209" y="573362"/>
                  <a:pt x="29143" y="571763"/>
                </a:cubicBezTo>
                <a:cubicBezTo>
                  <a:pt x="28562" y="563674"/>
                  <a:pt x="16337" y="548181"/>
                  <a:pt x="15392" y="540689"/>
                </a:cubicBezTo>
                <a:cubicBezTo>
                  <a:pt x="21346" y="534352"/>
                  <a:pt x="14313" y="506665"/>
                  <a:pt x="25536" y="509696"/>
                </a:cubicBezTo>
                <a:cubicBezTo>
                  <a:pt x="24595" y="499588"/>
                  <a:pt x="19934" y="493475"/>
                  <a:pt x="27295" y="496878"/>
                </a:cubicBezTo>
                <a:cubicBezTo>
                  <a:pt x="27196" y="493551"/>
                  <a:pt x="27823" y="491500"/>
                  <a:pt x="28803" y="490032"/>
                </a:cubicBezTo>
                <a:lnTo>
                  <a:pt x="29265" y="489607"/>
                </a:lnTo>
                <a:cubicBezTo>
                  <a:pt x="28500" y="481587"/>
                  <a:pt x="25372" y="452075"/>
                  <a:pt x="24211" y="441905"/>
                </a:cubicBezTo>
                <a:cubicBezTo>
                  <a:pt x="23574" y="437467"/>
                  <a:pt x="22937" y="433030"/>
                  <a:pt x="22300" y="428592"/>
                </a:cubicBezTo>
                <a:lnTo>
                  <a:pt x="22699" y="427306"/>
                </a:lnTo>
                <a:lnTo>
                  <a:pt x="28219" y="418090"/>
                </a:lnTo>
                <a:cubicBezTo>
                  <a:pt x="27250" y="415121"/>
                  <a:pt x="18397" y="412494"/>
                  <a:pt x="16799" y="410365"/>
                </a:cubicBezTo>
                <a:cubicBezTo>
                  <a:pt x="25342" y="378983"/>
                  <a:pt x="17525" y="349373"/>
                  <a:pt x="19002" y="315310"/>
                </a:cubicBezTo>
                <a:cubicBezTo>
                  <a:pt x="15978" y="276813"/>
                  <a:pt x="16726" y="257569"/>
                  <a:pt x="14356" y="235298"/>
                </a:cubicBezTo>
                <a:cubicBezTo>
                  <a:pt x="14223" y="231626"/>
                  <a:pt x="13137" y="201873"/>
                  <a:pt x="17876" y="207989"/>
                </a:cubicBezTo>
                <a:cubicBezTo>
                  <a:pt x="17051" y="174826"/>
                  <a:pt x="20805" y="126304"/>
                  <a:pt x="19885" y="92237"/>
                </a:cubicBezTo>
                <a:cubicBezTo>
                  <a:pt x="31141" y="70340"/>
                  <a:pt x="10251" y="49317"/>
                  <a:pt x="12357" y="26606"/>
                </a:cubicBezTo>
                <a:cubicBezTo>
                  <a:pt x="7176" y="29713"/>
                  <a:pt x="8629" y="17064"/>
                  <a:pt x="9916" y="3483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D71BA-F484-F8D0-B953-30F4FC4F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307C49B-6361-429E-95C0-8ACFC6C4674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4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4BA09-5E8B-4DB9-9541-7F6B22B8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7FC6A-0176-4662-8CAA-AFDBE104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NRC AI CONSIDERATIONS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213820-FA7A-4A2C-A346-427AD015E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5056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4BB7B-A855-6A33-67D5-351F3BBA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270" y="6377781"/>
            <a:ext cx="146706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0B012-4B4C-0D4B-9961-39BAA1B68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1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43E0-FCC8-863C-B45D-E46C07A3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EXECUTING THE AI STRATEGIC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EB423-D68A-459E-D3D0-3046BAED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162" y="6400799"/>
            <a:ext cx="2844800" cy="365125"/>
          </a:xfrm>
        </p:spPr>
        <p:txBody>
          <a:bodyPr/>
          <a:lstStyle/>
          <a:p>
            <a:fld id="{6307C49B-6361-429E-95C0-8ACFC6C4674B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9F7125C-44E6-EF2F-3739-C33CBE40B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17" y="4660383"/>
            <a:ext cx="5746209" cy="142385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u="sng">
                <a:solidFill>
                  <a:schemeClr val="bg1"/>
                </a:solidFill>
              </a:rPr>
              <a:t>AI Organizational Framework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Internal NRC AI Steering Committee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Internal NRC AI Community of Practice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5EF53-330D-B138-FDB5-46B5E8D90B61}"/>
              </a:ext>
            </a:extLst>
          </p:cNvPr>
          <p:cNvSpPr txBox="1"/>
          <p:nvPr/>
        </p:nvSpPr>
        <p:spPr>
          <a:xfrm>
            <a:off x="401717" y="1417638"/>
            <a:ext cx="6818233" cy="2456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Research Priorities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framework applicability assessment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 AI tools and methods for safety evaluation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use cases for regulatory framework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standards identification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partnerships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99C91-EBBF-BD46-E164-44688645BF65}"/>
              </a:ext>
            </a:extLst>
          </p:cNvPr>
          <p:cNvSpPr txBox="1"/>
          <p:nvPr/>
        </p:nvSpPr>
        <p:spPr>
          <a:xfrm>
            <a:off x="5879010" y="3166110"/>
            <a:ext cx="591127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Regulatory Workshops</a:t>
            </a: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Scoping AI characteristics and regulatory considerations (September 19, 2023)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gaps and considerations (2024)</a:t>
            </a:r>
          </a:p>
        </p:txBody>
      </p:sp>
      <p:pic>
        <p:nvPicPr>
          <p:cNvPr id="10" name="Picture 9" descr="Graphical user interfac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778A11B1-29F5-8DA5-A6B1-D4F92DC103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040" y="4989566"/>
            <a:ext cx="2162175" cy="1494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706167-9E9C-00D5-F1B0-EF6F750AF2D5}"/>
              </a:ext>
            </a:extLst>
          </p:cNvPr>
          <p:cNvSpPr txBox="1"/>
          <p:nvPr/>
        </p:nvSpPr>
        <p:spPr>
          <a:xfrm>
            <a:off x="6853446" y="555223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NRC AI Webpage</a:t>
            </a:r>
          </a:p>
        </p:txBody>
      </p:sp>
    </p:spTree>
    <p:extLst>
      <p:ext uri="{BB962C8B-B14F-4D97-AF65-F5344CB8AC3E}">
        <p14:creationId xmlns:p14="http://schemas.microsoft.com/office/powerpoint/2010/main" val="422961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753F-9F3E-4A7F-B8B5-8FF0AAB9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143" y="259624"/>
            <a:ext cx="5998958" cy="1121502"/>
          </a:xfrm>
        </p:spPr>
        <p:txBody>
          <a:bodyPr>
            <a:noAutofit/>
          </a:bodyPr>
          <a:lstStyle/>
          <a:p>
            <a:r>
              <a:rPr lang="en-US" sz="3600" b="1" dirty="0"/>
              <a:t>MOVING FORWARD AND STAKEHOLDER ENGAGEMENT</a:t>
            </a:r>
            <a:endParaRPr lang="en-US" sz="3600" dirty="0"/>
          </a:p>
        </p:txBody>
      </p:sp>
      <p:sp>
        <p:nvSpPr>
          <p:cNvPr id="61" name="Freeform: Shape 63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Toy robots shaking hands">
            <a:extLst>
              <a:ext uri="{FF2B5EF4-FFF2-40B4-BE49-F238E27FC236}">
                <a16:creationId xmlns:a16="http://schemas.microsoft.com/office/drawing/2014/main" id="{00F0D31D-0C65-4DEC-95FB-7CDE324B7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ashboard of a car">
            <a:extLst>
              <a:ext uri="{FF2B5EF4-FFF2-40B4-BE49-F238E27FC236}">
                <a16:creationId xmlns:a16="http://schemas.microsoft.com/office/drawing/2014/main" id="{CF78FC90-4A9A-443B-9E9B-62A794C40D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1D5CFC-46AC-39C5-67C9-4527B279A6DE}"/>
              </a:ext>
            </a:extLst>
          </p:cNvPr>
          <p:cNvSpPr txBox="1"/>
          <p:nvPr/>
        </p:nvSpPr>
        <p:spPr>
          <a:xfrm>
            <a:off x="5342037" y="1545894"/>
            <a:ext cx="6652591" cy="525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Continued safety and security in the nuclear industry is paramount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Embrace new and innovative ways to meet NRC’s mission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Maintain strong partnerships with domestic and international counterparts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Engage with the NRC early and often on plans and operating experience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/>
              <a:t>Future Activities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Advisory Committee on Reactor Safeguards subcommittee meeting on AI (November 15, 2023)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Regulatory framework applicability assessment of artificial intelligence in nuclear applications (Summer 2023</a:t>
            </a:r>
            <a:r>
              <a:rPr lang="en-US" b="1" strike="sngStrike" dirty="0"/>
              <a:t> </a:t>
            </a:r>
            <a:r>
              <a:rPr lang="en-US" b="1" dirty="0"/>
              <a:t>Spring 2024)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EF2763-A82A-C738-F11A-91A22100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343" y="6437593"/>
            <a:ext cx="1467060" cy="3651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81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76F2B-D950-4F25-9B99-762B404B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687953"/>
          </a:xfrm>
        </p:spPr>
        <p:txBody>
          <a:bodyPr anchor="b">
            <a:normAutofit fontScale="90000"/>
          </a:bodyPr>
          <a:lstStyle/>
          <a:p>
            <a:r>
              <a:rPr lang="en-US" sz="4000" b="1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C00FD-0159-45E4-A8A8-0FFC2FF6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19" y="1443095"/>
            <a:ext cx="6249248" cy="4751004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Matt Dennis</a:t>
            </a:r>
          </a:p>
          <a:p>
            <a:pPr marL="34131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Data Scientist</a:t>
            </a:r>
          </a:p>
          <a:p>
            <a:pPr marL="34131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Office of Nuclear Regulatory Research</a:t>
            </a:r>
          </a:p>
          <a:p>
            <a:pPr marL="34131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hlinkClick r:id="rId3"/>
              </a:rPr>
              <a:t>matthew.dennis@nrc.gov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Luis Betancourt, P.E.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Chief, Accident Analysis Branch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Division of Systems Analysis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Office of Nuclear Regulatory Research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hlinkClick r:id="rId4"/>
              </a:rPr>
              <a:t>luis.betancourt@nrc.gov</a:t>
            </a:r>
            <a:r>
              <a:rPr lang="en-US" sz="1800" dirty="0"/>
              <a:t> 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Victor Hall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Deputy Division Director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Division of Systems Analysis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Office of Nuclear Regulatory Research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hlinkClick r:id="rId5"/>
              </a:rPr>
              <a:t>victor.hall@nrc.gov</a:t>
            </a:r>
            <a:r>
              <a:rPr lang="en-US" sz="1800" dirty="0"/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picture containing text, plate, porcelain&#10;&#10;Description automatically generated">
            <a:extLst>
              <a:ext uri="{FF2B5EF4-FFF2-40B4-BE49-F238E27FC236}">
                <a16:creationId xmlns:a16="http://schemas.microsoft.com/office/drawing/2014/main" id="{F0FF5513-6E89-4CC0-AA32-F18AD22054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FC4D1-9FCD-BE4B-8EA6-89EE7922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127" y="6400367"/>
            <a:ext cx="28448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7C49B-6361-429E-95C0-8ACFC6C46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7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09D05-7F01-EDCA-818F-AB93AC98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defTabSz="457200"/>
            <a:r>
              <a:rPr lang="en-US" b="1"/>
              <a:t>ABBREVIATIONS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56CE8-7531-AA5B-2478-9F25F3789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246" y="2010833"/>
            <a:ext cx="5933481" cy="44820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ADAMS –Agencywide Documents Access and Management System</a:t>
            </a:r>
          </a:p>
          <a:p>
            <a:pPr>
              <a:lnSpc>
                <a:spcPct val="90000"/>
              </a:lnSpc>
            </a:pPr>
            <a:r>
              <a:rPr lang="en-US" sz="2000"/>
              <a:t>AI – Artificial Intelligence</a:t>
            </a:r>
          </a:p>
          <a:p>
            <a:pPr>
              <a:lnSpc>
                <a:spcPct val="90000"/>
              </a:lnSpc>
            </a:pPr>
            <a:r>
              <a:rPr lang="en-US" sz="2000"/>
              <a:t>AICoP – Artificial Intelligence Community of Practice</a:t>
            </a:r>
          </a:p>
          <a:p>
            <a:pPr>
              <a:lnSpc>
                <a:spcPct val="90000"/>
              </a:lnSpc>
            </a:pPr>
            <a:r>
              <a:rPr lang="en-US" sz="2000"/>
              <a:t>AISC – Artificial Intelligence Steering Committee</a:t>
            </a:r>
          </a:p>
          <a:p>
            <a:pPr>
              <a:lnSpc>
                <a:spcPct val="90000"/>
              </a:lnSpc>
            </a:pPr>
            <a:r>
              <a:rPr lang="en-US" sz="2000"/>
              <a:t>CNSC – Canadian Nuclear Safety Commission</a:t>
            </a:r>
          </a:p>
          <a:p>
            <a:pPr>
              <a:lnSpc>
                <a:spcPct val="90000"/>
              </a:lnSpc>
            </a:pPr>
            <a:r>
              <a:rPr lang="en-US" sz="2000"/>
              <a:t>DOE – U.S. Department of Energy</a:t>
            </a:r>
          </a:p>
          <a:p>
            <a:pPr>
              <a:lnSpc>
                <a:spcPct val="90000"/>
              </a:lnSpc>
            </a:pPr>
            <a:r>
              <a:rPr lang="en-US" sz="2000"/>
              <a:t>EO – Executive Order</a:t>
            </a:r>
          </a:p>
          <a:p>
            <a:pPr>
              <a:lnSpc>
                <a:spcPct val="90000"/>
              </a:lnSpc>
            </a:pPr>
            <a:r>
              <a:rPr lang="en-US" sz="2000"/>
              <a:t>EPRI – Electric Power Research Institute</a:t>
            </a:r>
          </a:p>
          <a:p>
            <a:pPr>
              <a:lnSpc>
                <a:spcPct val="90000"/>
              </a:lnSpc>
            </a:pPr>
            <a:r>
              <a:rPr lang="en-US" sz="2000"/>
              <a:t>FDA – U.S. Food and Drug Administration </a:t>
            </a:r>
          </a:p>
          <a:p>
            <a:pPr>
              <a:lnSpc>
                <a:spcPct val="90000"/>
              </a:lnSpc>
            </a:pPr>
            <a:r>
              <a:rPr lang="en-US" sz="2000"/>
              <a:t>FRN – Federal Register Notice</a:t>
            </a:r>
          </a:p>
          <a:p>
            <a:pPr>
              <a:lnSpc>
                <a:spcPct val="90000"/>
              </a:lnSpc>
            </a:pPr>
            <a:r>
              <a:rPr lang="en-US" sz="2000"/>
              <a:t>FY – Fiscal Year</a:t>
            </a:r>
          </a:p>
          <a:p>
            <a:pPr>
              <a:lnSpc>
                <a:spcPct val="90000"/>
              </a:lnSpc>
            </a:pPr>
            <a:r>
              <a:rPr lang="en-US" sz="2000"/>
              <a:t>GAO – U.S. Government Accountability Office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5B201-BCB4-9733-BD57-0EAF64899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489" y="2010833"/>
            <a:ext cx="5529888" cy="443706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200"/>
              <a:t>GSA – U.S. General Services Administration</a:t>
            </a:r>
          </a:p>
          <a:p>
            <a:pPr>
              <a:lnSpc>
                <a:spcPct val="90000"/>
              </a:lnSpc>
            </a:pPr>
            <a:r>
              <a:rPr lang="en-US" sz="2200"/>
              <a:t>IAEA – International Atomic Energy Agency</a:t>
            </a:r>
          </a:p>
          <a:p>
            <a:pPr>
              <a:lnSpc>
                <a:spcPct val="90000"/>
              </a:lnSpc>
            </a:pPr>
            <a:r>
              <a:rPr lang="en-US" sz="2200"/>
              <a:t>IEC – International Electrotechnical Commission </a:t>
            </a:r>
          </a:p>
          <a:p>
            <a:pPr>
              <a:lnSpc>
                <a:spcPct val="90000"/>
              </a:lnSpc>
            </a:pPr>
            <a:r>
              <a:rPr lang="en-US" sz="2200"/>
              <a:t>ML – Machine Learning</a:t>
            </a:r>
          </a:p>
          <a:p>
            <a:pPr>
              <a:lnSpc>
                <a:spcPct val="90000"/>
              </a:lnSpc>
            </a:pPr>
            <a:r>
              <a:rPr lang="en-US" sz="2200"/>
              <a:t>MOU – Memorandum of Understanding</a:t>
            </a:r>
          </a:p>
          <a:p>
            <a:pPr>
              <a:lnSpc>
                <a:spcPct val="90000"/>
              </a:lnSpc>
            </a:pPr>
            <a:r>
              <a:rPr lang="en-US" sz="2200"/>
              <a:t>NLP – Natural Language Processing</a:t>
            </a:r>
          </a:p>
          <a:p>
            <a:pPr>
              <a:lnSpc>
                <a:spcPct val="90000"/>
              </a:lnSpc>
            </a:pPr>
            <a:r>
              <a:rPr lang="en-US" sz="2200"/>
              <a:t>NRC – U.S. Nuclear Regulatory Commission</a:t>
            </a:r>
          </a:p>
          <a:p>
            <a:pPr>
              <a:lnSpc>
                <a:spcPct val="90000"/>
              </a:lnSpc>
            </a:pPr>
            <a:r>
              <a:rPr lang="en-US" sz="2200"/>
              <a:t>OMB – U.S. Office of Management and Budget</a:t>
            </a:r>
          </a:p>
          <a:p>
            <a:pPr>
              <a:lnSpc>
                <a:spcPct val="90000"/>
              </a:lnSpc>
            </a:pPr>
            <a:r>
              <a:rPr lang="en-US" sz="2200"/>
              <a:t>ONR – U.K. Office for Nuclear Regulation </a:t>
            </a:r>
          </a:p>
          <a:p>
            <a:pPr>
              <a:lnSpc>
                <a:spcPct val="90000"/>
              </a:lnSpc>
            </a:pPr>
            <a:r>
              <a:rPr lang="en-US" sz="2200"/>
              <a:t>NEI – Nuclear Energy Institute</a:t>
            </a:r>
          </a:p>
          <a:p>
            <a:pPr>
              <a:lnSpc>
                <a:spcPct val="90000"/>
              </a:lnSpc>
            </a:pPr>
            <a:r>
              <a:rPr lang="en-US" sz="2200"/>
              <a:t>NIST – National Institute of Standards and Technology</a:t>
            </a:r>
          </a:p>
          <a:p>
            <a:pPr>
              <a:lnSpc>
                <a:spcPct val="90000"/>
              </a:lnSpc>
            </a:pPr>
            <a:r>
              <a:rPr lang="en-US" sz="2200"/>
              <a:t>XAI – Explainable Artificial Intelligence</a:t>
            </a:r>
          </a:p>
          <a:p>
            <a:pPr>
              <a:lnSpc>
                <a:spcPct val="90000"/>
              </a:lnSpc>
            </a:pPr>
            <a:endParaRPr lang="en-US" sz="19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9DD34-65E8-A7B2-889F-7F59F475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2955" y="647038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980B012-4B4C-0D4B-9961-39BAA1B684BE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20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3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bstract background with network pattern">
            <a:extLst>
              <a:ext uri="{FF2B5EF4-FFF2-40B4-BE49-F238E27FC236}">
                <a16:creationId xmlns:a16="http://schemas.microsoft.com/office/drawing/2014/main" id="{FBC45B03-FAC4-4170-9E04-1CCBB4951C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2" name="Rectangle 4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B3F0C-303F-4EC8-AAC1-7A782CC1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537880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/>
              <a:t>Outline</a:t>
            </a:r>
          </a:p>
        </p:txBody>
      </p:sp>
      <p:sp>
        <p:nvSpPr>
          <p:cNvPr id="6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plate, porcelain&#10;&#10;Description automatically generated">
            <a:extLst>
              <a:ext uri="{FF2B5EF4-FFF2-40B4-BE49-F238E27FC236}">
                <a16:creationId xmlns:a16="http://schemas.microsoft.com/office/drawing/2014/main" id="{D9BD50D9-80DB-4B31-AA2F-A342ACB41B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357" y="4326497"/>
            <a:ext cx="2240494" cy="223792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CE16364-22D4-4DE1-87AF-A7D5560908AB}"/>
              </a:ext>
            </a:extLst>
          </p:cNvPr>
          <p:cNvSpPr txBox="1">
            <a:spLocks/>
          </p:cNvSpPr>
          <p:nvPr/>
        </p:nvSpPr>
        <p:spPr>
          <a:xfrm>
            <a:off x="477979" y="4676871"/>
            <a:ext cx="6694345" cy="1887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schemeClr val="tx1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schemeClr val="tx1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Calibri"/>
              </a:rPr>
              <a:t>Intro to AI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Calibri"/>
              </a:rPr>
              <a:t>U.S. Nuclear AI Landscape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Calibri"/>
              </a:rPr>
              <a:t>NRC AI Strategic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Calibri"/>
              </a:rPr>
              <a:t>AI Partnerships, International Engagement and Standards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Calibri"/>
              </a:rPr>
              <a:t>Considerations and Executing the NRC AI Strategic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10B9F-4524-F761-1193-893031EB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0468" y="6457100"/>
            <a:ext cx="1467060" cy="3651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04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1A2F-B491-409C-ACF1-667BC2FD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5"/>
            <a:ext cx="6455833" cy="1497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BACKUP SLIDES</a:t>
            </a:r>
          </a:p>
        </p:txBody>
      </p:sp>
      <p:sp>
        <p:nvSpPr>
          <p:cNvPr id="50" name="Freeform: Shape 21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23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FD32DB7-B44A-43E2-89DA-A1EF33EB7B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10" name="Picture 9" descr="Ballpen inside cassette tape">
            <a:extLst>
              <a:ext uri="{FF2B5EF4-FFF2-40B4-BE49-F238E27FC236}">
                <a16:creationId xmlns:a16="http://schemas.microsoft.com/office/drawing/2014/main" id="{A0A06469-91A6-43B3-B606-AE82E239E1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11B65-8233-6C57-9417-E6A76484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940" y="6492875"/>
            <a:ext cx="146706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0B012-4B4C-0D4B-9961-39BAA1B68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33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351E-C638-4A93-BB0A-53683CBB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264" y="189475"/>
            <a:ext cx="10249469" cy="1143000"/>
          </a:xfrm>
        </p:spPr>
        <p:txBody>
          <a:bodyPr>
            <a:normAutofit/>
          </a:bodyPr>
          <a:lstStyle/>
          <a:p>
            <a:pPr defTabSz="914400"/>
            <a:r>
              <a:rPr lang="en-US" b="1">
                <a:solidFill>
                  <a:schemeClr val="bg1"/>
                </a:solidFill>
              </a:rPr>
              <a:t>NRC REGULATORY FOCUS AREAS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493C83-34E8-491F-BFC2-DEB92874BCC8}"/>
              </a:ext>
            </a:extLst>
          </p:cNvPr>
          <p:cNvSpPr txBox="1"/>
          <p:nvPr/>
        </p:nvSpPr>
        <p:spPr>
          <a:xfrm>
            <a:off x="4598194" y="2335613"/>
            <a:ext cx="247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Framework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6F8EC3-3717-4134-984E-9B22955E6782}"/>
              </a:ext>
            </a:extLst>
          </p:cNvPr>
          <p:cNvCxnSpPr>
            <a:cxnSpLocks/>
            <a:stCxn id="1028" idx="3"/>
          </p:cNvCxnSpPr>
          <p:nvPr/>
        </p:nvCxnSpPr>
        <p:spPr>
          <a:xfrm flipV="1">
            <a:off x="1831794" y="2083356"/>
            <a:ext cx="8994719" cy="397691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oD Wants a Mobile Nuclear Reactor, They Call It Project Pele -  autoevolution">
            <a:extLst>
              <a:ext uri="{FF2B5EF4-FFF2-40B4-BE49-F238E27FC236}">
                <a16:creationId xmlns:a16="http://schemas.microsoft.com/office/drawing/2014/main" id="{E12AD6D2-586E-46AD-977B-763EE0EF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5700502"/>
            <a:ext cx="1746069" cy="71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0EBBF2-9452-4941-81E8-7E0ECB9F7FF2}"/>
              </a:ext>
            </a:extLst>
          </p:cNvPr>
          <p:cNvSpPr txBox="1"/>
          <p:nvPr/>
        </p:nvSpPr>
        <p:spPr>
          <a:xfrm>
            <a:off x="79388" y="5026475"/>
            <a:ext cx="174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Conceptual Design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838DFF-3CD2-4180-82D7-067766BB775D}"/>
              </a:ext>
            </a:extLst>
          </p:cNvPr>
          <p:cNvGrpSpPr/>
          <p:nvPr/>
        </p:nvGrpSpPr>
        <p:grpSpPr>
          <a:xfrm>
            <a:off x="2021474" y="4513583"/>
            <a:ext cx="2635621" cy="1007972"/>
            <a:chOff x="2677488" y="4486892"/>
            <a:chExt cx="2635621" cy="100797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5499F3C-30FB-4EF2-B45F-B8DDA19C8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877" y="4486892"/>
              <a:ext cx="2061419" cy="43213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86C3D3D-52B2-4E4F-8E56-660B3B0B7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552601" y="4734356"/>
              <a:ext cx="760508" cy="76050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BEE09E-29D6-4125-865A-E9893D081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2677488" y="4948767"/>
              <a:ext cx="1868777" cy="492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sp>
        <p:nvSpPr>
          <p:cNvPr id="29" name="Left Brace 28">
            <a:extLst>
              <a:ext uri="{FF2B5EF4-FFF2-40B4-BE49-F238E27FC236}">
                <a16:creationId xmlns:a16="http://schemas.microsoft.com/office/drawing/2014/main" id="{4B3D0715-D0F5-4CDF-8495-DBF2F14B8C8E}"/>
              </a:ext>
            </a:extLst>
          </p:cNvPr>
          <p:cNvSpPr/>
          <p:nvPr/>
        </p:nvSpPr>
        <p:spPr>
          <a:xfrm rot="5400000">
            <a:off x="2258061" y="1725958"/>
            <a:ext cx="405369" cy="4602670"/>
          </a:xfrm>
          <a:prstGeom prst="leftBrace">
            <a:avLst>
              <a:gd name="adj1" fmla="val 8333"/>
              <a:gd name="adj2" fmla="val 5065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304E30-4A2B-4F87-BEBE-96AA9BBB85D7}"/>
              </a:ext>
            </a:extLst>
          </p:cNvPr>
          <p:cNvSpPr txBox="1"/>
          <p:nvPr/>
        </p:nvSpPr>
        <p:spPr>
          <a:xfrm>
            <a:off x="1625957" y="3072629"/>
            <a:ext cx="16695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Pre-Application Interactions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3BD5DE-7C94-4185-BCA7-C13E825AF3E7}"/>
              </a:ext>
            </a:extLst>
          </p:cNvPr>
          <p:cNvSpPr txBox="1"/>
          <p:nvPr/>
        </p:nvSpPr>
        <p:spPr>
          <a:xfrm>
            <a:off x="7136060" y="2578647"/>
            <a:ext cx="16695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Inspections, Tests, Analyses, and Acceptance Criteria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F98C2A-39EC-40EE-AB79-2C3C89B95F8D}"/>
              </a:ext>
            </a:extLst>
          </p:cNvPr>
          <p:cNvSpPr txBox="1"/>
          <p:nvPr/>
        </p:nvSpPr>
        <p:spPr>
          <a:xfrm>
            <a:off x="9052512" y="2442119"/>
            <a:ext cx="305627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Safety Analysis Report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Certification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Operating/Combined License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577775-C604-4FF9-A6AA-5E9A7A0728E2}"/>
              </a:ext>
            </a:extLst>
          </p:cNvPr>
          <p:cNvSpPr txBox="1"/>
          <p:nvPr/>
        </p:nvSpPr>
        <p:spPr>
          <a:xfrm>
            <a:off x="7535839" y="6353340"/>
            <a:ext cx="404656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Review, Inspections and Tests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6554A088-91E8-47E6-9DF7-01F0DC484035}"/>
              </a:ext>
            </a:extLst>
          </p:cNvPr>
          <p:cNvSpPr/>
          <p:nvPr/>
        </p:nvSpPr>
        <p:spPr>
          <a:xfrm rot="16200000">
            <a:off x="8783469" y="3130796"/>
            <a:ext cx="457423" cy="5832362"/>
          </a:xfrm>
          <a:prstGeom prst="leftBrace">
            <a:avLst>
              <a:gd name="adj1" fmla="val 8333"/>
              <a:gd name="adj2" fmla="val 62899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B9E7D3-3DB2-4A40-98A7-8850D40B897E}"/>
              </a:ext>
            </a:extLst>
          </p:cNvPr>
          <p:cNvGrpSpPr/>
          <p:nvPr/>
        </p:nvGrpSpPr>
        <p:grpSpPr>
          <a:xfrm>
            <a:off x="2388452" y="5803341"/>
            <a:ext cx="4046561" cy="923330"/>
            <a:chOff x="2398284" y="5675525"/>
            <a:chExt cx="4046561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967246-6F25-4E21-A372-9CFDC98B3F52}"/>
                </a:ext>
              </a:extLst>
            </p:cNvPr>
            <p:cNvSpPr txBox="1"/>
            <p:nvPr/>
          </p:nvSpPr>
          <p:spPr>
            <a:xfrm>
              <a:off x="2398284" y="5675525"/>
              <a:ext cx="4046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Topical Reports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Industry Guidance Documents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Consensus Codes and Standards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B1B7A16-AF9F-45D0-92F9-0D0D227543D9}"/>
                </a:ext>
              </a:extLst>
            </p:cNvPr>
            <p:cNvSpPr/>
            <p:nvPr/>
          </p:nvSpPr>
          <p:spPr>
            <a:xfrm>
              <a:off x="2415858" y="5716644"/>
              <a:ext cx="3434482" cy="861787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0BF18C-8337-4669-A14B-AEE3F61ACBEC}"/>
              </a:ext>
            </a:extLst>
          </p:cNvPr>
          <p:cNvGrpSpPr/>
          <p:nvPr/>
        </p:nvGrpSpPr>
        <p:grpSpPr>
          <a:xfrm>
            <a:off x="8858871" y="4083720"/>
            <a:ext cx="2507854" cy="457925"/>
            <a:chOff x="7647283" y="4513583"/>
            <a:chExt cx="3767542" cy="67801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47E4E5-700F-4934-BEE5-09F26B313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283" y="4513583"/>
              <a:ext cx="3767542" cy="678018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F0115E7-219A-4659-9B55-E95FF6389D04}"/>
                </a:ext>
              </a:extLst>
            </p:cNvPr>
            <p:cNvSpPr/>
            <p:nvPr/>
          </p:nvSpPr>
          <p:spPr>
            <a:xfrm>
              <a:off x="10840668" y="4533748"/>
              <a:ext cx="543922" cy="141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E11D9EBE-582E-40E0-AC4C-6EEA088D27D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417" y="4682016"/>
            <a:ext cx="3097100" cy="106250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FEB1AE7-6BD3-4B4D-B41C-7E49A731A95C}"/>
              </a:ext>
            </a:extLst>
          </p:cNvPr>
          <p:cNvSpPr/>
          <p:nvPr/>
        </p:nvSpPr>
        <p:spPr>
          <a:xfrm>
            <a:off x="8411493" y="3942529"/>
            <a:ext cx="3402610" cy="19638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4144F1-8D7B-41AC-858F-F0446D7161B7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6824543" y="4206332"/>
            <a:ext cx="1586950" cy="7181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Nuclear Power Plant Project Constuction - Bechtel">
            <a:extLst>
              <a:ext uri="{FF2B5EF4-FFF2-40B4-BE49-F238E27FC236}">
                <a16:creationId xmlns:a16="http://schemas.microsoft.com/office/drawing/2014/main" id="{B615A646-10DA-4A6E-BFB3-D902C0DC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4099" y="1475628"/>
            <a:ext cx="1074263" cy="8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8F57C3-F8F6-403F-BD2F-EFB13FB04071}"/>
              </a:ext>
            </a:extLst>
          </p:cNvPr>
          <p:cNvSpPr txBox="1"/>
          <p:nvPr/>
        </p:nvSpPr>
        <p:spPr>
          <a:xfrm>
            <a:off x="10322025" y="836860"/>
            <a:ext cx="211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and Oversight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E97677-3174-4058-9FD0-AFBCCC3B81B7}"/>
              </a:ext>
            </a:extLst>
          </p:cNvPr>
          <p:cNvSpPr txBox="1"/>
          <p:nvPr/>
        </p:nvSpPr>
        <p:spPr>
          <a:xfrm>
            <a:off x="6288685" y="5248599"/>
            <a:ext cx="1927929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Preliminary Safety Evaluation Report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3B74A17-AB12-4089-8F25-4BBC20F139DE}"/>
              </a:ext>
            </a:extLst>
          </p:cNvPr>
          <p:cNvSpPr/>
          <p:nvPr/>
        </p:nvSpPr>
        <p:spPr>
          <a:xfrm>
            <a:off x="378076" y="2375655"/>
            <a:ext cx="299620" cy="2075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EBDEFA-22F1-44EB-9FAE-87115A1EAB04}"/>
              </a:ext>
            </a:extLst>
          </p:cNvPr>
          <p:cNvSpPr txBox="1"/>
          <p:nvPr/>
        </p:nvSpPr>
        <p:spPr>
          <a:xfrm>
            <a:off x="677694" y="1479376"/>
            <a:ext cx="3544521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Tests and Regulatory Engagement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Licensing Process Steps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NRC Focus Areas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E63C89-E877-4FCA-8786-1DCDB432CA34}"/>
              </a:ext>
            </a:extLst>
          </p:cNvPr>
          <p:cNvSpPr/>
          <p:nvPr/>
        </p:nvSpPr>
        <p:spPr>
          <a:xfrm>
            <a:off x="378074" y="1992501"/>
            <a:ext cx="299620" cy="21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EC0887-C1AD-47C6-A2DF-8D8EE99D7B3F}"/>
              </a:ext>
            </a:extLst>
          </p:cNvPr>
          <p:cNvSpPr/>
          <p:nvPr/>
        </p:nvSpPr>
        <p:spPr>
          <a:xfrm>
            <a:off x="378073" y="1627842"/>
            <a:ext cx="299620" cy="21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76B219-FEB6-67F8-E75B-1C7FD264F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0934" y="2803884"/>
            <a:ext cx="1839147" cy="189114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6A6246A-9674-71AD-4C3A-D6FF2CF9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00" y="6463280"/>
            <a:ext cx="146706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0B012-4B4C-0D4B-9961-39BAA1B68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09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DC0AD-7B4D-C7D0-2802-C367A815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227" y="6376990"/>
            <a:ext cx="146706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0B012-4B4C-0D4B-9961-39BAA1B68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3C4B3-0C9F-6CD2-9F6E-A80315C1BC22}"/>
              </a:ext>
            </a:extLst>
          </p:cNvPr>
          <p:cNvSpPr txBox="1"/>
          <p:nvPr/>
        </p:nvSpPr>
        <p:spPr>
          <a:xfrm>
            <a:off x="584200" y="115885"/>
            <a:ext cx="110236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CONSIDERING SAFE ARTIFICIAL INTELLIGENCE (AI) AND M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ACHINE LEARNING (ML)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ADOPTION</a:t>
            </a:r>
          </a:p>
        </p:txBody>
      </p:sp>
      <p:pic>
        <p:nvPicPr>
          <p:cNvPr id="10" name="Screen Recording 9">
            <a:hlinkClick r:id="" action="ppaction://media"/>
            <a:extLst>
              <a:ext uri="{FF2B5EF4-FFF2-40B4-BE49-F238E27FC236}">
                <a16:creationId xmlns:a16="http://schemas.microsoft.com/office/drawing/2014/main" id="{58D675C0-F4CB-B32D-AF05-57839E1888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3904" y="1099566"/>
            <a:ext cx="7184192" cy="54599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E1D450-D69D-B1BB-5CA7-5CEF75216411}"/>
              </a:ext>
            </a:extLst>
          </p:cNvPr>
          <p:cNvSpPr txBox="1"/>
          <p:nvPr/>
        </p:nvSpPr>
        <p:spPr>
          <a:xfrm>
            <a:off x="6708032" y="6611310"/>
            <a:ext cx="54839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https://safeautonomy.blogspot.com/2023/01/the-tesla-autopilot-crashes-just-keep.html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6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789175-8864-4B35-BE78-25DAFC28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7364"/>
            <a:ext cx="588361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DEVELOPING</a:t>
            </a:r>
            <a:r>
              <a:rPr lang="en-US" sz="4100" b="1" dirty="0"/>
              <a:t> A CONSISTENT UNDERSTANDING</a:t>
            </a:r>
          </a:p>
        </p:txBody>
      </p:sp>
      <p:sp>
        <p:nvSpPr>
          <p:cNvPr id="79" name="Freeform: Shape 61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digitally rendered city with numbers">
            <a:extLst>
              <a:ext uri="{FF2B5EF4-FFF2-40B4-BE49-F238E27FC236}">
                <a16:creationId xmlns:a16="http://schemas.microsoft.com/office/drawing/2014/main" id="{2B580515-57EC-4799-8C2F-B94533D703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80" name="Freeform: Shape 63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Child with glasses reading">
            <a:extLst>
              <a:ext uri="{FF2B5EF4-FFF2-40B4-BE49-F238E27FC236}">
                <a16:creationId xmlns:a16="http://schemas.microsoft.com/office/drawing/2014/main" id="{875D6A37-E1BF-4CCF-A644-D89552189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3F76A-951F-45BC-9488-44110285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556" y="1315233"/>
            <a:ext cx="6491426" cy="5445403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Artificial Intelligence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machine-based system that can go beyond defined results and scenarios and </a:t>
            </a:r>
            <a:r>
              <a:rPr lang="en-US" sz="2000" u="sng"/>
              <a:t>has the ability to emulate human-like perception, cognition, planning, learning, communication, or physical action</a:t>
            </a:r>
            <a:r>
              <a:rPr lang="en-US" sz="2000"/>
              <a:t>.  For a given set of human-defined objectives, AI can make predictions, recommendations, or decisions influencing real or virtual environments. These systems use machine- and human-based inputs to perceive real and virtual environments, abstract such perceptions into models through analysis in an automated manner, and use model inference to formulate options for information or action.</a:t>
            </a:r>
            <a:r>
              <a:rPr lang="en-US" sz="2000" baseline="30000"/>
              <a:t>1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 b="1"/>
              <a:t>Machine Learning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 application of artificial intelligence that is characterized by providing systems the </a:t>
            </a:r>
            <a:r>
              <a:rPr lang="en-US" sz="2000" u="sng"/>
              <a:t>ability to automatically learn and improve</a:t>
            </a:r>
            <a:r>
              <a:rPr lang="en-US" sz="2000"/>
              <a:t> on the basis of data or experience, without being explicitly programmed.</a:t>
            </a:r>
            <a:r>
              <a:rPr lang="en-US" sz="2000" baseline="30000"/>
              <a:t>1</a:t>
            </a:r>
            <a:endParaRPr lang="en-US" sz="2000"/>
          </a:p>
          <a:p>
            <a:pPr marL="0" indent="0" algn="r">
              <a:lnSpc>
                <a:spcPct val="90000"/>
              </a:lnSpc>
              <a:buNone/>
            </a:pPr>
            <a:r>
              <a:rPr lang="en-US" sz="1200" baseline="30000"/>
              <a:t>1</a:t>
            </a:r>
            <a:r>
              <a:rPr lang="en-US" sz="1200" u="sng">
                <a:effectLst/>
                <a:latin typeface="Arial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Defense Authorization Act</a:t>
            </a:r>
            <a:r>
              <a:rPr lang="en-US" sz="1200" u="sng">
                <a:latin typeface="Arial" panose="020B0604020202020204" pitchFamily="34" charset="0"/>
                <a:ea typeface="Calibri" panose="020F0502020204030204" pitchFamily="34" charset="0"/>
              </a:rPr>
              <a:t> (2021)</a:t>
            </a:r>
            <a:endParaRPr lang="en-US" sz="1200" baseline="30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EF97-0969-E527-E3F6-91B63EDC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940" y="6492874"/>
            <a:ext cx="146706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0B012-4B4C-0D4B-9961-39BAA1B68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1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3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bstract background with network pattern">
            <a:extLst>
              <a:ext uri="{FF2B5EF4-FFF2-40B4-BE49-F238E27FC236}">
                <a16:creationId xmlns:a16="http://schemas.microsoft.com/office/drawing/2014/main" id="{FBC45B03-FAC4-4170-9E04-1CCBB4951C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9053"/>
            <a:ext cx="8668512" cy="6857990"/>
          </a:xfrm>
          <a:prstGeom prst="rect">
            <a:avLst/>
          </a:prstGeom>
        </p:spPr>
      </p:pic>
      <p:sp>
        <p:nvSpPr>
          <p:cNvPr id="62" name="Rectangle 4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1DDF5-4A63-8D08-5E57-F790FE1DDF6F}"/>
              </a:ext>
            </a:extLst>
          </p:cNvPr>
          <p:cNvSpPr/>
          <p:nvPr/>
        </p:nvSpPr>
        <p:spPr>
          <a:xfrm>
            <a:off x="29482" y="403790"/>
            <a:ext cx="4607169" cy="4826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A6468D68-1ADE-664C-175E-C2D03200BFC8}"/>
              </a:ext>
            </a:extLst>
          </p:cNvPr>
          <p:cNvSpPr txBox="1">
            <a:spLocks/>
          </p:cNvSpPr>
          <p:nvPr/>
        </p:nvSpPr>
        <p:spPr>
          <a:xfrm>
            <a:off x="374704" y="136947"/>
            <a:ext cx="8318700" cy="1633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 LANDSCAPE AND THE NRC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CCD640C-A748-C12C-675F-84F96955C208}"/>
              </a:ext>
            </a:extLst>
          </p:cNvPr>
          <p:cNvSpPr/>
          <p:nvPr/>
        </p:nvSpPr>
        <p:spPr>
          <a:xfrm>
            <a:off x="3617576" y="2037843"/>
            <a:ext cx="4046157" cy="3946840"/>
          </a:xfrm>
          <a:prstGeom prst="roundRect">
            <a:avLst>
              <a:gd name="adj" fmla="val 3571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20" descr="Ai Icon Vector Art, Icons, and Graphics for Free Download">
            <a:extLst>
              <a:ext uri="{FF2B5EF4-FFF2-40B4-BE49-F238E27FC236}">
                <a16:creationId xmlns:a16="http://schemas.microsoft.com/office/drawing/2014/main" id="{4783F4B6-C909-D6AF-9016-CAB2D023E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9808" y="4216355"/>
            <a:ext cx="1578179" cy="157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5EB386F-DE30-70E5-4BB2-046E4599B284}"/>
              </a:ext>
            </a:extLst>
          </p:cNvPr>
          <p:cNvSpPr txBox="1"/>
          <p:nvPr/>
        </p:nvSpPr>
        <p:spPr>
          <a:xfrm>
            <a:off x="5386626" y="4755875"/>
            <a:ext cx="1579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ACTIVITIES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4EE736-FC24-D329-47BC-5B725F674571}"/>
              </a:ext>
            </a:extLst>
          </p:cNvPr>
          <p:cNvSpPr txBox="1"/>
          <p:nvPr/>
        </p:nvSpPr>
        <p:spPr>
          <a:xfrm>
            <a:off x="4587530" y="5186762"/>
            <a:ext cx="318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Wide range of AI meetings, conferences, and activities</a:t>
            </a: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8F70BD1-B7D3-0938-FA55-07C2897BA636}"/>
              </a:ext>
            </a:extLst>
          </p:cNvPr>
          <p:cNvSpPr/>
          <p:nvPr/>
        </p:nvSpPr>
        <p:spPr>
          <a:xfrm>
            <a:off x="247856" y="2037844"/>
            <a:ext cx="3248016" cy="3950611"/>
          </a:xfrm>
          <a:prstGeom prst="roundRect">
            <a:avLst>
              <a:gd name="adj" fmla="val 6033"/>
            </a:avLst>
          </a:prstGeom>
          <a:solidFill>
            <a:sysClr val="window" lastClr="FFFFFF"/>
          </a:solidFill>
          <a:ln w="8572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060788-C773-5875-81F3-88EB58261FA6}"/>
              </a:ext>
            </a:extLst>
          </p:cNvPr>
          <p:cNvSpPr txBox="1"/>
          <p:nvPr/>
        </p:nvSpPr>
        <p:spPr>
          <a:xfrm>
            <a:off x="247856" y="3841210"/>
            <a:ext cx="159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Industry wants to use AI</a:t>
            </a:r>
          </a:p>
        </p:txBody>
      </p:sp>
      <p:pic>
        <p:nvPicPr>
          <p:cNvPr id="38" name="Picture 4" descr="Nuclear Power Plant Icon - Free PNG &amp; SVG 792572 - Noun Project">
            <a:extLst>
              <a:ext uri="{FF2B5EF4-FFF2-40B4-BE49-F238E27FC236}">
                <a16:creationId xmlns:a16="http://schemas.microsoft.com/office/drawing/2014/main" id="{D088D6A3-615E-6EE4-C31F-44A17DD39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73" y="2639704"/>
            <a:ext cx="1225872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A6D4DB4-01CB-2A80-FFF5-0A665FFAE254}"/>
              </a:ext>
            </a:extLst>
          </p:cNvPr>
          <p:cNvGrpSpPr/>
          <p:nvPr/>
        </p:nvGrpSpPr>
        <p:grpSpPr>
          <a:xfrm>
            <a:off x="3864714" y="2995930"/>
            <a:ext cx="3519703" cy="1232747"/>
            <a:chOff x="3980441" y="1898831"/>
            <a:chExt cx="3519703" cy="1232747"/>
          </a:xfrm>
        </p:grpSpPr>
        <p:pic>
          <p:nvPicPr>
            <p:cNvPr id="40" name="Picture 6" descr="Office of Management and Budget - Wikipedia">
              <a:extLst>
                <a:ext uri="{FF2B5EF4-FFF2-40B4-BE49-F238E27FC236}">
                  <a16:creationId xmlns:a16="http://schemas.microsoft.com/office/drawing/2014/main" id="{D5C71795-D418-2217-5338-A0FCAB737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441" y="1898831"/>
              <a:ext cx="1209174" cy="120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39F5B3-4796-ECF0-39E7-2E4AB48F8CEB}"/>
                </a:ext>
              </a:extLst>
            </p:cNvPr>
            <p:cNvSpPr txBox="1"/>
            <p:nvPr/>
          </p:nvSpPr>
          <p:spPr>
            <a:xfrm>
              <a:off x="5236388" y="1931249"/>
              <a:ext cx="22637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Federal actions for accelerating the use of AI in government operations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6FEB99C-41EF-A299-6549-AF1EEE0FB9A3}"/>
              </a:ext>
            </a:extLst>
          </p:cNvPr>
          <p:cNvSpPr txBox="1"/>
          <p:nvPr/>
        </p:nvSpPr>
        <p:spPr>
          <a:xfrm>
            <a:off x="1680965" y="4982119"/>
            <a:ext cx="177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AI Strategic Plan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to prepare staff to review AI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A06B67-7AB6-0461-24F0-FF915271D59B}"/>
              </a:ext>
            </a:extLst>
          </p:cNvPr>
          <p:cNvSpPr txBox="1"/>
          <p:nvPr/>
        </p:nvSpPr>
        <p:spPr>
          <a:xfrm>
            <a:off x="676457" y="2074472"/>
            <a:ext cx="2527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INDUSTRY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(EXTERNAL)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8D9896-C448-E849-E666-667773E42BF6}"/>
              </a:ext>
            </a:extLst>
          </p:cNvPr>
          <p:cNvSpPr txBox="1"/>
          <p:nvPr/>
        </p:nvSpPr>
        <p:spPr>
          <a:xfrm>
            <a:off x="4081776" y="2039362"/>
            <a:ext cx="3117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CONSIDERATIONS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OPPORTUNITIES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(EXTERNAL)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17F8250-2431-C317-89C1-767D867AD5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722" y="3316999"/>
            <a:ext cx="1294390" cy="167509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ADAB0F0-EDA0-5868-D017-2AEB7235EB74}"/>
              </a:ext>
            </a:extLst>
          </p:cNvPr>
          <p:cNvGrpSpPr/>
          <p:nvPr/>
        </p:nvGrpSpPr>
        <p:grpSpPr>
          <a:xfrm>
            <a:off x="7785435" y="2024001"/>
            <a:ext cx="4263438" cy="3960683"/>
            <a:chOff x="7777026" y="2398246"/>
            <a:chExt cx="4263438" cy="401224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EB1E259-3EC8-CB1F-8A59-F936412A11D1}"/>
                </a:ext>
              </a:extLst>
            </p:cNvPr>
            <p:cNvSpPr/>
            <p:nvPr/>
          </p:nvSpPr>
          <p:spPr>
            <a:xfrm>
              <a:off x="7777026" y="2398246"/>
              <a:ext cx="4263438" cy="4012241"/>
            </a:xfrm>
            <a:prstGeom prst="roundRect">
              <a:avLst>
                <a:gd name="adj" fmla="val 3786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564C446-61BE-26A6-70FB-8509B5A4C893}"/>
                </a:ext>
              </a:extLst>
            </p:cNvPr>
            <p:cNvSpPr txBox="1"/>
            <p:nvPr/>
          </p:nvSpPr>
          <p:spPr>
            <a:xfrm>
              <a:off x="9377573" y="3412165"/>
              <a:ext cx="2485543" cy="65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NRC Evidence Building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Priority Questions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6EC57A-ECDA-F395-68A7-8EEDE4A65A43}"/>
                </a:ext>
              </a:extLst>
            </p:cNvPr>
            <p:cNvSpPr txBox="1"/>
            <p:nvPr/>
          </p:nvSpPr>
          <p:spPr>
            <a:xfrm>
              <a:off x="7883565" y="4656970"/>
              <a:ext cx="3128729" cy="1496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Internal interest in researching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AI-based tools ranging from AI-embedded in commercial applications to custom programming</a:t>
              </a:r>
            </a:p>
          </p:txBody>
        </p:sp>
        <p:pic>
          <p:nvPicPr>
            <p:cNvPr id="50" name="Picture 10" descr="Microsoft Azure - Wikipedia">
              <a:extLst>
                <a:ext uri="{FF2B5EF4-FFF2-40B4-BE49-F238E27FC236}">
                  <a16:creationId xmlns:a16="http://schemas.microsoft.com/office/drawing/2014/main" id="{A0B0BE77-29A5-2E18-E068-2A441F125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9856" y="4658265"/>
              <a:ext cx="775253" cy="775253"/>
            </a:xfrm>
            <a:prstGeom prst="rect">
              <a:avLst/>
            </a:prstGeom>
            <a:solidFill>
              <a:sysClr val="window" lastClr="FFFFFF"/>
            </a:solidFill>
            <a:ln w="57150"/>
          </p:spPr>
        </p:pic>
        <p:pic>
          <p:nvPicPr>
            <p:cNvPr id="51" name="Picture 12" descr="The Python Logo | Python Software Foundation">
              <a:extLst>
                <a:ext uri="{FF2B5EF4-FFF2-40B4-BE49-F238E27FC236}">
                  <a16:creationId xmlns:a16="http://schemas.microsoft.com/office/drawing/2014/main" id="{DE85377E-8FEA-AA0B-4EEA-8668F4C1AE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468" r="5662" b="17743"/>
            <a:stretch/>
          </p:blipFill>
          <p:spPr bwMode="auto">
            <a:xfrm>
              <a:off x="9345292" y="5795318"/>
              <a:ext cx="1542952" cy="520754"/>
            </a:xfrm>
            <a:prstGeom prst="rect">
              <a:avLst/>
            </a:prstGeom>
            <a:solidFill>
              <a:sysClr val="window" lastClr="FFFFFF"/>
            </a:solidFill>
            <a:ln w="57150"/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867D43F-3354-2EE5-E3E4-02E50487E969}"/>
                </a:ext>
              </a:extLst>
            </p:cNvPr>
            <p:cNvSpPr txBox="1"/>
            <p:nvPr/>
          </p:nvSpPr>
          <p:spPr>
            <a:xfrm>
              <a:off x="8530500" y="2432922"/>
              <a:ext cx="2818079" cy="374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INTERNAL TO THE NRC</a:t>
              </a:r>
            </a:p>
          </p:txBody>
        </p:sp>
        <p:pic>
          <p:nvPicPr>
            <p:cNvPr id="53" name="Picture 52">
              <a:hlinkClick r:id="rId10"/>
              <a:extLst>
                <a:ext uri="{FF2B5EF4-FFF2-40B4-BE49-F238E27FC236}">
                  <a16:creationId xmlns:a16="http://schemas.microsoft.com/office/drawing/2014/main" id="{3286C876-728B-945D-BA29-48909C65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426" y="2852274"/>
              <a:ext cx="1335992" cy="1727014"/>
            </a:xfrm>
            <a:prstGeom prst="rect">
              <a:avLst/>
            </a:prstGeom>
            <a:solidFill>
              <a:sysClr val="window" lastClr="FFFFFF"/>
            </a:solidFill>
            <a:ln w="57150"/>
          </p:spPr>
        </p:pic>
      </p:grpSp>
      <p:pic>
        <p:nvPicPr>
          <p:cNvPr id="54" name="Picture 2" descr="Custom Vision | Microsoft Azure">
            <a:extLst>
              <a:ext uri="{FF2B5EF4-FFF2-40B4-BE49-F238E27FC236}">
                <a16:creationId xmlns:a16="http://schemas.microsoft.com/office/drawing/2014/main" id="{7BB24285-F688-C4AB-65CC-5ED8B145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192" y="5015428"/>
            <a:ext cx="905192" cy="9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90B16186-6DED-91CC-6ADA-6A724F4C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9023" y="6380009"/>
            <a:ext cx="1467060" cy="3651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66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62CC00-CE94-455C-9952-103782A2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66" y="1179711"/>
            <a:ext cx="5120151" cy="9221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dirty="0"/>
              <a:t>NUCLEAR INDUSTRY AI SURVEY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09FC-1ADC-45CD-856D-3B1A50C5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67272E-0E66-4396-9C0C-4E154CCE2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4" descr="Nuclear Energy Institute - Wikipedia">
            <a:extLst>
              <a:ext uri="{FF2B5EF4-FFF2-40B4-BE49-F238E27FC236}">
                <a16:creationId xmlns:a16="http://schemas.microsoft.com/office/drawing/2014/main" id="{E6AA6DA2-A24C-4474-A139-6CE0218F4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321"/>
          <a:stretch/>
        </p:blipFill>
        <p:spPr bwMode="auto">
          <a:xfrm>
            <a:off x="5975728" y="724827"/>
            <a:ext cx="1100358" cy="9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BE126-129C-4C0F-A55D-87EFFC37D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2" y="2053342"/>
            <a:ext cx="5553421" cy="4696438"/>
          </a:xfrm>
        </p:spPr>
        <p:txBody>
          <a:bodyPr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800" dirty="0"/>
              <a:t>In April 2021, NRC issued a </a:t>
            </a:r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Federal Register Notice</a:t>
            </a:r>
            <a:r>
              <a:rPr lang="en-US" sz="2800" dirty="0"/>
              <a:t> (FRN) soliciting feedback on the nuclear industry’s AI readiness and applications</a:t>
            </a:r>
          </a:p>
          <a:p>
            <a:pPr indent="-228600">
              <a:lnSpc>
                <a:spcPct val="90000"/>
              </a:lnSpc>
            </a:pPr>
            <a:r>
              <a:rPr lang="en-US" sz="2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FRN responses</a:t>
            </a:r>
            <a:r>
              <a:rPr lang="en-US" sz="2800" dirty="0"/>
              <a:t> indicated </a:t>
            </a:r>
          </a:p>
          <a:p>
            <a:pPr marL="914400" lvl="1" indent="-2286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effectLst/>
              </a:rPr>
              <a:t>Benefits are great, but cost of developing and implementing AI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is a challenge</a:t>
            </a:r>
          </a:p>
          <a:p>
            <a:pPr marL="914400" lvl="1" indent="-2286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effectLst/>
              </a:rPr>
              <a:t>Concerns about data security, including cyber intrusions, proprietary information leakage, and loss of export control</a:t>
            </a:r>
          </a:p>
          <a:p>
            <a:pPr marL="914400" lvl="1" indent="-2286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effectLst/>
              </a:rPr>
              <a:t>Developers are particularly interested in using NLP, neural networks, and clustering algorithms</a:t>
            </a:r>
            <a:endParaRPr lang="en-US" sz="2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B8E572-32F0-4C78-B268-2702C859F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FC6224A-7B8A-4699-99DC-A6C9CD617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11C424-EB44-492D-9C48-78BB0D5D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9156A24-128C-4054-AAFF-F8CA5BA0E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Florida Power &amp; Light logo">
            <a:extLst>
              <a:ext uri="{FF2B5EF4-FFF2-40B4-BE49-F238E27FC236}">
                <a16:creationId xmlns:a16="http://schemas.microsoft.com/office/drawing/2014/main" id="{2A4327E1-F35C-4D29-9EA1-91AAB359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1654" y="4170454"/>
            <a:ext cx="900145" cy="90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46E8F12-06B4-4D6B-866C-1743B253C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CC324B9-DFFF-42F1-8D81-AAD42554B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Federal Register :: Home - Wednesday, February 16th">
            <a:extLst>
              <a:ext uri="{FF2B5EF4-FFF2-40B4-BE49-F238E27FC236}">
                <a16:creationId xmlns:a16="http://schemas.microsoft.com/office/drawing/2014/main" id="{542A8003-F0AB-46E6-93B8-9261770A2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0230" y="316379"/>
            <a:ext cx="3445956" cy="8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Framatome -- ANS / Meetings / 2021 ANS Winter Meeting and Technology Expo">
            <a:extLst>
              <a:ext uri="{FF2B5EF4-FFF2-40B4-BE49-F238E27FC236}">
                <a16:creationId xmlns:a16="http://schemas.microsoft.com/office/drawing/2014/main" id="{D8D1DAC6-74DF-4B73-917E-36C1522A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00713" y="5319821"/>
            <a:ext cx="2453480" cy="74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Shaping Tomorrow's Energy | Westinghouse Electric Company">
            <a:extLst>
              <a:ext uri="{FF2B5EF4-FFF2-40B4-BE49-F238E27FC236}">
                <a16:creationId xmlns:a16="http://schemas.microsoft.com/office/drawing/2014/main" id="{D9370FB5-867F-4437-9A2D-25669277B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 bwMode="auto">
          <a:xfrm>
            <a:off x="9853407" y="6151519"/>
            <a:ext cx="1744087" cy="42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Xcel Energy Commits to Net-Zero Carbon Goal By 2050 | Business Wire">
            <a:extLst>
              <a:ext uri="{FF2B5EF4-FFF2-40B4-BE49-F238E27FC236}">
                <a16:creationId xmlns:a16="http://schemas.microsoft.com/office/drawing/2014/main" id="{16063E12-2148-4B68-AD5F-F735755D6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7" t="29638" r="5789" b="33788"/>
          <a:stretch/>
        </p:blipFill>
        <p:spPr bwMode="auto">
          <a:xfrm>
            <a:off x="6158293" y="3398852"/>
            <a:ext cx="2103117" cy="4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EPRI -- ANS / Meetings / 2021 Student Conference">
            <a:extLst>
              <a:ext uri="{FF2B5EF4-FFF2-40B4-BE49-F238E27FC236}">
                <a16:creationId xmlns:a16="http://schemas.microsoft.com/office/drawing/2014/main" id="{F3C5FA56-A892-4E1F-9F1F-1E4910125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8661" y="1782168"/>
            <a:ext cx="2619375" cy="5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AI and Machine Learning for Nuclear &amp; Defense | Blue Wave AI Labs">
            <a:extLst>
              <a:ext uri="{FF2B5EF4-FFF2-40B4-BE49-F238E27FC236}">
                <a16:creationId xmlns:a16="http://schemas.microsoft.com/office/drawing/2014/main" id="{010B9E87-7562-4E12-AF44-AF830964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0742" y="361702"/>
            <a:ext cx="2944712" cy="95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C166A6-C77D-46C5-84B2-9A8AD624002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770" y="4715086"/>
            <a:ext cx="1523359" cy="6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7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water, outdoor, building, lake&#10;&#10;Description automatically generated">
            <a:extLst>
              <a:ext uri="{FF2B5EF4-FFF2-40B4-BE49-F238E27FC236}">
                <a16:creationId xmlns:a16="http://schemas.microsoft.com/office/drawing/2014/main" id="{F393D029-EF4F-FC9B-D374-4DC60235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512" y="10"/>
            <a:ext cx="12182474" cy="6857990"/>
          </a:xfrm>
          <a:prstGeom prst="rect">
            <a:avLst/>
          </a:prstGeom>
        </p:spPr>
      </p:pic>
      <p:sp>
        <p:nvSpPr>
          <p:cNvPr id="56" name="Rectangle 39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55623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B203EA-A3A5-F1F6-EE2C-3895DF84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94" y="207465"/>
            <a:ext cx="5222062" cy="1419279"/>
          </a:xfrm>
        </p:spPr>
        <p:txBody>
          <a:bodyPr>
            <a:normAutofit fontScale="90000"/>
          </a:bodyPr>
          <a:lstStyle/>
          <a:p>
            <a:pPr defTabSz="457200">
              <a:lnSpc>
                <a:spcPct val="90000"/>
              </a:lnSpc>
              <a:defRPr/>
            </a:pPr>
            <a:r>
              <a:rPr lang="en-US" sz="4800" b="1" dirty="0"/>
              <a:t>NUCLEAR INDUSTRY AI LANDSCAPE</a:t>
            </a:r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23" y="0"/>
            <a:ext cx="6436376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8C831D0-82E8-4536-961A-4C4A637C21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2233216" y="4326503"/>
            <a:ext cx="3471632" cy="2449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outdoor, sky, tree, flower&#10;&#10;Description automatically generated">
            <a:extLst>
              <a:ext uri="{FF2B5EF4-FFF2-40B4-BE49-F238E27FC236}">
                <a16:creationId xmlns:a16="http://schemas.microsoft.com/office/drawing/2014/main" id="{C16C91F3-08F1-E77E-60B5-35C24FB368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0" b="-3"/>
          <a:stretch/>
        </p:blipFill>
        <p:spPr>
          <a:xfrm>
            <a:off x="50789" y="2714575"/>
            <a:ext cx="2876192" cy="2345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9D57B4-E1E5-485C-070B-3C166E39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-9"/>
            <a:ext cx="6045210" cy="6858000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-228600">
              <a:lnSpc>
                <a:spcPct val="120000"/>
              </a:lnSpc>
              <a:spcBef>
                <a:spcPts val="0"/>
              </a:spcBef>
            </a:pPr>
            <a:r>
              <a:rPr lang="en-US" sz="8000" b="1" dirty="0"/>
              <a:t>Industry Project Categories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Increasing existing economic efficiency</a:t>
            </a:r>
            <a:endParaRPr lang="en-US" sz="7200" dirty="0">
              <a:cs typeface="Calibri"/>
            </a:endParaRP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Plant condition monitoring 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Process improvement and cost reduction</a:t>
            </a:r>
            <a:endParaRPr lang="en-US" sz="7200" dirty="0">
              <a:cs typeface="Calibri"/>
            </a:endParaRP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Plant automation</a:t>
            </a:r>
            <a:endParaRPr lang="en-US" sz="7200" dirty="0">
              <a:cs typeface="Calibri"/>
            </a:endParaRP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Sensor-enabled degradation assessment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200" dirty="0">
              <a:cs typeface="Calibri"/>
            </a:endParaRPr>
          </a:p>
          <a:p>
            <a:pPr indent="-228600">
              <a:lnSpc>
                <a:spcPct val="120000"/>
              </a:lnSpc>
              <a:spcBef>
                <a:spcPts val="0"/>
              </a:spcBef>
            </a:pPr>
            <a:r>
              <a:rPr lang="en-US" sz="8000" b="1" dirty="0"/>
              <a:t>Example Operating Reactor Application Areas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Non-destructive examination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Advanced remote monitoring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Corrective action process automation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Core design optimization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Generative document preparation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Physics-informed surrogate models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indent="-228600">
              <a:lnSpc>
                <a:spcPct val="120000"/>
              </a:lnSpc>
              <a:spcBef>
                <a:spcPts val="0"/>
              </a:spcBef>
            </a:pPr>
            <a:r>
              <a:rPr lang="en-US" sz="8000" b="1" dirty="0"/>
              <a:t>Example Advanced Reactor Application Areas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AI/ML-enabled digital twins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Autonomous operation of backend processes</a:t>
            </a:r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Design optimization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marL="228600">
              <a:lnSpc>
                <a:spcPct val="120000"/>
              </a:lnSpc>
              <a:spcBef>
                <a:spcPts val="0"/>
              </a:spcBef>
            </a:pPr>
            <a:r>
              <a:rPr lang="en-US" sz="80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Radiation Protection Application Areas</a:t>
            </a:r>
            <a:endParaRPr lang="en-US" sz="8000" b="1" dirty="0"/>
          </a:p>
          <a:p>
            <a:pPr marL="628650"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Medical image recognition, radiotherapy treatment preparation, radiobiology, dosimetry</a:t>
            </a:r>
            <a:endParaRPr lang="en-US" sz="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16915-2EC8-CAC2-B3E2-1D004CEF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61" y="6410779"/>
            <a:ext cx="57785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307C49B-6361-429E-95C0-8ACFC6C46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BE91B-B2CC-C566-737E-417DA5F0B79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3338" y="2160074"/>
            <a:ext cx="2545153" cy="1880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627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8" descr="Rearview of rows of people watching a movie in a theater">
            <a:extLst>
              <a:ext uri="{FF2B5EF4-FFF2-40B4-BE49-F238E27FC236}">
                <a16:creationId xmlns:a16="http://schemas.microsoft.com/office/drawing/2014/main" id="{B44E4A3E-8636-A39C-A2FC-442E724C0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40" name="Rectangle 2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67BBE-E201-E2B0-2139-B9BB85B33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09607"/>
            <a:ext cx="6259651" cy="4033882"/>
          </a:xfrm>
        </p:spPr>
        <p:txBody>
          <a:bodyPr anchor="t">
            <a:normAutofit fontScale="25000" lnSpcReduction="20000"/>
          </a:bodyPr>
          <a:lstStyle/>
          <a:p>
            <a:r>
              <a:rPr lang="en-US" sz="9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</a:t>
            </a:r>
            <a:r>
              <a:rPr lang="en-US" sz="9600" b="1" dirty="0"/>
              <a:t> series has discussed Intro to AI, Current Topics, Future Focused Initiatives and AI Characteristics for Regulatory Consideration</a:t>
            </a:r>
          </a:p>
          <a:p>
            <a:r>
              <a:rPr lang="en-US" sz="9600" b="1" dirty="0"/>
              <a:t>Observations</a:t>
            </a:r>
          </a:p>
          <a:p>
            <a:pPr lvl="1"/>
            <a:r>
              <a:rPr lang="en-US" sz="8000" b="1" dirty="0"/>
              <a:t>Industry interest in regulatory guidance</a:t>
            </a:r>
          </a:p>
          <a:p>
            <a:pPr lvl="1"/>
            <a:r>
              <a:rPr lang="en-US" sz="8000" b="1" dirty="0"/>
              <a:t>Nuclear-specific data sharing would benefit development of data hungry AI applications</a:t>
            </a:r>
          </a:p>
          <a:p>
            <a:pPr lvl="1"/>
            <a:r>
              <a:rPr lang="en-US" sz="8000" b="1" dirty="0"/>
              <a:t>As of 2021, potential AI application deployment in 1-2 years and regulated applications in 3-5 years</a:t>
            </a:r>
          </a:p>
          <a:p>
            <a:pPr lvl="1"/>
            <a:r>
              <a:rPr lang="en-US" sz="8000" b="1" dirty="0"/>
              <a:t>Encouragement to engage collaboratively to pursue potential pilot studies and proofs of concept to serve as a foundation for reviewing </a:t>
            </a:r>
            <a:br>
              <a:rPr lang="en-US" sz="8000" b="1" dirty="0"/>
            </a:br>
            <a:r>
              <a:rPr lang="en-US" sz="8000" b="1" dirty="0"/>
              <a:t>the use of AI in NRC-regulated activities </a:t>
            </a:r>
            <a:endParaRPr lang="en-US" sz="8000" dirty="0"/>
          </a:p>
          <a:p>
            <a:endParaRPr lang="en-US" sz="1700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CF68DAC-11CB-4539-AAF3-B9D02DE50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6" name="AutoShape 4">
            <a:extLst>
              <a:ext uri="{FF2B5EF4-FFF2-40B4-BE49-F238E27FC236}">
                <a16:creationId xmlns:a16="http://schemas.microsoft.com/office/drawing/2014/main" id="{E83A82C7-4C3B-90D7-AE1E-9674CD8C405A}"/>
              </a:ext>
            </a:extLst>
          </p:cNvPr>
          <p:cNvGraphicFramePr>
            <a:graphicFrameLocks/>
          </p:cNvGraphicFramePr>
          <p:nvPr/>
        </p:nvGraphicFramePr>
        <p:xfrm>
          <a:off x="6694061" y="2443480"/>
          <a:ext cx="5434623" cy="430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97EF944F-0C31-39F1-01DC-E98F6F7A08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94" y="1079373"/>
            <a:ext cx="6278752" cy="1216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652FF4-967E-C730-77B4-AC7244D0A679}"/>
              </a:ext>
            </a:extLst>
          </p:cNvPr>
          <p:cNvSpPr txBox="1"/>
          <p:nvPr/>
        </p:nvSpPr>
        <p:spPr>
          <a:xfrm>
            <a:off x="7486901" y="1889477"/>
            <a:ext cx="43340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Workshops Objectives and Findings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1E501-85C9-F68C-351F-F9CA0F4E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542" y="6402648"/>
            <a:ext cx="28448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7C49B-6361-429E-95C0-8ACFC6C46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499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 descr="Work tools and supplies">
            <a:extLst>
              <a:ext uri="{FF2B5EF4-FFF2-40B4-BE49-F238E27FC236}">
                <a16:creationId xmlns:a16="http://schemas.microsoft.com/office/drawing/2014/main" id="{2DFB0D0C-479A-AC72-D3CF-5D70C1880B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EEECE1">
                <a:tint val="45000"/>
                <a:satMod val="400000"/>
              </a:srgb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0E92D-9D9D-652B-0277-028B0882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40" y="413203"/>
            <a:ext cx="6387102" cy="1325563"/>
          </a:xfrm>
        </p:spPr>
        <p:txBody>
          <a:bodyPr>
            <a:normAutofit/>
          </a:bodyPr>
          <a:lstStyle/>
          <a:p>
            <a:r>
              <a:rPr lang="en-US" b="1" dirty="0"/>
              <a:t>AI STRATEGIC PLAN SCOPE</a:t>
            </a:r>
          </a:p>
        </p:txBody>
      </p:sp>
      <p:sp>
        <p:nvSpPr>
          <p:cNvPr id="44" name="Freeform: Shape 33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Assorted metal pieces">
            <a:extLst>
              <a:ext uri="{FF2B5EF4-FFF2-40B4-BE49-F238E27FC236}">
                <a16:creationId xmlns:a16="http://schemas.microsoft.com/office/drawing/2014/main" id="{1D2BE9A9-4DFA-C50E-506F-19961C1BB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Computer script on a screen">
            <a:extLst>
              <a:ext uri="{FF2B5EF4-FFF2-40B4-BE49-F238E27FC236}">
                <a16:creationId xmlns:a16="http://schemas.microsoft.com/office/drawing/2014/main" id="{CDF20AD0-5CCA-2D7D-2AA9-2B4F70062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485180-EAB7-7936-93C5-979C9CB41E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09" y="2151977"/>
            <a:ext cx="7360245" cy="411502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CCB0AA2-18A6-E8D0-C33A-48D02877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227" y="6390370"/>
            <a:ext cx="146706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0B012-4B4C-0D4B-9961-39BAA1B68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462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in.potx" id="{F704CE28-CEEB-46CD-B182-883C984BA659}" vid="{AE4EF38E-CC31-4BAC-8788-83CB21FD5C6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in.potx" id="{F704CE28-CEEB-46CD-B182-883C984BA659}" vid="{AE4EF38E-CC31-4BAC-8788-83CB21FD5C6D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2" ma:contentTypeDescription="Create a new document." ma:contentTypeScope="" ma:versionID="b04bcaf46a325b4ee93eb6dac006d451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24b20dc1fa9da0240cd26d5cf77a2efa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9bf431-880a-4b72-abca-ccf1bbc5d2b3" xsi:nil="true"/>
    <lcf76f155ced4ddcb4097134ff3c332f xmlns="aa9071de-f1d9-4b23-83dd-08b1335a1407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3" ma:contentTypeDescription="Create a new document." ma:contentTypeScope="" ma:versionID="815590bd968ffa7419a1900d67668c43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1eff1433509e5a9f569931aa1125b6a7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1BFED1-E9CB-41D5-88ED-BC387A4952F6}"/>
</file>

<file path=customXml/itemProps2.xml><?xml version="1.0" encoding="utf-8"?>
<ds:datastoreItem xmlns:ds="http://schemas.openxmlformats.org/officeDocument/2006/customXml" ds:itemID="{4DD0A703-3D2D-4CAB-B7DA-C9302DA890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5FF44-E873-4D4F-A50E-26C8A09CCC8F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cc902ee-5ec4-4a2c-9ca2-2221d8a005d1"/>
    <ds:schemaRef ds:uri="http://schemas.microsoft.com/office/infopath/2007/PartnerControls"/>
    <ds:schemaRef ds:uri="14c23e0d-b0b4-4e09-9572-e22443f31859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3CA513B-7A59-4A73-98B4-2E6BDEAEE27E}"/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Meeting Organizer Slides</Template>
  <TotalTime>516</TotalTime>
  <Words>1607</Words>
  <Application>Microsoft Office PowerPoint</Application>
  <PresentationFormat>Widescreen</PresentationFormat>
  <Paragraphs>288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Arial</vt:lpstr>
      <vt:lpstr>Calibri</vt:lpstr>
      <vt:lpstr>Tw Cen MT</vt:lpstr>
      <vt:lpstr>Office Theme</vt:lpstr>
      <vt:lpstr>1_Office Theme</vt:lpstr>
      <vt:lpstr>2_Office Theme</vt:lpstr>
      <vt:lpstr>4_Office Theme</vt:lpstr>
      <vt:lpstr>3_Office Theme</vt:lpstr>
      <vt:lpstr>PowerPoint Presentation</vt:lpstr>
      <vt:lpstr>Outline</vt:lpstr>
      <vt:lpstr>PowerPoint Presentation</vt:lpstr>
      <vt:lpstr>DEVELOPING A CONSISTENT UNDERSTANDING</vt:lpstr>
      <vt:lpstr>PowerPoint Presentation</vt:lpstr>
      <vt:lpstr>NUCLEAR INDUSTRY AI SURVEY</vt:lpstr>
      <vt:lpstr>NUCLEAR INDUSTRY AI LANDSCAPE</vt:lpstr>
      <vt:lpstr>PowerPoint Presentation</vt:lpstr>
      <vt:lpstr>AI STRATEGIC PLAN SCOPE</vt:lpstr>
      <vt:lpstr>PowerPoint Presentation</vt:lpstr>
      <vt:lpstr>NOTIONAL AI AND AUTONOMY LEVELS IN COMMERCIAL NUCLEAR ACTIVITIES</vt:lpstr>
      <vt:lpstr>STRENGTHENING AND EXPANDING AI PARTNERSHIPS</vt:lpstr>
      <vt:lpstr>AI INTERNATIONAL COLLABORATION</vt:lpstr>
      <vt:lpstr>AI STANDARDS ENGAGEMENT</vt:lpstr>
      <vt:lpstr>NRC AI CONSIDERATIONS</vt:lpstr>
      <vt:lpstr>EXECUTING THE AI STRATEGIC PLAN</vt:lpstr>
      <vt:lpstr>MOVING FORWARD AND STAKEHOLDER ENGAGEMENT</vt:lpstr>
      <vt:lpstr>Contact Us</vt:lpstr>
      <vt:lpstr>ABBREVIATIONS</vt:lpstr>
      <vt:lpstr>BACKUP SLIDES</vt:lpstr>
      <vt:lpstr>NRC REGULATORY FOCUS AREAS</vt:lpstr>
    </vt:vector>
  </TitlesOfParts>
  <Company>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Dennis, Matthew</dc:creator>
  <cp:lastModifiedBy>Matthew Dennis</cp:lastModifiedBy>
  <cp:revision>4</cp:revision>
  <dcterms:created xsi:type="dcterms:W3CDTF">2021-06-24T16:08:54Z</dcterms:created>
  <dcterms:modified xsi:type="dcterms:W3CDTF">2023-10-24T19:16:42Z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  <property fmtid="{D5CDD505-2E9C-101B-9397-08002B2CF9AE}" pid="3" name="Order">
    <vt:r8>8800</vt:r8>
  </property>
  <property fmtid="{D5CDD505-2E9C-101B-9397-08002B2CF9AE}" pid="4" name="MediaServiceImageTags">
    <vt:lpwstr/>
  </property>
  <property fmtid="{D5CDD505-2E9C-101B-9397-08002B2CF9AE}" pid="5" name="_dlc_DocIdItemGuid">
    <vt:lpwstr>965e604f-6589-48e4-a086-c120b3cdf306</vt:lpwstr>
  </property>
</Properties>
</file>