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Lst>
  <p:notesMasterIdLst>
    <p:notesMasterId r:id="rId35"/>
  </p:notesMasterIdLst>
  <p:sldIdLst>
    <p:sldId id="272" r:id="rId5"/>
    <p:sldId id="273" r:id="rId6"/>
    <p:sldId id="288" r:id="rId7"/>
    <p:sldId id="289" r:id="rId8"/>
    <p:sldId id="290" r:id="rId9"/>
    <p:sldId id="291" r:id="rId10"/>
    <p:sldId id="292" r:id="rId11"/>
    <p:sldId id="275" r:id="rId12"/>
    <p:sldId id="274" r:id="rId13"/>
    <p:sldId id="276" r:id="rId14"/>
    <p:sldId id="277" r:id="rId15"/>
    <p:sldId id="293" r:id="rId16"/>
    <p:sldId id="278" r:id="rId17"/>
    <p:sldId id="279" r:id="rId18"/>
    <p:sldId id="280" r:id="rId19"/>
    <p:sldId id="281" r:id="rId20"/>
    <p:sldId id="294" r:id="rId21"/>
    <p:sldId id="282" r:id="rId22"/>
    <p:sldId id="283" r:id="rId23"/>
    <p:sldId id="284" r:id="rId24"/>
    <p:sldId id="285" r:id="rId25"/>
    <p:sldId id="295" r:id="rId26"/>
    <p:sldId id="296" r:id="rId27"/>
    <p:sldId id="286" r:id="rId28"/>
    <p:sldId id="287" r:id="rId29"/>
    <p:sldId id="297" r:id="rId30"/>
    <p:sldId id="298" r:id="rId31"/>
    <p:sldId id="299" r:id="rId32"/>
    <p:sldId id="300" r:id="rId33"/>
    <p:sldId id="30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07D94F-1556-4B56-9839-2061119DE976}" v="11" dt="2023-04-26T11:30:23.9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rcdnet-my.sharepoint.com/personal/charlotte_rose_rcdsoftware_com/Documents/Desktop/OffAxis.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rcdnet-my.sharepoint.com/personal/charlotte_rose_rcdsoftware_com/Documents/Desktop/OffAxis.xlsm"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Dose vs Distance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Sheet4!$Q$20:$Q$23</c:f>
              <c:numCache>
                <c:formatCode>General</c:formatCode>
                <c:ptCount val="4"/>
                <c:pt idx="0">
                  <c:v>60</c:v>
                </c:pt>
                <c:pt idx="1">
                  <c:v>80</c:v>
                </c:pt>
                <c:pt idx="2">
                  <c:v>100</c:v>
                </c:pt>
                <c:pt idx="3">
                  <c:v>160</c:v>
                </c:pt>
              </c:numCache>
            </c:numRef>
          </c:xVal>
          <c:yVal>
            <c:numRef>
              <c:f>Sheet4!$R$20:$R$23</c:f>
              <c:numCache>
                <c:formatCode>0.00E+00</c:formatCode>
                <c:ptCount val="4"/>
                <c:pt idx="0">
                  <c:v>1.7396036012086408E-3</c:v>
                </c:pt>
                <c:pt idx="1">
                  <c:v>1.0837261350809316E-3</c:v>
                </c:pt>
                <c:pt idx="2">
                  <c:v>7.7181592808258607E-4</c:v>
                </c:pt>
                <c:pt idx="3">
                  <c:v>3.3645597391589031E-4</c:v>
                </c:pt>
              </c:numCache>
            </c:numRef>
          </c:yVal>
          <c:smooth val="1"/>
          <c:extLst>
            <c:ext xmlns:c16="http://schemas.microsoft.com/office/drawing/2014/chart" uri="{C3380CC4-5D6E-409C-BE32-E72D297353CC}">
              <c16:uniqueId val="{00000000-AE5F-4867-9C93-4882FDDB09C9}"/>
            </c:ext>
          </c:extLst>
        </c:ser>
        <c:dLbls>
          <c:showLegendKey val="0"/>
          <c:showVal val="0"/>
          <c:showCatName val="0"/>
          <c:showSerName val="0"/>
          <c:showPercent val="0"/>
          <c:showBubbleSize val="0"/>
        </c:dLbls>
        <c:axId val="1436261487"/>
        <c:axId val="1458289407"/>
      </c:scatterChart>
      <c:valAx>
        <c:axId val="1436261487"/>
        <c:scaling>
          <c:orientation val="minMax"/>
          <c:min val="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Trunk Distance (cm)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8289407"/>
        <c:crosses val="autoZero"/>
        <c:crossBetween val="midCat"/>
      </c:valAx>
      <c:valAx>
        <c:axId val="14582894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Dose (mSv)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626148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120 kVp</a:t>
            </a:r>
            <a:r>
              <a:rPr lang="en-US" baseline="0"/>
              <a:t> Xray</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Sheet6!$B$93</c:f>
              <c:strCache>
                <c:ptCount val="1"/>
                <c:pt idx="0">
                  <c:v>SP10</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Sheet6!$A$94:$A$306</c:f>
              <c:numCache>
                <c:formatCode>General</c:formatCode>
                <c:ptCount val="213"/>
                <c:pt idx="0">
                  <c:v>1.4E-2</c:v>
                </c:pt>
                <c:pt idx="1">
                  <c:v>1.4500000000000001E-2</c:v>
                </c:pt>
                <c:pt idx="2">
                  <c:v>1.4999999999999999E-2</c:v>
                </c:pt>
                <c:pt idx="3">
                  <c:v>1.55E-2</c:v>
                </c:pt>
                <c:pt idx="4">
                  <c:v>1.6E-2</c:v>
                </c:pt>
                <c:pt idx="5">
                  <c:v>1.6500000000000001E-2</c:v>
                </c:pt>
                <c:pt idx="6">
                  <c:v>1.7000000000000001E-2</c:v>
                </c:pt>
                <c:pt idx="7">
                  <c:v>1.7500000000000002E-2</c:v>
                </c:pt>
                <c:pt idx="8">
                  <c:v>1.7999999999999999E-2</c:v>
                </c:pt>
                <c:pt idx="9">
                  <c:v>1.8499999999999999E-2</c:v>
                </c:pt>
                <c:pt idx="10">
                  <c:v>1.9E-2</c:v>
                </c:pt>
                <c:pt idx="11">
                  <c:v>1.95E-2</c:v>
                </c:pt>
                <c:pt idx="12">
                  <c:v>0.02</c:v>
                </c:pt>
                <c:pt idx="13">
                  <c:v>2.0500000000000001E-2</c:v>
                </c:pt>
                <c:pt idx="14">
                  <c:v>2.1000000000000001E-2</c:v>
                </c:pt>
                <c:pt idx="15">
                  <c:v>2.1499999999999998E-2</c:v>
                </c:pt>
                <c:pt idx="16">
                  <c:v>2.1999999999999999E-2</c:v>
                </c:pt>
                <c:pt idx="17">
                  <c:v>2.2499999999999999E-2</c:v>
                </c:pt>
                <c:pt idx="18">
                  <c:v>2.3E-2</c:v>
                </c:pt>
                <c:pt idx="19">
                  <c:v>2.35E-2</c:v>
                </c:pt>
                <c:pt idx="20">
                  <c:v>2.4E-2</c:v>
                </c:pt>
                <c:pt idx="21">
                  <c:v>2.4500000000000001E-2</c:v>
                </c:pt>
                <c:pt idx="22">
                  <c:v>2.5000000000000001E-2</c:v>
                </c:pt>
                <c:pt idx="23">
                  <c:v>2.5499999999999998E-2</c:v>
                </c:pt>
                <c:pt idx="24">
                  <c:v>2.5999999999999999E-2</c:v>
                </c:pt>
                <c:pt idx="25">
                  <c:v>2.6499999999999999E-2</c:v>
                </c:pt>
                <c:pt idx="26">
                  <c:v>2.7E-2</c:v>
                </c:pt>
                <c:pt idx="27">
                  <c:v>2.75E-2</c:v>
                </c:pt>
                <c:pt idx="28">
                  <c:v>2.8000000000000001E-2</c:v>
                </c:pt>
                <c:pt idx="29">
                  <c:v>2.8500000000000001E-2</c:v>
                </c:pt>
                <c:pt idx="30">
                  <c:v>2.9000000000000001E-2</c:v>
                </c:pt>
                <c:pt idx="31">
                  <c:v>2.9499999999999998E-2</c:v>
                </c:pt>
                <c:pt idx="32">
                  <c:v>0.03</c:v>
                </c:pt>
                <c:pt idx="33">
                  <c:v>3.0499999999999999E-2</c:v>
                </c:pt>
                <c:pt idx="34">
                  <c:v>3.1E-2</c:v>
                </c:pt>
                <c:pt idx="35">
                  <c:v>3.15E-2</c:v>
                </c:pt>
                <c:pt idx="36">
                  <c:v>3.2000000000000001E-2</c:v>
                </c:pt>
                <c:pt idx="37">
                  <c:v>3.2500000000000001E-2</c:v>
                </c:pt>
                <c:pt idx="38">
                  <c:v>3.3000000000000002E-2</c:v>
                </c:pt>
                <c:pt idx="39">
                  <c:v>3.3500000000000002E-2</c:v>
                </c:pt>
                <c:pt idx="40">
                  <c:v>3.4000000000000002E-2</c:v>
                </c:pt>
                <c:pt idx="41">
                  <c:v>3.4500000000000003E-2</c:v>
                </c:pt>
                <c:pt idx="42">
                  <c:v>3.5000000000000003E-2</c:v>
                </c:pt>
                <c:pt idx="43">
                  <c:v>3.5499999999999997E-2</c:v>
                </c:pt>
                <c:pt idx="44">
                  <c:v>3.5999999999999997E-2</c:v>
                </c:pt>
                <c:pt idx="45">
                  <c:v>3.6499999999999998E-2</c:v>
                </c:pt>
                <c:pt idx="46">
                  <c:v>3.6999999999999998E-2</c:v>
                </c:pt>
                <c:pt idx="47">
                  <c:v>3.7499999999999999E-2</c:v>
                </c:pt>
                <c:pt idx="48">
                  <c:v>3.7999999999999999E-2</c:v>
                </c:pt>
                <c:pt idx="49">
                  <c:v>3.85E-2</c:v>
                </c:pt>
                <c:pt idx="50">
                  <c:v>3.9E-2</c:v>
                </c:pt>
                <c:pt idx="51">
                  <c:v>3.95E-2</c:v>
                </c:pt>
                <c:pt idx="52">
                  <c:v>0.04</c:v>
                </c:pt>
                <c:pt idx="53">
                  <c:v>4.0500000000000001E-2</c:v>
                </c:pt>
                <c:pt idx="54">
                  <c:v>4.1000000000000002E-2</c:v>
                </c:pt>
                <c:pt idx="55">
                  <c:v>4.1500000000000002E-2</c:v>
                </c:pt>
                <c:pt idx="56">
                  <c:v>4.2000000000000003E-2</c:v>
                </c:pt>
                <c:pt idx="57">
                  <c:v>4.2500000000000003E-2</c:v>
                </c:pt>
                <c:pt idx="58">
                  <c:v>4.2999999999999997E-2</c:v>
                </c:pt>
                <c:pt idx="59">
                  <c:v>4.3499999999999997E-2</c:v>
                </c:pt>
                <c:pt idx="60">
                  <c:v>4.3999999999999997E-2</c:v>
                </c:pt>
                <c:pt idx="61">
                  <c:v>4.4499999999999998E-2</c:v>
                </c:pt>
                <c:pt idx="62">
                  <c:v>4.4999999999999998E-2</c:v>
                </c:pt>
                <c:pt idx="63">
                  <c:v>4.5499999999999999E-2</c:v>
                </c:pt>
                <c:pt idx="64">
                  <c:v>4.5999999999999999E-2</c:v>
                </c:pt>
                <c:pt idx="65">
                  <c:v>4.65E-2</c:v>
                </c:pt>
                <c:pt idx="66">
                  <c:v>4.7E-2</c:v>
                </c:pt>
                <c:pt idx="67">
                  <c:v>4.7500000000000001E-2</c:v>
                </c:pt>
                <c:pt idx="68">
                  <c:v>4.8000000000000001E-2</c:v>
                </c:pt>
                <c:pt idx="69">
                  <c:v>4.8500000000000001E-2</c:v>
                </c:pt>
                <c:pt idx="70">
                  <c:v>4.9000000000000002E-2</c:v>
                </c:pt>
                <c:pt idx="71">
                  <c:v>4.9500000000000002E-2</c:v>
                </c:pt>
                <c:pt idx="72">
                  <c:v>0.05</c:v>
                </c:pt>
                <c:pt idx="73">
                  <c:v>5.0500000000000003E-2</c:v>
                </c:pt>
                <c:pt idx="74">
                  <c:v>5.0999999999999997E-2</c:v>
                </c:pt>
                <c:pt idx="75">
                  <c:v>5.1499999999999997E-2</c:v>
                </c:pt>
                <c:pt idx="76">
                  <c:v>5.1999999999999998E-2</c:v>
                </c:pt>
                <c:pt idx="77">
                  <c:v>5.2499999999999998E-2</c:v>
                </c:pt>
                <c:pt idx="78">
                  <c:v>5.2999999999999999E-2</c:v>
                </c:pt>
                <c:pt idx="79">
                  <c:v>5.3499999999999999E-2</c:v>
                </c:pt>
                <c:pt idx="80">
                  <c:v>5.3999999999999999E-2</c:v>
                </c:pt>
                <c:pt idx="81">
                  <c:v>5.45E-2</c:v>
                </c:pt>
                <c:pt idx="82">
                  <c:v>5.5E-2</c:v>
                </c:pt>
                <c:pt idx="83">
                  <c:v>5.5500000000000001E-2</c:v>
                </c:pt>
                <c:pt idx="84">
                  <c:v>5.6000000000000001E-2</c:v>
                </c:pt>
                <c:pt idx="85">
                  <c:v>5.6500000000000002E-2</c:v>
                </c:pt>
                <c:pt idx="86">
                  <c:v>5.7000000000000002E-2</c:v>
                </c:pt>
                <c:pt idx="87">
                  <c:v>5.7500000000000002E-2</c:v>
                </c:pt>
                <c:pt idx="88">
                  <c:v>5.8000000000000003E-2</c:v>
                </c:pt>
                <c:pt idx="89">
                  <c:v>5.8500000000000003E-2</c:v>
                </c:pt>
                <c:pt idx="90">
                  <c:v>5.8999999999999997E-2</c:v>
                </c:pt>
                <c:pt idx="91">
                  <c:v>5.9499999999999997E-2</c:v>
                </c:pt>
                <c:pt idx="92">
                  <c:v>0.06</c:v>
                </c:pt>
                <c:pt idx="93">
                  <c:v>6.0499999999999998E-2</c:v>
                </c:pt>
                <c:pt idx="94">
                  <c:v>6.0999999999999999E-2</c:v>
                </c:pt>
                <c:pt idx="95">
                  <c:v>6.1499999999999999E-2</c:v>
                </c:pt>
                <c:pt idx="96">
                  <c:v>6.2E-2</c:v>
                </c:pt>
                <c:pt idx="97">
                  <c:v>6.25E-2</c:v>
                </c:pt>
                <c:pt idx="98">
                  <c:v>6.3E-2</c:v>
                </c:pt>
                <c:pt idx="99">
                  <c:v>6.3500000000000001E-2</c:v>
                </c:pt>
                <c:pt idx="100">
                  <c:v>6.4000000000000001E-2</c:v>
                </c:pt>
                <c:pt idx="101">
                  <c:v>6.4500000000000002E-2</c:v>
                </c:pt>
                <c:pt idx="102">
                  <c:v>6.5000000000000002E-2</c:v>
                </c:pt>
                <c:pt idx="103">
                  <c:v>6.5500000000000003E-2</c:v>
                </c:pt>
                <c:pt idx="104">
                  <c:v>6.6000000000000003E-2</c:v>
                </c:pt>
                <c:pt idx="105">
                  <c:v>6.6500000000000004E-2</c:v>
                </c:pt>
                <c:pt idx="106">
                  <c:v>6.7000000000000004E-2</c:v>
                </c:pt>
                <c:pt idx="107">
                  <c:v>6.7500000000000004E-2</c:v>
                </c:pt>
                <c:pt idx="108">
                  <c:v>6.8000000000000005E-2</c:v>
                </c:pt>
                <c:pt idx="109">
                  <c:v>6.8500000000000005E-2</c:v>
                </c:pt>
                <c:pt idx="110">
                  <c:v>6.9000000000000006E-2</c:v>
                </c:pt>
                <c:pt idx="111">
                  <c:v>6.9500000000000006E-2</c:v>
                </c:pt>
                <c:pt idx="112">
                  <c:v>7.0000000000000007E-2</c:v>
                </c:pt>
                <c:pt idx="113">
                  <c:v>7.0499999999999993E-2</c:v>
                </c:pt>
                <c:pt idx="114">
                  <c:v>7.0999999999999994E-2</c:v>
                </c:pt>
                <c:pt idx="115">
                  <c:v>7.1499999999999994E-2</c:v>
                </c:pt>
                <c:pt idx="116">
                  <c:v>7.1999999999999995E-2</c:v>
                </c:pt>
                <c:pt idx="117">
                  <c:v>7.2499999999999995E-2</c:v>
                </c:pt>
                <c:pt idx="118">
                  <c:v>7.2999999999999995E-2</c:v>
                </c:pt>
                <c:pt idx="119">
                  <c:v>7.3499999999999996E-2</c:v>
                </c:pt>
                <c:pt idx="120">
                  <c:v>7.3999999999999996E-2</c:v>
                </c:pt>
                <c:pt idx="121">
                  <c:v>7.4499999999999997E-2</c:v>
                </c:pt>
                <c:pt idx="122">
                  <c:v>7.4999999999999997E-2</c:v>
                </c:pt>
                <c:pt idx="123">
                  <c:v>7.5499999999999998E-2</c:v>
                </c:pt>
                <c:pt idx="124">
                  <c:v>7.5999999999999998E-2</c:v>
                </c:pt>
                <c:pt idx="125">
                  <c:v>7.6499999999999999E-2</c:v>
                </c:pt>
                <c:pt idx="126">
                  <c:v>7.6999999999999999E-2</c:v>
                </c:pt>
                <c:pt idx="127">
                  <c:v>7.7499999999999999E-2</c:v>
                </c:pt>
                <c:pt idx="128">
                  <c:v>7.8E-2</c:v>
                </c:pt>
                <c:pt idx="129">
                  <c:v>7.85E-2</c:v>
                </c:pt>
                <c:pt idx="130">
                  <c:v>7.9000000000000001E-2</c:v>
                </c:pt>
                <c:pt idx="131">
                  <c:v>7.9500000000000001E-2</c:v>
                </c:pt>
                <c:pt idx="132">
                  <c:v>0.08</c:v>
                </c:pt>
                <c:pt idx="133">
                  <c:v>8.0500000000000002E-2</c:v>
                </c:pt>
                <c:pt idx="134">
                  <c:v>8.1000000000000003E-2</c:v>
                </c:pt>
                <c:pt idx="135">
                  <c:v>8.1500000000000003E-2</c:v>
                </c:pt>
                <c:pt idx="136">
                  <c:v>8.2000000000000003E-2</c:v>
                </c:pt>
                <c:pt idx="137">
                  <c:v>8.2500000000000004E-2</c:v>
                </c:pt>
                <c:pt idx="138">
                  <c:v>8.3000000000000004E-2</c:v>
                </c:pt>
                <c:pt idx="139">
                  <c:v>8.3500000000000005E-2</c:v>
                </c:pt>
                <c:pt idx="140">
                  <c:v>8.4000000000000005E-2</c:v>
                </c:pt>
                <c:pt idx="141">
                  <c:v>8.4500000000000006E-2</c:v>
                </c:pt>
                <c:pt idx="142">
                  <c:v>8.5000000000000006E-2</c:v>
                </c:pt>
                <c:pt idx="143">
                  <c:v>8.5500000000000007E-2</c:v>
                </c:pt>
                <c:pt idx="144">
                  <c:v>8.5999999999999993E-2</c:v>
                </c:pt>
                <c:pt idx="145">
                  <c:v>8.6499999999999994E-2</c:v>
                </c:pt>
                <c:pt idx="146">
                  <c:v>8.6999999999999994E-2</c:v>
                </c:pt>
                <c:pt idx="147">
                  <c:v>8.7499999999999994E-2</c:v>
                </c:pt>
                <c:pt idx="148">
                  <c:v>8.7999999999999995E-2</c:v>
                </c:pt>
                <c:pt idx="149">
                  <c:v>8.8499999999999995E-2</c:v>
                </c:pt>
                <c:pt idx="150">
                  <c:v>8.8999999999999996E-2</c:v>
                </c:pt>
                <c:pt idx="151">
                  <c:v>8.9499999999999996E-2</c:v>
                </c:pt>
                <c:pt idx="152">
                  <c:v>0.09</c:v>
                </c:pt>
                <c:pt idx="153">
                  <c:v>9.0499999999999997E-2</c:v>
                </c:pt>
                <c:pt idx="154">
                  <c:v>9.0999999999999998E-2</c:v>
                </c:pt>
                <c:pt idx="155">
                  <c:v>9.1499999999999998E-2</c:v>
                </c:pt>
                <c:pt idx="156">
                  <c:v>9.1999999999999998E-2</c:v>
                </c:pt>
                <c:pt idx="157">
                  <c:v>9.2499999999999999E-2</c:v>
                </c:pt>
                <c:pt idx="158">
                  <c:v>9.2999999999999999E-2</c:v>
                </c:pt>
                <c:pt idx="159">
                  <c:v>9.35E-2</c:v>
                </c:pt>
                <c:pt idx="160">
                  <c:v>9.4E-2</c:v>
                </c:pt>
                <c:pt idx="161">
                  <c:v>9.4500000000000001E-2</c:v>
                </c:pt>
                <c:pt idx="162">
                  <c:v>9.5000000000000001E-2</c:v>
                </c:pt>
                <c:pt idx="163">
                  <c:v>9.5500000000000002E-2</c:v>
                </c:pt>
                <c:pt idx="164">
                  <c:v>9.6000000000000002E-2</c:v>
                </c:pt>
                <c:pt idx="165">
                  <c:v>9.6500000000000002E-2</c:v>
                </c:pt>
                <c:pt idx="166">
                  <c:v>9.7000000000000003E-2</c:v>
                </c:pt>
                <c:pt idx="167">
                  <c:v>9.7500000000000003E-2</c:v>
                </c:pt>
                <c:pt idx="168">
                  <c:v>9.8000000000000004E-2</c:v>
                </c:pt>
                <c:pt idx="169">
                  <c:v>9.8500000000000004E-2</c:v>
                </c:pt>
                <c:pt idx="170">
                  <c:v>9.9000000000000005E-2</c:v>
                </c:pt>
                <c:pt idx="171">
                  <c:v>9.9500000000000005E-2</c:v>
                </c:pt>
                <c:pt idx="172">
                  <c:v>0.1</c:v>
                </c:pt>
                <c:pt idx="173">
                  <c:v>0.10050000000000001</c:v>
                </c:pt>
                <c:pt idx="174">
                  <c:v>0.10100000000000001</c:v>
                </c:pt>
                <c:pt idx="175">
                  <c:v>0.10150000000000001</c:v>
                </c:pt>
                <c:pt idx="176">
                  <c:v>0.10199999999999999</c:v>
                </c:pt>
                <c:pt idx="177">
                  <c:v>0.10249999999999999</c:v>
                </c:pt>
                <c:pt idx="178">
                  <c:v>0.10299999999999999</c:v>
                </c:pt>
                <c:pt idx="179">
                  <c:v>0.10349999999999999</c:v>
                </c:pt>
                <c:pt idx="180">
                  <c:v>0.104</c:v>
                </c:pt>
                <c:pt idx="181">
                  <c:v>0.1045</c:v>
                </c:pt>
                <c:pt idx="182">
                  <c:v>0.105</c:v>
                </c:pt>
                <c:pt idx="183">
                  <c:v>0.1055</c:v>
                </c:pt>
                <c:pt idx="184">
                  <c:v>0.106</c:v>
                </c:pt>
                <c:pt idx="185">
                  <c:v>0.1065</c:v>
                </c:pt>
                <c:pt idx="186">
                  <c:v>0.107</c:v>
                </c:pt>
                <c:pt idx="187">
                  <c:v>0.1075</c:v>
                </c:pt>
                <c:pt idx="188">
                  <c:v>0.108</c:v>
                </c:pt>
                <c:pt idx="189">
                  <c:v>0.1085</c:v>
                </c:pt>
                <c:pt idx="190">
                  <c:v>0.109</c:v>
                </c:pt>
                <c:pt idx="191">
                  <c:v>0.1095</c:v>
                </c:pt>
                <c:pt idx="192">
                  <c:v>0.11</c:v>
                </c:pt>
                <c:pt idx="193">
                  <c:v>0.1105</c:v>
                </c:pt>
                <c:pt idx="194">
                  <c:v>0.111</c:v>
                </c:pt>
                <c:pt idx="195">
                  <c:v>0.1115</c:v>
                </c:pt>
                <c:pt idx="196">
                  <c:v>0.112</c:v>
                </c:pt>
                <c:pt idx="197">
                  <c:v>0.1125</c:v>
                </c:pt>
                <c:pt idx="198">
                  <c:v>0.113</c:v>
                </c:pt>
                <c:pt idx="199">
                  <c:v>0.1135</c:v>
                </c:pt>
                <c:pt idx="200">
                  <c:v>0.114</c:v>
                </c:pt>
                <c:pt idx="201">
                  <c:v>0.1145</c:v>
                </c:pt>
                <c:pt idx="202">
                  <c:v>0.115</c:v>
                </c:pt>
                <c:pt idx="203">
                  <c:v>0.11550000000000001</c:v>
                </c:pt>
                <c:pt idx="204">
                  <c:v>0.11600000000000001</c:v>
                </c:pt>
                <c:pt idx="205">
                  <c:v>0.11650000000000001</c:v>
                </c:pt>
                <c:pt idx="206">
                  <c:v>0.11700000000000001</c:v>
                </c:pt>
                <c:pt idx="207">
                  <c:v>0.11749999999999999</c:v>
                </c:pt>
                <c:pt idx="208">
                  <c:v>0.11799999999999999</c:v>
                </c:pt>
                <c:pt idx="209">
                  <c:v>0.11849999999999999</c:v>
                </c:pt>
                <c:pt idx="210">
                  <c:v>0.11899999999999999</c:v>
                </c:pt>
                <c:pt idx="211">
                  <c:v>0.1195</c:v>
                </c:pt>
                <c:pt idx="212">
                  <c:v>0.12</c:v>
                </c:pt>
              </c:numCache>
            </c:numRef>
          </c:xVal>
          <c:yVal>
            <c:numRef>
              <c:f>Sheet6!$B$94:$B$306</c:f>
              <c:numCache>
                <c:formatCode>General</c:formatCode>
                <c:ptCount val="213"/>
                <c:pt idx="0">
                  <c:v>0</c:v>
                </c:pt>
                <c:pt idx="1">
                  <c:v>0</c:v>
                </c:pt>
                <c:pt idx="2">
                  <c:v>1E-4</c:v>
                </c:pt>
                <c:pt idx="3">
                  <c:v>2.0000000000000001E-4</c:v>
                </c:pt>
                <c:pt idx="4">
                  <c:v>2.9999999999999997E-4</c:v>
                </c:pt>
                <c:pt idx="5">
                  <c:v>5.0000000000000001E-4</c:v>
                </c:pt>
                <c:pt idx="6">
                  <c:v>8.9999999999999998E-4</c:v>
                </c:pt>
                <c:pt idx="7">
                  <c:v>1.4E-3</c:v>
                </c:pt>
                <c:pt idx="8">
                  <c:v>2.2000000000000001E-3</c:v>
                </c:pt>
                <c:pt idx="9">
                  <c:v>3.2000000000000002E-3</c:v>
                </c:pt>
                <c:pt idx="10">
                  <c:v>4.4999999999999997E-3</c:v>
                </c:pt>
                <c:pt idx="11">
                  <c:v>6.1000000000000004E-3</c:v>
                </c:pt>
                <c:pt idx="12">
                  <c:v>8.0999999999999996E-3</c:v>
                </c:pt>
                <c:pt idx="13">
                  <c:v>1.0500000000000001E-2</c:v>
                </c:pt>
                <c:pt idx="14">
                  <c:v>1.34E-2</c:v>
                </c:pt>
                <c:pt idx="15">
                  <c:v>1.6500000000000001E-2</c:v>
                </c:pt>
                <c:pt idx="16">
                  <c:v>2.0199999999999999E-2</c:v>
                </c:pt>
                <c:pt idx="17">
                  <c:v>2.4199999999999999E-2</c:v>
                </c:pt>
                <c:pt idx="18">
                  <c:v>2.86E-2</c:v>
                </c:pt>
                <c:pt idx="19">
                  <c:v>3.32E-2</c:v>
                </c:pt>
                <c:pt idx="20">
                  <c:v>3.85E-2</c:v>
                </c:pt>
                <c:pt idx="21">
                  <c:v>4.3700000000000003E-2</c:v>
                </c:pt>
                <c:pt idx="22">
                  <c:v>4.9000000000000002E-2</c:v>
                </c:pt>
                <c:pt idx="23">
                  <c:v>5.4899999999999997E-2</c:v>
                </c:pt>
                <c:pt idx="24">
                  <c:v>6.08E-2</c:v>
                </c:pt>
                <c:pt idx="25">
                  <c:v>6.6600000000000006E-2</c:v>
                </c:pt>
                <c:pt idx="26">
                  <c:v>7.2800000000000004E-2</c:v>
                </c:pt>
                <c:pt idx="27">
                  <c:v>7.8700000000000006E-2</c:v>
                </c:pt>
                <c:pt idx="28">
                  <c:v>8.5000000000000006E-2</c:v>
                </c:pt>
                <c:pt idx="29">
                  <c:v>9.0800000000000006E-2</c:v>
                </c:pt>
                <c:pt idx="30">
                  <c:v>9.69E-2</c:v>
                </c:pt>
                <c:pt idx="31">
                  <c:v>0.1022</c:v>
                </c:pt>
                <c:pt idx="32">
                  <c:v>0.1077</c:v>
                </c:pt>
                <c:pt idx="33">
                  <c:v>0.1134</c:v>
                </c:pt>
                <c:pt idx="34">
                  <c:v>0.1181</c:v>
                </c:pt>
                <c:pt idx="35">
                  <c:v>0.12330000000000001</c:v>
                </c:pt>
                <c:pt idx="36">
                  <c:v>0.12790000000000001</c:v>
                </c:pt>
                <c:pt idx="37">
                  <c:v>0.13239999999999999</c:v>
                </c:pt>
                <c:pt idx="38">
                  <c:v>0.1366</c:v>
                </c:pt>
                <c:pt idx="39">
                  <c:v>0.1404</c:v>
                </c:pt>
                <c:pt idx="40">
                  <c:v>0.14399999999999999</c:v>
                </c:pt>
                <c:pt idx="41">
                  <c:v>0.14749999999999999</c:v>
                </c:pt>
                <c:pt idx="42">
                  <c:v>0.15049999999999999</c:v>
                </c:pt>
                <c:pt idx="43">
                  <c:v>0.15340000000000001</c:v>
                </c:pt>
                <c:pt idx="44">
                  <c:v>0.156</c:v>
                </c:pt>
                <c:pt idx="45">
                  <c:v>0.15820000000000001</c:v>
                </c:pt>
                <c:pt idx="46">
                  <c:v>0.1603</c:v>
                </c:pt>
                <c:pt idx="47">
                  <c:v>0.16220000000000001</c:v>
                </c:pt>
                <c:pt idx="48">
                  <c:v>0.16389999999999999</c:v>
                </c:pt>
                <c:pt idx="49">
                  <c:v>0.1653</c:v>
                </c:pt>
                <c:pt idx="50">
                  <c:v>0.16650000000000001</c:v>
                </c:pt>
                <c:pt idx="51">
                  <c:v>0.1676</c:v>
                </c:pt>
                <c:pt idx="52">
                  <c:v>0.16839999999999999</c:v>
                </c:pt>
                <c:pt idx="53">
                  <c:v>0.1691</c:v>
                </c:pt>
                <c:pt idx="54">
                  <c:v>0.16950000000000001</c:v>
                </c:pt>
                <c:pt idx="55">
                  <c:v>0.16980000000000001</c:v>
                </c:pt>
                <c:pt idx="56">
                  <c:v>0.1699</c:v>
                </c:pt>
                <c:pt idx="57">
                  <c:v>0.1701</c:v>
                </c:pt>
                <c:pt idx="58">
                  <c:v>0.1699</c:v>
                </c:pt>
                <c:pt idx="59">
                  <c:v>0.16980000000000001</c:v>
                </c:pt>
                <c:pt idx="60">
                  <c:v>0.16930000000000001</c:v>
                </c:pt>
                <c:pt idx="61">
                  <c:v>0.16889999999999999</c:v>
                </c:pt>
                <c:pt idx="62">
                  <c:v>0.16830000000000001</c:v>
                </c:pt>
                <c:pt idx="63">
                  <c:v>0.1678</c:v>
                </c:pt>
                <c:pt idx="64">
                  <c:v>0.16700000000000001</c:v>
                </c:pt>
                <c:pt idx="65">
                  <c:v>0.16600000000000001</c:v>
                </c:pt>
                <c:pt idx="66">
                  <c:v>0.1653</c:v>
                </c:pt>
                <c:pt idx="67">
                  <c:v>0.1643</c:v>
                </c:pt>
                <c:pt idx="68">
                  <c:v>0.16320000000000001</c:v>
                </c:pt>
                <c:pt idx="69">
                  <c:v>0.1623</c:v>
                </c:pt>
                <c:pt idx="70">
                  <c:v>0.16109999999999999</c:v>
                </c:pt>
                <c:pt idx="71">
                  <c:v>0.1598</c:v>
                </c:pt>
                <c:pt idx="72">
                  <c:v>0.15870000000000001</c:v>
                </c:pt>
                <c:pt idx="73">
                  <c:v>0.1573</c:v>
                </c:pt>
                <c:pt idx="74">
                  <c:v>0.156</c:v>
                </c:pt>
                <c:pt idx="75">
                  <c:v>0.1547</c:v>
                </c:pt>
                <c:pt idx="76">
                  <c:v>0.15329999999999999</c:v>
                </c:pt>
                <c:pt idx="77">
                  <c:v>0.152</c:v>
                </c:pt>
                <c:pt idx="78">
                  <c:v>0.15060000000000001</c:v>
                </c:pt>
                <c:pt idx="79">
                  <c:v>0.14910000000000001</c:v>
                </c:pt>
                <c:pt idx="80">
                  <c:v>0.1477</c:v>
                </c:pt>
                <c:pt idx="81">
                  <c:v>0.1462</c:v>
                </c:pt>
                <c:pt idx="82">
                  <c:v>0.14480000000000001</c:v>
                </c:pt>
                <c:pt idx="83">
                  <c:v>0.14319999999999999</c:v>
                </c:pt>
                <c:pt idx="84">
                  <c:v>0.14169999999999999</c:v>
                </c:pt>
                <c:pt idx="85">
                  <c:v>0.14019999999999999</c:v>
                </c:pt>
                <c:pt idx="86">
                  <c:v>0.13869999999999999</c:v>
                </c:pt>
                <c:pt idx="87">
                  <c:v>0.13719999999999999</c:v>
                </c:pt>
                <c:pt idx="88">
                  <c:v>0.62370000000000003</c:v>
                </c:pt>
                <c:pt idx="89">
                  <c:v>0.13420000000000001</c:v>
                </c:pt>
                <c:pt idx="90">
                  <c:v>0.13270000000000001</c:v>
                </c:pt>
                <c:pt idx="91">
                  <c:v>1</c:v>
                </c:pt>
                <c:pt idx="92">
                  <c:v>0.12959999999999999</c:v>
                </c:pt>
                <c:pt idx="93">
                  <c:v>0.12809999999999999</c:v>
                </c:pt>
                <c:pt idx="94">
                  <c:v>0.12659999999999999</c:v>
                </c:pt>
                <c:pt idx="95">
                  <c:v>0.12509999999999999</c:v>
                </c:pt>
                <c:pt idx="96">
                  <c:v>0.1237</c:v>
                </c:pt>
                <c:pt idx="97">
                  <c:v>0.1222</c:v>
                </c:pt>
                <c:pt idx="98">
                  <c:v>0.1206</c:v>
                </c:pt>
                <c:pt idx="99">
                  <c:v>0.1192</c:v>
                </c:pt>
                <c:pt idx="100">
                  <c:v>0.1178</c:v>
                </c:pt>
                <c:pt idx="101">
                  <c:v>0.1163</c:v>
                </c:pt>
                <c:pt idx="102">
                  <c:v>0.1148</c:v>
                </c:pt>
                <c:pt idx="103">
                  <c:v>0.1134</c:v>
                </c:pt>
                <c:pt idx="104">
                  <c:v>0.112</c:v>
                </c:pt>
                <c:pt idx="105">
                  <c:v>0.1105</c:v>
                </c:pt>
                <c:pt idx="106">
                  <c:v>0.41949999999999998</c:v>
                </c:pt>
                <c:pt idx="107">
                  <c:v>0.1077</c:v>
                </c:pt>
                <c:pt idx="108">
                  <c:v>0.10630000000000001</c:v>
                </c:pt>
                <c:pt idx="109">
                  <c:v>0.10489999999999999</c:v>
                </c:pt>
                <c:pt idx="110">
                  <c:v>0.1865</c:v>
                </c:pt>
                <c:pt idx="111">
                  <c:v>9.8100000000000007E-2</c:v>
                </c:pt>
                <c:pt idx="112">
                  <c:v>7.7100000000000002E-2</c:v>
                </c:pt>
                <c:pt idx="113">
                  <c:v>7.6600000000000001E-2</c:v>
                </c:pt>
                <c:pt idx="114">
                  <c:v>7.5899999999999995E-2</c:v>
                </c:pt>
                <c:pt idx="115">
                  <c:v>7.5399999999999995E-2</c:v>
                </c:pt>
                <c:pt idx="116">
                  <c:v>7.4800000000000005E-2</c:v>
                </c:pt>
                <c:pt idx="117">
                  <c:v>7.4200000000000002E-2</c:v>
                </c:pt>
                <c:pt idx="118">
                  <c:v>7.3599999999999999E-2</c:v>
                </c:pt>
                <c:pt idx="119">
                  <c:v>7.2900000000000006E-2</c:v>
                </c:pt>
                <c:pt idx="120">
                  <c:v>7.2300000000000003E-2</c:v>
                </c:pt>
                <c:pt idx="121">
                  <c:v>7.17E-2</c:v>
                </c:pt>
                <c:pt idx="122">
                  <c:v>7.1099999999999997E-2</c:v>
                </c:pt>
                <c:pt idx="123">
                  <c:v>7.0400000000000004E-2</c:v>
                </c:pt>
                <c:pt idx="124">
                  <c:v>6.9699999999999998E-2</c:v>
                </c:pt>
                <c:pt idx="125">
                  <c:v>6.9099999999999995E-2</c:v>
                </c:pt>
                <c:pt idx="126">
                  <c:v>6.8400000000000002E-2</c:v>
                </c:pt>
                <c:pt idx="127">
                  <c:v>6.7699999999999996E-2</c:v>
                </c:pt>
                <c:pt idx="128">
                  <c:v>6.7000000000000004E-2</c:v>
                </c:pt>
                <c:pt idx="129">
                  <c:v>6.6299999999999998E-2</c:v>
                </c:pt>
                <c:pt idx="130">
                  <c:v>6.5600000000000006E-2</c:v>
                </c:pt>
                <c:pt idx="131">
                  <c:v>6.4899999999999999E-2</c:v>
                </c:pt>
                <c:pt idx="132">
                  <c:v>6.4100000000000004E-2</c:v>
                </c:pt>
                <c:pt idx="133">
                  <c:v>6.3399999999999998E-2</c:v>
                </c:pt>
                <c:pt idx="134">
                  <c:v>6.2600000000000003E-2</c:v>
                </c:pt>
                <c:pt idx="135">
                  <c:v>6.1899999999999997E-2</c:v>
                </c:pt>
                <c:pt idx="136">
                  <c:v>6.1199999999999997E-2</c:v>
                </c:pt>
                <c:pt idx="137">
                  <c:v>6.0499999999999998E-2</c:v>
                </c:pt>
                <c:pt idx="138">
                  <c:v>5.9700000000000003E-2</c:v>
                </c:pt>
                <c:pt idx="139">
                  <c:v>5.8999999999999997E-2</c:v>
                </c:pt>
                <c:pt idx="140">
                  <c:v>5.8099999999999999E-2</c:v>
                </c:pt>
                <c:pt idx="141">
                  <c:v>5.74E-2</c:v>
                </c:pt>
                <c:pt idx="142">
                  <c:v>5.6599999999999998E-2</c:v>
                </c:pt>
                <c:pt idx="143">
                  <c:v>5.5800000000000002E-2</c:v>
                </c:pt>
                <c:pt idx="144">
                  <c:v>5.5100000000000003E-2</c:v>
                </c:pt>
                <c:pt idx="145">
                  <c:v>5.4300000000000001E-2</c:v>
                </c:pt>
                <c:pt idx="146">
                  <c:v>5.3499999999999999E-2</c:v>
                </c:pt>
                <c:pt idx="147">
                  <c:v>5.2699999999999997E-2</c:v>
                </c:pt>
                <c:pt idx="148">
                  <c:v>5.1999999999999998E-2</c:v>
                </c:pt>
                <c:pt idx="149">
                  <c:v>5.11E-2</c:v>
                </c:pt>
                <c:pt idx="150">
                  <c:v>5.0299999999999997E-2</c:v>
                </c:pt>
                <c:pt idx="151">
                  <c:v>4.9500000000000002E-2</c:v>
                </c:pt>
                <c:pt idx="152">
                  <c:v>4.87E-2</c:v>
                </c:pt>
                <c:pt idx="153">
                  <c:v>4.7899999999999998E-2</c:v>
                </c:pt>
                <c:pt idx="154">
                  <c:v>4.7100000000000003E-2</c:v>
                </c:pt>
                <c:pt idx="155">
                  <c:v>4.6300000000000001E-2</c:v>
                </c:pt>
                <c:pt idx="156">
                  <c:v>4.5499999999999999E-2</c:v>
                </c:pt>
                <c:pt idx="157">
                  <c:v>4.4699999999999997E-2</c:v>
                </c:pt>
                <c:pt idx="158">
                  <c:v>4.3900000000000002E-2</c:v>
                </c:pt>
                <c:pt idx="159">
                  <c:v>4.2999999999999997E-2</c:v>
                </c:pt>
                <c:pt idx="160">
                  <c:v>4.2200000000000001E-2</c:v>
                </c:pt>
                <c:pt idx="161">
                  <c:v>4.1399999999999999E-2</c:v>
                </c:pt>
                <c:pt idx="162">
                  <c:v>4.0599999999999997E-2</c:v>
                </c:pt>
                <c:pt idx="163">
                  <c:v>3.9800000000000002E-2</c:v>
                </c:pt>
                <c:pt idx="164">
                  <c:v>3.8899999999999997E-2</c:v>
                </c:pt>
                <c:pt idx="165">
                  <c:v>3.8100000000000002E-2</c:v>
                </c:pt>
                <c:pt idx="166">
                  <c:v>3.73E-2</c:v>
                </c:pt>
                <c:pt idx="167">
                  <c:v>3.6499999999999998E-2</c:v>
                </c:pt>
                <c:pt idx="168">
                  <c:v>3.56E-2</c:v>
                </c:pt>
                <c:pt idx="169">
                  <c:v>3.4799999999999998E-2</c:v>
                </c:pt>
                <c:pt idx="170">
                  <c:v>3.4000000000000002E-2</c:v>
                </c:pt>
                <c:pt idx="171">
                  <c:v>3.3099999999999997E-2</c:v>
                </c:pt>
                <c:pt idx="172">
                  <c:v>3.2300000000000002E-2</c:v>
                </c:pt>
                <c:pt idx="173">
                  <c:v>3.15E-2</c:v>
                </c:pt>
                <c:pt idx="174">
                  <c:v>3.0700000000000002E-2</c:v>
                </c:pt>
                <c:pt idx="175">
                  <c:v>2.98E-2</c:v>
                </c:pt>
                <c:pt idx="176">
                  <c:v>2.9000000000000001E-2</c:v>
                </c:pt>
                <c:pt idx="177">
                  <c:v>2.8199999999999999E-2</c:v>
                </c:pt>
                <c:pt idx="178">
                  <c:v>2.7400000000000001E-2</c:v>
                </c:pt>
                <c:pt idx="179">
                  <c:v>2.6499999999999999E-2</c:v>
                </c:pt>
                <c:pt idx="180">
                  <c:v>2.5700000000000001E-2</c:v>
                </c:pt>
                <c:pt idx="181">
                  <c:v>2.4899999999999999E-2</c:v>
                </c:pt>
                <c:pt idx="182">
                  <c:v>2.4E-2</c:v>
                </c:pt>
                <c:pt idx="183">
                  <c:v>2.3199999999999998E-2</c:v>
                </c:pt>
                <c:pt idx="184">
                  <c:v>2.24E-2</c:v>
                </c:pt>
                <c:pt idx="185">
                  <c:v>2.1600000000000001E-2</c:v>
                </c:pt>
                <c:pt idx="186">
                  <c:v>2.0799999999999999E-2</c:v>
                </c:pt>
                <c:pt idx="187">
                  <c:v>1.9900000000000001E-2</c:v>
                </c:pt>
                <c:pt idx="188">
                  <c:v>1.9099999999999999E-2</c:v>
                </c:pt>
                <c:pt idx="189">
                  <c:v>1.83E-2</c:v>
                </c:pt>
                <c:pt idx="190">
                  <c:v>1.7500000000000002E-2</c:v>
                </c:pt>
                <c:pt idx="191">
                  <c:v>1.67E-2</c:v>
                </c:pt>
                <c:pt idx="192">
                  <c:v>1.5900000000000001E-2</c:v>
                </c:pt>
                <c:pt idx="193">
                  <c:v>1.4999999999999999E-2</c:v>
                </c:pt>
                <c:pt idx="194">
                  <c:v>1.4200000000000001E-2</c:v>
                </c:pt>
                <c:pt idx="195">
                  <c:v>1.34E-2</c:v>
                </c:pt>
                <c:pt idx="196">
                  <c:v>1.26E-2</c:v>
                </c:pt>
                <c:pt idx="197">
                  <c:v>1.18E-2</c:v>
                </c:pt>
                <c:pt idx="198">
                  <c:v>1.0999999999999999E-2</c:v>
                </c:pt>
                <c:pt idx="199">
                  <c:v>1.0200000000000001E-2</c:v>
                </c:pt>
                <c:pt idx="200">
                  <c:v>9.4000000000000004E-3</c:v>
                </c:pt>
                <c:pt idx="201">
                  <c:v>8.6E-3</c:v>
                </c:pt>
                <c:pt idx="202">
                  <c:v>7.7999999999999996E-3</c:v>
                </c:pt>
                <c:pt idx="203">
                  <c:v>7.0000000000000001E-3</c:v>
                </c:pt>
                <c:pt idx="204">
                  <c:v>6.1999999999999998E-3</c:v>
                </c:pt>
                <c:pt idx="205">
                  <c:v>5.4000000000000003E-3</c:v>
                </c:pt>
                <c:pt idx="206">
                  <c:v>4.5999999999999999E-3</c:v>
                </c:pt>
                <c:pt idx="207">
                  <c:v>3.8999999999999998E-3</c:v>
                </c:pt>
                <c:pt idx="208">
                  <c:v>3.0999999999999999E-3</c:v>
                </c:pt>
                <c:pt idx="209">
                  <c:v>2.3E-3</c:v>
                </c:pt>
                <c:pt idx="210">
                  <c:v>1.5E-3</c:v>
                </c:pt>
                <c:pt idx="211">
                  <c:v>8.0000000000000004E-4</c:v>
                </c:pt>
                <c:pt idx="212">
                  <c:v>1E-4</c:v>
                </c:pt>
              </c:numCache>
            </c:numRef>
          </c:yVal>
          <c:smooth val="1"/>
          <c:extLst>
            <c:ext xmlns:c16="http://schemas.microsoft.com/office/drawing/2014/chart" uri="{C3380CC4-5D6E-409C-BE32-E72D297353CC}">
              <c16:uniqueId val="{00000000-5370-4CB3-AB0C-B2EE4298EE0C}"/>
            </c:ext>
          </c:extLst>
        </c:ser>
        <c:dLbls>
          <c:showLegendKey val="0"/>
          <c:showVal val="0"/>
          <c:showCatName val="0"/>
          <c:showSerName val="0"/>
          <c:showPercent val="0"/>
          <c:showBubbleSize val="0"/>
        </c:dLbls>
        <c:axId val="1187490911"/>
        <c:axId val="1036781887"/>
      </c:scatterChart>
      <c:valAx>
        <c:axId val="118749091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photon energy</a:t>
                </a:r>
                <a:r>
                  <a:rPr lang="en-US" baseline="0"/>
                  <a:t> (MeV)</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6781887"/>
        <c:crosses val="autoZero"/>
        <c:crossBetween val="midCat"/>
      </c:valAx>
      <c:valAx>
        <c:axId val="10367818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749091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4775CA-7537-4AB6-BF6C-96910041BBC3}"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C9A8B-6423-4DD8-A52A-D5F1BE331976}" type="slidenum">
              <a:rPr lang="en-US" smtClean="0"/>
              <a:t>‹#›</a:t>
            </a:fld>
            <a:endParaRPr lang="en-US"/>
          </a:p>
        </p:txBody>
      </p:sp>
    </p:spTree>
    <p:extLst>
      <p:ext uri="{BB962C8B-B14F-4D97-AF65-F5344CB8AC3E}">
        <p14:creationId xmlns:p14="http://schemas.microsoft.com/office/powerpoint/2010/main" val="311778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minutes to this point. Allow 15 minutes for audience introductions. If it runs less, ask questions like “have you had experience with yourself or a loved one in a diagnostic imaging exam? Did you </a:t>
            </a:r>
            <a:r>
              <a:rPr lang="en-US" dirty="0" err="1"/>
              <a:t>knowabout</a:t>
            </a:r>
            <a:r>
              <a:rPr lang="en-US" dirty="0"/>
              <a:t> </a:t>
            </a:r>
            <a:r>
              <a:rPr lang="en-US" dirty="0" err="1"/>
              <a:t>radiaiotn</a:t>
            </a:r>
            <a:r>
              <a:rPr lang="en-US" dirty="0"/>
              <a:t>? Was the person you were with scared or concerned? Did you wish that you had more information from the hospital worker? Etc. </a:t>
            </a:r>
          </a:p>
        </p:txBody>
      </p:sp>
      <p:sp>
        <p:nvSpPr>
          <p:cNvPr id="4" name="Slide Number Placeholder 3"/>
          <p:cNvSpPr>
            <a:spLocks noGrp="1"/>
          </p:cNvSpPr>
          <p:nvPr>
            <p:ph type="sldNum" sz="quarter" idx="5"/>
          </p:nvPr>
        </p:nvSpPr>
        <p:spPr/>
        <p:txBody>
          <a:bodyPr/>
          <a:lstStyle/>
          <a:p>
            <a:fld id="{FBCC9A8B-6423-4DD8-A52A-D5F1BE331976}" type="slidenum">
              <a:rPr lang="en-US" smtClean="0"/>
              <a:t>8</a:t>
            </a:fld>
            <a:endParaRPr lang="en-US"/>
          </a:p>
        </p:txBody>
      </p:sp>
    </p:spTree>
    <p:extLst>
      <p:ext uri="{BB962C8B-B14F-4D97-AF65-F5344CB8AC3E}">
        <p14:creationId xmlns:p14="http://schemas.microsoft.com/office/powerpoint/2010/main" val="2632413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6CBB6-E2AC-4BA1-A748-02338F623A5D}"/>
              </a:ext>
            </a:extLst>
          </p:cNvPr>
          <p:cNvSpPr>
            <a:spLocks noGrp="1"/>
          </p:cNvSpPr>
          <p:nvPr>
            <p:ph type="ctrTitle" hasCustomPrompt="1"/>
          </p:nvPr>
        </p:nvSpPr>
        <p:spPr>
          <a:xfrm>
            <a:off x="6096000" y="1856001"/>
            <a:ext cx="4543514" cy="2387600"/>
          </a:xfrm>
        </p:spPr>
        <p:txBody>
          <a:bodyPr anchor="ctr"/>
          <a:lstStyle>
            <a:lvl1pPr algn="ctr">
              <a:defRPr sz="6000"/>
            </a:lvl1pPr>
          </a:lstStyle>
          <a:p>
            <a:r>
              <a:rPr lang="en-US" dirty="0"/>
              <a:t>[presentation title]</a:t>
            </a:r>
          </a:p>
        </p:txBody>
      </p:sp>
      <p:sp>
        <p:nvSpPr>
          <p:cNvPr id="3" name="Subtitle 2">
            <a:extLst>
              <a:ext uri="{FF2B5EF4-FFF2-40B4-BE49-F238E27FC236}">
                <a16:creationId xmlns:a16="http://schemas.microsoft.com/office/drawing/2014/main" id="{9870AEBC-05E3-4C84-B19E-92E4DA9C184F}"/>
              </a:ext>
            </a:extLst>
          </p:cNvPr>
          <p:cNvSpPr>
            <a:spLocks noGrp="1"/>
          </p:cNvSpPr>
          <p:nvPr>
            <p:ph type="subTitle" idx="1" hasCustomPrompt="1"/>
          </p:nvPr>
        </p:nvSpPr>
        <p:spPr>
          <a:xfrm>
            <a:off x="6096000" y="4335676"/>
            <a:ext cx="4543514" cy="1569468"/>
          </a:xfrm>
        </p:spPr>
        <p:txBody>
          <a:bodyPr anchor="ctr"/>
          <a:lstStyle>
            <a:lvl1pPr marL="0" indent="0" algn="ctr">
              <a:lnSpc>
                <a:spcPct val="100000"/>
              </a:lnSpc>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a:p>
            <a:r>
              <a:rPr lang="en-US" dirty="0"/>
              <a:t>[title]</a:t>
            </a:r>
          </a:p>
          <a:p>
            <a:r>
              <a:rPr lang="en-US" dirty="0"/>
              <a:t>Corvallis, Oregon</a:t>
            </a:r>
          </a:p>
          <a:p>
            <a:r>
              <a:rPr lang="en-US" dirty="0"/>
              <a:t>First.last@rcdsoftware.com</a:t>
            </a:r>
          </a:p>
        </p:txBody>
      </p:sp>
      <p:sp>
        <p:nvSpPr>
          <p:cNvPr id="4" name="Date Placeholder 3">
            <a:extLst>
              <a:ext uri="{FF2B5EF4-FFF2-40B4-BE49-F238E27FC236}">
                <a16:creationId xmlns:a16="http://schemas.microsoft.com/office/drawing/2014/main" id="{AE26AF13-3D65-480A-9BB7-96002FAFF6AB}"/>
              </a:ext>
            </a:extLst>
          </p:cNvPr>
          <p:cNvSpPr>
            <a:spLocks noGrp="1"/>
          </p:cNvSpPr>
          <p:nvPr>
            <p:ph type="dt" sz="half" idx="10"/>
          </p:nvPr>
        </p:nvSpPr>
        <p:spPr/>
        <p:txBody>
          <a:bodyPr/>
          <a:lstStyle/>
          <a:p>
            <a:fld id="{B65166F8-AA73-4FD8-AF51-69D0AE6E4C13}" type="datetime1">
              <a:rPr lang="en-US" smtClean="0"/>
              <a:t>5/24/2023</a:t>
            </a:fld>
            <a:endParaRPr lang="en-US"/>
          </a:p>
        </p:txBody>
      </p:sp>
      <p:grpSp>
        <p:nvGrpSpPr>
          <p:cNvPr id="7" name="Group 6">
            <a:extLst>
              <a:ext uri="{FF2B5EF4-FFF2-40B4-BE49-F238E27FC236}">
                <a16:creationId xmlns:a16="http://schemas.microsoft.com/office/drawing/2014/main" id="{A37B74BB-6BEF-4214-9521-74EE6BA9F06D}"/>
              </a:ext>
            </a:extLst>
          </p:cNvPr>
          <p:cNvGrpSpPr/>
          <p:nvPr userDrawn="1"/>
        </p:nvGrpSpPr>
        <p:grpSpPr>
          <a:xfrm>
            <a:off x="0" y="0"/>
            <a:ext cx="12192002" cy="1140849"/>
            <a:chOff x="-2" y="0"/>
            <a:chExt cx="12192002" cy="1140849"/>
          </a:xfrm>
        </p:grpSpPr>
        <p:sp>
          <p:nvSpPr>
            <p:cNvPr id="8" name="Rectangle 7">
              <a:extLst>
                <a:ext uri="{FF2B5EF4-FFF2-40B4-BE49-F238E27FC236}">
                  <a16:creationId xmlns:a16="http://schemas.microsoft.com/office/drawing/2014/main" id="{BAB26A6D-4FFB-44D6-BD8E-C9D281831937}"/>
                </a:ext>
              </a:extLst>
            </p:cNvPr>
            <p:cNvSpPr/>
            <p:nvPr/>
          </p:nvSpPr>
          <p:spPr>
            <a:xfrm>
              <a:off x="-2" y="0"/>
              <a:ext cx="12191999" cy="380283"/>
            </a:xfrm>
            <a:prstGeom prst="rect">
              <a:avLst/>
            </a:prstGeom>
            <a:solidFill>
              <a:srgbClr val="002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966"/>
                </a:solidFill>
              </a:endParaRPr>
            </a:p>
          </p:txBody>
        </p:sp>
        <p:sp>
          <p:nvSpPr>
            <p:cNvPr id="9" name="Rectangle 8">
              <a:extLst>
                <a:ext uri="{FF2B5EF4-FFF2-40B4-BE49-F238E27FC236}">
                  <a16:creationId xmlns:a16="http://schemas.microsoft.com/office/drawing/2014/main" id="{372F992E-5463-4B43-924F-8386B40894C9}"/>
                </a:ext>
              </a:extLst>
            </p:cNvPr>
            <p:cNvSpPr/>
            <p:nvPr/>
          </p:nvSpPr>
          <p:spPr>
            <a:xfrm>
              <a:off x="-1" y="380283"/>
              <a:ext cx="12192000" cy="380283"/>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966"/>
                </a:solidFill>
              </a:endParaRPr>
            </a:p>
          </p:txBody>
        </p:sp>
        <p:sp>
          <p:nvSpPr>
            <p:cNvPr id="10" name="Rectangle 9">
              <a:extLst>
                <a:ext uri="{FF2B5EF4-FFF2-40B4-BE49-F238E27FC236}">
                  <a16:creationId xmlns:a16="http://schemas.microsoft.com/office/drawing/2014/main" id="{C704725B-9809-4836-9350-B70C81E2CD37}"/>
                </a:ext>
              </a:extLst>
            </p:cNvPr>
            <p:cNvSpPr/>
            <p:nvPr/>
          </p:nvSpPr>
          <p:spPr>
            <a:xfrm>
              <a:off x="0" y="760566"/>
              <a:ext cx="12192000" cy="380283"/>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966"/>
                </a:solidFill>
              </a:endParaRPr>
            </a:p>
          </p:txBody>
        </p:sp>
      </p:grpSp>
      <p:pic>
        <p:nvPicPr>
          <p:cNvPr id="11" name="Picture 10">
            <a:extLst>
              <a:ext uri="{FF2B5EF4-FFF2-40B4-BE49-F238E27FC236}">
                <a16:creationId xmlns:a16="http://schemas.microsoft.com/office/drawing/2014/main" id="{D4F9CFB4-950B-4994-BBBC-7EE4DB8225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5118" y="2102211"/>
            <a:ext cx="3620456" cy="3620456"/>
          </a:xfrm>
          <a:prstGeom prst="rect">
            <a:avLst/>
          </a:prstGeom>
        </p:spPr>
      </p:pic>
    </p:spTree>
    <p:extLst>
      <p:ext uri="{BB962C8B-B14F-4D97-AF65-F5344CB8AC3E}">
        <p14:creationId xmlns:p14="http://schemas.microsoft.com/office/powerpoint/2010/main" val="416373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07022-D910-4198-A60D-ABF4BC4239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390F54-76D7-4772-A83B-21B084F3AA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E621C-A1CD-4CAB-B1DA-D6CBC444473F}"/>
              </a:ext>
            </a:extLst>
          </p:cNvPr>
          <p:cNvSpPr>
            <a:spLocks noGrp="1"/>
          </p:cNvSpPr>
          <p:nvPr>
            <p:ph type="dt" sz="half" idx="10"/>
          </p:nvPr>
        </p:nvSpPr>
        <p:spPr/>
        <p:txBody>
          <a:bodyPr/>
          <a:lstStyle/>
          <a:p>
            <a:fld id="{FE214C8F-3E7C-4A95-B0F0-1BB077C2F5AD}" type="datetime1">
              <a:rPr lang="en-US" smtClean="0"/>
              <a:t>5/24/2023</a:t>
            </a:fld>
            <a:endParaRPr lang="en-US"/>
          </a:p>
        </p:txBody>
      </p:sp>
      <p:sp>
        <p:nvSpPr>
          <p:cNvPr id="6" name="Slide Number Placeholder 5">
            <a:extLst>
              <a:ext uri="{FF2B5EF4-FFF2-40B4-BE49-F238E27FC236}">
                <a16:creationId xmlns:a16="http://schemas.microsoft.com/office/drawing/2014/main" id="{44027C27-7AF3-4530-913C-415476B04CC6}"/>
              </a:ext>
            </a:extLst>
          </p:cNvPr>
          <p:cNvSpPr>
            <a:spLocks noGrp="1"/>
          </p:cNvSpPr>
          <p:nvPr>
            <p:ph type="sldNum" sz="quarter" idx="12"/>
          </p:nvPr>
        </p:nvSpPr>
        <p:spPr/>
        <p:txBody>
          <a:bodyPr/>
          <a:lstStyle/>
          <a:p>
            <a:fld id="{677F7B41-FD57-4489-AAB8-D17CF179067D}" type="slidenum">
              <a:rPr lang="en-US" smtClean="0"/>
              <a:t>‹#›</a:t>
            </a:fld>
            <a:endParaRPr lang="en-US"/>
          </a:p>
        </p:txBody>
      </p:sp>
      <p:grpSp>
        <p:nvGrpSpPr>
          <p:cNvPr id="7" name="Group 6">
            <a:extLst>
              <a:ext uri="{FF2B5EF4-FFF2-40B4-BE49-F238E27FC236}">
                <a16:creationId xmlns:a16="http://schemas.microsoft.com/office/drawing/2014/main" id="{CCB3027C-1A26-4EEA-881B-10C1F3A02534}"/>
              </a:ext>
            </a:extLst>
          </p:cNvPr>
          <p:cNvGrpSpPr/>
          <p:nvPr userDrawn="1"/>
        </p:nvGrpSpPr>
        <p:grpSpPr>
          <a:xfrm>
            <a:off x="11123544" y="4375372"/>
            <a:ext cx="665726" cy="3063487"/>
            <a:chOff x="11123544" y="4375372"/>
            <a:chExt cx="665726" cy="3063487"/>
          </a:xfrm>
        </p:grpSpPr>
        <p:sp>
          <p:nvSpPr>
            <p:cNvPr id="8" name="Rectangle 7">
              <a:extLst>
                <a:ext uri="{FF2B5EF4-FFF2-40B4-BE49-F238E27FC236}">
                  <a16:creationId xmlns:a16="http://schemas.microsoft.com/office/drawing/2014/main" id="{E7F1C0E0-12A2-44BE-8FC4-8C14B2334FFC}"/>
                </a:ext>
              </a:extLst>
            </p:cNvPr>
            <p:cNvSpPr/>
            <p:nvPr/>
          </p:nvSpPr>
          <p:spPr>
            <a:xfrm rot="18868691">
              <a:off x="10661825" y="6173295"/>
              <a:ext cx="1952965" cy="301925"/>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30C6AED-49CD-4F35-B5F8-F8C5C2A9BB43}"/>
                </a:ext>
              </a:extLst>
            </p:cNvPr>
            <p:cNvSpPr/>
            <p:nvPr/>
          </p:nvSpPr>
          <p:spPr>
            <a:xfrm rot="18868691">
              <a:off x="10170166" y="5925323"/>
              <a:ext cx="2605116" cy="30192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146896D-0BA4-4504-80AB-5B94BDBC9323}"/>
                </a:ext>
              </a:extLst>
            </p:cNvPr>
            <p:cNvSpPr/>
            <p:nvPr/>
          </p:nvSpPr>
          <p:spPr>
            <a:xfrm rot="18868691">
              <a:off x="9742763" y="5756153"/>
              <a:ext cx="3063487" cy="301925"/>
            </a:xfrm>
            <a:prstGeom prst="rect">
              <a:avLst/>
            </a:prstGeom>
            <a:solidFill>
              <a:srgbClr val="002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746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61F8-6677-4BA5-94A3-442F180D3A0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5A3C587-1087-4473-B614-D6E1D60CE1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A0DD6F-350E-463A-827F-B76CA4437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D9A641-0094-4F45-BEA6-1217550AD3E2}"/>
              </a:ext>
            </a:extLst>
          </p:cNvPr>
          <p:cNvSpPr>
            <a:spLocks noGrp="1"/>
          </p:cNvSpPr>
          <p:nvPr>
            <p:ph type="dt" sz="half" idx="10"/>
          </p:nvPr>
        </p:nvSpPr>
        <p:spPr/>
        <p:txBody>
          <a:bodyPr/>
          <a:lstStyle/>
          <a:p>
            <a:fld id="{99D1BFF5-E414-40C9-9F12-4C08C83509FF}" type="datetime1">
              <a:rPr lang="en-US" smtClean="0"/>
              <a:t>5/24/2023</a:t>
            </a:fld>
            <a:endParaRPr lang="en-US"/>
          </a:p>
        </p:txBody>
      </p:sp>
      <p:sp>
        <p:nvSpPr>
          <p:cNvPr id="7" name="Slide Number Placeholder 6">
            <a:extLst>
              <a:ext uri="{FF2B5EF4-FFF2-40B4-BE49-F238E27FC236}">
                <a16:creationId xmlns:a16="http://schemas.microsoft.com/office/drawing/2014/main" id="{40635D95-9861-4033-9473-1A73451D0DB7}"/>
              </a:ext>
            </a:extLst>
          </p:cNvPr>
          <p:cNvSpPr>
            <a:spLocks noGrp="1"/>
          </p:cNvSpPr>
          <p:nvPr>
            <p:ph type="sldNum" sz="quarter" idx="12"/>
          </p:nvPr>
        </p:nvSpPr>
        <p:spPr/>
        <p:txBody>
          <a:bodyPr/>
          <a:lstStyle/>
          <a:p>
            <a:fld id="{677F7B41-FD57-4489-AAB8-D17CF179067D}" type="slidenum">
              <a:rPr lang="en-US" smtClean="0"/>
              <a:t>‹#›</a:t>
            </a:fld>
            <a:endParaRPr lang="en-US"/>
          </a:p>
        </p:txBody>
      </p:sp>
      <p:grpSp>
        <p:nvGrpSpPr>
          <p:cNvPr id="8" name="Group 7">
            <a:extLst>
              <a:ext uri="{FF2B5EF4-FFF2-40B4-BE49-F238E27FC236}">
                <a16:creationId xmlns:a16="http://schemas.microsoft.com/office/drawing/2014/main" id="{16D4A51F-F343-48F7-A5BF-E0E3B1A63368}"/>
              </a:ext>
            </a:extLst>
          </p:cNvPr>
          <p:cNvGrpSpPr/>
          <p:nvPr userDrawn="1"/>
        </p:nvGrpSpPr>
        <p:grpSpPr>
          <a:xfrm>
            <a:off x="11123544" y="4375372"/>
            <a:ext cx="665726" cy="3063487"/>
            <a:chOff x="11123544" y="4375372"/>
            <a:chExt cx="665726" cy="3063487"/>
          </a:xfrm>
        </p:grpSpPr>
        <p:sp>
          <p:nvSpPr>
            <p:cNvPr id="9" name="Rectangle 8">
              <a:extLst>
                <a:ext uri="{FF2B5EF4-FFF2-40B4-BE49-F238E27FC236}">
                  <a16:creationId xmlns:a16="http://schemas.microsoft.com/office/drawing/2014/main" id="{7DCDA1AE-5911-40E7-B4B7-54CDD6D8D7ED}"/>
                </a:ext>
              </a:extLst>
            </p:cNvPr>
            <p:cNvSpPr/>
            <p:nvPr/>
          </p:nvSpPr>
          <p:spPr>
            <a:xfrm rot="18868691">
              <a:off x="10661825" y="6173295"/>
              <a:ext cx="1952965" cy="301925"/>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02D955-64F7-42E1-B707-7488C70EA8EF}"/>
                </a:ext>
              </a:extLst>
            </p:cNvPr>
            <p:cNvSpPr/>
            <p:nvPr/>
          </p:nvSpPr>
          <p:spPr>
            <a:xfrm rot="18868691">
              <a:off x="10170166" y="5925323"/>
              <a:ext cx="2605116" cy="30192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19268A-2A30-4638-8C36-70E28C6ACEFA}"/>
                </a:ext>
              </a:extLst>
            </p:cNvPr>
            <p:cNvSpPr/>
            <p:nvPr/>
          </p:nvSpPr>
          <p:spPr>
            <a:xfrm rot="18868691">
              <a:off x="9742763" y="5756153"/>
              <a:ext cx="3063487" cy="301925"/>
            </a:xfrm>
            <a:prstGeom prst="rect">
              <a:avLst/>
            </a:prstGeom>
            <a:solidFill>
              <a:srgbClr val="002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339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C1C1-1ABD-48A3-9FF2-96D4B9058DB2}"/>
              </a:ext>
            </a:extLst>
          </p:cNvPr>
          <p:cNvSpPr>
            <a:spLocks noGrp="1"/>
          </p:cNvSpPr>
          <p:nvPr>
            <p:ph type="title"/>
          </p:nvPr>
        </p:nvSpPr>
        <p:spPr>
          <a:xfrm>
            <a:off x="839788" y="668337"/>
            <a:ext cx="10515600" cy="1022351"/>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D6A71F-26A6-4E85-88AF-40404AE523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154632-FA7D-40D1-BDF1-D6907A9FB4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E1FA92-91B5-4C63-BFEE-566A559A46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E01C8F-5DB8-4C61-AAFC-6C787E78DD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12645B-EF4D-46AE-98F9-EBCE87122555}"/>
              </a:ext>
            </a:extLst>
          </p:cNvPr>
          <p:cNvSpPr>
            <a:spLocks noGrp="1"/>
          </p:cNvSpPr>
          <p:nvPr>
            <p:ph type="dt" sz="half" idx="10"/>
          </p:nvPr>
        </p:nvSpPr>
        <p:spPr/>
        <p:txBody>
          <a:bodyPr/>
          <a:lstStyle/>
          <a:p>
            <a:fld id="{E51A0EBD-BA2F-4E87-B18D-7E4D9CE17EAA}" type="datetime1">
              <a:rPr lang="en-US" smtClean="0"/>
              <a:t>5/24/2023</a:t>
            </a:fld>
            <a:endParaRPr lang="en-US"/>
          </a:p>
        </p:txBody>
      </p:sp>
      <p:sp>
        <p:nvSpPr>
          <p:cNvPr id="9" name="Slide Number Placeholder 8">
            <a:extLst>
              <a:ext uri="{FF2B5EF4-FFF2-40B4-BE49-F238E27FC236}">
                <a16:creationId xmlns:a16="http://schemas.microsoft.com/office/drawing/2014/main" id="{462E3652-E5BB-4050-B95D-35607D9AD9B7}"/>
              </a:ext>
            </a:extLst>
          </p:cNvPr>
          <p:cNvSpPr>
            <a:spLocks noGrp="1"/>
          </p:cNvSpPr>
          <p:nvPr>
            <p:ph type="sldNum" sz="quarter" idx="12"/>
          </p:nvPr>
        </p:nvSpPr>
        <p:spPr/>
        <p:txBody>
          <a:bodyPr/>
          <a:lstStyle/>
          <a:p>
            <a:fld id="{677F7B41-FD57-4489-AAB8-D17CF179067D}" type="slidenum">
              <a:rPr lang="en-US" smtClean="0"/>
              <a:t>‹#›</a:t>
            </a:fld>
            <a:endParaRPr lang="en-US"/>
          </a:p>
        </p:txBody>
      </p:sp>
      <p:grpSp>
        <p:nvGrpSpPr>
          <p:cNvPr id="10" name="Group 9">
            <a:extLst>
              <a:ext uri="{FF2B5EF4-FFF2-40B4-BE49-F238E27FC236}">
                <a16:creationId xmlns:a16="http://schemas.microsoft.com/office/drawing/2014/main" id="{B4033C18-89A9-4989-90CD-84F3D40D5E19}"/>
              </a:ext>
            </a:extLst>
          </p:cNvPr>
          <p:cNvGrpSpPr/>
          <p:nvPr userDrawn="1"/>
        </p:nvGrpSpPr>
        <p:grpSpPr>
          <a:xfrm>
            <a:off x="11123544" y="4375372"/>
            <a:ext cx="665726" cy="3063487"/>
            <a:chOff x="11123544" y="4375372"/>
            <a:chExt cx="665726" cy="3063487"/>
          </a:xfrm>
        </p:grpSpPr>
        <p:sp>
          <p:nvSpPr>
            <p:cNvPr id="11" name="Rectangle 10">
              <a:extLst>
                <a:ext uri="{FF2B5EF4-FFF2-40B4-BE49-F238E27FC236}">
                  <a16:creationId xmlns:a16="http://schemas.microsoft.com/office/drawing/2014/main" id="{ADEAC560-71A3-4675-8CF7-13468B81A9F0}"/>
                </a:ext>
              </a:extLst>
            </p:cNvPr>
            <p:cNvSpPr/>
            <p:nvPr/>
          </p:nvSpPr>
          <p:spPr>
            <a:xfrm rot="18868691">
              <a:off x="10661825" y="6173295"/>
              <a:ext cx="1952965" cy="301925"/>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AFDBE5-C132-41F0-AFAF-3303FF5012F5}"/>
                </a:ext>
              </a:extLst>
            </p:cNvPr>
            <p:cNvSpPr/>
            <p:nvPr/>
          </p:nvSpPr>
          <p:spPr>
            <a:xfrm rot="18868691">
              <a:off x="10170166" y="5925323"/>
              <a:ext cx="2605116" cy="30192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419CAE-E13B-4200-A1B0-2BBF54D9498A}"/>
                </a:ext>
              </a:extLst>
            </p:cNvPr>
            <p:cNvSpPr/>
            <p:nvPr/>
          </p:nvSpPr>
          <p:spPr>
            <a:xfrm rot="18868691">
              <a:off x="9742763" y="5756153"/>
              <a:ext cx="3063487" cy="301925"/>
            </a:xfrm>
            <a:prstGeom prst="rect">
              <a:avLst/>
            </a:prstGeom>
            <a:solidFill>
              <a:srgbClr val="002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79929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4C16-8AAD-44E5-A854-D187E3B87B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C2C64F-CDEC-4A8A-ACAF-39004380F685}"/>
              </a:ext>
            </a:extLst>
          </p:cNvPr>
          <p:cNvSpPr>
            <a:spLocks noGrp="1"/>
          </p:cNvSpPr>
          <p:nvPr>
            <p:ph type="dt" sz="half" idx="10"/>
          </p:nvPr>
        </p:nvSpPr>
        <p:spPr/>
        <p:txBody>
          <a:bodyPr/>
          <a:lstStyle/>
          <a:p>
            <a:fld id="{FF522621-10F7-46E3-A931-E17B6BC9F495}" type="datetime1">
              <a:rPr lang="en-US" smtClean="0"/>
              <a:t>5/24/2023</a:t>
            </a:fld>
            <a:endParaRPr lang="en-US"/>
          </a:p>
        </p:txBody>
      </p:sp>
      <p:sp>
        <p:nvSpPr>
          <p:cNvPr id="5" name="Slide Number Placeholder 4">
            <a:extLst>
              <a:ext uri="{FF2B5EF4-FFF2-40B4-BE49-F238E27FC236}">
                <a16:creationId xmlns:a16="http://schemas.microsoft.com/office/drawing/2014/main" id="{EAD61A9A-B442-4C57-A22D-A4CE933032C1}"/>
              </a:ext>
            </a:extLst>
          </p:cNvPr>
          <p:cNvSpPr>
            <a:spLocks noGrp="1"/>
          </p:cNvSpPr>
          <p:nvPr>
            <p:ph type="sldNum" sz="quarter" idx="12"/>
          </p:nvPr>
        </p:nvSpPr>
        <p:spPr/>
        <p:txBody>
          <a:bodyPr/>
          <a:lstStyle/>
          <a:p>
            <a:fld id="{677F7B41-FD57-4489-AAB8-D17CF179067D}" type="slidenum">
              <a:rPr lang="en-US" smtClean="0"/>
              <a:t>‹#›</a:t>
            </a:fld>
            <a:endParaRPr lang="en-US"/>
          </a:p>
        </p:txBody>
      </p:sp>
      <p:grpSp>
        <p:nvGrpSpPr>
          <p:cNvPr id="6" name="Group 5">
            <a:extLst>
              <a:ext uri="{FF2B5EF4-FFF2-40B4-BE49-F238E27FC236}">
                <a16:creationId xmlns:a16="http://schemas.microsoft.com/office/drawing/2014/main" id="{E30D0E97-699D-4911-BEAA-A7D4D8EB04A0}"/>
              </a:ext>
            </a:extLst>
          </p:cNvPr>
          <p:cNvGrpSpPr/>
          <p:nvPr userDrawn="1"/>
        </p:nvGrpSpPr>
        <p:grpSpPr>
          <a:xfrm>
            <a:off x="11123544" y="4375372"/>
            <a:ext cx="665726" cy="3063487"/>
            <a:chOff x="11123544" y="4375372"/>
            <a:chExt cx="665726" cy="3063487"/>
          </a:xfrm>
        </p:grpSpPr>
        <p:sp>
          <p:nvSpPr>
            <p:cNvPr id="7" name="Rectangle 6">
              <a:extLst>
                <a:ext uri="{FF2B5EF4-FFF2-40B4-BE49-F238E27FC236}">
                  <a16:creationId xmlns:a16="http://schemas.microsoft.com/office/drawing/2014/main" id="{9FE9F794-7212-4F60-A35E-8CF7EAD09EA6}"/>
                </a:ext>
              </a:extLst>
            </p:cNvPr>
            <p:cNvSpPr/>
            <p:nvPr/>
          </p:nvSpPr>
          <p:spPr>
            <a:xfrm rot="18868691">
              <a:off x="10661825" y="6173295"/>
              <a:ext cx="1952965" cy="301925"/>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26CEC16-30EA-4FEA-BAA2-6AE26154592E}"/>
                </a:ext>
              </a:extLst>
            </p:cNvPr>
            <p:cNvSpPr/>
            <p:nvPr/>
          </p:nvSpPr>
          <p:spPr>
            <a:xfrm rot="18868691">
              <a:off x="10170166" y="5925323"/>
              <a:ext cx="2605116" cy="30192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98281F-17BA-4523-A331-9A4304F3EED9}"/>
                </a:ext>
              </a:extLst>
            </p:cNvPr>
            <p:cNvSpPr/>
            <p:nvPr/>
          </p:nvSpPr>
          <p:spPr>
            <a:xfrm rot="18868691">
              <a:off x="9742763" y="5756153"/>
              <a:ext cx="3063487" cy="301925"/>
            </a:xfrm>
            <a:prstGeom prst="rect">
              <a:avLst/>
            </a:prstGeom>
            <a:solidFill>
              <a:srgbClr val="002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0837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075834-0297-447C-9FF1-306882C731C6}"/>
              </a:ext>
            </a:extLst>
          </p:cNvPr>
          <p:cNvSpPr>
            <a:spLocks noGrp="1"/>
          </p:cNvSpPr>
          <p:nvPr>
            <p:ph type="dt" sz="half" idx="10"/>
          </p:nvPr>
        </p:nvSpPr>
        <p:spPr/>
        <p:txBody>
          <a:bodyPr/>
          <a:lstStyle/>
          <a:p>
            <a:fld id="{7D3D671D-D2C2-4BC4-8E91-2E7ED131DA5D}" type="datetime1">
              <a:rPr lang="en-US" smtClean="0"/>
              <a:t>5/24/2023</a:t>
            </a:fld>
            <a:endParaRPr lang="en-US"/>
          </a:p>
        </p:txBody>
      </p:sp>
      <p:sp>
        <p:nvSpPr>
          <p:cNvPr id="4" name="Slide Number Placeholder 3">
            <a:extLst>
              <a:ext uri="{FF2B5EF4-FFF2-40B4-BE49-F238E27FC236}">
                <a16:creationId xmlns:a16="http://schemas.microsoft.com/office/drawing/2014/main" id="{4709EBD8-E740-4CE5-97FA-0A8FEC3E1767}"/>
              </a:ext>
            </a:extLst>
          </p:cNvPr>
          <p:cNvSpPr>
            <a:spLocks noGrp="1"/>
          </p:cNvSpPr>
          <p:nvPr>
            <p:ph type="sldNum" sz="quarter" idx="12"/>
          </p:nvPr>
        </p:nvSpPr>
        <p:spPr/>
        <p:txBody>
          <a:bodyPr/>
          <a:lstStyle/>
          <a:p>
            <a:fld id="{677F7B41-FD57-4489-AAB8-D17CF179067D}" type="slidenum">
              <a:rPr lang="en-US" smtClean="0"/>
              <a:t>‹#›</a:t>
            </a:fld>
            <a:endParaRPr lang="en-US"/>
          </a:p>
        </p:txBody>
      </p:sp>
      <p:grpSp>
        <p:nvGrpSpPr>
          <p:cNvPr id="5" name="Group 4">
            <a:extLst>
              <a:ext uri="{FF2B5EF4-FFF2-40B4-BE49-F238E27FC236}">
                <a16:creationId xmlns:a16="http://schemas.microsoft.com/office/drawing/2014/main" id="{4DA66423-FA57-44A5-9D88-83DF24ADAAC7}"/>
              </a:ext>
            </a:extLst>
          </p:cNvPr>
          <p:cNvGrpSpPr/>
          <p:nvPr userDrawn="1"/>
        </p:nvGrpSpPr>
        <p:grpSpPr>
          <a:xfrm>
            <a:off x="11123544" y="4375372"/>
            <a:ext cx="665726" cy="3063487"/>
            <a:chOff x="11123544" y="4375372"/>
            <a:chExt cx="665726" cy="3063487"/>
          </a:xfrm>
        </p:grpSpPr>
        <p:sp>
          <p:nvSpPr>
            <p:cNvPr id="6" name="Rectangle 5">
              <a:extLst>
                <a:ext uri="{FF2B5EF4-FFF2-40B4-BE49-F238E27FC236}">
                  <a16:creationId xmlns:a16="http://schemas.microsoft.com/office/drawing/2014/main" id="{A1857567-7CB9-47F5-8E6B-D2CDB5CF9A49}"/>
                </a:ext>
              </a:extLst>
            </p:cNvPr>
            <p:cNvSpPr/>
            <p:nvPr/>
          </p:nvSpPr>
          <p:spPr>
            <a:xfrm rot="18868691">
              <a:off x="10661825" y="6173295"/>
              <a:ext cx="1952965" cy="301925"/>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B9FBA7-9CF7-4A1D-A668-33B97C75C406}"/>
                </a:ext>
              </a:extLst>
            </p:cNvPr>
            <p:cNvSpPr/>
            <p:nvPr/>
          </p:nvSpPr>
          <p:spPr>
            <a:xfrm rot="18868691">
              <a:off x="10170166" y="5925323"/>
              <a:ext cx="2605116" cy="30192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BC3113-49C1-43EE-9ED4-E73D3DAD51C9}"/>
                </a:ext>
              </a:extLst>
            </p:cNvPr>
            <p:cNvSpPr/>
            <p:nvPr/>
          </p:nvSpPr>
          <p:spPr>
            <a:xfrm rot="18868691">
              <a:off x="9742763" y="5756153"/>
              <a:ext cx="3063487" cy="301925"/>
            </a:xfrm>
            <a:prstGeom prst="rect">
              <a:avLst/>
            </a:prstGeom>
            <a:solidFill>
              <a:srgbClr val="002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216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563D1F-B01B-4906-A680-BC0AF076CEF5}"/>
              </a:ext>
            </a:extLst>
          </p:cNvPr>
          <p:cNvSpPr>
            <a:spLocks noGrp="1"/>
          </p:cNvSpPr>
          <p:nvPr>
            <p:ph type="title"/>
          </p:nvPr>
        </p:nvSpPr>
        <p:spPr>
          <a:xfrm>
            <a:off x="838200" y="873722"/>
            <a:ext cx="10515600" cy="10096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0F76C8-5540-434D-8EE4-D9BF526213A1}"/>
              </a:ext>
            </a:extLst>
          </p:cNvPr>
          <p:cNvSpPr>
            <a:spLocks noGrp="1"/>
          </p:cNvSpPr>
          <p:nvPr>
            <p:ph type="body" idx="1"/>
          </p:nvPr>
        </p:nvSpPr>
        <p:spPr>
          <a:xfrm>
            <a:off x="838200" y="1999715"/>
            <a:ext cx="10515600" cy="41772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B9DD1-EA31-42D4-82BC-E425E8521909}"/>
              </a:ext>
            </a:extLst>
          </p:cNvPr>
          <p:cNvSpPr>
            <a:spLocks noGrp="1"/>
          </p:cNvSpPr>
          <p:nvPr>
            <p:ph type="dt" sz="half" idx="2"/>
          </p:nvPr>
        </p:nvSpPr>
        <p:spPr>
          <a:xfrm>
            <a:off x="197265"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9C0A0AD1-2026-4F47-B2DE-8E29523CDCAE}" type="datetime1">
              <a:rPr lang="en-US" smtClean="0"/>
              <a:t>5/24/2023</a:t>
            </a:fld>
            <a:endParaRPr lang="en-US"/>
          </a:p>
        </p:txBody>
      </p:sp>
      <p:sp>
        <p:nvSpPr>
          <p:cNvPr id="6" name="Slide Number Placeholder 5">
            <a:extLst>
              <a:ext uri="{FF2B5EF4-FFF2-40B4-BE49-F238E27FC236}">
                <a16:creationId xmlns:a16="http://schemas.microsoft.com/office/drawing/2014/main" id="{BC15C743-AF0C-4D2C-841E-4E8564BD1CC5}"/>
              </a:ext>
            </a:extLst>
          </p:cNvPr>
          <p:cNvSpPr>
            <a:spLocks noGrp="1"/>
          </p:cNvSpPr>
          <p:nvPr>
            <p:ph type="sldNum" sz="quarter" idx="4"/>
          </p:nvPr>
        </p:nvSpPr>
        <p:spPr>
          <a:xfrm>
            <a:off x="9251535" y="6371721"/>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677F7B41-FD57-4489-AAB8-D17CF179067D}" type="slidenum">
              <a:rPr lang="en-US" smtClean="0"/>
              <a:pPr/>
              <a:t>‹#›</a:t>
            </a:fld>
            <a:endParaRPr lang="en-US"/>
          </a:p>
        </p:txBody>
      </p:sp>
      <p:grpSp>
        <p:nvGrpSpPr>
          <p:cNvPr id="7" name="Group 6">
            <a:extLst>
              <a:ext uri="{FF2B5EF4-FFF2-40B4-BE49-F238E27FC236}">
                <a16:creationId xmlns:a16="http://schemas.microsoft.com/office/drawing/2014/main" id="{EECBE43E-328A-486A-A00D-F33F5F2DF2A6}"/>
              </a:ext>
            </a:extLst>
          </p:cNvPr>
          <p:cNvGrpSpPr/>
          <p:nvPr userDrawn="1"/>
        </p:nvGrpSpPr>
        <p:grpSpPr>
          <a:xfrm>
            <a:off x="10125814" y="210268"/>
            <a:ext cx="1761816" cy="607933"/>
            <a:chOff x="10125814" y="210268"/>
            <a:chExt cx="1761816" cy="607933"/>
          </a:xfrm>
        </p:grpSpPr>
        <p:pic>
          <p:nvPicPr>
            <p:cNvPr id="8" name="Picture 7">
              <a:extLst>
                <a:ext uri="{FF2B5EF4-FFF2-40B4-BE49-F238E27FC236}">
                  <a16:creationId xmlns:a16="http://schemas.microsoft.com/office/drawing/2014/main" id="{5F3B636B-600D-4ECD-9FEA-54ED684EE96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125814" y="210268"/>
              <a:ext cx="1754889" cy="387443"/>
            </a:xfrm>
            <a:prstGeom prst="rect">
              <a:avLst/>
            </a:prstGeom>
          </p:spPr>
        </p:pic>
        <p:sp>
          <p:nvSpPr>
            <p:cNvPr id="5" name="TextBox 4">
              <a:extLst>
                <a:ext uri="{FF2B5EF4-FFF2-40B4-BE49-F238E27FC236}">
                  <a16:creationId xmlns:a16="http://schemas.microsoft.com/office/drawing/2014/main" id="{A19EC1E6-764C-4CED-A830-4F76E9E7440C}"/>
                </a:ext>
              </a:extLst>
            </p:cNvPr>
            <p:cNvSpPr txBox="1"/>
            <p:nvPr userDrawn="1"/>
          </p:nvSpPr>
          <p:spPr>
            <a:xfrm>
              <a:off x="10226598" y="571980"/>
              <a:ext cx="1661032" cy="246221"/>
            </a:xfrm>
            <a:prstGeom prst="rect">
              <a:avLst/>
            </a:prstGeom>
            <a:noFill/>
          </p:spPr>
          <p:txBody>
            <a:bodyPr wrap="none" rtlCol="0">
              <a:spAutoFit/>
            </a:bodyPr>
            <a:lstStyle/>
            <a:p>
              <a:r>
                <a:rPr lang="en-US" sz="1000" dirty="0"/>
                <a:t>Corvallis, Seattle, and Austin</a:t>
              </a:r>
            </a:p>
          </p:txBody>
        </p:sp>
      </p:grpSp>
    </p:spTree>
    <p:extLst>
      <p:ext uri="{BB962C8B-B14F-4D97-AF65-F5344CB8AC3E}">
        <p14:creationId xmlns:p14="http://schemas.microsoft.com/office/powerpoint/2010/main" val="28328663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Macro-Enabled_Worksheet.xlsm"/><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94151-D22E-AD97-CC76-196D348F6322}"/>
              </a:ext>
            </a:extLst>
          </p:cNvPr>
          <p:cNvSpPr>
            <a:spLocks noGrp="1"/>
          </p:cNvSpPr>
          <p:nvPr>
            <p:ph type="ctrTitle"/>
          </p:nvPr>
        </p:nvSpPr>
        <p:spPr>
          <a:xfrm>
            <a:off x="6096000" y="1856001"/>
            <a:ext cx="4543514" cy="3177912"/>
          </a:xfrm>
        </p:spPr>
        <p:txBody>
          <a:bodyPr/>
          <a:lstStyle/>
          <a:p>
            <a:r>
              <a:rPr lang="en-US" dirty="0"/>
              <a:t>ALARA in Diagnostic Imaging</a:t>
            </a:r>
          </a:p>
        </p:txBody>
      </p:sp>
      <p:sp>
        <p:nvSpPr>
          <p:cNvPr id="3" name="Subtitle 2">
            <a:extLst>
              <a:ext uri="{FF2B5EF4-FFF2-40B4-BE49-F238E27FC236}">
                <a16:creationId xmlns:a16="http://schemas.microsoft.com/office/drawing/2014/main" id="{C3F9B894-B686-71CD-83E8-3A2B1F17FE0A}"/>
              </a:ext>
            </a:extLst>
          </p:cNvPr>
          <p:cNvSpPr>
            <a:spLocks noGrp="1"/>
          </p:cNvSpPr>
          <p:nvPr>
            <p:ph type="subTitle" idx="1"/>
          </p:nvPr>
        </p:nvSpPr>
        <p:spPr/>
        <p:txBody>
          <a:bodyPr/>
          <a:lstStyle/>
          <a:p>
            <a:r>
              <a:rPr lang="en-US" dirty="0"/>
              <a:t>Charlotte Rose MS (RHP)</a:t>
            </a:r>
          </a:p>
        </p:txBody>
      </p:sp>
    </p:spTree>
    <p:extLst>
      <p:ext uri="{BB962C8B-B14F-4D97-AF65-F5344CB8AC3E}">
        <p14:creationId xmlns:p14="http://schemas.microsoft.com/office/powerpoint/2010/main" val="3530066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06A73-A641-9B04-6F0A-4873EF60EB66}"/>
              </a:ext>
            </a:extLst>
          </p:cNvPr>
          <p:cNvSpPr>
            <a:spLocks noGrp="1"/>
          </p:cNvSpPr>
          <p:nvPr>
            <p:ph type="title"/>
          </p:nvPr>
        </p:nvSpPr>
        <p:spPr/>
        <p:txBody>
          <a:bodyPr/>
          <a:lstStyle/>
          <a:p>
            <a:r>
              <a:rPr lang="en-US" dirty="0"/>
              <a:t>ALARA – the NRC, IAEA, WHO</a:t>
            </a:r>
          </a:p>
        </p:txBody>
      </p:sp>
      <p:sp>
        <p:nvSpPr>
          <p:cNvPr id="4" name="Slide Number Placeholder 3">
            <a:extLst>
              <a:ext uri="{FF2B5EF4-FFF2-40B4-BE49-F238E27FC236}">
                <a16:creationId xmlns:a16="http://schemas.microsoft.com/office/drawing/2014/main" id="{F6854147-D671-E0DE-7902-9683D32B038F}"/>
              </a:ext>
            </a:extLst>
          </p:cNvPr>
          <p:cNvSpPr>
            <a:spLocks noGrp="1"/>
          </p:cNvSpPr>
          <p:nvPr>
            <p:ph type="sldNum" sz="quarter" idx="12"/>
          </p:nvPr>
        </p:nvSpPr>
        <p:spPr/>
        <p:txBody>
          <a:bodyPr/>
          <a:lstStyle/>
          <a:p>
            <a:fld id="{677F7B41-FD57-4489-AAB8-D17CF179067D}" type="slidenum">
              <a:rPr lang="en-US" smtClean="0"/>
              <a:t>10</a:t>
            </a:fld>
            <a:endParaRPr lang="en-US"/>
          </a:p>
        </p:txBody>
      </p:sp>
      <p:sp>
        <p:nvSpPr>
          <p:cNvPr id="5" name="TextBox 4">
            <a:extLst>
              <a:ext uri="{FF2B5EF4-FFF2-40B4-BE49-F238E27FC236}">
                <a16:creationId xmlns:a16="http://schemas.microsoft.com/office/drawing/2014/main" id="{40C882ED-089A-C6BC-86DF-B84C28699B92}"/>
              </a:ext>
            </a:extLst>
          </p:cNvPr>
          <p:cNvSpPr txBox="1"/>
          <p:nvPr/>
        </p:nvSpPr>
        <p:spPr>
          <a:xfrm>
            <a:off x="685799" y="2133151"/>
            <a:ext cx="10353675" cy="3970318"/>
          </a:xfrm>
          <a:prstGeom prst="rect">
            <a:avLst/>
          </a:prstGeom>
          <a:noFill/>
        </p:spPr>
        <p:txBody>
          <a:bodyPr wrap="square" rtlCol="0">
            <a:spAutoFit/>
          </a:bodyPr>
          <a:lstStyle/>
          <a:p>
            <a:r>
              <a:rPr lang="en-US" dirty="0"/>
              <a:t>NRC – “ALARA is an acronym for “as low as is reasonably achievable” which means making every reasonable effort to maintain exposure to ionizing radiation as far below the dose limits as is practical, consistent with the purpose for which the licensed activity is undertaken, taking into account the state of technology, the economics of improvements in relation to state of technology, the economics of improvements in relation to benefits to the public health and safety, and other societal and socioeconomic considerations, and in relation to utilization </a:t>
            </a:r>
            <a:r>
              <a:rPr lang="en-US" dirty="0" err="1"/>
              <a:t>fo</a:t>
            </a:r>
            <a:r>
              <a:rPr lang="en-US" dirty="0"/>
              <a:t> nuclear energy and licensed materials in the public interest”</a:t>
            </a:r>
          </a:p>
          <a:p>
            <a:endParaRPr lang="en-US" dirty="0"/>
          </a:p>
          <a:p>
            <a:r>
              <a:rPr lang="en-US" dirty="0"/>
              <a:t>IAEA – uses the term “optimization” </a:t>
            </a:r>
          </a:p>
          <a:p>
            <a:endParaRPr lang="en-US" dirty="0"/>
          </a:p>
          <a:p>
            <a:r>
              <a:rPr lang="en-US" dirty="0"/>
              <a:t>WHO – Bonn call to action: joint position statement between the IAEA and WHO identifying and addressing issues arising in radiation protection in medicine. The actions to improve radiation protection in Medicine in the next decade all have ALARA at heart; focusing on the role of the manufacturer, health professional, educators and doctors to optimize, justify, and prevent exposure to patients. Additionally, to promote safety culture in medicine and improve benefit-risk dialogues all with global medicine in mind. </a:t>
            </a:r>
          </a:p>
        </p:txBody>
      </p:sp>
    </p:spTree>
    <p:extLst>
      <p:ext uri="{BB962C8B-B14F-4D97-AF65-F5344CB8AC3E}">
        <p14:creationId xmlns:p14="http://schemas.microsoft.com/office/powerpoint/2010/main" val="1676694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64D4D-7CC0-961A-6D3D-7CDD2FCAD1E3}"/>
              </a:ext>
            </a:extLst>
          </p:cNvPr>
          <p:cNvSpPr>
            <a:spLocks noGrp="1"/>
          </p:cNvSpPr>
          <p:nvPr>
            <p:ph type="title"/>
          </p:nvPr>
        </p:nvSpPr>
        <p:spPr/>
        <p:txBody>
          <a:bodyPr/>
          <a:lstStyle/>
          <a:p>
            <a:r>
              <a:rPr lang="en-US" dirty="0"/>
              <a:t>Occupational Dose limits	 (US NRC)</a:t>
            </a:r>
          </a:p>
        </p:txBody>
      </p:sp>
      <p:sp>
        <p:nvSpPr>
          <p:cNvPr id="3" name="Content Placeholder 2">
            <a:extLst>
              <a:ext uri="{FF2B5EF4-FFF2-40B4-BE49-F238E27FC236}">
                <a16:creationId xmlns:a16="http://schemas.microsoft.com/office/drawing/2014/main" id="{F597DAA7-3FDB-9B42-3EF4-5E26BBAC907B}"/>
              </a:ext>
            </a:extLst>
          </p:cNvPr>
          <p:cNvSpPr>
            <a:spLocks noGrp="1"/>
          </p:cNvSpPr>
          <p:nvPr>
            <p:ph idx="1"/>
          </p:nvPr>
        </p:nvSpPr>
        <p:spPr/>
        <p:txBody>
          <a:bodyPr/>
          <a:lstStyle/>
          <a:p>
            <a:r>
              <a:rPr lang="en-US" dirty="0"/>
              <a:t>50 mSv</a:t>
            </a:r>
          </a:p>
          <a:p>
            <a:r>
              <a:rPr lang="en-US" dirty="0"/>
              <a:t>150 mSv to eye</a:t>
            </a:r>
          </a:p>
          <a:p>
            <a:r>
              <a:rPr lang="en-US" b="0" i="0" dirty="0">
                <a:solidFill>
                  <a:srgbClr val="333333"/>
                </a:solidFill>
                <a:effectLst/>
                <a:latin typeface="Helvetica Neue"/>
              </a:rPr>
              <a:t>500 mSv</a:t>
            </a:r>
            <a:r>
              <a:rPr lang="en-US" dirty="0">
                <a:solidFill>
                  <a:srgbClr val="333333"/>
                </a:solidFill>
                <a:latin typeface="Helvetica Neue"/>
              </a:rPr>
              <a:t> to shallow dose of skin</a:t>
            </a:r>
          </a:p>
          <a:p>
            <a:endParaRPr lang="en-US" dirty="0">
              <a:solidFill>
                <a:srgbClr val="333333"/>
              </a:solidFill>
              <a:latin typeface="Helvetica Neue"/>
            </a:endParaRPr>
          </a:p>
          <a:p>
            <a:pPr marL="0" indent="0">
              <a:buNone/>
            </a:pPr>
            <a:r>
              <a:rPr lang="en-US" dirty="0">
                <a:solidFill>
                  <a:srgbClr val="333333"/>
                </a:solidFill>
                <a:latin typeface="Helvetica Neue"/>
              </a:rPr>
              <a:t>But ALARA isn’t about dose limits! It is about keeping doses low regardless of the limit.  </a:t>
            </a:r>
            <a:endParaRPr lang="en-US" dirty="0"/>
          </a:p>
        </p:txBody>
      </p:sp>
      <p:sp>
        <p:nvSpPr>
          <p:cNvPr id="4" name="Slide Number Placeholder 3">
            <a:extLst>
              <a:ext uri="{FF2B5EF4-FFF2-40B4-BE49-F238E27FC236}">
                <a16:creationId xmlns:a16="http://schemas.microsoft.com/office/drawing/2014/main" id="{A2CBBFC1-32BE-29D5-E40C-B49A99799D54}"/>
              </a:ext>
            </a:extLst>
          </p:cNvPr>
          <p:cNvSpPr>
            <a:spLocks noGrp="1"/>
          </p:cNvSpPr>
          <p:nvPr>
            <p:ph type="sldNum" sz="quarter" idx="12"/>
          </p:nvPr>
        </p:nvSpPr>
        <p:spPr/>
        <p:txBody>
          <a:bodyPr/>
          <a:lstStyle/>
          <a:p>
            <a:fld id="{677F7B41-FD57-4489-AAB8-D17CF179067D}" type="slidenum">
              <a:rPr lang="en-US" smtClean="0"/>
              <a:t>11</a:t>
            </a:fld>
            <a:endParaRPr lang="en-US"/>
          </a:p>
        </p:txBody>
      </p:sp>
    </p:spTree>
    <p:extLst>
      <p:ext uri="{BB962C8B-B14F-4D97-AF65-F5344CB8AC3E}">
        <p14:creationId xmlns:p14="http://schemas.microsoft.com/office/powerpoint/2010/main" val="3805480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56635-D005-0FDB-898C-A2FCCD1BED2E}"/>
              </a:ext>
            </a:extLst>
          </p:cNvPr>
          <p:cNvSpPr>
            <a:spLocks noGrp="1"/>
          </p:cNvSpPr>
          <p:nvPr>
            <p:ph type="title"/>
          </p:nvPr>
        </p:nvSpPr>
        <p:spPr/>
        <p:txBody>
          <a:bodyPr/>
          <a:lstStyle/>
          <a:p>
            <a:r>
              <a:rPr lang="en-US" dirty="0"/>
              <a:t>LNT</a:t>
            </a:r>
          </a:p>
        </p:txBody>
      </p:sp>
      <p:sp>
        <p:nvSpPr>
          <p:cNvPr id="3" name="Content Placeholder 2">
            <a:extLst>
              <a:ext uri="{FF2B5EF4-FFF2-40B4-BE49-F238E27FC236}">
                <a16:creationId xmlns:a16="http://schemas.microsoft.com/office/drawing/2014/main" id="{A8789F7C-ABAF-1403-65EF-11B654BDF70E}"/>
              </a:ext>
            </a:extLst>
          </p:cNvPr>
          <p:cNvSpPr>
            <a:spLocks noGrp="1"/>
          </p:cNvSpPr>
          <p:nvPr>
            <p:ph idx="1"/>
          </p:nvPr>
        </p:nvSpPr>
        <p:spPr/>
        <p:txBody>
          <a:bodyPr>
            <a:normAutofit fontScale="92500" lnSpcReduction="20000"/>
          </a:bodyPr>
          <a:lstStyle/>
          <a:p>
            <a:r>
              <a:rPr lang="en-US" dirty="0"/>
              <a:t>Basic theory behind ALARA is that there is no threshold under which radiation damage could occur. </a:t>
            </a:r>
          </a:p>
          <a:p>
            <a:r>
              <a:rPr lang="en-US" dirty="0"/>
              <a:t>Weather or not this is true is hotly debated, but a concept I think is important to maintain regardless, and I am going to share why.</a:t>
            </a:r>
          </a:p>
          <a:p>
            <a:r>
              <a:rPr lang="en-US" dirty="0"/>
              <a:t>As you work with and gain more familiarity with hazards, their threat becomes less and less to you. It is easy to forget that others do not share the same level of comfort as you do with said hazard. But also, think of a new parent (or at least in north America parents act like this) as a baby is new, there is much caution taken o keep them from getting sick. But as the baby gets older, or more siblings are had, the less caution you take. Lets be honest, we are human and can work on autopilot, so if we act with intention, and always have the goal of ALARA at the front of our mind, we will never have to question that we did the right thing!</a:t>
            </a:r>
          </a:p>
        </p:txBody>
      </p:sp>
      <p:sp>
        <p:nvSpPr>
          <p:cNvPr id="4" name="Slide Number Placeholder 3">
            <a:extLst>
              <a:ext uri="{FF2B5EF4-FFF2-40B4-BE49-F238E27FC236}">
                <a16:creationId xmlns:a16="http://schemas.microsoft.com/office/drawing/2014/main" id="{D505CBAA-664F-5B4B-A99A-0342883FF775}"/>
              </a:ext>
            </a:extLst>
          </p:cNvPr>
          <p:cNvSpPr>
            <a:spLocks noGrp="1"/>
          </p:cNvSpPr>
          <p:nvPr>
            <p:ph type="sldNum" sz="quarter" idx="12"/>
          </p:nvPr>
        </p:nvSpPr>
        <p:spPr/>
        <p:txBody>
          <a:bodyPr/>
          <a:lstStyle/>
          <a:p>
            <a:fld id="{677F7B41-FD57-4489-AAB8-D17CF179067D}" type="slidenum">
              <a:rPr lang="en-US" smtClean="0"/>
              <a:t>12</a:t>
            </a:fld>
            <a:endParaRPr lang="en-US"/>
          </a:p>
        </p:txBody>
      </p:sp>
    </p:spTree>
    <p:extLst>
      <p:ext uri="{BB962C8B-B14F-4D97-AF65-F5344CB8AC3E}">
        <p14:creationId xmlns:p14="http://schemas.microsoft.com/office/powerpoint/2010/main" val="531329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79F98-2F91-B299-E544-189C6298140B}"/>
              </a:ext>
            </a:extLst>
          </p:cNvPr>
          <p:cNvSpPr>
            <a:spLocks noGrp="1"/>
          </p:cNvSpPr>
          <p:nvPr>
            <p:ph type="title"/>
          </p:nvPr>
        </p:nvSpPr>
        <p:spPr/>
        <p:txBody>
          <a:bodyPr/>
          <a:lstStyle/>
          <a:p>
            <a:r>
              <a:rPr lang="en-US" dirty="0"/>
              <a:t>Stakeholders</a:t>
            </a:r>
          </a:p>
        </p:txBody>
      </p:sp>
      <p:sp>
        <p:nvSpPr>
          <p:cNvPr id="3" name="Content Placeholder 2">
            <a:extLst>
              <a:ext uri="{FF2B5EF4-FFF2-40B4-BE49-F238E27FC236}">
                <a16:creationId xmlns:a16="http://schemas.microsoft.com/office/drawing/2014/main" id="{463E2EBD-1404-DBF3-1482-CDC7FCFB4EBC}"/>
              </a:ext>
            </a:extLst>
          </p:cNvPr>
          <p:cNvSpPr>
            <a:spLocks noGrp="1"/>
          </p:cNvSpPr>
          <p:nvPr>
            <p:ph idx="1"/>
          </p:nvPr>
        </p:nvSpPr>
        <p:spPr/>
        <p:txBody>
          <a:bodyPr/>
          <a:lstStyle/>
          <a:p>
            <a:r>
              <a:rPr lang="en-US" dirty="0"/>
              <a:t>3 stakeholders in ALARA:</a:t>
            </a:r>
          </a:p>
          <a:p>
            <a:pPr lvl="1"/>
            <a:r>
              <a:rPr lang="en-US" dirty="0"/>
              <a:t>Patient </a:t>
            </a:r>
          </a:p>
          <a:p>
            <a:pPr lvl="1"/>
            <a:r>
              <a:rPr lang="en-US" dirty="0"/>
              <a:t>Regulated worker</a:t>
            </a:r>
          </a:p>
          <a:p>
            <a:pPr lvl="2"/>
            <a:r>
              <a:rPr lang="en-US" dirty="0"/>
              <a:t>Nuclear medicine technologist</a:t>
            </a:r>
          </a:p>
          <a:p>
            <a:pPr lvl="2"/>
            <a:r>
              <a:rPr lang="en-US" dirty="0"/>
              <a:t>Xray technologist</a:t>
            </a:r>
          </a:p>
          <a:p>
            <a:pPr lvl="2"/>
            <a:r>
              <a:rPr lang="en-US" dirty="0"/>
              <a:t>Radiation therapist</a:t>
            </a:r>
          </a:p>
          <a:p>
            <a:pPr lvl="1"/>
            <a:r>
              <a:rPr lang="en-US" dirty="0"/>
              <a:t>Caregivers/Family/The public</a:t>
            </a:r>
          </a:p>
          <a:p>
            <a:pPr lvl="1"/>
            <a:endParaRPr lang="en-US" dirty="0"/>
          </a:p>
          <a:p>
            <a:r>
              <a:rPr lang="en-US" dirty="0"/>
              <a:t>Each one of these groups of people have different regulations associated with exposure</a:t>
            </a:r>
          </a:p>
        </p:txBody>
      </p:sp>
      <p:sp>
        <p:nvSpPr>
          <p:cNvPr id="4" name="Slide Number Placeholder 3">
            <a:extLst>
              <a:ext uri="{FF2B5EF4-FFF2-40B4-BE49-F238E27FC236}">
                <a16:creationId xmlns:a16="http://schemas.microsoft.com/office/drawing/2014/main" id="{77F50315-A125-8BE3-07F2-A69F8D266196}"/>
              </a:ext>
            </a:extLst>
          </p:cNvPr>
          <p:cNvSpPr>
            <a:spLocks noGrp="1"/>
          </p:cNvSpPr>
          <p:nvPr>
            <p:ph type="sldNum" sz="quarter" idx="12"/>
          </p:nvPr>
        </p:nvSpPr>
        <p:spPr/>
        <p:txBody>
          <a:bodyPr/>
          <a:lstStyle/>
          <a:p>
            <a:fld id="{677F7B41-FD57-4489-AAB8-D17CF179067D}" type="slidenum">
              <a:rPr lang="en-US" smtClean="0"/>
              <a:t>13</a:t>
            </a:fld>
            <a:endParaRPr lang="en-US"/>
          </a:p>
        </p:txBody>
      </p:sp>
    </p:spTree>
    <p:extLst>
      <p:ext uri="{BB962C8B-B14F-4D97-AF65-F5344CB8AC3E}">
        <p14:creationId xmlns:p14="http://schemas.microsoft.com/office/powerpoint/2010/main" val="3560356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E27CE-E7F1-E87A-54B8-7308E64294C7}"/>
              </a:ext>
            </a:extLst>
          </p:cNvPr>
          <p:cNvSpPr>
            <a:spLocks noGrp="1"/>
          </p:cNvSpPr>
          <p:nvPr>
            <p:ph type="title"/>
          </p:nvPr>
        </p:nvSpPr>
        <p:spPr/>
        <p:txBody>
          <a:bodyPr/>
          <a:lstStyle/>
          <a:p>
            <a:r>
              <a:rPr lang="en-US" dirty="0"/>
              <a:t>Stakeholders: The patient</a:t>
            </a:r>
          </a:p>
        </p:txBody>
      </p:sp>
      <p:sp>
        <p:nvSpPr>
          <p:cNvPr id="3" name="Content Placeholder 2">
            <a:extLst>
              <a:ext uri="{FF2B5EF4-FFF2-40B4-BE49-F238E27FC236}">
                <a16:creationId xmlns:a16="http://schemas.microsoft.com/office/drawing/2014/main" id="{96D71A05-AE8D-D822-E156-0421612CDCC9}"/>
              </a:ext>
            </a:extLst>
          </p:cNvPr>
          <p:cNvSpPr>
            <a:spLocks noGrp="1"/>
          </p:cNvSpPr>
          <p:nvPr>
            <p:ph idx="1"/>
          </p:nvPr>
        </p:nvSpPr>
        <p:spPr/>
        <p:txBody>
          <a:bodyPr/>
          <a:lstStyle/>
          <a:p>
            <a:r>
              <a:rPr lang="en-US" dirty="0"/>
              <a:t>No dose limits – treatments and diagnoses are prescribed by a licensed physician </a:t>
            </a:r>
          </a:p>
          <a:p>
            <a:r>
              <a:rPr lang="en-US" dirty="0"/>
              <a:t>ALARA is followed by reducing repeat examinations, collimating, keeping exposure factors low (using relevant film screen combinations, finding exposure factors for digital imaging that optimize image detail with lower dose exposures. </a:t>
            </a:r>
          </a:p>
        </p:txBody>
      </p:sp>
      <p:sp>
        <p:nvSpPr>
          <p:cNvPr id="4" name="Slide Number Placeholder 3">
            <a:extLst>
              <a:ext uri="{FF2B5EF4-FFF2-40B4-BE49-F238E27FC236}">
                <a16:creationId xmlns:a16="http://schemas.microsoft.com/office/drawing/2014/main" id="{1B75236B-6FC1-2F03-CF63-AF8DE4413E48}"/>
              </a:ext>
            </a:extLst>
          </p:cNvPr>
          <p:cNvSpPr>
            <a:spLocks noGrp="1"/>
          </p:cNvSpPr>
          <p:nvPr>
            <p:ph type="sldNum" sz="quarter" idx="12"/>
          </p:nvPr>
        </p:nvSpPr>
        <p:spPr/>
        <p:txBody>
          <a:bodyPr/>
          <a:lstStyle/>
          <a:p>
            <a:fld id="{677F7B41-FD57-4489-AAB8-D17CF179067D}" type="slidenum">
              <a:rPr lang="en-US" smtClean="0"/>
              <a:t>14</a:t>
            </a:fld>
            <a:endParaRPr lang="en-US"/>
          </a:p>
        </p:txBody>
      </p:sp>
    </p:spTree>
    <p:extLst>
      <p:ext uri="{BB962C8B-B14F-4D97-AF65-F5344CB8AC3E}">
        <p14:creationId xmlns:p14="http://schemas.microsoft.com/office/powerpoint/2010/main" val="3009859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30D92-831D-91E9-D30F-44F589C01BEA}"/>
              </a:ext>
            </a:extLst>
          </p:cNvPr>
          <p:cNvSpPr>
            <a:spLocks noGrp="1"/>
          </p:cNvSpPr>
          <p:nvPr>
            <p:ph type="title"/>
          </p:nvPr>
        </p:nvSpPr>
        <p:spPr/>
        <p:txBody>
          <a:bodyPr/>
          <a:lstStyle/>
          <a:p>
            <a:r>
              <a:rPr lang="en-US" dirty="0"/>
              <a:t>Stakeholders: The Regulated Worker </a:t>
            </a:r>
          </a:p>
        </p:txBody>
      </p:sp>
      <p:sp>
        <p:nvSpPr>
          <p:cNvPr id="3" name="Content Placeholder 2">
            <a:extLst>
              <a:ext uri="{FF2B5EF4-FFF2-40B4-BE49-F238E27FC236}">
                <a16:creationId xmlns:a16="http://schemas.microsoft.com/office/drawing/2014/main" id="{C40DEC1D-0F9F-3CF8-A69C-55DA5BDD437D}"/>
              </a:ext>
            </a:extLst>
          </p:cNvPr>
          <p:cNvSpPr>
            <a:spLocks noGrp="1"/>
          </p:cNvSpPr>
          <p:nvPr>
            <p:ph idx="1"/>
          </p:nvPr>
        </p:nvSpPr>
        <p:spPr/>
        <p:txBody>
          <a:bodyPr/>
          <a:lstStyle/>
          <a:p>
            <a:r>
              <a:rPr lang="en-US" dirty="0"/>
              <a:t>Specific limits set by regulator</a:t>
            </a:r>
          </a:p>
          <a:p>
            <a:r>
              <a:rPr lang="en-US" dirty="0"/>
              <a:t>Monitored with detection equipment (TLD, OLD)</a:t>
            </a:r>
          </a:p>
          <a:p>
            <a:r>
              <a:rPr lang="en-US" dirty="0"/>
              <a:t>Most exposed person – 2022 hours in a full time work year</a:t>
            </a:r>
          </a:p>
        </p:txBody>
      </p:sp>
      <p:sp>
        <p:nvSpPr>
          <p:cNvPr id="4" name="Slide Number Placeholder 3">
            <a:extLst>
              <a:ext uri="{FF2B5EF4-FFF2-40B4-BE49-F238E27FC236}">
                <a16:creationId xmlns:a16="http://schemas.microsoft.com/office/drawing/2014/main" id="{94ABF3E5-3028-A418-E3EF-E3DF9686B304}"/>
              </a:ext>
            </a:extLst>
          </p:cNvPr>
          <p:cNvSpPr>
            <a:spLocks noGrp="1"/>
          </p:cNvSpPr>
          <p:nvPr>
            <p:ph type="sldNum" sz="quarter" idx="12"/>
          </p:nvPr>
        </p:nvSpPr>
        <p:spPr/>
        <p:txBody>
          <a:bodyPr/>
          <a:lstStyle/>
          <a:p>
            <a:fld id="{677F7B41-FD57-4489-AAB8-D17CF179067D}" type="slidenum">
              <a:rPr lang="en-US" smtClean="0"/>
              <a:t>15</a:t>
            </a:fld>
            <a:endParaRPr lang="en-US"/>
          </a:p>
        </p:txBody>
      </p:sp>
    </p:spTree>
    <p:extLst>
      <p:ext uri="{BB962C8B-B14F-4D97-AF65-F5344CB8AC3E}">
        <p14:creationId xmlns:p14="http://schemas.microsoft.com/office/powerpoint/2010/main" val="4252397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630F3-539D-DA94-3048-D8BB37986F0E}"/>
              </a:ext>
            </a:extLst>
          </p:cNvPr>
          <p:cNvSpPr>
            <a:spLocks noGrp="1"/>
          </p:cNvSpPr>
          <p:nvPr>
            <p:ph type="title"/>
          </p:nvPr>
        </p:nvSpPr>
        <p:spPr/>
        <p:txBody>
          <a:bodyPr/>
          <a:lstStyle/>
          <a:p>
            <a:r>
              <a:rPr lang="en-US" dirty="0"/>
              <a:t>Stakeholders -  The Public</a:t>
            </a:r>
          </a:p>
        </p:txBody>
      </p:sp>
      <p:sp>
        <p:nvSpPr>
          <p:cNvPr id="3" name="Content Placeholder 2">
            <a:extLst>
              <a:ext uri="{FF2B5EF4-FFF2-40B4-BE49-F238E27FC236}">
                <a16:creationId xmlns:a16="http://schemas.microsoft.com/office/drawing/2014/main" id="{F1425BC8-854A-8D97-E721-7A35AF34A654}"/>
              </a:ext>
            </a:extLst>
          </p:cNvPr>
          <p:cNvSpPr>
            <a:spLocks noGrp="1"/>
          </p:cNvSpPr>
          <p:nvPr>
            <p:ph idx="1"/>
          </p:nvPr>
        </p:nvSpPr>
        <p:spPr/>
        <p:txBody>
          <a:bodyPr/>
          <a:lstStyle/>
          <a:p>
            <a:r>
              <a:rPr lang="en-US" dirty="0"/>
              <a:t>Specific regulated limits</a:t>
            </a:r>
          </a:p>
          <a:p>
            <a:r>
              <a:rPr lang="en-US" dirty="0"/>
              <a:t>May be exposed to higher doses (while with patient in an exam room, for example, or caring for a patient after a procedure) </a:t>
            </a:r>
          </a:p>
          <a:p>
            <a:pPr lvl="1"/>
            <a:r>
              <a:rPr lang="en-US" dirty="0"/>
              <a:t>Not likely to repeat that dose often</a:t>
            </a:r>
          </a:p>
          <a:p>
            <a:pPr lvl="1"/>
            <a:r>
              <a:rPr lang="en-US" dirty="0"/>
              <a:t>If a person is likely to exceed 1/10</a:t>
            </a:r>
            <a:r>
              <a:rPr lang="en-US" baseline="30000" dirty="0"/>
              <a:t>th</a:t>
            </a:r>
            <a:r>
              <a:rPr lang="en-US" dirty="0"/>
              <a:t> of an occupational exposure, for example, in the US they are required to be monitored by an OLD or TLD, for example. </a:t>
            </a:r>
          </a:p>
          <a:p>
            <a:pPr lvl="1"/>
            <a:r>
              <a:rPr lang="en-US" dirty="0"/>
              <a:t>This person might be an imaging aide or a nurse working frequently with patients given radionuclides, or even an ICU nurse who is frequently present during mobile radiographic exams like daily chest </a:t>
            </a:r>
            <a:r>
              <a:rPr lang="en-US" dirty="0" err="1"/>
              <a:t>xrays</a:t>
            </a:r>
            <a:r>
              <a:rPr lang="en-US" dirty="0"/>
              <a:t> or mobile line insertions.  </a:t>
            </a:r>
          </a:p>
        </p:txBody>
      </p:sp>
      <p:sp>
        <p:nvSpPr>
          <p:cNvPr id="4" name="Slide Number Placeholder 3">
            <a:extLst>
              <a:ext uri="{FF2B5EF4-FFF2-40B4-BE49-F238E27FC236}">
                <a16:creationId xmlns:a16="http://schemas.microsoft.com/office/drawing/2014/main" id="{CE9C79A7-3E5C-7BA1-B8EB-8C908A1ADB41}"/>
              </a:ext>
            </a:extLst>
          </p:cNvPr>
          <p:cNvSpPr>
            <a:spLocks noGrp="1"/>
          </p:cNvSpPr>
          <p:nvPr>
            <p:ph type="sldNum" sz="quarter" idx="12"/>
          </p:nvPr>
        </p:nvSpPr>
        <p:spPr/>
        <p:txBody>
          <a:bodyPr/>
          <a:lstStyle/>
          <a:p>
            <a:fld id="{677F7B41-FD57-4489-AAB8-D17CF179067D}" type="slidenum">
              <a:rPr lang="en-US" smtClean="0"/>
              <a:t>16</a:t>
            </a:fld>
            <a:endParaRPr lang="en-US"/>
          </a:p>
        </p:txBody>
      </p:sp>
    </p:spTree>
    <p:extLst>
      <p:ext uri="{BB962C8B-B14F-4D97-AF65-F5344CB8AC3E}">
        <p14:creationId xmlns:p14="http://schemas.microsoft.com/office/powerpoint/2010/main" val="4193729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F5DFD-2519-E5BC-DA5F-92A388BEFB25}"/>
              </a:ext>
            </a:extLst>
          </p:cNvPr>
          <p:cNvSpPr>
            <a:spLocks noGrp="1"/>
          </p:cNvSpPr>
          <p:nvPr>
            <p:ph type="title"/>
          </p:nvPr>
        </p:nvSpPr>
        <p:spPr/>
        <p:txBody>
          <a:bodyPr>
            <a:normAutofit fontScale="90000"/>
          </a:bodyPr>
          <a:lstStyle/>
          <a:p>
            <a:r>
              <a:rPr lang="en-US" dirty="0"/>
              <a:t>Next, lets talk about programmatic ways to maintain ALARA</a:t>
            </a:r>
          </a:p>
        </p:txBody>
      </p:sp>
      <p:sp>
        <p:nvSpPr>
          <p:cNvPr id="3" name="Content Placeholder 2">
            <a:extLst>
              <a:ext uri="{FF2B5EF4-FFF2-40B4-BE49-F238E27FC236}">
                <a16:creationId xmlns:a16="http://schemas.microsoft.com/office/drawing/2014/main" id="{08D9A21C-3750-24D1-BA31-EB00C0F362B3}"/>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CF7EAC85-BB6A-05E8-7AA3-531BC971EE63}"/>
              </a:ext>
            </a:extLst>
          </p:cNvPr>
          <p:cNvSpPr>
            <a:spLocks noGrp="1"/>
          </p:cNvSpPr>
          <p:nvPr>
            <p:ph type="sldNum" sz="quarter" idx="12"/>
          </p:nvPr>
        </p:nvSpPr>
        <p:spPr/>
        <p:txBody>
          <a:bodyPr/>
          <a:lstStyle/>
          <a:p>
            <a:fld id="{677F7B41-FD57-4489-AAB8-D17CF179067D}" type="slidenum">
              <a:rPr lang="en-US" smtClean="0"/>
              <a:t>17</a:t>
            </a:fld>
            <a:endParaRPr lang="en-US"/>
          </a:p>
        </p:txBody>
      </p:sp>
    </p:spTree>
    <p:extLst>
      <p:ext uri="{BB962C8B-B14F-4D97-AF65-F5344CB8AC3E}">
        <p14:creationId xmlns:p14="http://schemas.microsoft.com/office/powerpoint/2010/main" val="1158771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0107C-6ABE-14C8-4E85-CCB57EBF9BB7}"/>
              </a:ext>
            </a:extLst>
          </p:cNvPr>
          <p:cNvSpPr>
            <a:spLocks noGrp="1"/>
          </p:cNvSpPr>
          <p:nvPr>
            <p:ph type="title"/>
          </p:nvPr>
        </p:nvSpPr>
        <p:spPr/>
        <p:txBody>
          <a:bodyPr/>
          <a:lstStyle/>
          <a:p>
            <a:r>
              <a:rPr lang="en-US" dirty="0"/>
              <a:t>Keeping doses low – 3 levels of controls</a:t>
            </a:r>
          </a:p>
        </p:txBody>
      </p:sp>
      <p:sp>
        <p:nvSpPr>
          <p:cNvPr id="3" name="Content Placeholder 2">
            <a:extLst>
              <a:ext uri="{FF2B5EF4-FFF2-40B4-BE49-F238E27FC236}">
                <a16:creationId xmlns:a16="http://schemas.microsoft.com/office/drawing/2014/main" id="{9BF88727-C96D-8180-AA67-23B0F70B2B01}"/>
              </a:ext>
            </a:extLst>
          </p:cNvPr>
          <p:cNvSpPr>
            <a:spLocks noGrp="1"/>
          </p:cNvSpPr>
          <p:nvPr>
            <p:ph idx="1"/>
          </p:nvPr>
        </p:nvSpPr>
        <p:spPr/>
        <p:txBody>
          <a:bodyPr>
            <a:normAutofit lnSpcReduction="10000"/>
          </a:bodyPr>
          <a:lstStyle/>
          <a:p>
            <a:r>
              <a:rPr lang="en-US" dirty="0"/>
              <a:t>In planning exams using radiation, there are 3 levels of controlling the reduction of occupational exposure. </a:t>
            </a:r>
          </a:p>
          <a:p>
            <a:pPr lvl="1"/>
            <a:r>
              <a:rPr lang="en-US" dirty="0"/>
              <a:t>Engineered controls</a:t>
            </a:r>
          </a:p>
          <a:p>
            <a:pPr lvl="1"/>
            <a:r>
              <a:rPr lang="en-US" dirty="0"/>
              <a:t>Administrative controls</a:t>
            </a:r>
          </a:p>
          <a:p>
            <a:pPr lvl="1"/>
            <a:r>
              <a:rPr lang="en-US" dirty="0"/>
              <a:t>Personal protective measures</a:t>
            </a:r>
          </a:p>
          <a:p>
            <a:pPr lvl="1"/>
            <a:endParaRPr lang="en-US" dirty="0"/>
          </a:p>
          <a:p>
            <a:r>
              <a:rPr lang="en-US" dirty="0"/>
              <a:t>Each control is used for a specific instance of design, with a hierarchy of importance.</a:t>
            </a:r>
          </a:p>
          <a:p>
            <a:r>
              <a:rPr lang="en-US" dirty="0"/>
              <a:t>We will see that each person – engineers, policy makers, managers, techs </a:t>
            </a:r>
            <a:r>
              <a:rPr lang="en-US" dirty="0" err="1"/>
              <a:t>etc</a:t>
            </a:r>
            <a:r>
              <a:rPr lang="en-US" dirty="0"/>
              <a:t> have a role to play in each one of the levels of control</a:t>
            </a:r>
          </a:p>
        </p:txBody>
      </p:sp>
      <p:sp>
        <p:nvSpPr>
          <p:cNvPr id="4" name="Slide Number Placeholder 3">
            <a:extLst>
              <a:ext uri="{FF2B5EF4-FFF2-40B4-BE49-F238E27FC236}">
                <a16:creationId xmlns:a16="http://schemas.microsoft.com/office/drawing/2014/main" id="{0F77CD0A-774C-21F8-229E-936AF254FC7D}"/>
              </a:ext>
            </a:extLst>
          </p:cNvPr>
          <p:cNvSpPr>
            <a:spLocks noGrp="1"/>
          </p:cNvSpPr>
          <p:nvPr>
            <p:ph type="sldNum" sz="quarter" idx="12"/>
          </p:nvPr>
        </p:nvSpPr>
        <p:spPr/>
        <p:txBody>
          <a:bodyPr/>
          <a:lstStyle/>
          <a:p>
            <a:fld id="{677F7B41-FD57-4489-AAB8-D17CF179067D}" type="slidenum">
              <a:rPr lang="en-US" smtClean="0"/>
              <a:t>18</a:t>
            </a:fld>
            <a:endParaRPr lang="en-US"/>
          </a:p>
        </p:txBody>
      </p:sp>
    </p:spTree>
    <p:extLst>
      <p:ext uri="{BB962C8B-B14F-4D97-AF65-F5344CB8AC3E}">
        <p14:creationId xmlns:p14="http://schemas.microsoft.com/office/powerpoint/2010/main" val="1857459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65F3B-11AC-2924-27CB-464FB0822E21}"/>
              </a:ext>
            </a:extLst>
          </p:cNvPr>
          <p:cNvSpPr>
            <a:spLocks noGrp="1"/>
          </p:cNvSpPr>
          <p:nvPr>
            <p:ph type="title"/>
          </p:nvPr>
        </p:nvSpPr>
        <p:spPr/>
        <p:txBody>
          <a:bodyPr/>
          <a:lstStyle/>
          <a:p>
            <a:r>
              <a:rPr lang="en-US" dirty="0"/>
              <a:t>Engineering Controls</a:t>
            </a:r>
          </a:p>
        </p:txBody>
      </p:sp>
      <p:sp>
        <p:nvSpPr>
          <p:cNvPr id="3" name="Content Placeholder 2">
            <a:extLst>
              <a:ext uri="{FF2B5EF4-FFF2-40B4-BE49-F238E27FC236}">
                <a16:creationId xmlns:a16="http://schemas.microsoft.com/office/drawing/2014/main" id="{860E34CA-7945-74D3-1528-D21D4084AF07}"/>
              </a:ext>
            </a:extLst>
          </p:cNvPr>
          <p:cNvSpPr>
            <a:spLocks noGrp="1"/>
          </p:cNvSpPr>
          <p:nvPr>
            <p:ph idx="1"/>
          </p:nvPr>
        </p:nvSpPr>
        <p:spPr/>
        <p:txBody>
          <a:bodyPr/>
          <a:lstStyle/>
          <a:p>
            <a:r>
              <a:rPr lang="en-US" dirty="0"/>
              <a:t>These are controls designed into the equipment itself whose function is to reduce accidental exposure </a:t>
            </a:r>
          </a:p>
          <a:p>
            <a:pPr lvl="1"/>
            <a:r>
              <a:rPr lang="en-US" dirty="0"/>
              <a:t>“dead man switch” in Xray</a:t>
            </a:r>
          </a:p>
          <a:p>
            <a:pPr lvl="1"/>
            <a:r>
              <a:rPr lang="en-US" dirty="0"/>
              <a:t>Control panel being in separate room</a:t>
            </a:r>
          </a:p>
          <a:p>
            <a:pPr lvl="1"/>
            <a:endParaRPr lang="en-US" dirty="0"/>
          </a:p>
        </p:txBody>
      </p:sp>
      <p:sp>
        <p:nvSpPr>
          <p:cNvPr id="4" name="Slide Number Placeholder 3">
            <a:extLst>
              <a:ext uri="{FF2B5EF4-FFF2-40B4-BE49-F238E27FC236}">
                <a16:creationId xmlns:a16="http://schemas.microsoft.com/office/drawing/2014/main" id="{C3454A69-AA7C-A96B-6F78-EBC5F71F86F2}"/>
              </a:ext>
            </a:extLst>
          </p:cNvPr>
          <p:cNvSpPr>
            <a:spLocks noGrp="1"/>
          </p:cNvSpPr>
          <p:nvPr>
            <p:ph type="sldNum" sz="quarter" idx="12"/>
          </p:nvPr>
        </p:nvSpPr>
        <p:spPr/>
        <p:txBody>
          <a:bodyPr/>
          <a:lstStyle/>
          <a:p>
            <a:fld id="{677F7B41-FD57-4489-AAB8-D17CF179067D}" type="slidenum">
              <a:rPr lang="en-US" smtClean="0"/>
              <a:t>19</a:t>
            </a:fld>
            <a:endParaRPr lang="en-US"/>
          </a:p>
        </p:txBody>
      </p:sp>
    </p:spTree>
    <p:extLst>
      <p:ext uri="{BB962C8B-B14F-4D97-AF65-F5344CB8AC3E}">
        <p14:creationId xmlns:p14="http://schemas.microsoft.com/office/powerpoint/2010/main" val="275032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EBC61-54C5-D659-0A47-759200E32C4E}"/>
              </a:ext>
            </a:extLst>
          </p:cNvPr>
          <p:cNvSpPr>
            <a:spLocks noGrp="1"/>
          </p:cNvSpPr>
          <p:nvPr>
            <p:ph type="title"/>
          </p:nvPr>
        </p:nvSpPr>
        <p:spPr/>
        <p:txBody>
          <a:bodyPr/>
          <a:lstStyle/>
          <a:p>
            <a:r>
              <a:rPr lang="en-US" dirty="0"/>
              <a:t>Welcome and Introductions</a:t>
            </a:r>
          </a:p>
        </p:txBody>
      </p:sp>
      <p:sp>
        <p:nvSpPr>
          <p:cNvPr id="3" name="Content Placeholder 2">
            <a:extLst>
              <a:ext uri="{FF2B5EF4-FFF2-40B4-BE49-F238E27FC236}">
                <a16:creationId xmlns:a16="http://schemas.microsoft.com/office/drawing/2014/main" id="{D2EB3F52-7350-ABBB-779C-666C38AA752C}"/>
              </a:ext>
            </a:extLst>
          </p:cNvPr>
          <p:cNvSpPr>
            <a:spLocks noGrp="1"/>
          </p:cNvSpPr>
          <p:nvPr>
            <p:ph idx="1"/>
          </p:nvPr>
        </p:nvSpPr>
        <p:spPr/>
        <p:txBody>
          <a:bodyPr>
            <a:normAutofit lnSpcReduction="10000"/>
          </a:bodyPr>
          <a:lstStyle/>
          <a:p>
            <a:r>
              <a:rPr lang="en-US" dirty="0"/>
              <a:t>Hello everyone and welcome to the afternoon of day 2! I am so grateful to be here talking with you IN PERSON today, after 3 years of COVID, it is nice to be doing conferences in person. </a:t>
            </a:r>
          </a:p>
          <a:p>
            <a:r>
              <a:rPr lang="en-US" dirty="0"/>
              <a:t>I feel very lucky to have been welcomed here by the Ghana Nuclear Regulatory Authority, and by the USNRC. So thank you! It is lovely to meet you all.</a:t>
            </a:r>
          </a:p>
          <a:p>
            <a:r>
              <a:rPr lang="en-US" dirty="0"/>
              <a:t>Back home, in Oregon, I have a 13-year old boy who I am missing greatly right now! Being here with you was an opportunity I was very happy to take. And I think he’s probably happy that his mom isn’t around to bug him about doing his homework!</a:t>
            </a:r>
          </a:p>
        </p:txBody>
      </p:sp>
      <p:sp>
        <p:nvSpPr>
          <p:cNvPr id="4" name="Slide Number Placeholder 3">
            <a:extLst>
              <a:ext uri="{FF2B5EF4-FFF2-40B4-BE49-F238E27FC236}">
                <a16:creationId xmlns:a16="http://schemas.microsoft.com/office/drawing/2014/main" id="{E437D0E4-C0CC-26FB-384A-627D6DEF45ED}"/>
              </a:ext>
            </a:extLst>
          </p:cNvPr>
          <p:cNvSpPr>
            <a:spLocks noGrp="1"/>
          </p:cNvSpPr>
          <p:nvPr>
            <p:ph type="sldNum" sz="quarter" idx="12"/>
          </p:nvPr>
        </p:nvSpPr>
        <p:spPr/>
        <p:txBody>
          <a:bodyPr/>
          <a:lstStyle/>
          <a:p>
            <a:fld id="{677F7B41-FD57-4489-AAB8-D17CF179067D}" type="slidenum">
              <a:rPr lang="en-US" smtClean="0"/>
              <a:t>2</a:t>
            </a:fld>
            <a:endParaRPr lang="en-US"/>
          </a:p>
        </p:txBody>
      </p:sp>
    </p:spTree>
    <p:extLst>
      <p:ext uri="{BB962C8B-B14F-4D97-AF65-F5344CB8AC3E}">
        <p14:creationId xmlns:p14="http://schemas.microsoft.com/office/powerpoint/2010/main" val="3854464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67D36-CB22-7AAE-6F76-25C85ED7E288}"/>
              </a:ext>
            </a:extLst>
          </p:cNvPr>
          <p:cNvSpPr>
            <a:spLocks noGrp="1"/>
          </p:cNvSpPr>
          <p:nvPr>
            <p:ph type="title"/>
          </p:nvPr>
        </p:nvSpPr>
        <p:spPr/>
        <p:txBody>
          <a:bodyPr/>
          <a:lstStyle/>
          <a:p>
            <a:r>
              <a:rPr lang="en-US" dirty="0"/>
              <a:t>Administrative Controls</a:t>
            </a:r>
          </a:p>
        </p:txBody>
      </p:sp>
      <p:sp>
        <p:nvSpPr>
          <p:cNvPr id="3" name="Content Placeholder 2">
            <a:extLst>
              <a:ext uri="{FF2B5EF4-FFF2-40B4-BE49-F238E27FC236}">
                <a16:creationId xmlns:a16="http://schemas.microsoft.com/office/drawing/2014/main" id="{48706BF0-BA63-6956-B0FC-C465E1E73824}"/>
              </a:ext>
            </a:extLst>
          </p:cNvPr>
          <p:cNvSpPr>
            <a:spLocks noGrp="1"/>
          </p:cNvSpPr>
          <p:nvPr>
            <p:ph idx="1"/>
          </p:nvPr>
        </p:nvSpPr>
        <p:spPr/>
        <p:txBody>
          <a:bodyPr/>
          <a:lstStyle/>
          <a:p>
            <a:r>
              <a:rPr lang="en-US" dirty="0"/>
              <a:t>When Engineered controls aren’t possible: Protocols in place at a programmatic level to reduce dose:</a:t>
            </a:r>
          </a:p>
          <a:p>
            <a:pPr lvl="1"/>
            <a:r>
              <a:rPr lang="en-US" dirty="0"/>
              <a:t>Protocols keeping staff out of rooms, patients having only one caregiver in room and only if necessary</a:t>
            </a:r>
          </a:p>
          <a:p>
            <a:pPr lvl="1"/>
            <a:r>
              <a:rPr lang="en-US" dirty="0"/>
              <a:t>Closing room doors for exams</a:t>
            </a:r>
          </a:p>
          <a:p>
            <a:pPr lvl="1"/>
            <a:r>
              <a:rPr lang="en-US" dirty="0"/>
              <a:t>Keeping nuclear medicine tracers in shielded containers when not being administered</a:t>
            </a:r>
          </a:p>
        </p:txBody>
      </p:sp>
      <p:sp>
        <p:nvSpPr>
          <p:cNvPr id="4" name="Slide Number Placeholder 3">
            <a:extLst>
              <a:ext uri="{FF2B5EF4-FFF2-40B4-BE49-F238E27FC236}">
                <a16:creationId xmlns:a16="http://schemas.microsoft.com/office/drawing/2014/main" id="{AA97564B-E28C-BB5B-21E9-0B4240A740B9}"/>
              </a:ext>
            </a:extLst>
          </p:cNvPr>
          <p:cNvSpPr>
            <a:spLocks noGrp="1"/>
          </p:cNvSpPr>
          <p:nvPr>
            <p:ph type="sldNum" sz="quarter" idx="12"/>
          </p:nvPr>
        </p:nvSpPr>
        <p:spPr/>
        <p:txBody>
          <a:bodyPr/>
          <a:lstStyle/>
          <a:p>
            <a:fld id="{677F7B41-FD57-4489-AAB8-D17CF179067D}" type="slidenum">
              <a:rPr lang="en-US" smtClean="0"/>
              <a:t>20</a:t>
            </a:fld>
            <a:endParaRPr lang="en-US"/>
          </a:p>
        </p:txBody>
      </p:sp>
    </p:spTree>
    <p:extLst>
      <p:ext uri="{BB962C8B-B14F-4D97-AF65-F5344CB8AC3E}">
        <p14:creationId xmlns:p14="http://schemas.microsoft.com/office/powerpoint/2010/main" val="1953458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269DB-BD73-6397-FB5F-DA0E8CC0DA4C}"/>
              </a:ext>
            </a:extLst>
          </p:cNvPr>
          <p:cNvSpPr>
            <a:spLocks noGrp="1"/>
          </p:cNvSpPr>
          <p:nvPr>
            <p:ph type="title"/>
          </p:nvPr>
        </p:nvSpPr>
        <p:spPr/>
        <p:txBody>
          <a:bodyPr/>
          <a:lstStyle/>
          <a:p>
            <a:r>
              <a:rPr lang="en-US" dirty="0"/>
              <a:t>Protective equipment</a:t>
            </a:r>
          </a:p>
        </p:txBody>
      </p:sp>
      <p:sp>
        <p:nvSpPr>
          <p:cNvPr id="3" name="Content Placeholder 2">
            <a:extLst>
              <a:ext uri="{FF2B5EF4-FFF2-40B4-BE49-F238E27FC236}">
                <a16:creationId xmlns:a16="http://schemas.microsoft.com/office/drawing/2014/main" id="{6713A57E-18B2-351D-2CCB-61E19B842818}"/>
              </a:ext>
            </a:extLst>
          </p:cNvPr>
          <p:cNvSpPr>
            <a:spLocks noGrp="1"/>
          </p:cNvSpPr>
          <p:nvPr>
            <p:ph idx="1"/>
          </p:nvPr>
        </p:nvSpPr>
        <p:spPr/>
        <p:txBody>
          <a:bodyPr/>
          <a:lstStyle/>
          <a:p>
            <a:r>
              <a:rPr lang="en-US" dirty="0"/>
              <a:t>When protocols cannot prevent the exposure of staff or public, protective measures are available </a:t>
            </a:r>
          </a:p>
          <a:p>
            <a:r>
              <a:rPr lang="en-US" dirty="0"/>
              <a:t>Personal Protective Equipment (PPE)</a:t>
            </a:r>
          </a:p>
          <a:p>
            <a:pPr lvl="1"/>
            <a:r>
              <a:rPr lang="en-US" dirty="0"/>
              <a:t>Lead shields for people in room with patient</a:t>
            </a:r>
          </a:p>
          <a:p>
            <a:pPr lvl="1"/>
            <a:r>
              <a:rPr lang="en-US" dirty="0"/>
              <a:t>Time, distance, shielding: reduce dose to patient (optimize exposure controls, use lowest activity for exams, </a:t>
            </a:r>
            <a:r>
              <a:rPr lang="en-US" dirty="0" err="1"/>
              <a:t>etc</a:t>
            </a:r>
            <a:r>
              <a:rPr lang="en-US" dirty="0"/>
              <a:t>) </a:t>
            </a:r>
          </a:p>
          <a:p>
            <a:pPr lvl="2"/>
            <a:r>
              <a:rPr lang="en-US" dirty="0"/>
              <a:t>Reduce time and number of repeats</a:t>
            </a:r>
          </a:p>
          <a:p>
            <a:pPr lvl="2"/>
            <a:r>
              <a:rPr lang="en-US" dirty="0"/>
              <a:t>Distance as much as possible between source and worker/caregiver</a:t>
            </a:r>
          </a:p>
          <a:p>
            <a:pPr lvl="2"/>
            <a:r>
              <a:rPr lang="en-US" dirty="0"/>
              <a:t>Provide shielding like lead when and where possible; aprons, thyroid shields, lead glasses and even leaded gloves.</a:t>
            </a:r>
          </a:p>
        </p:txBody>
      </p:sp>
      <p:sp>
        <p:nvSpPr>
          <p:cNvPr id="4" name="Slide Number Placeholder 3">
            <a:extLst>
              <a:ext uri="{FF2B5EF4-FFF2-40B4-BE49-F238E27FC236}">
                <a16:creationId xmlns:a16="http://schemas.microsoft.com/office/drawing/2014/main" id="{2D863C3F-D2C7-DA1A-E1C3-4E51E00C738B}"/>
              </a:ext>
            </a:extLst>
          </p:cNvPr>
          <p:cNvSpPr>
            <a:spLocks noGrp="1"/>
          </p:cNvSpPr>
          <p:nvPr>
            <p:ph type="sldNum" sz="quarter" idx="12"/>
          </p:nvPr>
        </p:nvSpPr>
        <p:spPr/>
        <p:txBody>
          <a:bodyPr/>
          <a:lstStyle/>
          <a:p>
            <a:fld id="{677F7B41-FD57-4489-AAB8-D17CF179067D}" type="slidenum">
              <a:rPr lang="en-US" smtClean="0"/>
              <a:t>21</a:t>
            </a:fld>
            <a:endParaRPr lang="en-US"/>
          </a:p>
        </p:txBody>
      </p:sp>
    </p:spTree>
    <p:extLst>
      <p:ext uri="{BB962C8B-B14F-4D97-AF65-F5344CB8AC3E}">
        <p14:creationId xmlns:p14="http://schemas.microsoft.com/office/powerpoint/2010/main" val="2700332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D380-BF83-B650-1501-C4E493C90749}"/>
              </a:ext>
            </a:extLst>
          </p:cNvPr>
          <p:cNvSpPr>
            <a:spLocks noGrp="1"/>
          </p:cNvSpPr>
          <p:nvPr>
            <p:ph type="title"/>
          </p:nvPr>
        </p:nvSpPr>
        <p:spPr/>
        <p:txBody>
          <a:bodyPr/>
          <a:lstStyle/>
          <a:p>
            <a:r>
              <a:rPr lang="en-US" dirty="0"/>
              <a:t>Next, </a:t>
            </a:r>
          </a:p>
        </p:txBody>
      </p:sp>
      <p:sp>
        <p:nvSpPr>
          <p:cNvPr id="3" name="Content Placeholder 2">
            <a:extLst>
              <a:ext uri="{FF2B5EF4-FFF2-40B4-BE49-F238E27FC236}">
                <a16:creationId xmlns:a16="http://schemas.microsoft.com/office/drawing/2014/main" id="{D35BDE38-6C58-9512-A3D9-ECB9F89959E9}"/>
              </a:ext>
            </a:extLst>
          </p:cNvPr>
          <p:cNvSpPr>
            <a:spLocks noGrp="1"/>
          </p:cNvSpPr>
          <p:nvPr>
            <p:ph idx="1"/>
          </p:nvPr>
        </p:nvSpPr>
        <p:spPr/>
        <p:txBody>
          <a:bodyPr/>
          <a:lstStyle/>
          <a:p>
            <a:r>
              <a:rPr lang="en-US" dirty="0"/>
              <a:t>Lets talk about what an </a:t>
            </a:r>
            <a:r>
              <a:rPr lang="en-US" dirty="0" err="1"/>
              <a:t>xray</a:t>
            </a:r>
            <a:r>
              <a:rPr lang="en-US" dirty="0"/>
              <a:t> exam looks like!</a:t>
            </a:r>
          </a:p>
          <a:p>
            <a:pPr lvl="1"/>
            <a:r>
              <a:rPr lang="en-US" dirty="0"/>
              <a:t>What normally happens?</a:t>
            </a:r>
          </a:p>
          <a:p>
            <a:pPr lvl="1"/>
            <a:r>
              <a:rPr lang="en-US" dirty="0"/>
              <a:t>What if a patient can’t follow directions? </a:t>
            </a:r>
          </a:p>
          <a:p>
            <a:pPr lvl="1"/>
            <a:r>
              <a:rPr lang="en-US" dirty="0"/>
              <a:t>What if a repeat needs to be done? </a:t>
            </a:r>
          </a:p>
          <a:p>
            <a:pPr lvl="1"/>
            <a:r>
              <a:rPr lang="en-US" dirty="0"/>
              <a:t>What kinds of patients come in? </a:t>
            </a:r>
          </a:p>
          <a:p>
            <a:pPr lvl="2"/>
            <a:r>
              <a:rPr lang="en-US" dirty="0"/>
              <a:t>Walking/talking</a:t>
            </a:r>
          </a:p>
          <a:p>
            <a:pPr lvl="2"/>
            <a:r>
              <a:rPr lang="en-US" dirty="0"/>
              <a:t>In distress</a:t>
            </a:r>
          </a:p>
          <a:p>
            <a:pPr lvl="2"/>
            <a:r>
              <a:rPr lang="en-US" dirty="0"/>
              <a:t>Anxiety</a:t>
            </a:r>
          </a:p>
          <a:p>
            <a:pPr lvl="2"/>
            <a:r>
              <a:rPr lang="en-US" dirty="0"/>
              <a:t>Inebriation</a:t>
            </a:r>
          </a:p>
          <a:p>
            <a:pPr lvl="2"/>
            <a:r>
              <a:rPr lang="en-US" dirty="0"/>
              <a:t>Incapacitation</a:t>
            </a:r>
          </a:p>
          <a:p>
            <a:pPr lvl="2"/>
            <a:endParaRPr lang="en-US" dirty="0"/>
          </a:p>
        </p:txBody>
      </p:sp>
      <p:sp>
        <p:nvSpPr>
          <p:cNvPr id="4" name="Slide Number Placeholder 3">
            <a:extLst>
              <a:ext uri="{FF2B5EF4-FFF2-40B4-BE49-F238E27FC236}">
                <a16:creationId xmlns:a16="http://schemas.microsoft.com/office/drawing/2014/main" id="{BD728667-ED99-DFCA-3D28-963E8BC2428B}"/>
              </a:ext>
            </a:extLst>
          </p:cNvPr>
          <p:cNvSpPr>
            <a:spLocks noGrp="1"/>
          </p:cNvSpPr>
          <p:nvPr>
            <p:ph type="sldNum" sz="quarter" idx="12"/>
          </p:nvPr>
        </p:nvSpPr>
        <p:spPr/>
        <p:txBody>
          <a:bodyPr/>
          <a:lstStyle/>
          <a:p>
            <a:fld id="{677F7B41-FD57-4489-AAB8-D17CF179067D}" type="slidenum">
              <a:rPr lang="en-US" smtClean="0"/>
              <a:t>22</a:t>
            </a:fld>
            <a:endParaRPr lang="en-US"/>
          </a:p>
        </p:txBody>
      </p:sp>
    </p:spTree>
    <p:extLst>
      <p:ext uri="{BB962C8B-B14F-4D97-AF65-F5344CB8AC3E}">
        <p14:creationId xmlns:p14="http://schemas.microsoft.com/office/powerpoint/2010/main" val="1681686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2EE7-02F3-C76B-828F-91DD37FFE838}"/>
              </a:ext>
            </a:extLst>
          </p:cNvPr>
          <p:cNvSpPr>
            <a:spLocks noGrp="1"/>
          </p:cNvSpPr>
          <p:nvPr>
            <p:ph type="title"/>
          </p:nvPr>
        </p:nvSpPr>
        <p:spPr/>
        <p:txBody>
          <a:bodyPr/>
          <a:lstStyle/>
          <a:p>
            <a:r>
              <a:rPr lang="en-US" dirty="0"/>
              <a:t>Nuclear Medicine exam</a:t>
            </a:r>
          </a:p>
        </p:txBody>
      </p:sp>
      <p:sp>
        <p:nvSpPr>
          <p:cNvPr id="3" name="Content Placeholder 2">
            <a:extLst>
              <a:ext uri="{FF2B5EF4-FFF2-40B4-BE49-F238E27FC236}">
                <a16:creationId xmlns:a16="http://schemas.microsoft.com/office/drawing/2014/main" id="{EA6B2250-6488-8A87-8110-8DB1981EFBDC}"/>
              </a:ext>
            </a:extLst>
          </p:cNvPr>
          <p:cNvSpPr>
            <a:spLocks noGrp="1"/>
          </p:cNvSpPr>
          <p:nvPr>
            <p:ph idx="1"/>
          </p:nvPr>
        </p:nvSpPr>
        <p:spPr/>
        <p:txBody>
          <a:bodyPr/>
          <a:lstStyle/>
          <a:p>
            <a:r>
              <a:rPr lang="en-US" dirty="0"/>
              <a:t>Patients get injected with a radioactive tracer</a:t>
            </a:r>
          </a:p>
          <a:p>
            <a:r>
              <a:rPr lang="en-US" dirty="0"/>
              <a:t>Wait for a pre-determined amount of time for the target organ/system to uptake the tracer</a:t>
            </a:r>
          </a:p>
          <a:p>
            <a:r>
              <a:rPr lang="en-US" dirty="0"/>
              <a:t>Imaging consists of a detector measuring the output.</a:t>
            </a:r>
          </a:p>
          <a:p>
            <a:pPr lvl="1"/>
            <a:r>
              <a:rPr lang="en-US" dirty="0"/>
              <a:t>Image resolution is low, but the result is metabolic, not anatomic</a:t>
            </a:r>
          </a:p>
        </p:txBody>
      </p:sp>
      <p:sp>
        <p:nvSpPr>
          <p:cNvPr id="4" name="Slide Number Placeholder 3">
            <a:extLst>
              <a:ext uri="{FF2B5EF4-FFF2-40B4-BE49-F238E27FC236}">
                <a16:creationId xmlns:a16="http://schemas.microsoft.com/office/drawing/2014/main" id="{7DBF9B04-F08D-BA88-76B3-0357F385F132}"/>
              </a:ext>
            </a:extLst>
          </p:cNvPr>
          <p:cNvSpPr>
            <a:spLocks noGrp="1"/>
          </p:cNvSpPr>
          <p:nvPr>
            <p:ph type="sldNum" sz="quarter" idx="12"/>
          </p:nvPr>
        </p:nvSpPr>
        <p:spPr/>
        <p:txBody>
          <a:bodyPr/>
          <a:lstStyle/>
          <a:p>
            <a:fld id="{677F7B41-FD57-4489-AAB8-D17CF179067D}" type="slidenum">
              <a:rPr lang="en-US" smtClean="0"/>
              <a:t>23</a:t>
            </a:fld>
            <a:endParaRPr lang="en-US"/>
          </a:p>
        </p:txBody>
      </p:sp>
    </p:spTree>
    <p:extLst>
      <p:ext uri="{BB962C8B-B14F-4D97-AF65-F5344CB8AC3E}">
        <p14:creationId xmlns:p14="http://schemas.microsoft.com/office/powerpoint/2010/main" val="3030338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3EE9E-E2DE-3A8D-9E85-0E5DCD5EB6AF}"/>
              </a:ext>
            </a:extLst>
          </p:cNvPr>
          <p:cNvSpPr>
            <a:spLocks noGrp="1"/>
          </p:cNvSpPr>
          <p:nvPr>
            <p:ph type="title"/>
          </p:nvPr>
        </p:nvSpPr>
        <p:spPr/>
        <p:txBody>
          <a:bodyPr>
            <a:normAutofit fontScale="90000"/>
          </a:bodyPr>
          <a:lstStyle/>
          <a:p>
            <a:r>
              <a:rPr lang="en-US" dirty="0"/>
              <a:t>Scenarios that an Imaging technologist are in that address radiation protection</a:t>
            </a:r>
          </a:p>
        </p:txBody>
      </p:sp>
      <p:sp>
        <p:nvSpPr>
          <p:cNvPr id="3" name="Content Placeholder 2">
            <a:extLst>
              <a:ext uri="{FF2B5EF4-FFF2-40B4-BE49-F238E27FC236}">
                <a16:creationId xmlns:a16="http://schemas.microsoft.com/office/drawing/2014/main" id="{0EB95F52-E340-3408-E887-8FA779C7E5DA}"/>
              </a:ext>
            </a:extLst>
          </p:cNvPr>
          <p:cNvSpPr>
            <a:spLocks noGrp="1"/>
          </p:cNvSpPr>
          <p:nvPr>
            <p:ph idx="1"/>
          </p:nvPr>
        </p:nvSpPr>
        <p:spPr/>
        <p:txBody>
          <a:bodyPr/>
          <a:lstStyle/>
          <a:p>
            <a:r>
              <a:rPr lang="en-US" dirty="0"/>
              <a:t>In the last few years, the NCPR came out with a report stating that gonadal shielding during abdominal and pelvic imaging procedures was unnecessary, and could lead to higher doses from repeats</a:t>
            </a:r>
          </a:p>
          <a:p>
            <a:r>
              <a:rPr lang="en-US" dirty="0"/>
              <a:t>This has cascaded to using less shielding as it generally puts patients more at ease</a:t>
            </a:r>
          </a:p>
          <a:p>
            <a:r>
              <a:rPr lang="en-US" dirty="0"/>
              <a:t>However, collimating, distance, communication and good techniques (in </a:t>
            </a:r>
            <a:r>
              <a:rPr lang="en-US" dirty="0" err="1"/>
              <a:t>xray</a:t>
            </a:r>
            <a:r>
              <a:rPr lang="en-US" dirty="0"/>
              <a:t>) are important to reduce dose</a:t>
            </a:r>
          </a:p>
          <a:p>
            <a:pPr lvl="1"/>
            <a:r>
              <a:rPr lang="en-US" dirty="0"/>
              <a:t>2 factors: kV and </a:t>
            </a:r>
            <a:r>
              <a:rPr lang="en-US" dirty="0" err="1"/>
              <a:t>mAs</a:t>
            </a:r>
            <a:r>
              <a:rPr lang="en-US" dirty="0"/>
              <a:t>; on larger patients making sure kV is not increased as it will increase the scatter radiation.</a:t>
            </a:r>
          </a:p>
          <a:p>
            <a:pPr lvl="1"/>
            <a:r>
              <a:rPr lang="en-US" dirty="0"/>
              <a:t>Communication to build trust and relay importance of holding still</a:t>
            </a:r>
          </a:p>
        </p:txBody>
      </p:sp>
      <p:sp>
        <p:nvSpPr>
          <p:cNvPr id="4" name="Slide Number Placeholder 3">
            <a:extLst>
              <a:ext uri="{FF2B5EF4-FFF2-40B4-BE49-F238E27FC236}">
                <a16:creationId xmlns:a16="http://schemas.microsoft.com/office/drawing/2014/main" id="{CBB88879-29A9-43DA-07FE-B24C9AEF87FF}"/>
              </a:ext>
            </a:extLst>
          </p:cNvPr>
          <p:cNvSpPr>
            <a:spLocks noGrp="1"/>
          </p:cNvSpPr>
          <p:nvPr>
            <p:ph type="sldNum" sz="quarter" idx="12"/>
          </p:nvPr>
        </p:nvSpPr>
        <p:spPr/>
        <p:txBody>
          <a:bodyPr/>
          <a:lstStyle/>
          <a:p>
            <a:fld id="{677F7B41-FD57-4489-AAB8-D17CF179067D}" type="slidenum">
              <a:rPr lang="en-US" smtClean="0"/>
              <a:t>24</a:t>
            </a:fld>
            <a:endParaRPr lang="en-US"/>
          </a:p>
        </p:txBody>
      </p:sp>
    </p:spTree>
    <p:extLst>
      <p:ext uri="{BB962C8B-B14F-4D97-AF65-F5344CB8AC3E}">
        <p14:creationId xmlns:p14="http://schemas.microsoft.com/office/powerpoint/2010/main" val="2419569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B6B72-27BC-4E30-38CE-A3E9BAEF57F2}"/>
              </a:ext>
            </a:extLst>
          </p:cNvPr>
          <p:cNvSpPr>
            <a:spLocks noGrp="1"/>
          </p:cNvSpPr>
          <p:nvPr>
            <p:ph type="title"/>
          </p:nvPr>
        </p:nvSpPr>
        <p:spPr/>
        <p:txBody>
          <a:bodyPr>
            <a:normAutofit fontScale="90000"/>
          </a:bodyPr>
          <a:lstStyle/>
          <a:p>
            <a:r>
              <a:rPr lang="en-US" dirty="0"/>
              <a:t>Questions families and patients have about radiation protection.</a:t>
            </a:r>
          </a:p>
        </p:txBody>
      </p:sp>
      <p:sp>
        <p:nvSpPr>
          <p:cNvPr id="3" name="Content Placeholder 2">
            <a:extLst>
              <a:ext uri="{FF2B5EF4-FFF2-40B4-BE49-F238E27FC236}">
                <a16:creationId xmlns:a16="http://schemas.microsoft.com/office/drawing/2014/main" id="{B510278D-A93F-ACA4-C4A7-3F89AAAFF2DF}"/>
              </a:ext>
            </a:extLst>
          </p:cNvPr>
          <p:cNvSpPr>
            <a:spLocks noGrp="1"/>
          </p:cNvSpPr>
          <p:nvPr>
            <p:ph idx="1"/>
          </p:nvPr>
        </p:nvSpPr>
        <p:spPr/>
        <p:txBody>
          <a:bodyPr/>
          <a:lstStyle/>
          <a:p>
            <a:r>
              <a:rPr lang="en-US" dirty="0"/>
              <a:t>Will my mom glow after this exam</a:t>
            </a:r>
          </a:p>
          <a:p>
            <a:pPr lvl="1"/>
            <a:r>
              <a:rPr lang="en-US" dirty="0"/>
              <a:t>X rays do not make you radioactive!</a:t>
            </a:r>
          </a:p>
          <a:p>
            <a:pPr lvl="1"/>
            <a:r>
              <a:rPr lang="en-US" dirty="0"/>
              <a:t>Nuclear medicine tracers are weak and clear from the body fast</a:t>
            </a:r>
          </a:p>
          <a:p>
            <a:r>
              <a:rPr lang="en-US" dirty="0"/>
              <a:t>Can I still have babies</a:t>
            </a:r>
          </a:p>
          <a:p>
            <a:pPr lvl="1"/>
            <a:r>
              <a:rPr lang="en-US" dirty="0"/>
              <a:t>Radiation has not been shown to cause sterility in humans</a:t>
            </a:r>
          </a:p>
          <a:p>
            <a:endParaRPr lang="en-US" dirty="0"/>
          </a:p>
          <a:p>
            <a:endParaRPr lang="en-US" dirty="0"/>
          </a:p>
        </p:txBody>
      </p:sp>
      <p:sp>
        <p:nvSpPr>
          <p:cNvPr id="4" name="Slide Number Placeholder 3">
            <a:extLst>
              <a:ext uri="{FF2B5EF4-FFF2-40B4-BE49-F238E27FC236}">
                <a16:creationId xmlns:a16="http://schemas.microsoft.com/office/drawing/2014/main" id="{619E2CBC-B716-5127-BA34-3F1AAF881AD0}"/>
              </a:ext>
            </a:extLst>
          </p:cNvPr>
          <p:cNvSpPr>
            <a:spLocks noGrp="1"/>
          </p:cNvSpPr>
          <p:nvPr>
            <p:ph type="sldNum" sz="quarter" idx="12"/>
          </p:nvPr>
        </p:nvSpPr>
        <p:spPr/>
        <p:txBody>
          <a:bodyPr/>
          <a:lstStyle/>
          <a:p>
            <a:fld id="{677F7B41-FD57-4489-AAB8-D17CF179067D}" type="slidenum">
              <a:rPr lang="en-US" smtClean="0"/>
              <a:t>25</a:t>
            </a:fld>
            <a:endParaRPr lang="en-US"/>
          </a:p>
        </p:txBody>
      </p:sp>
    </p:spTree>
    <p:extLst>
      <p:ext uri="{BB962C8B-B14F-4D97-AF65-F5344CB8AC3E}">
        <p14:creationId xmlns:p14="http://schemas.microsoft.com/office/powerpoint/2010/main" val="3569999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25BB3BD6-7685-D212-2834-5C32F43B6C13}"/>
              </a:ext>
            </a:extLst>
          </p:cNvPr>
          <p:cNvPicPr>
            <a:picLocks noGrp="1" noChangeAspect="1"/>
          </p:cNvPicPr>
          <p:nvPr>
            <p:ph idx="1"/>
          </p:nvPr>
        </p:nvPicPr>
        <p:blipFill>
          <a:blip r:embed="rId2"/>
          <a:stretch>
            <a:fillRect/>
          </a:stretch>
        </p:blipFill>
        <p:spPr>
          <a:xfrm>
            <a:off x="222409" y="1302740"/>
            <a:ext cx="2743199" cy="6858002"/>
          </a:xfrm>
        </p:spPr>
      </p:pic>
      <p:sp>
        <p:nvSpPr>
          <p:cNvPr id="2" name="Title 1">
            <a:extLst>
              <a:ext uri="{FF2B5EF4-FFF2-40B4-BE49-F238E27FC236}">
                <a16:creationId xmlns:a16="http://schemas.microsoft.com/office/drawing/2014/main" id="{6FAF6AA6-73C1-34FA-BCC0-68CB32A845C9}"/>
              </a:ext>
            </a:extLst>
          </p:cNvPr>
          <p:cNvSpPr>
            <a:spLocks noGrp="1"/>
          </p:cNvSpPr>
          <p:nvPr>
            <p:ph type="title"/>
          </p:nvPr>
        </p:nvSpPr>
        <p:spPr>
          <a:xfrm>
            <a:off x="600075" y="390692"/>
            <a:ext cx="10515600" cy="1009651"/>
          </a:xfrm>
        </p:spPr>
        <p:txBody>
          <a:bodyPr/>
          <a:lstStyle/>
          <a:p>
            <a:r>
              <a:rPr lang="en-US" dirty="0"/>
              <a:t>Shielded vs Unshielded Syringe – 0.21%</a:t>
            </a:r>
          </a:p>
        </p:txBody>
      </p:sp>
      <p:sp>
        <p:nvSpPr>
          <p:cNvPr id="4" name="Slide Number Placeholder 3">
            <a:extLst>
              <a:ext uri="{FF2B5EF4-FFF2-40B4-BE49-F238E27FC236}">
                <a16:creationId xmlns:a16="http://schemas.microsoft.com/office/drawing/2014/main" id="{19FEAD7B-C39D-96F1-4B45-6C468959EE58}"/>
              </a:ext>
            </a:extLst>
          </p:cNvPr>
          <p:cNvSpPr>
            <a:spLocks noGrp="1"/>
          </p:cNvSpPr>
          <p:nvPr>
            <p:ph type="sldNum" sz="quarter" idx="12"/>
          </p:nvPr>
        </p:nvSpPr>
        <p:spPr/>
        <p:txBody>
          <a:bodyPr/>
          <a:lstStyle/>
          <a:p>
            <a:fld id="{677F7B41-FD57-4489-AAB8-D17CF179067D}" type="slidenum">
              <a:rPr lang="en-US" smtClean="0"/>
              <a:t>26</a:t>
            </a:fld>
            <a:endParaRPr lang="en-US"/>
          </a:p>
        </p:txBody>
      </p:sp>
      <p:pic>
        <p:nvPicPr>
          <p:cNvPr id="12" name="Picture 11">
            <a:extLst>
              <a:ext uri="{FF2B5EF4-FFF2-40B4-BE49-F238E27FC236}">
                <a16:creationId xmlns:a16="http://schemas.microsoft.com/office/drawing/2014/main" id="{7FD5B676-1870-639C-DD60-6557AF532273}"/>
              </a:ext>
            </a:extLst>
          </p:cNvPr>
          <p:cNvPicPr>
            <a:picLocks noChangeAspect="1"/>
          </p:cNvPicPr>
          <p:nvPr/>
        </p:nvPicPr>
        <p:blipFill>
          <a:blip r:embed="rId3"/>
          <a:stretch>
            <a:fillRect/>
          </a:stretch>
        </p:blipFill>
        <p:spPr>
          <a:xfrm>
            <a:off x="2587942" y="1400343"/>
            <a:ext cx="7595888" cy="2521119"/>
          </a:xfrm>
          <a:prstGeom prst="rect">
            <a:avLst/>
          </a:prstGeom>
        </p:spPr>
      </p:pic>
      <p:pic>
        <p:nvPicPr>
          <p:cNvPr id="14" name="Picture 13">
            <a:extLst>
              <a:ext uri="{FF2B5EF4-FFF2-40B4-BE49-F238E27FC236}">
                <a16:creationId xmlns:a16="http://schemas.microsoft.com/office/drawing/2014/main" id="{C2E267D3-09C0-77DB-58AB-7443DA32F675}"/>
              </a:ext>
            </a:extLst>
          </p:cNvPr>
          <p:cNvPicPr>
            <a:picLocks noChangeAspect="1"/>
          </p:cNvPicPr>
          <p:nvPr/>
        </p:nvPicPr>
        <p:blipFill>
          <a:blip r:embed="rId4"/>
          <a:stretch>
            <a:fillRect/>
          </a:stretch>
        </p:blipFill>
        <p:spPr>
          <a:xfrm>
            <a:off x="2428875" y="4068595"/>
            <a:ext cx="7758242" cy="2521118"/>
          </a:xfrm>
          <a:prstGeom prst="rect">
            <a:avLst/>
          </a:prstGeom>
        </p:spPr>
      </p:pic>
    </p:spTree>
    <p:extLst>
      <p:ext uri="{BB962C8B-B14F-4D97-AF65-F5344CB8AC3E}">
        <p14:creationId xmlns:p14="http://schemas.microsoft.com/office/powerpoint/2010/main" val="247417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0D1E0-D6E5-7A20-F3E2-3C59A4A24D16}"/>
              </a:ext>
            </a:extLst>
          </p:cNvPr>
          <p:cNvSpPr>
            <a:spLocks noGrp="1"/>
          </p:cNvSpPr>
          <p:nvPr>
            <p:ph type="title"/>
          </p:nvPr>
        </p:nvSpPr>
        <p:spPr/>
        <p:txBody>
          <a:bodyPr/>
          <a:lstStyle/>
          <a:p>
            <a:r>
              <a:rPr lang="en-US" dirty="0"/>
              <a:t>Distance increase from heart source</a:t>
            </a:r>
          </a:p>
        </p:txBody>
      </p:sp>
      <p:pic>
        <p:nvPicPr>
          <p:cNvPr id="6" name="Content Placeholder 5">
            <a:extLst>
              <a:ext uri="{FF2B5EF4-FFF2-40B4-BE49-F238E27FC236}">
                <a16:creationId xmlns:a16="http://schemas.microsoft.com/office/drawing/2014/main" id="{A5F6EC7B-3769-B49A-BE35-8F67B9D04AAA}"/>
              </a:ext>
            </a:extLst>
          </p:cNvPr>
          <p:cNvPicPr>
            <a:picLocks noGrp="1" noChangeAspect="1"/>
          </p:cNvPicPr>
          <p:nvPr>
            <p:ph idx="1"/>
          </p:nvPr>
        </p:nvPicPr>
        <p:blipFill>
          <a:blip r:embed="rId2"/>
          <a:stretch>
            <a:fillRect/>
          </a:stretch>
        </p:blipFill>
        <p:spPr>
          <a:xfrm>
            <a:off x="533399" y="1701551"/>
            <a:ext cx="3794144" cy="4852732"/>
          </a:xfrm>
        </p:spPr>
      </p:pic>
      <p:sp>
        <p:nvSpPr>
          <p:cNvPr id="4" name="Slide Number Placeholder 3">
            <a:extLst>
              <a:ext uri="{FF2B5EF4-FFF2-40B4-BE49-F238E27FC236}">
                <a16:creationId xmlns:a16="http://schemas.microsoft.com/office/drawing/2014/main" id="{B84AD1DB-C513-1C41-EDF5-D421F0771565}"/>
              </a:ext>
            </a:extLst>
          </p:cNvPr>
          <p:cNvSpPr>
            <a:spLocks noGrp="1"/>
          </p:cNvSpPr>
          <p:nvPr>
            <p:ph type="sldNum" sz="quarter" idx="12"/>
          </p:nvPr>
        </p:nvSpPr>
        <p:spPr/>
        <p:txBody>
          <a:bodyPr/>
          <a:lstStyle/>
          <a:p>
            <a:fld id="{677F7B41-FD57-4489-AAB8-D17CF179067D}" type="slidenum">
              <a:rPr lang="en-US" smtClean="0"/>
              <a:t>27</a:t>
            </a:fld>
            <a:endParaRPr lang="en-US"/>
          </a:p>
        </p:txBody>
      </p:sp>
      <p:graphicFrame>
        <p:nvGraphicFramePr>
          <p:cNvPr id="7" name="Chart 6">
            <a:extLst>
              <a:ext uri="{FF2B5EF4-FFF2-40B4-BE49-F238E27FC236}">
                <a16:creationId xmlns:a16="http://schemas.microsoft.com/office/drawing/2014/main" id="{128D0E98-6B78-9923-99B9-DC7000D618CD}"/>
              </a:ext>
            </a:extLst>
          </p:cNvPr>
          <p:cNvGraphicFramePr>
            <a:graphicFrameLocks/>
          </p:cNvGraphicFramePr>
          <p:nvPr>
            <p:extLst>
              <p:ext uri="{D42A27DB-BD31-4B8C-83A1-F6EECF244321}">
                <p14:modId xmlns:p14="http://schemas.microsoft.com/office/powerpoint/2010/main" val="3591826681"/>
              </p:ext>
            </p:extLst>
          </p:nvPr>
        </p:nvGraphicFramePr>
        <p:xfrm>
          <a:off x="4327543" y="1964530"/>
          <a:ext cx="6295591" cy="41314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9165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E0EAC-959F-3D10-23C4-D232999701C8}"/>
              </a:ext>
            </a:extLst>
          </p:cNvPr>
          <p:cNvSpPr>
            <a:spLocks noGrp="1"/>
          </p:cNvSpPr>
          <p:nvPr>
            <p:ph type="title"/>
          </p:nvPr>
        </p:nvSpPr>
        <p:spPr/>
        <p:txBody>
          <a:bodyPr/>
          <a:lstStyle/>
          <a:p>
            <a:r>
              <a:rPr lang="en-US" dirty="0"/>
              <a:t>Energy Spectrum of 120 </a:t>
            </a:r>
            <a:r>
              <a:rPr lang="en-US" dirty="0" err="1"/>
              <a:t>kVp</a:t>
            </a:r>
            <a:r>
              <a:rPr lang="en-US" dirty="0"/>
              <a:t> x-ray</a:t>
            </a:r>
          </a:p>
        </p:txBody>
      </p:sp>
      <p:sp>
        <p:nvSpPr>
          <p:cNvPr id="4" name="Slide Number Placeholder 3">
            <a:extLst>
              <a:ext uri="{FF2B5EF4-FFF2-40B4-BE49-F238E27FC236}">
                <a16:creationId xmlns:a16="http://schemas.microsoft.com/office/drawing/2014/main" id="{CE98B53B-C111-91DF-F7DF-37D01730A63E}"/>
              </a:ext>
            </a:extLst>
          </p:cNvPr>
          <p:cNvSpPr>
            <a:spLocks noGrp="1"/>
          </p:cNvSpPr>
          <p:nvPr>
            <p:ph type="sldNum" sz="quarter" idx="12"/>
          </p:nvPr>
        </p:nvSpPr>
        <p:spPr/>
        <p:txBody>
          <a:bodyPr/>
          <a:lstStyle/>
          <a:p>
            <a:fld id="{677F7B41-FD57-4489-AAB8-D17CF179067D}" type="slidenum">
              <a:rPr lang="en-US" smtClean="0"/>
              <a:t>28</a:t>
            </a:fld>
            <a:endParaRPr lang="en-US"/>
          </a:p>
        </p:txBody>
      </p:sp>
      <p:graphicFrame>
        <p:nvGraphicFramePr>
          <p:cNvPr id="5" name="Content Placeholder 4">
            <a:extLst>
              <a:ext uri="{FF2B5EF4-FFF2-40B4-BE49-F238E27FC236}">
                <a16:creationId xmlns:a16="http://schemas.microsoft.com/office/drawing/2014/main" id="{483A1CAE-0173-BCE2-0982-BCC93C96CF95}"/>
              </a:ext>
            </a:extLst>
          </p:cNvPr>
          <p:cNvGraphicFramePr>
            <a:graphicFrameLocks noGrp="1"/>
          </p:cNvGraphicFramePr>
          <p:nvPr>
            <p:ph idx="1"/>
          </p:nvPr>
        </p:nvGraphicFramePr>
        <p:xfrm>
          <a:off x="838200" y="2000250"/>
          <a:ext cx="10515600" cy="41767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9939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D3026-EBB0-04C9-870B-C9909451987C}"/>
              </a:ext>
            </a:extLst>
          </p:cNvPr>
          <p:cNvSpPr>
            <a:spLocks noGrp="1"/>
          </p:cNvSpPr>
          <p:nvPr>
            <p:ph type="title"/>
          </p:nvPr>
        </p:nvSpPr>
        <p:spPr/>
        <p:txBody>
          <a:bodyPr/>
          <a:lstStyle/>
          <a:p>
            <a:r>
              <a:rPr lang="en-US" dirty="0"/>
              <a:t>X ray scenario</a:t>
            </a:r>
          </a:p>
        </p:txBody>
      </p:sp>
      <p:pic>
        <p:nvPicPr>
          <p:cNvPr id="6" name="Content Placeholder 5">
            <a:extLst>
              <a:ext uri="{FF2B5EF4-FFF2-40B4-BE49-F238E27FC236}">
                <a16:creationId xmlns:a16="http://schemas.microsoft.com/office/drawing/2014/main" id="{A9924F93-F8AD-0498-55FD-7EDDFE79E05B}"/>
              </a:ext>
            </a:extLst>
          </p:cNvPr>
          <p:cNvPicPr>
            <a:picLocks noGrp="1" noChangeAspect="1"/>
          </p:cNvPicPr>
          <p:nvPr>
            <p:ph idx="1"/>
          </p:nvPr>
        </p:nvPicPr>
        <p:blipFill>
          <a:blip r:embed="rId2"/>
          <a:stretch>
            <a:fillRect/>
          </a:stretch>
        </p:blipFill>
        <p:spPr>
          <a:xfrm>
            <a:off x="1240017" y="2306209"/>
            <a:ext cx="3177815" cy="3642676"/>
          </a:xfrm>
        </p:spPr>
      </p:pic>
      <p:sp>
        <p:nvSpPr>
          <p:cNvPr id="4" name="Slide Number Placeholder 3">
            <a:extLst>
              <a:ext uri="{FF2B5EF4-FFF2-40B4-BE49-F238E27FC236}">
                <a16:creationId xmlns:a16="http://schemas.microsoft.com/office/drawing/2014/main" id="{3720E20D-6C46-D016-3497-78F55A9205FD}"/>
              </a:ext>
            </a:extLst>
          </p:cNvPr>
          <p:cNvSpPr>
            <a:spLocks noGrp="1"/>
          </p:cNvSpPr>
          <p:nvPr>
            <p:ph type="sldNum" sz="quarter" idx="12"/>
          </p:nvPr>
        </p:nvSpPr>
        <p:spPr/>
        <p:txBody>
          <a:bodyPr/>
          <a:lstStyle/>
          <a:p>
            <a:fld id="{677F7B41-FD57-4489-AAB8-D17CF179067D}" type="slidenum">
              <a:rPr lang="en-US" smtClean="0"/>
              <a:t>29</a:t>
            </a:fld>
            <a:endParaRPr lang="en-US"/>
          </a:p>
        </p:txBody>
      </p:sp>
      <p:graphicFrame>
        <p:nvGraphicFramePr>
          <p:cNvPr id="9" name="Object 8">
            <a:extLst>
              <a:ext uri="{FF2B5EF4-FFF2-40B4-BE49-F238E27FC236}">
                <a16:creationId xmlns:a16="http://schemas.microsoft.com/office/drawing/2014/main" id="{5DC5D94F-CBF3-15EE-52C4-82A87C332291}"/>
              </a:ext>
            </a:extLst>
          </p:cNvPr>
          <p:cNvGraphicFramePr>
            <a:graphicFrameLocks noChangeAspect="1"/>
          </p:cNvGraphicFramePr>
          <p:nvPr>
            <p:extLst>
              <p:ext uri="{D42A27DB-BD31-4B8C-83A1-F6EECF244321}">
                <p14:modId xmlns:p14="http://schemas.microsoft.com/office/powerpoint/2010/main" val="2003801753"/>
              </p:ext>
            </p:extLst>
          </p:nvPr>
        </p:nvGraphicFramePr>
        <p:xfrm>
          <a:off x="4591050" y="2555875"/>
          <a:ext cx="5071022" cy="1273175"/>
        </p:xfrm>
        <a:graphic>
          <a:graphicData uri="http://schemas.openxmlformats.org/presentationml/2006/ole">
            <mc:AlternateContent xmlns:mc="http://schemas.openxmlformats.org/markup-compatibility/2006">
              <mc:Choice xmlns:v="urn:schemas-microsoft-com:vml" Requires="v">
                <p:oleObj name="Macro-Enabled Worksheet" r:id="rId3" imgW="1486006" imgH="373301" progId="Excel.SheetMacroEnabled.12">
                  <p:embed/>
                </p:oleObj>
              </mc:Choice>
              <mc:Fallback>
                <p:oleObj name="Macro-Enabled Worksheet" r:id="rId3" imgW="1486006" imgH="373301" progId="Excel.SheetMacroEnabled.12">
                  <p:embed/>
                  <p:pic>
                    <p:nvPicPr>
                      <p:cNvPr id="9" name="Object 8">
                        <a:extLst>
                          <a:ext uri="{FF2B5EF4-FFF2-40B4-BE49-F238E27FC236}">
                            <a16:creationId xmlns:a16="http://schemas.microsoft.com/office/drawing/2014/main" id="{5DC5D94F-CBF3-15EE-52C4-82A87C332291}"/>
                          </a:ext>
                        </a:extLst>
                      </p:cNvPr>
                      <p:cNvPicPr/>
                      <p:nvPr/>
                    </p:nvPicPr>
                    <p:blipFill>
                      <a:blip r:embed="rId4"/>
                      <a:stretch>
                        <a:fillRect/>
                      </a:stretch>
                    </p:blipFill>
                    <p:spPr>
                      <a:xfrm>
                        <a:off x="4591050" y="2555875"/>
                        <a:ext cx="5071022" cy="1273175"/>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A9822B72-A9B3-EDAE-BD3D-F15FDB9739AF}"/>
              </a:ext>
            </a:extLst>
          </p:cNvPr>
          <p:cNvSpPr txBox="1"/>
          <p:nvPr/>
        </p:nvSpPr>
        <p:spPr>
          <a:xfrm>
            <a:off x="5495925" y="4229100"/>
            <a:ext cx="2857500" cy="1200329"/>
          </a:xfrm>
          <a:prstGeom prst="rect">
            <a:avLst/>
          </a:prstGeom>
          <a:noFill/>
        </p:spPr>
        <p:txBody>
          <a:bodyPr wrap="square" rtlCol="0">
            <a:spAutoFit/>
          </a:bodyPr>
          <a:lstStyle/>
          <a:p>
            <a:r>
              <a:rPr lang="en-US" sz="3600" dirty="0"/>
              <a:t>Ratio:</a:t>
            </a:r>
          </a:p>
          <a:p>
            <a:r>
              <a:rPr lang="en-US" sz="3600" b="0" i="0" u="none" strike="noStrike" dirty="0">
                <a:solidFill>
                  <a:srgbClr val="000000"/>
                </a:solidFill>
                <a:effectLst/>
                <a:latin typeface="Calibri" panose="020F0502020204030204" pitchFamily="34" charset="0"/>
              </a:rPr>
              <a:t>0.57%</a:t>
            </a:r>
            <a:endParaRPr lang="en-US" sz="3600" dirty="0"/>
          </a:p>
        </p:txBody>
      </p:sp>
    </p:spTree>
    <p:extLst>
      <p:ext uri="{BB962C8B-B14F-4D97-AF65-F5344CB8AC3E}">
        <p14:creationId xmlns:p14="http://schemas.microsoft.com/office/powerpoint/2010/main" val="805561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666B-53EF-FDF1-078A-06252235F698}"/>
              </a:ext>
            </a:extLst>
          </p:cNvPr>
          <p:cNvSpPr>
            <a:spLocks noGrp="1"/>
          </p:cNvSpPr>
          <p:nvPr>
            <p:ph type="title"/>
          </p:nvPr>
        </p:nvSpPr>
        <p:spPr/>
        <p:txBody>
          <a:bodyPr/>
          <a:lstStyle/>
          <a:p>
            <a:r>
              <a:rPr lang="en-US" dirty="0"/>
              <a:t>My role at RCD	</a:t>
            </a:r>
          </a:p>
        </p:txBody>
      </p:sp>
      <p:sp>
        <p:nvSpPr>
          <p:cNvPr id="3" name="Content Placeholder 2">
            <a:extLst>
              <a:ext uri="{FF2B5EF4-FFF2-40B4-BE49-F238E27FC236}">
                <a16:creationId xmlns:a16="http://schemas.microsoft.com/office/drawing/2014/main" id="{F18C6CA2-BD77-0646-9D2D-C0DE666809B5}"/>
              </a:ext>
            </a:extLst>
          </p:cNvPr>
          <p:cNvSpPr>
            <a:spLocks noGrp="1"/>
          </p:cNvSpPr>
          <p:nvPr>
            <p:ph idx="1"/>
          </p:nvPr>
        </p:nvSpPr>
        <p:spPr/>
        <p:txBody>
          <a:bodyPr/>
          <a:lstStyle/>
          <a:p>
            <a:r>
              <a:rPr lang="en-US" dirty="0"/>
              <a:t>Research Scientist </a:t>
            </a:r>
          </a:p>
          <a:p>
            <a:pPr lvl="1"/>
            <a:r>
              <a:rPr lang="en-US" dirty="0"/>
              <a:t>MCNP User</a:t>
            </a:r>
          </a:p>
          <a:p>
            <a:pPr lvl="1"/>
            <a:r>
              <a:rPr lang="en-US" dirty="0"/>
              <a:t>Whitepaper writer</a:t>
            </a:r>
          </a:p>
          <a:p>
            <a:pPr lvl="1"/>
            <a:r>
              <a:rPr lang="en-US" dirty="0"/>
              <a:t>Validation and verification of dose codes like </a:t>
            </a:r>
            <a:r>
              <a:rPr lang="en-US" dirty="0" err="1"/>
              <a:t>Varskin</a:t>
            </a:r>
            <a:endParaRPr lang="en-US" dirty="0"/>
          </a:p>
          <a:p>
            <a:pPr lvl="1"/>
            <a:r>
              <a:rPr lang="en-US" dirty="0"/>
              <a:t>Science research and support for Reg guide: release of patients after administration of radiopharmaceuticals</a:t>
            </a:r>
          </a:p>
          <a:p>
            <a:pPr lvl="2"/>
            <a:r>
              <a:rPr lang="en-US" dirty="0"/>
              <a:t>Groundwork for veterinary guide of same theme</a:t>
            </a:r>
          </a:p>
          <a:p>
            <a:pPr lvl="1"/>
            <a:r>
              <a:rPr lang="en-US" dirty="0"/>
              <a:t>Support for other dose assessments</a:t>
            </a:r>
          </a:p>
          <a:p>
            <a:pPr lvl="1"/>
            <a:r>
              <a:rPr lang="en-US" dirty="0"/>
              <a:t>First Job at RCD; translator </a:t>
            </a:r>
          </a:p>
        </p:txBody>
      </p:sp>
      <p:sp>
        <p:nvSpPr>
          <p:cNvPr id="4" name="Slide Number Placeholder 3">
            <a:extLst>
              <a:ext uri="{FF2B5EF4-FFF2-40B4-BE49-F238E27FC236}">
                <a16:creationId xmlns:a16="http://schemas.microsoft.com/office/drawing/2014/main" id="{E262B505-4059-BD09-1EC4-5CC3B832E38C}"/>
              </a:ext>
            </a:extLst>
          </p:cNvPr>
          <p:cNvSpPr>
            <a:spLocks noGrp="1"/>
          </p:cNvSpPr>
          <p:nvPr>
            <p:ph type="sldNum" sz="quarter" idx="12"/>
          </p:nvPr>
        </p:nvSpPr>
        <p:spPr/>
        <p:txBody>
          <a:bodyPr/>
          <a:lstStyle/>
          <a:p>
            <a:fld id="{677F7B41-FD57-4489-AAB8-D17CF179067D}" type="slidenum">
              <a:rPr lang="en-US" smtClean="0"/>
              <a:t>3</a:t>
            </a:fld>
            <a:endParaRPr lang="en-US"/>
          </a:p>
        </p:txBody>
      </p:sp>
    </p:spTree>
    <p:extLst>
      <p:ext uri="{BB962C8B-B14F-4D97-AF65-F5344CB8AC3E}">
        <p14:creationId xmlns:p14="http://schemas.microsoft.com/office/powerpoint/2010/main" val="3949410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7645606-1344-68E6-B8CC-B1AFF9CC859F}"/>
              </a:ext>
            </a:extLst>
          </p:cNvPr>
          <p:cNvPicPr>
            <a:picLocks noGrp="1" noChangeAspect="1"/>
          </p:cNvPicPr>
          <p:nvPr>
            <p:ph idx="1"/>
          </p:nvPr>
        </p:nvPicPr>
        <p:blipFill>
          <a:blip r:embed="rId2"/>
          <a:stretch>
            <a:fillRect/>
          </a:stretch>
        </p:blipFill>
        <p:spPr>
          <a:xfrm>
            <a:off x="6237808" y="1762561"/>
            <a:ext cx="4934983" cy="3895289"/>
          </a:xfrm>
        </p:spPr>
      </p:pic>
      <p:sp>
        <p:nvSpPr>
          <p:cNvPr id="2" name="Title 1">
            <a:extLst>
              <a:ext uri="{FF2B5EF4-FFF2-40B4-BE49-F238E27FC236}">
                <a16:creationId xmlns:a16="http://schemas.microsoft.com/office/drawing/2014/main" id="{54DA02C5-8D99-71D8-D3E8-88C20D952887}"/>
              </a:ext>
            </a:extLst>
          </p:cNvPr>
          <p:cNvSpPr>
            <a:spLocks noGrp="1"/>
          </p:cNvSpPr>
          <p:nvPr>
            <p:ph type="title"/>
          </p:nvPr>
        </p:nvSpPr>
        <p:spPr/>
        <p:txBody>
          <a:bodyPr/>
          <a:lstStyle/>
          <a:p>
            <a:r>
              <a:rPr lang="en-US" dirty="0"/>
              <a:t>PIMAL phantom in room</a:t>
            </a:r>
          </a:p>
        </p:txBody>
      </p:sp>
      <p:sp>
        <p:nvSpPr>
          <p:cNvPr id="4" name="Slide Number Placeholder 3">
            <a:extLst>
              <a:ext uri="{FF2B5EF4-FFF2-40B4-BE49-F238E27FC236}">
                <a16:creationId xmlns:a16="http://schemas.microsoft.com/office/drawing/2014/main" id="{0740EE61-5DE9-BC69-85EF-ADF4F4496C3E}"/>
              </a:ext>
            </a:extLst>
          </p:cNvPr>
          <p:cNvSpPr>
            <a:spLocks noGrp="1"/>
          </p:cNvSpPr>
          <p:nvPr>
            <p:ph type="sldNum" sz="quarter" idx="12"/>
          </p:nvPr>
        </p:nvSpPr>
        <p:spPr/>
        <p:txBody>
          <a:bodyPr/>
          <a:lstStyle/>
          <a:p>
            <a:fld id="{677F7B41-FD57-4489-AAB8-D17CF179067D}" type="slidenum">
              <a:rPr lang="en-US" smtClean="0"/>
              <a:t>30</a:t>
            </a:fld>
            <a:endParaRPr lang="en-US"/>
          </a:p>
        </p:txBody>
      </p:sp>
      <p:pic>
        <p:nvPicPr>
          <p:cNvPr id="8" name="Picture 7">
            <a:extLst>
              <a:ext uri="{FF2B5EF4-FFF2-40B4-BE49-F238E27FC236}">
                <a16:creationId xmlns:a16="http://schemas.microsoft.com/office/drawing/2014/main" id="{46775EA7-3289-3573-4DD1-9B12CF2BEF57}"/>
              </a:ext>
            </a:extLst>
          </p:cNvPr>
          <p:cNvPicPr>
            <a:picLocks noChangeAspect="1"/>
          </p:cNvPicPr>
          <p:nvPr/>
        </p:nvPicPr>
        <p:blipFill>
          <a:blip r:embed="rId3"/>
          <a:stretch>
            <a:fillRect/>
          </a:stretch>
        </p:blipFill>
        <p:spPr>
          <a:xfrm>
            <a:off x="761718" y="1800015"/>
            <a:ext cx="5399608" cy="4010235"/>
          </a:xfrm>
          <a:prstGeom prst="rect">
            <a:avLst/>
          </a:prstGeom>
        </p:spPr>
      </p:pic>
    </p:spTree>
    <p:extLst>
      <p:ext uri="{BB962C8B-B14F-4D97-AF65-F5344CB8AC3E}">
        <p14:creationId xmlns:p14="http://schemas.microsoft.com/office/powerpoint/2010/main" val="162185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318BD-A87C-E38C-1E0C-B6393859EA1E}"/>
              </a:ext>
            </a:extLst>
          </p:cNvPr>
          <p:cNvSpPr>
            <a:spLocks noGrp="1"/>
          </p:cNvSpPr>
          <p:nvPr>
            <p:ph type="title"/>
          </p:nvPr>
        </p:nvSpPr>
        <p:spPr/>
        <p:txBody>
          <a:bodyPr/>
          <a:lstStyle/>
          <a:p>
            <a:r>
              <a:rPr lang="en-US" dirty="0"/>
              <a:t>As a student</a:t>
            </a:r>
          </a:p>
        </p:txBody>
      </p:sp>
      <p:sp>
        <p:nvSpPr>
          <p:cNvPr id="3" name="Content Placeholder 2">
            <a:extLst>
              <a:ext uri="{FF2B5EF4-FFF2-40B4-BE49-F238E27FC236}">
                <a16:creationId xmlns:a16="http://schemas.microsoft.com/office/drawing/2014/main" id="{CEA87BD0-99A3-4050-AB3F-41434A44C36D}"/>
              </a:ext>
            </a:extLst>
          </p:cNvPr>
          <p:cNvSpPr>
            <a:spLocks noGrp="1"/>
          </p:cNvSpPr>
          <p:nvPr>
            <p:ph idx="1"/>
          </p:nvPr>
        </p:nvSpPr>
        <p:spPr/>
        <p:txBody>
          <a:bodyPr/>
          <a:lstStyle/>
          <a:p>
            <a:r>
              <a:rPr lang="en-US" dirty="0"/>
              <a:t>Graduated with a Bachelor of Science in Radiation Health Physics</a:t>
            </a:r>
          </a:p>
          <a:p>
            <a:pPr lvl="1"/>
            <a:r>
              <a:rPr lang="en-US" dirty="0"/>
              <a:t>Science of radiation interaction with matter</a:t>
            </a:r>
          </a:p>
          <a:p>
            <a:pPr lvl="1"/>
            <a:r>
              <a:rPr lang="en-US" dirty="0"/>
              <a:t>Doses to environment and people</a:t>
            </a:r>
          </a:p>
          <a:p>
            <a:pPr lvl="1"/>
            <a:r>
              <a:rPr lang="en-US" dirty="0"/>
              <a:t>Interactions with detectors, shielding</a:t>
            </a:r>
          </a:p>
          <a:p>
            <a:r>
              <a:rPr lang="en-US" dirty="0"/>
              <a:t>Graduate degree (MS) in same with minor in Statistics</a:t>
            </a:r>
          </a:p>
          <a:p>
            <a:pPr lvl="1"/>
            <a:r>
              <a:rPr lang="en-US" dirty="0"/>
              <a:t>US NRC Fellowship for my first year as a graduate student</a:t>
            </a:r>
          </a:p>
          <a:p>
            <a:pPr lvl="1"/>
            <a:r>
              <a:rPr lang="en-US" dirty="0"/>
              <a:t>Compliment to the analytical work </a:t>
            </a:r>
          </a:p>
          <a:p>
            <a:pPr lvl="1"/>
            <a:r>
              <a:rPr lang="en-US" dirty="0"/>
              <a:t>Monte Carlo method</a:t>
            </a:r>
          </a:p>
          <a:p>
            <a:pPr lvl="1"/>
            <a:r>
              <a:rPr lang="en-US" dirty="0"/>
              <a:t>Validation and verification of models and methods</a:t>
            </a:r>
          </a:p>
        </p:txBody>
      </p:sp>
      <p:sp>
        <p:nvSpPr>
          <p:cNvPr id="4" name="Slide Number Placeholder 3">
            <a:extLst>
              <a:ext uri="{FF2B5EF4-FFF2-40B4-BE49-F238E27FC236}">
                <a16:creationId xmlns:a16="http://schemas.microsoft.com/office/drawing/2014/main" id="{BB00A5EA-C623-0008-D830-0728669F24AB}"/>
              </a:ext>
            </a:extLst>
          </p:cNvPr>
          <p:cNvSpPr>
            <a:spLocks noGrp="1"/>
          </p:cNvSpPr>
          <p:nvPr>
            <p:ph type="sldNum" sz="quarter" idx="12"/>
          </p:nvPr>
        </p:nvSpPr>
        <p:spPr/>
        <p:txBody>
          <a:bodyPr/>
          <a:lstStyle/>
          <a:p>
            <a:fld id="{677F7B41-FD57-4489-AAB8-D17CF179067D}" type="slidenum">
              <a:rPr lang="en-US" smtClean="0"/>
              <a:t>4</a:t>
            </a:fld>
            <a:endParaRPr lang="en-US"/>
          </a:p>
        </p:txBody>
      </p:sp>
    </p:spTree>
    <p:extLst>
      <p:ext uri="{BB962C8B-B14F-4D97-AF65-F5344CB8AC3E}">
        <p14:creationId xmlns:p14="http://schemas.microsoft.com/office/powerpoint/2010/main" val="1817461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3B4FE-5C92-CB99-F8C5-BF0A3B244321}"/>
              </a:ext>
            </a:extLst>
          </p:cNvPr>
          <p:cNvSpPr>
            <a:spLocks noGrp="1"/>
          </p:cNvSpPr>
          <p:nvPr>
            <p:ph type="title"/>
          </p:nvPr>
        </p:nvSpPr>
        <p:spPr/>
        <p:txBody>
          <a:bodyPr/>
          <a:lstStyle/>
          <a:p>
            <a:r>
              <a:rPr lang="en-US" dirty="0"/>
              <a:t>Previous to work as a Scientist</a:t>
            </a:r>
          </a:p>
        </p:txBody>
      </p:sp>
      <p:sp>
        <p:nvSpPr>
          <p:cNvPr id="3" name="Content Placeholder 2">
            <a:extLst>
              <a:ext uri="{FF2B5EF4-FFF2-40B4-BE49-F238E27FC236}">
                <a16:creationId xmlns:a16="http://schemas.microsoft.com/office/drawing/2014/main" id="{E4B56480-BF93-9E80-5D8C-957FA95C534F}"/>
              </a:ext>
            </a:extLst>
          </p:cNvPr>
          <p:cNvSpPr>
            <a:spLocks noGrp="1"/>
          </p:cNvSpPr>
          <p:nvPr>
            <p:ph idx="1"/>
          </p:nvPr>
        </p:nvSpPr>
        <p:spPr/>
        <p:txBody>
          <a:bodyPr/>
          <a:lstStyle/>
          <a:p>
            <a:r>
              <a:rPr lang="en-US" dirty="0"/>
              <a:t>Worked as a medical radiation technologist from 1997 through 2011</a:t>
            </a:r>
          </a:p>
          <a:p>
            <a:pPr lvl="1"/>
            <a:r>
              <a:rPr lang="en-US" dirty="0"/>
              <a:t>General duty</a:t>
            </a:r>
          </a:p>
          <a:p>
            <a:pPr lvl="1"/>
            <a:r>
              <a:rPr lang="en-US" dirty="0"/>
              <a:t>Portable radiography in operating room and intensive care units</a:t>
            </a:r>
          </a:p>
          <a:p>
            <a:pPr lvl="1"/>
            <a:r>
              <a:rPr lang="en-US" dirty="0"/>
              <a:t>Fluoroscopy</a:t>
            </a:r>
          </a:p>
          <a:p>
            <a:pPr lvl="1"/>
            <a:r>
              <a:rPr lang="en-US" dirty="0"/>
              <a:t>Computed tomography (2004-2011)</a:t>
            </a:r>
          </a:p>
          <a:p>
            <a:r>
              <a:rPr lang="en-US" dirty="0"/>
              <a:t>Patient care, image quality hinged on radiation protection</a:t>
            </a:r>
          </a:p>
          <a:p>
            <a:pPr lvl="1"/>
            <a:r>
              <a:rPr lang="en-US" dirty="0"/>
              <a:t>Worked primarily nights (midnight-8am) so always on own, primary contact with patients, physicians, nurses, accessory hospital staff, families and emergency workers (firemen, police </a:t>
            </a:r>
            <a:r>
              <a:rPr lang="en-US" dirty="0" err="1"/>
              <a:t>etc</a:t>
            </a:r>
            <a:r>
              <a:rPr lang="en-US" dirty="0"/>
              <a:t>) </a:t>
            </a:r>
          </a:p>
          <a:p>
            <a:pPr lvl="1"/>
            <a:r>
              <a:rPr lang="en-US" dirty="0"/>
              <a:t>Lots of questions about radiation protection; unknowns and fears</a:t>
            </a:r>
          </a:p>
        </p:txBody>
      </p:sp>
      <p:sp>
        <p:nvSpPr>
          <p:cNvPr id="4" name="Slide Number Placeholder 3">
            <a:extLst>
              <a:ext uri="{FF2B5EF4-FFF2-40B4-BE49-F238E27FC236}">
                <a16:creationId xmlns:a16="http://schemas.microsoft.com/office/drawing/2014/main" id="{4D6FD5A5-CB09-F1B5-42F8-B0AAC73A79D4}"/>
              </a:ext>
            </a:extLst>
          </p:cNvPr>
          <p:cNvSpPr>
            <a:spLocks noGrp="1"/>
          </p:cNvSpPr>
          <p:nvPr>
            <p:ph type="sldNum" sz="quarter" idx="12"/>
          </p:nvPr>
        </p:nvSpPr>
        <p:spPr/>
        <p:txBody>
          <a:bodyPr/>
          <a:lstStyle/>
          <a:p>
            <a:fld id="{677F7B41-FD57-4489-AAB8-D17CF179067D}" type="slidenum">
              <a:rPr lang="en-US" smtClean="0"/>
              <a:t>5</a:t>
            </a:fld>
            <a:endParaRPr lang="en-US"/>
          </a:p>
        </p:txBody>
      </p:sp>
    </p:spTree>
    <p:extLst>
      <p:ext uri="{BB962C8B-B14F-4D97-AF65-F5344CB8AC3E}">
        <p14:creationId xmlns:p14="http://schemas.microsoft.com/office/powerpoint/2010/main" val="1338604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FB57-F6A1-8C3B-8616-962E40E28189}"/>
              </a:ext>
            </a:extLst>
          </p:cNvPr>
          <p:cNvSpPr>
            <a:spLocks noGrp="1"/>
          </p:cNvSpPr>
          <p:nvPr>
            <p:ph type="title"/>
          </p:nvPr>
        </p:nvSpPr>
        <p:spPr/>
        <p:txBody>
          <a:bodyPr/>
          <a:lstStyle/>
          <a:p>
            <a:r>
              <a:rPr lang="en-US" dirty="0"/>
              <a:t>Working as a medical radiation technologist</a:t>
            </a:r>
          </a:p>
        </p:txBody>
      </p:sp>
      <p:sp>
        <p:nvSpPr>
          <p:cNvPr id="3" name="Content Placeholder 2">
            <a:extLst>
              <a:ext uri="{FF2B5EF4-FFF2-40B4-BE49-F238E27FC236}">
                <a16:creationId xmlns:a16="http://schemas.microsoft.com/office/drawing/2014/main" id="{1BF7E317-B9C3-C386-0374-4969822389DB}"/>
              </a:ext>
            </a:extLst>
          </p:cNvPr>
          <p:cNvSpPr>
            <a:spLocks noGrp="1"/>
          </p:cNvSpPr>
          <p:nvPr>
            <p:ph idx="1"/>
          </p:nvPr>
        </p:nvSpPr>
        <p:spPr/>
        <p:txBody>
          <a:bodyPr/>
          <a:lstStyle/>
          <a:p>
            <a:r>
              <a:rPr lang="en-US" dirty="0"/>
              <a:t>From 1997 through 2011 lots of changes were happening</a:t>
            </a:r>
          </a:p>
          <a:p>
            <a:pPr lvl="1"/>
            <a:r>
              <a:rPr lang="en-US" dirty="0"/>
              <a:t>Analogue film screen combinations to</a:t>
            </a:r>
          </a:p>
          <a:p>
            <a:pPr lvl="1"/>
            <a:r>
              <a:rPr lang="en-US" dirty="0"/>
              <a:t>Digital radiography </a:t>
            </a:r>
          </a:p>
          <a:p>
            <a:pPr lvl="1"/>
            <a:r>
              <a:rPr lang="en-US" dirty="0"/>
              <a:t>Changes to equipment and room layouts; the realization that techs/management/radiation safety officers/design engineers/engineering analysts (radiological engineers) don’t have the same vision in mind, so I challenge you to take in the discussion and see things from a different perspective. – I also work as a radiological engineer where I do dose analysis for components and people in radiation environments, so I see the license from both the perspective of the regulator AND the designer. </a:t>
            </a:r>
          </a:p>
          <a:p>
            <a:pPr lvl="1"/>
            <a:r>
              <a:rPr lang="en-US" dirty="0"/>
              <a:t>This is important!!</a:t>
            </a:r>
          </a:p>
        </p:txBody>
      </p:sp>
      <p:sp>
        <p:nvSpPr>
          <p:cNvPr id="4" name="Slide Number Placeholder 3">
            <a:extLst>
              <a:ext uri="{FF2B5EF4-FFF2-40B4-BE49-F238E27FC236}">
                <a16:creationId xmlns:a16="http://schemas.microsoft.com/office/drawing/2014/main" id="{AB39E21E-B3E0-7202-F864-BE1522973461}"/>
              </a:ext>
            </a:extLst>
          </p:cNvPr>
          <p:cNvSpPr>
            <a:spLocks noGrp="1"/>
          </p:cNvSpPr>
          <p:nvPr>
            <p:ph type="sldNum" sz="quarter" idx="12"/>
          </p:nvPr>
        </p:nvSpPr>
        <p:spPr/>
        <p:txBody>
          <a:bodyPr/>
          <a:lstStyle/>
          <a:p>
            <a:fld id="{677F7B41-FD57-4489-AAB8-D17CF179067D}" type="slidenum">
              <a:rPr lang="en-US" smtClean="0"/>
              <a:t>6</a:t>
            </a:fld>
            <a:endParaRPr lang="en-US"/>
          </a:p>
        </p:txBody>
      </p:sp>
    </p:spTree>
    <p:extLst>
      <p:ext uri="{BB962C8B-B14F-4D97-AF65-F5344CB8AC3E}">
        <p14:creationId xmlns:p14="http://schemas.microsoft.com/office/powerpoint/2010/main" val="603202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2383-A409-67CA-0BB2-1A598672468F}"/>
              </a:ext>
            </a:extLst>
          </p:cNvPr>
          <p:cNvSpPr>
            <a:spLocks noGrp="1"/>
          </p:cNvSpPr>
          <p:nvPr>
            <p:ph type="title"/>
          </p:nvPr>
        </p:nvSpPr>
        <p:spPr/>
        <p:txBody>
          <a:bodyPr/>
          <a:lstStyle/>
          <a:p>
            <a:r>
              <a:rPr lang="en-US" dirty="0"/>
              <a:t>One other thing to mention</a:t>
            </a:r>
          </a:p>
        </p:txBody>
      </p:sp>
      <p:sp>
        <p:nvSpPr>
          <p:cNvPr id="3" name="Content Placeholder 2">
            <a:extLst>
              <a:ext uri="{FF2B5EF4-FFF2-40B4-BE49-F238E27FC236}">
                <a16:creationId xmlns:a16="http://schemas.microsoft.com/office/drawing/2014/main" id="{1C2E71AE-4A50-F2E2-27DA-DD36CDB13E72}"/>
              </a:ext>
            </a:extLst>
          </p:cNvPr>
          <p:cNvSpPr>
            <a:spLocks noGrp="1"/>
          </p:cNvSpPr>
          <p:nvPr>
            <p:ph idx="1"/>
          </p:nvPr>
        </p:nvSpPr>
        <p:spPr/>
        <p:txBody>
          <a:bodyPr/>
          <a:lstStyle/>
          <a:p>
            <a:r>
              <a:rPr lang="en-US" dirty="0"/>
              <a:t>The work I did as a technologist was in my home country, Canada. </a:t>
            </a:r>
          </a:p>
          <a:p>
            <a:r>
              <a:rPr lang="en-US" dirty="0"/>
              <a:t>I understand cultural differences and how they impact how we learn and work</a:t>
            </a:r>
          </a:p>
          <a:p>
            <a:r>
              <a:rPr lang="en-US" dirty="0"/>
              <a:t>Canada is a bilingual country, and science is conducted in both official languages, so I understand that language barriers exist: please DO NOT hesitate to ask me to slow down in explaining things during discussions. I can sometimes get excited talking about analysis and if I speed up, I may need to be reminded to slow down! I will not be offended </a:t>
            </a:r>
            <a:r>
              <a:rPr lang="en-US" dirty="0">
                <a:sym typeface="Wingdings" panose="05000000000000000000" pitchFamily="2" charset="2"/>
              </a:rPr>
              <a:t></a:t>
            </a:r>
            <a:endParaRPr lang="en-US" dirty="0"/>
          </a:p>
        </p:txBody>
      </p:sp>
      <p:sp>
        <p:nvSpPr>
          <p:cNvPr id="4" name="Slide Number Placeholder 3">
            <a:extLst>
              <a:ext uri="{FF2B5EF4-FFF2-40B4-BE49-F238E27FC236}">
                <a16:creationId xmlns:a16="http://schemas.microsoft.com/office/drawing/2014/main" id="{047FA011-7868-16F3-01F5-BC5E1F4BC9EC}"/>
              </a:ext>
            </a:extLst>
          </p:cNvPr>
          <p:cNvSpPr>
            <a:spLocks noGrp="1"/>
          </p:cNvSpPr>
          <p:nvPr>
            <p:ph type="sldNum" sz="quarter" idx="12"/>
          </p:nvPr>
        </p:nvSpPr>
        <p:spPr/>
        <p:txBody>
          <a:bodyPr/>
          <a:lstStyle/>
          <a:p>
            <a:fld id="{677F7B41-FD57-4489-AAB8-D17CF179067D}" type="slidenum">
              <a:rPr lang="en-US" smtClean="0"/>
              <a:t>7</a:t>
            </a:fld>
            <a:endParaRPr lang="en-US"/>
          </a:p>
        </p:txBody>
      </p:sp>
    </p:spTree>
    <p:extLst>
      <p:ext uri="{BB962C8B-B14F-4D97-AF65-F5344CB8AC3E}">
        <p14:creationId xmlns:p14="http://schemas.microsoft.com/office/powerpoint/2010/main" val="3277035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9E229-A679-F3EA-C125-7D6118597BDA}"/>
              </a:ext>
            </a:extLst>
          </p:cNvPr>
          <p:cNvSpPr>
            <a:spLocks noGrp="1"/>
          </p:cNvSpPr>
          <p:nvPr>
            <p:ph type="title"/>
          </p:nvPr>
        </p:nvSpPr>
        <p:spPr/>
        <p:txBody>
          <a:bodyPr/>
          <a:lstStyle/>
          <a:p>
            <a:r>
              <a:rPr lang="en-US" dirty="0"/>
              <a:t>Introductory information</a:t>
            </a:r>
          </a:p>
        </p:txBody>
      </p:sp>
      <p:sp>
        <p:nvSpPr>
          <p:cNvPr id="3" name="Content Placeholder 2">
            <a:extLst>
              <a:ext uri="{FF2B5EF4-FFF2-40B4-BE49-F238E27FC236}">
                <a16:creationId xmlns:a16="http://schemas.microsoft.com/office/drawing/2014/main" id="{6608BECA-84FE-0DAD-23EB-E3E191B2810F}"/>
              </a:ext>
            </a:extLst>
          </p:cNvPr>
          <p:cNvSpPr>
            <a:spLocks noGrp="1"/>
          </p:cNvSpPr>
          <p:nvPr>
            <p:ph idx="1"/>
          </p:nvPr>
        </p:nvSpPr>
        <p:spPr/>
        <p:txBody>
          <a:bodyPr/>
          <a:lstStyle/>
          <a:p>
            <a:r>
              <a:rPr lang="en-US" dirty="0"/>
              <a:t>During the presentations, I invite you to ask questions and share experiences – How would this information serve you?</a:t>
            </a:r>
          </a:p>
          <a:p>
            <a:r>
              <a:rPr lang="en-US" dirty="0"/>
              <a:t>Tomorrow I will be conducting a session on how to use PIMAL, from installation to an example problem. Think of ways that you could use the codes and bring questions and feedback to the presentations!</a:t>
            </a:r>
          </a:p>
          <a:p>
            <a:endParaRPr lang="en-US" dirty="0"/>
          </a:p>
        </p:txBody>
      </p:sp>
      <p:sp>
        <p:nvSpPr>
          <p:cNvPr id="4" name="Slide Number Placeholder 3">
            <a:extLst>
              <a:ext uri="{FF2B5EF4-FFF2-40B4-BE49-F238E27FC236}">
                <a16:creationId xmlns:a16="http://schemas.microsoft.com/office/drawing/2014/main" id="{693AA280-9F76-AECC-EB39-BD28890E19F9}"/>
              </a:ext>
            </a:extLst>
          </p:cNvPr>
          <p:cNvSpPr>
            <a:spLocks noGrp="1"/>
          </p:cNvSpPr>
          <p:nvPr>
            <p:ph type="sldNum" sz="quarter" idx="12"/>
          </p:nvPr>
        </p:nvSpPr>
        <p:spPr/>
        <p:txBody>
          <a:bodyPr/>
          <a:lstStyle/>
          <a:p>
            <a:fld id="{677F7B41-FD57-4489-AAB8-D17CF179067D}" type="slidenum">
              <a:rPr lang="en-US" smtClean="0"/>
              <a:t>8</a:t>
            </a:fld>
            <a:endParaRPr lang="en-US"/>
          </a:p>
        </p:txBody>
      </p:sp>
    </p:spTree>
    <p:extLst>
      <p:ext uri="{BB962C8B-B14F-4D97-AF65-F5344CB8AC3E}">
        <p14:creationId xmlns:p14="http://schemas.microsoft.com/office/powerpoint/2010/main" val="3366050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AFC76-24F5-4654-CCEF-35D55D173E5D}"/>
              </a:ext>
            </a:extLst>
          </p:cNvPr>
          <p:cNvSpPr>
            <a:spLocks noGrp="1"/>
          </p:cNvSpPr>
          <p:nvPr>
            <p:ph type="title"/>
          </p:nvPr>
        </p:nvSpPr>
        <p:spPr/>
        <p:txBody>
          <a:bodyPr/>
          <a:lstStyle/>
          <a:p>
            <a:r>
              <a:rPr lang="en-US" dirty="0"/>
              <a:t>Agenda for this talk	</a:t>
            </a:r>
          </a:p>
        </p:txBody>
      </p:sp>
      <p:sp>
        <p:nvSpPr>
          <p:cNvPr id="3" name="Content Placeholder 2">
            <a:extLst>
              <a:ext uri="{FF2B5EF4-FFF2-40B4-BE49-F238E27FC236}">
                <a16:creationId xmlns:a16="http://schemas.microsoft.com/office/drawing/2014/main" id="{EAE7CF6B-A2A1-2029-F70D-14E02E6B9D0A}"/>
              </a:ext>
            </a:extLst>
          </p:cNvPr>
          <p:cNvSpPr>
            <a:spLocks noGrp="1"/>
          </p:cNvSpPr>
          <p:nvPr>
            <p:ph idx="1"/>
          </p:nvPr>
        </p:nvSpPr>
        <p:spPr/>
        <p:txBody>
          <a:bodyPr/>
          <a:lstStyle/>
          <a:p>
            <a:r>
              <a:rPr lang="en-US" dirty="0"/>
              <a:t>1</a:t>
            </a:r>
            <a:r>
              <a:rPr lang="en-US" baseline="30000" dirty="0"/>
              <a:t>st</a:t>
            </a:r>
            <a:r>
              <a:rPr lang="en-US" dirty="0"/>
              <a:t> half (90 min)</a:t>
            </a:r>
          </a:p>
          <a:p>
            <a:pPr lvl="1"/>
            <a:r>
              <a:rPr lang="en-US" dirty="0"/>
              <a:t>ALARA details / a day in the life of an imaging tech 1:00-2:30</a:t>
            </a:r>
          </a:p>
          <a:p>
            <a:r>
              <a:rPr lang="en-US" dirty="0"/>
              <a:t>2</a:t>
            </a:r>
            <a:r>
              <a:rPr lang="en-US" baseline="30000" dirty="0"/>
              <a:t>nd</a:t>
            </a:r>
            <a:r>
              <a:rPr lang="en-US" dirty="0"/>
              <a:t> half (60 min) </a:t>
            </a:r>
          </a:p>
          <a:p>
            <a:pPr lvl="1"/>
            <a:r>
              <a:rPr lang="en-US" dirty="0"/>
              <a:t>ALARA modeling with RAMP (PIMAL examples) </a:t>
            </a:r>
          </a:p>
          <a:p>
            <a:pPr lvl="1"/>
            <a:r>
              <a:rPr lang="en-US" dirty="0"/>
              <a:t>VARSKIN capabilities with wound dose</a:t>
            </a:r>
          </a:p>
          <a:p>
            <a:pPr lvl="1"/>
            <a:r>
              <a:rPr lang="en-US" dirty="0"/>
              <a:t>Work with extravasation</a:t>
            </a:r>
          </a:p>
          <a:p>
            <a:pPr lvl="1"/>
            <a:r>
              <a:rPr lang="en-US" dirty="0"/>
              <a:t> 2:45-3:45</a:t>
            </a:r>
          </a:p>
          <a:p>
            <a:r>
              <a:rPr lang="en-US" dirty="0"/>
              <a:t>Questions</a:t>
            </a:r>
          </a:p>
          <a:p>
            <a:pPr lvl="1"/>
            <a:r>
              <a:rPr lang="en-US" dirty="0"/>
              <a:t>3:45-4:00</a:t>
            </a:r>
          </a:p>
        </p:txBody>
      </p:sp>
      <p:sp>
        <p:nvSpPr>
          <p:cNvPr id="4" name="Slide Number Placeholder 3">
            <a:extLst>
              <a:ext uri="{FF2B5EF4-FFF2-40B4-BE49-F238E27FC236}">
                <a16:creationId xmlns:a16="http://schemas.microsoft.com/office/drawing/2014/main" id="{8E463414-5E9A-72C2-ECF9-85A695712A09}"/>
              </a:ext>
            </a:extLst>
          </p:cNvPr>
          <p:cNvSpPr>
            <a:spLocks noGrp="1"/>
          </p:cNvSpPr>
          <p:nvPr>
            <p:ph type="sldNum" sz="quarter" idx="12"/>
          </p:nvPr>
        </p:nvSpPr>
        <p:spPr/>
        <p:txBody>
          <a:bodyPr/>
          <a:lstStyle/>
          <a:p>
            <a:fld id="{677F7B41-FD57-4489-AAB8-D17CF179067D}" type="slidenum">
              <a:rPr lang="en-US" smtClean="0"/>
              <a:t>9</a:t>
            </a:fld>
            <a:endParaRPr lang="en-US"/>
          </a:p>
        </p:txBody>
      </p:sp>
    </p:spTree>
    <p:extLst>
      <p:ext uri="{BB962C8B-B14F-4D97-AF65-F5344CB8AC3E}">
        <p14:creationId xmlns:p14="http://schemas.microsoft.com/office/powerpoint/2010/main" val="4115569323"/>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44546A"/>
      </a:dk2>
      <a:lt2>
        <a:srgbClr val="E7E6E6"/>
      </a:lt2>
      <a:accent1>
        <a:srgbClr val="002966"/>
      </a:accent1>
      <a:accent2>
        <a:srgbClr val="DC4405"/>
      </a:accent2>
      <a:accent3>
        <a:srgbClr val="4B9CD3"/>
      </a:accent3>
      <a:accent4>
        <a:srgbClr val="FFC000"/>
      </a:accent4>
      <a:accent5>
        <a:srgbClr val="92D050"/>
      </a:accent5>
      <a:accent6>
        <a:srgbClr val="7030A0"/>
      </a:accent6>
      <a:hlink>
        <a:srgbClr val="4B9CD3"/>
      </a:hlink>
      <a:folHlink>
        <a:srgbClr val="DC440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UG Class 1 MCNP introduction" id="{66B57D76-D3D0-4AF9-B721-8EAC7FC50D7F}" vid="{BFC6BEEE-8834-4850-B4C9-D8FF9C55AE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34D12BCFAC0240A20826305D23CE28" ma:contentTypeVersion="10" ma:contentTypeDescription="Create a new document." ma:contentTypeScope="" ma:versionID="d60d96671a8e1d5f20bc32a13b68497e">
  <xsd:schema xmlns:xsd="http://www.w3.org/2001/XMLSchema" xmlns:xs="http://www.w3.org/2001/XMLSchema" xmlns:p="http://schemas.microsoft.com/office/2006/metadata/properties" xmlns:ns2="aa9071de-f1d9-4b23-83dd-08b1335a1407" xmlns:ns3="389bf431-880a-4b72-abca-ccf1bbc5d2b3" targetNamespace="http://schemas.microsoft.com/office/2006/metadata/properties" ma:root="true" ma:fieldsID="b1f3cdf295c07e9540dd9ffd5d3bb2a3" ns2:_="" ns3:_="">
    <xsd:import namespace="aa9071de-f1d9-4b23-83dd-08b1335a1407"/>
    <xsd:import namespace="389bf431-880a-4b72-abca-ccf1bbc5d2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9071de-f1d9-4b23-83dd-08b1335a1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36f26c1-4773-4e55-850a-517a34df127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9bf431-880a-4b72-abca-ccf1bbc5d2b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c27e5a9-8856-4740-9166-a61a114cd949}" ma:internalName="TaxCatchAll" ma:showField="CatchAllData" ma:web="389bf431-880a-4b72-abca-ccf1bbc5d2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9071de-f1d9-4b23-83dd-08b1335a1407">
      <Terms xmlns="http://schemas.microsoft.com/office/infopath/2007/PartnerControls"/>
    </lcf76f155ced4ddcb4097134ff3c332f>
    <TaxCatchAll xmlns="389bf431-880a-4b72-abca-ccf1bbc5d2b3" xsi:nil="true"/>
  </documentManagement>
</p:properties>
</file>

<file path=customXml/itemProps1.xml><?xml version="1.0" encoding="utf-8"?>
<ds:datastoreItem xmlns:ds="http://schemas.openxmlformats.org/officeDocument/2006/customXml" ds:itemID="{E6945A35-6AF9-4AA8-A8B1-540F2AEFF344}">
  <ds:schemaRefs>
    <ds:schemaRef ds:uri="http://schemas.microsoft.com/sharepoint/v3/contenttype/forms"/>
  </ds:schemaRefs>
</ds:datastoreItem>
</file>

<file path=customXml/itemProps2.xml><?xml version="1.0" encoding="utf-8"?>
<ds:datastoreItem xmlns:ds="http://schemas.openxmlformats.org/officeDocument/2006/customXml" ds:itemID="{64C4801C-B5E4-4351-AE6D-F8F448EBA970}"/>
</file>

<file path=customXml/itemProps3.xml><?xml version="1.0" encoding="utf-8"?>
<ds:datastoreItem xmlns:ds="http://schemas.openxmlformats.org/officeDocument/2006/customXml" ds:itemID="{C889D0C3-9219-4D47-B9F3-2377CE70C431}">
  <ds:schemaRefs>
    <ds:schemaRef ds:uri="http://schemas.microsoft.com/office/2006/documentManagement/types"/>
    <ds:schemaRef ds:uri="http://schemas.microsoft.com/office/infopath/2007/PartnerControls"/>
    <ds:schemaRef ds:uri="http://www.w3.org/XML/1998/namespace"/>
    <ds:schemaRef ds:uri="http://purl.org/dc/dcmitype/"/>
    <ds:schemaRef ds:uri="d06d6844-9428-4cca-bef9-363f8d29b3c1"/>
    <ds:schemaRef ds:uri="http://purl.org/dc/elements/1.1/"/>
    <ds:schemaRef ds:uri="40d9f68b-69d6-403e-8d3b-2d51d93110b6"/>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CAUG Class 1 MCNP introduction[2305843009213777639]</Template>
  <TotalTime>6738</TotalTime>
  <Words>2021</Words>
  <Application>Microsoft Office PowerPoint</Application>
  <PresentationFormat>Widescreen</PresentationFormat>
  <Paragraphs>194</Paragraphs>
  <Slides>30</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5" baseType="lpstr">
      <vt:lpstr>Arial</vt:lpstr>
      <vt:lpstr>Calibri</vt:lpstr>
      <vt:lpstr>Helvetica Neue</vt:lpstr>
      <vt:lpstr>Custom Design</vt:lpstr>
      <vt:lpstr>Macro-Enabled Worksheet</vt:lpstr>
      <vt:lpstr>ALARA in Diagnostic Imaging</vt:lpstr>
      <vt:lpstr>Welcome and Introductions</vt:lpstr>
      <vt:lpstr>My role at RCD </vt:lpstr>
      <vt:lpstr>As a student</vt:lpstr>
      <vt:lpstr>Previous to work as a Scientist</vt:lpstr>
      <vt:lpstr>Working as a medical radiation technologist</vt:lpstr>
      <vt:lpstr>One other thing to mention</vt:lpstr>
      <vt:lpstr>Introductory information</vt:lpstr>
      <vt:lpstr>Agenda for this talk </vt:lpstr>
      <vt:lpstr>ALARA – the NRC, IAEA, WHO</vt:lpstr>
      <vt:lpstr>Occupational Dose limits  (US NRC)</vt:lpstr>
      <vt:lpstr>LNT</vt:lpstr>
      <vt:lpstr>Stakeholders</vt:lpstr>
      <vt:lpstr>Stakeholders: The patient</vt:lpstr>
      <vt:lpstr>Stakeholders: The Regulated Worker </vt:lpstr>
      <vt:lpstr>Stakeholders -  The Public</vt:lpstr>
      <vt:lpstr>Next, lets talk about programmatic ways to maintain ALARA</vt:lpstr>
      <vt:lpstr>Keeping doses low – 3 levels of controls</vt:lpstr>
      <vt:lpstr>Engineering Controls</vt:lpstr>
      <vt:lpstr>Administrative Controls</vt:lpstr>
      <vt:lpstr>Protective equipment</vt:lpstr>
      <vt:lpstr>Next, </vt:lpstr>
      <vt:lpstr>Nuclear Medicine exam</vt:lpstr>
      <vt:lpstr>Scenarios that an Imaging technologist are in that address radiation protection</vt:lpstr>
      <vt:lpstr>Questions families and patients have about radiation protection.</vt:lpstr>
      <vt:lpstr>Shielded vs Unshielded Syringe – 0.21%</vt:lpstr>
      <vt:lpstr>Distance increase from heart source</vt:lpstr>
      <vt:lpstr>Energy Spectrum of 120 kVp x-ray</vt:lpstr>
      <vt:lpstr>X ray scenario</vt:lpstr>
      <vt:lpstr>PIMAL phantom in room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CAUG: PiMAL MCMP™ Overview</dc:title>
  <dc:creator>Charlotte Rose</dc:creator>
  <cp:lastModifiedBy>Rigel Flora</cp:lastModifiedBy>
  <cp:revision>10</cp:revision>
  <dcterms:created xsi:type="dcterms:W3CDTF">2022-11-18T17:15:18Z</dcterms:created>
  <dcterms:modified xsi:type="dcterms:W3CDTF">2023-05-24T12:25:24Z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0x0101004E34D12BCFAC0240A20826305D23CE28</vt:lpwstr>
  </property>
</Properties>
</file>