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6" r:id="rId4"/>
  </p:sldMasterIdLst>
  <p:notesMasterIdLst>
    <p:notesMasterId r:id="rId14"/>
  </p:notesMasterIdLst>
  <p:sldIdLst>
    <p:sldId id="272" r:id="rId5"/>
    <p:sldId id="273" r:id="rId6"/>
    <p:sldId id="274" r:id="rId7"/>
    <p:sldId id="278" r:id="rId8"/>
    <p:sldId id="279" r:id="rId9"/>
    <p:sldId id="280" r:id="rId10"/>
    <p:sldId id="275" r:id="rId11"/>
    <p:sldId id="281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4775CA-7537-4AB6-BF6C-96910041BBC3}" type="datetimeFigureOut">
              <a:rPr lang="en-US" smtClean="0"/>
              <a:t>5/24/2023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CC9A8B-6423-4DD8-A52A-D5F1BE3319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7889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During this slide, introduce myself, and if the group is small enough ask what people’s goals are for the presentation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BCC9A8B-6423-4DD8-A52A-D5F1BE33197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5683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CBB6-E2AC-4BA1-A748-02338F623A5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96000" y="1856001"/>
            <a:ext cx="4543514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70AEBC-05E3-4C84-B19E-92E4DA9C18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096000" y="4335676"/>
            <a:ext cx="4543514" cy="1569468"/>
          </a:xfr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[name]</a:t>
            </a:r>
          </a:p>
          <a:p>
            <a:r>
              <a:rPr lang="en-US" dirty="0"/>
              <a:t>[title]</a:t>
            </a:r>
          </a:p>
          <a:p>
            <a:r>
              <a:rPr lang="en-US" dirty="0"/>
              <a:t>Corvallis, Oregon</a:t>
            </a:r>
          </a:p>
          <a:p>
            <a:r>
              <a:rPr lang="en-US" dirty="0"/>
              <a:t>First.last@rcdsoftware.com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26AF13-3D65-480A-9BB7-96002FA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166F8-AA73-4FD8-AF51-69D0AE6E4C13}" type="datetime1">
              <a:rPr lang="en-US" smtClean="0"/>
              <a:t>5/24/2023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37B74BB-6BEF-4214-9521-74EE6BA9F06D}"/>
              </a:ext>
            </a:extLst>
          </p:cNvPr>
          <p:cNvGrpSpPr/>
          <p:nvPr userDrawn="1"/>
        </p:nvGrpSpPr>
        <p:grpSpPr>
          <a:xfrm>
            <a:off x="0" y="0"/>
            <a:ext cx="12192002" cy="1140849"/>
            <a:chOff x="-2" y="0"/>
            <a:chExt cx="12192002" cy="114084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AB26A6D-4FFB-44D6-BD8E-C9D281831937}"/>
                </a:ext>
              </a:extLst>
            </p:cNvPr>
            <p:cNvSpPr/>
            <p:nvPr/>
          </p:nvSpPr>
          <p:spPr>
            <a:xfrm>
              <a:off x="-2" y="0"/>
              <a:ext cx="12191999" cy="380283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372F992E-5463-4B43-924F-8386B40894C9}"/>
                </a:ext>
              </a:extLst>
            </p:cNvPr>
            <p:cNvSpPr/>
            <p:nvPr/>
          </p:nvSpPr>
          <p:spPr>
            <a:xfrm>
              <a:off x="-1" y="380283"/>
              <a:ext cx="12192000" cy="380283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704725B-9809-4836-9350-B70C81E2CD37}"/>
                </a:ext>
              </a:extLst>
            </p:cNvPr>
            <p:cNvSpPr/>
            <p:nvPr/>
          </p:nvSpPr>
          <p:spPr>
            <a:xfrm>
              <a:off x="0" y="760566"/>
              <a:ext cx="12192000" cy="380283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002966"/>
                </a:solidFill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4F9CFB4-950B-4994-BBBC-7EE4DB82250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118" y="2102211"/>
            <a:ext cx="3620456" cy="36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732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B07022-D910-4198-A60D-ABF4BC423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390F54-76D7-4772-A83B-21B084F3A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7E621C-A1CD-4CAB-B1DA-D6CBC4444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14C8F-3E7C-4A95-B0F0-1BB077C2F5AD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027C27-7AF3-4530-913C-415476B04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CB3027C-1A26-4EEA-881B-10C1F3A02534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7F1C0E0-12A2-44BE-8FC4-8C14B2334FFC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430C6AED-49CD-4F35-B5F8-F8C5C2A9BB43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3146896D-0BA4-4504-80AB-5B94BDBC9323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7462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461F8-6677-4BA5-94A3-442F180D3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A3C587-1087-4473-B614-D6E1D60CE1A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A0DD6F-350E-463A-827F-B76CA44372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D9A641-0094-4F45-BEA6-1217550AD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1BFF5-E414-40C9-9F12-4C08C83509FF}" type="datetime1">
              <a:rPr lang="en-US" smtClean="0"/>
              <a:t>5/24/2023</a:t>
            </a:fld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35D95-9861-4033-9473-1A73451D0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6D4A51F-F343-48F7-A5BF-E0E3B1A63368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DCDA1AE-5911-40E7-B4B7-54CDD6D8D7ED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602D955-64F7-42E1-B707-7488C70EA8EF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319268A-2A30-4638-8C36-70E28C6ACEF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673393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DC1C1-1ABD-48A3-9FF2-96D4B9058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68337"/>
            <a:ext cx="10515600" cy="1022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D6A71F-26A6-4E85-88AF-40404AE523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154632-FA7D-40D1-BDF1-D6907A9FB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E1FA92-91B5-4C63-BFEE-566A559A46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8E01C8F-5DB8-4C61-AAFC-6C787E78D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12645B-EF4D-46AE-98F9-EBCE87122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1A0EBD-BA2F-4E87-B18D-7E4D9CE17EAA}" type="datetime1">
              <a:rPr lang="en-US" smtClean="0"/>
              <a:t>5/24/2023</a:t>
            </a:fld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62E3652-E5BB-4050-B95D-35607D9AD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4033C18-89A9-4989-90CD-84F3D40D5E19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ADEAC560-71A3-4675-8CF7-13468B81A9F0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1AFDBE5-C132-41F0-AFAF-3303FF5012F5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92419CAE-E13B-4200-A1B0-2BBF54D9498A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992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C4C16-8AAD-44E5-A854-D187E3B87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C2C64F-CDEC-4A8A-ACAF-39004380F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22621-10F7-46E3-A931-E17B6BC9F495}" type="datetime1">
              <a:rPr lang="en-US" smtClean="0"/>
              <a:t>5/24/2023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D61A9A-B442-4C57-A22D-A4CE9330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30D0E97-699D-4911-BEAA-A7D4D8EB04A0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FE9F794-7212-4F60-A35E-8CF7EAD09EA6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F26CEC16-30EA-4FEA-BAA2-6AE26154592E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398281F-17BA-4523-A331-9A4304F3EED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08377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075834-0297-447C-9FF1-306882C7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3D671D-D2C2-4BC4-8E91-2E7ED131DA5D}" type="datetime1">
              <a:rPr lang="en-US" smtClean="0"/>
              <a:t>5/24/2023</a:t>
            </a:fld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09EBD8-E740-4CE5-97FA-0A8FEC3E1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DA66423-FA57-44A5-9D88-83DF24ADAAC7}"/>
              </a:ext>
            </a:extLst>
          </p:cNvPr>
          <p:cNvGrpSpPr/>
          <p:nvPr userDrawn="1"/>
        </p:nvGrpSpPr>
        <p:grpSpPr>
          <a:xfrm>
            <a:off x="11123544" y="4375372"/>
            <a:ext cx="665726" cy="3063487"/>
            <a:chOff x="11123544" y="4375372"/>
            <a:chExt cx="665726" cy="3063487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A1857567-7CB9-47F5-8E6B-D2CDB5CF9A49}"/>
                </a:ext>
              </a:extLst>
            </p:cNvPr>
            <p:cNvSpPr/>
            <p:nvPr/>
          </p:nvSpPr>
          <p:spPr>
            <a:xfrm rot="18868691">
              <a:off x="10661825" y="6173295"/>
              <a:ext cx="1952965" cy="301925"/>
            </a:xfrm>
            <a:prstGeom prst="rect">
              <a:avLst/>
            </a:prstGeom>
            <a:solidFill>
              <a:srgbClr val="4B9CD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47B9FBA7-9CF7-4A1D-A668-33B97C75C406}"/>
                </a:ext>
              </a:extLst>
            </p:cNvPr>
            <p:cNvSpPr/>
            <p:nvPr/>
          </p:nvSpPr>
          <p:spPr>
            <a:xfrm rot="18868691">
              <a:off x="10170166" y="5925323"/>
              <a:ext cx="2605116" cy="301925"/>
            </a:xfrm>
            <a:prstGeom prst="rect">
              <a:avLst/>
            </a:prstGeom>
            <a:solidFill>
              <a:srgbClr val="DC440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82BC3113-49C1-43EE-9ED4-E73D3DAD51C9}"/>
                </a:ext>
              </a:extLst>
            </p:cNvPr>
            <p:cNvSpPr/>
            <p:nvPr/>
          </p:nvSpPr>
          <p:spPr>
            <a:xfrm rot="18868691">
              <a:off x="9742763" y="5756153"/>
              <a:ext cx="3063487" cy="301925"/>
            </a:xfrm>
            <a:prstGeom prst="rect">
              <a:avLst/>
            </a:prstGeom>
            <a:solidFill>
              <a:srgbClr val="0029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52167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D563D1F-B01B-4906-A680-BC0AF076C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3722"/>
            <a:ext cx="10515600" cy="1009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0F76C8-5540-434D-8EE4-D9BF526213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99715"/>
            <a:ext cx="10515600" cy="41772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5B9DD1-EA31-42D4-82BC-E425E85219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972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9C0A0AD1-2026-4F47-B2DE-8E29523CDCAE}" type="datetime1">
              <a:rPr lang="en-US" smtClean="0"/>
              <a:t>5/24/2023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15C743-AF0C-4D2C-841E-4E8564BD1C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51535" y="637172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677F7B41-FD57-4489-AAB8-D17CF179067D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ECBE43E-328A-486A-A00D-F33F5F2DF2A6}"/>
              </a:ext>
            </a:extLst>
          </p:cNvPr>
          <p:cNvGrpSpPr/>
          <p:nvPr userDrawn="1"/>
        </p:nvGrpSpPr>
        <p:grpSpPr>
          <a:xfrm>
            <a:off x="10125814" y="210268"/>
            <a:ext cx="1761816" cy="607933"/>
            <a:chOff x="10125814" y="210268"/>
            <a:chExt cx="1761816" cy="60793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5F3B636B-600D-4ECD-9FEA-54ED684EE96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25814" y="210268"/>
              <a:ext cx="1754889" cy="38744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A19EC1E6-764C-4CED-A830-4F76E9E7440C}"/>
                </a:ext>
              </a:extLst>
            </p:cNvPr>
            <p:cNvSpPr txBox="1"/>
            <p:nvPr userDrawn="1"/>
          </p:nvSpPr>
          <p:spPr>
            <a:xfrm>
              <a:off x="10226598" y="571980"/>
              <a:ext cx="166103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Corvallis, Seattle, and Austin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328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60" r:id="rId3"/>
    <p:sldLayoutId id="2147483661" r:id="rId4"/>
    <p:sldLayoutId id="2147483662" r:id="rId5"/>
    <p:sldLayoutId id="2147483663" r:id="rId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007/s00411-017-0698-1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094151-D22E-AD97-CC76-196D348F63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PiMAL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F9B894-B686-71CD-83E8-3A2B1F17FE0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 Ghana RAMP Meeting</a:t>
            </a:r>
          </a:p>
          <a:p>
            <a:r>
              <a:rPr lang="en-US" dirty="0"/>
              <a:t>Charlotte Rose MS (RHP)</a:t>
            </a:r>
          </a:p>
        </p:txBody>
      </p:sp>
    </p:spTree>
    <p:extLst>
      <p:ext uri="{BB962C8B-B14F-4D97-AF65-F5344CB8AC3E}">
        <p14:creationId xmlns:p14="http://schemas.microsoft.com/office/powerpoint/2010/main" val="3530066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12C0E9-69CA-8EF4-C2CC-8419491F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1A130-0E9F-993E-7E0A-E00C8B724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99715"/>
            <a:ext cx="5257800" cy="4177247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Part 1: PiMAL</a:t>
            </a:r>
          </a:p>
          <a:p>
            <a:pPr lvl="1"/>
            <a:r>
              <a:rPr lang="en-US" dirty="0"/>
              <a:t>Development/Basic Theory</a:t>
            </a:r>
          </a:p>
          <a:p>
            <a:pPr lvl="1"/>
            <a:r>
              <a:rPr lang="en-US" dirty="0"/>
              <a:t>What it is/What it’s not</a:t>
            </a:r>
          </a:p>
          <a:p>
            <a:pPr lvl="1"/>
            <a:r>
              <a:rPr lang="en-US" dirty="0"/>
              <a:t>PiMAL in literature</a:t>
            </a:r>
          </a:p>
          <a:p>
            <a:pPr lvl="1"/>
            <a:r>
              <a:rPr lang="en-US" dirty="0"/>
              <a:t>Future goals</a:t>
            </a:r>
          </a:p>
          <a:p>
            <a:r>
              <a:rPr lang="en-US" dirty="0"/>
              <a:t>Part 2: Input Demonstration</a:t>
            </a:r>
          </a:p>
          <a:p>
            <a:r>
              <a:rPr lang="en-US" dirty="0"/>
              <a:t>Part 3: Output Demonstration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3D42D3-7952-E73B-65F7-F924B2AF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935B6C5-2580-6BD6-EBE5-4E71DC2EF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81038"/>
            <a:ext cx="3315163" cy="5496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017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644-C108-0399-0CC4-8DB3B53100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Purpose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56698-29D3-BBB8-F4B8-73B8F468AAC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Develop an interface to assist the analyst in using an updated computational phantom model in dose assessment activities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CCFC5D-95DE-8EE1-77B6-EA279F036C5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28994F-3B73-0FF5-7A14-1BC27068A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96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A9CF8-BDA7-533B-3423-B9F45F88BD6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GUI assists analyst with input preparation and output manipulation</a:t>
            </a:r>
          </a:p>
          <a:p>
            <a:endParaRPr lang="en-US" dirty="0"/>
          </a:p>
          <a:p>
            <a:r>
              <a:rPr lang="en-US" dirty="0"/>
              <a:t>Visualizes the positioning of arms and legs as the desired posture is achieved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C9B2C0-E0B8-B0D7-01EB-A8640AFA79D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MCNP input file is generated and called to run in the background to conduct the radiation transport simulation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Organ doses are extracted from the completed MCNP output file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83C4EB3-9885-2B65-C72B-16ED77439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686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CF05B-A9D5-B3A2-74DE-23B0590A3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is a tool!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FB3C8F-04C7-06C5-F060-42E30A8BA1E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Based on parameters selected by the user with a stand alone GUI, it will create an MCNP input file and call MCNP to run it (given that it is installed) </a:t>
            </a:r>
          </a:p>
          <a:p>
            <a:r>
              <a:rPr lang="en-US" dirty="0"/>
              <a:t>No initial need to understand the use of input and output files of MCNP, but will be useful if changes need to be made. 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E7A9D-324F-6A68-D411-6222E3072F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In order to get the most out of PiMAL, some working knowledge of MCNP is best.</a:t>
            </a:r>
          </a:p>
          <a:p>
            <a:r>
              <a:rPr lang="en-US" dirty="0"/>
              <a:t>Simulations are only as useful as the set up!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1D34C6-4DB1-94AC-2118-55FC571C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541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46B50D-5A04-4832-1BDB-5BD9D1152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is not a stand alone code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C0C15-42E5-52DC-4F2A-10F0C3D2F28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PiMAL, on its own cannot perform radiation  transport simulations</a:t>
            </a:r>
          </a:p>
          <a:p>
            <a:r>
              <a:rPr lang="en-US" dirty="0"/>
              <a:t>Needs a working executable path to MCNP</a:t>
            </a:r>
          </a:p>
          <a:p>
            <a:pPr lvl="1"/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3DAB48-F30C-CC39-E573-05DF37AD2CC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Some of the basic limitations and error traps will be discussed but it should not be assumed that this will provide a comprehensive list of items needing fixing. All o </a:t>
            </a:r>
            <a:r>
              <a:rPr lang="en-US" dirty="0" err="1"/>
              <a:t>fyour</a:t>
            </a:r>
            <a:r>
              <a:rPr lang="en-US" dirty="0"/>
              <a:t> results should be evaluated with your judgement and understanding of health physics.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8956A6-EE67-EC17-17EE-3C18133F6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476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B7BE16-735F-3C52-8F3A-CB562C864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phantom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22EF6-D9ED-582D-F8A6-A2596729DA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1690688"/>
            <a:ext cx="5157787" cy="4498975"/>
          </a:xfrm>
        </p:spPr>
        <p:txBody>
          <a:bodyPr/>
          <a:lstStyle/>
          <a:p>
            <a:r>
              <a:rPr lang="en-US" dirty="0"/>
              <a:t>Built to add complexity to ORNL and MIRD phantoms which were limited by materials, organ locations, and body position.  </a:t>
            </a:r>
          </a:p>
          <a:p>
            <a:r>
              <a:rPr lang="en-US" dirty="0"/>
              <a:t>Detailed anatomically correct organs as well as complex material compositions of those </a:t>
            </a:r>
            <a:r>
              <a:rPr lang="en-US" dirty="0" err="1"/>
              <a:t>orvans</a:t>
            </a:r>
            <a:r>
              <a:rPr lang="en-US" dirty="0"/>
              <a:t> are incorporated into the model.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1DAFC6A-3B71-4A73-1275-93E940FB6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1571625"/>
            <a:ext cx="5183188" cy="4618038"/>
          </a:xfrm>
        </p:spPr>
        <p:txBody>
          <a:bodyPr/>
          <a:lstStyle/>
          <a:p>
            <a:r>
              <a:rPr lang="en-US" dirty="0"/>
              <a:t>Neutron transport, for example, benefits from a more detailed material composition. </a:t>
            </a:r>
          </a:p>
          <a:p>
            <a:r>
              <a:rPr lang="en-US" dirty="0"/>
              <a:t>23 organ specific materials and densities, based on ICRP 89 (2003), were incorporated (a departure from the 3 previous; bone, soft tissue and lung)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CFEF04-AE46-CB5F-07D5-6BE1F5CAB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2634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1B1181-F70B-021E-A9EF-DC631F123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PiMAL in literature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38F0F0-AD5D-8B68-8579-EB3F20FF736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kind of problems can PiMAL solve? </a:t>
            </a:r>
          </a:p>
          <a:p>
            <a:pPr lvl="1"/>
            <a:r>
              <a:rPr lang="en-US" dirty="0"/>
              <a:t>Internal exposure</a:t>
            </a:r>
          </a:p>
          <a:p>
            <a:pPr lvl="1"/>
            <a:r>
              <a:rPr lang="en-US" dirty="0"/>
              <a:t>External exposure</a:t>
            </a:r>
          </a:p>
          <a:p>
            <a:pPr lvl="1"/>
            <a:r>
              <a:rPr lang="en-US" dirty="0"/>
              <a:t>Dose rates from organ -&gt; organ, whole body, outside sources, gender specific </a:t>
            </a:r>
            <a:r>
              <a:rPr lang="en-US" dirty="0" err="1"/>
              <a:t>etc</a:t>
            </a:r>
            <a:r>
              <a:rPr lang="en-US" dirty="0"/>
              <a:t>	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(organ tallies as-is are missing some examples; we will discuss how to add later)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0A2BE8-1009-20F6-70DB-E520C400DEF1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Dose coefficients</a:t>
            </a:r>
          </a:p>
          <a:p>
            <a:r>
              <a:rPr lang="en-US" dirty="0"/>
              <a:t>Dose consequences to baby being breast fed</a:t>
            </a:r>
          </a:p>
          <a:p>
            <a:r>
              <a:rPr lang="en-US" dirty="0"/>
              <a:t>Dose consequences from companion animals after radiation treatments</a:t>
            </a:r>
          </a:p>
          <a:p>
            <a:r>
              <a:rPr lang="en-US" sz="1200" b="0" i="0" dirty="0" err="1">
                <a:solidFill>
                  <a:srgbClr val="333333"/>
                </a:solidFill>
                <a:effectLst/>
                <a:latin typeface="-apple-system"/>
              </a:rPr>
              <a:t>Dewji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</a:rPr>
              <a:t>, S., Reed, K.L. &amp; Hiller, M. Comparison of photon organ and effective dose coefficients for PIMAL stylized phantom in bent positions in standard irradiation geometries. </a:t>
            </a:r>
            <a:r>
              <a:rPr lang="en-US" sz="1200" b="0" i="1" dirty="0" err="1">
                <a:solidFill>
                  <a:srgbClr val="333333"/>
                </a:solidFill>
                <a:effectLst/>
                <a:latin typeface="-apple-system"/>
              </a:rPr>
              <a:t>Radiat</a:t>
            </a:r>
            <a:r>
              <a:rPr lang="en-US" sz="1200" b="0" i="1" dirty="0">
                <a:solidFill>
                  <a:srgbClr val="333333"/>
                </a:solidFill>
                <a:effectLst/>
                <a:latin typeface="-apple-system"/>
              </a:rPr>
              <a:t> Environ </a:t>
            </a:r>
            <a:r>
              <a:rPr lang="en-US" sz="1200" b="0" i="1" dirty="0" err="1">
                <a:solidFill>
                  <a:srgbClr val="333333"/>
                </a:solidFill>
                <a:effectLst/>
                <a:latin typeface="-apple-system"/>
              </a:rPr>
              <a:t>Biophys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</a:rPr>
              <a:t> </a:t>
            </a:r>
            <a:r>
              <a:rPr lang="en-US" sz="1200" b="1" i="0" dirty="0">
                <a:solidFill>
                  <a:srgbClr val="333333"/>
                </a:solidFill>
                <a:effectLst/>
                <a:latin typeface="-apple-system"/>
              </a:rPr>
              <a:t>56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</a:rPr>
              <a:t>, 277–291 (2017). </a:t>
            </a:r>
            <a:r>
              <a:rPr lang="en-US" sz="1200" b="0" i="0" dirty="0">
                <a:solidFill>
                  <a:srgbClr val="333333"/>
                </a:solidFill>
                <a:effectLst/>
                <a:latin typeface="-apple-system"/>
                <a:hlinkClick r:id="rId2"/>
              </a:rPr>
              <a:t>https://doi.org/10.1007/s00411-017-0698-1</a:t>
            </a:r>
            <a:endParaRPr lang="en-US" sz="1200" b="0" i="0" dirty="0">
              <a:solidFill>
                <a:srgbClr val="333333"/>
              </a:solidFill>
              <a:effectLst/>
              <a:latin typeface="-apple-system"/>
            </a:endParaRPr>
          </a:p>
          <a:p>
            <a:r>
              <a:rPr lang="en-US" sz="1200" dirty="0"/>
              <a:t>Foreman, C.; </a:t>
            </a:r>
            <a:r>
              <a:rPr lang="en-US" sz="1200" dirty="0" err="1"/>
              <a:t>Dewji</a:t>
            </a:r>
            <a:r>
              <a:rPr lang="en-US" sz="1200" dirty="0"/>
              <a:t>, S.1. Estimation of External Dose Rates to Hotel Workers from bed linens Contaminated by 131I Patients. Health Physics: June 2020 - Volume 118 - Issue 6 - p 615-622 </a:t>
            </a:r>
            <a:r>
              <a:rPr lang="en-US" sz="1200" dirty="0" err="1"/>
              <a:t>doi</a:t>
            </a:r>
            <a:r>
              <a:rPr lang="en-US" sz="1200" dirty="0"/>
              <a:t>: 10.1097/HP.0000000000001141 </a:t>
            </a:r>
          </a:p>
          <a:p>
            <a:endParaRPr lang="en-US" sz="12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E0C4C17-C18F-B35F-89B0-7B9821903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23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2FC1C-F0B0-16ED-A730-389946A20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 for future development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3A349-74E7-E84A-DEBF-E6DA10B82070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Bug fixes are welcome!</a:t>
            </a:r>
          </a:p>
          <a:p>
            <a:r>
              <a:rPr lang="en-US" dirty="0"/>
              <a:t>New feature suggestions are welcome!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4E3563-5C3E-FFF7-BF57-9858F56CB3D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Weight scaling</a:t>
            </a:r>
          </a:p>
          <a:p>
            <a:r>
              <a:rPr lang="en-US" dirty="0"/>
              <a:t>Age scaling</a:t>
            </a:r>
          </a:p>
          <a:p>
            <a:r>
              <a:rPr lang="en-US" dirty="0"/>
              <a:t>Pregnant female model</a:t>
            </a:r>
          </a:p>
          <a:p>
            <a:r>
              <a:rPr lang="en-US" dirty="0"/>
              <a:t>Animals/pets</a:t>
            </a:r>
          </a:p>
          <a:p>
            <a:r>
              <a:rPr lang="en-US" dirty="0"/>
              <a:t>Source geometries</a:t>
            </a:r>
          </a:p>
          <a:p>
            <a:r>
              <a:rPr lang="en-US" dirty="0"/>
              <a:t>Alignment with ICRP 103 organs</a:t>
            </a:r>
          </a:p>
          <a:p>
            <a:r>
              <a:rPr lang="en-US" dirty="0"/>
              <a:t>Incorporation of dose conversion for 4 particles, organ weighting factors etc.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C53C5B-38D2-3811-D8AB-2F01A29A5B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F7B41-FD57-4489-AAB8-D17CF179067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84161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2966"/>
      </a:accent1>
      <a:accent2>
        <a:srgbClr val="DC4405"/>
      </a:accent2>
      <a:accent3>
        <a:srgbClr val="4B9CD3"/>
      </a:accent3>
      <a:accent4>
        <a:srgbClr val="FFC000"/>
      </a:accent4>
      <a:accent5>
        <a:srgbClr val="92D050"/>
      </a:accent5>
      <a:accent6>
        <a:srgbClr val="7030A0"/>
      </a:accent6>
      <a:hlink>
        <a:srgbClr val="4B9CD3"/>
      </a:hlink>
      <a:folHlink>
        <a:srgbClr val="DC4405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CD Presentation Template" id="{B8BC7AD0-D5CF-4483-8735-08F146EBAD2B}" vid="{5DD59A6D-1A28-4901-AF69-E90741F1D9F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9071de-f1d9-4b23-83dd-08b1335a1407">
      <Terms xmlns="http://schemas.microsoft.com/office/infopath/2007/PartnerControls"/>
    </lcf76f155ced4ddcb4097134ff3c332f>
    <TaxCatchAll xmlns="389bf431-880a-4b72-abca-ccf1bbc5d2b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4D12BCFAC0240A20826305D23CE28" ma:contentTypeVersion="10" ma:contentTypeDescription="Create a new document." ma:contentTypeScope="" ma:versionID="d60d96671a8e1d5f20bc32a13b68497e">
  <xsd:schema xmlns:xsd="http://www.w3.org/2001/XMLSchema" xmlns:xs="http://www.w3.org/2001/XMLSchema" xmlns:p="http://schemas.microsoft.com/office/2006/metadata/properties" xmlns:ns2="aa9071de-f1d9-4b23-83dd-08b1335a1407" xmlns:ns3="389bf431-880a-4b72-abca-ccf1bbc5d2b3" targetNamespace="http://schemas.microsoft.com/office/2006/metadata/properties" ma:root="true" ma:fieldsID="b1f3cdf295c07e9540dd9ffd5d3bb2a3" ns2:_="" ns3:_="">
    <xsd:import namespace="aa9071de-f1d9-4b23-83dd-08b1335a1407"/>
    <xsd:import namespace="389bf431-880a-4b72-abca-ccf1bbc5d2b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071de-f1d9-4b23-83dd-08b1335a14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b36f26c1-4773-4e55-850a-517a34df127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89bf431-880a-4b72-abca-ccf1bbc5d2b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c27e5a9-8856-4740-9166-a61a114cd949}" ma:internalName="TaxCatchAll" ma:showField="CatchAllData" ma:web="389bf431-880a-4b72-abca-ccf1bbc5d2b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6945A35-6AF9-4AA8-A8B1-540F2AEFF34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889D0C3-9219-4D47-B9F3-2377CE70C431}">
  <ds:schemaRefs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40d9f68b-69d6-403e-8d3b-2d51d93110b6"/>
    <ds:schemaRef ds:uri="http://www.w3.org/XML/1998/namespace"/>
    <ds:schemaRef ds:uri="d06d6844-9428-4cca-bef9-363f8d29b3c1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EE24456C-0C4B-4AA6-B850-189F024F2E14}"/>
</file>

<file path=docProps/app.xml><?xml version="1.0" encoding="utf-8"?>
<Properties xmlns="http://schemas.openxmlformats.org/officeDocument/2006/extended-properties" xmlns:vt="http://schemas.openxmlformats.org/officeDocument/2006/docPropsVTypes">
  <Template>RCD Presentation Template</Template>
  <TotalTime>5</TotalTime>
  <Words>606</Words>
  <Application>Microsoft Office PowerPoint</Application>
  <PresentationFormat>Widescreen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-apple-system</vt:lpstr>
      <vt:lpstr>Arial</vt:lpstr>
      <vt:lpstr>Calibri</vt:lpstr>
      <vt:lpstr>Custom Design</vt:lpstr>
      <vt:lpstr>PiMAL</vt:lpstr>
      <vt:lpstr>Welcome!</vt:lpstr>
      <vt:lpstr>Purpose </vt:lpstr>
      <vt:lpstr>PowerPoint Presentation</vt:lpstr>
      <vt:lpstr>PiMAL is a tool!</vt:lpstr>
      <vt:lpstr>PiMAL is not a stand alone code</vt:lpstr>
      <vt:lpstr>PiMAL phantom</vt:lpstr>
      <vt:lpstr>PiMAL in literature</vt:lpstr>
      <vt:lpstr>Recommendations for future development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PiMAL</dc:title>
  <dc:creator>Charlotte Rose</dc:creator>
  <cp:lastModifiedBy>Rigel Flora</cp:lastModifiedBy>
  <cp:revision>2</cp:revision>
  <dcterms:created xsi:type="dcterms:W3CDTF">2023-05-12T18:25:19Z</dcterms:created>
  <dcterms:modified xsi:type="dcterms:W3CDTF">2023-05-24T12:24:48Z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0x0101004E34D12BCFAC0240A20826305D23CE28</vt:lpwstr>
  </property>
</Properties>
</file>