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3" r:id="rId5"/>
  </p:sldMasterIdLst>
  <p:notesMasterIdLst>
    <p:notesMasterId r:id="rId21"/>
  </p:notesMasterIdLst>
  <p:sldIdLst>
    <p:sldId id="260" r:id="rId6"/>
    <p:sldId id="298" r:id="rId7"/>
    <p:sldId id="2256" r:id="rId8"/>
    <p:sldId id="2252" r:id="rId9"/>
    <p:sldId id="2253" r:id="rId10"/>
    <p:sldId id="2257" r:id="rId11"/>
    <p:sldId id="2258" r:id="rId12"/>
    <p:sldId id="2261" r:id="rId13"/>
    <p:sldId id="2260" r:id="rId14"/>
    <p:sldId id="2263" r:id="rId15"/>
    <p:sldId id="2262" r:id="rId16"/>
    <p:sldId id="2266" r:id="rId17"/>
    <p:sldId id="2267" r:id="rId18"/>
    <p:sldId id="2268" r:id="rId19"/>
    <p:sldId id="2269" r:id="rId2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DF2898-DCDB-23EB-C35B-63014F5A48F4}" name="Ted Smith" initials="TS" userId="S::TBS1@NRC.GOV::6c26bedc-da66-4eea-bbe8-1af6dbc2ecf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3B031-3FB6-4D86-B294-1BDF46B54499}" v="6" dt="2024-10-02T19:03:40.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3342" autoAdjust="0"/>
  </p:normalViewPr>
  <p:slideViewPr>
    <p:cSldViewPr snapToGrid="0">
      <p:cViewPr varScale="1">
        <p:scale>
          <a:sx n="94" d="100"/>
          <a:sy n="94" d="100"/>
        </p:scale>
        <p:origin x="666" y="84"/>
      </p:cViewPr>
      <p:guideLst/>
    </p:cSldViewPr>
  </p:slideViewPr>
  <p:notesTextViewPr>
    <p:cViewPr>
      <p:scale>
        <a:sx n="1" d="1"/>
        <a:sy n="1" d="1"/>
      </p:scale>
      <p:origin x="0" y="0"/>
    </p:cViewPr>
  </p:notesTextViewPr>
  <p:notesViewPr>
    <p:cSldViewPr snapToGrid="0">
      <p:cViewPr varScale="1">
        <p:scale>
          <a:sx n="100" d="100"/>
          <a:sy n="100" d="100"/>
        </p:scale>
        <p:origin x="219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Palmrose" userId="dfe2d0d9-3f4d-4838-9e00-81f4efded310" providerId="ADAL" clId="{2062917C-587B-4887-820B-2475F716807E}"/>
    <pc:docChg chg="custSel modSld">
      <pc:chgData name="Donald Palmrose" userId="dfe2d0d9-3f4d-4838-9e00-81f4efded310" providerId="ADAL" clId="{2062917C-587B-4887-820B-2475F716807E}" dt="2024-10-02T19:41:21.972" v="66" actId="478"/>
      <pc:docMkLst>
        <pc:docMk/>
      </pc:docMkLst>
      <pc:sldChg chg="delSp mod">
        <pc:chgData name="Donald Palmrose" userId="dfe2d0d9-3f4d-4838-9e00-81f4efded310" providerId="ADAL" clId="{2062917C-587B-4887-820B-2475F716807E}" dt="2024-10-02T19:41:21.972" v="66" actId="478"/>
        <pc:sldMkLst>
          <pc:docMk/>
          <pc:sldMk cId="1273520848" sldId="2258"/>
        </pc:sldMkLst>
        <pc:spChg chg="del">
          <ac:chgData name="Donald Palmrose" userId="dfe2d0d9-3f4d-4838-9e00-81f4efded310" providerId="ADAL" clId="{2062917C-587B-4887-820B-2475F716807E}" dt="2024-10-02T19:41:21.972" v="66" actId="478"/>
          <ac:spMkLst>
            <pc:docMk/>
            <pc:sldMk cId="1273520848" sldId="2258"/>
            <ac:spMk id="4" creationId="{E046124F-1B18-60C2-4E99-E394EF135092}"/>
          </ac:spMkLst>
        </pc:spChg>
      </pc:sldChg>
      <pc:sldChg chg="modSp mod modNotes">
        <pc:chgData name="Donald Palmrose" userId="dfe2d0d9-3f4d-4838-9e00-81f4efded310" providerId="ADAL" clId="{2062917C-587B-4887-820B-2475F716807E}" dt="2024-10-02T19:35:54.722" v="65" actId="20577"/>
        <pc:sldMkLst>
          <pc:docMk/>
          <pc:sldMk cId="381445142" sldId="2260"/>
        </pc:sldMkLst>
        <pc:spChg chg="mod">
          <ac:chgData name="Donald Palmrose" userId="dfe2d0d9-3f4d-4838-9e00-81f4efded310" providerId="ADAL" clId="{2062917C-587B-4887-820B-2475F716807E}" dt="2024-10-02T19:35:54.722" v="65" actId="20577"/>
          <ac:spMkLst>
            <pc:docMk/>
            <pc:sldMk cId="381445142" sldId="2260"/>
            <ac:spMk id="3" creationId="{4FA376D4-6229-FB50-619B-49A40DCDD9E2}"/>
          </ac:spMkLst>
        </pc:spChg>
      </pc:sldChg>
      <pc:sldChg chg="modNotes">
        <pc:chgData name="Donald Palmrose" userId="dfe2d0d9-3f4d-4838-9e00-81f4efded310" providerId="ADAL" clId="{2062917C-587B-4887-820B-2475F716807E}" dt="2024-10-02T19:29:52.892" v="0" actId="6549"/>
        <pc:sldMkLst>
          <pc:docMk/>
          <pc:sldMk cId="3045941823" sldId="2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C1954FCC-9D04-4A98-8414-02ABEF55C589}" type="datetimeFigureOut">
              <a:rPr lang="en-US" smtClean="0"/>
              <a:t>10/2/2024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195CF865-68F0-4704-B612-D2E085868F6A}" type="slidenum">
              <a:rPr lang="en-US" smtClean="0"/>
              <a:t>‹#›</a:t>
            </a:fld>
            <a:endParaRPr lang="en-US"/>
          </a:p>
        </p:txBody>
      </p:sp>
    </p:spTree>
    <p:extLst>
      <p:ext uri="{BB962C8B-B14F-4D97-AF65-F5344CB8AC3E}">
        <p14:creationId xmlns:p14="http://schemas.microsoft.com/office/powerpoint/2010/main" val="423671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20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5CF865-68F0-4704-B612-D2E085868F6A}" type="slidenum">
              <a:rPr lang="en-US" smtClean="0"/>
              <a:t>10</a:t>
            </a:fld>
            <a:endParaRPr lang="en-US"/>
          </a:p>
        </p:txBody>
      </p:sp>
    </p:spTree>
    <p:extLst>
      <p:ext uri="{BB962C8B-B14F-4D97-AF65-F5344CB8AC3E}">
        <p14:creationId xmlns:p14="http://schemas.microsoft.com/office/powerpoint/2010/main" val="367377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5CF865-68F0-4704-B612-D2E085868F6A}" type="slidenum">
              <a:rPr lang="en-US" smtClean="0"/>
              <a:t>11</a:t>
            </a:fld>
            <a:endParaRPr lang="en-US"/>
          </a:p>
        </p:txBody>
      </p:sp>
    </p:spTree>
    <p:extLst>
      <p:ext uri="{BB962C8B-B14F-4D97-AF65-F5344CB8AC3E}">
        <p14:creationId xmlns:p14="http://schemas.microsoft.com/office/powerpoint/2010/main" val="3362317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5887">
              <a:defRPr/>
            </a:pPr>
            <a:fld id="{72E0DD38-9137-4BC8-8C36-CA119A01DA94}" type="slidenum">
              <a:rPr lang="en-US" sz="1300">
                <a:solidFill>
                  <a:prstClr val="black"/>
                </a:solidFill>
                <a:latin typeface="Calibri" panose="020F0502020204030204"/>
              </a:rPr>
              <a:pPr defTabSz="465887">
                <a:defRPr/>
              </a:pPr>
              <a:t>12</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3952805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5CF865-68F0-4704-B612-D2E085868F6A}" type="slidenum">
              <a:rPr lang="en-US" smtClean="0"/>
              <a:t>13</a:t>
            </a:fld>
            <a:endParaRPr lang="en-US"/>
          </a:p>
        </p:txBody>
      </p:sp>
    </p:spTree>
    <p:extLst>
      <p:ext uri="{BB962C8B-B14F-4D97-AF65-F5344CB8AC3E}">
        <p14:creationId xmlns:p14="http://schemas.microsoft.com/office/powerpoint/2010/main" val="176432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5CF865-68F0-4704-B612-D2E085868F6A}" type="slidenum">
              <a:rPr lang="en-US" smtClean="0"/>
              <a:t>14</a:t>
            </a:fld>
            <a:endParaRPr lang="en-US"/>
          </a:p>
        </p:txBody>
      </p:sp>
    </p:spTree>
    <p:extLst>
      <p:ext uri="{BB962C8B-B14F-4D97-AF65-F5344CB8AC3E}">
        <p14:creationId xmlns:p14="http://schemas.microsoft.com/office/powerpoint/2010/main" val="3928396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5CF865-68F0-4704-B612-D2E085868F6A}" type="slidenum">
              <a:rPr lang="en-US" smtClean="0"/>
              <a:t>15</a:t>
            </a:fld>
            <a:endParaRPr lang="en-US"/>
          </a:p>
        </p:txBody>
      </p:sp>
    </p:spTree>
    <p:extLst>
      <p:ext uri="{BB962C8B-B14F-4D97-AF65-F5344CB8AC3E}">
        <p14:creationId xmlns:p14="http://schemas.microsoft.com/office/powerpoint/2010/main" val="140443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72E0DD38-9137-4BC8-8C36-CA119A01DA94}" type="slidenum">
              <a:rPr lang="en-US" sz="1300">
                <a:solidFill>
                  <a:prstClr val="black"/>
                </a:solidFill>
                <a:latin typeface="Calibri" panose="020F0502020204030204"/>
              </a:rPr>
              <a:pPr defTabSz="465887">
                <a:defRPr/>
              </a:pPr>
              <a:t>2</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399184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5CF865-68F0-4704-B612-D2E085868F6A}" type="slidenum">
              <a:rPr lang="en-US" smtClean="0"/>
              <a:t>3</a:t>
            </a:fld>
            <a:endParaRPr lang="en-US"/>
          </a:p>
        </p:txBody>
      </p:sp>
    </p:spTree>
    <p:extLst>
      <p:ext uri="{BB962C8B-B14F-4D97-AF65-F5344CB8AC3E}">
        <p14:creationId xmlns:p14="http://schemas.microsoft.com/office/powerpoint/2010/main" val="331047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72E0DD38-9137-4BC8-8C36-CA119A01DA94}" type="slidenum">
              <a:rPr lang="en-US" sz="1300">
                <a:solidFill>
                  <a:prstClr val="black"/>
                </a:solidFill>
                <a:latin typeface="Calibri" panose="020F0502020204030204"/>
              </a:rPr>
              <a:pPr defTabSz="465887">
                <a:defRPr/>
              </a:pPr>
              <a:t>4</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1714996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5887">
              <a:defRPr/>
            </a:pPr>
            <a:fld id="{72E0DD38-9137-4BC8-8C36-CA119A01DA94}" type="slidenum">
              <a:rPr lang="en-US" sz="1300">
                <a:solidFill>
                  <a:prstClr val="black"/>
                </a:solidFill>
                <a:latin typeface="Calibri" panose="020F0502020204030204"/>
              </a:rPr>
              <a:pPr defTabSz="465887">
                <a:defRPr/>
              </a:pPr>
              <a:t>5</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68668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5CF865-68F0-4704-B612-D2E085868F6A}" type="slidenum">
              <a:rPr lang="en-US" smtClean="0"/>
              <a:t>6</a:t>
            </a:fld>
            <a:endParaRPr lang="en-US"/>
          </a:p>
        </p:txBody>
      </p:sp>
    </p:spTree>
    <p:extLst>
      <p:ext uri="{BB962C8B-B14F-4D97-AF65-F5344CB8AC3E}">
        <p14:creationId xmlns:p14="http://schemas.microsoft.com/office/powerpoint/2010/main" val="940746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5CF865-68F0-4704-B612-D2E085868F6A}" type="slidenum">
              <a:rPr lang="en-US" smtClean="0"/>
              <a:t>7</a:t>
            </a:fld>
            <a:endParaRPr lang="en-US"/>
          </a:p>
        </p:txBody>
      </p:sp>
    </p:spTree>
    <p:extLst>
      <p:ext uri="{BB962C8B-B14F-4D97-AF65-F5344CB8AC3E}">
        <p14:creationId xmlns:p14="http://schemas.microsoft.com/office/powerpoint/2010/main" val="311253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5CF865-68F0-4704-B612-D2E085868F6A}" type="slidenum">
              <a:rPr lang="en-US" smtClean="0"/>
              <a:t>8</a:t>
            </a:fld>
            <a:endParaRPr lang="en-US"/>
          </a:p>
        </p:txBody>
      </p:sp>
    </p:spTree>
    <p:extLst>
      <p:ext uri="{BB962C8B-B14F-4D97-AF65-F5344CB8AC3E}">
        <p14:creationId xmlns:p14="http://schemas.microsoft.com/office/powerpoint/2010/main" val="154638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5CF865-68F0-4704-B612-D2E085868F6A}" type="slidenum">
              <a:rPr lang="en-US" smtClean="0"/>
              <a:t>9</a:t>
            </a:fld>
            <a:endParaRPr lang="en-US"/>
          </a:p>
        </p:txBody>
      </p:sp>
    </p:spTree>
    <p:extLst>
      <p:ext uri="{BB962C8B-B14F-4D97-AF65-F5344CB8AC3E}">
        <p14:creationId xmlns:p14="http://schemas.microsoft.com/office/powerpoint/2010/main" val="2453979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88665B-8CFD-4EEB-941E-FC54D75AB2D3}" type="datetime1">
              <a:rPr lang="en-US" smtClean="0"/>
              <a:t>10/2/2024</a:t>
            </a:fld>
            <a:endParaRPr lang="en-US"/>
          </a:p>
        </p:txBody>
      </p:sp>
      <p:sp>
        <p:nvSpPr>
          <p:cNvPr id="5" name="Footer Placeholder 4"/>
          <p:cNvSpPr>
            <a:spLocks noGrp="1"/>
          </p:cNvSpPr>
          <p:nvPr>
            <p:ph type="ftr" sz="quarter" idx="11"/>
          </p:nvPr>
        </p:nvSpPr>
        <p:spPr/>
        <p:txBody>
          <a:bodyPr/>
          <a:lstStyle/>
          <a:p>
            <a:r>
              <a:rPr lang="en-US"/>
              <a:t>Higher Burnup Workshop V  September 3, 2024</a:t>
            </a:r>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239501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AB8A9-0019-4D69-8389-38C949015D7E}" type="datetime1">
              <a:rPr lang="en-US" smtClean="0"/>
              <a:t>10/2/2024</a:t>
            </a:fld>
            <a:endParaRPr lang="en-US"/>
          </a:p>
        </p:txBody>
      </p:sp>
      <p:sp>
        <p:nvSpPr>
          <p:cNvPr id="5" name="Footer Placeholder 4"/>
          <p:cNvSpPr>
            <a:spLocks noGrp="1"/>
          </p:cNvSpPr>
          <p:nvPr>
            <p:ph type="ftr" sz="quarter" idx="11"/>
          </p:nvPr>
        </p:nvSpPr>
        <p:spPr/>
        <p:txBody>
          <a:bodyPr/>
          <a:lstStyle/>
          <a:p>
            <a:r>
              <a:rPr lang="en-US"/>
              <a:t>Higher Burnup Workshop V  September 3, 2024</a:t>
            </a:r>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200778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5DE7F-8E32-444F-9287-29A571C02453}" type="datetime1">
              <a:rPr lang="en-US" smtClean="0"/>
              <a:t>10/2/2024</a:t>
            </a:fld>
            <a:endParaRPr lang="en-US"/>
          </a:p>
        </p:txBody>
      </p:sp>
      <p:sp>
        <p:nvSpPr>
          <p:cNvPr id="5" name="Footer Placeholder 4"/>
          <p:cNvSpPr>
            <a:spLocks noGrp="1"/>
          </p:cNvSpPr>
          <p:nvPr>
            <p:ph type="ftr" sz="quarter" idx="11"/>
          </p:nvPr>
        </p:nvSpPr>
        <p:spPr/>
        <p:txBody>
          <a:bodyPr/>
          <a:lstStyle/>
          <a:p>
            <a:r>
              <a:rPr lang="en-US"/>
              <a:t>Higher Burnup Workshop V  September 3, 2024</a:t>
            </a:r>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315048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mple Title Conten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54FA5584-28CF-4CD5-B765-2B5717E96F6E}"/>
              </a:ext>
            </a:extLst>
          </p:cNvPr>
          <p:cNvSpPr>
            <a:spLocks noGrp="1"/>
          </p:cNvSpPr>
          <p:nvPr>
            <p:ph sz="half" idx="2"/>
          </p:nvPr>
        </p:nvSpPr>
        <p:spPr>
          <a:xfrm>
            <a:off x="308344" y="1127051"/>
            <a:ext cx="11578856" cy="5049911"/>
          </a:xfrm>
        </p:spPr>
        <p:txBody>
          <a:bodyPr>
            <a:normAutofit/>
          </a:bodyPr>
          <a:lstStyle>
            <a:lvl1pPr>
              <a:defRPr sz="2400">
                <a:solidFill>
                  <a:srgbClr val="035397"/>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035397"/>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035397"/>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035397"/>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035397"/>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6AF0D159-9312-46D0-BAA5-5787303068A4}"/>
              </a:ext>
            </a:extLst>
          </p:cNvPr>
          <p:cNvSpPr>
            <a:spLocks noGrp="1"/>
          </p:cNvSpPr>
          <p:nvPr>
            <p:ph type="title"/>
          </p:nvPr>
        </p:nvSpPr>
        <p:spPr>
          <a:xfrm>
            <a:off x="297712" y="287081"/>
            <a:ext cx="9730872" cy="680595"/>
          </a:xfrm>
        </p:spPr>
        <p:txBody>
          <a:bodyPr>
            <a:normAutofit/>
          </a:bodyPr>
          <a:lstStyle>
            <a:lvl1pPr>
              <a:defRPr sz="3600">
                <a:solidFill>
                  <a:srgbClr val="001E6C"/>
                </a:solidFill>
                <a:latin typeface="Exo 2 SemiBold" pitchFamily="2" charset="0"/>
              </a:defRPr>
            </a:lvl1pPr>
          </a:lstStyle>
          <a:p>
            <a:r>
              <a:rPr lang="en-US"/>
              <a:t>Click to edit Master title style</a:t>
            </a:r>
          </a:p>
        </p:txBody>
      </p:sp>
    </p:spTree>
    <p:extLst>
      <p:ext uri="{BB962C8B-B14F-4D97-AF65-F5344CB8AC3E}">
        <p14:creationId xmlns:p14="http://schemas.microsoft.com/office/powerpoint/2010/main" val="34550232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_Plain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0"/>
            <a:ext cx="3810000" cy="1524000"/>
          </a:xfrm>
          <a:prstGeom prst="rect">
            <a:avLst/>
          </a:prstGeom>
        </p:spPr>
        <p:txBody>
          <a:bodyPr lIns="0" tIns="0" rIns="0" bIns="0" anchor="b">
            <a:noAutofit/>
          </a:bodyPr>
          <a:lstStyle>
            <a:lvl1pPr algn="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142108" y="4724400"/>
            <a:ext cx="3810000" cy="228600"/>
          </a:xfrm>
          <a:prstGeom prst="rect">
            <a:avLst/>
          </a:prstGeom>
        </p:spPr>
        <p:txBody>
          <a:bodyPr wrap="none" lIns="0" tIns="0" rIns="0" bIns="0">
            <a:noAutofit/>
          </a:bodyPr>
          <a:lstStyle>
            <a:lvl1pPr marL="0" indent="0" algn="r">
              <a:buNone/>
              <a:defRPr sz="1500" b="1">
                <a:solidFill>
                  <a:schemeClr val="bg1"/>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143000" y="4986130"/>
            <a:ext cx="3810000" cy="228600"/>
          </a:xfrm>
          <a:prstGeom prst="rect">
            <a:avLst/>
          </a:prstGeom>
        </p:spPr>
        <p:txBody>
          <a:bodyPr wrap="none" lIns="0" tIns="0" rIns="0" bIns="0">
            <a:noAutofit/>
          </a:bodyPr>
          <a:lstStyle>
            <a:lvl1pPr marL="0" indent="0" algn="r">
              <a:buNone/>
              <a:defRPr sz="1333">
                <a:solidFill>
                  <a:schemeClr val="bg1"/>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092174" y="-1038086"/>
            <a:ext cx="184731" cy="323165"/>
          </a:xfrm>
          <a:prstGeom prst="rect">
            <a:avLst/>
          </a:prstGeom>
          <a:noFill/>
        </p:spPr>
        <p:txBody>
          <a:bodyPr wrap="none" rtlCol="0">
            <a:spAutoFit/>
          </a:bodyPr>
          <a:lstStyle/>
          <a:p>
            <a:endParaRPr lang="en-US" sz="1500"/>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209701" y="4096371"/>
            <a:ext cx="2742407" cy="365125"/>
          </a:xfrm>
          <a:prstGeom prst="rect">
            <a:avLst/>
          </a:prstGeom>
        </p:spPr>
        <p:txBody>
          <a:bodyPr vert="horz" lIns="91440" tIns="45720" rIns="91440" bIns="45720" rtlCol="0" anchor="ctr"/>
          <a:lstStyle>
            <a:lvl1pPr algn="r">
              <a:defRPr sz="1500">
                <a:solidFill>
                  <a:schemeClr val="bg1"/>
                </a:solidFill>
              </a:defRPr>
            </a:lvl1pPr>
          </a:lstStyle>
          <a:p>
            <a:fld id="{ABD4F8E3-4ED9-44B4-99E6-8A3D2CF8D415}" type="datetime4">
              <a:rPr lang="en-US" smtClean="0"/>
              <a:pPr/>
              <a:t>October 2, 2024</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990864" y="6490368"/>
            <a:ext cx="4135925" cy="367632"/>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27168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BAE40"/>
          </p15:clr>
        </p15:guide>
        <p15:guide id="2" pos="4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1BC267-6301-D647-5DD0-B5814043AC79}"/>
              </a:ext>
            </a:extLst>
          </p:cNvPr>
          <p:cNvSpPr/>
          <p:nvPr userDrawn="1"/>
        </p:nvSpPr>
        <p:spPr>
          <a:xfrm>
            <a:off x="5344584" y="0"/>
            <a:ext cx="684741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5748421" y="381000"/>
            <a:ext cx="6062579" cy="60960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5748421" y="5715000"/>
            <a:ext cx="6062579"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162049" y="3644194"/>
            <a:ext cx="3810000" cy="2857500"/>
          </a:xfrm>
          <a:prstGeom prst="rect">
            <a:avLst/>
          </a:prstGeom>
        </p:spPr>
        <p:txBody>
          <a:bodyPr/>
          <a:lstStyle>
            <a:lvl1pPr>
              <a:buClr>
                <a:srgbClr val="F37421"/>
              </a:buClr>
              <a:defRPr sz="2333">
                <a:solidFill>
                  <a:schemeClr val="bg1"/>
                </a:solidFill>
              </a:defRPr>
            </a:lvl1pPr>
            <a:lvl2pPr marL="685773" indent="-228591">
              <a:buClr>
                <a:srgbClr val="F37421"/>
              </a:buClr>
              <a:buFont typeface="Wingdings" panose="05000000000000000000" pitchFamily="2" charset="2"/>
              <a:buChar char="§"/>
              <a:defRPr sz="2000">
                <a:solidFill>
                  <a:schemeClr val="bg1"/>
                </a:solidFill>
              </a:defRPr>
            </a:lvl2pPr>
            <a:lvl3pPr marL="1142954" indent="-228591">
              <a:buClr>
                <a:srgbClr val="F37421"/>
              </a:buClr>
              <a:buFont typeface="Wingdings" panose="05000000000000000000" pitchFamily="2" charset="2"/>
              <a:buChar char="ü"/>
              <a:defRPr sz="1667">
                <a:solidFill>
                  <a:schemeClr val="bg1"/>
                </a:solidFill>
              </a:defRPr>
            </a:lvl3pPr>
            <a:lvl4pPr>
              <a:buClr>
                <a:srgbClr val="F37421"/>
              </a:buClr>
              <a:defRPr sz="1500">
                <a:solidFill>
                  <a:schemeClr val="bg1"/>
                </a:solidFill>
              </a:defRPr>
            </a:lvl4pPr>
            <a:lvl5pPr marL="2057318" indent="-228591">
              <a:buClr>
                <a:srgbClr val="F37421"/>
              </a:buClr>
              <a:buFont typeface="Wingdings" panose="05000000000000000000" pitchFamily="2" charset="2"/>
              <a:buChar char="§"/>
              <a:defRPr sz="133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10/2/2024</a:t>
            </a:fld>
            <a:endParaRPr lang="en-US" dirty="0"/>
          </a:p>
        </p:txBody>
      </p:sp>
    </p:spTree>
    <p:extLst>
      <p:ext uri="{BB962C8B-B14F-4D97-AF65-F5344CB8AC3E}">
        <p14:creationId xmlns:p14="http://schemas.microsoft.com/office/powerpoint/2010/main" val="92801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7D4F36-2E6C-C7E6-87C9-625F06B5EBE7}"/>
              </a:ext>
            </a:extLst>
          </p:cNvPr>
          <p:cNvSpPr/>
          <p:nvPr userDrawn="1"/>
        </p:nvSpPr>
        <p:spPr>
          <a:xfrm>
            <a:off x="5344584" y="0"/>
            <a:ext cx="684741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5690973" y="380999"/>
            <a:ext cx="6144895" cy="6096000"/>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162049" y="3644194"/>
            <a:ext cx="3810000" cy="2857500"/>
          </a:xfrm>
          <a:prstGeom prst="rect">
            <a:avLst/>
          </a:prstGeom>
        </p:spPr>
        <p:txBody>
          <a:bodyPr/>
          <a:lstStyle>
            <a:lvl1pPr>
              <a:buClr>
                <a:srgbClr val="F37421"/>
              </a:buClr>
              <a:defRPr sz="2333">
                <a:solidFill>
                  <a:schemeClr val="bg1"/>
                </a:solidFill>
              </a:defRPr>
            </a:lvl1pPr>
            <a:lvl2pPr marL="685773" indent="-228591">
              <a:buClr>
                <a:srgbClr val="F37421"/>
              </a:buClr>
              <a:buFont typeface="Wingdings" panose="05000000000000000000" pitchFamily="2" charset="2"/>
              <a:buChar char="§"/>
              <a:defRPr sz="2000">
                <a:solidFill>
                  <a:schemeClr val="bg1"/>
                </a:solidFill>
              </a:defRPr>
            </a:lvl2pPr>
            <a:lvl3pPr marL="1142954" indent="-228591">
              <a:buClr>
                <a:srgbClr val="F37421"/>
              </a:buClr>
              <a:buFont typeface="Wingdings" panose="05000000000000000000" pitchFamily="2" charset="2"/>
              <a:buChar char="ü"/>
              <a:defRPr sz="1667">
                <a:solidFill>
                  <a:schemeClr val="bg1"/>
                </a:solidFill>
              </a:defRPr>
            </a:lvl3pPr>
            <a:lvl4pPr>
              <a:buClr>
                <a:srgbClr val="F37421"/>
              </a:buClr>
              <a:defRPr sz="1500">
                <a:solidFill>
                  <a:schemeClr val="bg1"/>
                </a:solidFill>
              </a:defRPr>
            </a:lvl4pPr>
            <a:lvl5pPr marL="2057318" indent="-228591">
              <a:buClr>
                <a:srgbClr val="F37421"/>
              </a:buClr>
              <a:buFont typeface="Wingdings" panose="05000000000000000000" pitchFamily="2" charset="2"/>
              <a:buChar char="§"/>
              <a:defRPr sz="133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10/2/2024</a:t>
            </a:fld>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208755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13BF88-4B5C-CE2F-FEDD-F1368C822FC5}"/>
              </a:ext>
            </a:extLst>
          </p:cNvPr>
          <p:cNvSpPr/>
          <p:nvPr userDrawn="1"/>
        </p:nvSpPr>
        <p:spPr>
          <a:xfrm>
            <a:off x="653143" y="900546"/>
            <a:ext cx="121229" cy="37605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Rectangle 4">
            <a:extLst>
              <a:ext uri="{FF2B5EF4-FFF2-40B4-BE49-F238E27FC236}">
                <a16:creationId xmlns:a16="http://schemas.microsoft.com/office/drawing/2014/main" id="{0D96EEDE-6486-774B-B0E3-751BBA42CE35}"/>
              </a:ext>
            </a:extLst>
          </p:cNvPr>
          <p:cNvSpPr/>
          <p:nvPr userDrawn="1"/>
        </p:nvSpPr>
        <p:spPr>
          <a:xfrm>
            <a:off x="774372" y="0"/>
            <a:ext cx="11417628"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1174751" y="394139"/>
            <a:ext cx="6727927" cy="728894"/>
          </a:xfrm>
          <a:prstGeom prst="rect">
            <a:avLst/>
          </a:prstGeom>
        </p:spPr>
        <p:txBody>
          <a:bodyPr lIns="0" anchor="b"/>
          <a:lstStyle>
            <a:lvl1pPr>
              <a:defRPr lang="en-US" sz="3000" b="1" kern="1200" dirty="0">
                <a:solidFill>
                  <a:srgbClr val="18335A"/>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143000" y="1714500"/>
            <a:ext cx="10668000" cy="4572001"/>
          </a:xfrm>
          <a:prstGeom prst="rect">
            <a:avLst/>
          </a:prstGeom>
        </p:spPr>
        <p:txBody>
          <a:bodyPr/>
          <a:lstStyle>
            <a:lvl1pPr>
              <a:buClr>
                <a:srgbClr val="18335A"/>
              </a:buClr>
              <a:defRPr sz="2333">
                <a:latin typeface="Arial" panose="020B0604020202020204" pitchFamily="34" charset="0"/>
                <a:cs typeface="Arial" panose="020B0604020202020204" pitchFamily="34" charset="0"/>
              </a:defRPr>
            </a:lvl1pPr>
            <a:lvl2pPr marL="685773" indent="-228591">
              <a:buClr>
                <a:srgbClr val="18335A"/>
              </a:buClr>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Clr>
                <a:srgbClr val="18335A"/>
              </a:buClr>
              <a:buFont typeface="Wingdings" panose="05000000000000000000" pitchFamily="2" charset="2"/>
              <a:buChar char="ü"/>
              <a:defRPr sz="1667">
                <a:latin typeface="Arial" panose="020B0604020202020204" pitchFamily="34" charset="0"/>
                <a:cs typeface="Arial" panose="020B0604020202020204" pitchFamily="34" charset="0"/>
              </a:defRPr>
            </a:lvl3pPr>
            <a:lvl4pPr>
              <a:buClr>
                <a:srgbClr val="18335A"/>
              </a:buClr>
              <a:defRPr sz="1500">
                <a:latin typeface="Arial" panose="020B0604020202020204" pitchFamily="34" charset="0"/>
                <a:cs typeface="Arial" panose="020B0604020202020204" pitchFamily="34" charset="0"/>
              </a:defRPr>
            </a:lvl4pPr>
            <a:lvl5pPr marL="2057318" indent="-228591">
              <a:buClr>
                <a:srgbClr val="18335A"/>
              </a:buClr>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10/2/2024</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786CD40E-4F18-75F7-79A8-011C7628FB8F}"/>
              </a:ext>
            </a:extLst>
          </p:cNvPr>
          <p:cNvPicPr>
            <a:picLocks noChangeAspect="1"/>
          </p:cNvPicPr>
          <p:nvPr userDrawn="1"/>
        </p:nvPicPr>
        <p:blipFill>
          <a:blip r:embed="rId2"/>
          <a:srcRect/>
          <a:stretch/>
        </p:blipFill>
        <p:spPr>
          <a:xfrm>
            <a:off x="8503615" y="617664"/>
            <a:ext cx="3310467" cy="460587"/>
          </a:xfrm>
          <a:prstGeom prst="rect">
            <a:avLst/>
          </a:prstGeom>
        </p:spPr>
      </p:pic>
    </p:spTree>
    <p:extLst>
      <p:ext uri="{BB962C8B-B14F-4D97-AF65-F5344CB8AC3E}">
        <p14:creationId xmlns:p14="http://schemas.microsoft.com/office/powerpoint/2010/main" val="411738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54">
          <p15:clr>
            <a:srgbClr val="FBAE40"/>
          </p15:clr>
        </p15:guide>
        <p15:guide id="2" pos="46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Picture Gri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264727" y="0"/>
            <a:ext cx="692727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548503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891403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548503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891403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548503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548503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891403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891403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162049" y="3644194"/>
            <a:ext cx="3810000" cy="2857500"/>
          </a:xfrm>
          <a:prstGeom prst="rect">
            <a:avLst/>
          </a:prstGeom>
        </p:spPr>
        <p:txBody>
          <a:bodyPr/>
          <a:lstStyle>
            <a:lvl1pPr>
              <a:buClr>
                <a:srgbClr val="F37421"/>
              </a:buClr>
              <a:defRPr sz="2333">
                <a:solidFill>
                  <a:schemeClr val="bg1"/>
                </a:solidFill>
              </a:defRPr>
            </a:lvl1pPr>
            <a:lvl2pPr marL="685773" indent="-228591">
              <a:buClr>
                <a:srgbClr val="F37421"/>
              </a:buClr>
              <a:buFont typeface="Wingdings" panose="05000000000000000000" pitchFamily="2" charset="2"/>
              <a:buChar char="§"/>
              <a:defRPr sz="2000">
                <a:solidFill>
                  <a:schemeClr val="bg1"/>
                </a:solidFill>
              </a:defRPr>
            </a:lvl2pPr>
            <a:lvl3pPr marL="1142954" indent="-228591">
              <a:buClr>
                <a:srgbClr val="F37421"/>
              </a:buClr>
              <a:buFont typeface="Wingdings" panose="05000000000000000000" pitchFamily="2" charset="2"/>
              <a:buChar char="ü"/>
              <a:defRPr sz="1667">
                <a:solidFill>
                  <a:schemeClr val="bg1"/>
                </a:solidFill>
              </a:defRPr>
            </a:lvl3pPr>
            <a:lvl4pPr>
              <a:buClr>
                <a:srgbClr val="F37421"/>
              </a:buClr>
              <a:defRPr sz="1500">
                <a:solidFill>
                  <a:schemeClr val="bg1"/>
                </a:solidFill>
              </a:defRPr>
            </a:lvl4pPr>
            <a:lvl5pPr marL="2057318" indent="-228591">
              <a:buClr>
                <a:srgbClr val="F37421"/>
              </a:buClr>
              <a:buFont typeface="Wingdings" panose="05000000000000000000" pitchFamily="2" charset="2"/>
              <a:buChar char="§"/>
              <a:defRPr sz="133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10/2/2024</a:t>
            </a:fld>
            <a:endParaRPr lang="en-US" dirty="0"/>
          </a:p>
        </p:txBody>
      </p:sp>
    </p:spTree>
    <p:extLst>
      <p:ext uri="{BB962C8B-B14F-4D97-AF65-F5344CB8AC3E}">
        <p14:creationId xmlns:p14="http://schemas.microsoft.com/office/powerpoint/2010/main" val="53969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774372" y="0"/>
            <a:ext cx="11417628"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430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1430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478155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478155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84201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84201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1430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478155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84201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10/2/2024</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143000" y="1828800"/>
            <a:ext cx="10668000" cy="438238"/>
          </a:xfrm>
          <a:prstGeom prst="rect">
            <a:avLst/>
          </a:prstGeom>
        </p:spPr>
        <p:txBody>
          <a:bodyPr/>
          <a:lstStyle>
            <a:lvl1pPr>
              <a:buClr>
                <a:srgbClr val="18335A"/>
              </a:buCl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174751" y="394139"/>
            <a:ext cx="6727927" cy="728894"/>
          </a:xfrm>
          <a:prstGeom prst="rect">
            <a:avLst/>
          </a:prstGeom>
        </p:spPr>
        <p:txBody>
          <a:bodyPr lIns="0" anchor="b"/>
          <a:lstStyle>
            <a:lvl1pPr>
              <a:defRPr lang="en-US" sz="3000" b="1" kern="1200" dirty="0">
                <a:solidFill>
                  <a:srgbClr val="18335A"/>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6" name="Picture 5">
            <a:extLst>
              <a:ext uri="{FF2B5EF4-FFF2-40B4-BE49-F238E27FC236}">
                <a16:creationId xmlns:a16="http://schemas.microsoft.com/office/drawing/2014/main" id="{65911E96-319D-E54E-3054-B139FB69C4FF}"/>
              </a:ext>
            </a:extLst>
          </p:cNvPr>
          <p:cNvPicPr>
            <a:picLocks noChangeAspect="1"/>
          </p:cNvPicPr>
          <p:nvPr userDrawn="1"/>
        </p:nvPicPr>
        <p:blipFill>
          <a:blip r:embed="rId2"/>
          <a:srcRect/>
          <a:stretch/>
        </p:blipFill>
        <p:spPr>
          <a:xfrm>
            <a:off x="8503615" y="617664"/>
            <a:ext cx="3310467" cy="460587"/>
          </a:xfrm>
          <a:prstGeom prst="rect">
            <a:avLst/>
          </a:prstGeom>
        </p:spPr>
      </p:pic>
      <p:sp>
        <p:nvSpPr>
          <p:cNvPr id="7" name="Rectangle 6">
            <a:extLst>
              <a:ext uri="{FF2B5EF4-FFF2-40B4-BE49-F238E27FC236}">
                <a16:creationId xmlns:a16="http://schemas.microsoft.com/office/drawing/2014/main" id="{2D83FBA5-A5BE-F192-583D-AC15D31E1339}"/>
              </a:ext>
            </a:extLst>
          </p:cNvPr>
          <p:cNvSpPr/>
          <p:nvPr userDrawn="1"/>
        </p:nvSpPr>
        <p:spPr>
          <a:xfrm>
            <a:off x="653143" y="900546"/>
            <a:ext cx="121229" cy="37605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93187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774372" y="0"/>
            <a:ext cx="11417628"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430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1430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478155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478155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84201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84201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1430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478155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84201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10/2/2024</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4" name="Title 1">
            <a:extLst>
              <a:ext uri="{FF2B5EF4-FFF2-40B4-BE49-F238E27FC236}">
                <a16:creationId xmlns:a16="http://schemas.microsoft.com/office/drawing/2014/main" id="{D4E24851-2E35-F5FE-EAAC-B1980208F5F4}"/>
              </a:ext>
            </a:extLst>
          </p:cNvPr>
          <p:cNvSpPr>
            <a:spLocks noGrp="1"/>
          </p:cNvSpPr>
          <p:nvPr>
            <p:ph type="title" hasCustomPrompt="1"/>
          </p:nvPr>
        </p:nvSpPr>
        <p:spPr>
          <a:xfrm>
            <a:off x="1174751" y="394139"/>
            <a:ext cx="6727927" cy="728894"/>
          </a:xfrm>
          <a:prstGeom prst="rect">
            <a:avLst/>
          </a:prstGeom>
        </p:spPr>
        <p:txBody>
          <a:bodyPr lIns="0" anchor="b"/>
          <a:lstStyle>
            <a:lvl1pPr>
              <a:defRPr lang="en-US" sz="3000" b="1" kern="1200" dirty="0">
                <a:solidFill>
                  <a:srgbClr val="18335A"/>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2" name="Picture 1">
            <a:extLst>
              <a:ext uri="{FF2B5EF4-FFF2-40B4-BE49-F238E27FC236}">
                <a16:creationId xmlns:a16="http://schemas.microsoft.com/office/drawing/2014/main" id="{DA7F0AFD-0325-7A75-CDDA-A1B836F49814}"/>
              </a:ext>
            </a:extLst>
          </p:cNvPr>
          <p:cNvPicPr>
            <a:picLocks noChangeAspect="1"/>
          </p:cNvPicPr>
          <p:nvPr userDrawn="1"/>
        </p:nvPicPr>
        <p:blipFill>
          <a:blip r:embed="rId2"/>
          <a:srcRect/>
          <a:stretch/>
        </p:blipFill>
        <p:spPr>
          <a:xfrm>
            <a:off x="8503615" y="617664"/>
            <a:ext cx="3310467" cy="460587"/>
          </a:xfrm>
          <a:prstGeom prst="rect">
            <a:avLst/>
          </a:prstGeom>
        </p:spPr>
      </p:pic>
      <p:sp>
        <p:nvSpPr>
          <p:cNvPr id="6" name="Rectangle 5">
            <a:extLst>
              <a:ext uri="{FF2B5EF4-FFF2-40B4-BE49-F238E27FC236}">
                <a16:creationId xmlns:a16="http://schemas.microsoft.com/office/drawing/2014/main" id="{1B3116B4-D4E8-8879-429C-EFBCA12F5EE1}"/>
              </a:ext>
            </a:extLst>
          </p:cNvPr>
          <p:cNvSpPr/>
          <p:nvPr userDrawn="1"/>
        </p:nvSpPr>
        <p:spPr>
          <a:xfrm>
            <a:off x="653143" y="900546"/>
            <a:ext cx="121229" cy="37605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35838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496317-1CB3-4B04-987B-7EC8D7AC8C5A}" type="datetime1">
              <a:rPr lang="en-US" smtClean="0"/>
              <a:t>10/2/2024</a:t>
            </a:fld>
            <a:endParaRPr lang="en-US"/>
          </a:p>
        </p:txBody>
      </p:sp>
      <p:sp>
        <p:nvSpPr>
          <p:cNvPr id="5" name="Footer Placeholder 4"/>
          <p:cNvSpPr>
            <a:spLocks noGrp="1"/>
          </p:cNvSpPr>
          <p:nvPr>
            <p:ph type="ftr" sz="quarter" idx="11"/>
          </p:nvPr>
        </p:nvSpPr>
        <p:spPr/>
        <p:txBody>
          <a:bodyPr/>
          <a:lstStyle>
            <a:lvl1pPr marL="0" indent="0">
              <a:buFont typeface="+mj-lt"/>
              <a:buNone/>
              <a:defRPr/>
            </a:lvl1pPr>
          </a:lstStyle>
          <a:p>
            <a:r>
              <a:rPr lang="en-US"/>
              <a:t>Higher Burnup Workshop V  September 3, 2024</a:t>
            </a:r>
            <a:endParaRPr lang="en-US" dirty="0"/>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C83CB471-3C63-423D-98F7-3CCA9ED168C6}" type="slidenum">
              <a:rPr lang="en-US" smtClean="0"/>
              <a:pPr/>
              <a:t>‹#›</a:t>
            </a:fld>
            <a:endParaRPr lang="en-US" dirty="0"/>
          </a:p>
        </p:txBody>
      </p:sp>
    </p:spTree>
    <p:extLst>
      <p:ext uri="{BB962C8B-B14F-4D97-AF65-F5344CB8AC3E}">
        <p14:creationId xmlns:p14="http://schemas.microsoft.com/office/powerpoint/2010/main" val="3172746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774372" y="0"/>
            <a:ext cx="11417628"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10/2/2024</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2" name="Rectangle 1">
            <a:extLst>
              <a:ext uri="{FF2B5EF4-FFF2-40B4-BE49-F238E27FC236}">
                <a16:creationId xmlns:a16="http://schemas.microsoft.com/office/drawing/2014/main" id="{2B4FD0CB-C49B-F182-311C-3122FE6C5C99}"/>
              </a:ext>
            </a:extLst>
          </p:cNvPr>
          <p:cNvSpPr/>
          <p:nvPr userDrawn="1"/>
        </p:nvSpPr>
        <p:spPr>
          <a:xfrm>
            <a:off x="653143" y="900546"/>
            <a:ext cx="121229" cy="37605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384753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143000" y="1714500"/>
            <a:ext cx="3810000" cy="3619500"/>
          </a:xfrm>
          <a:prstGeom prst="rect">
            <a:avLst/>
          </a:prstGeom>
          <a:noFill/>
        </p:spPr>
        <p:txBody>
          <a:bodyPr wrap="square" lIns="0" tIns="0" rIns="0" bIns="0" rtlCol="0" anchor="ctr" anchorCtr="0">
            <a:noAutofit/>
          </a:bodyPr>
          <a:lstStyle/>
          <a:p>
            <a:pPr>
              <a:lnSpc>
                <a:spcPct val="90000"/>
              </a:lnSpc>
            </a:pPr>
            <a:r>
              <a:rPr lang="en-US" sz="4000" b="1" dirty="0">
                <a:solidFill>
                  <a:schemeClr val="bg1"/>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774373" y="6477000"/>
            <a:ext cx="455962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174488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760702-116C-4352-92BF-49112F6D1066}" type="datetime1">
              <a:rPr lang="en-US" smtClean="0"/>
              <a:t>10/2/2024</a:t>
            </a:fld>
            <a:endParaRPr lang="en-US"/>
          </a:p>
        </p:txBody>
      </p:sp>
      <p:sp>
        <p:nvSpPr>
          <p:cNvPr id="5" name="Footer Placeholder 4"/>
          <p:cNvSpPr>
            <a:spLocks noGrp="1"/>
          </p:cNvSpPr>
          <p:nvPr>
            <p:ph type="ftr" sz="quarter" idx="11"/>
          </p:nvPr>
        </p:nvSpPr>
        <p:spPr/>
        <p:txBody>
          <a:bodyPr/>
          <a:lstStyle/>
          <a:p>
            <a:r>
              <a:rPr lang="en-US"/>
              <a:t>Higher Burnup Workshop V  September 3, 2024</a:t>
            </a:r>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61985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7F79D0-A129-4509-8CE7-386DE6323659}" type="datetime1">
              <a:rPr lang="en-US" smtClean="0"/>
              <a:t>10/2/2024</a:t>
            </a:fld>
            <a:endParaRPr lang="en-US"/>
          </a:p>
        </p:txBody>
      </p:sp>
      <p:sp>
        <p:nvSpPr>
          <p:cNvPr id="6" name="Footer Placeholder 5"/>
          <p:cNvSpPr>
            <a:spLocks noGrp="1"/>
          </p:cNvSpPr>
          <p:nvPr>
            <p:ph type="ftr" sz="quarter" idx="11"/>
          </p:nvPr>
        </p:nvSpPr>
        <p:spPr/>
        <p:txBody>
          <a:bodyPr/>
          <a:lstStyle/>
          <a:p>
            <a:r>
              <a:rPr lang="en-US"/>
              <a:t>Higher Burnup Workshop V  September 3, 2024</a:t>
            </a:r>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239207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2B961F-EEC8-4F34-90C4-E6E1A9C73F6E}" type="datetime1">
              <a:rPr lang="en-US" smtClean="0"/>
              <a:t>10/2/2024</a:t>
            </a:fld>
            <a:endParaRPr lang="en-US"/>
          </a:p>
        </p:txBody>
      </p:sp>
      <p:sp>
        <p:nvSpPr>
          <p:cNvPr id="8" name="Footer Placeholder 7"/>
          <p:cNvSpPr>
            <a:spLocks noGrp="1"/>
          </p:cNvSpPr>
          <p:nvPr>
            <p:ph type="ftr" sz="quarter" idx="11"/>
          </p:nvPr>
        </p:nvSpPr>
        <p:spPr/>
        <p:txBody>
          <a:bodyPr/>
          <a:lstStyle/>
          <a:p>
            <a:r>
              <a:rPr lang="en-US"/>
              <a:t>Higher Burnup Workshop V  September 3, 2024</a:t>
            </a:r>
          </a:p>
        </p:txBody>
      </p:sp>
      <p:sp>
        <p:nvSpPr>
          <p:cNvPr id="9" name="Slide Number Placeholder 8"/>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70351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43AFE-1BAA-40D1-A2FA-FD5639BB8E90}" type="datetime1">
              <a:rPr lang="en-US" smtClean="0"/>
              <a:t>10/2/2024</a:t>
            </a:fld>
            <a:endParaRPr lang="en-US"/>
          </a:p>
        </p:txBody>
      </p:sp>
      <p:sp>
        <p:nvSpPr>
          <p:cNvPr id="4" name="Footer Placeholder 3"/>
          <p:cNvSpPr>
            <a:spLocks noGrp="1"/>
          </p:cNvSpPr>
          <p:nvPr>
            <p:ph type="ftr" sz="quarter" idx="11"/>
          </p:nvPr>
        </p:nvSpPr>
        <p:spPr/>
        <p:txBody>
          <a:bodyPr/>
          <a:lstStyle/>
          <a:p>
            <a:r>
              <a:rPr lang="en-US"/>
              <a:t>Higher Burnup Workshop V  September 3, 2024</a:t>
            </a:r>
          </a:p>
        </p:txBody>
      </p:sp>
      <p:sp>
        <p:nvSpPr>
          <p:cNvPr id="5" name="Slide Number Placeholder 4"/>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205311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340FB-622C-4AD8-A68C-BCE3ACEAA270}" type="datetime1">
              <a:rPr lang="en-US" smtClean="0"/>
              <a:t>10/2/2024</a:t>
            </a:fld>
            <a:endParaRPr lang="en-US"/>
          </a:p>
        </p:txBody>
      </p:sp>
      <p:sp>
        <p:nvSpPr>
          <p:cNvPr id="3" name="Footer Placeholder 2"/>
          <p:cNvSpPr>
            <a:spLocks noGrp="1"/>
          </p:cNvSpPr>
          <p:nvPr>
            <p:ph type="ftr" sz="quarter" idx="11"/>
          </p:nvPr>
        </p:nvSpPr>
        <p:spPr/>
        <p:txBody>
          <a:bodyPr/>
          <a:lstStyle/>
          <a:p>
            <a:r>
              <a:rPr lang="en-US"/>
              <a:t>Higher Burnup Workshop V  September 3, 2024</a:t>
            </a:r>
          </a:p>
        </p:txBody>
      </p:sp>
      <p:sp>
        <p:nvSpPr>
          <p:cNvPr id="4" name="Slide Number Placeholder 3"/>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240350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99D91D-998D-4DE7-A174-9EA788163D52}" type="datetime1">
              <a:rPr lang="en-US" smtClean="0"/>
              <a:t>10/2/2024</a:t>
            </a:fld>
            <a:endParaRPr lang="en-US"/>
          </a:p>
        </p:txBody>
      </p:sp>
      <p:sp>
        <p:nvSpPr>
          <p:cNvPr id="6" name="Footer Placeholder 5"/>
          <p:cNvSpPr>
            <a:spLocks noGrp="1"/>
          </p:cNvSpPr>
          <p:nvPr>
            <p:ph type="ftr" sz="quarter" idx="11"/>
          </p:nvPr>
        </p:nvSpPr>
        <p:spPr/>
        <p:txBody>
          <a:bodyPr/>
          <a:lstStyle/>
          <a:p>
            <a:r>
              <a:rPr lang="en-US"/>
              <a:t>Higher Burnup Workshop V  September 3, 2024</a:t>
            </a:r>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333477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A54A3-F744-4890-8C64-4CAA80F490CB}" type="datetime1">
              <a:rPr lang="en-US" smtClean="0"/>
              <a:t>10/2/2024</a:t>
            </a:fld>
            <a:endParaRPr lang="en-US"/>
          </a:p>
        </p:txBody>
      </p:sp>
      <p:sp>
        <p:nvSpPr>
          <p:cNvPr id="6" name="Footer Placeholder 5"/>
          <p:cNvSpPr>
            <a:spLocks noGrp="1"/>
          </p:cNvSpPr>
          <p:nvPr>
            <p:ph type="ftr" sz="quarter" idx="11"/>
          </p:nvPr>
        </p:nvSpPr>
        <p:spPr/>
        <p:txBody>
          <a:bodyPr/>
          <a:lstStyle/>
          <a:p>
            <a:r>
              <a:rPr lang="en-US"/>
              <a:t>Higher Burnup Workshop V  September 3, 2024</a:t>
            </a:r>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2887036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jp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35433" y="61261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863F7-3509-43DA-8DC0-FCCBE1494807}" type="datetime1">
              <a:rPr lang="en-US" smtClean="0"/>
              <a:t>10/2/2024</a:t>
            </a:fld>
            <a:endParaRPr lang="en-US"/>
          </a:p>
        </p:txBody>
      </p:sp>
      <p:sp>
        <p:nvSpPr>
          <p:cNvPr id="5" name="Footer Placeholder 4"/>
          <p:cNvSpPr>
            <a:spLocks noGrp="1"/>
          </p:cNvSpPr>
          <p:nvPr>
            <p:ph type="ftr" sz="quarter" idx="3"/>
          </p:nvPr>
        </p:nvSpPr>
        <p:spPr>
          <a:xfrm>
            <a:off x="4165600" y="617378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Higher Burnup Workshop V  September 3, 2024</a:t>
            </a:r>
          </a:p>
        </p:txBody>
      </p:sp>
      <p:sp>
        <p:nvSpPr>
          <p:cNvPr id="6" name="Slide Number Placeholder 5"/>
          <p:cNvSpPr>
            <a:spLocks noGrp="1"/>
          </p:cNvSpPr>
          <p:nvPr>
            <p:ph type="sldNum" sz="quarter" idx="4"/>
          </p:nvPr>
        </p:nvSpPr>
        <p:spPr>
          <a:xfrm>
            <a:off x="8373626" y="6173788"/>
            <a:ext cx="14670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0B012-4B4C-0D4B-9961-39BAA1B684BE}" type="slidenum">
              <a:rPr lang="en-US" smtClean="0"/>
              <a:pPr/>
              <a:t>‹#›</a:t>
            </a:fld>
            <a:endParaRPr lang="en-US"/>
          </a:p>
        </p:txBody>
      </p:sp>
    </p:spTree>
    <p:extLst>
      <p:ext uri="{BB962C8B-B14F-4D97-AF65-F5344CB8AC3E}">
        <p14:creationId xmlns:p14="http://schemas.microsoft.com/office/powerpoint/2010/main" val="1667567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990865" y="6477000"/>
            <a:ext cx="4114271" cy="381000"/>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22044089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0">
          <p15:clr>
            <a:srgbClr val="F26B43"/>
          </p15:clr>
        </p15:guide>
        <p15:guide id="2" pos="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BE7-99BF-4161-B088-8724880AAC66}"/>
              </a:ext>
            </a:extLst>
          </p:cNvPr>
          <p:cNvSpPr>
            <a:spLocks noGrp="1"/>
          </p:cNvSpPr>
          <p:nvPr>
            <p:ph type="ctrTitle"/>
          </p:nvPr>
        </p:nvSpPr>
        <p:spPr>
          <a:xfrm>
            <a:off x="1143000" y="2286000"/>
            <a:ext cx="3810000" cy="1524000"/>
          </a:xfrm>
        </p:spPr>
        <p:txBody>
          <a:bodyPr/>
          <a:lstStyle/>
          <a:p>
            <a:r>
              <a:rPr lang="en-US" dirty="0"/>
              <a:t>Environmental Reviews and Codes</a:t>
            </a:r>
          </a:p>
        </p:txBody>
      </p:sp>
      <p:sp>
        <p:nvSpPr>
          <p:cNvPr id="6" name="Text Placeholder 5">
            <a:extLst>
              <a:ext uri="{FF2B5EF4-FFF2-40B4-BE49-F238E27FC236}">
                <a16:creationId xmlns:a16="http://schemas.microsoft.com/office/drawing/2014/main" id="{E6AF8584-F7D3-43CB-B2DB-D1799F283016}"/>
              </a:ext>
            </a:extLst>
          </p:cNvPr>
          <p:cNvSpPr>
            <a:spLocks noGrp="1"/>
          </p:cNvSpPr>
          <p:nvPr>
            <p:ph type="body" sz="quarter" idx="10"/>
          </p:nvPr>
        </p:nvSpPr>
        <p:spPr>
          <a:xfrm>
            <a:off x="1143000" y="4724400"/>
            <a:ext cx="3810000" cy="228600"/>
          </a:xfrm>
        </p:spPr>
        <p:txBody>
          <a:bodyPr/>
          <a:lstStyle/>
          <a:p>
            <a:r>
              <a:rPr lang="en-US" dirty="0"/>
              <a:t>Donald Palmrose, Ph.D.</a:t>
            </a:r>
          </a:p>
          <a:p>
            <a:endParaRPr lang="en-US" dirty="0"/>
          </a:p>
        </p:txBody>
      </p:sp>
      <p:sp>
        <p:nvSpPr>
          <p:cNvPr id="10" name="Text Placeholder 9">
            <a:extLst>
              <a:ext uri="{FF2B5EF4-FFF2-40B4-BE49-F238E27FC236}">
                <a16:creationId xmlns:a16="http://schemas.microsoft.com/office/drawing/2014/main" id="{B3C12910-3A9C-4FFC-A950-52D0A31734CF}"/>
              </a:ext>
            </a:extLst>
          </p:cNvPr>
          <p:cNvSpPr>
            <a:spLocks noGrp="1"/>
          </p:cNvSpPr>
          <p:nvPr>
            <p:ph type="body" sz="quarter" idx="11"/>
          </p:nvPr>
        </p:nvSpPr>
        <p:spPr>
          <a:xfrm>
            <a:off x="568960" y="4986130"/>
            <a:ext cx="4384040" cy="713630"/>
          </a:xfrm>
        </p:spPr>
        <p:txBody>
          <a:bodyPr/>
          <a:lstStyle/>
          <a:p>
            <a:r>
              <a:rPr lang="en-US" dirty="0"/>
              <a:t>Senior Reactor Engineer</a:t>
            </a:r>
          </a:p>
          <a:p>
            <a:r>
              <a:rPr lang="en-US" dirty="0"/>
              <a:t>Office of Nuclear Material Safety and Safeguards (NMSS)</a:t>
            </a:r>
          </a:p>
          <a:p>
            <a:endParaRPr lang="en-US" dirty="0"/>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1800-90CF-501C-3ADF-9C030664334D}"/>
              </a:ext>
            </a:extLst>
          </p:cNvPr>
          <p:cNvSpPr>
            <a:spLocks noGrp="1"/>
          </p:cNvSpPr>
          <p:nvPr>
            <p:ph type="title"/>
          </p:nvPr>
        </p:nvSpPr>
        <p:spPr/>
        <p:txBody>
          <a:bodyPr>
            <a:normAutofit fontScale="90000"/>
          </a:bodyPr>
          <a:lstStyle/>
          <a:p>
            <a:r>
              <a:rPr lang="en-US" dirty="0"/>
              <a:t>Radiological Liquid and Gaseous Effluent Releases</a:t>
            </a:r>
          </a:p>
        </p:txBody>
      </p:sp>
      <p:sp>
        <p:nvSpPr>
          <p:cNvPr id="3" name="Content Placeholder 2">
            <a:extLst>
              <a:ext uri="{FF2B5EF4-FFF2-40B4-BE49-F238E27FC236}">
                <a16:creationId xmlns:a16="http://schemas.microsoft.com/office/drawing/2014/main" id="{EB0F0519-CC2B-BEA0-398D-DFDCFC0735BE}"/>
              </a:ext>
            </a:extLst>
          </p:cNvPr>
          <p:cNvSpPr>
            <a:spLocks noGrp="1"/>
          </p:cNvSpPr>
          <p:nvPr>
            <p:ph idx="1"/>
          </p:nvPr>
        </p:nvSpPr>
        <p:spPr>
          <a:xfrm>
            <a:off x="3925614" y="1608082"/>
            <a:ext cx="7656786" cy="4193627"/>
          </a:xfrm>
        </p:spPr>
        <p:txBody>
          <a:bodyPr>
            <a:normAutofit fontScale="70000" lnSpcReduction="20000"/>
          </a:bodyPr>
          <a:lstStyle/>
          <a:p>
            <a:r>
              <a:rPr lang="en-US" dirty="0"/>
              <a:t>NRCDose3 and CAP 88-PC have been applied in both safety and environmental reviews</a:t>
            </a:r>
          </a:p>
          <a:p>
            <a:r>
              <a:rPr lang="en-US" dirty="0"/>
              <a:t>NRCDose3 [RAMP]</a:t>
            </a:r>
          </a:p>
          <a:p>
            <a:pPr lvl="1"/>
            <a:r>
              <a:rPr lang="en-US" dirty="0"/>
              <a:t>Application in the safety analysis informs the environmental review</a:t>
            </a:r>
          </a:p>
          <a:p>
            <a:pPr lvl="1"/>
            <a:r>
              <a:rPr lang="en-US" dirty="0"/>
              <a:t>Environmental calculation for the annual population dose to compare to natural background levels and for non-human biota exposures, especially if any endangered or threaten species could be affected</a:t>
            </a:r>
          </a:p>
          <a:p>
            <a:r>
              <a:rPr lang="en-US" sz="3600" dirty="0"/>
              <a:t>CAP 88-PC [RAMP/EPA] </a:t>
            </a:r>
          </a:p>
          <a:p>
            <a:pPr lvl="1"/>
            <a:r>
              <a:rPr lang="en-US" sz="3200" dirty="0"/>
              <a:t>Estimates the dose and risk from emissions of radioactive material to the air</a:t>
            </a:r>
          </a:p>
          <a:p>
            <a:pPr lvl="1"/>
            <a:r>
              <a:rPr lang="en-US" sz="3200" dirty="0"/>
              <a:t>A regulatory compliance tool under the National Emissions Standard for Hazardous Air Pollutants (NESHAPs)</a:t>
            </a:r>
          </a:p>
        </p:txBody>
      </p:sp>
      <p:sp>
        <p:nvSpPr>
          <p:cNvPr id="5" name="Slide Number Placeholder 4">
            <a:extLst>
              <a:ext uri="{FF2B5EF4-FFF2-40B4-BE49-F238E27FC236}">
                <a16:creationId xmlns:a16="http://schemas.microsoft.com/office/drawing/2014/main" id="{96CD4289-5123-F231-B026-16908026C3F7}"/>
              </a:ext>
            </a:extLst>
          </p:cNvPr>
          <p:cNvSpPr>
            <a:spLocks noGrp="1"/>
          </p:cNvSpPr>
          <p:nvPr>
            <p:ph type="sldNum" sz="quarter" idx="12"/>
          </p:nvPr>
        </p:nvSpPr>
        <p:spPr/>
        <p:txBody>
          <a:bodyPr/>
          <a:lstStyle/>
          <a:p>
            <a:fld id="{C83CB471-3C63-423D-98F7-3CCA9ED168C6}" type="slidenum">
              <a:rPr lang="en-US" smtClean="0"/>
              <a:pPr/>
              <a:t>10</a:t>
            </a:fld>
            <a:endParaRPr lang="en-US" dirty="0"/>
          </a:p>
        </p:txBody>
      </p:sp>
      <p:sp>
        <p:nvSpPr>
          <p:cNvPr id="6" name="Footer Placeholder 3">
            <a:extLst>
              <a:ext uri="{FF2B5EF4-FFF2-40B4-BE49-F238E27FC236}">
                <a16:creationId xmlns:a16="http://schemas.microsoft.com/office/drawing/2014/main" id="{04E4846E-30F2-1BAE-D395-8502B37516BE}"/>
              </a:ext>
            </a:extLst>
          </p:cNvPr>
          <p:cNvSpPr txBox="1">
            <a:spLocks/>
          </p:cNvSpPr>
          <p:nvPr/>
        </p:nvSpPr>
        <p:spPr>
          <a:xfrm>
            <a:off x="577172" y="6173789"/>
            <a:ext cx="6056383" cy="366746"/>
          </a:xfrm>
          <a:prstGeom prst="rect">
            <a:avLst/>
          </a:prstGeom>
        </p:spPr>
        <p:txBody>
          <a:bodyPr vert="horz" lIns="91440" tIns="45720" rIns="91440" bIns="45720" rtlCol="0" anchor="ctr">
            <a:normAutofit fontScale="85000" lnSpcReduction="10000"/>
          </a:bodyPr>
          <a:lstStyle>
            <a:defPPr>
              <a:defRPr lang="en-US"/>
            </a:defPPr>
            <a:lvl1pPr marL="0" indent="0" algn="ctr" defTabSz="914400" rtl="0" eaLnBrk="1" latinLnBrk="0" hangingPunct="1">
              <a:buFont typeface="+mj-lt"/>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defRPr/>
            </a:pPr>
            <a:r>
              <a:rPr lang="en-US" sz="1800" b="1" dirty="0">
                <a:solidFill>
                  <a:prstClr val="black"/>
                </a:solidFill>
                <a:latin typeface="Calibri"/>
              </a:rPr>
              <a:t>International RAMP and MACCS User Group Meeting, October 21, 2024</a:t>
            </a:r>
            <a:endParaRPr lang="en-US" b="1" dirty="0">
              <a:solidFill>
                <a:srgbClr val="FFFFFF"/>
              </a:solidFill>
              <a:latin typeface="Calibri"/>
            </a:endParaRPr>
          </a:p>
        </p:txBody>
      </p:sp>
      <p:pic>
        <p:nvPicPr>
          <p:cNvPr id="7" name="Picture 6">
            <a:extLst>
              <a:ext uri="{FF2B5EF4-FFF2-40B4-BE49-F238E27FC236}">
                <a16:creationId xmlns:a16="http://schemas.microsoft.com/office/drawing/2014/main" id="{2723762B-881D-D61C-4B24-4120A4C4A9CF}"/>
              </a:ext>
            </a:extLst>
          </p:cNvPr>
          <p:cNvPicPr>
            <a:picLocks noChangeAspect="1"/>
          </p:cNvPicPr>
          <p:nvPr/>
        </p:nvPicPr>
        <p:blipFill>
          <a:blip r:embed="rId3"/>
          <a:stretch>
            <a:fillRect/>
          </a:stretch>
        </p:blipFill>
        <p:spPr>
          <a:xfrm>
            <a:off x="902360" y="1299070"/>
            <a:ext cx="2436824" cy="2394444"/>
          </a:xfrm>
          <a:prstGeom prst="rect">
            <a:avLst/>
          </a:prstGeom>
        </p:spPr>
      </p:pic>
      <p:pic>
        <p:nvPicPr>
          <p:cNvPr id="9" name="Picture 8">
            <a:extLst>
              <a:ext uri="{FF2B5EF4-FFF2-40B4-BE49-F238E27FC236}">
                <a16:creationId xmlns:a16="http://schemas.microsoft.com/office/drawing/2014/main" id="{68BD13AE-F9D5-1BAE-B86A-20DC5F06449D}"/>
              </a:ext>
            </a:extLst>
          </p:cNvPr>
          <p:cNvPicPr>
            <a:picLocks noChangeAspect="1"/>
          </p:cNvPicPr>
          <p:nvPr/>
        </p:nvPicPr>
        <p:blipFill>
          <a:blip r:embed="rId4"/>
          <a:stretch>
            <a:fillRect/>
          </a:stretch>
        </p:blipFill>
        <p:spPr>
          <a:xfrm>
            <a:off x="1491508" y="4267855"/>
            <a:ext cx="1258529" cy="1189703"/>
          </a:xfrm>
          <a:prstGeom prst="rect">
            <a:avLst/>
          </a:prstGeom>
        </p:spPr>
      </p:pic>
      <p:sp>
        <p:nvSpPr>
          <p:cNvPr id="4" name="TextBox 3">
            <a:extLst>
              <a:ext uri="{FF2B5EF4-FFF2-40B4-BE49-F238E27FC236}">
                <a16:creationId xmlns:a16="http://schemas.microsoft.com/office/drawing/2014/main" id="{756CD07B-5234-08D5-4423-88D8CF04EC2B}"/>
              </a:ext>
            </a:extLst>
          </p:cNvPr>
          <p:cNvSpPr txBox="1"/>
          <p:nvPr/>
        </p:nvSpPr>
        <p:spPr>
          <a:xfrm>
            <a:off x="726063" y="3677085"/>
            <a:ext cx="2789418" cy="307777"/>
          </a:xfrm>
          <a:prstGeom prst="rect">
            <a:avLst/>
          </a:prstGeom>
          <a:noFill/>
        </p:spPr>
        <p:txBody>
          <a:bodyPr wrap="none" rtlCol="0">
            <a:spAutoFit/>
          </a:bodyPr>
          <a:lstStyle/>
          <a:p>
            <a:r>
              <a:rPr lang="en-US" sz="1400" dirty="0"/>
              <a:t>Source: NRCDose3 opening window</a:t>
            </a:r>
          </a:p>
        </p:txBody>
      </p:sp>
      <p:sp>
        <p:nvSpPr>
          <p:cNvPr id="8" name="TextBox 7">
            <a:extLst>
              <a:ext uri="{FF2B5EF4-FFF2-40B4-BE49-F238E27FC236}">
                <a16:creationId xmlns:a16="http://schemas.microsoft.com/office/drawing/2014/main" id="{293B13B2-ED4C-F647-2569-DFB503C7C853}"/>
              </a:ext>
            </a:extLst>
          </p:cNvPr>
          <p:cNvSpPr txBox="1"/>
          <p:nvPr/>
        </p:nvSpPr>
        <p:spPr>
          <a:xfrm>
            <a:off x="524117" y="5468034"/>
            <a:ext cx="3193310" cy="307777"/>
          </a:xfrm>
          <a:prstGeom prst="rect">
            <a:avLst/>
          </a:prstGeom>
          <a:noFill/>
        </p:spPr>
        <p:txBody>
          <a:bodyPr wrap="none" rtlCol="0">
            <a:spAutoFit/>
          </a:bodyPr>
          <a:lstStyle/>
          <a:p>
            <a:r>
              <a:rPr lang="en-US" sz="1400" dirty="0"/>
              <a:t>Source: CAP 88-PCVersion 4.1 User Guide</a:t>
            </a:r>
          </a:p>
        </p:txBody>
      </p:sp>
    </p:spTree>
    <p:extLst>
      <p:ext uri="{BB962C8B-B14F-4D97-AF65-F5344CB8AC3E}">
        <p14:creationId xmlns:p14="http://schemas.microsoft.com/office/powerpoint/2010/main" val="4264331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1800-90CF-501C-3ADF-9C030664334D}"/>
              </a:ext>
            </a:extLst>
          </p:cNvPr>
          <p:cNvSpPr>
            <a:spLocks noGrp="1"/>
          </p:cNvSpPr>
          <p:nvPr>
            <p:ph type="title"/>
          </p:nvPr>
        </p:nvSpPr>
        <p:spPr/>
        <p:txBody>
          <a:bodyPr>
            <a:normAutofit/>
          </a:bodyPr>
          <a:lstStyle/>
          <a:p>
            <a:r>
              <a:rPr lang="en-US" dirty="0"/>
              <a:t>Postulated Accidents</a:t>
            </a:r>
          </a:p>
        </p:txBody>
      </p:sp>
      <p:sp>
        <p:nvSpPr>
          <p:cNvPr id="3" name="Content Placeholder 2">
            <a:extLst>
              <a:ext uri="{FF2B5EF4-FFF2-40B4-BE49-F238E27FC236}">
                <a16:creationId xmlns:a16="http://schemas.microsoft.com/office/drawing/2014/main" id="{EB0F0519-CC2B-BEA0-398D-DFDCFC0735BE}"/>
              </a:ext>
            </a:extLst>
          </p:cNvPr>
          <p:cNvSpPr>
            <a:spLocks noGrp="1"/>
          </p:cNvSpPr>
          <p:nvPr>
            <p:ph idx="1"/>
          </p:nvPr>
        </p:nvSpPr>
        <p:spPr>
          <a:xfrm>
            <a:off x="4164422" y="1417638"/>
            <a:ext cx="7417978" cy="4620555"/>
          </a:xfrm>
        </p:spPr>
        <p:txBody>
          <a:bodyPr>
            <a:normAutofit fontScale="77500" lnSpcReduction="20000"/>
          </a:bodyPr>
          <a:lstStyle/>
          <a:p>
            <a:r>
              <a:rPr lang="en-US" dirty="0"/>
              <a:t>MACCS [SNL]</a:t>
            </a:r>
          </a:p>
          <a:p>
            <a:pPr lvl="1"/>
            <a:r>
              <a:rPr lang="en-US" dirty="0"/>
              <a:t>Applied in the environmental reviews and now may be applied for safety analysis under Licensing Modernization Program/Emergency Planning Zone (EPZ) determinations</a:t>
            </a:r>
          </a:p>
          <a:p>
            <a:pPr lvl="1"/>
            <a:r>
              <a:rPr lang="en-US" dirty="0"/>
              <a:t>Input guidance provided in NUREG/CR-7270 (ML22294A091)</a:t>
            </a:r>
          </a:p>
          <a:p>
            <a:pPr lvl="1"/>
            <a:r>
              <a:rPr lang="en-US" dirty="0"/>
              <a:t>Source term from MELCOR (Level 2 PRA results)</a:t>
            </a:r>
          </a:p>
          <a:p>
            <a:pPr lvl="1"/>
            <a:r>
              <a:rPr lang="en-US" dirty="0"/>
              <a:t>Weather data is from the safety analysis</a:t>
            </a:r>
          </a:p>
          <a:p>
            <a:r>
              <a:rPr lang="en-US" dirty="0" err="1"/>
              <a:t>SecPop</a:t>
            </a:r>
            <a:r>
              <a:rPr lang="en-US" dirty="0"/>
              <a:t> [SNL]</a:t>
            </a:r>
          </a:p>
          <a:p>
            <a:pPr lvl="1"/>
            <a:r>
              <a:rPr lang="en-US" b="0" i="0" dirty="0">
                <a:solidFill>
                  <a:srgbClr val="001D35"/>
                </a:solidFill>
                <a:effectLst/>
                <a:highlight>
                  <a:srgbClr val="FFFFFF"/>
                </a:highlight>
                <a:latin typeface="Google Sans"/>
              </a:rPr>
              <a:t>Calculates population and economic data for a specific location in the continental United States based on its latitude and longitude</a:t>
            </a:r>
          </a:p>
          <a:p>
            <a:pPr lvl="1"/>
            <a:r>
              <a:rPr lang="en-US" b="0" i="0" dirty="0">
                <a:solidFill>
                  <a:srgbClr val="001D35"/>
                </a:solidFill>
                <a:effectLst/>
                <a:highlight>
                  <a:srgbClr val="FFFFFF"/>
                </a:highlight>
                <a:latin typeface="Google Sans"/>
              </a:rPr>
              <a:t>Direct input into MACCS as a data file</a:t>
            </a:r>
          </a:p>
          <a:p>
            <a:pPr lvl="1"/>
            <a:r>
              <a:rPr lang="en-US" dirty="0"/>
              <a:t>Applies US Census data</a:t>
            </a:r>
            <a:endParaRPr lang="en-US" b="0" i="0" dirty="0">
              <a:solidFill>
                <a:srgbClr val="001D35"/>
              </a:solidFill>
              <a:effectLst/>
              <a:highlight>
                <a:srgbClr val="FFFFFF"/>
              </a:highlight>
              <a:latin typeface="Google Sans"/>
            </a:endParaRPr>
          </a:p>
        </p:txBody>
      </p:sp>
      <p:sp>
        <p:nvSpPr>
          <p:cNvPr id="5" name="Slide Number Placeholder 4">
            <a:extLst>
              <a:ext uri="{FF2B5EF4-FFF2-40B4-BE49-F238E27FC236}">
                <a16:creationId xmlns:a16="http://schemas.microsoft.com/office/drawing/2014/main" id="{96CD4289-5123-F231-B026-16908026C3F7}"/>
              </a:ext>
            </a:extLst>
          </p:cNvPr>
          <p:cNvSpPr>
            <a:spLocks noGrp="1"/>
          </p:cNvSpPr>
          <p:nvPr>
            <p:ph type="sldNum" sz="quarter" idx="12"/>
          </p:nvPr>
        </p:nvSpPr>
        <p:spPr/>
        <p:txBody>
          <a:bodyPr/>
          <a:lstStyle/>
          <a:p>
            <a:fld id="{C83CB471-3C63-423D-98F7-3CCA9ED168C6}" type="slidenum">
              <a:rPr lang="en-US" smtClean="0"/>
              <a:pPr/>
              <a:t>11</a:t>
            </a:fld>
            <a:endParaRPr lang="en-US" dirty="0"/>
          </a:p>
        </p:txBody>
      </p:sp>
      <p:sp>
        <p:nvSpPr>
          <p:cNvPr id="6" name="Footer Placeholder 3">
            <a:extLst>
              <a:ext uri="{FF2B5EF4-FFF2-40B4-BE49-F238E27FC236}">
                <a16:creationId xmlns:a16="http://schemas.microsoft.com/office/drawing/2014/main" id="{04E4846E-30F2-1BAE-D395-8502B37516BE}"/>
              </a:ext>
            </a:extLst>
          </p:cNvPr>
          <p:cNvSpPr txBox="1">
            <a:spLocks/>
          </p:cNvSpPr>
          <p:nvPr/>
        </p:nvSpPr>
        <p:spPr>
          <a:xfrm>
            <a:off x="577172" y="6173789"/>
            <a:ext cx="6056383" cy="366746"/>
          </a:xfrm>
          <a:prstGeom prst="rect">
            <a:avLst/>
          </a:prstGeom>
        </p:spPr>
        <p:txBody>
          <a:bodyPr vert="horz" lIns="91440" tIns="45720" rIns="91440" bIns="45720" rtlCol="0" anchor="ctr">
            <a:normAutofit fontScale="85000" lnSpcReduction="10000"/>
          </a:bodyPr>
          <a:lstStyle>
            <a:defPPr>
              <a:defRPr lang="en-US"/>
            </a:defPPr>
            <a:lvl1pPr marL="0" indent="0" algn="ctr" defTabSz="914400" rtl="0" eaLnBrk="1" latinLnBrk="0" hangingPunct="1">
              <a:buFont typeface="+mj-lt"/>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defRPr/>
            </a:pPr>
            <a:r>
              <a:rPr lang="en-US" sz="1800" b="1" dirty="0">
                <a:solidFill>
                  <a:prstClr val="black"/>
                </a:solidFill>
                <a:latin typeface="Calibri"/>
              </a:rPr>
              <a:t>International RAMP and MACCS User Group Meeting, October 21, 2024</a:t>
            </a:r>
            <a:endParaRPr lang="en-US" b="1" dirty="0">
              <a:solidFill>
                <a:srgbClr val="FFFFFF"/>
              </a:solidFill>
              <a:latin typeface="Calibri"/>
            </a:endParaRPr>
          </a:p>
        </p:txBody>
      </p:sp>
      <p:pic>
        <p:nvPicPr>
          <p:cNvPr id="8" name="Picture 7">
            <a:extLst>
              <a:ext uri="{FF2B5EF4-FFF2-40B4-BE49-F238E27FC236}">
                <a16:creationId xmlns:a16="http://schemas.microsoft.com/office/drawing/2014/main" id="{C9918575-5FE3-3F74-BF21-3D302A777B52}"/>
              </a:ext>
            </a:extLst>
          </p:cNvPr>
          <p:cNvPicPr>
            <a:picLocks noChangeAspect="1"/>
          </p:cNvPicPr>
          <p:nvPr/>
        </p:nvPicPr>
        <p:blipFill>
          <a:blip r:embed="rId3"/>
          <a:stretch>
            <a:fillRect/>
          </a:stretch>
        </p:blipFill>
        <p:spPr>
          <a:xfrm>
            <a:off x="403751" y="2420006"/>
            <a:ext cx="3694682" cy="2078421"/>
          </a:xfrm>
          <a:prstGeom prst="rect">
            <a:avLst/>
          </a:prstGeom>
        </p:spPr>
      </p:pic>
      <p:sp>
        <p:nvSpPr>
          <p:cNvPr id="4" name="TextBox 3">
            <a:extLst>
              <a:ext uri="{FF2B5EF4-FFF2-40B4-BE49-F238E27FC236}">
                <a16:creationId xmlns:a16="http://schemas.microsoft.com/office/drawing/2014/main" id="{56C96EC6-6E58-8A60-8625-507C1CB19556}"/>
              </a:ext>
            </a:extLst>
          </p:cNvPr>
          <p:cNvSpPr txBox="1"/>
          <p:nvPr/>
        </p:nvSpPr>
        <p:spPr>
          <a:xfrm>
            <a:off x="502151" y="4498427"/>
            <a:ext cx="3497881" cy="307777"/>
          </a:xfrm>
          <a:prstGeom prst="rect">
            <a:avLst/>
          </a:prstGeom>
          <a:noFill/>
        </p:spPr>
        <p:txBody>
          <a:bodyPr wrap="none" rtlCol="0">
            <a:spAutoFit/>
          </a:bodyPr>
          <a:lstStyle/>
          <a:p>
            <a:r>
              <a:rPr lang="en-US" sz="1400" dirty="0"/>
              <a:t>Source: https://maccs.sandia.gov/maccs.aspx</a:t>
            </a:r>
          </a:p>
        </p:txBody>
      </p:sp>
    </p:spTree>
    <p:extLst>
      <p:ext uri="{BB962C8B-B14F-4D97-AF65-F5344CB8AC3E}">
        <p14:creationId xmlns:p14="http://schemas.microsoft.com/office/powerpoint/2010/main" val="71554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C004-D1AD-8BBD-6962-2BC2C1E3AAF4}"/>
              </a:ext>
            </a:extLst>
          </p:cNvPr>
          <p:cNvSpPr>
            <a:spLocks noGrp="1"/>
          </p:cNvSpPr>
          <p:nvPr>
            <p:ph type="title"/>
          </p:nvPr>
        </p:nvSpPr>
        <p:spPr>
          <a:xfrm>
            <a:off x="577172" y="312675"/>
            <a:ext cx="10985563" cy="808204"/>
          </a:xfrm>
        </p:spPr>
        <p:txBody>
          <a:bodyPr>
            <a:normAutofit/>
          </a:bodyPr>
          <a:lstStyle/>
          <a:p>
            <a:r>
              <a:rPr lang="en-US" dirty="0"/>
              <a:t>Transportation of Fuel and Waste</a:t>
            </a:r>
          </a:p>
        </p:txBody>
      </p:sp>
      <p:sp>
        <p:nvSpPr>
          <p:cNvPr id="7" name="Slide Number Placeholder 6">
            <a:extLst>
              <a:ext uri="{FF2B5EF4-FFF2-40B4-BE49-F238E27FC236}">
                <a16:creationId xmlns:a16="http://schemas.microsoft.com/office/drawing/2014/main" id="{16171CCB-A81F-A69A-0232-E55FA4CEFCF8}"/>
              </a:ext>
            </a:extLst>
          </p:cNvPr>
          <p:cNvSpPr>
            <a:spLocks noGrp="1"/>
          </p:cNvSpPr>
          <p:nvPr>
            <p:ph type="sldNum" sz="quarter" idx="12"/>
          </p:nvPr>
        </p:nvSpPr>
        <p:spPr/>
        <p:txBody>
          <a:bodyPr/>
          <a:lstStyle/>
          <a:p>
            <a:fld id="{C83CB471-3C63-423D-98F7-3CCA9ED168C6}" type="slidenum">
              <a:rPr lang="en-US" smtClean="0"/>
              <a:pPr/>
              <a:t>12</a:t>
            </a:fld>
            <a:endParaRPr lang="en-US" dirty="0"/>
          </a:p>
        </p:txBody>
      </p:sp>
      <p:sp>
        <p:nvSpPr>
          <p:cNvPr id="3" name="Footer Placeholder 3">
            <a:extLst>
              <a:ext uri="{FF2B5EF4-FFF2-40B4-BE49-F238E27FC236}">
                <a16:creationId xmlns:a16="http://schemas.microsoft.com/office/drawing/2014/main" id="{7A46CBC2-978A-056C-4582-0BCCE2F96749}"/>
              </a:ext>
            </a:extLst>
          </p:cNvPr>
          <p:cNvSpPr>
            <a:spLocks noGrp="1"/>
          </p:cNvSpPr>
          <p:nvPr>
            <p:ph type="ftr" sz="quarter" idx="11"/>
          </p:nvPr>
        </p:nvSpPr>
        <p:spPr>
          <a:xfrm>
            <a:off x="577172" y="6173789"/>
            <a:ext cx="6056383" cy="366746"/>
          </a:xfrm>
        </p:spPr>
        <p:txBody>
          <a:bodyPr>
            <a:normAutofit fontScale="85000" lnSpcReduction="10000"/>
          </a:bodyPr>
          <a:lstStyle/>
          <a:p>
            <a:pPr defTabSz="457200">
              <a:spcAft>
                <a:spcPts val="600"/>
              </a:spcAf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International RAMP and MACCS User Group Meeting, October 21, 2024</a:t>
            </a:r>
            <a:endParaRPr kumimoji="0" lang="en-US" b="1"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descr="Disconnected">
            <a:extLst>
              <a:ext uri="{FF2B5EF4-FFF2-40B4-BE49-F238E27FC236}">
                <a16:creationId xmlns:a16="http://schemas.microsoft.com/office/drawing/2014/main" id="{D7586030-10C6-948A-E3E4-A5CF4B2EFEAC}"/>
              </a:ext>
            </a:extLst>
          </p:cNvPr>
          <p:cNvSpPr/>
          <p:nvPr/>
        </p:nvSpPr>
        <p:spPr>
          <a:xfrm>
            <a:off x="4941706" y="1124603"/>
            <a:ext cx="847399" cy="109708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grpSp>
        <p:nvGrpSpPr>
          <p:cNvPr id="5" name="Group 4">
            <a:extLst>
              <a:ext uri="{FF2B5EF4-FFF2-40B4-BE49-F238E27FC236}">
                <a16:creationId xmlns:a16="http://schemas.microsoft.com/office/drawing/2014/main" id="{92632A23-93D9-0E6B-0DD9-85757DC91E90}"/>
              </a:ext>
            </a:extLst>
          </p:cNvPr>
          <p:cNvGrpSpPr/>
          <p:nvPr/>
        </p:nvGrpSpPr>
        <p:grpSpPr>
          <a:xfrm>
            <a:off x="638092" y="2228180"/>
            <a:ext cx="3101289" cy="661190"/>
            <a:chOff x="45565" y="1149288"/>
            <a:chExt cx="2320312" cy="783105"/>
          </a:xfrm>
        </p:grpSpPr>
        <p:sp>
          <p:nvSpPr>
            <p:cNvPr id="11" name="Rectangle 10">
              <a:extLst>
                <a:ext uri="{FF2B5EF4-FFF2-40B4-BE49-F238E27FC236}">
                  <a16:creationId xmlns:a16="http://schemas.microsoft.com/office/drawing/2014/main" id="{FF700DC6-6213-44EB-177D-902212134998}"/>
                </a:ext>
              </a:extLst>
            </p:cNvPr>
            <p:cNvSpPr/>
            <p:nvPr/>
          </p:nvSpPr>
          <p:spPr>
            <a:xfrm>
              <a:off x="45565" y="1149288"/>
              <a:ext cx="2320312" cy="7831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TextBox 11">
              <a:extLst>
                <a:ext uri="{FF2B5EF4-FFF2-40B4-BE49-F238E27FC236}">
                  <a16:creationId xmlns:a16="http://schemas.microsoft.com/office/drawing/2014/main" id="{136AB9FA-B78F-C7BC-A074-2EEB25D431D5}"/>
                </a:ext>
              </a:extLst>
            </p:cNvPr>
            <p:cNvSpPr txBox="1"/>
            <p:nvPr/>
          </p:nvSpPr>
          <p:spPr>
            <a:xfrm>
              <a:off x="45565" y="1149288"/>
              <a:ext cx="2320312" cy="5721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2000" kern="1200" dirty="0"/>
                <a:t>NRC-RADTRAN [RAMP] derived from RADTRAN code </a:t>
              </a:r>
            </a:p>
          </p:txBody>
        </p:sp>
      </p:grpSp>
      <p:grpSp>
        <p:nvGrpSpPr>
          <p:cNvPr id="6" name="Group 5">
            <a:extLst>
              <a:ext uri="{FF2B5EF4-FFF2-40B4-BE49-F238E27FC236}">
                <a16:creationId xmlns:a16="http://schemas.microsoft.com/office/drawing/2014/main" id="{8CF47049-B8B4-C6B6-A702-04BF53FB89E9}"/>
              </a:ext>
            </a:extLst>
          </p:cNvPr>
          <p:cNvGrpSpPr/>
          <p:nvPr/>
        </p:nvGrpSpPr>
        <p:grpSpPr>
          <a:xfrm>
            <a:off x="604850" y="3527238"/>
            <a:ext cx="3201016" cy="1685792"/>
            <a:chOff x="-45695" y="2205480"/>
            <a:chExt cx="2369527" cy="1949959"/>
          </a:xfrm>
        </p:grpSpPr>
        <p:sp>
          <p:nvSpPr>
            <p:cNvPr id="8" name="Rectangle 7">
              <a:extLst>
                <a:ext uri="{FF2B5EF4-FFF2-40B4-BE49-F238E27FC236}">
                  <a16:creationId xmlns:a16="http://schemas.microsoft.com/office/drawing/2014/main" id="{E5D8E046-B960-BB26-CE15-456F7966FF1D}"/>
                </a:ext>
              </a:extLst>
            </p:cNvPr>
            <p:cNvSpPr/>
            <p:nvPr/>
          </p:nvSpPr>
          <p:spPr>
            <a:xfrm>
              <a:off x="3520" y="2629630"/>
              <a:ext cx="2320312" cy="15258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AF6E5BD0-7CBD-CED6-98C1-595FC3811213}"/>
                </a:ext>
              </a:extLst>
            </p:cNvPr>
            <p:cNvSpPr txBox="1"/>
            <p:nvPr/>
          </p:nvSpPr>
          <p:spPr>
            <a:xfrm>
              <a:off x="-45695" y="2205480"/>
              <a:ext cx="2320312" cy="19499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600" kern="1200" dirty="0"/>
                <a:t>Applies a GUI to RADTRAN Version 6.02</a:t>
              </a:r>
            </a:p>
            <a:p>
              <a:pPr marL="0" lvl="0" indent="0" algn="l" defTabSz="488950">
                <a:lnSpc>
                  <a:spcPct val="90000"/>
                </a:lnSpc>
                <a:spcBef>
                  <a:spcPct val="0"/>
                </a:spcBef>
                <a:spcAft>
                  <a:spcPct val="35000"/>
                </a:spcAft>
                <a:buNone/>
              </a:pPr>
              <a:r>
                <a:rPr lang="en-US" sz="1600" kern="1200" dirty="0"/>
                <a:t>RAMP Contractor, PNNL, addressing identified issues and future improvements</a:t>
              </a:r>
            </a:p>
          </p:txBody>
        </p:sp>
      </p:grpSp>
      <p:sp>
        <p:nvSpPr>
          <p:cNvPr id="13" name="Rectangle 12" descr="Office Worker">
            <a:extLst>
              <a:ext uri="{FF2B5EF4-FFF2-40B4-BE49-F238E27FC236}">
                <a16:creationId xmlns:a16="http://schemas.microsoft.com/office/drawing/2014/main" id="{FD222C8C-9F95-6DD1-D31B-3F49D144294B}"/>
              </a:ext>
            </a:extLst>
          </p:cNvPr>
          <p:cNvSpPr/>
          <p:nvPr/>
        </p:nvSpPr>
        <p:spPr>
          <a:xfrm>
            <a:off x="1436099" y="1124603"/>
            <a:ext cx="1097085" cy="109708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C46D749D-1C75-E1FD-40B0-BD3C3D0C91B1}"/>
              </a:ext>
            </a:extLst>
          </p:cNvPr>
          <p:cNvGrpSpPr/>
          <p:nvPr/>
        </p:nvGrpSpPr>
        <p:grpSpPr>
          <a:xfrm>
            <a:off x="4059997" y="2228180"/>
            <a:ext cx="3134531" cy="1210925"/>
            <a:chOff x="0" y="1660307"/>
            <a:chExt cx="3134531" cy="661190"/>
          </a:xfrm>
        </p:grpSpPr>
        <p:sp>
          <p:nvSpPr>
            <p:cNvPr id="18" name="Rectangle 17">
              <a:extLst>
                <a:ext uri="{FF2B5EF4-FFF2-40B4-BE49-F238E27FC236}">
                  <a16:creationId xmlns:a16="http://schemas.microsoft.com/office/drawing/2014/main" id="{CF86B025-6F2C-7460-1B48-57E0C0EA51D4}"/>
                </a:ext>
              </a:extLst>
            </p:cNvPr>
            <p:cNvSpPr/>
            <p:nvPr/>
          </p:nvSpPr>
          <p:spPr>
            <a:xfrm>
              <a:off x="0" y="1660307"/>
              <a:ext cx="3134531" cy="6611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TextBox 18">
              <a:extLst>
                <a:ext uri="{FF2B5EF4-FFF2-40B4-BE49-F238E27FC236}">
                  <a16:creationId xmlns:a16="http://schemas.microsoft.com/office/drawing/2014/main" id="{F08EB745-993B-B76D-9E15-787B192D9034}"/>
                </a:ext>
              </a:extLst>
            </p:cNvPr>
            <p:cNvSpPr txBox="1"/>
            <p:nvPr/>
          </p:nvSpPr>
          <p:spPr>
            <a:xfrm>
              <a:off x="0" y="1660307"/>
              <a:ext cx="3134531" cy="6611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2000" kern="1200" dirty="0" err="1"/>
                <a:t>WebTRAGIS</a:t>
              </a:r>
              <a:r>
                <a:rPr lang="en-US" sz="2000" kern="1200" dirty="0"/>
                <a:t> [ORNL] is a geographic information system tool for modeling transportation routing</a:t>
              </a:r>
            </a:p>
          </p:txBody>
        </p:sp>
      </p:grpSp>
      <p:grpSp>
        <p:nvGrpSpPr>
          <p:cNvPr id="15" name="Group 14">
            <a:extLst>
              <a:ext uri="{FF2B5EF4-FFF2-40B4-BE49-F238E27FC236}">
                <a16:creationId xmlns:a16="http://schemas.microsoft.com/office/drawing/2014/main" id="{50B4C80C-8891-045A-6E02-75DC7E7CF95A}"/>
              </a:ext>
            </a:extLst>
          </p:cNvPr>
          <p:cNvGrpSpPr/>
          <p:nvPr/>
        </p:nvGrpSpPr>
        <p:grpSpPr>
          <a:xfrm>
            <a:off x="3933018" y="3508266"/>
            <a:ext cx="3521889" cy="2514162"/>
            <a:chOff x="-431975" y="2855755"/>
            <a:chExt cx="3569394" cy="1188072"/>
          </a:xfrm>
        </p:grpSpPr>
        <p:sp>
          <p:nvSpPr>
            <p:cNvPr id="16" name="Rectangle 15">
              <a:extLst>
                <a:ext uri="{FF2B5EF4-FFF2-40B4-BE49-F238E27FC236}">
                  <a16:creationId xmlns:a16="http://schemas.microsoft.com/office/drawing/2014/main" id="{B75091C3-DD64-1862-D8B4-8F6C15F5DA33}"/>
                </a:ext>
              </a:extLst>
            </p:cNvPr>
            <p:cNvSpPr/>
            <p:nvPr/>
          </p:nvSpPr>
          <p:spPr>
            <a:xfrm>
              <a:off x="2888" y="2890241"/>
              <a:ext cx="3134531" cy="11535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TextBox 16">
              <a:extLst>
                <a:ext uri="{FF2B5EF4-FFF2-40B4-BE49-F238E27FC236}">
                  <a16:creationId xmlns:a16="http://schemas.microsoft.com/office/drawing/2014/main" id="{7A63128F-8798-B080-39F2-C424936453C9}"/>
                </a:ext>
              </a:extLst>
            </p:cNvPr>
            <p:cNvSpPr txBox="1"/>
            <p:nvPr/>
          </p:nvSpPr>
          <p:spPr>
            <a:xfrm>
              <a:off x="-431975" y="2855755"/>
              <a:ext cx="3467487" cy="11535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600" kern="1200" dirty="0"/>
                <a:t>Access is available to Federal employees and others need a Federal sponsor for access</a:t>
              </a:r>
            </a:p>
            <a:p>
              <a:pPr marL="0" lvl="0" indent="0" algn="l" defTabSz="488950">
                <a:lnSpc>
                  <a:spcPct val="100000"/>
                </a:lnSpc>
                <a:spcBef>
                  <a:spcPct val="0"/>
                </a:spcBef>
                <a:spcAft>
                  <a:spcPct val="35000"/>
                </a:spcAft>
                <a:buNone/>
              </a:pPr>
              <a:r>
                <a:rPr lang="en-US" sz="1600" kern="1200" dirty="0"/>
                <a:t>NRC-RADTRAN GUI capability to read </a:t>
              </a:r>
              <a:r>
                <a:rPr lang="en-US" sz="1600" kern="1200" dirty="0" err="1"/>
                <a:t>WebTRAGIS</a:t>
              </a:r>
              <a:r>
                <a:rPr lang="en-US" sz="1600" kern="1200" dirty="0"/>
                <a:t> </a:t>
              </a:r>
              <a:r>
                <a:rPr lang="en-US" sz="1600" kern="1200" dirty="0" err="1"/>
                <a:t>kml</a:t>
              </a:r>
              <a:r>
                <a:rPr lang="en-US" sz="1600" kern="1200" dirty="0"/>
                <a:t> file for routing data</a:t>
              </a:r>
            </a:p>
            <a:p>
              <a:pPr marL="0" lvl="0" indent="0" algn="l" defTabSz="488950">
                <a:lnSpc>
                  <a:spcPct val="100000"/>
                </a:lnSpc>
                <a:spcBef>
                  <a:spcPct val="0"/>
                </a:spcBef>
                <a:spcAft>
                  <a:spcPct val="35000"/>
                </a:spcAft>
                <a:buNone/>
              </a:pPr>
              <a:r>
                <a:rPr lang="en-US" sz="1600" kern="1200" dirty="0"/>
                <a:t>NRC-RADTRAN User Guide site has clarification on an identified issue with reading </a:t>
              </a:r>
              <a:r>
                <a:rPr lang="en-US" sz="1600" kern="1200" dirty="0" err="1"/>
                <a:t>kml</a:t>
              </a:r>
              <a:r>
                <a:rPr lang="en-US" sz="1600" kern="1200" dirty="0"/>
                <a:t> files and adjusting the population data</a:t>
              </a:r>
            </a:p>
          </p:txBody>
        </p:sp>
      </p:grpSp>
      <p:sp>
        <p:nvSpPr>
          <p:cNvPr id="20" name="Rectangle 19" descr="Train">
            <a:extLst>
              <a:ext uri="{FF2B5EF4-FFF2-40B4-BE49-F238E27FC236}">
                <a16:creationId xmlns:a16="http://schemas.microsoft.com/office/drawing/2014/main" id="{EBA2DB3E-560F-9295-6084-A43C671535A5}"/>
              </a:ext>
            </a:extLst>
          </p:cNvPr>
          <p:cNvSpPr/>
          <p:nvPr/>
        </p:nvSpPr>
        <p:spPr>
          <a:xfrm>
            <a:off x="9096645" y="1124603"/>
            <a:ext cx="840707" cy="1097086"/>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dirty="0"/>
          </a:p>
        </p:txBody>
      </p:sp>
      <p:grpSp>
        <p:nvGrpSpPr>
          <p:cNvPr id="21" name="Group 20">
            <a:extLst>
              <a:ext uri="{FF2B5EF4-FFF2-40B4-BE49-F238E27FC236}">
                <a16:creationId xmlns:a16="http://schemas.microsoft.com/office/drawing/2014/main" id="{69C46E66-B394-1D3D-A793-A4D273762C23}"/>
              </a:ext>
            </a:extLst>
          </p:cNvPr>
          <p:cNvGrpSpPr/>
          <p:nvPr/>
        </p:nvGrpSpPr>
        <p:grpSpPr>
          <a:xfrm>
            <a:off x="7791861" y="2228180"/>
            <a:ext cx="3296554" cy="1054238"/>
            <a:chOff x="574797" y="1937517"/>
            <a:chExt cx="4320000" cy="1054238"/>
          </a:xfrm>
        </p:grpSpPr>
        <p:sp>
          <p:nvSpPr>
            <p:cNvPr id="28" name="Rectangle 27">
              <a:extLst>
                <a:ext uri="{FF2B5EF4-FFF2-40B4-BE49-F238E27FC236}">
                  <a16:creationId xmlns:a16="http://schemas.microsoft.com/office/drawing/2014/main" id="{FBDF3492-A453-7F51-2780-715D3C6AD3E1}"/>
                </a:ext>
              </a:extLst>
            </p:cNvPr>
            <p:cNvSpPr/>
            <p:nvPr/>
          </p:nvSpPr>
          <p:spPr>
            <a:xfrm>
              <a:off x="574797" y="1937517"/>
              <a:ext cx="4320000" cy="648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9" name="TextBox 28">
              <a:extLst>
                <a:ext uri="{FF2B5EF4-FFF2-40B4-BE49-F238E27FC236}">
                  <a16:creationId xmlns:a16="http://schemas.microsoft.com/office/drawing/2014/main" id="{824E9191-9605-6ADD-F458-51DBB5DB8876}"/>
                </a:ext>
              </a:extLst>
            </p:cNvPr>
            <p:cNvSpPr txBox="1"/>
            <p:nvPr/>
          </p:nvSpPr>
          <p:spPr>
            <a:xfrm>
              <a:off x="574797" y="1937517"/>
              <a:ext cx="4320000" cy="10542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2000" kern="1200" dirty="0"/>
                <a:t>NRC transportation studies available on NRC-RADTRAN Technical Documents page</a:t>
              </a:r>
            </a:p>
          </p:txBody>
        </p:sp>
      </p:grpSp>
      <p:grpSp>
        <p:nvGrpSpPr>
          <p:cNvPr id="22" name="Group 21">
            <a:extLst>
              <a:ext uri="{FF2B5EF4-FFF2-40B4-BE49-F238E27FC236}">
                <a16:creationId xmlns:a16="http://schemas.microsoft.com/office/drawing/2014/main" id="{EC5B57CC-A803-1DBD-DF8B-38A73C3542D7}"/>
              </a:ext>
            </a:extLst>
          </p:cNvPr>
          <p:cNvGrpSpPr/>
          <p:nvPr/>
        </p:nvGrpSpPr>
        <p:grpSpPr>
          <a:xfrm>
            <a:off x="7356998" y="3651958"/>
            <a:ext cx="4484394" cy="1152544"/>
            <a:chOff x="476888" y="2419662"/>
            <a:chExt cx="4484394" cy="1152544"/>
          </a:xfrm>
        </p:grpSpPr>
        <p:sp>
          <p:nvSpPr>
            <p:cNvPr id="26" name="Rectangle 25">
              <a:extLst>
                <a:ext uri="{FF2B5EF4-FFF2-40B4-BE49-F238E27FC236}">
                  <a16:creationId xmlns:a16="http://schemas.microsoft.com/office/drawing/2014/main" id="{42209BD0-43BB-6860-C27B-5538167A8225}"/>
                </a:ext>
              </a:extLst>
            </p:cNvPr>
            <p:cNvSpPr/>
            <p:nvPr/>
          </p:nvSpPr>
          <p:spPr>
            <a:xfrm>
              <a:off x="641282" y="2924206"/>
              <a:ext cx="4320000" cy="648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7" name="TextBox 26">
              <a:extLst>
                <a:ext uri="{FF2B5EF4-FFF2-40B4-BE49-F238E27FC236}">
                  <a16:creationId xmlns:a16="http://schemas.microsoft.com/office/drawing/2014/main" id="{E6E87CB1-9DED-2E54-941E-7FA1E599ADED}"/>
                </a:ext>
              </a:extLst>
            </p:cNvPr>
            <p:cNvSpPr txBox="1"/>
            <p:nvPr/>
          </p:nvSpPr>
          <p:spPr>
            <a:xfrm>
              <a:off x="476888" y="2419662"/>
              <a:ext cx="4320000" cy="648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endParaRPr lang="en-US" sz="1800" kern="1200" dirty="0"/>
            </a:p>
          </p:txBody>
        </p:sp>
      </p:grpSp>
      <p:grpSp>
        <p:nvGrpSpPr>
          <p:cNvPr id="23" name="Group 22">
            <a:extLst>
              <a:ext uri="{FF2B5EF4-FFF2-40B4-BE49-F238E27FC236}">
                <a16:creationId xmlns:a16="http://schemas.microsoft.com/office/drawing/2014/main" id="{D463B72E-2A1A-D699-A45C-69A2DE50027A}"/>
              </a:ext>
            </a:extLst>
          </p:cNvPr>
          <p:cNvGrpSpPr/>
          <p:nvPr/>
        </p:nvGrpSpPr>
        <p:grpSpPr>
          <a:xfrm>
            <a:off x="7762132" y="3507661"/>
            <a:ext cx="3795289" cy="2225736"/>
            <a:chOff x="559085" y="2503012"/>
            <a:chExt cx="4539184" cy="2350181"/>
          </a:xfrm>
        </p:grpSpPr>
        <p:sp>
          <p:nvSpPr>
            <p:cNvPr id="24" name="Rectangle 23">
              <a:extLst>
                <a:ext uri="{FF2B5EF4-FFF2-40B4-BE49-F238E27FC236}">
                  <a16:creationId xmlns:a16="http://schemas.microsoft.com/office/drawing/2014/main" id="{263E1BF8-F7A6-E04E-8460-BCEDF4EB5F29}"/>
                </a:ext>
              </a:extLst>
            </p:cNvPr>
            <p:cNvSpPr/>
            <p:nvPr/>
          </p:nvSpPr>
          <p:spPr>
            <a:xfrm>
              <a:off x="778269" y="3436596"/>
              <a:ext cx="4320000" cy="6543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5" name="TextBox 24">
              <a:extLst>
                <a:ext uri="{FF2B5EF4-FFF2-40B4-BE49-F238E27FC236}">
                  <a16:creationId xmlns:a16="http://schemas.microsoft.com/office/drawing/2014/main" id="{21393835-AAAB-787F-AF84-7E204E1504DF}"/>
                </a:ext>
              </a:extLst>
            </p:cNvPr>
            <p:cNvSpPr txBox="1"/>
            <p:nvPr/>
          </p:nvSpPr>
          <p:spPr>
            <a:xfrm>
              <a:off x="559085" y="2503012"/>
              <a:ext cx="4320001" cy="23501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600" kern="1200" dirty="0"/>
                <a:t>Latest study is NUREG-2266 (ML24207A210) for Accident Tolerant Fuels (ATF)</a:t>
              </a:r>
            </a:p>
            <a:p>
              <a:pPr marL="0" lvl="0" indent="0" algn="l" defTabSz="622300">
                <a:lnSpc>
                  <a:spcPct val="100000"/>
                </a:lnSpc>
                <a:spcBef>
                  <a:spcPct val="0"/>
                </a:spcBef>
                <a:spcAft>
                  <a:spcPct val="35000"/>
                </a:spcAft>
                <a:buNone/>
              </a:pPr>
              <a:r>
                <a:rPr lang="en-US" sz="1600" kern="1200" dirty="0"/>
                <a:t>Demonstrates continued use of Table S-4 under 10 CFR 51.52 for LWR ATF deployment and use with enrichment up to 8 </a:t>
              </a:r>
              <a:r>
                <a:rPr lang="en-US" sz="1600" kern="1200" dirty="0" err="1"/>
                <a:t>wt</a:t>
              </a:r>
              <a:r>
                <a:rPr lang="en-US" sz="1600" kern="1200" dirty="0"/>
                <a:t>% U-235 and burnup levels up to 80 </a:t>
              </a:r>
              <a:r>
                <a:rPr lang="en-US" sz="1600" kern="1200" dirty="0" err="1"/>
                <a:t>GWd</a:t>
              </a:r>
              <a:r>
                <a:rPr lang="en-US" sz="1600" kern="1200" dirty="0"/>
                <a:t>/MTU</a:t>
              </a:r>
            </a:p>
          </p:txBody>
        </p:sp>
      </p:grpSp>
    </p:spTree>
    <p:extLst>
      <p:ext uri="{BB962C8B-B14F-4D97-AF65-F5344CB8AC3E}">
        <p14:creationId xmlns:p14="http://schemas.microsoft.com/office/powerpoint/2010/main" val="46897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5F074-2DA2-A701-B2A4-57C9640979F5}"/>
              </a:ext>
            </a:extLst>
          </p:cNvPr>
          <p:cNvSpPr>
            <a:spLocks noGrp="1"/>
          </p:cNvSpPr>
          <p:nvPr>
            <p:ph type="title"/>
          </p:nvPr>
        </p:nvSpPr>
        <p:spPr/>
        <p:txBody>
          <a:bodyPr>
            <a:normAutofit fontScale="90000"/>
          </a:bodyPr>
          <a:lstStyle/>
          <a:p>
            <a:r>
              <a:rPr lang="en-US" dirty="0"/>
              <a:t>For information on codes not available on RAMP</a:t>
            </a:r>
          </a:p>
        </p:txBody>
      </p:sp>
      <p:sp>
        <p:nvSpPr>
          <p:cNvPr id="3" name="Content Placeholder 2">
            <a:extLst>
              <a:ext uri="{FF2B5EF4-FFF2-40B4-BE49-F238E27FC236}">
                <a16:creationId xmlns:a16="http://schemas.microsoft.com/office/drawing/2014/main" id="{E43A11EB-5AE2-485E-6BF3-2ED3BA0C5D71}"/>
              </a:ext>
            </a:extLst>
          </p:cNvPr>
          <p:cNvSpPr>
            <a:spLocks noGrp="1"/>
          </p:cNvSpPr>
          <p:nvPr>
            <p:ph idx="1"/>
          </p:nvPr>
        </p:nvSpPr>
        <p:spPr/>
        <p:txBody>
          <a:bodyPr>
            <a:normAutofit lnSpcReduction="10000"/>
          </a:bodyPr>
          <a:lstStyle/>
          <a:p>
            <a:r>
              <a:rPr lang="en-US" dirty="0"/>
              <a:t>CORMIX: http://www.cormix.info/index.php</a:t>
            </a:r>
          </a:p>
          <a:p>
            <a:endParaRPr lang="en-US" dirty="0"/>
          </a:p>
          <a:p>
            <a:r>
              <a:rPr lang="en-US" dirty="0"/>
              <a:t>MODFLOW: https://www.usgs.gov/mission-areas/water-resources/science/modflow-and-related-programs#overview</a:t>
            </a:r>
          </a:p>
          <a:p>
            <a:endParaRPr lang="en-US" dirty="0"/>
          </a:p>
          <a:p>
            <a:r>
              <a:rPr lang="en-US" dirty="0"/>
              <a:t>MACCS and </a:t>
            </a:r>
            <a:r>
              <a:rPr lang="en-US" dirty="0" err="1"/>
              <a:t>SecPop</a:t>
            </a:r>
            <a:r>
              <a:rPr lang="en-US" dirty="0"/>
              <a:t>: https://maccs.sandia.gov/default.aspx</a:t>
            </a:r>
          </a:p>
          <a:p>
            <a:endParaRPr lang="en-US" dirty="0"/>
          </a:p>
          <a:p>
            <a:r>
              <a:rPr lang="en-US" dirty="0" err="1"/>
              <a:t>WebTRAGIS</a:t>
            </a:r>
            <a:r>
              <a:rPr lang="en-US" dirty="0"/>
              <a:t>: https://webtragis.ornl.gov/login</a:t>
            </a:r>
          </a:p>
          <a:p>
            <a:pPr lvl="1"/>
            <a:endParaRPr lang="en-US" dirty="0"/>
          </a:p>
          <a:p>
            <a:endParaRPr lang="en-US" dirty="0"/>
          </a:p>
        </p:txBody>
      </p:sp>
      <p:sp>
        <p:nvSpPr>
          <p:cNvPr id="5" name="Slide Number Placeholder 4">
            <a:extLst>
              <a:ext uri="{FF2B5EF4-FFF2-40B4-BE49-F238E27FC236}">
                <a16:creationId xmlns:a16="http://schemas.microsoft.com/office/drawing/2014/main" id="{F712AA49-E4E3-B73E-A2D1-9A8F22469261}"/>
              </a:ext>
            </a:extLst>
          </p:cNvPr>
          <p:cNvSpPr>
            <a:spLocks noGrp="1"/>
          </p:cNvSpPr>
          <p:nvPr>
            <p:ph type="sldNum" sz="quarter" idx="12"/>
          </p:nvPr>
        </p:nvSpPr>
        <p:spPr/>
        <p:txBody>
          <a:bodyPr/>
          <a:lstStyle/>
          <a:p>
            <a:fld id="{C83CB471-3C63-423D-98F7-3CCA9ED168C6}" type="slidenum">
              <a:rPr lang="en-US" smtClean="0"/>
              <a:pPr/>
              <a:t>13</a:t>
            </a:fld>
            <a:endParaRPr lang="en-US" dirty="0"/>
          </a:p>
        </p:txBody>
      </p:sp>
      <p:sp>
        <p:nvSpPr>
          <p:cNvPr id="8" name="Footer Placeholder 3">
            <a:extLst>
              <a:ext uri="{FF2B5EF4-FFF2-40B4-BE49-F238E27FC236}">
                <a16:creationId xmlns:a16="http://schemas.microsoft.com/office/drawing/2014/main" id="{C3F04B94-72C1-0786-2F52-C0BC9D38E101}"/>
              </a:ext>
            </a:extLst>
          </p:cNvPr>
          <p:cNvSpPr>
            <a:spLocks noGrp="1"/>
          </p:cNvSpPr>
          <p:nvPr>
            <p:ph type="ftr" sz="quarter" idx="11"/>
          </p:nvPr>
        </p:nvSpPr>
        <p:spPr>
          <a:xfrm>
            <a:off x="577172" y="6173789"/>
            <a:ext cx="6056383" cy="366746"/>
          </a:xfrm>
        </p:spPr>
        <p:txBody>
          <a:bodyPr>
            <a:normAutofit fontScale="85000" lnSpcReduction="10000"/>
          </a:bodyPr>
          <a:lstStyle/>
          <a:p>
            <a:pPr defTabSz="457200">
              <a:spcAft>
                <a:spcPts val="600"/>
              </a:spcAf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International RAMP and MACCS User Group Meeting, October 21, 2024</a:t>
            </a:r>
            <a:endParaRPr kumimoji="0" lang="en-US"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520702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E9C9-DC09-85A1-F13D-1208815C25AD}"/>
              </a:ext>
            </a:extLst>
          </p:cNvPr>
          <p:cNvSpPr>
            <a:spLocks noGrp="1"/>
          </p:cNvSpPr>
          <p:nvPr>
            <p:ph type="title"/>
          </p:nvPr>
        </p:nvSpPr>
        <p:spPr>
          <a:xfrm>
            <a:off x="536028" y="2103438"/>
            <a:ext cx="10972800" cy="1143000"/>
          </a:xfrm>
        </p:spPr>
        <p:txBody>
          <a:bodyPr/>
          <a:lstStyle/>
          <a:p>
            <a:r>
              <a:rPr lang="en-US" dirty="0"/>
              <a:t>Questions and Discussion</a:t>
            </a:r>
          </a:p>
        </p:txBody>
      </p:sp>
      <p:sp>
        <p:nvSpPr>
          <p:cNvPr id="5" name="Slide Number Placeholder 4">
            <a:extLst>
              <a:ext uri="{FF2B5EF4-FFF2-40B4-BE49-F238E27FC236}">
                <a16:creationId xmlns:a16="http://schemas.microsoft.com/office/drawing/2014/main" id="{9DE23388-055E-A361-4D5E-BDAF05FE7070}"/>
              </a:ext>
            </a:extLst>
          </p:cNvPr>
          <p:cNvSpPr>
            <a:spLocks noGrp="1"/>
          </p:cNvSpPr>
          <p:nvPr>
            <p:ph type="sldNum" sz="quarter" idx="12"/>
          </p:nvPr>
        </p:nvSpPr>
        <p:spPr/>
        <p:txBody>
          <a:bodyPr/>
          <a:lstStyle/>
          <a:p>
            <a:fld id="{C83CB471-3C63-423D-98F7-3CCA9ED168C6}" type="slidenum">
              <a:rPr lang="en-US" smtClean="0"/>
              <a:pPr/>
              <a:t>14</a:t>
            </a:fld>
            <a:endParaRPr lang="en-US" dirty="0"/>
          </a:p>
        </p:txBody>
      </p:sp>
      <p:sp>
        <p:nvSpPr>
          <p:cNvPr id="6" name="Footer Placeholder 3">
            <a:extLst>
              <a:ext uri="{FF2B5EF4-FFF2-40B4-BE49-F238E27FC236}">
                <a16:creationId xmlns:a16="http://schemas.microsoft.com/office/drawing/2014/main" id="{9DFDBAE4-3F82-5133-C2EB-74C6C0A03529}"/>
              </a:ext>
            </a:extLst>
          </p:cNvPr>
          <p:cNvSpPr>
            <a:spLocks noGrp="1"/>
          </p:cNvSpPr>
          <p:nvPr>
            <p:ph type="ftr" sz="quarter" idx="11"/>
          </p:nvPr>
        </p:nvSpPr>
        <p:spPr>
          <a:xfrm>
            <a:off x="577172" y="6173789"/>
            <a:ext cx="6056383" cy="366746"/>
          </a:xfrm>
        </p:spPr>
        <p:txBody>
          <a:bodyPr>
            <a:normAutofit fontScale="85000" lnSpcReduction="10000"/>
          </a:bodyPr>
          <a:lstStyle/>
          <a:p>
            <a:pPr defTabSz="457200">
              <a:spcAft>
                <a:spcPts val="600"/>
              </a:spcAf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International RAMP and MACCS User Group Meeting, October 21, 2024</a:t>
            </a:r>
            <a:endParaRPr kumimoji="0" lang="en-US"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950685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F71B23-65AC-FC8A-25C5-15F1BA2A6595}"/>
              </a:ext>
            </a:extLst>
          </p:cNvPr>
          <p:cNvSpPr>
            <a:spLocks noGrp="1"/>
          </p:cNvSpPr>
          <p:nvPr>
            <p:ph type="sldNum" sz="quarter" idx="12"/>
          </p:nvPr>
        </p:nvSpPr>
        <p:spPr/>
        <p:txBody>
          <a:bodyPr/>
          <a:lstStyle/>
          <a:p>
            <a:pPr defTabSz="914363"/>
            <a:fld id="{FE7A4BB3-E848-5A44-82DF-322201952CD8}" type="slidenum">
              <a:rPr lang="en-US">
                <a:solidFill>
                  <a:srgbClr val="FFFFFF"/>
                </a:solidFill>
              </a:rPr>
              <a:pPr defTabSz="914363"/>
              <a:t>15</a:t>
            </a:fld>
            <a:endParaRPr lang="en-US" dirty="0">
              <a:solidFill>
                <a:srgbClr val="FFFFFF"/>
              </a:solidFill>
            </a:endParaRPr>
          </a:p>
        </p:txBody>
      </p:sp>
    </p:spTree>
    <p:extLst>
      <p:ext uri="{BB962C8B-B14F-4D97-AF65-F5344CB8AC3E}">
        <p14:creationId xmlns:p14="http://schemas.microsoft.com/office/powerpoint/2010/main" val="260010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89EA-07D9-E22C-427D-88233285374E}"/>
              </a:ext>
            </a:extLst>
          </p:cNvPr>
          <p:cNvSpPr>
            <a:spLocks noGrp="1"/>
          </p:cNvSpPr>
          <p:nvPr>
            <p:ph type="title"/>
          </p:nvPr>
        </p:nvSpPr>
        <p:spPr>
          <a:xfrm>
            <a:off x="1981200" y="372972"/>
            <a:ext cx="8229600" cy="840122"/>
          </a:xfrm>
        </p:spPr>
        <p:txBody>
          <a:bodyPr/>
          <a:lstStyle/>
          <a:p>
            <a:r>
              <a:rPr lang="en-US" dirty="0"/>
              <a:t>Agenda</a:t>
            </a:r>
          </a:p>
        </p:txBody>
      </p:sp>
      <p:sp>
        <p:nvSpPr>
          <p:cNvPr id="3" name="Content Placeholder 2">
            <a:extLst>
              <a:ext uri="{FF2B5EF4-FFF2-40B4-BE49-F238E27FC236}">
                <a16:creationId xmlns:a16="http://schemas.microsoft.com/office/drawing/2014/main" id="{9A92C9E3-1296-B4A4-37E8-F01B5BDE0F89}"/>
              </a:ext>
            </a:extLst>
          </p:cNvPr>
          <p:cNvSpPr>
            <a:spLocks noGrp="1"/>
          </p:cNvSpPr>
          <p:nvPr>
            <p:ph idx="1"/>
          </p:nvPr>
        </p:nvSpPr>
        <p:spPr>
          <a:xfrm>
            <a:off x="781665" y="1405607"/>
            <a:ext cx="10810567" cy="4201117"/>
          </a:xfrm>
        </p:spPr>
        <p:txBody>
          <a:bodyPr>
            <a:normAutofit fontScale="92500" lnSpcReduction="10000"/>
          </a:bodyPr>
          <a:lstStyle/>
          <a:p>
            <a:r>
              <a:rPr lang="en-US" dirty="0"/>
              <a:t>NEPA overview</a:t>
            </a:r>
          </a:p>
          <a:p>
            <a:r>
              <a:rPr lang="en-US" dirty="0"/>
              <a:t>Types of environmental reviews and process</a:t>
            </a:r>
          </a:p>
          <a:p>
            <a:r>
              <a:rPr lang="en-US" dirty="0"/>
              <a:t>Safety and environmental codes relationship</a:t>
            </a:r>
          </a:p>
          <a:p>
            <a:r>
              <a:rPr lang="en-US" dirty="0"/>
              <a:t>Codes applied in environmental reviews</a:t>
            </a:r>
          </a:p>
          <a:p>
            <a:pPr lvl="1"/>
            <a:r>
              <a:rPr lang="en-US" dirty="0"/>
              <a:t>Hydrology</a:t>
            </a:r>
          </a:p>
          <a:p>
            <a:pPr lvl="1"/>
            <a:r>
              <a:rPr lang="en-US" dirty="0"/>
              <a:t>Decommissioning</a:t>
            </a:r>
          </a:p>
          <a:p>
            <a:pPr lvl="1"/>
            <a:r>
              <a:rPr lang="en-US" dirty="0"/>
              <a:t>Radiological liquid and gaseous effluent releases</a:t>
            </a:r>
          </a:p>
          <a:p>
            <a:pPr lvl="1"/>
            <a:r>
              <a:rPr lang="en-US" dirty="0"/>
              <a:t>Postulated accidents</a:t>
            </a:r>
          </a:p>
          <a:p>
            <a:pPr lvl="1"/>
            <a:r>
              <a:rPr lang="en-US" dirty="0"/>
              <a:t>Transportation of fuel and waste</a:t>
            </a:r>
          </a:p>
          <a:p>
            <a:endParaRPr lang="en-US" dirty="0"/>
          </a:p>
          <a:p>
            <a:endParaRPr lang="en-US" dirty="0"/>
          </a:p>
        </p:txBody>
      </p:sp>
      <p:sp>
        <p:nvSpPr>
          <p:cNvPr id="6" name="Slide Number Placeholder 5">
            <a:extLst>
              <a:ext uri="{FF2B5EF4-FFF2-40B4-BE49-F238E27FC236}">
                <a16:creationId xmlns:a16="http://schemas.microsoft.com/office/drawing/2014/main" id="{D86F591C-744F-7A8A-38AF-0A019A2F9E30}"/>
              </a:ext>
            </a:extLst>
          </p:cNvPr>
          <p:cNvSpPr>
            <a:spLocks noGrp="1"/>
          </p:cNvSpPr>
          <p:nvPr>
            <p:ph type="sldNum" sz="quarter" idx="12"/>
          </p:nvPr>
        </p:nvSpPr>
        <p:spPr/>
        <p:txBody>
          <a:bodyPr/>
          <a:lstStyle/>
          <a:p>
            <a:fld id="{C83CB471-3C63-423D-98F7-3CCA9ED168C6}" type="slidenum">
              <a:rPr lang="en-US" smtClean="0"/>
              <a:pPr/>
              <a:t>2</a:t>
            </a:fld>
            <a:endParaRPr lang="en-US" dirty="0"/>
          </a:p>
        </p:txBody>
      </p:sp>
      <p:sp>
        <p:nvSpPr>
          <p:cNvPr id="4" name="Footer Placeholder 3">
            <a:extLst>
              <a:ext uri="{FF2B5EF4-FFF2-40B4-BE49-F238E27FC236}">
                <a16:creationId xmlns:a16="http://schemas.microsoft.com/office/drawing/2014/main" id="{8176AF89-9EFF-7009-9241-1A83BFB60AA3}"/>
              </a:ext>
            </a:extLst>
          </p:cNvPr>
          <p:cNvSpPr>
            <a:spLocks noGrp="1"/>
          </p:cNvSpPr>
          <p:nvPr>
            <p:ph type="ftr" sz="quarter" idx="11"/>
          </p:nvPr>
        </p:nvSpPr>
        <p:spPr>
          <a:xfrm>
            <a:off x="577172" y="6173789"/>
            <a:ext cx="6056383" cy="366746"/>
          </a:xfrm>
        </p:spPr>
        <p:txBody>
          <a:bodyPr>
            <a:normAutofit fontScale="85000" lnSpcReduction="10000"/>
          </a:bodyPr>
          <a:lstStyle/>
          <a:p>
            <a:pPr defTabSz="457200">
              <a:spcAft>
                <a:spcPts val="600"/>
              </a:spcAf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International RAMP and MACCS User Group Meeting, October 21, 2024</a:t>
            </a:r>
            <a:endParaRPr kumimoji="0" lang="en-US"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48686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20D9-40D6-49C1-23E7-D9F20024DE8D}"/>
              </a:ext>
            </a:extLst>
          </p:cNvPr>
          <p:cNvSpPr>
            <a:spLocks noGrp="1"/>
          </p:cNvSpPr>
          <p:nvPr>
            <p:ph type="title"/>
          </p:nvPr>
        </p:nvSpPr>
        <p:spPr>
          <a:xfrm>
            <a:off x="609600" y="427198"/>
            <a:ext cx="6414052" cy="1138744"/>
          </a:xfrm>
        </p:spPr>
        <p:txBody>
          <a:bodyPr>
            <a:normAutofit fontScale="90000"/>
          </a:bodyPr>
          <a:lstStyle/>
          <a:p>
            <a:r>
              <a:rPr lang="en-US" dirty="0"/>
              <a:t>What is the National Environmental Policy Act?</a:t>
            </a:r>
          </a:p>
        </p:txBody>
      </p:sp>
      <p:sp>
        <p:nvSpPr>
          <p:cNvPr id="3" name="Content Placeholder 2">
            <a:extLst>
              <a:ext uri="{FF2B5EF4-FFF2-40B4-BE49-F238E27FC236}">
                <a16:creationId xmlns:a16="http://schemas.microsoft.com/office/drawing/2014/main" id="{5481C3EF-1A45-3998-CE47-499F41A302FD}"/>
              </a:ext>
            </a:extLst>
          </p:cNvPr>
          <p:cNvSpPr>
            <a:spLocks noGrp="1"/>
          </p:cNvSpPr>
          <p:nvPr>
            <p:ph idx="1"/>
          </p:nvPr>
        </p:nvSpPr>
        <p:spPr>
          <a:xfrm>
            <a:off x="556591" y="1565942"/>
            <a:ext cx="6023955" cy="4387946"/>
          </a:xfrm>
        </p:spPr>
        <p:txBody>
          <a:bodyPr>
            <a:noAutofit/>
          </a:bodyPr>
          <a:lstStyle/>
          <a:p>
            <a:pPr marL="173038" indent="-173038"/>
            <a:r>
              <a:rPr lang="en-US" sz="2500" dirty="0"/>
              <a:t>Since 1970, NEPA requires federal agencies to assess environmental effects of proposed actions prior to a final decision. ​</a:t>
            </a:r>
          </a:p>
          <a:p>
            <a:pPr marL="173038" indent="-173038"/>
            <a:r>
              <a:rPr lang="en-US" sz="2500" dirty="0"/>
              <a:t>Agencies follow NEPA in evaluating the environmental and related social and economic effects of proposed actions. ​</a:t>
            </a:r>
          </a:p>
          <a:p>
            <a:pPr marL="173038" indent="-173038"/>
            <a:r>
              <a:rPr lang="en-US" sz="2500" dirty="0"/>
              <a:t>Federal agencies must produce detailed assessments for environmental impacts of, and alternatives to, major federal actions that could significantly affect the environment.</a:t>
            </a:r>
          </a:p>
        </p:txBody>
      </p:sp>
      <p:sp>
        <p:nvSpPr>
          <p:cNvPr id="5" name="Slide Number Placeholder 4">
            <a:extLst>
              <a:ext uri="{FF2B5EF4-FFF2-40B4-BE49-F238E27FC236}">
                <a16:creationId xmlns:a16="http://schemas.microsoft.com/office/drawing/2014/main" id="{BCF9E2CE-0813-3441-1072-E390D7682C8F}"/>
              </a:ext>
            </a:extLst>
          </p:cNvPr>
          <p:cNvSpPr>
            <a:spLocks noGrp="1"/>
          </p:cNvSpPr>
          <p:nvPr>
            <p:ph type="sldNum" sz="quarter" idx="12"/>
          </p:nvPr>
        </p:nvSpPr>
        <p:spPr/>
        <p:txBody>
          <a:bodyPr/>
          <a:lstStyle/>
          <a:p>
            <a:fld id="{C83CB471-3C63-423D-98F7-3CCA9ED168C6}" type="slidenum">
              <a:rPr lang="en-US" smtClean="0"/>
              <a:pPr/>
              <a:t>3</a:t>
            </a:fld>
            <a:endParaRPr lang="en-US" dirty="0"/>
          </a:p>
        </p:txBody>
      </p:sp>
      <p:pic>
        <p:nvPicPr>
          <p:cNvPr id="1026" name="Picture 2" descr="A blue umbrella with many logos&#10;&#10;Description automatically generated">
            <a:extLst>
              <a:ext uri="{FF2B5EF4-FFF2-40B4-BE49-F238E27FC236}">
                <a16:creationId xmlns:a16="http://schemas.microsoft.com/office/drawing/2014/main" id="{53DA4D6F-E9E7-0437-3AB2-3261F4146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336" y="427199"/>
            <a:ext cx="5022574" cy="559828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EA687461-30ED-0393-F3A7-1294CD2BE8ED}"/>
              </a:ext>
            </a:extLst>
          </p:cNvPr>
          <p:cNvSpPr txBox="1">
            <a:spLocks/>
          </p:cNvSpPr>
          <p:nvPr/>
        </p:nvSpPr>
        <p:spPr>
          <a:xfrm>
            <a:off x="577172" y="6173789"/>
            <a:ext cx="6056383" cy="366746"/>
          </a:xfrm>
          <a:prstGeom prst="rect">
            <a:avLst/>
          </a:prstGeom>
        </p:spPr>
        <p:txBody>
          <a:bodyPr vert="horz" lIns="91440" tIns="45720" rIns="91440" bIns="45720" rtlCol="0" anchor="ctr">
            <a:normAutofit fontScale="85000" lnSpcReduction="10000"/>
          </a:bodyPr>
          <a:lstStyle>
            <a:defPPr>
              <a:defRPr lang="en-US"/>
            </a:defPPr>
            <a:lvl1pPr marL="0" indent="0" algn="ctr" defTabSz="914400" rtl="0" eaLnBrk="1" latinLnBrk="0" hangingPunct="1">
              <a:buFont typeface="+mj-lt"/>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defRPr/>
            </a:pPr>
            <a:r>
              <a:rPr lang="en-US" sz="1800" b="1">
                <a:solidFill>
                  <a:prstClr val="black"/>
                </a:solidFill>
                <a:latin typeface="Calibri"/>
              </a:rPr>
              <a:t>International RAMP and MACCS User Group Meeting, October 21, 2024</a:t>
            </a:r>
            <a:endParaRPr lang="en-US" b="1" dirty="0">
              <a:solidFill>
                <a:srgbClr val="FFFFFF"/>
              </a:solidFill>
              <a:latin typeface="Calibri"/>
            </a:endParaRPr>
          </a:p>
        </p:txBody>
      </p:sp>
    </p:spTree>
    <p:extLst>
      <p:ext uri="{BB962C8B-B14F-4D97-AF65-F5344CB8AC3E}">
        <p14:creationId xmlns:p14="http://schemas.microsoft.com/office/powerpoint/2010/main" val="357663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9081-CE18-41B1-BA99-970194DB8F0C}"/>
              </a:ext>
            </a:extLst>
          </p:cNvPr>
          <p:cNvSpPr>
            <a:spLocks noGrp="1"/>
          </p:cNvSpPr>
          <p:nvPr>
            <p:ph type="title"/>
          </p:nvPr>
        </p:nvSpPr>
        <p:spPr>
          <a:xfrm>
            <a:off x="1398581" y="495315"/>
            <a:ext cx="9205002" cy="807693"/>
          </a:xfrm>
        </p:spPr>
        <p:txBody>
          <a:bodyPr anchor="b">
            <a:normAutofit/>
          </a:bodyPr>
          <a:lstStyle/>
          <a:p>
            <a:pPr>
              <a:lnSpc>
                <a:spcPct val="90000"/>
              </a:lnSpc>
            </a:pPr>
            <a:r>
              <a:rPr lang="en-US" dirty="0"/>
              <a:t>NEPA and the NRC</a:t>
            </a:r>
          </a:p>
        </p:txBody>
      </p:sp>
      <p:sp>
        <p:nvSpPr>
          <p:cNvPr id="3" name="Content Placeholder 2">
            <a:extLst>
              <a:ext uri="{FF2B5EF4-FFF2-40B4-BE49-F238E27FC236}">
                <a16:creationId xmlns:a16="http://schemas.microsoft.com/office/drawing/2014/main" id="{FF594A04-C69C-4BDA-B181-D5E5A06CBAA5}"/>
              </a:ext>
            </a:extLst>
          </p:cNvPr>
          <p:cNvSpPr>
            <a:spLocks noGrp="1"/>
          </p:cNvSpPr>
          <p:nvPr>
            <p:ph idx="1"/>
          </p:nvPr>
        </p:nvSpPr>
        <p:spPr>
          <a:xfrm>
            <a:off x="1368023" y="1457739"/>
            <a:ext cx="9013489" cy="4472159"/>
          </a:xfrm>
        </p:spPr>
        <p:txBody>
          <a:bodyPr>
            <a:noAutofit/>
          </a:bodyPr>
          <a:lstStyle/>
          <a:p>
            <a:pPr>
              <a:lnSpc>
                <a:spcPct val="90000"/>
              </a:lnSpc>
            </a:pPr>
            <a:r>
              <a:rPr lang="en-US" dirty="0"/>
              <a:t>Informs Federal decision making</a:t>
            </a:r>
          </a:p>
          <a:p>
            <a:pPr>
              <a:lnSpc>
                <a:spcPct val="90000"/>
              </a:lnSpc>
            </a:pPr>
            <a:r>
              <a:rPr lang="en-US" dirty="0"/>
              <a:t>Public disclosure of environmental impacts and other considerations</a:t>
            </a:r>
          </a:p>
          <a:p>
            <a:pPr>
              <a:lnSpc>
                <a:spcPct val="90000"/>
              </a:lnSpc>
            </a:pPr>
            <a:r>
              <a:rPr lang="en-US" dirty="0"/>
              <a:t>NRC’s Environmental Regulations in 10 CFR Part 51</a:t>
            </a:r>
          </a:p>
          <a:p>
            <a:pPr lvl="1">
              <a:lnSpc>
                <a:spcPct val="90000"/>
              </a:lnSpc>
            </a:pPr>
            <a:r>
              <a:rPr lang="en-US" dirty="0"/>
              <a:t>Supported by guidance documents for submissions and the staff’s environmental review</a:t>
            </a:r>
          </a:p>
          <a:p>
            <a:pPr>
              <a:lnSpc>
                <a:spcPct val="90000"/>
              </a:lnSpc>
            </a:pPr>
            <a:r>
              <a:rPr lang="en-US" dirty="0"/>
              <a:t>Staff review is to determine if the environmental impacts of licensing action are so great that granting the action would be unreasonable</a:t>
            </a:r>
          </a:p>
        </p:txBody>
      </p:sp>
      <p:sp>
        <p:nvSpPr>
          <p:cNvPr id="11" name="Slide Number Placeholder 10">
            <a:extLst>
              <a:ext uri="{FF2B5EF4-FFF2-40B4-BE49-F238E27FC236}">
                <a16:creationId xmlns:a16="http://schemas.microsoft.com/office/drawing/2014/main" id="{BAEB6D98-F4AF-57CF-E819-A64E5EE58025}"/>
              </a:ext>
            </a:extLst>
          </p:cNvPr>
          <p:cNvSpPr>
            <a:spLocks noGrp="1"/>
          </p:cNvSpPr>
          <p:nvPr>
            <p:ph type="sldNum" sz="quarter" idx="12"/>
          </p:nvPr>
        </p:nvSpPr>
        <p:spPr/>
        <p:txBody>
          <a:bodyPr/>
          <a:lstStyle/>
          <a:p>
            <a:fld id="{C83CB471-3C63-423D-98F7-3CCA9ED168C6}" type="slidenum">
              <a:rPr lang="en-US" smtClean="0"/>
              <a:pPr/>
              <a:t>4</a:t>
            </a:fld>
            <a:endParaRPr lang="en-US" dirty="0"/>
          </a:p>
        </p:txBody>
      </p:sp>
      <p:sp>
        <p:nvSpPr>
          <p:cNvPr id="4" name="Footer Placeholder 3">
            <a:extLst>
              <a:ext uri="{FF2B5EF4-FFF2-40B4-BE49-F238E27FC236}">
                <a16:creationId xmlns:a16="http://schemas.microsoft.com/office/drawing/2014/main" id="{78022BC3-6FC9-AB0B-5463-63D7A14559AC}"/>
              </a:ext>
            </a:extLst>
          </p:cNvPr>
          <p:cNvSpPr>
            <a:spLocks noGrp="1"/>
          </p:cNvSpPr>
          <p:nvPr>
            <p:ph type="ftr" sz="quarter" idx="11"/>
          </p:nvPr>
        </p:nvSpPr>
        <p:spPr>
          <a:xfrm>
            <a:off x="577172" y="6173789"/>
            <a:ext cx="6056383" cy="366746"/>
          </a:xfrm>
        </p:spPr>
        <p:txBody>
          <a:bodyPr>
            <a:normAutofit fontScale="85000" lnSpcReduction="10000"/>
          </a:bodyPr>
          <a:lstStyle/>
          <a:p>
            <a:pPr defTabSz="457200">
              <a:spcAft>
                <a:spcPts val="600"/>
              </a:spcAf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International RAMP and MACCS User Group Meeting, October 21, 2024</a:t>
            </a:r>
            <a:endParaRPr kumimoji="0" lang="en-US"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92388752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87B6F-C767-207A-F54E-4722809AA5DE}"/>
              </a:ext>
            </a:extLst>
          </p:cNvPr>
          <p:cNvSpPr>
            <a:spLocks noGrp="1"/>
          </p:cNvSpPr>
          <p:nvPr>
            <p:ph type="title"/>
          </p:nvPr>
        </p:nvSpPr>
        <p:spPr>
          <a:xfrm>
            <a:off x="1137038" y="609597"/>
            <a:ext cx="8903433" cy="777961"/>
          </a:xfrm>
        </p:spPr>
        <p:txBody>
          <a:bodyPr>
            <a:normAutofit/>
          </a:bodyPr>
          <a:lstStyle/>
          <a:p>
            <a:r>
              <a:rPr lang="en-US" dirty="0"/>
              <a:t>Types of Environmental Reviews</a:t>
            </a:r>
          </a:p>
        </p:txBody>
      </p:sp>
      <p:sp>
        <p:nvSpPr>
          <p:cNvPr id="3" name="Content Placeholder 2">
            <a:extLst>
              <a:ext uri="{FF2B5EF4-FFF2-40B4-BE49-F238E27FC236}">
                <a16:creationId xmlns:a16="http://schemas.microsoft.com/office/drawing/2014/main" id="{32CF5965-4DCF-9904-BD68-DBB13FC8D842}"/>
              </a:ext>
            </a:extLst>
          </p:cNvPr>
          <p:cNvSpPr>
            <a:spLocks noGrp="1"/>
          </p:cNvSpPr>
          <p:nvPr>
            <p:ph idx="1"/>
          </p:nvPr>
        </p:nvSpPr>
        <p:spPr>
          <a:xfrm>
            <a:off x="714895" y="1387558"/>
            <a:ext cx="10810641" cy="4509501"/>
          </a:xfrm>
        </p:spPr>
        <p:txBody>
          <a:bodyPr>
            <a:noAutofit/>
          </a:bodyPr>
          <a:lstStyle/>
          <a:p>
            <a:pPr>
              <a:lnSpc>
                <a:spcPct val="90000"/>
              </a:lnSpc>
            </a:pPr>
            <a:r>
              <a:rPr lang="en-US" sz="2000" dirty="0"/>
              <a:t>EIS: Prepared for "major Federal actions significantly affecting the quality of the human environment" or for proposed actions that the Commission, as a matter of discretion, determines should be covered by an EIS. The NRC's regulations at 10 CFR 51.20(b) identify categories of actions requiring preparation of an EIS. Findings are given as “SMALL,” “MODERATE,” or “LARGE.”</a:t>
            </a:r>
          </a:p>
          <a:p>
            <a:pPr>
              <a:lnSpc>
                <a:spcPct val="90000"/>
              </a:lnSpc>
            </a:pPr>
            <a:r>
              <a:rPr lang="en-US" sz="2000" dirty="0"/>
              <a:t>EA: Prepared for all licensing and regulatory actions except those identified as requiring an EIS per 10 CFR 51.20, those that do not meet the CATEX criteria at 10 CFR 51.22(c), and those identified in 10 CFR 51.22(d) for the Nuclear Waste Policy Act as other actions not requiring environmental review. The NRC determines, based on the EA, one of two ways to proceed:</a:t>
            </a:r>
          </a:p>
          <a:p>
            <a:pPr lvl="1">
              <a:lnSpc>
                <a:spcPct val="90000"/>
              </a:lnSpc>
            </a:pPr>
            <a:r>
              <a:rPr lang="en-US" sz="2000" dirty="0"/>
              <a:t>Preparation of a “finding of no significant impact” (FONSI): The NRC determined the action will </a:t>
            </a:r>
            <a:r>
              <a:rPr lang="en-US" sz="2000" i="1" u="sng" dirty="0"/>
              <a:t>not have a significant impact </a:t>
            </a:r>
            <a:r>
              <a:rPr lang="en-US" sz="2000" dirty="0"/>
              <a:t>on the environment; or </a:t>
            </a:r>
          </a:p>
          <a:p>
            <a:pPr lvl="1">
              <a:lnSpc>
                <a:spcPct val="90000"/>
              </a:lnSpc>
            </a:pPr>
            <a:r>
              <a:rPr lang="en-US" sz="2000" dirty="0"/>
              <a:t>Preparation of an EIS: The NRC determined that the proposed action has the potential to significantly impact the environment.</a:t>
            </a:r>
          </a:p>
          <a:p>
            <a:pPr>
              <a:lnSpc>
                <a:spcPct val="90000"/>
              </a:lnSpc>
            </a:pPr>
            <a:r>
              <a:rPr lang="en-US" sz="2000" dirty="0"/>
              <a:t>CATEX   : Certain NRC licensing, regulatory, and administrative actions, specified in 10 CFR 51.22, that the NRC has pre-determined do not individually or cumulatively have a significant environmental impact.</a:t>
            </a:r>
          </a:p>
          <a:p>
            <a:pPr>
              <a:lnSpc>
                <a:spcPct val="90000"/>
              </a:lnSpc>
            </a:pPr>
            <a:endParaRPr lang="en-US" sz="2800" dirty="0"/>
          </a:p>
        </p:txBody>
      </p:sp>
      <p:sp>
        <p:nvSpPr>
          <p:cNvPr id="6" name="Slide Number Placeholder 5">
            <a:extLst>
              <a:ext uri="{FF2B5EF4-FFF2-40B4-BE49-F238E27FC236}">
                <a16:creationId xmlns:a16="http://schemas.microsoft.com/office/drawing/2014/main" id="{2417D915-6C26-4619-6502-FEAC579C9D8D}"/>
              </a:ext>
            </a:extLst>
          </p:cNvPr>
          <p:cNvSpPr>
            <a:spLocks noGrp="1"/>
          </p:cNvSpPr>
          <p:nvPr>
            <p:ph type="sldNum" sz="quarter" idx="12"/>
          </p:nvPr>
        </p:nvSpPr>
        <p:spPr/>
        <p:txBody>
          <a:bodyPr/>
          <a:lstStyle/>
          <a:p>
            <a:fld id="{C83CB471-3C63-423D-98F7-3CCA9ED168C6}" type="slidenum">
              <a:rPr lang="en-US" smtClean="0"/>
              <a:pPr/>
              <a:t>5</a:t>
            </a:fld>
            <a:endParaRPr lang="en-US" dirty="0"/>
          </a:p>
        </p:txBody>
      </p:sp>
      <p:sp>
        <p:nvSpPr>
          <p:cNvPr id="5" name="Footer Placeholder 3">
            <a:extLst>
              <a:ext uri="{FF2B5EF4-FFF2-40B4-BE49-F238E27FC236}">
                <a16:creationId xmlns:a16="http://schemas.microsoft.com/office/drawing/2014/main" id="{0C9C838F-0E69-4C30-D659-A497D9823C7D}"/>
              </a:ext>
            </a:extLst>
          </p:cNvPr>
          <p:cNvSpPr>
            <a:spLocks noGrp="1"/>
          </p:cNvSpPr>
          <p:nvPr>
            <p:ph type="ftr" sz="quarter" idx="11"/>
          </p:nvPr>
        </p:nvSpPr>
        <p:spPr>
          <a:xfrm>
            <a:off x="577172" y="6173789"/>
            <a:ext cx="6056383" cy="366746"/>
          </a:xfrm>
        </p:spPr>
        <p:txBody>
          <a:bodyPr>
            <a:normAutofit fontScale="85000" lnSpcReduction="10000"/>
          </a:bodyPr>
          <a:lstStyle/>
          <a:p>
            <a:pPr defTabSz="457200">
              <a:spcAft>
                <a:spcPts val="600"/>
              </a:spcAf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International RAMP and MACCS User Group Meeting, October 21, 2024</a:t>
            </a:r>
            <a:endParaRPr kumimoji="0" lang="en-US"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77217335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3D86-9F88-BDEF-7EB5-DE41F2878FF2}"/>
              </a:ext>
            </a:extLst>
          </p:cNvPr>
          <p:cNvSpPr>
            <a:spLocks noGrp="1"/>
          </p:cNvSpPr>
          <p:nvPr>
            <p:ph type="title"/>
          </p:nvPr>
        </p:nvSpPr>
        <p:spPr/>
        <p:txBody>
          <a:bodyPr/>
          <a:lstStyle/>
          <a:p>
            <a:r>
              <a:rPr lang="en-US" dirty="0"/>
              <a:t>NRC’s Environmental Review Process​</a:t>
            </a:r>
          </a:p>
        </p:txBody>
      </p:sp>
      <p:sp>
        <p:nvSpPr>
          <p:cNvPr id="5" name="Slide Number Placeholder 4">
            <a:extLst>
              <a:ext uri="{FF2B5EF4-FFF2-40B4-BE49-F238E27FC236}">
                <a16:creationId xmlns:a16="http://schemas.microsoft.com/office/drawing/2014/main" id="{EB4FC355-A027-916D-3662-8B79E76DE8F1}"/>
              </a:ext>
            </a:extLst>
          </p:cNvPr>
          <p:cNvSpPr>
            <a:spLocks noGrp="1"/>
          </p:cNvSpPr>
          <p:nvPr>
            <p:ph type="sldNum" sz="quarter" idx="12"/>
          </p:nvPr>
        </p:nvSpPr>
        <p:spPr/>
        <p:txBody>
          <a:bodyPr/>
          <a:lstStyle/>
          <a:p>
            <a:fld id="{C83CB471-3C63-423D-98F7-3CCA9ED168C6}" type="slidenum">
              <a:rPr lang="en-US" smtClean="0"/>
              <a:pPr/>
              <a:t>6</a:t>
            </a:fld>
            <a:endParaRPr lang="en-US" dirty="0"/>
          </a:p>
        </p:txBody>
      </p:sp>
      <p:sp>
        <p:nvSpPr>
          <p:cNvPr id="7" name="TextBox 3">
            <a:extLst>
              <a:ext uri="{FF2B5EF4-FFF2-40B4-BE49-F238E27FC236}">
                <a16:creationId xmlns:a16="http://schemas.microsoft.com/office/drawing/2014/main" id="{DCECC397-C31F-9944-6443-7D4D78B4C84A}"/>
              </a:ext>
            </a:extLst>
          </p:cNvPr>
          <p:cNvSpPr txBox="1"/>
          <p:nvPr/>
        </p:nvSpPr>
        <p:spPr>
          <a:xfrm>
            <a:off x="609600" y="1222945"/>
            <a:ext cx="3246783" cy="4401205"/>
          </a:xfrm>
          <a:prstGeom prst="rect">
            <a:avLst/>
          </a:prstGeom>
          <a:noFill/>
        </p:spPr>
        <p:txBody>
          <a:bodyPr wrap="square" rtlCol="0">
            <a:spAutoFit/>
          </a:bodyPr>
          <a:lstStyle>
            <a:defPPr>
              <a:defRPr lang="en-US"/>
            </a:defPPr>
            <a:lvl1pPr marL="0" algn="l" defTabSz="1097280" rtl="0" eaLnBrk="1" latinLnBrk="0" hangingPunct="1">
              <a:defRPr sz="2160" kern="1200">
                <a:solidFill>
                  <a:srgbClr val="616265"/>
                </a:solidFill>
                <a:latin typeface="Arial"/>
              </a:defRPr>
            </a:lvl1pPr>
            <a:lvl2pPr marL="548640" algn="l" defTabSz="1097280" rtl="0" eaLnBrk="1" latinLnBrk="0" hangingPunct="1">
              <a:defRPr sz="2160" kern="1200">
                <a:solidFill>
                  <a:srgbClr val="616265"/>
                </a:solidFill>
                <a:latin typeface="Arial"/>
              </a:defRPr>
            </a:lvl2pPr>
            <a:lvl3pPr marL="1097280" algn="l" defTabSz="1097280" rtl="0" eaLnBrk="1" latinLnBrk="0" hangingPunct="1">
              <a:defRPr sz="2160" kern="1200">
                <a:solidFill>
                  <a:srgbClr val="616265"/>
                </a:solidFill>
                <a:latin typeface="Arial"/>
              </a:defRPr>
            </a:lvl3pPr>
            <a:lvl4pPr marL="1645920" algn="l" defTabSz="1097280" rtl="0" eaLnBrk="1" latinLnBrk="0" hangingPunct="1">
              <a:defRPr sz="2160" kern="1200">
                <a:solidFill>
                  <a:srgbClr val="616265"/>
                </a:solidFill>
                <a:latin typeface="Arial"/>
              </a:defRPr>
            </a:lvl4pPr>
            <a:lvl5pPr marL="2194560" algn="l" defTabSz="1097280" rtl="0" eaLnBrk="1" latinLnBrk="0" hangingPunct="1">
              <a:defRPr sz="2160" kern="1200">
                <a:solidFill>
                  <a:srgbClr val="616265"/>
                </a:solidFill>
                <a:latin typeface="Arial"/>
              </a:defRPr>
            </a:lvl5pPr>
            <a:lvl6pPr marL="2743200" algn="l" defTabSz="1097280" rtl="0" eaLnBrk="1" latinLnBrk="0" hangingPunct="1">
              <a:defRPr sz="2160" kern="1200">
                <a:solidFill>
                  <a:srgbClr val="616265"/>
                </a:solidFill>
                <a:latin typeface="Arial"/>
              </a:defRPr>
            </a:lvl6pPr>
            <a:lvl7pPr marL="3291840" algn="l" defTabSz="1097280" rtl="0" eaLnBrk="1" latinLnBrk="0" hangingPunct="1">
              <a:defRPr sz="2160" kern="1200">
                <a:solidFill>
                  <a:srgbClr val="616265"/>
                </a:solidFill>
                <a:latin typeface="Arial"/>
              </a:defRPr>
            </a:lvl7pPr>
            <a:lvl8pPr marL="3840480" algn="l" defTabSz="1097280" rtl="0" eaLnBrk="1" latinLnBrk="0" hangingPunct="1">
              <a:defRPr sz="2160" kern="1200">
                <a:solidFill>
                  <a:srgbClr val="616265"/>
                </a:solidFill>
                <a:latin typeface="Arial"/>
              </a:defRPr>
            </a:lvl8pPr>
            <a:lvl9pPr marL="4389120" algn="l" defTabSz="1097280" rtl="0" eaLnBrk="1" latinLnBrk="0" hangingPunct="1">
              <a:defRPr sz="2160" kern="1200">
                <a:solidFill>
                  <a:srgbClr val="616265"/>
                </a:solidFill>
                <a:latin typeface="Arial"/>
              </a:defRPr>
            </a:lvl9pPr>
          </a:lstStyle>
          <a:p>
            <a:pPr marL="342900" indent="-342900">
              <a:buFont typeface="Arial" panose="020B0604020202020204" pitchFamily="34" charset="0"/>
              <a:buChar char="•"/>
            </a:pPr>
            <a:r>
              <a:rPr lang="en-US" sz="2000" dirty="0">
                <a:solidFill>
                  <a:srgbClr val="191C1F"/>
                </a:solidFill>
              </a:rPr>
              <a:t>The NEPA analysis is based on the significance of environmental effects from the proposed action.</a:t>
            </a:r>
          </a:p>
          <a:p>
            <a:pPr marL="342900" indent="-342900">
              <a:buFont typeface="Arial" panose="020B0604020202020204" pitchFamily="34" charset="0"/>
              <a:buChar char="•"/>
            </a:pPr>
            <a:r>
              <a:rPr lang="en-US" sz="2000" dirty="0">
                <a:solidFill>
                  <a:srgbClr val="191C1F"/>
                </a:solidFill>
              </a:rPr>
              <a:t>NEPA encourages incorporation of material, such as planning studies, analyses, or other relevant information.</a:t>
            </a:r>
          </a:p>
          <a:p>
            <a:pPr marL="342900" indent="-342900">
              <a:buFont typeface="Arial" panose="020B0604020202020204" pitchFamily="34" charset="0"/>
              <a:buChar char="•"/>
            </a:pPr>
            <a:r>
              <a:rPr lang="en-US" sz="2000" dirty="0">
                <a:solidFill>
                  <a:srgbClr val="191C1F"/>
                </a:solidFill>
              </a:rPr>
              <a:t>NEPA encourages public participation. </a:t>
            </a:r>
          </a:p>
        </p:txBody>
      </p:sp>
      <p:pic>
        <p:nvPicPr>
          <p:cNvPr id="2050" name="Picture 2">
            <a:extLst>
              <a:ext uri="{FF2B5EF4-FFF2-40B4-BE49-F238E27FC236}">
                <a16:creationId xmlns:a16="http://schemas.microsoft.com/office/drawing/2014/main" id="{CE49090C-15CF-94A0-ECF1-303AFED5E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432" y="1222815"/>
            <a:ext cx="8058150" cy="455295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36936CF2-BA52-78CE-94D9-7F7049D9CCCB}"/>
              </a:ext>
            </a:extLst>
          </p:cNvPr>
          <p:cNvSpPr>
            <a:spLocks noGrp="1"/>
          </p:cNvSpPr>
          <p:nvPr>
            <p:ph type="ftr" sz="quarter" idx="11"/>
          </p:nvPr>
        </p:nvSpPr>
        <p:spPr>
          <a:xfrm>
            <a:off x="577172" y="6173789"/>
            <a:ext cx="6056383" cy="366746"/>
          </a:xfrm>
        </p:spPr>
        <p:txBody>
          <a:bodyPr>
            <a:normAutofit fontScale="85000" lnSpcReduction="10000"/>
          </a:bodyPr>
          <a:lstStyle/>
          <a:p>
            <a:pPr defTabSz="457200">
              <a:spcAft>
                <a:spcPts val="600"/>
              </a:spcAf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International RAMP and MACCS User Group Meeting, October 21, 2024</a:t>
            </a:r>
            <a:endParaRPr kumimoji="0" lang="en-US"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3035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A04CFD-C4F9-FC72-5432-93CC9C77B204}"/>
              </a:ext>
            </a:extLst>
          </p:cNvPr>
          <p:cNvSpPr>
            <a:spLocks noGrp="1"/>
          </p:cNvSpPr>
          <p:nvPr>
            <p:ph type="sldNum" sz="quarter" idx="12"/>
          </p:nvPr>
        </p:nvSpPr>
        <p:spPr/>
        <p:txBody>
          <a:bodyPr/>
          <a:lstStyle/>
          <a:p>
            <a:fld id="{C83CB471-3C63-423D-98F7-3CCA9ED168C6}" type="slidenum">
              <a:rPr lang="en-US" smtClean="0"/>
              <a:pPr/>
              <a:t>7</a:t>
            </a:fld>
            <a:endParaRPr lang="en-US" dirty="0"/>
          </a:p>
        </p:txBody>
      </p:sp>
      <p:pic>
        <p:nvPicPr>
          <p:cNvPr id="3074" name="Picture 2">
            <a:extLst>
              <a:ext uri="{FF2B5EF4-FFF2-40B4-BE49-F238E27FC236}">
                <a16:creationId xmlns:a16="http://schemas.microsoft.com/office/drawing/2014/main" id="{93CC25FD-F567-7573-8B18-8B8927A37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458" y="477078"/>
            <a:ext cx="9485797" cy="543339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3671AF2E-6892-0355-6E9F-BB7C2A8ADD8A}"/>
              </a:ext>
            </a:extLst>
          </p:cNvPr>
          <p:cNvSpPr txBox="1">
            <a:spLocks/>
          </p:cNvSpPr>
          <p:nvPr/>
        </p:nvSpPr>
        <p:spPr>
          <a:xfrm>
            <a:off x="577172" y="6173789"/>
            <a:ext cx="6056383" cy="366746"/>
          </a:xfrm>
          <a:prstGeom prst="rect">
            <a:avLst/>
          </a:prstGeom>
        </p:spPr>
        <p:txBody>
          <a:bodyPr vert="horz" lIns="91440" tIns="45720" rIns="91440" bIns="45720" rtlCol="0" anchor="ctr">
            <a:normAutofit fontScale="85000" lnSpcReduction="10000"/>
          </a:bodyPr>
          <a:lstStyle>
            <a:defPPr>
              <a:defRPr lang="en-US"/>
            </a:defPPr>
            <a:lvl1pPr marL="0" indent="0" algn="ctr" defTabSz="914400" rtl="0" eaLnBrk="1" latinLnBrk="0" hangingPunct="1">
              <a:buFont typeface="+mj-lt"/>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defRPr/>
            </a:pPr>
            <a:r>
              <a:rPr lang="en-US" sz="1800" b="1">
                <a:solidFill>
                  <a:prstClr val="black"/>
                </a:solidFill>
                <a:latin typeface="Calibri"/>
              </a:rPr>
              <a:t>International RAMP and MACCS User Group Meeting, October 21, 2024</a:t>
            </a:r>
            <a:endParaRPr lang="en-US" b="1" dirty="0">
              <a:solidFill>
                <a:srgbClr val="FFFFFF"/>
              </a:solidFill>
              <a:latin typeface="Calibri"/>
            </a:endParaRPr>
          </a:p>
        </p:txBody>
      </p:sp>
    </p:spTree>
    <p:extLst>
      <p:ext uri="{BB962C8B-B14F-4D97-AF65-F5344CB8AC3E}">
        <p14:creationId xmlns:p14="http://schemas.microsoft.com/office/powerpoint/2010/main" val="127352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A48E-E024-94B7-A37F-75B59C47F2C1}"/>
              </a:ext>
            </a:extLst>
          </p:cNvPr>
          <p:cNvSpPr>
            <a:spLocks noGrp="1"/>
          </p:cNvSpPr>
          <p:nvPr>
            <p:ph type="title"/>
          </p:nvPr>
        </p:nvSpPr>
        <p:spPr/>
        <p:txBody>
          <a:bodyPr>
            <a:normAutofit fontScale="90000"/>
          </a:bodyPr>
          <a:lstStyle/>
          <a:p>
            <a:r>
              <a:rPr lang="en-US" dirty="0"/>
              <a:t>Codes Applied by Safety and Environmental Reviews</a:t>
            </a:r>
          </a:p>
        </p:txBody>
      </p:sp>
      <p:sp>
        <p:nvSpPr>
          <p:cNvPr id="3" name="Content Placeholder 2">
            <a:extLst>
              <a:ext uri="{FF2B5EF4-FFF2-40B4-BE49-F238E27FC236}">
                <a16:creationId xmlns:a16="http://schemas.microsoft.com/office/drawing/2014/main" id="{8916C4DC-C6C9-3C60-EB64-82B1AAD54886}"/>
              </a:ext>
            </a:extLst>
          </p:cNvPr>
          <p:cNvSpPr>
            <a:spLocks noGrp="1"/>
          </p:cNvSpPr>
          <p:nvPr>
            <p:ph idx="1"/>
          </p:nvPr>
        </p:nvSpPr>
        <p:spPr/>
        <p:txBody>
          <a:bodyPr>
            <a:normAutofit/>
          </a:bodyPr>
          <a:lstStyle/>
          <a:p>
            <a:r>
              <a:rPr lang="en-US" dirty="0"/>
              <a:t>Safety review analyzing near-field individual exposures for satisfying requirements in NRC regulations</a:t>
            </a:r>
          </a:p>
          <a:p>
            <a:r>
              <a:rPr lang="en-US" dirty="0"/>
              <a:t>Environmental review utilizes information from the safety analysis for away-from-site impacts</a:t>
            </a:r>
          </a:p>
          <a:p>
            <a:r>
              <a:rPr lang="en-US" dirty="0"/>
              <a:t>Same codes for radiological effluent releases</a:t>
            </a:r>
          </a:p>
          <a:p>
            <a:r>
              <a:rPr lang="en-US" dirty="0"/>
              <a:t>MACCS traditionally used in the environmental evaluations of severe accidents and now may be applied for safety analysis/Emergency Planning Zone (EPZ) determinations</a:t>
            </a:r>
          </a:p>
        </p:txBody>
      </p:sp>
      <p:sp>
        <p:nvSpPr>
          <p:cNvPr id="5" name="Slide Number Placeholder 4">
            <a:extLst>
              <a:ext uri="{FF2B5EF4-FFF2-40B4-BE49-F238E27FC236}">
                <a16:creationId xmlns:a16="http://schemas.microsoft.com/office/drawing/2014/main" id="{D7135198-0D94-4A1E-B29C-B2F00D00E7DA}"/>
              </a:ext>
            </a:extLst>
          </p:cNvPr>
          <p:cNvSpPr>
            <a:spLocks noGrp="1"/>
          </p:cNvSpPr>
          <p:nvPr>
            <p:ph type="sldNum" sz="quarter" idx="12"/>
          </p:nvPr>
        </p:nvSpPr>
        <p:spPr/>
        <p:txBody>
          <a:bodyPr/>
          <a:lstStyle/>
          <a:p>
            <a:fld id="{C83CB471-3C63-423D-98F7-3CCA9ED168C6}" type="slidenum">
              <a:rPr lang="en-US" smtClean="0"/>
              <a:pPr/>
              <a:t>8</a:t>
            </a:fld>
            <a:endParaRPr lang="en-US" dirty="0"/>
          </a:p>
        </p:txBody>
      </p:sp>
      <p:sp>
        <p:nvSpPr>
          <p:cNvPr id="6" name="Footer Placeholder 3">
            <a:extLst>
              <a:ext uri="{FF2B5EF4-FFF2-40B4-BE49-F238E27FC236}">
                <a16:creationId xmlns:a16="http://schemas.microsoft.com/office/drawing/2014/main" id="{B0AF3BE9-EB01-66A0-8A42-53FDE7636CAF}"/>
              </a:ext>
            </a:extLst>
          </p:cNvPr>
          <p:cNvSpPr txBox="1">
            <a:spLocks/>
          </p:cNvSpPr>
          <p:nvPr/>
        </p:nvSpPr>
        <p:spPr>
          <a:xfrm>
            <a:off x="577172" y="6173789"/>
            <a:ext cx="6056383" cy="366746"/>
          </a:xfrm>
          <a:prstGeom prst="rect">
            <a:avLst/>
          </a:prstGeom>
        </p:spPr>
        <p:txBody>
          <a:bodyPr vert="horz" lIns="91440" tIns="45720" rIns="91440" bIns="45720" rtlCol="0" anchor="ctr">
            <a:normAutofit fontScale="85000" lnSpcReduction="10000"/>
          </a:bodyPr>
          <a:lstStyle>
            <a:defPPr>
              <a:defRPr lang="en-US"/>
            </a:defPPr>
            <a:lvl1pPr marL="0" indent="0" algn="ctr" defTabSz="914400" rtl="0" eaLnBrk="1" latinLnBrk="0" hangingPunct="1">
              <a:buFont typeface="+mj-lt"/>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defRPr/>
            </a:pPr>
            <a:r>
              <a:rPr lang="en-US" sz="1800" b="1" dirty="0">
                <a:solidFill>
                  <a:prstClr val="black"/>
                </a:solidFill>
                <a:latin typeface="Calibri"/>
              </a:rPr>
              <a:t>International RAMP and MACCS User Group Meeting, October 21, 2024</a:t>
            </a:r>
            <a:endParaRPr lang="en-US" b="1" dirty="0">
              <a:solidFill>
                <a:srgbClr val="FFFFFF"/>
              </a:solidFill>
              <a:latin typeface="Calibri"/>
            </a:endParaRPr>
          </a:p>
        </p:txBody>
      </p:sp>
    </p:spTree>
    <p:extLst>
      <p:ext uri="{BB962C8B-B14F-4D97-AF65-F5344CB8AC3E}">
        <p14:creationId xmlns:p14="http://schemas.microsoft.com/office/powerpoint/2010/main" val="304594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D5C7C-8034-DD2F-8975-9A4B61538BCF}"/>
              </a:ext>
            </a:extLst>
          </p:cNvPr>
          <p:cNvSpPr>
            <a:spLocks noGrp="1"/>
          </p:cNvSpPr>
          <p:nvPr>
            <p:ph type="title"/>
          </p:nvPr>
        </p:nvSpPr>
        <p:spPr/>
        <p:txBody>
          <a:bodyPr/>
          <a:lstStyle/>
          <a:p>
            <a:r>
              <a:rPr lang="en-US" dirty="0"/>
              <a:t>Hydrology and Decommissioning</a:t>
            </a:r>
          </a:p>
        </p:txBody>
      </p:sp>
      <p:sp>
        <p:nvSpPr>
          <p:cNvPr id="3" name="Content Placeholder 2">
            <a:extLst>
              <a:ext uri="{FF2B5EF4-FFF2-40B4-BE49-F238E27FC236}">
                <a16:creationId xmlns:a16="http://schemas.microsoft.com/office/drawing/2014/main" id="{4FA376D4-6229-FB50-619B-49A40DCDD9E2}"/>
              </a:ext>
            </a:extLst>
          </p:cNvPr>
          <p:cNvSpPr>
            <a:spLocks noGrp="1"/>
          </p:cNvSpPr>
          <p:nvPr>
            <p:ph idx="1"/>
          </p:nvPr>
        </p:nvSpPr>
        <p:spPr>
          <a:xfrm>
            <a:off x="609600" y="1417638"/>
            <a:ext cx="7450128" cy="4563777"/>
          </a:xfrm>
        </p:spPr>
        <p:txBody>
          <a:bodyPr>
            <a:normAutofit fontScale="77500" lnSpcReduction="20000"/>
          </a:bodyPr>
          <a:lstStyle/>
          <a:p>
            <a:r>
              <a:rPr lang="en-US" dirty="0"/>
              <a:t>Hydrology</a:t>
            </a:r>
          </a:p>
          <a:p>
            <a:pPr marL="517525" lvl="1"/>
            <a:r>
              <a:rPr lang="en-US" dirty="0"/>
              <a:t>CORMIX [EPA]</a:t>
            </a:r>
          </a:p>
          <a:p>
            <a:pPr marL="517525" lvl="1"/>
            <a:r>
              <a:rPr lang="en-US" dirty="0"/>
              <a:t>GUI for MODFLOW (GMS, Visual </a:t>
            </a:r>
            <a:r>
              <a:rPr lang="en-US" dirty="0" err="1"/>
              <a:t>Modflow</a:t>
            </a:r>
            <a:r>
              <a:rPr lang="en-US" dirty="0"/>
              <a:t>, Groundwater Vistas,) [USGS]</a:t>
            </a:r>
          </a:p>
          <a:p>
            <a:r>
              <a:rPr lang="en-US" dirty="0"/>
              <a:t>Decommissioning</a:t>
            </a:r>
          </a:p>
          <a:p>
            <a:pPr marL="517525" lvl="1"/>
            <a:r>
              <a:rPr lang="en-US" dirty="0" err="1"/>
              <a:t>DandD</a:t>
            </a:r>
            <a:r>
              <a:rPr lang="en-US" dirty="0"/>
              <a:t> [RAMP]</a:t>
            </a:r>
          </a:p>
          <a:p>
            <a:pPr lvl="2"/>
            <a:r>
              <a:rPr lang="en-US" dirty="0"/>
              <a:t>Compliance with the dose criteria of 10 CFR Part 20, Subpart E  </a:t>
            </a:r>
          </a:p>
          <a:p>
            <a:pPr lvl="2"/>
            <a:r>
              <a:rPr lang="en-US" dirty="0"/>
              <a:t>Embodies NRC’s guidance on screening dose assessments</a:t>
            </a:r>
          </a:p>
          <a:p>
            <a:pPr marL="517525" lvl="1"/>
            <a:r>
              <a:rPr lang="en-US" dirty="0"/>
              <a:t>RESRAD family of codes [RAMP/ANL] </a:t>
            </a:r>
          </a:p>
          <a:p>
            <a:pPr marL="682625" lvl="2"/>
            <a:r>
              <a:rPr lang="en-US" dirty="0">
                <a:solidFill>
                  <a:srgbClr val="111111"/>
                </a:solidFill>
                <a:highlight>
                  <a:srgbClr val="FFFFFF"/>
                </a:highlight>
                <a:latin typeface="-apple-system"/>
              </a:rPr>
              <a:t>R</a:t>
            </a:r>
            <a:r>
              <a:rPr lang="en-US" b="0" i="0" dirty="0">
                <a:solidFill>
                  <a:srgbClr val="111111"/>
                </a:solidFill>
                <a:effectLst/>
                <a:highlight>
                  <a:srgbClr val="FFFFFF"/>
                </a:highlight>
                <a:latin typeface="-apple-system"/>
              </a:rPr>
              <a:t>egulatory tools for evaluating radiologically contaminated sites</a:t>
            </a:r>
          </a:p>
          <a:p>
            <a:pPr marL="517525" lvl="1"/>
            <a:r>
              <a:rPr lang="en-US" dirty="0"/>
              <a:t>Visual Sample Plan [RAMP/PNNL]</a:t>
            </a:r>
          </a:p>
          <a:p>
            <a:pPr marL="517525" lvl="1"/>
            <a:r>
              <a:rPr lang="en-US" dirty="0"/>
              <a:t>More decommissioning codes at https://ramp.nrc-gateway.gov/topic/environmental-assessment-codes</a:t>
            </a:r>
          </a:p>
          <a:p>
            <a:pPr marL="682625" lvl="2"/>
            <a:endParaRPr lang="en-US" b="0" i="0" dirty="0">
              <a:solidFill>
                <a:srgbClr val="111111"/>
              </a:solidFill>
              <a:effectLst/>
              <a:highlight>
                <a:srgbClr val="FFFFFF"/>
              </a:highlight>
              <a:latin typeface="-apple-system"/>
            </a:endParaRPr>
          </a:p>
        </p:txBody>
      </p:sp>
      <p:sp>
        <p:nvSpPr>
          <p:cNvPr id="5" name="Slide Number Placeholder 4">
            <a:extLst>
              <a:ext uri="{FF2B5EF4-FFF2-40B4-BE49-F238E27FC236}">
                <a16:creationId xmlns:a16="http://schemas.microsoft.com/office/drawing/2014/main" id="{6CED708E-27B3-D42F-342F-A88D4115E18A}"/>
              </a:ext>
            </a:extLst>
          </p:cNvPr>
          <p:cNvSpPr>
            <a:spLocks noGrp="1"/>
          </p:cNvSpPr>
          <p:nvPr>
            <p:ph type="sldNum" sz="quarter" idx="12"/>
          </p:nvPr>
        </p:nvSpPr>
        <p:spPr/>
        <p:txBody>
          <a:bodyPr/>
          <a:lstStyle/>
          <a:p>
            <a:fld id="{C83CB471-3C63-423D-98F7-3CCA9ED168C6}" type="slidenum">
              <a:rPr lang="en-US" smtClean="0"/>
              <a:pPr/>
              <a:t>9</a:t>
            </a:fld>
            <a:endParaRPr lang="en-US" dirty="0"/>
          </a:p>
        </p:txBody>
      </p:sp>
      <p:sp>
        <p:nvSpPr>
          <p:cNvPr id="6" name="Footer Placeholder 3">
            <a:extLst>
              <a:ext uri="{FF2B5EF4-FFF2-40B4-BE49-F238E27FC236}">
                <a16:creationId xmlns:a16="http://schemas.microsoft.com/office/drawing/2014/main" id="{92AA61D4-1728-A360-3FB8-1EE276B2A19C}"/>
              </a:ext>
            </a:extLst>
          </p:cNvPr>
          <p:cNvSpPr txBox="1">
            <a:spLocks/>
          </p:cNvSpPr>
          <p:nvPr/>
        </p:nvSpPr>
        <p:spPr>
          <a:xfrm>
            <a:off x="577172" y="6173789"/>
            <a:ext cx="6056383" cy="366746"/>
          </a:xfrm>
          <a:prstGeom prst="rect">
            <a:avLst/>
          </a:prstGeom>
        </p:spPr>
        <p:txBody>
          <a:bodyPr vert="horz" lIns="91440" tIns="45720" rIns="91440" bIns="45720" rtlCol="0" anchor="ctr">
            <a:normAutofit fontScale="85000" lnSpcReduction="10000"/>
          </a:bodyPr>
          <a:lstStyle>
            <a:defPPr>
              <a:defRPr lang="en-US"/>
            </a:defPPr>
            <a:lvl1pPr marL="0" indent="0" algn="ctr" defTabSz="914400" rtl="0" eaLnBrk="1" latinLnBrk="0" hangingPunct="1">
              <a:buFont typeface="+mj-lt"/>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defRPr/>
            </a:pPr>
            <a:r>
              <a:rPr lang="en-US" sz="1800" b="1" dirty="0">
                <a:solidFill>
                  <a:prstClr val="black"/>
                </a:solidFill>
                <a:latin typeface="Calibri"/>
              </a:rPr>
              <a:t>International RAMP and MACCS User Group Meeting, October 21, 2024</a:t>
            </a:r>
            <a:endParaRPr lang="en-US" b="1" dirty="0">
              <a:solidFill>
                <a:srgbClr val="FFFFFF"/>
              </a:solidFill>
              <a:latin typeface="Calibri"/>
            </a:endParaRPr>
          </a:p>
        </p:txBody>
      </p:sp>
      <p:grpSp>
        <p:nvGrpSpPr>
          <p:cNvPr id="9" name="Group 8">
            <a:extLst>
              <a:ext uri="{FF2B5EF4-FFF2-40B4-BE49-F238E27FC236}">
                <a16:creationId xmlns:a16="http://schemas.microsoft.com/office/drawing/2014/main" id="{40CE4477-C594-B7E3-207A-A798EE2A3603}"/>
              </a:ext>
            </a:extLst>
          </p:cNvPr>
          <p:cNvGrpSpPr/>
          <p:nvPr/>
        </p:nvGrpSpPr>
        <p:grpSpPr>
          <a:xfrm>
            <a:off x="8132843" y="1337083"/>
            <a:ext cx="3522672" cy="4644333"/>
            <a:chOff x="8132843" y="1337083"/>
            <a:chExt cx="3522672" cy="4644333"/>
          </a:xfrm>
        </p:grpSpPr>
        <p:pic>
          <p:nvPicPr>
            <p:cNvPr id="4098" name="Picture 2" descr="RESRAD logo">
              <a:extLst>
                <a:ext uri="{FF2B5EF4-FFF2-40B4-BE49-F238E27FC236}">
                  <a16:creationId xmlns:a16="http://schemas.microsoft.com/office/drawing/2014/main" id="{53868B3D-20B9-7C71-8ADA-528F00B81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843" y="3603270"/>
              <a:ext cx="3522672" cy="23781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DDC0D59-DEA2-20DC-894B-7EFAF8415663}"/>
                </a:ext>
              </a:extLst>
            </p:cNvPr>
            <p:cNvSpPr txBox="1"/>
            <p:nvPr/>
          </p:nvSpPr>
          <p:spPr>
            <a:xfrm>
              <a:off x="8568881" y="5673639"/>
              <a:ext cx="2650597" cy="307777"/>
            </a:xfrm>
            <a:prstGeom prst="rect">
              <a:avLst/>
            </a:prstGeom>
            <a:noFill/>
          </p:spPr>
          <p:txBody>
            <a:bodyPr wrap="none" rtlCol="0">
              <a:spAutoFit/>
            </a:bodyPr>
            <a:lstStyle/>
            <a:p>
              <a:r>
                <a:rPr lang="en-US" sz="1400" dirty="0"/>
                <a:t>Source: https://resrad.evs.anl.gov</a:t>
              </a:r>
            </a:p>
          </p:txBody>
        </p:sp>
        <p:pic>
          <p:nvPicPr>
            <p:cNvPr id="4" name="Picture 3">
              <a:extLst>
                <a:ext uri="{FF2B5EF4-FFF2-40B4-BE49-F238E27FC236}">
                  <a16:creationId xmlns:a16="http://schemas.microsoft.com/office/drawing/2014/main" id="{818AEE36-39F9-1068-C9E5-86C53241A0EC}"/>
                </a:ext>
              </a:extLst>
            </p:cNvPr>
            <p:cNvPicPr>
              <a:picLocks noChangeAspect="1"/>
            </p:cNvPicPr>
            <p:nvPr/>
          </p:nvPicPr>
          <p:blipFill>
            <a:blip r:embed="rId4"/>
            <a:stretch>
              <a:fillRect/>
            </a:stretch>
          </p:blipFill>
          <p:spPr>
            <a:xfrm>
              <a:off x="8466210" y="1337083"/>
              <a:ext cx="2855938" cy="1902054"/>
            </a:xfrm>
            <a:prstGeom prst="rect">
              <a:avLst/>
            </a:prstGeom>
          </p:spPr>
        </p:pic>
        <p:sp>
          <p:nvSpPr>
            <p:cNvPr id="8" name="TextBox 7">
              <a:extLst>
                <a:ext uri="{FF2B5EF4-FFF2-40B4-BE49-F238E27FC236}">
                  <a16:creationId xmlns:a16="http://schemas.microsoft.com/office/drawing/2014/main" id="{F3DCBBB1-3287-6825-A49D-815BC401E3A6}"/>
                </a:ext>
              </a:extLst>
            </p:cNvPr>
            <p:cNvSpPr txBox="1"/>
            <p:nvPr/>
          </p:nvSpPr>
          <p:spPr>
            <a:xfrm>
              <a:off x="8247062" y="3239137"/>
              <a:ext cx="3294235" cy="307777"/>
            </a:xfrm>
            <a:prstGeom prst="rect">
              <a:avLst/>
            </a:prstGeom>
            <a:noFill/>
          </p:spPr>
          <p:txBody>
            <a:bodyPr wrap="none" rtlCol="0">
              <a:spAutoFit/>
            </a:bodyPr>
            <a:lstStyle/>
            <a:p>
              <a:r>
                <a:rPr lang="en-US" sz="1400" dirty="0"/>
                <a:t>Source: http://www.cormix.info/index.php</a:t>
              </a:r>
            </a:p>
          </p:txBody>
        </p:sp>
      </p:grpSp>
    </p:spTree>
    <p:extLst>
      <p:ext uri="{BB962C8B-B14F-4D97-AF65-F5344CB8AC3E}">
        <p14:creationId xmlns:p14="http://schemas.microsoft.com/office/powerpoint/2010/main" val="38144514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Style 2-White Background.pptx" id="{F350B1AB-8B3E-4731-9E2B-143C39AD6FB2}" vid="{7ABC5A37-6756-442E-BB29-F55D99987DA0}"/>
    </a:ext>
  </a:extLst>
</a:theme>
</file>

<file path=ppt/theme/theme2.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4.potx" id="{1538B601-9716-44A1-9751-1BA9F45B1FDB}" vid="{39343C02-F9B3-4ED0-A0C4-BFCDE092CD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7f9503f-814b-432a-91f5-9c13c51348b4">
      <Terms xmlns="http://schemas.microsoft.com/office/infopath/2007/PartnerControls"/>
    </lcf76f155ced4ddcb4097134ff3c332f>
    <TaxCatchAll xmlns="dfe7fab5-ca36-4373-9e84-14533c573aad" xsi:nil="true"/>
    <_dlc_DocId xmlns="dfe7fab5-ca36-4373-9e84-14533c573aad">EARRTHREF-1375243986-33796</_dlc_DocId>
    <_dlc_DocIdUrl xmlns="dfe7fab5-ca36-4373-9e84-14533c573aad">
      <Url>https://pnnl.sharepoint.com/teams/EARRTH/_layouts/15/DocIdRedir.aspx?ID=EARRTHREF-1375243986-33796</Url>
      <Description>EARRTHREF-1375243986-33796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3" ma:contentTypeDescription="Create a new document." ma:contentTypeScope="" ma:versionID="5fbab4d8e5ec03c7e77cc218b69c0fb3">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7029b676fb4bc4740fa12ead05608141"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8AC26E5-3BCF-420E-AE47-D18FE35C7A22}">
  <ds:schemaRefs>
    <ds:schemaRef ds:uri="http://schemas.microsoft.com/office/2006/metadata/properties"/>
    <ds:schemaRef ds:uri="bd237bd7-9e69-4f09-9125-af670c98d274"/>
    <ds:schemaRef ds:uri="http://schemas.microsoft.com/sharepoint/v3"/>
    <ds:schemaRef ds:uri="5099be1f-087d-41b8-8a5d-00ac3c4410e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3DCA7958-689F-4606-B2C1-9778B06A1C35}">
  <ds:schemaRefs>
    <ds:schemaRef ds:uri="http://schemas.microsoft.com/sharepoint/v3/contenttype/forms"/>
  </ds:schemaRefs>
</ds:datastoreItem>
</file>

<file path=customXml/itemProps3.xml><?xml version="1.0" encoding="utf-8"?>
<ds:datastoreItem xmlns:ds="http://schemas.openxmlformats.org/officeDocument/2006/customXml" ds:itemID="{9130E5F4-23ED-419E-8B14-3DC1BF1BBB93}"/>
</file>

<file path=customXml/itemProps4.xml><?xml version="1.0" encoding="utf-8"?>
<ds:datastoreItem xmlns:ds="http://schemas.openxmlformats.org/officeDocument/2006/customXml" ds:itemID="{136DA236-625F-4CC5-A328-52D920F16DE3}"/>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emplate/>
  <TotalTime>7795</TotalTime>
  <Words>1256</Words>
  <Application>Microsoft Office PowerPoint</Application>
  <PresentationFormat>Widescreen</PresentationFormat>
  <Paragraphs>136</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-apple-system</vt:lpstr>
      <vt:lpstr>Arial</vt:lpstr>
      <vt:lpstr>Calibri</vt:lpstr>
      <vt:lpstr>Exo 2 SemiBold</vt:lpstr>
      <vt:lpstr>Google Sans</vt:lpstr>
      <vt:lpstr>Open Sans</vt:lpstr>
      <vt:lpstr>Wingdings</vt:lpstr>
      <vt:lpstr>1_Office Theme</vt:lpstr>
      <vt:lpstr>PNNL_Option_4</vt:lpstr>
      <vt:lpstr>Environmental Reviews and Codes</vt:lpstr>
      <vt:lpstr>Agenda</vt:lpstr>
      <vt:lpstr>What is the National Environmental Policy Act?</vt:lpstr>
      <vt:lpstr>NEPA and the NRC</vt:lpstr>
      <vt:lpstr>Types of Environmental Reviews</vt:lpstr>
      <vt:lpstr>NRC’s Environmental Review Process​</vt:lpstr>
      <vt:lpstr>PowerPoint Presentation</vt:lpstr>
      <vt:lpstr>Codes Applied by Safety and Environmental Reviews</vt:lpstr>
      <vt:lpstr>Hydrology and Decommissioning</vt:lpstr>
      <vt:lpstr>Radiological Liquid and Gaseous Effluent Releases</vt:lpstr>
      <vt:lpstr>Postulated Accidents</vt:lpstr>
      <vt:lpstr>Transportation of Fuel and Waste</vt:lpstr>
      <vt:lpstr>For information on codes not available on RAMP</vt:lpstr>
      <vt:lpstr>Questions and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Palmrose</dc:creator>
  <cp:lastModifiedBy>Donald Palmrose</cp:lastModifiedBy>
  <cp:revision>11</cp:revision>
  <cp:lastPrinted>2024-09-25T15:07:54Z</cp:lastPrinted>
  <dcterms:created xsi:type="dcterms:W3CDTF">2023-08-28T15:05:49Z</dcterms:created>
  <dcterms:modified xsi:type="dcterms:W3CDTF">2024-10-02T19:41:30Z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0x0101006BDAEF12599C9645A92A1EF53F53C74D</vt:lpwstr>
  </property>
  <property fmtid="{D5CDD505-2E9C-101B-9397-08002B2CF9AE}" pid="3" name="MediaServiceImageTags">
    <vt:lpwstr/>
  </property>
  <property fmtid="{D5CDD505-2E9C-101B-9397-08002B2CF9AE}" pid="4" name="_dlc_DocIdItemGuid">
    <vt:lpwstr>c423c5f4-30a3-4391-a1e3-cd918ea219a1</vt:lpwstr>
  </property>
</Properties>
</file>