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slides/slide40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s/slide20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s/slide340.xml" ContentType="application/vnd.openxmlformats-officedocument.presentationml.slide+xml"/>
  <Override PartName="/ppt/slides/slide290.xml" ContentType="application/vnd.openxmlformats-officedocument.presentationml.slide+xml"/>
  <Override PartName="/ppt/slideLayouts/slideLayout30.xml" ContentType="application/vnd.openxmlformats-officedocument.presentationml.slideLayout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1"/>
  </p:notesMasterIdLst>
  <p:handoutMasterIdLst>
    <p:handoutMasterId r:id="rId102"/>
  </p:handoutMasterIdLst>
  <p:sldIdLst>
    <p:sldId id="492" r:id="rId2"/>
    <p:sldId id="628" r:id="rId3"/>
    <p:sldId id="331" r:id="rId4"/>
    <p:sldId id="450" r:id="rId5"/>
    <p:sldId id="389" r:id="rId6"/>
    <p:sldId id="355" r:id="rId7"/>
    <p:sldId id="356" r:id="rId8"/>
    <p:sldId id="357" r:id="rId9"/>
    <p:sldId id="358" r:id="rId10"/>
    <p:sldId id="258" r:id="rId11"/>
    <p:sldId id="308" r:id="rId12"/>
    <p:sldId id="316" r:id="rId13"/>
    <p:sldId id="328" r:id="rId14"/>
    <p:sldId id="350" r:id="rId15"/>
    <p:sldId id="330" r:id="rId16"/>
    <p:sldId id="329" r:id="rId17"/>
    <p:sldId id="430" r:id="rId18"/>
    <p:sldId id="367" r:id="rId19"/>
    <p:sldId id="368" r:id="rId20"/>
    <p:sldId id="457" r:id="rId21"/>
    <p:sldId id="446" r:id="rId22"/>
    <p:sldId id="458" r:id="rId23"/>
    <p:sldId id="459" r:id="rId24"/>
    <p:sldId id="631" r:id="rId25"/>
    <p:sldId id="637" r:id="rId26"/>
    <p:sldId id="629" r:id="rId27"/>
    <p:sldId id="580" r:id="rId28"/>
    <p:sldId id="538" r:id="rId29"/>
    <p:sldId id="574" r:id="rId30"/>
    <p:sldId id="566" r:id="rId31"/>
    <p:sldId id="568" r:id="rId32"/>
    <p:sldId id="569" r:id="rId33"/>
    <p:sldId id="570" r:id="rId34"/>
    <p:sldId id="571" r:id="rId35"/>
    <p:sldId id="572" r:id="rId36"/>
    <p:sldId id="594" r:id="rId37"/>
    <p:sldId id="573" r:id="rId38"/>
    <p:sldId id="582" r:id="rId39"/>
    <p:sldId id="583" r:id="rId40"/>
    <p:sldId id="584" r:id="rId41"/>
    <p:sldId id="595" r:id="rId42"/>
    <p:sldId id="581" r:id="rId43"/>
    <p:sldId id="586" r:id="rId44"/>
    <p:sldId id="585" r:id="rId45"/>
    <p:sldId id="587" r:id="rId46"/>
    <p:sldId id="588" r:id="rId47"/>
    <p:sldId id="596" r:id="rId48"/>
    <p:sldId id="575" r:id="rId49"/>
    <p:sldId id="589" r:id="rId50"/>
    <p:sldId id="590" r:id="rId51"/>
    <p:sldId id="597" r:id="rId52"/>
    <p:sldId id="509" r:id="rId53"/>
    <p:sldId id="510" r:id="rId54"/>
    <p:sldId id="638" r:id="rId55"/>
    <p:sldId id="639" r:id="rId56"/>
    <p:sldId id="640" r:id="rId57"/>
    <p:sldId id="371" r:id="rId58"/>
    <p:sldId id="374" r:id="rId59"/>
    <p:sldId id="375" r:id="rId60"/>
    <p:sldId id="641" r:id="rId61"/>
    <p:sldId id="642" r:id="rId62"/>
    <p:sldId id="643" r:id="rId63"/>
    <p:sldId id="269" r:id="rId64"/>
    <p:sldId id="433" r:id="rId65"/>
    <p:sldId id="377" r:id="rId66"/>
    <p:sldId id="361" r:id="rId67"/>
    <p:sldId id="398" r:id="rId68"/>
    <p:sldId id="397" r:id="rId69"/>
    <p:sldId id="278" r:id="rId70"/>
    <p:sldId id="463" r:id="rId71"/>
    <p:sldId id="360" r:id="rId72"/>
    <p:sldId id="462" r:id="rId73"/>
    <p:sldId id="644" r:id="rId74"/>
    <p:sldId id="645" r:id="rId75"/>
    <p:sldId id="632" r:id="rId76"/>
    <p:sldId id="388" r:id="rId77"/>
    <p:sldId id="434" r:id="rId78"/>
    <p:sldId id="406" r:id="rId79"/>
    <p:sldId id="378" r:id="rId80"/>
    <p:sldId id="435" r:id="rId81"/>
    <p:sldId id="390" r:id="rId82"/>
    <p:sldId id="379" r:id="rId83"/>
    <p:sldId id="380" r:id="rId84"/>
    <p:sldId id="381" r:id="rId85"/>
    <p:sldId id="646" r:id="rId86"/>
    <p:sldId id="647" r:id="rId87"/>
    <p:sldId id="633" r:id="rId88"/>
    <p:sldId id="466" r:id="rId89"/>
    <p:sldId id="382" r:id="rId90"/>
    <p:sldId id="464" r:id="rId91"/>
    <p:sldId id="437" r:id="rId92"/>
    <p:sldId id="438" r:id="rId93"/>
    <p:sldId id="467" r:id="rId94"/>
    <p:sldId id="400" r:id="rId95"/>
    <p:sldId id="648" r:id="rId96"/>
    <p:sldId id="649" r:id="rId97"/>
    <p:sldId id="634" r:id="rId98"/>
    <p:sldId id="471" r:id="rId99"/>
    <p:sldId id="343" r:id="rId10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FC56EBB-6C1C-4E49-9B5D-5437A931FE15}">
          <p14:sldIdLst>
            <p14:sldId id="492"/>
            <p14:sldId id="628"/>
            <p14:sldId id="331"/>
            <p14:sldId id="450"/>
          </p14:sldIdLst>
        </p14:section>
        <p14:section name="Tech Review" id="{54EFC14C-E326-4220-B34F-6D1DC3558FD0}">
          <p14:sldIdLst>
            <p14:sldId id="389"/>
            <p14:sldId id="355"/>
            <p14:sldId id="356"/>
            <p14:sldId id="357"/>
            <p14:sldId id="358"/>
          </p14:sldIdLst>
        </p14:section>
        <p14:section name="Part 1" id="{48A375DF-A724-4E73-BE04-E653AC43EB41}">
          <p14:sldIdLst>
            <p14:sldId id="258"/>
            <p14:sldId id="308"/>
            <p14:sldId id="316"/>
            <p14:sldId id="328"/>
            <p14:sldId id="350"/>
            <p14:sldId id="330"/>
            <p14:sldId id="329"/>
          </p14:sldIdLst>
        </p14:section>
        <p14:section name="Part 2" id="{C1BEF828-1D0D-45C0-8B17-44ED05C5AA9D}">
          <p14:sldIdLst>
            <p14:sldId id="430"/>
            <p14:sldId id="367"/>
            <p14:sldId id="368"/>
            <p14:sldId id="457"/>
            <p14:sldId id="446"/>
            <p14:sldId id="458"/>
            <p14:sldId id="459"/>
            <p14:sldId id="631"/>
            <p14:sldId id="637"/>
            <p14:sldId id="629"/>
            <p14:sldId id="580"/>
            <p14:sldId id="538"/>
            <p14:sldId id="574"/>
            <p14:sldId id="566"/>
            <p14:sldId id="568"/>
            <p14:sldId id="569"/>
            <p14:sldId id="570"/>
            <p14:sldId id="571"/>
            <p14:sldId id="572"/>
            <p14:sldId id="594"/>
            <p14:sldId id="573"/>
            <p14:sldId id="582"/>
            <p14:sldId id="583"/>
            <p14:sldId id="584"/>
            <p14:sldId id="595"/>
            <p14:sldId id="581"/>
            <p14:sldId id="586"/>
            <p14:sldId id="585"/>
            <p14:sldId id="587"/>
            <p14:sldId id="588"/>
            <p14:sldId id="596"/>
            <p14:sldId id="575"/>
            <p14:sldId id="589"/>
            <p14:sldId id="590"/>
            <p14:sldId id="597"/>
            <p14:sldId id="509"/>
            <p14:sldId id="510"/>
            <p14:sldId id="638"/>
            <p14:sldId id="639"/>
            <p14:sldId id="640"/>
            <p14:sldId id="371"/>
            <p14:sldId id="374"/>
            <p14:sldId id="375"/>
            <p14:sldId id="641"/>
            <p14:sldId id="642"/>
            <p14:sldId id="643"/>
            <p14:sldId id="269"/>
            <p14:sldId id="433"/>
            <p14:sldId id="377"/>
            <p14:sldId id="361"/>
            <p14:sldId id="398"/>
            <p14:sldId id="397"/>
            <p14:sldId id="278"/>
            <p14:sldId id="463"/>
            <p14:sldId id="360"/>
            <p14:sldId id="462"/>
            <p14:sldId id="644"/>
            <p14:sldId id="645"/>
            <p14:sldId id="632"/>
            <p14:sldId id="388"/>
            <p14:sldId id="434"/>
            <p14:sldId id="406"/>
            <p14:sldId id="378"/>
            <p14:sldId id="435"/>
            <p14:sldId id="390"/>
            <p14:sldId id="379"/>
            <p14:sldId id="380"/>
            <p14:sldId id="381"/>
            <p14:sldId id="646"/>
            <p14:sldId id="647"/>
            <p14:sldId id="633"/>
            <p14:sldId id="466"/>
            <p14:sldId id="382"/>
            <p14:sldId id="464"/>
            <p14:sldId id="437"/>
            <p14:sldId id="438"/>
            <p14:sldId id="467"/>
            <p14:sldId id="400"/>
            <p14:sldId id="648"/>
            <p14:sldId id="649"/>
            <p14:sldId id="634"/>
            <p14:sldId id="471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5959"/>
    <a:srgbClr val="1F497D"/>
    <a:srgbClr val="000099"/>
    <a:srgbClr val="000000"/>
    <a:srgbClr val="385D8A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B5052-1CD0-4DDA-B582-6227C69C384F}" v="36" dt="2023-04-24T18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36" autoAdjust="0"/>
  </p:normalViewPr>
  <p:slideViewPr>
    <p:cSldViewPr>
      <p:cViewPr varScale="1">
        <p:scale>
          <a:sx n="81" d="100"/>
          <a:sy n="81" d="100"/>
        </p:scale>
        <p:origin x="17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2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1610A-731F-440D-BC1C-6E74A8A3FF8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9609B96-5945-41D2-8456-9ABBE0EBA1BD}">
      <dgm:prSet phldrT="[Text]"/>
      <dgm:spPr/>
      <dgm:t>
        <a:bodyPr/>
        <a:lstStyle/>
        <a:p>
          <a:r>
            <a:rPr lang="en-US" dirty="0"/>
            <a:t>Pre-release</a:t>
          </a:r>
        </a:p>
      </dgm:t>
    </dgm:pt>
    <dgm:pt modelId="{DC0B7041-1F97-4442-9DE9-D6B4067A03AA}" type="parTrans" cxnId="{3811D30E-C5A0-4D6C-95CD-E7DC2566F727}">
      <dgm:prSet/>
      <dgm:spPr/>
      <dgm:t>
        <a:bodyPr/>
        <a:lstStyle/>
        <a:p>
          <a:endParaRPr lang="en-US"/>
        </a:p>
      </dgm:t>
    </dgm:pt>
    <dgm:pt modelId="{3ADCF62E-0EB9-4BFC-B200-977032A2F013}" type="sibTrans" cxnId="{3811D30E-C5A0-4D6C-95CD-E7DC2566F727}">
      <dgm:prSet/>
      <dgm:spPr/>
      <dgm:t>
        <a:bodyPr/>
        <a:lstStyle/>
        <a:p>
          <a:endParaRPr lang="en-US"/>
        </a:p>
      </dgm:t>
    </dgm:pt>
    <dgm:pt modelId="{B9A1FA45-C28F-4BE7-9E6B-AC8C394CAAA6}">
      <dgm:prSet phldrT="[Text]"/>
      <dgm:spPr/>
      <dgm:t>
        <a:bodyPr/>
        <a:lstStyle/>
        <a:p>
          <a:r>
            <a:rPr lang="en-US" dirty="0"/>
            <a:t>Plume (early)</a:t>
          </a:r>
        </a:p>
      </dgm:t>
    </dgm:pt>
    <dgm:pt modelId="{A850683E-1DFA-47E4-B7DD-040E45775BE5}" type="parTrans" cxnId="{6F1280C0-60C5-4A25-9863-DA32AA89D87C}">
      <dgm:prSet/>
      <dgm:spPr/>
      <dgm:t>
        <a:bodyPr/>
        <a:lstStyle/>
        <a:p>
          <a:endParaRPr lang="en-US"/>
        </a:p>
      </dgm:t>
    </dgm:pt>
    <dgm:pt modelId="{D61D1D68-12C4-4AA0-9654-5224C4483CD0}" type="sibTrans" cxnId="{6F1280C0-60C5-4A25-9863-DA32AA89D87C}">
      <dgm:prSet/>
      <dgm:spPr/>
      <dgm:t>
        <a:bodyPr/>
        <a:lstStyle/>
        <a:p>
          <a:endParaRPr lang="en-US"/>
        </a:p>
      </dgm:t>
    </dgm:pt>
    <dgm:pt modelId="{F0D20800-DBF1-4D54-8442-7D0C49236C39}">
      <dgm:prSet phldrT="[Text]"/>
      <dgm:spPr/>
      <dgm:t>
        <a:bodyPr/>
        <a:lstStyle/>
        <a:p>
          <a:r>
            <a:rPr lang="en-US" dirty="0"/>
            <a:t>Intermediate</a:t>
          </a:r>
        </a:p>
      </dgm:t>
    </dgm:pt>
    <dgm:pt modelId="{C0424209-3AF3-44F7-A177-B997017C78F8}" type="parTrans" cxnId="{5BA7E994-E0B8-42C5-B0A8-026D649644C7}">
      <dgm:prSet/>
      <dgm:spPr/>
      <dgm:t>
        <a:bodyPr/>
        <a:lstStyle/>
        <a:p>
          <a:endParaRPr lang="en-US"/>
        </a:p>
      </dgm:t>
    </dgm:pt>
    <dgm:pt modelId="{A0C5EDB6-50FB-4B73-9C23-BF0F6E041FC2}" type="sibTrans" cxnId="{5BA7E994-E0B8-42C5-B0A8-026D649644C7}">
      <dgm:prSet/>
      <dgm:spPr/>
      <dgm:t>
        <a:bodyPr/>
        <a:lstStyle/>
        <a:p>
          <a:endParaRPr lang="en-US"/>
        </a:p>
      </dgm:t>
    </dgm:pt>
    <dgm:pt modelId="{0D789175-8A21-412A-A80F-4E592465FF2A}">
      <dgm:prSet phldrT="[Text]"/>
      <dgm:spPr/>
      <dgm:t>
        <a:bodyPr/>
        <a:lstStyle/>
        <a:p>
          <a:r>
            <a:rPr lang="en-US" dirty="0"/>
            <a:t>Ingestion</a:t>
          </a:r>
        </a:p>
      </dgm:t>
    </dgm:pt>
    <dgm:pt modelId="{2C02BA4C-4EDA-45D0-A929-40B4801F40D7}" type="parTrans" cxnId="{AF6C2160-76D4-43A3-85DB-ECC971CEEADE}">
      <dgm:prSet/>
      <dgm:spPr/>
      <dgm:t>
        <a:bodyPr/>
        <a:lstStyle/>
        <a:p>
          <a:endParaRPr lang="en-US"/>
        </a:p>
      </dgm:t>
    </dgm:pt>
    <dgm:pt modelId="{7D40F55A-0C6B-415E-82E5-25502454E42F}" type="sibTrans" cxnId="{AF6C2160-76D4-43A3-85DB-ECC971CEEADE}">
      <dgm:prSet/>
      <dgm:spPr/>
      <dgm:t>
        <a:bodyPr/>
        <a:lstStyle/>
        <a:p>
          <a:endParaRPr lang="en-US"/>
        </a:p>
      </dgm:t>
    </dgm:pt>
    <dgm:pt modelId="{94D762E3-92A0-4CC1-A5AF-45065DBCD25F}" type="pres">
      <dgm:prSet presAssocID="{4B11610A-731F-440D-BC1C-6E74A8A3FF80}" presName="Name0" presStyleCnt="0">
        <dgm:presLayoutVars>
          <dgm:dir/>
          <dgm:animLvl val="lvl"/>
          <dgm:resizeHandles val="exact"/>
        </dgm:presLayoutVars>
      </dgm:prSet>
      <dgm:spPr/>
    </dgm:pt>
    <dgm:pt modelId="{97D7C1A4-F710-4A00-A767-30C70D7E7B76}" type="pres">
      <dgm:prSet presAssocID="{09609B96-5945-41D2-8456-9ABBE0EBA1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4B397A-A7A1-45EA-8C52-50DBE4A97475}" type="pres">
      <dgm:prSet presAssocID="{3ADCF62E-0EB9-4BFC-B200-977032A2F013}" presName="parTxOnlySpace" presStyleCnt="0"/>
      <dgm:spPr/>
    </dgm:pt>
    <dgm:pt modelId="{68E0607F-C71E-4EC9-AA5A-CAF80B3E5A47}" type="pres">
      <dgm:prSet presAssocID="{B9A1FA45-C28F-4BE7-9E6B-AC8C394CAA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0FCF6A-F33D-4153-8BBF-65A2A9E493CE}" type="pres">
      <dgm:prSet presAssocID="{D61D1D68-12C4-4AA0-9654-5224C4483CD0}" presName="parTxOnlySpace" presStyleCnt="0"/>
      <dgm:spPr/>
    </dgm:pt>
    <dgm:pt modelId="{8D44D141-8D55-4EA2-8D7D-194F22D02DFC}" type="pres">
      <dgm:prSet presAssocID="{F0D20800-DBF1-4D54-8442-7D0C49236C3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7F3668-B88F-48BA-A12E-F1304FD71505}" type="pres">
      <dgm:prSet presAssocID="{A0C5EDB6-50FB-4B73-9C23-BF0F6E041FC2}" presName="parTxOnlySpace" presStyleCnt="0"/>
      <dgm:spPr/>
    </dgm:pt>
    <dgm:pt modelId="{6E9EF5C3-9732-4D0F-96CA-31AAC242EF6E}" type="pres">
      <dgm:prSet presAssocID="{0D789175-8A21-412A-A80F-4E592465FF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3A9507-48C0-4886-9F36-16F79F2B8132}" type="presOf" srcId="{4B11610A-731F-440D-BC1C-6E74A8A3FF80}" destId="{94D762E3-92A0-4CC1-A5AF-45065DBCD25F}" srcOrd="0" destOrd="0" presId="urn:microsoft.com/office/officeart/2005/8/layout/chevron1"/>
    <dgm:cxn modelId="{3811D30E-C5A0-4D6C-95CD-E7DC2566F727}" srcId="{4B11610A-731F-440D-BC1C-6E74A8A3FF80}" destId="{09609B96-5945-41D2-8456-9ABBE0EBA1BD}" srcOrd="0" destOrd="0" parTransId="{DC0B7041-1F97-4442-9DE9-D6B4067A03AA}" sibTransId="{3ADCF62E-0EB9-4BFC-B200-977032A2F013}"/>
    <dgm:cxn modelId="{74A76738-4777-4DE5-83FC-E301B50E6D57}" type="presOf" srcId="{B9A1FA45-C28F-4BE7-9E6B-AC8C394CAAA6}" destId="{68E0607F-C71E-4EC9-AA5A-CAF80B3E5A47}" srcOrd="0" destOrd="0" presId="urn:microsoft.com/office/officeart/2005/8/layout/chevron1"/>
    <dgm:cxn modelId="{AF6C2160-76D4-43A3-85DB-ECC971CEEADE}" srcId="{4B11610A-731F-440D-BC1C-6E74A8A3FF80}" destId="{0D789175-8A21-412A-A80F-4E592465FF2A}" srcOrd="3" destOrd="0" parTransId="{2C02BA4C-4EDA-45D0-A929-40B4801F40D7}" sibTransId="{7D40F55A-0C6B-415E-82E5-25502454E42F}"/>
    <dgm:cxn modelId="{F21E774A-85E1-4D0E-9A8C-B9019E3B137B}" type="presOf" srcId="{0D789175-8A21-412A-A80F-4E592465FF2A}" destId="{6E9EF5C3-9732-4D0F-96CA-31AAC242EF6E}" srcOrd="0" destOrd="0" presId="urn:microsoft.com/office/officeart/2005/8/layout/chevron1"/>
    <dgm:cxn modelId="{5703A290-E42C-49DE-BF42-1D38FB3BAED3}" type="presOf" srcId="{09609B96-5945-41D2-8456-9ABBE0EBA1BD}" destId="{97D7C1A4-F710-4A00-A767-30C70D7E7B76}" srcOrd="0" destOrd="0" presId="urn:microsoft.com/office/officeart/2005/8/layout/chevron1"/>
    <dgm:cxn modelId="{5BA7E994-E0B8-42C5-B0A8-026D649644C7}" srcId="{4B11610A-731F-440D-BC1C-6E74A8A3FF80}" destId="{F0D20800-DBF1-4D54-8442-7D0C49236C39}" srcOrd="2" destOrd="0" parTransId="{C0424209-3AF3-44F7-A177-B997017C78F8}" sibTransId="{A0C5EDB6-50FB-4B73-9C23-BF0F6E041FC2}"/>
    <dgm:cxn modelId="{6F1280C0-60C5-4A25-9863-DA32AA89D87C}" srcId="{4B11610A-731F-440D-BC1C-6E74A8A3FF80}" destId="{B9A1FA45-C28F-4BE7-9E6B-AC8C394CAAA6}" srcOrd="1" destOrd="0" parTransId="{A850683E-1DFA-47E4-B7DD-040E45775BE5}" sibTransId="{D61D1D68-12C4-4AA0-9654-5224C4483CD0}"/>
    <dgm:cxn modelId="{56861AFE-310D-405B-8946-3708B14181DC}" type="presOf" srcId="{F0D20800-DBF1-4D54-8442-7D0C49236C39}" destId="{8D44D141-8D55-4EA2-8D7D-194F22D02DFC}" srcOrd="0" destOrd="0" presId="urn:microsoft.com/office/officeart/2005/8/layout/chevron1"/>
    <dgm:cxn modelId="{BE08A95D-0346-45E8-B43A-0BF4BEB86428}" type="presParOf" srcId="{94D762E3-92A0-4CC1-A5AF-45065DBCD25F}" destId="{97D7C1A4-F710-4A00-A767-30C70D7E7B76}" srcOrd="0" destOrd="0" presId="urn:microsoft.com/office/officeart/2005/8/layout/chevron1"/>
    <dgm:cxn modelId="{4F932B25-C357-4101-9B79-B1B9B4EACA1D}" type="presParOf" srcId="{94D762E3-92A0-4CC1-A5AF-45065DBCD25F}" destId="{AE4B397A-A7A1-45EA-8C52-50DBE4A97475}" srcOrd="1" destOrd="0" presId="urn:microsoft.com/office/officeart/2005/8/layout/chevron1"/>
    <dgm:cxn modelId="{3D474C70-7A5F-4329-9AFB-5F99A22C4C8D}" type="presParOf" srcId="{94D762E3-92A0-4CC1-A5AF-45065DBCD25F}" destId="{68E0607F-C71E-4EC9-AA5A-CAF80B3E5A47}" srcOrd="2" destOrd="0" presId="urn:microsoft.com/office/officeart/2005/8/layout/chevron1"/>
    <dgm:cxn modelId="{9B0A1C4B-9964-45D8-8302-0D30CD3A2E78}" type="presParOf" srcId="{94D762E3-92A0-4CC1-A5AF-45065DBCD25F}" destId="{770FCF6A-F33D-4153-8BBF-65A2A9E493CE}" srcOrd="3" destOrd="0" presId="urn:microsoft.com/office/officeart/2005/8/layout/chevron1"/>
    <dgm:cxn modelId="{42518BA1-F88D-43CF-91DC-2FDC2DD0AE7C}" type="presParOf" srcId="{94D762E3-92A0-4CC1-A5AF-45065DBCD25F}" destId="{8D44D141-8D55-4EA2-8D7D-194F22D02DFC}" srcOrd="4" destOrd="0" presId="urn:microsoft.com/office/officeart/2005/8/layout/chevron1"/>
    <dgm:cxn modelId="{8EE339B1-832B-41CD-8F08-4EF6B4AFD817}" type="presParOf" srcId="{94D762E3-92A0-4CC1-A5AF-45065DBCD25F}" destId="{7A7F3668-B88F-48BA-A12E-F1304FD71505}" srcOrd="5" destOrd="0" presId="urn:microsoft.com/office/officeart/2005/8/layout/chevron1"/>
    <dgm:cxn modelId="{6286B19C-6183-494A-AA2B-72B2C86BABFE}" type="presParOf" srcId="{94D762E3-92A0-4CC1-A5AF-45065DBCD25F}" destId="{6E9EF5C3-9732-4D0F-96CA-31AAC242EF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C1A4-F710-4A00-A767-30C70D7E7B76}">
      <dsp:nvSpPr>
        <dsp:cNvPr id="0" name=""/>
        <dsp:cNvSpPr/>
      </dsp:nvSpPr>
      <dsp:spPr>
        <a:xfrm>
          <a:off x="3817" y="670103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Pre-release</a:t>
          </a:r>
        </a:p>
      </dsp:txBody>
      <dsp:txXfrm>
        <a:off x="448248" y="670103"/>
        <a:ext cx="1333291" cy="888861"/>
      </dsp:txXfrm>
    </dsp:sp>
    <dsp:sp modelId="{68E0607F-C71E-4EC9-AA5A-CAF80B3E5A47}">
      <dsp:nvSpPr>
        <dsp:cNvPr id="0" name=""/>
        <dsp:cNvSpPr/>
      </dsp:nvSpPr>
      <dsp:spPr>
        <a:xfrm>
          <a:off x="2003754" y="670103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Plume (early)</a:t>
          </a:r>
        </a:p>
      </dsp:txBody>
      <dsp:txXfrm>
        <a:off x="2448185" y="670103"/>
        <a:ext cx="1333291" cy="888861"/>
      </dsp:txXfrm>
    </dsp:sp>
    <dsp:sp modelId="{8D44D141-8D55-4EA2-8D7D-194F22D02DFC}">
      <dsp:nvSpPr>
        <dsp:cNvPr id="0" name=""/>
        <dsp:cNvSpPr/>
      </dsp:nvSpPr>
      <dsp:spPr>
        <a:xfrm>
          <a:off x="4003692" y="670103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Intermediate</a:t>
          </a:r>
        </a:p>
      </dsp:txBody>
      <dsp:txXfrm>
        <a:off x="4448123" y="670103"/>
        <a:ext cx="1333291" cy="888861"/>
      </dsp:txXfrm>
    </dsp:sp>
    <dsp:sp modelId="{6E9EF5C3-9732-4D0F-96CA-31AAC242EF6E}">
      <dsp:nvSpPr>
        <dsp:cNvPr id="0" name=""/>
        <dsp:cNvSpPr/>
      </dsp:nvSpPr>
      <dsp:spPr>
        <a:xfrm>
          <a:off x="6003629" y="670103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Ingestion</a:t>
          </a:r>
        </a:p>
      </dsp:txBody>
      <dsp:txXfrm>
        <a:off x="6448060" y="670103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Tee up the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show screenshots of RASCAL. Follow along and then we will have you do it.</a:t>
            </a:r>
          </a:p>
          <a:p>
            <a:r>
              <a:rPr lang="en-US" dirty="0"/>
              <a:t>Before we proceed any questions? Send a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6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3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The RASCAL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STDose</a:t>
            </a:r>
            <a:r>
              <a:rPr lang="en-US" sz="1100" dirty="0">
                <a:effectLst/>
                <a:latin typeface="Calibri" panose="020F0502020204030204" pitchFamily="34" charset="0"/>
              </a:rPr>
              <a:t> model supports which of the following radiological emergency phases? [select all that apply]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Pre-release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Plume (early)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Intermediate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Ingestion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releases from sites not in its facility database?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8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3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core damage</a:t>
            </a:r>
          </a:p>
          <a:p>
            <a:pPr lvl="1"/>
            <a:r>
              <a:rPr lang="en-US" dirty="0"/>
              <a:t>30 min of gap release</a:t>
            </a:r>
          </a:p>
          <a:p>
            <a:pPr lvl="1"/>
            <a:r>
              <a:rPr lang="en-US" dirty="0"/>
              <a:t>Transition to core melt and ex vessel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4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1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Here is where we select which model RASCAL will use to calculate how much material can be released</a:t>
            </a:r>
          </a:p>
          <a:p>
            <a:r>
              <a:rPr lang="en-US" b="0" dirty="0"/>
              <a:t>We will need to pick the best model based on the information we have, and there may be multiple options</a:t>
            </a:r>
          </a:p>
          <a:p>
            <a:r>
              <a:rPr lang="en-US" b="0" dirty="0"/>
              <a:t>Remember we told you that these models depend on which event type was selected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Rx SD @ 8</a:t>
            </a:r>
          </a:p>
          <a:p>
            <a:r>
              <a:rPr lang="en-US" dirty="0"/>
              <a:t>Uncover @ 1030</a:t>
            </a:r>
          </a:p>
          <a:p>
            <a:r>
              <a:rPr lang="en-US" dirty="0"/>
              <a:t>Recover at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running RASCAL on your own computer at certain points during this class.</a:t>
            </a:r>
          </a:p>
          <a:p>
            <a:r>
              <a:rPr lang="en-US" dirty="0"/>
              <a:t>So when you see this blue screen that is an indication that you should be doing something with RASCAL.</a:t>
            </a:r>
          </a:p>
          <a:p>
            <a:r>
              <a:rPr lang="en-US" dirty="0"/>
              <a:t>Depending on how you are setup you may need to switch back and forth.</a:t>
            </a:r>
          </a:p>
          <a:p>
            <a:r>
              <a:rPr lang="en-US" dirty="0"/>
              <a:t>If you close the poll to be able to see something else you can redisplay the poll using the button on the Zoom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031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07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Why is it important to enter the reactor shutdown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radionuclide decay calculation starts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release starts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damage to the reactor fuel begins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If the core is recovered, will there still be a release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Maybe, it depends on the release pathway and leak rate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Yes, that just stops further damage to the core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for reviewing inputs without having to go back into the screens.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9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how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5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event table at the bottom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type dropdown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setting choices – may see additional screen to make selection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6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66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9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For a LOCA accident, RASCAL can model the release of material to the atmosphere through which of the following pathways (select all that apply)?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Containment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Steam generator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Bypass of containment via other systems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Direct from the reactor vessel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in RASCAL a release height of 10m is considered ground level?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84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63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Reminder to tell them about before/after screenshots, next step is click new/edit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8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to tee up the rules about weather inputs (on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2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7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2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3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68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40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4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73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5</a:t>
            </a:r>
          </a:p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pre-defined weather conditions are acceptable to use in a real event?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 (correct)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requires at least some weather data to drive the ATD models?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allows you to enter weather data that varies in both space and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a release that may occur in the future?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30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22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2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83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68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6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7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9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70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5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56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088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Which calculation grid has the better resolution?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50-mile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10-mile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They have the same resolution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Using the formula shown on the blue screen, what would you set as the calculation duration with a 7-hour release with 5 mph winds on a 10-mile grid?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8 hours (RASCAL default)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 hours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 hours or more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96 hours (RASCAL max)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4960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12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51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23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4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1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44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5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3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is the projected TEDE (rem) at 5 miles?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1.4E+00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1.7E+00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3.2E+01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percentage of the release to the atmosphere is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iodines</a:t>
            </a:r>
            <a:r>
              <a:rPr lang="en-US" sz="1100" dirty="0">
                <a:effectLst/>
                <a:latin typeface="Calibri" panose="020F0502020204030204" pitchFamily="34" charset="0"/>
              </a:rPr>
              <a:t>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0.6%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9.7%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12.9%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16.4%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How much Xe-133 is projected to be released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1.4E+04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2.1E+06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3.2E+06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direction is the plume projected to travel?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Southwest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Northwest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12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7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3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When you start RASCAL, this is the main set of tools shown after the splash screen.</a:t>
            </a:r>
          </a:p>
          <a:p>
            <a:endParaRPr lang="en-US" baseline="0" dirty="0"/>
          </a:p>
          <a:p>
            <a:r>
              <a:rPr lang="en-US" baseline="0" dirty="0"/>
              <a:t>For this class we will focus only on Source Term to Dose. Goal is to take you through a calculation from beginning to end. Familiarity with the user interface and options such that when you see it next week you understand the basic parts and the button pushing.</a:t>
            </a:r>
          </a:p>
          <a:p>
            <a:endParaRPr lang="en-US" baseline="0" dirty="0"/>
          </a:p>
          <a:p>
            <a:r>
              <a:rPr lang="en-US" baseline="0" dirty="0"/>
              <a:t>Briefly talk about each of the other buttons.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21" y="2537262"/>
            <a:ext cx="12199008" cy="1362075"/>
          </a:xfrm>
        </p:spPr>
        <p:txBody>
          <a:bodyPr anchor="t">
            <a:noAutofit/>
          </a:bodyPr>
          <a:lstStyle>
            <a:lvl1pPr algn="ct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46937"/>
            <a:ext cx="12170979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10/24/2024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10/6/2020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slide" Target="slide2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slide" Target="slide29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3.png"/><Relationship Id="rId7" Type="http://schemas.openxmlformats.org/officeDocument/2006/relationships/slide" Target="slide3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slide" Target="slide40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hyperlink" Target="RASCAL1a%20-%20Technology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4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RASCAL3%20-%20MultiUnit.pptx" TargetMode="External"/><Relationship Id="rId3" Type="http://schemas.openxmlformats.org/officeDocument/2006/relationships/hyperlink" Target="RASCAL3%20-%20MonMix.pptx" TargetMode="External"/><Relationship Id="rId7" Type="http://schemas.openxmlformats.org/officeDocument/2006/relationships/hyperlink" Target="RASCAL3%20-Transportation.pptx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hyperlink" Target="RASCAL3%20-%20Spent%20Fuel.pptx" TargetMode="External"/><Relationship Id="rId5" Type="http://schemas.openxmlformats.org/officeDocument/2006/relationships/hyperlink" Target="RASCAL3%20-%20SGTR.pptx" TargetMode="External"/><Relationship Id="rId10" Type="http://schemas.openxmlformats.org/officeDocument/2006/relationships/hyperlink" Target="RASCAL3%20-%20MetFetch.pptx" TargetMode="External"/><Relationship Id="rId4" Type="http://schemas.openxmlformats.org/officeDocument/2006/relationships/hyperlink" Target="RASCAL3%20-%20ContRad.pptx" TargetMode="External"/><Relationship Id="rId9" Type="http://schemas.openxmlformats.org/officeDocument/2006/relationships/hyperlink" Target="RASCAL3%20-%20Field%20Team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1470540"/>
            <a:ext cx="8229600" cy="1301968"/>
          </a:xfrm>
        </p:spPr>
        <p:txBody>
          <a:bodyPr anchor="b"/>
          <a:lstStyle/>
          <a:p>
            <a:pPr algn="l"/>
            <a:r>
              <a:rPr lang="en-US" sz="8000" dirty="0"/>
              <a:t>RASCAL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F229F-6A18-4992-AB77-8980333D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4114800"/>
            <a:ext cx="81534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Rigel Flora</a:t>
            </a:r>
          </a:p>
          <a:p>
            <a:pPr algn="l"/>
            <a:r>
              <a:rPr lang="en-US" sz="3600" dirty="0"/>
              <a:t>Day 1</a:t>
            </a:r>
            <a:br>
              <a:rPr lang="en-US" sz="3600" dirty="0"/>
            </a:br>
            <a:r>
              <a:rPr lang="en-US" sz="3600" dirty="0"/>
              <a:t>Session start – 13:30 EDT</a:t>
            </a:r>
          </a:p>
        </p:txBody>
      </p:sp>
    </p:spTree>
    <p:extLst>
      <p:ext uri="{BB962C8B-B14F-4D97-AF65-F5344CB8AC3E}">
        <p14:creationId xmlns:p14="http://schemas.microsoft.com/office/powerpoint/2010/main" val="2395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are 4 primary tools and 3 additional tools </a:t>
            </a:r>
            <a:r>
              <a:rPr lang="en-US" dirty="0"/>
              <a:t>o</a:t>
            </a:r>
            <a:r>
              <a:rPr lang="en-US" b="1" dirty="0"/>
              <a:t>n the RASCAL Home Page.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752600"/>
            <a:ext cx="8473235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RASCAL fit in the phases of a radiological emergency?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600201"/>
          <a:ext cx="8229600" cy="222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36683" y="3554248"/>
            <a:ext cx="4114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STDose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4307928"/>
            <a:ext cx="22098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FMDose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5176783"/>
            <a:ext cx="42672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Turbo FRMAC</a:t>
            </a:r>
          </a:p>
        </p:txBody>
      </p:sp>
    </p:spTree>
    <p:extLst>
      <p:ext uri="{BB962C8B-B14F-4D97-AF65-F5344CB8AC3E}">
        <p14:creationId xmlns:p14="http://schemas.microsoft.com/office/powerpoint/2010/main" val="339550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Will Focus on </a:t>
            </a:r>
            <a:r>
              <a:rPr lang="en-US" dirty="0" err="1"/>
              <a:t>STDose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Term to Dose module creates an atmospheric source term, processes weather data, and calculates doses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700647" y="2765802"/>
            <a:ext cx="1191849" cy="5480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0644" y="2856782"/>
            <a:ext cx="8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7444035" y="4761317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9467321" y="4745232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25625" y="860136"/>
            <a:ext cx="493022" cy="68773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28700" y="3827772"/>
            <a:ext cx="777624" cy="213665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34623" y="4157957"/>
            <a:ext cx="1328159" cy="1865901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8062" y="4881253"/>
            <a:ext cx="124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Generation of Source Material</a:t>
            </a: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6643562" y="1849448"/>
            <a:ext cx="493022" cy="786065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26661" y="4102946"/>
            <a:ext cx="13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Plume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7977" y="5549349"/>
            <a:ext cx="25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Dose/Concentration</a:t>
            </a: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9891959" y="5283756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9688757" y="5424834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7124913" y="5343142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6057" y="3464996"/>
            <a:ext cx="139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Atmospheric Source Term</a:t>
            </a:r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>
            <a:off x="7201942" y="386332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7347406" y="378498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492870" y="3872297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7638334" y="375059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7749666" y="390299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7917011" y="3741621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7051061" y="3164807"/>
            <a:ext cx="1109663" cy="533400"/>
          </a:xfrm>
          <a:custGeom>
            <a:avLst/>
            <a:gdLst>
              <a:gd name="T0" fmla="*/ 40 w 1397"/>
              <a:gd name="T1" fmla="*/ 644 h 673"/>
              <a:gd name="T2" fmla="*/ 9 w 1397"/>
              <a:gd name="T3" fmla="*/ 595 h 673"/>
              <a:gd name="T4" fmla="*/ 2 w 1397"/>
              <a:gd name="T5" fmla="*/ 568 h 673"/>
              <a:gd name="T6" fmla="*/ 0 w 1397"/>
              <a:gd name="T7" fmla="*/ 539 h 673"/>
              <a:gd name="T8" fmla="*/ 4 w 1397"/>
              <a:gd name="T9" fmla="*/ 510 h 673"/>
              <a:gd name="T10" fmla="*/ 13 w 1397"/>
              <a:gd name="T11" fmla="*/ 481 h 673"/>
              <a:gd name="T12" fmla="*/ 35 w 1397"/>
              <a:gd name="T13" fmla="*/ 446 h 673"/>
              <a:gd name="T14" fmla="*/ 74 w 1397"/>
              <a:gd name="T15" fmla="*/ 413 h 673"/>
              <a:gd name="T16" fmla="*/ 120 w 1397"/>
              <a:gd name="T17" fmla="*/ 395 h 673"/>
              <a:gd name="T18" fmla="*/ 172 w 1397"/>
              <a:gd name="T19" fmla="*/ 395 h 673"/>
              <a:gd name="T20" fmla="*/ 193 w 1397"/>
              <a:gd name="T21" fmla="*/ 384 h 673"/>
              <a:gd name="T22" fmla="*/ 187 w 1397"/>
              <a:gd name="T23" fmla="*/ 352 h 673"/>
              <a:gd name="T24" fmla="*/ 189 w 1397"/>
              <a:gd name="T25" fmla="*/ 320 h 673"/>
              <a:gd name="T26" fmla="*/ 196 w 1397"/>
              <a:gd name="T27" fmla="*/ 288 h 673"/>
              <a:gd name="T28" fmla="*/ 209 w 1397"/>
              <a:gd name="T29" fmla="*/ 259 h 673"/>
              <a:gd name="T30" fmla="*/ 239 w 1397"/>
              <a:gd name="T31" fmla="*/ 221 h 673"/>
              <a:gd name="T32" fmla="*/ 281 w 1397"/>
              <a:gd name="T33" fmla="*/ 194 h 673"/>
              <a:gd name="T34" fmla="*/ 312 w 1397"/>
              <a:gd name="T35" fmla="*/ 182 h 673"/>
              <a:gd name="T36" fmla="*/ 344 w 1397"/>
              <a:gd name="T37" fmla="*/ 177 h 673"/>
              <a:gd name="T38" fmla="*/ 366 w 1397"/>
              <a:gd name="T39" fmla="*/ 155 h 673"/>
              <a:gd name="T40" fmla="*/ 383 w 1397"/>
              <a:gd name="T41" fmla="*/ 115 h 673"/>
              <a:gd name="T42" fmla="*/ 405 w 1397"/>
              <a:gd name="T43" fmla="*/ 80 h 673"/>
              <a:gd name="T44" fmla="*/ 433 w 1397"/>
              <a:gd name="T45" fmla="*/ 50 h 673"/>
              <a:gd name="T46" fmla="*/ 467 w 1397"/>
              <a:gd name="T47" fmla="*/ 27 h 673"/>
              <a:gd name="T48" fmla="*/ 506 w 1397"/>
              <a:gd name="T49" fmla="*/ 10 h 673"/>
              <a:gd name="T50" fmla="*/ 546 w 1397"/>
              <a:gd name="T51" fmla="*/ 1 h 673"/>
              <a:gd name="T52" fmla="*/ 589 w 1397"/>
              <a:gd name="T53" fmla="*/ 0 h 673"/>
              <a:gd name="T54" fmla="*/ 636 w 1397"/>
              <a:gd name="T55" fmla="*/ 10 h 673"/>
              <a:gd name="T56" fmla="*/ 686 w 1397"/>
              <a:gd name="T57" fmla="*/ 32 h 673"/>
              <a:gd name="T58" fmla="*/ 727 w 1397"/>
              <a:gd name="T59" fmla="*/ 67 h 673"/>
              <a:gd name="T60" fmla="*/ 759 w 1397"/>
              <a:gd name="T61" fmla="*/ 111 h 673"/>
              <a:gd name="T62" fmla="*/ 789 w 1397"/>
              <a:gd name="T63" fmla="*/ 132 h 673"/>
              <a:gd name="T64" fmla="*/ 825 w 1397"/>
              <a:gd name="T65" fmla="*/ 131 h 673"/>
              <a:gd name="T66" fmla="*/ 860 w 1397"/>
              <a:gd name="T67" fmla="*/ 137 h 673"/>
              <a:gd name="T68" fmla="*/ 894 w 1397"/>
              <a:gd name="T69" fmla="*/ 149 h 673"/>
              <a:gd name="T70" fmla="*/ 924 w 1397"/>
              <a:gd name="T71" fmla="*/ 167 h 673"/>
              <a:gd name="T72" fmla="*/ 949 w 1397"/>
              <a:gd name="T73" fmla="*/ 191 h 673"/>
              <a:gd name="T74" fmla="*/ 970 w 1397"/>
              <a:gd name="T75" fmla="*/ 220 h 673"/>
              <a:gd name="T76" fmla="*/ 986 w 1397"/>
              <a:gd name="T77" fmla="*/ 254 h 673"/>
              <a:gd name="T78" fmla="*/ 995 w 1397"/>
              <a:gd name="T79" fmla="*/ 295 h 673"/>
              <a:gd name="T80" fmla="*/ 1017 w 1397"/>
              <a:gd name="T81" fmla="*/ 309 h 673"/>
              <a:gd name="T82" fmla="*/ 1059 w 1397"/>
              <a:gd name="T83" fmla="*/ 303 h 673"/>
              <a:gd name="T84" fmla="*/ 1101 w 1397"/>
              <a:gd name="T85" fmla="*/ 313 h 673"/>
              <a:gd name="T86" fmla="*/ 1136 w 1397"/>
              <a:gd name="T87" fmla="*/ 339 h 673"/>
              <a:gd name="T88" fmla="*/ 1159 w 1397"/>
              <a:gd name="T89" fmla="*/ 379 h 673"/>
              <a:gd name="T90" fmla="*/ 1164 w 1397"/>
              <a:gd name="T91" fmla="*/ 426 h 673"/>
              <a:gd name="T92" fmla="*/ 1176 w 1397"/>
              <a:gd name="T93" fmla="*/ 442 h 673"/>
              <a:gd name="T94" fmla="*/ 1210 w 1397"/>
              <a:gd name="T95" fmla="*/ 436 h 673"/>
              <a:gd name="T96" fmla="*/ 1243 w 1397"/>
              <a:gd name="T97" fmla="*/ 437 h 673"/>
              <a:gd name="T98" fmla="*/ 1275 w 1397"/>
              <a:gd name="T99" fmla="*/ 444 h 673"/>
              <a:gd name="T100" fmla="*/ 1307 w 1397"/>
              <a:gd name="T101" fmla="*/ 457 h 673"/>
              <a:gd name="T102" fmla="*/ 1334 w 1397"/>
              <a:gd name="T103" fmla="*/ 475 h 673"/>
              <a:gd name="T104" fmla="*/ 1367 w 1397"/>
              <a:gd name="T105" fmla="*/ 512 h 673"/>
              <a:gd name="T106" fmla="*/ 1384 w 1397"/>
              <a:gd name="T107" fmla="*/ 543 h 673"/>
              <a:gd name="T108" fmla="*/ 1393 w 1397"/>
              <a:gd name="T109" fmla="*/ 574 h 673"/>
              <a:gd name="T110" fmla="*/ 1397 w 1397"/>
              <a:gd name="T111" fmla="*/ 608 h 673"/>
              <a:gd name="T112" fmla="*/ 1395 w 1397"/>
              <a:gd name="T113" fmla="*/ 640 h 673"/>
              <a:gd name="T114" fmla="*/ 1385 w 1397"/>
              <a:gd name="T115" fmla="*/ 67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7" h="673">
                <a:moveTo>
                  <a:pt x="75" y="673"/>
                </a:moveTo>
                <a:lnTo>
                  <a:pt x="62" y="665"/>
                </a:lnTo>
                <a:lnTo>
                  <a:pt x="50" y="655"/>
                </a:lnTo>
                <a:lnTo>
                  <a:pt x="40" y="644"/>
                </a:lnTo>
                <a:lnTo>
                  <a:pt x="30" y="634"/>
                </a:lnTo>
                <a:lnTo>
                  <a:pt x="22" y="621"/>
                </a:lnTo>
                <a:lnTo>
                  <a:pt x="15" y="609"/>
                </a:lnTo>
                <a:lnTo>
                  <a:pt x="9" y="595"/>
                </a:lnTo>
                <a:lnTo>
                  <a:pt x="8" y="589"/>
                </a:lnTo>
                <a:lnTo>
                  <a:pt x="5" y="582"/>
                </a:lnTo>
                <a:lnTo>
                  <a:pt x="4" y="574"/>
                </a:lnTo>
                <a:lnTo>
                  <a:pt x="2" y="568"/>
                </a:lnTo>
                <a:lnTo>
                  <a:pt x="1" y="561"/>
                </a:lnTo>
                <a:lnTo>
                  <a:pt x="0" y="554"/>
                </a:lnTo>
                <a:lnTo>
                  <a:pt x="0" y="546"/>
                </a:lnTo>
                <a:lnTo>
                  <a:pt x="0" y="539"/>
                </a:lnTo>
                <a:lnTo>
                  <a:pt x="0" y="532"/>
                </a:lnTo>
                <a:lnTo>
                  <a:pt x="1" y="525"/>
                </a:lnTo>
                <a:lnTo>
                  <a:pt x="1" y="517"/>
                </a:lnTo>
                <a:lnTo>
                  <a:pt x="4" y="510"/>
                </a:lnTo>
                <a:lnTo>
                  <a:pt x="5" y="503"/>
                </a:lnTo>
                <a:lnTo>
                  <a:pt x="8" y="495"/>
                </a:lnTo>
                <a:lnTo>
                  <a:pt x="9" y="489"/>
                </a:lnTo>
                <a:lnTo>
                  <a:pt x="13" y="481"/>
                </a:lnTo>
                <a:lnTo>
                  <a:pt x="15" y="475"/>
                </a:lnTo>
                <a:lnTo>
                  <a:pt x="19" y="468"/>
                </a:lnTo>
                <a:lnTo>
                  <a:pt x="27" y="457"/>
                </a:lnTo>
                <a:lnTo>
                  <a:pt x="35" y="446"/>
                </a:lnTo>
                <a:lnTo>
                  <a:pt x="43" y="436"/>
                </a:lnTo>
                <a:lnTo>
                  <a:pt x="53" y="428"/>
                </a:lnTo>
                <a:lnTo>
                  <a:pt x="63" y="419"/>
                </a:lnTo>
                <a:lnTo>
                  <a:pt x="74" y="413"/>
                </a:lnTo>
                <a:lnTo>
                  <a:pt x="85" y="407"/>
                </a:lnTo>
                <a:lnTo>
                  <a:pt x="97" y="402"/>
                </a:lnTo>
                <a:lnTo>
                  <a:pt x="109" y="398"/>
                </a:lnTo>
                <a:lnTo>
                  <a:pt x="120" y="395"/>
                </a:lnTo>
                <a:lnTo>
                  <a:pt x="133" y="393"/>
                </a:lnTo>
                <a:lnTo>
                  <a:pt x="146" y="392"/>
                </a:lnTo>
                <a:lnTo>
                  <a:pt x="159" y="393"/>
                </a:lnTo>
                <a:lnTo>
                  <a:pt x="172" y="395"/>
                </a:lnTo>
                <a:lnTo>
                  <a:pt x="185" y="397"/>
                </a:lnTo>
                <a:lnTo>
                  <a:pt x="198" y="401"/>
                </a:lnTo>
                <a:lnTo>
                  <a:pt x="195" y="392"/>
                </a:lnTo>
                <a:lnTo>
                  <a:pt x="193" y="384"/>
                </a:lnTo>
                <a:lnTo>
                  <a:pt x="190" y="376"/>
                </a:lnTo>
                <a:lnTo>
                  <a:pt x="189" y="369"/>
                </a:lnTo>
                <a:lnTo>
                  <a:pt x="189" y="360"/>
                </a:lnTo>
                <a:lnTo>
                  <a:pt x="187" y="352"/>
                </a:lnTo>
                <a:lnTo>
                  <a:pt x="187" y="344"/>
                </a:lnTo>
                <a:lnTo>
                  <a:pt x="187" y="335"/>
                </a:lnTo>
                <a:lnTo>
                  <a:pt x="189" y="327"/>
                </a:lnTo>
                <a:lnTo>
                  <a:pt x="189" y="320"/>
                </a:lnTo>
                <a:lnTo>
                  <a:pt x="190" y="312"/>
                </a:lnTo>
                <a:lnTo>
                  <a:pt x="193" y="304"/>
                </a:lnTo>
                <a:lnTo>
                  <a:pt x="194" y="296"/>
                </a:lnTo>
                <a:lnTo>
                  <a:pt x="196" y="288"/>
                </a:lnTo>
                <a:lnTo>
                  <a:pt x="199" y="281"/>
                </a:lnTo>
                <a:lnTo>
                  <a:pt x="203" y="273"/>
                </a:lnTo>
                <a:lnTo>
                  <a:pt x="207" y="266"/>
                </a:lnTo>
                <a:lnTo>
                  <a:pt x="209" y="259"/>
                </a:lnTo>
                <a:lnTo>
                  <a:pt x="215" y="252"/>
                </a:lnTo>
                <a:lnTo>
                  <a:pt x="218" y="246"/>
                </a:lnTo>
                <a:lnTo>
                  <a:pt x="229" y="233"/>
                </a:lnTo>
                <a:lnTo>
                  <a:pt x="239" y="221"/>
                </a:lnTo>
                <a:lnTo>
                  <a:pt x="252" y="211"/>
                </a:lnTo>
                <a:lnTo>
                  <a:pt x="265" y="202"/>
                </a:lnTo>
                <a:lnTo>
                  <a:pt x="273" y="198"/>
                </a:lnTo>
                <a:lnTo>
                  <a:pt x="281" y="194"/>
                </a:lnTo>
                <a:lnTo>
                  <a:pt x="287" y="190"/>
                </a:lnTo>
                <a:lnTo>
                  <a:pt x="296" y="188"/>
                </a:lnTo>
                <a:lnTo>
                  <a:pt x="304" y="184"/>
                </a:lnTo>
                <a:lnTo>
                  <a:pt x="312" y="182"/>
                </a:lnTo>
                <a:lnTo>
                  <a:pt x="319" y="180"/>
                </a:lnTo>
                <a:lnTo>
                  <a:pt x="328" y="179"/>
                </a:lnTo>
                <a:lnTo>
                  <a:pt x="336" y="177"/>
                </a:lnTo>
                <a:lnTo>
                  <a:pt x="344" y="177"/>
                </a:lnTo>
                <a:lnTo>
                  <a:pt x="353" y="177"/>
                </a:lnTo>
                <a:lnTo>
                  <a:pt x="362" y="177"/>
                </a:lnTo>
                <a:lnTo>
                  <a:pt x="363" y="166"/>
                </a:lnTo>
                <a:lnTo>
                  <a:pt x="366" y="155"/>
                </a:lnTo>
                <a:lnTo>
                  <a:pt x="370" y="145"/>
                </a:lnTo>
                <a:lnTo>
                  <a:pt x="374" y="135"/>
                </a:lnTo>
                <a:lnTo>
                  <a:pt x="378" y="125"/>
                </a:lnTo>
                <a:lnTo>
                  <a:pt x="383" y="115"/>
                </a:lnTo>
                <a:lnTo>
                  <a:pt x="388" y="106"/>
                </a:lnTo>
                <a:lnTo>
                  <a:pt x="393" y="97"/>
                </a:lnTo>
                <a:lnTo>
                  <a:pt x="398" y="89"/>
                </a:lnTo>
                <a:lnTo>
                  <a:pt x="405" y="80"/>
                </a:lnTo>
                <a:lnTo>
                  <a:pt x="411" y="72"/>
                </a:lnTo>
                <a:lnTo>
                  <a:pt x="419" y="65"/>
                </a:lnTo>
                <a:lnTo>
                  <a:pt x="425" y="57"/>
                </a:lnTo>
                <a:lnTo>
                  <a:pt x="433" y="50"/>
                </a:lnTo>
                <a:lnTo>
                  <a:pt x="442" y="44"/>
                </a:lnTo>
                <a:lnTo>
                  <a:pt x="450" y="38"/>
                </a:lnTo>
                <a:lnTo>
                  <a:pt x="459" y="32"/>
                </a:lnTo>
                <a:lnTo>
                  <a:pt x="467" y="27"/>
                </a:lnTo>
                <a:lnTo>
                  <a:pt x="476" y="22"/>
                </a:lnTo>
                <a:lnTo>
                  <a:pt x="486" y="18"/>
                </a:lnTo>
                <a:lnTo>
                  <a:pt x="495" y="14"/>
                </a:lnTo>
                <a:lnTo>
                  <a:pt x="506" y="10"/>
                </a:lnTo>
                <a:lnTo>
                  <a:pt x="515" y="8"/>
                </a:lnTo>
                <a:lnTo>
                  <a:pt x="525" y="5"/>
                </a:lnTo>
                <a:lnTo>
                  <a:pt x="535" y="3"/>
                </a:lnTo>
                <a:lnTo>
                  <a:pt x="546" y="1"/>
                </a:lnTo>
                <a:lnTo>
                  <a:pt x="556" y="0"/>
                </a:lnTo>
                <a:lnTo>
                  <a:pt x="567" y="0"/>
                </a:lnTo>
                <a:lnTo>
                  <a:pt x="578" y="0"/>
                </a:lnTo>
                <a:lnTo>
                  <a:pt x="589" y="0"/>
                </a:lnTo>
                <a:lnTo>
                  <a:pt x="599" y="1"/>
                </a:lnTo>
                <a:lnTo>
                  <a:pt x="611" y="4"/>
                </a:lnTo>
                <a:lnTo>
                  <a:pt x="623" y="6"/>
                </a:lnTo>
                <a:lnTo>
                  <a:pt x="636" y="10"/>
                </a:lnTo>
                <a:lnTo>
                  <a:pt x="649" y="14"/>
                </a:lnTo>
                <a:lnTo>
                  <a:pt x="662" y="19"/>
                </a:lnTo>
                <a:lnTo>
                  <a:pt x="674" y="26"/>
                </a:lnTo>
                <a:lnTo>
                  <a:pt x="686" y="32"/>
                </a:lnTo>
                <a:lnTo>
                  <a:pt x="697" y="40"/>
                </a:lnTo>
                <a:lnTo>
                  <a:pt x="708" y="49"/>
                </a:lnTo>
                <a:lnTo>
                  <a:pt x="718" y="57"/>
                </a:lnTo>
                <a:lnTo>
                  <a:pt x="727" y="67"/>
                </a:lnTo>
                <a:lnTo>
                  <a:pt x="736" y="78"/>
                </a:lnTo>
                <a:lnTo>
                  <a:pt x="744" y="88"/>
                </a:lnTo>
                <a:lnTo>
                  <a:pt x="752" y="100"/>
                </a:lnTo>
                <a:lnTo>
                  <a:pt x="759" y="111"/>
                </a:lnTo>
                <a:lnTo>
                  <a:pt x="766" y="123"/>
                </a:lnTo>
                <a:lnTo>
                  <a:pt x="771" y="136"/>
                </a:lnTo>
                <a:lnTo>
                  <a:pt x="780" y="133"/>
                </a:lnTo>
                <a:lnTo>
                  <a:pt x="789" y="132"/>
                </a:lnTo>
                <a:lnTo>
                  <a:pt x="798" y="132"/>
                </a:lnTo>
                <a:lnTo>
                  <a:pt x="807" y="131"/>
                </a:lnTo>
                <a:lnTo>
                  <a:pt x="816" y="131"/>
                </a:lnTo>
                <a:lnTo>
                  <a:pt x="825" y="131"/>
                </a:lnTo>
                <a:lnTo>
                  <a:pt x="834" y="132"/>
                </a:lnTo>
                <a:lnTo>
                  <a:pt x="843" y="133"/>
                </a:lnTo>
                <a:lnTo>
                  <a:pt x="852" y="135"/>
                </a:lnTo>
                <a:lnTo>
                  <a:pt x="860" y="137"/>
                </a:lnTo>
                <a:lnTo>
                  <a:pt x="869" y="140"/>
                </a:lnTo>
                <a:lnTo>
                  <a:pt x="877" y="142"/>
                </a:lnTo>
                <a:lnTo>
                  <a:pt x="885" y="145"/>
                </a:lnTo>
                <a:lnTo>
                  <a:pt x="894" y="149"/>
                </a:lnTo>
                <a:lnTo>
                  <a:pt x="902" y="153"/>
                </a:lnTo>
                <a:lnTo>
                  <a:pt x="908" y="158"/>
                </a:lnTo>
                <a:lnTo>
                  <a:pt x="916" y="162"/>
                </a:lnTo>
                <a:lnTo>
                  <a:pt x="924" y="167"/>
                </a:lnTo>
                <a:lnTo>
                  <a:pt x="930" y="173"/>
                </a:lnTo>
                <a:lnTo>
                  <a:pt x="937" y="179"/>
                </a:lnTo>
                <a:lnTo>
                  <a:pt x="943" y="185"/>
                </a:lnTo>
                <a:lnTo>
                  <a:pt x="949" y="191"/>
                </a:lnTo>
                <a:lnTo>
                  <a:pt x="955" y="198"/>
                </a:lnTo>
                <a:lnTo>
                  <a:pt x="960" y="204"/>
                </a:lnTo>
                <a:lnTo>
                  <a:pt x="965" y="212"/>
                </a:lnTo>
                <a:lnTo>
                  <a:pt x="970" y="220"/>
                </a:lnTo>
                <a:lnTo>
                  <a:pt x="974" y="228"/>
                </a:lnTo>
                <a:lnTo>
                  <a:pt x="979" y="235"/>
                </a:lnTo>
                <a:lnTo>
                  <a:pt x="982" y="244"/>
                </a:lnTo>
                <a:lnTo>
                  <a:pt x="986" y="254"/>
                </a:lnTo>
                <a:lnTo>
                  <a:pt x="988" y="261"/>
                </a:lnTo>
                <a:lnTo>
                  <a:pt x="991" y="272"/>
                </a:lnTo>
                <a:lnTo>
                  <a:pt x="993" y="283"/>
                </a:lnTo>
                <a:lnTo>
                  <a:pt x="995" y="295"/>
                </a:lnTo>
                <a:lnTo>
                  <a:pt x="996" y="307"/>
                </a:lnTo>
                <a:lnTo>
                  <a:pt x="996" y="318"/>
                </a:lnTo>
                <a:lnTo>
                  <a:pt x="1006" y="313"/>
                </a:lnTo>
                <a:lnTo>
                  <a:pt x="1017" y="309"/>
                </a:lnTo>
                <a:lnTo>
                  <a:pt x="1027" y="305"/>
                </a:lnTo>
                <a:lnTo>
                  <a:pt x="1037" y="303"/>
                </a:lnTo>
                <a:lnTo>
                  <a:pt x="1049" y="303"/>
                </a:lnTo>
                <a:lnTo>
                  <a:pt x="1059" y="303"/>
                </a:lnTo>
                <a:lnTo>
                  <a:pt x="1070" y="304"/>
                </a:lnTo>
                <a:lnTo>
                  <a:pt x="1080" y="305"/>
                </a:lnTo>
                <a:lnTo>
                  <a:pt x="1090" y="309"/>
                </a:lnTo>
                <a:lnTo>
                  <a:pt x="1101" y="313"/>
                </a:lnTo>
                <a:lnTo>
                  <a:pt x="1110" y="318"/>
                </a:lnTo>
                <a:lnTo>
                  <a:pt x="1119" y="323"/>
                </a:lnTo>
                <a:lnTo>
                  <a:pt x="1128" y="331"/>
                </a:lnTo>
                <a:lnTo>
                  <a:pt x="1136" y="339"/>
                </a:lnTo>
                <a:lnTo>
                  <a:pt x="1142" y="348"/>
                </a:lnTo>
                <a:lnTo>
                  <a:pt x="1149" y="357"/>
                </a:lnTo>
                <a:lnTo>
                  <a:pt x="1155" y="367"/>
                </a:lnTo>
                <a:lnTo>
                  <a:pt x="1159" y="379"/>
                </a:lnTo>
                <a:lnTo>
                  <a:pt x="1162" y="391"/>
                </a:lnTo>
                <a:lnTo>
                  <a:pt x="1164" y="402"/>
                </a:lnTo>
                <a:lnTo>
                  <a:pt x="1166" y="414"/>
                </a:lnTo>
                <a:lnTo>
                  <a:pt x="1164" y="426"/>
                </a:lnTo>
                <a:lnTo>
                  <a:pt x="1163" y="437"/>
                </a:lnTo>
                <a:lnTo>
                  <a:pt x="1160" y="449"/>
                </a:lnTo>
                <a:lnTo>
                  <a:pt x="1168" y="446"/>
                </a:lnTo>
                <a:lnTo>
                  <a:pt x="1176" y="442"/>
                </a:lnTo>
                <a:lnTo>
                  <a:pt x="1185" y="441"/>
                </a:lnTo>
                <a:lnTo>
                  <a:pt x="1193" y="439"/>
                </a:lnTo>
                <a:lnTo>
                  <a:pt x="1202" y="437"/>
                </a:lnTo>
                <a:lnTo>
                  <a:pt x="1210" y="436"/>
                </a:lnTo>
                <a:lnTo>
                  <a:pt x="1219" y="436"/>
                </a:lnTo>
                <a:lnTo>
                  <a:pt x="1226" y="436"/>
                </a:lnTo>
                <a:lnTo>
                  <a:pt x="1235" y="436"/>
                </a:lnTo>
                <a:lnTo>
                  <a:pt x="1243" y="437"/>
                </a:lnTo>
                <a:lnTo>
                  <a:pt x="1251" y="437"/>
                </a:lnTo>
                <a:lnTo>
                  <a:pt x="1260" y="440"/>
                </a:lnTo>
                <a:lnTo>
                  <a:pt x="1268" y="441"/>
                </a:lnTo>
                <a:lnTo>
                  <a:pt x="1275" y="444"/>
                </a:lnTo>
                <a:lnTo>
                  <a:pt x="1283" y="446"/>
                </a:lnTo>
                <a:lnTo>
                  <a:pt x="1291" y="449"/>
                </a:lnTo>
                <a:lnTo>
                  <a:pt x="1299" y="453"/>
                </a:lnTo>
                <a:lnTo>
                  <a:pt x="1307" y="457"/>
                </a:lnTo>
                <a:lnTo>
                  <a:pt x="1313" y="461"/>
                </a:lnTo>
                <a:lnTo>
                  <a:pt x="1321" y="464"/>
                </a:lnTo>
                <a:lnTo>
                  <a:pt x="1327" y="470"/>
                </a:lnTo>
                <a:lnTo>
                  <a:pt x="1334" y="475"/>
                </a:lnTo>
                <a:lnTo>
                  <a:pt x="1340" y="480"/>
                </a:lnTo>
                <a:lnTo>
                  <a:pt x="1345" y="485"/>
                </a:lnTo>
                <a:lnTo>
                  <a:pt x="1357" y="498"/>
                </a:lnTo>
                <a:lnTo>
                  <a:pt x="1367" y="512"/>
                </a:lnTo>
                <a:lnTo>
                  <a:pt x="1373" y="519"/>
                </a:lnTo>
                <a:lnTo>
                  <a:pt x="1376" y="526"/>
                </a:lnTo>
                <a:lnTo>
                  <a:pt x="1380" y="534"/>
                </a:lnTo>
                <a:lnTo>
                  <a:pt x="1384" y="543"/>
                </a:lnTo>
                <a:lnTo>
                  <a:pt x="1387" y="551"/>
                </a:lnTo>
                <a:lnTo>
                  <a:pt x="1389" y="559"/>
                </a:lnTo>
                <a:lnTo>
                  <a:pt x="1392" y="567"/>
                </a:lnTo>
                <a:lnTo>
                  <a:pt x="1393" y="574"/>
                </a:lnTo>
                <a:lnTo>
                  <a:pt x="1395" y="583"/>
                </a:lnTo>
                <a:lnTo>
                  <a:pt x="1396" y="591"/>
                </a:lnTo>
                <a:lnTo>
                  <a:pt x="1397" y="599"/>
                </a:lnTo>
                <a:lnTo>
                  <a:pt x="1397" y="608"/>
                </a:lnTo>
                <a:lnTo>
                  <a:pt x="1397" y="616"/>
                </a:lnTo>
                <a:lnTo>
                  <a:pt x="1396" y="625"/>
                </a:lnTo>
                <a:lnTo>
                  <a:pt x="1396" y="633"/>
                </a:lnTo>
                <a:lnTo>
                  <a:pt x="1395" y="640"/>
                </a:lnTo>
                <a:lnTo>
                  <a:pt x="1392" y="649"/>
                </a:lnTo>
                <a:lnTo>
                  <a:pt x="1391" y="657"/>
                </a:lnTo>
                <a:lnTo>
                  <a:pt x="1388" y="665"/>
                </a:lnTo>
                <a:lnTo>
                  <a:pt x="1385" y="673"/>
                </a:lnTo>
                <a:lnTo>
                  <a:pt x="1385" y="673"/>
                </a:lnTo>
                <a:lnTo>
                  <a:pt x="75" y="673"/>
                </a:lnTo>
                <a:lnTo>
                  <a:pt x="75" y="673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RASCAL Defines Atmospheric Source Term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radionuclides available for release</a:t>
            </a:r>
          </a:p>
          <a:p>
            <a:pPr lvl="1"/>
            <a:r>
              <a:rPr lang="en-US" dirty="0"/>
              <a:t>May be single nuclide or complex core damage</a:t>
            </a:r>
          </a:p>
          <a:p>
            <a:pPr lvl="1"/>
            <a:r>
              <a:rPr lang="en-US" dirty="0"/>
              <a:t>Time-dependent isotopes and activity</a:t>
            </a:r>
          </a:p>
          <a:p>
            <a:r>
              <a:rPr lang="en-US" dirty="0"/>
              <a:t>Source material may be filtered, reduced, or decayed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84" name="Right Arrow 83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92" name="Isosceles Triangle 91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00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is Radionuclides Released to Environment Over Time (Atmospheric Source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Isotopic activity over time (15 min)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28" y="1452542"/>
            <a:ext cx="4543492" cy="278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838200" y="4152900"/>
            <a:ext cx="6781800" cy="2209800"/>
            <a:chOff x="404700" y="3983383"/>
            <a:chExt cx="8891700" cy="2874617"/>
          </a:xfrm>
        </p:grpSpPr>
        <p:sp>
          <p:nvSpPr>
            <p:cNvPr id="30" name="Right Arrow 29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83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Source Term is Moved using ATD Models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240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Atmospheric Transport and Dispersion Models</a:t>
            </a:r>
          </a:p>
          <a:p>
            <a:pPr lvl="1"/>
            <a:r>
              <a:rPr lang="en-US" dirty="0"/>
              <a:t>Transport material based on weather conditions</a:t>
            </a:r>
          </a:p>
          <a:p>
            <a:pPr lvl="1"/>
            <a:r>
              <a:rPr lang="en-US" dirty="0"/>
              <a:t>Track material to where it falls/washes on ground</a:t>
            </a:r>
          </a:p>
          <a:p>
            <a:pPr lvl="1"/>
            <a:r>
              <a:rPr lang="en-US" dirty="0"/>
              <a:t>Accounts for dry/wet processes and particle size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12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Calculations Provide Doses and Concentrations over Calculation Area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473290"/>
          </a:xfrm>
        </p:spPr>
        <p:txBody>
          <a:bodyPr>
            <a:normAutofit/>
          </a:bodyPr>
          <a:lstStyle/>
          <a:p>
            <a:r>
              <a:rPr lang="en-US" dirty="0"/>
              <a:t>Dose calculation accounts for multiple pathways</a:t>
            </a:r>
          </a:p>
          <a:p>
            <a:pPr lvl="1"/>
            <a:r>
              <a:rPr lang="en-US" dirty="0"/>
              <a:t>External (</a:t>
            </a:r>
            <a:r>
              <a:rPr lang="en-US" dirty="0" err="1"/>
              <a:t>Groundshine</a:t>
            </a:r>
            <a:r>
              <a:rPr lang="en-US" dirty="0"/>
              <a:t> + </a:t>
            </a:r>
            <a:r>
              <a:rPr lang="en-US" dirty="0" err="1"/>
              <a:t>cloudshine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Internal (Inhalation + </a:t>
            </a:r>
            <a:r>
              <a:rPr lang="en-US" strike="sngStrike" dirty="0"/>
              <a:t>ingestion)</a:t>
            </a:r>
          </a:p>
          <a:p>
            <a:r>
              <a:rPr lang="en-US" dirty="0"/>
              <a:t>Results includes other display/calculation options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rgbClr val="385D8A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82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446-6A5B-4488-B70E-C17D83D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5B730-6E99-4581-A50F-70090BE2E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step through a RASCAL run together</a:t>
            </a:r>
          </a:p>
          <a:p>
            <a:pPr lvl="1"/>
            <a:r>
              <a:rPr lang="en-US" dirty="0"/>
              <a:t>Watch our discussion slides without using your RASCAL (screenshots may not match)</a:t>
            </a:r>
          </a:p>
          <a:p>
            <a:pPr lvl="1"/>
            <a:r>
              <a:rPr lang="en-US" dirty="0"/>
              <a:t>At each blue slide, you will input information into RASCAL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354CD-E511-452B-96EB-0559BA5C3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021448"/>
            <a:ext cx="5384800" cy="3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Select </a:t>
            </a:r>
            <a:r>
              <a:rPr lang="en-US" sz="3600" b="1" dirty="0" err="1"/>
              <a:t>STDose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97901-17EB-4A97-BFE5-600F8EC7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5257800" cy="42973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of what you will be using RASCAL for (dose assessment) will be done with Source Term to Dose (</a:t>
            </a:r>
            <a:r>
              <a:rPr lang="en-US" dirty="0" err="1"/>
              <a:t>STDose</a:t>
            </a:r>
            <a:r>
              <a:rPr lang="en-US" dirty="0"/>
              <a:t>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D128C5-6020-4EDB-A79B-F1FFF6EF9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434626"/>
            <a:ext cx="5384800" cy="28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US" sz="3600" dirty="0" err="1"/>
              <a:t>STDose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E5E00-B709-4FB0-B81D-FAE4AE509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8875" y="1615281"/>
            <a:ext cx="4286250" cy="4495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Input information on the buttons on left, from top to bottom</a:t>
            </a:r>
          </a:p>
          <a:p>
            <a:pPr lvl="1"/>
            <a:r>
              <a:rPr lang="en-US" dirty="0"/>
              <a:t>Meteorology can be input once a location is selected</a:t>
            </a:r>
            <a:endParaRPr lang="en-US" b="0" dirty="0"/>
          </a:p>
          <a:p>
            <a:r>
              <a:rPr lang="en-US" b="0" dirty="0"/>
              <a:t>Translate available data into RASCAL inputs</a:t>
            </a:r>
          </a:p>
          <a:p>
            <a:pPr lvl="1"/>
            <a:r>
              <a:rPr lang="en-US" b="0" dirty="0"/>
              <a:t>Some data is “static”; enter once</a:t>
            </a:r>
          </a:p>
          <a:p>
            <a:pPr lvl="1"/>
            <a:r>
              <a:rPr lang="en-US" b="0" dirty="0"/>
              <a:t>Some data is “dynamic” and changes with time as more communications is established and as conditions evolve</a:t>
            </a:r>
          </a:p>
        </p:txBody>
      </p:sp>
    </p:spTree>
    <p:extLst>
      <p:ext uri="{BB962C8B-B14F-4D97-AF65-F5344CB8AC3E}">
        <p14:creationId xmlns:p14="http://schemas.microsoft.com/office/powerpoint/2010/main" val="38720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Trainers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22856A-0BEC-B144-56D6-6A0B1A5F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3200" dirty="0"/>
              <a:t>George Athey</a:t>
            </a:r>
            <a:br>
              <a:rPr lang="en-US" sz="3200" dirty="0"/>
            </a:br>
            <a:r>
              <a:rPr lang="en-US" sz="2400" dirty="0" err="1"/>
              <a:t>Athey</a:t>
            </a:r>
            <a:r>
              <a:rPr lang="en-US" sz="2400" dirty="0"/>
              <a:t> Consulting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r>
              <a:rPr lang="en-US" sz="3200" dirty="0"/>
              <a:t>Jeff Kowalczik, CHP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US NRC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Office of Nuclear Security and Incident Response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None/>
              <a:tabLst>
                <a:tab pos="5715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Rigel Flora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NRC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Research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3103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by Clicking Event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8B3F1-A668-4857-8353-D11B13407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99847"/>
            <a:ext cx="5384800" cy="41266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RASCAL breaks up locations and models into 4 types:</a:t>
            </a:r>
          </a:p>
          <a:p>
            <a:pPr lvl="1"/>
            <a:r>
              <a:rPr lang="en-US" dirty="0"/>
              <a:t>NPP</a:t>
            </a:r>
          </a:p>
          <a:p>
            <a:pPr lvl="1"/>
            <a:r>
              <a:rPr lang="en-US" dirty="0"/>
              <a:t>Spent Fuel</a:t>
            </a:r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Other/Materials</a:t>
            </a:r>
          </a:p>
        </p:txBody>
      </p:sp>
    </p:spTree>
    <p:extLst>
      <p:ext uri="{BB962C8B-B14F-4D97-AF65-F5344CB8AC3E}">
        <p14:creationId xmlns:p14="http://schemas.microsoft.com/office/powerpoint/2010/main" val="48930050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Next, Click Event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from a list of predefined sites</a:t>
            </a:r>
          </a:p>
          <a:p>
            <a:pPr lvl="1"/>
            <a:r>
              <a:rPr lang="en-US" dirty="0"/>
              <a:t>All U.S. facilities (NPPs, Fuel Cycle, Materials)</a:t>
            </a:r>
          </a:p>
          <a:p>
            <a:pPr lvl="1"/>
            <a:r>
              <a:rPr lang="en-US" dirty="0"/>
              <a:t>International NPPs including: Mexico, South Africa, Taiwan, and UAE</a:t>
            </a:r>
          </a:p>
          <a:p>
            <a:pPr lvl="1"/>
            <a:endParaRPr lang="en-US" dirty="0"/>
          </a:p>
          <a:p>
            <a:r>
              <a:rPr lang="en-US" dirty="0"/>
              <a:t>Or, define a custom site</a:t>
            </a:r>
          </a:p>
          <a:p>
            <a:pPr lvl="1"/>
            <a:r>
              <a:rPr lang="en-US" dirty="0"/>
              <a:t>Need Latitude/Longitude coordinates</a:t>
            </a:r>
          </a:p>
          <a:p>
            <a:pPr lvl="1"/>
            <a:r>
              <a:rPr lang="en-US" dirty="0"/>
              <a:t>Does not build in roughness or topography </a:t>
            </a:r>
          </a:p>
        </p:txBody>
      </p:sp>
    </p:spTree>
    <p:extLst>
      <p:ext uri="{BB962C8B-B14F-4D97-AF65-F5344CB8AC3E}">
        <p14:creationId xmlns:p14="http://schemas.microsoft.com/office/powerpoint/2010/main" val="5023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the Bottom of Location, Check Reactor 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372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0" dirty="0"/>
              <a:t>Units of megawatts thermal (</a:t>
            </a:r>
            <a:r>
              <a:rPr lang="en-US" b="0" dirty="0" err="1"/>
              <a:t>MWt</a:t>
            </a:r>
            <a:r>
              <a:rPr lang="en-US" b="0" dirty="0"/>
              <a:t>) and is a direct measure of the energy produced by fission. This number is used by the model to determine the fission product inventory in the core.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The facility database contains the power level at which the reactor is allowed to operate.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Since reactors generally try to operate at 100% power, this value should rarely be changed.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9033A-BC7F-4729-A840-D6039AAADFB1}"/>
              </a:ext>
            </a:extLst>
          </p:cNvPr>
          <p:cNvSpPr/>
          <p:nvPr/>
        </p:nvSpPr>
        <p:spPr>
          <a:xfrm>
            <a:off x="779584" y="5251938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Also Check Burnup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Fuel burnup  has units of megawatt-days per metric ton of uranium (</a:t>
            </a:r>
            <a:r>
              <a:rPr lang="en-US" dirty="0" err="1"/>
              <a:t>MWd</a:t>
            </a:r>
            <a:r>
              <a:rPr lang="en-US" dirty="0"/>
              <a:t>/MTU) and is a measure of how much fission energy has been produced by the fuel elements that are currently in the core.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r>
              <a:rPr lang="en-US" dirty="0"/>
              <a:t>RASCAL uses burnup to adjust core inventory for long-lived radionuclides in the core fuel.  A mid-life core value is used as default instead of site-specific values</a:t>
            </a:r>
            <a:endParaRPr lang="en-US" sz="1100" dirty="0"/>
          </a:p>
          <a:p>
            <a:endParaRPr lang="en-US" sz="1200" dirty="0"/>
          </a:p>
          <a:p>
            <a:r>
              <a:rPr lang="en-US" dirty="0"/>
              <a:t>If you have a burnup value – use it, otherwise the default is OK.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3703B-701B-41C6-AB41-1C25DBFC8B09}"/>
              </a:ext>
            </a:extLst>
          </p:cNvPr>
          <p:cNvSpPr/>
          <p:nvPr/>
        </p:nvSpPr>
        <p:spPr>
          <a:xfrm>
            <a:off x="779584" y="5498123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the RASCAL program &amp; select </a:t>
            </a:r>
            <a:r>
              <a:rPr lang="en-US" dirty="0" err="1"/>
              <a:t>STDose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Click Event Type</a:t>
            </a:r>
          </a:p>
          <a:p>
            <a:pPr lvl="1"/>
            <a:r>
              <a:rPr lang="en-US" dirty="0"/>
              <a:t>Select Nuclear Power Plant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Click Event Location</a:t>
            </a:r>
          </a:p>
          <a:p>
            <a:pPr lvl="1"/>
            <a:r>
              <a:rPr lang="en-US" dirty="0"/>
              <a:t>Select Beaver Valley, Unit 1</a:t>
            </a:r>
          </a:p>
          <a:p>
            <a:pPr lvl="1"/>
            <a:r>
              <a:rPr lang="en-US" dirty="0"/>
              <a:t>Click OK</a:t>
            </a:r>
            <a:endParaRPr lang="en-US" sz="800" dirty="0"/>
          </a:p>
          <a:p>
            <a:pPr marL="0" indent="0">
              <a:buNone/>
              <a:tabLst>
                <a:tab pos="3313113" algn="l"/>
              </a:tabLst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8077200" y="200024"/>
            <a:ext cx="3733800" cy="2800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48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6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98298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The RASCAL </a:t>
            </a:r>
            <a:r>
              <a:rPr lang="en-US" b="0" dirty="0" err="1"/>
              <a:t>STDose</a:t>
            </a:r>
            <a:r>
              <a:rPr lang="en-US" b="0" dirty="0"/>
              <a:t> model supports which of the following radiological emergency phases? [select all that apply]</a:t>
            </a:r>
          </a:p>
          <a:p>
            <a:pPr lvl="1"/>
            <a:r>
              <a:rPr lang="en-US" b="0" dirty="0"/>
              <a:t>Pre-release</a:t>
            </a:r>
          </a:p>
          <a:p>
            <a:pPr lvl="1"/>
            <a:r>
              <a:rPr lang="en-US" b="0" dirty="0"/>
              <a:t>Plume (early)</a:t>
            </a:r>
          </a:p>
          <a:p>
            <a:pPr lvl="1"/>
            <a:r>
              <a:rPr lang="en-US" b="0" dirty="0"/>
              <a:t>Intermediate</a:t>
            </a:r>
          </a:p>
          <a:p>
            <a:pPr lvl="1"/>
            <a:r>
              <a:rPr lang="en-US" b="0" dirty="0"/>
              <a:t>Ingestion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 or F, RASCAL can model releases from sites not in its facility database?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990600" y="257321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984739" y="3048000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78878" y="352278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404339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63059" y="3948059"/>
              <a:ext cx="1910337" cy="2719305"/>
            </p:xfrm>
            <a:graphic>
              <a:graphicData uri="http://schemas.microsoft.com/office/powerpoint/2016/slidezoom">
                <pslz:sldZm>
                  <pslz:sldZmObj sldId="538" cId="839455506">
                    <pslz:zmPr id="{911473E9-FDA5-4094-AF9E-EBE407CF36D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10337" cy="27193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9C8147-D02F-4557-94FE-50CFA67B07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059" y="3948059"/>
                <a:ext cx="1910337" cy="27193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5496DA-6C6F-455C-AAB6-42F26FA713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14" y="4419600"/>
            <a:ext cx="2083480" cy="1908531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2CAAA-5413-4D2B-AAAC-52A95799E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855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Long Term Station Blackout</a:t>
            </a:r>
          </a:p>
          <a:p>
            <a:pPr marL="285750" indent="-285750"/>
            <a:r>
              <a:rPr lang="en-US" dirty="0"/>
              <a:t>Without onsite &amp; offsite AC power and other cooling methods, could lead to core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0437E0-E76A-4993-9B2B-590F07C51809}"/>
              </a:ext>
            </a:extLst>
          </p:cNvPr>
          <p:cNvSpPr/>
          <p:nvPr/>
        </p:nvSpPr>
        <p:spPr>
          <a:xfrm>
            <a:off x="2445324" y="2369125"/>
            <a:ext cx="2937165" cy="3325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881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Training and support at ramp.nrc-gateway.gov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Account to Access</a:t>
            </a:r>
          </a:p>
          <a:p>
            <a:pPr lvl="1"/>
            <a:r>
              <a:rPr lang="en-US" dirty="0"/>
              <a:t>Non-Disclosure Agreement (NDA)</a:t>
            </a:r>
          </a:p>
          <a:p>
            <a:pPr lvl="1"/>
            <a:r>
              <a:rPr lang="en-US" dirty="0"/>
              <a:t>Fed/State/Local/International/Private</a:t>
            </a:r>
          </a:p>
          <a:p>
            <a:r>
              <a:rPr lang="en-US" dirty="0"/>
              <a:t>Code Distribution</a:t>
            </a:r>
          </a:p>
          <a:p>
            <a:r>
              <a:rPr lang="en-US" dirty="0"/>
              <a:t>Technical Support</a:t>
            </a:r>
          </a:p>
          <a:p>
            <a:pPr lvl="1"/>
            <a:r>
              <a:rPr lang="en-US" dirty="0"/>
              <a:t>Technical </a:t>
            </a:r>
            <a:br>
              <a:rPr lang="en-US" dirty="0"/>
            </a:br>
            <a:r>
              <a:rPr lang="en-US" dirty="0"/>
              <a:t>documentation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FAQs &amp; Forums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7642"/>
          <a:stretch/>
        </p:blipFill>
        <p:spPr>
          <a:xfrm>
            <a:off x="7645679" y="1400053"/>
            <a:ext cx="4146271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64C4A-EC90-7E13-7AD4-8EB7FFFE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" r="21620"/>
          <a:stretch/>
        </p:blipFill>
        <p:spPr>
          <a:xfrm>
            <a:off x="4876800" y="3316535"/>
            <a:ext cx="6477000" cy="3409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8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Loss of Coolant Accident (LOCA)</a:t>
            </a:r>
          </a:p>
          <a:p>
            <a:pPr marL="285750" indent="-285750"/>
            <a:r>
              <a:rPr lang="en-US" dirty="0"/>
              <a:t>Loss of reactor coolant, leads to core </a:t>
            </a:r>
            <a:r>
              <a:rPr lang="en-US" dirty="0" err="1"/>
              <a:t>uncovery</a:t>
            </a:r>
            <a:r>
              <a:rPr lang="en-US" dirty="0"/>
              <a:t> and fuel melt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inputs event timing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14600" y="280901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B02A7C-71F1-4E71-9B4A-F0D51F4A610E}"/>
              </a:ext>
            </a:extLst>
          </p:cNvPr>
          <p:cNvSpPr/>
          <p:nvPr/>
        </p:nvSpPr>
        <p:spPr>
          <a:xfrm>
            <a:off x="2486890" y="2752509"/>
            <a:ext cx="2133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Release Accident</a:t>
            </a:r>
          </a:p>
          <a:p>
            <a:pPr marL="285750" indent="-285750"/>
            <a:r>
              <a:rPr lang="en-US" dirty="0"/>
              <a:t>Loss of reactor coolant where only coolant is released, no core melt expected</a:t>
            </a:r>
          </a:p>
          <a:p>
            <a:pPr marL="285750" indent="-285750"/>
            <a:r>
              <a:rPr lang="en-US" dirty="0"/>
              <a:t>Very small releases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255607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DAF29F-BDFC-4818-9C18-34907A1CB114}"/>
              </a:ext>
            </a:extLst>
          </p:cNvPr>
          <p:cNvSpPr/>
          <p:nvPr/>
        </p:nvSpPr>
        <p:spPr>
          <a:xfrm>
            <a:off x="2452252" y="3200187"/>
            <a:ext cx="219456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Containment Radiation Monitor</a:t>
            </a:r>
          </a:p>
          <a:p>
            <a:pPr marL="285750" indent="-285750"/>
            <a:r>
              <a:rPr lang="en-US" dirty="0"/>
              <a:t>Estimates core damage based on containment rad monitor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14599" y="3657600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7B81CB-7D54-4447-9FCE-B1C4CD8C20FC}"/>
              </a:ext>
            </a:extLst>
          </p:cNvPr>
          <p:cNvSpPr/>
          <p:nvPr/>
        </p:nvSpPr>
        <p:spPr>
          <a:xfrm>
            <a:off x="2459179" y="3616035"/>
            <a:ext cx="237744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4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Coolant or Containment Air Sample</a:t>
            </a:r>
          </a:p>
          <a:p>
            <a:r>
              <a:rPr lang="en-US" dirty="0"/>
              <a:t>User inputs entire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Not expected to have data during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4585494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168D6-AEDB-49E9-A26F-A5F82650465F}"/>
              </a:ext>
            </a:extLst>
          </p:cNvPr>
          <p:cNvSpPr/>
          <p:nvPr/>
        </p:nvSpPr>
        <p:spPr>
          <a:xfrm>
            <a:off x="2452254" y="4530074"/>
            <a:ext cx="1967345" cy="8039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Releases - Mixtures</a:t>
            </a:r>
          </a:p>
          <a:p>
            <a:r>
              <a:rPr lang="en-US" dirty="0"/>
              <a:t>User inputs activity rates of:</a:t>
            </a:r>
          </a:p>
          <a:p>
            <a:pPr lvl="1"/>
            <a:r>
              <a:rPr lang="en-US" dirty="0"/>
              <a:t>Noble Gas</a:t>
            </a:r>
          </a:p>
          <a:p>
            <a:pPr lvl="1"/>
            <a:r>
              <a:rPr lang="en-US" dirty="0" err="1"/>
              <a:t>Iodines</a:t>
            </a:r>
            <a:endParaRPr lang="en-US" dirty="0"/>
          </a:p>
          <a:p>
            <a:pPr lvl="1"/>
            <a:r>
              <a:rPr lang="en-US" dirty="0"/>
              <a:t>Particulates</a:t>
            </a:r>
          </a:p>
          <a:p>
            <a:r>
              <a:rPr lang="en-US" dirty="0"/>
              <a:t>RASCAL fractionates by nuclide based on core inventory</a:t>
            </a:r>
          </a:p>
          <a:p>
            <a:r>
              <a:rPr lang="en-US" dirty="0"/>
              <a:t>Often based on utility conversion or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440362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D2D3D5-E774-4104-9F30-3A4A314A6140}"/>
              </a:ext>
            </a:extLst>
          </p:cNvPr>
          <p:cNvSpPr/>
          <p:nvPr/>
        </p:nvSpPr>
        <p:spPr>
          <a:xfrm>
            <a:off x="2479964" y="5398797"/>
            <a:ext cx="22860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2032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Nuclear Power Plant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6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152A3-D7D0-45A6-BBBA-EAB5998B0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28"/>
          <a:stretch/>
        </p:blipFill>
        <p:spPr>
          <a:xfrm>
            <a:off x="2348345" y="1445348"/>
            <a:ext cx="3733800" cy="5314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755C3-A9C5-44F3-9777-F48DCE2C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24419" r="95510" b="68413"/>
          <a:stretch/>
        </p:blipFill>
        <p:spPr>
          <a:xfrm>
            <a:off x="2514600" y="2362200"/>
            <a:ext cx="228601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3C750-F689-4666-B189-13C6FB94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" t="18684" r="95509" b="75581"/>
          <a:stretch/>
        </p:blipFill>
        <p:spPr>
          <a:xfrm>
            <a:off x="2500746" y="5862929"/>
            <a:ext cx="228601" cy="30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7C7C5D-7DC8-4883-935C-3425761A7BBD}"/>
              </a:ext>
            </a:extLst>
          </p:cNvPr>
          <p:cNvSpPr/>
          <p:nvPr/>
        </p:nvSpPr>
        <p:spPr>
          <a:xfrm>
            <a:off x="2486890" y="5835218"/>
            <a:ext cx="3228109" cy="748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0CE64-026D-4AB1-AB5C-BF133812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2" y="4129548"/>
            <a:ext cx="1985027" cy="2393614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28943" y="4455381"/>
              <a:ext cx="2063301" cy="1890047"/>
            </p:xfrm>
            <a:graphic>
              <a:graphicData uri="http://schemas.microsoft.com/office/powerpoint/2016/slidezoom">
                <pslz:sldZm>
                  <pslz:sldZmObj sldId="573" cId="2017069764">
                    <pslz:zmPr id="{BEC34837-C938-4870-9A9C-D35AE44626D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3301" cy="18900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30233E9-A89B-48E8-9585-A736B68341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8943" y="4455381"/>
                <a:ext cx="2063301" cy="189004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9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39E0-1B96-47CC-85F3-49C96DE8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Spent Fuel, RASCAL has 3 source term options</a:t>
            </a:r>
          </a:p>
          <a:p>
            <a:r>
              <a:rPr lang="en-US" dirty="0"/>
              <a:t>Includes both pool and dry storage</a:t>
            </a:r>
          </a:p>
          <a:p>
            <a:r>
              <a:rPr lang="en-US" dirty="0"/>
              <a:t>Sites are collocated with NPPs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F4C7-0113-4FF8-B216-70DC83592A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Uncovered Fuel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Models clad/zirconium fire whether possible or not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fuel pool</a:t>
            </a:r>
            <a:r>
              <a:rPr lang="en-US" sz="2800" dirty="0">
                <a:solidFill>
                  <a:prstClr val="black"/>
                </a:solidFill>
              </a:rPr>
              <a:t> inventory and fire start/end times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6D503-99D5-40C6-A504-FE37BEC60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23B17-0DD3-4E1C-B9A2-1B0AC9D48A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B5519-2406-4FAD-B134-B69964C769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2710656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B2C533-13D1-4B86-90ED-C4AEA987E940}"/>
              </a:ext>
            </a:extLst>
          </p:cNvPr>
          <p:cNvSpPr/>
          <p:nvPr/>
        </p:nvSpPr>
        <p:spPr>
          <a:xfrm>
            <a:off x="2286238" y="256680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Pool - Damaged Underwater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For fuel handling accidents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Very small releases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inputs amount of fuel damaged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46F43-3CB5-4E2E-B4AF-2B413E2BC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CBFDB-43E2-443D-ABE5-515BE6371A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3F677-3B1E-4408-AC8C-2DD4C80BD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3290532"/>
            <a:ext cx="228601" cy="304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04749A-D87E-429E-B03F-7401A125A9B7}"/>
              </a:ext>
            </a:extLst>
          </p:cNvPr>
          <p:cNvSpPr/>
          <p:nvPr/>
        </p:nvSpPr>
        <p:spPr>
          <a:xfrm>
            <a:off x="2254191" y="3204673"/>
            <a:ext cx="3740210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RASCAL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4953000"/>
          </a:xfrm>
        </p:spPr>
        <p:txBody>
          <a:bodyPr/>
          <a:lstStyle/>
          <a:p>
            <a:r>
              <a:rPr lang="en-US" dirty="0"/>
              <a:t>Every time we ask you to use RASCAL, you’ll see one of these blue slides.</a:t>
            </a:r>
          </a:p>
          <a:p>
            <a:endParaRPr lang="en-US" dirty="0"/>
          </a:p>
          <a:p>
            <a:r>
              <a:rPr lang="en-US" dirty="0"/>
              <a:t>It will include information needed to complete the steps.</a:t>
            </a:r>
          </a:p>
          <a:p>
            <a:endParaRPr lang="en-US" dirty="0"/>
          </a:p>
          <a:p>
            <a:r>
              <a:rPr lang="en-US" dirty="0"/>
              <a:t>I will walk around during each blue slide and answer questions.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6847-54B1-4064-AB73-8A9EC8ED58D9}"/>
              </a:ext>
            </a:extLst>
          </p:cNvPr>
          <p:cNvGrpSpPr/>
          <p:nvPr/>
        </p:nvGrpSpPr>
        <p:grpSpPr>
          <a:xfrm>
            <a:off x="7467600" y="847725"/>
            <a:ext cx="4419600" cy="3228975"/>
            <a:chOff x="8077200" y="200024"/>
            <a:chExt cx="3733800" cy="2800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D44EA-A707-4037-A69A-ED74D9C5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464A9-595C-4A65-BDF5-89862495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56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Dry - Cask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4 damage options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Small to zero release</a:t>
            </a:r>
          </a:p>
          <a:p>
            <a:pPr marL="400050"/>
            <a:r>
              <a:rPr lang="en-US" dirty="0">
                <a:solidFill>
                  <a:prstClr val="black"/>
                </a:solidFill>
              </a:rPr>
              <a:t>User defines inventory of fuel and damage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295B0-FD0C-4C7D-84F2-22C122A91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767"/>
          <a:stretch/>
        </p:blipFill>
        <p:spPr>
          <a:xfrm>
            <a:off x="2100841" y="1984083"/>
            <a:ext cx="3995159" cy="3655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E3B27-57E5-4508-A941-80CA31892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105" r="61764"/>
          <a:stretch/>
        </p:blipFill>
        <p:spPr>
          <a:xfrm>
            <a:off x="2100841" y="3047999"/>
            <a:ext cx="3893560" cy="2591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E3D55-0B7B-4A61-9E31-F94A040673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353654" y="4002003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D177C1-9B1F-4413-99E9-45013CCF5494}"/>
              </a:ext>
            </a:extLst>
          </p:cNvPr>
          <p:cNvSpPr/>
          <p:nvPr/>
        </p:nvSpPr>
        <p:spPr>
          <a:xfrm>
            <a:off x="2231166" y="3863182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7375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A0D388-57CC-4881-8F35-39355CB0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92260"/>
            <a:ext cx="2367249" cy="1606148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96711" y="4061053"/>
              <a:ext cx="2047182" cy="2468562"/>
            </p:xfrm>
            <a:graphic>
              <a:graphicData uri="http://schemas.microsoft.com/office/powerpoint/2016/slidezoom">
                <pslz:sldZm>
                  <pslz:sldZmObj sldId="581" cId="4088491418">
                    <pslz:zmPr id="{FEBE2629-9FAC-4A3A-8D27-5ACD61EE2788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47182" cy="24685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B2FA528-D05C-4477-B323-6DB590B381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711" y="4061053"/>
                <a:ext cx="2047182" cy="24685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7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can model certain events from fuel fabrication facilities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UF6 chemical models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Criticality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UO2 Fire/Explosion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7B10-E5E0-4A30-A52A-8857674B36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1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UF6 Release from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Gaseous UF6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plume model with chemical conversion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chemically dangerous than radiological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458AB-43BA-4E0D-8430-9512AB05475A}"/>
              </a:ext>
            </a:extLst>
          </p:cNvPr>
          <p:cNvSpPr/>
          <p:nvPr/>
        </p:nvSpPr>
        <p:spPr>
          <a:xfrm>
            <a:off x="2531693" y="2218347"/>
            <a:ext cx="2573708" cy="4486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32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Fire or Explosion involving Uranium Oxide</a:t>
            </a:r>
          </a:p>
          <a:p>
            <a:pPr marL="285750" indent="-285750"/>
            <a:r>
              <a:rPr lang="en-US" dirty="0"/>
              <a:t>Small amounts of material put into atmosphere from event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9346" y="2942832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9" y="4091782"/>
            <a:ext cx="228601" cy="30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2759CB-DD5D-49AD-A800-2873F2A9D25A}"/>
              </a:ext>
            </a:extLst>
          </p:cNvPr>
          <p:cNvSpPr/>
          <p:nvPr/>
        </p:nvSpPr>
        <p:spPr>
          <a:xfrm>
            <a:off x="2590799" y="2847190"/>
            <a:ext cx="2438401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D762A-1383-4945-8D6D-5AB4EBAB6686}"/>
              </a:ext>
            </a:extLst>
          </p:cNvPr>
          <p:cNvSpPr/>
          <p:nvPr/>
        </p:nvSpPr>
        <p:spPr>
          <a:xfrm>
            <a:off x="2590798" y="4022787"/>
            <a:ext cx="2819402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5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Criticality</a:t>
            </a:r>
            <a:endParaRPr lang="en-US" dirty="0"/>
          </a:p>
          <a:p>
            <a:pPr marL="285750" indent="-285750"/>
            <a:r>
              <a:rPr lang="en-US" dirty="0"/>
              <a:t>Mainly focused on direct shine from criticality event</a:t>
            </a:r>
          </a:p>
          <a:p>
            <a:pPr marL="685800" lvl="1"/>
            <a:r>
              <a:rPr lang="en-US" dirty="0"/>
              <a:t>Very small amount of activated material put into atmosphere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3548735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F42EFE-80DB-4295-AA87-8B9CCF0F990B}"/>
              </a:ext>
            </a:extLst>
          </p:cNvPr>
          <p:cNvSpPr/>
          <p:nvPr/>
        </p:nvSpPr>
        <p:spPr>
          <a:xfrm>
            <a:off x="2559463" y="3442858"/>
            <a:ext cx="1860137" cy="381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00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C1AF-D6C4-4151-8340-8941E1120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36"/>
          <a:stretch/>
        </p:blipFill>
        <p:spPr>
          <a:xfrm>
            <a:off x="2336800" y="1589333"/>
            <a:ext cx="3759200" cy="4536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DC366-DD80-4B8E-9FE9-5D81A7AE0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4943926"/>
            <a:ext cx="228601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640B-7915-4183-A912-15D0A8501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" t="24419" r="95510" b="68413"/>
          <a:stretch/>
        </p:blipFill>
        <p:spPr>
          <a:xfrm>
            <a:off x="2590800" y="2286000"/>
            <a:ext cx="228601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2A9DA5-63D5-40FA-BCE7-37B5D5989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1" t="18684" r="95509" b="75581"/>
          <a:stretch/>
        </p:blipFill>
        <p:spPr>
          <a:xfrm>
            <a:off x="2590798" y="5555699"/>
            <a:ext cx="228601" cy="30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2046E-ADCB-4E19-94EC-8E821AB530B0}"/>
              </a:ext>
            </a:extLst>
          </p:cNvPr>
          <p:cNvSpPr/>
          <p:nvPr/>
        </p:nvSpPr>
        <p:spPr>
          <a:xfrm>
            <a:off x="2514600" y="4894595"/>
            <a:ext cx="35814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81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055455" y="4423319"/>
              <a:ext cx="2526945" cy="1714500"/>
            </p:xfrm>
            <a:graphic>
              <a:graphicData uri="http://schemas.microsoft.com/office/powerpoint/2016/slidezoom">
                <pslz:sldZm>
                  <pslz:sldZmObj sldId="575" cId="4210505439">
                    <pslz:zmPr id="{BD231D14-672B-4CD5-A4EB-780143F9681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26945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3360549-AFB9-4E92-A560-AF32D8D331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5455" y="4423319"/>
                <a:ext cx="2526945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RASCAL also has 3 “other” materials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modeling transportation accidents, lab accidents,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models still focus on atmospheric releases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 releases (like spills and leaks) are not modeled in RASCAL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5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Effluent Release Rates/Concentration</a:t>
            </a:r>
          </a:p>
          <a:p>
            <a:r>
              <a:rPr lang="en-US" dirty="0"/>
              <a:t>User inputs entire atmospheric source term by nuclide</a:t>
            </a:r>
          </a:p>
          <a:p>
            <a:r>
              <a:rPr lang="en-US" dirty="0"/>
              <a:t>RASCAL does not extrapolate source term from subset of nuclides</a:t>
            </a:r>
          </a:p>
          <a:p>
            <a:r>
              <a:rPr lang="en-US" dirty="0"/>
              <a:t>Can be used to manually define source term, including small/custom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A0261-46DE-4187-9000-BE5CDF1DA3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88962" y="3014530"/>
            <a:ext cx="228601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995AB-711F-4AE7-A64B-185D6FF1D6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88961" y="3507043"/>
            <a:ext cx="228601" cy="30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1687E1-A3A6-41D2-AC02-F3DF6F43FFD1}"/>
              </a:ext>
            </a:extLst>
          </p:cNvPr>
          <p:cNvSpPr/>
          <p:nvPr/>
        </p:nvSpPr>
        <p:spPr>
          <a:xfrm>
            <a:off x="2438400" y="2921942"/>
            <a:ext cx="3657600" cy="8966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7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Technology Review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1" y="1981200"/>
            <a:ext cx="1110369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198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Nuclear Power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9469" y="205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Spent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1" y="4495800"/>
            <a:ext cx="124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Fuel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9470" y="4457700"/>
            <a:ext cx="176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Other Material</a:t>
            </a:r>
          </a:p>
        </p:txBody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2" y="1981200"/>
            <a:ext cx="1089647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1" y="4356765"/>
            <a:ext cx="1110369" cy="157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2224"/>
          <a:stretch/>
        </p:blipFill>
        <p:spPr>
          <a:xfrm>
            <a:off x="6705601" y="4343401"/>
            <a:ext cx="1110369" cy="169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805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EB597-62AA-4DD5-BE10-EF038AC6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012201" cy="40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A8D8B-6104-469D-9AA7-20D73078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332"/>
            <a:ext cx="1936001" cy="38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4967F-0E50-4613-834C-139860A4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4638"/>
            <a:ext cx="9448800" cy="1143000"/>
          </a:xfrm>
        </p:spPr>
        <p:txBody>
          <a:bodyPr/>
          <a:lstStyle/>
          <a:p>
            <a:r>
              <a:rPr lang="en-US" dirty="0"/>
              <a:t>Other Materials 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A3AB5-A34D-411B-9CCB-F7F342F2B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Sources and Material in a Fire</a:t>
            </a:r>
          </a:p>
          <a:p>
            <a:pPr marL="285750" indent="-285750"/>
            <a:r>
              <a:rPr lang="en-US" dirty="0"/>
              <a:t>Small amounts of material put into atmosphere from a fire</a:t>
            </a:r>
          </a:p>
          <a:p>
            <a:pPr marL="285750" indent="-285750"/>
            <a:r>
              <a:rPr lang="en-US" dirty="0"/>
              <a:t>User inputs material at risk and release fractions /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F89F1-0F97-4CC2-B54C-84ABBF34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08"/>
          <a:stretch/>
        </p:blipFill>
        <p:spPr>
          <a:xfrm>
            <a:off x="2092034" y="2227607"/>
            <a:ext cx="4036291" cy="273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E6361-4164-4689-B238-B352552E2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93" b="42021"/>
          <a:stretch/>
        </p:blipFill>
        <p:spPr>
          <a:xfrm>
            <a:off x="2092034" y="2219060"/>
            <a:ext cx="4036291" cy="1590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3BC0A-8477-4A0B-9D36-58E4D801AF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1" t="18684" r="95509" b="75581"/>
          <a:stretch/>
        </p:blipFill>
        <p:spPr>
          <a:xfrm>
            <a:off x="2497508" y="4019808"/>
            <a:ext cx="228601" cy="3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933F00-E8D4-4E1D-9A42-BEB1C83A0E57}"/>
              </a:ext>
            </a:extLst>
          </p:cNvPr>
          <p:cNvSpPr/>
          <p:nvPr/>
        </p:nvSpPr>
        <p:spPr>
          <a:xfrm>
            <a:off x="2471870" y="3912587"/>
            <a:ext cx="2557330" cy="4120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9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A3C3A9-93B1-462E-9FFB-85F75264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2E364-E42D-42BC-8F23-9C7AC543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14600"/>
          </a:xfrm>
        </p:spPr>
        <p:txBody>
          <a:bodyPr>
            <a:normAutofit/>
          </a:bodyPr>
          <a:lstStyle/>
          <a:p>
            <a:r>
              <a:rPr lang="en-US" b="0" dirty="0"/>
              <a:t>Source term models calculate material that can be released</a:t>
            </a:r>
          </a:p>
          <a:p>
            <a:r>
              <a:rPr lang="en-US" b="0" dirty="0"/>
              <a:t>Pick the best model; may have multiple options</a:t>
            </a:r>
          </a:p>
          <a:p>
            <a:r>
              <a:rPr lang="en-US" b="0" dirty="0"/>
              <a:t>Available choices depend on Event Type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B7F6-B119-4B0F-8010-9EF51D68F5B3}"/>
              </a:ext>
            </a:extLst>
          </p:cNvPr>
          <p:cNvSpPr txBox="1"/>
          <p:nvPr/>
        </p:nvSpPr>
        <p:spPr>
          <a:xfrm>
            <a:off x="529172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Nuclear Power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A031-5BE8-4BFD-8F97-7B4176A05FDD}"/>
              </a:ext>
            </a:extLst>
          </p:cNvPr>
          <p:cNvSpPr txBox="1"/>
          <p:nvPr/>
        </p:nvSpPr>
        <p:spPr>
          <a:xfrm>
            <a:off x="3429000" y="3547949"/>
            <a:ext cx="21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</a:rPr>
              <a:t>Spent Fuel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D58EE-D52E-4D74-B74D-99A027499B55}"/>
              </a:ext>
            </a:extLst>
          </p:cNvPr>
          <p:cNvSpPr txBox="1"/>
          <p:nvPr/>
        </p:nvSpPr>
        <p:spPr>
          <a:xfrm>
            <a:off x="6324600" y="3547949"/>
            <a:ext cx="191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Fuel 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D766E-356D-425A-B8E4-E17E232BBAA6}"/>
              </a:ext>
            </a:extLst>
          </p:cNvPr>
          <p:cNvSpPr txBox="1"/>
          <p:nvPr/>
        </p:nvSpPr>
        <p:spPr>
          <a:xfrm>
            <a:off x="8934718" y="3547949"/>
            <a:ext cx="238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Other Materials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09A940-0585-49B0-A9ED-EC217D2A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8" y="3966701"/>
            <a:ext cx="1910338" cy="271930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852B-E9DE-47BC-B615-8E83CC20B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4" y="4492260"/>
            <a:ext cx="2020019" cy="18503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B2402-FE13-4AB1-9F99-E57C4FCA4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1" y="4204922"/>
            <a:ext cx="1972442" cy="237844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DBEC8D-D57E-462F-8FDF-5A6862E34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01" y="4492260"/>
            <a:ext cx="2359622" cy="16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a Source 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For this scenario, the most appropriate model would be the LOCA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EA7CE-BE8B-41A7-A0A0-0211B98B9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296" y="1417638"/>
            <a:ext cx="4384955" cy="5368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39237D-9BEF-49D5-B93B-A3FFB4397F10}"/>
              </a:ext>
            </a:extLst>
          </p:cNvPr>
          <p:cNvSpPr/>
          <p:nvPr/>
        </p:nvSpPr>
        <p:spPr>
          <a:xfrm>
            <a:off x="1371600" y="2743200"/>
            <a:ext cx="1600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64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 Source Term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543051"/>
            <a:ext cx="6934200" cy="5181599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Each model requires additional details like timing or measurements</a:t>
            </a:r>
          </a:p>
          <a:p>
            <a:r>
              <a:rPr lang="en-US" b="0" dirty="0"/>
              <a:t>For the LOCA model:</a:t>
            </a:r>
          </a:p>
          <a:p>
            <a:pPr lvl="1"/>
            <a:r>
              <a:rPr lang="en-US" b="0" dirty="0"/>
              <a:t>Time of reactor shutdown</a:t>
            </a:r>
          </a:p>
          <a:p>
            <a:pPr lvl="2"/>
            <a:r>
              <a:rPr lang="en-US" b="0" dirty="0"/>
              <a:t>Starts the decay of all nuclides in the core (they’re in equilibrium before)</a:t>
            </a:r>
          </a:p>
          <a:p>
            <a:pPr lvl="1"/>
            <a:r>
              <a:rPr lang="en-US" b="0" dirty="0"/>
              <a:t>Time core was uncovered</a:t>
            </a:r>
          </a:p>
          <a:p>
            <a:pPr lvl="2"/>
            <a:r>
              <a:rPr lang="en-US" b="0" dirty="0"/>
              <a:t>When NUREG</a:t>
            </a:r>
            <a:r>
              <a:rPr lang="en-US" dirty="0"/>
              <a:t>-1465 models start, starting with 30 min of gap activity, then fuel melt</a:t>
            </a:r>
            <a:endParaRPr lang="en-US" b="0" dirty="0"/>
          </a:p>
          <a:p>
            <a:pPr lvl="1"/>
            <a:r>
              <a:rPr lang="en-US" b="0" dirty="0"/>
              <a:t>Is the core recovered?</a:t>
            </a:r>
          </a:p>
          <a:p>
            <a:pPr lvl="2"/>
            <a:r>
              <a:rPr lang="en-US" b="0" dirty="0"/>
              <a:t>Additional material stops being generated after the core becomes recovered</a:t>
            </a:r>
          </a:p>
          <a:p>
            <a:r>
              <a:rPr lang="en-US" dirty="0"/>
              <a:t>All times entered with 24-hour clock</a:t>
            </a:r>
            <a:endParaRPr lang="en-US" b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2A56A5-8D65-432F-85E9-87901B26A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5106"/>
          <a:stretch/>
        </p:blipFill>
        <p:spPr>
          <a:xfrm>
            <a:off x="416797" y="1535112"/>
            <a:ext cx="4079003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80447-9D81-477C-8771-A01FC537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416797" y="1535112"/>
            <a:ext cx="40790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Source Term</a:t>
            </a:r>
          </a:p>
          <a:p>
            <a:endParaRPr lang="en-US" sz="800" dirty="0"/>
          </a:p>
          <a:p>
            <a:r>
              <a:rPr lang="en-US" dirty="0"/>
              <a:t>Select Loss of Coolant Accident (LOCA)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Input timing sequence numbers</a:t>
            </a:r>
          </a:p>
          <a:p>
            <a:pPr lvl="1"/>
            <a:r>
              <a:rPr lang="en-US" dirty="0"/>
              <a:t>Shutdown Time - 0800</a:t>
            </a:r>
          </a:p>
          <a:p>
            <a:pPr lvl="1"/>
            <a:r>
              <a:rPr lang="en-US" dirty="0"/>
              <a:t>Time of Core Uncovery – 1030</a:t>
            </a:r>
          </a:p>
          <a:p>
            <a:pPr lvl="1"/>
            <a:r>
              <a:rPr lang="en-US" dirty="0"/>
              <a:t>Select Yes for Core Recovered, Time – 1300</a:t>
            </a:r>
          </a:p>
          <a:p>
            <a:pPr lvl="1"/>
            <a:r>
              <a:rPr lang="en-US" dirty="0"/>
              <a:t>Click OK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84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63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Why is it important to enter the reactor shutdown time?</a:t>
            </a:r>
          </a:p>
          <a:p>
            <a:pPr lvl="1"/>
            <a:r>
              <a:rPr lang="en-US" b="0" dirty="0"/>
              <a:t>That is when the radionuclide decay calculation starts </a:t>
            </a:r>
          </a:p>
          <a:p>
            <a:pPr lvl="1"/>
            <a:r>
              <a:rPr lang="en-US" b="0" dirty="0"/>
              <a:t>That is when the release starts</a:t>
            </a:r>
          </a:p>
          <a:p>
            <a:pPr lvl="1"/>
            <a:r>
              <a:rPr lang="en-US" b="0" dirty="0"/>
              <a:t>That is when the damage to the reactor fuel begins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indent="0">
              <a:buNone/>
            </a:pPr>
            <a:r>
              <a:rPr lang="en-US" b="0" dirty="0"/>
              <a:t>If the core is recovered, will there still be a release to the atmosphere?</a:t>
            </a:r>
          </a:p>
          <a:p>
            <a:pPr lvl="1"/>
            <a:r>
              <a:rPr lang="en-US" b="0" dirty="0"/>
              <a:t>Maybe, it depends on the release pathway and leak rate </a:t>
            </a:r>
          </a:p>
          <a:p>
            <a:pPr lvl="1"/>
            <a:r>
              <a:rPr lang="en-US" b="0" dirty="0"/>
              <a:t>Yes, that just stops further damage to the core</a:t>
            </a:r>
          </a:p>
          <a:p>
            <a:pPr lvl="1"/>
            <a:r>
              <a:rPr lang="en-US" b="0" dirty="0"/>
              <a:t>No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2130669"/>
            <a:ext cx="81915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4648200"/>
            <a:ext cx="85607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can see, the Case Summary tab updates as information is added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A00BF-BFA7-4A0F-8FD3-13672606A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As each step is completed, the input information is added to the case summary displayed.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86CB65-6F03-4AA9-945A-0BE986BEE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3" y="1600200"/>
            <a:ext cx="4549373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DBD2A-D533-4DBE-A207-8F86984EB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7" t="-136" r="30196" b="11318"/>
          <a:stretch/>
        </p:blipFill>
        <p:spPr>
          <a:xfrm>
            <a:off x="609601" y="1544320"/>
            <a:ext cx="4967086" cy="45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We’ll look at Release Pathway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EC9137-3A67-4FA8-81E0-F0F5BCA4E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9225" y="1600200"/>
            <a:ext cx="3985549" cy="45259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7FAC8E-1FCA-41D5-B4FF-9B7B68B87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RASCAL needs information on how generated material is released to the atmosphere</a:t>
            </a:r>
          </a:p>
          <a:p>
            <a:pPr lvl="1"/>
            <a:r>
              <a:rPr lang="en-US" dirty="0"/>
              <a:t>Pathway</a:t>
            </a:r>
          </a:p>
          <a:p>
            <a:pPr lvl="1"/>
            <a:r>
              <a:rPr lang="en-US" dirty="0"/>
              <a:t>Height</a:t>
            </a:r>
          </a:p>
          <a:p>
            <a:pPr lvl="2"/>
            <a:r>
              <a:rPr lang="en-US" dirty="0"/>
              <a:t>Wind speeds change with height</a:t>
            </a:r>
          </a:p>
          <a:p>
            <a:pPr lvl="1"/>
            <a:r>
              <a:rPr lang="en-US" dirty="0"/>
              <a:t>Reduction</a:t>
            </a:r>
          </a:p>
          <a:p>
            <a:pPr lvl="2"/>
            <a:r>
              <a:rPr lang="en-US" dirty="0"/>
              <a:t>Amount of material reduced by decay, holdup, filter, sprays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Release rates, start</a:t>
            </a:r>
            <a:br>
              <a:rPr lang="en-US" dirty="0"/>
            </a:br>
            <a:r>
              <a:rPr lang="en-US" dirty="0"/>
              <a:t>and stop</a:t>
            </a:r>
          </a:p>
          <a:p>
            <a:r>
              <a:rPr lang="en-US" dirty="0"/>
              <a:t>We’ll start by selecting the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this Release Pathway option, We’ll need to input: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C731-C1A1-409C-A8B4-04CED5EC5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Release Height</a:t>
            </a:r>
          </a:p>
          <a:p>
            <a:pPr lvl="1"/>
            <a:r>
              <a:rPr lang="en-US" b="0" dirty="0"/>
              <a:t>10m is minimum height allowed (ground release)</a:t>
            </a:r>
          </a:p>
          <a:p>
            <a:r>
              <a:rPr lang="en-US" b="0" dirty="0"/>
              <a:t>Select leak rate type</a:t>
            </a:r>
          </a:p>
          <a:p>
            <a:pPr lvl="1"/>
            <a:r>
              <a:rPr lang="en-US" b="0" dirty="0"/>
              <a:t>Percent Volume / Time (e.g., 3%/hour)</a:t>
            </a:r>
          </a:p>
          <a:p>
            <a:pPr lvl="1"/>
            <a:r>
              <a:rPr lang="en-US" b="0" dirty="0"/>
              <a:t>Containment pressure / Hole Size (e.g., 30 psi/2 cm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Define release timeline</a:t>
            </a:r>
          </a:p>
          <a:p>
            <a:pPr lvl="1"/>
            <a:r>
              <a:rPr lang="en-US" b="0" dirty="0"/>
              <a:t>Used for leak rate and additional conditions</a:t>
            </a:r>
          </a:p>
          <a:p>
            <a:pPr lvl="1"/>
            <a:r>
              <a:rPr lang="en-US" b="0" dirty="0"/>
              <a:t>Need to review/set initial conditions, then can add rows as needed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35EF4-E347-4DA3-98F5-ACE87BA1E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72592"/>
            <a:ext cx="5384800" cy="3981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224EA-F6A6-4EE2-901F-D9253DEF29B1}"/>
              </a:ext>
            </a:extLst>
          </p:cNvPr>
          <p:cNvSpPr txBox="1"/>
          <p:nvPr/>
        </p:nvSpPr>
        <p:spPr>
          <a:xfrm>
            <a:off x="12954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Don’t copy this data.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07190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53662"/>
          <a:stretch/>
        </p:blipFill>
        <p:spPr>
          <a:xfrm>
            <a:off x="2171700" y="3252847"/>
            <a:ext cx="2892552" cy="312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6" r="52393" b="1"/>
          <a:stretch/>
        </p:blipFill>
        <p:spPr>
          <a:xfrm>
            <a:off x="6400800" y="3151632"/>
            <a:ext cx="2971800" cy="306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1480807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Core inside reactor vessel creates heat, steam is created (main loop in BWR, secondary loop in PWR), steam turns turbine, which produces electricity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749" y="6290233"/>
            <a:ext cx="372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Pressurized Water Reactor (PWR)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200" y="6281089"/>
            <a:ext cx="32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Boiling Water Reactor (BWR)</a:t>
            </a:r>
          </a:p>
        </p:txBody>
      </p:sp>
    </p:spTree>
    <p:extLst>
      <p:ext uri="{BB962C8B-B14F-4D97-AF65-F5344CB8AC3E}">
        <p14:creationId xmlns:p14="http://schemas.microsoft.com/office/powerpoint/2010/main" val="2546863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Release Path</a:t>
            </a:r>
          </a:p>
          <a:p>
            <a:endParaRPr lang="en-US" sz="1300" dirty="0"/>
          </a:p>
          <a:p>
            <a:r>
              <a:rPr lang="en-US" dirty="0"/>
              <a:t>Select Containment leakage/failure, Click OK</a:t>
            </a:r>
          </a:p>
          <a:p>
            <a:endParaRPr lang="en-US" sz="1300" dirty="0"/>
          </a:p>
          <a:p>
            <a:r>
              <a:rPr lang="en-US" dirty="0"/>
              <a:t>Ensure release height is set to 10m</a:t>
            </a:r>
          </a:p>
          <a:p>
            <a:r>
              <a:rPr lang="en-US" dirty="0"/>
              <a:t>Change the initial leak rate (at 10:30) to 5% / day</a:t>
            </a:r>
          </a:p>
          <a:p>
            <a:r>
              <a:rPr lang="en-US" dirty="0"/>
              <a:t>Keep sprays off</a:t>
            </a:r>
          </a:p>
          <a:p>
            <a:r>
              <a:rPr lang="en-US" dirty="0"/>
              <a:t>Add row and enter</a:t>
            </a:r>
          </a:p>
          <a:p>
            <a:pPr lvl="1"/>
            <a:r>
              <a:rPr lang="en-US" dirty="0"/>
              <a:t>Time: 18:00       Event Type = Leak rate         Setting = 0.0 %/d</a:t>
            </a:r>
          </a:p>
          <a:p>
            <a:r>
              <a:rPr lang="en-US" dirty="0"/>
              <a:t>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544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050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0" dirty="0"/>
              <a:t>For a LOCA accident, RASCAL can model the release of material to the atmosphere through which of the following pathways? [select all that apply]</a:t>
            </a:r>
          </a:p>
          <a:p>
            <a:pPr lvl="1"/>
            <a:r>
              <a:rPr lang="en-US" b="0" dirty="0"/>
              <a:t>Containment</a:t>
            </a:r>
          </a:p>
          <a:p>
            <a:pPr lvl="1"/>
            <a:r>
              <a:rPr lang="en-US" b="0" dirty="0"/>
              <a:t>Steam generator</a:t>
            </a:r>
          </a:p>
          <a:p>
            <a:pPr lvl="1"/>
            <a:r>
              <a:rPr lang="en-US" b="0" dirty="0"/>
              <a:t>Bypass of containment via other systems</a:t>
            </a:r>
          </a:p>
          <a:p>
            <a:pPr lvl="1"/>
            <a:r>
              <a:rPr lang="en-US" b="0" dirty="0"/>
              <a:t>Direct from the reactor vessel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in RASCAL a release height of 10m is considered ground level?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52145" y="2787162"/>
            <a:ext cx="247648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46283" y="3261947"/>
            <a:ext cx="290971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1040422" y="3736732"/>
            <a:ext cx="6427178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5562600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onto Meteorology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0E4E1-495A-4F80-B0E2-30D3ADBC9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Actual</a:t>
            </a:r>
          </a:p>
          <a:p>
            <a:pPr lvl="1"/>
            <a:r>
              <a:rPr lang="en-US" dirty="0"/>
              <a:t>Enter station observations/forecasts</a:t>
            </a:r>
          </a:p>
          <a:p>
            <a:pPr lvl="1"/>
            <a:r>
              <a:rPr lang="en-US" dirty="0"/>
              <a:t>Manual entry or internet download</a:t>
            </a:r>
          </a:p>
          <a:p>
            <a:r>
              <a:rPr lang="en-US" dirty="0"/>
              <a:t>Pre-defined (non site-specific)</a:t>
            </a:r>
          </a:p>
          <a:p>
            <a:pPr lvl="1"/>
            <a:r>
              <a:rPr lang="en-US" dirty="0"/>
              <a:t>Simple static weather conditions</a:t>
            </a:r>
          </a:p>
          <a:p>
            <a:pPr lvl="1"/>
            <a:r>
              <a:rPr lang="en-US" dirty="0"/>
              <a:t>Easy/fast if no meteorological data known, but doesn’t include topo/roughness</a:t>
            </a:r>
          </a:p>
          <a:p>
            <a:r>
              <a:rPr lang="en-US" dirty="0"/>
              <a:t>Predefined (site-specific) </a:t>
            </a:r>
          </a:p>
          <a:p>
            <a:pPr lvl="1"/>
            <a:r>
              <a:rPr lang="en-US" dirty="0"/>
              <a:t>Allows custom creation of likely conditions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86EE18A-8F62-43F4-95FF-C9DD55147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8400" y="2134394"/>
            <a:ext cx="4267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Mostly Use Actual for Exercises/Events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We won’t use pre-defined except in training</a:t>
            </a:r>
          </a:p>
          <a:p>
            <a:r>
              <a:rPr lang="en-US" dirty="0"/>
              <a:t>For actual conditions, weather data is managed as site-dependent files</a:t>
            </a:r>
          </a:p>
          <a:p>
            <a:pPr lvl="1"/>
            <a:r>
              <a:rPr lang="en-US" dirty="0"/>
              <a:t>Create New / Edit</a:t>
            </a:r>
          </a:p>
          <a:p>
            <a:pPr lvl="1"/>
            <a:r>
              <a:rPr lang="en-US" dirty="0"/>
              <a:t>View any previously saved weather files</a:t>
            </a:r>
          </a:p>
          <a:p>
            <a:pPr lvl="1"/>
            <a:r>
              <a:rPr lang="en-US" dirty="0"/>
              <a:t>Usable as long as times support scenario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9415ADF-C826-4573-BF12-45B19D27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9" b="31703"/>
          <a:stretch/>
        </p:blipFill>
        <p:spPr>
          <a:xfrm>
            <a:off x="838200" y="1729583"/>
            <a:ext cx="4267200" cy="2133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C7605-B956-4B73-A8BB-4FBCC2D71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" t="6690" r="41769" b="37313"/>
          <a:stretch/>
        </p:blipFill>
        <p:spPr>
          <a:xfrm>
            <a:off x="838200" y="4104640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Site contains predefined weather stations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A716-807F-4FB9-9E23-01AAAF2C4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Table and map show site and surrounding weather stations</a:t>
            </a:r>
          </a:p>
          <a:p>
            <a:r>
              <a:rPr lang="en-US" dirty="0"/>
              <a:t>Select stations with plume direction in mind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2BA09B-01EA-492E-A436-F11DD9C8B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259687"/>
            <a:ext cx="5384800" cy="3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0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Weather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677" y="3763963"/>
            <a:ext cx="10575628" cy="2819400"/>
          </a:xfrm>
        </p:spPr>
        <p:txBody>
          <a:bodyPr/>
          <a:lstStyle/>
          <a:p>
            <a:r>
              <a:rPr lang="en-US" dirty="0"/>
              <a:t>Select weather station on the left to input its data on the right: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Date/Time</a:t>
            </a:r>
          </a:p>
          <a:p>
            <a:pPr lvl="1"/>
            <a:r>
              <a:rPr lang="en-US" dirty="0"/>
              <a:t>Wind Direction/Speed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Precipitation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FA255-28D9-4C22-8876-3F9EF092A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1212"/>
          <a:stretch/>
        </p:blipFill>
        <p:spPr>
          <a:xfrm>
            <a:off x="914400" y="1600200"/>
            <a:ext cx="988982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90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7788" y="3480414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809" y="3476064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5809" y="4541958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51830" y="4537608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uses observed and/or forecast weather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926" y="5751934"/>
            <a:ext cx="875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RASCAL can model releases in the past (all observations), in the future (all forecasts), or that span both.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5366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Time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0999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6954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53809" y="1927293"/>
            <a:ext cx="0" cy="6004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7788" y="2418870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3809" y="2426395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3436447" y="2598110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6303215" y="3616901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sp>
        <p:nvSpPr>
          <p:cNvPr id="19" name="Striped Right Arrow 18"/>
          <p:cNvSpPr/>
          <p:nvPr/>
        </p:nvSpPr>
        <p:spPr>
          <a:xfrm>
            <a:off x="3536287" y="4655852"/>
            <a:ext cx="4955632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pic>
        <p:nvPicPr>
          <p:cNvPr id="205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277840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3756008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475194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222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Can Run with a Single Weather </a:t>
            </a:r>
            <a:r>
              <a:rPr lang="en-US" dirty="0" err="1"/>
              <a:t>Datapoint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7237" y="5155504"/>
            <a:ext cx="875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 the initial meteorological data must fall within 2 hours before the start of the release to the atmosphere. (</a:t>
            </a:r>
            <a:r>
              <a:rPr lang="en-US" sz="2400" dirty="0">
                <a:solidFill>
                  <a:prstClr val="black"/>
                </a:solidFill>
              </a:rPr>
              <a:t>Release starts at 10:30;  must have some meteorology defined within the 8:30 to 10:30 window)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3005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4762" y="2943257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71800" y="1868515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44763" y="1866006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888249" y="2013249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97896" y="302886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24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35" y="2228054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71800" y="399700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44762" y="399700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97896" y="411691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4356" y="151788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 hours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44762" y="1681614"/>
            <a:ext cx="13716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9010" y="1681614"/>
            <a:ext cx="137160" cy="36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5399" y="2333322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5834" y="3361411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30416" y="4435038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3064728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4116914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6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Single </a:t>
            </a:r>
            <a:r>
              <a:rPr lang="en-US" dirty="0" err="1"/>
              <a:t>Datapoint</a:t>
            </a:r>
            <a:r>
              <a:rPr lang="en-US" dirty="0"/>
              <a:t> Weather is possible, More Data is Preferred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02" y="4714123"/>
            <a:ext cx="875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when the release may start in the future or may continue for some period of time. You will likely need both observed and forecast data.</a:t>
            </a:r>
          </a:p>
          <a:p>
            <a:endParaRPr lang="en-US" sz="2400" dirty="0"/>
          </a:p>
          <a:p>
            <a:r>
              <a:rPr lang="en-US" sz="2400" dirty="0"/>
              <a:t>However, our scenario doesn’t have additional info like forecasts yet.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124201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0962" y="313739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062657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0963" y="2060148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64449" y="2207391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74096" y="3223006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1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5" y="2422196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341599" y="252746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3685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73758" y="356423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57765" y="356172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62463" y="356160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7161" y="3561486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6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83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6972300" y="1828800"/>
            <a:ext cx="3238500" cy="3657600"/>
          </a:xfrm>
          <a:prstGeom prst="round2SameRect">
            <a:avLst>
              <a:gd name="adj1" fmla="val 47161"/>
              <a:gd name="adj2" fmla="val 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7485126" y="3569493"/>
            <a:ext cx="2324100" cy="1066800"/>
          </a:xfrm>
          <a:custGeom>
            <a:avLst/>
            <a:gdLst>
              <a:gd name="connsiteX0" fmla="*/ 0 w 2324100"/>
              <a:gd name="connsiteY0" fmla="*/ 553202 h 1066800"/>
              <a:gd name="connsiteX1" fmla="*/ 0 w 2324100"/>
              <a:gd name="connsiteY1" fmla="*/ 513598 h 1066800"/>
              <a:gd name="connsiteX2" fmla="*/ 380248 w 2324100"/>
              <a:gd name="connsiteY2" fmla="*/ 133350 h 1066800"/>
              <a:gd name="connsiteX3" fmla="*/ 400050 w 2324100"/>
              <a:gd name="connsiteY3" fmla="*/ 133350 h 1066800"/>
              <a:gd name="connsiteX4" fmla="*/ 400050 w 2324100"/>
              <a:gd name="connsiteY4" fmla="*/ 0 h 1066800"/>
              <a:gd name="connsiteX5" fmla="*/ 476250 w 2324100"/>
              <a:gd name="connsiteY5" fmla="*/ 0 h 1066800"/>
              <a:gd name="connsiteX6" fmla="*/ 476250 w 2324100"/>
              <a:gd name="connsiteY6" fmla="*/ 133350 h 1066800"/>
              <a:gd name="connsiteX7" fmla="*/ 1943852 w 2324100"/>
              <a:gd name="connsiteY7" fmla="*/ 133350 h 1066800"/>
              <a:gd name="connsiteX8" fmla="*/ 2324100 w 2324100"/>
              <a:gd name="connsiteY8" fmla="*/ 513598 h 1066800"/>
              <a:gd name="connsiteX9" fmla="*/ 2324100 w 2324100"/>
              <a:gd name="connsiteY9" fmla="*/ 553202 h 1066800"/>
              <a:gd name="connsiteX10" fmla="*/ 1943852 w 2324100"/>
              <a:gd name="connsiteY10" fmla="*/ 933450 h 1066800"/>
              <a:gd name="connsiteX11" fmla="*/ 476250 w 2324100"/>
              <a:gd name="connsiteY11" fmla="*/ 933450 h 1066800"/>
              <a:gd name="connsiteX12" fmla="*/ 476250 w 2324100"/>
              <a:gd name="connsiteY12" fmla="*/ 1066800 h 1066800"/>
              <a:gd name="connsiteX13" fmla="*/ 400050 w 2324100"/>
              <a:gd name="connsiteY13" fmla="*/ 1066800 h 1066800"/>
              <a:gd name="connsiteX14" fmla="*/ 400050 w 2324100"/>
              <a:gd name="connsiteY14" fmla="*/ 933450 h 1066800"/>
              <a:gd name="connsiteX15" fmla="*/ 380248 w 2324100"/>
              <a:gd name="connsiteY15" fmla="*/ 933450 h 1066800"/>
              <a:gd name="connsiteX16" fmla="*/ 0 w 2324100"/>
              <a:gd name="connsiteY16" fmla="*/ 553202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4100" h="1066800">
                <a:moveTo>
                  <a:pt x="0" y="553202"/>
                </a:moveTo>
                <a:lnTo>
                  <a:pt x="0" y="513598"/>
                </a:lnTo>
                <a:cubicBezTo>
                  <a:pt x="0" y="303593"/>
                  <a:pt x="170243" y="133350"/>
                  <a:pt x="380248" y="133350"/>
                </a:cubicBezTo>
                <a:lnTo>
                  <a:pt x="400050" y="133350"/>
                </a:lnTo>
                <a:lnTo>
                  <a:pt x="400050" y="0"/>
                </a:lnTo>
                <a:lnTo>
                  <a:pt x="476250" y="0"/>
                </a:lnTo>
                <a:lnTo>
                  <a:pt x="476250" y="133350"/>
                </a:lnTo>
                <a:lnTo>
                  <a:pt x="1943852" y="133350"/>
                </a:lnTo>
                <a:cubicBezTo>
                  <a:pt x="2153857" y="133350"/>
                  <a:pt x="2324100" y="303593"/>
                  <a:pt x="2324100" y="513598"/>
                </a:cubicBezTo>
                <a:lnTo>
                  <a:pt x="2324100" y="553202"/>
                </a:lnTo>
                <a:cubicBezTo>
                  <a:pt x="2324100" y="763207"/>
                  <a:pt x="2153857" y="933450"/>
                  <a:pt x="1943852" y="933450"/>
                </a:cubicBezTo>
                <a:lnTo>
                  <a:pt x="476250" y="933450"/>
                </a:lnTo>
                <a:lnTo>
                  <a:pt x="476250" y="1066800"/>
                </a:lnTo>
                <a:lnTo>
                  <a:pt x="400050" y="1066800"/>
                </a:lnTo>
                <a:lnTo>
                  <a:pt x="400050" y="933450"/>
                </a:lnTo>
                <a:lnTo>
                  <a:pt x="380248" y="933450"/>
                </a:lnTo>
                <a:cubicBezTo>
                  <a:pt x="170243" y="933450"/>
                  <a:pt x="0" y="763207"/>
                  <a:pt x="0" y="553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releases will come from major fuel damage, only caused from lack of cooling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heat removal leads to fuel cladding failure and fuel melt</a:t>
            </a:r>
          </a:p>
          <a:p>
            <a:r>
              <a:rPr lang="en-US" dirty="0"/>
              <a:t>Eventual RCS overpressure / leakage</a:t>
            </a:r>
          </a:p>
          <a:p>
            <a:r>
              <a:rPr lang="en-US" dirty="0"/>
              <a:t>Possible containment overpressure / leakage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3" name="Can 2"/>
          <p:cNvSpPr/>
          <p:nvPr/>
        </p:nvSpPr>
        <p:spPr>
          <a:xfrm>
            <a:off x="8622792" y="3941349"/>
            <a:ext cx="76200" cy="152400"/>
          </a:xfrm>
          <a:prstGeom prst="can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4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8468"/>
            <a:ext cx="5384800" cy="3877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Process Data to compile all the weather data into a form that the models can use.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D73F4-8112-4CC9-97AF-CA272DC9F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812" y="2248468"/>
            <a:ext cx="502037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65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processes all entered data into a merged gridded field that changes over 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named file will show on the main met screen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details can be viewed if needed (View dataset)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2803891"/>
            <a:ext cx="4368800" cy="318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EB871-B453-419B-869D-6AC85BD4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95308"/>
            <a:ext cx="4333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Select Which Weather File You Want RASCAL to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611564"/>
          </a:xfrm>
        </p:spPr>
        <p:txBody>
          <a:bodyPr/>
          <a:lstStyle/>
          <a:p>
            <a:r>
              <a:rPr lang="en-US" dirty="0"/>
              <a:t>RASCAL will return to the main Meteorology screen</a:t>
            </a:r>
          </a:p>
          <a:p>
            <a:r>
              <a:rPr lang="en-US" dirty="0"/>
              <a:t>Highlight the desired weather data</a:t>
            </a:r>
          </a:p>
          <a:p>
            <a:pPr lvl="1"/>
            <a:r>
              <a:rPr lang="en-US" dirty="0"/>
              <a:t>Likely the one at the top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246E-8028-402C-976B-611BD4F73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6690" r="41769" b="37313"/>
          <a:stretch/>
        </p:blipFill>
        <p:spPr>
          <a:xfrm>
            <a:off x="1047750" y="2632474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1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Click Meteorology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Select option for Actual Observations and Forecasts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Create New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Enter Data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For the BEAV station enter the following: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Time = 10:00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Winds = from 45 deg at 2 mph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Stability class = B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Precipitation = None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Click OK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Process Data button then click OK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Click the Return button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Make sure your newly created file is selected in blue in the list of available datasets. 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288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160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0" dirty="0"/>
              <a:t>T or F, pre-defined weather conditions are acceptable to use in a real event?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requires at least some weather data to drive the ATD models?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allows you to enter weather data that varies in both space and time?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can model a release that may occur in the future?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02323" y="2247045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02323" y="3122490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90600" y="4419600"/>
            <a:ext cx="115472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701201"/>
            <a:ext cx="11430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Doses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B67A-4EC0-4712-89B1-A0D885FF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00200"/>
            <a:ext cx="4724400" cy="4953000"/>
          </a:xfrm>
        </p:spPr>
        <p:txBody>
          <a:bodyPr/>
          <a:lstStyle/>
          <a:p>
            <a:r>
              <a:rPr lang="en-US" b="0" dirty="0"/>
              <a:t>Nothing has been calculated at this point</a:t>
            </a:r>
          </a:p>
          <a:p>
            <a:r>
              <a:rPr lang="en-US" b="0" dirty="0"/>
              <a:t>With a few additional parameters, RASCAL will perform all its calculations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43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5E12C-4B1D-4FCE-A18D-65CCFDBB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4800" y="1689463"/>
            <a:ext cx="6477000" cy="4491326"/>
          </a:xfrm>
          <a:custGeom>
            <a:avLst/>
            <a:gdLst>
              <a:gd name="connsiteX0" fmla="*/ 3321158 w 7429500"/>
              <a:gd name="connsiteY0" fmla="*/ 0 h 5181600"/>
              <a:gd name="connsiteX1" fmla="*/ 7429500 w 7429500"/>
              <a:gd name="connsiteY1" fmla="*/ 0 h 5181600"/>
              <a:gd name="connsiteX2" fmla="*/ 7429500 w 7429500"/>
              <a:gd name="connsiteY2" fmla="*/ 5181600 h 5181600"/>
              <a:gd name="connsiteX3" fmla="*/ 0 w 7429500"/>
              <a:gd name="connsiteY3" fmla="*/ 5181600 h 5181600"/>
              <a:gd name="connsiteX4" fmla="*/ 0 w 7429500"/>
              <a:gd name="connsiteY4" fmla="*/ 2510126 h 5181600"/>
              <a:gd name="connsiteX5" fmla="*/ 3321158 w 7429500"/>
              <a:gd name="connsiteY5" fmla="*/ 2510126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0" h="5181600">
                <a:moveTo>
                  <a:pt x="3321158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lnTo>
                  <a:pt x="0" y="2510126"/>
                </a:lnTo>
                <a:lnTo>
                  <a:pt x="3321158" y="2510126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distance to set the calculation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0400" y="1600200"/>
            <a:ext cx="4572000" cy="4953000"/>
          </a:xfrm>
        </p:spPr>
        <p:txBody>
          <a:bodyPr/>
          <a:lstStyle/>
          <a:p>
            <a:r>
              <a:rPr lang="en-US" b="0" dirty="0"/>
              <a:t>Shorter distances provide higher resolution</a:t>
            </a:r>
          </a:p>
          <a:p>
            <a:r>
              <a:rPr lang="en-US" b="0" dirty="0"/>
              <a:t>Rule of Thumb – start on the 10 mile distance. If doses are high at the 10 mile edge, go to 25 miles</a:t>
            </a:r>
          </a:p>
          <a:p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304802" y="1689463"/>
            <a:ext cx="2895368" cy="21757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calc distances provide better resolution if you don’t need to see further out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1752600" y="2063187"/>
            <a:ext cx="4191000" cy="40558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6248400" y="2063188"/>
            <a:ext cx="4191000" cy="4055877"/>
          </a:xfrm>
        </p:spPr>
      </p:pic>
      <p:sp>
        <p:nvSpPr>
          <p:cNvPr id="11" name="TextBox 10"/>
          <p:cNvSpPr txBox="1"/>
          <p:nvPr/>
        </p:nvSpPr>
        <p:spPr>
          <a:xfrm>
            <a:off x="2003385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mile grid – cells are .5 mile wide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50" y="62484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mile grid – cells are 5 miles wide</a:t>
            </a:r>
          </a:p>
        </p:txBody>
      </p:sp>
    </p:spTree>
    <p:extLst>
      <p:ext uri="{BB962C8B-B14F-4D97-AF65-F5344CB8AC3E}">
        <p14:creationId xmlns:p14="http://schemas.microsoft.com/office/powerpoint/2010/main" val="42716647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6E9BEE-3221-4B64-82A8-AC5480CA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93913" y="1671926"/>
            <a:ext cx="6439769" cy="4491326"/>
          </a:xfrm>
          <a:custGeom>
            <a:avLst/>
            <a:gdLst>
              <a:gd name="connsiteX0" fmla="*/ 31643 w 7429500"/>
              <a:gd name="connsiteY0" fmla="*/ 2438400 h 5181600"/>
              <a:gd name="connsiteX1" fmla="*/ 31643 w 7429500"/>
              <a:gd name="connsiteY1" fmla="*/ 4114800 h 5181600"/>
              <a:gd name="connsiteX2" fmla="*/ 3400451 w 7429500"/>
              <a:gd name="connsiteY2" fmla="*/ 4114800 h 5181600"/>
              <a:gd name="connsiteX3" fmla="*/ 3400451 w 7429500"/>
              <a:gd name="connsiteY3" fmla="*/ 24384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643" y="2438400"/>
                </a:moveTo>
                <a:lnTo>
                  <a:pt x="31643" y="4114800"/>
                </a:lnTo>
                <a:lnTo>
                  <a:pt x="3400451" y="4114800"/>
                </a:lnTo>
                <a:lnTo>
                  <a:pt x="3400451" y="24384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Calculation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874" y="1600200"/>
            <a:ext cx="4809526" cy="4953000"/>
          </a:xfrm>
        </p:spPr>
        <p:txBody>
          <a:bodyPr/>
          <a:lstStyle/>
          <a:p>
            <a:r>
              <a:rPr lang="en-US" b="0" dirty="0"/>
              <a:t>Duration after the first release to atmosphere that RASCAL terminates the release, plume movement and dose calculations</a:t>
            </a:r>
          </a:p>
          <a:p>
            <a:r>
              <a:rPr lang="en-US" b="0" dirty="0"/>
              <a:t>If time is set too short, dose may be missed; no disadvantage to going long (except runtime)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105" y="3810100"/>
            <a:ext cx="2884714" cy="13933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12-24 months, a fraction of reactor core is replaced and moved to a pool to cool.  </a:t>
            </a:r>
          </a:p>
          <a:p>
            <a:r>
              <a:rPr lang="en-US" dirty="0"/>
              <a:t>5-10 years later, cooler fuel moved to dry cask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4" y="3721558"/>
            <a:ext cx="3949586" cy="282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21557"/>
            <a:ext cx="3962400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69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1757589" y="63373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52600" y="36957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/>
              <a:t>Set calculation duration to allow for trailing plume edge to reach set distance</a:t>
            </a:r>
          </a:p>
        </p:txBody>
      </p:sp>
      <p:sp>
        <p:nvSpPr>
          <p:cNvPr id="8" name="Can 7"/>
          <p:cNvSpPr/>
          <p:nvPr/>
        </p:nvSpPr>
        <p:spPr>
          <a:xfrm>
            <a:off x="1931898" y="2074494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399663" y="2383069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40789" y="2062833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59500" y="283225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Edge, released at t=0.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46121" y="2202192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7380" y="2904996"/>
            <a:ext cx="23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Trailing edge, released at  t=8.</a:t>
            </a:r>
          </a:p>
        </p:txBody>
      </p:sp>
      <p:sp>
        <p:nvSpPr>
          <p:cNvPr id="28" name="Cloud 27"/>
          <p:cNvSpPr/>
          <p:nvPr/>
        </p:nvSpPr>
        <p:spPr>
          <a:xfrm>
            <a:off x="3380469" y="1546932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2023519" y="4713785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491284" y="5022360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17561" y="4706944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100" y="5389998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 determines when trailing edge reaches 10 miles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8545160" y="4178794"/>
            <a:ext cx="2122840" cy="690855"/>
          </a:xfrm>
          <a:custGeom>
            <a:avLst/>
            <a:gdLst>
              <a:gd name="connsiteX0" fmla="*/ 2122840 w 2122840"/>
              <a:gd name="connsiteY0" fmla="*/ 0 h 690855"/>
              <a:gd name="connsiteX1" fmla="*/ 2122840 w 2122840"/>
              <a:gd name="connsiteY1" fmla="*/ 673585 h 690855"/>
              <a:gd name="connsiteX2" fmla="*/ 1991722 w 2122840"/>
              <a:gd name="connsiteY2" fmla="*/ 686757 h 690855"/>
              <a:gd name="connsiteX3" fmla="*/ 1387826 w 2122840"/>
              <a:gd name="connsiteY3" fmla="*/ 624881 h 690855"/>
              <a:gd name="connsiteX4" fmla="*/ 490762 w 2122840"/>
              <a:gd name="connsiteY4" fmla="*/ 563746 h 690855"/>
              <a:gd name="connsiteX5" fmla="*/ 96343 w 2122840"/>
              <a:gd name="connsiteY5" fmla="*/ 495716 h 690855"/>
              <a:gd name="connsiteX6" fmla="*/ 180622 w 2122840"/>
              <a:gd name="connsiteY6" fmla="*/ 403885 h 690855"/>
              <a:gd name="connsiteX7" fmla="*/ 2654 w 2122840"/>
              <a:gd name="connsiteY7" fmla="*/ 309670 h 690855"/>
              <a:gd name="connsiteX8" fmla="*/ 327668 w 2122840"/>
              <a:gd name="connsiteY8" fmla="*/ 225928 h 690855"/>
              <a:gd name="connsiteX9" fmla="*/ 330776 w 2122840"/>
              <a:gd name="connsiteY9" fmla="*/ 223721 h 690855"/>
              <a:gd name="connsiteX10" fmla="*/ 475554 w 2122840"/>
              <a:gd name="connsiteY10" fmla="*/ 103466 h 690855"/>
              <a:gd name="connsiteX11" fmla="*/ 1179861 w 2122840"/>
              <a:gd name="connsiteY11" fmla="*/ 75992 h 690855"/>
              <a:gd name="connsiteX12" fmla="*/ 1180018 w 2122840"/>
              <a:gd name="connsiteY12" fmla="*/ 75946 h 690855"/>
              <a:gd name="connsiteX13" fmla="*/ 1320084 w 2122840"/>
              <a:gd name="connsiteY13" fmla="*/ 34626 h 690855"/>
              <a:gd name="connsiteX14" fmla="*/ 1889966 w 2122840"/>
              <a:gd name="connsiteY14" fmla="*/ 47472 h 690855"/>
              <a:gd name="connsiteX15" fmla="*/ 1892497 w 2122840"/>
              <a:gd name="connsiteY15" fmla="*/ 46694 h 690855"/>
              <a:gd name="connsiteX16" fmla="*/ 2003738 w 2122840"/>
              <a:gd name="connsiteY16" fmla="*/ 12519 h 6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840" h="690855">
                <a:moveTo>
                  <a:pt x="2122840" y="0"/>
                </a:moveTo>
                <a:lnTo>
                  <a:pt x="2122840" y="673585"/>
                </a:lnTo>
                <a:lnTo>
                  <a:pt x="1991722" y="686757"/>
                </a:lnTo>
                <a:cubicBezTo>
                  <a:pt x="1760818" y="701243"/>
                  <a:pt x="1519831" y="676557"/>
                  <a:pt x="1387826" y="624881"/>
                </a:cubicBezTo>
                <a:cubicBezTo>
                  <a:pt x="1076257" y="673930"/>
                  <a:pt x="671587" y="646360"/>
                  <a:pt x="490762" y="563746"/>
                </a:cubicBezTo>
                <a:cubicBezTo>
                  <a:pt x="313131" y="569177"/>
                  <a:pt x="146339" y="540414"/>
                  <a:pt x="96343" y="495716"/>
                </a:cubicBezTo>
                <a:cubicBezTo>
                  <a:pt x="60128" y="463376"/>
                  <a:pt x="92142" y="428474"/>
                  <a:pt x="180622" y="403885"/>
                </a:cubicBezTo>
                <a:cubicBezTo>
                  <a:pt x="55087" y="384597"/>
                  <a:pt x="-14824" y="347585"/>
                  <a:pt x="2654" y="309670"/>
                </a:cubicBezTo>
                <a:cubicBezTo>
                  <a:pt x="23157" y="265277"/>
                  <a:pt x="158103" y="230504"/>
                  <a:pt x="327668" y="225928"/>
                </a:cubicBezTo>
                <a:cubicBezTo>
                  <a:pt x="328676" y="225187"/>
                  <a:pt x="329768" y="224462"/>
                  <a:pt x="330776" y="223721"/>
                </a:cubicBezTo>
                <a:cubicBezTo>
                  <a:pt x="308005" y="180005"/>
                  <a:pt x="361110" y="135918"/>
                  <a:pt x="475554" y="103466"/>
                </a:cubicBezTo>
                <a:cubicBezTo>
                  <a:pt x="656378" y="52209"/>
                  <a:pt x="949545" y="40785"/>
                  <a:pt x="1179861" y="75992"/>
                </a:cubicBezTo>
                <a:lnTo>
                  <a:pt x="1180018" y="75946"/>
                </a:lnTo>
                <a:lnTo>
                  <a:pt x="1320084" y="34626"/>
                </a:lnTo>
                <a:cubicBezTo>
                  <a:pt x="1489508" y="3998"/>
                  <a:pt x="1729770" y="6261"/>
                  <a:pt x="1889966" y="47472"/>
                </a:cubicBezTo>
                <a:lnTo>
                  <a:pt x="1892497" y="46694"/>
                </a:lnTo>
                <a:lnTo>
                  <a:pt x="2003738" y="125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53400" y="3652217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550671" y="3602126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53400" y="6286209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550671" y="6236118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87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1471863" y="4942958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15858" y="4899830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80868" y="4833967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/>
          <a:lstStyle/>
          <a:p>
            <a:r>
              <a:rPr lang="en-US" b="1" dirty="0"/>
              <a:t>There is a rule-of-thumb for estimating the calculation duration</a:t>
            </a:r>
          </a:p>
        </p:txBody>
      </p:sp>
      <p:pic>
        <p:nvPicPr>
          <p:cNvPr id="5" name="Picture 4" descr="Calc duration equation.png"/>
          <p:cNvPicPr>
            <a:picLocks noChangeAspect="1"/>
          </p:cNvPicPr>
          <p:nvPr/>
        </p:nvPicPr>
        <p:blipFill rotWithShape="1">
          <a:blip r:embed="rId3" cstate="print"/>
          <a:srcRect r="3164"/>
          <a:stretch/>
        </p:blipFill>
        <p:spPr>
          <a:xfrm>
            <a:off x="1660902" y="1600200"/>
            <a:ext cx="8854698" cy="115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38383"/>
            <a:ext cx="1127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our problem, 7.5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with 2 mph winds, calculate a duration for a 10-mile grid.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7.5 hours + (10 miles / 2 mph) = 12.5 hours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Add 10% to get 13.75, then round up to the nearest hour (14) </a:t>
            </a:r>
          </a:p>
        </p:txBody>
      </p:sp>
      <p:sp>
        <p:nvSpPr>
          <p:cNvPr id="13" name="Can 12"/>
          <p:cNvSpPr/>
          <p:nvPr/>
        </p:nvSpPr>
        <p:spPr>
          <a:xfrm>
            <a:off x="2353719" y="3329353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821484" y="3637928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6580868" y="2835068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8157308" y="1985108"/>
            <a:ext cx="502452" cy="3604532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40704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“Release Duration”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4931508" y="2396228"/>
            <a:ext cx="502452" cy="2796268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96543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Calculation Distance</a:t>
            </a:r>
          </a:p>
        </p:txBody>
      </p:sp>
    </p:spTree>
    <p:extLst>
      <p:ext uri="{BB962C8B-B14F-4D97-AF65-F5344CB8AC3E}">
        <p14:creationId xmlns:p14="http://schemas.microsoft.com/office/powerpoint/2010/main" val="40015754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AE56E-6FC3-45B9-94BF-C29F7E9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91123" y="1680874"/>
            <a:ext cx="6439769" cy="4491326"/>
          </a:xfrm>
          <a:custGeom>
            <a:avLst/>
            <a:gdLst>
              <a:gd name="connsiteX0" fmla="*/ 29714 w 7429500"/>
              <a:gd name="connsiteY0" fmla="*/ 3886200 h 5181600"/>
              <a:gd name="connsiteX1" fmla="*/ 29714 w 7429500"/>
              <a:gd name="connsiteY1" fmla="*/ 4724400 h 5181600"/>
              <a:gd name="connsiteX2" fmla="*/ 3398522 w 7429500"/>
              <a:gd name="connsiteY2" fmla="*/ 4724400 h 5181600"/>
              <a:gd name="connsiteX3" fmla="*/ 3398522 w 7429500"/>
              <a:gd name="connsiteY3" fmla="*/ 38862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29714" y="3886200"/>
                </a:moveTo>
                <a:lnTo>
                  <a:pt x="29714" y="4724400"/>
                </a:lnTo>
                <a:lnTo>
                  <a:pt x="3398522" y="4724400"/>
                </a:lnTo>
                <a:lnTo>
                  <a:pt x="3398522" y="38862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inhalation dose coefficients to be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b="0" dirty="0"/>
              <a:t>ICRP 26/30 vs 60/72</a:t>
            </a:r>
          </a:p>
          <a:p>
            <a:r>
              <a:rPr lang="en-US" b="0" dirty="0"/>
              <a:t>Currently, NRC and most States use 26/30</a:t>
            </a:r>
          </a:p>
          <a:p>
            <a:r>
              <a:rPr lang="en-US" b="0" dirty="0"/>
              <a:t>New EPA PAG Manual uses 60/72</a:t>
            </a:r>
          </a:p>
          <a:p>
            <a:r>
              <a:rPr lang="en-US" b="0" dirty="0"/>
              <a:t>Differences are inclusion of child thyroid CEDE and some minor dose values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971800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44D21E-8F43-494B-8CE8-FE86F7BA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11331" y="1680874"/>
            <a:ext cx="6433238" cy="4491326"/>
          </a:xfrm>
          <a:custGeom>
            <a:avLst/>
            <a:gdLst>
              <a:gd name="connsiteX0" fmla="*/ 3191191 w 7429500"/>
              <a:gd name="connsiteY0" fmla="*/ 228600 h 5181600"/>
              <a:gd name="connsiteX1" fmla="*/ 3191191 w 7429500"/>
              <a:gd name="connsiteY1" fmla="*/ 4800600 h 5181600"/>
              <a:gd name="connsiteX2" fmla="*/ 7364874 w 7429500"/>
              <a:gd name="connsiteY2" fmla="*/ 4800600 h 5181600"/>
              <a:gd name="connsiteX3" fmla="*/ 7364874 w 7429500"/>
              <a:gd name="connsiteY3" fmla="*/ 2286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91191" y="228600"/>
                </a:moveTo>
                <a:lnTo>
                  <a:pt x="3191191" y="4800600"/>
                </a:lnTo>
                <a:lnTo>
                  <a:pt x="7364874" y="4800600"/>
                </a:lnTo>
                <a:lnTo>
                  <a:pt x="7364874" y="2286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case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62800" y="1600200"/>
            <a:ext cx="4419599" cy="4953000"/>
          </a:xfrm>
        </p:spPr>
        <p:txBody>
          <a:bodyPr/>
          <a:lstStyle/>
          <a:p>
            <a:r>
              <a:rPr lang="en-US" b="0" dirty="0"/>
              <a:t>RASCAL requires a case title</a:t>
            </a:r>
          </a:p>
          <a:p>
            <a:r>
              <a:rPr lang="en-US" b="0" dirty="0"/>
              <a:t>Description used for justification or special notes; don’t need to repeat case info</a:t>
            </a:r>
          </a:p>
          <a:p>
            <a:r>
              <a:rPr lang="en-US" b="0" dirty="0"/>
              <a:t>Select and/or define an analyst 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889442"/>
            <a:ext cx="3657600" cy="39779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 OK button is clicked?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RASCAL calculates the atmospheric source term and runs the ATD models with the given weather</a:t>
            </a:r>
          </a:p>
          <a:p>
            <a:pPr lvl="1"/>
            <a:r>
              <a:rPr lang="en-US" dirty="0"/>
              <a:t>You cannot interrupt the calculations</a:t>
            </a:r>
          </a:p>
          <a:p>
            <a:r>
              <a:rPr lang="en-US" dirty="0"/>
              <a:t>Once complete, view results tabs at the bottom</a:t>
            </a:r>
          </a:p>
          <a:p>
            <a:pPr lvl="1"/>
            <a:r>
              <a:rPr lang="en-US" dirty="0"/>
              <a:t>Case Summary</a:t>
            </a:r>
          </a:p>
          <a:p>
            <a:pPr lvl="1"/>
            <a:r>
              <a:rPr lang="en-US" dirty="0"/>
              <a:t>Source Term </a:t>
            </a:r>
          </a:p>
          <a:p>
            <a:pPr lvl="1"/>
            <a:r>
              <a:rPr lang="en-US" dirty="0"/>
              <a:t>Maximum Dose Values</a:t>
            </a:r>
          </a:p>
        </p:txBody>
      </p:sp>
    </p:spTree>
    <p:extLst>
      <p:ext uri="{BB962C8B-B14F-4D97-AF65-F5344CB8AC3E}">
        <p14:creationId xmlns:p14="http://schemas.microsoft.com/office/powerpoint/2010/main" val="5591598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Calculate Doses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Distance of Calculation at 10 miles</a:t>
            </a:r>
          </a:p>
          <a:p>
            <a:r>
              <a:rPr lang="en-US" dirty="0"/>
              <a:t>Set End Calculations at:</a:t>
            </a:r>
          </a:p>
          <a:p>
            <a:pPr lvl="1"/>
            <a:r>
              <a:rPr lang="en-US" dirty="0"/>
              <a:t>Start of release to atmosphere plus: 14h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Click OK to start the calculations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pic>
        <p:nvPicPr>
          <p:cNvPr id="3" name="Picture 2" descr="Calc duration equation.png">
            <a:extLst>
              <a:ext uri="{FF2B5EF4-FFF2-40B4-BE49-F238E27FC236}">
                <a16:creationId xmlns:a16="http://schemas.microsoft.com/office/drawing/2014/main" id="{CB6102A7-76BB-4418-88DB-C4FE98676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64"/>
          <a:stretch/>
        </p:blipFill>
        <p:spPr>
          <a:xfrm>
            <a:off x="1295400" y="4191000"/>
            <a:ext cx="757408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1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44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0" dirty="0"/>
              <a:t>Which calculation grid has the better resolution?</a:t>
            </a:r>
          </a:p>
          <a:p>
            <a:pPr lvl="1"/>
            <a:r>
              <a:rPr lang="en-US" b="0" dirty="0"/>
              <a:t>50-mile</a:t>
            </a:r>
          </a:p>
          <a:p>
            <a:pPr lvl="1"/>
            <a:r>
              <a:rPr lang="en-US" b="0" dirty="0"/>
              <a:t>10-mile</a:t>
            </a:r>
          </a:p>
          <a:p>
            <a:pPr lvl="1"/>
            <a:r>
              <a:rPr lang="en-US" b="0" dirty="0"/>
              <a:t>They have the same resolution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What would you set as the calculation duration with a 7-hour release with 5 mph winds on a 10-mile grid?</a:t>
            </a:r>
          </a:p>
          <a:p>
            <a:pPr lvl="1"/>
            <a:r>
              <a:rPr lang="en-US" b="0" dirty="0"/>
              <a:t>8 hours (RASCAL default)</a:t>
            </a:r>
          </a:p>
          <a:p>
            <a:pPr lvl="1"/>
            <a:r>
              <a:rPr lang="en-US" b="0" dirty="0"/>
              <a:t>9 hours</a:t>
            </a:r>
          </a:p>
          <a:p>
            <a:pPr lvl="1"/>
            <a:r>
              <a:rPr lang="en-US" b="0" dirty="0"/>
              <a:t>10 hours or more</a:t>
            </a:r>
          </a:p>
          <a:p>
            <a:pPr lvl="1"/>
            <a:r>
              <a:rPr lang="en-US" b="0" dirty="0"/>
              <a:t>96 hours (RASCAL max)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16976" y="2438400"/>
            <a:ext cx="15621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16976" y="5334000"/>
            <a:ext cx="279302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D31-1403-48AF-8334-A277EE85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7464-B35D-43BA-A7DD-6C31926FF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RASCAL is finished calculating, it shows this screen, which is just 1 of 3 tabs at the bottom</a:t>
            </a:r>
          </a:p>
          <a:p>
            <a:r>
              <a:rPr lang="en-US" dirty="0"/>
              <a:t>They each contain different information and have a different purpose, let’s go through them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93DBFBC-2E91-487B-A944-4A0E52DD6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64D38-CEBE-4A61-B1AB-3856E3FFE55C}"/>
              </a:ext>
            </a:extLst>
          </p:cNvPr>
          <p:cNvSpPr txBox="1"/>
          <p:nvPr/>
        </p:nvSpPr>
        <p:spPr>
          <a:xfrm>
            <a:off x="994410" y="5997675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9787666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Summary Tab Shows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Summary tab has been populating as we added info</a:t>
            </a:r>
          </a:p>
          <a:p>
            <a:r>
              <a:rPr lang="en-US" dirty="0"/>
              <a:t>You can use it as a great way to check your inputs all at once or compare inputs against other dose assessors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AB3463-6528-4B49-84A5-19C01A61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04016"/>
            <a:ext cx="5384800" cy="431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6613F-28DF-4C73-B448-17B5395F93ED}"/>
              </a:ext>
            </a:extLst>
          </p:cNvPr>
          <p:cNvSpPr/>
          <p:nvPr/>
        </p:nvSpPr>
        <p:spPr>
          <a:xfrm>
            <a:off x="609600" y="572926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8BF2-09F7-49E3-975A-9173C5253504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778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cycle facilities convert, enrich, and fabricate mined material into reactor fuel</a:t>
            </a:r>
          </a:p>
          <a:p>
            <a:r>
              <a:rPr lang="en-US" dirty="0"/>
              <a:t>RASCAL Supports these accident types:</a:t>
            </a:r>
          </a:p>
          <a:p>
            <a:pPr lvl="1"/>
            <a:r>
              <a:rPr lang="en-US" dirty="0"/>
              <a:t>UF</a:t>
            </a:r>
            <a:r>
              <a:rPr lang="en-US" baseline="-25000" dirty="0"/>
              <a:t>6</a:t>
            </a:r>
            <a:r>
              <a:rPr lang="en-US" dirty="0"/>
              <a:t> Cylinders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Fire/Explosions involving Uranium Oxide</a:t>
            </a:r>
          </a:p>
        </p:txBody>
      </p:sp>
    </p:spTree>
    <p:extLst>
      <p:ext uri="{BB962C8B-B14F-4D97-AF65-F5344CB8AC3E}">
        <p14:creationId xmlns:p14="http://schemas.microsoft.com/office/powerpoint/2010/main" val="8594827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 Tab Shows Details for Release to Atmosphere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window</a:t>
            </a:r>
          </a:p>
          <a:p>
            <a:r>
              <a:rPr lang="en-US" dirty="0"/>
              <a:t>View Balance</a:t>
            </a:r>
          </a:p>
          <a:p>
            <a:pPr lvl="1"/>
            <a:r>
              <a:rPr lang="en-US" dirty="0"/>
              <a:t>Where nuclides are at the end of the simulation</a:t>
            </a:r>
          </a:p>
          <a:p>
            <a:r>
              <a:rPr lang="en-US" dirty="0"/>
              <a:t>View Importance</a:t>
            </a:r>
          </a:p>
          <a:p>
            <a:pPr lvl="1"/>
            <a:r>
              <a:rPr lang="en-US" dirty="0"/>
              <a:t>What nuclides are contributing the most to dose</a:t>
            </a:r>
          </a:p>
          <a:p>
            <a:r>
              <a:rPr lang="en-US" dirty="0"/>
              <a:t>Release vs. Time</a:t>
            </a:r>
          </a:p>
          <a:p>
            <a:pPr lvl="1"/>
            <a:r>
              <a:rPr lang="en-US" dirty="0"/>
              <a:t>Displays amount of each nuclide released each 15 minute time step</a:t>
            </a:r>
          </a:p>
          <a:p>
            <a:pPr lvl="1"/>
            <a:r>
              <a:rPr lang="en-US" dirty="0"/>
              <a:t>Can be exported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9A3D5-245C-4EF0-947E-2880E1142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89382"/>
            <a:ext cx="5384800" cy="4347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EEF5B-28A1-42E8-862C-D167C5CE0627}"/>
              </a:ext>
            </a:extLst>
          </p:cNvPr>
          <p:cNvSpPr/>
          <p:nvPr/>
        </p:nvSpPr>
        <p:spPr>
          <a:xfrm>
            <a:off x="2425700" y="572631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7D1F4-1351-45D6-B6FA-EF30E8C10ED0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434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Values Table Shows dose snapshot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F44CD-5534-4268-B642-A1651B350F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9D391-7B35-4190-B102-C096AE5D6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window</a:t>
            </a:r>
          </a:p>
          <a:p>
            <a:pPr lvl="1"/>
            <a:r>
              <a:rPr lang="en-US" dirty="0"/>
              <a:t>Doses important for protective actions (TEDE, Thyroid)</a:t>
            </a:r>
          </a:p>
          <a:p>
            <a:pPr lvl="1"/>
            <a:r>
              <a:rPr lang="en-US" dirty="0"/>
              <a:t>Underlines doses exceeding PAGs</a:t>
            </a:r>
          </a:p>
          <a:p>
            <a:r>
              <a:rPr lang="en-US" dirty="0"/>
              <a:t>Select distance</a:t>
            </a:r>
          </a:p>
          <a:p>
            <a:pPr lvl="1"/>
            <a:r>
              <a:rPr lang="en-US" dirty="0"/>
              <a:t>Close in vs selected “far out” model distance</a:t>
            </a:r>
          </a:p>
          <a:p>
            <a:r>
              <a:rPr lang="en-US" dirty="0"/>
              <a:t>Does not show 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85DD1-132E-451A-A35D-F343C342BB32}"/>
              </a:ext>
            </a:extLst>
          </p:cNvPr>
          <p:cNvSpPr/>
          <p:nvPr/>
        </p:nvSpPr>
        <p:spPr>
          <a:xfrm>
            <a:off x="4185138" y="5652850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22DD-37F6-49C7-8E55-2AD8E72765E9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655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Additional </a:t>
            </a:r>
            <a:r>
              <a:rPr lang="en-US" dirty="0"/>
              <a:t>Result Information, Click Detailed </a:t>
            </a:r>
            <a:r>
              <a:rPr lang="en-US" b="1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3A6E25-831A-4EC5-B4FF-B05396C13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additional graphical and tabular outputs</a:t>
            </a:r>
          </a:p>
          <a:p>
            <a:endParaRPr lang="en-US" dirty="0"/>
          </a:p>
          <a:p>
            <a:r>
              <a:rPr lang="en-US" dirty="0"/>
              <a:t>Result types at top</a:t>
            </a:r>
          </a:p>
          <a:p>
            <a:pPr lvl="1"/>
            <a:r>
              <a:rPr lang="en-US" dirty="0"/>
              <a:t>Dose-related</a:t>
            </a:r>
          </a:p>
          <a:p>
            <a:pPr lvl="1"/>
            <a:r>
              <a:rPr lang="en-US" dirty="0"/>
              <a:t>Deposition/Measurements</a:t>
            </a:r>
          </a:p>
          <a:p>
            <a:pPr lvl="1"/>
            <a:r>
              <a:rPr lang="en-US" dirty="0"/>
              <a:t>Acute doses</a:t>
            </a:r>
          </a:p>
          <a:p>
            <a:pPr lvl="1"/>
            <a:endParaRPr lang="en-US" dirty="0"/>
          </a:p>
          <a:p>
            <a:r>
              <a:rPr lang="en-US" dirty="0"/>
              <a:t>Settings on the bottom</a:t>
            </a:r>
          </a:p>
          <a:p>
            <a:pPr lvl="1"/>
            <a:r>
              <a:rPr lang="en-US" dirty="0"/>
              <a:t>Time - cumulative or rate</a:t>
            </a:r>
          </a:p>
          <a:p>
            <a:pPr lvl="1"/>
            <a:r>
              <a:rPr lang="en-US" dirty="0"/>
              <a:t>Map/Table; Close-in or Further Out</a:t>
            </a:r>
          </a:p>
          <a:p>
            <a:pPr lvl="1"/>
            <a:r>
              <a:rPr lang="en-US" dirty="0"/>
              <a:t>Units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ECD9D-E9AB-4EB7-8FE2-ABC42DBF15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1824"/>
            <a:ext cx="5384800" cy="38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80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Footprint </a:t>
            </a:r>
            <a:r>
              <a:rPr lang="en-US"/>
              <a:t>and Table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780B-50C1-49E7-9F06-75745B6D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10591800" cy="1828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Footprint provides celled results on map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Table provides numeric values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Both can be exported, map can be queried, table can be filtered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744" y="6352529"/>
            <a:ext cx="134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Footprint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6839" y="6323306"/>
            <a:ext cx="105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0" y="3263187"/>
            <a:ext cx="4276725" cy="30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858264"/>
            <a:ext cx="4276725" cy="2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74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“close in” and “Far Out”</a:t>
            </a:r>
          </a:p>
        </p:txBody>
      </p:sp>
      <p:pic>
        <p:nvPicPr>
          <p:cNvPr id="3" name="Picture 2" descr="Two dose model - plu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3657600" cy="2695369"/>
          </a:xfrm>
          <a:prstGeom prst="rect">
            <a:avLst/>
          </a:prstGeom>
        </p:spPr>
      </p:pic>
      <p:pic>
        <p:nvPicPr>
          <p:cNvPr id="4" name="Picture 3" descr="Two dose model - pu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429000"/>
            <a:ext cx="3657600" cy="26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12436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1243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Puff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00200"/>
            <a:ext cx="89916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Two ATD models are used in the calculations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Resolution advantages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Overlap may not line up exactly</a:t>
            </a:r>
          </a:p>
        </p:txBody>
      </p:sp>
    </p:spTree>
    <p:extLst>
      <p:ext uri="{BB962C8B-B14F-4D97-AF65-F5344CB8AC3E}">
        <p14:creationId xmlns:p14="http://schemas.microsoft.com/office/powerpoint/2010/main" val="31010021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953000"/>
          </a:xfrm>
        </p:spPr>
        <p:txBody>
          <a:bodyPr/>
          <a:lstStyle/>
          <a:p>
            <a:r>
              <a:rPr lang="en-US" dirty="0"/>
              <a:t>Examine the results</a:t>
            </a:r>
          </a:p>
          <a:p>
            <a:pPr lvl="1"/>
            <a:r>
              <a:rPr lang="en-US" dirty="0"/>
              <a:t>Maximum Dose Values tab shows some doses at selected distances</a:t>
            </a:r>
          </a:p>
          <a:p>
            <a:pPr lvl="1"/>
            <a:r>
              <a:rPr lang="en-US" dirty="0"/>
              <a:t>Source Term tab show details about the atmospheric release</a:t>
            </a:r>
          </a:p>
          <a:p>
            <a:pPr lvl="1"/>
            <a:r>
              <a:rPr lang="en-US" dirty="0"/>
              <a:t>Click Details Results to see options for looking at dose on a map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25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1884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0" dirty="0"/>
              <a:t>What is the projected TEDE (rem) at 5 miles?</a:t>
            </a:r>
          </a:p>
          <a:p>
            <a:pPr lvl="1"/>
            <a:r>
              <a:rPr lang="en-US" sz="2000" b="0" dirty="0"/>
              <a:t>1.4E+00</a:t>
            </a:r>
          </a:p>
          <a:p>
            <a:pPr lvl="1"/>
            <a:r>
              <a:rPr lang="en-US" sz="2000" b="0" dirty="0"/>
              <a:t>1.7E+00</a:t>
            </a:r>
          </a:p>
          <a:p>
            <a:pPr lvl="1"/>
            <a:r>
              <a:rPr lang="en-US" sz="2000" b="0" dirty="0"/>
              <a:t>3.2E+01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percentage of the release to the atmosphere is </a:t>
            </a:r>
            <a:r>
              <a:rPr lang="en-US" sz="2000" b="0" dirty="0" err="1"/>
              <a:t>iodines</a:t>
            </a:r>
            <a:r>
              <a:rPr lang="en-US" sz="2000" b="0" dirty="0"/>
              <a:t>?</a:t>
            </a:r>
          </a:p>
          <a:p>
            <a:pPr lvl="1"/>
            <a:r>
              <a:rPr lang="en-US" sz="2000" b="0" dirty="0"/>
              <a:t>0.6%</a:t>
            </a:r>
          </a:p>
          <a:p>
            <a:pPr lvl="1"/>
            <a:r>
              <a:rPr lang="en-US" sz="2000" b="0" dirty="0"/>
              <a:t>12.9%</a:t>
            </a:r>
          </a:p>
          <a:p>
            <a:pPr lvl="1"/>
            <a:r>
              <a:rPr lang="en-US" sz="2000" b="0" dirty="0"/>
              <a:t>16.4% 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direction is the plume projected to travel?</a:t>
            </a:r>
          </a:p>
          <a:p>
            <a:pPr lvl="1"/>
            <a:r>
              <a:rPr lang="en-US" sz="2000" b="0" dirty="0"/>
              <a:t>Northeast</a:t>
            </a:r>
          </a:p>
          <a:p>
            <a:pPr lvl="1"/>
            <a:r>
              <a:rPr lang="en-US" sz="2000" b="0" dirty="0"/>
              <a:t>East</a:t>
            </a:r>
          </a:p>
          <a:p>
            <a:pPr lvl="1"/>
            <a:r>
              <a:rPr lang="en-US" sz="2000" b="0" dirty="0"/>
              <a:t>Southeast</a:t>
            </a:r>
          </a:p>
          <a:p>
            <a:pPr lvl="1"/>
            <a:r>
              <a:rPr lang="en-US" sz="2000" b="0" dirty="0"/>
              <a:t>Southwest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1822939"/>
            <a:ext cx="13335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28700" y="4119808"/>
            <a:ext cx="11049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28700" y="6053262"/>
            <a:ext cx="15621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660E6-F4DB-416D-8362-A88F69B2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our intro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B43D-5D2E-40A1-A077-EB3A115D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now be able to click through RASCAL start to finish.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that resources &amp; training can be found at:</a:t>
            </a:r>
            <a:br>
              <a:rPr lang="en-US" dirty="0"/>
            </a:br>
            <a:r>
              <a:rPr lang="en-US" dirty="0"/>
              <a:t>			 </a:t>
            </a:r>
            <a:r>
              <a:rPr lang="en-US" dirty="0">
                <a:hlinkClick r:id="rId3"/>
              </a:rPr>
              <a:t>https://ramp.nrc-gateway.gov/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339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topics </a:t>
            </a:r>
            <a:r>
              <a:rPr lang="en-US" dirty="0"/>
              <a:t>for tomorrow (Poll)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6248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Nuclear Power Plant Accidents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" action="ppaction://hlinkpres?slideindex=1&amp;slidetitle="/>
              </a:rPr>
              <a:t>Long-Term Station Blackout</a:t>
            </a:r>
            <a:endParaRPr lang="en-US" dirty="0"/>
          </a:p>
          <a:p>
            <a:pPr lvl="1"/>
            <a:r>
              <a:rPr lang="en-US" dirty="0">
                <a:hlinkClick r:id="rId3" action="ppaction://hlinkpres?slideindex=1&amp;slidetitle="/>
              </a:rPr>
              <a:t>Monitored Effluent Mixtures</a:t>
            </a:r>
            <a:endParaRPr lang="en-US" dirty="0"/>
          </a:p>
          <a:p>
            <a:pPr lvl="1"/>
            <a:r>
              <a:rPr lang="en-US" dirty="0">
                <a:hlinkClick r:id="rId4" action="ppaction://hlinkpres?slideindex=1&amp;slidetitle="/>
              </a:rPr>
              <a:t>Containment Rad Monitor</a:t>
            </a:r>
            <a:endParaRPr lang="en-US" dirty="0"/>
          </a:p>
          <a:p>
            <a:pPr lvl="1"/>
            <a:r>
              <a:rPr lang="en-US" dirty="0">
                <a:hlinkClick r:id="rId5" action="ppaction://hlinkpres?slideindex=1&amp;slidetitle="/>
              </a:rPr>
              <a:t>Steam Generator Tube Rupture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Radiological Accidents</a:t>
            </a:r>
          </a:p>
          <a:p>
            <a:pPr lvl="1"/>
            <a:r>
              <a:rPr lang="en-US" dirty="0">
                <a:hlinkClick r:id="rId6" action="ppaction://hlinkpres?slideindex=1&amp;slidetitle="/>
              </a:rPr>
              <a:t>Spent Fuel Pool</a:t>
            </a:r>
            <a:endParaRPr lang="en-US" dirty="0"/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 Materials Accident</a:t>
            </a:r>
          </a:p>
          <a:p>
            <a:pPr lvl="1"/>
            <a:r>
              <a:rPr lang="en-US" dirty="0">
                <a:hlinkClick r:id="rId7" action="ppaction://hlinkpres?slideindex=1&amp;slidetitle="/>
              </a:rPr>
              <a:t>Transportation Accident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A60BD32-4D5B-A950-C1A2-51DA23C19D29}"/>
              </a:ext>
            </a:extLst>
          </p:cNvPr>
          <p:cNvSpPr txBox="1">
            <a:spLocks/>
          </p:cNvSpPr>
          <p:nvPr/>
        </p:nvSpPr>
        <p:spPr>
          <a:xfrm>
            <a:off x="6553200" y="1594338"/>
            <a:ext cx="6248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RASCAL features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rId8" action="ppaction://hlinkpres?slideindex=1&amp;slidetitle="/>
              </a:rPr>
              <a:t>Multi-Unit Assessment</a:t>
            </a:r>
            <a:endParaRPr lang="en-US" dirty="0"/>
          </a:p>
          <a:p>
            <a:pPr lvl="1"/>
            <a:r>
              <a:rPr lang="en-US" dirty="0">
                <a:hlinkClick r:id="rId9" action="ppaction://hlinkpres?slideindex=1&amp;slidetitle="/>
              </a:rPr>
              <a:t>Comparing with Field Measurements</a:t>
            </a:r>
            <a:endParaRPr lang="en-US" dirty="0"/>
          </a:p>
          <a:p>
            <a:pPr lvl="1"/>
            <a:r>
              <a:rPr lang="en-US" dirty="0"/>
              <a:t>Field Team Dosimetry &amp; DRDs</a:t>
            </a:r>
          </a:p>
          <a:p>
            <a:pPr lvl="1"/>
            <a:r>
              <a:rPr lang="en-US" dirty="0">
                <a:hlinkClick r:id="rId10" action="ppaction://hlinkpres?slideindex=1&amp;slidetitle="/>
              </a:rPr>
              <a:t>Download Met from Internet (</a:t>
            </a:r>
            <a:r>
              <a:rPr lang="en-US" dirty="0" err="1">
                <a:hlinkClick r:id="rId10" action="ppaction://hlinkpres?slideindex=1&amp;slidetitle="/>
              </a:rPr>
              <a:t>MetFetch</a:t>
            </a:r>
            <a:r>
              <a:rPr lang="en-US" dirty="0">
                <a:hlinkClick r:id="rId10" action="ppaction://hlinkpres?slideindex=1&amp;slidetitle="/>
              </a:rPr>
              <a:t>)</a:t>
            </a:r>
            <a:endParaRPr lang="en-US" dirty="0"/>
          </a:p>
          <a:p>
            <a:pPr lvl="1"/>
            <a:r>
              <a:rPr lang="en-US" dirty="0"/>
              <a:t>Special Receptors</a:t>
            </a:r>
          </a:p>
        </p:txBody>
      </p:sp>
    </p:spTree>
    <p:extLst>
      <p:ext uri="{BB962C8B-B14F-4D97-AF65-F5344CB8AC3E}">
        <p14:creationId xmlns:p14="http://schemas.microsoft.com/office/powerpoint/2010/main" val="2369959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EARRTHREF-1375243986-34385</_dlc_DocId>
    <_dlc_DocIdUrl xmlns="dfe7fab5-ca36-4373-9e84-14533c573aad">
      <Url>https://pnnl.sharepoint.com/teams/EARRTH/_layouts/15/DocIdRedir.aspx?ID=EARRTHREF-1375243986-34385</Url>
      <Description>EARRTHREF-1375243986-34385</Description>
    </_dlc_DocIdUrl>
  </documentManagement>
</p:properties>
</file>

<file path=customXml/itemProps1.xml><?xml version="1.0" encoding="utf-8"?>
<ds:datastoreItem xmlns:ds="http://schemas.openxmlformats.org/officeDocument/2006/customXml" ds:itemID="{A67A918D-3095-4E80-875A-1188B5A8D616}"/>
</file>

<file path=customXml/itemProps2.xml><?xml version="1.0" encoding="utf-8"?>
<ds:datastoreItem xmlns:ds="http://schemas.openxmlformats.org/officeDocument/2006/customXml" ds:itemID="{404B6DFB-C383-41BC-A0CA-71B497D18E3C}"/>
</file>

<file path=customXml/itemProps3.xml><?xml version="1.0" encoding="utf-8"?>
<ds:datastoreItem xmlns:ds="http://schemas.openxmlformats.org/officeDocument/2006/customXml" ds:itemID="{EBD8D608-38A7-4E1D-ABD2-8704938FCF24}"/>
</file>

<file path=customXml/itemProps4.xml><?xml version="1.0" encoding="utf-8"?>
<ds:datastoreItem xmlns:ds="http://schemas.openxmlformats.org/officeDocument/2006/customXml" ds:itemID="{ED4C645D-6C4B-4941-A8D6-0D84DF5C80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25580</TotalTime>
  <Words>4891</Words>
  <Application>Microsoft Office PowerPoint</Application>
  <PresentationFormat>Widescreen</PresentationFormat>
  <Paragraphs>807</Paragraphs>
  <Slides>99</Slides>
  <Notes>72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3" baseType="lpstr">
      <vt:lpstr>Arial</vt:lpstr>
      <vt:lpstr>Calibri</vt:lpstr>
      <vt:lpstr>Courier New</vt:lpstr>
      <vt:lpstr>1_Training Slides</vt:lpstr>
      <vt:lpstr>RASCAL Training</vt:lpstr>
      <vt:lpstr>RASCAL Trainers</vt:lpstr>
      <vt:lpstr>Training and support at ramp.nrc-gateway.gov</vt:lpstr>
      <vt:lpstr>RASCAL Slide</vt:lpstr>
      <vt:lpstr>Technology Review</vt:lpstr>
      <vt:lpstr>Reactor Types</vt:lpstr>
      <vt:lpstr>Large releases will come from major fuel damage, only caused from lack of cooling</vt:lpstr>
      <vt:lpstr>Spent Fuel</vt:lpstr>
      <vt:lpstr>Fuel Cycle</vt:lpstr>
      <vt:lpstr>There are 4 primary tools and 3 additional tools on the RASCAL Home Page. </vt:lpstr>
      <vt:lpstr>Where does RASCAL fit in the phases of a radiological emergency?</vt:lpstr>
      <vt:lpstr>Our Training Will Focus on STDose</vt:lpstr>
      <vt:lpstr>RASCAL Defines Atmospheric Source Term</vt:lpstr>
      <vt:lpstr>Result is Radionuclides Released to Environment Over Time (Atmospheric Source Term)</vt:lpstr>
      <vt:lpstr>Atmospheric Source Term is Moved using ATD Models</vt:lpstr>
      <vt:lpstr>Final Calculations Provide Doses and Concentrations over Calculation Area</vt:lpstr>
      <vt:lpstr>Walkthrough</vt:lpstr>
      <vt:lpstr>Select STDose</vt:lpstr>
      <vt:lpstr>Using STDose</vt:lpstr>
      <vt:lpstr>Start by Clicking Event Type</vt:lpstr>
      <vt:lpstr>Next, Click Event Location</vt:lpstr>
      <vt:lpstr>At the Bottom of Location, Check Reactor Power</vt:lpstr>
      <vt:lpstr>Also Check Burnup</vt:lpstr>
      <vt:lpstr>Your Turn to Use RASCAL</vt:lpstr>
      <vt:lpstr>Let’s walk through together</vt:lpstr>
      <vt:lpstr>Knowledge Check</vt:lpstr>
      <vt:lpstr>Source Term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Nuclear Power Plant </vt:lpstr>
      <vt:lpstr>Source Term</vt:lpstr>
      <vt:lpstr>Spent Fuel</vt:lpstr>
      <vt:lpstr>Spent Fuel</vt:lpstr>
      <vt:lpstr>Spent Fuel</vt:lpstr>
      <vt:lpstr>Spent Fuel</vt:lpstr>
      <vt:lpstr>Source Term</vt:lpstr>
      <vt:lpstr>Fuel Cycle</vt:lpstr>
      <vt:lpstr>Fuel Cycle</vt:lpstr>
      <vt:lpstr>Fuel Cycle</vt:lpstr>
      <vt:lpstr>Fuel Cycle</vt:lpstr>
      <vt:lpstr>Fuel Cycle</vt:lpstr>
      <vt:lpstr>Source Term</vt:lpstr>
      <vt:lpstr>Other Materials Locations</vt:lpstr>
      <vt:lpstr>Other Materials Locations</vt:lpstr>
      <vt:lpstr>Other Materials Locations</vt:lpstr>
      <vt:lpstr>Source Term</vt:lpstr>
      <vt:lpstr>Pick a Source Term</vt:lpstr>
      <vt:lpstr>Enter Source Term Details</vt:lpstr>
      <vt:lpstr>Your Turn to Use RASCAL</vt:lpstr>
      <vt:lpstr>Let’s walk through together</vt:lpstr>
      <vt:lpstr>Knowledge Check</vt:lpstr>
      <vt:lpstr>As you can see, the Case Summary tab updates as information is added</vt:lpstr>
      <vt:lpstr>Now We’ll look at Release Pathway</vt:lpstr>
      <vt:lpstr>For this Release Pathway option, We’ll need to input:</vt:lpstr>
      <vt:lpstr>Your Turn to Use RASCAL</vt:lpstr>
      <vt:lpstr>Let’s walk through together</vt:lpstr>
      <vt:lpstr>Knowledge Check</vt:lpstr>
      <vt:lpstr>Moving onto Meteorology</vt:lpstr>
      <vt:lpstr>We’ll Mostly Use Actual for Exercises/Events</vt:lpstr>
      <vt:lpstr>Each Site contains predefined weather stations </vt:lpstr>
      <vt:lpstr>Inputting Weather Data</vt:lpstr>
      <vt:lpstr>RASCAL uses observed and/or forecast weather data</vt:lpstr>
      <vt:lpstr>RASCAL Can Run with a Single Weather Datapoint</vt:lpstr>
      <vt:lpstr>Although Single Datapoint Weather is possible, More Data is Preferred</vt:lpstr>
      <vt:lpstr>Process Data</vt:lpstr>
      <vt:lpstr>RASCAL processes all entered data into a merged gridded field that changes over time</vt:lpstr>
      <vt:lpstr>Finally, Select Which Weather File You Want RASCAL to Use</vt:lpstr>
      <vt:lpstr>Your Turn to Use RASCAL</vt:lpstr>
      <vt:lpstr>Let’s walk through together</vt:lpstr>
      <vt:lpstr>Knowledge Check</vt:lpstr>
      <vt:lpstr>Calculate Doses</vt:lpstr>
      <vt:lpstr>Pick a distance to set the calculation area</vt:lpstr>
      <vt:lpstr>Closer calc distances provide better resolution if you don’t need to see further out</vt:lpstr>
      <vt:lpstr>Define a Calculation Time</vt:lpstr>
      <vt:lpstr>Set calculation duration to allow for trailing plume edge to reach set distance</vt:lpstr>
      <vt:lpstr>There is a rule-of-thumb for estimating the calculation duration</vt:lpstr>
      <vt:lpstr>Select the inhalation dose coefficients to be used</vt:lpstr>
      <vt:lpstr>Enter the case information</vt:lpstr>
      <vt:lpstr>What happens when the OK button is clicked?</vt:lpstr>
      <vt:lpstr>Your Turn to Use RASCAL</vt:lpstr>
      <vt:lpstr>Let’s walk through together</vt:lpstr>
      <vt:lpstr>Knowledge Check</vt:lpstr>
      <vt:lpstr>RASCAL Results</vt:lpstr>
      <vt:lpstr>Case Summary Tab Shows Inputs</vt:lpstr>
      <vt:lpstr>Source Term Tab Shows Details for Release to Atmosphere</vt:lpstr>
      <vt:lpstr>Max Values Table Shows dose snapshot</vt:lpstr>
      <vt:lpstr>For Additional Result Information, Click Detailed Results</vt:lpstr>
      <vt:lpstr>Difference between Footprint and Table</vt:lpstr>
      <vt:lpstr>Difference between “close in” and “Far Out”</vt:lpstr>
      <vt:lpstr>Your Turn to Use RASCAL</vt:lpstr>
      <vt:lpstr>Let’s walk through together</vt:lpstr>
      <vt:lpstr>Knowledge Check</vt:lpstr>
      <vt:lpstr>This concludes our intro walkthrough</vt:lpstr>
      <vt:lpstr>Available topics for tomorrow (Poll)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RASCAL by selecting in Windows:  Start | All Programs | RASCAL 4.3</dc:title>
  <dc:creator>George</dc:creator>
  <cp:lastModifiedBy>Rigel Flora</cp:lastModifiedBy>
  <cp:revision>346</cp:revision>
  <cp:lastPrinted>2015-05-06T16:40:59Z</cp:lastPrinted>
  <dcterms:created xsi:type="dcterms:W3CDTF">2014-02-18T13:24:20Z</dcterms:created>
  <dcterms:modified xsi:type="dcterms:W3CDTF">2024-10-24T15:04:43Z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98f38af3-a0ed-4bb9-b189-84f895ec9ec0</vt:lpwstr>
  </property>
  <property fmtid="{D5CDD505-2E9C-101B-9397-08002B2CF9AE}" pid="4" name="MediaServiceImageTags">
    <vt:lpwstr/>
  </property>
</Properties>
</file>