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3" r:id="rId5"/>
  </p:sldMasterIdLst>
  <p:notesMasterIdLst>
    <p:notesMasterId r:id="rId19"/>
  </p:notesMasterIdLst>
  <p:handoutMasterIdLst>
    <p:handoutMasterId r:id="rId20"/>
  </p:handoutMasterIdLst>
  <p:sldIdLst>
    <p:sldId id="260" r:id="rId6"/>
    <p:sldId id="263" r:id="rId7"/>
    <p:sldId id="269" r:id="rId8"/>
    <p:sldId id="276" r:id="rId9"/>
    <p:sldId id="271" r:id="rId10"/>
    <p:sldId id="277" r:id="rId11"/>
    <p:sldId id="274" r:id="rId12"/>
    <p:sldId id="275" r:id="rId13"/>
    <p:sldId id="270" r:id="rId14"/>
    <p:sldId id="278" r:id="rId15"/>
    <p:sldId id="272" r:id="rId16"/>
    <p:sldId id="273" r:id="rId17"/>
    <p:sldId id="268" r:id="rId18"/>
  </p:sldIdLst>
  <p:sldSz cx="14630400" cy="8229600"/>
  <p:notesSz cx="6858000" cy="9144000"/>
  <p:defaultTextStyle>
    <a:defPPr>
      <a:defRPr lang="en-US"/>
    </a:defPPr>
    <a:lvl1pPr marL="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 userDrawn="1">
          <p15:clr>
            <a:srgbClr val="A4A3A4"/>
          </p15:clr>
        </p15:guide>
        <p15:guide id="2" pos="4608" userDrawn="1">
          <p15:clr>
            <a:srgbClr val="A4A3A4"/>
          </p15:clr>
        </p15:guide>
        <p15:guide id="3" pos="37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4112EB0-D38F-8C73-3147-E8021F881C88}" name="Wagner, Katie A" initials="KW" userId="S::Katie.Wagner@pnnl.gov::6f3852c8-d385-4fe0-8d19-0a45354512a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35A"/>
    <a:srgbClr val="6F64A8"/>
    <a:srgbClr val="140F23"/>
    <a:srgbClr val="6B5EA3"/>
    <a:srgbClr val="719500"/>
    <a:srgbClr val="80A430"/>
    <a:srgbClr val="685B94"/>
    <a:srgbClr val="493064"/>
    <a:srgbClr val="9C475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E8CAE2-57AC-40BC-B9EC-60D63D73EFA1}" v="137" dt="2024-10-18T04:54:51.8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86" autoAdjust="0"/>
    <p:restoredTop sz="96574"/>
  </p:normalViewPr>
  <p:slideViewPr>
    <p:cSldViewPr snapToGrid="0" snapToObjects="1">
      <p:cViewPr varScale="1">
        <p:scale>
          <a:sx n="64" d="100"/>
          <a:sy n="64" d="100"/>
        </p:scale>
        <p:origin x="388" y="44"/>
      </p:cViewPr>
      <p:guideLst>
        <p:guide orient="horz" pos="2592"/>
        <p:guide pos="4608"/>
        <p:guide pos="37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4" d="100"/>
          <a:sy n="104" d="100"/>
        </p:scale>
        <p:origin x="5176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A69A9C-1087-184F-8370-423E175D9D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090E3D-F5E5-0D40-B323-A25B85CF9E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E50B8-2EF8-564F-AE86-D84E6C503530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E3AA97-2F38-5340-B685-1E0EA3E358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B732F3-25A6-284F-A24C-5FD21AE6BE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78BA3-E235-9946-9A4D-07E907F68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00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C8D20-1945-7145-91A2-3D134BDA25E2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104DB-87CA-D64F-AB86-DB2520DDF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5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06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Plain_Bl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743200"/>
            <a:ext cx="4572000" cy="1828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061D5F4-8719-384B-945C-9A27060F99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529" y="5669280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 dirty="0"/>
              <a:t>Click to add presenter’s name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E2D432E-6648-6643-9C6E-38B1EFF5EE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5983356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 dirty="0"/>
              <a:t>Click to add presenter’s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15389B-4BB4-1644-9B7E-35A85D0C1E3B}"/>
              </a:ext>
            </a:extLst>
          </p:cNvPr>
          <p:cNvSpPr txBox="1"/>
          <p:nvPr userDrawn="1"/>
        </p:nvSpPr>
        <p:spPr>
          <a:xfrm>
            <a:off x="3710609" y="-1245704"/>
            <a:ext cx="18473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9D9DB338-5D5C-4ACA-9ECF-C3E34C441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51641" y="4915645"/>
            <a:ext cx="3290888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BD4F8E3-4ED9-44B4-99E6-8A3D2CF8D415}" type="datetime4">
              <a:rPr lang="en-US" smtClean="0"/>
              <a:pPr/>
              <a:t>October 18, 2024</a:t>
            </a:fld>
            <a:endParaRPr lang="en-US" dirty="0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F55B65E8-4040-44D0-A4FE-A050FD948A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7" y="7788442"/>
            <a:ext cx="4963110" cy="4411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30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768" userDrawn="1">
          <p15:clr>
            <a:srgbClr val="FBAE40"/>
          </p15:clr>
        </p15:guide>
        <p15:guide id="2" pos="460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61BC267-6301-D647-5DD0-B5814043AC79}"/>
              </a:ext>
            </a:extLst>
          </p:cNvPr>
          <p:cNvSpPr/>
          <p:nvPr userDrawn="1"/>
        </p:nvSpPr>
        <p:spPr>
          <a:xfrm>
            <a:off x="6413500" y="0"/>
            <a:ext cx="8216899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6026595-8D7E-D24C-9263-B65316A326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98104" y="457200"/>
            <a:ext cx="7275095" cy="7315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D0CE8D1-2F12-5A44-A6B5-2CD466F52A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98104" y="6858000"/>
            <a:ext cx="7275095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9B87A2-8960-403D-AE0D-D54946272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29354FF4-9871-4E1B-A45A-ABAA2BE2B69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buClr>
                <a:srgbClr val="F37421"/>
              </a:buClr>
              <a:defRPr sz="2800">
                <a:solidFill>
                  <a:schemeClr val="bg1"/>
                </a:solidFill>
              </a:defRPr>
            </a:lvl1pPr>
            <a:lvl2pPr marL="822960" indent="-274320">
              <a:buClr>
                <a:srgbClr val="F37421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2pPr>
            <a:lvl3pPr marL="1371600" indent="-274320">
              <a:buClr>
                <a:srgbClr val="F37421"/>
              </a:buClr>
              <a:buFont typeface="Wingdings" panose="05000000000000000000" pitchFamily="2" charset="2"/>
              <a:buChar char="ü"/>
              <a:defRPr sz="2000">
                <a:solidFill>
                  <a:schemeClr val="bg1"/>
                </a:solidFill>
              </a:defRPr>
            </a:lvl3pPr>
            <a:lvl4pPr>
              <a:buClr>
                <a:srgbClr val="F37421"/>
              </a:buClr>
              <a:defRPr sz="1800">
                <a:solidFill>
                  <a:schemeClr val="bg1"/>
                </a:solidFill>
              </a:defRPr>
            </a:lvl4pPr>
            <a:lvl5pPr marL="2468880" indent="-274320">
              <a:buClr>
                <a:srgbClr val="F37421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47EFCEB6-2E27-4C42-A1E5-AC8A8BA83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10/18/2024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82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B7D4F36-2E6C-C7E6-87C9-625F06B5EBE7}"/>
              </a:ext>
            </a:extLst>
          </p:cNvPr>
          <p:cNvSpPr/>
          <p:nvPr userDrawn="1"/>
        </p:nvSpPr>
        <p:spPr>
          <a:xfrm>
            <a:off x="6413500" y="0"/>
            <a:ext cx="8216899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F0C408BC-A7DE-4A08-AD26-56414D2DD80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829168" y="457199"/>
            <a:ext cx="7373874" cy="73152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3C58F0F-5237-4527-BB8E-6EEF623543B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buClr>
                <a:srgbClr val="F37421"/>
              </a:buClr>
              <a:defRPr sz="2800">
                <a:solidFill>
                  <a:schemeClr val="bg1"/>
                </a:solidFill>
              </a:defRPr>
            </a:lvl1pPr>
            <a:lvl2pPr marL="822960" indent="-274320">
              <a:buClr>
                <a:srgbClr val="F37421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2pPr>
            <a:lvl3pPr marL="1371600" indent="-274320">
              <a:buClr>
                <a:srgbClr val="F37421"/>
              </a:buClr>
              <a:buFont typeface="Wingdings" panose="05000000000000000000" pitchFamily="2" charset="2"/>
              <a:buChar char="ü"/>
              <a:defRPr sz="2000">
                <a:solidFill>
                  <a:schemeClr val="bg1"/>
                </a:solidFill>
              </a:defRPr>
            </a:lvl3pPr>
            <a:lvl4pPr>
              <a:buClr>
                <a:srgbClr val="F37421"/>
              </a:buClr>
              <a:defRPr sz="1800">
                <a:solidFill>
                  <a:schemeClr val="bg1"/>
                </a:solidFill>
              </a:defRPr>
            </a:lvl4pPr>
            <a:lvl5pPr marL="2468880" indent="-274320">
              <a:buClr>
                <a:srgbClr val="F37421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Date Placeholder 1">
            <a:extLst>
              <a:ext uri="{FF2B5EF4-FFF2-40B4-BE49-F238E27FC236}">
                <a16:creationId xmlns:a16="http://schemas.microsoft.com/office/drawing/2014/main" id="{33D0FD2D-15F4-4320-9C04-2023CAB47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10/18/2024</a:t>
            </a:fld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7614967-FAA9-4DA9-B7DE-539AA89235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99034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13BF88-4B5C-CE2F-FEDD-F1368C822FC5}"/>
              </a:ext>
            </a:extLst>
          </p:cNvPr>
          <p:cNvSpPr/>
          <p:nvPr userDrawn="1"/>
        </p:nvSpPr>
        <p:spPr>
          <a:xfrm>
            <a:off x="783771" y="1080655"/>
            <a:ext cx="145475" cy="451262"/>
          </a:xfrm>
          <a:prstGeom prst="rect">
            <a:avLst/>
          </a:prstGeom>
          <a:solidFill>
            <a:srgbClr val="1833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929246" y="0"/>
            <a:ext cx="13701154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1406DC-BAEC-4717-8F68-46C92F1663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9701" y="472966"/>
            <a:ext cx="8073512" cy="874673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1833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28E3363-7137-4431-9927-3AE087A5B2B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2057399"/>
            <a:ext cx="12801600" cy="5486401"/>
          </a:xfrm>
          <a:prstGeom prst="rect">
            <a:avLst/>
          </a:prstGeom>
        </p:spPr>
        <p:txBody>
          <a:bodyPr/>
          <a:lstStyle>
            <a:lvl1pPr>
              <a:buClr>
                <a:srgbClr val="18335A"/>
              </a:buCl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Clr>
                <a:srgbClr val="18335A"/>
              </a:buClr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Clr>
                <a:srgbClr val="18335A"/>
              </a:buClr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18335A"/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Clr>
                <a:srgbClr val="18335A"/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E76F451D-D169-4CA9-91EE-97F19A35C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10/18/2024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A19F790-0343-4862-A140-1B409986B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6CD40E-4F18-75F7-79A8-011C7628FB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04338" y="741197"/>
            <a:ext cx="3972560" cy="55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79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754" userDrawn="1">
          <p15:clr>
            <a:srgbClr val="FBAE40"/>
          </p15:clr>
        </p15:guide>
        <p15:guide id="2" pos="460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icture Gri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6317672" y="0"/>
            <a:ext cx="8312727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82036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D00854A-4EC7-2D48-A025-5B0B48548B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696836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7A8C708-D197-CF47-8089-89928BE1E3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82036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C4D2EBC-B863-FD49-A9DF-1381563078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696836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93B472-4A32-7C41-A565-485FDC3EB8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2036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9F7807A-D120-BD49-9CBD-9174F26D79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82036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8ED17FC-CAF8-9A40-9A88-897DEF9CF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696836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4A16FA60-8BA9-8B4A-86AA-F8336C26C7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696836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7DC2EC3E-C641-FD49-9F15-878B1AFFFD9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648737A-DE0E-48DB-87F0-65418715C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21" name="Content Placeholder 13">
            <a:extLst>
              <a:ext uri="{FF2B5EF4-FFF2-40B4-BE49-F238E27FC236}">
                <a16:creationId xmlns:a16="http://schemas.microsoft.com/office/drawing/2014/main" id="{97DA340F-6103-4F2C-B3B8-8D8A524DC19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buClr>
                <a:srgbClr val="F37421"/>
              </a:buClr>
              <a:defRPr sz="2800">
                <a:solidFill>
                  <a:schemeClr val="bg1"/>
                </a:solidFill>
              </a:defRPr>
            </a:lvl1pPr>
            <a:lvl2pPr marL="822960" indent="-274320">
              <a:buClr>
                <a:srgbClr val="F37421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2pPr>
            <a:lvl3pPr marL="1371600" indent="-274320">
              <a:buClr>
                <a:srgbClr val="F37421"/>
              </a:buClr>
              <a:buFont typeface="Wingdings" panose="05000000000000000000" pitchFamily="2" charset="2"/>
              <a:buChar char="ü"/>
              <a:defRPr sz="2000">
                <a:solidFill>
                  <a:schemeClr val="bg1"/>
                </a:solidFill>
              </a:defRPr>
            </a:lvl3pPr>
            <a:lvl4pPr>
              <a:buClr>
                <a:srgbClr val="F37421"/>
              </a:buClr>
              <a:defRPr sz="1800">
                <a:solidFill>
                  <a:schemeClr val="bg1"/>
                </a:solidFill>
              </a:defRPr>
            </a:lvl4pPr>
            <a:lvl5pPr marL="2468880" indent="-274320">
              <a:buClr>
                <a:srgbClr val="F37421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Date Placeholder 1">
            <a:extLst>
              <a:ext uri="{FF2B5EF4-FFF2-40B4-BE49-F238E27FC236}">
                <a16:creationId xmlns:a16="http://schemas.microsoft.com/office/drawing/2014/main" id="{EE384947-F0AD-4E73-95AD-CAD4DEE446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10/18/2024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3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929246" y="0"/>
            <a:ext cx="13701154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Date Placeholder 1">
            <a:extLst>
              <a:ext uri="{FF2B5EF4-FFF2-40B4-BE49-F238E27FC236}">
                <a16:creationId xmlns:a16="http://schemas.microsoft.com/office/drawing/2014/main" id="{E4CF0CE7-333F-4604-B518-6F7EE2AA82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10/18/2024</a:t>
            </a:fld>
            <a:endParaRPr lang="en-US" dirty="0"/>
          </a:p>
        </p:txBody>
      </p:sp>
      <p:sp>
        <p:nvSpPr>
          <p:cNvPr id="31" name="Footer Placeholder 2">
            <a:extLst>
              <a:ext uri="{FF2B5EF4-FFF2-40B4-BE49-F238E27FC236}">
                <a16:creationId xmlns:a16="http://schemas.microsoft.com/office/drawing/2014/main" id="{21303C4E-FB0C-4A46-BF34-C99D885AA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C14080C3-5390-4F4E-9C88-2C080B5CE5D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371600" y="2194560"/>
            <a:ext cx="12801600" cy="525886"/>
          </a:xfrm>
          <a:prstGeom prst="rect">
            <a:avLst/>
          </a:prstGeom>
        </p:spPr>
        <p:txBody>
          <a:bodyPr/>
          <a:lstStyle>
            <a:lvl1pPr>
              <a:buClr>
                <a:srgbClr val="18335A"/>
              </a:buCl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99476DF-EB14-B0C0-F260-BEAA5736E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9701" y="472966"/>
            <a:ext cx="8073512" cy="874673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1833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911E96-319D-E54E-3054-B139FB69C4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04338" y="741197"/>
            <a:ext cx="3972560" cy="55270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D83FBA5-A5BE-F192-583D-AC15D31E1339}"/>
              </a:ext>
            </a:extLst>
          </p:cNvPr>
          <p:cNvSpPr/>
          <p:nvPr userDrawn="1"/>
        </p:nvSpPr>
        <p:spPr>
          <a:xfrm>
            <a:off x="783771" y="1080655"/>
            <a:ext cx="145475" cy="451262"/>
          </a:xfrm>
          <a:prstGeom prst="rect">
            <a:avLst/>
          </a:prstGeom>
          <a:solidFill>
            <a:srgbClr val="1833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08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929246" y="0"/>
            <a:ext cx="13701154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Date Placeholder 1">
            <a:extLst>
              <a:ext uri="{FF2B5EF4-FFF2-40B4-BE49-F238E27FC236}">
                <a16:creationId xmlns:a16="http://schemas.microsoft.com/office/drawing/2014/main" id="{68F188F7-153E-49D5-8DFC-190252047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10/18/2024</a:t>
            </a:fld>
            <a:endParaRPr lang="en-US" dirty="0"/>
          </a:p>
        </p:txBody>
      </p:sp>
      <p:sp>
        <p:nvSpPr>
          <p:cNvPr id="29" name="Footer Placeholder 2">
            <a:extLst>
              <a:ext uri="{FF2B5EF4-FFF2-40B4-BE49-F238E27FC236}">
                <a16:creationId xmlns:a16="http://schemas.microsoft.com/office/drawing/2014/main" id="{578EF931-9BED-4D2C-8850-F588C3E360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4E24851-2E35-F5FE-EAAC-B1980208F5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9701" y="472966"/>
            <a:ext cx="8073512" cy="874673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1833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7F0AFD-0325-7A75-CDDA-A1B836F498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04338" y="741197"/>
            <a:ext cx="3972560" cy="55270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B3116B4-D4E8-8879-429C-EFBCA12F5EE1}"/>
              </a:ext>
            </a:extLst>
          </p:cNvPr>
          <p:cNvSpPr/>
          <p:nvPr userDrawn="1"/>
        </p:nvSpPr>
        <p:spPr>
          <a:xfrm>
            <a:off x="783771" y="1080655"/>
            <a:ext cx="145475" cy="451262"/>
          </a:xfrm>
          <a:prstGeom prst="rect">
            <a:avLst/>
          </a:prstGeom>
          <a:solidFill>
            <a:srgbClr val="1833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2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929246" y="0"/>
            <a:ext cx="13701153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8F28E1ED-1888-403E-AAF0-8053EF9DF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10/18/2024</a:t>
            </a:fld>
            <a:endParaRPr lang="en-US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27E8059-8EC0-42A2-8A9E-251427CDC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4FD0CB-C49B-F182-311C-3122FE6C5C99}"/>
              </a:ext>
            </a:extLst>
          </p:cNvPr>
          <p:cNvSpPr/>
          <p:nvPr userDrawn="1"/>
        </p:nvSpPr>
        <p:spPr>
          <a:xfrm>
            <a:off x="783771" y="1080655"/>
            <a:ext cx="145475" cy="451262"/>
          </a:xfrm>
          <a:prstGeom prst="rect">
            <a:avLst/>
          </a:prstGeom>
          <a:solidFill>
            <a:srgbClr val="1833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4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 /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6D1A4-6DD7-B54C-AB7B-63074374BB93}"/>
              </a:ext>
            </a:extLst>
          </p:cNvPr>
          <p:cNvSpPr txBox="1"/>
          <p:nvPr userDrawn="1"/>
        </p:nvSpPr>
        <p:spPr>
          <a:xfrm>
            <a:off x="1371600" y="2057400"/>
            <a:ext cx="4572000" cy="43434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62A8373-42F9-431F-865E-129CCA004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7" y="7772400"/>
            <a:ext cx="5471554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76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592" userDrawn="1">
          <p15:clr>
            <a:srgbClr val="FBAE40"/>
          </p15:clr>
        </p15:guide>
        <p15:guide id="2" pos="460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EAA279-64AD-4C24-987C-D056E5350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7" y="7772400"/>
            <a:ext cx="4937125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10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40" userDrawn="1">
          <p15:clr>
            <a:srgbClr val="F26B43"/>
          </p15:clr>
        </p15:guide>
        <p15:guide id="2" pos="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mailto:ramp@nrc.gov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0EE0BE7-99BF-4161-B088-8724880AA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2743200"/>
            <a:ext cx="4572000" cy="1828800"/>
          </a:xfrm>
        </p:spPr>
        <p:txBody>
          <a:bodyPr/>
          <a:lstStyle/>
          <a:p>
            <a:r>
              <a:rPr lang="en-US" dirty="0"/>
              <a:t>User Meeting Logistics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6AF8584-F7D3-43CB-B2DB-D1799F2830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1600" y="5669280"/>
            <a:ext cx="4572000" cy="274320"/>
          </a:xfrm>
        </p:spPr>
        <p:txBody>
          <a:bodyPr/>
          <a:lstStyle/>
          <a:p>
            <a:r>
              <a:rPr lang="en-US" dirty="0"/>
              <a:t>Vered Anzenberg Shaffer, Ph.D.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3C12910-3A9C-4FFC-A950-52D0A31734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71600" y="5983356"/>
            <a:ext cx="4572000" cy="274320"/>
          </a:xfrm>
        </p:spPr>
        <p:txBody>
          <a:bodyPr/>
          <a:lstStyle/>
          <a:p>
            <a:r>
              <a:rPr lang="en-US" dirty="0"/>
              <a:t>PNNL RAMP Program Manager</a:t>
            </a:r>
          </a:p>
        </p:txBody>
      </p:sp>
    </p:spTree>
    <p:extLst>
      <p:ext uri="{BB962C8B-B14F-4D97-AF65-F5344CB8AC3E}">
        <p14:creationId xmlns:p14="http://schemas.microsoft.com/office/powerpoint/2010/main" val="115215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DB3F3D-213D-AC7F-7E15-8314FD12C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4E8907-5DAA-9586-F77F-D8864856E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Escorting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5880F9-D9C8-1EC7-3A52-FBEDB7B26A5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599" y="2057399"/>
            <a:ext cx="10207487" cy="5486401"/>
          </a:xfrm>
        </p:spPr>
        <p:txBody>
          <a:bodyPr/>
          <a:lstStyle/>
          <a:p>
            <a:r>
              <a:rPr lang="en-US" dirty="0"/>
              <a:t>Reminder! You must be always escorted outside of the One White Flint North F23, and G05/07 rooms.</a:t>
            </a:r>
          </a:p>
          <a:p>
            <a:r>
              <a:rPr lang="en-US" dirty="0"/>
              <a:t>NRC staff will be going to the security area of One White Flint North in shifts to help with escorting.</a:t>
            </a:r>
          </a:p>
          <a:p>
            <a:r>
              <a:rPr lang="en-US" dirty="0"/>
              <a:t>Email </a:t>
            </a:r>
            <a:r>
              <a:rPr lang="en-US" dirty="0">
                <a:hlinkClick r:id="rId2"/>
              </a:rPr>
              <a:t>ramp@nrc.gov</a:t>
            </a:r>
            <a:r>
              <a:rPr lang="en-US" dirty="0"/>
              <a:t> with issues. </a:t>
            </a:r>
          </a:p>
        </p:txBody>
      </p:sp>
      <p:pic>
        <p:nvPicPr>
          <p:cNvPr id="10242" name="Picture 2" descr="Class Rules | Teacher Page Template Details">
            <a:extLst>
              <a:ext uri="{FF2B5EF4-FFF2-40B4-BE49-F238E27FC236}">
                <a16:creationId xmlns:a16="http://schemas.microsoft.com/office/drawing/2014/main" id="{74A86A6F-BF1A-9879-5C3F-1AEBDE1D7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809" y="4377826"/>
            <a:ext cx="5661992" cy="309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33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1FCB35-DE5F-9D2B-E130-55909C11A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5F4BE7-BCE0-F733-7AAD-1BF2B8E27003}"/>
              </a:ext>
            </a:extLst>
          </p:cNvPr>
          <p:cNvSpPr/>
          <p:nvPr/>
        </p:nvSpPr>
        <p:spPr>
          <a:xfrm>
            <a:off x="9912837" y="5858804"/>
            <a:ext cx="954156" cy="705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52FED-F3EA-17E7-2FD4-A6FE5DCFB25C}"/>
              </a:ext>
            </a:extLst>
          </p:cNvPr>
          <p:cNvSpPr txBox="1">
            <a:spLocks/>
          </p:cNvSpPr>
          <p:nvPr/>
        </p:nvSpPr>
        <p:spPr>
          <a:xfrm>
            <a:off x="1913872" y="1997077"/>
            <a:ext cx="6956768" cy="577532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We are glad you are here!</a:t>
            </a:r>
          </a:p>
          <a:p>
            <a:r>
              <a:rPr lang="en-US" dirty="0"/>
              <a:t>Participate actively</a:t>
            </a:r>
          </a:p>
          <a:p>
            <a:pPr lvl="1"/>
            <a:r>
              <a:rPr lang="en-US" dirty="0"/>
              <a:t>Ask as many questions as you want</a:t>
            </a:r>
          </a:p>
          <a:p>
            <a:r>
              <a:rPr lang="en-US" dirty="0"/>
              <a:t>Share your insights</a:t>
            </a:r>
          </a:p>
          <a:p>
            <a:pPr lvl="1"/>
            <a:r>
              <a:rPr lang="en-US" dirty="0"/>
              <a:t>Share your experience of how you use the code</a:t>
            </a:r>
          </a:p>
          <a:p>
            <a:pPr lvl="1"/>
            <a:r>
              <a:rPr lang="en-US" dirty="0"/>
              <a:t>Share your experience of how you want to use the code</a:t>
            </a:r>
          </a:p>
          <a:p>
            <a:pPr lvl="1"/>
            <a:r>
              <a:rPr lang="en-US" dirty="0"/>
              <a:t>Share your thoughts on future code development.</a:t>
            </a:r>
          </a:p>
          <a:p>
            <a:r>
              <a:rPr lang="en-US" dirty="0"/>
              <a:t>Work together to enhance radiation protection and nuclear safety</a:t>
            </a:r>
          </a:p>
          <a:p>
            <a:r>
              <a:rPr lang="en-US" dirty="0"/>
              <a:t>Build networks</a:t>
            </a:r>
          </a:p>
          <a:p>
            <a:pPr lvl="1"/>
            <a:r>
              <a:rPr lang="en-US" dirty="0"/>
              <a:t>After the meeting, email us, use the forums on the website</a:t>
            </a:r>
          </a:p>
          <a:p>
            <a:r>
              <a:rPr lang="en-US" dirty="0"/>
              <a:t>Strengthen collaboration</a:t>
            </a:r>
          </a:p>
          <a:p>
            <a:r>
              <a:rPr lang="en-US" dirty="0"/>
              <a:t>Relax and enjoy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CF3202F-5332-7555-A99B-38BE6B69C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4352" y="639073"/>
            <a:ext cx="7126287" cy="1127125"/>
          </a:xfrm>
        </p:spPr>
        <p:txBody>
          <a:bodyPr/>
          <a:lstStyle/>
          <a:p>
            <a:r>
              <a:rPr lang="en-US" dirty="0"/>
              <a:t>Final thoughts!</a:t>
            </a:r>
          </a:p>
        </p:txBody>
      </p:sp>
      <p:pic>
        <p:nvPicPr>
          <p:cNvPr id="6146" name="Picture 2" descr="Join the Fun Committee !! - Minions Meme Generator">
            <a:extLst>
              <a:ext uri="{FF2B5EF4-FFF2-40B4-BE49-F238E27FC236}">
                <a16:creationId xmlns:a16="http://schemas.microsoft.com/office/drawing/2014/main" id="{FE5E7483-A37D-7463-E72B-A372C01D7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640" y="2680250"/>
            <a:ext cx="4733015" cy="328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17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1FCB35-DE5F-9D2B-E130-55909C11A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5F4BE7-BCE0-F733-7AAD-1BF2B8E27003}"/>
              </a:ext>
            </a:extLst>
          </p:cNvPr>
          <p:cNvSpPr/>
          <p:nvPr/>
        </p:nvSpPr>
        <p:spPr>
          <a:xfrm>
            <a:off x="9912837" y="5858804"/>
            <a:ext cx="954156" cy="705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FF7783-22DA-DCFB-BD37-07811262FE01}"/>
              </a:ext>
            </a:extLst>
          </p:cNvPr>
          <p:cNvSpPr txBox="1"/>
          <p:nvPr/>
        </p:nvSpPr>
        <p:spPr>
          <a:xfrm>
            <a:off x="3200401" y="745583"/>
            <a:ext cx="971053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en-US" sz="3600" b="1" dirty="0"/>
            </a:br>
            <a:r>
              <a:rPr lang="en-US" sz="3600" b="1" dirty="0"/>
              <a:t>Incidence Response Tour -  Your time is up! Please head to the registration desk. </a:t>
            </a:r>
            <a:br>
              <a:rPr lang="en-US" sz="3600" b="1" dirty="0"/>
            </a:br>
            <a:br>
              <a:rPr lang="en-US" sz="3600" b="1" dirty="0"/>
            </a:br>
            <a:r>
              <a:rPr lang="en-US" sz="3600" b="1" dirty="0"/>
              <a:t>Others – questions?</a:t>
            </a:r>
          </a:p>
        </p:txBody>
      </p:sp>
      <p:pic>
        <p:nvPicPr>
          <p:cNvPr id="5" name="Picture 4" descr="Image result for Minons Questions">
            <a:extLst>
              <a:ext uri="{FF2B5EF4-FFF2-40B4-BE49-F238E27FC236}">
                <a16:creationId xmlns:a16="http://schemas.microsoft.com/office/drawing/2014/main" id="{A20F95E1-F40D-0485-85C2-6185EBE78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4202" y="3806687"/>
            <a:ext cx="3965713" cy="396571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58570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F71B23-65AC-FC8A-25C5-15F1BA2A6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40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1FCB35-DE5F-9D2B-E130-55909C11A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6" name="Picture 2" descr="Finally The Day has come.. yeay - Happy Minion Meme Generator">
            <a:extLst>
              <a:ext uri="{FF2B5EF4-FFF2-40B4-BE49-F238E27FC236}">
                <a16:creationId xmlns:a16="http://schemas.microsoft.com/office/drawing/2014/main" id="{DB566660-F86E-28D6-EA05-1F170887F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965" y="3280826"/>
            <a:ext cx="5666709" cy="361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56834B-EF8A-7F92-8BEE-DF4E47BB5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0139" y="578226"/>
            <a:ext cx="4320985" cy="5094285"/>
          </a:xfrm>
          <a:prstGeom prst="rect">
            <a:avLst/>
          </a:prstGeom>
        </p:spPr>
      </p:pic>
      <p:pic>
        <p:nvPicPr>
          <p:cNvPr id="7" name="Graphic 1">
            <a:extLst>
              <a:ext uri="{FF2B5EF4-FFF2-40B4-BE49-F238E27FC236}">
                <a16:creationId xmlns:a16="http://schemas.microsoft.com/office/drawing/2014/main" id="{D1B3AF69-9AF4-06FA-5DC8-58D85DB237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043296" y="1859861"/>
            <a:ext cx="3623008" cy="20859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C5F4BE7-BCE0-F733-7AAD-1BF2B8E27003}"/>
              </a:ext>
            </a:extLst>
          </p:cNvPr>
          <p:cNvSpPr/>
          <p:nvPr/>
        </p:nvSpPr>
        <p:spPr>
          <a:xfrm>
            <a:off x="9912837" y="5858804"/>
            <a:ext cx="954156" cy="705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0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1FCB35-DE5F-9D2B-E130-55909C11A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5F4BE7-BCE0-F733-7AAD-1BF2B8E27003}"/>
              </a:ext>
            </a:extLst>
          </p:cNvPr>
          <p:cNvSpPr/>
          <p:nvPr/>
        </p:nvSpPr>
        <p:spPr>
          <a:xfrm>
            <a:off x="9912837" y="5858804"/>
            <a:ext cx="954156" cy="705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2FEC11-B0C5-C398-1521-6E028A8C588E}"/>
              </a:ext>
            </a:extLst>
          </p:cNvPr>
          <p:cNvSpPr txBox="1"/>
          <p:nvPr/>
        </p:nvSpPr>
        <p:spPr>
          <a:xfrm>
            <a:off x="3180521" y="1660462"/>
            <a:ext cx="101876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Everything you need is in your Program Booklet</a:t>
            </a:r>
          </a:p>
        </p:txBody>
      </p:sp>
      <p:pic>
        <p:nvPicPr>
          <p:cNvPr id="5" name="Picture 2" descr="Image result for group of minion clip art">
            <a:extLst>
              <a:ext uri="{FF2B5EF4-FFF2-40B4-BE49-F238E27FC236}">
                <a16:creationId xmlns:a16="http://schemas.microsoft.com/office/drawing/2014/main" id="{A9DFFBF3-2BEB-4FFD-200F-512BFC956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760" y="2909533"/>
            <a:ext cx="3515489" cy="4218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7B2531-4349-A30B-E538-87E79166B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29552">
            <a:off x="8295631" y="2723202"/>
            <a:ext cx="3656852" cy="475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72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1FCB35-DE5F-9D2B-E130-55909C11A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5F4BE7-BCE0-F733-7AAD-1BF2B8E27003}"/>
              </a:ext>
            </a:extLst>
          </p:cNvPr>
          <p:cNvSpPr/>
          <p:nvPr/>
        </p:nvSpPr>
        <p:spPr>
          <a:xfrm>
            <a:off x="9912837" y="5858804"/>
            <a:ext cx="954156" cy="705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E453801-426F-C986-19A4-CC2C6EDC4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386" y="1425217"/>
            <a:ext cx="8585755" cy="616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04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1FCB35-DE5F-9D2B-E130-55909C11A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5F4BE7-BCE0-F733-7AAD-1BF2B8E27003}"/>
              </a:ext>
            </a:extLst>
          </p:cNvPr>
          <p:cNvSpPr/>
          <p:nvPr/>
        </p:nvSpPr>
        <p:spPr>
          <a:xfrm>
            <a:off x="9912837" y="5858804"/>
            <a:ext cx="954156" cy="705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DE4399-7643-CBB8-F13E-AE9C91B0D203}"/>
              </a:ext>
            </a:extLst>
          </p:cNvPr>
          <p:cNvSpPr txBox="1"/>
          <p:nvPr/>
        </p:nvSpPr>
        <p:spPr>
          <a:xfrm>
            <a:off x="2782957" y="1509563"/>
            <a:ext cx="1013791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Tours of the NRC Operations Center</a:t>
            </a:r>
          </a:p>
          <a:p>
            <a:pPr algn="ctr"/>
            <a:r>
              <a:rPr lang="en-US" sz="2800" b="1" dirty="0"/>
              <a:t>Monday, October 21 and October 22, 2024</a:t>
            </a:r>
          </a:p>
          <a:p>
            <a:pPr algn="ctr"/>
            <a:r>
              <a:rPr lang="en-US" sz="2800" b="1" dirty="0"/>
              <a:t>11:30 AM – 12:00 PM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5CF1C8-D786-5E55-9B30-69EA13C3312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475" y="3405689"/>
            <a:ext cx="5988115" cy="3700789"/>
          </a:xfrm>
          <a:prstGeom prst="rect">
            <a:avLst/>
          </a:prstGeom>
          <a:noFill/>
        </p:spPr>
      </p:pic>
      <p:pic>
        <p:nvPicPr>
          <p:cNvPr id="5" name="Picture 2" descr="Related image">
            <a:extLst>
              <a:ext uri="{FF2B5EF4-FFF2-40B4-BE49-F238E27FC236}">
                <a16:creationId xmlns:a16="http://schemas.microsoft.com/office/drawing/2014/main" id="{9B386B45-21D8-4369-CADF-CD532904F9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2"/>
          <a:stretch/>
        </p:blipFill>
        <p:spPr bwMode="auto">
          <a:xfrm>
            <a:off x="2501347" y="3147391"/>
            <a:ext cx="3849758" cy="395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37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Pin page">
            <a:extLst>
              <a:ext uri="{FF2B5EF4-FFF2-40B4-BE49-F238E27FC236}">
                <a16:creationId xmlns:a16="http://schemas.microsoft.com/office/drawing/2014/main" id="{4B1FFBB6-D20C-3F3C-A051-7F353D8A30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2" t="1739"/>
          <a:stretch/>
        </p:blipFill>
        <p:spPr bwMode="auto">
          <a:xfrm>
            <a:off x="3299790" y="2156790"/>
            <a:ext cx="4300405" cy="561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DB3F3D-213D-AC7F-7E15-8314FD12C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4E8907-5DAA-9586-F77F-D8864856E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701" y="751262"/>
            <a:ext cx="8073512" cy="874673"/>
          </a:xfrm>
        </p:spPr>
        <p:txBody>
          <a:bodyPr/>
          <a:lstStyle/>
          <a:p>
            <a:r>
              <a:rPr lang="en-US" dirty="0"/>
              <a:t>Boxed Lunch - Panera</a:t>
            </a:r>
          </a:p>
        </p:txBody>
      </p:sp>
      <p:pic>
        <p:nvPicPr>
          <p:cNvPr id="11266" name="Picture 2" descr="Panera Bread Catering &amp; Catering Delivery">
            <a:extLst>
              <a:ext uri="{FF2B5EF4-FFF2-40B4-BE49-F238E27FC236}">
                <a16:creationId xmlns:a16="http://schemas.microsoft.com/office/drawing/2014/main" id="{DE11D55B-3243-39AD-706E-C1A2873C6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915" y="2534453"/>
            <a:ext cx="5556596" cy="417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83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1FCB35-DE5F-9D2B-E130-55909C11A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5F4BE7-BCE0-F733-7AAD-1BF2B8E27003}"/>
              </a:ext>
            </a:extLst>
          </p:cNvPr>
          <p:cNvSpPr/>
          <p:nvPr/>
        </p:nvSpPr>
        <p:spPr>
          <a:xfrm>
            <a:off x="9912837" y="5858804"/>
            <a:ext cx="954156" cy="705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1A9C71-9576-E39D-CE90-5BE6161C7A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479"/>
          <a:stretch/>
        </p:blipFill>
        <p:spPr>
          <a:xfrm>
            <a:off x="3935896" y="2790072"/>
            <a:ext cx="3627783" cy="47319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B89FB3-EF46-6418-D90A-FBB2D950F308}"/>
              </a:ext>
            </a:extLst>
          </p:cNvPr>
          <p:cNvSpPr txBox="1"/>
          <p:nvPr/>
        </p:nvSpPr>
        <p:spPr>
          <a:xfrm>
            <a:off x="2524538" y="1452367"/>
            <a:ext cx="1146975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National Institute of Standard and Technology Tour</a:t>
            </a:r>
          </a:p>
          <a:p>
            <a:pPr algn="ctr"/>
            <a:r>
              <a:rPr lang="en-US" sz="3600" dirty="0"/>
              <a:t>Wednesday, October 23</a:t>
            </a:r>
            <a:r>
              <a:rPr lang="en-US" sz="3600" baseline="30000" dirty="0"/>
              <a:t>rd</a:t>
            </a:r>
            <a:r>
              <a:rPr lang="en-US" sz="3600" dirty="0"/>
              <a:t>.  1:00 – 5:00 PM</a:t>
            </a:r>
          </a:p>
          <a:p>
            <a:pPr algn="ctr"/>
            <a:endParaRPr lang="en-US" sz="3600" b="1" dirty="0"/>
          </a:p>
        </p:txBody>
      </p:sp>
      <p:pic>
        <p:nvPicPr>
          <p:cNvPr id="10" name="Picture 2" descr="Related image">
            <a:extLst>
              <a:ext uri="{FF2B5EF4-FFF2-40B4-BE49-F238E27FC236}">
                <a16:creationId xmlns:a16="http://schemas.microsoft.com/office/drawing/2014/main" id="{42709B17-2307-A49F-A399-44F48D300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148" y="2642130"/>
            <a:ext cx="3804714" cy="487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A074EF7-F2AB-9021-4686-2039F881BEC2}"/>
              </a:ext>
            </a:extLst>
          </p:cNvPr>
          <p:cNvCxnSpPr>
            <a:cxnSpLocks/>
          </p:cNvCxnSpPr>
          <p:nvPr/>
        </p:nvCxnSpPr>
        <p:spPr>
          <a:xfrm flipH="1" flipV="1">
            <a:off x="10949650" y="6721703"/>
            <a:ext cx="798654" cy="49104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5FA4DC3-C852-9D78-2F41-B20B4042E3C8}"/>
              </a:ext>
            </a:extLst>
          </p:cNvPr>
          <p:cNvCxnSpPr>
            <a:cxnSpLocks/>
          </p:cNvCxnSpPr>
          <p:nvPr/>
        </p:nvCxnSpPr>
        <p:spPr>
          <a:xfrm flipH="1" flipV="1">
            <a:off x="10631598" y="7232362"/>
            <a:ext cx="1041722" cy="270013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16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1FCB35-DE5F-9D2B-E130-55909C11A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5F4BE7-BCE0-F733-7AAD-1BF2B8E27003}"/>
              </a:ext>
            </a:extLst>
          </p:cNvPr>
          <p:cNvSpPr/>
          <p:nvPr/>
        </p:nvSpPr>
        <p:spPr>
          <a:xfrm>
            <a:off x="9912837" y="5858804"/>
            <a:ext cx="954156" cy="705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B805C3-4B1A-542D-E64D-E2D1E14A8C49}"/>
              </a:ext>
            </a:extLst>
          </p:cNvPr>
          <p:cNvSpPr txBox="1"/>
          <p:nvPr/>
        </p:nvSpPr>
        <p:spPr>
          <a:xfrm>
            <a:off x="2216426" y="1404468"/>
            <a:ext cx="1091316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International Luncheon </a:t>
            </a:r>
          </a:p>
          <a:p>
            <a:pPr algn="ctr"/>
            <a:r>
              <a:rPr lang="en-US" sz="3600" b="1" dirty="0"/>
              <a:t>Two White Flint North Auditorium</a:t>
            </a:r>
          </a:p>
          <a:p>
            <a:pPr algn="ctr"/>
            <a:r>
              <a:rPr lang="en-US" sz="3600" b="1" dirty="0"/>
              <a:t>Wednesday, October 23</a:t>
            </a:r>
            <a:r>
              <a:rPr lang="en-US" sz="3600" b="1" baseline="30000" dirty="0"/>
              <a:t>rd</a:t>
            </a:r>
            <a:r>
              <a:rPr lang="en-US" sz="3600" b="1" dirty="0"/>
              <a:t>  12:00 – 1:00 PM</a:t>
            </a:r>
          </a:p>
        </p:txBody>
      </p:sp>
      <p:pic>
        <p:nvPicPr>
          <p:cNvPr id="6" name="Picture 5" descr="A person in a white shirt&#10;&#10;Description automatically generated">
            <a:extLst>
              <a:ext uri="{FF2B5EF4-FFF2-40B4-BE49-F238E27FC236}">
                <a16:creationId xmlns:a16="http://schemas.microsoft.com/office/drawing/2014/main" id="{C6997E55-CF9C-AAF1-40CC-D5006A81C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068" y="3588027"/>
            <a:ext cx="4160169" cy="35880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6B1C55-1B37-9E43-6CB6-0EBA20A8B4AD}"/>
              </a:ext>
            </a:extLst>
          </p:cNvPr>
          <p:cNvSpPr txBox="1"/>
          <p:nvPr/>
        </p:nvSpPr>
        <p:spPr>
          <a:xfrm>
            <a:off x="7437992" y="3892740"/>
            <a:ext cx="559220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Keynote speaker:</a:t>
            </a:r>
          </a:p>
          <a:p>
            <a:pPr algn="ctr"/>
            <a:r>
              <a:rPr lang="en-US" sz="2800" b="1" dirty="0"/>
              <a:t>Dr. Bill Thomson</a:t>
            </a:r>
          </a:p>
          <a:p>
            <a:pPr algn="ctr"/>
            <a:r>
              <a:rPr lang="en-US" sz="2800" b="1" dirty="0"/>
              <a:t> Consultant Physicist (retired)</a:t>
            </a:r>
          </a:p>
          <a:p>
            <a:pPr algn="ctr"/>
            <a:r>
              <a:rPr lang="en-US" sz="2800" b="1" dirty="0"/>
              <a:t>City Hospital, Birmingham, UK</a:t>
            </a:r>
          </a:p>
          <a:p>
            <a:pPr algn="ctr"/>
            <a:r>
              <a:rPr lang="en-US" sz="2800" b="1" dirty="0"/>
              <a:t>“Evolution of the UK VARSKIN User Group”</a:t>
            </a:r>
          </a:p>
        </p:txBody>
      </p:sp>
    </p:spTree>
    <p:extLst>
      <p:ext uri="{BB962C8B-B14F-4D97-AF65-F5344CB8AC3E}">
        <p14:creationId xmlns:p14="http://schemas.microsoft.com/office/powerpoint/2010/main" val="220980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1FCB35-DE5F-9D2B-E130-55909C11A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5F4BE7-BCE0-F733-7AAD-1BF2B8E27003}"/>
              </a:ext>
            </a:extLst>
          </p:cNvPr>
          <p:cNvSpPr/>
          <p:nvPr/>
        </p:nvSpPr>
        <p:spPr>
          <a:xfrm>
            <a:off x="9912837" y="5858804"/>
            <a:ext cx="954156" cy="705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48F2CB-0947-C994-9E76-C606E9253007}"/>
              </a:ext>
            </a:extLst>
          </p:cNvPr>
          <p:cNvSpPr txBox="1"/>
          <p:nvPr/>
        </p:nvSpPr>
        <p:spPr>
          <a:xfrm>
            <a:off x="2494722" y="1404468"/>
            <a:ext cx="1101674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RAMP No-Host Dinner </a:t>
            </a:r>
          </a:p>
          <a:p>
            <a:pPr algn="ctr"/>
            <a:r>
              <a:rPr lang="en-US" sz="4000" b="1" dirty="0"/>
              <a:t>Wednesday, October 23</a:t>
            </a:r>
            <a:r>
              <a:rPr lang="en-US" sz="4000" b="1" baseline="30000" dirty="0"/>
              <a:t>rd</a:t>
            </a:r>
            <a:r>
              <a:rPr lang="en-US" sz="4000" b="1" dirty="0"/>
              <a:t>, 2024 6:00-8:00 PM</a:t>
            </a:r>
          </a:p>
          <a:p>
            <a:pPr algn="ctr"/>
            <a:r>
              <a:rPr lang="en-US" sz="3200" b="0" i="0" dirty="0">
                <a:solidFill>
                  <a:srgbClr val="474747"/>
                </a:solidFill>
                <a:effectLst/>
                <a:latin typeface="Roboto" panose="02000000000000000000" pitchFamily="2" charset="0"/>
              </a:rPr>
              <a:t>11820 Trade St, North Bethesda, MD 20852</a:t>
            </a:r>
            <a:r>
              <a:rPr lang="en-US" sz="4000" b="1" dirty="0"/>
              <a:t> </a:t>
            </a:r>
          </a:p>
        </p:txBody>
      </p:sp>
      <p:pic>
        <p:nvPicPr>
          <p:cNvPr id="8194" name="Picture 2" descr="Owen's Tavern &amp; Garden | North Bethesda MD">
            <a:extLst>
              <a:ext uri="{FF2B5EF4-FFF2-40B4-BE49-F238E27FC236}">
                <a16:creationId xmlns:a16="http://schemas.microsoft.com/office/drawing/2014/main" id="{70959A99-CB96-76F6-55C7-6F8EA9720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880" y="3680816"/>
            <a:ext cx="3279914" cy="301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Owen's no longer ordinary - Store Reporter">
            <a:extLst>
              <a:ext uri="{FF2B5EF4-FFF2-40B4-BE49-F238E27FC236}">
                <a16:creationId xmlns:a16="http://schemas.microsoft.com/office/drawing/2014/main" id="{90243CDD-883B-E583-006C-DFE270FC5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92" y="3680816"/>
            <a:ext cx="4010650" cy="30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41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NNL_Option_4">
  <a:themeElements>
    <a:clrScheme name="PNNL">
      <a:dk1>
        <a:srgbClr val="616265"/>
      </a:dk1>
      <a:lt1>
        <a:srgbClr val="FFFFFF"/>
      </a:lt1>
      <a:dk2>
        <a:srgbClr val="D77600"/>
      </a:dk2>
      <a:lt2>
        <a:srgbClr val="B3B3B3"/>
      </a:lt2>
      <a:accent1>
        <a:srgbClr val="A63F1E"/>
      </a:accent1>
      <a:accent2>
        <a:srgbClr val="191C1F"/>
      </a:accent2>
      <a:accent3>
        <a:srgbClr val="F4AA00"/>
      </a:accent3>
      <a:accent4>
        <a:srgbClr val="007836"/>
      </a:accent4>
      <a:accent5>
        <a:srgbClr val="C10435"/>
      </a:accent5>
      <a:accent6>
        <a:srgbClr val="00338E"/>
      </a:accent6>
      <a:hlink>
        <a:srgbClr val="003698"/>
      </a:hlink>
      <a:folHlink>
        <a:srgbClr val="8A0752"/>
      </a:folHlink>
    </a:clrScheme>
    <a:fontScheme name="PNN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NNL_4.potx" id="{1538B601-9716-44A1-9751-1BA9F45B1FDB}" vid="{39343C02-F9B3-4ED0-A0C4-BFCDE092CD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7f9503f-814b-432a-91f5-9c13c51348b4">
      <Terms xmlns="http://schemas.microsoft.com/office/infopath/2007/PartnerControls"/>
    </lcf76f155ced4ddcb4097134ff3c332f>
    <TaxCatchAll xmlns="dfe7fab5-ca36-4373-9e84-14533c573aad" xsi:nil="true"/>
    <_dlc_DocId xmlns="dfe7fab5-ca36-4373-9e84-14533c573aad">EARRTHREF-1375243986-33789</_dlc_DocId>
    <_dlc_DocIdUrl xmlns="dfe7fab5-ca36-4373-9e84-14533c573aad">
      <Url>https://pnnl.sharepoint.com/teams/EARRTH/_layouts/15/DocIdRedir.aspx?ID=EARRTHREF-1375243986-33789</Url>
      <Description>EARRTHREF-1375243986-33789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577D85CA72664694D7796B41A5113E" ma:contentTypeVersion="13" ma:contentTypeDescription="Create a new document." ma:contentTypeScope="" ma:versionID="5fbab4d8e5ec03c7e77cc218b69c0fb3">
  <xsd:schema xmlns:xsd="http://www.w3.org/2001/XMLSchema" xmlns:xs="http://www.w3.org/2001/XMLSchema" xmlns:p="http://schemas.microsoft.com/office/2006/metadata/properties" xmlns:ns2="dfe7fab5-ca36-4373-9e84-14533c573aad" xmlns:ns3="f7f9503f-814b-432a-91f5-9c13c51348b4" targetNamespace="http://schemas.microsoft.com/office/2006/metadata/properties" ma:root="true" ma:fieldsID="7029b676fb4bc4740fa12ead05608141" ns2:_="" ns3:_="">
    <xsd:import namespace="dfe7fab5-ca36-4373-9e84-14533c573aad"/>
    <xsd:import namespace="f7f9503f-814b-432a-91f5-9c13c51348b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e7fab5-ca36-4373-9e84-14533c573aa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7" nillable="true" ma:displayName="Taxonomy Catch All Column" ma:hidden="true" ma:list="{2f5df239-3944-4746-8bca-185657cf9cd2}" ma:internalName="TaxCatchAll" ma:showField="CatchAllData" ma:web="dfe7fab5-ca36-4373-9e84-14533c573a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f9503f-814b-432a-91f5-9c13c5134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260f1aaf-6244-4bb9-9bf9-38bf373853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9B6D4D-C4A5-49F4-ADC8-C5D9E1D097C1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1271E72E-02F5-4E65-B74B-EFA82016BE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17772E-944E-44A7-AF4B-D7017A704226}">
  <ds:schemaRefs>
    <ds:schemaRef ds:uri="http://schemas.microsoft.com/office/2006/metadata/properties"/>
    <ds:schemaRef ds:uri="http://schemas.microsoft.com/office/infopath/2007/PartnerControls"/>
    <ds:schemaRef ds:uri="f7f9503f-814b-432a-91f5-9c13c51348b4"/>
    <ds:schemaRef ds:uri="dfe7fab5-ca36-4373-9e84-14533c573aad"/>
  </ds:schemaRefs>
</ds:datastoreItem>
</file>

<file path=customXml/itemProps4.xml><?xml version="1.0" encoding="utf-8"?>
<ds:datastoreItem xmlns:ds="http://schemas.openxmlformats.org/officeDocument/2006/customXml" ds:itemID="{33AED018-ED2A-4988-A522-21DEDBB885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e7fab5-ca36-4373-9e84-14533c573aad"/>
    <ds:schemaRef ds:uri="f7f9503f-814b-432a-91f5-9c13c51348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PNNL_Option_4</Template>
  <TotalTime>783</TotalTime>
  <Words>292</Words>
  <Application>Microsoft Office PowerPoint</Application>
  <PresentationFormat>Custom</PresentationFormat>
  <Paragraphs>52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Roboto</vt:lpstr>
      <vt:lpstr>Wingdings</vt:lpstr>
      <vt:lpstr>PNNL_Option_4</vt:lpstr>
      <vt:lpstr>User Meeting Logistics</vt:lpstr>
      <vt:lpstr>PowerPoint Presentation</vt:lpstr>
      <vt:lpstr>PowerPoint Presentation</vt:lpstr>
      <vt:lpstr>PowerPoint Presentation</vt:lpstr>
      <vt:lpstr>PowerPoint Presentation</vt:lpstr>
      <vt:lpstr>Boxed Lunch - Panera</vt:lpstr>
      <vt:lpstr>PowerPoint Presentation</vt:lpstr>
      <vt:lpstr>PowerPoint Presentation</vt:lpstr>
      <vt:lpstr>PowerPoint Presentation</vt:lpstr>
      <vt:lpstr>Escorting</vt:lpstr>
      <vt:lpstr>Final thoughts!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London, Jeffrey</dc:creator>
  <cp:lastModifiedBy>Shaffer, Vered A</cp:lastModifiedBy>
  <cp:revision>25</cp:revision>
  <dcterms:created xsi:type="dcterms:W3CDTF">2022-09-08T04:47:07Z</dcterms:created>
  <dcterms:modified xsi:type="dcterms:W3CDTF">2024-10-18T17:24:11Z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0x0101006F577D85CA72664694D7796B41A5113E</vt:lpwstr>
  </property>
  <property fmtid="{D5CDD505-2E9C-101B-9397-08002B2CF9AE}" pid="3" name="_dlc_DocIdItemGuid">
    <vt:lpwstr>d817af5d-d9fa-431b-8359-789c411e1513</vt:lpwstr>
  </property>
  <property fmtid="{D5CDD505-2E9C-101B-9397-08002B2CF9AE}" pid="4" name="MediaServiceImageTags">
    <vt:lpwstr/>
  </property>
</Properties>
</file>