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3" r:id="rId4"/>
  </p:sldMasterIdLst>
  <p:notesMasterIdLst>
    <p:notesMasterId r:id="rId23"/>
  </p:notesMasterIdLst>
  <p:handoutMasterIdLst>
    <p:handoutMasterId r:id="rId24"/>
  </p:handoutMasterIdLst>
  <p:sldIdLst>
    <p:sldId id="260" r:id="rId5"/>
    <p:sldId id="262" r:id="rId6"/>
    <p:sldId id="276" r:id="rId7"/>
    <p:sldId id="273" r:id="rId8"/>
    <p:sldId id="330" r:id="rId9"/>
    <p:sldId id="331" r:id="rId10"/>
    <p:sldId id="335" r:id="rId11"/>
    <p:sldId id="272" r:id="rId12"/>
    <p:sldId id="275" r:id="rId13"/>
    <p:sldId id="323" r:id="rId14"/>
    <p:sldId id="328" r:id="rId15"/>
    <p:sldId id="277" r:id="rId16"/>
    <p:sldId id="327" r:id="rId17"/>
    <p:sldId id="325" r:id="rId18"/>
    <p:sldId id="326" r:id="rId19"/>
    <p:sldId id="336" r:id="rId20"/>
    <p:sldId id="268" r:id="rId21"/>
    <p:sldId id="269" r:id="rId22"/>
  </p:sldIdLst>
  <p:sldSz cx="14630400" cy="8229600"/>
  <p:notesSz cx="6858000" cy="9144000"/>
  <p:defaultTextStyle>
    <a:defPPr>
      <a:defRPr lang="en-US"/>
    </a:defPPr>
    <a:lvl1pPr marL="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 userDrawn="1">
          <p15:clr>
            <a:srgbClr val="A4A3A4"/>
          </p15:clr>
        </p15:guide>
        <p15:guide id="2" pos="4608" userDrawn="1">
          <p15:clr>
            <a:srgbClr val="A4A3A4"/>
          </p15:clr>
        </p15:guide>
        <p15:guide id="3" pos="37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266C034-B529-E687-2C55-0BECDCD602E3}" name="Michelle Hart" initials="MH" userId="S::mlh3@nrc.gov::1d76c266-87d4-4295-9c83-73a429db597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0F23"/>
    <a:srgbClr val="18335A"/>
    <a:srgbClr val="6F64A8"/>
    <a:srgbClr val="6B5EA3"/>
    <a:srgbClr val="719500"/>
    <a:srgbClr val="80A430"/>
    <a:srgbClr val="685B94"/>
    <a:srgbClr val="493064"/>
    <a:srgbClr val="9C475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86" autoAdjust="0"/>
    <p:restoredTop sz="96574"/>
  </p:normalViewPr>
  <p:slideViewPr>
    <p:cSldViewPr snapToGrid="0" snapToObjects="1">
      <p:cViewPr varScale="1">
        <p:scale>
          <a:sx n="86" d="100"/>
          <a:sy n="86" d="100"/>
        </p:scale>
        <p:origin x="1008" y="90"/>
      </p:cViewPr>
      <p:guideLst>
        <p:guide orient="horz" pos="2592"/>
        <p:guide pos="4608"/>
        <p:guide pos="37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4" d="100"/>
          <a:sy n="104" d="100"/>
        </p:scale>
        <p:origin x="5176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openxmlformats.org/officeDocument/2006/relationships/customXml" Target="../customXml/item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CA1DDE-C32A-47FB-A4BF-085E2E7083E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4EA60CC-2B41-4003-AEBB-ABCC4157B909}">
      <dgm:prSet/>
      <dgm:spPr/>
      <dgm:t>
        <a:bodyPr/>
        <a:lstStyle/>
        <a:p>
          <a:r>
            <a:rPr lang="en-US" dirty="0"/>
            <a:t>The LMP methodology* is a probabilistic risk assessment (PRA)-led, risk-informed and performance-based approach for developing major portions of a licensing basis associated with off-normal operating conditions.</a:t>
          </a:r>
        </a:p>
      </dgm:t>
    </dgm:pt>
    <dgm:pt modelId="{9523371E-09D5-41E9-9E6A-106D4CA6099E}" type="parTrans" cxnId="{3FB4A20A-161F-4AF5-ACFC-65941B7C75BB}">
      <dgm:prSet/>
      <dgm:spPr/>
      <dgm:t>
        <a:bodyPr/>
        <a:lstStyle/>
        <a:p>
          <a:endParaRPr lang="en-US"/>
        </a:p>
      </dgm:t>
    </dgm:pt>
    <dgm:pt modelId="{72F4CBE8-B58E-4CDF-AE19-31C13AEB406B}" type="sibTrans" cxnId="{3FB4A20A-161F-4AF5-ACFC-65941B7C75BB}">
      <dgm:prSet/>
      <dgm:spPr/>
      <dgm:t>
        <a:bodyPr/>
        <a:lstStyle/>
        <a:p>
          <a:endParaRPr lang="en-US"/>
        </a:p>
      </dgm:t>
    </dgm:pt>
    <dgm:pt modelId="{79B59A10-6978-4B29-876D-D11A7800ABD4}">
      <dgm:prSet/>
      <dgm:spPr/>
      <dgm:t>
        <a:bodyPr/>
        <a:lstStyle/>
        <a:p>
          <a:r>
            <a:rPr lang="en-US"/>
            <a:t>The LMP methodology consists of three interdependent and iterative processes –</a:t>
          </a:r>
        </a:p>
      </dgm:t>
    </dgm:pt>
    <dgm:pt modelId="{FA704969-D582-4979-A71B-00FFB91BC39F}" type="parTrans" cxnId="{37C790DF-A5E0-416A-8711-9C9DBEC43190}">
      <dgm:prSet/>
      <dgm:spPr/>
      <dgm:t>
        <a:bodyPr/>
        <a:lstStyle/>
        <a:p>
          <a:endParaRPr lang="en-US"/>
        </a:p>
      </dgm:t>
    </dgm:pt>
    <dgm:pt modelId="{732EF19E-7838-4167-BA35-ED2C5ED57582}" type="sibTrans" cxnId="{37C790DF-A5E0-416A-8711-9C9DBEC43190}">
      <dgm:prSet/>
      <dgm:spPr/>
      <dgm:t>
        <a:bodyPr/>
        <a:lstStyle/>
        <a:p>
          <a:endParaRPr lang="en-US"/>
        </a:p>
      </dgm:t>
    </dgm:pt>
    <dgm:pt modelId="{8925E6AF-BB8F-40EC-B021-4B59C9E751C5}">
      <dgm:prSet/>
      <dgm:spPr/>
      <dgm:t>
        <a:bodyPr/>
        <a:lstStyle/>
        <a:p>
          <a:pPr marL="0">
            <a:buFont typeface="Arial" panose="020B0604020202020204" pitchFamily="34" charset="0"/>
            <a:buChar char="•"/>
          </a:pPr>
          <a:r>
            <a:rPr lang="en-US" dirty="0"/>
            <a:t>1. Selection of licensing basis events</a:t>
          </a:r>
        </a:p>
      </dgm:t>
    </dgm:pt>
    <dgm:pt modelId="{5F31007B-986D-458E-BFC7-743CDD510AEC}" type="parTrans" cxnId="{9E53F2F2-A5CC-4740-9AD6-E347E97C8AC0}">
      <dgm:prSet/>
      <dgm:spPr/>
      <dgm:t>
        <a:bodyPr/>
        <a:lstStyle/>
        <a:p>
          <a:endParaRPr lang="en-US"/>
        </a:p>
      </dgm:t>
    </dgm:pt>
    <dgm:pt modelId="{82D21AE5-63A1-41AD-8EA3-4208263D750D}" type="sibTrans" cxnId="{9E53F2F2-A5CC-4740-9AD6-E347E97C8AC0}">
      <dgm:prSet/>
      <dgm:spPr/>
      <dgm:t>
        <a:bodyPr/>
        <a:lstStyle/>
        <a:p>
          <a:endParaRPr lang="en-US"/>
        </a:p>
      </dgm:t>
    </dgm:pt>
    <dgm:pt modelId="{3DB22D20-6591-4ECD-B75E-17D2A60DD51E}">
      <dgm:prSet/>
      <dgm:spPr/>
      <dgm:t>
        <a:bodyPr/>
        <a:lstStyle/>
        <a:p>
          <a:pPr marL="225425" indent="-225425">
            <a:buFont typeface="Arial" panose="020B0604020202020204" pitchFamily="34" charset="0"/>
            <a:buChar char="•"/>
          </a:pPr>
          <a:r>
            <a:rPr lang="en-US" dirty="0"/>
            <a:t>2. Classification of structures, systems, and components (SSCs)</a:t>
          </a:r>
        </a:p>
      </dgm:t>
    </dgm:pt>
    <dgm:pt modelId="{A3FC9497-AD0C-46E0-9838-56A96F28E5CB}" type="parTrans" cxnId="{CC715BA5-1388-46D2-8A6B-5ADB2CB3DFDE}">
      <dgm:prSet/>
      <dgm:spPr/>
      <dgm:t>
        <a:bodyPr/>
        <a:lstStyle/>
        <a:p>
          <a:endParaRPr lang="en-US"/>
        </a:p>
      </dgm:t>
    </dgm:pt>
    <dgm:pt modelId="{6B02F131-9A5A-464E-947B-07F97D3B83FC}" type="sibTrans" cxnId="{CC715BA5-1388-46D2-8A6B-5ADB2CB3DFDE}">
      <dgm:prSet/>
      <dgm:spPr/>
      <dgm:t>
        <a:bodyPr/>
        <a:lstStyle/>
        <a:p>
          <a:endParaRPr lang="en-US"/>
        </a:p>
      </dgm:t>
    </dgm:pt>
    <dgm:pt modelId="{CC93B2E6-B85E-4D70-B872-E79ED76F45E4}">
      <dgm:prSet/>
      <dgm:spPr/>
      <dgm:t>
        <a:bodyPr/>
        <a:lstStyle/>
        <a:p>
          <a:pPr marL="225425" indent="-225425">
            <a:buFont typeface="Arial" panose="020B0604020202020204" pitchFamily="34" charset="0"/>
            <a:buChar char="•"/>
          </a:pPr>
          <a:r>
            <a:rPr lang="en-US" dirty="0"/>
            <a:t>3. Evaluation of a facility’s adequacy of defense in depth</a:t>
          </a:r>
        </a:p>
      </dgm:t>
    </dgm:pt>
    <dgm:pt modelId="{BEEAC433-DF09-4BAC-97ED-28CF892A43CF}" type="parTrans" cxnId="{48108EB6-75C5-4E5A-BA43-D9421B574AC6}">
      <dgm:prSet/>
      <dgm:spPr/>
      <dgm:t>
        <a:bodyPr/>
        <a:lstStyle/>
        <a:p>
          <a:endParaRPr lang="en-US"/>
        </a:p>
      </dgm:t>
    </dgm:pt>
    <dgm:pt modelId="{AA09768F-6CDE-4603-B469-48D31620D9C4}" type="sibTrans" cxnId="{48108EB6-75C5-4E5A-BA43-D9421B574AC6}">
      <dgm:prSet/>
      <dgm:spPr/>
      <dgm:t>
        <a:bodyPr/>
        <a:lstStyle/>
        <a:p>
          <a:endParaRPr lang="en-US"/>
        </a:p>
      </dgm:t>
    </dgm:pt>
    <dgm:pt modelId="{7B1F0561-B6EE-49E0-9D93-A802FEF54EE4}">
      <dgm:prSet/>
      <dgm:spPr/>
      <dgm:t>
        <a:bodyPr/>
        <a:lstStyle/>
        <a:p>
          <a:r>
            <a:rPr lang="en-US"/>
            <a:t>The use of a PRA is a highly systematic means of – </a:t>
          </a:r>
        </a:p>
      </dgm:t>
    </dgm:pt>
    <dgm:pt modelId="{CD3E00B1-D0B4-4A94-9C89-7E63599D3951}" type="parTrans" cxnId="{AD2D765F-8B6F-4910-9F1C-43B646F23EEB}">
      <dgm:prSet/>
      <dgm:spPr/>
      <dgm:t>
        <a:bodyPr/>
        <a:lstStyle/>
        <a:p>
          <a:endParaRPr lang="en-US"/>
        </a:p>
      </dgm:t>
    </dgm:pt>
    <dgm:pt modelId="{7FDD7275-2865-43DC-96CE-79B8D65C93DA}" type="sibTrans" cxnId="{AD2D765F-8B6F-4910-9F1C-43B646F23EEB}">
      <dgm:prSet/>
      <dgm:spPr/>
      <dgm:t>
        <a:bodyPr/>
        <a:lstStyle/>
        <a:p>
          <a:endParaRPr lang="en-US"/>
        </a:p>
      </dgm:t>
    </dgm:pt>
    <dgm:pt modelId="{8796D84F-E0CE-45BE-87CE-56D7560CC812}">
      <dgm:prSet/>
      <dgm:spPr/>
      <dgm:t>
        <a:bodyPr/>
        <a:lstStyle/>
        <a:p>
          <a:pPr marL="114300" lvl="0" indent="-11430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• Identifying and analyzing a broad spectrum of event sequences</a:t>
          </a:r>
        </a:p>
      </dgm:t>
    </dgm:pt>
    <dgm:pt modelId="{8C4426B6-4E53-49B8-8846-B8644E32DC3D}" type="parTrans" cxnId="{5F8B60FE-D240-4A63-9E77-63952F9F8FEF}">
      <dgm:prSet/>
      <dgm:spPr/>
      <dgm:t>
        <a:bodyPr/>
        <a:lstStyle/>
        <a:p>
          <a:endParaRPr lang="en-US"/>
        </a:p>
      </dgm:t>
    </dgm:pt>
    <dgm:pt modelId="{729DBED2-C1DC-49B5-855D-0DAE1B9B98B1}" type="sibTrans" cxnId="{5F8B60FE-D240-4A63-9E77-63952F9F8FEF}">
      <dgm:prSet/>
      <dgm:spPr/>
      <dgm:t>
        <a:bodyPr/>
        <a:lstStyle/>
        <a:p>
          <a:endParaRPr lang="en-US"/>
        </a:p>
      </dgm:t>
    </dgm:pt>
    <dgm:pt modelId="{55C9B03F-306B-468A-939F-E0818C800C0A}">
      <dgm:prSet custT="1"/>
      <dgm:spPr/>
      <dgm:t>
        <a:bodyPr/>
        <a:lstStyle/>
        <a:p>
          <a:pPr marL="0"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• </a:t>
          </a:r>
          <a:r>
            <a:rPr lang="en-US" sz="1600" kern="1200" dirty="0">
              <a:solidFill>
                <a:srgbClr val="616265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Assessing risk-importance of design features</a:t>
          </a:r>
        </a:p>
      </dgm:t>
    </dgm:pt>
    <dgm:pt modelId="{82064ED8-DE24-462E-9F96-767E8F67F700}" type="parTrans" cxnId="{FDE1B0F4-18E4-4907-871E-C4816A6F438E}">
      <dgm:prSet/>
      <dgm:spPr/>
      <dgm:t>
        <a:bodyPr/>
        <a:lstStyle/>
        <a:p>
          <a:endParaRPr lang="en-US"/>
        </a:p>
      </dgm:t>
    </dgm:pt>
    <dgm:pt modelId="{389747DB-D5D1-433A-A174-0C959400D2A3}" type="sibTrans" cxnId="{FDE1B0F4-18E4-4907-871E-C4816A6F438E}">
      <dgm:prSet/>
      <dgm:spPr/>
      <dgm:t>
        <a:bodyPr/>
        <a:lstStyle/>
        <a:p>
          <a:endParaRPr lang="en-US"/>
        </a:p>
      </dgm:t>
    </dgm:pt>
    <dgm:pt modelId="{A979D9FB-C3A2-4E66-BD78-1242736E92F4}">
      <dgm:prSet custT="1"/>
      <dgm:spPr/>
      <dgm:t>
        <a:bodyPr/>
        <a:lstStyle/>
        <a:p>
          <a:pPr marL="114300" lvl="0" indent="-11430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616265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• Evaluating risk impacts of changes to facility design and operation</a:t>
          </a:r>
        </a:p>
      </dgm:t>
    </dgm:pt>
    <dgm:pt modelId="{D3821C3B-B918-4948-AB33-244E54D8BEF0}" type="parTrans" cxnId="{F6B9B3C6-A795-4F0A-BD97-28F5E0482538}">
      <dgm:prSet/>
      <dgm:spPr/>
      <dgm:t>
        <a:bodyPr/>
        <a:lstStyle/>
        <a:p>
          <a:endParaRPr lang="en-US"/>
        </a:p>
      </dgm:t>
    </dgm:pt>
    <dgm:pt modelId="{EAB22E01-A6B7-4884-AFB7-057853CC67DC}" type="sibTrans" cxnId="{F6B9B3C6-A795-4F0A-BD97-28F5E0482538}">
      <dgm:prSet/>
      <dgm:spPr/>
      <dgm:t>
        <a:bodyPr/>
        <a:lstStyle/>
        <a:p>
          <a:endParaRPr lang="en-US"/>
        </a:p>
      </dgm:t>
    </dgm:pt>
    <dgm:pt modelId="{AFDFA339-B410-4FC0-98CD-CE1411D17812}" type="pres">
      <dgm:prSet presAssocID="{BCCA1DDE-C32A-47FB-A4BF-085E2E7083E3}" presName="root" presStyleCnt="0">
        <dgm:presLayoutVars>
          <dgm:dir/>
          <dgm:resizeHandles val="exact"/>
        </dgm:presLayoutVars>
      </dgm:prSet>
      <dgm:spPr/>
    </dgm:pt>
    <dgm:pt modelId="{7A8485E1-CD98-4BB0-B7DB-1C527C7731AE}" type="pres">
      <dgm:prSet presAssocID="{04EA60CC-2B41-4003-AEBB-ABCC4157B909}" presName="compNode" presStyleCnt="0"/>
      <dgm:spPr/>
    </dgm:pt>
    <dgm:pt modelId="{1AB87FDF-7D9E-4E08-BFD1-499B03455860}" type="pres">
      <dgm:prSet presAssocID="{04EA60CC-2B41-4003-AEBB-ABCC4157B909}" presName="bgRect" presStyleLbl="bgShp" presStyleIdx="0" presStyleCnt="3"/>
      <dgm:spPr/>
    </dgm:pt>
    <dgm:pt modelId="{4CCCBFCF-4093-4F4E-87C4-2B35B066BE15}" type="pres">
      <dgm:prSet presAssocID="{04EA60CC-2B41-4003-AEBB-ABCC4157B90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58A09796-7197-42A9-BDA1-3C0734F7F0EF}" type="pres">
      <dgm:prSet presAssocID="{04EA60CC-2B41-4003-AEBB-ABCC4157B909}" presName="spaceRect" presStyleCnt="0"/>
      <dgm:spPr/>
    </dgm:pt>
    <dgm:pt modelId="{3C298774-D2AB-46CE-9A6A-7B162B92A30F}" type="pres">
      <dgm:prSet presAssocID="{04EA60CC-2B41-4003-AEBB-ABCC4157B909}" presName="parTx" presStyleLbl="revTx" presStyleIdx="0" presStyleCnt="5">
        <dgm:presLayoutVars>
          <dgm:chMax val="0"/>
          <dgm:chPref val="0"/>
        </dgm:presLayoutVars>
      </dgm:prSet>
      <dgm:spPr/>
    </dgm:pt>
    <dgm:pt modelId="{60FEDF12-CBC2-4A86-99CA-B7A9F82F95FD}" type="pres">
      <dgm:prSet presAssocID="{72F4CBE8-B58E-4CDF-AE19-31C13AEB406B}" presName="sibTrans" presStyleCnt="0"/>
      <dgm:spPr/>
    </dgm:pt>
    <dgm:pt modelId="{9133F919-C185-429E-ACBA-ED6A8DA6751F}" type="pres">
      <dgm:prSet presAssocID="{79B59A10-6978-4B29-876D-D11A7800ABD4}" presName="compNode" presStyleCnt="0"/>
      <dgm:spPr/>
    </dgm:pt>
    <dgm:pt modelId="{7E44CB48-8C87-4ABD-9A0D-6602BD236970}" type="pres">
      <dgm:prSet presAssocID="{79B59A10-6978-4B29-876D-D11A7800ABD4}" presName="bgRect" presStyleLbl="bgShp" presStyleIdx="1" presStyleCnt="3"/>
      <dgm:spPr/>
    </dgm:pt>
    <dgm:pt modelId="{359E9DBE-5CF3-4926-809F-C01AFEFE2CAF}" type="pres">
      <dgm:prSet presAssocID="{79B59A10-6978-4B29-876D-D11A7800ABD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AC7FBBA5-71AE-4D03-9DDF-33622E9C1CAD}" type="pres">
      <dgm:prSet presAssocID="{79B59A10-6978-4B29-876D-D11A7800ABD4}" presName="spaceRect" presStyleCnt="0"/>
      <dgm:spPr/>
    </dgm:pt>
    <dgm:pt modelId="{002DE669-436E-4AE8-A082-EEFEF72CCA74}" type="pres">
      <dgm:prSet presAssocID="{79B59A10-6978-4B29-876D-D11A7800ABD4}" presName="parTx" presStyleLbl="revTx" presStyleIdx="1" presStyleCnt="5">
        <dgm:presLayoutVars>
          <dgm:chMax val="0"/>
          <dgm:chPref val="0"/>
        </dgm:presLayoutVars>
      </dgm:prSet>
      <dgm:spPr/>
    </dgm:pt>
    <dgm:pt modelId="{8EDDD854-DD9D-46BD-A1AC-EBF5C12A246C}" type="pres">
      <dgm:prSet presAssocID="{79B59A10-6978-4B29-876D-D11A7800ABD4}" presName="desTx" presStyleLbl="revTx" presStyleIdx="2" presStyleCnt="5">
        <dgm:presLayoutVars/>
      </dgm:prSet>
      <dgm:spPr/>
    </dgm:pt>
    <dgm:pt modelId="{F26F7FD8-E00A-4AE7-9D82-F8C80D182E51}" type="pres">
      <dgm:prSet presAssocID="{732EF19E-7838-4167-BA35-ED2C5ED57582}" presName="sibTrans" presStyleCnt="0"/>
      <dgm:spPr/>
    </dgm:pt>
    <dgm:pt modelId="{35DB55F5-CCE3-452C-BB57-3B49A7A48EB1}" type="pres">
      <dgm:prSet presAssocID="{7B1F0561-B6EE-49E0-9D93-A802FEF54EE4}" presName="compNode" presStyleCnt="0"/>
      <dgm:spPr/>
    </dgm:pt>
    <dgm:pt modelId="{3E752F53-F544-423E-8E75-A4213F9B5393}" type="pres">
      <dgm:prSet presAssocID="{7B1F0561-B6EE-49E0-9D93-A802FEF54EE4}" presName="bgRect" presStyleLbl="bgShp" presStyleIdx="2" presStyleCnt="3"/>
      <dgm:spPr/>
    </dgm:pt>
    <dgm:pt modelId="{9F5015CE-40F7-4F58-B4D7-B920222C0C12}" type="pres">
      <dgm:prSet presAssocID="{7B1F0561-B6EE-49E0-9D93-A802FEF54EE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99DFF313-65DA-41D9-B523-42A3DDAAA986}" type="pres">
      <dgm:prSet presAssocID="{7B1F0561-B6EE-49E0-9D93-A802FEF54EE4}" presName="spaceRect" presStyleCnt="0"/>
      <dgm:spPr/>
    </dgm:pt>
    <dgm:pt modelId="{E81F1D13-BF97-4477-80FA-A6E2BCC63C76}" type="pres">
      <dgm:prSet presAssocID="{7B1F0561-B6EE-49E0-9D93-A802FEF54EE4}" presName="parTx" presStyleLbl="revTx" presStyleIdx="3" presStyleCnt="5">
        <dgm:presLayoutVars>
          <dgm:chMax val="0"/>
          <dgm:chPref val="0"/>
        </dgm:presLayoutVars>
      </dgm:prSet>
      <dgm:spPr/>
    </dgm:pt>
    <dgm:pt modelId="{3512A4AC-F4EA-4D8F-912D-3585BEF33204}" type="pres">
      <dgm:prSet presAssocID="{7B1F0561-B6EE-49E0-9D93-A802FEF54EE4}" presName="desTx" presStyleLbl="revTx" presStyleIdx="4" presStyleCnt="5">
        <dgm:presLayoutVars/>
      </dgm:prSet>
      <dgm:spPr/>
    </dgm:pt>
  </dgm:ptLst>
  <dgm:cxnLst>
    <dgm:cxn modelId="{3FB4A20A-161F-4AF5-ACFC-65941B7C75BB}" srcId="{BCCA1DDE-C32A-47FB-A4BF-085E2E7083E3}" destId="{04EA60CC-2B41-4003-AEBB-ABCC4157B909}" srcOrd="0" destOrd="0" parTransId="{9523371E-09D5-41E9-9E6A-106D4CA6099E}" sibTransId="{72F4CBE8-B58E-4CDF-AE19-31C13AEB406B}"/>
    <dgm:cxn modelId="{709C461D-E3E4-4C5B-847B-1A12C3F3F6A1}" type="presOf" srcId="{55C9B03F-306B-468A-939F-E0818C800C0A}" destId="{3512A4AC-F4EA-4D8F-912D-3585BEF33204}" srcOrd="0" destOrd="1" presId="urn:microsoft.com/office/officeart/2018/2/layout/IconVerticalSolidList"/>
    <dgm:cxn modelId="{901BC230-D28A-4DC9-9319-E757E5F4BF36}" type="presOf" srcId="{A979D9FB-C3A2-4E66-BD78-1242736E92F4}" destId="{3512A4AC-F4EA-4D8F-912D-3585BEF33204}" srcOrd="0" destOrd="2" presId="urn:microsoft.com/office/officeart/2018/2/layout/IconVerticalSolidList"/>
    <dgm:cxn modelId="{06245033-C0D7-441C-B3B6-064C13FC51CC}" type="presOf" srcId="{04EA60CC-2B41-4003-AEBB-ABCC4157B909}" destId="{3C298774-D2AB-46CE-9A6A-7B162B92A30F}" srcOrd="0" destOrd="0" presId="urn:microsoft.com/office/officeart/2018/2/layout/IconVerticalSolidList"/>
    <dgm:cxn modelId="{AD2D765F-8B6F-4910-9F1C-43B646F23EEB}" srcId="{BCCA1DDE-C32A-47FB-A4BF-085E2E7083E3}" destId="{7B1F0561-B6EE-49E0-9D93-A802FEF54EE4}" srcOrd="2" destOrd="0" parTransId="{CD3E00B1-D0B4-4A94-9C89-7E63599D3951}" sibTransId="{7FDD7275-2865-43DC-96CE-79B8D65C93DA}"/>
    <dgm:cxn modelId="{9E252C63-DF1B-4F28-806A-B6AA217AD5E6}" type="presOf" srcId="{BCCA1DDE-C32A-47FB-A4BF-085E2E7083E3}" destId="{AFDFA339-B410-4FC0-98CD-CE1411D17812}" srcOrd="0" destOrd="0" presId="urn:microsoft.com/office/officeart/2018/2/layout/IconVerticalSolidList"/>
    <dgm:cxn modelId="{06376B66-1F0D-4358-A100-61C5B196C259}" type="presOf" srcId="{79B59A10-6978-4B29-876D-D11A7800ABD4}" destId="{002DE669-436E-4AE8-A082-EEFEF72CCA74}" srcOrd="0" destOrd="0" presId="urn:microsoft.com/office/officeart/2018/2/layout/IconVerticalSolidList"/>
    <dgm:cxn modelId="{DFA6CE56-3819-420C-84C0-E52DED812B42}" type="presOf" srcId="{3DB22D20-6591-4ECD-B75E-17D2A60DD51E}" destId="{8EDDD854-DD9D-46BD-A1AC-EBF5C12A246C}" srcOrd="0" destOrd="1" presId="urn:microsoft.com/office/officeart/2018/2/layout/IconVerticalSolidList"/>
    <dgm:cxn modelId="{96A5CB7F-1DCB-4362-91F7-56C1578E3042}" type="presOf" srcId="{8925E6AF-BB8F-40EC-B021-4B59C9E751C5}" destId="{8EDDD854-DD9D-46BD-A1AC-EBF5C12A246C}" srcOrd="0" destOrd="0" presId="urn:microsoft.com/office/officeart/2018/2/layout/IconVerticalSolidList"/>
    <dgm:cxn modelId="{CC715BA5-1388-46D2-8A6B-5ADB2CB3DFDE}" srcId="{79B59A10-6978-4B29-876D-D11A7800ABD4}" destId="{3DB22D20-6591-4ECD-B75E-17D2A60DD51E}" srcOrd="1" destOrd="0" parTransId="{A3FC9497-AD0C-46E0-9838-56A96F28E5CB}" sibTransId="{6B02F131-9A5A-464E-947B-07F97D3B83FC}"/>
    <dgm:cxn modelId="{64FD07B3-4F6B-419C-8D56-13A171942F19}" type="presOf" srcId="{8796D84F-E0CE-45BE-87CE-56D7560CC812}" destId="{3512A4AC-F4EA-4D8F-912D-3585BEF33204}" srcOrd="0" destOrd="0" presId="urn:microsoft.com/office/officeart/2018/2/layout/IconVerticalSolidList"/>
    <dgm:cxn modelId="{48108EB6-75C5-4E5A-BA43-D9421B574AC6}" srcId="{79B59A10-6978-4B29-876D-D11A7800ABD4}" destId="{CC93B2E6-B85E-4D70-B872-E79ED76F45E4}" srcOrd="2" destOrd="0" parTransId="{BEEAC433-DF09-4BAC-97ED-28CF892A43CF}" sibTransId="{AA09768F-6CDE-4603-B469-48D31620D9C4}"/>
    <dgm:cxn modelId="{F6B9B3C6-A795-4F0A-BD97-28F5E0482538}" srcId="{7B1F0561-B6EE-49E0-9D93-A802FEF54EE4}" destId="{A979D9FB-C3A2-4E66-BD78-1242736E92F4}" srcOrd="2" destOrd="0" parTransId="{D3821C3B-B918-4948-AB33-244E54D8BEF0}" sibTransId="{EAB22E01-A6B7-4884-AFB7-057853CC67DC}"/>
    <dgm:cxn modelId="{D72F38CD-5483-434C-9EA0-44FAC1B87125}" type="presOf" srcId="{7B1F0561-B6EE-49E0-9D93-A802FEF54EE4}" destId="{E81F1D13-BF97-4477-80FA-A6E2BCC63C76}" srcOrd="0" destOrd="0" presId="urn:microsoft.com/office/officeart/2018/2/layout/IconVerticalSolidList"/>
    <dgm:cxn modelId="{37C790DF-A5E0-416A-8711-9C9DBEC43190}" srcId="{BCCA1DDE-C32A-47FB-A4BF-085E2E7083E3}" destId="{79B59A10-6978-4B29-876D-D11A7800ABD4}" srcOrd="1" destOrd="0" parTransId="{FA704969-D582-4979-A71B-00FFB91BC39F}" sibTransId="{732EF19E-7838-4167-BA35-ED2C5ED57582}"/>
    <dgm:cxn modelId="{9ED7F5E6-5A1B-404F-8930-E3696341749B}" type="presOf" srcId="{CC93B2E6-B85E-4D70-B872-E79ED76F45E4}" destId="{8EDDD854-DD9D-46BD-A1AC-EBF5C12A246C}" srcOrd="0" destOrd="2" presId="urn:microsoft.com/office/officeart/2018/2/layout/IconVerticalSolidList"/>
    <dgm:cxn modelId="{9E53F2F2-A5CC-4740-9AD6-E347E97C8AC0}" srcId="{79B59A10-6978-4B29-876D-D11A7800ABD4}" destId="{8925E6AF-BB8F-40EC-B021-4B59C9E751C5}" srcOrd="0" destOrd="0" parTransId="{5F31007B-986D-458E-BFC7-743CDD510AEC}" sibTransId="{82D21AE5-63A1-41AD-8EA3-4208263D750D}"/>
    <dgm:cxn modelId="{FDE1B0F4-18E4-4907-871E-C4816A6F438E}" srcId="{7B1F0561-B6EE-49E0-9D93-A802FEF54EE4}" destId="{55C9B03F-306B-468A-939F-E0818C800C0A}" srcOrd="1" destOrd="0" parTransId="{82064ED8-DE24-462E-9F96-767E8F67F700}" sibTransId="{389747DB-D5D1-433A-A174-0C959400D2A3}"/>
    <dgm:cxn modelId="{5F8B60FE-D240-4A63-9E77-63952F9F8FEF}" srcId="{7B1F0561-B6EE-49E0-9D93-A802FEF54EE4}" destId="{8796D84F-E0CE-45BE-87CE-56D7560CC812}" srcOrd="0" destOrd="0" parTransId="{8C4426B6-4E53-49B8-8846-B8644E32DC3D}" sibTransId="{729DBED2-C1DC-49B5-855D-0DAE1B9B98B1}"/>
    <dgm:cxn modelId="{AB26FD79-8662-4E5B-BEA3-64EB9981759A}" type="presParOf" srcId="{AFDFA339-B410-4FC0-98CD-CE1411D17812}" destId="{7A8485E1-CD98-4BB0-B7DB-1C527C7731AE}" srcOrd="0" destOrd="0" presId="urn:microsoft.com/office/officeart/2018/2/layout/IconVerticalSolidList"/>
    <dgm:cxn modelId="{1314FA8F-71B4-4593-AB4A-CFB89922C9AF}" type="presParOf" srcId="{7A8485E1-CD98-4BB0-B7DB-1C527C7731AE}" destId="{1AB87FDF-7D9E-4E08-BFD1-499B03455860}" srcOrd="0" destOrd="0" presId="urn:microsoft.com/office/officeart/2018/2/layout/IconVerticalSolidList"/>
    <dgm:cxn modelId="{15C7AFA7-4B0D-408C-A6F2-9C14CB7A1329}" type="presParOf" srcId="{7A8485E1-CD98-4BB0-B7DB-1C527C7731AE}" destId="{4CCCBFCF-4093-4F4E-87C4-2B35B066BE15}" srcOrd="1" destOrd="0" presId="urn:microsoft.com/office/officeart/2018/2/layout/IconVerticalSolidList"/>
    <dgm:cxn modelId="{8842BB0B-D50B-4ED8-8D73-0B60A9495B91}" type="presParOf" srcId="{7A8485E1-CD98-4BB0-B7DB-1C527C7731AE}" destId="{58A09796-7197-42A9-BDA1-3C0734F7F0EF}" srcOrd="2" destOrd="0" presId="urn:microsoft.com/office/officeart/2018/2/layout/IconVerticalSolidList"/>
    <dgm:cxn modelId="{A054D986-4CA7-4146-8841-A11105E654CF}" type="presParOf" srcId="{7A8485E1-CD98-4BB0-B7DB-1C527C7731AE}" destId="{3C298774-D2AB-46CE-9A6A-7B162B92A30F}" srcOrd="3" destOrd="0" presId="urn:microsoft.com/office/officeart/2018/2/layout/IconVerticalSolidList"/>
    <dgm:cxn modelId="{E284C7DF-6D18-42A6-9212-CB9CE196D234}" type="presParOf" srcId="{AFDFA339-B410-4FC0-98CD-CE1411D17812}" destId="{60FEDF12-CBC2-4A86-99CA-B7A9F82F95FD}" srcOrd="1" destOrd="0" presId="urn:microsoft.com/office/officeart/2018/2/layout/IconVerticalSolidList"/>
    <dgm:cxn modelId="{12E34AD5-CB89-4D00-87CA-CA39D7369CB2}" type="presParOf" srcId="{AFDFA339-B410-4FC0-98CD-CE1411D17812}" destId="{9133F919-C185-429E-ACBA-ED6A8DA6751F}" srcOrd="2" destOrd="0" presId="urn:microsoft.com/office/officeart/2018/2/layout/IconVerticalSolidList"/>
    <dgm:cxn modelId="{329AE40C-ABF2-4F65-A28D-540949B7F88D}" type="presParOf" srcId="{9133F919-C185-429E-ACBA-ED6A8DA6751F}" destId="{7E44CB48-8C87-4ABD-9A0D-6602BD236970}" srcOrd="0" destOrd="0" presId="urn:microsoft.com/office/officeart/2018/2/layout/IconVerticalSolidList"/>
    <dgm:cxn modelId="{5CB595F6-2EE3-418B-812B-D79891EC6A56}" type="presParOf" srcId="{9133F919-C185-429E-ACBA-ED6A8DA6751F}" destId="{359E9DBE-5CF3-4926-809F-C01AFEFE2CAF}" srcOrd="1" destOrd="0" presId="urn:microsoft.com/office/officeart/2018/2/layout/IconVerticalSolidList"/>
    <dgm:cxn modelId="{D5EB9E84-E997-49D8-A97E-12FBAEF3AE05}" type="presParOf" srcId="{9133F919-C185-429E-ACBA-ED6A8DA6751F}" destId="{AC7FBBA5-71AE-4D03-9DDF-33622E9C1CAD}" srcOrd="2" destOrd="0" presId="urn:microsoft.com/office/officeart/2018/2/layout/IconVerticalSolidList"/>
    <dgm:cxn modelId="{96631FB3-BBA6-4AF1-9F81-7C6BDF22BD39}" type="presParOf" srcId="{9133F919-C185-429E-ACBA-ED6A8DA6751F}" destId="{002DE669-436E-4AE8-A082-EEFEF72CCA74}" srcOrd="3" destOrd="0" presId="urn:microsoft.com/office/officeart/2018/2/layout/IconVerticalSolidList"/>
    <dgm:cxn modelId="{076EF418-624E-4B07-86DE-38A3A6C9819F}" type="presParOf" srcId="{9133F919-C185-429E-ACBA-ED6A8DA6751F}" destId="{8EDDD854-DD9D-46BD-A1AC-EBF5C12A246C}" srcOrd="4" destOrd="0" presId="urn:microsoft.com/office/officeart/2018/2/layout/IconVerticalSolidList"/>
    <dgm:cxn modelId="{921D9258-4355-4B4D-876B-AB1157C737CC}" type="presParOf" srcId="{AFDFA339-B410-4FC0-98CD-CE1411D17812}" destId="{F26F7FD8-E00A-4AE7-9D82-F8C80D182E51}" srcOrd="3" destOrd="0" presId="urn:microsoft.com/office/officeart/2018/2/layout/IconVerticalSolidList"/>
    <dgm:cxn modelId="{45BFA438-E794-4850-94F1-807F27D2DC99}" type="presParOf" srcId="{AFDFA339-B410-4FC0-98CD-CE1411D17812}" destId="{35DB55F5-CCE3-452C-BB57-3B49A7A48EB1}" srcOrd="4" destOrd="0" presId="urn:microsoft.com/office/officeart/2018/2/layout/IconVerticalSolidList"/>
    <dgm:cxn modelId="{BDEBA801-B106-4C65-9948-70F0B0AB0352}" type="presParOf" srcId="{35DB55F5-CCE3-452C-BB57-3B49A7A48EB1}" destId="{3E752F53-F544-423E-8E75-A4213F9B5393}" srcOrd="0" destOrd="0" presId="urn:microsoft.com/office/officeart/2018/2/layout/IconVerticalSolidList"/>
    <dgm:cxn modelId="{CDC1F80C-C18D-4AEE-BC80-3A5A76553E1C}" type="presParOf" srcId="{35DB55F5-CCE3-452C-BB57-3B49A7A48EB1}" destId="{9F5015CE-40F7-4F58-B4D7-B920222C0C12}" srcOrd="1" destOrd="0" presId="urn:microsoft.com/office/officeart/2018/2/layout/IconVerticalSolidList"/>
    <dgm:cxn modelId="{CE788ADF-0699-4C43-9B5D-A9B3837AEBBA}" type="presParOf" srcId="{35DB55F5-CCE3-452C-BB57-3B49A7A48EB1}" destId="{99DFF313-65DA-41D9-B523-42A3DDAAA986}" srcOrd="2" destOrd="0" presId="urn:microsoft.com/office/officeart/2018/2/layout/IconVerticalSolidList"/>
    <dgm:cxn modelId="{E7EC4CD8-6182-4FAB-A23E-58B8B62361EF}" type="presParOf" srcId="{35DB55F5-CCE3-452C-BB57-3B49A7A48EB1}" destId="{E81F1D13-BF97-4477-80FA-A6E2BCC63C76}" srcOrd="3" destOrd="0" presId="urn:microsoft.com/office/officeart/2018/2/layout/IconVerticalSolidList"/>
    <dgm:cxn modelId="{6B4B4C63-4447-4E5F-94CC-955E77FAD048}" type="presParOf" srcId="{35DB55F5-CCE3-452C-BB57-3B49A7A48EB1}" destId="{3512A4AC-F4EA-4D8F-912D-3585BEF33204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B87FDF-7D9E-4E08-BFD1-499B03455860}">
      <dsp:nvSpPr>
        <dsp:cNvPr id="0" name=""/>
        <dsp:cNvSpPr/>
      </dsp:nvSpPr>
      <dsp:spPr>
        <a:xfrm>
          <a:off x="0" y="669"/>
          <a:ext cx="12801600" cy="156716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CCBFCF-4093-4F4E-87C4-2B35B066BE15}">
      <dsp:nvSpPr>
        <dsp:cNvPr id="0" name=""/>
        <dsp:cNvSpPr/>
      </dsp:nvSpPr>
      <dsp:spPr>
        <a:xfrm>
          <a:off x="474066" y="353280"/>
          <a:ext cx="861938" cy="86193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298774-D2AB-46CE-9A6A-7B162B92A30F}">
      <dsp:nvSpPr>
        <dsp:cNvPr id="0" name=""/>
        <dsp:cNvSpPr/>
      </dsp:nvSpPr>
      <dsp:spPr>
        <a:xfrm>
          <a:off x="1810070" y="669"/>
          <a:ext cx="10991529" cy="1567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858" tIns="165858" rIns="165858" bIns="16585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The LMP methodology* is a probabilistic risk assessment (PRA)-led, risk-informed and performance-based approach for developing major portions of a licensing basis associated with off-normal operating conditions.</a:t>
          </a:r>
        </a:p>
      </dsp:txBody>
      <dsp:txXfrm>
        <a:off x="1810070" y="669"/>
        <a:ext cx="10991529" cy="1567160"/>
      </dsp:txXfrm>
    </dsp:sp>
    <dsp:sp modelId="{7E44CB48-8C87-4ABD-9A0D-6602BD236970}">
      <dsp:nvSpPr>
        <dsp:cNvPr id="0" name=""/>
        <dsp:cNvSpPr/>
      </dsp:nvSpPr>
      <dsp:spPr>
        <a:xfrm>
          <a:off x="0" y="1959620"/>
          <a:ext cx="12801600" cy="156716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9E9DBE-5CF3-4926-809F-C01AFEFE2CAF}">
      <dsp:nvSpPr>
        <dsp:cNvPr id="0" name=""/>
        <dsp:cNvSpPr/>
      </dsp:nvSpPr>
      <dsp:spPr>
        <a:xfrm>
          <a:off x="474066" y="2312231"/>
          <a:ext cx="861938" cy="86193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2DE669-436E-4AE8-A082-EEFEF72CCA74}">
      <dsp:nvSpPr>
        <dsp:cNvPr id="0" name=""/>
        <dsp:cNvSpPr/>
      </dsp:nvSpPr>
      <dsp:spPr>
        <a:xfrm>
          <a:off x="1810070" y="1959620"/>
          <a:ext cx="5760720" cy="1567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858" tIns="165858" rIns="165858" bIns="16585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The LMP methodology consists of three interdependent and iterative processes –</a:t>
          </a:r>
        </a:p>
      </dsp:txBody>
      <dsp:txXfrm>
        <a:off x="1810070" y="1959620"/>
        <a:ext cx="5760720" cy="1567160"/>
      </dsp:txXfrm>
    </dsp:sp>
    <dsp:sp modelId="{8EDDD854-DD9D-46BD-A1AC-EBF5C12A246C}">
      <dsp:nvSpPr>
        <dsp:cNvPr id="0" name=""/>
        <dsp:cNvSpPr/>
      </dsp:nvSpPr>
      <dsp:spPr>
        <a:xfrm>
          <a:off x="7570790" y="1959620"/>
          <a:ext cx="5230809" cy="1567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858" tIns="165858" rIns="165858" bIns="16585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kern="1200" dirty="0"/>
            <a:t>1. Selection of licensing basis events</a:t>
          </a:r>
        </a:p>
        <a:p>
          <a:pPr marL="225425" lvl="0" indent="-225425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kern="1200" dirty="0"/>
            <a:t>2. Classification of structures, systems, and components (SSCs)</a:t>
          </a:r>
        </a:p>
        <a:p>
          <a:pPr marL="225425" lvl="0" indent="-225425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kern="1200" dirty="0"/>
            <a:t>3. Evaluation of a facility’s adequacy of defense in depth</a:t>
          </a:r>
        </a:p>
      </dsp:txBody>
      <dsp:txXfrm>
        <a:off x="7570790" y="1959620"/>
        <a:ext cx="5230809" cy="1567160"/>
      </dsp:txXfrm>
    </dsp:sp>
    <dsp:sp modelId="{3E752F53-F544-423E-8E75-A4213F9B5393}">
      <dsp:nvSpPr>
        <dsp:cNvPr id="0" name=""/>
        <dsp:cNvSpPr/>
      </dsp:nvSpPr>
      <dsp:spPr>
        <a:xfrm>
          <a:off x="0" y="3918570"/>
          <a:ext cx="12801600" cy="156716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5015CE-40F7-4F58-B4D7-B920222C0C12}">
      <dsp:nvSpPr>
        <dsp:cNvPr id="0" name=""/>
        <dsp:cNvSpPr/>
      </dsp:nvSpPr>
      <dsp:spPr>
        <a:xfrm>
          <a:off x="474066" y="4271181"/>
          <a:ext cx="861938" cy="86193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1F1D13-BF97-4477-80FA-A6E2BCC63C76}">
      <dsp:nvSpPr>
        <dsp:cNvPr id="0" name=""/>
        <dsp:cNvSpPr/>
      </dsp:nvSpPr>
      <dsp:spPr>
        <a:xfrm>
          <a:off x="1810070" y="3918570"/>
          <a:ext cx="5760720" cy="1567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858" tIns="165858" rIns="165858" bIns="16585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The use of a PRA is a highly systematic means of – </a:t>
          </a:r>
        </a:p>
      </dsp:txBody>
      <dsp:txXfrm>
        <a:off x="1810070" y="3918570"/>
        <a:ext cx="5760720" cy="1567160"/>
      </dsp:txXfrm>
    </dsp:sp>
    <dsp:sp modelId="{3512A4AC-F4EA-4D8F-912D-3585BEF33204}">
      <dsp:nvSpPr>
        <dsp:cNvPr id="0" name=""/>
        <dsp:cNvSpPr/>
      </dsp:nvSpPr>
      <dsp:spPr>
        <a:xfrm>
          <a:off x="7570790" y="3918570"/>
          <a:ext cx="5230809" cy="1567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858" tIns="165858" rIns="165858" bIns="165858" numCol="1" spcCol="1270" anchor="ctr" anchorCtr="0">
          <a:noAutofit/>
        </a:bodyPr>
        <a:lstStyle/>
        <a:p>
          <a:pPr marL="114300" lvl="0" indent="-11430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• Identifying and analyzing a broad spectrum of event sequences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• </a:t>
          </a:r>
          <a:r>
            <a:rPr lang="en-US" sz="1600" kern="1200" dirty="0">
              <a:solidFill>
                <a:srgbClr val="616265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Assessing risk-importance of design features</a:t>
          </a:r>
        </a:p>
        <a:p>
          <a:pPr marL="114300" lvl="0" indent="-11430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616265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• Evaluating risk impacts of changes to facility design and operation</a:t>
          </a:r>
        </a:p>
      </dsp:txBody>
      <dsp:txXfrm>
        <a:off x="7570790" y="3918570"/>
        <a:ext cx="5230809" cy="1567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A69A9C-1087-184F-8370-423E175D9D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090E3D-F5E5-0D40-B323-A25B85CF9E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E50B8-2EF8-564F-AE86-D84E6C503530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E3AA97-2F38-5340-B685-1E0EA3E358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B732F3-25A6-284F-A24C-5FD21AE6BE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78BA3-E235-9946-9A4D-07E907F68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00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C8D20-1945-7145-91A2-3D134BDA25E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104DB-87CA-D64F-AB86-DB2520DDF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5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06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Plain_Black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743200"/>
            <a:ext cx="4572000" cy="1828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061D5F4-8719-384B-945C-9A27060F99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529" y="5669280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 dirty="0"/>
              <a:t>Click to add presenter’s name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E2D432E-6648-6643-9C6E-38B1EFF5EE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5983356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 dirty="0"/>
              <a:t>Click to add presenter’s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15389B-4BB4-1644-9B7E-35A85D0C1E3B}"/>
              </a:ext>
            </a:extLst>
          </p:cNvPr>
          <p:cNvSpPr txBox="1"/>
          <p:nvPr userDrawn="1"/>
        </p:nvSpPr>
        <p:spPr>
          <a:xfrm>
            <a:off x="3710609" y="-1245704"/>
            <a:ext cx="18473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9D9DB338-5D5C-4ACA-9ECF-C3E34C441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51641" y="4915645"/>
            <a:ext cx="3290888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BD4F8E3-4ED9-44B4-99E6-8A3D2CF8D415}" type="datetime4">
              <a:rPr lang="en-US" smtClean="0"/>
              <a:pPr/>
              <a:t>October 3, 2024</a:t>
            </a:fld>
            <a:endParaRPr lang="en-US" dirty="0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F55B65E8-4040-44D0-A4FE-A050FD948A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7" y="7788442"/>
            <a:ext cx="4963110" cy="4411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30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768" userDrawn="1">
          <p15:clr>
            <a:srgbClr val="FBAE40"/>
          </p15:clr>
        </p15:guide>
        <p15:guide id="2" pos="46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4626590" cy="82274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271A-DD25-4CA8-B76C-1F0C6A2579F7}" type="datetime1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19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61BC267-6301-D647-5DD0-B5814043AC79}"/>
              </a:ext>
            </a:extLst>
          </p:cNvPr>
          <p:cNvSpPr/>
          <p:nvPr userDrawn="1"/>
        </p:nvSpPr>
        <p:spPr>
          <a:xfrm>
            <a:off x="6413500" y="0"/>
            <a:ext cx="8216899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6026595-8D7E-D24C-9263-B65316A326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98104" y="457200"/>
            <a:ext cx="7275095" cy="7315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D0CE8D1-2F12-5A44-A6B5-2CD466F52A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98104" y="6858000"/>
            <a:ext cx="7275095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9B87A2-8960-403D-AE0D-D54946272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29354FF4-9871-4E1B-A45A-ABAA2BE2B69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buClr>
                <a:srgbClr val="F37421"/>
              </a:buClr>
              <a:defRPr sz="2800">
                <a:solidFill>
                  <a:schemeClr val="bg1"/>
                </a:solidFill>
              </a:defRPr>
            </a:lvl1pPr>
            <a:lvl2pPr marL="822960" indent="-274320">
              <a:buClr>
                <a:srgbClr val="F37421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2pPr>
            <a:lvl3pPr marL="1371600" indent="-274320">
              <a:buClr>
                <a:srgbClr val="F37421"/>
              </a:buClr>
              <a:buFont typeface="Wingdings" panose="05000000000000000000" pitchFamily="2" charset="2"/>
              <a:buChar char="ü"/>
              <a:defRPr sz="2000">
                <a:solidFill>
                  <a:schemeClr val="bg1"/>
                </a:solidFill>
              </a:defRPr>
            </a:lvl3pPr>
            <a:lvl4pPr>
              <a:buClr>
                <a:srgbClr val="F37421"/>
              </a:buClr>
              <a:defRPr sz="1800">
                <a:solidFill>
                  <a:schemeClr val="bg1"/>
                </a:solidFill>
              </a:defRPr>
            </a:lvl4pPr>
            <a:lvl5pPr marL="2468880" indent="-274320">
              <a:buClr>
                <a:srgbClr val="F37421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47EFCEB6-2E27-4C42-A1E5-AC8A8BA83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10/3/2024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82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B7D4F36-2E6C-C7E6-87C9-625F06B5EBE7}"/>
              </a:ext>
            </a:extLst>
          </p:cNvPr>
          <p:cNvSpPr/>
          <p:nvPr userDrawn="1"/>
        </p:nvSpPr>
        <p:spPr>
          <a:xfrm>
            <a:off x="6413500" y="0"/>
            <a:ext cx="8216899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F0C408BC-A7DE-4A08-AD26-56414D2DD80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829168" y="457199"/>
            <a:ext cx="7373874" cy="73152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3C58F0F-5237-4527-BB8E-6EEF623543B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buClr>
                <a:srgbClr val="F37421"/>
              </a:buClr>
              <a:defRPr sz="2800">
                <a:solidFill>
                  <a:schemeClr val="bg1"/>
                </a:solidFill>
              </a:defRPr>
            </a:lvl1pPr>
            <a:lvl2pPr marL="822960" indent="-274320">
              <a:buClr>
                <a:srgbClr val="F37421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2pPr>
            <a:lvl3pPr marL="1371600" indent="-274320">
              <a:buClr>
                <a:srgbClr val="F37421"/>
              </a:buClr>
              <a:buFont typeface="Wingdings" panose="05000000000000000000" pitchFamily="2" charset="2"/>
              <a:buChar char="ü"/>
              <a:defRPr sz="2000">
                <a:solidFill>
                  <a:schemeClr val="bg1"/>
                </a:solidFill>
              </a:defRPr>
            </a:lvl3pPr>
            <a:lvl4pPr>
              <a:buClr>
                <a:srgbClr val="F37421"/>
              </a:buClr>
              <a:defRPr sz="1800">
                <a:solidFill>
                  <a:schemeClr val="bg1"/>
                </a:solidFill>
              </a:defRPr>
            </a:lvl4pPr>
            <a:lvl5pPr marL="2468880" indent="-274320">
              <a:buClr>
                <a:srgbClr val="F37421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Date Placeholder 1">
            <a:extLst>
              <a:ext uri="{FF2B5EF4-FFF2-40B4-BE49-F238E27FC236}">
                <a16:creationId xmlns:a16="http://schemas.microsoft.com/office/drawing/2014/main" id="{33D0FD2D-15F4-4320-9C04-2023CAB47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10/3/2024</a:t>
            </a:fld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7614967-FAA9-4DA9-B7DE-539AA89235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99034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13BF88-4B5C-CE2F-FEDD-F1368C822FC5}"/>
              </a:ext>
            </a:extLst>
          </p:cNvPr>
          <p:cNvSpPr/>
          <p:nvPr userDrawn="1"/>
        </p:nvSpPr>
        <p:spPr>
          <a:xfrm>
            <a:off x="783771" y="1080655"/>
            <a:ext cx="145475" cy="451262"/>
          </a:xfrm>
          <a:prstGeom prst="rect">
            <a:avLst/>
          </a:prstGeom>
          <a:solidFill>
            <a:srgbClr val="1833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929246" y="0"/>
            <a:ext cx="13701154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1406DC-BAEC-4717-8F68-46C92F1663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9701" y="472966"/>
            <a:ext cx="8073512" cy="874673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1833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28E3363-7137-4431-9927-3AE087A5B2B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2057399"/>
            <a:ext cx="12801600" cy="5486401"/>
          </a:xfrm>
          <a:prstGeom prst="rect">
            <a:avLst/>
          </a:prstGeom>
        </p:spPr>
        <p:txBody>
          <a:bodyPr/>
          <a:lstStyle>
            <a:lvl1pPr>
              <a:buClr>
                <a:srgbClr val="18335A"/>
              </a:buCl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Clr>
                <a:srgbClr val="18335A"/>
              </a:buClr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Clr>
                <a:srgbClr val="18335A"/>
              </a:buClr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18335A"/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Clr>
                <a:srgbClr val="18335A"/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E76F451D-D169-4CA9-91EE-97F19A35C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10/3/2024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A19F790-0343-4862-A140-1B409986B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6CD40E-4F18-75F7-79A8-011C7628FB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04338" y="741197"/>
            <a:ext cx="3972560" cy="55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79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754" userDrawn="1">
          <p15:clr>
            <a:srgbClr val="FBAE40"/>
          </p15:clr>
        </p15:guide>
        <p15:guide id="2" pos="460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icture Grid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6317672" y="0"/>
            <a:ext cx="8312727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82036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D00854A-4EC7-2D48-A025-5B0B48548B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696836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7A8C708-D197-CF47-8089-89928BE1E3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82036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C4D2EBC-B863-FD49-A9DF-1381563078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696836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93B472-4A32-7C41-A565-485FDC3EB8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2036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9F7807A-D120-BD49-9CBD-9174F26D79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82036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8ED17FC-CAF8-9A40-9A88-897DEF9CF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696836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4A16FA60-8BA9-8B4A-86AA-F8336C26C7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696836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7DC2EC3E-C641-FD49-9F15-878B1AFFFD9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648737A-DE0E-48DB-87F0-65418715C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21" name="Content Placeholder 13">
            <a:extLst>
              <a:ext uri="{FF2B5EF4-FFF2-40B4-BE49-F238E27FC236}">
                <a16:creationId xmlns:a16="http://schemas.microsoft.com/office/drawing/2014/main" id="{97DA340F-6103-4F2C-B3B8-8D8A524DC19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buClr>
                <a:srgbClr val="F37421"/>
              </a:buClr>
              <a:defRPr sz="2800">
                <a:solidFill>
                  <a:schemeClr val="bg1"/>
                </a:solidFill>
              </a:defRPr>
            </a:lvl1pPr>
            <a:lvl2pPr marL="822960" indent="-274320">
              <a:buClr>
                <a:srgbClr val="F37421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2pPr>
            <a:lvl3pPr marL="1371600" indent="-274320">
              <a:buClr>
                <a:srgbClr val="F37421"/>
              </a:buClr>
              <a:buFont typeface="Wingdings" panose="05000000000000000000" pitchFamily="2" charset="2"/>
              <a:buChar char="ü"/>
              <a:defRPr sz="2000">
                <a:solidFill>
                  <a:schemeClr val="bg1"/>
                </a:solidFill>
              </a:defRPr>
            </a:lvl3pPr>
            <a:lvl4pPr>
              <a:buClr>
                <a:srgbClr val="F37421"/>
              </a:buClr>
              <a:defRPr sz="1800">
                <a:solidFill>
                  <a:schemeClr val="bg1"/>
                </a:solidFill>
              </a:defRPr>
            </a:lvl4pPr>
            <a:lvl5pPr marL="2468880" indent="-274320">
              <a:buClr>
                <a:srgbClr val="F37421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Date Placeholder 1">
            <a:extLst>
              <a:ext uri="{FF2B5EF4-FFF2-40B4-BE49-F238E27FC236}">
                <a16:creationId xmlns:a16="http://schemas.microsoft.com/office/drawing/2014/main" id="{EE384947-F0AD-4E73-95AD-CAD4DEE446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10/3/2024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3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929246" y="0"/>
            <a:ext cx="13701154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Date Placeholder 1">
            <a:extLst>
              <a:ext uri="{FF2B5EF4-FFF2-40B4-BE49-F238E27FC236}">
                <a16:creationId xmlns:a16="http://schemas.microsoft.com/office/drawing/2014/main" id="{E4CF0CE7-333F-4604-B518-6F7EE2AA82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10/3/2024</a:t>
            </a:fld>
            <a:endParaRPr lang="en-US" dirty="0"/>
          </a:p>
        </p:txBody>
      </p:sp>
      <p:sp>
        <p:nvSpPr>
          <p:cNvPr id="31" name="Footer Placeholder 2">
            <a:extLst>
              <a:ext uri="{FF2B5EF4-FFF2-40B4-BE49-F238E27FC236}">
                <a16:creationId xmlns:a16="http://schemas.microsoft.com/office/drawing/2014/main" id="{21303C4E-FB0C-4A46-BF34-C99D885AA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C14080C3-5390-4F4E-9C88-2C080B5CE5D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371600" y="2194560"/>
            <a:ext cx="12801600" cy="525886"/>
          </a:xfrm>
          <a:prstGeom prst="rect">
            <a:avLst/>
          </a:prstGeom>
        </p:spPr>
        <p:txBody>
          <a:bodyPr/>
          <a:lstStyle>
            <a:lvl1pPr>
              <a:buClr>
                <a:srgbClr val="18335A"/>
              </a:buCl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99476DF-EB14-B0C0-F260-BEAA5736E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9701" y="472966"/>
            <a:ext cx="8073512" cy="874673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1833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911E96-319D-E54E-3054-B139FB69C4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04338" y="741197"/>
            <a:ext cx="3972560" cy="55270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D83FBA5-A5BE-F192-583D-AC15D31E1339}"/>
              </a:ext>
            </a:extLst>
          </p:cNvPr>
          <p:cNvSpPr/>
          <p:nvPr userDrawn="1"/>
        </p:nvSpPr>
        <p:spPr>
          <a:xfrm>
            <a:off x="783771" y="1080655"/>
            <a:ext cx="145475" cy="451262"/>
          </a:xfrm>
          <a:prstGeom prst="rect">
            <a:avLst/>
          </a:prstGeom>
          <a:solidFill>
            <a:srgbClr val="1833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08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929246" y="0"/>
            <a:ext cx="13701154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Date Placeholder 1">
            <a:extLst>
              <a:ext uri="{FF2B5EF4-FFF2-40B4-BE49-F238E27FC236}">
                <a16:creationId xmlns:a16="http://schemas.microsoft.com/office/drawing/2014/main" id="{68F188F7-153E-49D5-8DFC-190252047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10/3/2024</a:t>
            </a:fld>
            <a:endParaRPr lang="en-US" dirty="0"/>
          </a:p>
        </p:txBody>
      </p:sp>
      <p:sp>
        <p:nvSpPr>
          <p:cNvPr id="29" name="Footer Placeholder 2">
            <a:extLst>
              <a:ext uri="{FF2B5EF4-FFF2-40B4-BE49-F238E27FC236}">
                <a16:creationId xmlns:a16="http://schemas.microsoft.com/office/drawing/2014/main" id="{578EF931-9BED-4D2C-8850-F588C3E360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4E24851-2E35-F5FE-EAAC-B1980208F5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9701" y="472966"/>
            <a:ext cx="8073512" cy="874673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1833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7F0AFD-0325-7A75-CDDA-A1B836F498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04338" y="741197"/>
            <a:ext cx="3972560" cy="55270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B3116B4-D4E8-8879-429C-EFBCA12F5EE1}"/>
              </a:ext>
            </a:extLst>
          </p:cNvPr>
          <p:cNvSpPr/>
          <p:nvPr userDrawn="1"/>
        </p:nvSpPr>
        <p:spPr>
          <a:xfrm>
            <a:off x="783771" y="1080655"/>
            <a:ext cx="145475" cy="451262"/>
          </a:xfrm>
          <a:prstGeom prst="rect">
            <a:avLst/>
          </a:prstGeom>
          <a:solidFill>
            <a:srgbClr val="1833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2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929246" y="0"/>
            <a:ext cx="13701153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8F28E1ED-1888-403E-AAF0-8053EF9DF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10/3/2024</a:t>
            </a:fld>
            <a:endParaRPr lang="en-US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27E8059-8EC0-42A2-8A9E-251427CDC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4FD0CB-C49B-F182-311C-3122FE6C5C99}"/>
              </a:ext>
            </a:extLst>
          </p:cNvPr>
          <p:cNvSpPr/>
          <p:nvPr userDrawn="1"/>
        </p:nvSpPr>
        <p:spPr>
          <a:xfrm>
            <a:off x="783771" y="1080655"/>
            <a:ext cx="145475" cy="451262"/>
          </a:xfrm>
          <a:prstGeom prst="rect">
            <a:avLst/>
          </a:prstGeom>
          <a:solidFill>
            <a:srgbClr val="1833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4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 /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6D1A4-6DD7-B54C-AB7B-63074374BB93}"/>
              </a:ext>
            </a:extLst>
          </p:cNvPr>
          <p:cNvSpPr txBox="1"/>
          <p:nvPr userDrawn="1"/>
        </p:nvSpPr>
        <p:spPr>
          <a:xfrm>
            <a:off x="1371600" y="2057400"/>
            <a:ext cx="4572000" cy="43434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62A8373-42F9-431F-865E-129CCA004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7" y="7772400"/>
            <a:ext cx="5471554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76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592" userDrawn="1">
          <p15:clr>
            <a:srgbClr val="FBAE40"/>
          </p15:clr>
        </p15:guide>
        <p15:guide id="2" pos="460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EAA279-64AD-4C24-987C-D056E5350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7" y="7772400"/>
            <a:ext cx="4937125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10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40" userDrawn="1">
          <p15:clr>
            <a:srgbClr val="F26B43"/>
          </p15:clr>
        </p15:guide>
        <p15:guide id="2" pos="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c.gov/reactors/new-reactors/advanced/modernizing/guidance/advanced-reactor-content-of-application-project.html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nrc.gov/reactors/new-reactors/advanced/modernizing/guidance/advanced-reactor-content-of-application-project.html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www.nrc.gov/docs/ML1924/ML19241A472.pdf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c.gov/docs/ML2009/ML20091L698.pdf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nrc.gov/docs/ML2014/ML20147A504.pdf" TargetMode="External"/><Relationship Id="rId5" Type="http://schemas.openxmlformats.org/officeDocument/2006/relationships/hyperlink" Target="https://www.nrc.gov/docs/ML1831/ML18311A264.html" TargetMode="External"/><Relationship Id="rId4" Type="http://schemas.openxmlformats.org/officeDocument/2006/relationships/hyperlink" Target="https://adamsxt.nrc.gov/navigator/AdamsXT/content/downloadContent.faces?objectStoreName=MainLibrary&amp;vsId=%7b1CF250FD-9B89-4AD0-BBCB-924BB521C3D3%7d&amp;ForceBrowserDownloadMgrPrompt=false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0EE0BE7-99BF-4161-B088-8724880AA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599" y="2743200"/>
            <a:ext cx="4803169" cy="1828800"/>
          </a:xfrm>
        </p:spPr>
        <p:txBody>
          <a:bodyPr/>
          <a:lstStyle/>
          <a:p>
            <a:pPr algn="l"/>
            <a:r>
              <a:rPr lang="en-US" sz="3600" dirty="0"/>
              <a:t>Risk-Informed, Performance-Based &amp; Technology-Inclusive Reactor Licensing and Regulation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6AF8584-F7D3-43CB-B2DB-D1799F2830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1600" y="5669280"/>
            <a:ext cx="4572000" cy="274320"/>
          </a:xfrm>
        </p:spPr>
        <p:txBody>
          <a:bodyPr/>
          <a:lstStyle/>
          <a:p>
            <a:r>
              <a:rPr lang="en-US"/>
              <a:t>Anders </a:t>
            </a:r>
            <a:r>
              <a:rPr lang="en-US" dirty="0"/>
              <a:t>Gilbertson (he/him/his)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3C12910-3A9C-4FFC-A950-52D0A31734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71600" y="5983356"/>
            <a:ext cx="4572000" cy="274320"/>
          </a:xfrm>
        </p:spPr>
        <p:txBody>
          <a:bodyPr/>
          <a:lstStyle/>
          <a:p>
            <a:r>
              <a:rPr lang="en-US" dirty="0"/>
              <a:t>Senior Project Manager</a:t>
            </a:r>
          </a:p>
          <a:p>
            <a:pPr>
              <a:spcBef>
                <a:spcPts val="0"/>
              </a:spcBef>
            </a:pPr>
            <a:r>
              <a:rPr lang="en-US" dirty="0"/>
              <a:t>Office of Nuclear Reactor Regulation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October 22, 2024</a:t>
            </a:r>
          </a:p>
        </p:txBody>
      </p:sp>
    </p:spTree>
    <p:extLst>
      <p:ext uri="{BB962C8B-B14F-4D97-AF65-F5344CB8AC3E}">
        <p14:creationId xmlns:p14="http://schemas.microsoft.com/office/powerpoint/2010/main" val="115215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1FCB35-DE5F-9D2B-E130-55909C11A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E7A4BB3-E848-5A44-82DF-322201952CD8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385D3F-6842-E5DD-B904-38DED6B1325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829168" y="457199"/>
            <a:ext cx="7373874" cy="266251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Provides a standardized process that promotes uniformity among non-LWR applications and accommodates the flexibility of the LMP methodology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Applicable to LMP-based applications submitted under 10 CFR </a:t>
            </a:r>
            <a:r>
              <a:rPr lang="en-US" sz="2400" u="sng" dirty="0"/>
              <a:t>Parts 50 and 52</a:t>
            </a:r>
          </a:p>
        </p:txBody>
      </p:sp>
      <p:pic>
        <p:nvPicPr>
          <p:cNvPr id="5" name="Picture 4" descr="A diagram of a software application&#10;&#10;Description automatically generated">
            <a:extLst>
              <a:ext uri="{FF2B5EF4-FFF2-40B4-BE49-F238E27FC236}">
                <a16:creationId xmlns:a16="http://schemas.microsoft.com/office/drawing/2014/main" id="{86DD2B78-9C80-1E7D-D16F-18F4EB227B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0626" y="3119717"/>
            <a:ext cx="4724351" cy="3915993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ECAEA39-32B3-816A-D9B2-3B2909B78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286" y="2608728"/>
            <a:ext cx="5023821" cy="2996004"/>
          </a:xfrm>
        </p:spPr>
        <p:txBody>
          <a:bodyPr numCol="2" anchor="b">
            <a:normAutofit/>
          </a:bodyPr>
          <a:lstStyle/>
          <a:p>
            <a:r>
              <a:rPr lang="en-US" sz="3200" dirty="0"/>
              <a:t>A</a:t>
            </a:r>
            <a:r>
              <a:rPr lang="en-US" sz="2400" i="1" dirty="0"/>
              <a:t>dvanced</a:t>
            </a:r>
            <a:br>
              <a:rPr lang="en-US" sz="2800" dirty="0"/>
            </a:br>
            <a:r>
              <a:rPr lang="en-US" sz="3200" dirty="0"/>
              <a:t>R</a:t>
            </a:r>
            <a:r>
              <a:rPr lang="en-US" sz="2400" i="1" dirty="0"/>
              <a:t>eactor</a:t>
            </a:r>
            <a:br>
              <a:rPr lang="en-US" sz="2800" dirty="0"/>
            </a:br>
            <a:r>
              <a:rPr lang="en-US" sz="3100" dirty="0"/>
              <a:t>C</a:t>
            </a:r>
            <a:r>
              <a:rPr lang="en-US" sz="2400" i="1" dirty="0"/>
              <a:t>ontent of</a:t>
            </a:r>
            <a:br>
              <a:rPr lang="en-US" sz="2800" dirty="0"/>
            </a:br>
            <a:r>
              <a:rPr lang="en-US" sz="3100" dirty="0"/>
              <a:t>A</a:t>
            </a:r>
            <a:r>
              <a:rPr lang="en-US" sz="2400" i="1" dirty="0"/>
              <a:t>pplication</a:t>
            </a:r>
            <a:br>
              <a:rPr lang="en-US" sz="2800" dirty="0"/>
            </a:br>
            <a:r>
              <a:rPr lang="en-US" sz="3100" dirty="0"/>
              <a:t>P</a:t>
            </a:r>
            <a:r>
              <a:rPr lang="en-US" sz="2400" i="1" dirty="0"/>
              <a:t>roject</a:t>
            </a:r>
            <a:br>
              <a:rPr lang="en-US" sz="2800" dirty="0"/>
            </a:br>
            <a:br>
              <a:rPr lang="en-US" sz="2800" dirty="0"/>
            </a:br>
            <a:r>
              <a:rPr lang="en-US" sz="3100" dirty="0"/>
              <a:t>T</a:t>
            </a:r>
            <a:r>
              <a:rPr lang="en-US" sz="2400" i="1" dirty="0"/>
              <a:t>echnology-</a:t>
            </a:r>
            <a:br>
              <a:rPr lang="en-US" sz="2800" dirty="0"/>
            </a:br>
            <a:r>
              <a:rPr lang="en-US" sz="2800" dirty="0"/>
              <a:t> </a:t>
            </a:r>
            <a:r>
              <a:rPr lang="en-US" sz="3100" dirty="0"/>
              <a:t>I</a:t>
            </a:r>
            <a:r>
              <a:rPr lang="en-US" sz="2400" i="1" dirty="0"/>
              <a:t>nclusive</a:t>
            </a:r>
            <a:br>
              <a:rPr lang="en-US" sz="2800" dirty="0"/>
            </a:br>
            <a:r>
              <a:rPr lang="en-US" sz="3100" dirty="0"/>
              <a:t>C</a:t>
            </a:r>
            <a:r>
              <a:rPr lang="en-US" sz="2400" i="1" dirty="0"/>
              <a:t>ontent of</a:t>
            </a:r>
            <a:br>
              <a:rPr lang="en-US" sz="2800" dirty="0"/>
            </a:br>
            <a:r>
              <a:rPr lang="en-US" sz="3100" dirty="0"/>
              <a:t>A</a:t>
            </a:r>
            <a:r>
              <a:rPr lang="en-US" sz="2400" i="1" dirty="0"/>
              <a:t>pplication</a:t>
            </a:r>
            <a:br>
              <a:rPr lang="en-US" sz="2800" dirty="0"/>
            </a:br>
            <a:r>
              <a:rPr lang="en-US" sz="3100" dirty="0"/>
              <a:t>P</a:t>
            </a:r>
            <a:r>
              <a:rPr lang="en-US" sz="2400" i="1" dirty="0"/>
              <a:t>roject</a:t>
            </a:r>
            <a:endParaRPr lang="en-US" sz="2800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6CE0DB-ED2D-CB9D-47DD-01D67231F462}"/>
              </a:ext>
            </a:extLst>
          </p:cNvPr>
          <p:cNvSpPr txBox="1"/>
          <p:nvPr/>
        </p:nvSpPr>
        <p:spPr>
          <a:xfrm>
            <a:off x="6934012" y="7631310"/>
            <a:ext cx="7165127" cy="5107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For more information, visit </a:t>
            </a:r>
            <a:r>
              <a:rPr lang="en-US" sz="1200" dirty="0">
                <a:hlinkClick r:id="rId3"/>
              </a:rPr>
              <a:t>https://www.nrc.gov/reactors/new-reactors/advanced/modernizing/guidance/advanced-reactor-content-of-application-project.html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2407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1FCB35-DE5F-9D2B-E130-55909C11A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ECAEA39-32B3-816A-D9B2-3B2909B78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ARCAP-TICAP Relationship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385D3F-6842-E5DD-B904-38DED6B1325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422970" y="2550556"/>
            <a:ext cx="6056616" cy="359338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dirty="0"/>
              <a:t>ARCAP and TICAP are complementary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The ARCAP Roadmap ISG is overarching guidance for an entire application: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12-Chapter SAR format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SAR Chapters 1 through 8 address off-normal facility operation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SAR Chapters 9-12 and other parts of an application address normal operations and other aspect of the licensing basis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396AF695-3F67-A9C6-AE22-D2EDA33690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139024" y="1968095"/>
            <a:ext cx="5669771" cy="51370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4BDF2C-E9C1-C4F2-7FBA-C0DF554D9C50}"/>
              </a:ext>
            </a:extLst>
          </p:cNvPr>
          <p:cNvSpPr txBox="1"/>
          <p:nvPr/>
        </p:nvSpPr>
        <p:spPr>
          <a:xfrm>
            <a:off x="2312894" y="7787296"/>
            <a:ext cx="10919012" cy="30646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For more information, visit </a:t>
            </a:r>
            <a:r>
              <a:rPr lang="en-US" sz="1200" dirty="0">
                <a:hlinkClick r:id="rId4"/>
              </a:rPr>
              <a:t>https://www.nrc.gov/reactors/new-reactors/advanced/modernizing/guidance/advanced-reactor-content-of-application-project.html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7600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C50252-B03C-A612-BD58-6F3FD6073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E7A4BB3-E848-5A44-82DF-322201952CD8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pic>
        <p:nvPicPr>
          <p:cNvPr id="7" name="Content Placeholder 6" descr="Wooden houses under construction">
            <a:extLst>
              <a:ext uri="{FF2B5EF4-FFF2-40B4-BE49-F238E27FC236}">
                <a16:creationId xmlns:a16="http://schemas.microsoft.com/office/drawing/2014/main" id="{C8FB8B3E-2F79-CF25-D233-F3590A45D953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9168" y="457199"/>
            <a:ext cx="7373874" cy="7315200"/>
          </a:xfrm>
          <a:noFill/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EAED0DD-8F07-58D1-F351-9EF45C48E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208979"/>
            <a:ext cx="4572001" cy="2835873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Part 53 Proposed Rule:</a:t>
            </a:r>
            <a:br>
              <a:rPr lang="en-US" dirty="0"/>
            </a:br>
            <a:r>
              <a:rPr lang="en-US" i="1" dirty="0"/>
              <a:t>An Alternative, Technology-Inclusive Regulatory Framework</a:t>
            </a:r>
          </a:p>
        </p:txBody>
      </p:sp>
    </p:spTree>
    <p:extLst>
      <p:ext uri="{BB962C8B-B14F-4D97-AF65-F5344CB8AC3E}">
        <p14:creationId xmlns:p14="http://schemas.microsoft.com/office/powerpoint/2010/main" val="77551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1FCB35-DE5F-9D2B-E130-55909C11A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ECAEA39-32B3-816A-D9B2-3B2909B78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53 Proposed Rule – </a:t>
            </a:r>
            <a:br>
              <a:rPr lang="en-US" dirty="0"/>
            </a:br>
            <a:r>
              <a:rPr lang="en-US" sz="2800" i="1" dirty="0"/>
              <a:t>A Return to First Principles</a:t>
            </a:r>
            <a:endParaRPr lang="en-US" i="1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9E0136F-1C46-66E5-69EA-00E4848ACFD3}"/>
              </a:ext>
            </a:extLst>
          </p:cNvPr>
          <p:cNvGrpSpPr>
            <a:grpSpLocks noChangeAspect="1"/>
          </p:cNvGrpSpPr>
          <p:nvPr/>
        </p:nvGrpSpPr>
        <p:grpSpPr>
          <a:xfrm>
            <a:off x="3012141" y="1577775"/>
            <a:ext cx="9909865" cy="6225268"/>
            <a:chOff x="726715" y="1312880"/>
            <a:chExt cx="8806327" cy="553203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70E956A-9040-2A42-EB4A-21A269C6B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6715" y="1312880"/>
              <a:ext cx="8806327" cy="4864447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DB0C89B-D5C8-79F2-1D14-513714244719}"/>
                </a:ext>
              </a:extLst>
            </p:cNvPr>
            <p:cNvSpPr txBox="1"/>
            <p:nvPr/>
          </p:nvSpPr>
          <p:spPr>
            <a:xfrm>
              <a:off x="726715" y="6188509"/>
              <a:ext cx="8806326" cy="6564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charset="0"/>
                  <a:ea typeface="ＭＳ Ｐゴシック" charset="0"/>
                </a:rPr>
                <a:t>See: SECY-18-0096</a:t>
              </a:r>
              <a:r>
                <a:rPr lang="en-US" sz="1400" kern="0" dirty="0">
                  <a:solidFill>
                    <a:prstClr val="black"/>
                  </a:solidFill>
                  <a:latin typeface="Times" charset="0"/>
                  <a:ea typeface="ＭＳ Ｐゴシック" charset="0"/>
                </a:rPr>
                <a:t>, “Functional Containment Performance Criteria for Non-Light-Water-Reactors,” 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charset="0"/>
                  <a:ea typeface="ＭＳ Ｐゴシック" charset="0"/>
                </a:rPr>
                <a:t>SECY-19-0117, </a:t>
              </a:r>
              <a:r>
                <a:rPr lang="en-US" sz="1400" kern="0" dirty="0">
                  <a:solidFill>
                    <a:prstClr val="black"/>
                  </a:solidFill>
                  <a:latin typeface="Times" charset="0"/>
                  <a:ea typeface="ＭＳ Ｐゴシック" charset="0"/>
                </a:rPr>
                <a:t>“Technology-Inclusive .. Methodology to Inform the Licensing Basis..,” 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charset="0"/>
                  <a:ea typeface="ＭＳ Ｐゴシック" charset="0"/>
                </a:rPr>
                <a:t>and I</a:t>
              </a:r>
              <a:r>
                <a:rPr lang="en-US" sz="1400" kern="0" dirty="0">
                  <a:solidFill>
                    <a:prstClr val="black"/>
                  </a:solidFill>
                  <a:latin typeface="Times" charset="0"/>
                  <a:ea typeface="ＭＳ Ｐゴシック" charset="0"/>
                </a:rPr>
                <a:t>NL/EXT-20-58717, “Technology-Inclusive Determination of Mechanistic Source Terms for Offsite Dose-Related Assessments for Advanced Nuclear Reactor Facilities”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427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1FCB35-DE5F-9D2B-E130-55909C11A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ECAEA39-32B3-816A-D9B2-3B2909B78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53 Proposed Rule – </a:t>
            </a:r>
            <a:br>
              <a:rPr lang="en-US" dirty="0"/>
            </a:br>
            <a:r>
              <a:rPr lang="en-US" sz="2800" i="1" dirty="0"/>
              <a:t>General Attributes &amp; Structure</a:t>
            </a:r>
            <a:endParaRPr lang="en-US" i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385D3F-6842-E5DD-B904-38DED6B1325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554480" y="1774374"/>
            <a:ext cx="5943600" cy="5789407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 anchorCtr="0"/>
          <a:lstStyle/>
          <a:p>
            <a:pPr marL="0" lvl="0" indent="0">
              <a:spcAft>
                <a:spcPts val="1200"/>
              </a:spcAft>
              <a:buNone/>
              <a:tabLst>
                <a:tab pos="457200" algn="l"/>
              </a:tabLst>
              <a:defRPr/>
            </a:pPr>
            <a:r>
              <a:rPr lang="en-US" b="1" dirty="0">
                <a:solidFill>
                  <a:srgbClr val="1A1A1A"/>
                </a:solidFill>
                <a:latin typeface="Arial Nova" panose="020B0504020202020204" pitchFamily="34" charset="0"/>
              </a:rPr>
              <a:t>Technology-Inclusive</a:t>
            </a:r>
            <a:r>
              <a:rPr lang="en-US" dirty="0">
                <a:solidFill>
                  <a:srgbClr val="1A1A1A"/>
                </a:solidFill>
                <a:latin typeface="Arial Nova" panose="020B0504020202020204" pitchFamily="34" charset="0"/>
              </a:rPr>
              <a:t>: Can be used for any new light-water reactor (e.g., small modular reactors) or non-light-water reactor technology</a:t>
            </a:r>
            <a:endParaRPr lang="en-US" b="1" dirty="0">
              <a:solidFill>
                <a:srgbClr val="1A1A1A"/>
              </a:solidFill>
              <a:latin typeface="Arial Nova" panose="020B0504020202020204" pitchFamily="34" charset="0"/>
            </a:endParaRPr>
          </a:p>
          <a:p>
            <a:pPr marL="0" lvl="0" indent="0">
              <a:spcAft>
                <a:spcPts val="1200"/>
              </a:spcAft>
              <a:buNone/>
              <a:tabLst>
                <a:tab pos="457200" algn="l"/>
              </a:tabLst>
              <a:defRPr/>
            </a:pPr>
            <a:r>
              <a:rPr lang="en-US" b="1" dirty="0">
                <a:solidFill>
                  <a:srgbClr val="1A1A1A"/>
                </a:solidFill>
                <a:latin typeface="Arial Nova" panose="020B0504020202020204" pitchFamily="34" charset="0"/>
              </a:rPr>
              <a:t>Risk-Informed</a:t>
            </a:r>
            <a:r>
              <a:rPr lang="en-US" dirty="0">
                <a:solidFill>
                  <a:srgbClr val="1A1A1A"/>
                </a:solidFill>
                <a:latin typeface="Arial Nova" panose="020B0504020202020204" pitchFamily="34" charset="0"/>
              </a:rPr>
              <a:t>: Requirements scaled to risk and consequences of the facility </a:t>
            </a:r>
            <a:endParaRPr lang="en-US" b="1" dirty="0">
              <a:solidFill>
                <a:srgbClr val="1A1A1A"/>
              </a:solidFill>
              <a:latin typeface="Arial Nova" panose="020B0504020202020204" pitchFamily="34" charset="0"/>
            </a:endParaRPr>
          </a:p>
          <a:p>
            <a:pPr marL="0" marR="0" lvl="0" indent="0">
              <a:spcBef>
                <a:spcPts val="0"/>
              </a:spcBef>
              <a:spcAft>
                <a:spcPts val="1200"/>
              </a:spcAft>
              <a:buNone/>
              <a:tabLst>
                <a:tab pos="457200" algn="l"/>
              </a:tabLst>
            </a:pPr>
            <a:r>
              <a:rPr lang="en-US" b="1" dirty="0">
                <a:solidFill>
                  <a:srgbClr val="1A1A1A"/>
                </a:solidFill>
                <a:latin typeface="Arial Nova" panose="020B0504020202020204" pitchFamily="34" charset="0"/>
              </a:rPr>
              <a:t>Performance-Based:</a:t>
            </a:r>
            <a:r>
              <a:rPr lang="en-US" dirty="0">
                <a:solidFill>
                  <a:srgbClr val="1A1A1A"/>
                </a:solidFill>
                <a:latin typeface="Arial Nova" panose="020B0504020202020204" pitchFamily="34" charset="0"/>
              </a:rPr>
              <a:t> Establishes clear and objective criteria to assess performance</a:t>
            </a:r>
          </a:p>
          <a:p>
            <a:pPr marL="0" indent="0" algn="ctr">
              <a:buNone/>
            </a:pPr>
            <a:r>
              <a:rPr lang="en-US" sz="2400" i="1" dirty="0">
                <a:solidFill>
                  <a:srgbClr val="1A1A1A"/>
                </a:solidFill>
                <a:latin typeface="Arial Nova" panose="020B0504020202020204" pitchFamily="34" charset="0"/>
              </a:rPr>
              <a:t>NEIMA due date for publishing 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i="1" dirty="0">
                <a:solidFill>
                  <a:srgbClr val="1A1A1A"/>
                </a:solidFill>
                <a:latin typeface="Arial Nova" panose="020B0504020202020204" pitchFamily="34" charset="0"/>
              </a:rPr>
              <a:t>final rule is December 31, 2027</a:t>
            </a:r>
            <a:endParaRPr lang="en-US" i="1" dirty="0">
              <a:solidFill>
                <a:srgbClr val="1A1A1A"/>
              </a:solidFill>
              <a:latin typeface="Arial Nova" panose="020B05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FF1FEEA-F424-F211-C345-3EBA18B500E0}"/>
              </a:ext>
            </a:extLst>
          </p:cNvPr>
          <p:cNvGrpSpPr/>
          <p:nvPr/>
        </p:nvGrpSpPr>
        <p:grpSpPr>
          <a:xfrm>
            <a:off x="8002287" y="2444583"/>
            <a:ext cx="5992009" cy="4537864"/>
            <a:chOff x="1454191" y="2313882"/>
            <a:chExt cx="3050183" cy="351771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9BBA29F-6453-2E89-AD4D-6E13737B480E}"/>
                </a:ext>
              </a:extLst>
            </p:cNvPr>
            <p:cNvGrpSpPr/>
            <p:nvPr/>
          </p:nvGrpSpPr>
          <p:grpSpPr>
            <a:xfrm>
              <a:off x="1454191" y="2313882"/>
              <a:ext cx="3050182" cy="3517710"/>
              <a:chOff x="1543210" y="2233564"/>
              <a:chExt cx="3880623" cy="4462761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0B074DA1-720C-CCB4-30E9-45CD2503887D}"/>
                  </a:ext>
                </a:extLst>
              </p:cNvPr>
              <p:cNvSpPr/>
              <p:nvPr/>
            </p:nvSpPr>
            <p:spPr>
              <a:xfrm>
                <a:off x="1731704" y="2350473"/>
                <a:ext cx="3692129" cy="4345852"/>
              </a:xfrm>
              <a:custGeom>
                <a:avLst/>
                <a:gdLst>
                  <a:gd name="connsiteX0" fmla="*/ 0 w 4104273"/>
                  <a:gd name="connsiteY0" fmla="*/ 0 h 4091178"/>
                  <a:gd name="connsiteX1" fmla="*/ 4104273 w 4104273"/>
                  <a:gd name="connsiteY1" fmla="*/ 0 h 4091178"/>
                  <a:gd name="connsiteX2" fmla="*/ 4104273 w 4104273"/>
                  <a:gd name="connsiteY2" fmla="*/ 4091178 h 4091178"/>
                  <a:gd name="connsiteX3" fmla="*/ 0 w 4104273"/>
                  <a:gd name="connsiteY3" fmla="*/ 4091178 h 4091178"/>
                  <a:gd name="connsiteX4" fmla="*/ 0 w 4104273"/>
                  <a:gd name="connsiteY4" fmla="*/ 0 h 4091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4273" h="4091178">
                    <a:moveTo>
                      <a:pt x="0" y="0"/>
                    </a:moveTo>
                    <a:lnTo>
                      <a:pt x="4104273" y="0"/>
                    </a:lnTo>
                    <a:lnTo>
                      <a:pt x="4104273" y="4091178"/>
                    </a:lnTo>
                    <a:lnTo>
                      <a:pt x="0" y="40911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81BD">
                  <a:hueOff val="0"/>
                  <a:satOff val="0"/>
                  <a:lumOff val="0"/>
                  <a:alphaOff val="0"/>
                </a:srgbClr>
              </a:solidFill>
              <a:ln w="254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/>
            </p:spPr>
            <p:txBody>
              <a:bodyPr spcFirstLastPara="0" vert="horz" wrap="square" lIns="106680" tIns="545026" rIns="106680" bIns="106680" numCol="1" spcCol="1270" anchor="t" anchorCtr="0">
                <a:noAutofit/>
              </a:bodyPr>
              <a:lstStyle/>
              <a:p>
                <a:pPr marL="171450" marR="0" lvl="1" indent="-171450" defTabSz="6667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"/>
                  <a:tabLst>
                    <a:tab pos="1196975" algn="l"/>
                    <a:tab pos="1430338" algn="l"/>
                  </a:tabLst>
                  <a:defRPr/>
                </a:pPr>
                <a:r>
                  <a:rPr lang="en-US" kern="0" dirty="0">
                    <a:solidFill>
                      <a:prstClr val="white"/>
                    </a:solidFill>
                    <a:latin typeface="Calibri"/>
                    <a:cs typeface="Calibri" panose="020F0502020204030204" pitchFamily="34" charset="0"/>
                  </a:rPr>
                  <a:t>Subpart A	–  General Provisions</a:t>
                </a: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  <a:p>
                <a:pPr marL="171450" marR="0" lvl="1" indent="-171450" defTabSz="6667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"/>
                  <a:tabLst>
                    <a:tab pos="1196975" algn="l"/>
                    <a:tab pos="1430338" algn="l"/>
                  </a:tabLst>
                  <a:defRPr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rPr>
                  <a:t>Subpart B 	–  Safety Requirements</a:t>
                </a:r>
              </a:p>
              <a:p>
                <a:pPr marL="171450" marR="0" lvl="1" indent="-171450" defTabSz="6667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"/>
                  <a:tabLst>
                    <a:tab pos="1196975" algn="l"/>
                    <a:tab pos="1430338" algn="l"/>
                  </a:tabLst>
                  <a:defRPr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rPr>
                  <a:t>Subpart C 	–  Design and Analysis</a:t>
                </a:r>
              </a:p>
              <a:p>
                <a:pPr marL="171450" marR="0" lvl="1" indent="-171450" defTabSz="6667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"/>
                  <a:tabLst>
                    <a:tab pos="1196975" algn="l"/>
                    <a:tab pos="1430338" algn="l"/>
                  </a:tabLst>
                  <a:defRPr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rPr>
                  <a:t>Subpart D 	–  Siting</a:t>
                </a:r>
              </a:p>
              <a:p>
                <a:pPr marL="171450" marR="0" lvl="1" indent="-171450" defTabSz="6667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"/>
                  <a:tabLst>
                    <a:tab pos="1196975" algn="l"/>
                    <a:tab pos="1430338" algn="l"/>
                  </a:tabLst>
                  <a:defRPr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rPr>
                  <a:t>Subpart E 	–  Construction and Manufacturing</a:t>
                </a:r>
              </a:p>
              <a:p>
                <a:pPr marL="171450" marR="0" lvl="1" indent="-171450" defTabSz="6667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"/>
                  <a:tabLst>
                    <a:tab pos="1196975" algn="l"/>
                    <a:tab pos="1430338" algn="l"/>
                  </a:tabLst>
                  <a:defRPr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rPr>
                  <a:t>Subpart F 	–  Operations</a:t>
                </a:r>
              </a:p>
              <a:p>
                <a:pPr marL="171450" marR="0" lvl="1" indent="-171450" defTabSz="6667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"/>
                  <a:tabLst>
                    <a:tab pos="1196975" algn="l"/>
                    <a:tab pos="1430338" algn="l"/>
                  </a:tabLst>
                  <a:defRPr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rPr>
                  <a:t>Subpart G 	–  Decommissioning</a:t>
                </a:r>
              </a:p>
              <a:p>
                <a:pPr marL="171450" marR="0" lvl="1" indent="-171450" defTabSz="6667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"/>
                  <a:tabLst>
                    <a:tab pos="1196975" algn="l"/>
                    <a:tab pos="1430338" algn="l"/>
                  </a:tabLst>
                  <a:defRPr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rPr>
                  <a:t>Subpart H 	–  Licensing Processes</a:t>
                </a:r>
              </a:p>
              <a:p>
                <a:pPr marL="171450" marR="0" lvl="1" indent="-171450" defTabSz="6667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"/>
                  <a:tabLst>
                    <a:tab pos="1196975" algn="l"/>
                    <a:tab pos="1430338" algn="l"/>
                  </a:tabLst>
                  <a:defRPr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rPr>
                  <a:t>Subpart I 	–  License Maintenance</a:t>
                </a:r>
              </a:p>
              <a:p>
                <a:pPr marL="171450" marR="0" lvl="1" indent="-171450" defTabSz="6667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"/>
                  <a:tabLst>
                    <a:tab pos="1196975" algn="l"/>
                    <a:tab pos="1430338" algn="l"/>
                  </a:tabLst>
                  <a:defRPr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rPr>
                  <a:t>Subpart J 	–  Reporting</a:t>
                </a:r>
              </a:p>
              <a:p>
                <a:pPr marL="171450" marR="0" lvl="1" indent="-171450" defTabSz="6667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"/>
                  <a:tabLst>
                    <a:tab pos="1196975" algn="l"/>
                    <a:tab pos="1430338" algn="l"/>
                  </a:tabLst>
                  <a:defRPr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rPr>
                  <a:t>Subpart M 	–  Enforcement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3A3B23E-A6A6-0858-1A09-685FCB238491}"/>
                  </a:ext>
                </a:extLst>
              </p:cNvPr>
              <p:cNvSpPr/>
              <p:nvPr/>
            </p:nvSpPr>
            <p:spPr>
              <a:xfrm>
                <a:off x="1543210" y="2233564"/>
                <a:ext cx="457207" cy="457207"/>
              </a:xfrm>
              <a:prstGeom prst="rect">
                <a:avLst/>
              </a:prstGeom>
              <a:solidFill>
                <a:srgbClr val="4F81BD">
                  <a:tint val="50000"/>
                  <a:hueOff val="0"/>
                  <a:satOff val="0"/>
                  <a:lumOff val="0"/>
                  <a:alphaOff val="0"/>
                </a:srgbClr>
              </a:solidFill>
              <a:ln w="254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1C2C2A9-C269-3845-0A4D-9329CA3080A1}"/>
                </a:ext>
              </a:extLst>
            </p:cNvPr>
            <p:cNvSpPr/>
            <p:nvPr/>
          </p:nvSpPr>
          <p:spPr>
            <a:xfrm>
              <a:off x="1602349" y="2474852"/>
              <a:ext cx="2902025" cy="291569"/>
            </a:xfrm>
            <a:prstGeom prst="rect">
              <a:avLst/>
            </a:prstGeom>
            <a:solidFill>
              <a:srgbClr val="4F81BD">
                <a:tint val="50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4220ABB-E7F4-C8BD-F3BE-900C62A08755}"/>
                </a:ext>
              </a:extLst>
            </p:cNvPr>
            <p:cNvSpPr txBox="1"/>
            <p:nvPr/>
          </p:nvSpPr>
          <p:spPr>
            <a:xfrm>
              <a:off x="1620347" y="2461184"/>
              <a:ext cx="1045453" cy="3220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100" kern="0" dirty="0">
                  <a:solidFill>
                    <a:prstClr val="black"/>
                  </a:solidFill>
                  <a:cs typeface="Calibri" panose="020F0502020204030204" pitchFamily="34" charset="0"/>
                </a:rPr>
                <a:t>List of</a:t>
              </a:r>
              <a:r>
                <a:rPr kumimoji="0" lang="en-US" sz="2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 panose="020F0502020204030204" pitchFamily="34" charset="0"/>
                </a:rPr>
                <a:t> Subparts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681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1FCB35-DE5F-9D2B-E130-55909C11A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ECAEA39-32B3-816A-D9B2-3B2909B78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53 Proposed Rule – </a:t>
            </a:r>
            <a:br>
              <a:rPr lang="en-US" dirty="0"/>
            </a:br>
            <a:r>
              <a:rPr lang="en-US" sz="2800" i="1" dirty="0"/>
              <a:t>Foundations</a:t>
            </a:r>
            <a:endParaRPr lang="en-US" i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385D3F-6842-E5DD-B904-38DED6B1325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554480" y="1656678"/>
            <a:ext cx="5943600" cy="6253608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 anchorCtr="0"/>
          <a:lstStyle/>
          <a:p>
            <a:r>
              <a:rPr lang="en-US" sz="2800" dirty="0">
                <a:solidFill>
                  <a:srgbClr val="140F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Safety criteria for design-basis accidents (DBAs)</a:t>
            </a:r>
          </a:p>
          <a:p>
            <a:r>
              <a:rPr lang="en-US" sz="2800" dirty="0">
                <a:solidFill>
                  <a:srgbClr val="140F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Safety criteria for licensing basis events (LBEs) other than DBAs</a:t>
            </a:r>
          </a:p>
          <a:p>
            <a:r>
              <a:rPr lang="en-US" sz="2800" dirty="0">
                <a:solidFill>
                  <a:srgbClr val="140F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Safety functions</a:t>
            </a:r>
          </a:p>
          <a:p>
            <a:r>
              <a:rPr lang="en-US" sz="2800" dirty="0">
                <a:solidFill>
                  <a:srgbClr val="140F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Normal operations</a:t>
            </a:r>
          </a:p>
          <a:p>
            <a:r>
              <a:rPr lang="en-US" sz="2800" dirty="0">
                <a:solidFill>
                  <a:srgbClr val="140F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Protection of plant workers</a:t>
            </a:r>
          </a:p>
          <a:p>
            <a:r>
              <a:rPr lang="en-US" sz="2800" dirty="0">
                <a:solidFill>
                  <a:srgbClr val="140F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Informed by key concepts of LMP:</a:t>
            </a:r>
          </a:p>
          <a:p>
            <a:pPr lvl="1"/>
            <a:r>
              <a:rPr lang="en-US" dirty="0">
                <a:solidFill>
                  <a:srgbClr val="140F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PRA-informed LBE selection and determining risk significance</a:t>
            </a:r>
          </a:p>
          <a:p>
            <a:pPr lvl="1"/>
            <a:r>
              <a:rPr lang="en-US" dirty="0">
                <a:solidFill>
                  <a:srgbClr val="140F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Safety classification of SSCs and Special Treatments</a:t>
            </a:r>
          </a:p>
          <a:p>
            <a:pPr lvl="1"/>
            <a:r>
              <a:rPr lang="en-US" dirty="0">
                <a:solidFill>
                  <a:srgbClr val="140F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Ensuring appropriate Defense in Depth</a:t>
            </a:r>
            <a:endParaRPr lang="en-US" sz="2800" dirty="0">
              <a:solidFill>
                <a:srgbClr val="140F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C4E1AEE-AFF9-B052-1ED2-854FDB382F05}"/>
              </a:ext>
            </a:extLst>
          </p:cNvPr>
          <p:cNvGrpSpPr>
            <a:grpSpLocks noChangeAspect="1"/>
          </p:cNvGrpSpPr>
          <p:nvPr/>
        </p:nvGrpSpPr>
        <p:grpSpPr>
          <a:xfrm>
            <a:off x="8200103" y="2071789"/>
            <a:ext cx="5800141" cy="5099101"/>
            <a:chOff x="6288578" y="1242472"/>
            <a:chExt cx="5519883" cy="4852717"/>
          </a:xfrm>
        </p:grpSpPr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FBA7549C-51E5-8938-8568-578A531F74B0}"/>
                </a:ext>
              </a:extLst>
            </p:cNvPr>
            <p:cNvSpPr/>
            <p:nvPr/>
          </p:nvSpPr>
          <p:spPr>
            <a:xfrm rot="5400000">
              <a:off x="7339396" y="2622196"/>
              <a:ext cx="1371600" cy="3291840"/>
            </a:xfrm>
            <a:prstGeom prst="chevron">
              <a:avLst>
                <a:gd name="adj" fmla="val 32639"/>
              </a:avLst>
            </a:prstGeom>
            <a:solidFill>
              <a:srgbClr val="1F497D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id="{58D505D3-9176-64B8-7740-39A5A8516B1F}"/>
                </a:ext>
              </a:extLst>
            </p:cNvPr>
            <p:cNvSpPr/>
            <p:nvPr/>
          </p:nvSpPr>
          <p:spPr>
            <a:xfrm rot="5400000">
              <a:off x="7339396" y="1435246"/>
              <a:ext cx="1371600" cy="3291840"/>
            </a:xfrm>
            <a:prstGeom prst="chevron">
              <a:avLst>
                <a:gd name="adj" fmla="val 32639"/>
              </a:avLst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Arrow: Chevron 13">
              <a:extLst>
                <a:ext uri="{FF2B5EF4-FFF2-40B4-BE49-F238E27FC236}">
                  <a16:creationId xmlns:a16="http://schemas.microsoft.com/office/drawing/2014/main" id="{A4941515-C911-E814-99D9-003E1E1D0F5A}"/>
                </a:ext>
              </a:extLst>
            </p:cNvPr>
            <p:cNvSpPr/>
            <p:nvPr/>
          </p:nvSpPr>
          <p:spPr>
            <a:xfrm rot="5400000">
              <a:off x="7339396" y="282352"/>
              <a:ext cx="1371600" cy="3291840"/>
            </a:xfrm>
            <a:prstGeom prst="chevron">
              <a:avLst>
                <a:gd name="adj" fmla="val 32639"/>
              </a:avLst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Arrow: Chevron 14">
              <a:extLst>
                <a:ext uri="{FF2B5EF4-FFF2-40B4-BE49-F238E27FC236}">
                  <a16:creationId xmlns:a16="http://schemas.microsoft.com/office/drawing/2014/main" id="{4327D4B1-0D18-D252-F7B1-5BA1EE077C91}"/>
                </a:ext>
              </a:extLst>
            </p:cNvPr>
            <p:cNvSpPr/>
            <p:nvPr/>
          </p:nvSpPr>
          <p:spPr>
            <a:xfrm rot="5400000">
              <a:off x="7339396" y="3763469"/>
              <a:ext cx="1371600" cy="3291840"/>
            </a:xfrm>
            <a:prstGeom prst="chevron">
              <a:avLst>
                <a:gd name="adj" fmla="val 32639"/>
              </a:avLst>
            </a:prstGeom>
            <a:solidFill>
              <a:srgbClr val="1F497D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A94B9B1-DAAA-C0FE-F1AE-CC34F386DDAB}"/>
                </a:ext>
              </a:extLst>
            </p:cNvPr>
            <p:cNvSpPr txBox="1"/>
            <p:nvPr/>
          </p:nvSpPr>
          <p:spPr>
            <a:xfrm>
              <a:off x="6912295" y="1783362"/>
              <a:ext cx="2249422" cy="401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  <a:latin typeface="Arial"/>
                </a:rPr>
                <a:t>(B) Safety Criteria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562A152-EF3E-B5FF-C731-5A2E2694E991}"/>
                </a:ext>
              </a:extLst>
            </p:cNvPr>
            <p:cNvSpPr txBox="1"/>
            <p:nvPr/>
          </p:nvSpPr>
          <p:spPr>
            <a:xfrm>
              <a:off x="6795194" y="2940615"/>
              <a:ext cx="2460003" cy="401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  <a:latin typeface="Arial"/>
                </a:rPr>
                <a:t>(B) Safety Functions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117F503-8AF0-C66A-4284-F9EE02D2CFD2}"/>
                </a:ext>
              </a:extLst>
            </p:cNvPr>
            <p:cNvSpPr txBox="1"/>
            <p:nvPr/>
          </p:nvSpPr>
          <p:spPr>
            <a:xfrm>
              <a:off x="6738675" y="4093749"/>
              <a:ext cx="2573041" cy="568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  <a:latin typeface="Arial"/>
                </a:rPr>
                <a:t>(C) Design Features</a:t>
              </a:r>
            </a:p>
            <a:p>
              <a:pPr algn="ctr"/>
              <a:r>
                <a:rPr lang="en-US" sz="1200" dirty="0">
                  <a:solidFill>
                    <a:prstClr val="black"/>
                  </a:solidFill>
                  <a:latin typeface="Arial"/>
                </a:rPr>
                <a:t>(and Human Actions)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36BE5C7-BA3D-509A-16A5-CE0DE4D1493A}"/>
                </a:ext>
              </a:extLst>
            </p:cNvPr>
            <p:cNvSpPr txBox="1"/>
            <p:nvPr/>
          </p:nvSpPr>
          <p:spPr>
            <a:xfrm>
              <a:off x="6288578" y="5174606"/>
              <a:ext cx="3497749" cy="568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  <a:latin typeface="Arial"/>
                </a:rPr>
                <a:t>(C) Functional Design Criteria</a:t>
              </a:r>
            </a:p>
            <a:p>
              <a:pPr algn="ctr"/>
              <a:r>
                <a:rPr lang="en-US" sz="1200" dirty="0">
                  <a:solidFill>
                    <a:prstClr val="black"/>
                  </a:solidFill>
                  <a:latin typeface="Arial"/>
                </a:rPr>
                <a:t>(Personnel; Concept of Operations)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15DDB22D-96D1-E5F6-F0CA-B0C752932554}"/>
                </a:ext>
              </a:extLst>
            </p:cNvPr>
            <p:cNvSpPr/>
            <p:nvPr/>
          </p:nvSpPr>
          <p:spPr>
            <a:xfrm>
              <a:off x="9448410" y="1852571"/>
              <a:ext cx="2348949" cy="914400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What function(s) are needed to satisfy safety criteria (e.g., a barrier, cooling)?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47C24591-3BEA-12FE-1CB9-E8C45DDB6D0B}"/>
                </a:ext>
              </a:extLst>
            </p:cNvPr>
            <p:cNvSpPr/>
            <p:nvPr/>
          </p:nvSpPr>
          <p:spPr>
            <a:xfrm>
              <a:off x="9459513" y="3042530"/>
              <a:ext cx="2348948" cy="914400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What design features are provided to fulfill the safety function(s) (e.g., structures, systems, components)?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8924F995-C548-D7D1-AF12-A3634F424936}"/>
                </a:ext>
              </a:extLst>
            </p:cNvPr>
            <p:cNvSpPr/>
            <p:nvPr/>
          </p:nvSpPr>
          <p:spPr>
            <a:xfrm>
              <a:off x="9459512" y="4246314"/>
              <a:ext cx="2348948" cy="914400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What design criteria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are needed for design feature (e.g., leak rate, cooling capacity)?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623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1FCB35-DE5F-9D2B-E130-55909C11A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E7A4BB3-E848-5A44-82DF-322201952CD8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749721-CA79-F7EA-8F8E-3BEFEE45B3F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829168" y="457199"/>
            <a:ext cx="7373874" cy="7315200"/>
          </a:xfrm>
        </p:spPr>
        <p:txBody>
          <a:bodyPr anchor="ctr" anchorCtr="0">
            <a:normAutofit/>
          </a:bodyPr>
          <a:lstStyle/>
          <a:p>
            <a:r>
              <a:rPr lang="en-US" sz="2200" dirty="0"/>
              <a:t>Ongoing license application reviews for advanced non-LWRs and LWRs</a:t>
            </a:r>
          </a:p>
          <a:p>
            <a:r>
              <a:rPr lang="en-US" sz="2200" dirty="0"/>
              <a:t>Ongoing interactions with designers and prospective applicants, including Advanced Reactor Demonstration Project Awardees</a:t>
            </a:r>
          </a:p>
          <a:p>
            <a:r>
              <a:rPr lang="en-US" sz="2200" dirty="0"/>
              <a:t>Many related activities are underway to support licensing and regulation of advanced reactors, such as: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developing computer codes and analytical tools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Generic Environmental Impact Statement (GEIS)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guidance on fuel qualification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ASME Section III Division 5 Standard (high temperature materials)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ASME/ANS RA-S-1.4–2021, “Probabilistic Risk Assessment Standard for Advanced Non-Light Water Reactor Nuclear Power Plants” endorsed by RG 1.247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coordinating with fuel cycle programs – high-assay low-enriched uranium (HALEU)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revising requirements related to security and emergency planning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international coordination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developing approach for commercial fusion energy systems</a:t>
            </a:r>
          </a:p>
        </p:txBody>
      </p:sp>
      <p:pic>
        <p:nvPicPr>
          <p:cNvPr id="10" name="Picture 9" descr="Binocular fixed on a top of mountains with other peaks">
            <a:extLst>
              <a:ext uri="{FF2B5EF4-FFF2-40B4-BE49-F238E27FC236}">
                <a16:creationId xmlns:a16="http://schemas.microsoft.com/office/drawing/2014/main" id="{DCF24EA0-A029-E2DF-A75F-2288830A85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1600" y="4548293"/>
            <a:ext cx="4237672" cy="2825115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ECAEA39-32B3-816A-D9B2-3B2909B78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295525"/>
            <a:ext cx="4572001" cy="1590675"/>
          </a:xfrm>
        </p:spPr>
        <p:txBody>
          <a:bodyPr anchor="b">
            <a:normAutofit/>
          </a:bodyPr>
          <a:lstStyle/>
          <a:p>
            <a:r>
              <a:rPr lang="en-US" dirty="0"/>
              <a:t>A Look to the Future…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55316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F71B23-65AC-FC8A-25C5-15F1BA2A6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40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1FCB35-DE5F-9D2B-E130-55909C11A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ECAEA39-32B3-816A-D9B2-3B2909B78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Initialisms and Abbreviations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385D3F-6842-E5DD-B904-38DED6B1325E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 numCol="3"/>
          <a:lstStyle/>
          <a:p>
            <a:pPr marL="1085850" indent="-1085850">
              <a:buNone/>
            </a:pPr>
            <a:r>
              <a:rPr lang="en-US" sz="1400" dirty="0"/>
              <a:t>ACRS	Advisory Committee on Reactor Safeguards</a:t>
            </a:r>
          </a:p>
          <a:p>
            <a:pPr marL="1085850" indent="-1085850">
              <a:buNone/>
            </a:pPr>
            <a:r>
              <a:rPr lang="en-US" sz="1400" dirty="0"/>
              <a:t>ADAMS	Agencywide Document Accession and Management System</a:t>
            </a:r>
          </a:p>
          <a:p>
            <a:pPr marL="0" indent="0">
              <a:buNone/>
            </a:pPr>
            <a:r>
              <a:rPr lang="en-US" sz="1400" dirty="0"/>
              <a:t>AOO	abnormal operating occurrence</a:t>
            </a:r>
          </a:p>
          <a:p>
            <a:pPr marL="0" indent="0">
              <a:buNone/>
            </a:pPr>
            <a:r>
              <a:rPr lang="en-US" sz="1400" dirty="0"/>
              <a:t>ARCAP	Advanced Reactor Content of 	Applications</a:t>
            </a:r>
          </a:p>
          <a:p>
            <a:pPr marL="0" indent="0">
              <a:buNone/>
            </a:pPr>
            <a:r>
              <a:rPr lang="en-US" sz="1400" dirty="0"/>
              <a:t>BDBE	beyond design-basis event</a:t>
            </a:r>
          </a:p>
          <a:p>
            <a:pPr marL="0" indent="0">
              <a:buNone/>
            </a:pPr>
            <a:r>
              <a:rPr lang="en-US" sz="1400" dirty="0"/>
              <a:t>CFR	</a:t>
            </a:r>
            <a:r>
              <a:rPr lang="en-US" sz="1400" i="1" dirty="0"/>
              <a:t>Code of Federal Regulations</a:t>
            </a:r>
          </a:p>
          <a:p>
            <a:pPr marL="0" indent="0">
              <a:buNone/>
            </a:pPr>
            <a:r>
              <a:rPr lang="en-US" sz="1400" dirty="0"/>
              <a:t>DBA	design-basis accident</a:t>
            </a:r>
          </a:p>
          <a:p>
            <a:pPr marL="0" indent="0">
              <a:buNone/>
            </a:pPr>
            <a:r>
              <a:rPr lang="en-US" sz="1400" dirty="0"/>
              <a:t>DBE	design-basis event</a:t>
            </a:r>
          </a:p>
          <a:p>
            <a:pPr marL="0" indent="0">
              <a:buNone/>
            </a:pPr>
            <a:r>
              <a:rPr lang="en-US" sz="1400" dirty="0"/>
              <a:t>DG	draft regulatory guide</a:t>
            </a:r>
          </a:p>
          <a:p>
            <a:pPr marL="0" indent="0">
              <a:buNone/>
            </a:pPr>
            <a:r>
              <a:rPr lang="en-US" sz="1400" dirty="0"/>
              <a:t>DID	defense in depth</a:t>
            </a:r>
          </a:p>
          <a:p>
            <a:pPr marL="0" indent="0">
              <a:buNone/>
            </a:pPr>
            <a:r>
              <a:rPr lang="en-US" sz="1400" dirty="0"/>
              <a:t>EAB	exclusion area boundary</a:t>
            </a:r>
          </a:p>
          <a:p>
            <a:pPr marL="0" indent="0">
              <a:buNone/>
            </a:pPr>
            <a:r>
              <a:rPr lang="en-US" sz="1400" dirty="0"/>
              <a:t>EPA	Environmental Protection Agency</a:t>
            </a:r>
          </a:p>
          <a:p>
            <a:pPr marL="0" indent="0">
              <a:buNone/>
            </a:pPr>
            <a:r>
              <a:rPr lang="en-US" sz="1400" dirty="0"/>
              <a:t>F-C	frequency-consequence</a:t>
            </a:r>
          </a:p>
          <a:p>
            <a:pPr marL="0" indent="0">
              <a:buNone/>
            </a:pPr>
            <a:r>
              <a:rPr lang="en-US" sz="1400" dirty="0"/>
              <a:t>IEFR	individual early fatality risk</a:t>
            </a:r>
          </a:p>
          <a:p>
            <a:pPr marL="0" indent="0">
              <a:buNone/>
            </a:pPr>
            <a:r>
              <a:rPr lang="en-US" sz="1400" dirty="0"/>
              <a:t>ILCFR	individual latent cancer fatality risk</a:t>
            </a:r>
          </a:p>
          <a:p>
            <a:pPr marL="0" indent="0">
              <a:buNone/>
            </a:pPr>
            <a:r>
              <a:rPr lang="en-US" sz="1400" dirty="0"/>
              <a:t>ISG	Interim Staff Guidance	</a:t>
            </a:r>
          </a:p>
          <a:p>
            <a:pPr marL="0" indent="0">
              <a:buNone/>
            </a:pPr>
            <a:r>
              <a:rPr lang="en-US" sz="1400" dirty="0"/>
              <a:t>LBE	licensing basis event</a:t>
            </a:r>
          </a:p>
          <a:p>
            <a:pPr marL="0" indent="0">
              <a:buNone/>
            </a:pPr>
            <a:r>
              <a:rPr lang="en-US" sz="1400" dirty="0"/>
              <a:t>LMP	Licensing Modernization Project</a:t>
            </a:r>
          </a:p>
          <a:p>
            <a:pPr marL="0" indent="0">
              <a:buNone/>
            </a:pPr>
            <a:r>
              <a:rPr lang="en-US" sz="1400" dirty="0"/>
              <a:t>NEI	Nuclear Energy Institute</a:t>
            </a:r>
          </a:p>
          <a:p>
            <a:pPr marL="0" indent="0">
              <a:buNone/>
            </a:pPr>
            <a:r>
              <a:rPr lang="en-US" sz="1400" dirty="0"/>
              <a:t>non-LWR	non-light-water reactor</a:t>
            </a:r>
          </a:p>
          <a:p>
            <a:pPr marL="0" indent="0">
              <a:buNone/>
            </a:pPr>
            <a:r>
              <a:rPr lang="en-US" sz="1400" dirty="0"/>
              <a:t>NRC	Nuclear Regulatory Commission</a:t>
            </a:r>
          </a:p>
          <a:p>
            <a:pPr marL="1085850" indent="-1085850">
              <a:buNone/>
            </a:pPr>
            <a:r>
              <a:rPr lang="en-US" sz="1400" dirty="0"/>
              <a:t>NSRST	non-safety-related with special treatments</a:t>
            </a:r>
          </a:p>
          <a:p>
            <a:pPr marL="1085850" indent="-1085850">
              <a:buNone/>
            </a:pPr>
            <a:r>
              <a:rPr lang="en-US" sz="1400" dirty="0"/>
              <a:t>NST	non-safety-related with no special treatments</a:t>
            </a:r>
          </a:p>
          <a:p>
            <a:pPr marL="1085850" indent="-1085850">
              <a:buNone/>
            </a:pPr>
            <a:r>
              <a:rPr lang="en-US" sz="1400" dirty="0"/>
              <a:t>PAG	protective action guidelines</a:t>
            </a:r>
          </a:p>
          <a:p>
            <a:pPr marL="1085850" indent="-1085850">
              <a:buNone/>
            </a:pPr>
            <a:r>
              <a:rPr lang="en-US" sz="1400" dirty="0"/>
              <a:t>PDC-CDC	principal design criteria, complementary design criteria</a:t>
            </a:r>
          </a:p>
          <a:p>
            <a:pPr marL="1085850" indent="-1085850">
              <a:buNone/>
            </a:pPr>
            <a:r>
              <a:rPr lang="en-US" sz="1400" dirty="0"/>
              <a:t>PDC-QA	principal design criteria, quality assurance</a:t>
            </a:r>
          </a:p>
          <a:p>
            <a:pPr marL="1085850" indent="-1085850">
              <a:buNone/>
            </a:pPr>
            <a:r>
              <a:rPr lang="en-US" sz="1400" dirty="0"/>
              <a:t>PDC-RFDC	principal design criteria, required functional design criteria</a:t>
            </a:r>
          </a:p>
          <a:p>
            <a:pPr marL="1085850" indent="-1085850">
              <a:buNone/>
            </a:pPr>
            <a:r>
              <a:rPr lang="en-US" sz="1400" dirty="0"/>
              <a:t>PRA	probabilistic risk assessment</a:t>
            </a:r>
          </a:p>
          <a:p>
            <a:pPr marL="1085850" indent="-1085850">
              <a:buNone/>
            </a:pPr>
            <a:r>
              <a:rPr lang="en-US" sz="1400" dirty="0"/>
              <a:t>QHO	quantitative health objective</a:t>
            </a:r>
          </a:p>
          <a:p>
            <a:pPr marL="1085850" indent="-1085850">
              <a:buNone/>
            </a:pPr>
            <a:r>
              <a:rPr lang="en-US" sz="1400" dirty="0"/>
              <a:t>REM	roentgen-equivalent man</a:t>
            </a:r>
          </a:p>
          <a:p>
            <a:pPr marL="1085850" indent="-1085850">
              <a:buNone/>
            </a:pPr>
            <a:r>
              <a:rPr lang="en-US" sz="1400" dirty="0"/>
              <a:t>RG	Regulatory Guide</a:t>
            </a:r>
          </a:p>
          <a:p>
            <a:pPr marL="1085850" indent="-1085850">
              <a:buNone/>
            </a:pPr>
            <a:r>
              <a:rPr lang="en-US" sz="1400" dirty="0"/>
              <a:t>SAMDA	severe accident mitigation design alternative</a:t>
            </a:r>
          </a:p>
          <a:p>
            <a:pPr marL="1085850" indent="-1085850">
              <a:buNone/>
            </a:pPr>
            <a:r>
              <a:rPr lang="en-US" sz="1400" dirty="0"/>
              <a:t>SAR	safety analysis report</a:t>
            </a:r>
          </a:p>
          <a:p>
            <a:pPr marL="1085850" indent="-1085850">
              <a:buNone/>
            </a:pPr>
            <a:r>
              <a:rPr lang="en-US" sz="1400" dirty="0"/>
              <a:t>SR	safety-related</a:t>
            </a:r>
          </a:p>
          <a:p>
            <a:pPr marL="1085850" indent="-1085850">
              <a:buNone/>
            </a:pPr>
            <a:r>
              <a:rPr lang="en-US" sz="1400" dirty="0"/>
              <a:t>SSC	structure, system, and component</a:t>
            </a:r>
          </a:p>
          <a:p>
            <a:pPr marL="1085850" indent="-1085850">
              <a:buNone/>
            </a:pPr>
            <a:r>
              <a:rPr lang="en-US" sz="1400" dirty="0"/>
              <a:t>TICAP	Technology-Inclusive Content of Application Project</a:t>
            </a:r>
          </a:p>
          <a:p>
            <a:pPr marL="1085850" indent="-108585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5122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C50252-B03C-A612-BD58-6F3FD6073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C558C-B2B6-9D72-BCB8-BDEF5396018A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 anchor="ctr" anchorCtr="0"/>
          <a:lstStyle/>
          <a:p>
            <a:pPr>
              <a:spcAft>
                <a:spcPts val="1200"/>
              </a:spcAft>
            </a:pPr>
            <a:r>
              <a:rPr lang="en-US" dirty="0"/>
              <a:t>An overview of the Licensing Modernization Project (LMP) methodology</a:t>
            </a:r>
          </a:p>
          <a:p>
            <a:pPr>
              <a:spcAft>
                <a:spcPts val="1200"/>
              </a:spcAft>
            </a:pPr>
            <a:r>
              <a:rPr lang="en-US" dirty="0"/>
              <a:t>Implementing LMP under Parts 50 and 52 – ARCAP &amp; TICAP</a:t>
            </a:r>
          </a:p>
          <a:p>
            <a:pPr>
              <a:spcAft>
                <a:spcPts val="1200"/>
              </a:spcAft>
            </a:pPr>
            <a:r>
              <a:rPr lang="en-US" dirty="0"/>
              <a:t>An alternative licensing framework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EAED0DD-8F07-58D1-F351-9EF45C48E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8541" y="3556906"/>
            <a:ext cx="3320144" cy="1115785"/>
          </a:xfrm>
        </p:spPr>
        <p:txBody>
          <a:bodyPr/>
          <a:lstStyle/>
          <a:p>
            <a:pPr algn="ctr"/>
            <a:r>
              <a:rPr lang="en-US" dirty="0"/>
              <a:t>Presentation Overview</a:t>
            </a:r>
          </a:p>
        </p:txBody>
      </p:sp>
    </p:spTree>
    <p:extLst>
      <p:ext uri="{BB962C8B-B14F-4D97-AF65-F5344CB8AC3E}">
        <p14:creationId xmlns:p14="http://schemas.microsoft.com/office/powerpoint/2010/main" val="70396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C50252-B03C-A612-BD58-6F3FD6073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E7A4BB3-E848-5A44-82DF-322201952CD8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pic>
        <p:nvPicPr>
          <p:cNvPr id="7" name="Content Placeholder 6" descr="Earth from outer space">
            <a:extLst>
              <a:ext uri="{FF2B5EF4-FFF2-40B4-BE49-F238E27FC236}">
                <a16:creationId xmlns:a16="http://schemas.microsoft.com/office/drawing/2014/main" id="{414D6B27-0124-F118-52E2-1AC857A5F1E0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0196" y="457199"/>
            <a:ext cx="7132321" cy="7315200"/>
          </a:xfrm>
          <a:noFill/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EAED0DD-8F07-58D1-F351-9EF45C48E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94165"/>
            <a:ext cx="4572001" cy="1590675"/>
          </a:xfrm>
        </p:spPr>
        <p:txBody>
          <a:bodyPr anchor="b">
            <a:normAutofit/>
          </a:bodyPr>
          <a:lstStyle/>
          <a:p>
            <a:r>
              <a:rPr lang="en-US" dirty="0"/>
              <a:t>An Overview of the LMP Methodology</a:t>
            </a:r>
          </a:p>
        </p:txBody>
      </p:sp>
    </p:spTree>
    <p:extLst>
      <p:ext uri="{BB962C8B-B14F-4D97-AF65-F5344CB8AC3E}">
        <p14:creationId xmlns:p14="http://schemas.microsoft.com/office/powerpoint/2010/main" val="88386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1FCB35-DE5F-9D2B-E130-55909C11A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E7A4BB3-E848-5A44-82DF-322201952CD8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ECAEA39-32B3-816A-D9B2-3B2909B78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701" y="472966"/>
            <a:ext cx="8073512" cy="874673"/>
          </a:xfrm>
        </p:spPr>
        <p:txBody>
          <a:bodyPr anchor="b">
            <a:normAutofit/>
          </a:bodyPr>
          <a:lstStyle/>
          <a:p>
            <a:r>
              <a:rPr lang="en-US" dirty="0"/>
              <a:t>Overview of LMP – </a:t>
            </a:r>
            <a:r>
              <a:rPr lang="en-US" sz="2800" i="1" dirty="0"/>
              <a:t>General</a:t>
            </a:r>
            <a:endParaRPr lang="en-US" i="1" dirty="0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062EB51E-B35D-F668-BD30-30980FD30D61}"/>
              </a:ext>
            </a:extLst>
          </p:cNvPr>
          <p:cNvGraphicFramePr>
            <a:graphicFrameLocks noGrp="1"/>
          </p:cNvGraphicFramePr>
          <p:nvPr>
            <p:ph sz="quarter" idx="20"/>
            <p:extLst>
              <p:ext uri="{D42A27DB-BD31-4B8C-83A1-F6EECF244321}">
                <p14:modId xmlns:p14="http://schemas.microsoft.com/office/powerpoint/2010/main" val="1645963299"/>
              </p:ext>
            </p:extLst>
          </p:nvPr>
        </p:nvGraphicFramePr>
        <p:xfrm>
          <a:off x="1371600" y="1970312"/>
          <a:ext cx="12801600" cy="5486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4AF5663-F65D-CF61-D023-D3ACBA5FFCB3}"/>
              </a:ext>
            </a:extLst>
          </p:cNvPr>
          <p:cNvSpPr txBox="1"/>
          <p:nvPr/>
        </p:nvSpPr>
        <p:spPr>
          <a:xfrm>
            <a:off x="1253259" y="7583295"/>
            <a:ext cx="10902877" cy="612934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b="1" dirty="0"/>
              <a:t>*</a:t>
            </a:r>
            <a:r>
              <a:rPr lang="en-US" sz="1200" dirty="0"/>
              <a:t> See NEI 18-04, Revision 1, “Risk-Informed Performance-Based Technology Inclusive Guidance for Non-Light Water Reactor Licensing Basis Development” (ADAMS Accession No. </a:t>
            </a:r>
            <a:r>
              <a:rPr lang="en-US" sz="1200" dirty="0">
                <a:hlinkClick r:id="rId7"/>
              </a:rPr>
              <a:t>ML19241A472</a:t>
            </a:r>
            <a:r>
              <a:rPr lang="en-US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2632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C50252-B03C-A612-BD58-6F3FD6073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111658-358A-39D8-F284-7B25CC55B5DE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8" y="3910699"/>
            <a:ext cx="4549141" cy="3429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Frequency-Consequence Target Curve informs – </a:t>
            </a:r>
          </a:p>
          <a:p>
            <a:r>
              <a:rPr lang="en-US" dirty="0"/>
              <a:t>LBE risk significance</a:t>
            </a:r>
          </a:p>
          <a:p>
            <a:r>
              <a:rPr lang="en-US" dirty="0"/>
              <a:t>SSC safety classification</a:t>
            </a:r>
          </a:p>
          <a:p>
            <a:r>
              <a:rPr lang="en-US" dirty="0"/>
              <a:t>DID adequacy evaluation</a:t>
            </a:r>
          </a:p>
          <a:p>
            <a:r>
              <a:rPr lang="en-US" dirty="0"/>
              <a:t>meeting the LMP design objective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EAED0DD-8F07-58D1-F351-9EF45C48E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852232"/>
            <a:ext cx="4572001" cy="1590675"/>
          </a:xfrm>
        </p:spPr>
        <p:txBody>
          <a:bodyPr/>
          <a:lstStyle/>
          <a:p>
            <a:r>
              <a:rPr lang="en-US" dirty="0"/>
              <a:t>Overview of LMP – </a:t>
            </a:r>
            <a:r>
              <a:rPr lang="en-US" sz="2800" i="1" dirty="0"/>
              <a:t>Risk-Informed &amp; Performance-Based</a:t>
            </a:r>
            <a:br>
              <a:rPr lang="en-US" sz="2800" i="1" dirty="0"/>
            </a:br>
            <a:r>
              <a:rPr lang="en-US" sz="2800" i="1" dirty="0"/>
              <a:t>Decision-Making</a:t>
            </a:r>
            <a:endParaRPr lang="en-US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1258AD-B74D-5EF4-2EAF-D064E845F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8518" y="678618"/>
            <a:ext cx="7625805" cy="68544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34A826-7A8D-3EE8-EA7B-9E9A91B89870}"/>
              </a:ext>
            </a:extLst>
          </p:cNvPr>
          <p:cNvSpPr txBox="1"/>
          <p:nvPr/>
        </p:nvSpPr>
        <p:spPr>
          <a:xfrm>
            <a:off x="9417732" y="7619166"/>
            <a:ext cx="2349203" cy="30646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Source: NEI 18-04, Revision 1</a:t>
            </a:r>
          </a:p>
        </p:txBody>
      </p:sp>
    </p:spTree>
    <p:extLst>
      <p:ext uri="{BB962C8B-B14F-4D97-AF65-F5344CB8AC3E}">
        <p14:creationId xmlns:p14="http://schemas.microsoft.com/office/powerpoint/2010/main" val="233222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C50252-B03C-A612-BD58-6F3FD6073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111658-358A-39D8-F284-7B25CC55B5DE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3910699"/>
            <a:ext cx="4411256" cy="3429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Defense-in-depth adequacy evaluation –</a:t>
            </a:r>
          </a:p>
          <a:p>
            <a:r>
              <a:rPr lang="en-US" dirty="0"/>
              <a:t>Iterative process informed by PRA and deterministic inputs</a:t>
            </a:r>
          </a:p>
          <a:p>
            <a:r>
              <a:rPr lang="en-US" dirty="0"/>
              <a:t>Informs SSC safety classification and special treatments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EAED0DD-8F07-58D1-F351-9EF45C48E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740722"/>
            <a:ext cx="4572001" cy="1590675"/>
          </a:xfrm>
        </p:spPr>
        <p:txBody>
          <a:bodyPr/>
          <a:lstStyle/>
          <a:p>
            <a:r>
              <a:rPr lang="en-US" dirty="0"/>
              <a:t>Overview of LMP – </a:t>
            </a:r>
            <a:r>
              <a:rPr lang="en-US" sz="2800" i="1" dirty="0"/>
              <a:t>Wholistic Evaluation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34C3F8-43BB-6760-2D78-FB01327189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9"/>
          <a:stretch/>
        </p:blipFill>
        <p:spPr>
          <a:xfrm>
            <a:off x="6466024" y="1509784"/>
            <a:ext cx="7981496" cy="53019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06E120-9655-3A53-A8DE-90FE484BC8D6}"/>
              </a:ext>
            </a:extLst>
          </p:cNvPr>
          <p:cNvSpPr txBox="1"/>
          <p:nvPr/>
        </p:nvSpPr>
        <p:spPr>
          <a:xfrm>
            <a:off x="9417732" y="7619166"/>
            <a:ext cx="2349203" cy="30646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Source: NEI 18-04, Revision 1</a:t>
            </a:r>
          </a:p>
        </p:txBody>
      </p:sp>
    </p:spTree>
    <p:extLst>
      <p:ext uri="{BB962C8B-B14F-4D97-AF65-F5344CB8AC3E}">
        <p14:creationId xmlns:p14="http://schemas.microsoft.com/office/powerpoint/2010/main" val="157849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1FCB35-DE5F-9D2B-E130-55909C11A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E7A4BB3-E848-5A44-82DF-322201952CD8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ECAEA39-32B3-816A-D9B2-3B2909B78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701" y="623577"/>
            <a:ext cx="8073512" cy="874673"/>
          </a:xfrm>
        </p:spPr>
        <p:txBody>
          <a:bodyPr anchor="b">
            <a:noAutofit/>
          </a:bodyPr>
          <a:lstStyle/>
          <a:p>
            <a:r>
              <a:rPr lang="en-US" dirty="0"/>
              <a:t>Overview of LMP – </a:t>
            </a:r>
            <a:br>
              <a:rPr lang="en-US" dirty="0"/>
            </a:br>
            <a:r>
              <a:rPr lang="en-US" sz="2800" i="1" dirty="0"/>
              <a:t>Consideration of Consequences</a:t>
            </a:r>
            <a:endParaRPr lang="en-US" i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3B3926-F219-E3D3-E4DE-BDDB8E074E8D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2074010"/>
            <a:ext cx="12801600" cy="5698389"/>
          </a:xfrm>
        </p:spPr>
        <p:txBody>
          <a:bodyPr/>
          <a:lstStyle/>
          <a:p>
            <a:r>
              <a:rPr lang="en-US" sz="3200" dirty="0"/>
              <a:t>LMP uses consequences in design and licensing to – </a:t>
            </a:r>
          </a:p>
          <a:p>
            <a:pPr lvl="1"/>
            <a:r>
              <a:rPr lang="en-US" sz="2800" dirty="0"/>
              <a:t>compare 95</a:t>
            </a:r>
            <a:r>
              <a:rPr lang="en-US" sz="2800" baseline="30000" dirty="0"/>
              <a:t>th</a:t>
            </a:r>
            <a:r>
              <a:rPr lang="en-US" sz="2800" dirty="0"/>
              <a:t> percentile to regulatory limits (e.g., 10 CFR 50.34)</a:t>
            </a:r>
          </a:p>
          <a:p>
            <a:pPr lvl="1"/>
            <a:r>
              <a:rPr lang="en-US" sz="2800" dirty="0"/>
              <a:t>compare LBE mean values with the frequency-consequence target curve</a:t>
            </a:r>
          </a:p>
          <a:p>
            <a:pPr lvl="1"/>
            <a:r>
              <a:rPr lang="en-US" sz="2800" dirty="0"/>
              <a:t>compare cumulative risk against Commission policy (e.g., Safety Goals)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2400" dirty="0"/>
              <a:t>individual latent cancer fatality risk (ILCFR) &lt; 2×10</a:t>
            </a:r>
            <a:r>
              <a:rPr lang="en-US" sz="2400" baseline="30000" dirty="0"/>
              <a:t>-6</a:t>
            </a:r>
            <a:r>
              <a:rPr lang="en-US" sz="2400" dirty="0"/>
              <a:t>/year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2400" dirty="0"/>
              <a:t>individual early fatality risk (IEFR) &lt; 5×10</a:t>
            </a:r>
            <a:r>
              <a:rPr lang="en-US" sz="2400" baseline="30000" dirty="0"/>
              <a:t>-7</a:t>
            </a:r>
            <a:r>
              <a:rPr lang="en-US" sz="2400" dirty="0"/>
              <a:t>/year</a:t>
            </a:r>
          </a:p>
          <a:p>
            <a:r>
              <a:rPr lang="en-US" sz="3200" dirty="0"/>
              <a:t>Use of LMP and consequence evaluations can help risk-inform – </a:t>
            </a:r>
          </a:p>
          <a:p>
            <a:pPr lvl="1"/>
            <a:r>
              <a:rPr lang="en-US" sz="2800" dirty="0"/>
              <a:t>siting and safety analysis</a:t>
            </a:r>
          </a:p>
          <a:p>
            <a:pPr lvl="1"/>
            <a:r>
              <a:rPr lang="en-US" sz="2800" dirty="0"/>
              <a:t>emergency preparedness</a:t>
            </a:r>
          </a:p>
          <a:p>
            <a:pPr lvl="1"/>
            <a:r>
              <a:rPr lang="en-US" sz="2800" dirty="0"/>
              <a:t>emergency planning zone sizing (e.g., 10 CFR 50.160)</a:t>
            </a:r>
          </a:p>
          <a:p>
            <a:pPr lvl="1"/>
            <a:r>
              <a:rPr lang="en-US" sz="2800" dirty="0"/>
              <a:t>environmental considerations</a:t>
            </a:r>
          </a:p>
          <a:p>
            <a:pPr lvl="1"/>
            <a:r>
              <a:rPr lang="en-US" sz="2800" dirty="0"/>
              <a:t>severe accident mitigation design alternatives (SAMDAs)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7927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1FCB35-DE5F-9D2B-E130-55909C11A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ECAEA39-32B3-816A-D9B2-3B2909B78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LMP – </a:t>
            </a:r>
            <a:r>
              <a:rPr lang="en-US" sz="2800" i="1" dirty="0"/>
              <a:t>Agency Approval</a:t>
            </a:r>
            <a:r>
              <a:rPr lang="en-US" sz="2800" dirty="0"/>
              <a:t> </a:t>
            </a:r>
            <a:endParaRPr lang="en-US" i="1" dirty="0"/>
          </a:p>
        </p:txBody>
      </p:sp>
      <p:pic>
        <p:nvPicPr>
          <p:cNvPr id="6" name="Picture 5" descr="Many hands raising thumbs up">
            <a:extLst>
              <a:ext uri="{FF2B5EF4-FFF2-40B4-BE49-F238E27FC236}">
                <a16:creationId xmlns:a16="http://schemas.microsoft.com/office/drawing/2014/main" id="{ABE67E5E-9583-A400-7484-941CF94D3E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3652" y="4491318"/>
            <a:ext cx="11193330" cy="337285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385D3F-6842-E5DD-B904-38DED6B1325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63467" y="2057400"/>
            <a:ext cx="12801600" cy="2325914"/>
          </a:xfrm>
        </p:spPr>
        <p:txBody>
          <a:bodyPr/>
          <a:lstStyle/>
          <a:p>
            <a:r>
              <a:rPr lang="en-US" sz="2400" dirty="0"/>
              <a:t>NEI 18-04 Revision 1, was endorsed by the staff in RG 1.233, Revision 0 (</a:t>
            </a:r>
            <a:r>
              <a:rPr lang="en-US" sz="2400" dirty="0">
                <a:hlinkClick r:id="rId3"/>
              </a:rPr>
              <a:t>ML20091L698</a:t>
            </a:r>
            <a:r>
              <a:rPr lang="en-US" sz="2400" dirty="0"/>
              <a:t>)</a:t>
            </a:r>
          </a:p>
          <a:p>
            <a:r>
              <a:rPr lang="en-US" sz="2400" dirty="0"/>
              <a:t>The LMP methodology was recommended by the ACRS to be adopted and was approved by the Commission</a:t>
            </a:r>
          </a:p>
          <a:p>
            <a:pPr lvl="1"/>
            <a:r>
              <a:rPr lang="en-US" sz="2000" dirty="0"/>
              <a:t>ACRS letter dated March 19, 2019 (</a:t>
            </a:r>
            <a:r>
              <a:rPr lang="en-US" sz="2000" dirty="0">
                <a:hlinkClick r:id="rId4"/>
              </a:rPr>
              <a:t>ML19078A240</a:t>
            </a:r>
            <a:r>
              <a:rPr lang="en-US" sz="2000" dirty="0"/>
              <a:t>), recommends Commission adopt the proposed approach</a:t>
            </a:r>
          </a:p>
          <a:p>
            <a:pPr lvl="1"/>
            <a:r>
              <a:rPr lang="en-US" sz="2000" dirty="0"/>
              <a:t>Commission approved SECY-19-0117 (</a:t>
            </a:r>
            <a:r>
              <a:rPr lang="en-US" sz="2000" dirty="0">
                <a:hlinkClick r:id="rId5"/>
              </a:rPr>
              <a:t>ML18311A264</a:t>
            </a:r>
            <a:r>
              <a:rPr lang="en-US" sz="2000" dirty="0"/>
              <a:t>) in SRM-SECY-19-0117 (</a:t>
            </a:r>
            <a:r>
              <a:rPr lang="en-US" sz="2000" dirty="0">
                <a:hlinkClick r:id="rId6"/>
              </a:rPr>
              <a:t>ML20147A504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2360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C50252-B03C-A612-BD58-6F3FD6073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E7A4BB3-E848-5A44-82DF-322201952CD8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pic>
        <p:nvPicPr>
          <p:cNvPr id="11" name="Content Placeholder 10" descr="Columns outside supreme court building">
            <a:extLst>
              <a:ext uri="{FF2B5EF4-FFF2-40B4-BE49-F238E27FC236}">
                <a16:creationId xmlns:a16="http://schemas.microsoft.com/office/drawing/2014/main" id="{0F23346A-989F-7B82-2475-406015AC4336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9168" y="457199"/>
            <a:ext cx="7373874" cy="7315200"/>
          </a:xfrm>
          <a:noFill/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EAED0DD-8F07-58D1-F351-9EF45C48E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3313480"/>
            <a:ext cx="4572001" cy="1590675"/>
          </a:xfrm>
        </p:spPr>
        <p:txBody>
          <a:bodyPr anchor="b">
            <a:normAutofit/>
          </a:bodyPr>
          <a:lstStyle/>
          <a:p>
            <a:r>
              <a:rPr lang="en-US" dirty="0"/>
              <a:t>LMP Under </a:t>
            </a:r>
            <a:br>
              <a:rPr lang="en-US" dirty="0"/>
            </a:br>
            <a:r>
              <a:rPr lang="en-US" dirty="0"/>
              <a:t>Parts 50 and 52 – ARCAP &amp; TICAP</a:t>
            </a:r>
          </a:p>
        </p:txBody>
      </p:sp>
    </p:spTree>
    <p:extLst>
      <p:ext uri="{BB962C8B-B14F-4D97-AF65-F5344CB8AC3E}">
        <p14:creationId xmlns:p14="http://schemas.microsoft.com/office/powerpoint/2010/main" val="152703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NNL_Option_4">
  <a:themeElements>
    <a:clrScheme name="PNNL">
      <a:dk1>
        <a:srgbClr val="616265"/>
      </a:dk1>
      <a:lt1>
        <a:srgbClr val="FFFFFF"/>
      </a:lt1>
      <a:dk2>
        <a:srgbClr val="D77600"/>
      </a:dk2>
      <a:lt2>
        <a:srgbClr val="B3B3B3"/>
      </a:lt2>
      <a:accent1>
        <a:srgbClr val="A63F1E"/>
      </a:accent1>
      <a:accent2>
        <a:srgbClr val="191C1F"/>
      </a:accent2>
      <a:accent3>
        <a:srgbClr val="F4AA00"/>
      </a:accent3>
      <a:accent4>
        <a:srgbClr val="007836"/>
      </a:accent4>
      <a:accent5>
        <a:srgbClr val="C10435"/>
      </a:accent5>
      <a:accent6>
        <a:srgbClr val="00338E"/>
      </a:accent6>
      <a:hlink>
        <a:srgbClr val="003698"/>
      </a:hlink>
      <a:folHlink>
        <a:srgbClr val="8A0752"/>
      </a:folHlink>
    </a:clrScheme>
    <a:fontScheme name="PNN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NNL_4.potx" id="{1538B601-9716-44A1-9751-1BA9F45B1FDB}" vid="{39343C02-F9B3-4ED0-A0C4-BFCDE092CD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7f9503f-814b-432a-91f5-9c13c51348b4">
      <Terms xmlns="http://schemas.microsoft.com/office/infopath/2007/PartnerControls"/>
    </lcf76f155ced4ddcb4097134ff3c332f>
    <TaxCatchAll xmlns="dfe7fab5-ca36-4373-9e84-14533c573aad" xsi:nil="true"/>
    <_dlc_DocId xmlns="dfe7fab5-ca36-4373-9e84-14533c573aad">EARRTHREF-1375243986-33388</_dlc_DocId>
    <_dlc_DocIdUrl xmlns="dfe7fab5-ca36-4373-9e84-14533c573aad">
      <Url>https://pnnl.sharepoint.com/teams/EARRTH/_layouts/15/DocIdRedir.aspx?ID=EARRTHREF-1375243986-33388</Url>
      <Description>EARRTHREF-1375243986-33388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577D85CA72664694D7796B41A5113E" ma:contentTypeVersion="13" ma:contentTypeDescription="Create a new document." ma:contentTypeScope="" ma:versionID="5fbab4d8e5ec03c7e77cc218b69c0fb3">
  <xsd:schema xmlns:xsd="http://www.w3.org/2001/XMLSchema" xmlns:xs="http://www.w3.org/2001/XMLSchema" xmlns:p="http://schemas.microsoft.com/office/2006/metadata/properties" xmlns:ns2="dfe7fab5-ca36-4373-9e84-14533c573aad" xmlns:ns3="f7f9503f-814b-432a-91f5-9c13c51348b4" targetNamespace="http://schemas.microsoft.com/office/2006/metadata/properties" ma:root="true" ma:fieldsID="7029b676fb4bc4740fa12ead05608141" ns2:_="" ns3:_="">
    <xsd:import namespace="dfe7fab5-ca36-4373-9e84-14533c573aad"/>
    <xsd:import namespace="f7f9503f-814b-432a-91f5-9c13c51348b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e7fab5-ca36-4373-9e84-14533c573aa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7" nillable="true" ma:displayName="Taxonomy Catch All Column" ma:hidden="true" ma:list="{2f5df239-3944-4746-8bca-185657cf9cd2}" ma:internalName="TaxCatchAll" ma:showField="CatchAllData" ma:web="dfe7fab5-ca36-4373-9e84-14533c573a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f9503f-814b-432a-91f5-9c13c5134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260f1aaf-6244-4bb9-9bf9-38bf373853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271E72E-02F5-4E65-B74B-EFA82016BE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17772E-944E-44A7-AF4B-D7017A704226}">
  <ds:schemaRefs>
    <ds:schemaRef ds:uri="http://purl.org/dc/terms/"/>
    <ds:schemaRef ds:uri="0cecad8f-305c-4ab2-8046-db3b11566c17"/>
    <ds:schemaRef ds:uri="http://schemas.microsoft.com/office/2006/documentManagement/types"/>
    <ds:schemaRef ds:uri="http://schemas.microsoft.com/office/infopath/2007/PartnerControls"/>
    <ds:schemaRef ds:uri="087ed9da-973a-458e-ba2b-639733953c26"/>
    <ds:schemaRef ds:uri="http://purl.org/dc/elements/1.1/"/>
    <ds:schemaRef ds:uri="http://schemas.microsoft.com/office/2006/metadata/properties"/>
    <ds:schemaRef ds:uri="http://schemas.microsoft.com/sharepoint/v3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FC2D6A4-9B17-45A5-9735-B1BE8770FD03}"/>
</file>

<file path=customXml/itemProps4.xml><?xml version="1.0" encoding="utf-8"?>
<ds:datastoreItem xmlns:ds="http://schemas.openxmlformats.org/officeDocument/2006/customXml" ds:itemID="{F7CF3A2F-E2D0-48C8-8838-D516A15D2D3F}"/>
</file>

<file path=docMetadata/LabelInfo.xml><?xml version="1.0" encoding="utf-8"?>
<clbl:labelList xmlns:clbl="http://schemas.microsoft.com/office/2020/mipLabelMetadata">
  <clbl:label id="{e8d01475-c3b5-436a-a065-5def4c64f52e}" enabled="0" method="" siteId="{e8d01475-c3b5-436a-a065-5def4c64f52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PNNL_Option_4</Template>
  <TotalTime>2638</TotalTime>
  <Words>1342</Words>
  <Application>Microsoft Office PowerPoint</Application>
  <PresentationFormat>Custom</PresentationFormat>
  <Paragraphs>174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 Nova</vt:lpstr>
      <vt:lpstr>Calibri</vt:lpstr>
      <vt:lpstr>Times</vt:lpstr>
      <vt:lpstr>Wingdings</vt:lpstr>
      <vt:lpstr>PNNL_Option_4</vt:lpstr>
      <vt:lpstr>Risk-Informed, Performance-Based &amp; Technology-Inclusive Reactor Licensing and Regulation</vt:lpstr>
      <vt:lpstr>Presentation Overview</vt:lpstr>
      <vt:lpstr>An Overview of the LMP Methodology</vt:lpstr>
      <vt:lpstr>Overview of LMP – General</vt:lpstr>
      <vt:lpstr>Overview of LMP – Risk-Informed &amp; Performance-Based Decision-Making</vt:lpstr>
      <vt:lpstr>Overview of LMP – Wholistic Evaluation</vt:lpstr>
      <vt:lpstr>Overview of LMP –  Consideration of Consequences</vt:lpstr>
      <vt:lpstr>Overview of LMP – Agency Approval </vt:lpstr>
      <vt:lpstr>LMP Under  Parts 50 and 52 – ARCAP &amp; TICAP</vt:lpstr>
      <vt:lpstr>Advanced Reactor Content of Application Project  Technology-  Inclusive Content of Application Project</vt:lpstr>
      <vt:lpstr>ARCAP-TICAP Relationship</vt:lpstr>
      <vt:lpstr>Part 53 Proposed Rule: An Alternative, Technology-Inclusive Regulatory Framework</vt:lpstr>
      <vt:lpstr>Part 53 Proposed Rule –  A Return to First Principles</vt:lpstr>
      <vt:lpstr>Part 53 Proposed Rule –  General Attributes &amp; Structure</vt:lpstr>
      <vt:lpstr>Part 53 Proposed Rule –  Foundations</vt:lpstr>
      <vt:lpstr>A Look to the Future…</vt:lpstr>
      <vt:lpstr>PowerPoint Presentation</vt:lpstr>
      <vt:lpstr>Initialisms and Abbreviations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Anders.Gilbertson@nrc.gov</dc:creator>
  <cp:lastModifiedBy>Anders Gilbertson (He/Him/His)</cp:lastModifiedBy>
  <cp:revision>23</cp:revision>
  <dcterms:created xsi:type="dcterms:W3CDTF">2022-09-08T04:47:07Z</dcterms:created>
  <dcterms:modified xsi:type="dcterms:W3CDTF">2024-10-03T15:06:50Z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0x0101005ED311BD9C53A64BA35A594801500659</vt:lpwstr>
  </property>
  <property fmtid="{D5CDD505-2E9C-101B-9397-08002B2CF9AE}" pid="3" name="_dlc_DocIdItemGuid">
    <vt:lpwstr>28b98644-6c8a-4efb-9e0f-4f8ac35a7d62</vt:lpwstr>
  </property>
  <property fmtid="{D5CDD505-2E9C-101B-9397-08002B2CF9AE}" pid="4" name="MediaServiceImageTags">
    <vt:lpwstr/>
  </property>
</Properties>
</file>