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</p:sldMasterIdLst>
  <p:notesMasterIdLst>
    <p:notesMasterId r:id="rId27"/>
  </p:notesMasterIdLst>
  <p:handoutMasterIdLst>
    <p:handoutMasterId r:id="rId28"/>
  </p:handoutMasterIdLst>
  <p:sldIdLst>
    <p:sldId id="256" r:id="rId5"/>
    <p:sldId id="263" r:id="rId6"/>
    <p:sldId id="288" r:id="rId7"/>
    <p:sldId id="264" r:id="rId8"/>
    <p:sldId id="284" r:id="rId9"/>
    <p:sldId id="285" r:id="rId10"/>
    <p:sldId id="266" r:id="rId11"/>
    <p:sldId id="265" r:id="rId12"/>
    <p:sldId id="292" r:id="rId13"/>
    <p:sldId id="287" r:id="rId14"/>
    <p:sldId id="269" r:id="rId15"/>
    <p:sldId id="270" r:id="rId16"/>
    <p:sldId id="273" r:id="rId17"/>
    <p:sldId id="274" r:id="rId18"/>
    <p:sldId id="281" r:id="rId19"/>
    <p:sldId id="289" r:id="rId20"/>
    <p:sldId id="282" r:id="rId21"/>
    <p:sldId id="277" r:id="rId22"/>
    <p:sldId id="278" r:id="rId23"/>
    <p:sldId id="283" r:id="rId24"/>
    <p:sldId id="290" r:id="rId25"/>
    <p:sldId id="30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66"/>
    <a:srgbClr val="DC4405"/>
    <a:srgbClr val="4B9CD3"/>
    <a:srgbClr val="00264B"/>
    <a:srgbClr val="7BAFD4"/>
    <a:srgbClr val="E6F0F6"/>
    <a:srgbClr val="00000E"/>
    <a:srgbClr val="E5E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257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55E704-BC83-0A69-61D6-1C2510659C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CBEECB-1421-49E1-445D-2F8EAC3878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64FA7-C914-3C4E-ADB8-527621054AE0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2FD75-833E-3EF7-A53A-90A9500232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3335E-2F41-DC89-1888-92496D2FA8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3A8B4-1E65-A34A-821B-DCC7684C4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89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775CA-7537-4AB6-BF6C-96910041BBC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C9A8B-6423-4DD8-A52A-D5F1BE331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88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6CBB6-E2AC-4BA1-A748-02338F623A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07" y="1214422"/>
            <a:ext cx="4543514" cy="2633031"/>
          </a:xfrm>
        </p:spPr>
        <p:txBody>
          <a:bodyPr anchor="t"/>
          <a:lstStyle>
            <a:lvl1pPr algn="l">
              <a:defRPr sz="6000">
                <a:solidFill>
                  <a:srgbClr val="002966"/>
                </a:solidFill>
                <a:latin typeface=""/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6AF13-3D65-480A-9BB7-96002FAF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D57E-E96B-3C48-82EB-40C314DD289C}" type="datetime1">
              <a:rPr lang="en-US" smtClean="0"/>
              <a:t>10/1/2024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021135F-A987-B0BA-C598-1EF6F9B74F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7" y="4094484"/>
            <a:ext cx="4543425" cy="31908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2966"/>
                </a:solidFill>
              </a:defRPr>
            </a:lvl1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0558961B-3D44-0BE7-8796-58BABA3E55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6" y="4512939"/>
            <a:ext cx="4543425" cy="319088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2966"/>
                </a:solidFill>
              </a:defRPr>
            </a:lvl1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F202704-E1B8-FD1C-E508-1496FE239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8" y="5079057"/>
            <a:ext cx="4543425" cy="319088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2966"/>
                </a:solidFill>
              </a:defRPr>
            </a:lvl1pPr>
          </a:lstStyle>
          <a:p>
            <a:pPr lvl="0"/>
            <a:r>
              <a:rPr lang="en-US" dirty="0"/>
              <a:t>[Corvallis, OR]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036EB041-5E1D-84C6-DBE4-1921EFE2C8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5497512"/>
            <a:ext cx="4543425" cy="319088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2966"/>
                </a:solidFill>
              </a:defRPr>
            </a:lvl1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First.last@rcdsoftware.com</a:t>
            </a:r>
            <a:r>
              <a:rPr lang="en-US" dirty="0"/>
              <a:t>]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159C34-2395-F5EC-4DA0-C9CAFB19E8D2}"/>
              </a:ext>
            </a:extLst>
          </p:cNvPr>
          <p:cNvSpPr/>
          <p:nvPr userDrawn="1"/>
        </p:nvSpPr>
        <p:spPr>
          <a:xfrm>
            <a:off x="8028122" y="139485"/>
            <a:ext cx="3533614" cy="901915"/>
          </a:xfrm>
          <a:prstGeom prst="rect">
            <a:avLst/>
          </a:prstGeom>
          <a:solidFill>
            <a:srgbClr val="E6F0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C6B6D1-CFD0-8E0A-DE2E-9E6C8185B1A6}"/>
              </a:ext>
            </a:extLst>
          </p:cNvPr>
          <p:cNvSpPr/>
          <p:nvPr userDrawn="1"/>
        </p:nvSpPr>
        <p:spPr>
          <a:xfrm>
            <a:off x="0" y="6453119"/>
            <a:ext cx="2913681" cy="365125"/>
          </a:xfrm>
          <a:prstGeom prst="rect">
            <a:avLst/>
          </a:prstGeom>
          <a:solidFill>
            <a:srgbClr val="E6F0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C75B6-06C2-885E-B7A6-150ECB98FA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765" y="913457"/>
            <a:ext cx="38354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3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7022-D910-4198-A60D-ABF4BC423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90F54-76D7-4772-A83B-21B084F3A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  <a:lvl2pPr>
              <a:defRPr>
                <a:solidFill>
                  <a:srgbClr val="002966"/>
                </a:solidFill>
              </a:defRPr>
            </a:lvl2pPr>
            <a:lvl3pPr>
              <a:defRPr>
                <a:solidFill>
                  <a:srgbClr val="002966"/>
                </a:solidFill>
              </a:defRPr>
            </a:lvl3pPr>
            <a:lvl4pPr>
              <a:defRPr>
                <a:solidFill>
                  <a:srgbClr val="002966"/>
                </a:solidFill>
              </a:defRPr>
            </a:lvl4pPr>
            <a:lvl5pPr>
              <a:defRPr>
                <a:solidFill>
                  <a:srgbClr val="0029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E621C-A1CD-4CAB-B1DA-D6CBC444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93F2-1463-6646-9AB5-3E59D066B5F9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27C27-7AF3-4530-913C-415476B0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61F8-6677-4BA5-94A3-442F180D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3C587-1087-4473-B614-D6E1D60CE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  <a:lvl2pPr>
              <a:defRPr>
                <a:solidFill>
                  <a:srgbClr val="002966"/>
                </a:solidFill>
              </a:defRPr>
            </a:lvl2pPr>
            <a:lvl3pPr>
              <a:defRPr>
                <a:solidFill>
                  <a:srgbClr val="002966"/>
                </a:solidFill>
              </a:defRPr>
            </a:lvl3pPr>
            <a:lvl4pPr>
              <a:defRPr>
                <a:solidFill>
                  <a:srgbClr val="002966"/>
                </a:solidFill>
              </a:defRPr>
            </a:lvl4pPr>
            <a:lvl5pPr>
              <a:defRPr>
                <a:solidFill>
                  <a:srgbClr val="0029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0DD6F-350E-463A-827F-B76CA4437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  <a:lvl2pPr>
              <a:defRPr>
                <a:solidFill>
                  <a:srgbClr val="002966"/>
                </a:solidFill>
              </a:defRPr>
            </a:lvl2pPr>
            <a:lvl3pPr>
              <a:defRPr>
                <a:solidFill>
                  <a:srgbClr val="002966"/>
                </a:solidFill>
              </a:defRPr>
            </a:lvl3pPr>
            <a:lvl4pPr>
              <a:defRPr>
                <a:solidFill>
                  <a:srgbClr val="002966"/>
                </a:solidFill>
              </a:defRPr>
            </a:lvl4pPr>
            <a:lvl5pPr>
              <a:defRPr>
                <a:solidFill>
                  <a:srgbClr val="0029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9A641-0094-4F45-BEA6-1217550AD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ED99-8F33-754B-92DD-D76FC360A5F5}" type="datetime1">
              <a:rPr lang="en-US" smtClean="0"/>
              <a:t>10/1/2024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35D95-9861-4033-9473-1A73451D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9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DC1C1-1ABD-48A3-9FF2-96D4B9058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</p:spPr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6A71F-26A6-4E85-88AF-40404AE52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54632-FA7D-40D1-BDF1-D6907A9FB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  <a:lvl2pPr>
              <a:defRPr>
                <a:solidFill>
                  <a:srgbClr val="002966"/>
                </a:solidFill>
              </a:defRPr>
            </a:lvl2pPr>
            <a:lvl3pPr>
              <a:defRPr>
                <a:solidFill>
                  <a:srgbClr val="002966"/>
                </a:solidFill>
              </a:defRPr>
            </a:lvl3pPr>
            <a:lvl4pPr>
              <a:defRPr>
                <a:solidFill>
                  <a:srgbClr val="002966"/>
                </a:solidFill>
              </a:defRPr>
            </a:lvl4pPr>
            <a:lvl5pPr>
              <a:defRPr>
                <a:solidFill>
                  <a:srgbClr val="0029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1FA92-91B5-4C63-BFEE-566A559A4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01C8F-5DB8-4C61-AAFC-6C787E78D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  <a:lvl2pPr>
              <a:defRPr>
                <a:solidFill>
                  <a:srgbClr val="002966"/>
                </a:solidFill>
              </a:defRPr>
            </a:lvl2pPr>
            <a:lvl3pPr>
              <a:defRPr>
                <a:solidFill>
                  <a:srgbClr val="002966"/>
                </a:solidFill>
              </a:defRPr>
            </a:lvl3pPr>
            <a:lvl4pPr>
              <a:defRPr>
                <a:solidFill>
                  <a:srgbClr val="002966"/>
                </a:solidFill>
              </a:defRPr>
            </a:lvl4pPr>
            <a:lvl5pPr>
              <a:defRPr>
                <a:solidFill>
                  <a:srgbClr val="0029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12645B-EF4D-46AE-98F9-EBCE87122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CF1D-4222-BC41-BDB5-896A3B1C8583}" type="datetime1">
              <a:rPr lang="en-US" smtClean="0"/>
              <a:t>10/1/2024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2E3652-E5BB-4050-B95D-35607D9A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2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4C16-8AAD-44E5-A854-D187E3B8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6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2C64F-CDEC-4A8A-ACAF-39004380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0E80-49EE-6F44-A3A7-38DB96525A2F}" type="datetime1">
              <a:rPr lang="en-US" smtClean="0"/>
              <a:t>10/1/2024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61A9A-B442-4C57-A22D-A4CE9330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7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075834-0297-447C-9FF1-306882C7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566E-397E-BF43-BCBD-1E8FE2439686}" type="datetime1">
              <a:rPr lang="en-US" smtClean="0"/>
              <a:t>10/1/2024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9EBD8-E740-4CE5-97FA-0A8FEC3E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6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E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563D1F-B01B-4906-A680-BC0AF076C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722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F76C8-5540-434D-8EE4-D9BF5262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99715"/>
            <a:ext cx="10515600" cy="4177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B9DD1-EA31-42D4-82BC-E425E8521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72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B9CD3"/>
                </a:solidFill>
                <a:latin typeface=""/>
              </a:defRPr>
            </a:lvl1pPr>
          </a:lstStyle>
          <a:p>
            <a:fld id="{D6B35621-9683-1E43-841D-6C66BFC29B99}" type="datetime1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5C743-AF0C-4D2C-841E-4E8564BD1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1535" y="63717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B9CD3"/>
                </a:solidFill>
                <a:latin typeface=""/>
              </a:defRPr>
            </a:lvl1pPr>
          </a:lstStyle>
          <a:p>
            <a:fld id="{677F7B41-FD57-4489-AAB8-D17CF17906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B8DB0B-80B4-96DB-360C-D509A6E88F7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251203" y="192301"/>
            <a:ext cx="2102597" cy="792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ADFFD7-7CF8-1D26-A31F-D8BEF0CA91B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209800" y="6295521"/>
            <a:ext cx="77724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61" r:id="rId4"/>
    <p:sldLayoutId id="2147483662" r:id="rId5"/>
    <p:sldLayoutId id="2147483663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966"/>
          </a:solidFill>
          <a:latin typeface="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966"/>
          </a:solidFill>
          <a:latin typeface="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966"/>
          </a:solidFill>
          <a:latin typeface="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966"/>
          </a:solidFill>
          <a:latin typeface="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966"/>
          </a:solidFill>
          <a:latin typeface="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966"/>
          </a:solidFill>
          <a:latin typeface="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26543-95BE-F5A9-7A07-64F8609E1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7671" y="1196493"/>
            <a:ext cx="5369953" cy="2633031"/>
          </a:xfrm>
        </p:spPr>
        <p:txBody>
          <a:bodyPr>
            <a:noAutofit/>
          </a:bodyPr>
          <a:lstStyle/>
          <a:p>
            <a:r>
              <a:rPr lang="en-US" sz="4000" dirty="0"/>
              <a:t>Comparative Analysis of V+ Dosimetry Models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E011E8-B08C-2426-7B2E-1D4BBDE7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24,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49168-65D6-4FBE-DB76-63A4928A32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47671" y="4378467"/>
            <a:ext cx="4543425" cy="319088"/>
          </a:xfrm>
        </p:spPr>
        <p:txBody>
          <a:bodyPr/>
          <a:lstStyle/>
          <a:p>
            <a:r>
              <a:rPr lang="en-US" dirty="0"/>
              <a:t>David M. Hamby, PhD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D4868-E15B-EE05-5319-95A0A5BE11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47671" y="4816192"/>
            <a:ext cx="4543425" cy="43030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david.hamby@rcdsoftware.com</a:t>
            </a:r>
          </a:p>
        </p:txBody>
      </p:sp>
    </p:spTree>
    <p:extLst>
      <p:ext uri="{BB962C8B-B14F-4D97-AF65-F5344CB8AC3E}">
        <p14:creationId xmlns:p14="http://schemas.microsoft.com/office/powerpoint/2010/main" val="59904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E039675B-6D54-4830-AB9C-8F90BE43D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497" y="238958"/>
            <a:ext cx="6993030" cy="594750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3E23FC3-5D5B-4244-84D0-95E001A6180F}"/>
              </a:ext>
            </a:extLst>
          </p:cNvPr>
          <p:cNvGrpSpPr/>
          <p:nvPr/>
        </p:nvGrpSpPr>
        <p:grpSpPr>
          <a:xfrm>
            <a:off x="3710320" y="4460886"/>
            <a:ext cx="3255863" cy="720071"/>
            <a:chOff x="4104767" y="3958864"/>
            <a:chExt cx="3255863" cy="72007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C55BECD-76B3-44A6-802B-1DB51A142C8F}"/>
                </a:ext>
              </a:extLst>
            </p:cNvPr>
            <p:cNvSpPr/>
            <p:nvPr/>
          </p:nvSpPr>
          <p:spPr>
            <a:xfrm rot="2836602">
              <a:off x="4610887" y="3452744"/>
              <a:ext cx="229255" cy="1241495"/>
            </a:xfrm>
            <a:prstGeom prst="ellipse">
              <a:avLst/>
            </a:prstGeom>
            <a:noFill/>
            <a:ln w="28575">
              <a:solidFill>
                <a:srgbClr val="DC4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144EEF-9923-4DE9-AC5B-61D64D4F2375}"/>
                </a:ext>
              </a:extLst>
            </p:cNvPr>
            <p:cNvSpPr txBox="1"/>
            <p:nvPr/>
          </p:nvSpPr>
          <p:spPr>
            <a:xfrm>
              <a:off x="4710353" y="4217270"/>
              <a:ext cx="26502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Sr-90(D) w/ seven absorber thicknesses</a:t>
              </a:r>
            </a:p>
            <a:p>
              <a:pPr algn="ctr"/>
              <a:r>
                <a:rPr lang="en-US" sz="1200" dirty="0"/>
                <a:t>and a source area of 1,000 cm</a:t>
              </a:r>
              <a:r>
                <a:rPr lang="en-US" sz="1200" baseline="30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733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3099-FBB8-428D-A2E4-370D39F8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Frosio</a:t>
            </a:r>
            <a:r>
              <a:rPr lang="en-US" dirty="0"/>
              <a:t> et al. 2019 &amp;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4335E-3FA3-480A-9280-E3DC9342B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999715"/>
            <a:ext cx="4388224" cy="4177247"/>
          </a:xfrm>
        </p:spPr>
        <p:txBody>
          <a:bodyPr>
            <a:normAutofit/>
          </a:bodyPr>
          <a:lstStyle/>
          <a:p>
            <a:r>
              <a:rPr lang="en-US" sz="2400" dirty="0" err="1"/>
              <a:t>Frosio</a:t>
            </a:r>
            <a:r>
              <a:rPr lang="en-US" sz="2400" dirty="0"/>
              <a:t>, FLUKA, and GRS in 2019</a:t>
            </a:r>
          </a:p>
          <a:p>
            <a:pPr lvl="1"/>
            <a:r>
              <a:rPr lang="en-US" sz="2000" dirty="0"/>
              <a:t>1 cm</a:t>
            </a:r>
            <a:r>
              <a:rPr lang="en-US" sz="2000" baseline="30000" dirty="0"/>
              <a:t>2</a:t>
            </a:r>
            <a:r>
              <a:rPr lang="en-US" sz="2000" dirty="0"/>
              <a:t> disk source; shallow dose equivalent</a:t>
            </a:r>
          </a:p>
          <a:p>
            <a:r>
              <a:rPr lang="en-US" sz="2400" dirty="0"/>
              <a:t>FLUKA, GEANT4, and MCNP in 2021</a:t>
            </a:r>
          </a:p>
          <a:p>
            <a:pPr lvl="1"/>
            <a:r>
              <a:rPr lang="en-US" sz="2000" dirty="0"/>
              <a:t>38.5 cm</a:t>
            </a:r>
            <a:r>
              <a:rPr lang="en-US" sz="2000" baseline="30000" dirty="0"/>
              <a:t>2</a:t>
            </a:r>
            <a:r>
              <a:rPr lang="en-US" sz="2000" dirty="0"/>
              <a:t> disk source; 50-100 mm volume averaging</a:t>
            </a:r>
          </a:p>
          <a:p>
            <a:r>
              <a:rPr lang="en-US" sz="2400" dirty="0"/>
              <a:t>Comparing with V+ v1.3 SkinDose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2DE87-F91E-457D-B6B6-174963D85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423" y="1547907"/>
            <a:ext cx="3451412" cy="2177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A6B8EC-4E11-471A-B4A3-4A5FA6A48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423" y="3841926"/>
            <a:ext cx="3451412" cy="20886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041202-7DE7-449B-B150-E7FE31D178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82" t="5044" r="27623" b="14491"/>
          <a:stretch/>
        </p:blipFill>
        <p:spPr>
          <a:xfrm>
            <a:off x="5224184" y="2551904"/>
            <a:ext cx="2849022" cy="25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90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20079A3-2275-4EB4-A29E-865758FBF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713" y="304799"/>
            <a:ext cx="6887864" cy="587764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C14A6D5-9B76-47AA-8EFE-8936E88DE70B}"/>
              </a:ext>
            </a:extLst>
          </p:cNvPr>
          <p:cNvGrpSpPr/>
          <p:nvPr/>
        </p:nvGrpSpPr>
        <p:grpSpPr>
          <a:xfrm>
            <a:off x="5836024" y="3243621"/>
            <a:ext cx="1012454" cy="689375"/>
            <a:chOff x="9395012" y="2779059"/>
            <a:chExt cx="1012454" cy="689375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A60AAF5-E974-435E-82F7-78CDB78140CF}"/>
                </a:ext>
              </a:extLst>
            </p:cNvPr>
            <p:cNvSpPr/>
            <p:nvPr/>
          </p:nvSpPr>
          <p:spPr>
            <a:xfrm>
              <a:off x="9395012" y="2779059"/>
              <a:ext cx="385482" cy="394447"/>
            </a:xfrm>
            <a:prstGeom prst="ellipse">
              <a:avLst/>
            </a:prstGeom>
            <a:noFill/>
            <a:ln w="28575">
              <a:solidFill>
                <a:srgbClr val="DC4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1887C4F-982E-4E0A-92E9-EE0CA8F1A642}"/>
                </a:ext>
              </a:extLst>
            </p:cNvPr>
            <p:cNvSpPr txBox="1"/>
            <p:nvPr/>
          </p:nvSpPr>
          <p:spPr>
            <a:xfrm>
              <a:off x="9597629" y="3191435"/>
              <a:ext cx="809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Ca-47D(3)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0D8C695-28A6-4A20-AED6-70872F231D6F}"/>
              </a:ext>
            </a:extLst>
          </p:cNvPr>
          <p:cNvGrpSpPr/>
          <p:nvPr/>
        </p:nvGrpSpPr>
        <p:grpSpPr>
          <a:xfrm>
            <a:off x="3993144" y="5159187"/>
            <a:ext cx="916937" cy="536121"/>
            <a:chOff x="9395012" y="2637385"/>
            <a:chExt cx="916937" cy="53612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DDA41B-8E35-4575-857A-B2704E69C381}"/>
                </a:ext>
              </a:extLst>
            </p:cNvPr>
            <p:cNvSpPr/>
            <p:nvPr/>
          </p:nvSpPr>
          <p:spPr>
            <a:xfrm>
              <a:off x="9395012" y="2779059"/>
              <a:ext cx="385482" cy="394447"/>
            </a:xfrm>
            <a:prstGeom prst="ellipse">
              <a:avLst/>
            </a:prstGeom>
            <a:noFill/>
            <a:ln w="28575">
              <a:solidFill>
                <a:srgbClr val="DC4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033DE8-A4BA-4F4B-AC71-CBB3E54F7AA8}"/>
                </a:ext>
              </a:extLst>
            </p:cNvPr>
            <p:cNvSpPr txBox="1"/>
            <p:nvPr/>
          </p:nvSpPr>
          <p:spPr>
            <a:xfrm>
              <a:off x="9760195" y="2637385"/>
              <a:ext cx="551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Co-58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E6E90C-0414-43B9-B00F-B039211FF75D}"/>
              </a:ext>
            </a:extLst>
          </p:cNvPr>
          <p:cNvGrpSpPr/>
          <p:nvPr/>
        </p:nvGrpSpPr>
        <p:grpSpPr>
          <a:xfrm>
            <a:off x="4221752" y="4569279"/>
            <a:ext cx="1081815" cy="394447"/>
            <a:chOff x="9395012" y="2779059"/>
            <a:chExt cx="1081815" cy="39444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D2EB541-FCFE-4F74-95A6-12A5B9EA2A45}"/>
                </a:ext>
              </a:extLst>
            </p:cNvPr>
            <p:cNvSpPr/>
            <p:nvPr/>
          </p:nvSpPr>
          <p:spPr>
            <a:xfrm>
              <a:off x="9395012" y="2779059"/>
              <a:ext cx="385482" cy="394447"/>
            </a:xfrm>
            <a:prstGeom prst="ellipse">
              <a:avLst/>
            </a:prstGeom>
            <a:noFill/>
            <a:ln w="28575">
              <a:solidFill>
                <a:srgbClr val="DC4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7E91C-537B-4B74-A491-3EB3D5D7A93D}"/>
                </a:ext>
              </a:extLst>
            </p:cNvPr>
            <p:cNvSpPr txBox="1"/>
            <p:nvPr/>
          </p:nvSpPr>
          <p:spPr>
            <a:xfrm>
              <a:off x="9854541" y="2855738"/>
              <a:ext cx="6222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Tb-152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FC4A6CB-66F9-408F-BA13-660D0AAA1020}"/>
              </a:ext>
            </a:extLst>
          </p:cNvPr>
          <p:cNvGrpSpPr/>
          <p:nvPr/>
        </p:nvGrpSpPr>
        <p:grpSpPr>
          <a:xfrm>
            <a:off x="4312430" y="2954323"/>
            <a:ext cx="1045239" cy="624408"/>
            <a:chOff x="8735255" y="2549098"/>
            <a:chExt cx="1045239" cy="62440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0C823B7-261D-461C-A094-C940788490A3}"/>
                </a:ext>
              </a:extLst>
            </p:cNvPr>
            <p:cNvSpPr/>
            <p:nvPr/>
          </p:nvSpPr>
          <p:spPr>
            <a:xfrm>
              <a:off x="9395012" y="2779059"/>
              <a:ext cx="385482" cy="394447"/>
            </a:xfrm>
            <a:prstGeom prst="ellipse">
              <a:avLst/>
            </a:prstGeom>
            <a:noFill/>
            <a:ln w="28575">
              <a:solidFill>
                <a:srgbClr val="DC4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3B06EF-6971-4939-A4FB-DB7DEB03BD45}"/>
                </a:ext>
              </a:extLst>
            </p:cNvPr>
            <p:cNvSpPr txBox="1"/>
            <p:nvPr/>
          </p:nvSpPr>
          <p:spPr>
            <a:xfrm>
              <a:off x="8735255" y="2549098"/>
              <a:ext cx="6799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Bi-213D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B1A9FF-E495-4F8E-866E-E4E84F6FC742}"/>
              </a:ext>
            </a:extLst>
          </p:cNvPr>
          <p:cNvGrpSpPr/>
          <p:nvPr/>
        </p:nvGrpSpPr>
        <p:grpSpPr>
          <a:xfrm>
            <a:off x="5212506" y="2295435"/>
            <a:ext cx="951231" cy="856112"/>
            <a:chOff x="9395012" y="2317394"/>
            <a:chExt cx="951231" cy="85611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686C36E-7887-47F0-BD82-C4F18605FE74}"/>
                </a:ext>
              </a:extLst>
            </p:cNvPr>
            <p:cNvSpPr/>
            <p:nvPr/>
          </p:nvSpPr>
          <p:spPr>
            <a:xfrm>
              <a:off x="9395012" y="2779059"/>
              <a:ext cx="385482" cy="394447"/>
            </a:xfrm>
            <a:prstGeom prst="ellipse">
              <a:avLst/>
            </a:prstGeom>
            <a:noFill/>
            <a:ln w="28575">
              <a:solidFill>
                <a:srgbClr val="DC4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C10CBC-D8B1-409C-A8C9-1CBB8D1FFC29}"/>
                </a:ext>
              </a:extLst>
            </p:cNvPr>
            <p:cNvSpPr txBox="1"/>
            <p:nvPr/>
          </p:nvSpPr>
          <p:spPr>
            <a:xfrm>
              <a:off x="9582188" y="2317394"/>
              <a:ext cx="7640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U-238(3)</a:t>
              </a:r>
            </a:p>
            <a:p>
              <a:pPr algn="ctr"/>
              <a:r>
                <a:rPr lang="en-US" sz="1200" dirty="0"/>
                <a:t>electrons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FCB6F4-DE8D-420C-BF32-EB73DAE6DD39}"/>
              </a:ext>
            </a:extLst>
          </p:cNvPr>
          <p:cNvGrpSpPr/>
          <p:nvPr/>
        </p:nvGrpSpPr>
        <p:grpSpPr>
          <a:xfrm>
            <a:off x="3659264" y="3381507"/>
            <a:ext cx="1102345" cy="518569"/>
            <a:chOff x="9424952" y="4386032"/>
            <a:chExt cx="1102345" cy="51856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448E2C4-548C-442F-AEB7-2B4CD4D1D226}"/>
                </a:ext>
              </a:extLst>
            </p:cNvPr>
            <p:cNvSpPr/>
            <p:nvPr/>
          </p:nvSpPr>
          <p:spPr>
            <a:xfrm>
              <a:off x="10141815" y="4510154"/>
              <a:ext cx="385482" cy="394447"/>
            </a:xfrm>
            <a:prstGeom prst="ellipse">
              <a:avLst/>
            </a:prstGeom>
            <a:noFill/>
            <a:ln w="28575">
              <a:solidFill>
                <a:srgbClr val="DC4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09EA2DA-C79A-425F-A9D8-63541B7D9BC4}"/>
                </a:ext>
              </a:extLst>
            </p:cNvPr>
            <p:cNvSpPr txBox="1"/>
            <p:nvPr/>
          </p:nvSpPr>
          <p:spPr>
            <a:xfrm>
              <a:off x="9424952" y="4610820"/>
              <a:ext cx="7168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Yb-166D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AC6B2D-6E63-45C7-990B-6EEC93B87EAB}"/>
                </a:ext>
              </a:extLst>
            </p:cNvPr>
            <p:cNvSpPr txBox="1"/>
            <p:nvPr/>
          </p:nvSpPr>
          <p:spPr>
            <a:xfrm>
              <a:off x="9524168" y="4386032"/>
              <a:ext cx="656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Tm-166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580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3099-FBB8-428D-A2E4-370D39F8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Galipeau</a:t>
            </a:r>
            <a:r>
              <a:rPr lang="en-US" dirty="0"/>
              <a:t> et al.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4335E-3FA3-480A-9280-E3DC9342B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3373"/>
            <a:ext cx="7041776" cy="442778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Using V+ v1.3 WoundDose</a:t>
            </a:r>
          </a:p>
          <a:p>
            <a:r>
              <a:rPr lang="en-US" sz="2400" dirty="0"/>
              <a:t>Calculating the “local” dose coefficient with MCNP</a:t>
            </a:r>
          </a:p>
          <a:p>
            <a:r>
              <a:rPr lang="en-US" sz="2400" dirty="0"/>
              <a:t>For 38 different radionuclides (I’ve chosen 9)</a:t>
            </a:r>
          </a:p>
          <a:p>
            <a:r>
              <a:rPr lang="en-US" sz="2400" dirty="0"/>
              <a:t>Affected tissue based on CSDA particle range</a:t>
            </a:r>
          </a:p>
          <a:p>
            <a:r>
              <a:rPr lang="en-US" sz="2400" dirty="0"/>
              <a:t>Injection:</a:t>
            </a:r>
          </a:p>
          <a:p>
            <a:pPr lvl="1"/>
            <a:r>
              <a:rPr lang="en-US" sz="2000" dirty="0"/>
              <a:t>isotropic point source</a:t>
            </a:r>
          </a:p>
          <a:p>
            <a:pPr lvl="1"/>
            <a:r>
              <a:rPr lang="en-US" sz="2000" dirty="0"/>
              <a:t>tissue sphere of 0.25, 0.5, and 1 cm radii</a:t>
            </a:r>
          </a:p>
          <a:p>
            <a:r>
              <a:rPr lang="en-US" sz="2400" dirty="0"/>
              <a:t>Laceration:</a:t>
            </a:r>
          </a:p>
          <a:p>
            <a:pPr lvl="1"/>
            <a:r>
              <a:rPr lang="en-US" sz="2000" dirty="0"/>
              <a:t>horizontal line source</a:t>
            </a:r>
          </a:p>
          <a:p>
            <a:pPr lvl="1"/>
            <a:r>
              <a:rPr lang="en-US" sz="2000" dirty="0"/>
              <a:t>tissue cube of 1 cm side lengths</a:t>
            </a:r>
          </a:p>
          <a:p>
            <a:r>
              <a:rPr lang="en-US" sz="2400" dirty="0"/>
              <a:t>Burn/Abrasion:</a:t>
            </a:r>
          </a:p>
          <a:p>
            <a:pPr lvl="1"/>
            <a:r>
              <a:rPr lang="en-US" sz="2000" dirty="0"/>
              <a:t>skin surface area source</a:t>
            </a:r>
          </a:p>
          <a:p>
            <a:pPr lvl="1"/>
            <a:r>
              <a:rPr lang="en-US" sz="2000" dirty="0"/>
              <a:t>tissue cube of 1 cm side lengths</a:t>
            </a:r>
          </a:p>
          <a:p>
            <a:r>
              <a:rPr lang="en-US" sz="2400" dirty="0"/>
              <a:t>WoundDose uses point and line sources (r </a:t>
            </a:r>
            <a:r>
              <a:rPr lang="en-US" sz="2400"/>
              <a:t>= 0.620 </a:t>
            </a:r>
            <a:r>
              <a:rPr lang="en-US" sz="2400" dirty="0"/>
              <a:t>cm)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58DA8-1029-4B05-BAE9-D873FAFAA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636" y="1883373"/>
            <a:ext cx="3549587" cy="3344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03CE7A-6CD5-4492-926A-E3D727D2FE8B}"/>
              </a:ext>
            </a:extLst>
          </p:cNvPr>
          <p:cNvSpPr txBox="1"/>
          <p:nvPr/>
        </p:nvSpPr>
        <p:spPr>
          <a:xfrm>
            <a:off x="8939582" y="5227904"/>
            <a:ext cx="18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966"/>
                </a:solidFill>
              </a:rPr>
              <a:t>Laceration Model</a:t>
            </a:r>
          </a:p>
        </p:txBody>
      </p:sp>
    </p:spTree>
    <p:extLst>
      <p:ext uri="{BB962C8B-B14F-4D97-AF65-F5344CB8AC3E}">
        <p14:creationId xmlns:p14="http://schemas.microsoft.com/office/powerpoint/2010/main" val="22616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234DC5-027A-49C8-87BB-00EBB8170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635" y="250622"/>
            <a:ext cx="6939448" cy="596080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7E0DA8-6BB2-4556-8DCA-FF7E774DD44F}"/>
              </a:ext>
            </a:extLst>
          </p:cNvPr>
          <p:cNvCxnSpPr>
            <a:cxnSpLocks/>
          </p:cNvCxnSpPr>
          <p:nvPr/>
        </p:nvCxnSpPr>
        <p:spPr>
          <a:xfrm flipV="1">
            <a:off x="5100917" y="1317812"/>
            <a:ext cx="3558989" cy="2689412"/>
          </a:xfrm>
          <a:prstGeom prst="line">
            <a:avLst/>
          </a:prstGeom>
          <a:ln w="19050">
            <a:solidFill>
              <a:srgbClr val="DC44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6E4D13AF-6617-4DA7-977A-5A17F64B4E7C}"/>
              </a:ext>
            </a:extLst>
          </p:cNvPr>
          <p:cNvSpPr txBox="1">
            <a:spLocks/>
          </p:cNvSpPr>
          <p:nvPr/>
        </p:nvSpPr>
        <p:spPr>
          <a:xfrm>
            <a:off x="212751" y="1250065"/>
            <a:ext cx="1787186" cy="2282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966"/>
                </a:solidFill>
                <a:latin typeface="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/>
              <a:t>H-3</a:t>
            </a:r>
          </a:p>
          <a:p>
            <a:pPr algn="r"/>
            <a:r>
              <a:rPr lang="en-US" sz="2000" dirty="0"/>
              <a:t>P-32</a:t>
            </a:r>
          </a:p>
          <a:p>
            <a:pPr algn="r"/>
            <a:r>
              <a:rPr lang="en-US" sz="2000" dirty="0"/>
              <a:t>Sr-90D</a:t>
            </a:r>
          </a:p>
          <a:p>
            <a:pPr algn="r"/>
            <a:r>
              <a:rPr lang="en-US" sz="2000" dirty="0"/>
              <a:t>I-131</a:t>
            </a:r>
          </a:p>
          <a:p>
            <a:pPr algn="r"/>
            <a:r>
              <a:rPr lang="en-US" sz="2000" dirty="0"/>
              <a:t>Cs-137D</a:t>
            </a:r>
          </a:p>
          <a:p>
            <a:pPr algn="r"/>
            <a:r>
              <a:rPr lang="en-US" sz="2000" dirty="0"/>
              <a:t>Po-210</a:t>
            </a:r>
          </a:p>
          <a:p>
            <a:pPr algn="r"/>
            <a:r>
              <a:rPr lang="en-US" sz="2000" dirty="0"/>
              <a:t>U-235</a:t>
            </a:r>
          </a:p>
          <a:p>
            <a:pPr algn="r"/>
            <a:r>
              <a:rPr lang="en-US" sz="2000" dirty="0"/>
              <a:t>Pu-239</a:t>
            </a:r>
          </a:p>
          <a:p>
            <a:pPr algn="r"/>
            <a:r>
              <a:rPr lang="en-US" sz="2000" dirty="0"/>
              <a:t>Am-241</a:t>
            </a:r>
          </a:p>
        </p:txBody>
      </p:sp>
    </p:spTree>
    <p:extLst>
      <p:ext uri="{BB962C8B-B14F-4D97-AF65-F5344CB8AC3E}">
        <p14:creationId xmlns:p14="http://schemas.microsoft.com/office/powerpoint/2010/main" val="285649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00039 0.209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3099-FBB8-428D-A2E4-370D39F8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Delacroix et al. 2002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4335E-3FA3-480A-9280-E3DC9342B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Very popular document (</a:t>
            </a:r>
            <a:r>
              <a:rPr lang="en-US" sz="2400" i="1" dirty="0"/>
              <a:t>Rad. Prot. Dosimetry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especially in Europe</a:t>
            </a:r>
          </a:p>
          <a:p>
            <a:pPr lvl="1"/>
            <a:r>
              <a:rPr lang="en-US" sz="2000" dirty="0"/>
              <a:t>still referenced today</a:t>
            </a:r>
          </a:p>
          <a:p>
            <a:r>
              <a:rPr lang="en-US" sz="2400" dirty="0"/>
              <a:t>Originally based on a 1994 French laboratory guide</a:t>
            </a:r>
          </a:p>
          <a:p>
            <a:pPr lvl="1"/>
            <a:r>
              <a:rPr lang="en-US" sz="2000" dirty="0"/>
              <a:t>… with an update in 1998</a:t>
            </a:r>
          </a:p>
          <a:p>
            <a:r>
              <a:rPr lang="en-US" sz="2400" dirty="0"/>
              <a:t>Electron doses were calculated using </a:t>
            </a:r>
            <a:r>
              <a:rPr lang="en-US" sz="2400" dirty="0" err="1"/>
              <a:t>Varskin</a:t>
            </a:r>
            <a:r>
              <a:rPr lang="en-US" sz="2400" dirty="0"/>
              <a:t> Mod 2 (1992)</a:t>
            </a:r>
          </a:p>
          <a:p>
            <a:r>
              <a:rPr lang="en-US" sz="2400" dirty="0"/>
              <a:t>Photon doses estimated with </a:t>
            </a:r>
            <a:r>
              <a:rPr lang="en-US" sz="2400" dirty="0" err="1"/>
              <a:t>MicroShield</a:t>
            </a:r>
            <a:r>
              <a:rPr lang="en-US" sz="2400" dirty="0"/>
              <a:t> v4.10 (1996)</a:t>
            </a:r>
          </a:p>
          <a:p>
            <a:r>
              <a:rPr lang="en-US" sz="2400" dirty="0" err="1"/>
              <a:t>RadDecay</a:t>
            </a:r>
            <a:r>
              <a:rPr lang="en-US" sz="2400" dirty="0"/>
              <a:t> v1.13 (1996) used for decay chains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9506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C168A0E-2142-468E-A7B4-F4FA661C9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603" y="1442141"/>
            <a:ext cx="5673261" cy="3722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849AEA-0D7D-41CD-B90C-2B63FE1F5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02" y="132682"/>
            <a:ext cx="4440914" cy="6439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BFDD5B-383E-4771-898A-04016B4D455E}"/>
              </a:ext>
            </a:extLst>
          </p:cNvPr>
          <p:cNvSpPr/>
          <p:nvPr/>
        </p:nvSpPr>
        <p:spPr>
          <a:xfrm>
            <a:off x="982402" y="1635921"/>
            <a:ext cx="4327163" cy="1667436"/>
          </a:xfrm>
          <a:prstGeom prst="rect">
            <a:avLst/>
          </a:prstGeom>
          <a:noFill/>
          <a:ln w="381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28C763-C436-4776-9BC4-E43351AB4858}"/>
              </a:ext>
            </a:extLst>
          </p:cNvPr>
          <p:cNvSpPr/>
          <p:nvPr/>
        </p:nvSpPr>
        <p:spPr>
          <a:xfrm>
            <a:off x="982402" y="3473687"/>
            <a:ext cx="1718433" cy="1147483"/>
          </a:xfrm>
          <a:prstGeom prst="rect">
            <a:avLst/>
          </a:prstGeom>
          <a:noFill/>
          <a:ln w="381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39FA2F-02B9-49D4-9C2B-957D621A1BC0}"/>
              </a:ext>
            </a:extLst>
          </p:cNvPr>
          <p:cNvGrpSpPr/>
          <p:nvPr/>
        </p:nvGrpSpPr>
        <p:grpSpPr>
          <a:xfrm>
            <a:off x="6708195" y="2927352"/>
            <a:ext cx="1818302" cy="666129"/>
            <a:chOff x="2216877" y="3025002"/>
            <a:chExt cx="1818302" cy="66612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BE55E30-A90B-47CD-9441-D824A0116A08}"/>
                </a:ext>
              </a:extLst>
            </p:cNvPr>
            <p:cNvSpPr/>
            <p:nvPr/>
          </p:nvSpPr>
          <p:spPr>
            <a:xfrm>
              <a:off x="2216877" y="3302001"/>
              <a:ext cx="1436203" cy="38913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7DF146-6D3C-4151-9740-230164D3F8EF}"/>
                </a:ext>
              </a:extLst>
            </p:cNvPr>
            <p:cNvSpPr txBox="1"/>
            <p:nvPr/>
          </p:nvSpPr>
          <p:spPr>
            <a:xfrm>
              <a:off x="2453207" y="3025002"/>
              <a:ext cx="158197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Planar photon sources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849FB1D-BFF6-43F0-BB44-8264865F414D}"/>
              </a:ext>
            </a:extLst>
          </p:cNvPr>
          <p:cNvSpPr/>
          <p:nvPr/>
        </p:nvSpPr>
        <p:spPr>
          <a:xfrm>
            <a:off x="1915795" y="2531162"/>
            <a:ext cx="1071911" cy="7721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0102EE-A63C-4458-9536-C4C85F39E77C}"/>
              </a:ext>
            </a:extLst>
          </p:cNvPr>
          <p:cNvSpPr txBox="1"/>
          <p:nvPr/>
        </p:nvSpPr>
        <p:spPr>
          <a:xfrm>
            <a:off x="5589619" y="132682"/>
            <a:ext cx="2093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Delacroix et al. 2002</a:t>
            </a:r>
          </a:p>
        </p:txBody>
      </p:sp>
    </p:spTree>
    <p:extLst>
      <p:ext uri="{BB962C8B-B14F-4D97-AF65-F5344CB8AC3E}">
        <p14:creationId xmlns:p14="http://schemas.microsoft.com/office/powerpoint/2010/main" val="255708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1EE1E3-4FB2-44D1-BE99-B5D9A2EA6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401" y="977891"/>
            <a:ext cx="7919178" cy="531434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77D5130-64B0-4E88-9B29-049898508755}"/>
              </a:ext>
            </a:extLst>
          </p:cNvPr>
          <p:cNvGrpSpPr/>
          <p:nvPr/>
        </p:nvGrpSpPr>
        <p:grpSpPr>
          <a:xfrm>
            <a:off x="5999440" y="3918879"/>
            <a:ext cx="968657" cy="586983"/>
            <a:chOff x="7232548" y="3116694"/>
            <a:chExt cx="1953558" cy="58698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13B7E95-1B0E-4379-A31F-9B24503933DD}"/>
                </a:ext>
              </a:extLst>
            </p:cNvPr>
            <p:cNvSpPr/>
            <p:nvPr/>
          </p:nvSpPr>
          <p:spPr>
            <a:xfrm rot="16430440">
              <a:off x="7428647" y="2920595"/>
              <a:ext cx="393927" cy="786125"/>
            </a:xfrm>
            <a:prstGeom prst="ellipse">
              <a:avLst/>
            </a:prstGeom>
            <a:noFill/>
            <a:ln w="28575">
              <a:solidFill>
                <a:srgbClr val="DC4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1863DE-8160-4910-8E6D-E1E3E7210725}"/>
                </a:ext>
              </a:extLst>
            </p:cNvPr>
            <p:cNvSpPr txBox="1"/>
            <p:nvPr/>
          </p:nvSpPr>
          <p:spPr>
            <a:xfrm>
              <a:off x="7863771" y="3426678"/>
              <a:ext cx="13223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droplet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85E27752-01AD-4626-977D-88D131D8F986}"/>
              </a:ext>
            </a:extLst>
          </p:cNvPr>
          <p:cNvSpPr/>
          <p:nvPr/>
        </p:nvSpPr>
        <p:spPr>
          <a:xfrm rot="20049232">
            <a:off x="2502273" y="3427357"/>
            <a:ext cx="3494717" cy="1176986"/>
          </a:xfrm>
          <a:prstGeom prst="ellipse">
            <a:avLst/>
          </a:prstGeom>
          <a:noFill/>
          <a:ln w="28575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01064F-F46E-4125-8159-A3314391CBEA}"/>
              </a:ext>
            </a:extLst>
          </p:cNvPr>
          <p:cNvGrpSpPr/>
          <p:nvPr/>
        </p:nvGrpSpPr>
        <p:grpSpPr>
          <a:xfrm>
            <a:off x="4043442" y="4677833"/>
            <a:ext cx="1982490" cy="688119"/>
            <a:chOff x="4043442" y="4677833"/>
            <a:chExt cx="1982490" cy="68811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89FE50-D7E7-4A58-9D2D-4C77339A59FD}"/>
                </a:ext>
              </a:extLst>
            </p:cNvPr>
            <p:cNvSpPr txBox="1"/>
            <p:nvPr/>
          </p:nvSpPr>
          <p:spPr>
            <a:xfrm>
              <a:off x="4455502" y="4677833"/>
              <a:ext cx="15704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Distant planar sources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0E76992-AF50-4931-80E9-0A6190A2168D}"/>
                </a:ext>
              </a:extLst>
            </p:cNvPr>
            <p:cNvSpPr/>
            <p:nvPr/>
          </p:nvSpPr>
          <p:spPr>
            <a:xfrm rot="20357640">
              <a:off x="4043442" y="4957251"/>
              <a:ext cx="412376" cy="408701"/>
            </a:xfrm>
            <a:prstGeom prst="ellipse">
              <a:avLst/>
            </a:prstGeom>
            <a:noFill/>
            <a:ln w="28575">
              <a:solidFill>
                <a:srgbClr val="DC4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E75ACDA9-AA58-458C-9EA5-608B79A0B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36" y="123429"/>
            <a:ext cx="10515600" cy="1009651"/>
          </a:xfrm>
        </p:spPr>
        <p:txBody>
          <a:bodyPr>
            <a:normAutofit/>
          </a:bodyPr>
          <a:lstStyle/>
          <a:p>
            <a:r>
              <a:rPr lang="en-US" sz="3200" dirty="0"/>
              <a:t>Delacroix et al. 2002 (5 nuclides x 13 doses)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781B5F9-0767-4BDD-BC5E-E3CCBE4763C7}"/>
              </a:ext>
            </a:extLst>
          </p:cNvPr>
          <p:cNvSpPr txBox="1">
            <a:spLocks/>
          </p:cNvSpPr>
          <p:nvPr/>
        </p:nvSpPr>
        <p:spPr>
          <a:xfrm>
            <a:off x="212751" y="1250065"/>
            <a:ext cx="1787186" cy="1744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966"/>
                </a:solidFill>
                <a:latin typeface="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/>
              <a:t>K-40</a:t>
            </a:r>
          </a:p>
          <a:p>
            <a:pPr algn="r"/>
            <a:r>
              <a:rPr lang="en-US" sz="2000" dirty="0"/>
              <a:t>Co-60</a:t>
            </a:r>
          </a:p>
          <a:p>
            <a:pPr algn="r"/>
            <a:r>
              <a:rPr lang="en-US" sz="2000" dirty="0"/>
              <a:t>I-131</a:t>
            </a:r>
          </a:p>
          <a:p>
            <a:pPr algn="r"/>
            <a:r>
              <a:rPr lang="en-US" sz="2000" dirty="0"/>
              <a:t>Mo99/Tc99m</a:t>
            </a:r>
          </a:p>
          <a:p>
            <a:pPr algn="r"/>
            <a:r>
              <a:rPr lang="en-US" sz="2000" dirty="0"/>
              <a:t>Tc99m</a:t>
            </a:r>
          </a:p>
        </p:txBody>
      </p:sp>
    </p:spTree>
    <p:extLst>
      <p:ext uri="{BB962C8B-B14F-4D97-AF65-F5344CB8AC3E}">
        <p14:creationId xmlns:p14="http://schemas.microsoft.com/office/powerpoint/2010/main" val="41009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3099-FBB8-428D-A2E4-370D39F8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Craig et al.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4335E-3FA3-480A-9280-E3DC9342B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Remember “telephone”?</a:t>
            </a:r>
          </a:p>
          <a:p>
            <a:r>
              <a:rPr lang="en-US" sz="3200" dirty="0"/>
              <a:t>This demonstrates Craig’s interpretation of Delacroix (as well as mine!)</a:t>
            </a:r>
          </a:p>
          <a:p>
            <a:r>
              <a:rPr lang="en-US" sz="3200" dirty="0"/>
              <a:t>Dose determination for:</a:t>
            </a:r>
          </a:p>
          <a:p>
            <a:pPr lvl="1"/>
            <a:r>
              <a:rPr lang="en-US" sz="2800" dirty="0"/>
              <a:t>Tc-99m, I-131, Lu-177, and Ra-223</a:t>
            </a:r>
          </a:p>
          <a:p>
            <a:pPr lvl="1"/>
            <a:r>
              <a:rPr lang="en-US" sz="2800" dirty="0"/>
              <a:t>electron and photon point sources at 30 cm</a:t>
            </a:r>
          </a:p>
          <a:p>
            <a:pPr lvl="1"/>
            <a:r>
              <a:rPr lang="en-US" sz="2800" dirty="0"/>
              <a:t>contact with a 5 mL syringe</a:t>
            </a:r>
          </a:p>
          <a:p>
            <a:pPr lvl="1"/>
            <a:r>
              <a:rPr lang="en-US" sz="2800" dirty="0"/>
              <a:t>skin contamination</a:t>
            </a:r>
          </a:p>
        </p:txBody>
      </p:sp>
    </p:spTree>
    <p:extLst>
      <p:ext uri="{BB962C8B-B14F-4D97-AF65-F5344CB8AC3E}">
        <p14:creationId xmlns:p14="http://schemas.microsoft.com/office/powerpoint/2010/main" val="3856292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DE0404-D183-42CC-89B2-A036A2256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498" y="197225"/>
            <a:ext cx="7583149" cy="599577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0E5D88-461E-49C1-A505-6BC690C126E3}"/>
              </a:ext>
            </a:extLst>
          </p:cNvPr>
          <p:cNvGrpSpPr/>
          <p:nvPr/>
        </p:nvGrpSpPr>
        <p:grpSpPr>
          <a:xfrm>
            <a:off x="5639421" y="718472"/>
            <a:ext cx="1920226" cy="1047412"/>
            <a:chOff x="2883785" y="3551940"/>
            <a:chExt cx="1920226" cy="10474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E28ABF-1A7D-49D4-AA1A-970EADBB7E0E}"/>
                </a:ext>
              </a:extLst>
            </p:cNvPr>
            <p:cNvSpPr/>
            <p:nvPr/>
          </p:nvSpPr>
          <p:spPr>
            <a:xfrm rot="16430440">
              <a:off x="3670722" y="3062347"/>
              <a:ext cx="643695" cy="1622882"/>
            </a:xfrm>
            <a:prstGeom prst="ellipse">
              <a:avLst/>
            </a:prstGeom>
            <a:noFill/>
            <a:ln w="28575">
              <a:solidFill>
                <a:srgbClr val="DC4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362F96-34FF-4D3A-9706-2E947123EC8E}"/>
                </a:ext>
              </a:extLst>
            </p:cNvPr>
            <p:cNvSpPr txBox="1"/>
            <p:nvPr/>
          </p:nvSpPr>
          <p:spPr>
            <a:xfrm>
              <a:off x="2883785" y="4137687"/>
              <a:ext cx="7876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syringe</a:t>
              </a:r>
            </a:p>
            <a:p>
              <a:r>
                <a:rPr lang="en-US" sz="1200" dirty="0"/>
                <a:t>geometry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C45BD49-21FB-43F1-B58D-056B218BBAFD}"/>
              </a:ext>
            </a:extLst>
          </p:cNvPr>
          <p:cNvGrpSpPr/>
          <p:nvPr/>
        </p:nvGrpSpPr>
        <p:grpSpPr>
          <a:xfrm>
            <a:off x="3492852" y="1902195"/>
            <a:ext cx="1875466" cy="1185568"/>
            <a:chOff x="4068528" y="3523134"/>
            <a:chExt cx="1875466" cy="118556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368B2AD-C51D-4A72-80FC-DE6A8A4B7A66}"/>
                </a:ext>
              </a:extLst>
            </p:cNvPr>
            <p:cNvSpPr/>
            <p:nvPr/>
          </p:nvSpPr>
          <p:spPr>
            <a:xfrm rot="17243905">
              <a:off x="4706859" y="3471568"/>
              <a:ext cx="598803" cy="1875466"/>
            </a:xfrm>
            <a:prstGeom prst="ellipse">
              <a:avLst/>
            </a:prstGeom>
            <a:noFill/>
            <a:ln w="28575">
              <a:solidFill>
                <a:srgbClr val="DC4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A7CFB1-FCD3-4E5E-AAFF-A1005373EDA6}"/>
                </a:ext>
              </a:extLst>
            </p:cNvPr>
            <p:cNvSpPr txBox="1"/>
            <p:nvPr/>
          </p:nvSpPr>
          <p:spPr>
            <a:xfrm>
              <a:off x="4330530" y="3523134"/>
              <a:ext cx="14518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electrons &amp; photons</a:t>
              </a:r>
            </a:p>
            <a:p>
              <a:r>
                <a:rPr lang="en-US" sz="1200" dirty="0"/>
                <a:t>@ 30 cm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6D07B6-0A22-4647-B163-5DF8578B5C0E}"/>
              </a:ext>
            </a:extLst>
          </p:cNvPr>
          <p:cNvGrpSpPr/>
          <p:nvPr/>
        </p:nvGrpSpPr>
        <p:grpSpPr>
          <a:xfrm rot="19200343">
            <a:off x="6990823" y="2280510"/>
            <a:ext cx="1315803" cy="2698879"/>
            <a:chOff x="4043299" y="2267770"/>
            <a:chExt cx="1329115" cy="269887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EFDD1D6-BCF1-4981-8B1D-718B0C5CDDA8}"/>
                </a:ext>
              </a:extLst>
            </p:cNvPr>
            <p:cNvSpPr/>
            <p:nvPr/>
          </p:nvSpPr>
          <p:spPr>
            <a:xfrm rot="21237371">
              <a:off x="4043299" y="2267770"/>
              <a:ext cx="1329115" cy="2698879"/>
            </a:xfrm>
            <a:prstGeom prst="ellipse">
              <a:avLst/>
            </a:prstGeom>
            <a:noFill/>
            <a:ln w="28575">
              <a:solidFill>
                <a:srgbClr val="DC4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9EDB6D-EDC7-4400-A717-693072686928}"/>
                </a:ext>
              </a:extLst>
            </p:cNvPr>
            <p:cNvSpPr txBox="1"/>
            <p:nvPr/>
          </p:nvSpPr>
          <p:spPr>
            <a:xfrm rot="2399657">
              <a:off x="4671064" y="3275432"/>
              <a:ext cx="672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skin</a:t>
              </a:r>
            </a:p>
            <a:p>
              <a:r>
                <a:rPr lang="en-US" sz="1200" dirty="0"/>
                <a:t>contact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1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5EE34-2DB8-4760-87BF-519AC2A9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premise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62BBA-588E-444B-9B23-CA3EB277A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785"/>
            <a:ext cx="9937376" cy="4177247"/>
          </a:xfrm>
        </p:spPr>
        <p:txBody>
          <a:bodyPr>
            <a:normAutofit/>
          </a:bodyPr>
          <a:lstStyle/>
          <a:p>
            <a:r>
              <a:rPr lang="en-US" sz="2400" dirty="0"/>
              <a:t>You’ll see dose (</a:t>
            </a:r>
            <a:r>
              <a:rPr lang="en-US" sz="2400" dirty="0">
                <a:latin typeface="Symbol" panose="05050102010706020507" pitchFamily="18" charset="2"/>
              </a:rPr>
              <a:t>b</a:t>
            </a:r>
            <a:r>
              <a:rPr lang="en-US" sz="2400" dirty="0"/>
              <a:t> &amp; </a:t>
            </a:r>
            <a:r>
              <a:rPr lang="en-US" sz="2400" dirty="0">
                <a:latin typeface="Symbol" panose="05050102010706020507" pitchFamily="18" charset="2"/>
              </a:rPr>
              <a:t>g</a:t>
            </a:r>
            <a:r>
              <a:rPr lang="en-US" sz="2400" dirty="0"/>
              <a:t>) comparisons between V+ v1.3 and similar tools</a:t>
            </a:r>
          </a:p>
          <a:p>
            <a:r>
              <a:rPr lang="en-US" sz="2400" dirty="0"/>
              <a:t>It’s not my intention to specify the ‘correct’ answer!</a:t>
            </a:r>
          </a:p>
          <a:p>
            <a:r>
              <a:rPr lang="en-US" sz="2400" dirty="0"/>
              <a:t>Generally pulling Monte Carlo results from the literature and trying to apply V+ to a ‘similar’ scenario</a:t>
            </a:r>
          </a:p>
          <a:p>
            <a:r>
              <a:rPr lang="en-US" sz="2400" dirty="0"/>
              <a:t>My interpretation may not be correct; a true comparison may not be possible; etc.</a:t>
            </a:r>
          </a:p>
          <a:p>
            <a:r>
              <a:rPr lang="en-US" sz="2400" dirty="0"/>
              <a:t>Looking for patterns to see where we might focus resources</a:t>
            </a:r>
          </a:p>
        </p:txBody>
      </p:sp>
    </p:spTree>
    <p:extLst>
      <p:ext uri="{BB962C8B-B14F-4D97-AF65-F5344CB8AC3E}">
        <p14:creationId xmlns:p14="http://schemas.microsoft.com/office/powerpoint/2010/main" val="1525404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E203-A2D5-4B57-AF2A-8A0F6185D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need work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DAEC0-A745-49F0-A36A-A9C5A6C53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715"/>
            <a:ext cx="10197353" cy="4177247"/>
          </a:xfrm>
        </p:spPr>
        <p:txBody>
          <a:bodyPr>
            <a:normAutofit/>
          </a:bodyPr>
          <a:lstStyle/>
          <a:p>
            <a:r>
              <a:rPr lang="en-US" sz="2400" dirty="0"/>
              <a:t>All-in-all good comparisons, but a few systematic differences revealed</a:t>
            </a:r>
          </a:p>
          <a:p>
            <a:r>
              <a:rPr lang="en-US" sz="2400" dirty="0"/>
              <a:t>Scenario similarity is probably of most importance</a:t>
            </a:r>
          </a:p>
          <a:p>
            <a:r>
              <a:rPr lang="en-US" sz="2400" dirty="0"/>
              <a:t>Inclusion of the same emissions by nuclide (&amp; progeny)</a:t>
            </a:r>
          </a:p>
          <a:p>
            <a:r>
              <a:rPr lang="en-US" sz="2400" dirty="0"/>
              <a:t>Electron energy loss</a:t>
            </a:r>
          </a:p>
          <a:p>
            <a:pPr lvl="1"/>
            <a:r>
              <a:rPr lang="en-US" sz="2000" dirty="0"/>
              <a:t>in air (airgap model)</a:t>
            </a:r>
          </a:p>
          <a:p>
            <a:pPr lvl="1"/>
            <a:r>
              <a:rPr lang="en-US" sz="2000" dirty="0"/>
              <a:t>in clothing (cover model)</a:t>
            </a:r>
          </a:p>
          <a:p>
            <a:r>
              <a:rPr lang="en-US" sz="2400" dirty="0"/>
              <a:t>We are planning an international blind comparison to see how V+ is being used for controlled scenarios</a:t>
            </a:r>
          </a:p>
          <a:p>
            <a:pPr lvl="1"/>
            <a:r>
              <a:rPr lang="en-US" sz="2000" dirty="0"/>
              <a:t>if you’d like to participate, please contact me:    </a:t>
            </a:r>
            <a:r>
              <a:rPr lang="en-US" sz="2000" dirty="0">
                <a:solidFill>
                  <a:srgbClr val="DC4405"/>
                </a:solidFill>
              </a:rPr>
              <a:t>david.hamby@rcdsoftware.com</a:t>
            </a:r>
          </a:p>
        </p:txBody>
      </p:sp>
    </p:spTree>
    <p:extLst>
      <p:ext uri="{BB962C8B-B14F-4D97-AF65-F5344CB8AC3E}">
        <p14:creationId xmlns:p14="http://schemas.microsoft.com/office/powerpoint/2010/main" val="1850914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D7E2-3210-44F3-8543-ABB14E6E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which estimate is correct?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FDEF2-613D-44F9-98DB-40A137192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99715"/>
            <a:ext cx="10170459" cy="4177247"/>
          </a:xfrm>
        </p:spPr>
        <p:txBody>
          <a:bodyPr>
            <a:normAutofit/>
          </a:bodyPr>
          <a:lstStyle/>
          <a:p>
            <a:r>
              <a:rPr lang="en-US" sz="2400" dirty="0"/>
              <a:t>What is the exposure scenario?</a:t>
            </a:r>
          </a:p>
          <a:p>
            <a:r>
              <a:rPr lang="en-US" sz="2400" dirty="0"/>
              <a:t>How is the problem interpreted?</a:t>
            </a:r>
          </a:p>
          <a:p>
            <a:r>
              <a:rPr lang="en-US" sz="2400" dirty="0"/>
              <a:t>What is modeled?</a:t>
            </a:r>
          </a:p>
          <a:p>
            <a:r>
              <a:rPr lang="en-US" sz="2400" dirty="0"/>
              <a:t>What is the model based upon?</a:t>
            </a:r>
          </a:p>
          <a:p>
            <a:r>
              <a:rPr lang="en-US" sz="2400" dirty="0"/>
              <a:t>How are the results interpreted?</a:t>
            </a:r>
          </a:p>
          <a:p>
            <a:r>
              <a:rPr lang="en-US" sz="2400" dirty="0"/>
              <a:t>… and many other questions</a:t>
            </a:r>
          </a:p>
          <a:p>
            <a:endParaRPr lang="en-US" sz="2400" dirty="0"/>
          </a:p>
          <a:p>
            <a:r>
              <a:rPr lang="en-US" sz="2400" dirty="0"/>
              <a:t>Looking at a problem with different models and from different viewpoints is likely the best approach to encircling the dosimetric truth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7980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landscape with mountains and trees&#10;&#10;Description automatically generated">
            <a:extLst>
              <a:ext uri="{FF2B5EF4-FFF2-40B4-BE49-F238E27FC236}">
                <a16:creationId xmlns:a16="http://schemas.microsoft.com/office/drawing/2014/main" id="{B8D68481-F8A4-42A4-A9DC-81DE84797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0B6E3-F6B6-4D3B-89B6-0A866A4B3C41}"/>
              </a:ext>
            </a:extLst>
          </p:cNvPr>
          <p:cNvSpPr txBox="1"/>
          <p:nvPr/>
        </p:nvSpPr>
        <p:spPr>
          <a:xfrm>
            <a:off x="3931022" y="438380"/>
            <a:ext cx="43299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966"/>
                </a:solidFill>
              </a:rPr>
              <a:t>david.hamby@rcdsoftware.com</a:t>
            </a:r>
          </a:p>
        </p:txBody>
      </p:sp>
    </p:spTree>
    <p:extLst>
      <p:ext uri="{BB962C8B-B14F-4D97-AF65-F5344CB8AC3E}">
        <p14:creationId xmlns:p14="http://schemas.microsoft.com/office/powerpoint/2010/main" val="156705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5EE34-2DB8-4760-87BF-519AC2A9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that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62BBA-588E-444B-9B23-CA3EB277A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715"/>
            <a:ext cx="10170459" cy="4177247"/>
          </a:xfrm>
        </p:spPr>
        <p:txBody>
          <a:bodyPr>
            <a:normAutofit/>
          </a:bodyPr>
          <a:lstStyle/>
          <a:p>
            <a:r>
              <a:rPr lang="en-US" sz="2400" dirty="0"/>
              <a:t>The purpose of V+ is to provide a simple-to-use deterministic tool for skin dosimetry without the rigor and ‘expense’ of a probabilistic method</a:t>
            </a:r>
          </a:p>
          <a:p>
            <a:r>
              <a:rPr lang="en-US" sz="2400" dirty="0"/>
              <a:t>We’re not looking at absolute comparisons</a:t>
            </a:r>
          </a:p>
          <a:p>
            <a:pPr lvl="1"/>
            <a:r>
              <a:rPr lang="en-US" sz="2000" dirty="0"/>
              <a:t>the dose units are not significant</a:t>
            </a:r>
          </a:p>
          <a:p>
            <a:r>
              <a:rPr lang="en-US" sz="2400" dirty="0"/>
              <a:t>The importance lies in the relative comparison</a:t>
            </a:r>
          </a:p>
          <a:p>
            <a:r>
              <a:rPr lang="en-US" sz="2400" dirty="0"/>
              <a:t>I’m not including the paper we just saw by Gregory James and the upcoming paper by Jacques Dubeau</a:t>
            </a:r>
          </a:p>
          <a:p>
            <a:r>
              <a:rPr lang="en-US" sz="2400" dirty="0"/>
              <a:t>And, I’m assuming you have some background with V+</a:t>
            </a:r>
          </a:p>
        </p:txBody>
      </p:sp>
    </p:spTree>
    <p:extLst>
      <p:ext uri="{BB962C8B-B14F-4D97-AF65-F5344CB8AC3E}">
        <p14:creationId xmlns:p14="http://schemas.microsoft.com/office/powerpoint/2010/main" val="233307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5EE34-2DB8-4760-87BF-519AC2A9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62BBA-588E-444B-9B23-CA3EB277A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715"/>
            <a:ext cx="10179424" cy="4401085"/>
          </a:xfrm>
        </p:spPr>
        <p:txBody>
          <a:bodyPr>
            <a:normAutofit/>
          </a:bodyPr>
          <a:lstStyle/>
          <a:p>
            <a:r>
              <a:rPr lang="en-US" sz="2400" dirty="0"/>
              <a:t>Delacroix et al. 2002 is the earliest; vast majority within the past 5 years</a:t>
            </a:r>
          </a:p>
          <a:p>
            <a:r>
              <a:rPr lang="en-US" sz="2400" dirty="0"/>
              <a:t>Those using MC methods: GEANT, MCNP, FLUKA, Penelope</a:t>
            </a:r>
          </a:p>
          <a:p>
            <a:r>
              <a:rPr lang="en-US" sz="2400" dirty="0"/>
              <a:t>Skin contamination; source on clothing; source detached but nearby; handling a syringe; wound dose; droplet on a gloved hand; nuclear medicine needlestick; etc.</a:t>
            </a:r>
          </a:p>
          <a:p>
            <a:r>
              <a:rPr lang="en-US" sz="2400" dirty="0"/>
              <a:t>Including different nuclides, but it’s the scenario that’s important</a:t>
            </a:r>
          </a:p>
          <a:p>
            <a:pPr lvl="1"/>
            <a:r>
              <a:rPr lang="en-US" sz="2000" dirty="0"/>
              <a:t>various nuclides just expand the energy over which comparisons are made</a:t>
            </a:r>
          </a:p>
          <a:p>
            <a:r>
              <a:rPr lang="en-US" sz="2400" dirty="0"/>
              <a:t>There are some papers relying totally on V+ results</a:t>
            </a:r>
          </a:p>
          <a:p>
            <a:pPr lvl="1"/>
            <a:r>
              <a:rPr lang="en-US" sz="2000" dirty="0"/>
              <a:t>instilling confidence in V+ is important</a:t>
            </a:r>
          </a:p>
          <a:p>
            <a:pPr lvl="1"/>
            <a:r>
              <a:rPr lang="en-US" sz="2000" dirty="0"/>
              <a:t>within its capability</a:t>
            </a:r>
          </a:p>
        </p:txBody>
      </p:sp>
    </p:spTree>
    <p:extLst>
      <p:ext uri="{BB962C8B-B14F-4D97-AF65-F5344CB8AC3E}">
        <p14:creationId xmlns:p14="http://schemas.microsoft.com/office/powerpoint/2010/main" val="823071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3099-FBB8-428D-A2E4-370D39F8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of Three Authors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4335E-3FA3-480A-9280-E3DC9342B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715"/>
            <a:ext cx="9291918" cy="4177247"/>
          </a:xfrm>
        </p:spPr>
        <p:txBody>
          <a:bodyPr>
            <a:normAutofit/>
          </a:bodyPr>
          <a:lstStyle/>
          <a:p>
            <a:r>
              <a:rPr lang="en-US" sz="2400" dirty="0"/>
              <a:t>Small datasets from three papers</a:t>
            </a:r>
          </a:p>
          <a:p>
            <a:r>
              <a:rPr lang="en-US" sz="2400" dirty="0" err="1"/>
              <a:t>O’Doherty</a:t>
            </a:r>
            <a:r>
              <a:rPr lang="en-US" sz="2400" dirty="0"/>
              <a:t> et al. 2021 – used Penelope and analytical methods (i.e., dose factors) to estimate skin dose from nasal administration of PET agents (C-11 &amp; F-18)</a:t>
            </a:r>
          </a:p>
          <a:p>
            <a:r>
              <a:rPr lang="en-US" sz="2400" dirty="0" err="1"/>
              <a:t>Albiniak</a:t>
            </a:r>
            <a:r>
              <a:rPr lang="en-US" sz="2400" dirty="0"/>
              <a:t> and </a:t>
            </a:r>
            <a:r>
              <a:rPr lang="en-US" sz="2400" dirty="0" err="1"/>
              <a:t>Wrzesien</a:t>
            </a:r>
            <a:r>
              <a:rPr lang="en-US" sz="2400" dirty="0"/>
              <a:t> 2020 – used GEANT4 to calculate SDE during handling of F-18 in syringe</a:t>
            </a:r>
          </a:p>
          <a:p>
            <a:r>
              <a:rPr lang="en-US" sz="2400" dirty="0"/>
              <a:t>Xu 2005 – used MCNP for 1 cm skin dose (10 energies)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98440-4A1E-4422-8DB9-490FB502C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743" y="4088338"/>
            <a:ext cx="2574127" cy="207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57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07BEE1-2AE0-4C29-ACC1-112B827F7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931" y="548728"/>
            <a:ext cx="7163174" cy="555526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98A3DEC-EF1E-4CF8-B5EE-2A3D7B1E1C38}"/>
              </a:ext>
            </a:extLst>
          </p:cNvPr>
          <p:cNvGrpSpPr/>
          <p:nvPr/>
        </p:nvGrpSpPr>
        <p:grpSpPr>
          <a:xfrm>
            <a:off x="3092823" y="1452283"/>
            <a:ext cx="5486400" cy="3890682"/>
            <a:chOff x="2859741" y="1416424"/>
            <a:chExt cx="5486400" cy="389068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7AFD9BF-E137-45B3-BCA6-696C9ED32145}"/>
                </a:ext>
              </a:extLst>
            </p:cNvPr>
            <p:cNvCxnSpPr/>
            <p:nvPr/>
          </p:nvCxnSpPr>
          <p:spPr>
            <a:xfrm flipV="1">
              <a:off x="2859741" y="1416424"/>
              <a:ext cx="4177553" cy="3003176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C2E1CB1-BEBF-4B02-A14C-6E81797CD6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12023" y="2438400"/>
              <a:ext cx="4034118" cy="2868706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C8AF97-88D3-4543-BED1-5781C5B4ECF5}"/>
                </a:ext>
              </a:extLst>
            </p:cNvPr>
            <p:cNvSpPr txBox="1"/>
            <p:nvPr/>
          </p:nvSpPr>
          <p:spPr>
            <a:xfrm>
              <a:off x="4655973" y="2587199"/>
              <a:ext cx="4090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</a:rPr>
                <a:t>x10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E5956E-0D00-4496-85BE-4357F5EACBA8}"/>
              </a:ext>
            </a:extLst>
          </p:cNvPr>
          <p:cNvGrpSpPr/>
          <p:nvPr/>
        </p:nvGrpSpPr>
        <p:grpSpPr>
          <a:xfrm>
            <a:off x="3092823" y="1452283"/>
            <a:ext cx="5558118" cy="4025152"/>
            <a:chOff x="2859741" y="1416424"/>
            <a:chExt cx="5558118" cy="40251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AE7CB1-A9D0-45EE-B833-5C083F36FAA7}"/>
                </a:ext>
              </a:extLst>
            </p:cNvPr>
            <p:cNvSpPr txBox="1"/>
            <p:nvPr/>
          </p:nvSpPr>
          <p:spPr>
            <a:xfrm>
              <a:off x="4860516" y="3152001"/>
              <a:ext cx="3305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x2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158380-E252-46FF-92B1-B77000C5E0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741" y="1416424"/>
              <a:ext cx="5109883" cy="364047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F8FC622-BB9B-4EC5-8B6D-239DBC6E73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9365" y="1666631"/>
              <a:ext cx="5208494" cy="377494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87ECFF-DFB1-48D1-8875-28BECCDF59C4}"/>
              </a:ext>
            </a:extLst>
          </p:cNvPr>
          <p:cNvGrpSpPr/>
          <p:nvPr/>
        </p:nvGrpSpPr>
        <p:grpSpPr>
          <a:xfrm>
            <a:off x="3092823" y="1452283"/>
            <a:ext cx="5522259" cy="3977057"/>
            <a:chOff x="2859741" y="1416424"/>
            <a:chExt cx="5522259" cy="397705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A7E6BC-E2E3-49CD-9137-30CD32AB13E5}"/>
                </a:ext>
              </a:extLst>
            </p:cNvPr>
            <p:cNvSpPr txBox="1"/>
            <p:nvPr/>
          </p:nvSpPr>
          <p:spPr>
            <a:xfrm>
              <a:off x="5827397" y="2448699"/>
              <a:ext cx="4475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DC4405"/>
                  </a:solidFill>
                </a:rPr>
                <a:t>x1.5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B8221AA-6DE7-4F5D-8F03-CB5362F923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741" y="1416424"/>
              <a:ext cx="5262283" cy="3792875"/>
            </a:xfrm>
            <a:prstGeom prst="line">
              <a:avLst/>
            </a:prstGeom>
            <a:ln w="19050">
              <a:solidFill>
                <a:srgbClr val="DC44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6D962CD-D519-4CE4-8542-0896E5D024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9717" y="1600606"/>
              <a:ext cx="5262283" cy="3792875"/>
            </a:xfrm>
            <a:prstGeom prst="line">
              <a:avLst/>
            </a:prstGeom>
            <a:ln w="19050">
              <a:solidFill>
                <a:srgbClr val="DC440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481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3099-FBB8-428D-A2E4-370D39F8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Dubeau et al.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4335E-3FA3-480A-9280-E3DC9342B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99715"/>
            <a:ext cx="5930154" cy="4177247"/>
          </a:xfrm>
        </p:spPr>
        <p:txBody>
          <a:bodyPr>
            <a:normAutofit/>
          </a:bodyPr>
          <a:lstStyle/>
          <a:p>
            <a:r>
              <a:rPr lang="en-US" sz="2400" dirty="0"/>
              <a:t>Used MCNP5 to calculate electron skin dose for point sources</a:t>
            </a:r>
          </a:p>
          <a:p>
            <a:r>
              <a:rPr lang="en-US" sz="2400" dirty="0"/>
              <a:t>Six nuclides: Cl-36, Co-60, Rh-106, Cs-137, Tl-204, Pa-234m</a:t>
            </a:r>
          </a:p>
          <a:p>
            <a:r>
              <a:rPr lang="en-US" sz="2400" dirty="0"/>
              <a:t>With 13 combinations of fabric cover and air gap</a:t>
            </a:r>
          </a:p>
          <a:p>
            <a:r>
              <a:rPr lang="en-US" sz="2400" dirty="0"/>
              <a:t>Covers: 0, 15, 29, 43 mg/cm</a:t>
            </a:r>
            <a:r>
              <a:rPr lang="en-US" sz="2400" baseline="30000" dirty="0"/>
              <a:t>2</a:t>
            </a:r>
          </a:p>
          <a:p>
            <a:r>
              <a:rPr lang="en-US" sz="2400" dirty="0"/>
              <a:t>Air gaps: 0, 2, 5, 10 mm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D52C83-99D5-451B-8924-9329F7146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797" y="1883373"/>
            <a:ext cx="4984376" cy="389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1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24C6C827-8D61-41BF-8D0C-A67D7C8B4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52" y="1087266"/>
            <a:ext cx="10656732" cy="558442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B0A0BFC-A505-4E37-BC2E-CA71D9EE13A3}"/>
              </a:ext>
            </a:extLst>
          </p:cNvPr>
          <p:cNvGrpSpPr/>
          <p:nvPr/>
        </p:nvGrpSpPr>
        <p:grpSpPr>
          <a:xfrm>
            <a:off x="5378823" y="2723736"/>
            <a:ext cx="2698378" cy="1759298"/>
            <a:chOff x="5378823" y="2723736"/>
            <a:chExt cx="2698378" cy="175929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FBD05E4-BECF-4D3F-B585-2DBFB04DD8D3}"/>
                </a:ext>
              </a:extLst>
            </p:cNvPr>
            <p:cNvCxnSpPr/>
            <p:nvPr/>
          </p:nvCxnSpPr>
          <p:spPr>
            <a:xfrm>
              <a:off x="5378823" y="3972046"/>
              <a:ext cx="0" cy="510988"/>
            </a:xfrm>
            <a:prstGeom prst="line">
              <a:avLst/>
            </a:prstGeom>
            <a:ln w="19050">
              <a:solidFill>
                <a:srgbClr val="DC44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838A851-9199-4336-A9A8-666DB3FB3431}"/>
                </a:ext>
              </a:extLst>
            </p:cNvPr>
            <p:cNvCxnSpPr/>
            <p:nvPr/>
          </p:nvCxnSpPr>
          <p:spPr>
            <a:xfrm>
              <a:off x="6230471" y="3621741"/>
              <a:ext cx="0" cy="510988"/>
            </a:xfrm>
            <a:prstGeom prst="line">
              <a:avLst/>
            </a:prstGeom>
            <a:ln w="19050">
              <a:solidFill>
                <a:srgbClr val="DC44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FADB9C5-FF26-4417-859A-94EE26AD4AFF}"/>
                </a:ext>
              </a:extLst>
            </p:cNvPr>
            <p:cNvCxnSpPr/>
            <p:nvPr/>
          </p:nvCxnSpPr>
          <p:spPr>
            <a:xfrm>
              <a:off x="7166009" y="3155576"/>
              <a:ext cx="0" cy="510988"/>
            </a:xfrm>
            <a:prstGeom prst="line">
              <a:avLst/>
            </a:prstGeom>
            <a:ln w="19050">
              <a:solidFill>
                <a:srgbClr val="DC44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67B859B-C9F1-4113-A2E0-139C187ADB17}"/>
                </a:ext>
              </a:extLst>
            </p:cNvPr>
            <p:cNvCxnSpPr/>
            <p:nvPr/>
          </p:nvCxnSpPr>
          <p:spPr>
            <a:xfrm>
              <a:off x="8077201" y="2723736"/>
              <a:ext cx="0" cy="510988"/>
            </a:xfrm>
            <a:prstGeom prst="line">
              <a:avLst/>
            </a:prstGeom>
            <a:ln w="19050">
              <a:solidFill>
                <a:srgbClr val="DC44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76F523B-2F0E-48CD-B41F-35B93A3C16E9}"/>
              </a:ext>
            </a:extLst>
          </p:cNvPr>
          <p:cNvGrpSpPr/>
          <p:nvPr/>
        </p:nvGrpSpPr>
        <p:grpSpPr>
          <a:xfrm>
            <a:off x="8678228" y="2958353"/>
            <a:ext cx="1831740" cy="646039"/>
            <a:chOff x="8678228" y="2958353"/>
            <a:chExt cx="1831740" cy="646039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E5B65D6-6F4F-482F-B17B-FDF774C639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78228" y="2958353"/>
              <a:ext cx="430111" cy="2151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453440-D387-4342-AC41-6485BEB32EC7}"/>
                </a:ext>
              </a:extLst>
            </p:cNvPr>
            <p:cNvSpPr txBox="1"/>
            <p:nvPr/>
          </p:nvSpPr>
          <p:spPr>
            <a:xfrm>
              <a:off x="9150300" y="3173505"/>
              <a:ext cx="13596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These have no cover</a:t>
              </a:r>
            </a:p>
            <a:p>
              <a:pPr algn="ctr"/>
              <a:r>
                <a:rPr lang="en-US" sz="1100" dirty="0"/>
                <a:t>and no air gap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3FF3601-B6F5-470E-AA10-6F5E807FDE46}"/>
              </a:ext>
            </a:extLst>
          </p:cNvPr>
          <p:cNvGrpSpPr/>
          <p:nvPr/>
        </p:nvGrpSpPr>
        <p:grpSpPr>
          <a:xfrm>
            <a:off x="4054375" y="2658271"/>
            <a:ext cx="2130711" cy="1076887"/>
            <a:chOff x="3844717" y="2647947"/>
            <a:chExt cx="2130711" cy="1076887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9272630-7E01-441E-9163-C59E1831C400}"/>
                </a:ext>
              </a:extLst>
            </p:cNvPr>
            <p:cNvCxnSpPr>
              <a:cxnSpLocks/>
            </p:cNvCxnSpPr>
            <p:nvPr/>
          </p:nvCxnSpPr>
          <p:spPr>
            <a:xfrm>
              <a:off x="5226424" y="3258670"/>
              <a:ext cx="233084" cy="4661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94A4D1-D8D6-4BFA-AB45-EBDBFB69C2CA}"/>
                </a:ext>
              </a:extLst>
            </p:cNvPr>
            <p:cNvSpPr txBox="1"/>
            <p:nvPr/>
          </p:nvSpPr>
          <p:spPr>
            <a:xfrm>
              <a:off x="3844717" y="2647947"/>
              <a:ext cx="213071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These </a:t>
              </a:r>
              <a:r>
                <a:rPr lang="en-US" sz="1100" u="sng" dirty="0"/>
                <a:t>all</a:t>
              </a:r>
              <a:r>
                <a:rPr lang="en-US" sz="1100" dirty="0"/>
                <a:t> have a 10 mm air gap</a:t>
              </a:r>
            </a:p>
            <a:p>
              <a:pPr algn="ctr"/>
              <a:r>
                <a:rPr lang="en-US" sz="1100" dirty="0"/>
                <a:t>with dose generally increasing as</a:t>
              </a:r>
            </a:p>
            <a:p>
              <a:pPr algn="ctr"/>
              <a:r>
                <a:rPr lang="en-US" sz="1100" dirty="0"/>
                <a:t>fabric thickness decreases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6639C6D-99A0-4E5C-9CDA-6607FE87AF2F}"/>
              </a:ext>
            </a:extLst>
          </p:cNvPr>
          <p:cNvGrpSpPr/>
          <p:nvPr/>
        </p:nvGrpSpPr>
        <p:grpSpPr>
          <a:xfrm>
            <a:off x="6681089" y="2113982"/>
            <a:ext cx="987771" cy="761207"/>
            <a:chOff x="6555705" y="2197146"/>
            <a:chExt cx="987771" cy="761207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0565D23-9773-4B85-A5BD-A81EF2C2DF13}"/>
                </a:ext>
              </a:extLst>
            </p:cNvPr>
            <p:cNvCxnSpPr>
              <a:cxnSpLocks/>
            </p:cNvCxnSpPr>
            <p:nvPr/>
          </p:nvCxnSpPr>
          <p:spPr>
            <a:xfrm>
              <a:off x="7060979" y="2579593"/>
              <a:ext cx="182835" cy="378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9FBDAF-FC1A-4C4E-9AB9-4F8DEC7D0289}"/>
                </a:ext>
              </a:extLst>
            </p:cNvPr>
            <p:cNvSpPr txBox="1"/>
            <p:nvPr/>
          </p:nvSpPr>
          <p:spPr>
            <a:xfrm>
              <a:off x="6555705" y="2197146"/>
              <a:ext cx="98777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Generally</a:t>
              </a:r>
            </a:p>
            <a:p>
              <a:pPr algn="ctr"/>
              <a:r>
                <a:rPr lang="en-US" sz="1100" dirty="0"/>
                <a:t>2 mm air gaps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1887370-9985-4354-9EDC-A49B9A78F3D8}"/>
              </a:ext>
            </a:extLst>
          </p:cNvPr>
          <p:cNvGrpSpPr/>
          <p:nvPr/>
        </p:nvGrpSpPr>
        <p:grpSpPr>
          <a:xfrm>
            <a:off x="4315605" y="4545106"/>
            <a:ext cx="2287807" cy="786354"/>
            <a:chOff x="4315605" y="4545106"/>
            <a:chExt cx="2287807" cy="78635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EB74B7A-14A2-40FA-97BC-92605B89E0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93341" y="4545106"/>
              <a:ext cx="233083" cy="2779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948FE7-7C8F-4D84-877A-30EA1D2A8B6C}"/>
                </a:ext>
              </a:extLst>
            </p:cNvPr>
            <p:cNvSpPr txBox="1"/>
            <p:nvPr/>
          </p:nvSpPr>
          <p:spPr>
            <a:xfrm>
              <a:off x="4315605" y="4900573"/>
              <a:ext cx="22878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Co-60: fabric thickness of 29 mg/cm</a:t>
              </a:r>
              <a:r>
                <a:rPr lang="en-US" sz="1100" baseline="30000" dirty="0"/>
                <a:t>2</a:t>
              </a:r>
            </a:p>
            <a:p>
              <a:pPr algn="ctr"/>
              <a:r>
                <a:rPr lang="en-US" sz="1100" dirty="0"/>
                <a:t>and air gaps of 10, 5, 2, and 0 mm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E101D7-07C0-417B-87FF-5685F440265C}"/>
              </a:ext>
            </a:extLst>
          </p:cNvPr>
          <p:cNvGrpSpPr/>
          <p:nvPr/>
        </p:nvGrpSpPr>
        <p:grpSpPr>
          <a:xfrm>
            <a:off x="6791777" y="3704713"/>
            <a:ext cx="1270225" cy="778321"/>
            <a:chOff x="6791777" y="3704713"/>
            <a:chExt cx="1270225" cy="778321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3D8F440-F578-4676-81F3-4685AF14FB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91777" y="3704713"/>
              <a:ext cx="383198" cy="3294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257FA2D-A4D7-454A-A409-5081F8FBD26A}"/>
                </a:ext>
              </a:extLst>
            </p:cNvPr>
            <p:cNvSpPr txBox="1"/>
            <p:nvPr/>
          </p:nvSpPr>
          <p:spPr>
            <a:xfrm>
              <a:off x="7074231" y="4052147"/>
              <a:ext cx="98777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Generally</a:t>
              </a:r>
            </a:p>
            <a:p>
              <a:pPr algn="ctr"/>
              <a:r>
                <a:rPr lang="en-US" sz="1100" dirty="0"/>
                <a:t>5 mm air gaps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A438B8-188A-44CC-A4EB-D8DD2C720DE3}"/>
              </a:ext>
            </a:extLst>
          </p:cNvPr>
          <p:cNvSpPr txBox="1"/>
          <p:nvPr/>
        </p:nvSpPr>
        <p:spPr>
          <a:xfrm>
            <a:off x="1623281" y="2041428"/>
            <a:ext cx="218361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Each color grouping represents the</a:t>
            </a:r>
          </a:p>
          <a:p>
            <a:pPr algn="ctr"/>
            <a:r>
              <a:rPr lang="en-US" sz="1100" dirty="0"/>
              <a:t>four air gaps for a given nuclide</a:t>
            </a:r>
          </a:p>
          <a:p>
            <a:pPr algn="ctr"/>
            <a:r>
              <a:rPr lang="en-US" sz="1100" dirty="0"/>
              <a:t>and fabric thickness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1DDFE12-ACFD-48CC-BA99-1123D52EAA18}"/>
              </a:ext>
            </a:extLst>
          </p:cNvPr>
          <p:cNvGrpSpPr/>
          <p:nvPr/>
        </p:nvGrpSpPr>
        <p:grpSpPr>
          <a:xfrm>
            <a:off x="1644120" y="4280647"/>
            <a:ext cx="2287807" cy="676835"/>
            <a:chOff x="1644120" y="4280647"/>
            <a:chExt cx="2287807" cy="67683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E9E1CEB-28BE-43B2-9D5C-4D2DC15F1021}"/>
                </a:ext>
              </a:extLst>
            </p:cNvPr>
            <p:cNvCxnSpPr>
              <a:cxnSpLocks/>
            </p:cNvCxnSpPr>
            <p:nvPr/>
          </p:nvCxnSpPr>
          <p:spPr>
            <a:xfrm>
              <a:off x="2788024" y="4751294"/>
              <a:ext cx="259978" cy="2061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09A9027-E25B-495E-8651-5C46052A343A}"/>
                </a:ext>
              </a:extLst>
            </p:cNvPr>
            <p:cNvSpPr txBox="1"/>
            <p:nvPr/>
          </p:nvSpPr>
          <p:spPr>
            <a:xfrm>
              <a:off x="1644120" y="4280647"/>
              <a:ext cx="22878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Co-60: fabric thickness of 43 mg/cm</a:t>
              </a:r>
              <a:r>
                <a:rPr lang="en-US" sz="1100" baseline="30000" dirty="0"/>
                <a:t>2</a:t>
              </a:r>
            </a:p>
            <a:p>
              <a:pPr algn="ctr"/>
              <a:r>
                <a:rPr lang="en-US" sz="1100" dirty="0"/>
                <a:t>and air gaps of 10, 5, 2, and 0 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274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3099-FBB8-428D-A2E4-370D39F8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Dubeau et al.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4335E-3FA3-480A-9280-E3DC9342B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923179"/>
            <a:ext cx="6579534" cy="4177247"/>
          </a:xfrm>
        </p:spPr>
        <p:txBody>
          <a:bodyPr>
            <a:normAutofit/>
          </a:bodyPr>
          <a:lstStyle/>
          <a:p>
            <a:r>
              <a:rPr lang="en-US" sz="2400" dirty="0"/>
              <a:t>Count-rate measurements of skin contamination combined with subsequent skin dose assessments</a:t>
            </a:r>
          </a:p>
          <a:p>
            <a:r>
              <a:rPr lang="en-US" sz="2400" dirty="0"/>
              <a:t>Computer application was developed, and results compared with available data in the literature</a:t>
            </a:r>
          </a:p>
          <a:p>
            <a:r>
              <a:rPr lang="en-US" sz="2400" dirty="0"/>
              <a:t>Cl-36, K-40, Co-60, Sr-90D, Tc-99m, Pm-147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73623-BF8C-458A-9D46-DB1E80E6B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259" y="1567168"/>
            <a:ext cx="4984376" cy="389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952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966"/>
      </a:accent1>
      <a:accent2>
        <a:srgbClr val="DC4405"/>
      </a:accent2>
      <a:accent3>
        <a:srgbClr val="4B9CD3"/>
      </a:accent3>
      <a:accent4>
        <a:srgbClr val="FFC000"/>
      </a:accent4>
      <a:accent5>
        <a:srgbClr val="92D050"/>
      </a:accent5>
      <a:accent6>
        <a:srgbClr val="7030A0"/>
      </a:accent6>
      <a:hlink>
        <a:srgbClr val="4B9CD3"/>
      </a:hlink>
      <a:folHlink>
        <a:srgbClr val="DC440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D Presentation Template 2024" id="{81097CCE-A60C-094F-8C7E-F137CEB4C6CE}" vid="{28BAA774-E5D1-B544-8674-0C689DEEF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77D85CA72664694D7796B41A5113E" ma:contentTypeVersion="13" ma:contentTypeDescription="Create a new document." ma:contentTypeScope="" ma:versionID="5fbab4d8e5ec03c7e77cc218b69c0fb3">
  <xsd:schema xmlns:xsd="http://www.w3.org/2001/XMLSchema" xmlns:xs="http://www.w3.org/2001/XMLSchema" xmlns:p="http://schemas.microsoft.com/office/2006/metadata/properties" xmlns:ns2="dfe7fab5-ca36-4373-9e84-14533c573aad" xmlns:ns3="f7f9503f-814b-432a-91f5-9c13c51348b4" targetNamespace="http://schemas.microsoft.com/office/2006/metadata/properties" ma:root="true" ma:fieldsID="7029b676fb4bc4740fa12ead05608141" ns2:_="" ns3:_="">
    <xsd:import namespace="dfe7fab5-ca36-4373-9e84-14533c573aad"/>
    <xsd:import namespace="f7f9503f-814b-432a-91f5-9c13c51348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7fab5-ca36-4373-9e84-14533c573aa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2f5df239-3944-4746-8bca-185657cf9cd2}" ma:internalName="TaxCatchAll" ma:showField="CatchAllData" ma:web="dfe7fab5-ca36-4373-9e84-14533c573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9503f-814b-432a-91f5-9c13c5134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f9503f-814b-432a-91f5-9c13c51348b4">
      <Terms xmlns="http://schemas.microsoft.com/office/infopath/2007/PartnerControls"/>
    </lcf76f155ced4ddcb4097134ff3c332f>
    <TaxCatchAll xmlns="dfe7fab5-ca36-4373-9e84-14533c573aad" xsi:nil="true"/>
    <_dlc_DocId xmlns="dfe7fab5-ca36-4373-9e84-14533c573aad">EARRTHREF-1375243986-33363</_dlc_DocId>
    <_dlc_DocIdUrl xmlns="dfe7fab5-ca36-4373-9e84-14533c573aad">
      <Url>https://pnnl.sharepoint.com/teams/EARRTH/_layouts/15/DocIdRedir.aspx?ID=EARRTHREF-1375243986-33363</Url>
      <Description>EARRTHREF-1375243986-33363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6945A35-6AF9-4AA8-A8B1-540F2AEFF3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F91A79-8DB6-45B0-A22D-2BEB95AB1036}"/>
</file>

<file path=customXml/itemProps3.xml><?xml version="1.0" encoding="utf-8"?>
<ds:datastoreItem xmlns:ds="http://schemas.openxmlformats.org/officeDocument/2006/customXml" ds:itemID="{C889D0C3-9219-4D47-B9F3-2377CE70C431}">
  <ds:schemaRefs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d06d6844-9428-4cca-bef9-363f8d29b3c1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40d9f68b-69d6-403e-8d3b-2d51d93110b6"/>
  </ds:schemaRefs>
</ds:datastoreItem>
</file>

<file path=customXml/itemProps4.xml><?xml version="1.0" encoding="utf-8"?>
<ds:datastoreItem xmlns:ds="http://schemas.openxmlformats.org/officeDocument/2006/customXml" ds:itemID="{3A529782-484C-46ED-A6D3-C3CFE7FBA463}"/>
</file>

<file path=docProps/app.xml><?xml version="1.0" encoding="utf-8"?>
<Properties xmlns="http://schemas.openxmlformats.org/officeDocument/2006/extended-properties" xmlns:vt="http://schemas.openxmlformats.org/officeDocument/2006/docPropsVTypes">
  <Template>RCD Presentation</Template>
  <TotalTime>1449</TotalTime>
  <Words>1033</Words>
  <Application>Microsoft Office PowerPoint</Application>
  <PresentationFormat>Widescreen</PresentationFormat>
  <Paragraphs>153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Symbol</vt:lpstr>
      <vt:lpstr>Custom Design</vt:lpstr>
      <vt:lpstr>Comparative Analysis of V+ Dosimetry Models</vt:lpstr>
      <vt:lpstr>The premise …</vt:lpstr>
      <vt:lpstr>More on that …</vt:lpstr>
      <vt:lpstr>Comparative Literature</vt:lpstr>
      <vt:lpstr>Grouping of Three Authors</vt:lpstr>
      <vt:lpstr>PowerPoint Presentation</vt:lpstr>
      <vt:lpstr>Dubeau et al. 2018</vt:lpstr>
      <vt:lpstr>PowerPoint Presentation</vt:lpstr>
      <vt:lpstr>Dubeau et al. 2023</vt:lpstr>
      <vt:lpstr>PowerPoint Presentation</vt:lpstr>
      <vt:lpstr>Frosio et al. 2019 &amp; 2021</vt:lpstr>
      <vt:lpstr>PowerPoint Presentation</vt:lpstr>
      <vt:lpstr>Galipeau et al. 2023</vt:lpstr>
      <vt:lpstr>PowerPoint Presentation</vt:lpstr>
      <vt:lpstr>Delacroix et al. 2002</vt:lpstr>
      <vt:lpstr>PowerPoint Presentation</vt:lpstr>
      <vt:lpstr>Delacroix et al. 2002 (5 nuclides x 13 doses)</vt:lpstr>
      <vt:lpstr>Craig et al. 2023</vt:lpstr>
      <vt:lpstr>PowerPoint Presentation</vt:lpstr>
      <vt:lpstr>Where we need work …</vt:lpstr>
      <vt:lpstr>So, which estimate is correct?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Hamby</dc:creator>
  <cp:lastModifiedBy>Ramos, Carli A</cp:lastModifiedBy>
  <cp:revision>170</cp:revision>
  <dcterms:created xsi:type="dcterms:W3CDTF">2024-07-29T16:46:57Z</dcterms:created>
  <dcterms:modified xsi:type="dcterms:W3CDTF">2024-10-01T20:24:19Z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0x0101006F577D85CA72664694D7796B41A5113E</vt:lpwstr>
  </property>
  <property fmtid="{D5CDD505-2E9C-101B-9397-08002B2CF9AE}" pid="3" name="Order">
    <vt:r8>51900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_dlc_DocIdItemGuid">
    <vt:lpwstr>8b9761c2-063d-42bb-b9b3-c9b96bcbc47a</vt:lpwstr>
  </property>
  <property fmtid="{D5CDD505-2E9C-101B-9397-08002B2CF9AE}" pid="11" name="MediaServiceImageTags">
    <vt:lpwstr/>
  </property>
</Properties>
</file>