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  <p:sldMasterId id="2147484185" r:id="rId5"/>
  </p:sldMasterIdLst>
  <p:notesMasterIdLst>
    <p:notesMasterId r:id="rId31"/>
  </p:notesMasterIdLst>
  <p:handoutMasterIdLst>
    <p:handoutMasterId r:id="rId32"/>
  </p:handoutMasterIdLst>
  <p:sldIdLst>
    <p:sldId id="303" r:id="rId6"/>
    <p:sldId id="463" r:id="rId7"/>
    <p:sldId id="461" r:id="rId8"/>
    <p:sldId id="462" r:id="rId9"/>
    <p:sldId id="438" r:id="rId10"/>
    <p:sldId id="449" r:id="rId11"/>
    <p:sldId id="450" r:id="rId12"/>
    <p:sldId id="459" r:id="rId13"/>
    <p:sldId id="460" r:id="rId14"/>
    <p:sldId id="458" r:id="rId15"/>
    <p:sldId id="454" r:id="rId16"/>
    <p:sldId id="455" r:id="rId17"/>
    <p:sldId id="445" r:id="rId18"/>
    <p:sldId id="444" r:id="rId19"/>
    <p:sldId id="446" r:id="rId20"/>
    <p:sldId id="452" r:id="rId21"/>
    <p:sldId id="448" r:id="rId22"/>
    <p:sldId id="447" r:id="rId23"/>
    <p:sldId id="443" r:id="rId24"/>
    <p:sldId id="451" r:id="rId25"/>
    <p:sldId id="456" r:id="rId26"/>
    <p:sldId id="440" r:id="rId27"/>
    <p:sldId id="453" r:id="rId28"/>
    <p:sldId id="441" r:id="rId29"/>
    <p:sldId id="334" r:id="rId30"/>
  </p:sldIdLst>
  <p:sldSz cx="12192000" cy="6858000"/>
  <p:notesSz cx="986948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James" initials="G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600"/>
    <a:srgbClr val="0000FF"/>
    <a:srgbClr val="996600"/>
    <a:srgbClr val="996633"/>
    <a:srgbClr val="0099CC"/>
    <a:srgbClr val="000000"/>
    <a:srgbClr val="003399"/>
    <a:srgbClr val="3023DD"/>
    <a:srgbClr val="231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8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8339E6-D93E-498A-8586-B44C44063E61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97625"/>
            <a:ext cx="4278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A71AB9-B893-491F-8471-3A334CA73D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9588" y="0"/>
            <a:ext cx="4278312" cy="33655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C1A9A7B-28D0-481C-A708-E387A4F6B2D5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1038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838" y="3198813"/>
            <a:ext cx="7897812" cy="3032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8313" cy="33655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9588" y="6397625"/>
            <a:ext cx="4278312" cy="33655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E483808-FBB5-4F44-B971-17B664065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5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83808-FBB5-4F44-B971-17B6640655C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1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F2E4-0372-4582-BA48-12519A44F2FA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3123F-538F-410C-ACE3-5A1DE130DF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85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0066-D564-4C10-B8FB-BE4C78777A06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3CC5-B52F-4D56-AD6C-1C1A7A5AE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9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492C6-5CB8-48C3-8616-9DF96C57D436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F2CBE-674D-4CC9-A051-EC3C574D1D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00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58118-E2BD-435C-AD7C-1D6D861DD03A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5C53-61A1-42AE-890D-CDE87FEBD4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5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2722D-F50A-40E9-8D1A-334C200E9868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C5EC9-0584-40E2-9970-85E23F9BDAF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D8C1B-4CC9-4D07-8816-6C5C67D5C2EA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4386C-E8C3-468E-98E9-DED55495AB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7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3F098-A8F3-4B2C-A777-D67DDC65D447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A3919-0B73-4FEC-A280-9F737761778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9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E30C8-994A-48ED-AB0C-18E30307B4F8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3849F-9CB8-46B9-B659-28CE2418559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0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501F5E-5BC9-4FAA-AD86-B5BFE87BF0C4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D4B6F-3ECE-4567-B194-1E399CD6B8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674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8297F-A3A7-400F-B0F9-3CB233EC70F8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6CB0F-81B7-478B-8B99-995184E59F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43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2876B-9C17-43C0-B2DE-C49E073B3BA7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83C16-1983-4DDC-BE7E-963366057DE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7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6478-15ED-4DA2-BAA0-E2B77160EED4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51E7-BBC4-41E5-8E33-85A24FABBC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5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199C-2AA1-4DFB-8A54-B7FB5187EC7D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0FBA8-1169-4222-A761-DC6082A37F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36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4D041-21CD-46C5-A5B3-808AFBCCB97A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76107-3FDB-48A0-B121-2EF6AA116B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1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C9AF-FA83-4D20-8950-B70494A1F5FF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5E80-4A4A-42B3-B78A-6DF3D3A65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8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E040-C5BE-46E5-B89E-68E05AADE56A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8BAA-C41D-42DF-BC92-1A0584191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05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1343-3591-4FC2-8123-194160D2B922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BB56-D7B7-4FE0-9AB1-298AFF5D1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A26A-CE49-4308-8DA1-F0348431D29E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4653-8645-4B5D-8B0A-1FDAB071E7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8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4772-BA34-4B01-88B8-A276CB78165E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CC74-11CE-41D0-B1C4-CFD65E4474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0E495-463A-4133-BC96-40B3A99170D8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6BA5C-91A5-4AAD-B46F-D7562F8A8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2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2313-43D2-4EEE-8C81-968413283EAF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F145-E7FF-4AAF-BBAC-C9A435B71E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1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49559-F3EA-425E-8E32-E0B72E896239}" type="datetimeFigureOut">
              <a:rPr lang="en-GB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FFB16-4A92-476A-B0BD-C7CBC5AD8B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7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71" r:id="rId8"/>
    <p:sldLayoutId id="2147484156" r:id="rId9"/>
    <p:sldLayoutId id="214748415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105964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10596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286A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49559-F3EA-425E-8E32-E0B72E896239}" type="datetimeFigureOut">
              <a:rPr lang="en-GB" smtClean="0"/>
              <a:pPr>
                <a:defRPr/>
              </a:pPr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BFFB16-4A92-476A-B0BD-C7CBC5AD8B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5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52600" y="1700808"/>
            <a:ext cx="9286800" cy="2304256"/>
          </a:xfrm>
        </p:spPr>
        <p:txBody>
          <a:bodyPr>
            <a:noAutofit/>
          </a:bodyPr>
          <a:lstStyle/>
          <a:p>
            <a:r>
              <a:rPr lang="en-GB" sz="4800"/>
              <a:t>An independent comparison of VARSKIN v1.2 and Geant4 Monte Carlo code for skin dose calculations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7350" y="4941540"/>
            <a:ext cx="6400800" cy="16558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>
                <a:latin typeface="Tahoma" pitchFamily="34" charset="0"/>
              </a:rPr>
              <a:t>Gregory James</a:t>
            </a:r>
          </a:p>
          <a:p>
            <a:pPr eaLnBrk="1" hangingPunct="1">
              <a:lnSpc>
                <a:spcPct val="90000"/>
              </a:lnSpc>
            </a:pPr>
            <a:endParaRPr lang="en-GB" sz="240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600">
                <a:latin typeface="Tahoma" pitchFamily="34" charset="0"/>
              </a:rPr>
              <a:t>Head of Nuclear Medicine Physics</a:t>
            </a:r>
          </a:p>
          <a:p>
            <a:pPr eaLnBrk="1" hangingPunct="1">
              <a:lnSpc>
                <a:spcPct val="90000"/>
              </a:lnSpc>
            </a:pPr>
            <a:r>
              <a:rPr lang="en-GB" sz="1600">
                <a:latin typeface="Tahoma" pitchFamily="34" charset="0"/>
              </a:rPr>
              <a:t>Royal Stoke University Hospital</a:t>
            </a:r>
          </a:p>
          <a:p>
            <a:pPr eaLnBrk="1" hangingPunct="1">
              <a:lnSpc>
                <a:spcPct val="90000"/>
              </a:lnSpc>
            </a:pPr>
            <a:r>
              <a:rPr lang="en-GB" sz="1600">
                <a:latin typeface="Tahoma" pitchFamily="34" charset="0"/>
              </a:rPr>
              <a:t>United Kingdom (NHS)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A424A-94D0-5C0A-ADB6-13E94DA63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76" y="0"/>
            <a:ext cx="2987824" cy="1525975"/>
          </a:xfrm>
          <a:prstGeom prst="rect">
            <a:avLst/>
          </a:prstGeom>
        </p:spPr>
      </p:pic>
      <p:pic>
        <p:nvPicPr>
          <p:cNvPr id="1026" name="Picture 2" descr="RAMP Website">
            <a:extLst>
              <a:ext uri="{FF2B5EF4-FFF2-40B4-BE49-F238E27FC236}">
                <a16:creationId xmlns:a16="http://schemas.microsoft.com/office/drawing/2014/main" id="{007A4195-5620-8794-7D5C-1B5412DC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C887-EC86-6315-33B0-0FFEED55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65" y="365125"/>
            <a:ext cx="11001535" cy="1325563"/>
          </a:xfrm>
        </p:spPr>
        <p:txBody>
          <a:bodyPr/>
          <a:lstStyle/>
          <a:p>
            <a:r>
              <a:rPr lang="en-GB"/>
              <a:t>Final Cylinder</a:t>
            </a:r>
            <a:br>
              <a:rPr lang="en-GB"/>
            </a:br>
            <a:r>
              <a:rPr lang="en-GB"/>
              <a:t>Recommendations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8E9D2B-1C5E-D24A-5264-94790AD57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49200"/>
            <a:ext cx="7039879" cy="6559600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8200BD-698B-08C0-DB7F-857B40013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05802"/>
              </p:ext>
            </p:extLst>
          </p:nvPr>
        </p:nvGraphicFramePr>
        <p:xfrm>
          <a:off x="352264" y="3419833"/>
          <a:ext cx="4231566" cy="208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0522">
                  <a:extLst>
                    <a:ext uri="{9D8B030D-6E8A-4147-A177-3AD203B41FA5}">
                      <a16:colId xmlns:a16="http://schemas.microsoft.com/office/drawing/2014/main" val="1802905110"/>
                    </a:ext>
                  </a:extLst>
                </a:gridCol>
                <a:gridCol w="1410522">
                  <a:extLst>
                    <a:ext uri="{9D8B030D-6E8A-4147-A177-3AD203B41FA5}">
                      <a16:colId xmlns:a16="http://schemas.microsoft.com/office/drawing/2014/main" val="3132248909"/>
                    </a:ext>
                  </a:extLst>
                </a:gridCol>
                <a:gridCol w="1410522">
                  <a:extLst>
                    <a:ext uri="{9D8B030D-6E8A-4147-A177-3AD203B41FA5}">
                      <a16:colId xmlns:a16="http://schemas.microsoft.com/office/drawing/2014/main" val="2762614408"/>
                    </a:ext>
                  </a:extLst>
                </a:gridCol>
              </a:tblGrid>
              <a:tr h="520370"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Diameter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Height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853121"/>
                  </a:ext>
                </a:extLst>
              </a:tr>
              <a:tr h="520370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latin typeface="+mn-lt"/>
                        </a:rPr>
                        <a:t>10 </a:t>
                      </a:r>
                      <a:r>
                        <a:rPr lang="el-GR" sz="2400" b="1">
                          <a:latin typeface="+mn-lt"/>
                        </a:rPr>
                        <a:t>μ</a:t>
                      </a:r>
                      <a:r>
                        <a:rPr lang="en-GB" sz="2400" b="1">
                          <a:latin typeface="+mn-lt"/>
                        </a:rPr>
                        <a:t>l</a:t>
                      </a:r>
                      <a:endParaRPr lang="en-GB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2.52 mm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2.01 mm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9266626"/>
                  </a:ext>
                </a:extLst>
              </a:tr>
              <a:tr h="520370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latin typeface="+mn-lt"/>
                        </a:rPr>
                        <a:t>30 </a:t>
                      </a:r>
                      <a:r>
                        <a:rPr lang="el-GR" sz="2400" b="1">
                          <a:latin typeface="+mn-lt"/>
                        </a:rPr>
                        <a:t>μ</a:t>
                      </a:r>
                      <a:r>
                        <a:rPr lang="en-GB" sz="2400" b="1">
                          <a:latin typeface="+mn-lt"/>
                        </a:rPr>
                        <a:t>l</a:t>
                      </a:r>
                      <a:endParaRPr lang="en-GB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4.04 mm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2.35 mm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9613451"/>
                  </a:ext>
                </a:extLst>
              </a:tr>
              <a:tr h="520370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latin typeface="+mn-lt"/>
                        </a:rPr>
                        <a:t>50 </a:t>
                      </a:r>
                      <a:r>
                        <a:rPr lang="el-GR" sz="2400" b="1">
                          <a:latin typeface="+mn-lt"/>
                        </a:rPr>
                        <a:t>μ</a:t>
                      </a:r>
                      <a:r>
                        <a:rPr lang="en-GB" sz="2400" b="1">
                          <a:latin typeface="+mn-lt"/>
                        </a:rPr>
                        <a:t>l</a:t>
                      </a:r>
                      <a:endParaRPr lang="en-GB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5.02 mm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2.53 mm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95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00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1AD2C6-8968-C55B-F9A7-05C2EBB5B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5760" y="99745"/>
            <a:ext cx="8162484" cy="6658509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1C14112-ECA9-EA1E-1551-395DEF4C6623}"/>
              </a:ext>
            </a:extLst>
          </p:cNvPr>
          <p:cNvGrpSpPr/>
          <p:nvPr/>
        </p:nvGrpSpPr>
        <p:grpSpPr>
          <a:xfrm>
            <a:off x="371458" y="1690688"/>
            <a:ext cx="10873208" cy="4590281"/>
            <a:chOff x="371458" y="1690688"/>
            <a:chExt cx="10873208" cy="45902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A3E532-2E01-AAFA-D8B9-793E0D675137}"/>
                </a:ext>
              </a:extLst>
            </p:cNvPr>
            <p:cNvSpPr/>
            <p:nvPr/>
          </p:nvSpPr>
          <p:spPr>
            <a:xfrm>
              <a:off x="371458" y="4408761"/>
              <a:ext cx="10873208" cy="187220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F90834-49C7-442D-8ACC-1646D2A14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9776" y="4563150"/>
              <a:ext cx="6980760" cy="1551701"/>
            </a:xfrm>
            <a:prstGeom prst="rect">
              <a:avLst/>
            </a:prstGeom>
            <a:effectLst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3F342E-695E-25FA-3CA1-DD86DD314BAE}"/>
                </a:ext>
              </a:extLst>
            </p:cNvPr>
            <p:cNvSpPr txBox="1"/>
            <p:nvPr/>
          </p:nvSpPr>
          <p:spPr>
            <a:xfrm>
              <a:off x="5808062" y="4632042"/>
              <a:ext cx="3700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>
                  <a:latin typeface="+mn-lt"/>
                </a:rPr>
                <a:t>Nuclear Medicine Communications </a:t>
              </a:r>
              <a:r>
                <a:rPr lang="en-GB" sz="1200" b="0">
                  <a:latin typeface="+mn-lt"/>
                </a:rPr>
                <a:t>2023, </a:t>
              </a:r>
              <a:r>
                <a:rPr lang="en-GB" sz="1200">
                  <a:latin typeface="+mn-lt"/>
                </a:rPr>
                <a:t>44</a:t>
              </a:r>
              <a:r>
                <a:rPr lang="en-GB" sz="1200" b="0">
                  <a:latin typeface="+mn-lt"/>
                </a:rPr>
                <a:t>:366-374</a:t>
              </a:r>
              <a:endParaRPr lang="en-GB" sz="1200" b="0" baseline="30000">
                <a:latin typeface="+mn-lt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AC3CF1-9BF5-F893-F01B-9766FABFFDBD}"/>
                </a:ext>
              </a:extLst>
            </p:cNvPr>
            <p:cNvSpPr/>
            <p:nvPr/>
          </p:nvSpPr>
          <p:spPr>
            <a:xfrm>
              <a:off x="4079776" y="1690688"/>
              <a:ext cx="2088232" cy="730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667AF6-CFC0-3897-60F5-1D1B0E3F301D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>
              <a:off x="5123892" y="2420888"/>
              <a:ext cx="684170" cy="19878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F8D379-4D15-C6A7-40A6-B72DB22A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VARSKIN</a:t>
            </a:r>
            <a:br>
              <a:rPr lang="en-GB"/>
            </a:br>
            <a:r>
              <a:rPr lang="en-GB"/>
              <a:t>Geometry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853D82-3E52-BE54-CB9B-C6C5EB50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6292"/>
              </p:ext>
            </p:extLst>
          </p:nvPr>
        </p:nvGraphicFramePr>
        <p:xfrm>
          <a:off x="561901" y="4603185"/>
          <a:ext cx="331236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123">
                  <a:extLst>
                    <a:ext uri="{9D8B030D-6E8A-4147-A177-3AD203B41FA5}">
                      <a16:colId xmlns:a16="http://schemas.microsoft.com/office/drawing/2014/main" val="1802905110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3132248909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2762614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Diameter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Height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85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+mn-lt"/>
                        </a:rPr>
                        <a:t>10 </a:t>
                      </a:r>
                      <a:r>
                        <a:rPr lang="el-GR" sz="1800" b="1">
                          <a:latin typeface="+mn-lt"/>
                        </a:rPr>
                        <a:t>μ</a:t>
                      </a:r>
                      <a:r>
                        <a:rPr lang="en-GB" sz="1800" b="1">
                          <a:latin typeface="+mn-lt"/>
                        </a:rPr>
                        <a:t>l</a:t>
                      </a:r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2.52 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2.01 mm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926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+mn-lt"/>
                        </a:rPr>
                        <a:t>30 </a:t>
                      </a:r>
                      <a:r>
                        <a:rPr lang="el-GR" sz="1800" b="1">
                          <a:latin typeface="+mn-lt"/>
                        </a:rPr>
                        <a:t>μ</a:t>
                      </a:r>
                      <a:r>
                        <a:rPr lang="en-GB" sz="1800" b="1">
                          <a:latin typeface="+mn-lt"/>
                        </a:rPr>
                        <a:t>l</a:t>
                      </a:r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4.04 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2.35 mm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961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+mn-lt"/>
                        </a:rPr>
                        <a:t>50 </a:t>
                      </a:r>
                      <a:r>
                        <a:rPr lang="el-GR" sz="1800" b="1">
                          <a:latin typeface="+mn-lt"/>
                        </a:rPr>
                        <a:t>μ</a:t>
                      </a:r>
                      <a:r>
                        <a:rPr lang="en-GB" sz="1800" b="1">
                          <a:latin typeface="+mn-lt"/>
                        </a:rPr>
                        <a:t>l</a:t>
                      </a:r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5.02 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2.53 mm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95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5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89BD-4E2E-3E85-14CF-E9EAB68D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217633-6349-A83F-2DAB-681505BBA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355489"/>
              </p:ext>
            </p:extLst>
          </p:nvPr>
        </p:nvGraphicFramePr>
        <p:xfrm>
          <a:off x="227347" y="1052736"/>
          <a:ext cx="11737306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758">
                  <a:extLst>
                    <a:ext uri="{9D8B030D-6E8A-4147-A177-3AD203B41FA5}">
                      <a16:colId xmlns:a16="http://schemas.microsoft.com/office/drawing/2014/main" val="1665374420"/>
                    </a:ext>
                  </a:extLst>
                </a:gridCol>
                <a:gridCol w="1676758">
                  <a:extLst>
                    <a:ext uri="{9D8B030D-6E8A-4147-A177-3AD203B41FA5}">
                      <a16:colId xmlns:a16="http://schemas.microsoft.com/office/drawing/2014/main" val="2893116589"/>
                    </a:ext>
                  </a:extLst>
                </a:gridCol>
                <a:gridCol w="1676758">
                  <a:extLst>
                    <a:ext uri="{9D8B030D-6E8A-4147-A177-3AD203B41FA5}">
                      <a16:colId xmlns:a16="http://schemas.microsoft.com/office/drawing/2014/main" val="88996215"/>
                    </a:ext>
                  </a:extLst>
                </a:gridCol>
                <a:gridCol w="1676758">
                  <a:extLst>
                    <a:ext uri="{9D8B030D-6E8A-4147-A177-3AD203B41FA5}">
                      <a16:colId xmlns:a16="http://schemas.microsoft.com/office/drawing/2014/main" val="4272458075"/>
                    </a:ext>
                  </a:extLst>
                </a:gridCol>
                <a:gridCol w="1676758">
                  <a:extLst>
                    <a:ext uri="{9D8B030D-6E8A-4147-A177-3AD203B41FA5}">
                      <a16:colId xmlns:a16="http://schemas.microsoft.com/office/drawing/2014/main" val="3785087529"/>
                    </a:ext>
                  </a:extLst>
                </a:gridCol>
                <a:gridCol w="1676758">
                  <a:extLst>
                    <a:ext uri="{9D8B030D-6E8A-4147-A177-3AD203B41FA5}">
                      <a16:colId xmlns:a16="http://schemas.microsoft.com/office/drawing/2014/main" val="2211582263"/>
                    </a:ext>
                  </a:extLst>
                </a:gridCol>
                <a:gridCol w="1676758">
                  <a:extLst>
                    <a:ext uri="{9D8B030D-6E8A-4147-A177-3AD203B41FA5}">
                      <a16:colId xmlns:a16="http://schemas.microsoft.com/office/drawing/2014/main" val="13729538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200"/>
                        <a:t>Dose Rate (mSv/MBq/hr)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3507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Radionuclide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Geometry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Glove Layer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Basal Depth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Geant4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VARSKIN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36218"/>
                  </a:ext>
                </a:extLst>
              </a:tr>
              <a:tr h="315095">
                <a:tc rowSpan="12">
                  <a:txBody>
                    <a:bodyPr/>
                    <a:lstStyle/>
                    <a:p>
                      <a:pPr algn="ctr"/>
                      <a:r>
                        <a:rPr lang="en-GB" sz="2200" baseline="30000"/>
                        <a:t>99m</a:t>
                      </a:r>
                      <a:r>
                        <a:rPr lang="en-GB" sz="2200"/>
                        <a:t>Tc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GB" sz="2200"/>
                        <a:t>1cm</a:t>
                      </a:r>
                      <a:r>
                        <a:rPr lang="en-GB" sz="2200" baseline="30000"/>
                        <a:t>2</a:t>
                      </a:r>
                      <a:r>
                        <a:rPr lang="en-GB" sz="2200"/>
                        <a:t> Disk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200"/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Hp(0.07)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2992937"/>
                  </a:ext>
                </a:extLst>
              </a:tr>
              <a:tr h="315095"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Hp(0.14)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8789"/>
                  </a:ext>
                </a:extLst>
              </a:tr>
              <a:tr h="315095"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Hp(0.22)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8105644"/>
                  </a:ext>
                </a:extLst>
              </a:tr>
              <a:tr h="315095"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Hp(0.37)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1428462"/>
                  </a:ext>
                </a:extLst>
              </a:tr>
              <a:tr h="315095"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200"/>
                        <a:t>0.1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Hp(0.07)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4376158"/>
                  </a:ext>
                </a:extLst>
              </a:tr>
              <a:tr h="315095"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Hp(0.14)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0239553"/>
                  </a:ext>
                </a:extLst>
              </a:tr>
              <a:tr h="315095"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Hp(0.22)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447104"/>
                  </a:ext>
                </a:extLst>
              </a:tr>
              <a:tr h="315095"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Hp(0.37)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8169963"/>
                  </a:ext>
                </a:extLst>
              </a:tr>
              <a:tr h="315095"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200"/>
                        <a:t>0.2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Hp(0.07)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0885155"/>
                  </a:ext>
                </a:extLst>
              </a:tr>
              <a:tr h="315095"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Hp(0.14)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0663673"/>
                  </a:ext>
                </a:extLst>
              </a:tr>
              <a:tr h="315095"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/>
                        <a:t>Hp(0.22)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2150681"/>
                  </a:ext>
                </a:extLst>
              </a:tr>
              <a:tr h="315095"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/>
                        <a:t>Hp(0.37)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8424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28BDE6-488B-5735-68BF-3357CFAA33F6}"/>
              </a:ext>
            </a:extLst>
          </p:cNvPr>
          <p:cNvSpPr txBox="1"/>
          <p:nvPr/>
        </p:nvSpPr>
        <p:spPr>
          <a:xfrm>
            <a:off x="2927648" y="438872"/>
            <a:ext cx="27246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>
                <a:latin typeface="+mn-lt"/>
              </a:rPr>
              <a:t>1344 rows of data!</a:t>
            </a:r>
          </a:p>
          <a:p>
            <a:pPr algn="ctr"/>
            <a:r>
              <a:rPr lang="en-GB" sz="1400" b="0">
                <a:latin typeface="+mn-lt"/>
              </a:rPr>
              <a:t>(28 radionuclides × 48 geometries)</a:t>
            </a:r>
          </a:p>
        </p:txBody>
      </p:sp>
      <p:pic>
        <p:nvPicPr>
          <p:cNvPr id="10" name="Picture 9" descr="A yellow emoji with a sad face&#10;&#10;Description automatically generated">
            <a:extLst>
              <a:ext uri="{FF2B5EF4-FFF2-40B4-BE49-F238E27FC236}">
                <a16:creationId xmlns:a16="http://schemas.microsoft.com/office/drawing/2014/main" id="{E8696AA6-3A6B-B8E2-3A70-9930DC835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10" y="231545"/>
            <a:ext cx="1091762" cy="1091762"/>
          </a:xfrm>
          <a:prstGeom prst="rect">
            <a:avLst/>
          </a:prstGeom>
        </p:spPr>
      </p:pic>
      <p:pic>
        <p:nvPicPr>
          <p:cNvPr id="3" name="Picture 2" descr="I:\SeHCAT Geant4\SeHCAT Masterclass\Tick2.png">
            <a:extLst>
              <a:ext uri="{FF2B5EF4-FFF2-40B4-BE49-F238E27FC236}">
                <a16:creationId xmlns:a16="http://schemas.microsoft.com/office/drawing/2014/main" id="{1861DEE1-A52D-0F13-EB69-5B0D80C65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92" y="1928236"/>
            <a:ext cx="370385" cy="3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42F08A5-568C-6FF9-49F8-C83304CFBBFA}"/>
              </a:ext>
            </a:extLst>
          </p:cNvPr>
          <p:cNvSpPr/>
          <p:nvPr/>
        </p:nvSpPr>
        <p:spPr>
          <a:xfrm>
            <a:off x="11523656" y="2417617"/>
            <a:ext cx="346565" cy="293517"/>
          </a:xfrm>
          <a:prstGeom prst="triangl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01A53-079B-FD79-C020-48C805006681}"/>
              </a:ext>
            </a:extLst>
          </p:cNvPr>
          <p:cNvSpPr txBox="1"/>
          <p:nvPr/>
        </p:nvSpPr>
        <p:spPr>
          <a:xfrm>
            <a:off x="11523655" y="2380818"/>
            <a:ext cx="3465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196A244-3F89-EBA0-0269-7FD5842F319B}"/>
              </a:ext>
            </a:extLst>
          </p:cNvPr>
          <p:cNvSpPr/>
          <p:nvPr/>
        </p:nvSpPr>
        <p:spPr>
          <a:xfrm>
            <a:off x="11523656" y="2811572"/>
            <a:ext cx="346565" cy="293517"/>
          </a:xfrm>
          <a:prstGeom prst="triangl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B301D-56B2-70EA-7593-8858CC5DAC3C}"/>
              </a:ext>
            </a:extLst>
          </p:cNvPr>
          <p:cNvSpPr txBox="1"/>
          <p:nvPr/>
        </p:nvSpPr>
        <p:spPr>
          <a:xfrm>
            <a:off x="11523655" y="2774773"/>
            <a:ext cx="3465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Picture 11" descr="I:\SeHCAT Geant4\SeHCAT Masterclass\Tick2.png">
            <a:extLst>
              <a:ext uri="{FF2B5EF4-FFF2-40B4-BE49-F238E27FC236}">
                <a16:creationId xmlns:a16="http://schemas.microsoft.com/office/drawing/2014/main" id="{46FF5BB4-713F-5B5F-0795-E6153B64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95" y="3230585"/>
            <a:ext cx="370385" cy="3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:\SeHCAT Geant4\SeHCAT Masterclass\Tick2.png">
            <a:extLst>
              <a:ext uri="{FF2B5EF4-FFF2-40B4-BE49-F238E27FC236}">
                <a16:creationId xmlns:a16="http://schemas.microsoft.com/office/drawing/2014/main" id="{3B36421A-7E7D-49FA-A25D-01973DED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95" y="4498775"/>
            <a:ext cx="370385" cy="3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:\SeHCAT Geant4\SeHCAT Masterclass\Tick2.png">
            <a:extLst>
              <a:ext uri="{FF2B5EF4-FFF2-40B4-BE49-F238E27FC236}">
                <a16:creationId xmlns:a16="http://schemas.microsoft.com/office/drawing/2014/main" id="{138E457E-0ED4-1B25-276E-F49E9C245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95" y="4932282"/>
            <a:ext cx="370385" cy="3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:\SeHCAT Geant4\SeHCAT Masterclass\Tick2.png">
            <a:extLst>
              <a:ext uri="{FF2B5EF4-FFF2-40B4-BE49-F238E27FC236}">
                <a16:creationId xmlns:a16="http://schemas.microsoft.com/office/drawing/2014/main" id="{4FF8699B-7E53-2094-E1FF-808F5A5D3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94" y="5778819"/>
            <a:ext cx="370385" cy="3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:\SeHCAT Geant4\SeHCAT Masterclass\Tick2.png">
            <a:extLst>
              <a:ext uri="{FF2B5EF4-FFF2-40B4-BE49-F238E27FC236}">
                <a16:creationId xmlns:a16="http://schemas.microsoft.com/office/drawing/2014/main" id="{C9BB6C6C-757E-8F4B-BC13-BDB5A3F44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93" y="6189566"/>
            <a:ext cx="370385" cy="3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:\SeHCAT Geant4\SeHCAT Masterclass\Tick2.png">
            <a:extLst>
              <a:ext uri="{FF2B5EF4-FFF2-40B4-BE49-F238E27FC236}">
                <a16:creationId xmlns:a16="http://schemas.microsoft.com/office/drawing/2014/main" id="{7DB99322-07C8-50B9-9697-CD7EB238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93" y="6625356"/>
            <a:ext cx="370385" cy="3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89DDB446-3212-8379-A3BA-0F26BC8CEB60}"/>
              </a:ext>
            </a:extLst>
          </p:cNvPr>
          <p:cNvSpPr/>
          <p:nvPr/>
        </p:nvSpPr>
        <p:spPr>
          <a:xfrm>
            <a:off x="11529989" y="3668147"/>
            <a:ext cx="346565" cy="293517"/>
          </a:xfrm>
          <a:prstGeom prst="triangl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00121-765F-5B75-70A7-D642B1998C61}"/>
              </a:ext>
            </a:extLst>
          </p:cNvPr>
          <p:cNvSpPr txBox="1"/>
          <p:nvPr/>
        </p:nvSpPr>
        <p:spPr>
          <a:xfrm>
            <a:off x="11529988" y="3631348"/>
            <a:ext cx="3465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9D9AAC1-D887-190E-E85B-FD31EF0FD806}"/>
              </a:ext>
            </a:extLst>
          </p:cNvPr>
          <p:cNvSpPr/>
          <p:nvPr/>
        </p:nvSpPr>
        <p:spPr>
          <a:xfrm>
            <a:off x="11523656" y="5373910"/>
            <a:ext cx="346565" cy="293517"/>
          </a:xfrm>
          <a:prstGeom prst="triangl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9D86F9-A206-CA72-7C32-86BF04383A07}"/>
              </a:ext>
            </a:extLst>
          </p:cNvPr>
          <p:cNvSpPr txBox="1"/>
          <p:nvPr/>
        </p:nvSpPr>
        <p:spPr>
          <a:xfrm>
            <a:off x="11523655" y="5337111"/>
            <a:ext cx="3465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4" name="Picture 23" descr="I:\SeHCAT Geant4\SeHCAT Masterclass\Tick2.png">
            <a:extLst>
              <a:ext uri="{FF2B5EF4-FFF2-40B4-BE49-F238E27FC236}">
                <a16:creationId xmlns:a16="http://schemas.microsoft.com/office/drawing/2014/main" id="{343C5645-3743-9E79-B8AD-6A26D134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92" y="4081519"/>
            <a:ext cx="370385" cy="3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728CB5-EFDE-29B2-94E2-C78F48E73429}"/>
              </a:ext>
            </a:extLst>
          </p:cNvPr>
          <p:cNvSpPr/>
          <p:nvPr/>
        </p:nvSpPr>
        <p:spPr>
          <a:xfrm>
            <a:off x="0" y="2304256"/>
            <a:ext cx="12192000" cy="455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B63A51-0EA3-0F59-6671-6B561A78D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" b="779"/>
          <a:stretch/>
        </p:blipFill>
        <p:spPr>
          <a:xfrm>
            <a:off x="1388730" y="693000"/>
            <a:ext cx="9414540" cy="54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BDF085-22AA-60CE-52D6-55D7C0CFF3B4}"/>
              </a:ext>
            </a:extLst>
          </p:cNvPr>
          <p:cNvSpPr txBox="1"/>
          <p:nvPr/>
        </p:nvSpPr>
        <p:spPr>
          <a:xfrm>
            <a:off x="3791744" y="116631"/>
            <a:ext cx="150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+mn-lt"/>
              </a:rPr>
              <a:t>VARSKIN</a:t>
            </a:r>
            <a:endParaRPr lang="en-GB" sz="2400" baseline="300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8168C-1DCB-70A2-F0F5-C6747B09CAA3}"/>
              </a:ext>
            </a:extLst>
          </p:cNvPr>
          <p:cNvSpPr txBox="1"/>
          <p:nvPr/>
        </p:nvSpPr>
        <p:spPr>
          <a:xfrm>
            <a:off x="767408" y="116632"/>
            <a:ext cx="15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latin typeface="+mn-lt"/>
              </a:rPr>
              <a:t>Geant4</a:t>
            </a:r>
            <a:endParaRPr lang="en-GB" sz="2400" baseline="30000">
              <a:latin typeface="+mn-lt"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75E7471-7CCA-CFD2-4119-33645FC7111E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V="1">
            <a:off x="3215680" y="347464"/>
            <a:ext cx="576064" cy="185740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CE8F05B-8A4E-8C71-DC83-AD1464C2C7B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41308" y="347465"/>
            <a:ext cx="613014" cy="1972102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06 -0.238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B63A51-0EA3-0F59-6671-6B561A78D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580" y="81000"/>
            <a:ext cx="11340839" cy="6696000"/>
          </a:xfrm>
        </p:spPr>
      </p:pic>
    </p:spTree>
    <p:extLst>
      <p:ext uri="{BB962C8B-B14F-4D97-AF65-F5344CB8AC3E}">
        <p14:creationId xmlns:p14="http://schemas.microsoft.com/office/powerpoint/2010/main" val="224287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C518F0-7E27-1CC7-1C09-5AAB13493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572" y="81000"/>
            <a:ext cx="11340855" cy="6696000"/>
          </a:xfrm>
        </p:spPr>
      </p:pic>
    </p:spTree>
    <p:extLst>
      <p:ext uri="{BB962C8B-B14F-4D97-AF65-F5344CB8AC3E}">
        <p14:creationId xmlns:p14="http://schemas.microsoft.com/office/powerpoint/2010/main" val="62698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C518F0-7E27-1CC7-1C09-5AAB13493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572" y="81000"/>
            <a:ext cx="11340855" cy="6696000"/>
          </a:xfrm>
        </p:spPr>
      </p:pic>
    </p:spTree>
    <p:extLst>
      <p:ext uri="{BB962C8B-B14F-4D97-AF65-F5344CB8AC3E}">
        <p14:creationId xmlns:p14="http://schemas.microsoft.com/office/powerpoint/2010/main" val="1584342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FC9CE2-84D7-5A5B-546E-AF733DB9B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575" y="81000"/>
            <a:ext cx="11340849" cy="6696000"/>
          </a:xfrm>
        </p:spPr>
      </p:pic>
    </p:spTree>
    <p:extLst>
      <p:ext uri="{BB962C8B-B14F-4D97-AF65-F5344CB8AC3E}">
        <p14:creationId xmlns:p14="http://schemas.microsoft.com/office/powerpoint/2010/main" val="101000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A9DF80-E1E0-6EBF-2914-878A56595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69" y="693000"/>
            <a:ext cx="5867286" cy="5471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1BBA7-9517-35C3-3401-2E19B6B1F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6265" y="693000"/>
            <a:ext cx="5867286" cy="5471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A5B779-EECB-9B6F-AA59-2362DB8681D4}"/>
              </a:ext>
            </a:extLst>
          </p:cNvPr>
          <p:cNvSpPr txBox="1"/>
          <p:nvPr/>
        </p:nvSpPr>
        <p:spPr>
          <a:xfrm>
            <a:off x="1199456" y="26064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+mn-lt"/>
              </a:rPr>
              <a:t>Linear Scale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6C845-1F83-94E0-9667-4661816C1885}"/>
              </a:ext>
            </a:extLst>
          </p:cNvPr>
          <p:cNvSpPr txBox="1"/>
          <p:nvPr/>
        </p:nvSpPr>
        <p:spPr>
          <a:xfrm>
            <a:off x="7032104" y="26064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+mn-lt"/>
              </a:rPr>
              <a:t>Log Scale</a:t>
            </a:r>
          </a:p>
        </p:txBody>
      </p:sp>
    </p:spTree>
    <p:extLst>
      <p:ext uri="{BB962C8B-B14F-4D97-AF65-F5344CB8AC3E}">
        <p14:creationId xmlns:p14="http://schemas.microsoft.com/office/powerpoint/2010/main" val="7125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A63A123-3158-9FBF-3210-C2DCD6930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41055"/>
            <a:ext cx="12191997" cy="5644328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1812EF96-29F8-0ACC-E88F-20D170778671}"/>
              </a:ext>
            </a:extLst>
          </p:cNvPr>
          <p:cNvSpPr/>
          <p:nvPr/>
        </p:nvSpPr>
        <p:spPr>
          <a:xfrm>
            <a:off x="7392144" y="188640"/>
            <a:ext cx="484632" cy="504000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08BAC-65AF-E6B9-7883-8CE11FCF5ED2}"/>
              </a:ext>
            </a:extLst>
          </p:cNvPr>
          <p:cNvSpPr txBox="1"/>
          <p:nvPr/>
        </p:nvSpPr>
        <p:spPr>
          <a:xfrm>
            <a:off x="7896912" y="215416"/>
            <a:ext cx="39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latin typeface="+mn-lt"/>
              </a:rPr>
              <a:t>VARSKIN higher than Geant4</a:t>
            </a:r>
            <a:endParaRPr lang="en-GB" sz="2400" b="0" baseline="30000">
              <a:latin typeface="+mn-lt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8DEE4607-1C80-8E65-33DD-AF0E299E366A}"/>
              </a:ext>
            </a:extLst>
          </p:cNvPr>
          <p:cNvSpPr/>
          <p:nvPr/>
        </p:nvSpPr>
        <p:spPr>
          <a:xfrm flipV="1">
            <a:off x="7392144" y="826789"/>
            <a:ext cx="484632" cy="504000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37651-CA78-FA39-CAB6-6FC081EC286D}"/>
              </a:ext>
            </a:extLst>
          </p:cNvPr>
          <p:cNvSpPr txBox="1"/>
          <p:nvPr/>
        </p:nvSpPr>
        <p:spPr>
          <a:xfrm>
            <a:off x="7902944" y="790860"/>
            <a:ext cx="39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latin typeface="+mn-lt"/>
              </a:rPr>
              <a:t>VARSKIN lower than Geant4</a:t>
            </a:r>
            <a:endParaRPr lang="en-GB" sz="2400" b="0" baseline="3000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284C17-9B43-B747-EBB0-CD0743F1FF58}"/>
              </a:ext>
            </a:extLst>
          </p:cNvPr>
          <p:cNvCxnSpPr>
            <a:cxnSpLocks/>
          </p:cNvCxnSpPr>
          <p:nvPr/>
        </p:nvCxnSpPr>
        <p:spPr>
          <a:xfrm>
            <a:off x="7104112" y="764704"/>
            <a:ext cx="108012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E47B5001-646C-5BA8-267B-F08ABBC4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/>
              <a:t>Results </a:t>
            </a:r>
            <a:r>
              <a:rPr lang="en-GB" sz="3200"/>
              <a:t>– Relative Difference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DFAE-31F5-7F01-FBE9-74548030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D29B1-77C9-3E24-085D-17BF265D6473}"/>
              </a:ext>
            </a:extLst>
          </p:cNvPr>
          <p:cNvSpPr txBox="1"/>
          <p:nvPr/>
        </p:nvSpPr>
        <p:spPr>
          <a:xfrm>
            <a:off x="838200" y="1905794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>
                <a:latin typeface="+mn-lt"/>
              </a:rPr>
              <a:t>VARSKIN is becoming more commonplace for skin dose calculations in nuclear medicine departments in the UK.</a:t>
            </a:r>
          </a:p>
          <a:p>
            <a:endParaRPr lang="en-GB" sz="2800" b="0">
              <a:latin typeface="+mn-lt"/>
            </a:endParaRPr>
          </a:p>
          <a:p>
            <a:r>
              <a:rPr lang="en-GB" sz="2800" b="0">
                <a:latin typeface="+mn-lt"/>
              </a:rPr>
              <a:t>However, assumptions and approximations made in the software may cause inaccuracies (e.g. cylinders used for droplet shapes).</a:t>
            </a:r>
          </a:p>
          <a:p>
            <a:endParaRPr lang="en-GB" sz="2800" b="0">
              <a:latin typeface="+mn-lt"/>
            </a:endParaRPr>
          </a:p>
          <a:p>
            <a:r>
              <a:rPr lang="en-GB" sz="2800" b="0">
                <a:latin typeface="+mn-lt"/>
              </a:rPr>
              <a:t>The aim of this project was to independently compare the VARSKIN (v1.2) skin dose module against Geant4 Monte Carlo code for typical skin contamination scenarios.</a:t>
            </a:r>
          </a:p>
        </p:txBody>
      </p:sp>
    </p:spTree>
    <p:extLst>
      <p:ext uri="{BB962C8B-B14F-4D97-AF65-F5344CB8AC3E}">
        <p14:creationId xmlns:p14="http://schemas.microsoft.com/office/powerpoint/2010/main" val="17593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5719BE1-E305-C894-BCF3-EDF283D4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41055"/>
            <a:ext cx="12191997" cy="5644328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943217BE-EA27-2A9E-5BB4-5B321FA2EF36}"/>
              </a:ext>
            </a:extLst>
          </p:cNvPr>
          <p:cNvSpPr/>
          <p:nvPr/>
        </p:nvSpPr>
        <p:spPr>
          <a:xfrm>
            <a:off x="7392144" y="188640"/>
            <a:ext cx="484632" cy="504000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6AB47-386A-E5E9-3E9B-70E0957F15B5}"/>
              </a:ext>
            </a:extLst>
          </p:cNvPr>
          <p:cNvSpPr txBox="1"/>
          <p:nvPr/>
        </p:nvSpPr>
        <p:spPr>
          <a:xfrm>
            <a:off x="7896912" y="215416"/>
            <a:ext cx="39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latin typeface="+mn-lt"/>
              </a:rPr>
              <a:t>VARSKIN higher than Geant4</a:t>
            </a:r>
            <a:endParaRPr lang="en-GB" sz="2400" b="0" baseline="30000">
              <a:latin typeface="+mn-lt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C9AF091-E801-1BC8-CCF1-92C115E51ADD}"/>
              </a:ext>
            </a:extLst>
          </p:cNvPr>
          <p:cNvSpPr/>
          <p:nvPr/>
        </p:nvSpPr>
        <p:spPr>
          <a:xfrm flipV="1">
            <a:off x="7392144" y="826789"/>
            <a:ext cx="484632" cy="504000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BA35E-7B4F-AF2F-D048-8C491CB849EB}"/>
              </a:ext>
            </a:extLst>
          </p:cNvPr>
          <p:cNvSpPr txBox="1"/>
          <p:nvPr/>
        </p:nvSpPr>
        <p:spPr>
          <a:xfrm>
            <a:off x="7902944" y="790860"/>
            <a:ext cx="39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latin typeface="+mn-lt"/>
              </a:rPr>
              <a:t>VARSKIN lower than Geant4</a:t>
            </a:r>
            <a:endParaRPr lang="en-GB" sz="2400" b="0" baseline="30000"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CDDA54-EB01-B81C-41B3-AFFBD68F9ECA}"/>
              </a:ext>
            </a:extLst>
          </p:cNvPr>
          <p:cNvCxnSpPr>
            <a:cxnSpLocks/>
          </p:cNvCxnSpPr>
          <p:nvPr/>
        </p:nvCxnSpPr>
        <p:spPr>
          <a:xfrm>
            <a:off x="7104112" y="764704"/>
            <a:ext cx="108012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C1DB993E-C370-E088-50B8-BCAA845F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/>
              <a:t>Results </a:t>
            </a:r>
            <a:r>
              <a:rPr lang="en-GB" sz="3200"/>
              <a:t>– Relative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20871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5719BE1-E305-C894-BCF3-EDF283D4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41055"/>
            <a:ext cx="12191997" cy="5644327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943217BE-EA27-2A9E-5BB4-5B321FA2EF36}"/>
              </a:ext>
            </a:extLst>
          </p:cNvPr>
          <p:cNvSpPr/>
          <p:nvPr/>
        </p:nvSpPr>
        <p:spPr>
          <a:xfrm>
            <a:off x="7392144" y="188640"/>
            <a:ext cx="484632" cy="504000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6AB47-386A-E5E9-3E9B-70E0957F15B5}"/>
              </a:ext>
            </a:extLst>
          </p:cNvPr>
          <p:cNvSpPr txBox="1"/>
          <p:nvPr/>
        </p:nvSpPr>
        <p:spPr>
          <a:xfrm>
            <a:off x="7896912" y="215416"/>
            <a:ext cx="39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latin typeface="+mn-lt"/>
              </a:rPr>
              <a:t>VARSKIN higher than Geant4</a:t>
            </a:r>
            <a:endParaRPr lang="en-GB" sz="2400" b="0" baseline="30000">
              <a:latin typeface="+mn-lt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C9AF091-E801-1BC8-CCF1-92C115E51ADD}"/>
              </a:ext>
            </a:extLst>
          </p:cNvPr>
          <p:cNvSpPr/>
          <p:nvPr/>
        </p:nvSpPr>
        <p:spPr>
          <a:xfrm flipV="1">
            <a:off x="7392144" y="826789"/>
            <a:ext cx="484632" cy="504000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BA35E-7B4F-AF2F-D048-8C491CB849EB}"/>
              </a:ext>
            </a:extLst>
          </p:cNvPr>
          <p:cNvSpPr txBox="1"/>
          <p:nvPr/>
        </p:nvSpPr>
        <p:spPr>
          <a:xfrm>
            <a:off x="7902944" y="790860"/>
            <a:ext cx="39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latin typeface="+mn-lt"/>
              </a:rPr>
              <a:t>VARSKIN lower than Geant4</a:t>
            </a:r>
            <a:endParaRPr lang="en-GB" sz="2400" b="0" baseline="30000"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CDDA54-EB01-B81C-41B3-AFFBD68F9ECA}"/>
              </a:ext>
            </a:extLst>
          </p:cNvPr>
          <p:cNvCxnSpPr>
            <a:cxnSpLocks/>
          </p:cNvCxnSpPr>
          <p:nvPr/>
        </p:nvCxnSpPr>
        <p:spPr>
          <a:xfrm>
            <a:off x="7104112" y="764704"/>
            <a:ext cx="108012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C1DB993E-C370-E088-50B8-BCAA845F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/>
              <a:t>Results </a:t>
            </a:r>
            <a:r>
              <a:rPr lang="en-GB" sz="3200"/>
              <a:t>– Absolute Difference</a:t>
            </a:r>
          </a:p>
        </p:txBody>
      </p:sp>
    </p:spTree>
    <p:extLst>
      <p:ext uri="{BB962C8B-B14F-4D97-AF65-F5344CB8AC3E}">
        <p14:creationId xmlns:p14="http://schemas.microsoft.com/office/powerpoint/2010/main" val="129313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29FD-7AD7-E7CF-6886-90C4714B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– All Data </a:t>
            </a:r>
            <a:r>
              <a:rPr lang="en-GB" sz="3200"/>
              <a:t>(N=1248)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0D771-5E77-46CF-C26C-B1E31329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6456" y="116631"/>
            <a:ext cx="4324324" cy="318728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A3C59B-392A-5FE3-2604-CC285A4FD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38947"/>
              </p:ext>
            </p:extLst>
          </p:nvPr>
        </p:nvGraphicFramePr>
        <p:xfrm>
          <a:off x="767409" y="2448588"/>
          <a:ext cx="6120681" cy="2924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2653131014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1185034459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415734212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Relative Difference</a:t>
                      </a:r>
                    </a:p>
                    <a:p>
                      <a:r>
                        <a:rPr lang="en-GB" sz="240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Absolute Difference</a:t>
                      </a:r>
                    </a:p>
                    <a:p>
                      <a:r>
                        <a:rPr lang="en-GB" sz="2400"/>
                        <a:t>(mSv/MBq/hr)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268791"/>
                  </a:ext>
                </a:extLst>
              </a:tr>
              <a:tr h="578636">
                <a:tc>
                  <a:txBody>
                    <a:bodyPr/>
                    <a:lstStyle/>
                    <a:p>
                      <a:r>
                        <a:rPr lang="en-GB" sz="2400"/>
                        <a:t>Median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+7%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+0.8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621986"/>
                  </a:ext>
                </a:extLst>
              </a:tr>
              <a:tr h="578636">
                <a:tc>
                  <a:txBody>
                    <a:bodyPr/>
                    <a:lstStyle/>
                    <a:p>
                      <a:r>
                        <a:rPr lang="en-GB" sz="2400"/>
                        <a:t>95% 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-30% to +270%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-260 to +40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042234"/>
                  </a:ext>
                </a:extLst>
              </a:tr>
              <a:tr h="578636">
                <a:tc>
                  <a:txBody>
                    <a:bodyPr/>
                    <a:lstStyle/>
                    <a:p>
                      <a:r>
                        <a:rPr lang="en-GB" sz="2400"/>
                        <a:t>Skewness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-2.0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50412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9D96852-8038-5222-EA38-27DC120D7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4153" y="3477552"/>
            <a:ext cx="4232762" cy="3119799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73E7654-0C23-F841-F363-C3780C199D8F}"/>
              </a:ext>
            </a:extLst>
          </p:cNvPr>
          <p:cNvCxnSpPr>
            <a:cxnSpLocks/>
            <a:stCxn id="4" idx="1"/>
            <a:endCxn id="11" idx="0"/>
          </p:cNvCxnSpPr>
          <p:nvPr/>
        </p:nvCxnSpPr>
        <p:spPr>
          <a:xfrm rot="10800000" flipV="1">
            <a:off x="3413577" y="1710274"/>
            <a:ext cx="3952879" cy="738311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1B62583-6FC8-362D-1D39-D943E65EA4B7}"/>
              </a:ext>
            </a:extLst>
          </p:cNvPr>
          <p:cNvSpPr/>
          <p:nvPr/>
        </p:nvSpPr>
        <p:spPr>
          <a:xfrm>
            <a:off x="2279576" y="2448586"/>
            <a:ext cx="2268000" cy="29246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1E5AE-06B9-C571-00DC-754C297E4F61}"/>
              </a:ext>
            </a:extLst>
          </p:cNvPr>
          <p:cNvSpPr/>
          <p:nvPr/>
        </p:nvSpPr>
        <p:spPr>
          <a:xfrm>
            <a:off x="4583832" y="2448586"/>
            <a:ext cx="2304258" cy="2924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B1FA98DD-8899-5E69-B1BB-00F4B95AD06C}"/>
              </a:ext>
            </a:extLst>
          </p:cNvPr>
          <p:cNvCxnSpPr>
            <a:cxnSpLocks/>
            <a:endCxn id="13" idx="2"/>
          </p:cNvCxnSpPr>
          <p:nvPr/>
        </p:nvCxnSpPr>
        <p:spPr>
          <a:xfrm rot="10800000">
            <a:off x="5735962" y="5373214"/>
            <a:ext cx="1908465" cy="864098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727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1905-7138-7783-6557-7A9450CB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Literature</a:t>
            </a:r>
            <a:br>
              <a:rPr lang="en-GB"/>
            </a:br>
            <a:r>
              <a:rPr lang="en-GB"/>
              <a:t>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EAD36-E963-8243-037A-087D0910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610" y="138854"/>
            <a:ext cx="8431054" cy="293010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FF7BFB-33CF-12C1-1F75-985C0DC35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1949"/>
              </p:ext>
            </p:extLst>
          </p:nvPr>
        </p:nvGraphicFramePr>
        <p:xfrm>
          <a:off x="1199456" y="3638128"/>
          <a:ext cx="979308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104892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54872767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027413209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8249256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/>
                        <a:t>Factor Difference for Point Source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b="1"/>
                        <a:t>Factor Difference for Cylinder Source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69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No absorber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0.96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No absorber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14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569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0.2mm Plastic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1.8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5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1.0mm Plastic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9.3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1.0mm Plastic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29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934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2mm Glass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30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2mm Glass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41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890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10mm Glass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22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966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77D9E5-A696-EC89-C986-C6634BF14CB2}"/>
              </a:ext>
            </a:extLst>
          </p:cNvPr>
          <p:cNvSpPr txBox="1"/>
          <p:nvPr/>
        </p:nvSpPr>
        <p:spPr>
          <a:xfrm>
            <a:off x="1178432" y="299179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aseline="30000">
                <a:latin typeface="+mn-lt"/>
              </a:rPr>
              <a:t>51</a:t>
            </a:r>
            <a:r>
              <a:rPr lang="en-GB" sz="3600">
                <a:latin typeface="+mn-lt"/>
              </a:rPr>
              <a:t>Cr</a:t>
            </a:r>
          </a:p>
        </p:txBody>
      </p:sp>
    </p:spTree>
    <p:extLst>
      <p:ext uri="{BB962C8B-B14F-4D97-AF65-F5344CB8AC3E}">
        <p14:creationId xmlns:p14="http://schemas.microsoft.com/office/powerpoint/2010/main" val="3877283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AE70-1D2E-905B-DF3F-F13C2C86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4C51E-21F0-87A8-FD7D-CC45DE09C74E}"/>
              </a:ext>
            </a:extLst>
          </p:cNvPr>
          <p:cNvSpPr txBox="1"/>
          <p:nvPr/>
        </p:nvSpPr>
        <p:spPr>
          <a:xfrm>
            <a:off x="838200" y="1664504"/>
            <a:ext cx="1116245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Reasonable agreement between VARSKIN and Geant4 for most radionuclides.</a:t>
            </a:r>
          </a:p>
          <a:p>
            <a:pPr>
              <a:spcAft>
                <a:spcPts val="0"/>
              </a:spcAft>
            </a:pPr>
            <a:endParaRPr lang="en-US" sz="2400" b="0">
              <a:solidFill>
                <a:srgbClr val="00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Large </a:t>
            </a:r>
            <a:r>
              <a:rPr lang="en-US" sz="2400" u="sng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relative</a:t>
            </a: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differences observed for </a:t>
            </a:r>
            <a:r>
              <a:rPr lang="en-US" sz="2400" u="sng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low dose</a:t>
            </a: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radionuclides ( </a:t>
            </a:r>
            <a:r>
              <a:rPr lang="en-US" sz="2400" b="0" baseline="3000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57</a:t>
            </a: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Co and </a:t>
            </a:r>
            <a:r>
              <a:rPr lang="en-US" sz="2400" b="0" baseline="3000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51</a:t>
            </a: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Cr)</a:t>
            </a:r>
          </a:p>
          <a:p>
            <a:pPr>
              <a:spcAft>
                <a:spcPts val="0"/>
              </a:spcAft>
            </a:pPr>
            <a:endParaRPr lang="en-US" sz="2400" b="0"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Large </a:t>
            </a:r>
            <a:r>
              <a:rPr lang="en-US" sz="2400" u="sng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absolute</a:t>
            </a: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differences observed for </a:t>
            </a:r>
            <a:r>
              <a:rPr lang="en-US" sz="2400" u="sng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high dose</a:t>
            </a: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radionuclides (</a:t>
            </a:r>
            <a:r>
              <a:rPr lang="en-US" sz="2400" b="0" baseline="3000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68</a:t>
            </a: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Ga, </a:t>
            </a:r>
            <a:r>
              <a:rPr lang="en-US" sz="2400" b="0" baseline="3000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42</a:t>
            </a: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K, </a:t>
            </a:r>
            <a:r>
              <a:rPr lang="en-US" sz="2400" b="0" baseline="3000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82</a:t>
            </a: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Rb and </a:t>
            </a:r>
            <a:r>
              <a:rPr lang="en-US" sz="2400" b="0" baseline="3000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90</a:t>
            </a:r>
            <a:r>
              <a:rPr lang="en-US" sz="2400" b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Y)</a:t>
            </a:r>
            <a:endParaRPr lang="en-GB" sz="2400" b="0"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2400" b="0">
              <a:solidFill>
                <a:srgbClr val="00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GB" sz="2400" b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VARSKIN tends to underestimate the dose from high energy β-emitters and overestimate the dose from both low energy β-emitters and photon emitters.</a:t>
            </a:r>
          </a:p>
          <a:p>
            <a:pPr>
              <a:spcAft>
                <a:spcPts val="0"/>
              </a:spcAft>
            </a:pPr>
            <a:endParaRPr lang="en-US" sz="2400" b="0">
              <a:solidFill>
                <a:srgbClr val="00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400" b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This work indicates that VARSKIN v1.2 is a reliable tool for skin dose assessment for a variety of geometries and radionuclides.</a:t>
            </a:r>
          </a:p>
        </p:txBody>
      </p:sp>
    </p:spTree>
    <p:extLst>
      <p:ext uri="{BB962C8B-B14F-4D97-AF65-F5344CB8AC3E}">
        <p14:creationId xmlns:p14="http://schemas.microsoft.com/office/powerpoint/2010/main" val="12970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/>
              <a:t>Thank you!</a:t>
            </a:r>
          </a:p>
        </p:txBody>
      </p:sp>
      <p:pic>
        <p:nvPicPr>
          <p:cNvPr id="4098" name="Picture 2" descr="I:\Emojis\Slightly_Smiling_Emoji_Icon_34f238ed-d557-4161-b966-779d8f37b1ac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90" y="1905190"/>
            <a:ext cx="3047620" cy="30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5444" y="5445225"/>
            <a:ext cx="6561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4400" b="0">
                <a:latin typeface="Calibri" panose="020F0502020204030204" pitchFamily="34" charset="0"/>
              </a:rPr>
              <a:t>Are there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2988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AC04B22-8ED9-6309-71E2-CF48ADD5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571500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7D8E2-516F-F742-D048-E4F41996CDC2}"/>
              </a:ext>
            </a:extLst>
          </p:cNvPr>
          <p:cNvSpPr txBox="1"/>
          <p:nvPr/>
        </p:nvSpPr>
        <p:spPr>
          <a:xfrm>
            <a:off x="5139414" y="2644170"/>
            <a:ext cx="1913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600">
                <a:latin typeface="+mn-lt"/>
              </a:rPr>
              <a:t>vs.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963A176-7AAD-F1D0-C2AB-EB06C70C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565924"/>
            <a:ext cx="451284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6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eant4 Logo - Geant4">
            <a:extLst>
              <a:ext uri="{FF2B5EF4-FFF2-40B4-BE49-F238E27FC236}">
                <a16:creationId xmlns:a16="http://schemas.microsoft.com/office/drawing/2014/main" id="{09FD996B-3C1F-E8E6-375C-27EA13E0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88191"/>
            <a:ext cx="4449478" cy="14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A35AC8-E0E1-7678-D106-C5362DAAA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2441531"/>
            <a:ext cx="3816424" cy="1974933"/>
          </a:xfrm>
          <a:prstGeom prst="rect">
            <a:avLst/>
          </a:prstGeom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8BAFF0AA-FFDB-A19E-3686-6532394950CB}"/>
              </a:ext>
            </a:extLst>
          </p:cNvPr>
          <p:cNvSpPr/>
          <p:nvPr/>
        </p:nvSpPr>
        <p:spPr>
          <a:xfrm>
            <a:off x="5087888" y="2996951"/>
            <a:ext cx="1800200" cy="864096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0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EC0A-F62A-4000-76DA-D6329BF5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/>
              <a:t>Method – Geometry Considerations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A56B8-77B0-F5CE-CC09-79459B4AD9F9}"/>
              </a:ext>
            </a:extLst>
          </p:cNvPr>
          <p:cNvSpPr txBox="1"/>
          <p:nvPr/>
        </p:nvSpPr>
        <p:spPr>
          <a:xfrm>
            <a:off x="1019435" y="4221088"/>
            <a:ext cx="3620049" cy="246221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>
                <a:latin typeface="+mn-lt"/>
              </a:rPr>
              <a:t>Four basal depths: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70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140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220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370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n-lt"/>
            </a:endParaRPr>
          </a:p>
          <a:p>
            <a:r>
              <a:rPr lang="en-GB" sz="1600" b="0">
                <a:latin typeface="+mn-lt"/>
              </a:rPr>
              <a:t>Covens et al. JRP 2013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E10BD-0D59-581D-71FB-81D5FB1AEB64}"/>
              </a:ext>
            </a:extLst>
          </p:cNvPr>
          <p:cNvSpPr txBox="1"/>
          <p:nvPr/>
        </p:nvSpPr>
        <p:spPr>
          <a:xfrm>
            <a:off x="6241616" y="1484784"/>
            <a:ext cx="4968552" cy="209288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>
                <a:latin typeface="+mn-lt"/>
              </a:rPr>
              <a:t>Three glove layers: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No gloves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0.1mm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0.2mm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n-lt"/>
            </a:endParaRPr>
          </a:p>
          <a:p>
            <a:r>
              <a:rPr lang="en-GB" sz="1600" b="0">
                <a:latin typeface="+mn-lt"/>
              </a:rPr>
              <a:t>Density, </a:t>
            </a:r>
            <a:r>
              <a:rPr lang="el-GR" sz="1600" b="0">
                <a:latin typeface="+mn-lt"/>
              </a:rPr>
              <a:t>ρ</a:t>
            </a:r>
            <a:r>
              <a:rPr lang="en-GB" sz="1600" b="0">
                <a:latin typeface="+mn-lt"/>
              </a:rPr>
              <a:t> = 0.92 g/cm</a:t>
            </a:r>
            <a:r>
              <a:rPr lang="en-GB" sz="1600" b="0" baseline="30000">
                <a:latin typeface="+mn-lt"/>
              </a:rPr>
              <a:t>3</a:t>
            </a:r>
          </a:p>
        </p:txBody>
      </p:sp>
      <p:pic>
        <p:nvPicPr>
          <p:cNvPr id="2052" name="Picture 4" descr="Nitrile Gloves – Abbey Support &amp; Services">
            <a:extLst>
              <a:ext uri="{FF2B5EF4-FFF2-40B4-BE49-F238E27FC236}">
                <a16:creationId xmlns:a16="http://schemas.microsoft.com/office/drawing/2014/main" id="{39A58B03-DCF4-007F-C219-F6BD74EB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581272"/>
            <a:ext cx="2325230" cy="232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56D96A-3F8B-C128-9750-DD410FF8DFB1}"/>
              </a:ext>
            </a:extLst>
          </p:cNvPr>
          <p:cNvSpPr txBox="1"/>
          <p:nvPr/>
        </p:nvSpPr>
        <p:spPr>
          <a:xfrm>
            <a:off x="1019436" y="1484784"/>
            <a:ext cx="3620049" cy="246221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>
                <a:latin typeface="+mn-lt"/>
              </a:rPr>
              <a:t>Four geometries: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Disk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10 µl droplet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30 µl droplet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50 µl droplet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n-lt"/>
            </a:endParaRPr>
          </a:p>
          <a:p>
            <a:r>
              <a:rPr lang="en-GB" sz="1600" b="0">
                <a:latin typeface="+mn-lt"/>
              </a:rPr>
              <a:t>James et al. NMC 2023</a:t>
            </a:r>
            <a:endParaRPr lang="en-GB" sz="1200" b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A9C7C-DFFF-45BE-6C3D-2CEED9D27D62}"/>
              </a:ext>
            </a:extLst>
          </p:cNvPr>
          <p:cNvSpPr txBox="1"/>
          <p:nvPr/>
        </p:nvSpPr>
        <p:spPr>
          <a:xfrm>
            <a:off x="6294023" y="4221088"/>
            <a:ext cx="4968551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>
                <a:latin typeface="+mn-lt"/>
              </a:rPr>
              <a:t>28 radionuclides: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baseline="30000">
                <a:latin typeface="+mn-lt"/>
              </a:rPr>
              <a:t>99m</a:t>
            </a:r>
            <a:r>
              <a:rPr lang="en-GB" sz="2400" b="0">
                <a:latin typeface="+mn-lt"/>
              </a:rPr>
              <a:t>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baseline="30000">
                <a:latin typeface="+mn-lt"/>
              </a:rPr>
              <a:t>18</a:t>
            </a:r>
            <a:r>
              <a:rPr lang="en-GB" sz="2400" b="0">
                <a:latin typeface="+mn-lt"/>
              </a:rPr>
              <a:t>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baseline="30000">
                <a:latin typeface="+mn-lt"/>
              </a:rPr>
              <a:t>90</a:t>
            </a:r>
            <a:r>
              <a:rPr lang="en-GB" sz="2400" b="0">
                <a:latin typeface="+mn-lt"/>
              </a:rPr>
              <a:t>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baseline="30000">
                <a:latin typeface="+mn-lt"/>
              </a:rPr>
              <a:t>131</a:t>
            </a:r>
            <a:r>
              <a:rPr lang="en-GB" sz="2400" b="0">
                <a:latin typeface="+mn-lt"/>
              </a:rPr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>
                <a:latin typeface="+mn-lt"/>
              </a:rPr>
              <a:t>and 24 others!</a:t>
            </a:r>
          </a:p>
        </p:txBody>
      </p:sp>
      <p:pic>
        <p:nvPicPr>
          <p:cNvPr id="2054" name="Picture 6" descr="Atoms – Primary Science Online">
            <a:extLst>
              <a:ext uri="{FF2B5EF4-FFF2-40B4-BE49-F238E27FC236}">
                <a16:creationId xmlns:a16="http://schemas.microsoft.com/office/drawing/2014/main" id="{C9AE3433-9BD0-E69C-5E10-01028B72F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030" y="4451323"/>
            <a:ext cx="2786588" cy="18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DE4F77-271D-E615-94A2-0572CE3EA271}"/>
              </a:ext>
            </a:extLst>
          </p:cNvPr>
          <p:cNvSpPr/>
          <p:nvPr/>
        </p:nvSpPr>
        <p:spPr>
          <a:xfrm>
            <a:off x="731404" y="1412776"/>
            <a:ext cx="10729192" cy="531750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9815CC-3C68-09C4-4553-5B51FC10EAB5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6096000" y="1412776"/>
            <a:ext cx="0" cy="53175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24FFCD-0356-78A7-C78B-464CDE1C3302}"/>
              </a:ext>
            </a:extLst>
          </p:cNvPr>
          <p:cNvCxnSpPr>
            <a:cxnSpLocks/>
            <a:stCxn id="3" idx="1"/>
            <a:endCxn id="3" idx="3"/>
          </p:cNvCxnSpPr>
          <p:nvPr/>
        </p:nvCxnSpPr>
        <p:spPr>
          <a:xfrm>
            <a:off x="731404" y="4071530"/>
            <a:ext cx="10729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EB0CD-F0E9-7564-A16F-4A07E175E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3" t="53462" r="40200" b="23683"/>
          <a:stretch/>
        </p:blipFill>
        <p:spPr>
          <a:xfrm>
            <a:off x="3658724" y="1815221"/>
            <a:ext cx="2291661" cy="1867550"/>
          </a:xfrm>
          <a:prstGeom prst="rect">
            <a:avLst/>
          </a:prstGeom>
        </p:spPr>
      </p:pic>
      <p:pic>
        <p:nvPicPr>
          <p:cNvPr id="4" name="Picture 3" descr="H:\papers,posters and abstracts\talks (slides)\IPEM 2023\skin anatomycrop.jpg">
            <a:extLst>
              <a:ext uri="{FF2B5EF4-FFF2-40B4-BE49-F238E27FC236}">
                <a16:creationId xmlns:a16="http://schemas.microsoft.com/office/drawing/2014/main" id="{3E004943-B95D-9F2D-F769-311A980C0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21" y="4149080"/>
            <a:ext cx="2564450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2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098E523-EAB0-1BD7-3836-87210A806CCA}"/>
              </a:ext>
            </a:extLst>
          </p:cNvPr>
          <p:cNvSpPr/>
          <p:nvPr/>
        </p:nvSpPr>
        <p:spPr>
          <a:xfrm>
            <a:off x="2736460" y="299695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84C24-D575-B186-6847-6668A29B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/>
              <a:t>Geant4 Geometry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9CE19A-BEBE-A1C7-98DB-8C3BABD708CB}"/>
              </a:ext>
            </a:extLst>
          </p:cNvPr>
          <p:cNvSpPr/>
          <p:nvPr/>
        </p:nvSpPr>
        <p:spPr>
          <a:xfrm>
            <a:off x="1260296" y="3717032"/>
            <a:ext cx="4176464" cy="237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B5C6F-AB1E-62CF-A671-E35FA51213D9}"/>
              </a:ext>
            </a:extLst>
          </p:cNvPr>
          <p:cNvSpPr/>
          <p:nvPr/>
        </p:nvSpPr>
        <p:spPr>
          <a:xfrm>
            <a:off x="2304412" y="4005064"/>
            <a:ext cx="2088232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29F0C-10B7-957B-8EB5-CEC769B2CA2F}"/>
              </a:ext>
            </a:extLst>
          </p:cNvPr>
          <p:cNvSpPr txBox="1"/>
          <p:nvPr/>
        </p:nvSpPr>
        <p:spPr>
          <a:xfrm>
            <a:off x="1435357" y="1700808"/>
            <a:ext cx="191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+mn-lt"/>
              </a:rPr>
              <a:t>Droplet</a:t>
            </a:r>
          </a:p>
          <a:p>
            <a:pPr algn="ctr"/>
            <a:r>
              <a:rPr lang="en-GB">
                <a:latin typeface="+mn-lt"/>
              </a:rPr>
              <a:t>(10, 30, 50 </a:t>
            </a:r>
            <a:r>
              <a:rPr lang="el-GR">
                <a:latin typeface="+mn-lt"/>
              </a:rPr>
              <a:t>μ</a:t>
            </a:r>
            <a:r>
              <a:rPr lang="en-GB">
                <a:latin typeface="+mn-lt"/>
              </a:rPr>
              <a:t>l)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CF7F79-5E36-8052-8244-8AA6D918BFE5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>
          <a:xfrm>
            <a:off x="2391943" y="2347139"/>
            <a:ext cx="523788" cy="8185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C7AEFCF-484B-4496-1C06-B1E0B3EE9D6B}"/>
              </a:ext>
            </a:extLst>
          </p:cNvPr>
          <p:cNvSpPr txBox="1"/>
          <p:nvPr/>
        </p:nvSpPr>
        <p:spPr>
          <a:xfrm>
            <a:off x="47328" y="4017838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+mn-lt"/>
              </a:rPr>
              <a:t>Sensitive</a:t>
            </a:r>
          </a:p>
          <a:p>
            <a:pPr algn="ctr"/>
            <a:r>
              <a:rPr lang="en-GB">
                <a:latin typeface="+mn-lt"/>
              </a:rPr>
              <a:t>Volume</a:t>
            </a:r>
          </a:p>
          <a:p>
            <a:pPr algn="ctr"/>
            <a:r>
              <a:rPr lang="en-GB">
                <a:latin typeface="+mn-lt"/>
              </a:rPr>
              <a:t>A = 1 cm</a:t>
            </a:r>
            <a:r>
              <a:rPr lang="en-GB" baseline="30000">
                <a:latin typeface="+mn-lt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2682D8-87F1-8E8F-8545-971B41C51930}"/>
              </a:ext>
            </a:extLst>
          </p:cNvPr>
          <p:cNvSpPr txBox="1"/>
          <p:nvPr/>
        </p:nvSpPr>
        <p:spPr>
          <a:xfrm>
            <a:off x="142196" y="541946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+mn-lt"/>
              </a:rPr>
              <a:t>Skin (ICRP)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BED1B0-C61E-CFA2-93F9-AC48997BC3A9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934284" y="5419468"/>
            <a:ext cx="1152128" cy="3231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AD36F68-186E-39EC-D3CD-BBECACD2BD46}"/>
              </a:ext>
            </a:extLst>
          </p:cNvPr>
          <p:cNvSpPr/>
          <p:nvPr/>
        </p:nvSpPr>
        <p:spPr>
          <a:xfrm>
            <a:off x="6528048" y="2348967"/>
            <a:ext cx="4104000" cy="775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6F5EAB-A14D-286F-C302-E60CA09344DB}"/>
              </a:ext>
            </a:extLst>
          </p:cNvPr>
          <p:cNvSpPr/>
          <p:nvPr/>
        </p:nvSpPr>
        <p:spPr>
          <a:xfrm>
            <a:off x="6528048" y="3432304"/>
            <a:ext cx="4104000" cy="3020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FDAB40-06A6-5B2E-6028-4F6903B614AF}"/>
              </a:ext>
            </a:extLst>
          </p:cNvPr>
          <p:cNvSpPr/>
          <p:nvPr/>
        </p:nvSpPr>
        <p:spPr>
          <a:xfrm>
            <a:off x="6528048" y="5589240"/>
            <a:ext cx="4104000" cy="231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F4D893-0031-C1AC-4ACA-763296640E8B}"/>
              </a:ext>
            </a:extLst>
          </p:cNvPr>
          <p:cNvCxnSpPr>
            <a:cxnSpLocks/>
          </p:cNvCxnSpPr>
          <p:nvPr/>
        </p:nvCxnSpPr>
        <p:spPr>
          <a:xfrm flipV="1">
            <a:off x="2952484" y="2345663"/>
            <a:ext cx="3575564" cy="108003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DC771B-0194-40FD-654A-09528783FFFE}"/>
              </a:ext>
            </a:extLst>
          </p:cNvPr>
          <p:cNvCxnSpPr>
            <a:cxnSpLocks/>
          </p:cNvCxnSpPr>
          <p:nvPr/>
        </p:nvCxnSpPr>
        <p:spPr>
          <a:xfrm>
            <a:off x="2952484" y="4221000"/>
            <a:ext cx="3575564" cy="223196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D6DC224-BB2C-BA51-38EE-D17268D5E208}"/>
              </a:ext>
            </a:extLst>
          </p:cNvPr>
          <p:cNvCxnSpPr>
            <a:cxnSpLocks/>
          </p:cNvCxnSpPr>
          <p:nvPr/>
        </p:nvCxnSpPr>
        <p:spPr>
          <a:xfrm>
            <a:off x="3742596" y="4221000"/>
            <a:ext cx="6889452" cy="223196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2D7CA15-049B-92F7-B55D-969D7BE1ED9C}"/>
              </a:ext>
            </a:extLst>
          </p:cNvPr>
          <p:cNvCxnSpPr>
            <a:cxnSpLocks/>
          </p:cNvCxnSpPr>
          <p:nvPr/>
        </p:nvCxnSpPr>
        <p:spPr>
          <a:xfrm>
            <a:off x="10632048" y="5805264"/>
            <a:ext cx="1440616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BD694CB-FF74-D0E6-DD6B-CE9AE18C6634}"/>
              </a:ext>
            </a:extLst>
          </p:cNvPr>
          <p:cNvCxnSpPr>
            <a:cxnSpLocks/>
          </p:cNvCxnSpPr>
          <p:nvPr/>
        </p:nvCxnSpPr>
        <p:spPr>
          <a:xfrm>
            <a:off x="10632048" y="5589240"/>
            <a:ext cx="1440616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616132E-59A6-E329-9FFD-C21F96CEE3FD}"/>
              </a:ext>
            </a:extLst>
          </p:cNvPr>
          <p:cNvSpPr txBox="1"/>
          <p:nvPr/>
        </p:nvSpPr>
        <p:spPr>
          <a:xfrm>
            <a:off x="11352584" y="55079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+mn-lt"/>
              </a:rPr>
              <a:t>10 </a:t>
            </a:r>
            <a:r>
              <a:rPr lang="el-GR">
                <a:latin typeface="+mn-lt"/>
              </a:rPr>
              <a:t>μ</a:t>
            </a:r>
            <a:r>
              <a:rPr lang="en-GB">
                <a:latin typeface="+mn-lt"/>
              </a:rPr>
              <a:t>m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F3F7C47-97F7-A8D5-EB6E-AFB43FE4B571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11784632" y="4942636"/>
            <a:ext cx="0" cy="5653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420B06F-05ED-4739-8133-CF19831ADEC0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11784632" y="5877272"/>
            <a:ext cx="0" cy="575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9139C0D-3179-9711-B4CC-F51DE02362BC}"/>
              </a:ext>
            </a:extLst>
          </p:cNvPr>
          <p:cNvCxnSpPr>
            <a:cxnSpLocks/>
          </p:cNvCxnSpPr>
          <p:nvPr/>
        </p:nvCxnSpPr>
        <p:spPr>
          <a:xfrm>
            <a:off x="10776520" y="3952258"/>
            <a:ext cx="0" cy="179037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3EC8B1A-DC26-399D-155B-E8106FA553EF}"/>
              </a:ext>
            </a:extLst>
          </p:cNvPr>
          <p:cNvSpPr txBox="1"/>
          <p:nvPr/>
        </p:nvSpPr>
        <p:spPr>
          <a:xfrm>
            <a:off x="10782625" y="4244895"/>
            <a:ext cx="92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+mn-lt"/>
              </a:rPr>
              <a:t>70 </a:t>
            </a:r>
            <a:r>
              <a:rPr lang="el-GR">
                <a:latin typeface="+mn-lt"/>
              </a:rPr>
              <a:t>μ</a:t>
            </a:r>
            <a:r>
              <a:rPr lang="en-GB">
                <a:latin typeface="+mn-lt"/>
              </a:rPr>
              <a:t>m</a:t>
            </a:r>
          </a:p>
          <a:p>
            <a:pPr algn="ctr"/>
            <a:r>
              <a:rPr lang="en-GB">
                <a:latin typeface="+mn-lt"/>
              </a:rPr>
              <a:t>140 </a:t>
            </a:r>
            <a:r>
              <a:rPr lang="el-GR">
                <a:latin typeface="+mn-lt"/>
              </a:rPr>
              <a:t>μ</a:t>
            </a:r>
            <a:r>
              <a:rPr lang="en-GB">
                <a:latin typeface="+mn-lt"/>
              </a:rPr>
              <a:t>m</a:t>
            </a:r>
          </a:p>
          <a:p>
            <a:pPr algn="ctr"/>
            <a:r>
              <a:rPr lang="en-GB">
                <a:latin typeface="+mn-lt"/>
              </a:rPr>
              <a:t>220 </a:t>
            </a:r>
            <a:r>
              <a:rPr lang="el-GR">
                <a:latin typeface="+mn-lt"/>
              </a:rPr>
              <a:t>μ</a:t>
            </a:r>
            <a:r>
              <a:rPr lang="en-GB">
                <a:latin typeface="+mn-lt"/>
              </a:rPr>
              <a:t>m</a:t>
            </a:r>
          </a:p>
          <a:p>
            <a:pPr algn="ctr"/>
            <a:r>
              <a:rPr lang="en-GB">
                <a:latin typeface="+mn-lt"/>
              </a:rPr>
              <a:t>370 </a:t>
            </a:r>
            <a:r>
              <a:rPr lang="el-GR">
                <a:latin typeface="+mn-lt"/>
              </a:rPr>
              <a:t>μ</a:t>
            </a:r>
            <a:r>
              <a:rPr lang="en-GB">
                <a:latin typeface="+mn-lt"/>
              </a:rPr>
              <a:t>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A7BC79-2004-6025-1758-4F875E9F4ABF}"/>
              </a:ext>
            </a:extLst>
          </p:cNvPr>
          <p:cNvCxnSpPr>
            <a:cxnSpLocks/>
          </p:cNvCxnSpPr>
          <p:nvPr/>
        </p:nvCxnSpPr>
        <p:spPr>
          <a:xfrm>
            <a:off x="5542796" y="3717032"/>
            <a:ext cx="0" cy="234876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E4A535E-C8CD-5A21-BC94-F0B4007C528F}"/>
              </a:ext>
            </a:extLst>
          </p:cNvPr>
          <p:cNvSpPr txBox="1"/>
          <p:nvPr/>
        </p:nvSpPr>
        <p:spPr>
          <a:xfrm>
            <a:off x="5447928" y="470610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+mn-lt"/>
              </a:rPr>
              <a:t>2 cm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6B76CCF-CDCD-920A-0D27-98829FDE9784}"/>
              </a:ext>
            </a:extLst>
          </p:cNvPr>
          <p:cNvCxnSpPr>
            <a:cxnSpLocks/>
          </p:cNvCxnSpPr>
          <p:nvPr/>
        </p:nvCxnSpPr>
        <p:spPr>
          <a:xfrm>
            <a:off x="1260296" y="6218199"/>
            <a:ext cx="4176464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02CC251-05B2-6268-9845-245499E6973D}"/>
              </a:ext>
            </a:extLst>
          </p:cNvPr>
          <p:cNvSpPr txBox="1"/>
          <p:nvPr/>
        </p:nvSpPr>
        <p:spPr>
          <a:xfrm>
            <a:off x="2916480" y="61946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+mn-lt"/>
              </a:rPr>
              <a:t>4 cm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58D0C1-3387-286A-6E27-3E9BED07C3CE}"/>
              </a:ext>
            </a:extLst>
          </p:cNvPr>
          <p:cNvSpPr/>
          <p:nvPr/>
        </p:nvSpPr>
        <p:spPr>
          <a:xfrm>
            <a:off x="1258320" y="3717032"/>
            <a:ext cx="4176464" cy="1080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F989FB-9AA2-FA9E-28E1-B23F9CE29B97}"/>
              </a:ext>
            </a:extLst>
          </p:cNvPr>
          <p:cNvCxnSpPr>
            <a:cxnSpLocks/>
            <a:stCxn id="12" idx="3"/>
            <a:endCxn id="5" idx="1"/>
          </p:cNvCxnSpPr>
          <p:nvPr/>
        </p:nvCxnSpPr>
        <p:spPr>
          <a:xfrm flipV="1">
            <a:off x="1127448" y="4041068"/>
            <a:ext cx="1176964" cy="4384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1707BEC-27EC-F00F-D8DF-71485996607B}"/>
              </a:ext>
            </a:extLst>
          </p:cNvPr>
          <p:cNvSpPr/>
          <p:nvPr/>
        </p:nvSpPr>
        <p:spPr>
          <a:xfrm>
            <a:off x="2952484" y="3429000"/>
            <a:ext cx="792088" cy="792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DD5A8-3388-373E-CDC9-0D5391D3B123}"/>
              </a:ext>
            </a:extLst>
          </p:cNvPr>
          <p:cNvSpPr/>
          <p:nvPr/>
        </p:nvSpPr>
        <p:spPr>
          <a:xfrm>
            <a:off x="6519593" y="3124775"/>
            <a:ext cx="4104000" cy="804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9CB7CF-8282-FC40-E070-1D3126455028}"/>
              </a:ext>
            </a:extLst>
          </p:cNvPr>
          <p:cNvSpPr/>
          <p:nvPr/>
        </p:nvSpPr>
        <p:spPr>
          <a:xfrm>
            <a:off x="6528048" y="2348967"/>
            <a:ext cx="4104000" cy="4104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7D6B01-215A-68F3-A2A7-EBE4E4B5171B}"/>
              </a:ext>
            </a:extLst>
          </p:cNvPr>
          <p:cNvCxnSpPr>
            <a:cxnSpLocks/>
          </p:cNvCxnSpPr>
          <p:nvPr/>
        </p:nvCxnSpPr>
        <p:spPr>
          <a:xfrm flipV="1">
            <a:off x="3744572" y="2361855"/>
            <a:ext cx="6887476" cy="108003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72400D4-8D0B-2AB1-AEBA-41B507825E1F}"/>
              </a:ext>
            </a:extLst>
          </p:cNvPr>
          <p:cNvCxnSpPr>
            <a:cxnSpLocks/>
            <a:stCxn id="6" idx="2"/>
          </p:cNvCxnSpPr>
          <p:nvPr/>
        </p:nvCxnSpPr>
        <p:spPr>
          <a:xfrm flipV="1">
            <a:off x="8571593" y="3929664"/>
            <a:ext cx="3469415" cy="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EC42AC1-D428-2447-27EB-5B569B2C631E}"/>
              </a:ext>
            </a:extLst>
          </p:cNvPr>
          <p:cNvSpPr txBox="1"/>
          <p:nvPr/>
        </p:nvSpPr>
        <p:spPr>
          <a:xfrm>
            <a:off x="9264352" y="3923764"/>
            <a:ext cx="136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+mn-lt"/>
              </a:rPr>
              <a:t>Skin Surface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9044AB-71DB-5BC4-1D58-39E904D3E507}"/>
              </a:ext>
            </a:extLst>
          </p:cNvPr>
          <p:cNvCxnSpPr>
            <a:cxnSpLocks/>
          </p:cNvCxnSpPr>
          <p:nvPr/>
        </p:nvCxnSpPr>
        <p:spPr>
          <a:xfrm>
            <a:off x="10632276" y="3140968"/>
            <a:ext cx="1440616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89F1D5-92DC-F9C4-84D3-F7BB994736F3}"/>
              </a:ext>
            </a:extLst>
          </p:cNvPr>
          <p:cNvSpPr txBox="1"/>
          <p:nvPr/>
        </p:nvSpPr>
        <p:spPr>
          <a:xfrm>
            <a:off x="10786889" y="3081734"/>
            <a:ext cx="997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+mn-lt"/>
              </a:rPr>
              <a:t>0 mm</a:t>
            </a:r>
          </a:p>
          <a:p>
            <a:pPr algn="ctr"/>
            <a:r>
              <a:rPr lang="en-GB">
                <a:latin typeface="+mn-lt"/>
              </a:rPr>
              <a:t>0.1 mm</a:t>
            </a:r>
          </a:p>
          <a:p>
            <a:pPr algn="ctr"/>
            <a:r>
              <a:rPr lang="en-GB">
                <a:latin typeface="+mn-lt"/>
              </a:rPr>
              <a:t>0.2 mm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2B86FD-5566-0037-46FF-E1F3ACAFB3A9}"/>
              </a:ext>
            </a:extLst>
          </p:cNvPr>
          <p:cNvCxnSpPr>
            <a:cxnSpLocks/>
          </p:cNvCxnSpPr>
          <p:nvPr/>
        </p:nvCxnSpPr>
        <p:spPr>
          <a:xfrm flipV="1">
            <a:off x="10776520" y="3124774"/>
            <a:ext cx="0" cy="8048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A97E176-C7B6-1089-0873-A548509FE2F2}"/>
              </a:ext>
            </a:extLst>
          </p:cNvPr>
          <p:cNvSpPr txBox="1"/>
          <p:nvPr/>
        </p:nvSpPr>
        <p:spPr>
          <a:xfrm>
            <a:off x="358384" y="2420888"/>
            <a:ext cx="85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+mn-lt"/>
              </a:rPr>
              <a:t>Glove</a:t>
            </a:r>
          </a:p>
          <a:p>
            <a:pPr algn="ctr"/>
            <a:r>
              <a:rPr lang="en-GB">
                <a:latin typeface="+mn-lt"/>
              </a:rPr>
              <a:t>Layer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6105995-5B39-F614-63FD-56A3A832F923}"/>
              </a:ext>
            </a:extLst>
          </p:cNvPr>
          <p:cNvCxnSpPr>
            <a:cxnSpLocks/>
          </p:cNvCxnSpPr>
          <p:nvPr/>
        </p:nvCxnSpPr>
        <p:spPr>
          <a:xfrm>
            <a:off x="1127448" y="2940195"/>
            <a:ext cx="620735" cy="7768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C52D76-583E-8178-1B86-BA162F8C72BE}"/>
              </a:ext>
            </a:extLst>
          </p:cNvPr>
          <p:cNvSpPr txBox="1"/>
          <p:nvPr/>
        </p:nvSpPr>
        <p:spPr>
          <a:xfrm>
            <a:off x="6635832" y="61240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>
                <a:latin typeface="+mn-lt"/>
              </a:rPr>
              <a:t>Target: &gt;10,000 hits to achieve &lt;1% random error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0D87D5-9AB6-2BA1-6392-F16E2D626485}"/>
              </a:ext>
            </a:extLst>
          </p:cNvPr>
          <p:cNvSpPr txBox="1"/>
          <p:nvPr/>
        </p:nvSpPr>
        <p:spPr>
          <a:xfrm>
            <a:off x="2610828" y="5494963"/>
            <a:ext cx="147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>
                <a:latin typeface="+mn-lt"/>
              </a:rPr>
              <a:t>ρ</a:t>
            </a:r>
            <a:r>
              <a:rPr lang="en-GB" b="0">
                <a:latin typeface="+mn-lt"/>
              </a:rPr>
              <a:t> = 1.1 g/cm</a:t>
            </a:r>
            <a:r>
              <a:rPr lang="en-GB" b="0" baseline="30000"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025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50" grpId="0"/>
      <p:bldP spid="72" grpId="0"/>
      <p:bldP spid="24" grpId="0" animBg="1"/>
      <p:bldP spid="6" grpId="0" animBg="1"/>
      <p:bldP spid="25" grpId="0" animBg="1"/>
      <p:bldP spid="91" grpId="0"/>
      <p:bldP spid="1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D379-4D15-C6A7-40A6-B72DB22A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VARSKIN</a:t>
            </a:r>
            <a:br>
              <a:rPr lang="en-GB"/>
            </a:br>
            <a:r>
              <a:rPr lang="en-GB"/>
              <a:t>Geometry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1AD2C6-8968-C55B-F9A7-05C2EBB5B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5760" y="99745"/>
            <a:ext cx="8162484" cy="66585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C12C1-E55D-9EF3-8982-99664E7B30CA}"/>
              </a:ext>
            </a:extLst>
          </p:cNvPr>
          <p:cNvSpPr txBox="1"/>
          <p:nvPr/>
        </p:nvSpPr>
        <p:spPr>
          <a:xfrm>
            <a:off x="263352" y="4907865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>
                <a:latin typeface="+mn-lt"/>
              </a:rPr>
              <a:t>Activity set to 1 MBq to derive instantaneous dose rate constant [mSv/MBq/hr]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873B79-1421-CAC9-34DB-37081A57E3A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503712" y="5157192"/>
            <a:ext cx="1944216" cy="5355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882573-F94A-0917-E0D7-DC6570F42230}"/>
              </a:ext>
            </a:extLst>
          </p:cNvPr>
          <p:cNvSpPr txBox="1"/>
          <p:nvPr/>
        </p:nvSpPr>
        <p:spPr>
          <a:xfrm>
            <a:off x="641394" y="332714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>
                <a:latin typeface="+mn-lt"/>
              </a:rPr>
              <a:t>Dose averaging area set to 1 cm</a:t>
            </a:r>
            <a:r>
              <a:rPr lang="en-GB" sz="2400" b="0" baseline="30000">
                <a:latin typeface="+mn-lt"/>
              </a:rPr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77BEB5-D719-2BC9-C007-E1ABDBB07516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233682" y="2397963"/>
            <a:ext cx="3366374" cy="13446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BD7222E-A0FF-F36D-0454-92723B377320}"/>
              </a:ext>
            </a:extLst>
          </p:cNvPr>
          <p:cNvSpPr txBox="1"/>
          <p:nvPr/>
        </p:nvSpPr>
        <p:spPr>
          <a:xfrm>
            <a:off x="551384" y="2024915"/>
            <a:ext cx="277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>
                <a:latin typeface="+mn-lt"/>
              </a:rPr>
              <a:t>Diameter set to 11.28 mm for 1 cm</a:t>
            </a:r>
            <a:r>
              <a:rPr lang="en-GB" sz="2400" b="0" baseline="30000">
                <a:latin typeface="+mn-lt"/>
              </a:rPr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38F216-380B-3359-71CE-EA7C5AD1AB1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323692" y="2087169"/>
            <a:ext cx="1260140" cy="3532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8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9B41B5-28D2-7A25-1B83-8CE1A98A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27" y="620688"/>
            <a:ext cx="9070546" cy="2016224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CF55F-B13E-5A2E-896A-F24C1D663813}"/>
              </a:ext>
            </a:extLst>
          </p:cNvPr>
          <p:cNvSpPr txBox="1"/>
          <p:nvPr/>
        </p:nvSpPr>
        <p:spPr>
          <a:xfrm>
            <a:off x="1560726" y="2780928"/>
            <a:ext cx="907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/>
              <a:t>Nuclear Medicine Communications </a:t>
            </a:r>
            <a:r>
              <a:rPr lang="en-GB" sz="2000" b="0"/>
              <a:t>2023</a:t>
            </a:r>
            <a:r>
              <a:rPr lang="en-GB" sz="2000"/>
              <a:t>, 44</a:t>
            </a:r>
            <a:r>
              <a:rPr lang="en-GB" sz="2000" b="0"/>
              <a:t>:366–374</a:t>
            </a:r>
            <a:endParaRPr lang="en-GB" sz="2000" b="0" baseline="30000">
              <a:latin typeface="+mn-lt"/>
            </a:endParaRPr>
          </a:p>
        </p:txBody>
      </p:sp>
      <p:pic>
        <p:nvPicPr>
          <p:cNvPr id="1026" name="Picture 2" descr="Lesson Plans - Volume of Cylinder">
            <a:extLst>
              <a:ext uri="{FF2B5EF4-FFF2-40B4-BE49-F238E27FC236}">
                <a16:creationId xmlns:a16="http://schemas.microsoft.com/office/drawing/2014/main" id="{697F4507-73C1-EA05-3766-824A9A82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80" y="3825281"/>
            <a:ext cx="2353444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11E18D-2E5E-1C89-6113-A6F7CDA801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81" y="4005064"/>
            <a:ext cx="3601648" cy="2701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556B90-D403-A663-2369-4B538794A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0" t="53616" r="40200" b="23750"/>
          <a:stretch/>
        </p:blipFill>
        <p:spPr>
          <a:xfrm>
            <a:off x="695400" y="3883869"/>
            <a:ext cx="2947745" cy="235344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0DDDFD4-060F-7588-5213-002F676C4061}"/>
              </a:ext>
            </a:extLst>
          </p:cNvPr>
          <p:cNvSpPr/>
          <p:nvPr/>
        </p:nvSpPr>
        <p:spPr>
          <a:xfrm>
            <a:off x="3898103" y="4772558"/>
            <a:ext cx="792088" cy="5760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8CD45EE-EF92-0854-B718-B61D3F753C6B}"/>
              </a:ext>
            </a:extLst>
          </p:cNvPr>
          <p:cNvSpPr/>
          <p:nvPr/>
        </p:nvSpPr>
        <p:spPr>
          <a:xfrm>
            <a:off x="8232264" y="4772558"/>
            <a:ext cx="792088" cy="5760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5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2020D2-2FE1-3E88-6AD4-9E8AE40F8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48976"/>
            <a:ext cx="6059313" cy="656004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4FF48-8053-22D5-67A5-8BC1401558E5}"/>
              </a:ext>
            </a:extLst>
          </p:cNvPr>
          <p:cNvSpPr txBox="1"/>
          <p:nvPr/>
        </p:nvSpPr>
        <p:spPr>
          <a:xfrm>
            <a:off x="479374" y="2330898"/>
            <a:ext cx="3816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+mn-lt"/>
              </a:rPr>
              <a:t>Cylinder 1:</a:t>
            </a:r>
            <a:r>
              <a:rPr lang="en-GB" sz="2400" b="0">
                <a:latin typeface="+mn-lt"/>
              </a:rPr>
              <a:t> 99% of the </a:t>
            </a:r>
            <a:r>
              <a:rPr lang="en-GB" sz="2400" b="0" u="sng">
                <a:latin typeface="+mn-lt"/>
              </a:rPr>
              <a:t>height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44974-D467-9523-CDBB-B6C085F28BAA}"/>
              </a:ext>
            </a:extLst>
          </p:cNvPr>
          <p:cNvSpPr txBox="1"/>
          <p:nvPr/>
        </p:nvSpPr>
        <p:spPr>
          <a:xfrm>
            <a:off x="479377" y="5733256"/>
            <a:ext cx="41764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+mn-lt"/>
              </a:rPr>
              <a:t>Cylinder 4:</a:t>
            </a:r>
            <a:r>
              <a:rPr lang="en-GB" sz="2400" b="0">
                <a:latin typeface="+mn-lt"/>
              </a:rPr>
              <a:t> 99% of the </a:t>
            </a:r>
            <a:r>
              <a:rPr lang="en-GB" sz="2400" b="0" u="sng">
                <a:latin typeface="+mn-lt"/>
              </a:rPr>
              <a:t>diameter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5995E3-F3DA-4193-E715-18E7C546C60A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295799" y="2304642"/>
            <a:ext cx="1728193" cy="2570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DFF227-8EF9-84BA-19B4-E16F6BB6ED3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655840" y="5964089"/>
            <a:ext cx="1368152" cy="1292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3F6FE3-B375-D3BC-781E-6B09C574F09D}"/>
              </a:ext>
            </a:extLst>
          </p:cNvPr>
          <p:cNvSpPr txBox="1"/>
          <p:nvPr/>
        </p:nvSpPr>
        <p:spPr>
          <a:xfrm>
            <a:off x="479375" y="3465017"/>
            <a:ext cx="4824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+mn-lt"/>
              </a:rPr>
              <a:t>Cylinder 2:</a:t>
            </a:r>
            <a:r>
              <a:rPr lang="en-GB" sz="2400" b="0">
                <a:latin typeface="+mn-lt"/>
              </a:rPr>
              <a:t> ⅓ of the height difference</a:t>
            </a:r>
            <a:endParaRPr lang="en-GB" sz="2400" b="0" u="sng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6F7BB-1831-846C-E7B3-983A5DFB9FD4}"/>
              </a:ext>
            </a:extLst>
          </p:cNvPr>
          <p:cNvSpPr txBox="1"/>
          <p:nvPr/>
        </p:nvSpPr>
        <p:spPr>
          <a:xfrm>
            <a:off x="479374" y="4599136"/>
            <a:ext cx="4824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+mn-lt"/>
              </a:rPr>
              <a:t>Cylinder 3:</a:t>
            </a:r>
            <a:r>
              <a:rPr lang="en-GB" sz="2400" b="0">
                <a:latin typeface="+mn-lt"/>
              </a:rPr>
              <a:t> ⅔ of the height difference</a:t>
            </a:r>
            <a:endParaRPr lang="en-GB" sz="2400" b="0" u="sng"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E6D38E-DF16-74BA-4FE6-37CAC099777A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303912" y="4775985"/>
            <a:ext cx="720080" cy="539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941E52-6E0C-EA6B-B43F-029F7CBED78C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303912" y="3559957"/>
            <a:ext cx="792088" cy="1358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877E7211-29DA-EC6C-BCC7-297015F0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65" y="365125"/>
            <a:ext cx="11001535" cy="1325563"/>
          </a:xfrm>
        </p:spPr>
        <p:txBody>
          <a:bodyPr/>
          <a:lstStyle/>
          <a:p>
            <a:r>
              <a:rPr lang="en-GB"/>
              <a:t>Initial Cylinder</a:t>
            </a:r>
            <a:br>
              <a:rPr lang="en-GB"/>
            </a:br>
            <a:r>
              <a:rPr lang="en-GB"/>
              <a:t>Approximations</a:t>
            </a:r>
          </a:p>
        </p:txBody>
      </p:sp>
    </p:spTree>
    <p:extLst>
      <p:ext uri="{BB962C8B-B14F-4D97-AF65-F5344CB8AC3E}">
        <p14:creationId xmlns:p14="http://schemas.microsoft.com/office/powerpoint/2010/main" val="12606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1303D"/>
      </a:accent1>
      <a:accent2>
        <a:srgbClr val="02485C"/>
      </a:accent2>
      <a:accent3>
        <a:srgbClr val="105964"/>
      </a:accent3>
      <a:accent4>
        <a:srgbClr val="0286A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8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1303D"/>
    </a:accent1>
    <a:accent2>
      <a:srgbClr val="02485C"/>
    </a:accent2>
    <a:accent3>
      <a:srgbClr val="105964"/>
    </a:accent3>
    <a:accent4>
      <a:srgbClr val="0286A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FDEAC73-51A0-410A-B094-A74BD0D78F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7DB24D-E196-4334-A502-A50656397A69}">
  <ds:schemaRefs>
    <ds:schemaRef ds:uri="dfe7fab5-ca36-4373-9e84-14533c573aad"/>
    <ds:schemaRef ds:uri="f7f9503f-814b-432a-91f5-9c13c51348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3A4FD7-E359-492D-8EC9-7204C2BCD63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753</Words>
  <Application>Microsoft Office PowerPoint</Application>
  <PresentationFormat>Widescreen</PresentationFormat>
  <Paragraphs>227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Wingdings 2</vt:lpstr>
      <vt:lpstr>Flow</vt:lpstr>
      <vt:lpstr>Office Theme</vt:lpstr>
      <vt:lpstr>An independent comparison of VARSKIN v1.2 and Geant4 Monte Carlo code for skin dose calculations</vt:lpstr>
      <vt:lpstr>Aim</vt:lpstr>
      <vt:lpstr>PowerPoint Presentation</vt:lpstr>
      <vt:lpstr>PowerPoint Presentation</vt:lpstr>
      <vt:lpstr>Method – Geometry Considerations</vt:lpstr>
      <vt:lpstr>Geant4 Geometry</vt:lpstr>
      <vt:lpstr>VARSKIN Geometry</vt:lpstr>
      <vt:lpstr>PowerPoint Presentation</vt:lpstr>
      <vt:lpstr>Initial Cylinder Approximations</vt:lpstr>
      <vt:lpstr>Final Cylinder Recommendations</vt:lpstr>
      <vt:lpstr>VARSKIN Geometry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– Relative Difference</vt:lpstr>
      <vt:lpstr>Results – Relative Difference</vt:lpstr>
      <vt:lpstr>Results – Absolute Difference</vt:lpstr>
      <vt:lpstr>Results – All Data (N=1248)</vt:lpstr>
      <vt:lpstr>Literature Review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</dc:creator>
  <cp:lastModifiedBy>Hamilton, Lubov</cp:lastModifiedBy>
  <cp:revision>1</cp:revision>
  <dcterms:created xsi:type="dcterms:W3CDTF">2011-02-12T13:21:10Z</dcterms:created>
  <dcterms:modified xsi:type="dcterms:W3CDTF">2024-10-03T20:01:06Z</dcterms:modified>
</cp:coreProperties>
</file>