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changesInfos/changesInfo1.xml" ContentType="application/vnd.ms-powerpoint.changes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62" r:id="rId7"/>
    <p:sldId id="264" r:id="rId8"/>
    <p:sldId id="263" r:id="rId9"/>
    <p:sldId id="267" r:id="rId10"/>
    <p:sldId id="268" r:id="rId11"/>
    <p:sldId id="265" r:id="rId12"/>
    <p:sldId id="269" r:id="rId13"/>
    <p:sldId id="270" r:id="rId14"/>
    <p:sldId id="266" r:id="rId15"/>
    <p:sldId id="273" r:id="rId16"/>
    <p:sldId id="274" r:id="rId17"/>
    <p:sldId id="271" r:id="rId18"/>
    <p:sldId id="272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CD3"/>
    <a:srgbClr val="002966"/>
    <a:srgbClr val="00264B"/>
    <a:srgbClr val="7BAFD4"/>
    <a:srgbClr val="E6F0F6"/>
    <a:srgbClr val="00000E"/>
    <a:srgbClr val="E5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5" autoAdjust="0"/>
    <p:restoredTop sz="94660"/>
  </p:normalViewPr>
  <p:slideViewPr>
    <p:cSldViewPr snapToGrid="0">
      <p:cViewPr varScale="1">
        <p:scale>
          <a:sx n="96" d="100"/>
          <a:sy n="96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257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land Benke" userId="a0269896-6a39-4b4f-adc9-960ebd864390" providerId="ADAL" clId="{DB8D8E6B-0BDA-454D-AB6D-30E27374AB29}"/>
    <pc:docChg chg="custSel modSld">
      <pc:chgData name="Roland Benke" userId="a0269896-6a39-4b4f-adc9-960ebd864390" providerId="ADAL" clId="{DB8D8E6B-0BDA-454D-AB6D-30E27374AB29}" dt="2024-08-29T23:33:17.728" v="14" actId="1076"/>
      <pc:docMkLst>
        <pc:docMk/>
      </pc:docMkLst>
      <pc:sldChg chg="addSp modSp mod">
        <pc:chgData name="Roland Benke" userId="a0269896-6a39-4b4f-adc9-960ebd864390" providerId="ADAL" clId="{DB8D8E6B-0BDA-454D-AB6D-30E27374AB29}" dt="2024-08-29T23:31:06.424" v="10" actId="1076"/>
        <pc:sldMkLst>
          <pc:docMk/>
          <pc:sldMk cId="1261720106" sldId="271"/>
        </pc:sldMkLst>
        <pc:grpChg chg="mod">
          <ac:chgData name="Roland Benke" userId="a0269896-6a39-4b4f-adc9-960ebd864390" providerId="ADAL" clId="{DB8D8E6B-0BDA-454D-AB6D-30E27374AB29}" dt="2024-08-29T23:30:49.102" v="7" actId="1076"/>
          <ac:grpSpMkLst>
            <pc:docMk/>
            <pc:sldMk cId="1261720106" sldId="271"/>
            <ac:grpSpMk id="19" creationId="{5DF9040F-C82F-D0F3-E7B1-C2DBAFBA8130}"/>
          </ac:grpSpMkLst>
        </pc:grpChg>
        <pc:picChg chg="add mod">
          <ac:chgData name="Roland Benke" userId="a0269896-6a39-4b4f-adc9-960ebd864390" providerId="ADAL" clId="{DB8D8E6B-0BDA-454D-AB6D-30E27374AB29}" dt="2024-08-29T23:31:06.424" v="10" actId="1076"/>
          <ac:picMkLst>
            <pc:docMk/>
            <pc:sldMk cId="1261720106" sldId="271"/>
            <ac:picMk id="4" creationId="{E7D5444D-6B67-4B16-15FE-7B88D99639DF}"/>
          </ac:picMkLst>
        </pc:picChg>
      </pc:sldChg>
      <pc:sldChg chg="addSp modSp mod">
        <pc:chgData name="Roland Benke" userId="a0269896-6a39-4b4f-adc9-960ebd864390" providerId="ADAL" clId="{DB8D8E6B-0BDA-454D-AB6D-30E27374AB29}" dt="2024-08-29T23:33:17.728" v="14" actId="1076"/>
        <pc:sldMkLst>
          <pc:docMk/>
          <pc:sldMk cId="1590894839" sldId="273"/>
        </pc:sldMkLst>
        <pc:picChg chg="add mod">
          <ac:chgData name="Roland Benke" userId="a0269896-6a39-4b4f-adc9-960ebd864390" providerId="ADAL" clId="{DB8D8E6B-0BDA-454D-AB6D-30E27374AB29}" dt="2024-08-29T23:33:17.728" v="14" actId="1076"/>
          <ac:picMkLst>
            <pc:docMk/>
            <pc:sldMk cId="1590894839" sldId="273"/>
            <ac:picMk id="4" creationId="{CA4CB2B6-06EF-38E7-E4D4-BCD0EBA5A6E7}"/>
          </ac:picMkLst>
        </pc:picChg>
      </pc:sldChg>
      <pc:sldChg chg="addSp delSp modSp mod">
        <pc:chgData name="Roland Benke" userId="a0269896-6a39-4b4f-adc9-960ebd864390" providerId="ADAL" clId="{DB8D8E6B-0BDA-454D-AB6D-30E27374AB29}" dt="2024-08-29T23:29:12.777" v="4" actId="1076"/>
        <pc:sldMkLst>
          <pc:docMk/>
          <pc:sldMk cId="1366007998" sldId="274"/>
        </pc:sldMkLst>
        <pc:spChg chg="mod">
          <ac:chgData name="Roland Benke" userId="a0269896-6a39-4b4f-adc9-960ebd864390" providerId="ADAL" clId="{DB8D8E6B-0BDA-454D-AB6D-30E27374AB29}" dt="2024-08-29T23:29:12.777" v="4" actId="1076"/>
          <ac:spMkLst>
            <pc:docMk/>
            <pc:sldMk cId="1366007998" sldId="274"/>
            <ac:spMk id="4" creationId="{AE1018EE-BABD-E249-F1DE-1C8608AE44D8}"/>
          </ac:spMkLst>
        </pc:spChg>
        <pc:picChg chg="add mod">
          <ac:chgData name="Roland Benke" userId="a0269896-6a39-4b4f-adc9-960ebd864390" providerId="ADAL" clId="{DB8D8E6B-0BDA-454D-AB6D-30E27374AB29}" dt="2024-08-29T23:29:05.851" v="3" actId="1076"/>
          <ac:picMkLst>
            <pc:docMk/>
            <pc:sldMk cId="1366007998" sldId="274"/>
            <ac:picMk id="6" creationId="{DBC9BB3A-DB99-F7C6-2FD9-4502AF0EB1E6}"/>
          </ac:picMkLst>
        </pc:picChg>
        <pc:picChg chg="del">
          <ac:chgData name="Roland Benke" userId="a0269896-6a39-4b4f-adc9-960ebd864390" providerId="ADAL" clId="{DB8D8E6B-0BDA-454D-AB6D-30E27374AB29}" dt="2024-08-29T23:28:55.878" v="0" actId="478"/>
          <ac:picMkLst>
            <pc:docMk/>
            <pc:sldMk cId="1366007998" sldId="274"/>
            <ac:picMk id="17" creationId="{B9C67D15-313F-DE75-B1A4-AAEBE2424B3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55E704-BC83-0A69-61D6-1C2510659C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BEECB-1421-49E1-445D-2F8EAC3878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64FA7-C914-3C4E-ADB8-527621054AE0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2FD75-833E-3EF7-A53A-90A9500232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3335E-2F41-DC89-1888-92496D2FA8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3A8B4-1E65-A34A-821B-DCC7684C4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89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775CA-7537-4AB6-BF6C-96910041BBC3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C9A8B-6423-4DD8-A52A-D5F1BE331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8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6CBB6-E2AC-4BA1-A748-02338F623A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07" y="1214422"/>
            <a:ext cx="4543514" cy="2633031"/>
          </a:xfrm>
        </p:spPr>
        <p:txBody>
          <a:bodyPr anchor="t"/>
          <a:lstStyle>
            <a:lvl1pPr algn="l">
              <a:defRPr sz="6000">
                <a:solidFill>
                  <a:srgbClr val="002966"/>
                </a:solidFill>
                <a:latin typeface=""/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6AF13-3D65-480A-9BB7-96002FAF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7265" y="6356350"/>
            <a:ext cx="10264896" cy="365125"/>
          </a:xfrm>
          <a:prstGeom prst="rect">
            <a:avLst/>
          </a:prstGeom>
        </p:spPr>
        <p:txBody>
          <a:bodyPr/>
          <a:lstStyle/>
          <a:p>
            <a:fld id="{E4A0F4C9-433B-4CB7-9EBB-9219DECAD4BE}" type="datetime1">
              <a:rPr lang="en-US" smtClean="0"/>
              <a:t>9/23/2024</a:t>
            </a:fld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021135F-A987-B0BA-C598-1EF6F9B74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7" y="4094484"/>
            <a:ext cx="4543425" cy="31908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2966"/>
                </a:solidFill>
              </a:defRPr>
            </a:lvl1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0558961B-3D44-0BE7-8796-58BABA3E55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6" y="4512939"/>
            <a:ext cx="4543425" cy="31908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2966"/>
                </a:solidFill>
              </a:defRPr>
            </a:lvl1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F202704-E1B8-FD1C-E508-1496FE239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8" y="5079057"/>
            <a:ext cx="4543425" cy="31908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2966"/>
                </a:solidFill>
              </a:defRPr>
            </a:lvl1pPr>
          </a:lstStyle>
          <a:p>
            <a:pPr lvl="0"/>
            <a:r>
              <a:rPr lang="en-US" dirty="0"/>
              <a:t>[Corvallis, OR]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36EB041-5E1D-84C6-DBE4-1921EFE2C8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5497512"/>
            <a:ext cx="4543425" cy="31908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2966"/>
                </a:solidFill>
              </a:defRPr>
            </a:lvl1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First.last@rcdsoftware.com</a:t>
            </a:r>
            <a:r>
              <a:rPr lang="en-US" dirty="0"/>
              <a:t>]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159C34-2395-F5EC-4DA0-C9CAFB19E8D2}"/>
              </a:ext>
            </a:extLst>
          </p:cNvPr>
          <p:cNvSpPr/>
          <p:nvPr userDrawn="1"/>
        </p:nvSpPr>
        <p:spPr>
          <a:xfrm>
            <a:off x="8028122" y="139485"/>
            <a:ext cx="3533614" cy="901915"/>
          </a:xfrm>
          <a:prstGeom prst="rect">
            <a:avLst/>
          </a:prstGeom>
          <a:solidFill>
            <a:srgbClr val="E6F0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C6B6D1-CFD0-8E0A-DE2E-9E6C8185B1A6}"/>
              </a:ext>
            </a:extLst>
          </p:cNvPr>
          <p:cNvSpPr/>
          <p:nvPr userDrawn="1"/>
        </p:nvSpPr>
        <p:spPr>
          <a:xfrm>
            <a:off x="0" y="6453119"/>
            <a:ext cx="2913681" cy="365125"/>
          </a:xfrm>
          <a:prstGeom prst="rect">
            <a:avLst/>
          </a:prstGeom>
          <a:solidFill>
            <a:srgbClr val="E6F0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C75B6-06C2-885E-B7A6-150ECB98F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5746" y="1247995"/>
            <a:ext cx="3389437" cy="368124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23394B2-0C53-0D2C-6560-3A4DA0EE31E6}"/>
              </a:ext>
            </a:extLst>
          </p:cNvPr>
          <p:cNvGrpSpPr/>
          <p:nvPr userDrawn="1"/>
        </p:nvGrpSpPr>
        <p:grpSpPr>
          <a:xfrm>
            <a:off x="197265" y="6312328"/>
            <a:ext cx="9671131" cy="603969"/>
            <a:chOff x="197265" y="6312328"/>
            <a:chExt cx="9671131" cy="603969"/>
          </a:xfrm>
        </p:grpSpPr>
        <p:sp>
          <p:nvSpPr>
            <p:cNvPr id="7" name="Date Placeholder 3">
              <a:extLst>
                <a:ext uri="{FF2B5EF4-FFF2-40B4-BE49-F238E27FC236}">
                  <a16:creationId xmlns:a16="http://schemas.microsoft.com/office/drawing/2014/main" id="{B1AB094E-7EBC-A8A8-5FA8-536AAF5DFC2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97265" y="6423766"/>
              <a:ext cx="967113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rgbClr val="4B9CD3"/>
                  </a:solidFill>
                  <a:latin typeface="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10/24/2024			Presented at the International                 User Group Meeting </a:t>
              </a:r>
              <a:r>
                <a:rPr lang="en-US" dirty="0">
                  <a:sym typeface="Symbol" panose="05050102010706020507" pitchFamily="18" charset="2"/>
                </a:rPr>
                <a:t> Dosimetry Symposium</a:t>
              </a:r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322191B-9E0A-83C1-643B-5F25E0DDFB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096187" y="6312328"/>
              <a:ext cx="603969" cy="603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373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7022-D910-4198-A60D-ABF4BC42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90F54-76D7-4772-A83B-21B084F3A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  <a:lvl2pPr>
              <a:defRPr>
                <a:solidFill>
                  <a:srgbClr val="002966"/>
                </a:solidFill>
              </a:defRPr>
            </a:lvl2pPr>
            <a:lvl3pPr>
              <a:defRPr>
                <a:solidFill>
                  <a:srgbClr val="002966"/>
                </a:solidFill>
              </a:defRPr>
            </a:lvl3pPr>
            <a:lvl4pPr>
              <a:defRPr>
                <a:solidFill>
                  <a:srgbClr val="002966"/>
                </a:solidFill>
              </a:defRPr>
            </a:lvl4pPr>
            <a:lvl5pPr>
              <a:defRPr>
                <a:solidFill>
                  <a:srgbClr val="00296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27C27-7AF3-4530-913C-415476B0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1535" y="6371721"/>
            <a:ext cx="2743200" cy="365125"/>
          </a:xfrm>
        </p:spPr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61F8-6677-4BA5-94A3-442F180D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3C587-1087-4473-B614-D6E1D60CE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  <a:lvl2pPr>
              <a:defRPr>
                <a:solidFill>
                  <a:srgbClr val="002966"/>
                </a:solidFill>
              </a:defRPr>
            </a:lvl2pPr>
            <a:lvl3pPr>
              <a:defRPr>
                <a:solidFill>
                  <a:srgbClr val="002966"/>
                </a:solidFill>
              </a:defRPr>
            </a:lvl3pPr>
            <a:lvl4pPr>
              <a:defRPr>
                <a:solidFill>
                  <a:srgbClr val="002966"/>
                </a:solidFill>
              </a:defRPr>
            </a:lvl4pPr>
            <a:lvl5pPr>
              <a:defRPr>
                <a:solidFill>
                  <a:srgbClr val="0029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0DD6F-350E-463A-827F-B76CA4437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  <a:lvl2pPr>
              <a:defRPr>
                <a:solidFill>
                  <a:srgbClr val="002966"/>
                </a:solidFill>
              </a:defRPr>
            </a:lvl2pPr>
            <a:lvl3pPr>
              <a:defRPr>
                <a:solidFill>
                  <a:srgbClr val="002966"/>
                </a:solidFill>
              </a:defRPr>
            </a:lvl3pPr>
            <a:lvl4pPr>
              <a:defRPr>
                <a:solidFill>
                  <a:srgbClr val="002966"/>
                </a:solidFill>
              </a:defRPr>
            </a:lvl4pPr>
            <a:lvl5pPr>
              <a:defRPr>
                <a:solidFill>
                  <a:srgbClr val="0029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35D95-9861-4033-9473-1A73451D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9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C1C1-1ABD-48A3-9FF2-96D4B905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6A71F-26A6-4E85-88AF-40404AE52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54632-FA7D-40D1-BDF1-D6907A9FB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  <a:lvl2pPr>
              <a:defRPr>
                <a:solidFill>
                  <a:srgbClr val="002966"/>
                </a:solidFill>
              </a:defRPr>
            </a:lvl2pPr>
            <a:lvl3pPr>
              <a:defRPr>
                <a:solidFill>
                  <a:srgbClr val="002966"/>
                </a:solidFill>
              </a:defRPr>
            </a:lvl3pPr>
            <a:lvl4pPr>
              <a:defRPr>
                <a:solidFill>
                  <a:srgbClr val="002966"/>
                </a:solidFill>
              </a:defRPr>
            </a:lvl4pPr>
            <a:lvl5pPr>
              <a:defRPr>
                <a:solidFill>
                  <a:srgbClr val="0029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1FA92-91B5-4C63-BFEE-566A559A4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01C8F-5DB8-4C61-AAFC-6C787E78D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  <a:lvl2pPr>
              <a:defRPr>
                <a:solidFill>
                  <a:srgbClr val="002966"/>
                </a:solidFill>
              </a:defRPr>
            </a:lvl2pPr>
            <a:lvl3pPr>
              <a:defRPr>
                <a:solidFill>
                  <a:srgbClr val="002966"/>
                </a:solidFill>
              </a:defRPr>
            </a:lvl3pPr>
            <a:lvl4pPr>
              <a:defRPr>
                <a:solidFill>
                  <a:srgbClr val="002966"/>
                </a:solidFill>
              </a:defRPr>
            </a:lvl4pPr>
            <a:lvl5pPr>
              <a:defRPr>
                <a:solidFill>
                  <a:srgbClr val="0029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E3652-E5BB-4050-B95D-35607D9A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2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4C16-8AAD-44E5-A854-D187E3B8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6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61A9A-B442-4C57-A22D-A4CE9330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7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9EBD8-E740-4CE5-97FA-0A8FEC3E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6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63D1F-B01B-4906-A680-BC0AF076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722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F76C8-5540-434D-8EE4-D9BF5262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99715"/>
            <a:ext cx="10515600" cy="4177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5C743-AF0C-4D2C-841E-4E8564BD1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1535" y="63717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B9CD3"/>
                </a:solidFill>
                <a:latin typeface=""/>
              </a:defRPr>
            </a:lvl1pPr>
          </a:lstStyle>
          <a:p>
            <a:fld id="{677F7B41-FD57-4489-AAB8-D17CF17906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8DB0B-80B4-96DB-360C-D509A6E88F7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251203" y="192301"/>
            <a:ext cx="2102597" cy="792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ADFFD7-7CF8-1D26-A31F-D8BEF0CA91B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209800" y="6295521"/>
            <a:ext cx="7772400" cy="762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280D7C5-4886-AB56-8DAA-CD2751A5A029}"/>
              </a:ext>
            </a:extLst>
          </p:cNvPr>
          <p:cNvGrpSpPr/>
          <p:nvPr userDrawn="1"/>
        </p:nvGrpSpPr>
        <p:grpSpPr>
          <a:xfrm>
            <a:off x="197265" y="6312328"/>
            <a:ext cx="9671131" cy="603969"/>
            <a:chOff x="197265" y="6312328"/>
            <a:chExt cx="9671131" cy="603969"/>
          </a:xfrm>
        </p:grpSpPr>
        <p:sp>
          <p:nvSpPr>
            <p:cNvPr id="11" name="Date Placeholder 3">
              <a:extLst>
                <a:ext uri="{FF2B5EF4-FFF2-40B4-BE49-F238E27FC236}">
                  <a16:creationId xmlns:a16="http://schemas.microsoft.com/office/drawing/2014/main" id="{9DC49F80-681B-147E-B506-64EFCC74531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97265" y="6423766"/>
              <a:ext cx="9671131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200" kern="1200">
                  <a:solidFill>
                    <a:srgbClr val="4B9CD3"/>
                  </a:solidFill>
                  <a:latin typeface="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10/24/2024			Presented at the International                 User Group Meeting </a:t>
              </a:r>
              <a:r>
                <a:rPr lang="en-US" dirty="0">
                  <a:sym typeface="Symbol" panose="05050102010706020507" pitchFamily="18" charset="2"/>
                </a:rPr>
                <a:t> Dosimetry Symposium</a:t>
              </a:r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DF39D9-496A-5C1C-0CF2-211B9BE1A3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5096187" y="6312328"/>
              <a:ext cx="603969" cy="603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28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1" r:id="rId4"/>
    <p:sldLayoutId id="2147483662" r:id="rId5"/>
    <p:sldLayoutId id="2147483663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966"/>
          </a:solidFill>
          <a:latin typeface="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966"/>
          </a:solidFill>
          <a:latin typeface="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966"/>
          </a:solidFill>
          <a:latin typeface="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966"/>
          </a:solidFill>
          <a:latin typeface="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966"/>
          </a:solidFill>
          <a:latin typeface="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966"/>
          </a:solidFill>
          <a:latin typeface="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4229C0B2-04FF-407B-AAF0-3CB5666507C8}"/>
              </a:ext>
            </a:extLst>
          </p:cNvPr>
          <p:cNvSpPr txBox="1">
            <a:spLocks/>
          </p:cNvSpPr>
          <p:nvPr/>
        </p:nvSpPr>
        <p:spPr>
          <a:xfrm>
            <a:off x="5970492" y="1848680"/>
            <a:ext cx="4814140" cy="1409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966"/>
                </a:solidFill>
                <a:latin typeface=""/>
                <a:ea typeface="+mj-ea"/>
                <a:cs typeface="+mj-cs"/>
              </a:defRPr>
            </a:lvl1pPr>
          </a:lstStyle>
          <a:p>
            <a:r>
              <a:rPr lang="en-US" sz="4000" dirty="0"/>
              <a:t>Extravasation Dosimetry Update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F81016DD-B01E-4238-AF50-9BDB6D5D2512}"/>
              </a:ext>
            </a:extLst>
          </p:cNvPr>
          <p:cNvSpPr txBox="1">
            <a:spLocks/>
          </p:cNvSpPr>
          <p:nvPr/>
        </p:nvSpPr>
        <p:spPr>
          <a:xfrm>
            <a:off x="5970492" y="4597874"/>
            <a:ext cx="4543425" cy="5645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Roland Benke, PhD, CHP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8AC505C0-2E6A-4188-B347-F4ECCA65A4EA}"/>
              </a:ext>
            </a:extLst>
          </p:cNvPr>
          <p:cNvSpPr txBox="1">
            <a:spLocks/>
          </p:cNvSpPr>
          <p:nvPr/>
        </p:nvSpPr>
        <p:spPr>
          <a:xfrm>
            <a:off x="5970494" y="5580843"/>
            <a:ext cx="4543425" cy="3190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roland.benke@rcdsoftware.com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E44E88C-49A8-4032-AA13-27EE4A6212B5}"/>
              </a:ext>
            </a:extLst>
          </p:cNvPr>
          <p:cNvSpPr txBox="1">
            <a:spLocks/>
          </p:cNvSpPr>
          <p:nvPr/>
        </p:nvSpPr>
        <p:spPr>
          <a:xfrm>
            <a:off x="5970492" y="5277188"/>
            <a:ext cx="4543425" cy="3190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Director – Technologies Division</a:t>
            </a:r>
          </a:p>
        </p:txBody>
      </p:sp>
    </p:spTree>
    <p:extLst>
      <p:ext uri="{BB962C8B-B14F-4D97-AF65-F5344CB8AC3E}">
        <p14:creationId xmlns:p14="http://schemas.microsoft.com/office/powerpoint/2010/main" val="59904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CB58A4B-5496-2037-08DE-665C1D2C41AD}"/>
              </a:ext>
            </a:extLst>
          </p:cNvPr>
          <p:cNvSpPr txBox="1">
            <a:spLocks/>
          </p:cNvSpPr>
          <p:nvPr/>
        </p:nvSpPr>
        <p:spPr>
          <a:xfrm>
            <a:off x="437323" y="589255"/>
            <a:ext cx="8378686" cy="83163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966"/>
                </a:solidFill>
                <a:latin typeface=""/>
                <a:ea typeface="+mj-ea"/>
                <a:cs typeface="+mj-cs"/>
              </a:defRPr>
            </a:lvl1pPr>
          </a:lstStyle>
          <a:p>
            <a:r>
              <a:rPr lang="en-US" dirty="0"/>
              <a:t>Transfer to dosimetry model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F72DC07-8BAA-AE20-482A-310208CA2367}"/>
              </a:ext>
            </a:extLst>
          </p:cNvPr>
          <p:cNvSpPr txBox="1">
            <a:spLocks/>
          </p:cNvSpPr>
          <p:nvPr/>
        </p:nvSpPr>
        <p:spPr>
          <a:xfrm>
            <a:off x="437323" y="1588968"/>
            <a:ext cx="10840278" cy="9673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chemeClr val="tx1"/>
                </a:solidFill>
              </a:rPr>
              <a:t>Activity concentration model</a:t>
            </a:r>
            <a:endParaRPr lang="en-US" sz="2200" dirty="0">
              <a:solidFill>
                <a:srgbClr val="4B9CD3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transfers spatial- and time-dependent concentration data to the dosimetry model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includes time-integrated activity concentration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380238-8B97-B1A6-A6A0-067E173B2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5937" y="3011056"/>
            <a:ext cx="2079925" cy="66051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96E509-0611-1035-941F-BAF7D96FF6A0}"/>
              </a:ext>
            </a:extLst>
          </p:cNvPr>
          <p:cNvSpPr txBox="1">
            <a:spLocks/>
          </p:cNvSpPr>
          <p:nvPr/>
        </p:nvSpPr>
        <p:spPr>
          <a:xfrm>
            <a:off x="609600" y="3105301"/>
            <a:ext cx="9664934" cy="472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900" dirty="0">
                <a:solidFill>
                  <a:srgbClr val="4B9CD3"/>
                </a:solidFill>
              </a:rPr>
              <a:t>Activity concentration in tissue ≤ Activity concentration of administered radiopharmaceutical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ECA0C-4439-8C4F-C87E-A1362B9F1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564" y="3913490"/>
            <a:ext cx="3029373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2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4D18FD5-A8BD-B436-DE40-FE41BB282CAC}"/>
              </a:ext>
            </a:extLst>
          </p:cNvPr>
          <p:cNvGrpSpPr/>
          <p:nvPr/>
        </p:nvGrpSpPr>
        <p:grpSpPr>
          <a:xfrm>
            <a:off x="4553748" y="2902036"/>
            <a:ext cx="3084503" cy="1053927"/>
            <a:chOff x="573789" y="5001091"/>
            <a:chExt cx="3084503" cy="10539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C3828D9-88E1-6CAB-988A-7D1268B423C7}"/>
                </a:ext>
              </a:extLst>
            </p:cNvPr>
            <p:cNvSpPr/>
            <p:nvPr/>
          </p:nvSpPr>
          <p:spPr>
            <a:xfrm>
              <a:off x="573789" y="5001091"/>
              <a:ext cx="3084503" cy="1053926"/>
            </a:xfrm>
            <a:prstGeom prst="roundRect">
              <a:avLst/>
            </a:prstGeom>
            <a:solidFill>
              <a:srgbClr val="0029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365616D0-19B6-A1C9-2266-4B6CC93253C3}"/>
                </a:ext>
              </a:extLst>
            </p:cNvPr>
            <p:cNvSpPr txBox="1">
              <a:spLocks/>
            </p:cNvSpPr>
            <p:nvPr/>
          </p:nvSpPr>
          <p:spPr>
            <a:xfrm>
              <a:off x="581192" y="5001092"/>
              <a:ext cx="3077100" cy="105392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06000" indent="-306000" algn="l" defTabSz="457200" rtl="0" eaLnBrk="1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7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>
                  <a:solidFill>
                    <a:schemeClr val="bg1"/>
                  </a:solidFill>
                </a:rPr>
                <a:t>Dosimetry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918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CB678B-A918-39F0-4ADA-05D3564667AE}"/>
              </a:ext>
            </a:extLst>
          </p:cNvPr>
          <p:cNvSpPr/>
          <p:nvPr/>
        </p:nvSpPr>
        <p:spPr>
          <a:xfrm>
            <a:off x="367748" y="1039277"/>
            <a:ext cx="11121888" cy="51694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1FA49-A26D-4BEB-A99A-F6F195F7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10" y="121404"/>
            <a:ext cx="10170048" cy="1009651"/>
          </a:xfrm>
        </p:spPr>
        <p:txBody>
          <a:bodyPr>
            <a:normAutofit/>
          </a:bodyPr>
          <a:lstStyle/>
          <a:p>
            <a:r>
              <a:rPr lang="en-US" dirty="0"/>
              <a:t>Photon Dose Rate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A30698-173C-4D49-5462-B6307ECB75ED}"/>
              </a:ext>
            </a:extLst>
          </p:cNvPr>
          <p:cNvSpPr txBox="1">
            <a:spLocks/>
          </p:cNvSpPr>
          <p:nvPr/>
        </p:nvSpPr>
        <p:spPr>
          <a:xfrm>
            <a:off x="3260785" y="1255082"/>
            <a:ext cx="9278797" cy="2823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  <a:p>
            <a:endParaRPr lang="en-US" sz="2200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078F4-6527-0CAD-949C-23EDF3C56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75" y="1745289"/>
            <a:ext cx="4130616" cy="79259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4926FD4-7797-A8D1-B51C-081A61CC28D0}"/>
              </a:ext>
            </a:extLst>
          </p:cNvPr>
          <p:cNvGrpSpPr/>
          <p:nvPr/>
        </p:nvGrpSpPr>
        <p:grpSpPr>
          <a:xfrm>
            <a:off x="1588454" y="2527747"/>
            <a:ext cx="6002047" cy="2823623"/>
            <a:chOff x="2062010" y="2902265"/>
            <a:chExt cx="6002047" cy="28236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5298F4-9EF2-8B95-5BE9-066DB8ADA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2010" y="2902265"/>
              <a:ext cx="6002047" cy="282362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B1E95-37E0-EBDC-7E00-ED1D659CD7F7}"/>
                </a:ext>
              </a:extLst>
            </p:cNvPr>
            <p:cNvSpPr/>
            <p:nvPr/>
          </p:nvSpPr>
          <p:spPr>
            <a:xfrm>
              <a:off x="7095471" y="5380831"/>
              <a:ext cx="310550" cy="345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FDE41B-EF2B-0763-B194-F00CD29EECDB}"/>
              </a:ext>
            </a:extLst>
          </p:cNvPr>
          <p:cNvSpPr txBox="1">
            <a:spLocks/>
          </p:cNvSpPr>
          <p:nvPr/>
        </p:nvSpPr>
        <p:spPr>
          <a:xfrm>
            <a:off x="581191" y="1127385"/>
            <a:ext cx="10908445" cy="120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Point kernel for </a:t>
            </a:r>
            <a:r>
              <a:rPr lang="en-US" sz="2200" dirty="0" err="1"/>
              <a:t>uncollided</a:t>
            </a:r>
            <a:r>
              <a:rPr lang="en-US" sz="2200" dirty="0"/>
              <a:t> photons (no scatter) with cell center to cell center distance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endParaRPr lang="en-US" sz="22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C2E7367-3ACB-4AB6-3A56-EB210A297D1B}"/>
              </a:ext>
            </a:extLst>
          </p:cNvPr>
          <p:cNvSpPr txBox="1">
            <a:spLocks/>
          </p:cNvSpPr>
          <p:nvPr/>
        </p:nvSpPr>
        <p:spPr>
          <a:xfrm>
            <a:off x="581191" y="5158577"/>
            <a:ext cx="10908445" cy="120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Point-pair distribution for 26 target cells immediately surrounding source cell (next slide)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CB2B6-06EF-38E7-E4D4-BCD0EBA5A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314" y="1761858"/>
            <a:ext cx="4277322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94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CB678B-A918-39F0-4ADA-05D3564667AE}"/>
              </a:ext>
            </a:extLst>
          </p:cNvPr>
          <p:cNvSpPr/>
          <p:nvPr/>
        </p:nvSpPr>
        <p:spPr>
          <a:xfrm>
            <a:off x="367748" y="1039277"/>
            <a:ext cx="11121888" cy="51694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1FA49-A26D-4BEB-A99A-F6F195F7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10" y="121404"/>
            <a:ext cx="10170048" cy="1009651"/>
          </a:xfrm>
        </p:spPr>
        <p:txBody>
          <a:bodyPr>
            <a:normAutofit/>
          </a:bodyPr>
          <a:lstStyle/>
          <a:p>
            <a:r>
              <a:rPr lang="en-US" dirty="0"/>
              <a:t>Point-Pair Distribution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A30698-173C-4D49-5462-B6307ECB75ED}"/>
              </a:ext>
            </a:extLst>
          </p:cNvPr>
          <p:cNvSpPr txBox="1">
            <a:spLocks/>
          </p:cNvSpPr>
          <p:nvPr/>
        </p:nvSpPr>
        <p:spPr>
          <a:xfrm>
            <a:off x="3260785" y="1255082"/>
            <a:ext cx="9278797" cy="2823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  <a:p>
            <a:endParaRPr lang="en-US" sz="2200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3F4C5-8A75-3792-6A3E-97AA1E785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215" y="1106135"/>
            <a:ext cx="4985318" cy="11202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1018EE-BABD-E249-F1DE-1C8608AE44D8}"/>
              </a:ext>
            </a:extLst>
          </p:cNvPr>
          <p:cNvSpPr txBox="1">
            <a:spLocks/>
          </p:cNvSpPr>
          <p:nvPr/>
        </p:nvSpPr>
        <p:spPr>
          <a:xfrm>
            <a:off x="6869904" y="2717263"/>
            <a:ext cx="2416722" cy="1003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Source cell S </a:t>
            </a:r>
          </a:p>
          <a:p>
            <a:pPr marL="0" indent="0">
              <a:buNone/>
            </a:pPr>
            <a:r>
              <a:rPr lang="en-US" sz="2200" dirty="0"/>
              <a:t>Target cell 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BBDE2D-C582-FA3A-7F12-792E86E75191}"/>
              </a:ext>
            </a:extLst>
          </p:cNvPr>
          <p:cNvGrpSpPr/>
          <p:nvPr/>
        </p:nvGrpSpPr>
        <p:grpSpPr>
          <a:xfrm>
            <a:off x="1485951" y="5573915"/>
            <a:ext cx="9220098" cy="381053"/>
            <a:chOff x="1382498" y="5681042"/>
            <a:chExt cx="9220098" cy="38105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ED8CDE7-E3F7-625C-4BEE-57778F07F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2498" y="5681042"/>
              <a:ext cx="7811590" cy="38105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0F321B-2BED-DEE8-C3A6-FE0A3116A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83173" y="5745926"/>
              <a:ext cx="1419423" cy="28579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6EE30DA-75B6-2FC2-6858-6051C3C65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730" y="2231245"/>
            <a:ext cx="4675801" cy="3361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C9BB3A-DB99-F7C6-2FD9-4502AF0EB1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1212" y="1637869"/>
            <a:ext cx="2457793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07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CB678B-A918-39F0-4ADA-05D3564667AE}"/>
              </a:ext>
            </a:extLst>
          </p:cNvPr>
          <p:cNvSpPr/>
          <p:nvPr/>
        </p:nvSpPr>
        <p:spPr>
          <a:xfrm>
            <a:off x="815010" y="1039277"/>
            <a:ext cx="10674626" cy="51694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1FA49-A26D-4BEB-A99A-F6F195F7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10" y="121404"/>
            <a:ext cx="10170048" cy="1009651"/>
          </a:xfrm>
        </p:spPr>
        <p:txBody>
          <a:bodyPr>
            <a:normAutofit/>
          </a:bodyPr>
          <a:lstStyle/>
          <a:p>
            <a:r>
              <a:rPr lang="en-US" dirty="0"/>
              <a:t>Alpha Particle Dose Rate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A30698-173C-4D49-5462-B6307ECB75ED}"/>
              </a:ext>
            </a:extLst>
          </p:cNvPr>
          <p:cNvSpPr txBox="1">
            <a:spLocks/>
          </p:cNvSpPr>
          <p:nvPr/>
        </p:nvSpPr>
        <p:spPr>
          <a:xfrm>
            <a:off x="3260785" y="1255082"/>
            <a:ext cx="9278797" cy="2823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  <a:p>
            <a:endParaRPr lang="en-US" sz="2200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sz="22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F4129FC-8323-FD76-6F27-A19BE0FE64B6}"/>
              </a:ext>
            </a:extLst>
          </p:cNvPr>
          <p:cNvSpPr txBox="1">
            <a:spLocks/>
          </p:cNvSpPr>
          <p:nvPr/>
        </p:nvSpPr>
        <p:spPr>
          <a:xfrm>
            <a:off x="6422301" y="871593"/>
            <a:ext cx="5332376" cy="120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To adjacent cells sharing a planar face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D145FD-8125-232C-DD43-6F36C2533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875" y="2234426"/>
            <a:ext cx="4303996" cy="8916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8F7C6F-B7EB-D0DC-9552-5B8A0B999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577" y="2256559"/>
            <a:ext cx="3223710" cy="89166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DF9040F-C82F-D0F3-E7B1-C2DBAFBA8130}"/>
              </a:ext>
            </a:extLst>
          </p:cNvPr>
          <p:cNvGrpSpPr/>
          <p:nvPr/>
        </p:nvGrpSpPr>
        <p:grpSpPr>
          <a:xfrm>
            <a:off x="5540628" y="3411811"/>
            <a:ext cx="5304260" cy="2629267"/>
            <a:chOff x="3443870" y="3936676"/>
            <a:chExt cx="5304260" cy="262926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827881B-E546-2CD6-9CF7-CFF06C415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3870" y="3936676"/>
              <a:ext cx="5304260" cy="2629267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C3BDA65-7138-9997-DC9E-222D219B4906}"/>
                </a:ext>
              </a:extLst>
            </p:cNvPr>
            <p:cNvSpPr/>
            <p:nvPr/>
          </p:nvSpPr>
          <p:spPr>
            <a:xfrm>
              <a:off x="6630062" y="6260332"/>
              <a:ext cx="179294" cy="268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CA29196-708E-F688-FDCC-C283F310D653}"/>
              </a:ext>
            </a:extLst>
          </p:cNvPr>
          <p:cNvSpPr txBox="1">
            <a:spLocks/>
          </p:cNvSpPr>
          <p:nvPr/>
        </p:nvSpPr>
        <p:spPr>
          <a:xfrm>
            <a:off x="1089925" y="910238"/>
            <a:ext cx="5332376" cy="120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To source cell (self-irradiation)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5444D-6B67-4B16-15FE-7B88D9963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353" y="3148223"/>
            <a:ext cx="2828933" cy="296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2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CB678B-A918-39F0-4ADA-05D3564667AE}"/>
              </a:ext>
            </a:extLst>
          </p:cNvPr>
          <p:cNvSpPr/>
          <p:nvPr/>
        </p:nvSpPr>
        <p:spPr>
          <a:xfrm>
            <a:off x="437323" y="1039277"/>
            <a:ext cx="11559207" cy="51694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41FA49-A26D-4BEB-A99A-F6F195F7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3" y="127618"/>
            <a:ext cx="10170048" cy="1009651"/>
          </a:xfrm>
        </p:spPr>
        <p:txBody>
          <a:bodyPr>
            <a:normAutofit/>
          </a:bodyPr>
          <a:lstStyle/>
          <a:p>
            <a:r>
              <a:rPr lang="en-US" dirty="0"/>
              <a:t>Electron Dose Rate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363B92-65B7-8E70-8654-66787C8AC5EA}"/>
              </a:ext>
            </a:extLst>
          </p:cNvPr>
          <p:cNvSpPr txBox="1">
            <a:spLocks/>
          </p:cNvSpPr>
          <p:nvPr/>
        </p:nvSpPr>
        <p:spPr>
          <a:xfrm>
            <a:off x="944833" y="1137269"/>
            <a:ext cx="7170291" cy="855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Based on </a:t>
            </a:r>
            <a:r>
              <a:rPr lang="en-US" sz="2200" dirty="0" err="1"/>
              <a:t>SkinDose</a:t>
            </a:r>
            <a:r>
              <a:rPr lang="en-US" sz="2200" dirty="0"/>
              <a:t> in VARSKIN+ 1.0 computer code </a:t>
            </a:r>
          </a:p>
          <a:p>
            <a:pPr marL="0" indent="0">
              <a:buNone/>
            </a:pPr>
            <a:r>
              <a:rPr lang="en-US" sz="2200" dirty="0"/>
              <a:t>Details in NUREG/CR-6918, Revision 4 (July 2021)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A30698-173C-4D49-5462-B6307ECB75ED}"/>
              </a:ext>
            </a:extLst>
          </p:cNvPr>
          <p:cNvSpPr txBox="1">
            <a:spLocks/>
          </p:cNvSpPr>
          <p:nvPr/>
        </p:nvSpPr>
        <p:spPr>
          <a:xfrm>
            <a:off x="3260785" y="1255082"/>
            <a:ext cx="9278797" cy="2823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  <a:p>
            <a:endParaRPr lang="en-US" sz="2200" dirty="0"/>
          </a:p>
          <a:p>
            <a:pPr marL="0" indent="0">
              <a:buFont typeface="Wingdings 2" panose="05020102010507070707" pitchFamily="18" charset="2"/>
              <a:buNone/>
            </a:pPr>
            <a:endParaRPr lang="en-US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9B8DEE-CC06-318D-0C8B-BBD10C7FC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926" y="1881750"/>
            <a:ext cx="3967717" cy="1101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3E5E85-246E-379F-1F71-F4732BCC2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89" y="3076399"/>
            <a:ext cx="7764911" cy="3038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59D3ED-545F-4266-C0AD-CF726120B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079" y="1302398"/>
            <a:ext cx="3658598" cy="359616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FC3B4BA-C249-1506-53AD-A712D82A3F61}"/>
              </a:ext>
            </a:extLst>
          </p:cNvPr>
          <p:cNvSpPr txBox="1">
            <a:spLocks/>
          </p:cNvSpPr>
          <p:nvPr/>
        </p:nvSpPr>
        <p:spPr>
          <a:xfrm>
            <a:off x="8717017" y="4689322"/>
            <a:ext cx="2416722" cy="1003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/>
              <a:t>Scaled absorbed dose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606916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4D18FD5-A8BD-B436-DE40-FE41BB282CAC}"/>
              </a:ext>
            </a:extLst>
          </p:cNvPr>
          <p:cNvGrpSpPr/>
          <p:nvPr/>
        </p:nvGrpSpPr>
        <p:grpSpPr>
          <a:xfrm>
            <a:off x="4553748" y="2902036"/>
            <a:ext cx="3084503" cy="1053927"/>
            <a:chOff x="573789" y="5001091"/>
            <a:chExt cx="3084503" cy="105392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C3828D9-88E1-6CAB-988A-7D1268B423C7}"/>
                </a:ext>
              </a:extLst>
            </p:cNvPr>
            <p:cNvSpPr/>
            <p:nvPr/>
          </p:nvSpPr>
          <p:spPr>
            <a:xfrm>
              <a:off x="573789" y="5001091"/>
              <a:ext cx="3084503" cy="1053926"/>
            </a:xfrm>
            <a:prstGeom prst="roundRect">
              <a:avLst/>
            </a:prstGeom>
            <a:solidFill>
              <a:srgbClr val="0029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365616D0-19B6-A1C9-2266-4B6CC93253C3}"/>
                </a:ext>
              </a:extLst>
            </p:cNvPr>
            <p:cNvSpPr txBox="1">
              <a:spLocks/>
            </p:cNvSpPr>
            <p:nvPr/>
          </p:nvSpPr>
          <p:spPr>
            <a:xfrm>
              <a:off x="581192" y="5001092"/>
              <a:ext cx="3077100" cy="105392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06000" indent="-306000" algn="l" defTabSz="457200" rtl="0" eaLnBrk="1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7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>
                  <a:solidFill>
                    <a:schemeClr val="bg1"/>
                  </a:solidFill>
                </a:rPr>
                <a:t>Questions?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8810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ED32D-604D-DEF7-9374-2D480487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221" y="872580"/>
            <a:ext cx="787174" cy="1009651"/>
          </a:xfrm>
        </p:spPr>
        <p:txBody>
          <a:bodyPr>
            <a:normAutofit/>
          </a:bodyPr>
          <a:lstStyle/>
          <a:p>
            <a:r>
              <a:rPr lang="en-US" sz="3600" dirty="0">
                <a:sym typeface="Symbol" panose="05050102010706020507" pitchFamily="18" charset="2"/>
              </a:rPr>
              <a:t>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7E8D5-441B-B28A-2552-F564449C6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7039" y="2315817"/>
            <a:ext cx="6664961" cy="319046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Calculates 3D dose distributions in tissue with interfaces and flexibility appropriate for radionuclide extravasations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Extravasation occurs when radiopharmaceutical intended for the bloodstream leaks into surrounding tissue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1AC9CF-AAA5-DC88-A68D-D328574E9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8" y="2131699"/>
            <a:ext cx="5314203" cy="3104928"/>
          </a:xfrm>
          <a:prstGeom prst="rect">
            <a:avLst/>
          </a:prstGeom>
          <a:ln>
            <a:solidFill>
              <a:srgbClr val="A6A6A6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1C18ED-8FB1-ABB1-A246-A54EA3019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87" y="5312527"/>
            <a:ext cx="5258534" cy="6477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EA6487D-74AC-6149-D3A9-AE258D59882C}"/>
              </a:ext>
            </a:extLst>
          </p:cNvPr>
          <p:cNvSpPr/>
          <p:nvPr/>
        </p:nvSpPr>
        <p:spPr>
          <a:xfrm rot="5400000">
            <a:off x="799238" y="2335510"/>
            <a:ext cx="815009" cy="49733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97A9E9-945D-49E4-921C-B8557678F655}"/>
              </a:ext>
            </a:extLst>
          </p:cNvPr>
          <p:cNvSpPr/>
          <p:nvPr/>
        </p:nvSpPr>
        <p:spPr>
          <a:xfrm rot="5400000">
            <a:off x="2179622" y="2335510"/>
            <a:ext cx="815009" cy="49733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50C7DF-DAFD-FF32-D394-FBDC31B56009}"/>
              </a:ext>
            </a:extLst>
          </p:cNvPr>
          <p:cNvSpPr/>
          <p:nvPr/>
        </p:nvSpPr>
        <p:spPr>
          <a:xfrm rot="5400000">
            <a:off x="3472036" y="2335510"/>
            <a:ext cx="815009" cy="49733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92F3CDC-F1D5-19D6-3FAA-3926DBA22867}"/>
              </a:ext>
            </a:extLst>
          </p:cNvPr>
          <p:cNvSpPr/>
          <p:nvPr/>
        </p:nvSpPr>
        <p:spPr>
          <a:xfrm rot="5400000">
            <a:off x="4734465" y="2335511"/>
            <a:ext cx="815009" cy="49733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629727-1191-A3C4-AB84-67679F1D20BF}"/>
              </a:ext>
            </a:extLst>
          </p:cNvPr>
          <p:cNvSpPr/>
          <p:nvPr/>
        </p:nvSpPr>
        <p:spPr>
          <a:xfrm rot="5400000">
            <a:off x="8190285" y="1504566"/>
            <a:ext cx="815009" cy="6141503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5436B20-EBC5-C60A-402E-D4E8844272E0}"/>
              </a:ext>
            </a:extLst>
          </p:cNvPr>
          <p:cNvSpPr txBox="1">
            <a:spLocks/>
          </p:cNvSpPr>
          <p:nvPr/>
        </p:nvSpPr>
        <p:spPr>
          <a:xfrm>
            <a:off x="5527038" y="4266468"/>
            <a:ext cx="6247922" cy="1009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dirty="0"/>
              <a:t>Temporary condition that elevates absorbed radiation dose to healthy tissue without a medical benefit</a:t>
            </a: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554E6E08-278E-601B-5845-8EB687278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4" y="957479"/>
            <a:ext cx="947727" cy="7019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2F70536-1046-5DF6-D8E7-213CC52BF187}"/>
              </a:ext>
            </a:extLst>
          </p:cNvPr>
          <p:cNvSpPr txBox="1">
            <a:spLocks/>
          </p:cNvSpPr>
          <p:nvPr/>
        </p:nvSpPr>
        <p:spPr>
          <a:xfrm>
            <a:off x="1479277" y="905662"/>
            <a:ext cx="9315723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966"/>
                </a:solidFill>
                <a:latin typeface=""/>
                <a:ea typeface="+mj-ea"/>
                <a:cs typeface="+mj-cs"/>
              </a:defRPr>
            </a:lvl1pPr>
          </a:lstStyle>
          <a:p>
            <a:r>
              <a:rPr lang="en-US" sz="3600" dirty="0"/>
              <a:t>Extravasation dosimetry software module</a:t>
            </a:r>
          </a:p>
        </p:txBody>
      </p:sp>
    </p:spTree>
    <p:extLst>
      <p:ext uri="{BB962C8B-B14F-4D97-AF65-F5344CB8AC3E}">
        <p14:creationId xmlns:p14="http://schemas.microsoft.com/office/powerpoint/2010/main" val="328206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196B8EC-E379-AAB2-4F30-2F6D357FEEEB}"/>
              </a:ext>
            </a:extLst>
          </p:cNvPr>
          <p:cNvSpPr/>
          <p:nvPr/>
        </p:nvSpPr>
        <p:spPr>
          <a:xfrm>
            <a:off x="0" y="1"/>
            <a:ext cx="4084320" cy="6303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CED32D-604D-DEF7-9374-2D480487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371" y="424142"/>
            <a:ext cx="2584333" cy="1009651"/>
          </a:xfrm>
        </p:spPr>
        <p:txBody>
          <a:bodyPr>
            <a:normAutofit/>
          </a:bodyPr>
          <a:lstStyle/>
          <a:p>
            <a:r>
              <a:rPr lang="en-US" dirty="0"/>
              <a:t>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7E8D5-441B-B28A-2552-F564449C6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704" y="2233570"/>
            <a:ext cx="8083296" cy="3943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Movement of radioactive extravasated fluid in tissue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dirty="0"/>
              <a:t>3D activity concentration in tissue over time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400" dirty="0"/>
              <a:t>3D local tissue dose over time</a:t>
            </a:r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E438C1-0979-93AC-92AB-92EAAC3087EC}"/>
              </a:ext>
            </a:extLst>
          </p:cNvPr>
          <p:cNvGrpSpPr/>
          <p:nvPr/>
        </p:nvGrpSpPr>
        <p:grpSpPr>
          <a:xfrm>
            <a:off x="473245" y="3403191"/>
            <a:ext cx="3084503" cy="1053927"/>
            <a:chOff x="588594" y="3648058"/>
            <a:chExt cx="3084503" cy="10539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1CC4FB6-1140-A821-6757-C13F0C170961}"/>
                </a:ext>
              </a:extLst>
            </p:cNvPr>
            <p:cNvSpPr/>
            <p:nvPr/>
          </p:nvSpPr>
          <p:spPr>
            <a:xfrm>
              <a:off x="588594" y="3648058"/>
              <a:ext cx="3084503" cy="1053926"/>
            </a:xfrm>
            <a:prstGeom prst="roundRect">
              <a:avLst/>
            </a:prstGeom>
            <a:solidFill>
              <a:srgbClr val="0029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6115921C-817C-49B3-E405-D98D481F0B98}"/>
                </a:ext>
              </a:extLst>
            </p:cNvPr>
            <p:cNvSpPr txBox="1">
              <a:spLocks/>
            </p:cNvSpPr>
            <p:nvPr/>
          </p:nvSpPr>
          <p:spPr>
            <a:xfrm>
              <a:off x="595997" y="3648059"/>
              <a:ext cx="3077100" cy="105392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06000" indent="-306000" algn="l" defTabSz="457200" rtl="0" eaLnBrk="1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7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>
                  <a:solidFill>
                    <a:schemeClr val="bg1"/>
                  </a:solidFill>
                </a:rPr>
                <a:t>Activity Concentration Model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B254AAA-0D70-8BC3-D036-EDFA58DBDB74}"/>
              </a:ext>
            </a:extLst>
          </p:cNvPr>
          <p:cNvGrpSpPr/>
          <p:nvPr/>
        </p:nvGrpSpPr>
        <p:grpSpPr>
          <a:xfrm>
            <a:off x="480648" y="1891529"/>
            <a:ext cx="3084503" cy="1053927"/>
            <a:chOff x="6535437" y="1509156"/>
            <a:chExt cx="3084503" cy="105392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2705FC0-138B-3AAA-3510-E1586584245A}"/>
                </a:ext>
              </a:extLst>
            </p:cNvPr>
            <p:cNvSpPr/>
            <p:nvPr/>
          </p:nvSpPr>
          <p:spPr>
            <a:xfrm>
              <a:off x="6535437" y="1509156"/>
              <a:ext cx="3084503" cy="1053926"/>
            </a:xfrm>
            <a:prstGeom prst="roundRect">
              <a:avLst/>
            </a:prstGeom>
            <a:solidFill>
              <a:srgbClr val="0029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8DD207D1-487F-8FB1-3AC4-639C524C7937}"/>
                </a:ext>
              </a:extLst>
            </p:cNvPr>
            <p:cNvSpPr txBox="1">
              <a:spLocks/>
            </p:cNvSpPr>
            <p:nvPr/>
          </p:nvSpPr>
          <p:spPr>
            <a:xfrm>
              <a:off x="6542840" y="1509157"/>
              <a:ext cx="3077100" cy="105392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06000" indent="-306000" algn="l" defTabSz="457200" rtl="0" eaLnBrk="1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7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>
                  <a:solidFill>
                    <a:schemeClr val="bg1"/>
                  </a:solidFill>
                </a:rPr>
                <a:t>Flow Model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48ED6BF-1AA5-3C8C-5DC7-A0335AAAD515}"/>
              </a:ext>
            </a:extLst>
          </p:cNvPr>
          <p:cNvGrpSpPr/>
          <p:nvPr/>
        </p:nvGrpSpPr>
        <p:grpSpPr>
          <a:xfrm>
            <a:off x="473244" y="4930351"/>
            <a:ext cx="3084503" cy="1053927"/>
            <a:chOff x="573789" y="5001091"/>
            <a:chExt cx="3084503" cy="105392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41406FC-79AC-46E1-73A9-4944CBBF735B}"/>
                </a:ext>
              </a:extLst>
            </p:cNvPr>
            <p:cNvSpPr/>
            <p:nvPr/>
          </p:nvSpPr>
          <p:spPr>
            <a:xfrm>
              <a:off x="573789" y="5001091"/>
              <a:ext cx="3084503" cy="1053926"/>
            </a:xfrm>
            <a:prstGeom prst="roundRect">
              <a:avLst/>
            </a:prstGeom>
            <a:solidFill>
              <a:srgbClr val="0029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1E2894AE-2EF8-419B-48E4-D001636D6FAB}"/>
                </a:ext>
              </a:extLst>
            </p:cNvPr>
            <p:cNvSpPr txBox="1">
              <a:spLocks/>
            </p:cNvSpPr>
            <p:nvPr/>
          </p:nvSpPr>
          <p:spPr>
            <a:xfrm>
              <a:off x="581192" y="5001092"/>
              <a:ext cx="3077100" cy="105392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06000" indent="-306000" algn="l" defTabSz="457200" rtl="0" eaLnBrk="1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7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>
                  <a:solidFill>
                    <a:schemeClr val="bg1"/>
                  </a:solidFill>
                </a:rPr>
                <a:t>Dosimetry Model</a:t>
              </a:r>
            </a:p>
          </p:txBody>
        </p:sp>
      </p:grp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73811AF8-1B27-64DB-5EFE-5A9D0182B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7" y="377721"/>
            <a:ext cx="1167554" cy="86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35E6890-AAEA-4C80-6691-F8BDF0601035}"/>
              </a:ext>
            </a:extLst>
          </p:cNvPr>
          <p:cNvGrpSpPr/>
          <p:nvPr/>
        </p:nvGrpSpPr>
        <p:grpSpPr>
          <a:xfrm>
            <a:off x="4553748" y="2902036"/>
            <a:ext cx="3084503" cy="1053927"/>
            <a:chOff x="6535437" y="1509156"/>
            <a:chExt cx="3084503" cy="105392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FB80935-A6FE-B711-C8E3-B3A0C5FF1BFB}"/>
                </a:ext>
              </a:extLst>
            </p:cNvPr>
            <p:cNvSpPr/>
            <p:nvPr/>
          </p:nvSpPr>
          <p:spPr>
            <a:xfrm>
              <a:off x="6535437" y="1509156"/>
              <a:ext cx="3084503" cy="1053926"/>
            </a:xfrm>
            <a:prstGeom prst="roundRect">
              <a:avLst/>
            </a:prstGeom>
            <a:solidFill>
              <a:srgbClr val="0029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4632157A-309A-0071-4DE9-8C9BEE437AA7}"/>
                </a:ext>
              </a:extLst>
            </p:cNvPr>
            <p:cNvSpPr txBox="1">
              <a:spLocks/>
            </p:cNvSpPr>
            <p:nvPr/>
          </p:nvSpPr>
          <p:spPr>
            <a:xfrm>
              <a:off x="6542840" y="1509157"/>
              <a:ext cx="3077100" cy="105392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06000" indent="-306000" algn="l" defTabSz="457200" rtl="0" eaLnBrk="1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7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>
                  <a:solidFill>
                    <a:schemeClr val="bg1"/>
                  </a:solidFill>
                </a:rPr>
                <a:t>Flow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656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ED32D-604D-DEF7-9374-2D480487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18" y="99469"/>
            <a:ext cx="6515347" cy="1009651"/>
          </a:xfrm>
        </p:spPr>
        <p:txBody>
          <a:bodyPr>
            <a:normAutofit/>
          </a:bodyPr>
          <a:lstStyle/>
          <a:p>
            <a:r>
              <a:rPr lang="en-US" dirty="0"/>
              <a:t>Flexible tissue layering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161F59-8F45-A81D-5802-37B79E0DC4B8}"/>
              </a:ext>
            </a:extLst>
          </p:cNvPr>
          <p:cNvGrpSpPr>
            <a:grpSpLocks noChangeAspect="1"/>
          </p:cNvGrpSpPr>
          <p:nvPr/>
        </p:nvGrpSpPr>
        <p:grpSpPr>
          <a:xfrm>
            <a:off x="5406019" y="1439032"/>
            <a:ext cx="6357175" cy="2806792"/>
            <a:chOff x="3454995" y="3577485"/>
            <a:chExt cx="7103305" cy="31362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476729-23A1-785D-48EE-8BD1F8E4D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54995" y="3577485"/>
              <a:ext cx="7103305" cy="313622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E8EB5D-30F6-A7EE-D091-7D66FC08848C}"/>
                </a:ext>
              </a:extLst>
            </p:cNvPr>
            <p:cNvSpPr txBox="1"/>
            <p:nvPr/>
          </p:nvSpPr>
          <p:spPr>
            <a:xfrm>
              <a:off x="4211205" y="6288305"/>
              <a:ext cx="6165255" cy="4126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4B9CD3"/>
                  </a:solidFill>
                </a:rPr>
                <a:t>    (a)	    	         (b)	      	            (c)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6BD4393-DDD0-A2B8-FAAC-0751F49FD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18" y="1714005"/>
            <a:ext cx="4822539" cy="317675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36C254-253C-16F2-FB74-4F912BFEB6F7}"/>
              </a:ext>
            </a:extLst>
          </p:cNvPr>
          <p:cNvSpPr txBox="1">
            <a:spLocks/>
          </p:cNvSpPr>
          <p:nvPr/>
        </p:nvSpPr>
        <p:spPr>
          <a:xfrm>
            <a:off x="167185" y="4957129"/>
            <a:ext cx="5054204" cy="724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1200" dirty="0">
                <a:solidFill>
                  <a:schemeClr val="tx1"/>
                </a:solidFill>
              </a:rPr>
              <a:t>Kwak and Chang (2020) Compression of the lateral antebrachial cutaneous nerve due to leakage of iron after an intravenous iron infusion. </a:t>
            </a:r>
            <a:r>
              <a:rPr lang="en-US" sz="1200" i="1" dirty="0">
                <a:solidFill>
                  <a:schemeClr val="tx1"/>
                </a:solidFill>
              </a:rPr>
              <a:t>Diagnostics</a:t>
            </a:r>
            <a:r>
              <a:rPr lang="en-US" sz="1200" dirty="0">
                <a:solidFill>
                  <a:schemeClr val="tx1"/>
                </a:solidFill>
              </a:rPr>
              <a:t> 2020, 10, 516. Figure 1(C).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A31FFD-9E9A-FF97-BC07-3C07B990AF44}"/>
              </a:ext>
            </a:extLst>
          </p:cNvPr>
          <p:cNvSpPr txBox="1">
            <a:spLocks/>
          </p:cNvSpPr>
          <p:nvPr/>
        </p:nvSpPr>
        <p:spPr>
          <a:xfrm>
            <a:off x="5406019" y="4501294"/>
            <a:ext cx="6785981" cy="1388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</a:rPr>
              <a:t>accommodates</a:t>
            </a:r>
          </a:p>
          <a:p>
            <a:pPr marL="666900" lvl="1" indent="-342900">
              <a:buFont typeface="Arial" panose="020B0604020202020204" pitchFamily="34" charset="0"/>
              <a:buAutoNum type="alphaLcParenBoth"/>
            </a:pPr>
            <a:r>
              <a:rPr lang="en-US" sz="1600" dirty="0">
                <a:solidFill>
                  <a:srgbClr val="4B9CD3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Deep infiltration without appreciable extravasation in epidermis</a:t>
            </a:r>
          </a:p>
          <a:p>
            <a:pPr marL="666900" lvl="1" indent="-342900">
              <a:buFont typeface="Arial" panose="020B0604020202020204" pitchFamily="34" charset="0"/>
              <a:buAutoNum type="alphaLcParenBoth"/>
            </a:pPr>
            <a:r>
              <a:rPr lang="en-US" sz="1600" dirty="0">
                <a:solidFill>
                  <a:srgbClr val="4B9CD3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Dermal extravasation with explicit infiltration into the epidermis</a:t>
            </a:r>
          </a:p>
          <a:p>
            <a:pPr marL="666900" lvl="1" indent="-342900">
              <a:buFont typeface="Arial" panose="020B0604020202020204" pitchFamily="34" charset="0"/>
              <a:buAutoNum type="alphaLcParenBoth"/>
            </a:pPr>
            <a:r>
              <a:rPr lang="en-US" sz="1600" dirty="0">
                <a:solidFill>
                  <a:srgbClr val="4B9CD3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Confined extravasation within multiple dermal layers</a:t>
            </a:r>
          </a:p>
        </p:txBody>
      </p:sp>
    </p:spTree>
    <p:extLst>
      <p:ext uri="{BB962C8B-B14F-4D97-AF65-F5344CB8AC3E}">
        <p14:creationId xmlns:p14="http://schemas.microsoft.com/office/powerpoint/2010/main" val="313949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005D0C-2F1A-865C-BAF6-A8C875E480F4}"/>
              </a:ext>
            </a:extLst>
          </p:cNvPr>
          <p:cNvSpPr/>
          <p:nvPr/>
        </p:nvSpPr>
        <p:spPr>
          <a:xfrm>
            <a:off x="596348" y="1297691"/>
            <a:ext cx="11191461" cy="47154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CED32D-604D-DEF7-9374-2D480487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64" y="86031"/>
            <a:ext cx="7050766" cy="1009651"/>
          </a:xfrm>
        </p:spPr>
        <p:txBody>
          <a:bodyPr>
            <a:normAutofit fontScale="90000"/>
          </a:bodyPr>
          <a:lstStyle/>
          <a:p>
            <a:r>
              <a:rPr lang="en-US" dirty="0"/>
              <a:t>Homogeneous tissue matrix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A6CC25-EE0E-F99A-F502-46239AC39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8" y="2483995"/>
            <a:ext cx="10428314" cy="2495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61868D-0B1C-FCAC-8B21-446925BD2AE0}"/>
              </a:ext>
            </a:extLst>
          </p:cNvPr>
          <p:cNvSpPr txBox="1"/>
          <p:nvPr/>
        </p:nvSpPr>
        <p:spPr>
          <a:xfrm>
            <a:off x="1265471" y="2279451"/>
            <a:ext cx="39361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B9CD3"/>
                </a:solidFill>
              </a:rPr>
              <a:t>     </a:t>
            </a:r>
            <a:r>
              <a:rPr lang="en-US" b="1" dirty="0">
                <a:solidFill>
                  <a:srgbClr val="4B9CD3"/>
                </a:solidFill>
              </a:rPr>
              <a:t>before extravasation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550E4AB-DC4F-F2F0-AD4E-E725FD435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564" y="1624635"/>
            <a:ext cx="9830368" cy="757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Interstitial components include fine vascular bathed in extracellular fluid.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1C15ED-CBB2-7E3C-4B46-BD7340C8E8C9}"/>
              </a:ext>
            </a:extLst>
          </p:cNvPr>
          <p:cNvSpPr txBox="1"/>
          <p:nvPr/>
        </p:nvSpPr>
        <p:spPr>
          <a:xfrm>
            <a:off x="7031895" y="2279451"/>
            <a:ext cx="40639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B9CD3"/>
                </a:solidFill>
              </a:rPr>
              <a:t>     after extravasation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96BEBB7-827C-C3C0-EC30-EABE9EF3C38F}"/>
              </a:ext>
            </a:extLst>
          </p:cNvPr>
          <p:cNvSpPr txBox="1">
            <a:spLocks/>
          </p:cNvSpPr>
          <p:nvPr/>
        </p:nvSpPr>
        <p:spPr>
          <a:xfrm>
            <a:off x="1301162" y="5303802"/>
            <a:ext cx="10254875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4B9CD3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178ABE9-AF3D-9928-E563-1576CA8395EB}"/>
              </a:ext>
            </a:extLst>
          </p:cNvPr>
          <p:cNvSpPr txBox="1">
            <a:spLocks/>
          </p:cNvSpPr>
          <p:nvPr/>
        </p:nvSpPr>
        <p:spPr>
          <a:xfrm>
            <a:off x="1059564" y="5233365"/>
            <a:ext cx="10442672" cy="48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In initial model, fluid movement is tracked in a stationary grid </a:t>
            </a:r>
            <a:r>
              <a:rPr lang="en-US" sz="2000" i="1" dirty="0">
                <a:solidFill>
                  <a:schemeClr val="tx1"/>
                </a:solidFill>
              </a:rPr>
              <a:t>without</a:t>
            </a:r>
            <a:r>
              <a:rPr lang="en-US" sz="2000" dirty="0">
                <a:solidFill>
                  <a:schemeClr val="tx1"/>
                </a:solidFill>
              </a:rPr>
              <a:t> tissue shape changes.</a:t>
            </a:r>
            <a:endParaRPr 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4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CF7E27-B4DA-01B7-3328-42C561303F24}"/>
              </a:ext>
            </a:extLst>
          </p:cNvPr>
          <p:cNvSpPr/>
          <p:nvPr/>
        </p:nvSpPr>
        <p:spPr>
          <a:xfrm>
            <a:off x="437323" y="1039277"/>
            <a:ext cx="10326757" cy="51694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90971-558D-B945-139F-B5AF2DD73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280" y="1055067"/>
            <a:ext cx="7623696" cy="35472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97B7EAD-297D-781C-C22E-B7343C0DA3A8}"/>
              </a:ext>
            </a:extLst>
          </p:cNvPr>
          <p:cNvSpPr/>
          <p:nvPr/>
        </p:nvSpPr>
        <p:spPr>
          <a:xfrm>
            <a:off x="2248280" y="1017434"/>
            <a:ext cx="6055286" cy="1169539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CD8745-0C0D-153F-A5B3-41B089606CAB}"/>
              </a:ext>
            </a:extLst>
          </p:cNvPr>
          <p:cNvSpPr/>
          <p:nvPr/>
        </p:nvSpPr>
        <p:spPr>
          <a:xfrm>
            <a:off x="1886104" y="3262012"/>
            <a:ext cx="8357948" cy="134025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97E30E3-6332-8FBE-8FAA-7011E73AE984}"/>
              </a:ext>
            </a:extLst>
          </p:cNvPr>
          <p:cNvSpPr/>
          <p:nvPr/>
        </p:nvSpPr>
        <p:spPr>
          <a:xfrm>
            <a:off x="4316328" y="1891064"/>
            <a:ext cx="5504160" cy="1720225"/>
          </a:xfrm>
          <a:prstGeom prst="roundRect">
            <a:avLst/>
          </a:prstGeom>
          <a:noFill/>
          <a:ln w="60325">
            <a:solidFill>
              <a:srgbClr val="4B9C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DFCE48-A4F9-BA26-D3BB-3076F716601C}"/>
              </a:ext>
            </a:extLst>
          </p:cNvPr>
          <p:cNvSpPr/>
          <p:nvPr/>
        </p:nvSpPr>
        <p:spPr>
          <a:xfrm>
            <a:off x="2325675" y="1891063"/>
            <a:ext cx="1990653" cy="1720225"/>
          </a:xfrm>
          <a:prstGeom prst="roundRect">
            <a:avLst/>
          </a:prstGeom>
          <a:noFill/>
          <a:ln w="60325">
            <a:solidFill>
              <a:srgbClr val="4B9C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335F7D-9C6A-E57E-C2B5-F7DDE122CC67}"/>
              </a:ext>
            </a:extLst>
          </p:cNvPr>
          <p:cNvSpPr txBox="1">
            <a:spLocks/>
          </p:cNvSpPr>
          <p:nvPr/>
        </p:nvSpPr>
        <p:spPr>
          <a:xfrm>
            <a:off x="-291752" y="3464908"/>
            <a:ext cx="4510216" cy="26017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rgbClr val="0029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400" dirty="0">
                <a:solidFill>
                  <a:srgbClr val="4B9CD3"/>
                </a:solidFill>
              </a:rPr>
              <a:t>STAGE 1</a:t>
            </a:r>
          </a:p>
          <a:p>
            <a:pPr algn="r"/>
            <a:endParaRPr lang="en-US" sz="1800" dirty="0">
              <a:solidFill>
                <a:srgbClr val="4B9CD3"/>
              </a:solidFill>
            </a:endParaRPr>
          </a:p>
          <a:p>
            <a:pPr algn="r"/>
            <a:r>
              <a:rPr lang="en-US" sz="1800" cap="none" dirty="0">
                <a:solidFill>
                  <a:srgbClr val="4B9CD3"/>
                </a:solidFill>
              </a:rPr>
              <a:t>External driving force to flow</a:t>
            </a:r>
          </a:p>
          <a:p>
            <a:pPr algn="r"/>
            <a:endParaRPr lang="en-US" sz="1800" cap="none" dirty="0">
              <a:solidFill>
                <a:srgbClr val="4B9CD3"/>
              </a:solidFill>
            </a:endParaRPr>
          </a:p>
          <a:p>
            <a:pPr algn="r"/>
            <a:r>
              <a:rPr lang="en-US" sz="1800" cap="none" dirty="0">
                <a:solidFill>
                  <a:srgbClr val="4B9CD3"/>
                </a:solidFill>
              </a:rPr>
              <a:t>Theis equation for confined flow</a:t>
            </a:r>
          </a:p>
          <a:p>
            <a:pPr algn="r"/>
            <a:endParaRPr lang="en-US" sz="1800" cap="none" dirty="0">
              <a:solidFill>
                <a:srgbClr val="4B9CD3"/>
              </a:solidFill>
            </a:endParaRPr>
          </a:p>
          <a:p>
            <a:pPr algn="r"/>
            <a:r>
              <a:rPr lang="en-US" sz="1800" cap="none" dirty="0">
                <a:solidFill>
                  <a:srgbClr val="4B9CD3"/>
                </a:solidFill>
              </a:rPr>
              <a:t>2D lateral calculation initially</a:t>
            </a:r>
          </a:p>
          <a:p>
            <a:pPr algn="r"/>
            <a:r>
              <a:rPr lang="en-US" sz="1800" cap="none" dirty="0">
                <a:solidFill>
                  <a:srgbClr val="4B9CD3"/>
                </a:solidFill>
              </a:rPr>
              <a:t>+ vertical fluid distribution</a:t>
            </a:r>
            <a:endParaRPr lang="en-US" sz="1800" dirty="0">
              <a:solidFill>
                <a:srgbClr val="4B9CD3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4F6440-7EBE-CA9A-EF9D-BFD146339AE5}"/>
              </a:ext>
            </a:extLst>
          </p:cNvPr>
          <p:cNvSpPr txBox="1">
            <a:spLocks/>
          </p:cNvSpPr>
          <p:nvPr/>
        </p:nvSpPr>
        <p:spPr>
          <a:xfrm>
            <a:off x="4382923" y="3691615"/>
            <a:ext cx="6053371" cy="2375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rgbClr val="0029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solidFill>
                  <a:srgbClr val="4B9CD3"/>
                </a:solidFill>
              </a:rPr>
              <a:t>STAGE 2</a:t>
            </a:r>
          </a:p>
          <a:p>
            <a:endParaRPr lang="en-US" sz="1800" dirty="0">
              <a:solidFill>
                <a:srgbClr val="4B9CD3"/>
              </a:solidFill>
            </a:endParaRPr>
          </a:p>
          <a:p>
            <a:r>
              <a:rPr lang="en-US" sz="1800" cap="none" dirty="0">
                <a:solidFill>
                  <a:srgbClr val="4B9CD3"/>
                </a:solidFill>
              </a:rPr>
              <a:t>No external driving force</a:t>
            </a:r>
          </a:p>
          <a:p>
            <a:endParaRPr lang="en-US" sz="1800" cap="none" dirty="0">
              <a:solidFill>
                <a:srgbClr val="4B9CD3"/>
              </a:solidFill>
            </a:endParaRPr>
          </a:p>
          <a:p>
            <a:r>
              <a:rPr lang="en-US" sz="1800" cap="none" dirty="0">
                <a:solidFill>
                  <a:srgbClr val="4B9CD3"/>
                </a:solidFill>
              </a:rPr>
              <a:t>Darcy flow with hydrostatic pressure from fluid in tissue</a:t>
            </a:r>
          </a:p>
          <a:p>
            <a:endParaRPr lang="en-US" sz="1800" cap="none" dirty="0">
              <a:solidFill>
                <a:srgbClr val="4B9CD3"/>
              </a:solidFill>
            </a:endParaRPr>
          </a:p>
          <a:p>
            <a:r>
              <a:rPr lang="en-US" sz="1800" cap="none" dirty="0">
                <a:solidFill>
                  <a:srgbClr val="4B9CD3"/>
                </a:solidFill>
              </a:rPr>
              <a:t>3D calculation</a:t>
            </a:r>
          </a:p>
          <a:p>
            <a:endParaRPr lang="en-US" sz="1800" dirty="0">
              <a:solidFill>
                <a:srgbClr val="4B9CD3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EC6490-0F1E-3C4C-C324-57B9AB05BFA5}"/>
              </a:ext>
            </a:extLst>
          </p:cNvPr>
          <p:cNvSpPr txBox="1">
            <a:spLocks/>
          </p:cNvSpPr>
          <p:nvPr/>
        </p:nvSpPr>
        <p:spPr>
          <a:xfrm>
            <a:off x="437323" y="276523"/>
            <a:ext cx="8378686" cy="83163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966"/>
                </a:solidFill>
                <a:latin typeface=""/>
                <a:ea typeface="+mj-ea"/>
                <a:cs typeface="+mj-cs"/>
              </a:defRPr>
            </a:lvl1pPr>
          </a:lstStyle>
          <a:p>
            <a:r>
              <a:rPr lang="en-US" dirty="0"/>
              <a:t>Flow primarily driven by pressure</a:t>
            </a:r>
          </a:p>
        </p:txBody>
      </p:sp>
    </p:spTree>
    <p:extLst>
      <p:ext uri="{BB962C8B-B14F-4D97-AF65-F5344CB8AC3E}">
        <p14:creationId xmlns:p14="http://schemas.microsoft.com/office/powerpoint/2010/main" val="345943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176B1B-5A74-C0E6-93DE-161C426FB825}"/>
              </a:ext>
            </a:extLst>
          </p:cNvPr>
          <p:cNvGrpSpPr/>
          <p:nvPr/>
        </p:nvGrpSpPr>
        <p:grpSpPr>
          <a:xfrm>
            <a:off x="4553748" y="2902036"/>
            <a:ext cx="3084503" cy="1053927"/>
            <a:chOff x="588594" y="3648058"/>
            <a:chExt cx="3084503" cy="105392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49B9FA8-6570-80A4-86DE-6AA9667F76FB}"/>
                </a:ext>
              </a:extLst>
            </p:cNvPr>
            <p:cNvSpPr/>
            <p:nvPr/>
          </p:nvSpPr>
          <p:spPr>
            <a:xfrm>
              <a:off x="588594" y="3648058"/>
              <a:ext cx="3084503" cy="1053926"/>
            </a:xfrm>
            <a:prstGeom prst="roundRect">
              <a:avLst/>
            </a:prstGeom>
            <a:solidFill>
              <a:srgbClr val="00296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3BD8ADD3-EDDC-B3EF-18E1-8E8FF9FCD748}"/>
                </a:ext>
              </a:extLst>
            </p:cNvPr>
            <p:cNvSpPr txBox="1">
              <a:spLocks/>
            </p:cNvSpPr>
            <p:nvPr/>
          </p:nvSpPr>
          <p:spPr>
            <a:xfrm>
              <a:off x="595997" y="3648059"/>
              <a:ext cx="3077100" cy="105392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rmAutofit/>
            </a:bodyPr>
            <a:lstStyle>
              <a:lvl1pPr marL="306000" indent="-306000" algn="l" defTabSz="457200" rtl="0" eaLnBrk="1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7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30000" indent="-306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00000" indent="-270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3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4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2000" indent="-2340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rgbClr val="4B9CD3"/>
                </a:buClr>
                <a:buSzPct val="92000"/>
                <a:buFont typeface="Wingdings 2" panose="05020102010507070707" pitchFamily="18" charset="2"/>
                <a:buChar char=""/>
                <a:defRPr sz="11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2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5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800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2"/>
                </a:buClr>
                <a:buSzPct val="92000"/>
                <a:buFont typeface="Wingdings 2" panose="05020102010507070707" pitchFamily="18" charset="2"/>
                <a:buChar char="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>
                  <a:solidFill>
                    <a:schemeClr val="bg1"/>
                  </a:solidFill>
                </a:rPr>
                <a:t>Activity Concentration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7610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CB58A4B-5496-2037-08DE-665C1D2C41AD}"/>
              </a:ext>
            </a:extLst>
          </p:cNvPr>
          <p:cNvSpPr txBox="1">
            <a:spLocks/>
          </p:cNvSpPr>
          <p:nvPr/>
        </p:nvSpPr>
        <p:spPr>
          <a:xfrm>
            <a:off x="437323" y="276523"/>
            <a:ext cx="8378686" cy="83163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966"/>
                </a:solidFill>
                <a:latin typeface=""/>
                <a:ea typeface="+mj-ea"/>
                <a:cs typeface="+mj-cs"/>
              </a:defRPr>
            </a:lvl1pPr>
          </a:lstStyle>
          <a:p>
            <a:r>
              <a:rPr lang="en-US" dirty="0"/>
              <a:t>Activity concentration model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767FF3-542E-B90A-7F3A-9B2443E97779}"/>
              </a:ext>
            </a:extLst>
          </p:cNvPr>
          <p:cNvSpPr txBox="1">
            <a:spLocks/>
          </p:cNvSpPr>
          <p:nvPr/>
        </p:nvSpPr>
        <p:spPr>
          <a:xfrm>
            <a:off x="516836" y="6429013"/>
            <a:ext cx="10972800" cy="9673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6F93EC-BD06-533F-2F14-7A2A72572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3" y="1039782"/>
            <a:ext cx="11882628" cy="411156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B786888-5CDF-221D-3053-F242C4608B0A}"/>
              </a:ext>
            </a:extLst>
          </p:cNvPr>
          <p:cNvSpPr/>
          <p:nvPr/>
        </p:nvSpPr>
        <p:spPr>
          <a:xfrm>
            <a:off x="427385" y="1120729"/>
            <a:ext cx="11436860" cy="377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0A2C809-57EC-72D5-22B7-244C8F399C7C}"/>
              </a:ext>
            </a:extLst>
          </p:cNvPr>
          <p:cNvSpPr txBox="1">
            <a:spLocks/>
          </p:cNvSpPr>
          <p:nvPr/>
        </p:nvSpPr>
        <p:spPr>
          <a:xfrm>
            <a:off x="148854" y="1337995"/>
            <a:ext cx="1639691" cy="7694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venir Next LT Pro" panose="020B0504020202020204" pitchFamily="34" charset="0"/>
              </a:rPr>
              <a:t>Extravasated fluid volume conc. [ml cm</a:t>
            </a:r>
            <a:r>
              <a:rPr lang="en-US" sz="1600" baseline="30000" dirty="0">
                <a:latin typeface="Avenir Next LT Pro" panose="020B0504020202020204" pitchFamily="34" charset="0"/>
              </a:rPr>
              <a:t>-3</a:t>
            </a:r>
            <a:r>
              <a:rPr lang="en-US" sz="1600" dirty="0">
                <a:latin typeface="Avenir Next LT Pro" panose="020B0504020202020204" pitchFamily="34" charset="0"/>
              </a:rPr>
              <a:t>]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0163827-E47F-32F6-342C-506B383063C0}"/>
              </a:ext>
            </a:extLst>
          </p:cNvPr>
          <p:cNvSpPr txBox="1">
            <a:spLocks/>
          </p:cNvSpPr>
          <p:nvPr/>
        </p:nvSpPr>
        <p:spPr>
          <a:xfrm>
            <a:off x="1788545" y="1056626"/>
            <a:ext cx="2684065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Top layer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C684D6E-4E59-3C47-14CF-7779D957865D}"/>
              </a:ext>
            </a:extLst>
          </p:cNvPr>
          <p:cNvSpPr txBox="1">
            <a:spLocks/>
          </p:cNvSpPr>
          <p:nvPr/>
        </p:nvSpPr>
        <p:spPr>
          <a:xfrm>
            <a:off x="4938894" y="1049347"/>
            <a:ext cx="351911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Middle layer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8A1C463-FC53-FB81-8BE2-B1A10D8B31AD}"/>
              </a:ext>
            </a:extLst>
          </p:cNvPr>
          <p:cNvSpPr txBox="1">
            <a:spLocks/>
          </p:cNvSpPr>
          <p:nvPr/>
        </p:nvSpPr>
        <p:spPr>
          <a:xfrm>
            <a:off x="8658049" y="1039782"/>
            <a:ext cx="3007177" cy="615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Avenir Next LT Pro" panose="020B0504020202020204" pitchFamily="34" charset="0"/>
              </a:rPr>
              <a:t>Bottom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3E989-8F15-B6F0-2F5B-7C212752CDDD}"/>
              </a:ext>
            </a:extLst>
          </p:cNvPr>
          <p:cNvSpPr txBox="1">
            <a:spLocks/>
          </p:cNvSpPr>
          <p:nvPr/>
        </p:nvSpPr>
        <p:spPr>
          <a:xfrm>
            <a:off x="692426" y="5127612"/>
            <a:ext cx="10972800" cy="120398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chemeClr val="tx1"/>
                </a:solidFill>
              </a:rPr>
              <a:t>Converts extravasated fluid in tissue </a:t>
            </a:r>
            <a:r>
              <a:rPr lang="en-US" sz="1800" dirty="0">
                <a:solidFill>
                  <a:schemeClr val="tx1"/>
                </a:solidFill>
              </a:rPr>
              <a:t>(test flow result above)</a:t>
            </a:r>
            <a:r>
              <a:rPr lang="en-US" sz="2200" dirty="0">
                <a:solidFill>
                  <a:schemeClr val="tx1"/>
                </a:solidFill>
              </a:rPr>
              <a:t> into activity per unit volume</a:t>
            </a:r>
          </a:p>
          <a:p>
            <a:r>
              <a:rPr lang="en-US" sz="2200" dirty="0">
                <a:solidFill>
                  <a:schemeClr val="tx1"/>
                </a:solidFill>
              </a:rPr>
              <a:t>Applies 3D computational grid with unit tissue density that does not flex or deform</a:t>
            </a:r>
          </a:p>
          <a:p>
            <a:r>
              <a:rPr lang="en-US" sz="2200" dirty="0">
                <a:solidFill>
                  <a:schemeClr val="tx1"/>
                </a:solidFill>
              </a:rPr>
              <a:t>Option to specify 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(unitless fraction of nonradioactive fluid in tissue displaced during extravasation)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5329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966"/>
      </a:accent1>
      <a:accent2>
        <a:srgbClr val="DC4405"/>
      </a:accent2>
      <a:accent3>
        <a:srgbClr val="4B9CD3"/>
      </a:accent3>
      <a:accent4>
        <a:srgbClr val="FFC000"/>
      </a:accent4>
      <a:accent5>
        <a:srgbClr val="92D050"/>
      </a:accent5>
      <a:accent6>
        <a:srgbClr val="7030A0"/>
      </a:accent6>
      <a:hlink>
        <a:srgbClr val="4B9CD3"/>
      </a:hlink>
      <a:folHlink>
        <a:srgbClr val="DC440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D Presentation Template 2024" id="{81097CCE-A60C-094F-8C7E-F137CEB4C6CE}" vid="{28BAA774-E5D1-B544-8674-0C689DEEF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77D85CA72664694D7796B41A5113E" ma:contentTypeVersion="13" ma:contentTypeDescription="Create a new document." ma:contentTypeScope="" ma:versionID="5fbab4d8e5ec03c7e77cc218b69c0fb3">
  <xsd:schema xmlns:xsd="http://www.w3.org/2001/XMLSchema" xmlns:xs="http://www.w3.org/2001/XMLSchema" xmlns:p="http://schemas.microsoft.com/office/2006/metadata/properties" xmlns:ns2="dfe7fab5-ca36-4373-9e84-14533c573aad" xmlns:ns3="f7f9503f-814b-432a-91f5-9c13c51348b4" targetNamespace="http://schemas.microsoft.com/office/2006/metadata/properties" ma:root="true" ma:fieldsID="7029b676fb4bc4740fa12ead05608141" ns2:_="" ns3:_="">
    <xsd:import namespace="dfe7fab5-ca36-4373-9e84-14533c573aad"/>
    <xsd:import namespace="f7f9503f-814b-432a-91f5-9c13c51348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fab5-ca36-4373-9e84-14533c573a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5df239-3944-4746-8bca-185657cf9cd2}" ma:internalName="TaxCatchAll" ma:showField="CatchAllData" ma:web="dfe7fab5-ca36-4373-9e84-14533c573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9503f-814b-432a-91f5-9c13c5134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e7fab5-ca36-4373-9e84-14533c573aad" xsi:nil="true"/>
    <lcf76f155ced4ddcb4097134ff3c332f xmlns="f7f9503f-814b-432a-91f5-9c13c51348b4">
      <Terms xmlns="http://schemas.microsoft.com/office/infopath/2007/PartnerControls"/>
    </lcf76f155ced4ddcb4097134ff3c332f>
    <_dlc_DocId xmlns="dfe7fab5-ca36-4373-9e84-14533c573aad">EARRTHREF-1375243986-33286</_dlc_DocId>
    <_dlc_DocIdUrl xmlns="dfe7fab5-ca36-4373-9e84-14533c573aad">
      <Url>https://pnnl.sharepoint.com/teams/EARRTH/_layouts/15/DocIdRedir.aspx?ID=EARRTHREF-1375243986-33286</Url>
      <Description>EARRTHREF-1375243986-33286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6945A35-6AF9-4AA8-A8B1-540F2AEFF3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437EB3-AA8F-4EAC-82D1-09FC0BB6A3D4}"/>
</file>

<file path=customXml/itemProps3.xml><?xml version="1.0" encoding="utf-8"?>
<ds:datastoreItem xmlns:ds="http://schemas.openxmlformats.org/officeDocument/2006/customXml" ds:itemID="{C889D0C3-9219-4D47-B9F3-2377CE70C431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0f19d186-8a15-45fa-92c4-b043d88b87b1"/>
    <ds:schemaRef ds:uri="967d6c68-631f-4c5f-a346-087e98380d78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5F4DB137-C6D3-4914-8CCF-EB2E8CE3BC5E}"/>
</file>

<file path=docProps/app.xml><?xml version="1.0" encoding="utf-8"?>
<Properties xmlns="http://schemas.openxmlformats.org/officeDocument/2006/extended-properties" xmlns:vt="http://schemas.openxmlformats.org/officeDocument/2006/docPropsVTypes">
  <Template>RCD Presentation</Template>
  <TotalTime>2057</TotalTime>
  <Words>444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Avenir Next LT Pro</vt:lpstr>
      <vt:lpstr>Calibri</vt:lpstr>
      <vt:lpstr>Symbol</vt:lpstr>
      <vt:lpstr>Times New Roman</vt:lpstr>
      <vt:lpstr>Wingdings</vt:lpstr>
      <vt:lpstr>Wingdings 2</vt:lpstr>
      <vt:lpstr>Custom Design</vt:lpstr>
      <vt:lpstr>PowerPoint Presentation</vt:lpstr>
      <vt:lpstr></vt:lpstr>
      <vt:lpstr>models</vt:lpstr>
      <vt:lpstr>PowerPoint Presentation</vt:lpstr>
      <vt:lpstr>Flexible tissue layering</vt:lpstr>
      <vt:lpstr>Homogeneous tissue matrix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Photon Dose Rate</vt:lpstr>
      <vt:lpstr>Point-Pair Distribution</vt:lpstr>
      <vt:lpstr>Alpha Particle Dose Rate</vt:lpstr>
      <vt:lpstr>Electron Dose Rate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Roland Benke</cp:lastModifiedBy>
  <cp:revision>17</cp:revision>
  <dcterms:created xsi:type="dcterms:W3CDTF">2024-07-29T16:46:57Z</dcterms:created>
  <dcterms:modified xsi:type="dcterms:W3CDTF">2024-09-23T20:13:25Z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0x0101006F577D85CA72664694D7796B41A5113E</vt:lpwstr>
  </property>
  <property fmtid="{D5CDD505-2E9C-101B-9397-08002B2CF9AE}" pid="3" name="Order">
    <vt:r8>51900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  <property fmtid="{D5CDD505-2E9C-101B-9397-08002B2CF9AE}" pid="11" name="_dlc_DocIdItemGuid">
    <vt:lpwstr>9935ff24-8cf5-4124-a1c8-b8f5c3f7016e</vt:lpwstr>
  </property>
</Properties>
</file>