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9" r:id="rId3"/>
    <p:sldId id="426" r:id="rId4"/>
    <p:sldId id="409" r:id="rId5"/>
    <p:sldId id="425" r:id="rId6"/>
    <p:sldId id="631" r:id="rId7"/>
    <p:sldId id="438" r:id="rId8"/>
    <p:sldId id="599" r:id="rId9"/>
    <p:sldId id="612" r:id="rId10"/>
    <p:sldId id="628" r:id="rId11"/>
    <p:sldId id="613" r:id="rId12"/>
    <p:sldId id="421" r:id="rId13"/>
    <p:sldId id="429" r:id="rId14"/>
    <p:sldId id="412" r:id="rId15"/>
    <p:sldId id="632" r:id="rId16"/>
    <p:sldId id="615" r:id="rId17"/>
    <p:sldId id="634" r:id="rId18"/>
    <p:sldId id="625" r:id="rId19"/>
    <p:sldId id="626" r:id="rId20"/>
    <p:sldId id="636" r:id="rId21"/>
    <p:sldId id="638" r:id="rId22"/>
    <p:sldId id="622" r:id="rId23"/>
    <p:sldId id="640" r:id="rId24"/>
    <p:sldId id="724" r:id="rId25"/>
    <p:sldId id="619" r:id="rId26"/>
    <p:sldId id="637" r:id="rId27"/>
    <p:sldId id="624" r:id="rId28"/>
    <p:sldId id="627" r:id="rId29"/>
    <p:sldId id="639" r:id="rId30"/>
    <p:sldId id="45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B9D"/>
    <a:srgbClr val="00CC99"/>
    <a:srgbClr val="E6F6EF"/>
    <a:srgbClr val="CB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5097" autoAdjust="0"/>
  </p:normalViewPr>
  <p:slideViewPr>
    <p:cSldViewPr snapToGrid="0">
      <p:cViewPr varScale="1">
        <p:scale>
          <a:sx n="83" d="100"/>
          <a:sy n="83" d="100"/>
        </p:scale>
        <p:origin x="456" y="82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'technologist combined'!$E$3:$E$12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  <c:extLst/>
            </c:numRef>
          </c:cat>
          <c:val>
            <c:numRef>
              <c:f>'technologist combined'!$F$3:$F$12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10</c:v>
                </c:pt>
                <c:pt idx="7">
                  <c:v>17</c:v>
                </c:pt>
                <c:pt idx="8">
                  <c:v>7</c:v>
                </c:pt>
                <c:pt idx="9">
                  <c:v>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050-483F-BE09-F3397F99F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385487"/>
        <c:axId val="1508849119"/>
      </c:barChart>
      <c:catAx>
        <c:axId val="1537385487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08849119"/>
        <c:crosses val="autoZero"/>
        <c:auto val="1"/>
        <c:lblAlgn val="ctr"/>
        <c:lblOffset val="100"/>
        <c:noMultiLvlLbl val="0"/>
      </c:catAx>
      <c:valAx>
        <c:axId val="1508849119"/>
        <c:scaling>
          <c:orientation val="minMax"/>
          <c:max val="3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37385487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spPr>
            <a:solidFill>
              <a:schemeClr val="accent2"/>
            </a:solidFill>
          </c:spPr>
          <c:invertIfNegative val="0"/>
          <c:cat>
            <c:numRef>
              <c:f>'technologist combined'!$E$3:$E$12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'technologist combined'!$G$3:$G$12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11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23-4013-B27F-97CFEA40E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385487"/>
        <c:axId val="1508849119"/>
      </c:barChart>
      <c:catAx>
        <c:axId val="1537385487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08849119"/>
        <c:crosses val="autoZero"/>
        <c:auto val="1"/>
        <c:lblAlgn val="ctr"/>
        <c:lblOffset val="100"/>
        <c:noMultiLvlLbl val="0"/>
      </c:catAx>
      <c:valAx>
        <c:axId val="15088491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37385487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'technologist combined'!$E$43:$E$52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'technologist combined'!$F$43:$F$52</c:f>
              <c:numCache>
                <c:formatCode>General</c:formatCode>
                <c:ptCount val="10"/>
                <c:pt idx="0">
                  <c:v>6</c:v>
                </c:pt>
                <c:pt idx="1">
                  <c:v>9</c:v>
                </c:pt>
                <c:pt idx="2">
                  <c:v>10</c:v>
                </c:pt>
                <c:pt idx="3">
                  <c:v>5</c:v>
                </c:pt>
                <c:pt idx="4">
                  <c:v>8</c:v>
                </c:pt>
                <c:pt idx="5">
                  <c:v>4</c:v>
                </c:pt>
                <c:pt idx="6">
                  <c:v>9</c:v>
                </c:pt>
                <c:pt idx="7">
                  <c:v>11</c:v>
                </c:pt>
                <c:pt idx="8">
                  <c:v>6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F-4D9F-BC18-E830769F4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385487"/>
        <c:axId val="1508849119"/>
      </c:barChart>
      <c:catAx>
        <c:axId val="1537385487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08849119"/>
        <c:crosses val="autoZero"/>
        <c:auto val="1"/>
        <c:lblAlgn val="ctr"/>
        <c:lblOffset val="100"/>
        <c:noMultiLvlLbl val="0"/>
      </c:catAx>
      <c:valAx>
        <c:axId val="1508849119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37385487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870297462818"/>
          <c:y val="6.1526906217941033E-2"/>
          <c:w val="0.84486685258092742"/>
          <c:h val="0.80532328763473093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spPr>
            <a:solidFill>
              <a:schemeClr val="accent2"/>
            </a:solidFill>
          </c:spPr>
          <c:invertIfNegative val="0"/>
          <c:cat>
            <c:numRef>
              <c:f>'technologist combined'!$E$43:$E$52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'technologist combined'!$G$43:$G$52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9</c:v>
                </c:pt>
                <c:pt idx="8">
                  <c:v>5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8-44F2-9660-348D2C15D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385487"/>
        <c:axId val="1508849119"/>
      </c:barChart>
      <c:catAx>
        <c:axId val="1537385487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08849119"/>
        <c:crosses val="autoZero"/>
        <c:auto val="1"/>
        <c:lblAlgn val="ctr"/>
        <c:lblOffset val="100"/>
        <c:noMultiLvlLbl val="0"/>
      </c:catAx>
      <c:valAx>
        <c:axId val="15088491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37385487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33:44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69 376 24575,'10'-1'0,"0"-1"0,0 0 0,0-1 0,-1 0 0,1 0 0,-1-1 0,0 0 0,0-1 0,0 0 0,13-10 0,-12 8 0,1 0 0,0 1 0,0 0 0,1 1 0,0 0 0,17-4 0,1 6 0,1 0 0,0 2 0,33 4 0,4-1 0,-60-2 0,0 0 0,-1 1 0,1 0 0,0 1 0,0-1 0,-1 1 0,1 1 0,-1 0 0,0 0 0,0 0 0,0 1 0,11 7 0,-5 0 0,-1-1 0,0 1 0,-1 1 0,0 0 0,9 16 0,22 13 0,-38-38 0,0 0 0,0 0 0,0 0 0,0 1 0,-1 0 0,1 0 0,-1 0 0,0 0 0,0 0 0,0 0 0,-1 1 0,1 0 0,-1-1 0,0 1 0,-1 0 0,1 0 0,-1 0 0,1 9 0,0-4 0,-1 0 0,0 1 0,-1-1 0,0 0 0,-1 1 0,0-1 0,-1 0 0,0 0 0,0 0 0,-1 0 0,-1 0 0,-7 17 0,4-15 0,2 0 0,-1 1 0,2-1 0,-1 1 0,2 0 0,0 1 0,0-1 0,0 14 0,2-17 0,1-1 0,0 0 0,0 1 0,1-1 0,0 0 0,1 0 0,0 0 0,0 0 0,1 0 0,0 0 0,0-1 0,8 14 0,-7-17 0,1 0 0,-1-1 0,1 1 0,0-1 0,0 0 0,0-1 0,1 1 0,0-1 0,-1 0 0,1-1 0,9 4 0,73 20 0,-79-24 0,128 20 0,-131-21 0,0 0 0,0-1 0,0 1 0,0-1 0,0 0 0,0-1 0,0 0 0,-1 0 0,1 0 0,0-1 0,0 1 0,0-1 0,-1-1 0,1 1 0,-1-1 0,0 0 0,0 0 0,0-1 0,0 1 0,0-1 0,-1 0 0,0-1 0,0 1 0,0-1 0,0 1 0,-1-1 0,1 0 0,-1-1 0,-1 1 0,1 0 0,-1-1 0,0 1 0,0-1 0,0 0 0,-1 0 0,0 0 0,1-10 0,4-53 0,7-127 0,-15 166 0,-2-1 0,-1 1 0,-1 0 0,-18-49 0,12 38 0,-12-59 0,17 65 0,4 22 0,0 1 0,1-1 0,1 0 0,0 0 0,1-18 0,0 28 0,0 1 0,1-1 0,-1 0 0,1 1 0,0-1 0,0 1 0,0-1 0,0 1 0,0-1 0,1 1 0,-1-1 0,1 1 0,-1 0 0,1 0 0,0 0 0,0 0 0,0 0 0,0 0 0,0 1 0,0-1 0,1 1 0,-1-1 0,1 1 0,-1 0 0,1 0 0,-1 0 0,1 0 0,-1 0 0,1 1 0,5-1 0,51-8 0,1 2 0,67 3 0,-92 4 0,-14-1 0,0 1 0,0 1 0,26 5 0,-39-4 0,-1 0 0,1 1 0,-1 0 0,1 0 0,-1 0 0,0 1 0,0 0 0,0 1 0,-1-1 0,1 1 0,-1 0 0,6 7 0,4 8 0,-1 0 0,0 1 0,-2 1 0,22 45 0,21 36 0,-39-75 0,-1 2 0,-2 0 0,-1 1 0,-2 0 0,11 44 0,29 126 0,-44-171 0,-1 1 0,3 36 0,-3-24 0,-1-11 0,2-1 0,2 0 0,1 0 0,19 42 0,0-13 0,42 63 0,-44-81 0,56 66 0,-70-97 0,0 0 0,1-1 0,0-1 0,1 0 0,0-1 0,1 0 0,0-2 0,20 7 0,-14-6 0,1 0 0,35 4 0,-51-10 0,0-1 0,0 1 0,0-2 0,0 1 0,0-1 0,0 0 0,0 0 0,0-1 0,-1 0 0,1 0 0,-1 0 0,13-7 0,23-15 0,-29 18 0,0-1 0,-1 0 0,0-1 0,0 0 0,-1-1 0,-1 0 0,1-1 0,-1 0 0,13-18 0,2-12 0,-1-2 0,28-69 0,-42 92 0,1 0 0,1 1 0,15-19 0,1-1 0,-4-1 0,-2-1 0,25-61 0,-15 41 0,-24 47 0,0 1 0,-1-2 0,-1 1 0,8-27 0,0-20 0,-10 36 0,2-1 0,1 1 0,15-37 0,-6 28 0,2-6 0,2 0 0,2 2 0,50-66 0,-57 83 0,-1 0 0,-2-1 0,19-40 0,-17 31 0,25-37 0,-36 62 0,0 0 0,0 0 0,0 1 0,1-1 0,0 1 0,0-1 0,0 1 0,0 1 0,1-1 0,0 0 0,-1 1 0,1 0 0,0 0 0,1 1 0,-1-1 0,0 1 0,1 0 0,0 1 0,-1-1 0,1 1 0,0 0 0,-1 1 0,1-1 0,0 1 0,11 1 0,6 0 0,-7-2 0,1 2 0,0 0 0,-1 1 0,23 5 0,-34-5 0,-1 0 0,1 0 0,0 0 0,-1 0 0,1 0 0,-1 1 0,0 0 0,0 0 0,0 0 0,0 1 0,0-1 0,-1 1 0,0 0 0,1 0 0,-1 0 0,-1 0 0,1 0 0,3 9 0,1 3 0,0 1 0,-1 0 0,0 1 0,-2 0 0,0-1 0,-1 1 0,0 1 0,-2-1 0,0 0 0,-1 0 0,-1 1 0,-1-1 0,-5 24 0,-2-6 0,-2 0 0,-22 50 0,17-43 0,1 1 0,-15 79 0,29-119 0,-45 318 0,28-208 0,7-31 0,3-34 0,-11 31 0,14-63 0,1-1 0,0 1 0,2 0 0,-2 25 0,3-9 0,-2 0 0,-7 40 0,3-28 0,4-23 0,-1 0 0,-11 38 0,0-12 0,2 0 0,-12 99 0,7-33 0,-20 76 0,21-110 0,11-58 0,1 0 0,1 0 0,-2 40 0,-13 109 0,17-148 0,-1-1 0,-1 1 0,-1-1 0,-1 0 0,-1-1 0,-13 26 0,-5 23 0,-17 28 0,30-74 0,2 1 0,0-1 0,-7 29 0,11-31 0,-1-1 0,-11 23 0,-12 38 0,-29 129 0,2-3 0,36-95 0,4-12 0,10-67 0,2 1 0,-3 61 0,7-33 0,4 71 0,-1-120 0,0 1 0,0-1 0,2 0 0,0-1 0,0 1 0,1-1 0,9 16 0,-12-23 0,1 0 0,0 0 0,0-1 0,1 1 0,-1-1 0,1 1 0,1-1 0,-1 0 0,1-1 0,0 1 0,0-1 0,0 0 0,0 0 0,1 0 0,0-1 0,-1 0 0,1 0 0,0-1 0,1 1 0,-1-1 0,9 1 0,57 24 0,3 1 0,-70-27 0,0 0 0,0 0 0,0-1 0,0 1 0,0-1 0,0 0 0,0-1 0,0 1 0,0-1 0,0 0 0,0 0 0,10-4 0,-11 2 0,1 0 0,-1 0 0,1 0 0,-1-1 0,0 0 0,0 0 0,0 0 0,-1 0 0,0 0 0,0-1 0,0 0 0,0 1 0,3-10 0,24-68 0,-25 63 0,-2-1 0,0-1 0,-1 1 0,-1-36 0,1-17 0,-1 69 0,0-1 0,0 1 0,0-1 0,0 1 0,1 0 0,0-1 0,0 1 0,0 0 0,0 0 0,0 0 0,1 0 0,0 1 0,0-1 0,0 1 0,0 0 0,1 0 0,-1 0 0,1 0 0,0 0 0,0 1 0,0-1 0,0 1 0,0 0 0,0 1 0,6-3 0,-3 2 0,0 0 0,1 0 0,-1 1 0,0 0 0,1 0 0,0 1 0,-1-1 0,1 2 0,-1-1 0,1 1 0,-1 0 0,0 1 0,1 0 0,12 5 0,-18-6 0,1 1 0,-1 0 0,0-1 0,0 1 0,0 0 0,0 0 0,0 0 0,-1 1 0,1-1 0,0 0 0,-1 1 0,0-1 0,0 1 0,0-1 0,0 1 0,0 0 0,0-1 0,0 1 0,-1 0 0,0 0 0,1 5 0,-3 70 0,0-49 0,1-19 0,-1 0 0,0-1 0,0 1 0,-1-1 0,0 0 0,0 0 0,-1 0 0,-5 8 0,4-9 0,1 0 0,1 0 0,-1 0 0,1 0 0,1 1 0,0-1 0,0 1 0,0 0 0,0 14 0,3-20 0,-1-1 0,1 1 0,0 0 0,0-1 0,1 1 0,-1-1 0,0 1 0,1-1 0,-1 1 0,1-1 0,0 0 0,0 0 0,0 0 0,0 0 0,0 0 0,0 0 0,1-1 0,-1 1 0,0-1 0,1 0 0,-1 1 0,1-1 0,0 0 0,-1 0 0,1-1 0,0 1 0,0 0 0,-1-1 0,1 0 0,4 0 0,1 2 0,1-2 0,0 1 0,0-1 0,0 0 0,0-1 0,0 0 0,-1-1 0,16-3 0,-13-1 0,0 1 0,-1-2 0,18-12 0,29-17 0,-50 33 0,0-1 0,0 1 0,0-1 0,-1-1 0,0 1 0,0-1 0,0 0 0,0-1 0,-1 1 0,1-1 0,-2 0 0,1 0 0,7-14 0,-6 6 0,0 0 0,-1-1 0,-1 0 0,0 0 0,4-31 0,-4 16 0,2-14 0,2-72 0,-9-1002 0,2 586 0,0 510 0,1-1 0,2 1 0,9-35 0,5-27 0,1-48 0,1-1 0,-13 67 0,4-77 0,-12 123 0,0 0 0,1 0 0,1 1 0,0-1 0,7-26 0,-8 43 0,1 0 0,-1 0 0,1 0 0,0 0 0,0 0 0,0 0 0,0 1 0,1-1 0,-1 0 0,1 1 0,0-1 0,-1 1 0,1 0 0,0 0 0,1-1 0,-1 1 0,0 0 0,0 1 0,1-1 0,-1 0 0,1 1 0,0-1 0,-1 1 0,1 0 0,0 0 0,0 0 0,0 0 0,0 1 0,0-1 0,0 1 0,0-1 0,0 1 0,0 0 0,0 0 0,0 1 0,4 0 0,-4 0 0,0-1 0,-1 1 0,1 0 0,0 1 0,-1-1 0,1 0 0,0 1 0,-1 0 0,0-1 0,1 1 0,-1 0 0,0 0 0,0 0 0,0 0 0,0 1 0,0-1 0,-1 0 0,1 1 0,-1 0 0,0-1 0,1 1 0,0 4 0,3 7 0,-1 1 0,-1-1 0,2 21 0,0-3 0,3 1 0,-2-8 0,-1 0 0,-1 1 0,0 28 0,-3-37 0,1 0 0,1 0 0,0 0 0,6 17 0,-4-17 0,0 0 0,-2 0 0,0 0 0,0 21 0,-5 23 0,0 44 0,2-96 0,1-1 0,0 0 0,0 1 0,1-1 0,0 0 0,1 0 0,0 0 0,0-1 0,7 13 0,-4-13 0,0 0 0,0-1 0,1 1 0,0-1 0,0-1 0,1 1 0,-1-1 0,1-1 0,16 8 0,-7-5 0,0 0 0,0-1 0,36 7 0,-47-12 0,1-1 0,-1 0 0,0-1 0,0 1 0,0-1 0,1-1 0,-1 1 0,0-1 0,-1 0 0,1 0 0,0-1 0,0 1 0,-1-1 0,0-1 0,0 1 0,0-1 0,0 0 0,0 0 0,-1 0 0,1-1 0,6-8 0,6-10 0,0 0 0,-1-1 0,15-32 0,-10 11 0,-14 28 0,1 1 0,0 1 0,19-26 0,-25 38 0,1 1 0,0 0 0,-1 0 0,1 0 0,0 0 0,0 1 0,0-1 0,0 1 0,0 0 0,1-1 0,-1 1 0,0 1 0,0-1 0,1 1 0,6-1 0,58 3 0,-40 0 0,-8-1 0,0 2 0,-1 1 0,29 8 0,-30-6 0,0-1 0,1-2 0,-1 1 0,21-1 0,-33-3 0,0 0 0,0 0 0,0-1 0,0 0 0,0 0 0,-1-1 0,1 0 0,0 0 0,-1 0 0,1-1 0,-1 1 0,0-1 0,0 0 0,0-1 0,0 1 0,-1-1 0,6-5 0,-2 0 0,0 0 0,0-1 0,-1 1 0,0-1 0,-1-1 0,0 1 0,-1-1 0,5-13 0,-8 20 0,-1-1 0,0 1 0,0 0 0,0-1 0,0 1 0,-1-1 0,1 1 0,-1-1 0,0 0 0,-1 1 0,1-1 0,-1 1 0,0 0 0,0-1 0,0 1 0,-1-1 0,1 1 0,-1 0 0,0 0 0,0 0 0,-1 0 0,1 0 0,-1 1 0,-3-5 0,-20-21 0,1-1 0,-21-35 0,-12-17 0,45 67 0,-1 1 0,0 0 0,-1 1 0,-1 1 0,0 1 0,-20-12 0,12 7 0,2 3 0,2-1 0,0-1 0,-26-26 0,41 35 0,0 1 0,0-1 0,0 0 0,1 0 0,0-1 0,0 0 0,1 1 0,0-1 0,0 0 0,0-1 0,1 1 0,0 0 0,1-1 0,0 1 0,-1-14 0,2 8 0,0 0 0,0 1 0,2-1 0,0 1 0,4-15 0,-4 20 0,1 1 0,0-1 0,0 1 0,1 0 0,0 0 0,0 0 0,0 0 0,1 1 0,0-1 0,9-7 0,8-6 0,35-34 0,-54 49 0,1 0 0,-1 0 0,0-1 0,0 1 0,0-1 0,-1 0 0,0 0 0,0 0 0,0 0 0,0 0 0,1-9 0,4-32 0,-4 28 0,-1 0 0,0 0 0,-1 0 0,-1-21 0,-1 32 0,-1 0 0,1 1 0,-1-1 0,0 0 0,-1 0 0,1 1 0,-1 0 0,0-1 0,-1 1 0,0 1 0,0-1 0,0 0 0,-1 1 0,-7-8 0,-6-3 0,0 1 0,0 1 0,-2 0 0,1 2 0,-2 0 0,1 1 0,-26-8 0,21 12 0,-1 1 0,1 2 0,-53-2 0,32 2 0,-69-14 0,36 9 0,-12-1 0,86 10 0,-1 0 0,1 0 0,0 0 0,0-1 0,-1 0 0,1 0 0,0 0 0,0-1 0,0 1 0,0-1 0,0-1 0,0 1 0,1-1 0,-1 1 0,1-1 0,-1-1 0,1 1 0,0-1 0,1 1 0,-1-1 0,0 0 0,1 0 0,0-1 0,0 1 0,0-1 0,1 1 0,0-1 0,0 0 0,0 0 0,0 0 0,1 0 0,-1 0 0,1-1 0,1 1 0,-1 0 0,1 0 0,0-1 0,0 1 0,0 0 0,2-9 0,-1 10 0,1 0 0,-1 0 0,0 0 0,1 0 0,0 0 0,0 1 0,0-1 0,1 1 0,-1-1 0,1 1 0,-1 0 0,1 0 0,0 0 0,0 0 0,1 1 0,-1-1 0,1 1 0,-1 0 0,1 0 0,0 0 0,-1 0 0,1 1 0,0 0 0,0-1 0,0 1 0,0 1 0,5-1 0,15-3 0,1 1 0,-1 2 0,36 2 0,-35-1 0,80 3 0,169-6 0,-208-6 0,-46 6 0,1 0 0,33 0 0,-46 3 0,0 1 0,-1 0 0,0 0 0,1 1 0,-1 0 0,0 0 0,0 1 0,0 0 0,0 0 0,0 0 0,6 6 0,4 2 0,-2 2 0,1 0 0,-2 1 0,0 0 0,0 1 0,12 20 0,59 105 0,-69-114 0,1-2 0,32 36 0,10 13 0,-33-28 0,-23-38 0,0 0 0,1 0 0,0 0 0,0-1 0,0 0 0,0 0 0,1 0 0,0 0 0,1-1 0,-1 0 0,1 0 0,0 0 0,0-1 0,10 6 0,17 1 0,-1-2 0,1-2 0,1 0 0,-1-3 0,1 0 0,0-3 0,0 0 0,39-6 0,-69 5 0,-1-1 0,1 1 0,0-1 0,0-1 0,-1 1 0,1 0 0,-1-1 0,1 0 0,-1 0 0,1 0 0,-1 0 0,0 0 0,0-1 0,0 1 0,0-1 0,-1 0 0,1 0 0,-1 0 0,0 0 0,1 0 0,-1-1 0,-1 1 0,3-6 0,2-7 0,-1 0 0,0-1 0,-1 1 0,2-20 0,1-4 0,-3 10 0,-1-1 0,-1 0 0,-4-51 0,1 16 0,0 47 0,-1 0 0,-1 0 0,-11-36 0,9 37 0,1-1 0,0 0 0,-2-38 0,4 30 0,0 1 0,-13-52 0,9 52 0,1 0 0,1 0 0,0-30 0,4 48 0,0 1 0,1 0 0,0 0 0,0 0 0,0 0 0,1 0 0,0 0 0,0 0 0,1 1 0,5-10 0,-5 12 0,-1 0 0,1 1 0,0 0 0,0-1 0,0 1 0,0 0 0,1 1 0,-1-1 0,1 1 0,0-1 0,0 1 0,0 0 0,0 1 0,0-1 0,0 1 0,0-1 0,0 1 0,8 0 0,3-1 0,0 0 0,0 1 0,0 1 0,0 1 0,0 0 0,0 1 0,-1 1 0,1 0 0,-1 1 0,1 0 0,-1 1 0,0 1 0,-1 0 0,1 1 0,16 11 0,78 47 0,-60-38 0,52 38 0,-24 15 0,-67-72 0,1-1 0,-1 0 0,1-1 0,0 0 0,1 0 0,-1-1 0,1 0 0,0-1 0,1-1 0,-1 1 0,1-2 0,21 3 0,-12-3 0,-1 1 0,0 1 0,0 1 0,26 10 0,-28-9 0,0 0 0,1-1 0,0-1 0,-1-1 0,29 1 0,-39-3 0,1-1 0,-1 0 0,0 0 0,1-1 0,-1-1 0,0 1 0,0-1 0,0-1 0,0 1 0,0-1 0,13-7 0,-13 6 0,1 0 0,-1 0 0,1 1 0,0 1 0,13-3 0,-14 4 0,0-1 0,0 0 0,0 0 0,-1-1 0,1 0 0,-1 0 0,14-9 0,67-54 0,-84 62 0,1 0 0,0 1 0,1-1 0,-1 1 0,1 0 0,-1 1 0,1-1 0,0 1 0,0 0 0,0 1 0,0-1 0,0 1 0,0 0 0,0 1 0,0 0 0,1 0 0,9 1 0,-4 1 0,-1 0 0,0 1 0,0 0 0,-1 0 0,1 1 0,-1 1 0,1 0 0,15 11 0,-20-12 0,9 4 0,-1 1 0,0 1 0,-1 0 0,0 1 0,0 1 0,-1-1 0,-1 2 0,0 0 0,15 23 0,-5-2 0,26 32 0,-33-49 0,0 2 0,-1 0 0,-1 0 0,-1 1 0,-1 1 0,15 41 0,-18-41 0,2 0 0,0 0 0,2-1 0,0 0 0,25 32 0,-31-46 0,1 0 0,0-1 0,0 1 0,0-1 0,1-1 0,0 1 0,0-1 0,0 0 0,12 5 0,-11-6 0,-1 1 0,1 0 0,0 1 0,0 0 0,-1 0 0,0 0 0,8 9 0,-8-7 0,1 1 0,0-1 0,0 0 0,0-1 0,1 1 0,0-2 0,1 1 0,-1-2 0,1 1 0,0-1 0,0 0 0,0-1 0,0-1 0,1 1 0,-1-1 0,1-1 0,0 0 0,-1-1 0,1 0 0,0 0 0,-1-1 0,1-1 0,0 0 0,-1 0 0,0-1 0,1 0 0,-1-1 0,-1 0 0,1-1 0,0 0 0,-1 0 0,0-1 0,0 0 0,-1-1 0,0 0 0,0 0 0,0 0 0,-1-1 0,0-1 0,-1 1 0,0-1 0,9-16 0,2-8 0,2 1 0,23-31 0,-25 41 0,-2-1 0,0-1 0,-2-1 0,0 0 0,9-28 0,-8 10 0,2 1 0,2 0 0,1 1 0,2 1 0,2 1 0,2 1 0,1 1 0,2 1 0,36-35 0,-54 64 0,1 0 0,0 1 0,0 0 0,0 0 0,1 1 0,-1 1 0,22-5 0,15-8 0,-30 11 0,1 1 0,0 1 0,34-3 0,-17 2 0,-26 3 0,0 1 0,0 0 0,0 0 0,1 1 0,-1 1 0,0 0 0,0 0 0,0 1 0,0 0 0,10 4 0,-14-4 0,-1 1 0,0 0 0,-1-1 0,1 2 0,0-1 0,-1 0 0,0 1 0,1 0 0,-1 0 0,-1 0 0,1 1 0,-1-1 0,0 1 0,0 0 0,0 0 0,0 0 0,-1 0 0,0 1 0,2 8 0,4 7 0,1 1 0,0-2 0,1 1 0,2-1 0,19 26 0,-24-36 0,0 3 0,-1 1 0,0 0 0,-1 1 0,0-1 0,-1 1 0,0 0 0,1 25 0,13 44 0,-11-63 0,1 7 0,1 1 0,1-1 0,2-1 0,1 0 0,29 46 0,-3-3 0,-33-57 0,1 0 0,0-1 0,0 0 0,1 0 0,12 14 0,-10-18 0,0-1 0,0 0 0,0 0 0,1-1 0,0 0 0,1-1 0,-1 0 0,1-1 0,0 0 0,0-1 0,0 0 0,0-1 0,22 1 0,-30-4 0,0 1 0,0-1 0,0 0 0,0 0 0,0 0 0,0 0 0,0 0 0,-1-1 0,1 0 0,0 0 0,-1 0 0,1 0 0,-1-1 0,4-3 0,44-49 0,-43 45 0,1-1 0,0 2 0,18-17 0,-11 14 0,-1-1 0,-1 0 0,0-2 0,20-25 0,-6 6 0,74-67 0,-21 23 0,-72 68 11,1 0 0,1 1 0,0 1 0,0 0 0,0 0 0,1 1-1,0 0 1,0 1 0,1 1 0,16-6 0,-6 6-259,0 0 1,0 1-1,0 2 1,0 0-1,28 2 1,-35 1-6579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B2304-9A97-4E36-ADE0-29E6A2C01E3B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C75F-0E73-4394-BF99-3B9078134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5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2125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1438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5995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</a:rPr>
              <a:t>National Training Scheme for the Use of Radioiodine in Benign Thyroid Disease</a:t>
            </a: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E592F-F499-4DF3-B8B4-8E95267C7BFE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41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</a:rPr>
              <a:t>National Training Scheme for the Use of Radioiodine in Benign Thyroid Disease</a:t>
            </a: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E592F-F499-4DF3-B8B4-8E95267C7BFE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3183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</a:rPr>
              <a:t>National Training Scheme for the Use of Radioiodine in Benign Thyroid Disease</a:t>
            </a: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E592F-F499-4DF3-B8B4-8E95267C7BFE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418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3970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95238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84378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0960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33D27-F522-4ACE-839E-2FC3AB75F0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4795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82147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63938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25247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33031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</a:rPr>
              <a:t>National Training Scheme for the Use of Radioiodine in Benign Thyroid Disease</a:t>
            </a: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E592F-F499-4DF3-B8B4-8E95267C7BFE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644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16951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4137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911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473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4357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B3DF52-3631-4798-9865-F99FEFD625AD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800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4500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1597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National Training Scheme for the Use of Radioiodine in Benign Thyroid Disease</a:t>
            </a: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233D27-F522-4ACE-839E-2FC3AB75F011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53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07D3-D5BC-43C3-B92D-87F643AF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E76D5-061B-4993-8B23-3AE894DD0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48045-2C4E-4698-9F5D-59A795CD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068FB-3AA3-423D-B94F-41160BB5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5C43-807A-4BDE-9EE1-A862B3E8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49D3-2923-4270-9733-842363AE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5895C-960F-4216-A3DA-7A165DD22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1C130-C9F3-44EE-9886-37F945F9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94D39-44BD-4E56-B7D2-5A032FFE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FDBB6-55F1-4861-9754-11E1AE85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98458-5E4E-4BE6-9414-118FF192A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9C451-B046-42FF-BFA4-FEB3CA59F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2517-0B7B-4C00-A5A4-CB5926DA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9870-791D-4AF3-B622-21632C3A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369D3-2C14-4567-85F8-F418A1C4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95" y="2130426"/>
            <a:ext cx="877307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190" y="3886200"/>
            <a:ext cx="72248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4670" indent="0" algn="ctr">
              <a:buNone/>
              <a:defRPr/>
            </a:lvl2pPr>
            <a:lvl3pPr marL="1029340" indent="0" algn="ctr">
              <a:buNone/>
              <a:defRPr/>
            </a:lvl3pPr>
            <a:lvl4pPr marL="1544010" indent="0" algn="ctr">
              <a:buNone/>
              <a:defRPr/>
            </a:lvl4pPr>
            <a:lvl5pPr marL="2058680" indent="0" algn="ctr">
              <a:buNone/>
              <a:defRPr/>
            </a:lvl5pPr>
            <a:lvl6pPr marL="2573350" indent="0" algn="ctr">
              <a:buNone/>
              <a:defRPr/>
            </a:lvl6pPr>
            <a:lvl7pPr marL="3088020" indent="0" algn="ctr">
              <a:buNone/>
              <a:defRPr/>
            </a:lvl7pPr>
            <a:lvl8pPr marL="3602690" indent="0" algn="ctr">
              <a:buNone/>
              <a:defRPr/>
            </a:lvl8pPr>
            <a:lvl9pPr marL="4117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0423A-0AAE-4FAE-8339-E7AE756A6B8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2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723C2-92DB-4F06-9C85-7B17B6A30EB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7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09" y="4406901"/>
            <a:ext cx="8773079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309" y="2906714"/>
            <a:ext cx="8773079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670" indent="0">
              <a:buNone/>
              <a:defRPr sz="2000"/>
            </a:lvl2pPr>
            <a:lvl3pPr marL="1029340" indent="0">
              <a:buNone/>
              <a:defRPr sz="1800"/>
            </a:lvl3pPr>
            <a:lvl4pPr marL="1544010" indent="0">
              <a:buNone/>
              <a:defRPr sz="1600"/>
            </a:lvl4pPr>
            <a:lvl5pPr marL="2058680" indent="0">
              <a:buNone/>
              <a:defRPr sz="1600"/>
            </a:lvl5pPr>
            <a:lvl6pPr marL="2573350" indent="0">
              <a:buNone/>
              <a:defRPr sz="1600"/>
            </a:lvl6pPr>
            <a:lvl7pPr marL="3088020" indent="0">
              <a:buNone/>
              <a:defRPr sz="1600"/>
            </a:lvl7pPr>
            <a:lvl8pPr marL="3602690" indent="0">
              <a:buNone/>
              <a:defRPr sz="1600"/>
            </a:lvl8pPr>
            <a:lvl9pPr marL="41173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4541-4F02-45A9-BBFC-BEA258BE16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8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095" y="1981200"/>
            <a:ext cx="4300529" cy="35052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646" y="1981200"/>
            <a:ext cx="4300529" cy="35052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36B4-081F-4E93-B0B6-3FBD238F70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5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63" y="274639"/>
            <a:ext cx="92891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64" y="1535113"/>
            <a:ext cx="4560353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670" indent="0">
              <a:buNone/>
              <a:defRPr sz="2300" b="1"/>
            </a:lvl2pPr>
            <a:lvl3pPr marL="1029340" indent="0">
              <a:buNone/>
              <a:defRPr sz="2000" b="1"/>
            </a:lvl3pPr>
            <a:lvl4pPr marL="1544010" indent="0">
              <a:buNone/>
              <a:defRPr sz="1800" b="1"/>
            </a:lvl4pPr>
            <a:lvl5pPr marL="2058680" indent="0">
              <a:buNone/>
              <a:defRPr sz="1800" b="1"/>
            </a:lvl5pPr>
            <a:lvl6pPr marL="2573350" indent="0">
              <a:buNone/>
              <a:defRPr sz="1800" b="1"/>
            </a:lvl6pPr>
            <a:lvl7pPr marL="3088020" indent="0">
              <a:buNone/>
              <a:defRPr sz="1800" b="1"/>
            </a:lvl7pPr>
            <a:lvl8pPr marL="3602690" indent="0">
              <a:buNone/>
              <a:defRPr sz="1800" b="1"/>
            </a:lvl8pPr>
            <a:lvl9pPr marL="411736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064" y="2174876"/>
            <a:ext cx="4560353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3063" y="1535113"/>
            <a:ext cx="4562145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670" indent="0">
              <a:buNone/>
              <a:defRPr sz="2300" b="1"/>
            </a:lvl2pPr>
            <a:lvl3pPr marL="1029340" indent="0">
              <a:buNone/>
              <a:defRPr sz="2000" b="1"/>
            </a:lvl3pPr>
            <a:lvl4pPr marL="1544010" indent="0">
              <a:buNone/>
              <a:defRPr sz="1800" b="1"/>
            </a:lvl4pPr>
            <a:lvl5pPr marL="2058680" indent="0">
              <a:buNone/>
              <a:defRPr sz="1800" b="1"/>
            </a:lvl5pPr>
            <a:lvl6pPr marL="2573350" indent="0">
              <a:buNone/>
              <a:defRPr sz="1800" b="1"/>
            </a:lvl6pPr>
            <a:lvl7pPr marL="3088020" indent="0">
              <a:buNone/>
              <a:defRPr sz="1800" b="1"/>
            </a:lvl7pPr>
            <a:lvl8pPr marL="3602690" indent="0">
              <a:buNone/>
              <a:defRPr sz="1800" b="1"/>
            </a:lvl8pPr>
            <a:lvl9pPr marL="411736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3063" y="2174876"/>
            <a:ext cx="456214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32C7A-F4FE-4849-A304-7F95409A463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3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76F32-48C8-4B92-8610-614641A65AF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41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20F9E-6224-4B2B-9DC0-C9425D23775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2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65" y="273051"/>
            <a:ext cx="3395627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330" y="273051"/>
            <a:ext cx="576987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065" y="1435100"/>
            <a:ext cx="339562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4670" indent="0">
              <a:buNone/>
              <a:defRPr sz="1400"/>
            </a:lvl2pPr>
            <a:lvl3pPr marL="1029340" indent="0">
              <a:buNone/>
              <a:defRPr sz="1100"/>
            </a:lvl3pPr>
            <a:lvl4pPr marL="1544010" indent="0">
              <a:buNone/>
              <a:defRPr sz="1000"/>
            </a:lvl4pPr>
            <a:lvl5pPr marL="2058680" indent="0">
              <a:buNone/>
              <a:defRPr sz="1000"/>
            </a:lvl5pPr>
            <a:lvl6pPr marL="2573350" indent="0">
              <a:buNone/>
              <a:defRPr sz="1000"/>
            </a:lvl6pPr>
            <a:lvl7pPr marL="3088020" indent="0">
              <a:buNone/>
              <a:defRPr sz="1000"/>
            </a:lvl7pPr>
            <a:lvl8pPr marL="3602690" indent="0">
              <a:buNone/>
              <a:defRPr sz="1000"/>
            </a:lvl8pPr>
            <a:lvl9pPr marL="41173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40435-E368-498E-8FCA-A415D6C7B34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4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2C44-1A91-4F51-9FEE-C8AFD09D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ABC2-3466-4B15-BA5E-1FAE65B57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19AC-9BBA-43FE-9C21-24F1D31C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E361-6DE7-42D7-BC9B-92DF482D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80A01-5B79-46A6-89BA-657240C4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3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41" y="4800600"/>
            <a:ext cx="6192762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3041" y="612775"/>
            <a:ext cx="6192762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4670" indent="0">
              <a:buNone/>
              <a:defRPr sz="3200"/>
            </a:lvl2pPr>
            <a:lvl3pPr marL="1029340" indent="0">
              <a:buNone/>
              <a:defRPr sz="2700"/>
            </a:lvl3pPr>
            <a:lvl4pPr marL="1544010" indent="0">
              <a:buNone/>
              <a:defRPr sz="2300"/>
            </a:lvl4pPr>
            <a:lvl5pPr marL="2058680" indent="0">
              <a:buNone/>
              <a:defRPr sz="2300"/>
            </a:lvl5pPr>
            <a:lvl6pPr marL="2573350" indent="0">
              <a:buNone/>
              <a:defRPr sz="2300"/>
            </a:lvl6pPr>
            <a:lvl7pPr marL="3088020" indent="0">
              <a:buNone/>
              <a:defRPr sz="2300"/>
            </a:lvl7pPr>
            <a:lvl8pPr marL="3602690" indent="0">
              <a:buNone/>
              <a:defRPr sz="2300"/>
            </a:lvl8pPr>
            <a:lvl9pPr marL="4117360" indent="0">
              <a:buNone/>
              <a:defRPr sz="2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3041" y="5367338"/>
            <a:ext cx="6192762" cy="804862"/>
          </a:xfrm>
        </p:spPr>
        <p:txBody>
          <a:bodyPr/>
          <a:lstStyle>
            <a:lvl1pPr marL="0" indent="0">
              <a:buNone/>
              <a:defRPr sz="1600"/>
            </a:lvl1pPr>
            <a:lvl2pPr marL="514670" indent="0">
              <a:buNone/>
              <a:defRPr sz="1400"/>
            </a:lvl2pPr>
            <a:lvl3pPr marL="1029340" indent="0">
              <a:buNone/>
              <a:defRPr sz="1100"/>
            </a:lvl3pPr>
            <a:lvl4pPr marL="1544010" indent="0">
              <a:buNone/>
              <a:defRPr sz="1000"/>
            </a:lvl4pPr>
            <a:lvl5pPr marL="2058680" indent="0">
              <a:buNone/>
              <a:defRPr sz="1000"/>
            </a:lvl5pPr>
            <a:lvl6pPr marL="2573350" indent="0">
              <a:buNone/>
              <a:defRPr sz="1000"/>
            </a:lvl6pPr>
            <a:lvl7pPr marL="3088020" indent="0">
              <a:buNone/>
              <a:defRPr sz="1000"/>
            </a:lvl7pPr>
            <a:lvl8pPr marL="3602690" indent="0">
              <a:buNone/>
              <a:defRPr sz="1000"/>
            </a:lvl8pPr>
            <a:lvl9pPr marL="41173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72B28-0143-4453-A8BA-61EC510BF3B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20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18654-8286-4E70-817F-73A67BD2C2E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97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3905" y="609600"/>
            <a:ext cx="219327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095" y="609600"/>
            <a:ext cx="6407788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59E04-F504-4D00-92E3-D0D6D6E304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87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95" y="609601"/>
            <a:ext cx="877307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4095" y="1981200"/>
            <a:ext cx="8773079" cy="3505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437BD-5696-4B90-8E69-6ED1CBCE67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1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2D37-C6BE-4FCA-9D25-B7361843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F2995-E32C-483C-A705-B128E9AAA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2A8C-9E00-475E-AD3B-7129EA16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AB7A3-E4C7-4CB2-A661-ED2A4140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07A4C-CE93-47AC-9FFE-902E0502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2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25AC-985A-4BF8-B93D-4B70D66F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E1AA-864B-482E-9525-0A4D0152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6A1BE-0C96-4390-B1B9-B9E03920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18C69-C91D-48C9-9DBA-B14F175C9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822DA-F963-4FF4-ACB9-C313036B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A2780-F26C-498C-B1B3-94DBB05C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4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61AF-1FC0-4ADD-BD1A-8DD3FD7F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F058A-1E84-4C98-B101-D5FAA550F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AD33-9AA7-42AE-87A0-D9EF038D4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3696F-AF36-4A46-A623-82077DA94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98AD8-0587-42DF-9142-532AA227B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28CEA-A31F-4E44-AFEE-6E5209F1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4ADC3-E8F2-4209-AB57-3D94DE5F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BDE03-0828-4806-BEA1-79773ACF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1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FFA7-481C-4EAD-A627-04FECA58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26FDB-7C37-44B1-87DD-5F8DDE13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A3A12-B6ED-4C40-997F-9A5E2636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B86FA-D5DB-44D6-B842-22E843F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0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9BAE4-8464-4E78-8B54-F3BB2A29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8F6D9-9179-4FB5-9E89-94BAEB66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73774-5EF2-4A22-9D81-4B67CC76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7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3849-BEFE-4B12-96A0-B0C7913C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68FC-4841-44AB-9AD9-623A3129E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92125-2640-4B12-BE8C-B733B0FB0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28D98-D84D-44BC-97A5-46443999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2DDCF-2117-4194-8830-A9B6B09F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9016A-D15F-4425-B9FE-806059CC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9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9D03-0885-40A0-B0CD-7CF4BA36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71256-28A3-4534-892D-A7197B1B4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D1522-5B91-4E00-9E39-109B61E5D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5B10-B2F2-46DF-9C47-14A7023E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00F35-0834-4504-8A5E-EC71D00B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70EC1-EBFB-4002-98C0-4E5AFE46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4DECF-F860-497F-98EE-31EC6B95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7E0EF-DAB7-4836-A992-185A22D9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32472-EB67-47EE-9D72-600770BC1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A703-6A5F-413B-BA34-7A47455FCF08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E6644-2739-4002-9E8D-3D055B78C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1B0FE-1F4C-494A-A687-069A0D350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72D3-43D4-4D58-A542-23446BBE5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3863" y="610036"/>
            <a:ext cx="10364275" cy="11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34" tIns="51467" rIns="102934" bIns="514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63" y="1981280"/>
            <a:ext cx="10364275" cy="350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34" tIns="51467" rIns="102934" bIns="51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3863" y="6247966"/>
            <a:ext cx="2540896" cy="4570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2934" tIns="51467" rIns="102934" bIns="5146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39" y="6247966"/>
            <a:ext cx="3859725" cy="4570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2934" tIns="51467" rIns="102934" bIns="5146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242" y="6247966"/>
            <a:ext cx="2540896" cy="4570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2934" tIns="51467" rIns="102934" bIns="514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669E-8BB5-467B-A990-818F2AAD308C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charset="0"/>
        </a:defRPr>
      </a:lvl5pPr>
      <a:lvl6pPr marL="514670" algn="ctr" rtl="0" fontAlgn="base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charset="0"/>
        </a:defRPr>
      </a:lvl6pPr>
      <a:lvl7pPr marL="1029340" algn="ctr" rtl="0" fontAlgn="base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charset="0"/>
        </a:defRPr>
      </a:lvl7pPr>
      <a:lvl8pPr marL="1544010" algn="ctr" rtl="0" fontAlgn="base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charset="0"/>
        </a:defRPr>
      </a:lvl8pPr>
      <a:lvl9pPr marL="2058680" algn="ctr" rtl="0" fontAlgn="base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charset="0"/>
        </a:defRPr>
      </a:lvl9pPr>
    </p:titleStyle>
    <p:bodyStyle>
      <a:lvl1pPr marL="386003" indent="-38600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836339" indent="-321669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bg1"/>
          </a:solidFill>
          <a:latin typeface="+mn-lt"/>
        </a:defRPr>
      </a:lvl2pPr>
      <a:lvl3pPr marL="1286675" indent="-25733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bg1"/>
          </a:solidFill>
          <a:latin typeface="+mn-lt"/>
        </a:defRPr>
      </a:lvl3pPr>
      <a:lvl4pPr marL="1801345" indent="-25733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bg1"/>
          </a:solidFill>
          <a:latin typeface="+mn-lt"/>
        </a:defRPr>
      </a:lvl4pPr>
      <a:lvl5pPr marL="2316015" indent="-25733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bg1"/>
          </a:solidFill>
          <a:latin typeface="+mn-lt"/>
        </a:defRPr>
      </a:lvl5pPr>
      <a:lvl6pPr marL="2830685" indent="-257335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bg1"/>
          </a:solidFill>
          <a:latin typeface="+mn-lt"/>
        </a:defRPr>
      </a:lvl6pPr>
      <a:lvl7pPr marL="3345355" indent="-257335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bg1"/>
          </a:solidFill>
          <a:latin typeface="+mn-lt"/>
        </a:defRPr>
      </a:lvl7pPr>
      <a:lvl8pPr marL="3860025" indent="-257335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bg1"/>
          </a:solidFill>
          <a:latin typeface="+mn-lt"/>
        </a:defRPr>
      </a:lvl8pPr>
      <a:lvl9pPr marL="4374695" indent="-257335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2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670" algn="l" defTabSz="102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340" algn="l" defTabSz="102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010" algn="l" defTabSz="102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680" algn="l" defTabSz="102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350" algn="l" defTabSz="102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020" algn="l" defTabSz="102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2690" algn="l" defTabSz="102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7360" algn="l" defTabSz="10293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A23B-8620-475E-A1AA-CF29EFC14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991" y="512216"/>
            <a:ext cx="9766078" cy="1195798"/>
          </a:xfrm>
        </p:spPr>
        <p:txBody>
          <a:bodyPr>
            <a:noAutofit/>
          </a:bodyPr>
          <a:lstStyle/>
          <a:p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Needlesticks and Implications for the Wound Dose Module in VARSKIN+v1.3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D1795-4F37-47D1-AE9F-9B51FDD1C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255" y="1840889"/>
            <a:ext cx="9144000" cy="858006"/>
          </a:xfrm>
        </p:spPr>
        <p:txBody>
          <a:bodyPr>
            <a:normAutofit fontScale="25000" lnSpcReduction="20000"/>
          </a:bodyPr>
          <a:lstStyle/>
          <a:p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Bill Thomson , Holly </a:t>
            </a:r>
            <a:r>
              <a:rPr lang="en-GB" sz="9600" b="1" dirty="0" err="1">
                <a:latin typeface="Arial" panose="020B0604020202020204" pitchFamily="34" charset="0"/>
                <a:cs typeface="Arial" panose="020B0604020202020204" pitchFamily="34" charset="0"/>
              </a:rPr>
              <a:t>Benderz</a:t>
            </a:r>
            <a:endParaRPr lang="en-GB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 City Hospital , Birmingham , UK</a:t>
            </a:r>
            <a:endParaRPr lang="en-GB" sz="7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23CACB2-4B68-3AA1-FFDD-99A9ACBA6EB8}"/>
              </a:ext>
            </a:extLst>
          </p:cNvPr>
          <p:cNvSpPr txBox="1">
            <a:spLocks/>
          </p:cNvSpPr>
          <p:nvPr/>
        </p:nvSpPr>
        <p:spPr>
          <a:xfrm>
            <a:off x="1376218" y="3850395"/>
            <a:ext cx="10039927" cy="1746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Fortunately, uncommon!</a:t>
            </a:r>
          </a:p>
          <a:p>
            <a:pPr>
              <a:lnSpc>
                <a:spcPct val="12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But they do happen, and we need a dosimetry model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B2FC53-0956-58E7-90B2-95B418F0078A}"/>
              </a:ext>
            </a:extLst>
          </p:cNvPr>
          <p:cNvSpPr txBox="1">
            <a:spLocks noChangeArrowheads="1"/>
          </p:cNvSpPr>
          <p:nvPr/>
        </p:nvSpPr>
        <p:spPr>
          <a:xfrm>
            <a:off x="2434121" y="6046939"/>
            <a:ext cx="7763069" cy="454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2400" b="1" dirty="0">
                <a:latin typeface="+mn-lt"/>
              </a:rPr>
              <a:t>UK VARSKIN User group  - Bill.Thomson@nhs.net</a:t>
            </a:r>
          </a:p>
        </p:txBody>
      </p:sp>
    </p:spTree>
    <p:extLst>
      <p:ext uri="{BB962C8B-B14F-4D97-AF65-F5344CB8AC3E}">
        <p14:creationId xmlns:p14="http://schemas.microsoft.com/office/powerpoint/2010/main" val="9953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528" y="112226"/>
            <a:ext cx="10442385" cy="762988"/>
          </a:xfrm>
        </p:spPr>
        <p:txBody>
          <a:bodyPr/>
          <a:lstStyle/>
          <a:p>
            <a:pPr eaLnBrk="1" hangingPunct="1"/>
            <a:r>
              <a:rPr lang="en-GB" altLang="en-US" sz="3200" b="1" u="sng" dirty="0">
                <a:latin typeface="+mn-lt"/>
              </a:rPr>
              <a:t>Focus on Ra223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83079C9-433A-7928-8995-DE71C068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544" y="2733963"/>
            <a:ext cx="2918691" cy="2208823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Some Combination of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% of line + % of point ?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altLang="en-US" sz="2000" kern="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e.g.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5% of line + 95% of point      </a:t>
            </a:r>
            <a:endParaRPr lang="en-GB" altLang="en-US" sz="2000" kern="0" baseline="30000" dirty="0">
              <a:solidFill>
                <a:schemeClr val="tx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136A155-7B95-5E21-DB1B-15A524C40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417" y="682585"/>
            <a:ext cx="4490292" cy="462329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kern="0" dirty="0">
                <a:solidFill>
                  <a:schemeClr val="tx1"/>
                </a:solidFill>
              </a:rPr>
              <a:t>Which Needlestick Model ?  </a:t>
            </a:r>
            <a:endParaRPr lang="en-GB" altLang="en-US" kern="0" baseline="30000" dirty="0">
              <a:solidFill>
                <a:schemeClr val="tx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C9B03FD-E120-1377-F394-11A27EA20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643" y="1630103"/>
            <a:ext cx="1942652" cy="462330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line source?    </a:t>
            </a:r>
            <a:endParaRPr lang="en-GB" altLang="en-US" sz="2000" kern="0" baseline="30000" dirty="0">
              <a:solidFill>
                <a:schemeClr val="tx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D8394A-06D8-F3E2-B67D-FF31B3AC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509" y="1436987"/>
            <a:ext cx="3833091" cy="857343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Point source?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(some argue bleeding leaves this)    </a:t>
            </a:r>
            <a:endParaRPr lang="en-GB" altLang="en-US" sz="2000" kern="0" baseline="300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2D1EAF-B8A7-D818-2458-659047CBF989}"/>
              </a:ext>
            </a:extLst>
          </p:cNvPr>
          <p:cNvGrpSpPr/>
          <p:nvPr/>
        </p:nvGrpSpPr>
        <p:grpSpPr>
          <a:xfrm>
            <a:off x="1298428" y="2253447"/>
            <a:ext cx="2079240" cy="2031810"/>
            <a:chOff x="382341" y="4335553"/>
            <a:chExt cx="2471530" cy="2311734"/>
          </a:xfrm>
        </p:grpSpPr>
        <p:pic>
          <p:nvPicPr>
            <p:cNvPr id="14" name="Picture 13" descr="A diagram of a body&#10;&#10;Description automatically generated">
              <a:extLst>
                <a:ext uri="{FF2B5EF4-FFF2-40B4-BE49-F238E27FC236}">
                  <a16:creationId xmlns:a16="http://schemas.microsoft.com/office/drawing/2014/main" id="{849DDA10-4359-1428-C0F7-91D848DFC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41" y="4335553"/>
              <a:ext cx="2471530" cy="2311734"/>
            </a:xfrm>
            <a:prstGeom prst="rect">
              <a:avLst/>
            </a:prstGeom>
          </p:spPr>
        </p:pic>
        <p:sp>
          <p:nvSpPr>
            <p:cNvPr id="19" name="Cylinder 18">
              <a:extLst>
                <a:ext uri="{FF2B5EF4-FFF2-40B4-BE49-F238E27FC236}">
                  <a16:creationId xmlns:a16="http://schemas.microsoft.com/office/drawing/2014/main" id="{8709E960-9898-7EF1-5766-A2C5D4614202}"/>
                </a:ext>
              </a:extLst>
            </p:cNvPr>
            <p:cNvSpPr/>
            <p:nvPr/>
          </p:nvSpPr>
          <p:spPr>
            <a:xfrm>
              <a:off x="1946073" y="4614059"/>
              <a:ext cx="221064" cy="1931437"/>
            </a:xfrm>
            <a:prstGeom prst="can">
              <a:avLst>
                <a:gd name="adj" fmla="val 4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6DB5D-189E-767D-0E67-31444FD4002B}"/>
                </a:ext>
              </a:extLst>
            </p:cNvPr>
            <p:cNvCxnSpPr>
              <a:cxnSpLocks/>
            </p:cNvCxnSpPr>
            <p:nvPr/>
          </p:nvCxnSpPr>
          <p:spPr>
            <a:xfrm>
              <a:off x="2062964" y="4675805"/>
              <a:ext cx="0" cy="1821194"/>
            </a:xfrm>
            <a:prstGeom prst="line">
              <a:avLst/>
            </a:prstGeom>
            <a:ln w="222250">
              <a:solidFill>
                <a:srgbClr val="FF0000">
                  <a:alpha val="44000"/>
                </a:srgbClr>
              </a:solidFill>
            </a:ln>
            <a:effectLst>
              <a:glow rad="114300">
                <a:srgbClr val="FF0000">
                  <a:alpha val="38000"/>
                </a:srgbClr>
              </a:glow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F5D351-2933-15C5-1E2D-045FA310243C}"/>
              </a:ext>
            </a:extLst>
          </p:cNvPr>
          <p:cNvGrpSpPr/>
          <p:nvPr/>
        </p:nvGrpSpPr>
        <p:grpSpPr>
          <a:xfrm>
            <a:off x="4803529" y="2235200"/>
            <a:ext cx="2160690" cy="2045059"/>
            <a:chOff x="5205790" y="4335553"/>
            <a:chExt cx="2471530" cy="2311734"/>
          </a:xfrm>
        </p:grpSpPr>
        <p:pic>
          <p:nvPicPr>
            <p:cNvPr id="23" name="Picture 22" descr="A diagram of a body&#10;&#10;Description automatically generated">
              <a:extLst>
                <a:ext uri="{FF2B5EF4-FFF2-40B4-BE49-F238E27FC236}">
                  <a16:creationId xmlns:a16="http://schemas.microsoft.com/office/drawing/2014/main" id="{82C9ACFE-9468-F002-3146-73A52DFFC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790" y="4335553"/>
              <a:ext cx="2471530" cy="2311734"/>
            </a:xfrm>
            <a:prstGeom prst="rect">
              <a:avLst/>
            </a:prstGeom>
          </p:spPr>
        </p:pic>
        <p:sp>
          <p:nvSpPr>
            <p:cNvPr id="26" name="Cylinder 25">
              <a:extLst>
                <a:ext uri="{FF2B5EF4-FFF2-40B4-BE49-F238E27FC236}">
                  <a16:creationId xmlns:a16="http://schemas.microsoft.com/office/drawing/2014/main" id="{E1F42BB5-13FA-7C06-BD25-296F9D0FA099}"/>
                </a:ext>
              </a:extLst>
            </p:cNvPr>
            <p:cNvSpPr/>
            <p:nvPr/>
          </p:nvSpPr>
          <p:spPr>
            <a:xfrm>
              <a:off x="6769522" y="4614059"/>
              <a:ext cx="221064" cy="1931437"/>
            </a:xfrm>
            <a:prstGeom prst="can">
              <a:avLst>
                <a:gd name="adj" fmla="val 4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DB20E4-93E9-77C7-77B6-58FC0B670BD4}"/>
                </a:ext>
              </a:extLst>
            </p:cNvPr>
            <p:cNvSpPr/>
            <p:nvPr/>
          </p:nvSpPr>
          <p:spPr>
            <a:xfrm>
              <a:off x="6736407" y="6357064"/>
              <a:ext cx="220038" cy="213774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  <a:effectLst>
              <a:glow rad="215900">
                <a:srgbClr val="FF0000">
                  <a:alpha val="36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C4E6CD85-E1C5-B55D-3B90-E61184FA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09" y="4750347"/>
            <a:ext cx="2971960" cy="462329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1980 mSv/h/</a:t>
            </a:r>
            <a:r>
              <a:rPr lang="en-GB" altLang="en-US" sz="2400" kern="0" dirty="0" err="1">
                <a:solidFill>
                  <a:schemeClr val="tx1"/>
                </a:solidFill>
              </a:rPr>
              <a:t>kBq</a:t>
            </a:r>
            <a:endParaRPr lang="en-GB" altLang="en-US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DBF0CCC-27E1-32AC-9EDE-F85B2966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570" y="4761345"/>
            <a:ext cx="2971960" cy="462329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0.25 mSv/h/</a:t>
            </a:r>
            <a:r>
              <a:rPr lang="en-GB" altLang="en-US" sz="2400" kern="0" dirty="0" err="1">
                <a:solidFill>
                  <a:schemeClr val="tx1"/>
                </a:solidFill>
              </a:rPr>
              <a:t>kBq</a:t>
            </a:r>
            <a:endParaRPr lang="en-GB" altLang="en-US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CF8A662-D512-80FF-085E-3C30AB4A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345" y="4756729"/>
            <a:ext cx="3232824" cy="462329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100 mSv/h/</a:t>
            </a:r>
            <a:r>
              <a:rPr lang="en-GB" altLang="en-US" sz="2400" kern="0" dirty="0" err="1">
                <a:solidFill>
                  <a:schemeClr val="tx1"/>
                </a:solidFill>
              </a:rPr>
              <a:t>kBq</a:t>
            </a:r>
            <a:r>
              <a:rPr lang="en-GB" altLang="en-US" sz="2400" kern="0" dirty="0">
                <a:solidFill>
                  <a:schemeClr val="tx1"/>
                </a:solidFill>
              </a:rPr>
              <a:t>  (x400)</a:t>
            </a:r>
            <a:endParaRPr lang="en-GB" altLang="en-US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E7984FA-A0B5-1E70-550B-72893D50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889" y="5896514"/>
            <a:ext cx="7755347" cy="462329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Examine some factors which might influence the  model   </a:t>
            </a:r>
            <a:endParaRPr lang="en-GB" altLang="en-US" sz="2400" kern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  <p:bldP spid="1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217B8C-03CD-2CBC-E389-FE92436230A4}"/>
              </a:ext>
            </a:extLst>
          </p:cNvPr>
          <p:cNvSpPr txBox="1"/>
          <p:nvPr/>
        </p:nvSpPr>
        <p:spPr>
          <a:xfrm>
            <a:off x="7316392" y="2110740"/>
            <a:ext cx="467240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Lance shape of needle is  &gt; 2mm!</a:t>
            </a:r>
          </a:p>
          <a:p>
            <a:endParaRPr lang="en-GB" sz="2400" b="1" dirty="0"/>
          </a:p>
          <a:p>
            <a:r>
              <a:rPr lang="en-GB" sz="2400" b="1" dirty="0"/>
              <a:t>‘Wipes’ along skin layers as punctures through tissue</a:t>
            </a:r>
          </a:p>
          <a:p>
            <a:endParaRPr lang="en-GB" sz="2400" b="1" dirty="0"/>
          </a:p>
          <a:p>
            <a:r>
              <a:rPr lang="en-GB" sz="2400" b="1" dirty="0"/>
              <a:t>activity is very likely distributed along the needle track.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 </a:t>
            </a:r>
          </a:p>
        </p:txBody>
      </p:sp>
      <p:pic>
        <p:nvPicPr>
          <p:cNvPr id="8" name="Picture 7" descr="A close up of a black and white object&#10;&#10;Description automatically generated">
            <a:extLst>
              <a:ext uri="{FF2B5EF4-FFF2-40B4-BE49-F238E27FC236}">
                <a16:creationId xmlns:a16="http://schemas.microsoft.com/office/drawing/2014/main" id="{AAB84E33-3544-59B4-56A2-7E829264A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6" y="43436"/>
            <a:ext cx="1446245" cy="6606073"/>
          </a:xfrm>
          <a:prstGeom prst="rect">
            <a:avLst/>
          </a:prstGeom>
        </p:spPr>
      </p:pic>
      <p:pic>
        <p:nvPicPr>
          <p:cNvPr id="4" name="Picture 3" descr="A blue pole with a sign on it&#10;&#10;Description automatically generated">
            <a:extLst>
              <a:ext uri="{FF2B5EF4-FFF2-40B4-BE49-F238E27FC236}">
                <a16:creationId xmlns:a16="http://schemas.microsoft.com/office/drawing/2014/main" id="{B79BF7D5-5A31-8DF5-DFE7-7921A7852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61" y="1387138"/>
            <a:ext cx="824281" cy="5094513"/>
          </a:xfrm>
          <a:prstGeom prst="rect">
            <a:avLst/>
          </a:prstGeom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79390" y="298631"/>
            <a:ext cx="5725108" cy="7629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ts val="3600"/>
              </a:lnSpc>
              <a:spcBef>
                <a:spcPts val="0"/>
              </a:spcBef>
            </a:pPr>
            <a:r>
              <a:rPr lang="en-GB" altLang="en-US" sz="2400" b="1" dirty="0">
                <a:latin typeface="+mn-lt"/>
              </a:rPr>
              <a:t>Impact of needle design on </a:t>
            </a:r>
            <a:br>
              <a:rPr lang="en-GB" altLang="en-US" sz="2400" b="1" dirty="0">
                <a:latin typeface="+mn-lt"/>
              </a:rPr>
            </a:br>
            <a:r>
              <a:rPr lang="en-GB" altLang="en-US" sz="2400" b="1" dirty="0">
                <a:latin typeface="+mn-lt"/>
              </a:rPr>
              <a:t>Activity Distribution?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346CFC-3E32-35BB-508D-2DCF9F267C1E}"/>
              </a:ext>
            </a:extLst>
          </p:cNvPr>
          <p:cNvCxnSpPr>
            <a:cxnSpLocks/>
          </p:cNvCxnSpPr>
          <p:nvPr/>
        </p:nvCxnSpPr>
        <p:spPr>
          <a:xfrm>
            <a:off x="1409125" y="1229348"/>
            <a:ext cx="0" cy="52933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E6E44A-3472-7C41-635D-619193076B31}"/>
              </a:ext>
            </a:extLst>
          </p:cNvPr>
          <p:cNvSpPr txBox="1"/>
          <p:nvPr/>
        </p:nvSpPr>
        <p:spPr>
          <a:xfrm>
            <a:off x="70838" y="3373723"/>
            <a:ext cx="116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2mm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6D22E2-C469-BA01-8465-9DF2B2EFFB79}"/>
              </a:ext>
            </a:extLst>
          </p:cNvPr>
          <p:cNvCxnSpPr>
            <a:cxnSpLocks/>
          </p:cNvCxnSpPr>
          <p:nvPr/>
        </p:nvCxnSpPr>
        <p:spPr>
          <a:xfrm>
            <a:off x="525990" y="6559652"/>
            <a:ext cx="3510189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8DCBDA-EDF7-D2C4-2234-620BDFC74D39}"/>
              </a:ext>
            </a:extLst>
          </p:cNvPr>
          <p:cNvCxnSpPr>
            <a:cxnSpLocks/>
          </p:cNvCxnSpPr>
          <p:nvPr/>
        </p:nvCxnSpPr>
        <p:spPr>
          <a:xfrm>
            <a:off x="487890" y="1269988"/>
            <a:ext cx="4111819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CB77CB-33E8-096D-DBA5-C94087D5CC21}"/>
              </a:ext>
            </a:extLst>
          </p:cNvPr>
          <p:cNvCxnSpPr>
            <a:cxnSpLocks/>
          </p:cNvCxnSpPr>
          <p:nvPr/>
        </p:nvCxnSpPr>
        <p:spPr>
          <a:xfrm>
            <a:off x="516465" y="1487706"/>
            <a:ext cx="409248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6E4636-1805-B44F-6516-B270D8DB96CC}"/>
              </a:ext>
            </a:extLst>
          </p:cNvPr>
          <p:cNvSpPr txBox="1"/>
          <p:nvPr/>
        </p:nvSpPr>
        <p:spPr>
          <a:xfrm>
            <a:off x="3065617" y="741949"/>
            <a:ext cx="119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70</a:t>
            </a:r>
            <a:r>
              <a:rPr lang="en-GB" altLang="en-US" sz="2400" b="1" kern="0" dirty="0">
                <a:solidFill>
                  <a:schemeClr val="tx1"/>
                </a:solidFill>
              </a:rPr>
              <a:t>µ</a:t>
            </a:r>
            <a:r>
              <a:rPr lang="en-GB" sz="2400" b="1" dirty="0"/>
              <a:t>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5BB5C2-400B-18C2-21E6-2ED230EB2405}"/>
              </a:ext>
            </a:extLst>
          </p:cNvPr>
          <p:cNvCxnSpPr>
            <a:cxnSpLocks/>
          </p:cNvCxnSpPr>
          <p:nvPr/>
        </p:nvCxnSpPr>
        <p:spPr>
          <a:xfrm>
            <a:off x="4552551" y="1240235"/>
            <a:ext cx="0" cy="2728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82F5F91-119A-9829-79D5-91282AC854D4}"/>
              </a:ext>
            </a:extLst>
          </p:cNvPr>
          <p:cNvSpPr txBox="1"/>
          <p:nvPr/>
        </p:nvSpPr>
        <p:spPr>
          <a:xfrm>
            <a:off x="3047154" y="2156433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Basal layer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A6B07DC-6B2A-CE7C-4EAB-126AE69E5EC5}"/>
              </a:ext>
            </a:extLst>
          </p:cNvPr>
          <p:cNvCxnSpPr>
            <a:cxnSpLocks/>
          </p:cNvCxnSpPr>
          <p:nvPr/>
        </p:nvCxnSpPr>
        <p:spPr>
          <a:xfrm flipH="1" flipV="1">
            <a:off x="2133599" y="1514752"/>
            <a:ext cx="628072" cy="683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6E73A64E-1A25-1F20-31A1-DA2EDF1F1EA9}"/>
              </a:ext>
            </a:extLst>
          </p:cNvPr>
          <p:cNvCxnSpPr>
            <a:cxnSpLocks/>
          </p:cNvCxnSpPr>
          <p:nvPr/>
        </p:nvCxnSpPr>
        <p:spPr>
          <a:xfrm>
            <a:off x="3969126" y="1000113"/>
            <a:ext cx="476250" cy="381000"/>
          </a:xfrm>
          <a:prstGeom prst="curvedConnector3">
            <a:avLst>
              <a:gd name="adj1" fmla="val 38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CA484FB-7B4C-A3B5-341C-E78461BCB1BF}"/>
              </a:ext>
            </a:extLst>
          </p:cNvPr>
          <p:cNvSpPr/>
          <p:nvPr/>
        </p:nvSpPr>
        <p:spPr>
          <a:xfrm>
            <a:off x="11010122" y="5800519"/>
            <a:ext cx="373225" cy="66247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9A8936-968D-C493-166A-66B3318EADA4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7016620" y="6462992"/>
            <a:ext cx="4180115" cy="746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6BA35B-9210-2650-5A56-D4948FCB238B}"/>
              </a:ext>
            </a:extLst>
          </p:cNvPr>
          <p:cNvCxnSpPr>
            <a:cxnSpLocks/>
          </p:cNvCxnSpPr>
          <p:nvPr/>
        </p:nvCxnSpPr>
        <p:spPr>
          <a:xfrm>
            <a:off x="6941976" y="426086"/>
            <a:ext cx="4217436" cy="53371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ylinder 1">
            <a:extLst>
              <a:ext uri="{FF2B5EF4-FFF2-40B4-BE49-F238E27FC236}">
                <a16:creationId xmlns:a16="http://schemas.microsoft.com/office/drawing/2014/main" id="{5FCB451D-B5FC-FFBD-FFDE-BB1391BEDB08}"/>
              </a:ext>
            </a:extLst>
          </p:cNvPr>
          <p:cNvSpPr/>
          <p:nvPr/>
        </p:nvSpPr>
        <p:spPr>
          <a:xfrm>
            <a:off x="4833251" y="1189043"/>
            <a:ext cx="381837" cy="5436157"/>
          </a:xfrm>
          <a:prstGeom prst="can">
            <a:avLst>
              <a:gd name="adj" fmla="val 4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BAA250-FF6F-F5BF-AAC8-2D7D848AFAE7}"/>
              </a:ext>
            </a:extLst>
          </p:cNvPr>
          <p:cNvSpPr txBox="1">
            <a:spLocks noChangeArrowheads="1"/>
          </p:cNvSpPr>
          <p:nvPr/>
        </p:nvSpPr>
        <p:spPr>
          <a:xfrm>
            <a:off x="313851" y="-75402"/>
            <a:ext cx="4895456" cy="76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u="sng" dirty="0">
                <a:latin typeface="+mn-lt"/>
              </a:rPr>
              <a:t>Scale Perspective - Needle    </a:t>
            </a:r>
          </a:p>
        </p:txBody>
      </p:sp>
      <p:pic>
        <p:nvPicPr>
          <p:cNvPr id="27" name="Picture 26" descr="A diagram of a human body&#10;&#10;Description automatically generated">
            <a:extLst>
              <a:ext uri="{FF2B5EF4-FFF2-40B4-BE49-F238E27FC236}">
                <a16:creationId xmlns:a16="http://schemas.microsoft.com/office/drawing/2014/main" id="{7D9B8455-DD8E-BA79-2112-EE4BDFD98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5" y="953818"/>
            <a:ext cx="2083037" cy="208248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64EFFA-A03E-86A6-AE25-9DCBDD360280}"/>
              </a:ext>
            </a:extLst>
          </p:cNvPr>
          <p:cNvSpPr txBox="1"/>
          <p:nvPr/>
        </p:nvSpPr>
        <p:spPr>
          <a:xfrm>
            <a:off x="1399998" y="910477"/>
            <a:ext cx="166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Skin Surface</a:t>
            </a:r>
          </a:p>
        </p:txBody>
      </p:sp>
      <p:pic>
        <p:nvPicPr>
          <p:cNvPr id="30" name="Picture 29" descr="A drawing of several colored wires&#10;&#10;Description automatically generated with medium confidence">
            <a:extLst>
              <a:ext uri="{FF2B5EF4-FFF2-40B4-BE49-F238E27FC236}">
                <a16:creationId xmlns:a16="http://schemas.microsoft.com/office/drawing/2014/main" id="{D546B9CD-6647-E72D-187E-157B3D7F9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4" y="1559665"/>
            <a:ext cx="2071072" cy="498484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EEC88E-5CD3-845F-3555-56911328CB45}"/>
              </a:ext>
            </a:extLst>
          </p:cNvPr>
          <p:cNvCxnSpPr>
            <a:cxnSpLocks/>
          </p:cNvCxnSpPr>
          <p:nvPr/>
        </p:nvCxnSpPr>
        <p:spPr>
          <a:xfrm>
            <a:off x="836478" y="1229348"/>
            <a:ext cx="0" cy="52933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35E8C9-48A3-E2DA-9F62-F5A9F1B506C2}"/>
              </a:ext>
            </a:extLst>
          </p:cNvPr>
          <p:cNvCxnSpPr>
            <a:cxnSpLocks/>
          </p:cNvCxnSpPr>
          <p:nvPr/>
        </p:nvCxnSpPr>
        <p:spPr>
          <a:xfrm flipH="1" flipV="1">
            <a:off x="3048000" y="1523989"/>
            <a:ext cx="628072" cy="683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ylinder 10">
            <a:extLst>
              <a:ext uri="{FF2B5EF4-FFF2-40B4-BE49-F238E27FC236}">
                <a16:creationId xmlns:a16="http://schemas.microsoft.com/office/drawing/2014/main" id="{443BAD70-B1E6-288B-1200-C86A3567361C}"/>
              </a:ext>
            </a:extLst>
          </p:cNvPr>
          <p:cNvSpPr/>
          <p:nvPr/>
        </p:nvSpPr>
        <p:spPr>
          <a:xfrm>
            <a:off x="5014123" y="894304"/>
            <a:ext cx="381837" cy="5446206"/>
          </a:xfrm>
          <a:prstGeom prst="can">
            <a:avLst>
              <a:gd name="adj" fmla="val 4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90687" y="222853"/>
            <a:ext cx="3314700" cy="93169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2400" b="1" u="sng" dirty="0" err="1">
                <a:latin typeface="+mn-lt"/>
              </a:rPr>
              <a:t>Doserate</a:t>
            </a:r>
            <a:r>
              <a:rPr lang="en-GB" altLang="en-US" sz="2400" b="1" u="sng" dirty="0">
                <a:latin typeface="+mn-lt"/>
              </a:rPr>
              <a:t> distribution with depth - </a:t>
            </a:r>
            <a:r>
              <a:rPr lang="en-GB" altLang="en-US" sz="2400" b="1" u="sng" baseline="30000" dirty="0">
                <a:latin typeface="+mn-lt"/>
              </a:rPr>
              <a:t>223</a:t>
            </a:r>
            <a:r>
              <a:rPr lang="en-GB" altLang="en-US" sz="2400" b="1" u="sng" dirty="0">
                <a:latin typeface="+mn-lt"/>
              </a:rPr>
              <a:t>Ra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6E4636-1805-B44F-6516-B270D8DB96CC}"/>
              </a:ext>
            </a:extLst>
          </p:cNvPr>
          <p:cNvSpPr txBox="1"/>
          <p:nvPr/>
        </p:nvSpPr>
        <p:spPr>
          <a:xfrm>
            <a:off x="3693917" y="317097"/>
            <a:ext cx="141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0-150</a:t>
            </a:r>
            <a:r>
              <a:rPr lang="en-GB" altLang="en-US" sz="2400" b="1" kern="0" dirty="0"/>
              <a:t>µ</a:t>
            </a:r>
            <a:r>
              <a:rPr lang="en-GB" sz="2400" b="1" dirty="0"/>
              <a:t>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BDA202-A6BF-89EC-6F20-C5B02AD0936F}"/>
              </a:ext>
            </a:extLst>
          </p:cNvPr>
          <p:cNvCxnSpPr>
            <a:cxnSpLocks/>
          </p:cNvCxnSpPr>
          <p:nvPr/>
        </p:nvCxnSpPr>
        <p:spPr>
          <a:xfrm>
            <a:off x="5604524" y="912090"/>
            <a:ext cx="2483674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A81D36E-3DA4-1F6D-BBA2-E1DC2A311623}"/>
              </a:ext>
            </a:extLst>
          </p:cNvPr>
          <p:cNvSpPr txBox="1"/>
          <p:nvPr/>
        </p:nvSpPr>
        <p:spPr>
          <a:xfrm>
            <a:off x="5652654" y="120073"/>
            <a:ext cx="2586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70C0"/>
                </a:solidFill>
              </a:rPr>
              <a:t>Basal Layer </a:t>
            </a:r>
            <a:r>
              <a:rPr lang="en-GB" sz="2200" b="1" dirty="0" err="1">
                <a:solidFill>
                  <a:srgbClr val="0070C0"/>
                </a:solidFill>
              </a:rPr>
              <a:t>Doserate</a:t>
            </a:r>
            <a:r>
              <a:rPr lang="en-GB" sz="2200" b="1" dirty="0">
                <a:solidFill>
                  <a:srgbClr val="0070C0"/>
                </a:solidFill>
              </a:rPr>
              <a:t>/ </a:t>
            </a:r>
            <a:r>
              <a:rPr lang="en-GB" altLang="en-US" sz="2200" b="1" kern="0" dirty="0">
                <a:solidFill>
                  <a:srgbClr val="0070C0"/>
                </a:solidFill>
              </a:rPr>
              <a:t>µ</a:t>
            </a:r>
            <a:r>
              <a:rPr lang="en-GB" sz="2200" b="1" dirty="0">
                <a:solidFill>
                  <a:srgbClr val="0070C0"/>
                </a:solidFill>
              </a:rPr>
              <a:t>m-depth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8ECBEA-C747-E066-A4B9-E8BDF04895BA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3969123" y="3232727"/>
            <a:ext cx="1000041" cy="362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217B8C-03CD-2CBC-E389-FE92436230A4}"/>
              </a:ext>
            </a:extLst>
          </p:cNvPr>
          <p:cNvSpPr txBox="1"/>
          <p:nvPr/>
        </p:nvSpPr>
        <p:spPr>
          <a:xfrm>
            <a:off x="8323536" y="1357498"/>
            <a:ext cx="37483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&gt;99.5% dose is from activity in        0 - 150</a:t>
            </a:r>
            <a:r>
              <a:rPr lang="en-GB" altLang="en-US" sz="2000" b="1" kern="0" dirty="0"/>
              <a:t>µ</a:t>
            </a:r>
            <a:r>
              <a:rPr lang="en-GB" sz="2000" b="1" dirty="0"/>
              <a:t>m depth!</a:t>
            </a:r>
          </a:p>
          <a:p>
            <a:endParaRPr lang="en-GB" sz="2000" b="1" dirty="0"/>
          </a:p>
          <a:p>
            <a:r>
              <a:rPr lang="en-GB" sz="2000" b="1" dirty="0"/>
              <a:t>SO, if activity is not uniform ?</a:t>
            </a:r>
          </a:p>
          <a:p>
            <a:endParaRPr lang="en-GB" sz="2400" b="1" dirty="0"/>
          </a:p>
          <a:p>
            <a:r>
              <a:rPr lang="en-GB" sz="2000" b="1" dirty="0"/>
              <a:t>Reduced  activity in   0-150</a:t>
            </a:r>
            <a:r>
              <a:rPr lang="en-GB" altLang="en-US" sz="2000" b="1" kern="0" dirty="0"/>
              <a:t>µ</a:t>
            </a:r>
            <a:r>
              <a:rPr lang="en-GB" sz="2000" b="1" dirty="0"/>
              <a:t>m -</a:t>
            </a:r>
          </a:p>
          <a:p>
            <a:r>
              <a:rPr lang="en-GB" sz="2000" b="1" dirty="0"/>
              <a:t>	Smaller dose</a:t>
            </a:r>
          </a:p>
          <a:p>
            <a:endParaRPr lang="en-GB" sz="2000" b="1" dirty="0"/>
          </a:p>
          <a:p>
            <a:r>
              <a:rPr lang="en-GB" sz="2000" b="1" dirty="0"/>
              <a:t>                        BUT</a:t>
            </a:r>
          </a:p>
          <a:p>
            <a:endParaRPr lang="en-GB" sz="2000" b="1" dirty="0"/>
          </a:p>
          <a:p>
            <a:r>
              <a:rPr lang="en-GB" sz="2000" b="1" dirty="0"/>
              <a:t>Increased activity in  0-150</a:t>
            </a:r>
            <a:r>
              <a:rPr lang="en-GB" altLang="en-US" sz="2000" b="1" kern="0" dirty="0"/>
              <a:t>µ</a:t>
            </a:r>
            <a:r>
              <a:rPr lang="en-GB" sz="2000" b="1" dirty="0"/>
              <a:t>m - 	Larger dose</a:t>
            </a:r>
          </a:p>
          <a:p>
            <a:endParaRPr lang="en-GB" sz="2000" b="1" dirty="0"/>
          </a:p>
          <a:p>
            <a:r>
              <a:rPr lang="en-GB" sz="2000" b="1" dirty="0"/>
              <a:t>Which is it?</a:t>
            </a:r>
          </a:p>
          <a:p>
            <a:r>
              <a:rPr lang="en-GB" sz="2400" b="1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63D236-1A21-CACD-9A27-7E72DCBA361C}"/>
              </a:ext>
            </a:extLst>
          </p:cNvPr>
          <p:cNvCxnSpPr>
            <a:cxnSpLocks/>
          </p:cNvCxnSpPr>
          <p:nvPr/>
        </p:nvCxnSpPr>
        <p:spPr>
          <a:xfrm flipH="1">
            <a:off x="5199663" y="933847"/>
            <a:ext cx="33841" cy="5417942"/>
          </a:xfrm>
          <a:prstGeom prst="line">
            <a:avLst/>
          </a:prstGeom>
          <a:ln w="336550">
            <a:solidFill>
              <a:srgbClr val="FF0000">
                <a:alpha val="41000"/>
              </a:srgbClr>
            </a:solidFill>
          </a:ln>
          <a:effectLst>
            <a:glow rad="317500">
              <a:srgbClr val="FF0000">
                <a:alpha val="32000"/>
              </a:srgbClr>
            </a:glow>
            <a:softEdge rad="254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B805E6-9E67-B522-08F1-F086C83B3BC3}"/>
              </a:ext>
            </a:extLst>
          </p:cNvPr>
          <p:cNvCxnSpPr>
            <a:cxnSpLocks/>
          </p:cNvCxnSpPr>
          <p:nvPr/>
        </p:nvCxnSpPr>
        <p:spPr>
          <a:xfrm>
            <a:off x="4785396" y="960396"/>
            <a:ext cx="0" cy="50264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DC5F523-6927-7D60-F410-42BEA42817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63059" y="822078"/>
            <a:ext cx="492666" cy="393265"/>
          </a:xfrm>
          <a:prstGeom prst="curvedConnector3">
            <a:avLst>
              <a:gd name="adj1" fmla="val 10331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CBEE6C-7276-44C3-AE55-C903462A70A1}"/>
              </a:ext>
            </a:extLst>
          </p:cNvPr>
          <p:cNvCxnSpPr>
            <a:cxnSpLocks/>
          </p:cNvCxnSpPr>
          <p:nvPr/>
        </p:nvCxnSpPr>
        <p:spPr>
          <a:xfrm>
            <a:off x="1409125" y="952262"/>
            <a:ext cx="0" cy="52933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C8F0F0-F5F4-23BB-7D6C-2CEE80322897}"/>
              </a:ext>
            </a:extLst>
          </p:cNvPr>
          <p:cNvSpPr txBox="1"/>
          <p:nvPr/>
        </p:nvSpPr>
        <p:spPr>
          <a:xfrm>
            <a:off x="70838" y="3096637"/>
            <a:ext cx="116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2mm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685C3-7822-A077-A69F-F1C2C0180D7D}"/>
              </a:ext>
            </a:extLst>
          </p:cNvPr>
          <p:cNvCxnSpPr>
            <a:cxnSpLocks/>
          </p:cNvCxnSpPr>
          <p:nvPr/>
        </p:nvCxnSpPr>
        <p:spPr>
          <a:xfrm>
            <a:off x="525990" y="6282566"/>
            <a:ext cx="3510189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9E47FB-6D17-D387-B1AE-71B4B056D040}"/>
              </a:ext>
            </a:extLst>
          </p:cNvPr>
          <p:cNvCxnSpPr>
            <a:cxnSpLocks/>
          </p:cNvCxnSpPr>
          <p:nvPr/>
        </p:nvCxnSpPr>
        <p:spPr>
          <a:xfrm>
            <a:off x="487890" y="992902"/>
            <a:ext cx="4111819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AE41F9-99B2-7F68-42E7-8815B455C804}"/>
              </a:ext>
            </a:extLst>
          </p:cNvPr>
          <p:cNvCxnSpPr>
            <a:cxnSpLocks/>
          </p:cNvCxnSpPr>
          <p:nvPr/>
        </p:nvCxnSpPr>
        <p:spPr>
          <a:xfrm>
            <a:off x="516465" y="1210620"/>
            <a:ext cx="409248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E50497F-F0BD-E5BA-77FE-160B54D886B2}"/>
              </a:ext>
            </a:extLst>
          </p:cNvPr>
          <p:cNvSpPr txBox="1"/>
          <p:nvPr/>
        </p:nvSpPr>
        <p:spPr>
          <a:xfrm>
            <a:off x="2132750" y="307844"/>
            <a:ext cx="119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70</a:t>
            </a:r>
            <a:r>
              <a:rPr lang="en-GB" altLang="en-US" sz="2400" b="1" kern="0" dirty="0">
                <a:solidFill>
                  <a:schemeClr val="tx1"/>
                </a:solidFill>
              </a:rPr>
              <a:t>µ</a:t>
            </a:r>
            <a:r>
              <a:rPr lang="en-GB" sz="2400" b="1" dirty="0"/>
              <a:t>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0E8943-E3CA-9DFF-D149-3E5FFA46DE74}"/>
              </a:ext>
            </a:extLst>
          </p:cNvPr>
          <p:cNvCxnSpPr>
            <a:cxnSpLocks/>
          </p:cNvCxnSpPr>
          <p:nvPr/>
        </p:nvCxnSpPr>
        <p:spPr>
          <a:xfrm>
            <a:off x="3518080" y="963149"/>
            <a:ext cx="0" cy="2728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FE4E82-C20E-75C6-91C8-3BF15AB15123}"/>
              </a:ext>
            </a:extLst>
          </p:cNvPr>
          <p:cNvSpPr txBox="1"/>
          <p:nvPr/>
        </p:nvSpPr>
        <p:spPr>
          <a:xfrm>
            <a:off x="3047154" y="1879347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Basal layer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60CF3AD-37FC-9B9A-1C79-CEB31C39A857}"/>
              </a:ext>
            </a:extLst>
          </p:cNvPr>
          <p:cNvCxnSpPr>
            <a:cxnSpLocks/>
          </p:cNvCxnSpPr>
          <p:nvPr/>
        </p:nvCxnSpPr>
        <p:spPr>
          <a:xfrm flipH="1" flipV="1">
            <a:off x="2133599" y="1237666"/>
            <a:ext cx="628072" cy="683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527F8EA-F882-8FF3-4BA9-A48A5CF4D80F}"/>
              </a:ext>
            </a:extLst>
          </p:cNvPr>
          <p:cNvCxnSpPr>
            <a:cxnSpLocks/>
          </p:cNvCxnSpPr>
          <p:nvPr/>
        </p:nvCxnSpPr>
        <p:spPr>
          <a:xfrm>
            <a:off x="2937164" y="637309"/>
            <a:ext cx="501452" cy="46671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diagram of a human body&#10;&#10;Description automatically generated">
            <a:extLst>
              <a:ext uri="{FF2B5EF4-FFF2-40B4-BE49-F238E27FC236}">
                <a16:creationId xmlns:a16="http://schemas.microsoft.com/office/drawing/2014/main" id="{5F18321B-0088-9396-D990-79041276D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5" y="676732"/>
            <a:ext cx="2083037" cy="20824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6447A9-BC5E-88B2-33AB-8DD0A1CA5C3B}"/>
              </a:ext>
            </a:extLst>
          </p:cNvPr>
          <p:cNvSpPr txBox="1"/>
          <p:nvPr/>
        </p:nvSpPr>
        <p:spPr>
          <a:xfrm>
            <a:off x="956663" y="633391"/>
            <a:ext cx="166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Skin Surface</a:t>
            </a:r>
          </a:p>
        </p:txBody>
      </p:sp>
      <p:pic>
        <p:nvPicPr>
          <p:cNvPr id="32" name="Picture 31" descr="A drawing of several colored wires&#10;&#10;Description automatically generated with medium confidence">
            <a:extLst>
              <a:ext uri="{FF2B5EF4-FFF2-40B4-BE49-F238E27FC236}">
                <a16:creationId xmlns:a16="http://schemas.microsoft.com/office/drawing/2014/main" id="{B03E1F6C-78CE-442D-A154-97E949BCE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4" y="1282579"/>
            <a:ext cx="2071072" cy="498484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55CBF5-F6C0-809D-6CD2-5D7B8626D216}"/>
              </a:ext>
            </a:extLst>
          </p:cNvPr>
          <p:cNvCxnSpPr>
            <a:cxnSpLocks/>
          </p:cNvCxnSpPr>
          <p:nvPr/>
        </p:nvCxnSpPr>
        <p:spPr>
          <a:xfrm>
            <a:off x="836478" y="952262"/>
            <a:ext cx="0" cy="52933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BD2EE0-A5DB-CC5F-E543-092258AD91FA}"/>
              </a:ext>
            </a:extLst>
          </p:cNvPr>
          <p:cNvCxnSpPr>
            <a:cxnSpLocks/>
          </p:cNvCxnSpPr>
          <p:nvPr/>
        </p:nvCxnSpPr>
        <p:spPr>
          <a:xfrm flipH="1" flipV="1">
            <a:off x="3048000" y="1246903"/>
            <a:ext cx="628072" cy="683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3530C72C-19C0-DEEA-1510-7AB3AB1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559" y="3594821"/>
            <a:ext cx="2267127" cy="807907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Uniform activity along wound</a:t>
            </a:r>
          </a:p>
        </p:txBody>
      </p:sp>
      <p:pic>
        <p:nvPicPr>
          <p:cNvPr id="9" name="Picture 8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18AAB1A-F93F-61AB-4FCA-085145813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7197" y="1021080"/>
            <a:ext cx="2706255" cy="26960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EA737-E2CB-5C21-54FD-D4572052117B}"/>
              </a:ext>
            </a:extLst>
          </p:cNvPr>
          <p:cNvCxnSpPr>
            <a:cxnSpLocks/>
          </p:cNvCxnSpPr>
          <p:nvPr/>
        </p:nvCxnSpPr>
        <p:spPr>
          <a:xfrm>
            <a:off x="5573162" y="1330036"/>
            <a:ext cx="0" cy="4876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4" y="94532"/>
            <a:ext cx="9097818" cy="1268963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en-GB" altLang="en-US" sz="2400" b="1" u="sng" dirty="0">
                <a:latin typeface="Arial" charset="0"/>
                <a:cs typeface="Arial" charset="0"/>
              </a:rPr>
              <a:t>Critical Question for dosimetry</a:t>
            </a:r>
            <a:r>
              <a:rPr lang="en-GB" altLang="en-US" sz="2400" b="1" dirty="0">
                <a:latin typeface="Arial" charset="0"/>
                <a:cs typeface="Arial" charset="0"/>
              </a:rPr>
              <a:t>  </a:t>
            </a:r>
            <a:br>
              <a:rPr lang="en-GB" altLang="en-US" sz="2400" b="1" dirty="0">
                <a:latin typeface="Arial" charset="0"/>
                <a:cs typeface="Arial" charset="0"/>
              </a:rPr>
            </a:br>
            <a:r>
              <a:rPr lang="en-GB" altLang="en-US" sz="2400" b="1" dirty="0">
                <a:latin typeface="Arial" charset="0"/>
                <a:cs typeface="Arial" charset="0"/>
              </a:rPr>
              <a:t>What is distribution of activity along the </a:t>
            </a:r>
            <a:r>
              <a:rPr lang="en-GB" altLang="en-US" sz="2400" b="1" dirty="0" err="1">
                <a:latin typeface="Arial" charset="0"/>
                <a:cs typeface="Arial" charset="0"/>
              </a:rPr>
              <a:t>needletrack</a:t>
            </a:r>
            <a:r>
              <a:rPr lang="en-GB" altLang="en-US" sz="2400" b="1" dirty="0">
                <a:latin typeface="Arial" charset="0"/>
                <a:cs typeface="Arial" charset="0"/>
              </a:rPr>
              <a:t>, particularly around the basal layer, 0-150</a:t>
            </a:r>
            <a:r>
              <a:rPr lang="en-GB" altLang="en-US" sz="2400" b="1" kern="0" dirty="0">
                <a:latin typeface="+mn-lt"/>
              </a:rPr>
              <a:t>µ</a:t>
            </a:r>
            <a:r>
              <a:rPr lang="en-GB" altLang="en-US" sz="2400" b="1" dirty="0">
                <a:latin typeface="Arial" charset="0"/>
                <a:cs typeface="Arial" charset="0"/>
              </a:rPr>
              <a:t>m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A4E87A-6A04-C621-5B07-DE2CB6853F43}"/>
              </a:ext>
            </a:extLst>
          </p:cNvPr>
          <p:cNvSpPr txBox="1"/>
          <p:nvPr/>
        </p:nvSpPr>
        <p:spPr>
          <a:xfrm>
            <a:off x="479445" y="5814038"/>
            <a:ext cx="547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(Apologies!  A UK quiz programme!)</a:t>
            </a:r>
          </a:p>
        </p:txBody>
      </p:sp>
      <p:pic>
        <p:nvPicPr>
          <p:cNvPr id="3" name="Picture 2" descr="A yellow triangle sign with a person sitting at a desk&#10;&#10;Description automatically generated">
            <a:extLst>
              <a:ext uri="{FF2B5EF4-FFF2-40B4-BE49-F238E27FC236}">
                <a16:creationId xmlns:a16="http://schemas.microsoft.com/office/drawing/2014/main" id="{56D9739B-315B-B39E-DBFC-E4AE383B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32" y="1830355"/>
            <a:ext cx="5863737" cy="3806889"/>
          </a:xfrm>
          <a:prstGeom prst="rect">
            <a:avLst/>
          </a:prstGeom>
        </p:spPr>
      </p:pic>
      <p:pic>
        <p:nvPicPr>
          <p:cNvPr id="4" name="Picture 3" descr="Two men on a stage&#10;&#10;Description automatically generated">
            <a:extLst>
              <a:ext uri="{FF2B5EF4-FFF2-40B4-BE49-F238E27FC236}">
                <a16:creationId xmlns:a16="http://schemas.microsoft.com/office/drawing/2014/main" id="{90DCCF91-7BDD-2D45-0077-7B65907C6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0" y="1924188"/>
            <a:ext cx="5229995" cy="37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F87F3A-9F5E-063B-E6B7-7A08BF02D328}"/>
              </a:ext>
            </a:extLst>
          </p:cNvPr>
          <p:cNvSpPr txBox="1"/>
          <p:nvPr/>
        </p:nvSpPr>
        <p:spPr>
          <a:xfrm>
            <a:off x="452963" y="393170"/>
            <a:ext cx="80629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b="1" u="sng" dirty="0">
                <a:latin typeface="Arial" charset="0"/>
                <a:cs typeface="Arial" charset="0"/>
              </a:rPr>
              <a:t>Measure activity along needlestick wound?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 </a:t>
            </a:r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Arial" charset="0"/>
                <a:cs typeface="Arial" charset="0"/>
              </a:rPr>
              <a:t>(No volunteers!)</a:t>
            </a:r>
          </a:p>
          <a:p>
            <a:endParaRPr lang="en-GB" altLang="en-US" sz="24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Arial" charset="0"/>
                <a:cs typeface="Arial" charset="0"/>
              </a:rPr>
              <a:t>Use Agar gel - tissue mimic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4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Arial" charset="0"/>
                <a:cs typeface="Arial" charset="0"/>
              </a:rPr>
              <a:t>insert needle into gel with fixed depths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4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Arial" charset="0"/>
                <a:cs typeface="Arial" charset="0"/>
              </a:rPr>
              <a:t>using microtome mechanism, ‘immediately’ get thin slices through the needlestick (open razor)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4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Arial" charset="0"/>
                <a:cs typeface="Arial" charset="0"/>
              </a:rPr>
              <a:t>Microtome accuracy 2um. </a:t>
            </a:r>
            <a:br>
              <a:rPr lang="en-GB" altLang="en-US" sz="2400" b="1" dirty="0">
                <a:latin typeface="Arial" charset="0"/>
                <a:cs typeface="Arial" charset="0"/>
              </a:rPr>
            </a:br>
            <a:r>
              <a:rPr lang="en-GB" altLang="en-US" sz="2400" b="1" dirty="0">
                <a:latin typeface="Arial" charset="0"/>
                <a:cs typeface="Arial" charset="0"/>
              </a:rPr>
              <a:t>However, overall mechanics allow about 50-100um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Arial" charset="0"/>
                <a:cs typeface="Arial" charset="0"/>
              </a:rPr>
              <a:t>Slices are weighed for accurate thickness</a:t>
            </a:r>
            <a:br>
              <a:rPr lang="en-GB" altLang="en-US" sz="2400" b="1" dirty="0">
                <a:latin typeface="Arial" charset="0"/>
                <a:cs typeface="Arial" charset="0"/>
              </a:rPr>
            </a:br>
            <a:endParaRPr lang="en-GB" altLang="en-US" sz="2400" b="1" dirty="0">
              <a:latin typeface="Arial" charset="0"/>
              <a:cs typeface="Arial" charset="0"/>
            </a:endParaRPr>
          </a:p>
          <a:p>
            <a:pPr algn="ctr"/>
            <a:endParaRPr lang="en-GB" sz="2400" b="1" dirty="0">
              <a:latin typeface="Arial" charset="0"/>
              <a:cs typeface="Arial" charset="0"/>
            </a:endParaRP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782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1DE470D-35A7-0A46-302B-813744296E45}"/>
              </a:ext>
            </a:extLst>
          </p:cNvPr>
          <p:cNvSpPr txBox="1"/>
          <p:nvPr/>
        </p:nvSpPr>
        <p:spPr>
          <a:xfrm>
            <a:off x="9614578" y="1307571"/>
            <a:ext cx="24204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 </a:t>
            </a:r>
            <a:r>
              <a:rPr lang="en-GB" sz="2800" b="1" dirty="0"/>
              <a:t>~</a:t>
            </a:r>
            <a:r>
              <a:rPr lang="en-GB" sz="2400" b="1" dirty="0"/>
              <a:t> 50% activity in </a:t>
            </a:r>
          </a:p>
          <a:p>
            <a:pPr algn="ctr"/>
            <a:r>
              <a:rPr lang="en-GB" sz="2400" b="1" dirty="0"/>
              <a:t>0 – 150</a:t>
            </a:r>
            <a:r>
              <a:rPr lang="en-GB" altLang="en-US" sz="2400" b="1" kern="0" dirty="0"/>
              <a:t>µ</a:t>
            </a:r>
            <a:r>
              <a:rPr lang="en-GB" sz="2400" b="1" dirty="0"/>
              <a:t>m</a:t>
            </a:r>
          </a:p>
          <a:p>
            <a:pPr algn="ctr"/>
            <a:endParaRPr lang="en-GB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AD86C7-8380-F47B-188B-4E4BBA396F25}"/>
              </a:ext>
            </a:extLst>
          </p:cNvPr>
          <p:cNvSpPr txBox="1"/>
          <p:nvPr/>
        </p:nvSpPr>
        <p:spPr>
          <a:xfrm>
            <a:off x="7736770" y="230908"/>
            <a:ext cx="172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Activity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EA2628-00EC-BB0F-4B09-E74867C84737}"/>
              </a:ext>
            </a:extLst>
          </p:cNvPr>
          <p:cNvSpPr txBox="1"/>
          <p:nvPr/>
        </p:nvSpPr>
        <p:spPr>
          <a:xfrm>
            <a:off x="0" y="0"/>
            <a:ext cx="389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Simulated Needlestick</a:t>
            </a:r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B139CA4C-B810-C80A-3023-0D667E8CFA66}"/>
              </a:ext>
            </a:extLst>
          </p:cNvPr>
          <p:cNvSpPr/>
          <p:nvPr/>
        </p:nvSpPr>
        <p:spPr>
          <a:xfrm>
            <a:off x="6297975" y="1023608"/>
            <a:ext cx="381837" cy="5446206"/>
          </a:xfrm>
          <a:prstGeom prst="can">
            <a:avLst>
              <a:gd name="adj" fmla="val 4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348E19-35D0-2C4F-3D32-CEE29D20E4DC}"/>
              </a:ext>
            </a:extLst>
          </p:cNvPr>
          <p:cNvSpPr txBox="1"/>
          <p:nvPr/>
        </p:nvSpPr>
        <p:spPr>
          <a:xfrm>
            <a:off x="4977769" y="446401"/>
            <a:ext cx="141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0-150</a:t>
            </a:r>
            <a:r>
              <a:rPr lang="en-GB" altLang="en-US" sz="2400" b="1" kern="0" dirty="0"/>
              <a:t>µ</a:t>
            </a:r>
            <a:r>
              <a:rPr lang="en-GB" sz="2400" b="1" dirty="0"/>
              <a:t>m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301438F-2044-7D35-E0FD-5037DE496905}"/>
              </a:ext>
            </a:extLst>
          </p:cNvPr>
          <p:cNvCxnSpPr>
            <a:cxnSpLocks/>
          </p:cNvCxnSpPr>
          <p:nvPr/>
        </p:nvCxnSpPr>
        <p:spPr>
          <a:xfrm>
            <a:off x="6069248" y="1089700"/>
            <a:ext cx="0" cy="50264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3328FEF2-CBE4-BE25-7EB2-826FEE1937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46911" y="951382"/>
            <a:ext cx="492666" cy="393265"/>
          </a:xfrm>
          <a:prstGeom prst="curvedConnector3">
            <a:avLst>
              <a:gd name="adj1" fmla="val 10331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885332A-B3E8-6047-D690-1BBB94AC186A}"/>
              </a:ext>
            </a:extLst>
          </p:cNvPr>
          <p:cNvCxnSpPr>
            <a:cxnSpLocks/>
          </p:cNvCxnSpPr>
          <p:nvPr/>
        </p:nvCxnSpPr>
        <p:spPr>
          <a:xfrm>
            <a:off x="2692977" y="1081566"/>
            <a:ext cx="0" cy="52933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6921A67-0C54-06BD-0A85-E9A0076F8648}"/>
              </a:ext>
            </a:extLst>
          </p:cNvPr>
          <p:cNvSpPr txBox="1"/>
          <p:nvPr/>
        </p:nvSpPr>
        <p:spPr>
          <a:xfrm>
            <a:off x="1354690" y="3225941"/>
            <a:ext cx="116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2mm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27DF893-1986-D734-D059-70C6D623D120}"/>
              </a:ext>
            </a:extLst>
          </p:cNvPr>
          <p:cNvCxnSpPr>
            <a:cxnSpLocks/>
          </p:cNvCxnSpPr>
          <p:nvPr/>
        </p:nvCxnSpPr>
        <p:spPr>
          <a:xfrm>
            <a:off x="1809842" y="6411870"/>
            <a:ext cx="3510189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EC91993-97C6-76E3-3A13-E9B53A7D3422}"/>
              </a:ext>
            </a:extLst>
          </p:cNvPr>
          <p:cNvCxnSpPr>
            <a:cxnSpLocks/>
          </p:cNvCxnSpPr>
          <p:nvPr/>
        </p:nvCxnSpPr>
        <p:spPr>
          <a:xfrm>
            <a:off x="1771742" y="1122206"/>
            <a:ext cx="4111819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4F573F7-125D-39C4-7F5B-B08C1021DEA5}"/>
              </a:ext>
            </a:extLst>
          </p:cNvPr>
          <p:cNvCxnSpPr>
            <a:cxnSpLocks/>
          </p:cNvCxnSpPr>
          <p:nvPr/>
        </p:nvCxnSpPr>
        <p:spPr>
          <a:xfrm>
            <a:off x="1800317" y="1339924"/>
            <a:ext cx="409248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86B979C-A39D-5978-8FAA-0019B17DA88E}"/>
              </a:ext>
            </a:extLst>
          </p:cNvPr>
          <p:cNvSpPr txBox="1"/>
          <p:nvPr/>
        </p:nvSpPr>
        <p:spPr>
          <a:xfrm>
            <a:off x="3416602" y="437148"/>
            <a:ext cx="119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70</a:t>
            </a:r>
            <a:r>
              <a:rPr lang="en-GB" altLang="en-US" sz="2400" b="1" kern="0" dirty="0">
                <a:solidFill>
                  <a:schemeClr val="tx1"/>
                </a:solidFill>
              </a:rPr>
              <a:t>µ</a:t>
            </a:r>
            <a:r>
              <a:rPr lang="en-GB" sz="2400" b="1" dirty="0"/>
              <a:t>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021F863-F4FE-F852-0AB3-B1B181F8C06A}"/>
              </a:ext>
            </a:extLst>
          </p:cNvPr>
          <p:cNvCxnSpPr>
            <a:cxnSpLocks/>
          </p:cNvCxnSpPr>
          <p:nvPr/>
        </p:nvCxnSpPr>
        <p:spPr>
          <a:xfrm>
            <a:off x="4801932" y="1092453"/>
            <a:ext cx="0" cy="2728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6B85350-A1C9-B15C-954B-52D9BE26834B}"/>
              </a:ext>
            </a:extLst>
          </p:cNvPr>
          <p:cNvSpPr txBox="1"/>
          <p:nvPr/>
        </p:nvSpPr>
        <p:spPr>
          <a:xfrm>
            <a:off x="4331006" y="2008651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Basal layer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11D5FB-FAB1-AF53-8727-F1A63E69F2BF}"/>
              </a:ext>
            </a:extLst>
          </p:cNvPr>
          <p:cNvCxnSpPr>
            <a:cxnSpLocks/>
          </p:cNvCxnSpPr>
          <p:nvPr/>
        </p:nvCxnSpPr>
        <p:spPr>
          <a:xfrm flipH="1" flipV="1">
            <a:off x="3417451" y="1366970"/>
            <a:ext cx="628072" cy="683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608F2B7D-B07B-72B3-3932-87CAD9B5A1B7}"/>
              </a:ext>
            </a:extLst>
          </p:cNvPr>
          <p:cNvCxnSpPr>
            <a:cxnSpLocks/>
          </p:cNvCxnSpPr>
          <p:nvPr/>
        </p:nvCxnSpPr>
        <p:spPr>
          <a:xfrm>
            <a:off x="4221016" y="766613"/>
            <a:ext cx="501452" cy="46671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A diagram of a human body&#10;&#10;Description automatically generated">
            <a:extLst>
              <a:ext uri="{FF2B5EF4-FFF2-40B4-BE49-F238E27FC236}">
                <a16:creationId xmlns:a16="http://schemas.microsoft.com/office/drawing/2014/main" id="{441E0E0F-D222-E0E2-0738-C6F84936A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77" y="806036"/>
            <a:ext cx="2083037" cy="208248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EA585DF-AB6E-1FBC-45C1-4B230EA9E6D0}"/>
              </a:ext>
            </a:extLst>
          </p:cNvPr>
          <p:cNvSpPr txBox="1"/>
          <p:nvPr/>
        </p:nvSpPr>
        <p:spPr>
          <a:xfrm>
            <a:off x="2240515" y="762695"/>
            <a:ext cx="166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Skin Surface</a:t>
            </a:r>
          </a:p>
        </p:txBody>
      </p:sp>
      <p:pic>
        <p:nvPicPr>
          <p:cNvPr id="43008" name="Picture 43007" descr="A drawing of several colored wires&#10;&#10;Description automatically generated with medium confidence">
            <a:extLst>
              <a:ext uri="{FF2B5EF4-FFF2-40B4-BE49-F238E27FC236}">
                <a16:creationId xmlns:a16="http://schemas.microsoft.com/office/drawing/2014/main" id="{A35EDC57-F67F-AC6E-FB4C-409410823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56" y="1411883"/>
            <a:ext cx="2071072" cy="4984846"/>
          </a:xfrm>
          <a:prstGeom prst="rect">
            <a:avLst/>
          </a:prstGeom>
        </p:spPr>
      </p:pic>
      <p:cxnSp>
        <p:nvCxnSpPr>
          <p:cNvPr id="43009" name="Straight Arrow Connector 43008">
            <a:extLst>
              <a:ext uri="{FF2B5EF4-FFF2-40B4-BE49-F238E27FC236}">
                <a16:creationId xmlns:a16="http://schemas.microsoft.com/office/drawing/2014/main" id="{AA48BF1D-1B9D-36E2-1D2A-C0CFA7B71B71}"/>
              </a:ext>
            </a:extLst>
          </p:cNvPr>
          <p:cNvCxnSpPr>
            <a:cxnSpLocks/>
          </p:cNvCxnSpPr>
          <p:nvPr/>
        </p:nvCxnSpPr>
        <p:spPr>
          <a:xfrm>
            <a:off x="2120330" y="1081566"/>
            <a:ext cx="0" cy="52933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red and white graph&#10;&#10;Description automatically generated">
            <a:extLst>
              <a:ext uri="{FF2B5EF4-FFF2-40B4-BE49-F238E27FC236}">
                <a16:creationId xmlns:a16="http://schemas.microsoft.com/office/drawing/2014/main" id="{8BBF4C7B-6DB7-4EB5-E2C0-963290B33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25" y="843278"/>
            <a:ext cx="2973648" cy="28605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662DDF-A22D-B17F-56BC-C74F5C9D2ACA}"/>
              </a:ext>
            </a:extLst>
          </p:cNvPr>
          <p:cNvSpPr txBox="1"/>
          <p:nvPr/>
        </p:nvSpPr>
        <p:spPr>
          <a:xfrm>
            <a:off x="6861390" y="731719"/>
            <a:ext cx="3060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0    20    40    60    80    100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00A0B3-6C56-8E90-2DE2-BB6C926C3822}"/>
              </a:ext>
            </a:extLst>
          </p:cNvPr>
          <p:cNvSpPr/>
          <p:nvPr/>
        </p:nvSpPr>
        <p:spPr>
          <a:xfrm>
            <a:off x="6699214" y="923218"/>
            <a:ext cx="256061" cy="536510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6D1A8-B2D6-D3D4-EC9A-0CF676D73CFB}"/>
              </a:ext>
            </a:extLst>
          </p:cNvPr>
          <p:cNvSpPr txBox="1"/>
          <p:nvPr/>
        </p:nvSpPr>
        <p:spPr>
          <a:xfrm>
            <a:off x="7522651" y="6150997"/>
            <a:ext cx="298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0% at ‘</a:t>
            </a:r>
            <a:r>
              <a:rPr lang="en-GB" sz="2400" b="1" dirty="0" err="1"/>
              <a:t>Needletip</a:t>
            </a:r>
            <a:r>
              <a:rPr lang="en-GB" sz="2400" b="1" dirty="0"/>
              <a:t>’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9320C7-B252-8F2F-0672-A75EF753926A}"/>
              </a:ext>
            </a:extLst>
          </p:cNvPr>
          <p:cNvCxnSpPr>
            <a:cxnSpLocks/>
          </p:cNvCxnSpPr>
          <p:nvPr/>
        </p:nvCxnSpPr>
        <p:spPr>
          <a:xfrm flipH="1" flipV="1">
            <a:off x="4484252" y="1528607"/>
            <a:ext cx="628072" cy="683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1" name="Straight Arrow Connector 43010">
            <a:extLst>
              <a:ext uri="{FF2B5EF4-FFF2-40B4-BE49-F238E27FC236}">
                <a16:creationId xmlns:a16="http://schemas.microsoft.com/office/drawing/2014/main" id="{DD7D5508-B1A7-48A3-2C50-C4110FF8ADA9}"/>
              </a:ext>
            </a:extLst>
          </p:cNvPr>
          <p:cNvCxnSpPr>
            <a:cxnSpLocks/>
          </p:cNvCxnSpPr>
          <p:nvPr/>
        </p:nvCxnSpPr>
        <p:spPr>
          <a:xfrm flipH="1" flipV="1">
            <a:off x="7213600" y="3297382"/>
            <a:ext cx="1016000" cy="5264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C12D1B5-7893-5B63-8BE7-745B1F75371A}"/>
              </a:ext>
            </a:extLst>
          </p:cNvPr>
          <p:cNvSpPr txBox="1"/>
          <p:nvPr/>
        </p:nvSpPr>
        <p:spPr>
          <a:xfrm>
            <a:off x="7582688" y="3818816"/>
            <a:ext cx="298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0% after </a:t>
            </a:r>
            <a:r>
              <a:rPr lang="en-GB" sz="2400" b="1" dirty="0">
                <a:latin typeface="Aptos" panose="020B0004020202020204" pitchFamily="34" charset="0"/>
              </a:rPr>
              <a:t>~</a:t>
            </a:r>
            <a:r>
              <a:rPr lang="en-GB" sz="2400" b="1" dirty="0"/>
              <a:t>800</a:t>
            </a:r>
            <a:r>
              <a:rPr lang="en-GB" altLang="en-US" sz="2400" b="1" kern="0" dirty="0"/>
              <a:t>µ</a:t>
            </a:r>
            <a:r>
              <a:rPr lang="en-GB" sz="2400" b="1" dirty="0"/>
              <a:t>m </a:t>
            </a:r>
          </a:p>
        </p:txBody>
      </p:sp>
    </p:spTree>
    <p:extLst>
      <p:ext uri="{BB962C8B-B14F-4D97-AF65-F5344CB8AC3E}">
        <p14:creationId xmlns:p14="http://schemas.microsoft.com/office/powerpoint/2010/main" val="32481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10" grpId="0"/>
      <p:bldP spid="46" grpId="0"/>
      <p:bldP spid="63" grpId="0"/>
      <p:bldP spid="22" grpId="0" animBg="1"/>
      <p:bldP spid="2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17BE210-C0F9-03F6-1E27-6A28A211C825}"/>
              </a:ext>
            </a:extLst>
          </p:cNvPr>
          <p:cNvSpPr txBox="1"/>
          <p:nvPr/>
        </p:nvSpPr>
        <p:spPr>
          <a:xfrm>
            <a:off x="9338043" y="1568898"/>
            <a:ext cx="778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CBC0F-4D02-804E-E9C5-33438788CBE8}"/>
              </a:ext>
            </a:extLst>
          </p:cNvPr>
          <p:cNvSpPr txBox="1"/>
          <p:nvPr/>
        </p:nvSpPr>
        <p:spPr>
          <a:xfrm>
            <a:off x="9747380" y="1572512"/>
            <a:ext cx="244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Needlestick</a:t>
            </a:r>
          </a:p>
          <a:p>
            <a:pPr algn="ctr"/>
            <a:r>
              <a:rPr lang="en-GB" sz="3200" b="1" dirty="0" err="1"/>
              <a:t>Doserate</a:t>
            </a:r>
            <a:endParaRPr lang="en-GB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CBCE3-72AC-B6AA-62C5-4AD8928893A6}"/>
              </a:ext>
            </a:extLst>
          </p:cNvPr>
          <p:cNvSpPr txBox="1"/>
          <p:nvPr/>
        </p:nvSpPr>
        <p:spPr>
          <a:xfrm>
            <a:off x="4869580" y="1367023"/>
            <a:ext cx="77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X</a:t>
            </a:r>
          </a:p>
        </p:txBody>
      </p:sp>
      <p:pic>
        <p:nvPicPr>
          <p:cNvPr id="4" name="Picture 3" descr="A red and white graph&#10;&#10;Description automatically generated">
            <a:extLst>
              <a:ext uri="{FF2B5EF4-FFF2-40B4-BE49-F238E27FC236}">
                <a16:creationId xmlns:a16="http://schemas.microsoft.com/office/drawing/2014/main" id="{D0994AE6-712D-47D1-67E5-0DBBB0D2E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28" y="799601"/>
            <a:ext cx="2973648" cy="28134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C080044-604C-F713-E072-2FC2C9AEBDDD}"/>
              </a:ext>
            </a:extLst>
          </p:cNvPr>
          <p:cNvSpPr/>
          <p:nvPr/>
        </p:nvSpPr>
        <p:spPr>
          <a:xfrm>
            <a:off x="5457107" y="927313"/>
            <a:ext cx="1020935" cy="5344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4545F7-0C3D-DFFF-DB72-76B6E4ED1080}"/>
              </a:ext>
            </a:extLst>
          </p:cNvPr>
          <p:cNvGrpSpPr/>
          <p:nvPr/>
        </p:nvGrpSpPr>
        <p:grpSpPr>
          <a:xfrm>
            <a:off x="5723038" y="867288"/>
            <a:ext cx="880248" cy="4829071"/>
            <a:chOff x="5723038" y="867288"/>
            <a:chExt cx="880248" cy="48290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0149D3-16D9-19F4-6019-71E8AA3B396C}"/>
                </a:ext>
              </a:extLst>
            </p:cNvPr>
            <p:cNvSpPr txBox="1"/>
            <p:nvPr/>
          </p:nvSpPr>
          <p:spPr>
            <a:xfrm>
              <a:off x="5723038" y="1528987"/>
              <a:ext cx="603050" cy="466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en-US" sz="2400" b="1" kern="0" dirty="0"/>
                <a:t>µ</a:t>
              </a:r>
              <a:r>
                <a:rPr lang="en-GB" sz="2400" b="1" dirty="0"/>
                <a:t>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72D551-41BE-2050-99B5-E184985A7D5E}"/>
                </a:ext>
              </a:extLst>
            </p:cNvPr>
            <p:cNvSpPr txBox="1"/>
            <p:nvPr/>
          </p:nvSpPr>
          <p:spPr>
            <a:xfrm>
              <a:off x="6124021" y="867288"/>
              <a:ext cx="450764" cy="40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kern="0" dirty="0"/>
                <a:t>0 -</a:t>
              </a:r>
              <a:endParaRPr lang="en-GB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CD3598-F496-7D44-3ECA-89FFD5E653CC}"/>
                </a:ext>
              </a:extLst>
            </p:cNvPr>
            <p:cNvSpPr txBox="1"/>
            <p:nvPr/>
          </p:nvSpPr>
          <p:spPr>
            <a:xfrm>
              <a:off x="5859170" y="2204130"/>
              <a:ext cx="710451" cy="40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kern="0" dirty="0"/>
                <a:t>500 -</a:t>
              </a:r>
              <a:endParaRPr lang="en-GB" sz="20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441CB4-17C3-0D52-F8E9-F0A7D750ECD8}"/>
                </a:ext>
              </a:extLst>
            </p:cNvPr>
            <p:cNvSpPr txBox="1"/>
            <p:nvPr/>
          </p:nvSpPr>
          <p:spPr>
            <a:xfrm>
              <a:off x="5762991" y="3478242"/>
              <a:ext cx="840295" cy="40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kern="0" dirty="0"/>
                <a:t>1000 -</a:t>
              </a:r>
              <a:endParaRPr lang="en-GB" sz="20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B52B20-6091-8535-516C-4AB9B8EF1041}"/>
                </a:ext>
              </a:extLst>
            </p:cNvPr>
            <p:cNvSpPr txBox="1"/>
            <p:nvPr/>
          </p:nvSpPr>
          <p:spPr>
            <a:xfrm>
              <a:off x="5754114" y="4759820"/>
              <a:ext cx="840295" cy="40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kern="0" dirty="0"/>
                <a:t>1500 -</a:t>
              </a:r>
              <a:endParaRPr lang="en-GB" sz="2000" b="1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DB7E47-3CA5-D443-34B0-FC10FDCF113B}"/>
                </a:ext>
              </a:extLst>
            </p:cNvPr>
            <p:cNvCxnSpPr>
              <a:cxnSpLocks/>
            </p:cNvCxnSpPr>
            <p:nvPr/>
          </p:nvCxnSpPr>
          <p:spPr>
            <a:xfrm>
              <a:off x="6507327" y="1062958"/>
              <a:ext cx="0" cy="46334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A1839AB-7AB0-FBAE-5BFF-D170FBAB1CD4}"/>
              </a:ext>
            </a:extLst>
          </p:cNvPr>
          <p:cNvSpPr txBox="1"/>
          <p:nvPr/>
        </p:nvSpPr>
        <p:spPr>
          <a:xfrm>
            <a:off x="5914693" y="3115098"/>
            <a:ext cx="476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b="1" dirty="0"/>
              <a:t>Activity with depth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5AD962-5914-B540-9D3A-61C95BDDB140}"/>
              </a:ext>
            </a:extLst>
          </p:cNvPr>
          <p:cNvSpPr/>
          <p:nvPr/>
        </p:nvSpPr>
        <p:spPr>
          <a:xfrm>
            <a:off x="6306532" y="747286"/>
            <a:ext cx="3016577" cy="273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727211-BA81-ECE9-8E6F-5C901680E62A}"/>
              </a:ext>
            </a:extLst>
          </p:cNvPr>
          <p:cNvSpPr txBox="1">
            <a:spLocks noChangeArrowheads="1"/>
          </p:cNvSpPr>
          <p:nvPr/>
        </p:nvSpPr>
        <p:spPr>
          <a:xfrm>
            <a:off x="1704254" y="73890"/>
            <a:ext cx="8640618" cy="886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altLang="en-US" sz="2800" b="1" u="sng" dirty="0">
                <a:latin typeface="+mn-lt"/>
              </a:rPr>
            </a:br>
            <a:r>
              <a:rPr lang="en-GB" altLang="en-US" sz="2800" b="1" u="sng" dirty="0">
                <a:latin typeface="+mn-lt"/>
              </a:rPr>
              <a:t>New Needlestick Dosimetry Model </a:t>
            </a:r>
            <a:br>
              <a:rPr lang="en-GB" altLang="en-US" sz="2800" b="1" dirty="0">
                <a:latin typeface="+mn-lt"/>
              </a:rPr>
            </a:br>
            <a:br>
              <a:rPr lang="en-GB" altLang="en-US" sz="2800" b="1" dirty="0">
                <a:latin typeface="+mn-lt"/>
              </a:rPr>
            </a:br>
            <a:endParaRPr lang="en-GB" altLang="en-US" sz="2800" b="1" dirty="0">
              <a:latin typeface="+mn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84021" y="5655500"/>
            <a:ext cx="11000791" cy="921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altLang="en-US" sz="2400" b="1" dirty="0">
                <a:latin typeface="+mn-lt"/>
              </a:rPr>
              <a:t>Potentially, a radionuclide factor </a:t>
            </a:r>
            <a:r>
              <a:rPr lang="en-GB" altLang="en-US" sz="2400" b="1" u="sng" dirty="0">
                <a:latin typeface="+mn-lt"/>
              </a:rPr>
              <a:t>independent</a:t>
            </a:r>
            <a:r>
              <a:rPr lang="en-GB" altLang="en-US" sz="2400" b="1" dirty="0">
                <a:latin typeface="+mn-lt"/>
              </a:rPr>
              <a:t> of needlestick depth?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altLang="en-US" sz="2400" b="1" dirty="0">
                <a:latin typeface="+mn-lt"/>
              </a:rPr>
              <a:t>(May need different factors for needle going through gloves)</a:t>
            </a:r>
          </a:p>
        </p:txBody>
      </p:sp>
      <p:pic>
        <p:nvPicPr>
          <p:cNvPr id="28" name="Picture 27" descr="A black arrow with dots&#10;&#10;Description automatically generated">
            <a:extLst>
              <a:ext uri="{FF2B5EF4-FFF2-40B4-BE49-F238E27FC236}">
                <a16:creationId xmlns:a16="http://schemas.microsoft.com/office/drawing/2014/main" id="{89A0AC0C-827F-91CD-F12A-05B31FFB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989458"/>
            <a:ext cx="914400" cy="21839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A7FE10-526C-C874-53DF-54DC813F44C0}"/>
              </a:ext>
            </a:extLst>
          </p:cNvPr>
          <p:cNvSpPr txBox="1"/>
          <p:nvPr/>
        </p:nvSpPr>
        <p:spPr>
          <a:xfrm>
            <a:off x="0" y="3195088"/>
            <a:ext cx="185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Sum over depth</a:t>
            </a:r>
          </a:p>
        </p:txBody>
      </p:sp>
      <p:pic>
        <p:nvPicPr>
          <p:cNvPr id="32" name="Picture 3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0C18D80F-7598-1D0A-D5F9-38E8423D9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8111" y="1053409"/>
            <a:ext cx="2604655" cy="26960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60DF90-521A-B77E-C4A8-45779E59114E}"/>
              </a:ext>
            </a:extLst>
          </p:cNvPr>
          <p:cNvSpPr txBox="1"/>
          <p:nvPr/>
        </p:nvSpPr>
        <p:spPr>
          <a:xfrm>
            <a:off x="1858524" y="3061036"/>
            <a:ext cx="324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Ra223 </a:t>
            </a:r>
            <a:r>
              <a:rPr lang="en-GB" sz="2400" b="1" dirty="0" err="1"/>
              <a:t>doserate</a:t>
            </a:r>
            <a:r>
              <a:rPr lang="en-GB" sz="2400" b="1" dirty="0"/>
              <a:t> profile </a:t>
            </a:r>
          </a:p>
          <a:p>
            <a:pPr algn="ctr"/>
            <a:r>
              <a:rPr lang="en-GB" sz="2400" b="1" dirty="0"/>
              <a:t>with depth</a:t>
            </a:r>
          </a:p>
          <a:p>
            <a:pPr algn="ctr"/>
            <a:endParaRPr lang="en-GB" sz="24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2CE50A-8AC8-21BB-9F5C-A09F1EABC909}"/>
              </a:ext>
            </a:extLst>
          </p:cNvPr>
          <p:cNvCxnSpPr>
            <a:cxnSpLocks/>
          </p:cNvCxnSpPr>
          <p:nvPr/>
        </p:nvCxnSpPr>
        <p:spPr>
          <a:xfrm flipV="1">
            <a:off x="1913642" y="1084082"/>
            <a:ext cx="0" cy="4656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" grpId="0"/>
      <p:bldP spid="22" grpId="0" animBg="1"/>
      <p:bldP spid="16" grpId="0"/>
      <p:bldP spid="1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5B61EA-2474-0F6A-567F-01C9F4A98D5F}"/>
              </a:ext>
            </a:extLst>
          </p:cNvPr>
          <p:cNvSpPr/>
          <p:nvPr/>
        </p:nvSpPr>
        <p:spPr>
          <a:xfrm>
            <a:off x="1574274" y="829559"/>
            <a:ext cx="348792" cy="316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BE210-C0F9-03F6-1E27-6A28A211C825}"/>
              </a:ext>
            </a:extLst>
          </p:cNvPr>
          <p:cNvSpPr txBox="1"/>
          <p:nvPr/>
        </p:nvSpPr>
        <p:spPr>
          <a:xfrm>
            <a:off x="9338043" y="1568887"/>
            <a:ext cx="778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CBC0F-4D02-804E-E9C5-33438788CBE8}"/>
              </a:ext>
            </a:extLst>
          </p:cNvPr>
          <p:cNvSpPr txBox="1"/>
          <p:nvPr/>
        </p:nvSpPr>
        <p:spPr>
          <a:xfrm>
            <a:off x="9747380" y="1572501"/>
            <a:ext cx="244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Needlestick</a:t>
            </a:r>
          </a:p>
          <a:p>
            <a:pPr algn="ctr"/>
            <a:r>
              <a:rPr lang="en-GB" sz="3200" b="1" dirty="0" err="1"/>
              <a:t>Doserate</a:t>
            </a:r>
            <a:endParaRPr lang="en-GB" sz="3200" b="1" dirty="0"/>
          </a:p>
        </p:txBody>
      </p:sp>
      <p:pic>
        <p:nvPicPr>
          <p:cNvPr id="4" name="Picture 3" descr="A red and white graph&#10;&#10;Description automatically generated">
            <a:extLst>
              <a:ext uri="{FF2B5EF4-FFF2-40B4-BE49-F238E27FC236}">
                <a16:creationId xmlns:a16="http://schemas.microsoft.com/office/drawing/2014/main" id="{D0994AE6-712D-47D1-67E5-0DBBB0D2E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28" y="799590"/>
            <a:ext cx="2973648" cy="28134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C080044-604C-F713-E072-2FC2C9AEBDDD}"/>
              </a:ext>
            </a:extLst>
          </p:cNvPr>
          <p:cNvSpPr/>
          <p:nvPr/>
        </p:nvSpPr>
        <p:spPr>
          <a:xfrm>
            <a:off x="5438635" y="927302"/>
            <a:ext cx="1020935" cy="5344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149D3-16D9-19F4-6019-71E8AA3B396C}"/>
              </a:ext>
            </a:extLst>
          </p:cNvPr>
          <p:cNvSpPr txBox="1"/>
          <p:nvPr/>
        </p:nvSpPr>
        <p:spPr>
          <a:xfrm>
            <a:off x="5723038" y="1528976"/>
            <a:ext cx="603050" cy="466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b="1" kern="0" dirty="0"/>
              <a:t>µ</a:t>
            </a:r>
            <a:r>
              <a:rPr lang="en-GB" sz="2400" b="1" dirty="0"/>
              <a:t>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2D551-41BE-2050-99B5-E184985A7D5E}"/>
              </a:ext>
            </a:extLst>
          </p:cNvPr>
          <p:cNvSpPr txBox="1"/>
          <p:nvPr/>
        </p:nvSpPr>
        <p:spPr>
          <a:xfrm>
            <a:off x="6124021" y="867277"/>
            <a:ext cx="450764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0 -</a:t>
            </a:r>
            <a:endParaRPr lang="en-GB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CD3598-F496-7D44-3ECA-89FFD5E653CC}"/>
              </a:ext>
            </a:extLst>
          </p:cNvPr>
          <p:cNvSpPr txBox="1"/>
          <p:nvPr/>
        </p:nvSpPr>
        <p:spPr>
          <a:xfrm>
            <a:off x="5859170" y="2204119"/>
            <a:ext cx="710451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500 -</a:t>
            </a:r>
            <a:endParaRPr lang="en-GB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41CB4-17C3-0D52-F8E9-F0A7D750ECD8}"/>
              </a:ext>
            </a:extLst>
          </p:cNvPr>
          <p:cNvSpPr txBox="1"/>
          <p:nvPr/>
        </p:nvSpPr>
        <p:spPr>
          <a:xfrm>
            <a:off x="5762991" y="3478231"/>
            <a:ext cx="840295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1000 -</a:t>
            </a:r>
            <a:endParaRPr lang="en-GB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B52B20-6091-8535-516C-4AB9B8EF1041}"/>
              </a:ext>
            </a:extLst>
          </p:cNvPr>
          <p:cNvSpPr txBox="1"/>
          <p:nvPr/>
        </p:nvSpPr>
        <p:spPr>
          <a:xfrm>
            <a:off x="5754114" y="4759809"/>
            <a:ext cx="840295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1500 -</a:t>
            </a:r>
            <a:endParaRPr lang="en-GB" sz="20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DB7E47-3CA5-D443-34B0-FC10FDCF113B}"/>
              </a:ext>
            </a:extLst>
          </p:cNvPr>
          <p:cNvCxnSpPr>
            <a:cxnSpLocks/>
          </p:cNvCxnSpPr>
          <p:nvPr/>
        </p:nvCxnSpPr>
        <p:spPr>
          <a:xfrm>
            <a:off x="6507327" y="1062947"/>
            <a:ext cx="0" cy="4633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95AD962-5914-B540-9D3A-61C95BDDB140}"/>
              </a:ext>
            </a:extLst>
          </p:cNvPr>
          <p:cNvSpPr/>
          <p:nvPr/>
        </p:nvSpPr>
        <p:spPr>
          <a:xfrm>
            <a:off x="6306532" y="747275"/>
            <a:ext cx="3016577" cy="273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DECFC5-C3CC-3DF9-26D1-945EEEC58EBA}"/>
              </a:ext>
            </a:extLst>
          </p:cNvPr>
          <p:cNvSpPr txBox="1">
            <a:spLocks noChangeArrowheads="1"/>
          </p:cNvSpPr>
          <p:nvPr/>
        </p:nvSpPr>
        <p:spPr>
          <a:xfrm>
            <a:off x="1907454" y="0"/>
            <a:ext cx="8640618" cy="646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en-US" sz="2800" b="1" dirty="0">
              <a:latin typeface="+mn-lt"/>
            </a:endParaRPr>
          </a:p>
          <a:p>
            <a:pPr algn="ctr"/>
            <a:endParaRPr lang="en-GB" altLang="en-US" sz="2800" b="1" dirty="0">
              <a:latin typeface="+mn-lt"/>
            </a:endParaRPr>
          </a:p>
          <a:p>
            <a:pPr algn="ctr"/>
            <a:r>
              <a:rPr lang="en-GB" altLang="en-US" sz="2800" b="1" u="sng" dirty="0">
                <a:latin typeface="+mn-lt"/>
              </a:rPr>
              <a:t>Tc99m</a:t>
            </a:r>
            <a:br>
              <a:rPr lang="en-GB" altLang="en-US" sz="2800" b="1" dirty="0">
                <a:latin typeface="+mn-lt"/>
              </a:rPr>
            </a:br>
            <a:br>
              <a:rPr lang="en-GB" altLang="en-US" sz="2800" b="1" dirty="0">
                <a:latin typeface="+mn-lt"/>
              </a:rPr>
            </a:br>
            <a:endParaRPr lang="en-GB" altLang="en-US" sz="2800" b="1" dirty="0">
              <a:latin typeface="+mn-lt"/>
            </a:endParaRPr>
          </a:p>
        </p:txBody>
      </p:sp>
      <p:pic>
        <p:nvPicPr>
          <p:cNvPr id="23" name="Picture 22" descr="A black arrow with dots&#10;&#10;Description automatically generated">
            <a:extLst>
              <a:ext uri="{FF2B5EF4-FFF2-40B4-BE49-F238E27FC236}">
                <a16:creationId xmlns:a16="http://schemas.microsoft.com/office/drawing/2014/main" id="{6A7D3912-7866-4484-025E-3E0B9928F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989458"/>
            <a:ext cx="914400" cy="21839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422C256-B8F6-548F-F801-8B73D33E5D44}"/>
              </a:ext>
            </a:extLst>
          </p:cNvPr>
          <p:cNvSpPr txBox="1"/>
          <p:nvPr/>
        </p:nvSpPr>
        <p:spPr>
          <a:xfrm>
            <a:off x="0" y="3195088"/>
            <a:ext cx="185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Sum over depth</a:t>
            </a:r>
          </a:p>
        </p:txBody>
      </p:sp>
      <p:pic>
        <p:nvPicPr>
          <p:cNvPr id="27" name="Picture 26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EDA20265-64B0-3AC7-0F90-8707CE05D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4244" y="874116"/>
            <a:ext cx="2666998" cy="31031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778D28-D7C4-698E-69E8-5C3BC2AB82FE}"/>
              </a:ext>
            </a:extLst>
          </p:cNvPr>
          <p:cNvCxnSpPr>
            <a:cxnSpLocks/>
          </p:cNvCxnSpPr>
          <p:nvPr/>
        </p:nvCxnSpPr>
        <p:spPr>
          <a:xfrm flipV="1">
            <a:off x="1913642" y="1084082"/>
            <a:ext cx="0" cy="4656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8CCBCE3-72AC-B6AA-62C5-4AD8928893A6}"/>
              </a:ext>
            </a:extLst>
          </p:cNvPr>
          <p:cNvSpPr txBox="1"/>
          <p:nvPr/>
        </p:nvSpPr>
        <p:spPr>
          <a:xfrm>
            <a:off x="4756456" y="1367012"/>
            <a:ext cx="77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BE573-E7E9-40EF-3812-A401D9B2EA1D}"/>
              </a:ext>
            </a:extLst>
          </p:cNvPr>
          <p:cNvSpPr txBox="1"/>
          <p:nvPr/>
        </p:nvSpPr>
        <p:spPr>
          <a:xfrm>
            <a:off x="1946491" y="2835064"/>
            <a:ext cx="3241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Doserate</a:t>
            </a:r>
            <a:r>
              <a:rPr lang="en-GB" sz="2400" b="1" dirty="0"/>
              <a:t> profile with depth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Tc99m</a:t>
            </a:r>
            <a:endParaRPr lang="en-GB" sz="2800" b="1" dirty="0"/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78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17BE210-C0F9-03F6-1E27-6A28A211C825}"/>
              </a:ext>
            </a:extLst>
          </p:cNvPr>
          <p:cNvSpPr txBox="1"/>
          <p:nvPr/>
        </p:nvSpPr>
        <p:spPr>
          <a:xfrm>
            <a:off x="9338043" y="1568887"/>
            <a:ext cx="778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CBC0F-4D02-804E-E9C5-33438788CBE8}"/>
              </a:ext>
            </a:extLst>
          </p:cNvPr>
          <p:cNvSpPr txBox="1"/>
          <p:nvPr/>
        </p:nvSpPr>
        <p:spPr>
          <a:xfrm>
            <a:off x="9747380" y="1572501"/>
            <a:ext cx="244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Needlestick</a:t>
            </a:r>
          </a:p>
          <a:p>
            <a:pPr algn="ctr"/>
            <a:r>
              <a:rPr lang="en-GB" sz="3200" b="1" dirty="0" err="1"/>
              <a:t>Doserate</a:t>
            </a:r>
            <a:endParaRPr lang="en-GB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F5FB9-2582-CD28-F0D7-D1919546BBB5}"/>
              </a:ext>
            </a:extLst>
          </p:cNvPr>
          <p:cNvSpPr txBox="1"/>
          <p:nvPr/>
        </p:nvSpPr>
        <p:spPr>
          <a:xfrm>
            <a:off x="0" y="3195077"/>
            <a:ext cx="185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Sum over depth</a:t>
            </a:r>
          </a:p>
        </p:txBody>
      </p:sp>
      <p:pic>
        <p:nvPicPr>
          <p:cNvPr id="4" name="Picture 3" descr="A red and white graph&#10;&#10;Description automatically generated">
            <a:extLst>
              <a:ext uri="{FF2B5EF4-FFF2-40B4-BE49-F238E27FC236}">
                <a16:creationId xmlns:a16="http://schemas.microsoft.com/office/drawing/2014/main" id="{D0994AE6-712D-47D1-67E5-0DBBB0D2E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28" y="799590"/>
            <a:ext cx="2973648" cy="28134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C080044-604C-F713-E072-2FC2C9AEBDDD}"/>
              </a:ext>
            </a:extLst>
          </p:cNvPr>
          <p:cNvSpPr/>
          <p:nvPr/>
        </p:nvSpPr>
        <p:spPr>
          <a:xfrm>
            <a:off x="5438635" y="927302"/>
            <a:ext cx="1020935" cy="5344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149D3-16D9-19F4-6019-71E8AA3B396C}"/>
              </a:ext>
            </a:extLst>
          </p:cNvPr>
          <p:cNvSpPr txBox="1"/>
          <p:nvPr/>
        </p:nvSpPr>
        <p:spPr>
          <a:xfrm>
            <a:off x="5723038" y="1528976"/>
            <a:ext cx="603050" cy="466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b="1" kern="0" dirty="0"/>
              <a:t>µ</a:t>
            </a:r>
            <a:r>
              <a:rPr lang="en-GB" sz="2400" b="1" dirty="0"/>
              <a:t>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2D551-41BE-2050-99B5-E184985A7D5E}"/>
              </a:ext>
            </a:extLst>
          </p:cNvPr>
          <p:cNvSpPr txBox="1"/>
          <p:nvPr/>
        </p:nvSpPr>
        <p:spPr>
          <a:xfrm>
            <a:off x="6124021" y="867277"/>
            <a:ext cx="450764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0 -</a:t>
            </a:r>
            <a:endParaRPr lang="en-GB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CD3598-F496-7D44-3ECA-89FFD5E653CC}"/>
              </a:ext>
            </a:extLst>
          </p:cNvPr>
          <p:cNvSpPr txBox="1"/>
          <p:nvPr/>
        </p:nvSpPr>
        <p:spPr>
          <a:xfrm>
            <a:off x="5859170" y="2204119"/>
            <a:ext cx="710451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500 -</a:t>
            </a:r>
            <a:endParaRPr lang="en-GB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41CB4-17C3-0D52-F8E9-F0A7D750ECD8}"/>
              </a:ext>
            </a:extLst>
          </p:cNvPr>
          <p:cNvSpPr txBox="1"/>
          <p:nvPr/>
        </p:nvSpPr>
        <p:spPr>
          <a:xfrm>
            <a:off x="5762991" y="3478231"/>
            <a:ext cx="840295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1000 -</a:t>
            </a:r>
            <a:endParaRPr lang="en-GB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B52B20-6091-8535-516C-4AB9B8EF1041}"/>
              </a:ext>
            </a:extLst>
          </p:cNvPr>
          <p:cNvSpPr txBox="1"/>
          <p:nvPr/>
        </p:nvSpPr>
        <p:spPr>
          <a:xfrm>
            <a:off x="5754114" y="4759809"/>
            <a:ext cx="840295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1500 -</a:t>
            </a:r>
            <a:endParaRPr lang="en-GB" sz="20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DB7E47-3CA5-D443-34B0-FC10FDCF113B}"/>
              </a:ext>
            </a:extLst>
          </p:cNvPr>
          <p:cNvCxnSpPr>
            <a:cxnSpLocks/>
          </p:cNvCxnSpPr>
          <p:nvPr/>
        </p:nvCxnSpPr>
        <p:spPr>
          <a:xfrm>
            <a:off x="6507327" y="1062947"/>
            <a:ext cx="0" cy="4633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rrow with dots&#10;&#10;Description automatically generated">
            <a:extLst>
              <a:ext uri="{FF2B5EF4-FFF2-40B4-BE49-F238E27FC236}">
                <a16:creationId xmlns:a16="http://schemas.microsoft.com/office/drawing/2014/main" id="{13669715-720B-8957-7AB8-7E476061D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989447"/>
            <a:ext cx="914400" cy="21839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5AD962-5914-B540-9D3A-61C95BDDB140}"/>
              </a:ext>
            </a:extLst>
          </p:cNvPr>
          <p:cNvSpPr/>
          <p:nvPr/>
        </p:nvSpPr>
        <p:spPr>
          <a:xfrm>
            <a:off x="6306532" y="747275"/>
            <a:ext cx="3016577" cy="273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2BA146-995C-0D78-1DDA-11BD7225A4B6}"/>
              </a:ext>
            </a:extLst>
          </p:cNvPr>
          <p:cNvSpPr txBox="1">
            <a:spLocks noChangeArrowheads="1"/>
          </p:cNvSpPr>
          <p:nvPr/>
        </p:nvSpPr>
        <p:spPr>
          <a:xfrm>
            <a:off x="1824326" y="0"/>
            <a:ext cx="8640618" cy="766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altLang="en-US" sz="2800" b="1" u="sng" dirty="0">
                <a:latin typeface="+mn-lt"/>
              </a:rPr>
            </a:br>
            <a:endParaRPr lang="en-GB" altLang="en-US" sz="2800" b="1" u="sng" dirty="0">
              <a:latin typeface="+mn-lt"/>
            </a:endParaRPr>
          </a:p>
          <a:p>
            <a:pPr algn="ctr"/>
            <a:r>
              <a:rPr lang="en-GB" altLang="en-US" sz="2800" b="1" u="sng" dirty="0">
                <a:latin typeface="+mn-lt"/>
              </a:rPr>
              <a:t>F18</a:t>
            </a:r>
            <a:br>
              <a:rPr lang="en-GB" altLang="en-US" sz="2800" b="1" dirty="0">
                <a:latin typeface="+mn-lt"/>
              </a:rPr>
            </a:br>
            <a:br>
              <a:rPr lang="en-GB" altLang="en-US" sz="2800" b="1" dirty="0">
                <a:latin typeface="+mn-lt"/>
              </a:rPr>
            </a:br>
            <a:endParaRPr lang="en-GB" altLang="en-US" sz="2800" b="1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17D510-BADD-7CC1-E76D-89FCF3A384CF}"/>
              </a:ext>
            </a:extLst>
          </p:cNvPr>
          <p:cNvCxnSpPr>
            <a:cxnSpLocks/>
          </p:cNvCxnSpPr>
          <p:nvPr/>
        </p:nvCxnSpPr>
        <p:spPr>
          <a:xfrm flipV="1">
            <a:off x="1913642" y="1084082"/>
            <a:ext cx="0" cy="4656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30A0B8B-4087-846F-116A-3E59AF51C017}"/>
              </a:ext>
            </a:extLst>
          </p:cNvPr>
          <p:cNvSpPr/>
          <p:nvPr/>
        </p:nvSpPr>
        <p:spPr>
          <a:xfrm>
            <a:off x="1536566" y="829559"/>
            <a:ext cx="348792" cy="316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A blue and white curved line&#10;&#10;Description automatically generated">
            <a:extLst>
              <a:ext uri="{FF2B5EF4-FFF2-40B4-BE49-F238E27FC236}">
                <a16:creationId xmlns:a16="http://schemas.microsoft.com/office/drawing/2014/main" id="{13819D92-146B-1802-DDBA-84D4E6FE9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6898" y="1109517"/>
            <a:ext cx="3158837" cy="3064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CBCE3-72AC-B6AA-62C5-4AD8928893A6}"/>
              </a:ext>
            </a:extLst>
          </p:cNvPr>
          <p:cNvSpPr txBox="1"/>
          <p:nvPr/>
        </p:nvSpPr>
        <p:spPr>
          <a:xfrm>
            <a:off x="4756456" y="1367012"/>
            <a:ext cx="77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87911-A8C8-8602-46E9-C7DDAC4D8EBC}"/>
              </a:ext>
            </a:extLst>
          </p:cNvPr>
          <p:cNvSpPr txBox="1"/>
          <p:nvPr/>
        </p:nvSpPr>
        <p:spPr>
          <a:xfrm>
            <a:off x="2140455" y="3429000"/>
            <a:ext cx="32419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Doserate</a:t>
            </a:r>
            <a:r>
              <a:rPr lang="en-GB" sz="2400" b="1" dirty="0"/>
              <a:t> profile with depth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800" b="1" dirty="0"/>
              <a:t>F18</a:t>
            </a: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801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3117" y="232479"/>
            <a:ext cx="11201400" cy="76298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2800" b="1" dirty="0">
                <a:latin typeface="+mn-lt"/>
              </a:rPr>
              <a:t>Needlestick Dose – mSv/</a:t>
            </a:r>
            <a:r>
              <a:rPr lang="en-GB" altLang="en-US" sz="2800" b="1" dirty="0" err="1">
                <a:latin typeface="+mn-lt"/>
              </a:rPr>
              <a:t>kBq</a:t>
            </a:r>
            <a:r>
              <a:rPr lang="en-GB" altLang="en-US" sz="2800" b="1" dirty="0">
                <a:latin typeface="+mn-lt"/>
              </a:rPr>
              <a:t> </a:t>
            </a:r>
            <a:br>
              <a:rPr lang="en-GB" altLang="en-US" sz="2800" b="1" dirty="0">
                <a:latin typeface="+mn-lt"/>
              </a:rPr>
            </a:br>
            <a:r>
              <a:rPr lang="en-GB" altLang="en-US" sz="2400" b="1" dirty="0">
                <a:latin typeface="+mn-lt"/>
              </a:rPr>
              <a:t>(using a 6hr retention)</a:t>
            </a:r>
            <a:br>
              <a:rPr lang="en-GB" altLang="en-US" sz="2800" b="1" dirty="0">
                <a:latin typeface="+mn-lt"/>
              </a:rPr>
            </a:br>
            <a:endParaRPr lang="en-GB" altLang="en-US" sz="2400" b="1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F4AD43-1B30-64BE-1351-D17E40077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29630"/>
              </p:ext>
            </p:extLst>
          </p:nvPr>
        </p:nvGraphicFramePr>
        <p:xfrm>
          <a:off x="1768017" y="1002814"/>
          <a:ext cx="8940801" cy="3652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6395">
                  <a:extLst>
                    <a:ext uri="{9D8B030D-6E8A-4147-A177-3AD203B41FA5}">
                      <a16:colId xmlns:a16="http://schemas.microsoft.com/office/drawing/2014/main" val="570583907"/>
                    </a:ext>
                  </a:extLst>
                </a:gridCol>
                <a:gridCol w="1968444">
                  <a:extLst>
                    <a:ext uri="{9D8B030D-6E8A-4147-A177-3AD203B41FA5}">
                      <a16:colId xmlns:a16="http://schemas.microsoft.com/office/drawing/2014/main" val="275298375"/>
                    </a:ext>
                  </a:extLst>
                </a:gridCol>
                <a:gridCol w="2108269">
                  <a:extLst>
                    <a:ext uri="{9D8B030D-6E8A-4147-A177-3AD203B41FA5}">
                      <a16:colId xmlns:a16="http://schemas.microsoft.com/office/drawing/2014/main" val="4091219773"/>
                    </a:ext>
                  </a:extLst>
                </a:gridCol>
                <a:gridCol w="2057693">
                  <a:extLst>
                    <a:ext uri="{9D8B030D-6E8A-4147-A177-3AD203B41FA5}">
                      <a16:colId xmlns:a16="http://schemas.microsoft.com/office/drawing/2014/main" val="3994002690"/>
                    </a:ext>
                  </a:extLst>
                </a:gridCol>
              </a:tblGrid>
              <a:tr h="1075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mSv/</a:t>
                      </a:r>
                      <a:r>
                        <a:rPr lang="en-GB" sz="2800" kern="100" dirty="0" err="1">
                          <a:effectLst/>
                        </a:rPr>
                        <a:t>kBq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Tc99m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800" kern="100" baseline="30000" dirty="0">
                          <a:effectLst/>
                        </a:rPr>
                        <a:t>223</a:t>
                      </a:r>
                      <a:r>
                        <a:rPr lang="en-GB" sz="2800" kern="100" dirty="0">
                          <a:effectLst/>
                        </a:rPr>
                        <a:t>Ra + daughters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12017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VARSKIN      2mm Line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</a:rPr>
                        <a:t>0.17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94315"/>
                  </a:ext>
                </a:extLst>
              </a:tr>
              <a:tr h="858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 model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</a:rPr>
                        <a:t>5.8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191,000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4614565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Ratio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x9.4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</a:rPr>
                        <a:t>x6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</a:rPr>
                        <a:t>x11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55656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792E92-62F3-9654-E298-468CB3AEA07B}"/>
              </a:ext>
            </a:extLst>
          </p:cNvPr>
          <p:cNvCxnSpPr>
            <a:cxnSpLocks/>
          </p:cNvCxnSpPr>
          <p:nvPr/>
        </p:nvCxnSpPr>
        <p:spPr>
          <a:xfrm>
            <a:off x="4559811" y="3863097"/>
            <a:ext cx="61301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4BB67A9-C08A-EC45-15D9-287282B4608C}"/>
              </a:ext>
            </a:extLst>
          </p:cNvPr>
          <p:cNvSpPr/>
          <p:nvPr/>
        </p:nvSpPr>
        <p:spPr>
          <a:xfrm rot="16200000">
            <a:off x="8388104" y="2347518"/>
            <a:ext cx="2531336" cy="2028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erson wearing goggles with mouth open&#10;&#10;Description automatically generated">
            <a:extLst>
              <a:ext uri="{FF2B5EF4-FFF2-40B4-BE49-F238E27FC236}">
                <a16:creationId xmlns:a16="http://schemas.microsoft.com/office/drawing/2014/main" id="{CE85C496-7702-FE28-F064-E1DA4900A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2" y="4731097"/>
            <a:ext cx="2253021" cy="20121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6AFE8C-77E7-46A8-0CD9-6D14064CBD71}"/>
              </a:ext>
            </a:extLst>
          </p:cNvPr>
          <p:cNvSpPr/>
          <p:nvPr/>
        </p:nvSpPr>
        <p:spPr>
          <a:xfrm rot="16200000">
            <a:off x="5781964" y="1773382"/>
            <a:ext cx="1625603" cy="4045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6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human body&#10;&#10;Description automatically generated">
            <a:extLst>
              <a:ext uri="{FF2B5EF4-FFF2-40B4-BE49-F238E27FC236}">
                <a16:creationId xmlns:a16="http://schemas.microsoft.com/office/drawing/2014/main" id="{F8EBB3AF-5953-7BAE-F839-1A536744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7" y="1096047"/>
            <a:ext cx="4790661" cy="3969026"/>
          </a:xfrm>
          <a:prstGeom prst="rect">
            <a:avLst/>
          </a:prstGeom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32827" y="235548"/>
            <a:ext cx="3676701" cy="7629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u="sng" dirty="0">
                <a:latin typeface="+mn-lt"/>
              </a:rPr>
              <a:t>Skin Dose Diagram  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617648" y="2362660"/>
            <a:ext cx="3974151" cy="465974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spcAft>
                <a:spcPct val="4000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Sensitive Basal layer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554685" y="1640010"/>
            <a:ext cx="4994863" cy="431285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Epidermis, average thickness 70µm   </a:t>
            </a:r>
            <a:endParaRPr lang="en-GB" altLang="en-US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307494" y="1706347"/>
            <a:ext cx="223936" cy="371173"/>
          </a:xfrm>
          <a:prstGeom prst="righ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58" tIns="48379" rIns="96758" bIns="48379"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843345" y="2084321"/>
            <a:ext cx="837373" cy="40374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>
            <a:extLst>
              <a:ext uri="{FF2B5EF4-FFF2-40B4-BE49-F238E27FC236}">
                <a16:creationId xmlns:a16="http://schemas.microsoft.com/office/drawing/2014/main" id="{4F73C951-204F-B81C-6AA0-DB9396C7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661" y="3224187"/>
            <a:ext cx="3974151" cy="465974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spcAft>
                <a:spcPct val="4000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Vascular dermal layer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C3E998-691F-1472-60AA-E98013447884}"/>
              </a:ext>
            </a:extLst>
          </p:cNvPr>
          <p:cNvCxnSpPr>
            <a:cxnSpLocks/>
          </p:cNvCxnSpPr>
          <p:nvPr/>
        </p:nvCxnSpPr>
        <p:spPr>
          <a:xfrm flipH="1" flipV="1">
            <a:off x="4870580" y="3150540"/>
            <a:ext cx="1968759" cy="2425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E27C3E34-214A-414C-00CC-4A9817985494}"/>
              </a:ext>
            </a:extLst>
          </p:cNvPr>
          <p:cNvSpPr txBox="1">
            <a:spLocks noChangeArrowheads="1"/>
          </p:cNvSpPr>
          <p:nvPr/>
        </p:nvSpPr>
        <p:spPr>
          <a:xfrm>
            <a:off x="6755773" y="4341112"/>
            <a:ext cx="5196082" cy="76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>
                <a:latin typeface="+mn-lt"/>
              </a:rPr>
              <a:t>Staff - 500mSv annual limit    </a:t>
            </a:r>
          </a:p>
        </p:txBody>
      </p:sp>
    </p:spTree>
    <p:extLst>
      <p:ext uri="{BB962C8B-B14F-4D97-AF65-F5344CB8AC3E}">
        <p14:creationId xmlns:p14="http://schemas.microsoft.com/office/powerpoint/2010/main" val="10105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1590" y="0"/>
            <a:ext cx="11201400" cy="76298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2800" b="1" dirty="0">
                <a:latin typeface="+mn-lt"/>
              </a:rPr>
              <a:t>My New Model – Doses from </a:t>
            </a:r>
            <a:r>
              <a:rPr lang="en-GB" altLang="en-US" sz="2800" b="1" u="sng" dirty="0">
                <a:latin typeface="+mn-lt"/>
              </a:rPr>
              <a:t>Typical</a:t>
            </a:r>
            <a:r>
              <a:rPr lang="en-GB" altLang="en-US" sz="2800" b="1" dirty="0">
                <a:latin typeface="+mn-lt"/>
              </a:rPr>
              <a:t> Needlestick Activities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1398A6-152C-3EEA-757D-21DD7AD03247}"/>
              </a:ext>
            </a:extLst>
          </p:cNvPr>
          <p:cNvGraphicFramePr>
            <a:graphicFrameLocks noGrp="1"/>
          </p:cNvGraphicFramePr>
          <p:nvPr/>
        </p:nvGraphicFramePr>
        <p:xfrm>
          <a:off x="2198254" y="793578"/>
          <a:ext cx="8432801" cy="357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97">
                  <a:extLst>
                    <a:ext uri="{9D8B030D-6E8A-4147-A177-3AD203B41FA5}">
                      <a16:colId xmlns:a16="http://schemas.microsoft.com/office/drawing/2014/main" val="36689881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13886022"/>
                    </a:ext>
                  </a:extLst>
                </a:gridCol>
                <a:gridCol w="3023371">
                  <a:extLst>
                    <a:ext uri="{9D8B030D-6E8A-4147-A177-3AD203B41FA5}">
                      <a16:colId xmlns:a16="http://schemas.microsoft.com/office/drawing/2014/main" val="4149906727"/>
                    </a:ext>
                  </a:extLst>
                </a:gridCol>
              </a:tblGrid>
              <a:tr h="1025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Tc99m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800" kern="100" baseline="30000" dirty="0">
                          <a:effectLst/>
                        </a:rPr>
                        <a:t>223</a:t>
                      </a:r>
                      <a:r>
                        <a:rPr lang="en-GB" sz="2800" kern="100" dirty="0">
                          <a:effectLst/>
                        </a:rPr>
                        <a:t>Ra +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800" kern="100" dirty="0">
                          <a:effectLst/>
                        </a:rPr>
                        <a:t>daughters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267580"/>
                  </a:ext>
                </a:extLst>
              </a:tr>
              <a:tr h="520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 mSv/</a:t>
                      </a:r>
                      <a:r>
                        <a:rPr lang="en-GB" sz="24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kBq</a:t>
                      </a:r>
                      <a:endParaRPr lang="en-GB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5.6 mSv/</a:t>
                      </a:r>
                      <a:r>
                        <a:rPr lang="en-GB" sz="24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kBq</a:t>
                      </a:r>
                      <a:endParaRPr lang="en-GB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191,000 mSv/</a:t>
                      </a:r>
                      <a:r>
                        <a:rPr lang="en-GB" sz="24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GB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0086128"/>
                  </a:ext>
                </a:extLst>
              </a:tr>
              <a:tr h="69512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Needlestick activity based on 0.1µl vol.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79706"/>
                  </a:ext>
                </a:extLst>
              </a:tr>
              <a:tr h="577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GB" sz="2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kBq</a:t>
                      </a:r>
                      <a:endParaRPr lang="en-GB" sz="2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GB" sz="2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kBq</a:t>
                      </a:r>
                      <a:endParaRPr lang="en-GB" sz="2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0.1 </a:t>
                      </a:r>
                      <a:r>
                        <a:rPr lang="en-GB" sz="2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kBq</a:t>
                      </a:r>
                      <a:r>
                        <a:rPr lang="en-GB" sz="2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971466"/>
                  </a:ext>
                </a:extLst>
              </a:tr>
              <a:tr h="758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64 mSv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84 mSv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en-GB" sz="2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Sv</a:t>
                      </a:r>
                      <a:endParaRPr lang="en-GB" sz="2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94905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87DBD1A-11B6-FEE0-3396-6B573BA02351}"/>
              </a:ext>
            </a:extLst>
          </p:cNvPr>
          <p:cNvSpPr txBox="1">
            <a:spLocks noChangeArrowheads="1"/>
          </p:cNvSpPr>
          <p:nvPr/>
        </p:nvSpPr>
        <p:spPr>
          <a:xfrm>
            <a:off x="7473445" y="4361873"/>
            <a:ext cx="3850337" cy="56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‘Never Event’ classification?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F81001-490D-CC8B-800E-B44881A34B34}"/>
              </a:ext>
            </a:extLst>
          </p:cNvPr>
          <p:cNvSpPr txBox="1">
            <a:spLocks noChangeArrowheads="1"/>
          </p:cNvSpPr>
          <p:nvPr/>
        </p:nvSpPr>
        <p:spPr>
          <a:xfrm>
            <a:off x="2575815" y="5043054"/>
            <a:ext cx="7805857" cy="1080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Cannot disprove any ‘washout’ from bleeding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Percutaneous absorption likely occurs – will reduce doses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1AE0A-107B-3FDF-BB9E-457F968E137E}"/>
              </a:ext>
            </a:extLst>
          </p:cNvPr>
          <p:cNvSpPr/>
          <p:nvPr/>
        </p:nvSpPr>
        <p:spPr>
          <a:xfrm rot="16200000">
            <a:off x="4263813" y="984899"/>
            <a:ext cx="1265382" cy="5373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775E289-E10A-A3CC-72F5-D87986B0A181}"/>
              </a:ext>
            </a:extLst>
          </p:cNvPr>
          <p:cNvSpPr txBox="1">
            <a:spLocks noChangeArrowheads="1"/>
          </p:cNvSpPr>
          <p:nvPr/>
        </p:nvSpPr>
        <p:spPr>
          <a:xfrm>
            <a:off x="2620963" y="6366040"/>
            <a:ext cx="7675418" cy="4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500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Banks et al ; IPEM Translation Open access Volumes 10–11,  June 2024, , </a:t>
            </a:r>
            <a:endParaRPr kumimoji="0" lang="fr-FR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500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500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F2F9C16-7BEB-20D1-F81C-41DE74C70FB6}"/>
              </a:ext>
            </a:extLst>
          </p:cNvPr>
          <p:cNvSpPr txBox="1">
            <a:spLocks noChangeArrowheads="1"/>
          </p:cNvSpPr>
          <p:nvPr/>
        </p:nvSpPr>
        <p:spPr>
          <a:xfrm>
            <a:off x="129308" y="2717801"/>
            <a:ext cx="1930401" cy="185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Definitive!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C0AC1E0-FB22-9FC2-CE6D-2209A860A138}"/>
              </a:ext>
            </a:extLst>
          </p:cNvPr>
          <p:cNvSpPr txBox="1">
            <a:spLocks noChangeArrowheads="1"/>
          </p:cNvSpPr>
          <p:nvPr/>
        </p:nvSpPr>
        <p:spPr>
          <a:xfrm>
            <a:off x="1445495" y="5080328"/>
            <a:ext cx="1297708" cy="535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BUT 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444549-6E31-1581-EBA8-271A2C95557A}"/>
              </a:ext>
            </a:extLst>
          </p:cNvPr>
          <p:cNvSpPr/>
          <p:nvPr/>
        </p:nvSpPr>
        <p:spPr>
          <a:xfrm rot="16200000">
            <a:off x="8784797" y="1818549"/>
            <a:ext cx="653756" cy="302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C20A94-CDE7-9093-0D52-BAE59F89FF54}"/>
              </a:ext>
            </a:extLst>
          </p:cNvPr>
          <p:cNvSpPr txBox="1">
            <a:spLocks noChangeArrowheads="1"/>
          </p:cNvSpPr>
          <p:nvPr/>
        </p:nvSpPr>
        <p:spPr>
          <a:xfrm>
            <a:off x="2896827" y="4357255"/>
            <a:ext cx="3850337" cy="56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below 500mSv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10053-5E03-AD9F-EFFB-66DC417733AB}"/>
              </a:ext>
            </a:extLst>
          </p:cNvPr>
          <p:cNvSpPr/>
          <p:nvPr/>
        </p:nvSpPr>
        <p:spPr>
          <a:xfrm rot="16200000">
            <a:off x="8728365" y="2461488"/>
            <a:ext cx="720437" cy="302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187AF-85D7-3D2B-6989-84372A672FA9}"/>
              </a:ext>
            </a:extLst>
          </p:cNvPr>
          <p:cNvSpPr/>
          <p:nvPr/>
        </p:nvSpPr>
        <p:spPr>
          <a:xfrm rot="16200000">
            <a:off x="6078757" y="-1513535"/>
            <a:ext cx="688111" cy="8398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3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3" grpId="0"/>
      <p:bldP spid="4" grpId="0" animBg="1"/>
      <p:bldP spid="5" grpId="0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0399" y="0"/>
            <a:ext cx="5996867" cy="76298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2800" b="1" u="sng" dirty="0">
                <a:latin typeface="+mn-lt"/>
              </a:rPr>
              <a:t>Risks of  500mSv Needlestick?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7DBD1A-11B6-FEE0-3396-6B573BA02351}"/>
              </a:ext>
            </a:extLst>
          </p:cNvPr>
          <p:cNvSpPr txBox="1">
            <a:spLocks noChangeArrowheads="1"/>
          </p:cNvSpPr>
          <p:nvPr/>
        </p:nvSpPr>
        <p:spPr>
          <a:xfrm>
            <a:off x="405295" y="2153379"/>
            <a:ext cx="11072330" cy="3142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altLang="en-US" sz="2400" b="1" baseline="30000" dirty="0">
                <a:latin typeface="+mn-lt"/>
              </a:rPr>
              <a:t>99m</a:t>
            </a:r>
            <a:r>
              <a:rPr lang="en-GB" altLang="en-US" sz="2400" b="1" dirty="0">
                <a:latin typeface="+mn-lt"/>
              </a:rPr>
              <a:t>Tc , F18 etc.  ;   2 to 5 </a:t>
            </a:r>
            <a:r>
              <a:rPr lang="en-GB" altLang="en-US" sz="2400" b="1" dirty="0" err="1">
                <a:latin typeface="+mn-lt"/>
              </a:rPr>
              <a:t>Gy</a:t>
            </a:r>
            <a:r>
              <a:rPr lang="en-GB" altLang="en-US" sz="2400" b="1" dirty="0">
                <a:latin typeface="+mn-lt"/>
              </a:rPr>
              <a:t> threshold for transient erythema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GB" altLang="en-US" sz="2400" b="1" dirty="0">
              <a:latin typeface="+mn-lt"/>
            </a:endParaRP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GB" altLang="en-US" sz="2400" b="1" dirty="0">
                <a:latin typeface="+mn-lt"/>
              </a:rPr>
              <a:t>Alphas ; need to remove the</a:t>
            </a:r>
            <a:r>
              <a:rPr lang="en-GB" altLang="en-US" sz="2400" b="1" dirty="0"/>
              <a:t> </a:t>
            </a:r>
            <a:r>
              <a:rPr lang="en-GB" altLang="en-US" sz="2400" b="1" dirty="0">
                <a:latin typeface="+mn-lt"/>
              </a:rPr>
              <a:t>weighting factor </a:t>
            </a:r>
            <a:r>
              <a:rPr lang="en-GB" altLang="en-US" sz="2400" b="1" dirty="0" err="1">
                <a:latin typeface="+mn-lt"/>
              </a:rPr>
              <a:t>Wr</a:t>
            </a:r>
            <a:r>
              <a:rPr lang="en-GB" altLang="en-US" sz="2400" b="1" dirty="0">
                <a:latin typeface="+mn-lt"/>
              </a:rPr>
              <a:t> of x20  (only for stochastic)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GB" altLang="en-US" sz="2400" b="1" dirty="0">
                <a:latin typeface="+mn-lt"/>
              </a:rPr>
              <a:t>	    500mSv becomes 25 </a:t>
            </a:r>
            <a:r>
              <a:rPr lang="en-GB" altLang="en-US" sz="2400" b="1" dirty="0" err="1">
                <a:latin typeface="+mn-lt"/>
              </a:rPr>
              <a:t>mGy</a:t>
            </a:r>
            <a:r>
              <a:rPr lang="en-GB" altLang="en-US" sz="2400" b="1" dirty="0">
                <a:latin typeface="+mn-lt"/>
              </a:rPr>
              <a:t> for deterministic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0F788-0BCB-537B-1780-7A9F6838A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" y="569493"/>
            <a:ext cx="1434206" cy="124155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9FB3251-BEC3-8F6A-5163-ED6805497A39}"/>
              </a:ext>
            </a:extLst>
          </p:cNvPr>
          <p:cNvSpPr txBox="1">
            <a:spLocks noChangeArrowheads="1"/>
          </p:cNvSpPr>
          <p:nvPr/>
        </p:nvSpPr>
        <p:spPr>
          <a:xfrm>
            <a:off x="2474641" y="1024493"/>
            <a:ext cx="2567782" cy="49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Erythema?</a:t>
            </a:r>
            <a:endParaRPr lang="en-GB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315B26-2F2C-5292-4FED-FE9F9A5B92DF}"/>
              </a:ext>
            </a:extLst>
          </p:cNvPr>
          <p:cNvSpPr txBox="1">
            <a:spLocks noChangeArrowheads="1"/>
          </p:cNvSpPr>
          <p:nvPr/>
        </p:nvSpPr>
        <p:spPr>
          <a:xfrm>
            <a:off x="1025236" y="5893173"/>
            <a:ext cx="10676369" cy="4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ICRP nos. 59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; 92 ; 103 ; 147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 Charles :- Skin dose </a:t>
            </a:r>
            <a:r>
              <a:rPr lang="fr-FR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Ra-226 contamination: Dose estimation &amp; </a:t>
            </a:r>
            <a:r>
              <a:rPr lang="fr-FR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2008 (sepa.org.uk)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600" i="1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45F1F96-04FF-941B-F9C7-C074C56A309C}"/>
              </a:ext>
            </a:extLst>
          </p:cNvPr>
          <p:cNvSpPr txBox="1">
            <a:spLocks noChangeArrowheads="1"/>
          </p:cNvSpPr>
          <p:nvPr/>
        </p:nvSpPr>
        <p:spPr>
          <a:xfrm rot="20193766">
            <a:off x="2148470" y="2680441"/>
            <a:ext cx="6040191" cy="114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Erythema</a:t>
            </a:r>
            <a:endParaRPr lang="en-GB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7DBD1A-11B6-FEE0-3396-6B573BA02351}"/>
              </a:ext>
            </a:extLst>
          </p:cNvPr>
          <p:cNvSpPr txBox="1">
            <a:spLocks noChangeArrowheads="1"/>
          </p:cNvSpPr>
          <p:nvPr/>
        </p:nvSpPr>
        <p:spPr>
          <a:xfrm>
            <a:off x="268769" y="1699490"/>
            <a:ext cx="10925703" cy="402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GB" alt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Total skin area of body is approx. 20,000 cm</a:t>
            </a:r>
            <a:r>
              <a:rPr lang="en-GB" altLang="en-US" sz="2400" b="1" baseline="30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</a:t>
            </a:r>
            <a:r>
              <a:rPr lang="en-GB" alt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GB" alt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Total Skin is included in effective dose, factor = 0.01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altLang="en-US" sz="2400" b="1" dirty="0">
                <a:latin typeface="+mn-lt"/>
              </a:rPr>
              <a:t>BUT - stochastic risk for skin is proportional to area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altLang="en-US" sz="2400" b="1" dirty="0">
                <a:latin typeface="+mn-lt"/>
              </a:rPr>
              <a:t>Only small skin area is irradiated ,  &lt; 1 cm</a:t>
            </a:r>
            <a:r>
              <a:rPr lang="en-GB" altLang="en-US" sz="2400" b="1" baseline="30000" dirty="0">
                <a:latin typeface="+mn-lt"/>
              </a:rPr>
              <a:t>2</a:t>
            </a:r>
            <a:endParaRPr lang="en-GB" altLang="en-US" sz="24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altLang="en-US" sz="2400" b="1" dirty="0">
                <a:latin typeface="+mn-lt"/>
              </a:rPr>
              <a:t>So, risk is reduced by 1 in 20,000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altLang="en-US" sz="2400" b="1" dirty="0">
                <a:latin typeface="+mn-lt"/>
              </a:rPr>
              <a:t>Calculated Risk for 500 mSv is &lt; 10</a:t>
            </a:r>
            <a:r>
              <a:rPr lang="en-GB" altLang="en-US" sz="2400" b="1" baseline="30000" dirty="0">
                <a:latin typeface="+mn-lt"/>
              </a:rPr>
              <a:t>-7       </a:t>
            </a:r>
            <a:r>
              <a:rPr lang="en-GB" altLang="en-US" sz="2400" b="1" dirty="0">
                <a:latin typeface="+mn-lt"/>
              </a:rPr>
              <a:t>;  or &lt; 1 µSv effective dose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altLang="en-US" sz="2400" b="1" dirty="0">
                <a:latin typeface="+mn-lt"/>
              </a:rPr>
              <a:t>Risks are extremely low   ( CONTROVERSIAL ? - no need to remove staff from work)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5AF71-4F09-D2D3-0C94-4A393FA73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0" y="232742"/>
            <a:ext cx="1945600" cy="1418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E3B60D-5123-2BB1-518C-6495BB815343}"/>
              </a:ext>
            </a:extLst>
          </p:cNvPr>
          <p:cNvSpPr txBox="1">
            <a:spLocks noChangeArrowheads="1"/>
          </p:cNvSpPr>
          <p:nvPr/>
        </p:nvSpPr>
        <p:spPr>
          <a:xfrm>
            <a:off x="2465856" y="1071594"/>
            <a:ext cx="2567782" cy="49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Stochastic?</a:t>
            </a:r>
            <a:endParaRPr lang="en-GB" altLang="en-US" dirty="0"/>
          </a:p>
        </p:txBody>
      </p:sp>
      <p:pic>
        <p:nvPicPr>
          <p:cNvPr id="6" name="Picture 5" descr="A close-up of a envelope&#10;&#10;Description automatically generated">
            <a:extLst>
              <a:ext uri="{FF2B5EF4-FFF2-40B4-BE49-F238E27FC236}">
                <a16:creationId xmlns:a16="http://schemas.microsoft.com/office/drawing/2014/main" id="{21504DCA-2FB7-1FE1-1124-A4A6CE6616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5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41" y="1418848"/>
            <a:ext cx="4773581" cy="280447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4008951-7923-5BA2-4375-32FF9F65950E}"/>
              </a:ext>
            </a:extLst>
          </p:cNvPr>
          <p:cNvSpPr txBox="1">
            <a:spLocks noChangeArrowheads="1"/>
          </p:cNvSpPr>
          <p:nvPr/>
        </p:nvSpPr>
        <p:spPr>
          <a:xfrm>
            <a:off x="858982" y="5995927"/>
            <a:ext cx="10566400" cy="4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Carcinogenic Risk of Hot-Particle Exposures M. Charles et.al .2003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J.Radiol.Prot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23;5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 Charles :- Skin dose </a:t>
            </a:r>
            <a:r>
              <a:rPr lang="fr-FR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Ra-226 contamination: Dose estimation &amp; </a:t>
            </a:r>
            <a:r>
              <a:rPr lang="fr-FR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2008 (sepa.org.uk)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endParaRPr lang="en-GB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200" i="1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B7788F4-E0A2-4DDD-F6D3-E7FE3D2358D5}"/>
              </a:ext>
            </a:extLst>
          </p:cNvPr>
          <p:cNvSpPr txBox="1">
            <a:spLocks noChangeArrowheads="1"/>
          </p:cNvSpPr>
          <p:nvPr/>
        </p:nvSpPr>
        <p:spPr>
          <a:xfrm rot="21127436">
            <a:off x="7720305" y="2063925"/>
            <a:ext cx="4165383" cy="1409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4000" b="1" u="sng" dirty="0">
                <a:latin typeface="Bradley Hand ITC" panose="03070402050302030203" pitchFamily="66" charset="0"/>
              </a:rPr>
              <a:t>Risks?</a:t>
            </a: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4000" b="1" dirty="0">
                <a:latin typeface="Bradley Hand ITC" panose="03070402050302030203" pitchFamily="66" charset="0"/>
              </a:rPr>
              <a:t>Extremely Low!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D0C7E03-9071-2032-1701-DF765E9A7D13}"/>
              </a:ext>
            </a:extLst>
          </p:cNvPr>
          <p:cNvSpPr txBox="1">
            <a:spLocks noChangeArrowheads="1"/>
          </p:cNvSpPr>
          <p:nvPr/>
        </p:nvSpPr>
        <p:spPr>
          <a:xfrm>
            <a:off x="3200399" y="0"/>
            <a:ext cx="5996867" cy="76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2800" b="1" u="sng" dirty="0">
                <a:latin typeface="+mn-lt"/>
              </a:rPr>
              <a:t>Risks of  500mSv Needlestick?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B56CB0-3325-1832-D9B3-B32149D0A230}"/>
              </a:ext>
            </a:extLst>
          </p:cNvPr>
          <p:cNvSpPr txBox="1">
            <a:spLocks noChangeArrowheads="1"/>
          </p:cNvSpPr>
          <p:nvPr/>
        </p:nvSpPr>
        <p:spPr>
          <a:xfrm>
            <a:off x="7333672" y="1039268"/>
            <a:ext cx="4608946" cy="4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“Back of the Envelope” calculation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553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8584705-F918-4542-BF53-786565D87FEF}"/>
              </a:ext>
            </a:extLst>
          </p:cNvPr>
          <p:cNvSpPr txBox="1">
            <a:spLocks noChangeArrowheads="1"/>
          </p:cNvSpPr>
          <p:nvPr/>
        </p:nvSpPr>
        <p:spPr>
          <a:xfrm>
            <a:off x="178399" y="0"/>
            <a:ext cx="3405641" cy="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u="sng" dirty="0">
                <a:latin typeface="+mn-lt"/>
              </a:rPr>
              <a:t>79 technologists’ responses</a:t>
            </a:r>
            <a:br>
              <a:rPr lang="en-GB" altLang="en-US" sz="3200" b="1" u="sng" dirty="0">
                <a:latin typeface="+mn-lt"/>
              </a:rPr>
            </a:br>
            <a:r>
              <a:rPr lang="en-GB" altLang="en-US" sz="2800" b="1" dirty="0">
                <a:latin typeface="+mn-lt"/>
              </a:rPr>
              <a:t> 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225434-845F-85F2-8448-955EB9BE83A9}"/>
              </a:ext>
            </a:extLst>
          </p:cNvPr>
          <p:cNvSpPr txBox="1">
            <a:spLocks noChangeArrowheads="1"/>
          </p:cNvSpPr>
          <p:nvPr/>
        </p:nvSpPr>
        <p:spPr>
          <a:xfrm>
            <a:off x="3491811" y="1075079"/>
            <a:ext cx="2077584" cy="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u="sng" dirty="0">
                <a:latin typeface="+mn-lt"/>
              </a:rPr>
              <a:t>Anxiety</a:t>
            </a:r>
            <a:br>
              <a:rPr lang="en-GB" altLang="en-US" sz="3200" b="1" u="sng" dirty="0">
                <a:latin typeface="+mn-lt"/>
              </a:rPr>
            </a:br>
            <a:r>
              <a:rPr lang="en-GB" altLang="en-US" sz="2800" b="1" dirty="0">
                <a:latin typeface="+mn-lt"/>
              </a:rPr>
              <a:t> 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D9FC52C-3C60-CA3D-E61F-4EA2CBF11687}"/>
              </a:ext>
            </a:extLst>
          </p:cNvPr>
          <p:cNvSpPr txBox="1">
            <a:spLocks noChangeArrowheads="1"/>
          </p:cNvSpPr>
          <p:nvPr/>
        </p:nvSpPr>
        <p:spPr>
          <a:xfrm>
            <a:off x="8422164" y="1057413"/>
            <a:ext cx="2317069" cy="738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u="sng" dirty="0">
                <a:latin typeface="+mn-lt"/>
              </a:rPr>
              <a:t>Stochastic</a:t>
            </a:r>
            <a:br>
              <a:rPr lang="en-GB" altLang="en-US" sz="3200" b="1" u="sng" dirty="0">
                <a:latin typeface="+mn-lt"/>
              </a:rPr>
            </a:br>
            <a:r>
              <a:rPr lang="en-GB" altLang="en-US" sz="2800" b="1" dirty="0">
                <a:latin typeface="+mn-lt"/>
              </a:rPr>
              <a:t> 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FC5F88F-4C1F-A288-ADE9-687413757FD3}"/>
              </a:ext>
            </a:extLst>
          </p:cNvPr>
          <p:cNvSpPr txBox="1">
            <a:spLocks noChangeArrowheads="1"/>
          </p:cNvSpPr>
          <p:nvPr/>
        </p:nvSpPr>
        <p:spPr>
          <a:xfrm>
            <a:off x="1188462" y="4855729"/>
            <a:ext cx="1176047" cy="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u="sng" dirty="0">
                <a:solidFill>
                  <a:schemeClr val="accent2"/>
                </a:solidFill>
                <a:latin typeface="+mn-lt"/>
              </a:rPr>
              <a:t>Alpha</a:t>
            </a:r>
            <a:br>
              <a:rPr lang="en-GB" altLang="en-US" sz="3200" b="1" u="sng" dirty="0">
                <a:solidFill>
                  <a:schemeClr val="accent2"/>
                </a:solidFill>
                <a:latin typeface="+mn-lt"/>
              </a:rPr>
            </a:br>
            <a:r>
              <a:rPr lang="en-GB" altLang="en-US" sz="2800" b="1" dirty="0">
                <a:solidFill>
                  <a:schemeClr val="accent2"/>
                </a:solidFill>
                <a:latin typeface="+mn-lt"/>
              </a:rPr>
              <a:t> 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DA5D3D0-829F-6221-9DA3-2309646E4F8E}"/>
              </a:ext>
            </a:extLst>
          </p:cNvPr>
          <p:cNvSpPr txBox="1">
            <a:spLocks noChangeArrowheads="1"/>
          </p:cNvSpPr>
          <p:nvPr/>
        </p:nvSpPr>
        <p:spPr>
          <a:xfrm>
            <a:off x="1091150" y="2348714"/>
            <a:ext cx="1430377" cy="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Tc99m</a:t>
            </a:r>
            <a:br>
              <a:rPr lang="en-GB" altLang="en-US" sz="3200" b="1" u="sng" dirty="0">
                <a:latin typeface="+mn-lt"/>
              </a:rPr>
            </a:br>
            <a:r>
              <a:rPr lang="en-GB" altLang="en-US" sz="2800" b="1" dirty="0">
                <a:latin typeface="+mn-lt"/>
              </a:rPr>
              <a:t> 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8362382-B52D-466A-B5FE-DEDD66B740B1}"/>
              </a:ext>
            </a:extLst>
          </p:cNvPr>
          <p:cNvSpPr txBox="1">
            <a:spLocks noChangeArrowheads="1"/>
          </p:cNvSpPr>
          <p:nvPr/>
        </p:nvSpPr>
        <p:spPr>
          <a:xfrm>
            <a:off x="5753878" y="125819"/>
            <a:ext cx="6438122" cy="55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5300" b="1" dirty="0">
                <a:latin typeface="+mn-lt"/>
              </a:rPr>
              <a:t>Score 1 – no concerns ,  10 - extremely concerned</a:t>
            </a:r>
            <a:br>
              <a:rPr lang="en-GB" altLang="en-US" sz="3200" b="1" u="sng" dirty="0">
                <a:latin typeface="+mn-lt"/>
              </a:rPr>
            </a:br>
            <a:r>
              <a:rPr lang="en-GB" altLang="en-US" sz="2800" b="1" dirty="0">
                <a:latin typeface="+mn-lt"/>
              </a:rPr>
              <a:t>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6C02D6-489A-69F8-6D19-63FE9055D49A}"/>
              </a:ext>
            </a:extLst>
          </p:cNvPr>
          <p:cNvSpPr/>
          <p:nvPr/>
        </p:nvSpPr>
        <p:spPr>
          <a:xfrm>
            <a:off x="4498109" y="4239491"/>
            <a:ext cx="1378672" cy="179679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241F98-F716-8B38-EC5C-4EE38C455A98}"/>
              </a:ext>
            </a:extLst>
          </p:cNvPr>
          <p:cNvSpPr/>
          <p:nvPr/>
        </p:nvSpPr>
        <p:spPr>
          <a:xfrm>
            <a:off x="9929090" y="4082472"/>
            <a:ext cx="1212016" cy="180570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03E4F8-01D1-4A7E-99AE-97CB92E83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062979"/>
              </p:ext>
            </p:extLst>
          </p:nvPr>
        </p:nvGraphicFramePr>
        <p:xfrm>
          <a:off x="2327563" y="1348162"/>
          <a:ext cx="3075709" cy="258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9D5349-9914-434D-ACB4-889CC55F6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961260"/>
              </p:ext>
            </p:extLst>
          </p:nvPr>
        </p:nvGraphicFramePr>
        <p:xfrm>
          <a:off x="2352964" y="4054418"/>
          <a:ext cx="3271982" cy="266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47E9799-91C6-4405-AD4E-A74465BBC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011451"/>
              </p:ext>
            </p:extLst>
          </p:nvPr>
        </p:nvGraphicFramePr>
        <p:xfrm>
          <a:off x="7287490" y="1364441"/>
          <a:ext cx="3435929" cy="257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38E395F-AA89-45C5-A97D-ABF0C1417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438248"/>
              </p:ext>
            </p:extLst>
          </p:nvPr>
        </p:nvGraphicFramePr>
        <p:xfrm>
          <a:off x="7352146" y="3874193"/>
          <a:ext cx="3546764" cy="284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2">
            <a:extLst>
              <a:ext uri="{FF2B5EF4-FFF2-40B4-BE49-F238E27FC236}">
                <a16:creationId xmlns:a16="http://schemas.microsoft.com/office/drawing/2014/main" id="{03A6D0A2-F5A6-646E-DA80-78DCF8B3FD5E}"/>
              </a:ext>
            </a:extLst>
          </p:cNvPr>
          <p:cNvSpPr txBox="1">
            <a:spLocks noChangeArrowheads="1"/>
          </p:cNvSpPr>
          <p:nvPr/>
        </p:nvSpPr>
        <p:spPr>
          <a:xfrm>
            <a:off x="5198363" y="604984"/>
            <a:ext cx="3405641" cy="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700" b="1" u="sng" dirty="0">
                <a:latin typeface="+mn-lt"/>
              </a:rPr>
              <a:t>500mSv skin dose?</a:t>
            </a:r>
            <a:br>
              <a:rPr lang="en-GB" altLang="en-US" sz="3200" b="1" u="sng" dirty="0">
                <a:latin typeface="+mn-lt"/>
              </a:rPr>
            </a:br>
            <a:r>
              <a:rPr lang="en-GB" altLang="en-US" sz="2800" b="1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57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ylinder 10">
            <a:extLst>
              <a:ext uri="{FF2B5EF4-FFF2-40B4-BE49-F238E27FC236}">
                <a16:creationId xmlns:a16="http://schemas.microsoft.com/office/drawing/2014/main" id="{443BAD70-B1E6-288B-1200-C86A3567361C}"/>
              </a:ext>
            </a:extLst>
          </p:cNvPr>
          <p:cNvSpPr/>
          <p:nvPr/>
        </p:nvSpPr>
        <p:spPr>
          <a:xfrm>
            <a:off x="5014123" y="1143689"/>
            <a:ext cx="381837" cy="5446206"/>
          </a:xfrm>
          <a:prstGeom prst="can">
            <a:avLst>
              <a:gd name="adj" fmla="val 4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6E4636-1805-B44F-6516-B270D8DB96CC}"/>
              </a:ext>
            </a:extLst>
          </p:cNvPr>
          <p:cNvSpPr txBox="1"/>
          <p:nvPr/>
        </p:nvSpPr>
        <p:spPr>
          <a:xfrm>
            <a:off x="3693917" y="566482"/>
            <a:ext cx="141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0-150</a:t>
            </a:r>
            <a:r>
              <a:rPr lang="en-GB" altLang="en-US" sz="2400" b="1" kern="0" dirty="0"/>
              <a:t>µ</a:t>
            </a:r>
            <a:r>
              <a:rPr lang="en-GB" sz="2400" b="1" dirty="0"/>
              <a:t>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BDA202-A6BF-89EC-6F20-C5B02AD0936F}"/>
              </a:ext>
            </a:extLst>
          </p:cNvPr>
          <p:cNvCxnSpPr>
            <a:cxnSpLocks/>
          </p:cNvCxnSpPr>
          <p:nvPr/>
        </p:nvCxnSpPr>
        <p:spPr>
          <a:xfrm>
            <a:off x="5604524" y="985985"/>
            <a:ext cx="2483674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A81D36E-3DA4-1F6D-BBA2-E1DC2A311623}"/>
              </a:ext>
            </a:extLst>
          </p:cNvPr>
          <p:cNvSpPr txBox="1"/>
          <p:nvPr/>
        </p:nvSpPr>
        <p:spPr>
          <a:xfrm>
            <a:off x="6209856" y="597646"/>
            <a:ext cx="106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Dose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17B8C-03CD-2CBC-E389-FE92436230A4}"/>
              </a:ext>
            </a:extLst>
          </p:cNvPr>
          <p:cNvSpPr txBox="1"/>
          <p:nvPr/>
        </p:nvSpPr>
        <p:spPr>
          <a:xfrm>
            <a:off x="8443609" y="738661"/>
            <a:ext cx="37483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/>
          </a:p>
          <a:p>
            <a:r>
              <a:rPr lang="en-GB" sz="2000" b="1" dirty="0"/>
              <a:t>Dose is all within 0-150um</a:t>
            </a:r>
          </a:p>
          <a:p>
            <a:endParaRPr lang="en-GB" sz="2000" b="1" dirty="0"/>
          </a:p>
          <a:p>
            <a:r>
              <a:rPr lang="en-GB" sz="2000" b="1"/>
              <a:t>For a very </a:t>
            </a:r>
            <a:r>
              <a:rPr lang="en-GB" sz="2000" b="1" dirty="0"/>
              <a:t>high dose event , </a:t>
            </a:r>
          </a:p>
          <a:p>
            <a:r>
              <a:rPr lang="en-GB" sz="2000" b="1" dirty="0"/>
              <a:t>Potentially can remove that tissue.</a:t>
            </a:r>
          </a:p>
          <a:p>
            <a:endParaRPr lang="en-GB" sz="2000" b="1" dirty="0"/>
          </a:p>
          <a:p>
            <a:r>
              <a:rPr lang="en-GB" sz="2000" b="1" dirty="0"/>
              <a:t>Dermatology punch biopsy,     3mm diameter and &lt;0.5mm deep will totally remove the dose ! </a:t>
            </a:r>
            <a:endParaRPr lang="en-GB" sz="2400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B805E6-9E67-B522-08F1-F086C83B3BC3}"/>
              </a:ext>
            </a:extLst>
          </p:cNvPr>
          <p:cNvCxnSpPr>
            <a:cxnSpLocks/>
          </p:cNvCxnSpPr>
          <p:nvPr/>
        </p:nvCxnSpPr>
        <p:spPr>
          <a:xfrm>
            <a:off x="4785396" y="1209781"/>
            <a:ext cx="0" cy="50264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DC5F523-6927-7D60-F410-42BEA42817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63059" y="1071463"/>
            <a:ext cx="492666" cy="393265"/>
          </a:xfrm>
          <a:prstGeom prst="curvedConnector3">
            <a:avLst>
              <a:gd name="adj1" fmla="val 10331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CBEE6C-7276-44C3-AE55-C903462A70A1}"/>
              </a:ext>
            </a:extLst>
          </p:cNvPr>
          <p:cNvCxnSpPr>
            <a:cxnSpLocks/>
          </p:cNvCxnSpPr>
          <p:nvPr/>
        </p:nvCxnSpPr>
        <p:spPr>
          <a:xfrm>
            <a:off x="1409125" y="1201647"/>
            <a:ext cx="0" cy="52933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C8F0F0-F5F4-23BB-7D6C-2CEE80322897}"/>
              </a:ext>
            </a:extLst>
          </p:cNvPr>
          <p:cNvSpPr txBox="1"/>
          <p:nvPr/>
        </p:nvSpPr>
        <p:spPr>
          <a:xfrm>
            <a:off x="70838" y="3346022"/>
            <a:ext cx="116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2mm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685C3-7822-A077-A69F-F1C2C0180D7D}"/>
              </a:ext>
            </a:extLst>
          </p:cNvPr>
          <p:cNvCxnSpPr>
            <a:cxnSpLocks/>
          </p:cNvCxnSpPr>
          <p:nvPr/>
        </p:nvCxnSpPr>
        <p:spPr>
          <a:xfrm>
            <a:off x="525990" y="6531951"/>
            <a:ext cx="3510189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9E47FB-6D17-D387-B1AE-71B4B056D040}"/>
              </a:ext>
            </a:extLst>
          </p:cNvPr>
          <p:cNvCxnSpPr>
            <a:cxnSpLocks/>
          </p:cNvCxnSpPr>
          <p:nvPr/>
        </p:nvCxnSpPr>
        <p:spPr>
          <a:xfrm>
            <a:off x="487890" y="1205343"/>
            <a:ext cx="4111819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AE41F9-99B2-7F68-42E7-8815B455C804}"/>
              </a:ext>
            </a:extLst>
          </p:cNvPr>
          <p:cNvCxnSpPr>
            <a:cxnSpLocks/>
          </p:cNvCxnSpPr>
          <p:nvPr/>
        </p:nvCxnSpPr>
        <p:spPr>
          <a:xfrm>
            <a:off x="516465" y="1460005"/>
            <a:ext cx="409248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E50497F-F0BD-E5BA-77FE-160B54D886B2}"/>
              </a:ext>
            </a:extLst>
          </p:cNvPr>
          <p:cNvSpPr txBox="1"/>
          <p:nvPr/>
        </p:nvSpPr>
        <p:spPr>
          <a:xfrm>
            <a:off x="2132750" y="557229"/>
            <a:ext cx="119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70</a:t>
            </a:r>
            <a:r>
              <a:rPr lang="en-GB" altLang="en-US" sz="2400" b="1" kern="0" dirty="0">
                <a:solidFill>
                  <a:schemeClr val="tx1"/>
                </a:solidFill>
              </a:rPr>
              <a:t>µ</a:t>
            </a:r>
            <a:r>
              <a:rPr lang="en-GB" sz="2400" b="1" dirty="0"/>
              <a:t>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0E8943-E3CA-9DFF-D149-3E5FFA46DE74}"/>
              </a:ext>
            </a:extLst>
          </p:cNvPr>
          <p:cNvCxnSpPr>
            <a:cxnSpLocks/>
          </p:cNvCxnSpPr>
          <p:nvPr/>
        </p:nvCxnSpPr>
        <p:spPr>
          <a:xfrm>
            <a:off x="3518080" y="1212534"/>
            <a:ext cx="0" cy="27286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FE4E82-C20E-75C6-91C8-3BF15AB15123}"/>
              </a:ext>
            </a:extLst>
          </p:cNvPr>
          <p:cNvSpPr txBox="1"/>
          <p:nvPr/>
        </p:nvSpPr>
        <p:spPr>
          <a:xfrm>
            <a:off x="3047154" y="2128732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Basal layer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60CF3AD-37FC-9B9A-1C79-CEB31C39A857}"/>
              </a:ext>
            </a:extLst>
          </p:cNvPr>
          <p:cNvCxnSpPr>
            <a:cxnSpLocks/>
          </p:cNvCxnSpPr>
          <p:nvPr/>
        </p:nvCxnSpPr>
        <p:spPr>
          <a:xfrm flipH="1" flipV="1">
            <a:off x="2133599" y="1487051"/>
            <a:ext cx="628072" cy="683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527F8EA-F882-8FF3-4BA9-A48A5CF4D80F}"/>
              </a:ext>
            </a:extLst>
          </p:cNvPr>
          <p:cNvCxnSpPr>
            <a:cxnSpLocks/>
          </p:cNvCxnSpPr>
          <p:nvPr/>
        </p:nvCxnSpPr>
        <p:spPr>
          <a:xfrm>
            <a:off x="2937164" y="886694"/>
            <a:ext cx="501452" cy="46671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diagram of a human body&#10;&#10;Description automatically generated">
            <a:extLst>
              <a:ext uri="{FF2B5EF4-FFF2-40B4-BE49-F238E27FC236}">
                <a16:creationId xmlns:a16="http://schemas.microsoft.com/office/drawing/2014/main" id="{5F18321B-0088-9396-D990-79041276D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5" y="926117"/>
            <a:ext cx="2083037" cy="20824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6447A9-BC5E-88B2-33AB-8DD0A1CA5C3B}"/>
              </a:ext>
            </a:extLst>
          </p:cNvPr>
          <p:cNvSpPr txBox="1"/>
          <p:nvPr/>
        </p:nvSpPr>
        <p:spPr>
          <a:xfrm>
            <a:off x="956663" y="882776"/>
            <a:ext cx="166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Skin Surface</a:t>
            </a:r>
          </a:p>
        </p:txBody>
      </p:sp>
      <p:pic>
        <p:nvPicPr>
          <p:cNvPr id="32" name="Picture 31" descr="A drawing of several colored wires&#10;&#10;Description automatically generated with medium confidence">
            <a:extLst>
              <a:ext uri="{FF2B5EF4-FFF2-40B4-BE49-F238E27FC236}">
                <a16:creationId xmlns:a16="http://schemas.microsoft.com/office/drawing/2014/main" id="{B03E1F6C-78CE-442D-A154-97E949BCE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4" y="1531964"/>
            <a:ext cx="2071072" cy="498484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55CBF5-F6C0-809D-6CD2-5D7B8626D216}"/>
              </a:ext>
            </a:extLst>
          </p:cNvPr>
          <p:cNvCxnSpPr>
            <a:cxnSpLocks/>
          </p:cNvCxnSpPr>
          <p:nvPr/>
        </p:nvCxnSpPr>
        <p:spPr>
          <a:xfrm>
            <a:off x="836478" y="1201647"/>
            <a:ext cx="0" cy="52933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ABD2EE0-A5DB-CC5F-E543-092258AD91FA}"/>
              </a:ext>
            </a:extLst>
          </p:cNvPr>
          <p:cNvCxnSpPr>
            <a:cxnSpLocks/>
          </p:cNvCxnSpPr>
          <p:nvPr/>
        </p:nvCxnSpPr>
        <p:spPr>
          <a:xfrm flipH="1" flipV="1">
            <a:off x="3048000" y="1496288"/>
            <a:ext cx="628072" cy="683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72E7881-90DF-DFBD-A3D5-1ED93F757102}"/>
              </a:ext>
            </a:extLst>
          </p:cNvPr>
          <p:cNvSpPr/>
          <p:nvPr/>
        </p:nvSpPr>
        <p:spPr>
          <a:xfrm rot="16200000">
            <a:off x="4331427" y="1903978"/>
            <a:ext cx="1772617" cy="36764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29000"/>
                </a:schemeClr>
              </a:gs>
              <a:gs pos="83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B2291E5-2118-3D76-8CE5-DA73264B6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0289" y="1238138"/>
            <a:ext cx="2641602" cy="2696095"/>
          </a:xfrm>
          <a:prstGeom prst="rect">
            <a:avLst/>
          </a:prstGeom>
        </p:spPr>
      </p:pic>
      <p:pic>
        <p:nvPicPr>
          <p:cNvPr id="1026" name="Picture 2" descr="A closeup of a punch biopsy shows the layers where tissue is removed. A larger image shows how the tool is placed against the skin and twisted in.">
            <a:extLst>
              <a:ext uri="{FF2B5EF4-FFF2-40B4-BE49-F238E27FC236}">
                <a16:creationId xmlns:a16="http://schemas.microsoft.com/office/drawing/2014/main" id="{71599740-29CA-00D2-66D2-2683E6E99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33" y="3943928"/>
            <a:ext cx="2264496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EA737-E2CB-5C21-54FD-D4572052117B}"/>
              </a:ext>
            </a:extLst>
          </p:cNvPr>
          <p:cNvCxnSpPr>
            <a:cxnSpLocks/>
          </p:cNvCxnSpPr>
          <p:nvPr/>
        </p:nvCxnSpPr>
        <p:spPr>
          <a:xfrm>
            <a:off x="5573162" y="1256149"/>
            <a:ext cx="0" cy="519930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5CDD3F-90FE-FF00-5409-B17B17A95A53}"/>
              </a:ext>
            </a:extLst>
          </p:cNvPr>
          <p:cNvSpPr txBox="1"/>
          <p:nvPr/>
        </p:nvSpPr>
        <p:spPr>
          <a:xfrm>
            <a:off x="6024563" y="4945825"/>
            <a:ext cx="290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/>
          </a:p>
          <a:p>
            <a:r>
              <a:rPr lang="en-GB" sz="2000" b="1" dirty="0"/>
              <a:t>MUST be the individual’s decision, not ‘regulatory’.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A7C886-0630-5C1C-641A-FE2094DCDA1A}"/>
              </a:ext>
            </a:extLst>
          </p:cNvPr>
          <p:cNvSpPr txBox="1">
            <a:spLocks noChangeArrowheads="1"/>
          </p:cNvSpPr>
          <p:nvPr/>
        </p:nvSpPr>
        <p:spPr>
          <a:xfrm>
            <a:off x="2841402" y="-70261"/>
            <a:ext cx="5996867" cy="56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2800" b="1" u="sng" dirty="0">
                <a:latin typeface="+mn-lt"/>
              </a:rPr>
              <a:t>Another Controversial Concept!</a:t>
            </a:r>
          </a:p>
        </p:txBody>
      </p:sp>
    </p:spTree>
    <p:extLst>
      <p:ext uri="{BB962C8B-B14F-4D97-AF65-F5344CB8AC3E}">
        <p14:creationId xmlns:p14="http://schemas.microsoft.com/office/powerpoint/2010/main" val="18114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B66D69-156E-8166-9D05-8B6540DA14EE}"/>
              </a:ext>
            </a:extLst>
          </p:cNvPr>
          <p:cNvSpPr txBox="1"/>
          <p:nvPr/>
        </p:nvSpPr>
        <p:spPr>
          <a:xfrm>
            <a:off x="558281" y="166589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78E65-0033-8685-B149-B5014DF1921E}"/>
              </a:ext>
            </a:extLst>
          </p:cNvPr>
          <p:cNvSpPr txBox="1"/>
          <p:nvPr/>
        </p:nvSpPr>
        <p:spPr>
          <a:xfrm>
            <a:off x="258619" y="1097362"/>
            <a:ext cx="1185025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en-GB" altLang="en-US" sz="2400" b="1" dirty="0">
                <a:latin typeface="Arial" charset="0"/>
                <a:cs typeface="Arial" charset="0"/>
              </a:rPr>
              <a:t>Needlestick activity seems weighted towards the </a:t>
            </a:r>
            <a:r>
              <a:rPr lang="en-GB" altLang="en-US" sz="2400" b="1" dirty="0">
                <a:latin typeface="Aptos" panose="020B0004020202020204" pitchFamily="34" charset="0"/>
                <a:cs typeface="Arial" charset="0"/>
              </a:rPr>
              <a:t> 0-150</a:t>
            </a:r>
            <a:r>
              <a:rPr lang="en-GB" altLang="en-US" sz="2400" b="1" kern="0" dirty="0"/>
              <a:t>µ</a:t>
            </a:r>
            <a:r>
              <a:rPr lang="en-GB" altLang="en-US" sz="2400" b="1" dirty="0">
                <a:latin typeface="Arial" charset="0"/>
                <a:cs typeface="Arial" charset="0"/>
              </a:rPr>
              <a:t>m depth,</a:t>
            </a:r>
          </a:p>
          <a:p>
            <a:pPr>
              <a:lnSpc>
                <a:spcPts val="3600"/>
              </a:lnSpc>
            </a:pPr>
            <a:r>
              <a:rPr lang="en-GB" altLang="en-US" sz="2400" b="1" dirty="0">
                <a:latin typeface="Arial" charset="0"/>
                <a:cs typeface="Arial" charset="0"/>
              </a:rPr>
              <a:t>increasing doses compared to uniform line model </a:t>
            </a:r>
          </a:p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en-GB" altLang="en-US" sz="2400" b="1" dirty="0">
                <a:latin typeface="Arial" charset="0"/>
                <a:cs typeface="Arial" charset="0"/>
              </a:rPr>
              <a:t>Potentially, radionuclide dose factor independent of needlestick depth?</a:t>
            </a:r>
          </a:p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en-GB" altLang="en-US" sz="2400" b="1" dirty="0">
                <a:latin typeface="Arial" charset="0"/>
                <a:cs typeface="Arial" charset="0"/>
              </a:rPr>
              <a:t>Staff awareness – particularly of very low risks (no need to remove from work?)</a:t>
            </a:r>
          </a:p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en-GB" altLang="en-US" sz="2400" b="1" dirty="0">
                <a:latin typeface="Arial" charset="0"/>
                <a:cs typeface="Arial" charset="0"/>
              </a:rPr>
              <a:t>In very high dose cases, </a:t>
            </a:r>
            <a:r>
              <a:rPr lang="en-GB" altLang="en-US" sz="2400" b="1" u="sng" dirty="0">
                <a:latin typeface="Arial" charset="0"/>
                <a:cs typeface="Arial" charset="0"/>
              </a:rPr>
              <a:t>potential </a:t>
            </a:r>
            <a:r>
              <a:rPr lang="en-GB" altLang="en-US" sz="2400" b="1" dirty="0">
                <a:latin typeface="Arial" charset="0"/>
                <a:cs typeface="Arial" charset="0"/>
              </a:rPr>
              <a:t>for the member of staff to consider dermatological removal? (</a:t>
            </a:r>
            <a:r>
              <a:rPr lang="en-GB" altLang="en-US" sz="2400" b="1" u="sng" dirty="0">
                <a:latin typeface="Arial" charset="0"/>
                <a:cs typeface="Arial" charset="0"/>
              </a:rPr>
              <a:t>their</a:t>
            </a:r>
            <a:r>
              <a:rPr lang="en-GB" altLang="en-US" sz="2400" b="1" dirty="0">
                <a:latin typeface="Arial" charset="0"/>
                <a:cs typeface="Arial" charset="0"/>
              </a:rPr>
              <a:t> decision and consent!)</a:t>
            </a:r>
          </a:p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en-GB" altLang="en-US" sz="2400" b="1" dirty="0">
                <a:latin typeface="Arial" charset="0"/>
                <a:cs typeface="Arial" charset="0"/>
              </a:rPr>
              <a:t>Specific Risk Assessments for dispensing/administration alpha emitters</a:t>
            </a:r>
          </a:p>
          <a:p>
            <a:pPr>
              <a:lnSpc>
                <a:spcPts val="3600"/>
              </a:lnSpc>
              <a:spcBef>
                <a:spcPts val="3000"/>
              </a:spcBef>
            </a:pPr>
            <a:endParaRPr lang="en-GB" sz="2400" dirty="0"/>
          </a:p>
          <a:p>
            <a:pPr>
              <a:lnSpc>
                <a:spcPts val="2400"/>
              </a:lnSpc>
              <a:spcAft>
                <a:spcPts val="1200"/>
              </a:spcAft>
            </a:pPr>
            <a:endParaRPr lang="en-GB" altLang="en-US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5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C08DF-E657-D9F0-102F-959B642E6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701815"/>
            <a:ext cx="7924589" cy="5283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8BFA4F-8549-6243-678C-596A9E5202FF}"/>
              </a:ext>
            </a:extLst>
          </p:cNvPr>
          <p:cNvSpPr/>
          <p:nvPr/>
        </p:nvSpPr>
        <p:spPr>
          <a:xfrm rot="891040">
            <a:off x="1354362" y="3392423"/>
            <a:ext cx="78952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CC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Bill’s Needlestick Model</a:t>
            </a:r>
            <a:endParaRPr lang="en-US" sz="3600" b="0" cap="none" spc="0" dirty="0">
              <a:ln w="0"/>
              <a:solidFill>
                <a:srgbClr val="FFCC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049AC-BAD5-86A4-5796-DC5055E0494A}"/>
              </a:ext>
            </a:extLst>
          </p:cNvPr>
          <p:cNvSpPr txBox="1"/>
          <p:nvPr/>
        </p:nvSpPr>
        <p:spPr>
          <a:xfrm>
            <a:off x="3749156" y="0"/>
            <a:ext cx="450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Hopefully Never Needed!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3EB4-BACC-6671-564F-FE7CFD6D19D2}"/>
              </a:ext>
            </a:extLst>
          </p:cNvPr>
          <p:cNvSpPr txBox="1">
            <a:spLocks noChangeArrowheads="1"/>
          </p:cNvSpPr>
          <p:nvPr/>
        </p:nvSpPr>
        <p:spPr>
          <a:xfrm>
            <a:off x="2434121" y="6231667"/>
            <a:ext cx="7763069" cy="45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2800" b="1" dirty="0">
                <a:latin typeface="+mn-lt"/>
              </a:rPr>
              <a:t>UK VARSKIN User group  - Bill.Thomson@nhs.net</a:t>
            </a:r>
          </a:p>
        </p:txBody>
      </p:sp>
    </p:spTree>
    <p:extLst>
      <p:ext uri="{BB962C8B-B14F-4D97-AF65-F5344CB8AC3E}">
        <p14:creationId xmlns:p14="http://schemas.microsoft.com/office/powerpoint/2010/main" val="2660662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A4785C53-6260-6D10-9B31-8782CF1B9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1975" y="974667"/>
            <a:ext cx="2669307" cy="2918231"/>
          </a:xfrm>
          <a:prstGeom prst="rect">
            <a:avLst/>
          </a:prstGeom>
        </p:spPr>
      </p:pic>
      <p:pic>
        <p:nvPicPr>
          <p:cNvPr id="29" name="Picture 28" descr="A blue tower with a white background&#10;&#10;Description automatically generated">
            <a:extLst>
              <a:ext uri="{FF2B5EF4-FFF2-40B4-BE49-F238E27FC236}">
                <a16:creationId xmlns:a16="http://schemas.microsoft.com/office/drawing/2014/main" id="{EB7537F2-410A-966C-3E54-724FCF10E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2830" y="1132849"/>
            <a:ext cx="2573252" cy="28457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7BE210-C0F9-03F6-1E27-6A28A211C825}"/>
              </a:ext>
            </a:extLst>
          </p:cNvPr>
          <p:cNvSpPr txBox="1"/>
          <p:nvPr/>
        </p:nvSpPr>
        <p:spPr>
          <a:xfrm>
            <a:off x="9338043" y="1642775"/>
            <a:ext cx="778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CBC0F-4D02-804E-E9C5-33438788CBE8}"/>
              </a:ext>
            </a:extLst>
          </p:cNvPr>
          <p:cNvSpPr txBox="1"/>
          <p:nvPr/>
        </p:nvSpPr>
        <p:spPr>
          <a:xfrm>
            <a:off x="9747380" y="1646389"/>
            <a:ext cx="244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Needlestick</a:t>
            </a:r>
          </a:p>
          <a:p>
            <a:pPr algn="ctr"/>
            <a:r>
              <a:rPr lang="en-GB" sz="3200" b="1" dirty="0" err="1"/>
              <a:t>Doserate</a:t>
            </a:r>
            <a:endParaRPr lang="en-GB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CBCE3-72AC-B6AA-62C5-4AD8928893A6}"/>
              </a:ext>
            </a:extLst>
          </p:cNvPr>
          <p:cNvSpPr txBox="1"/>
          <p:nvPr/>
        </p:nvSpPr>
        <p:spPr>
          <a:xfrm>
            <a:off x="4784166" y="1413191"/>
            <a:ext cx="77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F5FB9-2582-CD28-F0D7-D1919546BBB5}"/>
              </a:ext>
            </a:extLst>
          </p:cNvPr>
          <p:cNvSpPr txBox="1"/>
          <p:nvPr/>
        </p:nvSpPr>
        <p:spPr>
          <a:xfrm>
            <a:off x="1" y="3278202"/>
            <a:ext cx="1736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Sum over depth</a:t>
            </a:r>
          </a:p>
        </p:txBody>
      </p:sp>
      <p:pic>
        <p:nvPicPr>
          <p:cNvPr id="4" name="Picture 3" descr="A red and white graph&#10;&#10;Description automatically generated">
            <a:extLst>
              <a:ext uri="{FF2B5EF4-FFF2-40B4-BE49-F238E27FC236}">
                <a16:creationId xmlns:a16="http://schemas.microsoft.com/office/drawing/2014/main" id="{D0994AE6-712D-47D1-67E5-0DBBB0D2E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28" y="845197"/>
            <a:ext cx="2973648" cy="28134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C080044-604C-F713-E072-2FC2C9AEBDDD}"/>
              </a:ext>
            </a:extLst>
          </p:cNvPr>
          <p:cNvSpPr/>
          <p:nvPr/>
        </p:nvSpPr>
        <p:spPr>
          <a:xfrm>
            <a:off x="5438635" y="1001190"/>
            <a:ext cx="1020935" cy="5344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149D3-16D9-19F4-6019-71E8AA3B396C}"/>
              </a:ext>
            </a:extLst>
          </p:cNvPr>
          <p:cNvSpPr txBox="1"/>
          <p:nvPr/>
        </p:nvSpPr>
        <p:spPr>
          <a:xfrm>
            <a:off x="5723038" y="1574583"/>
            <a:ext cx="603050" cy="466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b="1" kern="0" dirty="0"/>
              <a:t>µ</a:t>
            </a:r>
            <a:r>
              <a:rPr lang="en-GB" sz="2400" b="1" dirty="0"/>
              <a:t>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2D551-41BE-2050-99B5-E184985A7D5E}"/>
              </a:ext>
            </a:extLst>
          </p:cNvPr>
          <p:cNvSpPr txBox="1"/>
          <p:nvPr/>
        </p:nvSpPr>
        <p:spPr>
          <a:xfrm>
            <a:off x="6124021" y="912884"/>
            <a:ext cx="450764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0 -</a:t>
            </a:r>
            <a:endParaRPr lang="en-GB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CD3598-F496-7D44-3ECA-89FFD5E653CC}"/>
              </a:ext>
            </a:extLst>
          </p:cNvPr>
          <p:cNvSpPr txBox="1"/>
          <p:nvPr/>
        </p:nvSpPr>
        <p:spPr>
          <a:xfrm>
            <a:off x="5859170" y="2249726"/>
            <a:ext cx="710451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500 -</a:t>
            </a:r>
            <a:endParaRPr lang="en-GB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41CB4-17C3-0D52-F8E9-F0A7D750ECD8}"/>
              </a:ext>
            </a:extLst>
          </p:cNvPr>
          <p:cNvSpPr txBox="1"/>
          <p:nvPr/>
        </p:nvSpPr>
        <p:spPr>
          <a:xfrm>
            <a:off x="5762991" y="3523838"/>
            <a:ext cx="840295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1000 -</a:t>
            </a:r>
            <a:endParaRPr lang="en-GB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B52B20-6091-8535-516C-4AB9B8EF1041}"/>
              </a:ext>
            </a:extLst>
          </p:cNvPr>
          <p:cNvSpPr txBox="1"/>
          <p:nvPr/>
        </p:nvSpPr>
        <p:spPr>
          <a:xfrm>
            <a:off x="5754114" y="4805416"/>
            <a:ext cx="840295" cy="40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0" dirty="0"/>
              <a:t>1500 -</a:t>
            </a:r>
            <a:endParaRPr lang="en-GB" sz="20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DB7E47-3CA5-D443-34B0-FC10FDCF113B}"/>
              </a:ext>
            </a:extLst>
          </p:cNvPr>
          <p:cNvCxnSpPr>
            <a:cxnSpLocks/>
          </p:cNvCxnSpPr>
          <p:nvPr/>
        </p:nvCxnSpPr>
        <p:spPr>
          <a:xfrm>
            <a:off x="6507327" y="1108554"/>
            <a:ext cx="0" cy="46334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rrow with dots&#10;&#10;Description automatically generated">
            <a:extLst>
              <a:ext uri="{FF2B5EF4-FFF2-40B4-BE49-F238E27FC236}">
                <a16:creationId xmlns:a16="http://schemas.microsoft.com/office/drawing/2014/main" id="{13669715-720B-8957-7AB8-7E476061D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1063335"/>
            <a:ext cx="914400" cy="21839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95AD962-5914-B540-9D3A-61C95BDDB140}"/>
              </a:ext>
            </a:extLst>
          </p:cNvPr>
          <p:cNvSpPr/>
          <p:nvPr/>
        </p:nvSpPr>
        <p:spPr>
          <a:xfrm>
            <a:off x="6306532" y="792882"/>
            <a:ext cx="3016577" cy="273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4DB2D4-B87D-D717-E775-E09E9ABA37F4}"/>
              </a:ext>
            </a:extLst>
          </p:cNvPr>
          <p:cNvCxnSpPr>
            <a:cxnSpLocks/>
          </p:cNvCxnSpPr>
          <p:nvPr/>
        </p:nvCxnSpPr>
        <p:spPr>
          <a:xfrm>
            <a:off x="1403153" y="1294298"/>
            <a:ext cx="348288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465106-6EFA-148D-AC0B-288BCD16303C}"/>
              </a:ext>
            </a:extLst>
          </p:cNvPr>
          <p:cNvSpPr txBox="1"/>
          <p:nvPr/>
        </p:nvSpPr>
        <p:spPr>
          <a:xfrm>
            <a:off x="3024459" y="520259"/>
            <a:ext cx="119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70</a:t>
            </a:r>
            <a:r>
              <a:rPr lang="en-GB" altLang="en-US" sz="2400" b="1" kern="0" dirty="0">
                <a:solidFill>
                  <a:schemeClr val="tx1"/>
                </a:solidFill>
              </a:rPr>
              <a:t>µ</a:t>
            </a:r>
            <a:r>
              <a:rPr lang="en-GB" sz="2400" b="1" dirty="0"/>
              <a:t>m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804E639E-F82B-FEFB-6A48-A32185AAE28F}"/>
              </a:ext>
            </a:extLst>
          </p:cNvPr>
          <p:cNvCxnSpPr>
            <a:cxnSpLocks/>
          </p:cNvCxnSpPr>
          <p:nvPr/>
        </p:nvCxnSpPr>
        <p:spPr>
          <a:xfrm>
            <a:off x="3902764" y="776405"/>
            <a:ext cx="729675" cy="49876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A36657-AA52-C745-C063-3BF976F55159}"/>
              </a:ext>
            </a:extLst>
          </p:cNvPr>
          <p:cNvCxnSpPr>
            <a:cxnSpLocks/>
          </p:cNvCxnSpPr>
          <p:nvPr/>
        </p:nvCxnSpPr>
        <p:spPr>
          <a:xfrm>
            <a:off x="1444721" y="2213313"/>
            <a:ext cx="337666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5BC690-9B51-DA24-9C68-AE2099BD9B4B}"/>
              </a:ext>
            </a:extLst>
          </p:cNvPr>
          <p:cNvSpPr txBox="1"/>
          <p:nvPr/>
        </p:nvSpPr>
        <p:spPr>
          <a:xfrm>
            <a:off x="2904429" y="1467178"/>
            <a:ext cx="119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370</a:t>
            </a:r>
            <a:r>
              <a:rPr lang="en-GB" altLang="en-US" sz="2400" b="1" kern="0" dirty="0">
                <a:solidFill>
                  <a:schemeClr val="tx1"/>
                </a:solidFill>
              </a:rPr>
              <a:t>µ</a:t>
            </a:r>
            <a:r>
              <a:rPr lang="en-GB" sz="2400" b="1" dirty="0"/>
              <a:t>m</a:t>
            </a: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17625D79-A59F-4112-BA41-D590FF201F1F}"/>
              </a:ext>
            </a:extLst>
          </p:cNvPr>
          <p:cNvCxnSpPr>
            <a:cxnSpLocks/>
          </p:cNvCxnSpPr>
          <p:nvPr/>
        </p:nvCxnSpPr>
        <p:spPr>
          <a:xfrm>
            <a:off x="3939753" y="1695039"/>
            <a:ext cx="729675" cy="49876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>
            <a:extLst>
              <a:ext uri="{FF2B5EF4-FFF2-40B4-BE49-F238E27FC236}">
                <a16:creationId xmlns:a16="http://schemas.microsoft.com/office/drawing/2014/main" id="{27B1393B-03E4-0F82-E32D-91668153F764}"/>
              </a:ext>
            </a:extLst>
          </p:cNvPr>
          <p:cNvSpPr txBox="1">
            <a:spLocks noChangeArrowheads="1"/>
          </p:cNvSpPr>
          <p:nvPr/>
        </p:nvSpPr>
        <p:spPr>
          <a:xfrm>
            <a:off x="2248154" y="2487466"/>
            <a:ext cx="1847270" cy="921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2400" b="1" dirty="0">
                <a:latin typeface="+mn-lt"/>
              </a:rPr>
              <a:t>Finger pulp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C5B93-F26A-0CB7-5688-1DE23B875918}"/>
              </a:ext>
            </a:extLst>
          </p:cNvPr>
          <p:cNvSpPr txBox="1">
            <a:spLocks noChangeArrowheads="1"/>
          </p:cNvSpPr>
          <p:nvPr/>
        </p:nvSpPr>
        <p:spPr>
          <a:xfrm>
            <a:off x="2406218" y="110836"/>
            <a:ext cx="8640618" cy="886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altLang="en-US" sz="2800" b="1" u="sng" dirty="0">
                <a:latin typeface="+mn-lt"/>
              </a:rPr>
            </a:br>
            <a:r>
              <a:rPr lang="en-GB" altLang="en-US" sz="2800" b="1" u="sng" dirty="0">
                <a:latin typeface="+mn-lt"/>
              </a:rPr>
              <a:t>Basal Layer depth</a:t>
            </a:r>
            <a:br>
              <a:rPr lang="en-GB" altLang="en-US" sz="2800" b="1" dirty="0">
                <a:latin typeface="+mn-lt"/>
              </a:rPr>
            </a:br>
            <a:br>
              <a:rPr lang="en-GB" altLang="en-US" sz="2800" b="1" dirty="0">
                <a:latin typeface="+mn-lt"/>
              </a:rPr>
            </a:br>
            <a:endParaRPr lang="en-GB" altLang="en-US" sz="2800" b="1" dirty="0">
              <a:latin typeface="+mn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0ADA91-AC19-F792-D0F0-17373F429671}"/>
              </a:ext>
            </a:extLst>
          </p:cNvPr>
          <p:cNvCxnSpPr>
            <a:cxnSpLocks/>
          </p:cNvCxnSpPr>
          <p:nvPr/>
        </p:nvCxnSpPr>
        <p:spPr>
          <a:xfrm flipV="1">
            <a:off x="1488778" y="1084082"/>
            <a:ext cx="0" cy="4656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0" grpId="0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1BCEC00-40CD-F81A-CD0B-D6B961342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61" y="852157"/>
            <a:ext cx="9965093" cy="1558942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spcAft>
                <a:spcPct val="4000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  <a:latin typeface="Arial" panose="020B0604020202020204" pitchFamily="34" charset="0"/>
              </a:rPr>
              <a:t>500mSv is essentially a deterministic limit</a:t>
            </a:r>
          </a:p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spcAft>
                <a:spcPct val="4000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  <a:latin typeface="Arial" panose="020B0604020202020204" pitchFamily="34" charset="0"/>
              </a:rPr>
              <a:t>VARSKIN  applies  </a:t>
            </a:r>
            <a:r>
              <a:rPr lang="en-GB" altLang="en-US" sz="2000" i="1" kern="0" dirty="0" err="1">
                <a:solidFill>
                  <a:schemeClr val="tx1"/>
                </a:solidFill>
                <a:latin typeface="Arial" panose="020B0604020202020204" pitchFamily="34" charset="0"/>
              </a:rPr>
              <a:t>W</a:t>
            </a:r>
            <a:r>
              <a:rPr lang="en-GB" altLang="en-US" sz="2400" kern="0" baseline="-25000" dirty="0" err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en-GB" altLang="en-US" sz="2000" kern="0" dirty="0">
                <a:solidFill>
                  <a:schemeClr val="tx1"/>
                </a:solidFill>
                <a:latin typeface="Arial" panose="020B0604020202020204" pitchFamily="34" charset="0"/>
              </a:rPr>
              <a:t> of x20</a:t>
            </a:r>
          </a:p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spcAft>
                <a:spcPct val="4000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  <a:latin typeface="Arial" panose="020B0604020202020204" pitchFamily="34" charset="0"/>
              </a:rPr>
              <a:t>ICRP do not recommend using this for deterministic purposes </a:t>
            </a:r>
          </a:p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spcAft>
                <a:spcPct val="40000"/>
              </a:spcAft>
              <a:buNone/>
              <a:defRPr/>
            </a:pPr>
            <a:endParaRPr lang="en-GB" altLang="en-US" sz="1800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AFCF8-F812-F705-406D-FC61D8369C36}"/>
              </a:ext>
            </a:extLst>
          </p:cNvPr>
          <p:cNvSpPr txBox="1">
            <a:spLocks noChangeArrowheads="1"/>
          </p:cNvSpPr>
          <p:nvPr/>
        </p:nvSpPr>
        <p:spPr>
          <a:xfrm>
            <a:off x="967961" y="64872"/>
            <a:ext cx="8032831" cy="76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Alpha doses Significance - Deterministic</a:t>
            </a:r>
          </a:p>
        </p:txBody>
      </p:sp>
      <p:pic>
        <p:nvPicPr>
          <p:cNvPr id="5" name="Picture 2" descr="H:\papers,posters and abstracts\talks (slides)\IPEM 2023\skin anatomycrop.jpg">
            <a:extLst>
              <a:ext uri="{FF2B5EF4-FFF2-40B4-BE49-F238E27FC236}">
                <a16:creationId xmlns:a16="http://schemas.microsoft.com/office/drawing/2014/main" id="{6E768845-65F8-6304-4DEF-E95405885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6" y="2556700"/>
            <a:ext cx="4285993" cy="411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3DA651-84BD-1C17-8DBF-FF17D2B94CE3}"/>
              </a:ext>
            </a:extLst>
          </p:cNvPr>
          <p:cNvCxnSpPr>
            <a:cxnSpLocks/>
          </p:cNvCxnSpPr>
          <p:nvPr/>
        </p:nvCxnSpPr>
        <p:spPr>
          <a:xfrm>
            <a:off x="603773" y="4312213"/>
            <a:ext cx="4105536" cy="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023F65-61A1-4FDC-06F5-5285056D063B}"/>
                  </a:ext>
                </a:extLst>
              </p14:cNvPr>
              <p14:cNvContentPartPr/>
              <p14:nvPr/>
            </p14:nvContentPartPr>
            <p14:xfrm>
              <a:off x="724694" y="4021011"/>
              <a:ext cx="3881437" cy="1674813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023F65-61A1-4FDC-06F5-5285056D06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694" y="4003010"/>
                <a:ext cx="3917076" cy="17104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A5B47694-1DB4-6DA7-DAD8-BBD19D406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348" y="2443150"/>
            <a:ext cx="6525852" cy="3738126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  <a:latin typeface="Arial" panose="020B0604020202020204" pitchFamily="34" charset="0"/>
              </a:rPr>
              <a:t>Significant fraction of basal stem cells deeper than alpha threshold, so are ‘spared’ .</a:t>
            </a:r>
          </a:p>
          <a:p>
            <a:pPr marL="0" indent="0" eaLnBrk="1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  <a:latin typeface="Arial" panose="020B0604020202020204" pitchFamily="34" charset="0"/>
              </a:rPr>
              <a:t>These cells can migrate following irradiation of upper basal cells</a:t>
            </a:r>
          </a:p>
          <a:p>
            <a:pPr marL="0" indent="0" eaLnBrk="1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altLang="en-US" sz="2000" kern="0" dirty="0">
                <a:solidFill>
                  <a:schemeClr val="tx1"/>
                </a:solidFill>
                <a:latin typeface="Arial" panose="020B0604020202020204" pitchFamily="34" charset="0"/>
              </a:rPr>
              <a:t>This significantly increases the threshold for deterministic events  -  1kGy for erythema</a:t>
            </a:r>
          </a:p>
          <a:p>
            <a:pPr marL="0" indent="0" eaLnBrk="1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GB" altLang="en-US" sz="2000" kern="0" dirty="0">
                <a:solidFill>
                  <a:srgbClr val="FF0000"/>
                </a:solidFill>
                <a:latin typeface="Arial" panose="020B0604020202020204" pitchFamily="34" charset="0"/>
              </a:rPr>
              <a:t>“High skin doses calculated from alpha exposure to superficial layers of skin should not be compared directly with the skin dose limit”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GB" altLang="en-US" sz="2000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7DBD1A-11B6-FEE0-3396-6B573BA02351}"/>
              </a:ext>
            </a:extLst>
          </p:cNvPr>
          <p:cNvSpPr txBox="1">
            <a:spLocks noChangeArrowheads="1"/>
          </p:cNvSpPr>
          <p:nvPr/>
        </p:nvSpPr>
        <p:spPr>
          <a:xfrm>
            <a:off x="767533" y="1753610"/>
            <a:ext cx="10657848" cy="389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altLang="en-US" sz="2400" b="1" dirty="0">
                <a:latin typeface="+mn-lt"/>
              </a:rPr>
              <a:t>Stochastic risk for skin is proportional to area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altLang="en-US" sz="2400" b="1" dirty="0">
                <a:latin typeface="+mn-lt"/>
              </a:rPr>
              <a:t>Only small skin area irradiated ,  &lt; 1 cm</a:t>
            </a:r>
            <a:r>
              <a:rPr lang="en-GB" altLang="en-US" sz="2400" b="1" baseline="30000" dirty="0">
                <a:latin typeface="+mn-lt"/>
              </a:rPr>
              <a:t>2 </a:t>
            </a:r>
            <a:r>
              <a:rPr lang="en-GB" altLang="en-US" sz="2400" b="1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altLang="en-US" sz="2400" b="1" dirty="0">
                <a:latin typeface="+mn-lt"/>
              </a:rPr>
              <a:t>Total area of skin is approx. 20,000 </a:t>
            </a:r>
            <a:r>
              <a:rPr lang="en-GB" altLang="en-US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cm</a:t>
            </a:r>
            <a:r>
              <a:rPr lang="en-GB" altLang="en-US" sz="2400" b="1" baseline="30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</a:t>
            </a:r>
            <a:r>
              <a:rPr lang="en-GB" altLang="en-US" sz="2400" b="1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altLang="en-US" sz="2400" b="1" dirty="0">
                <a:latin typeface="+mn-lt"/>
              </a:rPr>
              <a:t>So, risk is reduced by 1 in 20,000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altLang="en-US" sz="2400" b="1" dirty="0">
                <a:latin typeface="+mn-lt"/>
              </a:rPr>
              <a:t>Also, skin is included in effective dose calculations, factor = 0.01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altLang="en-US" sz="2400" b="1" dirty="0">
                <a:latin typeface="+mn-lt"/>
              </a:rPr>
              <a:t>Risk for 500 mSv is &lt; 10</a:t>
            </a:r>
            <a:r>
              <a:rPr lang="en-GB" altLang="en-US" sz="2400" b="1" baseline="30000" dirty="0">
                <a:latin typeface="+mn-lt"/>
              </a:rPr>
              <a:t>-7       </a:t>
            </a:r>
            <a:r>
              <a:rPr lang="en-GB" altLang="en-US" sz="2400" b="1" dirty="0">
                <a:latin typeface="+mn-lt"/>
              </a:rPr>
              <a:t>;  or &lt; 1 µSv effective dose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altLang="en-US" sz="2400" b="1" dirty="0">
                <a:latin typeface="+mn-lt"/>
              </a:rPr>
              <a:t>Risks are extremely low ; - no need to remove staff from 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5AF71-4F09-D2D3-0C94-4A393FA73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0" y="232742"/>
            <a:ext cx="1945600" cy="1418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E3B60D-5123-2BB1-518C-6495BB815343}"/>
              </a:ext>
            </a:extLst>
          </p:cNvPr>
          <p:cNvSpPr txBox="1">
            <a:spLocks noChangeArrowheads="1"/>
          </p:cNvSpPr>
          <p:nvPr/>
        </p:nvSpPr>
        <p:spPr>
          <a:xfrm>
            <a:off x="2465856" y="1071594"/>
            <a:ext cx="2567782" cy="49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Stochastic?</a:t>
            </a:r>
            <a:endParaRPr lang="en-GB" altLang="en-US" dirty="0"/>
          </a:p>
        </p:txBody>
      </p:sp>
      <p:pic>
        <p:nvPicPr>
          <p:cNvPr id="6" name="Picture 5" descr="A close-up of a envelope&#10;&#10;Description automatically generated">
            <a:extLst>
              <a:ext uri="{FF2B5EF4-FFF2-40B4-BE49-F238E27FC236}">
                <a16:creationId xmlns:a16="http://schemas.microsoft.com/office/drawing/2014/main" id="{21504DCA-2FB7-1FE1-1124-A4A6CE6616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5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59" y="1012449"/>
            <a:ext cx="4476345" cy="262985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4008951-7923-5BA2-4375-32FF9F65950E}"/>
              </a:ext>
            </a:extLst>
          </p:cNvPr>
          <p:cNvSpPr txBox="1">
            <a:spLocks noChangeArrowheads="1"/>
          </p:cNvSpPr>
          <p:nvPr/>
        </p:nvSpPr>
        <p:spPr>
          <a:xfrm>
            <a:off x="858982" y="5995927"/>
            <a:ext cx="10566400" cy="4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Carcinogenic Risk of Hot-Particle Exposures M. Charles et.al .2003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J.Radiol.Prot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23;5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 Charles :- Skin dose </a:t>
            </a:r>
            <a:r>
              <a:rPr lang="fr-FR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Ra-226 contamination: Dose estimation &amp; </a:t>
            </a:r>
            <a:r>
              <a:rPr lang="fr-FR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2008 (sepa.org.uk)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endParaRPr lang="en-GB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200" i="1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B7788F4-E0A2-4DDD-F6D3-E7FE3D2358D5}"/>
              </a:ext>
            </a:extLst>
          </p:cNvPr>
          <p:cNvSpPr txBox="1">
            <a:spLocks noChangeArrowheads="1"/>
          </p:cNvSpPr>
          <p:nvPr/>
        </p:nvSpPr>
        <p:spPr>
          <a:xfrm rot="21127436">
            <a:off x="7655649" y="1574397"/>
            <a:ext cx="4165383" cy="1409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4000" b="1" u="sng" dirty="0">
                <a:latin typeface="Bradley Hand ITC" panose="03070402050302030203" pitchFamily="66" charset="0"/>
              </a:rPr>
              <a:t>Risks?</a:t>
            </a: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4000" b="1" dirty="0">
                <a:latin typeface="Bradley Hand ITC" panose="03070402050302030203" pitchFamily="66" charset="0"/>
              </a:rPr>
              <a:t>Extremely Low!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D0C7E03-9071-2032-1701-DF765E9A7D13}"/>
              </a:ext>
            </a:extLst>
          </p:cNvPr>
          <p:cNvSpPr txBox="1">
            <a:spLocks noChangeArrowheads="1"/>
          </p:cNvSpPr>
          <p:nvPr/>
        </p:nvSpPr>
        <p:spPr>
          <a:xfrm>
            <a:off x="3200399" y="0"/>
            <a:ext cx="5996867" cy="76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GB" altLang="en-US" sz="2800" b="1" u="sng" dirty="0">
                <a:latin typeface="+mn-lt"/>
              </a:rPr>
              <a:t>Risks of  500mSv Needlestick?</a:t>
            </a:r>
          </a:p>
        </p:txBody>
      </p:sp>
    </p:spTree>
    <p:extLst>
      <p:ext uri="{BB962C8B-B14F-4D97-AF65-F5344CB8AC3E}">
        <p14:creationId xmlns:p14="http://schemas.microsoft.com/office/powerpoint/2010/main" val="18024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human body&#10;&#10;Description automatically generated">
            <a:extLst>
              <a:ext uri="{FF2B5EF4-FFF2-40B4-BE49-F238E27FC236}">
                <a16:creationId xmlns:a16="http://schemas.microsoft.com/office/drawing/2014/main" id="{983C304F-F99A-7D0F-9199-FF8D0858E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86" y="3390865"/>
            <a:ext cx="3493544" cy="2894375"/>
          </a:xfrm>
          <a:prstGeom prst="rect">
            <a:avLst/>
          </a:prstGeom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857" y="80885"/>
            <a:ext cx="2384764" cy="762988"/>
          </a:xfrm>
        </p:spPr>
        <p:txBody>
          <a:bodyPr/>
          <a:lstStyle/>
          <a:p>
            <a:pPr eaLnBrk="1" hangingPunct="1"/>
            <a:r>
              <a:rPr lang="en-GB" altLang="en-US" sz="3200" b="1" u="sng" dirty="0">
                <a:latin typeface="+mn-lt"/>
              </a:rPr>
              <a:t>Needlestick? 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485FB5A-D874-9E4C-B57D-1C2986F2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02039" y="2915025"/>
            <a:ext cx="4883433" cy="1369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2400"/>
              </a:spcAft>
            </a:pPr>
            <a:br>
              <a:rPr lang="en-GB" altLang="en-US" sz="2400" b="1" u="sng" dirty="0">
                <a:latin typeface="+mn-lt"/>
              </a:rPr>
            </a:br>
            <a:r>
              <a:rPr lang="en-GB" altLang="en-US" sz="2400" b="1" dirty="0">
                <a:latin typeface="+mn-lt"/>
              </a:rPr>
              <a:t>Puncture wound through Basal layer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GB" altLang="en-US" sz="2400" b="1" dirty="0">
                <a:latin typeface="+mn-lt"/>
              </a:rPr>
              <a:t>Activity deposited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GB" altLang="en-US" sz="2400" b="1" dirty="0">
                <a:latin typeface="+mn-lt"/>
              </a:rPr>
              <a:t>Possibly 2 – 6mm depth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GB" altLang="en-US" sz="2400" b="1" dirty="0">
                <a:latin typeface="+mn-lt"/>
              </a:rPr>
              <a:t>2mm used as worse case  </a:t>
            </a:r>
            <a:r>
              <a:rPr lang="en-GB" altLang="en-US" sz="2400" b="1" u="sng" dirty="0">
                <a:latin typeface="+mn-lt"/>
              </a:rPr>
              <a:t>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12FD94-67AC-6BD0-BE4B-B842688984B6}"/>
              </a:ext>
            </a:extLst>
          </p:cNvPr>
          <p:cNvCxnSpPr>
            <a:cxnSpLocks/>
          </p:cNvCxnSpPr>
          <p:nvPr/>
        </p:nvCxnSpPr>
        <p:spPr>
          <a:xfrm flipH="1">
            <a:off x="5052291" y="3181739"/>
            <a:ext cx="1927007" cy="9838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yringe with a needle&#10;&#10;Description automatically generated">
            <a:extLst>
              <a:ext uri="{FF2B5EF4-FFF2-40B4-BE49-F238E27FC236}">
                <a16:creationId xmlns:a16="http://schemas.microsoft.com/office/drawing/2014/main" id="{1EFA36CB-839D-5707-A3C5-6DCD8795D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23" y="140034"/>
            <a:ext cx="2764245" cy="4976715"/>
          </a:xfrm>
          <a:prstGeom prst="rect">
            <a:avLst/>
          </a:prstGeom>
        </p:spPr>
      </p:pic>
      <p:pic>
        <p:nvPicPr>
          <p:cNvPr id="5" name="Picture 4" descr="A yellow and red comic book explosion&#10;&#10;Description automatically generated">
            <a:extLst>
              <a:ext uri="{FF2B5EF4-FFF2-40B4-BE49-F238E27FC236}">
                <a16:creationId xmlns:a16="http://schemas.microsoft.com/office/drawing/2014/main" id="{0039E2C4-A5A4-3707-A96C-A7FAE558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2" y="851945"/>
            <a:ext cx="2624248" cy="2951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9A854-E72D-9ED8-C5A1-26A3138A8AA2}"/>
              </a:ext>
            </a:extLst>
          </p:cNvPr>
          <p:cNvSpPr txBox="1"/>
          <p:nvPr/>
        </p:nvSpPr>
        <p:spPr>
          <a:xfrm>
            <a:off x="891978" y="3342553"/>
            <a:ext cx="214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</a:t>
            </a:r>
            <a:r>
              <a:rPr lang="en-GB" sz="2400" b="1" dirty="0"/>
              <a:t>Other phrases  are available!)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CC2D0043-57C6-FC42-5D77-49F9C4DC30AD}"/>
              </a:ext>
            </a:extLst>
          </p:cNvPr>
          <p:cNvSpPr/>
          <p:nvPr/>
        </p:nvSpPr>
        <p:spPr>
          <a:xfrm>
            <a:off x="4812145" y="3774668"/>
            <a:ext cx="175491" cy="1037477"/>
          </a:xfrm>
          <a:prstGeom prst="can">
            <a:avLst>
              <a:gd name="adj" fmla="val 4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AFDC1-B63F-8DDB-D0E5-54644940CA48}"/>
              </a:ext>
            </a:extLst>
          </p:cNvPr>
          <p:cNvSpPr txBox="1"/>
          <p:nvPr/>
        </p:nvSpPr>
        <p:spPr>
          <a:xfrm>
            <a:off x="618837" y="4952909"/>
            <a:ext cx="262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Not to Scale!</a:t>
            </a:r>
          </a:p>
        </p:txBody>
      </p:sp>
    </p:spTree>
    <p:extLst>
      <p:ext uri="{BB962C8B-B14F-4D97-AF65-F5344CB8AC3E}">
        <p14:creationId xmlns:p14="http://schemas.microsoft.com/office/powerpoint/2010/main" val="7449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human body&#10;&#10;Description automatically generated">
            <a:extLst>
              <a:ext uri="{FF2B5EF4-FFF2-40B4-BE49-F238E27FC236}">
                <a16:creationId xmlns:a16="http://schemas.microsoft.com/office/drawing/2014/main" id="{4CBD1870-318D-8D8F-9524-8B0A6B84F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9" y="418121"/>
            <a:ext cx="2009667" cy="2082484"/>
          </a:xfrm>
          <a:prstGeom prst="rect">
            <a:avLst/>
          </a:prstGeom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822700" cy="762988"/>
          </a:xfrm>
        </p:spPr>
        <p:txBody>
          <a:bodyPr/>
          <a:lstStyle/>
          <a:p>
            <a:pPr eaLnBrk="1" hangingPunct="1"/>
            <a:r>
              <a:rPr lang="en-GB" altLang="en-US" sz="3200" b="1" u="sng" dirty="0">
                <a:latin typeface="+mn-lt"/>
              </a:rPr>
              <a:t>Scale Perspective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346CFC-3E32-35BB-508D-2DCF9F267C1E}"/>
              </a:ext>
            </a:extLst>
          </p:cNvPr>
          <p:cNvCxnSpPr>
            <a:cxnSpLocks/>
          </p:cNvCxnSpPr>
          <p:nvPr/>
        </p:nvCxnSpPr>
        <p:spPr>
          <a:xfrm>
            <a:off x="4774958" y="737948"/>
            <a:ext cx="0" cy="52933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F8EE44-1A94-835E-CB78-D044F489CFE4}"/>
              </a:ext>
            </a:extLst>
          </p:cNvPr>
          <p:cNvSpPr txBox="1"/>
          <p:nvPr/>
        </p:nvSpPr>
        <p:spPr>
          <a:xfrm>
            <a:off x="171995" y="1186932"/>
            <a:ext cx="316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If drawn to scale ? -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6E44A-3472-7C41-635D-619193076B31}"/>
              </a:ext>
            </a:extLst>
          </p:cNvPr>
          <p:cNvSpPr txBox="1"/>
          <p:nvPr/>
        </p:nvSpPr>
        <p:spPr>
          <a:xfrm>
            <a:off x="3690588" y="2807906"/>
            <a:ext cx="169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2mm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6D22E2-C469-BA01-8465-9DF2B2EFFB79}"/>
              </a:ext>
            </a:extLst>
          </p:cNvPr>
          <p:cNvCxnSpPr>
            <a:cxnSpLocks/>
          </p:cNvCxnSpPr>
          <p:nvPr/>
        </p:nvCxnSpPr>
        <p:spPr>
          <a:xfrm>
            <a:off x="4784530" y="6021978"/>
            <a:ext cx="448491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8DCBDA-EDF7-D2C4-2234-620BDFC74D39}"/>
              </a:ext>
            </a:extLst>
          </p:cNvPr>
          <p:cNvCxnSpPr>
            <a:cxnSpLocks/>
          </p:cNvCxnSpPr>
          <p:nvPr/>
        </p:nvCxnSpPr>
        <p:spPr>
          <a:xfrm>
            <a:off x="4839855" y="741265"/>
            <a:ext cx="390961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CB77CB-33E8-096D-DBA5-C94087D5CC21}"/>
              </a:ext>
            </a:extLst>
          </p:cNvPr>
          <p:cNvCxnSpPr>
            <a:cxnSpLocks/>
          </p:cNvCxnSpPr>
          <p:nvPr/>
        </p:nvCxnSpPr>
        <p:spPr>
          <a:xfrm>
            <a:off x="4965952" y="923992"/>
            <a:ext cx="379113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6E4636-1805-B44F-6516-B270D8DB96CC}"/>
              </a:ext>
            </a:extLst>
          </p:cNvPr>
          <p:cNvSpPr txBox="1"/>
          <p:nvPr/>
        </p:nvSpPr>
        <p:spPr>
          <a:xfrm>
            <a:off x="8741367" y="615997"/>
            <a:ext cx="244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70µm  (diameter of</a:t>
            </a:r>
          </a:p>
          <a:p>
            <a:r>
              <a:rPr lang="en-GB" sz="2000" b="1" dirty="0"/>
              <a:t>             human hair!)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5BB5C2-400B-18C2-21E6-2ED230EB2405}"/>
              </a:ext>
            </a:extLst>
          </p:cNvPr>
          <p:cNvCxnSpPr>
            <a:cxnSpLocks/>
          </p:cNvCxnSpPr>
          <p:nvPr/>
        </p:nvCxnSpPr>
        <p:spPr>
          <a:xfrm>
            <a:off x="8693847" y="715812"/>
            <a:ext cx="0" cy="2209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3ECD919-BB4B-CF0B-11B3-AB89CD3994D9}"/>
              </a:ext>
            </a:extLst>
          </p:cNvPr>
          <p:cNvSpPr txBox="1"/>
          <p:nvPr/>
        </p:nvSpPr>
        <p:spPr>
          <a:xfrm>
            <a:off x="7672445" y="1278291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Basal layer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0642EF-EE2E-60BB-018D-C25C85293DA3}"/>
              </a:ext>
            </a:extLst>
          </p:cNvPr>
          <p:cNvCxnSpPr>
            <a:cxnSpLocks/>
          </p:cNvCxnSpPr>
          <p:nvPr/>
        </p:nvCxnSpPr>
        <p:spPr>
          <a:xfrm flipH="1" flipV="1">
            <a:off x="7904005" y="969608"/>
            <a:ext cx="96800" cy="387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B07906-E8F7-0613-3807-FF0AE535650E}"/>
              </a:ext>
            </a:extLst>
          </p:cNvPr>
          <p:cNvSpPr txBox="1"/>
          <p:nvPr/>
        </p:nvSpPr>
        <p:spPr>
          <a:xfrm>
            <a:off x="5464003" y="374780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Skin Surface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D4F71E-12A2-37DB-F541-A29215F65BD3}"/>
              </a:ext>
            </a:extLst>
          </p:cNvPr>
          <p:cNvSpPr txBox="1"/>
          <p:nvPr/>
        </p:nvSpPr>
        <p:spPr>
          <a:xfrm>
            <a:off x="5022165" y="6004832"/>
            <a:ext cx="236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Needlestick  depth</a:t>
            </a:r>
          </a:p>
        </p:txBody>
      </p:sp>
      <p:pic>
        <p:nvPicPr>
          <p:cNvPr id="10" name="Picture 9" descr="A drawing of several colored wires&#10;&#10;Description automatically generated with medium confidence">
            <a:extLst>
              <a:ext uri="{FF2B5EF4-FFF2-40B4-BE49-F238E27FC236}">
                <a16:creationId xmlns:a16="http://schemas.microsoft.com/office/drawing/2014/main" id="{B2035CF3-3091-30C5-EDB5-050B0EA13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53" y="1014731"/>
            <a:ext cx="2052735" cy="4984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F83908-472C-E091-DBCE-F57444B797AF}"/>
              </a:ext>
            </a:extLst>
          </p:cNvPr>
          <p:cNvSpPr txBox="1"/>
          <p:nvPr/>
        </p:nvSpPr>
        <p:spPr>
          <a:xfrm>
            <a:off x="7850909" y="5356144"/>
            <a:ext cx="416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Big distance from basal layer in radiation protection terms </a:t>
            </a:r>
          </a:p>
        </p:txBody>
      </p:sp>
    </p:spTree>
    <p:extLst>
      <p:ext uri="{BB962C8B-B14F-4D97-AF65-F5344CB8AC3E}">
        <p14:creationId xmlns:p14="http://schemas.microsoft.com/office/powerpoint/2010/main" val="27157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0" grpId="0"/>
      <p:bldP spid="5" grpId="0"/>
      <p:bldP spid="2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body&#10;&#10;Description automatically generated">
            <a:extLst>
              <a:ext uri="{FF2B5EF4-FFF2-40B4-BE49-F238E27FC236}">
                <a16:creationId xmlns:a16="http://schemas.microsoft.com/office/drawing/2014/main" id="{4CA85D83-3EAE-3ED0-FE2F-C2981DE44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02" y="868753"/>
            <a:ext cx="4790661" cy="4499113"/>
          </a:xfrm>
          <a:prstGeom prst="rect">
            <a:avLst/>
          </a:prstGeom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48400" y="425470"/>
            <a:ext cx="5651499" cy="121283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2800" b="1" u="sng" dirty="0">
                <a:latin typeface="+mn-lt"/>
              </a:rPr>
              <a:t>VARSKIN+v1.3 Wound  Dose </a:t>
            </a:r>
            <a:br>
              <a:rPr lang="en-GB" altLang="en-US" sz="2800" b="1" dirty="0">
                <a:latin typeface="+mn-lt"/>
              </a:rPr>
            </a:br>
            <a:br>
              <a:rPr lang="en-GB" altLang="en-US" sz="2800" b="1" dirty="0">
                <a:latin typeface="+mn-lt"/>
              </a:rPr>
            </a:br>
            <a:r>
              <a:rPr lang="en-GB" altLang="en-US" sz="2800" b="1" dirty="0">
                <a:latin typeface="+mn-lt"/>
              </a:rPr>
              <a:t>Provides 2 Dose Components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D03FFBB-F364-8928-FF71-FD627AED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555" y="2333686"/>
            <a:ext cx="4400811" cy="1131827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Activity deposited uniformly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(line source)   </a:t>
            </a:r>
            <a:endParaRPr lang="en-GB" altLang="en-US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C5BE58-70E7-BA49-153A-38454DEA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91" y="4240803"/>
            <a:ext cx="4514809" cy="974664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Activity deposited at ‘needle tip’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(point source)   </a:t>
            </a:r>
            <a:endParaRPr lang="en-GB" altLang="en-US" sz="2400" kern="0" baseline="30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559359-8810-EE7B-8E86-B330AB56BBEF}"/>
              </a:ext>
            </a:extLst>
          </p:cNvPr>
          <p:cNvCxnSpPr>
            <a:cxnSpLocks/>
          </p:cNvCxnSpPr>
          <p:nvPr/>
        </p:nvCxnSpPr>
        <p:spPr>
          <a:xfrm flipH="1">
            <a:off x="5076825" y="2794000"/>
            <a:ext cx="1891242" cy="3111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B2741E-4888-FA5D-E945-48F7E5775E07}"/>
              </a:ext>
            </a:extLst>
          </p:cNvPr>
          <p:cNvCxnSpPr>
            <a:cxnSpLocks/>
          </p:cNvCxnSpPr>
          <p:nvPr/>
        </p:nvCxnSpPr>
        <p:spPr>
          <a:xfrm flipH="1">
            <a:off x="5124450" y="4758267"/>
            <a:ext cx="1945217" cy="35665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e 3">
            <a:extLst>
              <a:ext uri="{FF2B5EF4-FFF2-40B4-BE49-F238E27FC236}">
                <a16:creationId xmlns:a16="http://schemas.microsoft.com/office/drawing/2014/main" id="{997CA460-BEEE-928C-3A72-49846EB1B035}"/>
              </a:ext>
            </a:extLst>
          </p:cNvPr>
          <p:cNvSpPr/>
          <p:nvPr/>
        </p:nvSpPr>
        <p:spPr>
          <a:xfrm>
            <a:off x="4241800" y="1485900"/>
            <a:ext cx="381000" cy="3683000"/>
          </a:xfrm>
          <a:prstGeom prst="leftBrace">
            <a:avLst/>
          </a:prstGeom>
          <a:ln w="53975" cap="flat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1000 w 381000"/>
                      <a:gd name="connsiteY0" fmla="*/ 3683000 h 3683000"/>
                      <a:gd name="connsiteX1" fmla="*/ 190500 w 381000"/>
                      <a:gd name="connsiteY1" fmla="*/ 3651251 h 3683000"/>
                      <a:gd name="connsiteX2" fmla="*/ 190500 w 381000"/>
                      <a:gd name="connsiteY2" fmla="*/ 1873249 h 3683000"/>
                      <a:gd name="connsiteX3" fmla="*/ 0 w 381000"/>
                      <a:gd name="connsiteY3" fmla="*/ 1841500 h 3683000"/>
                      <a:gd name="connsiteX4" fmla="*/ 190500 w 381000"/>
                      <a:gd name="connsiteY4" fmla="*/ 1809751 h 3683000"/>
                      <a:gd name="connsiteX5" fmla="*/ 190500 w 381000"/>
                      <a:gd name="connsiteY5" fmla="*/ 31749 h 3683000"/>
                      <a:gd name="connsiteX6" fmla="*/ 381000 w 381000"/>
                      <a:gd name="connsiteY6" fmla="*/ 0 h 3683000"/>
                      <a:gd name="connsiteX7" fmla="*/ 381000 w 381000"/>
                      <a:gd name="connsiteY7" fmla="*/ 3683000 h 3683000"/>
                      <a:gd name="connsiteX0" fmla="*/ 381000 w 381000"/>
                      <a:gd name="connsiteY0" fmla="*/ 3683000 h 3683000"/>
                      <a:gd name="connsiteX1" fmla="*/ 190500 w 381000"/>
                      <a:gd name="connsiteY1" fmla="*/ 3651251 h 3683000"/>
                      <a:gd name="connsiteX2" fmla="*/ 190500 w 381000"/>
                      <a:gd name="connsiteY2" fmla="*/ 1873249 h 3683000"/>
                      <a:gd name="connsiteX3" fmla="*/ 0 w 381000"/>
                      <a:gd name="connsiteY3" fmla="*/ 1841500 h 3683000"/>
                      <a:gd name="connsiteX4" fmla="*/ 190500 w 381000"/>
                      <a:gd name="connsiteY4" fmla="*/ 1809751 h 3683000"/>
                      <a:gd name="connsiteX5" fmla="*/ 190500 w 381000"/>
                      <a:gd name="connsiteY5" fmla="*/ 31749 h 3683000"/>
                      <a:gd name="connsiteX6" fmla="*/ 381000 w 381000"/>
                      <a:gd name="connsiteY6" fmla="*/ 0 h 368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1000" h="3683000" stroke="0" extrusionOk="0">
                        <a:moveTo>
                          <a:pt x="381000" y="3683000"/>
                        </a:moveTo>
                        <a:cubicBezTo>
                          <a:pt x="274200" y="3682020"/>
                          <a:pt x="187873" y="3669771"/>
                          <a:pt x="190500" y="3651251"/>
                        </a:cubicBezTo>
                        <a:cubicBezTo>
                          <a:pt x="207737" y="2895492"/>
                          <a:pt x="129060" y="2306807"/>
                          <a:pt x="190500" y="1873249"/>
                        </a:cubicBezTo>
                        <a:cubicBezTo>
                          <a:pt x="188002" y="1858154"/>
                          <a:pt x="103994" y="1848220"/>
                          <a:pt x="0" y="1841500"/>
                        </a:cubicBezTo>
                        <a:cubicBezTo>
                          <a:pt x="103651" y="1840647"/>
                          <a:pt x="191246" y="1827642"/>
                          <a:pt x="190500" y="1809751"/>
                        </a:cubicBezTo>
                        <a:cubicBezTo>
                          <a:pt x="192673" y="1352865"/>
                          <a:pt x="176498" y="725041"/>
                          <a:pt x="190500" y="31749"/>
                        </a:cubicBezTo>
                        <a:cubicBezTo>
                          <a:pt x="184557" y="13305"/>
                          <a:pt x="268848" y="6536"/>
                          <a:pt x="381000" y="0"/>
                        </a:cubicBezTo>
                        <a:cubicBezTo>
                          <a:pt x="332769" y="1778346"/>
                          <a:pt x="465455" y="2657109"/>
                          <a:pt x="381000" y="3683000"/>
                        </a:cubicBezTo>
                        <a:close/>
                      </a:path>
                      <a:path w="381000" h="3683000" fill="none" extrusionOk="0">
                        <a:moveTo>
                          <a:pt x="381000" y="3683000"/>
                        </a:moveTo>
                        <a:cubicBezTo>
                          <a:pt x="276664" y="3683489"/>
                          <a:pt x="190941" y="3668891"/>
                          <a:pt x="190500" y="3651251"/>
                        </a:cubicBezTo>
                        <a:cubicBezTo>
                          <a:pt x="74394" y="3166228"/>
                          <a:pt x="55149" y="2733920"/>
                          <a:pt x="190500" y="1873249"/>
                        </a:cubicBezTo>
                        <a:cubicBezTo>
                          <a:pt x="197886" y="1866709"/>
                          <a:pt x="106569" y="1855570"/>
                          <a:pt x="0" y="1841500"/>
                        </a:cubicBezTo>
                        <a:cubicBezTo>
                          <a:pt x="105611" y="1842117"/>
                          <a:pt x="191816" y="1828897"/>
                          <a:pt x="190500" y="1809751"/>
                        </a:cubicBezTo>
                        <a:cubicBezTo>
                          <a:pt x="137846" y="1472870"/>
                          <a:pt x="221509" y="239563"/>
                          <a:pt x="190500" y="31749"/>
                        </a:cubicBezTo>
                        <a:cubicBezTo>
                          <a:pt x="187288" y="14742"/>
                          <a:pt x="268467" y="-5053"/>
                          <a:pt x="38100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BEF82-8BDD-CE60-3593-6C10C1E0B831}"/>
              </a:ext>
            </a:extLst>
          </p:cNvPr>
          <p:cNvSpPr txBox="1"/>
          <p:nvPr/>
        </p:nvSpPr>
        <p:spPr>
          <a:xfrm>
            <a:off x="3352800" y="30861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2mm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F2F1CC0-7446-0AC7-1F40-ECE170E0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972" y="5339531"/>
            <a:ext cx="6187581" cy="895014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N.B. for alphas,  range is </a:t>
            </a:r>
            <a:r>
              <a:rPr lang="en-GB" altLang="en-US" sz="2400" kern="0" dirty="0">
                <a:solidFill>
                  <a:schemeClr val="tx1"/>
                </a:solidFill>
                <a:latin typeface="Aptos" panose="020B0004020202020204" pitchFamily="34" charset="0"/>
              </a:rPr>
              <a:t>≈</a:t>
            </a:r>
            <a:r>
              <a:rPr lang="en-GB" altLang="en-US" sz="2400" kern="0" dirty="0">
                <a:solidFill>
                  <a:schemeClr val="tx1"/>
                </a:solidFill>
              </a:rPr>
              <a:t> 70 - 80 µm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No alphas at ‘needle tip’ will reach basal layer    </a:t>
            </a:r>
            <a:endParaRPr lang="en-GB" altLang="en-US" sz="2400" kern="0" baseline="30000" dirty="0">
              <a:solidFill>
                <a:schemeClr val="tx1"/>
              </a:solidFill>
            </a:endParaRP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79A4E09E-157F-A486-CCBC-1E32AFC65F36}"/>
              </a:ext>
            </a:extLst>
          </p:cNvPr>
          <p:cNvSpPr/>
          <p:nvPr/>
        </p:nvSpPr>
        <p:spPr>
          <a:xfrm>
            <a:off x="4657365" y="1452399"/>
            <a:ext cx="373224" cy="3750907"/>
          </a:xfrm>
          <a:prstGeom prst="can">
            <a:avLst>
              <a:gd name="adj" fmla="val 4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3A3306-548D-5F7C-44E2-20C74CAAF079}"/>
              </a:ext>
            </a:extLst>
          </p:cNvPr>
          <p:cNvCxnSpPr>
            <a:cxnSpLocks/>
          </p:cNvCxnSpPr>
          <p:nvPr/>
        </p:nvCxnSpPr>
        <p:spPr>
          <a:xfrm>
            <a:off x="4838419" y="1517568"/>
            <a:ext cx="9608" cy="3654256"/>
          </a:xfrm>
          <a:prstGeom prst="line">
            <a:avLst/>
          </a:prstGeom>
          <a:ln w="336550">
            <a:solidFill>
              <a:srgbClr val="FF0000">
                <a:alpha val="44000"/>
              </a:srgbClr>
            </a:solidFill>
          </a:ln>
          <a:effectLst>
            <a:glow rad="317500">
              <a:srgbClr val="FF0000">
                <a:alpha val="38000"/>
              </a:srgbClr>
            </a:glow>
            <a:softEdge rad="254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7C5D304-2BB9-A90B-ACAC-BCE17318AD55}"/>
              </a:ext>
            </a:extLst>
          </p:cNvPr>
          <p:cNvSpPr/>
          <p:nvPr/>
        </p:nvSpPr>
        <p:spPr>
          <a:xfrm>
            <a:off x="4685712" y="4981942"/>
            <a:ext cx="318368" cy="333636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  <a:effectLst>
            <a:glow rad="215900">
              <a:srgbClr val="FF0000">
                <a:alpha val="36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B9E2A7-D7F9-E910-5616-D953BDD5E0A4}"/>
              </a:ext>
            </a:extLst>
          </p:cNvPr>
          <p:cNvCxnSpPr>
            <a:cxnSpLocks/>
          </p:cNvCxnSpPr>
          <p:nvPr/>
        </p:nvCxnSpPr>
        <p:spPr>
          <a:xfrm>
            <a:off x="3725694" y="680936"/>
            <a:ext cx="1011677" cy="6906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>
            <a:extLst>
              <a:ext uri="{FF2B5EF4-FFF2-40B4-BE49-F238E27FC236}">
                <a16:creationId xmlns:a16="http://schemas.microsoft.com/office/drawing/2014/main" id="{2099072D-0775-3458-6CFA-452BB0C4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464" y="258947"/>
            <a:ext cx="2188818" cy="519265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Needle tract</a:t>
            </a:r>
            <a:endParaRPr lang="en-GB" altLang="en-US" sz="2400" kern="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54218" y="1302327"/>
            <a:ext cx="8640618" cy="905163"/>
          </a:xfrm>
        </p:spPr>
        <p:txBody>
          <a:bodyPr>
            <a:noAutofit/>
          </a:bodyPr>
          <a:lstStyle/>
          <a:p>
            <a:pPr algn="ctr" eaLnBrk="1" hangingPunct="1"/>
            <a:br>
              <a:rPr lang="en-GB" altLang="en-US" sz="2800" b="1" u="sng" dirty="0">
                <a:latin typeface="+mn-lt"/>
              </a:rPr>
            </a:br>
            <a:r>
              <a:rPr lang="en-GB" altLang="en-US" sz="2800" b="1" u="sng" dirty="0">
                <a:latin typeface="+mn-lt"/>
              </a:rPr>
              <a:t>VARSKIN+v1.3 Wound  Dose and Alpha Emitters </a:t>
            </a:r>
            <a:br>
              <a:rPr lang="en-GB" altLang="en-US" sz="2800" b="1" dirty="0">
                <a:latin typeface="+mn-lt"/>
              </a:rPr>
            </a:br>
            <a:br>
              <a:rPr lang="en-GB" altLang="en-US" sz="2800" b="1" dirty="0">
                <a:latin typeface="+mn-lt"/>
              </a:rPr>
            </a:br>
            <a:endParaRPr lang="en-GB" altLang="en-US" sz="2800" b="1" dirty="0">
              <a:latin typeface="+mn-lt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F2F1CC0-7446-0AC7-1F40-ECE170E0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418" y="2625917"/>
            <a:ext cx="8654473" cy="2241647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The 107D database is not available in Wound Dose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Individual radionuclides of the decay scheme must be used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BUT need to be aware of the decay scheme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Example -  Ra223</a:t>
            </a:r>
          </a:p>
        </p:txBody>
      </p:sp>
      <p:pic>
        <p:nvPicPr>
          <p:cNvPr id="1026" name="Picture 2" descr="Diversion Route Road Sign - Right Arrow">
            <a:extLst>
              <a:ext uri="{FF2B5EF4-FFF2-40B4-BE49-F238E27FC236}">
                <a16:creationId xmlns:a16="http://schemas.microsoft.com/office/drawing/2014/main" id="{0BA1C560-4D38-CB92-CB32-5259A41A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2940050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5276" y="0"/>
            <a:ext cx="8013387" cy="17733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223</a:t>
            </a:r>
            <a:r>
              <a:rPr lang="en-GB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Ra daughters</a:t>
            </a:r>
            <a:br>
              <a:rPr lang="en-GB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daughters in equilibrium with Ra223  –  use 11.4d half-life</a:t>
            </a:r>
            <a:br>
              <a:rPr lang="en-GB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CANNOT use calculated doses for the individual radionuclides 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58120" y="966922"/>
            <a:ext cx="1137695" cy="800151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223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None/>
            </a:pPr>
            <a:endParaRPr lang="en-GB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135124" y="2500511"/>
            <a:ext cx="1137695" cy="80015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584536" y="3952379"/>
            <a:ext cx="1137695" cy="80015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endParaRPr lang="en-GB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170770" y="5488455"/>
            <a:ext cx="1137695" cy="80015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22356" y="3979590"/>
            <a:ext cx="1137695" cy="80015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128238" y="2479246"/>
            <a:ext cx="1137695" cy="80015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994276" y="3952592"/>
            <a:ext cx="1137695" cy="80015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50036" y="5498882"/>
            <a:ext cx="1137694" cy="76220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384455" y="1903423"/>
            <a:ext cx="568848" cy="5658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389628" y="4866929"/>
            <a:ext cx="626857" cy="587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803758" y="3386562"/>
            <a:ext cx="753136" cy="635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370522" y="4856840"/>
            <a:ext cx="941834" cy="7166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H="1">
            <a:off x="1417896" y="3347191"/>
            <a:ext cx="855805" cy="6275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308465" y="3204964"/>
            <a:ext cx="1050890" cy="6517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305643" y="4803289"/>
            <a:ext cx="1073892" cy="579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435395" y="4779741"/>
            <a:ext cx="1018906" cy="6027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3697421" y="3178270"/>
            <a:ext cx="980078" cy="44825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0.28%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331" y="1895015"/>
            <a:ext cx="3404031" cy="1703711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734799" y="1045825"/>
            <a:ext cx="8132733" cy="762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9582507-266C-CEDA-7958-5F7758E0F9CC}"/>
              </a:ext>
            </a:extLst>
          </p:cNvPr>
          <p:cNvSpPr txBox="1">
            <a:spLocks noChangeArrowheads="1"/>
          </p:cNvSpPr>
          <p:nvPr/>
        </p:nvSpPr>
        <p:spPr>
          <a:xfrm>
            <a:off x="8509572" y="2610603"/>
            <a:ext cx="568848" cy="451885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7BD6E-41AF-A0BB-7CB9-2CB28381C1AE}"/>
              </a:ext>
            </a:extLst>
          </p:cNvPr>
          <p:cNvSpPr txBox="1">
            <a:spLocks noChangeArrowheads="1"/>
          </p:cNvSpPr>
          <p:nvPr/>
        </p:nvSpPr>
        <p:spPr>
          <a:xfrm>
            <a:off x="9680720" y="1073982"/>
            <a:ext cx="917484" cy="473351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E289F9-03FA-781D-0F18-DD750743A61C}"/>
              </a:ext>
            </a:extLst>
          </p:cNvPr>
          <p:cNvSpPr txBox="1">
            <a:spLocks noChangeArrowheads="1"/>
          </p:cNvSpPr>
          <p:nvPr/>
        </p:nvSpPr>
        <p:spPr>
          <a:xfrm>
            <a:off x="6427694" y="4062376"/>
            <a:ext cx="1230241" cy="497558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1.8ms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E09308-EFC7-26CE-2AC5-212BCAA55B5A}"/>
              </a:ext>
            </a:extLst>
          </p:cNvPr>
          <p:cNvSpPr txBox="1">
            <a:spLocks noChangeArrowheads="1"/>
          </p:cNvSpPr>
          <p:nvPr/>
        </p:nvSpPr>
        <p:spPr>
          <a:xfrm>
            <a:off x="5081905" y="5665323"/>
            <a:ext cx="1137694" cy="464441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36min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0FABF0F-524D-2975-A467-9AFC93DCF1EA}"/>
              </a:ext>
            </a:extLst>
          </p:cNvPr>
          <p:cNvSpPr txBox="1">
            <a:spLocks noChangeArrowheads="1"/>
          </p:cNvSpPr>
          <p:nvPr/>
        </p:nvSpPr>
        <p:spPr>
          <a:xfrm>
            <a:off x="3098198" y="4068013"/>
            <a:ext cx="931471" cy="46444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88FEEC-86B8-ACE4-1D97-33164DCB4288}"/>
              </a:ext>
            </a:extLst>
          </p:cNvPr>
          <p:cNvSpPr txBox="1">
            <a:spLocks noChangeArrowheads="1"/>
          </p:cNvSpPr>
          <p:nvPr/>
        </p:nvSpPr>
        <p:spPr>
          <a:xfrm>
            <a:off x="1087506" y="5665323"/>
            <a:ext cx="1083264" cy="400908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4.8min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D9D297E-8F88-9CF5-96CB-009514AAA70D}"/>
              </a:ext>
            </a:extLst>
          </p:cNvPr>
          <p:cNvSpPr txBox="1">
            <a:spLocks noChangeArrowheads="1"/>
          </p:cNvSpPr>
          <p:nvPr/>
        </p:nvSpPr>
        <p:spPr>
          <a:xfrm>
            <a:off x="1334025" y="2717006"/>
            <a:ext cx="836745" cy="452065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0E248F0-7B1D-C4EB-B35D-AAED358CBC23}"/>
              </a:ext>
            </a:extLst>
          </p:cNvPr>
          <p:cNvSpPr txBox="1">
            <a:spLocks noChangeArrowheads="1"/>
          </p:cNvSpPr>
          <p:nvPr/>
        </p:nvSpPr>
        <p:spPr>
          <a:xfrm>
            <a:off x="3818421" y="5156884"/>
            <a:ext cx="855179" cy="44035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99.7%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541DDB0-A0D4-BD3E-DDB6-7B378C7079DE}"/>
              </a:ext>
            </a:extLst>
          </p:cNvPr>
          <p:cNvSpPr txBox="1">
            <a:spLocks noChangeArrowheads="1"/>
          </p:cNvSpPr>
          <p:nvPr/>
        </p:nvSpPr>
        <p:spPr>
          <a:xfrm>
            <a:off x="1795657" y="4861321"/>
            <a:ext cx="855179" cy="44035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99BAAD9-BF7B-84B6-C21D-84E3FDBB87AB}"/>
              </a:ext>
            </a:extLst>
          </p:cNvPr>
          <p:cNvSpPr txBox="1">
            <a:spLocks noChangeArrowheads="1"/>
          </p:cNvSpPr>
          <p:nvPr/>
        </p:nvSpPr>
        <p:spPr>
          <a:xfrm>
            <a:off x="5596973" y="4755103"/>
            <a:ext cx="855179" cy="44035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27F917A9-1E42-51A3-1856-4A376EB307D3}"/>
              </a:ext>
            </a:extLst>
          </p:cNvPr>
          <p:cNvSpPr txBox="1">
            <a:spLocks noChangeArrowheads="1"/>
          </p:cNvSpPr>
          <p:nvPr/>
        </p:nvSpPr>
        <p:spPr>
          <a:xfrm>
            <a:off x="7642276" y="5018340"/>
            <a:ext cx="855179" cy="44035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04908B9-937B-1BBB-98EA-B9453CDAFCB4}"/>
              </a:ext>
            </a:extLst>
          </p:cNvPr>
          <p:cNvSpPr txBox="1">
            <a:spLocks noChangeArrowheads="1"/>
          </p:cNvSpPr>
          <p:nvPr/>
        </p:nvSpPr>
        <p:spPr>
          <a:xfrm>
            <a:off x="9060058" y="3600558"/>
            <a:ext cx="855179" cy="44035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F5669AE-68D4-E9CC-EF46-FFDA990C10CA}"/>
              </a:ext>
            </a:extLst>
          </p:cNvPr>
          <p:cNvSpPr txBox="1">
            <a:spLocks noChangeArrowheads="1"/>
          </p:cNvSpPr>
          <p:nvPr/>
        </p:nvSpPr>
        <p:spPr>
          <a:xfrm>
            <a:off x="10611767" y="2058085"/>
            <a:ext cx="855179" cy="44035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F0476697-1D60-A163-5B9D-3F2764836069}"/>
              </a:ext>
            </a:extLst>
          </p:cNvPr>
          <p:cNvSpPr txBox="1">
            <a:spLocks noChangeArrowheads="1"/>
          </p:cNvSpPr>
          <p:nvPr/>
        </p:nvSpPr>
        <p:spPr>
          <a:xfrm>
            <a:off x="1647876" y="3605176"/>
            <a:ext cx="855179" cy="44035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966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4" grpId="0"/>
      <p:bldP spid="24" grpId="0"/>
      <p:bldP spid="25" grpId="0"/>
      <p:bldP spid="26" grpId="0"/>
      <p:bldP spid="27" grpId="0"/>
      <p:bldP spid="31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6618" y="258617"/>
            <a:ext cx="8640618" cy="905163"/>
          </a:xfrm>
        </p:spPr>
        <p:txBody>
          <a:bodyPr>
            <a:noAutofit/>
          </a:bodyPr>
          <a:lstStyle/>
          <a:p>
            <a:pPr algn="ctr" eaLnBrk="1" hangingPunct="1"/>
            <a:br>
              <a:rPr lang="en-GB" altLang="en-US" sz="2800" b="1" u="sng" dirty="0">
                <a:latin typeface="+mn-lt"/>
              </a:rPr>
            </a:br>
            <a:r>
              <a:rPr lang="en-GB" altLang="en-US" sz="2800" b="1" u="sng" dirty="0">
                <a:latin typeface="+mn-lt"/>
              </a:rPr>
              <a:t>VARSKIN+v1.3 Wound  Dose and Alpha Emitters </a:t>
            </a:r>
            <a:br>
              <a:rPr lang="en-GB" altLang="en-US" sz="2800" b="1" dirty="0">
                <a:latin typeface="+mn-lt"/>
              </a:rPr>
            </a:br>
            <a:br>
              <a:rPr lang="en-GB" altLang="en-US" sz="2800" b="1" dirty="0">
                <a:latin typeface="+mn-lt"/>
              </a:rPr>
            </a:br>
            <a:endParaRPr lang="en-GB" altLang="en-US" sz="2800" b="1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C28AC7-1DD2-DD4F-787D-091EF28D3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28" y="1179968"/>
            <a:ext cx="11702472" cy="5571814"/>
          </a:xfrm>
          <a:prstGeom prst="rect">
            <a:avLst/>
          </a:prstGeom>
          <a:noFill/>
          <a:ln>
            <a:noFill/>
          </a:ln>
          <a:effectLst/>
        </p:spPr>
        <p:txBody>
          <a:bodyPr lIns="96758" tIns="48379" rIns="96758" bIns="48379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Use the instantaneous dose-rates for each of the daughters (from ‘Dose Detail’)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Add these with percentage from the decay scheme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Gives the total instantaneous dose-rate for Ra223 + daughters </a:t>
            </a: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 Integrate with an effective T½ </a:t>
            </a: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      [ physical T½ (11.4d) ;  biological T½ for needlestick e.g. 6hrs ]</a:t>
            </a: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altLang="en-US" sz="2400" kern="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altLang="en-US" sz="2400" kern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kern="0" dirty="0">
                <a:solidFill>
                  <a:schemeClr val="tx1"/>
                </a:solidFill>
              </a:rPr>
              <a:t>N.B. VARSKIN+v1.3 uses a tissue density of 1.1g/cc for alpha dose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400" i="1" dirty="0">
                <a:solidFill>
                  <a:srgbClr val="474747"/>
                </a:solidFill>
              </a:rPr>
              <a:t>        Nuclear Medicine Communications. 45(3):159-168, March 2024 </a:t>
            </a:r>
            <a:endParaRPr lang="en-GB" alt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6709" y="83460"/>
            <a:ext cx="7107181" cy="152366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000"/>
              </a:lnSpc>
              <a:spcBef>
                <a:spcPts val="2400"/>
              </a:spcBef>
            </a:pPr>
            <a:r>
              <a:rPr lang="en-GB" altLang="en-US" sz="2800" b="1" u="sng" dirty="0">
                <a:latin typeface="+mn-lt"/>
              </a:rPr>
              <a:t>VARSKIN Models  -   Instantaneous Dose Rates mSv/h/</a:t>
            </a:r>
            <a:r>
              <a:rPr lang="en-GB" altLang="en-US" sz="2800" b="1" u="sng" dirty="0" err="1">
                <a:latin typeface="+mn-lt"/>
              </a:rPr>
              <a:t>kBq</a:t>
            </a:r>
            <a:br>
              <a:rPr lang="en-GB" altLang="en-US" sz="2800" b="1" u="sng" dirty="0">
                <a:latin typeface="+mn-lt"/>
              </a:rPr>
            </a:br>
            <a:r>
              <a:rPr lang="en-GB" altLang="en-US" sz="2800" b="1" u="sng" dirty="0">
                <a:latin typeface="+mn-lt"/>
              </a:rPr>
              <a:t> </a:t>
            </a:r>
            <a:r>
              <a:rPr lang="en-GB" altLang="en-US" sz="2800" b="1" dirty="0">
                <a:latin typeface="+mn-lt"/>
              </a:rPr>
              <a:t> N.B. for 1cm</a:t>
            </a:r>
            <a:r>
              <a:rPr lang="en-GB" altLang="en-US" sz="3200" b="1" baseline="30000" dirty="0">
                <a:latin typeface="+mn-lt"/>
              </a:rPr>
              <a:t>2</a:t>
            </a:r>
            <a:r>
              <a:rPr lang="en-GB" altLang="en-US" sz="2800" b="1" dirty="0">
                <a:latin typeface="+mn-lt"/>
              </a:rPr>
              <a:t> averaging area - UK + Europe  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447CE7-C07A-4381-F74A-AD3056FB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07313"/>
              </p:ext>
            </p:extLst>
          </p:nvPr>
        </p:nvGraphicFramePr>
        <p:xfrm>
          <a:off x="3010890" y="1649565"/>
          <a:ext cx="8940801" cy="4813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6395">
                  <a:extLst>
                    <a:ext uri="{9D8B030D-6E8A-4147-A177-3AD203B41FA5}">
                      <a16:colId xmlns:a16="http://schemas.microsoft.com/office/drawing/2014/main" val="570583907"/>
                    </a:ext>
                  </a:extLst>
                </a:gridCol>
                <a:gridCol w="1968444">
                  <a:extLst>
                    <a:ext uri="{9D8B030D-6E8A-4147-A177-3AD203B41FA5}">
                      <a16:colId xmlns:a16="http://schemas.microsoft.com/office/drawing/2014/main" val="275298375"/>
                    </a:ext>
                  </a:extLst>
                </a:gridCol>
                <a:gridCol w="2108269">
                  <a:extLst>
                    <a:ext uri="{9D8B030D-6E8A-4147-A177-3AD203B41FA5}">
                      <a16:colId xmlns:a16="http://schemas.microsoft.com/office/drawing/2014/main" val="4091219773"/>
                    </a:ext>
                  </a:extLst>
                </a:gridCol>
                <a:gridCol w="2057693">
                  <a:extLst>
                    <a:ext uri="{9D8B030D-6E8A-4147-A177-3AD203B41FA5}">
                      <a16:colId xmlns:a16="http://schemas.microsoft.com/office/drawing/2014/main" val="3994002690"/>
                    </a:ext>
                  </a:extLst>
                </a:gridCol>
              </a:tblGrid>
              <a:tr h="93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mSv/h/</a:t>
                      </a:r>
                      <a:r>
                        <a:rPr lang="en-GB" sz="2800" kern="100" dirty="0" err="1">
                          <a:effectLst/>
                        </a:rPr>
                        <a:t>kBq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Tc99m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F18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baseline="30000" dirty="0">
                          <a:effectLst/>
                        </a:rPr>
                        <a:t>223</a:t>
                      </a:r>
                      <a:r>
                        <a:rPr lang="en-GB" sz="3200" kern="100" dirty="0">
                          <a:effectLst/>
                        </a:rPr>
                        <a:t>Ra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effectLst/>
                        </a:rPr>
                        <a:t>Incl.  daughters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120175"/>
                  </a:ext>
                </a:extLst>
              </a:tr>
              <a:tr h="1177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Point source  (2mm deep)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kern="100" dirty="0">
                          <a:effectLst/>
                        </a:rPr>
                        <a:t>0.0013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</a:rPr>
                        <a:t>0.011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kern="100" dirty="0">
                          <a:effectLst/>
                        </a:rPr>
                        <a:t>0.25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94315"/>
                  </a:ext>
                </a:extLst>
              </a:tr>
              <a:tr h="1177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</a:rPr>
                        <a:t>Line Source (2mm length)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kern="100" dirty="0">
                          <a:effectLst/>
                        </a:rPr>
                        <a:t>0.04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</a:rPr>
                        <a:t>0.49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kern="100" dirty="0">
                          <a:effectLst/>
                        </a:rPr>
                        <a:t>1980</a:t>
                      </a:r>
                      <a:endParaRPr lang="en-GB" sz="3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556560"/>
                  </a:ext>
                </a:extLst>
              </a:tr>
              <a:tr h="1177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Ratio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x8050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204150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881DC0D-24D9-A4F8-4EC0-A445C2F85B39}"/>
              </a:ext>
            </a:extLst>
          </p:cNvPr>
          <p:cNvGrpSpPr/>
          <p:nvPr/>
        </p:nvGrpSpPr>
        <p:grpSpPr>
          <a:xfrm>
            <a:off x="213201" y="2833551"/>
            <a:ext cx="2471530" cy="2311734"/>
            <a:chOff x="1660202" y="868753"/>
            <a:chExt cx="4790661" cy="4499113"/>
          </a:xfrm>
        </p:grpSpPr>
        <p:pic>
          <p:nvPicPr>
            <p:cNvPr id="5" name="Picture 4" descr="A diagram of a body&#10;&#10;Description automatically generated">
              <a:extLst>
                <a:ext uri="{FF2B5EF4-FFF2-40B4-BE49-F238E27FC236}">
                  <a16:creationId xmlns:a16="http://schemas.microsoft.com/office/drawing/2014/main" id="{43FD09F3-7C0B-0DA3-6CEF-965E4D2A4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202" y="868753"/>
              <a:ext cx="4790661" cy="4499113"/>
            </a:xfrm>
            <a:prstGeom prst="rect">
              <a:avLst/>
            </a:prstGeom>
          </p:spPr>
        </p:pic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38CA7A90-14AE-4B7B-54B6-B261355A307A}"/>
                </a:ext>
              </a:extLst>
            </p:cNvPr>
            <p:cNvSpPr/>
            <p:nvPr/>
          </p:nvSpPr>
          <p:spPr>
            <a:xfrm>
              <a:off x="4241800" y="1485900"/>
              <a:ext cx="381000" cy="3683000"/>
            </a:xfrm>
            <a:prstGeom prst="leftBrace">
              <a:avLst/>
            </a:prstGeom>
            <a:ln w="53975" cap="flat" cmpd="sng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1000 w 381000"/>
                        <a:gd name="connsiteY0" fmla="*/ 3683000 h 3683000"/>
                        <a:gd name="connsiteX1" fmla="*/ 190500 w 381000"/>
                        <a:gd name="connsiteY1" fmla="*/ 3651251 h 3683000"/>
                        <a:gd name="connsiteX2" fmla="*/ 190500 w 381000"/>
                        <a:gd name="connsiteY2" fmla="*/ 1873249 h 3683000"/>
                        <a:gd name="connsiteX3" fmla="*/ 0 w 381000"/>
                        <a:gd name="connsiteY3" fmla="*/ 1841500 h 3683000"/>
                        <a:gd name="connsiteX4" fmla="*/ 190500 w 381000"/>
                        <a:gd name="connsiteY4" fmla="*/ 1809751 h 3683000"/>
                        <a:gd name="connsiteX5" fmla="*/ 190500 w 381000"/>
                        <a:gd name="connsiteY5" fmla="*/ 31749 h 3683000"/>
                        <a:gd name="connsiteX6" fmla="*/ 381000 w 381000"/>
                        <a:gd name="connsiteY6" fmla="*/ 0 h 3683000"/>
                        <a:gd name="connsiteX7" fmla="*/ 381000 w 381000"/>
                        <a:gd name="connsiteY7" fmla="*/ 3683000 h 3683000"/>
                        <a:gd name="connsiteX0" fmla="*/ 381000 w 381000"/>
                        <a:gd name="connsiteY0" fmla="*/ 3683000 h 3683000"/>
                        <a:gd name="connsiteX1" fmla="*/ 190500 w 381000"/>
                        <a:gd name="connsiteY1" fmla="*/ 3651251 h 3683000"/>
                        <a:gd name="connsiteX2" fmla="*/ 190500 w 381000"/>
                        <a:gd name="connsiteY2" fmla="*/ 1873249 h 3683000"/>
                        <a:gd name="connsiteX3" fmla="*/ 0 w 381000"/>
                        <a:gd name="connsiteY3" fmla="*/ 1841500 h 3683000"/>
                        <a:gd name="connsiteX4" fmla="*/ 190500 w 381000"/>
                        <a:gd name="connsiteY4" fmla="*/ 1809751 h 3683000"/>
                        <a:gd name="connsiteX5" fmla="*/ 190500 w 381000"/>
                        <a:gd name="connsiteY5" fmla="*/ 31749 h 3683000"/>
                        <a:gd name="connsiteX6" fmla="*/ 381000 w 381000"/>
                        <a:gd name="connsiteY6" fmla="*/ 0 h 3683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81000" h="3683000" stroke="0" extrusionOk="0">
                          <a:moveTo>
                            <a:pt x="381000" y="3683000"/>
                          </a:moveTo>
                          <a:cubicBezTo>
                            <a:pt x="274200" y="3682020"/>
                            <a:pt x="187873" y="3669771"/>
                            <a:pt x="190500" y="3651251"/>
                          </a:cubicBezTo>
                          <a:cubicBezTo>
                            <a:pt x="207737" y="2895492"/>
                            <a:pt x="129060" y="2306807"/>
                            <a:pt x="190500" y="1873249"/>
                          </a:cubicBezTo>
                          <a:cubicBezTo>
                            <a:pt x="188002" y="1858154"/>
                            <a:pt x="103994" y="1848220"/>
                            <a:pt x="0" y="1841500"/>
                          </a:cubicBezTo>
                          <a:cubicBezTo>
                            <a:pt x="103651" y="1840647"/>
                            <a:pt x="191246" y="1827642"/>
                            <a:pt x="190500" y="1809751"/>
                          </a:cubicBezTo>
                          <a:cubicBezTo>
                            <a:pt x="192673" y="1352865"/>
                            <a:pt x="176498" y="725041"/>
                            <a:pt x="190500" y="31749"/>
                          </a:cubicBezTo>
                          <a:cubicBezTo>
                            <a:pt x="184557" y="13305"/>
                            <a:pt x="268848" y="6536"/>
                            <a:pt x="381000" y="0"/>
                          </a:cubicBezTo>
                          <a:cubicBezTo>
                            <a:pt x="332769" y="1778346"/>
                            <a:pt x="465455" y="2657109"/>
                            <a:pt x="381000" y="3683000"/>
                          </a:cubicBezTo>
                          <a:close/>
                        </a:path>
                        <a:path w="381000" h="3683000" fill="none" extrusionOk="0">
                          <a:moveTo>
                            <a:pt x="381000" y="3683000"/>
                          </a:moveTo>
                          <a:cubicBezTo>
                            <a:pt x="276664" y="3683489"/>
                            <a:pt x="190941" y="3668891"/>
                            <a:pt x="190500" y="3651251"/>
                          </a:cubicBezTo>
                          <a:cubicBezTo>
                            <a:pt x="74394" y="3166228"/>
                            <a:pt x="55149" y="2733920"/>
                            <a:pt x="190500" y="1873249"/>
                          </a:cubicBezTo>
                          <a:cubicBezTo>
                            <a:pt x="197886" y="1866709"/>
                            <a:pt x="106569" y="1855570"/>
                            <a:pt x="0" y="1841500"/>
                          </a:cubicBezTo>
                          <a:cubicBezTo>
                            <a:pt x="105611" y="1842117"/>
                            <a:pt x="191816" y="1828897"/>
                            <a:pt x="190500" y="1809751"/>
                          </a:cubicBezTo>
                          <a:cubicBezTo>
                            <a:pt x="137846" y="1472870"/>
                            <a:pt x="221509" y="239563"/>
                            <a:pt x="190500" y="31749"/>
                          </a:cubicBezTo>
                          <a:cubicBezTo>
                            <a:pt x="187288" y="14742"/>
                            <a:pt x="268467" y="-5053"/>
                            <a:pt x="38100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3A52B8-A89A-7149-E1D2-B0ED3D2F041A}"/>
                </a:ext>
              </a:extLst>
            </p:cNvPr>
            <p:cNvSpPr txBox="1"/>
            <p:nvPr/>
          </p:nvSpPr>
          <p:spPr>
            <a:xfrm>
              <a:off x="3055160" y="2922961"/>
              <a:ext cx="1345724" cy="718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2mm</a:t>
              </a:r>
            </a:p>
          </p:txBody>
        </p:sp>
      </p:grpSp>
      <p:sp>
        <p:nvSpPr>
          <p:cNvPr id="17" name="Cylinder 16">
            <a:extLst>
              <a:ext uri="{FF2B5EF4-FFF2-40B4-BE49-F238E27FC236}">
                <a16:creationId xmlns:a16="http://schemas.microsoft.com/office/drawing/2014/main" id="{C6C8922E-9619-29F9-DF1F-B8C4AA105EE3}"/>
              </a:ext>
            </a:extLst>
          </p:cNvPr>
          <p:cNvSpPr/>
          <p:nvPr/>
        </p:nvSpPr>
        <p:spPr>
          <a:xfrm>
            <a:off x="1776933" y="3112057"/>
            <a:ext cx="221064" cy="1931437"/>
          </a:xfrm>
          <a:prstGeom prst="can">
            <a:avLst>
              <a:gd name="adj" fmla="val 4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C26981-4668-F2B2-5796-8F6B90E3B912}"/>
              </a:ext>
            </a:extLst>
          </p:cNvPr>
          <p:cNvSpPr/>
          <p:nvPr/>
        </p:nvSpPr>
        <p:spPr>
          <a:xfrm>
            <a:off x="1766968" y="4855062"/>
            <a:ext cx="220038" cy="213774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  <a:effectLst>
            <a:glow rad="215900">
              <a:srgbClr val="FF0000">
                <a:alpha val="36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36BB5-1A63-B8A3-EFD6-45E70A33D918}"/>
              </a:ext>
            </a:extLst>
          </p:cNvPr>
          <p:cNvCxnSpPr>
            <a:cxnSpLocks/>
          </p:cNvCxnSpPr>
          <p:nvPr/>
        </p:nvCxnSpPr>
        <p:spPr>
          <a:xfrm>
            <a:off x="1907649" y="3183011"/>
            <a:ext cx="0" cy="1821194"/>
          </a:xfrm>
          <a:prstGeom prst="line">
            <a:avLst/>
          </a:prstGeom>
          <a:ln w="222250">
            <a:solidFill>
              <a:srgbClr val="FF0000">
                <a:alpha val="44000"/>
              </a:srgbClr>
            </a:solidFill>
          </a:ln>
          <a:effectLst>
            <a:glow rad="114300">
              <a:srgbClr val="FF0000">
                <a:alpha val="38000"/>
              </a:srgbClr>
            </a:glow>
            <a:softEdge rad="254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E24EBA-9231-83E8-C7FC-0F229B40C884}"/>
              </a:ext>
            </a:extLst>
          </p:cNvPr>
          <p:cNvCxnSpPr>
            <a:cxnSpLocks/>
          </p:cNvCxnSpPr>
          <p:nvPr/>
        </p:nvCxnSpPr>
        <p:spPr>
          <a:xfrm>
            <a:off x="5843671" y="5285475"/>
            <a:ext cx="613018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4B26A85-3ABA-2BF9-9297-7386F431244C}"/>
              </a:ext>
            </a:extLst>
          </p:cNvPr>
          <p:cNvSpPr/>
          <p:nvPr/>
        </p:nvSpPr>
        <p:spPr>
          <a:xfrm>
            <a:off x="5876803" y="4110401"/>
            <a:ext cx="4036292" cy="1182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559380-7BF9-F13B-5F80-58BC43418454}"/>
              </a:ext>
            </a:extLst>
          </p:cNvPr>
          <p:cNvSpPr/>
          <p:nvPr/>
        </p:nvSpPr>
        <p:spPr>
          <a:xfrm>
            <a:off x="5894325" y="5319021"/>
            <a:ext cx="4017818" cy="1141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2ADF79-A0E9-7C94-DC5D-61432F0CE565}"/>
              </a:ext>
            </a:extLst>
          </p:cNvPr>
          <p:cNvSpPr/>
          <p:nvPr/>
        </p:nvSpPr>
        <p:spPr>
          <a:xfrm rot="16200000">
            <a:off x="9801808" y="4250751"/>
            <a:ext cx="2327565" cy="2046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1CA18-2FE4-919F-7298-5C466C220C66}"/>
              </a:ext>
            </a:extLst>
          </p:cNvPr>
          <p:cNvSpPr/>
          <p:nvPr/>
        </p:nvSpPr>
        <p:spPr>
          <a:xfrm>
            <a:off x="5890657" y="2969710"/>
            <a:ext cx="6079669" cy="1131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20" grpId="0" animBg="1"/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MS Template" id="{1C133436-B49D-48D4-9B44-8F36A3691F87}" vid="{2CFAA6FD-8EE8-4D7E-924D-FCEE59AB374D}"/>
    </a:ext>
  </a:extLst>
</a:theme>
</file>

<file path=ppt/theme/theme2.xml><?xml version="1.0" encoding="utf-8"?>
<a:theme xmlns:a="http://schemas.openxmlformats.org/drawingml/2006/main" name="BlueTrustTemplate">
  <a:themeElements>
    <a:clrScheme name="BlueTrust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Trust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Trust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rust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rust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rust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rust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rust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rust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  <_dlc_DocId xmlns="dfe7fab5-ca36-4373-9e84-14533c573aad">EARRTHREF-1375243986-34253</_dlc_DocId>
    <_dlc_DocIdUrl xmlns="dfe7fab5-ca36-4373-9e84-14533c573aad">
      <Url>https://pnnl.sharepoint.com/teams/EARRTH/_layouts/15/DocIdRedir.aspx?ID=EARRTHREF-1375243986-34253</Url>
      <Description>EARRTHREF-1375243986-34253</Description>
    </_dlc_DocIdUrl>
  </documentManagement>
</p:properties>
</file>

<file path=customXml/itemProps1.xml><?xml version="1.0" encoding="utf-8"?>
<ds:datastoreItem xmlns:ds="http://schemas.openxmlformats.org/officeDocument/2006/customXml" ds:itemID="{3834FBBB-6F9D-4424-87D0-A73E9D8ED0CD}"/>
</file>

<file path=customXml/itemProps2.xml><?xml version="1.0" encoding="utf-8"?>
<ds:datastoreItem xmlns:ds="http://schemas.openxmlformats.org/officeDocument/2006/customXml" ds:itemID="{2FE12E2F-F63B-4395-828A-33303CFB862E}"/>
</file>

<file path=customXml/itemProps3.xml><?xml version="1.0" encoding="utf-8"?>
<ds:datastoreItem xmlns:ds="http://schemas.openxmlformats.org/officeDocument/2006/customXml" ds:itemID="{F6F639D4-1C54-4423-82A7-5B96EFF8BC7D}"/>
</file>

<file path=customXml/itemProps4.xml><?xml version="1.0" encoding="utf-8"?>
<ds:datastoreItem xmlns:ds="http://schemas.openxmlformats.org/officeDocument/2006/customXml" ds:itemID="{7C8C7D2C-17E2-42B2-B800-FD7A75091B39}"/>
</file>

<file path=docProps/app.xml><?xml version="1.0" encoding="utf-8"?>
<Properties xmlns="http://schemas.openxmlformats.org/officeDocument/2006/extended-properties" xmlns:vt="http://schemas.openxmlformats.org/officeDocument/2006/docPropsVTypes">
  <Template>BNMS Template</Template>
  <TotalTime>121118</TotalTime>
  <Words>1968</Words>
  <Application>Microsoft Office PowerPoint</Application>
  <PresentationFormat>Widescreen</PresentationFormat>
  <Paragraphs>508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Arial</vt:lpstr>
      <vt:lpstr>Bradley Hand ITC</vt:lpstr>
      <vt:lpstr>Calibri</vt:lpstr>
      <vt:lpstr>Calibri Light</vt:lpstr>
      <vt:lpstr>Times New Roman</vt:lpstr>
      <vt:lpstr>Office Theme</vt:lpstr>
      <vt:lpstr>BlueTrustTemplate</vt:lpstr>
      <vt:lpstr>Needlesticks and Implications for the Wound Dose Module in VARSKIN+v1.3 </vt:lpstr>
      <vt:lpstr>Skin Dose Diagram   </vt:lpstr>
      <vt:lpstr>Needlestick? </vt:lpstr>
      <vt:lpstr>Scale Perspective  </vt:lpstr>
      <vt:lpstr>VARSKIN+v1.3 Wound  Dose   Provides 2 Dose Components  </vt:lpstr>
      <vt:lpstr> VARSKIN+v1.3 Wound  Dose and Alpha Emitters   </vt:lpstr>
      <vt:lpstr>223Ra daughters daughters in equilibrium with Ra223  –  use 11.4d half-life CANNOT use calculated doses for the individual radionuclides </vt:lpstr>
      <vt:lpstr> VARSKIN+v1.3 Wound  Dose and Alpha Emitters   </vt:lpstr>
      <vt:lpstr>VARSKIN Models  -   Instantaneous Dose Rates mSv/h/kBq   N.B. for 1cm2 averaging area - UK + Europe    </vt:lpstr>
      <vt:lpstr>Focus on Ra223</vt:lpstr>
      <vt:lpstr>Impact of needle design on  Activity Distribution?</vt:lpstr>
      <vt:lpstr>Doserate distribution with depth - 223Ra</vt:lpstr>
      <vt:lpstr>Critical Question for dosimetry   What is distribution of activity along the needletrack, particularly around the basal layer, 0-150µm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Needlestick Dose – mSv/kBq  (using a 6hr retention) </vt:lpstr>
      <vt:lpstr>My New Model – Doses from Typical Needlestick Activities </vt:lpstr>
      <vt:lpstr>Risks of  500mSv Needlestick?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Oxley</dc:creator>
  <cp:lastModifiedBy>Bill Thomson</cp:lastModifiedBy>
  <cp:revision>617</cp:revision>
  <dcterms:created xsi:type="dcterms:W3CDTF">2021-03-12T14:03:26Z</dcterms:created>
  <dcterms:modified xsi:type="dcterms:W3CDTF">2024-10-24T13:59:33Z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0x0101006F577D85CA72664694D7796B41A5113E</vt:lpwstr>
  </property>
  <property fmtid="{D5CDD505-2E9C-101B-9397-08002B2CF9AE}" pid="3" name="_dlc_DocIdItemGuid">
    <vt:lpwstr>16bc2aa2-1020-42e1-b910-b46931d83587</vt:lpwstr>
  </property>
  <property fmtid="{D5CDD505-2E9C-101B-9397-08002B2CF9AE}" pid="4" name="MediaServiceImageTags">
    <vt:lpwstr/>
  </property>
</Properties>
</file>