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4"/>
  </p:sldMasterIdLst>
  <p:notesMasterIdLst>
    <p:notesMasterId r:id="rId19"/>
  </p:notesMasterIdLst>
  <p:handoutMasterIdLst>
    <p:handoutMasterId r:id="rId20"/>
  </p:handoutMasterIdLst>
  <p:sldIdLst>
    <p:sldId id="256" r:id="rId5"/>
    <p:sldId id="303" r:id="rId6"/>
    <p:sldId id="258" r:id="rId7"/>
    <p:sldId id="288" r:id="rId8"/>
    <p:sldId id="259" r:id="rId9"/>
    <p:sldId id="260" r:id="rId10"/>
    <p:sldId id="295" r:id="rId11"/>
    <p:sldId id="275" r:id="rId12"/>
    <p:sldId id="283" r:id="rId13"/>
    <p:sldId id="299" r:id="rId14"/>
    <p:sldId id="261" r:id="rId15"/>
    <p:sldId id="262" r:id="rId16"/>
    <p:sldId id="265" r:id="rId17"/>
    <p:sldId id="30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9CD3"/>
    <a:srgbClr val="002966"/>
    <a:srgbClr val="DC4405"/>
    <a:srgbClr val="00264B"/>
    <a:srgbClr val="7BAFD4"/>
    <a:srgbClr val="E6F0F6"/>
    <a:srgbClr val="00000E"/>
    <a:srgbClr val="E5EF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1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2576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55E704-BC83-0A69-61D6-1C2510659C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CBEECB-1421-49E1-445D-2F8EAC3878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4FA7-C914-3C4E-ADB8-527621054AE0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22FD75-833E-3EF7-A53A-90A9500232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83335E-2F41-DC89-1888-92496D2FA8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73A8B4-1E65-A34A-821B-DCC7684C4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89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775CA-7537-4AB6-BF6C-96910041BBC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C9A8B-6423-4DD8-A52A-D5F1BE33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8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CBB6-E2AC-4BA1-A748-02338F623A5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5907" y="1214422"/>
            <a:ext cx="4543514" cy="2633031"/>
          </a:xfrm>
        </p:spPr>
        <p:txBody>
          <a:bodyPr anchor="t"/>
          <a:lstStyle>
            <a:lvl1pPr algn="l">
              <a:defRPr sz="6000">
                <a:solidFill>
                  <a:srgbClr val="002966"/>
                </a:solidFill>
                <a:latin typeface=""/>
              </a:defRPr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6AF13-3D65-480A-9BB7-96002FAF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24, 2024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021135F-A987-B0BA-C598-1EF6F9B74F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5997" y="4094484"/>
            <a:ext cx="4543425" cy="319088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002966"/>
                </a:solidFill>
              </a:defRPr>
            </a:lvl1pPr>
          </a:lstStyle>
          <a:p>
            <a:pPr lvl="0"/>
            <a:r>
              <a:rPr lang="en-US" dirty="0"/>
              <a:t>[Name]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0558961B-3D44-0BE7-8796-58BABA3E554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5996" y="4512939"/>
            <a:ext cx="4543425" cy="319088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2966"/>
                </a:solidFill>
              </a:defRPr>
            </a:lvl1pPr>
          </a:lstStyle>
          <a:p>
            <a:pPr lvl="0"/>
            <a:r>
              <a:rPr lang="en-US" dirty="0"/>
              <a:t>[Job Title]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6F202704-E1B8-FD1C-E508-1496FE239F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5998" y="5079057"/>
            <a:ext cx="4543425" cy="319088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2966"/>
                </a:solidFill>
              </a:defRPr>
            </a:lvl1pPr>
          </a:lstStyle>
          <a:p>
            <a:pPr lvl="0"/>
            <a:r>
              <a:rPr lang="en-US" dirty="0"/>
              <a:t>[Corvallis, OR]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036EB041-5E1D-84C6-DBE4-1921EFE2C8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5999" y="5497512"/>
            <a:ext cx="4543425" cy="319088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2966"/>
                </a:solidFill>
              </a:defRPr>
            </a:lvl1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First.last@rcdsoftware.com</a:t>
            </a:r>
            <a:r>
              <a:rPr lang="en-US" dirty="0"/>
              <a:t>]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4159C34-2395-F5EC-4DA0-C9CAFB19E8D2}"/>
              </a:ext>
            </a:extLst>
          </p:cNvPr>
          <p:cNvSpPr/>
          <p:nvPr userDrawn="1"/>
        </p:nvSpPr>
        <p:spPr>
          <a:xfrm>
            <a:off x="8028122" y="139485"/>
            <a:ext cx="3533614" cy="901915"/>
          </a:xfrm>
          <a:prstGeom prst="rect">
            <a:avLst/>
          </a:prstGeom>
          <a:solidFill>
            <a:srgbClr val="E6F0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4C6B6D1-CFD0-8E0A-DE2E-9E6C8185B1A6}"/>
              </a:ext>
            </a:extLst>
          </p:cNvPr>
          <p:cNvSpPr/>
          <p:nvPr userDrawn="1"/>
        </p:nvSpPr>
        <p:spPr>
          <a:xfrm>
            <a:off x="0" y="6453119"/>
            <a:ext cx="2913681" cy="365125"/>
          </a:xfrm>
          <a:prstGeom prst="rect">
            <a:avLst/>
          </a:prstGeom>
          <a:solidFill>
            <a:srgbClr val="E6F0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4C75B6-06C2-885E-B7A6-150ECB98FA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2765" y="913457"/>
            <a:ext cx="3835400" cy="4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73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07022-D910-4198-A60D-ABF4BC42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90F54-76D7-4772-A83B-21B084F3A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  <a:lvl2pPr>
              <a:defRPr>
                <a:solidFill>
                  <a:srgbClr val="002966"/>
                </a:solidFill>
              </a:defRPr>
            </a:lvl2pPr>
            <a:lvl3pPr>
              <a:defRPr>
                <a:solidFill>
                  <a:srgbClr val="002966"/>
                </a:solidFill>
              </a:defRPr>
            </a:lvl3pPr>
            <a:lvl4pPr>
              <a:defRPr>
                <a:solidFill>
                  <a:srgbClr val="002966"/>
                </a:solidFill>
              </a:defRPr>
            </a:lvl4pPr>
            <a:lvl5pPr>
              <a:defRPr>
                <a:solidFill>
                  <a:srgbClr val="0029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E621C-A1CD-4CAB-B1DA-D6CBC4444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24, 2024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27C27-7AF3-4530-913C-415476B0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461F8-6677-4BA5-94A3-442F180D3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3C587-1087-4473-B614-D6E1D60CE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  <a:lvl2pPr>
              <a:defRPr>
                <a:solidFill>
                  <a:srgbClr val="002966"/>
                </a:solidFill>
              </a:defRPr>
            </a:lvl2pPr>
            <a:lvl3pPr>
              <a:defRPr>
                <a:solidFill>
                  <a:srgbClr val="002966"/>
                </a:solidFill>
              </a:defRPr>
            </a:lvl3pPr>
            <a:lvl4pPr>
              <a:defRPr>
                <a:solidFill>
                  <a:srgbClr val="002966"/>
                </a:solidFill>
              </a:defRPr>
            </a:lvl4pPr>
            <a:lvl5pPr>
              <a:defRPr>
                <a:solidFill>
                  <a:srgbClr val="0029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0DD6F-350E-463A-827F-B76CA4437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  <a:lvl2pPr>
              <a:defRPr>
                <a:solidFill>
                  <a:srgbClr val="002966"/>
                </a:solidFill>
              </a:defRPr>
            </a:lvl2pPr>
            <a:lvl3pPr>
              <a:defRPr>
                <a:solidFill>
                  <a:srgbClr val="002966"/>
                </a:solidFill>
              </a:defRPr>
            </a:lvl3pPr>
            <a:lvl4pPr>
              <a:defRPr>
                <a:solidFill>
                  <a:srgbClr val="002966"/>
                </a:solidFill>
              </a:defRPr>
            </a:lvl4pPr>
            <a:lvl5pPr>
              <a:defRPr>
                <a:solidFill>
                  <a:srgbClr val="0029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9A641-0094-4F45-BEA6-1217550AD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24, 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35D95-9861-4033-9473-1A73451D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9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DC1C1-1ABD-48A3-9FF2-96D4B905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7"/>
            <a:ext cx="10515600" cy="1022351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6A71F-26A6-4E85-88AF-40404AE52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9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54632-FA7D-40D1-BDF1-D6907A9FB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  <a:lvl2pPr>
              <a:defRPr>
                <a:solidFill>
                  <a:srgbClr val="002966"/>
                </a:solidFill>
              </a:defRPr>
            </a:lvl2pPr>
            <a:lvl3pPr>
              <a:defRPr>
                <a:solidFill>
                  <a:srgbClr val="002966"/>
                </a:solidFill>
              </a:defRPr>
            </a:lvl3pPr>
            <a:lvl4pPr>
              <a:defRPr>
                <a:solidFill>
                  <a:srgbClr val="002966"/>
                </a:solidFill>
              </a:defRPr>
            </a:lvl4pPr>
            <a:lvl5pPr>
              <a:defRPr>
                <a:solidFill>
                  <a:srgbClr val="0029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E1FA92-91B5-4C63-BFEE-566A559A46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9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E01C8F-5DB8-4C61-AAFC-6C787E78D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  <a:lvl2pPr>
              <a:defRPr>
                <a:solidFill>
                  <a:srgbClr val="002966"/>
                </a:solidFill>
              </a:defRPr>
            </a:lvl2pPr>
            <a:lvl3pPr>
              <a:defRPr>
                <a:solidFill>
                  <a:srgbClr val="002966"/>
                </a:solidFill>
              </a:defRPr>
            </a:lvl3pPr>
            <a:lvl4pPr>
              <a:defRPr>
                <a:solidFill>
                  <a:srgbClr val="002966"/>
                </a:solidFill>
              </a:defRPr>
            </a:lvl4pPr>
            <a:lvl5pPr>
              <a:defRPr>
                <a:solidFill>
                  <a:srgbClr val="0029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12645B-EF4D-46AE-98F9-EBCE8712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24, 2024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E3652-E5BB-4050-B95D-35607D9AD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2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C4C16-8AAD-44E5-A854-D187E3B8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64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C2C64F-CDEC-4A8A-ACAF-39004380F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24,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61A9A-B442-4C57-A22D-A4CE93303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7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75834-0297-447C-9FF1-306882C73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24,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9EBD8-E740-4CE5-97FA-0A8FEC3E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6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5E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563D1F-B01B-4906-A680-BC0AF076C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722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F76C8-5540-434D-8EE4-D9BF52621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99715"/>
            <a:ext cx="10515600" cy="4177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B9DD1-EA31-42D4-82BC-E425E8521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72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B9CD3"/>
                </a:solidFill>
                <a:latin typeface=""/>
              </a:defRPr>
            </a:lvl1pPr>
          </a:lstStyle>
          <a:p>
            <a:r>
              <a:rPr lang="en-US"/>
              <a:t>October 24, 2024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5C743-AF0C-4D2C-841E-4E8564BD1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1535" y="637172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4B9CD3"/>
                </a:solidFill>
                <a:latin typeface=""/>
              </a:defRPr>
            </a:lvl1pPr>
          </a:lstStyle>
          <a:p>
            <a:fld id="{677F7B41-FD57-4489-AAB8-D17CF179067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B8DB0B-80B4-96DB-360C-D509A6E88F7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251203" y="192301"/>
            <a:ext cx="2102597" cy="7920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3ADFFD7-7CF8-1D26-A31F-D8BEF0CA91B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209800" y="6295521"/>
            <a:ext cx="77724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8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61" r:id="rId4"/>
    <p:sldLayoutId id="2147483662" r:id="rId5"/>
    <p:sldLayoutId id="2147483663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966"/>
          </a:solidFill>
          <a:latin typeface="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966"/>
          </a:solidFill>
          <a:latin typeface="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966"/>
          </a:solidFill>
          <a:latin typeface="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966"/>
          </a:solidFill>
          <a:latin typeface="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966"/>
          </a:solidFill>
          <a:latin typeface="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966"/>
          </a:solidFill>
          <a:latin typeface="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26543-95BE-F5A9-7A07-64F8609E1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06" y="1214422"/>
            <a:ext cx="5343059" cy="2954166"/>
          </a:xfrm>
        </p:spPr>
        <p:txBody>
          <a:bodyPr>
            <a:noAutofit/>
          </a:bodyPr>
          <a:lstStyle/>
          <a:p>
            <a:r>
              <a:rPr lang="en-US" sz="4000" dirty="0"/>
              <a:t>Dose Coefficients for </a:t>
            </a:r>
            <a:r>
              <a:rPr lang="en-US" sz="4000" dirty="0">
                <a:solidFill>
                  <a:srgbClr val="DC4405"/>
                </a:solidFill>
              </a:rPr>
              <a:t>D</a:t>
            </a:r>
            <a:r>
              <a:rPr lang="en-US" sz="4000" dirty="0"/>
              <a:t>iscrete </a:t>
            </a:r>
            <a:r>
              <a:rPr lang="en-US" sz="4000" dirty="0">
                <a:solidFill>
                  <a:srgbClr val="DC4405"/>
                </a:solidFill>
              </a:rPr>
              <a:t>R</a:t>
            </a:r>
            <a:r>
              <a:rPr lang="en-US" sz="4000" dirty="0"/>
              <a:t>adioactive </a:t>
            </a:r>
            <a:r>
              <a:rPr lang="en-US" sz="4000" dirty="0">
                <a:solidFill>
                  <a:srgbClr val="DC4405"/>
                </a:solidFill>
              </a:rPr>
              <a:t>P</a:t>
            </a:r>
            <a:r>
              <a:rPr lang="en-US" sz="4000" dirty="0"/>
              <a:t>articles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049168-65D6-4FBE-DB76-63A4928A32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5906" y="4719399"/>
            <a:ext cx="4543425" cy="426615"/>
          </a:xfrm>
        </p:spPr>
        <p:txBody>
          <a:bodyPr/>
          <a:lstStyle/>
          <a:p>
            <a:r>
              <a:rPr lang="en-US" dirty="0"/>
              <a:t>David M. Hamby, PhD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CD4868-E15B-EE05-5319-95A0A5BE11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5906" y="5012490"/>
            <a:ext cx="4543425" cy="126217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600" dirty="0"/>
              <a:t>david.hamby@rcdsoftware.com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16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600" dirty="0"/>
              <a:t>w/ R. Benke, C. Mangini and C. Rose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AB4454-BAC5-4E38-97F2-58730D04DCA5}"/>
              </a:ext>
            </a:extLst>
          </p:cNvPr>
          <p:cNvSpPr txBox="1"/>
          <p:nvPr/>
        </p:nvSpPr>
        <p:spPr>
          <a:xfrm>
            <a:off x="71718" y="6581001"/>
            <a:ext cx="1274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4B9CD3"/>
                </a:solidFill>
              </a:rPr>
              <a:t>October 24, 2024</a:t>
            </a:r>
          </a:p>
        </p:txBody>
      </p:sp>
    </p:spTree>
    <p:extLst>
      <p:ext uri="{BB962C8B-B14F-4D97-AF65-F5344CB8AC3E}">
        <p14:creationId xmlns:p14="http://schemas.microsoft.com/office/powerpoint/2010/main" val="59904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91AF8-DE93-DB99-9E05-5795C607A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Internal DRP: EDE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27759-762E-F931-32B0-2CD30E4DF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8071"/>
            <a:ext cx="10515600" cy="3908891"/>
          </a:xfrm>
        </p:spPr>
        <p:txBody>
          <a:bodyPr>
            <a:normAutofit/>
          </a:bodyPr>
          <a:lstStyle/>
          <a:p>
            <a:r>
              <a:rPr lang="en-US" sz="2400" dirty="0"/>
              <a:t>Again, using coupled PiMAL/MCNP</a:t>
            </a:r>
          </a:p>
          <a:p>
            <a:r>
              <a:rPr lang="en-US" sz="2400" dirty="0"/>
              <a:t>DRP locations</a:t>
            </a:r>
          </a:p>
          <a:p>
            <a:pPr lvl="1"/>
            <a:r>
              <a:rPr lang="en-US" sz="2000" dirty="0"/>
              <a:t>upper respiratory tract (nasopharynx, larynx)</a:t>
            </a:r>
          </a:p>
          <a:p>
            <a:pPr lvl="1"/>
            <a:r>
              <a:rPr lang="en-US" sz="2000" dirty="0"/>
              <a:t>small and large intestine (various locations)</a:t>
            </a:r>
          </a:p>
          <a:p>
            <a:r>
              <a:rPr lang="en-US" sz="2400" dirty="0"/>
              <a:t>DRP assumed to remain whole and stationary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E81CD7-DA69-46F8-B195-F4755BF6E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77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A0E6A-94EF-84DF-F171-8E85BD0D7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0847"/>
            <a:ext cx="9417424" cy="4300874"/>
          </a:xfrm>
        </p:spPr>
        <p:txBody>
          <a:bodyPr>
            <a:normAutofit/>
          </a:bodyPr>
          <a:lstStyle/>
          <a:p>
            <a:r>
              <a:rPr lang="en-US" sz="2400" dirty="0"/>
              <a:t>ICRP 30 gastrointestinal tract biokinetic model</a:t>
            </a:r>
          </a:p>
          <a:p>
            <a:pPr lvl="1"/>
            <a:r>
              <a:rPr lang="en-US" sz="2000" dirty="0"/>
              <a:t>not originally intended for single-particle events</a:t>
            </a:r>
          </a:p>
          <a:p>
            <a:pPr lvl="1"/>
            <a:r>
              <a:rPr lang="en-US" sz="2000" dirty="0"/>
              <a:t>assumed here to be valid for a DRP that moves with GI contents</a:t>
            </a:r>
          </a:p>
          <a:p>
            <a:pPr lvl="1"/>
            <a:r>
              <a:rPr lang="en-US" sz="2000" dirty="0"/>
              <a:t>ICRP 26/30 tissue weighting factors</a:t>
            </a:r>
            <a:endParaRPr lang="en-US" sz="2400" dirty="0"/>
          </a:p>
          <a:p>
            <a:r>
              <a:rPr lang="en-US" sz="2400" dirty="0"/>
              <a:t>CEDE coefficients for ingestion developed using IMBA 5.0.1</a:t>
            </a:r>
          </a:p>
          <a:p>
            <a:r>
              <a:rPr lang="en-US" sz="2400" dirty="0"/>
              <a:t>DRP remains whole and is moving through the body</a:t>
            </a:r>
          </a:p>
          <a:p>
            <a:pPr lvl="1"/>
            <a:r>
              <a:rPr lang="en-US" sz="2000" dirty="0"/>
              <a:t>no activity to the bloodstream, i.e., f</a:t>
            </a:r>
            <a:r>
              <a:rPr lang="en-US" sz="2000" baseline="-25000" dirty="0"/>
              <a:t>1</a:t>
            </a:r>
            <a:r>
              <a:rPr lang="en-US" sz="2000" dirty="0"/>
              <a:t> = 0</a:t>
            </a:r>
          </a:p>
          <a:p>
            <a:pPr lvl="1"/>
            <a:r>
              <a:rPr lang="en-US" sz="2000" u="sng" dirty="0"/>
              <a:t>except</a:t>
            </a:r>
            <a:r>
              <a:rPr lang="en-US" sz="2000" dirty="0"/>
              <a:t> for fuel fragments (f</a:t>
            </a:r>
            <a:r>
              <a:rPr lang="en-US" sz="2000" baseline="-25000" dirty="0"/>
              <a:t>1</a:t>
            </a:r>
            <a:r>
              <a:rPr lang="en-US" sz="2000" dirty="0"/>
              <a:t> = 0.1)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E06341-4193-4B59-8962-EF756D429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11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5D366AA-D127-4E8E-87B0-5D4823952C48}"/>
              </a:ext>
            </a:extLst>
          </p:cNvPr>
          <p:cNvSpPr txBox="1">
            <a:spLocks/>
          </p:cNvSpPr>
          <p:nvPr/>
        </p:nvSpPr>
        <p:spPr>
          <a:xfrm>
            <a:off x="838200" y="873722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r>
              <a:rPr lang="en-US" dirty="0"/>
              <a:t>Internal DRP: CEDE - Ingestion</a:t>
            </a:r>
          </a:p>
        </p:txBody>
      </p:sp>
    </p:spTree>
    <p:extLst>
      <p:ext uri="{BB962C8B-B14F-4D97-AF65-F5344CB8AC3E}">
        <p14:creationId xmlns:p14="http://schemas.microsoft.com/office/powerpoint/2010/main" val="3551299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C0119-AE84-F6E4-0DFC-873E329E1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9812"/>
            <a:ext cx="9722618" cy="3837958"/>
          </a:xfrm>
        </p:spPr>
        <p:txBody>
          <a:bodyPr>
            <a:normAutofit/>
          </a:bodyPr>
          <a:lstStyle/>
          <a:p>
            <a:r>
              <a:rPr lang="en-US" sz="2400" dirty="0"/>
              <a:t>Large particles will be captured in the nasopharynx (NP) region</a:t>
            </a:r>
          </a:p>
          <a:p>
            <a:r>
              <a:rPr lang="en-US" sz="2400" dirty="0"/>
              <a:t>In ICRP 30, particles with physical dimensions greater than 10 µm are assumed not to go deeper than the NP region</a:t>
            </a:r>
          </a:p>
          <a:p>
            <a:pPr lvl="1"/>
            <a:r>
              <a:rPr lang="en-US" sz="2000" dirty="0"/>
              <a:t>thus, most likely outcome for DRPs is removal through physical excretion (i.e., sneezing)</a:t>
            </a:r>
          </a:p>
          <a:p>
            <a:pPr lvl="1"/>
            <a:r>
              <a:rPr lang="en-US" sz="2000" dirty="0"/>
              <a:t>and the DRP would not travel through the respiratory system</a:t>
            </a:r>
          </a:p>
          <a:p>
            <a:r>
              <a:rPr lang="en-US" sz="2400" dirty="0"/>
              <a:t>A committed dose coefficient is not appropriate in this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E34D85-7937-4E46-ADE7-13BC21390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12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B54073F-66CC-47F2-A660-905DECD51579}"/>
              </a:ext>
            </a:extLst>
          </p:cNvPr>
          <p:cNvSpPr txBox="1">
            <a:spLocks/>
          </p:cNvSpPr>
          <p:nvPr/>
        </p:nvSpPr>
        <p:spPr>
          <a:xfrm>
            <a:off x="838200" y="873722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r>
              <a:rPr lang="en-US" dirty="0"/>
              <a:t>Internal DRP: CEDE - Inhalation</a:t>
            </a:r>
          </a:p>
        </p:txBody>
      </p:sp>
    </p:spTree>
    <p:extLst>
      <p:ext uri="{BB962C8B-B14F-4D97-AF65-F5344CB8AC3E}">
        <p14:creationId xmlns:p14="http://schemas.microsoft.com/office/powerpoint/2010/main" val="1654713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4E817-5E16-4977-AC76-CE3EC2948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37346"/>
            <a:ext cx="10515600" cy="716588"/>
          </a:xfrm>
        </p:spPr>
        <p:txBody>
          <a:bodyPr/>
          <a:lstStyle/>
          <a:p>
            <a:r>
              <a:rPr lang="en-US" dirty="0"/>
              <a:t>Stellite (Co-60)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7FBAD27-6DD1-49A4-9818-610FE88410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555122"/>
              </p:ext>
            </p:extLst>
          </p:nvPr>
        </p:nvGraphicFramePr>
        <p:xfrm>
          <a:off x="1558389" y="1914049"/>
          <a:ext cx="9075221" cy="3383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1834">
                  <a:extLst>
                    <a:ext uri="{9D8B030D-6E8A-4147-A177-3AD203B41FA5}">
                      <a16:colId xmlns:a16="http://schemas.microsoft.com/office/drawing/2014/main" val="154389668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11885482"/>
                    </a:ext>
                  </a:extLst>
                </a:gridCol>
                <a:gridCol w="1579440">
                  <a:extLst>
                    <a:ext uri="{9D8B030D-6E8A-4147-A177-3AD203B41FA5}">
                      <a16:colId xmlns:a16="http://schemas.microsoft.com/office/drawing/2014/main" val="4116104471"/>
                    </a:ext>
                  </a:extLst>
                </a:gridCol>
                <a:gridCol w="1514137">
                  <a:extLst>
                    <a:ext uri="{9D8B030D-6E8A-4147-A177-3AD203B41FA5}">
                      <a16:colId xmlns:a16="http://schemas.microsoft.com/office/drawing/2014/main" val="2956761495"/>
                    </a:ext>
                  </a:extLst>
                </a:gridCol>
                <a:gridCol w="1119499">
                  <a:extLst>
                    <a:ext uri="{9D8B030D-6E8A-4147-A177-3AD203B41FA5}">
                      <a16:colId xmlns:a16="http://schemas.microsoft.com/office/drawing/2014/main" val="1462329612"/>
                    </a:ext>
                  </a:extLst>
                </a:gridCol>
                <a:gridCol w="1119499">
                  <a:extLst>
                    <a:ext uri="{9D8B030D-6E8A-4147-A177-3AD203B41FA5}">
                      <a16:colId xmlns:a16="http://schemas.microsoft.com/office/drawing/2014/main" val="3826673662"/>
                    </a:ext>
                  </a:extLst>
                </a:gridCol>
                <a:gridCol w="1196412">
                  <a:extLst>
                    <a:ext uri="{9D8B030D-6E8A-4147-A177-3AD203B41FA5}">
                      <a16:colId xmlns:a16="http://schemas.microsoft.com/office/drawing/2014/main" val="1977113407"/>
                    </a:ext>
                  </a:extLst>
                </a:gridCol>
              </a:tblGrid>
              <a:tr h="24964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Source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Dose Quantity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Dose Coefficient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Reasonable Maximum Exposure Time [d]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Estimated Maximum Dose Eq. [mSv]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Time Required for 0.5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Sv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[d]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Time Required for 25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Gy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[d]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8004630"/>
                  </a:ext>
                </a:extLst>
              </a:tr>
              <a:tr h="24964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Skin Surface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SDE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3.7x10</a:t>
                      </a:r>
                      <a:r>
                        <a:rPr kumimoji="0" lang="en-US" sz="1400" b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-8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[</a:t>
                      </a:r>
                      <a:r>
                        <a:rPr kumimoji="0" lang="en-US" sz="14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Sv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/Bq h]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590113"/>
                  </a:ext>
                </a:extLst>
              </a:tr>
              <a:tr h="249648">
                <a:tc>
                  <a:txBody>
                    <a:bodyPr/>
                    <a:lstStyle/>
                    <a:p>
                      <a:pPr algn="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             (mid torso)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5.8x10</a:t>
                      </a:r>
                      <a:r>
                        <a:rPr kumimoji="0" lang="en-US" sz="1400" b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-10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[</a:t>
                      </a:r>
                      <a:r>
                        <a:rPr kumimoji="0" lang="en-US" sz="14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Sv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/Bq h]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792560"/>
                  </a:ext>
                </a:extLst>
              </a:tr>
              <a:tr h="249648">
                <a:tc>
                  <a:txBody>
                    <a:bodyPr/>
                    <a:lstStyle/>
                    <a:p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Upper Resp Tract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Local 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4.8x10</a:t>
                      </a:r>
                      <a:r>
                        <a:rPr kumimoji="0" lang="en-US" sz="1400" b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-7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[</a:t>
                      </a:r>
                      <a:r>
                        <a:rPr kumimoji="0" lang="en-US" sz="14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Sv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/Bq h]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1,200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0.86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951737"/>
                  </a:ext>
                </a:extLst>
              </a:tr>
              <a:tr h="2496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8.8x10</a:t>
                      </a:r>
                      <a:r>
                        <a:rPr kumimoji="0" lang="en-US" sz="1400" b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-8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[</a:t>
                      </a:r>
                      <a:r>
                        <a:rPr kumimoji="0" lang="en-US" sz="14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Sv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/Bq h]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750675"/>
                  </a:ext>
                </a:extLst>
              </a:tr>
              <a:tr h="249648">
                <a:tc>
                  <a:txBody>
                    <a:bodyPr/>
                    <a:lstStyle/>
                    <a:p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Small Intestine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Local 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1.7x10</a:t>
                      </a:r>
                      <a:r>
                        <a:rPr kumimoji="0" lang="en-US" sz="1400" b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-7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[</a:t>
                      </a:r>
                      <a:r>
                        <a:rPr kumimoji="0" lang="en-US" sz="14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Sv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/Bq h]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0.5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119727"/>
                  </a:ext>
                </a:extLst>
              </a:tr>
              <a:tr h="249648">
                <a:tc>
                  <a:txBody>
                    <a:bodyPr/>
                    <a:lstStyle/>
                    <a:p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Large Intestine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Local 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5.9x10</a:t>
                      </a:r>
                      <a:r>
                        <a:rPr kumimoji="0" lang="en-US" sz="1400" b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-8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[</a:t>
                      </a:r>
                      <a:r>
                        <a:rPr kumimoji="0" lang="en-US" sz="14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Sv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/Bq h]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155093"/>
                  </a:ext>
                </a:extLst>
              </a:tr>
              <a:tr h="24964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GI 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2.7x10</a:t>
                      </a:r>
                      <a:r>
                        <a:rPr kumimoji="0" lang="en-US" sz="1400" b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-9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[</a:t>
                      </a:r>
                      <a:r>
                        <a:rPr kumimoji="0" lang="en-US" sz="14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Sv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/Bq h]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982101"/>
                  </a:ext>
                </a:extLst>
              </a:tr>
              <a:tr h="249648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Ingestion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CEDE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1.8x10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-9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Sv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/Bq]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0.090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87344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717A41E-B1EF-4192-B806-8A2BE9E1BC15}"/>
              </a:ext>
            </a:extLst>
          </p:cNvPr>
          <p:cNvSpPr txBox="1"/>
          <p:nvPr/>
        </p:nvSpPr>
        <p:spPr>
          <a:xfrm>
            <a:off x="1558389" y="5460222"/>
            <a:ext cx="70679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*in this example, the DRP is assumed to have a diameter of 100 microns and Co-60 activity of 50 </a:t>
            </a:r>
            <a:r>
              <a:rPr lang="en-US" sz="1200" dirty="0" err="1"/>
              <a:t>kBq</a:t>
            </a:r>
            <a:endParaRPr lang="en-US" sz="1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16415-F441-421F-A5B4-1B3ED953E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51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4E817-5E16-4977-AC76-CE3EC2948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37346"/>
            <a:ext cx="10515600" cy="716588"/>
          </a:xfrm>
        </p:spPr>
        <p:txBody>
          <a:bodyPr/>
          <a:lstStyle/>
          <a:p>
            <a:r>
              <a:rPr lang="en-US" dirty="0"/>
              <a:t>Fuel Fragment (Eu-154)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7FBAD27-6DD1-49A4-9818-610FE88410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357647"/>
              </p:ext>
            </p:extLst>
          </p:nvPr>
        </p:nvGraphicFramePr>
        <p:xfrm>
          <a:off x="1558389" y="1942651"/>
          <a:ext cx="9075221" cy="3383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1834">
                  <a:extLst>
                    <a:ext uri="{9D8B030D-6E8A-4147-A177-3AD203B41FA5}">
                      <a16:colId xmlns:a16="http://schemas.microsoft.com/office/drawing/2014/main" val="154389668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711885482"/>
                    </a:ext>
                  </a:extLst>
                </a:gridCol>
                <a:gridCol w="1579440">
                  <a:extLst>
                    <a:ext uri="{9D8B030D-6E8A-4147-A177-3AD203B41FA5}">
                      <a16:colId xmlns:a16="http://schemas.microsoft.com/office/drawing/2014/main" val="4116104471"/>
                    </a:ext>
                  </a:extLst>
                </a:gridCol>
                <a:gridCol w="1514137">
                  <a:extLst>
                    <a:ext uri="{9D8B030D-6E8A-4147-A177-3AD203B41FA5}">
                      <a16:colId xmlns:a16="http://schemas.microsoft.com/office/drawing/2014/main" val="2956761495"/>
                    </a:ext>
                  </a:extLst>
                </a:gridCol>
                <a:gridCol w="1119499">
                  <a:extLst>
                    <a:ext uri="{9D8B030D-6E8A-4147-A177-3AD203B41FA5}">
                      <a16:colId xmlns:a16="http://schemas.microsoft.com/office/drawing/2014/main" val="1462329612"/>
                    </a:ext>
                  </a:extLst>
                </a:gridCol>
                <a:gridCol w="1119499">
                  <a:extLst>
                    <a:ext uri="{9D8B030D-6E8A-4147-A177-3AD203B41FA5}">
                      <a16:colId xmlns:a16="http://schemas.microsoft.com/office/drawing/2014/main" val="3826673662"/>
                    </a:ext>
                  </a:extLst>
                </a:gridCol>
                <a:gridCol w="1196412">
                  <a:extLst>
                    <a:ext uri="{9D8B030D-6E8A-4147-A177-3AD203B41FA5}">
                      <a16:colId xmlns:a16="http://schemas.microsoft.com/office/drawing/2014/main" val="1977113407"/>
                    </a:ext>
                  </a:extLst>
                </a:gridCol>
              </a:tblGrid>
              <a:tr h="24964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Source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Dose Quantity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Dose Coefficient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Reasonable Maximum Exposure Time [d]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Estimated Maximum Dose Eq. [mSv]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Time Required for 0.5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Sv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[d]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Time Required for 25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Gy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[d]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8004630"/>
                  </a:ext>
                </a:extLst>
              </a:tr>
              <a:tr h="24964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Skin Surface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SDE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8.1x10</a:t>
                      </a:r>
                      <a:r>
                        <a:rPr kumimoji="0" lang="en-US" sz="1400" b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-8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[</a:t>
                      </a:r>
                      <a:r>
                        <a:rPr kumimoji="0" lang="en-US" sz="14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Sv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/Bq h]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1,600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590113"/>
                  </a:ext>
                </a:extLst>
              </a:tr>
              <a:tr h="249648">
                <a:tc>
                  <a:txBody>
                    <a:bodyPr/>
                    <a:lstStyle/>
                    <a:p>
                      <a:pPr algn="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             (mid torso)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3.1x10</a:t>
                      </a:r>
                      <a:r>
                        <a:rPr kumimoji="0" lang="en-US" sz="1400" b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-10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[</a:t>
                      </a:r>
                      <a:r>
                        <a:rPr kumimoji="0" lang="en-US" sz="14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Sv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/Bq h]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0.060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8,400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792560"/>
                  </a:ext>
                </a:extLst>
              </a:tr>
              <a:tr h="249648">
                <a:tc>
                  <a:txBody>
                    <a:bodyPr/>
                    <a:lstStyle/>
                    <a:p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Upper Resp Tract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Local 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9.6x10</a:t>
                      </a:r>
                      <a:r>
                        <a:rPr kumimoji="0" lang="en-US" sz="1400" b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-7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[</a:t>
                      </a:r>
                      <a:r>
                        <a:rPr kumimoji="0" lang="en-US" sz="14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Sv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/Bq h]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951737"/>
                  </a:ext>
                </a:extLst>
              </a:tr>
              <a:tr h="249648"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4.3x10</a:t>
                      </a:r>
                      <a:r>
                        <a:rPr kumimoji="0" lang="en-US" sz="1400" b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-8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[</a:t>
                      </a:r>
                      <a:r>
                        <a:rPr kumimoji="0" lang="en-US" sz="14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Sv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/Bq h]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750675"/>
                  </a:ext>
                </a:extLst>
              </a:tr>
              <a:tr h="249648">
                <a:tc>
                  <a:txBody>
                    <a:bodyPr/>
                    <a:lstStyle/>
                    <a:p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Small Intestine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Local 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5.6x10</a:t>
                      </a:r>
                      <a:r>
                        <a:rPr kumimoji="0" lang="en-US" sz="1400" b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-7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[</a:t>
                      </a:r>
                      <a:r>
                        <a:rPr kumimoji="0" lang="en-US" sz="14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Sv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/Bq h]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0.5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119727"/>
                  </a:ext>
                </a:extLst>
              </a:tr>
              <a:tr h="249648">
                <a:tc>
                  <a:txBody>
                    <a:bodyPr/>
                    <a:lstStyle/>
                    <a:p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Large Intestine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Local 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3.5x10</a:t>
                      </a:r>
                      <a:r>
                        <a:rPr kumimoji="0" lang="en-US" sz="1400" b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-7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[</a:t>
                      </a:r>
                      <a:r>
                        <a:rPr kumimoji="0" lang="en-US" sz="14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Sv</a:t>
                      </a: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/Bq h]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7.4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155093"/>
                  </a:ext>
                </a:extLst>
              </a:tr>
              <a:tr h="24964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GI 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1.5x10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-9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Sv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/Bq h]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1,700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982101"/>
                  </a:ext>
                </a:extLst>
              </a:tr>
              <a:tr h="249648">
                <a:tc>
                  <a:txBody>
                    <a:bodyPr/>
                    <a:lstStyle/>
                    <a:p>
                      <a:pPr algn="l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Ingestion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CEDE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1.9x10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-9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Sv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/Bq]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0.015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87344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717A41E-B1EF-4192-B806-8A2BE9E1BC15}"/>
              </a:ext>
            </a:extLst>
          </p:cNvPr>
          <p:cNvSpPr txBox="1"/>
          <p:nvPr/>
        </p:nvSpPr>
        <p:spPr>
          <a:xfrm>
            <a:off x="1558389" y="5460222"/>
            <a:ext cx="70679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*in this example, the DRP is assumed to have a diameter of 100 microns and Eu-154 activity of 8 </a:t>
            </a:r>
            <a:r>
              <a:rPr lang="en-US" sz="1200" dirty="0" err="1"/>
              <a:t>kBq</a:t>
            </a:r>
            <a:endParaRPr lang="en-US" sz="1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68767-3B7C-4D18-831F-69700F924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49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ABE912-7203-41C9-A37C-13725872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2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591EE67-0CAF-435D-ADD9-49E69015D115}"/>
              </a:ext>
            </a:extLst>
          </p:cNvPr>
          <p:cNvSpPr txBox="1">
            <a:spLocks/>
          </p:cNvSpPr>
          <p:nvPr/>
        </p:nvSpPr>
        <p:spPr>
          <a:xfrm>
            <a:off x="539038" y="341811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r>
              <a:rPr lang="en-US" dirty="0"/>
              <a:t>… aka “Hot Particles”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8796787-9D69-4711-BF0F-BD85608FD9EC}"/>
              </a:ext>
            </a:extLst>
          </p:cNvPr>
          <p:cNvSpPr txBox="1">
            <a:spLocks/>
          </p:cNvSpPr>
          <p:nvPr/>
        </p:nvSpPr>
        <p:spPr>
          <a:xfrm>
            <a:off x="539038" y="1349230"/>
            <a:ext cx="6674264" cy="498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DRP definition</a:t>
            </a:r>
          </a:p>
          <a:p>
            <a:pPr lvl="1"/>
            <a:r>
              <a:rPr lang="en-US" sz="2000" dirty="0"/>
              <a:t>10 – 1,000 µm in any dimension</a:t>
            </a:r>
          </a:p>
          <a:p>
            <a:pPr lvl="1"/>
            <a:r>
              <a:rPr lang="en-US" sz="2000" dirty="0"/>
              <a:t>insoluble in water</a:t>
            </a:r>
          </a:p>
          <a:p>
            <a:pPr lvl="1"/>
            <a:r>
              <a:rPr lang="en-US" sz="2000" dirty="0"/>
              <a:t>of high specific activity</a:t>
            </a:r>
          </a:p>
          <a:p>
            <a:r>
              <a:rPr lang="en-US" sz="2400" dirty="0"/>
              <a:t>DRPs are potentially harmful</a:t>
            </a:r>
          </a:p>
          <a:p>
            <a:pPr lvl="1"/>
            <a:r>
              <a:rPr lang="en-US" sz="2000" dirty="0"/>
              <a:t>if on the skin [for a significant length of time]</a:t>
            </a:r>
          </a:p>
          <a:p>
            <a:pPr lvl="1"/>
            <a:r>
              <a:rPr lang="en-US" sz="2000" dirty="0"/>
              <a:t>if inhaled or ingested and become stuck in the upper respiratory or gastrointestinal tract [for a significant length of time]</a:t>
            </a:r>
          </a:p>
          <a:p>
            <a:r>
              <a:rPr lang="en-US" sz="2400" dirty="0"/>
              <a:t>The harm is generally deterministic and related to tissue ulceration or necrosis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C8B4B5-7A4E-4B3E-9FD3-63B22927C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2544" y="1349230"/>
            <a:ext cx="3004559" cy="294579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0D0A719-3AC4-436C-9895-B713EFCF0FFD}"/>
              </a:ext>
            </a:extLst>
          </p:cNvPr>
          <p:cNvSpPr txBox="1"/>
          <p:nvPr/>
        </p:nvSpPr>
        <p:spPr>
          <a:xfrm>
            <a:off x="7884818" y="4295020"/>
            <a:ext cx="3080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Uranium oxide from Chernobyl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A5EA4B-A932-481F-AEDD-61753F1BDA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7409" y="4793400"/>
            <a:ext cx="3486564" cy="10180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2828DFA-8DA6-4343-A233-5A4DBE646709}"/>
              </a:ext>
            </a:extLst>
          </p:cNvPr>
          <p:cNvSpPr txBox="1"/>
          <p:nvPr/>
        </p:nvSpPr>
        <p:spPr>
          <a:xfrm>
            <a:off x="8166936" y="5755890"/>
            <a:ext cx="2607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Table Salt (</a:t>
            </a:r>
            <a:r>
              <a:rPr lang="en-US" sz="3000" baseline="-16000" dirty="0"/>
              <a:t>~ </a:t>
            </a:r>
            <a:r>
              <a:rPr lang="en-US" dirty="0"/>
              <a:t>300 microns)</a:t>
            </a:r>
          </a:p>
        </p:txBody>
      </p:sp>
    </p:spTree>
    <p:extLst>
      <p:ext uri="{BB962C8B-B14F-4D97-AF65-F5344CB8AC3E}">
        <p14:creationId xmlns:p14="http://schemas.microsoft.com/office/powerpoint/2010/main" val="2677168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465C-7FDA-45AF-BA57-0DC12E13F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Context: Site Release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A055F-3E75-4B91-83B1-A2B1775A4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3504"/>
            <a:ext cx="9829800" cy="3397038"/>
          </a:xfrm>
        </p:spPr>
        <p:txBody>
          <a:bodyPr>
            <a:normAutofit/>
          </a:bodyPr>
          <a:lstStyle/>
          <a:p>
            <a:r>
              <a:rPr lang="en-US" sz="2400" dirty="0"/>
              <a:t>A decontaminated nuclear facility may contain residual radioactivity in the form of small “specks” in the soil</a:t>
            </a:r>
          </a:p>
          <a:p>
            <a:r>
              <a:rPr lang="en-US" sz="2400" dirty="0"/>
              <a:t>These specks (DRPs) are usually located by intense site-closure surveys, but the possibility exists that a small number of DRPs could go undetected</a:t>
            </a:r>
          </a:p>
          <a:p>
            <a:r>
              <a:rPr lang="en-US" sz="2400" dirty="0"/>
              <a:t>After site release, if one of these undetected DRPs is taken into one’s body or becomes attached to the skin, the resulting </a:t>
            </a:r>
            <a:r>
              <a:rPr lang="en-US" sz="2400" u="sng" dirty="0"/>
              <a:t>local</a:t>
            </a:r>
            <a:r>
              <a:rPr lang="en-US" sz="2400" dirty="0"/>
              <a:t> dose could be significant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A4FF64-F291-4DD4-B40B-F9D749247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5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EC422-69D5-4B94-99A1-32F40AE85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722"/>
            <a:ext cx="10515600" cy="1009651"/>
          </a:xfrm>
        </p:spPr>
        <p:txBody>
          <a:bodyPr>
            <a:normAutofit/>
          </a:bodyPr>
          <a:lstStyle/>
          <a:p>
            <a:r>
              <a:rPr lang="en-US" dirty="0"/>
              <a:t>DRP Exposure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7DCB2-C218-45D0-8299-14FA1782F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72" y="1948440"/>
            <a:ext cx="11100987" cy="4708734"/>
          </a:xfrm>
        </p:spPr>
        <p:txBody>
          <a:bodyPr>
            <a:normAutofit/>
          </a:bodyPr>
          <a:lstStyle/>
          <a:p>
            <a:r>
              <a:rPr lang="en-US" sz="2400" u="sng" dirty="0"/>
              <a:t>Skin Surface</a:t>
            </a:r>
          </a:p>
          <a:p>
            <a:pPr lvl="1"/>
            <a:r>
              <a:rPr lang="en-US" sz="2200" dirty="0"/>
              <a:t>Shallow Dose Equivalent</a:t>
            </a:r>
          </a:p>
          <a:p>
            <a:pPr lvl="1"/>
            <a:r>
              <a:rPr lang="en-US" sz="2200" dirty="0"/>
              <a:t>Effective Dose Equivalent</a:t>
            </a:r>
          </a:p>
          <a:p>
            <a:r>
              <a:rPr lang="en-US" sz="2400" u="sng" dirty="0"/>
              <a:t>Upper Respiratory Tract</a:t>
            </a:r>
          </a:p>
          <a:p>
            <a:pPr lvl="1"/>
            <a:r>
              <a:rPr lang="en-US" sz="2200" dirty="0"/>
              <a:t>Local Dose Equivalent (ulceration)</a:t>
            </a:r>
          </a:p>
          <a:p>
            <a:pPr lvl="1"/>
            <a:r>
              <a:rPr lang="en-US" sz="2200" dirty="0"/>
              <a:t>Effective Dose Equivalent (stationary particle)</a:t>
            </a:r>
          </a:p>
          <a:p>
            <a:r>
              <a:rPr lang="en-US" sz="2400" u="sng" dirty="0"/>
              <a:t>Small &amp; Large Intestine</a:t>
            </a:r>
          </a:p>
          <a:p>
            <a:pPr lvl="1"/>
            <a:r>
              <a:rPr lang="en-US" sz="2200" dirty="0"/>
              <a:t>Local Dose Equivalent (ulceration)</a:t>
            </a:r>
          </a:p>
          <a:p>
            <a:pPr lvl="1"/>
            <a:r>
              <a:rPr lang="en-US" sz="2200" dirty="0"/>
              <a:t>Effective Dose Equivalent (stationary particle)</a:t>
            </a:r>
          </a:p>
          <a:p>
            <a:pPr lvl="1"/>
            <a:r>
              <a:rPr lang="en-US" sz="2200" dirty="0"/>
              <a:t>Ingestion CEDE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2E1D28-1488-4844-B1F3-822107D4A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12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B71A5-AE90-4B7D-B74D-5647965D6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284"/>
            <a:ext cx="10515600" cy="1009651"/>
          </a:xfrm>
        </p:spPr>
        <p:txBody>
          <a:bodyPr>
            <a:normAutofit/>
          </a:bodyPr>
          <a:lstStyle/>
          <a:p>
            <a:r>
              <a:rPr lang="en-US" dirty="0"/>
              <a:t>Ulceration Threshold Dose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C6D420-728E-4E8A-941A-6FC42489A7E3}"/>
              </a:ext>
            </a:extLst>
          </p:cNvPr>
          <p:cNvSpPr/>
          <p:nvPr/>
        </p:nvSpPr>
        <p:spPr>
          <a:xfrm>
            <a:off x="2241278" y="4946726"/>
            <a:ext cx="9144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96C393-00B8-4847-9342-1BBCCD28AB0B}"/>
              </a:ext>
            </a:extLst>
          </p:cNvPr>
          <p:cNvSpPr/>
          <p:nvPr/>
        </p:nvSpPr>
        <p:spPr>
          <a:xfrm>
            <a:off x="2241278" y="4946726"/>
            <a:ext cx="822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9510FD-BA2C-4D2A-99F1-6D186BCFCCBD}"/>
              </a:ext>
            </a:extLst>
          </p:cNvPr>
          <p:cNvSpPr/>
          <p:nvPr/>
        </p:nvSpPr>
        <p:spPr>
          <a:xfrm>
            <a:off x="2243727" y="4946726"/>
            <a:ext cx="7315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57E612-7B56-42D3-985B-E51A579D2FEA}"/>
              </a:ext>
            </a:extLst>
          </p:cNvPr>
          <p:cNvSpPr/>
          <p:nvPr/>
        </p:nvSpPr>
        <p:spPr>
          <a:xfrm>
            <a:off x="2241278" y="4946726"/>
            <a:ext cx="6400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100702-F536-4703-AEFF-8F50E411465D}"/>
              </a:ext>
            </a:extLst>
          </p:cNvPr>
          <p:cNvSpPr/>
          <p:nvPr/>
        </p:nvSpPr>
        <p:spPr>
          <a:xfrm>
            <a:off x="2241278" y="4946726"/>
            <a:ext cx="548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7E390-25B3-4706-BC35-C330961B008F}"/>
              </a:ext>
            </a:extLst>
          </p:cNvPr>
          <p:cNvSpPr/>
          <p:nvPr/>
        </p:nvSpPr>
        <p:spPr>
          <a:xfrm>
            <a:off x="2241278" y="4946726"/>
            <a:ext cx="457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77DEBE8-A194-4C2E-ACC5-1BC89323AEA1}"/>
              </a:ext>
            </a:extLst>
          </p:cNvPr>
          <p:cNvSpPr/>
          <p:nvPr/>
        </p:nvSpPr>
        <p:spPr>
          <a:xfrm>
            <a:off x="2243727" y="4945730"/>
            <a:ext cx="3657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FF2772-1EF6-417D-9688-D6C5E6309A8B}"/>
              </a:ext>
            </a:extLst>
          </p:cNvPr>
          <p:cNvSpPr/>
          <p:nvPr/>
        </p:nvSpPr>
        <p:spPr>
          <a:xfrm>
            <a:off x="2241278" y="4945730"/>
            <a:ext cx="2743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2667EF-AA5A-42C4-BD14-F791BDD19C51}"/>
              </a:ext>
            </a:extLst>
          </p:cNvPr>
          <p:cNvSpPr/>
          <p:nvPr/>
        </p:nvSpPr>
        <p:spPr>
          <a:xfrm>
            <a:off x="2241278" y="4945730"/>
            <a:ext cx="1828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51FE5B-4AF9-4BB0-94A5-2710B71CE455}"/>
              </a:ext>
            </a:extLst>
          </p:cNvPr>
          <p:cNvSpPr/>
          <p:nvPr/>
        </p:nvSpPr>
        <p:spPr>
          <a:xfrm>
            <a:off x="2241278" y="4944734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8D7218-F15C-447A-B128-58F7EE2CF89E}"/>
              </a:ext>
            </a:extLst>
          </p:cNvPr>
          <p:cNvSpPr/>
          <p:nvPr/>
        </p:nvSpPr>
        <p:spPr>
          <a:xfrm>
            <a:off x="2241278" y="4944734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FFD61BF-48BA-42A2-9374-E7975F778BC8}"/>
              </a:ext>
            </a:extLst>
          </p:cNvPr>
          <p:cNvSpPr/>
          <p:nvPr/>
        </p:nvSpPr>
        <p:spPr>
          <a:xfrm>
            <a:off x="2241278" y="4944734"/>
            <a:ext cx="9144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DBB7251-4804-441E-AC74-BAE7DEB8B9A2}"/>
              </a:ext>
            </a:extLst>
          </p:cNvPr>
          <p:cNvSpPr txBox="1">
            <a:spLocks/>
          </p:cNvSpPr>
          <p:nvPr/>
        </p:nvSpPr>
        <p:spPr>
          <a:xfrm>
            <a:off x="2169078" y="5348761"/>
            <a:ext cx="985102" cy="6730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rgbClr val="002966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/>
              <a:t>1    5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08745E4-BCC2-420B-B4FA-51C85D705B0A}"/>
              </a:ext>
            </a:extLst>
          </p:cNvPr>
          <p:cNvSpPr txBox="1">
            <a:spLocks/>
          </p:cNvSpPr>
          <p:nvPr/>
        </p:nvSpPr>
        <p:spPr>
          <a:xfrm>
            <a:off x="2940465" y="5348761"/>
            <a:ext cx="9690806" cy="6730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rgbClr val="002966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/>
              <a:t>10         20        30         40         50         60         70         80         90       100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66536F9-04EE-43B1-BAA1-AEBED7D6621A}"/>
              </a:ext>
            </a:extLst>
          </p:cNvPr>
          <p:cNvCxnSpPr>
            <a:cxnSpLocks/>
          </p:cNvCxnSpPr>
          <p:nvPr/>
        </p:nvCxnSpPr>
        <p:spPr>
          <a:xfrm>
            <a:off x="7259845" y="3749040"/>
            <a:ext cx="0" cy="1188720"/>
          </a:xfrm>
          <a:prstGeom prst="line">
            <a:avLst/>
          </a:prstGeom>
          <a:ln w="25400">
            <a:solidFill>
              <a:srgbClr val="DC4405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C7DDBB2A-0114-4A86-898F-EFA313FCA837}"/>
              </a:ext>
            </a:extLst>
          </p:cNvPr>
          <p:cNvSpPr txBox="1">
            <a:spLocks/>
          </p:cNvSpPr>
          <p:nvPr/>
        </p:nvSpPr>
        <p:spPr>
          <a:xfrm>
            <a:off x="6813278" y="3151758"/>
            <a:ext cx="2357819" cy="730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 cap="all">
                <a:solidFill>
                  <a:srgbClr val="DC440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cap="none" dirty="0"/>
              <a:t>Risk of ulcers and fibrosis</a:t>
            </a:r>
          </a:p>
          <a:p>
            <a:pPr algn="ctr"/>
            <a:r>
              <a:rPr lang="en-US" sz="1400" cap="none" dirty="0"/>
              <a:t>5% at 55 </a:t>
            </a:r>
            <a:r>
              <a:rPr lang="en-US" sz="1400" cap="none" dirty="0" err="1"/>
              <a:t>Gy</a:t>
            </a:r>
            <a:r>
              <a:rPr lang="en-US" sz="1400" cap="none" dirty="0"/>
              <a:t>; 50% at 70 </a:t>
            </a:r>
            <a:r>
              <a:rPr lang="en-US" sz="1400" cap="none" dirty="0" err="1"/>
              <a:t>Gy</a:t>
            </a:r>
            <a:endParaRPr lang="en-US" sz="1400" cap="none" dirty="0"/>
          </a:p>
          <a:p>
            <a:pPr algn="ctr"/>
            <a:r>
              <a:rPr lang="en-US" sz="1400" cap="none" dirty="0"/>
              <a:t>(EPA 1992)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E4AC479-C7DB-4F9E-90E2-C302FECA96F9}"/>
              </a:ext>
            </a:extLst>
          </p:cNvPr>
          <p:cNvCxnSpPr>
            <a:cxnSpLocks/>
          </p:cNvCxnSpPr>
          <p:nvPr/>
        </p:nvCxnSpPr>
        <p:spPr>
          <a:xfrm>
            <a:off x="8645615" y="3749040"/>
            <a:ext cx="0" cy="1188720"/>
          </a:xfrm>
          <a:prstGeom prst="line">
            <a:avLst/>
          </a:prstGeom>
          <a:ln w="25400">
            <a:solidFill>
              <a:srgbClr val="DC4405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0CA17E3-28FF-4CA9-976B-CC9E26AABB92}"/>
              </a:ext>
            </a:extLst>
          </p:cNvPr>
          <p:cNvCxnSpPr>
            <a:cxnSpLocks/>
          </p:cNvCxnSpPr>
          <p:nvPr/>
        </p:nvCxnSpPr>
        <p:spPr>
          <a:xfrm>
            <a:off x="2698478" y="3703320"/>
            <a:ext cx="0" cy="1234440"/>
          </a:xfrm>
          <a:prstGeom prst="line">
            <a:avLst/>
          </a:prstGeom>
          <a:ln w="25400">
            <a:solidFill>
              <a:srgbClr val="DC4405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AD383E4-B324-414E-ABD0-BAA78F98DC7A}"/>
              </a:ext>
            </a:extLst>
          </p:cNvPr>
          <p:cNvCxnSpPr>
            <a:cxnSpLocks/>
          </p:cNvCxnSpPr>
          <p:nvPr/>
        </p:nvCxnSpPr>
        <p:spPr>
          <a:xfrm>
            <a:off x="3155678" y="3711358"/>
            <a:ext cx="0" cy="1234440"/>
          </a:xfrm>
          <a:prstGeom prst="line">
            <a:avLst/>
          </a:prstGeom>
          <a:ln w="25400">
            <a:solidFill>
              <a:srgbClr val="DC4405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98AB5605-AB86-4820-A5AF-32CBFBB71900}"/>
              </a:ext>
            </a:extLst>
          </p:cNvPr>
          <p:cNvSpPr txBox="1">
            <a:spLocks/>
          </p:cNvSpPr>
          <p:nvPr/>
        </p:nvSpPr>
        <p:spPr>
          <a:xfrm>
            <a:off x="669187" y="3047886"/>
            <a:ext cx="1828801" cy="730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 cap="all">
                <a:solidFill>
                  <a:srgbClr val="DC440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cap="none" dirty="0"/>
              <a:t>1 </a:t>
            </a:r>
            <a:r>
              <a:rPr lang="en-US" sz="1400" cap="none" dirty="0" err="1"/>
              <a:t>Gy</a:t>
            </a:r>
            <a:r>
              <a:rPr lang="en-US" sz="1400" cap="none" dirty="0"/>
              <a:t> for acute ulceration (ICRP 1992)</a:t>
            </a:r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0EA94762-FB5A-471D-A466-2DE74A9E94CC}"/>
              </a:ext>
            </a:extLst>
          </p:cNvPr>
          <p:cNvSpPr txBox="1">
            <a:spLocks/>
          </p:cNvSpPr>
          <p:nvPr/>
        </p:nvSpPr>
        <p:spPr>
          <a:xfrm>
            <a:off x="2601231" y="2930167"/>
            <a:ext cx="1973467" cy="730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 cap="all">
                <a:solidFill>
                  <a:srgbClr val="DC440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cap="none" dirty="0"/>
              <a:t>5 - 10 </a:t>
            </a:r>
            <a:r>
              <a:rPr lang="en-US" sz="1400" cap="none" dirty="0" err="1"/>
              <a:t>Gy</a:t>
            </a:r>
            <a:r>
              <a:rPr lang="en-US" sz="1400" cap="none" dirty="0"/>
              <a:t> for erythema, desquamation, necrosis (ICRP 2012)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5BE401F8-C2C4-4F81-9386-861B5AE085B4}"/>
              </a:ext>
            </a:extLst>
          </p:cNvPr>
          <p:cNvSpPr txBox="1">
            <a:spLocks/>
          </p:cNvSpPr>
          <p:nvPr/>
        </p:nvSpPr>
        <p:spPr>
          <a:xfrm>
            <a:off x="274997" y="5381061"/>
            <a:ext cx="1828801" cy="6730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rgbClr val="002966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/>
              <a:t>D</a:t>
            </a:r>
            <a:r>
              <a:rPr lang="en-US" sz="2400" cap="none" dirty="0"/>
              <a:t>ose (Gy)</a:t>
            </a:r>
            <a:endParaRPr lang="en-US" sz="240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E8CDC62-1983-442D-ADD8-F999766FCC03}"/>
              </a:ext>
            </a:extLst>
          </p:cNvPr>
          <p:cNvCxnSpPr>
            <a:cxnSpLocks/>
          </p:cNvCxnSpPr>
          <p:nvPr/>
        </p:nvCxnSpPr>
        <p:spPr>
          <a:xfrm flipH="1">
            <a:off x="2347855" y="3692753"/>
            <a:ext cx="2841" cy="1233251"/>
          </a:xfrm>
          <a:prstGeom prst="line">
            <a:avLst/>
          </a:prstGeom>
          <a:ln w="25400">
            <a:solidFill>
              <a:srgbClr val="DC4405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10034B4-306E-4C7B-8336-6239A8AA8FA3}"/>
              </a:ext>
            </a:extLst>
          </p:cNvPr>
          <p:cNvCxnSpPr>
            <a:cxnSpLocks/>
          </p:cNvCxnSpPr>
          <p:nvPr/>
        </p:nvCxnSpPr>
        <p:spPr>
          <a:xfrm>
            <a:off x="2573506" y="2398766"/>
            <a:ext cx="0" cy="2537938"/>
          </a:xfrm>
          <a:prstGeom prst="line">
            <a:avLst/>
          </a:prstGeom>
          <a:ln w="25400">
            <a:solidFill>
              <a:srgbClr val="4B9CD3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A0DBA35-8931-4354-B6BC-59292D7C85DD}"/>
              </a:ext>
            </a:extLst>
          </p:cNvPr>
          <p:cNvCxnSpPr>
            <a:cxnSpLocks/>
          </p:cNvCxnSpPr>
          <p:nvPr/>
        </p:nvCxnSpPr>
        <p:spPr>
          <a:xfrm>
            <a:off x="2698478" y="2398766"/>
            <a:ext cx="0" cy="451235"/>
          </a:xfrm>
          <a:prstGeom prst="line">
            <a:avLst/>
          </a:prstGeom>
          <a:ln w="25400">
            <a:solidFill>
              <a:srgbClr val="4B9CD3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CE31ACA7-6C12-44B2-97E1-7E2B46F8FD47}"/>
              </a:ext>
            </a:extLst>
          </p:cNvPr>
          <p:cNvSpPr txBox="1">
            <a:spLocks/>
          </p:cNvSpPr>
          <p:nvPr/>
        </p:nvSpPr>
        <p:spPr>
          <a:xfrm>
            <a:off x="1055195" y="1786943"/>
            <a:ext cx="2227765" cy="730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 cap="all">
                <a:solidFill>
                  <a:srgbClr val="DC440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cap="none" dirty="0">
                <a:solidFill>
                  <a:srgbClr val="4B9CD3"/>
                </a:solidFill>
              </a:rPr>
              <a:t>3.5 - 5 </a:t>
            </a:r>
            <a:r>
              <a:rPr lang="en-US" sz="1400" cap="none" dirty="0" err="1">
                <a:solidFill>
                  <a:srgbClr val="4B9CD3"/>
                </a:solidFill>
              </a:rPr>
              <a:t>Gy</a:t>
            </a:r>
            <a:r>
              <a:rPr lang="en-US" sz="1400" cap="none" dirty="0">
                <a:solidFill>
                  <a:srgbClr val="4B9CD3"/>
                </a:solidFill>
              </a:rPr>
              <a:t> for erythema and edema (HHS 2022)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A22D441-7F21-43CB-8763-5E8750FA9DE9}"/>
              </a:ext>
            </a:extLst>
          </p:cNvPr>
          <p:cNvCxnSpPr>
            <a:cxnSpLocks/>
          </p:cNvCxnSpPr>
          <p:nvPr/>
        </p:nvCxnSpPr>
        <p:spPr>
          <a:xfrm flipH="1">
            <a:off x="4531250" y="2268071"/>
            <a:ext cx="8669" cy="2669689"/>
          </a:xfrm>
          <a:prstGeom prst="line">
            <a:avLst/>
          </a:prstGeom>
          <a:ln w="25400">
            <a:solidFill>
              <a:srgbClr val="DC4405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66B01724-DAED-4FB3-B8D1-4FD6D8DD8A61}"/>
              </a:ext>
            </a:extLst>
          </p:cNvPr>
          <p:cNvSpPr txBox="1">
            <a:spLocks/>
          </p:cNvSpPr>
          <p:nvPr/>
        </p:nvSpPr>
        <p:spPr>
          <a:xfrm>
            <a:off x="4556954" y="1668423"/>
            <a:ext cx="2091561" cy="730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 cap="all">
                <a:solidFill>
                  <a:srgbClr val="DC440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cap="none" dirty="0"/>
              <a:t>25 </a:t>
            </a:r>
            <a:r>
              <a:rPr lang="en-US" sz="1400" cap="none" dirty="0" err="1"/>
              <a:t>Gy</a:t>
            </a:r>
            <a:r>
              <a:rPr lang="en-US" sz="1400" cap="none" dirty="0"/>
              <a:t> for deep ulceration and necrosis (IAEA 2020)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BDEC205-B03B-4474-9F68-84F0E60B48C2}"/>
              </a:ext>
            </a:extLst>
          </p:cNvPr>
          <p:cNvCxnSpPr>
            <a:cxnSpLocks/>
          </p:cNvCxnSpPr>
          <p:nvPr/>
        </p:nvCxnSpPr>
        <p:spPr>
          <a:xfrm>
            <a:off x="4070078" y="4413106"/>
            <a:ext cx="0" cy="531627"/>
          </a:xfrm>
          <a:prstGeom prst="line">
            <a:avLst/>
          </a:prstGeom>
          <a:ln w="25400">
            <a:solidFill>
              <a:srgbClr val="4B9CD3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ooter Placeholder 4">
            <a:extLst>
              <a:ext uri="{FF2B5EF4-FFF2-40B4-BE49-F238E27FC236}">
                <a16:creationId xmlns:a16="http://schemas.microsoft.com/office/drawing/2014/main" id="{2878B051-52AA-4DB7-B52E-5BCDC261F46B}"/>
              </a:ext>
            </a:extLst>
          </p:cNvPr>
          <p:cNvSpPr txBox="1">
            <a:spLocks/>
          </p:cNvSpPr>
          <p:nvPr/>
        </p:nvSpPr>
        <p:spPr>
          <a:xfrm>
            <a:off x="3231322" y="3653591"/>
            <a:ext cx="1339806" cy="766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 cap="all">
                <a:solidFill>
                  <a:srgbClr val="DC440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cap="none" dirty="0">
                <a:solidFill>
                  <a:srgbClr val="4B9CD3"/>
                </a:solidFill>
              </a:rPr>
              <a:t>20 </a:t>
            </a:r>
            <a:r>
              <a:rPr lang="en-US" sz="1400" cap="none" dirty="0" err="1">
                <a:solidFill>
                  <a:srgbClr val="4B9CD3"/>
                </a:solidFill>
              </a:rPr>
              <a:t>Gy</a:t>
            </a:r>
            <a:r>
              <a:rPr lang="en-US" sz="1400" cap="none" dirty="0">
                <a:solidFill>
                  <a:srgbClr val="4B9CD3"/>
                </a:solidFill>
              </a:rPr>
              <a:t> for deep ulceration</a:t>
            </a:r>
          </a:p>
          <a:p>
            <a:r>
              <a:rPr lang="en-US" sz="1400" cap="none" dirty="0">
                <a:solidFill>
                  <a:srgbClr val="4B9CD3"/>
                </a:solidFill>
              </a:rPr>
              <a:t>(CDC 2020)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38B7732-92DD-412E-BB16-8068F5A78506}"/>
              </a:ext>
            </a:extLst>
          </p:cNvPr>
          <p:cNvCxnSpPr>
            <a:cxnSpLocks/>
          </p:cNvCxnSpPr>
          <p:nvPr/>
        </p:nvCxnSpPr>
        <p:spPr>
          <a:xfrm>
            <a:off x="4984478" y="4413106"/>
            <a:ext cx="0" cy="531627"/>
          </a:xfrm>
          <a:prstGeom prst="line">
            <a:avLst/>
          </a:prstGeom>
          <a:ln w="25400">
            <a:solidFill>
              <a:srgbClr val="4B9CD3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ooter Placeholder 4">
            <a:extLst>
              <a:ext uri="{FF2B5EF4-FFF2-40B4-BE49-F238E27FC236}">
                <a16:creationId xmlns:a16="http://schemas.microsoft.com/office/drawing/2014/main" id="{317B7859-F9F8-4AE5-BD34-C54842D23AB8}"/>
              </a:ext>
            </a:extLst>
          </p:cNvPr>
          <p:cNvSpPr txBox="1">
            <a:spLocks/>
          </p:cNvSpPr>
          <p:nvPr/>
        </p:nvSpPr>
        <p:spPr>
          <a:xfrm>
            <a:off x="4744920" y="3774084"/>
            <a:ext cx="2252269" cy="730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 cap="all">
                <a:solidFill>
                  <a:srgbClr val="DC440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cap="none" dirty="0">
                <a:solidFill>
                  <a:srgbClr val="4B9CD3"/>
                </a:solidFill>
              </a:rPr>
              <a:t>30 Gy ulceration anticipated</a:t>
            </a:r>
          </a:p>
          <a:p>
            <a:r>
              <a:rPr lang="en-US" sz="1400" cap="none" dirty="0">
                <a:solidFill>
                  <a:srgbClr val="4B9CD3"/>
                </a:solidFill>
              </a:rPr>
              <a:t>(DiCarlo et al., 2020)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7DDD0AA-3A15-4A60-93EC-29E746078E96}"/>
              </a:ext>
            </a:extLst>
          </p:cNvPr>
          <p:cNvCxnSpPr>
            <a:cxnSpLocks/>
          </p:cNvCxnSpPr>
          <p:nvPr/>
        </p:nvCxnSpPr>
        <p:spPr>
          <a:xfrm>
            <a:off x="4577319" y="2850001"/>
            <a:ext cx="0" cy="2091297"/>
          </a:xfrm>
          <a:prstGeom prst="line">
            <a:avLst/>
          </a:prstGeom>
          <a:ln w="25400">
            <a:solidFill>
              <a:srgbClr val="4B9CD3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ooter Placeholder 4">
            <a:extLst>
              <a:ext uri="{FF2B5EF4-FFF2-40B4-BE49-F238E27FC236}">
                <a16:creationId xmlns:a16="http://schemas.microsoft.com/office/drawing/2014/main" id="{A839676F-3FB3-4F2C-AA25-19EA0A4E0DFB}"/>
              </a:ext>
            </a:extLst>
          </p:cNvPr>
          <p:cNvSpPr txBox="1">
            <a:spLocks/>
          </p:cNvSpPr>
          <p:nvPr/>
        </p:nvSpPr>
        <p:spPr>
          <a:xfrm>
            <a:off x="4614720" y="2344287"/>
            <a:ext cx="2252276" cy="730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 cap="all">
                <a:solidFill>
                  <a:srgbClr val="DC440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cap="none" dirty="0">
                <a:solidFill>
                  <a:srgbClr val="4B9CD3"/>
                </a:solidFill>
              </a:rPr>
              <a:t>25 </a:t>
            </a:r>
            <a:r>
              <a:rPr lang="en-US" sz="1400" cap="none" dirty="0" err="1">
                <a:solidFill>
                  <a:srgbClr val="4B9CD3"/>
                </a:solidFill>
              </a:rPr>
              <a:t>Gy</a:t>
            </a:r>
            <a:r>
              <a:rPr lang="en-US" sz="1400" cap="none" dirty="0">
                <a:solidFill>
                  <a:srgbClr val="4B9CD3"/>
                </a:solidFill>
              </a:rPr>
              <a:t> for ulcers and necrosis (Iddins et al. 2022)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D23C60A-3C75-46FB-ADA6-A77F96405F33}"/>
              </a:ext>
            </a:extLst>
          </p:cNvPr>
          <p:cNvGrpSpPr/>
          <p:nvPr/>
        </p:nvGrpSpPr>
        <p:grpSpPr>
          <a:xfrm>
            <a:off x="3112031" y="5410355"/>
            <a:ext cx="2844799" cy="1315118"/>
            <a:chOff x="3112031" y="5410355"/>
            <a:chExt cx="2844799" cy="1315118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43C1FC9-CE55-4E42-B609-264F508A4BBD}"/>
                </a:ext>
              </a:extLst>
            </p:cNvPr>
            <p:cNvSpPr txBox="1"/>
            <p:nvPr/>
          </p:nvSpPr>
          <p:spPr>
            <a:xfrm>
              <a:off x="3112031" y="6140698"/>
              <a:ext cx="2844799" cy="584775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Recommendation:</a:t>
              </a:r>
            </a:p>
            <a:p>
              <a:pPr algn="ctr"/>
              <a:r>
                <a:rPr lang="en-US" sz="1600" dirty="0"/>
                <a:t>25 Gy ulceration threshold</a:t>
              </a:r>
            </a:p>
          </p:txBody>
        </p:sp>
        <p:sp>
          <p:nvSpPr>
            <p:cNvPr id="43" name="Arrow: Up 42">
              <a:extLst>
                <a:ext uri="{FF2B5EF4-FFF2-40B4-BE49-F238E27FC236}">
                  <a16:creationId xmlns:a16="http://schemas.microsoft.com/office/drawing/2014/main" id="{DDFC72B2-2203-4871-AAD5-44B79AD22D7D}"/>
                </a:ext>
              </a:extLst>
            </p:cNvPr>
            <p:cNvSpPr/>
            <p:nvPr/>
          </p:nvSpPr>
          <p:spPr>
            <a:xfrm>
              <a:off x="4376129" y="5410355"/>
              <a:ext cx="383741" cy="730343"/>
            </a:xfrm>
            <a:prstGeom prst="up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C66954-04D8-4DF6-8942-3F165307D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5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502B7-6867-4183-8C8F-59A4058E8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Critical Tissue Depths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EF630-CAF3-402C-8627-DAF798C77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0141"/>
            <a:ext cx="10515600" cy="3926821"/>
          </a:xfrm>
        </p:spPr>
        <p:txBody>
          <a:bodyPr>
            <a:normAutofit/>
          </a:bodyPr>
          <a:lstStyle/>
          <a:p>
            <a:r>
              <a:rPr lang="en-US" sz="2400" dirty="0"/>
              <a:t>Recommended Ulceration Dose Threshold</a:t>
            </a:r>
          </a:p>
          <a:p>
            <a:pPr lvl="1"/>
            <a:r>
              <a:rPr lang="en-US" sz="2000" dirty="0"/>
              <a:t>25 </a:t>
            </a:r>
            <a:r>
              <a:rPr lang="en-US" sz="2000" dirty="0" err="1"/>
              <a:t>Gy</a:t>
            </a:r>
            <a:r>
              <a:rPr lang="en-US" sz="2000" dirty="0"/>
              <a:t> – average absorbed dose delivered to 1 cm</a:t>
            </a:r>
            <a:r>
              <a:rPr lang="en-US" sz="2000" baseline="30000" dirty="0"/>
              <a:t>2</a:t>
            </a:r>
            <a:r>
              <a:rPr lang="en-US" sz="2000" dirty="0"/>
              <a:t> at the critical depth</a:t>
            </a:r>
          </a:p>
          <a:p>
            <a:r>
              <a:rPr lang="en-US" sz="2400" dirty="0"/>
              <a:t>Critical Tissue (basal cell) Depths</a:t>
            </a:r>
          </a:p>
          <a:p>
            <a:pPr lvl="1"/>
            <a:r>
              <a:rPr lang="en-US" sz="2000" dirty="0"/>
              <a:t>Upper Respiratory Tract – 4.5 mg/cm</a:t>
            </a:r>
            <a:r>
              <a:rPr lang="en-US" sz="2000" baseline="30000" dirty="0"/>
              <a:t>2</a:t>
            </a:r>
          </a:p>
          <a:p>
            <a:pPr lvl="1"/>
            <a:r>
              <a:rPr lang="en-US" sz="2000" dirty="0"/>
              <a:t>Small Intestine – 14 mg/cm</a:t>
            </a:r>
            <a:r>
              <a:rPr lang="en-US" sz="2000" baseline="30000" dirty="0"/>
              <a:t>2</a:t>
            </a:r>
          </a:p>
          <a:p>
            <a:pPr lvl="1"/>
            <a:r>
              <a:rPr lang="en-US" sz="2000" dirty="0"/>
              <a:t>Large Intestine – 29 mg/cm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83A8D0-D491-400A-A5BB-80233D857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37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3CA3-F207-C677-90EB-F0FB978F6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856" y="434228"/>
            <a:ext cx="10515600" cy="791244"/>
          </a:xfrm>
        </p:spPr>
        <p:txBody>
          <a:bodyPr/>
          <a:lstStyle/>
          <a:p>
            <a:r>
              <a:rPr lang="en-US" dirty="0"/>
              <a:t>DRP Materials &amp; Nuclides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22AA4-C9CE-224B-111B-3FC9CFCEE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926" y="2420471"/>
            <a:ext cx="4576647" cy="3359172"/>
          </a:xfrm>
        </p:spPr>
        <p:txBody>
          <a:bodyPr>
            <a:normAutofit/>
          </a:bodyPr>
          <a:lstStyle/>
          <a:p>
            <a:r>
              <a:rPr lang="en-US" sz="2400" dirty="0"/>
              <a:t>Stellite (cobalt alloy)</a:t>
            </a:r>
          </a:p>
          <a:p>
            <a:r>
              <a:rPr lang="en-US" sz="2400" dirty="0"/>
              <a:t>Inconel (nickel alloy)</a:t>
            </a:r>
          </a:p>
          <a:p>
            <a:r>
              <a:rPr lang="en-US" sz="2400" dirty="0"/>
              <a:t>Regulatory concrete</a:t>
            </a:r>
          </a:p>
          <a:p>
            <a:r>
              <a:rPr lang="en-US" sz="2400" dirty="0"/>
              <a:t>Fuel fragment</a:t>
            </a:r>
          </a:p>
          <a:p>
            <a:r>
              <a:rPr lang="en-US" sz="2400" dirty="0"/>
              <a:t>Thoriated welding rod</a:t>
            </a:r>
          </a:p>
          <a:p>
            <a:pPr marL="457200" lvl="1" indent="0">
              <a:buNone/>
            </a:pPr>
            <a:r>
              <a:rPr lang="en-US" sz="2000" dirty="0"/>
              <a:t>… w/ decay progeny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5E9CA7-BB2C-9FD9-DBE4-2E6E760B5A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290" b="4121"/>
          <a:stretch/>
        </p:blipFill>
        <p:spPr>
          <a:xfrm>
            <a:off x="1356873" y="1326776"/>
            <a:ext cx="4339242" cy="496487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269D7-4F3B-45B3-8081-CB8AF600D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14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5025E-6AA6-EF83-7835-D50C810ED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External DRP: Skin Surface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774A4-72FD-9EBC-94B8-4DF4B968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6" y="1999715"/>
            <a:ext cx="7404847" cy="4597638"/>
          </a:xfrm>
        </p:spPr>
        <p:txBody>
          <a:bodyPr>
            <a:normAutofit/>
          </a:bodyPr>
          <a:lstStyle/>
          <a:p>
            <a:r>
              <a:rPr lang="en-US" sz="2400" dirty="0"/>
              <a:t>Particle resting on the skin surface</a:t>
            </a:r>
          </a:p>
          <a:p>
            <a:r>
              <a:rPr lang="en-US" sz="2400" dirty="0"/>
              <a:t>Modeled as spherical source w/ diameters from 10 to 1,000 µm</a:t>
            </a:r>
          </a:p>
          <a:p>
            <a:r>
              <a:rPr lang="en-US" sz="2400" dirty="0"/>
              <a:t>Bulk density and effective Z considered for self-shielding</a:t>
            </a:r>
          </a:p>
          <a:p>
            <a:r>
              <a:rPr lang="en-US" sz="2400" dirty="0"/>
              <a:t>Shallow Dose Equivalent (SkinDose)</a:t>
            </a:r>
          </a:p>
          <a:p>
            <a:pPr lvl="1"/>
            <a:r>
              <a:rPr lang="en-US" sz="2000" dirty="0"/>
              <a:t>tissue depth of 7 mg/cm</a:t>
            </a:r>
            <a:r>
              <a:rPr lang="en-US" sz="2000" baseline="30000" dirty="0"/>
              <a:t>2</a:t>
            </a:r>
            <a:r>
              <a:rPr lang="en-US" sz="2000" dirty="0"/>
              <a:t>; 10 cm</a:t>
            </a:r>
            <a:r>
              <a:rPr lang="en-US" sz="2000" baseline="30000" dirty="0"/>
              <a:t>2</a:t>
            </a:r>
            <a:r>
              <a:rPr lang="en-US" sz="2000" dirty="0"/>
              <a:t> averaging</a:t>
            </a:r>
          </a:p>
          <a:p>
            <a:r>
              <a:rPr lang="en-US" sz="2400" dirty="0"/>
              <a:t>Effective Dose Equivalent (PiMAL/MCNP)</a:t>
            </a:r>
          </a:p>
          <a:p>
            <a:pPr lvl="1"/>
            <a:r>
              <a:rPr lang="en-US" sz="2000" dirty="0"/>
              <a:t>particle situated at the mid-torso results in largest EDE</a:t>
            </a:r>
          </a:p>
          <a:p>
            <a:pPr lvl="1"/>
            <a:r>
              <a:rPr lang="en-US" sz="2000" dirty="0"/>
              <a:t>weighted (ICRP 26/30) sum of organ dose equivalents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31E9C5-3DB2-4ABE-AC4B-BC869B5B4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6D4BBE-428E-46D2-A8A1-59C798D23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1056" y="1883373"/>
            <a:ext cx="4073679" cy="4177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35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5025E-6AA6-EF83-7835-D50C810ED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Internal DRP: Local Dose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774A4-72FD-9EBC-94B8-4DF4B968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118" y="2020299"/>
            <a:ext cx="10019741" cy="4214495"/>
          </a:xfrm>
        </p:spPr>
        <p:txBody>
          <a:bodyPr>
            <a:normAutofit/>
          </a:bodyPr>
          <a:lstStyle/>
          <a:p>
            <a:r>
              <a:rPr lang="en-US" sz="2400" dirty="0"/>
              <a:t>Also, using the V+ SkinDose module</a:t>
            </a:r>
          </a:p>
          <a:p>
            <a:r>
              <a:rPr lang="en-US" sz="2400" dirty="0"/>
              <a:t>Particle assumed to be </a:t>
            </a:r>
            <a:r>
              <a:rPr lang="en-US" sz="2400" u="sng" dirty="0"/>
              <a:t>stuck</a:t>
            </a:r>
            <a:r>
              <a:rPr lang="en-US" sz="2400" dirty="0"/>
              <a:t> on the inner surface of the upper respiratory tract, small intestine, or large intestine</a:t>
            </a:r>
          </a:p>
          <a:p>
            <a:r>
              <a:rPr lang="en-US" sz="2400" dirty="0"/>
              <a:t>Inner surface assumed to have no curvature (i.e., modeled as flat)</a:t>
            </a:r>
          </a:p>
          <a:p>
            <a:pPr lvl="1"/>
            <a:r>
              <a:rPr lang="en-US" sz="2000" dirty="0"/>
              <a:t>focusing on highest local dose</a:t>
            </a:r>
          </a:p>
          <a:p>
            <a:r>
              <a:rPr lang="en-US" sz="2400" dirty="0"/>
              <a:t>Local Dose Equivalent determined at critical depths</a:t>
            </a:r>
          </a:p>
          <a:p>
            <a:r>
              <a:rPr lang="en-US" sz="2400" dirty="0"/>
              <a:t>Dose rate coefficients can be used to determine exposure time (or activity) required to exceed an ulceration threshold dose (25 </a:t>
            </a:r>
            <a:r>
              <a:rPr lang="en-US" sz="2400" dirty="0" err="1"/>
              <a:t>Gy</a:t>
            </a:r>
            <a:r>
              <a:rPr lang="en-US" sz="2400" dirty="0"/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FE1E4-D9AC-43E8-A4A2-694F7ADDA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8906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966"/>
      </a:accent1>
      <a:accent2>
        <a:srgbClr val="DC4405"/>
      </a:accent2>
      <a:accent3>
        <a:srgbClr val="4B9CD3"/>
      </a:accent3>
      <a:accent4>
        <a:srgbClr val="FFC000"/>
      </a:accent4>
      <a:accent5>
        <a:srgbClr val="92D050"/>
      </a:accent5>
      <a:accent6>
        <a:srgbClr val="7030A0"/>
      </a:accent6>
      <a:hlink>
        <a:srgbClr val="4B9CD3"/>
      </a:hlink>
      <a:folHlink>
        <a:srgbClr val="DC440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CD Presentation Template 2024" id="{81097CCE-A60C-094F-8C7E-F137CEB4C6CE}" vid="{28BAA774-E5D1-B544-8674-0C689DEEF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7f9503f-814b-432a-91f5-9c13c51348b4">
      <Terms xmlns="http://schemas.microsoft.com/office/infopath/2007/PartnerControls"/>
    </lcf76f155ced4ddcb4097134ff3c332f>
    <TaxCatchAll xmlns="dfe7fab5-ca36-4373-9e84-14533c573aad" xsi:nil="true"/>
    <_dlc_DocId xmlns="dfe7fab5-ca36-4373-9e84-14533c573aad">EARRTHREF-1375243986-33362</_dlc_DocId>
    <_dlc_DocIdUrl xmlns="dfe7fab5-ca36-4373-9e84-14533c573aad">
      <Url>https://pnnl.sharepoint.com/teams/EARRTH/_layouts/15/DocIdRedir.aspx?ID=EARRTHREF-1375243986-33362</Url>
      <Description>EARRTHREF-1375243986-33362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77D85CA72664694D7796B41A5113E" ma:contentTypeVersion="13" ma:contentTypeDescription="Create a new document." ma:contentTypeScope="" ma:versionID="5fbab4d8e5ec03c7e77cc218b69c0fb3">
  <xsd:schema xmlns:xsd="http://www.w3.org/2001/XMLSchema" xmlns:xs="http://www.w3.org/2001/XMLSchema" xmlns:p="http://schemas.microsoft.com/office/2006/metadata/properties" xmlns:ns2="dfe7fab5-ca36-4373-9e84-14533c573aad" xmlns:ns3="f7f9503f-814b-432a-91f5-9c13c51348b4" targetNamespace="http://schemas.microsoft.com/office/2006/metadata/properties" ma:root="true" ma:fieldsID="7029b676fb4bc4740fa12ead05608141" ns2:_="" ns3:_="">
    <xsd:import namespace="dfe7fab5-ca36-4373-9e84-14533c573aad"/>
    <xsd:import namespace="f7f9503f-814b-432a-91f5-9c13c51348b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7fab5-ca36-4373-9e84-14533c573aa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7" nillable="true" ma:displayName="Taxonomy Catch All Column" ma:hidden="true" ma:list="{2f5df239-3944-4746-8bca-185657cf9cd2}" ma:internalName="TaxCatchAll" ma:showField="CatchAllData" ma:web="dfe7fab5-ca36-4373-9e84-14533c573a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f9503f-814b-432a-91f5-9c13c51348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6945A35-6AF9-4AA8-A8B1-540F2AEFF3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89D0C3-9219-4D47-B9F3-2377CE70C431}">
  <ds:schemaRefs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d06d6844-9428-4cca-bef9-363f8d29b3c1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40d9f68b-69d6-403e-8d3b-2d51d93110b6"/>
  </ds:schemaRefs>
</ds:datastoreItem>
</file>

<file path=customXml/itemProps3.xml><?xml version="1.0" encoding="utf-8"?>
<ds:datastoreItem xmlns:ds="http://schemas.openxmlformats.org/officeDocument/2006/customXml" ds:itemID="{6569D796-E0EA-4383-AFB4-484E2C9EADF5}"/>
</file>

<file path=customXml/itemProps4.xml><?xml version="1.0" encoding="utf-8"?>
<ds:datastoreItem xmlns:ds="http://schemas.openxmlformats.org/officeDocument/2006/customXml" ds:itemID="{4CE8E7A7-C99C-47DF-82CF-14387A04899E}"/>
</file>

<file path=docProps/app.xml><?xml version="1.0" encoding="utf-8"?>
<Properties xmlns="http://schemas.openxmlformats.org/officeDocument/2006/extended-properties" xmlns:vt="http://schemas.openxmlformats.org/officeDocument/2006/docPropsVTypes">
  <Template>RCD Presentation</Template>
  <TotalTime>532</TotalTime>
  <Words>1164</Words>
  <Application>Microsoft Office PowerPoint</Application>
  <PresentationFormat>Widescreen</PresentationFormat>
  <Paragraphs>242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Custom Design</vt:lpstr>
      <vt:lpstr>Dose Coefficients for Discrete Radioactive Particles</vt:lpstr>
      <vt:lpstr>PowerPoint Presentation</vt:lpstr>
      <vt:lpstr>Context: Site Release</vt:lpstr>
      <vt:lpstr>DRP Exposure Scenarios</vt:lpstr>
      <vt:lpstr>Ulceration Threshold Dose</vt:lpstr>
      <vt:lpstr>Critical Tissue Depths</vt:lpstr>
      <vt:lpstr>DRP Materials &amp; Nuclides</vt:lpstr>
      <vt:lpstr>External DRP: Skin Surface</vt:lpstr>
      <vt:lpstr>Internal DRP: Local Dose</vt:lpstr>
      <vt:lpstr>Internal DRP: EDE</vt:lpstr>
      <vt:lpstr>PowerPoint Presentation</vt:lpstr>
      <vt:lpstr>PowerPoint Presentation</vt:lpstr>
      <vt:lpstr>Stellite (Co-60)</vt:lpstr>
      <vt:lpstr>Fuel Fragment (Eu-154)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Hamby</dc:creator>
  <cp:lastModifiedBy>David Hamby</cp:lastModifiedBy>
  <cp:revision>78</cp:revision>
  <dcterms:created xsi:type="dcterms:W3CDTF">2024-07-29T16:46:57Z</dcterms:created>
  <dcterms:modified xsi:type="dcterms:W3CDTF">2024-09-26T15:43:48Z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0x0101006F577D85CA72664694D7796B41A5113E</vt:lpwstr>
  </property>
  <property fmtid="{D5CDD505-2E9C-101B-9397-08002B2CF9AE}" pid="3" name="Order">
    <vt:r8>51900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_dlc_DocIdItemGuid">
    <vt:lpwstr>466d871a-148a-4c79-9286-f4f25778550b</vt:lpwstr>
  </property>
  <property fmtid="{D5CDD505-2E9C-101B-9397-08002B2CF9AE}" pid="11" name="MediaServiceImageTags">
    <vt:lpwstr/>
  </property>
</Properties>
</file>