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66" r:id="rId7"/>
    <p:sldId id="261" r:id="rId8"/>
    <p:sldId id="263" r:id="rId9"/>
    <p:sldId id="262" r:id="rId10"/>
    <p:sldId id="271" r:id="rId11"/>
    <p:sldId id="264" r:id="rId12"/>
    <p:sldId id="258" r:id="rId13"/>
    <p:sldId id="267" r:id="rId14"/>
    <p:sldId id="268" r:id="rId15"/>
    <p:sldId id="269" r:id="rId16"/>
    <p:sldId id="270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966"/>
    <a:srgbClr val="4B9CD3"/>
    <a:srgbClr val="00264B"/>
    <a:srgbClr val="7BAFD4"/>
    <a:srgbClr val="E6F0F6"/>
    <a:srgbClr val="00000E"/>
    <a:srgbClr val="E5EF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5A0590-A5D2-43BF-B1E4-930889ABB752}" v="26" dt="2024-08-29T23:38:04.370"/>
  </p1510:revLst>
</p1510:revInfo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65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2576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Relationship Id="rId27" Type="http://schemas.openxmlformats.org/officeDocument/2006/relationships/customXml" Target="../customXml/item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land Benke" userId="a0269896-6a39-4b4f-adc9-960ebd864390" providerId="ADAL" clId="{ED5A0590-A5D2-43BF-B1E4-930889ABB752}"/>
    <pc:docChg chg="undo redo custSel addSld modSld sldOrd">
      <pc:chgData name="Roland Benke" userId="a0269896-6a39-4b4f-adc9-960ebd864390" providerId="ADAL" clId="{ED5A0590-A5D2-43BF-B1E4-930889ABB752}" dt="2024-08-29T23:38:04.370" v="4519"/>
      <pc:docMkLst>
        <pc:docMk/>
      </pc:docMkLst>
      <pc:sldChg chg="addSp delSp modSp mod">
        <pc:chgData name="Roland Benke" userId="a0269896-6a39-4b4f-adc9-960ebd864390" providerId="ADAL" clId="{ED5A0590-A5D2-43BF-B1E4-930889ABB752}" dt="2024-08-27T22:48:48.109" v="2681" actId="1076"/>
        <pc:sldMkLst>
          <pc:docMk/>
          <pc:sldMk cId="2058688836" sldId="262"/>
        </pc:sldMkLst>
        <pc:spChg chg="del">
          <ac:chgData name="Roland Benke" userId="a0269896-6a39-4b4f-adc9-960ebd864390" providerId="ADAL" clId="{ED5A0590-A5D2-43BF-B1E4-930889ABB752}" dt="2024-08-26T23:46:46.631" v="238" actId="478"/>
          <ac:spMkLst>
            <pc:docMk/>
            <pc:sldMk cId="2058688836" sldId="262"/>
            <ac:spMk id="2" creationId="{B241FA49-A26D-4BEB-A99A-F6F195F72AB2}"/>
          </ac:spMkLst>
        </pc:spChg>
        <pc:spChg chg="add del mod">
          <ac:chgData name="Roland Benke" userId="a0269896-6a39-4b4f-adc9-960ebd864390" providerId="ADAL" clId="{ED5A0590-A5D2-43BF-B1E4-930889ABB752}" dt="2024-08-26T23:46:49.741" v="239" actId="478"/>
          <ac:spMkLst>
            <pc:docMk/>
            <pc:sldMk cId="2058688836" sldId="262"/>
            <ac:spMk id="4" creationId="{6A6D41B0-CA6C-21F4-8918-853D3DB6A7E7}"/>
          </ac:spMkLst>
        </pc:spChg>
        <pc:spChg chg="add mod">
          <ac:chgData name="Roland Benke" userId="a0269896-6a39-4b4f-adc9-960ebd864390" providerId="ADAL" clId="{ED5A0590-A5D2-43BF-B1E4-930889ABB752}" dt="2024-08-27T22:48:48.109" v="2681" actId="1076"/>
          <ac:spMkLst>
            <pc:docMk/>
            <pc:sldMk cId="2058688836" sldId="262"/>
            <ac:spMk id="5" creationId="{AD5461BF-A725-6E3C-993B-36B176B4214D}"/>
          </ac:spMkLst>
        </pc:spChg>
        <pc:spChg chg="del mod">
          <ac:chgData name="Roland Benke" userId="a0269896-6a39-4b4f-adc9-960ebd864390" providerId="ADAL" clId="{ED5A0590-A5D2-43BF-B1E4-930889ABB752}" dt="2024-08-27T22:48:41.862" v="2680" actId="478"/>
          <ac:spMkLst>
            <pc:docMk/>
            <pc:sldMk cId="2058688836" sldId="262"/>
            <ac:spMk id="11" creationId="{696A0011-4CB6-1A12-4571-DDB44EF6DC09}"/>
          </ac:spMkLst>
        </pc:spChg>
        <pc:spChg chg="del">
          <ac:chgData name="Roland Benke" userId="a0269896-6a39-4b4f-adc9-960ebd864390" providerId="ADAL" clId="{ED5A0590-A5D2-43BF-B1E4-930889ABB752}" dt="2024-08-26T23:46:42.965" v="237" actId="478"/>
          <ac:spMkLst>
            <pc:docMk/>
            <pc:sldMk cId="2058688836" sldId="262"/>
            <ac:spMk id="13" creationId="{F4C61C47-F954-FAE7-4C42-9E7ABDDFC1D9}"/>
          </ac:spMkLst>
        </pc:spChg>
        <pc:spChg chg="mod">
          <ac:chgData name="Roland Benke" userId="a0269896-6a39-4b4f-adc9-960ebd864390" providerId="ADAL" clId="{ED5A0590-A5D2-43BF-B1E4-930889ABB752}" dt="2024-08-27T22:43:14.675" v="2287" actId="20577"/>
          <ac:spMkLst>
            <pc:docMk/>
            <pc:sldMk cId="2058688836" sldId="262"/>
            <ac:spMk id="15" creationId="{4A0CDE9C-0B7B-B4F0-331B-ACF63238B0DB}"/>
          </ac:spMkLst>
        </pc:spChg>
      </pc:sldChg>
      <pc:sldChg chg="addSp delSp mod">
        <pc:chgData name="Roland Benke" userId="a0269896-6a39-4b4f-adc9-960ebd864390" providerId="ADAL" clId="{ED5A0590-A5D2-43BF-B1E4-930889ABB752}" dt="2024-08-27T01:03:51.315" v="626" actId="22"/>
        <pc:sldMkLst>
          <pc:docMk/>
          <pc:sldMk cId="1970719425" sldId="267"/>
        </pc:sldMkLst>
        <pc:spChg chg="add del">
          <ac:chgData name="Roland Benke" userId="a0269896-6a39-4b4f-adc9-960ebd864390" providerId="ADAL" clId="{ED5A0590-A5D2-43BF-B1E4-930889ABB752}" dt="2024-08-27T01:03:51.315" v="626" actId="22"/>
          <ac:spMkLst>
            <pc:docMk/>
            <pc:sldMk cId="1970719425" sldId="267"/>
            <ac:spMk id="5" creationId="{47C5F59D-F691-27BA-DF80-4619F4EFDEBD}"/>
          </ac:spMkLst>
        </pc:spChg>
      </pc:sldChg>
      <pc:sldChg chg="modSp add mod ord">
        <pc:chgData name="Roland Benke" userId="a0269896-6a39-4b4f-adc9-960ebd864390" providerId="ADAL" clId="{ED5A0590-A5D2-43BF-B1E4-930889ABB752}" dt="2024-08-27T22:55:03.450" v="2792" actId="1076"/>
        <pc:sldMkLst>
          <pc:docMk/>
          <pc:sldMk cId="3840649002" sldId="268"/>
        </pc:sldMkLst>
        <pc:spChg chg="mod">
          <ac:chgData name="Roland Benke" userId="a0269896-6a39-4b4f-adc9-960ebd864390" providerId="ADAL" clId="{ED5A0590-A5D2-43BF-B1E4-930889ABB752}" dt="2024-08-27T22:46:39.230" v="2648" actId="1076"/>
          <ac:spMkLst>
            <pc:docMk/>
            <pc:sldMk cId="3840649002" sldId="268"/>
            <ac:spMk id="2" creationId="{B241FA49-A26D-4BEB-A99A-F6F195F72AB2}"/>
          </ac:spMkLst>
        </pc:spChg>
        <pc:spChg chg="mod">
          <ac:chgData name="Roland Benke" userId="a0269896-6a39-4b4f-adc9-960ebd864390" providerId="ADAL" clId="{ED5A0590-A5D2-43BF-B1E4-930889ABB752}" dt="2024-08-27T22:55:03.450" v="2792" actId="1076"/>
          <ac:spMkLst>
            <pc:docMk/>
            <pc:sldMk cId="3840649002" sldId="268"/>
            <ac:spMk id="11" creationId="{696A0011-4CB6-1A12-4571-DDB44EF6DC09}"/>
          </ac:spMkLst>
        </pc:spChg>
        <pc:spChg chg="mod">
          <ac:chgData name="Roland Benke" userId="a0269896-6a39-4b4f-adc9-960ebd864390" providerId="ADAL" clId="{ED5A0590-A5D2-43BF-B1E4-930889ABB752}" dt="2024-08-27T22:50:08.788" v="2713" actId="20577"/>
          <ac:spMkLst>
            <pc:docMk/>
            <pc:sldMk cId="3840649002" sldId="268"/>
            <ac:spMk id="13" creationId="{F4C61C47-F954-FAE7-4C42-9E7ABDDFC1D9}"/>
          </ac:spMkLst>
        </pc:spChg>
        <pc:spChg chg="mod">
          <ac:chgData name="Roland Benke" userId="a0269896-6a39-4b4f-adc9-960ebd864390" providerId="ADAL" clId="{ED5A0590-A5D2-43BF-B1E4-930889ABB752}" dt="2024-08-27T22:44:53.762" v="2408" actId="20577"/>
          <ac:spMkLst>
            <pc:docMk/>
            <pc:sldMk cId="3840649002" sldId="268"/>
            <ac:spMk id="15" creationId="{4A0CDE9C-0B7B-B4F0-331B-ACF63238B0DB}"/>
          </ac:spMkLst>
        </pc:spChg>
      </pc:sldChg>
      <pc:sldChg chg="addSp delSp modSp add mod">
        <pc:chgData name="Roland Benke" userId="a0269896-6a39-4b4f-adc9-960ebd864390" providerId="ADAL" clId="{ED5A0590-A5D2-43BF-B1E4-930889ABB752}" dt="2024-08-28T00:18:42.545" v="4464" actId="1076"/>
        <pc:sldMkLst>
          <pc:docMk/>
          <pc:sldMk cId="78702390" sldId="269"/>
        </pc:sldMkLst>
        <pc:spChg chg="mod">
          <ac:chgData name="Roland Benke" userId="a0269896-6a39-4b4f-adc9-960ebd864390" providerId="ADAL" clId="{ED5A0590-A5D2-43BF-B1E4-930889ABB752}" dt="2024-08-27T23:16:46.220" v="3008" actId="1076"/>
          <ac:spMkLst>
            <pc:docMk/>
            <pc:sldMk cId="78702390" sldId="269"/>
            <ac:spMk id="2" creationId="{B241FA49-A26D-4BEB-A99A-F6F195F72AB2}"/>
          </ac:spMkLst>
        </pc:spChg>
        <pc:spChg chg="mod">
          <ac:chgData name="Roland Benke" userId="a0269896-6a39-4b4f-adc9-960ebd864390" providerId="ADAL" clId="{ED5A0590-A5D2-43BF-B1E4-930889ABB752}" dt="2024-08-28T00:18:42.545" v="4464" actId="1076"/>
          <ac:spMkLst>
            <pc:docMk/>
            <pc:sldMk cId="78702390" sldId="269"/>
            <ac:spMk id="3" creationId="{A4DF115E-D043-457A-8972-CB187F81075D}"/>
          </ac:spMkLst>
        </pc:spChg>
        <pc:spChg chg="add mod">
          <ac:chgData name="Roland Benke" userId="a0269896-6a39-4b4f-adc9-960ebd864390" providerId="ADAL" clId="{ED5A0590-A5D2-43BF-B1E4-930889ABB752}" dt="2024-08-27T21:42:18.259" v="928" actId="164"/>
          <ac:spMkLst>
            <pc:docMk/>
            <pc:sldMk cId="78702390" sldId="269"/>
            <ac:spMk id="8" creationId="{1FDCF88D-0961-F656-168B-F334030EB1E7}"/>
          </ac:spMkLst>
        </pc:spChg>
        <pc:spChg chg="add del mod">
          <ac:chgData name="Roland Benke" userId="a0269896-6a39-4b4f-adc9-960ebd864390" providerId="ADAL" clId="{ED5A0590-A5D2-43BF-B1E4-930889ABB752}" dt="2024-08-27T23:07:42.506" v="2931" actId="478"/>
          <ac:spMkLst>
            <pc:docMk/>
            <pc:sldMk cId="78702390" sldId="269"/>
            <ac:spMk id="13" creationId="{BC3BDB87-97A5-9D48-F8B9-2E85829D6FCB}"/>
          </ac:spMkLst>
        </pc:spChg>
        <pc:spChg chg="add del mod">
          <ac:chgData name="Roland Benke" userId="a0269896-6a39-4b4f-adc9-960ebd864390" providerId="ADAL" clId="{ED5A0590-A5D2-43BF-B1E4-930889ABB752}" dt="2024-08-28T00:14:12.509" v="4389" actId="478"/>
          <ac:spMkLst>
            <pc:docMk/>
            <pc:sldMk cId="78702390" sldId="269"/>
            <ac:spMk id="14" creationId="{4215D7AC-4D7E-4E97-C0DF-0C0669FD1CF6}"/>
          </ac:spMkLst>
        </pc:spChg>
        <pc:spChg chg="add mod">
          <ac:chgData name="Roland Benke" userId="a0269896-6a39-4b4f-adc9-960ebd864390" providerId="ADAL" clId="{ED5A0590-A5D2-43BF-B1E4-930889ABB752}" dt="2024-08-28T00:18:16.858" v="4462" actId="14100"/>
          <ac:spMkLst>
            <pc:docMk/>
            <pc:sldMk cId="78702390" sldId="269"/>
            <ac:spMk id="15" creationId="{4463E2DA-CC9B-8BA7-C279-89E1289504FA}"/>
          </ac:spMkLst>
        </pc:spChg>
        <pc:grpChg chg="add mod">
          <ac:chgData name="Roland Benke" userId="a0269896-6a39-4b4f-adc9-960ebd864390" providerId="ADAL" clId="{ED5A0590-A5D2-43BF-B1E4-930889ABB752}" dt="2024-08-27T21:40:56.746" v="921" actId="164"/>
          <ac:grpSpMkLst>
            <pc:docMk/>
            <pc:sldMk cId="78702390" sldId="269"/>
            <ac:grpSpMk id="9" creationId="{A64747D2-418D-1140-FD44-8B0B8F5270FC}"/>
          </ac:grpSpMkLst>
        </pc:grpChg>
        <pc:grpChg chg="add del mod">
          <ac:chgData name="Roland Benke" userId="a0269896-6a39-4b4f-adc9-960ebd864390" providerId="ADAL" clId="{ED5A0590-A5D2-43BF-B1E4-930889ABB752}" dt="2024-08-27T22:50:21.775" v="2714" actId="478"/>
          <ac:grpSpMkLst>
            <pc:docMk/>
            <pc:sldMk cId="78702390" sldId="269"/>
            <ac:grpSpMk id="11" creationId="{2DDF69BC-5031-F3F4-C320-0319BBB0AD01}"/>
          </ac:grpSpMkLst>
        </pc:grpChg>
        <pc:graphicFrameChg chg="del">
          <ac:chgData name="Roland Benke" userId="a0269896-6a39-4b4f-adc9-960ebd864390" providerId="ADAL" clId="{ED5A0590-A5D2-43BF-B1E4-930889ABB752}" dt="2024-08-27T21:24:53.215" v="898" actId="478"/>
          <ac:graphicFrameMkLst>
            <pc:docMk/>
            <pc:sldMk cId="78702390" sldId="269"/>
            <ac:graphicFrameMk id="10" creationId="{5AC82F2D-0D0F-4FC4-BD89-262940B58141}"/>
          </ac:graphicFrameMkLst>
        </pc:graphicFrameChg>
        <pc:picChg chg="del">
          <ac:chgData name="Roland Benke" userId="a0269896-6a39-4b4f-adc9-960ebd864390" providerId="ADAL" clId="{ED5A0590-A5D2-43BF-B1E4-930889ABB752}" dt="2024-08-27T21:25:20.873" v="899" actId="478"/>
          <ac:picMkLst>
            <pc:docMk/>
            <pc:sldMk cId="78702390" sldId="269"/>
            <ac:picMk id="4" creationId="{380F525C-F150-3F94-90F4-6B202DA44789}"/>
          </ac:picMkLst>
        </pc:picChg>
        <pc:picChg chg="del">
          <ac:chgData name="Roland Benke" userId="a0269896-6a39-4b4f-adc9-960ebd864390" providerId="ADAL" clId="{ED5A0590-A5D2-43BF-B1E4-930889ABB752}" dt="2024-08-27T21:38:49.651" v="900" actId="478"/>
          <ac:picMkLst>
            <pc:docMk/>
            <pc:sldMk cId="78702390" sldId="269"/>
            <ac:picMk id="5" creationId="{833295CC-4241-2C58-570A-F2F2D217FFFB}"/>
          </ac:picMkLst>
        </pc:picChg>
        <pc:picChg chg="mod">
          <ac:chgData name="Roland Benke" userId="a0269896-6a39-4b4f-adc9-960ebd864390" providerId="ADAL" clId="{ED5A0590-A5D2-43BF-B1E4-930889ABB752}" dt="2024-08-27T21:42:18.259" v="928" actId="164"/>
          <ac:picMkLst>
            <pc:docMk/>
            <pc:sldMk cId="78702390" sldId="269"/>
            <ac:picMk id="6" creationId="{738E591C-5461-59A0-5B7E-EB0E8417996A}"/>
          </ac:picMkLst>
        </pc:picChg>
        <pc:picChg chg="del">
          <ac:chgData name="Roland Benke" userId="a0269896-6a39-4b4f-adc9-960ebd864390" providerId="ADAL" clId="{ED5A0590-A5D2-43BF-B1E4-930889ABB752}" dt="2024-08-27T21:41:50.576" v="922" actId="478"/>
          <ac:picMkLst>
            <pc:docMk/>
            <pc:sldMk cId="78702390" sldId="269"/>
            <ac:picMk id="7" creationId="{CE0CDE6B-CCF0-06B4-AEE9-3B4189A1F3A9}"/>
          </ac:picMkLst>
        </pc:picChg>
        <pc:picChg chg="del mod">
          <ac:chgData name="Roland Benke" userId="a0269896-6a39-4b4f-adc9-960ebd864390" providerId="ADAL" clId="{ED5A0590-A5D2-43BF-B1E4-930889ABB752}" dt="2024-08-28T00:17:01.849" v="4397" actId="478"/>
          <ac:picMkLst>
            <pc:docMk/>
            <pc:sldMk cId="78702390" sldId="269"/>
            <ac:picMk id="12" creationId="{26FD122B-A420-0621-8FA2-1EDBE26FB355}"/>
          </ac:picMkLst>
        </pc:picChg>
        <pc:picChg chg="mod">
          <ac:chgData name="Roland Benke" userId="a0269896-6a39-4b4f-adc9-960ebd864390" providerId="ADAL" clId="{ED5A0590-A5D2-43BF-B1E4-930889ABB752}" dt="2024-08-28T00:18:26.625" v="4463" actId="1076"/>
          <ac:picMkLst>
            <pc:docMk/>
            <pc:sldMk cId="78702390" sldId="269"/>
            <ac:picMk id="16" creationId="{99A80F3A-8702-E7F6-E82E-E36F69EAED4B}"/>
          </ac:picMkLst>
        </pc:picChg>
      </pc:sldChg>
      <pc:sldChg chg="addSp delSp modSp add mod">
        <pc:chgData name="Roland Benke" userId="a0269896-6a39-4b4f-adc9-960ebd864390" providerId="ADAL" clId="{ED5A0590-A5D2-43BF-B1E4-930889ABB752}" dt="2024-08-28T00:21:49.242" v="4517" actId="20577"/>
        <pc:sldMkLst>
          <pc:docMk/>
          <pc:sldMk cId="392325510" sldId="270"/>
        </pc:sldMkLst>
        <pc:spChg chg="del mod">
          <ac:chgData name="Roland Benke" userId="a0269896-6a39-4b4f-adc9-960ebd864390" providerId="ADAL" clId="{ED5A0590-A5D2-43BF-B1E4-930889ABB752}" dt="2024-08-28T00:11:10.869" v="4295" actId="478"/>
          <ac:spMkLst>
            <pc:docMk/>
            <pc:sldMk cId="392325510" sldId="270"/>
            <ac:spMk id="2" creationId="{B241FA49-A26D-4BEB-A99A-F6F195F72AB2}"/>
          </ac:spMkLst>
        </pc:spChg>
        <pc:spChg chg="del">
          <ac:chgData name="Roland Benke" userId="a0269896-6a39-4b4f-adc9-960ebd864390" providerId="ADAL" clId="{ED5A0590-A5D2-43BF-B1E4-930889ABB752}" dt="2024-08-27T23:11:33.871" v="3005" actId="478"/>
          <ac:spMkLst>
            <pc:docMk/>
            <pc:sldMk cId="392325510" sldId="270"/>
            <ac:spMk id="3" creationId="{A4DF115E-D043-457A-8972-CB187F81075D}"/>
          </ac:spMkLst>
        </pc:spChg>
        <pc:spChg chg="add del mod">
          <ac:chgData name="Roland Benke" userId="a0269896-6a39-4b4f-adc9-960ebd864390" providerId="ADAL" clId="{ED5A0590-A5D2-43BF-B1E4-930889ABB752}" dt="2024-08-27T23:11:35.929" v="3006" actId="478"/>
          <ac:spMkLst>
            <pc:docMk/>
            <pc:sldMk cId="392325510" sldId="270"/>
            <ac:spMk id="5" creationId="{3D6762E3-C6D9-DD12-883D-B1FF3C52D10B}"/>
          </ac:spMkLst>
        </pc:spChg>
        <pc:spChg chg="add mod">
          <ac:chgData name="Roland Benke" userId="a0269896-6a39-4b4f-adc9-960ebd864390" providerId="ADAL" clId="{ED5A0590-A5D2-43BF-B1E4-930889ABB752}" dt="2024-08-28T00:21:49.242" v="4517" actId="20577"/>
          <ac:spMkLst>
            <pc:docMk/>
            <pc:sldMk cId="392325510" sldId="270"/>
            <ac:spMk id="7" creationId="{BEBECC25-DA05-EE75-0D51-0719526CD56C}"/>
          </ac:spMkLst>
        </pc:spChg>
        <pc:spChg chg="mod topLvl">
          <ac:chgData name="Roland Benke" userId="a0269896-6a39-4b4f-adc9-960ebd864390" providerId="ADAL" clId="{ED5A0590-A5D2-43BF-B1E4-930889ABB752}" dt="2024-08-28T00:03:37.570" v="3816" actId="164"/>
          <ac:spMkLst>
            <pc:docMk/>
            <pc:sldMk cId="392325510" sldId="270"/>
            <ac:spMk id="8" creationId="{1FDCF88D-0961-F656-168B-F334030EB1E7}"/>
          </ac:spMkLst>
        </pc:spChg>
        <pc:spChg chg="add mod">
          <ac:chgData name="Roland Benke" userId="a0269896-6a39-4b4f-adc9-960ebd864390" providerId="ADAL" clId="{ED5A0590-A5D2-43BF-B1E4-930889ABB752}" dt="2024-08-28T00:21:00.119" v="4473" actId="1076"/>
          <ac:spMkLst>
            <pc:docMk/>
            <pc:sldMk cId="392325510" sldId="270"/>
            <ac:spMk id="15" creationId="{96011540-3D2D-0935-A130-8E2DD5A7931B}"/>
          </ac:spMkLst>
        </pc:spChg>
        <pc:grpChg chg="add del">
          <ac:chgData name="Roland Benke" userId="a0269896-6a39-4b4f-adc9-960ebd864390" providerId="ADAL" clId="{ED5A0590-A5D2-43BF-B1E4-930889ABB752}" dt="2024-08-28T00:00:21.418" v="3789" actId="165"/>
          <ac:grpSpMkLst>
            <pc:docMk/>
            <pc:sldMk cId="392325510" sldId="270"/>
            <ac:grpSpMk id="11" creationId="{2DDF69BC-5031-F3F4-C320-0319BBB0AD01}"/>
          </ac:grpSpMkLst>
        </pc:grpChg>
        <pc:grpChg chg="add mod">
          <ac:chgData name="Roland Benke" userId="a0269896-6a39-4b4f-adc9-960ebd864390" providerId="ADAL" clId="{ED5A0590-A5D2-43BF-B1E4-930889ABB752}" dt="2024-08-28T00:03:37.570" v="3816" actId="164"/>
          <ac:grpSpMkLst>
            <pc:docMk/>
            <pc:sldMk cId="392325510" sldId="270"/>
            <ac:grpSpMk id="13" creationId="{E62A701B-32BE-B3A3-5BA6-D2E7AFE5BBEB}"/>
          </ac:grpSpMkLst>
        </pc:grpChg>
        <pc:picChg chg="del mod topLvl">
          <ac:chgData name="Roland Benke" userId="a0269896-6a39-4b4f-adc9-960ebd864390" providerId="ADAL" clId="{ED5A0590-A5D2-43BF-B1E4-930889ABB752}" dt="2024-08-28T00:00:29.493" v="3790" actId="478"/>
          <ac:picMkLst>
            <pc:docMk/>
            <pc:sldMk cId="392325510" sldId="270"/>
            <ac:picMk id="6" creationId="{738E591C-5461-59A0-5B7E-EB0E8417996A}"/>
          </ac:picMkLst>
        </pc:picChg>
        <pc:picChg chg="mod">
          <ac:chgData name="Roland Benke" userId="a0269896-6a39-4b4f-adc9-960ebd864390" providerId="ADAL" clId="{ED5A0590-A5D2-43BF-B1E4-930889ABB752}" dt="2024-08-28T00:03:37.570" v="3816" actId="164"/>
          <ac:picMkLst>
            <pc:docMk/>
            <pc:sldMk cId="392325510" sldId="270"/>
            <ac:picMk id="10" creationId="{9AA2A102-F002-87F3-619F-57EF34F08518}"/>
          </ac:picMkLst>
        </pc:picChg>
        <pc:picChg chg="del">
          <ac:chgData name="Roland Benke" userId="a0269896-6a39-4b4f-adc9-960ebd864390" providerId="ADAL" clId="{ED5A0590-A5D2-43BF-B1E4-930889ABB752}" dt="2024-08-27T23:11:37.498" v="3007" actId="478"/>
          <ac:picMkLst>
            <pc:docMk/>
            <pc:sldMk cId="392325510" sldId="270"/>
            <ac:picMk id="12" creationId="{26FD122B-A420-0621-8FA2-1EDBE26FB355}"/>
          </ac:picMkLst>
        </pc:picChg>
      </pc:sldChg>
      <pc:sldChg chg="modSp add mod ord">
        <pc:chgData name="Roland Benke" userId="a0269896-6a39-4b4f-adc9-960ebd864390" providerId="ADAL" clId="{ED5A0590-A5D2-43BF-B1E4-930889ABB752}" dt="2024-08-27T22:49:50.658" v="2711" actId="1076"/>
        <pc:sldMkLst>
          <pc:docMk/>
          <pc:sldMk cId="2885483196" sldId="271"/>
        </pc:sldMkLst>
        <pc:spChg chg="mod">
          <ac:chgData name="Roland Benke" userId="a0269896-6a39-4b4f-adc9-960ebd864390" providerId="ADAL" clId="{ED5A0590-A5D2-43BF-B1E4-930889ABB752}" dt="2024-08-27T22:49:50.658" v="2711" actId="1076"/>
          <ac:spMkLst>
            <pc:docMk/>
            <pc:sldMk cId="2885483196" sldId="271"/>
            <ac:spMk id="11" creationId="{696A0011-4CB6-1A12-4571-DDB44EF6DC09}"/>
          </ac:spMkLst>
        </pc:spChg>
        <pc:spChg chg="mod">
          <ac:chgData name="Roland Benke" userId="a0269896-6a39-4b4f-adc9-960ebd864390" providerId="ADAL" clId="{ED5A0590-A5D2-43BF-B1E4-930889ABB752}" dt="2024-08-27T22:49:38.929" v="2706" actId="20577"/>
          <ac:spMkLst>
            <pc:docMk/>
            <pc:sldMk cId="2885483196" sldId="271"/>
            <ac:spMk id="13" creationId="{F4C61C47-F954-FAE7-4C42-9E7ABDDFC1D9}"/>
          </ac:spMkLst>
        </pc:spChg>
      </pc:sldChg>
      <pc:sldChg chg="addSp modSp new">
        <pc:chgData name="Roland Benke" userId="a0269896-6a39-4b4f-adc9-960ebd864390" providerId="ADAL" clId="{ED5A0590-A5D2-43BF-B1E4-930889ABB752}" dt="2024-08-29T23:38:04.370" v="4519"/>
        <pc:sldMkLst>
          <pc:docMk/>
          <pc:sldMk cId="3168888689" sldId="272"/>
        </pc:sldMkLst>
        <pc:spChg chg="add mod">
          <ac:chgData name="Roland Benke" userId="a0269896-6a39-4b4f-adc9-960ebd864390" providerId="ADAL" clId="{ED5A0590-A5D2-43BF-B1E4-930889ABB752}" dt="2024-08-29T23:38:04.370" v="4519"/>
          <ac:spMkLst>
            <pc:docMk/>
            <pc:sldMk cId="3168888689" sldId="272"/>
            <ac:spMk id="3" creationId="{5C3828D9-88E1-6CAB-988A-7D1268B423C7}"/>
          </ac:spMkLst>
        </pc:spChg>
        <pc:spChg chg="add mod">
          <ac:chgData name="Roland Benke" userId="a0269896-6a39-4b4f-adc9-960ebd864390" providerId="ADAL" clId="{ED5A0590-A5D2-43BF-B1E4-930889ABB752}" dt="2024-08-29T23:38:04.370" v="4519"/>
          <ac:spMkLst>
            <pc:docMk/>
            <pc:sldMk cId="3168888689" sldId="272"/>
            <ac:spMk id="4" creationId="{365616D0-19B6-A1C9-2266-4B6CC93253C3}"/>
          </ac:spMkLst>
        </pc:spChg>
        <pc:grpChg chg="add mod">
          <ac:chgData name="Roland Benke" userId="a0269896-6a39-4b4f-adc9-960ebd864390" providerId="ADAL" clId="{ED5A0590-A5D2-43BF-B1E4-930889ABB752}" dt="2024-08-29T23:38:04.370" v="4519"/>
          <ac:grpSpMkLst>
            <pc:docMk/>
            <pc:sldMk cId="3168888689" sldId="272"/>
            <ac:grpSpMk id="2" creationId="{14D18FD5-A8BD-B436-DE40-FE41BB282CAC}"/>
          </ac:grpSpMkLst>
        </pc:gr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olandBenke\Documents\Whole%20body%20activity%20from%20continuous%20triated%20water%20intak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baseline="0"/>
              <a:t>Hypothetical Continuous Tritium Intake at 10 MBq/d for 300-day Work Task</a:t>
            </a:r>
            <a:endParaRPr lang="en-US" b="1"/>
          </a:p>
        </c:rich>
      </c:tx>
      <c:layout>
        <c:manualLayout>
          <c:xMode val="edge"/>
          <c:yMode val="edge"/>
          <c:x val="0.12170022371364653"/>
          <c:y val="1.14082009244685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49603128468002"/>
          <c:y val="0.10863459330325134"/>
          <c:w val="0.76216709824023676"/>
          <c:h val="0.7025641728144818"/>
        </c:manualLayout>
      </c:layout>
      <c:scatterChart>
        <c:scatterStyle val="smoothMarker"/>
        <c:varyColors val="0"/>
        <c:ser>
          <c:idx val="1"/>
          <c:order val="0"/>
          <c:tx>
            <c:v>Activity in 24-hour urine collection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diamond"/>
            <c:size val="7"/>
            <c:spPr>
              <a:noFill/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Sheet1!$G$32:$G$41</c:f>
              <c:numCache>
                <c:formatCode>0.00E+00</c:formatCode>
                <c:ptCount val="10"/>
                <c:pt idx="0">
                  <c:v>7</c:v>
                </c:pt>
                <c:pt idx="1">
                  <c:v>15</c:v>
                </c:pt>
                <c:pt idx="2">
                  <c:v>22</c:v>
                </c:pt>
                <c:pt idx="3">
                  <c:v>30</c:v>
                </c:pt>
                <c:pt idx="4">
                  <c:v>45</c:v>
                </c:pt>
                <c:pt idx="5">
                  <c:v>60</c:v>
                </c:pt>
                <c:pt idx="6">
                  <c:v>90</c:v>
                </c:pt>
                <c:pt idx="7">
                  <c:v>150</c:v>
                </c:pt>
                <c:pt idx="8">
                  <c:v>225</c:v>
                </c:pt>
                <c:pt idx="9">
                  <c:v>300</c:v>
                </c:pt>
              </c:numCache>
            </c:numRef>
          </c:xVal>
          <c:yVal>
            <c:numRef>
              <c:f>Sheet1!$J$32:$J$41</c:f>
              <c:numCache>
                <c:formatCode>0.0</c:formatCode>
                <c:ptCount val="10"/>
                <c:pt idx="0">
                  <c:v>1.2963</c:v>
                </c:pt>
                <c:pt idx="1">
                  <c:v>2.5301</c:v>
                </c:pt>
                <c:pt idx="2">
                  <c:v>3.3142999999999998</c:v>
                </c:pt>
                <c:pt idx="3">
                  <c:v>3.9918999999999998</c:v>
                </c:pt>
                <c:pt idx="4">
                  <c:v>4.88</c:v>
                </c:pt>
                <c:pt idx="5">
                  <c:v>5.4798</c:v>
                </c:pt>
                <c:pt idx="6">
                  <c:v>6.2337999999999996</c:v>
                </c:pt>
                <c:pt idx="7">
                  <c:v>6.9172000000000002</c:v>
                </c:pt>
                <c:pt idx="8">
                  <c:v>7.1844999999999999</c:v>
                </c:pt>
                <c:pt idx="9">
                  <c:v>7.2565999999999997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59DB-4BB3-99F5-E6CE200F68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84339168"/>
        <c:axId val="1651281759"/>
      </c:scatterChart>
      <c:valAx>
        <c:axId val="1284339168"/>
        <c:scaling>
          <c:orientation val="minMax"/>
          <c:max val="3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Time</a:t>
                </a:r>
                <a:r>
                  <a:rPr lang="en-US" sz="1200" baseline="0"/>
                  <a:t> after continuous exposure and potential work-related intake begins (d)</a:t>
                </a:r>
                <a:endParaRPr lang="en-US" sz="1200"/>
              </a:p>
            </c:rich>
          </c:tx>
          <c:layout>
            <c:manualLayout>
              <c:xMode val="edge"/>
              <c:yMode val="edge"/>
              <c:x val="0.18876414944776199"/>
              <c:y val="0.9043559340722763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out"/>
        <c:minorTickMark val="out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1281759"/>
        <c:crosses val="autoZero"/>
        <c:crossBetween val="midCat"/>
        <c:majorUnit val="30"/>
        <c:minorUnit val="10"/>
      </c:valAx>
      <c:valAx>
        <c:axId val="16512817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Tritium activity</a:t>
                </a:r>
                <a:r>
                  <a:rPr lang="en-US" sz="1200" baseline="0"/>
                  <a:t> in collected urine (MBq)</a:t>
                </a:r>
                <a:endParaRPr lang="en-US" sz="1200"/>
              </a:p>
            </c:rich>
          </c:tx>
          <c:layout>
            <c:manualLayout>
              <c:xMode val="edge"/>
              <c:yMode val="edge"/>
              <c:x val="2.9548098434004473E-2"/>
              <c:y val="0.1934280678123225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433916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455E704-BC83-0A69-61D6-1C2510659C9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CBEECB-1421-49E1-445D-2F8EAC3878B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264FA7-C914-3C4E-ADB8-527621054AE0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22FD75-833E-3EF7-A53A-90A9500232C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83335E-2F41-DC89-1888-92496D2FA86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73A8B4-1E65-A34A-821B-DCC7684C4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389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4775CA-7537-4AB6-BF6C-96910041BBC3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CC9A8B-6423-4DD8-A52A-D5F1BE331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788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6CBB6-E2AC-4BA1-A748-02338F623A5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5907" y="1214422"/>
            <a:ext cx="4543514" cy="2633031"/>
          </a:xfrm>
        </p:spPr>
        <p:txBody>
          <a:bodyPr anchor="t"/>
          <a:lstStyle>
            <a:lvl1pPr algn="l">
              <a:defRPr sz="6000">
                <a:solidFill>
                  <a:srgbClr val="002966"/>
                </a:solidFill>
                <a:latin typeface=""/>
              </a:defRPr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26AF13-3D65-480A-9BB7-96002FAFF6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7265" y="6356350"/>
            <a:ext cx="10264896" cy="365125"/>
          </a:xfrm>
          <a:prstGeom prst="rect">
            <a:avLst/>
          </a:prstGeom>
        </p:spPr>
        <p:txBody>
          <a:bodyPr/>
          <a:lstStyle/>
          <a:p>
            <a:fld id="{E4A0F4C9-433B-4CB7-9EBB-9219DECAD4BE}" type="datetime1">
              <a:rPr lang="en-US" smtClean="0"/>
              <a:t>8/29/2024</a:t>
            </a:fld>
            <a:endParaRPr lang="en-US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F021135F-A987-B0BA-C598-1EF6F9B74F7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95997" y="4094484"/>
            <a:ext cx="4543425" cy="319088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002966"/>
                </a:solidFill>
              </a:defRPr>
            </a:lvl1pPr>
          </a:lstStyle>
          <a:p>
            <a:pPr lvl="0"/>
            <a:r>
              <a:rPr lang="en-US" dirty="0"/>
              <a:t>[Name]</a:t>
            </a:r>
          </a:p>
        </p:txBody>
      </p:sp>
      <p:sp>
        <p:nvSpPr>
          <p:cNvPr id="20" name="Text Placeholder 17">
            <a:extLst>
              <a:ext uri="{FF2B5EF4-FFF2-40B4-BE49-F238E27FC236}">
                <a16:creationId xmlns:a16="http://schemas.microsoft.com/office/drawing/2014/main" id="{0558961B-3D44-0BE7-8796-58BABA3E554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095996" y="4512939"/>
            <a:ext cx="4543425" cy="319088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rgbClr val="002966"/>
                </a:solidFill>
              </a:defRPr>
            </a:lvl1pPr>
          </a:lstStyle>
          <a:p>
            <a:pPr lvl="0"/>
            <a:r>
              <a:rPr lang="en-US" dirty="0"/>
              <a:t>[Job Title]</a:t>
            </a:r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6F202704-E1B8-FD1C-E508-1496FE239F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5998" y="5079057"/>
            <a:ext cx="4543425" cy="319088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rgbClr val="002966"/>
                </a:solidFill>
              </a:defRPr>
            </a:lvl1pPr>
          </a:lstStyle>
          <a:p>
            <a:pPr lvl="0"/>
            <a:r>
              <a:rPr lang="en-US" dirty="0"/>
              <a:t>[Corvallis, OR]</a:t>
            </a:r>
          </a:p>
        </p:txBody>
      </p:sp>
      <p:sp>
        <p:nvSpPr>
          <p:cNvPr id="23" name="Text Placeholder 17">
            <a:extLst>
              <a:ext uri="{FF2B5EF4-FFF2-40B4-BE49-F238E27FC236}">
                <a16:creationId xmlns:a16="http://schemas.microsoft.com/office/drawing/2014/main" id="{036EB041-5E1D-84C6-DBE4-1921EFE2C88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95999" y="5497512"/>
            <a:ext cx="4543425" cy="319088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rgbClr val="002966"/>
                </a:solidFill>
              </a:defRPr>
            </a:lvl1pPr>
          </a:lstStyle>
          <a:p>
            <a:pPr lvl="0"/>
            <a:r>
              <a:rPr lang="en-US" dirty="0"/>
              <a:t>[</a:t>
            </a:r>
            <a:r>
              <a:rPr lang="en-US" dirty="0" err="1"/>
              <a:t>First.last@rcdsoftware.com</a:t>
            </a:r>
            <a:r>
              <a:rPr lang="en-US" dirty="0"/>
              <a:t>]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4159C34-2395-F5EC-4DA0-C9CAFB19E8D2}"/>
              </a:ext>
            </a:extLst>
          </p:cNvPr>
          <p:cNvSpPr/>
          <p:nvPr userDrawn="1"/>
        </p:nvSpPr>
        <p:spPr>
          <a:xfrm>
            <a:off x="8028122" y="139485"/>
            <a:ext cx="3533614" cy="901915"/>
          </a:xfrm>
          <a:prstGeom prst="rect">
            <a:avLst/>
          </a:prstGeom>
          <a:solidFill>
            <a:srgbClr val="E6F0F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4C6B6D1-CFD0-8E0A-DE2E-9E6C8185B1A6}"/>
              </a:ext>
            </a:extLst>
          </p:cNvPr>
          <p:cNvSpPr/>
          <p:nvPr userDrawn="1"/>
        </p:nvSpPr>
        <p:spPr>
          <a:xfrm>
            <a:off x="0" y="6453119"/>
            <a:ext cx="2913681" cy="365125"/>
          </a:xfrm>
          <a:prstGeom prst="rect">
            <a:avLst/>
          </a:prstGeom>
          <a:solidFill>
            <a:srgbClr val="E6F0F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B4C75B6-06C2-885E-B7A6-150ECB98FA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45746" y="1247995"/>
            <a:ext cx="3389437" cy="3681243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123394B2-0C53-0D2C-6560-3A4DA0EE31E6}"/>
              </a:ext>
            </a:extLst>
          </p:cNvPr>
          <p:cNvGrpSpPr/>
          <p:nvPr userDrawn="1"/>
        </p:nvGrpSpPr>
        <p:grpSpPr>
          <a:xfrm>
            <a:off x="197265" y="6312328"/>
            <a:ext cx="9671131" cy="603969"/>
            <a:chOff x="197265" y="6312328"/>
            <a:chExt cx="9671131" cy="603969"/>
          </a:xfrm>
        </p:grpSpPr>
        <p:sp>
          <p:nvSpPr>
            <p:cNvPr id="7" name="Date Placeholder 3">
              <a:extLst>
                <a:ext uri="{FF2B5EF4-FFF2-40B4-BE49-F238E27FC236}">
                  <a16:creationId xmlns:a16="http://schemas.microsoft.com/office/drawing/2014/main" id="{B1AB094E-7EBC-A8A8-5FA8-536AAF5DFC2B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97265" y="6423766"/>
              <a:ext cx="9671131" cy="3651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200" kern="1200">
                  <a:solidFill>
                    <a:srgbClr val="4B9CD3"/>
                  </a:solidFill>
                  <a:latin typeface="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10/24/2024			Presented at the International                 User Group Meeting </a:t>
              </a:r>
              <a:r>
                <a:rPr lang="en-US" dirty="0">
                  <a:sym typeface="Symbol" panose="05050102010706020507" pitchFamily="18" charset="2"/>
                </a:rPr>
                <a:t> Dosimetry Symposium</a:t>
              </a:r>
              <a:endParaRPr lang="en-US" dirty="0"/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322191B-9E0A-83C1-643B-5F25E0DDFB9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5096187" y="6312328"/>
              <a:ext cx="603969" cy="60396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63732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07022-D910-4198-A60D-ABF4BC423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96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90F54-76D7-4772-A83B-21B084F3A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2966"/>
                </a:solidFill>
              </a:defRPr>
            </a:lvl1pPr>
            <a:lvl2pPr>
              <a:defRPr>
                <a:solidFill>
                  <a:srgbClr val="002966"/>
                </a:solidFill>
              </a:defRPr>
            </a:lvl2pPr>
            <a:lvl3pPr>
              <a:defRPr>
                <a:solidFill>
                  <a:srgbClr val="002966"/>
                </a:solidFill>
              </a:defRPr>
            </a:lvl3pPr>
            <a:lvl4pPr>
              <a:defRPr>
                <a:solidFill>
                  <a:srgbClr val="002966"/>
                </a:solidFill>
              </a:defRPr>
            </a:lvl4pPr>
            <a:lvl5pPr>
              <a:defRPr>
                <a:solidFill>
                  <a:srgbClr val="00296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027C27-7AF3-4530-913C-415476B04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51535" y="6371721"/>
            <a:ext cx="2743200" cy="365125"/>
          </a:xfrm>
        </p:spPr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62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461F8-6677-4BA5-94A3-442F180D3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96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3C587-1087-4473-B614-D6E1D60CE1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02966"/>
                </a:solidFill>
              </a:defRPr>
            </a:lvl1pPr>
            <a:lvl2pPr>
              <a:defRPr>
                <a:solidFill>
                  <a:srgbClr val="002966"/>
                </a:solidFill>
              </a:defRPr>
            </a:lvl2pPr>
            <a:lvl3pPr>
              <a:defRPr>
                <a:solidFill>
                  <a:srgbClr val="002966"/>
                </a:solidFill>
              </a:defRPr>
            </a:lvl3pPr>
            <a:lvl4pPr>
              <a:defRPr>
                <a:solidFill>
                  <a:srgbClr val="002966"/>
                </a:solidFill>
              </a:defRPr>
            </a:lvl4pPr>
            <a:lvl5pPr>
              <a:defRPr>
                <a:solidFill>
                  <a:srgbClr val="00296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A0DD6F-350E-463A-827F-B76CA44372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02966"/>
                </a:solidFill>
              </a:defRPr>
            </a:lvl1pPr>
            <a:lvl2pPr>
              <a:defRPr>
                <a:solidFill>
                  <a:srgbClr val="002966"/>
                </a:solidFill>
              </a:defRPr>
            </a:lvl2pPr>
            <a:lvl3pPr>
              <a:defRPr>
                <a:solidFill>
                  <a:srgbClr val="002966"/>
                </a:solidFill>
              </a:defRPr>
            </a:lvl3pPr>
            <a:lvl4pPr>
              <a:defRPr>
                <a:solidFill>
                  <a:srgbClr val="002966"/>
                </a:solidFill>
              </a:defRPr>
            </a:lvl4pPr>
            <a:lvl5pPr>
              <a:defRPr>
                <a:solidFill>
                  <a:srgbClr val="00296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635D95-9861-4033-9473-1A73451D0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393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DC1C1-1ABD-48A3-9FF2-96D4B9058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8337"/>
            <a:ext cx="10515600" cy="1022351"/>
          </a:xfrm>
        </p:spPr>
        <p:txBody>
          <a:bodyPr/>
          <a:lstStyle>
            <a:lvl1pPr>
              <a:defRPr>
                <a:solidFill>
                  <a:srgbClr val="00296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D6A71F-26A6-4E85-88AF-40404AE523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96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154632-FA7D-40D1-BDF1-D6907A9FB4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rgbClr val="002966"/>
                </a:solidFill>
              </a:defRPr>
            </a:lvl1pPr>
            <a:lvl2pPr>
              <a:defRPr>
                <a:solidFill>
                  <a:srgbClr val="002966"/>
                </a:solidFill>
              </a:defRPr>
            </a:lvl2pPr>
            <a:lvl3pPr>
              <a:defRPr>
                <a:solidFill>
                  <a:srgbClr val="002966"/>
                </a:solidFill>
              </a:defRPr>
            </a:lvl3pPr>
            <a:lvl4pPr>
              <a:defRPr>
                <a:solidFill>
                  <a:srgbClr val="002966"/>
                </a:solidFill>
              </a:defRPr>
            </a:lvl4pPr>
            <a:lvl5pPr>
              <a:defRPr>
                <a:solidFill>
                  <a:srgbClr val="00296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E1FA92-91B5-4C63-BFEE-566A559A46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96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E01C8F-5DB8-4C61-AAFC-6C787E78DD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rgbClr val="002966"/>
                </a:solidFill>
              </a:defRPr>
            </a:lvl1pPr>
            <a:lvl2pPr>
              <a:defRPr>
                <a:solidFill>
                  <a:srgbClr val="002966"/>
                </a:solidFill>
              </a:defRPr>
            </a:lvl2pPr>
            <a:lvl3pPr>
              <a:defRPr>
                <a:solidFill>
                  <a:srgbClr val="002966"/>
                </a:solidFill>
              </a:defRPr>
            </a:lvl3pPr>
            <a:lvl4pPr>
              <a:defRPr>
                <a:solidFill>
                  <a:srgbClr val="002966"/>
                </a:solidFill>
              </a:defRPr>
            </a:lvl4pPr>
            <a:lvl5pPr>
              <a:defRPr>
                <a:solidFill>
                  <a:srgbClr val="00296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2E3652-E5BB-4050-B95D-35607D9AD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29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C4C16-8AAD-44E5-A854-D187E3B87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64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D61A9A-B442-4C57-A22D-A4CE93303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377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09EBD8-E740-4CE5-97FA-0A8FEC3E1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167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5EF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563D1F-B01B-4906-A680-BC0AF076C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3722"/>
            <a:ext cx="10515600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0F76C8-5540-434D-8EE4-D9BF526213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99715"/>
            <a:ext cx="10515600" cy="41772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5C743-AF0C-4D2C-841E-4E8564BD1C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51535" y="637172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4B9CD3"/>
                </a:solidFill>
                <a:latin typeface=""/>
              </a:defRPr>
            </a:lvl1pPr>
          </a:lstStyle>
          <a:p>
            <a:fld id="{677F7B41-FD57-4489-AAB8-D17CF179067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1B8DB0B-80B4-96DB-360C-D509A6E88F7A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9251203" y="192301"/>
            <a:ext cx="2102597" cy="79204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3ADFFD7-7CF8-1D26-A31F-D8BEF0CA91BC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2209800" y="6295521"/>
            <a:ext cx="7772400" cy="7620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3280D7C5-4886-AB56-8DAA-CD2751A5A029}"/>
              </a:ext>
            </a:extLst>
          </p:cNvPr>
          <p:cNvGrpSpPr/>
          <p:nvPr userDrawn="1"/>
        </p:nvGrpSpPr>
        <p:grpSpPr>
          <a:xfrm>
            <a:off x="197265" y="6312328"/>
            <a:ext cx="9671131" cy="603969"/>
            <a:chOff x="197265" y="6312328"/>
            <a:chExt cx="9671131" cy="603969"/>
          </a:xfrm>
        </p:grpSpPr>
        <p:sp>
          <p:nvSpPr>
            <p:cNvPr id="11" name="Date Placeholder 3">
              <a:extLst>
                <a:ext uri="{FF2B5EF4-FFF2-40B4-BE49-F238E27FC236}">
                  <a16:creationId xmlns:a16="http://schemas.microsoft.com/office/drawing/2014/main" id="{9DC49F80-681B-147E-B506-64EFCC745315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97265" y="6423766"/>
              <a:ext cx="9671131" cy="3651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200" kern="1200">
                  <a:solidFill>
                    <a:srgbClr val="4B9CD3"/>
                  </a:solidFill>
                  <a:latin typeface="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10/24/2024			Presented at the International                 User Group Meeting </a:t>
              </a:r>
              <a:r>
                <a:rPr lang="en-US" dirty="0">
                  <a:sym typeface="Symbol" panose="05050102010706020507" pitchFamily="18" charset="2"/>
                </a:rPr>
                <a:t> Dosimetry Symposium</a:t>
              </a:r>
              <a:endParaRPr lang="en-US" dirty="0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B8DF39D9-496A-5C1C-0CF2-211B9BE1A38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/>
            <a:stretch>
              <a:fillRect/>
            </a:stretch>
          </p:blipFill>
          <p:spPr>
            <a:xfrm>
              <a:off x="5096187" y="6312328"/>
              <a:ext cx="603969" cy="60396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3286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60" r:id="rId3"/>
    <p:sldLayoutId id="2147483661" r:id="rId4"/>
    <p:sldLayoutId id="2147483662" r:id="rId5"/>
    <p:sldLayoutId id="2147483663" r:id="rId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2966"/>
          </a:solidFill>
          <a:latin typeface="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2966"/>
          </a:solidFill>
          <a:latin typeface="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966"/>
          </a:solidFill>
          <a:latin typeface="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2966"/>
          </a:solidFill>
          <a:latin typeface="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966"/>
          </a:solidFill>
          <a:latin typeface="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966"/>
          </a:solidFill>
          <a:latin typeface="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4229C0B2-04FF-407B-AAF0-3CB5666507C8}"/>
              </a:ext>
            </a:extLst>
          </p:cNvPr>
          <p:cNvSpPr txBox="1">
            <a:spLocks/>
          </p:cNvSpPr>
          <p:nvPr/>
        </p:nvSpPr>
        <p:spPr>
          <a:xfrm>
            <a:off x="5970491" y="1261724"/>
            <a:ext cx="4814140" cy="26330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2966"/>
                </a:solidFill>
                <a:latin typeface=""/>
                <a:ea typeface="+mj-ea"/>
                <a:cs typeface="+mj-cs"/>
              </a:defRPr>
            </a:lvl1pPr>
          </a:lstStyle>
          <a:p>
            <a:r>
              <a:rPr lang="en-US" sz="4000" dirty="0"/>
              <a:t>IMBA Bioassay Introduction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F81016DD-B01E-4238-AF50-9BDB6D5D2512}"/>
              </a:ext>
            </a:extLst>
          </p:cNvPr>
          <p:cNvSpPr txBox="1">
            <a:spLocks/>
          </p:cNvSpPr>
          <p:nvPr/>
        </p:nvSpPr>
        <p:spPr>
          <a:xfrm>
            <a:off x="5970492" y="4597874"/>
            <a:ext cx="4543425" cy="56451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Roland Benke, PhD, CHP</a:t>
            </a:r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8AC505C0-2E6A-4188-B347-F4ECCA65A4EA}"/>
              </a:ext>
            </a:extLst>
          </p:cNvPr>
          <p:cNvSpPr txBox="1">
            <a:spLocks/>
          </p:cNvSpPr>
          <p:nvPr/>
        </p:nvSpPr>
        <p:spPr>
          <a:xfrm>
            <a:off x="5970494" y="5580843"/>
            <a:ext cx="4543425" cy="3190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roland.benke@rcdsoftware.com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CE44E88C-49A8-4032-AA13-27EE4A6212B5}"/>
              </a:ext>
            </a:extLst>
          </p:cNvPr>
          <p:cNvSpPr txBox="1">
            <a:spLocks/>
          </p:cNvSpPr>
          <p:nvPr/>
        </p:nvSpPr>
        <p:spPr>
          <a:xfrm>
            <a:off x="5970492" y="5277188"/>
            <a:ext cx="4543425" cy="3190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Director – Technologies Division</a:t>
            </a:r>
          </a:p>
        </p:txBody>
      </p:sp>
    </p:spTree>
    <p:extLst>
      <p:ext uri="{BB962C8B-B14F-4D97-AF65-F5344CB8AC3E}">
        <p14:creationId xmlns:p14="http://schemas.microsoft.com/office/powerpoint/2010/main" val="599045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1FA49-A26D-4BEB-A99A-F6F195F72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792" y="168030"/>
            <a:ext cx="10515600" cy="1009651"/>
          </a:xfrm>
        </p:spPr>
        <p:txBody>
          <a:bodyPr>
            <a:normAutofit/>
          </a:bodyPr>
          <a:lstStyle/>
          <a:p>
            <a:r>
              <a:rPr lang="en-US" sz="3200" dirty="0"/>
              <a:t>Example IMBA bioassay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DF115E-D043-457A-8972-CB187F810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265" y="3734292"/>
            <a:ext cx="4511817" cy="2361229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en-US" sz="2000" dirty="0"/>
              <a:t>Assumed maximum continuous intake yields 1 ALI during entire work task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000" dirty="0"/>
              <a:t>IMBA calculates maximum tritium activities in urine at different bioassay times (right)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000" dirty="0"/>
              <a:t>IMBA provides basis for operational restrictions or corrective actions before regulatory limit is exceeded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E0CDE6B-CCF0-06B4-AEE9-3B4189A1F3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265" y="1336643"/>
            <a:ext cx="4163006" cy="2238687"/>
          </a:xfrm>
          <a:prstGeom prst="rect">
            <a:avLst/>
          </a:prstGeom>
          <a:ln w="38100">
            <a:solidFill>
              <a:srgbClr val="FFC000"/>
            </a:solidFill>
          </a:ln>
        </p:spPr>
      </p:pic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5AC82F2D-0D0F-4FC4-BD89-262940B581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8169315"/>
              </p:ext>
            </p:extLst>
          </p:nvPr>
        </p:nvGraphicFramePr>
        <p:xfrm>
          <a:off x="4855083" y="1336643"/>
          <a:ext cx="7096125" cy="4452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70719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1FA49-A26D-4BEB-A99A-F6F195F72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43" y="4572790"/>
            <a:ext cx="11282769" cy="1009651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2700" b="0" dirty="0">
                <a:solidFill>
                  <a:schemeClr val="accent2"/>
                </a:solidFill>
              </a:rPr>
              <a:t>What effective doses are expected for comparison to 10 CFR Part 20 limits? 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657A069-D156-2975-C054-E5A708F24EDE}"/>
              </a:ext>
            </a:extLst>
          </p:cNvPr>
          <p:cNvSpPr txBox="1">
            <a:spLocks/>
          </p:cNvSpPr>
          <p:nvPr/>
        </p:nvSpPr>
        <p:spPr>
          <a:xfrm>
            <a:off x="909230" y="3298801"/>
            <a:ext cx="11282769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2966"/>
                </a:solidFill>
                <a:latin typeface=""/>
                <a:ea typeface="+mj-ea"/>
                <a:cs typeface="+mj-cs"/>
              </a:defRPr>
            </a:lvl1pPr>
          </a:lstStyle>
          <a:p>
            <a:endParaRPr lang="en-US" sz="360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696A0011-4CB6-1A12-4571-DDB44EF6DC09}"/>
              </a:ext>
            </a:extLst>
          </p:cNvPr>
          <p:cNvSpPr txBox="1">
            <a:spLocks/>
          </p:cNvSpPr>
          <p:nvPr/>
        </p:nvSpPr>
        <p:spPr>
          <a:xfrm>
            <a:off x="107143" y="1014852"/>
            <a:ext cx="9326880" cy="5818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2966"/>
                </a:solidFill>
                <a:latin typeface=""/>
                <a:ea typeface="+mj-ea"/>
                <a:cs typeface="+mj-cs"/>
              </a:defRPr>
            </a:lvl1pPr>
          </a:lstStyle>
          <a:p>
            <a:r>
              <a:rPr lang="en-US" sz="3200" dirty="0"/>
              <a:t>Hypothetical medical worker intake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FCCA2CF-F49C-184C-EECE-C10F1B8F17E6}"/>
              </a:ext>
            </a:extLst>
          </p:cNvPr>
          <p:cNvSpPr txBox="1">
            <a:spLocks/>
          </p:cNvSpPr>
          <p:nvPr/>
        </p:nvSpPr>
        <p:spPr>
          <a:xfrm>
            <a:off x="298704" y="1602388"/>
            <a:ext cx="3520750" cy="5818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2966"/>
                </a:solidFill>
                <a:latin typeface=""/>
                <a:ea typeface="+mj-ea"/>
                <a:cs typeface="+mj-cs"/>
              </a:defRPr>
            </a:lvl1pPr>
          </a:lstStyle>
          <a:p>
            <a:pPr algn="ctr"/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4C61C47-F954-FAE7-4C42-9E7ABDDFC1D9}"/>
              </a:ext>
            </a:extLst>
          </p:cNvPr>
          <p:cNvSpPr txBox="1">
            <a:spLocks/>
          </p:cNvSpPr>
          <p:nvPr/>
        </p:nvSpPr>
        <p:spPr>
          <a:xfrm>
            <a:off x="107143" y="3444822"/>
            <a:ext cx="5293405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2966"/>
                </a:solidFill>
                <a:latin typeface="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en-US" sz="3600" dirty="0">
              <a:solidFill>
                <a:schemeClr val="accent2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2800" dirty="0">
                <a:solidFill>
                  <a:schemeClr val="accent2"/>
                </a:solidFill>
              </a:rPr>
              <a:t>Example Problem 2</a:t>
            </a:r>
            <a:endParaRPr lang="en-US" sz="12800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4A0CDE9C-0B7B-B4F0-331B-ACF63238B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704" y="1715002"/>
            <a:ext cx="11893296" cy="4177247"/>
          </a:xfrm>
        </p:spPr>
        <p:txBody>
          <a:bodyPr/>
          <a:lstStyle/>
          <a:p>
            <a:r>
              <a:rPr lang="en-US" sz="2800" dirty="0"/>
              <a:t>Needlestick of </a:t>
            </a:r>
            <a:r>
              <a:rPr lang="en-US" sz="2800" baseline="30000" dirty="0"/>
              <a:t>89</a:t>
            </a:r>
            <a:r>
              <a:rPr lang="en-US" sz="2800" dirty="0"/>
              <a:t>Sr chloride</a:t>
            </a:r>
            <a:endParaRPr lang="en-US" dirty="0"/>
          </a:p>
          <a:p>
            <a:r>
              <a:rPr lang="en-US" sz="2800" dirty="0"/>
              <a:t>Wound intake</a:t>
            </a:r>
          </a:p>
        </p:txBody>
      </p:sp>
    </p:spTree>
    <p:extLst>
      <p:ext uri="{BB962C8B-B14F-4D97-AF65-F5344CB8AC3E}">
        <p14:creationId xmlns:p14="http://schemas.microsoft.com/office/powerpoint/2010/main" val="3840649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1FA49-A26D-4BEB-A99A-F6F195F72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183" y="277637"/>
            <a:ext cx="9106955" cy="1009651"/>
          </a:xfrm>
        </p:spPr>
        <p:txBody>
          <a:bodyPr>
            <a:normAutofit/>
          </a:bodyPr>
          <a:lstStyle/>
          <a:p>
            <a:r>
              <a:rPr lang="en-US" sz="3200" baseline="30000" dirty="0"/>
              <a:t>89</a:t>
            </a:r>
            <a:r>
              <a:rPr lang="en-US" sz="3200" dirty="0"/>
              <a:t>Sr Chloride Needlestick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DF115E-D043-457A-8972-CB187F810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577" y="1287288"/>
            <a:ext cx="7798903" cy="4532244"/>
          </a:xfrm>
        </p:spPr>
        <p:txBody>
          <a:bodyPr>
            <a:normAutofit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en-US" sz="2000" dirty="0"/>
              <a:t>Typical 1 </a:t>
            </a:r>
            <a:r>
              <a:rPr lang="en-US" sz="2000" dirty="0" err="1"/>
              <a:t>mCi</a:t>
            </a:r>
            <a:r>
              <a:rPr lang="en-US" sz="2000" dirty="0"/>
              <a:t>/mL radiopharmaceutical concentration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000" dirty="0"/>
              <a:t>Assume 2 µL ( 2 µCi = 74 </a:t>
            </a:r>
            <a:r>
              <a:rPr lang="en-US" sz="2000" dirty="0" err="1"/>
              <a:t>kBq</a:t>
            </a:r>
            <a:r>
              <a:rPr lang="en-US" sz="2000" dirty="0"/>
              <a:t> ) enters wound</a:t>
            </a:r>
          </a:p>
          <a:p>
            <a:pPr marL="0" indent="0">
              <a:spcBef>
                <a:spcPts val="1800"/>
              </a:spcBef>
              <a:buNone/>
            </a:pPr>
            <a:endParaRPr lang="en-US" sz="2000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4463E2DA-CC9B-8BA7-C279-89E1289504FA}"/>
              </a:ext>
            </a:extLst>
          </p:cNvPr>
          <p:cNvSpPr txBox="1">
            <a:spLocks/>
          </p:cNvSpPr>
          <p:nvPr/>
        </p:nvSpPr>
        <p:spPr>
          <a:xfrm>
            <a:off x="4597325" y="2666703"/>
            <a:ext cx="7594676" cy="1343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Font typeface="Arial" panose="020B0604020202020204" pitchFamily="34" charset="0"/>
              <a:buNone/>
            </a:pPr>
            <a:r>
              <a:rPr lang="en-US" sz="2000" dirty="0"/>
              <a:t>IMBA implements wound model in NCRP Report 156 (2007).</a:t>
            </a:r>
          </a:p>
          <a:p>
            <a:pPr marL="0" indent="0">
              <a:spcBef>
                <a:spcPts val="1800"/>
              </a:spcBef>
              <a:buFont typeface="Arial" panose="020B0604020202020204" pitchFamily="34" charset="0"/>
              <a:buNone/>
            </a:pPr>
            <a:r>
              <a:rPr lang="en-US" sz="2000" dirty="0">
                <a:solidFill>
                  <a:srgbClr val="FF0000"/>
                </a:solidFill>
              </a:rPr>
              <a:t>Effective dose equivalent strongly depends on wound retention.</a:t>
            </a:r>
            <a:endParaRPr lang="en-US" sz="2000" dirty="0"/>
          </a:p>
          <a:p>
            <a:pPr marL="0" indent="0">
              <a:spcBef>
                <a:spcPts val="1800"/>
              </a:spcBef>
              <a:buFont typeface="Arial" panose="020B0604020202020204" pitchFamily="34" charset="0"/>
              <a:buNone/>
            </a:pPr>
            <a:endParaRPr lang="en-US" sz="2000" dirty="0"/>
          </a:p>
          <a:p>
            <a:pPr marL="0" indent="0">
              <a:spcBef>
                <a:spcPts val="1800"/>
              </a:spcBef>
              <a:buFont typeface="Arial" panose="020B0604020202020204" pitchFamily="34" charset="0"/>
              <a:buNone/>
            </a:pPr>
            <a:endParaRPr lang="en-US" sz="200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9A80F3A-8702-E7F6-E82E-E36F69EAED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079" y="2418522"/>
            <a:ext cx="3790950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02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BECC25-DA05-EE75-0D51-0719526C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3634" y="1347247"/>
            <a:ext cx="6360215" cy="4532244"/>
          </a:xfrm>
        </p:spPr>
        <p:txBody>
          <a:bodyPr>
            <a:normAutofit fontScale="70000" lnSpcReduction="20000"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en-US" sz="2600" dirty="0"/>
              <a:t>IMBA calculates</a:t>
            </a:r>
          </a:p>
          <a:p>
            <a:pPr>
              <a:spcBef>
                <a:spcPts val="1800"/>
              </a:spcBef>
              <a:buFont typeface="Symbol" panose="05050102010706020507" pitchFamily="18" charset="2"/>
              <a:buChar char="-"/>
            </a:pPr>
            <a:r>
              <a:rPr lang="en-US" sz="2000" dirty="0"/>
              <a:t>Radioactivity in whole body &amp; excreta over time</a:t>
            </a:r>
          </a:p>
          <a:p>
            <a:pPr>
              <a:lnSpc>
                <a:spcPct val="120000"/>
              </a:lnSpc>
              <a:spcBef>
                <a:spcPts val="1800"/>
              </a:spcBef>
              <a:buFont typeface="Symbol" panose="05050102010706020507" pitchFamily="18" charset="2"/>
              <a:buChar char="-"/>
            </a:pPr>
            <a:r>
              <a:rPr lang="en-US" sz="2000" dirty="0">
                <a:solidFill>
                  <a:srgbClr val="FF0000"/>
                </a:solidFill>
              </a:rPr>
              <a:t>Effective dose equivalent with 10 CFR Part 20 weighting factors </a:t>
            </a:r>
            <a:r>
              <a:rPr lang="en-US" sz="2000" dirty="0"/>
              <a:t>               (more recent dosimetry also available)</a:t>
            </a:r>
          </a:p>
          <a:p>
            <a:pPr>
              <a:spcBef>
                <a:spcPts val="1800"/>
              </a:spcBef>
              <a:buFont typeface="Symbol" panose="05050102010706020507" pitchFamily="18" charset="2"/>
              <a:buChar char="-"/>
            </a:pPr>
            <a:r>
              <a:rPr lang="en-US" sz="2000" dirty="0"/>
              <a:t>Organ committed dose equivalents</a:t>
            </a:r>
          </a:p>
          <a:p>
            <a:pPr lvl="7">
              <a:spcBef>
                <a:spcPts val="1800"/>
              </a:spcBef>
              <a:buFont typeface="Symbol" panose="05050102010706020507" pitchFamily="18" charset="2"/>
              <a:buChar char="-"/>
            </a:pPr>
            <a:endParaRPr lang="en-US" sz="1000" dirty="0"/>
          </a:p>
          <a:p>
            <a:pPr marL="0" indent="0">
              <a:spcBef>
                <a:spcPts val="1800"/>
              </a:spcBef>
              <a:buNone/>
            </a:pPr>
            <a:r>
              <a:rPr lang="en-US" sz="2600" dirty="0"/>
              <a:t>No direct output in IMBA for </a:t>
            </a:r>
            <a:r>
              <a:rPr lang="en-US" sz="2600" dirty="0">
                <a:solidFill>
                  <a:srgbClr val="FF0000"/>
                </a:solidFill>
              </a:rPr>
              <a:t>activity </a:t>
            </a:r>
            <a:r>
              <a:rPr lang="en-US" sz="2600">
                <a:solidFill>
                  <a:srgbClr val="FF0000"/>
                </a:solidFill>
              </a:rPr>
              <a:t>retained in the </a:t>
            </a:r>
            <a:r>
              <a:rPr lang="en-US" sz="2600" dirty="0">
                <a:solidFill>
                  <a:srgbClr val="FF0000"/>
                </a:solidFill>
              </a:rPr>
              <a:t>wound</a:t>
            </a:r>
          </a:p>
          <a:p>
            <a:pPr>
              <a:spcBef>
                <a:spcPts val="1800"/>
              </a:spcBef>
              <a:buFont typeface="Symbol" panose="05050102010706020507" pitchFamily="18" charset="2"/>
              <a:buChar char="-"/>
            </a:pPr>
            <a:r>
              <a:rPr lang="en-US" sz="2000" dirty="0"/>
              <a:t>Tissue dose at wound site, consult other approaches or software</a:t>
            </a:r>
          </a:p>
          <a:p>
            <a:pPr lvl="7">
              <a:spcBef>
                <a:spcPts val="1800"/>
              </a:spcBef>
              <a:buFont typeface="Symbol" panose="05050102010706020507" pitchFamily="18" charset="2"/>
              <a:buChar char="-"/>
            </a:pPr>
            <a:endParaRPr lang="en-US" sz="1000" dirty="0"/>
          </a:p>
          <a:p>
            <a:pPr marL="0" indent="0">
              <a:spcBef>
                <a:spcPts val="1800"/>
              </a:spcBef>
              <a:buNone/>
            </a:pPr>
            <a:r>
              <a:rPr lang="en-US" sz="2900" dirty="0"/>
              <a:t>Medical response &amp; wound treatment can </a:t>
            </a:r>
            <a:r>
              <a:rPr lang="en-US" sz="2900" dirty="0">
                <a:solidFill>
                  <a:srgbClr val="FF0000"/>
                </a:solidFill>
              </a:rPr>
              <a:t>invalidate</a:t>
            </a:r>
          </a:p>
          <a:p>
            <a:pPr>
              <a:spcBef>
                <a:spcPts val="1800"/>
              </a:spcBef>
              <a:buFont typeface="Symbol" panose="05050102010706020507" pitchFamily="18" charset="2"/>
              <a:buChar char="-"/>
            </a:pPr>
            <a:r>
              <a:rPr lang="en-US" sz="2000" dirty="0"/>
              <a:t>Bioassay assumptions </a:t>
            </a:r>
          </a:p>
          <a:p>
            <a:pPr>
              <a:spcBef>
                <a:spcPts val="1800"/>
              </a:spcBef>
              <a:buFont typeface="Symbol" panose="05050102010706020507" pitchFamily="18" charset="2"/>
              <a:buChar char="-"/>
            </a:pPr>
            <a:r>
              <a:rPr lang="en-US" sz="2000" dirty="0"/>
              <a:t>Wound activities inferred from bioassay measurements</a:t>
            </a:r>
          </a:p>
          <a:p>
            <a:pPr marL="0" indent="0">
              <a:spcBef>
                <a:spcPts val="1800"/>
              </a:spcBef>
              <a:buNone/>
            </a:pPr>
            <a:endParaRPr lang="en-US" sz="20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62A701B-32BE-B3A3-5BA6-D2E7AFE5BBEB}"/>
              </a:ext>
            </a:extLst>
          </p:cNvPr>
          <p:cNvGrpSpPr/>
          <p:nvPr/>
        </p:nvGrpSpPr>
        <p:grpSpPr>
          <a:xfrm>
            <a:off x="170673" y="338138"/>
            <a:ext cx="5154564" cy="5665734"/>
            <a:chOff x="170673" y="338138"/>
            <a:chExt cx="5154564" cy="566573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DCF88D-0961-F656-168B-F334030EB1E7}"/>
                </a:ext>
              </a:extLst>
            </p:cNvPr>
            <p:cNvSpPr/>
            <p:nvPr/>
          </p:nvSpPr>
          <p:spPr>
            <a:xfrm flipV="1">
              <a:off x="175436" y="338138"/>
              <a:ext cx="5138928" cy="701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AA2A102-F002-87F3-619F-57EF34F0851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0673" y="373205"/>
              <a:ext cx="5154564" cy="5630667"/>
            </a:xfrm>
            <a:prstGeom prst="rect">
              <a:avLst/>
            </a:prstGeom>
          </p:spPr>
        </p:pic>
      </p:grpSp>
      <p:sp>
        <p:nvSpPr>
          <p:cNvPr id="15" name="Title 14">
            <a:extLst>
              <a:ext uri="{FF2B5EF4-FFF2-40B4-BE49-F238E27FC236}">
                <a16:creationId xmlns:a16="http://schemas.microsoft.com/office/drawing/2014/main" id="{96011540-3D2D-0935-A130-8E2DD5A79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5237" y="206972"/>
            <a:ext cx="6153150" cy="1009651"/>
          </a:xfrm>
        </p:spPr>
        <p:txBody>
          <a:bodyPr>
            <a:normAutofit/>
          </a:bodyPr>
          <a:lstStyle/>
          <a:p>
            <a:r>
              <a:rPr lang="en-US" sz="3200" dirty="0"/>
              <a:t>Wound biokinetics</a:t>
            </a:r>
          </a:p>
        </p:txBody>
      </p:sp>
    </p:spTree>
    <p:extLst>
      <p:ext uri="{BB962C8B-B14F-4D97-AF65-F5344CB8AC3E}">
        <p14:creationId xmlns:p14="http://schemas.microsoft.com/office/powerpoint/2010/main" val="3923255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4D18FD5-A8BD-B436-DE40-FE41BB282CAC}"/>
              </a:ext>
            </a:extLst>
          </p:cNvPr>
          <p:cNvGrpSpPr/>
          <p:nvPr/>
        </p:nvGrpSpPr>
        <p:grpSpPr>
          <a:xfrm>
            <a:off x="4553748" y="2902036"/>
            <a:ext cx="3084503" cy="1053927"/>
            <a:chOff x="573789" y="5001091"/>
            <a:chExt cx="3084503" cy="1053927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5C3828D9-88E1-6CAB-988A-7D1268B423C7}"/>
                </a:ext>
              </a:extLst>
            </p:cNvPr>
            <p:cNvSpPr/>
            <p:nvPr/>
          </p:nvSpPr>
          <p:spPr>
            <a:xfrm>
              <a:off x="573789" y="5001091"/>
              <a:ext cx="3084503" cy="1053926"/>
            </a:xfrm>
            <a:prstGeom prst="roundRect">
              <a:avLst/>
            </a:prstGeom>
            <a:solidFill>
              <a:srgbClr val="00296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" name="Content Placeholder 2">
              <a:extLst>
                <a:ext uri="{FF2B5EF4-FFF2-40B4-BE49-F238E27FC236}">
                  <a16:creationId xmlns:a16="http://schemas.microsoft.com/office/drawing/2014/main" id="{365616D0-19B6-A1C9-2266-4B6CC93253C3}"/>
                </a:ext>
              </a:extLst>
            </p:cNvPr>
            <p:cNvSpPr txBox="1">
              <a:spLocks/>
            </p:cNvSpPr>
            <p:nvPr/>
          </p:nvSpPr>
          <p:spPr>
            <a:xfrm>
              <a:off x="581192" y="5001092"/>
              <a:ext cx="3077100" cy="1053926"/>
            </a:xfrm>
            <a:prstGeom prst="rect">
              <a:avLst/>
            </a:prstGeom>
          </p:spPr>
          <p:txBody>
            <a:bodyPr vert="horz" lIns="91440" tIns="45720" rIns="91440" bIns="45720" rtlCol="0" anchor="ctr" anchorCtr="1">
              <a:norm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2400" dirty="0">
                  <a:solidFill>
                    <a:schemeClr val="bg1"/>
                  </a:solidFill>
                </a:rPr>
                <a:t>Questions?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68888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ED32D-604D-DEF7-9374-2D4804873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Why IMBA?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7E8D5-441B-B28A-2552-F564449C6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8559" y="2089168"/>
            <a:ext cx="8125737" cy="3943781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Internal dosimetry software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Committed organ doses from radionuclide intakes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Committed effective doses from radionuclide intakes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Radionuclide intakes from bioassay data</a:t>
            </a:r>
          </a:p>
          <a:p>
            <a:pPr marL="0" indent="0">
              <a:buNone/>
            </a:pPr>
            <a:endParaRPr lang="en-US" sz="1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CB08CB-5DD5-C29F-6278-AD525DCE76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721" y="2089168"/>
            <a:ext cx="3811853" cy="3605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061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ED32D-604D-DEF7-9374-2D4804873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84" y="-118010"/>
            <a:ext cx="10515600" cy="1009651"/>
          </a:xfrm>
        </p:spPr>
        <p:txBody>
          <a:bodyPr>
            <a:normAutofit/>
          </a:bodyPr>
          <a:lstStyle/>
          <a:p>
            <a:r>
              <a:rPr lang="en-US" sz="3600" dirty="0"/>
              <a:t>IMBA Bioassay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7E8D5-441B-B28A-2552-F564449C6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984" y="648346"/>
            <a:ext cx="5419501" cy="7738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Two directions for calculations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3954717-9CE5-3E9C-3006-E82D07C437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869" y="1168686"/>
            <a:ext cx="5436616" cy="2546441"/>
          </a:xfrm>
          <a:prstGeom prst="rect">
            <a:avLst/>
          </a:prstGeom>
          <a:ln w="38100">
            <a:solidFill>
              <a:srgbClr val="FFC000"/>
            </a:solidFill>
          </a:ln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FB295D3-11F0-A104-E793-328ED9254511}"/>
              </a:ext>
            </a:extLst>
          </p:cNvPr>
          <p:cNvSpPr txBox="1">
            <a:spLocks/>
          </p:cNvSpPr>
          <p:nvPr/>
        </p:nvSpPr>
        <p:spPr>
          <a:xfrm>
            <a:off x="5761386" y="1443087"/>
            <a:ext cx="6470373" cy="21276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Calculate expected bioassay activities from known or hypothetical intake activities.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Intake activities  </a:t>
            </a:r>
            <a:r>
              <a:rPr lang="en-US" sz="2400" dirty="0"/>
              <a:t>Bioassay expectation data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7F5EC8B-0835-BA1F-5BB6-BD98BE030B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333" y="3836357"/>
            <a:ext cx="5435152" cy="2361577"/>
          </a:xfrm>
          <a:prstGeom prst="rect">
            <a:avLst/>
          </a:prstGeom>
          <a:ln w="38100">
            <a:solidFill>
              <a:srgbClr val="FFC000"/>
            </a:solidFill>
          </a:ln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59B90B3-F4A4-F692-D531-BC2BAE6A504A}"/>
              </a:ext>
            </a:extLst>
          </p:cNvPr>
          <p:cNvSpPr txBox="1">
            <a:spLocks/>
          </p:cNvSpPr>
          <p:nvPr/>
        </p:nvSpPr>
        <p:spPr>
          <a:xfrm>
            <a:off x="5761386" y="4122164"/>
            <a:ext cx="6324598" cy="22459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Estimate intake activities based on bioassay measurement data.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Measured bioassay data </a:t>
            </a:r>
            <a:r>
              <a:rPr lang="en-US" sz="2400" dirty="0">
                <a:sym typeface="Symbol" panose="05050102010706020507" pitchFamily="18" charset="2"/>
              </a:rPr>
              <a:t> Intake activities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22965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ED32D-604D-DEF7-9374-2D4804873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7528" y="932613"/>
            <a:ext cx="10515600" cy="1009651"/>
          </a:xfrm>
        </p:spPr>
        <p:txBody>
          <a:bodyPr>
            <a:normAutofit/>
          </a:bodyPr>
          <a:lstStyle/>
          <a:p>
            <a:r>
              <a:rPr lang="en-US" sz="3200" b="0" dirty="0"/>
              <a:t>Examples for organic &amp; inorganic tritium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378912A-FC39-57E3-BDFE-4E630DBECE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571" y="2268619"/>
            <a:ext cx="5582429" cy="3372321"/>
          </a:xfrm>
          <a:prstGeom prst="rect">
            <a:avLst/>
          </a:prstGeom>
          <a:ln w="38100">
            <a:solidFill>
              <a:schemeClr val="accent4"/>
            </a:solidFill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8CC37F8-E19C-6770-1D2D-200FC4777C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948" y="2268619"/>
            <a:ext cx="5601482" cy="3391373"/>
          </a:xfrm>
          <a:prstGeom prst="rect">
            <a:avLst/>
          </a:prstGeom>
          <a:ln w="38100">
            <a:solidFill>
              <a:schemeClr val="accent4"/>
            </a:solidFill>
          </a:ln>
        </p:spPr>
      </p:pic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6AE94A3-AE56-6AA4-100D-AB5C99FDD309}"/>
              </a:ext>
            </a:extLst>
          </p:cNvPr>
          <p:cNvCxnSpPr>
            <a:cxnSpLocks/>
          </p:cNvCxnSpPr>
          <p:nvPr/>
        </p:nvCxnSpPr>
        <p:spPr>
          <a:xfrm flipH="1">
            <a:off x="3022899" y="1688951"/>
            <a:ext cx="1446797" cy="1280159"/>
          </a:xfrm>
          <a:prstGeom prst="straightConnector1">
            <a:avLst/>
          </a:prstGeom>
          <a:ln w="38100">
            <a:solidFill>
              <a:schemeClr val="accent4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82F3E2C-301D-736B-0AC0-1E6D6ED56806}"/>
              </a:ext>
            </a:extLst>
          </p:cNvPr>
          <p:cNvCxnSpPr>
            <a:cxnSpLocks/>
          </p:cNvCxnSpPr>
          <p:nvPr/>
        </p:nvCxnSpPr>
        <p:spPr>
          <a:xfrm>
            <a:off x="7176987" y="1688951"/>
            <a:ext cx="591659" cy="1398494"/>
          </a:xfrm>
          <a:prstGeom prst="straightConnector1">
            <a:avLst/>
          </a:prstGeom>
          <a:ln w="38100">
            <a:solidFill>
              <a:schemeClr val="accent4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1">
            <a:extLst>
              <a:ext uri="{FF2B5EF4-FFF2-40B4-BE49-F238E27FC236}">
                <a16:creationId xmlns:a16="http://schemas.microsoft.com/office/drawing/2014/main" id="{D5A59EB6-A98A-B484-1D87-229D9FB836CA}"/>
              </a:ext>
            </a:extLst>
          </p:cNvPr>
          <p:cNvSpPr txBox="1">
            <a:spLocks/>
          </p:cNvSpPr>
          <p:nvPr/>
        </p:nvSpPr>
        <p:spPr>
          <a:xfrm>
            <a:off x="300271" y="176274"/>
            <a:ext cx="10515600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2966"/>
                </a:solidFill>
                <a:latin typeface=""/>
                <a:ea typeface="+mj-ea"/>
                <a:cs typeface="+mj-cs"/>
              </a:defRPr>
            </a:lvl1pPr>
          </a:lstStyle>
          <a:p>
            <a:r>
              <a:rPr lang="en-US" sz="3600" dirty="0"/>
              <a:t>Committed effective dose calculation</a:t>
            </a:r>
          </a:p>
        </p:txBody>
      </p:sp>
    </p:spTree>
    <p:extLst>
      <p:ext uri="{BB962C8B-B14F-4D97-AF65-F5344CB8AC3E}">
        <p14:creationId xmlns:p14="http://schemas.microsoft.com/office/powerpoint/2010/main" val="1771346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1FA49-A26D-4BEB-A99A-F6F195F72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328" y="772985"/>
            <a:ext cx="4897066" cy="581833"/>
          </a:xfrm>
        </p:spPr>
        <p:txBody>
          <a:bodyPr>
            <a:normAutofit/>
          </a:bodyPr>
          <a:lstStyle/>
          <a:p>
            <a:pPr algn="ctr"/>
            <a:r>
              <a:rPr lang="en-US" sz="2400" b="0" dirty="0"/>
              <a:t>Organically bound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945380C-2EB9-F5D6-C4BC-D0E9D69554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328" y="1427212"/>
            <a:ext cx="4897066" cy="956798"/>
          </a:xfrm>
          <a:prstGeom prst="rect">
            <a:avLst/>
          </a:prstGeom>
          <a:ln w="38100">
            <a:solidFill>
              <a:schemeClr val="accent4"/>
            </a:solidFill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5851820-9DAA-CF2D-3EEA-ED7DF55580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329" y="2565400"/>
            <a:ext cx="4897065" cy="3597459"/>
          </a:xfrm>
          <a:prstGeom prst="rect">
            <a:avLst/>
          </a:prstGeom>
          <a:ln w="38100">
            <a:solidFill>
              <a:schemeClr val="accent4"/>
            </a:solidFill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D55FEE-DE98-8237-FE5E-D5D49C05F0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64764" y="2566479"/>
            <a:ext cx="4891579" cy="3596380"/>
          </a:xfrm>
          <a:prstGeom prst="rect">
            <a:avLst/>
          </a:prstGeom>
          <a:ln w="38100">
            <a:solidFill>
              <a:schemeClr val="accent4"/>
            </a:solidFill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18E81C1-CB1C-B9C0-F198-D96E69F768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67049" y="1456432"/>
            <a:ext cx="4889294" cy="927578"/>
          </a:xfrm>
          <a:prstGeom prst="rect">
            <a:avLst/>
          </a:prstGeom>
          <a:ln w="38100">
            <a:solidFill>
              <a:schemeClr val="accent4"/>
            </a:solidFill>
          </a:ln>
        </p:spPr>
      </p:pic>
      <p:sp>
        <p:nvSpPr>
          <p:cNvPr id="17" name="Title 1">
            <a:extLst>
              <a:ext uri="{FF2B5EF4-FFF2-40B4-BE49-F238E27FC236}">
                <a16:creationId xmlns:a16="http://schemas.microsoft.com/office/drawing/2014/main" id="{8701917B-9347-6A96-53C9-FED655EE6E6D}"/>
              </a:ext>
            </a:extLst>
          </p:cNvPr>
          <p:cNvSpPr txBox="1">
            <a:spLocks/>
          </p:cNvSpPr>
          <p:nvPr/>
        </p:nvSpPr>
        <p:spPr>
          <a:xfrm>
            <a:off x="135428" y="210597"/>
            <a:ext cx="8195772" cy="5818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2966"/>
                </a:solidFill>
                <a:latin typeface=""/>
                <a:ea typeface="+mj-ea"/>
                <a:cs typeface="+mj-cs"/>
              </a:defRPr>
            </a:lvl1pPr>
          </a:lstStyle>
          <a:p>
            <a:r>
              <a:rPr lang="en-US" sz="3600" dirty="0"/>
              <a:t>Committed effective doses from tritium ingestion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18668229-BE8B-29FB-39A5-5F0380D252E5}"/>
              </a:ext>
            </a:extLst>
          </p:cNvPr>
          <p:cNvSpPr txBox="1">
            <a:spLocks/>
          </p:cNvSpPr>
          <p:nvPr/>
        </p:nvSpPr>
        <p:spPr>
          <a:xfrm>
            <a:off x="5459277" y="792430"/>
            <a:ext cx="4897066" cy="5818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2966"/>
                </a:solidFill>
                <a:latin typeface=""/>
                <a:ea typeface="+mj-ea"/>
                <a:cs typeface="+mj-cs"/>
              </a:defRPr>
            </a:lvl1pPr>
          </a:lstStyle>
          <a:p>
            <a:pPr algn="ctr"/>
            <a:r>
              <a:rPr lang="en-US" sz="2400" b="0" dirty="0"/>
              <a:t>Tritiated water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E34894E1-94F1-AF04-4702-F59A77A024AE}"/>
              </a:ext>
            </a:extLst>
          </p:cNvPr>
          <p:cNvSpPr/>
          <p:nvPr/>
        </p:nvSpPr>
        <p:spPr>
          <a:xfrm>
            <a:off x="3485852" y="4147822"/>
            <a:ext cx="769156" cy="497330"/>
          </a:xfrm>
          <a:prstGeom prst="round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44204A6-A590-2B95-487D-BD2FE004EF9C}"/>
              </a:ext>
            </a:extLst>
          </p:cNvPr>
          <p:cNvCxnSpPr>
            <a:cxnSpLocks/>
          </p:cNvCxnSpPr>
          <p:nvPr/>
        </p:nvCxnSpPr>
        <p:spPr>
          <a:xfrm>
            <a:off x="683343" y="2904082"/>
            <a:ext cx="292017" cy="672144"/>
          </a:xfrm>
          <a:prstGeom prst="straightConnector1">
            <a:avLst/>
          </a:prstGeom>
          <a:ln w="38100">
            <a:solidFill>
              <a:schemeClr val="accent4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00D1843B-F776-3951-E6F3-DC39FB5BED0D}"/>
              </a:ext>
            </a:extLst>
          </p:cNvPr>
          <p:cNvSpPr/>
          <p:nvPr/>
        </p:nvSpPr>
        <p:spPr>
          <a:xfrm>
            <a:off x="8722316" y="4147822"/>
            <a:ext cx="769156" cy="497330"/>
          </a:xfrm>
          <a:prstGeom prst="round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20610BD1-2D34-9340-3BBC-C09542639328}"/>
              </a:ext>
            </a:extLst>
          </p:cNvPr>
          <p:cNvSpPr txBox="1">
            <a:spLocks/>
          </p:cNvSpPr>
          <p:nvPr/>
        </p:nvSpPr>
        <p:spPr>
          <a:xfrm>
            <a:off x="5603228" y="3386836"/>
            <a:ext cx="1778267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2966"/>
                </a:solidFill>
                <a:latin typeface="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1800" dirty="0"/>
              <a:t>Result for unit activity intake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395ECB10-2616-8AC1-68AA-C78BB3E84728}"/>
              </a:ext>
            </a:extLst>
          </p:cNvPr>
          <p:cNvSpPr txBox="1">
            <a:spLocks/>
          </p:cNvSpPr>
          <p:nvPr/>
        </p:nvSpPr>
        <p:spPr>
          <a:xfrm>
            <a:off x="359365" y="3467406"/>
            <a:ext cx="1778267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2966"/>
                </a:solidFill>
                <a:latin typeface="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1800" dirty="0"/>
              <a:t>Result for unit activity intake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C988678-E436-2D23-9901-A0249E89BA4D}"/>
              </a:ext>
            </a:extLst>
          </p:cNvPr>
          <p:cNvCxnSpPr>
            <a:cxnSpLocks/>
            <a:endCxn id="19" idx="1"/>
          </p:cNvCxnSpPr>
          <p:nvPr/>
        </p:nvCxnSpPr>
        <p:spPr>
          <a:xfrm>
            <a:off x="2050332" y="4140928"/>
            <a:ext cx="1435520" cy="255559"/>
          </a:xfrm>
          <a:prstGeom prst="straightConnector1">
            <a:avLst/>
          </a:prstGeom>
          <a:ln w="38100">
            <a:solidFill>
              <a:schemeClr val="accent4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A532E5AF-A284-2C1B-6DEE-0F13902C66E6}"/>
              </a:ext>
            </a:extLst>
          </p:cNvPr>
          <p:cNvCxnSpPr>
            <a:cxnSpLocks/>
          </p:cNvCxnSpPr>
          <p:nvPr/>
        </p:nvCxnSpPr>
        <p:spPr>
          <a:xfrm>
            <a:off x="5949991" y="2904082"/>
            <a:ext cx="292017" cy="672144"/>
          </a:xfrm>
          <a:prstGeom prst="straightConnector1">
            <a:avLst/>
          </a:prstGeom>
          <a:ln w="38100">
            <a:solidFill>
              <a:schemeClr val="accent4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BFFF09F-41F6-89E7-FE6D-3BDF26CEE04C}"/>
              </a:ext>
            </a:extLst>
          </p:cNvPr>
          <p:cNvCxnSpPr>
            <a:cxnSpLocks/>
          </p:cNvCxnSpPr>
          <p:nvPr/>
        </p:nvCxnSpPr>
        <p:spPr>
          <a:xfrm>
            <a:off x="7256316" y="4108570"/>
            <a:ext cx="1435520" cy="255559"/>
          </a:xfrm>
          <a:prstGeom prst="straightConnector1">
            <a:avLst/>
          </a:prstGeom>
          <a:ln w="38100">
            <a:solidFill>
              <a:schemeClr val="accent4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6843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1657A069-D156-2975-C054-E5A708F24EDE}"/>
              </a:ext>
            </a:extLst>
          </p:cNvPr>
          <p:cNvSpPr txBox="1">
            <a:spLocks/>
          </p:cNvSpPr>
          <p:nvPr/>
        </p:nvSpPr>
        <p:spPr>
          <a:xfrm>
            <a:off x="909230" y="3298801"/>
            <a:ext cx="11282769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2966"/>
                </a:solidFill>
                <a:latin typeface=""/>
                <a:ea typeface="+mj-ea"/>
                <a:cs typeface="+mj-cs"/>
              </a:defRPr>
            </a:lvl1pPr>
          </a:lstStyle>
          <a:p>
            <a:endParaRPr lang="en-US" sz="3600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FCCA2CF-F49C-184C-EECE-C10F1B8F17E6}"/>
              </a:ext>
            </a:extLst>
          </p:cNvPr>
          <p:cNvSpPr txBox="1">
            <a:spLocks/>
          </p:cNvSpPr>
          <p:nvPr/>
        </p:nvSpPr>
        <p:spPr>
          <a:xfrm>
            <a:off x="298704" y="1602388"/>
            <a:ext cx="3520750" cy="5818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2966"/>
                </a:solidFill>
                <a:latin typeface=""/>
                <a:ea typeface="+mj-ea"/>
                <a:cs typeface="+mj-cs"/>
              </a:defRPr>
            </a:lvl1pPr>
          </a:lstStyle>
          <a:p>
            <a:pPr algn="ctr"/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4A0CDE9C-0B7B-B4F0-331B-ACF63238B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9086" y="3067509"/>
            <a:ext cx="9103713" cy="1813389"/>
          </a:xfrm>
        </p:spPr>
        <p:txBody>
          <a:bodyPr/>
          <a:lstStyle/>
          <a:p>
            <a:r>
              <a:rPr lang="en-US" dirty="0"/>
              <a:t>Facility </a:t>
            </a:r>
            <a:r>
              <a:rPr lang="en-US" sz="2800" dirty="0"/>
              <a:t>worker exposure to tritiated water (HTO) 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Medical worker intake of </a:t>
            </a:r>
            <a:r>
              <a:rPr lang="en-US" baseline="30000" dirty="0"/>
              <a:t>89</a:t>
            </a:r>
            <a:r>
              <a:rPr lang="en-US" dirty="0"/>
              <a:t>Sr from needlestick wound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D5461BF-A725-6E3C-993B-36B176B4214D}"/>
              </a:ext>
            </a:extLst>
          </p:cNvPr>
          <p:cNvSpPr txBox="1">
            <a:spLocks/>
          </p:cNvSpPr>
          <p:nvPr/>
        </p:nvSpPr>
        <p:spPr>
          <a:xfrm>
            <a:off x="1480930" y="1668679"/>
            <a:ext cx="7588617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2966"/>
                </a:solidFill>
                <a:latin typeface="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en-US" sz="3600" dirty="0">
              <a:solidFill>
                <a:schemeClr val="accent2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2800" dirty="0">
                <a:solidFill>
                  <a:schemeClr val="accent2"/>
                </a:solidFill>
              </a:rPr>
              <a:t>Two Hypothetical Example Problems</a:t>
            </a:r>
            <a:endParaRPr lang="en-US" sz="12800" dirty="0"/>
          </a:p>
        </p:txBody>
      </p:sp>
    </p:spTree>
    <p:extLst>
      <p:ext uri="{BB962C8B-B14F-4D97-AF65-F5344CB8AC3E}">
        <p14:creationId xmlns:p14="http://schemas.microsoft.com/office/powerpoint/2010/main" val="2058688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1FA49-A26D-4BEB-A99A-F6F195F72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43" y="4923666"/>
            <a:ext cx="11282769" cy="1009651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2700" b="0" dirty="0">
                <a:solidFill>
                  <a:schemeClr val="accent2"/>
                </a:solidFill>
              </a:rPr>
              <a:t>What bioassay results indicate that worker exposure and intakes must be reduced to avoid exceeding the regulatory limit? 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657A069-D156-2975-C054-E5A708F24EDE}"/>
              </a:ext>
            </a:extLst>
          </p:cNvPr>
          <p:cNvSpPr txBox="1">
            <a:spLocks/>
          </p:cNvSpPr>
          <p:nvPr/>
        </p:nvSpPr>
        <p:spPr>
          <a:xfrm>
            <a:off x="909230" y="3298801"/>
            <a:ext cx="11282769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2966"/>
                </a:solidFill>
                <a:latin typeface=""/>
                <a:ea typeface="+mj-ea"/>
                <a:cs typeface="+mj-cs"/>
              </a:defRPr>
            </a:lvl1pPr>
          </a:lstStyle>
          <a:p>
            <a:endParaRPr lang="en-US" sz="360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696A0011-4CB6-1A12-4571-DDB44EF6DC09}"/>
              </a:ext>
            </a:extLst>
          </p:cNvPr>
          <p:cNvSpPr txBox="1">
            <a:spLocks/>
          </p:cNvSpPr>
          <p:nvPr/>
        </p:nvSpPr>
        <p:spPr>
          <a:xfrm>
            <a:off x="107143" y="1020555"/>
            <a:ext cx="10008704" cy="5818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2966"/>
                </a:solidFill>
                <a:latin typeface=""/>
                <a:ea typeface="+mj-ea"/>
                <a:cs typeface="+mj-cs"/>
              </a:defRPr>
            </a:lvl1pPr>
          </a:lstStyle>
          <a:p>
            <a:r>
              <a:rPr lang="en-US" sz="3200" dirty="0"/>
              <a:t>Hypothetical worker exposure to tritiated water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FCCA2CF-F49C-184C-EECE-C10F1B8F17E6}"/>
              </a:ext>
            </a:extLst>
          </p:cNvPr>
          <p:cNvSpPr txBox="1">
            <a:spLocks/>
          </p:cNvSpPr>
          <p:nvPr/>
        </p:nvSpPr>
        <p:spPr>
          <a:xfrm>
            <a:off x="298704" y="1602388"/>
            <a:ext cx="3520750" cy="5818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2966"/>
                </a:solidFill>
                <a:latin typeface=""/>
                <a:ea typeface="+mj-ea"/>
                <a:cs typeface="+mj-cs"/>
              </a:defRPr>
            </a:lvl1pPr>
          </a:lstStyle>
          <a:p>
            <a:pPr algn="ctr"/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4C61C47-F954-FAE7-4C42-9E7ABDDFC1D9}"/>
              </a:ext>
            </a:extLst>
          </p:cNvPr>
          <p:cNvSpPr txBox="1">
            <a:spLocks/>
          </p:cNvSpPr>
          <p:nvPr/>
        </p:nvSpPr>
        <p:spPr>
          <a:xfrm>
            <a:off x="107143" y="3444822"/>
            <a:ext cx="5293405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2966"/>
                </a:solidFill>
                <a:latin typeface="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en-US" sz="3600" dirty="0">
              <a:solidFill>
                <a:schemeClr val="accent2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2800" dirty="0">
                <a:solidFill>
                  <a:schemeClr val="accent2"/>
                </a:solidFill>
              </a:rPr>
              <a:t>Example Problem 1</a:t>
            </a:r>
            <a:endParaRPr lang="en-US" sz="12800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4A0CDE9C-0B7B-B4F0-331B-ACF63238B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704" y="1715002"/>
            <a:ext cx="11893296" cy="4177247"/>
          </a:xfrm>
        </p:spPr>
        <p:txBody>
          <a:bodyPr/>
          <a:lstStyle/>
          <a:p>
            <a:r>
              <a:rPr lang="en-US" sz="2800" dirty="0"/>
              <a:t>Continuous occupational intake possible </a:t>
            </a:r>
            <a:endParaRPr lang="en-US" dirty="0"/>
          </a:p>
          <a:p>
            <a:r>
              <a:rPr lang="en-US" sz="2800" dirty="0"/>
              <a:t>Work tasking anticipated for 300 days </a:t>
            </a:r>
          </a:p>
          <a:p>
            <a:r>
              <a:rPr lang="en-US" sz="2800" dirty="0"/>
              <a:t>Bioassay planned:  Urine collection &amp; tritium activity measurements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483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1FA49-A26D-4BEB-A99A-F6F195F72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6165" y="372592"/>
            <a:ext cx="5779816" cy="1009651"/>
          </a:xfrm>
        </p:spPr>
        <p:txBody>
          <a:bodyPr>
            <a:normAutofit/>
          </a:bodyPr>
          <a:lstStyle/>
          <a:p>
            <a:r>
              <a:rPr lang="en-US" sz="3200" dirty="0"/>
              <a:t>Tritiated water limits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683470-4994-0D80-EA96-6CE5EC1FEE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973" y="1385547"/>
            <a:ext cx="5792008" cy="4344006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92F1AC36-1E64-B69A-7B6A-98E17B475A54}"/>
              </a:ext>
            </a:extLst>
          </p:cNvPr>
          <p:cNvSpPr txBox="1">
            <a:spLocks/>
          </p:cNvSpPr>
          <p:nvPr/>
        </p:nvSpPr>
        <p:spPr>
          <a:xfrm>
            <a:off x="916165" y="1232635"/>
            <a:ext cx="3546107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2966"/>
                </a:solidFill>
                <a:latin typeface=""/>
                <a:ea typeface="+mj-ea"/>
                <a:cs typeface="+mj-cs"/>
              </a:defRPr>
            </a:lvl1pPr>
          </a:lstStyle>
          <a:p>
            <a:r>
              <a:rPr lang="en-US" sz="3200" dirty="0"/>
              <a:t>10 CFR Part 20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10496F9-C70A-1FB0-BB70-8D392CE2590A}"/>
              </a:ext>
            </a:extLst>
          </p:cNvPr>
          <p:cNvSpPr txBox="1">
            <a:spLocks/>
          </p:cNvSpPr>
          <p:nvPr/>
        </p:nvSpPr>
        <p:spPr>
          <a:xfrm>
            <a:off x="7122700" y="3913403"/>
            <a:ext cx="4269187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2966"/>
                </a:solidFill>
                <a:latin typeface="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2400" b="0" dirty="0"/>
              <a:t>Tritium ingestion ALI </a:t>
            </a:r>
          </a:p>
          <a:p>
            <a:pPr>
              <a:spcAft>
                <a:spcPts val="600"/>
              </a:spcAft>
            </a:pPr>
            <a:r>
              <a:rPr lang="en-US" sz="2400" b="0" dirty="0"/>
              <a:t>0.08 Ci </a:t>
            </a:r>
            <a:r>
              <a:rPr lang="en-US" sz="2400" b="0" dirty="0">
                <a:sym typeface="Symbol" panose="05050102010706020507" pitchFamily="18" charset="2"/>
              </a:rPr>
              <a:t> </a:t>
            </a:r>
            <a:r>
              <a:rPr lang="en-US" sz="2400" b="0" dirty="0"/>
              <a:t>3 </a:t>
            </a:r>
            <a:r>
              <a:rPr lang="en-US" sz="2400" b="0" dirty="0" err="1"/>
              <a:t>GBq</a:t>
            </a:r>
            <a:endParaRPr lang="en-US" sz="2400" b="0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A49B4D35-9E58-73CE-D8C0-EECBCEC9DAFB}"/>
              </a:ext>
            </a:extLst>
          </p:cNvPr>
          <p:cNvSpPr/>
          <p:nvPr/>
        </p:nvSpPr>
        <p:spPr>
          <a:xfrm>
            <a:off x="4583132" y="5105194"/>
            <a:ext cx="477078" cy="295605"/>
          </a:xfrm>
          <a:prstGeom prst="round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797C01F2-26C9-3E3F-C8CC-7BA52CF2FE5A}"/>
              </a:ext>
            </a:extLst>
          </p:cNvPr>
          <p:cNvSpPr txBox="1">
            <a:spLocks/>
          </p:cNvSpPr>
          <p:nvPr/>
        </p:nvSpPr>
        <p:spPr>
          <a:xfrm>
            <a:off x="916165" y="1982967"/>
            <a:ext cx="4269187" cy="3917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2966"/>
                </a:solidFill>
                <a:latin typeface=""/>
                <a:ea typeface="+mj-ea"/>
                <a:cs typeface="+mj-cs"/>
              </a:defRPr>
            </a:lvl1pPr>
          </a:lstStyle>
          <a:p>
            <a:r>
              <a:rPr lang="en-US" sz="2000" dirty="0"/>
              <a:t>Annual limits on intake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8890A6F4-79F1-BD38-7CFA-A7CBB208FD7D}"/>
              </a:ext>
            </a:extLst>
          </p:cNvPr>
          <p:cNvSpPr txBox="1">
            <a:spLocks/>
          </p:cNvSpPr>
          <p:nvPr/>
        </p:nvSpPr>
        <p:spPr>
          <a:xfrm>
            <a:off x="7122700" y="4815265"/>
            <a:ext cx="3557240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2966"/>
                </a:solidFill>
                <a:latin typeface="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2400" b="0" dirty="0"/>
              <a:t>Same ALI for inhalation</a:t>
            </a:r>
          </a:p>
        </p:txBody>
      </p:sp>
    </p:spTree>
    <p:extLst>
      <p:ext uri="{BB962C8B-B14F-4D97-AF65-F5344CB8AC3E}">
        <p14:creationId xmlns:p14="http://schemas.microsoft.com/office/powerpoint/2010/main" val="1167543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1FA49-A26D-4BEB-A99A-F6F195F72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791" y="617559"/>
            <a:ext cx="10515600" cy="1009651"/>
          </a:xfrm>
        </p:spPr>
        <p:txBody>
          <a:bodyPr>
            <a:normAutofit/>
          </a:bodyPr>
          <a:lstStyle/>
          <a:p>
            <a:r>
              <a:rPr lang="en-US" sz="3200" dirty="0"/>
              <a:t>IMBA invites user to accept ICRP modeling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DAFE240-6106-B370-B287-2BCFF60468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2828" y="1811914"/>
            <a:ext cx="6124309" cy="3642563"/>
          </a:xfrm>
          <a:prstGeom prst="rect">
            <a:avLst/>
          </a:prstGeom>
          <a:ln w="38100">
            <a:solidFill>
              <a:srgbClr val="FFC000"/>
            </a:solidFill>
          </a:ln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B4572FC-5DA4-BF3F-487E-157C662EE60D}"/>
              </a:ext>
            </a:extLst>
          </p:cNvPr>
          <p:cNvCxnSpPr>
            <a:cxnSpLocks/>
          </p:cNvCxnSpPr>
          <p:nvPr/>
        </p:nvCxnSpPr>
        <p:spPr>
          <a:xfrm flipV="1">
            <a:off x="4974272" y="5087995"/>
            <a:ext cx="1048639" cy="732964"/>
          </a:xfrm>
          <a:prstGeom prst="straightConnector1">
            <a:avLst/>
          </a:prstGeom>
          <a:ln w="38100">
            <a:solidFill>
              <a:schemeClr val="accent4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020799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2966"/>
      </a:accent1>
      <a:accent2>
        <a:srgbClr val="DC4405"/>
      </a:accent2>
      <a:accent3>
        <a:srgbClr val="4B9CD3"/>
      </a:accent3>
      <a:accent4>
        <a:srgbClr val="FFC000"/>
      </a:accent4>
      <a:accent5>
        <a:srgbClr val="92D050"/>
      </a:accent5>
      <a:accent6>
        <a:srgbClr val="7030A0"/>
      </a:accent6>
      <a:hlink>
        <a:srgbClr val="4B9CD3"/>
      </a:hlink>
      <a:folHlink>
        <a:srgbClr val="DC440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CD Presentation Template 2024" id="{81097CCE-A60C-094F-8C7E-F137CEB4C6CE}" vid="{28BAA774-E5D1-B544-8674-0C689DEEF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fe7fab5-ca36-4373-9e84-14533c573aad" xsi:nil="true"/>
    <lcf76f155ced4ddcb4097134ff3c332f xmlns="f7f9503f-814b-432a-91f5-9c13c51348b4">
      <Terms xmlns="http://schemas.microsoft.com/office/infopath/2007/PartnerControls"/>
    </lcf76f155ced4ddcb4097134ff3c332f>
    <_dlc_DocId xmlns="dfe7fab5-ca36-4373-9e84-14533c573aad">EARRTHREF-1375243986-33287</_dlc_DocId>
    <_dlc_DocIdUrl xmlns="dfe7fab5-ca36-4373-9e84-14533c573aad">
      <Url>https://pnnl.sharepoint.com/teams/EARRTH/_layouts/15/DocIdRedir.aspx?ID=EARRTHREF-1375243986-33287</Url>
      <Description>EARRTHREF-1375243986-33287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77D85CA72664694D7796B41A5113E" ma:contentTypeVersion="13" ma:contentTypeDescription="Create a new document." ma:contentTypeScope="" ma:versionID="5fbab4d8e5ec03c7e77cc218b69c0fb3">
  <xsd:schema xmlns:xsd="http://www.w3.org/2001/XMLSchema" xmlns:xs="http://www.w3.org/2001/XMLSchema" xmlns:p="http://schemas.microsoft.com/office/2006/metadata/properties" xmlns:ns2="dfe7fab5-ca36-4373-9e84-14533c573aad" xmlns:ns3="f7f9503f-814b-432a-91f5-9c13c51348b4" targetNamespace="http://schemas.microsoft.com/office/2006/metadata/properties" ma:root="true" ma:fieldsID="7029b676fb4bc4740fa12ead05608141" ns2:_="" ns3:_="">
    <xsd:import namespace="dfe7fab5-ca36-4373-9e84-14533c573aad"/>
    <xsd:import namespace="f7f9503f-814b-432a-91f5-9c13c51348b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e7fab5-ca36-4373-9e84-14533c573aa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7" nillable="true" ma:displayName="Taxonomy Catch All Column" ma:hidden="true" ma:list="{2f5df239-3944-4746-8bca-185657cf9cd2}" ma:internalName="TaxCatchAll" ma:showField="CatchAllData" ma:web="dfe7fab5-ca36-4373-9e84-14533c573aa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f9503f-814b-432a-91f5-9c13c51348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260f1aaf-6244-4bb9-9bf9-38bf373853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C889D0C3-9219-4D47-B9F3-2377CE70C431}">
  <ds:schemaRefs>
    <ds:schemaRef ds:uri="967d6c68-631f-4c5f-a346-087e98380d78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0f19d186-8a15-45fa-92c4-b043d88b87b1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7629C88-82A5-4523-89EE-296E09D9FFF6}"/>
</file>

<file path=customXml/itemProps3.xml><?xml version="1.0" encoding="utf-8"?>
<ds:datastoreItem xmlns:ds="http://schemas.openxmlformats.org/officeDocument/2006/customXml" ds:itemID="{E6945A35-6AF9-4AA8-A8B1-540F2AEFF344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A0D09C04-A6B0-4150-8E88-917F204D704E}"/>
</file>

<file path=docProps/app.xml><?xml version="1.0" encoding="utf-8"?>
<Properties xmlns="http://schemas.openxmlformats.org/officeDocument/2006/extended-properties" xmlns:vt="http://schemas.openxmlformats.org/officeDocument/2006/docPropsVTypes">
  <Template>RCD Presentation</Template>
  <TotalTime>1979</TotalTime>
  <Words>428</Words>
  <Application>Microsoft Office PowerPoint</Application>
  <PresentationFormat>Widescreen</PresentationFormat>
  <Paragraphs>74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Symbol</vt:lpstr>
      <vt:lpstr>Custom Design</vt:lpstr>
      <vt:lpstr>PowerPoint Presentation</vt:lpstr>
      <vt:lpstr>Why IMBA?</vt:lpstr>
      <vt:lpstr>IMBA Bioassay</vt:lpstr>
      <vt:lpstr>Examples for organic &amp; inorganic tritium</vt:lpstr>
      <vt:lpstr>Organically bound</vt:lpstr>
      <vt:lpstr>PowerPoint Presentation</vt:lpstr>
      <vt:lpstr>What bioassay results indicate that worker exposure and intakes must be reduced to avoid exceeding the regulatory limit?  </vt:lpstr>
      <vt:lpstr>Tritiated water limits</vt:lpstr>
      <vt:lpstr>IMBA invites user to accept ICRP modeling</vt:lpstr>
      <vt:lpstr>Example IMBA bioassay results</vt:lpstr>
      <vt:lpstr>What effective doses are expected for comparison to 10 CFR Part 20 limits?  </vt:lpstr>
      <vt:lpstr>89Sr Chloride Needlestick</vt:lpstr>
      <vt:lpstr>Wound biokinetics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Hamby</dc:creator>
  <cp:lastModifiedBy>Roland Benke</cp:lastModifiedBy>
  <cp:revision>27</cp:revision>
  <dcterms:created xsi:type="dcterms:W3CDTF">2024-07-29T16:46:57Z</dcterms:created>
  <dcterms:modified xsi:type="dcterms:W3CDTF">2024-08-29T23:38:13Z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0x0101006F577D85CA72664694D7796B41A5113E</vt:lpwstr>
  </property>
  <property fmtid="{D5CDD505-2E9C-101B-9397-08002B2CF9AE}" pid="3" name="Order">
    <vt:r8>51900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  <property fmtid="{D5CDD505-2E9C-101B-9397-08002B2CF9AE}" pid="10" name="MediaServiceImageTags">
    <vt:lpwstr/>
  </property>
  <property fmtid="{D5CDD505-2E9C-101B-9397-08002B2CF9AE}" pid="11" name="_dlc_DocIdItemGuid">
    <vt:lpwstr>4a77795d-3ecd-4c03-b72a-e6581160f1fa</vt:lpwstr>
  </property>
</Properties>
</file>