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4"/>
  </p:notesMasterIdLst>
  <p:handoutMasterIdLst>
    <p:handoutMasterId r:id="rId15"/>
  </p:handoutMasterIdLst>
  <p:sldIdLst>
    <p:sldId id="1802" r:id="rId2"/>
    <p:sldId id="1813" r:id="rId3"/>
    <p:sldId id="1809" r:id="rId4"/>
    <p:sldId id="1814" r:id="rId5"/>
    <p:sldId id="1808" r:id="rId6"/>
    <p:sldId id="1819" r:id="rId7"/>
    <p:sldId id="1816" r:id="rId8"/>
    <p:sldId id="1820" r:id="rId9"/>
    <p:sldId id="1812" r:id="rId10"/>
    <p:sldId id="1810" r:id="rId11"/>
    <p:sldId id="1817" r:id="rId12"/>
    <p:sldId id="1811"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Garamond" panose="02020404030301010803" pitchFamily="18" charset="0"/>
      <p:regular r:id="rId21"/>
      <p:bold r:id="rId22"/>
      <p:italic r:id="rId23"/>
    </p:embeddedFont>
    <p:embeddedFont>
      <p:font typeface="Open Sans" panose="020B0606030504020204" pitchFamily="34" charset="0"/>
      <p:regular r:id="rId24"/>
      <p:bold r:id="rId25"/>
      <p:italic r:id="rId26"/>
      <p:boldItalic r:id="rId27"/>
    </p:embeddedFont>
    <p:embeddedFont>
      <p:font typeface="Open Sans bold" panose="020B0806030504020204" pitchFamily="34" charset="0"/>
      <p:regular r:id="rId28"/>
      <p:bold r:id="rId29"/>
      <p:italic r:id="rId30"/>
      <p:boldItalic r:id="rId31"/>
    </p:embeddedFont>
    <p:embeddedFont>
      <p:font typeface="Open Sans Light" panose="020B0306030504020204" pitchFamily="34" charset="0"/>
      <p:regular r:id="rId32"/>
      <p:italic r:id="rId33"/>
    </p:embeddedFont>
    <p:embeddedFont>
      <p:font typeface="Open Sans SemiBold" panose="020B07060308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id="{7D1F2A88-9EF1-C940-B849-EE7D1949366C}">
          <p14:sldIdLst/>
        </p14:section>
        <p14:section name="CUI-Generic" id="{D278F097-0A73-434B-97FE-ED3B8A0EF645}">
          <p14:sldIdLst>
            <p14:sldId id="1802"/>
            <p14:sldId id="1813"/>
            <p14:sldId id="1809"/>
            <p14:sldId id="1814"/>
            <p14:sldId id="1808"/>
            <p14:sldId id="1819"/>
            <p14:sldId id="1816"/>
            <p14:sldId id="1820"/>
            <p14:sldId id="1812"/>
            <p14:sldId id="1810"/>
            <p14:sldId id="1817"/>
            <p14:sldId id="181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D"/>
    <a:srgbClr val="1A315D"/>
    <a:srgbClr val="339A2E"/>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9" autoAdjust="0"/>
    <p:restoredTop sz="97176" autoAdjust="0"/>
  </p:normalViewPr>
  <p:slideViewPr>
    <p:cSldViewPr snapToGrid="0" showGuides="1">
      <p:cViewPr varScale="1">
        <p:scale>
          <a:sx n="113" d="100"/>
          <a:sy n="113" d="100"/>
        </p:scale>
        <p:origin x="636" y="102"/>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9/30/2024</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9/30/2024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158953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382266"/>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b">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tx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8725072" y="6629842"/>
            <a:ext cx="2107085" cy="122089"/>
          </a:xfrm>
          <a:prstGeom prst="rect">
            <a:avLst/>
          </a:prstGeom>
        </p:spPr>
        <p:txBody>
          <a:bodyPr lIns="0" tIns="0" rIns="0" bIns="0">
            <a:normAutofit/>
          </a:bodyPr>
          <a:lstStyle>
            <a:lvl1pPr marL="0" indent="0" algn="r">
              <a:buNone/>
              <a:defRPr sz="700" b="0" i="0" spc="50" baseline="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461152"/>
            <a:ext cx="4739640" cy="667120"/>
          </a:xfrm>
          <a:prstGeom prst="rect">
            <a:avLst/>
          </a:prstGeom>
        </p:spPr>
        <p:txBody>
          <a:bodyPr lIns="0" tIns="0" rIns="0" bIns="0">
            <a:normAutofit/>
          </a:bodyPr>
          <a:lstStyle>
            <a:lvl1pPr>
              <a:buFontTx/>
              <a:buNone/>
              <a:defRPr sz="1200" b="0" i="0" spc="5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68" r="268"/>
          <a:stretch/>
        </p:blipFill>
        <p:spPr>
          <a:xfrm>
            <a:off x="966239" y="553150"/>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98759"/>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184673" y="6307251"/>
            <a:ext cx="5745678" cy="289951"/>
          </a:xfrm>
          <a:prstGeom prst="rect">
            <a:avLst/>
          </a:prstGeom>
          <a:noFill/>
        </p:spPr>
        <p:txBody>
          <a:bodyPr wrap="square" rtlCol="0">
            <a:spAutoFit/>
          </a:bodyPr>
          <a:lstStyle/>
          <a:p>
            <a:pPr algn="r">
              <a:lnSpc>
                <a:spcPct val="110000"/>
              </a:lnSpc>
            </a:pPr>
            <a:r>
              <a:rPr lang="en-US" sz="600" b="0" i="0" kern="1200" dirty="0">
                <a:solidFill>
                  <a:schemeClr val="tx1">
                    <a:lumMod val="75000"/>
                  </a:schemeClr>
                </a:solidFill>
                <a:effectLst/>
                <a:latin typeface="Open Sans" panose="020B0606030504020204" pitchFamily="34" charset="0"/>
                <a:ea typeface="+mn-ea"/>
                <a:cs typeface="+mn-cs"/>
              </a:rPr>
              <a:t>Sandia National Laboratories is a </a:t>
            </a:r>
            <a:r>
              <a:rPr lang="en-US" sz="600" b="0" i="0" kern="1200" dirty="0" err="1">
                <a:solidFill>
                  <a:schemeClr val="tx1">
                    <a:lumMod val="75000"/>
                  </a:schemeClr>
                </a:solidFill>
                <a:effectLst/>
                <a:latin typeface="Open Sans" panose="020B0606030504020204" pitchFamily="34" charset="0"/>
                <a:ea typeface="+mn-ea"/>
                <a:cs typeface="+mn-cs"/>
              </a:rPr>
              <a:t>multimission</a:t>
            </a:r>
            <a:r>
              <a:rPr lang="en-US" sz="600" b="0" i="0" kern="1200" dirty="0">
                <a:solidFill>
                  <a:schemeClr val="tx1">
                    <a:lumMod val="75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dirty="0">
              <a:solidFill>
                <a:schemeClr val="tx1">
                  <a:lumMod val="75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pic>
        <p:nvPicPr>
          <p:cNvPr id="18" name="Graphic 17">
            <a:extLst>
              <a:ext uri="{FF2B5EF4-FFF2-40B4-BE49-F238E27FC236}">
                <a16:creationId xmlns:a16="http://schemas.microsoft.com/office/drawing/2014/main" id="{88C22FF3-2AE3-4E59-9F54-F196891755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92969" y="3268717"/>
            <a:ext cx="3742278" cy="2154645"/>
          </a:xfrm>
          <a:prstGeom prst="rect">
            <a:avLst/>
          </a:prstGeom>
        </p:spPr>
      </p:pic>
    </p:spTree>
    <p:extLst>
      <p:ext uri="{BB962C8B-B14F-4D97-AF65-F5344CB8AC3E}">
        <p14:creationId xmlns:p14="http://schemas.microsoft.com/office/powerpoint/2010/main" val="7268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397764" y="408432"/>
            <a:ext cx="9072057" cy="688848"/>
          </a:xfrm>
        </p:spPr>
        <p:txBody>
          <a:bodyPr/>
          <a:lstStyle>
            <a:lvl1pPr>
              <a:defRPr cap="all" spc="50" baseline="0"/>
            </a:lvl1pPr>
          </a:lstStyle>
          <a:p>
            <a:r>
              <a:rPr lang="en-US" dirty="0"/>
              <a:t>CLICK TO EDIT TITLE</a:t>
            </a:r>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397764" y="1431780"/>
            <a:ext cx="11049000" cy="4690872"/>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D79DB5EF-C54E-4309-A7A1-4E2D5E501F74}"/>
              </a:ext>
            </a:extLst>
          </p:cNvPr>
          <p:cNvSpPr>
            <a:spLocks noGrp="1"/>
          </p:cNvSpPr>
          <p:nvPr>
            <p:ph type="sldNum" sz="quarter" idx="4"/>
          </p:nvPr>
        </p:nvSpPr>
        <p:spPr>
          <a:xfrm>
            <a:off x="11645666" y="6487648"/>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397764" y="408432"/>
            <a:ext cx="9072057" cy="688848"/>
          </a:xfrm>
        </p:spPr>
        <p:txBody>
          <a:bodyPr/>
          <a:lstStyle>
            <a:lvl1pPr>
              <a:defRPr cap="all" spc="50" baseline="0"/>
            </a:lvl1pPr>
          </a:lstStyle>
          <a:p>
            <a:r>
              <a:rPr lang="en-US" dirty="0"/>
              <a:t>CLICK TO EDIT TITLE</a:t>
            </a:r>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397764" y="1431780"/>
            <a:ext cx="5484876" cy="4690872"/>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D79DB5EF-C54E-4309-A7A1-4E2D5E501F74}"/>
              </a:ext>
            </a:extLst>
          </p:cNvPr>
          <p:cNvSpPr>
            <a:spLocks noGrp="1"/>
          </p:cNvSpPr>
          <p:nvPr>
            <p:ph type="sldNum" sz="quarter" idx="4"/>
          </p:nvPr>
        </p:nvSpPr>
        <p:spPr>
          <a:xfrm>
            <a:off x="11650238" y="6489944"/>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
        <p:nvSpPr>
          <p:cNvPr id="9" name="Content Placeholder 4">
            <a:extLst>
              <a:ext uri="{FF2B5EF4-FFF2-40B4-BE49-F238E27FC236}">
                <a16:creationId xmlns:a16="http://schemas.microsoft.com/office/drawing/2014/main" id="{C0BD46F1-D419-40E0-9EDD-8EA6A374AF7D}"/>
              </a:ext>
            </a:extLst>
          </p:cNvPr>
          <p:cNvSpPr>
            <a:spLocks noGrp="1"/>
          </p:cNvSpPr>
          <p:nvPr>
            <p:ph sz="quarter" idx="14" hasCustomPrompt="1"/>
          </p:nvPr>
        </p:nvSpPr>
        <p:spPr>
          <a:xfrm>
            <a:off x="6309362" y="1431780"/>
            <a:ext cx="5484874" cy="4690872"/>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16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a:xfrm>
            <a:off x="397764" y="408432"/>
            <a:ext cx="9072057" cy="688848"/>
          </a:xfrm>
        </p:spPr>
        <p:txBody>
          <a:bodyPr/>
          <a:lstStyle>
            <a:lvl1pPr>
              <a:defRPr cap="all" spc="50" baseline="0"/>
            </a:lvl1pPr>
          </a:lstStyle>
          <a:p>
            <a:r>
              <a:rPr lang="en-US" dirty="0"/>
              <a:t>CLICK TO EDIT TITLE</a:t>
            </a:r>
          </a:p>
        </p:txBody>
      </p:sp>
      <p:sp>
        <p:nvSpPr>
          <p:cNvPr id="8" name="Slide Number Placeholder 2">
            <a:extLst>
              <a:ext uri="{FF2B5EF4-FFF2-40B4-BE49-F238E27FC236}">
                <a16:creationId xmlns:a16="http://schemas.microsoft.com/office/drawing/2014/main" id="{D79DB5EF-C54E-4309-A7A1-4E2D5E501F74}"/>
              </a:ext>
            </a:extLst>
          </p:cNvPr>
          <p:cNvSpPr>
            <a:spLocks noGrp="1"/>
          </p:cNvSpPr>
          <p:nvPr>
            <p:ph type="sldNum" sz="quarter" idx="4"/>
          </p:nvPr>
        </p:nvSpPr>
        <p:spPr>
          <a:xfrm>
            <a:off x="11651762" y="6489944"/>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384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490728" y="1328928"/>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90728" y="415548"/>
            <a:ext cx="10096500" cy="774779"/>
          </a:xfrm>
          <a:prstGeom prst="rect">
            <a:avLst/>
          </a:prstGeom>
        </p:spPr>
        <p:txBody>
          <a:bodyPr vert="horz" lIns="0" tIns="0" rIns="0" bIns="0" rtlCol="0" anchor="ctr">
            <a:normAutofit/>
          </a:bodyPr>
          <a:lstStyle/>
          <a:p>
            <a:r>
              <a:rPr lang="en-US" dirty="0"/>
              <a:t>CLICK TO EDIT MASTER TITLE STYLE</a:t>
            </a:r>
          </a:p>
        </p:txBody>
      </p:sp>
      <p:sp>
        <p:nvSpPr>
          <p:cNvPr id="11" name="Slide Number Placeholder 2">
            <a:extLst>
              <a:ext uri="{FF2B5EF4-FFF2-40B4-BE49-F238E27FC236}">
                <a16:creationId xmlns:a16="http://schemas.microsoft.com/office/drawing/2014/main" id="{B363BD05-448E-4A55-A2A9-07D15B68E157}"/>
              </a:ext>
            </a:extLst>
          </p:cNvPr>
          <p:cNvSpPr>
            <a:spLocks noGrp="1"/>
          </p:cNvSpPr>
          <p:nvPr>
            <p:ph type="sldNum" sz="quarter" idx="4"/>
          </p:nvPr>
        </p:nvSpPr>
        <p:spPr>
          <a:xfrm>
            <a:off x="11639359" y="6438635"/>
            <a:ext cx="489438" cy="273050"/>
          </a:xfrm>
          <a:prstGeom prst="rect">
            <a:avLst/>
          </a:prstGeom>
        </p:spPr>
        <p:txBody>
          <a:bodyPr/>
          <a:lstStyle>
            <a:lvl1pPr algn="l">
              <a:defRPr sz="9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4FAB73BC-B049-4115-A692-8D63A059BFB8}" type="slidenum">
              <a:rPr lang="en-US" smtClean="0"/>
              <a:pPr/>
              <a:t>‹#›</a:t>
            </a:fld>
            <a:endParaRPr lang="en-US" dirty="0"/>
          </a:p>
        </p:txBody>
      </p:sp>
      <p:pic>
        <p:nvPicPr>
          <p:cNvPr id="6" name="Graphic 5">
            <a:extLst>
              <a:ext uri="{FF2B5EF4-FFF2-40B4-BE49-F238E27FC236}">
                <a16:creationId xmlns:a16="http://schemas.microsoft.com/office/drawing/2014/main" id="{73B027EB-716C-4044-A23E-A1F9A1329D0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227297" y="321084"/>
            <a:ext cx="1499837" cy="863543"/>
          </a:xfrm>
          <a:prstGeom prst="rect">
            <a:avLst/>
          </a:prstGeom>
        </p:spPr>
      </p:pic>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67" r:id="rId1"/>
    <p:sldLayoutId id="2147483763" r:id="rId2"/>
    <p:sldLayoutId id="2147483768" r:id="rId3"/>
    <p:sldLayoutId id="21474837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cap="all"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5"/>
        </a:buClr>
        <a:buFont typeface="Arial" panose="020B0604020202020204" pitchFamily="34" charset="0"/>
        <a:buChar char="•"/>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4"/>
        </a:buClr>
        <a:buFont typeface="Wingdings" panose="05000000000000000000" pitchFamily="2" charset="2"/>
        <a:buChar char="§"/>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F660-86EE-49BD-8FFC-ECD36E6EDDF7}"/>
              </a:ext>
            </a:extLst>
          </p:cNvPr>
          <p:cNvSpPr>
            <a:spLocks noGrp="1"/>
          </p:cNvSpPr>
          <p:nvPr>
            <p:ph type="ctrTitle"/>
          </p:nvPr>
        </p:nvSpPr>
        <p:spPr>
          <a:xfrm>
            <a:off x="990600" y="1508760"/>
            <a:ext cx="6949440" cy="1257300"/>
          </a:xfrm>
        </p:spPr>
        <p:txBody>
          <a:bodyPr>
            <a:noAutofit/>
          </a:bodyPr>
          <a:lstStyle/>
          <a:p>
            <a:r>
              <a:rPr lang="en-US" sz="2400" dirty="0"/>
              <a:t>Assessment of Current MACCS Capabilities for Modeling Atmospheric Physical and Chemical Transformations</a:t>
            </a:r>
          </a:p>
        </p:txBody>
      </p:sp>
      <p:sp>
        <p:nvSpPr>
          <p:cNvPr id="3" name="Subtitle 2">
            <a:extLst>
              <a:ext uri="{FF2B5EF4-FFF2-40B4-BE49-F238E27FC236}">
                <a16:creationId xmlns:a16="http://schemas.microsoft.com/office/drawing/2014/main" id="{C148714A-8788-435C-832E-01F7D53A158B}"/>
              </a:ext>
            </a:extLst>
          </p:cNvPr>
          <p:cNvSpPr>
            <a:spLocks noGrp="1"/>
          </p:cNvSpPr>
          <p:nvPr>
            <p:ph type="subTitle" idx="1"/>
          </p:nvPr>
        </p:nvSpPr>
        <p:spPr/>
        <p:txBody>
          <a:bodyPr/>
          <a:lstStyle/>
          <a:p>
            <a:r>
              <a:rPr lang="en-US" dirty="0"/>
              <a:t>Mariah Garcia</a:t>
            </a:r>
          </a:p>
        </p:txBody>
      </p:sp>
      <p:sp>
        <p:nvSpPr>
          <p:cNvPr id="8" name="Text Placeholder 7">
            <a:extLst>
              <a:ext uri="{FF2B5EF4-FFF2-40B4-BE49-F238E27FC236}">
                <a16:creationId xmlns:a16="http://schemas.microsoft.com/office/drawing/2014/main" id="{61BE6185-22C5-4750-AB90-E5875088FFA6}"/>
              </a:ext>
            </a:extLst>
          </p:cNvPr>
          <p:cNvSpPr>
            <a:spLocks noGrp="1"/>
          </p:cNvSpPr>
          <p:nvPr>
            <p:ph type="body" sz="quarter" idx="15"/>
          </p:nvPr>
        </p:nvSpPr>
        <p:spPr/>
        <p:txBody>
          <a:bodyPr/>
          <a:lstStyle/>
          <a:p>
            <a:r>
              <a:rPr lang="en-US"/>
              <a:t>SAND2024-13010C</a:t>
            </a:r>
          </a:p>
        </p:txBody>
      </p:sp>
      <p:sp>
        <p:nvSpPr>
          <p:cNvPr id="9" name="Text Placeholder 8">
            <a:extLst>
              <a:ext uri="{FF2B5EF4-FFF2-40B4-BE49-F238E27FC236}">
                <a16:creationId xmlns:a16="http://schemas.microsoft.com/office/drawing/2014/main" id="{D86B32F2-D2AB-4FD4-94ED-953533828515}"/>
              </a:ext>
            </a:extLst>
          </p:cNvPr>
          <p:cNvSpPr>
            <a:spLocks noGrp="1"/>
          </p:cNvSpPr>
          <p:nvPr>
            <p:ph type="body" sz="quarter" idx="22"/>
          </p:nvPr>
        </p:nvSpPr>
        <p:spPr/>
        <p:txBody>
          <a:bodyPr/>
          <a:lstStyle/>
          <a:p>
            <a:r>
              <a:rPr lang="en-US" dirty="0"/>
              <a:t>October 21-25, 2024</a:t>
            </a:r>
          </a:p>
          <a:p>
            <a:r>
              <a:rPr lang="en-US" dirty="0"/>
              <a:t>International RAMP and MACCS User Group Meeting</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Tree>
    <p:extLst>
      <p:ext uri="{BB962C8B-B14F-4D97-AF65-F5344CB8AC3E}">
        <p14:creationId xmlns:p14="http://schemas.microsoft.com/office/powerpoint/2010/main" val="38270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EA34-7E78-BE0E-A63D-568DFAF1FD44}"/>
              </a:ext>
            </a:extLst>
          </p:cNvPr>
          <p:cNvSpPr>
            <a:spLocks noGrp="1"/>
          </p:cNvSpPr>
          <p:nvPr>
            <p:ph type="title"/>
          </p:nvPr>
        </p:nvSpPr>
        <p:spPr>
          <a:xfrm>
            <a:off x="397764" y="408432"/>
            <a:ext cx="8855651" cy="688848"/>
          </a:xfrm>
        </p:spPr>
        <p:txBody>
          <a:bodyPr>
            <a:normAutofit/>
          </a:bodyPr>
          <a:lstStyle/>
          <a:p>
            <a:r>
              <a:rPr lang="en-US" b="1" dirty="0">
                <a:effectLst/>
                <a:latin typeface="Arial" panose="020B0604020202020204" pitchFamily="34" charset="0"/>
                <a:ea typeface="Times New Roman" panose="02020603050405020304" pitchFamily="18" charset="0"/>
                <a:cs typeface="Times New Roman" panose="02020603050405020304" pitchFamily="18" charset="0"/>
              </a:rPr>
              <a:t>Incorporation of Transformation Processes Within the Current MACCS System</a:t>
            </a:r>
            <a:endParaRPr lang="en-US" sz="3200" dirty="0"/>
          </a:p>
        </p:txBody>
      </p:sp>
      <p:graphicFrame>
        <p:nvGraphicFramePr>
          <p:cNvPr id="5" name="Content Placeholder 4">
            <a:extLst>
              <a:ext uri="{FF2B5EF4-FFF2-40B4-BE49-F238E27FC236}">
                <a16:creationId xmlns:a16="http://schemas.microsoft.com/office/drawing/2014/main" id="{6847C9D3-0F2E-5A63-11B0-B8E318F5EADE}"/>
              </a:ext>
            </a:extLst>
          </p:cNvPr>
          <p:cNvGraphicFramePr>
            <a:graphicFrameLocks noGrp="1"/>
          </p:cNvGraphicFramePr>
          <p:nvPr>
            <p:ph sz="quarter" idx="11"/>
            <p:extLst>
              <p:ext uri="{D42A27DB-BD31-4B8C-83A1-F6EECF244321}">
                <p14:modId xmlns:p14="http://schemas.microsoft.com/office/powerpoint/2010/main" val="1986212383"/>
              </p:ext>
            </p:extLst>
          </p:nvPr>
        </p:nvGraphicFramePr>
        <p:xfrm>
          <a:off x="297180" y="4045438"/>
          <a:ext cx="8177214" cy="2715260"/>
        </p:xfrm>
        <a:graphic>
          <a:graphicData uri="http://schemas.openxmlformats.org/drawingml/2006/table">
            <a:tbl>
              <a:tblPr firstRow="1" firstCol="1" bandRow="1">
                <a:tableStyleId>{5C22544A-7EE6-4342-B048-85BDC9FD1C3A}</a:tableStyleId>
              </a:tblPr>
              <a:tblGrid>
                <a:gridCol w="3695052">
                  <a:extLst>
                    <a:ext uri="{9D8B030D-6E8A-4147-A177-3AD203B41FA5}">
                      <a16:colId xmlns:a16="http://schemas.microsoft.com/office/drawing/2014/main" val="3737537690"/>
                    </a:ext>
                  </a:extLst>
                </a:gridCol>
                <a:gridCol w="4482162">
                  <a:extLst>
                    <a:ext uri="{9D8B030D-6E8A-4147-A177-3AD203B41FA5}">
                      <a16:colId xmlns:a16="http://schemas.microsoft.com/office/drawing/2014/main" val="3209992356"/>
                    </a:ext>
                  </a:extLst>
                </a:gridCol>
              </a:tblGrid>
              <a:tr h="0">
                <a:tc>
                  <a:txBody>
                    <a:bodyPr/>
                    <a:lstStyle/>
                    <a:p>
                      <a:pPr marL="0" marR="0" algn="ctr">
                        <a:spcBef>
                          <a:spcPts val="0"/>
                        </a:spcBef>
                        <a:spcAft>
                          <a:spcPts val="0"/>
                        </a:spcAft>
                      </a:pPr>
                      <a:r>
                        <a:rPr lang="en-US" sz="1400" dirty="0">
                          <a:effectLst/>
                        </a:rPr>
                        <a:t>Transformation</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lgn="ctr">
                        <a:spcBef>
                          <a:spcPts val="0"/>
                        </a:spcBef>
                        <a:spcAft>
                          <a:spcPts val="0"/>
                        </a:spcAft>
                      </a:pPr>
                      <a:r>
                        <a:rPr lang="en-US" sz="1400" dirty="0">
                          <a:effectLst/>
                        </a:rPr>
                        <a:t>Rates and Fractions</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3018422407"/>
                  </a:ext>
                </a:extLst>
              </a:tr>
              <a:tr h="0">
                <a:tc>
                  <a:txBody>
                    <a:bodyPr/>
                    <a:lstStyle/>
                    <a:p>
                      <a:pPr marL="0" marR="0">
                        <a:spcBef>
                          <a:spcPts val="0"/>
                        </a:spcBef>
                        <a:spcAft>
                          <a:spcPts val="0"/>
                        </a:spcAft>
                      </a:pPr>
                      <a:r>
                        <a:rPr lang="en-US" sz="1400">
                          <a:effectLst/>
                        </a:rPr>
                        <a:t>X-123 → XO-123 (X</a:t>
                      </a:r>
                      <a:r>
                        <a:rPr lang="en-US" sz="1400" baseline="-25000">
                          <a:effectLst/>
                        </a:rPr>
                        <a:t>R1</a:t>
                      </a:r>
                      <a:r>
                        <a:rPr lang="en-US" sz="1400">
                          <a:effectLst/>
                        </a:rPr>
                        <a:t>) + Y-123 (1-X</a:t>
                      </a:r>
                      <a:r>
                        <a:rPr lang="en-US" sz="1400" baseline="-25000">
                          <a:effectLst/>
                        </a:rPr>
                        <a:t>R1</a:t>
                      </a:r>
                      <a:r>
                        <a:rPr lang="en-US" sz="1400">
                          <a:effectLst/>
                        </a:rPr>
                        <a:t>)</a:t>
                      </a:r>
                      <a:endParaRPr lang="en-US" sz="14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0"/>
                        </a:spcBef>
                        <a:spcAft>
                          <a:spcPts val="0"/>
                        </a:spcAft>
                      </a:pPr>
                      <a:r>
                        <a:rPr lang="en-US" sz="1400" dirty="0">
                          <a:effectLst/>
                        </a:rPr>
                        <a:t>CT</a:t>
                      </a:r>
                      <a:r>
                        <a:rPr lang="en-US" sz="1400" baseline="-25000" dirty="0">
                          <a:effectLst/>
                        </a:rPr>
                        <a:t>1</a:t>
                      </a:r>
                      <a:r>
                        <a:rPr lang="en-US" sz="1400" dirty="0">
                          <a:effectLst/>
                        </a:rPr>
                        <a:t> → Half-life – 116 min (λ</a:t>
                      </a:r>
                      <a:r>
                        <a:rPr lang="en-US" sz="1400" baseline="-25000" dirty="0">
                          <a:effectLst/>
                        </a:rPr>
                        <a:t>CT1</a:t>
                      </a:r>
                      <a:r>
                        <a:rPr lang="en-US" sz="1400" dirty="0">
                          <a:effectLst/>
                        </a:rPr>
                        <a:t> = 9.96E-05) </a:t>
                      </a:r>
                    </a:p>
                    <a:p>
                      <a:pPr marL="0" marR="0">
                        <a:spcBef>
                          <a:spcPts val="0"/>
                        </a:spcBef>
                        <a:spcAft>
                          <a:spcPts val="0"/>
                        </a:spcAft>
                      </a:pPr>
                      <a:r>
                        <a:rPr lang="en-US" sz="1400" dirty="0">
                          <a:effectLst/>
                        </a:rPr>
                        <a:t>X</a:t>
                      </a:r>
                      <a:r>
                        <a:rPr lang="en-US" sz="1400" baseline="-25000" dirty="0">
                          <a:effectLst/>
                        </a:rPr>
                        <a:t>R1</a:t>
                      </a:r>
                      <a:r>
                        <a:rPr lang="en-US" sz="1400" dirty="0">
                          <a:effectLst/>
                        </a:rPr>
                        <a:t> = λ</a:t>
                      </a:r>
                      <a:r>
                        <a:rPr lang="en-US" sz="1400" baseline="-25000" dirty="0">
                          <a:effectLst/>
                        </a:rPr>
                        <a:t>CT1 </a:t>
                      </a:r>
                      <a:r>
                        <a:rPr lang="en-US" sz="1400" dirty="0">
                          <a:effectLst/>
                        </a:rPr>
                        <a:t>/(λ</a:t>
                      </a:r>
                      <a:r>
                        <a:rPr lang="en-US" sz="1400" baseline="-25000" dirty="0">
                          <a:effectLst/>
                        </a:rPr>
                        <a:t>D</a:t>
                      </a:r>
                      <a:r>
                        <a:rPr lang="en-US" sz="1400" dirty="0">
                          <a:effectLst/>
                        </a:rPr>
                        <a:t>+λ</a:t>
                      </a:r>
                      <a:r>
                        <a:rPr lang="en-US" sz="1400" baseline="-25000" dirty="0">
                          <a:effectLst/>
                        </a:rPr>
                        <a:t>CT1</a:t>
                      </a:r>
                      <a:r>
                        <a:rPr lang="en-US" sz="1400" dirty="0">
                          <a:effectLst/>
                        </a:rPr>
                        <a:t>) = 6.74E-01</a:t>
                      </a:r>
                    </a:p>
                    <a:p>
                      <a:pPr marL="0" marR="0">
                        <a:spcBef>
                          <a:spcPts val="0"/>
                        </a:spcBef>
                        <a:spcAft>
                          <a:spcPts val="0"/>
                        </a:spcAft>
                      </a:pPr>
                      <a:r>
                        <a:rPr lang="en-US" sz="1400" dirty="0">
                          <a:effectLst/>
                        </a:rPr>
                        <a:t>Rate for CT</a:t>
                      </a:r>
                      <a:r>
                        <a:rPr lang="en-US" sz="1400" baseline="-25000" dirty="0">
                          <a:effectLst/>
                        </a:rPr>
                        <a:t>1</a:t>
                      </a:r>
                      <a:r>
                        <a:rPr lang="en-US" sz="1400" dirty="0">
                          <a:effectLst/>
                        </a:rPr>
                        <a:t> → Half-life – ln(2)/(λ</a:t>
                      </a:r>
                      <a:r>
                        <a:rPr lang="en-US" sz="1400" baseline="-25000" dirty="0">
                          <a:effectLst/>
                        </a:rPr>
                        <a:t>D</a:t>
                      </a:r>
                      <a:r>
                        <a:rPr lang="en-US" sz="1400" dirty="0">
                          <a:effectLst/>
                        </a:rPr>
                        <a:t>+λ</a:t>
                      </a:r>
                      <a:r>
                        <a:rPr lang="en-US" sz="1400" baseline="-25000" dirty="0">
                          <a:effectLst/>
                        </a:rPr>
                        <a:t>CT1</a:t>
                      </a:r>
                      <a:r>
                        <a:rPr lang="en-US" sz="1400" dirty="0">
                          <a:effectLst/>
                        </a:rPr>
                        <a:t>) = 78.2 min</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322390965"/>
                  </a:ext>
                </a:extLst>
              </a:tr>
              <a:tr h="0">
                <a:tc>
                  <a:txBody>
                    <a:bodyPr/>
                    <a:lstStyle/>
                    <a:p>
                      <a:pPr marL="0" marR="0">
                        <a:spcBef>
                          <a:spcPts val="0"/>
                        </a:spcBef>
                        <a:spcAft>
                          <a:spcPts val="0"/>
                        </a:spcAft>
                      </a:pPr>
                      <a:r>
                        <a:rPr lang="en-US" sz="1400" dirty="0">
                          <a:effectLst/>
                        </a:rPr>
                        <a:t>XO-123 → XOH-123(X</a:t>
                      </a:r>
                      <a:r>
                        <a:rPr lang="en-US" sz="1400" baseline="-25000" dirty="0">
                          <a:effectLst/>
                        </a:rPr>
                        <a:t>R2</a:t>
                      </a:r>
                      <a:r>
                        <a:rPr lang="en-US" sz="1400" dirty="0">
                          <a:effectLst/>
                        </a:rPr>
                        <a:t>) + Y-123 (1-X</a:t>
                      </a:r>
                      <a:r>
                        <a:rPr lang="en-US" sz="1400" baseline="-25000" dirty="0">
                          <a:effectLst/>
                        </a:rPr>
                        <a:t>R2</a:t>
                      </a:r>
                      <a:r>
                        <a:rPr lang="en-US" sz="1400" dirty="0">
                          <a:effectLst/>
                        </a:rPr>
                        <a:t>)</a:t>
                      </a:r>
                    </a:p>
                    <a:p>
                      <a:pPr marL="0" marR="0" algn="ctr">
                        <a:spcBef>
                          <a:spcPts val="0"/>
                        </a:spcBef>
                        <a:spcAft>
                          <a:spcPts val="0"/>
                        </a:spcAft>
                      </a:pPr>
                      <a:r>
                        <a:rPr lang="en-US" sz="1400" dirty="0">
                          <a:effectLst/>
                        </a:rPr>
                        <a:t> </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0"/>
                        </a:spcBef>
                        <a:spcAft>
                          <a:spcPts val="0"/>
                        </a:spcAft>
                      </a:pPr>
                      <a:r>
                        <a:rPr lang="en-US" sz="1400" dirty="0">
                          <a:effectLst/>
                        </a:rPr>
                        <a:t>CT</a:t>
                      </a:r>
                      <a:r>
                        <a:rPr lang="en-US" sz="1400" baseline="-25000" dirty="0">
                          <a:effectLst/>
                        </a:rPr>
                        <a:t>2</a:t>
                      </a:r>
                      <a:r>
                        <a:rPr lang="en-US" sz="1400" dirty="0">
                          <a:effectLst/>
                        </a:rPr>
                        <a:t> → Half-life – 45 min (λ</a:t>
                      </a:r>
                      <a:r>
                        <a:rPr lang="en-US" sz="1400" baseline="-25000" dirty="0">
                          <a:effectLst/>
                        </a:rPr>
                        <a:t>CT2</a:t>
                      </a:r>
                      <a:r>
                        <a:rPr lang="en-US" sz="1400" dirty="0">
                          <a:effectLst/>
                        </a:rPr>
                        <a:t> = 2.57E-04)</a:t>
                      </a:r>
                    </a:p>
                    <a:p>
                      <a:pPr marL="0" marR="0">
                        <a:spcBef>
                          <a:spcPts val="0"/>
                        </a:spcBef>
                        <a:spcAft>
                          <a:spcPts val="0"/>
                        </a:spcAft>
                      </a:pPr>
                      <a:r>
                        <a:rPr lang="en-US" sz="1400" dirty="0">
                          <a:effectLst/>
                        </a:rPr>
                        <a:t>X</a:t>
                      </a:r>
                      <a:r>
                        <a:rPr lang="en-US" sz="1400" baseline="-25000" dirty="0">
                          <a:effectLst/>
                        </a:rPr>
                        <a:t>R2</a:t>
                      </a:r>
                      <a:r>
                        <a:rPr lang="en-US" sz="1400" dirty="0">
                          <a:effectLst/>
                        </a:rPr>
                        <a:t> = λ</a:t>
                      </a:r>
                      <a:r>
                        <a:rPr lang="en-US" sz="1400" baseline="-25000" dirty="0">
                          <a:effectLst/>
                        </a:rPr>
                        <a:t>CT2 </a:t>
                      </a:r>
                      <a:r>
                        <a:rPr lang="en-US" sz="1400" dirty="0">
                          <a:effectLst/>
                        </a:rPr>
                        <a:t>/(λ</a:t>
                      </a:r>
                      <a:r>
                        <a:rPr lang="en-US" sz="1400" baseline="-25000" dirty="0">
                          <a:effectLst/>
                        </a:rPr>
                        <a:t>D</a:t>
                      </a:r>
                      <a:r>
                        <a:rPr lang="en-US" sz="1400" dirty="0">
                          <a:effectLst/>
                        </a:rPr>
                        <a:t>+λ</a:t>
                      </a:r>
                      <a:r>
                        <a:rPr lang="en-US" sz="1400" baseline="-25000" dirty="0">
                          <a:effectLst/>
                        </a:rPr>
                        <a:t>CT2</a:t>
                      </a:r>
                      <a:r>
                        <a:rPr lang="en-US" sz="1400" dirty="0">
                          <a:effectLst/>
                        </a:rPr>
                        <a:t>) = 8.42E-01</a:t>
                      </a:r>
                    </a:p>
                    <a:p>
                      <a:pPr marL="0" marR="0">
                        <a:spcBef>
                          <a:spcPts val="0"/>
                        </a:spcBef>
                        <a:spcAft>
                          <a:spcPts val="0"/>
                        </a:spcAft>
                      </a:pPr>
                      <a:r>
                        <a:rPr lang="en-US" sz="1400" dirty="0">
                          <a:effectLst/>
                        </a:rPr>
                        <a:t>Rate for CT</a:t>
                      </a:r>
                      <a:r>
                        <a:rPr lang="en-US" sz="1400" baseline="-25000" dirty="0">
                          <a:effectLst/>
                        </a:rPr>
                        <a:t>2</a:t>
                      </a:r>
                      <a:r>
                        <a:rPr lang="en-US" sz="1400" dirty="0">
                          <a:effectLst/>
                        </a:rPr>
                        <a:t> → Half-life – ln(2)/(λ</a:t>
                      </a:r>
                      <a:r>
                        <a:rPr lang="en-US" sz="1400" baseline="-25000" dirty="0">
                          <a:effectLst/>
                        </a:rPr>
                        <a:t>D</a:t>
                      </a:r>
                      <a:r>
                        <a:rPr lang="en-US" sz="1400" dirty="0">
                          <a:effectLst/>
                        </a:rPr>
                        <a:t>+λ</a:t>
                      </a:r>
                      <a:r>
                        <a:rPr lang="en-US" sz="1400" baseline="-25000" dirty="0">
                          <a:effectLst/>
                        </a:rPr>
                        <a:t>CT2</a:t>
                      </a:r>
                      <a:r>
                        <a:rPr lang="en-US" sz="1400" dirty="0">
                          <a:effectLst/>
                        </a:rPr>
                        <a:t>) = 37.9 min</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2519458628"/>
                  </a:ext>
                </a:extLst>
              </a:tr>
              <a:tr h="374015">
                <a:tc>
                  <a:txBody>
                    <a:bodyPr/>
                    <a:lstStyle/>
                    <a:p>
                      <a:pPr marL="0" marR="0">
                        <a:spcBef>
                          <a:spcPts val="0"/>
                        </a:spcBef>
                        <a:spcAft>
                          <a:spcPts val="0"/>
                        </a:spcAft>
                      </a:pPr>
                      <a:r>
                        <a:rPr lang="en-US" sz="1400">
                          <a:effectLst/>
                        </a:rPr>
                        <a:t>XOH-123 → Xtemp-123(X</a:t>
                      </a:r>
                      <a:r>
                        <a:rPr lang="en-US" sz="1400" baseline="-25000">
                          <a:effectLst/>
                        </a:rPr>
                        <a:t>R3</a:t>
                      </a:r>
                      <a:r>
                        <a:rPr lang="en-US" sz="1400">
                          <a:effectLst/>
                        </a:rPr>
                        <a:t>) + Y-123(1-X</a:t>
                      </a:r>
                      <a:r>
                        <a:rPr lang="en-US" sz="1400" baseline="-25000">
                          <a:effectLst/>
                        </a:rPr>
                        <a:t>R3</a:t>
                      </a:r>
                      <a:r>
                        <a:rPr lang="en-US" sz="1400">
                          <a:effectLst/>
                        </a:rPr>
                        <a:t>)</a:t>
                      </a:r>
                      <a:endParaRPr lang="en-US" sz="14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0"/>
                        </a:spcBef>
                        <a:spcAft>
                          <a:spcPts val="0"/>
                        </a:spcAft>
                      </a:pPr>
                      <a:r>
                        <a:rPr lang="en-US" sz="1400" dirty="0">
                          <a:effectLst/>
                        </a:rPr>
                        <a:t>CT</a:t>
                      </a:r>
                      <a:r>
                        <a:rPr lang="en-US" sz="1400" baseline="-25000" dirty="0">
                          <a:effectLst/>
                        </a:rPr>
                        <a:t>3</a:t>
                      </a:r>
                      <a:r>
                        <a:rPr lang="en-US" sz="1400" dirty="0">
                          <a:effectLst/>
                        </a:rPr>
                        <a:t> → Half-life – 30 min (λ</a:t>
                      </a:r>
                      <a:r>
                        <a:rPr lang="en-US" sz="1400" baseline="-25000" dirty="0">
                          <a:effectLst/>
                        </a:rPr>
                        <a:t>CT3</a:t>
                      </a:r>
                      <a:r>
                        <a:rPr lang="en-US" sz="1400" dirty="0">
                          <a:effectLst/>
                        </a:rPr>
                        <a:t> = 4.33E-04)</a:t>
                      </a:r>
                    </a:p>
                    <a:p>
                      <a:pPr marL="0" marR="0">
                        <a:spcBef>
                          <a:spcPts val="0"/>
                        </a:spcBef>
                        <a:spcAft>
                          <a:spcPts val="0"/>
                        </a:spcAft>
                      </a:pPr>
                      <a:r>
                        <a:rPr lang="en-US" sz="1400" dirty="0">
                          <a:effectLst/>
                        </a:rPr>
                        <a:t>X</a:t>
                      </a:r>
                      <a:r>
                        <a:rPr lang="en-US" sz="1400" baseline="-25000" dirty="0">
                          <a:effectLst/>
                        </a:rPr>
                        <a:t>R3</a:t>
                      </a:r>
                      <a:r>
                        <a:rPr lang="en-US" sz="1400" dirty="0">
                          <a:effectLst/>
                        </a:rPr>
                        <a:t> = λ</a:t>
                      </a:r>
                      <a:r>
                        <a:rPr lang="en-US" sz="1400" baseline="-25000" dirty="0">
                          <a:effectLst/>
                        </a:rPr>
                        <a:t>CT3 </a:t>
                      </a:r>
                      <a:r>
                        <a:rPr lang="en-US" sz="1400" dirty="0">
                          <a:effectLst/>
                        </a:rPr>
                        <a:t>/(λ</a:t>
                      </a:r>
                      <a:r>
                        <a:rPr lang="en-US" sz="1400" baseline="-25000" dirty="0">
                          <a:effectLst/>
                        </a:rPr>
                        <a:t>D</a:t>
                      </a:r>
                      <a:r>
                        <a:rPr lang="en-US" sz="1400" dirty="0">
                          <a:effectLst/>
                        </a:rPr>
                        <a:t>+λ</a:t>
                      </a:r>
                      <a:r>
                        <a:rPr lang="en-US" sz="1400" baseline="-25000" dirty="0">
                          <a:effectLst/>
                        </a:rPr>
                        <a:t>CT3</a:t>
                      </a:r>
                      <a:r>
                        <a:rPr lang="en-US" sz="1400" dirty="0">
                          <a:effectLst/>
                        </a:rPr>
                        <a:t>) = 8.89E-01</a:t>
                      </a:r>
                    </a:p>
                    <a:p>
                      <a:pPr marL="0" marR="0">
                        <a:spcBef>
                          <a:spcPts val="0"/>
                        </a:spcBef>
                        <a:spcAft>
                          <a:spcPts val="0"/>
                        </a:spcAft>
                      </a:pPr>
                      <a:r>
                        <a:rPr lang="en-US" sz="1400" dirty="0">
                          <a:effectLst/>
                        </a:rPr>
                        <a:t>Rate for CT</a:t>
                      </a:r>
                      <a:r>
                        <a:rPr lang="en-US" sz="1400" baseline="-25000" dirty="0">
                          <a:effectLst/>
                        </a:rPr>
                        <a:t>3</a:t>
                      </a:r>
                      <a:r>
                        <a:rPr lang="en-US" sz="1400" dirty="0">
                          <a:effectLst/>
                        </a:rPr>
                        <a:t> → Half-life – ln(2)/(λ</a:t>
                      </a:r>
                      <a:r>
                        <a:rPr lang="en-US" sz="1400" baseline="-25000" dirty="0">
                          <a:effectLst/>
                        </a:rPr>
                        <a:t>D</a:t>
                      </a:r>
                      <a:r>
                        <a:rPr lang="en-US" sz="1400" dirty="0">
                          <a:effectLst/>
                        </a:rPr>
                        <a:t>+λ</a:t>
                      </a:r>
                      <a:r>
                        <a:rPr lang="en-US" sz="1400" baseline="-25000" dirty="0">
                          <a:effectLst/>
                        </a:rPr>
                        <a:t>CT3</a:t>
                      </a:r>
                      <a:r>
                        <a:rPr lang="en-US" sz="1400" dirty="0">
                          <a:effectLst/>
                        </a:rPr>
                        <a:t>) = 26.7 min</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2533318291"/>
                  </a:ext>
                </a:extLst>
              </a:tr>
              <a:tr h="0">
                <a:tc>
                  <a:txBody>
                    <a:bodyPr/>
                    <a:lstStyle/>
                    <a:p>
                      <a:pPr marL="0" marR="0">
                        <a:spcBef>
                          <a:spcPts val="0"/>
                        </a:spcBef>
                        <a:spcAft>
                          <a:spcPts val="0"/>
                        </a:spcAft>
                      </a:pPr>
                      <a:r>
                        <a:rPr lang="en-US" sz="1400">
                          <a:effectLst/>
                        </a:rPr>
                        <a:t>Xtemp-123 → Y-123</a:t>
                      </a:r>
                      <a:endParaRPr lang="en-US" sz="14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spcBef>
                          <a:spcPts val="0"/>
                        </a:spcBef>
                        <a:spcAft>
                          <a:spcPts val="0"/>
                        </a:spcAft>
                      </a:pPr>
                      <a:r>
                        <a:rPr lang="en-US" sz="1400" dirty="0">
                          <a:effectLst/>
                        </a:rPr>
                        <a:t>Half-life – 4 hours (</a:t>
                      </a:r>
                      <a:r>
                        <a:rPr lang="en-US" sz="1400" dirty="0" err="1">
                          <a:effectLst/>
                        </a:rPr>
                        <a:t>λ</a:t>
                      </a:r>
                      <a:r>
                        <a:rPr lang="en-US" sz="1400" baseline="-25000" dirty="0" err="1">
                          <a:effectLst/>
                        </a:rPr>
                        <a:t>D</a:t>
                      </a:r>
                      <a:r>
                        <a:rPr lang="en-US" sz="1400" dirty="0">
                          <a:effectLst/>
                        </a:rPr>
                        <a:t> = 4.81E-05)</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1943503523"/>
                  </a:ext>
                </a:extLst>
              </a:tr>
            </a:tbl>
          </a:graphicData>
        </a:graphic>
      </p:graphicFrame>
      <p:sp>
        <p:nvSpPr>
          <p:cNvPr id="4" name="Slide Number Placeholder 3">
            <a:extLst>
              <a:ext uri="{FF2B5EF4-FFF2-40B4-BE49-F238E27FC236}">
                <a16:creationId xmlns:a16="http://schemas.microsoft.com/office/drawing/2014/main" id="{4F07EF15-6727-FD9F-0AA8-4FB4F8DE6FB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DAC7BD-4647-3237-E80A-A67DCCED794B}"/>
                  </a:ext>
                </a:extLst>
              </p:cNvPr>
              <p:cNvSpPr txBox="1"/>
              <p:nvPr/>
            </p:nvSpPr>
            <p:spPr>
              <a:xfrm>
                <a:off x="8257131" y="4411370"/>
                <a:ext cx="4171089" cy="1437295"/>
              </a:xfrm>
              <a:prstGeom prst="rect">
                <a:avLst/>
              </a:prstGeom>
            </p:spPr>
            <p:txBody>
              <a:bodyPr vert="horz" wrap="square" lIns="91440" tIns="45720" rIns="91440" bIns="45720" rtlCol="0">
                <a:noAutofit/>
              </a:bodyPr>
              <a:lstStyle/>
              <a:p>
                <a:pPr marL="457200" marR="0" lvl="0" indent="0" defTabSz="914400" rtl="0" eaLnBrk="1" fontAlgn="auto" latinLnBrk="0" hangingPunct="1">
                  <a:lnSpc>
                    <a:spcPct val="107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e>
                      <m: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b>
                    </m:s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𝑋𝑂</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e>
                      <m: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oMath>
                </a14:m>
                <a:r>
                  <a:rPr kumimoji="0" lang="en-US" sz="1800" b="0" i="0" u="none" strike="noStrike" kern="1200" cap="none" spc="0" normalizeH="0" baseline="0" noProof="0" dirty="0">
                    <a:ln>
                      <a:noFill/>
                    </a:ln>
                    <a:solidFill>
                      <a:srgbClr val="3C3C3C"/>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ctr" defTabSz="914400"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𝐻𝑂</m:t>
                          </m:r>
                        </m:e>
                        <m: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𝑋𝑂</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𝑋𝑂𝐻</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b>
                        <m:sSubPr>
                          <m:ctrlP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𝑂</m:t>
                          </m:r>
                        </m:e>
                        <m:sub>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oMath>
                  </m:oMathPara>
                </a14:m>
                <a:endParaRPr kumimoji="0" lang="en-US" sz="1800" b="0" i="0" u="none" strike="noStrike" kern="1200" cap="none" spc="0" normalizeH="0" baseline="0" noProof="0" dirty="0">
                  <a:ln>
                    <a:noFill/>
                  </a:ln>
                  <a:solidFill>
                    <a:srgbClr val="3C3C3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𝑋𝑂𝐻</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h𝑣</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𝑂𝐻</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1800" b="0" i="1" u="none" strike="noStrike" kern="1200" cap="none" spc="0" normalizeH="0" baseline="0" noProof="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𝑋</m:t>
                    </m:r>
                  </m:oMath>
                </a14:m>
                <a:r>
                  <a:rPr kumimoji="0" lang="en-US" sz="1800" b="0" i="0" u="none" strike="noStrike" kern="1200" cap="none" spc="0" normalizeH="0" baseline="0" noProof="0" dirty="0">
                    <a:ln>
                      <a:noFill/>
                    </a:ln>
                    <a:solidFill>
                      <a:srgbClr val="3C3C3C"/>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200" marR="0" lvl="0" indent="0" algn="ctr"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𝑋</m:t>
                      </m:r>
                      <m:r>
                        <a:rPr kumimoji="0" lang="en-US" sz="1800" b="0" i="1" u="none" strike="noStrike" kern="1200" cap="none" spc="0" normalizeH="0" baseline="0" noProof="0" smtClean="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−123→</m:t>
                      </m:r>
                      <m:r>
                        <a:rPr kumimoji="0" lang="en-US" sz="1800" b="0" i="1" u="none" strike="noStrike" kern="1200" cap="none" spc="0" normalizeH="0" baseline="0" noProof="0" smtClean="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𝑌</m:t>
                      </m:r>
                      <m:r>
                        <a:rPr kumimoji="0" lang="en-US" sz="1800" b="0" i="1" u="none" strike="noStrike" kern="1200" cap="none" spc="0" normalizeH="0" baseline="0" noProof="0" smtClean="0">
                          <a:ln>
                            <a:noFill/>
                          </a:ln>
                          <a:solidFill>
                            <a:srgbClr val="3C3C3C"/>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−123</m:t>
                      </m:r>
                    </m:oMath>
                  </m:oMathPara>
                </a14:m>
                <a:endParaRPr kumimoji="0" lang="en-US" sz="1800" b="0" i="0" u="none" strike="noStrike" kern="1200" cap="none" spc="0" normalizeH="0" baseline="0" noProof="0" dirty="0">
                  <a:ln>
                    <a:noFill/>
                  </a:ln>
                  <a:solidFill>
                    <a:srgbClr val="3C3C3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C3C"/>
                  </a:solidFill>
                  <a:effectLst/>
                  <a:uLnTx/>
                  <a:uFillTx/>
                  <a:latin typeface="Open Sans Light"/>
                  <a:ea typeface="+mn-ea"/>
                  <a:cs typeface="+mn-cs"/>
                </a:endParaRPr>
              </a:p>
            </p:txBody>
          </p:sp>
        </mc:Choice>
        <mc:Fallback xmlns="">
          <p:sp>
            <p:nvSpPr>
              <p:cNvPr id="8" name="TextBox 7">
                <a:extLst>
                  <a:ext uri="{FF2B5EF4-FFF2-40B4-BE49-F238E27FC236}">
                    <a16:creationId xmlns:a16="http://schemas.microsoft.com/office/drawing/2014/main" id="{49DAC7BD-4647-3237-E80A-A67DCCED794B}"/>
                  </a:ext>
                </a:extLst>
              </p:cNvPr>
              <p:cNvSpPr txBox="1">
                <a:spLocks noRot="1" noChangeAspect="1" noMove="1" noResize="1" noEditPoints="1" noAdjustHandles="1" noChangeArrowheads="1" noChangeShapeType="1" noTextEdit="1"/>
              </p:cNvSpPr>
              <p:nvPr/>
            </p:nvSpPr>
            <p:spPr>
              <a:xfrm>
                <a:off x="8257131" y="4411370"/>
                <a:ext cx="4171089" cy="1437295"/>
              </a:xfrm>
              <a:prstGeom prst="rect">
                <a:avLst/>
              </a:prstGeom>
              <a:blipFill>
                <a:blip r:embed="rId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1019751-3E93-8E1F-17C1-7338EDA5C72E}"/>
              </a:ext>
            </a:extLst>
          </p:cNvPr>
          <p:cNvSpPr txBox="1"/>
          <p:nvPr/>
        </p:nvSpPr>
        <p:spPr>
          <a:xfrm>
            <a:off x="297180" y="1383161"/>
            <a:ext cx="11894820" cy="2389226"/>
          </a:xfrm>
          <a:prstGeom prst="rect">
            <a:avLst/>
          </a:prstGeom>
        </p:spPr>
        <p:txBody>
          <a:bodyPr vert="horz" wrap="square" lIns="91440" tIns="45720" rIns="91440" bIns="45720" rtlCol="0">
            <a:noAutofit/>
          </a:bodyPr>
          <a:lstStyle/>
          <a:p>
            <a:pPr marL="285750" indent="-285750">
              <a:buClr>
                <a:schemeClr val="accent1"/>
              </a:buClr>
              <a:buFont typeface="Arial" panose="020B0604020202020204" pitchFamily="34" charset="0"/>
              <a:buChar char="•"/>
            </a:pPr>
            <a:r>
              <a:rPr kumimoji="0" lang="en-US" sz="1600" b="0" i="0" u="none" strike="noStrike" kern="1200" cap="none" spc="0" normalizeH="0" baseline="0" noProof="0" dirty="0">
                <a:ln>
                  <a:noFill/>
                </a:ln>
                <a:solidFill>
                  <a:srgbClr val="3C3C3C"/>
                </a:solidFill>
                <a:effectLst/>
                <a:uLnTx/>
                <a:uFillTx/>
                <a:latin typeface="Open Sans  "/>
                <a:ea typeface="+mn-ea"/>
                <a:cs typeface="+mn-cs"/>
              </a:rPr>
              <a:t>If transformation information is available as a first-order reaction rate (similar to HYSPLIT), a rate equation in the same format as radioactive decay can be used.</a:t>
            </a:r>
          </a:p>
          <a:p>
            <a:pPr marL="285750" indent="-285750">
              <a:buClr>
                <a:schemeClr val="accent1"/>
              </a:buClr>
              <a:buFont typeface="Arial" panose="020B0604020202020204" pitchFamily="34" charset="0"/>
              <a:buChar char="•"/>
            </a:pPr>
            <a:r>
              <a:rPr lang="en-US" sz="1600" u="sng" dirty="0">
                <a:solidFill>
                  <a:srgbClr val="3C3C3C"/>
                </a:solidFill>
                <a:latin typeface="Open Sans  "/>
              </a:rPr>
              <a:t>Reminder: this exercise is provided as an illustrative example only.</a:t>
            </a:r>
            <a:endParaRPr lang="en-US" sz="1600" b="1" u="sng" dirty="0">
              <a:solidFill>
                <a:srgbClr val="3C3C3C"/>
              </a:solidFill>
              <a:latin typeface="Open Sans  "/>
            </a:endParaRPr>
          </a:p>
          <a:p>
            <a:pPr>
              <a:buClr>
                <a:schemeClr val="accent1"/>
              </a:buClr>
            </a:pPr>
            <a:r>
              <a:rPr lang="en-US" sz="1600" b="1" dirty="0">
                <a:solidFill>
                  <a:srgbClr val="3C3C3C"/>
                </a:solidFill>
                <a:latin typeface="Open Sans  "/>
              </a:rPr>
              <a:t>Assumptions for Investigation:</a:t>
            </a:r>
          </a:p>
          <a:p>
            <a:pPr marL="285750" indent="-285750">
              <a:buClr>
                <a:schemeClr val="accent1"/>
              </a:buClr>
              <a:buFont typeface="Arial" panose="020B0604020202020204" pitchFamily="34" charset="0"/>
              <a:buChar char="•"/>
            </a:pPr>
            <a:r>
              <a:rPr lang="en-US" sz="1600" dirty="0">
                <a:solidFill>
                  <a:srgbClr val="3C3C3C"/>
                </a:solidFill>
                <a:latin typeface="Open Sans  "/>
              </a:rPr>
              <a:t>Three species to consider: X, XO, XOH</a:t>
            </a:r>
          </a:p>
          <a:p>
            <a:pPr marL="285750" indent="-285750">
              <a:buClr>
                <a:schemeClr val="accent1"/>
              </a:buClr>
              <a:buFont typeface="Arial" panose="020B0604020202020204" pitchFamily="34" charset="0"/>
              <a:buChar char="•"/>
            </a:pPr>
            <a:r>
              <a:rPr lang="en-US" sz="1600" dirty="0">
                <a:solidFill>
                  <a:srgbClr val="3C3C3C"/>
                </a:solidFill>
                <a:latin typeface="Open Sans  "/>
              </a:rPr>
              <a:t>X transforms into XO at a rate of 30% per hour</a:t>
            </a:r>
          </a:p>
          <a:p>
            <a:pPr marL="285750" indent="-285750">
              <a:buClr>
                <a:schemeClr val="accent1"/>
              </a:buClr>
              <a:buFont typeface="Arial" panose="020B0604020202020204" pitchFamily="34" charset="0"/>
              <a:buChar char="•"/>
            </a:pPr>
            <a:r>
              <a:rPr lang="en-US" sz="1600" dirty="0">
                <a:solidFill>
                  <a:srgbClr val="3C3C3C"/>
                </a:solidFill>
                <a:latin typeface="Open Sans  "/>
              </a:rPr>
              <a:t>XO transforms into XOH at a rate of 60% per hour</a:t>
            </a:r>
          </a:p>
          <a:p>
            <a:pPr marL="285750" indent="-285750">
              <a:buClr>
                <a:schemeClr val="accent1"/>
              </a:buClr>
              <a:buFont typeface="Arial" panose="020B0604020202020204" pitchFamily="34" charset="0"/>
              <a:buChar char="•"/>
            </a:pPr>
            <a:r>
              <a:rPr lang="en-US" sz="1600" dirty="0">
                <a:solidFill>
                  <a:srgbClr val="3C3C3C"/>
                </a:solidFill>
                <a:latin typeface="Open Sans  "/>
              </a:rPr>
              <a:t>XOH transforms back into X at a rate of 75% per hour </a:t>
            </a:r>
          </a:p>
          <a:p>
            <a:pPr marL="285750" indent="-285750">
              <a:buClr>
                <a:schemeClr val="accent1"/>
              </a:buClr>
              <a:buFont typeface="Arial" panose="020B0604020202020204" pitchFamily="34" charset="0"/>
              <a:buChar char="•"/>
            </a:pPr>
            <a:r>
              <a:rPr lang="en-US" sz="1600" dirty="0">
                <a:solidFill>
                  <a:srgbClr val="3C3C3C"/>
                </a:solidFill>
                <a:latin typeface="Open Sans  "/>
              </a:rPr>
              <a:t>Half-life of radioisotope X-123 is 4 hours and all the chemical forms of X decay into radioisotope Y-123</a:t>
            </a:r>
          </a:p>
          <a:p>
            <a:pPr marL="285750" indent="-285750">
              <a:buClr>
                <a:schemeClr val="accent1"/>
              </a:buClr>
              <a:buFont typeface="Arial" panose="020B0604020202020204" pitchFamily="34" charset="0"/>
              <a:buChar char="•"/>
            </a:pPr>
            <a:r>
              <a:rPr lang="en-US" sz="1600" dirty="0">
                <a:solidFill>
                  <a:srgbClr val="3C3C3C"/>
                </a:solidFill>
                <a:latin typeface="Open Sans  "/>
              </a:rPr>
              <a:t>Xtemp-123 is identical to X-123 (the same radionuclide can not be defined twice in the INDEXR.DAT file)</a:t>
            </a:r>
          </a:p>
          <a:p>
            <a:pPr marL="285750" indent="-285750">
              <a:buClr>
                <a:schemeClr val="accent1"/>
              </a:buClr>
              <a:buFont typeface="Arial" panose="020B0604020202020204" pitchFamily="34" charset="0"/>
              <a:buChar char="•"/>
            </a:pPr>
            <a:endParaRPr lang="en-US" sz="1600" dirty="0">
              <a:solidFill>
                <a:srgbClr val="3C3C3C"/>
              </a:solidFill>
              <a:latin typeface="Open Sans  "/>
            </a:endParaRPr>
          </a:p>
          <a:p>
            <a:pPr marL="285750" indent="-285750">
              <a:buClr>
                <a:schemeClr val="accent1"/>
              </a:buClr>
              <a:buFont typeface="Arial" panose="020B0604020202020204" pitchFamily="34" charset="0"/>
              <a:buChar char="•"/>
            </a:pPr>
            <a:endParaRPr kumimoji="0" lang="en-US" sz="1600" b="0" i="0" u="none" strike="noStrike" kern="1200" cap="none" spc="0" normalizeH="0" baseline="0" noProof="0" dirty="0">
              <a:ln>
                <a:noFill/>
              </a:ln>
              <a:solidFill>
                <a:srgbClr val="3C3C3C"/>
              </a:solidFill>
              <a:effectLst/>
              <a:uLnTx/>
              <a:uFillTx/>
              <a:latin typeface="Open Sans  "/>
              <a:ea typeface="+mn-ea"/>
              <a:cs typeface="+mn-cs"/>
            </a:endParaRPr>
          </a:p>
        </p:txBody>
      </p:sp>
    </p:spTree>
    <p:extLst>
      <p:ext uri="{BB962C8B-B14F-4D97-AF65-F5344CB8AC3E}">
        <p14:creationId xmlns:p14="http://schemas.microsoft.com/office/powerpoint/2010/main" val="95894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7296-3921-91E1-7F98-D0CA5409E2E0}"/>
              </a:ext>
            </a:extLst>
          </p:cNvPr>
          <p:cNvSpPr>
            <a:spLocks noGrp="1"/>
          </p:cNvSpPr>
          <p:nvPr>
            <p:ph type="title"/>
          </p:nvPr>
        </p:nvSpPr>
        <p:spPr/>
        <p:txBody>
          <a:bodyPr/>
          <a:lstStyle/>
          <a:p>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Incorporation of Transformation Processes Within the Current MACCS System (CONT)</a:t>
            </a:r>
            <a:endParaRPr lang="en-US" dirty="0"/>
          </a:p>
        </p:txBody>
      </p:sp>
      <p:sp>
        <p:nvSpPr>
          <p:cNvPr id="4" name="Slide Number Placeholder 3">
            <a:extLst>
              <a:ext uri="{FF2B5EF4-FFF2-40B4-BE49-F238E27FC236}">
                <a16:creationId xmlns:a16="http://schemas.microsoft.com/office/drawing/2014/main" id="{B0CC8CDF-DFC3-632F-9AB7-A78C51CD8460}"/>
              </a:ext>
            </a:extLst>
          </p:cNvPr>
          <p:cNvSpPr>
            <a:spLocks noGrp="1"/>
          </p:cNvSpPr>
          <p:nvPr>
            <p:ph type="sldNum" sz="quarter" idx="4"/>
          </p:nvPr>
        </p:nvSpPr>
        <p:spPr/>
        <p:txBody>
          <a:bodyPr/>
          <a:lstStyle/>
          <a:p>
            <a:fld id="{4FAB73BC-B049-4115-A692-8D63A059BFB8}" type="slidenum">
              <a:rPr lang="en-US" smtClean="0"/>
              <a:pPr/>
              <a:t>11</a:t>
            </a:fld>
            <a:endParaRPr lang="en-US" dirty="0"/>
          </a:p>
        </p:txBody>
      </p:sp>
      <p:pic>
        <p:nvPicPr>
          <p:cNvPr id="5" name="Content Placeholder 4">
            <a:extLst>
              <a:ext uri="{FF2B5EF4-FFF2-40B4-BE49-F238E27FC236}">
                <a16:creationId xmlns:a16="http://schemas.microsoft.com/office/drawing/2014/main" id="{BA149D34-3836-9773-76F3-BDA68FBC0C8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301615" y="2383179"/>
            <a:ext cx="5686266" cy="3600404"/>
          </a:xfrm>
          <a:prstGeom prst="rect">
            <a:avLst/>
          </a:prstGeom>
          <a:noFill/>
        </p:spPr>
      </p:pic>
      <p:pic>
        <p:nvPicPr>
          <p:cNvPr id="6" name="Picture 5">
            <a:extLst>
              <a:ext uri="{FF2B5EF4-FFF2-40B4-BE49-F238E27FC236}">
                <a16:creationId xmlns:a16="http://schemas.microsoft.com/office/drawing/2014/main" id="{7BA9876A-DAE0-8CFD-4049-A4939F3363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6062" y="2383179"/>
            <a:ext cx="5754323" cy="3600404"/>
          </a:xfrm>
          <a:prstGeom prst="rect">
            <a:avLst/>
          </a:prstGeom>
          <a:noFill/>
        </p:spPr>
      </p:pic>
      <p:sp>
        <p:nvSpPr>
          <p:cNvPr id="7" name="TextBox 6">
            <a:extLst>
              <a:ext uri="{FF2B5EF4-FFF2-40B4-BE49-F238E27FC236}">
                <a16:creationId xmlns:a16="http://schemas.microsoft.com/office/drawing/2014/main" id="{406BECD0-CCD4-C5ED-597C-824793DE23B6}"/>
              </a:ext>
            </a:extLst>
          </p:cNvPr>
          <p:cNvSpPr txBox="1"/>
          <p:nvPr/>
        </p:nvSpPr>
        <p:spPr>
          <a:xfrm>
            <a:off x="397764" y="1463040"/>
            <a:ext cx="9980676" cy="1211580"/>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C"/>
                </a:solidFill>
                <a:effectLst/>
                <a:uLnTx/>
                <a:uFillTx/>
                <a:latin typeface="Open Sans  "/>
                <a:ea typeface="+mn-ea"/>
                <a:cs typeface="+mn-cs"/>
              </a:rPr>
              <a:t>Using example transformation information and some representative deposition velocities and inhalation dose coefficients, MACCS can include parallel physical/chemical and radioactive transformations together.</a:t>
            </a:r>
          </a:p>
        </p:txBody>
      </p:sp>
      <p:sp>
        <p:nvSpPr>
          <p:cNvPr id="3" name="TextBox 2">
            <a:extLst>
              <a:ext uri="{FF2B5EF4-FFF2-40B4-BE49-F238E27FC236}">
                <a16:creationId xmlns:a16="http://schemas.microsoft.com/office/drawing/2014/main" id="{DAC6AE76-081F-2D4C-999F-B845D9139902}"/>
              </a:ext>
            </a:extLst>
          </p:cNvPr>
          <p:cNvSpPr txBox="1"/>
          <p:nvPr/>
        </p:nvSpPr>
        <p:spPr>
          <a:xfrm>
            <a:off x="301615" y="5993342"/>
            <a:ext cx="6937385" cy="630831"/>
          </a:xfrm>
          <a:prstGeom prst="rect">
            <a:avLst/>
          </a:prstGeom>
        </p:spPr>
        <p:txBody>
          <a:bodyPr vert="horz" wrap="square" lIns="91440" tIns="45720" rIns="91440" bIns="45720" rtlCol="0">
            <a:noAutofit/>
          </a:bodyPr>
          <a:lstStyle/>
          <a:p>
            <a:pPr algn="l"/>
            <a:r>
              <a:rPr lang="en-US" sz="1200" dirty="0"/>
              <a:t>X sum = the sum of X-123, XO-123, XOH-123 and Xtemp-123 over time</a:t>
            </a:r>
          </a:p>
          <a:p>
            <a:pPr algn="l"/>
            <a:r>
              <a:rPr lang="en-US" sz="1200" dirty="0"/>
              <a:t>X simp = amount of X-123 over time without chemical transformations included</a:t>
            </a:r>
          </a:p>
          <a:p>
            <a:pPr algn="l"/>
            <a:r>
              <a:rPr lang="en-US" sz="1200" dirty="0"/>
              <a:t>Y simp = amount of Y-123 over time without chemical transformations included</a:t>
            </a:r>
          </a:p>
        </p:txBody>
      </p:sp>
    </p:spTree>
    <p:extLst>
      <p:ext uri="{BB962C8B-B14F-4D97-AF65-F5344CB8AC3E}">
        <p14:creationId xmlns:p14="http://schemas.microsoft.com/office/powerpoint/2010/main" val="6243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9821-BC6B-36FA-E358-67AA089E2F27}"/>
              </a:ext>
            </a:extLst>
          </p:cNvPr>
          <p:cNvSpPr>
            <a:spLocks noGrp="1"/>
          </p:cNvSpPr>
          <p:nvPr>
            <p:ph type="title"/>
          </p:nvPr>
        </p:nvSpPr>
        <p:spPr/>
        <p:txBody>
          <a:bodyPr/>
          <a:lstStyle/>
          <a:p>
            <a:r>
              <a:rPr lang="en-US" dirty="0"/>
              <a:t>Conclusions and Recommendations</a:t>
            </a:r>
          </a:p>
        </p:txBody>
      </p:sp>
      <p:sp>
        <p:nvSpPr>
          <p:cNvPr id="3" name="Content Placeholder 2">
            <a:extLst>
              <a:ext uri="{FF2B5EF4-FFF2-40B4-BE49-F238E27FC236}">
                <a16:creationId xmlns:a16="http://schemas.microsoft.com/office/drawing/2014/main" id="{8B4FCCB2-3CE1-C8BE-7E01-B9D27EA98D55}"/>
              </a:ext>
            </a:extLst>
          </p:cNvPr>
          <p:cNvSpPr>
            <a:spLocks noGrp="1"/>
          </p:cNvSpPr>
          <p:nvPr>
            <p:ph sz="quarter" idx="11"/>
          </p:nvPr>
        </p:nvSpPr>
        <p:spPr>
          <a:xfrm>
            <a:off x="397764" y="1431780"/>
            <a:ext cx="11049000" cy="5133144"/>
          </a:xfrm>
        </p:spPr>
        <p:txBody>
          <a:bodyPr>
            <a:normAutofit fontScale="85000" lnSpcReduction="10000"/>
          </a:bodyPr>
          <a:lstStyle/>
          <a:p>
            <a:r>
              <a:rPr lang="en-US" b="1" dirty="0"/>
              <a:t>Conclusions</a:t>
            </a:r>
          </a:p>
          <a:p>
            <a:pPr marL="342900" indent="-342900">
              <a:buFont typeface="Arial" panose="020B0604020202020204" pitchFamily="34" charset="0"/>
              <a:buChar char="•"/>
            </a:pPr>
            <a:r>
              <a:rPr lang="en-US" dirty="0"/>
              <a:t>This analysis evaluated the current capabilities of the MACCS code for handling physical and chemical transformations, noting that the inclusion of physical and chemical transformations in the current state-of-practice is limited to specific radionuclides.</a:t>
            </a:r>
          </a:p>
          <a:p>
            <a:pPr marL="342900" indent="-342900">
              <a:buFont typeface="Arial" panose="020B0604020202020204" pitchFamily="34" charset="0"/>
              <a:buChar char="•"/>
            </a:pPr>
            <a:r>
              <a:rPr lang="en-US" dirty="0"/>
              <a:t>A state-of-practice model capable of performing parallel physical/chemical and radioactive transformations for a generic chemically reactive radioactive compound was not identified.</a:t>
            </a:r>
          </a:p>
          <a:p>
            <a:pPr marL="342900" indent="-342900">
              <a:buFont typeface="Arial" panose="020B0604020202020204" pitchFamily="34" charset="0"/>
              <a:buChar char="•"/>
            </a:pPr>
            <a:r>
              <a:rPr lang="en-US" dirty="0"/>
              <a:t>The MACCS code architecture can accommodate multiple physical and chemical forms in a single simulation and model transformations between forms with some adjustment.</a:t>
            </a:r>
          </a:p>
          <a:p>
            <a:pPr marL="726948" lvl="1" indent="-342900">
              <a:buFont typeface="Arial" panose="020B0604020202020204" pitchFamily="34" charset="0"/>
              <a:buChar char="•"/>
            </a:pPr>
            <a:r>
              <a:rPr lang="en-US" dirty="0"/>
              <a:t>User modification to the INDEXR.DAT and DCF files should be approached with extreme caution </a:t>
            </a:r>
          </a:p>
          <a:p>
            <a:pPr marL="726948" lvl="1" indent="-342900">
              <a:buFont typeface="Arial" panose="020B0604020202020204" pitchFamily="34" charset="0"/>
              <a:buChar char="•"/>
            </a:pPr>
            <a:r>
              <a:rPr lang="en-US" dirty="0"/>
              <a:t>This analysis does not generally recommend user modification of these files</a:t>
            </a:r>
          </a:p>
          <a:p>
            <a:r>
              <a:rPr lang="en-US" b="1" dirty="0"/>
              <a:t>Recommendations</a:t>
            </a:r>
          </a:p>
          <a:p>
            <a:pPr marL="342900" indent="-342900">
              <a:buFont typeface="Arial" panose="020B0604020202020204" pitchFamily="34" charset="0"/>
              <a:buChar char="•"/>
            </a:pPr>
            <a:r>
              <a:rPr lang="en-US" dirty="0"/>
              <a:t>Update the MACCS framework to better enable users to model multiple physical and chemical forms in one simulation, such as iodine.</a:t>
            </a:r>
          </a:p>
          <a:p>
            <a:pPr marL="342900" indent="-342900">
              <a:buFont typeface="Arial" panose="020B0604020202020204" pitchFamily="34" charset="0"/>
              <a:buChar char="•"/>
            </a:pPr>
            <a:r>
              <a:rPr lang="en-US" dirty="0"/>
              <a:t>Investigate the feasibility of implementing parallel physical/chemical and radioactive transformations using the Bateman equation and current INDEXR.DAT setup, especially if reaction rate data for chemically reactive radioactive species becomes available.</a:t>
            </a:r>
          </a:p>
        </p:txBody>
      </p:sp>
      <p:sp>
        <p:nvSpPr>
          <p:cNvPr id="4" name="Slide Number Placeholder 3">
            <a:extLst>
              <a:ext uri="{FF2B5EF4-FFF2-40B4-BE49-F238E27FC236}">
                <a16:creationId xmlns:a16="http://schemas.microsoft.com/office/drawing/2014/main" id="{BD558C7A-F7E3-F31A-096B-07646BDBA03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3372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57B5-57F0-F737-7932-EA0C0EB63766}"/>
              </a:ext>
            </a:extLst>
          </p:cNvPr>
          <p:cNvSpPr>
            <a:spLocks noGrp="1"/>
          </p:cNvSpPr>
          <p:nvPr>
            <p:ph type="title"/>
          </p:nvPr>
        </p:nvSpPr>
        <p:spPr/>
        <p:txBody>
          <a:bodyPr/>
          <a:lstStyle/>
          <a:p>
            <a:r>
              <a:rPr lang="en-US" dirty="0"/>
              <a:t>Motivation and Purpose</a:t>
            </a:r>
          </a:p>
        </p:txBody>
      </p:sp>
      <p:sp>
        <p:nvSpPr>
          <p:cNvPr id="3" name="Content Placeholder 2">
            <a:extLst>
              <a:ext uri="{FF2B5EF4-FFF2-40B4-BE49-F238E27FC236}">
                <a16:creationId xmlns:a16="http://schemas.microsoft.com/office/drawing/2014/main" id="{748ECDE3-A787-ADC1-DFB9-EDA95F0141CA}"/>
              </a:ext>
            </a:extLst>
          </p:cNvPr>
          <p:cNvSpPr>
            <a:spLocks noGrp="1"/>
          </p:cNvSpPr>
          <p:nvPr>
            <p:ph sz="quarter" idx="11"/>
          </p:nvPr>
        </p:nvSpPr>
        <p:spPr>
          <a:xfrm>
            <a:off x="397764" y="1516380"/>
            <a:ext cx="11049000" cy="4933188"/>
          </a:xfrm>
        </p:spPr>
        <p:txBody>
          <a:bodyPr>
            <a:normAutofit/>
          </a:bodyPr>
          <a:lstStyle/>
          <a:p>
            <a:pPr marL="342900" indent="-342900">
              <a:buFont typeface="Arial" panose="020B0604020202020204" pitchFamily="34" charset="0"/>
              <a:buChar char="•"/>
            </a:pPr>
            <a:r>
              <a:rPr lang="en-US" dirty="0"/>
              <a:t>The US Nuclear Regulatory Commission’s Non-Light Water Reactor Vision and Strategy Volume 3 report identifies a need to understand the atmospheric physical and chemical transformations that can occur once a radionuclide is released into the atmosphere and how deposition behavior and dosimetry could be affected as a result.</a:t>
            </a:r>
          </a:p>
          <a:p>
            <a:pPr marL="342900" indent="-342900">
              <a:buFont typeface="Arial" panose="020B0604020202020204" pitchFamily="34" charset="0"/>
              <a:buChar char="•"/>
            </a:pPr>
            <a:r>
              <a:rPr lang="en-US" dirty="0"/>
              <a:t>Previous work (SAND2022-12766) identified MACCS can account for variable chemical forms through using alternate dose coefficients but did not investigate the ability of transformation from one form to another.</a:t>
            </a:r>
          </a:p>
          <a:p>
            <a:pPr marL="342900" indent="-342900">
              <a:buFont typeface="Arial" panose="020B0604020202020204" pitchFamily="34" charset="0"/>
              <a:buChar char="•"/>
            </a:pPr>
            <a:r>
              <a:rPr lang="en-US" b="1" dirty="0"/>
              <a:t>Objectives</a:t>
            </a:r>
          </a:p>
          <a:p>
            <a:pPr marL="726948" lvl="1" indent="-342900">
              <a:buFont typeface="Arial" panose="020B0604020202020204" pitchFamily="34" charset="0"/>
              <a:buChar char="•"/>
            </a:pPr>
            <a:r>
              <a:rPr lang="en-US" dirty="0">
                <a:latin typeface="Open Sans"/>
                <a:ea typeface="Open Sans"/>
                <a:cs typeface="Open Sans"/>
              </a:rPr>
              <a:t>Identify physical and chemical transformations relevant to consequence modeling</a:t>
            </a:r>
          </a:p>
          <a:p>
            <a:pPr marL="726948" lvl="1" indent="-342900">
              <a:buFont typeface="Arial" panose="020B0604020202020204" pitchFamily="34" charset="0"/>
              <a:buChar char="•"/>
            </a:pPr>
            <a:r>
              <a:rPr lang="en-US" dirty="0">
                <a:latin typeface="Open Sans"/>
                <a:ea typeface="Open Sans"/>
                <a:cs typeface="Open Sans"/>
              </a:rPr>
              <a:t>Assess MACCS capabilities concerning atmospheric physical and chemical transformation after release</a:t>
            </a:r>
          </a:p>
          <a:p>
            <a:pPr marL="726948" lvl="1" indent="-342900">
              <a:buFont typeface="Arial" panose="020B0604020202020204" pitchFamily="34" charset="0"/>
              <a:buChar char="•"/>
            </a:pPr>
            <a:r>
              <a:rPr lang="en-US" dirty="0">
                <a:latin typeface="Open Sans"/>
                <a:ea typeface="Open Sans"/>
                <a:cs typeface="Open Sans"/>
              </a:rPr>
              <a:t>Explore other state-of-practice atmospheric transport and dispersion models capabilities related to transformations</a:t>
            </a:r>
            <a:endParaRPr lang="en-US" dirty="0"/>
          </a:p>
        </p:txBody>
      </p:sp>
      <p:sp>
        <p:nvSpPr>
          <p:cNvPr id="4" name="Slide Number Placeholder 3">
            <a:extLst>
              <a:ext uri="{FF2B5EF4-FFF2-40B4-BE49-F238E27FC236}">
                <a16:creationId xmlns:a16="http://schemas.microsoft.com/office/drawing/2014/main" id="{F6F536CA-D2E5-7751-4AD2-6986C8B13DB4}"/>
              </a:ext>
            </a:extLst>
          </p:cNvPr>
          <p:cNvSpPr>
            <a:spLocks noGrp="1"/>
          </p:cNvSpPr>
          <p:nvPr>
            <p:ph type="sldNum" sz="quarter" idx="4"/>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75712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F40B-326B-9C51-03A4-CEC14994C3D7}"/>
              </a:ext>
            </a:extLst>
          </p:cNvPr>
          <p:cNvSpPr>
            <a:spLocks noGrp="1"/>
          </p:cNvSpPr>
          <p:nvPr>
            <p:ph type="title"/>
          </p:nvPr>
        </p:nvSpPr>
        <p:spPr/>
        <p:txBody>
          <a:bodyPr/>
          <a:lstStyle/>
          <a:p>
            <a:r>
              <a:rPr lang="en-US" dirty="0"/>
              <a:t>Potential Atmospheric Physical and Chemical Transformation Processes</a:t>
            </a:r>
          </a:p>
        </p:txBody>
      </p:sp>
      <p:sp>
        <p:nvSpPr>
          <p:cNvPr id="3" name="Content Placeholder 2">
            <a:extLst>
              <a:ext uri="{FF2B5EF4-FFF2-40B4-BE49-F238E27FC236}">
                <a16:creationId xmlns:a16="http://schemas.microsoft.com/office/drawing/2014/main" id="{5D1E31D2-15CC-424C-7E70-F20E50736DCB}"/>
              </a:ext>
            </a:extLst>
          </p:cNvPr>
          <p:cNvSpPr>
            <a:spLocks noGrp="1"/>
          </p:cNvSpPr>
          <p:nvPr>
            <p:ph sz="quarter" idx="11"/>
          </p:nvPr>
        </p:nvSpPr>
        <p:spPr>
          <a:xfrm>
            <a:off x="397764" y="1431780"/>
            <a:ext cx="3975715" cy="4877580"/>
          </a:xfrm>
        </p:spPr>
        <p:txBody>
          <a:bodyPr vert="horz" lIns="0" tIns="45720" rIns="0" bIns="45720" rtlCol="0" anchor="t">
            <a:normAutofit fontScale="92500" lnSpcReduction="10000"/>
          </a:bodyPr>
          <a:lstStyle/>
          <a:p>
            <a:pPr marL="342900" indent="-342900">
              <a:buFont typeface="Arial" panose="020B0604020202020204" pitchFamily="34" charset="0"/>
              <a:buChar char="•"/>
            </a:pPr>
            <a:r>
              <a:rPr lang="en-US" dirty="0">
                <a:latin typeface="Open Sans"/>
                <a:ea typeface="Open Sans"/>
                <a:cs typeface="Open Sans"/>
              </a:rPr>
              <a:t>Key processes affecting deposition and dosimetry include:</a:t>
            </a:r>
          </a:p>
          <a:p>
            <a:pPr marL="726948" lvl="1" indent="-342900">
              <a:buFont typeface="Arial" panose="020B0604020202020204" pitchFamily="34" charset="0"/>
              <a:buChar char="•"/>
            </a:pPr>
            <a:r>
              <a:rPr lang="en-US" dirty="0">
                <a:latin typeface="Open Sans"/>
                <a:ea typeface="Open Sans"/>
                <a:cs typeface="Open Sans"/>
              </a:rPr>
              <a:t>Agglomeration</a:t>
            </a:r>
          </a:p>
          <a:p>
            <a:pPr marL="726948" lvl="1" indent="-342900">
              <a:buFont typeface="Arial" panose="020B0604020202020204" pitchFamily="34" charset="0"/>
              <a:buChar char="•"/>
            </a:pPr>
            <a:r>
              <a:rPr lang="en-US" dirty="0">
                <a:latin typeface="Open Sans"/>
                <a:ea typeface="Open Sans"/>
                <a:cs typeface="Open Sans"/>
              </a:rPr>
              <a:t>Hygroscopic growth</a:t>
            </a:r>
          </a:p>
          <a:p>
            <a:pPr marL="726948" lvl="1" indent="-342900">
              <a:buFont typeface="Arial" panose="020B0604020202020204" pitchFamily="34" charset="0"/>
              <a:buChar char="•"/>
            </a:pPr>
            <a:r>
              <a:rPr lang="en-US" dirty="0">
                <a:latin typeface="Open Sans"/>
                <a:ea typeface="Open Sans"/>
                <a:cs typeface="Open Sans"/>
              </a:rPr>
              <a:t>Chemical reactions with available reactants in the atmosphere, such as those involving iodine</a:t>
            </a:r>
          </a:p>
          <a:p>
            <a:pPr marL="342900" indent="-342900">
              <a:buFont typeface="Arial" panose="020B0604020202020204" pitchFamily="34" charset="0"/>
              <a:buChar char="•"/>
            </a:pPr>
            <a:r>
              <a:rPr lang="en-US" dirty="0">
                <a:latin typeface="Open Sans"/>
                <a:ea typeface="Open Sans"/>
                <a:cs typeface="Open Sans"/>
              </a:rPr>
              <a:t>These processes are not exhaustive, and radionuclides may undergo other transformations based on source terms and release environment characteristics</a:t>
            </a:r>
          </a:p>
          <a:p>
            <a:pPr marL="342900" indent="-342900">
              <a:buFont typeface="Arial" panose="020B0604020202020204" pitchFamily="34" charset="0"/>
              <a:buChar char="•"/>
            </a:pPr>
            <a:endParaRPr lang="en-US" dirty="0">
              <a:latin typeface="Open Sans"/>
              <a:ea typeface="Open Sans"/>
              <a:cs typeface="Open Sans"/>
            </a:endParaRPr>
          </a:p>
        </p:txBody>
      </p:sp>
      <p:sp>
        <p:nvSpPr>
          <p:cNvPr id="4" name="Slide Number Placeholder 3">
            <a:extLst>
              <a:ext uri="{FF2B5EF4-FFF2-40B4-BE49-F238E27FC236}">
                <a16:creationId xmlns:a16="http://schemas.microsoft.com/office/drawing/2014/main" id="{D8AB668D-D3E5-F85E-43F9-1EB911C8E57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a:extLst>
              <a:ext uri="{FF2B5EF4-FFF2-40B4-BE49-F238E27FC236}">
                <a16:creationId xmlns:a16="http://schemas.microsoft.com/office/drawing/2014/main" id="{E2DC6E41-F7EC-61B8-B1FE-9CD0DA17A6F1}"/>
              </a:ext>
            </a:extLst>
          </p:cNvPr>
          <p:cNvPicPr>
            <a:picLocks noChangeAspect="1"/>
          </p:cNvPicPr>
          <p:nvPr/>
        </p:nvPicPr>
        <p:blipFill>
          <a:blip r:embed="rId2"/>
          <a:stretch>
            <a:fillRect/>
          </a:stretch>
        </p:blipFill>
        <p:spPr>
          <a:xfrm>
            <a:off x="4684638" y="1260245"/>
            <a:ext cx="4201200" cy="2876210"/>
          </a:xfrm>
          <a:prstGeom prst="rect">
            <a:avLst/>
          </a:prstGeom>
        </p:spPr>
      </p:pic>
      <p:sp>
        <p:nvSpPr>
          <p:cNvPr id="7" name="TextBox 6">
            <a:extLst>
              <a:ext uri="{FF2B5EF4-FFF2-40B4-BE49-F238E27FC236}">
                <a16:creationId xmlns:a16="http://schemas.microsoft.com/office/drawing/2014/main" id="{F2007DAD-F39F-C85E-E5B9-3F5EAEAB459C}"/>
              </a:ext>
            </a:extLst>
          </p:cNvPr>
          <p:cNvSpPr txBox="1"/>
          <p:nvPr/>
        </p:nvSpPr>
        <p:spPr>
          <a:xfrm>
            <a:off x="5261973" y="1361607"/>
            <a:ext cx="1331495" cy="140346"/>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C"/>
                </a:solidFill>
                <a:effectLst/>
                <a:uLnTx/>
                <a:uFillTx/>
                <a:latin typeface="Open Sans Light"/>
                <a:ea typeface="+mn-ea"/>
                <a:cs typeface="+mn-cs"/>
              </a:rPr>
              <a:t>Inorganic</a:t>
            </a:r>
          </a:p>
        </p:txBody>
      </p:sp>
      <p:sp>
        <p:nvSpPr>
          <p:cNvPr id="9" name="TextBox 8">
            <a:extLst>
              <a:ext uri="{FF2B5EF4-FFF2-40B4-BE49-F238E27FC236}">
                <a16:creationId xmlns:a16="http://schemas.microsoft.com/office/drawing/2014/main" id="{4B46F21F-E17E-A1CE-1C39-AF281AC0292E}"/>
              </a:ext>
            </a:extLst>
          </p:cNvPr>
          <p:cNvSpPr txBox="1"/>
          <p:nvPr/>
        </p:nvSpPr>
        <p:spPr>
          <a:xfrm>
            <a:off x="4414798" y="6487648"/>
            <a:ext cx="7475587" cy="473757"/>
          </a:xfrm>
          <a:prstGeom prst="rect">
            <a:avLst/>
          </a:prstGeom>
        </p:spPr>
        <p:txBody>
          <a:bodyPr vert="horz" wrap="square" lIns="91440" tIns="45720" rIns="91440" bIns="45720" rtlCol="0">
            <a:noAutofit/>
          </a:bodyPr>
          <a:lstStyle/>
          <a:p>
            <a:pPr algn="l"/>
            <a:r>
              <a:rPr lang="en-US" sz="900" dirty="0"/>
              <a:t>Source: </a:t>
            </a:r>
            <a:r>
              <a:rPr lang="en-US" sz="900" dirty="0" err="1"/>
              <a:t>Trincal</a:t>
            </a:r>
            <a:r>
              <a:rPr lang="en-US" sz="900" dirty="0"/>
              <a:t>, J., </a:t>
            </a:r>
            <a:r>
              <a:rPr lang="en-US" sz="900" dirty="0" err="1"/>
              <a:t>Cantrel</a:t>
            </a:r>
            <a:r>
              <a:rPr lang="en-US" sz="900" dirty="0"/>
              <a:t>, L., Cousin, F., </a:t>
            </a:r>
            <a:r>
              <a:rPr lang="en-US" sz="900" dirty="0" err="1"/>
              <a:t>Fevre-Nollet</a:t>
            </a:r>
            <a:r>
              <a:rPr lang="en-US" sz="900" dirty="0"/>
              <a:t>, V., </a:t>
            </a:r>
            <a:r>
              <a:rPr lang="en-US" sz="900" dirty="0" err="1"/>
              <a:t>Lebeque</a:t>
            </a:r>
            <a:r>
              <a:rPr lang="en-US" sz="900" dirty="0"/>
              <a:t>, P., 2015. Impact of atmospheric species reactivity on radioactive gaseous iodine transport in severe accident conditions. WIT Transactions on Ecology and the Environment, Vol. 198. DOI:10.2495/AIR150071.</a:t>
            </a:r>
          </a:p>
        </p:txBody>
      </p:sp>
      <p:pic>
        <p:nvPicPr>
          <p:cNvPr id="6" name="Picture 5">
            <a:extLst>
              <a:ext uri="{FF2B5EF4-FFF2-40B4-BE49-F238E27FC236}">
                <a16:creationId xmlns:a16="http://schemas.microsoft.com/office/drawing/2014/main" id="{C36E1435-2FC6-A34E-B7DD-57F8115D13CD}"/>
              </a:ext>
            </a:extLst>
          </p:cNvPr>
          <p:cNvPicPr>
            <a:picLocks noChangeAspect="1"/>
          </p:cNvPicPr>
          <p:nvPr/>
        </p:nvPicPr>
        <p:blipFill>
          <a:blip r:embed="rId3"/>
          <a:stretch>
            <a:fillRect/>
          </a:stretch>
        </p:blipFill>
        <p:spPr>
          <a:xfrm>
            <a:off x="7818521" y="3552641"/>
            <a:ext cx="3975715" cy="2927451"/>
          </a:xfrm>
          <a:prstGeom prst="rect">
            <a:avLst/>
          </a:prstGeom>
        </p:spPr>
      </p:pic>
      <p:sp>
        <p:nvSpPr>
          <p:cNvPr id="8" name="TextBox 7">
            <a:extLst>
              <a:ext uri="{FF2B5EF4-FFF2-40B4-BE49-F238E27FC236}">
                <a16:creationId xmlns:a16="http://schemas.microsoft.com/office/drawing/2014/main" id="{79FA49D8-F61C-D7C6-9040-B553D90F6197}"/>
              </a:ext>
            </a:extLst>
          </p:cNvPr>
          <p:cNvSpPr txBox="1"/>
          <p:nvPr/>
        </p:nvSpPr>
        <p:spPr>
          <a:xfrm>
            <a:off x="8474883" y="3659673"/>
            <a:ext cx="1331495" cy="140346"/>
          </a:xfrm>
          <a:prstGeom prst="rect">
            <a:avLst/>
          </a:prstGeom>
        </p:spPr>
        <p:txBody>
          <a:bodyPr vert="horz" wrap="square"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C3C"/>
                </a:solidFill>
                <a:effectLst/>
                <a:uLnTx/>
                <a:uFillTx/>
                <a:latin typeface="Open Sans Light"/>
                <a:ea typeface="+mn-ea"/>
                <a:cs typeface="+mn-cs"/>
              </a:rPr>
              <a:t>Organic</a:t>
            </a:r>
          </a:p>
        </p:txBody>
      </p:sp>
    </p:spTree>
    <p:extLst>
      <p:ext uri="{BB962C8B-B14F-4D97-AF65-F5344CB8AC3E}">
        <p14:creationId xmlns:p14="http://schemas.microsoft.com/office/powerpoint/2010/main" val="315712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66B7-FECD-A9A8-1B1C-717E2A511C22}"/>
              </a:ext>
            </a:extLst>
          </p:cNvPr>
          <p:cNvSpPr>
            <a:spLocks noGrp="1"/>
          </p:cNvSpPr>
          <p:nvPr>
            <p:ph type="title"/>
          </p:nvPr>
        </p:nvSpPr>
        <p:spPr>
          <a:xfrm>
            <a:off x="397764" y="408432"/>
            <a:ext cx="9072057" cy="688848"/>
          </a:xfrm>
        </p:spPr>
        <p:txBody>
          <a:bodyPr/>
          <a:lstStyle/>
          <a:p>
            <a:r>
              <a:rPr lang="en-US" dirty="0"/>
              <a:t>Current MACCS Capabilities</a:t>
            </a:r>
          </a:p>
        </p:txBody>
      </p:sp>
      <p:sp>
        <p:nvSpPr>
          <p:cNvPr id="3" name="Content Placeholder 2">
            <a:extLst>
              <a:ext uri="{FF2B5EF4-FFF2-40B4-BE49-F238E27FC236}">
                <a16:creationId xmlns:a16="http://schemas.microsoft.com/office/drawing/2014/main" id="{9FF8E969-7472-51B4-277A-F2530C280D02}"/>
              </a:ext>
            </a:extLst>
          </p:cNvPr>
          <p:cNvSpPr>
            <a:spLocks noGrp="1"/>
          </p:cNvSpPr>
          <p:nvPr>
            <p:ph sz="quarter" idx="11"/>
          </p:nvPr>
        </p:nvSpPr>
        <p:spPr>
          <a:xfrm>
            <a:off x="398463" y="1431925"/>
            <a:ext cx="11049000" cy="4892675"/>
          </a:xfrm>
        </p:spPr>
        <p:txBody>
          <a:bodyPr>
            <a:normAutofit fontScale="85000" lnSpcReduction="10000"/>
          </a:bodyPr>
          <a:lstStyle/>
          <a:p>
            <a:r>
              <a:rPr lang="en-US" b="1" dirty="0"/>
              <a:t>Radioactive Transformation and Dosimetry</a:t>
            </a:r>
          </a:p>
          <a:p>
            <a:pPr lvl="1">
              <a:buFont typeface="Arial" panose="020B0604020202020204" pitchFamily="34" charset="0"/>
              <a:buChar char="•"/>
            </a:pPr>
            <a:r>
              <a:rPr lang="en-US" dirty="0"/>
              <a:t>MACCS uses the Bateman equation and a predefined decay chain database (INDEXR.DAT) to account for radioactive transformations.</a:t>
            </a:r>
          </a:p>
          <a:p>
            <a:pPr lvl="1">
              <a:buFont typeface="Arial" panose="020B0604020202020204" pitchFamily="34" charset="0"/>
              <a:buChar char="•"/>
            </a:pPr>
            <a:r>
              <a:rPr lang="en-US" dirty="0"/>
              <a:t>MACCS applies appropriate aerosol sizes and deposition rates for progeny at the time of release. Additional decay and ingrowth adjustments are made after atmospheric transport modeling.</a:t>
            </a:r>
          </a:p>
          <a:p>
            <a:pPr lvl="1">
              <a:buFont typeface="Arial" panose="020B0604020202020204" pitchFamily="34" charset="0"/>
              <a:buChar char="•"/>
            </a:pPr>
            <a:r>
              <a:rPr lang="en-US" dirty="0"/>
              <a:t>MACCS defines a dose coefficient factor for only one chemical form and particle size per radionuclide, lacking the capability to handle multiple chemical forms or particle sizes.</a:t>
            </a:r>
          </a:p>
          <a:p>
            <a:r>
              <a:rPr lang="en-US" b="1" dirty="0"/>
              <a:t>Dry Deposition Model </a:t>
            </a:r>
          </a:p>
          <a:p>
            <a:pPr lvl="1">
              <a:buFont typeface="Arial" panose="020B0604020202020204" pitchFamily="34" charset="0"/>
              <a:buChar char="•"/>
            </a:pPr>
            <a:r>
              <a:rPr lang="en-US" dirty="0"/>
              <a:t>MACCS uses Chamberlain’s source depletion method with particle-size-dependent deposition velocities.</a:t>
            </a:r>
          </a:p>
          <a:p>
            <a:pPr lvl="1">
              <a:buFont typeface="Arial" panose="020B0604020202020204" pitchFamily="34" charset="0"/>
              <a:buChar char="•"/>
            </a:pPr>
            <a:r>
              <a:rPr lang="en-US" dirty="0"/>
              <a:t>It defines particle size distributions for each plume segment (up to 20 bins) and applies the dry deposition equation separately to each bin.</a:t>
            </a:r>
          </a:p>
          <a:p>
            <a:pPr lvl="1">
              <a:buFont typeface="Arial" panose="020B0604020202020204" pitchFamily="34" charset="0"/>
              <a:buChar char="•"/>
            </a:pPr>
            <a:r>
              <a:rPr lang="en-US" dirty="0"/>
              <a:t>The system adjusts aerosol fractions in each bin after a segment leaves a radial interval but cannot repartition particle size bins to account for transformations over time. </a:t>
            </a:r>
          </a:p>
          <a:p>
            <a:r>
              <a:rPr lang="en-US" b="1" dirty="0"/>
              <a:t>Wet Deposition Model</a:t>
            </a:r>
          </a:p>
          <a:p>
            <a:pPr lvl="1">
              <a:buFont typeface="Arial" panose="020B0604020202020204" pitchFamily="34" charset="0"/>
              <a:buChar char="•"/>
            </a:pPr>
            <a:r>
              <a:rPr lang="en-US" dirty="0"/>
              <a:t>All chemical groups, except non-depositing species, are subject to wet deposition using a common washout coefficient.</a:t>
            </a:r>
          </a:p>
          <a:p>
            <a:pPr lvl="1">
              <a:buFont typeface="Arial" panose="020B0604020202020204" pitchFamily="34" charset="0"/>
              <a:buChar char="•"/>
            </a:pPr>
            <a:r>
              <a:rPr lang="en-US" dirty="0"/>
              <a:t>The washout coefficient, based on the 50th quantile for 1-micron particles, is applied uniformly without accounting for changes in particle size due to physical and chemical transformations.</a:t>
            </a:r>
          </a:p>
        </p:txBody>
      </p:sp>
      <p:sp>
        <p:nvSpPr>
          <p:cNvPr id="4" name="Slide Number Placeholder 3">
            <a:extLst>
              <a:ext uri="{FF2B5EF4-FFF2-40B4-BE49-F238E27FC236}">
                <a16:creationId xmlns:a16="http://schemas.microsoft.com/office/drawing/2014/main" id="{26BD165E-1399-2FDC-30DD-92C3BAD908B2}"/>
              </a:ext>
            </a:extLst>
          </p:cNvPr>
          <p:cNvSpPr>
            <a:spLocks noGrp="1"/>
          </p:cNvSpPr>
          <p:nvPr>
            <p:ph type="sldNum" sz="quarter" idx="4"/>
          </p:nvPr>
        </p:nvSpPr>
        <p:spPr>
          <a:xfrm>
            <a:off x="11645666" y="6487648"/>
            <a:ext cx="489438" cy="273050"/>
          </a:xfrm>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21916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888F-E045-6354-79A9-E8F1F9181C47}"/>
              </a:ext>
            </a:extLst>
          </p:cNvPr>
          <p:cNvSpPr>
            <a:spLocks noGrp="1"/>
          </p:cNvSpPr>
          <p:nvPr>
            <p:ph type="title"/>
          </p:nvPr>
        </p:nvSpPr>
        <p:spPr/>
        <p:txBody>
          <a:bodyPr>
            <a:normAutofit/>
          </a:bodyPr>
          <a:lstStyle/>
          <a:p>
            <a:r>
              <a:rPr lang="en-US" sz="1800" b="1" kern="0" cap="all" dirty="0">
                <a:effectLst/>
                <a:latin typeface="Arial" panose="020B0604020202020204" pitchFamily="34" charset="0"/>
                <a:ea typeface="Times New Roman" panose="02020603050405020304" pitchFamily="18" charset="0"/>
                <a:cs typeface="Times New Roman" panose="02020603050405020304" pitchFamily="18" charset="0"/>
              </a:rPr>
              <a:t>Review of Atmospheric Physical and Chemical Transformations Capabilities within the Current State-of-Practice</a:t>
            </a:r>
            <a:endParaRPr lang="en-US" dirty="0"/>
          </a:p>
        </p:txBody>
      </p:sp>
      <p:graphicFrame>
        <p:nvGraphicFramePr>
          <p:cNvPr id="5" name="Content Placeholder 4">
            <a:extLst>
              <a:ext uri="{FF2B5EF4-FFF2-40B4-BE49-F238E27FC236}">
                <a16:creationId xmlns:a16="http://schemas.microsoft.com/office/drawing/2014/main" id="{F183BDF4-66EC-108E-6F05-90636971B403}"/>
              </a:ext>
            </a:extLst>
          </p:cNvPr>
          <p:cNvGraphicFramePr>
            <a:graphicFrameLocks noGrp="1"/>
          </p:cNvGraphicFramePr>
          <p:nvPr>
            <p:ph sz="quarter" idx="11"/>
            <p:extLst>
              <p:ext uri="{D42A27DB-BD31-4B8C-83A1-F6EECF244321}">
                <p14:modId xmlns:p14="http://schemas.microsoft.com/office/powerpoint/2010/main" val="3842444719"/>
              </p:ext>
            </p:extLst>
          </p:nvPr>
        </p:nvGraphicFramePr>
        <p:xfrm>
          <a:off x="508318" y="1592739"/>
          <a:ext cx="11042650" cy="4785360"/>
        </p:xfrm>
        <a:graphic>
          <a:graphicData uri="http://schemas.openxmlformats.org/drawingml/2006/table">
            <a:tbl>
              <a:tblPr firstRow="1" firstCol="1" bandRow="1">
                <a:tableStyleId>{5C22544A-7EE6-4342-B048-85BDC9FD1C3A}</a:tableStyleId>
              </a:tblPr>
              <a:tblGrid>
                <a:gridCol w="2208530">
                  <a:extLst>
                    <a:ext uri="{9D8B030D-6E8A-4147-A177-3AD203B41FA5}">
                      <a16:colId xmlns:a16="http://schemas.microsoft.com/office/drawing/2014/main" val="2840720155"/>
                    </a:ext>
                  </a:extLst>
                </a:gridCol>
                <a:gridCol w="2208530">
                  <a:extLst>
                    <a:ext uri="{9D8B030D-6E8A-4147-A177-3AD203B41FA5}">
                      <a16:colId xmlns:a16="http://schemas.microsoft.com/office/drawing/2014/main" val="1887296297"/>
                    </a:ext>
                  </a:extLst>
                </a:gridCol>
                <a:gridCol w="2208530">
                  <a:extLst>
                    <a:ext uri="{9D8B030D-6E8A-4147-A177-3AD203B41FA5}">
                      <a16:colId xmlns:a16="http://schemas.microsoft.com/office/drawing/2014/main" val="2571899639"/>
                    </a:ext>
                  </a:extLst>
                </a:gridCol>
                <a:gridCol w="2208530">
                  <a:extLst>
                    <a:ext uri="{9D8B030D-6E8A-4147-A177-3AD203B41FA5}">
                      <a16:colId xmlns:a16="http://schemas.microsoft.com/office/drawing/2014/main" val="1975190061"/>
                    </a:ext>
                  </a:extLst>
                </a:gridCol>
                <a:gridCol w="2208530">
                  <a:extLst>
                    <a:ext uri="{9D8B030D-6E8A-4147-A177-3AD203B41FA5}">
                      <a16:colId xmlns:a16="http://schemas.microsoft.com/office/drawing/2014/main" val="150184755"/>
                    </a:ext>
                  </a:extLst>
                </a:gridCol>
              </a:tblGrid>
              <a:tr h="694055">
                <a:tc>
                  <a:txBody>
                    <a:bodyPr/>
                    <a:lstStyle/>
                    <a:p>
                      <a:pPr marL="0" marR="0" algn="ctr">
                        <a:spcBef>
                          <a:spcPts val="0"/>
                        </a:spcBef>
                        <a:spcAft>
                          <a:spcPts val="0"/>
                        </a:spcAft>
                      </a:pPr>
                      <a:r>
                        <a:rPr lang="en-US" sz="1600" dirty="0">
                          <a:effectLst/>
                        </a:rPr>
                        <a:t>Model</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Models Multiple Depositing Species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Models Multiple Dosimetry Forms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Models Physical/Chemical Transformations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Models Physical/Chemical and Radioactive Transformation Together</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549106299"/>
                  </a:ext>
                </a:extLst>
              </a:tr>
              <a:tr h="0">
                <a:tc>
                  <a:txBody>
                    <a:bodyPr/>
                    <a:lstStyle/>
                    <a:p>
                      <a:pPr marL="0" marR="0">
                        <a:spcBef>
                          <a:spcPts val="0"/>
                        </a:spcBef>
                        <a:spcAft>
                          <a:spcPts val="0"/>
                        </a:spcAft>
                      </a:pPr>
                      <a:r>
                        <a:rPr lang="en-US" sz="1600">
                          <a:effectLst/>
                        </a:rPr>
                        <a:t>MACCS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211401545"/>
                  </a:ext>
                </a:extLst>
              </a:tr>
              <a:tr h="0">
                <a:tc>
                  <a:txBody>
                    <a:bodyPr/>
                    <a:lstStyle/>
                    <a:p>
                      <a:pPr marL="0" marR="0">
                        <a:spcBef>
                          <a:spcPts val="0"/>
                        </a:spcBef>
                        <a:spcAft>
                          <a:spcPts val="0"/>
                        </a:spcAft>
                      </a:pPr>
                      <a:r>
                        <a:rPr lang="en-US" sz="1600">
                          <a:effectLst/>
                        </a:rPr>
                        <a:t>HYSPLIT</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Some</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482683481"/>
                  </a:ext>
                </a:extLst>
              </a:tr>
              <a:tr h="0">
                <a:tc>
                  <a:txBody>
                    <a:bodyPr/>
                    <a:lstStyle/>
                    <a:p>
                      <a:pPr marL="0" marR="0">
                        <a:spcBef>
                          <a:spcPts val="0"/>
                        </a:spcBef>
                        <a:spcAft>
                          <a:spcPts val="0"/>
                        </a:spcAft>
                      </a:pPr>
                      <a:r>
                        <a:rPr lang="en-US" sz="1600">
                          <a:effectLst/>
                        </a:rPr>
                        <a:t>CMAQ</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294159142"/>
                  </a:ext>
                </a:extLst>
              </a:tr>
              <a:tr h="0">
                <a:tc>
                  <a:txBody>
                    <a:bodyPr/>
                    <a:lstStyle/>
                    <a:p>
                      <a:pPr marL="0" marR="0">
                        <a:spcBef>
                          <a:spcPts val="0"/>
                        </a:spcBef>
                        <a:spcAft>
                          <a:spcPts val="0"/>
                        </a:spcAft>
                      </a:pPr>
                      <a:r>
                        <a:rPr lang="en-US" sz="1600">
                          <a:effectLst/>
                        </a:rPr>
                        <a:t>WRF-CHEM</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352214298"/>
                  </a:ext>
                </a:extLst>
              </a:tr>
              <a:tr h="0">
                <a:tc>
                  <a:txBody>
                    <a:bodyPr/>
                    <a:lstStyle/>
                    <a:p>
                      <a:pPr marL="0" marR="0">
                        <a:spcBef>
                          <a:spcPts val="0"/>
                        </a:spcBef>
                        <a:spcAft>
                          <a:spcPts val="0"/>
                        </a:spcAft>
                      </a:pPr>
                      <a:r>
                        <a:rPr lang="en-US" sz="1600">
                          <a:effectLst/>
                        </a:rPr>
                        <a:t>SCIPUFF/SCICHEM</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424187740"/>
                  </a:ext>
                </a:extLst>
              </a:tr>
              <a:tr h="0">
                <a:tc>
                  <a:txBody>
                    <a:bodyPr/>
                    <a:lstStyle/>
                    <a:p>
                      <a:pPr marL="0" marR="0">
                        <a:spcBef>
                          <a:spcPts val="0"/>
                        </a:spcBef>
                        <a:spcAft>
                          <a:spcPts val="0"/>
                        </a:spcAft>
                      </a:pPr>
                      <a:r>
                        <a:rPr lang="en-US" sz="1600">
                          <a:effectLst/>
                        </a:rPr>
                        <a:t>AERMOD</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Some</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895855086"/>
                  </a:ext>
                </a:extLst>
              </a:tr>
              <a:tr h="0">
                <a:tc>
                  <a:txBody>
                    <a:bodyPr/>
                    <a:lstStyle/>
                    <a:p>
                      <a:pPr marL="0" marR="0">
                        <a:spcBef>
                          <a:spcPts val="0"/>
                        </a:spcBef>
                        <a:spcAft>
                          <a:spcPts val="0"/>
                        </a:spcAft>
                      </a:pPr>
                      <a:r>
                        <a:rPr lang="en-US" sz="1600">
                          <a:effectLst/>
                        </a:rPr>
                        <a:t>GENII</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Tritium only</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4113369622"/>
                  </a:ext>
                </a:extLst>
              </a:tr>
              <a:tr h="0">
                <a:tc>
                  <a:txBody>
                    <a:bodyPr/>
                    <a:lstStyle/>
                    <a:p>
                      <a:pPr marL="0" marR="0">
                        <a:spcBef>
                          <a:spcPts val="0"/>
                        </a:spcBef>
                        <a:spcAft>
                          <a:spcPts val="0"/>
                        </a:spcAft>
                      </a:pPr>
                      <a:r>
                        <a:rPr lang="en-US" sz="1600">
                          <a:effectLst/>
                        </a:rPr>
                        <a:t>RATCHET</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573183080"/>
                  </a:ext>
                </a:extLst>
              </a:tr>
              <a:tr h="0">
                <a:tc>
                  <a:txBody>
                    <a:bodyPr/>
                    <a:lstStyle/>
                    <a:p>
                      <a:pPr marL="0" marR="0">
                        <a:spcBef>
                          <a:spcPts val="0"/>
                        </a:spcBef>
                        <a:spcAft>
                          <a:spcPts val="0"/>
                        </a:spcAft>
                      </a:pPr>
                      <a:r>
                        <a:rPr lang="en-US" sz="1600">
                          <a:effectLst/>
                        </a:rPr>
                        <a:t>RASCAL</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2408575485"/>
                  </a:ext>
                </a:extLst>
              </a:tr>
              <a:tr h="0">
                <a:tc>
                  <a:txBody>
                    <a:bodyPr/>
                    <a:lstStyle/>
                    <a:p>
                      <a:pPr marL="0" marR="0">
                        <a:spcBef>
                          <a:spcPts val="0"/>
                        </a:spcBef>
                        <a:spcAft>
                          <a:spcPts val="0"/>
                        </a:spcAft>
                      </a:pPr>
                      <a:r>
                        <a:rPr lang="en-US" sz="1600">
                          <a:effectLst/>
                        </a:rPr>
                        <a:t>HGSYSTEM/UF6</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UF</a:t>
                      </a:r>
                      <a:r>
                        <a:rPr lang="en-US" sz="1600" baseline="-25000">
                          <a:effectLst/>
                        </a:rPr>
                        <a:t>6</a:t>
                      </a:r>
                      <a:r>
                        <a:rPr lang="en-US" sz="1600">
                          <a:effectLst/>
                        </a:rPr>
                        <a:t> only</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No</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693156607"/>
                  </a:ext>
                </a:extLst>
              </a:tr>
              <a:tr h="0">
                <a:tc>
                  <a:txBody>
                    <a:bodyPr/>
                    <a:lstStyle/>
                    <a:p>
                      <a:pPr marL="0" marR="0">
                        <a:spcBef>
                          <a:spcPts val="0"/>
                        </a:spcBef>
                        <a:spcAft>
                          <a:spcPts val="0"/>
                        </a:spcAft>
                      </a:pPr>
                      <a:r>
                        <a:rPr lang="en-US" sz="1600">
                          <a:effectLst/>
                        </a:rPr>
                        <a:t>UFOTRI/ETMOD</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Yes</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a:effectLst/>
                        </a:rPr>
                        <a:t>Tritium only</a:t>
                      </a:r>
                      <a:endParaRPr lang="en-US" sz="18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600" dirty="0">
                          <a:effectLst/>
                        </a:rPr>
                        <a:t>No</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3234295020"/>
                  </a:ext>
                </a:extLst>
              </a:tr>
            </a:tbl>
          </a:graphicData>
        </a:graphic>
      </p:graphicFrame>
      <p:sp>
        <p:nvSpPr>
          <p:cNvPr id="4" name="Slide Number Placeholder 3">
            <a:extLst>
              <a:ext uri="{FF2B5EF4-FFF2-40B4-BE49-F238E27FC236}">
                <a16:creationId xmlns:a16="http://schemas.microsoft.com/office/drawing/2014/main" id="{67106685-2C95-7599-B6E2-EBCBD254BC9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0349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55BE-7157-B90B-343A-BCBBA723074D}"/>
              </a:ext>
            </a:extLst>
          </p:cNvPr>
          <p:cNvSpPr>
            <a:spLocks noGrp="1"/>
          </p:cNvSpPr>
          <p:nvPr>
            <p:ph type="title"/>
          </p:nvPr>
        </p:nvSpPr>
        <p:spPr/>
        <p:txBody>
          <a:bodyPr/>
          <a:lstStyle/>
          <a:p>
            <a:r>
              <a:rPr lang="en-US" dirty="0"/>
              <a:t>Chemical Transport Models</a:t>
            </a:r>
          </a:p>
        </p:txBody>
      </p:sp>
      <p:graphicFrame>
        <p:nvGraphicFramePr>
          <p:cNvPr id="5" name="Table 5">
            <a:extLst>
              <a:ext uri="{FF2B5EF4-FFF2-40B4-BE49-F238E27FC236}">
                <a16:creationId xmlns:a16="http://schemas.microsoft.com/office/drawing/2014/main" id="{F424D744-AC00-9861-B319-F592612A8199}"/>
              </a:ext>
            </a:extLst>
          </p:cNvPr>
          <p:cNvGraphicFramePr>
            <a:graphicFrameLocks noGrp="1"/>
          </p:cNvGraphicFramePr>
          <p:nvPr>
            <p:ph sz="quarter" idx="11"/>
            <p:extLst>
              <p:ext uri="{D42A27DB-BD31-4B8C-83A1-F6EECF244321}">
                <p14:modId xmlns:p14="http://schemas.microsoft.com/office/powerpoint/2010/main" val="3481637733"/>
              </p:ext>
            </p:extLst>
          </p:nvPr>
        </p:nvGraphicFramePr>
        <p:xfrm>
          <a:off x="398463" y="1431925"/>
          <a:ext cx="11049000" cy="4846320"/>
        </p:xfrm>
        <a:graphic>
          <a:graphicData uri="http://schemas.openxmlformats.org/drawingml/2006/table">
            <a:tbl>
              <a:tblPr firstRow="1" bandRow="1">
                <a:tableStyleId>{69CF1AB2-1976-4502-BF36-3FF5EA218861}</a:tableStyleId>
              </a:tblPr>
              <a:tblGrid>
                <a:gridCol w="1384617">
                  <a:extLst>
                    <a:ext uri="{9D8B030D-6E8A-4147-A177-3AD203B41FA5}">
                      <a16:colId xmlns:a16="http://schemas.microsoft.com/office/drawing/2014/main" val="3764557358"/>
                    </a:ext>
                  </a:extLst>
                </a:gridCol>
                <a:gridCol w="9664383">
                  <a:extLst>
                    <a:ext uri="{9D8B030D-6E8A-4147-A177-3AD203B41FA5}">
                      <a16:colId xmlns:a16="http://schemas.microsoft.com/office/drawing/2014/main" val="14889470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HYSPLIT</a:t>
                      </a:r>
                    </a:p>
                  </a:txBody>
                  <a:tcPr/>
                </a:tc>
                <a:tc>
                  <a:txBody>
                    <a:bodyPr/>
                    <a:lstStyle/>
                    <a:p>
                      <a:pPr marL="0" lvl="0" indent="-73152">
                        <a:buFont typeface="Arial" panose="020B0604020202020204" pitchFamily="34" charset="0"/>
                        <a:buNone/>
                      </a:pPr>
                      <a:r>
                        <a:rPr lang="en-US" sz="1600" b="1" dirty="0"/>
                        <a:t>Can incorporate simple accounting of physical and chemical transformations, using conversion rates between pollutants to track changes in concentration over time.</a:t>
                      </a:r>
                    </a:p>
                    <a:p>
                      <a:pPr marL="0" lvl="0" indent="-73152">
                        <a:buFont typeface="Arial" panose="020B0604020202020204" pitchFamily="34" charset="0"/>
                        <a:buNone/>
                      </a:pPr>
                      <a:r>
                        <a:rPr lang="en-US" sz="1600" b="1" dirty="0"/>
                        <a:t>Can also model oxidation of sulfur dioxide, and the chemical transformation of semi-volatile pollutants.</a:t>
                      </a:r>
                      <a:endParaRPr lang="en-US" sz="1400" b="1" dirty="0"/>
                    </a:p>
                  </a:txBody>
                  <a:tcPr/>
                </a:tc>
                <a:extLst>
                  <a:ext uri="{0D108BD9-81ED-4DB2-BD59-A6C34878D82A}">
                    <a16:rowId xmlns:a16="http://schemas.microsoft.com/office/drawing/2014/main" val="1477140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AERMOD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Includes the Generic Reaction Set Method to account for the equilibrium between NO, NO2, and ozone, using reaction rates and a fifth-order Runge-</a:t>
                      </a:r>
                      <a:r>
                        <a:rPr lang="en-US" sz="1600" b="1" dirty="0" err="1"/>
                        <a:t>Kutta</a:t>
                      </a:r>
                      <a:r>
                        <a:rPr lang="en-US" sz="1600" b="1" dirty="0"/>
                        <a:t> scheme with adaptive time-stepping to solve for concentrations at each receptor.</a:t>
                      </a:r>
                    </a:p>
                    <a:p>
                      <a:endParaRPr lang="en-US" sz="1600" b="1" dirty="0"/>
                    </a:p>
                  </a:txBody>
                  <a:tcPr/>
                </a:tc>
                <a:extLst>
                  <a:ext uri="{0D108BD9-81ED-4DB2-BD59-A6C34878D82A}">
                    <a16:rowId xmlns:a16="http://schemas.microsoft.com/office/drawing/2014/main" val="19839449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CMAQ</a:t>
                      </a:r>
                    </a:p>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Accounts for gas-phase chemistry, aqueous chemistry (cloud droplet formation), and aerosol formation. It includes three gas-phase chemical mechanisms, such as the Regional Acid Deposition Model, version 2 (RADM2), to address ozone formation and acidic deposition, using reaction rates in mass conservation equations to determine species concentration changes.</a:t>
                      </a:r>
                    </a:p>
                    <a:p>
                      <a:endParaRPr lang="en-US" sz="1600" b="1" dirty="0"/>
                    </a:p>
                  </a:txBody>
                  <a:tcPr/>
                </a:tc>
                <a:extLst>
                  <a:ext uri="{0D108BD9-81ED-4DB2-BD59-A6C34878D82A}">
                    <a16:rowId xmlns:a16="http://schemas.microsoft.com/office/drawing/2014/main" val="4139330342"/>
                  </a:ext>
                </a:extLst>
              </a:tr>
              <a:tr h="370840">
                <a:tc>
                  <a:txBody>
                    <a:bodyPr/>
                    <a:lstStyle/>
                    <a:p>
                      <a:r>
                        <a:rPr lang="en-US" sz="1600" b="1" dirty="0"/>
                        <a:t>WRF-CHEM</a:t>
                      </a:r>
                    </a:p>
                  </a:txBody>
                  <a:tcPr/>
                </a:tc>
                <a:tc>
                  <a:txBody>
                    <a:bodyPr/>
                    <a:lstStyle/>
                    <a:p>
                      <a:r>
                        <a:rPr lang="en-US" sz="1600" b="1" dirty="0"/>
                        <a:t>WRF-CHEM uses the same atmospheric chemical mechanism (RADM2) and dry deposition method as CMAQ. The key difference is that WRF-CHEM is an online model, integrating chemical processes with the meteorological model, whereas CMAQ is an offline model.</a:t>
                      </a:r>
                    </a:p>
                  </a:txBody>
                  <a:tcPr/>
                </a:tc>
                <a:extLst>
                  <a:ext uri="{0D108BD9-81ED-4DB2-BD59-A6C34878D82A}">
                    <a16:rowId xmlns:a16="http://schemas.microsoft.com/office/drawing/2014/main" val="4200005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SCIPUFF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/SCHICHEM</a:t>
                      </a:r>
                    </a:p>
                    <a:p>
                      <a:endParaRPr lang="en-US" sz="1600" b="1" dirty="0"/>
                    </a:p>
                  </a:txBody>
                  <a:tcPr/>
                </a:tc>
                <a:tc>
                  <a:txBody>
                    <a:bodyPr/>
                    <a:lstStyle/>
                    <a:p>
                      <a:r>
                        <a:rPr lang="en-US" sz="1600" b="1" dirty="0"/>
                        <a:t>Historically, SCIPUFF accounts for linear chemical transformations using user-input exponential decay, similar to HYSPLIT. Recently, the SCICHEM model has been developed to incorporate complete gas-phase, aqueous, and aerosol-phase chemistry into SCIPUFF, consistent with CMAQ's modules.</a:t>
                      </a:r>
                    </a:p>
                  </a:txBody>
                  <a:tcPr/>
                </a:tc>
                <a:extLst>
                  <a:ext uri="{0D108BD9-81ED-4DB2-BD59-A6C34878D82A}">
                    <a16:rowId xmlns:a16="http://schemas.microsoft.com/office/drawing/2014/main" val="2068344495"/>
                  </a:ext>
                </a:extLst>
              </a:tr>
            </a:tbl>
          </a:graphicData>
        </a:graphic>
      </p:graphicFrame>
      <p:sp>
        <p:nvSpPr>
          <p:cNvPr id="4" name="Slide Number Placeholder 3">
            <a:extLst>
              <a:ext uri="{FF2B5EF4-FFF2-40B4-BE49-F238E27FC236}">
                <a16:creationId xmlns:a16="http://schemas.microsoft.com/office/drawing/2014/main" id="{B393992F-D801-03CB-A551-94CE87B93AD9}"/>
              </a:ext>
            </a:extLst>
          </p:cNvPr>
          <p:cNvSpPr>
            <a:spLocks noGrp="1"/>
          </p:cNvSpPr>
          <p:nvPr>
            <p:ph type="sldNum" sz="quarter" idx="4"/>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59038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D3C4-6AA1-C3BA-B27E-367E3DF6814B}"/>
              </a:ext>
            </a:extLst>
          </p:cNvPr>
          <p:cNvSpPr>
            <a:spLocks noGrp="1"/>
          </p:cNvSpPr>
          <p:nvPr>
            <p:ph type="title"/>
          </p:nvPr>
        </p:nvSpPr>
        <p:spPr/>
        <p:txBody>
          <a:bodyPr/>
          <a:lstStyle/>
          <a:p>
            <a:r>
              <a:rPr lang="en-US" dirty="0"/>
              <a:t>Radionuclide Transport Models</a:t>
            </a:r>
          </a:p>
        </p:txBody>
      </p:sp>
      <p:graphicFrame>
        <p:nvGraphicFramePr>
          <p:cNvPr id="6" name="Table 6">
            <a:extLst>
              <a:ext uri="{FF2B5EF4-FFF2-40B4-BE49-F238E27FC236}">
                <a16:creationId xmlns:a16="http://schemas.microsoft.com/office/drawing/2014/main" id="{A1781191-5CC3-22B5-429A-7368FEE4F49A}"/>
              </a:ext>
            </a:extLst>
          </p:cNvPr>
          <p:cNvGraphicFramePr>
            <a:graphicFrameLocks noGrp="1"/>
          </p:cNvGraphicFramePr>
          <p:nvPr>
            <p:ph sz="quarter" idx="11"/>
            <p:extLst>
              <p:ext uri="{D42A27DB-BD31-4B8C-83A1-F6EECF244321}">
                <p14:modId xmlns:p14="http://schemas.microsoft.com/office/powerpoint/2010/main" val="601068097"/>
              </p:ext>
            </p:extLst>
          </p:nvPr>
        </p:nvGraphicFramePr>
        <p:xfrm>
          <a:off x="924243" y="2681460"/>
          <a:ext cx="9941877" cy="3119120"/>
        </p:xfrm>
        <a:graphic>
          <a:graphicData uri="http://schemas.openxmlformats.org/drawingml/2006/table">
            <a:tbl>
              <a:tblPr firstRow="1" bandRow="1">
                <a:tableStyleId>{69CF1AB2-1976-4502-BF36-3FF5EA218861}</a:tableStyleId>
              </a:tblPr>
              <a:tblGrid>
                <a:gridCol w="1897240">
                  <a:extLst>
                    <a:ext uri="{9D8B030D-6E8A-4147-A177-3AD203B41FA5}">
                      <a16:colId xmlns:a16="http://schemas.microsoft.com/office/drawing/2014/main" val="3921121167"/>
                    </a:ext>
                  </a:extLst>
                </a:gridCol>
                <a:gridCol w="8044637">
                  <a:extLst>
                    <a:ext uri="{9D8B030D-6E8A-4147-A177-3AD203B41FA5}">
                      <a16:colId xmlns:a16="http://schemas.microsoft.com/office/drawing/2014/main" val="3198541947"/>
                    </a:ext>
                  </a:extLst>
                </a:gridCol>
              </a:tblGrid>
              <a:tr h="370840">
                <a:tc>
                  <a:txBody>
                    <a:bodyPr/>
                    <a:lstStyle/>
                    <a:p>
                      <a:r>
                        <a:rPr lang="en-US" b="1" dirty="0"/>
                        <a:t>UFOTRI/ETMOD</a:t>
                      </a:r>
                    </a:p>
                  </a:txBody>
                  <a:tcPr/>
                </a:tc>
                <a:tc rowSpan="2">
                  <a:txBody>
                    <a:bodyPr/>
                    <a:lstStyle/>
                    <a:p>
                      <a:r>
                        <a:rPr lang="en-US" sz="1800" b="1" kern="1200" dirty="0">
                          <a:solidFill>
                            <a:schemeClr val="dk1"/>
                          </a:solidFill>
                          <a:effectLst/>
                          <a:latin typeface="+mn-lt"/>
                          <a:ea typeface="+mn-ea"/>
                          <a:cs typeface="+mn-cs"/>
                        </a:rPr>
                        <a:t>Tritium modeling includes conversion of gas into vapor and biological conversion of both into organically bound tritium.</a:t>
                      </a:r>
                      <a:endParaRPr lang="en-US" b="1" dirty="0"/>
                    </a:p>
                  </a:txBody>
                  <a:tcPr/>
                </a:tc>
                <a:extLst>
                  <a:ext uri="{0D108BD9-81ED-4DB2-BD59-A6C34878D82A}">
                    <a16:rowId xmlns:a16="http://schemas.microsoft.com/office/drawing/2014/main" val="238979093"/>
                  </a:ext>
                </a:extLst>
              </a:tr>
              <a:tr h="370840">
                <a:tc>
                  <a:txBody>
                    <a:bodyPr/>
                    <a:lstStyle/>
                    <a:p>
                      <a:r>
                        <a:rPr lang="en-US" b="1" dirty="0"/>
                        <a:t>GENII</a:t>
                      </a:r>
                    </a:p>
                  </a:txBody>
                  <a:tcPr/>
                </a:tc>
                <a:tc vMerge="1">
                  <a:txBody>
                    <a:bodyPr/>
                    <a:lstStyle/>
                    <a:p>
                      <a:endParaRPr lang="en-US" dirty="0"/>
                    </a:p>
                  </a:txBody>
                  <a:tcPr/>
                </a:tc>
                <a:extLst>
                  <a:ext uri="{0D108BD9-81ED-4DB2-BD59-A6C34878D82A}">
                    <a16:rowId xmlns:a16="http://schemas.microsoft.com/office/drawing/2014/main" val="605406591"/>
                  </a:ext>
                </a:extLst>
              </a:tr>
              <a:tr h="370840">
                <a:tc>
                  <a:txBody>
                    <a:bodyPr/>
                    <a:lstStyle/>
                    <a:p>
                      <a:r>
                        <a:rPr lang="en-US" b="1" dirty="0"/>
                        <a:t>RATCHET</a:t>
                      </a:r>
                    </a:p>
                  </a:txBody>
                  <a:tcPr/>
                </a:tc>
                <a:tc rowSpan="2">
                  <a:txBody>
                    <a:bodyPr/>
                    <a:lstStyle/>
                    <a:p>
                      <a:r>
                        <a:rPr lang="en-US" sz="1800" b="1" i="0" kern="1200" dirty="0">
                          <a:solidFill>
                            <a:schemeClr val="dk1"/>
                          </a:solidFill>
                          <a:effectLst/>
                          <a:latin typeface="+mn-lt"/>
                          <a:ea typeface="+mn-ea"/>
                          <a:cs typeface="+mn-cs"/>
                        </a:rPr>
                        <a:t>Uniquely partitions iodine into nonreactive gas, reactive gas, and particulate components, assuming constant partitioning independent of travel time. It models dry deposition individually for each form and computes a weighted-average dry deposition velocity if multiple forms coexist.</a:t>
                      </a:r>
                      <a:endParaRPr lang="en-US" b="1" dirty="0"/>
                    </a:p>
                  </a:txBody>
                  <a:tcPr/>
                </a:tc>
                <a:extLst>
                  <a:ext uri="{0D108BD9-81ED-4DB2-BD59-A6C34878D82A}">
                    <a16:rowId xmlns:a16="http://schemas.microsoft.com/office/drawing/2014/main" val="2948594939"/>
                  </a:ext>
                </a:extLst>
              </a:tr>
              <a:tr h="370840">
                <a:tc>
                  <a:txBody>
                    <a:bodyPr/>
                    <a:lstStyle/>
                    <a:p>
                      <a:r>
                        <a:rPr lang="en-US" b="1" dirty="0"/>
                        <a:t>RASCAL</a:t>
                      </a:r>
                    </a:p>
                  </a:txBody>
                  <a:tcPr/>
                </a:tc>
                <a:tc vMerge="1">
                  <a:txBody>
                    <a:bodyPr/>
                    <a:lstStyle/>
                    <a:p>
                      <a:endParaRPr lang="en-US" dirty="0"/>
                    </a:p>
                  </a:txBody>
                  <a:tcPr/>
                </a:tc>
                <a:extLst>
                  <a:ext uri="{0D108BD9-81ED-4DB2-BD59-A6C34878D82A}">
                    <a16:rowId xmlns:a16="http://schemas.microsoft.com/office/drawing/2014/main" val="3335837608"/>
                  </a:ext>
                </a:extLst>
              </a:tr>
              <a:tr h="370840">
                <a:tc>
                  <a:txBody>
                    <a:bodyPr/>
                    <a:lstStyle/>
                    <a:p>
                      <a:r>
                        <a:rPr lang="en-US" b="1" dirty="0"/>
                        <a:t>HGSYSTEM/UF6</a:t>
                      </a:r>
                    </a:p>
                  </a:txBody>
                  <a:tcPr/>
                </a:tc>
                <a:tc>
                  <a:txBody>
                    <a:bodyPr/>
                    <a:lstStyle/>
                    <a:p>
                      <a:r>
                        <a:rPr lang="en-US" sz="1800" b="1" i="0" kern="1200" dirty="0">
                          <a:solidFill>
                            <a:schemeClr val="dk1"/>
                          </a:solidFill>
                          <a:effectLst/>
                          <a:latin typeface="+mn-lt"/>
                          <a:ea typeface="+mn-ea"/>
                          <a:cs typeface="+mn-cs"/>
                        </a:rPr>
                        <a:t>Handles transport and dispersion of dense gases, plume thermodynamics, and simulates UF6 chemical reactions with water vapor. It sequentially solves dispersion, chemistry, and thermodynamics in each integration step, with interactions between these processes.</a:t>
                      </a:r>
                      <a:endParaRPr lang="en-US" b="1" dirty="0"/>
                    </a:p>
                  </a:txBody>
                  <a:tcPr/>
                </a:tc>
                <a:extLst>
                  <a:ext uri="{0D108BD9-81ED-4DB2-BD59-A6C34878D82A}">
                    <a16:rowId xmlns:a16="http://schemas.microsoft.com/office/drawing/2014/main" val="1317559323"/>
                  </a:ext>
                </a:extLst>
              </a:tr>
            </a:tbl>
          </a:graphicData>
        </a:graphic>
      </p:graphicFrame>
      <p:sp>
        <p:nvSpPr>
          <p:cNvPr id="4" name="Slide Number Placeholder 3">
            <a:extLst>
              <a:ext uri="{FF2B5EF4-FFF2-40B4-BE49-F238E27FC236}">
                <a16:creationId xmlns:a16="http://schemas.microsoft.com/office/drawing/2014/main" id="{56034FC0-CDDF-58B2-A674-8DC314513F66}"/>
              </a:ext>
            </a:extLst>
          </p:cNvPr>
          <p:cNvSpPr>
            <a:spLocks noGrp="1"/>
          </p:cNvSpPr>
          <p:nvPr>
            <p:ph type="sldNum" sz="quarter" idx="4"/>
          </p:nvPr>
        </p:nvSpPr>
        <p:spPr/>
        <p:txBody>
          <a:bodyPr/>
          <a:lstStyle/>
          <a:p>
            <a:fld id="{4FAB73BC-B049-4115-A692-8D63A059BFB8}" type="slidenum">
              <a:rPr lang="en-US" smtClean="0"/>
              <a:pPr/>
              <a:t>7</a:t>
            </a:fld>
            <a:endParaRPr lang="en-US" dirty="0"/>
          </a:p>
        </p:txBody>
      </p:sp>
      <p:sp>
        <p:nvSpPr>
          <p:cNvPr id="7" name="Content Placeholder 6">
            <a:extLst>
              <a:ext uri="{FF2B5EF4-FFF2-40B4-BE49-F238E27FC236}">
                <a16:creationId xmlns:a16="http://schemas.microsoft.com/office/drawing/2014/main" id="{1682B0E1-48C2-1986-3479-0C0025060D6C}"/>
              </a:ext>
            </a:extLst>
          </p:cNvPr>
          <p:cNvSpPr>
            <a:spLocks noGrp="1"/>
          </p:cNvSpPr>
          <p:nvPr>
            <p:ph sz="quarter" idx="14"/>
          </p:nvPr>
        </p:nvSpPr>
        <p:spPr>
          <a:xfrm>
            <a:off x="817563" y="1652760"/>
            <a:ext cx="10048557" cy="755160"/>
          </a:xfrm>
        </p:spPr>
        <p:txBody>
          <a:bodyPr/>
          <a:lstStyle/>
          <a:p>
            <a:pPr algn="ctr"/>
            <a:r>
              <a:rPr lang="en-US" dirty="0"/>
              <a:t>Identified transformation capabilities of radionuclide atmospheric transport and dispersion models are very much </a:t>
            </a:r>
            <a:r>
              <a:rPr lang="en-US" u="sng" dirty="0"/>
              <a:t>radionuclide specific</a:t>
            </a:r>
            <a:r>
              <a:rPr lang="en-US" dirty="0"/>
              <a:t>.</a:t>
            </a:r>
          </a:p>
        </p:txBody>
      </p:sp>
    </p:spTree>
    <p:extLst>
      <p:ext uri="{BB962C8B-B14F-4D97-AF65-F5344CB8AC3E}">
        <p14:creationId xmlns:p14="http://schemas.microsoft.com/office/powerpoint/2010/main" val="397443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7BFA90-53E4-9A81-0672-DB7C30B85561}"/>
              </a:ext>
            </a:extLst>
          </p:cNvPr>
          <p:cNvSpPr>
            <a:spLocks noGrp="1"/>
          </p:cNvSpPr>
          <p:nvPr>
            <p:ph type="title"/>
          </p:nvPr>
        </p:nvSpPr>
        <p:spPr>
          <a:xfrm>
            <a:off x="397764" y="408432"/>
            <a:ext cx="9072057" cy="864108"/>
          </a:xfrm>
        </p:spPr>
        <p:txBody>
          <a:bodyPr>
            <a:noAutofit/>
          </a:bodyPr>
          <a:lstStyle/>
          <a:p>
            <a:r>
              <a:rPr lang="en-US" sz="2000" dirty="0"/>
              <a:t>Applicability of Including Physical and Chemical Transformations within the Current MACCS Framework</a:t>
            </a:r>
          </a:p>
        </p:txBody>
      </p:sp>
      <p:sp>
        <p:nvSpPr>
          <p:cNvPr id="7" name="Content Placeholder 6">
            <a:extLst>
              <a:ext uri="{FF2B5EF4-FFF2-40B4-BE49-F238E27FC236}">
                <a16:creationId xmlns:a16="http://schemas.microsoft.com/office/drawing/2014/main" id="{3DB38B86-0A0C-1EBF-796A-8CD4E30114BA}"/>
              </a:ext>
            </a:extLst>
          </p:cNvPr>
          <p:cNvSpPr>
            <a:spLocks noGrp="1"/>
          </p:cNvSpPr>
          <p:nvPr>
            <p:ph sz="quarter" idx="11"/>
          </p:nvPr>
        </p:nvSpPr>
        <p:spPr>
          <a:xfrm>
            <a:off x="397764" y="1431779"/>
            <a:ext cx="11049000" cy="4884353"/>
          </a:xfrm>
        </p:spPr>
        <p:txBody>
          <a:bodyPr>
            <a:normAutofit/>
          </a:bodyPr>
          <a:lstStyle/>
          <a:p>
            <a:pPr marL="342900" indent="-342900">
              <a:buFont typeface="Arial" panose="020B0604020202020204" pitchFamily="34" charset="0"/>
              <a:buChar char="•"/>
            </a:pPr>
            <a:r>
              <a:rPr lang="en-US" dirty="0"/>
              <a:t>Based on review of other atmospheric transport and dispersion models, it is believed </a:t>
            </a:r>
            <a:r>
              <a:rPr lang="en-US" b="1" dirty="0"/>
              <a:t>MACCS falls within the current state-of-practice </a:t>
            </a:r>
            <a:r>
              <a:rPr lang="en-US" dirty="0"/>
              <a:t>for handling physical and chemical transformations of radionuclides save for some specific cases. </a:t>
            </a:r>
          </a:p>
          <a:p>
            <a:pPr marL="342900" indent="-342900">
              <a:buFont typeface="Arial" panose="020B0604020202020204" pitchFamily="34" charset="0"/>
              <a:buChar char="•"/>
            </a:pPr>
            <a:r>
              <a:rPr lang="en-US" dirty="0"/>
              <a:t>There still is interest in determining if MACCS is already capable of including physical and chemical transformations if such information were to ever become available. </a:t>
            </a:r>
          </a:p>
          <a:p>
            <a:pPr marL="342900" indent="-342900">
              <a:buFont typeface="Arial" panose="020B0604020202020204" pitchFamily="34" charset="0"/>
              <a:buChar char="•"/>
            </a:pPr>
            <a:r>
              <a:rPr lang="en-US" dirty="0"/>
              <a:t>Two investigations were completed:</a:t>
            </a:r>
          </a:p>
          <a:p>
            <a:pPr marL="726948" lvl="1" indent="-342900">
              <a:buFont typeface="Arial" panose="020B0604020202020204" pitchFamily="34" charset="0"/>
              <a:buChar char="•"/>
            </a:pPr>
            <a:r>
              <a:rPr lang="en-US" dirty="0"/>
              <a:t>Modeling multiple physical-chemical forms in one MACCS simulation</a:t>
            </a:r>
          </a:p>
          <a:p>
            <a:pPr marL="726948" lvl="1" indent="-342900">
              <a:buFont typeface="Arial" panose="020B0604020202020204" pitchFamily="34" charset="0"/>
              <a:buChar char="•"/>
            </a:pPr>
            <a:r>
              <a:rPr lang="en-US" dirty="0"/>
              <a:t>Feasibility of incorporating transformations processes within the current MACCS framework</a:t>
            </a:r>
          </a:p>
          <a:p>
            <a:pPr marL="342900" indent="-342900">
              <a:buFont typeface="Arial" panose="020B0604020202020204" pitchFamily="34" charset="0"/>
              <a:buChar char="•"/>
            </a:pPr>
            <a:r>
              <a:rPr lang="en-US" dirty="0"/>
              <a:t>These exercises are simply an exploration of what may be possible when MACCS is exercised by an expert user.</a:t>
            </a:r>
          </a:p>
        </p:txBody>
      </p:sp>
      <p:sp>
        <p:nvSpPr>
          <p:cNvPr id="4" name="Slide Number Placeholder 3">
            <a:extLst>
              <a:ext uri="{FF2B5EF4-FFF2-40B4-BE49-F238E27FC236}">
                <a16:creationId xmlns:a16="http://schemas.microsoft.com/office/drawing/2014/main" id="{EF4F41FF-8C43-01E2-9AD0-2FDFBAB33B5E}"/>
              </a:ext>
            </a:extLst>
          </p:cNvPr>
          <p:cNvSpPr>
            <a:spLocks noGrp="1"/>
          </p:cNvSpPr>
          <p:nvPr>
            <p:ph type="sldNum" sz="quarter" idx="4"/>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4156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45C9-AEA8-479C-4B21-1B9C4384D84F}"/>
              </a:ext>
            </a:extLst>
          </p:cNvPr>
          <p:cNvSpPr>
            <a:spLocks noGrp="1"/>
          </p:cNvSpPr>
          <p:nvPr>
            <p:ph type="title"/>
          </p:nvPr>
        </p:nvSpPr>
        <p:spPr>
          <a:xfrm>
            <a:off x="397765" y="408432"/>
            <a:ext cx="8879098" cy="688848"/>
          </a:xfrm>
        </p:spPr>
        <p:txBody>
          <a:bodyPr/>
          <a:lstStyle/>
          <a:p>
            <a:r>
              <a:rPr lang="en-US" dirty="0"/>
              <a:t>Modeling Multiple Physical-Chemical Forms in One MACCS Simulation</a:t>
            </a:r>
          </a:p>
        </p:txBody>
      </p:sp>
      <p:graphicFrame>
        <p:nvGraphicFramePr>
          <p:cNvPr id="5" name="Content Placeholder 4">
            <a:extLst>
              <a:ext uri="{FF2B5EF4-FFF2-40B4-BE49-F238E27FC236}">
                <a16:creationId xmlns:a16="http://schemas.microsoft.com/office/drawing/2014/main" id="{F0BDEC0F-94CB-62CF-549A-531867AAA588}"/>
              </a:ext>
            </a:extLst>
          </p:cNvPr>
          <p:cNvGraphicFramePr>
            <a:graphicFrameLocks noGrp="1"/>
          </p:cNvGraphicFramePr>
          <p:nvPr>
            <p:ph sz="quarter" idx="11"/>
            <p:extLst>
              <p:ext uri="{D42A27DB-BD31-4B8C-83A1-F6EECF244321}">
                <p14:modId xmlns:p14="http://schemas.microsoft.com/office/powerpoint/2010/main" val="3090589645"/>
              </p:ext>
            </p:extLst>
          </p:nvPr>
        </p:nvGraphicFramePr>
        <p:xfrm>
          <a:off x="397765" y="3283845"/>
          <a:ext cx="5937250" cy="3012885"/>
        </p:xfrm>
        <a:graphic>
          <a:graphicData uri="http://schemas.openxmlformats.org/drawingml/2006/table">
            <a:tbl>
              <a:tblPr firstRow="1" firstCol="1" bandRow="1">
                <a:tableStyleId>{BC89EF96-8CEA-46FF-86C4-4CE0E7609802}</a:tableStyleId>
              </a:tblPr>
              <a:tblGrid>
                <a:gridCol w="2797175">
                  <a:extLst>
                    <a:ext uri="{9D8B030D-6E8A-4147-A177-3AD203B41FA5}">
                      <a16:colId xmlns:a16="http://schemas.microsoft.com/office/drawing/2014/main" val="1833344654"/>
                    </a:ext>
                  </a:extLst>
                </a:gridCol>
                <a:gridCol w="3140075">
                  <a:extLst>
                    <a:ext uri="{9D8B030D-6E8A-4147-A177-3AD203B41FA5}">
                      <a16:colId xmlns:a16="http://schemas.microsoft.com/office/drawing/2014/main" val="3759749034"/>
                    </a:ext>
                  </a:extLst>
                </a:gridCol>
              </a:tblGrid>
              <a:tr h="0">
                <a:tc>
                  <a:txBody>
                    <a:bodyPr/>
                    <a:lstStyle/>
                    <a:p>
                      <a:pPr marL="0" marR="0" algn="ctr">
                        <a:spcBef>
                          <a:spcPts val="0"/>
                        </a:spcBef>
                        <a:spcAft>
                          <a:spcPts val="0"/>
                        </a:spcAft>
                      </a:pPr>
                      <a:r>
                        <a:rPr lang="en-US" sz="1200" dirty="0">
                          <a:effectLst/>
                        </a:rPr>
                        <a:t>INDEXR.DAT File</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tc>
                  <a:txBody>
                    <a:bodyPr/>
                    <a:lstStyle/>
                    <a:p>
                      <a:pPr marL="0" marR="0" algn="ctr">
                        <a:spcBef>
                          <a:spcPts val="0"/>
                        </a:spcBef>
                        <a:spcAft>
                          <a:spcPts val="0"/>
                        </a:spcAft>
                      </a:pPr>
                      <a:r>
                        <a:rPr lang="en-US" sz="1200">
                          <a:effectLst/>
                        </a:rPr>
                        <a:t>DCF File</a:t>
                      </a:r>
                      <a:endParaRPr lang="en-US" sz="1200">
                        <a:effectLst/>
                        <a:latin typeface="Garamond" panose="02020404030301010803" pitchFamily="18" charset="0"/>
                        <a:ea typeface="Times New Roman" panose="02020603050405020304" pitchFamily="18" charset="0"/>
                        <a:cs typeface="Times New Roman" panose="02020603050405020304" pitchFamily="18" charset="0"/>
                      </a:endParaRPr>
                    </a:p>
                  </a:txBody>
                  <a:tcPr marL="73025" marR="73025" marT="36830" marB="36830"/>
                </a:tc>
                <a:extLst>
                  <a:ext uri="{0D108BD9-81ED-4DB2-BD59-A6C34878D82A}">
                    <a16:rowId xmlns:a16="http://schemas.microsoft.com/office/drawing/2014/main" val="555613641"/>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rPr>
                        <a:t>Any additional radionuclides/forms and their decay chains need to be added to the bottom of the list.</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Each name must be unique, the same radionuclide cannot be defined twice.</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Name can only be a maximum of 7 characters.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The second character in the name must be lowercase.</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If there is an “m” in the 4–7-character position, it needs to be lowercase.</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A maximum of 999 radionuclides are allowed.</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The title “### NUCLIDES DEFINED IN THIS FILE” at the top of the file must match the total number of radionuclides defined.</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Order does not matter in this file, but the order must match between where clearance classes are defined and where the dose coefficient information is defined.</a:t>
                      </a:r>
                    </a:p>
                    <a:p>
                      <a:pPr marL="342900" marR="0" lvl="0" indent="-342900">
                        <a:lnSpc>
                          <a:spcPct val="107000"/>
                        </a:lnSpc>
                        <a:spcBef>
                          <a:spcPts val="0"/>
                        </a:spcBef>
                        <a:spcAft>
                          <a:spcPts val="800"/>
                        </a:spcAft>
                        <a:buFont typeface="Symbol" panose="05050102010706020507" pitchFamily="18" charset="2"/>
                        <a:buChar char=""/>
                      </a:pPr>
                      <a:r>
                        <a:rPr lang="en-US" sz="1100" dirty="0">
                          <a:effectLst/>
                        </a:rPr>
                        <a:t>A maximum of 999 radionuclides are allowed.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tc>
                <a:extLst>
                  <a:ext uri="{0D108BD9-81ED-4DB2-BD59-A6C34878D82A}">
                    <a16:rowId xmlns:a16="http://schemas.microsoft.com/office/drawing/2014/main" val="4184795643"/>
                  </a:ext>
                </a:extLst>
              </a:tr>
            </a:tbl>
          </a:graphicData>
        </a:graphic>
      </p:graphicFrame>
      <p:sp>
        <p:nvSpPr>
          <p:cNvPr id="4" name="Slide Number Placeholder 3">
            <a:extLst>
              <a:ext uri="{FF2B5EF4-FFF2-40B4-BE49-F238E27FC236}">
                <a16:creationId xmlns:a16="http://schemas.microsoft.com/office/drawing/2014/main" id="{FC2A75B5-543C-037D-D88E-A741790CDA2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5376"/>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Picture 5">
            <a:extLst>
              <a:ext uri="{FF2B5EF4-FFF2-40B4-BE49-F238E27FC236}">
                <a16:creationId xmlns:a16="http://schemas.microsoft.com/office/drawing/2014/main" id="{36E06AD2-B164-7C25-A7F7-6FD17D6868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403" y="1457775"/>
            <a:ext cx="5538919" cy="3942450"/>
          </a:xfrm>
          <a:prstGeom prst="rect">
            <a:avLst/>
          </a:prstGeom>
          <a:noFill/>
        </p:spPr>
      </p:pic>
      <p:sp>
        <p:nvSpPr>
          <p:cNvPr id="10" name="TextBox 9">
            <a:extLst>
              <a:ext uri="{FF2B5EF4-FFF2-40B4-BE49-F238E27FC236}">
                <a16:creationId xmlns:a16="http://schemas.microsoft.com/office/drawing/2014/main" id="{7529B35C-CEAC-45EA-FC2A-6697F8A9CC84}"/>
              </a:ext>
            </a:extLst>
          </p:cNvPr>
          <p:cNvSpPr txBox="1"/>
          <p:nvPr/>
        </p:nvSpPr>
        <p:spPr>
          <a:xfrm>
            <a:off x="312543" y="1267476"/>
            <a:ext cx="5937250" cy="2016369"/>
          </a:xfrm>
          <a:prstGeom prst="rect">
            <a:avLst/>
          </a:prstGeom>
        </p:spPr>
        <p:txBody>
          <a:bodyPr vert="horz" wrap="square" lIns="91440" tIns="45720" rIns="91440" bIns="45720" rtlCol="0" anchor="t">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C3C3C"/>
                </a:solidFill>
                <a:effectLst/>
                <a:uLnTx/>
                <a:uFillTx/>
                <a:latin typeface="Open Sans  "/>
                <a:ea typeface="+mn-ea"/>
                <a:cs typeface="+mn-cs"/>
              </a:rPr>
              <a:t>MACCS can model multiple physical and chemical forms in one simulation through modification of pertinent MACCS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C3C3C"/>
                </a:solidFill>
                <a:effectLst/>
                <a:uLnTx/>
                <a:uFillTx/>
                <a:latin typeface="Open Sans  "/>
                <a:ea typeface="+mn-ea"/>
                <a:cs typeface="+mn-cs"/>
              </a:rPr>
              <a:t>Used previous analysis (</a:t>
            </a:r>
            <a:r>
              <a:rPr lang="en-US" dirty="0">
                <a:solidFill>
                  <a:srgbClr val="3C3C3C"/>
                </a:solidFill>
                <a:latin typeface="Open Sans  "/>
              </a:rPr>
              <a:t>1</a:t>
            </a:r>
            <a:r>
              <a:rPr kumimoji="0" lang="en-US" sz="1800" b="0" i="0" u="none" strike="noStrike" kern="1200" cap="none" spc="0" normalizeH="0" baseline="0" noProof="0" dirty="0">
                <a:ln>
                  <a:noFill/>
                </a:ln>
                <a:solidFill>
                  <a:srgbClr val="3C3C3C"/>
                </a:solidFill>
                <a:effectLst/>
                <a:uLnTx/>
                <a:uFillTx/>
                <a:latin typeface="Open Sans  "/>
                <a:ea typeface="+mn-ea"/>
                <a:cs typeface="+mn-cs"/>
              </a:rPr>
              <a:t>) that documented an approach to modeling different forms of iodine (elemental, organic, and particulate) in MACCS separately.</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3C3C3C"/>
              </a:solidFill>
              <a:effectLst/>
              <a:uLnTx/>
              <a:uFillTx/>
              <a:latin typeface="Open Sans  "/>
              <a:ea typeface="+mn-ea"/>
              <a:cs typeface="+mn-cs"/>
            </a:endParaRPr>
          </a:p>
        </p:txBody>
      </p:sp>
      <p:sp>
        <p:nvSpPr>
          <p:cNvPr id="3" name="TextBox 2">
            <a:extLst>
              <a:ext uri="{FF2B5EF4-FFF2-40B4-BE49-F238E27FC236}">
                <a16:creationId xmlns:a16="http://schemas.microsoft.com/office/drawing/2014/main" id="{63C147A1-DDC5-352F-6C29-25C9A59992E1}"/>
              </a:ext>
            </a:extLst>
          </p:cNvPr>
          <p:cNvSpPr txBox="1"/>
          <p:nvPr/>
        </p:nvSpPr>
        <p:spPr>
          <a:xfrm>
            <a:off x="6592625" y="5370775"/>
            <a:ext cx="4594860" cy="845820"/>
          </a:xfrm>
          <a:prstGeom prst="rect">
            <a:avLst/>
          </a:prstGeom>
        </p:spPr>
        <p:txBody>
          <a:bodyPr vert="horz" wrap="square" lIns="91440" tIns="45720" rIns="91440" bIns="45720" rtlCol="0">
            <a:noAutofit/>
          </a:bodyPr>
          <a:lstStyle/>
          <a:p>
            <a:pPr algn="l"/>
            <a:r>
              <a:rPr lang="en-US" sz="1600" dirty="0">
                <a:latin typeface="Opens Sans"/>
              </a:rPr>
              <a:t>Assumes the following chemical speciation:</a:t>
            </a:r>
          </a:p>
          <a:p>
            <a:pPr algn="l"/>
            <a:r>
              <a:rPr lang="en-US" sz="1600" dirty="0">
                <a:latin typeface="Opens Sans"/>
              </a:rPr>
              <a:t>25% particulate iodine</a:t>
            </a:r>
          </a:p>
          <a:p>
            <a:pPr algn="l"/>
            <a:r>
              <a:rPr lang="en-US" sz="1600" dirty="0">
                <a:latin typeface="Opens Sans"/>
              </a:rPr>
              <a:t>30% elemental iodine</a:t>
            </a:r>
          </a:p>
          <a:p>
            <a:pPr algn="l"/>
            <a:r>
              <a:rPr lang="en-US" sz="1600" dirty="0">
                <a:latin typeface="Opens Sans"/>
              </a:rPr>
              <a:t>45% organic iodine</a:t>
            </a:r>
          </a:p>
        </p:txBody>
      </p:sp>
      <p:sp>
        <p:nvSpPr>
          <p:cNvPr id="7" name="TextBox 6">
            <a:extLst>
              <a:ext uri="{FF2B5EF4-FFF2-40B4-BE49-F238E27FC236}">
                <a16:creationId xmlns:a16="http://schemas.microsoft.com/office/drawing/2014/main" id="{9AC9829C-3770-FCD0-ABC7-642C8CF96122}"/>
              </a:ext>
            </a:extLst>
          </p:cNvPr>
          <p:cNvSpPr txBox="1"/>
          <p:nvPr/>
        </p:nvSpPr>
        <p:spPr>
          <a:xfrm>
            <a:off x="243840" y="6487647"/>
            <a:ext cx="8755380" cy="273051"/>
          </a:xfrm>
          <a:prstGeom prst="rect">
            <a:avLst/>
          </a:prstGeom>
        </p:spPr>
        <p:txBody>
          <a:bodyPr vert="horz" wrap="square" lIns="91440" tIns="45720" rIns="91440" bIns="45720" rtlCol="0">
            <a:noAutofit/>
          </a:bodyPr>
          <a:lstStyle/>
          <a:p>
            <a:pPr algn="l"/>
            <a:r>
              <a:rPr lang="en-US" sz="900" dirty="0"/>
              <a:t>(1) Kim, S. Y., Bixler, N. E., Ahn, K. I., &amp; Hwang, S. W. (2020). An approach to incorporate multiple forms of iodine in radiological consequence analysis. Journal of Environmental Radioactivity, 213, 106139. https://doi.org/10.1016/j.jenvrad.2019.106139</a:t>
            </a:r>
          </a:p>
        </p:txBody>
      </p:sp>
    </p:spTree>
    <p:extLst>
      <p:ext uri="{BB962C8B-B14F-4D97-AF65-F5344CB8AC3E}">
        <p14:creationId xmlns:p14="http://schemas.microsoft.com/office/powerpoint/2010/main" val="189134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_CUI Generic">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AD499-2885-436C-A5B7-0D45D6719618}"/>
</file>

<file path=customXml/itemProps2.xml><?xml version="1.0" encoding="utf-8"?>
<ds:datastoreItem xmlns:ds="http://schemas.openxmlformats.org/officeDocument/2006/customXml" ds:itemID="{2483D6E0-9566-42B8-86EA-450ABB545F0A}"/>
</file>

<file path=customXml/itemProps3.xml><?xml version="1.0" encoding="utf-8"?>
<ds:datastoreItem xmlns:ds="http://schemas.openxmlformats.org/officeDocument/2006/customXml" ds:itemID="{7EFE1897-4E75-413D-95CF-580508C4B1CB}"/>
</file>

<file path=docProps/app.xml><?xml version="1.0" encoding="utf-8"?>
<Properties xmlns="http://schemas.openxmlformats.org/officeDocument/2006/extended-properties" xmlns:vt="http://schemas.openxmlformats.org/officeDocument/2006/docPropsVTypes">
  <Template>Office Theme</Template>
  <TotalTime>4111</TotalTime>
  <Words>1912</Words>
  <Application>Microsoft Office PowerPoint</Application>
  <PresentationFormat>Widescreen</PresentationFormat>
  <Paragraphs>201</Paragraphs>
  <Slides>12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Opens Sans</vt:lpstr>
      <vt:lpstr>Garamond</vt:lpstr>
      <vt:lpstr>Calibri</vt:lpstr>
      <vt:lpstr>Cambria Math</vt:lpstr>
      <vt:lpstr>Open Sans</vt:lpstr>
      <vt:lpstr>Open Sans bold</vt:lpstr>
      <vt:lpstr>Open Sans Light</vt:lpstr>
      <vt:lpstr>Arial</vt:lpstr>
      <vt:lpstr>Open Sans SemiBold</vt:lpstr>
      <vt:lpstr>Open Sans  </vt:lpstr>
      <vt:lpstr>Symbol</vt:lpstr>
      <vt:lpstr>Wingdings</vt:lpstr>
      <vt:lpstr>Sandia Angles_CUI Generic</vt:lpstr>
      <vt:lpstr>Assessment of Current MACCS Capabilities for Modeling Atmospheric Physical and Chemical Transformations</vt:lpstr>
      <vt:lpstr>Motivation and Purpose</vt:lpstr>
      <vt:lpstr>Potential Atmospheric Physical and Chemical Transformation Processes</vt:lpstr>
      <vt:lpstr>Current MACCS Capabilities</vt:lpstr>
      <vt:lpstr>Review of Atmospheric Physical and Chemical Transformations Capabilities within the Current State-of-Practice</vt:lpstr>
      <vt:lpstr>Chemical Transport Models</vt:lpstr>
      <vt:lpstr>Radionuclide Transport Models</vt:lpstr>
      <vt:lpstr>Applicability of Including Physical and Chemical Transformations within the Current MACCS Framework</vt:lpstr>
      <vt:lpstr>Modeling Multiple Physical-Chemical Forms in One MACCS Simulation</vt:lpstr>
      <vt:lpstr>Incorporation of Transformation Processes Within the Current MACCS System</vt:lpstr>
      <vt:lpstr>Incorporation of Transformation Processes Within the Current MACCS System (CONT)</vt:lpstr>
      <vt:lpstr>Conclusions and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Garcia, Mariah Lee</cp:lastModifiedBy>
  <cp:revision>471</cp:revision>
  <dcterms:created xsi:type="dcterms:W3CDTF">2018-07-21T13:25:45Z</dcterms:created>
  <dcterms:modified xsi:type="dcterms:W3CDTF">2024-09-30T17:08:11Z</dcterms:modified>
</cp:coreProperties>
</file>