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12"/>
  </p:notesMasterIdLst>
  <p:handoutMasterIdLst>
    <p:handoutMasterId r:id="rId13"/>
  </p:handoutMasterIdLst>
  <p:sldIdLst>
    <p:sldId id="468" r:id="rId6"/>
    <p:sldId id="473" r:id="rId7"/>
    <p:sldId id="298" r:id="rId8"/>
    <p:sldId id="469" r:id="rId9"/>
    <p:sldId id="297" r:id="rId10"/>
    <p:sldId id="30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2780" autoAdjust="0"/>
  </p:normalViewPr>
  <p:slideViewPr>
    <p:cSldViewPr>
      <p:cViewPr varScale="1">
        <p:scale>
          <a:sx n="59" d="100"/>
          <a:sy n="59" d="100"/>
        </p:scale>
        <p:origin x="116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ilton, Lubov" userId="f701baed-323f-4551-9cbb-d4cefa7193bb" providerId="ADAL" clId="{22B71FE7-A4E5-4C33-830A-AC8ACE6FB531}"/>
    <pc:docChg chg="undo custSel modSld sldOrd">
      <pc:chgData name="Hamilton, Lubov" userId="f701baed-323f-4551-9cbb-d4cefa7193bb" providerId="ADAL" clId="{22B71FE7-A4E5-4C33-830A-AC8ACE6FB531}" dt="2020-06-23T17:17:43.381" v="541" actId="2"/>
      <pc:docMkLst>
        <pc:docMk/>
      </pc:docMkLst>
      <pc:sldChg chg="addSp delSp modSp">
        <pc:chgData name="Hamilton, Lubov" userId="f701baed-323f-4551-9cbb-d4cefa7193bb" providerId="ADAL" clId="{22B71FE7-A4E5-4C33-830A-AC8ACE6FB531}" dt="2020-06-18T18:35:13.973" v="539" actId="1076"/>
        <pc:sldMkLst>
          <pc:docMk/>
          <pc:sldMk cId="856470859" sldId="297"/>
        </pc:sldMkLst>
        <pc:spChg chg="mod">
          <ac:chgData name="Hamilton, Lubov" userId="f701baed-323f-4551-9cbb-d4cefa7193bb" providerId="ADAL" clId="{22B71FE7-A4E5-4C33-830A-AC8ACE6FB531}" dt="2020-06-18T18:15:56.898" v="101" actId="20577"/>
          <ac:spMkLst>
            <pc:docMk/>
            <pc:sldMk cId="856470859" sldId="297"/>
            <ac:spMk id="2" creationId="{00000000-0000-0000-0000-000000000000}"/>
          </ac:spMkLst>
        </pc:spChg>
        <pc:spChg chg="mod">
          <ac:chgData name="Hamilton, Lubov" userId="f701baed-323f-4551-9cbb-d4cefa7193bb" providerId="ADAL" clId="{22B71FE7-A4E5-4C33-830A-AC8ACE6FB531}" dt="2020-06-18T18:16:10.712" v="103" actId="27636"/>
          <ac:spMkLst>
            <pc:docMk/>
            <pc:sldMk cId="856470859" sldId="297"/>
            <ac:spMk id="3" creationId="{00000000-0000-0000-0000-000000000000}"/>
          </ac:spMkLst>
        </pc:spChg>
        <pc:picChg chg="del mod">
          <ac:chgData name="Hamilton, Lubov" userId="f701baed-323f-4551-9cbb-d4cefa7193bb" providerId="ADAL" clId="{22B71FE7-A4E5-4C33-830A-AC8ACE6FB531}" dt="2020-06-18T18:34:59.617" v="532" actId="478"/>
          <ac:picMkLst>
            <pc:docMk/>
            <pc:sldMk cId="856470859" sldId="297"/>
            <ac:picMk id="5" creationId="{00000000-0000-0000-0000-000000000000}"/>
          </ac:picMkLst>
        </pc:picChg>
        <pc:picChg chg="add mod">
          <ac:chgData name="Hamilton, Lubov" userId="f701baed-323f-4551-9cbb-d4cefa7193bb" providerId="ADAL" clId="{22B71FE7-A4E5-4C33-830A-AC8ACE6FB531}" dt="2020-06-18T18:35:13.973" v="539" actId="1076"/>
          <ac:picMkLst>
            <pc:docMk/>
            <pc:sldMk cId="856470859" sldId="297"/>
            <ac:picMk id="7" creationId="{9883020B-2B6E-463C-BEE3-409A64D78BF9}"/>
          </ac:picMkLst>
        </pc:picChg>
      </pc:sldChg>
      <pc:sldChg chg="modSp ord">
        <pc:chgData name="Hamilton, Lubov" userId="f701baed-323f-4551-9cbb-d4cefa7193bb" providerId="ADAL" clId="{22B71FE7-A4E5-4C33-830A-AC8ACE6FB531}" dt="2020-06-18T18:28:46.419" v="363" actId="20577"/>
        <pc:sldMkLst>
          <pc:docMk/>
          <pc:sldMk cId="2629188273" sldId="298"/>
        </pc:sldMkLst>
        <pc:spChg chg="mod">
          <ac:chgData name="Hamilton, Lubov" userId="f701baed-323f-4551-9cbb-d4cefa7193bb" providerId="ADAL" clId="{22B71FE7-A4E5-4C33-830A-AC8ACE6FB531}" dt="2020-06-18T18:28:46.419" v="363" actId="20577"/>
          <ac:spMkLst>
            <pc:docMk/>
            <pc:sldMk cId="2629188273" sldId="298"/>
            <ac:spMk id="3" creationId="{00000000-0000-0000-0000-000000000000}"/>
          </ac:spMkLst>
        </pc:spChg>
        <pc:spChg chg="mod">
          <ac:chgData name="Hamilton, Lubov" userId="f701baed-323f-4551-9cbb-d4cefa7193bb" providerId="ADAL" clId="{22B71FE7-A4E5-4C33-830A-AC8ACE6FB531}" dt="2020-06-18T18:12:50.706" v="37" actId="1037"/>
          <ac:spMkLst>
            <pc:docMk/>
            <pc:sldMk cId="2629188273" sldId="298"/>
            <ac:spMk id="7" creationId="{00000000-0000-0000-0000-000000000000}"/>
          </ac:spMkLst>
        </pc:spChg>
      </pc:sldChg>
      <pc:sldChg chg="addSp delSp modSp">
        <pc:chgData name="Hamilton, Lubov" userId="f701baed-323f-4551-9cbb-d4cefa7193bb" providerId="ADAL" clId="{22B71FE7-A4E5-4C33-830A-AC8ACE6FB531}" dt="2020-06-18T18:25:18.481" v="314" actId="1076"/>
        <pc:sldMkLst>
          <pc:docMk/>
          <pc:sldMk cId="2503747187" sldId="468"/>
        </pc:sldMkLst>
        <pc:spChg chg="mod">
          <ac:chgData name="Hamilton, Lubov" userId="f701baed-323f-4551-9cbb-d4cefa7193bb" providerId="ADAL" clId="{22B71FE7-A4E5-4C33-830A-AC8ACE6FB531}" dt="2020-06-18T18:24:42.218" v="307" actId="1036"/>
          <ac:spMkLst>
            <pc:docMk/>
            <pc:sldMk cId="2503747187" sldId="468"/>
            <ac:spMk id="2" creationId="{00000000-0000-0000-0000-000000000000}"/>
          </ac:spMkLst>
        </pc:spChg>
        <pc:picChg chg="del mod">
          <ac:chgData name="Hamilton, Lubov" userId="f701baed-323f-4551-9cbb-d4cefa7193bb" providerId="ADAL" clId="{22B71FE7-A4E5-4C33-830A-AC8ACE6FB531}" dt="2020-06-18T18:25:11.624" v="309" actId="478"/>
          <ac:picMkLst>
            <pc:docMk/>
            <pc:sldMk cId="2503747187" sldId="468"/>
            <ac:picMk id="5" creationId="{00000000-0000-0000-0000-000000000000}"/>
          </ac:picMkLst>
        </pc:picChg>
        <pc:picChg chg="add mod">
          <ac:chgData name="Hamilton, Lubov" userId="f701baed-323f-4551-9cbb-d4cefa7193bb" providerId="ADAL" clId="{22B71FE7-A4E5-4C33-830A-AC8ACE6FB531}" dt="2020-06-18T18:25:18.481" v="314" actId="1076"/>
          <ac:picMkLst>
            <pc:docMk/>
            <pc:sldMk cId="2503747187" sldId="468"/>
            <ac:picMk id="6" creationId="{9B094297-A121-4691-92B2-BD6475FA264D}"/>
          </ac:picMkLst>
        </pc:picChg>
      </pc:sldChg>
      <pc:sldChg chg="addSp delSp modSp">
        <pc:chgData name="Hamilton, Lubov" userId="f701baed-323f-4551-9cbb-d4cefa7193bb" providerId="ADAL" clId="{22B71FE7-A4E5-4C33-830A-AC8ACE6FB531}" dt="2020-06-23T17:17:43.381" v="541" actId="2"/>
        <pc:sldMkLst>
          <pc:docMk/>
          <pc:sldMk cId="4052943861" sldId="469"/>
        </pc:sldMkLst>
        <pc:spChg chg="del mod">
          <ac:chgData name="Hamilton, Lubov" userId="f701baed-323f-4551-9cbb-d4cefa7193bb" providerId="ADAL" clId="{22B71FE7-A4E5-4C33-830A-AC8ACE6FB531}" dt="2020-06-18T18:22:31.963" v="293" actId="478"/>
          <ac:spMkLst>
            <pc:docMk/>
            <pc:sldMk cId="4052943861" sldId="469"/>
            <ac:spMk id="2" creationId="{00000000-0000-0000-0000-000000000000}"/>
          </ac:spMkLst>
        </pc:spChg>
        <pc:spChg chg="mod">
          <ac:chgData name="Hamilton, Lubov" userId="f701baed-323f-4551-9cbb-d4cefa7193bb" providerId="ADAL" clId="{22B71FE7-A4E5-4C33-830A-AC8ACE6FB531}" dt="2020-06-23T17:17:43.381" v="541" actId="2"/>
          <ac:spMkLst>
            <pc:docMk/>
            <pc:sldMk cId="4052943861" sldId="469"/>
            <ac:spMk id="6" creationId="{00000000-0000-0000-0000-000000000000}"/>
          </ac:spMkLst>
        </pc:spChg>
        <pc:spChg chg="add mod">
          <ac:chgData name="Hamilton, Lubov" userId="f701baed-323f-4551-9cbb-d4cefa7193bb" providerId="ADAL" clId="{22B71FE7-A4E5-4C33-830A-AC8ACE6FB531}" dt="2020-06-18T18:22:09.145" v="278" actId="20577"/>
          <ac:spMkLst>
            <pc:docMk/>
            <pc:sldMk cId="4052943861" sldId="469"/>
            <ac:spMk id="8" creationId="{BF04BE72-96E9-4D81-B4DA-4D43AC5A131B}"/>
          </ac:spMkLst>
        </pc:spChg>
        <pc:picChg chg="del">
          <ac:chgData name="Hamilton, Lubov" userId="f701baed-323f-4551-9cbb-d4cefa7193bb" providerId="ADAL" clId="{22B71FE7-A4E5-4C33-830A-AC8ACE6FB531}" dt="2020-06-18T18:11:23.323" v="6" actId="478"/>
          <ac:picMkLst>
            <pc:docMk/>
            <pc:sldMk cId="4052943861" sldId="469"/>
            <ac:picMk id="5" creationId="{00000000-0000-0000-0000-000000000000}"/>
          </ac:picMkLst>
        </pc:picChg>
      </pc:sldChg>
      <pc:sldChg chg="modSp ord">
        <pc:chgData name="Hamilton, Lubov" userId="f701baed-323f-4551-9cbb-d4cefa7193bb" providerId="ADAL" clId="{22B71FE7-A4E5-4C33-830A-AC8ACE6FB531}" dt="2020-06-18T18:32:16.219" v="531" actId="14100"/>
        <pc:sldMkLst>
          <pc:docMk/>
          <pc:sldMk cId="2446907021" sldId="473"/>
        </pc:sldMkLst>
        <pc:spChg chg="mod">
          <ac:chgData name="Hamilton, Lubov" userId="f701baed-323f-4551-9cbb-d4cefa7193bb" providerId="ADAL" clId="{22B71FE7-A4E5-4C33-830A-AC8ACE6FB531}" dt="2020-06-18T18:32:08.187" v="526" actId="27636"/>
          <ac:spMkLst>
            <pc:docMk/>
            <pc:sldMk cId="2446907021" sldId="473"/>
            <ac:spMk id="3" creationId="{4F937D6D-ECB8-4343-9D92-450B0FAC8D8F}"/>
          </ac:spMkLst>
        </pc:spChg>
        <pc:picChg chg="mod">
          <ac:chgData name="Hamilton, Lubov" userId="f701baed-323f-4551-9cbb-d4cefa7193bb" providerId="ADAL" clId="{22B71FE7-A4E5-4C33-830A-AC8ACE6FB531}" dt="2020-06-18T18:32:16.219" v="531" actId="14100"/>
          <ac:picMkLst>
            <pc:docMk/>
            <pc:sldMk cId="2446907021" sldId="473"/>
            <ac:picMk id="7" creationId="{86829F2B-FBD1-48B4-8E9D-BB24081F952D}"/>
          </ac:picMkLst>
        </pc:picChg>
      </pc:sldChg>
    </pc:docChg>
  </pc:docChgLst>
  <pc:docChgLst>
    <pc:chgData name="Hamilton, Lubov" userId="f701baed-323f-4551-9cbb-d4cefa7193bb" providerId="ADAL" clId="{0C98D917-DA74-41CF-9AD5-0D1F6BA3148C}"/>
    <pc:docChg chg="modSld">
      <pc:chgData name="Hamilton, Lubov" userId="f701baed-323f-4551-9cbb-d4cefa7193bb" providerId="ADAL" clId="{0C98D917-DA74-41CF-9AD5-0D1F6BA3148C}" dt="2020-06-17T18:57:18.200" v="4" actId="20577"/>
      <pc:docMkLst>
        <pc:docMk/>
      </pc:docMkLst>
      <pc:sldChg chg="modNotesTx">
        <pc:chgData name="Hamilton, Lubov" userId="f701baed-323f-4551-9cbb-d4cefa7193bb" providerId="ADAL" clId="{0C98D917-DA74-41CF-9AD5-0D1F6BA3148C}" dt="2020-06-17T18:57:15.234" v="3" actId="20577"/>
        <pc:sldMkLst>
          <pc:docMk/>
          <pc:sldMk cId="856470859" sldId="297"/>
        </pc:sldMkLst>
      </pc:sldChg>
      <pc:sldChg chg="modNotesTx">
        <pc:chgData name="Hamilton, Lubov" userId="f701baed-323f-4551-9cbb-d4cefa7193bb" providerId="ADAL" clId="{0C98D917-DA74-41CF-9AD5-0D1F6BA3148C}" dt="2020-06-17T18:57:18.200" v="4" actId="20577"/>
        <pc:sldMkLst>
          <pc:docMk/>
          <pc:sldMk cId="2629188273" sldId="298"/>
        </pc:sldMkLst>
      </pc:sldChg>
      <pc:sldChg chg="modNotesTx">
        <pc:chgData name="Hamilton, Lubov" userId="f701baed-323f-4551-9cbb-d4cefa7193bb" providerId="ADAL" clId="{0C98D917-DA74-41CF-9AD5-0D1F6BA3148C}" dt="2020-06-17T18:57:07.191" v="1" actId="20577"/>
        <pc:sldMkLst>
          <pc:docMk/>
          <pc:sldMk cId="2503747187" sldId="468"/>
        </pc:sldMkLst>
      </pc:sldChg>
      <pc:sldChg chg="modNotesTx">
        <pc:chgData name="Hamilton, Lubov" userId="f701baed-323f-4551-9cbb-d4cefa7193bb" providerId="ADAL" clId="{0C98D917-DA74-41CF-9AD5-0D1F6BA3148C}" dt="2020-06-17T18:57:10.319" v="2" actId="20577"/>
        <pc:sldMkLst>
          <pc:docMk/>
          <pc:sldMk cId="4052943861" sldId="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68911E9F-62E1-42F8-8906-2B201CE82C4A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25A817F4-C599-4ACC-A117-0222ABCFA9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34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90688E3A-E739-4C00-9AFB-51BBDA40E939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8937018A-E188-44A8-B3F6-F786FEDC0D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9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B73F1-1D43-4301-87B1-3B881D5FCDC3}" type="slidenum">
              <a:rPr lang="en-US" smtClean="0">
                <a:solidFill>
                  <a:prstClr val="white"/>
                </a:solidFill>
              </a:rPr>
              <a:pPr/>
              <a:t>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1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7018A-E188-44A8-B3F6-F786FEDC0DF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69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018A-E188-44A8-B3F6-F786FEDC0DF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07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B73F1-1D43-4301-87B1-3B881D5FCDC3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140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018A-E188-44A8-B3F6-F786FEDC0DF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79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6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600200"/>
            <a:ext cx="8991600" cy="4724400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1524000"/>
            <a:ext cx="2057400" cy="4800600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524000"/>
            <a:ext cx="6781800" cy="4800600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724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00200"/>
            <a:ext cx="4419600" cy="4724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9600" cy="47244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535113"/>
            <a:ext cx="4421188" cy="639762"/>
          </a:xfrm>
        </p:spPr>
        <p:txBody>
          <a:bodyPr anchor="t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" y="2174874"/>
            <a:ext cx="4421188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422775" cy="639762"/>
          </a:xfrm>
        </p:spPr>
        <p:txBody>
          <a:bodyPr anchor="t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422775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6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0"/>
            <a:ext cx="3389313" cy="83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4000"/>
            <a:ext cx="549275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362200"/>
            <a:ext cx="3389313" cy="3962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3999"/>
            <a:ext cx="5486400" cy="34290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197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1798" y="274638"/>
            <a:ext cx="57150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600200"/>
            <a:ext cx="8991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29600" y="0"/>
            <a:ext cx="91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4800" y="304800"/>
            <a:ext cx="2666999" cy="940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57200" y="1447800"/>
            <a:ext cx="8686800" cy="45719"/>
          </a:xfrm>
          <a:prstGeom prst="rect">
            <a:avLst/>
          </a:prstGeom>
          <a:solidFill>
            <a:srgbClr val="2355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lang="en-US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2775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/>
              <a:t>Welcome to the</a:t>
            </a:r>
            <a:br>
              <a:rPr lang="en-US" sz="5400" dirty="0"/>
            </a:br>
            <a:r>
              <a:rPr lang="en-US" sz="5400" dirty="0"/>
              <a:t>2020 Summer International Webinar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7D4A-EF35-423A-AC80-2AF5DCB60DBF}" type="slidenum">
              <a:rPr lang="en-US" smtClean="0">
                <a:solidFill>
                  <a:srgbClr val="FFFFFF"/>
                </a:solidFill>
              </a:rPr>
              <a:pPr/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object 6"/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B094297-A121-4691-92B2-BD6475FA26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46" y="3866540"/>
            <a:ext cx="3238507" cy="278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74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2033-DD8E-413D-B683-8134EE3A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144462"/>
            <a:ext cx="5715000" cy="1341438"/>
          </a:xfrm>
        </p:spPr>
        <p:txBody>
          <a:bodyPr/>
          <a:lstStyle/>
          <a:p>
            <a:r>
              <a:rPr lang="en-US" sz="5400" dirty="0"/>
              <a:t>Logistics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37D6D-ECB8-4343-9D92-450B0FAC8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Recording </a:t>
            </a:r>
            <a:r>
              <a:rPr lang="en-US" dirty="0"/>
              <a:t>– Webinar is being recorded. The recorded webinar and presentations will be uploaded on the RAMP website within 2 weeks.</a:t>
            </a:r>
          </a:p>
          <a:p>
            <a:r>
              <a:rPr lang="en-US" b="1" dirty="0"/>
              <a:t>Audio </a:t>
            </a:r>
            <a:r>
              <a:rPr lang="en-US" dirty="0"/>
              <a:t>– All participants will be muted.</a:t>
            </a:r>
          </a:p>
          <a:p>
            <a:r>
              <a:rPr lang="en-US" b="1" dirty="0"/>
              <a:t>Questions </a:t>
            </a:r>
            <a:r>
              <a:rPr lang="en-US" dirty="0"/>
              <a:t>– </a:t>
            </a:r>
          </a:p>
          <a:p>
            <a:pPr lvl="1"/>
            <a:r>
              <a:rPr lang="en-US" dirty="0"/>
              <a:t>Questions will be addressed at the end of the presentations. </a:t>
            </a:r>
          </a:p>
          <a:p>
            <a:pPr lvl="1"/>
            <a:r>
              <a:rPr lang="en-US" dirty="0"/>
              <a:t>Please type your name, country, the question, and the person the question is directed to  in the CHAT (see image below): </a:t>
            </a: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If we don’t get to your question, it will be posted with an answer on the RAMP website. </a:t>
            </a:r>
          </a:p>
          <a:p>
            <a:pPr lvl="1"/>
            <a:r>
              <a:rPr lang="en-US" dirty="0"/>
              <a:t>If you have questions after the meeting, please email the questions to RAMP.ADMIN@pnnl.gov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690F1-04CF-4816-9CD3-1414E81C9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829F2B-FBD1-48B4-8E9D-BB24081F95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4815"/>
          <a:stretch/>
        </p:blipFill>
        <p:spPr>
          <a:xfrm>
            <a:off x="4114800" y="3417188"/>
            <a:ext cx="3276600" cy="1688212"/>
          </a:xfrm>
          <a:prstGeom prst="rect">
            <a:avLst/>
          </a:prstGeom>
        </p:spPr>
      </p:pic>
      <p:sp>
        <p:nvSpPr>
          <p:cNvPr id="8" name="object 6">
            <a:extLst>
              <a:ext uri="{FF2B5EF4-FFF2-40B4-BE49-F238E27FC236}">
                <a16:creationId xmlns:a16="http://schemas.microsoft.com/office/drawing/2014/main" id="{643EFCE5-A9A8-437E-B756-3975B2089417}"/>
              </a:ext>
            </a:extLst>
          </p:cNvPr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690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136091" cy="4953000"/>
          </a:xfrm>
        </p:spPr>
        <p:txBody>
          <a:bodyPr>
            <a:normAutofit/>
          </a:bodyPr>
          <a:lstStyle/>
          <a:p>
            <a:r>
              <a:rPr lang="en-US" sz="2800" dirty="0"/>
              <a:t>Welcome to the 1</a:t>
            </a:r>
            <a:r>
              <a:rPr lang="en-US" sz="2800" baseline="30000" dirty="0"/>
              <a:t>st</a:t>
            </a:r>
            <a:r>
              <a:rPr lang="en-US" sz="2800" dirty="0"/>
              <a:t> RAMP Webinar</a:t>
            </a:r>
          </a:p>
          <a:p>
            <a:r>
              <a:rPr lang="en-US" sz="2800" dirty="0"/>
              <a:t>Over 200 participants at this RAMP Meeting</a:t>
            </a:r>
          </a:p>
          <a:p>
            <a:pPr lvl="1"/>
            <a:r>
              <a:rPr lang="en-US" dirty="0"/>
              <a:t>Representatives from 17 Countries </a:t>
            </a:r>
          </a:p>
          <a:p>
            <a:pPr lvl="1"/>
            <a:r>
              <a:rPr lang="en-US" dirty="0"/>
              <a:t>Government Agencies – NRC, EPA, NIST, DHS, DOE, local governments, and others</a:t>
            </a:r>
          </a:p>
          <a:p>
            <a:pPr lvl="1"/>
            <a:r>
              <a:rPr lang="en-US" dirty="0"/>
              <a:t>National Laboratories</a:t>
            </a:r>
          </a:p>
          <a:p>
            <a:pPr lvl="1"/>
            <a:r>
              <a:rPr lang="en-US" dirty="0"/>
              <a:t>Agreement States</a:t>
            </a:r>
          </a:p>
          <a:p>
            <a:pPr lvl="1"/>
            <a:r>
              <a:rPr lang="en-US" dirty="0"/>
              <a:t>Universities and Industry</a:t>
            </a:r>
          </a:p>
          <a:p>
            <a:r>
              <a:rPr lang="en-US" dirty="0"/>
              <a:t>Thank you for being part of the RAMP Community! </a:t>
            </a:r>
          </a:p>
          <a:p>
            <a:r>
              <a:rPr lang="en-US" dirty="0"/>
              <a:t>Thank you for attending today!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464403"/>
            <a:ext cx="5002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Lucida Calligraphy" panose="03010101010101010101" pitchFamily="66" charset="0"/>
              </a:rPr>
              <a:t>Welcome!</a:t>
            </a: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CD7ED30A-040C-4BF8-8018-C4362087F3BD}"/>
              </a:ext>
            </a:extLst>
          </p:cNvPr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918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subTitle" idx="1"/>
          </p:nvPr>
        </p:nvSpPr>
        <p:spPr>
          <a:xfrm>
            <a:off x="-4011" y="1447800"/>
            <a:ext cx="8686800" cy="48768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endParaRPr lang="en-US" sz="6500" b="1" dirty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6500" b="1" dirty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Welcome: </a:t>
            </a:r>
            <a:r>
              <a:rPr lang="en-US" sz="6500" dirty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Michael Case (U.S. NRC RES) 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6500" b="1" dirty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RAMP Update: </a:t>
            </a:r>
            <a:r>
              <a:rPr lang="en-US" sz="6500" dirty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Vered Shaffer (NRC RAMP Program Manager) 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6500" b="1" dirty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Facilitator: </a:t>
            </a:r>
            <a:r>
              <a:rPr lang="en-US" sz="6500" dirty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Bruce McDowell (PNNL RAMP Program Manager) 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sz="3600" b="1" dirty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endParaRPr lang="en-US" dirty="0"/>
          </a:p>
          <a:p>
            <a:r>
              <a:rPr lang="en-US" sz="8000" dirty="0">
                <a:solidFill>
                  <a:schemeClr val="tx1"/>
                </a:solidFill>
              </a:rPr>
              <a:t>Introduction and Welcome (U.S. NRC) </a:t>
            </a:r>
          </a:p>
          <a:p>
            <a:r>
              <a:rPr lang="en-US" sz="8000" dirty="0">
                <a:solidFill>
                  <a:schemeClr val="tx1"/>
                </a:solidFill>
              </a:rPr>
              <a:t>What’s Been Happening in RAMP? (U.S. NRC RAMP Program Manager) </a:t>
            </a:r>
          </a:p>
          <a:p>
            <a:endParaRPr lang="en-US" sz="8000" b="1" dirty="0">
              <a:solidFill>
                <a:schemeClr val="tx1"/>
              </a:solidFill>
            </a:endParaRPr>
          </a:p>
          <a:p>
            <a:r>
              <a:rPr lang="en-US" sz="9600" b="1" dirty="0">
                <a:solidFill>
                  <a:schemeClr val="tx1"/>
                </a:solidFill>
              </a:rPr>
              <a:t>Technical Symposium: Modeling Resuspension of Radionuclides </a:t>
            </a:r>
          </a:p>
          <a:p>
            <a:endParaRPr lang="en-US" sz="8000" dirty="0">
              <a:solidFill>
                <a:schemeClr val="tx1"/>
              </a:solidFill>
            </a:endParaRPr>
          </a:p>
          <a:p>
            <a:r>
              <a:rPr lang="en-US" sz="8000" dirty="0">
                <a:solidFill>
                  <a:schemeClr val="tx1"/>
                </a:solidFill>
              </a:rPr>
              <a:t>Role of SSTC NRS in response to the wildfires in Chernobyl Exclusion Zone </a:t>
            </a:r>
          </a:p>
          <a:p>
            <a:r>
              <a:rPr lang="en-US" sz="8000" b="1" dirty="0">
                <a:solidFill>
                  <a:schemeClr val="tx1"/>
                </a:solidFill>
              </a:rPr>
              <a:t>SSTC NRS: </a:t>
            </a:r>
            <a:r>
              <a:rPr lang="en-US" sz="8000" dirty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Yurii Kyrylenko and Yuliya Balashevska</a:t>
            </a:r>
          </a:p>
          <a:p>
            <a:endParaRPr lang="en-US" sz="8000" dirty="0">
              <a:solidFill>
                <a:schemeClr val="tx1"/>
              </a:solidFill>
            </a:endParaRPr>
          </a:p>
          <a:p>
            <a:r>
              <a:rPr lang="en-US" sz="8000" dirty="0">
                <a:solidFill>
                  <a:schemeClr val="tx1"/>
                </a:solidFill>
              </a:rPr>
              <a:t>Modeling Resuspension during Forest Fires Using GENII </a:t>
            </a:r>
          </a:p>
          <a:p>
            <a:r>
              <a:rPr lang="en-US" sz="8000" b="1" dirty="0">
                <a:solidFill>
                  <a:schemeClr val="tx1"/>
                </a:solidFill>
              </a:rPr>
              <a:t>PNNL:  </a:t>
            </a:r>
            <a:r>
              <a:rPr lang="en-US" sz="8000" dirty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Bruce Napier and Caitlin Condon</a:t>
            </a:r>
            <a:endParaRPr lang="en-US" sz="8000" dirty="0">
              <a:solidFill>
                <a:schemeClr val="tx1"/>
              </a:solidFill>
            </a:endParaRPr>
          </a:p>
          <a:p>
            <a:endParaRPr lang="en-US" sz="8000" dirty="0">
              <a:solidFill>
                <a:schemeClr val="tx1"/>
              </a:solidFill>
            </a:endParaRPr>
          </a:p>
          <a:p>
            <a:r>
              <a:rPr lang="en-US" sz="8000" dirty="0">
                <a:solidFill>
                  <a:schemeClr val="tx1"/>
                </a:solidFill>
              </a:rPr>
              <a:t>Member feedback and Q&amp;A</a:t>
            </a:r>
            <a:endParaRPr lang="en-US" sz="11200" b="1" dirty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7D4A-EF35-423A-AC80-2AF5DCB60DBF}" type="slidenum">
              <a:rPr lang="en-US" smtClean="0">
                <a:solidFill>
                  <a:srgbClr val="FFFFFF"/>
                </a:solidFill>
              </a:rPr>
              <a:pPr/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object 6"/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F04BE72-96E9-4D81-B4DA-4D43AC5A131B}"/>
              </a:ext>
            </a:extLst>
          </p:cNvPr>
          <p:cNvSpPr txBox="1">
            <a:spLocks/>
          </p:cNvSpPr>
          <p:nvPr/>
        </p:nvSpPr>
        <p:spPr>
          <a:xfrm>
            <a:off x="2133600" y="144462"/>
            <a:ext cx="5715000" cy="1341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94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15645"/>
            <a:ext cx="86868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The Office of Nuclear Regulatory Research: </a:t>
            </a:r>
            <a:br>
              <a:rPr lang="en-US" dirty="0"/>
            </a:br>
            <a:r>
              <a:rPr lang="en-US" sz="3100" dirty="0"/>
              <a:t>Division of Systems Analysis </a:t>
            </a:r>
            <a:endParaRPr lang="en-US" sz="3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00600"/>
            <a:ext cx="6705600" cy="1920875"/>
          </a:xfrm>
        </p:spPr>
        <p:txBody>
          <a:bodyPr>
            <a:normAutofit fontScale="85000" lnSpcReduction="10000"/>
          </a:bodyPr>
          <a:lstStyle/>
          <a:p>
            <a:r>
              <a:rPr lang="en-US" sz="4000" b="1" dirty="0"/>
              <a:t>Michael Case, Director </a:t>
            </a:r>
          </a:p>
          <a:p>
            <a:endParaRPr lang="en-US" sz="3200" i="1" dirty="0"/>
          </a:p>
          <a:p>
            <a:pPr eaLnBrk="0" hangingPunct="0"/>
            <a:r>
              <a:rPr lang="en-US" sz="3200" i="1" dirty="0"/>
              <a:t>RAMP Summer 2020 International Webinar</a:t>
            </a:r>
          </a:p>
          <a:p>
            <a:pPr eaLnBrk="0" hangingPunct="0"/>
            <a:r>
              <a:rPr lang="en-US" sz="3200" i="1" dirty="0"/>
              <a:t>June 25, 2020</a:t>
            </a:r>
          </a:p>
        </p:txBody>
      </p:sp>
      <p:sp>
        <p:nvSpPr>
          <p:cNvPr id="4" name="object 6"/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883020B-2B6E-463C-BEE3-409A64D78B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042" y="3126927"/>
            <a:ext cx="1933916" cy="166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47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Again Welcome!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are glad you are here!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1C00C3DB-9BE5-4FE3-9A7E-A60F63B1CB7C}"/>
              </a:ext>
            </a:extLst>
          </p:cNvPr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0527419"/>
      </p:ext>
    </p:extLst>
  </p:cSld>
  <p:clrMapOvr>
    <a:masterClrMapping/>
  </p:clrMapOvr>
</p:sld>
</file>

<file path=ppt/theme/theme1.xml><?xml version="1.0" encoding="utf-8"?>
<a:theme xmlns:a="http://schemas.openxmlformats.org/drawingml/2006/main" name="NRC New Bran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53AA2EB97B7E4C832508BACD57AE6A" ma:contentTypeVersion="4" ma:contentTypeDescription="Create a new document." ma:contentTypeScope="" ma:versionID="421e8a8f825b9d546586c466887b032f">
  <xsd:schema xmlns:xsd="http://www.w3.org/2001/XMLSchema" xmlns:xs="http://www.w3.org/2001/XMLSchema" xmlns:p="http://schemas.microsoft.com/office/2006/metadata/properties" xmlns:ns2="5aa91b91-1b5c-47ee-93a7-b2620ed781e0" targetNamespace="http://schemas.microsoft.com/office/2006/metadata/properties" ma:root="true" ma:fieldsID="3c8cec267a752d00d9afaa4ece66f275" ns2:_="">
    <xsd:import namespace="5aa91b91-1b5c-47ee-93a7-b2620ed781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91b91-1b5c-47ee-93a7-b2620ed781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aa91b91-1b5c-47ee-93a7-b2620ed781e0">KZXXQUUWFKWZ-1817279113-1128</_dlc_DocId>
    <_dlc_DocIdUrl xmlns="5aa91b91-1b5c-47ee-93a7-b2620ed781e0">
      <Url>https://earrth.pnnl.gov/_layouts/15/DocIdRedir.aspx?ID=KZXXQUUWFKWZ-1817279113-1128</Url>
      <Description>KZXXQUUWFKWZ-1817279113-1128</Description>
    </_dlc_DocIdUrl>
  </documentManagement>
</p:properties>
</file>

<file path=customXml/item4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33F7AD2E-7BE9-4C40-970A-98A7ECB6266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72FFB45-87E6-4933-8C6B-29B747911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a91b91-1b5c-47ee-93a7-b2620ed781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52A271-69DD-4DB3-B5E9-8D858D438FCA}">
  <ds:schemaRefs>
    <ds:schemaRef ds:uri="http://schemas.openxmlformats.org/package/2006/metadata/core-properties"/>
    <ds:schemaRef ds:uri="http://www.w3.org/XML/1998/namespace"/>
    <ds:schemaRef ds:uri="5aa91b91-1b5c-47ee-93a7-b2620ed781e0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51DEF47F-7300-41D1-B835-6CCC5748EC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3015</TotalTime>
  <Words>322</Words>
  <Application>Microsoft Office PowerPoint</Application>
  <PresentationFormat>On-screen Show (4:3)</PresentationFormat>
  <Paragraphs>65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Calligraphy</vt:lpstr>
      <vt:lpstr>NRC New Branding</vt:lpstr>
      <vt:lpstr>Welcome to the 2020 Summer International Webinar</vt:lpstr>
      <vt:lpstr>Logistics</vt:lpstr>
      <vt:lpstr>PowerPoint Presentation</vt:lpstr>
      <vt:lpstr>PowerPoint Presentation</vt:lpstr>
      <vt:lpstr>The Office of Nuclear Regulatory Research:  Division of Systems Analysis </vt:lpstr>
      <vt:lpstr>Again Welcome!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Core-Wide Estimates of Fuel Dispersal During a LOCA</dc:title>
  <dc:creator>Raynaud, Patrick</dc:creator>
  <cp:lastModifiedBy>Hamilton, Lubov</cp:lastModifiedBy>
  <cp:revision>158</cp:revision>
  <cp:lastPrinted>2015-10-07T11:37:38Z</cp:lastPrinted>
  <dcterms:created xsi:type="dcterms:W3CDTF">2006-08-16T00:00:00Z</dcterms:created>
  <dcterms:modified xsi:type="dcterms:W3CDTF">2020-06-25T02:31:43Z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0x0101000753AA2EB97B7E4C832508BACD57AE6A</vt:lpwstr>
  </property>
  <property fmtid="{D5CDD505-2E9C-101B-9397-08002B2CF9AE}" pid="3" name="_dlc_DocIdItemGuid">
    <vt:lpwstr>81b3d82d-dd3a-4e28-bde7-43fa454cb87d</vt:lpwstr>
  </property>
</Properties>
</file>