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02" r:id="rId5"/>
    <p:sldId id="283" r:id="rId6"/>
    <p:sldId id="406" r:id="rId7"/>
    <p:sldId id="414" r:id="rId8"/>
    <p:sldId id="408" r:id="rId9"/>
    <p:sldId id="411" r:id="rId10"/>
    <p:sldId id="409" r:id="rId11"/>
    <p:sldId id="410" r:id="rId12"/>
    <p:sldId id="412" r:id="rId13"/>
    <p:sldId id="415" r:id="rId14"/>
    <p:sldId id="419" r:id="rId15"/>
    <p:sldId id="418" r:id="rId16"/>
    <p:sldId id="265" r:id="rId17"/>
    <p:sldId id="407" r:id="rId18"/>
    <p:sldId id="417" r:id="rId19"/>
    <p:sldId id="413" r:id="rId20"/>
    <p:sldId id="416" r:id="rId21"/>
    <p:sldId id="421" r:id="rId22"/>
    <p:sldId id="4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64705-369F-459A-8248-6FFE73994BA0}" v="343" dt="2020-06-19T19:41:5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90" d="100"/>
          <a:sy n="90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D115-9757-4944-A26C-582B237DDEA3}" type="datetimeFigureOut">
              <a:rPr lang="en-US" smtClean="0"/>
              <a:t>06/19/2020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9D22-E978-44A3-8DDB-C58C8C3B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1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7489" lvl="1">
              <a:defRPr/>
            </a:pPr>
            <a:endParaRPr lang="en-US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D2ECA-C737-402F-B169-05FC80F5B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7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D2ECA-C737-402F-B169-05FC80F5B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6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5EE97-C853-43DF-9A6D-4E95A0A326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9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9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600200"/>
            <a:ext cx="8991600" cy="47244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2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0"/>
            <a:ext cx="2057400" cy="48006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0"/>
            <a:ext cx="6781800" cy="48006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4F8-F3AA-457C-B82E-EFC980D0B1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676399"/>
            <a:ext cx="7886700" cy="4500563"/>
          </a:xfrm>
        </p:spPr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  <a:lvl2pPr>
              <a:defRPr>
                <a:solidFill>
                  <a:srgbClr val="5B9BD5"/>
                </a:solidFill>
              </a:defRPr>
            </a:lvl2pPr>
            <a:lvl3pPr>
              <a:defRPr>
                <a:solidFill>
                  <a:srgbClr val="5B9BD5"/>
                </a:solidFill>
              </a:defRPr>
            </a:lvl3pPr>
            <a:lvl4pPr>
              <a:defRPr>
                <a:solidFill>
                  <a:srgbClr val="5B9BD5"/>
                </a:solidFill>
              </a:defRPr>
            </a:lvl4pPr>
            <a:lvl5pPr>
              <a:defRPr>
                <a:solidFill>
                  <a:srgbClr val="5B9BD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724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6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35113"/>
            <a:ext cx="4421188" cy="63976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74874"/>
            <a:ext cx="4421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22775" cy="63976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22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15000" cy="13414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0"/>
            <a:ext cx="3389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49275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2362200"/>
            <a:ext cx="3389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8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429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798" y="274638"/>
            <a:ext cx="5715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8991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6-8 November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CAMP Fall 2013 |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29600" y="0"/>
            <a:ext cx="91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304800"/>
            <a:ext cx="2666999" cy="94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1447800"/>
            <a:ext cx="8686800" cy="45719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mp@nr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0371" y="1335303"/>
            <a:ext cx="8043257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Vered Shaffer, Ph. 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RAMP Program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ramp@nrc.gov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 of Nuclear Regulatory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United States Nuclear Regulatory Commission</a:t>
            </a:r>
          </a:p>
        </p:txBody>
      </p:sp>
      <p:sp>
        <p:nvSpPr>
          <p:cNvPr id="6" name="object 6"/>
          <p:cNvSpPr/>
          <p:nvPr/>
        </p:nvSpPr>
        <p:spPr>
          <a:xfrm>
            <a:off x="7010400" y="2002986"/>
            <a:ext cx="1219200" cy="1305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355" y="2039824"/>
            <a:ext cx="1375755" cy="10726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219200" y="2002986"/>
            <a:ext cx="59778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666" marR="4559" lvl="0" indent="-985839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What’s Been Happening in RAMP?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Minion Thoughts – Sometimes I pretend to be normal – Syborg's Site">
            <a:extLst>
              <a:ext uri="{FF2B5EF4-FFF2-40B4-BE49-F238E27FC236}">
                <a16:creationId xmlns:a16="http://schemas.microsoft.com/office/drawing/2014/main" id="{1454FF3F-987C-4903-A0E3-08D7CFD1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4558982"/>
            <a:ext cx="3886200" cy="20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3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09294-BE9A-4596-AC51-CD704CF9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10809-A22B-4235-9589-FF7870656E48}"/>
              </a:ext>
            </a:extLst>
          </p:cNvPr>
          <p:cNvSpPr txBox="1"/>
          <p:nvPr/>
        </p:nvSpPr>
        <p:spPr>
          <a:xfrm>
            <a:off x="4419600" y="45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ARCON 2.0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731BE-D727-4CE7-8919-B453A9023F8D}"/>
              </a:ext>
            </a:extLst>
          </p:cNvPr>
          <p:cNvSpPr txBox="1"/>
          <p:nvPr/>
        </p:nvSpPr>
        <p:spPr>
          <a:xfrm>
            <a:off x="533400" y="16002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Atmospheric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elative </a:t>
            </a:r>
            <a:r>
              <a:rPr lang="en-US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centrations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Building Wakes (ARCON) is a computer code used to calculate atmospheric relative concentrations (X/Q)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ARCON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finalized peer-reviewed diffusion coefficients (Ramsdell 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Fosmire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1998)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GUI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interfaceas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well as a user interface.  The interface uses a simple “folder” structure to organize user inputs.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2020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5E2C2-C919-47B0-B201-187F12877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4324818"/>
            <a:ext cx="4876799" cy="22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5320B-ECBD-485D-9A76-3C3D6A58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D79ED-3F4A-46EA-8165-A0E816A2407F}"/>
              </a:ext>
            </a:extLst>
          </p:cNvPr>
          <p:cNvSpPr txBox="1"/>
          <p:nvPr/>
        </p:nvSpPr>
        <p:spPr>
          <a:xfrm>
            <a:off x="4724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HABIT 2.2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396D3-3DEB-4D91-99EF-757D9E7FA4EB}"/>
              </a:ext>
            </a:extLst>
          </p:cNvPr>
          <p:cNvSpPr/>
          <p:nvPr/>
        </p:nvSpPr>
        <p:spPr>
          <a:xfrm>
            <a:off x="457200" y="17526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 dirty="0"/>
              <a:t>Evaluation of Light-Water Reactor (LWR) control room habitability in the event of accidental spills of toxic chemicals</a:t>
            </a:r>
            <a:r>
              <a:rPr lang="en-US" spc="-10" dirty="0"/>
              <a:t>. </a:t>
            </a:r>
            <a:r>
              <a:rPr lang="en-US" spc="-5" dirty="0"/>
              <a:t> </a:t>
            </a:r>
            <a:r>
              <a:rPr lang="en-US" dirty="0"/>
              <a:t>NRC performs independent confirmatory calculations of control room habitability in the event of accidental spills of toxic chemicals.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77F522E-CCA8-4409-AC35-CDDA2331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11" y="3124200"/>
            <a:ext cx="3108577" cy="2585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611B2-D643-429E-BC6C-3E12FAFAAFD7}"/>
              </a:ext>
            </a:extLst>
          </p:cNvPr>
          <p:cNvSpPr txBox="1"/>
          <p:nvPr/>
        </p:nvSpPr>
        <p:spPr>
          <a:xfrm>
            <a:off x="432391" y="2971800"/>
            <a:ext cx="43682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HABIT 2.2 will be released Fall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Calculation of radiation doses for control room habitability in no longer functional. Strictly chemical toxicity for control room habitability.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  GUI updated with easy to read fonts, improved waring and notification messaging and a redesign of the graphing and plotting utilities for all the Fortran codes (i.e., EXTRAN, DEGADIS and SLAB)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4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CF322-4B62-4B61-8845-2067BB47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297AA-50CF-4B45-B295-E14306E31D91}"/>
              </a:ext>
            </a:extLst>
          </p:cNvPr>
          <p:cNvSpPr txBox="1"/>
          <p:nvPr/>
        </p:nvSpPr>
        <p:spPr>
          <a:xfrm>
            <a:off x="46482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“NRC RADTRAN”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C7F27-FD5B-4315-A216-12A00EB540FF}"/>
              </a:ext>
            </a:extLst>
          </p:cNvPr>
          <p:cNvSpPr txBox="1"/>
          <p:nvPr/>
        </p:nvSpPr>
        <p:spPr>
          <a:xfrm>
            <a:off x="762000" y="1828800"/>
            <a:ext cx="7391400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 dirty="0" err="1"/>
              <a:t>RADioactive</a:t>
            </a:r>
            <a:r>
              <a:rPr lang="en-US" spc="-5" dirty="0"/>
              <a:t> Material </a:t>
            </a:r>
            <a:r>
              <a:rPr lang="en-US" spc="-5" dirty="0" err="1"/>
              <a:t>TRANsport</a:t>
            </a:r>
            <a:r>
              <a:rPr lang="en-US" spc="-5" dirty="0"/>
              <a:t> - Environmental impact statement (EIS) for transportation of all types of radioactive material by road, rail, air, and water, 10 CFR Part 51.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5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 dirty="0">
                <a:cs typeface="Calibri"/>
              </a:rPr>
              <a:t>NRC is working with a contractor to develop a user-friendly GUI (JAVA) </a:t>
            </a:r>
          </a:p>
          <a:p>
            <a:pPr marL="698500" marR="5080" indent="-228600">
              <a:lnSpc>
                <a:spcPct val="11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5" dirty="0">
                <a:solidFill>
                  <a:srgbClr val="10253F"/>
                </a:solidFill>
                <a:cs typeface="Calibri"/>
              </a:rPr>
              <a:t>“NRCRADTRAN” will be available through RAMP </a:t>
            </a:r>
            <a:r>
              <a:rPr lang="en-US" spc="-5" dirty="0">
                <a:cs typeface="Calibri"/>
              </a:rPr>
              <a:t>– </a:t>
            </a:r>
            <a:r>
              <a:rPr lang="en-US" spc="-5" dirty="0">
                <a:solidFill>
                  <a:srgbClr val="10253F"/>
                </a:solidFill>
                <a:cs typeface="Calibri"/>
              </a:rPr>
              <a:t>Late Fall 2020</a:t>
            </a:r>
          </a:p>
          <a:p>
            <a:pPr marL="698500" marR="5080" indent="-228600">
              <a:lnSpc>
                <a:spcPct val="110000"/>
              </a:lnSpc>
              <a:spcBef>
                <a:spcPts val="29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5" dirty="0">
                <a:solidFill>
                  <a:srgbClr val="10253F"/>
                </a:solidFill>
                <a:cs typeface="Calibri"/>
              </a:rPr>
              <a:t>NRCRADTRAN user guide and documentation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0618A-5AFE-435A-BB33-FBC5BE71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99" y="4242887"/>
            <a:ext cx="3955121" cy="1645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962389-E176-4E95-B083-297893EA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8" y="4354293"/>
            <a:ext cx="2721429" cy="14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13FCE436-AF5E-4CC9-B3B5-5A572BB7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3" y="1607673"/>
            <a:ext cx="7794083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B17C5-24C2-4DC6-8614-7F86673F578C}"/>
              </a:ext>
            </a:extLst>
          </p:cNvPr>
          <p:cNvSpPr txBox="1"/>
          <p:nvPr/>
        </p:nvSpPr>
        <p:spPr>
          <a:xfrm>
            <a:off x="3349944" y="457200"/>
            <a:ext cx="49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 Additions to RAMP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A81B5F-7BA3-4400-8164-F1A91605464E}"/>
              </a:ext>
            </a:extLst>
          </p:cNvPr>
          <p:cNvSpPr txBox="1"/>
          <p:nvPr/>
        </p:nvSpPr>
        <p:spPr>
          <a:xfrm>
            <a:off x="2389148" y="1571119"/>
            <a:ext cx="114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 DCFPAK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28B340-8E8C-46CD-9ED0-C07466D9F63E}"/>
              </a:ext>
            </a:extLst>
          </p:cNvPr>
          <p:cNvSpPr txBox="1"/>
          <p:nvPr/>
        </p:nvSpPr>
        <p:spPr>
          <a:xfrm>
            <a:off x="1227173" y="1571119"/>
            <a:ext cx="98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 IMBA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3C5ED-478A-4FD4-ABF5-67123E23A6A4}"/>
              </a:ext>
            </a:extLst>
          </p:cNvPr>
          <p:cNvSpPr/>
          <p:nvPr/>
        </p:nvSpPr>
        <p:spPr>
          <a:xfrm>
            <a:off x="6019800" y="5716222"/>
            <a:ext cx="2133600" cy="532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9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55596-32DC-4726-8F60-9130A6B0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24BCF-597D-4EED-957F-7A60382801BA}"/>
              </a:ext>
            </a:extLst>
          </p:cNvPr>
          <p:cNvSpPr txBox="1"/>
          <p:nvPr/>
        </p:nvSpPr>
        <p:spPr>
          <a:xfrm>
            <a:off x="3657600" y="457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Turbo FRMAC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892D4-45F3-41EE-B63E-0B2FED93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01781"/>
            <a:ext cx="7123814" cy="1593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C0B88-F8B2-4DAD-AEAB-0D5F62E897DD}"/>
              </a:ext>
            </a:extLst>
          </p:cNvPr>
          <p:cNvSpPr txBox="1"/>
          <p:nvPr/>
        </p:nvSpPr>
        <p:spPr>
          <a:xfrm>
            <a:off x="552007" y="1585461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Turbo FRMAC performs complex calculations to quickly evaluate radiological hazards during an emergency response by assessing impacts to the public, workers, and the food supply.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 variety of radiological incidents, such 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Radiological Dispersal Devices (RDDs)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Nuclear Power Plant Emergencies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Fuel Handling Accidents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Transportation Accidents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Nuclear Detonations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Sandia National Laboratory will maintain distribution of Turbo FRMAC but RAMP users will be able to receive code discussions, training, and technical support. </a:t>
            </a:r>
          </a:p>
        </p:txBody>
      </p:sp>
    </p:spTree>
    <p:extLst>
      <p:ext uri="{BB962C8B-B14F-4D97-AF65-F5344CB8AC3E}">
        <p14:creationId xmlns:p14="http://schemas.microsoft.com/office/powerpoint/2010/main" val="91697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D32B1-EF28-4C3B-AF6C-A03C053F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53DEA-F4B5-4966-B628-C0E9AFA79058}"/>
              </a:ext>
            </a:extLst>
          </p:cNvPr>
          <p:cNvSpPr txBox="1"/>
          <p:nvPr/>
        </p:nvSpPr>
        <p:spPr>
          <a:xfrm>
            <a:off x="3886200" y="457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RESRAD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44FD4-C1A7-4217-8FAA-19F9DF9074DA}"/>
              </a:ext>
            </a:extLst>
          </p:cNvPr>
          <p:cNvSpPr/>
          <p:nvPr/>
        </p:nvSpPr>
        <p:spPr>
          <a:xfrm>
            <a:off x="533400" y="1752601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5" dirty="0" err="1"/>
              <a:t>RESidual</a:t>
            </a:r>
            <a:r>
              <a:rPr lang="en-US" spc="-5" dirty="0"/>
              <a:t> </a:t>
            </a:r>
            <a:r>
              <a:rPr lang="en-US" spc="-5" dirty="0" err="1"/>
              <a:t>RADioactive</a:t>
            </a:r>
            <a:r>
              <a:rPr lang="en-US" spc="-5" dirty="0"/>
              <a:t> Material - Family of codes used to analyze human and biota radiation  exposures from environmental contamination of residual radioactive  materials.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5" dirty="0"/>
              <a:t>The codes are used worldwide by regulatory agencies, the risk  assessment community, and universities in more than 100 countries.</a:t>
            </a:r>
          </a:p>
          <a:p>
            <a:endParaRPr lang="en-US" spc="-5" dirty="0"/>
          </a:p>
          <a:p>
            <a:r>
              <a:rPr lang="en-US" dirty="0"/>
              <a:t>Argonne National Laboratory will maintain distribution of RESRAD but RAMP users will be able to receive code discussions, training, and technical support. </a:t>
            </a:r>
          </a:p>
          <a:p>
            <a:endParaRPr lang="en-US" spc="-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3482C-5F7E-44E2-9DB7-1E36F8062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4114799"/>
            <a:ext cx="3962400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7143B-8013-4330-BB1F-DE767C58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DD99F-A2CD-4B02-AA46-9B2ED9591D1A}"/>
              </a:ext>
            </a:extLst>
          </p:cNvPr>
          <p:cNvSpPr txBox="1"/>
          <p:nvPr/>
        </p:nvSpPr>
        <p:spPr>
          <a:xfrm>
            <a:off x="4876800" y="45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IMBA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6F0-CED9-47B6-BF62-A99145E50900}"/>
              </a:ext>
            </a:extLst>
          </p:cNvPr>
          <p:cNvSpPr txBox="1"/>
          <p:nvPr/>
        </p:nvSpPr>
        <p:spPr>
          <a:xfrm>
            <a:off x="609600" y="17526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IMBA</a:t>
            </a:r>
            <a:r>
              <a:rPr lang="en-US" baseline="30000" dirty="0"/>
              <a:t>®</a:t>
            </a:r>
            <a:r>
              <a:rPr lang="en-US" dirty="0"/>
              <a:t> (Integrated Modules for Bioassay Analysis) suite of software modules for internal dosimetry implements all of the biokinetic and </a:t>
            </a:r>
            <a:r>
              <a:rPr lang="en-US" dirty="0" err="1"/>
              <a:t>dosimetric</a:t>
            </a:r>
            <a:r>
              <a:rPr lang="en-US" dirty="0"/>
              <a:t> models recommended by the International Commission on Radiological Protection (ICRP). Users can specify their own parameter values and apply sophisticated data handling techniques to their customized internal dose calculations.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to RAMP December 2020!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A3326-D2F2-46F9-8223-D07BFA86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0"/>
            <a:ext cx="3048601" cy="23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23663-CDC5-4C3F-A197-16A71B10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BD531-8048-41C7-A5F9-E0C4951F2BA5}"/>
              </a:ext>
            </a:extLst>
          </p:cNvPr>
          <p:cNvSpPr txBox="1"/>
          <p:nvPr/>
        </p:nvSpPr>
        <p:spPr>
          <a:xfrm>
            <a:off x="3755065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DCFPAK 4.0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17DA3-B671-428A-8A54-799F45B91BC4}"/>
              </a:ext>
            </a:extLst>
          </p:cNvPr>
          <p:cNvSpPr txBox="1"/>
          <p:nvPr/>
        </p:nvSpPr>
        <p:spPr>
          <a:xfrm>
            <a:off x="372139" y="1605677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DCFPAK (Dose Coefficient File Package) provides electronic access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Nuclear decay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Dose and risk coefficients for exposure to radionuclides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DCFPAK 4.0 has updated U.S. Environment Protection Agency’s Federal Guidance Report No. 15 (FGR 15), </a:t>
            </a:r>
            <a:r>
              <a:rPr lang="en-US" i="1" dirty="0"/>
              <a:t>External Exposure to Radionuclides in Air, Water and Soil, </a:t>
            </a:r>
            <a:r>
              <a:rPr lang="en-US" dirty="0"/>
              <a:t> tabulates age-specific reference person effective dose rate coefficients for 1,252 radionuclides based on external exposure to radionuclides distributed in air, water or soil.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382C1-FD5E-453D-94ED-4AA42F76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95" y="3914001"/>
            <a:ext cx="6000203" cy="27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5F01B-949B-4455-BE5A-FC81ED7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D377F-86D3-4761-9C86-7B4D00C6084F}"/>
              </a:ext>
            </a:extLst>
          </p:cNvPr>
          <p:cNvSpPr txBox="1"/>
          <p:nvPr/>
        </p:nvSpPr>
        <p:spPr>
          <a:xfrm>
            <a:off x="762000" y="1524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Again… Reminder… </a:t>
            </a:r>
          </a:p>
          <a:p>
            <a:pPr algn="ctr"/>
            <a:r>
              <a:rPr lang="en-US" sz="3600" dirty="0"/>
              <a:t>SAVE THE DATE</a:t>
            </a:r>
          </a:p>
          <a:p>
            <a:pPr algn="ctr"/>
            <a:r>
              <a:rPr lang="en-US" sz="3600" dirty="0"/>
              <a:t>VIRTUAL FALL USER MEETING </a:t>
            </a:r>
          </a:p>
          <a:p>
            <a:pPr algn="ctr"/>
            <a:r>
              <a:rPr lang="en-US" sz="3600" dirty="0"/>
              <a:t>OCTOBER 2020</a:t>
            </a:r>
          </a:p>
        </p:txBody>
      </p:sp>
      <p:pic>
        <p:nvPicPr>
          <p:cNvPr id="6" name="Picture 4" descr="happy | Trending Gifs | Page 78">
            <a:extLst>
              <a:ext uri="{FF2B5EF4-FFF2-40B4-BE49-F238E27FC236}">
                <a16:creationId xmlns:a16="http://schemas.microsoft.com/office/drawing/2014/main" id="{6C403CC2-0E34-477C-9534-5D2D64EDE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8338"/>
            <a:ext cx="4800600" cy="25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1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107000-1CE5-424E-9506-7811D54A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885E7-0345-49A1-B328-5BFDC8B64416}"/>
              </a:ext>
            </a:extLst>
          </p:cNvPr>
          <p:cNvSpPr txBox="1"/>
          <p:nvPr/>
        </p:nvSpPr>
        <p:spPr>
          <a:xfrm>
            <a:off x="1905000" y="2209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the virtual applause! </a:t>
            </a:r>
          </a:p>
        </p:txBody>
      </p:sp>
      <p:pic>
        <p:nvPicPr>
          <p:cNvPr id="8" name="Picture 4" descr="Awesome Despicable Me GIF - Find &amp; Share on GIPHY">
            <a:extLst>
              <a:ext uri="{FF2B5EF4-FFF2-40B4-BE49-F238E27FC236}">
                <a16:creationId xmlns:a16="http://schemas.microsoft.com/office/drawing/2014/main" id="{61EC8E40-FEA5-4CF2-8002-B217B47160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28" y="3124200"/>
            <a:ext cx="6023343" cy="27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Wow Cliparts, Download Free Clip Art, Free Clip Art on ...">
            <a:extLst>
              <a:ext uri="{FF2B5EF4-FFF2-40B4-BE49-F238E27FC236}">
                <a16:creationId xmlns:a16="http://schemas.microsoft.com/office/drawing/2014/main" id="{132F385B-03AE-4650-9128-7E7440D0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96">
            <a:off x="3709264" y="2049591"/>
            <a:ext cx="4264606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726767" y="426481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is RAMP Membership?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85064" y="2119245"/>
            <a:ext cx="8229600" cy="3623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RAMP: ~ 1700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RASCAL: ~ 550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VARSKIN:  ~ 550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Domestic: 1200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International: 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7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RAMP International Agreements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594F8-F3AA-457C-B82E-EFC980D0B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7BF50-32A8-4992-A324-42ADCB9FDF73}"/>
              </a:ext>
            </a:extLst>
          </p:cNvPr>
          <p:cNvSpPr txBox="1"/>
          <p:nvPr/>
        </p:nvSpPr>
        <p:spPr>
          <a:xfrm>
            <a:off x="380999" y="1633836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Our newest RAMP International Agreement… </a:t>
            </a:r>
            <a:r>
              <a:rPr lang="en-US" sz="2000" b="1" u="sng" dirty="0"/>
              <a:t>SINGAPORE</a:t>
            </a:r>
            <a:r>
              <a:rPr lang="en-US" sz="2000" dirty="0"/>
              <a:t>! Welcome!</a:t>
            </a:r>
          </a:p>
        </p:txBody>
      </p:sp>
      <p:pic>
        <p:nvPicPr>
          <p:cNvPr id="2054" name="Picture 6" descr="Flag of the Week: Singapore | Student Affairs">
            <a:extLst>
              <a:ext uri="{FF2B5EF4-FFF2-40B4-BE49-F238E27FC236}">
                <a16:creationId xmlns:a16="http://schemas.microsoft.com/office/drawing/2014/main" id="{9E8BBE6E-BFCC-417B-A14E-116402EB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26" y="2063702"/>
            <a:ext cx="1172325" cy="7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8E58D-B496-409B-B160-244208AFBC1E}"/>
              </a:ext>
            </a:extLst>
          </p:cNvPr>
          <p:cNvSpPr txBox="1"/>
          <p:nvPr/>
        </p:nvSpPr>
        <p:spPr>
          <a:xfrm>
            <a:off x="945913" y="2933581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we are renewing with… </a:t>
            </a:r>
            <a:r>
              <a:rPr lang="en-US" sz="2000" b="1" dirty="0"/>
              <a:t>CANADA, UAE, SPAIN</a:t>
            </a:r>
            <a:r>
              <a:rPr lang="en-US" sz="2000" dirty="0"/>
              <a:t>, and </a:t>
            </a:r>
            <a:r>
              <a:rPr lang="en-US" sz="2000" b="1" dirty="0"/>
              <a:t>TAIWAN</a:t>
            </a:r>
            <a:r>
              <a:rPr lang="en-US" sz="2000" dirty="0"/>
              <a:t>!</a:t>
            </a:r>
          </a:p>
        </p:txBody>
      </p:sp>
      <p:pic>
        <p:nvPicPr>
          <p:cNvPr id="2056" name="Picture 8" descr="National Flag of Canada | The Canadian Encyclopedia">
            <a:extLst>
              <a:ext uri="{FF2B5EF4-FFF2-40B4-BE49-F238E27FC236}">
                <a16:creationId xmlns:a16="http://schemas.microsoft.com/office/drawing/2014/main" id="{4C9CF894-D17D-43FB-AE6B-F0445E73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23" y="3412401"/>
            <a:ext cx="1385439" cy="7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the United Arab Emirates | Britannica">
            <a:extLst>
              <a:ext uri="{FF2B5EF4-FFF2-40B4-BE49-F238E27FC236}">
                <a16:creationId xmlns:a16="http://schemas.microsoft.com/office/drawing/2014/main" id="{5056B8A7-D8D8-40B1-BC11-27527395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34" y="3399413"/>
            <a:ext cx="1331384" cy="7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lag of Spain with the &quot;correct&quot; Coat of Arms : vexillology">
            <a:extLst>
              <a:ext uri="{FF2B5EF4-FFF2-40B4-BE49-F238E27FC236}">
                <a16:creationId xmlns:a16="http://schemas.microsoft.com/office/drawing/2014/main" id="{B2853A9E-AF10-4327-9088-21BBFF71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09" y="3395238"/>
            <a:ext cx="1331384" cy="7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mazon.com : Taiwan (Republic of China) Flag Polyester 3 ft. x 5 ...">
            <a:extLst>
              <a:ext uri="{FF2B5EF4-FFF2-40B4-BE49-F238E27FC236}">
                <a16:creationId xmlns:a16="http://schemas.microsoft.com/office/drawing/2014/main" id="{4786ED0B-2211-4C6B-A293-2EFB9463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96" y="3376607"/>
            <a:ext cx="1331384" cy="7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AAE696-AB1A-4950-8252-177D8D13B8D6}"/>
              </a:ext>
            </a:extLst>
          </p:cNvPr>
          <p:cNvSpPr txBox="1"/>
          <p:nvPr/>
        </p:nvSpPr>
        <p:spPr>
          <a:xfrm>
            <a:off x="3118354" y="4426376"/>
            <a:ext cx="355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our active agreements!</a:t>
            </a:r>
          </a:p>
        </p:txBody>
      </p:sp>
      <p:pic>
        <p:nvPicPr>
          <p:cNvPr id="10" name="Picture 6" descr="Image result for armenia flag">
            <a:extLst>
              <a:ext uri="{FF2B5EF4-FFF2-40B4-BE49-F238E27FC236}">
                <a16:creationId xmlns:a16="http://schemas.microsoft.com/office/drawing/2014/main" id="{4891F7E1-F4DF-495E-AD12-BF435CE9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77" y="5884920"/>
            <a:ext cx="1169006" cy="7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south korea flag">
            <a:extLst>
              <a:ext uri="{FF2B5EF4-FFF2-40B4-BE49-F238E27FC236}">
                <a16:creationId xmlns:a16="http://schemas.microsoft.com/office/drawing/2014/main" id="{33A7BDB3-0388-469A-B126-12073BB4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23" y="4986301"/>
            <a:ext cx="1159584" cy="7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FFCF68DF-411F-4F47-9B21-89115290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04817"/>
            <a:ext cx="1235147" cy="7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ukraine flag">
            <a:extLst>
              <a:ext uri="{FF2B5EF4-FFF2-40B4-BE49-F238E27FC236}">
                <a16:creationId xmlns:a16="http://schemas.microsoft.com/office/drawing/2014/main" id="{53D6530E-934E-4CFF-8FE7-F125DB15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25" y="4995294"/>
            <a:ext cx="1148967" cy="7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D58F6A47-278C-41EC-90EB-53802EB1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85" y="5919171"/>
            <a:ext cx="1120654" cy="7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south africa flag">
            <a:extLst>
              <a:ext uri="{FF2B5EF4-FFF2-40B4-BE49-F238E27FC236}">
                <a16:creationId xmlns:a16="http://schemas.microsoft.com/office/drawing/2014/main" id="{8B4AD781-099C-4850-ACE3-480089ED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9" y="5025583"/>
            <a:ext cx="1159584" cy="7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35705502-7C5F-4940-9149-AAD9CFC5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95" y="5003908"/>
            <a:ext cx="1208585" cy="8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78C1F-525F-4133-BE81-7C46412E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9CE3A-B9DB-4D98-9B2D-92A8AE4DB65D}"/>
              </a:ext>
            </a:extLst>
          </p:cNvPr>
          <p:cNvSpPr txBox="1"/>
          <p:nvPr/>
        </p:nvSpPr>
        <p:spPr>
          <a:xfrm>
            <a:off x="3429000" y="457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RAMP User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0E783-EB67-43D5-B887-F2D731BA7000}"/>
              </a:ext>
            </a:extLst>
          </p:cNvPr>
          <p:cNvSpPr txBox="1"/>
          <p:nvPr/>
        </p:nvSpPr>
        <p:spPr>
          <a:xfrm>
            <a:off x="329609" y="1600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April 13-17, 2020 -  International User Meeting in Kiev, Ukraine – Postponed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June 25, 2020 – International RAMP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October 2020 RAMP User Meeting – Virtual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Week long  - half day sessions via webinar on variety of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Keep an eye out for a questionnaire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076" name="Picture 4" descr="What Online Government Meetings Mean For Public Participation And ...">
            <a:extLst>
              <a:ext uri="{FF2B5EF4-FFF2-40B4-BE49-F238E27FC236}">
                <a16:creationId xmlns:a16="http://schemas.microsoft.com/office/drawing/2014/main" id="{3DBBA491-D616-4C9A-AC74-DBF4CC77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4343400" cy="22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8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3F0C1-28D6-4189-9B17-9EF550A8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B983B-D075-4AB0-9E1E-3954027F959A}"/>
              </a:ext>
            </a:extLst>
          </p:cNvPr>
          <p:cNvSpPr txBox="1"/>
          <p:nvPr/>
        </p:nvSpPr>
        <p:spPr>
          <a:xfrm>
            <a:off x="3657600" y="533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RASCAL 5.0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05A97-D2A3-4C9B-805D-0E0EC3C269DF}"/>
              </a:ext>
            </a:extLst>
          </p:cNvPr>
          <p:cNvSpPr txBox="1"/>
          <p:nvPr/>
        </p:nvSpPr>
        <p:spPr>
          <a:xfrm>
            <a:off x="609600" y="1701715"/>
            <a:ext cx="472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RASCAL 5.0 continues to be under development. Improvements to the code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source term modeling to make use of newer science.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integration of tools that were separate in RASCAL 4 including weather data downloading and multi-unit support.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DCFPAK 2015 included as source for all dose coefficients.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map background for displaying results including pan and zoom as well as several choices for the map data source.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interface upgrades to improve usability with a more modern look and feel but retaining the basic workflow structure of RASCAL 4.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78046-3427-46B1-BDC8-1CFB1D6E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76" y="2171700"/>
            <a:ext cx="305239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72437-7A1D-4715-9E52-847C28B5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E9408-EF3C-4B35-BFEC-A5832C7CD948}"/>
              </a:ext>
            </a:extLst>
          </p:cNvPr>
          <p:cNvSpPr txBox="1"/>
          <p:nvPr/>
        </p:nvSpPr>
        <p:spPr>
          <a:xfrm>
            <a:off x="3733800" y="30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RADTRAD 5.1.0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62B44-9AF6-4F2C-B6A2-259041D61D18}"/>
              </a:ext>
            </a:extLst>
          </p:cNvPr>
          <p:cNvSpPr txBox="1"/>
          <p:nvPr/>
        </p:nvSpPr>
        <p:spPr>
          <a:xfrm>
            <a:off x="540489" y="1619319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Release of the RADTRAD-AC v5.0.0, the update the release of SNAP Model Editor v 3.1.0 and Plugin 5.1.0 – available July 3,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NRC developed Java version of the RADTRAD code with additional features and options.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additional features and options include the reactor coolant system (RCS) activity calculator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a larger radionuclide database from ICRP-38 (838 available nuclides)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the ability for the user to model alternative source term (AST) non-LOCA DBAs described in Regulatory Guide 1.183 (RG 1.183).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ramp.nrc-gateway.gov/sites/RAMP/files/styles/snap_600x450_/public/1-2%20SNAP%20Welcome%20Screen_PNG.jpg?itok=T2Bq0AO4">
            <a:extLst>
              <a:ext uri="{FF2B5EF4-FFF2-40B4-BE49-F238E27FC236}">
                <a16:creationId xmlns:a16="http://schemas.microsoft.com/office/drawing/2014/main" id="{FAB24A94-13CA-496A-8D25-9CDB3AE9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34540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1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E8DDE-31CE-43BC-8505-B380D6D1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6404A-305A-4EFA-A386-45FB59F9CC4A}"/>
              </a:ext>
            </a:extLst>
          </p:cNvPr>
          <p:cNvSpPr txBox="1"/>
          <p:nvPr/>
        </p:nvSpPr>
        <p:spPr>
          <a:xfrm>
            <a:off x="47244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VARSKIN 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DBC88-88C9-43E0-BE82-FDA27CB0EA4D}"/>
              </a:ext>
            </a:extLst>
          </p:cNvPr>
          <p:cNvSpPr txBox="1"/>
          <p:nvPr/>
        </p:nvSpPr>
        <p:spPr>
          <a:xfrm>
            <a:off x="457200" y="1690062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VARSKIN’s capability is more than just skin dosimetry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Our technical meetings have shown that users use VARSKIN for more than just skin dosimetry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VARSKIN + (VARSKIN 7.0) will be released December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GUI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Eye dose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Neutron dose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Alpha dose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Would model (NCRP 156)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Re-instated syringe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A1C5C-D5ED-402D-8F54-106B4E939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91493" y="1828800"/>
            <a:ext cx="3962400" cy="41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5C150-3C98-4241-9C3A-B4ACDC56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960D1-21C1-4F0E-9C17-496144B4257C}"/>
              </a:ext>
            </a:extLst>
          </p:cNvPr>
          <p:cNvSpPr txBox="1"/>
          <p:nvPr/>
        </p:nvSpPr>
        <p:spPr>
          <a:xfrm>
            <a:off x="3733800" y="457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MILDOS 4.2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5F093-F41A-4BA5-B3BC-76EAD972E654}"/>
              </a:ext>
            </a:extLst>
          </p:cNvPr>
          <p:cNvSpPr txBox="1"/>
          <p:nvPr/>
        </p:nvSpPr>
        <p:spPr>
          <a:xfrm>
            <a:off x="457200" y="1600200"/>
            <a:ext cx="365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MILDOS 4.2 is available for download on the RAMP website.  Updates for MILDOS 2.0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population wheel generator based on the 2016 U.S. can generate an 80‐km population distribution for any location within the United States.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can specify custom output graphs in a variety of formats (column, scatter, radar, and grid).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 dose estimates from Rn‐222 exposure have been removed (zeroed out) in the calculations.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number of minor user interface issues were resolved.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38B66-6F2C-401A-A6CF-B58E9085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28" y="2410953"/>
            <a:ext cx="4526902" cy="2772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067AE-C35D-4B23-BDEB-1C4CB1AC57DD}"/>
              </a:ext>
            </a:extLst>
          </p:cNvPr>
          <p:cNvSpPr txBox="1"/>
          <p:nvPr/>
        </p:nvSpPr>
        <p:spPr>
          <a:xfrm>
            <a:off x="5054011" y="518368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overlay option</a:t>
            </a:r>
          </a:p>
        </p:txBody>
      </p:sp>
    </p:spTree>
    <p:extLst>
      <p:ext uri="{BB962C8B-B14F-4D97-AF65-F5344CB8AC3E}">
        <p14:creationId xmlns:p14="http://schemas.microsoft.com/office/powerpoint/2010/main" val="186735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4F170-E088-4A8A-B380-DA1A451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C7FB8-8975-47DC-85F1-BBE2B0339937}"/>
              </a:ext>
            </a:extLst>
          </p:cNvPr>
          <p:cNvSpPr txBox="1"/>
          <p:nvPr/>
        </p:nvSpPr>
        <p:spPr>
          <a:xfrm>
            <a:off x="37338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NRC Dose 1.1.2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3C127-30E8-4C35-A5D2-48C20E9BE7EB}"/>
              </a:ext>
            </a:extLst>
          </p:cNvPr>
          <p:cNvSpPr txBox="1"/>
          <p:nvPr/>
        </p:nvSpPr>
        <p:spPr>
          <a:xfrm>
            <a:off x="609600" y="1752600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 dirty="0">
                <a:cs typeface="Calibri"/>
              </a:rPr>
              <a:t>GUI for the LADTAP II, GASPAR II, and XOQDOQ Fortran codes that implement NRC’s current requirements for As Low As Reasonably Achievable for radioactive effluents from NPP.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Release of NRC Dose 1.1.2 by Summer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Corrected user found bugs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Updating NUREG documentation </a:t>
            </a:r>
          </a:p>
          <a:p>
            <a:endParaRPr lang="en-US" dirty="0"/>
          </a:p>
        </p:txBody>
      </p:sp>
      <p:pic>
        <p:nvPicPr>
          <p:cNvPr id="4098" name="Picture 2" descr="NRC Dose Splash Screen">
            <a:extLst>
              <a:ext uri="{FF2B5EF4-FFF2-40B4-BE49-F238E27FC236}">
                <a16:creationId xmlns:a16="http://schemas.microsoft.com/office/drawing/2014/main" id="{0F04ABB2-4DEC-4422-BCD8-D369B82D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46" y="1658655"/>
            <a:ext cx="3554496" cy="48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65279"/>
      </p:ext>
    </p:extLst>
  </p:cSld>
  <p:clrMapOvr>
    <a:masterClrMapping/>
  </p:clrMapOvr>
</p:sld>
</file>

<file path=ppt/theme/theme1.xml><?xml version="1.0" encoding="utf-8"?>
<a:theme xmlns:a="http://schemas.openxmlformats.org/drawingml/2006/main" name="NRC New Brand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KZXXQUUWFKWZ-1817279113-1129</_dlc_DocId>
    <_dlc_DocIdUrl xmlns="5aa91b91-1b5c-47ee-93a7-b2620ed781e0">
      <Url>https://earrth.pnnl.gov/_layouts/15/DocIdRedir.aspx?ID=KZXXQUUWFKWZ-1817279113-1129</Url>
      <Description>KZXXQUUWFKWZ-1817279113-1129</Description>
    </_dlc_DocIdUrl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14D33B-9C96-498D-A3D9-C0E9AF289F66}">
  <ds:schemaRefs>
    <ds:schemaRef ds:uri="http://purl.org/dc/dcmitype/"/>
    <ds:schemaRef ds:uri="http://schemas.microsoft.com/office/infopath/2007/PartnerControls"/>
    <ds:schemaRef ds:uri="087ed9da-973a-458e-ba2b-639733953c26"/>
    <ds:schemaRef ds:uri="http://purl.org/dc/elements/1.1/"/>
    <ds:schemaRef ds:uri="http://schemas.microsoft.com/office/2006/documentManagement/types"/>
    <ds:schemaRef ds:uri="http://purl.org/dc/terms/"/>
    <ds:schemaRef ds:uri="0cecad8f-305c-4ab2-8046-db3b11566c1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DEC3E2-F494-495F-9DDC-B6B3D9A77372}"/>
</file>

<file path=customXml/itemProps3.xml><?xml version="1.0" encoding="utf-8"?>
<ds:datastoreItem xmlns:ds="http://schemas.openxmlformats.org/officeDocument/2006/customXml" ds:itemID="{A71A46F6-0D9A-456F-8A2A-242D3C21C41C}"/>
</file>

<file path=customXml/itemProps4.xml><?xml version="1.0" encoding="utf-8"?>
<ds:datastoreItem xmlns:ds="http://schemas.openxmlformats.org/officeDocument/2006/customXml" ds:itemID="{E5BA6FD8-3D6B-4455-B80B-FB2A8CB2234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2787</TotalTime>
  <Words>960</Words>
  <Application>Microsoft Office PowerPoint</Application>
  <PresentationFormat>On-screen Show (4:3)</PresentationFormat>
  <Paragraphs>133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NRC New Branding</vt:lpstr>
      <vt:lpstr>PowerPoint Presentation</vt:lpstr>
      <vt:lpstr>PowerPoint Presentation</vt:lpstr>
      <vt:lpstr>RAMP International Agreements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Shaffer, Vered</dc:creator>
  <cp:lastModifiedBy>Shaffer, Vered</cp:lastModifiedBy>
  <cp:revision>4</cp:revision>
  <dcterms:created xsi:type="dcterms:W3CDTF">2020-06-16T14:24:41Z</dcterms:created>
  <dcterms:modified xsi:type="dcterms:W3CDTF">2020-06-19T19:42:13Z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0x0101000753AA2EB97B7E4C832508BACD57AE6A</vt:lpwstr>
  </property>
  <property fmtid="{D5CDD505-2E9C-101B-9397-08002B2CF9AE}" pid="3" name="_dlc_DocIdItemGuid">
    <vt:lpwstr>77d81453-fdfb-4faa-b59e-230ddfb2d968</vt:lpwstr>
  </property>
</Properties>
</file>