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5"/>
  </p:sldMasterIdLst>
  <p:notesMasterIdLst>
    <p:notesMasterId r:id="rId11"/>
  </p:notesMasterIdLst>
  <p:handoutMasterIdLst>
    <p:handoutMasterId r:id="rId12"/>
  </p:handoutMasterIdLst>
  <p:sldIdLst>
    <p:sldId id="468" r:id="rId6"/>
    <p:sldId id="474" r:id="rId7"/>
    <p:sldId id="475" r:id="rId8"/>
    <p:sldId id="473" r:id="rId9"/>
    <p:sldId id="30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 autoAdjust="0"/>
    <p:restoredTop sz="92780" autoAdjust="0"/>
  </p:normalViewPr>
  <p:slideViewPr>
    <p:cSldViewPr>
      <p:cViewPr varScale="1">
        <p:scale>
          <a:sx n="95" d="100"/>
          <a:sy n="95" d="100"/>
        </p:scale>
        <p:origin x="46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8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372" cy="46577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436" y="0"/>
            <a:ext cx="3038372" cy="46577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fld id="{68911E9F-62E1-42F8-8906-2B201CE82C4A}" type="datetimeFigureOut">
              <a:rPr lang="en-US" smtClean="0"/>
              <a:t>4/14/2021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27"/>
            <a:ext cx="3038372" cy="465773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436" y="8830627"/>
            <a:ext cx="3038372" cy="465773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fld id="{25A817F4-C599-4ACC-A117-0222ABCFA9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034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200"/>
            </a:lvl1pPr>
          </a:lstStyle>
          <a:p>
            <a:fld id="{90688E3A-E739-4C00-9AFB-51BBDA40E939}" type="datetimeFigureOut">
              <a:rPr lang="en-US" smtClean="0"/>
              <a:pPr/>
              <a:t>4/14/2021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200"/>
            </a:lvl1pPr>
          </a:lstStyle>
          <a:p>
            <a:fld id="{8937018A-E188-44A8-B3F6-F786FEDC0DF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19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B73F1-1D43-4301-87B1-3B881D5FCDC3}" type="slidenum">
              <a:rPr lang="en-US" smtClean="0">
                <a:solidFill>
                  <a:prstClr val="white"/>
                </a:solidFill>
              </a:rPr>
              <a:pPr/>
              <a:t>1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51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37018A-E188-44A8-B3F6-F786FEDC0DF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69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76200"/>
            <a:ext cx="5715000" cy="134143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600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1600200"/>
            <a:ext cx="8991600" cy="4724400"/>
          </a:xfrm>
        </p:spPr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1524000"/>
            <a:ext cx="2057400" cy="4800600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1524000"/>
            <a:ext cx="6781800" cy="4800600"/>
          </a:xfrm>
        </p:spPr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76200"/>
            <a:ext cx="5715000" cy="1341438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724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76200"/>
            <a:ext cx="5715000" cy="1341438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600200"/>
            <a:ext cx="4419600" cy="4724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19600" cy="47244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76200"/>
            <a:ext cx="5715000" cy="1341438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1535113"/>
            <a:ext cx="4421188" cy="639762"/>
          </a:xfrm>
        </p:spPr>
        <p:txBody>
          <a:bodyPr anchor="t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" y="2174874"/>
            <a:ext cx="4421188" cy="4149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422775" cy="639762"/>
          </a:xfrm>
        </p:spPr>
        <p:txBody>
          <a:bodyPr anchor="t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422775" cy="4149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76200"/>
            <a:ext cx="5715000" cy="134143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600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0"/>
            <a:ext cx="3389313" cy="838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24000"/>
            <a:ext cx="549275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" y="2362200"/>
            <a:ext cx="3389313" cy="3962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530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523999"/>
            <a:ext cx="5486400" cy="34290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197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r>
              <a:rPr lang="en-US" dirty="0"/>
              <a:t>6-8 November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/>
              <a:t>CAMP Fall 2013 | Washington, DC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1798" y="274638"/>
            <a:ext cx="57150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1600200"/>
            <a:ext cx="89916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6-8 November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CAMP Fall 2013 | Washington, DC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29600" y="0"/>
            <a:ext cx="914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04800" y="304800"/>
            <a:ext cx="2666999" cy="940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457200" y="1447800"/>
            <a:ext cx="8686800" cy="45719"/>
          </a:xfrm>
          <a:prstGeom prst="rect">
            <a:avLst/>
          </a:prstGeom>
          <a:solidFill>
            <a:srgbClr val="2355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lang="en-US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4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cid:image004.png@01D73121.D14104E0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cid:image003.png@01D73121.D14104E0" TargetMode="Externa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2775"/>
            <a:ext cx="7772400" cy="1470025"/>
          </a:xfrm>
        </p:spPr>
        <p:txBody>
          <a:bodyPr>
            <a:noAutofit/>
          </a:bodyPr>
          <a:lstStyle/>
          <a:p>
            <a:r>
              <a:rPr lang="en-US" dirty="0"/>
              <a:t>Welcome to the</a:t>
            </a:r>
            <a:br>
              <a:rPr lang="en-US" dirty="0"/>
            </a:br>
            <a:r>
              <a:rPr lang="en-US" dirty="0"/>
              <a:t>2021 Symposium: Transport of Radionuclides in the Environment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87D4A-EF35-423A-AC80-2AF5DCB60DBF}" type="slidenum">
              <a:rPr lang="en-US" smtClean="0">
                <a:solidFill>
                  <a:srgbClr val="FFFFFF"/>
                </a:solidFill>
              </a:rPr>
              <a:pPr/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object 6"/>
          <p:cNvSpPr/>
          <p:nvPr/>
        </p:nvSpPr>
        <p:spPr>
          <a:xfrm>
            <a:off x="6781800" y="76200"/>
            <a:ext cx="1749829" cy="1295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9B094297-A121-4691-92B2-BD6475FA264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746" y="3866540"/>
            <a:ext cx="3238507" cy="2784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747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902482-4115-4396-A375-8228DCD37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6-8 November 2013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0F0082-5CCA-4038-9394-C1ED82445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CAMP Fall 2013 | Washington, DC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86F50F-858F-4804-8FF9-7E4B95252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1" descr="image001">
            <a:extLst>
              <a:ext uri="{FF2B5EF4-FFF2-40B4-BE49-F238E27FC236}">
                <a16:creationId xmlns:a16="http://schemas.microsoft.com/office/drawing/2014/main" id="{A7607CF3-6CB6-484D-91B6-614EE890EC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2836" y="1653439"/>
            <a:ext cx="4351564" cy="471714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020523C-2C1D-470C-B823-1774ED264AF8}"/>
              </a:ext>
            </a:extLst>
          </p:cNvPr>
          <p:cNvSpPr/>
          <p:nvPr/>
        </p:nvSpPr>
        <p:spPr>
          <a:xfrm>
            <a:off x="4948918" y="2286000"/>
            <a:ext cx="39705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707070"/>
                </a:solidFill>
                <a:latin typeface="Libre Franklin"/>
              </a:rPr>
              <a:t>The purpose of the </a:t>
            </a:r>
            <a:r>
              <a:rPr lang="en-US" sz="2400" b="1" dirty="0">
                <a:solidFill>
                  <a:srgbClr val="707070"/>
                </a:solidFill>
                <a:latin typeface="Libre Franklin"/>
              </a:rPr>
              <a:t>Radiation Protection Computer Code Analysis and Maintenance Program</a:t>
            </a:r>
            <a:r>
              <a:rPr lang="en-US" sz="2400" dirty="0">
                <a:solidFill>
                  <a:srgbClr val="707070"/>
                </a:solidFill>
                <a:latin typeface="Libre Franklin"/>
              </a:rPr>
              <a:t> (RAMP) is to develop, maintain, improve, distribute, and provide training on NRC-sponsored radiation protection and dose assessment computer codes.</a:t>
            </a:r>
            <a:endParaRPr lang="en-US" sz="2400" b="0" i="0" dirty="0">
              <a:solidFill>
                <a:srgbClr val="707070"/>
              </a:solidFill>
              <a:effectLst/>
              <a:latin typeface="Libre Franklin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3EBBE7B-EEFA-401F-B481-5A17F120C9E5}"/>
              </a:ext>
            </a:extLst>
          </p:cNvPr>
          <p:cNvSpPr txBox="1">
            <a:spLocks/>
          </p:cNvSpPr>
          <p:nvPr/>
        </p:nvSpPr>
        <p:spPr>
          <a:xfrm>
            <a:off x="2452006" y="312001"/>
            <a:ext cx="5715000" cy="134143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/>
              <a:t>What is RAMP?</a:t>
            </a:r>
          </a:p>
        </p:txBody>
      </p:sp>
      <p:sp>
        <p:nvSpPr>
          <p:cNvPr id="9" name="object 6">
            <a:extLst>
              <a:ext uri="{FF2B5EF4-FFF2-40B4-BE49-F238E27FC236}">
                <a16:creationId xmlns:a16="http://schemas.microsoft.com/office/drawing/2014/main" id="{87694B54-3A97-4FE1-88F7-B374D0EC0FE1}"/>
              </a:ext>
            </a:extLst>
          </p:cNvPr>
          <p:cNvSpPr/>
          <p:nvPr/>
        </p:nvSpPr>
        <p:spPr>
          <a:xfrm>
            <a:off x="7315200" y="69612"/>
            <a:ext cx="1749829" cy="1295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14718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902482-4115-4396-A375-8228DCD37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6-8 November 2013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0F0082-5CCA-4038-9394-C1ED82445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CAMP Fall 2013 | Washington, DC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86F50F-858F-4804-8FF9-7E4B95252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1" descr="image001">
            <a:extLst>
              <a:ext uri="{FF2B5EF4-FFF2-40B4-BE49-F238E27FC236}">
                <a16:creationId xmlns:a16="http://schemas.microsoft.com/office/drawing/2014/main" id="{A7607CF3-6CB6-484D-91B6-614EE890EC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2836" y="1653439"/>
            <a:ext cx="4351564" cy="471714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F3EBBE7B-EEFA-401F-B481-5A17F120C9E5}"/>
              </a:ext>
            </a:extLst>
          </p:cNvPr>
          <p:cNvSpPr txBox="1">
            <a:spLocks/>
          </p:cNvSpPr>
          <p:nvPr/>
        </p:nvSpPr>
        <p:spPr>
          <a:xfrm>
            <a:off x="2452006" y="312001"/>
            <a:ext cx="5715000" cy="134143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/>
              <a:t>What is RAMP?</a:t>
            </a:r>
          </a:p>
        </p:txBody>
      </p:sp>
      <p:sp>
        <p:nvSpPr>
          <p:cNvPr id="9" name="object 6">
            <a:extLst>
              <a:ext uri="{FF2B5EF4-FFF2-40B4-BE49-F238E27FC236}">
                <a16:creationId xmlns:a16="http://schemas.microsoft.com/office/drawing/2014/main" id="{87694B54-3A97-4FE1-88F7-B374D0EC0FE1}"/>
              </a:ext>
            </a:extLst>
          </p:cNvPr>
          <p:cNvSpPr/>
          <p:nvPr/>
        </p:nvSpPr>
        <p:spPr>
          <a:xfrm>
            <a:off x="7315200" y="69612"/>
            <a:ext cx="1749829" cy="1295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026" name="Picture 1">
            <a:extLst>
              <a:ext uri="{FF2B5EF4-FFF2-40B4-BE49-F238E27FC236}">
                <a16:creationId xmlns:a16="http://schemas.microsoft.com/office/drawing/2014/main" id="{039A0EDC-2F97-4B76-9B0A-902522BF0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560" y="3688528"/>
            <a:ext cx="2876550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4">
            <a:extLst>
              <a:ext uri="{FF2B5EF4-FFF2-40B4-BE49-F238E27FC236}">
                <a16:creationId xmlns:a16="http://schemas.microsoft.com/office/drawing/2014/main" id="{0C1EEBAE-C252-46D2-B5D2-4FEAFB8461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2610" y="1649606"/>
            <a:ext cx="285750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BC1A36D2-D080-4DCD-B4F0-C7B6AF81C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7EB447E6-7644-4E9C-86C9-7C5A07D43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623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74A728-43B1-4289-A53D-C3F9F5D1CEAB}"/>
              </a:ext>
            </a:extLst>
          </p:cNvPr>
          <p:cNvSpPr txBox="1"/>
          <p:nvPr/>
        </p:nvSpPr>
        <p:spPr>
          <a:xfrm>
            <a:off x="7821614" y="4811906"/>
            <a:ext cx="1086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Eleven</a:t>
            </a:r>
          </a:p>
          <a:p>
            <a:r>
              <a:rPr lang="en-US" dirty="0"/>
              <a:t>Countries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919DAE8-9E5C-42A1-8582-D6F81AEB2F2F}"/>
              </a:ext>
            </a:extLst>
          </p:cNvPr>
          <p:cNvSpPr txBox="1"/>
          <p:nvPr/>
        </p:nvSpPr>
        <p:spPr>
          <a:xfrm>
            <a:off x="7831139" y="2067657"/>
            <a:ext cx="12432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Seven</a:t>
            </a:r>
          </a:p>
          <a:p>
            <a:r>
              <a:rPr lang="en-US" dirty="0"/>
              <a:t>Institutions</a:t>
            </a:r>
          </a:p>
        </p:txBody>
      </p:sp>
    </p:spTree>
    <p:extLst>
      <p:ext uri="{BB962C8B-B14F-4D97-AF65-F5344CB8AC3E}">
        <p14:creationId xmlns:p14="http://schemas.microsoft.com/office/powerpoint/2010/main" val="309406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52033-DD8E-413D-B683-8134EE3AC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0" y="144462"/>
            <a:ext cx="5715000" cy="1341438"/>
          </a:xfrm>
        </p:spPr>
        <p:txBody>
          <a:bodyPr/>
          <a:lstStyle/>
          <a:p>
            <a:r>
              <a:rPr lang="en-US" sz="5400" dirty="0"/>
              <a:t>Logistics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37D6D-ECB8-4343-9D92-450B0FAC8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Recording </a:t>
            </a:r>
            <a:r>
              <a:rPr lang="en-US" dirty="0"/>
              <a:t>– Webinar is being recorded. The recorded webinar and presentations will be uploaded on the RAMP website within 2 weeks.</a:t>
            </a:r>
          </a:p>
          <a:p>
            <a:r>
              <a:rPr lang="en-US" b="1" dirty="0"/>
              <a:t>Audio </a:t>
            </a:r>
            <a:r>
              <a:rPr lang="en-US" dirty="0"/>
              <a:t>– All participants will be muted.</a:t>
            </a:r>
          </a:p>
          <a:p>
            <a:r>
              <a:rPr lang="en-US" b="1" dirty="0"/>
              <a:t>Questions </a:t>
            </a:r>
            <a:r>
              <a:rPr lang="en-US" dirty="0"/>
              <a:t>– </a:t>
            </a:r>
          </a:p>
          <a:p>
            <a:pPr lvl="1"/>
            <a:r>
              <a:rPr lang="en-US" dirty="0"/>
              <a:t>Questions will be addressed at the end of the presentations. </a:t>
            </a:r>
          </a:p>
          <a:p>
            <a:pPr lvl="1"/>
            <a:r>
              <a:rPr lang="en-US" dirty="0"/>
              <a:t>Please type your name, country, the question, and the person the question is directed to  in the CHAT (see image below): </a:t>
            </a:r>
          </a:p>
          <a:p>
            <a:pPr lvl="2"/>
            <a:endParaRPr lang="en-US" dirty="0">
              <a:highlight>
                <a:srgbClr val="FFFF00"/>
              </a:highlight>
            </a:endParaRPr>
          </a:p>
          <a:p>
            <a:pPr lvl="2"/>
            <a:endParaRPr lang="en-US" dirty="0">
              <a:highlight>
                <a:srgbClr val="FFFF00"/>
              </a:highlight>
            </a:endParaRPr>
          </a:p>
          <a:p>
            <a:pPr lvl="2"/>
            <a:endParaRPr lang="en-US" dirty="0">
              <a:highlight>
                <a:srgbClr val="FFFF00"/>
              </a:highlight>
            </a:endParaRPr>
          </a:p>
          <a:p>
            <a:pPr lvl="2"/>
            <a:endParaRPr lang="en-US" dirty="0">
              <a:highlight>
                <a:srgbClr val="FFFF00"/>
              </a:highlight>
            </a:endParaRPr>
          </a:p>
          <a:p>
            <a:pPr lvl="2"/>
            <a:endParaRPr lang="en-US" dirty="0">
              <a:highlight>
                <a:srgbClr val="FFFF00"/>
              </a:highlight>
            </a:endParaRPr>
          </a:p>
          <a:p>
            <a:pPr lvl="2"/>
            <a:endParaRPr lang="en-US" dirty="0">
              <a:highlight>
                <a:srgbClr val="FFFF00"/>
              </a:highlight>
            </a:endParaRPr>
          </a:p>
          <a:p>
            <a:pPr lvl="2"/>
            <a:endParaRPr lang="en-US" dirty="0">
              <a:highlight>
                <a:srgbClr val="FFFF00"/>
              </a:highlight>
            </a:endParaRPr>
          </a:p>
          <a:p>
            <a:pPr lvl="2"/>
            <a:endParaRPr lang="en-US" dirty="0">
              <a:highlight>
                <a:srgbClr val="FFFF00"/>
              </a:highlight>
            </a:endParaRPr>
          </a:p>
          <a:p>
            <a:pPr lvl="1"/>
            <a:r>
              <a:rPr lang="en-US" dirty="0"/>
              <a:t>If we don’t get to your question, it will be posted with an answer on the RAMP website. </a:t>
            </a:r>
          </a:p>
          <a:p>
            <a:pPr lvl="1"/>
            <a:r>
              <a:rPr lang="en-US" dirty="0"/>
              <a:t>If you have questions after the meeting, please email the questions to RAMP.ADMIN@pnnl.gov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690F1-04CF-4816-9CD3-1414E81C9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829F2B-FBD1-48B4-8E9D-BB24081F95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4815"/>
          <a:stretch/>
        </p:blipFill>
        <p:spPr>
          <a:xfrm>
            <a:off x="4114800" y="3417188"/>
            <a:ext cx="3276600" cy="1688212"/>
          </a:xfrm>
          <a:prstGeom prst="rect">
            <a:avLst/>
          </a:prstGeom>
        </p:spPr>
      </p:pic>
      <p:sp>
        <p:nvSpPr>
          <p:cNvPr id="8" name="object 6">
            <a:extLst>
              <a:ext uri="{FF2B5EF4-FFF2-40B4-BE49-F238E27FC236}">
                <a16:creationId xmlns:a16="http://schemas.microsoft.com/office/drawing/2014/main" id="{643EFCE5-A9A8-437E-B756-3975B2089417}"/>
              </a:ext>
            </a:extLst>
          </p:cNvPr>
          <p:cNvSpPr/>
          <p:nvPr/>
        </p:nvSpPr>
        <p:spPr>
          <a:xfrm>
            <a:off x="6781800" y="76200"/>
            <a:ext cx="1749829" cy="1295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46907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Again Welcome!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We are glad you are here!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1C00C3DB-9BE5-4FE3-9A7E-A60F63B1CB7C}"/>
              </a:ext>
            </a:extLst>
          </p:cNvPr>
          <p:cNvSpPr/>
          <p:nvPr/>
        </p:nvSpPr>
        <p:spPr>
          <a:xfrm>
            <a:off x="6781800" y="76200"/>
            <a:ext cx="1749829" cy="1295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80527419"/>
      </p:ext>
    </p:extLst>
  </p:cSld>
  <p:clrMapOvr>
    <a:masterClrMapping/>
  </p:clrMapOvr>
</p:sld>
</file>

<file path=ppt/theme/theme1.xml><?xml version="1.0" encoding="utf-8"?>
<a:theme xmlns:a="http://schemas.openxmlformats.org/drawingml/2006/main" name="NRC New Brand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5aa91b91-1b5c-47ee-93a7-b2620ed781e0">KZXXQUUWFKWZ-1817279113-1681</_dlc_DocId>
    <_dlc_DocIdUrl xmlns="5aa91b91-1b5c-47ee-93a7-b2620ed781e0">
      <Url>https://earrth.pnnl.gov/_layouts/15/DocIdRedir.aspx?ID=KZXXQUUWFKWZ-1817279113-1681</Url>
      <Description>KZXXQUUWFKWZ-1817279113-1681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53AA2EB97B7E4C832508BACD57AE6A" ma:contentTypeVersion="4" ma:contentTypeDescription="Create a new document." ma:contentTypeScope="" ma:versionID="421e8a8f825b9d546586c466887b032f">
  <xsd:schema xmlns:xsd="http://www.w3.org/2001/XMLSchema" xmlns:xs="http://www.w3.org/2001/XMLSchema" xmlns:p="http://schemas.microsoft.com/office/2006/metadata/properties" xmlns:ns2="5aa91b91-1b5c-47ee-93a7-b2620ed781e0" targetNamespace="http://schemas.microsoft.com/office/2006/metadata/properties" ma:root="true" ma:fieldsID="3c8cec267a752d00d9afaa4ece66f275" ns2:_="">
    <xsd:import namespace="5aa91b91-1b5c-47ee-93a7-b2620ed781e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91b91-1b5c-47ee-93a7-b2620ed781e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51DEF47F-7300-41D1-B835-6CCC5748EC1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52A271-69DD-4DB3-B5E9-8D858D438FCA}">
  <ds:schemaRefs>
    <ds:schemaRef ds:uri="http://schemas.microsoft.com/office/2006/documentManagement/types"/>
    <ds:schemaRef ds:uri="5aa91b91-1b5c-47ee-93a7-b2620ed781e0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72FFB45-87E6-4933-8C6B-29B7479114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a91b91-1b5c-47ee-93a7-b2620ed781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3F7AD2E-7BE9-4C40-970A-98A7ECB6266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3098</TotalTime>
  <Words>211</Words>
  <Application>Microsoft Office PowerPoint</Application>
  <PresentationFormat>On-screen Show (4:3)</PresentationFormat>
  <Paragraphs>37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Libre Franklin</vt:lpstr>
      <vt:lpstr>NRC New Branding</vt:lpstr>
      <vt:lpstr>Welcome to the 2021 Symposium: Transport of Radionuclides in the Environment</vt:lpstr>
      <vt:lpstr>PowerPoint Presentation</vt:lpstr>
      <vt:lpstr>PowerPoint Presentation</vt:lpstr>
      <vt:lpstr>Logistics</vt:lpstr>
      <vt:lpstr>Again Welcome!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Core-Wide Estimates of Fuel Dispersal During a LOCA</dc:title>
  <dc:creator>Raynaud, Patrick</dc:creator>
  <cp:lastModifiedBy>Mcdowell, Bruce K</cp:lastModifiedBy>
  <cp:revision>163</cp:revision>
  <cp:lastPrinted>2015-10-07T11:37:38Z</cp:lastPrinted>
  <dcterms:created xsi:type="dcterms:W3CDTF">2006-08-16T00:00:00Z</dcterms:created>
  <dcterms:modified xsi:type="dcterms:W3CDTF">2021-04-14T19:14:39Z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0x0101000753AA2EB97B7E4C832508BACD57AE6A</vt:lpwstr>
  </property>
  <property fmtid="{D5CDD505-2E9C-101B-9397-08002B2CF9AE}" pid="3" name="_dlc_DocIdItemGuid">
    <vt:lpwstr>3d33b876-b8f5-4d6d-a7a4-b320822c71a0</vt:lpwstr>
  </property>
</Properties>
</file>