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4"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86" d="100"/>
          <a:sy n="86" d="100"/>
        </p:scale>
        <p:origin x="658"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073619B-4034-4A2C-8889-0CACF877F48B}" type="datetimeFigureOut">
              <a:rPr lang="en-US" smtClean="0"/>
              <a:t>04/12/2021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7C49B-6361-429E-95C0-8ACFC6C4674B}" type="slidenum">
              <a:rPr lang="en-US" smtClean="0"/>
              <a:t>‹#›</a:t>
            </a:fld>
            <a:endParaRPr lang="en-US"/>
          </a:p>
        </p:txBody>
      </p:sp>
    </p:spTree>
    <p:extLst>
      <p:ext uri="{BB962C8B-B14F-4D97-AF65-F5344CB8AC3E}">
        <p14:creationId xmlns:p14="http://schemas.microsoft.com/office/powerpoint/2010/main" val="617792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73619B-4034-4A2C-8889-0CACF877F48B}" type="datetimeFigureOut">
              <a:rPr lang="en-US" smtClean="0"/>
              <a:t>04/12/2021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7C49B-6361-429E-95C0-8ACFC6C4674B}" type="slidenum">
              <a:rPr lang="en-US" smtClean="0"/>
              <a:t>‹#›</a:t>
            </a:fld>
            <a:endParaRPr lang="en-US"/>
          </a:p>
        </p:txBody>
      </p:sp>
    </p:spTree>
    <p:extLst>
      <p:ext uri="{BB962C8B-B14F-4D97-AF65-F5344CB8AC3E}">
        <p14:creationId xmlns:p14="http://schemas.microsoft.com/office/powerpoint/2010/main" val="3995795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73619B-4034-4A2C-8889-0CACF877F48B}" type="datetimeFigureOut">
              <a:rPr lang="en-US" smtClean="0"/>
              <a:t>04/12/2021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7C49B-6361-429E-95C0-8ACFC6C4674B}" type="slidenum">
              <a:rPr lang="en-US" smtClean="0"/>
              <a:t>‹#›</a:t>
            </a:fld>
            <a:endParaRPr lang="en-US"/>
          </a:p>
        </p:txBody>
      </p:sp>
    </p:spTree>
    <p:extLst>
      <p:ext uri="{BB962C8B-B14F-4D97-AF65-F5344CB8AC3E}">
        <p14:creationId xmlns:p14="http://schemas.microsoft.com/office/powerpoint/2010/main" val="90467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73619B-4034-4A2C-8889-0CACF877F48B}" type="datetimeFigureOut">
              <a:rPr lang="en-US" smtClean="0"/>
              <a:t>04/12/2021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7C49B-6361-429E-95C0-8ACFC6C4674B}" type="slidenum">
              <a:rPr lang="en-US" smtClean="0"/>
              <a:t>‹#›</a:t>
            </a:fld>
            <a:endParaRPr lang="en-US"/>
          </a:p>
        </p:txBody>
      </p:sp>
    </p:spTree>
    <p:extLst>
      <p:ext uri="{BB962C8B-B14F-4D97-AF65-F5344CB8AC3E}">
        <p14:creationId xmlns:p14="http://schemas.microsoft.com/office/powerpoint/2010/main" val="4094043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73619B-4034-4A2C-8889-0CACF877F48B}" type="datetimeFigureOut">
              <a:rPr lang="en-US" smtClean="0"/>
              <a:t>04/12/2021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7C49B-6361-429E-95C0-8ACFC6C4674B}" type="slidenum">
              <a:rPr lang="en-US" smtClean="0"/>
              <a:t>‹#›</a:t>
            </a:fld>
            <a:endParaRPr lang="en-US"/>
          </a:p>
        </p:txBody>
      </p:sp>
    </p:spTree>
    <p:extLst>
      <p:ext uri="{BB962C8B-B14F-4D97-AF65-F5344CB8AC3E}">
        <p14:creationId xmlns:p14="http://schemas.microsoft.com/office/powerpoint/2010/main" val="3398439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073619B-4034-4A2C-8889-0CACF877F48B}" type="datetimeFigureOut">
              <a:rPr lang="en-US" smtClean="0"/>
              <a:t>04/12/2021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07C49B-6361-429E-95C0-8ACFC6C4674B}" type="slidenum">
              <a:rPr lang="en-US" smtClean="0"/>
              <a:t>‹#›</a:t>
            </a:fld>
            <a:endParaRPr lang="en-US"/>
          </a:p>
        </p:txBody>
      </p:sp>
    </p:spTree>
    <p:extLst>
      <p:ext uri="{BB962C8B-B14F-4D97-AF65-F5344CB8AC3E}">
        <p14:creationId xmlns:p14="http://schemas.microsoft.com/office/powerpoint/2010/main" val="2185794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073619B-4034-4A2C-8889-0CACF877F48B}" type="datetimeFigureOut">
              <a:rPr lang="en-US" smtClean="0"/>
              <a:t>04/12/2021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07C49B-6361-429E-95C0-8ACFC6C4674B}" type="slidenum">
              <a:rPr lang="en-US" smtClean="0"/>
              <a:t>‹#›</a:t>
            </a:fld>
            <a:endParaRPr lang="en-US"/>
          </a:p>
        </p:txBody>
      </p:sp>
    </p:spTree>
    <p:extLst>
      <p:ext uri="{BB962C8B-B14F-4D97-AF65-F5344CB8AC3E}">
        <p14:creationId xmlns:p14="http://schemas.microsoft.com/office/powerpoint/2010/main" val="309485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073619B-4034-4A2C-8889-0CACF877F48B}" type="datetimeFigureOut">
              <a:rPr lang="en-US" smtClean="0"/>
              <a:t>04/12/2021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07C49B-6361-429E-95C0-8ACFC6C4674B}" type="slidenum">
              <a:rPr lang="en-US" smtClean="0"/>
              <a:t>‹#›</a:t>
            </a:fld>
            <a:endParaRPr lang="en-US"/>
          </a:p>
        </p:txBody>
      </p:sp>
    </p:spTree>
    <p:extLst>
      <p:ext uri="{BB962C8B-B14F-4D97-AF65-F5344CB8AC3E}">
        <p14:creationId xmlns:p14="http://schemas.microsoft.com/office/powerpoint/2010/main" val="3250889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73619B-4034-4A2C-8889-0CACF877F48B}" type="datetimeFigureOut">
              <a:rPr lang="en-US" smtClean="0"/>
              <a:t>04/12/2021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07C49B-6361-429E-95C0-8ACFC6C4674B}" type="slidenum">
              <a:rPr lang="en-US" smtClean="0"/>
              <a:t>‹#›</a:t>
            </a:fld>
            <a:endParaRPr lang="en-US"/>
          </a:p>
        </p:txBody>
      </p:sp>
    </p:spTree>
    <p:extLst>
      <p:ext uri="{BB962C8B-B14F-4D97-AF65-F5344CB8AC3E}">
        <p14:creationId xmlns:p14="http://schemas.microsoft.com/office/powerpoint/2010/main" val="2265373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73619B-4034-4A2C-8889-0CACF877F48B}" type="datetimeFigureOut">
              <a:rPr lang="en-US" smtClean="0"/>
              <a:t>04/12/2021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07C49B-6361-429E-95C0-8ACFC6C4674B}" type="slidenum">
              <a:rPr lang="en-US" smtClean="0"/>
              <a:t>‹#›</a:t>
            </a:fld>
            <a:endParaRPr lang="en-US"/>
          </a:p>
        </p:txBody>
      </p:sp>
    </p:spTree>
    <p:extLst>
      <p:ext uri="{BB962C8B-B14F-4D97-AF65-F5344CB8AC3E}">
        <p14:creationId xmlns:p14="http://schemas.microsoft.com/office/powerpoint/2010/main" val="4148810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73619B-4034-4A2C-8889-0CACF877F48B}" type="datetimeFigureOut">
              <a:rPr lang="en-US" smtClean="0"/>
              <a:t>04/12/2021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07C49B-6361-429E-95C0-8ACFC6C4674B}" type="slidenum">
              <a:rPr lang="en-US" smtClean="0"/>
              <a:t>‹#›</a:t>
            </a:fld>
            <a:endParaRPr lang="en-US"/>
          </a:p>
        </p:txBody>
      </p:sp>
    </p:spTree>
    <p:extLst>
      <p:ext uri="{BB962C8B-B14F-4D97-AF65-F5344CB8AC3E}">
        <p14:creationId xmlns:p14="http://schemas.microsoft.com/office/powerpoint/2010/main" val="2133618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73619B-4034-4A2C-8889-0CACF877F48B}" type="datetimeFigureOut">
              <a:rPr lang="en-US" smtClean="0"/>
              <a:t>04/12/2021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07C49B-6361-429E-95C0-8ACFC6C4674B}" type="slidenum">
              <a:rPr lang="en-US" smtClean="0"/>
              <a:t>‹#›</a:t>
            </a:fld>
            <a:endParaRPr lang="en-US"/>
          </a:p>
        </p:txBody>
      </p:sp>
    </p:spTree>
    <p:extLst>
      <p:ext uri="{BB962C8B-B14F-4D97-AF65-F5344CB8AC3E}">
        <p14:creationId xmlns:p14="http://schemas.microsoft.com/office/powerpoint/2010/main" val="40416579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rial" pitchFamily="34" charset="0"/>
                <a:cs typeface="Arial" pitchFamily="34" charset="0"/>
              </a:rPr>
              <a:t>Decommissioning-Case Study</a:t>
            </a:r>
            <a:br>
              <a:rPr lang="en-US" dirty="0">
                <a:latin typeface="Arial" pitchFamily="34" charset="0"/>
                <a:cs typeface="Arial" pitchFamily="34" charset="0"/>
              </a:rPr>
            </a:br>
            <a:r>
              <a:rPr lang="en-US" dirty="0">
                <a:latin typeface="Arial" pitchFamily="34" charset="0"/>
                <a:cs typeface="Arial" pitchFamily="34" charset="0"/>
              </a:rPr>
              <a:t>Zion Nuclear Power Plant</a:t>
            </a:r>
          </a:p>
        </p:txBody>
      </p:sp>
      <p:sp>
        <p:nvSpPr>
          <p:cNvPr id="3" name="Subtitle 2"/>
          <p:cNvSpPr>
            <a:spLocks noGrp="1"/>
          </p:cNvSpPr>
          <p:nvPr>
            <p:ph type="subTitle" idx="1"/>
          </p:nvPr>
        </p:nvSpPr>
        <p:spPr/>
        <p:txBody>
          <a:bodyPr/>
          <a:lstStyle/>
          <a:p>
            <a:r>
              <a:rPr lang="en-US" dirty="0">
                <a:latin typeface="Arial" pitchFamily="34" charset="0"/>
                <a:cs typeface="Arial" pitchFamily="34" charset="0"/>
              </a:rPr>
              <a:t>RAMP Presentation 2021</a:t>
            </a:r>
          </a:p>
          <a:p>
            <a:r>
              <a:rPr lang="en-US" dirty="0">
                <a:latin typeface="Arial" pitchFamily="34" charset="0"/>
                <a:cs typeface="Arial" pitchFamily="34" charset="0"/>
              </a:rPr>
              <a:t>By: Bill Lin US NRC Region III</a:t>
            </a:r>
          </a:p>
        </p:txBody>
      </p:sp>
    </p:spTree>
    <p:extLst>
      <p:ext uri="{BB962C8B-B14F-4D97-AF65-F5344CB8AC3E}">
        <p14:creationId xmlns:p14="http://schemas.microsoft.com/office/powerpoint/2010/main" val="2747855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EB770-D5ED-41CB-828C-3EBDAF1561DC}"/>
              </a:ext>
            </a:extLst>
          </p:cNvPr>
          <p:cNvSpPr>
            <a:spLocks noGrp="1"/>
          </p:cNvSpPr>
          <p:nvPr>
            <p:ph type="title"/>
          </p:nvPr>
        </p:nvSpPr>
        <p:spPr/>
        <p:txBody>
          <a:bodyPr/>
          <a:lstStyle/>
          <a:p>
            <a:r>
              <a:rPr lang="en-US" dirty="0"/>
              <a:t>Pictures</a:t>
            </a:r>
          </a:p>
        </p:txBody>
      </p:sp>
      <p:sp>
        <p:nvSpPr>
          <p:cNvPr id="3" name="Content Placeholder 2">
            <a:extLst>
              <a:ext uri="{FF2B5EF4-FFF2-40B4-BE49-F238E27FC236}">
                <a16:creationId xmlns:a16="http://schemas.microsoft.com/office/drawing/2014/main" id="{9A588B3F-6AF3-4B89-93F2-85B737863BB4}"/>
              </a:ext>
            </a:extLst>
          </p:cNvPr>
          <p:cNvSpPr>
            <a:spLocks noGrp="1"/>
          </p:cNvSpPr>
          <p:nvPr>
            <p:ph idx="1"/>
          </p:nvPr>
        </p:nvSpPr>
        <p:spPr/>
        <p:txBody>
          <a:bodyPr/>
          <a:lstStyle/>
          <a:p>
            <a:r>
              <a:rPr lang="en-US" dirty="0"/>
              <a:t>Before Decommissioning</a:t>
            </a:r>
          </a:p>
          <a:p>
            <a:pPr marL="0" indent="0">
              <a:buNone/>
            </a:pPr>
            <a:endParaRPr lang="en-US" dirty="0"/>
          </a:p>
          <a:p>
            <a:pPr marL="0" indent="0">
              <a:buNone/>
            </a:pPr>
            <a:endParaRPr lang="en-US" dirty="0"/>
          </a:p>
        </p:txBody>
      </p:sp>
      <p:pic>
        <p:nvPicPr>
          <p:cNvPr id="5" name="Picture 4" descr="A picture containing sky, shore, resort&#10;&#10;Description automatically generated">
            <a:extLst>
              <a:ext uri="{FF2B5EF4-FFF2-40B4-BE49-F238E27FC236}">
                <a16:creationId xmlns:a16="http://schemas.microsoft.com/office/drawing/2014/main" id="{4E66A6A3-BEEC-400E-AA14-A54E63F9FB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2514599"/>
            <a:ext cx="6324600" cy="3611563"/>
          </a:xfrm>
          <a:prstGeom prst="rect">
            <a:avLst/>
          </a:prstGeom>
        </p:spPr>
      </p:pic>
    </p:spTree>
    <p:extLst>
      <p:ext uri="{BB962C8B-B14F-4D97-AF65-F5344CB8AC3E}">
        <p14:creationId xmlns:p14="http://schemas.microsoft.com/office/powerpoint/2010/main" val="4118437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2D47E-8499-44D9-9F88-645159B91A20}"/>
              </a:ext>
            </a:extLst>
          </p:cNvPr>
          <p:cNvSpPr>
            <a:spLocks noGrp="1"/>
          </p:cNvSpPr>
          <p:nvPr>
            <p:ph type="title"/>
          </p:nvPr>
        </p:nvSpPr>
        <p:spPr/>
        <p:txBody>
          <a:bodyPr/>
          <a:lstStyle/>
          <a:p>
            <a:r>
              <a:rPr lang="en-US" dirty="0"/>
              <a:t>Pictures </a:t>
            </a:r>
          </a:p>
        </p:txBody>
      </p:sp>
      <p:sp>
        <p:nvSpPr>
          <p:cNvPr id="3" name="Content Placeholder 2">
            <a:extLst>
              <a:ext uri="{FF2B5EF4-FFF2-40B4-BE49-F238E27FC236}">
                <a16:creationId xmlns:a16="http://schemas.microsoft.com/office/drawing/2014/main" id="{2F79A02D-0307-45A6-BAFF-F61B900C7E7C}"/>
              </a:ext>
            </a:extLst>
          </p:cNvPr>
          <p:cNvSpPr>
            <a:spLocks noGrp="1"/>
          </p:cNvSpPr>
          <p:nvPr>
            <p:ph idx="1"/>
          </p:nvPr>
        </p:nvSpPr>
        <p:spPr/>
        <p:txBody>
          <a:bodyPr/>
          <a:lstStyle/>
          <a:p>
            <a:r>
              <a:rPr lang="en-US" dirty="0"/>
              <a:t>During Decommissioning</a:t>
            </a:r>
          </a:p>
          <a:p>
            <a:pPr marL="0" indent="0">
              <a:buNone/>
            </a:pPr>
            <a:endParaRPr lang="en-US" dirty="0"/>
          </a:p>
        </p:txBody>
      </p:sp>
      <p:pic>
        <p:nvPicPr>
          <p:cNvPr id="5" name="Picture 4" descr="A picture containing outdoor, sky, ground, nature&#10;&#10;Description automatically generated">
            <a:extLst>
              <a:ext uri="{FF2B5EF4-FFF2-40B4-BE49-F238E27FC236}">
                <a16:creationId xmlns:a16="http://schemas.microsoft.com/office/drawing/2014/main" id="{3E72C91B-09B2-47A8-9309-143A3C71E91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2541803"/>
            <a:ext cx="7124700" cy="4041559"/>
          </a:xfrm>
          <a:prstGeom prst="rect">
            <a:avLst/>
          </a:prstGeom>
        </p:spPr>
      </p:pic>
    </p:spTree>
    <p:extLst>
      <p:ext uri="{BB962C8B-B14F-4D97-AF65-F5344CB8AC3E}">
        <p14:creationId xmlns:p14="http://schemas.microsoft.com/office/powerpoint/2010/main" val="4281365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CFE79-AECB-4017-81BC-F187ABD2D329}"/>
              </a:ext>
            </a:extLst>
          </p:cNvPr>
          <p:cNvSpPr>
            <a:spLocks noGrp="1"/>
          </p:cNvSpPr>
          <p:nvPr>
            <p:ph type="title"/>
          </p:nvPr>
        </p:nvSpPr>
        <p:spPr/>
        <p:txBody>
          <a:bodyPr/>
          <a:lstStyle/>
          <a:p>
            <a:r>
              <a:rPr lang="en-US" dirty="0"/>
              <a:t>Pictures</a:t>
            </a:r>
          </a:p>
        </p:txBody>
      </p:sp>
      <p:sp>
        <p:nvSpPr>
          <p:cNvPr id="3" name="Content Placeholder 2">
            <a:extLst>
              <a:ext uri="{FF2B5EF4-FFF2-40B4-BE49-F238E27FC236}">
                <a16:creationId xmlns:a16="http://schemas.microsoft.com/office/drawing/2014/main" id="{C80696B8-7FA5-4830-86D2-918FAC5B4926}"/>
              </a:ext>
            </a:extLst>
          </p:cNvPr>
          <p:cNvSpPr>
            <a:spLocks noGrp="1"/>
          </p:cNvSpPr>
          <p:nvPr>
            <p:ph idx="1"/>
          </p:nvPr>
        </p:nvSpPr>
        <p:spPr/>
        <p:txBody>
          <a:bodyPr/>
          <a:lstStyle/>
          <a:p>
            <a:r>
              <a:rPr lang="en-US" dirty="0"/>
              <a:t>Completion of Decommissioning</a:t>
            </a:r>
          </a:p>
          <a:p>
            <a:pPr marL="0" indent="0">
              <a:buNone/>
            </a:pPr>
            <a:endParaRPr lang="en-US" dirty="0"/>
          </a:p>
        </p:txBody>
      </p:sp>
      <p:pic>
        <p:nvPicPr>
          <p:cNvPr id="5" name="Picture 4" descr="A picture containing snow, outdoor, nature, transport&#10;&#10;Description automatically generated">
            <a:extLst>
              <a:ext uri="{FF2B5EF4-FFF2-40B4-BE49-F238E27FC236}">
                <a16:creationId xmlns:a16="http://schemas.microsoft.com/office/drawing/2014/main" id="{F8211B77-C36A-4501-9B9A-B1511DB30B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664" y="2438400"/>
            <a:ext cx="7462421" cy="3962400"/>
          </a:xfrm>
          <a:prstGeom prst="rect">
            <a:avLst/>
          </a:prstGeom>
        </p:spPr>
      </p:pic>
    </p:spTree>
    <p:extLst>
      <p:ext uri="{BB962C8B-B14F-4D97-AF65-F5344CB8AC3E}">
        <p14:creationId xmlns:p14="http://schemas.microsoft.com/office/powerpoint/2010/main" val="2416497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25D8B-042C-46F7-BBED-F5864A33D55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1C1F801-3633-4E09-BD1F-41E351725472}"/>
              </a:ext>
            </a:extLst>
          </p:cNvPr>
          <p:cNvSpPr>
            <a:spLocks noGrp="1"/>
          </p:cNvSpPr>
          <p:nvPr>
            <p:ph idx="1"/>
          </p:nvPr>
        </p:nvSpPr>
        <p:spPr/>
        <p:txBody>
          <a:bodyPr>
            <a:normAutofit/>
          </a:bodyPr>
          <a:lstStyle/>
          <a:p>
            <a:r>
              <a:rPr lang="en-US" sz="6000" dirty="0"/>
              <a:t>Questions???</a:t>
            </a:r>
          </a:p>
        </p:txBody>
      </p:sp>
    </p:spTree>
    <p:extLst>
      <p:ext uri="{BB962C8B-B14F-4D97-AF65-F5344CB8AC3E}">
        <p14:creationId xmlns:p14="http://schemas.microsoft.com/office/powerpoint/2010/main" val="1726550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15721-19A8-4E08-BA1A-9589C925617F}"/>
              </a:ext>
            </a:extLst>
          </p:cNvPr>
          <p:cNvSpPr>
            <a:spLocks noGrp="1"/>
          </p:cNvSpPr>
          <p:nvPr>
            <p:ph type="title"/>
          </p:nvPr>
        </p:nvSpPr>
        <p:spPr>
          <a:xfrm>
            <a:off x="457200" y="304800"/>
            <a:ext cx="8229600" cy="1143000"/>
          </a:xfrm>
        </p:spPr>
        <p:txBody>
          <a:bodyPr/>
          <a:lstStyle/>
          <a:p>
            <a:r>
              <a:rPr lang="en-US" dirty="0"/>
              <a:t>Zion Nuclear Power Plant</a:t>
            </a:r>
          </a:p>
        </p:txBody>
      </p:sp>
      <p:sp>
        <p:nvSpPr>
          <p:cNvPr id="3" name="Content Placeholder 2">
            <a:extLst>
              <a:ext uri="{FF2B5EF4-FFF2-40B4-BE49-F238E27FC236}">
                <a16:creationId xmlns:a16="http://schemas.microsoft.com/office/drawing/2014/main" id="{DCEB0E68-158F-4D3C-B520-74084CA0D5E4}"/>
              </a:ext>
            </a:extLst>
          </p:cNvPr>
          <p:cNvSpPr>
            <a:spLocks noGrp="1"/>
          </p:cNvSpPr>
          <p:nvPr>
            <p:ph idx="1"/>
          </p:nvPr>
        </p:nvSpPr>
        <p:spPr>
          <a:xfrm>
            <a:off x="457200" y="1752600"/>
            <a:ext cx="8229600" cy="4525963"/>
          </a:xfrm>
        </p:spPr>
        <p:txBody>
          <a:bodyPr/>
          <a:lstStyle/>
          <a:p>
            <a:r>
              <a:rPr lang="en-US" dirty="0"/>
              <a:t>Objectives:</a:t>
            </a:r>
          </a:p>
          <a:p>
            <a:pPr lvl="1"/>
            <a:r>
              <a:rPr lang="en-US" dirty="0"/>
              <a:t>Decommissioning Status</a:t>
            </a:r>
          </a:p>
          <a:p>
            <a:pPr lvl="1"/>
            <a:r>
              <a:rPr lang="en-US" dirty="0"/>
              <a:t>Overview of the Decommissioning Process and how various decommissioning software programs were involved</a:t>
            </a:r>
          </a:p>
          <a:p>
            <a:pPr lvl="1"/>
            <a:r>
              <a:rPr lang="en-US" dirty="0"/>
              <a:t>Lessons Learned and Emergent Themes</a:t>
            </a:r>
          </a:p>
        </p:txBody>
      </p:sp>
    </p:spTree>
    <p:extLst>
      <p:ext uri="{BB962C8B-B14F-4D97-AF65-F5344CB8AC3E}">
        <p14:creationId xmlns:p14="http://schemas.microsoft.com/office/powerpoint/2010/main" val="2560077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237B-73F8-497F-A336-A09CAF40FBC3}"/>
              </a:ext>
            </a:extLst>
          </p:cNvPr>
          <p:cNvSpPr>
            <a:spLocks noGrp="1"/>
          </p:cNvSpPr>
          <p:nvPr>
            <p:ph type="title"/>
          </p:nvPr>
        </p:nvSpPr>
        <p:spPr/>
        <p:txBody>
          <a:bodyPr/>
          <a:lstStyle/>
          <a:p>
            <a:r>
              <a:rPr lang="en-US" dirty="0"/>
              <a:t>Zion Nuclear Power Plant</a:t>
            </a:r>
          </a:p>
        </p:txBody>
      </p:sp>
      <p:sp>
        <p:nvSpPr>
          <p:cNvPr id="3" name="Content Placeholder 2">
            <a:extLst>
              <a:ext uri="{FF2B5EF4-FFF2-40B4-BE49-F238E27FC236}">
                <a16:creationId xmlns:a16="http://schemas.microsoft.com/office/drawing/2014/main" id="{C233DA8E-796C-4AE3-9FC8-4F41F2EE4236}"/>
              </a:ext>
            </a:extLst>
          </p:cNvPr>
          <p:cNvSpPr>
            <a:spLocks noGrp="1"/>
          </p:cNvSpPr>
          <p:nvPr>
            <p:ph idx="1"/>
          </p:nvPr>
        </p:nvSpPr>
        <p:spPr/>
        <p:txBody>
          <a:bodyPr/>
          <a:lstStyle/>
          <a:p>
            <a:r>
              <a:rPr lang="en-US" dirty="0"/>
              <a:t>Decommissioning Started around 2010</a:t>
            </a:r>
          </a:p>
          <a:p>
            <a:r>
              <a:rPr lang="en-US" dirty="0"/>
              <a:t>Active Decommissioning activities ended around late 2019 early 2020</a:t>
            </a:r>
          </a:p>
          <a:p>
            <a:r>
              <a:rPr lang="en-US" dirty="0"/>
              <a:t>Currently NRC HQ has issued additional Request for Additional Information regarding licensee's FSS submittal</a:t>
            </a:r>
          </a:p>
          <a:p>
            <a:r>
              <a:rPr lang="en-US" dirty="0"/>
              <a:t>License Termination expected sometime during 2021</a:t>
            </a:r>
          </a:p>
          <a:p>
            <a:endParaRPr lang="en-US" dirty="0"/>
          </a:p>
          <a:p>
            <a:endParaRPr lang="en-US" dirty="0"/>
          </a:p>
        </p:txBody>
      </p:sp>
    </p:spTree>
    <p:extLst>
      <p:ext uri="{BB962C8B-B14F-4D97-AF65-F5344CB8AC3E}">
        <p14:creationId xmlns:p14="http://schemas.microsoft.com/office/powerpoint/2010/main" val="2302542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5D2F8-B504-41A0-B525-36EBF32416C8}"/>
              </a:ext>
            </a:extLst>
          </p:cNvPr>
          <p:cNvSpPr>
            <a:spLocks noGrp="1"/>
          </p:cNvSpPr>
          <p:nvPr>
            <p:ph type="title"/>
          </p:nvPr>
        </p:nvSpPr>
        <p:spPr/>
        <p:txBody>
          <a:bodyPr/>
          <a:lstStyle/>
          <a:p>
            <a:r>
              <a:rPr lang="en-US" dirty="0"/>
              <a:t>Zion Nuclear Power Plant</a:t>
            </a:r>
          </a:p>
        </p:txBody>
      </p:sp>
      <p:sp>
        <p:nvSpPr>
          <p:cNvPr id="3" name="Content Placeholder 2">
            <a:extLst>
              <a:ext uri="{FF2B5EF4-FFF2-40B4-BE49-F238E27FC236}">
                <a16:creationId xmlns:a16="http://schemas.microsoft.com/office/drawing/2014/main" id="{B793FD67-78BD-49AA-8FF1-2154635EEF11}"/>
              </a:ext>
            </a:extLst>
          </p:cNvPr>
          <p:cNvSpPr>
            <a:spLocks noGrp="1"/>
          </p:cNvSpPr>
          <p:nvPr>
            <p:ph idx="1"/>
          </p:nvPr>
        </p:nvSpPr>
        <p:spPr/>
        <p:txBody>
          <a:bodyPr/>
          <a:lstStyle/>
          <a:p>
            <a:r>
              <a:rPr lang="en-US" dirty="0"/>
              <a:t>Decommissioning Process </a:t>
            </a:r>
          </a:p>
          <a:p>
            <a:pPr lvl="1"/>
            <a:r>
              <a:rPr lang="en-US" dirty="0"/>
              <a:t>Two types of inspections during decommissioning</a:t>
            </a:r>
          </a:p>
          <a:p>
            <a:pPr marL="457200" lvl="1" indent="0">
              <a:buNone/>
            </a:pPr>
            <a:endParaRPr lang="en-US" dirty="0"/>
          </a:p>
          <a:p>
            <a:pPr lvl="1"/>
            <a:r>
              <a:rPr lang="en-US" dirty="0"/>
              <a:t>Safety Significance evolutions during decommissioning</a:t>
            </a:r>
          </a:p>
          <a:p>
            <a:pPr marL="457200" lvl="1" indent="0">
              <a:buNone/>
            </a:pPr>
            <a:endParaRPr lang="en-US" dirty="0"/>
          </a:p>
          <a:p>
            <a:pPr lvl="1"/>
            <a:r>
              <a:rPr lang="en-US" dirty="0"/>
              <a:t>Inspections that were included in the annual NRC Master Inspection Plan submitted to the licensee annually </a:t>
            </a:r>
          </a:p>
        </p:txBody>
      </p:sp>
    </p:spTree>
    <p:extLst>
      <p:ext uri="{BB962C8B-B14F-4D97-AF65-F5344CB8AC3E}">
        <p14:creationId xmlns:p14="http://schemas.microsoft.com/office/powerpoint/2010/main" val="234323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0FB14-B10A-4A53-8F50-DE9F2A02FBEC}"/>
              </a:ext>
            </a:extLst>
          </p:cNvPr>
          <p:cNvSpPr>
            <a:spLocks noGrp="1"/>
          </p:cNvSpPr>
          <p:nvPr>
            <p:ph type="title"/>
          </p:nvPr>
        </p:nvSpPr>
        <p:spPr/>
        <p:txBody>
          <a:bodyPr/>
          <a:lstStyle/>
          <a:p>
            <a:r>
              <a:rPr lang="en-US" dirty="0"/>
              <a:t>Zion Nuclear Power</a:t>
            </a:r>
          </a:p>
        </p:txBody>
      </p:sp>
      <p:sp>
        <p:nvSpPr>
          <p:cNvPr id="3" name="Content Placeholder 2">
            <a:extLst>
              <a:ext uri="{FF2B5EF4-FFF2-40B4-BE49-F238E27FC236}">
                <a16:creationId xmlns:a16="http://schemas.microsoft.com/office/drawing/2014/main" id="{48DA2B1A-E795-476C-AECB-A3DF78D84E60}"/>
              </a:ext>
            </a:extLst>
          </p:cNvPr>
          <p:cNvSpPr>
            <a:spLocks noGrp="1"/>
          </p:cNvSpPr>
          <p:nvPr>
            <p:ph idx="1"/>
          </p:nvPr>
        </p:nvSpPr>
        <p:spPr/>
        <p:txBody>
          <a:bodyPr/>
          <a:lstStyle/>
          <a:p>
            <a:r>
              <a:rPr lang="en-US" dirty="0"/>
              <a:t>RESERAD-Will be useful during the License Termination Plan (LTP) review.  Typically the RESERAD program will be used as part of the dose modelling to justify site release.  The Regional Inspectors does not directly review the Licensee’s LTP however the inspectors need to be familiar with the program in order to discuss the LTP with technical reviewer.</a:t>
            </a:r>
          </a:p>
        </p:txBody>
      </p:sp>
    </p:spTree>
    <p:extLst>
      <p:ext uri="{BB962C8B-B14F-4D97-AF65-F5344CB8AC3E}">
        <p14:creationId xmlns:p14="http://schemas.microsoft.com/office/powerpoint/2010/main" val="1225044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0F3F1-7B3F-4182-8104-6EEDD5385243}"/>
              </a:ext>
            </a:extLst>
          </p:cNvPr>
          <p:cNvSpPr>
            <a:spLocks noGrp="1"/>
          </p:cNvSpPr>
          <p:nvPr>
            <p:ph type="title"/>
          </p:nvPr>
        </p:nvSpPr>
        <p:spPr/>
        <p:txBody>
          <a:bodyPr/>
          <a:lstStyle/>
          <a:p>
            <a:r>
              <a:rPr lang="en-US" dirty="0"/>
              <a:t>Zion Nuclear Power Plant</a:t>
            </a:r>
          </a:p>
        </p:txBody>
      </p:sp>
      <p:sp>
        <p:nvSpPr>
          <p:cNvPr id="3" name="Content Placeholder 2">
            <a:extLst>
              <a:ext uri="{FF2B5EF4-FFF2-40B4-BE49-F238E27FC236}">
                <a16:creationId xmlns:a16="http://schemas.microsoft.com/office/drawing/2014/main" id="{345DA0D1-DF4E-41BA-8126-FC26F0677028}"/>
              </a:ext>
            </a:extLst>
          </p:cNvPr>
          <p:cNvSpPr>
            <a:spLocks noGrp="1"/>
          </p:cNvSpPr>
          <p:nvPr>
            <p:ph idx="1"/>
          </p:nvPr>
        </p:nvSpPr>
        <p:spPr/>
        <p:txBody>
          <a:bodyPr/>
          <a:lstStyle/>
          <a:p>
            <a:r>
              <a:rPr lang="en-US" dirty="0"/>
              <a:t>VARSKIN-The VARSKIN software potentially plays an important part in the inspector’s arsenal of tools.  Depending on the situation, VARSKIN is used to estimate doses to contaminated personal (scenario dependent).   In the decommissioning of Zion Nuclear Power Plant, the inspectors had used VARSKIN to calculate doses and also interact with the licensee regarding their calculations.</a:t>
            </a:r>
          </a:p>
        </p:txBody>
      </p:sp>
    </p:spTree>
    <p:extLst>
      <p:ext uri="{BB962C8B-B14F-4D97-AF65-F5344CB8AC3E}">
        <p14:creationId xmlns:p14="http://schemas.microsoft.com/office/powerpoint/2010/main" val="2174328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A1FEB-5C97-403B-9911-DB018B85F953}"/>
              </a:ext>
            </a:extLst>
          </p:cNvPr>
          <p:cNvSpPr>
            <a:spLocks noGrp="1"/>
          </p:cNvSpPr>
          <p:nvPr>
            <p:ph type="title"/>
          </p:nvPr>
        </p:nvSpPr>
        <p:spPr/>
        <p:txBody>
          <a:bodyPr>
            <a:normAutofit fontScale="90000"/>
          </a:bodyPr>
          <a:lstStyle/>
          <a:p>
            <a:r>
              <a:rPr lang="en-US" dirty="0"/>
              <a:t>Lesson Learns and Emergent Theme</a:t>
            </a:r>
          </a:p>
        </p:txBody>
      </p:sp>
      <p:sp>
        <p:nvSpPr>
          <p:cNvPr id="3" name="Content Placeholder 2">
            <a:extLst>
              <a:ext uri="{FF2B5EF4-FFF2-40B4-BE49-F238E27FC236}">
                <a16:creationId xmlns:a16="http://schemas.microsoft.com/office/drawing/2014/main" id="{20509B67-EEDB-4115-A614-7B7CBB5B7A0A}"/>
              </a:ext>
            </a:extLst>
          </p:cNvPr>
          <p:cNvSpPr>
            <a:spLocks noGrp="1"/>
          </p:cNvSpPr>
          <p:nvPr>
            <p:ph idx="1"/>
          </p:nvPr>
        </p:nvSpPr>
        <p:spPr/>
        <p:txBody>
          <a:bodyPr>
            <a:normAutofit fontScale="85000" lnSpcReduction="20000"/>
          </a:bodyPr>
          <a:lstStyle/>
          <a:p>
            <a:r>
              <a:rPr lang="en-US" dirty="0"/>
              <a:t>Decommissioning is a complex evolution.  It is important for the inspectors to communicate with not only the licensee but the rest of the stakeholders such as NRC HQ license reviewers, the State Inspectors, other Federal and State Government Agencies (EPA and OSHA), and various NGOs.</a:t>
            </a:r>
          </a:p>
          <a:p>
            <a:endParaRPr lang="en-US" dirty="0"/>
          </a:p>
          <a:p>
            <a:r>
              <a:rPr lang="en-US" dirty="0"/>
              <a:t>Ensure that licensee had the appropriate personnel during each phase of the decommissioning process (as decommissioning progress, personnel onsite will be reduced and it is vitally important to ensure licensee has the qualified personnel)</a:t>
            </a:r>
          </a:p>
        </p:txBody>
      </p:sp>
    </p:spTree>
    <p:extLst>
      <p:ext uri="{BB962C8B-B14F-4D97-AF65-F5344CB8AC3E}">
        <p14:creationId xmlns:p14="http://schemas.microsoft.com/office/powerpoint/2010/main" val="3848050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E719B-8F8C-4A72-ABF2-DD69C03615D7}"/>
              </a:ext>
            </a:extLst>
          </p:cNvPr>
          <p:cNvSpPr>
            <a:spLocks noGrp="1"/>
          </p:cNvSpPr>
          <p:nvPr>
            <p:ph type="title"/>
          </p:nvPr>
        </p:nvSpPr>
        <p:spPr/>
        <p:txBody>
          <a:bodyPr>
            <a:normAutofit fontScale="90000"/>
          </a:bodyPr>
          <a:lstStyle/>
          <a:p>
            <a:r>
              <a:rPr lang="en-US" dirty="0"/>
              <a:t>Lesson Learns and Emergent Theme</a:t>
            </a:r>
          </a:p>
        </p:txBody>
      </p:sp>
      <p:sp>
        <p:nvSpPr>
          <p:cNvPr id="3" name="Content Placeholder 2">
            <a:extLst>
              <a:ext uri="{FF2B5EF4-FFF2-40B4-BE49-F238E27FC236}">
                <a16:creationId xmlns:a16="http://schemas.microsoft.com/office/drawing/2014/main" id="{F63E3557-446E-43C0-AF11-8E5F451E9DD8}"/>
              </a:ext>
            </a:extLst>
          </p:cNvPr>
          <p:cNvSpPr>
            <a:spLocks noGrp="1"/>
          </p:cNvSpPr>
          <p:nvPr>
            <p:ph idx="1"/>
          </p:nvPr>
        </p:nvSpPr>
        <p:spPr/>
        <p:txBody>
          <a:bodyPr>
            <a:normAutofit/>
          </a:bodyPr>
          <a:lstStyle/>
          <a:p>
            <a:r>
              <a:rPr lang="en-US" dirty="0"/>
              <a:t>Hot particles-played a big part of the license termination and have to ensure that the questions are asked upfront.</a:t>
            </a:r>
          </a:p>
          <a:p>
            <a:endParaRPr lang="en-US" dirty="0"/>
          </a:p>
          <a:p>
            <a:r>
              <a:rPr lang="en-US" dirty="0"/>
              <a:t>Industrial Safety also played a significant role in the decommissioning timeframe.</a:t>
            </a:r>
          </a:p>
          <a:p>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135243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DB816-944D-41F4-92FD-6A2A43DD3D84}"/>
              </a:ext>
            </a:extLst>
          </p:cNvPr>
          <p:cNvSpPr>
            <a:spLocks noGrp="1"/>
          </p:cNvSpPr>
          <p:nvPr>
            <p:ph type="title"/>
          </p:nvPr>
        </p:nvSpPr>
        <p:spPr/>
        <p:txBody>
          <a:bodyPr>
            <a:normAutofit fontScale="90000"/>
          </a:bodyPr>
          <a:lstStyle/>
          <a:p>
            <a:r>
              <a:rPr lang="en-US"/>
              <a:t>Lesson Learns and Emergent Theme</a:t>
            </a:r>
          </a:p>
        </p:txBody>
      </p:sp>
      <p:sp>
        <p:nvSpPr>
          <p:cNvPr id="3" name="Content Placeholder 2">
            <a:extLst>
              <a:ext uri="{FF2B5EF4-FFF2-40B4-BE49-F238E27FC236}">
                <a16:creationId xmlns:a16="http://schemas.microsoft.com/office/drawing/2014/main" id="{A37C68F3-1BAA-476D-9ECD-94995DD0D0CB}"/>
              </a:ext>
            </a:extLst>
          </p:cNvPr>
          <p:cNvSpPr>
            <a:spLocks noGrp="1"/>
          </p:cNvSpPr>
          <p:nvPr>
            <p:ph idx="1"/>
          </p:nvPr>
        </p:nvSpPr>
        <p:spPr/>
        <p:txBody>
          <a:bodyPr/>
          <a:lstStyle/>
          <a:p>
            <a:endParaRPr lang="en-US" dirty="0"/>
          </a:p>
          <a:p>
            <a:r>
              <a:rPr lang="en-US" dirty="0"/>
              <a:t>Diamond Chain Saw used to segment various large components</a:t>
            </a:r>
          </a:p>
          <a:p>
            <a:pPr marL="0" indent="0">
              <a:buNone/>
            </a:pPr>
            <a:endParaRPr lang="en-US" dirty="0"/>
          </a:p>
          <a:p>
            <a:r>
              <a:rPr lang="en-US" dirty="0"/>
              <a:t>New various methods to surveys and decommission (robotic surveys was tested )</a:t>
            </a:r>
          </a:p>
          <a:p>
            <a:endParaRPr lang="en-US" dirty="0"/>
          </a:p>
        </p:txBody>
      </p:sp>
    </p:spTree>
    <p:extLst>
      <p:ext uri="{BB962C8B-B14F-4D97-AF65-F5344CB8AC3E}">
        <p14:creationId xmlns:p14="http://schemas.microsoft.com/office/powerpoint/2010/main" val="31247312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753AA2EB97B7E4C832508BACD57AE6A" ma:contentTypeVersion="4" ma:contentTypeDescription="Create a new document." ma:contentTypeScope="" ma:versionID="421e8a8f825b9d546586c466887b032f">
  <xsd:schema xmlns:xsd="http://www.w3.org/2001/XMLSchema" xmlns:xs="http://www.w3.org/2001/XMLSchema" xmlns:p="http://schemas.microsoft.com/office/2006/metadata/properties" xmlns:ns2="5aa91b91-1b5c-47ee-93a7-b2620ed781e0" targetNamespace="http://schemas.microsoft.com/office/2006/metadata/properties" ma:root="true" ma:fieldsID="3c8cec267a752d00d9afaa4ece66f275" ns2:_="">
    <xsd:import namespace="5aa91b91-1b5c-47ee-93a7-b2620ed781e0"/>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a91b91-1b5c-47ee-93a7-b2620ed781e0"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5aa91b91-1b5c-47ee-93a7-b2620ed781e0">KZXXQUUWFKWZ-1817279113-1726</_dlc_DocId>
    <_dlc_DocIdUrl xmlns="5aa91b91-1b5c-47ee-93a7-b2620ed781e0">
      <Url>https://earrth.pnnl.gov/_layouts/15/DocIdRedir.aspx?ID=KZXXQUUWFKWZ-1817279113-1726</Url>
      <Description>KZXXQUUWFKWZ-1817279113-1726</Description>
    </_dlc_DocIdUrl>
  </documentManagement>
</p:properties>
</file>

<file path=customXml/itemProps1.xml><?xml version="1.0" encoding="utf-8"?>
<ds:datastoreItem xmlns:ds="http://schemas.openxmlformats.org/officeDocument/2006/customXml" ds:itemID="{2B0DB215-11FC-493F-901B-421C09B1AF51}"/>
</file>

<file path=customXml/itemProps2.xml><?xml version="1.0" encoding="utf-8"?>
<ds:datastoreItem xmlns:ds="http://schemas.openxmlformats.org/officeDocument/2006/customXml" ds:itemID="{8D871BE3-CF2D-40C5-B238-02B9F2000F85}"/>
</file>

<file path=customXml/itemProps3.xml><?xml version="1.0" encoding="utf-8"?>
<ds:datastoreItem xmlns:ds="http://schemas.openxmlformats.org/officeDocument/2006/customXml" ds:itemID="{3D297139-318B-4A41-BC0B-560366542AB5}"/>
</file>

<file path=customXml/itemProps4.xml><?xml version="1.0" encoding="utf-8"?>
<ds:datastoreItem xmlns:ds="http://schemas.openxmlformats.org/officeDocument/2006/customXml" ds:itemID="{772E6E57-EE68-4060-AC03-5E571854727F}"/>
</file>

<file path=docProps/app.xml><?xml version="1.0" encoding="utf-8"?>
<Properties xmlns="http://schemas.openxmlformats.org/officeDocument/2006/extended-properties" xmlns:vt="http://schemas.openxmlformats.org/officeDocument/2006/docPropsVTypes">
  <Template>blank</Template>
  <TotalTime>320</TotalTime>
  <Words>406</Words>
  <Application>Microsoft Office PowerPoint</Application>
  <PresentationFormat>On-screen Show (4:3)</PresentationFormat>
  <Paragraphs>45</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Decommissioning-Case Study Zion Nuclear Power Plant</vt:lpstr>
      <vt:lpstr>Zion Nuclear Power Plant</vt:lpstr>
      <vt:lpstr>Zion Nuclear Power Plant</vt:lpstr>
      <vt:lpstr>Zion Nuclear Power Plant</vt:lpstr>
      <vt:lpstr>Zion Nuclear Power</vt:lpstr>
      <vt:lpstr>Zion Nuclear Power Plant</vt:lpstr>
      <vt:lpstr>Lesson Learns and Emergent Theme</vt:lpstr>
      <vt:lpstr>Lesson Learns and Emergent Theme</vt:lpstr>
      <vt:lpstr>Lesson Learns and Emergent Theme</vt:lpstr>
      <vt:lpstr>Pictures</vt:lpstr>
      <vt:lpstr>Pictures </vt:lpstr>
      <vt:lpstr>Pictures</vt:lpstr>
      <vt:lpstr>PowerPoint Presentation</vt:lpstr>
    </vt:vector>
  </TitlesOfParts>
  <Company>USNRC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Decommissioning-Case Study Zion Nuclear Power Plant</dc:title>
  <dc:creator>Lin, Bill</dc:creator>
  <cp:lastModifiedBy>Lin, Bill</cp:lastModifiedBy>
  <cp:revision>29</cp:revision>
  <dcterms:created xsi:type="dcterms:W3CDTF">2021-03-15T16:12:18Z</dcterms:created>
  <dcterms:modified xsi:type="dcterms:W3CDTF">2021-04-12T13:54:30Z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1a682195-c8b7-472a-80d5-9fe225ad4b60</vt:lpwstr>
  </property>
  <property fmtid="{D5CDD505-2E9C-101B-9397-08002B2CF9AE}" pid="3" name="ContentTypeId">
    <vt:lpwstr>0x0101000753AA2EB97B7E4C832508BACD57AE6A</vt:lpwstr>
  </property>
</Properties>
</file>