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74" r:id="rId4"/>
    <p:sldId id="276" r:id="rId5"/>
    <p:sldId id="281" r:id="rId6"/>
    <p:sldId id="282" r:id="rId7"/>
    <p:sldId id="270" r:id="rId8"/>
    <p:sldId id="280" r:id="rId9"/>
    <p:sldId id="27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59" d="100"/>
          <a:sy n="159" d="100"/>
        </p:scale>
        <p:origin x="15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0DAF6-EDD0-465F-9613-C09DE87844ED}" type="datetimeFigureOut">
              <a:rPr lang="uk-UA" smtClean="0"/>
              <a:t>31.03.2021</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7AA2A-462B-4E3E-ADC9-55187E8EA55F}" type="slidenum">
              <a:rPr lang="uk-UA" smtClean="0"/>
              <a:t>‹№›</a:t>
            </a:fld>
            <a:endParaRPr lang="uk-UA"/>
          </a:p>
        </p:txBody>
      </p:sp>
    </p:spTree>
    <p:extLst>
      <p:ext uri="{BB962C8B-B14F-4D97-AF65-F5344CB8AC3E}">
        <p14:creationId xmlns:p14="http://schemas.microsoft.com/office/powerpoint/2010/main" val="236486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Последний слайд</a:t>
            </a:r>
          </a:p>
          <a:p>
            <a:endParaRPr lang="ru-RU" dirty="0"/>
          </a:p>
        </p:txBody>
      </p:sp>
      <p:sp>
        <p:nvSpPr>
          <p:cNvPr id="4" name="Номер слайда 3"/>
          <p:cNvSpPr>
            <a:spLocks noGrp="1"/>
          </p:cNvSpPr>
          <p:nvPr>
            <p:ph type="sldNum" sz="quarter" idx="10"/>
          </p:nvPr>
        </p:nvSpPr>
        <p:spPr/>
        <p:txBody>
          <a:bodyPr/>
          <a:lstStyle/>
          <a:p>
            <a:fld id="{52D84382-2883-4C4A-8BE3-3874B399C7C8}" type="slidenum">
              <a:rPr lang="ru-RU" smtClean="0"/>
              <a:t>9</a:t>
            </a:fld>
            <a:endParaRPr lang="ru-RU"/>
          </a:p>
        </p:txBody>
      </p:sp>
    </p:spTree>
    <p:extLst>
      <p:ext uri="{BB962C8B-B14F-4D97-AF65-F5344CB8AC3E}">
        <p14:creationId xmlns:p14="http://schemas.microsoft.com/office/powerpoint/2010/main" val="305383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9D4737-8AFB-43DD-916F-EF35A58AB440}" type="datetime1">
              <a:rPr lang="ru-RU" smtClean="0"/>
              <a:t>31.03.2021</a:t>
            </a:fld>
            <a:endParaRPr lang="ru-RU"/>
          </a:p>
        </p:txBody>
      </p:sp>
      <p:sp>
        <p:nvSpPr>
          <p:cNvPr id="5" name="Нижний колонтитул 4"/>
          <p:cNvSpPr>
            <a:spLocks noGrp="1"/>
          </p:cNvSpPr>
          <p:nvPr>
            <p:ph type="ftr" sz="quarter" idx="11"/>
          </p:nvPr>
        </p:nvSpPr>
        <p:spPr/>
        <p:txBody>
          <a:bodyPr/>
          <a:lstStyle/>
          <a:p>
            <a:r>
              <a:rPr lang="en-US" smtClean="0"/>
              <a:t>U3.01/18 (UK/TS/58) - Subtask H1.1, VC 1, October 6 2020</a:t>
            </a:r>
            <a:endParaRPr lang="ru-RU"/>
          </a:p>
        </p:txBody>
      </p:sp>
      <p:sp>
        <p:nvSpPr>
          <p:cNvPr id="6" name="Номер слайда 5"/>
          <p:cNvSpPr>
            <a:spLocks noGrp="1"/>
          </p:cNvSpPr>
          <p:nvPr>
            <p:ph type="sldNum" sz="quarter" idx="12"/>
          </p:nvPr>
        </p:nvSpPr>
        <p:spPr/>
        <p:txBody>
          <a:bodyPr/>
          <a:lstStyle/>
          <a:p>
            <a:fld id="{2044B0A9-86F8-4293-99EC-66DC7BCA9335}" type="slidenum">
              <a:rPr lang="ru-RU" smtClean="0"/>
              <a:t>‹№›</a:t>
            </a:fld>
            <a:endParaRPr lang="ru-RU"/>
          </a:p>
        </p:txBody>
      </p:sp>
    </p:spTree>
    <p:extLst>
      <p:ext uri="{BB962C8B-B14F-4D97-AF65-F5344CB8AC3E}">
        <p14:creationId xmlns:p14="http://schemas.microsoft.com/office/powerpoint/2010/main" val="150491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3BD5C4-11DA-4E32-99E9-29B7688AF2E3}" type="datetime1">
              <a:rPr lang="ru-RU" smtClean="0"/>
              <a:t>31.03.2021</a:t>
            </a:fld>
            <a:endParaRPr lang="ru-RU"/>
          </a:p>
        </p:txBody>
      </p:sp>
      <p:sp>
        <p:nvSpPr>
          <p:cNvPr id="5" name="Нижний колонтитул 4"/>
          <p:cNvSpPr>
            <a:spLocks noGrp="1"/>
          </p:cNvSpPr>
          <p:nvPr>
            <p:ph type="ftr" sz="quarter" idx="11"/>
          </p:nvPr>
        </p:nvSpPr>
        <p:spPr/>
        <p:txBody>
          <a:bodyPr/>
          <a:lstStyle/>
          <a:p>
            <a:r>
              <a:rPr lang="en-US" smtClean="0"/>
              <a:t>U3.01/18 (UK/TS/58) - Subtask H1.1, VC 1, October 6 2020</a:t>
            </a:r>
            <a:endParaRPr lang="ru-RU"/>
          </a:p>
        </p:txBody>
      </p:sp>
      <p:sp>
        <p:nvSpPr>
          <p:cNvPr id="6" name="Номер слайда 5"/>
          <p:cNvSpPr>
            <a:spLocks noGrp="1"/>
          </p:cNvSpPr>
          <p:nvPr>
            <p:ph type="sldNum" sz="quarter" idx="12"/>
          </p:nvPr>
        </p:nvSpPr>
        <p:spPr/>
        <p:txBody>
          <a:bodyPr/>
          <a:lstStyle/>
          <a:p>
            <a:fld id="{2044B0A9-86F8-4293-99EC-66DC7BCA9335}" type="slidenum">
              <a:rPr lang="ru-RU" smtClean="0"/>
              <a:t>‹№›</a:t>
            </a:fld>
            <a:endParaRPr lang="ru-RU"/>
          </a:p>
        </p:txBody>
      </p:sp>
    </p:spTree>
    <p:extLst>
      <p:ext uri="{BB962C8B-B14F-4D97-AF65-F5344CB8AC3E}">
        <p14:creationId xmlns:p14="http://schemas.microsoft.com/office/powerpoint/2010/main" val="353120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171FC1-9FD5-44C8-B01A-B33D5BA0F996}" type="datetime1">
              <a:rPr lang="ru-RU" smtClean="0"/>
              <a:t>31.03.2021</a:t>
            </a:fld>
            <a:endParaRPr lang="ru-RU"/>
          </a:p>
        </p:txBody>
      </p:sp>
      <p:sp>
        <p:nvSpPr>
          <p:cNvPr id="5" name="Нижний колонтитул 4"/>
          <p:cNvSpPr>
            <a:spLocks noGrp="1"/>
          </p:cNvSpPr>
          <p:nvPr>
            <p:ph type="ftr" sz="quarter" idx="11"/>
          </p:nvPr>
        </p:nvSpPr>
        <p:spPr/>
        <p:txBody>
          <a:bodyPr/>
          <a:lstStyle/>
          <a:p>
            <a:r>
              <a:rPr lang="en-US" smtClean="0"/>
              <a:t>U3.01/18 (UK/TS/58) - Subtask H1.1, VC 1, October 6 2020</a:t>
            </a:r>
            <a:endParaRPr lang="ru-RU"/>
          </a:p>
        </p:txBody>
      </p:sp>
      <p:sp>
        <p:nvSpPr>
          <p:cNvPr id="6" name="Номер слайда 5"/>
          <p:cNvSpPr>
            <a:spLocks noGrp="1"/>
          </p:cNvSpPr>
          <p:nvPr>
            <p:ph type="sldNum" sz="quarter" idx="12"/>
          </p:nvPr>
        </p:nvSpPr>
        <p:spPr/>
        <p:txBody>
          <a:bodyPr/>
          <a:lstStyle/>
          <a:p>
            <a:fld id="{2044B0A9-86F8-4293-99EC-66DC7BCA9335}" type="slidenum">
              <a:rPr lang="ru-RU" smtClean="0"/>
              <a:t>‹№›</a:t>
            </a:fld>
            <a:endParaRPr lang="ru-RU"/>
          </a:p>
        </p:txBody>
      </p:sp>
    </p:spTree>
    <p:extLst>
      <p:ext uri="{BB962C8B-B14F-4D97-AF65-F5344CB8AC3E}">
        <p14:creationId xmlns:p14="http://schemas.microsoft.com/office/powerpoint/2010/main" val="416296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Останній слайд">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4398" y="1421450"/>
            <a:ext cx="9144000" cy="2099664"/>
          </a:xfrm>
          <a:prstGeom prst="rect">
            <a:avLst/>
          </a:prstGeom>
        </p:spPr>
        <p:txBody>
          <a:bodyPr anchor="b">
            <a:normAutofit/>
          </a:bodyPr>
          <a:lstStyle>
            <a:lvl1pPr algn="l">
              <a:defRPr sz="4000" b="0" i="0" spc="100" baseline="0">
                <a:solidFill>
                  <a:schemeClr val="bg1"/>
                </a:solidFill>
                <a:latin typeface="Kelson Sans RU" charset="0"/>
                <a:ea typeface="Kelson Sans RU" charset="0"/>
                <a:cs typeface="Kelson Sans RU" charset="0"/>
              </a:defRPr>
            </a:lvl1pPr>
          </a:lstStyle>
          <a:p>
            <a:r>
              <a:rPr lang="ru-RU" dirty="0"/>
              <a:t>Образец заголовка</a:t>
            </a:r>
          </a:p>
        </p:txBody>
      </p:sp>
      <p:pic>
        <p:nvPicPr>
          <p:cNvPr id="7" name="Изображение 6"/>
          <p:cNvPicPr>
            <a:picLocks noChangeAspect="1"/>
          </p:cNvPicPr>
          <p:nvPr userDrawn="1"/>
        </p:nvPicPr>
        <p:blipFill>
          <a:blip r:embed="rId2"/>
          <a:stretch>
            <a:fillRect/>
          </a:stretch>
        </p:blipFill>
        <p:spPr>
          <a:xfrm>
            <a:off x="1141987" y="583963"/>
            <a:ext cx="2881745" cy="664130"/>
          </a:xfrm>
          <a:prstGeom prst="rect">
            <a:avLst/>
          </a:prstGeom>
        </p:spPr>
      </p:pic>
      <p:cxnSp>
        <p:nvCxnSpPr>
          <p:cNvPr id="23" name="Прямая соединительная линия 22"/>
          <p:cNvCxnSpPr/>
          <p:nvPr userDrawn="1"/>
        </p:nvCxnSpPr>
        <p:spPr>
          <a:xfrm>
            <a:off x="1141987" y="5833641"/>
            <a:ext cx="9905530" cy="0"/>
          </a:xfrm>
          <a:prstGeom prst="line">
            <a:avLst/>
          </a:prstGeom>
          <a:ln w="1651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Нижний колонтитул 4"/>
          <p:cNvSpPr>
            <a:spLocks noGrp="1"/>
          </p:cNvSpPr>
          <p:nvPr>
            <p:ph type="ftr" sz="quarter" idx="11"/>
          </p:nvPr>
        </p:nvSpPr>
        <p:spPr>
          <a:xfrm>
            <a:off x="1053743" y="5889358"/>
            <a:ext cx="4114800" cy="533501"/>
          </a:xfrm>
          <a:prstGeom prst="rect">
            <a:avLst/>
          </a:prstGeom>
        </p:spPr>
        <p:txBody>
          <a:bodyPr anchor="t" anchorCtr="0"/>
          <a:lstStyle>
            <a:lvl1pPr algn="l">
              <a:lnSpc>
                <a:spcPct val="130000"/>
              </a:lnSpc>
              <a:defRPr sz="1200" b="0" i="0" spc="80" baseline="0">
                <a:solidFill>
                  <a:schemeClr val="bg1"/>
                </a:solidFill>
                <a:latin typeface="Kelson Sans RU" charset="0"/>
                <a:ea typeface="Kelson Sans RU" charset="0"/>
                <a:cs typeface="Kelson Sans RU" charset="0"/>
              </a:defRPr>
            </a:lvl1pPr>
          </a:lstStyle>
          <a:p>
            <a:endParaRPr lang="ru-RU" dirty="0"/>
          </a:p>
        </p:txBody>
      </p:sp>
    </p:spTree>
    <p:extLst>
      <p:ext uri="{BB962C8B-B14F-4D97-AF65-F5344CB8AC3E}">
        <p14:creationId xmlns:p14="http://schemas.microsoft.com/office/powerpoint/2010/main" val="159263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B80FFA-6237-487E-B7B2-7EA17AECA101}" type="datetime1">
              <a:rPr lang="ru-RU" smtClean="0"/>
              <a:t>31.03.2021</a:t>
            </a:fld>
            <a:endParaRPr lang="ru-RU"/>
          </a:p>
        </p:txBody>
      </p:sp>
      <p:sp>
        <p:nvSpPr>
          <p:cNvPr id="5" name="Нижний колонтитул 4"/>
          <p:cNvSpPr>
            <a:spLocks noGrp="1"/>
          </p:cNvSpPr>
          <p:nvPr>
            <p:ph type="ftr" sz="quarter" idx="11"/>
          </p:nvPr>
        </p:nvSpPr>
        <p:spPr/>
        <p:txBody>
          <a:bodyPr/>
          <a:lstStyle/>
          <a:p>
            <a:r>
              <a:rPr lang="en-US" smtClean="0"/>
              <a:t>U3.01/18 (UK/TS/58) - Subtask H1.1, VC 1, October 6 2020</a:t>
            </a:r>
            <a:endParaRPr lang="ru-RU"/>
          </a:p>
        </p:txBody>
      </p:sp>
      <p:sp>
        <p:nvSpPr>
          <p:cNvPr id="6" name="Номер слайда 5"/>
          <p:cNvSpPr>
            <a:spLocks noGrp="1"/>
          </p:cNvSpPr>
          <p:nvPr>
            <p:ph type="sldNum" sz="quarter" idx="12"/>
          </p:nvPr>
        </p:nvSpPr>
        <p:spPr/>
        <p:txBody>
          <a:bodyPr/>
          <a:lstStyle/>
          <a:p>
            <a:fld id="{2044B0A9-86F8-4293-99EC-66DC7BCA9335}" type="slidenum">
              <a:rPr lang="ru-RU" smtClean="0"/>
              <a:t>‹№›</a:t>
            </a:fld>
            <a:endParaRPr lang="ru-RU"/>
          </a:p>
        </p:txBody>
      </p:sp>
    </p:spTree>
    <p:extLst>
      <p:ext uri="{BB962C8B-B14F-4D97-AF65-F5344CB8AC3E}">
        <p14:creationId xmlns:p14="http://schemas.microsoft.com/office/powerpoint/2010/main" val="285656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B8A187-D52D-4558-AE45-2F0F8D27DE62}" type="datetime1">
              <a:rPr lang="ru-RU" smtClean="0"/>
              <a:t>31.03.2021</a:t>
            </a:fld>
            <a:endParaRPr lang="ru-RU"/>
          </a:p>
        </p:txBody>
      </p:sp>
      <p:sp>
        <p:nvSpPr>
          <p:cNvPr id="5" name="Нижний колонтитул 4"/>
          <p:cNvSpPr>
            <a:spLocks noGrp="1"/>
          </p:cNvSpPr>
          <p:nvPr>
            <p:ph type="ftr" sz="quarter" idx="11"/>
          </p:nvPr>
        </p:nvSpPr>
        <p:spPr/>
        <p:txBody>
          <a:bodyPr/>
          <a:lstStyle/>
          <a:p>
            <a:r>
              <a:rPr lang="en-US" smtClean="0"/>
              <a:t>U3.01/18 (UK/TS/58) - Subtask H1.1, VC 1, October 6 2020</a:t>
            </a:r>
            <a:endParaRPr lang="ru-RU"/>
          </a:p>
        </p:txBody>
      </p:sp>
      <p:sp>
        <p:nvSpPr>
          <p:cNvPr id="6" name="Номер слайда 5"/>
          <p:cNvSpPr>
            <a:spLocks noGrp="1"/>
          </p:cNvSpPr>
          <p:nvPr>
            <p:ph type="sldNum" sz="quarter" idx="12"/>
          </p:nvPr>
        </p:nvSpPr>
        <p:spPr/>
        <p:txBody>
          <a:bodyPr/>
          <a:lstStyle/>
          <a:p>
            <a:fld id="{2044B0A9-86F8-4293-99EC-66DC7BCA9335}" type="slidenum">
              <a:rPr lang="ru-RU" smtClean="0"/>
              <a:t>‹№›</a:t>
            </a:fld>
            <a:endParaRPr lang="ru-RU"/>
          </a:p>
        </p:txBody>
      </p:sp>
    </p:spTree>
    <p:extLst>
      <p:ext uri="{BB962C8B-B14F-4D97-AF65-F5344CB8AC3E}">
        <p14:creationId xmlns:p14="http://schemas.microsoft.com/office/powerpoint/2010/main" val="151762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BD897D-F640-4B73-8051-0D9B5EADB6D5}" type="datetime1">
              <a:rPr lang="ru-RU" smtClean="0"/>
              <a:t>31.03.2021</a:t>
            </a:fld>
            <a:endParaRPr lang="ru-RU"/>
          </a:p>
        </p:txBody>
      </p:sp>
      <p:sp>
        <p:nvSpPr>
          <p:cNvPr id="6" name="Нижний колонтитул 5"/>
          <p:cNvSpPr>
            <a:spLocks noGrp="1"/>
          </p:cNvSpPr>
          <p:nvPr>
            <p:ph type="ftr" sz="quarter" idx="11"/>
          </p:nvPr>
        </p:nvSpPr>
        <p:spPr/>
        <p:txBody>
          <a:bodyPr/>
          <a:lstStyle/>
          <a:p>
            <a:r>
              <a:rPr lang="en-US" smtClean="0"/>
              <a:t>U3.01/18 (UK/TS/58) - Subtask H1.1, VC 1, October 6 2020</a:t>
            </a:r>
            <a:endParaRPr lang="ru-RU"/>
          </a:p>
        </p:txBody>
      </p:sp>
      <p:sp>
        <p:nvSpPr>
          <p:cNvPr id="7" name="Номер слайда 6"/>
          <p:cNvSpPr>
            <a:spLocks noGrp="1"/>
          </p:cNvSpPr>
          <p:nvPr>
            <p:ph type="sldNum" sz="quarter" idx="12"/>
          </p:nvPr>
        </p:nvSpPr>
        <p:spPr/>
        <p:txBody>
          <a:bodyPr/>
          <a:lstStyle/>
          <a:p>
            <a:fld id="{2044B0A9-86F8-4293-99EC-66DC7BCA9335}" type="slidenum">
              <a:rPr lang="ru-RU" smtClean="0"/>
              <a:t>‹№›</a:t>
            </a:fld>
            <a:endParaRPr lang="ru-RU"/>
          </a:p>
        </p:txBody>
      </p:sp>
    </p:spTree>
    <p:extLst>
      <p:ext uri="{BB962C8B-B14F-4D97-AF65-F5344CB8AC3E}">
        <p14:creationId xmlns:p14="http://schemas.microsoft.com/office/powerpoint/2010/main" val="121763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8953A3F-C334-438A-AF97-53140CC88362}" type="datetime1">
              <a:rPr lang="ru-RU" smtClean="0"/>
              <a:t>31.03.2021</a:t>
            </a:fld>
            <a:endParaRPr lang="ru-RU"/>
          </a:p>
        </p:txBody>
      </p:sp>
      <p:sp>
        <p:nvSpPr>
          <p:cNvPr id="8" name="Нижний колонтитул 7"/>
          <p:cNvSpPr>
            <a:spLocks noGrp="1"/>
          </p:cNvSpPr>
          <p:nvPr>
            <p:ph type="ftr" sz="quarter" idx="11"/>
          </p:nvPr>
        </p:nvSpPr>
        <p:spPr/>
        <p:txBody>
          <a:bodyPr/>
          <a:lstStyle/>
          <a:p>
            <a:r>
              <a:rPr lang="en-US" smtClean="0"/>
              <a:t>U3.01/18 (UK/TS/58) - Subtask H1.1, VC 1, October 6 2020</a:t>
            </a:r>
            <a:endParaRPr lang="ru-RU"/>
          </a:p>
        </p:txBody>
      </p:sp>
      <p:sp>
        <p:nvSpPr>
          <p:cNvPr id="9" name="Номер слайда 8"/>
          <p:cNvSpPr>
            <a:spLocks noGrp="1"/>
          </p:cNvSpPr>
          <p:nvPr>
            <p:ph type="sldNum" sz="quarter" idx="12"/>
          </p:nvPr>
        </p:nvSpPr>
        <p:spPr/>
        <p:txBody>
          <a:bodyPr/>
          <a:lstStyle/>
          <a:p>
            <a:fld id="{2044B0A9-86F8-4293-99EC-66DC7BCA9335}" type="slidenum">
              <a:rPr lang="ru-RU" smtClean="0"/>
              <a:t>‹№›</a:t>
            </a:fld>
            <a:endParaRPr lang="ru-RU"/>
          </a:p>
        </p:txBody>
      </p:sp>
    </p:spTree>
    <p:extLst>
      <p:ext uri="{BB962C8B-B14F-4D97-AF65-F5344CB8AC3E}">
        <p14:creationId xmlns:p14="http://schemas.microsoft.com/office/powerpoint/2010/main" val="395372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61ACA06-5B15-4226-B609-F5186025D6FE}" type="datetime1">
              <a:rPr lang="ru-RU" smtClean="0"/>
              <a:t>31.03.2021</a:t>
            </a:fld>
            <a:endParaRPr lang="ru-RU"/>
          </a:p>
        </p:txBody>
      </p:sp>
      <p:sp>
        <p:nvSpPr>
          <p:cNvPr id="4" name="Нижний колонтитул 3"/>
          <p:cNvSpPr>
            <a:spLocks noGrp="1"/>
          </p:cNvSpPr>
          <p:nvPr>
            <p:ph type="ftr" sz="quarter" idx="11"/>
          </p:nvPr>
        </p:nvSpPr>
        <p:spPr/>
        <p:txBody>
          <a:bodyPr/>
          <a:lstStyle/>
          <a:p>
            <a:r>
              <a:rPr lang="en-US" smtClean="0"/>
              <a:t>U3.01/18 (UK/TS/58) - Subtask H1.1, VC 1, October 6 2020</a:t>
            </a:r>
            <a:endParaRPr lang="ru-RU"/>
          </a:p>
        </p:txBody>
      </p:sp>
      <p:sp>
        <p:nvSpPr>
          <p:cNvPr id="5" name="Номер слайда 4"/>
          <p:cNvSpPr>
            <a:spLocks noGrp="1"/>
          </p:cNvSpPr>
          <p:nvPr>
            <p:ph type="sldNum" sz="quarter" idx="12"/>
          </p:nvPr>
        </p:nvSpPr>
        <p:spPr/>
        <p:txBody>
          <a:bodyPr/>
          <a:lstStyle/>
          <a:p>
            <a:fld id="{2044B0A9-86F8-4293-99EC-66DC7BCA9335}" type="slidenum">
              <a:rPr lang="ru-RU" smtClean="0"/>
              <a:t>‹№›</a:t>
            </a:fld>
            <a:endParaRPr lang="ru-RU"/>
          </a:p>
        </p:txBody>
      </p:sp>
    </p:spTree>
    <p:extLst>
      <p:ext uri="{BB962C8B-B14F-4D97-AF65-F5344CB8AC3E}">
        <p14:creationId xmlns:p14="http://schemas.microsoft.com/office/powerpoint/2010/main" val="330515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48A56D-C605-4424-B555-0951625FDFE8}" type="datetime1">
              <a:rPr lang="ru-RU" smtClean="0"/>
              <a:t>31.03.2021</a:t>
            </a:fld>
            <a:endParaRPr lang="ru-RU"/>
          </a:p>
        </p:txBody>
      </p:sp>
      <p:sp>
        <p:nvSpPr>
          <p:cNvPr id="3" name="Нижний колонтитул 2"/>
          <p:cNvSpPr>
            <a:spLocks noGrp="1"/>
          </p:cNvSpPr>
          <p:nvPr>
            <p:ph type="ftr" sz="quarter" idx="11"/>
          </p:nvPr>
        </p:nvSpPr>
        <p:spPr/>
        <p:txBody>
          <a:bodyPr/>
          <a:lstStyle/>
          <a:p>
            <a:r>
              <a:rPr lang="en-US" smtClean="0"/>
              <a:t>U3.01/18 (UK/TS/58) - Subtask H1.1, VC 1, October 6 2020</a:t>
            </a:r>
            <a:endParaRPr lang="ru-RU"/>
          </a:p>
        </p:txBody>
      </p:sp>
      <p:sp>
        <p:nvSpPr>
          <p:cNvPr id="4" name="Номер слайда 3"/>
          <p:cNvSpPr>
            <a:spLocks noGrp="1"/>
          </p:cNvSpPr>
          <p:nvPr>
            <p:ph type="sldNum" sz="quarter" idx="12"/>
          </p:nvPr>
        </p:nvSpPr>
        <p:spPr/>
        <p:txBody>
          <a:bodyPr/>
          <a:lstStyle/>
          <a:p>
            <a:fld id="{2044B0A9-86F8-4293-99EC-66DC7BCA9335}" type="slidenum">
              <a:rPr lang="ru-RU" smtClean="0"/>
              <a:t>‹№›</a:t>
            </a:fld>
            <a:endParaRPr lang="ru-RU"/>
          </a:p>
        </p:txBody>
      </p:sp>
    </p:spTree>
    <p:extLst>
      <p:ext uri="{BB962C8B-B14F-4D97-AF65-F5344CB8AC3E}">
        <p14:creationId xmlns:p14="http://schemas.microsoft.com/office/powerpoint/2010/main" val="376247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5EBAF41-728D-4FD9-82B9-CB82A59DC873}" type="datetime1">
              <a:rPr lang="ru-RU" smtClean="0"/>
              <a:t>31.03.2021</a:t>
            </a:fld>
            <a:endParaRPr lang="ru-RU"/>
          </a:p>
        </p:txBody>
      </p:sp>
      <p:sp>
        <p:nvSpPr>
          <p:cNvPr id="6" name="Нижний колонтитул 5"/>
          <p:cNvSpPr>
            <a:spLocks noGrp="1"/>
          </p:cNvSpPr>
          <p:nvPr>
            <p:ph type="ftr" sz="quarter" idx="11"/>
          </p:nvPr>
        </p:nvSpPr>
        <p:spPr/>
        <p:txBody>
          <a:bodyPr/>
          <a:lstStyle/>
          <a:p>
            <a:r>
              <a:rPr lang="en-US" smtClean="0"/>
              <a:t>U3.01/18 (UK/TS/58) - Subtask H1.1, VC 1, October 6 2020</a:t>
            </a:r>
            <a:endParaRPr lang="ru-RU"/>
          </a:p>
        </p:txBody>
      </p:sp>
      <p:sp>
        <p:nvSpPr>
          <p:cNvPr id="7" name="Номер слайда 6"/>
          <p:cNvSpPr>
            <a:spLocks noGrp="1"/>
          </p:cNvSpPr>
          <p:nvPr>
            <p:ph type="sldNum" sz="quarter" idx="12"/>
          </p:nvPr>
        </p:nvSpPr>
        <p:spPr/>
        <p:txBody>
          <a:bodyPr/>
          <a:lstStyle/>
          <a:p>
            <a:fld id="{2044B0A9-86F8-4293-99EC-66DC7BCA9335}" type="slidenum">
              <a:rPr lang="ru-RU" smtClean="0"/>
              <a:t>‹№›</a:t>
            </a:fld>
            <a:endParaRPr lang="ru-RU"/>
          </a:p>
        </p:txBody>
      </p:sp>
    </p:spTree>
    <p:extLst>
      <p:ext uri="{BB962C8B-B14F-4D97-AF65-F5344CB8AC3E}">
        <p14:creationId xmlns:p14="http://schemas.microsoft.com/office/powerpoint/2010/main" val="366225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48F6469-212C-4B5D-AEDD-858599348914}" type="datetime1">
              <a:rPr lang="ru-RU" smtClean="0"/>
              <a:t>31.03.2021</a:t>
            </a:fld>
            <a:endParaRPr lang="ru-RU"/>
          </a:p>
        </p:txBody>
      </p:sp>
      <p:sp>
        <p:nvSpPr>
          <p:cNvPr id="6" name="Нижний колонтитул 5"/>
          <p:cNvSpPr>
            <a:spLocks noGrp="1"/>
          </p:cNvSpPr>
          <p:nvPr>
            <p:ph type="ftr" sz="quarter" idx="11"/>
          </p:nvPr>
        </p:nvSpPr>
        <p:spPr/>
        <p:txBody>
          <a:bodyPr/>
          <a:lstStyle/>
          <a:p>
            <a:r>
              <a:rPr lang="en-US" smtClean="0"/>
              <a:t>U3.01/18 (UK/TS/58) - Subtask H1.1, VC 1, October 6 2020</a:t>
            </a:r>
            <a:endParaRPr lang="ru-RU"/>
          </a:p>
        </p:txBody>
      </p:sp>
      <p:sp>
        <p:nvSpPr>
          <p:cNvPr id="7" name="Номер слайда 6"/>
          <p:cNvSpPr>
            <a:spLocks noGrp="1"/>
          </p:cNvSpPr>
          <p:nvPr>
            <p:ph type="sldNum" sz="quarter" idx="12"/>
          </p:nvPr>
        </p:nvSpPr>
        <p:spPr/>
        <p:txBody>
          <a:bodyPr/>
          <a:lstStyle/>
          <a:p>
            <a:fld id="{2044B0A9-86F8-4293-99EC-66DC7BCA9335}" type="slidenum">
              <a:rPr lang="ru-RU" smtClean="0"/>
              <a:t>‹№›</a:t>
            </a:fld>
            <a:endParaRPr lang="ru-RU"/>
          </a:p>
        </p:txBody>
      </p:sp>
    </p:spTree>
    <p:extLst>
      <p:ext uri="{BB962C8B-B14F-4D97-AF65-F5344CB8AC3E}">
        <p14:creationId xmlns:p14="http://schemas.microsoft.com/office/powerpoint/2010/main" val="37696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79623-C528-4281-831D-BC02CE9DE3B6}" type="datetime1">
              <a:rPr lang="ru-RU" smtClean="0"/>
              <a:t>31.03.2021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U3.01/18 (UK/TS/58) - Subtask H1.1, VC 1, October 6 2020</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4B0A9-86F8-4293-99EC-66DC7BCA9335}" type="slidenum">
              <a:rPr lang="ru-RU" smtClean="0"/>
              <a:t>‹№›</a:t>
            </a:fld>
            <a:endParaRPr lang="ru-RU"/>
          </a:p>
        </p:txBody>
      </p:sp>
    </p:spTree>
    <p:extLst>
      <p:ext uri="{BB962C8B-B14F-4D97-AF65-F5344CB8AC3E}">
        <p14:creationId xmlns:p14="http://schemas.microsoft.com/office/powerpoint/2010/main" val="41778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64904" y="267598"/>
            <a:ext cx="7017026" cy="1531385"/>
          </a:xfrm>
        </p:spPr>
        <p:txBody>
          <a:bodyPr>
            <a:normAutofit/>
          </a:bodyPr>
          <a:lstStyle/>
          <a:p>
            <a:r>
              <a:rPr lang="en-GB" sz="3200" dirty="0" smtClean="0">
                <a:latin typeface="+mn-lt"/>
              </a:rPr>
              <a:t>RAMP</a:t>
            </a:r>
            <a:br>
              <a:rPr lang="en-GB" sz="3200" dirty="0" smtClean="0">
                <a:latin typeface="+mn-lt"/>
              </a:rPr>
            </a:br>
            <a:r>
              <a:rPr lang="en-US" sz="3200" dirty="0">
                <a:solidFill>
                  <a:srgbClr val="000000"/>
                </a:solidFill>
                <a:latin typeface="+mn-lt"/>
              </a:rPr>
              <a:t>2021 Spring Users Group Virtual Meeting</a:t>
            </a:r>
            <a:endParaRPr lang="ru-RU" sz="3200" dirty="0">
              <a:latin typeface="+mn-lt"/>
            </a:endParaRPr>
          </a:p>
        </p:txBody>
      </p:sp>
      <p:sp>
        <p:nvSpPr>
          <p:cNvPr id="3" name="Подзаголовок 2"/>
          <p:cNvSpPr>
            <a:spLocks noGrp="1"/>
          </p:cNvSpPr>
          <p:nvPr>
            <p:ph type="subTitle" idx="1"/>
          </p:nvPr>
        </p:nvSpPr>
        <p:spPr>
          <a:xfrm>
            <a:off x="0" y="3516899"/>
            <a:ext cx="4713196" cy="1655762"/>
          </a:xfrm>
        </p:spPr>
        <p:txBody>
          <a:bodyPr>
            <a:normAutofit/>
          </a:bodyPr>
          <a:lstStyle/>
          <a:p>
            <a:r>
              <a:rPr lang="en-US" sz="2800" dirty="0" smtClean="0"/>
              <a:t>SNRIU  </a:t>
            </a:r>
          </a:p>
          <a:p>
            <a:r>
              <a:rPr lang="en-US" sz="2800" dirty="0"/>
              <a:t>AT-A-GLANCE</a:t>
            </a:r>
            <a:endParaRPr lang="en-US" sz="2800" dirty="0" smtClean="0"/>
          </a:p>
        </p:txBody>
      </p:sp>
    </p:spTree>
    <p:extLst>
      <p:ext uri="{BB962C8B-B14F-4D97-AF65-F5344CB8AC3E}">
        <p14:creationId xmlns:p14="http://schemas.microsoft.com/office/powerpoint/2010/main" val="1497984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331" y="347078"/>
            <a:ext cx="10204174" cy="1325563"/>
          </a:xfrm>
        </p:spPr>
        <p:txBody>
          <a:bodyPr/>
          <a:lstStyle/>
          <a:p>
            <a:r>
              <a:rPr lang="en-US" dirty="0" smtClean="0"/>
              <a:t>Framework </a:t>
            </a:r>
            <a:endParaRPr lang="en-US" dirty="0"/>
          </a:p>
        </p:txBody>
      </p:sp>
      <p:sp>
        <p:nvSpPr>
          <p:cNvPr id="5" name="Місце для нижнього колонтитула 4"/>
          <p:cNvSpPr>
            <a:spLocks noGrp="1"/>
          </p:cNvSpPr>
          <p:nvPr>
            <p:ph type="ftr" sz="quarter" idx="11"/>
          </p:nvPr>
        </p:nvSpPr>
        <p:spPr/>
        <p:txBody>
          <a:bodyPr/>
          <a:lstStyle/>
          <a:p>
            <a:r>
              <a:rPr lang="en-GB" dirty="0">
                <a:solidFill>
                  <a:schemeClr val="tx1"/>
                </a:solidFill>
              </a:rPr>
              <a:t>RAMP </a:t>
            </a:r>
            <a:r>
              <a:rPr lang="en-US" dirty="0">
                <a:solidFill>
                  <a:schemeClr val="tx1"/>
                </a:solidFill>
              </a:rPr>
              <a:t>2021 Spring Users Group Virtual Meeting, April 12, 2021</a:t>
            </a:r>
            <a:endParaRPr lang="ru-RU" dirty="0">
              <a:solidFill>
                <a:schemeClr val="tx1"/>
              </a:solidFill>
            </a:endParaRPr>
          </a:p>
        </p:txBody>
      </p:sp>
      <p:sp>
        <p:nvSpPr>
          <p:cNvPr id="6" name="Місце для номера слайда 5"/>
          <p:cNvSpPr>
            <a:spLocks noGrp="1"/>
          </p:cNvSpPr>
          <p:nvPr>
            <p:ph type="sldNum" sz="quarter" idx="12"/>
          </p:nvPr>
        </p:nvSpPr>
        <p:spPr/>
        <p:txBody>
          <a:bodyPr/>
          <a:lstStyle/>
          <a:p>
            <a:fld id="{2044B0A9-86F8-4293-99EC-66DC7BCA9335}" type="slidenum">
              <a:rPr lang="ru-RU" smtClean="0"/>
              <a:t>2</a:t>
            </a:fld>
            <a:endParaRPr lang="ru-RU"/>
          </a:p>
        </p:txBody>
      </p:sp>
      <p:sp>
        <p:nvSpPr>
          <p:cNvPr id="3" name="Прямокутник 2"/>
          <p:cNvSpPr/>
          <p:nvPr/>
        </p:nvSpPr>
        <p:spPr>
          <a:xfrm>
            <a:off x="442078" y="1627773"/>
            <a:ext cx="6217402" cy="5093702"/>
          </a:xfrm>
          <a:prstGeom prst="rect">
            <a:avLst/>
          </a:prstGeom>
        </p:spPr>
        <p:txBody>
          <a:bodyPr wrap="square">
            <a:spAutoFit/>
          </a:bodyPr>
          <a:lstStyle/>
          <a:p>
            <a:pPr lvl="0"/>
            <a:r>
              <a:rPr lang="en-US" sz="2000" dirty="0" smtClean="0"/>
              <a:t>Independent </a:t>
            </a:r>
            <a:r>
              <a:rPr lang="en-US" sz="2000" dirty="0"/>
              <a:t>nuclear regulatory authority of Ukraine was established according to Decree of the President of Ukraine № 1303 of 5 December </a:t>
            </a:r>
            <a:r>
              <a:rPr lang="en-US" sz="2000" dirty="0" smtClean="0"/>
              <a:t>2000</a:t>
            </a:r>
            <a:r>
              <a:rPr lang="uk-UA" sz="2000" dirty="0" smtClean="0"/>
              <a:t>.</a:t>
            </a:r>
            <a:endParaRPr lang="en-US" sz="2000" dirty="0" smtClean="0"/>
          </a:p>
          <a:p>
            <a:pPr lvl="0"/>
            <a:endParaRPr lang="uk-UA" sz="2000" dirty="0"/>
          </a:p>
          <a:p>
            <a:pPr lvl="0"/>
            <a:r>
              <a:rPr lang="en-US" sz="2000" dirty="0"/>
              <a:t>The SNRIU operates under </a:t>
            </a:r>
            <a:r>
              <a:rPr lang="en-US" sz="2000" dirty="0" smtClean="0"/>
              <a:t>Statute </a:t>
            </a:r>
            <a:r>
              <a:rPr lang="en-US" sz="2000" dirty="0"/>
              <a:t>approved by the Resolution of the Cabinet of Ministers of Ukraine № 363 of 20 August </a:t>
            </a:r>
            <a:r>
              <a:rPr lang="en-US" sz="2000" dirty="0" smtClean="0"/>
              <a:t>2014</a:t>
            </a:r>
            <a:r>
              <a:rPr lang="uk-UA" sz="2000" dirty="0" smtClean="0"/>
              <a:t>.</a:t>
            </a:r>
            <a:endParaRPr lang="en-US" sz="2000" dirty="0" smtClean="0"/>
          </a:p>
          <a:p>
            <a:pPr lvl="0"/>
            <a:endParaRPr lang="en-US" sz="2000" dirty="0"/>
          </a:p>
          <a:p>
            <a:pPr lvl="0"/>
            <a:r>
              <a:rPr lang="en-US" sz="2000" dirty="0" smtClean="0"/>
              <a:t>SNRIU </a:t>
            </a:r>
            <a:r>
              <a:rPr lang="en-US" sz="2000" dirty="0"/>
              <a:t>reports directly to the Cabinet of Ministers of Ukraine (Prime-Minister</a:t>
            </a:r>
            <a:r>
              <a:rPr lang="en-US" sz="2000" dirty="0" smtClean="0"/>
              <a:t>)</a:t>
            </a:r>
            <a:r>
              <a:rPr lang="uk-UA" sz="2000" dirty="0" smtClean="0"/>
              <a:t>.</a:t>
            </a:r>
            <a:endParaRPr lang="en-US" sz="2000" dirty="0" smtClean="0"/>
          </a:p>
          <a:p>
            <a:pPr lvl="0"/>
            <a:endParaRPr lang="uk-UA" sz="2000" dirty="0"/>
          </a:p>
          <a:p>
            <a:pPr lvl="0"/>
            <a:r>
              <a:rPr lang="en-US" sz="2000" dirty="0"/>
              <a:t>SNRIU is independent from the State agencies, establishments and officials whose activity is associated with the use of nuclear </a:t>
            </a:r>
            <a:r>
              <a:rPr lang="en-US" sz="2000" dirty="0" smtClean="0"/>
              <a:t>energy</a:t>
            </a:r>
            <a:r>
              <a:rPr lang="uk-UA" sz="2000" dirty="0" smtClean="0"/>
              <a:t>.</a:t>
            </a:r>
            <a:endParaRPr lang="en-US" sz="2000" dirty="0" smtClean="0"/>
          </a:p>
          <a:p>
            <a:pPr lvl="0"/>
            <a:endParaRPr lang="uk-UA" sz="2000" dirty="0"/>
          </a:p>
          <a:p>
            <a:pPr marL="342900" lvl="0" indent="-342900" algn="just">
              <a:spcBef>
                <a:spcPts val="600"/>
              </a:spcBef>
              <a:spcAft>
                <a:spcPts val="600"/>
              </a:spcAft>
              <a:buFont typeface="Symbol" panose="05050102010706020507" pitchFamily="18" charset="2"/>
              <a:buChar char=""/>
            </a:pPr>
            <a:endParaRPr lang="uk-UA" sz="2000" dirty="0"/>
          </a:p>
        </p:txBody>
      </p:sp>
      <p:pic>
        <p:nvPicPr>
          <p:cNvPr id="4" name="Рисунок 3"/>
          <p:cNvPicPr>
            <a:picLocks noChangeAspect="1"/>
          </p:cNvPicPr>
          <p:nvPr/>
        </p:nvPicPr>
        <p:blipFill rotWithShape="1">
          <a:blip r:embed="rId3"/>
          <a:srcRect l="25275" t="15122" r="25677" b="17682"/>
          <a:stretch/>
        </p:blipFill>
        <p:spPr>
          <a:xfrm>
            <a:off x="6695555" y="1759268"/>
            <a:ext cx="4310743" cy="3321993"/>
          </a:xfrm>
          <a:prstGeom prst="rect">
            <a:avLst/>
          </a:prstGeom>
        </p:spPr>
      </p:pic>
    </p:spTree>
    <p:extLst>
      <p:ext uri="{BB962C8B-B14F-4D97-AF65-F5344CB8AC3E}">
        <p14:creationId xmlns:p14="http://schemas.microsoft.com/office/powerpoint/2010/main" val="342753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204174" cy="1325563"/>
          </a:xfrm>
        </p:spPr>
        <p:txBody>
          <a:bodyPr/>
          <a:lstStyle/>
          <a:p>
            <a:r>
              <a:rPr lang="en-US" dirty="0" smtClean="0"/>
              <a:t>Mission</a:t>
            </a:r>
            <a:endParaRPr lang="en-US" dirty="0"/>
          </a:p>
        </p:txBody>
      </p:sp>
      <p:sp>
        <p:nvSpPr>
          <p:cNvPr id="5" name="Місце для нижнього колонтитула 4"/>
          <p:cNvSpPr>
            <a:spLocks noGrp="1"/>
          </p:cNvSpPr>
          <p:nvPr>
            <p:ph type="ftr" sz="quarter" idx="11"/>
          </p:nvPr>
        </p:nvSpPr>
        <p:spPr/>
        <p:txBody>
          <a:bodyPr/>
          <a:lstStyle/>
          <a:p>
            <a:r>
              <a:rPr lang="en-GB" dirty="0">
                <a:solidFill>
                  <a:schemeClr val="tx1"/>
                </a:solidFill>
              </a:rPr>
              <a:t>RAMP </a:t>
            </a:r>
            <a:r>
              <a:rPr lang="en-US" dirty="0">
                <a:solidFill>
                  <a:schemeClr val="tx1"/>
                </a:solidFill>
              </a:rPr>
              <a:t>2021 Spring Users Group Virtual Meeting, April 12, 2021</a:t>
            </a:r>
            <a:endParaRPr lang="ru-RU" dirty="0">
              <a:solidFill>
                <a:schemeClr val="tx1"/>
              </a:solidFill>
            </a:endParaRPr>
          </a:p>
        </p:txBody>
      </p:sp>
      <p:sp>
        <p:nvSpPr>
          <p:cNvPr id="6" name="Місце для номера слайда 5"/>
          <p:cNvSpPr>
            <a:spLocks noGrp="1"/>
          </p:cNvSpPr>
          <p:nvPr>
            <p:ph type="sldNum" sz="quarter" idx="12"/>
          </p:nvPr>
        </p:nvSpPr>
        <p:spPr/>
        <p:txBody>
          <a:bodyPr/>
          <a:lstStyle/>
          <a:p>
            <a:fld id="{2044B0A9-86F8-4293-99EC-66DC7BCA9335}" type="slidenum">
              <a:rPr lang="ru-RU" smtClean="0"/>
              <a:t>3</a:t>
            </a:fld>
            <a:endParaRPr lang="ru-RU"/>
          </a:p>
        </p:txBody>
      </p:sp>
      <p:sp>
        <p:nvSpPr>
          <p:cNvPr id="7" name="Прямокутник 6"/>
          <p:cNvSpPr/>
          <p:nvPr/>
        </p:nvSpPr>
        <p:spPr>
          <a:xfrm>
            <a:off x="4646195" y="2100013"/>
            <a:ext cx="6299200" cy="2585323"/>
          </a:xfrm>
          <a:prstGeom prst="rect">
            <a:avLst/>
          </a:prstGeom>
        </p:spPr>
        <p:txBody>
          <a:bodyPr wrap="square">
            <a:spAutoFit/>
          </a:bodyPr>
          <a:lstStyle/>
          <a:p>
            <a:r>
              <a:rPr lang="en-US" sz="2000" dirty="0" smtClean="0"/>
              <a:t>State regulation of nuclear and radiation safety in Ukraine in compliance with national legislation and international obligations relying on the principles of independence, integrity, competence, responsibility, objectivity and openness, as well as compliance with nuclear security requirements and nuclear weapon non-proliferation safeguards. </a:t>
            </a:r>
            <a:endParaRPr lang="uk-UA" sz="2000" dirty="0" smtClean="0"/>
          </a:p>
          <a:p>
            <a:endParaRPr lang="uk-UA" sz="2200" dirty="0"/>
          </a:p>
        </p:txBody>
      </p:sp>
      <p:pic>
        <p:nvPicPr>
          <p:cNvPr id="8" name="Рисунок 7"/>
          <p:cNvPicPr>
            <a:picLocks noChangeAspect="1"/>
          </p:cNvPicPr>
          <p:nvPr/>
        </p:nvPicPr>
        <p:blipFill rotWithShape="1">
          <a:blip r:embed="rId3"/>
          <a:srcRect l="27852" t="22315" r="28738" b="26204"/>
          <a:stretch/>
        </p:blipFill>
        <p:spPr>
          <a:xfrm>
            <a:off x="834189" y="2100013"/>
            <a:ext cx="3672408" cy="2449804"/>
          </a:xfrm>
          <a:prstGeom prst="rect">
            <a:avLst/>
          </a:prstGeom>
        </p:spPr>
      </p:pic>
    </p:spTree>
    <p:extLst>
      <p:ext uri="{BB962C8B-B14F-4D97-AF65-F5344CB8AC3E}">
        <p14:creationId xmlns:p14="http://schemas.microsoft.com/office/powerpoint/2010/main" val="2292560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p:spPr>
        <p:txBody>
          <a:bodyPr/>
          <a:lstStyle/>
          <a:p>
            <a:r>
              <a:rPr lang="en-US" dirty="0" smtClean="0"/>
              <a:t>Responsibilities and Functions</a:t>
            </a:r>
            <a:endParaRPr lang="en-US" dirty="0"/>
          </a:p>
        </p:txBody>
      </p:sp>
      <p:sp>
        <p:nvSpPr>
          <p:cNvPr id="10" name="Объект 9"/>
          <p:cNvSpPr>
            <a:spLocks noGrp="1"/>
          </p:cNvSpPr>
          <p:nvPr>
            <p:ph sz="quarter" idx="4"/>
          </p:nvPr>
        </p:nvSpPr>
        <p:spPr>
          <a:xfrm>
            <a:off x="6741089" y="1379073"/>
            <a:ext cx="3739022" cy="2462710"/>
          </a:xfrm>
        </p:spPr>
        <p:txBody>
          <a:bodyPr>
            <a:noAutofit/>
          </a:bodyPr>
          <a:lstStyle/>
          <a:p>
            <a:pPr marL="0" indent="0">
              <a:spcBef>
                <a:spcPts val="600"/>
              </a:spcBef>
              <a:spcAft>
                <a:spcPts val="600"/>
              </a:spcAft>
              <a:buNone/>
            </a:pPr>
            <a:r>
              <a:rPr lang="en-GB" sz="1800" b="1" cap="all" dirty="0" smtClean="0"/>
              <a:t>Functions</a:t>
            </a:r>
            <a:endParaRPr lang="en-US" altLang="uk-UA" sz="1800" b="1" dirty="0" smtClean="0"/>
          </a:p>
          <a:p>
            <a:pPr marL="0" indent="0">
              <a:lnSpc>
                <a:spcPct val="100000"/>
              </a:lnSpc>
              <a:spcBef>
                <a:spcPts val="600"/>
              </a:spcBef>
              <a:spcAft>
                <a:spcPts val="600"/>
              </a:spcAft>
              <a:buNone/>
            </a:pPr>
            <a:r>
              <a:rPr lang="en-US" altLang="uk-UA" sz="1800" dirty="0" smtClean="0"/>
              <a:t>To </a:t>
            </a:r>
            <a:r>
              <a:rPr lang="en-US" altLang="uk-UA" sz="1800" dirty="0"/>
              <a:t>identify safety criteria, requirements and conditions for the use of nuclear energy (rule-making)</a:t>
            </a:r>
            <a:r>
              <a:rPr lang="uk-UA" altLang="uk-UA" sz="1800" dirty="0"/>
              <a:t>.</a:t>
            </a:r>
            <a:r>
              <a:rPr lang="en-US" altLang="uk-UA" sz="1800" dirty="0"/>
              <a:t> </a:t>
            </a:r>
          </a:p>
          <a:p>
            <a:pPr marL="0" indent="0">
              <a:lnSpc>
                <a:spcPct val="100000"/>
              </a:lnSpc>
              <a:spcBef>
                <a:spcPts val="600"/>
              </a:spcBef>
              <a:spcAft>
                <a:spcPts val="600"/>
              </a:spcAft>
              <a:buNone/>
            </a:pPr>
            <a:r>
              <a:rPr lang="en-US" altLang="uk-UA" sz="1800" dirty="0"/>
              <a:t>To issue authorizations and licenses for activities in this area after review of the applicant’s submittals to confirm compliance with safety requirements (licensing)</a:t>
            </a:r>
            <a:r>
              <a:rPr lang="uk-UA" altLang="uk-UA" sz="1800" dirty="0"/>
              <a:t>.</a:t>
            </a:r>
            <a:r>
              <a:rPr lang="en-US" altLang="uk-UA" sz="1800" dirty="0"/>
              <a:t> </a:t>
            </a:r>
          </a:p>
          <a:p>
            <a:pPr marL="0" indent="0">
              <a:lnSpc>
                <a:spcPct val="100000"/>
              </a:lnSpc>
              <a:spcBef>
                <a:spcPts val="600"/>
              </a:spcBef>
              <a:spcAft>
                <a:spcPts val="600"/>
              </a:spcAft>
              <a:buNone/>
            </a:pPr>
            <a:r>
              <a:rPr lang="en-US" altLang="uk-UA" sz="1800" dirty="0"/>
              <a:t>To conduct state supervision over compliance with legislation,  regulations and standards on nuclear and radiation safety and apply sanctions established by law in case of violations (oversight)</a:t>
            </a:r>
            <a:r>
              <a:rPr lang="uk-UA" altLang="uk-UA" sz="1800" dirty="0" smtClean="0"/>
              <a:t>.</a:t>
            </a:r>
            <a:endParaRPr lang="en-US" altLang="uk-UA" sz="1800" dirty="0"/>
          </a:p>
        </p:txBody>
      </p:sp>
      <p:sp>
        <p:nvSpPr>
          <p:cNvPr id="5" name="Місце для нижнього колонтитула 4"/>
          <p:cNvSpPr>
            <a:spLocks noGrp="1"/>
          </p:cNvSpPr>
          <p:nvPr>
            <p:ph type="ftr" sz="quarter" idx="11"/>
          </p:nvPr>
        </p:nvSpPr>
        <p:spPr/>
        <p:txBody>
          <a:bodyPr/>
          <a:lstStyle/>
          <a:p>
            <a:r>
              <a:rPr lang="en-GB" dirty="0">
                <a:solidFill>
                  <a:schemeClr val="tx1"/>
                </a:solidFill>
              </a:rPr>
              <a:t>RAMP </a:t>
            </a:r>
            <a:r>
              <a:rPr lang="en-US" dirty="0">
                <a:solidFill>
                  <a:schemeClr val="tx1"/>
                </a:solidFill>
              </a:rPr>
              <a:t>2021 Spring Users Group Virtual Meeting, April 12, 2021</a:t>
            </a:r>
            <a:endParaRPr lang="ru-RU" dirty="0">
              <a:solidFill>
                <a:schemeClr val="tx1"/>
              </a:solidFill>
            </a:endParaRPr>
          </a:p>
        </p:txBody>
      </p:sp>
      <p:sp>
        <p:nvSpPr>
          <p:cNvPr id="6" name="Місце для номера слайда 5"/>
          <p:cNvSpPr>
            <a:spLocks noGrp="1"/>
          </p:cNvSpPr>
          <p:nvPr>
            <p:ph type="sldNum" sz="quarter" idx="12"/>
          </p:nvPr>
        </p:nvSpPr>
        <p:spPr/>
        <p:txBody>
          <a:bodyPr/>
          <a:lstStyle/>
          <a:p>
            <a:fld id="{2044B0A9-86F8-4293-99EC-66DC7BCA9335}" type="slidenum">
              <a:rPr lang="ru-RU" smtClean="0"/>
              <a:t>4</a:t>
            </a:fld>
            <a:endParaRPr lang="ru-RU"/>
          </a:p>
        </p:txBody>
      </p:sp>
      <p:sp>
        <p:nvSpPr>
          <p:cNvPr id="9" name="Прямокутник 8"/>
          <p:cNvSpPr/>
          <p:nvPr/>
        </p:nvSpPr>
        <p:spPr>
          <a:xfrm>
            <a:off x="838199" y="1379073"/>
            <a:ext cx="3781383" cy="4185761"/>
          </a:xfrm>
          <a:prstGeom prst="rect">
            <a:avLst/>
          </a:prstGeom>
        </p:spPr>
        <p:txBody>
          <a:bodyPr wrap="square">
            <a:spAutoFit/>
          </a:bodyPr>
          <a:lstStyle/>
          <a:p>
            <a:pPr lvl="0" algn="just">
              <a:spcBef>
                <a:spcPts val="600"/>
              </a:spcBef>
              <a:spcAft>
                <a:spcPts val="600"/>
              </a:spcAft>
            </a:pPr>
            <a:r>
              <a:rPr lang="en-US" b="1" cap="all" dirty="0"/>
              <a:t>RESPONSIBILITIES</a:t>
            </a:r>
          </a:p>
          <a:p>
            <a:pPr lvl="0" algn="just">
              <a:spcBef>
                <a:spcPts val="600"/>
              </a:spcBef>
              <a:spcAft>
                <a:spcPts val="600"/>
              </a:spcAft>
            </a:pPr>
            <a:r>
              <a:rPr lang="en-US" dirty="0"/>
              <a:t>To establish and implement state policy in the sphere of safe nuclear energy use.</a:t>
            </a:r>
            <a:endParaRPr lang="uk-UA" dirty="0"/>
          </a:p>
          <a:p>
            <a:pPr lvl="0" algn="just">
              <a:spcBef>
                <a:spcPts val="600"/>
              </a:spcBef>
              <a:spcAft>
                <a:spcPts val="600"/>
              </a:spcAft>
            </a:pPr>
            <a:r>
              <a:rPr lang="en-US" dirty="0"/>
              <a:t>To perform state regulation of safe nuclear energy use (rule-making, </a:t>
            </a:r>
            <a:r>
              <a:rPr lang="en-US" altLang="uk-UA" dirty="0"/>
              <a:t>licensing</a:t>
            </a:r>
            <a:r>
              <a:rPr lang="en-US" dirty="0"/>
              <a:t>, oversight). </a:t>
            </a:r>
            <a:endParaRPr lang="uk-UA" dirty="0"/>
          </a:p>
          <a:p>
            <a:pPr lvl="0" algn="just">
              <a:spcBef>
                <a:spcPts val="600"/>
              </a:spcBef>
              <a:spcAft>
                <a:spcPts val="600"/>
              </a:spcAft>
            </a:pPr>
            <a:r>
              <a:rPr lang="en-US" dirty="0"/>
              <a:t>To fulfil the duties of the competent authority on: physical protection of nuclear materials and nuclear facilities; safe transport of radioactive materials; on emergency notification under nuclear emergencies. </a:t>
            </a:r>
            <a:endParaRPr lang="uk-UA" dirty="0"/>
          </a:p>
        </p:txBody>
      </p:sp>
      <p:pic>
        <p:nvPicPr>
          <p:cNvPr id="11" name="Рисунок 10"/>
          <p:cNvPicPr/>
          <p:nvPr/>
        </p:nvPicPr>
        <p:blipFill rotWithShape="1">
          <a:blip r:embed="rId3" cstate="print"/>
          <a:srcRect t="8077" r="92548" b="80192"/>
          <a:stretch/>
        </p:blipFill>
        <p:spPr bwMode="auto">
          <a:xfrm>
            <a:off x="4995678" y="3029489"/>
            <a:ext cx="1369315" cy="1306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827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204174" cy="1325563"/>
          </a:xfrm>
        </p:spPr>
        <p:txBody>
          <a:bodyPr/>
          <a:lstStyle/>
          <a:p>
            <a:r>
              <a:rPr lang="en-US" dirty="0" smtClean="0"/>
              <a:t>Organization</a:t>
            </a:r>
            <a:endParaRPr lang="en-US" dirty="0"/>
          </a:p>
        </p:txBody>
      </p:sp>
      <p:sp>
        <p:nvSpPr>
          <p:cNvPr id="5" name="Місце для нижнього колонтитула 4"/>
          <p:cNvSpPr>
            <a:spLocks noGrp="1"/>
          </p:cNvSpPr>
          <p:nvPr>
            <p:ph type="ftr" sz="quarter" idx="11"/>
          </p:nvPr>
        </p:nvSpPr>
        <p:spPr/>
        <p:txBody>
          <a:bodyPr/>
          <a:lstStyle/>
          <a:p>
            <a:r>
              <a:rPr lang="en-GB" dirty="0">
                <a:solidFill>
                  <a:schemeClr val="tx1"/>
                </a:solidFill>
              </a:rPr>
              <a:t>RAMP </a:t>
            </a:r>
            <a:r>
              <a:rPr lang="en-US" dirty="0">
                <a:solidFill>
                  <a:schemeClr val="tx1"/>
                </a:solidFill>
              </a:rPr>
              <a:t>2021 Spring Users Group Virtual Meeting, April 12, 2021</a:t>
            </a:r>
            <a:endParaRPr lang="ru-RU" dirty="0">
              <a:solidFill>
                <a:schemeClr val="tx1"/>
              </a:solidFill>
            </a:endParaRPr>
          </a:p>
        </p:txBody>
      </p:sp>
      <p:sp>
        <p:nvSpPr>
          <p:cNvPr id="6" name="Місце для номера слайда 5"/>
          <p:cNvSpPr>
            <a:spLocks noGrp="1"/>
          </p:cNvSpPr>
          <p:nvPr>
            <p:ph type="sldNum" sz="quarter" idx="12"/>
          </p:nvPr>
        </p:nvSpPr>
        <p:spPr/>
        <p:txBody>
          <a:bodyPr/>
          <a:lstStyle/>
          <a:p>
            <a:fld id="{2044B0A9-86F8-4293-99EC-66DC7BCA9335}" type="slidenum">
              <a:rPr lang="ru-RU" smtClean="0"/>
              <a:t>5</a:t>
            </a:fld>
            <a:endParaRPr lang="ru-RU"/>
          </a:p>
        </p:txBody>
      </p:sp>
      <p:sp>
        <p:nvSpPr>
          <p:cNvPr id="9" name="Скругленный прямоугольник 5"/>
          <p:cNvSpPr/>
          <p:nvPr/>
        </p:nvSpPr>
        <p:spPr>
          <a:xfrm>
            <a:off x="4096177" y="1329677"/>
            <a:ext cx="3774597" cy="508448"/>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latin typeface="+mj-lt"/>
                <a:cs typeface="Arial" panose="020B0604020202020204" pitchFamily="34" charset="0"/>
              </a:rPr>
              <a:t>Chairman</a:t>
            </a:r>
          </a:p>
          <a:p>
            <a:pPr algn="ctr"/>
            <a:r>
              <a:rPr lang="en-US" sz="1050" b="1" dirty="0" smtClean="0">
                <a:solidFill>
                  <a:schemeClr val="tx1"/>
                </a:solidFill>
                <a:latin typeface="+mj-lt"/>
                <a:cs typeface="Arial" panose="020B0604020202020204" pitchFamily="34" charset="0"/>
              </a:rPr>
              <a:t>Chief State Inspector on Nuclear and Radiation Safety of Ukraine </a:t>
            </a:r>
            <a:r>
              <a:rPr lang="uk-UA" sz="1050" b="1" dirty="0" smtClean="0">
                <a:solidFill>
                  <a:schemeClr val="tx1"/>
                </a:solidFill>
                <a:latin typeface="+mj-lt"/>
                <a:cs typeface="Arial" panose="020B0604020202020204" pitchFamily="34" charset="0"/>
              </a:rPr>
              <a:t> </a:t>
            </a:r>
            <a:endParaRPr lang="ru-RU" sz="1050" b="1" dirty="0">
              <a:solidFill>
                <a:schemeClr val="tx1"/>
              </a:solidFill>
              <a:latin typeface="+mj-lt"/>
              <a:cs typeface="Arial" panose="020B0604020202020204" pitchFamily="34" charset="0"/>
            </a:endParaRPr>
          </a:p>
        </p:txBody>
      </p:sp>
      <p:sp>
        <p:nvSpPr>
          <p:cNvPr id="10" name="Скругленный прямоугольник 6"/>
          <p:cNvSpPr/>
          <p:nvPr/>
        </p:nvSpPr>
        <p:spPr>
          <a:xfrm>
            <a:off x="340238" y="1685097"/>
            <a:ext cx="3389129" cy="499798"/>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latin typeface="+mj-lt"/>
                <a:cs typeface="Arial" panose="020B0604020202020204" pitchFamily="34" charset="0"/>
              </a:rPr>
              <a:t>First Deputy Chairman</a:t>
            </a:r>
          </a:p>
          <a:p>
            <a:pPr algn="ctr"/>
            <a:r>
              <a:rPr lang="en-US" sz="1050" b="1" dirty="0" smtClean="0">
                <a:solidFill>
                  <a:schemeClr val="tx1"/>
                </a:solidFill>
                <a:latin typeface="+mj-lt"/>
                <a:cs typeface="Arial" panose="020B0604020202020204" pitchFamily="34" charset="0"/>
              </a:rPr>
              <a:t>Deputy Chief State Inspector on Nuclear and Radiation Safety of Ukraine </a:t>
            </a:r>
            <a:endParaRPr lang="ru-RU" sz="1050" b="1" dirty="0">
              <a:solidFill>
                <a:schemeClr val="tx1"/>
              </a:solidFill>
              <a:latin typeface="+mj-lt"/>
              <a:cs typeface="Arial" panose="020B0604020202020204" pitchFamily="34" charset="0"/>
            </a:endParaRPr>
          </a:p>
        </p:txBody>
      </p:sp>
      <p:sp>
        <p:nvSpPr>
          <p:cNvPr id="11" name="Скругленный прямоугольник 7"/>
          <p:cNvSpPr/>
          <p:nvPr/>
        </p:nvSpPr>
        <p:spPr>
          <a:xfrm>
            <a:off x="4610561" y="1888132"/>
            <a:ext cx="2745829" cy="35952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Section of Organizational Activity, Management Support, and Occupational Safety </a:t>
            </a:r>
            <a:endParaRPr lang="ru-RU" sz="900" b="1" dirty="0">
              <a:solidFill>
                <a:schemeClr val="tx1"/>
              </a:solidFill>
              <a:latin typeface="+mj-lt"/>
              <a:cs typeface="Arial" panose="020B0604020202020204" pitchFamily="34" charset="0"/>
            </a:endParaRPr>
          </a:p>
        </p:txBody>
      </p:sp>
      <p:sp>
        <p:nvSpPr>
          <p:cNvPr id="12" name="Скругленный прямоугольник 9"/>
          <p:cNvSpPr/>
          <p:nvPr/>
        </p:nvSpPr>
        <p:spPr>
          <a:xfrm>
            <a:off x="771770" y="2245909"/>
            <a:ext cx="2310176" cy="37049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Section of Administrative and Service Support</a:t>
            </a:r>
            <a:endParaRPr lang="ru-RU" sz="900" b="1" dirty="0">
              <a:solidFill>
                <a:schemeClr val="tx1"/>
              </a:solidFill>
              <a:latin typeface="+mj-lt"/>
              <a:cs typeface="Arial" panose="020B0604020202020204" pitchFamily="34" charset="0"/>
            </a:endParaRPr>
          </a:p>
        </p:txBody>
      </p:sp>
      <p:sp>
        <p:nvSpPr>
          <p:cNvPr id="13" name="Скругленный прямоугольник 10"/>
          <p:cNvSpPr/>
          <p:nvPr/>
        </p:nvSpPr>
        <p:spPr>
          <a:xfrm>
            <a:off x="771770" y="2724499"/>
            <a:ext cx="2310176" cy="37049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Directorate of Nuclear Installation Safety</a:t>
            </a:r>
            <a:endParaRPr lang="ru-RU" sz="900" b="1" dirty="0">
              <a:solidFill>
                <a:schemeClr val="tx1"/>
              </a:solidFill>
              <a:latin typeface="+mj-lt"/>
              <a:cs typeface="Arial" panose="020B0604020202020204" pitchFamily="34" charset="0"/>
            </a:endParaRPr>
          </a:p>
        </p:txBody>
      </p:sp>
      <p:sp>
        <p:nvSpPr>
          <p:cNvPr id="14" name="Скругленный прямоугольник 11"/>
          <p:cNvSpPr/>
          <p:nvPr/>
        </p:nvSpPr>
        <p:spPr>
          <a:xfrm>
            <a:off x="771770" y="3203089"/>
            <a:ext cx="2310176" cy="37049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Nuclear Safety Inspectorate at </a:t>
            </a:r>
            <a:r>
              <a:rPr lang="en-US" sz="900" b="1" i="1" dirty="0" smtClean="0">
                <a:solidFill>
                  <a:schemeClr val="tx1"/>
                </a:solidFill>
                <a:latin typeface="+mj-lt"/>
                <a:cs typeface="Arial" panose="020B0604020202020204" pitchFamily="34" charset="0"/>
              </a:rPr>
              <a:t>Zaporizhzhya NPP </a:t>
            </a:r>
            <a:r>
              <a:rPr lang="uk-UA" sz="900" b="1" dirty="0" smtClean="0">
                <a:solidFill>
                  <a:schemeClr val="tx1"/>
                </a:solidFill>
                <a:latin typeface="+mj-lt"/>
                <a:cs typeface="Arial" panose="020B0604020202020204" pitchFamily="34" charset="0"/>
              </a:rPr>
              <a:t>(</a:t>
            </a:r>
            <a:r>
              <a:rPr lang="en-US" sz="900" b="1" dirty="0" smtClean="0">
                <a:solidFill>
                  <a:schemeClr val="tx1"/>
                </a:solidFill>
                <a:latin typeface="+mj-lt"/>
                <a:cs typeface="Arial" panose="020B0604020202020204" pitchFamily="34" charset="0"/>
              </a:rPr>
              <a:t>independent division</a:t>
            </a:r>
            <a:r>
              <a:rPr lang="uk-UA" sz="900" b="1" dirty="0" smtClean="0">
                <a:solidFill>
                  <a:schemeClr val="tx1"/>
                </a:solidFill>
                <a:latin typeface="+mj-lt"/>
                <a:cs typeface="Arial" panose="020B0604020202020204" pitchFamily="34" charset="0"/>
              </a:rPr>
              <a:t>)</a:t>
            </a:r>
            <a:endParaRPr lang="ru-RU" sz="900" b="1" dirty="0">
              <a:solidFill>
                <a:schemeClr val="tx1"/>
              </a:solidFill>
              <a:latin typeface="+mj-lt"/>
              <a:cs typeface="Arial" panose="020B0604020202020204" pitchFamily="34" charset="0"/>
            </a:endParaRPr>
          </a:p>
        </p:txBody>
      </p:sp>
      <p:sp>
        <p:nvSpPr>
          <p:cNvPr id="15" name="Скругленный прямоугольник 12"/>
          <p:cNvSpPr/>
          <p:nvPr/>
        </p:nvSpPr>
        <p:spPr>
          <a:xfrm>
            <a:off x="771770" y="3681679"/>
            <a:ext cx="2310176" cy="37049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mj-lt"/>
                <a:cs typeface="Arial" panose="020B0604020202020204" pitchFamily="34" charset="0"/>
              </a:rPr>
              <a:t>Nuclear Safety Inspectorate at </a:t>
            </a:r>
            <a:r>
              <a:rPr lang="en-US" sz="900" b="1" i="1" dirty="0" smtClean="0">
                <a:solidFill>
                  <a:schemeClr val="tx1"/>
                </a:solidFill>
                <a:latin typeface="+mj-lt"/>
                <a:cs typeface="Arial" panose="020B0604020202020204" pitchFamily="34" charset="0"/>
              </a:rPr>
              <a:t>Rivne NPP</a:t>
            </a:r>
            <a:r>
              <a:rPr lang="uk-UA" sz="900" b="1" i="1" dirty="0" smtClean="0">
                <a:solidFill>
                  <a:schemeClr val="tx1"/>
                </a:solidFill>
                <a:latin typeface="+mj-lt"/>
                <a:cs typeface="Arial" panose="020B0604020202020204" pitchFamily="34" charset="0"/>
              </a:rPr>
              <a:t> </a:t>
            </a:r>
            <a:r>
              <a:rPr lang="uk-UA" sz="900" b="1" dirty="0" smtClean="0">
                <a:solidFill>
                  <a:schemeClr val="tx1"/>
                </a:solidFill>
                <a:latin typeface="+mj-lt"/>
                <a:cs typeface="Arial" panose="020B0604020202020204" pitchFamily="34" charset="0"/>
              </a:rPr>
              <a:t>(</a:t>
            </a:r>
            <a:r>
              <a:rPr lang="en-US" sz="900" b="1" dirty="0">
                <a:solidFill>
                  <a:schemeClr val="tx1"/>
                </a:solidFill>
                <a:latin typeface="+mj-lt"/>
                <a:cs typeface="Arial" panose="020B0604020202020204" pitchFamily="34" charset="0"/>
              </a:rPr>
              <a:t>independent division</a:t>
            </a:r>
            <a:r>
              <a:rPr lang="uk-UA" sz="900" b="1" dirty="0" smtClean="0">
                <a:solidFill>
                  <a:schemeClr val="tx1"/>
                </a:solidFill>
                <a:latin typeface="+mj-lt"/>
                <a:cs typeface="Arial" panose="020B0604020202020204" pitchFamily="34" charset="0"/>
              </a:rPr>
              <a:t>)</a:t>
            </a:r>
            <a:endParaRPr lang="ru-RU" sz="900" b="1" dirty="0">
              <a:solidFill>
                <a:schemeClr val="tx1"/>
              </a:solidFill>
              <a:latin typeface="+mj-lt"/>
              <a:cs typeface="Arial" panose="020B0604020202020204" pitchFamily="34" charset="0"/>
            </a:endParaRPr>
          </a:p>
        </p:txBody>
      </p:sp>
      <p:sp>
        <p:nvSpPr>
          <p:cNvPr id="16" name="Скругленный прямоугольник 13"/>
          <p:cNvSpPr/>
          <p:nvPr/>
        </p:nvSpPr>
        <p:spPr>
          <a:xfrm>
            <a:off x="771770" y="4162069"/>
            <a:ext cx="2310176" cy="37049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mj-lt"/>
                <a:cs typeface="Arial" panose="020B0604020202020204" pitchFamily="34" charset="0"/>
              </a:rPr>
              <a:t>Nuclear Safety Inspectorate at </a:t>
            </a:r>
            <a:r>
              <a:rPr lang="en-US" sz="900" b="1" i="1" dirty="0" smtClean="0">
                <a:solidFill>
                  <a:schemeClr val="tx1"/>
                </a:solidFill>
                <a:latin typeface="+mj-lt"/>
                <a:cs typeface="Arial" panose="020B0604020202020204" pitchFamily="34" charset="0"/>
              </a:rPr>
              <a:t>Khmelnytsky NPP</a:t>
            </a:r>
            <a:r>
              <a:rPr lang="uk-UA" sz="900" b="1" i="1" dirty="0" smtClean="0">
                <a:solidFill>
                  <a:schemeClr val="tx1"/>
                </a:solidFill>
                <a:latin typeface="+mj-lt"/>
                <a:cs typeface="Arial" panose="020B0604020202020204" pitchFamily="34" charset="0"/>
              </a:rPr>
              <a:t> </a:t>
            </a:r>
            <a:r>
              <a:rPr lang="uk-UA" sz="900" b="1" dirty="0" smtClean="0">
                <a:solidFill>
                  <a:schemeClr val="tx1"/>
                </a:solidFill>
                <a:latin typeface="+mj-lt"/>
                <a:cs typeface="Arial" panose="020B0604020202020204" pitchFamily="34" charset="0"/>
              </a:rPr>
              <a:t>(</a:t>
            </a:r>
            <a:r>
              <a:rPr lang="en-US" sz="900" b="1" dirty="0">
                <a:solidFill>
                  <a:schemeClr val="tx1"/>
                </a:solidFill>
                <a:latin typeface="+mj-lt"/>
                <a:cs typeface="Arial" panose="020B0604020202020204" pitchFamily="34" charset="0"/>
              </a:rPr>
              <a:t>independent division</a:t>
            </a:r>
            <a:r>
              <a:rPr lang="uk-UA" sz="900" b="1" dirty="0" smtClean="0">
                <a:solidFill>
                  <a:schemeClr val="tx1"/>
                </a:solidFill>
                <a:latin typeface="+mj-lt"/>
                <a:cs typeface="Arial" panose="020B0604020202020204" pitchFamily="34" charset="0"/>
              </a:rPr>
              <a:t>)</a:t>
            </a:r>
            <a:endParaRPr lang="ru-RU" sz="900" b="1" dirty="0">
              <a:solidFill>
                <a:schemeClr val="tx1"/>
              </a:solidFill>
              <a:latin typeface="+mj-lt"/>
              <a:cs typeface="Arial" panose="020B0604020202020204" pitchFamily="34" charset="0"/>
            </a:endParaRPr>
          </a:p>
        </p:txBody>
      </p:sp>
      <p:sp>
        <p:nvSpPr>
          <p:cNvPr id="17" name="Скругленный прямоугольник 14"/>
          <p:cNvSpPr/>
          <p:nvPr/>
        </p:nvSpPr>
        <p:spPr>
          <a:xfrm>
            <a:off x="771770" y="4642459"/>
            <a:ext cx="2310176" cy="37049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mj-lt"/>
                <a:cs typeface="Arial" panose="020B0604020202020204" pitchFamily="34" charset="0"/>
              </a:rPr>
              <a:t>Nuclear Safety Inspectorate at </a:t>
            </a:r>
            <a:r>
              <a:rPr lang="en-US" sz="900" b="1" i="1" dirty="0" smtClean="0">
                <a:solidFill>
                  <a:schemeClr val="tx1"/>
                </a:solidFill>
                <a:latin typeface="+mj-lt"/>
                <a:cs typeface="Arial" panose="020B0604020202020204" pitchFamily="34" charset="0"/>
              </a:rPr>
              <a:t>South Ukraine NPP </a:t>
            </a:r>
            <a:r>
              <a:rPr lang="uk-UA" sz="900" b="1" dirty="0" smtClean="0">
                <a:solidFill>
                  <a:schemeClr val="tx1"/>
                </a:solidFill>
                <a:latin typeface="+mj-lt"/>
                <a:cs typeface="Arial" panose="020B0604020202020204" pitchFamily="34" charset="0"/>
              </a:rPr>
              <a:t>(</a:t>
            </a:r>
            <a:r>
              <a:rPr lang="en-US" sz="900" b="1" dirty="0">
                <a:solidFill>
                  <a:schemeClr val="tx1"/>
                </a:solidFill>
                <a:latin typeface="+mj-lt"/>
                <a:cs typeface="Arial" panose="020B0604020202020204" pitchFamily="34" charset="0"/>
              </a:rPr>
              <a:t>independent division</a:t>
            </a:r>
            <a:r>
              <a:rPr lang="uk-UA" sz="900" b="1" dirty="0" smtClean="0">
                <a:solidFill>
                  <a:schemeClr val="tx1"/>
                </a:solidFill>
                <a:latin typeface="+mj-lt"/>
                <a:cs typeface="Arial" panose="020B0604020202020204" pitchFamily="34" charset="0"/>
              </a:rPr>
              <a:t>)</a:t>
            </a:r>
            <a:endParaRPr lang="ru-RU" sz="900" b="1" dirty="0">
              <a:solidFill>
                <a:schemeClr val="tx1"/>
              </a:solidFill>
              <a:latin typeface="+mj-lt"/>
              <a:cs typeface="Arial" panose="020B0604020202020204" pitchFamily="34" charset="0"/>
            </a:endParaRPr>
          </a:p>
        </p:txBody>
      </p:sp>
      <p:sp>
        <p:nvSpPr>
          <p:cNvPr id="18" name="Скругленный прямоугольник 15"/>
          <p:cNvSpPr/>
          <p:nvPr/>
        </p:nvSpPr>
        <p:spPr>
          <a:xfrm>
            <a:off x="771770" y="5114808"/>
            <a:ext cx="2310176" cy="37049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Nuclear and Radiation Safety Inspectorate in Exclusion Zone </a:t>
            </a:r>
            <a:r>
              <a:rPr lang="uk-UA" sz="900" b="1" dirty="0" smtClean="0">
                <a:solidFill>
                  <a:schemeClr val="tx1"/>
                </a:solidFill>
                <a:latin typeface="+mj-lt"/>
                <a:cs typeface="Arial" panose="020B0604020202020204" pitchFamily="34" charset="0"/>
              </a:rPr>
              <a:t>(</a:t>
            </a:r>
            <a:r>
              <a:rPr lang="en-US" sz="900" b="1" dirty="0">
                <a:solidFill>
                  <a:schemeClr val="tx1"/>
                </a:solidFill>
                <a:latin typeface="+mj-lt"/>
                <a:cs typeface="Arial" panose="020B0604020202020204" pitchFamily="34" charset="0"/>
              </a:rPr>
              <a:t>independent division</a:t>
            </a:r>
            <a:r>
              <a:rPr lang="uk-UA" sz="900" b="1" dirty="0" smtClean="0">
                <a:solidFill>
                  <a:schemeClr val="tx1"/>
                </a:solidFill>
                <a:latin typeface="+mj-lt"/>
                <a:cs typeface="Arial" panose="020B0604020202020204" pitchFamily="34" charset="0"/>
              </a:rPr>
              <a:t>)</a:t>
            </a:r>
            <a:endParaRPr lang="ru-RU" sz="900" b="1" dirty="0">
              <a:solidFill>
                <a:schemeClr val="tx1"/>
              </a:solidFill>
              <a:latin typeface="+mj-lt"/>
              <a:cs typeface="Arial" panose="020B0604020202020204" pitchFamily="34" charset="0"/>
            </a:endParaRPr>
          </a:p>
        </p:txBody>
      </p:sp>
      <p:sp>
        <p:nvSpPr>
          <p:cNvPr id="19" name="Скругленный прямоугольник 16"/>
          <p:cNvSpPr/>
          <p:nvPr/>
        </p:nvSpPr>
        <p:spPr>
          <a:xfrm>
            <a:off x="4610561" y="2344917"/>
            <a:ext cx="2745829" cy="35952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Section of Corruption Prevention and Combating</a:t>
            </a:r>
            <a:endParaRPr lang="ru-RU" sz="900" b="1" dirty="0">
              <a:solidFill>
                <a:schemeClr val="tx1"/>
              </a:solidFill>
              <a:latin typeface="+mj-lt"/>
              <a:cs typeface="Arial" panose="020B0604020202020204" pitchFamily="34" charset="0"/>
            </a:endParaRPr>
          </a:p>
        </p:txBody>
      </p:sp>
      <p:sp>
        <p:nvSpPr>
          <p:cNvPr id="20" name="Скругленный прямоугольник 17"/>
          <p:cNvSpPr/>
          <p:nvPr/>
        </p:nvSpPr>
        <p:spPr>
          <a:xfrm>
            <a:off x="4610560" y="2801702"/>
            <a:ext cx="2745829" cy="279461"/>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Internal Audit Section</a:t>
            </a:r>
            <a:endParaRPr lang="ru-RU" sz="900" b="1" dirty="0">
              <a:solidFill>
                <a:schemeClr val="tx1"/>
              </a:solidFill>
              <a:latin typeface="+mj-lt"/>
              <a:cs typeface="Arial" panose="020B0604020202020204" pitchFamily="34" charset="0"/>
            </a:endParaRPr>
          </a:p>
        </p:txBody>
      </p:sp>
      <p:sp>
        <p:nvSpPr>
          <p:cNvPr id="21" name="Скругленный прямоугольник 18"/>
          <p:cNvSpPr/>
          <p:nvPr/>
        </p:nvSpPr>
        <p:spPr>
          <a:xfrm>
            <a:off x="4610560" y="3178426"/>
            <a:ext cx="2745829" cy="302820"/>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Section of Clearance and Restrictions </a:t>
            </a:r>
            <a:endParaRPr lang="ru-RU" sz="900" b="1" dirty="0">
              <a:solidFill>
                <a:schemeClr val="tx1"/>
              </a:solidFill>
              <a:latin typeface="+mj-lt"/>
              <a:cs typeface="Arial" panose="020B0604020202020204" pitchFamily="34" charset="0"/>
            </a:endParaRPr>
          </a:p>
        </p:txBody>
      </p:sp>
      <p:sp>
        <p:nvSpPr>
          <p:cNvPr id="22" name="Скругленный прямоугольник 19"/>
          <p:cNvSpPr/>
          <p:nvPr/>
        </p:nvSpPr>
        <p:spPr>
          <a:xfrm>
            <a:off x="4610560" y="3573881"/>
            <a:ext cx="2745829" cy="35952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Division of Document Support, Control and Interaction with Regional Bodies </a:t>
            </a:r>
            <a:endParaRPr lang="ru-RU" sz="900" b="1" dirty="0">
              <a:solidFill>
                <a:schemeClr val="tx1"/>
              </a:solidFill>
              <a:latin typeface="+mj-lt"/>
              <a:cs typeface="Arial" panose="020B0604020202020204" pitchFamily="34" charset="0"/>
            </a:endParaRPr>
          </a:p>
        </p:txBody>
      </p:sp>
      <p:sp>
        <p:nvSpPr>
          <p:cNvPr id="23" name="Скругленный прямоугольник 20"/>
          <p:cNvSpPr/>
          <p:nvPr/>
        </p:nvSpPr>
        <p:spPr>
          <a:xfrm>
            <a:off x="4610560" y="4028985"/>
            <a:ext cx="2745829" cy="268239"/>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Personnel Division</a:t>
            </a:r>
            <a:endParaRPr lang="ru-RU" sz="900" b="1" dirty="0">
              <a:solidFill>
                <a:schemeClr val="tx1"/>
              </a:solidFill>
              <a:latin typeface="+mj-lt"/>
              <a:cs typeface="Arial" panose="020B0604020202020204" pitchFamily="34" charset="0"/>
            </a:endParaRPr>
          </a:p>
        </p:txBody>
      </p:sp>
      <p:sp>
        <p:nvSpPr>
          <p:cNvPr id="24" name="Скругленный прямоугольник 21"/>
          <p:cNvSpPr/>
          <p:nvPr/>
        </p:nvSpPr>
        <p:spPr>
          <a:xfrm>
            <a:off x="4610560" y="4392806"/>
            <a:ext cx="2745829" cy="35952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Division of International Cooperation and European Integration </a:t>
            </a:r>
            <a:endParaRPr lang="ru-RU" sz="900" b="1" dirty="0">
              <a:solidFill>
                <a:schemeClr val="tx1"/>
              </a:solidFill>
              <a:latin typeface="+mj-lt"/>
              <a:cs typeface="Arial" panose="020B0604020202020204" pitchFamily="34" charset="0"/>
            </a:endParaRPr>
          </a:p>
        </p:txBody>
      </p:sp>
      <p:sp>
        <p:nvSpPr>
          <p:cNvPr id="25" name="Скругленный прямоугольник 22"/>
          <p:cNvSpPr/>
          <p:nvPr/>
        </p:nvSpPr>
        <p:spPr>
          <a:xfrm>
            <a:off x="4610560" y="4845109"/>
            <a:ext cx="2745829" cy="35952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Department of Information &amp; Analytical Support and Digital Development </a:t>
            </a:r>
            <a:endParaRPr lang="ru-RU" sz="900" b="1" dirty="0">
              <a:solidFill>
                <a:schemeClr val="tx1"/>
              </a:solidFill>
              <a:latin typeface="+mj-lt"/>
              <a:cs typeface="Arial" panose="020B0604020202020204" pitchFamily="34" charset="0"/>
            </a:endParaRPr>
          </a:p>
        </p:txBody>
      </p:sp>
      <p:sp>
        <p:nvSpPr>
          <p:cNvPr id="26" name="Скругленный прямоугольник 24"/>
          <p:cNvSpPr/>
          <p:nvPr/>
        </p:nvSpPr>
        <p:spPr>
          <a:xfrm>
            <a:off x="4610560" y="5297412"/>
            <a:ext cx="2745829" cy="268239"/>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Legal Department</a:t>
            </a:r>
            <a:endParaRPr lang="ru-RU" sz="900" b="1" dirty="0">
              <a:solidFill>
                <a:schemeClr val="tx1"/>
              </a:solidFill>
              <a:latin typeface="+mj-lt"/>
              <a:cs typeface="Arial" panose="020B0604020202020204" pitchFamily="34" charset="0"/>
            </a:endParaRPr>
          </a:p>
        </p:txBody>
      </p:sp>
      <p:sp>
        <p:nvSpPr>
          <p:cNvPr id="27" name="Скругленный прямоугольник 25"/>
          <p:cNvSpPr/>
          <p:nvPr/>
        </p:nvSpPr>
        <p:spPr>
          <a:xfrm>
            <a:off x="4610560" y="5658432"/>
            <a:ext cx="2745829" cy="268239"/>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Economy, Finance and Accounting Department</a:t>
            </a:r>
            <a:endParaRPr lang="ru-RU" sz="900" b="1" dirty="0">
              <a:solidFill>
                <a:schemeClr val="tx1"/>
              </a:solidFill>
              <a:latin typeface="+mj-lt"/>
              <a:cs typeface="Arial" panose="020B0604020202020204" pitchFamily="34" charset="0"/>
            </a:endParaRPr>
          </a:p>
        </p:txBody>
      </p:sp>
      <p:sp>
        <p:nvSpPr>
          <p:cNvPr id="28" name="Скругленный прямоугольник 26"/>
          <p:cNvSpPr/>
          <p:nvPr/>
        </p:nvSpPr>
        <p:spPr>
          <a:xfrm>
            <a:off x="4610560" y="6019452"/>
            <a:ext cx="2745829" cy="35952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Nuclear Security and Safeguards Department</a:t>
            </a:r>
            <a:endParaRPr lang="ru-RU" sz="900" b="1" dirty="0">
              <a:solidFill>
                <a:schemeClr val="tx1"/>
              </a:solidFill>
              <a:latin typeface="+mj-lt"/>
              <a:cs typeface="Arial" panose="020B0604020202020204" pitchFamily="34" charset="0"/>
            </a:endParaRPr>
          </a:p>
        </p:txBody>
      </p:sp>
      <p:sp>
        <p:nvSpPr>
          <p:cNvPr id="29" name="Скругленный прямоугольник 27"/>
          <p:cNvSpPr/>
          <p:nvPr/>
        </p:nvSpPr>
        <p:spPr>
          <a:xfrm>
            <a:off x="8777916" y="2247654"/>
            <a:ext cx="2232574" cy="30798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Radioactive Waste Management Safety Department</a:t>
            </a:r>
            <a:endParaRPr lang="ru-RU" sz="900" b="1" dirty="0">
              <a:solidFill>
                <a:schemeClr val="tx1"/>
              </a:solidFill>
              <a:latin typeface="+mj-lt"/>
              <a:cs typeface="Arial" panose="020B0604020202020204" pitchFamily="34" charset="0"/>
            </a:endParaRPr>
          </a:p>
        </p:txBody>
      </p:sp>
      <p:sp>
        <p:nvSpPr>
          <p:cNvPr id="30" name="Скругленный прямоугольник 28"/>
          <p:cNvSpPr/>
          <p:nvPr/>
        </p:nvSpPr>
        <p:spPr>
          <a:xfrm>
            <a:off x="8794390" y="2639183"/>
            <a:ext cx="2232574" cy="284198"/>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Radiation Safety Department</a:t>
            </a:r>
            <a:endParaRPr lang="ru-RU" sz="900" b="1" dirty="0">
              <a:solidFill>
                <a:schemeClr val="tx1"/>
              </a:solidFill>
              <a:latin typeface="+mj-lt"/>
              <a:cs typeface="Arial" panose="020B0604020202020204" pitchFamily="34" charset="0"/>
            </a:endParaRPr>
          </a:p>
        </p:txBody>
      </p:sp>
      <p:sp>
        <p:nvSpPr>
          <p:cNvPr id="31" name="Скругленный прямоугольник 29"/>
          <p:cNvSpPr/>
          <p:nvPr/>
        </p:nvSpPr>
        <p:spPr>
          <a:xfrm>
            <a:off x="8809800" y="3375829"/>
            <a:ext cx="2232574" cy="365616"/>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latin typeface="+mj-lt"/>
                <a:cs typeface="Arial" panose="020B0604020202020204" pitchFamily="34" charset="0"/>
              </a:rPr>
              <a:t>Northern</a:t>
            </a:r>
            <a:r>
              <a:rPr lang="uk-UA" sz="900" b="1" i="1" dirty="0" smtClean="0">
                <a:solidFill>
                  <a:schemeClr val="tx1"/>
                </a:solidFill>
                <a:latin typeface="+mj-lt"/>
                <a:cs typeface="Arial" panose="020B0604020202020204" pitchFamily="34" charset="0"/>
              </a:rPr>
              <a:t> </a:t>
            </a:r>
            <a:r>
              <a:rPr lang="en-US" sz="900" b="1" dirty="0" smtClean="0">
                <a:solidFill>
                  <a:schemeClr val="tx1"/>
                </a:solidFill>
                <a:latin typeface="+mj-lt"/>
                <a:cs typeface="Arial" panose="020B0604020202020204" pitchFamily="34" charset="0"/>
              </a:rPr>
              <a:t>Nuclear and Radiation Safety Inspectorate (self-managed) </a:t>
            </a:r>
            <a:endParaRPr lang="ru-RU" sz="900" b="1" dirty="0">
              <a:solidFill>
                <a:schemeClr val="tx1"/>
              </a:solidFill>
              <a:latin typeface="+mj-lt"/>
              <a:cs typeface="Arial" panose="020B0604020202020204" pitchFamily="34" charset="0"/>
            </a:endParaRPr>
          </a:p>
        </p:txBody>
      </p:sp>
      <p:sp>
        <p:nvSpPr>
          <p:cNvPr id="32" name="Скругленный прямоугольник 30"/>
          <p:cNvSpPr/>
          <p:nvPr/>
        </p:nvSpPr>
        <p:spPr>
          <a:xfrm>
            <a:off x="8794390" y="3010213"/>
            <a:ext cx="2232574" cy="284198"/>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mj-lt"/>
                <a:cs typeface="Arial" panose="020B0604020202020204" pitchFamily="34" charset="0"/>
              </a:rPr>
              <a:t>Central Inspection Division</a:t>
            </a:r>
            <a:endParaRPr lang="ru-RU" sz="900" b="1" dirty="0">
              <a:solidFill>
                <a:schemeClr val="tx1"/>
              </a:solidFill>
              <a:latin typeface="+mj-lt"/>
              <a:cs typeface="Arial" panose="020B0604020202020204" pitchFamily="34" charset="0"/>
            </a:endParaRPr>
          </a:p>
        </p:txBody>
      </p:sp>
      <p:sp>
        <p:nvSpPr>
          <p:cNvPr id="33" name="Скругленный прямоугольник 31"/>
          <p:cNvSpPr/>
          <p:nvPr/>
        </p:nvSpPr>
        <p:spPr>
          <a:xfrm>
            <a:off x="8809800" y="3822863"/>
            <a:ext cx="2232574" cy="365616"/>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latin typeface="+mj-lt"/>
                <a:cs typeface="Arial" panose="020B0604020202020204" pitchFamily="34" charset="0"/>
              </a:rPr>
              <a:t>North-Western</a:t>
            </a:r>
            <a:r>
              <a:rPr lang="uk-UA" sz="900" b="1" i="1" dirty="0" smtClean="0">
                <a:solidFill>
                  <a:schemeClr val="tx1"/>
                </a:solidFill>
                <a:latin typeface="+mj-lt"/>
                <a:cs typeface="Arial" panose="020B0604020202020204" pitchFamily="34" charset="0"/>
              </a:rPr>
              <a:t> </a:t>
            </a:r>
            <a:r>
              <a:rPr lang="en-US" sz="900" b="1" dirty="0">
                <a:solidFill>
                  <a:schemeClr val="tx1"/>
                </a:solidFill>
                <a:latin typeface="+mj-lt"/>
                <a:cs typeface="Arial" panose="020B0604020202020204" pitchFamily="34" charset="0"/>
              </a:rPr>
              <a:t>Nuclear and Radiation Safety Inspectorate (self-managed)</a:t>
            </a:r>
            <a:endParaRPr lang="ru-RU" sz="900" b="1" dirty="0">
              <a:solidFill>
                <a:schemeClr val="tx1"/>
              </a:solidFill>
              <a:latin typeface="+mj-lt"/>
              <a:cs typeface="Arial" panose="020B0604020202020204" pitchFamily="34" charset="0"/>
            </a:endParaRPr>
          </a:p>
        </p:txBody>
      </p:sp>
      <p:sp>
        <p:nvSpPr>
          <p:cNvPr id="34" name="Скругленный прямоугольник 32"/>
          <p:cNvSpPr/>
          <p:nvPr/>
        </p:nvSpPr>
        <p:spPr>
          <a:xfrm>
            <a:off x="8809800" y="4269897"/>
            <a:ext cx="2232574" cy="365616"/>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latin typeface="+mj-lt"/>
                <a:cs typeface="Arial" panose="020B0604020202020204" pitchFamily="34" charset="0"/>
              </a:rPr>
              <a:t>Western</a:t>
            </a:r>
            <a:r>
              <a:rPr lang="uk-UA" sz="900" b="1" i="1" dirty="0" smtClean="0">
                <a:solidFill>
                  <a:schemeClr val="tx1"/>
                </a:solidFill>
                <a:latin typeface="+mj-lt"/>
                <a:cs typeface="Arial" panose="020B0604020202020204" pitchFamily="34" charset="0"/>
              </a:rPr>
              <a:t> </a:t>
            </a:r>
            <a:r>
              <a:rPr lang="en-US" sz="900" b="1" dirty="0">
                <a:solidFill>
                  <a:schemeClr val="tx1"/>
                </a:solidFill>
                <a:latin typeface="+mj-lt"/>
                <a:cs typeface="Arial" panose="020B0604020202020204" pitchFamily="34" charset="0"/>
              </a:rPr>
              <a:t>Nuclear and Radiation Safety Inspectorate (self-managed)</a:t>
            </a:r>
            <a:r>
              <a:rPr lang="uk-UA" sz="900" b="1" dirty="0" smtClean="0">
                <a:solidFill>
                  <a:schemeClr val="tx1"/>
                </a:solidFill>
                <a:latin typeface="+mj-lt"/>
                <a:cs typeface="Arial" panose="020B0604020202020204" pitchFamily="34" charset="0"/>
              </a:rPr>
              <a:t> </a:t>
            </a:r>
            <a:endParaRPr lang="ru-RU" sz="900" b="1" dirty="0">
              <a:solidFill>
                <a:schemeClr val="tx1"/>
              </a:solidFill>
              <a:latin typeface="+mj-lt"/>
              <a:cs typeface="Arial" panose="020B0604020202020204" pitchFamily="34" charset="0"/>
            </a:endParaRPr>
          </a:p>
        </p:txBody>
      </p:sp>
      <p:sp>
        <p:nvSpPr>
          <p:cNvPr id="35" name="Скругленный прямоугольник 33"/>
          <p:cNvSpPr/>
          <p:nvPr/>
        </p:nvSpPr>
        <p:spPr>
          <a:xfrm>
            <a:off x="8801563" y="4711035"/>
            <a:ext cx="2232574" cy="365616"/>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latin typeface="+mj-lt"/>
                <a:cs typeface="Arial" panose="020B0604020202020204" pitchFamily="34" charset="0"/>
              </a:rPr>
              <a:t>Southern </a:t>
            </a:r>
            <a:r>
              <a:rPr lang="en-US" sz="900" b="1" dirty="0" smtClean="0">
                <a:solidFill>
                  <a:schemeClr val="tx1"/>
                </a:solidFill>
                <a:latin typeface="+mj-lt"/>
                <a:cs typeface="Arial" panose="020B0604020202020204" pitchFamily="34" charset="0"/>
              </a:rPr>
              <a:t>Nuclear </a:t>
            </a:r>
            <a:r>
              <a:rPr lang="en-US" sz="900" b="1" dirty="0">
                <a:solidFill>
                  <a:schemeClr val="tx1"/>
                </a:solidFill>
                <a:latin typeface="+mj-lt"/>
                <a:cs typeface="Arial" panose="020B0604020202020204" pitchFamily="34" charset="0"/>
              </a:rPr>
              <a:t>and Radiation Safety Inspectorate (self-managed)</a:t>
            </a:r>
            <a:endParaRPr lang="ru-RU" sz="900" b="1" dirty="0">
              <a:solidFill>
                <a:schemeClr val="tx1"/>
              </a:solidFill>
              <a:latin typeface="+mj-lt"/>
              <a:cs typeface="Arial" panose="020B0604020202020204" pitchFamily="34" charset="0"/>
            </a:endParaRPr>
          </a:p>
        </p:txBody>
      </p:sp>
      <p:sp>
        <p:nvSpPr>
          <p:cNvPr id="36" name="Скругленный прямоугольник 34"/>
          <p:cNvSpPr/>
          <p:nvPr/>
        </p:nvSpPr>
        <p:spPr>
          <a:xfrm>
            <a:off x="8809800" y="5164733"/>
            <a:ext cx="2232574" cy="365616"/>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latin typeface="+mj-lt"/>
                <a:cs typeface="Arial" panose="020B0604020202020204" pitchFamily="34" charset="0"/>
              </a:rPr>
              <a:t>South-Eastern</a:t>
            </a:r>
            <a:r>
              <a:rPr lang="uk-UA" sz="900" b="1" i="1" dirty="0" smtClean="0">
                <a:solidFill>
                  <a:schemeClr val="tx1"/>
                </a:solidFill>
                <a:latin typeface="+mj-lt"/>
                <a:cs typeface="Arial" panose="020B0604020202020204" pitchFamily="34" charset="0"/>
              </a:rPr>
              <a:t> </a:t>
            </a:r>
            <a:r>
              <a:rPr lang="en-US" sz="900" b="1" dirty="0">
                <a:solidFill>
                  <a:schemeClr val="tx1"/>
                </a:solidFill>
                <a:latin typeface="+mj-lt"/>
                <a:cs typeface="Arial" panose="020B0604020202020204" pitchFamily="34" charset="0"/>
              </a:rPr>
              <a:t>Nuclear and Radiation Safety Inspectorate (self-managed</a:t>
            </a:r>
            <a:r>
              <a:rPr lang="en-US" sz="900" b="1" dirty="0" smtClean="0">
                <a:solidFill>
                  <a:schemeClr val="tx1"/>
                </a:solidFill>
                <a:latin typeface="+mj-lt"/>
                <a:cs typeface="Arial" panose="020B0604020202020204" pitchFamily="34" charset="0"/>
              </a:rPr>
              <a:t>)</a:t>
            </a:r>
            <a:endParaRPr lang="ru-RU" sz="900" b="1" dirty="0">
              <a:solidFill>
                <a:schemeClr val="tx1"/>
              </a:solidFill>
              <a:latin typeface="+mj-lt"/>
              <a:cs typeface="Arial" panose="020B0604020202020204" pitchFamily="34" charset="0"/>
            </a:endParaRPr>
          </a:p>
        </p:txBody>
      </p:sp>
      <p:sp>
        <p:nvSpPr>
          <p:cNvPr id="37" name="Скругленный прямоугольник 35"/>
          <p:cNvSpPr/>
          <p:nvPr/>
        </p:nvSpPr>
        <p:spPr>
          <a:xfrm>
            <a:off x="8809800" y="5618431"/>
            <a:ext cx="2232574" cy="365616"/>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latin typeface="+mj-lt"/>
                <a:cs typeface="Arial" panose="020B0604020202020204" pitchFamily="34" charset="0"/>
              </a:rPr>
              <a:t>Central</a:t>
            </a:r>
            <a:r>
              <a:rPr lang="uk-UA" sz="900" b="1" i="1" dirty="0" smtClean="0">
                <a:solidFill>
                  <a:schemeClr val="tx1"/>
                </a:solidFill>
                <a:latin typeface="+mj-lt"/>
                <a:cs typeface="Arial" panose="020B0604020202020204" pitchFamily="34" charset="0"/>
              </a:rPr>
              <a:t> </a:t>
            </a:r>
            <a:r>
              <a:rPr lang="en-US" sz="900" b="1" dirty="0">
                <a:solidFill>
                  <a:schemeClr val="tx1"/>
                </a:solidFill>
                <a:latin typeface="+mj-lt"/>
                <a:cs typeface="Arial" panose="020B0604020202020204" pitchFamily="34" charset="0"/>
              </a:rPr>
              <a:t>Nuclear and Radiation Safety Inspectorate (self-managed)</a:t>
            </a:r>
            <a:endParaRPr lang="ru-RU" sz="900" b="1" dirty="0">
              <a:solidFill>
                <a:schemeClr val="tx1"/>
              </a:solidFill>
              <a:latin typeface="+mj-lt"/>
              <a:cs typeface="Arial" panose="020B0604020202020204" pitchFamily="34" charset="0"/>
            </a:endParaRPr>
          </a:p>
        </p:txBody>
      </p:sp>
      <p:sp>
        <p:nvSpPr>
          <p:cNvPr id="38" name="Скругленный прямоугольник 36"/>
          <p:cNvSpPr/>
          <p:nvPr/>
        </p:nvSpPr>
        <p:spPr>
          <a:xfrm>
            <a:off x="8809800" y="6073098"/>
            <a:ext cx="2232574" cy="365616"/>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latin typeface="+mj-lt"/>
                <a:cs typeface="Arial" panose="020B0604020202020204" pitchFamily="34" charset="0"/>
              </a:rPr>
              <a:t>Eastern</a:t>
            </a:r>
            <a:r>
              <a:rPr lang="uk-UA" sz="900" b="1" i="1" dirty="0" smtClean="0">
                <a:solidFill>
                  <a:schemeClr val="tx1"/>
                </a:solidFill>
                <a:latin typeface="+mj-lt"/>
                <a:cs typeface="Arial" panose="020B0604020202020204" pitchFamily="34" charset="0"/>
              </a:rPr>
              <a:t> </a:t>
            </a:r>
            <a:r>
              <a:rPr lang="en-US" sz="900" b="1" dirty="0">
                <a:solidFill>
                  <a:schemeClr val="tx1"/>
                </a:solidFill>
                <a:latin typeface="+mj-lt"/>
                <a:cs typeface="Arial" panose="020B0604020202020204" pitchFamily="34" charset="0"/>
              </a:rPr>
              <a:t>Nuclear and Radiation Safety Inspectorate (self-managed)</a:t>
            </a:r>
            <a:endParaRPr lang="ru-RU" sz="900" b="1" dirty="0">
              <a:solidFill>
                <a:schemeClr val="tx1"/>
              </a:solidFill>
              <a:latin typeface="+mj-lt"/>
              <a:cs typeface="Arial" panose="020B0604020202020204" pitchFamily="34" charset="0"/>
            </a:endParaRPr>
          </a:p>
        </p:txBody>
      </p:sp>
      <p:cxnSp>
        <p:nvCxnSpPr>
          <p:cNvPr id="39" name="Сполучна лінія уступом 38"/>
          <p:cNvCxnSpPr>
            <a:endCxn id="10" idx="0"/>
          </p:cNvCxnSpPr>
          <p:nvPr/>
        </p:nvCxnSpPr>
        <p:spPr>
          <a:xfrm rot="10800000" flipV="1">
            <a:off x="2034804" y="1401541"/>
            <a:ext cx="2061373" cy="28355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0" name="Сполучна лінія уступом 39"/>
          <p:cNvCxnSpPr/>
          <p:nvPr/>
        </p:nvCxnSpPr>
        <p:spPr>
          <a:xfrm>
            <a:off x="7870774" y="1401542"/>
            <a:ext cx="1987683" cy="23469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9" name="Скругленный прямоугольник 8"/>
          <p:cNvSpPr/>
          <p:nvPr/>
        </p:nvSpPr>
        <p:spPr>
          <a:xfrm>
            <a:off x="8273329" y="1636237"/>
            <a:ext cx="3241747" cy="499798"/>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latin typeface="+mj-lt"/>
                <a:cs typeface="Arial" panose="020B0604020202020204" pitchFamily="34" charset="0"/>
              </a:rPr>
              <a:t>Deputy Chairman</a:t>
            </a:r>
          </a:p>
          <a:p>
            <a:pPr algn="ctr"/>
            <a:r>
              <a:rPr lang="en-US" sz="1050" b="1" dirty="0" smtClean="0">
                <a:solidFill>
                  <a:schemeClr val="tx1"/>
                </a:solidFill>
                <a:latin typeface="+mj-lt"/>
                <a:cs typeface="Arial" panose="020B0604020202020204" pitchFamily="34" charset="0"/>
              </a:rPr>
              <a:t>Deputy Chief State Inspector on Nuclear and Radiation Safety of Ukraine</a:t>
            </a:r>
            <a:endParaRPr lang="ru-RU" sz="105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1202245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204174" cy="1325563"/>
          </a:xfrm>
        </p:spPr>
        <p:txBody>
          <a:bodyPr/>
          <a:lstStyle/>
          <a:p>
            <a:r>
              <a:rPr lang="en-US" dirty="0" smtClean="0"/>
              <a:t>Staff</a:t>
            </a:r>
            <a:endParaRPr lang="en-US" dirty="0"/>
          </a:p>
        </p:txBody>
      </p:sp>
      <p:sp>
        <p:nvSpPr>
          <p:cNvPr id="6" name="Місце для номера слайда 5"/>
          <p:cNvSpPr>
            <a:spLocks noGrp="1"/>
          </p:cNvSpPr>
          <p:nvPr>
            <p:ph type="sldNum" sz="quarter" idx="12"/>
          </p:nvPr>
        </p:nvSpPr>
        <p:spPr/>
        <p:txBody>
          <a:bodyPr/>
          <a:lstStyle/>
          <a:p>
            <a:fld id="{2044B0A9-86F8-4293-99EC-66DC7BCA9335}" type="slidenum">
              <a:rPr lang="ru-RU" smtClean="0"/>
              <a:t>6</a:t>
            </a:fld>
            <a:endParaRPr lang="ru-RU"/>
          </a:p>
        </p:txBody>
      </p:sp>
      <p:sp>
        <p:nvSpPr>
          <p:cNvPr id="9" name="Місце для нижнього колонтитула 4"/>
          <p:cNvSpPr>
            <a:spLocks noGrp="1"/>
          </p:cNvSpPr>
          <p:nvPr>
            <p:ph type="ftr" sz="quarter" idx="11"/>
          </p:nvPr>
        </p:nvSpPr>
        <p:spPr>
          <a:xfrm>
            <a:off x="4038600" y="6356350"/>
            <a:ext cx="4114800" cy="365125"/>
          </a:xfrm>
        </p:spPr>
        <p:txBody>
          <a:bodyPr/>
          <a:lstStyle/>
          <a:p>
            <a:r>
              <a:rPr lang="en-GB" dirty="0">
                <a:solidFill>
                  <a:schemeClr val="tx1"/>
                </a:solidFill>
              </a:rPr>
              <a:t>RAMP </a:t>
            </a:r>
            <a:r>
              <a:rPr lang="en-US" dirty="0">
                <a:solidFill>
                  <a:schemeClr val="tx1"/>
                </a:solidFill>
              </a:rPr>
              <a:t>2021 Spring Users Group Virtual Meeting, April 12, 2021</a:t>
            </a:r>
            <a:endParaRPr lang="ru-RU" dirty="0">
              <a:solidFill>
                <a:schemeClr val="tx1"/>
              </a:solidFill>
            </a:endParaRPr>
          </a:p>
        </p:txBody>
      </p:sp>
      <p:pic>
        <p:nvPicPr>
          <p:cNvPr id="1026"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532" t="23506" r="8696" b="6715"/>
          <a:stretch>
            <a:fillRect/>
          </a:stretch>
        </p:blipFill>
        <p:spPr bwMode="auto">
          <a:xfrm>
            <a:off x="838200" y="1382378"/>
            <a:ext cx="9965069" cy="44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845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204174" cy="1325563"/>
          </a:xfrm>
        </p:spPr>
        <p:txBody>
          <a:bodyPr/>
          <a:lstStyle/>
          <a:p>
            <a:r>
              <a:rPr lang="en-US" dirty="0" smtClean="0"/>
              <a:t>Cooperation with US NRC</a:t>
            </a:r>
            <a:endParaRPr lang="en-US" dirty="0"/>
          </a:p>
        </p:txBody>
      </p:sp>
      <p:sp>
        <p:nvSpPr>
          <p:cNvPr id="5" name="Місце для нижнього колонтитула 4"/>
          <p:cNvSpPr>
            <a:spLocks noGrp="1"/>
          </p:cNvSpPr>
          <p:nvPr>
            <p:ph type="ftr" sz="quarter" idx="11"/>
          </p:nvPr>
        </p:nvSpPr>
        <p:spPr/>
        <p:txBody>
          <a:bodyPr/>
          <a:lstStyle/>
          <a:p>
            <a:r>
              <a:rPr lang="en-GB" dirty="0">
                <a:solidFill>
                  <a:schemeClr val="tx1"/>
                </a:solidFill>
              </a:rPr>
              <a:t>RAMP </a:t>
            </a:r>
            <a:r>
              <a:rPr lang="en-US" dirty="0">
                <a:solidFill>
                  <a:schemeClr val="tx1"/>
                </a:solidFill>
              </a:rPr>
              <a:t>2021 Spring Users Group Virtual Meeting, April 12, 2021</a:t>
            </a:r>
            <a:endParaRPr lang="ru-RU" dirty="0">
              <a:solidFill>
                <a:schemeClr val="tx1"/>
              </a:solidFill>
            </a:endParaRPr>
          </a:p>
        </p:txBody>
      </p:sp>
      <p:sp>
        <p:nvSpPr>
          <p:cNvPr id="6" name="Місце для номера слайда 5"/>
          <p:cNvSpPr>
            <a:spLocks noGrp="1"/>
          </p:cNvSpPr>
          <p:nvPr>
            <p:ph type="sldNum" sz="quarter" idx="12"/>
          </p:nvPr>
        </p:nvSpPr>
        <p:spPr/>
        <p:txBody>
          <a:bodyPr/>
          <a:lstStyle/>
          <a:p>
            <a:fld id="{2044B0A9-86F8-4293-99EC-66DC7BCA9335}" type="slidenum">
              <a:rPr lang="ru-RU" smtClean="0"/>
              <a:t>7</a:t>
            </a:fld>
            <a:endParaRPr lang="ru-RU"/>
          </a:p>
        </p:txBody>
      </p:sp>
      <p:pic>
        <p:nvPicPr>
          <p:cNvPr id="7" name="Рисунок 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9448" b="6076"/>
          <a:stretch/>
        </p:blipFill>
        <p:spPr>
          <a:xfrm>
            <a:off x="580033" y="1690688"/>
            <a:ext cx="3458567" cy="2194750"/>
          </a:xfrm>
          <a:prstGeom prst="rect">
            <a:avLst/>
          </a:prstGeom>
        </p:spPr>
      </p:pic>
      <p:sp>
        <p:nvSpPr>
          <p:cNvPr id="8" name="Прямокутник 7"/>
          <p:cNvSpPr/>
          <p:nvPr/>
        </p:nvSpPr>
        <p:spPr>
          <a:xfrm>
            <a:off x="4213684" y="1744078"/>
            <a:ext cx="6368227" cy="584775"/>
          </a:xfrm>
          <a:prstGeom prst="rect">
            <a:avLst/>
          </a:prstGeom>
        </p:spPr>
        <p:txBody>
          <a:bodyPr wrap="square">
            <a:spAutoFit/>
          </a:bodyPr>
          <a:lstStyle/>
          <a:p>
            <a:pPr algn="just">
              <a:spcBef>
                <a:spcPts val="300"/>
              </a:spcBef>
              <a:spcAft>
                <a:spcPts val="600"/>
              </a:spcAft>
              <a:tabLst>
                <a:tab pos="457200" algn="l"/>
              </a:tabLst>
            </a:pPr>
            <a:r>
              <a:rPr lang="en-US" sz="1600" dirty="0"/>
              <a:t>Since 2000, cooperation is carried out according to the Memorandums of Meetings between the </a:t>
            </a:r>
            <a:r>
              <a:rPr lang="en-US" sz="1600" dirty="0" smtClean="0"/>
              <a:t>US </a:t>
            </a:r>
            <a:r>
              <a:rPr lang="en-US" sz="1600" dirty="0"/>
              <a:t>NRC and the </a:t>
            </a:r>
            <a:r>
              <a:rPr lang="en-US" sz="1600" dirty="0" smtClean="0"/>
              <a:t>SNRIU.</a:t>
            </a:r>
            <a:endParaRPr lang="uk-UA" sz="1600" dirty="0"/>
          </a:p>
        </p:txBody>
      </p:sp>
      <p:pic>
        <p:nvPicPr>
          <p:cNvPr id="2051" name="Рисунок 1"/>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2799" t="23176" r="12801" b="25982"/>
          <a:stretch/>
        </p:blipFill>
        <p:spPr bwMode="auto">
          <a:xfrm>
            <a:off x="580033" y="4000579"/>
            <a:ext cx="5842000" cy="224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4213684" y="2834933"/>
            <a:ext cx="63682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n-US" altLang="uk-UA" sz="1600" dirty="0" smtClean="0">
                <a:latin typeface="+mn-lt"/>
              </a:rPr>
              <a:t>MoM </a:t>
            </a:r>
            <a:r>
              <a:rPr lang="en-US" altLang="uk-UA" sz="1600" dirty="0" smtClean="0">
                <a:latin typeface="+mn-lt"/>
              </a:rPr>
              <a:t>define </a:t>
            </a:r>
            <a:r>
              <a:rPr lang="en-US" altLang="uk-UA" sz="1600" dirty="0" smtClean="0">
                <a:latin typeface="+mn-lt"/>
              </a:rPr>
              <a:t>areas </a:t>
            </a:r>
            <a:r>
              <a:rPr lang="en-US" altLang="uk-UA" sz="1600" dirty="0">
                <a:latin typeface="+mn-lt"/>
              </a:rPr>
              <a:t>and </a:t>
            </a:r>
            <a:r>
              <a:rPr lang="en-US" altLang="uk-UA" sz="1600" dirty="0" smtClean="0">
                <a:latin typeface="+mn-lt"/>
              </a:rPr>
              <a:t>tasks for </a:t>
            </a:r>
            <a:r>
              <a:rPr lang="en-US" altLang="uk-UA" sz="1600" dirty="0">
                <a:latin typeface="+mn-lt"/>
              </a:rPr>
              <a:t>the </a:t>
            </a:r>
            <a:r>
              <a:rPr lang="en-US" altLang="uk-UA" sz="1600" dirty="0" smtClean="0">
                <a:latin typeface="+mn-lt"/>
              </a:rPr>
              <a:t>certain period </a:t>
            </a:r>
            <a:r>
              <a:rPr lang="en-US" altLang="uk-UA" sz="1600" dirty="0">
                <a:latin typeface="+mn-lt"/>
              </a:rPr>
              <a:t>of bilateral cooperation. </a:t>
            </a:r>
            <a:r>
              <a:rPr lang="en-US" altLang="uk-UA" sz="1600" dirty="0" smtClean="0">
                <a:latin typeface="+mn-lt"/>
              </a:rPr>
              <a:t>US NRC provide assistance in the </a:t>
            </a:r>
            <a:r>
              <a:rPr lang="en-US" altLang="uk-UA" sz="1600" dirty="0">
                <a:latin typeface="+mn-lt"/>
              </a:rPr>
              <a:t>following </a:t>
            </a:r>
            <a:r>
              <a:rPr lang="en-US" altLang="uk-UA" sz="1600" dirty="0" smtClean="0">
                <a:latin typeface="+mn-lt"/>
              </a:rPr>
              <a:t>directions:</a:t>
            </a:r>
            <a:endParaRPr lang="uk-UA" altLang="uk-UA" sz="1600" dirty="0">
              <a:latin typeface="+mn-lt"/>
            </a:endParaRPr>
          </a:p>
        </p:txBody>
      </p:sp>
      <p:sp>
        <p:nvSpPr>
          <p:cNvPr id="11" name="Прямокутник 10"/>
          <p:cNvSpPr/>
          <p:nvPr/>
        </p:nvSpPr>
        <p:spPr>
          <a:xfrm>
            <a:off x="6536331" y="3465000"/>
            <a:ext cx="4045580" cy="2800767"/>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tabLst>
                <a:tab pos="457200" algn="l"/>
              </a:tabLst>
            </a:pPr>
            <a:r>
              <a:rPr lang="en-US" altLang="uk-UA" sz="1600" dirty="0"/>
              <a:t>systematic strengthening </a:t>
            </a:r>
            <a:r>
              <a:rPr lang="en-US" altLang="uk-UA" sz="1600" dirty="0" smtClean="0"/>
              <a:t>in </a:t>
            </a:r>
            <a:r>
              <a:rPr lang="en-US" altLang="uk-UA" sz="1600" dirty="0"/>
              <a:t>mastering and efficient use of a wide range of state-of-the-art computer codes (under CAMP, CSARP and RAMP Implementing </a:t>
            </a:r>
            <a:r>
              <a:rPr lang="en-US" altLang="uk-UA" sz="1600" dirty="0" smtClean="0"/>
              <a:t>Agreements); </a:t>
            </a:r>
            <a:endParaRPr lang="uk-UA" altLang="uk-UA" sz="1600" dirty="0"/>
          </a:p>
          <a:p>
            <a:pPr marL="285750" lvl="0" indent="-285750" algn="just" eaLnBrk="0" fontAlgn="base" hangingPunct="0">
              <a:spcBef>
                <a:spcPct val="0"/>
              </a:spcBef>
              <a:spcAft>
                <a:spcPct val="0"/>
              </a:spcAft>
              <a:buFont typeface="Arial" panose="020B0604020202020204" pitchFamily="34" charset="0"/>
              <a:buChar char="•"/>
              <a:tabLst>
                <a:tab pos="457200" algn="l"/>
              </a:tabLst>
            </a:pPr>
            <a:r>
              <a:rPr lang="en-US" altLang="uk-UA" sz="1600" dirty="0"/>
              <a:t>support of the SNRIU </a:t>
            </a:r>
            <a:r>
              <a:rPr lang="en-US" altLang="uk-UA" sz="1600" dirty="0" smtClean="0"/>
              <a:t>in </a:t>
            </a:r>
            <a:r>
              <a:rPr lang="en-US" altLang="uk-UA" sz="1600" dirty="0"/>
              <a:t>solving comprehensive technical issues; </a:t>
            </a:r>
            <a:endParaRPr lang="uk-UA" altLang="uk-UA" sz="1600" dirty="0"/>
          </a:p>
          <a:p>
            <a:pPr marL="285750" lvl="0" indent="-285750" algn="just" eaLnBrk="0" fontAlgn="base" hangingPunct="0">
              <a:spcBef>
                <a:spcPct val="0"/>
              </a:spcBef>
              <a:spcAft>
                <a:spcPct val="0"/>
              </a:spcAft>
              <a:buFont typeface="Arial" panose="020B0604020202020204" pitchFamily="34" charset="0"/>
              <a:buChar char="•"/>
              <a:tabLst>
                <a:tab pos="457200" algn="l"/>
              </a:tabLst>
            </a:pPr>
            <a:r>
              <a:rPr lang="en-US" altLang="uk-UA" sz="1600" dirty="0"/>
              <a:t>support and strengthening capacities of SNRIU and its territorial </a:t>
            </a:r>
            <a:r>
              <a:rPr lang="en-US" altLang="uk-UA" sz="1600" dirty="0" smtClean="0"/>
              <a:t>branches </a:t>
            </a:r>
            <a:r>
              <a:rPr lang="en-US" altLang="uk-UA" sz="1600" dirty="0"/>
              <a:t>to fulfil the assigned </a:t>
            </a:r>
            <a:r>
              <a:rPr lang="en-US" altLang="uk-UA" sz="1600" dirty="0" smtClean="0"/>
              <a:t>functions and </a:t>
            </a:r>
            <a:r>
              <a:rPr lang="en-US" altLang="uk-UA" sz="1600" dirty="0"/>
              <a:t>develop relevant infrastructure.</a:t>
            </a:r>
          </a:p>
        </p:txBody>
      </p:sp>
    </p:spTree>
    <p:extLst>
      <p:ext uri="{BB962C8B-B14F-4D97-AF65-F5344CB8AC3E}">
        <p14:creationId xmlns:p14="http://schemas.microsoft.com/office/powerpoint/2010/main" val="3326155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204174" cy="1325563"/>
          </a:xfrm>
        </p:spPr>
        <p:txBody>
          <a:bodyPr/>
          <a:lstStyle/>
          <a:p>
            <a:r>
              <a:rPr lang="en-US" dirty="0" smtClean="0"/>
              <a:t>SNRIU participation in RAMP</a:t>
            </a:r>
            <a:endParaRPr lang="en-US" dirty="0"/>
          </a:p>
        </p:txBody>
      </p:sp>
      <p:sp>
        <p:nvSpPr>
          <p:cNvPr id="5" name="Місце для нижнього колонтитула 4"/>
          <p:cNvSpPr>
            <a:spLocks noGrp="1"/>
          </p:cNvSpPr>
          <p:nvPr>
            <p:ph type="ftr" sz="quarter" idx="11"/>
          </p:nvPr>
        </p:nvSpPr>
        <p:spPr/>
        <p:txBody>
          <a:bodyPr/>
          <a:lstStyle/>
          <a:p>
            <a:r>
              <a:rPr lang="en-GB" dirty="0">
                <a:solidFill>
                  <a:schemeClr val="tx1"/>
                </a:solidFill>
              </a:rPr>
              <a:t>RAMP </a:t>
            </a:r>
            <a:r>
              <a:rPr lang="en-US" dirty="0">
                <a:solidFill>
                  <a:schemeClr val="tx1"/>
                </a:solidFill>
              </a:rPr>
              <a:t>2021 Spring Users Group Virtual Meeting, April 12, 2021</a:t>
            </a:r>
            <a:endParaRPr lang="ru-RU" dirty="0">
              <a:solidFill>
                <a:schemeClr val="tx1"/>
              </a:solidFill>
            </a:endParaRPr>
          </a:p>
        </p:txBody>
      </p:sp>
      <p:sp>
        <p:nvSpPr>
          <p:cNvPr id="6" name="Місце для номера слайда 5"/>
          <p:cNvSpPr>
            <a:spLocks noGrp="1"/>
          </p:cNvSpPr>
          <p:nvPr>
            <p:ph type="sldNum" sz="quarter" idx="12"/>
          </p:nvPr>
        </p:nvSpPr>
        <p:spPr/>
        <p:txBody>
          <a:bodyPr/>
          <a:lstStyle/>
          <a:p>
            <a:fld id="{2044B0A9-86F8-4293-99EC-66DC7BCA9335}" type="slidenum">
              <a:rPr lang="ru-RU" smtClean="0"/>
              <a:t>8</a:t>
            </a:fld>
            <a:endParaRPr lang="ru-RU"/>
          </a:p>
        </p:txBody>
      </p:sp>
      <p:sp>
        <p:nvSpPr>
          <p:cNvPr id="3" name="Прямоугольник 2"/>
          <p:cNvSpPr/>
          <p:nvPr/>
        </p:nvSpPr>
        <p:spPr>
          <a:xfrm>
            <a:off x="838200" y="2553772"/>
            <a:ext cx="5960469" cy="3262432"/>
          </a:xfrm>
          <a:prstGeom prst="rect">
            <a:avLst/>
          </a:prstGeom>
        </p:spPr>
        <p:txBody>
          <a:bodyPr wrap="square">
            <a:spAutoFit/>
          </a:bodyPr>
          <a:lstStyle/>
          <a:p>
            <a:r>
              <a:rPr lang="en-GB" sz="2200" dirty="0"/>
              <a:t>SNRIU </a:t>
            </a:r>
            <a:r>
              <a:rPr lang="en-GB" sz="2200" dirty="0" smtClean="0"/>
              <a:t>joined </a:t>
            </a:r>
            <a:r>
              <a:rPr lang="en-GB" sz="2200" dirty="0"/>
              <a:t>the Program in June, 2019</a:t>
            </a:r>
          </a:p>
          <a:p>
            <a:pPr>
              <a:spcBef>
                <a:spcPts val="600"/>
              </a:spcBef>
            </a:pPr>
            <a:r>
              <a:rPr lang="en-GB" sz="2200" dirty="0" smtClean="0"/>
              <a:t>Objective of participation:</a:t>
            </a:r>
            <a:r>
              <a:rPr lang="en-GB" sz="2200" b="1" dirty="0" smtClean="0"/>
              <a:t> </a:t>
            </a:r>
          </a:p>
          <a:p>
            <a:pPr marL="342900" indent="-342900">
              <a:spcBef>
                <a:spcPts val="600"/>
              </a:spcBef>
              <a:buFont typeface="Arial" panose="020B0604020202020204" pitchFamily="34" charset="0"/>
              <a:buChar char="•"/>
            </a:pPr>
            <a:r>
              <a:rPr lang="en-GB" sz="2200" dirty="0" smtClean="0"/>
              <a:t>to </a:t>
            </a:r>
            <a:r>
              <a:rPr lang="en-US" sz="2200" b="1" dirty="0"/>
              <a:t>use</a:t>
            </a:r>
            <a:r>
              <a:rPr lang="en-US" sz="2200" dirty="0"/>
              <a:t> and </a:t>
            </a:r>
            <a:r>
              <a:rPr lang="en-US" sz="2200" b="1" dirty="0"/>
              <a:t>implement</a:t>
            </a:r>
            <a:r>
              <a:rPr lang="en-US" sz="2200" dirty="0"/>
              <a:t> the latest code releases; </a:t>
            </a:r>
            <a:endParaRPr lang="en-US" sz="2200" dirty="0" smtClean="0"/>
          </a:p>
          <a:p>
            <a:pPr marL="342900" indent="-342900">
              <a:spcBef>
                <a:spcPts val="600"/>
              </a:spcBef>
              <a:buFont typeface="Arial" panose="020B0604020202020204" pitchFamily="34" charset="0"/>
              <a:buChar char="•"/>
            </a:pPr>
            <a:r>
              <a:rPr lang="en-US" sz="2200" dirty="0" smtClean="0"/>
              <a:t>to </a:t>
            </a:r>
            <a:r>
              <a:rPr lang="en-US" sz="2200" b="1" dirty="0" smtClean="0"/>
              <a:t>cooperate</a:t>
            </a:r>
            <a:r>
              <a:rPr lang="en-US" sz="2200" dirty="0" smtClean="0"/>
              <a:t> </a:t>
            </a:r>
            <a:r>
              <a:rPr lang="en-US" sz="2200" dirty="0"/>
              <a:t>with code users; </a:t>
            </a:r>
            <a:endParaRPr lang="en-US" sz="2200" dirty="0" smtClean="0"/>
          </a:p>
          <a:p>
            <a:pPr marL="342900" indent="-342900">
              <a:spcBef>
                <a:spcPts val="600"/>
              </a:spcBef>
              <a:buFont typeface="Arial" panose="020B0604020202020204" pitchFamily="34" charset="0"/>
              <a:buChar char="•"/>
            </a:pPr>
            <a:r>
              <a:rPr lang="en-US" sz="2200" dirty="0" smtClean="0"/>
              <a:t>to </a:t>
            </a:r>
            <a:r>
              <a:rPr lang="en-US" sz="2200" b="1" dirty="0" smtClean="0"/>
              <a:t>provide </a:t>
            </a:r>
            <a:r>
              <a:rPr lang="en-US" sz="2200" b="1" dirty="0"/>
              <a:t>feedback </a:t>
            </a:r>
            <a:r>
              <a:rPr lang="en-US" sz="2200" dirty="0"/>
              <a:t>on the codes and </a:t>
            </a:r>
            <a:r>
              <a:rPr lang="en-US" sz="2200" b="1" dirty="0"/>
              <a:t>participate</a:t>
            </a:r>
            <a:r>
              <a:rPr lang="en-US" sz="2200" dirty="0"/>
              <a:t> in their </a:t>
            </a:r>
            <a:r>
              <a:rPr lang="en-US" sz="2200" dirty="0" smtClean="0"/>
              <a:t>upgrade.</a:t>
            </a:r>
          </a:p>
          <a:p>
            <a:pPr>
              <a:spcBef>
                <a:spcPts val="600"/>
              </a:spcBef>
            </a:pPr>
            <a:endParaRPr lang="en-GB" sz="2200" dirty="0" smtClean="0"/>
          </a:p>
          <a:p>
            <a:pPr>
              <a:spcBef>
                <a:spcPts val="600"/>
              </a:spcBef>
            </a:pPr>
            <a:endParaRPr lang="en-US" sz="2200" dirty="0"/>
          </a:p>
        </p:txBody>
      </p:sp>
      <p:pic>
        <p:nvPicPr>
          <p:cNvPr id="7" name="Picture 4" descr="Welcome to the U.S. NRC RAMP Website | RAMP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39" y="1584625"/>
            <a:ext cx="10824026" cy="6458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elcome to the U.S. NRC RAMP Website | RAMP Webs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557" y="3016250"/>
            <a:ext cx="2781761" cy="204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185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6"/>
          <p:cNvSpPr/>
          <p:nvPr/>
        </p:nvSpPr>
        <p:spPr>
          <a:xfrm>
            <a:off x="0" y="0"/>
            <a:ext cx="9045754" cy="6858000"/>
          </a:xfrm>
          <a:custGeom>
            <a:avLst/>
            <a:gdLst>
              <a:gd name="connsiteX0" fmla="*/ 0 w 5728854"/>
              <a:gd name="connsiteY0" fmla="*/ 0 h 6858000"/>
              <a:gd name="connsiteX1" fmla="*/ 5728854 w 5728854"/>
              <a:gd name="connsiteY1" fmla="*/ 0 h 6858000"/>
              <a:gd name="connsiteX2" fmla="*/ 5728854 w 5728854"/>
              <a:gd name="connsiteY2" fmla="*/ 6858000 h 6858000"/>
              <a:gd name="connsiteX3" fmla="*/ 0 w 5728854"/>
              <a:gd name="connsiteY3" fmla="*/ 6858000 h 6858000"/>
              <a:gd name="connsiteX4" fmla="*/ 0 w 5728854"/>
              <a:gd name="connsiteY4" fmla="*/ 0 h 6858000"/>
              <a:gd name="connsiteX0" fmla="*/ 0 w 9012381"/>
              <a:gd name="connsiteY0" fmla="*/ 0 h 6858000"/>
              <a:gd name="connsiteX1" fmla="*/ 9012381 w 9012381"/>
              <a:gd name="connsiteY1" fmla="*/ 20782 h 6858000"/>
              <a:gd name="connsiteX2" fmla="*/ 5728854 w 9012381"/>
              <a:gd name="connsiteY2" fmla="*/ 6858000 h 6858000"/>
              <a:gd name="connsiteX3" fmla="*/ 0 w 9012381"/>
              <a:gd name="connsiteY3" fmla="*/ 6858000 h 6858000"/>
              <a:gd name="connsiteX4" fmla="*/ 0 w 9012381"/>
              <a:gd name="connsiteY4" fmla="*/ 0 h 6858000"/>
              <a:gd name="connsiteX0" fmla="*/ 0 w 9045754"/>
              <a:gd name="connsiteY0" fmla="*/ 0 h 6858000"/>
              <a:gd name="connsiteX1" fmla="*/ 9045754 w 9045754"/>
              <a:gd name="connsiteY1" fmla="*/ 759 h 6858000"/>
              <a:gd name="connsiteX2" fmla="*/ 5728854 w 9045754"/>
              <a:gd name="connsiteY2" fmla="*/ 6858000 h 6858000"/>
              <a:gd name="connsiteX3" fmla="*/ 0 w 9045754"/>
              <a:gd name="connsiteY3" fmla="*/ 6858000 h 6858000"/>
              <a:gd name="connsiteX4" fmla="*/ 0 w 904575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5754" h="6858000">
                <a:moveTo>
                  <a:pt x="0" y="0"/>
                </a:moveTo>
                <a:lnTo>
                  <a:pt x="9045754" y="759"/>
                </a:lnTo>
                <a:lnTo>
                  <a:pt x="5728854" y="6858000"/>
                </a:lnTo>
                <a:lnTo>
                  <a:pt x="0" y="6858000"/>
                </a:lnTo>
                <a:lnTo>
                  <a:pt x="0" y="0"/>
                </a:lnTo>
                <a:close/>
              </a:path>
            </a:pathLst>
          </a:custGeom>
          <a:solidFill>
            <a:srgbClr val="F4E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1170433" y="4878621"/>
            <a:ext cx="9144000" cy="1710813"/>
          </a:xfrm>
        </p:spPr>
        <p:txBody>
          <a:bodyPr>
            <a:normAutofit fontScale="90000"/>
          </a:bodyPr>
          <a:lstStyle/>
          <a:p>
            <a:r>
              <a:rPr lang="en-US" sz="4900" dirty="0">
                <a:solidFill>
                  <a:schemeClr val="tx1"/>
                </a:solidFill>
                <a:latin typeface="+mj-lt"/>
                <a:ea typeface="+mj-ea"/>
                <a:cs typeface="+mj-cs"/>
              </a:rPr>
              <a:t>Thank</a:t>
            </a:r>
            <a:r>
              <a:rPr lang="uk-UA" sz="4900" dirty="0">
                <a:solidFill>
                  <a:schemeClr val="tx1"/>
                </a:solidFill>
                <a:latin typeface="+mj-lt"/>
                <a:ea typeface="+mj-ea"/>
                <a:cs typeface="+mj-cs"/>
              </a:rPr>
              <a:t> </a:t>
            </a:r>
            <a:r>
              <a:rPr lang="en-US" sz="4900" dirty="0" smtClean="0">
                <a:solidFill>
                  <a:schemeClr val="tx1"/>
                </a:solidFill>
                <a:latin typeface="+mj-lt"/>
                <a:ea typeface="+mj-ea"/>
                <a:cs typeface="+mj-cs"/>
              </a:rPr>
              <a:t>you </a:t>
            </a:r>
            <a:br>
              <a:rPr lang="en-US" sz="4900" dirty="0" smtClean="0">
                <a:solidFill>
                  <a:schemeClr val="tx1"/>
                </a:solidFill>
                <a:latin typeface="+mj-lt"/>
                <a:ea typeface="+mj-ea"/>
                <a:cs typeface="+mj-cs"/>
              </a:rPr>
            </a:br>
            <a:r>
              <a:rPr lang="ru-RU" sz="4900" dirty="0">
                <a:solidFill>
                  <a:schemeClr val="tx1"/>
                </a:solidFill>
                <a:latin typeface="+mj-lt"/>
                <a:ea typeface="+mj-ea"/>
                <a:cs typeface="+mj-cs"/>
              </a:rPr>
              <a:t/>
            </a:r>
            <a:br>
              <a:rPr lang="ru-RU" sz="4900" dirty="0">
                <a:solidFill>
                  <a:schemeClr val="tx1"/>
                </a:solidFill>
                <a:latin typeface="+mj-lt"/>
                <a:ea typeface="+mj-ea"/>
                <a:cs typeface="+mj-cs"/>
              </a:rPr>
            </a:br>
            <a:r>
              <a:rPr lang="en-US" sz="4900" dirty="0" smtClean="0">
                <a:solidFill>
                  <a:schemeClr val="tx1"/>
                </a:solidFill>
                <a:latin typeface="+mj-lt"/>
                <a:ea typeface="+mj-ea"/>
                <a:cs typeface="+mj-cs"/>
              </a:rPr>
              <a:t/>
            </a:r>
            <a:br>
              <a:rPr lang="en-US" sz="4900" dirty="0" smtClean="0">
                <a:solidFill>
                  <a:schemeClr val="tx1"/>
                </a:solidFill>
                <a:latin typeface="+mj-lt"/>
                <a:ea typeface="+mj-ea"/>
                <a:cs typeface="+mj-cs"/>
              </a:rPr>
            </a:br>
            <a:r>
              <a:rPr lang="en-US" sz="4900" dirty="0">
                <a:solidFill>
                  <a:schemeClr val="tx1"/>
                </a:solidFill>
                <a:latin typeface="+mj-lt"/>
                <a:ea typeface="+mj-ea"/>
                <a:cs typeface="+mj-cs"/>
              </a:rPr>
              <a:t/>
            </a:r>
            <a:br>
              <a:rPr lang="en-US" sz="4900" dirty="0">
                <a:solidFill>
                  <a:schemeClr val="tx1"/>
                </a:solidFill>
                <a:latin typeface="+mj-lt"/>
                <a:ea typeface="+mj-ea"/>
                <a:cs typeface="+mj-cs"/>
              </a:rPr>
            </a:br>
            <a:r>
              <a:rPr lang="en-US" sz="4900" dirty="0" smtClean="0">
                <a:solidFill>
                  <a:schemeClr val="tx1"/>
                </a:solidFill>
                <a:latin typeface="+mj-lt"/>
                <a:ea typeface="+mj-ea"/>
                <a:cs typeface="+mj-cs"/>
              </a:rPr>
              <a:t/>
            </a:r>
            <a:br>
              <a:rPr lang="en-US" sz="4900" dirty="0" smtClean="0">
                <a:solidFill>
                  <a:schemeClr val="tx1"/>
                </a:solidFill>
                <a:latin typeface="+mj-lt"/>
                <a:ea typeface="+mj-ea"/>
                <a:cs typeface="+mj-cs"/>
              </a:rPr>
            </a:br>
            <a:r>
              <a:rPr lang="en-US" sz="4900" dirty="0" smtClean="0">
                <a:solidFill>
                  <a:schemeClr val="tx1"/>
                </a:solidFill>
                <a:latin typeface="+mj-lt"/>
                <a:ea typeface="+mj-ea"/>
                <a:cs typeface="+mj-cs"/>
              </a:rPr>
              <a:t>snriu.gov.ua </a:t>
            </a:r>
            <a:r>
              <a:rPr lang="ru-RU" sz="4900" dirty="0">
                <a:solidFill>
                  <a:schemeClr val="tx1"/>
                </a:solidFill>
                <a:latin typeface="+mj-lt"/>
                <a:ea typeface="+mj-ea"/>
                <a:cs typeface="+mj-cs"/>
              </a:rPr>
              <a:t/>
            </a:r>
            <a:br>
              <a:rPr lang="ru-RU" sz="4900" dirty="0">
                <a:solidFill>
                  <a:schemeClr val="tx1"/>
                </a:solidFill>
                <a:latin typeface="+mj-lt"/>
                <a:ea typeface="+mj-ea"/>
                <a:cs typeface="+mj-cs"/>
              </a:rPr>
            </a:br>
            <a:r>
              <a:rPr lang="ru-RU" sz="2900" dirty="0">
                <a:solidFill>
                  <a:schemeClr val="tx1"/>
                </a:solidFill>
              </a:rPr>
              <a:t/>
            </a:r>
            <a:br>
              <a:rPr lang="ru-RU" sz="2900" dirty="0">
                <a:solidFill>
                  <a:schemeClr val="tx1"/>
                </a:solidFill>
              </a:rPr>
            </a:br>
            <a:endParaRPr lang="ru-RU" sz="2900" dirty="0">
              <a:solidFill>
                <a:schemeClr val="tx1"/>
              </a:solidFill>
            </a:endParaRPr>
          </a:p>
        </p:txBody>
      </p:sp>
      <p:pic>
        <p:nvPicPr>
          <p:cNvPr id="6" name="Рисунок 5">
            <a:extLst>
              <a:ext uri="{FF2B5EF4-FFF2-40B4-BE49-F238E27FC236}">
                <a16:creationId xmlns:a16="http://schemas.microsoft.com/office/drawing/2014/main" id="{AF3489BD-C3BE-468D-AA93-458605B12E9E}"/>
              </a:ext>
            </a:extLst>
          </p:cNvPr>
          <p:cNvPicPr>
            <a:picLocks noChangeAspect="1"/>
          </p:cNvPicPr>
          <p:nvPr/>
        </p:nvPicPr>
        <p:blipFill rotWithShape="1">
          <a:blip r:embed="rId3"/>
          <a:srcRect l="50756" r="1325"/>
          <a:stretch/>
        </p:blipFill>
        <p:spPr>
          <a:xfrm>
            <a:off x="5742433" y="0"/>
            <a:ext cx="6449568" cy="6858000"/>
          </a:xfrm>
          <a:prstGeom prst="rect">
            <a:avLst/>
          </a:prstGeom>
        </p:spPr>
      </p:pic>
    </p:spTree>
    <p:extLst>
      <p:ext uri="{BB962C8B-B14F-4D97-AF65-F5344CB8AC3E}">
        <p14:creationId xmlns:p14="http://schemas.microsoft.com/office/powerpoint/2010/main" val="2477655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KZXXQUUWFKWZ-1817279113-1674</_dlc_DocId>
    <_dlc_DocIdUrl xmlns="5aa91b91-1b5c-47ee-93a7-b2620ed781e0">
      <Url>https://earrth.pnnl.gov/_layouts/15/DocIdRedir.aspx?ID=KZXXQUUWFKWZ-1817279113-1674</Url>
      <Description>KZXXQUUWFKWZ-1817279113-1674</Description>
    </_dlc_DocIdUrl>
  </documentManagement>
</p:properties>
</file>

<file path=customXml/itemProps1.xml><?xml version="1.0" encoding="utf-8"?>
<ds:datastoreItem xmlns:ds="http://schemas.openxmlformats.org/officeDocument/2006/customXml" ds:itemID="{FD16232E-FCAA-45F9-AD17-89E212738E5C}"/>
</file>

<file path=customXml/itemProps2.xml><?xml version="1.0" encoding="utf-8"?>
<ds:datastoreItem xmlns:ds="http://schemas.openxmlformats.org/officeDocument/2006/customXml" ds:itemID="{1EB43C18-46DF-40EC-B135-40AA00555811}"/>
</file>

<file path=customXml/itemProps3.xml><?xml version="1.0" encoding="utf-8"?>
<ds:datastoreItem xmlns:ds="http://schemas.openxmlformats.org/officeDocument/2006/customXml" ds:itemID="{682986E0-E742-4BE0-8F1D-45161627BCED}"/>
</file>

<file path=customXml/itemProps4.xml><?xml version="1.0" encoding="utf-8"?>
<ds:datastoreItem xmlns:ds="http://schemas.openxmlformats.org/officeDocument/2006/customXml" ds:itemID="{79529D80-CB09-4BC5-85F1-6EE9E005D800}"/>
</file>

<file path=docProps/app.xml><?xml version="1.0" encoding="utf-8"?>
<Properties xmlns="http://schemas.openxmlformats.org/officeDocument/2006/extended-properties" xmlns:vt="http://schemas.openxmlformats.org/officeDocument/2006/docPropsVTypes">
  <TotalTime>1581</TotalTime>
  <Words>779</Words>
  <Application>Microsoft Office PowerPoint</Application>
  <PresentationFormat>Широкий екран</PresentationFormat>
  <Paragraphs>87</Paragraphs>
  <Slides>9</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9</vt:i4>
      </vt:variant>
    </vt:vector>
  </HeadingPairs>
  <TitlesOfParts>
    <vt:vector size="15" baseType="lpstr">
      <vt:lpstr>Arial</vt:lpstr>
      <vt:lpstr>Calibri</vt:lpstr>
      <vt:lpstr>Calibri Light</vt:lpstr>
      <vt:lpstr>Kelson Sans RU</vt:lpstr>
      <vt:lpstr>Symbol</vt:lpstr>
      <vt:lpstr>Тема Office</vt:lpstr>
      <vt:lpstr>RAMP 2021 Spring Users Group Virtual Meeting</vt:lpstr>
      <vt:lpstr>Framework </vt:lpstr>
      <vt:lpstr>Mission</vt:lpstr>
      <vt:lpstr>Responsibilities and Functions</vt:lpstr>
      <vt:lpstr>Organization</vt:lpstr>
      <vt:lpstr>Staff</vt:lpstr>
      <vt:lpstr>Cooperation with US NRC</vt:lpstr>
      <vt:lpstr>SNRIU participation in RAMP</vt:lpstr>
      <vt:lpstr>Thank you      snriu.gov.ua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Поремський Владислав Русланович</dc:creator>
  <cp:lastModifiedBy>Печериця Олександр Володимирович</cp:lastModifiedBy>
  <cp:revision>106</cp:revision>
  <dcterms:created xsi:type="dcterms:W3CDTF">2019-04-10T06:55:38Z</dcterms:created>
  <dcterms:modified xsi:type="dcterms:W3CDTF">2021-03-31T08:46:17Z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79cd3e34-bd4e-40ba-bb4d-86a087f122f4</vt:lpwstr>
  </property>
  <property fmtid="{D5CDD505-2E9C-101B-9397-08002B2CF9AE}" pid="3" name="ContentTypeId">
    <vt:lpwstr>0x0101000753AA2EB97B7E4C832508BACD57AE6A</vt:lpwstr>
  </property>
</Properties>
</file>