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532" r:id="rId5"/>
    <p:sldId id="1040" r:id="rId6"/>
    <p:sldId id="1041" r:id="rId7"/>
    <p:sldId id="1034" r:id="rId8"/>
    <p:sldId id="1031" r:id="rId9"/>
    <p:sldId id="258" r:id="rId10"/>
    <p:sldId id="315" r:id="rId11"/>
    <p:sldId id="1037" r:id="rId12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5B9BD5"/>
    <a:srgbClr val="445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2337" autoAdjust="0"/>
  </p:normalViewPr>
  <p:slideViewPr>
    <p:cSldViewPr>
      <p:cViewPr varScale="1">
        <p:scale>
          <a:sx n="79" d="100"/>
          <a:sy n="79" d="100"/>
        </p:scale>
        <p:origin x="98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8602"/>
    </p:cViewPr>
  </p:sorterViewPr>
  <p:notesViewPr>
    <p:cSldViewPr>
      <p:cViewPr>
        <p:scale>
          <a:sx n="120" d="100"/>
          <a:sy n="120" d="100"/>
        </p:scale>
        <p:origin x="-2232" y="-72"/>
      </p:cViewPr>
      <p:guideLst>
        <p:guide orient="horz" pos="2928"/>
        <p:guide pos="2208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h-Goddard, Stephanie" userId="543fcc9b-aeed-4d90-9850-58cd8c8a2882" providerId="ADAL" clId="{DBEF1EF7-2B97-4115-B1B7-58B60C5E77B1}"/>
    <pc:docChg chg="modSld">
      <pc:chgData name="Bush-Goddard, Stephanie" userId="543fcc9b-aeed-4d90-9850-58cd8c8a2882" providerId="ADAL" clId="{DBEF1EF7-2B97-4115-B1B7-58B60C5E77B1}" dt="2021-04-09T20:48:49.664" v="7" actId="6549"/>
      <pc:docMkLst>
        <pc:docMk/>
      </pc:docMkLst>
      <pc:sldChg chg="modNotesTx">
        <pc:chgData name="Bush-Goddard, Stephanie" userId="543fcc9b-aeed-4d90-9850-58cd8c8a2882" providerId="ADAL" clId="{DBEF1EF7-2B97-4115-B1B7-58B60C5E77B1}" dt="2021-04-09T20:48:43.015" v="5" actId="6549"/>
        <pc:sldMkLst>
          <pc:docMk/>
          <pc:sldMk cId="0" sldId="258"/>
        </pc:sldMkLst>
      </pc:sldChg>
      <pc:sldChg chg="modNotesTx">
        <pc:chgData name="Bush-Goddard, Stephanie" userId="543fcc9b-aeed-4d90-9850-58cd8c8a2882" providerId="ADAL" clId="{DBEF1EF7-2B97-4115-B1B7-58B60C5E77B1}" dt="2021-04-09T20:48:46.782" v="6" actId="6549"/>
        <pc:sldMkLst>
          <pc:docMk/>
          <pc:sldMk cId="3252619253" sldId="315"/>
        </pc:sldMkLst>
      </pc:sldChg>
      <pc:sldChg chg="modNotesTx">
        <pc:chgData name="Bush-Goddard, Stephanie" userId="543fcc9b-aeed-4d90-9850-58cd8c8a2882" providerId="ADAL" clId="{DBEF1EF7-2B97-4115-B1B7-58B60C5E77B1}" dt="2021-04-09T20:48:18.648" v="0" actId="20577"/>
        <pc:sldMkLst>
          <pc:docMk/>
          <pc:sldMk cId="3548454960" sldId="532"/>
        </pc:sldMkLst>
      </pc:sldChg>
      <pc:sldChg chg="modNotesTx">
        <pc:chgData name="Bush-Goddard, Stephanie" userId="543fcc9b-aeed-4d90-9850-58cd8c8a2882" providerId="ADAL" clId="{DBEF1EF7-2B97-4115-B1B7-58B60C5E77B1}" dt="2021-04-09T20:48:40.197" v="4" actId="6549"/>
        <pc:sldMkLst>
          <pc:docMk/>
          <pc:sldMk cId="2971106525" sldId="1031"/>
        </pc:sldMkLst>
      </pc:sldChg>
      <pc:sldChg chg="modNotesTx">
        <pc:chgData name="Bush-Goddard, Stephanie" userId="543fcc9b-aeed-4d90-9850-58cd8c8a2882" providerId="ADAL" clId="{DBEF1EF7-2B97-4115-B1B7-58B60C5E77B1}" dt="2021-04-09T20:48:35.811" v="3" actId="6549"/>
        <pc:sldMkLst>
          <pc:docMk/>
          <pc:sldMk cId="304750062" sldId="1034"/>
        </pc:sldMkLst>
      </pc:sldChg>
      <pc:sldChg chg="modNotesTx">
        <pc:chgData name="Bush-Goddard, Stephanie" userId="543fcc9b-aeed-4d90-9850-58cd8c8a2882" providerId="ADAL" clId="{DBEF1EF7-2B97-4115-B1B7-58B60C5E77B1}" dt="2021-04-09T20:48:49.664" v="7" actId="6549"/>
        <pc:sldMkLst>
          <pc:docMk/>
          <pc:sldMk cId="1692763785" sldId="1037"/>
        </pc:sldMkLst>
      </pc:sldChg>
      <pc:sldChg chg="modNotesTx">
        <pc:chgData name="Bush-Goddard, Stephanie" userId="543fcc9b-aeed-4d90-9850-58cd8c8a2882" providerId="ADAL" clId="{DBEF1EF7-2B97-4115-B1B7-58B60C5E77B1}" dt="2021-04-09T20:48:29.088" v="1" actId="6549"/>
        <pc:sldMkLst>
          <pc:docMk/>
          <pc:sldMk cId="2391395512" sldId="1040"/>
        </pc:sldMkLst>
      </pc:sldChg>
      <pc:sldChg chg="modNotesTx">
        <pc:chgData name="Bush-Goddard, Stephanie" userId="543fcc9b-aeed-4d90-9850-58cd8c8a2882" providerId="ADAL" clId="{DBEF1EF7-2B97-4115-B1B7-58B60C5E77B1}" dt="2021-04-09T20:48:33.106" v="2" actId="6549"/>
        <pc:sldMkLst>
          <pc:docMk/>
          <pc:sldMk cId="3124300729" sldId="10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78" cy="470387"/>
          </a:xfrm>
          <a:prstGeom prst="rect">
            <a:avLst/>
          </a:prstGeom>
        </p:spPr>
        <p:txBody>
          <a:bodyPr vert="horz" lIns="92676" tIns="46338" rIns="92676" bIns="4633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584" y="0"/>
            <a:ext cx="3078278" cy="470387"/>
          </a:xfrm>
          <a:prstGeom prst="rect">
            <a:avLst/>
          </a:prstGeom>
        </p:spPr>
        <p:txBody>
          <a:bodyPr vert="horz" lIns="92676" tIns="46338" rIns="92676" bIns="46338" rtlCol="0"/>
          <a:lstStyle>
            <a:lvl1pPr algn="r">
              <a:defRPr sz="1200"/>
            </a:lvl1pPr>
          </a:lstStyle>
          <a:p>
            <a:fld id="{68911E9F-62E1-42F8-8906-2B201CE82C4A}" type="datetimeFigureOut">
              <a:rPr lang="en-US" smtClean="0"/>
              <a:t>04/09/2021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089"/>
            <a:ext cx="3078278" cy="470386"/>
          </a:xfrm>
          <a:prstGeom prst="rect">
            <a:avLst/>
          </a:prstGeom>
        </p:spPr>
        <p:txBody>
          <a:bodyPr vert="horz" lIns="92676" tIns="46338" rIns="92676" bIns="4633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584" y="8918089"/>
            <a:ext cx="3078278" cy="470386"/>
          </a:xfrm>
          <a:prstGeom prst="rect">
            <a:avLst/>
          </a:prstGeom>
        </p:spPr>
        <p:txBody>
          <a:bodyPr vert="horz" lIns="92676" tIns="46338" rIns="92676" bIns="46338" rtlCol="0" anchor="b"/>
          <a:lstStyle>
            <a:lvl1pPr algn="r">
              <a:defRPr sz="1200"/>
            </a:lvl1pPr>
          </a:lstStyle>
          <a:p>
            <a:fld id="{25A817F4-C599-4ACC-A117-0222ABCFA9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/>
          <a:lstStyle>
            <a:lvl1pPr algn="r">
              <a:defRPr sz="1200"/>
            </a:lvl1pPr>
          </a:lstStyle>
          <a:p>
            <a:fld id="{90688E3A-E739-4C00-9AFB-51BBDA40E939}" type="datetimeFigureOut">
              <a:rPr lang="en-US" smtClean="0"/>
              <a:pPr/>
              <a:t>04/09/2021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6" tIns="47108" rIns="94216" bIns="471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16" tIns="47108" rIns="94216" bIns="471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16" tIns="47108" rIns="94216" bIns="47108" rtlCol="0" anchor="b"/>
          <a:lstStyle>
            <a:lvl1pPr algn="r">
              <a:defRPr sz="1200"/>
            </a:lvl1pPr>
          </a:lstStyle>
          <a:p>
            <a:fld id="{8937018A-E188-44A8-B3F6-F786FEDC0D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1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37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7018A-E188-44A8-B3F6-F786FEDC0D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7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7018A-E188-44A8-B3F6-F786FEDC0D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4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A8E8-ECFE-46E9-8D75-88B52B1AE4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8A8E8-ECFE-46E9-8D75-88B52B1AE4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47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7018A-E188-44A8-B3F6-F786FEDC0D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7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7018A-E188-44A8-B3F6-F786FEDC0D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47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7018A-E188-44A8-B3F6-F786FEDC0DF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8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152400"/>
            <a:ext cx="7772400" cy="2387600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5400" b="0" i="0" u="none" strike="noStrike" kern="1200" cap="none" spc="0" normalizeH="0" baseline="0" dirty="0" smtClean="0">
                <a:ln>
                  <a:noFill/>
                </a:ln>
                <a:solidFill>
                  <a:srgbClr val="5B9BD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ctr"/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48186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399"/>
            <a:ext cx="7886700" cy="4500563"/>
          </a:xfrm>
        </p:spPr>
        <p:txBody>
          <a:bodyPr/>
          <a:lstStyle>
            <a:lvl1pPr>
              <a:defRPr>
                <a:solidFill>
                  <a:srgbClr val="5B9BD5"/>
                </a:solidFill>
              </a:defRPr>
            </a:lvl1pPr>
            <a:lvl2pPr>
              <a:defRPr>
                <a:solidFill>
                  <a:srgbClr val="5B9BD5"/>
                </a:solidFill>
              </a:defRPr>
            </a:lvl2pPr>
            <a:lvl3pPr>
              <a:defRPr>
                <a:solidFill>
                  <a:srgbClr val="5B9BD5"/>
                </a:solidFill>
              </a:defRPr>
            </a:lvl3pPr>
            <a:lvl4pPr>
              <a:defRPr>
                <a:solidFill>
                  <a:srgbClr val="5B9BD5"/>
                </a:solidFill>
              </a:defRPr>
            </a:lvl4pPr>
            <a:lvl5pPr>
              <a:defRPr>
                <a:solidFill>
                  <a:srgbClr val="5B9BD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11513"/>
            <a:ext cx="9205349" cy="700703"/>
          </a:xfrm>
          <a:custGeom>
            <a:avLst/>
            <a:gdLst>
              <a:gd name="connsiteX0" fmla="*/ 0 w 12192000"/>
              <a:gd name="connsiteY0" fmla="*/ 0 h 1268569"/>
              <a:gd name="connsiteX1" fmla="*/ 12192000 w 12192000"/>
              <a:gd name="connsiteY1" fmla="*/ 0 h 1268569"/>
              <a:gd name="connsiteX2" fmla="*/ 12192000 w 12192000"/>
              <a:gd name="connsiteY2" fmla="*/ 1268569 h 1268569"/>
              <a:gd name="connsiteX3" fmla="*/ 0 w 12192000"/>
              <a:gd name="connsiteY3" fmla="*/ 1268569 h 1268569"/>
              <a:gd name="connsiteX4" fmla="*/ 0 w 12192000"/>
              <a:gd name="connsiteY4" fmla="*/ 0 h 1268569"/>
              <a:gd name="connsiteX0" fmla="*/ 0 w 12192000"/>
              <a:gd name="connsiteY0" fmla="*/ 512417 h 1780986"/>
              <a:gd name="connsiteX1" fmla="*/ 12192000 w 12192000"/>
              <a:gd name="connsiteY1" fmla="*/ 512417 h 1780986"/>
              <a:gd name="connsiteX2" fmla="*/ 12192000 w 12192000"/>
              <a:gd name="connsiteY2" fmla="*/ 1780986 h 1780986"/>
              <a:gd name="connsiteX3" fmla="*/ 0 w 12192000"/>
              <a:gd name="connsiteY3" fmla="*/ 1780986 h 1780986"/>
              <a:gd name="connsiteX4" fmla="*/ 0 w 12192000"/>
              <a:gd name="connsiteY4" fmla="*/ 512417 h 1780986"/>
              <a:gd name="connsiteX0" fmla="*/ 0 w 12192000"/>
              <a:gd name="connsiteY0" fmla="*/ 564558 h 1833127"/>
              <a:gd name="connsiteX1" fmla="*/ 12192000 w 12192000"/>
              <a:gd name="connsiteY1" fmla="*/ 564558 h 1833127"/>
              <a:gd name="connsiteX2" fmla="*/ 12192000 w 12192000"/>
              <a:gd name="connsiteY2" fmla="*/ 1833127 h 1833127"/>
              <a:gd name="connsiteX3" fmla="*/ 0 w 12192000"/>
              <a:gd name="connsiteY3" fmla="*/ 1833127 h 1833127"/>
              <a:gd name="connsiteX4" fmla="*/ 0 w 12192000"/>
              <a:gd name="connsiteY4" fmla="*/ 564558 h 1833127"/>
              <a:gd name="connsiteX0" fmla="*/ 0 w 12740930"/>
              <a:gd name="connsiteY0" fmla="*/ 137442 h 1406011"/>
              <a:gd name="connsiteX1" fmla="*/ 11718235 w 12740930"/>
              <a:gd name="connsiteY1" fmla="*/ 34412 h 1406011"/>
              <a:gd name="connsiteX2" fmla="*/ 12192000 w 12740930"/>
              <a:gd name="connsiteY2" fmla="*/ 137442 h 1406011"/>
              <a:gd name="connsiteX3" fmla="*/ 12192000 w 12740930"/>
              <a:gd name="connsiteY3" fmla="*/ 1406011 h 1406011"/>
              <a:gd name="connsiteX4" fmla="*/ 0 w 12740930"/>
              <a:gd name="connsiteY4" fmla="*/ 1406011 h 1406011"/>
              <a:gd name="connsiteX5" fmla="*/ 0 w 12740930"/>
              <a:gd name="connsiteY5" fmla="*/ 137442 h 1406011"/>
              <a:gd name="connsiteX0" fmla="*/ 0 w 12192000"/>
              <a:gd name="connsiteY0" fmla="*/ 490656 h 1759225"/>
              <a:gd name="connsiteX1" fmla="*/ 8488018 w 12192000"/>
              <a:gd name="connsiteY1" fmla="*/ 0 h 1759225"/>
              <a:gd name="connsiteX2" fmla="*/ 12192000 w 12192000"/>
              <a:gd name="connsiteY2" fmla="*/ 490656 h 1759225"/>
              <a:gd name="connsiteX3" fmla="*/ 12192000 w 12192000"/>
              <a:gd name="connsiteY3" fmla="*/ 1759225 h 1759225"/>
              <a:gd name="connsiteX4" fmla="*/ 0 w 12192000"/>
              <a:gd name="connsiteY4" fmla="*/ 1759225 h 1759225"/>
              <a:gd name="connsiteX5" fmla="*/ 0 w 12192000"/>
              <a:gd name="connsiteY5" fmla="*/ 490656 h 1759225"/>
              <a:gd name="connsiteX0" fmla="*/ 0 w 12192000"/>
              <a:gd name="connsiteY0" fmla="*/ 521485 h 1790054"/>
              <a:gd name="connsiteX1" fmla="*/ 8488018 w 12192000"/>
              <a:gd name="connsiteY1" fmla="*/ 30829 h 1790054"/>
              <a:gd name="connsiteX2" fmla="*/ 12192000 w 12192000"/>
              <a:gd name="connsiteY2" fmla="*/ 521485 h 1790054"/>
              <a:gd name="connsiteX3" fmla="*/ 12192000 w 12192000"/>
              <a:gd name="connsiteY3" fmla="*/ 1790054 h 1790054"/>
              <a:gd name="connsiteX4" fmla="*/ 0 w 12192000"/>
              <a:gd name="connsiteY4" fmla="*/ 1790054 h 1790054"/>
              <a:gd name="connsiteX5" fmla="*/ 0 w 12192000"/>
              <a:gd name="connsiteY5" fmla="*/ 521485 h 1790054"/>
              <a:gd name="connsiteX0" fmla="*/ 0 w 12273798"/>
              <a:gd name="connsiteY0" fmla="*/ 521485 h 1790054"/>
              <a:gd name="connsiteX1" fmla="*/ 8488018 w 12273798"/>
              <a:gd name="connsiteY1" fmla="*/ 30829 h 1790054"/>
              <a:gd name="connsiteX2" fmla="*/ 12192000 w 12273798"/>
              <a:gd name="connsiteY2" fmla="*/ 521485 h 1790054"/>
              <a:gd name="connsiteX3" fmla="*/ 12192000 w 12273798"/>
              <a:gd name="connsiteY3" fmla="*/ 1790054 h 1790054"/>
              <a:gd name="connsiteX4" fmla="*/ 0 w 12273798"/>
              <a:gd name="connsiteY4" fmla="*/ 1790054 h 1790054"/>
              <a:gd name="connsiteX5" fmla="*/ 0 w 12273798"/>
              <a:gd name="connsiteY5" fmla="*/ 521485 h 1790054"/>
              <a:gd name="connsiteX0" fmla="*/ 0 w 12273798"/>
              <a:gd name="connsiteY0" fmla="*/ 791250 h 1761645"/>
              <a:gd name="connsiteX1" fmla="*/ 8488018 w 12273798"/>
              <a:gd name="connsiteY1" fmla="*/ 2420 h 1761645"/>
              <a:gd name="connsiteX2" fmla="*/ 12192000 w 12273798"/>
              <a:gd name="connsiteY2" fmla="*/ 493076 h 1761645"/>
              <a:gd name="connsiteX3" fmla="*/ 12192000 w 12273798"/>
              <a:gd name="connsiteY3" fmla="*/ 1761645 h 1761645"/>
              <a:gd name="connsiteX4" fmla="*/ 0 w 12273798"/>
              <a:gd name="connsiteY4" fmla="*/ 1761645 h 1761645"/>
              <a:gd name="connsiteX5" fmla="*/ 0 w 12273798"/>
              <a:gd name="connsiteY5" fmla="*/ 791250 h 1761645"/>
              <a:gd name="connsiteX0" fmla="*/ 0 w 12273798"/>
              <a:gd name="connsiteY0" fmla="*/ 791250 h 1761645"/>
              <a:gd name="connsiteX1" fmla="*/ 8488018 w 12273798"/>
              <a:gd name="connsiteY1" fmla="*/ 2420 h 1761645"/>
              <a:gd name="connsiteX2" fmla="*/ 12192000 w 12273798"/>
              <a:gd name="connsiteY2" fmla="*/ 493076 h 1761645"/>
              <a:gd name="connsiteX3" fmla="*/ 12192000 w 12273798"/>
              <a:gd name="connsiteY3" fmla="*/ 1761645 h 1761645"/>
              <a:gd name="connsiteX4" fmla="*/ 0 w 12273798"/>
              <a:gd name="connsiteY4" fmla="*/ 1761645 h 1761645"/>
              <a:gd name="connsiteX5" fmla="*/ 0 w 12273798"/>
              <a:gd name="connsiteY5" fmla="*/ 791250 h 1761645"/>
              <a:gd name="connsiteX0" fmla="*/ 0 w 12273798"/>
              <a:gd name="connsiteY0" fmla="*/ 791250 h 1761645"/>
              <a:gd name="connsiteX1" fmla="*/ 8488018 w 12273798"/>
              <a:gd name="connsiteY1" fmla="*/ 2420 h 1761645"/>
              <a:gd name="connsiteX2" fmla="*/ 12192000 w 12273798"/>
              <a:gd name="connsiteY2" fmla="*/ 493076 h 1761645"/>
              <a:gd name="connsiteX3" fmla="*/ 12192000 w 12273798"/>
              <a:gd name="connsiteY3" fmla="*/ 1761645 h 1761645"/>
              <a:gd name="connsiteX4" fmla="*/ 0 w 12273798"/>
              <a:gd name="connsiteY4" fmla="*/ 1761645 h 1761645"/>
              <a:gd name="connsiteX5" fmla="*/ 0 w 12273798"/>
              <a:gd name="connsiteY5" fmla="*/ 791250 h 176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3798" h="1761645">
                <a:moveTo>
                  <a:pt x="0" y="791250"/>
                </a:moveTo>
                <a:cubicBezTo>
                  <a:pt x="2796209" y="1588155"/>
                  <a:pt x="3655668" y="1755434"/>
                  <a:pt x="8488018" y="2420"/>
                </a:cubicBezTo>
                <a:cubicBezTo>
                  <a:pt x="10520018" y="2420"/>
                  <a:pt x="12729265" y="-63515"/>
                  <a:pt x="12192000" y="493076"/>
                </a:cubicBezTo>
                <a:lnTo>
                  <a:pt x="12192000" y="1761645"/>
                </a:lnTo>
                <a:lnTo>
                  <a:pt x="0" y="1761645"/>
                </a:lnTo>
                <a:lnTo>
                  <a:pt x="0" y="791250"/>
                </a:lnTo>
                <a:close/>
              </a:path>
            </a:pathLst>
          </a:custGeom>
          <a:gradFill>
            <a:gsLst>
              <a:gs pos="21000">
                <a:schemeClr val="tx2">
                  <a:lumMod val="60000"/>
                  <a:lumOff val="40000"/>
                </a:schemeClr>
              </a:gs>
              <a:gs pos="51000">
                <a:srgbClr val="214D71"/>
              </a:gs>
            </a:gsLst>
            <a:lin ang="3600000" scaled="0"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0" y="6069033"/>
            <a:ext cx="9143999" cy="781621"/>
          </a:xfrm>
          <a:custGeom>
            <a:avLst/>
            <a:gdLst>
              <a:gd name="connsiteX0" fmla="*/ 10102960 w 12191999"/>
              <a:gd name="connsiteY0" fmla="*/ 725 h 1345335"/>
              <a:gd name="connsiteX1" fmla="*/ 10431001 w 12191999"/>
              <a:gd name="connsiteY1" fmla="*/ 2431 h 1345335"/>
              <a:gd name="connsiteX2" fmla="*/ 12035069 w 12191999"/>
              <a:gd name="connsiteY2" fmla="*/ 230021 h 1345335"/>
              <a:gd name="connsiteX3" fmla="*/ 12191999 w 12191999"/>
              <a:gd name="connsiteY3" fmla="*/ 279976 h 1345335"/>
              <a:gd name="connsiteX4" fmla="*/ 12191999 w 12191999"/>
              <a:gd name="connsiteY4" fmla="*/ 825919 h 1345335"/>
              <a:gd name="connsiteX5" fmla="*/ 11994637 w 12191999"/>
              <a:gd name="connsiteY5" fmla="*/ 739449 h 1345335"/>
              <a:gd name="connsiteX6" fmla="*/ 6759838 w 12191999"/>
              <a:gd name="connsiteY6" fmla="*/ 1273965 h 1345335"/>
              <a:gd name="connsiteX7" fmla="*/ 6593014 w 12191999"/>
              <a:gd name="connsiteY7" fmla="*/ 1345335 h 1345335"/>
              <a:gd name="connsiteX8" fmla="*/ 0 w 12191999"/>
              <a:gd name="connsiteY8" fmla="*/ 1345335 h 1345335"/>
              <a:gd name="connsiteX9" fmla="*/ 0 w 12191999"/>
              <a:gd name="connsiteY9" fmla="*/ 619243 h 1345335"/>
              <a:gd name="connsiteX10" fmla="*/ 7348 w 12191999"/>
              <a:gd name="connsiteY10" fmla="*/ 623324 h 1345335"/>
              <a:gd name="connsiteX11" fmla="*/ 10102960 w 12191999"/>
              <a:gd name="connsiteY11" fmla="*/ 725 h 134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1345335">
                <a:moveTo>
                  <a:pt x="10102960" y="725"/>
                </a:moveTo>
                <a:cubicBezTo>
                  <a:pt x="10213203" y="-623"/>
                  <a:pt x="10322580" y="-108"/>
                  <a:pt x="10431001" y="2431"/>
                </a:cubicBezTo>
                <a:cubicBezTo>
                  <a:pt x="10995802" y="15659"/>
                  <a:pt x="11534688" y="83822"/>
                  <a:pt x="12035069" y="230021"/>
                </a:cubicBezTo>
                <a:lnTo>
                  <a:pt x="12191999" y="279976"/>
                </a:lnTo>
                <a:lnTo>
                  <a:pt x="12191999" y="825919"/>
                </a:lnTo>
                <a:lnTo>
                  <a:pt x="11994637" y="739449"/>
                </a:lnTo>
                <a:cubicBezTo>
                  <a:pt x="10223691" y="16340"/>
                  <a:pt x="8472375" y="557002"/>
                  <a:pt x="6759838" y="1273965"/>
                </a:cubicBezTo>
                <a:lnTo>
                  <a:pt x="6593014" y="1345335"/>
                </a:lnTo>
                <a:lnTo>
                  <a:pt x="0" y="1345335"/>
                </a:lnTo>
                <a:lnTo>
                  <a:pt x="0" y="619243"/>
                </a:lnTo>
                <a:lnTo>
                  <a:pt x="7348" y="623324"/>
                </a:lnTo>
                <a:cubicBezTo>
                  <a:pt x="2435794" y="1872620"/>
                  <a:pt x="6685445" y="42458"/>
                  <a:pt x="10102960" y="725"/>
                </a:cubicBezTo>
                <a:close/>
              </a:path>
            </a:pathLst>
          </a:custGeom>
          <a:gradFill flip="none" rotWithShape="1">
            <a:gsLst>
              <a:gs pos="28000">
                <a:schemeClr val="accent2"/>
              </a:gs>
              <a:gs pos="62000">
                <a:schemeClr val="accent2">
                  <a:lumMod val="75000"/>
                </a:schemeClr>
              </a:gs>
            </a:gsLst>
            <a:lin ang="156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reeform 8"/>
          <p:cNvSpPr/>
          <p:nvPr userDrawn="1"/>
        </p:nvSpPr>
        <p:spPr>
          <a:xfrm>
            <a:off x="0" y="5816008"/>
            <a:ext cx="9143999" cy="1029881"/>
          </a:xfrm>
          <a:custGeom>
            <a:avLst/>
            <a:gdLst>
              <a:gd name="connsiteX0" fmla="*/ 10164934 w 12191999"/>
              <a:gd name="connsiteY0" fmla="*/ 160 h 1772644"/>
              <a:gd name="connsiteX1" fmla="*/ 12131410 w 12191999"/>
              <a:gd name="connsiteY1" fmla="*/ 371124 h 1772644"/>
              <a:gd name="connsiteX2" fmla="*/ 12191999 w 12191999"/>
              <a:gd name="connsiteY2" fmla="*/ 397531 h 1772644"/>
              <a:gd name="connsiteX3" fmla="*/ 12191999 w 12191999"/>
              <a:gd name="connsiteY3" fmla="*/ 942495 h 1772644"/>
              <a:gd name="connsiteX4" fmla="*/ 12045282 w 12191999"/>
              <a:gd name="connsiteY4" fmla="*/ 884280 h 1772644"/>
              <a:gd name="connsiteX5" fmla="*/ 7143727 w 12191999"/>
              <a:gd name="connsiteY5" fmla="*/ 1518055 h 1772644"/>
              <a:gd name="connsiteX6" fmla="*/ 6463615 w 12191999"/>
              <a:gd name="connsiteY6" fmla="*/ 1772644 h 1772644"/>
              <a:gd name="connsiteX7" fmla="*/ 0 w 12191999"/>
              <a:gd name="connsiteY7" fmla="*/ 1772644 h 1772644"/>
              <a:gd name="connsiteX8" fmla="*/ 0 w 12191999"/>
              <a:gd name="connsiteY8" fmla="*/ 669596 h 1772644"/>
              <a:gd name="connsiteX9" fmla="*/ 211248 w 12191999"/>
              <a:gd name="connsiteY9" fmla="*/ 770132 h 1772644"/>
              <a:gd name="connsiteX10" fmla="*/ 10164934 w 12191999"/>
              <a:gd name="connsiteY10" fmla="*/ 160 h 177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1772644">
                <a:moveTo>
                  <a:pt x="10164934" y="160"/>
                </a:moveTo>
                <a:cubicBezTo>
                  <a:pt x="10833337" y="4781"/>
                  <a:pt x="11490120" y="109947"/>
                  <a:pt x="12131410" y="371124"/>
                </a:cubicBezTo>
                <a:lnTo>
                  <a:pt x="12191999" y="397531"/>
                </a:lnTo>
                <a:lnTo>
                  <a:pt x="12191999" y="942495"/>
                </a:lnTo>
                <a:lnTo>
                  <a:pt x="12045282" y="884280"/>
                </a:lnTo>
                <a:cubicBezTo>
                  <a:pt x="10554188" y="334883"/>
                  <a:pt x="8891142" y="869369"/>
                  <a:pt x="7143727" y="1518055"/>
                </a:cubicBezTo>
                <a:lnTo>
                  <a:pt x="6463615" y="1772644"/>
                </a:lnTo>
                <a:lnTo>
                  <a:pt x="0" y="1772644"/>
                </a:lnTo>
                <a:lnTo>
                  <a:pt x="0" y="669596"/>
                </a:lnTo>
                <a:lnTo>
                  <a:pt x="211248" y="770132"/>
                </a:lnTo>
                <a:cubicBezTo>
                  <a:pt x="3512729" y="2251174"/>
                  <a:pt x="6971455" y="-21916"/>
                  <a:pt x="10164934" y="160"/>
                </a:cubicBezTo>
                <a:close/>
              </a:path>
            </a:pathLst>
          </a:custGeom>
          <a:gradFill flip="none" rotWithShape="1">
            <a:gsLst>
              <a:gs pos="30000">
                <a:schemeClr val="accent1">
                  <a:lumMod val="40000"/>
                  <a:lumOff val="60000"/>
                </a:schemeClr>
              </a:gs>
              <a:gs pos="67000">
                <a:schemeClr val="accent1"/>
              </a:gs>
            </a:gsLst>
            <a:lin ang="156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6176963"/>
            <a:ext cx="682033" cy="586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4F8-F3AA-457C-B82E-EFC980D0B1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4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4F8-F3AA-457C-B82E-EFC980D0B1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676399"/>
            <a:ext cx="7886700" cy="4500563"/>
          </a:xfrm>
        </p:spPr>
        <p:txBody>
          <a:bodyPr/>
          <a:lstStyle>
            <a:lvl1pPr>
              <a:defRPr>
                <a:solidFill>
                  <a:srgbClr val="5B9BD5"/>
                </a:solidFill>
              </a:defRPr>
            </a:lvl1pPr>
            <a:lvl2pPr>
              <a:defRPr>
                <a:solidFill>
                  <a:srgbClr val="5B9BD5"/>
                </a:solidFill>
              </a:defRPr>
            </a:lvl2pPr>
            <a:lvl3pPr>
              <a:defRPr>
                <a:solidFill>
                  <a:srgbClr val="5B9BD5"/>
                </a:solidFill>
              </a:defRPr>
            </a:lvl3pPr>
            <a:lvl4pPr>
              <a:defRPr>
                <a:solidFill>
                  <a:srgbClr val="5B9BD5"/>
                </a:solidFill>
              </a:defRPr>
            </a:lvl4pPr>
            <a:lvl5pPr>
              <a:defRPr>
                <a:solidFill>
                  <a:srgbClr val="5B9BD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6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4F8-F3AA-457C-B82E-EFC980D0B1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192" y="1371600"/>
            <a:ext cx="8042748" cy="4500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40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31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64594F8-F3AA-457C-B82E-EFC980D0B1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16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04/09/2021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44" b="1" i="1">
                <a:solidFill>
                  <a:srgbClr val="4679F0"/>
                </a:solidFill>
                <a:latin typeface="Calibri"/>
                <a:cs typeface="Calibri"/>
              </a:defRPr>
            </a:lvl1pPr>
          </a:lstStyle>
          <a:p>
            <a:pPr marL="26788">
              <a:lnSpc>
                <a:spcPts val="872"/>
              </a:lnSpc>
            </a:pPr>
            <a:fld id="{81D60167-4931-47E6-BA6A-407CBD079E47}" type="slidenum">
              <a:rPr lang="en-US" smtClean="0"/>
              <a:pPr marL="26788">
                <a:lnSpc>
                  <a:spcPts val="872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>
            <a:off x="0" y="6211513"/>
            <a:ext cx="9205349" cy="700703"/>
          </a:xfrm>
          <a:custGeom>
            <a:avLst/>
            <a:gdLst>
              <a:gd name="connsiteX0" fmla="*/ 0 w 12192000"/>
              <a:gd name="connsiteY0" fmla="*/ 0 h 1268569"/>
              <a:gd name="connsiteX1" fmla="*/ 12192000 w 12192000"/>
              <a:gd name="connsiteY1" fmla="*/ 0 h 1268569"/>
              <a:gd name="connsiteX2" fmla="*/ 12192000 w 12192000"/>
              <a:gd name="connsiteY2" fmla="*/ 1268569 h 1268569"/>
              <a:gd name="connsiteX3" fmla="*/ 0 w 12192000"/>
              <a:gd name="connsiteY3" fmla="*/ 1268569 h 1268569"/>
              <a:gd name="connsiteX4" fmla="*/ 0 w 12192000"/>
              <a:gd name="connsiteY4" fmla="*/ 0 h 1268569"/>
              <a:gd name="connsiteX0" fmla="*/ 0 w 12192000"/>
              <a:gd name="connsiteY0" fmla="*/ 512417 h 1780986"/>
              <a:gd name="connsiteX1" fmla="*/ 12192000 w 12192000"/>
              <a:gd name="connsiteY1" fmla="*/ 512417 h 1780986"/>
              <a:gd name="connsiteX2" fmla="*/ 12192000 w 12192000"/>
              <a:gd name="connsiteY2" fmla="*/ 1780986 h 1780986"/>
              <a:gd name="connsiteX3" fmla="*/ 0 w 12192000"/>
              <a:gd name="connsiteY3" fmla="*/ 1780986 h 1780986"/>
              <a:gd name="connsiteX4" fmla="*/ 0 w 12192000"/>
              <a:gd name="connsiteY4" fmla="*/ 512417 h 1780986"/>
              <a:gd name="connsiteX0" fmla="*/ 0 w 12192000"/>
              <a:gd name="connsiteY0" fmla="*/ 564558 h 1833127"/>
              <a:gd name="connsiteX1" fmla="*/ 12192000 w 12192000"/>
              <a:gd name="connsiteY1" fmla="*/ 564558 h 1833127"/>
              <a:gd name="connsiteX2" fmla="*/ 12192000 w 12192000"/>
              <a:gd name="connsiteY2" fmla="*/ 1833127 h 1833127"/>
              <a:gd name="connsiteX3" fmla="*/ 0 w 12192000"/>
              <a:gd name="connsiteY3" fmla="*/ 1833127 h 1833127"/>
              <a:gd name="connsiteX4" fmla="*/ 0 w 12192000"/>
              <a:gd name="connsiteY4" fmla="*/ 564558 h 1833127"/>
              <a:gd name="connsiteX0" fmla="*/ 0 w 12740930"/>
              <a:gd name="connsiteY0" fmla="*/ 137442 h 1406011"/>
              <a:gd name="connsiteX1" fmla="*/ 11718235 w 12740930"/>
              <a:gd name="connsiteY1" fmla="*/ 34412 h 1406011"/>
              <a:gd name="connsiteX2" fmla="*/ 12192000 w 12740930"/>
              <a:gd name="connsiteY2" fmla="*/ 137442 h 1406011"/>
              <a:gd name="connsiteX3" fmla="*/ 12192000 w 12740930"/>
              <a:gd name="connsiteY3" fmla="*/ 1406011 h 1406011"/>
              <a:gd name="connsiteX4" fmla="*/ 0 w 12740930"/>
              <a:gd name="connsiteY4" fmla="*/ 1406011 h 1406011"/>
              <a:gd name="connsiteX5" fmla="*/ 0 w 12740930"/>
              <a:gd name="connsiteY5" fmla="*/ 137442 h 1406011"/>
              <a:gd name="connsiteX0" fmla="*/ 0 w 12192000"/>
              <a:gd name="connsiteY0" fmla="*/ 490656 h 1759225"/>
              <a:gd name="connsiteX1" fmla="*/ 8488018 w 12192000"/>
              <a:gd name="connsiteY1" fmla="*/ 0 h 1759225"/>
              <a:gd name="connsiteX2" fmla="*/ 12192000 w 12192000"/>
              <a:gd name="connsiteY2" fmla="*/ 490656 h 1759225"/>
              <a:gd name="connsiteX3" fmla="*/ 12192000 w 12192000"/>
              <a:gd name="connsiteY3" fmla="*/ 1759225 h 1759225"/>
              <a:gd name="connsiteX4" fmla="*/ 0 w 12192000"/>
              <a:gd name="connsiteY4" fmla="*/ 1759225 h 1759225"/>
              <a:gd name="connsiteX5" fmla="*/ 0 w 12192000"/>
              <a:gd name="connsiteY5" fmla="*/ 490656 h 1759225"/>
              <a:gd name="connsiteX0" fmla="*/ 0 w 12192000"/>
              <a:gd name="connsiteY0" fmla="*/ 521485 h 1790054"/>
              <a:gd name="connsiteX1" fmla="*/ 8488018 w 12192000"/>
              <a:gd name="connsiteY1" fmla="*/ 30829 h 1790054"/>
              <a:gd name="connsiteX2" fmla="*/ 12192000 w 12192000"/>
              <a:gd name="connsiteY2" fmla="*/ 521485 h 1790054"/>
              <a:gd name="connsiteX3" fmla="*/ 12192000 w 12192000"/>
              <a:gd name="connsiteY3" fmla="*/ 1790054 h 1790054"/>
              <a:gd name="connsiteX4" fmla="*/ 0 w 12192000"/>
              <a:gd name="connsiteY4" fmla="*/ 1790054 h 1790054"/>
              <a:gd name="connsiteX5" fmla="*/ 0 w 12192000"/>
              <a:gd name="connsiteY5" fmla="*/ 521485 h 1790054"/>
              <a:gd name="connsiteX0" fmla="*/ 0 w 12273798"/>
              <a:gd name="connsiteY0" fmla="*/ 521485 h 1790054"/>
              <a:gd name="connsiteX1" fmla="*/ 8488018 w 12273798"/>
              <a:gd name="connsiteY1" fmla="*/ 30829 h 1790054"/>
              <a:gd name="connsiteX2" fmla="*/ 12192000 w 12273798"/>
              <a:gd name="connsiteY2" fmla="*/ 521485 h 1790054"/>
              <a:gd name="connsiteX3" fmla="*/ 12192000 w 12273798"/>
              <a:gd name="connsiteY3" fmla="*/ 1790054 h 1790054"/>
              <a:gd name="connsiteX4" fmla="*/ 0 w 12273798"/>
              <a:gd name="connsiteY4" fmla="*/ 1790054 h 1790054"/>
              <a:gd name="connsiteX5" fmla="*/ 0 w 12273798"/>
              <a:gd name="connsiteY5" fmla="*/ 521485 h 1790054"/>
              <a:gd name="connsiteX0" fmla="*/ 0 w 12273798"/>
              <a:gd name="connsiteY0" fmla="*/ 791250 h 1761645"/>
              <a:gd name="connsiteX1" fmla="*/ 8488018 w 12273798"/>
              <a:gd name="connsiteY1" fmla="*/ 2420 h 1761645"/>
              <a:gd name="connsiteX2" fmla="*/ 12192000 w 12273798"/>
              <a:gd name="connsiteY2" fmla="*/ 493076 h 1761645"/>
              <a:gd name="connsiteX3" fmla="*/ 12192000 w 12273798"/>
              <a:gd name="connsiteY3" fmla="*/ 1761645 h 1761645"/>
              <a:gd name="connsiteX4" fmla="*/ 0 w 12273798"/>
              <a:gd name="connsiteY4" fmla="*/ 1761645 h 1761645"/>
              <a:gd name="connsiteX5" fmla="*/ 0 w 12273798"/>
              <a:gd name="connsiteY5" fmla="*/ 791250 h 1761645"/>
              <a:gd name="connsiteX0" fmla="*/ 0 w 12273798"/>
              <a:gd name="connsiteY0" fmla="*/ 791250 h 1761645"/>
              <a:gd name="connsiteX1" fmla="*/ 8488018 w 12273798"/>
              <a:gd name="connsiteY1" fmla="*/ 2420 h 1761645"/>
              <a:gd name="connsiteX2" fmla="*/ 12192000 w 12273798"/>
              <a:gd name="connsiteY2" fmla="*/ 493076 h 1761645"/>
              <a:gd name="connsiteX3" fmla="*/ 12192000 w 12273798"/>
              <a:gd name="connsiteY3" fmla="*/ 1761645 h 1761645"/>
              <a:gd name="connsiteX4" fmla="*/ 0 w 12273798"/>
              <a:gd name="connsiteY4" fmla="*/ 1761645 h 1761645"/>
              <a:gd name="connsiteX5" fmla="*/ 0 w 12273798"/>
              <a:gd name="connsiteY5" fmla="*/ 791250 h 1761645"/>
              <a:gd name="connsiteX0" fmla="*/ 0 w 12273798"/>
              <a:gd name="connsiteY0" fmla="*/ 791250 h 1761645"/>
              <a:gd name="connsiteX1" fmla="*/ 8488018 w 12273798"/>
              <a:gd name="connsiteY1" fmla="*/ 2420 h 1761645"/>
              <a:gd name="connsiteX2" fmla="*/ 12192000 w 12273798"/>
              <a:gd name="connsiteY2" fmla="*/ 493076 h 1761645"/>
              <a:gd name="connsiteX3" fmla="*/ 12192000 w 12273798"/>
              <a:gd name="connsiteY3" fmla="*/ 1761645 h 1761645"/>
              <a:gd name="connsiteX4" fmla="*/ 0 w 12273798"/>
              <a:gd name="connsiteY4" fmla="*/ 1761645 h 1761645"/>
              <a:gd name="connsiteX5" fmla="*/ 0 w 12273798"/>
              <a:gd name="connsiteY5" fmla="*/ 791250 h 176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3798" h="1761645">
                <a:moveTo>
                  <a:pt x="0" y="791250"/>
                </a:moveTo>
                <a:cubicBezTo>
                  <a:pt x="2796209" y="1588155"/>
                  <a:pt x="3655668" y="1755434"/>
                  <a:pt x="8488018" y="2420"/>
                </a:cubicBezTo>
                <a:cubicBezTo>
                  <a:pt x="10520018" y="2420"/>
                  <a:pt x="12729265" y="-63515"/>
                  <a:pt x="12192000" y="493076"/>
                </a:cubicBezTo>
                <a:lnTo>
                  <a:pt x="12192000" y="1761645"/>
                </a:lnTo>
                <a:lnTo>
                  <a:pt x="0" y="1761645"/>
                </a:lnTo>
                <a:lnTo>
                  <a:pt x="0" y="791250"/>
                </a:lnTo>
                <a:close/>
              </a:path>
            </a:pathLst>
          </a:custGeom>
          <a:gradFill>
            <a:gsLst>
              <a:gs pos="21000">
                <a:schemeClr val="tx2">
                  <a:lumMod val="60000"/>
                  <a:lumOff val="40000"/>
                </a:schemeClr>
              </a:gs>
              <a:gs pos="51000">
                <a:srgbClr val="214D71"/>
              </a:gs>
            </a:gsLst>
            <a:lin ang="3600000" scaled="0"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0" y="6069033"/>
            <a:ext cx="9143999" cy="781621"/>
          </a:xfrm>
          <a:custGeom>
            <a:avLst/>
            <a:gdLst>
              <a:gd name="connsiteX0" fmla="*/ 10102960 w 12191999"/>
              <a:gd name="connsiteY0" fmla="*/ 725 h 1345335"/>
              <a:gd name="connsiteX1" fmla="*/ 10431001 w 12191999"/>
              <a:gd name="connsiteY1" fmla="*/ 2431 h 1345335"/>
              <a:gd name="connsiteX2" fmla="*/ 12035069 w 12191999"/>
              <a:gd name="connsiteY2" fmla="*/ 230021 h 1345335"/>
              <a:gd name="connsiteX3" fmla="*/ 12191999 w 12191999"/>
              <a:gd name="connsiteY3" fmla="*/ 279976 h 1345335"/>
              <a:gd name="connsiteX4" fmla="*/ 12191999 w 12191999"/>
              <a:gd name="connsiteY4" fmla="*/ 825919 h 1345335"/>
              <a:gd name="connsiteX5" fmla="*/ 11994637 w 12191999"/>
              <a:gd name="connsiteY5" fmla="*/ 739449 h 1345335"/>
              <a:gd name="connsiteX6" fmla="*/ 6759838 w 12191999"/>
              <a:gd name="connsiteY6" fmla="*/ 1273965 h 1345335"/>
              <a:gd name="connsiteX7" fmla="*/ 6593014 w 12191999"/>
              <a:gd name="connsiteY7" fmla="*/ 1345335 h 1345335"/>
              <a:gd name="connsiteX8" fmla="*/ 0 w 12191999"/>
              <a:gd name="connsiteY8" fmla="*/ 1345335 h 1345335"/>
              <a:gd name="connsiteX9" fmla="*/ 0 w 12191999"/>
              <a:gd name="connsiteY9" fmla="*/ 619243 h 1345335"/>
              <a:gd name="connsiteX10" fmla="*/ 7348 w 12191999"/>
              <a:gd name="connsiteY10" fmla="*/ 623324 h 1345335"/>
              <a:gd name="connsiteX11" fmla="*/ 10102960 w 12191999"/>
              <a:gd name="connsiteY11" fmla="*/ 725 h 134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1345335">
                <a:moveTo>
                  <a:pt x="10102960" y="725"/>
                </a:moveTo>
                <a:cubicBezTo>
                  <a:pt x="10213203" y="-623"/>
                  <a:pt x="10322580" y="-108"/>
                  <a:pt x="10431001" y="2431"/>
                </a:cubicBezTo>
                <a:cubicBezTo>
                  <a:pt x="10995802" y="15659"/>
                  <a:pt x="11534688" y="83822"/>
                  <a:pt x="12035069" y="230021"/>
                </a:cubicBezTo>
                <a:lnTo>
                  <a:pt x="12191999" y="279976"/>
                </a:lnTo>
                <a:lnTo>
                  <a:pt x="12191999" y="825919"/>
                </a:lnTo>
                <a:lnTo>
                  <a:pt x="11994637" y="739449"/>
                </a:lnTo>
                <a:cubicBezTo>
                  <a:pt x="10223691" y="16340"/>
                  <a:pt x="8472375" y="557002"/>
                  <a:pt x="6759838" y="1273965"/>
                </a:cubicBezTo>
                <a:lnTo>
                  <a:pt x="6593014" y="1345335"/>
                </a:lnTo>
                <a:lnTo>
                  <a:pt x="0" y="1345335"/>
                </a:lnTo>
                <a:lnTo>
                  <a:pt x="0" y="619243"/>
                </a:lnTo>
                <a:lnTo>
                  <a:pt x="7348" y="623324"/>
                </a:lnTo>
                <a:cubicBezTo>
                  <a:pt x="2435794" y="1872620"/>
                  <a:pt x="6685445" y="42458"/>
                  <a:pt x="10102960" y="725"/>
                </a:cubicBezTo>
                <a:close/>
              </a:path>
            </a:pathLst>
          </a:custGeom>
          <a:gradFill flip="none" rotWithShape="1">
            <a:gsLst>
              <a:gs pos="28000">
                <a:schemeClr val="accent2"/>
              </a:gs>
              <a:gs pos="62000">
                <a:schemeClr val="accent2">
                  <a:lumMod val="75000"/>
                </a:schemeClr>
              </a:gs>
            </a:gsLst>
            <a:lin ang="156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31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64594F8-F3AA-457C-B82E-EFC980D0B1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7"/>
          <p:cNvSpPr/>
          <p:nvPr userDrawn="1"/>
        </p:nvSpPr>
        <p:spPr>
          <a:xfrm>
            <a:off x="0" y="5816008"/>
            <a:ext cx="9143999" cy="1029881"/>
          </a:xfrm>
          <a:custGeom>
            <a:avLst/>
            <a:gdLst>
              <a:gd name="connsiteX0" fmla="*/ 10164934 w 12191999"/>
              <a:gd name="connsiteY0" fmla="*/ 160 h 1772644"/>
              <a:gd name="connsiteX1" fmla="*/ 12131410 w 12191999"/>
              <a:gd name="connsiteY1" fmla="*/ 371124 h 1772644"/>
              <a:gd name="connsiteX2" fmla="*/ 12191999 w 12191999"/>
              <a:gd name="connsiteY2" fmla="*/ 397531 h 1772644"/>
              <a:gd name="connsiteX3" fmla="*/ 12191999 w 12191999"/>
              <a:gd name="connsiteY3" fmla="*/ 942495 h 1772644"/>
              <a:gd name="connsiteX4" fmla="*/ 12045282 w 12191999"/>
              <a:gd name="connsiteY4" fmla="*/ 884280 h 1772644"/>
              <a:gd name="connsiteX5" fmla="*/ 7143727 w 12191999"/>
              <a:gd name="connsiteY5" fmla="*/ 1518055 h 1772644"/>
              <a:gd name="connsiteX6" fmla="*/ 6463615 w 12191999"/>
              <a:gd name="connsiteY6" fmla="*/ 1772644 h 1772644"/>
              <a:gd name="connsiteX7" fmla="*/ 0 w 12191999"/>
              <a:gd name="connsiteY7" fmla="*/ 1772644 h 1772644"/>
              <a:gd name="connsiteX8" fmla="*/ 0 w 12191999"/>
              <a:gd name="connsiteY8" fmla="*/ 669596 h 1772644"/>
              <a:gd name="connsiteX9" fmla="*/ 211248 w 12191999"/>
              <a:gd name="connsiteY9" fmla="*/ 770132 h 1772644"/>
              <a:gd name="connsiteX10" fmla="*/ 10164934 w 12191999"/>
              <a:gd name="connsiteY10" fmla="*/ 160 h 177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1772644">
                <a:moveTo>
                  <a:pt x="10164934" y="160"/>
                </a:moveTo>
                <a:cubicBezTo>
                  <a:pt x="10833337" y="4781"/>
                  <a:pt x="11490120" y="109947"/>
                  <a:pt x="12131410" y="371124"/>
                </a:cubicBezTo>
                <a:lnTo>
                  <a:pt x="12191999" y="397531"/>
                </a:lnTo>
                <a:lnTo>
                  <a:pt x="12191999" y="942495"/>
                </a:lnTo>
                <a:lnTo>
                  <a:pt x="12045282" y="884280"/>
                </a:lnTo>
                <a:cubicBezTo>
                  <a:pt x="10554188" y="334883"/>
                  <a:pt x="8891142" y="869369"/>
                  <a:pt x="7143727" y="1518055"/>
                </a:cubicBezTo>
                <a:lnTo>
                  <a:pt x="6463615" y="1772644"/>
                </a:lnTo>
                <a:lnTo>
                  <a:pt x="0" y="1772644"/>
                </a:lnTo>
                <a:lnTo>
                  <a:pt x="0" y="669596"/>
                </a:lnTo>
                <a:lnTo>
                  <a:pt x="211248" y="770132"/>
                </a:lnTo>
                <a:cubicBezTo>
                  <a:pt x="3512729" y="2251174"/>
                  <a:pt x="6971455" y="-21916"/>
                  <a:pt x="10164934" y="160"/>
                </a:cubicBezTo>
                <a:close/>
              </a:path>
            </a:pathLst>
          </a:custGeom>
          <a:gradFill flip="none" rotWithShape="1">
            <a:gsLst>
              <a:gs pos="30000">
                <a:schemeClr val="accent1">
                  <a:lumMod val="40000"/>
                  <a:lumOff val="60000"/>
                </a:schemeClr>
              </a:gs>
              <a:gs pos="67000">
                <a:schemeClr val="accent1"/>
              </a:gs>
            </a:gsLst>
            <a:lin ang="15600000" scaled="0"/>
            <a:tileRect/>
          </a:gradFill>
          <a:ln>
            <a:noFill/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" y="6176963"/>
            <a:ext cx="682033" cy="586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82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9" r:id="rId4"/>
    <p:sldLayoutId id="2147483684" r:id="rId5"/>
    <p:sldLayoutId id="214748370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255462" y="707410"/>
            <a:ext cx="5307138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59" indent="9525" algn="ctr"/>
            <a:br>
              <a:rPr lang="en-US" sz="6000" spc="-4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r>
              <a:rPr lang="en-US" sz="5400" spc="-4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Advancing RAMP into the Future</a:t>
            </a:r>
            <a:endParaRPr sz="4800" dirty="0"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89" y="157154"/>
            <a:ext cx="1997149" cy="758917"/>
          </a:xfrm>
          <a:prstGeom prst="rect">
            <a:avLst/>
          </a:prstGeom>
        </p:spPr>
      </p:pic>
      <p:grpSp>
        <p:nvGrpSpPr>
          <p:cNvPr id="5" name="object 5">
            <a:extLst>
              <a:ext uri="{FF2B5EF4-FFF2-40B4-BE49-F238E27FC236}">
                <a16:creationId xmlns:a16="http://schemas.microsoft.com/office/drawing/2014/main" id="{115CB142-3166-45D4-ADFD-3D166C1244B3}"/>
              </a:ext>
            </a:extLst>
          </p:cNvPr>
          <p:cNvGrpSpPr/>
          <p:nvPr/>
        </p:nvGrpSpPr>
        <p:grpSpPr>
          <a:xfrm>
            <a:off x="5329289" y="1036528"/>
            <a:ext cx="3124200" cy="4784943"/>
            <a:chOff x="6487668" y="0"/>
            <a:chExt cx="6517005" cy="851789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01FD898-ABC7-4563-914D-48F7063CCE86}"/>
                </a:ext>
              </a:extLst>
            </p:cNvPr>
            <p:cNvSpPr/>
            <p:nvPr/>
          </p:nvSpPr>
          <p:spPr>
            <a:xfrm>
              <a:off x="6487668" y="0"/>
              <a:ext cx="6516623" cy="85176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7D0D320-E270-438B-B65D-5C3645676FFB}"/>
                </a:ext>
              </a:extLst>
            </p:cNvPr>
            <p:cNvSpPr/>
            <p:nvPr/>
          </p:nvSpPr>
          <p:spPr>
            <a:xfrm>
              <a:off x="6502907" y="0"/>
              <a:ext cx="6394704" cy="83377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994B32C-836D-4F23-A67A-08C56695B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902567"/>
            <a:ext cx="1187698" cy="1019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71DC07EF-F57D-4898-AA69-DCEEC4A26BAF}"/>
              </a:ext>
            </a:extLst>
          </p:cNvPr>
          <p:cNvSpPr txBox="1"/>
          <p:nvPr/>
        </p:nvSpPr>
        <p:spPr>
          <a:xfrm>
            <a:off x="255462" y="3378414"/>
            <a:ext cx="5144135" cy="222201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z="2200" b="1" i="1" spc="-5" dirty="0">
                <a:solidFill>
                  <a:srgbClr val="333948"/>
                </a:solidFill>
                <a:latin typeface="Calibri"/>
                <a:cs typeface="Calibri"/>
              </a:rPr>
              <a:t>Kimberly</a:t>
            </a:r>
            <a:r>
              <a:rPr lang="en-US" sz="2200" b="1" i="1" dirty="0">
                <a:solidFill>
                  <a:srgbClr val="333948"/>
                </a:solidFill>
                <a:latin typeface="Calibri"/>
                <a:cs typeface="Calibri"/>
              </a:rPr>
              <a:t> </a:t>
            </a:r>
            <a:r>
              <a:rPr lang="en-US" sz="2200" b="1" i="1" spc="-5" dirty="0">
                <a:solidFill>
                  <a:srgbClr val="333948"/>
                </a:solidFill>
                <a:latin typeface="Calibri"/>
                <a:cs typeface="Calibri"/>
              </a:rPr>
              <a:t>Webber</a:t>
            </a:r>
            <a:endParaRPr sz="2200" dirty="0">
              <a:latin typeface="Calibri"/>
              <a:cs typeface="Calibri"/>
            </a:endParaRPr>
          </a:p>
          <a:p>
            <a:pPr marL="12065" marR="5080" algn="ctr">
              <a:lnSpc>
                <a:spcPct val="110000"/>
              </a:lnSpc>
            </a:pPr>
            <a:r>
              <a:rPr sz="2200" i="1" spc="-5" dirty="0">
                <a:solidFill>
                  <a:srgbClr val="333948"/>
                </a:solidFill>
                <a:latin typeface="Calibri"/>
                <a:cs typeface="Calibri"/>
              </a:rPr>
              <a:t>Director, Division of Systems</a:t>
            </a:r>
            <a:r>
              <a:rPr sz="2200" i="1" spc="-95" dirty="0">
                <a:solidFill>
                  <a:srgbClr val="333948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333948"/>
                </a:solidFill>
                <a:latin typeface="Calibri"/>
                <a:cs typeface="Calibri"/>
              </a:rPr>
              <a:t>Analysis  </a:t>
            </a:r>
            <a:endParaRPr lang="en-US" sz="2200" i="1" spc="-5" dirty="0">
              <a:solidFill>
                <a:srgbClr val="333948"/>
              </a:solidFill>
              <a:latin typeface="Calibri"/>
              <a:cs typeface="Calibri"/>
            </a:endParaRPr>
          </a:p>
          <a:p>
            <a:pPr marL="12065" marR="5080" algn="ctr">
              <a:lnSpc>
                <a:spcPct val="110000"/>
              </a:lnSpc>
            </a:pPr>
            <a:r>
              <a:rPr sz="2200" i="1" spc="-5" dirty="0">
                <a:solidFill>
                  <a:srgbClr val="333948"/>
                </a:solidFill>
                <a:latin typeface="Calibri"/>
                <a:cs typeface="Calibri"/>
              </a:rPr>
              <a:t>Office of </a:t>
            </a:r>
            <a:r>
              <a:rPr sz="2200" i="1" spc="-10" dirty="0">
                <a:solidFill>
                  <a:srgbClr val="333948"/>
                </a:solidFill>
                <a:latin typeface="Calibri"/>
                <a:cs typeface="Calibri"/>
              </a:rPr>
              <a:t>Nuclear </a:t>
            </a:r>
            <a:r>
              <a:rPr sz="2200" i="1" spc="-5" dirty="0">
                <a:solidFill>
                  <a:srgbClr val="333948"/>
                </a:solidFill>
                <a:latin typeface="Calibri"/>
                <a:cs typeface="Calibri"/>
              </a:rPr>
              <a:t>Regulatory</a:t>
            </a:r>
            <a:r>
              <a:rPr sz="2200" i="1" spc="25" dirty="0">
                <a:solidFill>
                  <a:srgbClr val="333948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333948"/>
                </a:solidFill>
                <a:latin typeface="Calibri"/>
                <a:cs typeface="Calibri"/>
              </a:rPr>
              <a:t>Research</a:t>
            </a:r>
            <a:endParaRPr sz="2200" dirty="0">
              <a:latin typeface="Calibri"/>
              <a:cs typeface="Calibri"/>
            </a:endParaRPr>
          </a:p>
          <a:p>
            <a:pPr marL="518159">
              <a:lnSpc>
                <a:spcPct val="100000"/>
              </a:lnSpc>
              <a:spcBef>
                <a:spcPts val="265"/>
              </a:spcBef>
            </a:pPr>
            <a:r>
              <a:rPr sz="2200" i="1" spc="-10" dirty="0">
                <a:solidFill>
                  <a:srgbClr val="333948"/>
                </a:solidFill>
                <a:latin typeface="Calibri"/>
                <a:cs typeface="Calibri"/>
              </a:rPr>
              <a:t>U.S. Nuclear Regulatory</a:t>
            </a:r>
            <a:r>
              <a:rPr sz="2200" i="1" spc="20" dirty="0">
                <a:solidFill>
                  <a:srgbClr val="333948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333948"/>
                </a:solidFill>
                <a:latin typeface="Calibri"/>
                <a:cs typeface="Calibri"/>
              </a:rPr>
              <a:t>Commission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marL="471170" marR="5080" lvl="1" algn="ctr">
              <a:lnSpc>
                <a:spcPct val="110000"/>
              </a:lnSpc>
            </a:pPr>
            <a:r>
              <a:rPr lang="en-US" sz="2200" i="1" spc="-5" dirty="0">
                <a:solidFill>
                  <a:srgbClr val="333948"/>
                </a:solidFill>
                <a:latin typeface="Calibri"/>
                <a:cs typeface="Calibri"/>
              </a:rPr>
              <a:t>RAMP User Meeting</a:t>
            </a:r>
            <a:r>
              <a:rPr sz="2200" i="1" spc="-10" dirty="0">
                <a:solidFill>
                  <a:srgbClr val="333948"/>
                </a:solidFill>
                <a:latin typeface="Calibri"/>
                <a:cs typeface="Calibri"/>
              </a:rPr>
              <a:t>  </a:t>
            </a:r>
            <a:r>
              <a:rPr lang="en-US" sz="2200" i="1" spc="-10" dirty="0">
                <a:solidFill>
                  <a:srgbClr val="333948"/>
                </a:solidFill>
                <a:latin typeface="Calibri"/>
                <a:cs typeface="Calibri"/>
              </a:rPr>
              <a:t>April</a:t>
            </a:r>
            <a:r>
              <a:rPr sz="2200" i="1" spc="-10" dirty="0">
                <a:solidFill>
                  <a:srgbClr val="333948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333948"/>
                </a:solidFill>
                <a:latin typeface="Calibri"/>
                <a:cs typeface="Calibri"/>
              </a:rPr>
              <a:t>2021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45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EDC5-B2B4-4073-A1B3-355D8C67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US NRC: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 Nuclear Regulatory Research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CE176-89FD-4014-94A4-F479EEB2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94F8-F3AA-457C-B82E-EFC980D0B1D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BED61-3CE5-4734-A613-75B550585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709162"/>
            <a:ext cx="8515350" cy="5029201"/>
          </a:xfrm>
        </p:spPr>
        <p:txBody>
          <a:bodyPr>
            <a:normAutofit/>
          </a:bodyPr>
          <a:lstStyle/>
          <a:p>
            <a:pPr marL="2413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lang="en-US" spc="-10" dirty="0">
                <a:solidFill>
                  <a:schemeClr val="tx1"/>
                </a:solidFill>
                <a:cs typeface="Calibri"/>
              </a:rPr>
              <a:t>Mandated by</a:t>
            </a:r>
            <a:r>
              <a:rPr lang="en-US" spc="-5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Congress</a:t>
            </a:r>
            <a:endParaRPr lang="en-US" dirty="0">
              <a:solidFill>
                <a:schemeClr val="tx1"/>
              </a:solidFill>
              <a:cs typeface="Calibri"/>
            </a:endParaRPr>
          </a:p>
          <a:p>
            <a:pPr marL="241300" marR="5080">
              <a:lnSpc>
                <a:spcPts val="259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chemeClr val="tx1"/>
                </a:solidFill>
                <a:cs typeface="Calibri"/>
              </a:rPr>
              <a:t>~ 150 engineers,</a:t>
            </a:r>
            <a:r>
              <a:rPr lang="en-US" spc="-1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scientists, </a:t>
            </a:r>
            <a:r>
              <a:rPr lang="en-US" spc="-10" dirty="0">
                <a:solidFill>
                  <a:schemeClr val="tx1"/>
                </a:solidFill>
                <a:cs typeface="Calibri"/>
              </a:rPr>
              <a:t>analysts,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and support</a:t>
            </a:r>
            <a:r>
              <a:rPr lang="en-US" spc="-45" dirty="0">
                <a:solidFill>
                  <a:schemeClr val="tx1"/>
                </a:solidFill>
                <a:cs typeface="Calibri"/>
              </a:rPr>
              <a:t> staff  </a:t>
            </a:r>
          </a:p>
          <a:p>
            <a:pPr marL="2413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chemeClr val="tx1"/>
                </a:solidFill>
                <a:cs typeface="Calibri"/>
              </a:rPr>
              <a:t>About $40</a:t>
            </a:r>
            <a:r>
              <a:rPr lang="en-US" dirty="0">
                <a:solidFill>
                  <a:schemeClr val="tx1"/>
                </a:solidFill>
                <a:cs typeface="Calibri"/>
              </a:rPr>
              <a:t>M</a:t>
            </a:r>
            <a:r>
              <a:rPr lang="en-US" spc="-110" dirty="0">
                <a:solidFill>
                  <a:schemeClr val="tx1"/>
                </a:solidFill>
                <a:cs typeface="Calibri"/>
              </a:rPr>
              <a:t> in research </a:t>
            </a:r>
            <a:r>
              <a:rPr lang="en-US" spc="-5" dirty="0">
                <a:solidFill>
                  <a:schemeClr val="tx1"/>
                </a:solidFill>
                <a:cs typeface="Calibri"/>
              </a:rPr>
              <a:t>funding</a:t>
            </a:r>
          </a:p>
          <a:p>
            <a:pPr marL="2413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chemeClr val="tx1"/>
                </a:solidFill>
                <a:cs typeface="Calibri"/>
              </a:rPr>
              <a:t>Research technical activities that capture the entire nuclear cycle and materials programs</a:t>
            </a:r>
          </a:p>
          <a:p>
            <a:pPr marL="2413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pc="-5" dirty="0">
                <a:solidFill>
                  <a:schemeClr val="tx1"/>
                </a:solidFill>
                <a:cs typeface="Calibri"/>
              </a:rPr>
              <a:t>Strong International Cooperation and Collaboration</a:t>
            </a:r>
          </a:p>
          <a:p>
            <a:pPr marL="698500" lvl="1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chemeClr val="tx1"/>
                </a:solidFill>
                <a:cs typeface="Calibri"/>
              </a:rPr>
              <a:t>100+ Agreements with 20+ Countries</a:t>
            </a:r>
          </a:p>
          <a:p>
            <a:pPr marL="698500" lvl="1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5" dirty="0">
                <a:solidFill>
                  <a:schemeClr val="tx1"/>
                </a:solidFill>
                <a:cs typeface="Calibri"/>
              </a:rPr>
              <a:t>Cooperative Research Program </a:t>
            </a:r>
            <a:r>
              <a:rPr lang="en-US" sz="2800" b="1" u="sng" spc="-5" dirty="0">
                <a:solidFill>
                  <a:schemeClr val="tx1"/>
                </a:solidFill>
                <a:cs typeface="Calibri"/>
              </a:rPr>
              <a:t>(RAMP)</a:t>
            </a:r>
            <a:endParaRPr lang="en-US" sz="2800" b="1" u="sng" dirty="0">
              <a:solidFill>
                <a:schemeClr val="tx1"/>
              </a:solidFill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9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0E387-33C8-4CAC-AA0F-CA0C064D1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05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cooperative research program </a:t>
            </a:r>
            <a:r>
              <a:rPr lang="en-US" sz="2100" spc="-7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1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1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development, </a:t>
            </a: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</a:t>
            </a:r>
            <a:r>
              <a:rPr lang="en-US" sz="21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1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en-US" sz="21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radiation/dose </a:t>
            </a:r>
            <a:r>
              <a:rPr lang="en-US" sz="21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en-US" sz="2100" spc="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codes:</a:t>
            </a:r>
          </a:p>
          <a:p>
            <a:pPr marL="367665" indent="-342900">
              <a:lnSpc>
                <a:spcPct val="100000"/>
              </a:lnSpc>
              <a:tabLst>
                <a:tab pos="367665" algn="l"/>
                <a:tab pos="368300" algn="l"/>
              </a:tabLst>
            </a:pP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</a:t>
            </a:r>
            <a:r>
              <a:rPr lang="en-US" sz="21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  <a:r>
              <a:rPr lang="en-US" sz="2100" spc="19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42900">
              <a:lnSpc>
                <a:spcPct val="100000"/>
              </a:lnSpc>
              <a:tabLst>
                <a:tab pos="367665" algn="l"/>
                <a:tab pos="368300" algn="l"/>
              </a:tabLst>
            </a:pP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Prioritize technical</a:t>
            </a:r>
            <a:r>
              <a:rPr lang="en-US" sz="2100" spc="11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42900">
              <a:lnSpc>
                <a:spcPct val="100000"/>
              </a:lnSpc>
              <a:tabLst>
                <a:tab pos="367665" algn="l"/>
                <a:tab pos="368300" algn="l"/>
              </a:tabLst>
            </a:pP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Fiscally responsible </a:t>
            </a:r>
            <a:r>
              <a:rPr lang="en-US" sz="21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group</a:t>
            </a:r>
            <a:r>
              <a:rPr lang="en-US" sz="2100" spc="2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7665" indent="-342900">
              <a:lnSpc>
                <a:spcPct val="100000"/>
              </a:lnSpc>
              <a:tabLst>
                <a:tab pos="367665" algn="l"/>
                <a:tab pos="368300" algn="l"/>
              </a:tabLst>
            </a:pPr>
            <a:r>
              <a:rPr lang="en-US" sz="21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</a:t>
            </a:r>
            <a:r>
              <a:rPr lang="en-US" sz="21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 </a:t>
            </a: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</a:t>
            </a:r>
            <a:r>
              <a:rPr lang="en-US" sz="21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100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</a:p>
          <a:p>
            <a:pPr marL="367665" indent="-342900">
              <a:lnSpc>
                <a:spcPct val="100000"/>
              </a:lnSpc>
              <a:tabLst>
                <a:tab pos="367665" algn="l"/>
                <a:tab pos="368300" algn="l"/>
              </a:tabLst>
            </a:pP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transfer and expertise from international colleagues</a:t>
            </a:r>
          </a:p>
          <a:p>
            <a:pPr marL="367665" indent="-342900">
              <a:lnSpc>
                <a:spcPct val="100000"/>
              </a:lnSpc>
              <a:tabLst>
                <a:tab pos="367665" algn="l"/>
                <a:tab pos="368300" algn="l"/>
              </a:tabLst>
            </a:pPr>
            <a:r>
              <a:rPr lang="en-US" sz="21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 to regulator code discussions </a:t>
            </a:r>
            <a:endParaRPr 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cs typeface="Calibri"/>
            </a:endParaRPr>
          </a:p>
          <a:p>
            <a:endParaRPr lang="en-US" sz="2200" dirty="0"/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C941956F-4A5E-4274-B257-72547D17A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27" y="2170743"/>
            <a:ext cx="1627485" cy="1159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59C5C-C7BC-44CE-859F-743338BF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50325"/>
            <a:ext cx="8420100" cy="77787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International Collaboration in RAMP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225E6-3028-4026-B4B5-CD31EDEE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5505" y="5753314"/>
            <a:ext cx="609600" cy="365125"/>
          </a:xfrm>
        </p:spPr>
        <p:txBody>
          <a:bodyPr/>
          <a:lstStyle/>
          <a:p>
            <a:fld id="{264594F8-F3AA-457C-B82E-EFC980D0B1D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B49CEA-5EBA-4B35-94B5-0D0EFF8E320F}"/>
              </a:ext>
            </a:extLst>
          </p:cNvPr>
          <p:cNvSpPr/>
          <p:nvPr/>
        </p:nvSpPr>
        <p:spPr>
          <a:xfrm>
            <a:off x="1835482" y="4728414"/>
            <a:ext cx="1994032" cy="54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NPP Licensing</a:t>
            </a: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E271A5E0-4478-4904-AF24-A0FACCACF7EC}"/>
              </a:ext>
            </a:extLst>
          </p:cNvPr>
          <p:cNvSpPr/>
          <p:nvPr/>
        </p:nvSpPr>
        <p:spPr>
          <a:xfrm>
            <a:off x="3938703" y="4712059"/>
            <a:ext cx="1994032" cy="55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Atmospheric</a:t>
            </a:r>
          </a:p>
        </p:txBody>
      </p: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46741AE8-FE49-4732-86A5-C0B533DE7CEC}"/>
              </a:ext>
            </a:extLst>
          </p:cNvPr>
          <p:cNvSpPr/>
          <p:nvPr/>
        </p:nvSpPr>
        <p:spPr>
          <a:xfrm>
            <a:off x="6054621" y="4710348"/>
            <a:ext cx="1785684" cy="55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Environmental</a:t>
            </a: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5F5CA9B6-67DC-421E-9E55-804177B7F472}"/>
              </a:ext>
            </a:extLst>
          </p:cNvPr>
          <p:cNvSpPr/>
          <p:nvPr/>
        </p:nvSpPr>
        <p:spPr>
          <a:xfrm>
            <a:off x="2654168" y="5363729"/>
            <a:ext cx="1994032" cy="572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Emergency Response</a:t>
            </a: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AF5569FC-DF4D-4116-AF50-F8A7CD44F9F8}"/>
              </a:ext>
            </a:extLst>
          </p:cNvPr>
          <p:cNvSpPr/>
          <p:nvPr/>
        </p:nvSpPr>
        <p:spPr>
          <a:xfrm>
            <a:off x="4787768" y="5363729"/>
            <a:ext cx="1994032" cy="572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Dose Codes</a:t>
            </a:r>
          </a:p>
        </p:txBody>
      </p:sp>
    </p:spTree>
    <p:extLst>
      <p:ext uri="{BB962C8B-B14F-4D97-AF65-F5344CB8AC3E}">
        <p14:creationId xmlns:p14="http://schemas.microsoft.com/office/powerpoint/2010/main" val="312430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E55D7-2460-4DCE-A03F-ABEB0A511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F81F8-3DBE-4335-8C14-4CBF758E7F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1C9764-802C-44ED-83AF-DDA842B98B5B}"/>
              </a:ext>
            </a:extLst>
          </p:cNvPr>
          <p:cNvSpPr/>
          <p:nvPr/>
        </p:nvSpPr>
        <p:spPr>
          <a:xfrm>
            <a:off x="189502" y="5813288"/>
            <a:ext cx="8606310" cy="18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7316-63DF-4700-A826-2A061E1EFC18}"/>
              </a:ext>
            </a:extLst>
          </p:cNvPr>
          <p:cNvSpPr txBox="1">
            <a:spLocks/>
          </p:cNvSpPr>
          <p:nvPr/>
        </p:nvSpPr>
        <p:spPr>
          <a:xfrm>
            <a:off x="2094100" y="1450301"/>
            <a:ext cx="5154818" cy="36142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/>
              <a:t>Improve mission value while enabling safe operations</a:t>
            </a:r>
          </a:p>
          <a:p>
            <a:pPr lvl="1">
              <a:lnSpc>
                <a:spcPct val="120000"/>
              </a:lnSpc>
            </a:pPr>
            <a:r>
              <a:rPr lang="en-US" sz="2363" dirty="0"/>
              <a:t>Deliver cost savings</a:t>
            </a:r>
          </a:p>
          <a:p>
            <a:pPr lvl="1">
              <a:lnSpc>
                <a:spcPct val="120000"/>
              </a:lnSpc>
            </a:pPr>
            <a:r>
              <a:rPr lang="en-US" sz="2363" dirty="0"/>
              <a:t>Develop regulatory tools </a:t>
            </a:r>
          </a:p>
          <a:p>
            <a:pPr lvl="1">
              <a:lnSpc>
                <a:spcPct val="120000"/>
              </a:lnSpc>
            </a:pPr>
            <a:r>
              <a:rPr lang="en-US" sz="2363" dirty="0"/>
              <a:t>Build staff expertise</a:t>
            </a:r>
          </a:p>
          <a:p>
            <a:pPr lvl="1">
              <a:lnSpc>
                <a:spcPct val="120000"/>
              </a:lnSpc>
            </a:pPr>
            <a:r>
              <a:rPr lang="en-US" sz="2363" dirty="0"/>
              <a:t>Leverage collaborations</a:t>
            </a:r>
          </a:p>
          <a:p>
            <a:pPr lvl="1">
              <a:lnSpc>
                <a:spcPct val="120000"/>
              </a:lnSpc>
            </a:pPr>
            <a:endParaRPr lang="en-US" sz="2363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2756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A8909B-7547-4E0F-81DF-9838160283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9" y="1681268"/>
            <a:ext cx="1046918" cy="709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AE7951-B382-4446-8ACA-FEA892189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4780424"/>
            <a:ext cx="1254729" cy="605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ADFEE-EBEC-49E3-BFAA-E6FC052CD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4" y="492037"/>
            <a:ext cx="1046918" cy="1033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467024-2637-483D-A59C-E8D8B7EA0B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6" y="3860257"/>
            <a:ext cx="1243139" cy="645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76B2D1-EAF2-43A0-9510-CFFDE2996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" y="5752063"/>
            <a:ext cx="2859294" cy="10330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3DEAED-2B1D-434E-82DA-93455B8C01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1" y="2730612"/>
            <a:ext cx="1250252" cy="61149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C88D43D-617B-4B75-BB2D-76740710B96D}"/>
              </a:ext>
            </a:extLst>
          </p:cNvPr>
          <p:cNvSpPr txBox="1">
            <a:spLocks noChangeArrowheads="1"/>
          </p:cNvSpPr>
          <p:nvPr/>
        </p:nvSpPr>
        <p:spPr>
          <a:xfrm>
            <a:off x="345529" y="457482"/>
            <a:ext cx="8450283" cy="99281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2355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solidFill>
                  <a:schemeClr val="tx1"/>
                </a:solidFill>
                <a:latin typeface="+mn-lt"/>
              </a:rPr>
              <a:t>NRC’s “Be Ready” Attitude</a:t>
            </a:r>
          </a:p>
        </p:txBody>
      </p:sp>
      <p:pic>
        <p:nvPicPr>
          <p:cNvPr id="19" name="Picture 1" descr="image001">
            <a:extLst>
              <a:ext uri="{FF2B5EF4-FFF2-40B4-BE49-F238E27FC236}">
                <a16:creationId xmlns:a16="http://schemas.microsoft.com/office/drawing/2014/main" id="{3586E401-6220-4D75-8C14-E2D73F03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52" y="5756616"/>
            <a:ext cx="1243139" cy="96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AE223B-C39A-4333-9452-2EB039D35F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4633" y="5952492"/>
            <a:ext cx="2065287" cy="896051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E38C7054-88A5-4BBC-8DE2-B5505257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42" y="4759971"/>
            <a:ext cx="1895606" cy="98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>
            <a:extLst>
              <a:ext uri="{FF2B5EF4-FFF2-40B4-BE49-F238E27FC236}">
                <a16:creationId xmlns:a16="http://schemas.microsoft.com/office/drawing/2014/main" id="{E60A1B88-576F-4A5E-BF67-5E9E5E8AAD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639" y="3365373"/>
            <a:ext cx="1428715" cy="80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DC28E5-4C6F-443F-9399-46DCB65C76CE}"/>
              </a:ext>
            </a:extLst>
          </p:cNvPr>
          <p:cNvSpPr txBox="1"/>
          <p:nvPr/>
        </p:nvSpPr>
        <p:spPr>
          <a:xfrm>
            <a:off x="7556362" y="4263641"/>
            <a:ext cx="113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BlueCRAB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FEEB73-5A8B-4E65-851B-7E6968EEC1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61" y="4841207"/>
            <a:ext cx="1243139" cy="8355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9E8BDF-DCE2-4793-B437-F542B26914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24" y="5346505"/>
            <a:ext cx="1007733" cy="100773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B5C5D5F-9E82-4022-95DB-DC57F991E4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54778" y="4804651"/>
            <a:ext cx="1904999" cy="1222540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C2363F4A-ABFB-4A3E-A7E4-96036875B5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01" y="1976495"/>
            <a:ext cx="2026063" cy="8808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5055760-7E0E-4397-8B61-364A5F9F052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73" y="354637"/>
            <a:ext cx="1523365" cy="1307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330D5-AA66-4861-8A9F-20762CB6F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1F81F8-3DBE-4335-8C14-4CBF758E7F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9D5AE-A7EB-488B-A8E7-FEB6BFF70A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098" y="202482"/>
            <a:ext cx="8610600" cy="134143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Non-LWR Code Consolidation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Modernization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5B607B-D3EA-4F32-9670-13A54FDFF746}"/>
              </a:ext>
            </a:extLst>
          </p:cNvPr>
          <p:cNvSpPr txBox="1">
            <a:spLocks/>
          </p:cNvSpPr>
          <p:nvPr/>
        </p:nvSpPr>
        <p:spPr>
          <a:xfrm>
            <a:off x="314098" y="1643568"/>
            <a:ext cx="5978977" cy="4122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/>
              <a:t>Discuss RAMP codes as they relate to non-LWR designs and code consolidation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Volume 4: Licensing and Siting Dose 	Assessment Codes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Potential for a spectrum of Non-LWR and fuel designs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Over 10 licensing and siting dose assessment codes</a:t>
            </a:r>
          </a:p>
          <a:p>
            <a:pPr>
              <a:spcBef>
                <a:spcPts val="300"/>
              </a:spcBef>
            </a:pPr>
            <a:r>
              <a:rPr lang="en-US" sz="2400" dirty="0"/>
              <a:t>Approach (Tasks)</a:t>
            </a:r>
          </a:p>
          <a:p>
            <a:pPr lvl="1">
              <a:spcBef>
                <a:spcPts val="300"/>
              </a:spcBef>
              <a:buFont typeface="Arial"/>
              <a:buAutoNum type="arabicPeriod"/>
            </a:pPr>
            <a:r>
              <a:rPr lang="en-US" sz="1800" dirty="0"/>
              <a:t>Consolidate/Modernize Dose Assessment Codes</a:t>
            </a:r>
          </a:p>
          <a:p>
            <a:pPr lvl="1">
              <a:spcBef>
                <a:spcPts val="300"/>
              </a:spcBef>
              <a:buAutoNum type="arabicPeriod"/>
            </a:pPr>
            <a:r>
              <a:rPr lang="en-US" sz="1800" dirty="0"/>
              <a:t>Improve characterization of Source Terms</a:t>
            </a:r>
          </a:p>
          <a:p>
            <a:pPr lvl="1">
              <a:spcBef>
                <a:spcPts val="300"/>
              </a:spcBef>
              <a:buAutoNum type="arabicPeriod"/>
            </a:pPr>
            <a:r>
              <a:rPr lang="en-US" sz="1800" dirty="0"/>
              <a:t>Improve Atmospheric Transport &amp; Dispersion Models</a:t>
            </a:r>
          </a:p>
          <a:p>
            <a:pPr lvl="1">
              <a:spcBef>
                <a:spcPts val="300"/>
              </a:spcBef>
              <a:buAutoNum type="arabicPeriod"/>
            </a:pPr>
            <a:r>
              <a:rPr lang="en-US" sz="1800" dirty="0"/>
              <a:t>Update Dose Coefficient values</a:t>
            </a:r>
          </a:p>
          <a:p>
            <a:pPr lvl="1">
              <a:spcBef>
                <a:spcPts val="300"/>
              </a:spcBef>
              <a:buAutoNum type="arabicPeriod"/>
            </a:pPr>
            <a:r>
              <a:rPr lang="en-US" sz="1800" dirty="0"/>
              <a:t>Develop Environmental Pathway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440C8-4A9C-4722-85D9-A0A7544BAA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81" t="17098" r="37185" b="22162"/>
          <a:stretch/>
        </p:blipFill>
        <p:spPr>
          <a:xfrm>
            <a:off x="6239102" y="1643568"/>
            <a:ext cx="2590800" cy="3124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D1F726-E7E9-4A3A-95A3-D558FEC5DA7D}"/>
              </a:ext>
            </a:extLst>
          </p:cNvPr>
          <p:cNvSpPr/>
          <p:nvPr/>
        </p:nvSpPr>
        <p:spPr>
          <a:xfrm>
            <a:off x="6622026" y="4767768"/>
            <a:ext cx="1905000" cy="365125"/>
          </a:xfrm>
          <a:prstGeom prst="rect">
            <a:avLst/>
          </a:prstGeom>
          <a:solidFill>
            <a:srgbClr val="1025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ML21085A482</a:t>
            </a:r>
          </a:p>
        </p:txBody>
      </p:sp>
    </p:spTree>
    <p:extLst>
      <p:ext uri="{BB962C8B-B14F-4D97-AF65-F5344CB8AC3E}">
        <p14:creationId xmlns:p14="http://schemas.microsoft.com/office/powerpoint/2010/main" val="297110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1" kern="1200">
                <a:solidFill>
                  <a:srgbClr val="4679F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2729" y="298744"/>
            <a:ext cx="7848600" cy="686126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 algn="ctr">
              <a:lnSpc>
                <a:spcPct val="100000"/>
              </a:lnSpc>
              <a:spcBef>
                <a:spcPts val="70"/>
              </a:spcBef>
            </a:pPr>
            <a:r>
              <a:rPr spc="-4" dirty="0">
                <a:latin typeface="+mn-lt"/>
              </a:rPr>
              <a:t>Early Exploration </a:t>
            </a:r>
            <a:r>
              <a:rPr dirty="0">
                <a:latin typeface="+mn-lt"/>
              </a:rPr>
              <a:t>at the</a:t>
            </a:r>
            <a:r>
              <a:rPr spc="-63" dirty="0">
                <a:latin typeface="+mn-lt"/>
              </a:rPr>
              <a:t> </a:t>
            </a:r>
            <a:r>
              <a:rPr spc="4" dirty="0">
                <a:latin typeface="+mn-lt"/>
              </a:rPr>
              <a:t>NRC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72238" y="4058629"/>
            <a:ext cx="2958852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b="1" spc="-4" dirty="0">
                <a:solidFill>
                  <a:srgbClr val="006FC0"/>
                </a:solidFill>
                <a:latin typeface="Arial"/>
                <a:cs typeface="Arial"/>
              </a:rPr>
              <a:t>Robotic Process</a:t>
            </a:r>
            <a:r>
              <a:rPr sz="1687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87" b="1" spc="-4" dirty="0">
                <a:solidFill>
                  <a:srgbClr val="006FC0"/>
                </a:solidFill>
                <a:latin typeface="Arial"/>
                <a:cs typeface="Arial"/>
              </a:rPr>
              <a:t>Automation</a:t>
            </a:r>
            <a:endParaRPr sz="1687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9846" y="1775043"/>
            <a:ext cx="2673548" cy="1877467"/>
            <a:chOff x="284225" y="2524505"/>
            <a:chExt cx="3802379" cy="2670175"/>
          </a:xfrm>
        </p:grpSpPr>
        <p:sp>
          <p:nvSpPr>
            <p:cNvPr id="6" name="object 6"/>
            <p:cNvSpPr/>
            <p:nvPr/>
          </p:nvSpPr>
          <p:spPr>
            <a:xfrm>
              <a:off x="972317" y="2719999"/>
              <a:ext cx="2418843" cy="2345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6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93750" y="2534030"/>
              <a:ext cx="3783329" cy="2651125"/>
            </a:xfrm>
            <a:custGeom>
              <a:avLst/>
              <a:gdLst/>
              <a:ahLst/>
              <a:cxnLst/>
              <a:rect l="l" t="t" r="r" b="b"/>
              <a:pathLst>
                <a:path w="3783329" h="2651125">
                  <a:moveTo>
                    <a:pt x="0" y="0"/>
                  </a:moveTo>
                  <a:lnTo>
                    <a:pt x="3783329" y="0"/>
                  </a:lnTo>
                  <a:lnTo>
                    <a:pt x="3783329" y="2650998"/>
                  </a:lnTo>
                  <a:lnTo>
                    <a:pt x="0" y="265099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 sz="1266" dirty="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1569" y="1157964"/>
            <a:ext cx="2114550" cy="52826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569247" marR="3572" indent="-560764">
              <a:spcBef>
                <a:spcPts val="70"/>
              </a:spcBef>
            </a:pPr>
            <a:r>
              <a:rPr sz="1687" b="1" spc="-4" dirty="0">
                <a:solidFill>
                  <a:srgbClr val="006FC0"/>
                </a:solidFill>
                <a:latin typeface="Arial"/>
                <a:cs typeface="Arial"/>
              </a:rPr>
              <a:t>Artificial Intelligence  Solutions</a:t>
            </a:r>
            <a:endParaRPr sz="1687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61331" y="1872555"/>
            <a:ext cx="2661047" cy="1446609"/>
            <a:chOff x="9047226" y="2663189"/>
            <a:chExt cx="3784600" cy="2057400"/>
          </a:xfrm>
        </p:grpSpPr>
        <p:sp>
          <p:nvSpPr>
            <p:cNvPr id="10" name="object 10"/>
            <p:cNvSpPr/>
            <p:nvPr/>
          </p:nvSpPr>
          <p:spPr>
            <a:xfrm>
              <a:off x="9191142" y="2682240"/>
              <a:ext cx="3621125" cy="2019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66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56751" y="2672714"/>
              <a:ext cx="3765550" cy="2038350"/>
            </a:xfrm>
            <a:custGeom>
              <a:avLst/>
              <a:gdLst/>
              <a:ahLst/>
              <a:cxnLst/>
              <a:rect l="l" t="t" r="r" b="b"/>
              <a:pathLst>
                <a:path w="3765550" h="2038350">
                  <a:moveTo>
                    <a:pt x="0" y="0"/>
                  </a:moveTo>
                  <a:lnTo>
                    <a:pt x="3765041" y="0"/>
                  </a:lnTo>
                  <a:lnTo>
                    <a:pt x="3765041" y="2038350"/>
                  </a:lnTo>
                  <a:lnTo>
                    <a:pt x="0" y="203835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 sz="1266" dirty="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72058" y="1195693"/>
            <a:ext cx="2003822" cy="52826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358068" marR="3572" indent="-349585">
              <a:spcBef>
                <a:spcPts val="70"/>
              </a:spcBef>
            </a:pPr>
            <a:r>
              <a:rPr sz="1687" b="1" spc="-4" dirty="0">
                <a:solidFill>
                  <a:srgbClr val="006FC0"/>
                </a:solidFill>
                <a:latin typeface="Arial"/>
                <a:cs typeface="Arial"/>
              </a:rPr>
              <a:t>Low-Code</a:t>
            </a:r>
            <a:r>
              <a:rPr sz="1687" b="1" spc="-49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87" b="1" spc="-7" dirty="0">
                <a:solidFill>
                  <a:srgbClr val="006FC0"/>
                </a:solidFill>
                <a:latin typeface="Arial"/>
                <a:cs typeface="Arial"/>
              </a:rPr>
              <a:t>No-Code  </a:t>
            </a:r>
            <a:r>
              <a:rPr sz="1687" b="1" spc="-4" dirty="0">
                <a:solidFill>
                  <a:srgbClr val="006FC0"/>
                </a:solidFill>
                <a:latin typeface="Arial"/>
                <a:cs typeface="Arial"/>
              </a:rPr>
              <a:t>Applications</a:t>
            </a:r>
            <a:endParaRPr sz="1687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4379812"/>
            <a:ext cx="4159329" cy="2179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0D365141-D807-407B-BEA5-59496CC33A71}"/>
              </a:ext>
            </a:extLst>
          </p:cNvPr>
          <p:cNvSpPr/>
          <p:nvPr/>
        </p:nvSpPr>
        <p:spPr>
          <a:xfrm>
            <a:off x="739656" y="3973108"/>
            <a:ext cx="3572073" cy="1862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 dirty="0"/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91A12B7F-54EE-44F7-AB3A-E13FA8BC5DB2}"/>
              </a:ext>
            </a:extLst>
          </p:cNvPr>
          <p:cNvSpPr/>
          <p:nvPr/>
        </p:nvSpPr>
        <p:spPr>
          <a:xfrm>
            <a:off x="3124316" y="1515654"/>
            <a:ext cx="3152990" cy="1862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6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159A-CE1B-4791-A91A-61006E43CA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458200" cy="685800"/>
          </a:xfrm>
        </p:spPr>
        <p:txBody>
          <a:bodyPr/>
          <a:lstStyle/>
          <a:p>
            <a:pPr algn="ctr"/>
            <a:r>
              <a:rPr lang="en-US" b="1" dirty="0"/>
              <a:t>Drones used in Decommissioning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DF759-7437-4D97-B749-B3E4DA6348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200" y="1056968"/>
            <a:ext cx="8991600" cy="4724400"/>
          </a:xfrm>
        </p:spPr>
        <p:txBody>
          <a:bodyPr/>
          <a:lstStyle/>
          <a:p>
            <a:r>
              <a:rPr lang="en-US" dirty="0"/>
              <a:t>Goal: </a:t>
            </a:r>
          </a:p>
          <a:p>
            <a:pPr lvl="1"/>
            <a:r>
              <a:rPr lang="en-US" dirty="0"/>
              <a:t>Demonstrate the use of drones for decommissioning activities, improving knowledge of scanning systems, for possible inclusion in Computer Codes such as </a:t>
            </a:r>
            <a:r>
              <a:rPr lang="en-US" b="1" u="sng" dirty="0">
                <a:solidFill>
                  <a:srgbClr val="FF0000"/>
                </a:solidFill>
              </a:rPr>
              <a:t>RAMP’s Visual Sample Plan and RASCAL</a:t>
            </a:r>
            <a:endParaRPr lang="en-US" dirty="0"/>
          </a:p>
          <a:p>
            <a:r>
              <a:rPr lang="en-US" dirty="0"/>
              <a:t>How: Outdoor Scenario</a:t>
            </a:r>
          </a:p>
          <a:p>
            <a:pPr lvl="1"/>
            <a:r>
              <a:rPr lang="en-US" dirty="0"/>
              <a:t>Test and evaluate the survey instruments and drones for factors such as varying height off ground and velocity of drone.</a:t>
            </a:r>
          </a:p>
          <a:p>
            <a:pPr lvl="1"/>
            <a:endParaRPr lang="en-US" dirty="0"/>
          </a:p>
        </p:txBody>
      </p:sp>
      <p:pic>
        <p:nvPicPr>
          <p:cNvPr id="4" name="Picture 3" descr="A traffic light hanging from a wire fence&#10;&#10;Description automatically generated">
            <a:extLst>
              <a:ext uri="{FF2B5EF4-FFF2-40B4-BE49-F238E27FC236}">
                <a16:creationId xmlns:a16="http://schemas.microsoft.com/office/drawing/2014/main" id="{B85B50B7-702F-44B9-AE0C-69C58AE96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4469144"/>
            <a:ext cx="2966857" cy="2189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28DC8-FC92-4851-B7F7-B576232DB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5" t="24653" r="26022" b="8904"/>
          <a:stretch/>
        </p:blipFill>
        <p:spPr>
          <a:xfrm>
            <a:off x="86031" y="4454396"/>
            <a:ext cx="5395425" cy="23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1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1C5B3C8-7804-4D8F-BB1F-00C8C275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4076"/>
            <a:ext cx="7886700" cy="854074"/>
          </a:xfrm>
        </p:spPr>
        <p:txBody>
          <a:bodyPr/>
          <a:lstStyle/>
          <a:p>
            <a:r>
              <a:rPr lang="en-US" dirty="0"/>
              <a:t>Thank you!  The Future is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CF43B-CD41-41FA-9E2B-C731D036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 descr="Indemnis - Home | Facebook">
            <a:extLst>
              <a:ext uri="{FF2B5EF4-FFF2-40B4-BE49-F238E27FC236}">
                <a16:creationId xmlns:a16="http://schemas.microsoft.com/office/drawing/2014/main" id="{B3E5CFD7-B3B3-4043-B6CD-15897D1B7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43" y="2142713"/>
            <a:ext cx="6998914" cy="25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D1084F-6A24-4C1F-B6DD-C5CD6E82E66C}"/>
              </a:ext>
            </a:extLst>
          </p:cNvPr>
          <p:cNvSpPr/>
          <p:nvPr/>
        </p:nvSpPr>
        <p:spPr>
          <a:xfrm>
            <a:off x="6019800" y="4715287"/>
            <a:ext cx="2051657" cy="313913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www.indemnis.com</a:t>
            </a:r>
          </a:p>
        </p:txBody>
      </p:sp>
    </p:spTree>
    <p:extLst>
      <p:ext uri="{BB962C8B-B14F-4D97-AF65-F5344CB8AC3E}">
        <p14:creationId xmlns:p14="http://schemas.microsoft.com/office/powerpoint/2010/main" val="169276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KZXXQUUWFKWZ-1817279113-1709</_dlc_DocId>
    <_dlc_DocIdUrl xmlns="5aa91b91-1b5c-47ee-93a7-b2620ed781e0">
      <Url>https://earrth.pnnl.gov/_layouts/15/DocIdRedir.aspx?ID=KZXXQUUWFKWZ-1817279113-1709</Url>
      <Description>KZXXQUUWFKWZ-1817279113-1709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B1DD198-9C2D-4BF4-9F17-8F626589EA1C}"/>
</file>

<file path=customXml/itemProps2.xml><?xml version="1.0" encoding="utf-8"?>
<ds:datastoreItem xmlns:ds="http://schemas.openxmlformats.org/officeDocument/2006/customXml" ds:itemID="{85EDBB89-4C29-4E0D-8B70-3A8EA3023C4C}">
  <ds:schemaRefs>
    <ds:schemaRef ds:uri="0cecad8f-305c-4ab2-8046-db3b11566c17"/>
    <ds:schemaRef ds:uri="http://schemas.microsoft.com/office/2006/documentManagement/types"/>
    <ds:schemaRef ds:uri="http://schemas.microsoft.com/office/infopath/2007/PartnerControls"/>
    <ds:schemaRef ds:uri="087ed9da-973a-458e-ba2b-639733953c26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0DD693-BC0F-4AB4-849A-F47AECCA900F}"/>
</file>

<file path=customXml/itemProps4.xml><?xml version="1.0" encoding="utf-8"?>
<ds:datastoreItem xmlns:ds="http://schemas.openxmlformats.org/officeDocument/2006/customXml" ds:itemID="{DE94C31F-09C8-4A7C-A7A9-8A862059F622}"/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286</Words>
  <Application>Microsoft Office PowerPoint</Application>
  <PresentationFormat>On-screen Show (4:3)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US NRC:  Nuclear Regulatory Research</vt:lpstr>
      <vt:lpstr>International Collaboration in RAMP</vt:lpstr>
      <vt:lpstr>PowerPoint Presentation</vt:lpstr>
      <vt:lpstr>Non-LWR Code Consolidation  and Modernization</vt:lpstr>
      <vt:lpstr>Early Exploration at the NRC</vt:lpstr>
      <vt:lpstr>Drones used in Decommissioning</vt:lpstr>
      <vt:lpstr>Thank you!  The Future is 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Shaffer, Vered</dc:creator>
  <cp:lastModifiedBy>Bush-Goddard, Stephanie</cp:lastModifiedBy>
  <cp:revision>9</cp:revision>
  <dcterms:created xsi:type="dcterms:W3CDTF">2020-10-19T20:59:48Z</dcterms:created>
  <dcterms:modified xsi:type="dcterms:W3CDTF">2021-04-09T20:48:58Z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0x0101000753AA2EB97B7E4C832508BACD57AE6A</vt:lpwstr>
  </property>
  <property fmtid="{D5CDD505-2E9C-101B-9397-08002B2CF9AE}" pid="3" name="_dlc_DocIdItemGuid">
    <vt:lpwstr>7d83e666-92f4-4149-a6c0-e3c6de84b239</vt:lpwstr>
  </property>
</Properties>
</file>