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82" r:id="rId6"/>
    <p:sldId id="274" r:id="rId7"/>
    <p:sldId id="280" r:id="rId8"/>
    <p:sldId id="264" r:id="rId9"/>
    <p:sldId id="778" r:id="rId10"/>
    <p:sldId id="779" r:id="rId11"/>
    <p:sldId id="772" r:id="rId12"/>
    <p:sldId id="773" r:id="rId13"/>
    <p:sldId id="780" r:id="rId14"/>
    <p:sldId id="774" r:id="rId15"/>
    <p:sldId id="283" r:id="rId16"/>
    <p:sldId id="277" r:id="rId17"/>
    <p:sldId id="271" r:id="rId18"/>
    <p:sldId id="776" r:id="rId19"/>
    <p:sldId id="775" r:id="rId20"/>
    <p:sldId id="777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, Cynthia" initials="BC" lastIdx="3" clrIdx="0">
    <p:extLst>
      <p:ext uri="{19B8F6BF-5375-455C-9EA6-DF929625EA0E}">
        <p15:presenceInfo xmlns:p15="http://schemas.microsoft.com/office/powerpoint/2012/main" userId="S::CSB2@NRC.GOV::e105057a-7852-4761-871a-2dedc421e366" providerId="AD"/>
      </p:ext>
    </p:extLst>
  </p:cmAuthor>
  <p:cmAuthor id="2" name="Watson, Bruce" initials="WB" lastIdx="3" clrIdx="1">
    <p:extLst>
      <p:ext uri="{19B8F6BF-5375-455C-9EA6-DF929625EA0E}">
        <p15:presenceInfo xmlns:p15="http://schemas.microsoft.com/office/powerpoint/2012/main" userId="S::baw1@nrc.gov::a6d56edb-2e60-49b6-92cc-a0317741da1a" providerId="AD"/>
      </p:ext>
    </p:extLst>
  </p:cmAuthor>
  <p:cmAuthor id="3" name="McKenney, Chris" initials="MC" lastIdx="2" clrIdx="2">
    <p:extLst>
      <p:ext uri="{19B8F6BF-5375-455C-9EA6-DF929625EA0E}">
        <p15:presenceInfo xmlns:p15="http://schemas.microsoft.com/office/powerpoint/2012/main" userId="S::cam1@nrc.gov::36c94c03-d5e4-4150-a60f-30a4bd6a33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2047" autoAdjust="0"/>
  </p:normalViewPr>
  <p:slideViewPr>
    <p:cSldViewPr>
      <p:cViewPr varScale="1">
        <p:scale>
          <a:sx n="34" d="100"/>
          <a:sy n="34" d="100"/>
        </p:scale>
        <p:origin x="2274" y="5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420" cy="480496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33" y="1"/>
            <a:ext cx="3170420" cy="480496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BD8D9BB5-AE37-4901-B85F-470B267AC1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2000"/>
            <a:ext cx="5759450" cy="2819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1" rIns="94842" bIns="474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21" y="3733800"/>
            <a:ext cx="5851160" cy="5105399"/>
          </a:xfrm>
          <a:prstGeom prst="rect">
            <a:avLst/>
          </a:prstGeom>
        </p:spPr>
        <p:txBody>
          <a:bodyPr vert="horz" lIns="94842" tIns="47421" rIns="94842" bIns="4742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708"/>
            <a:ext cx="3170420" cy="480494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33" y="9120708"/>
            <a:ext cx="3170420" cy="480494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B9338A86-32A9-4356-8E4D-588CF2BB4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base">
              <a:buFont typeface="Arial" panose="020B0604020202020204" pitchFamily="34" charset="0"/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8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9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62000"/>
            <a:ext cx="5013325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fontAlgn="base">
              <a:buFont typeface="Arial" panose="020B0604020202020204" pitchFamily="34" charset="0"/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458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03A6-D184-4B9D-ADD6-1C17E0A02036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3054" y="1676400"/>
            <a:ext cx="9585892" cy="3276600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762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1150-D227-45B8-A261-691BB085F3C5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74B5-BCAD-4FC5-B5BF-0638F7A2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0298B-A132-4C6B-9E5E-7945D2B3D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282D-FBAE-4B05-B7CE-1079AC7F54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C5B570A-0E64-4DE0-9B73-E7CC3622CC5C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48A51-B2FB-4684-A489-FF4E7167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1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B566-2BC3-4E91-A4E5-E075E830D886}" type="datetime1">
              <a:rPr lang="en-US" smtClean="0"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DA6C-D422-4059-A6AA-46C81D426D25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E289-A59B-447E-9FB5-910DF91CD97B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861562"/>
            <a:ext cx="12192000" cy="1996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3054" y="2164716"/>
            <a:ext cx="958589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8" y="1634871"/>
            <a:ext cx="107628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73F6F-F93A-4751-B5A5-15EE32BD769D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0259" y="6445846"/>
            <a:ext cx="295487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‹#›</a:t>
            </a:fld>
            <a:endParaRPr lang="en-US" dirty="0"/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95A44DC2-9B55-4814-9852-F05B8AC65728}"/>
              </a:ext>
            </a:extLst>
          </p:cNvPr>
          <p:cNvSpPr/>
          <p:nvPr userDrawn="1"/>
        </p:nvSpPr>
        <p:spPr>
          <a:xfrm>
            <a:off x="9304189" y="434296"/>
            <a:ext cx="2173224" cy="816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huffert@nrc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huffert@nrc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(https:/www.nrc.gov/reading-rm/doc-collections/nuregs/staff/sr1757/v2/index.html)&#8203;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023/ML20233A50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nrc.gov/reading-rm/doc-collections/nuregs/staff/sr150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76400" y="1676400"/>
            <a:ext cx="8458200" cy="1969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415925" marR="5080" indent="-403860" algn="ctr"/>
            <a:r>
              <a:rPr lang="en-US" dirty="0"/>
              <a:t>  </a:t>
            </a:r>
            <a:r>
              <a:rPr lang="en-US" sz="3900" dirty="0"/>
              <a:t> </a:t>
            </a:r>
            <a:r>
              <a:rPr lang="en-US" sz="4400" dirty="0"/>
              <a:t> Decommissioning </a:t>
            </a:r>
            <a:r>
              <a:rPr lang="en-US" sz="4400"/>
              <a:t>Guidance </a:t>
            </a:r>
            <a:r>
              <a:rPr lang="en-US" sz="4400" b="1"/>
              <a:t>Updates </a:t>
            </a:r>
            <a:r>
              <a:rPr lang="en-US" sz="4400" b="1" dirty="0"/>
              <a:t>and Other Initiatives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752600" y="3429000"/>
            <a:ext cx="8305800" cy="17184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2540" algn="ctr">
              <a:lnSpc>
                <a:spcPct val="120100"/>
              </a:lnSpc>
            </a:pPr>
            <a:endParaRPr lang="en-US" sz="3200" b="1" spc="-5" dirty="0">
              <a:latin typeface="Arial"/>
              <a:cs typeface="Arial"/>
            </a:endParaRPr>
          </a:p>
          <a:p>
            <a:pPr marL="12700" marR="5080" indent="2540" algn="ctr">
              <a:lnSpc>
                <a:spcPct val="120100"/>
              </a:lnSpc>
            </a:pPr>
            <a:r>
              <a:rPr lang="en-US" sz="3200" spc="-5" dirty="0">
                <a:latin typeface="Arial"/>
                <a:cs typeface="Arial"/>
              </a:rPr>
              <a:t>RAMP 2021 Spring User’s Meeting</a:t>
            </a:r>
          </a:p>
          <a:p>
            <a:pPr marL="12700" marR="5080" indent="2540" algn="ctr">
              <a:lnSpc>
                <a:spcPct val="120100"/>
              </a:lnSpc>
            </a:pPr>
            <a:r>
              <a:rPr lang="en-US" sz="3200" spc="-5" dirty="0">
                <a:latin typeface="Arial"/>
                <a:cs typeface="Arial"/>
              </a:rPr>
              <a:t>April 12, 2021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9918-F771-4443-A727-9CDDE6EE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6" y="381000"/>
            <a:ext cx="8442183" cy="1231106"/>
          </a:xfrm>
        </p:spPr>
        <p:txBody>
          <a:bodyPr/>
          <a:lstStyle/>
          <a:p>
            <a:r>
              <a:rPr lang="en-US" b="1" dirty="0"/>
              <a:t>Other Decommissioning Initiatives (</a:t>
            </a:r>
            <a:r>
              <a:rPr lang="en-US" b="1" dirty="0" err="1"/>
              <a:t>cont</a:t>
            </a:r>
            <a:r>
              <a:rPr lang="en-US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26124-2CBC-4D6C-A641-9EB3BE1DA5B5}"/>
              </a:ext>
            </a:extLst>
          </p:cNvPr>
          <p:cNvSpPr/>
          <p:nvPr/>
        </p:nvSpPr>
        <p:spPr>
          <a:xfrm>
            <a:off x="381000" y="2090172"/>
            <a:ext cx="4788746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with SC&amp;A on subsurface investigations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technical letter report is being developed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workshop is planned for this summer (tentatively July 14-15)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9CA10-F4BC-4913-876F-03AB67604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08879-DA2C-41C2-B4AB-093D3DEC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746" y="1333501"/>
            <a:ext cx="6096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9918-F771-4443-A727-9CDDE6EE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77309"/>
            <a:ext cx="8213584" cy="615553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26124-2CBC-4D6C-A641-9EB3BE1DA5B5}"/>
              </a:ext>
            </a:extLst>
          </p:cNvPr>
          <p:cNvSpPr/>
          <p:nvPr/>
        </p:nvSpPr>
        <p:spPr>
          <a:xfrm>
            <a:off x="381000" y="1371600"/>
            <a:ext cx="10744200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Several guidance initiatives are completed or well underway to share lessons learned and experience from review of license termination plans, decommissioning plans, and final status surveys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 has been working with interested stakeholders including members of the public to improve the guidance in key areas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Improvements to the Visual Sample Plan computer code have been made to facilitate survey design and analysis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guidance is being developed for subsurface investigations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NRC is interested in continuing to improve its guidance documents and computational tools to increase efficiency in review of licensee submittals related to license termination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97EAA-77B6-4831-BD41-9F00EB647C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06BE-21BF-41EB-9561-86D5EB8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54" y="2164716"/>
            <a:ext cx="9585892" cy="1035684"/>
          </a:xfrm>
        </p:spPr>
        <p:txBody>
          <a:bodyPr/>
          <a:lstStyle/>
          <a:p>
            <a:pPr algn="ctr"/>
            <a:r>
              <a:rPr lang="en-US" sz="4000" b="1" dirty="0"/>
              <a:t>Back-up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08F53-CF96-483E-A218-CAD420713F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3FB0-FB8D-4623-96DB-24BE7666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95400"/>
            <a:ext cx="9585892" cy="4493538"/>
          </a:xfrm>
        </p:spPr>
        <p:txBody>
          <a:bodyPr/>
          <a:lstStyle/>
          <a:p>
            <a:pPr algn="l" rtl="0" fontAlgn="base"/>
            <a:r>
              <a:rPr lang="en-US" sz="2000" b="1" dirty="0"/>
              <a:t>Regional Staff:​</a:t>
            </a:r>
            <a:br>
              <a:rPr lang="en-US" sz="2000" dirty="0"/>
            </a:br>
            <a:r>
              <a:rPr lang="en-US" sz="2000" dirty="0"/>
              <a:t>Laurie Kauffman, Region I, Health Physics Inspector​</a:t>
            </a:r>
            <a:br>
              <a:rPr lang="en-US" sz="2000" dirty="0"/>
            </a:br>
            <a:r>
              <a:rPr lang="en-US" sz="2000" dirty="0"/>
              <a:t>Michael LaFranzo, Region III, Health Physics Inspector​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NRC Headquarters Staff (Volume 1):​</a:t>
            </a:r>
            <a:br>
              <a:rPr lang="en-US" sz="2000" dirty="0"/>
            </a:br>
            <a:r>
              <a:rPr lang="en-US" sz="2000" dirty="0"/>
              <a:t>Ted Carter, Senior Project Manager</a:t>
            </a:r>
            <a:br>
              <a:rPr lang="en-US" sz="2000" dirty="0"/>
            </a:br>
            <a:r>
              <a:rPr lang="en-US" sz="2000" dirty="0"/>
              <a:t>Stephen Giebel, Health Physicist</a:t>
            </a:r>
            <a:br>
              <a:rPr lang="en-US" sz="2000" dirty="0"/>
            </a:br>
            <a:r>
              <a:rPr lang="en-US" sz="2000" dirty="0"/>
              <a:t>Nadine Aridi, Administrative Assistant</a:t>
            </a:r>
            <a:br>
              <a:rPr lang="en-US" sz="2000" dirty="0"/>
            </a:br>
            <a:r>
              <a:rPr lang="en-US" sz="2000" dirty="0"/>
              <a:t>Allen Gross, Risk Analyst</a:t>
            </a:r>
            <a:br>
              <a:rPr lang="en-US" sz="2000" dirty="0"/>
            </a:br>
            <a:r>
              <a:rPr lang="en-US" sz="2000" dirty="0"/>
              <a:t>Kenneth Kline, Financial Analyst</a:t>
            </a:r>
            <a:br>
              <a:rPr lang="en-US" sz="2000" dirty="0"/>
            </a:br>
            <a:r>
              <a:rPr lang="en-US" sz="2000" dirty="0"/>
              <a:t>Dominick Orlando, Senior Project Manager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CA5C-2A3C-42E8-8C52-77A5C82A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35" y="457200"/>
            <a:ext cx="7134013" cy="615553"/>
          </a:xfrm>
        </p:spPr>
        <p:txBody>
          <a:bodyPr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NUREG-1757 Team Members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06BA42-1F30-4DFF-A0F2-D02EA6F25467}"/>
              </a:ext>
            </a:extLst>
          </p:cNvPr>
          <p:cNvSpPr txBox="1">
            <a:spLocks/>
          </p:cNvSpPr>
          <p:nvPr/>
        </p:nvSpPr>
        <p:spPr>
          <a:xfrm>
            <a:off x="6187508" y="1291624"/>
            <a:ext cx="9585892" cy="51706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rtl="0" fontAlgn="base"/>
            <a:endParaRPr lang="en-US" sz="2000" b="1" kern="0" dirty="0"/>
          </a:p>
          <a:p>
            <a:pPr rtl="0" fontAlgn="base"/>
            <a:endParaRPr lang="en-US" sz="2000" b="1" kern="0" dirty="0"/>
          </a:p>
          <a:p>
            <a:pPr rtl="0" fontAlgn="base"/>
            <a:endParaRPr lang="en-US" sz="2000" b="1" kern="0" dirty="0"/>
          </a:p>
          <a:p>
            <a:pPr rtl="0" fontAlgn="base"/>
            <a:endParaRPr lang="en-US" sz="2000" b="1" kern="0" dirty="0"/>
          </a:p>
          <a:p>
            <a:pPr fontAlgn="base"/>
            <a:r>
              <a:rPr lang="en-US" sz="2000" b="1" kern="0" dirty="0"/>
              <a:t>NRC Headquarters Staff (Volume 2):​</a:t>
            </a:r>
            <a:br>
              <a:rPr lang="en-US" sz="2000" kern="0" dirty="0"/>
            </a:br>
            <a:r>
              <a:rPr lang="en-US" sz="2000" kern="0" dirty="0"/>
              <a:t>Cynthia Barr, Senior Risk Analyst</a:t>
            </a:r>
          </a:p>
          <a:p>
            <a:pPr fontAlgn="base"/>
            <a:r>
              <a:rPr lang="en-US" sz="2000" kern="0" dirty="0"/>
              <a:t>Greg Chapman, Health Physicist</a:t>
            </a:r>
          </a:p>
          <a:p>
            <a:pPr fontAlgn="base"/>
            <a:r>
              <a:rPr lang="en-US" sz="2000" kern="0" dirty="0"/>
              <a:t>Sheldon Clark, Office of General Counsel  </a:t>
            </a:r>
          </a:p>
          <a:p>
            <a:pPr fontAlgn="base"/>
            <a:r>
              <a:rPr lang="en-US" sz="2000" kern="0" dirty="0"/>
              <a:t>Tony Huffert, Sr. Health Physicist</a:t>
            </a:r>
          </a:p>
          <a:p>
            <a:pPr fontAlgn="base"/>
            <a:r>
              <a:rPr lang="en-US" sz="2000" kern="0" dirty="0"/>
              <a:t>Chris McKenney, Branch Chief</a:t>
            </a:r>
          </a:p>
          <a:p>
            <a:r>
              <a:rPr lang="en-US" sz="2000" kern="0" dirty="0"/>
              <a:t>Leah Parks, Risk Analyst</a:t>
            </a:r>
            <a:endParaRPr lang="en-US" dirty="0"/>
          </a:p>
          <a:p>
            <a:pPr fontAlgn="base"/>
            <a:r>
              <a:rPr lang="en-US" sz="2000" kern="0" dirty="0"/>
              <a:t>Adam Schwartzman, Risk Analyst</a:t>
            </a:r>
          </a:p>
          <a:p>
            <a:r>
              <a:rPr lang="en-US" sz="2000" kern="0" dirty="0"/>
              <a:t>Bruce Watson, Branch Chief</a:t>
            </a:r>
          </a:p>
          <a:p>
            <a:endParaRPr lang="en-US" sz="2000" kern="0" dirty="0"/>
          </a:p>
          <a:p>
            <a:endParaRPr lang="en-US" sz="2000" kern="0" dirty="0"/>
          </a:p>
          <a:p>
            <a:pPr fontAlgn="base"/>
            <a:endParaRPr lang="en-US" kern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1ABEB-8AD6-4E6E-95AD-15164F6190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8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6815840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lang="en-US" sz="4000" b="1" spc="-5" dirty="0"/>
              <a:t>NUREG-1757, Volume 1 Contact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DF518-C5D2-433E-BE3F-C57E5B87F58A}"/>
              </a:ext>
            </a:extLst>
          </p:cNvPr>
          <p:cNvSpPr/>
          <p:nvPr/>
        </p:nvSpPr>
        <p:spPr>
          <a:xfrm>
            <a:off x="0" y="2362200"/>
            <a:ext cx="12243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                                       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  			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			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C70B6-C7BD-4292-9A89-45E54004B763}"/>
              </a:ext>
            </a:extLst>
          </p:cNvPr>
          <p:cNvSpPr txBox="1"/>
          <p:nvPr/>
        </p:nvSpPr>
        <p:spPr>
          <a:xfrm>
            <a:off x="3962400" y="2362200"/>
            <a:ext cx="4267200" cy="286232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           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J. Giebel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stephen.giebel@nrc.gov         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301-415-5526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95F9C-2C74-4357-A838-6012D0B88A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7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6815840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lang="en-US" sz="4000" b="1" spc="-5" dirty="0"/>
              <a:t>NUREG-1757, Volume 2 Contact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DF518-C5D2-433E-BE3F-C57E5B87F58A}"/>
              </a:ext>
            </a:extLst>
          </p:cNvPr>
          <p:cNvSpPr/>
          <p:nvPr/>
        </p:nvSpPr>
        <p:spPr>
          <a:xfrm>
            <a:off x="0" y="2362200"/>
            <a:ext cx="12243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                                       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  			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			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C70B6-C7BD-4292-9A89-45E54004B763}"/>
              </a:ext>
            </a:extLst>
          </p:cNvPr>
          <p:cNvSpPr txBox="1"/>
          <p:nvPr/>
        </p:nvSpPr>
        <p:spPr>
          <a:xfrm>
            <a:off x="3962400" y="2362200"/>
            <a:ext cx="4267200" cy="286232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           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Barr              </a:t>
            </a: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cynthia.barr@nrc.gov          </a:t>
            </a:r>
            <a:b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301-415-4015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FE13-4E69-4E12-8C1A-6F3BBF24C9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7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760" y="381000"/>
            <a:ext cx="6815840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lang="en-US" sz="4000" b="1" spc="-5" dirty="0"/>
              <a:t>NUREG-1507</a:t>
            </a:r>
            <a:br>
              <a:rPr lang="en-US" sz="4000" b="1" spc="-5" dirty="0"/>
            </a:br>
            <a:r>
              <a:rPr lang="en-US" sz="4000" b="1" spc="-5" dirty="0"/>
              <a:t>Contact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DF518-C5D2-433E-BE3F-C57E5B87F58A}"/>
              </a:ext>
            </a:extLst>
          </p:cNvPr>
          <p:cNvSpPr/>
          <p:nvPr/>
        </p:nvSpPr>
        <p:spPr>
          <a:xfrm>
            <a:off x="0" y="2362200"/>
            <a:ext cx="12243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                                       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  			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			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C70B6-C7BD-4292-9A89-45E54004B763}"/>
              </a:ext>
            </a:extLst>
          </p:cNvPr>
          <p:cNvSpPr txBox="1"/>
          <p:nvPr/>
        </p:nvSpPr>
        <p:spPr>
          <a:xfrm>
            <a:off x="3810000" y="2362200"/>
            <a:ext cx="4800600" cy="2862322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            </a:t>
            </a:r>
          </a:p>
          <a:p>
            <a:pPr lvl="2" algn="ctr"/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Tony Huffert</a:t>
            </a: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              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    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anthony.huffert@nrc.gov</a:t>
            </a:r>
            <a:endParaRPr lang="en-US" sz="2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301-415-2468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3C2E-EFBA-403E-9868-0684183017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6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6815840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lang="en-US" sz="4000" b="1" spc="-5" dirty="0"/>
              <a:t>MARSSIM</a:t>
            </a:r>
            <a:br>
              <a:rPr lang="en-US" sz="4000" b="1" spc="-5" dirty="0"/>
            </a:br>
            <a:r>
              <a:rPr lang="en-US" sz="4000" b="1" spc="-5" dirty="0"/>
              <a:t>Contact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DF518-C5D2-433E-BE3F-C57E5B87F58A}"/>
              </a:ext>
            </a:extLst>
          </p:cNvPr>
          <p:cNvSpPr/>
          <p:nvPr/>
        </p:nvSpPr>
        <p:spPr>
          <a:xfrm>
            <a:off x="0" y="2362200"/>
            <a:ext cx="12243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                                       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  			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			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C70B6-C7BD-4292-9A89-45E54004B763}"/>
              </a:ext>
            </a:extLst>
          </p:cNvPr>
          <p:cNvSpPr txBox="1"/>
          <p:nvPr/>
        </p:nvSpPr>
        <p:spPr>
          <a:xfrm>
            <a:off x="533400" y="1905000"/>
            <a:ext cx="5257801" cy="3293209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            </a:t>
            </a:r>
          </a:p>
          <a:p>
            <a:pPr lvl="2" algn="ctr"/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Mark Fuhrmann</a:t>
            </a: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              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    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mark.fuhrmann@nrc.gov</a:t>
            </a:r>
            <a:endParaRPr lang="en-US" sz="2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301-415-0879</a:t>
            </a:r>
          </a:p>
          <a:p>
            <a:pPr algn="ctr"/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C5B8F-C504-4A78-B0B7-8FFC26DF79F7}"/>
              </a:ext>
            </a:extLst>
          </p:cNvPr>
          <p:cNvSpPr txBox="1"/>
          <p:nvPr/>
        </p:nvSpPr>
        <p:spPr>
          <a:xfrm>
            <a:off x="6019800" y="1905000"/>
            <a:ext cx="5245946" cy="3293209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            </a:t>
            </a:r>
          </a:p>
          <a:p>
            <a:pPr lvl="2" algn="ctr"/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Kathryn Snead   </a:t>
            </a: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           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            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snead.kathryn@epa.gov</a:t>
            </a:r>
            <a:endParaRPr lang="en-US" sz="28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202-343-9228</a:t>
            </a:r>
          </a:p>
          <a:p>
            <a:pPr algn="ctr"/>
            <a:br>
              <a:rPr lang="en-US" sz="2800" dirty="0"/>
            </a:b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7E9A2-4562-48A0-ABBA-C3900914E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0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0324-D796-44E7-AC61-8509106C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914400"/>
          </a:xfrm>
        </p:spPr>
        <p:txBody>
          <a:bodyPr/>
          <a:lstStyle/>
          <a:p>
            <a:r>
              <a:rPr lang="en-US" sz="4000" b="1" dirty="0"/>
              <a:t>Guidance Updates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F760B-A30D-45E5-823E-9E9D3B8BF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10972800" cy="4832092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/>
                <a:cs typeface="Arial"/>
              </a:rPr>
              <a:t>NUREG-1757, </a:t>
            </a:r>
            <a:r>
              <a:rPr lang="en-US" sz="2600" b="0" i="1" dirty="0">
                <a:latin typeface="Arial"/>
                <a:cs typeface="Arial"/>
              </a:rPr>
              <a:t>Consolidated Decommissioning Guidance </a:t>
            </a:r>
            <a:endParaRPr lang="en-US" sz="2600" b="0" i="1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Volume 1, Rev. 3 </a:t>
            </a:r>
            <a:r>
              <a:rPr lang="en-US" sz="2600" i="1" dirty="0">
                <a:solidFill>
                  <a:schemeClr val="tx1"/>
                </a:solidFill>
                <a:latin typeface="Arial"/>
                <a:cs typeface="Arial"/>
              </a:rPr>
              <a:t>Decommissioning Process for Materials Licensees</a:t>
            </a: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Volume 2, Rev. 2 </a:t>
            </a:r>
            <a:r>
              <a:rPr lang="en-US" sz="2600" i="1" dirty="0">
                <a:solidFill>
                  <a:schemeClr val="tx1"/>
                </a:solidFill>
                <a:latin typeface="Arial"/>
                <a:cs typeface="Arial"/>
              </a:rPr>
              <a:t>Characterization, Survey, and Determination of Radiological Criteria </a:t>
            </a: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(draft for public comment)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/>
                <a:cs typeface="Arial"/>
              </a:rPr>
              <a:t>NUREG-1507, Rev. 1, </a:t>
            </a:r>
            <a:r>
              <a:rPr lang="en-US" sz="2600" b="0" i="1" dirty="0">
                <a:latin typeface="Arial"/>
                <a:cs typeface="Arial"/>
              </a:rPr>
              <a:t>Minimum Detectable Concentrations with Typical Radiation Survey Instruments for Various Contaminants and Field Conditions</a:t>
            </a:r>
            <a:r>
              <a:rPr lang="en-US" sz="2600" b="0" dirty="0">
                <a:latin typeface="Arial"/>
                <a:cs typeface="Arial"/>
              </a:rPr>
              <a:t> </a:t>
            </a:r>
            <a:endParaRPr lang="en-US" sz="2600" b="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/>
                <a:cs typeface="Arial"/>
              </a:rPr>
              <a:t>NUREG-1575, Rev. 2, </a:t>
            </a:r>
            <a:r>
              <a:rPr lang="en-US" sz="2600" b="0" i="1" dirty="0">
                <a:latin typeface="Arial"/>
                <a:cs typeface="Arial"/>
              </a:rPr>
              <a:t>Multi-Agency Radiation Survey and Site Investigation Manual</a:t>
            </a:r>
            <a:r>
              <a:rPr lang="en-US" sz="2600" b="0" dirty="0">
                <a:latin typeface="Arial"/>
                <a:cs typeface="Arial"/>
              </a:rPr>
              <a:t> (MARSSIM) (to be issued for public comment)</a:t>
            </a:r>
            <a:br>
              <a:rPr lang="en-US" sz="2800" b="0" dirty="0"/>
            </a:b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6B84B-49CE-4B5F-B3DE-F34B52AE5A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9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EA73D-AB02-4085-BEB1-62997842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1169551"/>
          </a:xfrm>
        </p:spPr>
        <p:txBody>
          <a:bodyPr/>
          <a:lstStyle/>
          <a:p>
            <a:r>
              <a:rPr lang="en-US" sz="3800" spc="-5" dirty="0"/>
              <a:t>Significant Changes to NUREG-1757, Volume 1</a:t>
            </a:r>
            <a:endParaRPr lang="en-US" sz="3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5052C-FDE4-48C7-BCC9-35B4FE1B163B}"/>
              </a:ext>
            </a:extLst>
          </p:cNvPr>
          <p:cNvSpPr/>
          <p:nvPr/>
        </p:nvSpPr>
        <p:spPr>
          <a:xfrm>
            <a:off x="533399" y="1752600"/>
            <a:ext cx="71646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600" dirty="0">
                <a:latin typeface="Arial"/>
                <a:cs typeface="Arial"/>
              </a:rPr>
              <a:t>Guidance related to fees incurred during decommissioning found in 10 CFR 170 (10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>
                <a:latin typeface="Arial"/>
                <a:cs typeface="Arial"/>
              </a:rPr>
              <a:t>CFR 171 fees stop when the site enters decommissioning)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600" dirty="0">
                <a:latin typeface="Arial"/>
                <a:cs typeface="Arial"/>
              </a:rPr>
              <a:t>Updated status on the Site Decommissioning Management Program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600" dirty="0">
                <a:latin typeface="Arial"/>
                <a:cs typeface="Arial"/>
              </a:rPr>
              <a:t>Guidance on the decommissioning planning rule related to minimization of contamination (10 CFR 20.1406 requirements)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600" dirty="0">
                <a:latin typeface="Arial"/>
                <a:cs typeface="Arial"/>
              </a:rPr>
              <a:t>Guidance on categorial exclusions (CATXs) for decommissioning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B0EF3-648D-4264-A045-724243FFBB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C36551-54B4-4534-AB71-D2A358A1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19" y="1574701"/>
            <a:ext cx="4346241" cy="37085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56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2D326-655D-4E3D-A80E-C4D92C1B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1169551"/>
          </a:xfrm>
        </p:spPr>
        <p:txBody>
          <a:bodyPr/>
          <a:lstStyle/>
          <a:p>
            <a:r>
              <a:rPr lang="en-US" sz="3800" spc="-5" dirty="0"/>
              <a:t>Major Changes to NUREG-1757, Volume 2</a:t>
            </a:r>
            <a:endParaRPr lang="en-US" sz="3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316FC-2378-4739-BB93-2FDC4659DDE5}"/>
              </a:ext>
            </a:extLst>
          </p:cNvPr>
          <p:cNvSpPr/>
          <p:nvPr/>
        </p:nvSpPr>
        <p:spPr>
          <a:xfrm>
            <a:off x="228600" y="1550551"/>
            <a:ext cx="79704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modeling: updates on model abstraction &amp; simplification, exposure scenarios for buried radioactivity, and conduct of uncertainty analysis​ (new App Q)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surveys (App G): updates on surveys of excavations, soil reuse and statistical tests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1BFF-E868-49F1-926F-322851120D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AC30D-9FBC-4DD3-AE9C-5739A2E09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5" r="9863"/>
          <a:stretch/>
        </p:blipFill>
        <p:spPr>
          <a:xfrm>
            <a:off x="8199039" y="1882064"/>
            <a:ext cx="3996972" cy="2502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E3E1E-4922-4E0F-9182-C327BF96A624}"/>
              </a:ext>
            </a:extLst>
          </p:cNvPr>
          <p:cNvSpPr txBox="1"/>
          <p:nvPr/>
        </p:nvSpPr>
        <p:spPr>
          <a:xfrm>
            <a:off x="228600" y="4630928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water and groundwater characterization​ (App F)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Low As Is Reasonably Achievable” guidance (App N)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sampling (new App 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66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0" y="393442"/>
            <a:ext cx="803504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/>
            <a:r>
              <a:rPr lang="en-US" sz="4000" b="1" spc="-5" dirty="0"/>
              <a:t>NUREG-1757 Path Forward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DF518-C5D2-433E-BE3F-C57E5B87F58A}"/>
              </a:ext>
            </a:extLst>
          </p:cNvPr>
          <p:cNvSpPr/>
          <p:nvPr/>
        </p:nvSpPr>
        <p:spPr>
          <a:xfrm>
            <a:off x="804160" y="1465231"/>
            <a:ext cx="5966927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NUREG-1757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Vol 1, Revision 3 has been developed and planned publication in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Vol 2, Revision 2 was issued for comment with final publication in mid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See ADAMS accession number: </a:t>
            </a:r>
            <a:r>
              <a:rPr lang="en-US" sz="2800" dirty="0">
                <a:latin typeface="Arial"/>
                <a:cs typeface="Arial"/>
                <a:hlinkClick r:id="rId3"/>
              </a:rPr>
              <a:t>ML20273A010</a:t>
            </a:r>
            <a:r>
              <a:rPr lang="en-US" sz="2800" dirty="0">
                <a:latin typeface="Arial"/>
                <a:cs typeface="Arial"/>
              </a:rPr>
              <a:t> </a:t>
            </a:r>
            <a:endParaRPr lang="en-US" sz="2800" dirty="0">
              <a:latin typeface="Calibri"/>
              <a:cs typeface="Calibri"/>
            </a:endParaRPr>
          </a:p>
          <a:p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ED45C3-A464-4299-8123-96C8857E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87" y="1235011"/>
            <a:ext cx="2686050" cy="33813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7149F-9C53-41EB-94DF-BF2D0FA0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88" y="2139566"/>
            <a:ext cx="2629672" cy="348342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FD31-9A78-4ACD-99BC-18F0EE0070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DBF46-F486-43DC-9B52-90D27D64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1066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NUREG-1507, Revision 1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Minimum Detectable Concentrations with Typical Radiation Survey Instruments for Various Contaminants and Field Conditions</a:t>
            </a:r>
            <a:endParaRPr lang="en-US" sz="1900" i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94629-0C4D-486E-A64B-B577C473AF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AD991-13C0-4977-A13C-BE61DE8DBDE5}"/>
              </a:ext>
            </a:extLst>
          </p:cNvPr>
          <p:cNvSpPr/>
          <p:nvPr/>
        </p:nvSpPr>
        <p:spPr>
          <a:xfrm>
            <a:off x="457200" y="17526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published August 2000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1 published August 2020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Incorporates updates from NRC decommissioning program lessons learned, current survey instruments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found on NRC’s web site: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ML20233A507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https://www.nrc.gov/reading-rm/doc-collections/nuregs/staff/sr1507/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25BC09-6C10-456A-8EB6-79A84D6C3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650383"/>
            <a:ext cx="3590714" cy="4503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53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2AF2-230B-4F40-A151-39BB0DBA97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7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7D80ED9-2879-488C-8502-998F5201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838200"/>
          </a:xfrm>
        </p:spPr>
        <p:txBody>
          <a:bodyPr/>
          <a:lstStyle/>
          <a:p>
            <a:r>
              <a:rPr lang="en-US" dirty="0"/>
              <a:t>NUREG-1507, Revision 1 Updates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1F427-5E47-4BEC-9BC1-65C1D7C31863}"/>
              </a:ext>
            </a:extLst>
          </p:cNvPr>
          <p:cNvSpPr/>
          <p:nvPr/>
        </p:nvSpPr>
        <p:spPr>
          <a:xfrm>
            <a:off x="281784" y="1190923"/>
            <a:ext cx="75668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Updated methods: Data acquisition using global positioning system and geographic information systems tools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Updated detector types: non-planar detectors, gamma spectroscopy, floor monitors, additional scintillator types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35736-7410-4D06-8927-4659C898222B}"/>
              </a:ext>
            </a:extLst>
          </p:cNvPr>
          <p:cNvSpPr txBox="1"/>
          <p:nvPr/>
        </p:nvSpPr>
        <p:spPr>
          <a:xfrm>
            <a:off x="265742" y="3581400"/>
            <a:ext cx="7566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Updated information on </a:t>
            </a:r>
            <a:r>
              <a:rPr lang="en-US" sz="2600" i="1" dirty="0">
                <a:latin typeface="Arial"/>
                <a:cs typeface="Arial"/>
              </a:rPr>
              <a:t>a priori and a posteriori</a:t>
            </a:r>
            <a:r>
              <a:rPr lang="en-US" sz="2600" dirty="0">
                <a:latin typeface="Arial"/>
                <a:cs typeface="Arial"/>
              </a:rPr>
              <a:t> (post-processing) methods for detection decisions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Appendix A provides case studies with example weighted efficiency, minimum detectable concentration calculations, and calibration methods</a:t>
            </a:r>
            <a:endParaRPr lang="en-US" sz="26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52EE9-BA27-4D08-AD98-7A7929D8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653" y="2190383"/>
            <a:ext cx="3708344" cy="2477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63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7" y="381000"/>
            <a:ext cx="8213584" cy="615553"/>
          </a:xfrm>
        </p:spPr>
        <p:txBody>
          <a:bodyPr/>
          <a:lstStyle/>
          <a:p>
            <a:r>
              <a:rPr lang="en-US" spc="-5" dirty="0"/>
              <a:t>MARSSIM, Revision 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316FC-2378-4739-BB93-2FDC4659DDE5}"/>
              </a:ext>
            </a:extLst>
          </p:cNvPr>
          <p:cNvSpPr/>
          <p:nvPr/>
        </p:nvSpPr>
        <p:spPr>
          <a:xfrm>
            <a:off x="457200" y="990600"/>
            <a:ext cx="6553200" cy="59708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EPA is the lead agency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Updates include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Scan-only surveys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lower boundary of the gray region (LBGR) for Scenario A</a:t>
            </a:r>
            <a:endParaRPr lang="en-US" sz="22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Alternative Scenario B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Statistical tests and associated parameters</a:t>
            </a:r>
            <a:endParaRPr lang="en-US" sz="22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Conservatism in unity rule for multiple elevated areas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Less emphasis on area factors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 quality objectives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Field instruments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set sampling found in Appendix 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Soon to be issued for public comment</a:t>
            </a:r>
            <a:endParaRPr lang="en-US" sz="280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AC87E-CE69-4601-8662-1CF624FBF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042" y="1419045"/>
            <a:ext cx="3769418" cy="4790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F1E65-F899-4F5D-9820-7699DC35C3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5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9918-F771-4443-A727-9CDDE6EE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16" y="381000"/>
            <a:ext cx="8442183" cy="1231106"/>
          </a:xfrm>
        </p:spPr>
        <p:txBody>
          <a:bodyPr/>
          <a:lstStyle/>
          <a:p>
            <a:r>
              <a:rPr lang="en-US" b="1" dirty="0"/>
              <a:t>Other Decommissioning Initiatives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26124-2CBC-4D6C-A641-9EB3BE1DA5B5}"/>
              </a:ext>
            </a:extLst>
          </p:cNvPr>
          <p:cNvSpPr/>
          <p:nvPr/>
        </p:nvSpPr>
        <p:spPr>
          <a:xfrm>
            <a:off x="473216" y="1208353"/>
            <a:ext cx="5943600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Visual Sample Plan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computer code improvements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scan minimum detectable concentrations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dose tool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Updated reports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and retrospective power curves for Scenario B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sampling tool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tool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of the updates are in current version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9CA10-F4BC-4913-876F-03AB67604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en-US" smtClean="0"/>
              <a:pPr marL="25400">
                <a:lnSpc>
                  <a:spcPts val="1430"/>
                </a:lnSpc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E0E06-31F6-4554-A37F-96A082A3B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16" y="1980430"/>
            <a:ext cx="55149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KZXXQUUWFKWZ-1817279113-1650</_dlc_DocId>
    <_dlc_DocIdUrl xmlns="5aa91b91-1b5c-47ee-93a7-b2620ed781e0">
      <Url>https://earrth.pnnl.gov/_layouts/15/DocIdRedir.aspx?ID=KZXXQUUWFKWZ-1817279113-1650</Url>
      <Description>KZXXQUUWFKWZ-1817279113-1650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A14E57-434D-405E-B306-286D240D0E58}"/>
</file>

<file path=customXml/itemProps2.xml><?xml version="1.0" encoding="utf-8"?>
<ds:datastoreItem xmlns:ds="http://schemas.openxmlformats.org/officeDocument/2006/customXml" ds:itemID="{F16C97DD-A719-4B4A-9775-2FFC04FD2C64}"/>
</file>

<file path=customXml/itemProps3.xml><?xml version="1.0" encoding="utf-8"?>
<ds:datastoreItem xmlns:ds="http://schemas.openxmlformats.org/officeDocument/2006/customXml" ds:itemID="{D48ED00D-6F28-44FF-82FE-6622301C2A8A}">
  <ds:schemaRefs>
    <ds:schemaRef ds:uri="http://purl.org/dc/terms/"/>
    <ds:schemaRef ds:uri="http://schemas.openxmlformats.org/package/2006/metadata/core-properties"/>
    <ds:schemaRef ds:uri="1897d843-9bce-4c6c-a409-55a24093e10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61E61A6-CCEF-4BF6-868E-4FFBDE5688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16944</TotalTime>
  <Words>1046</Words>
  <Application>Microsoft Office PowerPoint</Application>
  <PresentationFormat>Widescreen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    Decommissioning Guidance Updates and Other Initiatives </vt:lpstr>
      <vt:lpstr>Guidance Updates</vt:lpstr>
      <vt:lpstr>PowerPoint Presentation</vt:lpstr>
      <vt:lpstr>PowerPoint Presentation</vt:lpstr>
      <vt:lpstr>NUREG-1757 Path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Regional Staff:​ Laurie Kauffman, Region I, Health Physics Inspector​ Michael LaFranzo, Region III, Health Physics Inspector​  NRC Headquarters Staff (Volume 1):​ Ted Carter, Senior Project Manager Stephen Giebel, Health Physicist Nadine Aridi, Administrative Assistant Allen Gross, Risk Analyst Kenneth Kline, Financial Analyst Dominick Orlando, Senior Project Manager  </vt:lpstr>
      <vt:lpstr>NUREG-1757, Volume 1 Contact Information</vt:lpstr>
      <vt:lpstr>NUREG-1757, Volume 2 Contact Information</vt:lpstr>
      <vt:lpstr>NUREG-1507 Contact Information</vt:lpstr>
      <vt:lpstr>MARSSIM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GeUniversity of Arizona Research and  Test Reactor Decommissioning</dc:title>
  <dc:creator>Huffert, Anthony</dc:creator>
  <cp:lastModifiedBy>Barr, Cynthia</cp:lastModifiedBy>
  <cp:revision>948</cp:revision>
  <cp:lastPrinted>2021-03-11T14:59:16Z</cp:lastPrinted>
  <dcterms:created xsi:type="dcterms:W3CDTF">2020-01-06T14:01:29Z</dcterms:created>
  <dcterms:modified xsi:type="dcterms:W3CDTF">2021-03-29T16:43:45Z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2017-01-17T00:00:00Z</vt:filetime>
  </property>
  <property fmtid="{D5CDD505-2E9C-101B-9397-08002B2CF9AE}" pid="3" name="LastSaved">
    <vt:filetime>2020-01-06T00:00:00Z</vt:filetime>
  </property>
  <property fmtid="{D5CDD505-2E9C-101B-9397-08002B2CF9AE}" pid="4" name="ContentTypeId">
    <vt:lpwstr>0x0101000753AA2EB97B7E4C832508BACD57AE6A</vt:lpwstr>
  </property>
  <property fmtid="{D5CDD505-2E9C-101B-9397-08002B2CF9AE}" pid="5" name="_dlc_DocIdItemGuid">
    <vt:lpwstr>703529dd-b6f3-4c62-8dfa-8f6b44b20f4a</vt:lpwstr>
  </property>
</Properties>
</file>