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44" r:id="rId4"/>
    <p:sldMasterId id="2147483761" r:id="rId5"/>
  </p:sldMasterIdLst>
  <p:notesMasterIdLst>
    <p:notesMasterId r:id="rId28"/>
  </p:notesMasterIdLst>
  <p:handoutMasterIdLst>
    <p:handoutMasterId r:id="rId29"/>
  </p:handoutMasterIdLst>
  <p:sldIdLst>
    <p:sldId id="510" r:id="rId6"/>
    <p:sldId id="511" r:id="rId7"/>
    <p:sldId id="512" r:id="rId8"/>
    <p:sldId id="514" r:id="rId9"/>
    <p:sldId id="542" r:id="rId10"/>
    <p:sldId id="538" r:id="rId11"/>
    <p:sldId id="515" r:id="rId12"/>
    <p:sldId id="526" r:id="rId13"/>
    <p:sldId id="527" r:id="rId14"/>
    <p:sldId id="528" r:id="rId15"/>
    <p:sldId id="529" r:id="rId16"/>
    <p:sldId id="533" r:id="rId17"/>
    <p:sldId id="537" r:id="rId18"/>
    <p:sldId id="539" r:id="rId19"/>
    <p:sldId id="540" r:id="rId20"/>
    <p:sldId id="536" r:id="rId21"/>
    <p:sldId id="530" r:id="rId22"/>
    <p:sldId id="534" r:id="rId23"/>
    <p:sldId id="535" r:id="rId24"/>
    <p:sldId id="544" r:id="rId25"/>
    <p:sldId id="543" r:id="rId26"/>
    <p:sldId id="541"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D57"/>
    <a:srgbClr val="FFC566"/>
    <a:srgbClr val="FFCB63"/>
    <a:srgbClr val="FFFF00"/>
    <a:srgbClr val="002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DB4AF-EF2F-424D-99B0-B2A62C883C5A}" v="23" dt="2021-04-02T22:02:46.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0984" autoAdjust="0"/>
  </p:normalViewPr>
  <p:slideViewPr>
    <p:cSldViewPr>
      <p:cViewPr varScale="1">
        <p:scale>
          <a:sx n="120" d="100"/>
          <a:sy n="120" d="100"/>
        </p:scale>
        <p:origin x="2102" y="77"/>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4.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3783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sz="quarter" idx="1"/>
          </p:nvPr>
        </p:nvSpPr>
        <p:spPr bwMode="auto">
          <a:xfrm>
            <a:off x="3972562" y="0"/>
            <a:ext cx="303783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a:defRPr sz="1200"/>
            </a:lvl1pPr>
          </a:lstStyle>
          <a:p>
            <a:endParaRPr lang="en-US" dirty="0"/>
          </a:p>
        </p:txBody>
      </p:sp>
      <p:sp>
        <p:nvSpPr>
          <p:cNvPr id="8196" name="Rectangle 4"/>
          <p:cNvSpPr>
            <a:spLocks noGrp="1" noChangeArrowheads="1"/>
          </p:cNvSpPr>
          <p:nvPr>
            <p:ph type="ftr" sz="quarter" idx="2"/>
          </p:nvPr>
        </p:nvSpPr>
        <p:spPr bwMode="auto">
          <a:xfrm>
            <a:off x="1" y="8831580"/>
            <a:ext cx="303783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defRPr sz="1200"/>
            </a:lvl1pPr>
          </a:lstStyle>
          <a:p>
            <a:endParaRPr lang="en-US" dirty="0"/>
          </a:p>
        </p:txBody>
      </p:sp>
      <p:sp>
        <p:nvSpPr>
          <p:cNvPr id="8197" name="Rectangle 5"/>
          <p:cNvSpPr>
            <a:spLocks noGrp="1" noChangeArrowheads="1"/>
          </p:cNvSpPr>
          <p:nvPr>
            <p:ph type="sldNum" sz="quarter" idx="3"/>
          </p:nvPr>
        </p:nvSpPr>
        <p:spPr bwMode="auto">
          <a:xfrm>
            <a:off x="3972562" y="8831580"/>
            <a:ext cx="303783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a:defRPr sz="1200"/>
            </a:lvl1pPr>
          </a:lstStyle>
          <a:p>
            <a:fld id="{37E2D490-6D65-48F7-80DA-426FC294D25D}" type="slidenum">
              <a:rPr lang="en-US"/>
              <a:pPr/>
              <a:t>‹#›</a:t>
            </a:fld>
            <a:endParaRPr lang="en-US" dirty="0"/>
          </a:p>
        </p:txBody>
      </p:sp>
    </p:spTree>
    <p:extLst>
      <p:ext uri="{BB962C8B-B14F-4D97-AF65-F5344CB8AC3E}">
        <p14:creationId xmlns:p14="http://schemas.microsoft.com/office/powerpoint/2010/main" val="415879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783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972562" y="0"/>
            <a:ext cx="3037839"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4722" y="4415791"/>
            <a:ext cx="5140959" cy="418338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31580"/>
            <a:ext cx="303783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972562" y="8831580"/>
            <a:ext cx="3037839"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a:defRPr sz="1200"/>
            </a:lvl1pPr>
          </a:lstStyle>
          <a:p>
            <a:fld id="{7C8F5384-514F-4C9C-B56A-3508991A5770}" type="slidenum">
              <a:rPr lang="en-US"/>
              <a:pPr/>
              <a:t>‹#›</a:t>
            </a:fld>
            <a:endParaRPr lang="en-US" dirty="0"/>
          </a:p>
        </p:txBody>
      </p:sp>
    </p:spTree>
    <p:extLst>
      <p:ext uri="{BB962C8B-B14F-4D97-AF65-F5344CB8AC3E}">
        <p14:creationId xmlns:p14="http://schemas.microsoft.com/office/powerpoint/2010/main" val="3689052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should be more appropriate as “action-level” </a:t>
            </a:r>
          </a:p>
        </p:txBody>
      </p:sp>
      <p:sp>
        <p:nvSpPr>
          <p:cNvPr id="4" name="Slide Number Placeholder 3"/>
          <p:cNvSpPr>
            <a:spLocks noGrp="1"/>
          </p:cNvSpPr>
          <p:nvPr>
            <p:ph type="sldNum" sz="quarter" idx="5"/>
          </p:nvPr>
        </p:nvSpPr>
        <p:spPr/>
        <p:txBody>
          <a:bodyPr/>
          <a:lstStyle/>
          <a:p>
            <a:fld id="{7C8F5384-514F-4C9C-B56A-3508991A5770}" type="slidenum">
              <a:rPr lang="en-US" smtClean="0"/>
              <a:pPr/>
              <a:t>6</a:t>
            </a:fld>
            <a:endParaRPr lang="en-US" dirty="0"/>
          </a:p>
        </p:txBody>
      </p:sp>
    </p:spTree>
    <p:extLst>
      <p:ext uri="{BB962C8B-B14F-4D97-AF65-F5344CB8AC3E}">
        <p14:creationId xmlns:p14="http://schemas.microsoft.com/office/powerpoint/2010/main" val="1066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has the public dose guidance!  Will show you all in the last slide of this presentation! </a:t>
            </a:r>
          </a:p>
        </p:txBody>
      </p:sp>
      <p:sp>
        <p:nvSpPr>
          <p:cNvPr id="4" name="Slide Number Placeholder 3"/>
          <p:cNvSpPr>
            <a:spLocks noGrp="1"/>
          </p:cNvSpPr>
          <p:nvPr>
            <p:ph type="sldNum" sz="quarter" idx="5"/>
          </p:nvPr>
        </p:nvSpPr>
        <p:spPr/>
        <p:txBody>
          <a:bodyPr/>
          <a:lstStyle/>
          <a:p>
            <a:fld id="{7C8F5384-514F-4C9C-B56A-3508991A5770}" type="slidenum">
              <a:rPr lang="en-US" smtClean="0"/>
              <a:pPr/>
              <a:t>7</a:t>
            </a:fld>
            <a:endParaRPr lang="en-US" dirty="0"/>
          </a:p>
        </p:txBody>
      </p:sp>
    </p:spTree>
    <p:extLst>
      <p:ext uri="{BB962C8B-B14F-4D97-AF65-F5344CB8AC3E}">
        <p14:creationId xmlns:p14="http://schemas.microsoft.com/office/powerpoint/2010/main" val="412206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 -  Reasonable Exposure from Maximum Individual  (EPA)  </a:t>
            </a:r>
          </a:p>
        </p:txBody>
      </p:sp>
      <p:sp>
        <p:nvSpPr>
          <p:cNvPr id="4" name="Slide Number Placeholder 3"/>
          <p:cNvSpPr>
            <a:spLocks noGrp="1"/>
          </p:cNvSpPr>
          <p:nvPr>
            <p:ph type="sldNum" sz="quarter" idx="5"/>
          </p:nvPr>
        </p:nvSpPr>
        <p:spPr/>
        <p:txBody>
          <a:bodyPr/>
          <a:lstStyle/>
          <a:p>
            <a:fld id="{7C8F5384-514F-4C9C-B56A-3508991A5770}" type="slidenum">
              <a:rPr lang="en-US" smtClean="0"/>
              <a:pPr/>
              <a:t>8</a:t>
            </a:fld>
            <a:endParaRPr lang="en-US" dirty="0"/>
          </a:p>
        </p:txBody>
      </p:sp>
    </p:spTree>
    <p:extLst>
      <p:ext uri="{BB962C8B-B14F-4D97-AF65-F5344CB8AC3E}">
        <p14:creationId xmlns:p14="http://schemas.microsoft.com/office/powerpoint/2010/main" val="107230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5384-514F-4C9C-B56A-3508991A5770}" type="slidenum">
              <a:rPr lang="en-US" smtClean="0"/>
              <a:pPr/>
              <a:t>11</a:t>
            </a:fld>
            <a:endParaRPr lang="en-US" dirty="0"/>
          </a:p>
        </p:txBody>
      </p:sp>
    </p:spTree>
    <p:extLst>
      <p:ext uri="{BB962C8B-B14F-4D97-AF65-F5344CB8AC3E}">
        <p14:creationId xmlns:p14="http://schemas.microsoft.com/office/powerpoint/2010/main" val="127266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about x100 in concentration if the progeny removed. </a:t>
            </a:r>
          </a:p>
        </p:txBody>
      </p:sp>
      <p:sp>
        <p:nvSpPr>
          <p:cNvPr id="4" name="Slide Number Placeholder 3"/>
          <p:cNvSpPr>
            <a:spLocks noGrp="1"/>
          </p:cNvSpPr>
          <p:nvPr>
            <p:ph type="sldNum" sz="quarter" idx="5"/>
          </p:nvPr>
        </p:nvSpPr>
        <p:spPr/>
        <p:txBody>
          <a:bodyPr/>
          <a:lstStyle/>
          <a:p>
            <a:fld id="{7C8F5384-514F-4C9C-B56A-3508991A5770}" type="slidenum">
              <a:rPr lang="en-US" smtClean="0"/>
              <a:pPr/>
              <a:t>12</a:t>
            </a:fld>
            <a:endParaRPr lang="en-US" dirty="0"/>
          </a:p>
        </p:txBody>
      </p:sp>
    </p:spTree>
    <p:extLst>
      <p:ext uri="{BB962C8B-B14F-4D97-AF65-F5344CB8AC3E}">
        <p14:creationId xmlns:p14="http://schemas.microsoft.com/office/powerpoint/2010/main" val="94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ICRU-88 is the latest and the best reference …. </a:t>
            </a:r>
          </a:p>
          <a:p>
            <a:r>
              <a:rPr lang="en-US" dirty="0"/>
              <a:t>EEC = equilibrium equivalent activity concentration. </a:t>
            </a:r>
          </a:p>
        </p:txBody>
      </p:sp>
      <p:sp>
        <p:nvSpPr>
          <p:cNvPr id="4" name="Slide Number Placeholder 3"/>
          <p:cNvSpPr>
            <a:spLocks noGrp="1"/>
          </p:cNvSpPr>
          <p:nvPr>
            <p:ph type="sldNum" sz="quarter" idx="5"/>
          </p:nvPr>
        </p:nvSpPr>
        <p:spPr/>
        <p:txBody>
          <a:bodyPr/>
          <a:lstStyle/>
          <a:p>
            <a:fld id="{7C8F5384-514F-4C9C-B56A-3508991A5770}" type="slidenum">
              <a:rPr lang="en-US" smtClean="0"/>
              <a:pPr/>
              <a:t>13</a:t>
            </a:fld>
            <a:endParaRPr lang="en-US" dirty="0"/>
          </a:p>
        </p:txBody>
      </p:sp>
    </p:spTree>
    <p:extLst>
      <p:ext uri="{BB962C8B-B14F-4D97-AF65-F5344CB8AC3E}">
        <p14:creationId xmlns:p14="http://schemas.microsoft.com/office/powerpoint/2010/main" val="122905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pitchFamily="1" charset="-128"/>
                <a:cs typeface="+mn-cs"/>
              </a:rPr>
              <a:t>If the spatial and temporal exposure conditions remain relatively stable, then individual exposures may reasonably be approximated by areal measurements. The objective of area monitoring for radon in dwellings and workplaces is the determination of a long-term average radon activity concentration representative of the exposure of residents and workers.  These measurements are preferably carried out over a long-term period to cover daily and seasonal variations.</a:t>
            </a:r>
          </a:p>
        </p:txBody>
      </p:sp>
      <p:sp>
        <p:nvSpPr>
          <p:cNvPr id="4" name="Slide Number Placeholder 3"/>
          <p:cNvSpPr>
            <a:spLocks noGrp="1"/>
          </p:cNvSpPr>
          <p:nvPr>
            <p:ph type="sldNum" sz="quarter" idx="5"/>
          </p:nvPr>
        </p:nvSpPr>
        <p:spPr/>
        <p:txBody>
          <a:bodyPr/>
          <a:lstStyle/>
          <a:p>
            <a:fld id="{7C8F5384-514F-4C9C-B56A-3508991A5770}" type="slidenum">
              <a:rPr lang="en-US" smtClean="0"/>
              <a:pPr/>
              <a:t>18</a:t>
            </a:fld>
            <a:endParaRPr lang="en-US" dirty="0"/>
          </a:p>
        </p:txBody>
      </p:sp>
    </p:spTree>
    <p:extLst>
      <p:ext uri="{BB962C8B-B14F-4D97-AF65-F5344CB8AC3E}">
        <p14:creationId xmlns:p14="http://schemas.microsoft.com/office/powerpoint/2010/main" val="178903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MDC values go to ANSI N13.31 document… </a:t>
            </a:r>
            <a:r>
              <a:rPr lang="en-US" sz="1200" b="0" i="0" u="none" strike="noStrike" kern="1200" baseline="0" dirty="0">
                <a:solidFill>
                  <a:schemeClr val="tx1"/>
                </a:solidFill>
                <a:latin typeface="Arial" charset="0"/>
                <a:ea typeface="ＭＳ Ｐゴシック" pitchFamily="1" charset="-128"/>
                <a:cs typeface="+mn-cs"/>
              </a:rPr>
              <a:t>Radon gas measurements can be an adequate surrogate for radon progeny and for dose calculations. </a:t>
            </a:r>
          </a:p>
          <a:p>
            <a:r>
              <a:rPr lang="en-US" sz="1200" b="0" i="0" u="none" strike="noStrike" kern="1200" baseline="0" dirty="0">
                <a:solidFill>
                  <a:schemeClr val="tx1"/>
                </a:solidFill>
                <a:latin typeface="Arial" charset="0"/>
                <a:ea typeface="ＭＳ Ｐゴシック" pitchFamily="1" charset="-128"/>
                <a:cs typeface="+mn-cs"/>
              </a:rPr>
              <a:t>However, uncertainty remains unless two factors are well known, the equilibrium factor and the particle size distribution.</a:t>
            </a:r>
            <a:endParaRPr lang="en-US" dirty="0"/>
          </a:p>
          <a:p>
            <a:endParaRPr lang="en-US" dirty="0"/>
          </a:p>
        </p:txBody>
      </p:sp>
      <p:sp>
        <p:nvSpPr>
          <p:cNvPr id="4" name="Slide Number Placeholder 3"/>
          <p:cNvSpPr>
            <a:spLocks noGrp="1"/>
          </p:cNvSpPr>
          <p:nvPr>
            <p:ph type="sldNum" sz="quarter" idx="5"/>
          </p:nvPr>
        </p:nvSpPr>
        <p:spPr/>
        <p:txBody>
          <a:bodyPr/>
          <a:lstStyle/>
          <a:p>
            <a:fld id="{7C8F5384-514F-4C9C-B56A-3508991A5770}" type="slidenum">
              <a:rPr lang="en-US" smtClean="0"/>
              <a:pPr/>
              <a:t>19</a:t>
            </a:fld>
            <a:endParaRPr lang="en-US" dirty="0"/>
          </a:p>
        </p:txBody>
      </p:sp>
    </p:spTree>
    <p:extLst>
      <p:ext uri="{BB962C8B-B14F-4D97-AF65-F5344CB8AC3E}">
        <p14:creationId xmlns:p14="http://schemas.microsoft.com/office/powerpoint/2010/main" val="383507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5384-514F-4C9C-B56A-3508991A5770}" type="slidenum">
              <a:rPr lang="en-US" smtClean="0"/>
              <a:pPr/>
              <a:t>20</a:t>
            </a:fld>
            <a:endParaRPr lang="en-US" dirty="0"/>
          </a:p>
        </p:txBody>
      </p:sp>
    </p:spTree>
    <p:extLst>
      <p:ext uri="{BB962C8B-B14F-4D97-AF65-F5344CB8AC3E}">
        <p14:creationId xmlns:p14="http://schemas.microsoft.com/office/powerpoint/2010/main" val="5445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A22A52-D6E7-405A-8A74-511100F228E3}"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600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35DB4-0B84-4451-B963-7B5DB6F3906F}"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8583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5297A-228A-487C-9382-E7D9EB5DFEB6}"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89260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AEFC-BB0D-4FF7-B2B7-D7BF94E16121}"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64458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0D677-BD59-409A-B9BB-BC3BBB68A46A}"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417469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95208-D27F-4C76-A857-B6E3B63EE993}"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07147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E0FE34-F585-4698-B06F-D7642CA24031}"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15350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19953B-A092-43D0-AD83-740B05F16320}"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83083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A22A52-D6E7-405A-8A74-511100F228E3}"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60875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C45AA-33C3-4F0C-BBFF-61FBC458A8BE}"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87405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22082F-6B10-4176-A7B3-569DC6D2E47F}"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244900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000" baseline="0">
                <a:latin typeface="Calibri" panose="020F0502020204030204" pitchFamily="34" charset="0"/>
              </a:defRPr>
            </a:lvl1pPr>
            <a:lvl2pPr marL="685800" indent="-228600">
              <a:buFont typeface="Wingdings" panose="05000000000000000000" pitchFamily="2" charset="2"/>
              <a:buChar char="§"/>
              <a:defRPr baseline="0">
                <a:latin typeface="Calibri" panose="020F0502020204030204" pitchFamily="34" charset="0"/>
              </a:defRPr>
            </a:lvl2pPr>
            <a:lvl3pPr marL="1143000" indent="-2286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5C45AA-33C3-4F0C-BBFF-61FBC458A8BE}"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3192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74E880-EE51-4E5C-940C-93ABC3629B52}"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85191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E268B9-8C3B-4A6F-86BD-841DF3B59A6A}" type="datetime1">
              <a:rPr lang="en-US" smtClean="0"/>
              <a:t>04/02/2021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63212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E6FDE1-8C83-49F6-A66F-E5E0043C5401}"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282561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64383-FA9F-4046-9D2F-F7C3A8A1E577}" type="datetime1">
              <a:rPr lang="en-US" smtClean="0"/>
              <a:t>04/02/2021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379341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5704AE-5C04-4769-A727-3F999B664EAC}"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5166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623D3E-A6BA-44D1-91BA-C47FC2C1A731}"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2857445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35DB4-0B84-4451-B963-7B5DB6F3906F}"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443841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5297A-228A-487C-9382-E7D9EB5DFEB6}"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226515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2082F-6B10-4176-A7B3-569DC6D2E47F}" type="datetime1">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59915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74E880-EE51-4E5C-940C-93ABC3629B52}"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317396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E268B9-8C3B-4A6F-86BD-841DF3B59A6A}" type="datetime1">
              <a:rPr lang="en-US" smtClean="0"/>
              <a:t>04/02/2021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250955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E6FDE1-8C83-49F6-A66F-E5E0043C5401}" type="datetime1">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45293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64383-FA9F-4046-9D2F-F7C3A8A1E577}" type="datetime1">
              <a:rPr lang="en-US" smtClean="0"/>
              <a:t>04/02/2021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87844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704AE-5C04-4769-A727-3F999B664EAC}"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3008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623D3E-A6BA-44D1-91BA-C47FC2C1A731}" type="datetime1">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BB150-8DAB-4CE5-94AA-5A5E19BBA102}" type="slidenum">
              <a:rPr lang="en-US" smtClean="0"/>
              <a:t>‹#›</a:t>
            </a:fld>
            <a:endParaRPr lang="en-US"/>
          </a:p>
        </p:txBody>
      </p:sp>
    </p:spTree>
    <p:extLst>
      <p:ext uri="{BB962C8B-B14F-4D97-AF65-F5344CB8AC3E}">
        <p14:creationId xmlns:p14="http://schemas.microsoft.com/office/powerpoint/2010/main" val="191301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63083-9523-497C-A1C2-60C2E2937D70}" type="datetime1">
              <a:rPr lang="en-US" smtClean="0"/>
              <a:t>04/02/2021</a:t>
            </a:fld>
            <a:endParaRPr lang="en-US"/>
          </a:p>
        </p:txBody>
      </p:sp>
      <p:sp>
        <p:nvSpPr>
          <p:cNvPr id="5" name="Footer Placeholder 4"/>
          <p:cNvSpPr>
            <a:spLocks noGrp="1"/>
          </p:cNvSpPr>
          <p:nvPr>
            <p:ph type="ftr" sz="quarter" idx="3"/>
          </p:nvPr>
        </p:nvSpPr>
        <p:spPr>
          <a:xfrm>
            <a:off x="5791200" y="63118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43300" y="6177272"/>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05BB150-8DAB-4CE5-94AA-5A5E19BBA102}" type="slidenum">
              <a:rPr lang="en-US" smtClean="0"/>
              <a:pPr/>
              <a:t>‹#›</a:t>
            </a:fld>
            <a:endParaRPr lang="en-US"/>
          </a:p>
        </p:txBody>
      </p:sp>
    </p:spTree>
    <p:extLst>
      <p:ext uri="{BB962C8B-B14F-4D97-AF65-F5344CB8AC3E}">
        <p14:creationId xmlns:p14="http://schemas.microsoft.com/office/powerpoint/2010/main" val="16199386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8" r:id="rId12"/>
    <p:sldLayoutId id="2147483756" r:id="rId13"/>
    <p:sldLayoutId id="2147483757" r:id="rId14"/>
    <p:sldLayoutId id="2147483759" r:id="rId15"/>
    <p:sldLayoutId id="214748376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6575" y="61261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63083-9523-497C-A1C2-60C2E2937D70}" type="datetime1">
              <a:rPr lang="en-US" smtClean="0"/>
              <a:t>04/02/2021</a:t>
            </a:fld>
            <a:endParaRPr lang="en-US"/>
          </a:p>
        </p:txBody>
      </p:sp>
      <p:sp>
        <p:nvSpPr>
          <p:cNvPr id="5" name="Footer Placeholder 4"/>
          <p:cNvSpPr>
            <a:spLocks noGrp="1"/>
          </p:cNvSpPr>
          <p:nvPr>
            <p:ph type="ftr" sz="quarter" idx="3"/>
          </p:nvPr>
        </p:nvSpPr>
        <p:spPr>
          <a:xfrm>
            <a:off x="3124200" y="61737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80219" y="6173787"/>
            <a:ext cx="11002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BB150-8DAB-4CE5-94AA-5A5E19BBA102}" type="slidenum">
              <a:rPr lang="en-US" smtClean="0"/>
              <a:pPr/>
              <a:t>‹#›</a:t>
            </a:fld>
            <a:endParaRPr lang="en-US"/>
          </a:p>
        </p:txBody>
      </p:sp>
    </p:spTree>
    <p:extLst>
      <p:ext uri="{BB962C8B-B14F-4D97-AF65-F5344CB8AC3E}">
        <p14:creationId xmlns:p14="http://schemas.microsoft.com/office/powerpoint/2010/main" val="19395638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nrc.gov/docs/ML1505/ML15051A002.pdf" TargetMode="Externa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journals.lww.com/health-physics/toc/2006/10000" TargetMode="External"/><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58975"/>
            <a:ext cx="7772400" cy="1470025"/>
          </a:xfrm>
        </p:spPr>
        <p:txBody>
          <a:bodyPr>
            <a:normAutofit fontScale="90000"/>
          </a:bodyPr>
          <a:lstStyle/>
          <a:p>
            <a:r>
              <a:rPr lang="en-US" sz="4000" dirty="0"/>
              <a:t>“Evaluations of Uranium Recovery Facility Surveys of Radon and Radon Progeny in Air and Demonstrations of Compliance with 10 CFR 20.1301”</a:t>
            </a:r>
            <a:endParaRPr lang="en-US" sz="6600" dirty="0"/>
          </a:p>
        </p:txBody>
      </p:sp>
      <p:sp>
        <p:nvSpPr>
          <p:cNvPr id="3" name="Subtitle 2"/>
          <p:cNvSpPr>
            <a:spLocks noGrp="1"/>
          </p:cNvSpPr>
          <p:nvPr>
            <p:ph type="subTitle" idx="1"/>
          </p:nvPr>
        </p:nvSpPr>
        <p:spPr>
          <a:xfrm>
            <a:off x="685800" y="4191000"/>
            <a:ext cx="7696200" cy="2209800"/>
          </a:xfrm>
        </p:spPr>
        <p:txBody>
          <a:bodyPr>
            <a:normAutofit/>
          </a:bodyPr>
          <a:lstStyle/>
          <a:p>
            <a:r>
              <a:rPr lang="en-US" dirty="0">
                <a:solidFill>
                  <a:schemeClr val="tx1">
                    <a:lumMod val="50000"/>
                    <a:lumOff val="50000"/>
                  </a:schemeClr>
                </a:solidFill>
              </a:rPr>
              <a:t>Presented at RAMP Ukraine Meeting</a:t>
            </a:r>
            <a:endParaRPr lang="en-US" sz="3200" dirty="0">
              <a:solidFill>
                <a:schemeClr val="tx1">
                  <a:lumMod val="50000"/>
                  <a:lumOff val="50000"/>
                </a:schemeClr>
              </a:solidFill>
            </a:endParaRPr>
          </a:p>
          <a:p>
            <a:r>
              <a:rPr lang="en-US" sz="3200" dirty="0">
                <a:solidFill>
                  <a:schemeClr val="tx1">
                    <a:lumMod val="50000"/>
                    <a:lumOff val="50000"/>
                  </a:schemeClr>
                </a:solidFill>
              </a:rPr>
              <a:t>April 2020</a:t>
            </a:r>
          </a:p>
          <a:p>
            <a:r>
              <a:rPr lang="en-US" sz="3200" dirty="0">
                <a:solidFill>
                  <a:schemeClr val="tx1">
                    <a:lumMod val="50000"/>
                    <a:lumOff val="50000"/>
                  </a:schemeClr>
                </a:solidFill>
              </a:rPr>
              <a:t>Special thanks to Rob Evans, Ph. D. Region IV</a:t>
            </a:r>
          </a:p>
          <a:p>
            <a:endParaRPr lang="en-US" dirty="0">
              <a:solidFill>
                <a:schemeClr val="tx1">
                  <a:lumMod val="50000"/>
                  <a:lumOff val="50000"/>
                </a:schemeClr>
              </a:solidFill>
            </a:endParaRPr>
          </a:p>
        </p:txBody>
      </p:sp>
      <p:pic>
        <p:nvPicPr>
          <p:cNvPr id="5" name="Picture 4" descr="Logo&#10;&#10;Description automatically generated">
            <a:extLst>
              <a:ext uri="{FF2B5EF4-FFF2-40B4-BE49-F238E27FC236}">
                <a16:creationId xmlns:a16="http://schemas.microsoft.com/office/drawing/2014/main" id="{2B6D0F77-CBDF-4839-B3C1-A70ACEF09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1638595" cy="1448346"/>
          </a:xfrm>
          <a:prstGeom prst="rect">
            <a:avLst/>
          </a:prstGeom>
        </p:spPr>
      </p:pic>
    </p:spTree>
    <p:extLst>
      <p:ext uri="{BB962C8B-B14F-4D97-AF65-F5344CB8AC3E}">
        <p14:creationId xmlns:p14="http://schemas.microsoft.com/office/powerpoint/2010/main" val="324664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1CE-B77A-4523-ACA2-DFF745B13E21}"/>
              </a:ext>
            </a:extLst>
          </p:cNvPr>
          <p:cNvSpPr>
            <a:spLocks noGrp="1"/>
          </p:cNvSpPr>
          <p:nvPr>
            <p:ph type="title"/>
          </p:nvPr>
        </p:nvSpPr>
        <p:spPr/>
        <p:txBody>
          <a:bodyPr/>
          <a:lstStyle/>
          <a:p>
            <a:r>
              <a:rPr lang="en-US" dirty="0"/>
              <a:t>Obtaining radon dose, cont.</a:t>
            </a:r>
          </a:p>
        </p:txBody>
      </p:sp>
      <p:sp>
        <p:nvSpPr>
          <p:cNvPr id="3" name="Content Placeholder 2">
            <a:extLst>
              <a:ext uri="{FF2B5EF4-FFF2-40B4-BE49-F238E27FC236}">
                <a16:creationId xmlns:a16="http://schemas.microsoft.com/office/drawing/2014/main" id="{118495D3-7FD6-416C-85BC-994F0FB0BD58}"/>
              </a:ext>
            </a:extLst>
          </p:cNvPr>
          <p:cNvSpPr>
            <a:spLocks noGrp="1"/>
          </p:cNvSpPr>
          <p:nvPr>
            <p:ph idx="1"/>
          </p:nvPr>
        </p:nvSpPr>
        <p:spPr/>
        <p:txBody>
          <a:bodyPr/>
          <a:lstStyle/>
          <a:p>
            <a:pPr marL="0" indent="0">
              <a:buNone/>
            </a:pPr>
            <a:r>
              <a:rPr lang="en-US" dirty="0"/>
              <a:t>(3) Measure radon released at vents, stacks, wellfields, tailings, ore pads, storage areas, etc. using passive or dynamic radon monitors, then calculate doses at unrestricted area boundaries or receptor locations</a:t>
            </a:r>
          </a:p>
          <a:p>
            <a:pPr lvl="1"/>
            <a:r>
              <a:rPr lang="en-US" dirty="0">
                <a:solidFill>
                  <a:srgbClr val="C00000"/>
                </a:solidFill>
              </a:rPr>
              <a:t>Computer code (MILDOS) </a:t>
            </a:r>
            <a:r>
              <a:rPr lang="en-US" dirty="0"/>
              <a:t>may be used to simplify calculations, but again, NRC expects licensee to </a:t>
            </a:r>
            <a:r>
              <a:rPr lang="en-US" dirty="0">
                <a:solidFill>
                  <a:srgbClr val="C00000"/>
                </a:solidFill>
              </a:rPr>
              <a:t>verify calculated values with field samples</a:t>
            </a:r>
          </a:p>
        </p:txBody>
      </p:sp>
      <p:sp>
        <p:nvSpPr>
          <p:cNvPr id="4" name="Slide Number Placeholder 3">
            <a:extLst>
              <a:ext uri="{FF2B5EF4-FFF2-40B4-BE49-F238E27FC236}">
                <a16:creationId xmlns:a16="http://schemas.microsoft.com/office/drawing/2014/main" id="{03B81DC4-C540-4205-9234-2A0BD35D9841}"/>
              </a:ext>
            </a:extLst>
          </p:cNvPr>
          <p:cNvSpPr>
            <a:spLocks noGrp="1"/>
          </p:cNvSpPr>
          <p:nvPr>
            <p:ph type="sldNum" sz="quarter" idx="12"/>
          </p:nvPr>
        </p:nvSpPr>
        <p:spPr/>
        <p:txBody>
          <a:bodyPr/>
          <a:lstStyle/>
          <a:p>
            <a:fld id="{905BB150-8DAB-4CE5-94AA-5A5E19BBA102}" type="slidenum">
              <a:rPr lang="en-US" smtClean="0"/>
              <a:t>10</a:t>
            </a:fld>
            <a:endParaRPr lang="en-US"/>
          </a:p>
        </p:txBody>
      </p:sp>
    </p:spTree>
    <p:extLst>
      <p:ext uri="{BB962C8B-B14F-4D97-AF65-F5344CB8AC3E}">
        <p14:creationId xmlns:p14="http://schemas.microsoft.com/office/powerpoint/2010/main" val="75212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831-AB06-42BA-9641-048C28BB1BDE}"/>
              </a:ext>
            </a:extLst>
          </p:cNvPr>
          <p:cNvSpPr>
            <a:spLocks noGrp="1"/>
          </p:cNvSpPr>
          <p:nvPr>
            <p:ph type="title"/>
          </p:nvPr>
        </p:nvSpPr>
        <p:spPr/>
        <p:txBody>
          <a:bodyPr/>
          <a:lstStyle/>
          <a:p>
            <a:r>
              <a:rPr lang="en-US" dirty="0"/>
              <a:t>Obtaining radon dose, cont.</a:t>
            </a:r>
          </a:p>
        </p:txBody>
      </p:sp>
      <p:sp>
        <p:nvSpPr>
          <p:cNvPr id="3" name="Content Placeholder 2">
            <a:extLst>
              <a:ext uri="{FF2B5EF4-FFF2-40B4-BE49-F238E27FC236}">
                <a16:creationId xmlns:a16="http://schemas.microsoft.com/office/drawing/2014/main" id="{6E0B3926-E0BF-41D2-AA72-E8679732D836}"/>
              </a:ext>
            </a:extLst>
          </p:cNvPr>
          <p:cNvSpPr>
            <a:spLocks noGrp="1"/>
          </p:cNvSpPr>
          <p:nvPr>
            <p:ph idx="1"/>
          </p:nvPr>
        </p:nvSpPr>
        <p:spPr/>
        <p:txBody>
          <a:bodyPr/>
          <a:lstStyle/>
          <a:p>
            <a:pPr marL="0" indent="0">
              <a:buNone/>
            </a:pPr>
            <a:r>
              <a:rPr lang="en-US" dirty="0"/>
              <a:t>(4)  </a:t>
            </a:r>
            <a:r>
              <a:rPr lang="en-US" dirty="0">
                <a:solidFill>
                  <a:srgbClr val="C00000"/>
                </a:solidFill>
              </a:rPr>
              <a:t>Measure radon </a:t>
            </a:r>
            <a:r>
              <a:rPr lang="en-US" u="sng" dirty="0">
                <a:solidFill>
                  <a:srgbClr val="C00000"/>
                </a:solidFill>
              </a:rPr>
              <a:t>progeny</a:t>
            </a:r>
            <a:r>
              <a:rPr lang="en-US" dirty="0"/>
              <a:t> directly at receptor locations, then convert to radon equivalent</a:t>
            </a:r>
          </a:p>
          <a:p>
            <a:pPr lvl="1"/>
            <a:r>
              <a:rPr lang="en-US" dirty="0"/>
              <a:t>Common examples include </a:t>
            </a:r>
            <a:r>
              <a:rPr lang="en-US" dirty="0">
                <a:solidFill>
                  <a:srgbClr val="C00000"/>
                </a:solidFill>
              </a:rPr>
              <a:t>man camps </a:t>
            </a:r>
            <a:r>
              <a:rPr lang="en-US" dirty="0"/>
              <a:t>and other site locations where visitors are frequently located</a:t>
            </a:r>
          </a:p>
          <a:p>
            <a:pPr lvl="1"/>
            <a:r>
              <a:rPr lang="en-US" dirty="0"/>
              <a:t>Radon progeny concentrations have to be high enough to be measured directly</a:t>
            </a:r>
          </a:p>
          <a:p>
            <a:pPr lvl="1"/>
            <a:r>
              <a:rPr lang="en-US" dirty="0">
                <a:solidFill>
                  <a:srgbClr val="C00000"/>
                </a:solidFill>
              </a:rPr>
              <a:t>Grab samples </a:t>
            </a:r>
            <a:r>
              <a:rPr lang="en-US" dirty="0"/>
              <a:t>may not be representative of long-term averages </a:t>
            </a:r>
          </a:p>
        </p:txBody>
      </p:sp>
      <p:sp>
        <p:nvSpPr>
          <p:cNvPr id="4" name="Slide Number Placeholder 3">
            <a:extLst>
              <a:ext uri="{FF2B5EF4-FFF2-40B4-BE49-F238E27FC236}">
                <a16:creationId xmlns:a16="http://schemas.microsoft.com/office/drawing/2014/main" id="{F469A3BD-0A07-49B1-8514-A9F286414392}"/>
              </a:ext>
            </a:extLst>
          </p:cNvPr>
          <p:cNvSpPr>
            <a:spLocks noGrp="1"/>
          </p:cNvSpPr>
          <p:nvPr>
            <p:ph type="sldNum" sz="quarter" idx="12"/>
          </p:nvPr>
        </p:nvSpPr>
        <p:spPr/>
        <p:txBody>
          <a:bodyPr/>
          <a:lstStyle/>
          <a:p>
            <a:fld id="{905BB150-8DAB-4CE5-94AA-5A5E19BBA102}" type="slidenum">
              <a:rPr lang="en-US" smtClean="0"/>
              <a:t>11</a:t>
            </a:fld>
            <a:endParaRPr lang="en-US"/>
          </a:p>
        </p:txBody>
      </p:sp>
    </p:spTree>
    <p:extLst>
      <p:ext uri="{BB962C8B-B14F-4D97-AF65-F5344CB8AC3E}">
        <p14:creationId xmlns:p14="http://schemas.microsoft.com/office/powerpoint/2010/main" val="180455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4A34-564D-42B6-85D5-EF591F32482E}"/>
              </a:ext>
            </a:extLst>
          </p:cNvPr>
          <p:cNvSpPr>
            <a:spLocks noGrp="1"/>
          </p:cNvSpPr>
          <p:nvPr>
            <p:ph type="title"/>
          </p:nvPr>
        </p:nvSpPr>
        <p:spPr/>
        <p:txBody>
          <a:bodyPr/>
          <a:lstStyle/>
          <a:p>
            <a:r>
              <a:rPr lang="en-US" dirty="0"/>
              <a:t>Compliance with 20.1301</a:t>
            </a:r>
          </a:p>
        </p:txBody>
      </p:sp>
      <p:sp>
        <p:nvSpPr>
          <p:cNvPr id="3" name="Content Placeholder 2">
            <a:extLst>
              <a:ext uri="{FF2B5EF4-FFF2-40B4-BE49-F238E27FC236}">
                <a16:creationId xmlns:a16="http://schemas.microsoft.com/office/drawing/2014/main" id="{7076990E-1669-47D3-B586-CA17278B5CC3}"/>
              </a:ext>
            </a:extLst>
          </p:cNvPr>
          <p:cNvSpPr>
            <a:spLocks noGrp="1"/>
          </p:cNvSpPr>
          <p:nvPr>
            <p:ph idx="1"/>
          </p:nvPr>
        </p:nvSpPr>
        <p:spPr>
          <a:xfrm>
            <a:off x="457200" y="1417638"/>
            <a:ext cx="7848600" cy="4525963"/>
          </a:xfrm>
        </p:spPr>
        <p:txBody>
          <a:bodyPr/>
          <a:lstStyle/>
          <a:p>
            <a:r>
              <a:rPr lang="en-US" dirty="0"/>
              <a:t>One way to demonstrate compliance is to compare radon concentrations (annual averages) at unrestricted area boundary against 10 CFR Part 20, Appendix B, Table 2 effluent concentration limit for </a:t>
            </a:r>
            <a:r>
              <a:rPr lang="en-US" dirty="0">
                <a:solidFill>
                  <a:srgbClr val="C00000"/>
                </a:solidFill>
              </a:rPr>
              <a:t>radon-222 with daughters (progeny)</a:t>
            </a:r>
            <a:r>
              <a:rPr lang="en-US" dirty="0"/>
              <a:t> present</a:t>
            </a:r>
          </a:p>
          <a:p>
            <a:pPr lvl="1"/>
            <a:r>
              <a:rPr lang="en-US" dirty="0"/>
              <a:t>NRC recommended effluent concentration limit (</a:t>
            </a:r>
            <a:r>
              <a:rPr lang="en-US" dirty="0">
                <a:solidFill>
                  <a:srgbClr val="C00000"/>
                </a:solidFill>
              </a:rPr>
              <a:t>air</a:t>
            </a:r>
            <a:r>
              <a:rPr lang="en-US" dirty="0"/>
              <a:t>) is </a:t>
            </a:r>
            <a:r>
              <a:rPr lang="en-US" dirty="0">
                <a:solidFill>
                  <a:srgbClr val="C00000"/>
                </a:solidFill>
              </a:rPr>
              <a:t>1 E-10 µCi/ml</a:t>
            </a:r>
            <a:r>
              <a:rPr lang="en-US" dirty="0"/>
              <a:t>, which equals 0.1 </a:t>
            </a:r>
            <a:r>
              <a:rPr lang="en-US" dirty="0" err="1"/>
              <a:t>pCi</a:t>
            </a:r>
            <a:r>
              <a:rPr lang="en-US" dirty="0"/>
              <a:t>/L      (i.e., 3.7 </a:t>
            </a:r>
            <a:r>
              <a:rPr lang="en-US" dirty="0" err="1"/>
              <a:t>Bq</a:t>
            </a:r>
            <a:r>
              <a:rPr lang="en-US" dirty="0"/>
              <a:t>/m</a:t>
            </a:r>
            <a:r>
              <a:rPr lang="en-US" baseline="30000" dirty="0"/>
              <a:t>3</a:t>
            </a:r>
            <a:r>
              <a:rPr lang="en-US" dirty="0"/>
              <a:t>)  </a:t>
            </a:r>
          </a:p>
        </p:txBody>
      </p:sp>
      <p:sp>
        <p:nvSpPr>
          <p:cNvPr id="4" name="Slide Number Placeholder 3">
            <a:extLst>
              <a:ext uri="{FF2B5EF4-FFF2-40B4-BE49-F238E27FC236}">
                <a16:creationId xmlns:a16="http://schemas.microsoft.com/office/drawing/2014/main" id="{F9B82AB3-2F33-49FE-B47A-1C3DA78E28B8}"/>
              </a:ext>
            </a:extLst>
          </p:cNvPr>
          <p:cNvSpPr>
            <a:spLocks noGrp="1"/>
          </p:cNvSpPr>
          <p:nvPr>
            <p:ph type="sldNum" sz="quarter" idx="12"/>
          </p:nvPr>
        </p:nvSpPr>
        <p:spPr/>
        <p:txBody>
          <a:bodyPr/>
          <a:lstStyle/>
          <a:p>
            <a:fld id="{905BB150-8DAB-4CE5-94AA-5A5E19BBA102}" type="slidenum">
              <a:rPr lang="en-US" smtClean="0"/>
              <a:t>12</a:t>
            </a:fld>
            <a:endParaRPr lang="en-US"/>
          </a:p>
        </p:txBody>
      </p:sp>
    </p:spTree>
    <p:extLst>
      <p:ext uri="{BB962C8B-B14F-4D97-AF65-F5344CB8AC3E}">
        <p14:creationId xmlns:p14="http://schemas.microsoft.com/office/powerpoint/2010/main" val="19712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ACD6-6281-447E-9AA0-A4619ECE240F}"/>
              </a:ext>
            </a:extLst>
          </p:cNvPr>
          <p:cNvSpPr>
            <a:spLocks noGrp="1"/>
          </p:cNvSpPr>
          <p:nvPr>
            <p:ph type="title"/>
          </p:nvPr>
        </p:nvSpPr>
        <p:spPr/>
        <p:txBody>
          <a:bodyPr/>
          <a:lstStyle/>
          <a:p>
            <a:r>
              <a:rPr lang="en-US" dirty="0"/>
              <a:t>Compliance with 20.1301, cont.</a:t>
            </a:r>
          </a:p>
        </p:txBody>
      </p:sp>
      <p:sp>
        <p:nvSpPr>
          <p:cNvPr id="3" name="Content Placeholder 2">
            <a:extLst>
              <a:ext uri="{FF2B5EF4-FFF2-40B4-BE49-F238E27FC236}">
                <a16:creationId xmlns:a16="http://schemas.microsoft.com/office/drawing/2014/main" id="{6A9269F0-3246-48AF-8655-1C16711B9324}"/>
              </a:ext>
            </a:extLst>
          </p:cNvPr>
          <p:cNvSpPr>
            <a:spLocks noGrp="1"/>
          </p:cNvSpPr>
          <p:nvPr>
            <p:ph idx="1"/>
          </p:nvPr>
        </p:nvSpPr>
        <p:spPr>
          <a:xfrm>
            <a:off x="457200" y="1600201"/>
            <a:ext cx="8229600" cy="3200400"/>
          </a:xfrm>
        </p:spPr>
        <p:txBody>
          <a:bodyPr/>
          <a:lstStyle/>
          <a:p>
            <a:r>
              <a:rPr lang="en-US" dirty="0"/>
              <a:t>A second way to demonstrate compliance is to perform a </a:t>
            </a:r>
            <a:r>
              <a:rPr lang="en-US" dirty="0">
                <a:solidFill>
                  <a:srgbClr val="C00000"/>
                </a:solidFill>
              </a:rPr>
              <a:t>dose assessment</a:t>
            </a:r>
          </a:p>
          <a:p>
            <a:r>
              <a:rPr lang="en-US" dirty="0"/>
              <a:t>This method requires use of dose conversion factor (DCF) and assumptions of radon-radon progeny EEC to obtain equilibrium factor (</a:t>
            </a:r>
            <a:r>
              <a:rPr lang="en-US" b="1" i="1" dirty="0"/>
              <a:t>F</a:t>
            </a:r>
            <a:r>
              <a:rPr lang="en-US" dirty="0"/>
              <a:t>) </a:t>
            </a:r>
          </a:p>
        </p:txBody>
      </p:sp>
      <p:sp>
        <p:nvSpPr>
          <p:cNvPr id="4" name="Slide Number Placeholder 3">
            <a:extLst>
              <a:ext uri="{FF2B5EF4-FFF2-40B4-BE49-F238E27FC236}">
                <a16:creationId xmlns:a16="http://schemas.microsoft.com/office/drawing/2014/main" id="{A09766B6-FEAC-4269-9995-1C7367365723}"/>
              </a:ext>
            </a:extLst>
          </p:cNvPr>
          <p:cNvSpPr>
            <a:spLocks noGrp="1"/>
          </p:cNvSpPr>
          <p:nvPr>
            <p:ph type="sldNum" sz="quarter" idx="12"/>
          </p:nvPr>
        </p:nvSpPr>
        <p:spPr/>
        <p:txBody>
          <a:bodyPr/>
          <a:lstStyle/>
          <a:p>
            <a:fld id="{905BB150-8DAB-4CE5-94AA-5A5E19BBA102}" type="slidenum">
              <a:rPr lang="en-US" smtClean="0"/>
              <a:t>13</a:t>
            </a:fld>
            <a:endParaRPr lang="en-US"/>
          </a:p>
        </p:txBody>
      </p:sp>
    </p:spTree>
    <p:extLst>
      <p:ext uri="{BB962C8B-B14F-4D97-AF65-F5344CB8AC3E}">
        <p14:creationId xmlns:p14="http://schemas.microsoft.com/office/powerpoint/2010/main" val="364162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2C40-49B3-4DA1-97D7-9EBF0CEC3727}"/>
              </a:ext>
            </a:extLst>
          </p:cNvPr>
          <p:cNvSpPr>
            <a:spLocks noGrp="1"/>
          </p:cNvSpPr>
          <p:nvPr>
            <p:ph type="title"/>
          </p:nvPr>
        </p:nvSpPr>
        <p:spPr/>
        <p:txBody>
          <a:bodyPr/>
          <a:lstStyle/>
          <a:p>
            <a:r>
              <a:rPr lang="en-US" dirty="0"/>
              <a:t>Compliance with 20.1301,cont.</a:t>
            </a:r>
          </a:p>
        </p:txBody>
      </p:sp>
      <p:sp>
        <p:nvSpPr>
          <p:cNvPr id="3" name="Content Placeholder 2">
            <a:extLst>
              <a:ext uri="{FF2B5EF4-FFF2-40B4-BE49-F238E27FC236}">
                <a16:creationId xmlns:a16="http://schemas.microsoft.com/office/drawing/2014/main" id="{B6AE514F-50B5-4530-83B2-F3E6932EB5EA}"/>
              </a:ext>
            </a:extLst>
          </p:cNvPr>
          <p:cNvSpPr>
            <a:spLocks noGrp="1"/>
          </p:cNvSpPr>
          <p:nvPr>
            <p:ph idx="1"/>
          </p:nvPr>
        </p:nvSpPr>
        <p:spPr>
          <a:xfrm>
            <a:off x="421340" y="1295400"/>
            <a:ext cx="8570259" cy="4525963"/>
          </a:xfrm>
        </p:spPr>
        <p:txBody>
          <a:bodyPr>
            <a:normAutofit/>
          </a:bodyPr>
          <a:lstStyle/>
          <a:p>
            <a:r>
              <a:rPr lang="en-US" dirty="0"/>
              <a:t>ISG allows licensees to adjust ECL value (1 E-10 µCi/ml) using an equilibrium factor</a:t>
            </a:r>
          </a:p>
          <a:p>
            <a:pPr lvl="1"/>
            <a:r>
              <a:rPr lang="en-US" dirty="0"/>
              <a:t>Easiest and </a:t>
            </a:r>
            <a:r>
              <a:rPr lang="en-US" dirty="0">
                <a:solidFill>
                  <a:srgbClr val="C00000"/>
                </a:solidFill>
              </a:rPr>
              <a:t>most conservative option </a:t>
            </a:r>
            <a:r>
              <a:rPr lang="en-US" dirty="0"/>
              <a:t>is to use EF of 1; no change to ECL</a:t>
            </a:r>
          </a:p>
          <a:p>
            <a:pPr lvl="1"/>
            <a:r>
              <a:rPr lang="en-US" dirty="0"/>
              <a:t>An EF of less than 1 results in adjusted ECL that is greater than given in Appendix B, Table 2</a:t>
            </a:r>
          </a:p>
          <a:p>
            <a:pPr lvl="1"/>
            <a:r>
              <a:rPr lang="en-US" dirty="0">
                <a:solidFill>
                  <a:srgbClr val="C00000"/>
                </a:solidFill>
              </a:rPr>
              <a:t>Adjustment of ECL requires prior NRC approval</a:t>
            </a:r>
          </a:p>
          <a:p>
            <a:pPr lvl="1"/>
            <a:r>
              <a:rPr lang="en-US" dirty="0"/>
              <a:t>Generally acceptable EFs are provided in ISG, 0.7 for outdoors, 0.5 for indoors, or site specific</a:t>
            </a:r>
          </a:p>
          <a:p>
            <a:pPr lvl="1"/>
            <a:endParaRPr lang="en-US" dirty="0"/>
          </a:p>
          <a:p>
            <a:endParaRPr lang="en-US" dirty="0"/>
          </a:p>
        </p:txBody>
      </p:sp>
      <p:sp>
        <p:nvSpPr>
          <p:cNvPr id="4" name="Slide Number Placeholder 3">
            <a:extLst>
              <a:ext uri="{FF2B5EF4-FFF2-40B4-BE49-F238E27FC236}">
                <a16:creationId xmlns:a16="http://schemas.microsoft.com/office/drawing/2014/main" id="{80D1EEA1-7A62-4F37-A246-65113311EAA7}"/>
              </a:ext>
            </a:extLst>
          </p:cNvPr>
          <p:cNvSpPr>
            <a:spLocks noGrp="1"/>
          </p:cNvSpPr>
          <p:nvPr>
            <p:ph type="sldNum" sz="quarter" idx="12"/>
          </p:nvPr>
        </p:nvSpPr>
        <p:spPr/>
        <p:txBody>
          <a:bodyPr/>
          <a:lstStyle/>
          <a:p>
            <a:fld id="{905BB150-8DAB-4CE5-94AA-5A5E19BBA102}" type="slidenum">
              <a:rPr lang="en-US" smtClean="0"/>
              <a:t>14</a:t>
            </a:fld>
            <a:endParaRPr lang="en-US"/>
          </a:p>
        </p:txBody>
      </p:sp>
    </p:spTree>
    <p:extLst>
      <p:ext uri="{BB962C8B-B14F-4D97-AF65-F5344CB8AC3E}">
        <p14:creationId xmlns:p14="http://schemas.microsoft.com/office/powerpoint/2010/main" val="199146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0F96-B493-4F12-B8D0-C45D2436FEE7}"/>
              </a:ext>
            </a:extLst>
          </p:cNvPr>
          <p:cNvSpPr>
            <a:spLocks noGrp="1"/>
          </p:cNvSpPr>
          <p:nvPr>
            <p:ph type="title"/>
          </p:nvPr>
        </p:nvSpPr>
        <p:spPr/>
        <p:txBody>
          <a:bodyPr/>
          <a:lstStyle/>
          <a:p>
            <a:r>
              <a:rPr lang="en-US" dirty="0"/>
              <a:t>Dose conversion factor, DCF</a:t>
            </a:r>
          </a:p>
        </p:txBody>
      </p:sp>
      <p:sp>
        <p:nvSpPr>
          <p:cNvPr id="3" name="Content Placeholder 2">
            <a:extLst>
              <a:ext uri="{FF2B5EF4-FFF2-40B4-BE49-F238E27FC236}">
                <a16:creationId xmlns:a16="http://schemas.microsoft.com/office/drawing/2014/main" id="{E52A6874-D5A7-4772-B7D8-3D37C9AFCCC9}"/>
              </a:ext>
            </a:extLst>
          </p:cNvPr>
          <p:cNvSpPr>
            <a:spLocks noGrp="1"/>
          </p:cNvSpPr>
          <p:nvPr>
            <p:ph idx="1"/>
          </p:nvPr>
        </p:nvSpPr>
        <p:spPr>
          <a:xfrm>
            <a:off x="380999" y="1408673"/>
            <a:ext cx="8494059" cy="4525963"/>
          </a:xfrm>
        </p:spPr>
        <p:txBody>
          <a:bodyPr>
            <a:normAutofit lnSpcReduction="10000"/>
          </a:bodyPr>
          <a:lstStyle/>
          <a:p>
            <a:r>
              <a:rPr lang="en-US" dirty="0"/>
              <a:t>Converts radon in units of </a:t>
            </a:r>
            <a:r>
              <a:rPr lang="en-US" dirty="0" err="1"/>
              <a:t>pCi</a:t>
            </a:r>
            <a:r>
              <a:rPr lang="en-US" dirty="0"/>
              <a:t>/L to dose in units of mrem/year</a:t>
            </a:r>
          </a:p>
          <a:p>
            <a:r>
              <a:rPr lang="en-US" dirty="0"/>
              <a:t>NRC recommends using 50 mrem/</a:t>
            </a:r>
            <a:r>
              <a:rPr lang="en-US" dirty="0" err="1"/>
              <a:t>yr</a:t>
            </a:r>
            <a:r>
              <a:rPr lang="en-US" dirty="0"/>
              <a:t> (</a:t>
            </a:r>
            <a:r>
              <a:rPr lang="en-US" dirty="0">
                <a:solidFill>
                  <a:srgbClr val="C00000"/>
                </a:solidFill>
              </a:rPr>
              <a:t>Appendix B, Table 2 values equal 50 mrem/</a:t>
            </a:r>
            <a:r>
              <a:rPr lang="en-US" dirty="0" err="1">
                <a:solidFill>
                  <a:srgbClr val="C00000"/>
                </a:solidFill>
              </a:rPr>
              <a:t>yr</a:t>
            </a:r>
            <a:r>
              <a:rPr lang="en-US" dirty="0"/>
              <a:t>) divided by 0.1 </a:t>
            </a:r>
            <a:r>
              <a:rPr lang="en-US" dirty="0" err="1"/>
              <a:t>pCi</a:t>
            </a:r>
            <a:r>
              <a:rPr lang="en-US" dirty="0"/>
              <a:t>/L (ECL for radon with daughters), which equals 500 mrem/</a:t>
            </a:r>
            <a:r>
              <a:rPr lang="en-US" dirty="0" err="1"/>
              <a:t>yr</a:t>
            </a:r>
            <a:r>
              <a:rPr lang="en-US" dirty="0"/>
              <a:t> per </a:t>
            </a:r>
            <a:r>
              <a:rPr lang="en-US" dirty="0" err="1"/>
              <a:t>pCi</a:t>
            </a:r>
            <a:r>
              <a:rPr lang="en-US" dirty="0"/>
              <a:t>/L radon at </a:t>
            </a:r>
            <a:r>
              <a:rPr lang="en-US" dirty="0">
                <a:solidFill>
                  <a:srgbClr val="C00000"/>
                </a:solidFill>
              </a:rPr>
              <a:t>100% equilibrium</a:t>
            </a:r>
          </a:p>
          <a:p>
            <a:pPr lvl="1"/>
            <a:r>
              <a:rPr lang="en-US" dirty="0"/>
              <a:t>Note that radon greater than 0.2 </a:t>
            </a:r>
            <a:r>
              <a:rPr lang="en-US" dirty="0" err="1"/>
              <a:t>pCi</a:t>
            </a:r>
            <a:r>
              <a:rPr lang="en-US" dirty="0"/>
              <a:t>/L </a:t>
            </a:r>
            <a:r>
              <a:rPr lang="en-US" dirty="0">
                <a:solidFill>
                  <a:srgbClr val="C00000"/>
                </a:solidFill>
              </a:rPr>
              <a:t>above background </a:t>
            </a:r>
            <a:r>
              <a:rPr lang="en-US" dirty="0"/>
              <a:t>will exceed the 100 mrem/year.</a:t>
            </a:r>
          </a:p>
        </p:txBody>
      </p:sp>
      <p:sp>
        <p:nvSpPr>
          <p:cNvPr id="4" name="Slide Number Placeholder 3">
            <a:extLst>
              <a:ext uri="{FF2B5EF4-FFF2-40B4-BE49-F238E27FC236}">
                <a16:creationId xmlns:a16="http://schemas.microsoft.com/office/drawing/2014/main" id="{B18EF683-15E4-4D51-90E9-CBEC09E0F562}"/>
              </a:ext>
            </a:extLst>
          </p:cNvPr>
          <p:cNvSpPr>
            <a:spLocks noGrp="1"/>
          </p:cNvSpPr>
          <p:nvPr>
            <p:ph type="sldNum" sz="quarter" idx="12"/>
          </p:nvPr>
        </p:nvSpPr>
        <p:spPr/>
        <p:txBody>
          <a:bodyPr/>
          <a:lstStyle/>
          <a:p>
            <a:fld id="{905BB150-8DAB-4CE5-94AA-5A5E19BBA102}" type="slidenum">
              <a:rPr lang="en-US" smtClean="0"/>
              <a:t>15</a:t>
            </a:fld>
            <a:endParaRPr lang="en-US"/>
          </a:p>
        </p:txBody>
      </p:sp>
    </p:spTree>
    <p:extLst>
      <p:ext uri="{BB962C8B-B14F-4D97-AF65-F5344CB8AC3E}">
        <p14:creationId xmlns:p14="http://schemas.microsoft.com/office/powerpoint/2010/main" val="44283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B659-F2D9-4A47-9EEE-250C64B6A65C}"/>
              </a:ext>
            </a:extLst>
          </p:cNvPr>
          <p:cNvSpPr>
            <a:spLocks noGrp="1"/>
          </p:cNvSpPr>
          <p:nvPr>
            <p:ph type="title"/>
          </p:nvPr>
        </p:nvSpPr>
        <p:spPr/>
        <p:txBody>
          <a:bodyPr/>
          <a:lstStyle/>
          <a:p>
            <a:r>
              <a:rPr lang="en-US" dirty="0">
                <a:solidFill>
                  <a:srgbClr val="C00000"/>
                </a:solidFill>
              </a:rPr>
              <a:t>Example given in ISG</a:t>
            </a:r>
          </a:p>
        </p:txBody>
      </p:sp>
      <p:sp>
        <p:nvSpPr>
          <p:cNvPr id="3" name="Content Placeholder 2">
            <a:extLst>
              <a:ext uri="{FF2B5EF4-FFF2-40B4-BE49-F238E27FC236}">
                <a16:creationId xmlns:a16="http://schemas.microsoft.com/office/drawing/2014/main" id="{CEE58EE8-E808-4479-B3D3-2ACCFE19B5CC}"/>
              </a:ext>
            </a:extLst>
          </p:cNvPr>
          <p:cNvSpPr>
            <a:spLocks noGrp="1"/>
          </p:cNvSpPr>
          <p:nvPr>
            <p:ph idx="1"/>
          </p:nvPr>
        </p:nvSpPr>
        <p:spPr>
          <a:xfrm>
            <a:off x="457200" y="1417638"/>
            <a:ext cx="8229600" cy="4525963"/>
          </a:xfrm>
        </p:spPr>
        <p:txBody>
          <a:bodyPr>
            <a:normAutofit/>
          </a:bodyPr>
          <a:lstStyle/>
          <a:p>
            <a:r>
              <a:rPr lang="en-US" dirty="0"/>
              <a:t>Visitor in controlled area for 10 weeks </a:t>
            </a:r>
          </a:p>
          <a:p>
            <a:r>
              <a:rPr lang="en-US" dirty="0"/>
              <a:t>Assume </a:t>
            </a:r>
            <a:r>
              <a:rPr lang="en-US" dirty="0">
                <a:solidFill>
                  <a:srgbClr val="C00000"/>
                </a:solidFill>
              </a:rPr>
              <a:t>gross radon progeny </a:t>
            </a:r>
            <a:r>
              <a:rPr lang="en-US" dirty="0"/>
              <a:t>calculation of 0.018 Working Levels (WL), i.e., Licensee chooses not to subtract background</a:t>
            </a:r>
          </a:p>
          <a:p>
            <a:r>
              <a:rPr lang="en-US" dirty="0"/>
              <a:t>Occupancy factor of 0.046 (400 hours per year divided by 8766 hours in year)</a:t>
            </a:r>
          </a:p>
          <a:p>
            <a:r>
              <a:rPr lang="en-US" dirty="0"/>
              <a:t>NRC’s DCF per WL is 50 rem/y (500 mSv/a) at equilibrium factor is 100%. </a:t>
            </a:r>
          </a:p>
          <a:p>
            <a:endParaRPr lang="en-US" dirty="0"/>
          </a:p>
        </p:txBody>
      </p:sp>
      <p:sp>
        <p:nvSpPr>
          <p:cNvPr id="4" name="Slide Number Placeholder 3">
            <a:extLst>
              <a:ext uri="{FF2B5EF4-FFF2-40B4-BE49-F238E27FC236}">
                <a16:creationId xmlns:a16="http://schemas.microsoft.com/office/drawing/2014/main" id="{E28F94F6-0050-4987-9DD1-6117CF952A55}"/>
              </a:ext>
            </a:extLst>
          </p:cNvPr>
          <p:cNvSpPr>
            <a:spLocks noGrp="1"/>
          </p:cNvSpPr>
          <p:nvPr>
            <p:ph type="sldNum" sz="quarter" idx="12"/>
          </p:nvPr>
        </p:nvSpPr>
        <p:spPr/>
        <p:txBody>
          <a:bodyPr/>
          <a:lstStyle/>
          <a:p>
            <a:fld id="{905BB150-8DAB-4CE5-94AA-5A5E19BBA102}" type="slidenum">
              <a:rPr lang="en-US" smtClean="0"/>
              <a:t>16</a:t>
            </a:fld>
            <a:endParaRPr lang="en-US"/>
          </a:p>
        </p:txBody>
      </p:sp>
    </p:spTree>
    <p:extLst>
      <p:ext uri="{BB962C8B-B14F-4D97-AF65-F5344CB8AC3E}">
        <p14:creationId xmlns:p14="http://schemas.microsoft.com/office/powerpoint/2010/main" val="59200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A3F-50CF-4253-9EC6-9F21F5435DCC}"/>
              </a:ext>
            </a:extLst>
          </p:cNvPr>
          <p:cNvSpPr>
            <a:spLocks noGrp="1"/>
          </p:cNvSpPr>
          <p:nvPr>
            <p:ph type="title"/>
          </p:nvPr>
        </p:nvSpPr>
        <p:spPr/>
        <p:txBody>
          <a:bodyPr/>
          <a:lstStyle/>
          <a:p>
            <a:r>
              <a:rPr lang="en-US" dirty="0"/>
              <a:t>Example, cont.</a:t>
            </a:r>
          </a:p>
        </p:txBody>
      </p:sp>
      <p:sp>
        <p:nvSpPr>
          <p:cNvPr id="3" name="Content Placeholder 2">
            <a:extLst>
              <a:ext uri="{FF2B5EF4-FFF2-40B4-BE49-F238E27FC236}">
                <a16:creationId xmlns:a16="http://schemas.microsoft.com/office/drawing/2014/main" id="{BAE15B82-6CC4-4FAB-A0B1-2D8BA26192EA}"/>
              </a:ext>
            </a:extLst>
          </p:cNvPr>
          <p:cNvSpPr>
            <a:spLocks noGrp="1"/>
          </p:cNvSpPr>
          <p:nvPr>
            <p:ph idx="1"/>
          </p:nvPr>
        </p:nvSpPr>
        <p:spPr>
          <a:xfrm>
            <a:off x="457200" y="1432229"/>
            <a:ext cx="8229600" cy="4525963"/>
          </a:xfrm>
        </p:spPr>
        <p:txBody>
          <a:bodyPr>
            <a:normAutofit fontScale="92500"/>
          </a:bodyPr>
          <a:lstStyle/>
          <a:p>
            <a:pPr marL="0" indent="0">
              <a:buNone/>
            </a:pPr>
            <a:r>
              <a:rPr lang="en-US" dirty="0">
                <a:solidFill>
                  <a:srgbClr val="C00000"/>
                </a:solidFill>
              </a:rPr>
              <a:t>Dose = (radon progeny concentration in WL) x (DCF) x (occupancy factor) </a:t>
            </a:r>
          </a:p>
          <a:p>
            <a:pPr marL="0" indent="0">
              <a:buNone/>
            </a:pPr>
            <a:r>
              <a:rPr lang="en-US" dirty="0"/>
              <a:t>Dose = (0.018 WL) x (5E+4 mrem/</a:t>
            </a:r>
            <a:r>
              <a:rPr lang="en-US" dirty="0">
                <a:solidFill>
                  <a:srgbClr val="C00000"/>
                </a:solidFill>
              </a:rPr>
              <a:t>WL-y</a:t>
            </a:r>
            <a:r>
              <a:rPr lang="en-US" dirty="0"/>
              <a:t>) x (0.046)</a:t>
            </a:r>
          </a:p>
          <a:p>
            <a:pPr marL="0" indent="0">
              <a:buNone/>
            </a:pPr>
            <a:r>
              <a:rPr lang="en-US" dirty="0"/>
              <a:t>Dose = 41 mrem/y (i.e., 0.41 mSv/a) </a:t>
            </a:r>
          </a:p>
          <a:p>
            <a:r>
              <a:rPr lang="en-US" dirty="0">
                <a:solidFill>
                  <a:srgbClr val="C00000"/>
                </a:solidFill>
              </a:rPr>
              <a:t>Assuming that combined dose from direct exposure and inhalation of other radionuclides is less than 59 mrem/y</a:t>
            </a:r>
            <a:r>
              <a:rPr lang="en-US" dirty="0"/>
              <a:t>, licensee has demonstrated compliance with 10 CFR 20.1031</a:t>
            </a:r>
          </a:p>
        </p:txBody>
      </p:sp>
      <p:sp>
        <p:nvSpPr>
          <p:cNvPr id="4" name="Slide Number Placeholder 3">
            <a:extLst>
              <a:ext uri="{FF2B5EF4-FFF2-40B4-BE49-F238E27FC236}">
                <a16:creationId xmlns:a16="http://schemas.microsoft.com/office/drawing/2014/main" id="{F67A0988-3EEF-4BD5-81AD-4817C5CBE261}"/>
              </a:ext>
            </a:extLst>
          </p:cNvPr>
          <p:cNvSpPr>
            <a:spLocks noGrp="1"/>
          </p:cNvSpPr>
          <p:nvPr>
            <p:ph type="sldNum" sz="quarter" idx="12"/>
          </p:nvPr>
        </p:nvSpPr>
        <p:spPr/>
        <p:txBody>
          <a:bodyPr/>
          <a:lstStyle/>
          <a:p>
            <a:fld id="{905BB150-8DAB-4CE5-94AA-5A5E19BBA102}" type="slidenum">
              <a:rPr lang="en-US" smtClean="0"/>
              <a:t>17</a:t>
            </a:fld>
            <a:endParaRPr lang="en-US"/>
          </a:p>
        </p:txBody>
      </p:sp>
    </p:spTree>
    <p:extLst>
      <p:ext uri="{BB962C8B-B14F-4D97-AF65-F5344CB8AC3E}">
        <p14:creationId xmlns:p14="http://schemas.microsoft.com/office/powerpoint/2010/main" val="284752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573A-99AC-4868-8A00-A35A00F28672}"/>
              </a:ext>
            </a:extLst>
          </p:cNvPr>
          <p:cNvSpPr>
            <a:spLocks noGrp="1"/>
          </p:cNvSpPr>
          <p:nvPr>
            <p:ph type="title"/>
          </p:nvPr>
        </p:nvSpPr>
        <p:spPr/>
        <p:txBody>
          <a:bodyPr/>
          <a:lstStyle/>
          <a:p>
            <a:r>
              <a:rPr lang="en-US" dirty="0"/>
              <a:t>Problems noted in ISG</a:t>
            </a:r>
          </a:p>
        </p:txBody>
      </p:sp>
      <p:sp>
        <p:nvSpPr>
          <p:cNvPr id="3" name="Content Placeholder 2">
            <a:extLst>
              <a:ext uri="{FF2B5EF4-FFF2-40B4-BE49-F238E27FC236}">
                <a16:creationId xmlns:a16="http://schemas.microsoft.com/office/drawing/2014/main" id="{D52D9095-2942-4F46-AC54-45901E259B3A}"/>
              </a:ext>
            </a:extLst>
          </p:cNvPr>
          <p:cNvSpPr>
            <a:spLocks noGrp="1"/>
          </p:cNvSpPr>
          <p:nvPr>
            <p:ph idx="1"/>
          </p:nvPr>
        </p:nvSpPr>
        <p:spPr/>
        <p:txBody>
          <a:bodyPr/>
          <a:lstStyle/>
          <a:p>
            <a:r>
              <a:rPr lang="en-US" dirty="0"/>
              <a:t>Are your </a:t>
            </a:r>
            <a:r>
              <a:rPr lang="en-US" dirty="0">
                <a:solidFill>
                  <a:srgbClr val="C00000"/>
                </a:solidFill>
              </a:rPr>
              <a:t>background</a:t>
            </a:r>
            <a:r>
              <a:rPr lang="en-US" dirty="0"/>
              <a:t> radon concentrations accurate?</a:t>
            </a:r>
          </a:p>
          <a:p>
            <a:pPr lvl="1"/>
            <a:r>
              <a:rPr lang="en-US" dirty="0"/>
              <a:t>One solution is to collect multiple background samples </a:t>
            </a:r>
            <a:r>
              <a:rPr lang="en-US" dirty="0">
                <a:solidFill>
                  <a:srgbClr val="C00000"/>
                </a:solidFill>
              </a:rPr>
              <a:t>at different locations</a:t>
            </a:r>
          </a:p>
          <a:p>
            <a:pPr lvl="1"/>
            <a:r>
              <a:rPr lang="en-US" dirty="0"/>
              <a:t>Background that is consistently </a:t>
            </a:r>
            <a:r>
              <a:rPr lang="en-US" dirty="0">
                <a:solidFill>
                  <a:srgbClr val="C00000"/>
                </a:solidFill>
              </a:rPr>
              <a:t>higher than other locations may not</a:t>
            </a:r>
            <a:r>
              <a:rPr lang="en-US" dirty="0"/>
              <a:t> represent true background</a:t>
            </a:r>
          </a:p>
          <a:p>
            <a:pPr lvl="1"/>
            <a:r>
              <a:rPr lang="en-US" dirty="0"/>
              <a:t>Preoperational data </a:t>
            </a:r>
            <a:r>
              <a:rPr lang="en-US" dirty="0">
                <a:solidFill>
                  <a:srgbClr val="C00000"/>
                </a:solidFill>
              </a:rPr>
              <a:t>may help </a:t>
            </a:r>
            <a:r>
              <a:rPr lang="en-US" dirty="0"/>
              <a:t>resolve background discrepancies</a:t>
            </a:r>
          </a:p>
          <a:p>
            <a:endParaRPr lang="en-US" dirty="0"/>
          </a:p>
        </p:txBody>
      </p:sp>
      <p:sp>
        <p:nvSpPr>
          <p:cNvPr id="4" name="Slide Number Placeholder 3">
            <a:extLst>
              <a:ext uri="{FF2B5EF4-FFF2-40B4-BE49-F238E27FC236}">
                <a16:creationId xmlns:a16="http://schemas.microsoft.com/office/drawing/2014/main" id="{A26111FC-F4DB-4D07-888C-1A447FC5856C}"/>
              </a:ext>
            </a:extLst>
          </p:cNvPr>
          <p:cNvSpPr>
            <a:spLocks noGrp="1"/>
          </p:cNvSpPr>
          <p:nvPr>
            <p:ph type="sldNum" sz="quarter" idx="12"/>
          </p:nvPr>
        </p:nvSpPr>
        <p:spPr/>
        <p:txBody>
          <a:bodyPr/>
          <a:lstStyle/>
          <a:p>
            <a:fld id="{905BB150-8DAB-4CE5-94AA-5A5E19BBA102}" type="slidenum">
              <a:rPr lang="en-US" smtClean="0"/>
              <a:t>18</a:t>
            </a:fld>
            <a:endParaRPr lang="en-US"/>
          </a:p>
        </p:txBody>
      </p:sp>
    </p:spTree>
    <p:extLst>
      <p:ext uri="{BB962C8B-B14F-4D97-AF65-F5344CB8AC3E}">
        <p14:creationId xmlns:p14="http://schemas.microsoft.com/office/powerpoint/2010/main" val="101117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EDC-50C1-47B1-A606-A5D95C3F5C11}"/>
              </a:ext>
            </a:extLst>
          </p:cNvPr>
          <p:cNvSpPr>
            <a:spLocks noGrp="1"/>
          </p:cNvSpPr>
          <p:nvPr>
            <p:ph type="title"/>
          </p:nvPr>
        </p:nvSpPr>
        <p:spPr/>
        <p:txBody>
          <a:bodyPr/>
          <a:lstStyle/>
          <a:p>
            <a:r>
              <a:rPr lang="en-US" dirty="0"/>
              <a:t>Problems noted in ISG, cont.</a:t>
            </a:r>
          </a:p>
        </p:txBody>
      </p:sp>
      <p:sp>
        <p:nvSpPr>
          <p:cNvPr id="3" name="Content Placeholder 2">
            <a:extLst>
              <a:ext uri="{FF2B5EF4-FFF2-40B4-BE49-F238E27FC236}">
                <a16:creationId xmlns:a16="http://schemas.microsoft.com/office/drawing/2014/main" id="{8E6C1203-C53D-4E01-88C7-542C6FB3F03F}"/>
              </a:ext>
            </a:extLst>
          </p:cNvPr>
          <p:cNvSpPr>
            <a:spLocks noGrp="1"/>
          </p:cNvSpPr>
          <p:nvPr>
            <p:ph idx="1"/>
          </p:nvPr>
        </p:nvSpPr>
        <p:spPr/>
        <p:txBody>
          <a:bodyPr/>
          <a:lstStyle/>
          <a:p>
            <a:r>
              <a:rPr lang="en-US" dirty="0"/>
              <a:t>Minimum Detectable Concentrations (</a:t>
            </a:r>
            <a:r>
              <a:rPr lang="en-US" dirty="0">
                <a:solidFill>
                  <a:srgbClr val="C00000"/>
                </a:solidFill>
              </a:rPr>
              <a:t>MDCs</a:t>
            </a:r>
            <a:r>
              <a:rPr lang="en-US" dirty="0"/>
              <a:t>)</a:t>
            </a:r>
          </a:p>
          <a:p>
            <a:pPr lvl="1"/>
            <a:r>
              <a:rPr lang="en-US" dirty="0">
                <a:solidFill>
                  <a:srgbClr val="C00000"/>
                </a:solidFill>
              </a:rPr>
              <a:t>NRC’s preferred effluent concentration limit is roughly equal to some measurement MDCs</a:t>
            </a:r>
          </a:p>
          <a:p>
            <a:pPr lvl="1"/>
            <a:r>
              <a:rPr lang="en-US" dirty="0"/>
              <a:t>Regulatory Guide 4.14 (issued in 1980) recommends </a:t>
            </a:r>
            <a:r>
              <a:rPr lang="en-US" dirty="0">
                <a:solidFill>
                  <a:srgbClr val="C00000"/>
                </a:solidFill>
              </a:rPr>
              <a:t>MDC of 0.2 </a:t>
            </a:r>
            <a:r>
              <a:rPr lang="en-US" dirty="0" err="1">
                <a:solidFill>
                  <a:srgbClr val="C00000"/>
                </a:solidFill>
              </a:rPr>
              <a:t>pCi</a:t>
            </a:r>
            <a:r>
              <a:rPr lang="en-US" dirty="0">
                <a:solidFill>
                  <a:srgbClr val="C00000"/>
                </a:solidFill>
              </a:rPr>
              <a:t>/L</a:t>
            </a:r>
            <a:r>
              <a:rPr lang="en-US" dirty="0"/>
              <a:t>, compared to current effluent concentration limit of 0.1 </a:t>
            </a:r>
            <a:r>
              <a:rPr lang="en-US" dirty="0" err="1"/>
              <a:t>pCi</a:t>
            </a:r>
            <a:r>
              <a:rPr lang="en-US" dirty="0"/>
              <a:t>/L</a:t>
            </a:r>
          </a:p>
          <a:p>
            <a:pPr lvl="1"/>
            <a:r>
              <a:rPr lang="en-US" dirty="0"/>
              <a:t>May have to use more sensitive radon canisters, conduct longer deploy times, or multiple canisters</a:t>
            </a:r>
          </a:p>
        </p:txBody>
      </p:sp>
      <p:sp>
        <p:nvSpPr>
          <p:cNvPr id="4" name="Slide Number Placeholder 3">
            <a:extLst>
              <a:ext uri="{FF2B5EF4-FFF2-40B4-BE49-F238E27FC236}">
                <a16:creationId xmlns:a16="http://schemas.microsoft.com/office/drawing/2014/main" id="{7261298E-787E-46A7-A052-7CE8016D52D4}"/>
              </a:ext>
            </a:extLst>
          </p:cNvPr>
          <p:cNvSpPr>
            <a:spLocks noGrp="1"/>
          </p:cNvSpPr>
          <p:nvPr>
            <p:ph type="sldNum" sz="quarter" idx="12"/>
          </p:nvPr>
        </p:nvSpPr>
        <p:spPr/>
        <p:txBody>
          <a:bodyPr/>
          <a:lstStyle/>
          <a:p>
            <a:fld id="{905BB150-8DAB-4CE5-94AA-5A5E19BBA102}" type="slidenum">
              <a:rPr lang="en-US" smtClean="0"/>
              <a:t>19</a:t>
            </a:fld>
            <a:endParaRPr lang="en-US"/>
          </a:p>
        </p:txBody>
      </p:sp>
    </p:spTree>
    <p:extLst>
      <p:ext uri="{BB962C8B-B14F-4D97-AF65-F5344CB8AC3E}">
        <p14:creationId xmlns:p14="http://schemas.microsoft.com/office/powerpoint/2010/main" val="162770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6005"/>
            <a:ext cx="8229600" cy="1143000"/>
          </a:xfrm>
        </p:spPr>
        <p:txBody>
          <a:bodyPr>
            <a:noAutofit/>
          </a:bodyPr>
          <a:lstStyle/>
          <a:p>
            <a:r>
              <a:rPr lang="en-US" sz="2800" dirty="0"/>
              <a:t>“Evaluations of Uranium Recovery Facility Surveys of Radon and Radon Progeny in Air and Demonstrations of Compliance with 10 CFR 20.1301” (</a:t>
            </a:r>
            <a:r>
              <a:rPr lang="en-US" sz="2800" dirty="0">
                <a:solidFill>
                  <a:srgbClr val="C00000"/>
                </a:solidFill>
              </a:rPr>
              <a:t>DUWP-ISG-01</a:t>
            </a:r>
            <a:r>
              <a:rPr lang="en-US" sz="2800" dirty="0"/>
              <a:t>)</a:t>
            </a:r>
          </a:p>
        </p:txBody>
      </p:sp>
      <p:sp>
        <p:nvSpPr>
          <p:cNvPr id="3" name="Content Placeholder 2"/>
          <p:cNvSpPr>
            <a:spLocks noGrp="1"/>
          </p:cNvSpPr>
          <p:nvPr>
            <p:ph idx="1"/>
          </p:nvPr>
        </p:nvSpPr>
        <p:spPr>
          <a:xfrm>
            <a:off x="304800" y="1830387"/>
            <a:ext cx="8229600" cy="3808414"/>
          </a:xfrm>
        </p:spPr>
        <p:txBody>
          <a:bodyPr>
            <a:normAutofit/>
          </a:bodyPr>
          <a:lstStyle/>
          <a:p>
            <a:r>
              <a:rPr lang="en-US" dirty="0"/>
              <a:t>Issued June 11, </a:t>
            </a:r>
            <a:r>
              <a:rPr lang="en-US" dirty="0">
                <a:solidFill>
                  <a:srgbClr val="C00000"/>
                </a:solidFill>
              </a:rPr>
              <a:t>2019</a:t>
            </a:r>
          </a:p>
          <a:p>
            <a:pPr lvl="1"/>
            <a:r>
              <a:rPr lang="en-US" dirty="0"/>
              <a:t>Had been in development since </a:t>
            </a:r>
            <a:r>
              <a:rPr lang="en-US" dirty="0">
                <a:solidFill>
                  <a:srgbClr val="C00000"/>
                </a:solidFill>
              </a:rPr>
              <a:t>2011</a:t>
            </a:r>
          </a:p>
          <a:p>
            <a:pPr lvl="1"/>
            <a:r>
              <a:rPr lang="en-US" dirty="0"/>
              <a:t>Draft document published in </a:t>
            </a:r>
            <a:r>
              <a:rPr lang="en-US" i="1" dirty="0"/>
              <a:t>Federal Register </a:t>
            </a:r>
            <a:r>
              <a:rPr lang="en-US" dirty="0"/>
              <a:t>in </a:t>
            </a:r>
            <a:r>
              <a:rPr lang="en-US" dirty="0">
                <a:solidFill>
                  <a:srgbClr val="C00000"/>
                </a:solidFill>
              </a:rPr>
              <a:t>2014</a:t>
            </a:r>
            <a:r>
              <a:rPr lang="en-US" dirty="0"/>
              <a:t> for public comment</a:t>
            </a:r>
          </a:p>
          <a:p>
            <a:r>
              <a:rPr lang="en-US" dirty="0"/>
              <a:t>Can be found in ADAMS at </a:t>
            </a:r>
            <a:r>
              <a:rPr lang="en-US" dirty="0">
                <a:hlinkClick r:id="rId3"/>
              </a:rPr>
              <a:t>ML15051A002</a:t>
            </a:r>
            <a:endParaRPr lang="en-US" dirty="0"/>
          </a:p>
          <a:p>
            <a:pPr lvl="1"/>
            <a:r>
              <a:rPr lang="en-US" dirty="0"/>
              <a:t>Package that includes public comments can be found in ADAMS at ML14058A010</a:t>
            </a:r>
          </a:p>
        </p:txBody>
      </p:sp>
      <p:sp>
        <p:nvSpPr>
          <p:cNvPr id="4" name="Slide Number Placeholder 3"/>
          <p:cNvSpPr>
            <a:spLocks noGrp="1"/>
          </p:cNvSpPr>
          <p:nvPr>
            <p:ph type="sldNum" sz="quarter" idx="12"/>
          </p:nvPr>
        </p:nvSpPr>
        <p:spPr/>
        <p:txBody>
          <a:bodyPr/>
          <a:lstStyle/>
          <a:p>
            <a:fld id="{905BB150-8DAB-4CE5-94AA-5A5E19BBA102}" type="slidenum">
              <a:rPr lang="en-US" smtClean="0"/>
              <a:t>2</a:t>
            </a:fld>
            <a:endParaRPr lang="en-US"/>
          </a:p>
        </p:txBody>
      </p:sp>
      <p:sp>
        <p:nvSpPr>
          <p:cNvPr id="5" name="TextBox 4">
            <a:extLst>
              <a:ext uri="{FF2B5EF4-FFF2-40B4-BE49-F238E27FC236}">
                <a16:creationId xmlns:a16="http://schemas.microsoft.com/office/drawing/2014/main" id="{95D22137-2142-4695-AE0F-AB49357D9062}"/>
              </a:ext>
            </a:extLst>
          </p:cNvPr>
          <p:cNvSpPr txBox="1"/>
          <p:nvPr/>
        </p:nvSpPr>
        <p:spPr>
          <a:xfrm>
            <a:off x="886766" y="6027003"/>
            <a:ext cx="5943600" cy="369332"/>
          </a:xfrm>
          <a:prstGeom prst="rect">
            <a:avLst/>
          </a:prstGeom>
          <a:noFill/>
        </p:spPr>
        <p:txBody>
          <a:bodyPr wrap="square" rtlCol="0">
            <a:spAutoFit/>
          </a:bodyPr>
          <a:lstStyle/>
          <a:p>
            <a:r>
              <a:rPr lang="en-US" sz="1800" dirty="0"/>
              <a:t>* Interim Staff Guidance (ISG)</a:t>
            </a:r>
          </a:p>
        </p:txBody>
      </p:sp>
    </p:spTree>
    <p:extLst>
      <p:ext uri="{BB962C8B-B14F-4D97-AF65-F5344CB8AC3E}">
        <p14:creationId xmlns:p14="http://schemas.microsoft.com/office/powerpoint/2010/main" val="85727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EDC-50C1-47B1-A606-A5D95C3F5C11}"/>
              </a:ext>
            </a:extLst>
          </p:cNvPr>
          <p:cNvSpPr>
            <a:spLocks noGrp="1"/>
          </p:cNvSpPr>
          <p:nvPr>
            <p:ph type="title"/>
          </p:nvPr>
        </p:nvSpPr>
        <p:spPr/>
        <p:txBody>
          <a:bodyPr>
            <a:normAutofit/>
          </a:bodyPr>
          <a:lstStyle/>
          <a:p>
            <a:r>
              <a:rPr lang="en-US" sz="3600" dirty="0"/>
              <a:t>Problems noted in Radon Measurements</a:t>
            </a:r>
          </a:p>
        </p:txBody>
      </p:sp>
      <p:sp>
        <p:nvSpPr>
          <p:cNvPr id="4" name="Slide Number Placeholder 3">
            <a:extLst>
              <a:ext uri="{FF2B5EF4-FFF2-40B4-BE49-F238E27FC236}">
                <a16:creationId xmlns:a16="http://schemas.microsoft.com/office/drawing/2014/main" id="{7261298E-787E-46A7-A052-7CE8016D52D4}"/>
              </a:ext>
            </a:extLst>
          </p:cNvPr>
          <p:cNvSpPr>
            <a:spLocks noGrp="1"/>
          </p:cNvSpPr>
          <p:nvPr>
            <p:ph type="sldNum" sz="quarter" idx="12"/>
          </p:nvPr>
        </p:nvSpPr>
        <p:spPr/>
        <p:txBody>
          <a:bodyPr/>
          <a:lstStyle/>
          <a:p>
            <a:fld id="{905BB150-8DAB-4CE5-94AA-5A5E19BBA102}" type="slidenum">
              <a:rPr lang="en-US" smtClean="0"/>
              <a:t>20</a:t>
            </a:fld>
            <a:endParaRPr lang="en-US"/>
          </a:p>
        </p:txBody>
      </p:sp>
      <p:sp>
        <p:nvSpPr>
          <p:cNvPr id="7" name="TextBox 6">
            <a:extLst>
              <a:ext uri="{FF2B5EF4-FFF2-40B4-BE49-F238E27FC236}">
                <a16:creationId xmlns:a16="http://schemas.microsoft.com/office/drawing/2014/main" id="{BA7D075F-C810-4DE1-A797-9B02E89D72E0}"/>
              </a:ext>
            </a:extLst>
          </p:cNvPr>
          <p:cNvSpPr txBox="1"/>
          <p:nvPr/>
        </p:nvSpPr>
        <p:spPr>
          <a:xfrm>
            <a:off x="304800" y="6019800"/>
            <a:ext cx="6248400" cy="276999"/>
          </a:xfrm>
          <a:prstGeom prst="rect">
            <a:avLst/>
          </a:prstGeom>
          <a:noFill/>
        </p:spPr>
        <p:txBody>
          <a:bodyPr wrap="square" rtlCol="0">
            <a:spAutoFit/>
          </a:bodyPr>
          <a:lstStyle/>
          <a:p>
            <a:r>
              <a:rPr lang="en-US" sz="1200" dirty="0"/>
              <a:t>Source: ICRU Publication 88 (2012): “Measurement and Reporting of Radon Exposures.” </a:t>
            </a:r>
          </a:p>
        </p:txBody>
      </p:sp>
      <p:sp>
        <p:nvSpPr>
          <p:cNvPr id="8" name="Rectangle 7">
            <a:extLst>
              <a:ext uri="{FF2B5EF4-FFF2-40B4-BE49-F238E27FC236}">
                <a16:creationId xmlns:a16="http://schemas.microsoft.com/office/drawing/2014/main" id="{9303C237-4C23-492B-85B5-03FF2B313FB8}"/>
              </a:ext>
            </a:extLst>
          </p:cNvPr>
          <p:cNvSpPr/>
          <p:nvPr/>
        </p:nvSpPr>
        <p:spPr>
          <a:xfrm>
            <a:off x="723900" y="4114800"/>
            <a:ext cx="7696200" cy="762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9" descr="Table&#10;&#10;Description automatically generated">
            <a:extLst>
              <a:ext uri="{FF2B5EF4-FFF2-40B4-BE49-F238E27FC236}">
                <a16:creationId xmlns:a16="http://schemas.microsoft.com/office/drawing/2014/main" id="{6031CF2D-88B0-4E50-AD8B-BC29D66AF9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449388"/>
            <a:ext cx="8686800" cy="4570412"/>
          </a:xfrm>
        </p:spPr>
      </p:pic>
    </p:spTree>
    <p:extLst>
      <p:ext uri="{BB962C8B-B14F-4D97-AF65-F5344CB8AC3E}">
        <p14:creationId xmlns:p14="http://schemas.microsoft.com/office/powerpoint/2010/main" val="226547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EDC-50C1-47B1-A606-A5D95C3F5C11}"/>
              </a:ext>
            </a:extLst>
          </p:cNvPr>
          <p:cNvSpPr>
            <a:spLocks noGrp="1"/>
          </p:cNvSpPr>
          <p:nvPr>
            <p:ph type="title"/>
          </p:nvPr>
        </p:nvSpPr>
        <p:spPr>
          <a:xfrm>
            <a:off x="457200" y="376534"/>
            <a:ext cx="8229600" cy="1041103"/>
          </a:xfrm>
        </p:spPr>
        <p:txBody>
          <a:bodyPr>
            <a:noAutofit/>
          </a:bodyPr>
          <a:lstStyle/>
          <a:p>
            <a:r>
              <a:rPr lang="en-US" sz="2800" dirty="0"/>
              <a:t>Uncertainty in Natural Background Radiation</a:t>
            </a:r>
          </a:p>
        </p:txBody>
      </p:sp>
      <p:pic>
        <p:nvPicPr>
          <p:cNvPr id="6" name="Content Placeholder 5" descr="Table&#10;&#10;Description automatically generated">
            <a:extLst>
              <a:ext uri="{FF2B5EF4-FFF2-40B4-BE49-F238E27FC236}">
                <a16:creationId xmlns:a16="http://schemas.microsoft.com/office/drawing/2014/main" id="{E88B0361-94E8-43A2-8A60-7DC008DA8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554" y="1598979"/>
            <a:ext cx="8229600" cy="4206009"/>
          </a:xfrm>
        </p:spPr>
      </p:pic>
      <p:sp>
        <p:nvSpPr>
          <p:cNvPr id="4" name="Slide Number Placeholder 3">
            <a:extLst>
              <a:ext uri="{FF2B5EF4-FFF2-40B4-BE49-F238E27FC236}">
                <a16:creationId xmlns:a16="http://schemas.microsoft.com/office/drawing/2014/main" id="{7261298E-787E-46A7-A052-7CE8016D52D4}"/>
              </a:ext>
            </a:extLst>
          </p:cNvPr>
          <p:cNvSpPr>
            <a:spLocks noGrp="1"/>
          </p:cNvSpPr>
          <p:nvPr>
            <p:ph type="sldNum" sz="quarter" idx="12"/>
          </p:nvPr>
        </p:nvSpPr>
        <p:spPr/>
        <p:txBody>
          <a:bodyPr/>
          <a:lstStyle/>
          <a:p>
            <a:fld id="{905BB150-8DAB-4CE5-94AA-5A5E19BBA102}" type="slidenum">
              <a:rPr lang="en-US" smtClean="0"/>
              <a:t>21</a:t>
            </a:fld>
            <a:endParaRPr lang="en-US"/>
          </a:p>
        </p:txBody>
      </p:sp>
      <p:sp>
        <p:nvSpPr>
          <p:cNvPr id="7" name="TextBox 6">
            <a:extLst>
              <a:ext uri="{FF2B5EF4-FFF2-40B4-BE49-F238E27FC236}">
                <a16:creationId xmlns:a16="http://schemas.microsoft.com/office/drawing/2014/main" id="{BA7D075F-C810-4DE1-A797-9B02E89D72E0}"/>
              </a:ext>
            </a:extLst>
          </p:cNvPr>
          <p:cNvSpPr txBox="1"/>
          <p:nvPr/>
        </p:nvSpPr>
        <p:spPr>
          <a:xfrm>
            <a:off x="304800" y="6019800"/>
            <a:ext cx="6248400" cy="461665"/>
          </a:xfrm>
          <a:prstGeom prst="rect">
            <a:avLst/>
          </a:prstGeom>
          <a:noFill/>
        </p:spPr>
        <p:txBody>
          <a:bodyPr wrap="square" rtlCol="0">
            <a:spAutoFit/>
          </a:bodyPr>
          <a:lstStyle/>
          <a:p>
            <a:r>
              <a:rPr lang="en-US" sz="800" dirty="0"/>
              <a:t>COMPARISON OF NATURAL BACKGROUND DOSE RATES FOR RESIDENTS OF THE AMARGOSA VALLEY, NV, TO THOSE IN LEADVILLE, CO, AND THE STATES OF COLORADO AND NEVADA  </a:t>
            </a:r>
            <a:r>
              <a:rPr lang="en-US" sz="800" b="1" i="1" dirty="0"/>
              <a:t>Moeller</a:t>
            </a:r>
            <a:r>
              <a:rPr lang="en-US" sz="800" dirty="0"/>
              <a:t>, Dade W.</a:t>
            </a:r>
            <a:r>
              <a:rPr lang="en-US" sz="800" baseline="30000" dirty="0"/>
              <a:t>*</a:t>
            </a:r>
            <a:r>
              <a:rPr lang="en-US" sz="800" dirty="0"/>
              <a:t>; Sun, Lin-Shen C.</a:t>
            </a:r>
            <a:r>
              <a:rPr lang="en-US" sz="800" baseline="30000" dirty="0"/>
              <a:t>†  </a:t>
            </a:r>
            <a:r>
              <a:rPr lang="en-US" sz="800" dirty="0"/>
              <a:t>Health Physics: </a:t>
            </a:r>
            <a:r>
              <a:rPr lang="en-US" sz="800" dirty="0">
                <a:hlinkClick r:id="rId3"/>
              </a:rPr>
              <a:t>October 2006 - Volume 91 - Issue 4 - p 338-353</a:t>
            </a:r>
            <a:endParaRPr lang="en-US" dirty="0"/>
          </a:p>
        </p:txBody>
      </p:sp>
      <p:sp>
        <p:nvSpPr>
          <p:cNvPr id="8" name="Rectangle 7">
            <a:extLst>
              <a:ext uri="{FF2B5EF4-FFF2-40B4-BE49-F238E27FC236}">
                <a16:creationId xmlns:a16="http://schemas.microsoft.com/office/drawing/2014/main" id="{9303C237-4C23-492B-85B5-03FF2B313FB8}"/>
              </a:ext>
            </a:extLst>
          </p:cNvPr>
          <p:cNvSpPr/>
          <p:nvPr/>
        </p:nvSpPr>
        <p:spPr>
          <a:xfrm>
            <a:off x="723900" y="4114800"/>
            <a:ext cx="7696200" cy="762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12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BCD6-8D0D-4DBF-BBAE-DFD299BCCB96}"/>
              </a:ext>
            </a:extLst>
          </p:cNvPr>
          <p:cNvSpPr>
            <a:spLocks noGrp="1"/>
          </p:cNvSpPr>
          <p:nvPr>
            <p:ph type="ctrTitle"/>
          </p:nvPr>
        </p:nvSpPr>
        <p:spPr/>
        <p:txBody>
          <a:bodyPr/>
          <a:lstStyle/>
          <a:p>
            <a:r>
              <a:rPr lang="en-US" dirty="0"/>
              <a:t>Thanks for your time</a:t>
            </a:r>
          </a:p>
        </p:txBody>
      </p:sp>
      <p:sp>
        <p:nvSpPr>
          <p:cNvPr id="3" name="Subtitle 2">
            <a:extLst>
              <a:ext uri="{FF2B5EF4-FFF2-40B4-BE49-F238E27FC236}">
                <a16:creationId xmlns:a16="http://schemas.microsoft.com/office/drawing/2014/main" id="{C3FCBC68-9B8A-4A87-89ED-4F8FAACEB3EC}"/>
              </a:ext>
            </a:extLst>
          </p:cNvPr>
          <p:cNvSpPr>
            <a:spLocks noGrp="1"/>
          </p:cNvSpPr>
          <p:nvPr>
            <p:ph type="subTitle" idx="1"/>
          </p:nvPr>
        </p:nvSpPr>
        <p:spPr>
          <a:xfrm>
            <a:off x="1371600" y="3886200"/>
            <a:ext cx="6400800" cy="609600"/>
          </a:xfrm>
        </p:spPr>
        <p:txBody>
          <a:bodyPr/>
          <a:lstStyle/>
          <a:p>
            <a:r>
              <a:rPr lang="en-US" dirty="0"/>
              <a:t>Casper.Sun@NRC.gov </a:t>
            </a:r>
          </a:p>
        </p:txBody>
      </p:sp>
      <p:pic>
        <p:nvPicPr>
          <p:cNvPr id="5" name="Picture 4">
            <a:extLst>
              <a:ext uri="{FF2B5EF4-FFF2-40B4-BE49-F238E27FC236}">
                <a16:creationId xmlns:a16="http://schemas.microsoft.com/office/drawing/2014/main" id="{9570C65A-7D9B-4E5B-9277-21F693C26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733800"/>
            <a:ext cx="1934089" cy="1927909"/>
          </a:xfrm>
          <a:prstGeom prst="rect">
            <a:avLst/>
          </a:prstGeom>
        </p:spPr>
      </p:pic>
    </p:spTree>
    <p:extLst>
      <p:ext uri="{BB962C8B-B14F-4D97-AF65-F5344CB8AC3E}">
        <p14:creationId xmlns:p14="http://schemas.microsoft.com/office/powerpoint/2010/main" val="127638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DUWP-ISG-01</a:t>
            </a:r>
          </a:p>
        </p:txBody>
      </p:sp>
      <p:sp>
        <p:nvSpPr>
          <p:cNvPr id="3" name="Content Placeholder 2"/>
          <p:cNvSpPr>
            <a:spLocks noGrp="1"/>
          </p:cNvSpPr>
          <p:nvPr>
            <p:ph idx="1"/>
          </p:nvPr>
        </p:nvSpPr>
        <p:spPr>
          <a:xfrm>
            <a:off x="470170" y="1451685"/>
            <a:ext cx="8229600" cy="4525963"/>
          </a:xfrm>
        </p:spPr>
        <p:txBody>
          <a:bodyPr>
            <a:normAutofit/>
          </a:bodyPr>
          <a:lstStyle/>
          <a:p>
            <a:r>
              <a:rPr lang="en-US" dirty="0"/>
              <a:t>Provides methods acceptable to NRC for measuring radon-222 with daughters (progeny), and determining </a:t>
            </a:r>
            <a:r>
              <a:rPr lang="en-US" dirty="0">
                <a:solidFill>
                  <a:srgbClr val="C00000"/>
                </a:solidFill>
              </a:rPr>
              <a:t>TEDE or WLM </a:t>
            </a:r>
            <a:r>
              <a:rPr lang="en-US" dirty="0"/>
              <a:t>to members of the public</a:t>
            </a:r>
          </a:p>
          <a:p>
            <a:r>
              <a:rPr lang="en-US" dirty="0"/>
              <a:t>Applies to </a:t>
            </a:r>
            <a:r>
              <a:rPr lang="en-US" u="sng" dirty="0"/>
              <a:t>licensed</a:t>
            </a:r>
            <a:r>
              <a:rPr lang="en-US" dirty="0"/>
              <a:t> </a:t>
            </a:r>
            <a:r>
              <a:rPr lang="en-US" dirty="0">
                <a:solidFill>
                  <a:srgbClr val="C00000"/>
                </a:solidFill>
              </a:rPr>
              <a:t>uranium recovery facilities </a:t>
            </a:r>
            <a:r>
              <a:rPr lang="en-US" dirty="0"/>
              <a:t>in the USA</a:t>
            </a:r>
          </a:p>
          <a:p>
            <a:r>
              <a:rPr lang="en-US" dirty="0"/>
              <a:t>Can be used for other types of sites if radon is major effluent</a:t>
            </a:r>
          </a:p>
        </p:txBody>
      </p:sp>
      <p:sp>
        <p:nvSpPr>
          <p:cNvPr id="4" name="Slide Number Placeholder 3"/>
          <p:cNvSpPr>
            <a:spLocks noGrp="1"/>
          </p:cNvSpPr>
          <p:nvPr>
            <p:ph type="sldNum" sz="quarter" idx="12"/>
          </p:nvPr>
        </p:nvSpPr>
        <p:spPr/>
        <p:txBody>
          <a:bodyPr/>
          <a:lstStyle/>
          <a:p>
            <a:fld id="{905BB150-8DAB-4CE5-94AA-5A5E19BBA102}" type="slidenum">
              <a:rPr lang="en-US" smtClean="0"/>
              <a:t>3</a:t>
            </a:fld>
            <a:endParaRPr lang="en-US"/>
          </a:p>
        </p:txBody>
      </p:sp>
    </p:spTree>
    <p:extLst>
      <p:ext uri="{BB962C8B-B14F-4D97-AF65-F5344CB8AC3E}">
        <p14:creationId xmlns:p14="http://schemas.microsoft.com/office/powerpoint/2010/main" val="123445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Radon progeny</a:t>
            </a:r>
          </a:p>
        </p:txBody>
      </p:sp>
      <p:sp>
        <p:nvSpPr>
          <p:cNvPr id="3" name="Content Placeholder 2"/>
          <p:cNvSpPr>
            <a:spLocks noGrp="1"/>
          </p:cNvSpPr>
          <p:nvPr>
            <p:ph idx="1"/>
          </p:nvPr>
        </p:nvSpPr>
        <p:spPr>
          <a:xfrm>
            <a:off x="457200" y="1323636"/>
            <a:ext cx="8229600" cy="4983163"/>
          </a:xfrm>
        </p:spPr>
        <p:txBody>
          <a:bodyPr>
            <a:normAutofit/>
          </a:bodyPr>
          <a:lstStyle/>
          <a:p>
            <a:r>
              <a:rPr lang="en-US" dirty="0"/>
              <a:t>In this ISG, radon progeny includes decay products with </a:t>
            </a:r>
            <a:r>
              <a:rPr lang="en-US" dirty="0">
                <a:solidFill>
                  <a:srgbClr val="C00000"/>
                </a:solidFill>
              </a:rPr>
              <a:t>half-lives less than 30 minutes</a:t>
            </a:r>
          </a:p>
          <a:p>
            <a:pPr lvl="1"/>
            <a:r>
              <a:rPr lang="en-US" dirty="0"/>
              <a:t>Polonium-218</a:t>
            </a:r>
          </a:p>
          <a:p>
            <a:pPr lvl="1"/>
            <a:r>
              <a:rPr lang="en-US" dirty="0"/>
              <a:t>Lead-214</a:t>
            </a:r>
          </a:p>
          <a:p>
            <a:pPr lvl="1"/>
            <a:r>
              <a:rPr lang="en-US" dirty="0"/>
              <a:t>Bismuth-214</a:t>
            </a:r>
          </a:p>
          <a:p>
            <a:pPr lvl="1"/>
            <a:r>
              <a:rPr lang="en-US" dirty="0"/>
              <a:t>Polonium-214</a:t>
            </a:r>
          </a:p>
          <a:p>
            <a:endParaRPr lang="en-US" dirty="0"/>
          </a:p>
        </p:txBody>
      </p:sp>
      <p:sp>
        <p:nvSpPr>
          <p:cNvPr id="4" name="Slide Number Placeholder 3"/>
          <p:cNvSpPr>
            <a:spLocks noGrp="1"/>
          </p:cNvSpPr>
          <p:nvPr>
            <p:ph type="sldNum" sz="quarter" idx="12"/>
          </p:nvPr>
        </p:nvSpPr>
        <p:spPr/>
        <p:txBody>
          <a:bodyPr/>
          <a:lstStyle/>
          <a:p>
            <a:fld id="{905BB150-8DAB-4CE5-94AA-5A5E19BBA102}" type="slidenum">
              <a:rPr lang="en-US" smtClean="0"/>
              <a:pPr/>
              <a:t>4</a:t>
            </a:fld>
            <a:endParaRPr lang="en-US"/>
          </a:p>
        </p:txBody>
      </p:sp>
      <p:sp>
        <p:nvSpPr>
          <p:cNvPr id="7" name="TextBox 6">
            <a:extLst>
              <a:ext uri="{FF2B5EF4-FFF2-40B4-BE49-F238E27FC236}">
                <a16:creationId xmlns:a16="http://schemas.microsoft.com/office/drawing/2014/main" id="{34CDEDB4-9A15-4D24-93F7-81B037B9AA09}"/>
              </a:ext>
            </a:extLst>
          </p:cNvPr>
          <p:cNvSpPr txBox="1"/>
          <p:nvPr/>
        </p:nvSpPr>
        <p:spPr>
          <a:xfrm>
            <a:off x="609600" y="4485144"/>
            <a:ext cx="8229600" cy="1446550"/>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mj-lt"/>
              </a:rPr>
              <a:t>Does </a:t>
            </a:r>
            <a:r>
              <a:rPr lang="en-US" sz="3200" dirty="0">
                <a:solidFill>
                  <a:srgbClr val="C00000"/>
                </a:solidFill>
                <a:latin typeface="+mj-lt"/>
              </a:rPr>
              <a:t>not include </a:t>
            </a:r>
            <a:r>
              <a:rPr lang="en-US" sz="3200" dirty="0">
                <a:latin typeface="+mj-lt"/>
              </a:rPr>
              <a:t>lead-210 and polonium-210, which may need to be evaluated separately.</a:t>
            </a:r>
          </a:p>
          <a:p>
            <a:endParaRPr lang="en-US" dirty="0"/>
          </a:p>
        </p:txBody>
      </p:sp>
    </p:spTree>
    <p:extLst>
      <p:ext uri="{BB962C8B-B14F-4D97-AF65-F5344CB8AC3E}">
        <p14:creationId xmlns:p14="http://schemas.microsoft.com/office/powerpoint/2010/main" val="25045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10FD58F1-0178-464C-A8A3-BF56207100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90026"/>
            <a:ext cx="8382000" cy="5932307"/>
          </a:xfrm>
        </p:spPr>
      </p:pic>
      <p:sp>
        <p:nvSpPr>
          <p:cNvPr id="4" name="Slide Number Placeholder 3"/>
          <p:cNvSpPr>
            <a:spLocks noGrp="1"/>
          </p:cNvSpPr>
          <p:nvPr>
            <p:ph type="sldNum" sz="quarter" idx="12"/>
          </p:nvPr>
        </p:nvSpPr>
        <p:spPr/>
        <p:txBody>
          <a:bodyPr/>
          <a:lstStyle/>
          <a:p>
            <a:fld id="{905BB150-8DAB-4CE5-94AA-5A5E19BBA102}" type="slidenum">
              <a:rPr lang="en-US" smtClean="0"/>
              <a:pPr/>
              <a:t>5</a:t>
            </a:fld>
            <a:endParaRPr lang="en-US"/>
          </a:p>
        </p:txBody>
      </p:sp>
      <p:pic>
        <p:nvPicPr>
          <p:cNvPr id="3" name="Picture 2" descr="Shape, circle&#10;&#10;Description automatically generated">
            <a:extLst>
              <a:ext uri="{FF2B5EF4-FFF2-40B4-BE49-F238E27FC236}">
                <a16:creationId xmlns:a16="http://schemas.microsoft.com/office/drawing/2014/main" id="{CA8C321B-31BB-4A5B-8C60-9ABE70E96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124200"/>
            <a:ext cx="883275" cy="819150"/>
          </a:xfrm>
          <a:prstGeom prst="rect">
            <a:avLst/>
          </a:prstGeom>
        </p:spPr>
      </p:pic>
    </p:spTree>
    <p:extLst>
      <p:ext uri="{BB962C8B-B14F-4D97-AF65-F5344CB8AC3E}">
        <p14:creationId xmlns:p14="http://schemas.microsoft.com/office/powerpoint/2010/main" val="90161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1C5D-D754-4EC9-AA70-0F2DFE63C998}"/>
              </a:ext>
            </a:extLst>
          </p:cNvPr>
          <p:cNvSpPr>
            <a:spLocks noGrp="1"/>
          </p:cNvSpPr>
          <p:nvPr>
            <p:ph type="title"/>
          </p:nvPr>
        </p:nvSpPr>
        <p:spPr/>
        <p:txBody>
          <a:bodyPr/>
          <a:lstStyle/>
          <a:p>
            <a:r>
              <a:rPr lang="en-US" dirty="0"/>
              <a:t>Demonstrating compliance</a:t>
            </a:r>
          </a:p>
        </p:txBody>
      </p:sp>
      <p:sp>
        <p:nvSpPr>
          <p:cNvPr id="3" name="Content Placeholder 2">
            <a:extLst>
              <a:ext uri="{FF2B5EF4-FFF2-40B4-BE49-F238E27FC236}">
                <a16:creationId xmlns:a16="http://schemas.microsoft.com/office/drawing/2014/main" id="{0BA05B48-3576-4CD3-8144-7C2219B5D677}"/>
              </a:ext>
            </a:extLst>
          </p:cNvPr>
          <p:cNvSpPr>
            <a:spLocks noGrp="1"/>
          </p:cNvSpPr>
          <p:nvPr>
            <p:ph idx="1"/>
          </p:nvPr>
        </p:nvSpPr>
        <p:spPr/>
        <p:txBody>
          <a:bodyPr>
            <a:normAutofit/>
          </a:bodyPr>
          <a:lstStyle/>
          <a:p>
            <a:r>
              <a:rPr lang="en-US" dirty="0"/>
              <a:t>Demonstration of compliance with 10 CFR 20.1301 </a:t>
            </a:r>
            <a:r>
              <a:rPr lang="en-US" dirty="0">
                <a:solidFill>
                  <a:srgbClr val="C00000"/>
                </a:solidFill>
              </a:rPr>
              <a:t>limits</a:t>
            </a:r>
            <a:r>
              <a:rPr lang="en-US" dirty="0"/>
              <a:t> (100 mrem or 1 mSv per year; 2 mrem (0.02 mSv) in any one hour) is an </a:t>
            </a:r>
            <a:r>
              <a:rPr lang="en-US" dirty="0">
                <a:solidFill>
                  <a:srgbClr val="C00000"/>
                </a:solidFill>
              </a:rPr>
              <a:t>annual </a:t>
            </a:r>
            <a:r>
              <a:rPr lang="en-US" dirty="0"/>
              <a:t>requirement</a:t>
            </a:r>
          </a:p>
          <a:p>
            <a:r>
              <a:rPr lang="en-US" dirty="0"/>
              <a:t>Inspectors should not rely solely on licensee’s semiannual or ALARA reports (trust but verify)</a:t>
            </a:r>
          </a:p>
          <a:p>
            <a:r>
              <a:rPr lang="en-US" dirty="0"/>
              <a:t>ISG suggests regulators review trends using </a:t>
            </a:r>
            <a:r>
              <a:rPr lang="en-US" dirty="0">
                <a:solidFill>
                  <a:srgbClr val="C00000"/>
                </a:solidFill>
              </a:rPr>
              <a:t>several years worth of data</a:t>
            </a:r>
          </a:p>
        </p:txBody>
      </p:sp>
      <p:sp>
        <p:nvSpPr>
          <p:cNvPr id="4" name="Slide Number Placeholder 3">
            <a:extLst>
              <a:ext uri="{FF2B5EF4-FFF2-40B4-BE49-F238E27FC236}">
                <a16:creationId xmlns:a16="http://schemas.microsoft.com/office/drawing/2014/main" id="{539AA205-F002-4625-8E5B-E1568C101E7D}"/>
              </a:ext>
            </a:extLst>
          </p:cNvPr>
          <p:cNvSpPr>
            <a:spLocks noGrp="1"/>
          </p:cNvSpPr>
          <p:nvPr>
            <p:ph type="sldNum" sz="quarter" idx="12"/>
          </p:nvPr>
        </p:nvSpPr>
        <p:spPr/>
        <p:txBody>
          <a:bodyPr/>
          <a:lstStyle/>
          <a:p>
            <a:fld id="{905BB150-8DAB-4CE5-94AA-5A5E19BBA102}" type="slidenum">
              <a:rPr lang="en-US" smtClean="0"/>
              <a:t>6</a:t>
            </a:fld>
            <a:endParaRPr lang="en-US"/>
          </a:p>
        </p:txBody>
      </p:sp>
    </p:spTree>
    <p:extLst>
      <p:ext uri="{BB962C8B-B14F-4D97-AF65-F5344CB8AC3E}">
        <p14:creationId xmlns:p14="http://schemas.microsoft.com/office/powerpoint/2010/main" val="20125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79898" y="1295400"/>
            <a:ext cx="8229600" cy="4525963"/>
          </a:xfrm>
        </p:spPr>
        <p:txBody>
          <a:bodyPr>
            <a:normAutofit lnSpcReduction="10000"/>
          </a:bodyPr>
          <a:lstStyle/>
          <a:p>
            <a:r>
              <a:rPr lang="en-US" dirty="0"/>
              <a:t>ISG provides </a:t>
            </a:r>
            <a:r>
              <a:rPr lang="en-US" u="sng" dirty="0"/>
              <a:t>detailed</a:t>
            </a:r>
            <a:r>
              <a:rPr lang="en-US" dirty="0"/>
              <a:t> discussion of two topics </a:t>
            </a:r>
          </a:p>
          <a:p>
            <a:pPr lvl="1"/>
            <a:r>
              <a:rPr lang="en-US" dirty="0"/>
              <a:t>How to </a:t>
            </a:r>
            <a:r>
              <a:rPr lang="en-US" dirty="0">
                <a:solidFill>
                  <a:srgbClr val="C00000"/>
                </a:solidFill>
              </a:rPr>
              <a:t>measure or calculate </a:t>
            </a:r>
            <a:r>
              <a:rPr lang="en-US" dirty="0"/>
              <a:t>radon and radon progeny releases or concentrations in air</a:t>
            </a:r>
          </a:p>
          <a:p>
            <a:pPr lvl="1"/>
            <a:r>
              <a:rPr lang="en-US" dirty="0"/>
              <a:t>How to calculate </a:t>
            </a:r>
            <a:r>
              <a:rPr lang="en-US" dirty="0">
                <a:solidFill>
                  <a:srgbClr val="C00000"/>
                </a:solidFill>
              </a:rPr>
              <a:t>public doses </a:t>
            </a:r>
            <a:r>
              <a:rPr lang="en-US" dirty="0"/>
              <a:t>from these measurements</a:t>
            </a:r>
          </a:p>
          <a:p>
            <a:r>
              <a:rPr lang="en-US" dirty="0"/>
              <a:t>In addition to radon and its progeny, public doses may include </a:t>
            </a:r>
            <a:r>
              <a:rPr lang="en-US" dirty="0">
                <a:solidFill>
                  <a:srgbClr val="C00000"/>
                </a:solidFill>
              </a:rPr>
              <a:t>inhalation of uranium </a:t>
            </a:r>
            <a:r>
              <a:rPr lang="en-US" dirty="0"/>
              <a:t>and its progeny as well as </a:t>
            </a:r>
            <a:r>
              <a:rPr lang="en-US" dirty="0">
                <a:solidFill>
                  <a:srgbClr val="C00000"/>
                </a:solidFill>
              </a:rPr>
              <a:t>direct gamma </a:t>
            </a:r>
            <a:r>
              <a:rPr lang="en-US" dirty="0"/>
              <a:t>exposures</a:t>
            </a:r>
          </a:p>
          <a:p>
            <a:pPr lvl="1"/>
            <a:r>
              <a:rPr lang="en-US" dirty="0"/>
              <a:t>Dose from </a:t>
            </a:r>
            <a:r>
              <a:rPr lang="en-US" dirty="0">
                <a:solidFill>
                  <a:srgbClr val="C00000"/>
                </a:solidFill>
              </a:rPr>
              <a:t>water or food ingestion</a:t>
            </a:r>
            <a:r>
              <a:rPr lang="en-US" dirty="0"/>
              <a:t> is uncommon</a:t>
            </a:r>
          </a:p>
        </p:txBody>
      </p:sp>
      <p:sp>
        <p:nvSpPr>
          <p:cNvPr id="4" name="Slide Number Placeholder 3"/>
          <p:cNvSpPr>
            <a:spLocks noGrp="1"/>
          </p:cNvSpPr>
          <p:nvPr>
            <p:ph type="sldNum" sz="quarter" idx="12"/>
          </p:nvPr>
        </p:nvSpPr>
        <p:spPr/>
        <p:txBody>
          <a:bodyPr/>
          <a:lstStyle/>
          <a:p>
            <a:fld id="{905BB150-8DAB-4CE5-94AA-5A5E19BBA102}" type="slidenum">
              <a:rPr lang="en-US" smtClean="0"/>
              <a:t>7</a:t>
            </a:fld>
            <a:endParaRPr lang="en-US"/>
          </a:p>
        </p:txBody>
      </p:sp>
    </p:spTree>
    <p:extLst>
      <p:ext uri="{BB962C8B-B14F-4D97-AF65-F5344CB8AC3E}">
        <p14:creationId xmlns:p14="http://schemas.microsoft.com/office/powerpoint/2010/main" val="191727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196-CD21-4652-940A-74B9CC46A069}"/>
              </a:ext>
            </a:extLst>
          </p:cNvPr>
          <p:cNvSpPr>
            <a:spLocks noGrp="1"/>
          </p:cNvSpPr>
          <p:nvPr>
            <p:ph type="title"/>
          </p:nvPr>
        </p:nvSpPr>
        <p:spPr/>
        <p:txBody>
          <a:bodyPr>
            <a:normAutofit fontScale="90000"/>
          </a:bodyPr>
          <a:lstStyle/>
          <a:p>
            <a:r>
              <a:rPr lang="en-US" dirty="0"/>
              <a:t>Four basic ways to obtain radon dose</a:t>
            </a:r>
          </a:p>
        </p:txBody>
      </p:sp>
      <p:sp>
        <p:nvSpPr>
          <p:cNvPr id="3" name="Content Placeholder 2">
            <a:extLst>
              <a:ext uri="{FF2B5EF4-FFF2-40B4-BE49-F238E27FC236}">
                <a16:creationId xmlns:a16="http://schemas.microsoft.com/office/drawing/2014/main" id="{2033D2AD-B4E6-4579-B83E-C7AA759C57A1}"/>
              </a:ext>
            </a:extLst>
          </p:cNvPr>
          <p:cNvSpPr>
            <a:spLocks noGrp="1"/>
          </p:cNvSpPr>
          <p:nvPr>
            <p:ph idx="1"/>
          </p:nvPr>
        </p:nvSpPr>
        <p:spPr>
          <a:xfrm>
            <a:off x="533400" y="1624011"/>
            <a:ext cx="8229600" cy="3862389"/>
          </a:xfrm>
        </p:spPr>
        <p:txBody>
          <a:bodyPr/>
          <a:lstStyle/>
          <a:p>
            <a:pPr marL="0" indent="0">
              <a:buNone/>
            </a:pPr>
            <a:r>
              <a:rPr lang="en-US" dirty="0"/>
              <a:t>(1) Measure outdoor radon concentration at </a:t>
            </a:r>
            <a:r>
              <a:rPr lang="en-US" dirty="0">
                <a:solidFill>
                  <a:srgbClr val="C00000"/>
                </a:solidFill>
              </a:rPr>
              <a:t>unrestricted area boundary </a:t>
            </a:r>
            <a:r>
              <a:rPr lang="en-US" dirty="0"/>
              <a:t>or </a:t>
            </a:r>
            <a:r>
              <a:rPr lang="en-US" dirty="0">
                <a:solidFill>
                  <a:srgbClr val="C00000"/>
                </a:solidFill>
              </a:rPr>
              <a:t>receptor location</a:t>
            </a:r>
          </a:p>
          <a:p>
            <a:pPr lvl="1"/>
            <a:r>
              <a:rPr lang="en-US" dirty="0"/>
              <a:t>As needed, convert to indoor radon concentration</a:t>
            </a:r>
          </a:p>
          <a:p>
            <a:pPr lvl="1"/>
            <a:r>
              <a:rPr lang="en-US" dirty="0"/>
              <a:t>The </a:t>
            </a:r>
            <a:r>
              <a:rPr lang="en-US" dirty="0">
                <a:solidFill>
                  <a:srgbClr val="C00000"/>
                </a:solidFill>
              </a:rPr>
              <a:t>simplest assumption </a:t>
            </a:r>
            <a:r>
              <a:rPr lang="en-US" dirty="0"/>
              <a:t>is that indoor = outdoor concentration</a:t>
            </a:r>
          </a:p>
          <a:p>
            <a:pPr lvl="1"/>
            <a:r>
              <a:rPr lang="en-US" dirty="0"/>
              <a:t>Receptor location may be onsite or offsite, such as onsite man-camps or offsite nearest residence</a:t>
            </a:r>
          </a:p>
        </p:txBody>
      </p:sp>
      <p:sp>
        <p:nvSpPr>
          <p:cNvPr id="4" name="Slide Number Placeholder 3">
            <a:extLst>
              <a:ext uri="{FF2B5EF4-FFF2-40B4-BE49-F238E27FC236}">
                <a16:creationId xmlns:a16="http://schemas.microsoft.com/office/drawing/2014/main" id="{F816FC7B-FF6D-4FD5-943C-ABF4557A3AA5}"/>
              </a:ext>
            </a:extLst>
          </p:cNvPr>
          <p:cNvSpPr>
            <a:spLocks noGrp="1"/>
          </p:cNvSpPr>
          <p:nvPr>
            <p:ph type="sldNum" sz="quarter" idx="12"/>
          </p:nvPr>
        </p:nvSpPr>
        <p:spPr/>
        <p:txBody>
          <a:bodyPr/>
          <a:lstStyle/>
          <a:p>
            <a:fld id="{905BB150-8DAB-4CE5-94AA-5A5E19BBA102}" type="slidenum">
              <a:rPr lang="en-US" smtClean="0"/>
              <a:t>8</a:t>
            </a:fld>
            <a:endParaRPr lang="en-US"/>
          </a:p>
        </p:txBody>
      </p:sp>
    </p:spTree>
    <p:extLst>
      <p:ext uri="{BB962C8B-B14F-4D97-AF65-F5344CB8AC3E}">
        <p14:creationId xmlns:p14="http://schemas.microsoft.com/office/powerpoint/2010/main" val="9124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37DE-7780-4DFF-8FD2-369E5B46E80A}"/>
              </a:ext>
            </a:extLst>
          </p:cNvPr>
          <p:cNvSpPr>
            <a:spLocks noGrp="1"/>
          </p:cNvSpPr>
          <p:nvPr>
            <p:ph type="title"/>
          </p:nvPr>
        </p:nvSpPr>
        <p:spPr/>
        <p:txBody>
          <a:bodyPr/>
          <a:lstStyle/>
          <a:p>
            <a:r>
              <a:rPr lang="en-US" dirty="0"/>
              <a:t>Obtaining radon dose, cont.</a:t>
            </a:r>
          </a:p>
        </p:txBody>
      </p:sp>
      <p:sp>
        <p:nvSpPr>
          <p:cNvPr id="3" name="Content Placeholder 2">
            <a:extLst>
              <a:ext uri="{FF2B5EF4-FFF2-40B4-BE49-F238E27FC236}">
                <a16:creationId xmlns:a16="http://schemas.microsoft.com/office/drawing/2014/main" id="{08B66C4E-3718-440B-8098-0BCBE9EB6819}"/>
              </a:ext>
            </a:extLst>
          </p:cNvPr>
          <p:cNvSpPr>
            <a:spLocks noGrp="1"/>
          </p:cNvSpPr>
          <p:nvPr>
            <p:ph idx="1"/>
          </p:nvPr>
        </p:nvSpPr>
        <p:spPr/>
        <p:txBody>
          <a:bodyPr/>
          <a:lstStyle/>
          <a:p>
            <a:pPr marL="0" indent="0">
              <a:buNone/>
            </a:pPr>
            <a:r>
              <a:rPr lang="en-US" dirty="0"/>
              <a:t>(2) Measure operational process parameters to calculate radon release rates, then calculate radon concentrations at unrestricted area boundary or receptor locations </a:t>
            </a:r>
          </a:p>
          <a:p>
            <a:pPr lvl="1"/>
            <a:r>
              <a:rPr lang="en-US" u="sng" dirty="0">
                <a:solidFill>
                  <a:srgbClr val="C00000"/>
                </a:solidFill>
              </a:rPr>
              <a:t>MILDOS</a:t>
            </a:r>
            <a:r>
              <a:rPr lang="en-US" u="sng" dirty="0"/>
              <a:t>-AREA </a:t>
            </a:r>
            <a:r>
              <a:rPr lang="en-US" dirty="0"/>
              <a:t>is one computer code that has been used for this type of calculation</a:t>
            </a:r>
          </a:p>
          <a:p>
            <a:pPr lvl="1"/>
            <a:r>
              <a:rPr lang="en-US" dirty="0"/>
              <a:t>NRC expects licensee to </a:t>
            </a:r>
            <a:r>
              <a:rPr lang="en-US" dirty="0">
                <a:solidFill>
                  <a:srgbClr val="C00000"/>
                </a:solidFill>
              </a:rPr>
              <a:t>collect field data </a:t>
            </a:r>
            <a:r>
              <a:rPr lang="en-US" dirty="0"/>
              <a:t>for comparison to modelled concentrations</a:t>
            </a:r>
          </a:p>
        </p:txBody>
      </p:sp>
      <p:sp>
        <p:nvSpPr>
          <p:cNvPr id="4" name="Slide Number Placeholder 3">
            <a:extLst>
              <a:ext uri="{FF2B5EF4-FFF2-40B4-BE49-F238E27FC236}">
                <a16:creationId xmlns:a16="http://schemas.microsoft.com/office/drawing/2014/main" id="{3946157D-9A8B-468A-85D7-277DEC6A6090}"/>
              </a:ext>
            </a:extLst>
          </p:cNvPr>
          <p:cNvSpPr>
            <a:spLocks noGrp="1"/>
          </p:cNvSpPr>
          <p:nvPr>
            <p:ph type="sldNum" sz="quarter" idx="12"/>
          </p:nvPr>
        </p:nvSpPr>
        <p:spPr/>
        <p:txBody>
          <a:bodyPr/>
          <a:lstStyle/>
          <a:p>
            <a:fld id="{905BB150-8DAB-4CE5-94AA-5A5E19BBA102}" type="slidenum">
              <a:rPr lang="en-US" smtClean="0"/>
              <a:t>9</a:t>
            </a:fld>
            <a:endParaRPr lang="en-US"/>
          </a:p>
        </p:txBody>
      </p:sp>
    </p:spTree>
    <p:extLst>
      <p:ext uri="{BB962C8B-B14F-4D97-AF65-F5344CB8AC3E}">
        <p14:creationId xmlns:p14="http://schemas.microsoft.com/office/powerpoint/2010/main" val="397184436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in.potx" id="{F704CE28-CEEB-46CD-B182-883C984BA659}" vid="{AE4EF38E-CC31-4BAC-8788-83CB21FD5C6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KZXXQUUWFKWZ-1817279113-1683</_dlc_DocId>
    <_dlc_DocIdUrl xmlns="5aa91b91-1b5c-47ee-93a7-b2620ed781e0">
      <Url>https://earrth.pnnl.gov/_layouts/15/DocIdRedir.aspx?ID=KZXXQUUWFKWZ-1817279113-1683</Url>
      <Description>KZXXQUUWFKWZ-1817279113-1683</Description>
    </_dlc_DocIdUr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5D9D19A-BCCA-449E-84BF-1E0B64FEB16F}">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0cecad8f-305c-4ab2-8046-db3b11566c17"/>
    <ds:schemaRef ds:uri="087ed9da-973a-458e-ba2b-639733953c26"/>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1DA3853-98C2-4E15-A530-D06D90603630}"/>
</file>

<file path=customXml/itemProps3.xml><?xml version="1.0" encoding="utf-8"?>
<ds:datastoreItem xmlns:ds="http://schemas.openxmlformats.org/officeDocument/2006/customXml" ds:itemID="{D9A6E3BD-7F36-473C-AB8D-4D13D34DBB62}"/>
</file>

<file path=customXml/itemProps4.xml><?xml version="1.0" encoding="utf-8"?>
<ds:datastoreItem xmlns:ds="http://schemas.openxmlformats.org/officeDocument/2006/customXml" ds:itemID="{4B847D6E-D9B2-42A6-9D66-6B6A19B25E01}"/>
</file>

<file path=docProps/app.xml><?xml version="1.0" encoding="utf-8"?>
<Properties xmlns="http://schemas.openxmlformats.org/officeDocument/2006/extended-properties" xmlns:vt="http://schemas.openxmlformats.org/officeDocument/2006/docPropsVTypes">
  <Template/>
  <TotalTime>0</TotalTime>
  <Words>1394</Words>
  <Application>Microsoft Office PowerPoint</Application>
  <PresentationFormat>On-screen Show (4:3)</PresentationFormat>
  <Paragraphs>129</Paragraphs>
  <Slides>22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Courier New</vt:lpstr>
      <vt:lpstr>Wingdings</vt:lpstr>
      <vt:lpstr>1_Custom Design</vt:lpstr>
      <vt:lpstr>presentation-2</vt:lpstr>
      <vt:lpstr>“Evaluations of Uranium Recovery Facility Surveys of Radon and Radon Progeny in Air and Demonstrations of Compliance with 10 CFR 20.1301”</vt:lpstr>
      <vt:lpstr>“Evaluations of Uranium Recovery Facility Surveys of Radon and Radon Progeny in Air and Demonstrations of Compliance with 10 CFR 20.1301” (DUWP-ISG-01)</vt:lpstr>
      <vt:lpstr>DUWP-ISG-01</vt:lpstr>
      <vt:lpstr>Radon progeny</vt:lpstr>
      <vt:lpstr>PowerPoint Presentation</vt:lpstr>
      <vt:lpstr>Demonstrating compliance</vt:lpstr>
      <vt:lpstr>Overview</vt:lpstr>
      <vt:lpstr>Four basic ways to obtain radon dose</vt:lpstr>
      <vt:lpstr>Obtaining radon dose, cont.</vt:lpstr>
      <vt:lpstr>Obtaining radon dose, cont.</vt:lpstr>
      <vt:lpstr>Obtaining radon dose, cont.</vt:lpstr>
      <vt:lpstr>Compliance with 20.1301</vt:lpstr>
      <vt:lpstr>Compliance with 20.1301, cont.</vt:lpstr>
      <vt:lpstr>Compliance with 20.1301,cont.</vt:lpstr>
      <vt:lpstr>Dose conversion factor, DCF</vt:lpstr>
      <vt:lpstr>Example given in ISG</vt:lpstr>
      <vt:lpstr>Example, cont.</vt:lpstr>
      <vt:lpstr>Problems noted in ISG</vt:lpstr>
      <vt:lpstr>Problems noted in ISG, cont.</vt:lpstr>
      <vt:lpstr>Problems noted in Radon Measurements</vt:lpstr>
      <vt:lpstr>Uncertainty in Natural Background Radiation</vt:lpstr>
      <vt:lpstr>Thanks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2015-10-13T21:39:40Z</dcterms:created>
  <dcterms:modified xsi:type="dcterms:W3CDTF">2021-04-02T22:22:10Z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cfba4161-dc75-4dd4-ada3-88c9f63cbb19</vt:lpwstr>
  </property>
</Properties>
</file>