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56" r:id="rId6"/>
    <p:sldId id="315" r:id="rId7"/>
    <p:sldId id="316" r:id="rId8"/>
    <p:sldId id="331" r:id="rId9"/>
    <p:sldId id="332" r:id="rId10"/>
    <p:sldId id="333" r:id="rId11"/>
    <p:sldId id="334" r:id="rId12"/>
    <p:sldId id="330" r:id="rId13"/>
    <p:sldId id="336" r:id="rId14"/>
    <p:sldId id="348" r:id="rId15"/>
    <p:sldId id="350" r:id="rId16"/>
    <p:sldId id="351" r:id="rId17"/>
    <p:sldId id="352" r:id="rId18"/>
    <p:sldId id="354" r:id="rId19"/>
    <p:sldId id="35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1B336-4B9D-4908-9FC2-B0C573C592A6}" v="1" dt="2021-04-01T15:02:57.284"/>
    <p1510:client id="{6E68C054-919D-4411-833B-28410A5AB36A}" v="3" dt="2021-03-31T15:42:17.545"/>
    <p1510:client id="{BE7B95CC-393A-43C5-BE53-0707C5FB17D4}" v="6" dt="2021-04-01T14:55:09.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1187" autoAdjust="0"/>
  </p:normalViewPr>
  <p:slideViewPr>
    <p:cSldViewPr>
      <p:cViewPr varScale="1">
        <p:scale>
          <a:sx n="58" d="100"/>
          <a:sy n="58" d="100"/>
        </p:scale>
        <p:origin x="1280" y="2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nn, Amoret L" userId="c97d5a95-1853-46e4-9813-3c0c4ddfc6a6" providerId="ADAL" clId="{BE7B95CC-393A-43C5-BE53-0707C5FB17D4}"/>
    <pc:docChg chg="undo custSel modSld">
      <pc:chgData name="Bunn, Amoret L" userId="c97d5a95-1853-46e4-9813-3c0c4ddfc6a6" providerId="ADAL" clId="{BE7B95CC-393A-43C5-BE53-0707C5FB17D4}" dt="2021-04-01T14:55:19.581" v="27" actId="14100"/>
      <pc:docMkLst>
        <pc:docMk/>
      </pc:docMkLst>
      <pc:sldChg chg="addSp delSp modSp mod">
        <pc:chgData name="Bunn, Amoret L" userId="c97d5a95-1853-46e4-9813-3c0c4ddfc6a6" providerId="ADAL" clId="{BE7B95CC-393A-43C5-BE53-0707C5FB17D4}" dt="2021-04-01T14:55:19.581" v="27" actId="14100"/>
        <pc:sldMkLst>
          <pc:docMk/>
          <pc:sldMk cId="2915805462" sldId="316"/>
        </pc:sldMkLst>
        <pc:spChg chg="mod">
          <ac:chgData name="Bunn, Amoret L" userId="c97d5a95-1853-46e4-9813-3c0c4ddfc6a6" providerId="ADAL" clId="{BE7B95CC-393A-43C5-BE53-0707C5FB17D4}" dt="2021-04-01T14:52:45.317" v="15" actId="1038"/>
          <ac:spMkLst>
            <pc:docMk/>
            <pc:sldMk cId="2915805462" sldId="316"/>
            <ac:spMk id="6" creationId="{0ADD003A-878A-4360-9219-6C43FFF5A304}"/>
          </ac:spMkLst>
        </pc:spChg>
        <pc:picChg chg="add mod">
          <ac:chgData name="Bunn, Amoret L" userId="c97d5a95-1853-46e4-9813-3c0c4ddfc6a6" providerId="ADAL" clId="{BE7B95CC-393A-43C5-BE53-0707C5FB17D4}" dt="2021-04-01T14:55:19.581" v="27" actId="14100"/>
          <ac:picMkLst>
            <pc:docMk/>
            <pc:sldMk cId="2915805462" sldId="316"/>
            <ac:picMk id="3" creationId="{D20D8C21-5340-47AA-836F-6E5FF20545F5}"/>
          </ac:picMkLst>
        </pc:picChg>
        <pc:picChg chg="add del">
          <ac:chgData name="Bunn, Amoret L" userId="c97d5a95-1853-46e4-9813-3c0c4ddfc6a6" providerId="ADAL" clId="{BE7B95CC-393A-43C5-BE53-0707C5FB17D4}" dt="2021-04-01T14:54:57.460" v="18" actId="478"/>
          <ac:picMkLst>
            <pc:docMk/>
            <pc:sldMk cId="2915805462" sldId="316"/>
            <ac:picMk id="4" creationId="{A92F032C-7F38-4B82-8E86-F84CFEF0DE88}"/>
          </ac:picMkLst>
        </pc:picChg>
      </pc:sldChg>
      <pc:sldChg chg="addSp modSp mod">
        <pc:chgData name="Bunn, Amoret L" userId="c97d5a95-1853-46e4-9813-3c0c4ddfc6a6" providerId="ADAL" clId="{BE7B95CC-393A-43C5-BE53-0707C5FB17D4}" dt="2021-03-31T18:35:18.155" v="11" actId="20577"/>
        <pc:sldMkLst>
          <pc:docMk/>
          <pc:sldMk cId="2243851215" sldId="348"/>
        </pc:sldMkLst>
        <pc:spChg chg="add mod">
          <ac:chgData name="Bunn, Amoret L" userId="c97d5a95-1853-46e4-9813-3c0c4ddfc6a6" providerId="ADAL" clId="{BE7B95CC-393A-43C5-BE53-0707C5FB17D4}" dt="2021-03-31T18:35:18.155" v="11" actId="20577"/>
          <ac:spMkLst>
            <pc:docMk/>
            <pc:sldMk cId="2243851215" sldId="348"/>
            <ac:spMk id="17" creationId="{7E8A7FAE-F129-4AC5-BB6B-F0FC5B798B99}"/>
          </ac:spMkLst>
        </pc:spChg>
      </pc:sldChg>
      <pc:sldChg chg="modAnim">
        <pc:chgData name="Bunn, Amoret L" userId="c97d5a95-1853-46e4-9813-3c0c4ddfc6a6" providerId="ADAL" clId="{BE7B95CC-393A-43C5-BE53-0707C5FB17D4}" dt="2021-03-31T18:34:39.437" v="2"/>
        <pc:sldMkLst>
          <pc:docMk/>
          <pc:sldMk cId="746172233" sldId="352"/>
        </pc:sldMkLst>
      </pc:sldChg>
      <pc:sldChg chg="modAnim">
        <pc:chgData name="Bunn, Amoret L" userId="c97d5a95-1853-46e4-9813-3c0c4ddfc6a6" providerId="ADAL" clId="{BE7B95CC-393A-43C5-BE53-0707C5FB17D4}" dt="2021-03-31T18:34:16.147" v="0"/>
        <pc:sldMkLst>
          <pc:docMk/>
          <pc:sldMk cId="2555692425" sldId="354"/>
        </pc:sldMkLst>
      </pc:sldChg>
    </pc:docChg>
  </pc:docChgLst>
  <pc:docChgLst>
    <pc:chgData name="Bunn, Amoret L" userId="c97d5a95-1853-46e4-9813-3c0c4ddfc6a6" providerId="ADAL" clId="{98B28890-B893-4179-B2E6-1A92F482CCF5}"/>
    <pc:docChg chg="undo custSel modSld">
      <pc:chgData name="Bunn, Amoret L" userId="c97d5a95-1853-46e4-9813-3c0c4ddfc6a6" providerId="ADAL" clId="{98B28890-B893-4179-B2E6-1A92F482CCF5}" dt="2021-03-31T17:35:37.452" v="13" actId="20577"/>
      <pc:docMkLst>
        <pc:docMk/>
      </pc:docMkLst>
      <pc:sldChg chg="modSp mod">
        <pc:chgData name="Bunn, Amoret L" userId="c97d5a95-1853-46e4-9813-3c0c4ddfc6a6" providerId="ADAL" clId="{98B28890-B893-4179-B2E6-1A92F482CCF5}" dt="2021-03-31T17:35:09.767" v="1" actId="20577"/>
        <pc:sldMkLst>
          <pc:docMk/>
          <pc:sldMk cId="1496985286" sldId="331"/>
        </pc:sldMkLst>
        <pc:spChg chg="mod">
          <ac:chgData name="Bunn, Amoret L" userId="c97d5a95-1853-46e4-9813-3c0c4ddfc6a6" providerId="ADAL" clId="{98B28890-B893-4179-B2E6-1A92F482CCF5}" dt="2021-03-31T17:35:09.767" v="1" actId="20577"/>
          <ac:spMkLst>
            <pc:docMk/>
            <pc:sldMk cId="1496985286" sldId="331"/>
            <ac:spMk id="3" creationId="{00000000-0000-0000-0000-000000000000}"/>
          </ac:spMkLst>
        </pc:spChg>
      </pc:sldChg>
      <pc:sldChg chg="modSp mod">
        <pc:chgData name="Bunn, Amoret L" userId="c97d5a95-1853-46e4-9813-3c0c4ddfc6a6" providerId="ADAL" clId="{98B28890-B893-4179-B2E6-1A92F482CCF5}" dt="2021-03-31T17:35:37.452" v="13" actId="20577"/>
        <pc:sldMkLst>
          <pc:docMk/>
          <pc:sldMk cId="1987379408" sldId="336"/>
        </pc:sldMkLst>
        <pc:spChg chg="mod">
          <ac:chgData name="Bunn, Amoret L" userId="c97d5a95-1853-46e4-9813-3c0c4ddfc6a6" providerId="ADAL" clId="{98B28890-B893-4179-B2E6-1A92F482CCF5}" dt="2021-03-31T17:35:37.452" v="13" actId="20577"/>
          <ac:spMkLst>
            <pc:docMk/>
            <pc:sldMk cId="1987379408" sldId="336"/>
            <ac:spMk id="2" creationId="{00000000-0000-0000-0000-000000000000}"/>
          </ac:spMkLst>
        </pc:spChg>
      </pc:sldChg>
    </pc:docChg>
  </pc:docChgLst>
  <pc:docChgLst>
    <pc:chgData name="Bunn, Amoret L" userId="c97d5a95-1853-46e4-9813-3c0c4ddfc6a6" providerId="ADAL" clId="{16F1B336-4B9D-4908-9FC2-B0C573C592A6}"/>
    <pc:docChg chg="custSel modSld">
      <pc:chgData name="Bunn, Amoret L" userId="c97d5a95-1853-46e4-9813-3c0c4ddfc6a6" providerId="ADAL" clId="{16F1B336-4B9D-4908-9FC2-B0C573C592A6}" dt="2021-04-01T15:12:38.119" v="35" actId="1038"/>
      <pc:docMkLst>
        <pc:docMk/>
      </pc:docMkLst>
      <pc:sldChg chg="addSp delSp modSp mod">
        <pc:chgData name="Bunn, Amoret L" userId="c97d5a95-1853-46e4-9813-3c0c4ddfc6a6" providerId="ADAL" clId="{16F1B336-4B9D-4908-9FC2-B0C573C592A6}" dt="2021-04-01T15:05:29.979" v="4" actId="1076"/>
        <pc:sldMkLst>
          <pc:docMk/>
          <pc:sldMk cId="2915805462" sldId="316"/>
        </pc:sldMkLst>
        <pc:spChg chg="ord">
          <ac:chgData name="Bunn, Amoret L" userId="c97d5a95-1853-46e4-9813-3c0c4ddfc6a6" providerId="ADAL" clId="{16F1B336-4B9D-4908-9FC2-B0C573C592A6}" dt="2021-04-01T15:03:22.871" v="2" actId="166"/>
          <ac:spMkLst>
            <pc:docMk/>
            <pc:sldMk cId="2915805462" sldId="316"/>
            <ac:spMk id="5" creationId="{519DFC44-F756-4459-9889-AB9129DA8ED8}"/>
          </ac:spMkLst>
        </pc:spChg>
        <pc:picChg chg="del">
          <ac:chgData name="Bunn, Amoret L" userId="c97d5a95-1853-46e4-9813-3c0c4ddfc6a6" providerId="ADAL" clId="{16F1B336-4B9D-4908-9FC2-B0C573C592A6}" dt="2021-04-01T15:02:56.573" v="0" actId="478"/>
          <ac:picMkLst>
            <pc:docMk/>
            <pc:sldMk cId="2915805462" sldId="316"/>
            <ac:picMk id="3" creationId="{D20D8C21-5340-47AA-836F-6E5FF20545F5}"/>
          </ac:picMkLst>
        </pc:picChg>
        <pc:picChg chg="add mod">
          <ac:chgData name="Bunn, Amoret L" userId="c97d5a95-1853-46e4-9813-3c0c4ddfc6a6" providerId="ADAL" clId="{16F1B336-4B9D-4908-9FC2-B0C573C592A6}" dt="2021-04-01T15:05:29.979" v="4" actId="1076"/>
          <ac:picMkLst>
            <pc:docMk/>
            <pc:sldMk cId="2915805462" sldId="316"/>
            <ac:picMk id="7" creationId="{547B99E8-54E8-4884-95A6-A88329FE6BC3}"/>
          </ac:picMkLst>
        </pc:picChg>
      </pc:sldChg>
      <pc:sldChg chg="modSp mod">
        <pc:chgData name="Bunn, Amoret L" userId="c97d5a95-1853-46e4-9813-3c0c4ddfc6a6" providerId="ADAL" clId="{16F1B336-4B9D-4908-9FC2-B0C573C592A6}" dt="2021-04-01T15:09:06.351" v="8" actId="1076"/>
        <pc:sldMkLst>
          <pc:docMk/>
          <pc:sldMk cId="1496985286" sldId="331"/>
        </pc:sldMkLst>
        <pc:spChg chg="mod">
          <ac:chgData name="Bunn, Amoret L" userId="c97d5a95-1853-46e4-9813-3c0c4ddfc6a6" providerId="ADAL" clId="{16F1B336-4B9D-4908-9FC2-B0C573C592A6}" dt="2021-04-01T15:09:06.351" v="8" actId="1076"/>
          <ac:spMkLst>
            <pc:docMk/>
            <pc:sldMk cId="1496985286" sldId="331"/>
            <ac:spMk id="5" creationId="{2C90DD15-06FC-442C-88B5-5DB94E2AB880}"/>
          </ac:spMkLst>
        </pc:spChg>
        <pc:picChg chg="mod">
          <ac:chgData name="Bunn, Amoret L" userId="c97d5a95-1853-46e4-9813-3c0c4ddfc6a6" providerId="ADAL" clId="{16F1B336-4B9D-4908-9FC2-B0C573C592A6}" dt="2021-04-01T15:08:49.934" v="7" actId="1076"/>
          <ac:picMkLst>
            <pc:docMk/>
            <pc:sldMk cId="1496985286" sldId="331"/>
            <ac:picMk id="4" creationId="{7EDFD722-CFF0-4031-8A68-BF7CB3FC001F}"/>
          </ac:picMkLst>
        </pc:picChg>
      </pc:sldChg>
      <pc:sldChg chg="modSp mod">
        <pc:chgData name="Bunn, Amoret L" userId="c97d5a95-1853-46e4-9813-3c0c4ddfc6a6" providerId="ADAL" clId="{16F1B336-4B9D-4908-9FC2-B0C573C592A6}" dt="2021-04-01T15:12:38.119" v="35" actId="1038"/>
        <pc:sldMkLst>
          <pc:docMk/>
          <pc:sldMk cId="1419111554" sldId="332"/>
        </pc:sldMkLst>
        <pc:spChg chg="mod">
          <ac:chgData name="Bunn, Amoret L" userId="c97d5a95-1853-46e4-9813-3c0c4ddfc6a6" providerId="ADAL" clId="{16F1B336-4B9D-4908-9FC2-B0C573C592A6}" dt="2021-04-01T15:10:17.059" v="26" actId="179"/>
          <ac:spMkLst>
            <pc:docMk/>
            <pc:sldMk cId="1419111554" sldId="332"/>
            <ac:spMk id="3" creationId="{00000000-0000-0000-0000-000000000000}"/>
          </ac:spMkLst>
        </pc:spChg>
        <pc:spChg chg="mod">
          <ac:chgData name="Bunn, Amoret L" userId="c97d5a95-1853-46e4-9813-3c0c4ddfc6a6" providerId="ADAL" clId="{16F1B336-4B9D-4908-9FC2-B0C573C592A6}" dt="2021-04-01T15:12:38.119" v="35" actId="1038"/>
          <ac:spMkLst>
            <pc:docMk/>
            <pc:sldMk cId="1419111554" sldId="332"/>
            <ac:spMk id="7" creationId="{C24F2004-E004-4A11-9321-863918EFFD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232EA-1171-43E3-89B7-C8EA5B683540}" type="datetimeFigureOut">
              <a:rPr lang="en-US" smtClean="0"/>
              <a:t>4/1/2021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FB81E-A770-4292-8BFD-965716148783}" type="slidenum">
              <a:rPr lang="en-US" smtClean="0"/>
              <a:t>‹#›</a:t>
            </a:fld>
            <a:endParaRPr lang="en-US"/>
          </a:p>
        </p:txBody>
      </p:sp>
    </p:spTree>
    <p:extLst>
      <p:ext uri="{BB962C8B-B14F-4D97-AF65-F5344CB8AC3E}">
        <p14:creationId xmlns:p14="http://schemas.microsoft.com/office/powerpoint/2010/main" val="366818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3</a:t>
            </a:fld>
            <a:endParaRPr lang="en-US"/>
          </a:p>
        </p:txBody>
      </p:sp>
    </p:spTree>
    <p:extLst>
      <p:ext uri="{BB962C8B-B14F-4D97-AF65-F5344CB8AC3E}">
        <p14:creationId xmlns:p14="http://schemas.microsoft.com/office/powerpoint/2010/main" val="16568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Results include</a:t>
            </a:r>
          </a:p>
          <a:p>
            <a:pPr marL="171450" indent="-171450">
              <a:buFont typeface="Arial" panose="020B0604020202020204" pitchFamily="34" charset="0"/>
              <a:buChar char="•"/>
            </a:pPr>
            <a:r>
              <a:rPr lang="en-US" dirty="0"/>
              <a:t>P-values</a:t>
            </a:r>
          </a:p>
          <a:p>
            <a:pPr marL="171450" indent="-171450">
              <a:buFont typeface="Arial" panose="020B0604020202020204" pitchFamily="34" charset="0"/>
              <a:buChar char="•"/>
            </a:pPr>
            <a:r>
              <a:rPr lang="en-US" dirty="0"/>
              <a:t>Boundary delineations</a:t>
            </a:r>
          </a:p>
          <a:p>
            <a:pPr marL="171450" indent="-171450">
              <a:buFont typeface="Arial" panose="020B0604020202020204" pitchFamily="34" charset="0"/>
              <a:buChar char="•"/>
            </a:pPr>
            <a:r>
              <a:rPr lang="en-US" dirty="0"/>
              <a:t>Hot spot identification</a:t>
            </a:r>
          </a:p>
        </p:txBody>
      </p:sp>
      <p:sp>
        <p:nvSpPr>
          <p:cNvPr id="4" name="Slide Number Placeholder 3"/>
          <p:cNvSpPr>
            <a:spLocks noGrp="1"/>
          </p:cNvSpPr>
          <p:nvPr>
            <p:ph type="sldNum" sz="quarter" idx="5"/>
          </p:nvPr>
        </p:nvSpPr>
        <p:spPr/>
        <p:txBody>
          <a:bodyPr/>
          <a:lstStyle/>
          <a:p>
            <a:fld id="{BBBFB81E-A770-4292-8BFD-965716148783}" type="slidenum">
              <a:rPr lang="en-US" smtClean="0"/>
              <a:t>14</a:t>
            </a:fld>
            <a:endParaRPr lang="en-US"/>
          </a:p>
        </p:txBody>
      </p:sp>
    </p:spTree>
    <p:extLst>
      <p:ext uri="{BB962C8B-B14F-4D97-AF65-F5344CB8AC3E}">
        <p14:creationId xmlns:p14="http://schemas.microsoft.com/office/powerpoint/2010/main" val="337739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15</a:t>
            </a:fld>
            <a:endParaRPr lang="en-US"/>
          </a:p>
        </p:txBody>
      </p:sp>
    </p:spTree>
    <p:extLst>
      <p:ext uri="{BB962C8B-B14F-4D97-AF65-F5344CB8AC3E}">
        <p14:creationId xmlns:p14="http://schemas.microsoft.com/office/powerpoint/2010/main" val="355379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criterion is typically a regulatory limit, in most cases [ “most cases” because there may be a participant that is from a country that does not have regulatory limits; in that case, they can use the codes in translate to come up with the best release criterion for their country and site]</a:t>
            </a:r>
          </a:p>
          <a:p>
            <a:endParaRPr lang="en-US" dirty="0"/>
          </a:p>
          <a:p>
            <a:r>
              <a:rPr lang="en-US" dirty="0"/>
              <a:t>For unrestricted use, the release criteria with EPA is risk-based and use a range of 10−4 to 10−6 as an acceptable lifetime excess cancer risk, while the U.S. Department of Energy’s (DOE) release criteria are dose-based and have a dose limit of 0.25 mSv y−1 [25 mrem/</a:t>
            </a:r>
            <a:r>
              <a:rPr lang="en-US" dirty="0" err="1"/>
              <a:t>yr</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4</a:t>
            </a:fld>
            <a:endParaRPr lang="en-US"/>
          </a:p>
        </p:txBody>
      </p:sp>
    </p:spTree>
    <p:extLst>
      <p:ext uri="{BB962C8B-B14F-4D97-AF65-F5344CB8AC3E}">
        <p14:creationId xmlns:p14="http://schemas.microsoft.com/office/powerpoint/2010/main" val="251284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discuss this week RESRAD-RDD, which is “for evaluating human radiation exposures … after a radiological dispersal device (RDD) incident”</a:t>
            </a:r>
          </a:p>
          <a:p>
            <a:r>
              <a:rPr lang="en-US" dirty="0"/>
              <a:t>That differs from the objectives of these other codes that model and translate the release criterion into an action level</a:t>
            </a:r>
          </a:p>
          <a:p>
            <a:r>
              <a:rPr lang="en-US" sz="1200" kern="1200" dirty="0">
                <a:solidFill>
                  <a:schemeClr val="tx1"/>
                </a:solidFill>
                <a:effectLst/>
                <a:latin typeface="+mn-lt"/>
                <a:ea typeface="+mn-ea"/>
                <a:cs typeface="+mn-cs"/>
              </a:rPr>
              <a:t>Action Level – using this term as a generic term for the investigation level – whether an interim value or final value. This is the level at which a decision can be made for the property or structure to proceed towards release</a:t>
            </a:r>
          </a:p>
          <a:p>
            <a:r>
              <a:rPr lang="en-US" sz="1200" kern="1200" dirty="0">
                <a:solidFill>
                  <a:schemeClr val="tx1"/>
                </a:solidFill>
                <a:effectLst/>
                <a:latin typeface="+mn-lt"/>
                <a:ea typeface="+mn-ea"/>
                <a:cs typeface="+mn-cs"/>
              </a:rPr>
              <a:t>Risk-based and dose-based calculators are the same, except risk-based calculators use slope factors (risk coefficients) over a period of exposure to provide concentrations for a target risk level, while dose-based calculators use dose conversion factors for an annual target dose limit.</a:t>
            </a:r>
          </a:p>
          <a:p>
            <a:pPr lvl="1"/>
            <a:r>
              <a:rPr lang="en-US" sz="1200" b="0" i="0" u="none" strike="noStrike" kern="1200" baseline="0" dirty="0">
                <a:solidFill>
                  <a:schemeClr val="tx1"/>
                </a:solidFill>
                <a:latin typeface="+mn-lt"/>
                <a:ea typeface="+mn-ea"/>
                <a:cs typeface="+mn-cs"/>
              </a:rPr>
              <a:t>Slope factors are used to estimate incremental cancer risk for both radionuclides and chemicals. The total incremental lifetime cancer risk is estimated as the sum of the risks from all radionuclides and chemicals in all exposure pathways</a:t>
            </a:r>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5</a:t>
            </a:fld>
            <a:endParaRPr lang="en-US"/>
          </a:p>
        </p:txBody>
      </p:sp>
    </p:spTree>
    <p:extLst>
      <p:ext uri="{BB962C8B-B14F-4D97-AF65-F5344CB8AC3E}">
        <p14:creationId xmlns:p14="http://schemas.microsoft.com/office/powerpoint/2010/main" val="334185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is to help orient the various codes in relation to a radiological </a:t>
            </a:r>
          </a:p>
        </p:txBody>
      </p:sp>
      <p:sp>
        <p:nvSpPr>
          <p:cNvPr id="4" name="Slide Number Placeholder 3"/>
          <p:cNvSpPr>
            <a:spLocks noGrp="1"/>
          </p:cNvSpPr>
          <p:nvPr>
            <p:ph type="sldNum" sz="quarter" idx="5"/>
          </p:nvPr>
        </p:nvSpPr>
        <p:spPr/>
        <p:txBody>
          <a:bodyPr/>
          <a:lstStyle/>
          <a:p>
            <a:fld id="{BBBFB81E-A770-4292-8BFD-965716148783}" type="slidenum">
              <a:rPr lang="en-US" smtClean="0"/>
              <a:t>6</a:t>
            </a:fld>
            <a:endParaRPr lang="en-US"/>
          </a:p>
        </p:txBody>
      </p:sp>
    </p:spTree>
    <p:extLst>
      <p:ext uri="{BB962C8B-B14F-4D97-AF65-F5344CB8AC3E}">
        <p14:creationId xmlns:p14="http://schemas.microsoft.com/office/powerpoint/2010/main" val="189351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MARSSIM, Action Level = Derived Concentration Guideline Level (DCGLs): radionuclide specific concentration limits used to guide clean-up for decommissioning or remediation and release of a site.</a:t>
            </a:r>
          </a:p>
          <a:p>
            <a:endParaRPr lang="en-US" dirty="0"/>
          </a:p>
          <a:p>
            <a:r>
              <a:rPr lang="en-US" dirty="0"/>
              <a:t>DCGL for each contaminant of concern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DCGLs are calculated based on an all-pathways dose assessment and represent a concentration limit that could potentially lead to a peak dose over a 1000 year compliance period at a specified dose limit (e.g., unrestricted release standard of 0.25 mSv/</a:t>
            </a:r>
            <a:r>
              <a:rPr lang="en-US" dirty="0" err="1"/>
              <a:t>yr</a:t>
            </a:r>
            <a:r>
              <a:rPr lang="en-US" dirty="0"/>
              <a:t> or 25 mrem/</a:t>
            </a:r>
            <a:r>
              <a:rPr lang="en-US" dirty="0" err="1"/>
              <a:t>yr</a:t>
            </a:r>
            <a:r>
              <a:rPr lang="en-US" dirty="0"/>
              <a:t>) to the average member of a group of individuals reasonably expected to receive the highest dose.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When deriving DCGLs, one should consider how residual contamination could move through the environment, and consider how a potential receptor could be exposed through various pathways based on reasonable land use scenarios (e.g., external exposure; ingestion of soil, water, plant, and animal products; and inhalation).</a:t>
            </a:r>
          </a:p>
          <a:p>
            <a:endParaRPr lang="en-US" dirty="0"/>
          </a:p>
          <a:p>
            <a:r>
              <a:rPr lang="en-US" dirty="0"/>
              <a:t>Realistic scenarios and less likely, but plausible scenarios that consider future land use should be considered. </a:t>
            </a:r>
          </a:p>
          <a:p>
            <a:endParaRPr lang="en-US" dirty="0"/>
          </a:p>
          <a:p>
            <a:r>
              <a:rPr lang="en-US" dirty="0"/>
              <a:t>DCGLs are only appropriate for the conditions for which they are derived (e.g., depth, area and thickness of contamination). In some cases, several DCGLs need to be derived to address different types of contaminated media such as building contamination, surficial contamination, subsurface contamination, contaminated groundwater, sediment, surface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a:p>
            <a:r>
              <a:rPr lang="en-US" dirty="0"/>
              <a:t>Reference for pathway figure: </a:t>
            </a:r>
            <a:r>
              <a:rPr lang="en-US" dirty="0" err="1"/>
              <a:t>Soldat</a:t>
            </a:r>
            <a:r>
              <a:rPr lang="en-US" dirty="0"/>
              <a:t>, J.K, N.M Robinson, D.A. Baker. 1974. Models and Computer Codes for Evaluating Environmental Radiation Doses. Battelle, Pacific Northwest Laboratory, Richland, Washington. BNWL-1754.</a:t>
            </a:r>
          </a:p>
        </p:txBody>
      </p:sp>
      <p:sp>
        <p:nvSpPr>
          <p:cNvPr id="4" name="Slide Number Placeholder 3"/>
          <p:cNvSpPr>
            <a:spLocks noGrp="1"/>
          </p:cNvSpPr>
          <p:nvPr>
            <p:ph type="sldNum" sz="quarter" idx="5"/>
          </p:nvPr>
        </p:nvSpPr>
        <p:spPr/>
        <p:txBody>
          <a:bodyPr/>
          <a:lstStyle/>
          <a:p>
            <a:fld id="{BBBFB81E-A770-4292-8BFD-965716148783}" type="slidenum">
              <a:rPr lang="en-US" smtClean="0"/>
              <a:t>7</a:t>
            </a:fld>
            <a:endParaRPr lang="en-US"/>
          </a:p>
        </p:txBody>
      </p:sp>
    </p:spTree>
    <p:extLst>
      <p:ext uri="{BB962C8B-B14F-4D97-AF65-F5344CB8AC3E}">
        <p14:creationId xmlns:p14="http://schemas.microsoft.com/office/powerpoint/2010/main" val="76331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DCGLs can be developed based on the knowledge of residual radioactive material</a:t>
            </a:r>
          </a:p>
          <a:p>
            <a:endParaRPr lang="en-US" dirty="0"/>
          </a:p>
          <a:p>
            <a:r>
              <a:rPr lang="en-US" dirty="0"/>
              <a:t>Site can be divided into survey units, or areas of structures or land areas that are smaller areas of a site, and can facilitate the survey process and statistical analysis because of the knowledge or the residual radioactive material and the final decision to be made for the site.</a:t>
            </a:r>
          </a:p>
          <a:p>
            <a:endParaRPr lang="en-US" dirty="0"/>
          </a:p>
          <a:p>
            <a:r>
              <a:rPr lang="en-US" dirty="0"/>
              <a:t>Classification assigns the site or survey units into classes according to radiological characteristics that assists further with the planning. Classification of a site or survey unit may change as new information becomes available.</a:t>
            </a:r>
          </a:p>
          <a:p>
            <a:endParaRPr lang="en-US" dirty="0"/>
          </a:p>
          <a:p>
            <a:r>
              <a:rPr lang="en-US" dirty="0"/>
              <a:t>Class 1 Areas have a potential for residual radioactive material to be above the DCGL, even after remedial activities. </a:t>
            </a:r>
          </a:p>
          <a:p>
            <a:endParaRPr lang="en-US" dirty="0"/>
          </a:p>
          <a:p>
            <a:r>
              <a:rPr lang="en-US" dirty="0"/>
              <a:t>Class 2 Areas are thought to be below the DCGL – additional actions (e.g., removal of materials and subsequent sampling) can move a Class 1 site to a Class 2 site</a:t>
            </a:r>
          </a:p>
          <a:p>
            <a:endParaRPr lang="en-US" dirty="0"/>
          </a:p>
          <a:p>
            <a:r>
              <a:rPr lang="en-US" dirty="0"/>
              <a:t>Class 3 Areas are not expected to contain any residual radioactive material, or are expected to be below the DCGL at the time of starting the process.</a:t>
            </a:r>
          </a:p>
        </p:txBody>
      </p:sp>
      <p:sp>
        <p:nvSpPr>
          <p:cNvPr id="4" name="Slide Number Placeholder 3"/>
          <p:cNvSpPr>
            <a:spLocks noGrp="1"/>
          </p:cNvSpPr>
          <p:nvPr>
            <p:ph type="sldNum" sz="quarter" idx="5"/>
          </p:nvPr>
        </p:nvSpPr>
        <p:spPr/>
        <p:txBody>
          <a:bodyPr/>
          <a:lstStyle/>
          <a:p>
            <a:fld id="{BBBFB81E-A770-4292-8BFD-965716148783}" type="slidenum">
              <a:rPr lang="en-US" smtClean="0"/>
              <a:t>8</a:t>
            </a:fld>
            <a:endParaRPr lang="en-US"/>
          </a:p>
        </p:txBody>
      </p:sp>
    </p:spTree>
    <p:extLst>
      <p:ext uri="{BB962C8B-B14F-4D97-AF65-F5344CB8AC3E}">
        <p14:creationId xmlns:p14="http://schemas.microsoft.com/office/powerpoint/2010/main" val="175159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9</a:t>
            </a:fld>
            <a:endParaRPr lang="en-US"/>
          </a:p>
        </p:txBody>
      </p:sp>
    </p:spTree>
    <p:extLst>
      <p:ext uri="{BB962C8B-B14F-4D97-AF65-F5344CB8AC3E}">
        <p14:creationId xmlns:p14="http://schemas.microsoft.com/office/powerpoint/2010/main" val="360536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236538">
              <a:buFont typeface="Arial" panose="020B0604020202020204" pitchFamily="34" charset="0"/>
              <a:buChar char="•"/>
            </a:pPr>
            <a:r>
              <a:rPr lang="en-US" altLang="en-US" dirty="0"/>
              <a:t>DQOs involve a 7 step process</a:t>
            </a:r>
          </a:p>
          <a:p>
            <a:pPr marL="457200" lvl="1" indent="-236538">
              <a:buFont typeface="Arial" panose="020B0604020202020204" pitchFamily="34" charset="0"/>
              <a:buChar char="•"/>
            </a:pPr>
            <a:r>
              <a:rPr lang="en-US" altLang="en-US" dirty="0"/>
              <a:t>Site map and areas on map within which samples are needed </a:t>
            </a:r>
          </a:p>
          <a:p>
            <a:pPr marL="457200" lvl="1" indent="-236538">
              <a:buFont typeface="Arial" panose="020B0604020202020204" pitchFamily="34" charset="0"/>
              <a:buChar char="•"/>
            </a:pPr>
            <a:r>
              <a:rPr lang="en-US" altLang="en-US" dirty="0"/>
              <a:t>Statistical hypotheses to be tested</a:t>
            </a:r>
          </a:p>
          <a:p>
            <a:pPr marL="457200" lvl="1" indent="-236538">
              <a:buFont typeface="Arial" panose="020B0604020202020204" pitchFamily="34" charset="0"/>
              <a:buChar char="•"/>
            </a:pPr>
            <a:r>
              <a:rPr lang="en-US" altLang="en-US" dirty="0"/>
              <a:t>Expected total variability of data and expected analytical variability</a:t>
            </a:r>
          </a:p>
          <a:p>
            <a:pPr marL="457200" lvl="1" indent="-236538">
              <a:buFont typeface="Arial" panose="020B0604020202020204" pitchFamily="34" charset="0"/>
              <a:buChar char="•"/>
            </a:pPr>
            <a:r>
              <a:rPr lang="en-US" altLang="en-US" dirty="0"/>
              <a:t>Expected frequency and/or spatial distribution of data</a:t>
            </a:r>
          </a:p>
          <a:p>
            <a:pPr marL="457200" lvl="1" indent="-236538">
              <a:buFont typeface="Arial" panose="020B0604020202020204" pitchFamily="34" charset="0"/>
              <a:buChar char="•"/>
            </a:pPr>
            <a:r>
              <a:rPr lang="en-US" altLang="en-US" dirty="0"/>
              <a:t>Tolerable decision error rates</a:t>
            </a:r>
          </a:p>
          <a:p>
            <a:pPr marL="865188" lvl="2" indent="-171450">
              <a:buFont typeface="Arial" panose="020B0604020202020204" pitchFamily="34" charset="0"/>
              <a:buChar char="•"/>
            </a:pPr>
            <a:r>
              <a:rPr lang="en-US" altLang="en-US" dirty="0"/>
              <a:t>False positive, false negative</a:t>
            </a:r>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11</a:t>
            </a:fld>
            <a:endParaRPr lang="en-US"/>
          </a:p>
        </p:txBody>
      </p:sp>
    </p:spTree>
    <p:extLst>
      <p:ext uri="{BB962C8B-B14F-4D97-AF65-F5344CB8AC3E}">
        <p14:creationId xmlns:p14="http://schemas.microsoft.com/office/powerpoint/2010/main" val="378372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What hypothesis test was established in DQOs?</a:t>
            </a:r>
          </a:p>
          <a:p>
            <a:pPr marL="171450" indent="-171450">
              <a:buFont typeface="Arial" panose="020B0604020202020204" pitchFamily="34" charset="0"/>
              <a:buChar char="•"/>
            </a:pPr>
            <a:r>
              <a:rPr lang="en-US" altLang="en-US" dirty="0"/>
              <a:t>Assumptions must be verified now that data are collected</a:t>
            </a:r>
          </a:p>
        </p:txBody>
      </p:sp>
      <p:sp>
        <p:nvSpPr>
          <p:cNvPr id="4" name="Slide Number Placeholder 3"/>
          <p:cNvSpPr>
            <a:spLocks noGrp="1"/>
          </p:cNvSpPr>
          <p:nvPr>
            <p:ph type="sldNum" sz="quarter" idx="5"/>
          </p:nvPr>
        </p:nvSpPr>
        <p:spPr/>
        <p:txBody>
          <a:bodyPr/>
          <a:lstStyle/>
          <a:p>
            <a:fld id="{BBBFB81E-A770-4292-8BFD-965716148783}" type="slidenum">
              <a:rPr lang="en-US" smtClean="0"/>
              <a:t>13</a:t>
            </a:fld>
            <a:endParaRPr lang="en-US"/>
          </a:p>
        </p:txBody>
      </p:sp>
    </p:spTree>
    <p:extLst>
      <p:ext uri="{BB962C8B-B14F-4D97-AF65-F5344CB8AC3E}">
        <p14:creationId xmlns:p14="http://schemas.microsoft.com/office/powerpoint/2010/main" val="158880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6177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05800" y="6400800"/>
            <a:ext cx="457200" cy="457200"/>
          </a:xfrm>
          <a:prstGeom prst="rect">
            <a:avLst/>
          </a:prstGeom>
        </p:spPr>
        <p:txBody>
          <a:bodyPr tIns="91440" bIns="91440"/>
          <a:lstStyle>
            <a:defPPr>
              <a:defRPr lang="en-US"/>
            </a:defPPr>
            <a:lvl1pPr marL="0" algn="ctr" defTabSz="914400" rtl="0" eaLnBrk="1" latinLnBrk="0" hangingPunct="1">
              <a:defRPr sz="18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218579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6"/>
          <a:srcRect b="25926"/>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28119"/>
            <a:ext cx="9235440" cy="1029881"/>
            <a:chOff x="0" y="5766557"/>
            <a:chExt cx="9235440" cy="1029881"/>
          </a:xfrm>
        </p:grpSpPr>
        <p:sp>
          <p:nvSpPr>
            <p:cNvPr id="13" name="Rectangle 6"/>
            <p:cNvSpPr/>
            <p:nvPr userDrawn="1"/>
          </p:nvSpPr>
          <p:spPr>
            <a:xfrm>
              <a:off x="722316" y="6095735"/>
              <a:ext cx="8513124" cy="700703"/>
            </a:xfrm>
            <a:custGeom>
              <a:avLst/>
              <a:gdLst>
                <a:gd name="connsiteX0" fmla="*/ 0 w 12192000"/>
                <a:gd name="connsiteY0" fmla="*/ 0 h 1268569"/>
                <a:gd name="connsiteX1" fmla="*/ 12192000 w 12192000"/>
                <a:gd name="connsiteY1" fmla="*/ 0 h 1268569"/>
                <a:gd name="connsiteX2" fmla="*/ 12192000 w 12192000"/>
                <a:gd name="connsiteY2" fmla="*/ 1268569 h 1268569"/>
                <a:gd name="connsiteX3" fmla="*/ 0 w 12192000"/>
                <a:gd name="connsiteY3" fmla="*/ 1268569 h 1268569"/>
                <a:gd name="connsiteX4" fmla="*/ 0 w 12192000"/>
                <a:gd name="connsiteY4" fmla="*/ 0 h 1268569"/>
                <a:gd name="connsiteX0" fmla="*/ 0 w 12192000"/>
                <a:gd name="connsiteY0" fmla="*/ 512417 h 1780986"/>
                <a:gd name="connsiteX1" fmla="*/ 12192000 w 12192000"/>
                <a:gd name="connsiteY1" fmla="*/ 512417 h 1780986"/>
                <a:gd name="connsiteX2" fmla="*/ 12192000 w 12192000"/>
                <a:gd name="connsiteY2" fmla="*/ 1780986 h 1780986"/>
                <a:gd name="connsiteX3" fmla="*/ 0 w 12192000"/>
                <a:gd name="connsiteY3" fmla="*/ 1780986 h 1780986"/>
                <a:gd name="connsiteX4" fmla="*/ 0 w 12192000"/>
                <a:gd name="connsiteY4" fmla="*/ 512417 h 1780986"/>
                <a:gd name="connsiteX0" fmla="*/ 0 w 12192000"/>
                <a:gd name="connsiteY0" fmla="*/ 564558 h 1833127"/>
                <a:gd name="connsiteX1" fmla="*/ 12192000 w 12192000"/>
                <a:gd name="connsiteY1" fmla="*/ 564558 h 1833127"/>
                <a:gd name="connsiteX2" fmla="*/ 12192000 w 12192000"/>
                <a:gd name="connsiteY2" fmla="*/ 1833127 h 1833127"/>
                <a:gd name="connsiteX3" fmla="*/ 0 w 12192000"/>
                <a:gd name="connsiteY3" fmla="*/ 1833127 h 1833127"/>
                <a:gd name="connsiteX4" fmla="*/ 0 w 12192000"/>
                <a:gd name="connsiteY4" fmla="*/ 564558 h 1833127"/>
                <a:gd name="connsiteX0" fmla="*/ 0 w 12740930"/>
                <a:gd name="connsiteY0" fmla="*/ 137442 h 1406011"/>
                <a:gd name="connsiteX1" fmla="*/ 11718235 w 12740930"/>
                <a:gd name="connsiteY1" fmla="*/ 34412 h 1406011"/>
                <a:gd name="connsiteX2" fmla="*/ 12192000 w 12740930"/>
                <a:gd name="connsiteY2" fmla="*/ 137442 h 1406011"/>
                <a:gd name="connsiteX3" fmla="*/ 12192000 w 12740930"/>
                <a:gd name="connsiteY3" fmla="*/ 1406011 h 1406011"/>
                <a:gd name="connsiteX4" fmla="*/ 0 w 12740930"/>
                <a:gd name="connsiteY4" fmla="*/ 1406011 h 1406011"/>
                <a:gd name="connsiteX5" fmla="*/ 0 w 12740930"/>
                <a:gd name="connsiteY5" fmla="*/ 137442 h 1406011"/>
                <a:gd name="connsiteX0" fmla="*/ 0 w 12192000"/>
                <a:gd name="connsiteY0" fmla="*/ 490656 h 1759225"/>
                <a:gd name="connsiteX1" fmla="*/ 8488018 w 12192000"/>
                <a:gd name="connsiteY1" fmla="*/ 0 h 1759225"/>
                <a:gd name="connsiteX2" fmla="*/ 12192000 w 12192000"/>
                <a:gd name="connsiteY2" fmla="*/ 490656 h 1759225"/>
                <a:gd name="connsiteX3" fmla="*/ 12192000 w 12192000"/>
                <a:gd name="connsiteY3" fmla="*/ 1759225 h 1759225"/>
                <a:gd name="connsiteX4" fmla="*/ 0 w 12192000"/>
                <a:gd name="connsiteY4" fmla="*/ 1759225 h 1759225"/>
                <a:gd name="connsiteX5" fmla="*/ 0 w 12192000"/>
                <a:gd name="connsiteY5" fmla="*/ 490656 h 1759225"/>
                <a:gd name="connsiteX0" fmla="*/ 0 w 12192000"/>
                <a:gd name="connsiteY0" fmla="*/ 521485 h 1790054"/>
                <a:gd name="connsiteX1" fmla="*/ 8488018 w 12192000"/>
                <a:gd name="connsiteY1" fmla="*/ 30829 h 1790054"/>
                <a:gd name="connsiteX2" fmla="*/ 12192000 w 12192000"/>
                <a:gd name="connsiteY2" fmla="*/ 521485 h 1790054"/>
                <a:gd name="connsiteX3" fmla="*/ 12192000 w 12192000"/>
                <a:gd name="connsiteY3" fmla="*/ 1790054 h 1790054"/>
                <a:gd name="connsiteX4" fmla="*/ 0 w 12192000"/>
                <a:gd name="connsiteY4" fmla="*/ 1790054 h 1790054"/>
                <a:gd name="connsiteX5" fmla="*/ 0 w 12192000"/>
                <a:gd name="connsiteY5" fmla="*/ 521485 h 1790054"/>
                <a:gd name="connsiteX0" fmla="*/ 0 w 12273798"/>
                <a:gd name="connsiteY0" fmla="*/ 521485 h 1790054"/>
                <a:gd name="connsiteX1" fmla="*/ 8488018 w 12273798"/>
                <a:gd name="connsiteY1" fmla="*/ 30829 h 1790054"/>
                <a:gd name="connsiteX2" fmla="*/ 12192000 w 12273798"/>
                <a:gd name="connsiteY2" fmla="*/ 521485 h 1790054"/>
                <a:gd name="connsiteX3" fmla="*/ 12192000 w 12273798"/>
                <a:gd name="connsiteY3" fmla="*/ 1790054 h 1790054"/>
                <a:gd name="connsiteX4" fmla="*/ 0 w 12273798"/>
                <a:gd name="connsiteY4" fmla="*/ 1790054 h 1790054"/>
                <a:gd name="connsiteX5" fmla="*/ 0 w 12273798"/>
                <a:gd name="connsiteY5" fmla="*/ 521485 h 1790054"/>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3798" h="1761645">
                  <a:moveTo>
                    <a:pt x="0" y="791250"/>
                  </a:moveTo>
                  <a:cubicBezTo>
                    <a:pt x="2796209" y="1588155"/>
                    <a:pt x="3655668" y="1755434"/>
                    <a:pt x="8488018" y="2420"/>
                  </a:cubicBezTo>
                  <a:cubicBezTo>
                    <a:pt x="10520018" y="2420"/>
                    <a:pt x="12729265" y="-63515"/>
                    <a:pt x="12192000" y="493076"/>
                  </a:cubicBezTo>
                  <a:lnTo>
                    <a:pt x="12192000" y="1761645"/>
                  </a:lnTo>
                  <a:lnTo>
                    <a:pt x="0" y="1761645"/>
                  </a:lnTo>
                  <a:lnTo>
                    <a:pt x="0" y="791250"/>
                  </a:lnTo>
                  <a:close/>
                </a:path>
              </a:pathLst>
            </a:custGeom>
            <a:gradFill>
              <a:gsLst>
                <a:gs pos="21000">
                  <a:schemeClr val="tx2">
                    <a:lumMod val="60000"/>
                    <a:lumOff val="40000"/>
                  </a:schemeClr>
                </a:gs>
                <a:gs pos="51000">
                  <a:srgbClr val="214D71"/>
                </a:gs>
              </a:gsLst>
              <a:lin ang="3600000" scaled="0"/>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22316" y="6014817"/>
              <a:ext cx="8456387" cy="781621"/>
            </a:xfrm>
            <a:custGeom>
              <a:avLst/>
              <a:gdLst>
                <a:gd name="connsiteX0" fmla="*/ 10102960 w 12191999"/>
                <a:gd name="connsiteY0" fmla="*/ 725 h 1345335"/>
                <a:gd name="connsiteX1" fmla="*/ 10431001 w 12191999"/>
                <a:gd name="connsiteY1" fmla="*/ 2431 h 1345335"/>
                <a:gd name="connsiteX2" fmla="*/ 12035069 w 12191999"/>
                <a:gd name="connsiteY2" fmla="*/ 230021 h 1345335"/>
                <a:gd name="connsiteX3" fmla="*/ 12191999 w 12191999"/>
                <a:gd name="connsiteY3" fmla="*/ 279976 h 1345335"/>
                <a:gd name="connsiteX4" fmla="*/ 12191999 w 12191999"/>
                <a:gd name="connsiteY4" fmla="*/ 825919 h 1345335"/>
                <a:gd name="connsiteX5" fmla="*/ 11994637 w 12191999"/>
                <a:gd name="connsiteY5" fmla="*/ 739449 h 1345335"/>
                <a:gd name="connsiteX6" fmla="*/ 6759838 w 12191999"/>
                <a:gd name="connsiteY6" fmla="*/ 1273965 h 1345335"/>
                <a:gd name="connsiteX7" fmla="*/ 6593014 w 12191999"/>
                <a:gd name="connsiteY7" fmla="*/ 1345335 h 1345335"/>
                <a:gd name="connsiteX8" fmla="*/ 0 w 12191999"/>
                <a:gd name="connsiteY8" fmla="*/ 1345335 h 1345335"/>
                <a:gd name="connsiteX9" fmla="*/ 0 w 12191999"/>
                <a:gd name="connsiteY9" fmla="*/ 619243 h 1345335"/>
                <a:gd name="connsiteX10" fmla="*/ 7348 w 12191999"/>
                <a:gd name="connsiteY10" fmla="*/ 623324 h 1345335"/>
                <a:gd name="connsiteX11" fmla="*/ 10102960 w 12191999"/>
                <a:gd name="connsiteY11" fmla="*/ 725 h 1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1345335">
                  <a:moveTo>
                    <a:pt x="10102960" y="725"/>
                  </a:moveTo>
                  <a:cubicBezTo>
                    <a:pt x="10213203" y="-623"/>
                    <a:pt x="10322580" y="-108"/>
                    <a:pt x="10431001" y="2431"/>
                  </a:cubicBezTo>
                  <a:cubicBezTo>
                    <a:pt x="10995802" y="15659"/>
                    <a:pt x="11534688" y="83822"/>
                    <a:pt x="12035069" y="230021"/>
                  </a:cubicBezTo>
                  <a:lnTo>
                    <a:pt x="12191999" y="279976"/>
                  </a:lnTo>
                  <a:lnTo>
                    <a:pt x="12191999" y="825919"/>
                  </a:lnTo>
                  <a:lnTo>
                    <a:pt x="11994637" y="739449"/>
                  </a:lnTo>
                  <a:cubicBezTo>
                    <a:pt x="10223691" y="16340"/>
                    <a:pt x="8472375" y="557002"/>
                    <a:pt x="6759838" y="1273965"/>
                  </a:cubicBezTo>
                  <a:lnTo>
                    <a:pt x="6593014" y="1345335"/>
                  </a:lnTo>
                  <a:lnTo>
                    <a:pt x="0" y="1345335"/>
                  </a:lnTo>
                  <a:lnTo>
                    <a:pt x="0" y="619243"/>
                  </a:lnTo>
                  <a:lnTo>
                    <a:pt x="7348" y="623324"/>
                  </a:lnTo>
                  <a:cubicBezTo>
                    <a:pt x="2435794" y="1872620"/>
                    <a:pt x="6685445" y="42458"/>
                    <a:pt x="10102960" y="725"/>
                  </a:cubicBezTo>
                  <a:close/>
                </a:path>
              </a:pathLst>
            </a:custGeom>
            <a:gradFill flip="none" rotWithShape="1">
              <a:gsLst>
                <a:gs pos="28000">
                  <a:schemeClr val="accent2"/>
                </a:gs>
                <a:gs pos="62000">
                  <a:schemeClr val="accent2">
                    <a:lumMod val="75000"/>
                  </a:schemeClr>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a:off x="0" y="5766557"/>
              <a:ext cx="9178703" cy="1029881"/>
            </a:xfrm>
            <a:custGeom>
              <a:avLst/>
              <a:gdLst>
                <a:gd name="connsiteX0" fmla="*/ 10164934 w 12191999"/>
                <a:gd name="connsiteY0" fmla="*/ 160 h 1772644"/>
                <a:gd name="connsiteX1" fmla="*/ 12131410 w 12191999"/>
                <a:gd name="connsiteY1" fmla="*/ 371124 h 1772644"/>
                <a:gd name="connsiteX2" fmla="*/ 12191999 w 12191999"/>
                <a:gd name="connsiteY2" fmla="*/ 397531 h 1772644"/>
                <a:gd name="connsiteX3" fmla="*/ 12191999 w 12191999"/>
                <a:gd name="connsiteY3" fmla="*/ 942495 h 1772644"/>
                <a:gd name="connsiteX4" fmla="*/ 12045282 w 12191999"/>
                <a:gd name="connsiteY4" fmla="*/ 884280 h 1772644"/>
                <a:gd name="connsiteX5" fmla="*/ 7143727 w 12191999"/>
                <a:gd name="connsiteY5" fmla="*/ 1518055 h 1772644"/>
                <a:gd name="connsiteX6" fmla="*/ 6463615 w 12191999"/>
                <a:gd name="connsiteY6" fmla="*/ 1772644 h 1772644"/>
                <a:gd name="connsiteX7" fmla="*/ 0 w 12191999"/>
                <a:gd name="connsiteY7" fmla="*/ 1772644 h 1772644"/>
                <a:gd name="connsiteX8" fmla="*/ 0 w 12191999"/>
                <a:gd name="connsiteY8" fmla="*/ 669596 h 1772644"/>
                <a:gd name="connsiteX9" fmla="*/ 211248 w 12191999"/>
                <a:gd name="connsiteY9" fmla="*/ 770132 h 1772644"/>
                <a:gd name="connsiteX10" fmla="*/ 10164934 w 12191999"/>
                <a:gd name="connsiteY10" fmla="*/ 160 h 17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1772644">
                  <a:moveTo>
                    <a:pt x="10164934" y="160"/>
                  </a:moveTo>
                  <a:cubicBezTo>
                    <a:pt x="10833337" y="4781"/>
                    <a:pt x="11490120" y="109947"/>
                    <a:pt x="12131410" y="371124"/>
                  </a:cubicBezTo>
                  <a:lnTo>
                    <a:pt x="12191999" y="397531"/>
                  </a:lnTo>
                  <a:lnTo>
                    <a:pt x="12191999" y="942495"/>
                  </a:lnTo>
                  <a:lnTo>
                    <a:pt x="12045282" y="884280"/>
                  </a:lnTo>
                  <a:cubicBezTo>
                    <a:pt x="10554188" y="334883"/>
                    <a:pt x="8891142" y="869369"/>
                    <a:pt x="7143727" y="1518055"/>
                  </a:cubicBezTo>
                  <a:lnTo>
                    <a:pt x="6463615" y="1772644"/>
                  </a:lnTo>
                  <a:lnTo>
                    <a:pt x="0" y="1772644"/>
                  </a:lnTo>
                  <a:lnTo>
                    <a:pt x="0" y="669596"/>
                  </a:lnTo>
                  <a:lnTo>
                    <a:pt x="211248" y="770132"/>
                  </a:lnTo>
                  <a:cubicBezTo>
                    <a:pt x="3512729" y="2251174"/>
                    <a:pt x="6971455" y="-21916"/>
                    <a:pt x="10164934" y="160"/>
                  </a:cubicBezTo>
                  <a:close/>
                </a:path>
              </a:pathLst>
            </a:custGeom>
            <a:gradFill flip="none" rotWithShape="1">
              <a:gsLst>
                <a:gs pos="30000">
                  <a:schemeClr val="accent1">
                    <a:lumMod val="40000"/>
                    <a:lumOff val="60000"/>
                  </a:schemeClr>
                </a:gs>
                <a:gs pos="67000">
                  <a:schemeClr val="accent1"/>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9211" y="6122747"/>
              <a:ext cx="678672" cy="63093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image" Target="../media/image4.tmp"/><Relationship Id="rId7"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9.tmp"/><Relationship Id="rId4" Type="http://schemas.openxmlformats.org/officeDocument/2006/relationships/image" Target="../media/image18.tm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image" Target="../media/image4.tmp"/><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image" Target="../media/image4.tmp"/><Relationship Id="rId7"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9.tmp"/><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99" y="-31193"/>
            <a:ext cx="9152299" cy="2351990"/>
          </a:xfrm>
          <a:prstGeom prst="rect">
            <a:avLst/>
          </a:prstGeom>
        </p:spPr>
      </p:pic>
      <p:sp>
        <p:nvSpPr>
          <p:cNvPr id="2" name="Title 1"/>
          <p:cNvSpPr>
            <a:spLocks noGrp="1"/>
          </p:cNvSpPr>
          <p:nvPr>
            <p:ph type="ctrTitle"/>
          </p:nvPr>
        </p:nvSpPr>
        <p:spPr>
          <a:xfrm>
            <a:off x="339337" y="484187"/>
            <a:ext cx="7772400" cy="1470025"/>
          </a:xfrm>
        </p:spPr>
        <p:txBody>
          <a:bodyPr>
            <a:noAutofit/>
            <a:scene3d>
              <a:camera prst="orthographicFront"/>
              <a:lightRig rig="threePt" dir="t"/>
            </a:scene3d>
            <a:sp3d extrusionH="57150">
              <a:bevelT w="38100" h="38100" prst="angle"/>
            </a:sp3d>
          </a:bodyPr>
          <a:lstStyle/>
          <a:p>
            <a:r>
              <a:rPr lang="fr-FR" sz="34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An </a:t>
            </a:r>
            <a:r>
              <a:rPr lang="fr-FR" sz="3400" b="1" dirty="0" err="1">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Environmental</a:t>
            </a:r>
            <a:r>
              <a:rPr lang="fr-FR" sz="34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 </a:t>
            </a:r>
            <a:r>
              <a:rPr lang="fr-FR" sz="3400" b="1" dirty="0" err="1">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Remediation</a:t>
            </a:r>
            <a:r>
              <a:rPr lang="fr-FR" sz="34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 Perspective on the Multi-Agency Radiation Survey and </a:t>
            </a:r>
            <a:r>
              <a:rPr lang="fr-FR" sz="3400" b="1">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Site Investigation Manual </a:t>
            </a:r>
            <a:r>
              <a:rPr lang="fr-FR" sz="34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(MARSSIM)</a:t>
            </a:r>
            <a:endParaRPr lang="en-US" sz="3400" b="1" dirty="0">
              <a:solidFill>
                <a:schemeClr val="tx2">
                  <a:lumMod val="60000"/>
                  <a:lumOff val="40000"/>
                </a:schemeClr>
              </a:solidFill>
              <a:latin typeface="Arial" pitchFamily="34" charset="0"/>
              <a:cs typeface="Arial" pitchFamily="34" charset="0"/>
            </a:endParaRPr>
          </a:p>
        </p:txBody>
      </p:sp>
      <p:sp>
        <p:nvSpPr>
          <p:cNvPr id="3" name="Subtitle 2"/>
          <p:cNvSpPr>
            <a:spLocks noGrp="1"/>
          </p:cNvSpPr>
          <p:nvPr>
            <p:ph type="subTitle" idx="1"/>
          </p:nvPr>
        </p:nvSpPr>
        <p:spPr/>
        <p:txBody>
          <a:bodyPr>
            <a:normAutofit fontScale="77500" lnSpcReduction="20000"/>
          </a:bodyPr>
          <a:lstStyle/>
          <a:p>
            <a:r>
              <a:rPr lang="en-US" b="1" dirty="0">
                <a:latin typeface="Arial" pitchFamily="34" charset="0"/>
                <a:cs typeface="Arial" pitchFamily="34" charset="0"/>
              </a:rPr>
              <a:t>Amoret Bunn, Debra Fagan and </a:t>
            </a:r>
          </a:p>
          <a:p>
            <a:r>
              <a:rPr lang="en-US" b="1" dirty="0">
                <a:latin typeface="Arial" pitchFamily="34" charset="0"/>
                <a:cs typeface="Arial" pitchFamily="34" charset="0"/>
              </a:rPr>
              <a:t>Karen Smith</a:t>
            </a:r>
            <a:endParaRPr lang="en-US" dirty="0">
              <a:latin typeface="Arial" pitchFamily="34" charset="0"/>
              <a:cs typeface="Arial" pitchFamily="34" charset="0"/>
            </a:endParaRPr>
          </a:p>
          <a:p>
            <a:r>
              <a:rPr lang="en-US" sz="2600" dirty="0">
                <a:latin typeface="Arial" pitchFamily="34" charset="0"/>
                <a:cs typeface="Arial" pitchFamily="34" charset="0"/>
              </a:rPr>
              <a:t> </a:t>
            </a:r>
          </a:p>
          <a:p>
            <a:r>
              <a:rPr lang="en-US" sz="2600" dirty="0">
                <a:latin typeface="Arial" pitchFamily="34" charset="0"/>
                <a:cs typeface="Arial" pitchFamily="34" charset="0"/>
              </a:rPr>
              <a:t>Pacific Northwest National Laboratory,</a:t>
            </a:r>
          </a:p>
          <a:p>
            <a:r>
              <a:rPr lang="en-US" sz="2600" dirty="0">
                <a:latin typeface="Arial" pitchFamily="34" charset="0"/>
                <a:cs typeface="Arial" pitchFamily="34" charset="0"/>
              </a:rPr>
              <a:t>Richland, Washington, USA </a:t>
            </a:r>
          </a:p>
        </p:txBody>
      </p:sp>
      <p:sp>
        <p:nvSpPr>
          <p:cNvPr id="4" name="Rectangle 3"/>
          <p:cNvSpPr/>
          <p:nvPr/>
        </p:nvSpPr>
        <p:spPr>
          <a:xfrm>
            <a:off x="1064395" y="2485130"/>
            <a:ext cx="7015209" cy="416204"/>
          </a:xfrm>
          <a:prstGeom prst="rect">
            <a:avLst/>
          </a:prstGeom>
        </p:spPr>
        <p:txBody>
          <a:bodyPr wrap="square">
            <a:spAutoFit/>
          </a:bodyPr>
          <a:lstStyle/>
          <a:p>
            <a:pPr algn="ctr">
              <a:lnSpc>
                <a:spcPct val="115000"/>
              </a:lnSpc>
            </a:pPr>
            <a:r>
              <a:rPr lang="en-US" sz="2000" dirty="0">
                <a:solidFill>
                  <a:srgbClr val="4F81BD"/>
                </a:solidFill>
                <a:effectLst>
                  <a:outerShdw blurRad="50800" dist="38100" dir="2700000" algn="tl">
                    <a:srgbClr val="000000">
                      <a:alpha val="40000"/>
                    </a:srgbClr>
                  </a:outerShdw>
                </a:effectLst>
                <a:latin typeface="Cambria"/>
                <a:ea typeface="Times New Roman"/>
                <a:cs typeface="Times New Roman"/>
              </a:rPr>
              <a:t>SPRING 2021 RAMP INT’L USERS GROUP MEETING</a:t>
            </a:r>
            <a:endParaRPr lang="en-US" sz="2000" dirty="0">
              <a:latin typeface="Arial"/>
              <a:ea typeface="Calibri"/>
            </a:endParaRPr>
          </a:p>
        </p:txBody>
      </p:sp>
      <p:sp>
        <p:nvSpPr>
          <p:cNvPr id="5" name="Rectangle 4"/>
          <p:cNvSpPr/>
          <p:nvPr/>
        </p:nvSpPr>
        <p:spPr>
          <a:xfrm>
            <a:off x="2971800" y="2931406"/>
            <a:ext cx="3048000" cy="351378"/>
          </a:xfrm>
          <a:prstGeom prst="rect">
            <a:avLst/>
          </a:prstGeom>
        </p:spPr>
        <p:txBody>
          <a:bodyPr wrap="square">
            <a:spAutoFit/>
          </a:bodyPr>
          <a:lstStyle/>
          <a:p>
            <a:pPr algn="ctr">
              <a:lnSpc>
                <a:spcPct val="115000"/>
              </a:lnSpc>
            </a:pPr>
            <a:r>
              <a:rPr lang="en-US" sz="1600" dirty="0">
                <a:solidFill>
                  <a:srgbClr val="4F81BD"/>
                </a:solidFill>
                <a:effectLst>
                  <a:outerShdw blurRad="50800" dist="38100" dir="2700000" algn="tl">
                    <a:srgbClr val="000000">
                      <a:alpha val="40000"/>
                    </a:srgbClr>
                  </a:outerShdw>
                </a:effectLst>
                <a:latin typeface="Cambria"/>
                <a:ea typeface="Times New Roman"/>
                <a:cs typeface="Times New Roman"/>
              </a:rPr>
              <a:t>April 12-16, 2021</a:t>
            </a:r>
            <a:endParaRPr lang="en-US" sz="1600" dirty="0">
              <a:latin typeface="Arial"/>
              <a:ea typeface="Calibri"/>
            </a:endParaRPr>
          </a:p>
        </p:txBody>
      </p:sp>
      <p:sp>
        <p:nvSpPr>
          <p:cNvPr id="6" name="Rectangle 5"/>
          <p:cNvSpPr/>
          <p:nvPr/>
        </p:nvSpPr>
        <p:spPr>
          <a:xfrm>
            <a:off x="1752600" y="3260072"/>
            <a:ext cx="5789126" cy="351378"/>
          </a:xfrm>
          <a:prstGeom prst="rect">
            <a:avLst/>
          </a:prstGeom>
        </p:spPr>
        <p:txBody>
          <a:bodyPr wrap="square">
            <a:spAutoFit/>
          </a:bodyPr>
          <a:lstStyle/>
          <a:p>
            <a:pPr algn="ctr">
              <a:lnSpc>
                <a:spcPct val="115000"/>
              </a:lnSpc>
            </a:pPr>
            <a:r>
              <a:rPr lang="en-US" sz="1600" dirty="0">
                <a:solidFill>
                  <a:srgbClr val="4F81BD"/>
                </a:solidFill>
                <a:effectLst>
                  <a:outerShdw blurRad="50800" dist="38100" dir="2700000" algn="tl">
                    <a:srgbClr val="000000">
                      <a:alpha val="40000"/>
                    </a:srgbClr>
                  </a:outerShdw>
                </a:effectLst>
                <a:latin typeface="Cambria"/>
                <a:ea typeface="Times New Roman"/>
                <a:cs typeface="Times New Roman"/>
              </a:rPr>
              <a:t>Co-Hosted </a:t>
            </a:r>
            <a:r>
              <a:rPr lang="en-US" sz="1600">
                <a:solidFill>
                  <a:srgbClr val="4F81BD"/>
                </a:solidFill>
                <a:effectLst>
                  <a:outerShdw blurRad="50800" dist="38100" dir="2700000" algn="tl">
                    <a:srgbClr val="000000">
                      <a:alpha val="40000"/>
                    </a:srgbClr>
                  </a:outerShdw>
                </a:effectLst>
                <a:latin typeface="Cambria"/>
                <a:ea typeface="Times New Roman"/>
                <a:cs typeface="Times New Roman"/>
              </a:rPr>
              <a:t>with Ukraine</a:t>
            </a:r>
            <a:endParaRPr lang="en-US" sz="1600" dirty="0">
              <a:latin typeface="Arial"/>
              <a:ea typeface="Calibri"/>
            </a:endParaRPr>
          </a:p>
        </p:txBody>
      </p:sp>
      <p:sp>
        <p:nvSpPr>
          <p:cNvPr id="8" name="Rectangle 7">
            <a:extLst>
              <a:ext uri="{FF2B5EF4-FFF2-40B4-BE49-F238E27FC236}">
                <a16:creationId xmlns:a16="http://schemas.microsoft.com/office/drawing/2014/main" id="{2B28E95F-EDF5-4E0E-9B69-705C5599B951}"/>
              </a:ext>
            </a:extLst>
          </p:cNvPr>
          <p:cNvSpPr/>
          <p:nvPr/>
        </p:nvSpPr>
        <p:spPr>
          <a:xfrm>
            <a:off x="3552187" y="6373813"/>
            <a:ext cx="2031325" cy="369332"/>
          </a:xfrm>
          <a:prstGeom prst="rect">
            <a:avLst/>
          </a:prstGeom>
        </p:spPr>
        <p:txBody>
          <a:bodyPr wrap="none">
            <a:spAutoFit/>
          </a:bodyPr>
          <a:lstStyle/>
          <a:p>
            <a:r>
              <a:rPr lang="en-US" dirty="0">
                <a:solidFill>
                  <a:srgbClr val="191C1F"/>
                </a:solidFill>
                <a:latin typeface="Arial" panose="020B0604020202020204" pitchFamily="34" charset="0"/>
                <a:ea typeface="Calibri" panose="020F0502020204030204" pitchFamily="34" charset="0"/>
              </a:rPr>
              <a:t>PNNL-SA-161030</a:t>
            </a:r>
            <a:endParaRPr lang="en-US" dirty="0"/>
          </a:p>
        </p:txBody>
      </p:sp>
    </p:spTree>
    <p:extLst>
      <p:ext uri="{BB962C8B-B14F-4D97-AF65-F5344CB8AC3E}">
        <p14:creationId xmlns:p14="http://schemas.microsoft.com/office/powerpoint/2010/main" val="274785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EBF3808-9BDF-44FA-8834-235A51F4D515}"/>
              </a:ext>
            </a:extLst>
          </p:cNvPr>
          <p:cNvPicPr>
            <a:picLocks noChangeAspect="1"/>
          </p:cNvPicPr>
          <p:nvPr/>
        </p:nvPicPr>
        <p:blipFill rotWithShape="1">
          <a:blip r:embed="rId2"/>
          <a:srcRect b="8380"/>
          <a:stretch/>
        </p:blipFill>
        <p:spPr>
          <a:xfrm>
            <a:off x="4876800" y="2545080"/>
            <a:ext cx="4231137" cy="2651760"/>
          </a:xfrm>
          <a:prstGeom prst="rect">
            <a:avLst/>
          </a:prstGeom>
        </p:spPr>
      </p:pic>
      <p:sp>
        <p:nvSpPr>
          <p:cNvPr id="2" name="Title 1">
            <a:extLst>
              <a:ext uri="{FF2B5EF4-FFF2-40B4-BE49-F238E27FC236}">
                <a16:creationId xmlns:a16="http://schemas.microsoft.com/office/drawing/2014/main" id="{F4549FCD-74BE-40E7-BDB4-4DCED63334FE}"/>
              </a:ext>
            </a:extLst>
          </p:cNvPr>
          <p:cNvSpPr>
            <a:spLocks noGrp="1"/>
          </p:cNvSpPr>
          <p:nvPr>
            <p:ph type="title"/>
          </p:nvPr>
        </p:nvSpPr>
        <p:spPr/>
        <p:txBody>
          <a:bodyPr>
            <a:normAutofit fontScale="90000"/>
          </a:bodyPr>
          <a:lstStyle/>
          <a:p>
            <a:r>
              <a:rPr lang="en-US" dirty="0"/>
              <a:t>MARSSIM:</a:t>
            </a:r>
            <a:br>
              <a:rPr lang="en-US" dirty="0"/>
            </a:br>
            <a:r>
              <a:rPr lang="en-US" dirty="0"/>
              <a:t>Measure and Decide</a:t>
            </a:r>
          </a:p>
        </p:txBody>
      </p:sp>
      <p:sp>
        <p:nvSpPr>
          <p:cNvPr id="4" name="Rectangle 3">
            <a:extLst>
              <a:ext uri="{FF2B5EF4-FFF2-40B4-BE49-F238E27FC236}">
                <a16:creationId xmlns:a16="http://schemas.microsoft.com/office/drawing/2014/main" id="{2B1217FD-3BC4-4F35-AAA9-97057E2D0D7A}"/>
              </a:ext>
            </a:extLst>
          </p:cNvPr>
          <p:cNvSpPr/>
          <p:nvPr/>
        </p:nvSpPr>
        <p:spPr>
          <a:xfrm>
            <a:off x="720894" y="1447800"/>
            <a:ext cx="4114800"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Planning Phase</a:t>
            </a:r>
          </a:p>
          <a:p>
            <a:pPr algn="ctr"/>
            <a:r>
              <a:rPr lang="en-US" dirty="0">
                <a:solidFill>
                  <a:srgbClr val="FFFF00"/>
                </a:solidFill>
              </a:rPr>
              <a:t>Plan for data collection:</a:t>
            </a:r>
          </a:p>
          <a:p>
            <a:pPr algn="ctr"/>
            <a:r>
              <a:rPr lang="en-US" dirty="0">
                <a:solidFill>
                  <a:srgbClr val="FFFF00"/>
                </a:solidFill>
              </a:rPr>
              <a:t>Data Quality Objectives (DQO)</a:t>
            </a:r>
          </a:p>
        </p:txBody>
      </p:sp>
      <p:sp>
        <p:nvSpPr>
          <p:cNvPr id="5" name="Rectangle 4">
            <a:extLst>
              <a:ext uri="{FF2B5EF4-FFF2-40B4-BE49-F238E27FC236}">
                <a16:creationId xmlns:a16="http://schemas.microsoft.com/office/drawing/2014/main" id="{D199FF0D-E064-4C50-999A-9AF5E0B95A85}"/>
              </a:ext>
            </a:extLst>
          </p:cNvPr>
          <p:cNvSpPr/>
          <p:nvPr/>
        </p:nvSpPr>
        <p:spPr>
          <a:xfrm>
            <a:off x="720894" y="2743200"/>
            <a:ext cx="4114800"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Implementation Phase</a:t>
            </a:r>
          </a:p>
          <a:p>
            <a:pPr algn="ctr"/>
            <a:r>
              <a:rPr lang="en-US" dirty="0">
                <a:solidFill>
                  <a:srgbClr val="FFFF00"/>
                </a:solidFill>
              </a:rPr>
              <a:t>Collect data with measurement techniques and quality assurance/quality control additives</a:t>
            </a:r>
          </a:p>
        </p:txBody>
      </p:sp>
      <p:sp>
        <p:nvSpPr>
          <p:cNvPr id="6" name="Rectangle 5">
            <a:extLst>
              <a:ext uri="{FF2B5EF4-FFF2-40B4-BE49-F238E27FC236}">
                <a16:creationId xmlns:a16="http://schemas.microsoft.com/office/drawing/2014/main" id="{CF3280AF-76A0-4532-AEFF-9F13CEF047AA}"/>
              </a:ext>
            </a:extLst>
          </p:cNvPr>
          <p:cNvSpPr/>
          <p:nvPr/>
        </p:nvSpPr>
        <p:spPr>
          <a:xfrm>
            <a:off x="720894" y="4008120"/>
            <a:ext cx="4114800"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Assessment Phase</a:t>
            </a:r>
          </a:p>
          <a:p>
            <a:pPr algn="ctr"/>
            <a:r>
              <a:rPr lang="en-US" dirty="0">
                <a:solidFill>
                  <a:srgbClr val="FFFF00"/>
                </a:solidFill>
              </a:rPr>
              <a:t>Evaluate collected data against survey objectives – Data Quality Assessment (DQA)</a:t>
            </a:r>
          </a:p>
        </p:txBody>
      </p:sp>
      <p:sp>
        <p:nvSpPr>
          <p:cNvPr id="7" name="Rectangle 6">
            <a:extLst>
              <a:ext uri="{FF2B5EF4-FFF2-40B4-BE49-F238E27FC236}">
                <a16:creationId xmlns:a16="http://schemas.microsoft.com/office/drawing/2014/main" id="{4D125C60-A0F3-4C34-9CA7-89003C3F0596}"/>
              </a:ext>
            </a:extLst>
          </p:cNvPr>
          <p:cNvSpPr/>
          <p:nvPr/>
        </p:nvSpPr>
        <p:spPr>
          <a:xfrm>
            <a:off x="720894" y="5303520"/>
            <a:ext cx="4114800"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Decision-Making Phase</a:t>
            </a:r>
          </a:p>
          <a:p>
            <a:pPr algn="ctr"/>
            <a:r>
              <a:rPr lang="en-US" dirty="0">
                <a:solidFill>
                  <a:srgbClr val="FFFF00"/>
                </a:solidFill>
              </a:rPr>
              <a:t>Make technically defensible decisions with specified level of confidence</a:t>
            </a:r>
          </a:p>
        </p:txBody>
      </p:sp>
      <p:sp>
        <p:nvSpPr>
          <p:cNvPr id="10" name="Left Brace 9">
            <a:extLst>
              <a:ext uri="{FF2B5EF4-FFF2-40B4-BE49-F238E27FC236}">
                <a16:creationId xmlns:a16="http://schemas.microsoft.com/office/drawing/2014/main" id="{E934BAC7-3CC8-498F-97DF-2C9DAB91A827}"/>
              </a:ext>
            </a:extLst>
          </p:cNvPr>
          <p:cNvSpPr/>
          <p:nvPr/>
        </p:nvSpPr>
        <p:spPr>
          <a:xfrm>
            <a:off x="400853" y="1447800"/>
            <a:ext cx="333433" cy="2392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BA49EC3-DFBD-4AFB-AE53-A154AAC4D474}"/>
              </a:ext>
            </a:extLst>
          </p:cNvPr>
          <p:cNvSpPr txBox="1"/>
          <p:nvPr/>
        </p:nvSpPr>
        <p:spPr>
          <a:xfrm rot="16200000">
            <a:off x="-413318" y="2394518"/>
            <a:ext cx="1288301" cy="461665"/>
          </a:xfrm>
          <a:prstGeom prst="rect">
            <a:avLst/>
          </a:prstGeom>
          <a:noFill/>
        </p:spPr>
        <p:txBody>
          <a:bodyPr wrap="none" rtlCol="0">
            <a:spAutoFit/>
          </a:bodyPr>
          <a:lstStyle/>
          <a:p>
            <a:r>
              <a:rPr lang="en-US" sz="2400" dirty="0"/>
              <a:t>Measure</a:t>
            </a:r>
          </a:p>
        </p:txBody>
      </p:sp>
      <p:sp>
        <p:nvSpPr>
          <p:cNvPr id="13" name="Left Brace 12">
            <a:extLst>
              <a:ext uri="{FF2B5EF4-FFF2-40B4-BE49-F238E27FC236}">
                <a16:creationId xmlns:a16="http://schemas.microsoft.com/office/drawing/2014/main" id="{3F9F2F09-08B6-4CA7-BFC2-D7B2C0CD0E20}"/>
              </a:ext>
            </a:extLst>
          </p:cNvPr>
          <p:cNvSpPr/>
          <p:nvPr/>
        </p:nvSpPr>
        <p:spPr>
          <a:xfrm>
            <a:off x="400854" y="4038600"/>
            <a:ext cx="320040" cy="2316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6E2737BD-5D94-487B-A5EE-94A76AF4A735}"/>
              </a:ext>
            </a:extLst>
          </p:cNvPr>
          <p:cNvSpPr txBox="1"/>
          <p:nvPr/>
        </p:nvSpPr>
        <p:spPr>
          <a:xfrm rot="16200000">
            <a:off x="-291103" y="5011715"/>
            <a:ext cx="1043876" cy="461665"/>
          </a:xfrm>
          <a:prstGeom prst="rect">
            <a:avLst/>
          </a:prstGeom>
          <a:noFill/>
        </p:spPr>
        <p:txBody>
          <a:bodyPr wrap="none" rtlCol="0">
            <a:spAutoFit/>
          </a:bodyPr>
          <a:lstStyle/>
          <a:p>
            <a:r>
              <a:rPr lang="en-US" sz="2400" dirty="0"/>
              <a:t>Decide</a:t>
            </a:r>
          </a:p>
        </p:txBody>
      </p:sp>
      <p:cxnSp>
        <p:nvCxnSpPr>
          <p:cNvPr id="16" name="Straight Arrow Connector 15">
            <a:extLst>
              <a:ext uri="{FF2B5EF4-FFF2-40B4-BE49-F238E27FC236}">
                <a16:creationId xmlns:a16="http://schemas.microsoft.com/office/drawing/2014/main" id="{D376A4A7-D8FC-4952-9E19-77DFF62C204B}"/>
              </a:ext>
            </a:extLst>
          </p:cNvPr>
          <p:cNvCxnSpPr>
            <a:cxnSpLocks/>
            <a:stCxn id="4" idx="2"/>
            <a:endCxn id="5" idx="0"/>
          </p:cNvCxnSpPr>
          <p:nvPr/>
        </p:nvCxnSpPr>
        <p:spPr>
          <a:xfrm>
            <a:off x="2778294" y="2545080"/>
            <a:ext cx="0" cy="19812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595F693-E193-45C4-A23A-893EE452555F}"/>
              </a:ext>
            </a:extLst>
          </p:cNvPr>
          <p:cNvCxnSpPr>
            <a:stCxn id="5" idx="2"/>
            <a:endCxn id="6" idx="0"/>
          </p:cNvCxnSpPr>
          <p:nvPr/>
        </p:nvCxnSpPr>
        <p:spPr>
          <a:xfrm>
            <a:off x="2778294" y="3840480"/>
            <a:ext cx="0" cy="16764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0374BB4-AD7B-4B2E-95BE-A3BA7EA4DD82}"/>
              </a:ext>
            </a:extLst>
          </p:cNvPr>
          <p:cNvCxnSpPr>
            <a:stCxn id="6" idx="2"/>
            <a:endCxn id="7" idx="0"/>
          </p:cNvCxnSpPr>
          <p:nvPr/>
        </p:nvCxnSpPr>
        <p:spPr>
          <a:xfrm>
            <a:off x="2778294" y="5105400"/>
            <a:ext cx="0" cy="19812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0CEC26-B126-4FC6-981E-2334CB31C5A4}"/>
              </a:ext>
            </a:extLst>
          </p:cNvPr>
          <p:cNvSpPr txBox="1"/>
          <p:nvPr/>
        </p:nvSpPr>
        <p:spPr>
          <a:xfrm>
            <a:off x="1672653" y="6553200"/>
            <a:ext cx="6099747" cy="246221"/>
          </a:xfrm>
          <a:prstGeom prst="rect">
            <a:avLst/>
          </a:prstGeom>
          <a:solidFill>
            <a:schemeClr val="bg1"/>
          </a:solidFill>
        </p:spPr>
        <p:txBody>
          <a:bodyPr wrap="none" rtlCol="0">
            <a:spAutoFit/>
          </a:bodyPr>
          <a:lstStyle/>
          <a:p>
            <a:r>
              <a:rPr lang="en-US" sz="1000" dirty="0"/>
              <a:t>Reference: https://www.epa.gov/radiation/multi-agency-radiation-survey-and-site-investigation-manual-marssim</a:t>
            </a:r>
          </a:p>
        </p:txBody>
      </p:sp>
      <p:sp>
        <p:nvSpPr>
          <p:cNvPr id="3" name="TextBox 2">
            <a:extLst>
              <a:ext uri="{FF2B5EF4-FFF2-40B4-BE49-F238E27FC236}">
                <a16:creationId xmlns:a16="http://schemas.microsoft.com/office/drawing/2014/main" id="{834F9AB3-825E-4F0F-9F7D-1E38FFECD7AA}"/>
              </a:ext>
            </a:extLst>
          </p:cNvPr>
          <p:cNvSpPr txBox="1"/>
          <p:nvPr/>
        </p:nvSpPr>
        <p:spPr>
          <a:xfrm>
            <a:off x="4953000" y="6004798"/>
            <a:ext cx="2969403" cy="369332"/>
          </a:xfrm>
          <a:prstGeom prst="rect">
            <a:avLst/>
          </a:prstGeom>
          <a:solidFill>
            <a:schemeClr val="bg1"/>
          </a:solidFill>
        </p:spPr>
        <p:txBody>
          <a:bodyPr wrap="none" rtlCol="0">
            <a:spAutoFit/>
          </a:bodyPr>
          <a:lstStyle/>
          <a:p>
            <a:r>
              <a:rPr lang="en-US" dirty="0"/>
              <a:t>Figure 2.2 in MARSSIM, Rev. 2</a:t>
            </a:r>
          </a:p>
        </p:txBody>
      </p:sp>
      <p:sp>
        <p:nvSpPr>
          <p:cNvPr id="17" name="TextBox 16">
            <a:extLst>
              <a:ext uri="{FF2B5EF4-FFF2-40B4-BE49-F238E27FC236}">
                <a16:creationId xmlns:a16="http://schemas.microsoft.com/office/drawing/2014/main" id="{7E8A7FAE-F129-4AC5-BB6B-F0FC5B798B99}"/>
              </a:ext>
            </a:extLst>
          </p:cNvPr>
          <p:cNvSpPr txBox="1"/>
          <p:nvPr/>
        </p:nvSpPr>
        <p:spPr>
          <a:xfrm>
            <a:off x="6174597" y="5164574"/>
            <a:ext cx="2969403" cy="369332"/>
          </a:xfrm>
          <a:prstGeom prst="rect">
            <a:avLst/>
          </a:prstGeom>
          <a:solidFill>
            <a:schemeClr val="bg1"/>
          </a:solidFill>
        </p:spPr>
        <p:txBody>
          <a:bodyPr wrap="none" rtlCol="0">
            <a:spAutoFit/>
          </a:bodyPr>
          <a:lstStyle/>
          <a:p>
            <a:r>
              <a:rPr lang="en-US" dirty="0"/>
              <a:t>Figure 1.1 in MARSSIM, Rev. 2</a:t>
            </a:r>
          </a:p>
        </p:txBody>
      </p:sp>
    </p:spTree>
    <p:extLst>
      <p:ext uri="{BB962C8B-B14F-4D97-AF65-F5344CB8AC3E}">
        <p14:creationId xmlns:p14="http://schemas.microsoft.com/office/powerpoint/2010/main" val="224385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a:t>
            </a:r>
            <a:br>
              <a:rPr lang="en-US" dirty="0"/>
            </a:br>
            <a:r>
              <a:rPr lang="en-US" dirty="0"/>
              <a:t>Survey Design &amp; DQO process</a:t>
            </a:r>
          </a:p>
        </p:txBody>
      </p:sp>
      <p:pic>
        <p:nvPicPr>
          <p:cNvPr id="5" name="Picture 4" descr="Text&#10;&#10;Description automatically generated">
            <a:extLst>
              <a:ext uri="{FF2B5EF4-FFF2-40B4-BE49-F238E27FC236}">
                <a16:creationId xmlns:a16="http://schemas.microsoft.com/office/drawing/2014/main" id="{00B8CC82-70DF-4E4B-9711-B1C099180F17}"/>
              </a:ext>
            </a:extLst>
          </p:cNvPr>
          <p:cNvPicPr>
            <a:picLocks noChangeAspect="1"/>
          </p:cNvPicPr>
          <p:nvPr/>
        </p:nvPicPr>
        <p:blipFill>
          <a:blip r:embed="rId3"/>
          <a:stretch>
            <a:fillRect/>
          </a:stretch>
        </p:blipFill>
        <p:spPr>
          <a:xfrm>
            <a:off x="171057" y="2590800"/>
            <a:ext cx="1953621" cy="2286000"/>
          </a:xfrm>
          <a:prstGeom prst="rect">
            <a:avLst/>
          </a:prstGeom>
          <a:ln w="19050">
            <a:solidFill>
              <a:schemeClr val="tx1"/>
            </a:solidFill>
          </a:ln>
        </p:spPr>
      </p:pic>
      <p:sp>
        <p:nvSpPr>
          <p:cNvPr id="3" name="Content Placeholder 2"/>
          <p:cNvSpPr>
            <a:spLocks noGrp="1"/>
          </p:cNvSpPr>
          <p:nvPr>
            <p:ph idx="1"/>
          </p:nvPr>
        </p:nvSpPr>
        <p:spPr>
          <a:xfrm>
            <a:off x="127578" y="1528171"/>
            <a:ext cx="8635421" cy="1215029"/>
          </a:xfrm>
        </p:spPr>
        <p:txBody>
          <a:bodyPr>
            <a:normAutofit/>
          </a:bodyPr>
          <a:lstStyle/>
          <a:p>
            <a:pPr marL="0" indent="0">
              <a:buNone/>
            </a:pPr>
            <a:r>
              <a:rPr lang="en-US" dirty="0"/>
              <a:t>DQO Process is a workflow that guides users to statistically defensible sampling plans</a:t>
            </a:r>
          </a:p>
          <a:p>
            <a:pPr marL="0" indent="0">
              <a:buNone/>
            </a:pPr>
            <a:endParaRPr lang="en-US" dirty="0"/>
          </a:p>
        </p:txBody>
      </p:sp>
      <p:sp>
        <p:nvSpPr>
          <p:cNvPr id="8" name="Rectangle 7">
            <a:extLst>
              <a:ext uri="{FF2B5EF4-FFF2-40B4-BE49-F238E27FC236}">
                <a16:creationId xmlns:a16="http://schemas.microsoft.com/office/drawing/2014/main" id="{77AF0ED6-98A5-9D41-9D7A-31F738AB30B0}"/>
              </a:ext>
            </a:extLst>
          </p:cNvPr>
          <p:cNvSpPr/>
          <p:nvPr/>
        </p:nvSpPr>
        <p:spPr>
          <a:xfrm>
            <a:off x="4595091" y="6535579"/>
            <a:ext cx="4267200" cy="246221"/>
          </a:xfrm>
          <a:prstGeom prst="rect">
            <a:avLst/>
          </a:prstGeom>
          <a:solidFill>
            <a:schemeClr val="bg1"/>
          </a:solidFill>
        </p:spPr>
        <p:txBody>
          <a:bodyPr wrap="square">
            <a:spAutoFit/>
          </a:bodyPr>
          <a:lstStyle/>
          <a:p>
            <a:r>
              <a:rPr lang="en-US" sz="1000" dirty="0"/>
              <a:t>https://</a:t>
            </a:r>
            <a:r>
              <a:rPr lang="en-US" sz="1000" dirty="0" err="1"/>
              <a:t>www.epa.gov</a:t>
            </a:r>
            <a:r>
              <a:rPr lang="en-US" sz="1000" dirty="0"/>
              <a:t>/sites/production/files/2015-06/documents/g4-final.pdf</a:t>
            </a:r>
          </a:p>
        </p:txBody>
      </p:sp>
      <p:sp>
        <p:nvSpPr>
          <p:cNvPr id="9" name="Rectangle 8">
            <a:extLst>
              <a:ext uri="{FF2B5EF4-FFF2-40B4-BE49-F238E27FC236}">
                <a16:creationId xmlns:a16="http://schemas.microsoft.com/office/drawing/2014/main" id="{3A4FCFB8-B42A-42F4-810C-0FF31453556C}"/>
              </a:ext>
            </a:extLst>
          </p:cNvPr>
          <p:cNvSpPr/>
          <p:nvPr/>
        </p:nvSpPr>
        <p:spPr>
          <a:xfrm>
            <a:off x="9236" y="0"/>
            <a:ext cx="258156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Planning Phase</a:t>
            </a:r>
          </a:p>
          <a:p>
            <a:pPr algn="ctr"/>
            <a:r>
              <a:rPr lang="en-US" sz="1200" dirty="0">
                <a:solidFill>
                  <a:srgbClr val="FFFF00"/>
                </a:solidFill>
              </a:rPr>
              <a:t>Plan for data collection:</a:t>
            </a:r>
          </a:p>
          <a:p>
            <a:pPr algn="ctr"/>
            <a:r>
              <a:rPr lang="en-US" sz="1200" dirty="0">
                <a:solidFill>
                  <a:srgbClr val="FFFF00"/>
                </a:solidFill>
              </a:rPr>
              <a:t>Data Quality Objectives (DQO)</a:t>
            </a:r>
          </a:p>
        </p:txBody>
      </p:sp>
      <p:grpSp>
        <p:nvGrpSpPr>
          <p:cNvPr id="11" name="Group 10">
            <a:extLst>
              <a:ext uri="{FF2B5EF4-FFF2-40B4-BE49-F238E27FC236}">
                <a16:creationId xmlns:a16="http://schemas.microsoft.com/office/drawing/2014/main" id="{C41F73D5-61A1-4E70-85FC-AC1D6D08021B}"/>
              </a:ext>
            </a:extLst>
          </p:cNvPr>
          <p:cNvGrpSpPr/>
          <p:nvPr/>
        </p:nvGrpSpPr>
        <p:grpSpPr>
          <a:xfrm>
            <a:off x="457200" y="3365803"/>
            <a:ext cx="4002404" cy="3441397"/>
            <a:chOff x="3541396" y="2590799"/>
            <a:chExt cx="4002404" cy="3441397"/>
          </a:xfrm>
          <a:solidFill>
            <a:schemeClr val="bg1"/>
          </a:solidFill>
        </p:grpSpPr>
        <p:sp>
          <p:nvSpPr>
            <p:cNvPr id="4" name="Rectangle 3">
              <a:extLst>
                <a:ext uri="{FF2B5EF4-FFF2-40B4-BE49-F238E27FC236}">
                  <a16:creationId xmlns:a16="http://schemas.microsoft.com/office/drawing/2014/main" id="{BC4BE977-36B9-4351-BEA9-B83368E741D2}"/>
                </a:ext>
              </a:extLst>
            </p:cNvPr>
            <p:cNvSpPr/>
            <p:nvPr/>
          </p:nvSpPr>
          <p:spPr>
            <a:xfrm>
              <a:off x="3541396" y="2590799"/>
              <a:ext cx="4002404" cy="344139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10;&#10;Description automatically generated">
              <a:extLst>
                <a:ext uri="{FF2B5EF4-FFF2-40B4-BE49-F238E27FC236}">
                  <a16:creationId xmlns:a16="http://schemas.microsoft.com/office/drawing/2014/main" id="{B97FED10-9662-C94E-BA3A-7C18A8700132}"/>
                </a:ext>
              </a:extLst>
            </p:cNvPr>
            <p:cNvPicPr>
              <a:picLocks noChangeAspect="1"/>
            </p:cNvPicPr>
            <p:nvPr/>
          </p:nvPicPr>
          <p:blipFill rotWithShape="1">
            <a:blip r:embed="rId4"/>
            <a:srcRect t="1471" r="3702" b="1444"/>
            <a:stretch/>
          </p:blipFill>
          <p:spPr>
            <a:xfrm>
              <a:off x="3619500" y="3054106"/>
              <a:ext cx="3848100" cy="2952690"/>
            </a:xfrm>
            <a:prstGeom prst="rect">
              <a:avLst/>
            </a:prstGeom>
            <a:grpFill/>
          </p:spPr>
        </p:pic>
        <p:sp>
          <p:nvSpPr>
            <p:cNvPr id="7" name="TextBox 6">
              <a:extLst>
                <a:ext uri="{FF2B5EF4-FFF2-40B4-BE49-F238E27FC236}">
                  <a16:creationId xmlns:a16="http://schemas.microsoft.com/office/drawing/2014/main" id="{658BECB9-C867-7F46-9C1C-2E7D377FD7D8}"/>
                </a:ext>
              </a:extLst>
            </p:cNvPr>
            <p:cNvSpPr txBox="1"/>
            <p:nvPr/>
          </p:nvSpPr>
          <p:spPr>
            <a:xfrm>
              <a:off x="3693796" y="2660286"/>
              <a:ext cx="2505533" cy="400110"/>
            </a:xfrm>
            <a:prstGeom prst="rect">
              <a:avLst/>
            </a:prstGeom>
            <a:grpFill/>
          </p:spPr>
          <p:txBody>
            <a:bodyPr wrap="square" rtlCol="0">
              <a:spAutoFit/>
            </a:bodyPr>
            <a:lstStyle/>
            <a:p>
              <a:r>
                <a:rPr lang="en-US" sz="2000" dirty="0"/>
                <a:t>DQO Process steps</a:t>
              </a:r>
            </a:p>
          </p:txBody>
        </p:sp>
      </p:grpSp>
      <p:grpSp>
        <p:nvGrpSpPr>
          <p:cNvPr id="13" name="Group 12">
            <a:extLst>
              <a:ext uri="{FF2B5EF4-FFF2-40B4-BE49-F238E27FC236}">
                <a16:creationId xmlns:a16="http://schemas.microsoft.com/office/drawing/2014/main" id="{BF1D4A1A-0063-4594-B74E-3CB4F0F1E634}"/>
              </a:ext>
            </a:extLst>
          </p:cNvPr>
          <p:cNvGrpSpPr>
            <a:grpSpLocks noChangeAspect="1"/>
          </p:cNvGrpSpPr>
          <p:nvPr/>
        </p:nvGrpSpPr>
        <p:grpSpPr>
          <a:xfrm>
            <a:off x="6628286" y="5029200"/>
            <a:ext cx="2515714" cy="1473380"/>
            <a:chOff x="5497557" y="4091907"/>
            <a:chExt cx="3044233" cy="1782920"/>
          </a:xfrm>
        </p:grpSpPr>
        <p:pic>
          <p:nvPicPr>
            <p:cNvPr id="14" name="Picture 2">
              <a:extLst>
                <a:ext uri="{FF2B5EF4-FFF2-40B4-BE49-F238E27FC236}">
                  <a16:creationId xmlns:a16="http://schemas.microsoft.com/office/drawing/2014/main" id="{2D88EDB8-EED7-4979-B1B6-C7F86AEDE2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28" t="27255" r="6732" b="23985"/>
            <a:stretch/>
          </p:blipFill>
          <p:spPr bwMode="auto">
            <a:xfrm>
              <a:off x="5497557" y="4091907"/>
              <a:ext cx="3044233" cy="1770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09A8C22B-0764-4D7C-8F56-B0C4EC8589CC}"/>
                </a:ext>
              </a:extLst>
            </p:cNvPr>
            <p:cNvSpPr/>
            <p:nvPr/>
          </p:nvSpPr>
          <p:spPr>
            <a:xfrm>
              <a:off x="6445231" y="5752104"/>
              <a:ext cx="1295399" cy="122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Contaminant</a:t>
              </a:r>
            </a:p>
          </p:txBody>
        </p:sp>
      </p:grpSp>
      <p:pic>
        <p:nvPicPr>
          <p:cNvPr id="16" name="Content Placeholder 5" descr="A picture containing diagram&#10;&#10;Description automatically generated">
            <a:extLst>
              <a:ext uri="{FF2B5EF4-FFF2-40B4-BE49-F238E27FC236}">
                <a16:creationId xmlns:a16="http://schemas.microsoft.com/office/drawing/2014/main" id="{0343CD8E-314D-46EB-8367-52167CD6516B}"/>
              </a:ext>
            </a:extLst>
          </p:cNvPr>
          <p:cNvPicPr>
            <a:picLocks noChangeAspect="1"/>
          </p:cNvPicPr>
          <p:nvPr/>
        </p:nvPicPr>
        <p:blipFill>
          <a:blip r:embed="rId6"/>
          <a:stretch>
            <a:fillRect/>
          </a:stretch>
        </p:blipFill>
        <p:spPr>
          <a:xfrm>
            <a:off x="4953000" y="2492345"/>
            <a:ext cx="2998662" cy="2468880"/>
          </a:xfrm>
          <a:prstGeom prst="rect">
            <a:avLst/>
          </a:prstGeom>
        </p:spPr>
      </p:pic>
    </p:spTree>
    <p:extLst>
      <p:ext uri="{BB962C8B-B14F-4D97-AF65-F5344CB8AC3E}">
        <p14:creationId xmlns:p14="http://schemas.microsoft.com/office/powerpoint/2010/main" val="221768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rPr>
              <a:t>Measure:</a:t>
            </a:r>
            <a:br>
              <a:rPr lang="en-US" dirty="0">
                <a:solidFill>
                  <a:prstClr val="black"/>
                </a:solidFill>
              </a:rPr>
            </a:br>
            <a:r>
              <a:rPr lang="en-US" dirty="0">
                <a:solidFill>
                  <a:prstClr val="black"/>
                </a:solidFill>
              </a:rPr>
              <a:t>Sampling Plan and Implementation</a:t>
            </a:r>
            <a:endParaRPr lang="en-US" dirty="0"/>
          </a:p>
        </p:txBody>
      </p:sp>
      <p:sp>
        <p:nvSpPr>
          <p:cNvPr id="14" name="Rectangle 3">
            <a:extLst>
              <a:ext uri="{FF2B5EF4-FFF2-40B4-BE49-F238E27FC236}">
                <a16:creationId xmlns:a16="http://schemas.microsoft.com/office/drawing/2014/main" id="{4EE288AD-6337-CE40-A886-9244390343AA}"/>
              </a:ext>
            </a:extLst>
          </p:cNvPr>
          <p:cNvSpPr txBox="1">
            <a:spLocks noChangeArrowheads="1"/>
          </p:cNvSpPr>
          <p:nvPr/>
        </p:nvSpPr>
        <p:spPr>
          <a:xfrm>
            <a:off x="228600" y="1682750"/>
            <a:ext cx="4114800" cy="4406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Sampling plan</a:t>
            </a:r>
          </a:p>
          <a:p>
            <a:pPr marL="457200" lvl="1">
              <a:tabLst>
                <a:tab pos="338138" algn="l"/>
              </a:tabLst>
            </a:pPr>
            <a:r>
              <a:rPr lang="en-US" altLang="en-US" dirty="0"/>
              <a:t>Sample locations</a:t>
            </a:r>
          </a:p>
          <a:p>
            <a:pPr marL="457200" lvl="1">
              <a:tabLst>
                <a:tab pos="338138" algn="l"/>
              </a:tabLst>
            </a:pPr>
            <a:r>
              <a:rPr lang="en-US" altLang="en-US" dirty="0"/>
              <a:t>Survey transects</a:t>
            </a:r>
          </a:p>
          <a:p>
            <a:pPr marL="457200" lvl="1">
              <a:tabLst>
                <a:tab pos="338138" algn="l"/>
              </a:tabLst>
            </a:pPr>
            <a:r>
              <a:rPr lang="en-US" altLang="en-US" dirty="0"/>
              <a:t>Analytical methods/procedures</a:t>
            </a:r>
          </a:p>
          <a:p>
            <a:pPr marL="457200" lvl="1">
              <a:tabLst>
                <a:tab pos="338138" algn="l"/>
              </a:tabLst>
            </a:pPr>
            <a:r>
              <a:rPr lang="en-US" altLang="en-US" dirty="0"/>
              <a:t>Action limits</a:t>
            </a:r>
          </a:p>
          <a:p>
            <a:r>
              <a:rPr lang="en-US" altLang="en-US" dirty="0"/>
              <a:t>VSP output includes documentation</a:t>
            </a:r>
          </a:p>
          <a:p>
            <a:r>
              <a:rPr lang="en-US" altLang="en-US" dirty="0"/>
              <a:t>Collect the data</a:t>
            </a:r>
          </a:p>
          <a:p>
            <a:pPr lvl="1">
              <a:buFont typeface="Wingdings" panose="05000000000000000000" pitchFamily="2" charset="2"/>
              <a:buNone/>
            </a:pPr>
            <a:endParaRPr lang="en-US" altLang="en-US" dirty="0"/>
          </a:p>
        </p:txBody>
      </p:sp>
      <p:pic>
        <p:nvPicPr>
          <p:cNvPr id="8" name="Content Placeholder 7">
            <a:extLst>
              <a:ext uri="{FF2B5EF4-FFF2-40B4-BE49-F238E27FC236}">
                <a16:creationId xmlns:a16="http://schemas.microsoft.com/office/drawing/2014/main" id="{C415C5C0-DA0F-0949-B040-99E5E806A73F}"/>
              </a:ext>
            </a:extLst>
          </p:cNvPr>
          <p:cNvPicPr>
            <a:picLocks noChangeAspect="1"/>
          </p:cNvPicPr>
          <p:nvPr/>
        </p:nvPicPr>
        <p:blipFill>
          <a:blip r:embed="rId2"/>
          <a:stretch>
            <a:fillRect/>
          </a:stretch>
        </p:blipFill>
        <p:spPr>
          <a:xfrm>
            <a:off x="4267200" y="1600200"/>
            <a:ext cx="4830763" cy="3946561"/>
          </a:xfrm>
          <a:prstGeom prst="rect">
            <a:avLst/>
          </a:prstGeom>
        </p:spPr>
      </p:pic>
      <p:sp>
        <p:nvSpPr>
          <p:cNvPr id="5" name="Rectangle 4">
            <a:extLst>
              <a:ext uri="{FF2B5EF4-FFF2-40B4-BE49-F238E27FC236}">
                <a16:creationId xmlns:a16="http://schemas.microsoft.com/office/drawing/2014/main" id="{C98FC2F5-825E-EB46-AF77-823C9CE0B2A5}"/>
              </a:ext>
            </a:extLst>
          </p:cNvPr>
          <p:cNvSpPr/>
          <p:nvPr/>
        </p:nvSpPr>
        <p:spPr>
          <a:xfrm>
            <a:off x="1676401" y="6535579"/>
            <a:ext cx="5562600" cy="246221"/>
          </a:xfrm>
          <a:prstGeom prst="rect">
            <a:avLst/>
          </a:prstGeom>
          <a:solidFill>
            <a:schemeClr val="bg1"/>
          </a:solidFill>
        </p:spPr>
        <p:txBody>
          <a:bodyPr wrap="square">
            <a:spAutoFit/>
          </a:bodyPr>
          <a:lstStyle/>
          <a:p>
            <a:r>
              <a:rPr lang="en-US" sz="1000" dirty="0">
                <a:cs typeface="Arial"/>
              </a:rPr>
              <a:t>Research Technology Laboratory (RTL) Disposition Program Final Status Survey Report. S740277-RPT-05</a:t>
            </a:r>
          </a:p>
        </p:txBody>
      </p:sp>
      <p:sp>
        <p:nvSpPr>
          <p:cNvPr id="9" name="Rectangle 8">
            <a:extLst>
              <a:ext uri="{FF2B5EF4-FFF2-40B4-BE49-F238E27FC236}">
                <a16:creationId xmlns:a16="http://schemas.microsoft.com/office/drawing/2014/main" id="{359A8476-B1AB-458C-B965-546DBB85EF02}"/>
              </a:ext>
            </a:extLst>
          </p:cNvPr>
          <p:cNvSpPr/>
          <p:nvPr/>
        </p:nvSpPr>
        <p:spPr>
          <a:xfrm>
            <a:off x="23091" y="0"/>
            <a:ext cx="3089106"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Implementation Phase</a:t>
            </a:r>
          </a:p>
          <a:p>
            <a:pPr algn="ctr"/>
            <a:r>
              <a:rPr lang="en-US" sz="1200" dirty="0">
                <a:solidFill>
                  <a:srgbClr val="FFFF00"/>
                </a:solidFill>
              </a:rPr>
              <a:t>Collect data with measurement techniques and quality assurance/quality control additives</a:t>
            </a:r>
          </a:p>
        </p:txBody>
      </p:sp>
    </p:spTree>
    <p:extLst>
      <p:ext uri="{BB962C8B-B14F-4D97-AF65-F5344CB8AC3E}">
        <p14:creationId xmlns:p14="http://schemas.microsoft.com/office/powerpoint/2010/main" val="9219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D70C-D4A2-41D6-B9F1-DBAE0136D95B}"/>
              </a:ext>
            </a:extLst>
          </p:cNvPr>
          <p:cNvSpPr>
            <a:spLocks noGrp="1"/>
          </p:cNvSpPr>
          <p:nvPr>
            <p:ph type="title"/>
          </p:nvPr>
        </p:nvSpPr>
        <p:spPr/>
        <p:txBody>
          <a:bodyPr>
            <a:normAutofit fontScale="90000"/>
          </a:bodyPr>
          <a:lstStyle/>
          <a:p>
            <a:r>
              <a:rPr lang="en-US" dirty="0"/>
              <a:t>Decide:</a:t>
            </a:r>
            <a:br>
              <a:rPr lang="en-US" dirty="0"/>
            </a:br>
            <a:r>
              <a:rPr lang="en-US" dirty="0"/>
              <a:t>Assessment &amp; Statistical Assumptions</a:t>
            </a:r>
          </a:p>
        </p:txBody>
      </p:sp>
      <p:sp>
        <p:nvSpPr>
          <p:cNvPr id="4" name="Rectangle 3">
            <a:extLst>
              <a:ext uri="{FF2B5EF4-FFF2-40B4-BE49-F238E27FC236}">
                <a16:creationId xmlns:a16="http://schemas.microsoft.com/office/drawing/2014/main" id="{6D663E7D-3A82-46FA-94D1-448E2AF6CBEF}"/>
              </a:ext>
            </a:extLst>
          </p:cNvPr>
          <p:cNvSpPr/>
          <p:nvPr/>
        </p:nvSpPr>
        <p:spPr>
          <a:xfrm>
            <a:off x="0" y="0"/>
            <a:ext cx="3268369"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Assessment Phase</a:t>
            </a:r>
          </a:p>
          <a:p>
            <a:pPr algn="ctr"/>
            <a:r>
              <a:rPr lang="en-US" sz="1200" dirty="0">
                <a:solidFill>
                  <a:srgbClr val="FFFF00"/>
                </a:solidFill>
              </a:rPr>
              <a:t>Evaluate collected data against survey objectives </a:t>
            </a:r>
          </a:p>
          <a:p>
            <a:pPr algn="ctr"/>
            <a:r>
              <a:rPr lang="en-US" sz="1200" dirty="0">
                <a:solidFill>
                  <a:srgbClr val="FFFF00"/>
                </a:solidFill>
              </a:rPr>
              <a:t>- Data Quality Assessment (DQA)</a:t>
            </a:r>
          </a:p>
        </p:txBody>
      </p:sp>
      <p:pic>
        <p:nvPicPr>
          <p:cNvPr id="5" name="Picture 4" descr="Text&#10;&#10;Description automatically generated">
            <a:extLst>
              <a:ext uri="{FF2B5EF4-FFF2-40B4-BE49-F238E27FC236}">
                <a16:creationId xmlns:a16="http://schemas.microsoft.com/office/drawing/2014/main" id="{AD188BC4-20F6-4629-A05E-39CDB9B874F9}"/>
              </a:ext>
            </a:extLst>
          </p:cNvPr>
          <p:cNvPicPr>
            <a:picLocks noChangeAspect="1"/>
          </p:cNvPicPr>
          <p:nvPr/>
        </p:nvPicPr>
        <p:blipFill>
          <a:blip r:embed="rId3"/>
          <a:stretch>
            <a:fillRect/>
          </a:stretch>
        </p:blipFill>
        <p:spPr>
          <a:xfrm>
            <a:off x="109287" y="1600200"/>
            <a:ext cx="1915025" cy="2468880"/>
          </a:xfrm>
          <a:prstGeom prst="rect">
            <a:avLst/>
          </a:prstGeom>
          <a:ln>
            <a:solidFill>
              <a:schemeClr val="tx1"/>
            </a:solidFill>
          </a:ln>
        </p:spPr>
      </p:pic>
      <p:grpSp>
        <p:nvGrpSpPr>
          <p:cNvPr id="6" name="Group 5">
            <a:extLst>
              <a:ext uri="{FF2B5EF4-FFF2-40B4-BE49-F238E27FC236}">
                <a16:creationId xmlns:a16="http://schemas.microsoft.com/office/drawing/2014/main" id="{F895BD4C-4DAF-4232-B5A6-A585D84889B7}"/>
              </a:ext>
            </a:extLst>
          </p:cNvPr>
          <p:cNvGrpSpPr/>
          <p:nvPr/>
        </p:nvGrpSpPr>
        <p:grpSpPr>
          <a:xfrm>
            <a:off x="500312" y="2514600"/>
            <a:ext cx="3048000" cy="4191000"/>
            <a:chOff x="5105400" y="2133600"/>
            <a:chExt cx="3048000" cy="4191000"/>
          </a:xfrm>
        </p:grpSpPr>
        <p:sp>
          <p:nvSpPr>
            <p:cNvPr id="7" name="Rectangle 6">
              <a:extLst>
                <a:ext uri="{FF2B5EF4-FFF2-40B4-BE49-F238E27FC236}">
                  <a16:creationId xmlns:a16="http://schemas.microsoft.com/office/drawing/2014/main" id="{7D2135F8-5CBF-40BA-88D0-89369AD3FE4A}"/>
                </a:ext>
              </a:extLst>
            </p:cNvPr>
            <p:cNvSpPr/>
            <p:nvPr/>
          </p:nvSpPr>
          <p:spPr>
            <a:xfrm>
              <a:off x="5105400" y="2184813"/>
              <a:ext cx="3048000" cy="4139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1F0C607-01D1-481F-97A2-F03C4EE80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3813" y="2133600"/>
              <a:ext cx="2903387" cy="4139787"/>
            </a:xfrm>
            <a:prstGeom prst="rect">
              <a:avLst/>
            </a:prstGeom>
          </p:spPr>
        </p:pic>
      </p:grpSp>
      <p:sp>
        <p:nvSpPr>
          <p:cNvPr id="9" name="TextBox 8">
            <a:extLst>
              <a:ext uri="{FF2B5EF4-FFF2-40B4-BE49-F238E27FC236}">
                <a16:creationId xmlns:a16="http://schemas.microsoft.com/office/drawing/2014/main" id="{B93C0BC4-DBBF-4A04-ACF6-984AF700F908}"/>
              </a:ext>
            </a:extLst>
          </p:cNvPr>
          <p:cNvSpPr txBox="1"/>
          <p:nvPr/>
        </p:nvSpPr>
        <p:spPr>
          <a:xfrm>
            <a:off x="3616725" y="6531276"/>
            <a:ext cx="4267200" cy="246221"/>
          </a:xfrm>
          <a:prstGeom prst="rect">
            <a:avLst/>
          </a:prstGeom>
          <a:solidFill>
            <a:schemeClr val="bg1"/>
          </a:solidFill>
        </p:spPr>
        <p:txBody>
          <a:bodyPr wrap="square" rtlCol="0">
            <a:spAutoFit/>
          </a:bodyPr>
          <a:lstStyle/>
          <a:p>
            <a:r>
              <a:rPr lang="en-US" sz="1000" dirty="0"/>
              <a:t>https://</a:t>
            </a:r>
            <a:r>
              <a:rPr lang="en-US" sz="1000" dirty="0" err="1"/>
              <a:t>www.epa.gov</a:t>
            </a:r>
            <a:r>
              <a:rPr lang="en-US" sz="1000" dirty="0"/>
              <a:t>/sites/production/files/2015-06/documents/g9-final.pdf</a:t>
            </a:r>
          </a:p>
        </p:txBody>
      </p:sp>
      <p:pic>
        <p:nvPicPr>
          <p:cNvPr id="10" name="Picture 9" descr="A picture containing text, electronics&#10;&#10;Description automatically generated">
            <a:extLst>
              <a:ext uri="{FF2B5EF4-FFF2-40B4-BE49-F238E27FC236}">
                <a16:creationId xmlns:a16="http://schemas.microsoft.com/office/drawing/2014/main" id="{2A0C63B3-D453-4064-80F2-C44B3A54B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1634" y="1569537"/>
            <a:ext cx="3726166" cy="2667000"/>
          </a:xfrm>
          <a:prstGeom prst="rect">
            <a:avLst/>
          </a:prstGeom>
        </p:spPr>
      </p:pic>
      <p:grpSp>
        <p:nvGrpSpPr>
          <p:cNvPr id="11" name="Group 10">
            <a:extLst>
              <a:ext uri="{FF2B5EF4-FFF2-40B4-BE49-F238E27FC236}">
                <a16:creationId xmlns:a16="http://schemas.microsoft.com/office/drawing/2014/main" id="{12DA2143-2D12-4AD6-9D52-3A55F81349E5}"/>
              </a:ext>
            </a:extLst>
          </p:cNvPr>
          <p:cNvGrpSpPr/>
          <p:nvPr/>
        </p:nvGrpSpPr>
        <p:grpSpPr>
          <a:xfrm>
            <a:off x="3754453" y="3200400"/>
            <a:ext cx="3352800" cy="3276600"/>
            <a:chOff x="6019800" y="1955801"/>
            <a:chExt cx="5144275" cy="4635500"/>
          </a:xfrm>
        </p:grpSpPr>
        <p:pic>
          <p:nvPicPr>
            <p:cNvPr id="12" name="Picture 11" descr="Chart, line chart&#10;&#10;Description automatically generated">
              <a:extLst>
                <a:ext uri="{FF2B5EF4-FFF2-40B4-BE49-F238E27FC236}">
                  <a16:creationId xmlns:a16="http://schemas.microsoft.com/office/drawing/2014/main" id="{85A3DA1F-D5A7-4BD0-BC1A-C0ED94608A95}"/>
                </a:ext>
              </a:extLst>
            </p:cNvPr>
            <p:cNvPicPr>
              <a:picLocks noChangeAspect="1"/>
            </p:cNvPicPr>
            <p:nvPr/>
          </p:nvPicPr>
          <p:blipFill>
            <a:blip r:embed="rId7"/>
            <a:stretch>
              <a:fillRect/>
            </a:stretch>
          </p:blipFill>
          <p:spPr>
            <a:xfrm>
              <a:off x="6096000" y="1955801"/>
              <a:ext cx="5068075" cy="4635500"/>
            </a:xfrm>
            <a:prstGeom prst="rect">
              <a:avLst/>
            </a:prstGeom>
          </p:spPr>
        </p:pic>
        <p:sp>
          <p:nvSpPr>
            <p:cNvPr id="13" name="Rectangle 12">
              <a:extLst>
                <a:ext uri="{FF2B5EF4-FFF2-40B4-BE49-F238E27FC236}">
                  <a16:creationId xmlns:a16="http://schemas.microsoft.com/office/drawing/2014/main" id="{E0517577-B245-4D41-9B89-00780D2B14B5}"/>
                </a:ext>
              </a:extLst>
            </p:cNvPr>
            <p:cNvSpPr/>
            <p:nvPr/>
          </p:nvSpPr>
          <p:spPr>
            <a:xfrm>
              <a:off x="6019800" y="2438400"/>
              <a:ext cx="330200" cy="382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4F030E-2FE4-406C-9CD8-C79DFC753A9D}"/>
                </a:ext>
              </a:extLst>
            </p:cNvPr>
            <p:cNvSpPr/>
            <p:nvPr/>
          </p:nvSpPr>
          <p:spPr>
            <a:xfrm>
              <a:off x="9073295" y="3941763"/>
              <a:ext cx="1862179"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09799B-66E6-4FF5-A6C7-2626F816D806}"/>
                </a:ext>
              </a:extLst>
            </p:cNvPr>
            <p:cNvSpPr/>
            <p:nvPr/>
          </p:nvSpPr>
          <p:spPr>
            <a:xfrm>
              <a:off x="8625056" y="4413250"/>
              <a:ext cx="330200" cy="197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61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Decide: </a:t>
            </a:r>
            <a:br>
              <a:rPr lang="en-US" dirty="0"/>
            </a:br>
            <a:r>
              <a:rPr lang="en-US" sz="4000" dirty="0"/>
              <a:t>Statistical test results &amp; Documentation</a:t>
            </a:r>
          </a:p>
        </p:txBody>
      </p:sp>
      <p:pic>
        <p:nvPicPr>
          <p:cNvPr id="13" name="Picture 6">
            <a:extLst>
              <a:ext uri="{FF2B5EF4-FFF2-40B4-BE49-F238E27FC236}">
                <a16:creationId xmlns:a16="http://schemas.microsoft.com/office/drawing/2014/main" id="{0B2EA7DA-E7DB-7B41-A378-FD663E402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5" y="1620753"/>
            <a:ext cx="2402782" cy="301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073BC367-78C1-1F49-B35B-8B59FA9DF1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863" t="2127" r="5574" b="7407"/>
          <a:stretch>
            <a:fillRect/>
          </a:stretch>
        </p:blipFill>
        <p:spPr bwMode="auto">
          <a:xfrm>
            <a:off x="686888" y="3352800"/>
            <a:ext cx="4053034" cy="342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FD02166-77F8-4E17-A6C6-BB53BAA24152}"/>
              </a:ext>
            </a:extLst>
          </p:cNvPr>
          <p:cNvSpPr/>
          <p:nvPr/>
        </p:nvSpPr>
        <p:spPr>
          <a:xfrm>
            <a:off x="0" y="0"/>
            <a:ext cx="2505533"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Decision-Making Phase</a:t>
            </a:r>
          </a:p>
          <a:p>
            <a:pPr algn="ctr"/>
            <a:r>
              <a:rPr lang="en-US" sz="1200" dirty="0">
                <a:solidFill>
                  <a:srgbClr val="FFFF00"/>
                </a:solidFill>
              </a:rPr>
              <a:t>Make technically defensible decisions with specified level of confidence</a:t>
            </a:r>
          </a:p>
        </p:txBody>
      </p:sp>
      <p:pic>
        <p:nvPicPr>
          <p:cNvPr id="12" name="Picture 5">
            <a:extLst>
              <a:ext uri="{FF2B5EF4-FFF2-40B4-BE49-F238E27FC236}">
                <a16:creationId xmlns:a16="http://schemas.microsoft.com/office/drawing/2014/main" id="{6B2F1E2B-EB04-D142-8CCB-594A47019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315" y="1620753"/>
            <a:ext cx="22849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aphical user interface, application&#10;&#10;Description automatically generated">
            <a:extLst>
              <a:ext uri="{FF2B5EF4-FFF2-40B4-BE49-F238E27FC236}">
                <a16:creationId xmlns:a16="http://schemas.microsoft.com/office/drawing/2014/main" id="{FB2694BD-26C9-4655-8872-2E98A2FC20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147" y="1586117"/>
            <a:ext cx="1856598" cy="2468880"/>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997C6FA2-4398-405B-B892-33DFA50FFF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4523" y="2622853"/>
            <a:ext cx="1890283" cy="2468880"/>
          </a:xfrm>
          <a:prstGeom prst="rect">
            <a:avLst/>
          </a:prstGeom>
        </p:spPr>
      </p:pic>
      <p:pic>
        <p:nvPicPr>
          <p:cNvPr id="10" name="Picture 9" descr="Table&#10;&#10;Description automatically generated with medium confidence">
            <a:extLst>
              <a:ext uri="{FF2B5EF4-FFF2-40B4-BE49-F238E27FC236}">
                <a16:creationId xmlns:a16="http://schemas.microsoft.com/office/drawing/2014/main" id="{6CCE664E-F66B-4ACA-9F8C-78AF5B3B5C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0971" y="3973157"/>
            <a:ext cx="1886084" cy="2468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6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pic>
        <p:nvPicPr>
          <p:cNvPr id="4" name="Picture 3" descr="Diagram&#10;&#10;Description automatically generated">
            <a:extLst>
              <a:ext uri="{FF2B5EF4-FFF2-40B4-BE49-F238E27FC236}">
                <a16:creationId xmlns:a16="http://schemas.microsoft.com/office/drawing/2014/main" id="{A92F032C-7F38-4B82-8E86-F84CFEF0D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03" y="1554162"/>
            <a:ext cx="7167097" cy="4694238"/>
          </a:xfrm>
          <a:prstGeom prst="rect">
            <a:avLst/>
          </a:prstGeom>
        </p:spPr>
      </p:pic>
      <p:sp>
        <p:nvSpPr>
          <p:cNvPr id="5" name="Rectangle 4">
            <a:extLst>
              <a:ext uri="{FF2B5EF4-FFF2-40B4-BE49-F238E27FC236}">
                <a16:creationId xmlns:a16="http://schemas.microsoft.com/office/drawing/2014/main" id="{519DFC44-F756-4459-9889-AB9129DA8ED8}"/>
              </a:ext>
            </a:extLst>
          </p:cNvPr>
          <p:cNvSpPr/>
          <p:nvPr/>
        </p:nvSpPr>
        <p:spPr>
          <a:xfrm>
            <a:off x="76200" y="1554162"/>
            <a:ext cx="2982227" cy="369332"/>
          </a:xfrm>
          <a:prstGeom prst="rect">
            <a:avLst/>
          </a:prstGeom>
        </p:spPr>
        <p:txBody>
          <a:bodyPr wrap="none">
            <a:spAutoFit/>
          </a:bodyPr>
          <a:lstStyle/>
          <a:p>
            <a:r>
              <a:rPr lang="en-US" dirty="0"/>
              <a:t>Figure 1-1 in MARSSIM, Rev. 2</a:t>
            </a:r>
          </a:p>
        </p:txBody>
      </p:sp>
      <p:sp>
        <p:nvSpPr>
          <p:cNvPr id="6" name="TextBox 5">
            <a:extLst>
              <a:ext uri="{FF2B5EF4-FFF2-40B4-BE49-F238E27FC236}">
                <a16:creationId xmlns:a16="http://schemas.microsoft.com/office/drawing/2014/main" id="{0ADD003A-878A-4360-9219-6C43FFF5A304}"/>
              </a:ext>
            </a:extLst>
          </p:cNvPr>
          <p:cNvSpPr txBox="1"/>
          <p:nvPr/>
        </p:nvSpPr>
        <p:spPr>
          <a:xfrm>
            <a:off x="1672653" y="6553200"/>
            <a:ext cx="6099747" cy="246221"/>
          </a:xfrm>
          <a:prstGeom prst="rect">
            <a:avLst/>
          </a:prstGeom>
          <a:solidFill>
            <a:schemeClr val="bg1"/>
          </a:solidFill>
        </p:spPr>
        <p:txBody>
          <a:bodyPr wrap="none" rtlCol="0">
            <a:spAutoFit/>
          </a:bodyPr>
          <a:lstStyle/>
          <a:p>
            <a:r>
              <a:rPr lang="en-US" sz="1000" dirty="0"/>
              <a:t>Reference: https://www.epa.gov/radiation/multi-agency-radiation-survey-and-site-investigation-manual-marssim</a:t>
            </a:r>
          </a:p>
        </p:txBody>
      </p:sp>
      <p:sp>
        <p:nvSpPr>
          <p:cNvPr id="3" name="Rectangle 2">
            <a:extLst>
              <a:ext uri="{FF2B5EF4-FFF2-40B4-BE49-F238E27FC236}">
                <a16:creationId xmlns:a16="http://schemas.microsoft.com/office/drawing/2014/main" id="{227982ED-F89B-40E5-AC55-A43EF335C83A}"/>
              </a:ext>
            </a:extLst>
          </p:cNvPr>
          <p:cNvSpPr/>
          <p:nvPr/>
        </p:nvSpPr>
        <p:spPr>
          <a:xfrm>
            <a:off x="3657599" y="2819400"/>
            <a:ext cx="5410201" cy="3429000"/>
          </a:xfrm>
          <a:prstGeom prst="rect">
            <a:avLst/>
          </a:prstGeom>
          <a:solidFill>
            <a:schemeClr val="accent1">
              <a:lumMod val="40000"/>
              <a:lumOff val="6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8C7447A0-F65A-455E-BB25-0144F427C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41" y="2917903"/>
            <a:ext cx="1156159" cy="815897"/>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7D0C295A-5499-4033-B4A5-08AD61AA9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45" y="2423160"/>
            <a:ext cx="946864" cy="914400"/>
          </a:xfrm>
          <a:prstGeom prst="rect">
            <a:avLst/>
          </a:prstGeom>
        </p:spPr>
      </p:pic>
      <p:pic>
        <p:nvPicPr>
          <p:cNvPr id="11" name="Picture 10">
            <a:extLst>
              <a:ext uri="{FF2B5EF4-FFF2-40B4-BE49-F238E27FC236}">
                <a16:creationId xmlns:a16="http://schemas.microsoft.com/office/drawing/2014/main" id="{BABD05FF-CEC1-4FC0-9F15-D82E24628324}"/>
              </a:ext>
            </a:extLst>
          </p:cNvPr>
          <p:cNvPicPr>
            <a:picLocks noChangeAspect="1"/>
          </p:cNvPicPr>
          <p:nvPr/>
        </p:nvPicPr>
        <p:blipFill rotWithShape="1">
          <a:blip r:embed="rId6">
            <a:extLst>
              <a:ext uri="{28A0092B-C50C-407E-A947-70E740481C1C}">
                <a14:useLocalDpi xmlns:a14="http://schemas.microsoft.com/office/drawing/2010/main" val="0"/>
              </a:ext>
            </a:extLst>
          </a:blip>
          <a:srcRect l="2060" r="-1" b="19520"/>
          <a:stretch/>
        </p:blipFill>
        <p:spPr>
          <a:xfrm>
            <a:off x="126812" y="5257800"/>
            <a:ext cx="1207530" cy="914400"/>
          </a:xfrm>
          <a:prstGeom prst="rect">
            <a:avLst/>
          </a:prstGeom>
        </p:spPr>
      </p:pic>
      <p:pic>
        <p:nvPicPr>
          <p:cNvPr id="12" name="Picture 11">
            <a:extLst>
              <a:ext uri="{FF2B5EF4-FFF2-40B4-BE49-F238E27FC236}">
                <a16:creationId xmlns:a16="http://schemas.microsoft.com/office/drawing/2014/main" id="{B1854CA8-8F2A-4AB7-902C-AF696E6B00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71" y="3368040"/>
            <a:ext cx="1279212" cy="914400"/>
          </a:xfrm>
          <a:prstGeom prst="rect">
            <a:avLst/>
          </a:prstGeom>
        </p:spPr>
      </p:pic>
      <p:pic>
        <p:nvPicPr>
          <p:cNvPr id="13" name="Picture 12" descr="A picture containing text, close, vegetable&#10;&#10;Description automatically generated">
            <a:extLst>
              <a:ext uri="{FF2B5EF4-FFF2-40B4-BE49-F238E27FC236}">
                <a16:creationId xmlns:a16="http://schemas.microsoft.com/office/drawing/2014/main" id="{B58887D7-B5DC-4169-B6BD-E2E724542C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55" y="4312920"/>
            <a:ext cx="1282045" cy="914400"/>
          </a:xfrm>
          <a:prstGeom prst="rect">
            <a:avLst/>
          </a:prstGeom>
        </p:spPr>
      </p:pic>
      <p:sp>
        <p:nvSpPr>
          <p:cNvPr id="14" name="Rectangle 13">
            <a:extLst>
              <a:ext uri="{FF2B5EF4-FFF2-40B4-BE49-F238E27FC236}">
                <a16:creationId xmlns:a16="http://schemas.microsoft.com/office/drawing/2014/main" id="{81C80530-8A13-41AF-8BF6-A8777BC609D3}"/>
              </a:ext>
            </a:extLst>
          </p:cNvPr>
          <p:cNvSpPr/>
          <p:nvPr/>
        </p:nvSpPr>
        <p:spPr>
          <a:xfrm>
            <a:off x="76198" y="2228294"/>
            <a:ext cx="3505201" cy="4020106"/>
          </a:xfrm>
          <a:prstGeom prst="rect">
            <a:avLst/>
          </a:prstGeom>
          <a:solidFill>
            <a:schemeClr val="accent6">
              <a:lumMod val="20000"/>
              <a:lumOff val="8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5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4018"/>
            <a:ext cx="7315200" cy="1143000"/>
          </a:xfrm>
        </p:spPr>
        <p:txBody>
          <a:bodyPr>
            <a:noAutofit/>
          </a:bodyPr>
          <a:lstStyle/>
          <a:p>
            <a:r>
              <a:rPr lang="en-US" sz="3200" dirty="0"/>
              <a:t>What is Multi-Agency Radiation Survey and Site Investigation (MARSSIM) Manual?</a:t>
            </a:r>
          </a:p>
        </p:txBody>
      </p:sp>
      <p:sp>
        <p:nvSpPr>
          <p:cNvPr id="3" name="Content Placeholder 2"/>
          <p:cNvSpPr>
            <a:spLocks noGrp="1"/>
          </p:cNvSpPr>
          <p:nvPr>
            <p:ph idx="1"/>
          </p:nvPr>
        </p:nvSpPr>
        <p:spPr>
          <a:xfrm>
            <a:off x="228600" y="1600200"/>
            <a:ext cx="5105400" cy="4525963"/>
          </a:xfrm>
        </p:spPr>
        <p:txBody>
          <a:bodyPr>
            <a:normAutofit fontScale="85000" lnSpcReduction="20000"/>
          </a:bodyPr>
          <a:lstStyle/>
          <a:p>
            <a:r>
              <a:rPr lang="en-US" dirty="0"/>
              <a:t>Guidance document that leads site teams through sampling and analysis process for demonstrating site meets release criteria</a:t>
            </a:r>
            <a:br>
              <a:rPr lang="en-US" dirty="0"/>
            </a:br>
            <a:endParaRPr lang="en-US" dirty="0"/>
          </a:p>
          <a:p>
            <a:r>
              <a:rPr lang="en-US" dirty="0"/>
              <a:t>MARSSIM process flows can be used to guide preliminary survey activities to ensure scientific, statistically rigorous characterization, remediation, and verification process for site.</a:t>
            </a:r>
          </a:p>
          <a:p>
            <a:endParaRPr lang="en-US" dirty="0"/>
          </a:p>
        </p:txBody>
      </p:sp>
      <p:pic>
        <p:nvPicPr>
          <p:cNvPr id="4" name="Picture 3" descr="Diagram&#10;&#10;Description automatically generated">
            <a:extLst>
              <a:ext uri="{FF2B5EF4-FFF2-40B4-BE49-F238E27FC236}">
                <a16:creationId xmlns:a16="http://schemas.microsoft.com/office/drawing/2014/main" id="{12220398-E19C-4240-897C-7D13E9A317C7}"/>
              </a:ext>
            </a:extLst>
          </p:cNvPr>
          <p:cNvPicPr>
            <a:picLocks noChangeAspect="1"/>
          </p:cNvPicPr>
          <p:nvPr/>
        </p:nvPicPr>
        <p:blipFill>
          <a:blip r:embed="rId2"/>
          <a:stretch>
            <a:fillRect/>
          </a:stretch>
        </p:blipFill>
        <p:spPr>
          <a:xfrm>
            <a:off x="5484254" y="1600200"/>
            <a:ext cx="3583546" cy="4800600"/>
          </a:xfrm>
          <a:prstGeom prst="rect">
            <a:avLst/>
          </a:prstGeom>
        </p:spPr>
      </p:pic>
      <p:sp>
        <p:nvSpPr>
          <p:cNvPr id="5" name="TextBox 4">
            <a:extLst>
              <a:ext uri="{FF2B5EF4-FFF2-40B4-BE49-F238E27FC236}">
                <a16:creationId xmlns:a16="http://schemas.microsoft.com/office/drawing/2014/main" id="{98AE571F-D5F5-47DF-A41B-862C6900129C}"/>
              </a:ext>
            </a:extLst>
          </p:cNvPr>
          <p:cNvSpPr txBox="1"/>
          <p:nvPr/>
        </p:nvSpPr>
        <p:spPr>
          <a:xfrm>
            <a:off x="1672653" y="6553200"/>
            <a:ext cx="6099747" cy="246221"/>
          </a:xfrm>
          <a:prstGeom prst="rect">
            <a:avLst/>
          </a:prstGeom>
          <a:solidFill>
            <a:schemeClr val="bg1"/>
          </a:solidFill>
        </p:spPr>
        <p:txBody>
          <a:bodyPr wrap="none" rtlCol="0">
            <a:spAutoFit/>
          </a:bodyPr>
          <a:lstStyle/>
          <a:p>
            <a:r>
              <a:rPr lang="en-US" sz="1000" dirty="0"/>
              <a:t>Reference: https://www.epa.gov/radiation/multi-agency-radiation-survey-and-site-investigation-manual-marssim</a:t>
            </a:r>
          </a:p>
        </p:txBody>
      </p:sp>
    </p:spTree>
    <p:extLst>
      <p:ext uri="{BB962C8B-B14F-4D97-AF65-F5344CB8AC3E}">
        <p14:creationId xmlns:p14="http://schemas.microsoft.com/office/powerpoint/2010/main" val="303442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rmAutofit fontScale="90000"/>
          </a:bodyPr>
          <a:lstStyle/>
          <a:p>
            <a:r>
              <a:rPr lang="en-US" dirty="0"/>
              <a:t>Demonstration of compliance </a:t>
            </a:r>
            <a:br>
              <a:rPr lang="en-US" dirty="0"/>
            </a:br>
            <a:r>
              <a:rPr lang="en-US" dirty="0"/>
              <a:t>with respect to conducting surveys</a:t>
            </a:r>
          </a:p>
        </p:txBody>
      </p:sp>
      <p:sp>
        <p:nvSpPr>
          <p:cNvPr id="6" name="TextBox 5">
            <a:extLst>
              <a:ext uri="{FF2B5EF4-FFF2-40B4-BE49-F238E27FC236}">
                <a16:creationId xmlns:a16="http://schemas.microsoft.com/office/drawing/2014/main" id="{0ADD003A-878A-4360-9219-6C43FFF5A304}"/>
              </a:ext>
            </a:extLst>
          </p:cNvPr>
          <p:cNvSpPr txBox="1"/>
          <p:nvPr/>
        </p:nvSpPr>
        <p:spPr>
          <a:xfrm>
            <a:off x="1592962" y="6553200"/>
            <a:ext cx="6789038" cy="246221"/>
          </a:xfrm>
          <a:prstGeom prst="rect">
            <a:avLst/>
          </a:prstGeom>
          <a:solidFill>
            <a:schemeClr val="bg1"/>
          </a:solidFill>
        </p:spPr>
        <p:txBody>
          <a:bodyPr wrap="none" rtlCol="0">
            <a:spAutoFit/>
          </a:bodyPr>
          <a:lstStyle/>
          <a:p>
            <a:r>
              <a:rPr lang="en-US" sz="1000" dirty="0"/>
              <a:t>Reference: https://yosemite.epa.gov/sab/sabproduct.nsf/RSSRecentAdditionsBOARD/E1D35FEB397932FF8525854D00836CFA</a:t>
            </a:r>
          </a:p>
        </p:txBody>
      </p:sp>
      <p:pic>
        <p:nvPicPr>
          <p:cNvPr id="7" name="Picture 6" descr="Diagram&#10;&#10;Description automatically generated">
            <a:extLst>
              <a:ext uri="{FF2B5EF4-FFF2-40B4-BE49-F238E27FC236}">
                <a16:creationId xmlns:a16="http://schemas.microsoft.com/office/drawing/2014/main" id="{547B99E8-54E8-4884-95A6-A88329FE6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51" y="1560721"/>
            <a:ext cx="7167097" cy="4694238"/>
          </a:xfrm>
          <a:prstGeom prst="rect">
            <a:avLst/>
          </a:prstGeom>
        </p:spPr>
      </p:pic>
      <p:sp>
        <p:nvSpPr>
          <p:cNvPr id="5" name="Rectangle 4">
            <a:extLst>
              <a:ext uri="{FF2B5EF4-FFF2-40B4-BE49-F238E27FC236}">
                <a16:creationId xmlns:a16="http://schemas.microsoft.com/office/drawing/2014/main" id="{519DFC44-F756-4459-9889-AB9129DA8ED8}"/>
              </a:ext>
            </a:extLst>
          </p:cNvPr>
          <p:cNvSpPr/>
          <p:nvPr/>
        </p:nvSpPr>
        <p:spPr>
          <a:xfrm>
            <a:off x="76200" y="1554162"/>
            <a:ext cx="2982227" cy="369332"/>
          </a:xfrm>
          <a:prstGeom prst="rect">
            <a:avLst/>
          </a:prstGeom>
        </p:spPr>
        <p:txBody>
          <a:bodyPr wrap="none">
            <a:spAutoFit/>
          </a:bodyPr>
          <a:lstStyle/>
          <a:p>
            <a:r>
              <a:rPr lang="en-US" dirty="0"/>
              <a:t>Figure 1-1 in MARSSIM, Rev. 2</a:t>
            </a:r>
          </a:p>
        </p:txBody>
      </p:sp>
    </p:spTree>
    <p:extLst>
      <p:ext uri="{BB962C8B-B14F-4D97-AF65-F5344CB8AC3E}">
        <p14:creationId xmlns:p14="http://schemas.microsoft.com/office/powerpoint/2010/main" val="291580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Criterion</a:t>
            </a:r>
          </a:p>
        </p:txBody>
      </p:sp>
      <p:sp>
        <p:nvSpPr>
          <p:cNvPr id="3" name="Content Placeholder 2"/>
          <p:cNvSpPr>
            <a:spLocks noGrp="1"/>
          </p:cNvSpPr>
          <p:nvPr>
            <p:ph idx="1"/>
          </p:nvPr>
        </p:nvSpPr>
        <p:spPr>
          <a:xfrm>
            <a:off x="3048000" y="1722437"/>
            <a:ext cx="5638800" cy="4525963"/>
          </a:xfrm>
        </p:spPr>
        <p:txBody>
          <a:bodyPr>
            <a:normAutofit fontScale="77500" lnSpcReduction="20000"/>
          </a:bodyPr>
          <a:lstStyle/>
          <a:p>
            <a:r>
              <a:rPr lang="en-US" dirty="0"/>
              <a:t>Release Criterion is typically a specific </a:t>
            </a:r>
            <a:r>
              <a:rPr lang="en-US" i="1" dirty="0"/>
              <a:t>regulatory limit</a:t>
            </a:r>
          </a:p>
          <a:p>
            <a:r>
              <a:rPr lang="en-US" dirty="0"/>
              <a:t>Limit typically tied to </a:t>
            </a:r>
            <a:r>
              <a:rPr lang="en-US" i="1" dirty="0"/>
              <a:t>type of the site</a:t>
            </a:r>
            <a:r>
              <a:rPr lang="en-US" dirty="0"/>
              <a:t> that is being evaluated:</a:t>
            </a:r>
          </a:p>
          <a:p>
            <a:pPr lvl="1"/>
            <a:r>
              <a:rPr lang="en-US" dirty="0"/>
              <a:t>Sites have residual radioactive material in excess of natural background.</a:t>
            </a:r>
          </a:p>
          <a:p>
            <a:pPr lvl="1"/>
            <a:r>
              <a:rPr lang="en-US" dirty="0"/>
              <a:t>Sites range in size of land areas and may have structures:</a:t>
            </a:r>
          </a:p>
          <a:p>
            <a:pPr lvl="2"/>
            <a:r>
              <a:rPr lang="en-US" dirty="0"/>
              <a:t>Nuclear power plant</a:t>
            </a:r>
          </a:p>
          <a:p>
            <a:pPr lvl="2"/>
            <a:r>
              <a:rPr lang="en-US" dirty="0"/>
              <a:t>Weapons production facilities</a:t>
            </a:r>
          </a:p>
          <a:p>
            <a:pPr lvl="2"/>
            <a:r>
              <a:rPr lang="en-US" dirty="0"/>
              <a:t>Mining and milling sites</a:t>
            </a:r>
          </a:p>
          <a:p>
            <a:pPr lvl="2"/>
            <a:r>
              <a:rPr lang="en-US" dirty="0"/>
              <a:t>Nuclear medicine departments in a hospital</a:t>
            </a:r>
          </a:p>
          <a:p>
            <a:pPr lvl="2"/>
            <a:r>
              <a:rPr lang="en-US" dirty="0"/>
              <a:t>Radiological incident</a:t>
            </a:r>
          </a:p>
        </p:txBody>
      </p:sp>
      <p:pic>
        <p:nvPicPr>
          <p:cNvPr id="4" name="Picture 3" descr="Diagram&#10;&#10;Description automatically generated">
            <a:extLst>
              <a:ext uri="{FF2B5EF4-FFF2-40B4-BE49-F238E27FC236}">
                <a16:creationId xmlns:a16="http://schemas.microsoft.com/office/drawing/2014/main" id="{7EDFD722-CFF0-4031-8A68-BF7CB3FC001F}"/>
              </a:ext>
            </a:extLst>
          </p:cNvPr>
          <p:cNvPicPr>
            <a:picLocks noChangeAspect="1"/>
          </p:cNvPicPr>
          <p:nvPr/>
        </p:nvPicPr>
        <p:blipFill rotWithShape="1">
          <a:blip r:embed="rId3">
            <a:extLst>
              <a:ext uri="{28A0092B-C50C-407E-A947-70E740481C1C}">
                <a14:useLocalDpi xmlns:a14="http://schemas.microsoft.com/office/drawing/2010/main" val="0"/>
              </a:ext>
            </a:extLst>
          </a:blip>
          <a:srcRect l="37000" t="-713" r="39063" b="74111"/>
          <a:stretch/>
        </p:blipFill>
        <p:spPr>
          <a:xfrm>
            <a:off x="104660" y="2476500"/>
            <a:ext cx="2617384" cy="1905000"/>
          </a:xfrm>
          <a:prstGeom prst="rect">
            <a:avLst/>
          </a:prstGeom>
        </p:spPr>
      </p:pic>
      <p:sp>
        <p:nvSpPr>
          <p:cNvPr id="5" name="Rectangle 4">
            <a:extLst>
              <a:ext uri="{FF2B5EF4-FFF2-40B4-BE49-F238E27FC236}">
                <a16:creationId xmlns:a16="http://schemas.microsoft.com/office/drawing/2014/main" id="{2C90DD15-06FC-442C-88B5-5DB94E2AB880}"/>
              </a:ext>
            </a:extLst>
          </p:cNvPr>
          <p:cNvSpPr/>
          <p:nvPr/>
        </p:nvSpPr>
        <p:spPr>
          <a:xfrm>
            <a:off x="6427" y="4381500"/>
            <a:ext cx="2982227" cy="369332"/>
          </a:xfrm>
          <a:prstGeom prst="rect">
            <a:avLst/>
          </a:prstGeom>
        </p:spPr>
        <p:txBody>
          <a:bodyPr wrap="none">
            <a:spAutoFit/>
          </a:bodyPr>
          <a:lstStyle/>
          <a:p>
            <a:r>
              <a:rPr lang="en-US" dirty="0"/>
              <a:t>Figure 1-1 in MARSSIM, Rev. 2</a:t>
            </a:r>
          </a:p>
        </p:txBody>
      </p:sp>
    </p:spTree>
    <p:extLst>
      <p:ext uri="{BB962C8B-B14F-4D97-AF65-F5344CB8AC3E}">
        <p14:creationId xmlns:p14="http://schemas.microsoft.com/office/powerpoint/2010/main" val="149698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Translate</a:t>
            </a:r>
          </a:p>
        </p:txBody>
      </p:sp>
      <p:sp>
        <p:nvSpPr>
          <p:cNvPr id="3" name="Content Placeholder 2"/>
          <p:cNvSpPr>
            <a:spLocks noGrp="1"/>
          </p:cNvSpPr>
          <p:nvPr>
            <p:ph idx="1"/>
          </p:nvPr>
        </p:nvSpPr>
        <p:spPr>
          <a:xfrm>
            <a:off x="2906486" y="1756197"/>
            <a:ext cx="6248400" cy="4525963"/>
          </a:xfrm>
        </p:spPr>
        <p:txBody>
          <a:bodyPr>
            <a:normAutofit/>
          </a:bodyPr>
          <a:lstStyle/>
          <a:p>
            <a:pPr marL="0" indent="0">
              <a:buNone/>
            </a:pPr>
            <a:r>
              <a:rPr lang="en-US" sz="2400" dirty="0"/>
              <a:t>Translating the Release Criterion into corresponding Action Level using environmental pathway modeling:</a:t>
            </a:r>
          </a:p>
          <a:p>
            <a:pPr marL="285750" lvl="1"/>
            <a:r>
              <a:rPr lang="en-US" sz="2000" dirty="0"/>
              <a:t>Release Criterion is:</a:t>
            </a:r>
          </a:p>
          <a:p>
            <a:pPr marL="573088" lvl="2"/>
            <a:r>
              <a:rPr lang="en-US" sz="1800" dirty="0"/>
              <a:t>dose (mSv/y, mrem/y) or </a:t>
            </a:r>
          </a:p>
          <a:p>
            <a:pPr marL="573088" lvl="2"/>
            <a:r>
              <a:rPr lang="en-US" sz="1800" dirty="0"/>
              <a:t>risk (10</a:t>
            </a:r>
            <a:r>
              <a:rPr lang="en-US" sz="1800" baseline="30000" dirty="0"/>
              <a:t>-4</a:t>
            </a:r>
            <a:r>
              <a:rPr lang="en-US" sz="1800" dirty="0"/>
              <a:t> to 10</a:t>
            </a:r>
            <a:r>
              <a:rPr lang="en-US" sz="1800" baseline="30000" dirty="0"/>
              <a:t>-6</a:t>
            </a:r>
            <a:r>
              <a:rPr lang="en-US" sz="1800" dirty="0"/>
              <a:t> lifetime cancer risk)</a:t>
            </a:r>
          </a:p>
          <a:p>
            <a:pPr marL="285750" lvl="1"/>
            <a:r>
              <a:rPr lang="en-US" sz="2000" dirty="0"/>
              <a:t>Action Level is an activity in soil (</a:t>
            </a:r>
            <a:r>
              <a:rPr lang="en-US" sz="2000" dirty="0" err="1"/>
              <a:t>Bq</a:t>
            </a:r>
            <a:r>
              <a:rPr lang="en-US" sz="2000" dirty="0"/>
              <a:t>/kg, </a:t>
            </a:r>
            <a:r>
              <a:rPr lang="en-US" sz="2000" dirty="0" err="1"/>
              <a:t>pCi</a:t>
            </a:r>
            <a:r>
              <a:rPr lang="en-US" sz="2000" dirty="0"/>
              <a:t>/g)</a:t>
            </a:r>
          </a:p>
          <a:p>
            <a:pPr marL="285750" lvl="1"/>
            <a:r>
              <a:rPr lang="en-US" sz="2000" dirty="0"/>
              <a:t>Numerous codes conduct the pathway modeling:</a:t>
            </a:r>
          </a:p>
        </p:txBody>
      </p:sp>
      <p:sp>
        <p:nvSpPr>
          <p:cNvPr id="5" name="Rectangle 4">
            <a:extLst>
              <a:ext uri="{FF2B5EF4-FFF2-40B4-BE49-F238E27FC236}">
                <a16:creationId xmlns:a16="http://schemas.microsoft.com/office/drawing/2014/main" id="{2C90DD15-06FC-442C-88B5-5DB94E2AB880}"/>
              </a:ext>
            </a:extLst>
          </p:cNvPr>
          <p:cNvSpPr/>
          <p:nvPr/>
        </p:nvSpPr>
        <p:spPr>
          <a:xfrm>
            <a:off x="76200" y="1554162"/>
            <a:ext cx="3035126" cy="369332"/>
          </a:xfrm>
          <a:prstGeom prst="rect">
            <a:avLst/>
          </a:prstGeom>
        </p:spPr>
        <p:txBody>
          <a:bodyPr wrap="none">
            <a:spAutoFit/>
          </a:bodyPr>
          <a:lstStyle/>
          <a:p>
            <a:r>
              <a:rPr lang="en-US" dirty="0"/>
              <a:t>Figure 1-1 in MARSSIM , Rev. 2</a:t>
            </a:r>
          </a:p>
        </p:txBody>
      </p:sp>
      <p:pic>
        <p:nvPicPr>
          <p:cNvPr id="6" name="Picture 5" descr="Diagram&#10;&#10;Description automatically generated">
            <a:extLst>
              <a:ext uri="{FF2B5EF4-FFF2-40B4-BE49-F238E27FC236}">
                <a16:creationId xmlns:a16="http://schemas.microsoft.com/office/drawing/2014/main" id="{CBB1E7F9-AC9C-48B1-9B88-CB2C92A596D1}"/>
              </a:ext>
            </a:extLst>
          </p:cNvPr>
          <p:cNvPicPr>
            <a:picLocks noChangeAspect="1"/>
          </p:cNvPicPr>
          <p:nvPr/>
        </p:nvPicPr>
        <p:blipFill rotWithShape="1">
          <a:blip r:embed="rId3">
            <a:extLst>
              <a:ext uri="{28A0092B-C50C-407E-A947-70E740481C1C}">
                <a14:useLocalDpi xmlns:a14="http://schemas.microsoft.com/office/drawing/2010/main" val="0"/>
              </a:ext>
            </a:extLst>
          </a:blip>
          <a:srcRect t="37798" r="72929" b="-1"/>
          <a:stretch/>
        </p:blipFill>
        <p:spPr>
          <a:xfrm>
            <a:off x="267135" y="2006158"/>
            <a:ext cx="2308863" cy="3474720"/>
          </a:xfrm>
          <a:prstGeom prst="rect">
            <a:avLst/>
          </a:prstGeom>
        </p:spPr>
      </p:pic>
      <p:sp>
        <p:nvSpPr>
          <p:cNvPr id="7" name="TextBox 6">
            <a:extLst>
              <a:ext uri="{FF2B5EF4-FFF2-40B4-BE49-F238E27FC236}">
                <a16:creationId xmlns:a16="http://schemas.microsoft.com/office/drawing/2014/main" id="{C24F2004-E004-4A11-9321-863918EFFD67}"/>
              </a:ext>
            </a:extLst>
          </p:cNvPr>
          <p:cNvSpPr txBox="1"/>
          <p:nvPr/>
        </p:nvSpPr>
        <p:spPr>
          <a:xfrm>
            <a:off x="2257533" y="6221199"/>
            <a:ext cx="5057667" cy="584775"/>
          </a:xfrm>
          <a:prstGeom prst="rect">
            <a:avLst/>
          </a:prstGeom>
          <a:solidFill>
            <a:schemeClr val="bg1"/>
          </a:solidFill>
        </p:spPr>
        <p:txBody>
          <a:bodyPr wrap="none" rtlCol="0">
            <a:spAutoFit/>
          </a:bodyPr>
          <a:lstStyle/>
          <a:p>
            <a:r>
              <a:rPr lang="en-US" sz="1600" b="1" dirty="0">
                <a:solidFill>
                  <a:srgbClr val="C00000"/>
                </a:solidFill>
              </a:rPr>
              <a:t>*</a:t>
            </a:r>
            <a:r>
              <a:rPr lang="en-US" sz="1600" dirty="0"/>
              <a:t>RESRAD is a family of codes (https://resrad.evs.anl.gov/). </a:t>
            </a:r>
          </a:p>
          <a:p>
            <a:r>
              <a:rPr lang="en-US" sz="1600" dirty="0"/>
              <a:t>This week we will present RESRAD-RDD training</a:t>
            </a:r>
          </a:p>
        </p:txBody>
      </p:sp>
      <p:pic>
        <p:nvPicPr>
          <p:cNvPr id="13" name="Picture 12">
            <a:extLst>
              <a:ext uri="{FF2B5EF4-FFF2-40B4-BE49-F238E27FC236}">
                <a16:creationId xmlns:a16="http://schemas.microsoft.com/office/drawing/2014/main" id="{A9A62253-3C28-48FA-8BA4-51882FED0416}"/>
              </a:ext>
            </a:extLst>
          </p:cNvPr>
          <p:cNvPicPr>
            <a:picLocks noChangeAspect="1"/>
          </p:cNvPicPr>
          <p:nvPr/>
        </p:nvPicPr>
        <p:blipFill rotWithShape="1">
          <a:blip r:embed="rId4">
            <a:extLst>
              <a:ext uri="{28A0092B-C50C-407E-A947-70E740481C1C}">
                <a14:useLocalDpi xmlns:a14="http://schemas.microsoft.com/office/drawing/2010/main" val="0"/>
              </a:ext>
            </a:extLst>
          </a:blip>
          <a:srcRect l="2060" r="-1" b="19520"/>
          <a:stretch/>
        </p:blipFill>
        <p:spPr>
          <a:xfrm>
            <a:off x="6085115" y="5090160"/>
            <a:ext cx="1328283" cy="1005840"/>
          </a:xfrm>
          <a:prstGeom prst="rect">
            <a:avLst/>
          </a:prstGeom>
        </p:spPr>
      </p:pic>
      <p:pic>
        <p:nvPicPr>
          <p:cNvPr id="15" name="Picture 14">
            <a:extLst>
              <a:ext uri="{FF2B5EF4-FFF2-40B4-BE49-F238E27FC236}">
                <a16:creationId xmlns:a16="http://schemas.microsoft.com/office/drawing/2014/main" id="{BB59E9E8-E869-4C57-B4D1-74480FD4C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211" y="5090160"/>
            <a:ext cx="1407133" cy="1005840"/>
          </a:xfrm>
          <a:prstGeom prst="rect">
            <a:avLst/>
          </a:prstGeom>
        </p:spPr>
      </p:pic>
      <p:pic>
        <p:nvPicPr>
          <p:cNvPr id="17" name="Picture 16" descr="A picture containing text, close, vegetable&#10;&#10;Description automatically generated">
            <a:extLst>
              <a:ext uri="{FF2B5EF4-FFF2-40B4-BE49-F238E27FC236}">
                <a16:creationId xmlns:a16="http://schemas.microsoft.com/office/drawing/2014/main" id="{CAB6F4E2-ED09-41AC-AB7D-897429FEDD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8605" y="5090160"/>
            <a:ext cx="1410250" cy="1005840"/>
          </a:xfrm>
          <a:prstGeom prst="rect">
            <a:avLst/>
          </a:prstGeom>
        </p:spPr>
      </p:pic>
      <p:grpSp>
        <p:nvGrpSpPr>
          <p:cNvPr id="10" name="Group 9">
            <a:extLst>
              <a:ext uri="{FF2B5EF4-FFF2-40B4-BE49-F238E27FC236}">
                <a16:creationId xmlns:a16="http://schemas.microsoft.com/office/drawing/2014/main" id="{61D886F1-D48F-4E25-A8E4-74857C215437}"/>
              </a:ext>
            </a:extLst>
          </p:cNvPr>
          <p:cNvGrpSpPr/>
          <p:nvPr/>
        </p:nvGrpSpPr>
        <p:grpSpPr>
          <a:xfrm>
            <a:off x="7469658" y="4957658"/>
            <a:ext cx="1612537" cy="1138342"/>
            <a:chOff x="7469658" y="4957658"/>
            <a:chExt cx="1612537" cy="1138342"/>
          </a:xfrm>
        </p:grpSpPr>
        <p:pic>
          <p:nvPicPr>
            <p:cNvPr id="8" name="Picture 7" descr="Timeline&#10;&#10;Description automatically generated">
              <a:extLst>
                <a:ext uri="{FF2B5EF4-FFF2-40B4-BE49-F238E27FC236}">
                  <a16:creationId xmlns:a16="http://schemas.microsoft.com/office/drawing/2014/main" id="{4FD63C10-50CB-48FB-A1F2-65A5C0BBAC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9658" y="5090160"/>
              <a:ext cx="1612537" cy="1005840"/>
            </a:xfrm>
            <a:prstGeom prst="rect">
              <a:avLst/>
            </a:prstGeom>
          </p:spPr>
        </p:pic>
        <p:sp>
          <p:nvSpPr>
            <p:cNvPr id="9" name="TextBox 8">
              <a:extLst>
                <a:ext uri="{FF2B5EF4-FFF2-40B4-BE49-F238E27FC236}">
                  <a16:creationId xmlns:a16="http://schemas.microsoft.com/office/drawing/2014/main" id="{D8B0D185-99B3-4B2E-A7B0-F7B888E322F8}"/>
                </a:ext>
              </a:extLst>
            </p:cNvPr>
            <p:cNvSpPr txBox="1"/>
            <p:nvPr/>
          </p:nvSpPr>
          <p:spPr>
            <a:xfrm>
              <a:off x="8504699" y="4957658"/>
              <a:ext cx="364202" cy="523220"/>
            </a:xfrm>
            <a:prstGeom prst="rect">
              <a:avLst/>
            </a:prstGeom>
            <a:noFill/>
          </p:spPr>
          <p:txBody>
            <a:bodyPr wrap="none" rtlCol="0">
              <a:spAutoFit/>
            </a:bodyPr>
            <a:lstStyle/>
            <a:p>
              <a:r>
                <a:rPr lang="en-US" sz="2800" dirty="0">
                  <a:solidFill>
                    <a:srgbClr val="C00000"/>
                  </a:solidFill>
                </a:rPr>
                <a:t>*</a:t>
              </a:r>
            </a:p>
          </p:txBody>
        </p:sp>
      </p:grpSp>
      <p:grpSp>
        <p:nvGrpSpPr>
          <p:cNvPr id="12" name="Group 11">
            <a:extLst>
              <a:ext uri="{FF2B5EF4-FFF2-40B4-BE49-F238E27FC236}">
                <a16:creationId xmlns:a16="http://schemas.microsoft.com/office/drawing/2014/main" id="{A5FE8419-D6B6-4C74-9FC9-6F6C781B1DB1}"/>
              </a:ext>
            </a:extLst>
          </p:cNvPr>
          <p:cNvGrpSpPr/>
          <p:nvPr/>
        </p:nvGrpSpPr>
        <p:grpSpPr>
          <a:xfrm>
            <a:off x="2057400" y="4953000"/>
            <a:ext cx="1143000" cy="1143000"/>
            <a:chOff x="2057400" y="4953000"/>
            <a:chExt cx="1143000" cy="1143000"/>
          </a:xfrm>
        </p:grpSpPr>
        <p:pic>
          <p:nvPicPr>
            <p:cNvPr id="11" name="Picture 10" descr="A picture containing icon&#10;&#10;Description automatically generated">
              <a:extLst>
                <a:ext uri="{FF2B5EF4-FFF2-40B4-BE49-F238E27FC236}">
                  <a16:creationId xmlns:a16="http://schemas.microsoft.com/office/drawing/2014/main" id="{12D2A4DE-FA2B-4DBF-9911-C75439EBA1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7400" y="5090160"/>
              <a:ext cx="1041550" cy="1005840"/>
            </a:xfrm>
            <a:prstGeom prst="rect">
              <a:avLst/>
            </a:prstGeom>
          </p:spPr>
        </p:pic>
        <p:sp>
          <p:nvSpPr>
            <p:cNvPr id="16" name="TextBox 15">
              <a:extLst>
                <a:ext uri="{FF2B5EF4-FFF2-40B4-BE49-F238E27FC236}">
                  <a16:creationId xmlns:a16="http://schemas.microsoft.com/office/drawing/2014/main" id="{D6BE4462-053D-40DF-83F3-EC9397F8F502}"/>
                </a:ext>
              </a:extLst>
            </p:cNvPr>
            <p:cNvSpPr txBox="1"/>
            <p:nvPr/>
          </p:nvSpPr>
          <p:spPr>
            <a:xfrm>
              <a:off x="2836198" y="4953000"/>
              <a:ext cx="364202" cy="523220"/>
            </a:xfrm>
            <a:prstGeom prst="rect">
              <a:avLst/>
            </a:prstGeom>
            <a:noFill/>
          </p:spPr>
          <p:txBody>
            <a:bodyPr wrap="none" rtlCol="0">
              <a:spAutoFit/>
            </a:bodyPr>
            <a:lstStyle/>
            <a:p>
              <a:r>
                <a:rPr lang="en-US" sz="2800" dirty="0">
                  <a:solidFill>
                    <a:srgbClr val="C00000"/>
                  </a:solidFill>
                </a:rPr>
                <a:t>*</a:t>
              </a:r>
            </a:p>
          </p:txBody>
        </p:sp>
      </p:grpSp>
    </p:spTree>
    <p:extLst>
      <p:ext uri="{BB962C8B-B14F-4D97-AF65-F5344CB8AC3E}">
        <p14:creationId xmlns:p14="http://schemas.microsoft.com/office/powerpoint/2010/main" val="1419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F441-0A3D-40B9-AD7C-D350A502D77F}"/>
              </a:ext>
            </a:extLst>
          </p:cNvPr>
          <p:cNvSpPr>
            <a:spLocks noGrp="1"/>
          </p:cNvSpPr>
          <p:nvPr>
            <p:ph type="title"/>
          </p:nvPr>
        </p:nvSpPr>
        <p:spPr/>
        <p:txBody>
          <a:bodyPr>
            <a:normAutofit fontScale="90000"/>
          </a:bodyPr>
          <a:lstStyle/>
          <a:p>
            <a:r>
              <a:rPr lang="en-US" dirty="0"/>
              <a:t>Translate: Action Levels for</a:t>
            </a:r>
            <a:br>
              <a:rPr lang="en-US" dirty="0"/>
            </a:br>
            <a:r>
              <a:rPr lang="en-US" dirty="0"/>
              <a:t>Response, Recovery to Release</a:t>
            </a:r>
          </a:p>
        </p:txBody>
      </p:sp>
      <p:grpSp>
        <p:nvGrpSpPr>
          <p:cNvPr id="24" name="Group 23">
            <a:extLst>
              <a:ext uri="{FF2B5EF4-FFF2-40B4-BE49-F238E27FC236}">
                <a16:creationId xmlns:a16="http://schemas.microsoft.com/office/drawing/2014/main" id="{96A01459-1067-47E9-BCE0-4D29D66439FE}"/>
              </a:ext>
            </a:extLst>
          </p:cNvPr>
          <p:cNvGrpSpPr/>
          <p:nvPr/>
        </p:nvGrpSpPr>
        <p:grpSpPr>
          <a:xfrm>
            <a:off x="76200" y="1676400"/>
            <a:ext cx="7095800" cy="2838212"/>
            <a:chOff x="829000" y="1962388"/>
            <a:chExt cx="7095800" cy="2838212"/>
          </a:xfrm>
        </p:grpSpPr>
        <p:pic>
          <p:nvPicPr>
            <p:cNvPr id="5" name="Picture 4" descr="A picture containing chart&#10;&#10;Description automatically generated">
              <a:extLst>
                <a:ext uri="{FF2B5EF4-FFF2-40B4-BE49-F238E27FC236}">
                  <a16:creationId xmlns:a16="http://schemas.microsoft.com/office/drawing/2014/main" id="{F21ED94D-B33D-4441-A9E2-03BFD25915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18" r="5213" b="3020"/>
            <a:stretch/>
          </p:blipFill>
          <p:spPr>
            <a:xfrm>
              <a:off x="829000" y="1962388"/>
              <a:ext cx="7095800" cy="2838212"/>
            </a:xfrm>
            <a:prstGeom prst="rect">
              <a:avLst/>
            </a:prstGeom>
          </p:spPr>
        </p:pic>
        <p:sp>
          <p:nvSpPr>
            <p:cNvPr id="6" name="TextBox 5">
              <a:extLst>
                <a:ext uri="{FF2B5EF4-FFF2-40B4-BE49-F238E27FC236}">
                  <a16:creationId xmlns:a16="http://schemas.microsoft.com/office/drawing/2014/main" id="{360E8E0C-C89A-4826-A31C-F70B9CBECCCA}"/>
                </a:ext>
              </a:extLst>
            </p:cNvPr>
            <p:cNvSpPr txBox="1"/>
            <p:nvPr/>
          </p:nvSpPr>
          <p:spPr>
            <a:xfrm>
              <a:off x="2590800" y="3566160"/>
              <a:ext cx="1250022" cy="369332"/>
            </a:xfrm>
            <a:prstGeom prst="rect">
              <a:avLst/>
            </a:prstGeom>
            <a:noFill/>
          </p:spPr>
          <p:txBody>
            <a:bodyPr wrap="none" rtlCol="0">
              <a:spAutoFit/>
            </a:bodyPr>
            <a:lstStyle/>
            <a:p>
              <a:r>
                <a:rPr lang="en-US" b="1" dirty="0">
                  <a:solidFill>
                    <a:schemeClr val="accent2">
                      <a:lumMod val="75000"/>
                    </a:schemeClr>
                  </a:solidFill>
                  <a:latin typeface="Arial Narrow" panose="020B0606020202030204" pitchFamily="34" charset="0"/>
                </a:rPr>
                <a:t>Early Phase</a:t>
              </a:r>
            </a:p>
          </p:txBody>
        </p:sp>
        <p:sp>
          <p:nvSpPr>
            <p:cNvPr id="7" name="TextBox 6">
              <a:extLst>
                <a:ext uri="{FF2B5EF4-FFF2-40B4-BE49-F238E27FC236}">
                  <a16:creationId xmlns:a16="http://schemas.microsoft.com/office/drawing/2014/main" id="{8F53EC12-826D-487F-BA9F-276223114472}"/>
                </a:ext>
              </a:extLst>
            </p:cNvPr>
            <p:cNvSpPr txBox="1"/>
            <p:nvPr/>
          </p:nvSpPr>
          <p:spPr>
            <a:xfrm>
              <a:off x="4038600" y="3566160"/>
              <a:ext cx="1923925" cy="369332"/>
            </a:xfrm>
            <a:prstGeom prst="rect">
              <a:avLst/>
            </a:prstGeom>
            <a:noFill/>
          </p:spPr>
          <p:txBody>
            <a:bodyPr wrap="none" rtlCol="0">
              <a:spAutoFit/>
            </a:bodyPr>
            <a:lstStyle/>
            <a:p>
              <a:r>
                <a:rPr lang="en-US" b="1" dirty="0">
                  <a:solidFill>
                    <a:srgbClr val="996633"/>
                  </a:solidFill>
                  <a:latin typeface="Arial Narrow" panose="020B0606020202030204" pitchFamily="34" charset="0"/>
                </a:rPr>
                <a:t>Intermediate Phase</a:t>
              </a:r>
            </a:p>
          </p:txBody>
        </p:sp>
        <p:sp>
          <p:nvSpPr>
            <p:cNvPr id="8" name="TextBox 7">
              <a:extLst>
                <a:ext uri="{FF2B5EF4-FFF2-40B4-BE49-F238E27FC236}">
                  <a16:creationId xmlns:a16="http://schemas.microsoft.com/office/drawing/2014/main" id="{623C8E69-24C1-46E9-8F7F-C5ADFFC1252B}"/>
                </a:ext>
              </a:extLst>
            </p:cNvPr>
            <p:cNvSpPr txBox="1"/>
            <p:nvPr/>
          </p:nvSpPr>
          <p:spPr>
            <a:xfrm>
              <a:off x="6315220" y="3566160"/>
              <a:ext cx="1189941" cy="369332"/>
            </a:xfrm>
            <a:prstGeom prst="rect">
              <a:avLst/>
            </a:prstGeom>
            <a:noFill/>
          </p:spPr>
          <p:txBody>
            <a:bodyPr wrap="none" rtlCol="0">
              <a:spAutoFit/>
            </a:bodyPr>
            <a:lstStyle/>
            <a:p>
              <a:r>
                <a:rPr lang="en-US" b="1" dirty="0">
                  <a:solidFill>
                    <a:schemeClr val="accent3">
                      <a:lumMod val="75000"/>
                    </a:schemeClr>
                  </a:solidFill>
                  <a:latin typeface="Arial Narrow" panose="020B0606020202030204" pitchFamily="34" charset="0"/>
                </a:rPr>
                <a:t>Late Phase</a:t>
              </a:r>
            </a:p>
          </p:txBody>
        </p:sp>
        <p:sp>
          <p:nvSpPr>
            <p:cNvPr id="9" name="TextBox 8">
              <a:extLst>
                <a:ext uri="{FF2B5EF4-FFF2-40B4-BE49-F238E27FC236}">
                  <a16:creationId xmlns:a16="http://schemas.microsoft.com/office/drawing/2014/main" id="{8608BF54-2EFD-40AD-9BC9-7B86C260974D}"/>
                </a:ext>
              </a:extLst>
            </p:cNvPr>
            <p:cNvSpPr txBox="1"/>
            <p:nvPr/>
          </p:nvSpPr>
          <p:spPr>
            <a:xfrm>
              <a:off x="1066800" y="3581400"/>
              <a:ext cx="1293944" cy="338554"/>
            </a:xfrm>
            <a:prstGeom prst="rect">
              <a:avLst/>
            </a:prstGeom>
            <a:noFill/>
          </p:spPr>
          <p:txBody>
            <a:bodyPr wrap="none" rtlCol="0">
              <a:spAutoFit/>
            </a:bodyPr>
            <a:lstStyle/>
            <a:p>
              <a:r>
                <a:rPr lang="en-US" sz="1600" b="1" dirty="0">
                  <a:latin typeface="Arial Narrow" panose="020B0606020202030204" pitchFamily="34" charset="0"/>
                </a:rPr>
                <a:t>Preparedness</a:t>
              </a:r>
            </a:p>
          </p:txBody>
        </p:sp>
        <p:sp>
          <p:nvSpPr>
            <p:cNvPr id="10" name="TextBox 9">
              <a:extLst>
                <a:ext uri="{FF2B5EF4-FFF2-40B4-BE49-F238E27FC236}">
                  <a16:creationId xmlns:a16="http://schemas.microsoft.com/office/drawing/2014/main" id="{AED45B1F-B28F-4308-A6E6-170AE111883C}"/>
                </a:ext>
              </a:extLst>
            </p:cNvPr>
            <p:cNvSpPr txBox="1"/>
            <p:nvPr/>
          </p:nvSpPr>
          <p:spPr>
            <a:xfrm rot="16200000">
              <a:off x="1745290" y="3558569"/>
              <a:ext cx="1372492" cy="369332"/>
            </a:xfrm>
            <a:prstGeom prst="rect">
              <a:avLst/>
            </a:prstGeom>
            <a:noFill/>
          </p:spPr>
          <p:txBody>
            <a:bodyPr wrap="none" rtlCol="0">
              <a:spAutoFit/>
            </a:bodyPr>
            <a:lstStyle/>
            <a:p>
              <a:r>
                <a:rPr lang="en-US" b="1" dirty="0">
                  <a:solidFill>
                    <a:schemeClr val="bg1"/>
                  </a:solidFill>
                  <a:latin typeface="Arial Narrow" panose="020B0606020202030204" pitchFamily="34" charset="0"/>
                </a:rPr>
                <a:t>RDD Incident</a:t>
              </a:r>
            </a:p>
          </p:txBody>
        </p:sp>
        <p:sp>
          <p:nvSpPr>
            <p:cNvPr id="11" name="TextBox 10">
              <a:extLst>
                <a:ext uri="{FF2B5EF4-FFF2-40B4-BE49-F238E27FC236}">
                  <a16:creationId xmlns:a16="http://schemas.microsoft.com/office/drawing/2014/main" id="{E36949B5-3FA3-4E11-89FE-8A7C56C5B7E8}"/>
                </a:ext>
              </a:extLst>
            </p:cNvPr>
            <p:cNvSpPr txBox="1"/>
            <p:nvPr/>
          </p:nvSpPr>
          <p:spPr>
            <a:xfrm>
              <a:off x="2927559" y="4191000"/>
              <a:ext cx="576504" cy="338554"/>
            </a:xfrm>
            <a:prstGeom prst="rect">
              <a:avLst/>
            </a:prstGeom>
            <a:noFill/>
          </p:spPr>
          <p:txBody>
            <a:bodyPr wrap="none" rtlCol="0">
              <a:spAutoFit/>
            </a:bodyPr>
            <a:lstStyle/>
            <a:p>
              <a:r>
                <a:rPr lang="en-US" sz="1600" dirty="0"/>
                <a:t>Days</a:t>
              </a:r>
            </a:p>
          </p:txBody>
        </p:sp>
        <p:sp>
          <p:nvSpPr>
            <p:cNvPr id="12" name="TextBox 11">
              <a:extLst>
                <a:ext uri="{FF2B5EF4-FFF2-40B4-BE49-F238E27FC236}">
                  <a16:creationId xmlns:a16="http://schemas.microsoft.com/office/drawing/2014/main" id="{2A961229-E4F0-41EE-8AAF-6D353A21938B}"/>
                </a:ext>
              </a:extLst>
            </p:cNvPr>
            <p:cNvSpPr txBox="1"/>
            <p:nvPr/>
          </p:nvSpPr>
          <p:spPr>
            <a:xfrm>
              <a:off x="4231826" y="4191000"/>
              <a:ext cx="1537472" cy="338554"/>
            </a:xfrm>
            <a:prstGeom prst="rect">
              <a:avLst/>
            </a:prstGeom>
            <a:noFill/>
          </p:spPr>
          <p:txBody>
            <a:bodyPr wrap="none" rtlCol="0">
              <a:spAutoFit/>
            </a:bodyPr>
            <a:lstStyle/>
            <a:p>
              <a:r>
                <a:rPr lang="en-US" sz="1600" dirty="0"/>
                <a:t>Weeks - Months</a:t>
              </a:r>
            </a:p>
          </p:txBody>
        </p:sp>
        <p:sp>
          <p:nvSpPr>
            <p:cNvPr id="13" name="TextBox 12">
              <a:extLst>
                <a:ext uri="{FF2B5EF4-FFF2-40B4-BE49-F238E27FC236}">
                  <a16:creationId xmlns:a16="http://schemas.microsoft.com/office/drawing/2014/main" id="{F6D2DE06-69D1-4FE1-B9D8-8C904F70BC37}"/>
                </a:ext>
              </a:extLst>
            </p:cNvPr>
            <p:cNvSpPr txBox="1"/>
            <p:nvPr/>
          </p:nvSpPr>
          <p:spPr>
            <a:xfrm>
              <a:off x="6200381" y="4191000"/>
              <a:ext cx="1419619" cy="338554"/>
            </a:xfrm>
            <a:prstGeom prst="rect">
              <a:avLst/>
            </a:prstGeom>
            <a:noFill/>
          </p:spPr>
          <p:txBody>
            <a:bodyPr wrap="none" rtlCol="0">
              <a:spAutoFit/>
            </a:bodyPr>
            <a:lstStyle/>
            <a:p>
              <a:r>
                <a:rPr lang="en-US" sz="1600" dirty="0"/>
                <a:t>Months - Years</a:t>
              </a:r>
            </a:p>
          </p:txBody>
        </p:sp>
        <p:sp>
          <p:nvSpPr>
            <p:cNvPr id="14" name="TextBox 13">
              <a:extLst>
                <a:ext uri="{FF2B5EF4-FFF2-40B4-BE49-F238E27FC236}">
                  <a16:creationId xmlns:a16="http://schemas.microsoft.com/office/drawing/2014/main" id="{91E46E57-9312-4C70-B2D6-6D5867A57211}"/>
                </a:ext>
              </a:extLst>
            </p:cNvPr>
            <p:cNvSpPr txBox="1"/>
            <p:nvPr/>
          </p:nvSpPr>
          <p:spPr>
            <a:xfrm>
              <a:off x="2628599" y="2133600"/>
              <a:ext cx="1410001" cy="335756"/>
            </a:xfrm>
            <a:prstGeom prst="rect">
              <a:avLst/>
            </a:prstGeom>
            <a:noFill/>
          </p:spPr>
          <p:txBody>
            <a:bodyPr wrap="none" rtlCol="0">
              <a:spAutoFit/>
            </a:bodyPr>
            <a:lstStyle/>
            <a:p>
              <a:r>
                <a:rPr lang="en-US" dirty="0">
                  <a:latin typeface="Arial Black" panose="020B0A04020102020204" pitchFamily="34" charset="0"/>
                </a:rPr>
                <a:t>Response</a:t>
              </a:r>
            </a:p>
          </p:txBody>
        </p:sp>
        <p:sp>
          <p:nvSpPr>
            <p:cNvPr id="16" name="TextBox 15">
              <a:extLst>
                <a:ext uri="{FF2B5EF4-FFF2-40B4-BE49-F238E27FC236}">
                  <a16:creationId xmlns:a16="http://schemas.microsoft.com/office/drawing/2014/main" id="{8388C81A-1359-480D-AEB8-880B40560681}"/>
                </a:ext>
              </a:extLst>
            </p:cNvPr>
            <p:cNvSpPr txBox="1"/>
            <p:nvPr/>
          </p:nvSpPr>
          <p:spPr>
            <a:xfrm>
              <a:off x="5962525" y="1962388"/>
              <a:ext cx="1358257" cy="369332"/>
            </a:xfrm>
            <a:prstGeom prst="rect">
              <a:avLst/>
            </a:prstGeom>
            <a:noFill/>
          </p:spPr>
          <p:txBody>
            <a:bodyPr wrap="none" rtlCol="0">
              <a:spAutoFit/>
            </a:bodyPr>
            <a:lstStyle/>
            <a:p>
              <a:r>
                <a:rPr lang="en-US" b="1" dirty="0">
                  <a:latin typeface="Arial Black" panose="020B0A04020102020204" pitchFamily="34" charset="0"/>
                </a:rPr>
                <a:t>Recovery</a:t>
              </a:r>
            </a:p>
          </p:txBody>
        </p:sp>
      </p:grpSp>
      <p:pic>
        <p:nvPicPr>
          <p:cNvPr id="25" name="Picture 24" descr="A picture containing icon&#10;&#10;Description automatically generated">
            <a:extLst>
              <a:ext uri="{FF2B5EF4-FFF2-40B4-BE49-F238E27FC236}">
                <a16:creationId xmlns:a16="http://schemas.microsoft.com/office/drawing/2014/main" id="{12D208F8-B5E4-4490-86B0-9B66A97775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5638800"/>
            <a:ext cx="662806" cy="640080"/>
          </a:xfrm>
          <a:prstGeom prst="rect">
            <a:avLst/>
          </a:prstGeom>
        </p:spPr>
      </p:pic>
      <p:grpSp>
        <p:nvGrpSpPr>
          <p:cNvPr id="34" name="Group 33">
            <a:extLst>
              <a:ext uri="{FF2B5EF4-FFF2-40B4-BE49-F238E27FC236}">
                <a16:creationId xmlns:a16="http://schemas.microsoft.com/office/drawing/2014/main" id="{1BF3498B-A11D-4A65-88A1-8AB8D52D9E75}"/>
              </a:ext>
            </a:extLst>
          </p:cNvPr>
          <p:cNvGrpSpPr/>
          <p:nvPr/>
        </p:nvGrpSpPr>
        <p:grpSpPr>
          <a:xfrm>
            <a:off x="5209726" y="4343399"/>
            <a:ext cx="3858074" cy="1859281"/>
            <a:chOff x="5209726" y="4343399"/>
            <a:chExt cx="3858074" cy="1859281"/>
          </a:xfrm>
        </p:grpSpPr>
        <p:sp>
          <p:nvSpPr>
            <p:cNvPr id="19" name="Left Brace 18">
              <a:extLst>
                <a:ext uri="{FF2B5EF4-FFF2-40B4-BE49-F238E27FC236}">
                  <a16:creationId xmlns:a16="http://schemas.microsoft.com/office/drawing/2014/main" id="{EDFEA2C1-2E77-4236-8E9A-230DDDFA28EE}"/>
                </a:ext>
              </a:extLst>
            </p:cNvPr>
            <p:cNvSpPr/>
            <p:nvPr/>
          </p:nvSpPr>
          <p:spPr>
            <a:xfrm rot="16200000">
              <a:off x="6852904" y="2700221"/>
              <a:ext cx="571717" cy="3858074"/>
            </a:xfrm>
            <a:prstGeom prst="leftBrace">
              <a:avLst>
                <a:gd name="adj1" fmla="val 8333"/>
                <a:gd name="adj2" fmla="val 5122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1B52937-A32A-460B-9B24-EBFFC60DBAA2}"/>
                </a:ext>
              </a:extLst>
            </p:cNvPr>
            <p:cNvSpPr txBox="1"/>
            <p:nvPr/>
          </p:nvSpPr>
          <p:spPr>
            <a:xfrm>
              <a:off x="5735823" y="4937461"/>
              <a:ext cx="2871300" cy="707886"/>
            </a:xfrm>
            <a:prstGeom prst="rect">
              <a:avLst/>
            </a:prstGeom>
            <a:noFill/>
          </p:spPr>
          <p:txBody>
            <a:bodyPr wrap="none" rtlCol="0">
              <a:spAutoFit/>
            </a:bodyPr>
            <a:lstStyle/>
            <a:p>
              <a:pPr algn="ctr"/>
              <a:r>
                <a:rPr lang="en-US" sz="2000" b="1" dirty="0">
                  <a:solidFill>
                    <a:schemeClr val="accent3">
                      <a:lumMod val="75000"/>
                    </a:schemeClr>
                  </a:solidFill>
                  <a:latin typeface="Arial Narrow" panose="020B0606020202030204" pitchFamily="34" charset="0"/>
                </a:rPr>
                <a:t>Action Level for Recovery</a:t>
              </a:r>
            </a:p>
            <a:p>
              <a:pPr algn="ctr"/>
              <a:r>
                <a:rPr lang="en-US" sz="2000" b="1" dirty="0">
                  <a:solidFill>
                    <a:schemeClr val="accent3">
                      <a:lumMod val="75000"/>
                    </a:schemeClr>
                  </a:solidFill>
                  <a:latin typeface="Arial Narrow" panose="020B0606020202030204" pitchFamily="34" charset="0"/>
                </a:rPr>
                <a:t>(Remediation and Release)</a:t>
              </a:r>
            </a:p>
          </p:txBody>
        </p:sp>
        <p:pic>
          <p:nvPicPr>
            <p:cNvPr id="26" name="Picture 25">
              <a:extLst>
                <a:ext uri="{FF2B5EF4-FFF2-40B4-BE49-F238E27FC236}">
                  <a16:creationId xmlns:a16="http://schemas.microsoft.com/office/drawing/2014/main" id="{E22A9681-BA23-442A-8029-A75A8A5411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60" r="-1" b="19520"/>
            <a:stretch/>
          </p:blipFill>
          <p:spPr>
            <a:xfrm>
              <a:off x="7147806" y="5562600"/>
              <a:ext cx="845271" cy="640080"/>
            </a:xfrm>
            <a:prstGeom prst="rect">
              <a:avLst/>
            </a:prstGeom>
          </p:spPr>
        </p:pic>
        <p:pic>
          <p:nvPicPr>
            <p:cNvPr id="27" name="Picture 26">
              <a:extLst>
                <a:ext uri="{FF2B5EF4-FFF2-40B4-BE49-F238E27FC236}">
                  <a16:creationId xmlns:a16="http://schemas.microsoft.com/office/drawing/2014/main" id="{33D14FD9-79AF-4CDA-BA2C-3A765A70FB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5562600"/>
              <a:ext cx="895448" cy="640080"/>
            </a:xfrm>
            <a:prstGeom prst="rect">
              <a:avLst/>
            </a:prstGeom>
          </p:spPr>
        </p:pic>
        <p:pic>
          <p:nvPicPr>
            <p:cNvPr id="28" name="Picture 27" descr="A picture containing text, close, vegetable&#10;&#10;Description automatically generated">
              <a:extLst>
                <a:ext uri="{FF2B5EF4-FFF2-40B4-BE49-F238E27FC236}">
                  <a16:creationId xmlns:a16="http://schemas.microsoft.com/office/drawing/2014/main" id="{41DAFEF4-D05B-4EE5-9755-AA1979DCFB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1811" y="5562600"/>
              <a:ext cx="897432" cy="640080"/>
            </a:xfrm>
            <a:prstGeom prst="rect">
              <a:avLst/>
            </a:prstGeom>
          </p:spPr>
        </p:pic>
        <p:pic>
          <p:nvPicPr>
            <p:cNvPr id="4" name="Picture 3" descr="Timeline&#10;&#10;Description automatically generated">
              <a:extLst>
                <a:ext uri="{FF2B5EF4-FFF2-40B4-BE49-F238E27FC236}">
                  <a16:creationId xmlns:a16="http://schemas.microsoft.com/office/drawing/2014/main" id="{B1B3A94E-4B08-40AC-8683-F486C97F8A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1640" y="5562600"/>
              <a:ext cx="1026160" cy="640080"/>
            </a:xfrm>
            <a:prstGeom prst="rect">
              <a:avLst/>
            </a:prstGeom>
          </p:spPr>
        </p:pic>
      </p:grpSp>
      <p:sp>
        <p:nvSpPr>
          <p:cNvPr id="30" name="TextBox 29">
            <a:extLst>
              <a:ext uri="{FF2B5EF4-FFF2-40B4-BE49-F238E27FC236}">
                <a16:creationId xmlns:a16="http://schemas.microsoft.com/office/drawing/2014/main" id="{943F0228-542E-400D-9EA3-E6A886B4E3C3}"/>
              </a:ext>
            </a:extLst>
          </p:cNvPr>
          <p:cNvSpPr txBox="1"/>
          <p:nvPr/>
        </p:nvSpPr>
        <p:spPr>
          <a:xfrm>
            <a:off x="6858000" y="1697709"/>
            <a:ext cx="2209800" cy="2031325"/>
          </a:xfrm>
          <a:prstGeom prst="rect">
            <a:avLst/>
          </a:prstGeom>
          <a:noFill/>
        </p:spPr>
        <p:txBody>
          <a:bodyPr wrap="square" rtlCol="0">
            <a:spAutoFit/>
          </a:bodyPr>
          <a:lstStyle/>
          <a:p>
            <a:pPr algn="ctr"/>
            <a:r>
              <a:rPr lang="en-US" sz="1600" b="1" dirty="0">
                <a:latin typeface="Arial Black" panose="020B0A04020102020204" pitchFamily="34" charset="0"/>
              </a:rPr>
              <a:t>Decommissioning</a:t>
            </a:r>
            <a:r>
              <a:rPr lang="en-US" b="1" dirty="0">
                <a:latin typeface="Arial Black" panose="020B0A04020102020204" pitchFamily="34" charset="0"/>
              </a:rPr>
              <a:t>/Remediation</a:t>
            </a:r>
          </a:p>
          <a:p>
            <a:pPr algn="ctr"/>
            <a:endParaRPr lang="en-US" b="1" dirty="0">
              <a:latin typeface="Arial Black" panose="020B0A04020102020204" pitchFamily="34" charset="0"/>
            </a:endParaRPr>
          </a:p>
          <a:p>
            <a:pPr algn="ctr"/>
            <a:r>
              <a:rPr lang="en-US" b="1" dirty="0">
                <a:latin typeface="Arial Black" panose="020B0A04020102020204" pitchFamily="34" charset="0"/>
              </a:rPr>
              <a:t>License Termination and Release of Property</a:t>
            </a:r>
          </a:p>
        </p:txBody>
      </p:sp>
      <p:grpSp>
        <p:nvGrpSpPr>
          <p:cNvPr id="23" name="Group 22">
            <a:extLst>
              <a:ext uri="{FF2B5EF4-FFF2-40B4-BE49-F238E27FC236}">
                <a16:creationId xmlns:a16="http://schemas.microsoft.com/office/drawing/2014/main" id="{E725E5D1-C150-403C-AFBC-F878423C49CE}"/>
              </a:ext>
            </a:extLst>
          </p:cNvPr>
          <p:cNvGrpSpPr/>
          <p:nvPr/>
        </p:nvGrpSpPr>
        <p:grpSpPr>
          <a:xfrm>
            <a:off x="1887438" y="4343400"/>
            <a:ext cx="3903763" cy="1274270"/>
            <a:chOff x="1887438" y="4343400"/>
            <a:chExt cx="3903763" cy="1274270"/>
          </a:xfrm>
        </p:grpSpPr>
        <p:sp>
          <p:nvSpPr>
            <p:cNvPr id="20" name="TextBox 19">
              <a:extLst>
                <a:ext uri="{FF2B5EF4-FFF2-40B4-BE49-F238E27FC236}">
                  <a16:creationId xmlns:a16="http://schemas.microsoft.com/office/drawing/2014/main" id="{9BBC46F5-8CC6-4CC3-A339-FDF2076FCF84}"/>
                </a:ext>
              </a:extLst>
            </p:cNvPr>
            <p:cNvSpPr txBox="1"/>
            <p:nvPr/>
          </p:nvSpPr>
          <p:spPr>
            <a:xfrm>
              <a:off x="2079924" y="4909784"/>
              <a:ext cx="3036793" cy="707886"/>
            </a:xfrm>
            <a:prstGeom prst="rect">
              <a:avLst/>
            </a:prstGeom>
            <a:noFill/>
          </p:spPr>
          <p:txBody>
            <a:bodyPr wrap="none" rtlCol="0">
              <a:spAutoFit/>
            </a:bodyPr>
            <a:lstStyle/>
            <a:p>
              <a:pPr algn="ctr"/>
              <a:r>
                <a:rPr lang="en-US" sz="2000" b="1" dirty="0">
                  <a:solidFill>
                    <a:srgbClr val="C00000"/>
                  </a:solidFill>
                  <a:latin typeface="Arial Narrow" panose="020B0606020202030204" pitchFamily="34" charset="0"/>
                </a:rPr>
                <a:t>Protective Action Guidelines</a:t>
              </a:r>
            </a:p>
            <a:p>
              <a:pPr algn="ctr"/>
              <a:r>
                <a:rPr lang="en-US" sz="2000" b="1" dirty="0">
                  <a:solidFill>
                    <a:srgbClr val="C00000"/>
                  </a:solidFill>
                  <a:latin typeface="Arial Narrow" panose="020B0606020202030204" pitchFamily="34" charset="0"/>
                </a:rPr>
                <a:t>(PAGs)</a:t>
              </a:r>
            </a:p>
          </p:txBody>
        </p:sp>
        <p:sp>
          <p:nvSpPr>
            <p:cNvPr id="18" name="Left Brace 17">
              <a:extLst>
                <a:ext uri="{FF2B5EF4-FFF2-40B4-BE49-F238E27FC236}">
                  <a16:creationId xmlns:a16="http://schemas.microsoft.com/office/drawing/2014/main" id="{50985D09-FB5C-41B2-BB59-E167B626AD19}"/>
                </a:ext>
              </a:extLst>
            </p:cNvPr>
            <p:cNvSpPr/>
            <p:nvPr/>
          </p:nvSpPr>
          <p:spPr>
            <a:xfrm rot="16200000">
              <a:off x="3553461" y="2677377"/>
              <a:ext cx="571717" cy="3903763"/>
            </a:xfrm>
            <a:prstGeom prst="leftBrace">
              <a:avLst>
                <a:gd name="adj1" fmla="val 8333"/>
                <a:gd name="adj2" fmla="val 4497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24222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0306-C354-425A-9C09-D3D0B544A7F0}"/>
              </a:ext>
            </a:extLst>
          </p:cNvPr>
          <p:cNvSpPr>
            <a:spLocks noGrp="1"/>
          </p:cNvSpPr>
          <p:nvPr>
            <p:ph type="title"/>
          </p:nvPr>
        </p:nvSpPr>
        <p:spPr/>
        <p:txBody>
          <a:bodyPr>
            <a:normAutofit fontScale="90000"/>
          </a:bodyPr>
          <a:lstStyle/>
          <a:p>
            <a:r>
              <a:rPr lang="en-US" dirty="0"/>
              <a:t>Translate: </a:t>
            </a:r>
            <a:br>
              <a:rPr lang="en-US" dirty="0"/>
            </a:br>
            <a:r>
              <a:rPr lang="en-US" dirty="0"/>
              <a:t>Release Criterion to Action Level, cont.</a:t>
            </a:r>
          </a:p>
        </p:txBody>
      </p:sp>
      <p:sp>
        <p:nvSpPr>
          <p:cNvPr id="3" name="Content Placeholder 2">
            <a:extLst>
              <a:ext uri="{FF2B5EF4-FFF2-40B4-BE49-F238E27FC236}">
                <a16:creationId xmlns:a16="http://schemas.microsoft.com/office/drawing/2014/main" id="{748B371A-DB08-4653-AB66-5FE1D014AE66}"/>
              </a:ext>
            </a:extLst>
          </p:cNvPr>
          <p:cNvSpPr>
            <a:spLocks noGrp="1"/>
          </p:cNvSpPr>
          <p:nvPr>
            <p:ph idx="1"/>
          </p:nvPr>
        </p:nvSpPr>
        <p:spPr>
          <a:xfrm>
            <a:off x="152400" y="1600201"/>
            <a:ext cx="8534400" cy="433751"/>
          </a:xfrm>
        </p:spPr>
        <p:txBody>
          <a:bodyPr>
            <a:normAutofit lnSpcReduction="10000"/>
          </a:bodyPr>
          <a:lstStyle/>
          <a:p>
            <a:pPr marL="114300" lvl="2" indent="0">
              <a:buNone/>
            </a:pPr>
            <a:r>
              <a:rPr lang="en-US" dirty="0"/>
              <a:t>Action Level = Derived Concentration Guideline Level (DCGLs)</a:t>
            </a:r>
          </a:p>
          <a:p>
            <a:pPr marL="114300" lvl="2" indent="0">
              <a:buNone/>
            </a:pPr>
            <a:endParaRPr lang="en-US" dirty="0"/>
          </a:p>
        </p:txBody>
      </p:sp>
      <p:grpSp>
        <p:nvGrpSpPr>
          <p:cNvPr id="6" name="Group 5">
            <a:extLst>
              <a:ext uri="{FF2B5EF4-FFF2-40B4-BE49-F238E27FC236}">
                <a16:creationId xmlns:a16="http://schemas.microsoft.com/office/drawing/2014/main" id="{21A43316-85A6-4AF0-95DE-91405AF9A6BF}"/>
              </a:ext>
            </a:extLst>
          </p:cNvPr>
          <p:cNvGrpSpPr/>
          <p:nvPr/>
        </p:nvGrpSpPr>
        <p:grpSpPr>
          <a:xfrm>
            <a:off x="4953000" y="2773680"/>
            <a:ext cx="3908265" cy="2103120"/>
            <a:chOff x="5273835" y="3962400"/>
            <a:chExt cx="3908265" cy="2121932"/>
          </a:xfrm>
        </p:grpSpPr>
        <p:pic>
          <p:nvPicPr>
            <p:cNvPr id="4" name="Picture 3" descr="Diagram&#10;&#10;Description automatically generated">
              <a:extLst>
                <a:ext uri="{FF2B5EF4-FFF2-40B4-BE49-F238E27FC236}">
                  <a16:creationId xmlns:a16="http://schemas.microsoft.com/office/drawing/2014/main" id="{F898128B-6180-4175-9598-7358FBEED42A}"/>
                </a:ext>
              </a:extLst>
            </p:cNvPr>
            <p:cNvPicPr>
              <a:picLocks noChangeAspect="1"/>
            </p:cNvPicPr>
            <p:nvPr/>
          </p:nvPicPr>
          <p:blipFill>
            <a:blip r:embed="rId3"/>
            <a:stretch>
              <a:fillRect/>
            </a:stretch>
          </p:blipFill>
          <p:spPr>
            <a:xfrm>
              <a:off x="5273835" y="3962400"/>
              <a:ext cx="3908265" cy="1752600"/>
            </a:xfrm>
            <a:prstGeom prst="rect">
              <a:avLst/>
            </a:prstGeom>
            <a:ln>
              <a:solidFill>
                <a:schemeClr val="tx1"/>
              </a:solidFill>
            </a:ln>
          </p:spPr>
        </p:pic>
        <p:sp>
          <p:nvSpPr>
            <p:cNvPr id="5" name="TextBox 4">
              <a:extLst>
                <a:ext uri="{FF2B5EF4-FFF2-40B4-BE49-F238E27FC236}">
                  <a16:creationId xmlns:a16="http://schemas.microsoft.com/office/drawing/2014/main" id="{800CC126-D074-4D1C-BB0F-F93BD049F556}"/>
                </a:ext>
              </a:extLst>
            </p:cNvPr>
            <p:cNvSpPr txBox="1"/>
            <p:nvPr/>
          </p:nvSpPr>
          <p:spPr>
            <a:xfrm>
              <a:off x="5927051" y="5715000"/>
              <a:ext cx="2601833" cy="369332"/>
            </a:xfrm>
            <a:prstGeom prst="rect">
              <a:avLst/>
            </a:prstGeom>
            <a:solidFill>
              <a:schemeClr val="bg1"/>
            </a:solidFill>
          </p:spPr>
          <p:txBody>
            <a:bodyPr wrap="square" rtlCol="0">
              <a:spAutoFit/>
            </a:bodyPr>
            <a:lstStyle/>
            <a:p>
              <a:r>
                <a:rPr lang="en-US" dirty="0"/>
                <a:t>Industrial worker scenario</a:t>
              </a:r>
            </a:p>
          </p:txBody>
        </p:sp>
      </p:grpSp>
      <p:pic>
        <p:nvPicPr>
          <p:cNvPr id="7" name="Picture 1" descr="image001">
            <a:extLst>
              <a:ext uri="{FF2B5EF4-FFF2-40B4-BE49-F238E27FC236}">
                <a16:creationId xmlns:a16="http://schemas.microsoft.com/office/drawing/2014/main" id="{82EEF99A-D99A-4845-9F66-E6BDEDCC93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8155" y="2403915"/>
            <a:ext cx="4038599" cy="43778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FCC053D2-B363-42BD-9FFA-F805D56BEBE7}"/>
              </a:ext>
            </a:extLst>
          </p:cNvPr>
          <p:cNvGrpSpPr>
            <a:grpSpLocks noChangeAspect="1"/>
          </p:cNvGrpSpPr>
          <p:nvPr/>
        </p:nvGrpSpPr>
        <p:grpSpPr>
          <a:xfrm>
            <a:off x="5512428" y="4922292"/>
            <a:ext cx="2789408" cy="1824872"/>
            <a:chOff x="5593080" y="3657601"/>
            <a:chExt cx="3474720" cy="2273213"/>
          </a:xfrm>
        </p:grpSpPr>
        <p:pic>
          <p:nvPicPr>
            <p:cNvPr id="9" name="Picture 2">
              <a:extLst>
                <a:ext uri="{FF2B5EF4-FFF2-40B4-BE49-F238E27FC236}">
                  <a16:creationId xmlns:a16="http://schemas.microsoft.com/office/drawing/2014/main" id="{E3F68171-2922-4BC2-A4F7-C303195CF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080" y="3657601"/>
              <a:ext cx="3474720" cy="17981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E21BB9-EA03-480F-80DD-D2CE68C15829}"/>
                </a:ext>
              </a:extLst>
            </p:cNvPr>
            <p:cNvSpPr txBox="1"/>
            <p:nvPr/>
          </p:nvSpPr>
          <p:spPr>
            <a:xfrm>
              <a:off x="5593080" y="5470743"/>
              <a:ext cx="3474720" cy="460071"/>
            </a:xfrm>
            <a:prstGeom prst="rect">
              <a:avLst/>
            </a:prstGeom>
            <a:solidFill>
              <a:schemeClr val="bg1"/>
            </a:solidFill>
          </p:spPr>
          <p:txBody>
            <a:bodyPr wrap="square" rtlCol="0">
              <a:spAutoFit/>
            </a:bodyPr>
            <a:lstStyle/>
            <a:p>
              <a:pPr algn="ctr"/>
              <a:r>
                <a:rPr lang="en-US" dirty="0"/>
                <a:t>Resident farmer scenario</a:t>
              </a:r>
            </a:p>
          </p:txBody>
        </p:sp>
      </p:grpSp>
      <p:cxnSp>
        <p:nvCxnSpPr>
          <p:cNvPr id="12" name="Straight Arrow Connector 11">
            <a:extLst>
              <a:ext uri="{FF2B5EF4-FFF2-40B4-BE49-F238E27FC236}">
                <a16:creationId xmlns:a16="http://schemas.microsoft.com/office/drawing/2014/main" id="{76434C31-AD0B-4C22-BDE6-AF872D604398}"/>
              </a:ext>
            </a:extLst>
          </p:cNvPr>
          <p:cNvCxnSpPr>
            <a:stCxn id="7" idx="3"/>
            <a:endCxn id="4" idx="1"/>
          </p:cNvCxnSpPr>
          <p:nvPr/>
        </p:nvCxnSpPr>
        <p:spPr>
          <a:xfrm flipV="1">
            <a:off x="4166754" y="3642211"/>
            <a:ext cx="786246" cy="950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62C21D-3070-4BD2-97E4-3AD3CB97D834}"/>
              </a:ext>
            </a:extLst>
          </p:cNvPr>
          <p:cNvCxnSpPr>
            <a:stCxn id="7" idx="3"/>
            <a:endCxn id="9" idx="1"/>
          </p:cNvCxnSpPr>
          <p:nvPr/>
        </p:nvCxnSpPr>
        <p:spPr>
          <a:xfrm>
            <a:off x="4166754" y="4592858"/>
            <a:ext cx="1345674" cy="105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FC86BF-51FB-42A2-B75B-6CBFC9E97B28}"/>
              </a:ext>
            </a:extLst>
          </p:cNvPr>
          <p:cNvSpPr txBox="1"/>
          <p:nvPr/>
        </p:nvSpPr>
        <p:spPr>
          <a:xfrm>
            <a:off x="899356" y="2034583"/>
            <a:ext cx="2496196" cy="369332"/>
          </a:xfrm>
          <a:prstGeom prst="rect">
            <a:avLst/>
          </a:prstGeom>
          <a:noFill/>
        </p:spPr>
        <p:txBody>
          <a:bodyPr wrap="none" rtlCol="0">
            <a:spAutoFit/>
          </a:bodyPr>
          <a:lstStyle/>
          <a:p>
            <a:r>
              <a:rPr lang="en-US" dirty="0">
                <a:solidFill>
                  <a:schemeClr val="tx2">
                    <a:lumMod val="60000"/>
                    <a:lumOff val="40000"/>
                  </a:schemeClr>
                </a:solidFill>
              </a:rPr>
              <a:t>All-Pathway Assessment</a:t>
            </a:r>
          </a:p>
        </p:txBody>
      </p:sp>
      <p:sp>
        <p:nvSpPr>
          <p:cNvPr id="24" name="TextBox 23">
            <a:extLst>
              <a:ext uri="{FF2B5EF4-FFF2-40B4-BE49-F238E27FC236}">
                <a16:creationId xmlns:a16="http://schemas.microsoft.com/office/drawing/2014/main" id="{364C3127-5657-4ED1-AF73-F89E0C626FF1}"/>
              </a:ext>
            </a:extLst>
          </p:cNvPr>
          <p:cNvSpPr txBox="1"/>
          <p:nvPr/>
        </p:nvSpPr>
        <p:spPr>
          <a:xfrm>
            <a:off x="5079965" y="2028690"/>
            <a:ext cx="3654334" cy="369332"/>
          </a:xfrm>
          <a:prstGeom prst="rect">
            <a:avLst/>
          </a:prstGeom>
          <a:noFill/>
        </p:spPr>
        <p:txBody>
          <a:bodyPr wrap="none" rtlCol="0">
            <a:spAutoFit/>
          </a:bodyPr>
          <a:lstStyle/>
          <a:p>
            <a:r>
              <a:rPr lang="en-US" dirty="0">
                <a:solidFill>
                  <a:schemeClr val="tx2">
                    <a:lumMod val="60000"/>
                    <a:lumOff val="40000"/>
                  </a:schemeClr>
                </a:solidFill>
              </a:rPr>
              <a:t>End State Scenario (Future Land Use)</a:t>
            </a:r>
          </a:p>
        </p:txBody>
      </p:sp>
      <p:sp>
        <p:nvSpPr>
          <p:cNvPr id="15" name="TextBox 14">
            <a:extLst>
              <a:ext uri="{FF2B5EF4-FFF2-40B4-BE49-F238E27FC236}">
                <a16:creationId xmlns:a16="http://schemas.microsoft.com/office/drawing/2014/main" id="{4FE61104-5AC9-4A9C-8C86-1EB5B919A5F5}"/>
              </a:ext>
            </a:extLst>
          </p:cNvPr>
          <p:cNvSpPr txBox="1"/>
          <p:nvPr/>
        </p:nvSpPr>
        <p:spPr>
          <a:xfrm>
            <a:off x="156730" y="6507004"/>
            <a:ext cx="1090363" cy="246221"/>
          </a:xfrm>
          <a:prstGeom prst="rect">
            <a:avLst/>
          </a:prstGeom>
          <a:noFill/>
        </p:spPr>
        <p:txBody>
          <a:bodyPr wrap="none" rtlCol="0">
            <a:spAutoFit/>
          </a:bodyPr>
          <a:lstStyle/>
          <a:p>
            <a:r>
              <a:rPr lang="en-US" sz="1000" dirty="0" err="1"/>
              <a:t>Soldat</a:t>
            </a:r>
            <a:r>
              <a:rPr lang="en-US" sz="1000" dirty="0"/>
              <a:t> et. al 1974</a:t>
            </a:r>
          </a:p>
        </p:txBody>
      </p:sp>
    </p:spTree>
    <p:extLst>
      <p:ext uri="{BB962C8B-B14F-4D97-AF65-F5344CB8AC3E}">
        <p14:creationId xmlns:p14="http://schemas.microsoft.com/office/powerpoint/2010/main" val="280693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Translate:</a:t>
            </a:r>
            <a:br>
              <a:rPr lang="en-US" dirty="0"/>
            </a:br>
            <a:r>
              <a:rPr lang="en-US" sz="4000" dirty="0"/>
              <a:t>Further information for MARSSIM process</a:t>
            </a:r>
          </a:p>
        </p:txBody>
      </p:sp>
      <p:sp>
        <p:nvSpPr>
          <p:cNvPr id="3" name="Content Placeholder 2"/>
          <p:cNvSpPr>
            <a:spLocks noGrp="1"/>
          </p:cNvSpPr>
          <p:nvPr>
            <p:ph idx="1"/>
          </p:nvPr>
        </p:nvSpPr>
        <p:spPr>
          <a:xfrm>
            <a:off x="0" y="1524000"/>
            <a:ext cx="4142881" cy="4876800"/>
          </a:xfrm>
        </p:spPr>
        <p:txBody>
          <a:bodyPr>
            <a:normAutofit fontScale="92500" lnSpcReduction="10000"/>
          </a:bodyPr>
          <a:lstStyle/>
          <a:p>
            <a:pPr marL="342900" lvl="1" indent="-228600">
              <a:buFont typeface="Arial" panose="020B0604020202020204" pitchFamily="34" charset="0"/>
              <a:buChar char="•"/>
            </a:pPr>
            <a:r>
              <a:rPr lang="en-US" dirty="0"/>
              <a:t>Knowledge of residual radioactive material</a:t>
            </a:r>
          </a:p>
          <a:p>
            <a:pPr marL="573088" lvl="2" indent="-231775"/>
            <a:r>
              <a:rPr lang="en-US" dirty="0"/>
              <a:t>Evenly distributed</a:t>
            </a:r>
          </a:p>
          <a:p>
            <a:pPr marL="573088" lvl="2" indent="-231775"/>
            <a:r>
              <a:rPr lang="en-US" dirty="0"/>
              <a:t>Small areas of elevated concentrations</a:t>
            </a:r>
          </a:p>
          <a:p>
            <a:pPr marL="342900" lvl="1" indent="-228600">
              <a:buFont typeface="Arial" panose="020B0604020202020204" pitchFamily="34" charset="0"/>
              <a:buChar char="•"/>
            </a:pPr>
            <a:r>
              <a:rPr lang="en-US" dirty="0"/>
              <a:t>Establish survey units</a:t>
            </a:r>
          </a:p>
          <a:p>
            <a:pPr marL="571500" lvl="2">
              <a:tabLst>
                <a:tab pos="519113" algn="l"/>
              </a:tabLst>
            </a:pPr>
            <a:r>
              <a:rPr lang="en-US" dirty="0"/>
              <a:t>Structures</a:t>
            </a:r>
          </a:p>
          <a:p>
            <a:pPr marL="571500" lvl="2">
              <a:tabLst>
                <a:tab pos="519113" algn="l"/>
              </a:tabLst>
            </a:pPr>
            <a:r>
              <a:rPr lang="en-US" dirty="0"/>
              <a:t>Land areas</a:t>
            </a:r>
          </a:p>
          <a:p>
            <a:pPr marL="342900" lvl="1" indent="-228600">
              <a:buFont typeface="Arial" panose="020B0604020202020204" pitchFamily="34" charset="0"/>
              <a:buChar char="•"/>
            </a:pPr>
            <a:r>
              <a:rPr lang="en-US" dirty="0"/>
              <a:t>Classify areas by contamination </a:t>
            </a:r>
            <a:br>
              <a:rPr lang="en-US" dirty="0"/>
            </a:br>
            <a:r>
              <a:rPr lang="en-US" dirty="0"/>
              <a:t>potential</a:t>
            </a:r>
          </a:p>
          <a:p>
            <a:pPr marL="571500" lvl="2"/>
            <a:r>
              <a:rPr lang="en-US" dirty="0"/>
              <a:t>Graded approach</a:t>
            </a:r>
          </a:p>
        </p:txBody>
      </p:sp>
      <p:grpSp>
        <p:nvGrpSpPr>
          <p:cNvPr id="5" name="Group 4">
            <a:extLst>
              <a:ext uri="{FF2B5EF4-FFF2-40B4-BE49-F238E27FC236}">
                <a16:creationId xmlns:a16="http://schemas.microsoft.com/office/drawing/2014/main" id="{FF2141DF-3951-416A-83E8-AE7670D4BB9F}"/>
              </a:ext>
            </a:extLst>
          </p:cNvPr>
          <p:cNvGrpSpPr/>
          <p:nvPr/>
        </p:nvGrpSpPr>
        <p:grpSpPr>
          <a:xfrm>
            <a:off x="3886200" y="2057400"/>
            <a:ext cx="4982512" cy="3612975"/>
            <a:chOff x="6811922" y="3048000"/>
            <a:chExt cx="4982512" cy="3612975"/>
          </a:xfrm>
        </p:grpSpPr>
        <p:sp>
          <p:nvSpPr>
            <p:cNvPr id="6" name="Rectangle 5">
              <a:extLst>
                <a:ext uri="{FF2B5EF4-FFF2-40B4-BE49-F238E27FC236}">
                  <a16:creationId xmlns:a16="http://schemas.microsoft.com/office/drawing/2014/main" id="{341638C8-DA78-4B19-AA75-DEF6037C3953}"/>
                </a:ext>
              </a:extLst>
            </p:cNvPr>
            <p:cNvSpPr/>
            <p:nvPr/>
          </p:nvSpPr>
          <p:spPr>
            <a:xfrm>
              <a:off x="7619999" y="3048000"/>
              <a:ext cx="4174435" cy="2902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490307-28F1-43E3-9834-EF1841B5CCB4}"/>
                </a:ext>
              </a:extLst>
            </p:cNvPr>
            <p:cNvSpPr txBox="1"/>
            <p:nvPr/>
          </p:nvSpPr>
          <p:spPr>
            <a:xfrm>
              <a:off x="8018515" y="6291643"/>
              <a:ext cx="3524677" cy="369332"/>
            </a:xfrm>
            <a:prstGeom prst="rect">
              <a:avLst/>
            </a:prstGeom>
            <a:noFill/>
          </p:spPr>
          <p:txBody>
            <a:bodyPr wrap="square" rtlCol="0">
              <a:spAutoFit/>
            </a:bodyPr>
            <a:lstStyle/>
            <a:p>
              <a:r>
                <a:rPr lang="en-US" b="1" dirty="0"/>
                <a:t>Potential of residual contamination</a:t>
              </a:r>
            </a:p>
          </p:txBody>
        </p:sp>
        <p:sp>
          <p:nvSpPr>
            <p:cNvPr id="8" name="TextBox 7">
              <a:extLst>
                <a:ext uri="{FF2B5EF4-FFF2-40B4-BE49-F238E27FC236}">
                  <a16:creationId xmlns:a16="http://schemas.microsoft.com/office/drawing/2014/main" id="{3C399C10-937D-4B01-A6F6-77E7FD0F9ECD}"/>
                </a:ext>
              </a:extLst>
            </p:cNvPr>
            <p:cNvSpPr txBox="1"/>
            <p:nvPr/>
          </p:nvSpPr>
          <p:spPr>
            <a:xfrm>
              <a:off x="8018515" y="5970791"/>
              <a:ext cx="798443" cy="369332"/>
            </a:xfrm>
            <a:prstGeom prst="rect">
              <a:avLst/>
            </a:prstGeom>
            <a:noFill/>
          </p:spPr>
          <p:txBody>
            <a:bodyPr wrap="square" rtlCol="0">
              <a:spAutoFit/>
            </a:bodyPr>
            <a:lstStyle/>
            <a:p>
              <a:r>
                <a:rPr lang="en-US" dirty="0"/>
                <a:t>Low</a:t>
              </a:r>
            </a:p>
          </p:txBody>
        </p:sp>
        <p:sp>
          <p:nvSpPr>
            <p:cNvPr id="9" name="TextBox 8">
              <a:extLst>
                <a:ext uri="{FF2B5EF4-FFF2-40B4-BE49-F238E27FC236}">
                  <a16:creationId xmlns:a16="http://schemas.microsoft.com/office/drawing/2014/main" id="{43979A5A-AF88-4961-A8E2-C65C23EB94EE}"/>
                </a:ext>
              </a:extLst>
            </p:cNvPr>
            <p:cNvSpPr txBox="1"/>
            <p:nvPr/>
          </p:nvSpPr>
          <p:spPr>
            <a:xfrm>
              <a:off x="10942985" y="5965548"/>
              <a:ext cx="798443" cy="369332"/>
            </a:xfrm>
            <a:prstGeom prst="rect">
              <a:avLst/>
            </a:prstGeom>
            <a:noFill/>
          </p:spPr>
          <p:txBody>
            <a:bodyPr wrap="square" rtlCol="0">
              <a:spAutoFit/>
            </a:bodyPr>
            <a:lstStyle/>
            <a:p>
              <a:r>
                <a:rPr lang="en-US" dirty="0"/>
                <a:t>High</a:t>
              </a:r>
            </a:p>
          </p:txBody>
        </p:sp>
        <p:cxnSp>
          <p:nvCxnSpPr>
            <p:cNvPr id="10" name="Straight Arrow Connector 9">
              <a:extLst>
                <a:ext uri="{FF2B5EF4-FFF2-40B4-BE49-F238E27FC236}">
                  <a16:creationId xmlns:a16="http://schemas.microsoft.com/office/drawing/2014/main" id="{F0979FDA-A760-49BF-B7D3-5B071F35D207}"/>
                </a:ext>
              </a:extLst>
            </p:cNvPr>
            <p:cNvCxnSpPr/>
            <p:nvPr/>
          </p:nvCxnSpPr>
          <p:spPr>
            <a:xfrm>
              <a:off x="8706678" y="6150214"/>
              <a:ext cx="202758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9317AA-2106-418C-B6BF-92927029BA6B}"/>
                </a:ext>
              </a:extLst>
            </p:cNvPr>
            <p:cNvSpPr txBox="1"/>
            <p:nvPr/>
          </p:nvSpPr>
          <p:spPr>
            <a:xfrm>
              <a:off x="10648121" y="3271380"/>
              <a:ext cx="798443" cy="369332"/>
            </a:xfrm>
            <a:prstGeom prst="rect">
              <a:avLst/>
            </a:prstGeom>
            <a:noFill/>
          </p:spPr>
          <p:txBody>
            <a:bodyPr wrap="square" rtlCol="0">
              <a:spAutoFit/>
            </a:bodyPr>
            <a:lstStyle/>
            <a:p>
              <a:r>
                <a:rPr lang="en-US" dirty="0"/>
                <a:t>Class I</a:t>
              </a:r>
            </a:p>
          </p:txBody>
        </p:sp>
        <p:sp>
          <p:nvSpPr>
            <p:cNvPr id="12" name="TextBox 11">
              <a:extLst>
                <a:ext uri="{FF2B5EF4-FFF2-40B4-BE49-F238E27FC236}">
                  <a16:creationId xmlns:a16="http://schemas.microsoft.com/office/drawing/2014/main" id="{8B4658E1-7258-4419-99AC-1AD630FEE34A}"/>
                </a:ext>
              </a:extLst>
            </p:cNvPr>
            <p:cNvSpPr txBox="1"/>
            <p:nvPr/>
          </p:nvSpPr>
          <p:spPr>
            <a:xfrm>
              <a:off x="9342544" y="4238420"/>
              <a:ext cx="1017105" cy="369332"/>
            </a:xfrm>
            <a:prstGeom prst="rect">
              <a:avLst/>
            </a:prstGeom>
            <a:noFill/>
          </p:spPr>
          <p:txBody>
            <a:bodyPr wrap="square" rtlCol="0">
              <a:spAutoFit/>
            </a:bodyPr>
            <a:lstStyle/>
            <a:p>
              <a:r>
                <a:rPr lang="en-US" dirty="0"/>
                <a:t>Class II</a:t>
              </a:r>
            </a:p>
          </p:txBody>
        </p:sp>
        <p:sp>
          <p:nvSpPr>
            <p:cNvPr id="13" name="TextBox 12">
              <a:extLst>
                <a:ext uri="{FF2B5EF4-FFF2-40B4-BE49-F238E27FC236}">
                  <a16:creationId xmlns:a16="http://schemas.microsoft.com/office/drawing/2014/main" id="{1DD09F72-CF78-48E1-9072-CBAE1A1AE7B8}"/>
                </a:ext>
              </a:extLst>
            </p:cNvPr>
            <p:cNvSpPr txBox="1"/>
            <p:nvPr/>
          </p:nvSpPr>
          <p:spPr>
            <a:xfrm>
              <a:off x="7906575" y="5404062"/>
              <a:ext cx="1017105" cy="369332"/>
            </a:xfrm>
            <a:prstGeom prst="rect">
              <a:avLst/>
            </a:prstGeom>
            <a:noFill/>
          </p:spPr>
          <p:txBody>
            <a:bodyPr wrap="square" rtlCol="0">
              <a:spAutoFit/>
            </a:bodyPr>
            <a:lstStyle/>
            <a:p>
              <a:r>
                <a:rPr lang="en-US" dirty="0"/>
                <a:t>Class III</a:t>
              </a:r>
            </a:p>
          </p:txBody>
        </p:sp>
        <p:sp>
          <p:nvSpPr>
            <p:cNvPr id="14" name="TextBox 13">
              <a:extLst>
                <a:ext uri="{FF2B5EF4-FFF2-40B4-BE49-F238E27FC236}">
                  <a16:creationId xmlns:a16="http://schemas.microsoft.com/office/drawing/2014/main" id="{D4901773-47EB-49F8-8344-B63F2D0A9323}"/>
                </a:ext>
              </a:extLst>
            </p:cNvPr>
            <p:cNvSpPr txBox="1"/>
            <p:nvPr/>
          </p:nvSpPr>
          <p:spPr>
            <a:xfrm>
              <a:off x="6811922" y="3117664"/>
              <a:ext cx="461665" cy="2763243"/>
            </a:xfrm>
            <a:prstGeom prst="rect">
              <a:avLst/>
            </a:prstGeom>
            <a:noFill/>
          </p:spPr>
          <p:txBody>
            <a:bodyPr vert="vert270" wrap="square" rtlCol="0">
              <a:spAutoFit/>
            </a:bodyPr>
            <a:lstStyle/>
            <a:p>
              <a:r>
                <a:rPr lang="en-US" b="1" dirty="0"/>
                <a:t>Degree of final survey effort</a:t>
              </a:r>
            </a:p>
          </p:txBody>
        </p:sp>
        <p:sp>
          <p:nvSpPr>
            <p:cNvPr id="15" name="TextBox 14">
              <a:extLst>
                <a:ext uri="{FF2B5EF4-FFF2-40B4-BE49-F238E27FC236}">
                  <a16:creationId xmlns:a16="http://schemas.microsoft.com/office/drawing/2014/main" id="{964318B6-FC17-4263-B73C-01FFFDD19B3B}"/>
                </a:ext>
              </a:extLst>
            </p:cNvPr>
            <p:cNvSpPr txBox="1"/>
            <p:nvPr/>
          </p:nvSpPr>
          <p:spPr>
            <a:xfrm>
              <a:off x="7176806" y="5235341"/>
              <a:ext cx="461665" cy="561486"/>
            </a:xfrm>
            <a:prstGeom prst="rect">
              <a:avLst/>
            </a:prstGeom>
            <a:noFill/>
          </p:spPr>
          <p:txBody>
            <a:bodyPr vert="vert270" wrap="square" rtlCol="0">
              <a:spAutoFit/>
            </a:bodyPr>
            <a:lstStyle/>
            <a:p>
              <a:r>
                <a:rPr lang="en-US" dirty="0"/>
                <a:t>Low</a:t>
              </a:r>
            </a:p>
          </p:txBody>
        </p:sp>
        <p:sp>
          <p:nvSpPr>
            <p:cNvPr id="16" name="TextBox 15">
              <a:extLst>
                <a:ext uri="{FF2B5EF4-FFF2-40B4-BE49-F238E27FC236}">
                  <a16:creationId xmlns:a16="http://schemas.microsoft.com/office/drawing/2014/main" id="{D12AF99E-BA09-474D-8CCD-7BFDBB1F4B33}"/>
                </a:ext>
              </a:extLst>
            </p:cNvPr>
            <p:cNvSpPr txBox="1"/>
            <p:nvPr/>
          </p:nvSpPr>
          <p:spPr>
            <a:xfrm>
              <a:off x="7129344" y="3154751"/>
              <a:ext cx="461665" cy="602590"/>
            </a:xfrm>
            <a:prstGeom prst="rect">
              <a:avLst/>
            </a:prstGeom>
            <a:noFill/>
          </p:spPr>
          <p:txBody>
            <a:bodyPr vert="vert270" wrap="square" rtlCol="0">
              <a:spAutoFit/>
            </a:bodyPr>
            <a:lstStyle/>
            <a:p>
              <a:r>
                <a:rPr lang="en-US" dirty="0"/>
                <a:t>High</a:t>
              </a:r>
            </a:p>
          </p:txBody>
        </p:sp>
        <p:cxnSp>
          <p:nvCxnSpPr>
            <p:cNvPr id="17" name="Straight Arrow Connector 16">
              <a:extLst>
                <a:ext uri="{FF2B5EF4-FFF2-40B4-BE49-F238E27FC236}">
                  <a16:creationId xmlns:a16="http://schemas.microsoft.com/office/drawing/2014/main" id="{C0598991-3FFA-40B0-A794-99DEC62CDE27}"/>
                </a:ext>
              </a:extLst>
            </p:cNvPr>
            <p:cNvCxnSpPr>
              <a:cxnSpLocks/>
              <a:stCxn id="15" idx="0"/>
            </p:cNvCxnSpPr>
            <p:nvPr/>
          </p:nvCxnSpPr>
          <p:spPr>
            <a:xfrm flipV="1">
              <a:off x="7407639" y="3824436"/>
              <a:ext cx="0" cy="14109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4C3A954-0CFE-484F-BE4E-083A8F5D2E2D}"/>
                </a:ext>
              </a:extLst>
            </p:cNvPr>
            <p:cNvSpPr/>
            <p:nvPr/>
          </p:nvSpPr>
          <p:spPr>
            <a:xfrm>
              <a:off x="7619999" y="3048000"/>
              <a:ext cx="4165601" cy="1868557"/>
            </a:xfrm>
            <a:prstGeom prst="rect">
              <a:avLst/>
            </a:prstGeom>
            <a:solidFill>
              <a:schemeClr val="accent1">
                <a:alpha val="9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94B41C-4605-43C1-AB32-88EE96A1B304}"/>
                </a:ext>
              </a:extLst>
            </p:cNvPr>
            <p:cNvSpPr/>
            <p:nvPr/>
          </p:nvSpPr>
          <p:spPr>
            <a:xfrm>
              <a:off x="7619999" y="4916557"/>
              <a:ext cx="4161183" cy="1034015"/>
            </a:xfrm>
            <a:prstGeom prst="rect">
              <a:avLst/>
            </a:prstGeom>
            <a:solidFill>
              <a:schemeClr val="accent4">
                <a:lumMod val="20000"/>
                <a:lumOff val="80000"/>
                <a:alpha val="23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4022E9-6DFC-4CE1-BD0E-EDCB37F44558}"/>
                </a:ext>
              </a:extLst>
            </p:cNvPr>
            <p:cNvSpPr txBox="1"/>
            <p:nvPr/>
          </p:nvSpPr>
          <p:spPr>
            <a:xfrm>
              <a:off x="7688742" y="3111010"/>
              <a:ext cx="2393676" cy="646331"/>
            </a:xfrm>
            <a:prstGeom prst="rect">
              <a:avLst/>
            </a:prstGeom>
            <a:noFill/>
          </p:spPr>
          <p:txBody>
            <a:bodyPr wrap="square" rtlCol="0">
              <a:spAutoFit/>
            </a:bodyPr>
            <a:lstStyle/>
            <a:p>
              <a:r>
                <a:rPr lang="en-US" dirty="0">
                  <a:solidFill>
                    <a:schemeClr val="accent3">
                      <a:lumMod val="75000"/>
                    </a:schemeClr>
                  </a:solidFill>
                </a:rPr>
                <a:t>Emphasis on DCGL – site comparisons</a:t>
              </a:r>
            </a:p>
          </p:txBody>
        </p:sp>
        <p:sp>
          <p:nvSpPr>
            <p:cNvPr id="21" name="TextBox 20">
              <a:extLst>
                <a:ext uri="{FF2B5EF4-FFF2-40B4-BE49-F238E27FC236}">
                  <a16:creationId xmlns:a16="http://schemas.microsoft.com/office/drawing/2014/main" id="{8FF672AE-1F94-4A9D-BB54-ECC3A544B241}"/>
                </a:ext>
              </a:extLst>
            </p:cNvPr>
            <p:cNvSpPr txBox="1"/>
            <p:nvPr/>
          </p:nvSpPr>
          <p:spPr>
            <a:xfrm>
              <a:off x="9003195" y="5080896"/>
              <a:ext cx="2738233" cy="646331"/>
            </a:xfrm>
            <a:prstGeom prst="rect">
              <a:avLst/>
            </a:prstGeom>
            <a:noFill/>
          </p:spPr>
          <p:txBody>
            <a:bodyPr wrap="square" rtlCol="0">
              <a:spAutoFit/>
            </a:bodyPr>
            <a:lstStyle/>
            <a:p>
              <a:r>
                <a:rPr lang="en-US" dirty="0">
                  <a:solidFill>
                    <a:schemeClr val="accent3">
                      <a:lumMod val="75000"/>
                    </a:schemeClr>
                  </a:solidFill>
                </a:rPr>
                <a:t>Emphasis on background – site comparisons</a:t>
              </a:r>
            </a:p>
          </p:txBody>
        </p:sp>
      </p:grpSp>
    </p:spTree>
    <p:extLst>
      <p:ext uri="{BB962C8B-B14F-4D97-AF65-F5344CB8AC3E}">
        <p14:creationId xmlns:p14="http://schemas.microsoft.com/office/powerpoint/2010/main" val="323409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rmAutofit fontScale="90000"/>
          </a:bodyPr>
          <a:lstStyle/>
          <a:p>
            <a:r>
              <a:rPr lang="en-US" dirty="0"/>
              <a:t>Demonstration of </a:t>
            </a:r>
            <a:r>
              <a:rPr lang="en-US"/>
              <a:t>compliance </a:t>
            </a:r>
            <a:br>
              <a:rPr lang="en-US"/>
            </a:br>
            <a:r>
              <a:rPr lang="en-US"/>
              <a:t>with </a:t>
            </a:r>
            <a:r>
              <a:rPr lang="en-US" dirty="0"/>
              <a:t>respect to conducting surveys</a:t>
            </a:r>
          </a:p>
        </p:txBody>
      </p:sp>
      <p:pic>
        <p:nvPicPr>
          <p:cNvPr id="4" name="Picture 3" descr="Diagram&#10;&#10;Description automatically generated">
            <a:extLst>
              <a:ext uri="{FF2B5EF4-FFF2-40B4-BE49-F238E27FC236}">
                <a16:creationId xmlns:a16="http://schemas.microsoft.com/office/drawing/2014/main" id="{A92F032C-7F38-4B82-8E86-F84CFEF0D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03" y="1554162"/>
            <a:ext cx="7167097" cy="4694238"/>
          </a:xfrm>
          <a:prstGeom prst="rect">
            <a:avLst/>
          </a:prstGeom>
        </p:spPr>
      </p:pic>
      <p:sp>
        <p:nvSpPr>
          <p:cNvPr id="5" name="Rectangle 4">
            <a:extLst>
              <a:ext uri="{FF2B5EF4-FFF2-40B4-BE49-F238E27FC236}">
                <a16:creationId xmlns:a16="http://schemas.microsoft.com/office/drawing/2014/main" id="{519DFC44-F756-4459-9889-AB9129DA8ED8}"/>
              </a:ext>
            </a:extLst>
          </p:cNvPr>
          <p:cNvSpPr/>
          <p:nvPr/>
        </p:nvSpPr>
        <p:spPr>
          <a:xfrm>
            <a:off x="76200" y="1554162"/>
            <a:ext cx="2982227" cy="369332"/>
          </a:xfrm>
          <a:prstGeom prst="rect">
            <a:avLst/>
          </a:prstGeom>
        </p:spPr>
        <p:txBody>
          <a:bodyPr wrap="none">
            <a:spAutoFit/>
          </a:bodyPr>
          <a:lstStyle/>
          <a:p>
            <a:r>
              <a:rPr lang="en-US" dirty="0"/>
              <a:t>Figure 1-1 in MARSSIM, Rev. 2</a:t>
            </a:r>
          </a:p>
        </p:txBody>
      </p:sp>
      <p:sp>
        <p:nvSpPr>
          <p:cNvPr id="6" name="TextBox 5">
            <a:extLst>
              <a:ext uri="{FF2B5EF4-FFF2-40B4-BE49-F238E27FC236}">
                <a16:creationId xmlns:a16="http://schemas.microsoft.com/office/drawing/2014/main" id="{0ADD003A-878A-4360-9219-6C43FFF5A304}"/>
              </a:ext>
            </a:extLst>
          </p:cNvPr>
          <p:cNvSpPr txBox="1"/>
          <p:nvPr/>
        </p:nvSpPr>
        <p:spPr>
          <a:xfrm>
            <a:off x="1672653" y="6553200"/>
            <a:ext cx="6099747" cy="246221"/>
          </a:xfrm>
          <a:prstGeom prst="rect">
            <a:avLst/>
          </a:prstGeom>
          <a:solidFill>
            <a:schemeClr val="bg1"/>
          </a:solidFill>
        </p:spPr>
        <p:txBody>
          <a:bodyPr wrap="none" rtlCol="0">
            <a:spAutoFit/>
          </a:bodyPr>
          <a:lstStyle/>
          <a:p>
            <a:r>
              <a:rPr lang="en-US" sz="1000" dirty="0"/>
              <a:t>Reference: https://www.epa.gov/radiation/multi-agency-radiation-survey-and-site-investigation-manual-marssim</a:t>
            </a:r>
          </a:p>
        </p:txBody>
      </p:sp>
      <p:sp>
        <p:nvSpPr>
          <p:cNvPr id="3" name="Rectangle 2">
            <a:extLst>
              <a:ext uri="{FF2B5EF4-FFF2-40B4-BE49-F238E27FC236}">
                <a16:creationId xmlns:a16="http://schemas.microsoft.com/office/drawing/2014/main" id="{227982ED-F89B-40E5-AC55-A43EF335C83A}"/>
              </a:ext>
            </a:extLst>
          </p:cNvPr>
          <p:cNvSpPr/>
          <p:nvPr/>
        </p:nvSpPr>
        <p:spPr>
          <a:xfrm>
            <a:off x="3657599" y="2819400"/>
            <a:ext cx="5410201" cy="3429000"/>
          </a:xfrm>
          <a:prstGeom prst="rect">
            <a:avLst/>
          </a:prstGeom>
          <a:solidFill>
            <a:schemeClr val="accent1">
              <a:lumMod val="40000"/>
              <a:lumOff val="6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8C7447A0-F65A-455E-BB25-0144F427C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41" y="2917903"/>
            <a:ext cx="1156159" cy="815897"/>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7D0C295A-5499-4033-B4A5-08AD61AA9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45" y="2423160"/>
            <a:ext cx="946864" cy="914400"/>
          </a:xfrm>
          <a:prstGeom prst="rect">
            <a:avLst/>
          </a:prstGeom>
        </p:spPr>
      </p:pic>
      <p:pic>
        <p:nvPicPr>
          <p:cNvPr id="11" name="Picture 10">
            <a:extLst>
              <a:ext uri="{FF2B5EF4-FFF2-40B4-BE49-F238E27FC236}">
                <a16:creationId xmlns:a16="http://schemas.microsoft.com/office/drawing/2014/main" id="{BABD05FF-CEC1-4FC0-9F15-D82E24628324}"/>
              </a:ext>
            </a:extLst>
          </p:cNvPr>
          <p:cNvPicPr>
            <a:picLocks noChangeAspect="1"/>
          </p:cNvPicPr>
          <p:nvPr/>
        </p:nvPicPr>
        <p:blipFill rotWithShape="1">
          <a:blip r:embed="rId6">
            <a:extLst>
              <a:ext uri="{28A0092B-C50C-407E-A947-70E740481C1C}">
                <a14:useLocalDpi xmlns:a14="http://schemas.microsoft.com/office/drawing/2010/main" val="0"/>
              </a:ext>
            </a:extLst>
          </a:blip>
          <a:srcRect l="2060" r="-1" b="19520"/>
          <a:stretch/>
        </p:blipFill>
        <p:spPr>
          <a:xfrm>
            <a:off x="126812" y="5257800"/>
            <a:ext cx="1207530" cy="914400"/>
          </a:xfrm>
          <a:prstGeom prst="rect">
            <a:avLst/>
          </a:prstGeom>
        </p:spPr>
      </p:pic>
      <p:pic>
        <p:nvPicPr>
          <p:cNvPr id="12" name="Picture 11">
            <a:extLst>
              <a:ext uri="{FF2B5EF4-FFF2-40B4-BE49-F238E27FC236}">
                <a16:creationId xmlns:a16="http://schemas.microsoft.com/office/drawing/2014/main" id="{B1854CA8-8F2A-4AB7-902C-AF696E6B00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71" y="3368040"/>
            <a:ext cx="1279212" cy="914400"/>
          </a:xfrm>
          <a:prstGeom prst="rect">
            <a:avLst/>
          </a:prstGeom>
        </p:spPr>
      </p:pic>
      <p:pic>
        <p:nvPicPr>
          <p:cNvPr id="13" name="Picture 12" descr="A picture containing text, close, vegetable&#10;&#10;Description automatically generated">
            <a:extLst>
              <a:ext uri="{FF2B5EF4-FFF2-40B4-BE49-F238E27FC236}">
                <a16:creationId xmlns:a16="http://schemas.microsoft.com/office/drawing/2014/main" id="{B58887D7-B5DC-4169-B6BD-E2E724542C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55" y="4312920"/>
            <a:ext cx="1282045" cy="914400"/>
          </a:xfrm>
          <a:prstGeom prst="rect">
            <a:avLst/>
          </a:prstGeom>
        </p:spPr>
      </p:pic>
      <p:sp>
        <p:nvSpPr>
          <p:cNvPr id="14" name="Rectangle 13">
            <a:extLst>
              <a:ext uri="{FF2B5EF4-FFF2-40B4-BE49-F238E27FC236}">
                <a16:creationId xmlns:a16="http://schemas.microsoft.com/office/drawing/2014/main" id="{81C80530-8A13-41AF-8BF6-A8777BC609D3}"/>
              </a:ext>
            </a:extLst>
          </p:cNvPr>
          <p:cNvSpPr/>
          <p:nvPr/>
        </p:nvSpPr>
        <p:spPr>
          <a:xfrm>
            <a:off x="76198" y="2228294"/>
            <a:ext cx="3505201" cy="4020106"/>
          </a:xfrm>
          <a:prstGeom prst="rect">
            <a:avLst/>
          </a:prstGeom>
          <a:solidFill>
            <a:schemeClr val="accent6">
              <a:lumMod val="20000"/>
              <a:lumOff val="8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37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KZXXQUUWFKWZ-1817279113-1698</_dlc_DocId>
    <_dlc_DocIdUrl xmlns="5aa91b91-1b5c-47ee-93a7-b2620ed781e0">
      <Url>https://earrth.pnnl.gov/_layouts/15/DocIdRedir.aspx?ID=KZXXQUUWFKWZ-1817279113-1698</Url>
      <Description>KZXXQUUWFKWZ-1817279113-1698</Description>
    </_dlc_DocIdUrl>
  </documentManagement>
</p:properties>
</file>

<file path=customXml/item3.xml><?xml version="1.0" encoding="utf-8"?>
<?mso-contentType ?>
<FormTemplates xmlns="http://schemas.microsoft.com/sharepoint/v3/contenttype/form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E9C3F9-EB45-48A8-910E-EE3676713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D2171D-4755-4685-B56E-67383C9A4220}">
  <ds:schemaRefs>
    <ds:schemaRef ds:uri="http://www.w3.org/XML/1998/namespace"/>
    <ds:schemaRef ds:uri="5aa91b91-1b5c-47ee-93a7-b2620ed781e0"/>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s>
</ds:datastoreItem>
</file>

<file path=customXml/itemProps3.xml><?xml version="1.0" encoding="utf-8"?>
<ds:datastoreItem xmlns:ds="http://schemas.openxmlformats.org/officeDocument/2006/customXml" ds:itemID="{B2AE6C2C-1EF2-412F-BA59-56012C8468A9}">
  <ds:schemaRefs>
    <ds:schemaRef ds:uri="http://schemas.microsoft.com/sharepoint/v3/contenttype/forms"/>
  </ds:schemaRefs>
</ds:datastoreItem>
</file>

<file path=customXml/itemProps4.xml><?xml version="1.0" encoding="utf-8"?>
<ds:datastoreItem xmlns:ds="http://schemas.openxmlformats.org/officeDocument/2006/customXml" ds:itemID="{A021C6E5-FF86-47DA-987A-F46CEAB7B5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5673</TotalTime>
  <Words>1674</Words>
  <Application>Microsoft Office PowerPoint</Application>
  <PresentationFormat>On-screen Show (4:3)</PresentationFormat>
  <Paragraphs>191</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Arial Narrow</vt:lpstr>
      <vt:lpstr>Calibri</vt:lpstr>
      <vt:lpstr>Cambria</vt:lpstr>
      <vt:lpstr>Wingdings</vt:lpstr>
      <vt:lpstr>Office Theme</vt:lpstr>
      <vt:lpstr>An Environmental Remediation Perspective on the Multi-Agency Radiation Survey and Site Investigation Manual (MARSSIM)</vt:lpstr>
      <vt:lpstr>What is Multi-Agency Radiation Survey and Site Investigation (MARSSIM) Manual?</vt:lpstr>
      <vt:lpstr>Demonstration of compliance  with respect to conducting surveys</vt:lpstr>
      <vt:lpstr>Release Criterion</vt:lpstr>
      <vt:lpstr>Translate</vt:lpstr>
      <vt:lpstr>Translate: Action Levels for Response, Recovery to Release</vt:lpstr>
      <vt:lpstr>Translate:  Release Criterion to Action Level, cont.</vt:lpstr>
      <vt:lpstr>Translate: Further information for MARSSIM process</vt:lpstr>
      <vt:lpstr>Demonstration of compliance  with respect to conducting surveys</vt:lpstr>
      <vt:lpstr>MARSSIM: Measure and Decide</vt:lpstr>
      <vt:lpstr>Measure: Survey Design &amp; DQO process</vt:lpstr>
      <vt:lpstr>Measure: Sampling Plan and Implementation</vt:lpstr>
      <vt:lpstr>Decide: Assessment &amp; Statistical Assumptions</vt:lpstr>
      <vt:lpstr>Decide:  Statistical test results &amp; Documentation</vt:lpstr>
      <vt:lpstr>Questions?</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Tomon, John</dc:creator>
  <cp:lastModifiedBy>Bunn, Amoret L</cp:lastModifiedBy>
  <cp:revision>36</cp:revision>
  <dcterms:created xsi:type="dcterms:W3CDTF">2017-09-18T19:23:28Z</dcterms:created>
  <dcterms:modified xsi:type="dcterms:W3CDTF">2021-04-01T15:12:46Z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91f38166-9e50-443d-86f5-84f8c9ecca28</vt:lpwstr>
  </property>
</Properties>
</file>