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3.xml" ContentType="application/vnd.openxmlformats-officedocument.drawingml.diagramColors+xml"/>
  <Override PartName="/ppt/diagrams/colors5.xml" ContentType="application/vnd.openxmlformats-officedocument.drawingml.diagramColors+xml"/>
  <Override PartName="/ppt/theme/theme1.xml" ContentType="application/vnd.openxmlformats-officedocument.theme+xml"/>
  <Override PartName="/ppt/diagrams/drawing5.xml" ContentType="application/vnd.ms-office.drawingml.diagramDrawing+xml"/>
  <Override PartName="/ppt/theme/theme2.xml" ContentType="application/vnd.openxmlformats-officedocument.theme+xml"/>
  <Override PartName="/ppt/theme/theme3.xml" ContentType="application/vnd.openxmlformats-officedocument.theme+xml"/>
  <Override PartName="/ppt/diagrams/layout5.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quickStyle5.xml" ContentType="application/vnd.openxmlformats-officedocument.drawingml.diagramStyle+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quickStyle2.xml" ContentType="application/vnd.openxmlformats-officedocument.drawingml.diagramStyle+xml"/>
  <Override PartName="/ppt/diagrams/drawing4.xml" ContentType="application/vnd.ms-office.drawingml.diagramDrawing+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3"/>
  </p:notesMasterIdLst>
  <p:handoutMasterIdLst>
    <p:handoutMasterId r:id="rId24"/>
  </p:handoutMasterIdLst>
  <p:sldIdLst>
    <p:sldId id="532" r:id="rId5"/>
    <p:sldId id="1069" r:id="rId6"/>
    <p:sldId id="259" r:id="rId7"/>
    <p:sldId id="1047" r:id="rId8"/>
    <p:sldId id="1048" r:id="rId9"/>
    <p:sldId id="1075" r:id="rId10"/>
    <p:sldId id="1049" r:id="rId11"/>
    <p:sldId id="1058" r:id="rId12"/>
    <p:sldId id="1080" r:id="rId13"/>
    <p:sldId id="1084" r:id="rId14"/>
    <p:sldId id="1083" r:id="rId15"/>
    <p:sldId id="1064" r:id="rId16"/>
    <p:sldId id="1044" r:id="rId17"/>
    <p:sldId id="1085" r:id="rId18"/>
    <p:sldId id="1046" r:id="rId19"/>
    <p:sldId id="1088" r:id="rId20"/>
    <p:sldId id="1089" r:id="rId21"/>
    <p:sldId id="1081" r:id="rId2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5B9BD5"/>
    <a:srgbClr val="445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DD7DD2-048E-4D79-863F-202EEC99609F}" v="6" dt="2021-04-12T10:39:16.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61" autoAdjust="0"/>
    <p:restoredTop sz="95226" autoAdjust="0"/>
  </p:normalViewPr>
  <p:slideViewPr>
    <p:cSldViewPr>
      <p:cViewPr varScale="1">
        <p:scale>
          <a:sx n="86" d="100"/>
          <a:sy n="86" d="100"/>
        </p:scale>
        <p:origin x="778" y="48"/>
      </p:cViewPr>
      <p:guideLst>
        <p:guide orient="horz" pos="2160"/>
        <p:guide pos="2880"/>
      </p:guideLst>
    </p:cSldViewPr>
  </p:slideViewPr>
  <p:outlineViewPr>
    <p:cViewPr>
      <p:scale>
        <a:sx n="33" d="100"/>
        <a:sy n="33" d="100"/>
      </p:scale>
      <p:origin x="0" y="-5586"/>
    </p:cViewPr>
  </p:outlineViewPr>
  <p:notesTextViewPr>
    <p:cViewPr>
      <p:scale>
        <a:sx n="75" d="100"/>
        <a:sy n="75" d="100"/>
      </p:scale>
      <p:origin x="0" y="0"/>
    </p:cViewPr>
  </p:notesTextViewPr>
  <p:sorterViewPr>
    <p:cViewPr varScale="1">
      <p:scale>
        <a:sx n="1" d="1"/>
        <a:sy n="1" d="1"/>
      </p:scale>
      <p:origin x="0" y="0"/>
    </p:cViewPr>
  </p:sorterViewPr>
  <p:notesViewPr>
    <p:cSldViewPr>
      <p:cViewPr>
        <p:scale>
          <a:sx n="120" d="100"/>
          <a:sy n="120" d="100"/>
        </p:scale>
        <p:origin x="-2232" y="-72"/>
      </p:cViewPr>
      <p:guideLst>
        <p:guide orient="horz" pos="2928"/>
        <p:guide pos="2208"/>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openxmlformats.org/officeDocument/2006/relationships/customXml" Target="../customXml/item4.xml"/></Relationships>
</file>

<file path=ppt/diagrams/_rels/data4.xml.rels><?xml version="1.0" encoding="UTF-8" standalone="yes"?>
<Relationships xmlns="http://schemas.openxmlformats.org/package/2006/relationships"><Relationship Id="rId3" Type="http://schemas.openxmlformats.org/officeDocument/2006/relationships/hyperlink" Target="http://www-ns.iaea.org/projects/emras/emras2/working-groups/working-group-two.asp?s=8" TargetMode="External"/><Relationship Id="rId2" Type="http://schemas.openxmlformats.org/officeDocument/2006/relationships/hyperlink" Target="http://www-ns.iaea.org/projects/emras/emras2/working-groups/working-group-four.asp?s=8" TargetMode="External"/><Relationship Id="rId1" Type="http://schemas.openxmlformats.org/officeDocument/2006/relationships/hyperlink" Target="http://www-ns.iaea.org/projects/emras/emras2/working-groups/working-group-one.asp?s=8" TargetMode="External"/><Relationship Id="rId6" Type="http://schemas.openxmlformats.org/officeDocument/2006/relationships/hyperlink" Target="http://www-ns.iaea.org/projects/emras/emras2/working-groups/working-group-six.asp?s=8" TargetMode="External"/><Relationship Id="rId5" Type="http://schemas.openxmlformats.org/officeDocument/2006/relationships/hyperlink" Target="http://www-ns.iaea.org/projects/emras/emras2/working-groups/working-group-five.asp?s=8" TargetMode="External"/><Relationship Id="rId4" Type="http://schemas.openxmlformats.org/officeDocument/2006/relationships/hyperlink" Target="http://www-ns.iaea.org/projects/emras/emras2/working-groups/working-group-three.asp?s=8"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www-ns.iaea.org/projects/emras/emras2/working-groups/working-group-nine.asp?s=8" TargetMode="External"/><Relationship Id="rId2" Type="http://schemas.openxmlformats.org/officeDocument/2006/relationships/hyperlink" Target="http://www-ns.iaea.org/projects/emras/emras2/working-groups/working-group-eight.asp?s=8" TargetMode="External"/><Relationship Id="rId1" Type="http://schemas.openxmlformats.org/officeDocument/2006/relationships/hyperlink" Target="http://www-ns.iaea.org/projects/emras/emras2/working-groups/working-group-seven.asp?s=8"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www-ns.iaea.org/projects/emras/emras2/working-groups/working-group-three.asp?s=8" TargetMode="External"/><Relationship Id="rId2" Type="http://schemas.openxmlformats.org/officeDocument/2006/relationships/hyperlink" Target="http://www-ns.iaea.org/projects/emras/emras2/working-groups/working-group-two.asp?s=8" TargetMode="External"/><Relationship Id="rId1" Type="http://schemas.openxmlformats.org/officeDocument/2006/relationships/hyperlink" Target="http://www-ns.iaea.org/projects/emras/emras2/working-groups/working-group-one.asp?s=8" TargetMode="External"/><Relationship Id="rId6" Type="http://schemas.openxmlformats.org/officeDocument/2006/relationships/hyperlink" Target="http://www-ns.iaea.org/projects/emras/emras2/working-groups/working-group-six.asp?s=8" TargetMode="External"/><Relationship Id="rId5" Type="http://schemas.openxmlformats.org/officeDocument/2006/relationships/hyperlink" Target="http://www-ns.iaea.org/projects/emras/emras2/working-groups/working-group-five.asp?s=8" TargetMode="External"/><Relationship Id="rId4" Type="http://schemas.openxmlformats.org/officeDocument/2006/relationships/hyperlink" Target="http://www-ns.iaea.org/projects/emras/emras2/working-groups/working-group-four.asp?s=8"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www-ns.iaea.org/projects/emras/emras2/working-groups/working-group-nine.asp?s=8" TargetMode="External"/><Relationship Id="rId2" Type="http://schemas.openxmlformats.org/officeDocument/2006/relationships/hyperlink" Target="http://www-ns.iaea.org/projects/emras/emras2/working-groups/working-group-eight.asp?s=8" TargetMode="External"/><Relationship Id="rId1" Type="http://schemas.openxmlformats.org/officeDocument/2006/relationships/hyperlink" Target="http://www-ns.iaea.org/projects/emras/emras2/working-groups/working-group-seven.asp?s=8" TargetMode="External"/></Relationships>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dgm:spPr>
        <a:solidFill>
          <a:schemeClr val="accent1"/>
        </a:solidFill>
        <a:ln>
          <a:solidFill>
            <a:schemeClr val="accent1"/>
          </a:solidFill>
        </a:ln>
      </dgm:spPr>
      <dgm:t>
        <a:bodyPr/>
        <a:lstStyle/>
        <a:p>
          <a:r>
            <a:rPr lang="en-US" b="1" dirty="0">
              <a:effectLst>
                <a:outerShdw blurRad="50800" dist="38100" dir="2700000" algn="tl" rotWithShape="0">
                  <a:schemeClr val="tx1">
                    <a:alpha val="50000"/>
                  </a:schemeClr>
                </a:outerShdw>
              </a:effectLst>
              <a:latin typeface="+mj-lt"/>
            </a:rPr>
            <a:t>Chernobyl</a:t>
          </a:r>
        </a:p>
        <a:p>
          <a:r>
            <a:rPr lang="en-US" b="1" dirty="0">
              <a:effectLst>
                <a:outerShdw blurRad="50800" dist="38100" dir="2700000" algn="tl" rotWithShape="0">
                  <a:schemeClr val="tx1">
                    <a:alpha val="50000"/>
                  </a:schemeClr>
                </a:outerShdw>
              </a:effectLst>
              <a:latin typeface="+mj-lt"/>
            </a:rPr>
            <a:t>Event</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custT="1"/>
      <dgm:spPr/>
      <dgm:t>
        <a:bodyPr lIns="108000" tIns="648000" rIns="288000" anchor="t" anchorCtr="0"/>
        <a:lstStyle/>
        <a:p>
          <a:pPr>
            <a:lnSpc>
              <a:spcPts val="1500"/>
            </a:lnSpc>
            <a:spcAft>
              <a:spcPts val="0"/>
            </a:spcAft>
          </a:pPr>
          <a:endParaRPr lang="en-US" sz="1200" dirty="0">
            <a:solidFill>
              <a:schemeClr val="tx2"/>
            </a:solidFill>
          </a:endParaRPr>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5D70EFF5-8B31-4A1F-AE44-51E4CF0013EB}">
      <dgm:prSet phldrT="[Text]" custT="1"/>
      <dgm:spPr/>
      <dgm:t>
        <a:bodyPr lIns="108000" tIns="648000" rIns="288000" anchor="t" anchorCtr="0"/>
        <a:lstStyle/>
        <a:p>
          <a:pPr>
            <a:lnSpc>
              <a:spcPts val="1500"/>
            </a:lnSpc>
          </a:pPr>
          <a:r>
            <a:rPr lang="en-US" sz="1600" b="1" u="sng" dirty="0">
              <a:solidFill>
                <a:schemeClr val="tx2"/>
              </a:solidFill>
            </a:rPr>
            <a:t>VA</a:t>
          </a:r>
          <a:r>
            <a:rPr lang="en-US" sz="1600" dirty="0">
              <a:solidFill>
                <a:schemeClr val="tx2"/>
              </a:solidFill>
            </a:rPr>
            <a:t>lidation of </a:t>
          </a:r>
          <a:r>
            <a:rPr lang="en-US" sz="1600" b="1" u="sng" dirty="0">
              <a:solidFill>
                <a:schemeClr val="tx2"/>
              </a:solidFill>
            </a:rPr>
            <a:t>M</a:t>
          </a:r>
          <a:r>
            <a:rPr lang="en-US" sz="1600" dirty="0">
              <a:solidFill>
                <a:schemeClr val="tx2"/>
              </a:solidFill>
            </a:rPr>
            <a:t>odel </a:t>
          </a:r>
          <a:r>
            <a:rPr lang="en-US" sz="1600" b="1" dirty="0">
              <a:solidFill>
                <a:schemeClr val="tx2"/>
              </a:solidFill>
            </a:rPr>
            <a:t>P</a:t>
          </a:r>
          <a:r>
            <a:rPr lang="en-US" sz="1600" dirty="0">
              <a:solidFill>
                <a:schemeClr val="tx2"/>
              </a:solidFill>
            </a:rPr>
            <a:t>redictions </a:t>
          </a:r>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dgm:spPr>
        <a:solidFill>
          <a:schemeClr val="accent3"/>
        </a:solidFill>
        <a:ln>
          <a:solidFill>
            <a:schemeClr val="accent3"/>
          </a:solidFill>
        </a:ln>
      </dgm:spPr>
      <dgm:t>
        <a:bodyPr/>
        <a:lstStyle/>
        <a:p>
          <a:r>
            <a:rPr lang="en-US" b="1" dirty="0">
              <a:effectLst>
                <a:outerShdw blurRad="50800" dist="38100" dir="2700000" algn="tl" rotWithShape="0">
                  <a:schemeClr val="tx1">
                    <a:alpha val="50000"/>
                  </a:schemeClr>
                </a:outerShdw>
              </a:effectLst>
              <a:latin typeface="+mj-lt"/>
            </a:rPr>
            <a:t>BIOMASS</a:t>
          </a:r>
        </a:p>
        <a:p>
          <a:r>
            <a:rPr lang="en-US" b="1" dirty="0">
              <a:effectLst>
                <a:outerShdw blurRad="50800" dist="38100" dir="2700000" algn="tl" rotWithShape="0">
                  <a:schemeClr val="tx1">
                    <a:alpha val="50000"/>
                  </a:schemeClr>
                </a:outerShdw>
              </a:effectLst>
              <a:latin typeface="+mj-lt"/>
            </a:rPr>
            <a:t>(1996-2003)</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custT="1"/>
      <dgm:spPr/>
      <dgm:t>
        <a:bodyPr lIns="108000" tIns="648000" rIns="288000" anchor="t" anchorCtr="0"/>
        <a:lstStyle/>
        <a:p>
          <a:pPr>
            <a:lnSpc>
              <a:spcPts val="1500"/>
            </a:lnSpc>
          </a:pPr>
          <a:r>
            <a:rPr lang="en-US" sz="1600" b="1" u="sng" dirty="0">
              <a:solidFill>
                <a:schemeClr val="tx2"/>
              </a:solidFill>
            </a:rPr>
            <a:t>BIO</a:t>
          </a:r>
          <a:r>
            <a:rPr lang="en-US" sz="1600" dirty="0">
              <a:solidFill>
                <a:schemeClr val="tx2"/>
              </a:solidFill>
            </a:rPr>
            <a:t>sphere </a:t>
          </a:r>
          <a:r>
            <a:rPr lang="en-US" sz="1600" b="1" u="sng" dirty="0">
              <a:solidFill>
                <a:schemeClr val="tx2"/>
              </a:solidFill>
            </a:rPr>
            <a:t>M</a:t>
          </a:r>
          <a:r>
            <a:rPr lang="en-US" sz="1600" dirty="0">
              <a:solidFill>
                <a:schemeClr val="tx2"/>
              </a:solidFill>
            </a:rPr>
            <a:t>odeling and </a:t>
          </a:r>
          <a:r>
            <a:rPr lang="en-US" sz="1600" b="1" u="sng" dirty="0">
              <a:solidFill>
                <a:schemeClr val="tx2"/>
              </a:solidFill>
            </a:rPr>
            <a:t>ASS</a:t>
          </a:r>
          <a:r>
            <a:rPr lang="en-US" sz="1600" dirty="0">
              <a:solidFill>
                <a:schemeClr val="tx2"/>
              </a:solidFill>
            </a:rPr>
            <a:t>essment</a:t>
          </a:r>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D07AD3FD-84FF-467E-9693-752776549C61}">
      <dgm:prSet phldrT="[Text]"/>
      <dgm:spPr>
        <a:solidFill>
          <a:schemeClr val="accent2"/>
        </a:solidFill>
        <a:ln>
          <a:solidFill>
            <a:schemeClr val="accent2"/>
          </a:solidFill>
        </a:ln>
      </dgm:spPr>
      <dgm:t>
        <a:bodyPr/>
        <a:lstStyle/>
        <a:p>
          <a:r>
            <a:rPr lang="en-US" b="1" dirty="0">
              <a:effectLst>
                <a:outerShdw blurRad="50800" dist="38100" dir="2700000" algn="tl" rotWithShape="0">
                  <a:schemeClr val="tx1">
                    <a:alpha val="50000"/>
                  </a:schemeClr>
                </a:outerShdw>
              </a:effectLst>
              <a:latin typeface="+mj-lt"/>
            </a:rPr>
            <a:t>VAMP</a:t>
          </a:r>
        </a:p>
        <a:p>
          <a:r>
            <a:rPr lang="en-US" b="1" dirty="0">
              <a:effectLst>
                <a:outerShdw blurRad="50800" dist="38100" dir="2700000" algn="tl" rotWithShape="0">
                  <a:schemeClr val="tx1">
                    <a:alpha val="50000"/>
                  </a:schemeClr>
                </a:outerShdw>
              </a:effectLst>
              <a:latin typeface="+mj-lt"/>
            </a:rPr>
            <a:t>(1988 -1996)</a:t>
          </a:r>
        </a:p>
      </dgm:t>
    </dgm:pt>
    <dgm:pt modelId="{A8C9B7A9-BC2A-4753-B7F0-F2E361D95520}" type="sibTrans" cxnId="{55492768-9A5E-4F74-AC7C-959C5C24EFD3}">
      <dgm:prSet/>
      <dgm:spPr/>
      <dgm:t>
        <a:bodyPr/>
        <a:lstStyle/>
        <a:p>
          <a:endParaRPr lang="en-US"/>
        </a:p>
      </dgm:t>
    </dgm:pt>
    <dgm:pt modelId="{7B691773-F524-4FAD-A272-BDF0B0C4370A}" type="parTrans" cxnId="{55492768-9A5E-4F74-AC7C-959C5C24EFD3}">
      <dgm:prSet/>
      <dgm:spPr/>
      <dgm:t>
        <a:bodyPr/>
        <a:lstStyle/>
        <a:p>
          <a:endParaRPr lang="en-US"/>
        </a:p>
      </dgm:t>
    </dgm:pt>
    <dgm:pt modelId="{32CCB050-072A-41BF-BE1B-388CF53E5629}">
      <dgm:prSet/>
      <dgm:spPr>
        <a:solidFill>
          <a:schemeClr val="accent4"/>
        </a:solidFill>
        <a:ln>
          <a:solidFill>
            <a:schemeClr val="accent4"/>
          </a:solidFill>
        </a:ln>
      </dgm:spPr>
      <dgm:t>
        <a:bodyPr/>
        <a:lstStyle/>
        <a:p>
          <a:r>
            <a:rPr lang="en-US" b="1" dirty="0">
              <a:effectLst>
                <a:outerShdw blurRad="50800" dist="38100" dir="2700000" algn="tl" rotWithShape="0">
                  <a:schemeClr val="tx1">
                    <a:alpha val="50000"/>
                  </a:schemeClr>
                </a:outerShdw>
              </a:effectLst>
              <a:latin typeface="+mj-lt"/>
            </a:rPr>
            <a:t>EMRAS I &amp; II</a:t>
          </a:r>
        </a:p>
        <a:p>
          <a:r>
            <a:rPr lang="en-US" b="1" dirty="0">
              <a:effectLst>
                <a:outerShdw blurRad="50800" dist="38100" dir="2700000" algn="tl" rotWithShape="0">
                  <a:schemeClr val="tx1">
                    <a:alpha val="50000"/>
                  </a:schemeClr>
                </a:outerShdw>
              </a:effectLst>
              <a:latin typeface="+mj-lt"/>
            </a:rPr>
            <a:t>(2003-2007)</a:t>
          </a:r>
        </a:p>
        <a:p>
          <a:r>
            <a:rPr lang="en-US" b="1" dirty="0">
              <a:effectLst>
                <a:outerShdw blurRad="50800" dist="38100" dir="2700000" algn="tl" rotWithShape="0">
                  <a:schemeClr val="tx1">
                    <a:alpha val="50000"/>
                  </a:schemeClr>
                </a:outerShdw>
              </a:effectLst>
              <a:latin typeface="+mj-lt"/>
            </a:rPr>
            <a:t>(2008-2011)</a:t>
          </a:r>
          <a:endParaRPr lang="ru-RU" b="1" dirty="0">
            <a:effectLst>
              <a:outerShdw blurRad="50800" dist="38100" dir="2700000" algn="tl" rotWithShape="0">
                <a:schemeClr val="tx1">
                  <a:alpha val="50000"/>
                </a:schemeClr>
              </a:outerShdw>
            </a:effectLst>
            <a:latin typeface="+mj-lt"/>
          </a:endParaRPr>
        </a:p>
      </dgm:t>
    </dgm:pt>
    <dgm:pt modelId="{B301371B-A53D-4B79-8B8D-7B304894442B}" type="parTrans" cxnId="{042E0AE1-6450-410A-B96E-AFBADB139BEA}">
      <dgm:prSet/>
      <dgm:spPr/>
      <dgm:t>
        <a:bodyPr/>
        <a:lstStyle/>
        <a:p>
          <a:endParaRPr lang="ru-RU"/>
        </a:p>
      </dgm:t>
    </dgm:pt>
    <dgm:pt modelId="{BF05D8EE-4413-4737-8721-DAF10D6CAB04}" type="sibTrans" cxnId="{042E0AE1-6450-410A-B96E-AFBADB139BEA}">
      <dgm:prSet/>
      <dgm:spPr/>
      <dgm:t>
        <a:bodyPr/>
        <a:lstStyle/>
        <a:p>
          <a:endParaRPr lang="ru-RU"/>
        </a:p>
      </dgm:t>
    </dgm:pt>
    <dgm:pt modelId="{9E838AE2-4659-4603-ABC8-58DF4222C0D4}">
      <dgm:prSet/>
      <dgm:spPr>
        <a:solidFill>
          <a:schemeClr val="accent5"/>
        </a:solidFill>
        <a:ln>
          <a:solidFill>
            <a:schemeClr val="accent5"/>
          </a:solidFill>
        </a:ln>
      </dgm:spPr>
      <dgm:t>
        <a:bodyPr/>
        <a:lstStyle/>
        <a:p>
          <a:r>
            <a:rPr lang="en-US" b="1" dirty="0">
              <a:effectLst>
                <a:outerShdw blurRad="50800" dist="38100" dir="2700000" algn="tl" rotWithShape="0">
                  <a:schemeClr val="tx1">
                    <a:alpha val="50000"/>
                  </a:schemeClr>
                </a:outerShdw>
              </a:effectLst>
              <a:latin typeface="+mj-lt"/>
            </a:rPr>
            <a:t>MODARIA I &amp; II</a:t>
          </a:r>
        </a:p>
        <a:p>
          <a:r>
            <a:rPr lang="en-US" b="1" dirty="0">
              <a:effectLst>
                <a:outerShdw blurRad="50800" dist="38100" dir="2700000" algn="tl" rotWithShape="0">
                  <a:schemeClr val="tx1">
                    <a:alpha val="50000"/>
                  </a:schemeClr>
                </a:outerShdw>
              </a:effectLst>
              <a:latin typeface="+mj-lt"/>
            </a:rPr>
            <a:t>(2012-2015)</a:t>
          </a:r>
        </a:p>
        <a:p>
          <a:r>
            <a:rPr lang="en-US" b="1" dirty="0">
              <a:effectLst>
                <a:outerShdw blurRad="50800" dist="38100" dir="2700000" algn="tl" rotWithShape="0">
                  <a:schemeClr val="tx1">
                    <a:alpha val="50000"/>
                  </a:schemeClr>
                </a:outerShdw>
              </a:effectLst>
              <a:latin typeface="+mj-lt"/>
            </a:rPr>
            <a:t>(2016-2019)</a:t>
          </a:r>
          <a:endParaRPr lang="ru-RU" b="1" dirty="0">
            <a:effectLst>
              <a:outerShdw blurRad="50800" dist="38100" dir="2700000" algn="tl" rotWithShape="0">
                <a:schemeClr val="tx1">
                  <a:alpha val="50000"/>
                </a:schemeClr>
              </a:outerShdw>
            </a:effectLst>
            <a:latin typeface="+mj-lt"/>
          </a:endParaRPr>
        </a:p>
      </dgm:t>
    </dgm:pt>
    <dgm:pt modelId="{5FC53805-9431-4BC8-ADB9-DABF59DE31C7}" type="parTrans" cxnId="{CF54291C-AAFD-4FA4-9A16-20CE892BA907}">
      <dgm:prSet/>
      <dgm:spPr/>
      <dgm:t>
        <a:bodyPr/>
        <a:lstStyle/>
        <a:p>
          <a:endParaRPr lang="ru-RU"/>
        </a:p>
      </dgm:t>
    </dgm:pt>
    <dgm:pt modelId="{61F1BCD3-232D-4C03-B56C-182BCB6108CD}" type="sibTrans" cxnId="{CF54291C-AAFD-4FA4-9A16-20CE892BA907}">
      <dgm:prSet/>
      <dgm:spPr/>
      <dgm:t>
        <a:bodyPr/>
        <a:lstStyle/>
        <a:p>
          <a:endParaRPr lang="ru-RU"/>
        </a:p>
      </dgm:t>
    </dgm:pt>
    <dgm:pt modelId="{04A40292-9119-41B2-B968-7B651F20675D}">
      <dgm:prSet custT="1"/>
      <dgm:spPr/>
      <dgm:t>
        <a:bodyPr lIns="108000" tIns="648000" rIns="288000" anchor="t" anchorCtr="0"/>
        <a:lstStyle/>
        <a:p>
          <a:pPr marL="0" lvl="0" indent="0" algn="l" defTabSz="533400">
            <a:lnSpc>
              <a:spcPct val="100000"/>
            </a:lnSpc>
            <a:spcBef>
              <a:spcPct val="0"/>
            </a:spcBef>
            <a:spcAft>
              <a:spcPts val="0"/>
            </a:spcAft>
            <a:buNone/>
          </a:pPr>
          <a:r>
            <a:rPr lang="en-US" sz="1400" b="1" u="sng" kern="1200" dirty="0">
              <a:solidFill>
                <a:srgbClr val="666666"/>
              </a:solidFill>
              <a:latin typeface="+mn-lt"/>
              <a:ea typeface="+mn-ea"/>
              <a:cs typeface="+mn-cs"/>
            </a:rPr>
            <a:t>E</a:t>
          </a:r>
          <a:r>
            <a:rPr lang="en-US" sz="1400" kern="1200" dirty="0">
              <a:solidFill>
                <a:srgbClr val="666666"/>
              </a:solidFill>
              <a:latin typeface="+mn-lt"/>
              <a:ea typeface="+mn-ea"/>
              <a:cs typeface="+mn-cs"/>
            </a:rPr>
            <a:t>nvironment </a:t>
          </a:r>
          <a:r>
            <a:rPr lang="en-US" sz="1400" b="1" u="sng" kern="1200" dirty="0">
              <a:solidFill>
                <a:srgbClr val="666666"/>
              </a:solidFill>
              <a:latin typeface="+mn-lt"/>
              <a:ea typeface="+mn-ea"/>
              <a:cs typeface="+mn-cs"/>
            </a:rPr>
            <a:t>M</a:t>
          </a:r>
          <a:r>
            <a:rPr lang="en-US" sz="1400" kern="1200" dirty="0">
              <a:solidFill>
                <a:srgbClr val="666666"/>
              </a:solidFill>
              <a:latin typeface="+mn-lt"/>
              <a:ea typeface="+mn-ea"/>
              <a:cs typeface="+mn-cs"/>
            </a:rPr>
            <a:t>odeling for </a:t>
          </a:r>
          <a:r>
            <a:rPr lang="en-US" sz="1400" b="1" u="sng" kern="1200" dirty="0">
              <a:solidFill>
                <a:srgbClr val="666666"/>
              </a:solidFill>
              <a:latin typeface="+mn-lt"/>
              <a:ea typeface="+mn-ea"/>
              <a:cs typeface="+mn-cs"/>
            </a:rPr>
            <a:t>RA</a:t>
          </a:r>
          <a:r>
            <a:rPr lang="en-US" sz="1400" kern="1200" dirty="0">
              <a:solidFill>
                <a:srgbClr val="666666"/>
              </a:solidFill>
              <a:latin typeface="+mn-lt"/>
              <a:ea typeface="+mn-ea"/>
              <a:cs typeface="+mn-cs"/>
            </a:rPr>
            <a:t>diation </a:t>
          </a:r>
          <a:r>
            <a:rPr lang="en-US" sz="1400" b="1" u="sng" kern="1200" dirty="0">
              <a:solidFill>
                <a:srgbClr val="666666"/>
              </a:solidFill>
              <a:latin typeface="+mn-lt"/>
              <a:ea typeface="+mn-ea"/>
              <a:cs typeface="+mn-cs"/>
            </a:rPr>
            <a:t>S</a:t>
          </a:r>
          <a:r>
            <a:rPr lang="en-US" sz="1400" kern="1200" dirty="0">
              <a:solidFill>
                <a:srgbClr val="666666"/>
              </a:solidFill>
              <a:latin typeface="+mn-lt"/>
              <a:ea typeface="+mn-ea"/>
              <a:cs typeface="+mn-cs"/>
            </a:rPr>
            <a:t>afety</a:t>
          </a:r>
        </a:p>
      </dgm:t>
    </dgm:pt>
    <dgm:pt modelId="{70078FF1-F2A9-4A6B-88D1-8CF3595EFE73}" type="parTrans" cxnId="{1D6C5464-DE30-4BEC-9E27-B2C179C39CC4}">
      <dgm:prSet/>
      <dgm:spPr/>
      <dgm:t>
        <a:bodyPr/>
        <a:lstStyle/>
        <a:p>
          <a:endParaRPr lang="en-US"/>
        </a:p>
      </dgm:t>
    </dgm:pt>
    <dgm:pt modelId="{B4C4972A-0898-484E-AF78-D5D7E0F991F2}" type="sibTrans" cxnId="{1D6C5464-DE30-4BEC-9E27-B2C179C39CC4}">
      <dgm:prSet/>
      <dgm:spPr/>
      <dgm:t>
        <a:bodyPr/>
        <a:lstStyle/>
        <a:p>
          <a:endParaRPr lang="en-US"/>
        </a:p>
      </dgm:t>
    </dgm:pt>
    <dgm:pt modelId="{C8E903CE-0CFD-4D68-A857-80E14557005E}">
      <dgm:prSet custT="1"/>
      <dgm:spPr/>
      <dgm:t>
        <a:bodyPr lIns="108000" tIns="648000" rIns="288000" anchor="t" anchorCtr="0"/>
        <a:lstStyle/>
        <a:p>
          <a:pPr marL="0" lvl="0" indent="0" algn="l" defTabSz="533400">
            <a:lnSpc>
              <a:spcPts val="1500"/>
            </a:lnSpc>
            <a:spcBef>
              <a:spcPct val="0"/>
            </a:spcBef>
            <a:spcAft>
              <a:spcPts val="0"/>
            </a:spcAft>
            <a:buNone/>
          </a:pPr>
          <a:r>
            <a:rPr lang="en-US" sz="1600" b="1" u="sng" kern="1200" dirty="0">
              <a:solidFill>
                <a:srgbClr val="666666"/>
              </a:solidFill>
              <a:latin typeface="+mn-lt"/>
              <a:ea typeface="+mn-ea"/>
              <a:cs typeface="+mn-cs"/>
            </a:rPr>
            <a:t>M</a:t>
          </a:r>
          <a:r>
            <a:rPr lang="en-US" sz="1600" kern="1200" dirty="0">
              <a:solidFill>
                <a:srgbClr val="666666"/>
              </a:solidFill>
              <a:latin typeface="+mn-lt"/>
              <a:ea typeface="+mn-ea"/>
              <a:cs typeface="+mn-cs"/>
            </a:rPr>
            <a:t>odeling and </a:t>
          </a:r>
        </a:p>
        <a:p>
          <a:pPr marL="0" lvl="0" indent="0" algn="l" defTabSz="533400">
            <a:lnSpc>
              <a:spcPts val="1500"/>
            </a:lnSpc>
            <a:spcBef>
              <a:spcPct val="0"/>
            </a:spcBef>
            <a:spcAft>
              <a:spcPts val="0"/>
            </a:spcAft>
            <a:buNone/>
          </a:pPr>
          <a:r>
            <a:rPr lang="en-US" sz="1600" b="1" kern="1200" dirty="0">
              <a:solidFill>
                <a:srgbClr val="666666"/>
              </a:solidFill>
              <a:latin typeface="+mn-lt"/>
              <a:ea typeface="+mn-ea"/>
              <a:cs typeface="+mn-cs"/>
            </a:rPr>
            <a:t>DA</a:t>
          </a:r>
          <a:r>
            <a:rPr lang="en-US" sz="1600" kern="1200" dirty="0">
              <a:solidFill>
                <a:srgbClr val="666666"/>
              </a:solidFill>
              <a:latin typeface="+mn-lt"/>
              <a:ea typeface="+mn-ea"/>
              <a:cs typeface="+mn-cs"/>
            </a:rPr>
            <a:t>ta for </a:t>
          </a:r>
          <a:r>
            <a:rPr lang="en-US" sz="1600" b="1" u="sng" kern="1200" dirty="0">
              <a:solidFill>
                <a:srgbClr val="666666"/>
              </a:solidFill>
              <a:latin typeface="+mn-lt"/>
              <a:ea typeface="+mn-ea"/>
              <a:cs typeface="+mn-cs"/>
            </a:rPr>
            <a:t>R</a:t>
          </a:r>
          <a:r>
            <a:rPr lang="en-US" sz="1600" kern="1200" dirty="0">
              <a:solidFill>
                <a:srgbClr val="666666"/>
              </a:solidFill>
              <a:latin typeface="+mn-lt"/>
              <a:ea typeface="+mn-ea"/>
              <a:cs typeface="+mn-cs"/>
            </a:rPr>
            <a:t>adiological </a:t>
          </a:r>
          <a:r>
            <a:rPr lang="en-US" sz="1600" b="1" u="sng" kern="1200" dirty="0">
              <a:solidFill>
                <a:srgbClr val="666666"/>
              </a:solidFill>
              <a:latin typeface="+mn-lt"/>
              <a:ea typeface="+mn-ea"/>
              <a:cs typeface="+mn-cs"/>
            </a:rPr>
            <a:t>I</a:t>
          </a:r>
          <a:r>
            <a:rPr lang="en-US" sz="1600" kern="1200" dirty="0">
              <a:solidFill>
                <a:srgbClr val="666666"/>
              </a:solidFill>
              <a:latin typeface="+mn-lt"/>
              <a:ea typeface="+mn-ea"/>
              <a:cs typeface="+mn-cs"/>
            </a:rPr>
            <a:t>mpact </a:t>
          </a:r>
          <a:r>
            <a:rPr lang="en-US" sz="1600" b="1" u="sng" kern="1200" dirty="0">
              <a:solidFill>
                <a:srgbClr val="666666"/>
              </a:solidFill>
              <a:latin typeface="+mn-lt"/>
              <a:ea typeface="+mn-ea"/>
              <a:cs typeface="+mn-cs"/>
            </a:rPr>
            <a:t>A</a:t>
          </a:r>
          <a:r>
            <a:rPr lang="en-US" sz="1600" kern="1200" dirty="0">
              <a:solidFill>
                <a:srgbClr val="666666"/>
              </a:solidFill>
              <a:latin typeface="+mn-lt"/>
              <a:ea typeface="+mn-ea"/>
              <a:cs typeface="+mn-cs"/>
            </a:rPr>
            <a:t>ssessment</a:t>
          </a:r>
        </a:p>
      </dgm:t>
    </dgm:pt>
    <dgm:pt modelId="{D5890537-0D77-4DA1-A100-62C393623468}" type="parTrans" cxnId="{17BD67AD-4331-49EC-BC4A-29404E891597}">
      <dgm:prSet/>
      <dgm:spPr/>
      <dgm:t>
        <a:bodyPr/>
        <a:lstStyle/>
        <a:p>
          <a:endParaRPr lang="en-US"/>
        </a:p>
      </dgm:t>
    </dgm:pt>
    <dgm:pt modelId="{862799CE-00F4-4DD6-894E-A487503F8DE6}" type="sibTrans" cxnId="{17BD67AD-4331-49EC-BC4A-29404E891597}">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1"/>
          </a:solidFill>
        </a:ln>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2"/>
          </a:solidFill>
        </a:ln>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3"/>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3" presStyleCnt="5">
        <dgm:presLayoutVars>
          <dgm:chMax val="0"/>
          <dgm:chPref val="0"/>
        </dgm:presLayoutVars>
      </dgm:prSet>
      <dgm:spPr>
        <a:ln>
          <a:solidFill>
            <a:schemeClr val="accent4"/>
          </a:solidFill>
        </a:ln>
      </dgm:spPr>
    </dgm:pt>
    <dgm:pt modelId="{B8046455-4EBB-40A8-838B-B584850A8B8E}" type="pres">
      <dgm:prSet presAssocID="{32CCB050-072A-41BF-BE1B-388CF53E5629}" presName="parTx" presStyleLbl="alignNode1" presStyleIdx="3" presStyleCnt="5">
        <dgm:presLayoutVars>
          <dgm:chMax val="0"/>
          <dgm:chPref val="0"/>
          <dgm:bulletEnabled val="1"/>
        </dgm:presLayoutVars>
      </dgm:prSet>
      <dgm:spPr/>
    </dgm:pt>
    <dgm:pt modelId="{1D84544C-5924-422B-9546-A86AE4927E4C}" type="pres">
      <dgm:prSet presAssocID="{32CCB050-072A-41BF-BE1B-388CF53E5629}" presName="desTx" presStyleLbl="revTx" presStyleIdx="3" presStyleCnt="5">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4" presStyleCnt="5">
        <dgm:presLayoutVars>
          <dgm:chMax val="0"/>
          <dgm:chPref val="0"/>
        </dgm:presLayoutVars>
      </dgm:prSet>
      <dgm:spPr>
        <a:ln>
          <a:solidFill>
            <a:schemeClr val="accent5"/>
          </a:solidFill>
        </a:ln>
      </dgm:spPr>
    </dgm:pt>
    <dgm:pt modelId="{559A9A18-D6AE-4459-8C7F-A17CAB50744A}" type="pres">
      <dgm:prSet presAssocID="{9E838AE2-4659-4603-ABC8-58DF4222C0D4}" presName="parTx" presStyleLbl="alignNode1" presStyleIdx="4" presStyleCnt="5">
        <dgm:presLayoutVars>
          <dgm:chMax val="0"/>
          <dgm:chPref val="0"/>
          <dgm:bulletEnabled val="1"/>
        </dgm:presLayoutVars>
      </dgm:prSet>
      <dgm:spPr/>
    </dgm:pt>
    <dgm:pt modelId="{7F54B493-FCA8-4A1F-A2B1-FCB26CA9C396}" type="pres">
      <dgm:prSet presAssocID="{9E838AE2-4659-4603-ABC8-58DF4222C0D4}" presName="desTx" presStyleLbl="revTx" presStyleIdx="4" presStyleCnt="5">
        <dgm:presLayoutVars>
          <dgm:chMax val="0"/>
          <dgm:chPref val="0"/>
          <dgm:bulletEnabled val="1"/>
        </dgm:presLayoutVars>
      </dgm:prSet>
      <dgm:spPr/>
    </dgm:pt>
    <dgm:pt modelId="{D73F5E39-8993-4D6C-9D92-8E8F41E329B8}" type="pres">
      <dgm:prSet presAssocID="{9E838AE2-4659-4603-ABC8-58DF4222C0D4}" presName="EmptyPlaceHolder" presStyleCnt="0"/>
      <dgm:spPr/>
    </dgm:pt>
  </dgm:ptLst>
  <dgm:cxnLst>
    <dgm:cxn modelId="{20190A0D-EF75-4224-80CC-FC8EBDEF2138}" type="presOf" srcId="{C8E903CE-0CFD-4D68-A857-80E14557005E}" destId="{7F54B493-FCA8-4A1F-A2B1-FCB26CA9C396}" srcOrd="0" destOrd="0" presId="urn:microsoft.com/office/officeart/2016/7/layout/AccentHomeChevronProcess"/>
    <dgm:cxn modelId="{CF54291C-AAFD-4FA4-9A16-20CE892BA907}" srcId="{55C0B14E-AEA6-48D3-A387-ED4A3A3BF840}" destId="{9E838AE2-4659-4603-ABC8-58DF4222C0D4}" srcOrd="4" destOrd="0" parTransId="{5FC53805-9431-4BC8-ADB9-DABF59DE31C7}" sibTransId="{61F1BCD3-232D-4C03-B56C-182BCB6108CD}"/>
    <dgm:cxn modelId="{F23BFC27-EEA1-48DD-A68B-3C9BF1AE455D}" type="presOf" srcId="{349299C9-846E-4827-813A-349CCCE20782}" destId="{810D7AA7-A541-4507-BE7F-36CCF210089F}" srcOrd="0" destOrd="0" presId="urn:microsoft.com/office/officeart/2016/7/layout/AccentHomeChevronProcess"/>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1D6C5464-DE30-4BEC-9E27-B2C179C39CC4}" srcId="{32CCB050-072A-41BF-BE1B-388CF53E5629}" destId="{04A40292-9119-41B2-B968-7B651F20675D}" srcOrd="0" destOrd="0" parTransId="{70078FF1-F2A9-4A6B-88D1-8CF3595EFE73}" sibTransId="{B4C4972A-0898-484E-AF78-D5D7E0F991F2}"/>
    <dgm:cxn modelId="{55492768-9A5E-4F74-AC7C-959C5C24EFD3}" srcId="{55C0B14E-AEA6-48D3-A387-ED4A3A3BF840}" destId="{D07AD3FD-84FF-467E-9693-752776549C61}" srcOrd="1" destOrd="0" parTransId="{7B691773-F524-4FAD-A272-BDF0B0C4370A}" sibTransId="{A8C9B7A9-BC2A-4753-B7F0-F2E361D95520}"/>
    <dgm:cxn modelId="{993A834D-F9E7-487D-A46B-FD9A309F5C59}" type="presOf" srcId="{04A40292-9119-41B2-B968-7B651F20675D}" destId="{1D84544C-5924-422B-9546-A86AE4927E4C}"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219EA357-E48B-4A91-91A7-8282DFF10601}" type="presOf" srcId="{55C0B14E-AEA6-48D3-A387-ED4A3A3BF840}" destId="{594BF422-752C-42F3-A230-3D0E6AE9A886}"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17BD67AD-4331-49EC-BC4A-29404E891597}" srcId="{9E838AE2-4659-4603-ABC8-58DF4222C0D4}" destId="{C8E903CE-0CFD-4D68-A857-80E14557005E}" srcOrd="0" destOrd="0" parTransId="{D5890537-0D77-4DA1-A100-62C393623468}" sibTransId="{862799CE-00F4-4DD6-894E-A487503F8DE6}"/>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042E0AE1-6450-410A-B96E-AFBADB139BEA}" srcId="{55C0B14E-AEA6-48D3-A387-ED4A3A3BF840}" destId="{32CCB050-072A-41BF-BE1B-388CF53E5629}" srcOrd="3" destOrd="0" parTransId="{B301371B-A53D-4B79-8B8D-7B304894442B}" sibTransId="{BF05D8EE-4413-4737-8721-DAF10D6CAB04}"/>
    <dgm:cxn modelId="{E3115EEA-DE9C-4F06-B8B3-BEB263D5F2B1}" srcId="{D71FC021-6A65-44D1-95B9-0E6C89079866}" destId="{4A6BB192-9983-4F48-BBC5-6E384EED7EC5}" srcOrd="0" destOrd="0" parTransId="{230A6E4A-6CED-4DC0-AEFE-6859FE07B658}" sibTransId="{0B568EC2-5D2A-4B00-8047-B7832F245B44}"/>
    <dgm:cxn modelId="{DB636DF2-EC68-445F-B7E9-11D2D9235026}" type="presOf" srcId="{9E838AE2-4659-4603-ABC8-58DF4222C0D4}" destId="{559A9A18-D6AE-4459-8C7F-A17CAB50744A}" srcOrd="0" destOrd="0" presId="urn:microsoft.com/office/officeart/2016/7/layout/AccentHomeChevronProcess"/>
    <dgm:cxn modelId="{10122CFA-F2C6-4519-A06A-6ABCC8B80C59}" type="presOf" srcId="{32CCB050-072A-41BF-BE1B-388CF53E5629}" destId="{B8046455-4EBB-40A8-838B-B584850A8B8E}" srcOrd="0" destOrd="0" presId="urn:microsoft.com/office/officeart/2016/7/layout/AccentHomeChevronProcess"/>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5" destOrd="0" presId="urn:microsoft.com/office/officeart/2016/7/layout/AccentHomeChevronProcess"/>
    <dgm:cxn modelId="{DF11AE77-7C6F-4023-B9CA-C466C92E9683}" type="presParOf" srcId="{594BF422-752C-42F3-A230-3D0E6AE9A886}" destId="{62262EA1-D674-4DE8-B444-FEC3F6748520}" srcOrd="6"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7" destOrd="0" presId="urn:microsoft.com/office/officeart/2016/7/layout/AccentHomeChevronProcess"/>
    <dgm:cxn modelId="{B07B5F95-29F3-4EBA-881F-2F9C82CD9290}" type="presParOf" srcId="{594BF422-752C-42F3-A230-3D0E6AE9A886}" destId="{D0A9E9B9-B6D2-49AA-91D6-7CE223E637D0}" srcOrd="8"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FFC4D-EF32-4094-85D9-85107AC68C0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7701CC6C-74E2-4A6C-A17B-465B206A33F5}">
      <dgm:prSet phldrT="[Text]"/>
      <dgm:spPr/>
      <dgm:t>
        <a:bodyPr/>
        <a:lstStyle/>
        <a:p>
          <a:r>
            <a:rPr lang="en-US" dirty="0"/>
            <a:t>Waste Disposal</a:t>
          </a:r>
        </a:p>
      </dgm:t>
    </dgm:pt>
    <dgm:pt modelId="{F0960A5D-8706-4A9F-A266-9A27F63BBD96}" type="parTrans" cxnId="{9DC7FB0A-7BD9-474E-B03A-F75F7C39831A}">
      <dgm:prSet/>
      <dgm:spPr/>
      <dgm:t>
        <a:bodyPr/>
        <a:lstStyle/>
        <a:p>
          <a:endParaRPr lang="en-US"/>
        </a:p>
      </dgm:t>
    </dgm:pt>
    <dgm:pt modelId="{566F0F91-0251-4D8C-96B3-502DCA6E4FA4}" type="sibTrans" cxnId="{9DC7FB0A-7BD9-474E-B03A-F75F7C39831A}">
      <dgm:prSet/>
      <dgm:spPr/>
      <dgm:t>
        <a:bodyPr/>
        <a:lstStyle/>
        <a:p>
          <a:endParaRPr lang="en-US"/>
        </a:p>
      </dgm:t>
    </dgm:pt>
    <dgm:pt modelId="{CF2F3127-7A38-4A01-828C-0C56F5FA6C31}">
      <dgm:prSet phldrT="[Text]"/>
      <dgm:spPr/>
      <dgm:t>
        <a:bodyPr/>
        <a:lstStyle/>
        <a:p>
          <a:endParaRPr lang="en-US" dirty="0"/>
        </a:p>
      </dgm:t>
    </dgm:pt>
    <dgm:pt modelId="{A4E311E6-8B9F-4083-86A8-C82737EF703E}" type="parTrans" cxnId="{B98649C3-0318-4C0B-A7B1-73752FDF3BC6}">
      <dgm:prSet/>
      <dgm:spPr/>
      <dgm:t>
        <a:bodyPr/>
        <a:lstStyle/>
        <a:p>
          <a:endParaRPr lang="en-US"/>
        </a:p>
      </dgm:t>
    </dgm:pt>
    <dgm:pt modelId="{30BEFCE8-CE0B-428B-AC9A-4CDDE75AF263}" type="sibTrans" cxnId="{B98649C3-0318-4C0B-A7B1-73752FDF3BC6}">
      <dgm:prSet/>
      <dgm:spPr/>
      <dgm:t>
        <a:bodyPr/>
        <a:lstStyle/>
        <a:p>
          <a:endParaRPr lang="en-US"/>
        </a:p>
      </dgm:t>
    </dgm:pt>
    <dgm:pt modelId="{466D06E8-40AE-42C7-B692-CBDB39FA39AC}">
      <dgm:prSet phldrT="[Text]"/>
      <dgm:spPr/>
      <dgm:t>
        <a:bodyPr/>
        <a:lstStyle/>
        <a:p>
          <a:r>
            <a:rPr lang="en-US" dirty="0"/>
            <a:t>Environmental Releases</a:t>
          </a:r>
        </a:p>
      </dgm:t>
    </dgm:pt>
    <dgm:pt modelId="{A5839E14-0FE6-4B99-A6AC-07C6F75431E6}" type="parTrans" cxnId="{B7493536-DB6E-4A63-B16D-CAAD16E78E12}">
      <dgm:prSet/>
      <dgm:spPr/>
      <dgm:t>
        <a:bodyPr/>
        <a:lstStyle/>
        <a:p>
          <a:endParaRPr lang="en-US"/>
        </a:p>
      </dgm:t>
    </dgm:pt>
    <dgm:pt modelId="{D3B25D7F-27D7-4E4E-A773-46B2B4758B43}" type="sibTrans" cxnId="{B7493536-DB6E-4A63-B16D-CAAD16E78E12}">
      <dgm:prSet/>
      <dgm:spPr/>
      <dgm:t>
        <a:bodyPr/>
        <a:lstStyle/>
        <a:p>
          <a:endParaRPr lang="en-US"/>
        </a:p>
      </dgm:t>
    </dgm:pt>
    <dgm:pt modelId="{D9234763-162D-40B7-BE86-6C596307BD69}">
      <dgm:prSet phldrT="[Text]"/>
      <dgm:spPr/>
      <dgm:t>
        <a:bodyPr/>
        <a:lstStyle/>
        <a:p>
          <a:r>
            <a:rPr lang="en-US" dirty="0">
              <a:solidFill>
                <a:schemeClr val="tx1"/>
              </a:solidFill>
            </a:rPr>
            <a:t>Working Group 1</a:t>
          </a:r>
          <a:endParaRPr lang="en-US" dirty="0"/>
        </a:p>
      </dgm:t>
    </dgm:pt>
    <dgm:pt modelId="{1DF74CDE-21AE-4655-999E-89AD73F7B765}" type="parTrans" cxnId="{EC895406-4912-4094-8707-05021FAFC91E}">
      <dgm:prSet/>
      <dgm:spPr/>
      <dgm:t>
        <a:bodyPr/>
        <a:lstStyle/>
        <a:p>
          <a:endParaRPr lang="en-US"/>
        </a:p>
      </dgm:t>
    </dgm:pt>
    <dgm:pt modelId="{84BBBF9C-D549-4EDE-ADD2-19D24E58065D}" type="sibTrans" cxnId="{EC895406-4912-4094-8707-05021FAFC91E}">
      <dgm:prSet/>
      <dgm:spPr/>
      <dgm:t>
        <a:bodyPr/>
        <a:lstStyle/>
        <a:p>
          <a:endParaRPr lang="en-US"/>
        </a:p>
      </dgm:t>
    </dgm:pt>
    <dgm:pt modelId="{15E483A2-05D6-4770-9044-1C824A56E19A}">
      <dgm:prSet phldrT="[Text]"/>
      <dgm:spPr/>
      <dgm:t>
        <a:bodyPr/>
        <a:lstStyle/>
        <a:p>
          <a:r>
            <a:rPr lang="en-US" dirty="0"/>
            <a:t>Biosphere Process</a:t>
          </a:r>
        </a:p>
      </dgm:t>
    </dgm:pt>
    <dgm:pt modelId="{9F4B2218-D849-4C92-B8C0-D7C402F2AC9C}" type="parTrans" cxnId="{6F65F400-33E4-4EE9-A5F4-AF004BA4B9AF}">
      <dgm:prSet/>
      <dgm:spPr/>
      <dgm:t>
        <a:bodyPr/>
        <a:lstStyle/>
        <a:p>
          <a:endParaRPr lang="en-US"/>
        </a:p>
      </dgm:t>
    </dgm:pt>
    <dgm:pt modelId="{C264B9FA-222B-482A-8734-9A324D47844E}" type="sibTrans" cxnId="{6F65F400-33E4-4EE9-A5F4-AF004BA4B9AF}">
      <dgm:prSet/>
      <dgm:spPr/>
      <dgm:t>
        <a:bodyPr/>
        <a:lstStyle/>
        <a:p>
          <a:endParaRPr lang="en-US"/>
        </a:p>
      </dgm:t>
    </dgm:pt>
    <dgm:pt modelId="{13DC879A-3ECC-4AB3-991E-A85FA3421A9B}">
      <dgm:prSet phldrT="[Text]"/>
      <dgm:spPr/>
      <dgm:t>
        <a:bodyPr/>
        <a:lstStyle/>
        <a:p>
          <a:r>
            <a:rPr lang="en-US" dirty="0">
              <a:solidFill>
                <a:schemeClr val="tx1"/>
              </a:solidFill>
            </a:rPr>
            <a:t>Working Group 1</a:t>
          </a:r>
          <a:endParaRPr lang="en-US" dirty="0"/>
        </a:p>
      </dgm:t>
    </dgm:pt>
    <dgm:pt modelId="{8E994E59-F8A5-48A8-8CB0-20C038DBB420}" type="parTrans" cxnId="{D4E9E6C6-5B77-4FC1-9161-ECB23B3C3C36}">
      <dgm:prSet/>
      <dgm:spPr/>
      <dgm:t>
        <a:bodyPr/>
        <a:lstStyle/>
        <a:p>
          <a:endParaRPr lang="en-US"/>
        </a:p>
      </dgm:t>
    </dgm:pt>
    <dgm:pt modelId="{9A0B219B-14C5-41EC-81C1-290FE982133C}" type="sibTrans" cxnId="{D4E9E6C6-5B77-4FC1-9161-ECB23B3C3C36}">
      <dgm:prSet/>
      <dgm:spPr/>
      <dgm:t>
        <a:bodyPr/>
        <a:lstStyle/>
        <a:p>
          <a:endParaRPr lang="en-US"/>
        </a:p>
      </dgm:t>
    </dgm:pt>
    <dgm:pt modelId="{821F2A9C-7CFD-4A7C-9A5E-352078D213F1}">
      <dgm:prSet/>
      <dgm:spPr/>
      <dgm:t>
        <a:bodyPr/>
        <a:lstStyle/>
        <a:p>
          <a:r>
            <a:rPr lang="en-US" dirty="0">
              <a:solidFill>
                <a:schemeClr val="tx1"/>
              </a:solidFill>
            </a:rPr>
            <a:t>TG 1: Principles for the Definition of Critical and Other Exposure Groups</a:t>
          </a:r>
        </a:p>
      </dgm:t>
    </dgm:pt>
    <dgm:pt modelId="{7D3F7D02-7E0E-433D-8411-54EF2D46D5BC}" type="parTrans" cxnId="{7D09C67C-5614-474B-AC04-509BA20EB8A9}">
      <dgm:prSet/>
      <dgm:spPr/>
      <dgm:t>
        <a:bodyPr/>
        <a:lstStyle/>
        <a:p>
          <a:endParaRPr lang="en-US"/>
        </a:p>
      </dgm:t>
    </dgm:pt>
    <dgm:pt modelId="{8ADE0988-2338-4EE5-A8F8-CE4232146421}" type="sibTrans" cxnId="{7D09C67C-5614-474B-AC04-509BA20EB8A9}">
      <dgm:prSet/>
      <dgm:spPr/>
      <dgm:t>
        <a:bodyPr/>
        <a:lstStyle/>
        <a:p>
          <a:endParaRPr lang="en-US"/>
        </a:p>
      </dgm:t>
    </dgm:pt>
    <dgm:pt modelId="{58B5070F-D5A7-475A-A0A9-6A6D299B8413}">
      <dgm:prSet/>
      <dgm:spPr/>
      <dgm:t>
        <a:bodyPr/>
        <a:lstStyle/>
        <a:p>
          <a:r>
            <a:rPr lang="en-US" dirty="0">
              <a:solidFill>
                <a:schemeClr val="tx1"/>
              </a:solidFill>
            </a:rPr>
            <a:t>TG 2: Principles for the Application of Data to Assessment Models</a:t>
          </a:r>
        </a:p>
      </dgm:t>
    </dgm:pt>
    <dgm:pt modelId="{EF5F7900-2539-41D9-977A-408494D8D361}" type="parTrans" cxnId="{7416296C-240A-41DA-A924-803C5A33E4CC}">
      <dgm:prSet/>
      <dgm:spPr/>
      <dgm:t>
        <a:bodyPr/>
        <a:lstStyle/>
        <a:p>
          <a:endParaRPr lang="en-US"/>
        </a:p>
      </dgm:t>
    </dgm:pt>
    <dgm:pt modelId="{4536AE74-BD7C-417A-960A-F3827DA2B1BE}" type="sibTrans" cxnId="{7416296C-240A-41DA-A924-803C5A33E4CC}">
      <dgm:prSet/>
      <dgm:spPr/>
      <dgm:t>
        <a:bodyPr/>
        <a:lstStyle/>
        <a:p>
          <a:endParaRPr lang="en-US"/>
        </a:p>
      </dgm:t>
    </dgm:pt>
    <dgm:pt modelId="{4FBC5688-63C3-484B-BE44-4B142A86D3E3}">
      <dgm:prSet/>
      <dgm:spPr/>
      <dgm:t>
        <a:bodyPr/>
        <a:lstStyle/>
        <a:p>
          <a:r>
            <a:rPr lang="en-US" dirty="0">
              <a:solidFill>
                <a:schemeClr val="tx1"/>
              </a:solidFill>
            </a:rPr>
            <a:t>TG 3: Consideration of Alternative Assessment Contexts</a:t>
          </a:r>
        </a:p>
      </dgm:t>
    </dgm:pt>
    <dgm:pt modelId="{438E9C17-4E7D-4610-ADD7-463135E7ADDB}" type="parTrans" cxnId="{47C2600C-D458-4874-A12E-AD7BD9044C31}">
      <dgm:prSet/>
      <dgm:spPr/>
      <dgm:t>
        <a:bodyPr/>
        <a:lstStyle/>
        <a:p>
          <a:endParaRPr lang="en-US"/>
        </a:p>
      </dgm:t>
    </dgm:pt>
    <dgm:pt modelId="{CD74D764-67A7-4A13-A1C7-A0B1484D9173}" type="sibTrans" cxnId="{47C2600C-D458-4874-A12E-AD7BD9044C31}">
      <dgm:prSet/>
      <dgm:spPr/>
      <dgm:t>
        <a:bodyPr/>
        <a:lstStyle/>
        <a:p>
          <a:endParaRPr lang="en-US"/>
        </a:p>
      </dgm:t>
    </dgm:pt>
    <dgm:pt modelId="{D0DA6DA9-522B-48BD-98D4-513437E83DE9}">
      <dgm:prSet/>
      <dgm:spPr/>
      <dgm:t>
        <a:bodyPr/>
        <a:lstStyle/>
        <a:p>
          <a:r>
            <a:rPr lang="en-US" dirty="0">
              <a:solidFill>
                <a:schemeClr val="tx1"/>
              </a:solidFill>
            </a:rPr>
            <a:t>TG 4: Biosphere System Identification and Justification</a:t>
          </a:r>
        </a:p>
      </dgm:t>
    </dgm:pt>
    <dgm:pt modelId="{618BE8C2-8D16-4C76-A15C-3E999C9DA64F}" type="parTrans" cxnId="{FD294DB5-6A27-482C-A544-724C0E475875}">
      <dgm:prSet/>
      <dgm:spPr/>
      <dgm:t>
        <a:bodyPr/>
        <a:lstStyle/>
        <a:p>
          <a:endParaRPr lang="en-US"/>
        </a:p>
      </dgm:t>
    </dgm:pt>
    <dgm:pt modelId="{785870FF-C0FB-4263-BE12-BB0CFF6D710E}" type="sibTrans" cxnId="{FD294DB5-6A27-482C-A544-724C0E475875}">
      <dgm:prSet/>
      <dgm:spPr/>
      <dgm:t>
        <a:bodyPr/>
        <a:lstStyle/>
        <a:p>
          <a:endParaRPr lang="en-US"/>
        </a:p>
      </dgm:t>
    </dgm:pt>
    <dgm:pt modelId="{8B4BF349-B159-4C45-A27B-DF38187D4461}">
      <dgm:prSet/>
      <dgm:spPr/>
      <dgm:t>
        <a:bodyPr/>
        <a:lstStyle/>
        <a:p>
          <a:r>
            <a:rPr lang="en-US" dirty="0">
              <a:solidFill>
                <a:schemeClr val="tx1"/>
              </a:solidFill>
            </a:rPr>
            <a:t>TG 5: Biosphere System Descriptions</a:t>
          </a:r>
        </a:p>
      </dgm:t>
    </dgm:pt>
    <dgm:pt modelId="{6BA0A86C-EDA8-4167-8636-1042C954C6AB}" type="parTrans" cxnId="{2B1ACDC6-ADEE-4B0E-9225-BC30E1AD2420}">
      <dgm:prSet/>
      <dgm:spPr/>
      <dgm:t>
        <a:bodyPr/>
        <a:lstStyle/>
        <a:p>
          <a:endParaRPr lang="en-US"/>
        </a:p>
      </dgm:t>
    </dgm:pt>
    <dgm:pt modelId="{B8356FBD-1398-45EA-AE5D-B12A289721DE}" type="sibTrans" cxnId="{2B1ACDC6-ADEE-4B0E-9225-BC30E1AD2420}">
      <dgm:prSet/>
      <dgm:spPr/>
      <dgm:t>
        <a:bodyPr/>
        <a:lstStyle/>
        <a:p>
          <a:endParaRPr lang="en-US"/>
        </a:p>
      </dgm:t>
    </dgm:pt>
    <dgm:pt modelId="{6C53D8BE-0BF2-4E27-ADEF-D51BC5FEB744}">
      <dgm:prSet/>
      <dgm:spPr/>
      <dgm:t>
        <a:bodyPr/>
        <a:lstStyle/>
        <a:p>
          <a:r>
            <a:rPr lang="en-US" dirty="0">
              <a:solidFill>
                <a:schemeClr val="tx1"/>
              </a:solidFill>
            </a:rPr>
            <a:t>TG 6: Model Development</a:t>
          </a:r>
        </a:p>
      </dgm:t>
    </dgm:pt>
    <dgm:pt modelId="{0775FE00-1FB7-4C14-8A88-73B01D129348}" type="parTrans" cxnId="{CB02D495-36B7-4652-B28B-2015777053D1}">
      <dgm:prSet/>
      <dgm:spPr/>
      <dgm:t>
        <a:bodyPr/>
        <a:lstStyle/>
        <a:p>
          <a:endParaRPr lang="en-US"/>
        </a:p>
      </dgm:t>
    </dgm:pt>
    <dgm:pt modelId="{1D1B9213-2D4F-4F84-A92D-8DAE6FC59901}" type="sibTrans" cxnId="{CB02D495-36B7-4652-B28B-2015777053D1}">
      <dgm:prSet/>
      <dgm:spPr/>
      <dgm:t>
        <a:bodyPr/>
        <a:lstStyle/>
        <a:p>
          <a:endParaRPr lang="en-US"/>
        </a:p>
      </dgm:t>
    </dgm:pt>
    <dgm:pt modelId="{177DC64C-450C-4673-9360-CB493B653E59}">
      <dgm:prSet/>
      <dgm:spPr/>
      <dgm:t>
        <a:bodyPr/>
        <a:lstStyle/>
        <a:p>
          <a:endParaRPr lang="en-US" dirty="0">
            <a:solidFill>
              <a:schemeClr val="tx1"/>
            </a:solidFill>
          </a:endParaRPr>
        </a:p>
      </dgm:t>
    </dgm:pt>
    <dgm:pt modelId="{655D019E-67DA-4744-896F-078C0C4C7DC7}" type="parTrans" cxnId="{5B0C8E85-E95E-4246-966C-8C312CC94086}">
      <dgm:prSet/>
      <dgm:spPr/>
      <dgm:t>
        <a:bodyPr/>
        <a:lstStyle/>
        <a:p>
          <a:endParaRPr lang="en-US"/>
        </a:p>
      </dgm:t>
    </dgm:pt>
    <dgm:pt modelId="{B48FC6DA-D55D-44B3-977D-317DEF2B8E12}" type="sibTrans" cxnId="{5B0C8E85-E95E-4246-966C-8C312CC94086}">
      <dgm:prSet/>
      <dgm:spPr/>
      <dgm:t>
        <a:bodyPr/>
        <a:lstStyle/>
        <a:p>
          <a:endParaRPr lang="en-US"/>
        </a:p>
      </dgm:t>
    </dgm:pt>
    <dgm:pt modelId="{70459C00-D428-4653-B7EA-BAF20065E8AC}">
      <dgm:prSet/>
      <dgm:spPr/>
      <dgm:t>
        <a:bodyPr/>
        <a:lstStyle/>
        <a:p>
          <a:r>
            <a:rPr lang="en-US" dirty="0">
              <a:solidFill>
                <a:schemeClr val="tx1"/>
              </a:solidFill>
            </a:rPr>
            <a:t>Working Group 2 </a:t>
          </a:r>
        </a:p>
      </dgm:t>
    </dgm:pt>
    <dgm:pt modelId="{8EC3623E-F4B2-47F3-921C-4D1C093E3609}" type="parTrans" cxnId="{1E05154B-B248-49E8-B7CA-81F10A1FD8BB}">
      <dgm:prSet/>
      <dgm:spPr/>
      <dgm:t>
        <a:bodyPr/>
        <a:lstStyle/>
        <a:p>
          <a:endParaRPr lang="en-US"/>
        </a:p>
      </dgm:t>
    </dgm:pt>
    <dgm:pt modelId="{49BF5976-8C19-43EF-B8F5-FB7808F0330C}" type="sibTrans" cxnId="{1E05154B-B248-49E8-B7CA-81F10A1FD8BB}">
      <dgm:prSet/>
      <dgm:spPr/>
      <dgm:t>
        <a:bodyPr/>
        <a:lstStyle/>
        <a:p>
          <a:endParaRPr lang="en-US"/>
        </a:p>
      </dgm:t>
    </dgm:pt>
    <dgm:pt modelId="{6A20FDA5-3535-4B92-BA48-8ACAC717624D}">
      <dgm:prSet/>
      <dgm:spPr/>
      <dgm:t>
        <a:bodyPr/>
        <a:lstStyle/>
        <a:p>
          <a:r>
            <a:rPr lang="en-US" dirty="0">
              <a:solidFill>
                <a:schemeClr val="tx1"/>
              </a:solidFill>
            </a:rPr>
            <a:t>long-term tritium dispersion in the environment </a:t>
          </a:r>
        </a:p>
      </dgm:t>
    </dgm:pt>
    <dgm:pt modelId="{86D1F63A-7C9B-466A-B566-88CB28C26385}" type="parTrans" cxnId="{AF99C2FA-7843-4C70-BB6E-66BA5A5FF93F}">
      <dgm:prSet/>
      <dgm:spPr/>
      <dgm:t>
        <a:bodyPr/>
        <a:lstStyle/>
        <a:p>
          <a:endParaRPr lang="en-US"/>
        </a:p>
      </dgm:t>
    </dgm:pt>
    <dgm:pt modelId="{6CE09295-7D37-443F-9006-2F7BA14BE043}" type="sibTrans" cxnId="{AF99C2FA-7843-4C70-BB6E-66BA5A5FF93F}">
      <dgm:prSet/>
      <dgm:spPr/>
      <dgm:t>
        <a:bodyPr/>
        <a:lstStyle/>
        <a:p>
          <a:endParaRPr lang="en-US"/>
        </a:p>
      </dgm:t>
    </dgm:pt>
    <dgm:pt modelId="{5075D6CC-6018-4F6D-AB16-F5211356C194}">
      <dgm:prSet/>
      <dgm:spPr/>
      <dgm:t>
        <a:bodyPr/>
        <a:lstStyle/>
        <a:p>
          <a:r>
            <a:rPr lang="en-US" dirty="0">
              <a:solidFill>
                <a:schemeClr val="tx1"/>
              </a:solidFill>
            </a:rPr>
            <a:t>Working Group 2</a:t>
          </a:r>
        </a:p>
      </dgm:t>
    </dgm:pt>
    <dgm:pt modelId="{6FA5D21B-1B49-46EC-AEB7-3DCF2F69693A}" type="parTrans" cxnId="{68313A6A-0E10-473D-8FE4-74AB7F2FAD41}">
      <dgm:prSet/>
      <dgm:spPr/>
      <dgm:t>
        <a:bodyPr/>
        <a:lstStyle/>
        <a:p>
          <a:endParaRPr lang="en-US"/>
        </a:p>
      </dgm:t>
    </dgm:pt>
    <dgm:pt modelId="{2AF1A118-A7B8-4037-A66C-6F09798F389B}" type="sibTrans" cxnId="{68313A6A-0E10-473D-8FE4-74AB7F2FAD41}">
      <dgm:prSet/>
      <dgm:spPr/>
      <dgm:t>
        <a:bodyPr/>
        <a:lstStyle/>
        <a:p>
          <a:endParaRPr lang="en-US"/>
        </a:p>
      </dgm:t>
    </dgm:pt>
    <dgm:pt modelId="{E32BED52-B139-44BC-8B0F-5142407F68F2}">
      <dgm:prSet/>
      <dgm:spPr/>
      <dgm:t>
        <a:bodyPr/>
        <a:lstStyle/>
        <a:p>
          <a:r>
            <a:rPr lang="en-US" dirty="0">
              <a:solidFill>
                <a:schemeClr val="tx1"/>
              </a:solidFill>
            </a:rPr>
            <a:t>radionuclide uptake by fruits </a:t>
          </a:r>
        </a:p>
      </dgm:t>
    </dgm:pt>
    <dgm:pt modelId="{D0E8A10F-E993-41C9-ADA9-EFEFB1644A82}" type="parTrans" cxnId="{2E7F1B7E-B2D2-4BE9-B459-3810F32D94CF}">
      <dgm:prSet/>
      <dgm:spPr/>
      <dgm:t>
        <a:bodyPr/>
        <a:lstStyle/>
        <a:p>
          <a:endParaRPr lang="en-US"/>
        </a:p>
      </dgm:t>
    </dgm:pt>
    <dgm:pt modelId="{650364D5-02F3-4D82-AF53-B06CD379002C}" type="sibTrans" cxnId="{2E7F1B7E-B2D2-4BE9-B459-3810F32D94CF}">
      <dgm:prSet/>
      <dgm:spPr/>
      <dgm:t>
        <a:bodyPr/>
        <a:lstStyle/>
        <a:p>
          <a:endParaRPr lang="en-US"/>
        </a:p>
      </dgm:t>
    </dgm:pt>
    <dgm:pt modelId="{DA48FBA4-C747-4E5E-85EF-8392F2B27610}">
      <dgm:prSet/>
      <dgm:spPr/>
      <dgm:t>
        <a:bodyPr/>
        <a:lstStyle/>
        <a:p>
          <a:r>
            <a:rPr lang="en-US" dirty="0">
              <a:solidFill>
                <a:schemeClr val="tx1"/>
              </a:solidFill>
            </a:rPr>
            <a:t>Working Group 3</a:t>
          </a:r>
        </a:p>
      </dgm:t>
    </dgm:pt>
    <dgm:pt modelId="{34652653-E5CF-4C93-8EAF-EAAFF6885EB5}" type="parTrans" cxnId="{5B1037D2-247E-4624-B4FC-91817EDDB1BB}">
      <dgm:prSet/>
      <dgm:spPr/>
      <dgm:t>
        <a:bodyPr/>
        <a:lstStyle/>
        <a:p>
          <a:endParaRPr lang="en-US"/>
        </a:p>
      </dgm:t>
    </dgm:pt>
    <dgm:pt modelId="{6C68EEDA-CA08-4301-BDEB-9869DB3BDAE9}" type="sibTrans" cxnId="{5B1037D2-247E-4624-B4FC-91817EDDB1BB}">
      <dgm:prSet/>
      <dgm:spPr/>
      <dgm:t>
        <a:bodyPr/>
        <a:lstStyle/>
        <a:p>
          <a:endParaRPr lang="en-US"/>
        </a:p>
      </dgm:t>
    </dgm:pt>
    <dgm:pt modelId="{00A5C4A0-5B48-42E6-8936-E7F6B24431A8}">
      <dgm:prSet/>
      <dgm:spPr/>
      <dgm:t>
        <a:bodyPr/>
        <a:lstStyle/>
        <a:p>
          <a:r>
            <a:rPr lang="en-US" dirty="0">
              <a:solidFill>
                <a:schemeClr val="tx1"/>
              </a:solidFill>
            </a:rPr>
            <a:t>radionuclide migration and accumulation in forest ecosystems</a:t>
          </a:r>
        </a:p>
      </dgm:t>
    </dgm:pt>
    <dgm:pt modelId="{58D49D34-C22D-4782-8E64-8F634A528BB7}" type="parTrans" cxnId="{099273BC-C031-4BE6-A6FE-48BD8DAEC955}">
      <dgm:prSet/>
      <dgm:spPr/>
      <dgm:t>
        <a:bodyPr/>
        <a:lstStyle/>
        <a:p>
          <a:endParaRPr lang="en-US"/>
        </a:p>
      </dgm:t>
    </dgm:pt>
    <dgm:pt modelId="{5C917516-662A-4860-AC1D-5E274FD4C95E}" type="sibTrans" cxnId="{099273BC-C031-4BE6-A6FE-48BD8DAEC955}">
      <dgm:prSet/>
      <dgm:spPr/>
      <dgm:t>
        <a:bodyPr/>
        <a:lstStyle/>
        <a:p>
          <a:endParaRPr lang="en-US"/>
        </a:p>
      </dgm:t>
    </dgm:pt>
    <dgm:pt modelId="{E87E03C3-E2B0-4D52-A658-C846A490396D}">
      <dgm:prSet phldrT="[Text]"/>
      <dgm:spPr/>
      <dgm:t>
        <a:bodyPr/>
        <a:lstStyle/>
        <a:p>
          <a:r>
            <a:rPr lang="en-US" dirty="0">
              <a:solidFill>
                <a:schemeClr val="tx1"/>
              </a:solidFill>
            </a:rPr>
            <a:t>The reconstruction of radiation doses received by people from past releases of radionuclides (I-131) to the environment at the Hanford Site</a:t>
          </a:r>
          <a:endParaRPr lang="en-US" dirty="0"/>
        </a:p>
      </dgm:t>
    </dgm:pt>
    <dgm:pt modelId="{C4EF7775-12CC-4E58-B882-FF1754C2CE37}" type="parTrans" cxnId="{BE8F3DD5-ECA0-4BA5-8769-6552AA8E0F12}">
      <dgm:prSet/>
      <dgm:spPr/>
      <dgm:t>
        <a:bodyPr/>
        <a:lstStyle/>
        <a:p>
          <a:endParaRPr lang="en-US"/>
        </a:p>
      </dgm:t>
    </dgm:pt>
    <dgm:pt modelId="{EEA4A180-F5F1-45BB-80C1-49011DDC4ABA}" type="sibTrans" cxnId="{BE8F3DD5-ECA0-4BA5-8769-6552AA8E0F12}">
      <dgm:prSet/>
      <dgm:spPr/>
      <dgm:t>
        <a:bodyPr/>
        <a:lstStyle/>
        <a:p>
          <a:endParaRPr lang="en-US"/>
        </a:p>
      </dgm:t>
    </dgm:pt>
    <dgm:pt modelId="{BB396408-EB0B-4C6A-AF82-B3EF5F9813B9}">
      <dgm:prSet/>
      <dgm:spPr/>
      <dgm:t>
        <a:bodyPr/>
        <a:lstStyle/>
        <a:p>
          <a:r>
            <a:rPr lang="en-US" dirty="0">
              <a:solidFill>
                <a:schemeClr val="tx1"/>
              </a:solidFill>
            </a:rPr>
            <a:t>Testing of environmental transfer models using data from the remediation of a radium extraction site in Belgium  </a:t>
          </a:r>
        </a:p>
      </dgm:t>
    </dgm:pt>
    <dgm:pt modelId="{DB96750A-8887-401E-8FED-1ABE0928B3AF}" type="parTrans" cxnId="{4C1F85BF-4BA8-4D80-8679-A7CFAFAF77FF}">
      <dgm:prSet/>
      <dgm:spPr/>
      <dgm:t>
        <a:bodyPr/>
        <a:lstStyle/>
        <a:p>
          <a:endParaRPr lang="en-US"/>
        </a:p>
      </dgm:t>
    </dgm:pt>
    <dgm:pt modelId="{7ABB2EEC-4F8B-4C92-9AAB-417D8D1D0820}" type="sibTrans" cxnId="{4C1F85BF-4BA8-4D80-8679-A7CFAFAF77FF}">
      <dgm:prSet/>
      <dgm:spPr/>
      <dgm:t>
        <a:bodyPr/>
        <a:lstStyle/>
        <a:p>
          <a:endParaRPr lang="en-US"/>
        </a:p>
      </dgm:t>
    </dgm:pt>
    <dgm:pt modelId="{0792C09F-1483-40B8-B77E-0A746F5D6A9B}" type="pres">
      <dgm:prSet presAssocID="{E77FFC4D-EF32-4094-85D9-85107AC68C0F}" presName="linearFlow" presStyleCnt="0">
        <dgm:presLayoutVars>
          <dgm:dir/>
          <dgm:animLvl val="lvl"/>
          <dgm:resizeHandles/>
        </dgm:presLayoutVars>
      </dgm:prSet>
      <dgm:spPr/>
    </dgm:pt>
    <dgm:pt modelId="{30849F14-B64E-4113-93C8-D278631E4239}" type="pres">
      <dgm:prSet presAssocID="{7701CC6C-74E2-4A6C-A17B-465B206A33F5}" presName="compositeNode" presStyleCnt="0">
        <dgm:presLayoutVars>
          <dgm:bulletEnabled val="1"/>
        </dgm:presLayoutVars>
      </dgm:prSet>
      <dgm:spPr/>
    </dgm:pt>
    <dgm:pt modelId="{6D69479E-9FB9-466C-B175-8B4AC4365D18}" type="pres">
      <dgm:prSet presAssocID="{7701CC6C-74E2-4A6C-A17B-465B206A33F5}" presName="image" presStyleLbl="fgImgPlace1" presStyleIdx="0" presStyleCnt="3"/>
      <dgm:spPr/>
    </dgm:pt>
    <dgm:pt modelId="{359F40D7-E852-4951-8C85-419F409FDFE4}" type="pres">
      <dgm:prSet presAssocID="{7701CC6C-74E2-4A6C-A17B-465B206A33F5}" presName="childNode" presStyleLbl="node1" presStyleIdx="0" presStyleCnt="3">
        <dgm:presLayoutVars>
          <dgm:bulletEnabled val="1"/>
        </dgm:presLayoutVars>
      </dgm:prSet>
      <dgm:spPr/>
    </dgm:pt>
    <dgm:pt modelId="{E1FF1819-8D89-4BB8-8802-48434029B690}" type="pres">
      <dgm:prSet presAssocID="{7701CC6C-74E2-4A6C-A17B-465B206A33F5}" presName="parentNode" presStyleLbl="revTx" presStyleIdx="0" presStyleCnt="3">
        <dgm:presLayoutVars>
          <dgm:chMax val="0"/>
          <dgm:bulletEnabled val="1"/>
        </dgm:presLayoutVars>
      </dgm:prSet>
      <dgm:spPr/>
    </dgm:pt>
    <dgm:pt modelId="{B20A9AE7-B24A-412B-9341-1488006D930F}" type="pres">
      <dgm:prSet presAssocID="{566F0F91-0251-4D8C-96B3-502DCA6E4FA4}" presName="sibTrans" presStyleCnt="0"/>
      <dgm:spPr/>
    </dgm:pt>
    <dgm:pt modelId="{69135855-478B-4EC6-85F1-BBE814687509}" type="pres">
      <dgm:prSet presAssocID="{466D06E8-40AE-42C7-B692-CBDB39FA39AC}" presName="compositeNode" presStyleCnt="0">
        <dgm:presLayoutVars>
          <dgm:bulletEnabled val="1"/>
        </dgm:presLayoutVars>
      </dgm:prSet>
      <dgm:spPr/>
    </dgm:pt>
    <dgm:pt modelId="{66C07585-D67F-4B10-9097-2D381E8A8CAC}" type="pres">
      <dgm:prSet presAssocID="{466D06E8-40AE-42C7-B692-CBDB39FA39AC}" presName="image" presStyleLbl="fgImgPlace1" presStyleIdx="1" presStyleCnt="3"/>
      <dgm:spPr/>
    </dgm:pt>
    <dgm:pt modelId="{37BACDAA-96EB-444B-A888-E5AE1028DFF3}" type="pres">
      <dgm:prSet presAssocID="{466D06E8-40AE-42C7-B692-CBDB39FA39AC}" presName="childNode" presStyleLbl="node1" presStyleIdx="1" presStyleCnt="3">
        <dgm:presLayoutVars>
          <dgm:bulletEnabled val="1"/>
        </dgm:presLayoutVars>
      </dgm:prSet>
      <dgm:spPr/>
    </dgm:pt>
    <dgm:pt modelId="{AE0FDDE5-8483-409E-9B2C-07AB64014F5B}" type="pres">
      <dgm:prSet presAssocID="{466D06E8-40AE-42C7-B692-CBDB39FA39AC}" presName="parentNode" presStyleLbl="revTx" presStyleIdx="1" presStyleCnt="3">
        <dgm:presLayoutVars>
          <dgm:chMax val="0"/>
          <dgm:bulletEnabled val="1"/>
        </dgm:presLayoutVars>
      </dgm:prSet>
      <dgm:spPr/>
    </dgm:pt>
    <dgm:pt modelId="{BCECBBB7-6FAC-4564-8A12-46A52CDCD5FA}" type="pres">
      <dgm:prSet presAssocID="{D3B25D7F-27D7-4E4E-A773-46B2B4758B43}" presName="sibTrans" presStyleCnt="0"/>
      <dgm:spPr/>
    </dgm:pt>
    <dgm:pt modelId="{A0DF60BF-71FD-49D9-8D87-E22CFCA22261}" type="pres">
      <dgm:prSet presAssocID="{15E483A2-05D6-4770-9044-1C824A56E19A}" presName="compositeNode" presStyleCnt="0">
        <dgm:presLayoutVars>
          <dgm:bulletEnabled val="1"/>
        </dgm:presLayoutVars>
      </dgm:prSet>
      <dgm:spPr/>
    </dgm:pt>
    <dgm:pt modelId="{07D28799-BAE8-43EB-A6D8-2FC1734E9F67}" type="pres">
      <dgm:prSet presAssocID="{15E483A2-05D6-4770-9044-1C824A56E19A}" presName="image" presStyleLbl="fgImgPlace1" presStyleIdx="2" presStyleCnt="3"/>
      <dgm:spPr/>
    </dgm:pt>
    <dgm:pt modelId="{B1EA0A4C-21F6-44F0-9C58-24FE4FB54BF4}" type="pres">
      <dgm:prSet presAssocID="{15E483A2-05D6-4770-9044-1C824A56E19A}" presName="childNode" presStyleLbl="node1" presStyleIdx="2" presStyleCnt="3">
        <dgm:presLayoutVars>
          <dgm:bulletEnabled val="1"/>
        </dgm:presLayoutVars>
      </dgm:prSet>
      <dgm:spPr/>
    </dgm:pt>
    <dgm:pt modelId="{A9364CDF-5C4C-4422-A76E-304B7E30F633}" type="pres">
      <dgm:prSet presAssocID="{15E483A2-05D6-4770-9044-1C824A56E19A}" presName="parentNode" presStyleLbl="revTx" presStyleIdx="2" presStyleCnt="3">
        <dgm:presLayoutVars>
          <dgm:chMax val="0"/>
          <dgm:bulletEnabled val="1"/>
        </dgm:presLayoutVars>
      </dgm:prSet>
      <dgm:spPr/>
    </dgm:pt>
  </dgm:ptLst>
  <dgm:cxnLst>
    <dgm:cxn modelId="{6F65F400-33E4-4EE9-A5F4-AF004BA4B9AF}" srcId="{E77FFC4D-EF32-4094-85D9-85107AC68C0F}" destId="{15E483A2-05D6-4770-9044-1C824A56E19A}" srcOrd="2" destOrd="0" parTransId="{9F4B2218-D849-4C92-B8C0-D7C402F2AC9C}" sibTransId="{C264B9FA-222B-482A-8734-9A324D47844E}"/>
    <dgm:cxn modelId="{EC895406-4912-4094-8707-05021FAFC91E}" srcId="{466D06E8-40AE-42C7-B692-CBDB39FA39AC}" destId="{D9234763-162D-40B7-BE86-6C596307BD69}" srcOrd="0" destOrd="0" parTransId="{1DF74CDE-21AE-4655-999E-89AD73F7B765}" sibTransId="{84BBBF9C-D549-4EDE-ADD2-19D24E58065D}"/>
    <dgm:cxn modelId="{9DC7FB0A-7BD9-474E-B03A-F75F7C39831A}" srcId="{E77FFC4D-EF32-4094-85D9-85107AC68C0F}" destId="{7701CC6C-74E2-4A6C-A17B-465B206A33F5}" srcOrd="0" destOrd="0" parTransId="{F0960A5D-8706-4A9F-A266-9A27F63BBD96}" sibTransId="{566F0F91-0251-4D8C-96B3-502DCA6E4FA4}"/>
    <dgm:cxn modelId="{47C2600C-D458-4874-A12E-AD7BD9044C31}" srcId="{7701CC6C-74E2-4A6C-A17B-465B206A33F5}" destId="{4FBC5688-63C3-484B-BE44-4B142A86D3E3}" srcOrd="3" destOrd="0" parTransId="{438E9C17-4E7D-4610-ADD7-463135E7ADDB}" sibTransId="{CD74D764-67A7-4A13-A1C7-A0B1484D9173}"/>
    <dgm:cxn modelId="{F8C86522-481C-470B-AA93-88DA5E3AC681}" type="presOf" srcId="{E32BED52-B139-44BC-8B0F-5142407F68F2}" destId="{B1EA0A4C-21F6-44F0-9C58-24FE4FB54BF4}" srcOrd="0" destOrd="3" presId="urn:microsoft.com/office/officeart/2005/8/layout/hList2"/>
    <dgm:cxn modelId="{B7493536-DB6E-4A63-B16D-CAAD16E78E12}" srcId="{E77FFC4D-EF32-4094-85D9-85107AC68C0F}" destId="{466D06E8-40AE-42C7-B692-CBDB39FA39AC}" srcOrd="1" destOrd="0" parTransId="{A5839E14-0FE6-4B99-A6AC-07C6F75431E6}" sibTransId="{D3B25D7F-27D7-4E4E-A773-46B2B4758B43}"/>
    <dgm:cxn modelId="{A2BF4637-43F3-4BBF-90A7-C76B460986D3}" type="presOf" srcId="{BB396408-EB0B-4C6A-AF82-B3EF5F9813B9}" destId="{37BACDAA-96EB-444B-A888-E5AE1028DFF3}" srcOrd="0" destOrd="4" presId="urn:microsoft.com/office/officeart/2005/8/layout/hList2"/>
    <dgm:cxn modelId="{C404373D-5471-417B-9867-14519DBA425C}" type="presOf" srcId="{177DC64C-450C-4673-9360-CB493B653E59}" destId="{37BACDAA-96EB-444B-A888-E5AE1028DFF3}" srcOrd="0" destOrd="2" presId="urn:microsoft.com/office/officeart/2005/8/layout/hList2"/>
    <dgm:cxn modelId="{E805B462-87FC-421A-B383-366505D1BE19}" type="presOf" srcId="{00A5C4A0-5B48-42E6-8936-E7F6B24431A8}" destId="{B1EA0A4C-21F6-44F0-9C58-24FE4FB54BF4}" srcOrd="0" destOrd="5" presId="urn:microsoft.com/office/officeart/2005/8/layout/hList2"/>
    <dgm:cxn modelId="{68313A6A-0E10-473D-8FE4-74AB7F2FAD41}" srcId="{15E483A2-05D6-4770-9044-1C824A56E19A}" destId="{5075D6CC-6018-4F6D-AB16-F5211356C194}" srcOrd="1" destOrd="0" parTransId="{6FA5D21B-1B49-46EC-AEB7-3DCF2F69693A}" sibTransId="{2AF1A118-A7B8-4037-A66C-6F09798F389B}"/>
    <dgm:cxn modelId="{1E05154B-B248-49E8-B7CA-81F10A1FD8BB}" srcId="{466D06E8-40AE-42C7-B692-CBDB39FA39AC}" destId="{70459C00-D428-4653-B7EA-BAF20065E8AC}" srcOrd="2" destOrd="0" parTransId="{8EC3623E-F4B2-47F3-921C-4D1C093E3609}" sibTransId="{49BF5976-8C19-43EF-B8F5-FB7808F0330C}"/>
    <dgm:cxn modelId="{7416296C-240A-41DA-A924-803C5A33E4CC}" srcId="{7701CC6C-74E2-4A6C-A17B-465B206A33F5}" destId="{58B5070F-D5A7-475A-A0A9-6A6D299B8413}" srcOrd="2" destOrd="0" parTransId="{EF5F7900-2539-41D9-977A-408494D8D361}" sibTransId="{4536AE74-BD7C-417A-960A-F3827DA2B1BE}"/>
    <dgm:cxn modelId="{1506156F-8841-4074-B583-E5355B307FB2}" type="presOf" srcId="{CF2F3127-7A38-4A01-828C-0C56F5FA6C31}" destId="{359F40D7-E852-4951-8C85-419F409FDFE4}" srcOrd="0" destOrd="0" presId="urn:microsoft.com/office/officeart/2005/8/layout/hList2"/>
    <dgm:cxn modelId="{2F97E36F-F2EE-4235-A923-61A5452FA12A}" type="presOf" srcId="{70459C00-D428-4653-B7EA-BAF20065E8AC}" destId="{37BACDAA-96EB-444B-A888-E5AE1028DFF3}" srcOrd="0" destOrd="3" presId="urn:microsoft.com/office/officeart/2005/8/layout/hList2"/>
    <dgm:cxn modelId="{25F45F75-F73E-4C63-82AC-3A4C677CAFF0}" type="presOf" srcId="{6A20FDA5-3535-4B92-BA48-8ACAC717624D}" destId="{B1EA0A4C-21F6-44F0-9C58-24FE4FB54BF4}" srcOrd="0" destOrd="1" presId="urn:microsoft.com/office/officeart/2005/8/layout/hList2"/>
    <dgm:cxn modelId="{4BA7027C-0BC4-4964-9564-0A9CE863597F}" type="presOf" srcId="{E77FFC4D-EF32-4094-85D9-85107AC68C0F}" destId="{0792C09F-1483-40B8-B77E-0A746F5D6A9B}" srcOrd="0" destOrd="0" presId="urn:microsoft.com/office/officeart/2005/8/layout/hList2"/>
    <dgm:cxn modelId="{7D09C67C-5614-474B-AC04-509BA20EB8A9}" srcId="{7701CC6C-74E2-4A6C-A17B-465B206A33F5}" destId="{821F2A9C-7CFD-4A7C-9A5E-352078D213F1}" srcOrd="1" destOrd="0" parTransId="{7D3F7D02-7E0E-433D-8411-54EF2D46D5BC}" sibTransId="{8ADE0988-2338-4EE5-A8F8-CE4232146421}"/>
    <dgm:cxn modelId="{2E7F1B7E-B2D2-4BE9-B459-3810F32D94CF}" srcId="{5075D6CC-6018-4F6D-AB16-F5211356C194}" destId="{E32BED52-B139-44BC-8B0F-5142407F68F2}" srcOrd="0" destOrd="0" parTransId="{D0E8A10F-E993-41C9-ADA9-EFEFB1644A82}" sibTransId="{650364D5-02F3-4D82-AF53-B06CD379002C}"/>
    <dgm:cxn modelId="{B504A883-7D7E-4906-AB60-65D9D43166FB}" type="presOf" srcId="{D0DA6DA9-522B-48BD-98D4-513437E83DE9}" destId="{359F40D7-E852-4951-8C85-419F409FDFE4}" srcOrd="0" destOrd="4" presId="urn:microsoft.com/office/officeart/2005/8/layout/hList2"/>
    <dgm:cxn modelId="{5B0C8E85-E95E-4246-966C-8C312CC94086}" srcId="{466D06E8-40AE-42C7-B692-CBDB39FA39AC}" destId="{177DC64C-450C-4673-9360-CB493B653E59}" srcOrd="1" destOrd="0" parTransId="{655D019E-67DA-4744-896F-078C0C4C7DC7}" sibTransId="{B48FC6DA-D55D-44B3-977D-317DEF2B8E12}"/>
    <dgm:cxn modelId="{FFDAE785-0996-4503-8F4B-59702598A4B5}" type="presOf" srcId="{13DC879A-3ECC-4AB3-991E-A85FA3421A9B}" destId="{B1EA0A4C-21F6-44F0-9C58-24FE4FB54BF4}" srcOrd="0" destOrd="0" presId="urn:microsoft.com/office/officeart/2005/8/layout/hList2"/>
    <dgm:cxn modelId="{CB02D495-36B7-4652-B28B-2015777053D1}" srcId="{7701CC6C-74E2-4A6C-A17B-465B206A33F5}" destId="{6C53D8BE-0BF2-4E27-ADEF-D51BC5FEB744}" srcOrd="6" destOrd="0" parTransId="{0775FE00-1FB7-4C14-8A88-73B01D129348}" sibTransId="{1D1B9213-2D4F-4F84-A92D-8DAE6FC59901}"/>
    <dgm:cxn modelId="{5089BFA1-B6E6-4CC0-A902-BC91D82B2862}" type="presOf" srcId="{7701CC6C-74E2-4A6C-A17B-465B206A33F5}" destId="{E1FF1819-8D89-4BB8-8802-48434029B690}" srcOrd="0" destOrd="0" presId="urn:microsoft.com/office/officeart/2005/8/layout/hList2"/>
    <dgm:cxn modelId="{BDDBACAF-1BCF-4594-8817-77C88B6B438C}" type="presOf" srcId="{466D06E8-40AE-42C7-B692-CBDB39FA39AC}" destId="{AE0FDDE5-8483-409E-9B2C-07AB64014F5B}" srcOrd="0" destOrd="0" presId="urn:microsoft.com/office/officeart/2005/8/layout/hList2"/>
    <dgm:cxn modelId="{739464B0-CB92-4C37-9E01-C3ECB51F297A}" type="presOf" srcId="{D9234763-162D-40B7-BE86-6C596307BD69}" destId="{37BACDAA-96EB-444B-A888-E5AE1028DFF3}" srcOrd="0" destOrd="0" presId="urn:microsoft.com/office/officeart/2005/8/layout/hList2"/>
    <dgm:cxn modelId="{FD294DB5-6A27-482C-A544-724C0E475875}" srcId="{7701CC6C-74E2-4A6C-A17B-465B206A33F5}" destId="{D0DA6DA9-522B-48BD-98D4-513437E83DE9}" srcOrd="4" destOrd="0" parTransId="{618BE8C2-8D16-4C76-A15C-3E999C9DA64F}" sibTransId="{785870FF-C0FB-4263-BE12-BB0CFF6D710E}"/>
    <dgm:cxn modelId="{3DB013B8-EA07-45B7-BBC9-FC43AF9D6AFD}" type="presOf" srcId="{8B4BF349-B159-4C45-A27B-DF38187D4461}" destId="{359F40D7-E852-4951-8C85-419F409FDFE4}" srcOrd="0" destOrd="5" presId="urn:microsoft.com/office/officeart/2005/8/layout/hList2"/>
    <dgm:cxn modelId="{099273BC-C031-4BE6-A6FE-48BD8DAEC955}" srcId="{DA48FBA4-C747-4E5E-85EF-8392F2B27610}" destId="{00A5C4A0-5B48-42E6-8936-E7F6B24431A8}" srcOrd="0" destOrd="0" parTransId="{58D49D34-C22D-4782-8E64-8F634A528BB7}" sibTransId="{5C917516-662A-4860-AC1D-5E274FD4C95E}"/>
    <dgm:cxn modelId="{050C89BE-40F4-448D-81D2-CC6BE00C2DA2}" type="presOf" srcId="{6C53D8BE-0BF2-4E27-ADEF-D51BC5FEB744}" destId="{359F40D7-E852-4951-8C85-419F409FDFE4}" srcOrd="0" destOrd="6" presId="urn:microsoft.com/office/officeart/2005/8/layout/hList2"/>
    <dgm:cxn modelId="{4C1F85BF-4BA8-4D80-8679-A7CFAFAF77FF}" srcId="{70459C00-D428-4653-B7EA-BAF20065E8AC}" destId="{BB396408-EB0B-4C6A-AF82-B3EF5F9813B9}" srcOrd="0" destOrd="0" parTransId="{DB96750A-8887-401E-8FED-1ABE0928B3AF}" sibTransId="{7ABB2EEC-4F8B-4C92-9AAB-417D8D1D0820}"/>
    <dgm:cxn modelId="{B98649C3-0318-4C0B-A7B1-73752FDF3BC6}" srcId="{7701CC6C-74E2-4A6C-A17B-465B206A33F5}" destId="{CF2F3127-7A38-4A01-828C-0C56F5FA6C31}" srcOrd="0" destOrd="0" parTransId="{A4E311E6-8B9F-4083-86A8-C82737EF703E}" sibTransId="{30BEFCE8-CE0B-428B-AC9A-4CDDE75AF263}"/>
    <dgm:cxn modelId="{2B1ACDC6-ADEE-4B0E-9225-BC30E1AD2420}" srcId="{7701CC6C-74E2-4A6C-A17B-465B206A33F5}" destId="{8B4BF349-B159-4C45-A27B-DF38187D4461}" srcOrd="5" destOrd="0" parTransId="{6BA0A86C-EDA8-4167-8636-1042C954C6AB}" sibTransId="{B8356FBD-1398-45EA-AE5D-B12A289721DE}"/>
    <dgm:cxn modelId="{D4E9E6C6-5B77-4FC1-9161-ECB23B3C3C36}" srcId="{15E483A2-05D6-4770-9044-1C824A56E19A}" destId="{13DC879A-3ECC-4AB3-991E-A85FA3421A9B}" srcOrd="0" destOrd="0" parTransId="{8E994E59-F8A5-48A8-8CB0-20C038DBB420}" sibTransId="{9A0B219B-14C5-41EC-81C1-290FE982133C}"/>
    <dgm:cxn modelId="{DE4CDBCD-7075-4204-9802-DD472630D1DE}" type="presOf" srcId="{821F2A9C-7CFD-4A7C-9A5E-352078D213F1}" destId="{359F40D7-E852-4951-8C85-419F409FDFE4}" srcOrd="0" destOrd="1" presId="urn:microsoft.com/office/officeart/2005/8/layout/hList2"/>
    <dgm:cxn modelId="{F81B01D1-714B-48E9-B81A-F702CC3EAD99}" type="presOf" srcId="{5075D6CC-6018-4F6D-AB16-F5211356C194}" destId="{B1EA0A4C-21F6-44F0-9C58-24FE4FB54BF4}" srcOrd="0" destOrd="2" presId="urn:microsoft.com/office/officeart/2005/8/layout/hList2"/>
    <dgm:cxn modelId="{5B1037D2-247E-4624-B4FC-91817EDDB1BB}" srcId="{15E483A2-05D6-4770-9044-1C824A56E19A}" destId="{DA48FBA4-C747-4E5E-85EF-8392F2B27610}" srcOrd="2" destOrd="0" parTransId="{34652653-E5CF-4C93-8EAF-EAAFF6885EB5}" sibTransId="{6C68EEDA-CA08-4301-BDEB-9869DB3BDAE9}"/>
    <dgm:cxn modelId="{BE8F3DD5-ECA0-4BA5-8769-6552AA8E0F12}" srcId="{D9234763-162D-40B7-BE86-6C596307BD69}" destId="{E87E03C3-E2B0-4D52-A658-C846A490396D}" srcOrd="0" destOrd="0" parTransId="{C4EF7775-12CC-4E58-B882-FF1754C2CE37}" sibTransId="{EEA4A180-F5F1-45BB-80C1-49011DDC4ABA}"/>
    <dgm:cxn modelId="{56EA53DD-0AF5-423D-819F-B8062BB8F939}" type="presOf" srcId="{DA48FBA4-C747-4E5E-85EF-8392F2B27610}" destId="{B1EA0A4C-21F6-44F0-9C58-24FE4FB54BF4}" srcOrd="0" destOrd="4" presId="urn:microsoft.com/office/officeart/2005/8/layout/hList2"/>
    <dgm:cxn modelId="{6B8346DF-6B2A-4CA0-96B5-9128A759169F}" type="presOf" srcId="{58B5070F-D5A7-475A-A0A9-6A6D299B8413}" destId="{359F40D7-E852-4951-8C85-419F409FDFE4}" srcOrd="0" destOrd="2" presId="urn:microsoft.com/office/officeart/2005/8/layout/hList2"/>
    <dgm:cxn modelId="{91A7D8E6-7E78-4DD8-B127-67365361053C}" type="presOf" srcId="{4FBC5688-63C3-484B-BE44-4B142A86D3E3}" destId="{359F40D7-E852-4951-8C85-419F409FDFE4}" srcOrd="0" destOrd="3" presId="urn:microsoft.com/office/officeart/2005/8/layout/hList2"/>
    <dgm:cxn modelId="{1E000DF9-ADCF-4285-AC28-A63C65A56D52}" type="presOf" srcId="{15E483A2-05D6-4770-9044-1C824A56E19A}" destId="{A9364CDF-5C4C-4422-A76E-304B7E30F633}" srcOrd="0" destOrd="0" presId="urn:microsoft.com/office/officeart/2005/8/layout/hList2"/>
    <dgm:cxn modelId="{AF99C2FA-7843-4C70-BB6E-66BA5A5FF93F}" srcId="{13DC879A-3ECC-4AB3-991E-A85FA3421A9B}" destId="{6A20FDA5-3535-4B92-BA48-8ACAC717624D}" srcOrd="0" destOrd="0" parTransId="{86D1F63A-7C9B-466A-B566-88CB28C26385}" sibTransId="{6CE09295-7D37-443F-9006-2F7BA14BE043}"/>
    <dgm:cxn modelId="{B2B863FF-03A1-4907-A321-A6A57CF068EA}" type="presOf" srcId="{E87E03C3-E2B0-4D52-A658-C846A490396D}" destId="{37BACDAA-96EB-444B-A888-E5AE1028DFF3}" srcOrd="0" destOrd="1" presId="urn:microsoft.com/office/officeart/2005/8/layout/hList2"/>
    <dgm:cxn modelId="{F84B1439-1D56-40B1-A7E2-6451F0F82DBA}" type="presParOf" srcId="{0792C09F-1483-40B8-B77E-0A746F5D6A9B}" destId="{30849F14-B64E-4113-93C8-D278631E4239}" srcOrd="0" destOrd="0" presId="urn:microsoft.com/office/officeart/2005/8/layout/hList2"/>
    <dgm:cxn modelId="{2EC3AB77-F61A-4320-9B4F-E02F84419448}" type="presParOf" srcId="{30849F14-B64E-4113-93C8-D278631E4239}" destId="{6D69479E-9FB9-466C-B175-8B4AC4365D18}" srcOrd="0" destOrd="0" presId="urn:microsoft.com/office/officeart/2005/8/layout/hList2"/>
    <dgm:cxn modelId="{C5944D9B-A98C-43CF-9A97-D970276A64AF}" type="presParOf" srcId="{30849F14-B64E-4113-93C8-D278631E4239}" destId="{359F40D7-E852-4951-8C85-419F409FDFE4}" srcOrd="1" destOrd="0" presId="urn:microsoft.com/office/officeart/2005/8/layout/hList2"/>
    <dgm:cxn modelId="{8E8CF60C-23AA-4344-ADFB-43A39AD04479}" type="presParOf" srcId="{30849F14-B64E-4113-93C8-D278631E4239}" destId="{E1FF1819-8D89-4BB8-8802-48434029B690}" srcOrd="2" destOrd="0" presId="urn:microsoft.com/office/officeart/2005/8/layout/hList2"/>
    <dgm:cxn modelId="{FE72338A-83A0-423A-95C8-869439EFC5B4}" type="presParOf" srcId="{0792C09F-1483-40B8-B77E-0A746F5D6A9B}" destId="{B20A9AE7-B24A-412B-9341-1488006D930F}" srcOrd="1" destOrd="0" presId="urn:microsoft.com/office/officeart/2005/8/layout/hList2"/>
    <dgm:cxn modelId="{CC27AB88-C1B5-4937-8744-6329A616DFA7}" type="presParOf" srcId="{0792C09F-1483-40B8-B77E-0A746F5D6A9B}" destId="{69135855-478B-4EC6-85F1-BBE814687509}" srcOrd="2" destOrd="0" presId="urn:microsoft.com/office/officeart/2005/8/layout/hList2"/>
    <dgm:cxn modelId="{FA248B46-C769-4967-BDFF-91A784669FA6}" type="presParOf" srcId="{69135855-478B-4EC6-85F1-BBE814687509}" destId="{66C07585-D67F-4B10-9097-2D381E8A8CAC}" srcOrd="0" destOrd="0" presId="urn:microsoft.com/office/officeart/2005/8/layout/hList2"/>
    <dgm:cxn modelId="{6F235013-AB6A-43F3-A937-2B8C198A443D}" type="presParOf" srcId="{69135855-478B-4EC6-85F1-BBE814687509}" destId="{37BACDAA-96EB-444B-A888-E5AE1028DFF3}" srcOrd="1" destOrd="0" presId="urn:microsoft.com/office/officeart/2005/8/layout/hList2"/>
    <dgm:cxn modelId="{A80D0042-CD00-4ED2-B093-B4DCD64E15BD}" type="presParOf" srcId="{69135855-478B-4EC6-85F1-BBE814687509}" destId="{AE0FDDE5-8483-409E-9B2C-07AB64014F5B}" srcOrd="2" destOrd="0" presId="urn:microsoft.com/office/officeart/2005/8/layout/hList2"/>
    <dgm:cxn modelId="{28080C2A-8A15-4D51-B233-673E2C21A560}" type="presParOf" srcId="{0792C09F-1483-40B8-B77E-0A746F5D6A9B}" destId="{BCECBBB7-6FAC-4564-8A12-46A52CDCD5FA}" srcOrd="3" destOrd="0" presId="urn:microsoft.com/office/officeart/2005/8/layout/hList2"/>
    <dgm:cxn modelId="{E435EC0E-20AE-41F9-9F92-5BBB5DECBAA8}" type="presParOf" srcId="{0792C09F-1483-40B8-B77E-0A746F5D6A9B}" destId="{A0DF60BF-71FD-49D9-8D87-E22CFCA22261}" srcOrd="4" destOrd="0" presId="urn:microsoft.com/office/officeart/2005/8/layout/hList2"/>
    <dgm:cxn modelId="{E10C1793-4FB3-49A6-93A9-89248186A9AD}" type="presParOf" srcId="{A0DF60BF-71FD-49D9-8D87-E22CFCA22261}" destId="{07D28799-BAE8-43EB-A6D8-2FC1734E9F67}" srcOrd="0" destOrd="0" presId="urn:microsoft.com/office/officeart/2005/8/layout/hList2"/>
    <dgm:cxn modelId="{F50FE471-124C-4ABF-A108-D7576589D351}" type="presParOf" srcId="{A0DF60BF-71FD-49D9-8D87-E22CFCA22261}" destId="{B1EA0A4C-21F6-44F0-9C58-24FE4FB54BF4}" srcOrd="1" destOrd="0" presId="urn:microsoft.com/office/officeart/2005/8/layout/hList2"/>
    <dgm:cxn modelId="{0B04E501-F4BF-455A-8226-3865EF81D52C}" type="presParOf" srcId="{A0DF60BF-71FD-49D9-8D87-E22CFCA22261}" destId="{A9364CDF-5C4C-4422-A76E-304B7E30F63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7FFC4D-EF32-4094-85D9-85107AC68C0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7701CC6C-74E2-4A6C-A17B-465B206A33F5}">
      <dgm:prSet phldrT="[Text]"/>
      <dgm:spPr/>
      <dgm:t>
        <a:bodyPr/>
        <a:lstStyle/>
        <a:p>
          <a:r>
            <a:rPr lang="en-US" dirty="0"/>
            <a:t>Radioactive Release Assessment</a:t>
          </a:r>
        </a:p>
      </dgm:t>
    </dgm:pt>
    <dgm:pt modelId="{F0960A5D-8706-4A9F-A266-9A27F63BBD96}" type="parTrans" cxnId="{9DC7FB0A-7BD9-474E-B03A-F75F7C39831A}">
      <dgm:prSet/>
      <dgm:spPr/>
      <dgm:t>
        <a:bodyPr/>
        <a:lstStyle/>
        <a:p>
          <a:endParaRPr lang="en-US"/>
        </a:p>
      </dgm:t>
    </dgm:pt>
    <dgm:pt modelId="{566F0F91-0251-4D8C-96B3-502DCA6E4FA4}" type="sibTrans" cxnId="{9DC7FB0A-7BD9-474E-B03A-F75F7C39831A}">
      <dgm:prSet/>
      <dgm:spPr/>
      <dgm:t>
        <a:bodyPr/>
        <a:lstStyle/>
        <a:p>
          <a:endParaRPr lang="en-US"/>
        </a:p>
      </dgm:t>
    </dgm:pt>
    <dgm:pt modelId="{CF2F3127-7A38-4A01-828C-0C56F5FA6C31}">
      <dgm:prSet phldrT="[Text]"/>
      <dgm:spPr/>
      <dgm:t>
        <a:bodyPr/>
        <a:lstStyle/>
        <a:p>
          <a:endParaRPr lang="en-US" dirty="0"/>
        </a:p>
      </dgm:t>
    </dgm:pt>
    <dgm:pt modelId="{A4E311E6-8B9F-4083-86A8-C82737EF703E}" type="parTrans" cxnId="{B98649C3-0318-4C0B-A7B1-73752FDF3BC6}">
      <dgm:prSet/>
      <dgm:spPr/>
      <dgm:t>
        <a:bodyPr/>
        <a:lstStyle/>
        <a:p>
          <a:endParaRPr lang="en-US"/>
        </a:p>
      </dgm:t>
    </dgm:pt>
    <dgm:pt modelId="{30BEFCE8-CE0B-428B-AC9A-4CDDE75AF263}" type="sibTrans" cxnId="{B98649C3-0318-4C0B-A7B1-73752FDF3BC6}">
      <dgm:prSet/>
      <dgm:spPr/>
      <dgm:t>
        <a:bodyPr/>
        <a:lstStyle/>
        <a:p>
          <a:endParaRPr lang="en-US"/>
        </a:p>
      </dgm:t>
    </dgm:pt>
    <dgm:pt modelId="{466D06E8-40AE-42C7-B692-CBDB39FA39AC}">
      <dgm:prSet phldrT="[Text]"/>
      <dgm:spPr/>
      <dgm:t>
        <a:bodyPr/>
        <a:lstStyle/>
        <a:p>
          <a:r>
            <a:rPr lang="en-US" dirty="0"/>
            <a:t>Remediation of Sites with Radioactive Residues</a:t>
          </a:r>
        </a:p>
      </dgm:t>
    </dgm:pt>
    <dgm:pt modelId="{A5839E14-0FE6-4B99-A6AC-07C6F75431E6}" type="parTrans" cxnId="{B7493536-DB6E-4A63-B16D-CAAD16E78E12}">
      <dgm:prSet/>
      <dgm:spPr/>
      <dgm:t>
        <a:bodyPr/>
        <a:lstStyle/>
        <a:p>
          <a:endParaRPr lang="en-US"/>
        </a:p>
      </dgm:t>
    </dgm:pt>
    <dgm:pt modelId="{D3B25D7F-27D7-4E4E-A773-46B2B4758B43}" type="sibTrans" cxnId="{B7493536-DB6E-4A63-B16D-CAAD16E78E12}">
      <dgm:prSet/>
      <dgm:spPr/>
      <dgm:t>
        <a:bodyPr/>
        <a:lstStyle/>
        <a:p>
          <a:endParaRPr lang="en-US"/>
        </a:p>
      </dgm:t>
    </dgm:pt>
    <dgm:pt modelId="{D9234763-162D-40B7-BE86-6C596307BD69}">
      <dgm:prSet phldrT="[Text]"/>
      <dgm:spPr/>
      <dgm:t>
        <a:bodyPr/>
        <a:lstStyle/>
        <a:p>
          <a:r>
            <a:rPr lang="en-US" u="sng" dirty="0">
              <a:solidFill>
                <a:schemeClr val="tx1"/>
              </a:solidFill>
            </a:rPr>
            <a:t>WG 1 (WG 5): </a:t>
          </a:r>
          <a:r>
            <a:rPr lang="en-US" dirty="0">
              <a:solidFill>
                <a:schemeClr val="bg1"/>
              </a:solidFill>
            </a:rPr>
            <a:t>Modelling of naturally occurring radioactive materials </a:t>
          </a:r>
          <a:r>
            <a:rPr lang="en-US" dirty="0">
              <a:solidFill>
                <a:srgbClr val="FF0000"/>
              </a:solidFill>
            </a:rPr>
            <a:t>(NORM) </a:t>
          </a:r>
          <a:r>
            <a:rPr lang="en-US" dirty="0">
              <a:solidFill>
                <a:schemeClr val="bg1"/>
              </a:solidFill>
            </a:rPr>
            <a:t>releases and the remediation benefits for sites contaminated by extractive industries (U/Th mining and milling, oil and gas industry, phosphate industry, etc.)</a:t>
          </a:r>
        </a:p>
      </dgm:t>
    </dgm:pt>
    <dgm:pt modelId="{1DF74CDE-21AE-4655-999E-89AD73F7B765}" type="parTrans" cxnId="{EC895406-4912-4094-8707-05021FAFC91E}">
      <dgm:prSet/>
      <dgm:spPr/>
      <dgm:t>
        <a:bodyPr/>
        <a:lstStyle/>
        <a:p>
          <a:endParaRPr lang="en-US"/>
        </a:p>
      </dgm:t>
    </dgm:pt>
    <dgm:pt modelId="{84BBBF9C-D549-4EDE-ADD2-19D24E58065D}" type="sibTrans" cxnId="{EC895406-4912-4094-8707-05021FAFC91E}">
      <dgm:prSet/>
      <dgm:spPr/>
      <dgm:t>
        <a:bodyPr/>
        <a:lstStyle/>
        <a:p>
          <a:endParaRPr lang="en-US"/>
        </a:p>
      </dgm:t>
    </dgm:pt>
    <dgm:pt modelId="{15E483A2-05D6-4770-9044-1C824A56E19A}">
      <dgm:prSet phldrT="[Text]"/>
      <dgm:spPr/>
      <dgm:t>
        <a:bodyPr/>
        <a:lstStyle/>
        <a:p>
          <a:r>
            <a:rPr lang="en-US" dirty="0"/>
            <a:t>Protection of the Environment</a:t>
          </a:r>
        </a:p>
      </dgm:t>
    </dgm:pt>
    <dgm:pt modelId="{9F4B2218-D849-4C92-B8C0-D7C402F2AC9C}" type="parTrans" cxnId="{6F65F400-33E4-4EE9-A5F4-AF004BA4B9AF}">
      <dgm:prSet/>
      <dgm:spPr/>
      <dgm:t>
        <a:bodyPr/>
        <a:lstStyle/>
        <a:p>
          <a:endParaRPr lang="en-US"/>
        </a:p>
      </dgm:t>
    </dgm:pt>
    <dgm:pt modelId="{C264B9FA-222B-482A-8734-9A324D47844E}" type="sibTrans" cxnId="{6F65F400-33E4-4EE9-A5F4-AF004BA4B9AF}">
      <dgm:prSet/>
      <dgm:spPr/>
      <dgm:t>
        <a:bodyPr/>
        <a:lstStyle/>
        <a:p>
          <a:endParaRPr lang="en-US"/>
        </a:p>
      </dgm:t>
    </dgm:pt>
    <dgm:pt modelId="{13DC879A-3ECC-4AB3-991E-A85FA3421A9B}">
      <dgm:prSet phldrT="[Text]"/>
      <dgm:spPr/>
      <dgm:t>
        <a:bodyPr/>
        <a:lstStyle/>
        <a:p>
          <a:endParaRPr lang="en-US" dirty="0"/>
        </a:p>
      </dgm:t>
    </dgm:pt>
    <dgm:pt modelId="{8E994E59-F8A5-48A8-8CB0-20C038DBB420}" type="parTrans" cxnId="{D4E9E6C6-5B77-4FC1-9161-ECB23B3C3C36}">
      <dgm:prSet/>
      <dgm:spPr/>
      <dgm:t>
        <a:bodyPr/>
        <a:lstStyle/>
        <a:p>
          <a:endParaRPr lang="en-US"/>
        </a:p>
      </dgm:t>
    </dgm:pt>
    <dgm:pt modelId="{9A0B219B-14C5-41EC-81C1-290FE982133C}" type="sibTrans" cxnId="{D4E9E6C6-5B77-4FC1-9161-ECB23B3C3C36}">
      <dgm:prSet/>
      <dgm:spPr/>
      <dgm:t>
        <a:bodyPr/>
        <a:lstStyle/>
        <a:p>
          <a:endParaRPr lang="en-US"/>
        </a:p>
      </dgm:t>
    </dgm:pt>
    <dgm:pt modelId="{F787B3A5-DDC7-4A2B-91F5-7A9F5AE4473C}">
      <dgm:prSet/>
      <dgm:spPr/>
      <dgm:t>
        <a:bodyPr/>
        <a:lstStyle/>
        <a:p>
          <a:r>
            <a:rPr lang="en-US" u="sng" dirty="0">
              <a:solidFill>
                <a:schemeClr val="tx1"/>
              </a:solidFill>
            </a:rPr>
            <a:t>Working Group 1</a:t>
          </a:r>
          <a:r>
            <a:rPr lang="en-US" dirty="0">
              <a:solidFill>
                <a:schemeClr val="tx1"/>
              </a:solidFill>
            </a:rPr>
            <a:t>:</a:t>
          </a:r>
          <a:r>
            <a:rPr lang="en-US" dirty="0">
              <a:solidFill>
                <a:srgbClr val="FF0000"/>
              </a:solidFill>
            </a:rPr>
            <a:t> Revised </a:t>
          </a:r>
          <a:r>
            <a:rPr lang="en-US" dirty="0">
              <a:solidFill>
                <a:schemeClr val="bg1"/>
              </a:solidFill>
            </a:rPr>
            <a:t>the IAEA Technical Report Series No. 364 </a:t>
          </a:r>
          <a:r>
            <a:rPr lang="en-US" dirty="0">
              <a:solidFill>
                <a:srgbClr val="FF0000"/>
              </a:solidFill>
            </a:rPr>
            <a:t>“Handbook </a:t>
          </a:r>
          <a:r>
            <a:rPr lang="en-US" dirty="0">
              <a:solidFill>
                <a:schemeClr val="bg1"/>
              </a:solidFill>
            </a:rPr>
            <a:t>of parameter values for the prediction of radionuclide transfer in temperate environments (TRS-364) </a:t>
          </a:r>
        </a:p>
      </dgm:t>
    </dgm:pt>
    <dgm:pt modelId="{E11278F9-628F-4E69-B83A-77A626E3CECC}" type="parTrans" cxnId="{C4EFB115-C1E5-4BD6-BFC0-14284C7721F5}">
      <dgm:prSet/>
      <dgm:spPr/>
      <dgm:t>
        <a:bodyPr/>
        <a:lstStyle/>
        <a:p>
          <a:endParaRPr lang="en-US"/>
        </a:p>
      </dgm:t>
    </dgm:pt>
    <dgm:pt modelId="{34C0BE5F-FBA3-4B9A-A0DF-5A424B8CD3E7}" type="sibTrans" cxnId="{C4EFB115-C1E5-4BD6-BFC0-14284C7721F5}">
      <dgm:prSet/>
      <dgm:spPr/>
      <dgm:t>
        <a:bodyPr/>
        <a:lstStyle/>
        <a:p>
          <a:endParaRPr lang="en-US"/>
        </a:p>
      </dgm:t>
    </dgm:pt>
    <dgm:pt modelId="{D9853D4F-72DF-44BB-A0A9-A303ACFB54B0}">
      <dgm:prSet/>
      <dgm:spPr/>
      <dgm:t>
        <a:bodyPr/>
        <a:lstStyle/>
        <a:p>
          <a:r>
            <a:rPr lang="en-US" u="sng" dirty="0">
              <a:solidFill>
                <a:schemeClr val="tx1"/>
              </a:solidFill>
            </a:rPr>
            <a:t>Working Group 2</a:t>
          </a:r>
          <a:r>
            <a:rPr lang="en-US" dirty="0">
              <a:solidFill>
                <a:schemeClr val="tx1"/>
              </a:solidFill>
            </a:rPr>
            <a:t>: </a:t>
          </a:r>
          <a:r>
            <a:rPr lang="en-US" dirty="0">
              <a:solidFill>
                <a:schemeClr val="bg1"/>
              </a:solidFill>
            </a:rPr>
            <a:t>Modelling of </a:t>
          </a:r>
          <a:r>
            <a:rPr lang="en-US" dirty="0">
              <a:solidFill>
                <a:srgbClr val="FF0000"/>
              </a:solidFill>
            </a:rPr>
            <a:t>tritium and carbon-14 </a:t>
          </a:r>
          <a:r>
            <a:rPr lang="en-US" dirty="0">
              <a:solidFill>
                <a:schemeClr val="bg1"/>
              </a:solidFill>
            </a:rPr>
            <a:t>transfer to biota and man </a:t>
          </a:r>
        </a:p>
      </dgm:t>
    </dgm:pt>
    <dgm:pt modelId="{9125DEB7-5611-4398-BC78-ADD477058E21}" type="parTrans" cxnId="{B28DB4A2-F313-411D-825F-33452650A4F4}">
      <dgm:prSet/>
      <dgm:spPr/>
      <dgm:t>
        <a:bodyPr/>
        <a:lstStyle/>
        <a:p>
          <a:endParaRPr lang="en-US"/>
        </a:p>
      </dgm:t>
    </dgm:pt>
    <dgm:pt modelId="{CB095B51-6E1D-44DE-A9AD-6475CFD497AD}" type="sibTrans" cxnId="{B28DB4A2-F313-411D-825F-33452650A4F4}">
      <dgm:prSet/>
      <dgm:spPr/>
      <dgm:t>
        <a:bodyPr/>
        <a:lstStyle/>
        <a:p>
          <a:endParaRPr lang="en-US"/>
        </a:p>
      </dgm:t>
    </dgm:pt>
    <dgm:pt modelId="{A280441A-6DE3-4D61-A75C-A67C8839E11D}">
      <dgm:prSet/>
      <dgm:spPr/>
      <dgm:t>
        <a:bodyPr/>
        <a:lstStyle/>
        <a:p>
          <a:r>
            <a:rPr lang="en-US" u="sng" dirty="0">
              <a:solidFill>
                <a:schemeClr val="tx1"/>
              </a:solidFill>
            </a:rPr>
            <a:t>Working Group 3</a:t>
          </a:r>
          <a:r>
            <a:rPr lang="en-US" dirty="0">
              <a:solidFill>
                <a:schemeClr val="tx1"/>
              </a:solidFill>
            </a:rPr>
            <a:t>:</a:t>
          </a:r>
          <a:r>
            <a:rPr lang="en-US" dirty="0">
              <a:solidFill>
                <a:schemeClr val="bg1"/>
              </a:solidFill>
            </a:rPr>
            <a:t> </a:t>
          </a:r>
          <a:r>
            <a:rPr lang="en-US" dirty="0">
              <a:solidFill>
                <a:srgbClr val="FF0000"/>
              </a:solidFill>
            </a:rPr>
            <a:t>Chernobyl I-131 </a:t>
          </a:r>
          <a:r>
            <a:rPr lang="en-US" dirty="0">
              <a:solidFill>
                <a:schemeClr val="bg1"/>
              </a:solidFill>
            </a:rPr>
            <a:t>release: model validation and assessment of the countermeasure effectiveness </a:t>
          </a:r>
        </a:p>
      </dgm:t>
    </dgm:pt>
    <dgm:pt modelId="{DFC9B6C1-EE5D-4C9F-B934-543859859B38}" type="parTrans" cxnId="{D28E9B7B-285D-4B09-A5C6-40BC0A5C132F}">
      <dgm:prSet/>
      <dgm:spPr/>
      <dgm:t>
        <a:bodyPr/>
        <a:lstStyle/>
        <a:p>
          <a:endParaRPr lang="en-US"/>
        </a:p>
      </dgm:t>
    </dgm:pt>
    <dgm:pt modelId="{01D64B7B-6E02-4E38-BE99-8FD703734318}" type="sibTrans" cxnId="{D28E9B7B-285D-4B09-A5C6-40BC0A5C132F}">
      <dgm:prSet/>
      <dgm:spPr/>
      <dgm:t>
        <a:bodyPr/>
        <a:lstStyle/>
        <a:p>
          <a:endParaRPr lang="en-US"/>
        </a:p>
      </dgm:t>
    </dgm:pt>
    <dgm:pt modelId="{C845A499-DF3C-4C8C-9C81-796C3F86D383}">
      <dgm:prSet/>
      <dgm:spPr/>
      <dgm:t>
        <a:bodyPr/>
        <a:lstStyle/>
        <a:p>
          <a:r>
            <a:rPr lang="en-US" u="sng" dirty="0">
              <a:solidFill>
                <a:schemeClr val="tx1"/>
              </a:solidFill>
            </a:rPr>
            <a:t>Working Group 4</a:t>
          </a:r>
          <a:r>
            <a:rPr lang="en-US" dirty="0">
              <a:solidFill>
                <a:schemeClr val="tx1"/>
              </a:solidFill>
            </a:rPr>
            <a:t>: </a:t>
          </a:r>
          <a:r>
            <a:rPr lang="en-US" dirty="0">
              <a:solidFill>
                <a:schemeClr val="bg1"/>
              </a:solidFill>
            </a:rPr>
            <a:t>Model validation for radionuclide transport in the </a:t>
          </a:r>
          <a:r>
            <a:rPr lang="en-US" dirty="0">
              <a:solidFill>
                <a:srgbClr val="FF0000"/>
              </a:solidFill>
            </a:rPr>
            <a:t>aquatic system </a:t>
          </a:r>
          <a:r>
            <a:rPr lang="en-US" dirty="0">
              <a:solidFill>
                <a:schemeClr val="bg1"/>
              </a:solidFill>
            </a:rPr>
            <a:t>“Watershed-River” and in estuaries</a:t>
          </a:r>
        </a:p>
      </dgm:t>
    </dgm:pt>
    <dgm:pt modelId="{84E7316F-D900-448E-AFB4-0695EADDADAE}" type="parTrans" cxnId="{0DD3088E-BAAA-495D-9157-66B4C6036032}">
      <dgm:prSet/>
      <dgm:spPr/>
      <dgm:t>
        <a:bodyPr/>
        <a:lstStyle/>
        <a:p>
          <a:endParaRPr lang="en-US"/>
        </a:p>
      </dgm:t>
    </dgm:pt>
    <dgm:pt modelId="{BFA62762-5B96-433E-8307-8356462E1CE6}" type="sibTrans" cxnId="{0DD3088E-BAAA-495D-9157-66B4C6036032}">
      <dgm:prSet/>
      <dgm:spPr/>
      <dgm:t>
        <a:bodyPr/>
        <a:lstStyle/>
        <a:p>
          <a:endParaRPr lang="en-US"/>
        </a:p>
      </dgm:t>
    </dgm:pt>
    <dgm:pt modelId="{2709441D-E4DD-4C60-8E85-DE3EA9EAE6A2}">
      <dgm:prSet phldrT="[Text]"/>
      <dgm:spPr/>
      <dgm:t>
        <a:bodyPr/>
        <a:lstStyle/>
        <a:p>
          <a:r>
            <a:rPr lang="en-US" u="sng" dirty="0">
              <a:solidFill>
                <a:schemeClr val="tx1"/>
              </a:solidFill>
            </a:rPr>
            <a:t>WG 2 (WG 6</a:t>
          </a:r>
          <a:r>
            <a:rPr lang="en-US" dirty="0">
              <a:solidFill>
                <a:schemeClr val="tx1"/>
              </a:solidFill>
            </a:rPr>
            <a:t>):</a:t>
          </a:r>
          <a:r>
            <a:rPr lang="en-US" dirty="0">
              <a:solidFill>
                <a:schemeClr val="bg1"/>
              </a:solidFill>
            </a:rPr>
            <a:t> Remediation assessment for </a:t>
          </a:r>
          <a:r>
            <a:rPr lang="en-US" dirty="0">
              <a:solidFill>
                <a:srgbClr val="FF0000"/>
              </a:solidFill>
            </a:rPr>
            <a:t>urban areas</a:t>
          </a:r>
          <a:r>
            <a:rPr lang="en-US" dirty="0">
              <a:solidFill>
                <a:schemeClr val="bg1"/>
              </a:solidFill>
            </a:rPr>
            <a:t> contaminated with dispersed radionuclides</a:t>
          </a:r>
        </a:p>
      </dgm:t>
    </dgm:pt>
    <dgm:pt modelId="{CCA3B87C-AA3E-4EB5-A2BC-4A523CD44F0A}" type="parTrans" cxnId="{0964D8D2-D595-4F71-A2F1-4614BE0878C8}">
      <dgm:prSet/>
      <dgm:spPr/>
      <dgm:t>
        <a:bodyPr/>
        <a:lstStyle/>
        <a:p>
          <a:endParaRPr lang="en-US"/>
        </a:p>
      </dgm:t>
    </dgm:pt>
    <dgm:pt modelId="{263B98DF-C2E1-4F7D-8976-95A972C72FE1}" type="sibTrans" cxnId="{0964D8D2-D595-4F71-A2F1-4614BE0878C8}">
      <dgm:prSet/>
      <dgm:spPr/>
      <dgm:t>
        <a:bodyPr/>
        <a:lstStyle/>
        <a:p>
          <a:endParaRPr lang="en-US"/>
        </a:p>
      </dgm:t>
    </dgm:pt>
    <dgm:pt modelId="{C620D535-F080-4A12-BD94-13940096465C}">
      <dgm:prSet phldrT="[Text]"/>
      <dgm:spPr/>
      <dgm:t>
        <a:bodyPr/>
        <a:lstStyle/>
        <a:p>
          <a:r>
            <a:rPr lang="en-US" dirty="0">
              <a:solidFill>
                <a:srgbClr val="FF0000"/>
              </a:solidFill>
            </a:rPr>
            <a:t>Used RESRAD RDD</a:t>
          </a:r>
        </a:p>
      </dgm:t>
    </dgm:pt>
    <dgm:pt modelId="{BD595BDB-A25D-48DB-A968-6966190201BB}" type="parTrans" cxnId="{FBA796C7-5A84-45E2-894D-376F190FE0E7}">
      <dgm:prSet/>
      <dgm:spPr/>
      <dgm:t>
        <a:bodyPr/>
        <a:lstStyle/>
        <a:p>
          <a:endParaRPr lang="en-US"/>
        </a:p>
      </dgm:t>
    </dgm:pt>
    <dgm:pt modelId="{4AE33C85-4381-45BD-B7D5-AC0460033E14}" type="sibTrans" cxnId="{FBA796C7-5A84-45E2-894D-376F190FE0E7}">
      <dgm:prSet/>
      <dgm:spPr/>
      <dgm:t>
        <a:bodyPr/>
        <a:lstStyle/>
        <a:p>
          <a:endParaRPr lang="en-US"/>
        </a:p>
      </dgm:t>
    </dgm:pt>
    <dgm:pt modelId="{0EB33D5B-3FAE-4EE0-88EC-0130255F50BE}">
      <dgm:prSet phldrT="[Text]"/>
      <dgm:spPr/>
      <dgm:t>
        <a:bodyPr/>
        <a:lstStyle/>
        <a:p>
          <a:endParaRPr lang="en-US" dirty="0"/>
        </a:p>
      </dgm:t>
    </dgm:pt>
    <dgm:pt modelId="{DD362C6D-8798-41F6-8FC7-A2B30375CB52}" type="parTrans" cxnId="{98A6F3FA-471C-4F0C-8545-4F2B12235D2D}">
      <dgm:prSet/>
      <dgm:spPr/>
      <dgm:t>
        <a:bodyPr/>
        <a:lstStyle/>
        <a:p>
          <a:endParaRPr lang="en-US"/>
        </a:p>
      </dgm:t>
    </dgm:pt>
    <dgm:pt modelId="{0A0AB684-FF7B-4F5F-A42D-9C39844827E5}" type="sibTrans" cxnId="{98A6F3FA-471C-4F0C-8545-4F2B12235D2D}">
      <dgm:prSet/>
      <dgm:spPr/>
      <dgm:t>
        <a:bodyPr/>
        <a:lstStyle/>
        <a:p>
          <a:endParaRPr lang="en-US"/>
        </a:p>
      </dgm:t>
    </dgm:pt>
    <dgm:pt modelId="{B2F06D58-099B-4E10-A98C-713D3F95C990}">
      <dgm:prSet/>
      <dgm:spPr/>
      <dgm:t>
        <a:bodyPr/>
        <a:lstStyle/>
        <a:p>
          <a:r>
            <a:rPr lang="en-US" u="sng" dirty="0">
              <a:solidFill>
                <a:schemeClr val="tx1"/>
              </a:solidFill>
            </a:rPr>
            <a:t>Working Group 1: </a:t>
          </a:r>
          <a:r>
            <a:rPr lang="en-US" dirty="0">
              <a:solidFill>
                <a:schemeClr val="bg1"/>
              </a:solidFill>
            </a:rPr>
            <a:t>Model validation for biota dose assessment working group</a:t>
          </a:r>
        </a:p>
      </dgm:t>
    </dgm:pt>
    <dgm:pt modelId="{77997E3E-DFDF-4506-97C3-CFD3AF523322}" type="parTrans" cxnId="{2B064EF6-481D-4C21-9A31-6B19CCD59938}">
      <dgm:prSet/>
      <dgm:spPr/>
      <dgm:t>
        <a:bodyPr/>
        <a:lstStyle/>
        <a:p>
          <a:endParaRPr lang="en-US"/>
        </a:p>
      </dgm:t>
    </dgm:pt>
    <dgm:pt modelId="{AB17C626-EF90-41AB-AD8E-1BDADE505D10}" type="sibTrans" cxnId="{2B064EF6-481D-4C21-9A31-6B19CCD59938}">
      <dgm:prSet/>
      <dgm:spPr/>
      <dgm:t>
        <a:bodyPr/>
        <a:lstStyle/>
        <a:p>
          <a:endParaRPr lang="en-US"/>
        </a:p>
      </dgm:t>
    </dgm:pt>
    <dgm:pt modelId="{9E7C144E-3B2C-4F56-8E81-98355A8733D9}">
      <dgm:prSet/>
      <dgm:spPr/>
      <dgm:t>
        <a:bodyPr/>
        <a:lstStyle/>
        <a:p>
          <a:r>
            <a:rPr lang="en-US" dirty="0">
              <a:solidFill>
                <a:schemeClr val="bg1"/>
              </a:solidFill>
            </a:rPr>
            <a:t>Modelling Radiation Exposure and Radionuclide Transfer for </a:t>
          </a:r>
          <a:r>
            <a:rPr lang="en-US" dirty="0">
              <a:solidFill>
                <a:srgbClr val="FF0000"/>
              </a:solidFill>
            </a:rPr>
            <a:t>Non-human Species.</a:t>
          </a:r>
        </a:p>
      </dgm:t>
    </dgm:pt>
    <dgm:pt modelId="{1EC962AE-C5BA-42DD-90E6-487A30507A0F}" type="parTrans" cxnId="{918D8527-BA47-4B5C-8A74-43180B7AFB9F}">
      <dgm:prSet/>
      <dgm:spPr/>
      <dgm:t>
        <a:bodyPr/>
        <a:lstStyle/>
        <a:p>
          <a:endParaRPr lang="en-US"/>
        </a:p>
      </dgm:t>
    </dgm:pt>
    <dgm:pt modelId="{F7AA1F0B-F878-493C-B6DB-D3AE2AF9C4A7}" type="sibTrans" cxnId="{918D8527-BA47-4B5C-8A74-43180B7AFB9F}">
      <dgm:prSet/>
      <dgm:spPr/>
      <dgm:t>
        <a:bodyPr/>
        <a:lstStyle/>
        <a:p>
          <a:endParaRPr lang="en-US"/>
        </a:p>
      </dgm:t>
    </dgm:pt>
    <dgm:pt modelId="{0792C09F-1483-40B8-B77E-0A746F5D6A9B}" type="pres">
      <dgm:prSet presAssocID="{E77FFC4D-EF32-4094-85D9-85107AC68C0F}" presName="linearFlow" presStyleCnt="0">
        <dgm:presLayoutVars>
          <dgm:dir/>
          <dgm:animLvl val="lvl"/>
          <dgm:resizeHandles/>
        </dgm:presLayoutVars>
      </dgm:prSet>
      <dgm:spPr/>
    </dgm:pt>
    <dgm:pt modelId="{30849F14-B64E-4113-93C8-D278631E4239}" type="pres">
      <dgm:prSet presAssocID="{7701CC6C-74E2-4A6C-A17B-465B206A33F5}" presName="compositeNode" presStyleCnt="0">
        <dgm:presLayoutVars>
          <dgm:bulletEnabled val="1"/>
        </dgm:presLayoutVars>
      </dgm:prSet>
      <dgm:spPr/>
    </dgm:pt>
    <dgm:pt modelId="{6D69479E-9FB9-466C-B175-8B4AC4365D18}" type="pres">
      <dgm:prSet presAssocID="{7701CC6C-74E2-4A6C-A17B-465B206A33F5}" presName="image" presStyleLbl="fgImgPlace1" presStyleIdx="0" presStyleCnt="3"/>
      <dgm:spPr/>
    </dgm:pt>
    <dgm:pt modelId="{359F40D7-E852-4951-8C85-419F409FDFE4}" type="pres">
      <dgm:prSet presAssocID="{7701CC6C-74E2-4A6C-A17B-465B206A33F5}" presName="childNode" presStyleLbl="node1" presStyleIdx="0" presStyleCnt="3">
        <dgm:presLayoutVars>
          <dgm:bulletEnabled val="1"/>
        </dgm:presLayoutVars>
      </dgm:prSet>
      <dgm:spPr/>
    </dgm:pt>
    <dgm:pt modelId="{E1FF1819-8D89-4BB8-8802-48434029B690}" type="pres">
      <dgm:prSet presAssocID="{7701CC6C-74E2-4A6C-A17B-465B206A33F5}" presName="parentNode" presStyleLbl="revTx" presStyleIdx="0" presStyleCnt="3">
        <dgm:presLayoutVars>
          <dgm:chMax val="0"/>
          <dgm:bulletEnabled val="1"/>
        </dgm:presLayoutVars>
      </dgm:prSet>
      <dgm:spPr/>
    </dgm:pt>
    <dgm:pt modelId="{B20A9AE7-B24A-412B-9341-1488006D930F}" type="pres">
      <dgm:prSet presAssocID="{566F0F91-0251-4D8C-96B3-502DCA6E4FA4}" presName="sibTrans" presStyleCnt="0"/>
      <dgm:spPr/>
    </dgm:pt>
    <dgm:pt modelId="{69135855-478B-4EC6-85F1-BBE814687509}" type="pres">
      <dgm:prSet presAssocID="{466D06E8-40AE-42C7-B692-CBDB39FA39AC}" presName="compositeNode" presStyleCnt="0">
        <dgm:presLayoutVars>
          <dgm:bulletEnabled val="1"/>
        </dgm:presLayoutVars>
      </dgm:prSet>
      <dgm:spPr/>
    </dgm:pt>
    <dgm:pt modelId="{66C07585-D67F-4B10-9097-2D381E8A8CAC}" type="pres">
      <dgm:prSet presAssocID="{466D06E8-40AE-42C7-B692-CBDB39FA39AC}" presName="image" presStyleLbl="fgImgPlace1" presStyleIdx="1" presStyleCnt="3"/>
      <dgm:spPr/>
    </dgm:pt>
    <dgm:pt modelId="{37BACDAA-96EB-444B-A888-E5AE1028DFF3}" type="pres">
      <dgm:prSet presAssocID="{466D06E8-40AE-42C7-B692-CBDB39FA39AC}" presName="childNode" presStyleLbl="node1" presStyleIdx="1" presStyleCnt="3">
        <dgm:presLayoutVars>
          <dgm:bulletEnabled val="1"/>
        </dgm:presLayoutVars>
      </dgm:prSet>
      <dgm:spPr/>
    </dgm:pt>
    <dgm:pt modelId="{AE0FDDE5-8483-409E-9B2C-07AB64014F5B}" type="pres">
      <dgm:prSet presAssocID="{466D06E8-40AE-42C7-B692-CBDB39FA39AC}" presName="parentNode" presStyleLbl="revTx" presStyleIdx="1" presStyleCnt="3">
        <dgm:presLayoutVars>
          <dgm:chMax val="0"/>
          <dgm:bulletEnabled val="1"/>
        </dgm:presLayoutVars>
      </dgm:prSet>
      <dgm:spPr/>
    </dgm:pt>
    <dgm:pt modelId="{BCECBBB7-6FAC-4564-8A12-46A52CDCD5FA}" type="pres">
      <dgm:prSet presAssocID="{D3B25D7F-27D7-4E4E-A773-46B2B4758B43}" presName="sibTrans" presStyleCnt="0"/>
      <dgm:spPr/>
    </dgm:pt>
    <dgm:pt modelId="{A0DF60BF-71FD-49D9-8D87-E22CFCA22261}" type="pres">
      <dgm:prSet presAssocID="{15E483A2-05D6-4770-9044-1C824A56E19A}" presName="compositeNode" presStyleCnt="0">
        <dgm:presLayoutVars>
          <dgm:bulletEnabled val="1"/>
        </dgm:presLayoutVars>
      </dgm:prSet>
      <dgm:spPr/>
    </dgm:pt>
    <dgm:pt modelId="{07D28799-BAE8-43EB-A6D8-2FC1734E9F67}" type="pres">
      <dgm:prSet presAssocID="{15E483A2-05D6-4770-9044-1C824A56E19A}" presName="image" presStyleLbl="fgImgPlace1" presStyleIdx="2" presStyleCnt="3"/>
      <dgm:spPr/>
    </dgm:pt>
    <dgm:pt modelId="{B1EA0A4C-21F6-44F0-9C58-24FE4FB54BF4}" type="pres">
      <dgm:prSet presAssocID="{15E483A2-05D6-4770-9044-1C824A56E19A}" presName="childNode" presStyleLbl="node1" presStyleIdx="2" presStyleCnt="3" custLinFactNeighborX="-3459" custLinFactNeighborY="-1706">
        <dgm:presLayoutVars>
          <dgm:bulletEnabled val="1"/>
        </dgm:presLayoutVars>
      </dgm:prSet>
      <dgm:spPr/>
    </dgm:pt>
    <dgm:pt modelId="{A9364CDF-5C4C-4422-A76E-304B7E30F633}" type="pres">
      <dgm:prSet presAssocID="{15E483A2-05D6-4770-9044-1C824A56E19A}" presName="parentNode" presStyleLbl="revTx" presStyleIdx="2" presStyleCnt="3">
        <dgm:presLayoutVars>
          <dgm:chMax val="0"/>
          <dgm:bulletEnabled val="1"/>
        </dgm:presLayoutVars>
      </dgm:prSet>
      <dgm:spPr/>
    </dgm:pt>
  </dgm:ptLst>
  <dgm:cxnLst>
    <dgm:cxn modelId="{6F65F400-33E4-4EE9-A5F4-AF004BA4B9AF}" srcId="{E77FFC4D-EF32-4094-85D9-85107AC68C0F}" destId="{15E483A2-05D6-4770-9044-1C824A56E19A}" srcOrd="2" destOrd="0" parTransId="{9F4B2218-D849-4C92-B8C0-D7C402F2AC9C}" sibTransId="{C264B9FA-222B-482A-8734-9A324D47844E}"/>
    <dgm:cxn modelId="{EC895406-4912-4094-8707-05021FAFC91E}" srcId="{466D06E8-40AE-42C7-B692-CBDB39FA39AC}" destId="{D9234763-162D-40B7-BE86-6C596307BD69}" srcOrd="0" destOrd="0" parTransId="{1DF74CDE-21AE-4655-999E-89AD73F7B765}" sibTransId="{84BBBF9C-D549-4EDE-ADD2-19D24E58065D}"/>
    <dgm:cxn modelId="{9DC7FB0A-7BD9-474E-B03A-F75F7C39831A}" srcId="{E77FFC4D-EF32-4094-85D9-85107AC68C0F}" destId="{7701CC6C-74E2-4A6C-A17B-465B206A33F5}" srcOrd="0" destOrd="0" parTransId="{F0960A5D-8706-4A9F-A266-9A27F63BBD96}" sibTransId="{566F0F91-0251-4D8C-96B3-502DCA6E4FA4}"/>
    <dgm:cxn modelId="{C4EFB115-C1E5-4BD6-BFC0-14284C7721F5}" srcId="{7701CC6C-74E2-4A6C-A17B-465B206A33F5}" destId="{F787B3A5-DDC7-4A2B-91F5-7A9F5AE4473C}" srcOrd="1" destOrd="0" parTransId="{E11278F9-628F-4E69-B83A-77A626E3CECC}" sibTransId="{34C0BE5F-FBA3-4B9A-A0DF-5A424B8CD3E7}"/>
    <dgm:cxn modelId="{2EC5141E-A0B8-449E-9E30-3E42DF1103CF}" type="presOf" srcId="{9E7C144E-3B2C-4F56-8E81-98355A8733D9}" destId="{B1EA0A4C-21F6-44F0-9C58-24FE4FB54BF4}" srcOrd="0" destOrd="2" presId="urn:microsoft.com/office/officeart/2005/8/layout/hList2"/>
    <dgm:cxn modelId="{918D8527-BA47-4B5C-8A74-43180B7AFB9F}" srcId="{15E483A2-05D6-4770-9044-1C824A56E19A}" destId="{9E7C144E-3B2C-4F56-8E81-98355A8733D9}" srcOrd="2" destOrd="0" parTransId="{1EC962AE-C5BA-42DD-90E6-487A30507A0F}" sibTransId="{F7AA1F0B-F878-493C-B6DB-D3AE2AF9C4A7}"/>
    <dgm:cxn modelId="{D95DD434-5D4B-41BC-8CF8-80167F403A45}" type="presOf" srcId="{D9853D4F-72DF-44BB-A0A9-A303ACFB54B0}" destId="{359F40D7-E852-4951-8C85-419F409FDFE4}" srcOrd="0" destOrd="2" presId="urn:microsoft.com/office/officeart/2005/8/layout/hList2"/>
    <dgm:cxn modelId="{B7493536-DB6E-4A63-B16D-CAAD16E78E12}" srcId="{E77FFC4D-EF32-4094-85D9-85107AC68C0F}" destId="{466D06E8-40AE-42C7-B692-CBDB39FA39AC}" srcOrd="1" destOrd="0" parTransId="{A5839E14-0FE6-4B99-A6AC-07C6F75431E6}" sibTransId="{D3B25D7F-27D7-4E4E-A773-46B2B4758B43}"/>
    <dgm:cxn modelId="{2FBF833A-229D-434D-865E-B698D5AA251B}" type="presOf" srcId="{0EB33D5B-3FAE-4EE0-88EC-0130255F50BE}" destId="{37BACDAA-96EB-444B-A888-E5AE1028DFF3}" srcOrd="0" destOrd="3" presId="urn:microsoft.com/office/officeart/2005/8/layout/hList2"/>
    <dgm:cxn modelId="{BC1E6B3D-8A22-4329-8C0C-53286A251AE7}" type="presOf" srcId="{C845A499-DF3C-4C8C-9C81-796C3F86D383}" destId="{359F40D7-E852-4951-8C85-419F409FDFE4}" srcOrd="0" destOrd="4" presId="urn:microsoft.com/office/officeart/2005/8/layout/hList2"/>
    <dgm:cxn modelId="{DBE80563-3564-4A89-A6BA-C70CD27E27E8}" type="presOf" srcId="{B2F06D58-099B-4E10-A98C-713D3F95C990}" destId="{B1EA0A4C-21F6-44F0-9C58-24FE4FB54BF4}" srcOrd="0" destOrd="1" presId="urn:microsoft.com/office/officeart/2005/8/layout/hList2"/>
    <dgm:cxn modelId="{E723CA4E-C7B1-48B6-8358-3A61FBC7362E}" type="presOf" srcId="{A280441A-6DE3-4D61-A75C-A67C8839E11D}" destId="{359F40D7-E852-4951-8C85-419F409FDFE4}" srcOrd="0" destOrd="3" presId="urn:microsoft.com/office/officeart/2005/8/layout/hList2"/>
    <dgm:cxn modelId="{1506156F-8841-4074-B583-E5355B307FB2}" type="presOf" srcId="{CF2F3127-7A38-4A01-828C-0C56F5FA6C31}" destId="{359F40D7-E852-4951-8C85-419F409FDFE4}" srcOrd="0" destOrd="0" presId="urn:microsoft.com/office/officeart/2005/8/layout/hList2"/>
    <dgm:cxn modelId="{D28E9B7B-285D-4B09-A5C6-40BC0A5C132F}" srcId="{7701CC6C-74E2-4A6C-A17B-465B206A33F5}" destId="{A280441A-6DE3-4D61-A75C-A67C8839E11D}" srcOrd="3" destOrd="0" parTransId="{DFC9B6C1-EE5D-4C9F-B934-543859859B38}" sibTransId="{01D64B7B-6E02-4E38-BE99-8FD703734318}"/>
    <dgm:cxn modelId="{4BA7027C-0BC4-4964-9564-0A9CE863597F}" type="presOf" srcId="{E77FFC4D-EF32-4094-85D9-85107AC68C0F}" destId="{0792C09F-1483-40B8-B77E-0A746F5D6A9B}" srcOrd="0" destOrd="0" presId="urn:microsoft.com/office/officeart/2005/8/layout/hList2"/>
    <dgm:cxn modelId="{FFDAE785-0996-4503-8F4B-59702598A4B5}" type="presOf" srcId="{13DC879A-3ECC-4AB3-991E-A85FA3421A9B}" destId="{B1EA0A4C-21F6-44F0-9C58-24FE4FB54BF4}" srcOrd="0" destOrd="0" presId="urn:microsoft.com/office/officeart/2005/8/layout/hList2"/>
    <dgm:cxn modelId="{0DD3088E-BAAA-495D-9157-66B4C6036032}" srcId="{7701CC6C-74E2-4A6C-A17B-465B206A33F5}" destId="{C845A499-DF3C-4C8C-9C81-796C3F86D383}" srcOrd="4" destOrd="0" parTransId="{84E7316F-D900-448E-AFB4-0695EADDADAE}" sibTransId="{BFA62762-5B96-433E-8307-8356462E1CE6}"/>
    <dgm:cxn modelId="{5089BFA1-B6E6-4CC0-A902-BC91D82B2862}" type="presOf" srcId="{7701CC6C-74E2-4A6C-A17B-465B206A33F5}" destId="{E1FF1819-8D89-4BB8-8802-48434029B690}" srcOrd="0" destOrd="0" presId="urn:microsoft.com/office/officeart/2005/8/layout/hList2"/>
    <dgm:cxn modelId="{B28DB4A2-F313-411D-825F-33452650A4F4}" srcId="{7701CC6C-74E2-4A6C-A17B-465B206A33F5}" destId="{D9853D4F-72DF-44BB-A0A9-A303ACFB54B0}" srcOrd="2" destOrd="0" parTransId="{9125DEB7-5611-4398-BC78-ADD477058E21}" sibTransId="{CB095B51-6E1D-44DE-A9AD-6475CFD497AD}"/>
    <dgm:cxn modelId="{BDDBACAF-1BCF-4594-8817-77C88B6B438C}" type="presOf" srcId="{466D06E8-40AE-42C7-B692-CBDB39FA39AC}" destId="{AE0FDDE5-8483-409E-9B2C-07AB64014F5B}" srcOrd="0" destOrd="0" presId="urn:microsoft.com/office/officeart/2005/8/layout/hList2"/>
    <dgm:cxn modelId="{739464B0-CB92-4C37-9E01-C3ECB51F297A}" type="presOf" srcId="{D9234763-162D-40B7-BE86-6C596307BD69}" destId="{37BACDAA-96EB-444B-A888-E5AE1028DFF3}" srcOrd="0" destOrd="0" presId="urn:microsoft.com/office/officeart/2005/8/layout/hList2"/>
    <dgm:cxn modelId="{B18B97B2-7D73-461E-AF94-024FC32F2CA5}" type="presOf" srcId="{F787B3A5-DDC7-4A2B-91F5-7A9F5AE4473C}" destId="{359F40D7-E852-4951-8C85-419F409FDFE4}" srcOrd="0" destOrd="1" presId="urn:microsoft.com/office/officeart/2005/8/layout/hList2"/>
    <dgm:cxn modelId="{E946EAB7-F102-4DA1-98AC-81822AEBDF86}" type="presOf" srcId="{2709441D-E4DD-4C60-8E85-DE3EA9EAE6A2}" destId="{37BACDAA-96EB-444B-A888-E5AE1028DFF3}" srcOrd="0" destOrd="1" presId="urn:microsoft.com/office/officeart/2005/8/layout/hList2"/>
    <dgm:cxn modelId="{B98649C3-0318-4C0B-A7B1-73752FDF3BC6}" srcId="{7701CC6C-74E2-4A6C-A17B-465B206A33F5}" destId="{CF2F3127-7A38-4A01-828C-0C56F5FA6C31}" srcOrd="0" destOrd="0" parTransId="{A4E311E6-8B9F-4083-86A8-C82737EF703E}" sibTransId="{30BEFCE8-CE0B-428B-AC9A-4CDDE75AF263}"/>
    <dgm:cxn modelId="{D4E9E6C6-5B77-4FC1-9161-ECB23B3C3C36}" srcId="{15E483A2-05D6-4770-9044-1C824A56E19A}" destId="{13DC879A-3ECC-4AB3-991E-A85FA3421A9B}" srcOrd="0" destOrd="0" parTransId="{8E994E59-F8A5-48A8-8CB0-20C038DBB420}" sibTransId="{9A0B219B-14C5-41EC-81C1-290FE982133C}"/>
    <dgm:cxn modelId="{FBA796C7-5A84-45E2-894D-376F190FE0E7}" srcId="{2709441D-E4DD-4C60-8E85-DE3EA9EAE6A2}" destId="{C620D535-F080-4A12-BD94-13940096465C}" srcOrd="0" destOrd="0" parTransId="{BD595BDB-A25D-48DB-A968-6966190201BB}" sibTransId="{4AE33C85-4381-45BD-B7D5-AC0460033E14}"/>
    <dgm:cxn modelId="{0964D8D2-D595-4F71-A2F1-4614BE0878C8}" srcId="{466D06E8-40AE-42C7-B692-CBDB39FA39AC}" destId="{2709441D-E4DD-4C60-8E85-DE3EA9EAE6A2}" srcOrd="1" destOrd="0" parTransId="{CCA3B87C-AA3E-4EB5-A2BC-4A523CD44F0A}" sibTransId="{263B98DF-C2E1-4F7D-8976-95A972C72FE1}"/>
    <dgm:cxn modelId="{CE10B4F4-CA7A-4B64-AFB6-0B79AA3CA5E4}" type="presOf" srcId="{C620D535-F080-4A12-BD94-13940096465C}" destId="{37BACDAA-96EB-444B-A888-E5AE1028DFF3}" srcOrd="0" destOrd="2" presId="urn:microsoft.com/office/officeart/2005/8/layout/hList2"/>
    <dgm:cxn modelId="{2B064EF6-481D-4C21-9A31-6B19CCD59938}" srcId="{15E483A2-05D6-4770-9044-1C824A56E19A}" destId="{B2F06D58-099B-4E10-A98C-713D3F95C990}" srcOrd="1" destOrd="0" parTransId="{77997E3E-DFDF-4506-97C3-CFD3AF523322}" sibTransId="{AB17C626-EF90-41AB-AD8E-1BDADE505D10}"/>
    <dgm:cxn modelId="{1E000DF9-ADCF-4285-AC28-A63C65A56D52}" type="presOf" srcId="{15E483A2-05D6-4770-9044-1C824A56E19A}" destId="{A9364CDF-5C4C-4422-A76E-304B7E30F633}" srcOrd="0" destOrd="0" presId="urn:microsoft.com/office/officeart/2005/8/layout/hList2"/>
    <dgm:cxn modelId="{98A6F3FA-471C-4F0C-8545-4F2B12235D2D}" srcId="{466D06E8-40AE-42C7-B692-CBDB39FA39AC}" destId="{0EB33D5B-3FAE-4EE0-88EC-0130255F50BE}" srcOrd="2" destOrd="0" parTransId="{DD362C6D-8798-41F6-8FC7-A2B30375CB52}" sibTransId="{0A0AB684-FF7B-4F5F-A42D-9C39844827E5}"/>
    <dgm:cxn modelId="{F84B1439-1D56-40B1-A7E2-6451F0F82DBA}" type="presParOf" srcId="{0792C09F-1483-40B8-B77E-0A746F5D6A9B}" destId="{30849F14-B64E-4113-93C8-D278631E4239}" srcOrd="0" destOrd="0" presId="urn:microsoft.com/office/officeart/2005/8/layout/hList2"/>
    <dgm:cxn modelId="{2EC3AB77-F61A-4320-9B4F-E02F84419448}" type="presParOf" srcId="{30849F14-B64E-4113-93C8-D278631E4239}" destId="{6D69479E-9FB9-466C-B175-8B4AC4365D18}" srcOrd="0" destOrd="0" presId="urn:microsoft.com/office/officeart/2005/8/layout/hList2"/>
    <dgm:cxn modelId="{C5944D9B-A98C-43CF-9A97-D970276A64AF}" type="presParOf" srcId="{30849F14-B64E-4113-93C8-D278631E4239}" destId="{359F40D7-E852-4951-8C85-419F409FDFE4}" srcOrd="1" destOrd="0" presId="urn:microsoft.com/office/officeart/2005/8/layout/hList2"/>
    <dgm:cxn modelId="{8E8CF60C-23AA-4344-ADFB-43A39AD04479}" type="presParOf" srcId="{30849F14-B64E-4113-93C8-D278631E4239}" destId="{E1FF1819-8D89-4BB8-8802-48434029B690}" srcOrd="2" destOrd="0" presId="urn:microsoft.com/office/officeart/2005/8/layout/hList2"/>
    <dgm:cxn modelId="{FE72338A-83A0-423A-95C8-869439EFC5B4}" type="presParOf" srcId="{0792C09F-1483-40B8-B77E-0A746F5D6A9B}" destId="{B20A9AE7-B24A-412B-9341-1488006D930F}" srcOrd="1" destOrd="0" presId="urn:microsoft.com/office/officeart/2005/8/layout/hList2"/>
    <dgm:cxn modelId="{CC27AB88-C1B5-4937-8744-6329A616DFA7}" type="presParOf" srcId="{0792C09F-1483-40B8-B77E-0A746F5D6A9B}" destId="{69135855-478B-4EC6-85F1-BBE814687509}" srcOrd="2" destOrd="0" presId="urn:microsoft.com/office/officeart/2005/8/layout/hList2"/>
    <dgm:cxn modelId="{FA248B46-C769-4967-BDFF-91A784669FA6}" type="presParOf" srcId="{69135855-478B-4EC6-85F1-BBE814687509}" destId="{66C07585-D67F-4B10-9097-2D381E8A8CAC}" srcOrd="0" destOrd="0" presId="urn:microsoft.com/office/officeart/2005/8/layout/hList2"/>
    <dgm:cxn modelId="{6F235013-AB6A-43F3-A937-2B8C198A443D}" type="presParOf" srcId="{69135855-478B-4EC6-85F1-BBE814687509}" destId="{37BACDAA-96EB-444B-A888-E5AE1028DFF3}" srcOrd="1" destOrd="0" presId="urn:microsoft.com/office/officeart/2005/8/layout/hList2"/>
    <dgm:cxn modelId="{A80D0042-CD00-4ED2-B093-B4DCD64E15BD}" type="presParOf" srcId="{69135855-478B-4EC6-85F1-BBE814687509}" destId="{AE0FDDE5-8483-409E-9B2C-07AB64014F5B}" srcOrd="2" destOrd="0" presId="urn:microsoft.com/office/officeart/2005/8/layout/hList2"/>
    <dgm:cxn modelId="{28080C2A-8A15-4D51-B233-673E2C21A560}" type="presParOf" srcId="{0792C09F-1483-40B8-B77E-0A746F5D6A9B}" destId="{BCECBBB7-6FAC-4564-8A12-46A52CDCD5FA}" srcOrd="3" destOrd="0" presId="urn:microsoft.com/office/officeart/2005/8/layout/hList2"/>
    <dgm:cxn modelId="{E435EC0E-20AE-41F9-9F92-5BBB5DECBAA8}" type="presParOf" srcId="{0792C09F-1483-40B8-B77E-0A746F5D6A9B}" destId="{A0DF60BF-71FD-49D9-8D87-E22CFCA22261}" srcOrd="4" destOrd="0" presId="urn:microsoft.com/office/officeart/2005/8/layout/hList2"/>
    <dgm:cxn modelId="{E10C1793-4FB3-49A6-93A9-89248186A9AD}" type="presParOf" srcId="{A0DF60BF-71FD-49D9-8D87-E22CFCA22261}" destId="{07D28799-BAE8-43EB-A6D8-2FC1734E9F67}" srcOrd="0" destOrd="0" presId="urn:microsoft.com/office/officeart/2005/8/layout/hList2"/>
    <dgm:cxn modelId="{F50FE471-124C-4ABF-A108-D7576589D351}" type="presParOf" srcId="{A0DF60BF-71FD-49D9-8D87-E22CFCA22261}" destId="{B1EA0A4C-21F6-44F0-9C58-24FE4FB54BF4}" srcOrd="1" destOrd="0" presId="urn:microsoft.com/office/officeart/2005/8/layout/hList2"/>
    <dgm:cxn modelId="{0B04E501-F4BF-455A-8226-3865EF81D52C}" type="presParOf" srcId="{A0DF60BF-71FD-49D9-8D87-E22CFCA22261}" destId="{A9364CDF-5C4C-4422-A76E-304B7E30F63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7FFC4D-EF32-4094-85D9-85107AC68C0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7701CC6C-74E2-4A6C-A17B-465B206A33F5}">
      <dgm:prSet phldrT="[Text]"/>
      <dgm:spPr/>
      <dgm:t>
        <a:bodyPr/>
        <a:lstStyle/>
        <a:p>
          <a:endParaRPr lang="en-US" dirty="0"/>
        </a:p>
      </dgm:t>
    </dgm:pt>
    <dgm:pt modelId="{F0960A5D-8706-4A9F-A266-9A27F63BBD96}" type="parTrans" cxnId="{9DC7FB0A-7BD9-474E-B03A-F75F7C39831A}">
      <dgm:prSet/>
      <dgm:spPr/>
      <dgm:t>
        <a:bodyPr/>
        <a:lstStyle/>
        <a:p>
          <a:endParaRPr lang="en-US"/>
        </a:p>
      </dgm:t>
    </dgm:pt>
    <dgm:pt modelId="{566F0F91-0251-4D8C-96B3-502DCA6E4FA4}" type="sibTrans" cxnId="{9DC7FB0A-7BD9-474E-B03A-F75F7C39831A}">
      <dgm:prSet/>
      <dgm:spPr/>
      <dgm:t>
        <a:bodyPr/>
        <a:lstStyle/>
        <a:p>
          <a:endParaRPr lang="en-US"/>
        </a:p>
      </dgm:t>
    </dgm:pt>
    <dgm:pt modelId="{CF2F3127-7A38-4A01-828C-0C56F5FA6C31}">
      <dgm:prSet phldrT="[Text]"/>
      <dgm:spPr/>
      <dgm:t>
        <a:bodyPr/>
        <a:lstStyle/>
        <a:p>
          <a:pPr>
            <a:buFont typeface="Arial" panose="020B0604020202020204" pitchFamily="34" charset="0"/>
            <a:buChar char="•"/>
          </a:pPr>
          <a:r>
            <a:rPr lang="en-US" b="0" i="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Working Group 1</a:t>
          </a:r>
          <a:r>
            <a:rPr lang="en-US" b="0" i="0" dirty="0">
              <a:solidFill>
                <a:schemeClr val="tx1"/>
              </a:solidFill>
            </a:rPr>
            <a:t> </a:t>
          </a:r>
          <a:r>
            <a:rPr lang="en-US" b="0" i="0" dirty="0"/>
            <a:t>Reference Methodologies for "Controlling Discharges" of Routine Releases</a:t>
          </a:r>
          <a:endParaRPr lang="en-US" dirty="0"/>
        </a:p>
      </dgm:t>
    </dgm:pt>
    <dgm:pt modelId="{A4E311E6-8B9F-4083-86A8-C82737EF703E}" type="parTrans" cxnId="{B98649C3-0318-4C0B-A7B1-73752FDF3BC6}">
      <dgm:prSet/>
      <dgm:spPr/>
      <dgm:t>
        <a:bodyPr/>
        <a:lstStyle/>
        <a:p>
          <a:endParaRPr lang="en-US"/>
        </a:p>
      </dgm:t>
    </dgm:pt>
    <dgm:pt modelId="{30BEFCE8-CE0B-428B-AC9A-4CDDE75AF263}" type="sibTrans" cxnId="{B98649C3-0318-4C0B-A7B1-73752FDF3BC6}">
      <dgm:prSet/>
      <dgm:spPr/>
      <dgm:t>
        <a:bodyPr/>
        <a:lstStyle/>
        <a:p>
          <a:endParaRPr lang="en-US"/>
        </a:p>
      </dgm:t>
    </dgm:pt>
    <dgm:pt modelId="{D9234763-162D-40B7-BE86-6C596307BD69}">
      <dgm:prSet phldrT="[Text]"/>
      <dgm:spPr/>
      <dgm:t>
        <a:bodyPr/>
        <a:lstStyle/>
        <a:p>
          <a:r>
            <a:rPr lang="en-US" b="0" i="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Working Group 4</a:t>
          </a:r>
          <a:r>
            <a:rPr lang="en-US" b="0" i="0" dirty="0">
              <a:solidFill>
                <a:schemeClr val="tx1"/>
              </a:solidFill>
            </a:rPr>
            <a:t> </a:t>
          </a:r>
          <a:r>
            <a:rPr lang="en-US" b="0" i="0" dirty="0"/>
            <a:t>– "Biota Modelling"</a:t>
          </a:r>
          <a:endParaRPr lang="en-US" dirty="0"/>
        </a:p>
      </dgm:t>
    </dgm:pt>
    <dgm:pt modelId="{1DF74CDE-21AE-4655-999E-89AD73F7B765}" type="parTrans" cxnId="{EC895406-4912-4094-8707-05021FAFC91E}">
      <dgm:prSet/>
      <dgm:spPr/>
      <dgm:t>
        <a:bodyPr/>
        <a:lstStyle/>
        <a:p>
          <a:endParaRPr lang="en-US"/>
        </a:p>
      </dgm:t>
    </dgm:pt>
    <dgm:pt modelId="{84BBBF9C-D549-4EDE-ADD2-19D24E58065D}" type="sibTrans" cxnId="{EC895406-4912-4094-8707-05021FAFC91E}">
      <dgm:prSet/>
      <dgm:spPr/>
      <dgm:t>
        <a:bodyPr/>
        <a:lstStyle/>
        <a:p>
          <a:endParaRPr lang="en-US"/>
        </a:p>
      </dgm:t>
    </dgm:pt>
    <dgm:pt modelId="{0EB33D5B-3FAE-4EE0-88EC-0130255F50BE}">
      <dgm:prSet phldrT="[Text]"/>
      <dgm:spPr/>
      <dgm:t>
        <a:bodyPr/>
        <a:lstStyle/>
        <a:p>
          <a:endParaRPr lang="en-US" dirty="0"/>
        </a:p>
      </dgm:t>
    </dgm:pt>
    <dgm:pt modelId="{DD362C6D-8798-41F6-8FC7-A2B30375CB52}" type="parTrans" cxnId="{98A6F3FA-471C-4F0C-8545-4F2B12235D2D}">
      <dgm:prSet/>
      <dgm:spPr/>
      <dgm:t>
        <a:bodyPr/>
        <a:lstStyle/>
        <a:p>
          <a:endParaRPr lang="en-US"/>
        </a:p>
      </dgm:t>
    </dgm:pt>
    <dgm:pt modelId="{0A0AB684-FF7B-4F5F-A42D-9C39844827E5}" type="sibTrans" cxnId="{98A6F3FA-471C-4F0C-8545-4F2B12235D2D}">
      <dgm:prSet/>
      <dgm:spPr/>
      <dgm:t>
        <a:bodyPr/>
        <a:lstStyle/>
        <a:p>
          <a:endParaRPr lang="en-US"/>
        </a:p>
      </dgm:t>
    </dgm:pt>
    <dgm:pt modelId="{466D06E8-40AE-42C7-B692-CBDB39FA39AC}">
      <dgm:prSet phldrT="[Text]"/>
      <dgm:spPr/>
      <dgm:t>
        <a:bodyPr/>
        <a:lstStyle/>
        <a:p>
          <a:endParaRPr lang="en-US" dirty="0"/>
        </a:p>
      </dgm:t>
    </dgm:pt>
    <dgm:pt modelId="{D3B25D7F-27D7-4E4E-A773-46B2B4758B43}" type="sibTrans" cxnId="{B7493536-DB6E-4A63-B16D-CAAD16E78E12}">
      <dgm:prSet/>
      <dgm:spPr/>
      <dgm:t>
        <a:bodyPr/>
        <a:lstStyle/>
        <a:p>
          <a:endParaRPr lang="en-US"/>
        </a:p>
      </dgm:t>
    </dgm:pt>
    <dgm:pt modelId="{A5839E14-0FE6-4B99-A6AC-07C6F75431E6}" type="parTrans" cxnId="{B7493536-DB6E-4A63-B16D-CAAD16E78E12}">
      <dgm:prSet/>
      <dgm:spPr/>
      <dgm:t>
        <a:bodyPr/>
        <a:lstStyle/>
        <a:p>
          <a:endParaRPr lang="en-US"/>
        </a:p>
      </dgm:t>
    </dgm:pt>
    <dgm:pt modelId="{0CD58E33-00D6-4D14-A49A-2B05C28F7CE8}">
      <dgm:prSet/>
      <dgm:spPr/>
      <dgm:t>
        <a:bodyPr/>
        <a:lstStyle/>
        <a:p>
          <a:pPr>
            <a:buFont typeface="Arial" panose="020B0604020202020204" pitchFamily="34" charset="0"/>
            <a:buChar char="•"/>
          </a:pPr>
          <a:r>
            <a:rPr lang="en-US" b="0" i="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Working Group 2</a:t>
          </a:r>
          <a:r>
            <a:rPr lang="en-US" b="0" i="0" dirty="0">
              <a:solidFill>
                <a:schemeClr val="tx1"/>
              </a:solidFill>
            </a:rPr>
            <a:t> </a:t>
          </a:r>
          <a:r>
            <a:rPr lang="en-US" b="0" i="0" dirty="0"/>
            <a:t>– Reference Approaches to Modelling for Management and Remediation at "NORM and Legacy Sites"</a:t>
          </a:r>
        </a:p>
      </dgm:t>
    </dgm:pt>
    <dgm:pt modelId="{DFE6049B-A0C5-4B79-A879-44F4F478BD30}" type="parTrans" cxnId="{66938729-3FDA-4152-B48B-E87DAF2D1A2E}">
      <dgm:prSet/>
      <dgm:spPr/>
      <dgm:t>
        <a:bodyPr/>
        <a:lstStyle/>
        <a:p>
          <a:endParaRPr lang="en-US"/>
        </a:p>
      </dgm:t>
    </dgm:pt>
    <dgm:pt modelId="{9CF0F839-D2AA-445B-88CA-0B2EB5FF0BCD}" type="sibTrans" cxnId="{66938729-3FDA-4152-B48B-E87DAF2D1A2E}">
      <dgm:prSet/>
      <dgm:spPr/>
      <dgm:t>
        <a:bodyPr/>
        <a:lstStyle/>
        <a:p>
          <a:endParaRPr lang="en-US"/>
        </a:p>
      </dgm:t>
    </dgm:pt>
    <dgm:pt modelId="{5C7CA8EF-A6F1-4E4E-B2C4-954353CE7B72}">
      <dgm:prSet/>
      <dgm:spPr/>
      <dgm:t>
        <a:bodyPr/>
        <a:lstStyle/>
        <a:p>
          <a:pPr>
            <a:buFont typeface="Arial" panose="020B0604020202020204" pitchFamily="34" charset="0"/>
            <a:buChar char="•"/>
          </a:pPr>
          <a:r>
            <a:rPr lang="en-US" b="0" i="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Working Group 3</a:t>
          </a:r>
          <a:r>
            <a:rPr lang="en-US" b="0" i="0" dirty="0">
              <a:solidFill>
                <a:schemeClr val="tx1"/>
              </a:solidFill>
            </a:rPr>
            <a:t> </a:t>
          </a:r>
          <a:r>
            <a:rPr lang="en-US" b="0" i="0" dirty="0"/>
            <a:t>– Reference Models for "Waste Disposal"</a:t>
          </a:r>
        </a:p>
      </dgm:t>
    </dgm:pt>
    <dgm:pt modelId="{D737A374-0DC3-46CB-AF60-AD75937D615D}" type="parTrans" cxnId="{D05AF682-F230-4768-896C-890A06D4589E}">
      <dgm:prSet/>
      <dgm:spPr/>
      <dgm:t>
        <a:bodyPr/>
        <a:lstStyle/>
        <a:p>
          <a:endParaRPr lang="en-US"/>
        </a:p>
      </dgm:t>
    </dgm:pt>
    <dgm:pt modelId="{D01F2976-4DBC-4AD6-AF7F-61B19B8B57CF}" type="sibTrans" cxnId="{D05AF682-F230-4768-896C-890A06D4589E}">
      <dgm:prSet/>
      <dgm:spPr/>
      <dgm:t>
        <a:bodyPr/>
        <a:lstStyle/>
        <a:p>
          <a:endParaRPr lang="en-US"/>
        </a:p>
      </dgm:t>
    </dgm:pt>
    <dgm:pt modelId="{A784827A-E5BB-4AF4-9C40-049ACCAC2320}">
      <dgm:prSet/>
      <dgm:spPr/>
      <dgm:t>
        <a:bodyPr/>
        <a:lstStyle/>
        <a:p>
          <a:pPr>
            <a:buFont typeface="Arial" panose="020B0604020202020204" pitchFamily="34" charset="0"/>
            <a:buChar char="•"/>
          </a:pPr>
          <a:r>
            <a:rPr lang="en-US" b="0" i="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Working Group 5</a:t>
          </a:r>
          <a:r>
            <a:rPr lang="en-US" b="0" i="0" dirty="0">
              <a:solidFill>
                <a:schemeClr val="tx1"/>
              </a:solidFill>
            </a:rPr>
            <a:t> </a:t>
          </a:r>
          <a:r>
            <a:rPr lang="en-US" b="0" i="0" dirty="0"/>
            <a:t>– "Wildlife Transfer Coefficient" Handbook</a:t>
          </a:r>
        </a:p>
      </dgm:t>
    </dgm:pt>
    <dgm:pt modelId="{E6098BC9-F0CF-416E-87D8-5757D78CDFD4}" type="parTrans" cxnId="{4DD94B60-7F65-4174-8652-CC554E95545B}">
      <dgm:prSet/>
      <dgm:spPr/>
      <dgm:t>
        <a:bodyPr/>
        <a:lstStyle/>
        <a:p>
          <a:endParaRPr lang="en-US"/>
        </a:p>
      </dgm:t>
    </dgm:pt>
    <dgm:pt modelId="{17AACF7D-C062-47ED-9037-2E5AFB915DFB}" type="sibTrans" cxnId="{4DD94B60-7F65-4174-8652-CC554E95545B}">
      <dgm:prSet/>
      <dgm:spPr/>
      <dgm:t>
        <a:bodyPr/>
        <a:lstStyle/>
        <a:p>
          <a:endParaRPr lang="en-US"/>
        </a:p>
      </dgm:t>
    </dgm:pt>
    <dgm:pt modelId="{E09EC43F-E102-4D33-A34D-8A484ECF46FF}">
      <dgm:prSet/>
      <dgm:spPr/>
      <dgm:t>
        <a:bodyPr/>
        <a:lstStyle/>
        <a:p>
          <a:pPr>
            <a:buFont typeface="Arial" panose="020B0604020202020204" pitchFamily="34" charset="0"/>
            <a:buChar char="•"/>
          </a:pPr>
          <a:r>
            <a:rPr lang="en-US" b="0" i="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Working Group 6</a:t>
          </a:r>
          <a:r>
            <a:rPr lang="en-US" b="0" i="0" dirty="0"/>
            <a:t> – Biota "Dose Effects Modelling</a:t>
          </a:r>
        </a:p>
      </dgm:t>
    </dgm:pt>
    <dgm:pt modelId="{EBB27EE7-C0CD-47E1-B283-3BAC8C62ABD1}" type="parTrans" cxnId="{5C4325AA-B7E1-4394-B011-764051AF341A}">
      <dgm:prSet/>
      <dgm:spPr/>
      <dgm:t>
        <a:bodyPr/>
        <a:lstStyle/>
        <a:p>
          <a:endParaRPr lang="en-US"/>
        </a:p>
      </dgm:t>
    </dgm:pt>
    <dgm:pt modelId="{E709B0AA-6897-4A83-90FE-29CA3731558F}" type="sibTrans" cxnId="{5C4325AA-B7E1-4394-B011-764051AF341A}">
      <dgm:prSet/>
      <dgm:spPr/>
      <dgm:t>
        <a:bodyPr/>
        <a:lstStyle/>
        <a:p>
          <a:endParaRPr lang="en-US"/>
        </a:p>
      </dgm:t>
    </dgm:pt>
    <dgm:pt modelId="{0792C09F-1483-40B8-B77E-0A746F5D6A9B}" type="pres">
      <dgm:prSet presAssocID="{E77FFC4D-EF32-4094-85D9-85107AC68C0F}" presName="linearFlow" presStyleCnt="0">
        <dgm:presLayoutVars>
          <dgm:dir/>
          <dgm:animLvl val="lvl"/>
          <dgm:resizeHandles/>
        </dgm:presLayoutVars>
      </dgm:prSet>
      <dgm:spPr/>
    </dgm:pt>
    <dgm:pt modelId="{30849F14-B64E-4113-93C8-D278631E4239}" type="pres">
      <dgm:prSet presAssocID="{7701CC6C-74E2-4A6C-A17B-465B206A33F5}" presName="compositeNode" presStyleCnt="0">
        <dgm:presLayoutVars>
          <dgm:bulletEnabled val="1"/>
        </dgm:presLayoutVars>
      </dgm:prSet>
      <dgm:spPr/>
    </dgm:pt>
    <dgm:pt modelId="{6D69479E-9FB9-466C-B175-8B4AC4365D18}" type="pres">
      <dgm:prSet presAssocID="{7701CC6C-74E2-4A6C-A17B-465B206A33F5}" presName="image" presStyleLbl="fgImgPlace1" presStyleIdx="0" presStyleCnt="2"/>
      <dgm:spPr/>
    </dgm:pt>
    <dgm:pt modelId="{359F40D7-E852-4951-8C85-419F409FDFE4}" type="pres">
      <dgm:prSet presAssocID="{7701CC6C-74E2-4A6C-A17B-465B206A33F5}" presName="childNode" presStyleLbl="node1" presStyleIdx="0" presStyleCnt="2">
        <dgm:presLayoutVars>
          <dgm:bulletEnabled val="1"/>
        </dgm:presLayoutVars>
      </dgm:prSet>
      <dgm:spPr/>
    </dgm:pt>
    <dgm:pt modelId="{E1FF1819-8D89-4BB8-8802-48434029B690}" type="pres">
      <dgm:prSet presAssocID="{7701CC6C-74E2-4A6C-A17B-465B206A33F5}" presName="parentNode" presStyleLbl="revTx" presStyleIdx="0" presStyleCnt="2">
        <dgm:presLayoutVars>
          <dgm:chMax val="0"/>
          <dgm:bulletEnabled val="1"/>
        </dgm:presLayoutVars>
      </dgm:prSet>
      <dgm:spPr/>
    </dgm:pt>
    <dgm:pt modelId="{B20A9AE7-B24A-412B-9341-1488006D930F}" type="pres">
      <dgm:prSet presAssocID="{566F0F91-0251-4D8C-96B3-502DCA6E4FA4}" presName="sibTrans" presStyleCnt="0"/>
      <dgm:spPr/>
    </dgm:pt>
    <dgm:pt modelId="{69135855-478B-4EC6-85F1-BBE814687509}" type="pres">
      <dgm:prSet presAssocID="{466D06E8-40AE-42C7-B692-CBDB39FA39AC}" presName="compositeNode" presStyleCnt="0">
        <dgm:presLayoutVars>
          <dgm:bulletEnabled val="1"/>
        </dgm:presLayoutVars>
      </dgm:prSet>
      <dgm:spPr/>
    </dgm:pt>
    <dgm:pt modelId="{66C07585-D67F-4B10-9097-2D381E8A8CAC}" type="pres">
      <dgm:prSet presAssocID="{466D06E8-40AE-42C7-B692-CBDB39FA39AC}" presName="image" presStyleLbl="fgImgPlace1" presStyleIdx="1" presStyleCnt="2"/>
      <dgm:spPr/>
    </dgm:pt>
    <dgm:pt modelId="{37BACDAA-96EB-444B-A888-E5AE1028DFF3}" type="pres">
      <dgm:prSet presAssocID="{466D06E8-40AE-42C7-B692-CBDB39FA39AC}" presName="childNode" presStyleLbl="node1" presStyleIdx="1" presStyleCnt="2">
        <dgm:presLayoutVars>
          <dgm:bulletEnabled val="1"/>
        </dgm:presLayoutVars>
      </dgm:prSet>
      <dgm:spPr/>
    </dgm:pt>
    <dgm:pt modelId="{AE0FDDE5-8483-409E-9B2C-07AB64014F5B}" type="pres">
      <dgm:prSet presAssocID="{466D06E8-40AE-42C7-B692-CBDB39FA39AC}" presName="parentNode" presStyleLbl="revTx" presStyleIdx="1" presStyleCnt="2">
        <dgm:presLayoutVars>
          <dgm:chMax val="0"/>
          <dgm:bulletEnabled val="1"/>
        </dgm:presLayoutVars>
      </dgm:prSet>
      <dgm:spPr/>
    </dgm:pt>
  </dgm:ptLst>
  <dgm:cxnLst>
    <dgm:cxn modelId="{EC895406-4912-4094-8707-05021FAFC91E}" srcId="{466D06E8-40AE-42C7-B692-CBDB39FA39AC}" destId="{D9234763-162D-40B7-BE86-6C596307BD69}" srcOrd="0" destOrd="0" parTransId="{1DF74CDE-21AE-4655-999E-89AD73F7B765}" sibTransId="{84BBBF9C-D549-4EDE-ADD2-19D24E58065D}"/>
    <dgm:cxn modelId="{9DC7FB0A-7BD9-474E-B03A-F75F7C39831A}" srcId="{E77FFC4D-EF32-4094-85D9-85107AC68C0F}" destId="{7701CC6C-74E2-4A6C-A17B-465B206A33F5}" srcOrd="0" destOrd="0" parTransId="{F0960A5D-8706-4A9F-A266-9A27F63BBD96}" sibTransId="{566F0F91-0251-4D8C-96B3-502DCA6E4FA4}"/>
    <dgm:cxn modelId="{66938729-3FDA-4152-B48B-E87DAF2D1A2E}" srcId="{7701CC6C-74E2-4A6C-A17B-465B206A33F5}" destId="{0CD58E33-00D6-4D14-A49A-2B05C28F7CE8}" srcOrd="1" destOrd="0" parTransId="{DFE6049B-A0C5-4B79-A879-44F4F478BD30}" sibTransId="{9CF0F839-D2AA-445B-88CA-0B2EB5FF0BCD}"/>
    <dgm:cxn modelId="{B7493536-DB6E-4A63-B16D-CAAD16E78E12}" srcId="{E77FFC4D-EF32-4094-85D9-85107AC68C0F}" destId="{466D06E8-40AE-42C7-B692-CBDB39FA39AC}" srcOrd="1" destOrd="0" parTransId="{A5839E14-0FE6-4B99-A6AC-07C6F75431E6}" sibTransId="{D3B25D7F-27D7-4E4E-A773-46B2B4758B43}"/>
    <dgm:cxn modelId="{2FBF833A-229D-434D-865E-B698D5AA251B}" type="presOf" srcId="{0EB33D5B-3FAE-4EE0-88EC-0130255F50BE}" destId="{37BACDAA-96EB-444B-A888-E5AE1028DFF3}" srcOrd="0" destOrd="3" presId="urn:microsoft.com/office/officeart/2005/8/layout/hList2"/>
    <dgm:cxn modelId="{4DD94B60-7F65-4174-8652-CC554E95545B}" srcId="{466D06E8-40AE-42C7-B692-CBDB39FA39AC}" destId="{A784827A-E5BB-4AF4-9C40-049ACCAC2320}" srcOrd="1" destOrd="0" parTransId="{E6098BC9-F0CF-416E-87D8-5757D78CDFD4}" sibTransId="{17AACF7D-C062-47ED-9037-2E5AFB915DFB}"/>
    <dgm:cxn modelId="{1506156F-8841-4074-B583-E5355B307FB2}" type="presOf" srcId="{CF2F3127-7A38-4A01-828C-0C56F5FA6C31}" destId="{359F40D7-E852-4951-8C85-419F409FDFE4}" srcOrd="0" destOrd="0" presId="urn:microsoft.com/office/officeart/2005/8/layout/hList2"/>
    <dgm:cxn modelId="{722AAB75-8603-4A93-8583-B44335614B3D}" type="presOf" srcId="{E09EC43F-E102-4D33-A34D-8A484ECF46FF}" destId="{37BACDAA-96EB-444B-A888-E5AE1028DFF3}" srcOrd="0" destOrd="2" presId="urn:microsoft.com/office/officeart/2005/8/layout/hList2"/>
    <dgm:cxn modelId="{4BA7027C-0BC4-4964-9564-0A9CE863597F}" type="presOf" srcId="{E77FFC4D-EF32-4094-85D9-85107AC68C0F}" destId="{0792C09F-1483-40B8-B77E-0A746F5D6A9B}" srcOrd="0" destOrd="0" presId="urn:microsoft.com/office/officeart/2005/8/layout/hList2"/>
    <dgm:cxn modelId="{A07C0B7F-1EC8-46CA-A103-2A3AA0C9744A}" type="presOf" srcId="{5C7CA8EF-A6F1-4E4E-B2C4-954353CE7B72}" destId="{359F40D7-E852-4951-8C85-419F409FDFE4}" srcOrd="0" destOrd="2" presId="urn:microsoft.com/office/officeart/2005/8/layout/hList2"/>
    <dgm:cxn modelId="{D05AF682-F230-4768-896C-890A06D4589E}" srcId="{7701CC6C-74E2-4A6C-A17B-465B206A33F5}" destId="{5C7CA8EF-A6F1-4E4E-B2C4-954353CE7B72}" srcOrd="2" destOrd="0" parTransId="{D737A374-0DC3-46CB-AF60-AD75937D615D}" sibTransId="{D01F2976-4DBC-4AD6-AF7F-61B19B8B57CF}"/>
    <dgm:cxn modelId="{5089BFA1-B6E6-4CC0-A902-BC91D82B2862}" type="presOf" srcId="{7701CC6C-74E2-4A6C-A17B-465B206A33F5}" destId="{E1FF1819-8D89-4BB8-8802-48434029B690}" srcOrd="0" destOrd="0" presId="urn:microsoft.com/office/officeart/2005/8/layout/hList2"/>
    <dgm:cxn modelId="{60AED1A2-F365-4228-A05F-94E8E432FD94}" type="presOf" srcId="{0CD58E33-00D6-4D14-A49A-2B05C28F7CE8}" destId="{359F40D7-E852-4951-8C85-419F409FDFE4}" srcOrd="0" destOrd="1" presId="urn:microsoft.com/office/officeart/2005/8/layout/hList2"/>
    <dgm:cxn modelId="{5C4325AA-B7E1-4394-B011-764051AF341A}" srcId="{466D06E8-40AE-42C7-B692-CBDB39FA39AC}" destId="{E09EC43F-E102-4D33-A34D-8A484ECF46FF}" srcOrd="2" destOrd="0" parTransId="{EBB27EE7-C0CD-47E1-B283-3BAC8C62ABD1}" sibTransId="{E709B0AA-6897-4A83-90FE-29CA3731558F}"/>
    <dgm:cxn modelId="{BDDBACAF-1BCF-4594-8817-77C88B6B438C}" type="presOf" srcId="{466D06E8-40AE-42C7-B692-CBDB39FA39AC}" destId="{AE0FDDE5-8483-409E-9B2C-07AB64014F5B}" srcOrd="0" destOrd="0" presId="urn:microsoft.com/office/officeart/2005/8/layout/hList2"/>
    <dgm:cxn modelId="{739464B0-CB92-4C37-9E01-C3ECB51F297A}" type="presOf" srcId="{D9234763-162D-40B7-BE86-6C596307BD69}" destId="{37BACDAA-96EB-444B-A888-E5AE1028DFF3}" srcOrd="0" destOrd="0" presId="urn:microsoft.com/office/officeart/2005/8/layout/hList2"/>
    <dgm:cxn modelId="{96F0E7BA-A196-495D-91C8-59644F29F17A}" type="presOf" srcId="{A784827A-E5BB-4AF4-9C40-049ACCAC2320}" destId="{37BACDAA-96EB-444B-A888-E5AE1028DFF3}" srcOrd="0" destOrd="1" presId="urn:microsoft.com/office/officeart/2005/8/layout/hList2"/>
    <dgm:cxn modelId="{B98649C3-0318-4C0B-A7B1-73752FDF3BC6}" srcId="{7701CC6C-74E2-4A6C-A17B-465B206A33F5}" destId="{CF2F3127-7A38-4A01-828C-0C56F5FA6C31}" srcOrd="0" destOrd="0" parTransId="{A4E311E6-8B9F-4083-86A8-C82737EF703E}" sibTransId="{30BEFCE8-CE0B-428B-AC9A-4CDDE75AF263}"/>
    <dgm:cxn modelId="{98A6F3FA-471C-4F0C-8545-4F2B12235D2D}" srcId="{466D06E8-40AE-42C7-B692-CBDB39FA39AC}" destId="{0EB33D5B-3FAE-4EE0-88EC-0130255F50BE}" srcOrd="3" destOrd="0" parTransId="{DD362C6D-8798-41F6-8FC7-A2B30375CB52}" sibTransId="{0A0AB684-FF7B-4F5F-A42D-9C39844827E5}"/>
    <dgm:cxn modelId="{F84B1439-1D56-40B1-A7E2-6451F0F82DBA}" type="presParOf" srcId="{0792C09F-1483-40B8-B77E-0A746F5D6A9B}" destId="{30849F14-B64E-4113-93C8-D278631E4239}" srcOrd="0" destOrd="0" presId="urn:microsoft.com/office/officeart/2005/8/layout/hList2"/>
    <dgm:cxn modelId="{2EC3AB77-F61A-4320-9B4F-E02F84419448}" type="presParOf" srcId="{30849F14-B64E-4113-93C8-D278631E4239}" destId="{6D69479E-9FB9-466C-B175-8B4AC4365D18}" srcOrd="0" destOrd="0" presId="urn:microsoft.com/office/officeart/2005/8/layout/hList2"/>
    <dgm:cxn modelId="{C5944D9B-A98C-43CF-9A97-D970276A64AF}" type="presParOf" srcId="{30849F14-B64E-4113-93C8-D278631E4239}" destId="{359F40D7-E852-4951-8C85-419F409FDFE4}" srcOrd="1" destOrd="0" presId="urn:microsoft.com/office/officeart/2005/8/layout/hList2"/>
    <dgm:cxn modelId="{8E8CF60C-23AA-4344-ADFB-43A39AD04479}" type="presParOf" srcId="{30849F14-B64E-4113-93C8-D278631E4239}" destId="{E1FF1819-8D89-4BB8-8802-48434029B690}" srcOrd="2" destOrd="0" presId="urn:microsoft.com/office/officeart/2005/8/layout/hList2"/>
    <dgm:cxn modelId="{FE72338A-83A0-423A-95C8-869439EFC5B4}" type="presParOf" srcId="{0792C09F-1483-40B8-B77E-0A746F5D6A9B}" destId="{B20A9AE7-B24A-412B-9341-1488006D930F}" srcOrd="1" destOrd="0" presId="urn:microsoft.com/office/officeart/2005/8/layout/hList2"/>
    <dgm:cxn modelId="{CC27AB88-C1B5-4937-8744-6329A616DFA7}" type="presParOf" srcId="{0792C09F-1483-40B8-B77E-0A746F5D6A9B}" destId="{69135855-478B-4EC6-85F1-BBE814687509}" srcOrd="2" destOrd="0" presId="urn:microsoft.com/office/officeart/2005/8/layout/hList2"/>
    <dgm:cxn modelId="{FA248B46-C769-4967-BDFF-91A784669FA6}" type="presParOf" srcId="{69135855-478B-4EC6-85F1-BBE814687509}" destId="{66C07585-D67F-4B10-9097-2D381E8A8CAC}" srcOrd="0" destOrd="0" presId="urn:microsoft.com/office/officeart/2005/8/layout/hList2"/>
    <dgm:cxn modelId="{6F235013-AB6A-43F3-A937-2B8C198A443D}" type="presParOf" srcId="{69135855-478B-4EC6-85F1-BBE814687509}" destId="{37BACDAA-96EB-444B-A888-E5AE1028DFF3}" srcOrd="1" destOrd="0" presId="urn:microsoft.com/office/officeart/2005/8/layout/hList2"/>
    <dgm:cxn modelId="{A80D0042-CD00-4ED2-B093-B4DCD64E15BD}" type="presParOf" srcId="{69135855-478B-4EC6-85F1-BBE814687509}" destId="{AE0FDDE5-8483-409E-9B2C-07AB64014F5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7FFC4D-EF32-4094-85D9-85107AC68C0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13DC879A-3ECC-4AB3-991E-A85FA3421A9B}">
      <dgm:prSet phldrT="[Text]"/>
      <dgm:spPr/>
      <dgm:t>
        <a:bodyPr/>
        <a:lstStyle/>
        <a:p>
          <a:pPr>
            <a:buFont typeface="Arial" panose="020B0604020202020204" pitchFamily="34" charset="0"/>
            <a:buChar char="•"/>
          </a:pPr>
          <a:r>
            <a:rPr lang="en-US" b="0" i="0" dirty="0">
              <a:hlinkClick xmlns:r="http://schemas.openxmlformats.org/officeDocument/2006/relationships" r:id="rId1"/>
            </a:rPr>
            <a:t>Working Group 7</a:t>
          </a:r>
          <a:r>
            <a:rPr lang="en-US" b="0" i="0" dirty="0"/>
            <a:t> – "Tritium" Accidents</a:t>
          </a:r>
          <a:endParaRPr lang="en-US" dirty="0"/>
        </a:p>
      </dgm:t>
    </dgm:pt>
    <dgm:pt modelId="{8E994E59-F8A5-48A8-8CB0-20C038DBB420}" type="parTrans" cxnId="{D4E9E6C6-5B77-4FC1-9161-ECB23B3C3C36}">
      <dgm:prSet/>
      <dgm:spPr/>
      <dgm:t>
        <a:bodyPr/>
        <a:lstStyle/>
        <a:p>
          <a:endParaRPr lang="en-US"/>
        </a:p>
      </dgm:t>
    </dgm:pt>
    <dgm:pt modelId="{9A0B219B-14C5-41EC-81C1-290FE982133C}" type="sibTrans" cxnId="{D4E9E6C6-5B77-4FC1-9161-ECB23B3C3C36}">
      <dgm:prSet/>
      <dgm:spPr/>
      <dgm:t>
        <a:bodyPr/>
        <a:lstStyle/>
        <a:p>
          <a:endParaRPr lang="en-US"/>
        </a:p>
      </dgm:t>
    </dgm:pt>
    <dgm:pt modelId="{9412BFDC-AE79-4628-80D6-497D60DE979B}">
      <dgm:prSet/>
      <dgm:spPr/>
      <dgm:t>
        <a:bodyPr/>
        <a:lstStyle/>
        <a:p>
          <a:pPr>
            <a:buFont typeface="Arial" panose="020B0604020202020204" pitchFamily="34" charset="0"/>
            <a:buChar char="•"/>
          </a:pPr>
          <a:r>
            <a:rPr lang="en-US" b="0" i="0" dirty="0">
              <a:hlinkClick xmlns:r="http://schemas.openxmlformats.org/officeDocument/2006/relationships" r:id="rId2"/>
            </a:rPr>
            <a:t>Working Group 8</a:t>
          </a:r>
          <a:r>
            <a:rPr lang="en-US" b="0" i="0" dirty="0"/>
            <a:t> – "Environmental Sensitivity"</a:t>
          </a:r>
        </a:p>
      </dgm:t>
    </dgm:pt>
    <dgm:pt modelId="{27E3170B-9695-49E0-9D4E-D5019B13AC0F}" type="parTrans" cxnId="{ADC7E19D-6F74-4A45-AF7F-24E82384DB54}">
      <dgm:prSet/>
      <dgm:spPr/>
      <dgm:t>
        <a:bodyPr/>
        <a:lstStyle/>
        <a:p>
          <a:endParaRPr lang="en-US"/>
        </a:p>
      </dgm:t>
    </dgm:pt>
    <dgm:pt modelId="{FC418B42-76B4-4253-B836-6BF9DED41625}" type="sibTrans" cxnId="{ADC7E19D-6F74-4A45-AF7F-24E82384DB54}">
      <dgm:prSet/>
      <dgm:spPr/>
      <dgm:t>
        <a:bodyPr/>
        <a:lstStyle/>
        <a:p>
          <a:endParaRPr lang="en-US"/>
        </a:p>
      </dgm:t>
    </dgm:pt>
    <dgm:pt modelId="{8856CBD8-5333-4E17-B63D-2CB12E61F01C}">
      <dgm:prSet/>
      <dgm:spPr/>
      <dgm:t>
        <a:bodyPr/>
        <a:lstStyle/>
        <a:p>
          <a:pPr>
            <a:buFont typeface="Arial" panose="020B0604020202020204" pitchFamily="34" charset="0"/>
            <a:buChar char="•"/>
          </a:pPr>
          <a:r>
            <a:rPr lang="en-US" b="0" i="0" dirty="0">
              <a:hlinkClick xmlns:r="http://schemas.openxmlformats.org/officeDocument/2006/relationships" r:id="rId3"/>
            </a:rPr>
            <a:t>Working Group 9</a:t>
          </a:r>
          <a:r>
            <a:rPr lang="en-US" b="0" i="0" dirty="0"/>
            <a:t>  – "Urban" Areas</a:t>
          </a:r>
        </a:p>
      </dgm:t>
    </dgm:pt>
    <dgm:pt modelId="{2A7AC407-09A7-4097-AA62-F4617F2F4927}" type="parTrans" cxnId="{C538D428-154F-47F0-A72E-C57436898C70}">
      <dgm:prSet/>
      <dgm:spPr/>
      <dgm:t>
        <a:bodyPr/>
        <a:lstStyle/>
        <a:p>
          <a:endParaRPr lang="en-US"/>
        </a:p>
      </dgm:t>
    </dgm:pt>
    <dgm:pt modelId="{099886B5-D06E-4BFB-B107-EA64BC23BD0E}" type="sibTrans" cxnId="{C538D428-154F-47F0-A72E-C57436898C70}">
      <dgm:prSet/>
      <dgm:spPr/>
      <dgm:t>
        <a:bodyPr/>
        <a:lstStyle/>
        <a:p>
          <a:endParaRPr lang="en-US"/>
        </a:p>
      </dgm:t>
    </dgm:pt>
    <dgm:pt modelId="{15E483A2-05D6-4770-9044-1C824A56E19A}">
      <dgm:prSet phldrT="[Text]"/>
      <dgm:spPr/>
      <dgm:t>
        <a:bodyPr/>
        <a:lstStyle/>
        <a:p>
          <a:endParaRPr lang="en-US" dirty="0"/>
        </a:p>
      </dgm:t>
    </dgm:pt>
    <dgm:pt modelId="{C264B9FA-222B-482A-8734-9A324D47844E}" type="sibTrans" cxnId="{6F65F400-33E4-4EE9-A5F4-AF004BA4B9AF}">
      <dgm:prSet/>
      <dgm:spPr/>
      <dgm:t>
        <a:bodyPr/>
        <a:lstStyle/>
        <a:p>
          <a:endParaRPr lang="en-US"/>
        </a:p>
      </dgm:t>
    </dgm:pt>
    <dgm:pt modelId="{9F4B2218-D849-4C92-B8C0-D7C402F2AC9C}" type="parTrans" cxnId="{6F65F400-33E4-4EE9-A5F4-AF004BA4B9AF}">
      <dgm:prSet/>
      <dgm:spPr/>
      <dgm:t>
        <a:bodyPr/>
        <a:lstStyle/>
        <a:p>
          <a:endParaRPr lang="en-US"/>
        </a:p>
      </dgm:t>
    </dgm:pt>
    <dgm:pt modelId="{0792C09F-1483-40B8-B77E-0A746F5D6A9B}" type="pres">
      <dgm:prSet presAssocID="{E77FFC4D-EF32-4094-85D9-85107AC68C0F}" presName="linearFlow" presStyleCnt="0">
        <dgm:presLayoutVars>
          <dgm:dir/>
          <dgm:animLvl val="lvl"/>
          <dgm:resizeHandles/>
        </dgm:presLayoutVars>
      </dgm:prSet>
      <dgm:spPr/>
    </dgm:pt>
    <dgm:pt modelId="{A0DF60BF-71FD-49D9-8D87-E22CFCA22261}" type="pres">
      <dgm:prSet presAssocID="{15E483A2-05D6-4770-9044-1C824A56E19A}" presName="compositeNode" presStyleCnt="0">
        <dgm:presLayoutVars>
          <dgm:bulletEnabled val="1"/>
        </dgm:presLayoutVars>
      </dgm:prSet>
      <dgm:spPr/>
    </dgm:pt>
    <dgm:pt modelId="{07D28799-BAE8-43EB-A6D8-2FC1734E9F67}" type="pres">
      <dgm:prSet presAssocID="{15E483A2-05D6-4770-9044-1C824A56E19A}" presName="image" presStyleLbl="fgImgPlace1" presStyleIdx="0" presStyleCnt="1"/>
      <dgm:spPr/>
    </dgm:pt>
    <dgm:pt modelId="{B1EA0A4C-21F6-44F0-9C58-24FE4FB54BF4}" type="pres">
      <dgm:prSet presAssocID="{15E483A2-05D6-4770-9044-1C824A56E19A}" presName="childNode" presStyleLbl="node1" presStyleIdx="0" presStyleCnt="1">
        <dgm:presLayoutVars>
          <dgm:bulletEnabled val="1"/>
        </dgm:presLayoutVars>
      </dgm:prSet>
      <dgm:spPr/>
    </dgm:pt>
    <dgm:pt modelId="{A9364CDF-5C4C-4422-A76E-304B7E30F633}" type="pres">
      <dgm:prSet presAssocID="{15E483A2-05D6-4770-9044-1C824A56E19A}" presName="parentNode" presStyleLbl="revTx" presStyleIdx="0" presStyleCnt="1">
        <dgm:presLayoutVars>
          <dgm:chMax val="0"/>
          <dgm:bulletEnabled val="1"/>
        </dgm:presLayoutVars>
      </dgm:prSet>
      <dgm:spPr/>
    </dgm:pt>
  </dgm:ptLst>
  <dgm:cxnLst>
    <dgm:cxn modelId="{6F65F400-33E4-4EE9-A5F4-AF004BA4B9AF}" srcId="{E77FFC4D-EF32-4094-85D9-85107AC68C0F}" destId="{15E483A2-05D6-4770-9044-1C824A56E19A}" srcOrd="0" destOrd="0" parTransId="{9F4B2218-D849-4C92-B8C0-D7C402F2AC9C}" sibTransId="{C264B9FA-222B-482A-8734-9A324D47844E}"/>
    <dgm:cxn modelId="{C538D428-154F-47F0-A72E-C57436898C70}" srcId="{15E483A2-05D6-4770-9044-1C824A56E19A}" destId="{8856CBD8-5333-4E17-B63D-2CB12E61F01C}" srcOrd="2" destOrd="0" parTransId="{2A7AC407-09A7-4097-AA62-F4617F2F4927}" sibTransId="{099886B5-D06E-4BFB-B107-EA64BC23BD0E}"/>
    <dgm:cxn modelId="{CFA9B437-5A76-4C09-AECB-F44D3A1E4FD0}" type="presOf" srcId="{8856CBD8-5333-4E17-B63D-2CB12E61F01C}" destId="{B1EA0A4C-21F6-44F0-9C58-24FE4FB54BF4}" srcOrd="0" destOrd="2" presId="urn:microsoft.com/office/officeart/2005/8/layout/hList2"/>
    <dgm:cxn modelId="{4BA7027C-0BC4-4964-9564-0A9CE863597F}" type="presOf" srcId="{E77FFC4D-EF32-4094-85D9-85107AC68C0F}" destId="{0792C09F-1483-40B8-B77E-0A746F5D6A9B}" srcOrd="0" destOrd="0" presId="urn:microsoft.com/office/officeart/2005/8/layout/hList2"/>
    <dgm:cxn modelId="{FFDAE785-0996-4503-8F4B-59702598A4B5}" type="presOf" srcId="{13DC879A-3ECC-4AB3-991E-A85FA3421A9B}" destId="{B1EA0A4C-21F6-44F0-9C58-24FE4FB54BF4}" srcOrd="0" destOrd="0" presId="urn:microsoft.com/office/officeart/2005/8/layout/hList2"/>
    <dgm:cxn modelId="{ADC7E19D-6F74-4A45-AF7F-24E82384DB54}" srcId="{15E483A2-05D6-4770-9044-1C824A56E19A}" destId="{9412BFDC-AE79-4628-80D6-497D60DE979B}" srcOrd="1" destOrd="0" parTransId="{27E3170B-9695-49E0-9D4E-D5019B13AC0F}" sibTransId="{FC418B42-76B4-4253-B836-6BF9DED41625}"/>
    <dgm:cxn modelId="{D4E9E6C6-5B77-4FC1-9161-ECB23B3C3C36}" srcId="{15E483A2-05D6-4770-9044-1C824A56E19A}" destId="{13DC879A-3ECC-4AB3-991E-A85FA3421A9B}" srcOrd="0" destOrd="0" parTransId="{8E994E59-F8A5-48A8-8CB0-20C038DBB420}" sibTransId="{9A0B219B-14C5-41EC-81C1-290FE982133C}"/>
    <dgm:cxn modelId="{C36FFAC8-288C-4BCE-879A-DCEB728F6CAE}" type="presOf" srcId="{9412BFDC-AE79-4628-80D6-497D60DE979B}" destId="{B1EA0A4C-21F6-44F0-9C58-24FE4FB54BF4}" srcOrd="0" destOrd="1" presId="urn:microsoft.com/office/officeart/2005/8/layout/hList2"/>
    <dgm:cxn modelId="{1E000DF9-ADCF-4285-AC28-A63C65A56D52}" type="presOf" srcId="{15E483A2-05D6-4770-9044-1C824A56E19A}" destId="{A9364CDF-5C4C-4422-A76E-304B7E30F633}" srcOrd="0" destOrd="0" presId="urn:microsoft.com/office/officeart/2005/8/layout/hList2"/>
    <dgm:cxn modelId="{E435EC0E-20AE-41F9-9F92-5BBB5DECBAA8}" type="presParOf" srcId="{0792C09F-1483-40B8-B77E-0A746F5D6A9B}" destId="{A0DF60BF-71FD-49D9-8D87-E22CFCA22261}" srcOrd="0" destOrd="0" presId="urn:microsoft.com/office/officeart/2005/8/layout/hList2"/>
    <dgm:cxn modelId="{E10C1793-4FB3-49A6-93A9-89248186A9AD}" type="presParOf" srcId="{A0DF60BF-71FD-49D9-8D87-E22CFCA22261}" destId="{07D28799-BAE8-43EB-A6D8-2FC1734E9F67}" srcOrd="0" destOrd="0" presId="urn:microsoft.com/office/officeart/2005/8/layout/hList2"/>
    <dgm:cxn modelId="{F50FE471-124C-4ABF-A108-D7576589D351}" type="presParOf" srcId="{A0DF60BF-71FD-49D9-8D87-E22CFCA22261}" destId="{B1EA0A4C-21F6-44F0-9C58-24FE4FB54BF4}" srcOrd="1" destOrd="0" presId="urn:microsoft.com/office/officeart/2005/8/layout/hList2"/>
    <dgm:cxn modelId="{0B04E501-F4BF-455A-8226-3865EF81D52C}" type="presParOf" srcId="{A0DF60BF-71FD-49D9-8D87-E22CFCA22261}" destId="{A9364CDF-5C4C-4422-A76E-304B7E30F63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1076458" y="2099194"/>
          <a:ext cx="2297430" cy="141201"/>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1655" y="3318510"/>
          <a:ext cx="1765017" cy="765810"/>
        </a:xfrm>
        <a:prstGeom prst="homePlate">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Chernobyl</a:t>
          </a:r>
        </a:p>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Event</a:t>
          </a:r>
        </a:p>
      </dsp:txBody>
      <dsp:txXfrm>
        <a:off x="1655" y="3318510"/>
        <a:ext cx="1669291" cy="765810"/>
      </dsp:txXfrm>
    </dsp:sp>
    <dsp:sp modelId="{810D7AA7-A541-4507-BE7F-36CCF210089F}">
      <dsp:nvSpPr>
        <dsp:cNvPr id="0" name=""/>
        <dsp:cNvSpPr/>
      </dsp:nvSpPr>
      <dsp:spPr>
        <a:xfrm>
          <a:off x="142856" y="1105800"/>
          <a:ext cx="1433194" cy="180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0" numCol="1" spcCol="1270" anchor="t" anchorCtr="0">
          <a:noAutofit/>
        </a:bodyPr>
        <a:lstStyle/>
        <a:p>
          <a:pPr marL="0" lvl="0" indent="0" algn="l" defTabSz="533400">
            <a:lnSpc>
              <a:spcPts val="1500"/>
            </a:lnSpc>
            <a:spcBef>
              <a:spcPct val="0"/>
            </a:spcBef>
            <a:spcAft>
              <a:spcPts val="0"/>
            </a:spcAft>
            <a:buNone/>
          </a:pPr>
          <a:endParaRPr lang="en-US" sz="1200" kern="1200" dirty="0">
            <a:solidFill>
              <a:schemeClr val="tx2"/>
            </a:solidFill>
          </a:endParaRPr>
        </a:p>
      </dsp:txBody>
      <dsp:txXfrm>
        <a:off x="142856" y="1105800"/>
        <a:ext cx="1433194" cy="1805890"/>
      </dsp:txXfrm>
    </dsp:sp>
    <dsp:sp modelId="{E41E7729-FD3F-426D-804C-45BD60BD762D}">
      <dsp:nvSpPr>
        <dsp:cNvPr id="0" name=""/>
        <dsp:cNvSpPr/>
      </dsp:nvSpPr>
      <dsp:spPr>
        <a:xfrm rot="5400000">
          <a:off x="600307" y="2099194"/>
          <a:ext cx="2297430" cy="141201"/>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1678422" y="3318510"/>
          <a:ext cx="1765017" cy="765810"/>
        </a:xfrm>
        <a:prstGeom prst="chevron">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VAMP</a:t>
          </a:r>
        </a:p>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(1988 -1996)</a:t>
          </a:r>
        </a:p>
      </dsp:txBody>
      <dsp:txXfrm>
        <a:off x="1869875" y="3318510"/>
        <a:ext cx="1382112" cy="765810"/>
      </dsp:txXfrm>
    </dsp:sp>
    <dsp:sp modelId="{5E07F9E4-149C-4A89-848F-4ABDD305F0C5}">
      <dsp:nvSpPr>
        <dsp:cNvPr id="0" name=""/>
        <dsp:cNvSpPr/>
      </dsp:nvSpPr>
      <dsp:spPr>
        <a:xfrm>
          <a:off x="1819623" y="1105800"/>
          <a:ext cx="1433194" cy="180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0" numCol="1" spcCol="1270" anchor="t" anchorCtr="0">
          <a:noAutofit/>
        </a:bodyPr>
        <a:lstStyle/>
        <a:p>
          <a:pPr marL="0" lvl="0" indent="0" algn="l" defTabSz="711200">
            <a:lnSpc>
              <a:spcPts val="1500"/>
            </a:lnSpc>
            <a:spcBef>
              <a:spcPct val="0"/>
            </a:spcBef>
            <a:spcAft>
              <a:spcPct val="35000"/>
            </a:spcAft>
            <a:buNone/>
          </a:pPr>
          <a:r>
            <a:rPr lang="en-US" sz="1600" b="1" u="sng" kern="1200" dirty="0">
              <a:solidFill>
                <a:schemeClr val="tx2"/>
              </a:solidFill>
            </a:rPr>
            <a:t>VA</a:t>
          </a:r>
          <a:r>
            <a:rPr lang="en-US" sz="1600" kern="1200" dirty="0">
              <a:solidFill>
                <a:schemeClr val="tx2"/>
              </a:solidFill>
            </a:rPr>
            <a:t>lidation of </a:t>
          </a:r>
          <a:r>
            <a:rPr lang="en-US" sz="1600" b="1" u="sng" kern="1200" dirty="0">
              <a:solidFill>
                <a:schemeClr val="tx2"/>
              </a:solidFill>
            </a:rPr>
            <a:t>M</a:t>
          </a:r>
          <a:r>
            <a:rPr lang="en-US" sz="1600" kern="1200" dirty="0">
              <a:solidFill>
                <a:schemeClr val="tx2"/>
              </a:solidFill>
            </a:rPr>
            <a:t>odel </a:t>
          </a:r>
          <a:r>
            <a:rPr lang="en-US" sz="1600" b="1" kern="1200" dirty="0">
              <a:solidFill>
                <a:schemeClr val="tx2"/>
              </a:solidFill>
            </a:rPr>
            <a:t>P</a:t>
          </a:r>
          <a:r>
            <a:rPr lang="en-US" sz="1600" kern="1200" dirty="0">
              <a:solidFill>
                <a:schemeClr val="tx2"/>
              </a:solidFill>
            </a:rPr>
            <a:t>redictions </a:t>
          </a:r>
        </a:p>
      </dsp:txBody>
      <dsp:txXfrm>
        <a:off x="1819623" y="1105800"/>
        <a:ext cx="1433194" cy="1805890"/>
      </dsp:txXfrm>
    </dsp:sp>
    <dsp:sp modelId="{473F2067-7126-4D56-A328-5A8CFD3D8D52}">
      <dsp:nvSpPr>
        <dsp:cNvPr id="0" name=""/>
        <dsp:cNvSpPr/>
      </dsp:nvSpPr>
      <dsp:spPr>
        <a:xfrm rot="5400000">
          <a:off x="2277074" y="2099194"/>
          <a:ext cx="2297430" cy="141201"/>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3355188" y="3318510"/>
          <a:ext cx="1765017" cy="765810"/>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BIOMASS</a:t>
          </a:r>
        </a:p>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(1996-2003)</a:t>
          </a:r>
        </a:p>
      </dsp:txBody>
      <dsp:txXfrm>
        <a:off x="3546641" y="3318510"/>
        <a:ext cx="1382112" cy="765810"/>
      </dsp:txXfrm>
    </dsp:sp>
    <dsp:sp modelId="{FD7B29F2-0D66-4B4B-BC8A-82DA23575305}">
      <dsp:nvSpPr>
        <dsp:cNvPr id="0" name=""/>
        <dsp:cNvSpPr/>
      </dsp:nvSpPr>
      <dsp:spPr>
        <a:xfrm>
          <a:off x="3496390" y="1105800"/>
          <a:ext cx="1433194" cy="180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0" numCol="1" spcCol="1270" anchor="t" anchorCtr="0">
          <a:noAutofit/>
        </a:bodyPr>
        <a:lstStyle/>
        <a:p>
          <a:pPr marL="0" lvl="0" indent="0" algn="l" defTabSz="711200">
            <a:lnSpc>
              <a:spcPts val="1500"/>
            </a:lnSpc>
            <a:spcBef>
              <a:spcPct val="0"/>
            </a:spcBef>
            <a:spcAft>
              <a:spcPct val="35000"/>
            </a:spcAft>
            <a:buNone/>
          </a:pPr>
          <a:r>
            <a:rPr lang="en-US" sz="1600" b="1" u="sng" kern="1200" dirty="0">
              <a:solidFill>
                <a:schemeClr val="tx2"/>
              </a:solidFill>
            </a:rPr>
            <a:t>BIO</a:t>
          </a:r>
          <a:r>
            <a:rPr lang="en-US" sz="1600" kern="1200" dirty="0">
              <a:solidFill>
                <a:schemeClr val="tx2"/>
              </a:solidFill>
            </a:rPr>
            <a:t>sphere </a:t>
          </a:r>
          <a:r>
            <a:rPr lang="en-US" sz="1600" b="1" u="sng" kern="1200" dirty="0">
              <a:solidFill>
                <a:schemeClr val="tx2"/>
              </a:solidFill>
            </a:rPr>
            <a:t>M</a:t>
          </a:r>
          <a:r>
            <a:rPr lang="en-US" sz="1600" kern="1200" dirty="0">
              <a:solidFill>
                <a:schemeClr val="tx2"/>
              </a:solidFill>
            </a:rPr>
            <a:t>odeling and </a:t>
          </a:r>
          <a:r>
            <a:rPr lang="en-US" sz="1600" b="1" u="sng" kern="1200" dirty="0">
              <a:solidFill>
                <a:schemeClr val="tx2"/>
              </a:solidFill>
            </a:rPr>
            <a:t>ASS</a:t>
          </a:r>
          <a:r>
            <a:rPr lang="en-US" sz="1600" kern="1200" dirty="0">
              <a:solidFill>
                <a:schemeClr val="tx2"/>
              </a:solidFill>
            </a:rPr>
            <a:t>essment</a:t>
          </a:r>
        </a:p>
      </dsp:txBody>
      <dsp:txXfrm>
        <a:off x="3496390" y="1105800"/>
        <a:ext cx="1433194" cy="1805890"/>
      </dsp:txXfrm>
    </dsp:sp>
    <dsp:sp modelId="{7BF6E820-C6E3-4E2C-BB23-ADF9AD641C6B}">
      <dsp:nvSpPr>
        <dsp:cNvPr id="0" name=""/>
        <dsp:cNvSpPr/>
      </dsp:nvSpPr>
      <dsp:spPr>
        <a:xfrm rot="5400000">
          <a:off x="3953841" y="2099194"/>
          <a:ext cx="2297430" cy="141201"/>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5031955" y="3318510"/>
          <a:ext cx="1765017" cy="765810"/>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EMRAS I &amp; II</a:t>
          </a:r>
        </a:p>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(2003-2007)</a:t>
          </a:r>
        </a:p>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(2008-2011)</a:t>
          </a:r>
          <a:endParaRPr lang="ru-RU" sz="1300" b="1" kern="1200" dirty="0">
            <a:effectLst>
              <a:outerShdw blurRad="50800" dist="38100" dir="2700000" algn="tl" rotWithShape="0">
                <a:schemeClr val="tx1">
                  <a:alpha val="50000"/>
                </a:schemeClr>
              </a:outerShdw>
            </a:effectLst>
            <a:latin typeface="+mj-lt"/>
          </a:endParaRPr>
        </a:p>
      </dsp:txBody>
      <dsp:txXfrm>
        <a:off x="5223408" y="3318510"/>
        <a:ext cx="1382112" cy="765810"/>
      </dsp:txXfrm>
    </dsp:sp>
    <dsp:sp modelId="{1D84544C-5924-422B-9546-A86AE4927E4C}">
      <dsp:nvSpPr>
        <dsp:cNvPr id="0" name=""/>
        <dsp:cNvSpPr/>
      </dsp:nvSpPr>
      <dsp:spPr>
        <a:xfrm>
          <a:off x="5173156" y="1105800"/>
          <a:ext cx="1433194" cy="180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0" numCol="1" spcCol="1270" anchor="t" anchorCtr="0">
          <a:noAutofit/>
        </a:bodyPr>
        <a:lstStyle/>
        <a:p>
          <a:pPr marL="0" lvl="0" indent="0" algn="l" defTabSz="533400">
            <a:lnSpc>
              <a:spcPct val="100000"/>
            </a:lnSpc>
            <a:spcBef>
              <a:spcPct val="0"/>
            </a:spcBef>
            <a:spcAft>
              <a:spcPts val="0"/>
            </a:spcAft>
            <a:buNone/>
          </a:pPr>
          <a:r>
            <a:rPr lang="en-US" sz="1400" b="1" u="sng" kern="1200" dirty="0">
              <a:solidFill>
                <a:srgbClr val="666666"/>
              </a:solidFill>
              <a:latin typeface="+mn-lt"/>
              <a:ea typeface="+mn-ea"/>
              <a:cs typeface="+mn-cs"/>
            </a:rPr>
            <a:t>E</a:t>
          </a:r>
          <a:r>
            <a:rPr lang="en-US" sz="1400" kern="1200" dirty="0">
              <a:solidFill>
                <a:srgbClr val="666666"/>
              </a:solidFill>
              <a:latin typeface="+mn-lt"/>
              <a:ea typeface="+mn-ea"/>
              <a:cs typeface="+mn-cs"/>
            </a:rPr>
            <a:t>nvironment </a:t>
          </a:r>
          <a:r>
            <a:rPr lang="en-US" sz="1400" b="1" u="sng" kern="1200" dirty="0">
              <a:solidFill>
                <a:srgbClr val="666666"/>
              </a:solidFill>
              <a:latin typeface="+mn-lt"/>
              <a:ea typeface="+mn-ea"/>
              <a:cs typeface="+mn-cs"/>
            </a:rPr>
            <a:t>M</a:t>
          </a:r>
          <a:r>
            <a:rPr lang="en-US" sz="1400" kern="1200" dirty="0">
              <a:solidFill>
                <a:srgbClr val="666666"/>
              </a:solidFill>
              <a:latin typeface="+mn-lt"/>
              <a:ea typeface="+mn-ea"/>
              <a:cs typeface="+mn-cs"/>
            </a:rPr>
            <a:t>odeling for </a:t>
          </a:r>
          <a:r>
            <a:rPr lang="en-US" sz="1400" b="1" u="sng" kern="1200" dirty="0">
              <a:solidFill>
                <a:srgbClr val="666666"/>
              </a:solidFill>
              <a:latin typeface="+mn-lt"/>
              <a:ea typeface="+mn-ea"/>
              <a:cs typeface="+mn-cs"/>
            </a:rPr>
            <a:t>RA</a:t>
          </a:r>
          <a:r>
            <a:rPr lang="en-US" sz="1400" kern="1200" dirty="0">
              <a:solidFill>
                <a:srgbClr val="666666"/>
              </a:solidFill>
              <a:latin typeface="+mn-lt"/>
              <a:ea typeface="+mn-ea"/>
              <a:cs typeface="+mn-cs"/>
            </a:rPr>
            <a:t>diation </a:t>
          </a:r>
          <a:r>
            <a:rPr lang="en-US" sz="1400" b="1" u="sng" kern="1200" dirty="0">
              <a:solidFill>
                <a:srgbClr val="666666"/>
              </a:solidFill>
              <a:latin typeface="+mn-lt"/>
              <a:ea typeface="+mn-ea"/>
              <a:cs typeface="+mn-cs"/>
            </a:rPr>
            <a:t>S</a:t>
          </a:r>
          <a:r>
            <a:rPr lang="en-US" sz="1400" kern="1200" dirty="0">
              <a:solidFill>
                <a:srgbClr val="666666"/>
              </a:solidFill>
              <a:latin typeface="+mn-lt"/>
              <a:ea typeface="+mn-ea"/>
              <a:cs typeface="+mn-cs"/>
            </a:rPr>
            <a:t>afety</a:t>
          </a:r>
        </a:p>
      </dsp:txBody>
      <dsp:txXfrm>
        <a:off x="5173156" y="1105800"/>
        <a:ext cx="1433194" cy="1805890"/>
      </dsp:txXfrm>
    </dsp:sp>
    <dsp:sp modelId="{0EE416CF-D8AE-41BD-BF35-9148040E1274}">
      <dsp:nvSpPr>
        <dsp:cNvPr id="0" name=""/>
        <dsp:cNvSpPr/>
      </dsp:nvSpPr>
      <dsp:spPr>
        <a:xfrm rot="5400000">
          <a:off x="5630607" y="2099194"/>
          <a:ext cx="2297430" cy="141201"/>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6708722" y="3318510"/>
          <a:ext cx="1765017" cy="765810"/>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MODARIA I &amp; II</a:t>
          </a:r>
        </a:p>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(2012-2015)</a:t>
          </a:r>
        </a:p>
        <a:p>
          <a:pPr marL="0" lvl="0" indent="0" algn="ctr" defTabSz="577850">
            <a:lnSpc>
              <a:spcPct val="90000"/>
            </a:lnSpc>
            <a:spcBef>
              <a:spcPct val="0"/>
            </a:spcBef>
            <a:spcAft>
              <a:spcPct val="35000"/>
            </a:spcAft>
            <a:buNone/>
          </a:pPr>
          <a:r>
            <a:rPr lang="en-US" sz="1300" b="1" kern="1200" dirty="0">
              <a:effectLst>
                <a:outerShdw blurRad="50800" dist="38100" dir="2700000" algn="tl" rotWithShape="0">
                  <a:schemeClr val="tx1">
                    <a:alpha val="50000"/>
                  </a:schemeClr>
                </a:outerShdw>
              </a:effectLst>
              <a:latin typeface="+mj-lt"/>
            </a:rPr>
            <a:t>(2016-2019)</a:t>
          </a:r>
          <a:endParaRPr lang="ru-RU" sz="1300" b="1" kern="1200" dirty="0">
            <a:effectLst>
              <a:outerShdw blurRad="50800" dist="38100" dir="2700000" algn="tl" rotWithShape="0">
                <a:schemeClr val="tx1">
                  <a:alpha val="50000"/>
                </a:schemeClr>
              </a:outerShdw>
            </a:effectLst>
            <a:latin typeface="+mj-lt"/>
          </a:endParaRPr>
        </a:p>
      </dsp:txBody>
      <dsp:txXfrm>
        <a:off x="6900175" y="3318510"/>
        <a:ext cx="1382112" cy="765810"/>
      </dsp:txXfrm>
    </dsp:sp>
    <dsp:sp modelId="{7F54B493-FCA8-4A1F-A2B1-FCB26CA9C396}">
      <dsp:nvSpPr>
        <dsp:cNvPr id="0" name=""/>
        <dsp:cNvSpPr/>
      </dsp:nvSpPr>
      <dsp:spPr>
        <a:xfrm>
          <a:off x="6849923" y="1105800"/>
          <a:ext cx="1433194" cy="1805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0" numCol="1" spcCol="1270" anchor="t" anchorCtr="0">
          <a:noAutofit/>
        </a:bodyPr>
        <a:lstStyle/>
        <a:p>
          <a:pPr marL="0" lvl="0" indent="0" algn="l" defTabSz="533400">
            <a:lnSpc>
              <a:spcPts val="1500"/>
            </a:lnSpc>
            <a:spcBef>
              <a:spcPct val="0"/>
            </a:spcBef>
            <a:spcAft>
              <a:spcPts val="0"/>
            </a:spcAft>
            <a:buNone/>
          </a:pPr>
          <a:r>
            <a:rPr lang="en-US" sz="1600" b="1" u="sng" kern="1200" dirty="0">
              <a:solidFill>
                <a:srgbClr val="666666"/>
              </a:solidFill>
              <a:latin typeface="+mn-lt"/>
              <a:ea typeface="+mn-ea"/>
              <a:cs typeface="+mn-cs"/>
            </a:rPr>
            <a:t>M</a:t>
          </a:r>
          <a:r>
            <a:rPr lang="en-US" sz="1600" kern="1200" dirty="0">
              <a:solidFill>
                <a:srgbClr val="666666"/>
              </a:solidFill>
              <a:latin typeface="+mn-lt"/>
              <a:ea typeface="+mn-ea"/>
              <a:cs typeface="+mn-cs"/>
            </a:rPr>
            <a:t>odeling and </a:t>
          </a:r>
        </a:p>
        <a:p>
          <a:pPr marL="0" lvl="0" indent="0" algn="l" defTabSz="533400">
            <a:lnSpc>
              <a:spcPts val="1500"/>
            </a:lnSpc>
            <a:spcBef>
              <a:spcPct val="0"/>
            </a:spcBef>
            <a:spcAft>
              <a:spcPts val="0"/>
            </a:spcAft>
            <a:buNone/>
          </a:pPr>
          <a:r>
            <a:rPr lang="en-US" sz="1600" b="1" kern="1200" dirty="0">
              <a:solidFill>
                <a:srgbClr val="666666"/>
              </a:solidFill>
              <a:latin typeface="+mn-lt"/>
              <a:ea typeface="+mn-ea"/>
              <a:cs typeface="+mn-cs"/>
            </a:rPr>
            <a:t>DA</a:t>
          </a:r>
          <a:r>
            <a:rPr lang="en-US" sz="1600" kern="1200" dirty="0">
              <a:solidFill>
                <a:srgbClr val="666666"/>
              </a:solidFill>
              <a:latin typeface="+mn-lt"/>
              <a:ea typeface="+mn-ea"/>
              <a:cs typeface="+mn-cs"/>
            </a:rPr>
            <a:t>ta for </a:t>
          </a:r>
          <a:r>
            <a:rPr lang="en-US" sz="1600" b="1" u="sng" kern="1200" dirty="0">
              <a:solidFill>
                <a:srgbClr val="666666"/>
              </a:solidFill>
              <a:latin typeface="+mn-lt"/>
              <a:ea typeface="+mn-ea"/>
              <a:cs typeface="+mn-cs"/>
            </a:rPr>
            <a:t>R</a:t>
          </a:r>
          <a:r>
            <a:rPr lang="en-US" sz="1600" kern="1200" dirty="0">
              <a:solidFill>
                <a:srgbClr val="666666"/>
              </a:solidFill>
              <a:latin typeface="+mn-lt"/>
              <a:ea typeface="+mn-ea"/>
              <a:cs typeface="+mn-cs"/>
            </a:rPr>
            <a:t>adiological </a:t>
          </a:r>
          <a:r>
            <a:rPr lang="en-US" sz="1600" b="1" u="sng" kern="1200" dirty="0">
              <a:solidFill>
                <a:srgbClr val="666666"/>
              </a:solidFill>
              <a:latin typeface="+mn-lt"/>
              <a:ea typeface="+mn-ea"/>
              <a:cs typeface="+mn-cs"/>
            </a:rPr>
            <a:t>I</a:t>
          </a:r>
          <a:r>
            <a:rPr lang="en-US" sz="1600" kern="1200" dirty="0">
              <a:solidFill>
                <a:srgbClr val="666666"/>
              </a:solidFill>
              <a:latin typeface="+mn-lt"/>
              <a:ea typeface="+mn-ea"/>
              <a:cs typeface="+mn-cs"/>
            </a:rPr>
            <a:t>mpact </a:t>
          </a:r>
          <a:r>
            <a:rPr lang="en-US" sz="1600" b="1" u="sng" kern="1200" dirty="0">
              <a:solidFill>
                <a:srgbClr val="666666"/>
              </a:solidFill>
              <a:latin typeface="+mn-lt"/>
              <a:ea typeface="+mn-ea"/>
              <a:cs typeface="+mn-cs"/>
            </a:rPr>
            <a:t>A</a:t>
          </a:r>
          <a:r>
            <a:rPr lang="en-US" sz="1600" kern="1200" dirty="0">
              <a:solidFill>
                <a:srgbClr val="666666"/>
              </a:solidFill>
              <a:latin typeface="+mn-lt"/>
              <a:ea typeface="+mn-ea"/>
              <a:cs typeface="+mn-cs"/>
            </a:rPr>
            <a:t>ssessment</a:t>
          </a:r>
        </a:p>
      </dsp:txBody>
      <dsp:txXfrm>
        <a:off x="6849923" y="1105800"/>
        <a:ext cx="1433194" cy="1805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F1819-8D89-4BB8-8802-48434029B690}">
      <dsp:nvSpPr>
        <dsp:cNvPr id="0" name=""/>
        <dsp:cNvSpPr/>
      </dsp:nvSpPr>
      <dsp:spPr>
        <a:xfrm rot="16200000">
          <a:off x="-1516481" y="2311041"/>
          <a:ext cx="3510439" cy="379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4918" bIns="0" numCol="1" spcCol="1270" anchor="t" anchorCtr="0">
          <a:noAutofit/>
        </a:bodyPr>
        <a:lstStyle/>
        <a:p>
          <a:pPr marL="0" lvl="0" indent="0" algn="r" defTabSz="1111250">
            <a:lnSpc>
              <a:spcPct val="90000"/>
            </a:lnSpc>
            <a:spcBef>
              <a:spcPct val="0"/>
            </a:spcBef>
            <a:spcAft>
              <a:spcPct val="35000"/>
            </a:spcAft>
            <a:buNone/>
          </a:pPr>
          <a:r>
            <a:rPr lang="en-US" sz="2500" kern="1200" dirty="0"/>
            <a:t>Waste Disposal</a:t>
          </a:r>
        </a:p>
      </dsp:txBody>
      <dsp:txXfrm>
        <a:off x="-1516481" y="2311041"/>
        <a:ext cx="3510439" cy="379749"/>
      </dsp:txXfrm>
    </dsp:sp>
    <dsp:sp modelId="{359F40D7-E852-4951-8C85-419F409FDFE4}">
      <dsp:nvSpPr>
        <dsp:cNvPr id="0" name=""/>
        <dsp:cNvSpPr/>
      </dsp:nvSpPr>
      <dsp:spPr>
        <a:xfrm>
          <a:off x="428612" y="745696"/>
          <a:ext cx="1891556" cy="351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4918"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solidFill>
                <a:schemeClr val="tx1"/>
              </a:solidFill>
            </a:rPr>
            <a:t>TG 1: Principles for the Definition of Critical and Other Exposure Groups</a:t>
          </a:r>
        </a:p>
        <a:p>
          <a:pPr marL="114300" lvl="1" indent="-114300" algn="l" defTabSz="533400">
            <a:lnSpc>
              <a:spcPct val="90000"/>
            </a:lnSpc>
            <a:spcBef>
              <a:spcPct val="0"/>
            </a:spcBef>
            <a:spcAft>
              <a:spcPct val="15000"/>
            </a:spcAft>
            <a:buChar char="•"/>
          </a:pPr>
          <a:r>
            <a:rPr lang="en-US" sz="1200" kern="1200" dirty="0">
              <a:solidFill>
                <a:schemeClr val="tx1"/>
              </a:solidFill>
            </a:rPr>
            <a:t>TG 2: Principles for the Application of Data to Assessment Models</a:t>
          </a:r>
        </a:p>
        <a:p>
          <a:pPr marL="114300" lvl="1" indent="-114300" algn="l" defTabSz="533400">
            <a:lnSpc>
              <a:spcPct val="90000"/>
            </a:lnSpc>
            <a:spcBef>
              <a:spcPct val="0"/>
            </a:spcBef>
            <a:spcAft>
              <a:spcPct val="15000"/>
            </a:spcAft>
            <a:buChar char="•"/>
          </a:pPr>
          <a:r>
            <a:rPr lang="en-US" sz="1200" kern="1200" dirty="0">
              <a:solidFill>
                <a:schemeClr val="tx1"/>
              </a:solidFill>
            </a:rPr>
            <a:t>TG 3: Consideration of Alternative Assessment Contexts</a:t>
          </a:r>
        </a:p>
        <a:p>
          <a:pPr marL="114300" lvl="1" indent="-114300" algn="l" defTabSz="533400">
            <a:lnSpc>
              <a:spcPct val="90000"/>
            </a:lnSpc>
            <a:spcBef>
              <a:spcPct val="0"/>
            </a:spcBef>
            <a:spcAft>
              <a:spcPct val="15000"/>
            </a:spcAft>
            <a:buChar char="•"/>
          </a:pPr>
          <a:r>
            <a:rPr lang="en-US" sz="1200" kern="1200" dirty="0">
              <a:solidFill>
                <a:schemeClr val="tx1"/>
              </a:solidFill>
            </a:rPr>
            <a:t>TG 4: Biosphere System Identification and Justification</a:t>
          </a:r>
        </a:p>
        <a:p>
          <a:pPr marL="114300" lvl="1" indent="-114300" algn="l" defTabSz="533400">
            <a:lnSpc>
              <a:spcPct val="90000"/>
            </a:lnSpc>
            <a:spcBef>
              <a:spcPct val="0"/>
            </a:spcBef>
            <a:spcAft>
              <a:spcPct val="15000"/>
            </a:spcAft>
            <a:buChar char="•"/>
          </a:pPr>
          <a:r>
            <a:rPr lang="en-US" sz="1200" kern="1200" dirty="0">
              <a:solidFill>
                <a:schemeClr val="tx1"/>
              </a:solidFill>
            </a:rPr>
            <a:t>TG 5: Biosphere System Descriptions</a:t>
          </a:r>
        </a:p>
        <a:p>
          <a:pPr marL="114300" lvl="1" indent="-114300" algn="l" defTabSz="533400">
            <a:lnSpc>
              <a:spcPct val="90000"/>
            </a:lnSpc>
            <a:spcBef>
              <a:spcPct val="0"/>
            </a:spcBef>
            <a:spcAft>
              <a:spcPct val="15000"/>
            </a:spcAft>
            <a:buChar char="•"/>
          </a:pPr>
          <a:r>
            <a:rPr lang="en-US" sz="1200" kern="1200" dirty="0">
              <a:solidFill>
                <a:schemeClr val="tx1"/>
              </a:solidFill>
            </a:rPr>
            <a:t>TG 6: Model Development</a:t>
          </a:r>
        </a:p>
      </dsp:txBody>
      <dsp:txXfrm>
        <a:off x="428612" y="745696"/>
        <a:ext cx="1891556" cy="3510439"/>
      </dsp:txXfrm>
    </dsp:sp>
    <dsp:sp modelId="{6D69479E-9FB9-466C-B175-8B4AC4365D18}">
      <dsp:nvSpPr>
        <dsp:cNvPr id="0" name=""/>
        <dsp:cNvSpPr/>
      </dsp:nvSpPr>
      <dsp:spPr>
        <a:xfrm>
          <a:off x="48862" y="244427"/>
          <a:ext cx="759499" cy="75949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0FDDE5-8483-409E-9B2C-07AB64014F5B}">
      <dsp:nvSpPr>
        <dsp:cNvPr id="0" name=""/>
        <dsp:cNvSpPr/>
      </dsp:nvSpPr>
      <dsp:spPr>
        <a:xfrm rot="16200000">
          <a:off x="1242352" y="2311041"/>
          <a:ext cx="3510439" cy="379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4918" bIns="0" numCol="1" spcCol="1270" anchor="t" anchorCtr="0">
          <a:noAutofit/>
        </a:bodyPr>
        <a:lstStyle/>
        <a:p>
          <a:pPr marL="0" lvl="0" indent="0" algn="r" defTabSz="1111250">
            <a:lnSpc>
              <a:spcPct val="90000"/>
            </a:lnSpc>
            <a:spcBef>
              <a:spcPct val="0"/>
            </a:spcBef>
            <a:spcAft>
              <a:spcPct val="35000"/>
            </a:spcAft>
            <a:buNone/>
          </a:pPr>
          <a:r>
            <a:rPr lang="en-US" sz="2500" kern="1200" dirty="0"/>
            <a:t>Environmental Releases</a:t>
          </a:r>
        </a:p>
      </dsp:txBody>
      <dsp:txXfrm>
        <a:off x="1242352" y="2311041"/>
        <a:ext cx="3510439" cy="379749"/>
      </dsp:txXfrm>
    </dsp:sp>
    <dsp:sp modelId="{37BACDAA-96EB-444B-A888-E5AE1028DFF3}">
      <dsp:nvSpPr>
        <dsp:cNvPr id="0" name=""/>
        <dsp:cNvSpPr/>
      </dsp:nvSpPr>
      <dsp:spPr>
        <a:xfrm>
          <a:off x="3187446" y="745696"/>
          <a:ext cx="1891556" cy="351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4918" rIns="113792" bIns="11379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Working Group 1</a:t>
          </a:r>
          <a:endParaRPr lang="en-US" sz="1200" kern="1200" dirty="0"/>
        </a:p>
        <a:p>
          <a:pPr marL="228600" lvl="2" indent="-114300" algn="l" defTabSz="533400">
            <a:lnSpc>
              <a:spcPct val="90000"/>
            </a:lnSpc>
            <a:spcBef>
              <a:spcPct val="0"/>
            </a:spcBef>
            <a:spcAft>
              <a:spcPct val="15000"/>
            </a:spcAft>
            <a:buChar char="•"/>
          </a:pPr>
          <a:r>
            <a:rPr lang="en-US" sz="1200" kern="1200" dirty="0">
              <a:solidFill>
                <a:schemeClr val="tx1"/>
              </a:solidFill>
            </a:rPr>
            <a:t>The reconstruction of radiation doses received by people from past releases of radionuclides (I-131) to the environment at the Hanford Site</a:t>
          </a:r>
          <a:endParaRPr lang="en-US" sz="1200" kern="1200" dirty="0"/>
        </a:p>
        <a:p>
          <a:pPr marL="114300" lvl="1" indent="-114300" algn="l" defTabSz="533400">
            <a:lnSpc>
              <a:spcPct val="90000"/>
            </a:lnSpc>
            <a:spcBef>
              <a:spcPct val="0"/>
            </a:spcBef>
            <a:spcAft>
              <a:spcPct val="15000"/>
            </a:spcAft>
            <a:buChar char="•"/>
          </a:pP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a:solidFill>
                <a:schemeClr val="tx1"/>
              </a:solidFill>
            </a:rPr>
            <a:t>Working Group 2 </a:t>
          </a:r>
        </a:p>
        <a:p>
          <a:pPr marL="228600" lvl="2" indent="-114300" algn="l" defTabSz="533400">
            <a:lnSpc>
              <a:spcPct val="90000"/>
            </a:lnSpc>
            <a:spcBef>
              <a:spcPct val="0"/>
            </a:spcBef>
            <a:spcAft>
              <a:spcPct val="15000"/>
            </a:spcAft>
            <a:buChar char="•"/>
          </a:pPr>
          <a:r>
            <a:rPr lang="en-US" sz="1200" kern="1200" dirty="0">
              <a:solidFill>
                <a:schemeClr val="tx1"/>
              </a:solidFill>
            </a:rPr>
            <a:t>Testing of environmental transfer models using data from the remediation of a radium extraction site in Belgium  </a:t>
          </a:r>
        </a:p>
      </dsp:txBody>
      <dsp:txXfrm>
        <a:off x="3187446" y="745696"/>
        <a:ext cx="1891556" cy="3510439"/>
      </dsp:txXfrm>
    </dsp:sp>
    <dsp:sp modelId="{66C07585-D67F-4B10-9097-2D381E8A8CAC}">
      <dsp:nvSpPr>
        <dsp:cNvPr id="0" name=""/>
        <dsp:cNvSpPr/>
      </dsp:nvSpPr>
      <dsp:spPr>
        <a:xfrm>
          <a:off x="2807696" y="244427"/>
          <a:ext cx="759499" cy="75949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64CDF-5C4C-4422-A76E-304B7E30F633}">
      <dsp:nvSpPr>
        <dsp:cNvPr id="0" name=""/>
        <dsp:cNvSpPr/>
      </dsp:nvSpPr>
      <dsp:spPr>
        <a:xfrm rot="16200000">
          <a:off x="4001185" y="2311041"/>
          <a:ext cx="3510439" cy="379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4918" bIns="0" numCol="1" spcCol="1270" anchor="t" anchorCtr="0">
          <a:noAutofit/>
        </a:bodyPr>
        <a:lstStyle/>
        <a:p>
          <a:pPr marL="0" lvl="0" indent="0" algn="r" defTabSz="1111250">
            <a:lnSpc>
              <a:spcPct val="90000"/>
            </a:lnSpc>
            <a:spcBef>
              <a:spcPct val="0"/>
            </a:spcBef>
            <a:spcAft>
              <a:spcPct val="35000"/>
            </a:spcAft>
            <a:buNone/>
          </a:pPr>
          <a:r>
            <a:rPr lang="en-US" sz="2500" kern="1200" dirty="0"/>
            <a:t>Biosphere Process</a:t>
          </a:r>
        </a:p>
      </dsp:txBody>
      <dsp:txXfrm>
        <a:off x="4001185" y="2311041"/>
        <a:ext cx="3510439" cy="379749"/>
      </dsp:txXfrm>
    </dsp:sp>
    <dsp:sp modelId="{B1EA0A4C-21F6-44F0-9C58-24FE4FB54BF4}">
      <dsp:nvSpPr>
        <dsp:cNvPr id="0" name=""/>
        <dsp:cNvSpPr/>
      </dsp:nvSpPr>
      <dsp:spPr>
        <a:xfrm>
          <a:off x="5946280" y="745696"/>
          <a:ext cx="1891556" cy="351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34918" rIns="113792" bIns="11379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Working Group 1</a:t>
          </a:r>
          <a:endParaRPr lang="en-US" sz="1200" kern="1200" dirty="0"/>
        </a:p>
        <a:p>
          <a:pPr marL="228600" lvl="2" indent="-114300" algn="l" defTabSz="533400">
            <a:lnSpc>
              <a:spcPct val="90000"/>
            </a:lnSpc>
            <a:spcBef>
              <a:spcPct val="0"/>
            </a:spcBef>
            <a:spcAft>
              <a:spcPct val="15000"/>
            </a:spcAft>
            <a:buChar char="•"/>
          </a:pPr>
          <a:r>
            <a:rPr lang="en-US" sz="1200" kern="1200" dirty="0">
              <a:solidFill>
                <a:schemeClr val="tx1"/>
              </a:solidFill>
            </a:rPr>
            <a:t>long-term tritium dispersion in the environment </a:t>
          </a:r>
        </a:p>
        <a:p>
          <a:pPr marL="114300" lvl="1" indent="-114300" algn="l" defTabSz="533400">
            <a:lnSpc>
              <a:spcPct val="90000"/>
            </a:lnSpc>
            <a:spcBef>
              <a:spcPct val="0"/>
            </a:spcBef>
            <a:spcAft>
              <a:spcPct val="15000"/>
            </a:spcAft>
            <a:buChar char="•"/>
          </a:pPr>
          <a:r>
            <a:rPr lang="en-US" sz="1200" kern="1200" dirty="0">
              <a:solidFill>
                <a:schemeClr val="tx1"/>
              </a:solidFill>
            </a:rPr>
            <a:t>Working Group 2</a:t>
          </a:r>
        </a:p>
        <a:p>
          <a:pPr marL="228600" lvl="2" indent="-114300" algn="l" defTabSz="533400">
            <a:lnSpc>
              <a:spcPct val="90000"/>
            </a:lnSpc>
            <a:spcBef>
              <a:spcPct val="0"/>
            </a:spcBef>
            <a:spcAft>
              <a:spcPct val="15000"/>
            </a:spcAft>
            <a:buChar char="•"/>
          </a:pPr>
          <a:r>
            <a:rPr lang="en-US" sz="1200" kern="1200" dirty="0">
              <a:solidFill>
                <a:schemeClr val="tx1"/>
              </a:solidFill>
            </a:rPr>
            <a:t>radionuclide uptake by fruits </a:t>
          </a:r>
        </a:p>
        <a:p>
          <a:pPr marL="114300" lvl="1" indent="-114300" algn="l" defTabSz="533400">
            <a:lnSpc>
              <a:spcPct val="90000"/>
            </a:lnSpc>
            <a:spcBef>
              <a:spcPct val="0"/>
            </a:spcBef>
            <a:spcAft>
              <a:spcPct val="15000"/>
            </a:spcAft>
            <a:buChar char="•"/>
          </a:pPr>
          <a:r>
            <a:rPr lang="en-US" sz="1200" kern="1200" dirty="0">
              <a:solidFill>
                <a:schemeClr val="tx1"/>
              </a:solidFill>
            </a:rPr>
            <a:t>Working Group 3</a:t>
          </a:r>
        </a:p>
        <a:p>
          <a:pPr marL="228600" lvl="2" indent="-114300" algn="l" defTabSz="533400">
            <a:lnSpc>
              <a:spcPct val="90000"/>
            </a:lnSpc>
            <a:spcBef>
              <a:spcPct val="0"/>
            </a:spcBef>
            <a:spcAft>
              <a:spcPct val="15000"/>
            </a:spcAft>
            <a:buChar char="•"/>
          </a:pPr>
          <a:r>
            <a:rPr lang="en-US" sz="1200" kern="1200" dirty="0">
              <a:solidFill>
                <a:schemeClr val="tx1"/>
              </a:solidFill>
            </a:rPr>
            <a:t>radionuclide migration and accumulation in forest ecosystems</a:t>
          </a:r>
        </a:p>
      </dsp:txBody>
      <dsp:txXfrm>
        <a:off x="5946280" y="745696"/>
        <a:ext cx="1891556" cy="3510439"/>
      </dsp:txXfrm>
    </dsp:sp>
    <dsp:sp modelId="{07D28799-BAE8-43EB-A6D8-2FC1734E9F67}">
      <dsp:nvSpPr>
        <dsp:cNvPr id="0" name=""/>
        <dsp:cNvSpPr/>
      </dsp:nvSpPr>
      <dsp:spPr>
        <a:xfrm>
          <a:off x="5566530" y="244427"/>
          <a:ext cx="759499" cy="75949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F1819-8D89-4BB8-8802-48434029B690}">
      <dsp:nvSpPr>
        <dsp:cNvPr id="0" name=""/>
        <dsp:cNvSpPr/>
      </dsp:nvSpPr>
      <dsp:spPr>
        <a:xfrm rot="16200000">
          <a:off x="-1516481" y="2311041"/>
          <a:ext cx="3510439" cy="379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4918" bIns="0" numCol="1" spcCol="1270" anchor="t" anchorCtr="0">
          <a:noAutofit/>
        </a:bodyPr>
        <a:lstStyle/>
        <a:p>
          <a:pPr marL="0" lvl="0" indent="0" algn="r" defTabSz="577850">
            <a:lnSpc>
              <a:spcPct val="90000"/>
            </a:lnSpc>
            <a:spcBef>
              <a:spcPct val="0"/>
            </a:spcBef>
            <a:spcAft>
              <a:spcPct val="35000"/>
            </a:spcAft>
            <a:buNone/>
          </a:pPr>
          <a:r>
            <a:rPr lang="en-US" sz="1300" kern="1200" dirty="0"/>
            <a:t>Radioactive Release Assessment</a:t>
          </a:r>
        </a:p>
      </dsp:txBody>
      <dsp:txXfrm>
        <a:off x="-1516481" y="2311041"/>
        <a:ext cx="3510439" cy="379749"/>
      </dsp:txXfrm>
    </dsp:sp>
    <dsp:sp modelId="{359F40D7-E852-4951-8C85-419F409FDFE4}">
      <dsp:nvSpPr>
        <dsp:cNvPr id="0" name=""/>
        <dsp:cNvSpPr/>
      </dsp:nvSpPr>
      <dsp:spPr>
        <a:xfrm>
          <a:off x="428612" y="745696"/>
          <a:ext cx="1891556" cy="351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334918" rIns="92456" bIns="92456"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u="sng" kern="1200" dirty="0">
              <a:solidFill>
                <a:schemeClr val="tx1"/>
              </a:solidFill>
            </a:rPr>
            <a:t>Working Group 1</a:t>
          </a:r>
          <a:r>
            <a:rPr lang="en-US" sz="1000" kern="1200" dirty="0">
              <a:solidFill>
                <a:schemeClr val="tx1"/>
              </a:solidFill>
            </a:rPr>
            <a:t>:</a:t>
          </a:r>
          <a:r>
            <a:rPr lang="en-US" sz="1000" kern="1200" dirty="0">
              <a:solidFill>
                <a:srgbClr val="FF0000"/>
              </a:solidFill>
            </a:rPr>
            <a:t> Revised </a:t>
          </a:r>
          <a:r>
            <a:rPr lang="en-US" sz="1000" kern="1200" dirty="0">
              <a:solidFill>
                <a:schemeClr val="bg1"/>
              </a:solidFill>
            </a:rPr>
            <a:t>the IAEA Technical Report Series No. 364 </a:t>
          </a:r>
          <a:r>
            <a:rPr lang="en-US" sz="1000" kern="1200" dirty="0">
              <a:solidFill>
                <a:srgbClr val="FF0000"/>
              </a:solidFill>
            </a:rPr>
            <a:t>“Handbook </a:t>
          </a:r>
          <a:r>
            <a:rPr lang="en-US" sz="1000" kern="1200" dirty="0">
              <a:solidFill>
                <a:schemeClr val="bg1"/>
              </a:solidFill>
            </a:rPr>
            <a:t>of parameter values for the prediction of radionuclide transfer in temperate environments (TRS-364) </a:t>
          </a:r>
        </a:p>
        <a:p>
          <a:pPr marL="57150" lvl="1" indent="-57150" algn="l" defTabSz="444500">
            <a:lnSpc>
              <a:spcPct val="90000"/>
            </a:lnSpc>
            <a:spcBef>
              <a:spcPct val="0"/>
            </a:spcBef>
            <a:spcAft>
              <a:spcPct val="15000"/>
            </a:spcAft>
            <a:buChar char="•"/>
          </a:pPr>
          <a:r>
            <a:rPr lang="en-US" sz="1000" u="sng" kern="1200" dirty="0">
              <a:solidFill>
                <a:schemeClr val="tx1"/>
              </a:solidFill>
            </a:rPr>
            <a:t>Working Group 2</a:t>
          </a:r>
          <a:r>
            <a:rPr lang="en-US" sz="1000" kern="1200" dirty="0">
              <a:solidFill>
                <a:schemeClr val="tx1"/>
              </a:solidFill>
            </a:rPr>
            <a:t>: </a:t>
          </a:r>
          <a:r>
            <a:rPr lang="en-US" sz="1000" kern="1200" dirty="0">
              <a:solidFill>
                <a:schemeClr val="bg1"/>
              </a:solidFill>
            </a:rPr>
            <a:t>Modelling of </a:t>
          </a:r>
          <a:r>
            <a:rPr lang="en-US" sz="1000" kern="1200" dirty="0">
              <a:solidFill>
                <a:srgbClr val="FF0000"/>
              </a:solidFill>
            </a:rPr>
            <a:t>tritium and carbon-14 </a:t>
          </a:r>
          <a:r>
            <a:rPr lang="en-US" sz="1000" kern="1200" dirty="0">
              <a:solidFill>
                <a:schemeClr val="bg1"/>
              </a:solidFill>
            </a:rPr>
            <a:t>transfer to biota and man </a:t>
          </a:r>
        </a:p>
        <a:p>
          <a:pPr marL="57150" lvl="1" indent="-57150" algn="l" defTabSz="444500">
            <a:lnSpc>
              <a:spcPct val="90000"/>
            </a:lnSpc>
            <a:spcBef>
              <a:spcPct val="0"/>
            </a:spcBef>
            <a:spcAft>
              <a:spcPct val="15000"/>
            </a:spcAft>
            <a:buChar char="•"/>
          </a:pPr>
          <a:r>
            <a:rPr lang="en-US" sz="1000" u="sng" kern="1200" dirty="0">
              <a:solidFill>
                <a:schemeClr val="tx1"/>
              </a:solidFill>
            </a:rPr>
            <a:t>Working Group 3</a:t>
          </a:r>
          <a:r>
            <a:rPr lang="en-US" sz="1000" kern="1200" dirty="0">
              <a:solidFill>
                <a:schemeClr val="tx1"/>
              </a:solidFill>
            </a:rPr>
            <a:t>:</a:t>
          </a:r>
          <a:r>
            <a:rPr lang="en-US" sz="1000" kern="1200" dirty="0">
              <a:solidFill>
                <a:schemeClr val="bg1"/>
              </a:solidFill>
            </a:rPr>
            <a:t> </a:t>
          </a:r>
          <a:r>
            <a:rPr lang="en-US" sz="1000" kern="1200" dirty="0">
              <a:solidFill>
                <a:srgbClr val="FF0000"/>
              </a:solidFill>
            </a:rPr>
            <a:t>Chernobyl I-131 </a:t>
          </a:r>
          <a:r>
            <a:rPr lang="en-US" sz="1000" kern="1200" dirty="0">
              <a:solidFill>
                <a:schemeClr val="bg1"/>
              </a:solidFill>
            </a:rPr>
            <a:t>release: model validation and assessment of the countermeasure effectiveness </a:t>
          </a:r>
        </a:p>
        <a:p>
          <a:pPr marL="57150" lvl="1" indent="-57150" algn="l" defTabSz="444500">
            <a:lnSpc>
              <a:spcPct val="90000"/>
            </a:lnSpc>
            <a:spcBef>
              <a:spcPct val="0"/>
            </a:spcBef>
            <a:spcAft>
              <a:spcPct val="15000"/>
            </a:spcAft>
            <a:buChar char="•"/>
          </a:pPr>
          <a:r>
            <a:rPr lang="en-US" sz="1000" u="sng" kern="1200" dirty="0">
              <a:solidFill>
                <a:schemeClr val="tx1"/>
              </a:solidFill>
            </a:rPr>
            <a:t>Working Group 4</a:t>
          </a:r>
          <a:r>
            <a:rPr lang="en-US" sz="1000" kern="1200" dirty="0">
              <a:solidFill>
                <a:schemeClr val="tx1"/>
              </a:solidFill>
            </a:rPr>
            <a:t>: </a:t>
          </a:r>
          <a:r>
            <a:rPr lang="en-US" sz="1000" kern="1200" dirty="0">
              <a:solidFill>
                <a:schemeClr val="bg1"/>
              </a:solidFill>
            </a:rPr>
            <a:t>Model validation for radionuclide transport in the </a:t>
          </a:r>
          <a:r>
            <a:rPr lang="en-US" sz="1000" kern="1200" dirty="0">
              <a:solidFill>
                <a:srgbClr val="FF0000"/>
              </a:solidFill>
            </a:rPr>
            <a:t>aquatic system </a:t>
          </a:r>
          <a:r>
            <a:rPr lang="en-US" sz="1000" kern="1200" dirty="0">
              <a:solidFill>
                <a:schemeClr val="bg1"/>
              </a:solidFill>
            </a:rPr>
            <a:t>“Watershed-River” and in estuaries</a:t>
          </a:r>
        </a:p>
      </dsp:txBody>
      <dsp:txXfrm>
        <a:off x="428612" y="745696"/>
        <a:ext cx="1891556" cy="3510439"/>
      </dsp:txXfrm>
    </dsp:sp>
    <dsp:sp modelId="{6D69479E-9FB9-466C-B175-8B4AC4365D18}">
      <dsp:nvSpPr>
        <dsp:cNvPr id="0" name=""/>
        <dsp:cNvSpPr/>
      </dsp:nvSpPr>
      <dsp:spPr>
        <a:xfrm>
          <a:off x="48862" y="244427"/>
          <a:ext cx="759499" cy="75949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0FDDE5-8483-409E-9B2C-07AB64014F5B}">
      <dsp:nvSpPr>
        <dsp:cNvPr id="0" name=""/>
        <dsp:cNvSpPr/>
      </dsp:nvSpPr>
      <dsp:spPr>
        <a:xfrm rot="16200000">
          <a:off x="1242352" y="2311041"/>
          <a:ext cx="3510439" cy="379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4918" bIns="0" numCol="1" spcCol="1270" anchor="t" anchorCtr="0">
          <a:noAutofit/>
        </a:bodyPr>
        <a:lstStyle/>
        <a:p>
          <a:pPr marL="0" lvl="0" indent="0" algn="r" defTabSz="577850">
            <a:lnSpc>
              <a:spcPct val="90000"/>
            </a:lnSpc>
            <a:spcBef>
              <a:spcPct val="0"/>
            </a:spcBef>
            <a:spcAft>
              <a:spcPct val="35000"/>
            </a:spcAft>
            <a:buNone/>
          </a:pPr>
          <a:r>
            <a:rPr lang="en-US" sz="1300" kern="1200" dirty="0"/>
            <a:t>Remediation of Sites with Radioactive Residues</a:t>
          </a:r>
        </a:p>
      </dsp:txBody>
      <dsp:txXfrm>
        <a:off x="1242352" y="2311041"/>
        <a:ext cx="3510439" cy="379749"/>
      </dsp:txXfrm>
    </dsp:sp>
    <dsp:sp modelId="{37BACDAA-96EB-444B-A888-E5AE1028DFF3}">
      <dsp:nvSpPr>
        <dsp:cNvPr id="0" name=""/>
        <dsp:cNvSpPr/>
      </dsp:nvSpPr>
      <dsp:spPr>
        <a:xfrm>
          <a:off x="3187446" y="745696"/>
          <a:ext cx="1891556" cy="351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334918" rIns="92456" bIns="92456" numCol="1" spcCol="1270" anchor="t" anchorCtr="0">
          <a:noAutofit/>
        </a:bodyPr>
        <a:lstStyle/>
        <a:p>
          <a:pPr marL="57150" lvl="1" indent="-57150" algn="l" defTabSz="444500">
            <a:lnSpc>
              <a:spcPct val="90000"/>
            </a:lnSpc>
            <a:spcBef>
              <a:spcPct val="0"/>
            </a:spcBef>
            <a:spcAft>
              <a:spcPct val="15000"/>
            </a:spcAft>
            <a:buChar char="•"/>
          </a:pPr>
          <a:r>
            <a:rPr lang="en-US" sz="1000" u="sng" kern="1200" dirty="0">
              <a:solidFill>
                <a:schemeClr val="tx1"/>
              </a:solidFill>
            </a:rPr>
            <a:t>WG 1 (WG 5): </a:t>
          </a:r>
          <a:r>
            <a:rPr lang="en-US" sz="1000" kern="1200" dirty="0">
              <a:solidFill>
                <a:schemeClr val="bg1"/>
              </a:solidFill>
            </a:rPr>
            <a:t>Modelling of naturally occurring radioactive materials </a:t>
          </a:r>
          <a:r>
            <a:rPr lang="en-US" sz="1000" kern="1200" dirty="0">
              <a:solidFill>
                <a:srgbClr val="FF0000"/>
              </a:solidFill>
            </a:rPr>
            <a:t>(NORM) </a:t>
          </a:r>
          <a:r>
            <a:rPr lang="en-US" sz="1000" kern="1200" dirty="0">
              <a:solidFill>
                <a:schemeClr val="bg1"/>
              </a:solidFill>
            </a:rPr>
            <a:t>releases and the remediation benefits for sites contaminated by extractive industries (U/Th mining and milling, oil and gas industry, phosphate industry, etc.)</a:t>
          </a:r>
        </a:p>
        <a:p>
          <a:pPr marL="57150" lvl="1" indent="-57150" algn="l" defTabSz="444500">
            <a:lnSpc>
              <a:spcPct val="90000"/>
            </a:lnSpc>
            <a:spcBef>
              <a:spcPct val="0"/>
            </a:spcBef>
            <a:spcAft>
              <a:spcPct val="15000"/>
            </a:spcAft>
            <a:buChar char="•"/>
          </a:pPr>
          <a:r>
            <a:rPr lang="en-US" sz="1000" u="sng" kern="1200" dirty="0">
              <a:solidFill>
                <a:schemeClr val="tx1"/>
              </a:solidFill>
            </a:rPr>
            <a:t>WG 2 (WG 6</a:t>
          </a:r>
          <a:r>
            <a:rPr lang="en-US" sz="1000" kern="1200" dirty="0">
              <a:solidFill>
                <a:schemeClr val="tx1"/>
              </a:solidFill>
            </a:rPr>
            <a:t>):</a:t>
          </a:r>
          <a:r>
            <a:rPr lang="en-US" sz="1000" kern="1200" dirty="0">
              <a:solidFill>
                <a:schemeClr val="bg1"/>
              </a:solidFill>
            </a:rPr>
            <a:t> Remediation assessment for </a:t>
          </a:r>
          <a:r>
            <a:rPr lang="en-US" sz="1000" kern="1200" dirty="0">
              <a:solidFill>
                <a:srgbClr val="FF0000"/>
              </a:solidFill>
            </a:rPr>
            <a:t>urban areas</a:t>
          </a:r>
          <a:r>
            <a:rPr lang="en-US" sz="1000" kern="1200" dirty="0">
              <a:solidFill>
                <a:schemeClr val="bg1"/>
              </a:solidFill>
            </a:rPr>
            <a:t> contaminated with dispersed radionuclides</a:t>
          </a:r>
        </a:p>
        <a:p>
          <a:pPr marL="114300" lvl="2" indent="-57150" algn="l" defTabSz="444500">
            <a:lnSpc>
              <a:spcPct val="90000"/>
            </a:lnSpc>
            <a:spcBef>
              <a:spcPct val="0"/>
            </a:spcBef>
            <a:spcAft>
              <a:spcPct val="15000"/>
            </a:spcAft>
            <a:buChar char="•"/>
          </a:pPr>
          <a:r>
            <a:rPr lang="en-US" sz="1000" kern="1200" dirty="0">
              <a:solidFill>
                <a:srgbClr val="FF0000"/>
              </a:solidFill>
            </a:rPr>
            <a:t>Used RESRAD RDD</a:t>
          </a:r>
        </a:p>
        <a:p>
          <a:pPr marL="57150" lvl="1" indent="-57150" algn="l" defTabSz="444500">
            <a:lnSpc>
              <a:spcPct val="90000"/>
            </a:lnSpc>
            <a:spcBef>
              <a:spcPct val="0"/>
            </a:spcBef>
            <a:spcAft>
              <a:spcPct val="15000"/>
            </a:spcAft>
            <a:buChar char="•"/>
          </a:pPr>
          <a:endParaRPr lang="en-US" sz="1000" kern="1200" dirty="0"/>
        </a:p>
      </dsp:txBody>
      <dsp:txXfrm>
        <a:off x="3187446" y="745696"/>
        <a:ext cx="1891556" cy="3510439"/>
      </dsp:txXfrm>
    </dsp:sp>
    <dsp:sp modelId="{66C07585-D67F-4B10-9097-2D381E8A8CAC}">
      <dsp:nvSpPr>
        <dsp:cNvPr id="0" name=""/>
        <dsp:cNvSpPr/>
      </dsp:nvSpPr>
      <dsp:spPr>
        <a:xfrm>
          <a:off x="2807696" y="244427"/>
          <a:ext cx="759499" cy="75949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64CDF-5C4C-4422-A76E-304B7E30F633}">
      <dsp:nvSpPr>
        <dsp:cNvPr id="0" name=""/>
        <dsp:cNvSpPr/>
      </dsp:nvSpPr>
      <dsp:spPr>
        <a:xfrm rot="16200000">
          <a:off x="4001185" y="2311041"/>
          <a:ext cx="3510439" cy="379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4918" bIns="0" numCol="1" spcCol="1270" anchor="t" anchorCtr="0">
          <a:noAutofit/>
        </a:bodyPr>
        <a:lstStyle/>
        <a:p>
          <a:pPr marL="0" lvl="0" indent="0" algn="r" defTabSz="577850">
            <a:lnSpc>
              <a:spcPct val="90000"/>
            </a:lnSpc>
            <a:spcBef>
              <a:spcPct val="0"/>
            </a:spcBef>
            <a:spcAft>
              <a:spcPct val="35000"/>
            </a:spcAft>
            <a:buNone/>
          </a:pPr>
          <a:r>
            <a:rPr lang="en-US" sz="1300" kern="1200" dirty="0"/>
            <a:t>Protection of the Environment</a:t>
          </a:r>
        </a:p>
      </dsp:txBody>
      <dsp:txXfrm>
        <a:off x="4001185" y="2311041"/>
        <a:ext cx="3510439" cy="379749"/>
      </dsp:txXfrm>
    </dsp:sp>
    <dsp:sp modelId="{B1EA0A4C-21F6-44F0-9C58-24FE4FB54BF4}">
      <dsp:nvSpPr>
        <dsp:cNvPr id="0" name=""/>
        <dsp:cNvSpPr/>
      </dsp:nvSpPr>
      <dsp:spPr>
        <a:xfrm>
          <a:off x="5880851" y="685808"/>
          <a:ext cx="1891556" cy="351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334918" rIns="92456" bIns="92456"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u="sng" kern="1200" dirty="0">
              <a:solidFill>
                <a:schemeClr val="tx1"/>
              </a:solidFill>
            </a:rPr>
            <a:t>Working Group 1: </a:t>
          </a:r>
          <a:r>
            <a:rPr lang="en-US" sz="1000" kern="1200" dirty="0">
              <a:solidFill>
                <a:schemeClr val="bg1"/>
              </a:solidFill>
            </a:rPr>
            <a:t>Model validation for biota dose assessment working group</a:t>
          </a:r>
        </a:p>
        <a:p>
          <a:pPr marL="57150" lvl="1" indent="-57150" algn="l" defTabSz="444500">
            <a:lnSpc>
              <a:spcPct val="90000"/>
            </a:lnSpc>
            <a:spcBef>
              <a:spcPct val="0"/>
            </a:spcBef>
            <a:spcAft>
              <a:spcPct val="15000"/>
            </a:spcAft>
            <a:buChar char="•"/>
          </a:pPr>
          <a:r>
            <a:rPr lang="en-US" sz="1000" kern="1200" dirty="0">
              <a:solidFill>
                <a:schemeClr val="bg1"/>
              </a:solidFill>
            </a:rPr>
            <a:t>Modelling Radiation Exposure and Radionuclide Transfer for </a:t>
          </a:r>
          <a:r>
            <a:rPr lang="en-US" sz="1000" kern="1200" dirty="0">
              <a:solidFill>
                <a:srgbClr val="FF0000"/>
              </a:solidFill>
            </a:rPr>
            <a:t>Non-human Species.</a:t>
          </a:r>
        </a:p>
      </dsp:txBody>
      <dsp:txXfrm>
        <a:off x="5880851" y="685808"/>
        <a:ext cx="1891556" cy="3510439"/>
      </dsp:txXfrm>
    </dsp:sp>
    <dsp:sp modelId="{07D28799-BAE8-43EB-A6D8-2FC1734E9F67}">
      <dsp:nvSpPr>
        <dsp:cNvPr id="0" name=""/>
        <dsp:cNvSpPr/>
      </dsp:nvSpPr>
      <dsp:spPr>
        <a:xfrm>
          <a:off x="5566530" y="244427"/>
          <a:ext cx="759499" cy="759499"/>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F1819-8D89-4BB8-8802-48434029B690}">
      <dsp:nvSpPr>
        <dsp:cNvPr id="0" name=""/>
        <dsp:cNvSpPr/>
      </dsp:nvSpPr>
      <dsp:spPr>
        <a:xfrm rot="16200000">
          <a:off x="-1411697" y="2344349"/>
          <a:ext cx="3510439" cy="587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8515" bIns="0" numCol="1" spcCol="1270" anchor="t" anchorCtr="0">
          <a:noAutofit/>
        </a:bodyPr>
        <a:lstStyle/>
        <a:p>
          <a:pPr marL="0" lvl="0" indent="0" algn="r" defTabSz="1866900">
            <a:lnSpc>
              <a:spcPct val="90000"/>
            </a:lnSpc>
            <a:spcBef>
              <a:spcPct val="0"/>
            </a:spcBef>
            <a:spcAft>
              <a:spcPct val="35000"/>
            </a:spcAft>
            <a:buNone/>
          </a:pPr>
          <a:endParaRPr lang="en-US" sz="4200" kern="1200" dirty="0"/>
        </a:p>
      </dsp:txBody>
      <dsp:txXfrm>
        <a:off x="-1411697" y="2344349"/>
        <a:ext cx="3510439" cy="587922"/>
      </dsp:txXfrm>
    </dsp:sp>
    <dsp:sp modelId="{359F40D7-E852-4951-8C85-419F409FDFE4}">
      <dsp:nvSpPr>
        <dsp:cNvPr id="0" name=""/>
        <dsp:cNvSpPr/>
      </dsp:nvSpPr>
      <dsp:spPr>
        <a:xfrm>
          <a:off x="637482" y="883090"/>
          <a:ext cx="2928476" cy="351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518515" rIns="149352" bIns="14935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Working Group 1</a:t>
          </a:r>
          <a:r>
            <a:rPr lang="en-US" sz="1600" b="0" i="0" kern="1200" dirty="0">
              <a:solidFill>
                <a:schemeClr val="tx1"/>
              </a:solidFill>
            </a:rPr>
            <a:t> </a:t>
          </a:r>
          <a:r>
            <a:rPr lang="en-US" sz="1600" b="0" i="0" kern="1200" dirty="0"/>
            <a:t>Reference Methodologies for "Controlling Discharges" of Routine Releases</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Working Group 2</a:t>
          </a:r>
          <a:r>
            <a:rPr lang="en-US" sz="1600" b="0" i="0" kern="1200" dirty="0">
              <a:solidFill>
                <a:schemeClr val="tx1"/>
              </a:solidFill>
            </a:rPr>
            <a:t> </a:t>
          </a:r>
          <a:r>
            <a:rPr lang="en-US" sz="1600" b="0" i="0" kern="1200" dirty="0"/>
            <a:t>– Reference Approaches to Modelling for Management and Remediation at "NORM and Legacy Sites"</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Working Group 3</a:t>
          </a:r>
          <a:r>
            <a:rPr lang="en-US" sz="1600" b="0" i="0" kern="1200" dirty="0">
              <a:solidFill>
                <a:schemeClr val="tx1"/>
              </a:solidFill>
            </a:rPr>
            <a:t> </a:t>
          </a:r>
          <a:r>
            <a:rPr lang="en-US" sz="1600" b="0" i="0" kern="1200" dirty="0"/>
            <a:t>– Reference Models for "Waste Disposal"</a:t>
          </a:r>
        </a:p>
      </dsp:txBody>
      <dsp:txXfrm>
        <a:off x="637482" y="883090"/>
        <a:ext cx="2928476" cy="3510439"/>
      </dsp:txXfrm>
    </dsp:sp>
    <dsp:sp modelId="{6D69479E-9FB9-466C-B175-8B4AC4365D18}">
      <dsp:nvSpPr>
        <dsp:cNvPr id="0" name=""/>
        <dsp:cNvSpPr/>
      </dsp:nvSpPr>
      <dsp:spPr>
        <a:xfrm>
          <a:off x="49560" y="107033"/>
          <a:ext cx="1175844" cy="117584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0FDDE5-8483-409E-9B2C-07AB64014F5B}">
      <dsp:nvSpPr>
        <dsp:cNvPr id="0" name=""/>
        <dsp:cNvSpPr/>
      </dsp:nvSpPr>
      <dsp:spPr>
        <a:xfrm rot="16200000">
          <a:off x="2859482" y="2344349"/>
          <a:ext cx="3510439" cy="587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8515" bIns="0" numCol="1" spcCol="1270" anchor="t" anchorCtr="0">
          <a:noAutofit/>
        </a:bodyPr>
        <a:lstStyle/>
        <a:p>
          <a:pPr marL="0" lvl="0" indent="0" algn="r" defTabSz="1866900">
            <a:lnSpc>
              <a:spcPct val="90000"/>
            </a:lnSpc>
            <a:spcBef>
              <a:spcPct val="0"/>
            </a:spcBef>
            <a:spcAft>
              <a:spcPct val="35000"/>
            </a:spcAft>
            <a:buNone/>
          </a:pPr>
          <a:endParaRPr lang="en-US" sz="4200" kern="1200" dirty="0"/>
        </a:p>
      </dsp:txBody>
      <dsp:txXfrm>
        <a:off x="2859482" y="2344349"/>
        <a:ext cx="3510439" cy="587922"/>
      </dsp:txXfrm>
    </dsp:sp>
    <dsp:sp modelId="{37BACDAA-96EB-444B-A888-E5AE1028DFF3}">
      <dsp:nvSpPr>
        <dsp:cNvPr id="0" name=""/>
        <dsp:cNvSpPr/>
      </dsp:nvSpPr>
      <dsp:spPr>
        <a:xfrm>
          <a:off x="4908663" y="883090"/>
          <a:ext cx="2928476" cy="35104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518515"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a:solidFill>
                <a:schemeClr val="tx1"/>
              </a:solidFill>
              <a:hlinkClick xmlns:r="http://schemas.openxmlformats.org/officeDocument/2006/relationships" r:id="rId4">
                <a:extLst>
                  <a:ext uri="{A12FA001-AC4F-418D-AE19-62706E023703}">
                    <ahyp:hlinkClr xmlns:ahyp="http://schemas.microsoft.com/office/drawing/2018/hyperlinkcolor" val="tx"/>
                  </a:ext>
                </a:extLst>
              </a:hlinkClick>
            </a:rPr>
            <a:t>Working Group 4</a:t>
          </a:r>
          <a:r>
            <a:rPr lang="en-US" sz="1600" b="0" i="0" kern="1200" dirty="0">
              <a:solidFill>
                <a:schemeClr val="tx1"/>
              </a:solidFill>
            </a:rPr>
            <a:t> </a:t>
          </a:r>
          <a:r>
            <a:rPr lang="en-US" sz="1600" b="0" i="0" kern="1200" dirty="0"/>
            <a:t>– "Biota Modelling"</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solidFill>
                <a:schemeClr val="tx1"/>
              </a:solidFill>
              <a:hlinkClick xmlns:r="http://schemas.openxmlformats.org/officeDocument/2006/relationships" r:id="rId5">
                <a:extLst>
                  <a:ext uri="{A12FA001-AC4F-418D-AE19-62706E023703}">
                    <ahyp:hlinkClr xmlns:ahyp="http://schemas.microsoft.com/office/drawing/2018/hyperlinkcolor" val="tx"/>
                  </a:ext>
                </a:extLst>
              </a:hlinkClick>
            </a:rPr>
            <a:t>Working Group 5</a:t>
          </a:r>
          <a:r>
            <a:rPr lang="en-US" sz="1600" b="0" i="0" kern="1200" dirty="0">
              <a:solidFill>
                <a:schemeClr val="tx1"/>
              </a:solidFill>
            </a:rPr>
            <a:t> </a:t>
          </a:r>
          <a:r>
            <a:rPr lang="en-US" sz="1600" b="0" i="0" kern="1200" dirty="0"/>
            <a:t>– "Wildlife Transfer Coefficient" Handbook</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Working Group 6</a:t>
          </a:r>
          <a:r>
            <a:rPr lang="en-US" sz="1600" b="0" i="0" kern="1200" dirty="0"/>
            <a:t> – Biota "Dose Effects Modelling</a:t>
          </a:r>
        </a:p>
        <a:p>
          <a:pPr marL="171450" lvl="1" indent="-171450" algn="l" defTabSz="711200">
            <a:lnSpc>
              <a:spcPct val="90000"/>
            </a:lnSpc>
            <a:spcBef>
              <a:spcPct val="0"/>
            </a:spcBef>
            <a:spcAft>
              <a:spcPct val="15000"/>
            </a:spcAft>
            <a:buChar char="•"/>
          </a:pPr>
          <a:endParaRPr lang="en-US" sz="1600" kern="1200" dirty="0"/>
        </a:p>
      </dsp:txBody>
      <dsp:txXfrm>
        <a:off x="4908663" y="883090"/>
        <a:ext cx="2928476" cy="3510439"/>
      </dsp:txXfrm>
    </dsp:sp>
    <dsp:sp modelId="{66C07585-D67F-4B10-9097-2D381E8A8CAC}">
      <dsp:nvSpPr>
        <dsp:cNvPr id="0" name=""/>
        <dsp:cNvSpPr/>
      </dsp:nvSpPr>
      <dsp:spPr>
        <a:xfrm>
          <a:off x="4320740" y="107033"/>
          <a:ext cx="1175844" cy="117584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64CDF-5C4C-4422-A76E-304B7E30F633}">
      <dsp:nvSpPr>
        <dsp:cNvPr id="0" name=""/>
        <dsp:cNvSpPr/>
      </dsp:nvSpPr>
      <dsp:spPr>
        <a:xfrm rot="16200000">
          <a:off x="-1412015" y="2343218"/>
          <a:ext cx="3499293" cy="62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1662" bIns="0" numCol="1" spcCol="1270" anchor="t" anchorCtr="0">
          <a:noAutofit/>
        </a:bodyPr>
        <a:lstStyle/>
        <a:p>
          <a:pPr marL="0" lvl="0" indent="0" algn="r" defTabSz="1955800">
            <a:lnSpc>
              <a:spcPct val="90000"/>
            </a:lnSpc>
            <a:spcBef>
              <a:spcPct val="0"/>
            </a:spcBef>
            <a:spcAft>
              <a:spcPct val="35000"/>
            </a:spcAft>
            <a:buNone/>
          </a:pPr>
          <a:endParaRPr lang="en-US" sz="4400" kern="1200" dirty="0"/>
        </a:p>
      </dsp:txBody>
      <dsp:txXfrm>
        <a:off x="-1412015" y="2343218"/>
        <a:ext cx="3499293" cy="625506"/>
      </dsp:txXfrm>
    </dsp:sp>
    <dsp:sp modelId="{B1EA0A4C-21F6-44F0-9C58-24FE4FB54BF4}">
      <dsp:nvSpPr>
        <dsp:cNvPr id="0" name=""/>
        <dsp:cNvSpPr/>
      </dsp:nvSpPr>
      <dsp:spPr>
        <a:xfrm>
          <a:off x="650384" y="906324"/>
          <a:ext cx="3115687" cy="349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551662" rIns="220472" bIns="220472"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b="0" i="0" kern="1200" dirty="0">
              <a:hlinkClick xmlns:r="http://schemas.openxmlformats.org/officeDocument/2006/relationships" r:id="rId1"/>
            </a:rPr>
            <a:t>Working Group 7</a:t>
          </a:r>
          <a:r>
            <a:rPr lang="en-US" sz="2400" b="0" i="0" kern="1200" dirty="0"/>
            <a:t> – "Tritium" Accidents</a:t>
          </a:r>
          <a:endParaRPr lang="en-US" sz="2400" kern="1200" dirty="0"/>
        </a:p>
        <a:p>
          <a:pPr marL="228600" lvl="1" indent="-228600" algn="l" defTabSz="1066800">
            <a:lnSpc>
              <a:spcPct val="90000"/>
            </a:lnSpc>
            <a:spcBef>
              <a:spcPct val="0"/>
            </a:spcBef>
            <a:spcAft>
              <a:spcPct val="15000"/>
            </a:spcAft>
            <a:buFont typeface="Arial" panose="020B0604020202020204" pitchFamily="34" charset="0"/>
            <a:buChar char="•"/>
          </a:pPr>
          <a:r>
            <a:rPr lang="en-US" sz="2400" b="0" i="0" kern="1200" dirty="0">
              <a:hlinkClick xmlns:r="http://schemas.openxmlformats.org/officeDocument/2006/relationships" r:id="rId2"/>
            </a:rPr>
            <a:t>Working Group 8</a:t>
          </a:r>
          <a:r>
            <a:rPr lang="en-US" sz="2400" b="0" i="0" kern="1200" dirty="0"/>
            <a:t> – "Environmental Sensitivity"</a:t>
          </a:r>
        </a:p>
        <a:p>
          <a:pPr marL="228600" lvl="1" indent="-228600" algn="l" defTabSz="1066800">
            <a:lnSpc>
              <a:spcPct val="90000"/>
            </a:lnSpc>
            <a:spcBef>
              <a:spcPct val="0"/>
            </a:spcBef>
            <a:spcAft>
              <a:spcPct val="15000"/>
            </a:spcAft>
            <a:buFont typeface="Arial" panose="020B0604020202020204" pitchFamily="34" charset="0"/>
            <a:buChar char="•"/>
          </a:pPr>
          <a:r>
            <a:rPr lang="en-US" sz="2400" b="0" i="0" kern="1200" dirty="0">
              <a:hlinkClick xmlns:r="http://schemas.openxmlformats.org/officeDocument/2006/relationships" r:id="rId3"/>
            </a:rPr>
            <a:t>Working Group 9</a:t>
          </a:r>
          <a:r>
            <a:rPr lang="en-US" sz="2400" b="0" i="0" kern="1200" dirty="0"/>
            <a:t>  – "Urban" Areas</a:t>
          </a:r>
        </a:p>
      </dsp:txBody>
      <dsp:txXfrm>
        <a:off x="650384" y="906324"/>
        <a:ext cx="3115687" cy="3499293"/>
      </dsp:txXfrm>
    </dsp:sp>
    <dsp:sp modelId="{07D28799-BAE8-43EB-A6D8-2FC1734E9F67}">
      <dsp:nvSpPr>
        <dsp:cNvPr id="0" name=""/>
        <dsp:cNvSpPr/>
      </dsp:nvSpPr>
      <dsp:spPr>
        <a:xfrm>
          <a:off x="24878" y="80655"/>
          <a:ext cx="1251013" cy="125101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78" cy="470387"/>
          </a:xfrm>
          <a:prstGeom prst="rect">
            <a:avLst/>
          </a:prstGeom>
        </p:spPr>
        <p:txBody>
          <a:bodyPr vert="horz" lIns="92676" tIns="46338" rIns="92676" bIns="46338" rtlCol="0"/>
          <a:lstStyle>
            <a:lvl1pPr algn="l">
              <a:defRPr sz="1200"/>
            </a:lvl1pPr>
          </a:lstStyle>
          <a:p>
            <a:endParaRPr lang="en-US" dirty="0"/>
          </a:p>
        </p:txBody>
      </p:sp>
      <p:sp>
        <p:nvSpPr>
          <p:cNvPr id="3" name="Date Placeholder 2"/>
          <p:cNvSpPr>
            <a:spLocks noGrp="1"/>
          </p:cNvSpPr>
          <p:nvPr>
            <p:ph type="dt" sz="quarter" idx="1"/>
          </p:nvPr>
        </p:nvSpPr>
        <p:spPr>
          <a:xfrm>
            <a:off x="4022584" y="0"/>
            <a:ext cx="3078278" cy="470387"/>
          </a:xfrm>
          <a:prstGeom prst="rect">
            <a:avLst/>
          </a:prstGeom>
        </p:spPr>
        <p:txBody>
          <a:bodyPr vert="horz" lIns="92676" tIns="46338" rIns="92676" bIns="46338" rtlCol="0"/>
          <a:lstStyle>
            <a:lvl1pPr algn="r">
              <a:defRPr sz="1200"/>
            </a:lvl1pPr>
          </a:lstStyle>
          <a:p>
            <a:fld id="{68911E9F-62E1-42F8-8906-2B201CE82C4A}" type="datetimeFigureOut">
              <a:rPr lang="en-US" smtClean="0"/>
              <a:t>04/12/2021</a:t>
            </a:fld>
            <a:endParaRPr lang="en-US" dirty="0"/>
          </a:p>
        </p:txBody>
      </p:sp>
      <p:sp>
        <p:nvSpPr>
          <p:cNvPr id="4" name="Footer Placeholder 3"/>
          <p:cNvSpPr>
            <a:spLocks noGrp="1"/>
          </p:cNvSpPr>
          <p:nvPr>
            <p:ph type="ftr" sz="quarter" idx="2"/>
          </p:nvPr>
        </p:nvSpPr>
        <p:spPr>
          <a:xfrm>
            <a:off x="0" y="8918089"/>
            <a:ext cx="3078278" cy="470386"/>
          </a:xfrm>
          <a:prstGeom prst="rect">
            <a:avLst/>
          </a:prstGeom>
        </p:spPr>
        <p:txBody>
          <a:bodyPr vert="horz" lIns="92676" tIns="46338" rIns="92676" bIns="4633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584" y="8918089"/>
            <a:ext cx="3078278" cy="470386"/>
          </a:xfrm>
          <a:prstGeom prst="rect">
            <a:avLst/>
          </a:prstGeom>
        </p:spPr>
        <p:txBody>
          <a:bodyPr vert="horz" lIns="92676" tIns="46338" rIns="92676" bIns="46338" rtlCol="0" anchor="b"/>
          <a:lstStyle>
            <a:lvl1pPr algn="r">
              <a:defRPr sz="1200"/>
            </a:lvl1pPr>
          </a:lstStyle>
          <a:p>
            <a:fld id="{25A817F4-C599-4ACC-A117-0222ABCFA98F}" type="slidenum">
              <a:rPr lang="en-US" smtClean="0"/>
              <a:t>‹#›</a:t>
            </a:fld>
            <a:endParaRPr lang="en-US" dirty="0"/>
          </a:p>
        </p:txBody>
      </p:sp>
    </p:spTree>
    <p:extLst>
      <p:ext uri="{BB962C8B-B14F-4D97-AF65-F5344CB8AC3E}">
        <p14:creationId xmlns:p14="http://schemas.microsoft.com/office/powerpoint/2010/main" val="2107034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216" tIns="47108" rIns="94216" bIns="47108" rtlCol="0"/>
          <a:lstStyle>
            <a:lvl1pPr algn="l">
              <a:defRPr sz="1200"/>
            </a:lvl1pPr>
          </a:lstStyle>
          <a:p>
            <a:endParaRPr lang="en-US" dirty="0"/>
          </a:p>
        </p:txBody>
      </p:sp>
      <p:sp>
        <p:nvSpPr>
          <p:cNvPr id="3" name="Date Placeholder 2"/>
          <p:cNvSpPr>
            <a:spLocks noGrp="1"/>
          </p:cNvSpPr>
          <p:nvPr>
            <p:ph type="dt" idx="1"/>
          </p:nvPr>
        </p:nvSpPr>
        <p:spPr>
          <a:xfrm>
            <a:off x="4023093" y="1"/>
            <a:ext cx="3077739" cy="469424"/>
          </a:xfrm>
          <a:prstGeom prst="rect">
            <a:avLst/>
          </a:prstGeom>
        </p:spPr>
        <p:txBody>
          <a:bodyPr vert="horz" lIns="94216" tIns="47108" rIns="94216" bIns="47108" rtlCol="0"/>
          <a:lstStyle>
            <a:lvl1pPr algn="r">
              <a:defRPr sz="1200"/>
            </a:lvl1pPr>
          </a:lstStyle>
          <a:p>
            <a:fld id="{90688E3A-E739-4C00-9AFB-51BBDA40E939}" type="datetimeFigureOut">
              <a:rPr lang="en-US" smtClean="0"/>
              <a:pPr/>
              <a:t>04/12/2021</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16" tIns="47108" rIns="94216" bIns="47108"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16" tIns="47108" rIns="94216" bIns="47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16" tIns="47108" rIns="94216" bIns="471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16" tIns="47108" rIns="94216" bIns="47108" rtlCol="0" anchor="b"/>
          <a:lstStyle>
            <a:lvl1pPr algn="r">
              <a:defRPr sz="1200"/>
            </a:lvl1pPr>
          </a:lstStyle>
          <a:p>
            <a:fld id="{8937018A-E188-44A8-B3F6-F786FEDC0DFA}" type="slidenum">
              <a:rPr lang="en-US" smtClean="0"/>
              <a:pPr/>
              <a:t>‹#›</a:t>
            </a:fld>
            <a:endParaRPr lang="en-US" dirty="0"/>
          </a:p>
        </p:txBody>
      </p:sp>
    </p:spTree>
    <p:extLst>
      <p:ext uri="{BB962C8B-B14F-4D97-AF65-F5344CB8AC3E}">
        <p14:creationId xmlns:p14="http://schemas.microsoft.com/office/powerpoint/2010/main" val="3271819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dirty="0">
                <a:latin typeface="Arial" panose="020B0604020202020204" pitchFamily="34" charset="0"/>
                <a:cs typeface="Arial" panose="020B0604020202020204" pitchFamily="34" charset="0"/>
              </a:rPr>
              <a:t>Hello, as Vered said my name is Stephanie Bush-Goddard.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 am a Senior Researcher at the US Nuclear Regulatory Commission in the Office of Nuclear Regulatory Research</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This presentation is a history and status of one of the International Atomic Energy Agency's ongoing International Exercises. </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programs overall mission is to </a:t>
            </a:r>
            <a:r>
              <a:rPr lang="en-US" sz="1200" b="0" i="0" kern="1200" dirty="0">
                <a:solidFill>
                  <a:schemeClr val="tx1"/>
                </a:solidFill>
                <a:effectLst/>
                <a:latin typeface="Arial" panose="020B0604020202020204" pitchFamily="34" charset="0"/>
                <a:ea typeface="+mn-ea"/>
                <a:cs typeface="Arial" panose="020B0604020202020204" pitchFamily="34" charset="0"/>
              </a:rPr>
              <a:t>tests and validates models used for the transport of radionuclides thru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RAMP team thought it would be fitting to talk about international collaboration, as this is the 35</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anniversary month of the Chernobyl event and why this particular exercise was started.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[NEXT SLIDE PLEASE]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45 seconds</a:t>
            </a:r>
            <a:endParaRPr lang="en-US" b="1" dirty="0"/>
          </a:p>
        </p:txBody>
      </p:sp>
    </p:spTree>
    <p:extLst>
      <p:ext uri="{BB962C8B-B14F-4D97-AF65-F5344CB8AC3E}">
        <p14:creationId xmlns:p14="http://schemas.microsoft.com/office/powerpoint/2010/main" val="298037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2400" b="1" i="0" u="none" strike="noStrike" kern="1200" baseline="0" dirty="0">
                <a:solidFill>
                  <a:schemeClr val="tx1"/>
                </a:solidFill>
                <a:latin typeface="+mn-lt"/>
                <a:ea typeface="+mn-ea"/>
                <a:cs typeface="+mn-cs"/>
              </a:rPr>
              <a:t> Moving on to EMRAS II</a:t>
            </a:r>
          </a:p>
          <a:p>
            <a:endParaRPr lang="en-US" sz="24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ERMAS II had 3 themes and a total of 9 working groups.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meetings follow the model of the past programs, but</a:t>
            </a:r>
            <a:r>
              <a:rPr lang="en-US" sz="1200" dirty="0">
                <a:solidFill>
                  <a:schemeClr val="tx1"/>
                </a:solidFill>
              </a:rPr>
              <a:t> took ideas from surveys, conferences, the IAEA Secretariats and Consultants.</a:t>
            </a:r>
          </a:p>
          <a:p>
            <a:endParaRPr lang="en-US" sz="1200" dirty="0">
              <a:solidFill>
                <a:schemeClr val="tx1"/>
              </a:solidFill>
            </a:endParaRPr>
          </a:p>
          <a:p>
            <a:r>
              <a:rPr lang="en-US" sz="1200" dirty="0">
                <a:solidFill>
                  <a:schemeClr val="tx1"/>
                </a:solidFill>
              </a:rPr>
              <a:t>As such, some of the topics they wanted to avoid were topics for “academic only”  interest and instead link to practical issues and needs of countries.</a:t>
            </a:r>
          </a:p>
          <a:p>
            <a:endParaRPr lang="en-US" sz="1200" dirty="0">
              <a:solidFill>
                <a:schemeClr val="tx1"/>
              </a:solidFill>
            </a:endParaRPr>
          </a:p>
          <a:p>
            <a:r>
              <a:rPr lang="en-US" sz="2400" b="0" i="0" kern="1200" dirty="0">
                <a:solidFill>
                  <a:schemeClr val="tx1"/>
                </a:solidFill>
                <a:effectLst/>
                <a:latin typeface="+mn-lt"/>
                <a:ea typeface="+mn-ea"/>
                <a:cs typeface="+mn-cs"/>
              </a:rPr>
              <a:t>As such the goal was to try to reach consensus on modelling philosophies and approaches.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This resulted in the development of referenced approaches, as one theme was references approaches for humans and a separate theme was  approaches for biota dose.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an example, these working groups modeled aquatic releases to the Ottawa River in Canada, mining and milling sites in France and a host of other countries radioactive sites that included reactor, medical and other waste.</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1:00</a:t>
            </a:r>
          </a:p>
          <a:p>
            <a:endParaRPr lang="en-US" dirty="0"/>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10</a:t>
            </a:fld>
            <a:endParaRPr lang="en-US" dirty="0"/>
          </a:p>
        </p:txBody>
      </p:sp>
    </p:spTree>
    <p:extLst>
      <p:ext uri="{BB962C8B-B14F-4D97-AF65-F5344CB8AC3E}">
        <p14:creationId xmlns:p14="http://schemas.microsoft.com/office/powerpoint/2010/main" val="260371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a:p>
            <a:r>
              <a:rPr lang="pt-BR" sz="1200" b="1" i="0" u="none" strike="noStrike" kern="1200" baseline="0" dirty="0">
                <a:solidFill>
                  <a:schemeClr val="tx1"/>
                </a:solidFill>
                <a:latin typeface="Arial" panose="020B0604020202020204" pitchFamily="34" charset="0"/>
                <a:ea typeface="+mn-ea"/>
                <a:cs typeface="Arial" panose="020B0604020202020204" pitchFamily="34" charset="0"/>
              </a:rPr>
              <a:t>T</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he last Theme, Emergency Situations was somewhat of a new topic, that pulled from a variety of scientific, social, environmental and sometimes political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Working Group 7 was called tritium accidents.  This Working group had several task groups that studied tritium deposition, uptake, retention and movement in soil.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The environmental sensitivity group looked a vulnerable populations and developed a radioecology sensitivities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The Urban Areas working group</a:t>
            </a:r>
            <a:r>
              <a:rPr lang="en-US" sz="1200" b="1" i="0" u="sng" strike="noStrike" kern="1200" baseline="0" dirty="0">
                <a:solidFill>
                  <a:schemeClr val="tx1"/>
                </a:solidFill>
                <a:effectLst/>
                <a:latin typeface="Arial" panose="020B0604020202020204" pitchFamily="34" charset="0"/>
                <a:ea typeface="+mn-ea"/>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modeled dirty bombs and potential countermeasures and remediation efforts for reducing human exposures.</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ERMAS was also influences by the </a:t>
            </a:r>
            <a:r>
              <a:rPr lang="en-US" sz="1200" dirty="0">
                <a:solidFill>
                  <a:schemeClr val="tx1"/>
                </a:solidFill>
                <a:latin typeface="Arial" panose="020B0604020202020204" pitchFamily="34" charset="0"/>
                <a:cs typeface="Arial" panose="020B0604020202020204" pitchFamily="34" charset="0"/>
              </a:rPr>
              <a:t>Implications of 2007 ICRP Recommendations, Needs of developing countries, the Nuclear Renaissance and Effects of Climate Change.  However these needs would manifest themselves in the next program.</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1 min</a:t>
            </a:r>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11</a:t>
            </a:fld>
            <a:endParaRPr lang="en-US" dirty="0"/>
          </a:p>
        </p:txBody>
      </p:sp>
    </p:spTree>
    <p:extLst>
      <p:ext uri="{BB962C8B-B14F-4D97-AF65-F5344CB8AC3E}">
        <p14:creationId xmlns:p14="http://schemas.microsoft.com/office/powerpoint/2010/main" val="125994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Our final exercise was called MODAIRA I and II</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MODRIA was  greatly influences by, you guest it, Fukushima.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However, as I said on the previous slide IAEA wanted to capture of needs of Member States launching Nuclear Power program, as a number of States have already launched, or plan to launch these program, it was important to help them have capabilities for assessing radiological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last important issues was the need of Member States to control residues containing NORM that are produced during industrial activities or during mining of metals and uranium.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:45</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937018A-E188-44A8-B3F6-F786FEDC0DFA}" type="slidenum">
              <a:rPr lang="en-US" smtClean="0"/>
              <a:pPr/>
              <a:t>12</a:t>
            </a:fld>
            <a:endParaRPr lang="en-US" dirty="0"/>
          </a:p>
        </p:txBody>
      </p:sp>
    </p:spTree>
    <p:extLst>
      <p:ext uri="{BB962C8B-B14F-4D97-AF65-F5344CB8AC3E}">
        <p14:creationId xmlns:p14="http://schemas.microsoft.com/office/powerpoint/2010/main" val="3119219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dirty="0"/>
              <a:t>As such MODARIA had 4 themes listed here and a total of 10 working group. </a:t>
            </a:r>
          </a:p>
          <a:p>
            <a:pPr algn="l"/>
            <a:endParaRPr lang="en-US" dirty="0"/>
          </a:p>
          <a:p>
            <a:pPr algn="l"/>
            <a:r>
              <a:rPr lang="en-US" dirty="0"/>
              <a:t>The groups work centered around many issues that had been raised in the past programs and over the now 26 years of these exercise, but now with Fukushima’s event.</a:t>
            </a:r>
          </a:p>
          <a:p>
            <a:pPr algn="l"/>
            <a:endParaRPr lang="en-US" dirty="0"/>
          </a:p>
          <a:p>
            <a:r>
              <a:rPr lang="en-US" dirty="0"/>
              <a:t>So I’ll spare you the details for a number of reasons,</a:t>
            </a:r>
          </a:p>
          <a:p>
            <a:endParaRPr lang="en-US" dirty="0"/>
          </a:p>
          <a:p>
            <a:r>
              <a:rPr lang="en-US" dirty="0"/>
              <a:t>Number one is that the numerous sites studied, and the complexity of issues warranted a presentation in itself.</a:t>
            </a:r>
          </a:p>
          <a:p>
            <a:endParaRPr lang="en-US" dirty="0"/>
          </a:p>
          <a:p>
            <a:r>
              <a:rPr lang="en-US" dirty="0"/>
              <a:t>Another is that the programs work is very transparent and easy to access.  As such all material developed for MODARIA is now available via the IAEA portal called the </a:t>
            </a:r>
            <a:r>
              <a:rPr lang="en-US" sz="1200" b="0" i="0" kern="1200" dirty="0">
                <a:solidFill>
                  <a:schemeClr val="tx1"/>
                </a:solidFill>
                <a:effectLst/>
                <a:latin typeface="+mn-lt"/>
                <a:ea typeface="+mn-ea"/>
                <a:cs typeface="+mn-cs"/>
              </a:rPr>
              <a:t>Global Nuclear Safety and Security Network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[NEXT SLIDE PLEASE]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:50</a:t>
            </a:r>
            <a:endParaRPr lang="en-US" b="1" dirty="0"/>
          </a:p>
          <a:p>
            <a:endParaRPr lang="en-US" dirty="0"/>
          </a:p>
          <a:p>
            <a:pPr lvl="1" fontAlgn="base"/>
            <a:endParaRPr lang="en-US" sz="2900" b="1" dirty="0">
              <a:solidFill>
                <a:schemeClr val="bg1">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13</a:t>
            </a:fld>
            <a:endParaRPr lang="en-US" dirty="0"/>
          </a:p>
        </p:txBody>
      </p:sp>
    </p:spTree>
    <p:extLst>
      <p:ext uri="{BB962C8B-B14F-4D97-AF65-F5344CB8AC3E}">
        <p14:creationId xmlns:p14="http://schemas.microsoft.com/office/powerpoint/2010/main" val="837981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IAEA Global Nuclear Safety and Security Network is a  web platform of IAEA information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Shown here are all the MODRIA working Group documents on that platform</a:t>
            </a:r>
          </a:p>
          <a:p>
            <a:endParaRPr lang="en-US" sz="1200" b="0" i="0" kern="1200" dirty="0">
              <a:solidFill>
                <a:schemeClr val="tx1"/>
              </a:solidFill>
              <a:effectLst/>
              <a:latin typeface="+mn-lt"/>
              <a:ea typeface="+mn-ea"/>
              <a:cs typeface="+mn-cs"/>
            </a:endParaRPr>
          </a:p>
          <a:p>
            <a:r>
              <a:rPr lang="en-US" dirty="0"/>
              <a:t> These folders contain the agenda, meeting notes, participants list and technical documents of the 10 working group</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such, the portal is the gateway to sharing information and knowledge, facilitating multilateral cooperation and coordination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lastly, building capacity, which was a need of developing countries and those launching new nuclear power programs.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NEXT SLIDE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:45</a:t>
            </a:r>
            <a:endParaRPr lang="en-US" b="1"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14</a:t>
            </a:fld>
            <a:endParaRPr lang="en-US" dirty="0"/>
          </a:p>
        </p:txBody>
      </p:sp>
    </p:spTree>
    <p:extLst>
      <p:ext uri="{BB962C8B-B14F-4D97-AF65-F5344CB8AC3E}">
        <p14:creationId xmlns:p14="http://schemas.microsoft.com/office/powerpoint/2010/main" val="1286886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leads to the last and current program, MODARIA II.  I say current because there is no new program, and the working group members are still finishing IAEA publications and journal articles for this programs</a:t>
            </a:r>
          </a:p>
          <a:p>
            <a:pPr algn="l"/>
            <a:endParaRPr lang="en-US" dirty="0"/>
          </a:p>
          <a:p>
            <a:pPr algn="l"/>
            <a:r>
              <a:rPr lang="en-US" dirty="0"/>
              <a:t>However, like the past programs, MODAIRA II has 7 working groups and all the information is located in the </a:t>
            </a:r>
            <a:r>
              <a:rPr lang="en-US" sz="1200" b="0" i="0" kern="1200" dirty="0">
                <a:solidFill>
                  <a:schemeClr val="tx1"/>
                </a:solidFill>
                <a:effectLst/>
                <a:latin typeface="+mn-lt"/>
                <a:ea typeface="+mn-ea"/>
                <a:cs typeface="+mn-cs"/>
              </a:rPr>
              <a:t>IAEA Global Nuclear Safety and Security Network platform as shown on the previous page.</a:t>
            </a:r>
          </a:p>
          <a:p>
            <a:pPr algn="l"/>
            <a:endParaRPr lang="en-US" sz="1200" b="0" i="0" kern="1200" dirty="0">
              <a:solidFill>
                <a:schemeClr val="tx1"/>
              </a:solidFill>
              <a:effectLst/>
              <a:latin typeface="+mn-lt"/>
              <a:ea typeface="+mn-ea"/>
              <a:cs typeface="+mn-cs"/>
            </a:endParaRPr>
          </a:p>
          <a:p>
            <a:pPr algn="l"/>
            <a:r>
              <a:rPr lang="en-US" sz="1200" b="0" i="0" kern="1200" dirty="0">
                <a:solidFill>
                  <a:schemeClr val="tx1"/>
                </a:solidFill>
                <a:effectLst/>
                <a:latin typeface="+mn-lt"/>
                <a:ea typeface="+mn-ea"/>
                <a:cs typeface="+mn-cs"/>
              </a:rPr>
              <a:t>Therefore, I’ll end this presentation, not with explaining the subject of each group, but with information on a specific working group:.</a:t>
            </a:r>
          </a:p>
          <a:p>
            <a:pPr algn="l"/>
            <a:endParaRPr lang="en-US" sz="1200" b="0" i="0" kern="1200" dirty="0">
              <a:solidFill>
                <a:schemeClr val="tx1"/>
              </a:solidFill>
              <a:effectLst/>
              <a:latin typeface="+mn-lt"/>
              <a:ea typeface="+mn-ea"/>
              <a:cs typeface="+mn-cs"/>
            </a:endParaRPr>
          </a:p>
          <a:p>
            <a:pPr algn="l"/>
            <a:r>
              <a:rPr lang="en-US" sz="1200" b="0" i="0" kern="1200" dirty="0">
                <a:solidFill>
                  <a:schemeClr val="tx1"/>
                </a:solidFill>
                <a:effectLst/>
                <a:latin typeface="+mn-lt"/>
                <a:ea typeface="+mn-ea"/>
                <a:cs typeface="+mn-cs"/>
              </a:rPr>
              <a:t>It is MODARIA II working group was #3.  The working group’s name is “Integrated assessment for public and biota.”</a:t>
            </a:r>
          </a:p>
          <a:p>
            <a:pPr algn="l"/>
            <a:endParaRPr lang="en-US" sz="1200" b="0" i="0" kern="1200" dirty="0">
              <a:solidFill>
                <a:schemeClr val="tx1"/>
              </a:solidFill>
              <a:effectLst/>
              <a:latin typeface="+mn-lt"/>
              <a:ea typeface="+mn-ea"/>
              <a:cs typeface="+mn-cs"/>
            </a:endParaRPr>
          </a:p>
          <a:p>
            <a:pPr algn="l"/>
            <a:r>
              <a:rPr lang="en-US" sz="1200" b="1" i="0" kern="1200" dirty="0">
                <a:solidFill>
                  <a:schemeClr val="tx1"/>
                </a:solidFill>
                <a:effectLst/>
                <a:latin typeface="+mn-lt"/>
                <a:ea typeface="+mn-ea"/>
                <a:cs typeface="+mn-cs"/>
              </a:rPr>
              <a:t>[NEXT SLIDE PLEASE]</a:t>
            </a:r>
            <a:r>
              <a:rPr lang="en-US" b="1" dirty="0"/>
              <a:t> </a:t>
            </a:r>
          </a:p>
          <a:p>
            <a:pPr algn="l"/>
            <a:endParaRPr lang="en-US" b="1" dirty="0"/>
          </a:p>
          <a:p>
            <a:pPr algn="l"/>
            <a:r>
              <a:rPr lang="en-US" b="1" dirty="0"/>
              <a:t>:50</a:t>
            </a:r>
          </a:p>
          <a:p>
            <a:pPr algn="l"/>
            <a:endParaRPr lang="en-US" dirty="0"/>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15</a:t>
            </a:fld>
            <a:endParaRPr lang="en-US" dirty="0"/>
          </a:p>
        </p:txBody>
      </p:sp>
    </p:spTree>
    <p:extLst>
      <p:ext uri="{BB962C8B-B14F-4D97-AF65-F5344CB8AC3E}">
        <p14:creationId xmlns:p14="http://schemas.microsoft.com/office/powerpoint/2010/main" val="1440862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Group 3, lead by Juan Carlos Mora of Spain was a group of approximately 34 representatives from over 16 countries.</a:t>
            </a:r>
          </a:p>
          <a:p>
            <a:endParaRPr lang="en-US" dirty="0"/>
          </a:p>
          <a:p>
            <a:r>
              <a:rPr lang="en-US" dirty="0"/>
              <a:t>Over the four years, we meet a total of 8 times in difference places and had plenty of homework.</a:t>
            </a:r>
          </a:p>
          <a:p>
            <a:endParaRPr lang="en-US" dirty="0"/>
          </a:p>
          <a:p>
            <a:r>
              <a:rPr lang="en-US" dirty="0"/>
              <a:t>Our overall mandate was to develop an integrated approach to humans and biota from routine discharges from several facilities.</a:t>
            </a:r>
          </a:p>
          <a:p>
            <a:endParaRPr lang="en-US" dirty="0"/>
          </a:p>
          <a:p>
            <a:r>
              <a:rPr lang="en-US" dirty="0"/>
              <a:t>The more experienced modelers used computer codes such as PC Cream from the UK and CROM from Spain to explore cases where an explicit assements was needed, they also </a:t>
            </a:r>
            <a:r>
              <a:rPr lang="en-US" dirty="0" err="1"/>
              <a:t>includedthe</a:t>
            </a:r>
            <a:r>
              <a:rPr lang="en-US" dirty="0"/>
              <a:t> more advanced models for tritium and Carbon 14.</a:t>
            </a:r>
          </a:p>
          <a:p>
            <a:endParaRPr lang="en-US" dirty="0"/>
          </a:p>
          <a:p>
            <a:r>
              <a:rPr lang="en-US" dirty="0"/>
              <a:t>Some of us, from regulatory bodies, lead surveys to ascertain the depth of legislation at the Country level and regulations at the state and local levels  that had been developed to include both limits to humans and reference level for animals and plants. </a:t>
            </a:r>
          </a:p>
          <a:p>
            <a:endParaRPr lang="en-US" dirty="0"/>
          </a:p>
          <a:p>
            <a:r>
              <a:rPr lang="en-US" dirty="0"/>
              <a:t>and the newest members did a lot of listening, took training and participated where possible.</a:t>
            </a:r>
          </a:p>
          <a:p>
            <a:endParaRPr lang="en-US" dirty="0"/>
          </a:p>
          <a:p>
            <a:r>
              <a:rPr lang="en-US" dirty="0"/>
              <a:t>There were always side bars of training sessions, discussions of papers to be prepared, proposals for more projects and presentations.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[NEXT SLIDE PLEASE]</a:t>
            </a:r>
          </a:p>
          <a:p>
            <a:endParaRPr lang="en-US" dirty="0"/>
          </a:p>
          <a:p>
            <a:r>
              <a:rPr lang="en-US" dirty="0"/>
              <a:t>1: 15</a:t>
            </a:r>
          </a:p>
        </p:txBody>
      </p:sp>
      <p:sp>
        <p:nvSpPr>
          <p:cNvPr id="4" name="Slide Number Placeholder 3"/>
          <p:cNvSpPr>
            <a:spLocks noGrp="1"/>
          </p:cNvSpPr>
          <p:nvPr>
            <p:ph type="sldNum" sz="quarter" idx="5"/>
          </p:nvPr>
        </p:nvSpPr>
        <p:spPr/>
        <p:txBody>
          <a:bodyPr/>
          <a:lstStyle/>
          <a:p>
            <a:fld id="{8937018A-E188-44A8-B3F6-F786FEDC0DFA}" type="slidenum">
              <a:rPr lang="en-US" smtClean="0"/>
              <a:pPr/>
              <a:t>16</a:t>
            </a:fld>
            <a:endParaRPr lang="en-US" dirty="0"/>
          </a:p>
        </p:txBody>
      </p:sp>
    </p:spTree>
    <p:extLst>
      <p:ext uri="{BB962C8B-B14F-4D97-AF65-F5344CB8AC3E}">
        <p14:creationId xmlns:p14="http://schemas.microsoft.com/office/powerpoint/2010/main" val="3700940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did achieve some conclusions.</a:t>
            </a:r>
          </a:p>
          <a:p>
            <a:endParaRPr lang="en-US" dirty="0"/>
          </a:p>
          <a:p>
            <a:r>
              <a:rPr lang="en-US" dirty="0"/>
              <a:t>Most counties had protection of humans at the lightest level of legislation and regulations but not necessary protection of biota.</a:t>
            </a:r>
          </a:p>
          <a:p>
            <a:endParaRPr lang="en-US" dirty="0"/>
          </a:p>
          <a:p>
            <a:r>
              <a:rPr lang="en-US" dirty="0"/>
              <a:t>We proved that several codes did exist ready to perform integrated dose assessments on human and absorbed dose on biota.</a:t>
            </a:r>
          </a:p>
          <a:p>
            <a:endParaRPr lang="en-US" dirty="0"/>
          </a:p>
          <a:p>
            <a:r>
              <a:rPr lang="en-US" dirty="0"/>
              <a:t>Additionally, assessments carried out with difference codes resulted in equivalent results and all of them below generic screen reference levels, which was expected because we were dealing with routine discharges.</a:t>
            </a:r>
          </a:p>
          <a:p>
            <a:endParaRPr lang="en-US" dirty="0"/>
          </a:p>
          <a:p>
            <a:r>
              <a:rPr lang="en-US" dirty="0"/>
              <a:t>As I said before, most documents with all our conclusions, including the IAEA publications and journal articles are still in draft awaiting review.</a:t>
            </a:r>
          </a:p>
          <a:p>
            <a:endParaRPr lang="en-US" dirty="0"/>
          </a:p>
          <a:p>
            <a:endParaRPr lang="en-US" dirty="0"/>
          </a:p>
          <a:p>
            <a:r>
              <a:rPr lang="en-US" dirty="0"/>
              <a:t>Next slide please</a:t>
            </a:r>
          </a:p>
          <a:p>
            <a:endParaRPr lang="en-US" dirty="0"/>
          </a:p>
          <a:p>
            <a:r>
              <a:rPr lang="en-US" dirty="0"/>
              <a:t>45 sec</a:t>
            </a:r>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17</a:t>
            </a:fld>
            <a:endParaRPr lang="en-US" dirty="0"/>
          </a:p>
        </p:txBody>
      </p:sp>
    </p:spTree>
    <p:extLst>
      <p:ext uri="{BB962C8B-B14F-4D97-AF65-F5344CB8AC3E}">
        <p14:creationId xmlns:p14="http://schemas.microsoft.com/office/powerpoint/2010/main" val="297706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Thank you for the opportunity to present this long running program.</a:t>
            </a:r>
          </a:p>
          <a:p>
            <a:endParaRPr lang="en-US" dirty="0"/>
          </a:p>
          <a:p>
            <a:r>
              <a:rPr lang="en-US" dirty="0"/>
              <a:t>As with all history, it is “his” story or in my case “her” story.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such, this presentation is a snap shot of my literature searches and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were working groups not mentioned in the various technical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Therefore, I apologize, if I left out very important details in describing any of these programs, their mission, intent and outcomes.</a:t>
            </a:r>
          </a:p>
          <a:p>
            <a:endParaRPr lang="en-US" dirty="0"/>
          </a:p>
          <a:p>
            <a:r>
              <a:rPr lang="en-US" dirty="0"/>
              <a:t>Finally, there was work within my own working group that I did not participate in.  </a:t>
            </a:r>
          </a:p>
          <a:p>
            <a:endParaRPr lang="en-US" dirty="0"/>
          </a:p>
          <a:p>
            <a:r>
              <a:rPr lang="en-US" dirty="0"/>
              <a:t>However, I have noticed that the diversity of these working groups over the years that included researchers, regulatory personnel, professors, private companies, executives and technical staff have lead to a very comprehensive program.</a:t>
            </a:r>
          </a:p>
          <a:p>
            <a:endParaRPr lang="en-US" dirty="0"/>
          </a:p>
          <a:p>
            <a:r>
              <a:rPr lang="en-US" dirty="0"/>
              <a:t>Thank you.</a:t>
            </a:r>
          </a:p>
          <a:p>
            <a:endParaRPr lang="en-US" dirty="0"/>
          </a:p>
          <a:p>
            <a:r>
              <a:rPr lang="en-US" dirty="0"/>
              <a:t>45 sec</a:t>
            </a:r>
          </a:p>
          <a:p>
            <a:endParaRPr lang="en-US" dirty="0"/>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18</a:t>
            </a:fld>
            <a:endParaRPr lang="en-US" dirty="0"/>
          </a:p>
        </p:txBody>
      </p:sp>
    </p:spTree>
    <p:extLst>
      <p:ext uri="{BB962C8B-B14F-4D97-AF65-F5344CB8AC3E}">
        <p14:creationId xmlns:p14="http://schemas.microsoft.com/office/powerpoint/2010/main" val="57077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Following the Chernobyl accident and on the recommendation of the International Nuclear Safety Advisory Group,  the IAEA established this Research Program.</a:t>
            </a:r>
          </a:p>
          <a:p>
            <a:endParaRPr lang="en-US" dirty="0"/>
          </a:p>
          <a:p>
            <a:r>
              <a:rPr lang="en-US" dirty="0"/>
              <a:t>These particular meetings  started with a group of researchers from various countries with a common goal.: to share knowledge and expertise on the fate and transport of radionuclides in the environment from the Chernobyl accident.</a:t>
            </a:r>
          </a:p>
          <a:p>
            <a:endParaRPr lang="en-US" dirty="0"/>
          </a:p>
          <a:p>
            <a:r>
              <a:rPr lang="en-US" dirty="0"/>
              <a:t>The first technical meetings, called VAMP, which you will hear about shorty consisted of 4 working groups with about 50 people from approximately 15 countries.</a:t>
            </a:r>
          </a:p>
          <a:p>
            <a:endParaRPr lang="en-US" dirty="0"/>
          </a:p>
          <a:p>
            <a:r>
              <a:rPr lang="en-US" dirty="0"/>
              <a:t>Subsequent exercises grew to over 40 countries and over 150 people in numerous working groups.   </a:t>
            </a:r>
          </a:p>
          <a:p>
            <a:endParaRPr lang="en-US" dirty="0"/>
          </a:p>
          <a:p>
            <a:r>
              <a:rPr lang="en-US" dirty="0"/>
              <a:t>There are usually one combined meeting at the IAEA headquarters in Austria each year and working group meetings throughout the year.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working group produces IAEA publications and journal articles in a hope to </a:t>
            </a:r>
            <a:r>
              <a:rPr lang="en-US" sz="1200" b="0" i="0" u="none" strike="noStrike" kern="1200" baseline="0" dirty="0">
                <a:solidFill>
                  <a:schemeClr val="tx1"/>
                </a:solidFill>
                <a:latin typeface="+mn-lt"/>
                <a:ea typeface="+mn-ea"/>
                <a:cs typeface="+mn-cs"/>
              </a:rPr>
              <a:t>contributed to the improvement in models and the capabilities of modelers in IAEA. Member States. </a:t>
            </a:r>
          </a:p>
          <a:p>
            <a:endParaRPr lang="en-US" sz="1200" b="0" i="0" u="none" strike="noStrike" kern="1200" baseline="0" dirty="0">
              <a:solidFill>
                <a:schemeClr val="tx1"/>
              </a:solidFill>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One minute</a:t>
            </a:r>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2</a:t>
            </a:fld>
            <a:endParaRPr lang="en-US" dirty="0"/>
          </a:p>
        </p:txBody>
      </p:sp>
    </p:spTree>
    <p:extLst>
      <p:ext uri="{BB962C8B-B14F-4D97-AF65-F5344CB8AC3E}">
        <p14:creationId xmlns:p14="http://schemas.microsoft.com/office/powerpoint/2010/main" val="31801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Chernobyl accident was in April 1986.</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VAMP, which stands for the Validation of Model Predictions, started in 1988 and concluded in 1996.  It ran for 8 years.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After VAMP, there was BIOMASS.  BIOMASS stands for Bioshere Modleing and Assessment.  BIOMASS also ran for 8 years between 1996 and 2003.</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After BIOMASS, the IAEA approved EMRAS.  EMRAS stands for Environment Modeling for Radiation Safety.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ERMAS only lasted for 4 years from 2003 to 2007, but IAEA started ERMAS II from 2008 to 2011 to follow-up on ERMAS I and studies showed that 8 year exercises where too long.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After ERMAS came MODARIA and it started in 2012.  The MODARIA programs was also 4 years, similar to ERMAS and ended in 2019.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Nevertheless, to this date MODARIA participants are trying to get publications and journal articles finished and published.</a:t>
            </a:r>
          </a:p>
          <a:p>
            <a:endParaRPr lang="en-US"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[NEXT SLIDE PLEASE]</a:t>
            </a:r>
          </a:p>
          <a:p>
            <a:endParaRPr lang="en-US" dirty="0"/>
          </a:p>
          <a:p>
            <a:r>
              <a:rPr lang="en-US" dirty="0"/>
              <a:t>1:15 minutes</a:t>
            </a:r>
          </a:p>
          <a:p>
            <a:endParaRPr lang="en-US" dirty="0"/>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3</a:t>
            </a:fld>
            <a:endParaRPr lang="en-US" dirty="0"/>
          </a:p>
        </p:txBody>
      </p:sp>
    </p:spTree>
    <p:extLst>
      <p:ext uri="{BB962C8B-B14F-4D97-AF65-F5344CB8AC3E}">
        <p14:creationId xmlns:p14="http://schemas.microsoft.com/office/powerpoint/2010/main" val="402049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lets dig a little into VAMP.  VAMP had four working groups.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Terrestrial Working Group, the Urban Working Group, the Aquatic Working Group and the Multiple Pathways Assessment Working Groups.</a:t>
            </a:r>
          </a:p>
          <a:p>
            <a:endParaRPr lang="en-US" dirty="0"/>
          </a:p>
          <a:p>
            <a:r>
              <a:rPr lang="en-US" b="1" dirty="0"/>
              <a:t>The Terrestrial Working Group </a:t>
            </a:r>
            <a:r>
              <a:rPr lang="en-US" sz="1200" b="0" i="0" u="none" strike="noStrike" kern="1200" baseline="0" dirty="0">
                <a:solidFill>
                  <a:schemeClr val="tx1"/>
                </a:solidFill>
                <a:latin typeface="+mn-lt"/>
                <a:ea typeface="+mn-ea"/>
                <a:cs typeface="+mn-cs"/>
              </a:rPr>
              <a:t>researched the resuspension of particles in air,  the variation of contaminated crops with the seasons and a number of interception, retention and loss processes from vegetation.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Urban Working Group </a:t>
            </a:r>
            <a:r>
              <a:rPr lang="en-US" sz="1200" b="0" i="0" u="none" strike="noStrike" kern="1200" baseline="0" dirty="0">
                <a:solidFill>
                  <a:schemeClr val="tx1"/>
                </a:solidFill>
                <a:latin typeface="+mn-lt"/>
                <a:ea typeface="+mn-ea"/>
                <a:cs typeface="+mn-cs"/>
              </a:rPr>
              <a:t>modelled radiation exposure of urban populations through the external and inhalation pathways.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 Aquatic Working Group </a:t>
            </a:r>
            <a:r>
              <a:rPr lang="en-US" sz="1200" b="0" i="0" u="none" strike="noStrike" kern="1200" baseline="0" dirty="0">
                <a:solidFill>
                  <a:schemeClr val="tx1"/>
                </a:solidFill>
                <a:latin typeface="+mn-lt"/>
                <a:ea typeface="+mn-ea"/>
                <a:cs typeface="+mn-cs"/>
              </a:rPr>
              <a:t>studied the turnover of caesium-137 in freshwater systems. It was divided in two subgroups, one on lake modelling and the other about rivers.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a:t>
            </a:r>
            <a:r>
              <a:rPr lang="en-US" b="1" dirty="0"/>
              <a:t> Multiple Pathways Assessment Working Group </a:t>
            </a:r>
            <a:r>
              <a:rPr lang="en-US" dirty="0"/>
              <a:t>as the name implies modeled data in the environment to humans via all pathways using Chernobyl fallout data from the Czech Republic  and</a:t>
            </a:r>
            <a:r>
              <a:rPr lang="en-US" sz="1200" b="0" i="0" u="none" strike="noStrike" kern="1200" baseline="0" dirty="0">
                <a:solidFill>
                  <a:schemeClr val="tx1"/>
                </a:solidFill>
                <a:latin typeface="+mn-lt"/>
                <a:ea typeface="+mn-ea"/>
                <a:cs typeface="+mn-cs"/>
              </a:rPr>
              <a:t> Finland</a:t>
            </a:r>
          </a:p>
          <a:p>
            <a:endParaRPr lang="en-US" sz="1200" b="0" i="0" u="none" strike="noStrike" kern="1200" baseline="0" dirty="0">
              <a:solidFill>
                <a:schemeClr val="tx1"/>
              </a:solidFill>
              <a:latin typeface="+mn-lt"/>
              <a:ea typeface="+mn-ea"/>
              <a:cs typeface="+mn-cs"/>
            </a:endParaRPr>
          </a:p>
          <a:p>
            <a:r>
              <a:rPr lang="en-US" dirty="0"/>
              <a:t>The researchers compared several codes and models including </a:t>
            </a:r>
            <a:r>
              <a:rPr lang="en-US" sz="1200" b="0" i="0" u="none" strike="noStrike" kern="1200" baseline="0" dirty="0">
                <a:solidFill>
                  <a:schemeClr val="tx1"/>
                </a:solidFill>
                <a:latin typeface="+mn-lt"/>
                <a:ea typeface="+mn-ea"/>
                <a:cs typeface="+mn-cs"/>
              </a:rPr>
              <a:t>GENII and RESRAD. In fact, the developers, Bruce Napier from Pacific Northwest National Lab and Charley Yu from Argonne National Lab participated in this working group are participating in the RAMP meeting this week, so there’s a lot of history here.</a:t>
            </a:r>
          </a:p>
          <a:p>
            <a:endParaRPr lang="en-US" dirty="0"/>
          </a:p>
          <a:p>
            <a:r>
              <a:rPr lang="en-US" dirty="0"/>
              <a:t>The VAMP program produced numerous documents and this picture a publication of the Terrestrial working group’s work.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1.5 minutes</a:t>
            </a:r>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4</a:t>
            </a:fld>
            <a:endParaRPr lang="en-US" dirty="0"/>
          </a:p>
        </p:txBody>
      </p:sp>
    </p:spTree>
    <p:extLst>
      <p:ext uri="{BB962C8B-B14F-4D97-AF65-F5344CB8AC3E}">
        <p14:creationId xmlns:p14="http://schemas.microsoft.com/office/powerpoint/2010/main" val="194444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Moving on to BIOMASS.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VAMP concentrated on Chernobyl Releases, BIOMASS continued with Chernobyl but included other sites.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exercises, now 10 years after Chernobyl, also included topics such as environmental cleanup and the methodology for long term waste disposal.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such, BIOMASS developed three over all themes.</a:t>
            </a:r>
          </a:p>
          <a:p>
            <a:endParaRPr lang="en-US" sz="1200" b="0" i="0" u="none" strike="noStrike" kern="1200" baseline="0" dirty="0">
              <a:solidFill>
                <a:schemeClr val="tx1"/>
              </a:solidFill>
              <a:latin typeface="+mn-lt"/>
              <a:ea typeface="+mn-ea"/>
              <a:cs typeface="+mn-cs"/>
            </a:endParaRPr>
          </a:p>
          <a:p>
            <a:r>
              <a:rPr lang="en-US" b="1" dirty="0">
                <a:solidFill>
                  <a:schemeClr val="tx1"/>
                </a:solidFill>
              </a:rPr>
              <a:t>Theme 1 was Radioactive Waste Disposal </a:t>
            </a:r>
          </a:p>
          <a:p>
            <a:endParaRPr lang="en-US" b="1" dirty="0">
              <a:solidFill>
                <a:schemeClr val="tx1"/>
              </a:solidFill>
            </a:endParaRPr>
          </a:p>
          <a:p>
            <a:r>
              <a:rPr lang="en-US" b="1" dirty="0">
                <a:solidFill>
                  <a:schemeClr val="tx1"/>
                </a:solidFill>
              </a:rPr>
              <a:t>Theme 2 was Environmental Releases</a:t>
            </a:r>
          </a:p>
          <a:p>
            <a:endParaRPr lang="en-US" b="1" dirty="0">
              <a:solidFill>
                <a:schemeClr val="tx1"/>
              </a:solidFill>
            </a:endParaRPr>
          </a:p>
          <a:p>
            <a:r>
              <a:rPr lang="en-US" b="1" dirty="0">
                <a:solidFill>
                  <a:schemeClr val="tx1"/>
                </a:solidFill>
              </a:rPr>
              <a:t>Theme 3 was Biosphere Processes</a:t>
            </a:r>
          </a:p>
          <a:p>
            <a:endParaRPr lang="en-US" b="1" dirty="0">
              <a:solidFill>
                <a:schemeClr val="tx1"/>
              </a:solidFill>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45 seconds</a:t>
            </a:r>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5</a:t>
            </a:fld>
            <a:endParaRPr lang="en-US" dirty="0"/>
          </a:p>
        </p:txBody>
      </p:sp>
    </p:spTree>
    <p:extLst>
      <p:ext uri="{BB962C8B-B14F-4D97-AF65-F5344CB8AC3E}">
        <p14:creationId xmlns:p14="http://schemas.microsoft.com/office/powerpoint/2010/main" val="383996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6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The themes had several task groups and working groups under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For example, Theme One Radioactive Waste disposal had 6 task group and their mandate was to develop the reference biosphere for long-term safety for radioactive waste. This was a change from VAMP in that it focused on task group that defined, identified and modeled  biosphere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Theme 2 had only 2 working group. Working group one reconstructed  doses from the Hanford Site and Working Group 2 tested models from data of a radium site in Belgium.</a:t>
            </a:r>
            <a:endParaRPr lang="en-US" sz="1600" dirty="0">
              <a:solidFill>
                <a:schemeClr val="tx1"/>
              </a:solidFill>
              <a:latin typeface="Arial" panose="020B0604020202020204" pitchFamily="34" charset="0"/>
              <a:cs typeface="Arial" panose="020B0604020202020204" pitchFamily="34" charset="0"/>
            </a:endParaRPr>
          </a:p>
          <a:p>
            <a:endParaRPr lang="en-US" sz="1600" b="1" dirty="0">
              <a:solidFill>
                <a:schemeClr val="tx1"/>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Theme 3 dealt with tritium, which has been carried throughout these technical meetings even until today.  Theme 3 also continue research on radionuclide update by fruit and migration and accumulation of radionuclides in forest ecosystems.</a:t>
            </a:r>
          </a:p>
          <a:p>
            <a:endParaRPr lang="en-US"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sng" strike="noStrike" kern="1200" baseline="0" dirty="0">
                <a:solidFill>
                  <a:schemeClr val="tx1"/>
                </a:solidFill>
                <a:latin typeface="Arial" panose="020B0604020202020204" pitchFamily="34" charset="0"/>
                <a:ea typeface="+mn-ea"/>
                <a:cs typeface="Arial" panose="020B0604020202020204" pitchFamily="34" charset="0"/>
              </a:rPr>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sng" strike="noStrike" kern="1200" baseline="0" dirty="0">
                <a:solidFill>
                  <a:schemeClr val="tx1"/>
                </a:solidFill>
                <a:latin typeface="Arial" panose="020B0604020202020204" pitchFamily="34" charset="0"/>
                <a:ea typeface="+mn-ea"/>
                <a:cs typeface="Arial" panose="020B0604020202020204" pitchFamily="34" charset="0"/>
              </a:rPr>
              <a:t>1  minute</a:t>
            </a:r>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6</a:t>
            </a:fld>
            <a:endParaRPr lang="en-US" dirty="0"/>
          </a:p>
        </p:txBody>
      </p:sp>
    </p:spTree>
    <p:extLst>
      <p:ext uri="{BB962C8B-B14F-4D97-AF65-F5344CB8AC3E}">
        <p14:creationId xmlns:p14="http://schemas.microsoft.com/office/powerpoint/2010/main" val="261962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with VAMP, BIOMASS produced numerous IAEA publications and well as Journal Articles.  </a:t>
            </a:r>
          </a:p>
          <a:p>
            <a:endParaRPr lang="en-US" dirty="0"/>
          </a:p>
          <a:p>
            <a:r>
              <a:rPr lang="en-US" dirty="0"/>
              <a:t>On this slide, is a list of IAEA BIOMASS publications to show the depth and breath of these meetings.</a:t>
            </a:r>
          </a:p>
          <a:p>
            <a:endParaRPr lang="en-US" dirty="0"/>
          </a:p>
          <a:p>
            <a:r>
              <a:rPr lang="en-US" dirty="0"/>
              <a:t>BIOMASS-1 was Forest Ecosystems, BIOMASS 2 was the Hanford Site, 3 was transport of tritium, </a:t>
            </a:r>
          </a:p>
          <a:p>
            <a:endParaRPr lang="en-US" dirty="0"/>
          </a:p>
          <a:p>
            <a:r>
              <a:rPr lang="en-US" dirty="0"/>
              <a:t>BIOMASS 4 was Chernobyl fallout data in Russia. 5 was the transfer of radionucluides to Fruit, </a:t>
            </a:r>
          </a:p>
          <a:p>
            <a:endParaRPr lang="en-US" dirty="0"/>
          </a:p>
          <a:p>
            <a:r>
              <a:rPr lang="en-US" dirty="0"/>
              <a:t>BIOMASS – 6 was Reference Biospheres and BIOMASS 7 was the Radium Extraction Site in Belgium.</a:t>
            </a:r>
          </a:p>
          <a:p>
            <a:endParaRPr lang="en-US" dirty="0"/>
          </a:p>
          <a:p>
            <a:r>
              <a:rPr lang="en-US" dirty="0"/>
              <a:t>This is was a move from the Tec Doc series of VAMP.  For Example BIOMASS 6 was a document with assessment concepts, societal assumptions and philosophies,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1 minute</a:t>
            </a:r>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7</a:t>
            </a:fld>
            <a:endParaRPr lang="en-US" dirty="0"/>
          </a:p>
        </p:txBody>
      </p:sp>
    </p:spTree>
    <p:extLst>
      <p:ext uri="{BB962C8B-B14F-4D97-AF65-F5344CB8AC3E}">
        <p14:creationId xmlns:p14="http://schemas.microsoft.com/office/powerpoint/2010/main" val="153773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moving to EMRAS</a:t>
            </a:r>
          </a:p>
          <a:p>
            <a:endParaRPr lang="en-US" dirty="0"/>
          </a:p>
          <a:p>
            <a:r>
              <a:rPr lang="en-US" dirty="0"/>
              <a:t>EMRAS also had themes.</a:t>
            </a:r>
          </a:p>
          <a:p>
            <a:endParaRPr lang="en-US" dirty="0"/>
          </a:p>
          <a:p>
            <a:r>
              <a:rPr lang="en-US" dirty="0">
                <a:solidFill>
                  <a:schemeClr val="tx1"/>
                </a:solidFill>
              </a:rPr>
              <a:t>Theme 1 was Radioactive Release Assessment</a:t>
            </a:r>
          </a:p>
          <a:p>
            <a:pPr marL="0" indent="0">
              <a:buNone/>
            </a:pPr>
            <a:endParaRPr lang="en-US" dirty="0">
              <a:solidFill>
                <a:schemeClr val="tx1"/>
              </a:solidFill>
            </a:endParaRPr>
          </a:p>
          <a:p>
            <a:r>
              <a:rPr lang="en-US" dirty="0">
                <a:solidFill>
                  <a:schemeClr val="tx1"/>
                </a:solidFill>
              </a:rPr>
              <a:t>Theme 2 was Remediation of Sites with Radioactive Residues </a:t>
            </a:r>
          </a:p>
          <a:p>
            <a:pPr marL="0" indent="0">
              <a:buNone/>
            </a:pPr>
            <a:endParaRPr lang="en-US" dirty="0">
              <a:solidFill>
                <a:schemeClr val="tx1"/>
              </a:solidFill>
            </a:endParaRPr>
          </a:p>
          <a:p>
            <a:r>
              <a:rPr lang="en-US" dirty="0">
                <a:solidFill>
                  <a:schemeClr val="tx1"/>
                </a:solidFill>
              </a:rPr>
              <a:t>Theme 3 was Protection of the Environment</a:t>
            </a:r>
          </a:p>
          <a:p>
            <a:endParaRPr lang="en-US" dirty="0"/>
          </a:p>
          <a:p>
            <a:r>
              <a:rPr lang="en-US" dirty="0"/>
              <a:t>EMRAS, unlike VAMP and BIOMASS, published a summary report of the entire program, because as you will see on the next few slides, the ERMAS program consisted of technical exercises and revising existing IAEA handbooks and documents.</a:t>
            </a:r>
          </a:p>
          <a:p>
            <a:endParaRPr lang="en-US" dirty="0"/>
          </a:p>
          <a:p>
            <a:r>
              <a:rPr lang="en-US" dirty="0"/>
              <a:t>There was also a paradigm shift to concentrate on direct biota dose as oppose to dose to humans from biota.  This was captures in Theme three.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mn-lt"/>
                <a:ea typeface="+mn-ea"/>
                <a:cs typeface="+mn-cs"/>
              </a:rPr>
              <a:t>[NEXT SLIDE PLEASE]</a:t>
            </a:r>
          </a:p>
          <a:p>
            <a:endParaRPr lang="en-US" dirty="0"/>
          </a:p>
          <a:p>
            <a:r>
              <a:rPr lang="en-US" dirty="0"/>
              <a:t>1 minute</a:t>
            </a:r>
          </a:p>
        </p:txBody>
      </p:sp>
      <p:sp>
        <p:nvSpPr>
          <p:cNvPr id="4" name="Slide Number Placeholder 3"/>
          <p:cNvSpPr>
            <a:spLocks noGrp="1"/>
          </p:cNvSpPr>
          <p:nvPr>
            <p:ph type="sldNum" sz="quarter" idx="5"/>
          </p:nvPr>
        </p:nvSpPr>
        <p:spPr/>
        <p:txBody>
          <a:bodyPr/>
          <a:lstStyle/>
          <a:p>
            <a:fld id="{8937018A-E188-44A8-B3F6-F786FEDC0DFA}" type="slidenum">
              <a:rPr lang="en-US" smtClean="0"/>
              <a:pPr/>
              <a:t>8</a:t>
            </a:fld>
            <a:endParaRPr lang="en-US" dirty="0"/>
          </a:p>
        </p:txBody>
      </p:sp>
    </p:spTree>
    <p:extLst>
      <p:ext uri="{BB962C8B-B14F-4D97-AF65-F5344CB8AC3E}">
        <p14:creationId xmlns:p14="http://schemas.microsoft.com/office/powerpoint/2010/main" val="108486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Just like BIOMASS the themes had several working groups under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For example, a working group under Theme 1 revised the IAEA Handbook on Parameter values, while other working groups dealt with specific radionuclides and scenarios, such as organically bound tritium update in plants, animals and fish.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cs typeface="+mn-cs"/>
              </a:rPr>
              <a:t> </a:t>
            </a:r>
            <a:r>
              <a:rPr lang="en-US" sz="1200" b="1" dirty="0">
                <a:solidFill>
                  <a:schemeClr val="tx1"/>
                </a:solidFill>
                <a:latin typeface="Arial" panose="020B0604020202020204" pitchFamily="34" charset="0"/>
                <a:cs typeface="Arial" panose="020B0604020202020204" pitchFamily="34" charset="0"/>
              </a:rPr>
              <a:t>Theme 2 had  2 working group. One working dealt with NORM because the IAEA had not had any involvement with NORM other than on the regulatory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Arial" panose="020B0604020202020204" pitchFamily="34" charset="0"/>
                <a:cs typeface="Arial" panose="020B0604020202020204" pitchFamily="34" charset="0"/>
              </a:rPr>
              <a:t>The second working group was called the Urban Remediation Working Group.  This working modelled a town in Ukraine and used computer codes including RESRAD RDD that will be highlighted on Wednesday.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Theme 3 was a matrix of Theme 1 and 2, but focused on the protection of the environment.  </a:t>
            </a: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Computer codes used in this Working group included RESRAD Biota developed in the US and ERICA developed by European partners.</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1 .15 minute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937018A-E188-44A8-B3F6-F786FEDC0DFA}" type="slidenum">
              <a:rPr lang="en-US" smtClean="0"/>
              <a:pPr/>
              <a:t>9</a:t>
            </a:fld>
            <a:endParaRPr lang="en-US" dirty="0"/>
          </a:p>
        </p:txBody>
      </p:sp>
    </p:spTree>
    <p:extLst>
      <p:ext uri="{BB962C8B-B14F-4D97-AF65-F5344CB8AC3E}">
        <p14:creationId xmlns:p14="http://schemas.microsoft.com/office/powerpoint/2010/main" val="209167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971800"/>
            <a:ext cx="6858000" cy="1655762"/>
          </a:xfrm>
        </p:spPr>
        <p:txBody>
          <a:bodyPr/>
          <a:lstStyle>
            <a:lvl1pPr marL="0" indent="0" algn="ctr">
              <a:buNone/>
              <a:defRPr sz="2400">
                <a:solidFill>
                  <a:srgbClr val="5B9BD5"/>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7" name="Title 1"/>
          <p:cNvSpPr txBox="1">
            <a:spLocks/>
          </p:cNvSpPr>
          <p:nvPr userDrawn="1"/>
        </p:nvSpPr>
        <p:spPr>
          <a:xfrm>
            <a:off x="685800" y="152400"/>
            <a:ext cx="7772400" cy="2387600"/>
          </a:xfrm>
          <a:prstGeom prst="rect">
            <a:avLst/>
          </a:prstGeom>
        </p:spPr>
        <p:txBody>
          <a:bodyPr anchor="t" anchorCtr="0"/>
          <a:lstStyle>
            <a:lvl1pPr algn="l" defTabSz="914400" rtl="0" eaLnBrk="1" latinLnBrk="0" hangingPunct="1">
              <a:lnSpc>
                <a:spcPct val="90000"/>
              </a:lnSpc>
              <a:spcBef>
                <a:spcPct val="0"/>
              </a:spcBef>
              <a:buNone/>
              <a:defRPr kumimoji="0" lang="en-US" sz="5400" b="0" i="0" u="none" strike="noStrike" kern="1200" cap="none" spc="0" normalizeH="0" baseline="0" dirty="0" smtClean="0">
                <a:ln>
                  <a:noFill/>
                </a:ln>
                <a:solidFill>
                  <a:srgbClr val="5B9BD5"/>
                </a:solidFill>
                <a:effectLst>
                  <a:outerShdw blurRad="50800" dist="38100" dir="2700000" algn="tl" rotWithShape="0">
                    <a:prstClr val="black">
                      <a:alpha val="40000"/>
                    </a:prstClr>
                  </a:outerShdw>
                </a:effectLst>
                <a:uLnTx/>
                <a:uFillTx/>
                <a:latin typeface="+mn-lt"/>
                <a:ea typeface="+mn-ea"/>
                <a:cs typeface="+mn-cs"/>
              </a:defRPr>
            </a:lvl1pPr>
          </a:lstStyle>
          <a:p>
            <a:pPr algn="ctr"/>
            <a:endParaRPr lang="en-US" sz="6000" b="0" dirty="0"/>
          </a:p>
        </p:txBody>
      </p:sp>
    </p:spTree>
    <p:extLst>
      <p:ext uri="{BB962C8B-B14F-4D97-AF65-F5344CB8AC3E}">
        <p14:creationId xmlns:p14="http://schemas.microsoft.com/office/powerpoint/2010/main" val="48186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76399"/>
            <a:ext cx="7886700" cy="4500563"/>
          </a:xfrm>
        </p:spPr>
        <p:txBody>
          <a:bodyPr/>
          <a:lstStyle>
            <a:lvl1pPr>
              <a:defRPr>
                <a:solidFill>
                  <a:srgbClr val="5B9BD5"/>
                </a:solidFill>
              </a:defRPr>
            </a:lvl1pPr>
            <a:lvl2pPr>
              <a:defRPr>
                <a:solidFill>
                  <a:srgbClr val="5B9BD5"/>
                </a:solidFill>
              </a:defRPr>
            </a:lvl2pPr>
            <a:lvl3pPr>
              <a:defRPr>
                <a:solidFill>
                  <a:srgbClr val="5B9BD5"/>
                </a:solidFill>
              </a:defRPr>
            </a:lvl3pPr>
            <a:lvl4pPr>
              <a:defRPr>
                <a:solidFill>
                  <a:srgbClr val="5B9BD5"/>
                </a:solidFill>
              </a:defRPr>
            </a:lvl4pPr>
            <a:lvl5pPr>
              <a:defRPr>
                <a:solidFill>
                  <a:srgbClr val="5B9BD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211513"/>
            <a:ext cx="9205349" cy="700703"/>
          </a:xfrm>
          <a:custGeom>
            <a:avLst/>
            <a:gdLst>
              <a:gd name="connsiteX0" fmla="*/ 0 w 12192000"/>
              <a:gd name="connsiteY0" fmla="*/ 0 h 1268569"/>
              <a:gd name="connsiteX1" fmla="*/ 12192000 w 12192000"/>
              <a:gd name="connsiteY1" fmla="*/ 0 h 1268569"/>
              <a:gd name="connsiteX2" fmla="*/ 12192000 w 12192000"/>
              <a:gd name="connsiteY2" fmla="*/ 1268569 h 1268569"/>
              <a:gd name="connsiteX3" fmla="*/ 0 w 12192000"/>
              <a:gd name="connsiteY3" fmla="*/ 1268569 h 1268569"/>
              <a:gd name="connsiteX4" fmla="*/ 0 w 12192000"/>
              <a:gd name="connsiteY4" fmla="*/ 0 h 1268569"/>
              <a:gd name="connsiteX0" fmla="*/ 0 w 12192000"/>
              <a:gd name="connsiteY0" fmla="*/ 512417 h 1780986"/>
              <a:gd name="connsiteX1" fmla="*/ 12192000 w 12192000"/>
              <a:gd name="connsiteY1" fmla="*/ 512417 h 1780986"/>
              <a:gd name="connsiteX2" fmla="*/ 12192000 w 12192000"/>
              <a:gd name="connsiteY2" fmla="*/ 1780986 h 1780986"/>
              <a:gd name="connsiteX3" fmla="*/ 0 w 12192000"/>
              <a:gd name="connsiteY3" fmla="*/ 1780986 h 1780986"/>
              <a:gd name="connsiteX4" fmla="*/ 0 w 12192000"/>
              <a:gd name="connsiteY4" fmla="*/ 512417 h 1780986"/>
              <a:gd name="connsiteX0" fmla="*/ 0 w 12192000"/>
              <a:gd name="connsiteY0" fmla="*/ 564558 h 1833127"/>
              <a:gd name="connsiteX1" fmla="*/ 12192000 w 12192000"/>
              <a:gd name="connsiteY1" fmla="*/ 564558 h 1833127"/>
              <a:gd name="connsiteX2" fmla="*/ 12192000 w 12192000"/>
              <a:gd name="connsiteY2" fmla="*/ 1833127 h 1833127"/>
              <a:gd name="connsiteX3" fmla="*/ 0 w 12192000"/>
              <a:gd name="connsiteY3" fmla="*/ 1833127 h 1833127"/>
              <a:gd name="connsiteX4" fmla="*/ 0 w 12192000"/>
              <a:gd name="connsiteY4" fmla="*/ 564558 h 1833127"/>
              <a:gd name="connsiteX0" fmla="*/ 0 w 12740930"/>
              <a:gd name="connsiteY0" fmla="*/ 137442 h 1406011"/>
              <a:gd name="connsiteX1" fmla="*/ 11718235 w 12740930"/>
              <a:gd name="connsiteY1" fmla="*/ 34412 h 1406011"/>
              <a:gd name="connsiteX2" fmla="*/ 12192000 w 12740930"/>
              <a:gd name="connsiteY2" fmla="*/ 137442 h 1406011"/>
              <a:gd name="connsiteX3" fmla="*/ 12192000 w 12740930"/>
              <a:gd name="connsiteY3" fmla="*/ 1406011 h 1406011"/>
              <a:gd name="connsiteX4" fmla="*/ 0 w 12740930"/>
              <a:gd name="connsiteY4" fmla="*/ 1406011 h 1406011"/>
              <a:gd name="connsiteX5" fmla="*/ 0 w 12740930"/>
              <a:gd name="connsiteY5" fmla="*/ 137442 h 1406011"/>
              <a:gd name="connsiteX0" fmla="*/ 0 w 12192000"/>
              <a:gd name="connsiteY0" fmla="*/ 490656 h 1759225"/>
              <a:gd name="connsiteX1" fmla="*/ 8488018 w 12192000"/>
              <a:gd name="connsiteY1" fmla="*/ 0 h 1759225"/>
              <a:gd name="connsiteX2" fmla="*/ 12192000 w 12192000"/>
              <a:gd name="connsiteY2" fmla="*/ 490656 h 1759225"/>
              <a:gd name="connsiteX3" fmla="*/ 12192000 w 12192000"/>
              <a:gd name="connsiteY3" fmla="*/ 1759225 h 1759225"/>
              <a:gd name="connsiteX4" fmla="*/ 0 w 12192000"/>
              <a:gd name="connsiteY4" fmla="*/ 1759225 h 1759225"/>
              <a:gd name="connsiteX5" fmla="*/ 0 w 12192000"/>
              <a:gd name="connsiteY5" fmla="*/ 490656 h 1759225"/>
              <a:gd name="connsiteX0" fmla="*/ 0 w 12192000"/>
              <a:gd name="connsiteY0" fmla="*/ 521485 h 1790054"/>
              <a:gd name="connsiteX1" fmla="*/ 8488018 w 12192000"/>
              <a:gd name="connsiteY1" fmla="*/ 30829 h 1790054"/>
              <a:gd name="connsiteX2" fmla="*/ 12192000 w 12192000"/>
              <a:gd name="connsiteY2" fmla="*/ 521485 h 1790054"/>
              <a:gd name="connsiteX3" fmla="*/ 12192000 w 12192000"/>
              <a:gd name="connsiteY3" fmla="*/ 1790054 h 1790054"/>
              <a:gd name="connsiteX4" fmla="*/ 0 w 12192000"/>
              <a:gd name="connsiteY4" fmla="*/ 1790054 h 1790054"/>
              <a:gd name="connsiteX5" fmla="*/ 0 w 12192000"/>
              <a:gd name="connsiteY5" fmla="*/ 521485 h 1790054"/>
              <a:gd name="connsiteX0" fmla="*/ 0 w 12273798"/>
              <a:gd name="connsiteY0" fmla="*/ 521485 h 1790054"/>
              <a:gd name="connsiteX1" fmla="*/ 8488018 w 12273798"/>
              <a:gd name="connsiteY1" fmla="*/ 30829 h 1790054"/>
              <a:gd name="connsiteX2" fmla="*/ 12192000 w 12273798"/>
              <a:gd name="connsiteY2" fmla="*/ 521485 h 1790054"/>
              <a:gd name="connsiteX3" fmla="*/ 12192000 w 12273798"/>
              <a:gd name="connsiteY3" fmla="*/ 1790054 h 1790054"/>
              <a:gd name="connsiteX4" fmla="*/ 0 w 12273798"/>
              <a:gd name="connsiteY4" fmla="*/ 1790054 h 1790054"/>
              <a:gd name="connsiteX5" fmla="*/ 0 w 12273798"/>
              <a:gd name="connsiteY5" fmla="*/ 521485 h 1790054"/>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3798" h="1761645">
                <a:moveTo>
                  <a:pt x="0" y="791250"/>
                </a:moveTo>
                <a:cubicBezTo>
                  <a:pt x="2796209" y="1588155"/>
                  <a:pt x="3655668" y="1755434"/>
                  <a:pt x="8488018" y="2420"/>
                </a:cubicBezTo>
                <a:cubicBezTo>
                  <a:pt x="10520018" y="2420"/>
                  <a:pt x="12729265" y="-63515"/>
                  <a:pt x="12192000" y="493076"/>
                </a:cubicBezTo>
                <a:lnTo>
                  <a:pt x="12192000" y="1761645"/>
                </a:lnTo>
                <a:lnTo>
                  <a:pt x="0" y="1761645"/>
                </a:lnTo>
                <a:lnTo>
                  <a:pt x="0" y="791250"/>
                </a:lnTo>
                <a:close/>
              </a:path>
            </a:pathLst>
          </a:custGeom>
          <a:gradFill>
            <a:gsLst>
              <a:gs pos="21000">
                <a:schemeClr val="tx2">
                  <a:lumMod val="60000"/>
                  <a:lumOff val="40000"/>
                </a:schemeClr>
              </a:gs>
              <a:gs pos="51000">
                <a:srgbClr val="214D71"/>
              </a:gs>
            </a:gsLst>
            <a:lin ang="3600000" scaled="0"/>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Freeform 7"/>
          <p:cNvSpPr/>
          <p:nvPr userDrawn="1"/>
        </p:nvSpPr>
        <p:spPr>
          <a:xfrm>
            <a:off x="0" y="6069033"/>
            <a:ext cx="9143999" cy="781621"/>
          </a:xfrm>
          <a:custGeom>
            <a:avLst/>
            <a:gdLst>
              <a:gd name="connsiteX0" fmla="*/ 10102960 w 12191999"/>
              <a:gd name="connsiteY0" fmla="*/ 725 h 1345335"/>
              <a:gd name="connsiteX1" fmla="*/ 10431001 w 12191999"/>
              <a:gd name="connsiteY1" fmla="*/ 2431 h 1345335"/>
              <a:gd name="connsiteX2" fmla="*/ 12035069 w 12191999"/>
              <a:gd name="connsiteY2" fmla="*/ 230021 h 1345335"/>
              <a:gd name="connsiteX3" fmla="*/ 12191999 w 12191999"/>
              <a:gd name="connsiteY3" fmla="*/ 279976 h 1345335"/>
              <a:gd name="connsiteX4" fmla="*/ 12191999 w 12191999"/>
              <a:gd name="connsiteY4" fmla="*/ 825919 h 1345335"/>
              <a:gd name="connsiteX5" fmla="*/ 11994637 w 12191999"/>
              <a:gd name="connsiteY5" fmla="*/ 739449 h 1345335"/>
              <a:gd name="connsiteX6" fmla="*/ 6759838 w 12191999"/>
              <a:gd name="connsiteY6" fmla="*/ 1273965 h 1345335"/>
              <a:gd name="connsiteX7" fmla="*/ 6593014 w 12191999"/>
              <a:gd name="connsiteY7" fmla="*/ 1345335 h 1345335"/>
              <a:gd name="connsiteX8" fmla="*/ 0 w 12191999"/>
              <a:gd name="connsiteY8" fmla="*/ 1345335 h 1345335"/>
              <a:gd name="connsiteX9" fmla="*/ 0 w 12191999"/>
              <a:gd name="connsiteY9" fmla="*/ 619243 h 1345335"/>
              <a:gd name="connsiteX10" fmla="*/ 7348 w 12191999"/>
              <a:gd name="connsiteY10" fmla="*/ 623324 h 1345335"/>
              <a:gd name="connsiteX11" fmla="*/ 10102960 w 12191999"/>
              <a:gd name="connsiteY11" fmla="*/ 725 h 134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1345335">
                <a:moveTo>
                  <a:pt x="10102960" y="725"/>
                </a:moveTo>
                <a:cubicBezTo>
                  <a:pt x="10213203" y="-623"/>
                  <a:pt x="10322580" y="-108"/>
                  <a:pt x="10431001" y="2431"/>
                </a:cubicBezTo>
                <a:cubicBezTo>
                  <a:pt x="10995802" y="15659"/>
                  <a:pt x="11534688" y="83822"/>
                  <a:pt x="12035069" y="230021"/>
                </a:cubicBezTo>
                <a:lnTo>
                  <a:pt x="12191999" y="279976"/>
                </a:lnTo>
                <a:lnTo>
                  <a:pt x="12191999" y="825919"/>
                </a:lnTo>
                <a:lnTo>
                  <a:pt x="11994637" y="739449"/>
                </a:lnTo>
                <a:cubicBezTo>
                  <a:pt x="10223691" y="16340"/>
                  <a:pt x="8472375" y="557002"/>
                  <a:pt x="6759838" y="1273965"/>
                </a:cubicBezTo>
                <a:lnTo>
                  <a:pt x="6593014" y="1345335"/>
                </a:lnTo>
                <a:lnTo>
                  <a:pt x="0" y="1345335"/>
                </a:lnTo>
                <a:lnTo>
                  <a:pt x="0" y="619243"/>
                </a:lnTo>
                <a:lnTo>
                  <a:pt x="7348" y="623324"/>
                </a:lnTo>
                <a:cubicBezTo>
                  <a:pt x="2435794" y="1872620"/>
                  <a:pt x="6685445" y="42458"/>
                  <a:pt x="10102960" y="725"/>
                </a:cubicBezTo>
                <a:close/>
              </a:path>
            </a:pathLst>
          </a:custGeom>
          <a:gradFill flip="none" rotWithShape="1">
            <a:gsLst>
              <a:gs pos="28000">
                <a:schemeClr val="accent2"/>
              </a:gs>
              <a:gs pos="62000">
                <a:schemeClr val="accent2">
                  <a:lumMod val="75000"/>
                </a:schemeClr>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userDrawn="1"/>
        </p:nvSpPr>
        <p:spPr>
          <a:xfrm>
            <a:off x="0" y="5816008"/>
            <a:ext cx="9143999" cy="1029881"/>
          </a:xfrm>
          <a:custGeom>
            <a:avLst/>
            <a:gdLst>
              <a:gd name="connsiteX0" fmla="*/ 10164934 w 12191999"/>
              <a:gd name="connsiteY0" fmla="*/ 160 h 1772644"/>
              <a:gd name="connsiteX1" fmla="*/ 12131410 w 12191999"/>
              <a:gd name="connsiteY1" fmla="*/ 371124 h 1772644"/>
              <a:gd name="connsiteX2" fmla="*/ 12191999 w 12191999"/>
              <a:gd name="connsiteY2" fmla="*/ 397531 h 1772644"/>
              <a:gd name="connsiteX3" fmla="*/ 12191999 w 12191999"/>
              <a:gd name="connsiteY3" fmla="*/ 942495 h 1772644"/>
              <a:gd name="connsiteX4" fmla="*/ 12045282 w 12191999"/>
              <a:gd name="connsiteY4" fmla="*/ 884280 h 1772644"/>
              <a:gd name="connsiteX5" fmla="*/ 7143727 w 12191999"/>
              <a:gd name="connsiteY5" fmla="*/ 1518055 h 1772644"/>
              <a:gd name="connsiteX6" fmla="*/ 6463615 w 12191999"/>
              <a:gd name="connsiteY6" fmla="*/ 1772644 h 1772644"/>
              <a:gd name="connsiteX7" fmla="*/ 0 w 12191999"/>
              <a:gd name="connsiteY7" fmla="*/ 1772644 h 1772644"/>
              <a:gd name="connsiteX8" fmla="*/ 0 w 12191999"/>
              <a:gd name="connsiteY8" fmla="*/ 669596 h 1772644"/>
              <a:gd name="connsiteX9" fmla="*/ 211248 w 12191999"/>
              <a:gd name="connsiteY9" fmla="*/ 770132 h 1772644"/>
              <a:gd name="connsiteX10" fmla="*/ 10164934 w 12191999"/>
              <a:gd name="connsiteY10" fmla="*/ 160 h 177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9" h="1772644">
                <a:moveTo>
                  <a:pt x="10164934" y="160"/>
                </a:moveTo>
                <a:cubicBezTo>
                  <a:pt x="10833337" y="4781"/>
                  <a:pt x="11490120" y="109947"/>
                  <a:pt x="12131410" y="371124"/>
                </a:cubicBezTo>
                <a:lnTo>
                  <a:pt x="12191999" y="397531"/>
                </a:lnTo>
                <a:lnTo>
                  <a:pt x="12191999" y="942495"/>
                </a:lnTo>
                <a:lnTo>
                  <a:pt x="12045282" y="884280"/>
                </a:lnTo>
                <a:cubicBezTo>
                  <a:pt x="10554188" y="334883"/>
                  <a:pt x="8891142" y="869369"/>
                  <a:pt x="7143727" y="1518055"/>
                </a:cubicBezTo>
                <a:lnTo>
                  <a:pt x="6463615" y="1772644"/>
                </a:lnTo>
                <a:lnTo>
                  <a:pt x="0" y="1772644"/>
                </a:lnTo>
                <a:lnTo>
                  <a:pt x="0" y="669596"/>
                </a:lnTo>
                <a:lnTo>
                  <a:pt x="211248" y="770132"/>
                </a:lnTo>
                <a:cubicBezTo>
                  <a:pt x="3512729" y="2251174"/>
                  <a:pt x="6971455" y="-21916"/>
                  <a:pt x="10164934" y="160"/>
                </a:cubicBezTo>
                <a:close/>
              </a:path>
            </a:pathLst>
          </a:custGeom>
          <a:gradFill flip="none" rotWithShape="1">
            <a:gsLst>
              <a:gs pos="30000">
                <a:schemeClr val="accent1">
                  <a:lumMod val="40000"/>
                  <a:lumOff val="60000"/>
                </a:schemeClr>
              </a:gs>
              <a:gs pos="67000">
                <a:schemeClr val="accent1"/>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4" y="6176963"/>
            <a:ext cx="682033" cy="586380"/>
          </a:xfrm>
          <a:prstGeom prst="rect">
            <a:avLst/>
          </a:prstGeom>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fld id="{264594F8-F3AA-457C-B82E-EFC980D0B1D8}" type="slidenum">
              <a:rPr lang="en-US" smtClean="0"/>
              <a:t>‹#›</a:t>
            </a:fld>
            <a:endParaRPr lang="en-US" dirty="0"/>
          </a:p>
        </p:txBody>
      </p:sp>
    </p:spTree>
    <p:extLst>
      <p:ext uri="{BB962C8B-B14F-4D97-AF65-F5344CB8AC3E}">
        <p14:creationId xmlns:p14="http://schemas.microsoft.com/office/powerpoint/2010/main" val="372344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rgbClr val="5B9BD5"/>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264594F8-F3AA-457C-B82E-EFC980D0B1D8}" type="slidenum">
              <a:rPr lang="en-US" smtClean="0"/>
              <a:t>‹#›</a:t>
            </a:fld>
            <a:endParaRPr lang="en-US" dirty="0"/>
          </a:p>
        </p:txBody>
      </p:sp>
      <p:sp>
        <p:nvSpPr>
          <p:cNvPr id="6" name="Content Placeholder 2"/>
          <p:cNvSpPr>
            <a:spLocks noGrp="1"/>
          </p:cNvSpPr>
          <p:nvPr>
            <p:ph idx="1"/>
          </p:nvPr>
        </p:nvSpPr>
        <p:spPr>
          <a:xfrm>
            <a:off x="628650" y="1676399"/>
            <a:ext cx="7886700" cy="4500563"/>
          </a:xfrm>
        </p:spPr>
        <p:txBody>
          <a:bodyPr/>
          <a:lstStyle>
            <a:lvl1pPr>
              <a:defRPr>
                <a:solidFill>
                  <a:srgbClr val="5B9BD5"/>
                </a:solidFill>
              </a:defRPr>
            </a:lvl1pPr>
            <a:lvl2pPr>
              <a:defRPr>
                <a:solidFill>
                  <a:srgbClr val="5B9BD5"/>
                </a:solidFill>
              </a:defRPr>
            </a:lvl2pPr>
            <a:lvl3pPr>
              <a:defRPr>
                <a:solidFill>
                  <a:srgbClr val="5B9BD5"/>
                </a:solidFill>
              </a:defRPr>
            </a:lvl3pPr>
            <a:lvl4pPr>
              <a:defRPr>
                <a:solidFill>
                  <a:srgbClr val="5B9BD5"/>
                </a:solidFill>
              </a:defRPr>
            </a:lvl4pPr>
            <a:lvl5pPr>
              <a:defRPr>
                <a:solidFill>
                  <a:srgbClr val="5B9BD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06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4594F8-F3AA-457C-B82E-EFC980D0B1D8}" type="slidenum">
              <a:rPr lang="en-US" smtClean="0"/>
              <a:t>‹#›</a:t>
            </a:fld>
            <a:endParaRPr lang="en-US" dirty="0"/>
          </a:p>
        </p:txBody>
      </p:sp>
      <p:sp>
        <p:nvSpPr>
          <p:cNvPr id="6" name="Content Placeholder 2"/>
          <p:cNvSpPr>
            <a:spLocks noGrp="1"/>
          </p:cNvSpPr>
          <p:nvPr>
            <p:ph idx="1"/>
          </p:nvPr>
        </p:nvSpPr>
        <p:spPr>
          <a:xfrm>
            <a:off x="365192" y="1371600"/>
            <a:ext cx="8042748" cy="4500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840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382000" y="6515314"/>
            <a:ext cx="609600" cy="365125"/>
          </a:xfrm>
          <a:prstGeom prst="rect">
            <a:avLst/>
          </a:prstGeom>
        </p:spPr>
        <p:txBody>
          <a:bodyPr vert="horz" lIns="91440" tIns="45720" rIns="91440" bIns="45720" rtlCol="0" anchor="ctr"/>
          <a:lstStyle>
            <a:lvl1pPr algn="r">
              <a:defRPr sz="1200" b="1">
                <a:solidFill>
                  <a:schemeClr val="bg1"/>
                </a:solidFill>
              </a:defRPr>
            </a:lvl1pPr>
          </a:lstStyle>
          <a:p>
            <a:fld id="{264594F8-F3AA-457C-B82E-EFC980D0B1D8}" type="slidenum">
              <a:rPr lang="en-US" smtClean="0"/>
              <a:pPr/>
              <a:t>‹#›</a:t>
            </a:fld>
            <a:endParaRPr lang="en-US" dirty="0"/>
          </a:p>
        </p:txBody>
      </p:sp>
    </p:spTree>
    <p:extLst>
      <p:ext uri="{BB962C8B-B14F-4D97-AF65-F5344CB8AC3E}">
        <p14:creationId xmlns:p14="http://schemas.microsoft.com/office/powerpoint/2010/main" val="414539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B8498729-8E0E-452C-9DE5-20C4280E6809}"/>
              </a:ext>
            </a:extLst>
          </p:cNvPr>
          <p:cNvSpPr>
            <a:spLocks noGrp="1"/>
          </p:cNvSpPr>
          <p:nvPr>
            <p:ph type="body" sz="quarter" idx="11" hasCustomPrompt="1"/>
          </p:nvPr>
        </p:nvSpPr>
        <p:spPr>
          <a:xfrm>
            <a:off x="2728754" y="5310000"/>
            <a:ext cx="3402000" cy="1548000"/>
          </a:xfrm>
          <a:solidFill>
            <a:schemeClr val="bg1">
              <a:lumMod val="85000"/>
              <a:alpha val="80000"/>
            </a:schemeClr>
          </a:solidFill>
        </p:spPr>
        <p:txBody>
          <a:bodyPr lIns="288000" tIns="252000"/>
          <a:lstStyle>
            <a:lvl1pPr marL="0" indent="0">
              <a:spcBef>
                <a:spcPts val="375"/>
              </a:spcBef>
              <a:buNone/>
              <a:defRPr sz="975" b="1">
                <a:solidFill>
                  <a:schemeClr val="tx2"/>
                </a:solidFill>
                <a:latin typeface="+mj-lt"/>
              </a:defRPr>
            </a:lvl1pPr>
            <a:lvl2pPr marL="0" indent="0">
              <a:spcBef>
                <a:spcPts val="375"/>
              </a:spcBef>
              <a:buNone/>
              <a:defRPr sz="750">
                <a:solidFill>
                  <a:schemeClr val="bg2"/>
                </a:solidFill>
              </a:defRPr>
            </a:lvl2pPr>
          </a:lstStyle>
          <a:p>
            <a:pPr lvl="0"/>
            <a:r>
              <a:rPr lang="en-US" noProof="0"/>
              <a:t>Additional Stage Title 02</a:t>
            </a:r>
          </a:p>
          <a:p>
            <a:pPr lvl="1"/>
            <a:r>
              <a:rPr lang="en-US" noProof="0"/>
              <a:t>Lorem ipsum dolor sit amet, consectetuer adipiscing elit, sed diam nonummy</a:t>
            </a:r>
          </a:p>
        </p:txBody>
      </p:sp>
      <p:sp>
        <p:nvSpPr>
          <p:cNvPr id="17" name="Text Placeholder 16">
            <a:extLst>
              <a:ext uri="{FF2B5EF4-FFF2-40B4-BE49-F238E27FC236}">
                <a16:creationId xmlns:a16="http://schemas.microsoft.com/office/drawing/2014/main" id="{6F6ED01E-03BA-4CB7-BDDB-4A7F0B0DA414}"/>
              </a:ext>
            </a:extLst>
          </p:cNvPr>
          <p:cNvSpPr>
            <a:spLocks noGrp="1"/>
          </p:cNvSpPr>
          <p:nvPr>
            <p:ph type="body" sz="quarter" idx="10" hasCustomPrompt="1"/>
          </p:nvPr>
        </p:nvSpPr>
        <p:spPr>
          <a:xfrm>
            <a:off x="590687" y="5310000"/>
            <a:ext cx="2083853" cy="1548000"/>
          </a:xfrm>
          <a:solidFill>
            <a:schemeClr val="bg1">
              <a:lumMod val="95000"/>
            </a:schemeClr>
          </a:solidFill>
        </p:spPr>
        <p:txBody>
          <a:bodyPr lIns="288000" tIns="252000"/>
          <a:lstStyle>
            <a:lvl1pPr marL="0" indent="0">
              <a:spcBef>
                <a:spcPts val="375"/>
              </a:spcBef>
              <a:buNone/>
              <a:defRPr sz="975" b="1">
                <a:solidFill>
                  <a:schemeClr val="tx2"/>
                </a:solidFill>
                <a:latin typeface="+mj-lt"/>
              </a:defRPr>
            </a:lvl1pPr>
            <a:lvl2pPr marL="0" indent="0">
              <a:spcBef>
                <a:spcPts val="375"/>
              </a:spcBef>
              <a:buNone/>
              <a:defRPr sz="750">
                <a:solidFill>
                  <a:schemeClr val="bg2"/>
                </a:solidFill>
              </a:defRPr>
            </a:lvl2pPr>
          </a:lstStyle>
          <a:p>
            <a:pPr lvl="0"/>
            <a:r>
              <a:rPr lang="en-US" noProof="0"/>
              <a:t>Additional Stage Title 01</a:t>
            </a:r>
          </a:p>
          <a:p>
            <a:pPr lvl="1"/>
            <a:r>
              <a:rPr lang="en-US" noProof="0"/>
              <a:t>Lorem ipsum dolor sit amet, consectetuer adipiscing elit, sed diam nonummy</a:t>
            </a:r>
          </a:p>
        </p:txBody>
      </p:sp>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510266" y="197122"/>
            <a:ext cx="8033659" cy="1325563"/>
          </a:xfrm>
        </p:spPr>
        <p:txBody>
          <a:bodyPr>
            <a:normAutofit/>
          </a:bodyPr>
          <a:lstStyle>
            <a:lvl1pPr>
              <a:defRPr sz="2250"/>
            </a:lvl1pPr>
          </a:lstStyle>
          <a:p>
            <a:r>
              <a:rPr lang="en-US" noProof="0"/>
              <a:t>Project Timeline</a:t>
            </a:r>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510266" y="1786437"/>
            <a:ext cx="8033659" cy="330606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6">
            <a:extLst>
              <a:ext uri="{FF2B5EF4-FFF2-40B4-BE49-F238E27FC236}">
                <a16:creationId xmlns:a16="http://schemas.microsoft.com/office/drawing/2014/main" id="{1C51713D-9A60-48EF-A25A-764AEDE9E672}"/>
              </a:ext>
            </a:extLst>
          </p:cNvPr>
          <p:cNvSpPr>
            <a:spLocks noGrp="1"/>
          </p:cNvSpPr>
          <p:nvPr>
            <p:ph type="body" sz="quarter" idx="12" hasCustomPrompt="1"/>
          </p:nvPr>
        </p:nvSpPr>
        <p:spPr>
          <a:xfrm>
            <a:off x="6184970" y="5310000"/>
            <a:ext cx="2327400" cy="1548000"/>
          </a:xfrm>
          <a:solidFill>
            <a:schemeClr val="bg1">
              <a:lumMod val="95000"/>
            </a:schemeClr>
          </a:solidFill>
        </p:spPr>
        <p:txBody>
          <a:bodyPr lIns="288000" tIns="252000"/>
          <a:lstStyle>
            <a:lvl1pPr marL="0" indent="0">
              <a:spcBef>
                <a:spcPts val="375"/>
              </a:spcBef>
              <a:buNone/>
              <a:defRPr sz="975" b="1">
                <a:solidFill>
                  <a:schemeClr val="tx2"/>
                </a:solidFill>
                <a:latin typeface="+mj-lt"/>
              </a:defRPr>
            </a:lvl1pPr>
            <a:lvl2pPr marL="0" indent="0">
              <a:spcBef>
                <a:spcPts val="375"/>
              </a:spcBef>
              <a:buNone/>
              <a:defRPr sz="750">
                <a:solidFill>
                  <a:schemeClr val="bg2"/>
                </a:solidFill>
              </a:defRPr>
            </a:lvl2pPr>
          </a:lstStyle>
          <a:p>
            <a:pPr lvl="0"/>
            <a:r>
              <a:rPr lang="en-US" noProof="0"/>
              <a:t>Additional Stage Title 3</a:t>
            </a:r>
          </a:p>
          <a:p>
            <a:pPr lvl="1"/>
            <a:r>
              <a:rPr lang="en-US" noProof="0"/>
              <a:t>Lorem ipsum dolor sit amet, consectetuer adipiscing elit, sed diam nonummy</a:t>
            </a:r>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590687" y="1181100"/>
            <a:ext cx="216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54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p:cNvSpPr/>
          <p:nvPr userDrawn="1"/>
        </p:nvSpPr>
        <p:spPr>
          <a:xfrm>
            <a:off x="0" y="6211513"/>
            <a:ext cx="9205349" cy="700703"/>
          </a:xfrm>
          <a:custGeom>
            <a:avLst/>
            <a:gdLst>
              <a:gd name="connsiteX0" fmla="*/ 0 w 12192000"/>
              <a:gd name="connsiteY0" fmla="*/ 0 h 1268569"/>
              <a:gd name="connsiteX1" fmla="*/ 12192000 w 12192000"/>
              <a:gd name="connsiteY1" fmla="*/ 0 h 1268569"/>
              <a:gd name="connsiteX2" fmla="*/ 12192000 w 12192000"/>
              <a:gd name="connsiteY2" fmla="*/ 1268569 h 1268569"/>
              <a:gd name="connsiteX3" fmla="*/ 0 w 12192000"/>
              <a:gd name="connsiteY3" fmla="*/ 1268569 h 1268569"/>
              <a:gd name="connsiteX4" fmla="*/ 0 w 12192000"/>
              <a:gd name="connsiteY4" fmla="*/ 0 h 1268569"/>
              <a:gd name="connsiteX0" fmla="*/ 0 w 12192000"/>
              <a:gd name="connsiteY0" fmla="*/ 512417 h 1780986"/>
              <a:gd name="connsiteX1" fmla="*/ 12192000 w 12192000"/>
              <a:gd name="connsiteY1" fmla="*/ 512417 h 1780986"/>
              <a:gd name="connsiteX2" fmla="*/ 12192000 w 12192000"/>
              <a:gd name="connsiteY2" fmla="*/ 1780986 h 1780986"/>
              <a:gd name="connsiteX3" fmla="*/ 0 w 12192000"/>
              <a:gd name="connsiteY3" fmla="*/ 1780986 h 1780986"/>
              <a:gd name="connsiteX4" fmla="*/ 0 w 12192000"/>
              <a:gd name="connsiteY4" fmla="*/ 512417 h 1780986"/>
              <a:gd name="connsiteX0" fmla="*/ 0 w 12192000"/>
              <a:gd name="connsiteY0" fmla="*/ 564558 h 1833127"/>
              <a:gd name="connsiteX1" fmla="*/ 12192000 w 12192000"/>
              <a:gd name="connsiteY1" fmla="*/ 564558 h 1833127"/>
              <a:gd name="connsiteX2" fmla="*/ 12192000 w 12192000"/>
              <a:gd name="connsiteY2" fmla="*/ 1833127 h 1833127"/>
              <a:gd name="connsiteX3" fmla="*/ 0 w 12192000"/>
              <a:gd name="connsiteY3" fmla="*/ 1833127 h 1833127"/>
              <a:gd name="connsiteX4" fmla="*/ 0 w 12192000"/>
              <a:gd name="connsiteY4" fmla="*/ 564558 h 1833127"/>
              <a:gd name="connsiteX0" fmla="*/ 0 w 12740930"/>
              <a:gd name="connsiteY0" fmla="*/ 137442 h 1406011"/>
              <a:gd name="connsiteX1" fmla="*/ 11718235 w 12740930"/>
              <a:gd name="connsiteY1" fmla="*/ 34412 h 1406011"/>
              <a:gd name="connsiteX2" fmla="*/ 12192000 w 12740930"/>
              <a:gd name="connsiteY2" fmla="*/ 137442 h 1406011"/>
              <a:gd name="connsiteX3" fmla="*/ 12192000 w 12740930"/>
              <a:gd name="connsiteY3" fmla="*/ 1406011 h 1406011"/>
              <a:gd name="connsiteX4" fmla="*/ 0 w 12740930"/>
              <a:gd name="connsiteY4" fmla="*/ 1406011 h 1406011"/>
              <a:gd name="connsiteX5" fmla="*/ 0 w 12740930"/>
              <a:gd name="connsiteY5" fmla="*/ 137442 h 1406011"/>
              <a:gd name="connsiteX0" fmla="*/ 0 w 12192000"/>
              <a:gd name="connsiteY0" fmla="*/ 490656 h 1759225"/>
              <a:gd name="connsiteX1" fmla="*/ 8488018 w 12192000"/>
              <a:gd name="connsiteY1" fmla="*/ 0 h 1759225"/>
              <a:gd name="connsiteX2" fmla="*/ 12192000 w 12192000"/>
              <a:gd name="connsiteY2" fmla="*/ 490656 h 1759225"/>
              <a:gd name="connsiteX3" fmla="*/ 12192000 w 12192000"/>
              <a:gd name="connsiteY3" fmla="*/ 1759225 h 1759225"/>
              <a:gd name="connsiteX4" fmla="*/ 0 w 12192000"/>
              <a:gd name="connsiteY4" fmla="*/ 1759225 h 1759225"/>
              <a:gd name="connsiteX5" fmla="*/ 0 w 12192000"/>
              <a:gd name="connsiteY5" fmla="*/ 490656 h 1759225"/>
              <a:gd name="connsiteX0" fmla="*/ 0 w 12192000"/>
              <a:gd name="connsiteY0" fmla="*/ 521485 h 1790054"/>
              <a:gd name="connsiteX1" fmla="*/ 8488018 w 12192000"/>
              <a:gd name="connsiteY1" fmla="*/ 30829 h 1790054"/>
              <a:gd name="connsiteX2" fmla="*/ 12192000 w 12192000"/>
              <a:gd name="connsiteY2" fmla="*/ 521485 h 1790054"/>
              <a:gd name="connsiteX3" fmla="*/ 12192000 w 12192000"/>
              <a:gd name="connsiteY3" fmla="*/ 1790054 h 1790054"/>
              <a:gd name="connsiteX4" fmla="*/ 0 w 12192000"/>
              <a:gd name="connsiteY4" fmla="*/ 1790054 h 1790054"/>
              <a:gd name="connsiteX5" fmla="*/ 0 w 12192000"/>
              <a:gd name="connsiteY5" fmla="*/ 521485 h 1790054"/>
              <a:gd name="connsiteX0" fmla="*/ 0 w 12273798"/>
              <a:gd name="connsiteY0" fmla="*/ 521485 h 1790054"/>
              <a:gd name="connsiteX1" fmla="*/ 8488018 w 12273798"/>
              <a:gd name="connsiteY1" fmla="*/ 30829 h 1790054"/>
              <a:gd name="connsiteX2" fmla="*/ 12192000 w 12273798"/>
              <a:gd name="connsiteY2" fmla="*/ 521485 h 1790054"/>
              <a:gd name="connsiteX3" fmla="*/ 12192000 w 12273798"/>
              <a:gd name="connsiteY3" fmla="*/ 1790054 h 1790054"/>
              <a:gd name="connsiteX4" fmla="*/ 0 w 12273798"/>
              <a:gd name="connsiteY4" fmla="*/ 1790054 h 1790054"/>
              <a:gd name="connsiteX5" fmla="*/ 0 w 12273798"/>
              <a:gd name="connsiteY5" fmla="*/ 521485 h 1790054"/>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 name="connsiteX0" fmla="*/ 0 w 12273798"/>
              <a:gd name="connsiteY0" fmla="*/ 791250 h 1761645"/>
              <a:gd name="connsiteX1" fmla="*/ 8488018 w 12273798"/>
              <a:gd name="connsiteY1" fmla="*/ 2420 h 1761645"/>
              <a:gd name="connsiteX2" fmla="*/ 12192000 w 12273798"/>
              <a:gd name="connsiteY2" fmla="*/ 493076 h 1761645"/>
              <a:gd name="connsiteX3" fmla="*/ 12192000 w 12273798"/>
              <a:gd name="connsiteY3" fmla="*/ 1761645 h 1761645"/>
              <a:gd name="connsiteX4" fmla="*/ 0 w 12273798"/>
              <a:gd name="connsiteY4" fmla="*/ 1761645 h 1761645"/>
              <a:gd name="connsiteX5" fmla="*/ 0 w 12273798"/>
              <a:gd name="connsiteY5" fmla="*/ 791250 h 176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3798" h="1761645">
                <a:moveTo>
                  <a:pt x="0" y="791250"/>
                </a:moveTo>
                <a:cubicBezTo>
                  <a:pt x="2796209" y="1588155"/>
                  <a:pt x="3655668" y="1755434"/>
                  <a:pt x="8488018" y="2420"/>
                </a:cubicBezTo>
                <a:cubicBezTo>
                  <a:pt x="10520018" y="2420"/>
                  <a:pt x="12729265" y="-63515"/>
                  <a:pt x="12192000" y="493076"/>
                </a:cubicBezTo>
                <a:lnTo>
                  <a:pt x="12192000" y="1761645"/>
                </a:lnTo>
                <a:lnTo>
                  <a:pt x="0" y="1761645"/>
                </a:lnTo>
                <a:lnTo>
                  <a:pt x="0" y="791250"/>
                </a:lnTo>
                <a:close/>
              </a:path>
            </a:pathLst>
          </a:custGeom>
          <a:gradFill>
            <a:gsLst>
              <a:gs pos="21000">
                <a:schemeClr val="tx2">
                  <a:lumMod val="60000"/>
                  <a:lumOff val="40000"/>
                </a:schemeClr>
              </a:gs>
              <a:gs pos="51000">
                <a:srgbClr val="214D71"/>
              </a:gs>
            </a:gsLst>
            <a:lin ang="3600000" scaled="0"/>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Freeform 8"/>
          <p:cNvSpPr/>
          <p:nvPr userDrawn="1"/>
        </p:nvSpPr>
        <p:spPr>
          <a:xfrm>
            <a:off x="0" y="6069033"/>
            <a:ext cx="9143999" cy="781621"/>
          </a:xfrm>
          <a:custGeom>
            <a:avLst/>
            <a:gdLst>
              <a:gd name="connsiteX0" fmla="*/ 10102960 w 12191999"/>
              <a:gd name="connsiteY0" fmla="*/ 725 h 1345335"/>
              <a:gd name="connsiteX1" fmla="*/ 10431001 w 12191999"/>
              <a:gd name="connsiteY1" fmla="*/ 2431 h 1345335"/>
              <a:gd name="connsiteX2" fmla="*/ 12035069 w 12191999"/>
              <a:gd name="connsiteY2" fmla="*/ 230021 h 1345335"/>
              <a:gd name="connsiteX3" fmla="*/ 12191999 w 12191999"/>
              <a:gd name="connsiteY3" fmla="*/ 279976 h 1345335"/>
              <a:gd name="connsiteX4" fmla="*/ 12191999 w 12191999"/>
              <a:gd name="connsiteY4" fmla="*/ 825919 h 1345335"/>
              <a:gd name="connsiteX5" fmla="*/ 11994637 w 12191999"/>
              <a:gd name="connsiteY5" fmla="*/ 739449 h 1345335"/>
              <a:gd name="connsiteX6" fmla="*/ 6759838 w 12191999"/>
              <a:gd name="connsiteY6" fmla="*/ 1273965 h 1345335"/>
              <a:gd name="connsiteX7" fmla="*/ 6593014 w 12191999"/>
              <a:gd name="connsiteY7" fmla="*/ 1345335 h 1345335"/>
              <a:gd name="connsiteX8" fmla="*/ 0 w 12191999"/>
              <a:gd name="connsiteY8" fmla="*/ 1345335 h 1345335"/>
              <a:gd name="connsiteX9" fmla="*/ 0 w 12191999"/>
              <a:gd name="connsiteY9" fmla="*/ 619243 h 1345335"/>
              <a:gd name="connsiteX10" fmla="*/ 7348 w 12191999"/>
              <a:gd name="connsiteY10" fmla="*/ 623324 h 1345335"/>
              <a:gd name="connsiteX11" fmla="*/ 10102960 w 12191999"/>
              <a:gd name="connsiteY11" fmla="*/ 725 h 134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1345335">
                <a:moveTo>
                  <a:pt x="10102960" y="725"/>
                </a:moveTo>
                <a:cubicBezTo>
                  <a:pt x="10213203" y="-623"/>
                  <a:pt x="10322580" y="-108"/>
                  <a:pt x="10431001" y="2431"/>
                </a:cubicBezTo>
                <a:cubicBezTo>
                  <a:pt x="10995802" y="15659"/>
                  <a:pt x="11534688" y="83822"/>
                  <a:pt x="12035069" y="230021"/>
                </a:cubicBezTo>
                <a:lnTo>
                  <a:pt x="12191999" y="279976"/>
                </a:lnTo>
                <a:lnTo>
                  <a:pt x="12191999" y="825919"/>
                </a:lnTo>
                <a:lnTo>
                  <a:pt x="11994637" y="739449"/>
                </a:lnTo>
                <a:cubicBezTo>
                  <a:pt x="10223691" y="16340"/>
                  <a:pt x="8472375" y="557002"/>
                  <a:pt x="6759838" y="1273965"/>
                </a:cubicBezTo>
                <a:lnTo>
                  <a:pt x="6593014" y="1345335"/>
                </a:lnTo>
                <a:lnTo>
                  <a:pt x="0" y="1345335"/>
                </a:lnTo>
                <a:lnTo>
                  <a:pt x="0" y="619243"/>
                </a:lnTo>
                <a:lnTo>
                  <a:pt x="7348" y="623324"/>
                </a:lnTo>
                <a:cubicBezTo>
                  <a:pt x="2435794" y="1872620"/>
                  <a:pt x="6685445" y="42458"/>
                  <a:pt x="10102960" y="725"/>
                </a:cubicBezTo>
                <a:close/>
              </a:path>
            </a:pathLst>
          </a:custGeom>
          <a:gradFill flip="none" rotWithShape="1">
            <a:gsLst>
              <a:gs pos="28000">
                <a:schemeClr val="accent2"/>
              </a:gs>
              <a:gs pos="62000">
                <a:schemeClr val="accent2">
                  <a:lumMod val="75000"/>
                </a:schemeClr>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0" y="6515314"/>
            <a:ext cx="609600" cy="365125"/>
          </a:xfrm>
          <a:prstGeom prst="rect">
            <a:avLst/>
          </a:prstGeom>
        </p:spPr>
        <p:txBody>
          <a:bodyPr vert="horz" lIns="91440" tIns="45720" rIns="91440" bIns="45720" rtlCol="0" anchor="ctr"/>
          <a:lstStyle>
            <a:lvl1pPr algn="r">
              <a:defRPr sz="1200" b="1">
                <a:solidFill>
                  <a:schemeClr val="bg1"/>
                </a:solidFill>
              </a:defRPr>
            </a:lvl1pPr>
          </a:lstStyle>
          <a:p>
            <a:fld id="{264594F8-F3AA-457C-B82E-EFC980D0B1D8}" type="slidenum">
              <a:rPr lang="en-US" smtClean="0"/>
              <a:pPr/>
              <a:t>‹#›</a:t>
            </a:fld>
            <a:endParaRPr lang="en-US" dirty="0"/>
          </a:p>
        </p:txBody>
      </p:sp>
      <p:sp>
        <p:nvSpPr>
          <p:cNvPr id="8" name="Freeform 7"/>
          <p:cNvSpPr/>
          <p:nvPr userDrawn="1"/>
        </p:nvSpPr>
        <p:spPr>
          <a:xfrm>
            <a:off x="0" y="5816008"/>
            <a:ext cx="9143999" cy="1029881"/>
          </a:xfrm>
          <a:custGeom>
            <a:avLst/>
            <a:gdLst>
              <a:gd name="connsiteX0" fmla="*/ 10164934 w 12191999"/>
              <a:gd name="connsiteY0" fmla="*/ 160 h 1772644"/>
              <a:gd name="connsiteX1" fmla="*/ 12131410 w 12191999"/>
              <a:gd name="connsiteY1" fmla="*/ 371124 h 1772644"/>
              <a:gd name="connsiteX2" fmla="*/ 12191999 w 12191999"/>
              <a:gd name="connsiteY2" fmla="*/ 397531 h 1772644"/>
              <a:gd name="connsiteX3" fmla="*/ 12191999 w 12191999"/>
              <a:gd name="connsiteY3" fmla="*/ 942495 h 1772644"/>
              <a:gd name="connsiteX4" fmla="*/ 12045282 w 12191999"/>
              <a:gd name="connsiteY4" fmla="*/ 884280 h 1772644"/>
              <a:gd name="connsiteX5" fmla="*/ 7143727 w 12191999"/>
              <a:gd name="connsiteY5" fmla="*/ 1518055 h 1772644"/>
              <a:gd name="connsiteX6" fmla="*/ 6463615 w 12191999"/>
              <a:gd name="connsiteY6" fmla="*/ 1772644 h 1772644"/>
              <a:gd name="connsiteX7" fmla="*/ 0 w 12191999"/>
              <a:gd name="connsiteY7" fmla="*/ 1772644 h 1772644"/>
              <a:gd name="connsiteX8" fmla="*/ 0 w 12191999"/>
              <a:gd name="connsiteY8" fmla="*/ 669596 h 1772644"/>
              <a:gd name="connsiteX9" fmla="*/ 211248 w 12191999"/>
              <a:gd name="connsiteY9" fmla="*/ 770132 h 1772644"/>
              <a:gd name="connsiteX10" fmla="*/ 10164934 w 12191999"/>
              <a:gd name="connsiteY10" fmla="*/ 160 h 177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9" h="1772644">
                <a:moveTo>
                  <a:pt x="10164934" y="160"/>
                </a:moveTo>
                <a:cubicBezTo>
                  <a:pt x="10833337" y="4781"/>
                  <a:pt x="11490120" y="109947"/>
                  <a:pt x="12131410" y="371124"/>
                </a:cubicBezTo>
                <a:lnTo>
                  <a:pt x="12191999" y="397531"/>
                </a:lnTo>
                <a:lnTo>
                  <a:pt x="12191999" y="942495"/>
                </a:lnTo>
                <a:lnTo>
                  <a:pt x="12045282" y="884280"/>
                </a:lnTo>
                <a:cubicBezTo>
                  <a:pt x="10554188" y="334883"/>
                  <a:pt x="8891142" y="869369"/>
                  <a:pt x="7143727" y="1518055"/>
                </a:cubicBezTo>
                <a:lnTo>
                  <a:pt x="6463615" y="1772644"/>
                </a:lnTo>
                <a:lnTo>
                  <a:pt x="0" y="1772644"/>
                </a:lnTo>
                <a:lnTo>
                  <a:pt x="0" y="669596"/>
                </a:lnTo>
                <a:lnTo>
                  <a:pt x="211248" y="770132"/>
                </a:lnTo>
                <a:cubicBezTo>
                  <a:pt x="3512729" y="2251174"/>
                  <a:pt x="6971455" y="-21916"/>
                  <a:pt x="10164934" y="160"/>
                </a:cubicBezTo>
                <a:close/>
              </a:path>
            </a:pathLst>
          </a:custGeom>
          <a:gradFill flip="none" rotWithShape="1">
            <a:gsLst>
              <a:gs pos="30000">
                <a:schemeClr val="accent1">
                  <a:lumMod val="40000"/>
                  <a:lumOff val="60000"/>
                </a:schemeClr>
              </a:gs>
              <a:gs pos="67000">
                <a:schemeClr val="accent1"/>
              </a:gs>
            </a:gsLst>
            <a:lin ang="15600000" scaled="0"/>
            <a:tileRect/>
          </a:gra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774" y="6176963"/>
            <a:ext cx="682033" cy="5863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48265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9" r:id="rId4"/>
    <p:sldLayoutId id="2147483684" r:id="rId5"/>
    <p:sldLayoutId id="214748370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pub.iaea.org/MTCD/publications/PDF/Biomass6_web.pdf" TargetMode="External"/><Relationship Id="rId3" Type="http://schemas.openxmlformats.org/officeDocument/2006/relationships/hyperlink" Target="http://www-pub.iaea.org/MTCD/publications/PDF/Biomass1_web.pdf" TargetMode="External"/><Relationship Id="rId7" Type="http://schemas.openxmlformats.org/officeDocument/2006/relationships/hyperlink" Target="http://www-pub.iaea.org/MTCD/publications/PDF/Biomass5_web.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pub.iaea.org/MTCD/publications/PDF/Biomass4_web.pdf" TargetMode="External"/><Relationship Id="rId5" Type="http://schemas.openxmlformats.org/officeDocument/2006/relationships/hyperlink" Target="http://www-pub.iaea.org/MTCD/publications/PDF/Biomass3_web.pdf" TargetMode="External"/><Relationship Id="rId4" Type="http://schemas.openxmlformats.org/officeDocument/2006/relationships/hyperlink" Target="http://www-pub.iaea.org/MTCD/publications/PDF/Biomass2_web.pdf" TargetMode="External"/><Relationship Id="rId9" Type="http://schemas.openxmlformats.org/officeDocument/2006/relationships/hyperlink" Target="http://www-pub.iaea.org/MTCD/publications/PDF/Biomass7_web.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p:nvPr/>
        </p:nvSpPr>
        <p:spPr>
          <a:xfrm>
            <a:off x="255462" y="1062071"/>
            <a:ext cx="8355138" cy="1846659"/>
          </a:xfrm>
          <a:prstGeom prst="rect">
            <a:avLst/>
          </a:prstGeom>
        </p:spPr>
        <p:txBody>
          <a:bodyPr vert="horz" wrap="square" lIns="0" tIns="0" rIns="0" bIns="0" rtlCol="0">
            <a:spAutoFit/>
          </a:bodyPr>
          <a:lstStyle/>
          <a:p>
            <a:pPr marR="4559" indent="9525" algn="ctr"/>
            <a:r>
              <a:rPr lang="en-US" sz="4000" spc="-4" dirty="0">
                <a:effectLst>
                  <a:outerShdw blurRad="38100" dist="38100" dir="2700000" algn="tl">
                    <a:srgbClr val="000000">
                      <a:alpha val="43137"/>
                    </a:srgbClr>
                  </a:outerShdw>
                </a:effectLst>
                <a:cs typeface="Calibri"/>
              </a:rPr>
              <a:t>IAEA’s International Exercises and Technical Meetings of Radionuclide Transport in the Environment: A History</a:t>
            </a:r>
            <a:endParaRPr sz="4000" dirty="0">
              <a:effectLst>
                <a:outerShdw blurRad="38100" dist="38100" dir="2700000" algn="tl">
                  <a:srgbClr val="000000">
                    <a:alpha val="43137"/>
                  </a:srgbClr>
                </a:outerShdw>
              </a:effectLst>
              <a:latin typeface="Calibri"/>
              <a:cs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1389" y="157154"/>
            <a:ext cx="1997149" cy="758917"/>
          </a:xfrm>
          <a:prstGeom prst="rect">
            <a:avLst/>
          </a:prstGeom>
        </p:spPr>
      </p:pic>
      <p:sp>
        <p:nvSpPr>
          <p:cNvPr id="11" name="object 4">
            <a:extLst>
              <a:ext uri="{FF2B5EF4-FFF2-40B4-BE49-F238E27FC236}">
                <a16:creationId xmlns:a16="http://schemas.microsoft.com/office/drawing/2014/main" id="{71DC07EF-F57D-4898-AA69-DCEEC4A26BAF}"/>
              </a:ext>
            </a:extLst>
          </p:cNvPr>
          <p:cNvSpPr txBox="1"/>
          <p:nvPr/>
        </p:nvSpPr>
        <p:spPr>
          <a:xfrm>
            <a:off x="255462" y="3365638"/>
            <a:ext cx="5144135" cy="2222019"/>
          </a:xfrm>
          <a:prstGeom prst="rect">
            <a:avLst/>
          </a:prstGeom>
        </p:spPr>
        <p:txBody>
          <a:bodyPr vert="horz" wrap="square" lIns="0" tIns="45720" rIns="0" bIns="0" rtlCol="0">
            <a:spAutoFit/>
          </a:bodyPr>
          <a:lstStyle/>
          <a:p>
            <a:pPr algn="ctr">
              <a:lnSpc>
                <a:spcPct val="100000"/>
              </a:lnSpc>
              <a:spcBef>
                <a:spcPts val="360"/>
              </a:spcBef>
            </a:pPr>
            <a:r>
              <a:rPr lang="en-US" sz="2200" b="1" i="1" spc="-5" dirty="0">
                <a:solidFill>
                  <a:srgbClr val="333948"/>
                </a:solidFill>
                <a:latin typeface="Calibri"/>
                <a:cs typeface="Calibri"/>
              </a:rPr>
              <a:t>Stephanie Bush-Goddard</a:t>
            </a:r>
            <a:endParaRPr sz="2200" dirty="0">
              <a:latin typeface="Calibri"/>
              <a:cs typeface="Calibri"/>
            </a:endParaRPr>
          </a:p>
          <a:p>
            <a:pPr marL="12065" marR="5080" algn="ctr">
              <a:lnSpc>
                <a:spcPct val="110000"/>
              </a:lnSpc>
            </a:pPr>
            <a:r>
              <a:rPr lang="en-US" sz="2200" i="1" spc="-5" dirty="0">
                <a:solidFill>
                  <a:srgbClr val="333948"/>
                </a:solidFill>
                <a:latin typeface="Calibri"/>
                <a:cs typeface="Calibri"/>
              </a:rPr>
              <a:t>Senior Researcher</a:t>
            </a:r>
          </a:p>
          <a:p>
            <a:pPr marL="12065" marR="5080" algn="ctr">
              <a:lnSpc>
                <a:spcPct val="110000"/>
              </a:lnSpc>
            </a:pPr>
            <a:r>
              <a:rPr sz="2200" i="1" spc="-5" dirty="0">
                <a:solidFill>
                  <a:srgbClr val="333948"/>
                </a:solidFill>
                <a:latin typeface="Calibri"/>
                <a:cs typeface="Calibri"/>
              </a:rPr>
              <a:t>Office of </a:t>
            </a:r>
            <a:r>
              <a:rPr sz="2200" i="1" spc="-10" dirty="0">
                <a:solidFill>
                  <a:srgbClr val="333948"/>
                </a:solidFill>
                <a:latin typeface="Calibri"/>
                <a:cs typeface="Calibri"/>
              </a:rPr>
              <a:t>Nuclear </a:t>
            </a:r>
            <a:r>
              <a:rPr sz="2200" i="1" spc="-5" dirty="0">
                <a:solidFill>
                  <a:srgbClr val="333948"/>
                </a:solidFill>
                <a:latin typeface="Calibri"/>
                <a:cs typeface="Calibri"/>
              </a:rPr>
              <a:t>Regulatory</a:t>
            </a:r>
            <a:r>
              <a:rPr sz="2200" i="1" spc="25" dirty="0">
                <a:solidFill>
                  <a:srgbClr val="333948"/>
                </a:solidFill>
                <a:latin typeface="Calibri"/>
                <a:cs typeface="Calibri"/>
              </a:rPr>
              <a:t> </a:t>
            </a:r>
            <a:r>
              <a:rPr sz="2200" i="1" spc="-10" dirty="0">
                <a:solidFill>
                  <a:srgbClr val="333948"/>
                </a:solidFill>
                <a:latin typeface="Calibri"/>
                <a:cs typeface="Calibri"/>
              </a:rPr>
              <a:t>Research</a:t>
            </a:r>
            <a:endParaRPr sz="2200" dirty="0">
              <a:latin typeface="Calibri"/>
              <a:cs typeface="Calibri"/>
            </a:endParaRPr>
          </a:p>
          <a:p>
            <a:pPr marL="518159">
              <a:lnSpc>
                <a:spcPct val="100000"/>
              </a:lnSpc>
              <a:spcBef>
                <a:spcPts val="265"/>
              </a:spcBef>
            </a:pPr>
            <a:r>
              <a:rPr sz="2200" i="1" spc="-10" dirty="0">
                <a:solidFill>
                  <a:srgbClr val="333948"/>
                </a:solidFill>
                <a:latin typeface="Calibri"/>
                <a:cs typeface="Calibri"/>
              </a:rPr>
              <a:t>U.S. Nuclear Regulatory</a:t>
            </a:r>
            <a:r>
              <a:rPr sz="2200" i="1" spc="20" dirty="0">
                <a:solidFill>
                  <a:srgbClr val="333948"/>
                </a:solidFill>
                <a:latin typeface="Calibri"/>
                <a:cs typeface="Calibri"/>
              </a:rPr>
              <a:t> </a:t>
            </a:r>
            <a:r>
              <a:rPr sz="2200" i="1" spc="-5" dirty="0">
                <a:solidFill>
                  <a:srgbClr val="333948"/>
                </a:solidFill>
                <a:latin typeface="Calibri"/>
                <a:cs typeface="Calibri"/>
              </a:rPr>
              <a:t>Commission</a:t>
            </a:r>
            <a:endParaRPr sz="2200" dirty="0">
              <a:latin typeface="Calibri"/>
              <a:cs typeface="Calibri"/>
            </a:endParaRPr>
          </a:p>
          <a:p>
            <a:pPr>
              <a:lnSpc>
                <a:spcPct val="100000"/>
              </a:lnSpc>
              <a:spcBef>
                <a:spcPts val="35"/>
              </a:spcBef>
            </a:pPr>
            <a:endParaRPr sz="2350" dirty="0">
              <a:latin typeface="Calibri"/>
              <a:cs typeface="Calibri"/>
            </a:endParaRPr>
          </a:p>
          <a:p>
            <a:pPr marL="471170" marR="5080" lvl="1" algn="ctr">
              <a:lnSpc>
                <a:spcPct val="110000"/>
              </a:lnSpc>
            </a:pPr>
            <a:r>
              <a:rPr lang="en-US" sz="2200" i="1" spc="-5" dirty="0">
                <a:solidFill>
                  <a:srgbClr val="333948"/>
                </a:solidFill>
                <a:latin typeface="Calibri"/>
                <a:cs typeface="Calibri"/>
              </a:rPr>
              <a:t>RAMP User Meeting</a:t>
            </a:r>
            <a:r>
              <a:rPr sz="2200" i="1" spc="-10" dirty="0">
                <a:solidFill>
                  <a:srgbClr val="333948"/>
                </a:solidFill>
                <a:latin typeface="Calibri"/>
                <a:cs typeface="Calibri"/>
              </a:rPr>
              <a:t>  </a:t>
            </a:r>
            <a:r>
              <a:rPr lang="en-US" sz="2200" i="1" spc="-10" dirty="0">
                <a:solidFill>
                  <a:srgbClr val="333948"/>
                </a:solidFill>
                <a:latin typeface="Calibri"/>
                <a:cs typeface="Calibri"/>
              </a:rPr>
              <a:t>April</a:t>
            </a:r>
            <a:r>
              <a:rPr sz="2200" i="1" spc="-10" dirty="0">
                <a:solidFill>
                  <a:srgbClr val="333948"/>
                </a:solidFill>
                <a:latin typeface="Calibri"/>
                <a:cs typeface="Calibri"/>
              </a:rPr>
              <a:t> </a:t>
            </a:r>
            <a:r>
              <a:rPr sz="2200" i="1" spc="-5" dirty="0">
                <a:solidFill>
                  <a:srgbClr val="333948"/>
                </a:solidFill>
                <a:latin typeface="Calibri"/>
                <a:cs typeface="Calibri"/>
              </a:rPr>
              <a:t>2021</a:t>
            </a:r>
            <a:endParaRPr sz="2200" dirty="0">
              <a:latin typeface="Calibri"/>
              <a:cs typeface="Calibri"/>
            </a:endParaRPr>
          </a:p>
        </p:txBody>
      </p:sp>
      <p:pic>
        <p:nvPicPr>
          <p:cNvPr id="1026" name="Picture 2" descr="Resources | IAEA">
            <a:extLst>
              <a:ext uri="{FF2B5EF4-FFF2-40B4-BE49-F238E27FC236}">
                <a16:creationId xmlns:a16="http://schemas.microsoft.com/office/drawing/2014/main" id="{269C9C87-A1B6-4B6F-9A71-D29198E27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676547"/>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454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39E3-59B2-4EF5-B8D0-BFE26B200DD9}"/>
              </a:ext>
            </a:extLst>
          </p:cNvPr>
          <p:cNvSpPr>
            <a:spLocks noGrp="1"/>
          </p:cNvSpPr>
          <p:nvPr>
            <p:ph type="title"/>
          </p:nvPr>
        </p:nvSpPr>
        <p:spPr/>
        <p:txBody>
          <a:bodyPr/>
          <a:lstStyle/>
          <a:p>
            <a:r>
              <a:rPr lang="en-US" b="1" dirty="0">
                <a:solidFill>
                  <a:schemeClr val="tx1"/>
                </a:solidFill>
                <a:effectLst/>
              </a:rPr>
              <a:t>EMRAS  II (2008-2011):</a:t>
            </a:r>
            <a:br>
              <a:rPr lang="en-US" b="1" dirty="0">
                <a:solidFill>
                  <a:schemeClr val="tx1"/>
                </a:solidFill>
                <a:effectLst/>
              </a:rPr>
            </a:br>
            <a:r>
              <a:rPr lang="en-US" b="1" dirty="0">
                <a:solidFill>
                  <a:schemeClr val="tx1"/>
                </a:solidFill>
                <a:effectLst/>
              </a:rPr>
              <a:t>Themes</a:t>
            </a:r>
            <a:endParaRPr lang="en-US" dirty="0">
              <a:solidFill>
                <a:schemeClr val="tx1"/>
              </a:solidFill>
            </a:endParaRPr>
          </a:p>
        </p:txBody>
      </p:sp>
      <p:sp>
        <p:nvSpPr>
          <p:cNvPr id="3" name="Slide Number Placeholder 2">
            <a:extLst>
              <a:ext uri="{FF2B5EF4-FFF2-40B4-BE49-F238E27FC236}">
                <a16:creationId xmlns:a16="http://schemas.microsoft.com/office/drawing/2014/main" id="{4B56F57E-2B96-4111-B43A-7E5B54808634}"/>
              </a:ext>
            </a:extLst>
          </p:cNvPr>
          <p:cNvSpPr>
            <a:spLocks noGrp="1"/>
          </p:cNvSpPr>
          <p:nvPr>
            <p:ph type="sldNum" sz="quarter" idx="12"/>
          </p:nvPr>
        </p:nvSpPr>
        <p:spPr/>
        <p:txBody>
          <a:bodyPr/>
          <a:lstStyle/>
          <a:p>
            <a:fld id="{264594F8-F3AA-457C-B82E-EFC980D0B1D8}" type="slidenum">
              <a:rPr lang="en-US" smtClean="0"/>
              <a:t>10</a:t>
            </a:fld>
            <a:endParaRPr lang="en-US" dirty="0"/>
          </a:p>
        </p:txBody>
      </p:sp>
      <p:graphicFrame>
        <p:nvGraphicFramePr>
          <p:cNvPr id="8" name="Content Placeholder 7">
            <a:extLst>
              <a:ext uri="{FF2B5EF4-FFF2-40B4-BE49-F238E27FC236}">
                <a16:creationId xmlns:a16="http://schemas.microsoft.com/office/drawing/2014/main" id="{AB7814DF-3B87-45D6-B179-84E91675A2EA}"/>
              </a:ext>
            </a:extLst>
          </p:cNvPr>
          <p:cNvGraphicFramePr>
            <a:graphicFrameLocks noGrp="1"/>
          </p:cNvGraphicFramePr>
          <p:nvPr>
            <p:ph idx="1"/>
            <p:extLst>
              <p:ext uri="{D42A27DB-BD31-4B8C-83A1-F6EECF244321}">
                <p14:modId xmlns:p14="http://schemas.microsoft.com/office/powerpoint/2010/main" val="774831483"/>
              </p:ext>
            </p:extLst>
          </p:nvPr>
        </p:nvGraphicFramePr>
        <p:xfrm>
          <a:off x="628650" y="1676400"/>
          <a:ext cx="7886700"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08BC4C45-73AA-4CC9-BED7-A1C1675E8CF7}"/>
              </a:ext>
            </a:extLst>
          </p:cNvPr>
          <p:cNvSpPr/>
          <p:nvPr/>
        </p:nvSpPr>
        <p:spPr>
          <a:xfrm>
            <a:off x="628650" y="1752600"/>
            <a:ext cx="2038350" cy="1249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Reference Approaches Human</a:t>
            </a:r>
          </a:p>
        </p:txBody>
      </p:sp>
      <p:sp>
        <p:nvSpPr>
          <p:cNvPr id="13" name="Rectangle 12">
            <a:extLst>
              <a:ext uri="{FF2B5EF4-FFF2-40B4-BE49-F238E27FC236}">
                <a16:creationId xmlns:a16="http://schemas.microsoft.com/office/drawing/2014/main" id="{FB699B8C-A95D-4C9A-AE66-7A21E385885A}"/>
              </a:ext>
            </a:extLst>
          </p:cNvPr>
          <p:cNvSpPr/>
          <p:nvPr/>
        </p:nvSpPr>
        <p:spPr>
          <a:xfrm>
            <a:off x="4876800" y="1676399"/>
            <a:ext cx="2038350"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Reference Approaches Biota</a:t>
            </a:r>
          </a:p>
        </p:txBody>
      </p:sp>
    </p:spTree>
    <p:extLst>
      <p:ext uri="{BB962C8B-B14F-4D97-AF65-F5344CB8AC3E}">
        <p14:creationId xmlns:p14="http://schemas.microsoft.com/office/powerpoint/2010/main" val="422062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39E3-59B2-4EF5-B8D0-BFE26B200DD9}"/>
              </a:ext>
            </a:extLst>
          </p:cNvPr>
          <p:cNvSpPr>
            <a:spLocks noGrp="1"/>
          </p:cNvSpPr>
          <p:nvPr>
            <p:ph type="title"/>
          </p:nvPr>
        </p:nvSpPr>
        <p:spPr/>
        <p:txBody>
          <a:bodyPr/>
          <a:lstStyle/>
          <a:p>
            <a:r>
              <a:rPr lang="en-US" b="1" dirty="0">
                <a:solidFill>
                  <a:schemeClr val="tx1"/>
                </a:solidFill>
                <a:effectLst/>
              </a:rPr>
              <a:t>EMRAS  II (2008-2011):</a:t>
            </a:r>
            <a:br>
              <a:rPr lang="en-US" b="1" dirty="0">
                <a:solidFill>
                  <a:schemeClr val="tx1"/>
                </a:solidFill>
                <a:effectLst/>
              </a:rPr>
            </a:br>
            <a:r>
              <a:rPr lang="en-US" b="1" dirty="0">
                <a:solidFill>
                  <a:schemeClr val="tx1"/>
                </a:solidFill>
                <a:effectLst/>
              </a:rPr>
              <a:t>Themes</a:t>
            </a:r>
            <a:endParaRPr lang="en-US" dirty="0">
              <a:solidFill>
                <a:schemeClr val="tx1"/>
              </a:solidFill>
            </a:endParaRPr>
          </a:p>
        </p:txBody>
      </p:sp>
      <p:sp>
        <p:nvSpPr>
          <p:cNvPr id="3" name="Slide Number Placeholder 2">
            <a:extLst>
              <a:ext uri="{FF2B5EF4-FFF2-40B4-BE49-F238E27FC236}">
                <a16:creationId xmlns:a16="http://schemas.microsoft.com/office/drawing/2014/main" id="{4B56F57E-2B96-4111-B43A-7E5B54808634}"/>
              </a:ext>
            </a:extLst>
          </p:cNvPr>
          <p:cNvSpPr>
            <a:spLocks noGrp="1"/>
          </p:cNvSpPr>
          <p:nvPr>
            <p:ph type="sldNum" sz="quarter" idx="12"/>
          </p:nvPr>
        </p:nvSpPr>
        <p:spPr/>
        <p:txBody>
          <a:bodyPr/>
          <a:lstStyle/>
          <a:p>
            <a:fld id="{264594F8-F3AA-457C-B82E-EFC980D0B1D8}" type="slidenum">
              <a:rPr lang="en-US" smtClean="0"/>
              <a:t>11</a:t>
            </a:fld>
            <a:endParaRPr lang="en-US" dirty="0"/>
          </a:p>
        </p:txBody>
      </p:sp>
      <p:graphicFrame>
        <p:nvGraphicFramePr>
          <p:cNvPr id="8" name="Content Placeholder 7">
            <a:extLst>
              <a:ext uri="{FF2B5EF4-FFF2-40B4-BE49-F238E27FC236}">
                <a16:creationId xmlns:a16="http://schemas.microsoft.com/office/drawing/2014/main" id="{AB7814DF-3B87-45D6-B179-84E91675A2EA}"/>
              </a:ext>
            </a:extLst>
          </p:cNvPr>
          <p:cNvGraphicFramePr>
            <a:graphicFrameLocks noGrp="1"/>
          </p:cNvGraphicFramePr>
          <p:nvPr>
            <p:ph idx="1"/>
            <p:extLst>
              <p:ext uri="{D42A27DB-BD31-4B8C-83A1-F6EECF244321}">
                <p14:modId xmlns:p14="http://schemas.microsoft.com/office/powerpoint/2010/main" val="3217006514"/>
              </p:ext>
            </p:extLst>
          </p:nvPr>
        </p:nvGraphicFramePr>
        <p:xfrm>
          <a:off x="628650" y="1690690"/>
          <a:ext cx="3790950" cy="4486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F5E6F249-A001-439C-ACE2-7DC042A62FDC}"/>
              </a:ext>
            </a:extLst>
          </p:cNvPr>
          <p:cNvSpPr/>
          <p:nvPr/>
        </p:nvSpPr>
        <p:spPr>
          <a:xfrm>
            <a:off x="628650" y="1690688"/>
            <a:ext cx="2038350" cy="1433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Emergency Situations</a:t>
            </a:r>
          </a:p>
        </p:txBody>
      </p:sp>
      <p:pic>
        <p:nvPicPr>
          <p:cNvPr id="1026" name="Picture 2" descr="Revivez le 11 Septembre en 2 minutes - YouTube">
            <a:extLst>
              <a:ext uri="{FF2B5EF4-FFF2-40B4-BE49-F238E27FC236}">
                <a16:creationId xmlns:a16="http://schemas.microsoft.com/office/drawing/2014/main" id="{9DFA270B-7DED-4AF5-90D7-55A8393D235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797171" y="1695451"/>
            <a:ext cx="1927230" cy="14287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95191CC-01F5-4EB6-A09E-FB1BDEA845CC}"/>
              </a:ext>
            </a:extLst>
          </p:cNvPr>
          <p:cNvSpPr/>
          <p:nvPr/>
        </p:nvSpPr>
        <p:spPr>
          <a:xfrm>
            <a:off x="5385707" y="1905000"/>
            <a:ext cx="302895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Influences of ERMAS II</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The 2007 ICRP Recommendations</a:t>
            </a:r>
          </a:p>
          <a:p>
            <a:pPr algn="ctr"/>
            <a:r>
              <a:rPr lang="en-US" dirty="0">
                <a:solidFill>
                  <a:schemeClr val="tx1"/>
                </a:solidFill>
                <a:latin typeface="Arial" panose="020B0604020202020204" pitchFamily="34" charset="0"/>
                <a:cs typeface="Arial" panose="020B0604020202020204" pitchFamily="34" charset="0"/>
              </a:rPr>
              <a:t>-------</a:t>
            </a:r>
          </a:p>
          <a:p>
            <a:pPr algn="ctr"/>
            <a:r>
              <a:rPr lang="en-US" dirty="0">
                <a:solidFill>
                  <a:schemeClr val="tx1"/>
                </a:solidFill>
                <a:latin typeface="Arial" panose="020B0604020202020204" pitchFamily="34" charset="0"/>
                <a:cs typeface="Arial" panose="020B0604020202020204" pitchFamily="34" charset="0"/>
              </a:rPr>
              <a:t>Needs of Developing Countries</a:t>
            </a:r>
          </a:p>
          <a:p>
            <a:pPr algn="ctr"/>
            <a:r>
              <a:rPr lang="en-US" dirty="0">
                <a:solidFill>
                  <a:schemeClr val="tx1"/>
                </a:solidFill>
                <a:latin typeface="Arial" panose="020B0604020202020204" pitchFamily="34" charset="0"/>
                <a:cs typeface="Arial" panose="020B0604020202020204" pitchFamily="34" charset="0"/>
              </a:rPr>
              <a:t>-------</a:t>
            </a:r>
          </a:p>
          <a:p>
            <a:pPr algn="ctr"/>
            <a:r>
              <a:rPr lang="en-US" dirty="0">
                <a:solidFill>
                  <a:schemeClr val="tx1"/>
                </a:solidFill>
                <a:latin typeface="Arial" panose="020B0604020202020204" pitchFamily="34" charset="0"/>
                <a:cs typeface="Arial" panose="020B0604020202020204" pitchFamily="34" charset="0"/>
              </a:rPr>
              <a:t> Nuclear Renaissance </a:t>
            </a:r>
          </a:p>
          <a:p>
            <a:pPr algn="ctr"/>
            <a:r>
              <a:rPr lang="en-US" dirty="0">
                <a:solidFill>
                  <a:schemeClr val="tx1"/>
                </a:solidFill>
                <a:latin typeface="Arial" panose="020B0604020202020204" pitchFamily="34" charset="0"/>
                <a:cs typeface="Arial" panose="020B0604020202020204" pitchFamily="34" charset="0"/>
              </a:rPr>
              <a:t> Effects of Climate Change</a:t>
            </a:r>
          </a:p>
          <a:p>
            <a:pPr algn="ctr"/>
            <a:endParaRPr lang="en-US" dirty="0"/>
          </a:p>
          <a:p>
            <a:pPr algn="ctr"/>
            <a:endParaRPr lang="en-US" dirty="0"/>
          </a:p>
        </p:txBody>
      </p:sp>
    </p:spTree>
    <p:extLst>
      <p:ext uri="{BB962C8B-B14F-4D97-AF65-F5344CB8AC3E}">
        <p14:creationId xmlns:p14="http://schemas.microsoft.com/office/powerpoint/2010/main" val="271955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FE49-5FE8-40C8-89E4-1DBB56060068}"/>
              </a:ext>
            </a:extLst>
          </p:cNvPr>
          <p:cNvSpPr>
            <a:spLocks noGrp="1"/>
          </p:cNvSpPr>
          <p:nvPr>
            <p:ph type="title"/>
          </p:nvPr>
        </p:nvSpPr>
        <p:spPr>
          <a:xfrm>
            <a:off x="628650" y="365127"/>
            <a:ext cx="7886700" cy="777874"/>
          </a:xfrm>
        </p:spPr>
        <p:txBody>
          <a:bodyPr/>
          <a:lstStyle/>
          <a:p>
            <a:r>
              <a:rPr lang="en-US" dirty="0">
                <a:solidFill>
                  <a:schemeClr val="tx1"/>
                </a:solidFill>
                <a:effectLst/>
              </a:rPr>
              <a:t>MODARIA  (2012- 2015):</a:t>
            </a:r>
            <a:br>
              <a:rPr lang="en-US" dirty="0">
                <a:solidFill>
                  <a:schemeClr val="tx1"/>
                </a:solidFill>
                <a:effectLst/>
              </a:rPr>
            </a:br>
            <a:r>
              <a:rPr lang="en-US" dirty="0">
                <a:solidFill>
                  <a:schemeClr val="tx1"/>
                </a:solidFill>
                <a:effectLst/>
              </a:rPr>
              <a:t>Leading Topics</a:t>
            </a:r>
            <a:br>
              <a:rPr lang="en-US" dirty="0"/>
            </a:br>
            <a:br>
              <a:rPr lang="en-US" dirty="0"/>
            </a:br>
            <a:endParaRPr lang="en-US" dirty="0"/>
          </a:p>
        </p:txBody>
      </p:sp>
      <p:sp>
        <p:nvSpPr>
          <p:cNvPr id="3" name="Slide Number Placeholder 2">
            <a:extLst>
              <a:ext uri="{FF2B5EF4-FFF2-40B4-BE49-F238E27FC236}">
                <a16:creationId xmlns:a16="http://schemas.microsoft.com/office/drawing/2014/main" id="{85AE2B79-6F21-4983-A6BA-FE2435EEB32B}"/>
              </a:ext>
            </a:extLst>
          </p:cNvPr>
          <p:cNvSpPr>
            <a:spLocks noGrp="1"/>
          </p:cNvSpPr>
          <p:nvPr>
            <p:ph type="sldNum" sz="quarter" idx="12"/>
          </p:nvPr>
        </p:nvSpPr>
        <p:spPr/>
        <p:txBody>
          <a:bodyPr/>
          <a:lstStyle/>
          <a:p>
            <a:fld id="{264594F8-F3AA-457C-B82E-EFC980D0B1D8}" type="slidenum">
              <a:rPr lang="en-US" smtClean="0"/>
              <a:t>12</a:t>
            </a:fld>
            <a:endParaRPr lang="en-US" dirty="0"/>
          </a:p>
        </p:txBody>
      </p:sp>
      <p:sp>
        <p:nvSpPr>
          <p:cNvPr id="4" name="Content Placeholder 3">
            <a:extLst>
              <a:ext uri="{FF2B5EF4-FFF2-40B4-BE49-F238E27FC236}">
                <a16:creationId xmlns:a16="http://schemas.microsoft.com/office/drawing/2014/main" id="{A19AD558-686A-45A2-9BD6-6AFB06B79A80}"/>
              </a:ext>
            </a:extLst>
          </p:cNvPr>
          <p:cNvSpPr>
            <a:spLocks noGrp="1"/>
          </p:cNvSpPr>
          <p:nvPr>
            <p:ph idx="1"/>
          </p:nvPr>
        </p:nvSpPr>
        <p:spPr>
          <a:xfrm>
            <a:off x="628650" y="1964419"/>
            <a:ext cx="4248150" cy="3505199"/>
          </a:xfrm>
        </p:spPr>
        <p:txBody>
          <a:bodyPr>
            <a:normAutofit fontScale="77500" lnSpcReduction="20000"/>
          </a:bodyPr>
          <a:lstStyle/>
          <a:p>
            <a:endParaRPr lang="en-US" dirty="0"/>
          </a:p>
          <a:p>
            <a:r>
              <a:rPr lang="en-US" dirty="0">
                <a:solidFill>
                  <a:schemeClr val="tx1"/>
                </a:solidFill>
              </a:rPr>
              <a:t>The Fukushima Daiichi nuclear accident in 2011 </a:t>
            </a:r>
          </a:p>
          <a:p>
            <a:r>
              <a:rPr lang="en-US" dirty="0">
                <a:solidFill>
                  <a:schemeClr val="tx1"/>
                </a:solidFill>
              </a:rPr>
              <a:t>Member States launching nuclear power programs </a:t>
            </a:r>
          </a:p>
          <a:p>
            <a:r>
              <a:rPr lang="en-US" dirty="0">
                <a:solidFill>
                  <a:schemeClr val="tx1"/>
                </a:solidFill>
              </a:rPr>
              <a:t>Member States need to control residues containing enhanced levels of natural radioactivity that are produced during industrial activities or during mining of metals and uranium. </a:t>
            </a:r>
          </a:p>
        </p:txBody>
      </p:sp>
      <p:pic>
        <p:nvPicPr>
          <p:cNvPr id="1026" name="Picture 2">
            <a:extLst>
              <a:ext uri="{FF2B5EF4-FFF2-40B4-BE49-F238E27FC236}">
                <a16:creationId xmlns:a16="http://schemas.microsoft.com/office/drawing/2014/main" id="{F03C0531-23D3-41EE-AD6C-02FF409F8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822" y="2286000"/>
            <a:ext cx="3768177" cy="250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671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0056-F75D-4189-89DF-C56A2EB5F108}"/>
              </a:ext>
            </a:extLst>
          </p:cNvPr>
          <p:cNvSpPr>
            <a:spLocks noGrp="1"/>
          </p:cNvSpPr>
          <p:nvPr>
            <p:ph type="title"/>
          </p:nvPr>
        </p:nvSpPr>
        <p:spPr/>
        <p:txBody>
          <a:bodyPr/>
          <a:lstStyle/>
          <a:p>
            <a:r>
              <a:rPr lang="en-US" dirty="0">
                <a:solidFill>
                  <a:schemeClr val="tx1"/>
                </a:solidFill>
                <a:effectLst/>
              </a:rPr>
              <a:t>MODARIA  (2012- 2015):</a:t>
            </a:r>
            <a:br>
              <a:rPr lang="en-US" dirty="0">
                <a:solidFill>
                  <a:schemeClr val="tx1"/>
                </a:solidFill>
                <a:effectLst/>
              </a:rPr>
            </a:br>
            <a:r>
              <a:rPr lang="en-US" dirty="0">
                <a:solidFill>
                  <a:schemeClr val="tx1"/>
                </a:solidFill>
                <a:effectLst/>
              </a:rPr>
              <a:t>Themes</a:t>
            </a:r>
            <a:br>
              <a:rPr lang="en-US" b="1" dirty="0"/>
            </a:br>
            <a:endParaRPr lang="en-US" dirty="0"/>
          </a:p>
        </p:txBody>
      </p:sp>
      <p:sp>
        <p:nvSpPr>
          <p:cNvPr id="3" name="Slide Number Placeholder 2">
            <a:extLst>
              <a:ext uri="{FF2B5EF4-FFF2-40B4-BE49-F238E27FC236}">
                <a16:creationId xmlns:a16="http://schemas.microsoft.com/office/drawing/2014/main" id="{71D089C2-79C4-44E5-850C-C9968ABA0B1B}"/>
              </a:ext>
            </a:extLst>
          </p:cNvPr>
          <p:cNvSpPr>
            <a:spLocks noGrp="1"/>
          </p:cNvSpPr>
          <p:nvPr>
            <p:ph type="sldNum" sz="quarter" idx="12"/>
          </p:nvPr>
        </p:nvSpPr>
        <p:spPr/>
        <p:txBody>
          <a:bodyPr/>
          <a:lstStyle/>
          <a:p>
            <a:fld id="{264594F8-F3AA-457C-B82E-EFC980D0B1D8}" type="slidenum">
              <a:rPr lang="en-US" smtClean="0"/>
              <a:t>13</a:t>
            </a:fld>
            <a:endParaRPr lang="en-US" dirty="0"/>
          </a:p>
        </p:txBody>
      </p:sp>
      <p:sp>
        <p:nvSpPr>
          <p:cNvPr id="4" name="Content Placeholder 3">
            <a:extLst>
              <a:ext uri="{FF2B5EF4-FFF2-40B4-BE49-F238E27FC236}">
                <a16:creationId xmlns:a16="http://schemas.microsoft.com/office/drawing/2014/main" id="{62E00338-19E5-4888-8032-55F02417CCC9}"/>
              </a:ext>
            </a:extLst>
          </p:cNvPr>
          <p:cNvSpPr>
            <a:spLocks noGrp="1"/>
          </p:cNvSpPr>
          <p:nvPr>
            <p:ph idx="1"/>
          </p:nvPr>
        </p:nvSpPr>
        <p:spPr>
          <a:xfrm>
            <a:off x="628650" y="2324100"/>
            <a:ext cx="7886700" cy="2209800"/>
          </a:xfrm>
        </p:spPr>
        <p:txBody>
          <a:bodyPr>
            <a:normAutofit/>
          </a:bodyPr>
          <a:lstStyle/>
          <a:p>
            <a:pPr fontAlgn="base"/>
            <a:r>
              <a:rPr lang="en-US" sz="2900" b="1" dirty="0">
                <a:solidFill>
                  <a:schemeClr val="tx1"/>
                </a:solidFill>
              </a:rPr>
              <a:t>Remediation of Contaminated Areas</a:t>
            </a:r>
          </a:p>
          <a:p>
            <a:pPr fontAlgn="base"/>
            <a:r>
              <a:rPr lang="en-US" sz="2900" b="1" dirty="0">
                <a:solidFill>
                  <a:schemeClr val="tx1"/>
                </a:solidFill>
              </a:rPr>
              <a:t>Uncertainties and Variability</a:t>
            </a:r>
          </a:p>
          <a:p>
            <a:pPr fontAlgn="base"/>
            <a:r>
              <a:rPr lang="en-US" sz="2900" b="1" dirty="0">
                <a:solidFill>
                  <a:schemeClr val="tx1"/>
                </a:solidFill>
              </a:rPr>
              <a:t>Exposures and Effects on Biota</a:t>
            </a:r>
          </a:p>
          <a:p>
            <a:pPr fontAlgn="base"/>
            <a:r>
              <a:rPr lang="en-US" sz="2900" b="1" dirty="0">
                <a:solidFill>
                  <a:schemeClr val="tx1"/>
                </a:solidFill>
              </a:rPr>
              <a:t>Marine Modelling</a:t>
            </a:r>
          </a:p>
          <a:p>
            <a:pPr marL="0" indent="0">
              <a:buNone/>
            </a:pPr>
            <a:endParaRPr lang="en-US" dirty="0"/>
          </a:p>
        </p:txBody>
      </p:sp>
    </p:spTree>
    <p:extLst>
      <p:ext uri="{BB962C8B-B14F-4D97-AF65-F5344CB8AC3E}">
        <p14:creationId xmlns:p14="http://schemas.microsoft.com/office/powerpoint/2010/main" val="193768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BE0C94-94CF-467B-ADA0-209BAE1B6D14}"/>
              </a:ext>
            </a:extLst>
          </p:cNvPr>
          <p:cNvSpPr>
            <a:spLocks noGrp="1"/>
          </p:cNvSpPr>
          <p:nvPr>
            <p:ph type="sldNum" sz="quarter" idx="12"/>
          </p:nvPr>
        </p:nvSpPr>
        <p:spPr/>
        <p:txBody>
          <a:bodyPr/>
          <a:lstStyle/>
          <a:p>
            <a:fld id="{264594F8-F3AA-457C-B82E-EFC980D0B1D8}" type="slidenum">
              <a:rPr lang="en-US" smtClean="0"/>
              <a:t>14</a:t>
            </a:fld>
            <a:endParaRPr lang="en-US" dirty="0"/>
          </a:p>
        </p:txBody>
      </p:sp>
      <p:pic>
        <p:nvPicPr>
          <p:cNvPr id="14" name="Picture 13">
            <a:extLst>
              <a:ext uri="{FF2B5EF4-FFF2-40B4-BE49-F238E27FC236}">
                <a16:creationId xmlns:a16="http://schemas.microsoft.com/office/drawing/2014/main" id="{C1A77BC2-5198-4013-B51B-199B49D597EB}"/>
              </a:ext>
            </a:extLst>
          </p:cNvPr>
          <p:cNvPicPr/>
          <p:nvPr/>
        </p:nvPicPr>
        <p:blipFill>
          <a:blip r:embed="rId3"/>
          <a:stretch>
            <a:fillRect/>
          </a:stretch>
        </p:blipFill>
        <p:spPr>
          <a:xfrm>
            <a:off x="115570" y="152400"/>
            <a:ext cx="8912860" cy="6553200"/>
          </a:xfrm>
          <a:prstGeom prst="rect">
            <a:avLst/>
          </a:prstGeom>
        </p:spPr>
      </p:pic>
    </p:spTree>
    <p:extLst>
      <p:ext uri="{BB962C8B-B14F-4D97-AF65-F5344CB8AC3E}">
        <p14:creationId xmlns:p14="http://schemas.microsoft.com/office/powerpoint/2010/main" val="3170252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90BEED-F1AC-4E64-9589-380EAE94AF54}"/>
              </a:ext>
            </a:extLst>
          </p:cNvPr>
          <p:cNvSpPr>
            <a:spLocks noGrp="1"/>
          </p:cNvSpPr>
          <p:nvPr>
            <p:ph type="sldNum" sz="quarter" idx="12"/>
          </p:nvPr>
        </p:nvSpPr>
        <p:spPr/>
        <p:txBody>
          <a:bodyPr/>
          <a:lstStyle/>
          <a:p>
            <a:fld id="{264594F8-F3AA-457C-B82E-EFC980D0B1D8}" type="slidenum">
              <a:rPr lang="en-US" smtClean="0"/>
              <a:pPr/>
              <a:t>15</a:t>
            </a:fld>
            <a:endParaRPr lang="en-US" dirty="0"/>
          </a:p>
        </p:txBody>
      </p:sp>
      <p:pic>
        <p:nvPicPr>
          <p:cNvPr id="3074" name="Picture 2" descr="MODARIA II - Modelling and Data for Radiological Impact Assessments">
            <a:extLst>
              <a:ext uri="{FF2B5EF4-FFF2-40B4-BE49-F238E27FC236}">
                <a16:creationId xmlns:a16="http://schemas.microsoft.com/office/drawing/2014/main" id="{9D722787-95BC-4866-9914-276E6A970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494" y="304800"/>
            <a:ext cx="5815012"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62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3961-A1B3-49C6-8232-7FC80C6EA396}"/>
              </a:ext>
            </a:extLst>
          </p:cNvPr>
          <p:cNvSpPr>
            <a:spLocks noGrp="1"/>
          </p:cNvSpPr>
          <p:nvPr>
            <p:ph type="title"/>
          </p:nvPr>
        </p:nvSpPr>
        <p:spPr>
          <a:xfrm>
            <a:off x="628650" y="365127"/>
            <a:ext cx="7886700" cy="854074"/>
          </a:xfrm>
        </p:spPr>
        <p:txBody>
          <a:bodyPr/>
          <a:lstStyle/>
          <a:p>
            <a:r>
              <a:rPr lang="en-US" sz="2800" dirty="0">
                <a:solidFill>
                  <a:schemeClr val="tx1"/>
                </a:solidFill>
                <a:effectLst/>
              </a:rPr>
              <a:t>WG3: Integrated assessment for public and biota</a:t>
            </a:r>
            <a:br>
              <a:rPr lang="en-US" dirty="0">
                <a:solidFill>
                  <a:schemeClr val="tx1"/>
                </a:solidFill>
                <a:effectLst/>
              </a:rPr>
            </a:br>
            <a:r>
              <a:rPr lang="en-US" sz="2400" dirty="0">
                <a:solidFill>
                  <a:schemeClr val="tx1"/>
                </a:solidFill>
                <a:effectLst/>
              </a:rPr>
              <a:t>Goal: An integrated approach for humans and biota</a:t>
            </a:r>
            <a:endParaRPr lang="en-US" sz="2400" dirty="0"/>
          </a:p>
        </p:txBody>
      </p:sp>
      <p:sp>
        <p:nvSpPr>
          <p:cNvPr id="3" name="Slide Number Placeholder 2">
            <a:extLst>
              <a:ext uri="{FF2B5EF4-FFF2-40B4-BE49-F238E27FC236}">
                <a16:creationId xmlns:a16="http://schemas.microsoft.com/office/drawing/2014/main" id="{27E0D212-7B28-43E2-B271-F4FD63E17B77}"/>
              </a:ext>
            </a:extLst>
          </p:cNvPr>
          <p:cNvSpPr>
            <a:spLocks noGrp="1"/>
          </p:cNvSpPr>
          <p:nvPr>
            <p:ph type="sldNum" sz="quarter" idx="12"/>
          </p:nvPr>
        </p:nvSpPr>
        <p:spPr/>
        <p:txBody>
          <a:bodyPr/>
          <a:lstStyle/>
          <a:p>
            <a:fld id="{264594F8-F3AA-457C-B82E-EFC980D0B1D8}" type="slidenum">
              <a:rPr lang="en-US" smtClean="0"/>
              <a:t>16</a:t>
            </a:fld>
            <a:endParaRPr lang="en-US" dirty="0"/>
          </a:p>
        </p:txBody>
      </p:sp>
      <p:pic>
        <p:nvPicPr>
          <p:cNvPr id="4098" name="Picture 2">
            <a:extLst>
              <a:ext uri="{FF2B5EF4-FFF2-40B4-BE49-F238E27FC236}">
                <a16:creationId xmlns:a16="http://schemas.microsoft.com/office/drawing/2014/main" id="{6DFB6B6E-EB96-406F-95B9-26977A7CAC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7" t="34366" r="8038" b="8305"/>
          <a:stretch/>
        </p:blipFill>
        <p:spPr bwMode="auto">
          <a:xfrm>
            <a:off x="4455886" y="3345076"/>
            <a:ext cx="4535714"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3F5C2FF-3632-4D1B-8FC1-28D6270A9721}"/>
              </a:ext>
            </a:extLst>
          </p:cNvPr>
          <p:cNvSpPr>
            <a:spLocks noGrp="1"/>
          </p:cNvSpPr>
          <p:nvPr>
            <p:ph idx="1"/>
          </p:nvPr>
        </p:nvSpPr>
        <p:spPr>
          <a:xfrm>
            <a:off x="914400" y="1524000"/>
            <a:ext cx="5695950" cy="2895601"/>
          </a:xfrm>
        </p:spPr>
        <p:txBody>
          <a:bodyPr/>
          <a:lstStyle/>
          <a:p>
            <a:pPr marL="0" indent="0">
              <a:buNone/>
            </a:pPr>
            <a:r>
              <a:rPr lang="en-US" dirty="0"/>
              <a:t>Activities/Duties</a:t>
            </a:r>
          </a:p>
          <a:p>
            <a:r>
              <a:rPr lang="en-US" dirty="0"/>
              <a:t>Model routine discharges</a:t>
            </a:r>
          </a:p>
          <a:p>
            <a:r>
              <a:rPr lang="en-US" dirty="0"/>
              <a:t>Compared computer codes</a:t>
            </a:r>
          </a:p>
          <a:p>
            <a:r>
              <a:rPr lang="en-US" dirty="0"/>
              <a:t>Developed surveys</a:t>
            </a:r>
          </a:p>
          <a:p>
            <a:r>
              <a:rPr lang="en-US" dirty="0"/>
              <a:t>Trained</a:t>
            </a:r>
          </a:p>
        </p:txBody>
      </p:sp>
    </p:spTree>
    <p:extLst>
      <p:ext uri="{BB962C8B-B14F-4D97-AF65-F5344CB8AC3E}">
        <p14:creationId xmlns:p14="http://schemas.microsoft.com/office/powerpoint/2010/main" val="221106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3FC9-BCFB-4C8F-8F81-D90EEE4C6CFC}"/>
              </a:ext>
            </a:extLst>
          </p:cNvPr>
          <p:cNvSpPr>
            <a:spLocks noGrp="1"/>
          </p:cNvSpPr>
          <p:nvPr>
            <p:ph type="title"/>
          </p:nvPr>
        </p:nvSpPr>
        <p:spPr/>
        <p:txBody>
          <a:bodyPr/>
          <a:lstStyle/>
          <a:p>
            <a:r>
              <a:rPr lang="en-US" dirty="0"/>
              <a:t>We achieved some conclusions  </a:t>
            </a:r>
          </a:p>
        </p:txBody>
      </p:sp>
      <p:sp>
        <p:nvSpPr>
          <p:cNvPr id="3" name="Slide Number Placeholder 2">
            <a:extLst>
              <a:ext uri="{FF2B5EF4-FFF2-40B4-BE49-F238E27FC236}">
                <a16:creationId xmlns:a16="http://schemas.microsoft.com/office/drawing/2014/main" id="{DC6A1237-D16A-4A99-ACC7-B88B3AB9D574}"/>
              </a:ext>
            </a:extLst>
          </p:cNvPr>
          <p:cNvSpPr>
            <a:spLocks noGrp="1"/>
          </p:cNvSpPr>
          <p:nvPr>
            <p:ph type="sldNum" sz="quarter" idx="12"/>
          </p:nvPr>
        </p:nvSpPr>
        <p:spPr/>
        <p:txBody>
          <a:bodyPr/>
          <a:lstStyle/>
          <a:p>
            <a:fld id="{264594F8-F3AA-457C-B82E-EFC980D0B1D8}" type="slidenum">
              <a:rPr lang="en-US" smtClean="0"/>
              <a:t>17</a:t>
            </a:fld>
            <a:endParaRPr lang="en-US" dirty="0"/>
          </a:p>
        </p:txBody>
      </p:sp>
      <p:sp>
        <p:nvSpPr>
          <p:cNvPr id="4" name="Content Placeholder 3">
            <a:extLst>
              <a:ext uri="{FF2B5EF4-FFF2-40B4-BE49-F238E27FC236}">
                <a16:creationId xmlns:a16="http://schemas.microsoft.com/office/drawing/2014/main" id="{7B0F3A2A-AF34-4579-8D0F-4ECC9A638B0B}"/>
              </a:ext>
            </a:extLst>
          </p:cNvPr>
          <p:cNvSpPr>
            <a:spLocks noGrp="1"/>
          </p:cNvSpPr>
          <p:nvPr>
            <p:ph idx="1"/>
          </p:nvPr>
        </p:nvSpPr>
        <p:spPr>
          <a:xfrm>
            <a:off x="644416" y="1178718"/>
            <a:ext cx="8210550" cy="4500563"/>
          </a:xfrm>
        </p:spPr>
        <p:txBody>
          <a:bodyPr>
            <a:normAutofit fontScale="92500" lnSpcReduction="10000"/>
          </a:bodyPr>
          <a:lstStyle/>
          <a:p>
            <a:r>
              <a:rPr lang="en-US" dirty="0"/>
              <a:t>Most counties had protection of humans at the lightest level of legislation and regulations but not necessary protection of biota</a:t>
            </a:r>
          </a:p>
          <a:p>
            <a:pPr marL="0" indent="0">
              <a:buNone/>
            </a:pPr>
            <a:endParaRPr lang="en-US" dirty="0"/>
          </a:p>
          <a:p>
            <a:r>
              <a:rPr lang="en-US" dirty="0"/>
              <a:t>Several codes do exist ready to prove (rather than assume) integrated dose assessments on human and absorbed dose on biota</a:t>
            </a:r>
          </a:p>
          <a:p>
            <a:endParaRPr lang="en-US" dirty="0"/>
          </a:p>
          <a:p>
            <a:r>
              <a:rPr lang="en-US" dirty="0"/>
              <a:t>Assessments carried out with difference codes resulted in equivalent results and all of them below generic screen reference levels</a:t>
            </a:r>
          </a:p>
        </p:txBody>
      </p:sp>
      <p:pic>
        <p:nvPicPr>
          <p:cNvPr id="5124" name="Picture 4" descr="Conclusions Quotes - BrainyQuote">
            <a:extLst>
              <a:ext uri="{FF2B5EF4-FFF2-40B4-BE49-F238E27FC236}">
                <a16:creationId xmlns:a16="http://schemas.microsoft.com/office/drawing/2014/main" id="{926052EB-2C80-454B-BC1B-AD62BBC68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340" y="5347204"/>
            <a:ext cx="2857501" cy="150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2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0">
            <a:extLst>
              <a:ext uri="{FF2B5EF4-FFF2-40B4-BE49-F238E27FC236}">
                <a16:creationId xmlns:a16="http://schemas.microsoft.com/office/drawing/2014/main" id="{5F216371-EF7B-431F-9D59-55FC31794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699249-A71F-43E2-9C58-1C3377838096}"/>
              </a:ext>
            </a:extLst>
          </p:cNvPr>
          <p:cNvSpPr>
            <a:spLocks noGrp="1"/>
          </p:cNvSpPr>
          <p:nvPr>
            <p:ph type="title"/>
          </p:nvPr>
        </p:nvSpPr>
        <p:spPr>
          <a:xfrm>
            <a:off x="5236368" y="1367673"/>
            <a:ext cx="3281363" cy="2665509"/>
          </a:xfrm>
        </p:spPr>
        <p:txBody>
          <a:bodyPr vert="horz" lIns="91440" tIns="45720" rIns="91440" bIns="45720" rtlCol="0" anchor="b">
            <a:normAutofit/>
          </a:bodyPr>
          <a:lstStyle/>
          <a:p>
            <a:pPr algn="r"/>
            <a:r>
              <a:rPr lang="en-US" sz="6300" kern="1200" dirty="0">
                <a:solidFill>
                  <a:schemeClr val="bg1"/>
                </a:solidFill>
                <a:latin typeface="+mj-lt"/>
                <a:ea typeface="+mj-ea"/>
                <a:cs typeface="+mj-cs"/>
              </a:rPr>
              <a:t>Thank You</a:t>
            </a:r>
          </a:p>
        </p:txBody>
      </p:sp>
      <p:grpSp>
        <p:nvGrpSpPr>
          <p:cNvPr id="21" name="Group 12">
            <a:extLst>
              <a:ext uri="{FF2B5EF4-FFF2-40B4-BE49-F238E27FC236}">
                <a16:creationId xmlns:a16="http://schemas.microsoft.com/office/drawing/2014/main" id="{9BFFD157-D6B7-49C8-8010-8A653B16F6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2564" cy="6858000"/>
            <a:chOff x="1" y="0"/>
            <a:chExt cx="6270085" cy="6858000"/>
          </a:xfrm>
          <a:effectLst>
            <a:outerShdw blurRad="381000" dist="152400" algn="l" rotWithShape="0">
              <a:prstClr val="black">
                <a:alpha val="10000"/>
              </a:prstClr>
            </a:outerShdw>
          </a:effectLst>
        </p:grpSpPr>
        <p:grpSp>
          <p:nvGrpSpPr>
            <p:cNvPr id="14" name="Group 13">
              <a:extLst>
                <a:ext uri="{FF2B5EF4-FFF2-40B4-BE49-F238E27FC236}">
                  <a16:creationId xmlns:a16="http://schemas.microsoft.com/office/drawing/2014/main" id="{34A1260A-F763-4B08-B3B0-9AB02E0916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6084449" cy="6858000"/>
              <a:chOff x="1" y="0"/>
              <a:chExt cx="6084449" cy="6858000"/>
            </a:xfrm>
          </p:grpSpPr>
          <p:sp>
            <p:nvSpPr>
              <p:cNvPr id="18" name="Rectangle 35">
                <a:extLst>
                  <a:ext uri="{FF2B5EF4-FFF2-40B4-BE49-F238E27FC236}">
                    <a16:creationId xmlns:a16="http://schemas.microsoft.com/office/drawing/2014/main" id="{F3B18E67-E612-46F7-BB08-BBB14DF2B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35">
                <a:extLst>
                  <a:ext uri="{FF2B5EF4-FFF2-40B4-BE49-F238E27FC236}">
                    <a16:creationId xmlns:a16="http://schemas.microsoft.com/office/drawing/2014/main" id="{CF575B15-84F8-405E-851F-197ACA0B7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2" name="Group 14">
              <a:extLst>
                <a:ext uri="{FF2B5EF4-FFF2-40B4-BE49-F238E27FC236}">
                  <a16:creationId xmlns:a16="http://schemas.microsoft.com/office/drawing/2014/main" id="{2C6282AD-1695-490F-8FB6-BBAE001D78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6" name="Freeform: Shape 15">
                <a:extLst>
                  <a:ext uri="{FF2B5EF4-FFF2-40B4-BE49-F238E27FC236}">
                    <a16:creationId xmlns:a16="http://schemas.microsoft.com/office/drawing/2014/main" id="{13E6E681-A750-4A32-9BF0-911FDF1D1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458AF90-18B2-472F-A526-F65270C99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3" name="Slide Number Placeholder 2">
            <a:extLst>
              <a:ext uri="{FF2B5EF4-FFF2-40B4-BE49-F238E27FC236}">
                <a16:creationId xmlns:a16="http://schemas.microsoft.com/office/drawing/2014/main" id="{B867CAE1-E0B2-4DDE-A8A0-436BC301B3B5}"/>
              </a:ext>
            </a:extLst>
          </p:cNvPr>
          <p:cNvSpPr>
            <a:spLocks noGrp="1"/>
          </p:cNvSpPr>
          <p:nvPr>
            <p:ph type="sldNum" sz="quarter" idx="12"/>
          </p:nvPr>
        </p:nvSpPr>
        <p:spPr>
          <a:xfrm>
            <a:off x="6553200" y="466933"/>
            <a:ext cx="1976437" cy="707886"/>
          </a:xfrm>
        </p:spPr>
        <p:txBody>
          <a:bodyPr vert="horz" lIns="91440" tIns="45720" rIns="91440" bIns="45720" rtlCol="0" anchor="ctr">
            <a:normAutofit/>
          </a:bodyPr>
          <a:lstStyle/>
          <a:p>
            <a:pPr>
              <a:lnSpc>
                <a:spcPct val="90000"/>
              </a:lnSpc>
              <a:spcAft>
                <a:spcPts val="600"/>
              </a:spcAft>
            </a:pPr>
            <a:fld id="{264594F8-F3AA-457C-B82E-EFC980D0B1D8}" type="slidenum">
              <a:rPr lang="en-US" sz="4200"/>
              <a:pPr>
                <a:lnSpc>
                  <a:spcPct val="90000"/>
                </a:lnSpc>
                <a:spcAft>
                  <a:spcPts val="600"/>
                </a:spcAft>
              </a:pPr>
              <a:t>18</a:t>
            </a:fld>
            <a:endParaRPr lang="en-US" sz="4200" dirty="0"/>
          </a:p>
        </p:txBody>
      </p:sp>
      <p:pic>
        <p:nvPicPr>
          <p:cNvPr id="23" name="Graphic 7" descr="Handshake">
            <a:extLst>
              <a:ext uri="{FF2B5EF4-FFF2-40B4-BE49-F238E27FC236}">
                <a16:creationId xmlns:a16="http://schemas.microsoft.com/office/drawing/2014/main" id="{6C150DC2-4649-483E-94D2-A6A01C2259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268" y="2070072"/>
            <a:ext cx="3298032" cy="3298032"/>
          </a:xfrm>
          <a:prstGeom prst="rect">
            <a:avLst/>
          </a:prstGeom>
        </p:spPr>
      </p:pic>
    </p:spTree>
    <p:extLst>
      <p:ext uri="{BB962C8B-B14F-4D97-AF65-F5344CB8AC3E}">
        <p14:creationId xmlns:p14="http://schemas.microsoft.com/office/powerpoint/2010/main" val="176500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9DEA-5B9B-4037-970D-3B25859AD400}"/>
              </a:ext>
            </a:extLst>
          </p:cNvPr>
          <p:cNvSpPr>
            <a:spLocks noGrp="1"/>
          </p:cNvSpPr>
          <p:nvPr>
            <p:ph type="title"/>
          </p:nvPr>
        </p:nvSpPr>
        <p:spPr/>
        <p:txBody>
          <a:bodyPr/>
          <a:lstStyle/>
          <a:p>
            <a:r>
              <a:rPr lang="en-US" dirty="0">
                <a:solidFill>
                  <a:schemeClr val="tx1"/>
                </a:solidFill>
                <a:effectLst/>
              </a:rPr>
              <a:t>This International Exercise:</a:t>
            </a:r>
            <a:br>
              <a:rPr lang="en-US" dirty="0">
                <a:solidFill>
                  <a:schemeClr val="tx1"/>
                </a:solidFill>
                <a:effectLst/>
              </a:rPr>
            </a:br>
            <a:r>
              <a:rPr lang="en-US" dirty="0">
                <a:solidFill>
                  <a:schemeClr val="tx1"/>
                </a:solidFill>
                <a:effectLst/>
              </a:rPr>
              <a:t>Who/What/Why</a:t>
            </a:r>
          </a:p>
        </p:txBody>
      </p:sp>
      <p:sp>
        <p:nvSpPr>
          <p:cNvPr id="3" name="Slide Number Placeholder 2">
            <a:extLst>
              <a:ext uri="{FF2B5EF4-FFF2-40B4-BE49-F238E27FC236}">
                <a16:creationId xmlns:a16="http://schemas.microsoft.com/office/drawing/2014/main" id="{6BE461C4-1928-4140-839F-3C2015A8D4FD}"/>
              </a:ext>
            </a:extLst>
          </p:cNvPr>
          <p:cNvSpPr>
            <a:spLocks noGrp="1"/>
          </p:cNvSpPr>
          <p:nvPr>
            <p:ph type="sldNum" sz="quarter" idx="12"/>
          </p:nvPr>
        </p:nvSpPr>
        <p:spPr/>
        <p:txBody>
          <a:bodyPr/>
          <a:lstStyle/>
          <a:p>
            <a:fld id="{264594F8-F3AA-457C-B82E-EFC980D0B1D8}" type="slidenum">
              <a:rPr lang="en-US" smtClean="0"/>
              <a:t>2</a:t>
            </a:fld>
            <a:endParaRPr lang="en-US" dirty="0"/>
          </a:p>
        </p:txBody>
      </p:sp>
      <p:sp>
        <p:nvSpPr>
          <p:cNvPr id="4" name="Content Placeholder 3">
            <a:extLst>
              <a:ext uri="{FF2B5EF4-FFF2-40B4-BE49-F238E27FC236}">
                <a16:creationId xmlns:a16="http://schemas.microsoft.com/office/drawing/2014/main" id="{E403BEA6-3306-491A-967B-0F66D79BDBE2}"/>
              </a:ext>
            </a:extLst>
          </p:cNvPr>
          <p:cNvSpPr>
            <a:spLocks noGrp="1"/>
          </p:cNvSpPr>
          <p:nvPr>
            <p:ph idx="1"/>
          </p:nvPr>
        </p:nvSpPr>
        <p:spPr>
          <a:xfrm>
            <a:off x="628650" y="1671639"/>
            <a:ext cx="5467350" cy="4500563"/>
          </a:xfrm>
        </p:spPr>
        <p:txBody>
          <a:bodyPr>
            <a:normAutofit lnSpcReduction="10000"/>
          </a:bodyPr>
          <a:lstStyle/>
          <a:p>
            <a:r>
              <a:rPr lang="en-US" dirty="0">
                <a:solidFill>
                  <a:schemeClr val="tx1"/>
                </a:solidFill>
              </a:rPr>
              <a:t>Recommended by the  International Nuclear Safety Advisory Group</a:t>
            </a:r>
          </a:p>
          <a:p>
            <a:r>
              <a:rPr lang="en-US" b="1" u="sng" dirty="0">
                <a:solidFill>
                  <a:schemeClr val="tx1"/>
                </a:solidFill>
              </a:rPr>
              <a:t>Goal: </a:t>
            </a:r>
            <a:r>
              <a:rPr lang="en-US" dirty="0">
                <a:solidFill>
                  <a:schemeClr val="tx1"/>
                </a:solidFill>
              </a:rPr>
              <a:t>Share Knowledge and Expertise</a:t>
            </a:r>
          </a:p>
          <a:p>
            <a:r>
              <a:rPr lang="en-US" dirty="0">
                <a:solidFill>
                  <a:schemeClr val="tx1"/>
                </a:solidFill>
              </a:rPr>
              <a:t>Countries: ~30-40, Members: ~150</a:t>
            </a:r>
          </a:p>
          <a:p>
            <a:r>
              <a:rPr lang="en-US" dirty="0">
                <a:solidFill>
                  <a:schemeClr val="tx1"/>
                </a:solidFill>
              </a:rPr>
              <a:t>Working groups: 20-30 members</a:t>
            </a:r>
          </a:p>
          <a:p>
            <a:r>
              <a:rPr lang="en-US" dirty="0">
                <a:solidFill>
                  <a:schemeClr val="tx1"/>
                </a:solidFill>
              </a:rPr>
              <a:t>One combined meeting and ~2-3 WG meetings/year</a:t>
            </a:r>
          </a:p>
          <a:p>
            <a:r>
              <a:rPr lang="en-US" b="1" u="sng" dirty="0">
                <a:solidFill>
                  <a:schemeClr val="tx1"/>
                </a:solidFill>
              </a:rPr>
              <a:t>Outcome</a:t>
            </a:r>
            <a:r>
              <a:rPr lang="en-US" b="1" dirty="0">
                <a:solidFill>
                  <a:schemeClr val="tx1"/>
                </a:solidFill>
                <a:effectLst>
                  <a:outerShdw blurRad="38100" dist="38100" dir="2700000" algn="tl">
                    <a:srgbClr val="000000">
                      <a:alpha val="43137"/>
                    </a:srgbClr>
                  </a:outerShdw>
                </a:effectLst>
              </a:rPr>
              <a:t>: </a:t>
            </a:r>
            <a:r>
              <a:rPr lang="en-US" dirty="0">
                <a:solidFill>
                  <a:schemeClr val="tx1"/>
                </a:solidFill>
              </a:rPr>
              <a:t>IAEA publications, journal articles</a:t>
            </a:r>
          </a:p>
          <a:p>
            <a:endParaRPr lang="en-US" dirty="0"/>
          </a:p>
        </p:txBody>
      </p:sp>
      <p:pic>
        <p:nvPicPr>
          <p:cNvPr id="5" name="Picture 4">
            <a:extLst>
              <a:ext uri="{FF2B5EF4-FFF2-40B4-BE49-F238E27FC236}">
                <a16:creationId xmlns:a16="http://schemas.microsoft.com/office/drawing/2014/main" id="{C2F6C4FA-41C3-4610-9F7C-EAE877C313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0" r="9000" b="3058"/>
          <a:stretch/>
        </p:blipFill>
        <p:spPr>
          <a:xfrm>
            <a:off x="6096000" y="2438400"/>
            <a:ext cx="2984112" cy="2464054"/>
          </a:xfrm>
          <a:prstGeom prst="rect">
            <a:avLst/>
          </a:prstGeom>
        </p:spPr>
      </p:pic>
      <p:sp>
        <p:nvSpPr>
          <p:cNvPr id="6" name="Rectangle: Rounded Corners 5">
            <a:extLst>
              <a:ext uri="{FF2B5EF4-FFF2-40B4-BE49-F238E27FC236}">
                <a16:creationId xmlns:a16="http://schemas.microsoft.com/office/drawing/2014/main" id="{37DDFECF-F7B1-4852-8D14-910ED0FCDF83}"/>
              </a:ext>
            </a:extLst>
          </p:cNvPr>
          <p:cNvSpPr/>
          <p:nvPr/>
        </p:nvSpPr>
        <p:spPr>
          <a:xfrm>
            <a:off x="6324600" y="4880683"/>
            <a:ext cx="26670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IAEA MODAIA II WG 3</a:t>
            </a:r>
          </a:p>
        </p:txBody>
      </p:sp>
    </p:spTree>
    <p:extLst>
      <p:ext uri="{BB962C8B-B14F-4D97-AF65-F5344CB8AC3E}">
        <p14:creationId xmlns:p14="http://schemas.microsoft.com/office/powerpoint/2010/main" val="219310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SmartArt Process diagram">
            <a:extLst>
              <a:ext uri="{FF2B5EF4-FFF2-40B4-BE49-F238E27FC236}">
                <a16:creationId xmlns:a16="http://schemas.microsoft.com/office/drawing/2014/main" id="{703FAB33-C653-48B0-9838-6BDC8704C19E}"/>
              </a:ext>
            </a:extLst>
          </p:cNvPr>
          <p:cNvGraphicFramePr>
            <a:graphicFrameLocks/>
          </p:cNvGraphicFramePr>
          <p:nvPr>
            <p:extLst>
              <p:ext uri="{D42A27DB-BD31-4B8C-83A1-F6EECF244321}">
                <p14:modId xmlns:p14="http://schemas.microsoft.com/office/powerpoint/2010/main" val="1520891081"/>
              </p:ext>
            </p:extLst>
          </p:nvPr>
        </p:nvGraphicFramePr>
        <p:xfrm>
          <a:off x="592404" y="1219200"/>
          <a:ext cx="847539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descr="Red square">
            <a:extLst>
              <a:ext uri="{FF2B5EF4-FFF2-40B4-BE49-F238E27FC236}">
                <a16:creationId xmlns:a16="http://schemas.microsoft.com/office/drawing/2014/main" id="{A12CC26A-5315-4976-ADC0-5433567BBAE9}"/>
              </a:ext>
            </a:extLst>
          </p:cNvPr>
          <p:cNvSpPr/>
          <p:nvPr/>
        </p:nvSpPr>
        <p:spPr>
          <a:xfrm>
            <a:off x="592946" y="2276639"/>
            <a:ext cx="615159" cy="5166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1986</a:t>
            </a:r>
          </a:p>
        </p:txBody>
      </p:sp>
      <p:sp>
        <p:nvSpPr>
          <p:cNvPr id="13" name="Rectangle 12" descr="Orange square">
            <a:extLst>
              <a:ext uri="{FF2B5EF4-FFF2-40B4-BE49-F238E27FC236}">
                <a16:creationId xmlns:a16="http://schemas.microsoft.com/office/drawing/2014/main" id="{1930D93D-7C86-4A0B-AC32-322C4830B011}"/>
              </a:ext>
            </a:extLst>
          </p:cNvPr>
          <p:cNvSpPr/>
          <p:nvPr/>
        </p:nvSpPr>
        <p:spPr>
          <a:xfrm>
            <a:off x="2188288" y="2276639"/>
            <a:ext cx="545574" cy="51669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1988</a:t>
            </a:r>
          </a:p>
        </p:txBody>
      </p:sp>
      <p:sp>
        <p:nvSpPr>
          <p:cNvPr id="14" name="Rectangle 13" descr="Orange square">
            <a:extLst>
              <a:ext uri="{FF2B5EF4-FFF2-40B4-BE49-F238E27FC236}">
                <a16:creationId xmlns:a16="http://schemas.microsoft.com/office/drawing/2014/main" id="{3465B29B-8058-46D1-9660-8E77A907D117}"/>
              </a:ext>
            </a:extLst>
          </p:cNvPr>
          <p:cNvSpPr/>
          <p:nvPr/>
        </p:nvSpPr>
        <p:spPr>
          <a:xfrm>
            <a:off x="3787545" y="2263713"/>
            <a:ext cx="545574" cy="51669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1996</a:t>
            </a:r>
          </a:p>
        </p:txBody>
      </p:sp>
      <p:sp>
        <p:nvSpPr>
          <p:cNvPr id="15" name="Rectangle 14" descr="Orange square">
            <a:extLst>
              <a:ext uri="{FF2B5EF4-FFF2-40B4-BE49-F238E27FC236}">
                <a16:creationId xmlns:a16="http://schemas.microsoft.com/office/drawing/2014/main" id="{EEFF73B8-4E1C-489B-A505-D683624E688D}"/>
              </a:ext>
            </a:extLst>
          </p:cNvPr>
          <p:cNvSpPr/>
          <p:nvPr/>
        </p:nvSpPr>
        <p:spPr>
          <a:xfrm>
            <a:off x="5379090" y="2276639"/>
            <a:ext cx="600021" cy="51669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2003</a:t>
            </a:r>
          </a:p>
        </p:txBody>
      </p:sp>
      <p:sp>
        <p:nvSpPr>
          <p:cNvPr id="16" name="Rectangle 15" descr="Yellow square">
            <a:extLst>
              <a:ext uri="{FF2B5EF4-FFF2-40B4-BE49-F238E27FC236}">
                <a16:creationId xmlns:a16="http://schemas.microsoft.com/office/drawing/2014/main" id="{5B34B083-2C6A-4916-B16C-EEDE2F7E0A91}"/>
              </a:ext>
            </a:extLst>
          </p:cNvPr>
          <p:cNvSpPr/>
          <p:nvPr/>
        </p:nvSpPr>
        <p:spPr>
          <a:xfrm>
            <a:off x="6982750" y="2276639"/>
            <a:ext cx="545510" cy="51669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2012</a:t>
            </a:r>
          </a:p>
        </p:txBody>
      </p:sp>
      <p:pic>
        <p:nvPicPr>
          <p:cNvPr id="17" name="Picture 16">
            <a:extLst>
              <a:ext uri="{FF2B5EF4-FFF2-40B4-BE49-F238E27FC236}">
                <a16:creationId xmlns:a16="http://schemas.microsoft.com/office/drawing/2014/main" id="{8822A616-A94E-4883-B129-2102A32FCB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624" y="2993983"/>
            <a:ext cx="1537017" cy="1117814"/>
          </a:xfrm>
          <a:prstGeom prst="rect">
            <a:avLst/>
          </a:prstGeom>
        </p:spPr>
      </p:pic>
      <p:sp>
        <p:nvSpPr>
          <p:cNvPr id="18" name="Title 3">
            <a:extLst>
              <a:ext uri="{FF2B5EF4-FFF2-40B4-BE49-F238E27FC236}">
                <a16:creationId xmlns:a16="http://schemas.microsoft.com/office/drawing/2014/main" id="{7B85F62D-625C-4957-A127-D072A3E84236}"/>
              </a:ext>
            </a:extLst>
          </p:cNvPr>
          <p:cNvSpPr>
            <a:spLocks noGrp="1"/>
          </p:cNvSpPr>
          <p:nvPr>
            <p:ph type="title"/>
          </p:nvPr>
        </p:nvSpPr>
        <p:spPr>
          <a:xfrm>
            <a:off x="533400" y="533400"/>
            <a:ext cx="7886700" cy="1325563"/>
          </a:xfrm>
        </p:spPr>
        <p:txBody>
          <a:bodyPr>
            <a:normAutofit/>
          </a:bodyPr>
          <a:lstStyle/>
          <a:p>
            <a:r>
              <a:rPr lang="en-US" sz="4400" dirty="0">
                <a:solidFill>
                  <a:schemeClr val="tx1"/>
                </a:solidFill>
                <a:effectLst/>
                <a:latin typeface="+mn-lt"/>
              </a:rPr>
              <a:t>International Exercises:</a:t>
            </a:r>
            <a:br>
              <a:rPr lang="en-US" sz="4400" dirty="0">
                <a:solidFill>
                  <a:schemeClr val="tx1"/>
                </a:solidFill>
                <a:effectLst/>
                <a:latin typeface="+mn-lt"/>
              </a:rPr>
            </a:br>
            <a:r>
              <a:rPr lang="en-US" sz="4400" dirty="0">
                <a:latin typeface="+mn-lt"/>
              </a:rPr>
              <a:t>Timeline</a:t>
            </a:r>
            <a:endParaRPr lang="en-US" sz="4400" dirty="0">
              <a:solidFill>
                <a:schemeClr val="tx1"/>
              </a:solidFill>
              <a:effectLst/>
              <a:latin typeface="+mn-lt"/>
            </a:endParaRPr>
          </a:p>
        </p:txBody>
      </p:sp>
      <p:sp>
        <p:nvSpPr>
          <p:cNvPr id="21" name="Arrow: Right 20">
            <a:extLst>
              <a:ext uri="{FF2B5EF4-FFF2-40B4-BE49-F238E27FC236}">
                <a16:creationId xmlns:a16="http://schemas.microsoft.com/office/drawing/2014/main" id="{93C12916-BB7A-42FF-9B2A-0566252457F0}"/>
              </a:ext>
            </a:extLst>
          </p:cNvPr>
          <p:cNvSpPr/>
          <p:nvPr/>
        </p:nvSpPr>
        <p:spPr>
          <a:xfrm>
            <a:off x="1752600" y="5410200"/>
            <a:ext cx="63627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Strengthens Collaboration and Advances the Science</a:t>
            </a:r>
          </a:p>
        </p:txBody>
      </p:sp>
    </p:spTree>
    <p:extLst>
      <p:ext uri="{BB962C8B-B14F-4D97-AF65-F5344CB8AC3E}">
        <p14:creationId xmlns:p14="http://schemas.microsoft.com/office/powerpoint/2010/main" val="144068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1C88-5216-4513-9109-9A1D5B99426E}"/>
              </a:ext>
            </a:extLst>
          </p:cNvPr>
          <p:cNvSpPr>
            <a:spLocks noGrp="1"/>
          </p:cNvSpPr>
          <p:nvPr>
            <p:ph type="title"/>
          </p:nvPr>
        </p:nvSpPr>
        <p:spPr>
          <a:xfrm>
            <a:off x="628650" y="365127"/>
            <a:ext cx="7886700" cy="854074"/>
          </a:xfrm>
        </p:spPr>
        <p:txBody>
          <a:bodyPr/>
          <a:lstStyle/>
          <a:p>
            <a:r>
              <a:rPr lang="en-US" sz="2800" dirty="0">
                <a:solidFill>
                  <a:schemeClr val="tx1"/>
                </a:solidFill>
                <a:effectLst/>
              </a:rPr>
              <a:t>VAMP (1988-1996)  </a:t>
            </a:r>
            <a:r>
              <a:rPr lang="en-US" sz="2800" b="1" u="sng" dirty="0">
                <a:solidFill>
                  <a:schemeClr val="tx1"/>
                </a:solidFill>
                <a:effectLst/>
              </a:rPr>
              <a:t>VA</a:t>
            </a:r>
            <a:r>
              <a:rPr lang="en-US" sz="2800" dirty="0">
                <a:solidFill>
                  <a:schemeClr val="tx1"/>
                </a:solidFill>
                <a:effectLst/>
              </a:rPr>
              <a:t>lidation of </a:t>
            </a:r>
            <a:r>
              <a:rPr lang="en-US" sz="2800" u="sng" dirty="0">
                <a:solidFill>
                  <a:schemeClr val="tx1"/>
                </a:solidFill>
                <a:effectLst/>
              </a:rPr>
              <a:t>M</a:t>
            </a:r>
            <a:r>
              <a:rPr lang="en-US" sz="2800" dirty="0">
                <a:solidFill>
                  <a:schemeClr val="tx1"/>
                </a:solidFill>
                <a:effectLst/>
              </a:rPr>
              <a:t>odel </a:t>
            </a:r>
            <a:r>
              <a:rPr lang="en-US" sz="2800" b="1" u="sng" dirty="0">
                <a:solidFill>
                  <a:schemeClr val="tx1"/>
                </a:solidFill>
                <a:effectLst/>
              </a:rPr>
              <a:t>P</a:t>
            </a:r>
            <a:r>
              <a:rPr lang="en-US" sz="2800" dirty="0">
                <a:solidFill>
                  <a:schemeClr val="tx1"/>
                </a:solidFill>
                <a:effectLst/>
              </a:rPr>
              <a:t>redictions:</a:t>
            </a:r>
            <a:br>
              <a:rPr lang="en-US" sz="2800" dirty="0">
                <a:solidFill>
                  <a:schemeClr val="tx1"/>
                </a:solidFill>
                <a:effectLst/>
              </a:rPr>
            </a:br>
            <a:r>
              <a:rPr lang="en-US" sz="2800" dirty="0">
                <a:solidFill>
                  <a:schemeClr val="tx1"/>
                </a:solidFill>
                <a:effectLst/>
              </a:rPr>
              <a:t>Four Working Groups</a:t>
            </a:r>
          </a:p>
        </p:txBody>
      </p:sp>
      <p:sp>
        <p:nvSpPr>
          <p:cNvPr id="3" name="Slide Number Placeholder 2">
            <a:extLst>
              <a:ext uri="{FF2B5EF4-FFF2-40B4-BE49-F238E27FC236}">
                <a16:creationId xmlns:a16="http://schemas.microsoft.com/office/drawing/2014/main" id="{52F7ED22-70C2-4A5D-B778-6D9E17A13FBA}"/>
              </a:ext>
            </a:extLst>
          </p:cNvPr>
          <p:cNvSpPr>
            <a:spLocks noGrp="1"/>
          </p:cNvSpPr>
          <p:nvPr>
            <p:ph type="sldNum" sz="quarter" idx="12"/>
          </p:nvPr>
        </p:nvSpPr>
        <p:spPr/>
        <p:txBody>
          <a:bodyPr/>
          <a:lstStyle/>
          <a:p>
            <a:fld id="{264594F8-F3AA-457C-B82E-EFC980D0B1D8}" type="slidenum">
              <a:rPr lang="en-US" smtClean="0"/>
              <a:t>4</a:t>
            </a:fld>
            <a:endParaRPr lang="en-US" dirty="0"/>
          </a:p>
        </p:txBody>
      </p:sp>
      <p:sp>
        <p:nvSpPr>
          <p:cNvPr id="4" name="Content Placeholder 3">
            <a:extLst>
              <a:ext uri="{FF2B5EF4-FFF2-40B4-BE49-F238E27FC236}">
                <a16:creationId xmlns:a16="http://schemas.microsoft.com/office/drawing/2014/main" id="{92D4E3AB-AD9D-48A0-943D-EF578B903037}"/>
              </a:ext>
            </a:extLst>
          </p:cNvPr>
          <p:cNvSpPr>
            <a:spLocks noGrp="1"/>
          </p:cNvSpPr>
          <p:nvPr>
            <p:ph idx="1"/>
          </p:nvPr>
        </p:nvSpPr>
        <p:spPr>
          <a:xfrm>
            <a:off x="561976" y="1213323"/>
            <a:ext cx="5772150" cy="4746679"/>
          </a:xfrm>
        </p:spPr>
        <p:txBody>
          <a:bodyPr>
            <a:normAutofit lnSpcReduction="10000"/>
          </a:bodyPr>
          <a:lstStyle/>
          <a:p>
            <a:pPr marL="0" indent="0">
              <a:buNone/>
            </a:pPr>
            <a:endParaRPr lang="en-US" dirty="0">
              <a:solidFill>
                <a:schemeClr val="tx1"/>
              </a:solidFill>
            </a:endParaRPr>
          </a:p>
          <a:p>
            <a:r>
              <a:rPr lang="en-US" dirty="0">
                <a:solidFill>
                  <a:schemeClr val="tx1"/>
                </a:solidFill>
              </a:rPr>
              <a:t>Terrestrial Working Group</a:t>
            </a:r>
          </a:p>
          <a:p>
            <a:pPr lvl="1"/>
            <a:r>
              <a:rPr lang="en-US" dirty="0">
                <a:solidFill>
                  <a:schemeClr val="tx1"/>
                </a:solidFill>
              </a:rPr>
              <a:t>Resuspension, Food Processing losses, Seasonality</a:t>
            </a:r>
          </a:p>
          <a:p>
            <a:r>
              <a:rPr lang="en-US" dirty="0">
                <a:solidFill>
                  <a:schemeClr val="tx1"/>
                </a:solidFill>
              </a:rPr>
              <a:t>Urban Working Group </a:t>
            </a:r>
          </a:p>
          <a:p>
            <a:r>
              <a:rPr lang="en-US" dirty="0">
                <a:solidFill>
                  <a:schemeClr val="tx1"/>
                </a:solidFill>
              </a:rPr>
              <a:t>Aquatic Working Group </a:t>
            </a:r>
          </a:p>
          <a:p>
            <a:pPr lvl="1"/>
            <a:r>
              <a:rPr lang="en-US" dirty="0">
                <a:solidFill>
                  <a:schemeClr val="tx1"/>
                </a:solidFill>
              </a:rPr>
              <a:t>Cs-137 in freshwater (lakes, rivers)</a:t>
            </a:r>
          </a:p>
          <a:p>
            <a:r>
              <a:rPr lang="en-US" dirty="0">
                <a:solidFill>
                  <a:schemeClr val="tx1"/>
                </a:solidFill>
              </a:rPr>
              <a:t>Multiple Pathways Working Group</a:t>
            </a:r>
          </a:p>
          <a:p>
            <a:pPr lvl="1"/>
            <a:r>
              <a:rPr lang="en-US" dirty="0">
                <a:solidFill>
                  <a:schemeClr val="tx1"/>
                </a:solidFill>
              </a:rPr>
              <a:t>Data from Finland and Czech Republic</a:t>
            </a:r>
          </a:p>
          <a:p>
            <a:pPr lvl="1"/>
            <a:r>
              <a:rPr lang="en-US" dirty="0">
                <a:solidFill>
                  <a:schemeClr val="tx1"/>
                </a:solidFill>
              </a:rPr>
              <a:t>Used GENII and RESRAD, among other transport codes</a:t>
            </a:r>
          </a:p>
        </p:txBody>
      </p:sp>
      <p:pic>
        <p:nvPicPr>
          <p:cNvPr id="1026" name="Picture 2" descr="Modelling of radionuclide interception and loss processes in vegetation and  of transfer in semi-natural ecosystems">
            <a:extLst>
              <a:ext uri="{FF2B5EF4-FFF2-40B4-BE49-F238E27FC236}">
                <a16:creationId xmlns:a16="http://schemas.microsoft.com/office/drawing/2014/main" id="{CD79070B-6875-43A9-B533-C5AF77B9B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528" y="1927711"/>
            <a:ext cx="2306496" cy="3317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44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092952-AA38-4483-93F1-4448FAFF88A5}"/>
              </a:ext>
            </a:extLst>
          </p:cNvPr>
          <p:cNvSpPr>
            <a:spLocks noGrp="1"/>
          </p:cNvSpPr>
          <p:nvPr>
            <p:ph type="title"/>
          </p:nvPr>
        </p:nvSpPr>
        <p:spPr>
          <a:xfrm>
            <a:off x="558183" y="457200"/>
            <a:ext cx="8082643" cy="701674"/>
          </a:xfrm>
        </p:spPr>
        <p:txBody>
          <a:bodyPr/>
          <a:lstStyle/>
          <a:p>
            <a:r>
              <a:rPr lang="en-US" sz="3600" dirty="0">
                <a:solidFill>
                  <a:schemeClr val="tx1"/>
                </a:solidFill>
                <a:effectLst/>
              </a:rPr>
              <a:t>BIOMASS (1996- 2003)</a:t>
            </a:r>
            <a:br>
              <a:rPr lang="en-US" sz="3600" dirty="0">
                <a:solidFill>
                  <a:schemeClr val="tx1"/>
                </a:solidFill>
                <a:effectLst/>
              </a:rPr>
            </a:br>
            <a:r>
              <a:rPr lang="en-US" sz="3600" b="1" u="sng" dirty="0">
                <a:solidFill>
                  <a:schemeClr val="tx1"/>
                </a:solidFill>
                <a:effectLst/>
              </a:rPr>
              <a:t>BIO</a:t>
            </a:r>
            <a:r>
              <a:rPr lang="en-US" sz="3600" dirty="0">
                <a:solidFill>
                  <a:schemeClr val="tx1"/>
                </a:solidFill>
                <a:effectLst/>
              </a:rPr>
              <a:t>sphere </a:t>
            </a:r>
            <a:r>
              <a:rPr lang="en-US" sz="3600" b="1" u="sng" dirty="0">
                <a:solidFill>
                  <a:schemeClr val="tx1"/>
                </a:solidFill>
                <a:effectLst/>
              </a:rPr>
              <a:t>M</a:t>
            </a:r>
            <a:r>
              <a:rPr lang="en-US" sz="3600" dirty="0">
                <a:solidFill>
                  <a:schemeClr val="tx1"/>
                </a:solidFill>
                <a:effectLst/>
              </a:rPr>
              <a:t>odeling and </a:t>
            </a:r>
            <a:r>
              <a:rPr lang="en-US" sz="3600" b="1" u="sng" dirty="0">
                <a:solidFill>
                  <a:schemeClr val="tx1"/>
                </a:solidFill>
                <a:effectLst/>
              </a:rPr>
              <a:t>ASS</a:t>
            </a:r>
            <a:r>
              <a:rPr lang="en-US" sz="3600" dirty="0">
                <a:solidFill>
                  <a:schemeClr val="tx1"/>
                </a:solidFill>
                <a:effectLst/>
              </a:rPr>
              <a:t>essment:</a:t>
            </a:r>
            <a:br>
              <a:rPr lang="en-US" sz="3600" dirty="0">
                <a:solidFill>
                  <a:schemeClr val="tx1"/>
                </a:solidFill>
                <a:effectLst/>
              </a:rPr>
            </a:br>
            <a:r>
              <a:rPr lang="en-US" sz="3600" dirty="0">
                <a:solidFill>
                  <a:schemeClr val="tx1"/>
                </a:solidFill>
                <a:effectLst/>
              </a:rPr>
              <a:t>Themes</a:t>
            </a:r>
            <a:br>
              <a:rPr lang="en-US" sz="3600" dirty="0">
                <a:solidFill>
                  <a:schemeClr val="tx1"/>
                </a:solidFill>
              </a:rPr>
            </a:br>
            <a:br>
              <a:rPr lang="en-US" dirty="0"/>
            </a:br>
            <a:endParaRPr lang="en-US" dirty="0"/>
          </a:p>
        </p:txBody>
      </p:sp>
      <p:sp>
        <p:nvSpPr>
          <p:cNvPr id="2" name="Slide Number Placeholder 1">
            <a:extLst>
              <a:ext uri="{FF2B5EF4-FFF2-40B4-BE49-F238E27FC236}">
                <a16:creationId xmlns:a16="http://schemas.microsoft.com/office/drawing/2014/main" id="{5B2C7FA4-FD92-4279-B700-DAB6F3D8CDE0}"/>
              </a:ext>
            </a:extLst>
          </p:cNvPr>
          <p:cNvSpPr>
            <a:spLocks noGrp="1"/>
          </p:cNvSpPr>
          <p:nvPr>
            <p:ph type="sldNum" sz="quarter" idx="12"/>
          </p:nvPr>
        </p:nvSpPr>
        <p:spPr>
          <a:xfrm>
            <a:off x="8382000" y="6515314"/>
            <a:ext cx="609600" cy="365125"/>
          </a:xfrm>
        </p:spPr>
        <p:txBody>
          <a:bodyPr/>
          <a:lstStyle/>
          <a:p>
            <a:fld id="{264594F8-F3AA-457C-B82E-EFC980D0B1D8}" type="slidenum">
              <a:rPr lang="en-US" smtClean="0"/>
              <a:pPr/>
              <a:t>5</a:t>
            </a:fld>
            <a:endParaRPr lang="en-US" dirty="0"/>
          </a:p>
        </p:txBody>
      </p:sp>
      <p:sp>
        <p:nvSpPr>
          <p:cNvPr id="5" name="Content Placeholder 4">
            <a:extLst>
              <a:ext uri="{FF2B5EF4-FFF2-40B4-BE49-F238E27FC236}">
                <a16:creationId xmlns:a16="http://schemas.microsoft.com/office/drawing/2014/main" id="{CBA10E9B-61AA-4F45-8DEF-A9B318014968}"/>
              </a:ext>
            </a:extLst>
          </p:cNvPr>
          <p:cNvSpPr>
            <a:spLocks noGrp="1"/>
          </p:cNvSpPr>
          <p:nvPr>
            <p:ph idx="1"/>
          </p:nvPr>
        </p:nvSpPr>
        <p:spPr>
          <a:xfrm>
            <a:off x="545691" y="2133600"/>
            <a:ext cx="7823817" cy="3086101"/>
          </a:xfrm>
        </p:spPr>
        <p:txBody>
          <a:bodyPr>
            <a:noAutofit/>
          </a:bodyPr>
          <a:lstStyle/>
          <a:p>
            <a:r>
              <a:rPr lang="en-US" sz="2400" dirty="0">
                <a:solidFill>
                  <a:schemeClr val="tx1"/>
                </a:solidFill>
              </a:rPr>
              <a:t>VAMP was mainly from Chernobyl Release</a:t>
            </a:r>
          </a:p>
          <a:p>
            <a:r>
              <a:rPr lang="en-US" sz="2400" dirty="0">
                <a:solidFill>
                  <a:schemeClr val="tx1"/>
                </a:solidFill>
              </a:rPr>
              <a:t>BIOMASS</a:t>
            </a:r>
          </a:p>
          <a:p>
            <a:pPr lvl="1"/>
            <a:r>
              <a:rPr lang="en-US" dirty="0">
                <a:solidFill>
                  <a:schemeClr val="tx1"/>
                </a:solidFill>
              </a:rPr>
              <a:t>Chernobyl scenarios with others</a:t>
            </a:r>
          </a:p>
          <a:p>
            <a:pPr lvl="1"/>
            <a:r>
              <a:rPr lang="en-US" dirty="0">
                <a:solidFill>
                  <a:schemeClr val="tx1"/>
                </a:solidFill>
              </a:rPr>
              <a:t>Environmental Cleanup</a:t>
            </a:r>
          </a:p>
          <a:p>
            <a:pPr lvl="1"/>
            <a:r>
              <a:rPr lang="en-US" dirty="0">
                <a:solidFill>
                  <a:schemeClr val="tx1"/>
                </a:solidFill>
              </a:rPr>
              <a:t>Methodology for long term waste disposal</a:t>
            </a:r>
          </a:p>
          <a:p>
            <a:r>
              <a:rPr lang="en-US" sz="2400" dirty="0">
                <a:solidFill>
                  <a:schemeClr val="tx1"/>
                </a:solidFill>
              </a:rPr>
              <a:t>Theme 1: Radioactive Waste Disposal </a:t>
            </a:r>
          </a:p>
          <a:p>
            <a:r>
              <a:rPr lang="en-US" sz="2400" dirty="0">
                <a:solidFill>
                  <a:schemeClr val="tx1"/>
                </a:solidFill>
              </a:rPr>
              <a:t>Theme 2: Environmental Releases</a:t>
            </a:r>
          </a:p>
          <a:p>
            <a:r>
              <a:rPr lang="en-US" sz="2400" dirty="0">
                <a:solidFill>
                  <a:schemeClr val="tx1"/>
                </a:solidFill>
              </a:rPr>
              <a:t>Theme 3: Biosphere Processes</a:t>
            </a:r>
          </a:p>
        </p:txBody>
      </p:sp>
      <p:pic>
        <p:nvPicPr>
          <p:cNvPr id="1026" name="Picture 2">
            <a:extLst>
              <a:ext uri="{FF2B5EF4-FFF2-40B4-BE49-F238E27FC236}">
                <a16:creationId xmlns:a16="http://schemas.microsoft.com/office/drawing/2014/main" id="{E3DEBB36-DDE3-454D-8474-150DB9CC9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412" y="2211334"/>
            <a:ext cx="2314575" cy="336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9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39E3-59B2-4EF5-B8D0-BFE26B200DD9}"/>
              </a:ext>
            </a:extLst>
          </p:cNvPr>
          <p:cNvSpPr>
            <a:spLocks noGrp="1"/>
          </p:cNvSpPr>
          <p:nvPr>
            <p:ph type="title"/>
          </p:nvPr>
        </p:nvSpPr>
        <p:spPr/>
        <p:txBody>
          <a:bodyPr/>
          <a:lstStyle/>
          <a:p>
            <a:r>
              <a:rPr lang="en-US" dirty="0">
                <a:solidFill>
                  <a:schemeClr val="tx1"/>
                </a:solidFill>
                <a:effectLst/>
              </a:rPr>
              <a:t>BIOMASS:</a:t>
            </a:r>
            <a:br>
              <a:rPr lang="en-US" dirty="0">
                <a:solidFill>
                  <a:schemeClr val="tx1"/>
                </a:solidFill>
                <a:effectLst/>
              </a:rPr>
            </a:br>
            <a:r>
              <a:rPr lang="en-US" dirty="0">
                <a:solidFill>
                  <a:schemeClr val="tx1"/>
                </a:solidFill>
                <a:effectLst/>
              </a:rPr>
              <a:t>Themes</a:t>
            </a:r>
          </a:p>
        </p:txBody>
      </p:sp>
      <p:sp>
        <p:nvSpPr>
          <p:cNvPr id="3" name="Slide Number Placeholder 2">
            <a:extLst>
              <a:ext uri="{FF2B5EF4-FFF2-40B4-BE49-F238E27FC236}">
                <a16:creationId xmlns:a16="http://schemas.microsoft.com/office/drawing/2014/main" id="{4B56F57E-2B96-4111-B43A-7E5B54808634}"/>
              </a:ext>
            </a:extLst>
          </p:cNvPr>
          <p:cNvSpPr>
            <a:spLocks noGrp="1"/>
          </p:cNvSpPr>
          <p:nvPr>
            <p:ph type="sldNum" sz="quarter" idx="12"/>
          </p:nvPr>
        </p:nvSpPr>
        <p:spPr/>
        <p:txBody>
          <a:bodyPr/>
          <a:lstStyle/>
          <a:p>
            <a:fld id="{264594F8-F3AA-457C-B82E-EFC980D0B1D8}" type="slidenum">
              <a:rPr lang="en-US" smtClean="0"/>
              <a:t>6</a:t>
            </a:fld>
            <a:endParaRPr lang="en-US" dirty="0"/>
          </a:p>
        </p:txBody>
      </p:sp>
      <p:graphicFrame>
        <p:nvGraphicFramePr>
          <p:cNvPr id="8" name="Content Placeholder 7">
            <a:extLst>
              <a:ext uri="{FF2B5EF4-FFF2-40B4-BE49-F238E27FC236}">
                <a16:creationId xmlns:a16="http://schemas.microsoft.com/office/drawing/2014/main" id="{AB7814DF-3B87-45D6-B179-84E91675A2EA}"/>
              </a:ext>
            </a:extLst>
          </p:cNvPr>
          <p:cNvGraphicFramePr>
            <a:graphicFrameLocks noGrp="1"/>
          </p:cNvGraphicFramePr>
          <p:nvPr>
            <p:ph idx="1"/>
            <p:extLst>
              <p:ext uri="{D42A27DB-BD31-4B8C-83A1-F6EECF244321}">
                <p14:modId xmlns:p14="http://schemas.microsoft.com/office/powerpoint/2010/main" val="1317901206"/>
              </p:ext>
            </p:extLst>
          </p:nvPr>
        </p:nvGraphicFramePr>
        <p:xfrm>
          <a:off x="628650" y="1676400"/>
          <a:ext cx="7886700"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08BC4C45-73AA-4CC9-BED7-A1C1675E8CF7}"/>
              </a:ext>
            </a:extLst>
          </p:cNvPr>
          <p:cNvSpPr/>
          <p:nvPr/>
        </p:nvSpPr>
        <p:spPr>
          <a:xfrm>
            <a:off x="628650" y="1905000"/>
            <a:ext cx="89535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Task Groups</a:t>
            </a:r>
          </a:p>
        </p:txBody>
      </p:sp>
      <p:sp>
        <p:nvSpPr>
          <p:cNvPr id="12" name="Rectangle 11">
            <a:extLst>
              <a:ext uri="{FF2B5EF4-FFF2-40B4-BE49-F238E27FC236}">
                <a16:creationId xmlns:a16="http://schemas.microsoft.com/office/drawing/2014/main" id="{F5E6F249-A001-439C-ACE2-7DC042A62FDC}"/>
              </a:ext>
            </a:extLst>
          </p:cNvPr>
          <p:cNvSpPr/>
          <p:nvPr/>
        </p:nvSpPr>
        <p:spPr>
          <a:xfrm>
            <a:off x="6172200" y="1905000"/>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Working Groups</a:t>
            </a:r>
          </a:p>
        </p:txBody>
      </p:sp>
      <p:sp>
        <p:nvSpPr>
          <p:cNvPr id="13" name="Rectangle 12">
            <a:extLst>
              <a:ext uri="{FF2B5EF4-FFF2-40B4-BE49-F238E27FC236}">
                <a16:creationId xmlns:a16="http://schemas.microsoft.com/office/drawing/2014/main" id="{FB699B8C-A95D-4C9A-AE66-7A21E385885A}"/>
              </a:ext>
            </a:extLst>
          </p:cNvPr>
          <p:cNvSpPr/>
          <p:nvPr/>
        </p:nvSpPr>
        <p:spPr>
          <a:xfrm>
            <a:off x="3276600" y="1905000"/>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Working Groups</a:t>
            </a:r>
          </a:p>
        </p:txBody>
      </p:sp>
    </p:spTree>
    <p:extLst>
      <p:ext uri="{BB962C8B-B14F-4D97-AF65-F5344CB8AC3E}">
        <p14:creationId xmlns:p14="http://schemas.microsoft.com/office/powerpoint/2010/main" val="408399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9DC4-1D2E-42D1-AAF2-F2991C4243A9}"/>
              </a:ext>
            </a:extLst>
          </p:cNvPr>
          <p:cNvSpPr>
            <a:spLocks noGrp="1"/>
          </p:cNvSpPr>
          <p:nvPr>
            <p:ph type="title"/>
          </p:nvPr>
        </p:nvSpPr>
        <p:spPr>
          <a:xfrm>
            <a:off x="628650" y="365126"/>
            <a:ext cx="8134350" cy="1325563"/>
          </a:xfrm>
        </p:spPr>
        <p:txBody>
          <a:bodyPr/>
          <a:lstStyle/>
          <a:p>
            <a:r>
              <a:rPr lang="en-US" b="1" dirty="0">
                <a:solidFill>
                  <a:schemeClr val="tx1"/>
                </a:solidFill>
                <a:effectLst/>
              </a:rPr>
              <a:t>BIOMASS (BIO</a:t>
            </a:r>
            <a:r>
              <a:rPr lang="en-US" dirty="0">
                <a:solidFill>
                  <a:schemeClr val="tx1"/>
                </a:solidFill>
                <a:effectLst/>
              </a:rPr>
              <a:t>sphere Modeling and </a:t>
            </a:r>
            <a:r>
              <a:rPr lang="en-US" b="1" dirty="0">
                <a:solidFill>
                  <a:schemeClr val="tx1"/>
                </a:solidFill>
                <a:effectLst/>
              </a:rPr>
              <a:t>ASS</a:t>
            </a:r>
            <a:r>
              <a:rPr lang="en-US" dirty="0">
                <a:solidFill>
                  <a:schemeClr val="tx1"/>
                </a:solidFill>
                <a:effectLst/>
              </a:rPr>
              <a:t>essment</a:t>
            </a:r>
            <a:r>
              <a:rPr lang="en-US" sz="3600" dirty="0">
                <a:solidFill>
                  <a:schemeClr val="tx1"/>
                </a:solidFill>
                <a:effectLst/>
              </a:rPr>
              <a:t>): IAEA Publications</a:t>
            </a:r>
            <a:br>
              <a:rPr lang="en-US" sz="3600" dirty="0"/>
            </a:br>
            <a:endParaRPr lang="en-US" sz="3600" dirty="0"/>
          </a:p>
        </p:txBody>
      </p:sp>
      <p:sp>
        <p:nvSpPr>
          <p:cNvPr id="3" name="Slide Number Placeholder 2">
            <a:extLst>
              <a:ext uri="{FF2B5EF4-FFF2-40B4-BE49-F238E27FC236}">
                <a16:creationId xmlns:a16="http://schemas.microsoft.com/office/drawing/2014/main" id="{811BAAAE-39DA-426D-A784-D969E45384F7}"/>
              </a:ext>
            </a:extLst>
          </p:cNvPr>
          <p:cNvSpPr>
            <a:spLocks noGrp="1"/>
          </p:cNvSpPr>
          <p:nvPr>
            <p:ph type="sldNum" sz="quarter" idx="12"/>
          </p:nvPr>
        </p:nvSpPr>
        <p:spPr/>
        <p:txBody>
          <a:bodyPr/>
          <a:lstStyle/>
          <a:p>
            <a:fld id="{264594F8-F3AA-457C-B82E-EFC980D0B1D8}" type="slidenum">
              <a:rPr lang="en-US" smtClean="0"/>
              <a:t>7</a:t>
            </a:fld>
            <a:endParaRPr lang="en-US" dirty="0"/>
          </a:p>
        </p:txBody>
      </p:sp>
      <p:sp>
        <p:nvSpPr>
          <p:cNvPr id="4" name="Content Placeholder 3">
            <a:extLst>
              <a:ext uri="{FF2B5EF4-FFF2-40B4-BE49-F238E27FC236}">
                <a16:creationId xmlns:a16="http://schemas.microsoft.com/office/drawing/2014/main" id="{1B4FA4F4-55E5-4769-B680-D1BF35788EB7}"/>
              </a:ext>
            </a:extLst>
          </p:cNvPr>
          <p:cNvSpPr>
            <a:spLocks noGrp="1"/>
          </p:cNvSpPr>
          <p:nvPr>
            <p:ph idx="1"/>
          </p:nvPr>
        </p:nvSpPr>
        <p:spPr>
          <a:xfrm>
            <a:off x="628650" y="1676399"/>
            <a:ext cx="8286750" cy="4500563"/>
          </a:xfrm>
        </p:spPr>
        <p:txBody>
          <a:bodyPr>
            <a:normAutofit fontScale="70000" lnSpcReduction="20000"/>
          </a:bodyPr>
          <a:lstStyle/>
          <a:p>
            <a:pPr fontAlgn="base"/>
            <a:r>
              <a:rPr lang="en-US" dirty="0">
                <a:solidFill>
                  <a:schemeClr val="tx1"/>
                </a:solidFill>
              </a:rPr>
              <a:t>Modelling the Migration and Accumulation of Radionuclides in </a:t>
            </a:r>
            <a:r>
              <a:rPr lang="en-US" dirty="0">
                <a:solidFill>
                  <a:srgbClr val="FF0000"/>
                </a:solidFill>
              </a:rPr>
              <a:t>Forest Ecosystems</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(IAEA BIOMASS-1)</a:t>
            </a:r>
            <a:r>
              <a:rPr lang="en-US" dirty="0">
                <a:solidFill>
                  <a:schemeClr val="tx1"/>
                </a:solidFill>
              </a:rPr>
              <a:t> (2002)</a:t>
            </a:r>
          </a:p>
          <a:p>
            <a:pPr fontAlgn="base"/>
            <a:r>
              <a:rPr lang="en-US" dirty="0">
                <a:solidFill>
                  <a:schemeClr val="tx1"/>
                </a:solidFill>
              </a:rPr>
              <a:t>Testing of environmental transfer models using data from the atmospheric release of Iodine-131 from the </a:t>
            </a:r>
            <a:r>
              <a:rPr lang="en-US" dirty="0">
                <a:solidFill>
                  <a:srgbClr val="FF0000"/>
                </a:solidFill>
              </a:rPr>
              <a:t>Hanford site</a:t>
            </a:r>
            <a:r>
              <a:rPr lang="en-US" dirty="0">
                <a:solidFill>
                  <a:schemeClr val="tx1"/>
                </a:solidFill>
              </a:rPr>
              <a:t>, USA, in 1963, </a:t>
            </a:r>
            <a:r>
              <a:rPr lang="en-US" dirty="0">
                <a:solidFill>
                  <a:schemeClr val="tx1"/>
                </a:solidFill>
                <a:hlinkClick r:id="rId4">
                  <a:extLst>
                    <a:ext uri="{A12FA001-AC4F-418D-AE19-62706E023703}">
                      <ahyp:hlinkClr xmlns:ahyp="http://schemas.microsoft.com/office/drawing/2018/hyperlinkcolor" val="tx"/>
                    </a:ext>
                  </a:extLst>
                </a:hlinkClick>
              </a:rPr>
              <a:t>(IAEA-BIOMASS-2)</a:t>
            </a:r>
            <a:r>
              <a:rPr lang="en-US" dirty="0">
                <a:solidFill>
                  <a:schemeClr val="tx1"/>
                </a:solidFill>
              </a:rPr>
              <a:t> (2003)</a:t>
            </a:r>
          </a:p>
          <a:p>
            <a:pPr fontAlgn="base"/>
            <a:r>
              <a:rPr lang="en-US" dirty="0">
                <a:solidFill>
                  <a:schemeClr val="tx1"/>
                </a:solidFill>
              </a:rPr>
              <a:t>Modelling the environmental transport of </a:t>
            </a:r>
            <a:r>
              <a:rPr lang="en-US" dirty="0">
                <a:solidFill>
                  <a:srgbClr val="FF0000"/>
                </a:solidFill>
              </a:rPr>
              <a:t>tritium </a:t>
            </a:r>
            <a:r>
              <a:rPr lang="en-US" dirty="0">
                <a:solidFill>
                  <a:schemeClr val="tx1"/>
                </a:solidFill>
              </a:rPr>
              <a:t>in the vicinity of long term atmospheric and sub-surface sources, </a:t>
            </a:r>
            <a:r>
              <a:rPr lang="en-US" dirty="0">
                <a:solidFill>
                  <a:schemeClr val="tx1"/>
                </a:solidFill>
                <a:hlinkClick r:id="rId5">
                  <a:extLst>
                    <a:ext uri="{A12FA001-AC4F-418D-AE19-62706E023703}">
                      <ahyp:hlinkClr xmlns:ahyp="http://schemas.microsoft.com/office/drawing/2018/hyperlinkcolor" val="tx"/>
                    </a:ext>
                  </a:extLst>
                </a:hlinkClick>
              </a:rPr>
              <a:t>(IAEA-BIOMASS-3) </a:t>
            </a:r>
            <a:r>
              <a:rPr lang="en-US" dirty="0">
                <a:solidFill>
                  <a:schemeClr val="tx1"/>
                </a:solidFill>
              </a:rPr>
              <a:t>(2003)</a:t>
            </a:r>
          </a:p>
          <a:p>
            <a:pPr fontAlgn="base"/>
            <a:r>
              <a:rPr lang="en-US" dirty="0">
                <a:solidFill>
                  <a:schemeClr val="tx1"/>
                </a:solidFill>
              </a:rPr>
              <a:t>Testing of environmental transfer models using </a:t>
            </a:r>
            <a:r>
              <a:rPr lang="en-US" dirty="0">
                <a:solidFill>
                  <a:srgbClr val="FF0000"/>
                </a:solidFill>
              </a:rPr>
              <a:t>Chernobyl fallout data </a:t>
            </a:r>
            <a:r>
              <a:rPr lang="en-US" dirty="0">
                <a:solidFill>
                  <a:schemeClr val="tx1"/>
                </a:solidFill>
              </a:rPr>
              <a:t>from </a:t>
            </a:r>
            <a:r>
              <a:rPr lang="en-US" dirty="0">
                <a:solidFill>
                  <a:srgbClr val="FF0000"/>
                </a:solidFill>
              </a:rPr>
              <a:t>the Iput Rive</a:t>
            </a:r>
            <a:r>
              <a:rPr lang="en-US" dirty="0">
                <a:solidFill>
                  <a:schemeClr val="tx1"/>
                </a:solidFill>
              </a:rPr>
              <a:t>r catchment area, Bryansk Region, Russian Federation, </a:t>
            </a:r>
            <a:r>
              <a:rPr lang="en-US" dirty="0">
                <a:solidFill>
                  <a:schemeClr val="tx1"/>
                </a:solidFill>
                <a:hlinkClick r:id="rId6">
                  <a:extLst>
                    <a:ext uri="{A12FA001-AC4F-418D-AE19-62706E023703}">
                      <ahyp:hlinkClr xmlns:ahyp="http://schemas.microsoft.com/office/drawing/2018/hyperlinkcolor" val="tx"/>
                    </a:ext>
                  </a:extLst>
                </a:hlinkClick>
              </a:rPr>
              <a:t>(IAEA-BIOMASS-4)</a:t>
            </a:r>
            <a:r>
              <a:rPr lang="en-US" dirty="0">
                <a:solidFill>
                  <a:schemeClr val="tx1"/>
                </a:solidFill>
              </a:rPr>
              <a:t> (2003)</a:t>
            </a:r>
          </a:p>
          <a:p>
            <a:pPr fontAlgn="base"/>
            <a:r>
              <a:rPr lang="en-US" dirty="0">
                <a:solidFill>
                  <a:schemeClr val="tx1"/>
                </a:solidFill>
              </a:rPr>
              <a:t>Modelling the </a:t>
            </a:r>
            <a:r>
              <a:rPr lang="en-US" dirty="0">
                <a:solidFill>
                  <a:srgbClr val="FF0000"/>
                </a:solidFill>
              </a:rPr>
              <a:t>transfer of radionuclides to fruit,</a:t>
            </a:r>
            <a:r>
              <a:rPr lang="en-US" dirty="0">
                <a:solidFill>
                  <a:schemeClr val="tx1"/>
                </a:solidFill>
              </a:rPr>
              <a:t> </a:t>
            </a:r>
            <a:r>
              <a:rPr lang="en-US" dirty="0">
                <a:solidFill>
                  <a:schemeClr val="tx1"/>
                </a:solidFill>
                <a:hlinkClick r:id="rId7">
                  <a:extLst>
                    <a:ext uri="{A12FA001-AC4F-418D-AE19-62706E023703}">
                      <ahyp:hlinkClr xmlns:ahyp="http://schemas.microsoft.com/office/drawing/2018/hyperlinkcolor" val="tx"/>
                    </a:ext>
                  </a:extLst>
                </a:hlinkClick>
              </a:rPr>
              <a:t>(IAEA-BIOMASS-5)</a:t>
            </a:r>
            <a:r>
              <a:rPr lang="en-US" dirty="0">
                <a:solidFill>
                  <a:schemeClr val="tx1"/>
                </a:solidFill>
              </a:rPr>
              <a:t> (2003)</a:t>
            </a:r>
          </a:p>
          <a:p>
            <a:pPr fontAlgn="base"/>
            <a:r>
              <a:rPr lang="en-US" dirty="0">
                <a:solidFill>
                  <a:srgbClr val="FF0000"/>
                </a:solidFill>
              </a:rPr>
              <a:t>"Reference Biospheres" </a:t>
            </a:r>
            <a:r>
              <a:rPr lang="en-US" dirty="0">
                <a:solidFill>
                  <a:schemeClr val="tx1"/>
                </a:solidFill>
              </a:rPr>
              <a:t>for Solid Radioactive Waste Disposal, </a:t>
            </a:r>
            <a:r>
              <a:rPr lang="en-US" dirty="0">
                <a:solidFill>
                  <a:schemeClr val="tx1"/>
                </a:solidFill>
                <a:hlinkClick r:id="rId8">
                  <a:extLst>
                    <a:ext uri="{A12FA001-AC4F-418D-AE19-62706E023703}">
                      <ahyp:hlinkClr xmlns:ahyp="http://schemas.microsoft.com/office/drawing/2018/hyperlinkcolor" val="tx"/>
                    </a:ext>
                  </a:extLst>
                </a:hlinkClick>
              </a:rPr>
              <a:t>(IAEA-BIOMASS-6)</a:t>
            </a:r>
            <a:r>
              <a:rPr lang="en-US" dirty="0">
                <a:solidFill>
                  <a:schemeClr val="tx1"/>
                </a:solidFill>
              </a:rPr>
              <a:t> (2003)</a:t>
            </a:r>
          </a:p>
          <a:p>
            <a:pPr fontAlgn="base"/>
            <a:r>
              <a:rPr lang="en-US" dirty="0">
                <a:solidFill>
                  <a:schemeClr val="tx1"/>
                </a:solidFill>
              </a:rPr>
              <a:t>Testing of environmental transfer models using data from the remediation of a </a:t>
            </a:r>
            <a:r>
              <a:rPr lang="en-US" dirty="0">
                <a:solidFill>
                  <a:srgbClr val="FF0000"/>
                </a:solidFill>
              </a:rPr>
              <a:t>radium extraction site, </a:t>
            </a:r>
            <a:r>
              <a:rPr lang="en-US" dirty="0">
                <a:solidFill>
                  <a:schemeClr val="tx1"/>
                </a:solidFill>
                <a:hlinkClick r:id="rId9">
                  <a:extLst>
                    <a:ext uri="{A12FA001-AC4F-418D-AE19-62706E023703}">
                      <ahyp:hlinkClr xmlns:ahyp="http://schemas.microsoft.com/office/drawing/2018/hyperlinkcolor" val="tx"/>
                    </a:ext>
                  </a:extLst>
                </a:hlinkClick>
              </a:rPr>
              <a:t>(IAEA-BIOMASS-7)</a:t>
            </a:r>
            <a:r>
              <a:rPr lang="en-US" dirty="0">
                <a:solidFill>
                  <a:schemeClr val="tx1"/>
                </a:solidFill>
              </a:rPr>
              <a:t> (2004)</a:t>
            </a:r>
          </a:p>
          <a:p>
            <a:endParaRPr lang="en-US" b="1" dirty="0"/>
          </a:p>
        </p:txBody>
      </p:sp>
    </p:spTree>
    <p:extLst>
      <p:ext uri="{BB962C8B-B14F-4D97-AF65-F5344CB8AC3E}">
        <p14:creationId xmlns:p14="http://schemas.microsoft.com/office/powerpoint/2010/main" val="3504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FF0D-0FF4-4285-BCA8-DDDEB884E284}"/>
              </a:ext>
            </a:extLst>
          </p:cNvPr>
          <p:cNvSpPr>
            <a:spLocks noGrp="1"/>
          </p:cNvSpPr>
          <p:nvPr>
            <p:ph type="title"/>
          </p:nvPr>
        </p:nvSpPr>
        <p:spPr/>
        <p:txBody>
          <a:bodyPr/>
          <a:lstStyle/>
          <a:p>
            <a:r>
              <a:rPr lang="en-US" sz="3200" b="1" dirty="0">
                <a:solidFill>
                  <a:schemeClr val="tx1"/>
                </a:solidFill>
                <a:effectLst/>
              </a:rPr>
              <a:t>EMRAS (2003-2007):</a:t>
            </a:r>
            <a:br>
              <a:rPr lang="en-US" sz="3200" b="1" dirty="0">
                <a:solidFill>
                  <a:schemeClr val="tx1"/>
                </a:solidFill>
                <a:effectLst/>
              </a:rPr>
            </a:br>
            <a:r>
              <a:rPr lang="en-US" sz="3200" b="1" dirty="0">
                <a:solidFill>
                  <a:schemeClr val="tx1"/>
                </a:solidFill>
                <a:effectLst/>
              </a:rPr>
              <a:t>Environmental Modeling for RAdiation Safety</a:t>
            </a:r>
            <a:br>
              <a:rPr lang="en-US" dirty="0"/>
            </a:br>
            <a:endParaRPr lang="en-US" dirty="0"/>
          </a:p>
        </p:txBody>
      </p:sp>
      <p:sp>
        <p:nvSpPr>
          <p:cNvPr id="3" name="Slide Number Placeholder 2">
            <a:extLst>
              <a:ext uri="{FF2B5EF4-FFF2-40B4-BE49-F238E27FC236}">
                <a16:creationId xmlns:a16="http://schemas.microsoft.com/office/drawing/2014/main" id="{B26D3A72-A6BB-483C-A736-C735941A70D7}"/>
              </a:ext>
            </a:extLst>
          </p:cNvPr>
          <p:cNvSpPr>
            <a:spLocks noGrp="1"/>
          </p:cNvSpPr>
          <p:nvPr>
            <p:ph type="sldNum" sz="quarter" idx="12"/>
          </p:nvPr>
        </p:nvSpPr>
        <p:spPr/>
        <p:txBody>
          <a:bodyPr/>
          <a:lstStyle/>
          <a:p>
            <a:fld id="{264594F8-F3AA-457C-B82E-EFC980D0B1D8}" type="slidenum">
              <a:rPr lang="en-US" smtClean="0"/>
              <a:t>8</a:t>
            </a:fld>
            <a:endParaRPr lang="en-US" dirty="0"/>
          </a:p>
        </p:txBody>
      </p:sp>
      <p:sp>
        <p:nvSpPr>
          <p:cNvPr id="4" name="Content Placeholder 3">
            <a:extLst>
              <a:ext uri="{FF2B5EF4-FFF2-40B4-BE49-F238E27FC236}">
                <a16:creationId xmlns:a16="http://schemas.microsoft.com/office/drawing/2014/main" id="{D6E354A1-F775-460B-A4D0-A86A32B126D4}"/>
              </a:ext>
            </a:extLst>
          </p:cNvPr>
          <p:cNvSpPr>
            <a:spLocks noGrp="1"/>
          </p:cNvSpPr>
          <p:nvPr>
            <p:ph idx="1"/>
          </p:nvPr>
        </p:nvSpPr>
        <p:spPr>
          <a:xfrm>
            <a:off x="628650" y="1676399"/>
            <a:ext cx="4248150" cy="4500563"/>
          </a:xfrm>
        </p:spPr>
        <p:txBody>
          <a:bodyPr/>
          <a:lstStyle/>
          <a:p>
            <a:r>
              <a:rPr lang="en-US" dirty="0">
                <a:solidFill>
                  <a:schemeClr val="tx1"/>
                </a:solidFill>
              </a:rPr>
              <a:t>Theme 1: Radioactive Release Assessment</a:t>
            </a:r>
          </a:p>
          <a:p>
            <a:pPr marL="0" indent="0">
              <a:buNone/>
            </a:pPr>
            <a:endParaRPr lang="en-US" dirty="0">
              <a:solidFill>
                <a:schemeClr val="tx1"/>
              </a:solidFill>
            </a:endParaRPr>
          </a:p>
          <a:p>
            <a:r>
              <a:rPr lang="en-US" dirty="0">
                <a:solidFill>
                  <a:schemeClr val="tx1"/>
                </a:solidFill>
              </a:rPr>
              <a:t>Theme 2: Remediation of Sites with Radioactive Residues </a:t>
            </a:r>
          </a:p>
          <a:p>
            <a:pPr marL="0" indent="0">
              <a:buNone/>
            </a:pPr>
            <a:endParaRPr lang="en-US" dirty="0">
              <a:solidFill>
                <a:schemeClr val="tx1"/>
              </a:solidFill>
            </a:endParaRPr>
          </a:p>
          <a:p>
            <a:r>
              <a:rPr lang="en-US" dirty="0">
                <a:solidFill>
                  <a:schemeClr val="tx1"/>
                </a:solidFill>
              </a:rPr>
              <a:t>Theme 3: Protection of the Environment</a:t>
            </a:r>
          </a:p>
        </p:txBody>
      </p:sp>
      <p:pic>
        <p:nvPicPr>
          <p:cNvPr id="5" name="Picture 4">
            <a:extLst>
              <a:ext uri="{FF2B5EF4-FFF2-40B4-BE49-F238E27FC236}">
                <a16:creationId xmlns:a16="http://schemas.microsoft.com/office/drawing/2014/main" id="{AA746B5B-3934-4F83-A0CF-DB5E333D655E}"/>
              </a:ext>
            </a:extLst>
          </p:cNvPr>
          <p:cNvPicPr>
            <a:picLocks noChangeAspect="1"/>
          </p:cNvPicPr>
          <p:nvPr/>
        </p:nvPicPr>
        <p:blipFill rotWithShape="1">
          <a:blip r:embed="rId3"/>
          <a:srcRect l="40833" t="14445" r="26667" b="12963"/>
          <a:stretch/>
        </p:blipFill>
        <p:spPr>
          <a:xfrm>
            <a:off x="5340350" y="1923318"/>
            <a:ext cx="3200400" cy="4021015"/>
          </a:xfrm>
          <a:prstGeom prst="rect">
            <a:avLst/>
          </a:prstGeom>
        </p:spPr>
      </p:pic>
    </p:spTree>
    <p:extLst>
      <p:ext uri="{BB962C8B-B14F-4D97-AF65-F5344CB8AC3E}">
        <p14:creationId xmlns:p14="http://schemas.microsoft.com/office/powerpoint/2010/main" val="299289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39E3-59B2-4EF5-B8D0-BFE26B200DD9}"/>
              </a:ext>
            </a:extLst>
          </p:cNvPr>
          <p:cNvSpPr>
            <a:spLocks noGrp="1"/>
          </p:cNvSpPr>
          <p:nvPr>
            <p:ph type="title"/>
          </p:nvPr>
        </p:nvSpPr>
        <p:spPr/>
        <p:txBody>
          <a:bodyPr/>
          <a:lstStyle/>
          <a:p>
            <a:r>
              <a:rPr lang="en-US" b="1" dirty="0">
                <a:solidFill>
                  <a:schemeClr val="tx1"/>
                </a:solidFill>
                <a:effectLst/>
              </a:rPr>
              <a:t>EMRAS (2003-2007):</a:t>
            </a:r>
            <a:br>
              <a:rPr lang="en-US" b="1" dirty="0">
                <a:solidFill>
                  <a:schemeClr val="tx1"/>
                </a:solidFill>
                <a:effectLst/>
              </a:rPr>
            </a:br>
            <a:r>
              <a:rPr lang="en-US" b="1" dirty="0">
                <a:solidFill>
                  <a:schemeClr val="tx1"/>
                </a:solidFill>
                <a:effectLst/>
              </a:rPr>
              <a:t>Themes</a:t>
            </a:r>
            <a:endParaRPr lang="en-US" dirty="0">
              <a:solidFill>
                <a:schemeClr val="tx1"/>
              </a:solidFill>
            </a:endParaRPr>
          </a:p>
        </p:txBody>
      </p:sp>
      <p:sp>
        <p:nvSpPr>
          <p:cNvPr id="3" name="Slide Number Placeholder 2">
            <a:extLst>
              <a:ext uri="{FF2B5EF4-FFF2-40B4-BE49-F238E27FC236}">
                <a16:creationId xmlns:a16="http://schemas.microsoft.com/office/drawing/2014/main" id="{4B56F57E-2B96-4111-B43A-7E5B54808634}"/>
              </a:ext>
            </a:extLst>
          </p:cNvPr>
          <p:cNvSpPr>
            <a:spLocks noGrp="1"/>
          </p:cNvSpPr>
          <p:nvPr>
            <p:ph type="sldNum" sz="quarter" idx="12"/>
          </p:nvPr>
        </p:nvSpPr>
        <p:spPr/>
        <p:txBody>
          <a:bodyPr/>
          <a:lstStyle/>
          <a:p>
            <a:fld id="{264594F8-F3AA-457C-B82E-EFC980D0B1D8}" type="slidenum">
              <a:rPr lang="en-US" smtClean="0"/>
              <a:t>9</a:t>
            </a:fld>
            <a:endParaRPr lang="en-US" dirty="0"/>
          </a:p>
        </p:txBody>
      </p:sp>
      <p:graphicFrame>
        <p:nvGraphicFramePr>
          <p:cNvPr id="8" name="Content Placeholder 7">
            <a:extLst>
              <a:ext uri="{FF2B5EF4-FFF2-40B4-BE49-F238E27FC236}">
                <a16:creationId xmlns:a16="http://schemas.microsoft.com/office/drawing/2014/main" id="{AB7814DF-3B87-45D6-B179-84E91675A2EA}"/>
              </a:ext>
            </a:extLst>
          </p:cNvPr>
          <p:cNvGraphicFramePr>
            <a:graphicFrameLocks noGrp="1"/>
          </p:cNvGraphicFramePr>
          <p:nvPr>
            <p:ph idx="1"/>
            <p:extLst>
              <p:ext uri="{D42A27DB-BD31-4B8C-83A1-F6EECF244321}">
                <p14:modId xmlns:p14="http://schemas.microsoft.com/office/powerpoint/2010/main" val="3323192593"/>
              </p:ext>
            </p:extLst>
          </p:nvPr>
        </p:nvGraphicFramePr>
        <p:xfrm>
          <a:off x="628650" y="1676400"/>
          <a:ext cx="7886700" cy="450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08BC4C45-73AA-4CC9-BED7-A1C1675E8CF7}"/>
              </a:ext>
            </a:extLst>
          </p:cNvPr>
          <p:cNvSpPr/>
          <p:nvPr/>
        </p:nvSpPr>
        <p:spPr>
          <a:xfrm>
            <a:off x="628650" y="1905000"/>
            <a:ext cx="112395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Theme 1</a:t>
            </a:r>
          </a:p>
        </p:txBody>
      </p:sp>
      <p:sp>
        <p:nvSpPr>
          <p:cNvPr id="12" name="Rectangle 11">
            <a:extLst>
              <a:ext uri="{FF2B5EF4-FFF2-40B4-BE49-F238E27FC236}">
                <a16:creationId xmlns:a16="http://schemas.microsoft.com/office/drawing/2014/main" id="{F5E6F249-A001-439C-ACE2-7DC042A62FDC}"/>
              </a:ext>
            </a:extLst>
          </p:cNvPr>
          <p:cNvSpPr/>
          <p:nvPr/>
        </p:nvSpPr>
        <p:spPr>
          <a:xfrm>
            <a:off x="6172200" y="1905000"/>
            <a:ext cx="1066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Theme 3</a:t>
            </a:r>
          </a:p>
        </p:txBody>
      </p:sp>
      <p:sp>
        <p:nvSpPr>
          <p:cNvPr id="13" name="Rectangle 12">
            <a:extLst>
              <a:ext uri="{FF2B5EF4-FFF2-40B4-BE49-F238E27FC236}">
                <a16:creationId xmlns:a16="http://schemas.microsoft.com/office/drawing/2014/main" id="{FB699B8C-A95D-4C9A-AE66-7A21E385885A}"/>
              </a:ext>
            </a:extLst>
          </p:cNvPr>
          <p:cNvSpPr/>
          <p:nvPr/>
        </p:nvSpPr>
        <p:spPr>
          <a:xfrm>
            <a:off x="3276600" y="19050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Theme 2</a:t>
            </a:r>
          </a:p>
        </p:txBody>
      </p:sp>
    </p:spTree>
    <p:extLst>
      <p:ext uri="{BB962C8B-B14F-4D97-AF65-F5344CB8AC3E}">
        <p14:creationId xmlns:p14="http://schemas.microsoft.com/office/powerpoint/2010/main" val="1606318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KZXXQUUWFKWZ-1817279113-1716</_dlc_DocId>
    <_dlc_DocIdUrl xmlns="5aa91b91-1b5c-47ee-93a7-b2620ed781e0">
      <Url>https://earrth.pnnl.gov/_layouts/15/DocIdRedir.aspx?ID=KZXXQUUWFKWZ-1817279113-1716</Url>
      <Description>KZXXQUUWFKWZ-1817279113-1716</Description>
    </_dlc_DocIdUrl>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5EDBB89-4C29-4E0D-8B70-3A8EA3023C4C}">
  <ds:schemaRefs>
    <ds:schemaRef ds:uri="0cecad8f-305c-4ab2-8046-db3b11566c17"/>
    <ds:schemaRef ds:uri="http://schemas.microsoft.com/office/2006/documentManagement/types"/>
    <ds:schemaRef ds:uri="http://schemas.microsoft.com/office/infopath/2007/PartnerControls"/>
    <ds:schemaRef ds:uri="087ed9da-973a-458e-ba2b-639733953c26"/>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0930FB2-1EE6-4E35-A995-94CD7780F6F3}"/>
</file>

<file path=customXml/itemProps3.xml><?xml version="1.0" encoding="utf-8"?>
<ds:datastoreItem xmlns:ds="http://schemas.openxmlformats.org/officeDocument/2006/customXml" ds:itemID="{2EE3B393-CD86-4CE5-95C7-654DD6F14D16}"/>
</file>

<file path=customXml/itemProps4.xml><?xml version="1.0" encoding="utf-8"?>
<ds:datastoreItem xmlns:ds="http://schemas.openxmlformats.org/officeDocument/2006/customXml" ds:itemID="{4EF8BC6D-9A73-414E-B38C-174A7A633B55}"/>
</file>

<file path=docProps/app.xml><?xml version="1.0" encoding="utf-8"?>
<Properties xmlns="http://schemas.openxmlformats.org/officeDocument/2006/extended-properties" xmlns:vt="http://schemas.openxmlformats.org/officeDocument/2006/docPropsVTypes">
  <TotalTime>4579</TotalTime>
  <Words>3364</Words>
  <Application>Microsoft Office PowerPoint</Application>
  <PresentationFormat>On-screen Show (4:3)</PresentationFormat>
  <Paragraphs>471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This International Exercise: Who/What/Why</vt:lpstr>
      <vt:lpstr>International Exercises: Timeline</vt:lpstr>
      <vt:lpstr>VAMP (1988-1996)  VAlidation of Model Predictions: Four Working Groups</vt:lpstr>
      <vt:lpstr>BIOMASS (1996- 2003) BIOsphere Modeling and ASSessment: Themes  </vt:lpstr>
      <vt:lpstr>BIOMASS: Themes</vt:lpstr>
      <vt:lpstr>BIOMASS (BIOsphere Modeling and ASSessment): IAEA Publications </vt:lpstr>
      <vt:lpstr>EMRAS (2003-2007): Environmental Modeling for RAdiation Safety </vt:lpstr>
      <vt:lpstr>EMRAS (2003-2007): Themes</vt:lpstr>
      <vt:lpstr>EMRAS  II (2008-2011): Themes</vt:lpstr>
      <vt:lpstr>EMRAS  II (2008-2011): Themes</vt:lpstr>
      <vt:lpstr>MODARIA  (2012- 2015): Leading Topics  </vt:lpstr>
      <vt:lpstr>MODARIA  (2012- 2015): Themes </vt:lpstr>
      <vt:lpstr>PowerPoint Presentation</vt:lpstr>
      <vt:lpstr>PowerPoint Presentation</vt:lpstr>
      <vt:lpstr>WG3: Integrated assessment for public and biota Goal: An integrated approach for humans and biota</vt:lpstr>
      <vt:lpstr>We achieved some conclusions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Shaffer, Vered</dc:creator>
  <cp:lastModifiedBy>Bush-Goddard, Stephanie</cp:lastModifiedBy>
  <cp:revision>28</cp:revision>
  <dcterms:created xsi:type="dcterms:W3CDTF">2020-10-19T20:59:48Z</dcterms:created>
  <dcterms:modified xsi:type="dcterms:W3CDTF">2021-04-12T10:55:28Z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2b053609-827f-4604-b84c-adf2bd19034a</vt:lpwstr>
  </property>
</Properties>
</file>